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0" r:id="rId4"/>
  </p:sldMasterIdLst>
  <p:notesMasterIdLst>
    <p:notesMasterId r:id="rId22"/>
  </p:notesMasterIdLst>
  <p:handoutMasterIdLst>
    <p:handoutMasterId r:id="rId23"/>
  </p:handoutMasterIdLst>
  <p:sldIdLst>
    <p:sldId id="357" r:id="rId5"/>
    <p:sldId id="279" r:id="rId6"/>
    <p:sldId id="282" r:id="rId7"/>
    <p:sldId id="364" r:id="rId8"/>
    <p:sldId id="365" r:id="rId9"/>
    <p:sldId id="358" r:id="rId10"/>
    <p:sldId id="355" r:id="rId11"/>
    <p:sldId id="359" r:id="rId12"/>
    <p:sldId id="366" r:id="rId13"/>
    <p:sldId id="367" r:id="rId14"/>
    <p:sldId id="341" r:id="rId15"/>
    <p:sldId id="334" r:id="rId16"/>
    <p:sldId id="363" r:id="rId17"/>
    <p:sldId id="361" r:id="rId18"/>
    <p:sldId id="360" r:id="rId19"/>
    <p:sldId id="325" r:id="rId20"/>
    <p:sldId id="349" r:id="rId21"/>
  </p:sldIdLst>
  <p:sldSz cx="9144000" cy="6858000" type="screen4x3"/>
  <p:notesSz cx="6805613" cy="9939338"/>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008">
          <p15:clr>
            <a:srgbClr val="A4A3A4"/>
          </p15:clr>
        </p15:guide>
        <p15:guide id="2" pos="16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GM" lastIdx="6" clrIdx="0">
    <p:extLst>
      <p:ext uri="{19B8F6BF-5375-455C-9EA6-DF929625EA0E}">
        <p15:presenceInfo xmlns:p15="http://schemas.microsoft.com/office/powerpoint/2012/main" userId="0b969f44a77387f9" providerId="Windows Live"/>
      </p:ext>
    </p:extLst>
  </p:cmAuthor>
  <p:cmAuthor id="2" name="RAMIREZ GONZALEZ, Alejandro" initials="RGA" lastIdx="17" clrIdx="1">
    <p:extLst>
      <p:ext uri="{19B8F6BF-5375-455C-9EA6-DF929625EA0E}">
        <p15:presenceInfo xmlns:p15="http://schemas.microsoft.com/office/powerpoint/2012/main" userId="S::ramirezgonzaleza@who.int::f85759c6-dd51-4b10-afc6-8161062f0dd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E1E1FF"/>
    <a:srgbClr val="FF0000"/>
    <a:srgbClr val="CC0000"/>
    <a:srgbClr val="0033CC"/>
    <a:srgbClr val="003300"/>
    <a:srgbClr val="00FF00"/>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793B5D-E22E-4A4C-AF6A-8CE840DD28BE}" v="46" dt="2020-12-12T08:25:58.158"/>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581" autoAdjust="0"/>
    <p:restoredTop sz="72071" autoAdjust="0"/>
  </p:normalViewPr>
  <p:slideViewPr>
    <p:cSldViewPr>
      <p:cViewPr varScale="1">
        <p:scale>
          <a:sx n="61" d="100"/>
          <a:sy n="61" d="100"/>
        </p:scale>
        <p:origin x="248" y="56"/>
      </p:cViewPr>
      <p:guideLst>
        <p:guide orient="horz" pos="1008"/>
        <p:guide pos="1680"/>
      </p:guideLst>
    </p:cSldViewPr>
  </p:slideViewPr>
  <p:notesTextViewPr>
    <p:cViewPr>
      <p:scale>
        <a:sx n="100" d="100"/>
        <a:sy n="100" d="100"/>
      </p:scale>
      <p:origin x="0" y="0"/>
    </p:cViewPr>
  </p:notesTextViewPr>
  <p:sorterViewPr>
    <p:cViewPr>
      <p:scale>
        <a:sx n="66" d="100"/>
        <a:sy n="66" d="100"/>
      </p:scale>
      <p:origin x="0" y="54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MIREZ GONZALEZ, Alejandro" userId="f85759c6-dd51-4b10-afc6-8161062f0dd8" providerId="ADAL" clId="{94793B5D-E22E-4A4C-AF6A-8CE840DD28BE}"/>
    <pc:docChg chg="undo custSel modSld">
      <pc:chgData name="RAMIREZ GONZALEZ, Alejandro" userId="f85759c6-dd51-4b10-afc6-8161062f0dd8" providerId="ADAL" clId="{94793B5D-E22E-4A4C-AF6A-8CE840DD28BE}" dt="2020-12-12T08:26:01.780" v="148" actId="1036"/>
      <pc:docMkLst>
        <pc:docMk/>
      </pc:docMkLst>
      <pc:sldChg chg="addSp delSp modSp delCm">
        <pc:chgData name="RAMIREZ GONZALEZ, Alejandro" userId="f85759c6-dd51-4b10-afc6-8161062f0dd8" providerId="ADAL" clId="{94793B5D-E22E-4A4C-AF6A-8CE840DD28BE}" dt="2020-12-12T08:26:01.780" v="148" actId="1036"/>
        <pc:sldMkLst>
          <pc:docMk/>
          <pc:sldMk cId="83724876" sldId="365"/>
        </pc:sldMkLst>
        <pc:spChg chg="add del mod">
          <ac:chgData name="RAMIREZ GONZALEZ, Alejandro" userId="f85759c6-dd51-4b10-afc6-8161062f0dd8" providerId="ADAL" clId="{94793B5D-E22E-4A4C-AF6A-8CE840DD28BE}" dt="2020-12-12T08:23:21.501" v="139" actId="478"/>
          <ac:spMkLst>
            <pc:docMk/>
            <pc:sldMk cId="83724876" sldId="365"/>
            <ac:spMk id="2" creationId="{D19E588A-1177-4B4A-9A38-CC495E672494}"/>
          </ac:spMkLst>
        </pc:spChg>
        <pc:spChg chg="add del mod">
          <ac:chgData name="RAMIREZ GONZALEZ, Alejandro" userId="f85759c6-dd51-4b10-afc6-8161062f0dd8" providerId="ADAL" clId="{94793B5D-E22E-4A4C-AF6A-8CE840DD28BE}" dt="2020-12-12T08:25:50.881" v="143" actId="478"/>
          <ac:spMkLst>
            <pc:docMk/>
            <pc:sldMk cId="83724876" sldId="365"/>
            <ac:spMk id="34" creationId="{41AC7875-AFA0-4E2C-8672-BAB85784A7FC}"/>
          </ac:spMkLst>
        </pc:spChg>
        <pc:spChg chg="del mod topLvl">
          <ac:chgData name="RAMIREZ GONZALEZ, Alejandro" userId="f85759c6-dd51-4b10-afc6-8161062f0dd8" providerId="ADAL" clId="{94793B5D-E22E-4A4C-AF6A-8CE840DD28BE}" dt="2020-12-12T08:25:50.881" v="143" actId="478"/>
          <ac:spMkLst>
            <pc:docMk/>
            <pc:sldMk cId="83724876" sldId="365"/>
            <ac:spMk id="35" creationId="{99A48389-EBFD-49A2-9F0C-B8A932FB65EC}"/>
          </ac:spMkLst>
        </pc:spChg>
        <pc:spChg chg="del mod topLvl">
          <ac:chgData name="RAMIREZ GONZALEZ, Alejandro" userId="f85759c6-dd51-4b10-afc6-8161062f0dd8" providerId="ADAL" clId="{94793B5D-E22E-4A4C-AF6A-8CE840DD28BE}" dt="2020-12-12T08:25:50.881" v="143" actId="478"/>
          <ac:spMkLst>
            <pc:docMk/>
            <pc:sldMk cId="83724876" sldId="365"/>
            <ac:spMk id="36" creationId="{379D9AE1-0194-460B-B428-A752FDBED946}"/>
          </ac:spMkLst>
        </pc:spChg>
        <pc:spChg chg="add del mod">
          <ac:chgData name="RAMIREZ GONZALEZ, Alejandro" userId="f85759c6-dd51-4b10-afc6-8161062f0dd8" providerId="ADAL" clId="{94793B5D-E22E-4A4C-AF6A-8CE840DD28BE}" dt="2020-12-12T08:25:50.881" v="143" actId="478"/>
          <ac:spMkLst>
            <pc:docMk/>
            <pc:sldMk cId="83724876" sldId="365"/>
            <ac:spMk id="37" creationId="{21694034-3799-4204-BE2A-9EFEF41DDFD4}"/>
          </ac:spMkLst>
        </pc:spChg>
        <pc:spChg chg="del mod topLvl">
          <ac:chgData name="RAMIREZ GONZALEZ, Alejandro" userId="f85759c6-dd51-4b10-afc6-8161062f0dd8" providerId="ADAL" clId="{94793B5D-E22E-4A4C-AF6A-8CE840DD28BE}" dt="2020-12-12T08:25:50.881" v="143" actId="478"/>
          <ac:spMkLst>
            <pc:docMk/>
            <pc:sldMk cId="83724876" sldId="365"/>
            <ac:spMk id="38" creationId="{2BA1A3D0-0080-4655-A266-AAAC5C5C0ABA}"/>
          </ac:spMkLst>
        </pc:spChg>
        <pc:spChg chg="add del mod">
          <ac:chgData name="RAMIREZ GONZALEZ, Alejandro" userId="f85759c6-dd51-4b10-afc6-8161062f0dd8" providerId="ADAL" clId="{94793B5D-E22E-4A4C-AF6A-8CE840DD28BE}" dt="2020-12-12T08:25:50.881" v="143" actId="478"/>
          <ac:spMkLst>
            <pc:docMk/>
            <pc:sldMk cId="83724876" sldId="365"/>
            <ac:spMk id="39" creationId="{F3EA1B80-9972-4821-9BCC-AFC959E8CE3B}"/>
          </ac:spMkLst>
        </pc:spChg>
        <pc:spChg chg="del mod topLvl">
          <ac:chgData name="RAMIREZ GONZALEZ, Alejandro" userId="f85759c6-dd51-4b10-afc6-8161062f0dd8" providerId="ADAL" clId="{94793B5D-E22E-4A4C-AF6A-8CE840DD28BE}" dt="2020-12-12T08:25:50.881" v="143" actId="478"/>
          <ac:spMkLst>
            <pc:docMk/>
            <pc:sldMk cId="83724876" sldId="365"/>
            <ac:spMk id="41" creationId="{5D7876BD-EEB3-4D4D-92A0-FA45D295EB75}"/>
          </ac:spMkLst>
        </pc:spChg>
        <pc:spChg chg="del mod topLvl">
          <ac:chgData name="RAMIREZ GONZALEZ, Alejandro" userId="f85759c6-dd51-4b10-afc6-8161062f0dd8" providerId="ADAL" clId="{94793B5D-E22E-4A4C-AF6A-8CE840DD28BE}" dt="2020-12-12T08:25:50.881" v="143" actId="478"/>
          <ac:spMkLst>
            <pc:docMk/>
            <pc:sldMk cId="83724876" sldId="365"/>
            <ac:spMk id="42" creationId="{F1A562C3-FA3A-4ED1-89F1-03B32154E0CC}"/>
          </ac:spMkLst>
        </pc:spChg>
        <pc:spChg chg="del mod topLvl">
          <ac:chgData name="RAMIREZ GONZALEZ, Alejandro" userId="f85759c6-dd51-4b10-afc6-8161062f0dd8" providerId="ADAL" clId="{94793B5D-E22E-4A4C-AF6A-8CE840DD28BE}" dt="2020-12-12T08:25:50.881" v="143" actId="478"/>
          <ac:spMkLst>
            <pc:docMk/>
            <pc:sldMk cId="83724876" sldId="365"/>
            <ac:spMk id="43" creationId="{0D9B1DFC-BAEC-4010-A351-387B15BA2781}"/>
          </ac:spMkLst>
        </pc:spChg>
        <pc:spChg chg="del mod topLvl">
          <ac:chgData name="RAMIREZ GONZALEZ, Alejandro" userId="f85759c6-dd51-4b10-afc6-8161062f0dd8" providerId="ADAL" clId="{94793B5D-E22E-4A4C-AF6A-8CE840DD28BE}" dt="2020-12-12T08:25:50.881" v="143" actId="478"/>
          <ac:spMkLst>
            <pc:docMk/>
            <pc:sldMk cId="83724876" sldId="365"/>
            <ac:spMk id="44" creationId="{B4C207C8-8F7D-4010-A77C-399DE5625B4F}"/>
          </ac:spMkLst>
        </pc:spChg>
        <pc:spChg chg="del mod topLvl">
          <ac:chgData name="RAMIREZ GONZALEZ, Alejandro" userId="f85759c6-dd51-4b10-afc6-8161062f0dd8" providerId="ADAL" clId="{94793B5D-E22E-4A4C-AF6A-8CE840DD28BE}" dt="2020-12-12T08:25:50.881" v="143" actId="478"/>
          <ac:spMkLst>
            <pc:docMk/>
            <pc:sldMk cId="83724876" sldId="365"/>
            <ac:spMk id="45" creationId="{F4355CE2-F6F6-4D5A-A163-4FBE7008F4AA}"/>
          </ac:spMkLst>
        </pc:spChg>
        <pc:spChg chg="del mod topLvl">
          <ac:chgData name="RAMIREZ GONZALEZ, Alejandro" userId="f85759c6-dd51-4b10-afc6-8161062f0dd8" providerId="ADAL" clId="{94793B5D-E22E-4A4C-AF6A-8CE840DD28BE}" dt="2020-12-12T08:25:50.881" v="143" actId="478"/>
          <ac:spMkLst>
            <pc:docMk/>
            <pc:sldMk cId="83724876" sldId="365"/>
            <ac:spMk id="46" creationId="{E5831EEF-620A-48EB-825D-FA4BF82D00E7}"/>
          </ac:spMkLst>
        </pc:spChg>
        <pc:spChg chg="del mod topLvl">
          <ac:chgData name="RAMIREZ GONZALEZ, Alejandro" userId="f85759c6-dd51-4b10-afc6-8161062f0dd8" providerId="ADAL" clId="{94793B5D-E22E-4A4C-AF6A-8CE840DD28BE}" dt="2020-12-12T08:25:50.881" v="143" actId="478"/>
          <ac:spMkLst>
            <pc:docMk/>
            <pc:sldMk cId="83724876" sldId="365"/>
            <ac:spMk id="47" creationId="{4BD958FA-4EE3-4F1F-9EF4-0903FD3DD926}"/>
          </ac:spMkLst>
        </pc:spChg>
        <pc:spChg chg="del mod topLvl">
          <ac:chgData name="RAMIREZ GONZALEZ, Alejandro" userId="f85759c6-dd51-4b10-afc6-8161062f0dd8" providerId="ADAL" clId="{94793B5D-E22E-4A4C-AF6A-8CE840DD28BE}" dt="2020-12-12T08:25:50.881" v="143" actId="478"/>
          <ac:spMkLst>
            <pc:docMk/>
            <pc:sldMk cId="83724876" sldId="365"/>
            <ac:spMk id="48" creationId="{C63CEA8D-E8A1-47A3-B718-7EB4DFDFEF92}"/>
          </ac:spMkLst>
        </pc:spChg>
        <pc:spChg chg="del mod topLvl">
          <ac:chgData name="RAMIREZ GONZALEZ, Alejandro" userId="f85759c6-dd51-4b10-afc6-8161062f0dd8" providerId="ADAL" clId="{94793B5D-E22E-4A4C-AF6A-8CE840DD28BE}" dt="2020-12-12T08:25:50.881" v="143" actId="478"/>
          <ac:spMkLst>
            <pc:docMk/>
            <pc:sldMk cId="83724876" sldId="365"/>
            <ac:spMk id="49" creationId="{EE3538F6-41EE-4F62-B7F0-7145B85434CB}"/>
          </ac:spMkLst>
        </pc:spChg>
        <pc:spChg chg="del mod topLvl">
          <ac:chgData name="RAMIREZ GONZALEZ, Alejandro" userId="f85759c6-dd51-4b10-afc6-8161062f0dd8" providerId="ADAL" clId="{94793B5D-E22E-4A4C-AF6A-8CE840DD28BE}" dt="2020-12-12T08:25:50.881" v="143" actId="478"/>
          <ac:spMkLst>
            <pc:docMk/>
            <pc:sldMk cId="83724876" sldId="365"/>
            <ac:spMk id="50" creationId="{FB5BAE0B-A020-4020-AFE9-0D720DD22C39}"/>
          </ac:spMkLst>
        </pc:spChg>
        <pc:spChg chg="del mod topLvl">
          <ac:chgData name="RAMIREZ GONZALEZ, Alejandro" userId="f85759c6-dd51-4b10-afc6-8161062f0dd8" providerId="ADAL" clId="{94793B5D-E22E-4A4C-AF6A-8CE840DD28BE}" dt="2020-12-12T08:25:50.881" v="143" actId="478"/>
          <ac:spMkLst>
            <pc:docMk/>
            <pc:sldMk cId="83724876" sldId="365"/>
            <ac:spMk id="51" creationId="{9547D26D-65A6-43F3-9AA3-393854C9BE5C}"/>
          </ac:spMkLst>
        </pc:spChg>
        <pc:spChg chg="del mod topLvl">
          <ac:chgData name="RAMIREZ GONZALEZ, Alejandro" userId="f85759c6-dd51-4b10-afc6-8161062f0dd8" providerId="ADAL" clId="{94793B5D-E22E-4A4C-AF6A-8CE840DD28BE}" dt="2020-12-12T08:25:50.881" v="143" actId="478"/>
          <ac:spMkLst>
            <pc:docMk/>
            <pc:sldMk cId="83724876" sldId="365"/>
            <ac:spMk id="57" creationId="{24CBDEE0-043C-49CE-A4F8-F2F3DD5A22C8}"/>
          </ac:spMkLst>
        </pc:spChg>
        <pc:spChg chg="mod">
          <ac:chgData name="RAMIREZ GONZALEZ, Alejandro" userId="f85759c6-dd51-4b10-afc6-8161062f0dd8" providerId="ADAL" clId="{94793B5D-E22E-4A4C-AF6A-8CE840DD28BE}" dt="2020-12-12T08:15:28.130" v="26" actId="1037"/>
          <ac:spMkLst>
            <pc:docMk/>
            <pc:sldMk cId="83724876" sldId="365"/>
            <ac:spMk id="60" creationId="{FADA3927-6130-42F3-BCAB-B0E8E822BFD9}"/>
          </ac:spMkLst>
        </pc:spChg>
        <pc:spChg chg="mod">
          <ac:chgData name="RAMIREZ GONZALEZ, Alejandro" userId="f85759c6-dd51-4b10-afc6-8161062f0dd8" providerId="ADAL" clId="{94793B5D-E22E-4A4C-AF6A-8CE840DD28BE}" dt="2020-12-12T08:15:20.073" v="24" actId="1037"/>
          <ac:spMkLst>
            <pc:docMk/>
            <pc:sldMk cId="83724876" sldId="365"/>
            <ac:spMk id="61" creationId="{AA8E28F5-AFA6-403B-AA72-13FD922003A5}"/>
          </ac:spMkLst>
        </pc:spChg>
        <pc:spChg chg="add del mod">
          <ac:chgData name="RAMIREZ GONZALEZ, Alejandro" userId="f85759c6-dd51-4b10-afc6-8161062f0dd8" providerId="ADAL" clId="{94793B5D-E22E-4A4C-AF6A-8CE840DD28BE}" dt="2020-12-12T08:23:21.501" v="139" actId="478"/>
          <ac:spMkLst>
            <pc:docMk/>
            <pc:sldMk cId="83724876" sldId="365"/>
            <ac:spMk id="6146" creationId="{A1385194-9F74-4179-8515-74CD99E5A632}"/>
          </ac:spMkLst>
        </pc:spChg>
        <pc:spChg chg="del mod topLvl">
          <ac:chgData name="RAMIREZ GONZALEZ, Alejandro" userId="f85759c6-dd51-4b10-afc6-8161062f0dd8" providerId="ADAL" clId="{94793B5D-E22E-4A4C-AF6A-8CE840DD28BE}" dt="2020-12-12T08:25:52.649" v="144" actId="478"/>
          <ac:spMkLst>
            <pc:docMk/>
            <pc:sldMk cId="83724876" sldId="365"/>
            <ac:spMk id="11322" creationId="{9613D38D-EBF7-4EDF-AB12-4DFECA1E5416}"/>
          </ac:spMkLst>
        </pc:spChg>
        <pc:grpChg chg="del mod">
          <ac:chgData name="RAMIREZ GONZALEZ, Alejandro" userId="f85759c6-dd51-4b10-afc6-8161062f0dd8" providerId="ADAL" clId="{94793B5D-E22E-4A4C-AF6A-8CE840DD28BE}" dt="2020-12-12T08:22:54.308" v="134" actId="165"/>
          <ac:grpSpMkLst>
            <pc:docMk/>
            <pc:sldMk cId="83724876" sldId="365"/>
            <ac:grpSpMk id="11307" creationId="{710C111F-2548-4944-A366-320BCE5D3728}"/>
          </ac:grpSpMkLst>
        </pc:grpChg>
        <pc:grpChg chg="del mod topLvl">
          <ac:chgData name="RAMIREZ GONZALEZ, Alejandro" userId="f85759c6-dd51-4b10-afc6-8161062f0dd8" providerId="ADAL" clId="{94793B5D-E22E-4A4C-AF6A-8CE840DD28BE}" dt="2020-12-12T08:25:50.881" v="143" actId="478"/>
          <ac:grpSpMkLst>
            <pc:docMk/>
            <pc:sldMk cId="83724876" sldId="365"/>
            <ac:grpSpMk id="11323" creationId="{C291B051-7CEC-4E49-9B13-7F91A7973ABE}"/>
          </ac:grpSpMkLst>
        </pc:grpChg>
        <pc:grpChg chg="del mod topLvl">
          <ac:chgData name="RAMIREZ GONZALEZ, Alejandro" userId="f85759c6-dd51-4b10-afc6-8161062f0dd8" providerId="ADAL" clId="{94793B5D-E22E-4A4C-AF6A-8CE840DD28BE}" dt="2020-12-12T08:25:50.881" v="143" actId="478"/>
          <ac:grpSpMkLst>
            <pc:docMk/>
            <pc:sldMk cId="83724876" sldId="365"/>
            <ac:grpSpMk id="11324" creationId="{9E4A5CFC-2474-4C62-9880-3258B5BCB255}"/>
          </ac:grpSpMkLst>
        </pc:grpChg>
        <pc:grpChg chg="del mod topLvl">
          <ac:chgData name="RAMIREZ GONZALEZ, Alejandro" userId="f85759c6-dd51-4b10-afc6-8161062f0dd8" providerId="ADAL" clId="{94793B5D-E22E-4A4C-AF6A-8CE840DD28BE}" dt="2020-12-12T08:25:50.881" v="143" actId="478"/>
          <ac:grpSpMkLst>
            <pc:docMk/>
            <pc:sldMk cId="83724876" sldId="365"/>
            <ac:grpSpMk id="11325" creationId="{D88ACEF0-5EBF-4180-922A-8A0D3B4FDEFE}"/>
          </ac:grpSpMkLst>
        </pc:grpChg>
        <pc:graphicFrameChg chg="del mod modGraphic">
          <ac:chgData name="RAMIREZ GONZALEZ, Alejandro" userId="f85759c6-dd51-4b10-afc6-8161062f0dd8" providerId="ADAL" clId="{94793B5D-E22E-4A4C-AF6A-8CE840DD28BE}" dt="2020-12-12T08:25:46.274" v="142" actId="478"/>
          <ac:graphicFrameMkLst>
            <pc:docMk/>
            <pc:sldMk cId="83724876" sldId="365"/>
            <ac:graphicFrameMk id="33" creationId="{64CD32B8-16F8-4474-98D5-1E7B5FD659B3}"/>
          </ac:graphicFrameMkLst>
        </pc:graphicFrameChg>
        <pc:picChg chg="add del mod">
          <ac:chgData name="RAMIREZ GONZALEZ, Alejandro" userId="f85759c6-dd51-4b10-afc6-8161062f0dd8" providerId="ADAL" clId="{94793B5D-E22E-4A4C-AF6A-8CE840DD28BE}" dt="2020-12-12T08:25:50.881" v="143" actId="478"/>
          <ac:picMkLst>
            <pc:docMk/>
            <pc:sldMk cId="83724876" sldId="365"/>
            <ac:picMk id="40" creationId="{2D10A047-F169-48F8-9C34-043CE9E850BA}"/>
          </ac:picMkLst>
        </pc:picChg>
        <pc:picChg chg="add mod">
          <ac:chgData name="RAMIREZ GONZALEZ, Alejandro" userId="f85759c6-dd51-4b10-afc6-8161062f0dd8" providerId="ADAL" clId="{94793B5D-E22E-4A4C-AF6A-8CE840DD28BE}" dt="2020-12-12T08:26:01.780" v="148" actId="1036"/>
          <ac:picMkLst>
            <pc:docMk/>
            <pc:sldMk cId="83724876" sldId="365"/>
            <ac:picMk id="52" creationId="{C615849F-F0F7-47F9-8D81-B6F78FC0E7EA}"/>
          </ac:picMkLst>
        </pc:picChg>
        <pc:picChg chg="del mod topLvl">
          <ac:chgData name="RAMIREZ GONZALEZ, Alejandro" userId="f85759c6-dd51-4b10-afc6-8161062f0dd8" providerId="ADAL" clId="{94793B5D-E22E-4A4C-AF6A-8CE840DD28BE}" dt="2020-12-12T08:25:50.881" v="143" actId="478"/>
          <ac:picMkLst>
            <pc:docMk/>
            <pc:sldMk cId="83724876" sldId="365"/>
            <ac:picMk id="11326" creationId="{AA3D8D1E-0061-4302-A8C3-BFE475AE6E2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19E08A1-23FC-408E-9BCA-67E848ED70F4}"/>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3368" eaLnBrk="1" hangingPunct="1">
              <a:defRPr sz="1200">
                <a:latin typeface="Arial" pitchFamily="34" charset="0"/>
              </a:defRPr>
            </a:lvl1pPr>
          </a:lstStyle>
          <a:p>
            <a:pPr>
              <a:defRPr/>
            </a:pPr>
            <a:endParaRPr lang="en-US" altLang="en-US"/>
          </a:p>
        </p:txBody>
      </p:sp>
      <p:sp>
        <p:nvSpPr>
          <p:cNvPr id="28675" name="Rectangle 3">
            <a:extLst>
              <a:ext uri="{FF2B5EF4-FFF2-40B4-BE49-F238E27FC236}">
                <a16:creationId xmlns:a16="http://schemas.microsoft.com/office/drawing/2014/main" id="{BF2880DD-1CE0-4DF3-96FF-621AE2002D65}"/>
              </a:ext>
            </a:extLst>
          </p:cNvPr>
          <p:cNvSpPr>
            <a:spLocks noGrp="1" noChangeArrowheads="1"/>
          </p:cNvSpPr>
          <p:nvPr>
            <p:ph type="dt" sz="quarter" idx="1"/>
          </p:nvPr>
        </p:nvSpPr>
        <p:spPr bwMode="auto">
          <a:xfrm>
            <a:off x="385445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3368" eaLnBrk="1" hangingPunct="1">
              <a:defRPr sz="1200">
                <a:latin typeface="Arial" pitchFamily="34" charset="0"/>
              </a:defRPr>
            </a:lvl1pPr>
          </a:lstStyle>
          <a:p>
            <a:pPr>
              <a:defRPr/>
            </a:pPr>
            <a:endParaRPr lang="en-US" altLang="en-US"/>
          </a:p>
        </p:txBody>
      </p:sp>
      <p:sp>
        <p:nvSpPr>
          <p:cNvPr id="28676" name="Rectangle 4">
            <a:extLst>
              <a:ext uri="{FF2B5EF4-FFF2-40B4-BE49-F238E27FC236}">
                <a16:creationId xmlns:a16="http://schemas.microsoft.com/office/drawing/2014/main" id="{028D37E3-A9E5-4C7A-9B55-3A24E282190B}"/>
              </a:ext>
            </a:extLst>
          </p:cNvPr>
          <p:cNvSpPr>
            <a:spLocks noGrp="1" noChangeArrowheads="1"/>
          </p:cNvSpPr>
          <p:nvPr>
            <p:ph type="ftr" sz="quarter" idx="2"/>
          </p:nvPr>
        </p:nvSpPr>
        <p:spPr bwMode="auto">
          <a:xfrm>
            <a:off x="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3368" eaLnBrk="1" hangingPunct="1">
              <a:defRPr sz="1200">
                <a:latin typeface="Arial" pitchFamily="34" charset="0"/>
              </a:defRPr>
            </a:lvl1pPr>
          </a:lstStyle>
          <a:p>
            <a:pPr>
              <a:defRPr/>
            </a:pPr>
            <a:endParaRPr lang="en-US" altLang="en-US"/>
          </a:p>
        </p:txBody>
      </p:sp>
      <p:sp>
        <p:nvSpPr>
          <p:cNvPr id="28677" name="Rectangle 5">
            <a:extLst>
              <a:ext uri="{FF2B5EF4-FFF2-40B4-BE49-F238E27FC236}">
                <a16:creationId xmlns:a16="http://schemas.microsoft.com/office/drawing/2014/main" id="{EEA3641B-E9E9-4D59-AF25-2E8283026D51}"/>
              </a:ext>
            </a:extLst>
          </p:cNvPr>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2813" eaLnBrk="1" hangingPunct="1">
              <a:defRPr sz="1200" smtClean="0">
                <a:latin typeface="Arial" panose="020B0604020202020204" pitchFamily="34" charset="0"/>
              </a:defRPr>
            </a:lvl1pPr>
          </a:lstStyle>
          <a:p>
            <a:pPr>
              <a:defRPr/>
            </a:pPr>
            <a:fld id="{6C98DAED-96CA-4B99-96E1-F1ED58AD3E36}"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53B38363-A18E-41DF-B175-E6706C607887}"/>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3368" eaLnBrk="1" hangingPunct="1">
              <a:defRPr sz="1200">
                <a:latin typeface="Arial" pitchFamily="34" charset="0"/>
              </a:defRPr>
            </a:lvl1pPr>
          </a:lstStyle>
          <a:p>
            <a:pPr>
              <a:defRPr/>
            </a:pPr>
            <a:endParaRPr lang="fr-FR" altLang="en-US"/>
          </a:p>
        </p:txBody>
      </p:sp>
      <p:sp>
        <p:nvSpPr>
          <p:cNvPr id="8195" name="Rectangle 3">
            <a:extLst>
              <a:ext uri="{FF2B5EF4-FFF2-40B4-BE49-F238E27FC236}">
                <a16:creationId xmlns:a16="http://schemas.microsoft.com/office/drawing/2014/main" id="{B41D5336-5117-4190-A833-07BAE13590C6}"/>
              </a:ext>
            </a:extLst>
          </p:cNvPr>
          <p:cNvSpPr>
            <a:spLocks noGrp="1" noChangeArrowheads="1"/>
          </p:cNvSpPr>
          <p:nvPr>
            <p:ph type="dt" idx="1"/>
          </p:nvPr>
        </p:nvSpPr>
        <p:spPr bwMode="auto">
          <a:xfrm>
            <a:off x="385445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3368" eaLnBrk="1" hangingPunct="1">
              <a:defRPr sz="1200">
                <a:latin typeface="Arial" pitchFamily="34" charset="0"/>
              </a:defRPr>
            </a:lvl1pPr>
          </a:lstStyle>
          <a:p>
            <a:pPr>
              <a:defRPr/>
            </a:pPr>
            <a:endParaRPr lang="fr-FR" altLang="en-US"/>
          </a:p>
        </p:txBody>
      </p:sp>
      <p:sp>
        <p:nvSpPr>
          <p:cNvPr id="3076" name="Rectangle 4">
            <a:extLst>
              <a:ext uri="{FF2B5EF4-FFF2-40B4-BE49-F238E27FC236}">
                <a16:creationId xmlns:a16="http://schemas.microsoft.com/office/drawing/2014/main" id="{93D76660-5B3C-4755-A67B-E45F7CFD7315}"/>
              </a:ext>
            </a:extLst>
          </p:cNvPr>
          <p:cNvSpPr>
            <a:spLocks noGrp="1" noRot="1" noChangeAspect="1" noChangeArrowheads="1" noTextEdit="1"/>
          </p:cNvSpPr>
          <p:nvPr>
            <p:ph type="sldImg" idx="2"/>
          </p:nvPr>
        </p:nvSpPr>
        <p:spPr bwMode="auto">
          <a:xfrm>
            <a:off x="920750" y="746125"/>
            <a:ext cx="4967288"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55C36F9D-C70D-4E94-9727-8596B1446D53}"/>
              </a:ext>
            </a:extLst>
          </p:cNvPr>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4B306310-B28D-4C44-B028-26C6BFEE2912}"/>
              </a:ext>
            </a:extLst>
          </p:cNvPr>
          <p:cNvSpPr>
            <a:spLocks noGrp="1" noChangeArrowheads="1"/>
          </p:cNvSpPr>
          <p:nvPr>
            <p:ph type="ftr" sz="quarter" idx="4"/>
          </p:nvPr>
        </p:nvSpPr>
        <p:spPr bwMode="auto">
          <a:xfrm>
            <a:off x="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3368" eaLnBrk="1" hangingPunct="1">
              <a:defRPr sz="1200">
                <a:latin typeface="Arial" pitchFamily="34" charset="0"/>
              </a:defRPr>
            </a:lvl1pPr>
          </a:lstStyle>
          <a:p>
            <a:pPr>
              <a:defRPr/>
            </a:pPr>
            <a:endParaRPr lang="fr-FR" altLang="en-US"/>
          </a:p>
        </p:txBody>
      </p:sp>
      <p:sp>
        <p:nvSpPr>
          <p:cNvPr id="8199" name="Rectangle 7">
            <a:extLst>
              <a:ext uri="{FF2B5EF4-FFF2-40B4-BE49-F238E27FC236}">
                <a16:creationId xmlns:a16="http://schemas.microsoft.com/office/drawing/2014/main" id="{347F6F72-24D6-4964-A8ED-D120740DF911}"/>
              </a:ext>
            </a:extLst>
          </p:cNvPr>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2813" eaLnBrk="1" hangingPunct="1">
              <a:defRPr sz="1200" smtClean="0">
                <a:latin typeface="Arial" panose="020B0604020202020204" pitchFamily="34" charset="0"/>
              </a:defRPr>
            </a:lvl1pPr>
          </a:lstStyle>
          <a:p>
            <a:pPr>
              <a:defRPr/>
            </a:pPr>
            <a:fld id="{598D8A3A-5FAF-4C81-846C-D1190BC45BF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2AEC5BB0-754B-4594-AE53-16D708F6D69B}"/>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D36BEAA6-F072-4193-BDEF-FC72D30E2A0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028E8BAD-2DBD-49F8-97AD-5C00BBCF43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5F17F94-0B03-42CD-A58E-85C92D31E3C0}" type="slidenum">
              <a:rPr lang="en-GB" altLang="en-US">
                <a:cs typeface="Arial" panose="020B0604020202020204" pitchFamily="34" charset="0"/>
              </a:rPr>
              <a:pPr>
                <a:spcBef>
                  <a:spcPct val="0"/>
                </a:spcBef>
              </a:pPr>
              <a:t>1</a:t>
            </a:fld>
            <a:endParaRPr lang="en-GB"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25C5C662-E07A-4335-ACEC-9606E0C4C7E9}"/>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0F38614B-960C-4A99-A899-E18E2F532DF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Read the situation and question to participants.</a:t>
            </a:r>
          </a:p>
          <a:p>
            <a:r>
              <a:rPr lang="en-US" altLang="en-US" b="1" dirty="0"/>
              <a:t>The question will test if participants understand that if the child is late with the first dose of IPV, the second dose of inactivated poliovirus vaccine should be given at least 4 weeks after IPV1. Other vaccines can be given as appropriate.</a:t>
            </a:r>
          </a:p>
          <a:p>
            <a:endParaRPr lang="en-US" altLang="en-US" b="1" dirty="0"/>
          </a:p>
          <a:p>
            <a:r>
              <a:rPr lang="en-US" altLang="en-US" b="1" dirty="0"/>
              <a:t>Response:</a:t>
            </a:r>
            <a:r>
              <a:rPr lang="en-US" altLang="en-US" dirty="0"/>
              <a:t> </a:t>
            </a:r>
          </a:p>
          <a:p>
            <a:pPr>
              <a:buFontTx/>
              <a:buChar char="•"/>
            </a:pPr>
            <a:r>
              <a:rPr lang="en-US" altLang="en-US" dirty="0"/>
              <a:t>The child will get IPV1 and other vaccines, e.g. measles, according to national schedule.</a:t>
            </a:r>
          </a:p>
          <a:p>
            <a:pPr>
              <a:buFontTx/>
              <a:buChar char="•"/>
            </a:pPr>
            <a:r>
              <a:rPr lang="en-US" altLang="en-US" dirty="0"/>
              <a:t>The caretaker will be told to bring the child back for IPV2 at least 4 weeks later.</a:t>
            </a:r>
          </a:p>
          <a:p>
            <a:pPr>
              <a:buFontTx/>
              <a:buChar char="•"/>
            </a:pPr>
            <a:r>
              <a:rPr lang="en-US" altLang="en-US" dirty="0"/>
              <a:t>Explain to the caretaker the importance of coming for vaccination on time and completing the immunization schedule</a:t>
            </a:r>
          </a:p>
          <a:p>
            <a:pPr>
              <a:buFontTx/>
              <a:buChar char="•"/>
            </a:pPr>
            <a:r>
              <a:rPr lang="en-US" altLang="en-US" dirty="0"/>
              <a:t>Prepare/update the immunization card</a:t>
            </a:r>
          </a:p>
          <a:p>
            <a:pPr eaLnBrk="1" hangingPunct="1">
              <a:spcBef>
                <a:spcPct val="0"/>
              </a:spcBef>
            </a:pPr>
            <a:endParaRPr lang="fr-FR" altLang="en-US" dirty="0"/>
          </a:p>
        </p:txBody>
      </p:sp>
      <p:sp>
        <p:nvSpPr>
          <p:cNvPr id="18436" name="Espace réservé du numéro de diapositive 3">
            <a:extLst>
              <a:ext uri="{FF2B5EF4-FFF2-40B4-BE49-F238E27FC236}">
                <a16:creationId xmlns:a16="http://schemas.microsoft.com/office/drawing/2014/main" id="{EDE37A51-A872-4349-91C2-1F59DB84253C}"/>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EEAE9B1D-9F53-43D7-BF19-DDE7721A8929}" type="slidenum">
              <a:rPr lang="fr-FR" altLang="en-US">
                <a:cs typeface="Arial" panose="020B0604020202020204" pitchFamily="34" charset="0"/>
              </a:rPr>
              <a:pPr algn="r" eaLnBrk="1" hangingPunct="1">
                <a:spcBef>
                  <a:spcPct val="0"/>
                </a:spcBef>
              </a:pPr>
              <a:t>10</a:t>
            </a:fld>
            <a:endParaRPr lang="fr-FR" altLang="en-US">
              <a:cs typeface="Arial" panose="020B0604020202020204" pitchFamily="34" charset="0"/>
            </a:endParaRPr>
          </a:p>
        </p:txBody>
      </p:sp>
    </p:spTree>
    <p:extLst>
      <p:ext uri="{BB962C8B-B14F-4D97-AF65-F5344CB8AC3E}">
        <p14:creationId xmlns:p14="http://schemas.microsoft.com/office/powerpoint/2010/main" val="21182675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F81A947A-0FB3-4D4A-BBEA-CBE0B5E941F7}"/>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56E304AA-8CCA-4D85-8873-4016B9E3C69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r>
              <a:rPr lang="en-US" altLang="en-US" b="1"/>
              <a:t>Read the situation and question to participants.</a:t>
            </a:r>
          </a:p>
          <a:p>
            <a:r>
              <a:rPr lang="en-US" altLang="en-US" b="1"/>
              <a:t>The question will test if participants understand the different ways to determine the DOB of a child.</a:t>
            </a:r>
            <a:r>
              <a:rPr lang="en-US" altLang="en-US"/>
              <a:t>    </a:t>
            </a:r>
          </a:p>
          <a:p>
            <a:endParaRPr lang="en-US" altLang="en-US" b="1"/>
          </a:p>
          <a:p>
            <a:r>
              <a:rPr lang="en-US" altLang="en-US" b="1"/>
              <a:t>See response on next slide.</a:t>
            </a:r>
          </a:p>
        </p:txBody>
      </p:sp>
      <p:sp>
        <p:nvSpPr>
          <p:cNvPr id="20484" name="Espace réservé du numéro de diapositive 3">
            <a:extLst>
              <a:ext uri="{FF2B5EF4-FFF2-40B4-BE49-F238E27FC236}">
                <a16:creationId xmlns:a16="http://schemas.microsoft.com/office/drawing/2014/main" id="{F11D90F7-5ECE-4A05-8F59-842B91F4C114}"/>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A65BD9CB-38C6-46B8-A214-15FF50955281}" type="slidenum">
              <a:rPr lang="fr-FR" altLang="en-US">
                <a:cs typeface="Arial" panose="020B0604020202020204" pitchFamily="34" charset="0"/>
              </a:rPr>
              <a:pPr algn="r" eaLnBrk="1" hangingPunct="1">
                <a:spcBef>
                  <a:spcPct val="0"/>
                </a:spcBef>
              </a:pPr>
              <a:t>11</a:t>
            </a:fld>
            <a:endParaRPr lang="fr-FR" altLang="en-U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800CA402-6AC5-422F-8DDC-E0896A3211ED}"/>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69543AB7-D733-4A06-95A3-0C5CB11553F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pPr marL="228600" indent="-228600"/>
            <a:r>
              <a:rPr lang="en-US" altLang="en-US" b="1" dirty="0"/>
              <a:t>To the facilitator:</a:t>
            </a:r>
          </a:p>
          <a:p>
            <a:pPr marL="228600" indent="-228600"/>
            <a:r>
              <a:rPr lang="en-US" altLang="en-US" b="1" dirty="0"/>
              <a:t>Explain to the participants </a:t>
            </a:r>
            <a:r>
              <a:rPr lang="en-GB" altLang="en-US" b="1" dirty="0"/>
              <a:t>how to determine age when DOB is unknown.</a:t>
            </a:r>
          </a:p>
          <a:p>
            <a:pPr marL="228600" indent="-228600"/>
            <a:endParaRPr lang="en-GB" altLang="en-US" dirty="0"/>
          </a:p>
          <a:p>
            <a:pPr marL="228600" indent="-228600"/>
            <a:r>
              <a:rPr lang="en-US" altLang="en-US" dirty="0"/>
              <a:t>An infant’s date of birth (DOB) is needed to determine eligibility for the first dose of inactivated poliovirus vaccine. The following methods may be used:</a:t>
            </a:r>
          </a:p>
          <a:p>
            <a:pPr marL="228600" indent="-228600">
              <a:buFontTx/>
              <a:buChar char="•"/>
            </a:pPr>
            <a:r>
              <a:rPr lang="en-US" altLang="en-US" dirty="0"/>
              <a:t>Question the caretaker to see if he/she can recall the child's birth based on a cultural, religious or national/local event</a:t>
            </a:r>
          </a:p>
          <a:p>
            <a:pPr marL="228600" indent="-228600">
              <a:buFontTx/>
              <a:buChar char="•"/>
            </a:pPr>
            <a:r>
              <a:rPr lang="en-US" altLang="en-US" dirty="0"/>
              <a:t>Look for DOB record in other documents kept in the health center or other local registries (ANC record, birth registry)</a:t>
            </a:r>
          </a:p>
          <a:p>
            <a:pPr marL="228600" indent="-228600">
              <a:buFontTx/>
              <a:buChar char="•"/>
            </a:pPr>
            <a:r>
              <a:rPr lang="en-US" altLang="en-US" dirty="0"/>
              <a:t>Look for development indicators (e.g. if the child is able to sit unsupported and reaches out with one hand, he/she is probably old enough to get IPV1)</a:t>
            </a:r>
          </a:p>
          <a:p>
            <a:pPr marL="228600" indent="-228600">
              <a:buFontTx/>
              <a:buChar char="•"/>
            </a:pPr>
            <a:r>
              <a:rPr lang="en-US" altLang="en-US" dirty="0"/>
              <a:t>If the child is able to crawl, get in and out of a sitting position unaided, and pull up to stand he/she is probably old enough to get IPV2</a:t>
            </a:r>
          </a:p>
        </p:txBody>
      </p:sp>
      <p:sp>
        <p:nvSpPr>
          <p:cNvPr id="22532" name="Espace réservé du numéro de diapositive 3">
            <a:extLst>
              <a:ext uri="{FF2B5EF4-FFF2-40B4-BE49-F238E27FC236}">
                <a16:creationId xmlns:a16="http://schemas.microsoft.com/office/drawing/2014/main" id="{14A10363-58C5-4441-999F-62268CF03AE1}"/>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D85FB28A-EA4D-493B-804C-05E47D93C385}" type="slidenum">
              <a:rPr lang="en-GB" altLang="en-US">
                <a:cs typeface="Arial" panose="020B0604020202020204" pitchFamily="34" charset="0"/>
              </a:rPr>
              <a:pPr algn="r" eaLnBrk="1" hangingPunct="1">
                <a:spcBef>
                  <a:spcPct val="0"/>
                </a:spcBef>
              </a:pPr>
              <a:t>12</a:t>
            </a:fld>
            <a:endParaRPr lang="en-GB" altLang="en-U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4942FF17-53DD-4BE0-9A4A-1CCFCAE92353}"/>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65DB0BCB-CD42-4CF5-9FC9-E4A08E9E1B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en-US" altLang="en-US" b="1">
                <a:cs typeface="Arial" panose="020B0604020202020204" pitchFamily="34" charset="0"/>
              </a:rPr>
              <a:t>To the facilitator:</a:t>
            </a:r>
          </a:p>
          <a:p>
            <a:r>
              <a:rPr lang="en-US" altLang="en-US" b="1">
                <a:cs typeface="Arial" panose="020B0604020202020204" pitchFamily="34" charset="0"/>
              </a:rPr>
              <a:t>Explain to the participants the absolute contraindications.</a:t>
            </a:r>
            <a:br>
              <a:rPr lang="en-US" altLang="en-US" b="1">
                <a:cs typeface="Arial" panose="020B0604020202020204" pitchFamily="34" charset="0"/>
              </a:rPr>
            </a:br>
            <a:r>
              <a:rPr lang="en-US" altLang="en-US">
                <a:cs typeface="Arial" panose="020B0604020202020204" pitchFamily="34" charset="0"/>
              </a:rPr>
              <a:t>–</a:t>
            </a:r>
            <a:r>
              <a:rPr lang="en-US" altLang="en-US">
                <a:solidFill>
                  <a:srgbClr val="000066"/>
                </a:solidFill>
                <a:cs typeface="Arial" panose="020B0604020202020204" pitchFamily="34" charset="0"/>
              </a:rPr>
              <a:t>Known or documented allergy to vaccine components, including:</a:t>
            </a:r>
          </a:p>
          <a:p>
            <a:pPr marL="687388" lvl="1" indent="-285750" eaLnBrk="1" hangingPunct="1">
              <a:spcBef>
                <a:spcPct val="0"/>
              </a:spcBef>
              <a:buFont typeface="Gill Sans MT" panose="020B0502020104020203" pitchFamily="34" charset="0"/>
              <a:buChar char="-"/>
            </a:pPr>
            <a:r>
              <a:rPr lang="en-US" altLang="en-US">
                <a:solidFill>
                  <a:srgbClr val="000066"/>
                </a:solidFill>
                <a:cs typeface="Arial" panose="020B0604020202020204" pitchFamily="34" charset="0"/>
              </a:rPr>
              <a:t>Streptomycin</a:t>
            </a:r>
          </a:p>
          <a:p>
            <a:pPr marL="687388" lvl="1" indent="-285750" eaLnBrk="1" hangingPunct="1">
              <a:spcBef>
                <a:spcPct val="0"/>
              </a:spcBef>
              <a:buFont typeface="Gill Sans MT" panose="020B0502020104020203" pitchFamily="34" charset="0"/>
              <a:buChar char="-"/>
            </a:pPr>
            <a:r>
              <a:rPr lang="en-US" altLang="en-US">
                <a:solidFill>
                  <a:srgbClr val="000066"/>
                </a:solidFill>
                <a:cs typeface="Arial" panose="020B0604020202020204" pitchFamily="34" charset="0"/>
              </a:rPr>
              <a:t>Neomycin</a:t>
            </a:r>
          </a:p>
          <a:p>
            <a:pPr marL="687388" lvl="1" indent="-285750" eaLnBrk="1" hangingPunct="1">
              <a:spcBef>
                <a:spcPct val="0"/>
              </a:spcBef>
              <a:buFont typeface="Gill Sans MT" panose="020B0502020104020203" pitchFamily="34" charset="0"/>
              <a:buChar char="-"/>
            </a:pPr>
            <a:r>
              <a:rPr lang="en-US" altLang="en-US">
                <a:solidFill>
                  <a:srgbClr val="000066"/>
                </a:solidFill>
                <a:cs typeface="Arial" panose="020B0604020202020204" pitchFamily="34" charset="0"/>
              </a:rPr>
              <a:t>Polymyxin B</a:t>
            </a:r>
          </a:p>
          <a:p>
            <a:pPr eaLnBrk="1" hangingPunct="1">
              <a:spcBef>
                <a:spcPts val="600"/>
              </a:spcBef>
              <a:buFontTx/>
              <a:buChar char="•"/>
            </a:pPr>
            <a:r>
              <a:rPr lang="en-US" altLang="en-US">
                <a:solidFill>
                  <a:srgbClr val="000066"/>
                </a:solidFill>
                <a:cs typeface="Arial" panose="020B0604020202020204" pitchFamily="34" charset="0"/>
              </a:rPr>
              <a:t>History of an allergic reaction following a previous IPV injection</a:t>
            </a:r>
          </a:p>
          <a:p>
            <a:pPr eaLnBrk="1" hangingPunct="1">
              <a:spcBef>
                <a:spcPts val="600"/>
              </a:spcBef>
              <a:buFontTx/>
              <a:buChar char="•"/>
            </a:pPr>
            <a:r>
              <a:rPr lang="en-US" altLang="en-US">
                <a:cs typeface="Arial" panose="020B0604020202020204" pitchFamily="34" charset="0"/>
              </a:rPr>
              <a:t>Have thrombocytopenia (insufficient blood platelets, which play an important role in coagulation) or a bleeding disorder, because of the bleeding that can occur during intramuscular administration of the vaccine.</a:t>
            </a:r>
          </a:p>
          <a:p>
            <a:pPr eaLnBrk="1" hangingPunct="1">
              <a:spcBef>
                <a:spcPts val="600"/>
              </a:spcBef>
              <a:buFontTx/>
              <a:buChar char="•"/>
            </a:pPr>
            <a:r>
              <a:rPr lang="en-US" altLang="en-US">
                <a:solidFill>
                  <a:srgbClr val="000066"/>
                </a:solidFill>
                <a:cs typeface="Arial" panose="020B0604020202020204" pitchFamily="34" charset="0"/>
              </a:rPr>
              <a:t>Other bleeding disorder</a:t>
            </a:r>
          </a:p>
          <a:p>
            <a:endParaRPr lang="en-US" altLang="en-US">
              <a:cs typeface="Arial" panose="020B0604020202020204" pitchFamily="34" charset="0"/>
            </a:endParaRPr>
          </a:p>
          <a:p>
            <a:r>
              <a:rPr lang="en-US" altLang="en-US" b="1">
                <a:cs typeface="Arial" panose="020B0604020202020204" pitchFamily="34" charset="0"/>
              </a:rPr>
              <a:t>Postpone Vaccination if  </a:t>
            </a:r>
            <a:r>
              <a:rPr lang="en-US" altLang="en-US">
                <a:cs typeface="Arial" panose="020B0604020202020204" pitchFamily="34" charset="0"/>
              </a:rPr>
              <a:t>taking a treatment that suppresses your immune response, in which case the immune response to the vaccine may be reduced. In such cases it is recommended to postpone vaccination until the end of the treatment or to make sure the subject is well protected. </a:t>
            </a:r>
          </a:p>
          <a:p>
            <a:endParaRPr lang="en-US" altLang="en-US">
              <a:cs typeface="Arial" panose="020B0604020202020204" pitchFamily="34" charset="0"/>
            </a:endParaRPr>
          </a:p>
          <a:p>
            <a:r>
              <a:rPr lang="en-US" altLang="en-US">
                <a:cs typeface="Arial" panose="020B0604020202020204" pitchFamily="34" charset="0"/>
              </a:rPr>
              <a:t>Vaccination of subjects with chronic immunodeficiency, such as HIV infection, is nevertheless recommended even if the immune response might be limited by the underlying illness.</a:t>
            </a:r>
          </a:p>
          <a:p>
            <a:endParaRPr lang="en-US" altLang="en-US">
              <a:cs typeface="Arial" panose="020B0604020202020204" pitchFamily="34" charset="0"/>
            </a:endParaRPr>
          </a:p>
          <a:p>
            <a:endParaRPr lang="en-US" altLang="en-US"/>
          </a:p>
        </p:txBody>
      </p:sp>
      <p:sp>
        <p:nvSpPr>
          <p:cNvPr id="24580" name="Espace réservé du numéro de diapositive 3">
            <a:extLst>
              <a:ext uri="{FF2B5EF4-FFF2-40B4-BE49-F238E27FC236}">
                <a16:creationId xmlns:a16="http://schemas.microsoft.com/office/drawing/2014/main" id="{A6EC83C0-6720-430D-A7DA-EF640E2F9CBD}"/>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EE91BDEA-0863-464B-9427-FA71B50AB32B}" type="slidenum">
              <a:rPr lang="en-GB" altLang="en-US">
                <a:cs typeface="Arial" panose="020B0604020202020204" pitchFamily="34" charset="0"/>
              </a:rPr>
              <a:pPr algn="r" eaLnBrk="1" hangingPunct="1">
                <a:spcBef>
                  <a:spcPct val="0"/>
                </a:spcBef>
              </a:pPr>
              <a:t>13</a:t>
            </a:fld>
            <a:endParaRPr lang="en-GB" altLang="en-US">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A315B25C-6F42-4006-84CA-E489F6B79F10}"/>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185D7B26-A8C4-4C65-8DBD-C87B0035CBB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en-US" altLang="en-US" b="1"/>
              <a:t>To the facilitator:</a:t>
            </a:r>
          </a:p>
          <a:p>
            <a:r>
              <a:rPr lang="en-US" altLang="en-US" b="1"/>
              <a:t>Explain to the participants that IPV can be administered to immunodeficient and infants born prematurely.</a:t>
            </a:r>
            <a:br>
              <a:rPr lang="en-US" altLang="en-US" b="1"/>
            </a:br>
            <a:endParaRPr lang="en-US" altLang="en-US"/>
          </a:p>
          <a:p>
            <a:r>
              <a:rPr lang="en-US" altLang="en-US"/>
              <a:t>Immunodeficiency is </a:t>
            </a:r>
            <a:r>
              <a:rPr lang="en-US" altLang="en-US" b="1" u="sng"/>
              <a:t>NOT </a:t>
            </a:r>
            <a:r>
              <a:rPr lang="en-US" altLang="en-US"/>
              <a:t>a contraindication for IPV.  Vaccination of subjects with chronic immunodeficiency, such as HIV infection, is </a:t>
            </a:r>
            <a:r>
              <a:rPr lang="en-US" altLang="en-US" b="1" u="sng"/>
              <a:t>recommended</a:t>
            </a:r>
            <a:r>
              <a:rPr lang="en-US" altLang="en-US"/>
              <a:t> even if the immune response might be limited by the underlying illness. </a:t>
            </a:r>
          </a:p>
          <a:p>
            <a:endParaRPr lang="en-US" altLang="en-US"/>
          </a:p>
        </p:txBody>
      </p:sp>
      <p:sp>
        <p:nvSpPr>
          <p:cNvPr id="26628" name="Espace réservé du numéro de diapositive 3">
            <a:extLst>
              <a:ext uri="{FF2B5EF4-FFF2-40B4-BE49-F238E27FC236}">
                <a16:creationId xmlns:a16="http://schemas.microsoft.com/office/drawing/2014/main" id="{CE086076-E02D-4BB5-B068-582142D95849}"/>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8659B64-FD8E-4A50-98A4-A5364905E068}" type="slidenum">
              <a:rPr lang="en-GB" altLang="en-US">
                <a:cs typeface="Arial" panose="020B0604020202020204" pitchFamily="34" charset="0"/>
              </a:rPr>
              <a:pPr algn="r" eaLnBrk="1" hangingPunct="1">
                <a:spcBef>
                  <a:spcPct val="0"/>
                </a:spcBef>
              </a:pPr>
              <a:t>14</a:t>
            </a:fld>
            <a:endParaRPr lang="en-GB" altLang="en-U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a:extLst>
              <a:ext uri="{FF2B5EF4-FFF2-40B4-BE49-F238E27FC236}">
                <a16:creationId xmlns:a16="http://schemas.microsoft.com/office/drawing/2014/main" id="{31322591-FE3B-45D4-AA0F-F1B9C3E25454}"/>
              </a:ext>
            </a:extLst>
          </p:cNvPr>
          <p:cNvSpPr>
            <a:spLocks noGrp="1" noRot="1" noChangeAspect="1" noChangeArrowheads="1" noTextEdit="1"/>
          </p:cNvSpPr>
          <p:nvPr>
            <p:ph type="sldImg"/>
          </p:nvPr>
        </p:nvSpPr>
        <p:spPr>
          <a:ln/>
        </p:spPr>
      </p:sp>
      <p:sp>
        <p:nvSpPr>
          <p:cNvPr id="28675" name="Espace réservé des commentaires 2">
            <a:extLst>
              <a:ext uri="{FF2B5EF4-FFF2-40B4-BE49-F238E27FC236}">
                <a16:creationId xmlns:a16="http://schemas.microsoft.com/office/drawing/2014/main" id="{A00EBF1D-BE10-43BB-8B45-00E320E70CA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en-US" altLang="en-US" b="1" dirty="0"/>
              <a:t>To the facilitator:</a:t>
            </a:r>
          </a:p>
          <a:p>
            <a:r>
              <a:rPr lang="en-US" altLang="en-US" b="1" dirty="0"/>
              <a:t>Explain to the participants the absolute contraindications.</a:t>
            </a:r>
            <a:br>
              <a:rPr lang="en-US" altLang="en-US" b="1" dirty="0"/>
            </a:br>
            <a:r>
              <a:rPr lang="en-US" altLang="en-US" b="1" dirty="0"/>
              <a:t>--</a:t>
            </a:r>
            <a:r>
              <a:rPr lang="en-US" altLang="en-US" dirty="0"/>
              <a:t>Known or documented allergy to streptomycin, neomycin, or polymyxin B, which are inactive components of the vaccine, or a history of an allergic reaction following a previous injection of IPV.</a:t>
            </a:r>
          </a:p>
          <a:p>
            <a:r>
              <a:rPr lang="en-US" altLang="en-US" dirty="0"/>
              <a:t>– Have thrombocytopenia (insufficient blood platelets, which play an important role in coagulation) or a bleeding disorder, because of the bleeding that can occur during intramuscular administration of the vaccine.</a:t>
            </a:r>
          </a:p>
          <a:p>
            <a:r>
              <a:rPr lang="en-US" altLang="en-US" dirty="0"/>
              <a:t>– Are taking a treatment that suppresses your immune response, in which case the immune response to the vaccine may be reduced. In such cases it is recommended to postpone vaccination until the end of the treatment to make sure the subject receives the full benefit of the vaccine. </a:t>
            </a:r>
          </a:p>
          <a:p>
            <a:endParaRPr lang="en-US" altLang="en-US" dirty="0"/>
          </a:p>
          <a:p>
            <a:r>
              <a:rPr lang="en-US" altLang="en-US" dirty="0"/>
              <a:t>Vaccination of subjects with chronic immunodeficiency, such as HIV infection, is nevertheless recommended even if the immune response might be limited by the underlying illness.</a:t>
            </a:r>
          </a:p>
        </p:txBody>
      </p:sp>
      <p:sp>
        <p:nvSpPr>
          <p:cNvPr id="28676" name="Espace réservé du numéro de diapositive 3">
            <a:extLst>
              <a:ext uri="{FF2B5EF4-FFF2-40B4-BE49-F238E27FC236}">
                <a16:creationId xmlns:a16="http://schemas.microsoft.com/office/drawing/2014/main" id="{A9A3C075-E0E4-48AD-8E79-F169A5A5B0FC}"/>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9E0FB92C-0EB1-455C-BEB1-D00F59E5E786}" type="slidenum">
              <a:rPr lang="en-GB" altLang="en-US">
                <a:cs typeface="Arial" panose="020B0604020202020204" pitchFamily="34" charset="0"/>
              </a:rPr>
              <a:pPr algn="r" eaLnBrk="1" hangingPunct="1">
                <a:spcBef>
                  <a:spcPct val="0"/>
                </a:spcBef>
              </a:pPr>
              <a:t>15</a:t>
            </a:fld>
            <a:endParaRPr lang="en-GB" altLang="en-US">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a:extLst>
              <a:ext uri="{FF2B5EF4-FFF2-40B4-BE49-F238E27FC236}">
                <a16:creationId xmlns:a16="http://schemas.microsoft.com/office/drawing/2014/main" id="{93B0BE11-EEC2-4836-B1EE-C2F88FCE1343}"/>
              </a:ext>
            </a:extLst>
          </p:cNvPr>
          <p:cNvSpPr>
            <a:spLocks noGrp="1" noRot="1" noChangeAspect="1" noChangeArrowheads="1" noTextEdit="1"/>
          </p:cNvSpPr>
          <p:nvPr>
            <p:ph type="sldImg"/>
          </p:nvPr>
        </p:nvSpPr>
        <p:spPr>
          <a:ln/>
        </p:spPr>
      </p:sp>
      <p:sp>
        <p:nvSpPr>
          <p:cNvPr id="30723" name="Espace réservé des commentaires 2">
            <a:extLst>
              <a:ext uri="{FF2B5EF4-FFF2-40B4-BE49-F238E27FC236}">
                <a16:creationId xmlns:a16="http://schemas.microsoft.com/office/drawing/2014/main" id="{DAF94306-308F-4D33-B2F5-CD5CFD8B374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that these messages are the main information to keep in mind.</a:t>
            </a:r>
            <a:endParaRPr lang="fr-FR" altLang="en-US" b="1"/>
          </a:p>
          <a:p>
            <a:endParaRPr lang="fr-FR" altLang="en-US" b="1"/>
          </a:p>
        </p:txBody>
      </p:sp>
      <p:sp>
        <p:nvSpPr>
          <p:cNvPr id="30724" name="Espace réservé du numéro de diapositive 3">
            <a:extLst>
              <a:ext uri="{FF2B5EF4-FFF2-40B4-BE49-F238E27FC236}">
                <a16:creationId xmlns:a16="http://schemas.microsoft.com/office/drawing/2014/main" id="{D49AB15C-E8A1-4B02-A0FE-922E68A3C7C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3CB7ADE-976C-429D-B031-30FBBEC787EA}" type="slidenum">
              <a:rPr lang="en-GB" altLang="en-US">
                <a:cs typeface="Arial" panose="020B0604020202020204" pitchFamily="34" charset="0"/>
              </a:rPr>
              <a:pPr>
                <a:spcBef>
                  <a:spcPct val="0"/>
                </a:spcBef>
              </a:pPr>
              <a:t>16</a:t>
            </a:fld>
            <a:endParaRPr lang="en-GB" altLang="en-US">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a:extLst>
              <a:ext uri="{FF2B5EF4-FFF2-40B4-BE49-F238E27FC236}">
                <a16:creationId xmlns:a16="http://schemas.microsoft.com/office/drawing/2014/main" id="{ED620CC3-7764-4069-A17B-5629FD00266B}"/>
              </a:ext>
            </a:extLst>
          </p:cNvPr>
          <p:cNvSpPr>
            <a:spLocks noGrp="1" noRot="1" noChangeAspect="1" noChangeArrowheads="1" noTextEdit="1"/>
          </p:cNvSpPr>
          <p:nvPr>
            <p:ph type="sldImg"/>
          </p:nvPr>
        </p:nvSpPr>
        <p:spPr>
          <a:ln/>
        </p:spPr>
      </p:sp>
      <p:sp>
        <p:nvSpPr>
          <p:cNvPr id="32771" name="Espace réservé des commentaires 2">
            <a:extLst>
              <a:ext uri="{FF2B5EF4-FFF2-40B4-BE49-F238E27FC236}">
                <a16:creationId xmlns:a16="http://schemas.microsoft.com/office/drawing/2014/main" id="{82E70393-DB98-4C82-B657-15C809101B0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endParaRPr lang="en-US" altLang="en-US" b="1"/>
          </a:p>
          <a:p>
            <a:r>
              <a:rPr lang="en-US" altLang="en-US"/>
              <a:t>This is the end of the module.</a:t>
            </a:r>
          </a:p>
          <a:p>
            <a:r>
              <a:rPr lang="en-US" altLang="en-US"/>
              <a:t>You have been introduced to “Inactivated poliovirus vaccine eligibility” module.</a:t>
            </a:r>
          </a:p>
          <a:p>
            <a:r>
              <a:rPr lang="en-US" altLang="en-US"/>
              <a:t>The following module is titled “Inactivated poliovirus vaccine administration”.</a:t>
            </a:r>
          </a:p>
          <a:p>
            <a:r>
              <a:rPr lang="en-US" altLang="en-US"/>
              <a:t>Thank you for your attention! </a:t>
            </a:r>
            <a:endParaRPr lang="fr-FR" altLang="en-US"/>
          </a:p>
        </p:txBody>
      </p:sp>
      <p:sp>
        <p:nvSpPr>
          <p:cNvPr id="32772" name="Espace réservé du numéro de diapositive 3">
            <a:extLst>
              <a:ext uri="{FF2B5EF4-FFF2-40B4-BE49-F238E27FC236}">
                <a16:creationId xmlns:a16="http://schemas.microsoft.com/office/drawing/2014/main" id="{04978E69-5C39-4F26-AC24-74E1D3E3981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56670FF-D99C-41DD-893A-C14AA5A05BAB}" type="slidenum">
              <a:rPr lang="en-GB" altLang="en-US">
                <a:cs typeface="Arial" panose="020B0604020202020204" pitchFamily="34" charset="0"/>
              </a:rPr>
              <a:pPr>
                <a:spcBef>
                  <a:spcPct val="0"/>
                </a:spcBef>
              </a:pPr>
              <a:t>17</a:t>
            </a:fld>
            <a:endParaRPr lang="en-GB"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BD032A75-AD71-4E45-BEE0-89551D92D5E0}"/>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704EAB6E-BB98-4266-8254-37F96E33BD6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8196" name="Espace réservé du numéro de diapositive 3">
            <a:extLst>
              <a:ext uri="{FF2B5EF4-FFF2-40B4-BE49-F238E27FC236}">
                <a16:creationId xmlns:a16="http://schemas.microsoft.com/office/drawing/2014/main" id="{09416B54-FC58-4AF7-874B-D3F1BAFA549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5C78BBE-3A77-4C87-A8F5-6482750B2D1C}" type="slidenum">
              <a:rPr lang="fr-FR" altLang="en-US">
                <a:cs typeface="Arial" panose="020B0604020202020204" pitchFamily="34" charset="0"/>
              </a:rPr>
              <a:pPr>
                <a:spcBef>
                  <a:spcPct val="0"/>
                </a:spcBef>
              </a:pPr>
              <a:t>2</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13D5A346-CC19-4703-9EF8-5FB3CA86F5EE}"/>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3C1C2B71-274F-475B-B4BD-BBA5A2BA474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the key issues raised in this module to the participants.</a:t>
            </a:r>
          </a:p>
          <a:p>
            <a:endParaRPr lang="en-US" altLang="en-US" b="1" dirty="0"/>
          </a:p>
          <a:p>
            <a:r>
              <a:rPr lang="en-US" altLang="en-US" dirty="0"/>
              <a:t>Caretakers bring their infants for immunization but before vaccinating the infant you have to be sure that he or she is eligible for inactivated poliovirus vaccine. </a:t>
            </a:r>
          </a:p>
          <a:p>
            <a:r>
              <a:rPr lang="en-US" altLang="en-US" dirty="0"/>
              <a:t>This module will teach you to ask the right questions to determine the eligibility of a child for inactivated poliovirus vaccine:</a:t>
            </a:r>
          </a:p>
          <a:p>
            <a:pPr>
              <a:buFontTx/>
              <a:buChar char="•"/>
            </a:pPr>
            <a:r>
              <a:rPr lang="en-US" altLang="en-US" dirty="0"/>
              <a:t>What is the inactivated poliovirus vaccine schedule?</a:t>
            </a:r>
          </a:p>
          <a:p>
            <a:pPr>
              <a:buFontTx/>
              <a:buChar char="•"/>
            </a:pPr>
            <a:r>
              <a:rPr lang="en-US" altLang="en-US" dirty="0"/>
              <a:t>What to do when the exact date of birth (DOB) is missing ?</a:t>
            </a:r>
          </a:p>
          <a:p>
            <a:pPr>
              <a:buFontTx/>
              <a:buChar char="•"/>
            </a:pPr>
            <a:r>
              <a:rPr lang="en-US" altLang="en-US" dirty="0"/>
              <a:t>What to do when the immunization card is missing?</a:t>
            </a:r>
          </a:p>
          <a:p>
            <a:pPr>
              <a:buFontTx/>
              <a:buChar char="•"/>
            </a:pPr>
            <a:r>
              <a:rPr lang="en-US" altLang="en-US" dirty="0"/>
              <a:t>What to do when a child comes at 9 months but has not received IPV1</a:t>
            </a:r>
          </a:p>
          <a:p>
            <a:pPr>
              <a:buFontTx/>
              <a:buChar char="•"/>
            </a:pPr>
            <a:r>
              <a:rPr lang="en-US" altLang="en-US" dirty="0"/>
              <a:t>What are the contraindications for vaccination?</a:t>
            </a:r>
            <a:endParaRPr lang="fr-FR" altLang="en-US" dirty="0"/>
          </a:p>
        </p:txBody>
      </p:sp>
      <p:sp>
        <p:nvSpPr>
          <p:cNvPr id="10244" name="Espace réservé du numéro de diapositive 3">
            <a:extLst>
              <a:ext uri="{FF2B5EF4-FFF2-40B4-BE49-F238E27FC236}">
                <a16:creationId xmlns:a16="http://schemas.microsoft.com/office/drawing/2014/main" id="{4B5E1C64-7B49-48A5-A624-DBF4B20812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8A1AAB8-67BC-46CB-8FD6-12AA979015D7}" type="slidenum">
              <a:rPr lang="fr-FR" altLang="en-US">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C735258E-E856-4157-B4A7-FE2C01E9524F}"/>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E9CFFA46-4146-41BA-8F50-84FE1B39BBE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the IPV schedule – age at administration</a:t>
            </a:r>
          </a:p>
          <a:p>
            <a:endParaRPr lang="en-US" altLang="en-US" b="1" dirty="0"/>
          </a:p>
          <a:p>
            <a:r>
              <a:rPr lang="en-US" altLang="en-US" dirty="0"/>
              <a:t>IPV1 should be administered at or after 14 weeks of age, the same time as DTP3/Penta3</a:t>
            </a:r>
          </a:p>
          <a:p>
            <a:r>
              <a:rPr lang="en-US" altLang="en-US" dirty="0"/>
              <a:t>IPV is given in addition to OPV.  Both vaccines together provide the strongest immunity necessary for polio until polio is eradicated.</a:t>
            </a:r>
            <a:r>
              <a:rPr lang="en-GB" altLang="en-US" dirty="0"/>
              <a:t> </a:t>
            </a:r>
          </a:p>
          <a:p>
            <a:r>
              <a:rPr lang="en-GB" altLang="en-US" dirty="0"/>
              <a:t>IPV may be given with other injectable vaccines</a:t>
            </a:r>
          </a:p>
          <a:p>
            <a:endParaRPr lang="en-GB" altLang="en-US" dirty="0"/>
          </a:p>
          <a:p>
            <a:r>
              <a:rPr lang="en-GB" altLang="en-US" dirty="0"/>
              <a:t>IPV2 should be administered at least 4 months after IPV1, e.g. at 9 months, usually with measles.</a:t>
            </a:r>
          </a:p>
          <a:p>
            <a:endParaRPr lang="en-GB" alt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Arial" pitchFamily="34" charset="0"/>
                <a:ea typeface="MS PGothic" pitchFamily="34" charset="-128"/>
              </a:rPr>
              <a:t>If a child comes for the 9 months visit for measles vaccine and hasn’t received IPV1:  Provide first dose of IPV, and instruct caregiver to bring child back for second dose of IPV at least four weeks later.</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In this case the dose given at 9 months should be recorded as IPV1 and the dose given at least 4 weeks later should be recorded as IPV2</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Arial" pitchFamily="34" charset="0"/>
              <a:ea typeface="MS PGothic" pitchFamily="34" charset="-128"/>
            </a:endParaRPr>
          </a:p>
          <a:p>
            <a:endParaRPr lang="en-GB" altLang="en-US" dirty="0"/>
          </a:p>
          <a:p>
            <a:endParaRPr lang="en-US" altLang="en-US" dirty="0"/>
          </a:p>
          <a:p>
            <a:endParaRPr lang="en-US" altLang="en-US" dirty="0"/>
          </a:p>
        </p:txBody>
      </p:sp>
      <p:sp>
        <p:nvSpPr>
          <p:cNvPr id="12292" name="Espace réservé du numéro de diapositive 3">
            <a:extLst>
              <a:ext uri="{FF2B5EF4-FFF2-40B4-BE49-F238E27FC236}">
                <a16:creationId xmlns:a16="http://schemas.microsoft.com/office/drawing/2014/main" id="{36FC6560-5FDA-40A3-969F-84E7ED3F5295}"/>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AFF1FCAB-72BE-4CE9-B986-F5E5D316FB8E}" type="slidenum">
              <a:rPr lang="en-GB" altLang="en-US">
                <a:cs typeface="Arial" panose="020B0604020202020204" pitchFamily="34" charset="0"/>
              </a:rPr>
              <a:pPr algn="r" eaLnBrk="1" hangingPunct="1">
                <a:spcBef>
                  <a:spcPct val="0"/>
                </a:spcBef>
              </a:pPr>
              <a:t>4</a:t>
            </a:fld>
            <a:endParaRPr lang="en-GB"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C735258E-E856-4157-B4A7-FE2C01E9524F}"/>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E9CFFA46-4146-41BA-8F50-84FE1B39BBE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the IPV schedule – age at administration</a:t>
            </a:r>
          </a:p>
          <a:p>
            <a:endParaRPr lang="en-US" altLang="en-US" b="1" dirty="0"/>
          </a:p>
          <a:p>
            <a:r>
              <a:rPr lang="en-US" altLang="en-US" dirty="0"/>
              <a:t>IPV1 should be administered at or after 14 weeks of age, the same time as DTP3</a:t>
            </a:r>
          </a:p>
          <a:p>
            <a:r>
              <a:rPr lang="en-US" altLang="en-US" dirty="0"/>
              <a:t>IPV is given in addition to OPV.  Both vaccines together provide the strongest immunity necessary for polio until polio is eradicated.</a:t>
            </a:r>
            <a:r>
              <a:rPr lang="en-GB" altLang="en-US" dirty="0"/>
              <a:t> IPV may be given with other injectable vaccines.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dirty="0"/>
              <a:t>IPV2 should be administered at least 4 months after IPV1, e.g. at 9 months, usually with measles.</a:t>
            </a:r>
          </a:p>
          <a:p>
            <a:endParaRPr lang="en-GB" altLang="en-US" dirty="0"/>
          </a:p>
          <a:p>
            <a:endParaRPr lang="en-US" altLang="en-US" dirty="0"/>
          </a:p>
          <a:p>
            <a:endParaRPr lang="en-US" altLang="en-US" dirty="0"/>
          </a:p>
        </p:txBody>
      </p:sp>
      <p:sp>
        <p:nvSpPr>
          <p:cNvPr id="12292" name="Espace réservé du numéro de diapositive 3">
            <a:extLst>
              <a:ext uri="{FF2B5EF4-FFF2-40B4-BE49-F238E27FC236}">
                <a16:creationId xmlns:a16="http://schemas.microsoft.com/office/drawing/2014/main" id="{36FC6560-5FDA-40A3-969F-84E7ED3F5295}"/>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AFF1FCAB-72BE-4CE9-B986-F5E5D316FB8E}" type="slidenum">
              <a:rPr lang="en-GB" altLang="en-US">
                <a:cs typeface="Arial" panose="020B0604020202020204" pitchFamily="34" charset="0"/>
              </a:rPr>
              <a:pPr algn="r" eaLnBrk="1" hangingPunct="1">
                <a:spcBef>
                  <a:spcPct val="0"/>
                </a:spcBef>
              </a:pPr>
              <a:t>5</a:t>
            </a:fld>
            <a:endParaRPr lang="en-GB" altLang="en-US">
              <a:cs typeface="Arial" panose="020B0604020202020204" pitchFamily="34" charset="0"/>
            </a:endParaRPr>
          </a:p>
        </p:txBody>
      </p:sp>
    </p:spTree>
    <p:extLst>
      <p:ext uri="{BB962C8B-B14F-4D97-AF65-F5344CB8AC3E}">
        <p14:creationId xmlns:p14="http://schemas.microsoft.com/office/powerpoint/2010/main" val="4301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C9EED7A9-8409-4FA5-81BF-2E54D37A750B}"/>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C9095503-6EA3-439C-BF0F-0167D116BBE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Read the situation and question to participants.</a:t>
            </a:r>
          </a:p>
          <a:p>
            <a:r>
              <a:rPr lang="en-US" altLang="en-US" b="1" dirty="0"/>
              <a:t>The question will test if participants understand that inactivated poliovirus vaccine should be given after 14 weeks of age. Other vaccines can be given as appropriate.</a:t>
            </a:r>
          </a:p>
          <a:p>
            <a:endParaRPr lang="en-US" altLang="en-US" b="1" dirty="0"/>
          </a:p>
          <a:p>
            <a:r>
              <a:rPr lang="en-US" altLang="en-US" b="1" dirty="0"/>
              <a:t>Response:</a:t>
            </a:r>
            <a:r>
              <a:rPr lang="en-US" altLang="en-US" dirty="0"/>
              <a:t> </a:t>
            </a:r>
          </a:p>
          <a:p>
            <a:pPr>
              <a:buFontTx/>
              <a:buChar char="•"/>
            </a:pPr>
            <a:r>
              <a:rPr lang="en-US" altLang="en-US" dirty="0"/>
              <a:t>The child will get oral polio vaccine and other vaccines according to national schedule</a:t>
            </a:r>
          </a:p>
          <a:p>
            <a:pPr>
              <a:buFontTx/>
              <a:buChar char="•"/>
            </a:pPr>
            <a:r>
              <a:rPr lang="en-US" altLang="en-US" dirty="0"/>
              <a:t>Make an appointment for the next doses according to the schedule – including IPV1 at that time</a:t>
            </a:r>
          </a:p>
          <a:p>
            <a:pPr>
              <a:buFontTx/>
              <a:buChar char="•"/>
            </a:pPr>
            <a:r>
              <a:rPr lang="en-US" altLang="en-US" dirty="0"/>
              <a:t>Explain to the caretaker the importance of coming for vaccination on time and completing the immunization schedule</a:t>
            </a:r>
          </a:p>
          <a:p>
            <a:pPr eaLnBrk="1" hangingPunct="1">
              <a:spcBef>
                <a:spcPct val="0"/>
              </a:spcBef>
            </a:pPr>
            <a:endParaRPr lang="fr-FR" altLang="en-US" dirty="0"/>
          </a:p>
        </p:txBody>
      </p:sp>
      <p:sp>
        <p:nvSpPr>
          <p:cNvPr id="16388" name="Espace réservé du numéro de diapositive 3">
            <a:extLst>
              <a:ext uri="{FF2B5EF4-FFF2-40B4-BE49-F238E27FC236}">
                <a16:creationId xmlns:a16="http://schemas.microsoft.com/office/drawing/2014/main" id="{C46A77F9-DDA6-4F17-8C4A-7527B27D0818}"/>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AF0C7EAF-F721-4BBC-88F9-162959C0FEE3}" type="slidenum">
              <a:rPr lang="fr-FR" altLang="en-US">
                <a:cs typeface="Arial" panose="020B0604020202020204" pitchFamily="34" charset="0"/>
              </a:rPr>
              <a:pPr algn="r" eaLnBrk="1" hangingPunct="1">
                <a:spcBef>
                  <a:spcPct val="0"/>
                </a:spcBef>
              </a:pPr>
              <a:t>6</a:t>
            </a:fld>
            <a:endParaRPr lang="fr-FR"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EAF55E0C-037A-483D-93C3-7783DD31F022}"/>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61600877-BC9F-4BB6-82E5-F0351411577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Read the situation and question to participants.</a:t>
            </a:r>
          </a:p>
          <a:p>
            <a:r>
              <a:rPr lang="en-US" altLang="en-US" b="1" dirty="0"/>
              <a:t>The question will test if participants understand that the first dose of inactivated poliovirus vaccine should be given after 14 weeks of age. Other vaccines can be given as appropriate.</a:t>
            </a:r>
          </a:p>
          <a:p>
            <a:endParaRPr lang="en-US" altLang="en-US" b="1" dirty="0"/>
          </a:p>
          <a:p>
            <a:r>
              <a:rPr lang="en-US" altLang="en-US" b="1" dirty="0"/>
              <a:t>Response:</a:t>
            </a:r>
            <a:r>
              <a:rPr lang="en-US" altLang="en-US" dirty="0"/>
              <a:t> </a:t>
            </a:r>
          </a:p>
          <a:p>
            <a:pPr>
              <a:buFontTx/>
              <a:buChar char="•"/>
            </a:pPr>
            <a:r>
              <a:rPr lang="en-US" altLang="en-US" dirty="0"/>
              <a:t>The child will get IPV1, oral polio vaccine and other vaccines according to national schedule</a:t>
            </a:r>
          </a:p>
          <a:p>
            <a:pPr>
              <a:buFontTx/>
              <a:buChar char="•"/>
            </a:pPr>
            <a:r>
              <a:rPr lang="en-US" altLang="en-US" dirty="0"/>
              <a:t>Make an appointment for the next doses according to the schedule</a:t>
            </a:r>
          </a:p>
          <a:p>
            <a:pPr>
              <a:buFontTx/>
              <a:buChar char="•"/>
            </a:pPr>
            <a:r>
              <a:rPr lang="en-US" altLang="en-US" dirty="0"/>
              <a:t>Explain to the caretaker the importance of coming for vaccination on time and completing the immunization schedule</a:t>
            </a:r>
          </a:p>
          <a:p>
            <a:pPr eaLnBrk="1" hangingPunct="1">
              <a:spcBef>
                <a:spcPct val="0"/>
              </a:spcBef>
            </a:pPr>
            <a:endParaRPr lang="fr-FR" altLang="en-US" dirty="0"/>
          </a:p>
        </p:txBody>
      </p:sp>
      <p:sp>
        <p:nvSpPr>
          <p:cNvPr id="14340" name="Espace réservé du numéro de diapositive 3">
            <a:extLst>
              <a:ext uri="{FF2B5EF4-FFF2-40B4-BE49-F238E27FC236}">
                <a16:creationId xmlns:a16="http://schemas.microsoft.com/office/drawing/2014/main" id="{53AAE445-B8F1-4945-B020-C8975AF4AC8D}"/>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AA4CAB77-E93A-4B33-A045-A1A4C70BC411}" type="slidenum">
              <a:rPr lang="fr-FR" altLang="en-US">
                <a:cs typeface="Arial" panose="020B0604020202020204" pitchFamily="34" charset="0"/>
              </a:rPr>
              <a:pPr algn="r" eaLnBrk="1" hangingPunct="1">
                <a:spcBef>
                  <a:spcPct val="0"/>
                </a:spcBef>
              </a:pPr>
              <a:t>7</a:t>
            </a:fld>
            <a:endParaRPr lang="fr-FR" altLang="en-U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25C5C662-E07A-4335-ACEC-9606E0C4C7E9}"/>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0F38614B-960C-4A99-A899-E18E2F532DF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Read the situation and question to participants.</a:t>
            </a:r>
          </a:p>
          <a:p>
            <a:r>
              <a:rPr lang="en-US" altLang="en-US" b="1" dirty="0"/>
              <a:t>The question will test if participants understand that the first of inactivated poliovirus vaccine should be given after 14 weeks of age. Other vaccines can be given as appropriate.</a:t>
            </a:r>
          </a:p>
          <a:p>
            <a:endParaRPr lang="en-US" altLang="en-US" b="1" dirty="0"/>
          </a:p>
          <a:p>
            <a:r>
              <a:rPr lang="en-US" altLang="en-US" b="1" dirty="0"/>
              <a:t>Response:</a:t>
            </a:r>
            <a:r>
              <a:rPr lang="en-US" altLang="en-US" dirty="0"/>
              <a:t> </a:t>
            </a:r>
          </a:p>
          <a:p>
            <a:pPr>
              <a:buFontTx/>
              <a:buChar char="•"/>
            </a:pPr>
            <a:r>
              <a:rPr lang="en-US" altLang="en-US" dirty="0"/>
              <a:t>The child will get IPV1 and other vaccines according to national schedule</a:t>
            </a:r>
          </a:p>
          <a:p>
            <a:pPr>
              <a:buFontTx/>
              <a:buChar char="•"/>
            </a:pPr>
            <a:r>
              <a:rPr lang="en-US" altLang="en-US" dirty="0"/>
              <a:t>Explain to the caretaker the importance of coming for vaccination on time and completing the immunization schedule</a:t>
            </a:r>
          </a:p>
          <a:p>
            <a:pPr>
              <a:buFontTx/>
              <a:buChar char="•"/>
            </a:pPr>
            <a:r>
              <a:rPr lang="en-US" altLang="en-US" dirty="0"/>
              <a:t>Prepare/update the immunization card</a:t>
            </a:r>
          </a:p>
          <a:p>
            <a:pPr>
              <a:buFontTx/>
              <a:buChar char="•"/>
            </a:pPr>
            <a:endParaRPr lang="en-US" altLang="en-US" dirty="0"/>
          </a:p>
          <a:p>
            <a:pPr>
              <a:buFontTx/>
              <a:buChar char="•"/>
            </a:pPr>
            <a:r>
              <a:rPr lang="en-US" altLang="en-US" dirty="0"/>
              <a:t>Tell the caretaker to bring the child back for their second dose of IPV when they come for measles at 9 months, or as scheduled for IPV2 in the country – so as not to miss the second dose.</a:t>
            </a:r>
          </a:p>
          <a:p>
            <a:pPr eaLnBrk="1" hangingPunct="1">
              <a:spcBef>
                <a:spcPct val="0"/>
              </a:spcBef>
            </a:pPr>
            <a:endParaRPr lang="fr-FR" altLang="en-US" dirty="0"/>
          </a:p>
        </p:txBody>
      </p:sp>
      <p:sp>
        <p:nvSpPr>
          <p:cNvPr id="18436" name="Espace réservé du numéro de diapositive 3">
            <a:extLst>
              <a:ext uri="{FF2B5EF4-FFF2-40B4-BE49-F238E27FC236}">
                <a16:creationId xmlns:a16="http://schemas.microsoft.com/office/drawing/2014/main" id="{EDE37A51-A872-4349-91C2-1F59DB84253C}"/>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EEAE9B1D-9F53-43D7-BF19-DDE7721A8929}" type="slidenum">
              <a:rPr lang="fr-FR" altLang="en-US">
                <a:cs typeface="Arial" panose="020B0604020202020204" pitchFamily="34" charset="0"/>
              </a:rPr>
              <a:pPr algn="r" eaLnBrk="1" hangingPunct="1">
                <a:spcBef>
                  <a:spcPct val="0"/>
                </a:spcBef>
              </a:pPr>
              <a:t>8</a:t>
            </a:fld>
            <a:endParaRPr lang="fr-FR"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25C5C662-E07A-4335-ACEC-9606E0C4C7E9}"/>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0F38614B-960C-4A99-A899-E18E2F532DF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Read the situation and question to participants.</a:t>
            </a:r>
          </a:p>
          <a:p>
            <a:r>
              <a:rPr lang="en-US" altLang="en-US" b="1" dirty="0"/>
              <a:t>The question will test if participants understand that the second dose of inactivated poliovirus vaccine should be given at least 4 months after IPV1. Other vaccines can be given as appropriate.</a:t>
            </a:r>
          </a:p>
          <a:p>
            <a:endParaRPr lang="en-US" altLang="en-US" b="1" dirty="0"/>
          </a:p>
          <a:p>
            <a:r>
              <a:rPr lang="en-US" altLang="en-US" b="1" dirty="0"/>
              <a:t>Response:</a:t>
            </a:r>
            <a:r>
              <a:rPr lang="en-US" altLang="en-US" dirty="0"/>
              <a:t> </a:t>
            </a:r>
          </a:p>
          <a:p>
            <a:pPr>
              <a:buFontTx/>
              <a:buChar char="•"/>
            </a:pPr>
            <a:r>
              <a:rPr lang="en-US" altLang="en-US" dirty="0"/>
              <a:t>The child will get IPV2 and other vaccines, e.g. measles, according to national schedule</a:t>
            </a:r>
          </a:p>
          <a:p>
            <a:pPr>
              <a:buFontTx/>
              <a:buChar char="•"/>
            </a:pPr>
            <a:r>
              <a:rPr lang="en-US" altLang="en-US" dirty="0"/>
              <a:t>Explain to the caretaker the importance of coming for vaccination on time and completing the immunization schedule</a:t>
            </a:r>
          </a:p>
          <a:p>
            <a:pPr>
              <a:buFontTx/>
              <a:buChar char="•"/>
            </a:pPr>
            <a:r>
              <a:rPr lang="en-US" altLang="en-US" dirty="0"/>
              <a:t>Prepare/update the immunization card</a:t>
            </a:r>
          </a:p>
          <a:p>
            <a:pPr eaLnBrk="1" hangingPunct="1">
              <a:spcBef>
                <a:spcPct val="0"/>
              </a:spcBef>
            </a:pPr>
            <a:endParaRPr lang="fr-FR" altLang="en-US" dirty="0"/>
          </a:p>
        </p:txBody>
      </p:sp>
      <p:sp>
        <p:nvSpPr>
          <p:cNvPr id="18436" name="Espace réservé du numéro de diapositive 3">
            <a:extLst>
              <a:ext uri="{FF2B5EF4-FFF2-40B4-BE49-F238E27FC236}">
                <a16:creationId xmlns:a16="http://schemas.microsoft.com/office/drawing/2014/main" id="{EDE37A51-A872-4349-91C2-1F59DB84253C}"/>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EEAE9B1D-9F53-43D7-BF19-DDE7721A8929}" type="slidenum">
              <a:rPr lang="fr-FR" altLang="en-US">
                <a:cs typeface="Arial" panose="020B0604020202020204" pitchFamily="34" charset="0"/>
              </a:rPr>
              <a:pPr algn="r" eaLnBrk="1" hangingPunct="1">
                <a:spcBef>
                  <a:spcPct val="0"/>
                </a:spcBef>
              </a:pPr>
              <a:t>9</a:t>
            </a:fld>
            <a:endParaRPr lang="fr-FR" altLang="en-US">
              <a:cs typeface="Arial" panose="020B0604020202020204" pitchFamily="34" charset="0"/>
            </a:endParaRPr>
          </a:p>
        </p:txBody>
      </p:sp>
    </p:spTree>
    <p:extLst>
      <p:ext uri="{BB962C8B-B14F-4D97-AF65-F5344CB8AC3E}">
        <p14:creationId xmlns:p14="http://schemas.microsoft.com/office/powerpoint/2010/main" val="4275316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91047C8E-0415-4570-B391-7DB268932780}"/>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sp>
        <p:nvSpPr>
          <p:cNvPr id="1026" name="Rectangle 3"/>
          <p:cNvSpPr>
            <a:spLocks noGrp="1" noChangeArrowheads="1"/>
          </p:cNvSpPr>
          <p:nvPr>
            <p:ph type="title"/>
          </p:nvPr>
        </p:nvSpPr>
        <p:spPr>
          <a:xfrm>
            <a:off x="685800" y="2130425"/>
            <a:ext cx="7772400" cy="1470025"/>
          </a:xfrm>
        </p:spPr>
        <p:txBody>
          <a:bodyPr/>
          <a:lstStyle>
            <a:lvl1pPr>
              <a:defRPr smtClean="0"/>
            </a:lvl1pPr>
          </a:lstStyle>
          <a:p>
            <a:pPr lvl="0"/>
            <a:r>
              <a:rPr lang="fr-FR" noProof="0"/>
              <a:t>Cliquez pour modifier le style du titre</a:t>
            </a:r>
          </a:p>
        </p:txBody>
      </p:sp>
      <p:sp>
        <p:nvSpPr>
          <p:cNvPr id="51203" name="Rectangle 4"/>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smtClean="0"/>
            </a:lvl1pPr>
          </a:lstStyle>
          <a:p>
            <a:pPr lvl="0"/>
            <a:r>
              <a:rPr lang="fr-FR" noProof="0"/>
              <a:t>Cliquez pour modifier le style des sous-titres du masque</a:t>
            </a:r>
          </a:p>
        </p:txBody>
      </p:sp>
    </p:spTree>
    <p:extLst>
      <p:ext uri="{BB962C8B-B14F-4D97-AF65-F5344CB8AC3E}">
        <p14:creationId xmlns:p14="http://schemas.microsoft.com/office/powerpoint/2010/main" val="28237711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40525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93492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anose="020B0502020104020203"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278578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9050528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96161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07104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95813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4043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882118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246347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49DA253A-727A-4F2E-A126-5A5BA3C10729}"/>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ltLang="en-US"/>
              <a:t>Click to edit Master title style</a:t>
            </a:r>
            <a:endParaRPr lang="en-GB" altLang="en-US"/>
          </a:p>
        </p:txBody>
      </p:sp>
      <p:sp>
        <p:nvSpPr>
          <p:cNvPr id="1027" name="Rectangle 4">
            <a:extLst>
              <a:ext uri="{FF2B5EF4-FFF2-40B4-BE49-F238E27FC236}">
                <a16:creationId xmlns:a16="http://schemas.microsoft.com/office/drawing/2014/main" id="{02027F19-11FD-44F3-9935-B193EB3AB7A0}"/>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4AE1FD34-2D16-42A3-A873-027988050597}"/>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a:extLst>
              <a:ext uri="{FF2B5EF4-FFF2-40B4-BE49-F238E27FC236}">
                <a16:creationId xmlns:a16="http://schemas.microsoft.com/office/drawing/2014/main" id="{1BE2C542-084D-4A14-B754-D333D84212C9}"/>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fr-FR" altLang="en-US" sz="3400" b="1">
              <a:solidFill>
                <a:srgbClr val="000066"/>
              </a:solidFill>
              <a:latin typeface="Arial" panose="020B0604020202020204" pitchFamily="34" charset="0"/>
            </a:endParaRPr>
          </a:p>
        </p:txBody>
      </p:sp>
      <p:sp>
        <p:nvSpPr>
          <p:cNvPr id="1030" name="Rectangle 13">
            <a:extLst>
              <a:ext uri="{FF2B5EF4-FFF2-40B4-BE49-F238E27FC236}">
                <a16:creationId xmlns:a16="http://schemas.microsoft.com/office/drawing/2014/main" id="{4937C33A-4F4A-4FFB-B747-786E8C2DB38A}"/>
              </a:ext>
            </a:extLst>
          </p:cNvPr>
          <p:cNvSpPr>
            <a:spLocks noChangeArrowheads="1"/>
          </p:cNvSpPr>
          <p:nvPr/>
        </p:nvSpPr>
        <p:spPr bwMode="auto">
          <a:xfrm>
            <a:off x="927100" y="6426200"/>
            <a:ext cx="4652963"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defRPr/>
            </a:pPr>
            <a:r>
              <a:rPr lang="en-GB" altLang="en-US" sz="1200" b="1">
                <a:solidFill>
                  <a:srgbClr val="96CCEE"/>
                </a:solidFill>
                <a:latin typeface="Arial Narrow" panose="020B0606020202030204" pitchFamily="34" charset="0"/>
              </a:rPr>
              <a:t>Inactivated poliovirus vaccine eligibility, Module 3 </a:t>
            </a:r>
            <a:r>
              <a:rPr lang="en-GB" altLang="en-US" b="1" baseline="12000">
                <a:solidFill>
                  <a:srgbClr val="FFFFFF"/>
                </a:solidFill>
                <a:latin typeface="Arial Narrow" panose="020B0606020202030204" pitchFamily="34" charset="0"/>
              </a:rPr>
              <a:t>|</a:t>
            </a:r>
            <a:r>
              <a:rPr lang="en-GB" altLang="en-US" sz="1200" b="1">
                <a:solidFill>
                  <a:srgbClr val="96CCEE"/>
                </a:solidFill>
                <a:latin typeface="Arial Narrow" panose="020B0606020202030204" pitchFamily="34" charset="0"/>
              </a:rPr>
              <a:t>  </a:t>
            </a:r>
            <a:fld id="{0E9A7B2E-A944-412D-BE8F-06D69261BF9A}" type="datetime4">
              <a:rPr lang="en-GB" altLang="en-US" sz="1200" smtClean="0">
                <a:solidFill>
                  <a:srgbClr val="96CCEE"/>
                </a:solidFill>
                <a:latin typeface="Arial Narrow" panose="020B0606020202030204" pitchFamily="34" charset="0"/>
              </a:rPr>
              <a:pPr eaLnBrk="1" hangingPunct="1">
                <a:defRPr/>
              </a:pPr>
              <a:t>12 December 2020</a:t>
            </a:fld>
            <a:endParaRPr lang="en-GB" altLang="en-US" sz="1200">
              <a:solidFill>
                <a:srgbClr val="96CCEE"/>
              </a:solidFill>
              <a:latin typeface="Arial Narrow" panose="020B0606020202030204" pitchFamily="34" charset="0"/>
            </a:endParaRPr>
          </a:p>
        </p:txBody>
      </p:sp>
      <p:sp>
        <p:nvSpPr>
          <p:cNvPr id="1031" name="Rectangle 14">
            <a:extLst>
              <a:ext uri="{FF2B5EF4-FFF2-40B4-BE49-F238E27FC236}">
                <a16:creationId xmlns:a16="http://schemas.microsoft.com/office/drawing/2014/main" id="{1A699F64-7680-40A1-BCD0-ED2110DC4209}"/>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14BAB9E4-3BDC-4C2A-8C5F-4C9FB6D11AA4}" type="slidenum">
              <a:rPr lang="en-US" altLang="en-US" sz="1500" b="1" smtClean="0">
                <a:solidFill>
                  <a:srgbClr val="72BBE8"/>
                </a:solidFill>
                <a:latin typeface="Arial Narrow" panose="020B0606020202030204" pitchFamily="34" charset="0"/>
              </a:rPr>
              <a:pPr algn="r" eaLnBrk="1" hangingPunct="1">
                <a:defRPr/>
              </a:pPr>
              <a:t>‹#›</a:t>
            </a:fld>
            <a:r>
              <a:rPr lang="en-GB" altLang="en-US" sz="1500" b="1">
                <a:solidFill>
                  <a:srgbClr val="72BBE8"/>
                </a:solidFill>
                <a:latin typeface="Arial Narrow" panose="020B0606020202030204" pitchFamily="34" charset="0"/>
              </a:rPr>
              <a:t> </a:t>
            </a:r>
            <a:r>
              <a:rPr lang="en-GB" altLang="en-U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A092110D-01B7-4221-B4E2-900E3A41BBE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64" r:id="rId1"/>
    <p:sldLayoutId id="2147484554" r:id="rId2"/>
    <p:sldLayoutId id="2147484555" r:id="rId3"/>
    <p:sldLayoutId id="2147484556" r:id="rId4"/>
    <p:sldLayoutId id="2147484557" r:id="rId5"/>
    <p:sldLayoutId id="2147484558" r:id="rId6"/>
    <p:sldLayoutId id="2147484559" r:id="rId7"/>
    <p:sldLayoutId id="2147484560" r:id="rId8"/>
    <p:sldLayoutId id="2147484561" r:id="rId9"/>
    <p:sldLayoutId id="2147484562" r:id="rId10"/>
    <p:sldLayoutId id="2147484563"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MS PGothic" pitchFamily="34" charset="-128"/>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MS PGothic" pitchFamily="34" charset="-128"/>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MS PGothic" pitchFamily="34" charset="-128"/>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MS PGothic" pitchFamily="34" charset="-128"/>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WHO-EN-white-H">
            <a:extLst>
              <a:ext uri="{FF2B5EF4-FFF2-40B4-BE49-F238E27FC236}">
                <a16:creationId xmlns:a16="http://schemas.microsoft.com/office/drawing/2014/main" id="{777608AA-9F03-4085-92F2-C28624C329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8">
            <a:extLst>
              <a:ext uri="{FF2B5EF4-FFF2-40B4-BE49-F238E27FC236}">
                <a16:creationId xmlns:a16="http://schemas.microsoft.com/office/drawing/2014/main" id="{FAA99F58-D9C1-41D2-BB1B-D92F0E6F4797}"/>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a:buFont typeface="Wingdings" panose="05000000000000000000" pitchFamily="2" charset="2"/>
              <a:buNone/>
            </a:pPr>
            <a:r>
              <a:rPr lang="fr-FR" altLang="en-US" sz="3200" b="1">
                <a:solidFill>
                  <a:schemeClr val="bg1"/>
                </a:solidFill>
              </a:rPr>
              <a:t>Module 3</a:t>
            </a:r>
          </a:p>
          <a:p>
            <a:pPr algn="ctr">
              <a:buFont typeface="Wingdings" panose="05000000000000000000" pitchFamily="2" charset="2"/>
              <a:buNone/>
            </a:pPr>
            <a:r>
              <a:rPr lang="fr-FR" altLang="en-US" sz="3200" b="1">
                <a:solidFill>
                  <a:schemeClr val="bg1"/>
                </a:solidFill>
              </a:rPr>
              <a:t>Inactivated poliovirus vaccine eligibility</a:t>
            </a:r>
          </a:p>
        </p:txBody>
      </p:sp>
      <p:sp>
        <p:nvSpPr>
          <p:cNvPr id="5" name="TextBox 4">
            <a:extLst>
              <a:ext uri="{FF2B5EF4-FFF2-40B4-BE49-F238E27FC236}">
                <a16:creationId xmlns:a16="http://schemas.microsoft.com/office/drawing/2014/main" id="{9A320CEF-1D1B-4895-A160-5DC538AF1F30}"/>
              </a:ext>
            </a:extLst>
          </p:cNvPr>
          <p:cNvSpPr txBox="1">
            <a:spLocks noChangeArrowheads="1"/>
          </p:cNvSpPr>
          <p:nvPr/>
        </p:nvSpPr>
        <p:spPr>
          <a:xfrm>
            <a:off x="685800" y="476250"/>
            <a:ext cx="7772400" cy="865188"/>
          </a:xfrm>
          <a:prstGeom prst="rect">
            <a:avLst/>
          </a:prstGeom>
          <a:noFill/>
          <a:ln/>
        </p:spPr>
        <p:txBody>
          <a:bodyPr/>
          <a:ls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a:lstStyle>
          <a:p>
            <a:pPr algn="ctr" eaLnBrk="1" hangingPunct="1">
              <a:defRPr/>
            </a:pPr>
            <a:r>
              <a:rPr lang="fr-FR" sz="2400" b="1" dirty="0">
                <a:solidFill>
                  <a:srgbClr val="FFFFFF"/>
                </a:solidFill>
                <a:latin typeface="Arial" pitchFamily="34" charset="0"/>
              </a:rPr>
              <a:t>Training for the addition of a second dose of </a:t>
            </a:r>
            <a:r>
              <a:rPr lang="fr-FR" sz="2400" b="1" dirty="0" err="1">
                <a:solidFill>
                  <a:srgbClr val="FFFFFF"/>
                </a:solidFill>
                <a:latin typeface="Arial" pitchFamily="34" charset="0"/>
              </a:rPr>
              <a:t>Inactivated</a:t>
            </a:r>
            <a:r>
              <a:rPr lang="fr-FR" sz="2400" b="1" dirty="0">
                <a:solidFill>
                  <a:srgbClr val="FFFFFF"/>
                </a:solidFill>
                <a:latin typeface="Arial" pitchFamily="34" charset="0"/>
              </a:rPr>
              <a:t> Poliovirus Vaccine (IPV)</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à coins arrondis 3">
            <a:extLst>
              <a:ext uri="{FF2B5EF4-FFF2-40B4-BE49-F238E27FC236}">
                <a16:creationId xmlns:a16="http://schemas.microsoft.com/office/drawing/2014/main" id="{54ED3BB9-96AE-47CC-AAC0-E893BD4F1B8C}"/>
              </a:ext>
            </a:extLst>
          </p:cNvPr>
          <p:cNvSpPr>
            <a:spLocks noChangeArrowheads="1"/>
          </p:cNvSpPr>
          <p:nvPr/>
        </p:nvSpPr>
        <p:spPr bwMode="auto">
          <a:xfrm>
            <a:off x="971550" y="1916113"/>
            <a:ext cx="3992563" cy="2520950"/>
          </a:xfrm>
          <a:prstGeom prst="wedgeRoundRectCallout">
            <a:avLst>
              <a:gd name="adj1" fmla="val 68130"/>
              <a:gd name="adj2" fmla="val -13324"/>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en-US" altLang="en-US" sz="2000" b="1" dirty="0">
                <a:solidFill>
                  <a:srgbClr val="002060"/>
                </a:solidFill>
                <a:latin typeface="Gill Sans MT" panose="020B0502020104020203" pitchFamily="34" charset="0"/>
              </a:rPr>
              <a:t>A child comes in at 9 months of age and has had all early childhood vaccine, but not IPV1 at 14 weeks.</a:t>
            </a:r>
          </a:p>
          <a:p>
            <a:pPr algn="ctr" rtl="1" eaLnBrk="1" hangingPunct="1">
              <a:spcBef>
                <a:spcPct val="0"/>
              </a:spcBef>
              <a:buClrTx/>
              <a:buFontTx/>
              <a:buNone/>
            </a:pPr>
            <a:endParaRPr lang="en-US" altLang="en-US" sz="2000" b="1" dirty="0">
              <a:solidFill>
                <a:srgbClr val="002060"/>
              </a:solidFill>
              <a:latin typeface="Gill Sans MT" panose="020B0502020104020203" pitchFamily="34" charset="0"/>
            </a:endParaRPr>
          </a:p>
          <a:p>
            <a:pPr algn="ctr" rtl="1" eaLnBrk="1" hangingPunct="1">
              <a:spcBef>
                <a:spcPct val="0"/>
              </a:spcBef>
              <a:buClrTx/>
              <a:buFontTx/>
              <a:buNone/>
            </a:pPr>
            <a:r>
              <a:rPr lang="en-US" altLang="en-US" sz="2000" b="1" dirty="0">
                <a:solidFill>
                  <a:srgbClr val="002060"/>
                </a:solidFill>
                <a:latin typeface="Gill Sans MT" panose="020B0502020104020203" pitchFamily="34" charset="0"/>
              </a:rPr>
              <a:t>What should you do? </a:t>
            </a:r>
            <a:endParaRPr lang="fr-FR" altLang="en-US" sz="2000" b="1" dirty="0">
              <a:solidFill>
                <a:srgbClr val="002060"/>
              </a:solidFill>
              <a:latin typeface="Gill Sans MT" panose="020B0502020104020203" pitchFamily="34" charset="0"/>
            </a:endParaRPr>
          </a:p>
        </p:txBody>
      </p:sp>
      <p:sp>
        <p:nvSpPr>
          <p:cNvPr id="9219" name="Titre 17">
            <a:extLst>
              <a:ext uri="{FF2B5EF4-FFF2-40B4-BE49-F238E27FC236}">
                <a16:creationId xmlns:a16="http://schemas.microsoft.com/office/drawing/2014/main" id="{6026FE25-8E9A-472A-8A6F-0C72325F88C7}"/>
              </a:ext>
            </a:extLst>
          </p:cNvPr>
          <p:cNvSpPr txBox="1">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charset="0"/>
                <a:cs typeface="MS PGothic" charset="0"/>
              </a:defRPr>
            </a:lvl1pPr>
            <a:lvl2pPr marL="742950" indent="-285750" defTabSz="912813" eaLnBrk="0" hangingPunct="0">
              <a:defRPr>
                <a:solidFill>
                  <a:schemeClr val="tx1"/>
                </a:solidFill>
                <a:latin typeface="Limon F3" charset="0"/>
                <a:ea typeface="MS PGothic" charset="0"/>
                <a:cs typeface="MS PGothic" charset="0"/>
              </a:defRPr>
            </a:lvl2pPr>
            <a:lvl3pPr marL="1143000" indent="-228600" defTabSz="912813" eaLnBrk="0" hangingPunct="0">
              <a:defRPr>
                <a:solidFill>
                  <a:schemeClr val="tx1"/>
                </a:solidFill>
                <a:latin typeface="Limon F3" charset="0"/>
                <a:ea typeface="MS PGothic" charset="0"/>
                <a:cs typeface="MS PGothic" charset="0"/>
              </a:defRPr>
            </a:lvl3pPr>
            <a:lvl4pPr marL="1600200" indent="-228600" defTabSz="912813" eaLnBrk="0" hangingPunct="0">
              <a:defRPr>
                <a:solidFill>
                  <a:schemeClr val="tx1"/>
                </a:solidFill>
                <a:latin typeface="Limon F3" charset="0"/>
                <a:ea typeface="MS PGothic" charset="0"/>
                <a:cs typeface="MS PGothic" charset="0"/>
              </a:defRPr>
            </a:lvl4pPr>
            <a:lvl5pPr marL="2057400" indent="-228600" defTabSz="912813" eaLnBrk="0" hangingPunct="0">
              <a:defRPr>
                <a:solidFill>
                  <a:schemeClr val="tx1"/>
                </a:solidFill>
                <a:latin typeface="Limon F3" charset="0"/>
                <a:ea typeface="MS PGothic" charset="0"/>
                <a:cs typeface="MS PGothic" charset="0"/>
              </a:defRPr>
            </a:lvl5pPr>
            <a:lvl6pPr marL="25146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6pPr>
            <a:lvl7pPr marL="29718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7pPr>
            <a:lvl8pPr marL="34290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8pPr>
            <a:lvl9pPr marL="38862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9pPr>
          </a:lstStyle>
          <a:p>
            <a:pPr algn="ctr">
              <a:defRPr/>
            </a:pPr>
            <a:r>
              <a:rPr lang="fr-FR" sz="3500" b="1">
                <a:solidFill>
                  <a:srgbClr val="000066"/>
                </a:solidFill>
                <a:latin typeface="Gill Sans MT" charset="0"/>
              </a:rPr>
              <a:t>What should you do in this scenario?</a:t>
            </a:r>
          </a:p>
        </p:txBody>
      </p:sp>
      <p:pic>
        <p:nvPicPr>
          <p:cNvPr id="17412" name="Picture 8" descr="doctor_thinking">
            <a:extLst>
              <a:ext uri="{FF2B5EF4-FFF2-40B4-BE49-F238E27FC236}">
                <a16:creationId xmlns:a16="http://schemas.microsoft.com/office/drawing/2014/main" id="{B04DB138-E526-453F-BFDE-0F3D8C0AD0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8122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itre 17">
            <a:extLst>
              <a:ext uri="{FF2B5EF4-FFF2-40B4-BE49-F238E27FC236}">
                <a16:creationId xmlns:a16="http://schemas.microsoft.com/office/drawing/2014/main" id="{475D8F1B-89D0-4013-93B5-F1976468405F}"/>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err="1">
                <a:solidFill>
                  <a:srgbClr val="000066"/>
                </a:solidFill>
                <a:latin typeface="Gill Sans MT" panose="020B0502020104020203" pitchFamily="34" charset="0"/>
              </a:rPr>
              <a:t>What</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should</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you</a:t>
            </a:r>
            <a:r>
              <a:rPr lang="fr-FR" sz="3500" b="1" dirty="0">
                <a:solidFill>
                  <a:srgbClr val="000066"/>
                </a:solidFill>
                <a:latin typeface="Gill Sans MT" panose="020B0502020104020203" pitchFamily="34" charset="0"/>
              </a:rPr>
              <a:t> do in </a:t>
            </a:r>
            <a:r>
              <a:rPr lang="fr-FR" sz="3500" b="1" dirty="0" err="1">
                <a:solidFill>
                  <a:srgbClr val="000066"/>
                </a:solidFill>
                <a:latin typeface="Gill Sans MT" panose="020B0502020104020203" pitchFamily="34" charset="0"/>
              </a:rPr>
              <a:t>this</a:t>
            </a:r>
            <a:r>
              <a:rPr lang="fr-FR" sz="3500" b="1" dirty="0">
                <a:solidFill>
                  <a:srgbClr val="000066"/>
                </a:solidFill>
                <a:latin typeface="Gill Sans MT" panose="020B0502020104020203" pitchFamily="34" charset="0"/>
              </a:rPr>
              <a:t> scenario?</a:t>
            </a:r>
          </a:p>
        </p:txBody>
      </p:sp>
      <p:pic>
        <p:nvPicPr>
          <p:cNvPr id="19459" name="Picture 8" descr="doctor_thinking">
            <a:extLst>
              <a:ext uri="{FF2B5EF4-FFF2-40B4-BE49-F238E27FC236}">
                <a16:creationId xmlns:a16="http://schemas.microsoft.com/office/drawing/2014/main" id="{758290F4-5C64-4F1C-B43E-81CB24C440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Rectangle à coins arrondis 3">
            <a:extLst>
              <a:ext uri="{FF2B5EF4-FFF2-40B4-BE49-F238E27FC236}">
                <a16:creationId xmlns:a16="http://schemas.microsoft.com/office/drawing/2014/main" id="{2B1110E9-5B6B-46DE-946C-352AC2C175BE}"/>
              </a:ext>
            </a:extLst>
          </p:cNvPr>
          <p:cNvSpPr>
            <a:spLocks noChangeArrowheads="1"/>
          </p:cNvSpPr>
          <p:nvPr/>
        </p:nvSpPr>
        <p:spPr bwMode="auto">
          <a:xfrm>
            <a:off x="684213" y="1916113"/>
            <a:ext cx="4392612" cy="3529012"/>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ts val="1200"/>
              </a:spcBef>
              <a:buClrTx/>
              <a:buFontTx/>
              <a:buNone/>
            </a:pPr>
            <a:r>
              <a:rPr lang="en-US" altLang="en-US" sz="2000" b="1">
                <a:solidFill>
                  <a:srgbClr val="002060"/>
                </a:solidFill>
                <a:latin typeface="Gill Sans MT" panose="020B0502020104020203" pitchFamily="34" charset="0"/>
              </a:rPr>
              <a:t>A caretaker brings a child to the health center for the first time and comes without any written documentation.</a:t>
            </a:r>
          </a:p>
          <a:p>
            <a:pPr algn="ctr" rtl="1" eaLnBrk="1" hangingPunct="1">
              <a:spcBef>
                <a:spcPts val="1200"/>
              </a:spcBef>
              <a:buClrTx/>
              <a:buFontTx/>
              <a:buNone/>
            </a:pPr>
            <a:r>
              <a:rPr lang="en-US" altLang="en-US" sz="2000" b="1">
                <a:solidFill>
                  <a:srgbClr val="002060"/>
                </a:solidFill>
                <a:latin typeface="Gill Sans MT" panose="020B0502020104020203" pitchFamily="34" charset="0"/>
              </a:rPr>
              <a:t>The caretaker does not remember the exact date of birth (DOB) of the infant.</a:t>
            </a:r>
          </a:p>
          <a:p>
            <a:pPr algn="ctr" rtl="1" eaLnBrk="1" hangingPunct="1">
              <a:spcBef>
                <a:spcPts val="1200"/>
              </a:spcBef>
              <a:buClrTx/>
              <a:buFontTx/>
              <a:buNone/>
            </a:pPr>
            <a:r>
              <a:rPr lang="en-US" altLang="en-US" sz="2000" b="1">
                <a:solidFill>
                  <a:srgbClr val="002060"/>
                </a:solidFill>
                <a:latin typeface="Gill Sans MT" panose="020B0502020104020203" pitchFamily="34" charset="0"/>
              </a:rPr>
              <a:t>What are some possible ways of determining the child’s DOB?</a:t>
            </a:r>
            <a:endParaRPr lang="fr-FR" altLang="en-US" sz="2000" b="1">
              <a:solidFill>
                <a:srgbClr val="002060"/>
              </a:solidFill>
              <a:latin typeface="Gill Sans MT" panose="020B0502020104020203"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4C0286FA-0D4A-401B-AAAD-2936521F3780}"/>
              </a:ext>
            </a:extLst>
          </p:cNvPr>
          <p:cNvSpPr>
            <a:spLocks noGrp="1" noChangeArrowheads="1"/>
          </p:cNvSpPr>
          <p:nvPr>
            <p:ph type="title" idx="4294967295"/>
          </p:nvPr>
        </p:nvSpPr>
        <p:spPr/>
        <p:txBody>
          <a:bodyPr/>
          <a:lstStyle/>
          <a:p>
            <a:pPr>
              <a:defRPr/>
            </a:pPr>
            <a:r>
              <a:rPr lang="en-GB" dirty="0">
                <a:latin typeface="Gill Sans MT" panose="020B0502020104020203" pitchFamily="34" charset="0"/>
                <a:ea typeface="ＭＳ Ｐゴシック" charset="0"/>
              </a:rPr>
              <a:t>Possible ways to estimate the DOB</a:t>
            </a:r>
          </a:p>
        </p:txBody>
      </p:sp>
      <p:sp>
        <p:nvSpPr>
          <p:cNvPr id="21507" name="Rectangle 10">
            <a:extLst>
              <a:ext uri="{FF2B5EF4-FFF2-40B4-BE49-F238E27FC236}">
                <a16:creationId xmlns:a16="http://schemas.microsoft.com/office/drawing/2014/main" id="{414CAFF9-B2F9-4F97-ADE9-349C165383F6}"/>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rtl="1" eaLnBrk="1" hangingPunct="1">
              <a:spcBef>
                <a:spcPct val="0"/>
              </a:spcBef>
              <a:buClrTx/>
              <a:buFontTx/>
              <a:buNone/>
            </a:pPr>
            <a:endParaRPr lang="en-US" altLang="en-US" sz="2400"/>
          </a:p>
          <a:p>
            <a:pPr rtl="1" eaLnBrk="1" hangingPunct="1">
              <a:spcBef>
                <a:spcPct val="0"/>
              </a:spcBef>
              <a:buClrTx/>
              <a:buFontTx/>
              <a:buNone/>
            </a:pPr>
            <a:endParaRPr lang="en-US" altLang="en-US" sz="2400"/>
          </a:p>
          <a:p>
            <a:pPr rtl="1" eaLnBrk="1" hangingPunct="1">
              <a:spcBef>
                <a:spcPct val="0"/>
              </a:spcBef>
              <a:buClrTx/>
              <a:buFontTx/>
              <a:buNone/>
            </a:pPr>
            <a:r>
              <a:rPr lang="en-US" altLang="en-US" sz="2000" b="1"/>
              <a:t>     </a:t>
            </a:r>
            <a:endParaRPr lang="fr-FR" altLang="en-US" sz="2000"/>
          </a:p>
        </p:txBody>
      </p:sp>
      <p:sp>
        <p:nvSpPr>
          <p:cNvPr id="21508" name="Rectangle 9">
            <a:extLst>
              <a:ext uri="{FF2B5EF4-FFF2-40B4-BE49-F238E27FC236}">
                <a16:creationId xmlns:a16="http://schemas.microsoft.com/office/drawing/2014/main" id="{E608114D-25B9-4A7B-88E2-1D50A871E99E}"/>
              </a:ext>
            </a:extLst>
          </p:cNvPr>
          <p:cNvSpPr>
            <a:spLocks noGrp="1" noChangeArrowheads="1"/>
          </p:cNvSpPr>
          <p:nvPr>
            <p:ph type="body" idx="1"/>
          </p:nvPr>
        </p:nvSpPr>
        <p:spPr/>
        <p:txBody>
          <a:bodyPr/>
          <a:lstStyle/>
          <a:p>
            <a:r>
              <a:rPr lang="en-GB" altLang="en-US" sz="2400" dirty="0"/>
              <a:t>See if the caretaker can recall when the child was born relative to a cultural, religious, national or local event</a:t>
            </a:r>
          </a:p>
          <a:p>
            <a:r>
              <a:rPr lang="en-GB" altLang="en-US" sz="2400" dirty="0"/>
              <a:t>Look for DOB record in other documents kept in the health </a:t>
            </a:r>
            <a:r>
              <a:rPr lang="en-GB" altLang="en-US" sz="2400" dirty="0" err="1"/>
              <a:t>center</a:t>
            </a:r>
            <a:r>
              <a:rPr lang="en-GB" altLang="en-US" sz="2400" dirty="0"/>
              <a:t> or other local registries</a:t>
            </a:r>
          </a:p>
          <a:p>
            <a:pPr lvl="1"/>
            <a:r>
              <a:rPr lang="en-GB" altLang="en-US" sz="2000" dirty="0"/>
              <a:t>Antenatal care record</a:t>
            </a:r>
          </a:p>
          <a:p>
            <a:pPr lvl="1"/>
            <a:r>
              <a:rPr lang="en-GB" altLang="en-US" sz="2000" dirty="0"/>
              <a:t>Birth registry</a:t>
            </a:r>
          </a:p>
          <a:p>
            <a:r>
              <a:rPr lang="en-GB" altLang="en-US" sz="2400" dirty="0"/>
              <a:t>Look for development indicators</a:t>
            </a:r>
          </a:p>
          <a:p>
            <a:pPr lvl="1"/>
            <a:r>
              <a:rPr lang="en-GB" altLang="en-US" sz="2000" dirty="0"/>
              <a:t>A child who can sit unsupported and reach out with one hand is </a:t>
            </a:r>
            <a:r>
              <a:rPr lang="en-GB" altLang="en-US" sz="2000" b="1" dirty="0"/>
              <a:t>probably old enough to get IPV1 and other required vaccines</a:t>
            </a:r>
          </a:p>
          <a:p>
            <a:pPr lvl="1"/>
            <a:r>
              <a:rPr lang="en-GB" altLang="en-US" sz="2000" dirty="0"/>
              <a:t>A child who can crawl or pull to stand is </a:t>
            </a:r>
            <a:r>
              <a:rPr lang="en-GB" altLang="en-US" sz="2000" b="1" dirty="0"/>
              <a:t>probably old enough to get IPV2</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CC8B63D6-AE6A-4B11-84D7-719FD8E96189}"/>
              </a:ext>
            </a:extLst>
          </p:cNvPr>
          <p:cNvSpPr>
            <a:spLocks noGrp="1" noChangeArrowheads="1"/>
          </p:cNvSpPr>
          <p:nvPr>
            <p:ph type="title" idx="4294967295"/>
          </p:nvPr>
        </p:nvSpPr>
        <p:spPr/>
        <p:txBody>
          <a:bodyPr/>
          <a:lstStyle/>
          <a:p>
            <a:pPr>
              <a:defRPr/>
            </a:pPr>
            <a:r>
              <a:rPr lang="en-GB" altLang="en-US">
                <a:latin typeface="Gill Sans MT" pitchFamily="34" charset="0"/>
              </a:rPr>
              <a:t>Absolute contraindications to IPV</a:t>
            </a:r>
            <a:endParaRPr lang="en-GB" altLang="en-US" b="0">
              <a:latin typeface="Gill Sans MT" pitchFamily="34" charset="0"/>
            </a:endParaRPr>
          </a:p>
        </p:txBody>
      </p:sp>
      <p:sp>
        <p:nvSpPr>
          <p:cNvPr id="23555" name="Rectangle 10">
            <a:extLst>
              <a:ext uri="{FF2B5EF4-FFF2-40B4-BE49-F238E27FC236}">
                <a16:creationId xmlns:a16="http://schemas.microsoft.com/office/drawing/2014/main" id="{290CCA4E-F74B-4FB0-B80F-E8E8EFEA8898}"/>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rtl="1" eaLnBrk="1" hangingPunct="1">
              <a:spcBef>
                <a:spcPct val="0"/>
              </a:spcBef>
              <a:buClrTx/>
              <a:buFontTx/>
              <a:buNone/>
            </a:pPr>
            <a:endParaRPr lang="en-US" altLang="en-US" sz="2400"/>
          </a:p>
          <a:p>
            <a:pPr rtl="1" eaLnBrk="1" hangingPunct="1">
              <a:spcBef>
                <a:spcPct val="0"/>
              </a:spcBef>
              <a:buClrTx/>
              <a:buFontTx/>
              <a:buNone/>
            </a:pPr>
            <a:endParaRPr lang="en-US" altLang="en-US" sz="2400"/>
          </a:p>
          <a:p>
            <a:pPr rtl="1" eaLnBrk="1" hangingPunct="1">
              <a:spcBef>
                <a:spcPct val="0"/>
              </a:spcBef>
              <a:buClrTx/>
              <a:buFontTx/>
              <a:buNone/>
            </a:pPr>
            <a:r>
              <a:rPr lang="en-US" altLang="en-US" sz="2000" b="1"/>
              <a:t>     </a:t>
            </a:r>
            <a:endParaRPr lang="fr-FR" altLang="en-US" sz="2000"/>
          </a:p>
        </p:txBody>
      </p:sp>
      <p:pic>
        <p:nvPicPr>
          <p:cNvPr id="23556" name="Picture 10" descr="http://upload.wikimedia.org/wikipedia/commons/f/f8/STOP_F.png">
            <a:extLst>
              <a:ext uri="{FF2B5EF4-FFF2-40B4-BE49-F238E27FC236}">
                <a16:creationId xmlns:a16="http://schemas.microsoft.com/office/drawing/2014/main" id="{3887FBD6-A499-4B91-971A-624544E955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 y="1501775"/>
            <a:ext cx="1063625"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9" descr="caution">
            <a:extLst>
              <a:ext uri="{FF2B5EF4-FFF2-40B4-BE49-F238E27FC236}">
                <a16:creationId xmlns:a16="http://schemas.microsoft.com/office/drawing/2014/main" id="{3582AE98-F8C7-4A2D-A6D6-B41E85AFD7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 y="4076700"/>
            <a:ext cx="1046163"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le 2">
            <a:extLst>
              <a:ext uri="{FF2B5EF4-FFF2-40B4-BE49-F238E27FC236}">
                <a16:creationId xmlns:a16="http://schemas.microsoft.com/office/drawing/2014/main" id="{22562F26-F11A-47B0-B3CE-BF61AAD85F77}"/>
              </a:ext>
            </a:extLst>
          </p:cNvPr>
          <p:cNvGraphicFramePr>
            <a:graphicFrameLocks noGrp="1"/>
          </p:cNvGraphicFramePr>
          <p:nvPr/>
        </p:nvGraphicFramePr>
        <p:xfrm>
          <a:off x="44450" y="1466850"/>
          <a:ext cx="8920163" cy="4038600"/>
        </p:xfrm>
        <a:graphic>
          <a:graphicData uri="http://schemas.openxmlformats.org/drawingml/2006/table">
            <a:tbl>
              <a:tblPr/>
              <a:tblGrid>
                <a:gridCol w="1143000">
                  <a:extLst>
                    <a:ext uri="{9D8B030D-6E8A-4147-A177-3AD203B41FA5}">
                      <a16:colId xmlns:a16="http://schemas.microsoft.com/office/drawing/2014/main" val="20000"/>
                    </a:ext>
                  </a:extLst>
                </a:gridCol>
                <a:gridCol w="1655763">
                  <a:extLst>
                    <a:ext uri="{9D8B030D-6E8A-4147-A177-3AD203B41FA5}">
                      <a16:colId xmlns:a16="http://schemas.microsoft.com/office/drawing/2014/main" val="20001"/>
                    </a:ext>
                  </a:extLst>
                </a:gridCol>
                <a:gridCol w="6121400">
                  <a:extLst>
                    <a:ext uri="{9D8B030D-6E8A-4147-A177-3AD203B41FA5}">
                      <a16:colId xmlns:a16="http://schemas.microsoft.com/office/drawing/2014/main" val="20002"/>
                    </a:ext>
                  </a:extLst>
                </a:gridCol>
              </a:tblGrid>
              <a:tr h="2520950">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sz="1700" b="1" i="0" u="none" strike="noStrike" cap="none" normalizeH="0" baseline="0">
                        <a:ln>
                          <a:noFill/>
                        </a:ln>
                        <a:solidFill>
                          <a:srgbClr val="C00000"/>
                        </a:solidFill>
                        <a:effectLst/>
                        <a:latin typeface="Gill Sans MT" pitchFamily="34" charset="0"/>
                        <a:ea typeface="MS PGothic" pitchFamily="34" charset="-128"/>
                      </a:endParaRPr>
                    </a:p>
                  </a:txBody>
                  <a:tcPr marL="91439" marR="91439"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a:ln>
                            <a:noFill/>
                          </a:ln>
                          <a:solidFill>
                            <a:srgbClr val="C00000"/>
                          </a:solidFill>
                          <a:effectLst/>
                          <a:latin typeface="Gill Sans MT" pitchFamily="34" charset="0"/>
                          <a:ea typeface="MS PGothic" pitchFamily="34" charset="-128"/>
                        </a:rPr>
                        <a:t>Do not </a:t>
                      </a:r>
                    </a:p>
                    <a:p>
                      <a:pPr marL="0" marR="0" lvl="0" indent="0" algn="ctr" defTabSz="8001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a:ln>
                            <a:noFill/>
                          </a:ln>
                          <a:solidFill>
                            <a:srgbClr val="C00000"/>
                          </a:solidFill>
                          <a:effectLst/>
                          <a:latin typeface="Gill Sans MT" pitchFamily="34" charset="0"/>
                          <a:ea typeface="MS PGothic" pitchFamily="34" charset="-128"/>
                        </a:rPr>
                        <a:t>vaccinate if </a:t>
                      </a:r>
                    </a:p>
                    <a:p>
                      <a:pPr marL="0" marR="0" lvl="0" indent="0" algn="ctr" defTabSz="8001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a:ln>
                            <a:noFill/>
                          </a:ln>
                          <a:solidFill>
                            <a:srgbClr val="C00000"/>
                          </a:solidFill>
                          <a:effectLst/>
                          <a:latin typeface="Gill Sans MT" pitchFamily="34" charset="0"/>
                          <a:ea typeface="MS PGothic" pitchFamily="34" charset="-128"/>
                        </a:rPr>
                        <a:t>recipient has:</a:t>
                      </a:r>
                    </a:p>
                  </a:txBody>
                  <a:tcPr marL="91439" marR="91439"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285750" marR="0" lvl="0" indent="-285750" algn="l" defTabSz="800100" rtl="0" eaLnBrk="1" fontAlgn="base" latinLnBrk="0" hangingPunct="1">
                        <a:lnSpc>
                          <a:spcPct val="100000"/>
                        </a:lnSpc>
                        <a:spcBef>
                          <a:spcPts val="600"/>
                        </a:spcBef>
                        <a:spcAft>
                          <a:spcPct val="0"/>
                        </a:spcAft>
                        <a:buClrTx/>
                        <a:buSzTx/>
                        <a:buFont typeface="Arial" pitchFamily="34" charset="0"/>
                        <a:buChar char="•"/>
                        <a:tabLst/>
                      </a:pPr>
                      <a:r>
                        <a:rPr kumimoji="0" lang="en-US" altLang="en-US" sz="1700" b="0" i="0" u="none" strike="noStrike" cap="none" normalizeH="0" baseline="0" dirty="0">
                          <a:ln>
                            <a:noFill/>
                          </a:ln>
                          <a:solidFill>
                            <a:srgbClr val="000066"/>
                          </a:solidFill>
                          <a:effectLst/>
                          <a:latin typeface="Gill Sans MT" pitchFamily="34" charset="0"/>
                          <a:ea typeface="MS PGothic" pitchFamily="34" charset="-128"/>
                        </a:rPr>
                        <a:t>Known or documented allergy to vaccine components, including:</a:t>
                      </a:r>
                    </a:p>
                    <a:p>
                      <a:pPr marL="685800" marR="0" lvl="1"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en-US" altLang="en-US" sz="1700" b="0" i="0" u="none" strike="noStrike" cap="none" normalizeH="0" baseline="0" dirty="0">
                          <a:ln>
                            <a:noFill/>
                          </a:ln>
                          <a:solidFill>
                            <a:srgbClr val="000066"/>
                          </a:solidFill>
                          <a:effectLst/>
                          <a:latin typeface="Gill Sans MT" pitchFamily="34" charset="0"/>
                          <a:ea typeface="MS PGothic" pitchFamily="34" charset="-128"/>
                        </a:rPr>
                        <a:t>Streptomycin</a:t>
                      </a:r>
                    </a:p>
                    <a:p>
                      <a:pPr marL="685800" marR="0" lvl="1"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en-US" altLang="en-US" sz="1700" b="0" i="0" u="none" strike="noStrike" cap="none" normalizeH="0" baseline="0" dirty="0">
                          <a:ln>
                            <a:noFill/>
                          </a:ln>
                          <a:solidFill>
                            <a:srgbClr val="000066"/>
                          </a:solidFill>
                          <a:effectLst/>
                          <a:latin typeface="Gill Sans MT" pitchFamily="34" charset="0"/>
                          <a:ea typeface="MS PGothic" pitchFamily="34" charset="-128"/>
                        </a:rPr>
                        <a:t>Neomycin</a:t>
                      </a:r>
                    </a:p>
                    <a:p>
                      <a:pPr marL="685800" marR="0" lvl="1"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en-US" altLang="en-US" sz="1700" b="0" i="0" u="none" strike="noStrike" cap="none" normalizeH="0" baseline="0" dirty="0">
                          <a:ln>
                            <a:noFill/>
                          </a:ln>
                          <a:solidFill>
                            <a:srgbClr val="000066"/>
                          </a:solidFill>
                          <a:effectLst/>
                          <a:latin typeface="Gill Sans MT" pitchFamily="34" charset="0"/>
                          <a:ea typeface="MS PGothic" pitchFamily="34" charset="-128"/>
                        </a:rPr>
                        <a:t>Polymyxin B</a:t>
                      </a:r>
                    </a:p>
                    <a:p>
                      <a:pPr marL="285750" marR="0" lvl="0" indent="-285750" algn="l" defTabSz="800100" rtl="0" eaLnBrk="1" fontAlgn="base" latinLnBrk="0" hangingPunct="1">
                        <a:lnSpc>
                          <a:spcPct val="100000"/>
                        </a:lnSpc>
                        <a:spcBef>
                          <a:spcPts val="600"/>
                        </a:spcBef>
                        <a:spcAft>
                          <a:spcPct val="0"/>
                        </a:spcAft>
                        <a:buClrTx/>
                        <a:buSzTx/>
                        <a:buFont typeface="Arial" pitchFamily="34" charset="0"/>
                        <a:buChar char="•"/>
                        <a:tabLst/>
                      </a:pPr>
                      <a:r>
                        <a:rPr kumimoji="0" lang="en-US" altLang="en-US" sz="1700" b="0" i="0" u="none" strike="noStrike" cap="none" normalizeH="0" baseline="0" dirty="0">
                          <a:ln>
                            <a:noFill/>
                          </a:ln>
                          <a:solidFill>
                            <a:srgbClr val="000066"/>
                          </a:solidFill>
                          <a:effectLst/>
                          <a:latin typeface="Gill Sans MT" pitchFamily="34" charset="0"/>
                          <a:ea typeface="MS PGothic" pitchFamily="34" charset="-128"/>
                        </a:rPr>
                        <a:t>History of an allergic reaction following a previous IPV injection</a:t>
                      </a:r>
                    </a:p>
                    <a:p>
                      <a:pPr marL="285750" marR="0" lvl="0" indent="-285750" algn="l" defTabSz="800100" rtl="0" eaLnBrk="1" fontAlgn="base" latinLnBrk="0" hangingPunct="1">
                        <a:lnSpc>
                          <a:spcPct val="100000"/>
                        </a:lnSpc>
                        <a:spcBef>
                          <a:spcPts val="600"/>
                        </a:spcBef>
                        <a:spcAft>
                          <a:spcPct val="0"/>
                        </a:spcAft>
                        <a:buClrTx/>
                        <a:buSzTx/>
                        <a:buFont typeface="Arial" pitchFamily="34" charset="0"/>
                        <a:buChar char="•"/>
                        <a:tabLst/>
                      </a:pPr>
                      <a:r>
                        <a:rPr kumimoji="0" lang="en-US" altLang="en-US" sz="1700" b="0" i="0" u="none" strike="noStrike" cap="none" normalizeH="0" baseline="0" dirty="0">
                          <a:ln>
                            <a:noFill/>
                          </a:ln>
                          <a:solidFill>
                            <a:srgbClr val="000066"/>
                          </a:solidFill>
                          <a:effectLst/>
                          <a:latin typeface="Gill Sans MT" pitchFamily="34" charset="0"/>
                          <a:ea typeface="MS PGothic" pitchFamily="34" charset="-128"/>
                        </a:rPr>
                        <a:t>Thrombocytopenia (insufficient blood platelets, which play an important role in coagulation)</a:t>
                      </a:r>
                    </a:p>
                    <a:p>
                      <a:pPr marL="285750" marR="0" lvl="0" indent="-285750" algn="l" defTabSz="800100" rtl="0" eaLnBrk="1" fontAlgn="base" latinLnBrk="0" hangingPunct="1">
                        <a:lnSpc>
                          <a:spcPct val="100000"/>
                        </a:lnSpc>
                        <a:spcBef>
                          <a:spcPts val="600"/>
                        </a:spcBef>
                        <a:spcAft>
                          <a:spcPct val="0"/>
                        </a:spcAft>
                        <a:buClrTx/>
                        <a:buSzTx/>
                        <a:buFont typeface="Arial" pitchFamily="34" charset="0"/>
                        <a:buChar char="•"/>
                        <a:tabLst/>
                      </a:pPr>
                      <a:r>
                        <a:rPr kumimoji="0" lang="en-US" altLang="en-US" sz="1700" b="0" i="0" u="none" strike="noStrike" cap="none" normalizeH="0" baseline="0" dirty="0">
                          <a:ln>
                            <a:noFill/>
                          </a:ln>
                          <a:solidFill>
                            <a:srgbClr val="000066"/>
                          </a:solidFill>
                          <a:effectLst/>
                          <a:latin typeface="Gill Sans MT" pitchFamily="34" charset="0"/>
                          <a:ea typeface="MS PGothic" pitchFamily="34" charset="-128"/>
                        </a:rPr>
                        <a:t>Other bleeding disorder</a:t>
                      </a:r>
                    </a:p>
                  </a:txBody>
                  <a:tcPr marL="91439" marR="91439"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71475">
                <a:tc>
                  <a:txBody>
                    <a:bodyPr/>
                    <a:lstStyle/>
                    <a:p>
                      <a:pPr marL="0" marR="0" lvl="0" indent="0" algn="ctr" defTabSz="800100" rtl="0" eaLnBrk="1" fontAlgn="base" latinLnBrk="0" hangingPunct="1">
                        <a:lnSpc>
                          <a:spcPct val="100000"/>
                        </a:lnSpc>
                        <a:spcBef>
                          <a:spcPts val="1200"/>
                        </a:spcBef>
                        <a:spcAft>
                          <a:spcPct val="0"/>
                        </a:spcAft>
                        <a:buClrTx/>
                        <a:buSzTx/>
                        <a:buFontTx/>
                        <a:buNone/>
                        <a:tabLst/>
                      </a:pPr>
                      <a:endParaRPr kumimoji="0" lang="en-US" sz="1700" b="1" i="0" u="none" strike="noStrike" cap="none" normalizeH="0" baseline="0">
                        <a:ln>
                          <a:noFill/>
                        </a:ln>
                        <a:solidFill>
                          <a:srgbClr val="000066"/>
                        </a:solidFill>
                        <a:effectLst/>
                        <a:latin typeface="Gill Sans MT" pitchFamily="34" charset="0"/>
                        <a:ea typeface="MS PGothic" pitchFamily="34" charset="-128"/>
                      </a:endParaRPr>
                    </a:p>
                    <a:p>
                      <a:pPr marL="0" marR="0" lvl="0" indent="0" algn="ctr" defTabSz="800100" rtl="0" eaLnBrk="1" fontAlgn="base" latinLnBrk="0" hangingPunct="1">
                        <a:lnSpc>
                          <a:spcPct val="100000"/>
                        </a:lnSpc>
                        <a:spcBef>
                          <a:spcPts val="1200"/>
                        </a:spcBef>
                        <a:spcAft>
                          <a:spcPct val="0"/>
                        </a:spcAft>
                        <a:buClrTx/>
                        <a:buSzTx/>
                        <a:buFontTx/>
                        <a:buNone/>
                        <a:tabLst/>
                      </a:pPr>
                      <a:endParaRPr kumimoji="0" lang="en-US" sz="1700" b="1" i="0" u="none" strike="noStrike" cap="none" normalizeH="0" baseline="0">
                        <a:ln>
                          <a:noFill/>
                        </a:ln>
                        <a:solidFill>
                          <a:srgbClr val="000066"/>
                        </a:solidFill>
                        <a:effectLst/>
                        <a:latin typeface="Gill Sans MT" pitchFamily="34" charset="0"/>
                        <a:ea typeface="MS PGothic" pitchFamily="34" charset="-128"/>
                      </a:endParaRPr>
                    </a:p>
                    <a:p>
                      <a:pPr marL="0" marR="0" lvl="0" indent="0" algn="ctr" defTabSz="8001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a:ln>
                            <a:noFill/>
                          </a:ln>
                          <a:solidFill>
                            <a:srgbClr val="000066"/>
                          </a:solidFill>
                          <a:effectLst/>
                          <a:latin typeface="Gill Sans MT" pitchFamily="34" charset="0"/>
                          <a:ea typeface="MS PGothic" pitchFamily="34" charset="-128"/>
                        </a:rPr>
                        <a:t>Wait!</a:t>
                      </a:r>
                    </a:p>
                  </a:txBody>
                  <a:tcPr marL="91439" marR="91439"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a:ln>
                            <a:noFill/>
                          </a:ln>
                          <a:solidFill>
                            <a:srgbClr val="000066"/>
                          </a:solidFill>
                          <a:effectLst/>
                          <a:latin typeface="Gill Sans MT" pitchFamily="34" charset="0"/>
                          <a:ea typeface="MS PGothic" pitchFamily="34" charset="-128"/>
                        </a:rPr>
                        <a:t>Postpone </a:t>
                      </a:r>
                    </a:p>
                    <a:p>
                      <a:pPr marL="0" marR="0" lvl="0" indent="0" algn="ctr" defTabSz="8001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a:ln>
                            <a:noFill/>
                          </a:ln>
                          <a:solidFill>
                            <a:srgbClr val="000066"/>
                          </a:solidFill>
                          <a:effectLst/>
                          <a:latin typeface="Gill Sans MT" pitchFamily="34" charset="0"/>
                          <a:ea typeface="MS PGothic" pitchFamily="34" charset="-128"/>
                        </a:rPr>
                        <a:t>vaccination if </a:t>
                      </a:r>
                    </a:p>
                    <a:p>
                      <a:pPr marL="0" marR="0" lvl="0" indent="0" algn="ctr" defTabSz="8001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a:ln>
                            <a:noFill/>
                          </a:ln>
                          <a:solidFill>
                            <a:srgbClr val="000066"/>
                          </a:solidFill>
                          <a:effectLst/>
                          <a:latin typeface="Gill Sans MT" pitchFamily="34" charset="0"/>
                          <a:ea typeface="MS PGothic" pitchFamily="34" charset="-128"/>
                        </a:rPr>
                        <a:t>recipient is:</a:t>
                      </a:r>
                    </a:p>
                  </a:txBody>
                  <a:tcPr marL="91439" marR="91439"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p>
                      <a:pPr marL="285750" marR="0" lvl="0" indent="-285750" algn="l" defTabSz="800100" rtl="0" eaLnBrk="1" fontAlgn="base" latinLnBrk="0" hangingPunct="1">
                        <a:lnSpc>
                          <a:spcPct val="100000"/>
                        </a:lnSpc>
                        <a:spcBef>
                          <a:spcPts val="1200"/>
                        </a:spcBef>
                        <a:spcAft>
                          <a:spcPct val="0"/>
                        </a:spcAft>
                        <a:buClrTx/>
                        <a:buSzTx/>
                        <a:buFont typeface="Arial" pitchFamily="34" charset="0"/>
                        <a:buChar char="•"/>
                        <a:tabLst/>
                      </a:pPr>
                      <a:r>
                        <a:rPr kumimoji="0" lang="en-US" altLang="en-US" sz="1700" b="0" i="0" u="none" strike="noStrike" cap="none" normalizeH="0" baseline="0">
                          <a:ln>
                            <a:noFill/>
                          </a:ln>
                          <a:solidFill>
                            <a:srgbClr val="000066"/>
                          </a:solidFill>
                          <a:effectLst/>
                          <a:latin typeface="Gill Sans MT" pitchFamily="34" charset="0"/>
                          <a:ea typeface="MS PGothic" pitchFamily="34" charset="-128"/>
                        </a:rPr>
                        <a:t>Taking temporary treatment that suppresses the immune response</a:t>
                      </a:r>
                    </a:p>
                    <a:p>
                      <a:pPr marL="685800" marR="0" lvl="1"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en-US" altLang="en-US" sz="1700" b="0" i="0" u="none" strike="noStrike" cap="none" normalizeH="0" baseline="0">
                          <a:ln>
                            <a:noFill/>
                          </a:ln>
                          <a:solidFill>
                            <a:srgbClr val="000066"/>
                          </a:solidFill>
                          <a:effectLst/>
                          <a:latin typeface="Gill Sans MT" pitchFamily="34" charset="0"/>
                          <a:ea typeface="MS PGothic" pitchFamily="34" charset="-128"/>
                        </a:rPr>
                        <a:t>Treatment could reduce immune response to the vaccine </a:t>
                      </a:r>
                    </a:p>
                    <a:p>
                      <a:pPr marL="685800" marR="0" lvl="1"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en-US" altLang="en-US" sz="1700" b="1" i="0" u="none" strike="noStrike" cap="none" normalizeH="0" baseline="0">
                          <a:ln>
                            <a:noFill/>
                          </a:ln>
                          <a:solidFill>
                            <a:srgbClr val="000066"/>
                          </a:solidFill>
                          <a:effectLst/>
                          <a:latin typeface="Gill Sans MT" pitchFamily="34" charset="0"/>
                          <a:ea typeface="MS PGothic" pitchFamily="34" charset="-128"/>
                        </a:rPr>
                        <a:t>Postpone</a:t>
                      </a:r>
                      <a:r>
                        <a:rPr kumimoji="0" lang="en-US" altLang="en-US" sz="1700" b="0" i="0" u="none" strike="noStrike" cap="none" normalizeH="0" baseline="0">
                          <a:ln>
                            <a:noFill/>
                          </a:ln>
                          <a:solidFill>
                            <a:srgbClr val="000066"/>
                          </a:solidFill>
                          <a:effectLst/>
                          <a:latin typeface="Gill Sans MT" pitchFamily="34" charset="0"/>
                          <a:ea typeface="MS PGothic" pitchFamily="34" charset="-128"/>
                        </a:rPr>
                        <a:t> vaccination until the end of the treatment to make sure the infant is well protected by the vaccine</a:t>
                      </a:r>
                    </a:p>
                  </a:txBody>
                  <a:tcPr marL="91439" marR="91439"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ACD8E12E-198B-4984-9B32-2F87BAEFE4CD}"/>
              </a:ext>
            </a:extLst>
          </p:cNvPr>
          <p:cNvSpPr>
            <a:spLocks noGrp="1" noChangeArrowheads="1"/>
          </p:cNvSpPr>
          <p:nvPr>
            <p:ph type="title" idx="4294967295"/>
          </p:nvPr>
        </p:nvSpPr>
        <p:spPr/>
        <p:txBody>
          <a:bodyPr/>
          <a:lstStyle/>
          <a:p>
            <a:pPr>
              <a:defRPr/>
            </a:pPr>
            <a:r>
              <a:rPr lang="en-GB" altLang="en-US" sz="2800" dirty="0">
                <a:latin typeface="Gill Sans MT" pitchFamily="34" charset="0"/>
              </a:rPr>
              <a:t>Can IPV be administered on schedule to immunodeficient infants or infants born prematurely?</a:t>
            </a:r>
            <a:endParaRPr lang="en-GB" altLang="en-US" sz="2800" b="0" dirty="0">
              <a:latin typeface="Gill Sans MT" pitchFamily="34" charset="0"/>
            </a:endParaRPr>
          </a:p>
        </p:txBody>
      </p:sp>
      <p:sp>
        <p:nvSpPr>
          <p:cNvPr id="25603" name="Rectangle 10">
            <a:extLst>
              <a:ext uri="{FF2B5EF4-FFF2-40B4-BE49-F238E27FC236}">
                <a16:creationId xmlns:a16="http://schemas.microsoft.com/office/drawing/2014/main" id="{F73ED18B-0FCE-4027-A85A-F58A3C8D878A}"/>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rtl="1" eaLnBrk="1" hangingPunct="1">
              <a:spcBef>
                <a:spcPct val="0"/>
              </a:spcBef>
              <a:buClrTx/>
              <a:buFontTx/>
              <a:buNone/>
            </a:pPr>
            <a:endParaRPr lang="en-US" altLang="en-US" sz="2400"/>
          </a:p>
          <a:p>
            <a:pPr rtl="1" eaLnBrk="1" hangingPunct="1">
              <a:spcBef>
                <a:spcPct val="0"/>
              </a:spcBef>
              <a:buClrTx/>
              <a:buFontTx/>
              <a:buNone/>
            </a:pPr>
            <a:endParaRPr lang="en-US" altLang="en-US" sz="2400"/>
          </a:p>
          <a:p>
            <a:pPr rtl="1" eaLnBrk="1" hangingPunct="1">
              <a:spcBef>
                <a:spcPct val="0"/>
              </a:spcBef>
              <a:buClrTx/>
              <a:buFontTx/>
              <a:buNone/>
            </a:pPr>
            <a:r>
              <a:rPr lang="en-US" altLang="en-US" sz="2000" b="1"/>
              <a:t>     </a:t>
            </a:r>
            <a:endParaRPr lang="fr-FR" altLang="en-US" sz="2000"/>
          </a:p>
        </p:txBody>
      </p:sp>
      <p:sp>
        <p:nvSpPr>
          <p:cNvPr id="25604" name="Rectangle 4">
            <a:extLst>
              <a:ext uri="{FF2B5EF4-FFF2-40B4-BE49-F238E27FC236}">
                <a16:creationId xmlns:a16="http://schemas.microsoft.com/office/drawing/2014/main" id="{DF14E873-A7C9-4FDC-B71D-95F7B3BDAB45}"/>
              </a:ext>
            </a:extLst>
          </p:cNvPr>
          <p:cNvSpPr>
            <a:spLocks noChangeArrowheads="1"/>
          </p:cNvSpPr>
          <p:nvPr/>
        </p:nvSpPr>
        <p:spPr bwMode="auto">
          <a:xfrm>
            <a:off x="2771775" y="1522413"/>
            <a:ext cx="5976938" cy="4354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r>
              <a:rPr lang="en-US" altLang="en-US" sz="2400" dirty="0">
                <a:latin typeface="Gill Sans MT" panose="020B0502020104020203" pitchFamily="34" charset="0"/>
              </a:rPr>
              <a:t>Yes!</a:t>
            </a:r>
          </a:p>
          <a:p>
            <a:r>
              <a:rPr lang="en-US" altLang="en-US" sz="2400" dirty="0">
                <a:latin typeface="Gill Sans MT" panose="020B0502020104020203" pitchFamily="34" charset="0"/>
              </a:rPr>
              <a:t>Immunodeficiency does not prevent  administration of IPV</a:t>
            </a:r>
          </a:p>
          <a:p>
            <a:r>
              <a:rPr lang="en-US" altLang="en-US" sz="2400" dirty="0">
                <a:latin typeface="Gill Sans MT" panose="020B0502020104020203" pitchFamily="34" charset="0"/>
              </a:rPr>
              <a:t>Vaccination of infants with immunodeficiency, such as HIV infection, </a:t>
            </a:r>
            <a:r>
              <a:rPr lang="en-US" altLang="en-US" sz="2400" b="1" dirty="0">
                <a:latin typeface="Gill Sans MT" panose="020B0502020104020203" pitchFamily="34" charset="0"/>
              </a:rPr>
              <a:t>is</a:t>
            </a:r>
            <a:r>
              <a:rPr lang="en-US" altLang="en-US" sz="2400" dirty="0">
                <a:latin typeface="Gill Sans MT" panose="020B0502020104020203" pitchFamily="34" charset="0"/>
              </a:rPr>
              <a:t> </a:t>
            </a:r>
            <a:r>
              <a:rPr lang="en-US" altLang="en-US" sz="2400" b="1" dirty="0">
                <a:latin typeface="Gill Sans MT" panose="020B0502020104020203" pitchFamily="34" charset="0"/>
              </a:rPr>
              <a:t>recommended</a:t>
            </a:r>
            <a:endParaRPr lang="en-US" altLang="en-US" sz="2400" dirty="0">
              <a:latin typeface="Gill Sans MT" panose="020B0502020104020203" pitchFamily="34" charset="0"/>
            </a:endParaRPr>
          </a:p>
          <a:p>
            <a:r>
              <a:rPr lang="en-US" altLang="en-US" sz="2400" dirty="0">
                <a:latin typeface="Gill Sans MT" panose="020B0502020104020203" pitchFamily="34" charset="0"/>
              </a:rPr>
              <a:t>Infants born prematurely should receive IPV1  and IPV2 </a:t>
            </a:r>
            <a:r>
              <a:rPr lang="en-US" altLang="en-US" sz="2400" b="1" dirty="0">
                <a:latin typeface="Gill Sans MT" panose="020B0502020104020203" pitchFamily="34" charset="0"/>
              </a:rPr>
              <a:t>on schedule </a:t>
            </a:r>
            <a:r>
              <a:rPr lang="en-US" altLang="en-US" sz="2400" dirty="0">
                <a:latin typeface="Gill Sans MT" panose="020B0502020104020203" pitchFamily="34" charset="0"/>
              </a:rPr>
              <a:t>(IPV1 at or after 14 weeks of age and IPV2 at least 4 months later) </a:t>
            </a:r>
          </a:p>
          <a:p>
            <a:endParaRPr lang="en-US" altLang="en-US" sz="2800" dirty="0">
              <a:latin typeface="Gill Sans MT" panose="020B0502020104020203" pitchFamily="34" charset="0"/>
            </a:endParaRPr>
          </a:p>
        </p:txBody>
      </p:sp>
      <p:sp>
        <p:nvSpPr>
          <p:cNvPr id="25605" name="AutoShape 7" descr="data:image/jpeg;base64,/9j/4AAQSkZJRgABAQAAAQABAAD/2wCEAAkGBxAHBhUSBxQVFBUXGBgVGBcXFRUUFRodFxcYFxwdGBQYHCggHRwlGxcULTEtJSkrLi4wGSUzODMsNygwLisBCgoKDg0OGxAQGywkICYsNzQ4OCwsLCwsNCw0LCwsLywsLCwsLCwsLCwsLCwtLCwsLDQsLCwsLDQsLCwsNCwsLP/AABEIAO0AzgMBEQACEQEDEQH/xAAbAAEAAgMBAQAAAAAAAAAAAAAABgcDBAUCAf/EADsQAAIBAgMEBwYEBAcAAAAAAAABAgMFBBExBiFRgRIVIkFhcZETFCMyobFSwdHwQnKC4QckM0NikvH/xAAaAQEAAgMBAAAAAAAAAAAAAAAABAUCAwYB/8QALhEBAAIBAwMCBAYCAwAAAAAAAAECAwQREiExQQUTcYGx8CJCUWGh0TLhI5HB/9oADAMBAAIRAxEAPwC8QAAAAAAAAAAAAAAAAAAAAAAAAAAxYnEwwtLpYmSiuLeRje9aRvadnk2iI3lF7ptrClnG2x6b/FLdHktX9Cszep1jpjjf6It9VEdKtjZiFW50niLrJyUt0I6RST3tR80bNHF8sTlyTvv2jwywxa8crJKWKSAAAAAAAAAAAAAAAAAAAAAAANTH3KjbqeeMmo8F3vyWrNWXNTHG952YWvWveUTum20pZxtkMl+OW98o93Mq83qcz0xx85/pEvqp/LCK4vF1MbV6WKk5vi3p5LuKy+S2Sd7TvKLa02neWxZLdK6XGNOOmsnwitf34menwzmyRX72ZY6c7bLWpU1RpKNNZJJJLwR1FYisbQtYjaNns9egAAAAAAAAAAAAAAAAAAAANC7XejaaSeLeuiSzby4GjPqKYY3s15MlaR1Q26bZVsTmsElSjx+afroiozepZL9KRtH8od9Vaf8AHojdSo6tRyqtyb1bebfNlfMzM7z3RpnfrLyePACydkbT1bbulVXxJ9qXgu5en3Oi0On9rHvPeVnp8fCu895d4mt4AAAAAAAAAAAAAAAAAAAAABWO1tw6wvMui+zDsR5avm8/RHN67L7maf0jorM9+V3GIjQAAJDsbaOsLh7SsuxT3+cu5fmT9Bp/cvyntH1SdPj5W3ntCxjoFiAAAAAAAAAAAAAAAAAAAAAAcnae59WWqUofPLsw8338lvIusz+1imY7z2as2ThXdVxzSqAAGTDUJYnERhRWcpNJLzMqVm9orHeWURMztC1rRb42y3xpUu7V8W9WdPgwxipFIWuOkUrtDdNzMAAAAAAAAAAAAAAAAAAAAAArPa659Y3Vqm+xDsx8X3v1+xzmuz+7l2jtCs1GTlb9ocQhtAAAm2wlo6MPea63vOMPLRvnoXPpun6e7PyTtLj/ADymJbJgAAAAAAAAAAAAAAAAAAAAABxNrbp1ban7N5Tn2Y8Vnq+SIeuz+1inbvLRnycK/urM5xWAADfsVtd1uMacdNZPhFa/pzN+mwzmyRX/AL+DZix87bLVpU1RpKNNZJJJLwR08RERtC1iNo2ez16AAAAAAAAAAAAAAAAAAAAA+N5LeBV+09061ujlB9iPZh5LV83+RzWsz+9k3jtHZV5snO37OSRWkAAWXslaerLdnVXxJ9qXhwXJfVnRaHT+1j695WeDHwr17u4TW8AAAAAAAAAAAAAAAAAAAAAAjO2929zwPsaL7dRb+Kjo/XT1K71HUcKcI7z9EbU5ONeMeVfFCrgABItjLR7/AI/2lZdim8/By7ly19Cw9P0/uX5z2j6pOnx8rbz2hYpfrEAAAAAAAAAAAAAAAAAAAAAAxYrERwuGlOs8oxTbfkY3vFKzae0PLTERvKp7pjpXLHyq1e97lwS0Ry+bLOW83lU3vN7by1TUwAMuFw8sViYworOUmkuZlSk3tFY7yyrE2naFrWnARtmAjSpdy3vi3q/U6jBijFSKQtcdIpXaG4bWYAAAAAAAAAAAAAAAAAAAAABCdu7v0prD0HuWUp+fdH8/QpvUtRvPtV+f9IWqyfkhDipQgABN9hLR0KbxFdb3moZ8O98/3qXPpun2j3Z+Sdpce0c5TAtkwAAAAAAAAAAAAAAAAAAAAAA51+uatVulN5dLSC4yenIj6nPGHHNvPj4teXJwruqurUlWquVV5tvNvi2cza02neVVM7zvLyePADoWK2u63KNNfLrJ8IrXm9OZv02Gc2SK+PPwbcWPnbZatOmqVNRprJJZJeCOniIiNoWkRt0ej16AAAAAAAAAAAAAAAAAAAAA+N5LeBWW1N361uL9m/hw7MeD4y5/ZHN6zUe9k6do7f2rM+Tnb9nGIjQAALK2RtPVltzqr4k+1LwXcv33s6LQ6f2se895+9lnp8fCvXvLuk1vAAAAAAAAAAAAAAAAAAAAAAIvtvePdMJ7Cg+3Ndrwjp9d/wBSt9R1HCvtx3n6f7RdTl4xxjygBRK8AASDY609YXDp1l2KeTfBy7l+ZO0Gn9zJyntH1SNPj5W3ntCxzoVkAAAAAAAAAAAAAAAAPieegH0AAAAatyx0LdgpVK+kVp3t9yXi2a82WMVJvPhje8VrvKqcdi547FyqV/mk8/Lgl4I5fJktktNrd5VNrTad5YDBiAeqVN1qqjSWbbSS4t7ke1ibTtD2I3naFr2W3RtdujThqt8nxk9X++B1GnwxhxxWPuVtjpwrs3jczAAAAAAAAAAAAAAc66Xqha4/5qXa7orfJ8u7maM2px4f8p6/y13y1p3Qq77W18dnHC/Ch4fO/OXdyKbP6hkydK9I/lCyam1ukdEp2Lre2sEM3m05J/8AZv7NFn6fblgj5/VK00744d0mt4AAAV1tleOsMb7Og/hw3fzS735LT1Of1+p9y/GvaPqrtRl5W2jtCOkBGAAEs2DtftsQ8RWW6HZh/NlvfJP6lp6bg5W9yfHb4pelx7zylOy7TwAAAAAAAAAAAANO43SjbaeeMmo8FrJ+UVvNOXPjxRveWF8lad5Qu77Y1cTnG3r2cfxazf5IqM/qV7dMfSP5QsmqtPSvRGZzc5tzbbere9+pWzMzO8o3d8DxNf8ADvE/Dq0nxU1zXRf2iXHpV+lqfNO0lu8JkW6YAAI9tjeOrsD7Og/iVE0uKjo3+n9iBr9T7VOMd5R9Rl412jvKuTn1aAAMuEw0sXio06KzlJpIypSb2iseWVazadoWzb8HHAYKNOjpFZefF82dTixxjpFI8LalYrG0Nk2MgAAAAAAAAAA18bjqWApdLFzUV46vyWr5GvJlpjje87MbXisbyh1320nVzja10V+OSzlyjouZU5/Upnpi6fuh5NVM9KopWrSr1HKu3JvVt5sq7Wm072neUSZmesvB48AAHa2Qxful9h0tJ9h/1afXL1JmhycM0b+ejfp7cbws06NZgGDG4qGCwsqld5Ris3+i8TDJkjHWbW7QxtaKxvKqbpjpXLHSqVtXouC7kcxmyzlvN5VV7ze28tU1MAABNdgrXlF4istc4w8u9/lyZcemYOk5Z+Sdpcf55TIt0wAAAAAAAAAAIbeds+i3C1x3rNOcl9ov8/QqNR6lt+HHHzn+kPJqvFUPxWKqYur0sVJylxbz/wDCpve153tO8odrTad5YjFiAAAAD7CThNOGqaa81vETtO73st23YpY3AwqQ/iin+v1OrxXi9ItHlb0tyrEtk2MkA23vHvWJ9hh32IfN4y/RfcovUdTzt7de0fX/AEganLvPGEXK1EAAGxbsHLH46FKlrJ5eS73yWZsxY5yXikeWdKza0RC2sNQjhsPGFFZRiklyOppWK1iseFtEREbQymT0AAAAAAAAAAKx2twPuV7nkt0+2uev1zOb12L280/pPVWainG8uMRGgAAAAAABOv8AD/He0wk6M3vi+lHylr6P7l16Xl3rNJ8J+kvvE1dLaq8dVW/4T+JPNR8OMuX3JOt1Hs06d57f22Z8vCvTurNvN7znFaB4AAJxsDbOhQliKq3y7MPJavm/sXXpmDaJyT57fBO0uPaOUpeWqYAAAAAAAAAAACN7cW33u2+0prtU83/S/m+yfIr/AFHBzx847x9PKNqacq7/AKK8KBXAAAAAAAOls9cOrLtCc/l+WXfufh4bnyJGlze1li09vLbhvwvEsd6uUrrcJVJ6aRXCK0R5qM05rzafuHmS83tu0TQ1gADZtuDlcMdClS1k8n4LvfJZmzFjnJeKR5Z0rNrRELaw9GOGoRhSWSiklyOprWKxFY8LaIiI2hkMnoAAAAAAAAAAAPk4qcGprNPc15nkxv0kVPere7Zcp03onnF8YvT9+By+ow+1kmn3sqclOFphomlrAAAAAAAAAAABOdgrZ7LDyr1Vvl2YfyrV839i69MwbVnJPnt8E/S49o5SlxapYAAAAAAAAAAAAACK7eW32+DVamt8N0vGL/R/dlZ6lg5UjJHj6IuqpvHKPCBFGrwAAAAAAAAAA3LRgJXO4Rp0+99p8IrV+htwYpy5IpH3DPHSb2iFsUaUaFFRpLJJJJeCOprWKxtC2iNo2h7PXoAAAAAAAAAAAAADxWpRr0XGqs1JNNeDPLVi0bS8mN42lUlzwUrdjpUqn8L3Piu5+hyubFOK80nwqb042mGsa2AAAAAAAAAAsHYe1e6YF1ay7VTTwj3euvoX3p2DhTnPefosdNj415T5SYsUkAAAAAAAAAAAAAAAAQ7b+3dKlGvTW9difk9HyefqVPqeHeIyR8JQ9VTpyQkpkEAAAAAAB7ouMaqdZNxzWaTybXfkz2u28b9nsbb9XQsVu61u8YRWUM+lLwinpn47kb9Nh97LFY7f+ffRsxU5328LTjFRjlHcluOniNlq+gAAAAAAAAAAAAAAAAGDHYWONwkqdXSSa/uYZKRes1nyxtWLRtKoq9GWHryhV3Si3F+a3HKWrNZms94VExtO0vB48AAAAAA+xi5SSjvb3JeYjr0erM2Ws3VOB+L/AKk98vDhFeR0ej03s0695+9lngxcK9e7tExuAAAAAAAAAAAAAAAAAABXu3eB93uqqQW6os/6o7n9HEofUsXHLFo8q/VU2tv+qNFcigAAAAATXYzZ902sRjVv/wBuL1X/ACa+xcaDSbf8l4+H9p2nw7fismRbpgAAAAAAAAAAAAAAAAAAAHB20wXvdkk4603015Lc/oQvUMXPDM/p1aNRXlT4K2OdVgAAAAJfspsy6klWuUezrCD7/GS4eBa6LQ7/APJkj4QmYMG/4rJwXScAAAAAAAAAAAAAAAAAAAAA81IKpTcZrNNNNeDPJiJjaSY3VLdMBK2Y6VOt3aPiu5nLZsM4rzSfuFRek0ttLUNTAAyYehPFVlDDxcpPRJZsypS1541jeXsRMztCc7PbJRwrVS55Snqo6xj58X9C60vp8U/Fk6z/AAn4tNFetkqLNKAAAAAAAAAAAAAAAAAAAAAAAHNvNlpXelliFlJfLNfMv1RH1Gmpmja3f9WvJireOqvbraer8S4dPpb9ejlrzKHNp/atx33V2THxnbd2rNsjDFw6eJqNrhGKj9c2TNP6dW8crWb8emi3WZS+322jbqeWDgo8X/E/OWrLXFhpijakbJdKVp2htm1mAAAAAAAAAAAAAAAAAAAB/9k=">
            <a:extLst>
              <a:ext uri="{FF2B5EF4-FFF2-40B4-BE49-F238E27FC236}">
                <a16:creationId xmlns:a16="http://schemas.microsoft.com/office/drawing/2014/main" id="{9B3073CB-0E36-445D-B6F6-44848EDFF4F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eaLnBrk="1" hangingPunct="1">
              <a:spcBef>
                <a:spcPct val="0"/>
              </a:spcBef>
              <a:buClrTx/>
              <a:buFontTx/>
              <a:buNone/>
            </a:pPr>
            <a:endParaRPr lang="en-US" altLang="en-US" sz="1800">
              <a:solidFill>
                <a:schemeClr val="tx1"/>
              </a:solidFill>
              <a:latin typeface="Limon F3" charset="0"/>
            </a:endParaRPr>
          </a:p>
        </p:txBody>
      </p:sp>
      <p:pic>
        <p:nvPicPr>
          <p:cNvPr id="25606" name="Picture 8">
            <a:extLst>
              <a:ext uri="{FF2B5EF4-FFF2-40B4-BE49-F238E27FC236}">
                <a16:creationId xmlns:a16="http://schemas.microsoft.com/office/drawing/2014/main" id="{49EB6A61-1194-4E26-8939-B20370FE2D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938" y="1873250"/>
            <a:ext cx="2166937" cy="249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9277CA44-9C79-4865-98C1-F3BFFB60FF2E}"/>
              </a:ext>
            </a:extLst>
          </p:cNvPr>
          <p:cNvSpPr>
            <a:spLocks noGrp="1" noChangeArrowheads="1"/>
          </p:cNvSpPr>
          <p:nvPr>
            <p:ph type="title" idx="4294967295"/>
          </p:nvPr>
        </p:nvSpPr>
        <p:spPr/>
        <p:txBody>
          <a:bodyPr/>
          <a:lstStyle/>
          <a:p>
            <a:pPr>
              <a:defRPr/>
            </a:pPr>
            <a:r>
              <a:rPr lang="en-GB" altLang="en-US" dirty="0">
                <a:latin typeface="Gill Sans MT" pitchFamily="34" charset="0"/>
              </a:rPr>
              <a:t>Contraindication Checklist</a:t>
            </a:r>
            <a:endParaRPr lang="en-GB" altLang="en-US" b="0" dirty="0">
              <a:latin typeface="Gill Sans MT" pitchFamily="34" charset="0"/>
            </a:endParaRPr>
          </a:p>
        </p:txBody>
      </p:sp>
      <p:graphicFrame>
        <p:nvGraphicFramePr>
          <p:cNvPr id="3" name="Table 2">
            <a:extLst>
              <a:ext uri="{FF2B5EF4-FFF2-40B4-BE49-F238E27FC236}">
                <a16:creationId xmlns:a16="http://schemas.microsoft.com/office/drawing/2014/main" id="{9AEB45A6-AC56-4BE0-ABAC-568824A7ED7E}"/>
              </a:ext>
            </a:extLst>
          </p:cNvPr>
          <p:cNvGraphicFramePr>
            <a:graphicFrameLocks noGrp="1"/>
          </p:cNvGraphicFramePr>
          <p:nvPr/>
        </p:nvGraphicFramePr>
        <p:xfrm>
          <a:off x="1228725" y="1462088"/>
          <a:ext cx="6634163" cy="3932239"/>
        </p:xfrm>
        <a:graphic>
          <a:graphicData uri="http://schemas.openxmlformats.org/drawingml/2006/table">
            <a:tbl>
              <a:tblPr/>
              <a:tblGrid>
                <a:gridCol w="3681413">
                  <a:extLst>
                    <a:ext uri="{9D8B030D-6E8A-4147-A177-3AD203B41FA5}">
                      <a16:colId xmlns:a16="http://schemas.microsoft.com/office/drawing/2014/main" val="20000"/>
                    </a:ext>
                  </a:extLst>
                </a:gridCol>
                <a:gridCol w="936625">
                  <a:extLst>
                    <a:ext uri="{9D8B030D-6E8A-4147-A177-3AD203B41FA5}">
                      <a16:colId xmlns:a16="http://schemas.microsoft.com/office/drawing/2014/main" val="20001"/>
                    </a:ext>
                  </a:extLst>
                </a:gridCol>
                <a:gridCol w="936625">
                  <a:extLst>
                    <a:ext uri="{9D8B030D-6E8A-4147-A177-3AD203B41FA5}">
                      <a16:colId xmlns:a16="http://schemas.microsoft.com/office/drawing/2014/main" val="20002"/>
                    </a:ext>
                  </a:extLst>
                </a:gridCol>
                <a:gridCol w="1079500">
                  <a:extLst>
                    <a:ext uri="{9D8B030D-6E8A-4147-A177-3AD203B41FA5}">
                      <a16:colId xmlns:a16="http://schemas.microsoft.com/office/drawing/2014/main" val="20003"/>
                    </a:ext>
                  </a:extLst>
                </a:gridCol>
              </a:tblGrid>
              <a:tr h="385763">
                <a:tc>
                  <a:txBody>
                    <a:bodyPr/>
                    <a:lstStyle/>
                    <a:p>
                      <a:pPr marL="0" marR="0" lvl="0" indent="0" algn="l" defTabSz="8001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Gill Sans MT" pitchFamily="34" charset="0"/>
                          <a:ea typeface="MS PGothic" pitchFamily="34" charset="-128"/>
                        </a:rPr>
                        <a:t>Do I still give IPV if recipient has….?</a:t>
                      </a:r>
                    </a:p>
                  </a:txBody>
                  <a:tcPr marL="91441" marR="91441" marT="45722" marB="45722" horzOverflow="overflow">
                    <a:lnL>
                      <a:noFill/>
                    </a:lnL>
                    <a:lnR>
                      <a:noFill/>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E1E1FF"/>
                    </a:solid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Gill Sans MT" pitchFamily="34" charset="0"/>
                          <a:ea typeface="MS PGothic" pitchFamily="34" charset="-128"/>
                        </a:rPr>
                        <a:t>Yes</a:t>
                      </a:r>
                    </a:p>
                  </a:txBody>
                  <a:tcPr marL="91441" marR="91441" marT="45722" marB="45722" horzOverflow="overflow">
                    <a:lnL>
                      <a:noFill/>
                    </a:lnL>
                    <a:lnR>
                      <a:noFill/>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E1E1FF"/>
                    </a:solid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Gill Sans MT" pitchFamily="34" charset="0"/>
                          <a:ea typeface="MS PGothic" pitchFamily="34" charset="-128"/>
                        </a:rPr>
                        <a:t>No</a:t>
                      </a:r>
                    </a:p>
                  </a:txBody>
                  <a:tcPr marL="91441" marR="91441" marT="45722" marB="45722" horzOverflow="overflow">
                    <a:lnL>
                      <a:noFill/>
                    </a:lnL>
                    <a:lnR>
                      <a:noFill/>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E1E1FF"/>
                    </a:solid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Gill Sans MT" pitchFamily="34" charset="0"/>
                          <a:ea typeface="MS PGothic" pitchFamily="34" charset="-128"/>
                        </a:rPr>
                        <a:t>Postpone</a:t>
                      </a:r>
                    </a:p>
                  </a:txBody>
                  <a:tcPr marL="91441" marR="91441" marT="45722" marB="45722" horzOverflow="overflow">
                    <a:lnL>
                      <a:noFill/>
                    </a:lnL>
                    <a:lnR>
                      <a:noFill/>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E1E1FF"/>
                    </a:solidFill>
                  </a:tcPr>
                </a:tc>
                <a:extLst>
                  <a:ext uri="{0D108BD9-81ED-4DB2-BD59-A6C34878D82A}">
                    <a16:rowId xmlns:a16="http://schemas.microsoft.com/office/drawing/2014/main" val="10000"/>
                  </a:ext>
                </a:extLst>
              </a:tr>
              <a:tr h="385763">
                <a:tc>
                  <a:txBody>
                    <a:bodyPr/>
                    <a:lstStyle/>
                    <a:p>
                      <a:pPr marL="285750" marR="0" lvl="0"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en-US" altLang="en-US" sz="1600" b="0" i="0" u="none" strike="noStrike" cap="none" normalizeH="0" baseline="0" dirty="0">
                          <a:ln>
                            <a:noFill/>
                          </a:ln>
                          <a:solidFill>
                            <a:schemeClr val="tx1"/>
                          </a:solidFill>
                          <a:effectLst/>
                          <a:latin typeface="Gill Sans MT" pitchFamily="34" charset="0"/>
                          <a:ea typeface="MS PGothic" pitchFamily="34" charset="-128"/>
                        </a:rPr>
                        <a:t>mild illness</a:t>
                      </a:r>
                    </a:p>
                  </a:txBody>
                  <a:tcPr marL="91441" marR="91441" marT="45722" marB="45722"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r h="385763">
                <a:tc>
                  <a:txBody>
                    <a:bodyPr/>
                    <a:lstStyle/>
                    <a:p>
                      <a:pPr marL="285750" marR="0" lvl="0"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en-US" altLang="en-US" sz="1600" b="0" i="0" u="none" strike="noStrike" cap="none" normalizeH="0" baseline="0" dirty="0">
                          <a:ln>
                            <a:noFill/>
                          </a:ln>
                          <a:solidFill>
                            <a:schemeClr val="tx1"/>
                          </a:solidFill>
                          <a:effectLst/>
                          <a:latin typeface="Gill Sans MT" pitchFamily="34" charset="0"/>
                          <a:ea typeface="MS PGothic" pitchFamily="34" charset="-128"/>
                        </a:rPr>
                        <a:t>malnutrition</a:t>
                      </a:r>
                    </a:p>
                  </a:txBody>
                  <a:tcPr marL="91441" marR="91441" marT="45722" marB="45722"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385763">
                <a:tc>
                  <a:txBody>
                    <a:bodyPr/>
                    <a:lstStyle/>
                    <a:p>
                      <a:pPr marL="285750" marR="0" lvl="0"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en-US" altLang="en-US" sz="1600" b="0" i="0" u="none" strike="noStrike" cap="none" normalizeH="0" baseline="0" dirty="0">
                          <a:ln>
                            <a:noFill/>
                          </a:ln>
                          <a:solidFill>
                            <a:schemeClr val="tx1"/>
                          </a:solidFill>
                          <a:effectLst/>
                          <a:latin typeface="Gill Sans MT" pitchFamily="34" charset="0"/>
                          <a:ea typeface="MS PGothic" pitchFamily="34" charset="-128"/>
                        </a:rPr>
                        <a:t>HIV</a:t>
                      </a:r>
                    </a:p>
                  </a:txBody>
                  <a:tcPr marL="91441" marR="91441" marT="45722" marB="45722"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385763">
                <a:tc>
                  <a:txBody>
                    <a:bodyPr/>
                    <a:lstStyle/>
                    <a:p>
                      <a:pPr marL="285750" marR="0" lvl="0"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en-US" altLang="en-US" sz="1600" b="0" i="0" u="none" strike="noStrike" cap="none" normalizeH="0" baseline="0" dirty="0">
                          <a:ln>
                            <a:noFill/>
                          </a:ln>
                          <a:solidFill>
                            <a:schemeClr val="tx1"/>
                          </a:solidFill>
                          <a:effectLst/>
                          <a:latin typeface="Gill Sans MT" pitchFamily="34" charset="0"/>
                          <a:ea typeface="MS PGothic" pitchFamily="34" charset="-128"/>
                        </a:rPr>
                        <a:t>prematurity</a:t>
                      </a:r>
                    </a:p>
                  </a:txBody>
                  <a:tcPr marL="91441" marR="91441" marT="45722" marB="45722"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14362">
                <a:tc>
                  <a:txBody>
                    <a:bodyPr/>
                    <a:lstStyle/>
                    <a:p>
                      <a:pPr marL="285750" marR="0" lvl="0"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en-US" altLang="en-US" sz="1600" b="0" i="0" u="none" strike="noStrike" cap="none" normalizeH="0" baseline="0" dirty="0">
                          <a:ln>
                            <a:noFill/>
                          </a:ln>
                          <a:solidFill>
                            <a:schemeClr val="tx1"/>
                          </a:solidFill>
                          <a:effectLst/>
                          <a:latin typeface="Gill Sans MT" pitchFamily="34" charset="0"/>
                          <a:ea typeface="MS PGothic" pitchFamily="34" charset="-128"/>
                        </a:rPr>
                        <a:t>allergy to streptomycin, neomycin or polymyxin B</a:t>
                      </a:r>
                    </a:p>
                  </a:txBody>
                  <a:tcPr marL="91441" marR="91441" marT="45722" marB="45722"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w="19050" cap="flat" cmpd="sng" algn="ctr">
                      <a:solidFill>
                        <a:srgbClr val="0070C0"/>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5"/>
                  </a:ext>
                </a:extLst>
              </a:tr>
              <a:tr h="385763">
                <a:tc>
                  <a:txBody>
                    <a:bodyPr/>
                    <a:lstStyle/>
                    <a:p>
                      <a:pPr marL="285750" marR="0" lvl="0"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en-US" altLang="en-US" sz="1600" b="0" i="0" u="none" strike="noStrike" cap="none" normalizeH="0" baseline="0" dirty="0">
                          <a:ln>
                            <a:noFill/>
                          </a:ln>
                          <a:solidFill>
                            <a:schemeClr val="tx1"/>
                          </a:solidFill>
                          <a:effectLst/>
                          <a:latin typeface="Gill Sans MT" pitchFamily="34" charset="0"/>
                          <a:ea typeface="MS PGothic" pitchFamily="34" charset="-128"/>
                        </a:rPr>
                        <a:t>bleeding disorder</a:t>
                      </a:r>
                    </a:p>
                  </a:txBody>
                  <a:tcPr marL="91441" marR="91441" marT="45722" marB="45722"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a:noFill/>
                    </a:lnT>
                    <a:lnB>
                      <a:noFill/>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423862">
                <a:tc>
                  <a:txBody>
                    <a:bodyPr/>
                    <a:lstStyle/>
                    <a:p>
                      <a:pPr marL="285750" marR="0" lvl="0"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en-US" altLang="en-US" sz="1600" b="0" i="0" u="none" strike="noStrike" cap="none" normalizeH="0" baseline="0" dirty="0">
                          <a:ln>
                            <a:noFill/>
                          </a:ln>
                          <a:solidFill>
                            <a:schemeClr val="tx1"/>
                          </a:solidFill>
                          <a:effectLst/>
                          <a:latin typeface="Gill Sans MT" pitchFamily="34" charset="0"/>
                          <a:ea typeface="MS PGothic" pitchFamily="34" charset="-128"/>
                        </a:rPr>
                        <a:t>had a previous reaction to IPV</a:t>
                      </a:r>
                    </a:p>
                  </a:txBody>
                  <a:tcPr marL="91441" marR="91441" marT="45722" marB="45722"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a:noFill/>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579437">
                <a:tc>
                  <a:txBody>
                    <a:bodyPr/>
                    <a:lstStyle/>
                    <a:p>
                      <a:pPr marL="285750" marR="0" lvl="0" indent="-285750" algn="l" defTabSz="800100" rtl="0" eaLnBrk="1" fontAlgn="base" latinLnBrk="0" hangingPunct="1">
                        <a:lnSpc>
                          <a:spcPct val="100000"/>
                        </a:lnSpc>
                        <a:spcBef>
                          <a:spcPct val="0"/>
                        </a:spcBef>
                        <a:spcAft>
                          <a:spcPct val="0"/>
                        </a:spcAft>
                        <a:buClrTx/>
                        <a:buSzTx/>
                        <a:buFont typeface="Gill Sans MT" pitchFamily="34" charset="0"/>
                        <a:buChar char="…"/>
                        <a:tabLst/>
                      </a:pPr>
                      <a:r>
                        <a:rPr kumimoji="0" lang="en-US" altLang="en-US" sz="1600" b="0" i="0" u="none" strike="noStrike" cap="none" normalizeH="0" baseline="0" dirty="0">
                          <a:ln>
                            <a:noFill/>
                          </a:ln>
                          <a:solidFill>
                            <a:schemeClr val="tx1"/>
                          </a:solidFill>
                          <a:effectLst/>
                          <a:latin typeface="Gill Sans MT" pitchFamily="34" charset="0"/>
                          <a:ea typeface="MS PGothic" pitchFamily="34" charset="-128"/>
                        </a:rPr>
                        <a:t>taking treatment that suppresses immune response</a:t>
                      </a:r>
                    </a:p>
                  </a:txBody>
                  <a:tcPr marL="91441" marR="91441" marT="45722" marB="45722" horzOverflow="overflow">
                    <a:lnL>
                      <a:noFill/>
                    </a:lnL>
                    <a:lnR>
                      <a:noFill/>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8001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Gill Sans MT" pitchFamily="34" charset="0"/>
                        <a:ea typeface="MS PGothic" pitchFamily="34" charset="-128"/>
                      </a:endParaRPr>
                    </a:p>
                  </a:txBody>
                  <a:tcPr marL="91441" marR="91441" marT="45722" marB="45722" horzOverflow="overflow">
                    <a:lnL>
                      <a:noFill/>
                    </a:lnL>
                    <a:lnR>
                      <a:noFill/>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pic>
        <p:nvPicPr>
          <p:cNvPr id="27693" name="Picture 3">
            <a:extLst>
              <a:ext uri="{FF2B5EF4-FFF2-40B4-BE49-F238E27FC236}">
                <a16:creationId xmlns:a16="http://schemas.microsoft.com/office/drawing/2014/main" id="{FF1CB373-B2F5-44AB-9DC8-89F3B5B9584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16538" y="1916113"/>
            <a:ext cx="1984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94" name="Picture 11">
            <a:extLst>
              <a:ext uri="{FF2B5EF4-FFF2-40B4-BE49-F238E27FC236}">
                <a16:creationId xmlns:a16="http://schemas.microsoft.com/office/drawing/2014/main" id="{242DAFFD-6291-4A84-8A22-0A2DBF5D2EE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07013" y="2297113"/>
            <a:ext cx="1984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95" name="Picture 12">
            <a:extLst>
              <a:ext uri="{FF2B5EF4-FFF2-40B4-BE49-F238E27FC236}">
                <a16:creationId xmlns:a16="http://schemas.microsoft.com/office/drawing/2014/main" id="{DED6C459-E956-4E2E-BEF4-194A713B3D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07013" y="2636838"/>
            <a:ext cx="1984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96" name="Picture 4">
            <a:extLst>
              <a:ext uri="{FF2B5EF4-FFF2-40B4-BE49-F238E27FC236}">
                <a16:creationId xmlns:a16="http://schemas.microsoft.com/office/drawing/2014/main" id="{46B41F86-9F4A-45F2-BE4E-93F497A08CE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07125" y="3573463"/>
            <a:ext cx="228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97" name="Picture 14">
            <a:extLst>
              <a:ext uri="{FF2B5EF4-FFF2-40B4-BE49-F238E27FC236}">
                <a16:creationId xmlns:a16="http://schemas.microsoft.com/office/drawing/2014/main" id="{CA0BC8DB-9BB9-46E4-B271-CCA875D169C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07125" y="4005263"/>
            <a:ext cx="228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98" name="Picture 15">
            <a:extLst>
              <a:ext uri="{FF2B5EF4-FFF2-40B4-BE49-F238E27FC236}">
                <a16:creationId xmlns:a16="http://schemas.microsoft.com/office/drawing/2014/main" id="{587F2709-01A9-479E-A76D-D44368AC147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15188" y="5000625"/>
            <a:ext cx="228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99" name="Picture 16">
            <a:extLst>
              <a:ext uri="{FF2B5EF4-FFF2-40B4-BE49-F238E27FC236}">
                <a16:creationId xmlns:a16="http://schemas.microsoft.com/office/drawing/2014/main" id="{B4D3B8B5-950E-4CE0-A4A0-54B519FDF2D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07125" y="4486275"/>
            <a:ext cx="228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00" name="Picture 12">
            <a:extLst>
              <a:ext uri="{FF2B5EF4-FFF2-40B4-BE49-F238E27FC236}">
                <a16:creationId xmlns:a16="http://schemas.microsoft.com/office/drawing/2014/main" id="{EF5E8C1B-9930-41A4-8BAC-998A92345D2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0500" y="3055938"/>
            <a:ext cx="198438"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269FCECC-ADE5-4197-86DA-A8FCD82C46C5}"/>
              </a:ext>
            </a:extLst>
          </p:cNvPr>
          <p:cNvSpPr>
            <a:spLocks noGrp="1" noChangeArrowheads="1"/>
          </p:cNvSpPr>
          <p:nvPr>
            <p:ph type="title"/>
          </p:nvPr>
        </p:nvSpPr>
        <p:spPr/>
        <p:txBody>
          <a:bodyPr/>
          <a:lstStyle/>
          <a:p>
            <a:pPr>
              <a:defRPr/>
            </a:pPr>
            <a:r>
              <a:rPr lang="en-GB" altLang="en-US" sz="3600" dirty="0"/>
              <a:t>Key messages</a:t>
            </a:r>
            <a:endParaRPr lang="en-GB" altLang="en-US" dirty="0"/>
          </a:p>
        </p:txBody>
      </p:sp>
      <p:pic>
        <p:nvPicPr>
          <p:cNvPr id="29699" name="Picture 7" descr="C:\Users\sfellache\Desktop\ammp\doctor1.jpg">
            <a:extLst>
              <a:ext uri="{FF2B5EF4-FFF2-40B4-BE49-F238E27FC236}">
                <a16:creationId xmlns:a16="http://schemas.microsoft.com/office/drawing/2014/main" id="{DAA9CCCA-DF7E-41A4-B1D2-72A7D9DA36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Rectangle 31">
            <a:extLst>
              <a:ext uri="{FF2B5EF4-FFF2-40B4-BE49-F238E27FC236}">
                <a16:creationId xmlns:a16="http://schemas.microsoft.com/office/drawing/2014/main" id="{7311AC39-B977-4ABD-92D2-1AF1F154155D}"/>
              </a:ext>
            </a:extLst>
          </p:cNvPr>
          <p:cNvSpPr>
            <a:spLocks noChangeArrowheads="1"/>
          </p:cNvSpPr>
          <p:nvPr/>
        </p:nvSpPr>
        <p:spPr bwMode="auto">
          <a:xfrm>
            <a:off x="179388" y="1412875"/>
            <a:ext cx="8640762"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spcBef>
                <a:spcPts val="1200"/>
              </a:spcBef>
            </a:pPr>
            <a:r>
              <a:rPr lang="en-US" altLang="zh-CN" sz="2400" dirty="0">
                <a:latin typeface="Gill Sans MT" panose="020B0502020104020203" pitchFamily="34" charset="0"/>
                <a:ea typeface="SimSun" panose="02010600030101010101" pitchFamily="2" charset="-122"/>
              </a:rPr>
              <a:t>First IPV dose should be given at </a:t>
            </a:r>
            <a:r>
              <a:rPr lang="en-US" altLang="zh-CN" sz="2400" b="1" dirty="0">
                <a:latin typeface="Gill Sans MT" panose="020B0502020104020203" pitchFamily="34" charset="0"/>
                <a:ea typeface="SimSun" panose="02010600030101010101" pitchFamily="2" charset="-122"/>
              </a:rPr>
              <a:t>14 weeks of age </a:t>
            </a:r>
            <a:r>
              <a:rPr lang="en-US" altLang="zh-CN" sz="2400" dirty="0">
                <a:latin typeface="Gill Sans MT" panose="020B0502020104020203" pitchFamily="34" charset="0"/>
                <a:ea typeface="SimSun" panose="02010600030101010101" pitchFamily="2" charset="-122"/>
              </a:rPr>
              <a:t>or at first contact after 14 weeks</a:t>
            </a:r>
          </a:p>
          <a:p>
            <a:pPr>
              <a:spcBef>
                <a:spcPts val="1200"/>
              </a:spcBef>
            </a:pPr>
            <a:r>
              <a:rPr lang="en-US" altLang="zh-CN" sz="2400" dirty="0">
                <a:latin typeface="Gill Sans MT" panose="020B0502020104020203" pitchFamily="34" charset="0"/>
                <a:ea typeface="SimSun" panose="02010600030101010101" pitchFamily="2" charset="-122"/>
              </a:rPr>
              <a:t>Second IPV dose should be given at least 4 months after the first IPV dose</a:t>
            </a:r>
          </a:p>
          <a:p>
            <a:pPr>
              <a:spcBef>
                <a:spcPts val="1200"/>
              </a:spcBef>
            </a:pPr>
            <a:r>
              <a:rPr lang="en-US" altLang="zh-CN" sz="2400" b="1" dirty="0">
                <a:latin typeface="Gill Sans MT" panose="020B0502020104020203" pitchFamily="34" charset="0"/>
                <a:ea typeface="SimSun" panose="02010600030101010101" pitchFamily="2" charset="-122"/>
              </a:rPr>
              <a:t>IPV can be given and the same time as other injectable vaccines </a:t>
            </a:r>
            <a:r>
              <a:rPr lang="en-US" altLang="zh-CN" sz="2400" dirty="0">
                <a:latin typeface="Gill Sans MT" panose="020B0502020104020203" pitchFamily="34" charset="0"/>
                <a:ea typeface="SimSun" panose="02010600030101010101" pitchFamily="2" charset="-122"/>
              </a:rPr>
              <a:t>like pentavalent, pneumococcal and measles vaccine</a:t>
            </a:r>
          </a:p>
          <a:p>
            <a:pPr>
              <a:spcBef>
                <a:spcPts val="1200"/>
              </a:spcBef>
            </a:pPr>
            <a:r>
              <a:rPr lang="en-US" altLang="zh-CN" sz="2400" dirty="0">
                <a:latin typeface="Gill Sans MT" panose="020B0502020104020203" pitchFamily="34" charset="0"/>
                <a:ea typeface="SimSun" panose="02010600030101010101" pitchFamily="2" charset="-122"/>
              </a:rPr>
              <a:t>If EPI schedule currently includes OPV,  </a:t>
            </a:r>
            <a:r>
              <a:rPr lang="en-US" altLang="zh-CN" sz="2400" b="1" dirty="0">
                <a:solidFill>
                  <a:srgbClr val="C00000"/>
                </a:solidFill>
                <a:latin typeface="Gill Sans MT" panose="020B0502020104020203" pitchFamily="34" charset="0"/>
                <a:ea typeface="SimSun" panose="02010600030101010101" pitchFamily="2" charset="-122"/>
              </a:rPr>
              <a:t>do not replace OPV with IPV</a:t>
            </a:r>
            <a:r>
              <a:rPr lang="en-US" altLang="zh-CN" sz="2400" dirty="0">
                <a:latin typeface="Gill Sans MT" panose="020B0502020104020203" pitchFamily="34" charset="0"/>
                <a:ea typeface="SimSun" panose="02010600030101010101" pitchFamily="2" charset="-122"/>
              </a:rPr>
              <a:t>; </a:t>
            </a:r>
            <a:r>
              <a:rPr lang="en-US" altLang="zh-CN" sz="2400">
                <a:latin typeface="Gill Sans MT" panose="020B0502020104020203" pitchFamily="34" charset="0"/>
                <a:ea typeface="SimSun" panose="02010600030101010101" pitchFamily="2" charset="-122"/>
              </a:rPr>
              <a:t>the </a:t>
            </a:r>
            <a:r>
              <a:rPr lang="en-US" altLang="zh-CN" sz="2400" b="1">
                <a:latin typeface="Gill Sans MT" panose="020B0502020104020203" pitchFamily="34" charset="0"/>
                <a:ea typeface="SimSun" panose="02010600030101010101" pitchFamily="2" charset="-122"/>
              </a:rPr>
              <a:t>doses </a:t>
            </a:r>
            <a:r>
              <a:rPr lang="en-US" altLang="zh-CN" sz="2400" b="1" dirty="0">
                <a:latin typeface="Gill Sans MT" panose="020B0502020104020203" pitchFamily="34" charset="0"/>
                <a:ea typeface="SimSun" panose="02010600030101010101" pitchFamily="2" charset="-122"/>
              </a:rPr>
              <a:t>of IPV should be added to the schedule</a:t>
            </a:r>
          </a:p>
          <a:p>
            <a:pPr>
              <a:spcBef>
                <a:spcPts val="1200"/>
              </a:spcBef>
            </a:pPr>
            <a:r>
              <a:rPr lang="en-US" altLang="zh-CN" sz="2400" dirty="0">
                <a:latin typeface="Gill Sans MT" panose="020B0502020104020203" pitchFamily="34" charset="0"/>
                <a:ea typeface="SimSun" panose="02010600030101010101" pitchFamily="2" charset="-122"/>
              </a:rPr>
              <a:t>IPV can be administered to children with immunodeficiency disorders and those born prematurely</a:t>
            </a:r>
          </a:p>
          <a:p>
            <a:pPr>
              <a:spcBef>
                <a:spcPts val="1200"/>
              </a:spcBef>
              <a:buFontTx/>
              <a:buNone/>
            </a:pPr>
            <a:endParaRPr lang="en-US" altLang="zh-CN" sz="2400" b="1" dirty="0">
              <a:latin typeface="Gill Sans MT" panose="020B0502020104020203" pitchFamily="34" charset="0"/>
              <a:ea typeface="SimSun"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6" descr="doctor_goodbye">
            <a:extLst>
              <a:ext uri="{FF2B5EF4-FFF2-40B4-BE49-F238E27FC236}">
                <a16:creationId xmlns:a16="http://schemas.microsoft.com/office/drawing/2014/main" id="{026439FB-8999-480E-9CD1-6D7AE6C66A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itre 1">
            <a:extLst>
              <a:ext uri="{FF2B5EF4-FFF2-40B4-BE49-F238E27FC236}">
                <a16:creationId xmlns:a16="http://schemas.microsoft.com/office/drawing/2014/main" id="{F98D1F75-8749-4775-9197-4BF7140484A7}"/>
              </a:ext>
            </a:extLst>
          </p:cNvPr>
          <p:cNvSpPr>
            <a:spLocks noGrp="1"/>
          </p:cNvSpPr>
          <p:nvPr>
            <p:ph type="title"/>
          </p:nvPr>
        </p:nvSpPr>
        <p:spPr/>
        <p:txBody>
          <a:bodyPr/>
          <a:lstStyle/>
          <a:p>
            <a:pPr>
              <a:defRPr/>
            </a:pPr>
            <a:r>
              <a:rPr lang="fr-FR" sz="3600" dirty="0"/>
              <a:t>End of module</a:t>
            </a:r>
          </a:p>
        </p:txBody>
      </p:sp>
      <p:sp>
        <p:nvSpPr>
          <p:cNvPr id="7" name="Rectangle à coins arrondis 6">
            <a:extLst>
              <a:ext uri="{FF2B5EF4-FFF2-40B4-BE49-F238E27FC236}">
                <a16:creationId xmlns:a16="http://schemas.microsoft.com/office/drawing/2014/main" id="{42B7DF22-7E68-4988-9469-BB167EE79702}"/>
              </a:ext>
            </a:extLst>
          </p:cNvPr>
          <p:cNvSpPr/>
          <p:nvPr/>
        </p:nvSpPr>
        <p:spPr bwMode="auto">
          <a:xfrm>
            <a:off x="3924300" y="1916113"/>
            <a:ext cx="3671888" cy="1512887"/>
          </a:xfrm>
          <a:prstGeom prst="wedgeRoundRectCallout">
            <a:avLst>
              <a:gd name="adj1" fmla="val -79363"/>
              <a:gd name="adj2" fmla="val -662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altLang="en-US" sz="1400" b="1" dirty="0">
                <a:solidFill>
                  <a:srgbClr val="000066"/>
                </a:solidFill>
                <a:latin typeface="Gill Sans MT" pitchFamily="34" charset="0"/>
                <a:ea typeface="MS PGothic" pitchFamily="34" charset="-128"/>
              </a:rPr>
            </a:br>
            <a:r>
              <a:rPr lang="en-US" altLang="en-US" sz="2400" b="1" dirty="0">
                <a:solidFill>
                  <a:srgbClr val="000066"/>
                </a:solidFill>
                <a:latin typeface="Gill Sans MT" pitchFamily="34" charset="0"/>
                <a:ea typeface="MS PGothic" pitchFamily="34" charset="-128"/>
              </a:rPr>
              <a:t>Thank you for your attention! </a:t>
            </a:r>
            <a:br>
              <a:rPr lang="en-US" altLang="en-US" sz="2400" b="1" dirty="0">
                <a:solidFill>
                  <a:srgbClr val="000066"/>
                </a:solidFill>
                <a:latin typeface="Gill Sans MT" pitchFamily="34" charset="0"/>
                <a:ea typeface="MS PGothic" pitchFamily="34" charset="-128"/>
              </a:rPr>
            </a:br>
            <a:br>
              <a:rPr lang="en-US" altLang="en-US" sz="2400" b="1" dirty="0">
                <a:solidFill>
                  <a:srgbClr val="000066"/>
                </a:solidFill>
                <a:latin typeface="Gill Sans MT" pitchFamily="34" charset="0"/>
                <a:ea typeface="MS PGothic" pitchFamily="34" charset="-128"/>
              </a:rPr>
            </a:br>
            <a:endParaRPr lang="en-US" altLang="en-US" sz="2400" b="1" dirty="0">
              <a:solidFill>
                <a:srgbClr val="000066"/>
              </a:solidFill>
              <a:latin typeface="Gill Sans MT" pitchFamily="34" charset="0"/>
              <a:ea typeface="MS PGothic" pitchFamily="34" charset="-128"/>
            </a:endParaRPr>
          </a:p>
          <a:p>
            <a:pPr rtl="1" eaLnBrk="1" hangingPunct="1">
              <a:defRPr/>
            </a:pPr>
            <a:endParaRPr lang="en-US" altLang="en-US" sz="2000" b="1" dirty="0">
              <a:solidFill>
                <a:srgbClr val="000066"/>
              </a:solidFill>
              <a:latin typeface="Gill Sans MT" pitchFamily="34" charset="0"/>
              <a:ea typeface="MS PGothic" pitchFamily="34" charset="-128"/>
            </a:endParaRPr>
          </a:p>
          <a:p>
            <a:pPr rtl="1" eaLnBrk="1" hangingPunct="1">
              <a:defRPr/>
            </a:pPr>
            <a:endParaRPr lang="en-US" altLang="en-US" sz="2000" b="1" dirty="0">
              <a:solidFill>
                <a:srgbClr val="000066"/>
              </a:solidFill>
              <a:latin typeface="Gill Sans MT" pitchFamily="34" charset="0"/>
              <a:ea typeface="MS PGothic" pitchFamily="34" charset="-128"/>
            </a:endParaRPr>
          </a:p>
          <a:p>
            <a:pPr rtl="1" eaLnBrk="1" hangingPunct="1">
              <a:defRPr/>
            </a:pPr>
            <a:endParaRPr lang="en-US" altLang="en-US" sz="2000" b="1" dirty="0">
              <a:solidFill>
                <a:srgbClr val="000066"/>
              </a:solidFill>
              <a:latin typeface="Gill Sans MT" pitchFamily="34" charset="0"/>
              <a:ea typeface="MS PGothic" pitchFamily="34" charset="-128"/>
            </a:endParaRPr>
          </a:p>
          <a:p>
            <a:pPr rtl="1" eaLnBrk="1" hangingPunct="1">
              <a:defRPr/>
            </a:pPr>
            <a:endParaRPr lang="en-US" altLang="en-US" sz="2000" b="1" dirty="0">
              <a:solidFill>
                <a:srgbClr val="000066"/>
              </a:solidFill>
              <a:latin typeface="Gill Sans MT" pitchFamily="34" charset="0"/>
              <a:ea typeface="MS PGothic" pitchFamily="34" charset="-128"/>
            </a:endParaRPr>
          </a:p>
          <a:p>
            <a:pPr rtl="1" eaLnBrk="1" hangingPunct="1">
              <a:defRPr/>
            </a:pPr>
            <a:r>
              <a:rPr lang="fr-FR" altLang="en-US" sz="2000" b="1" dirty="0">
                <a:solidFill>
                  <a:srgbClr val="000066"/>
                </a:solidFill>
                <a:latin typeface="Gill Sans MT" pitchFamily="34" charset="0"/>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
            <a:extLst>
              <a:ext uri="{FF2B5EF4-FFF2-40B4-BE49-F238E27FC236}">
                <a16:creationId xmlns:a16="http://schemas.microsoft.com/office/drawing/2014/main" id="{9C86B730-E5BE-40FE-81CC-2B9C39C01888}"/>
              </a:ext>
            </a:extLst>
          </p:cNvPr>
          <p:cNvSpPr>
            <a:spLocks noChangeArrowheads="1"/>
          </p:cNvSpPr>
          <p:nvPr/>
        </p:nvSpPr>
        <p:spPr bwMode="auto">
          <a:xfrm>
            <a:off x="179388" y="-892175"/>
            <a:ext cx="91440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endParaRPr lang="en-GB" altLang="en-US" sz="3600" b="1">
              <a:solidFill>
                <a:srgbClr val="002060"/>
              </a:solidFill>
              <a:latin typeface="Calibri" panose="020F0502020204030204" pitchFamily="34" charset="0"/>
            </a:endParaRPr>
          </a:p>
          <a:p>
            <a:pPr algn="ctr" eaLnBrk="1" hangingPunct="1">
              <a:spcBef>
                <a:spcPct val="0"/>
              </a:spcBef>
              <a:buClrTx/>
              <a:buFontTx/>
              <a:buNone/>
            </a:pPr>
            <a:endParaRPr lang="en-GB" altLang="en-US" sz="3600">
              <a:solidFill>
                <a:srgbClr val="002060"/>
              </a:solidFill>
              <a:latin typeface="Calibri" panose="020F0502020204030204" pitchFamily="34" charset="0"/>
            </a:endParaRPr>
          </a:p>
        </p:txBody>
      </p:sp>
      <p:sp>
        <p:nvSpPr>
          <p:cNvPr id="4099" name="Rectangle 14">
            <a:extLst>
              <a:ext uri="{FF2B5EF4-FFF2-40B4-BE49-F238E27FC236}">
                <a16:creationId xmlns:a16="http://schemas.microsoft.com/office/drawing/2014/main" id="{F136517F-1629-4970-BAE7-D83124FF3F52}"/>
              </a:ext>
            </a:extLst>
          </p:cNvPr>
          <p:cNvSpPr>
            <a:spLocks noGrp="1" noChangeArrowheads="1"/>
          </p:cNvSpPr>
          <p:nvPr>
            <p:ph type="title"/>
          </p:nvPr>
        </p:nvSpPr>
        <p:spPr/>
        <p:txBody>
          <a:bodyPr/>
          <a:lstStyle/>
          <a:p>
            <a:pPr>
              <a:defRPr/>
            </a:pPr>
            <a:r>
              <a:rPr lang="fr-FR" dirty="0">
                <a:ea typeface="ＭＳ Ｐゴシック" charset="0"/>
              </a:rPr>
              <a:t>Learning objectives</a:t>
            </a:r>
          </a:p>
        </p:txBody>
      </p:sp>
      <p:sp>
        <p:nvSpPr>
          <p:cNvPr id="7172" name="Rectangle 14">
            <a:extLst>
              <a:ext uri="{FF2B5EF4-FFF2-40B4-BE49-F238E27FC236}">
                <a16:creationId xmlns:a16="http://schemas.microsoft.com/office/drawing/2014/main" id="{1910102D-9D23-4858-AB54-A14F7C41B364}"/>
              </a:ext>
            </a:extLst>
          </p:cNvPr>
          <p:cNvSpPr>
            <a:spLocks noChangeArrowheads="1"/>
          </p:cNvSpPr>
          <p:nvPr/>
        </p:nvSpPr>
        <p:spPr bwMode="auto">
          <a:xfrm>
            <a:off x="539750" y="1697038"/>
            <a:ext cx="829945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r>
              <a:rPr lang="fr-FR" altLang="en-US" dirty="0">
                <a:latin typeface="Gill Sans MT" panose="020B0502020104020203" pitchFamily="34" charset="0"/>
              </a:rPr>
              <a:t>At the end of the module, the participant </a:t>
            </a:r>
            <a:r>
              <a:rPr lang="fr-FR" altLang="en-US" dirty="0" err="1">
                <a:latin typeface="Gill Sans MT" panose="020B0502020104020203" pitchFamily="34" charset="0"/>
              </a:rPr>
              <a:t>will</a:t>
            </a:r>
            <a:r>
              <a:rPr lang="fr-FR" altLang="en-US" dirty="0">
                <a:latin typeface="Gill Sans MT" panose="020B0502020104020203" pitchFamily="34" charset="0"/>
              </a:rPr>
              <a:t> </a:t>
            </a:r>
            <a:r>
              <a:rPr lang="fr-FR" altLang="en-US" dirty="0" err="1">
                <a:latin typeface="Gill Sans MT" panose="020B0502020104020203" pitchFamily="34" charset="0"/>
              </a:rPr>
              <a:t>be</a:t>
            </a:r>
            <a:r>
              <a:rPr lang="fr-FR" altLang="en-US" dirty="0">
                <a:latin typeface="Gill Sans MT" panose="020B0502020104020203" pitchFamily="34" charset="0"/>
              </a:rPr>
              <a:t> able to:</a:t>
            </a:r>
          </a:p>
          <a:p>
            <a:pPr lvl="1"/>
            <a:r>
              <a:rPr lang="en-US" altLang="en-US" dirty="0">
                <a:latin typeface="Gill Sans MT" panose="020B0502020104020203" pitchFamily="34" charset="0"/>
              </a:rPr>
              <a:t>Describe the recommended immunization schedule for two doses of inactivated poliovirus vaccine (IPV)</a:t>
            </a:r>
          </a:p>
          <a:p>
            <a:pPr lvl="1"/>
            <a:r>
              <a:rPr lang="en-US" altLang="en-US" dirty="0">
                <a:latin typeface="Gill Sans MT" panose="020B0502020104020203" pitchFamily="34" charset="0"/>
              </a:rPr>
              <a:t>Determine when an infant is and is not eligible to receive IPV</a:t>
            </a:r>
          </a:p>
          <a:p>
            <a:pPr lvl="1"/>
            <a:r>
              <a:rPr lang="en-US" altLang="en-US" dirty="0">
                <a:latin typeface="Gill Sans MT" panose="020B0502020104020203" pitchFamily="34" charset="0"/>
              </a:rPr>
              <a:t>Describe ways to determine a child's eligibility for IPV when a written record is unavailable</a:t>
            </a:r>
          </a:p>
          <a:p>
            <a:pPr lvl="1"/>
            <a:r>
              <a:rPr lang="en-US" altLang="en-US" dirty="0">
                <a:latin typeface="Gill Sans MT" panose="020B0502020104020203" pitchFamily="34" charset="0"/>
              </a:rPr>
              <a:t>Describe the absolute contraindications for vaccination</a:t>
            </a:r>
          </a:p>
          <a:p>
            <a:r>
              <a:rPr lang="en-GB" altLang="en-US" dirty="0">
                <a:latin typeface="Gill Sans MT" panose="020B0502020104020203" pitchFamily="34" charset="0"/>
              </a:rPr>
              <a:t>Duration</a:t>
            </a:r>
          </a:p>
          <a:p>
            <a:pPr lvl="1"/>
            <a:r>
              <a:rPr lang="en-GB" altLang="en-US" dirty="0">
                <a:latin typeface="Gill Sans MT" panose="020B0502020104020203" pitchFamily="34" charset="0"/>
              </a:rPr>
              <a:t>30</a:t>
            </a:r>
            <a:r>
              <a:rPr lang="ja-JP" altLang="en-US" dirty="0">
                <a:latin typeface="Gill Sans MT" panose="020B0502020104020203" pitchFamily="34" charset="0"/>
              </a:rPr>
              <a:t> </a:t>
            </a:r>
            <a:r>
              <a:rPr lang="en-GB" altLang="ja-JP" dirty="0">
                <a:latin typeface="Gill Sans MT" panose="020B0502020104020203" pitchFamily="34" charset="0"/>
              </a:rPr>
              <a:t>minutes</a:t>
            </a:r>
          </a:p>
          <a:p>
            <a:pPr lvl="1"/>
            <a:endParaRPr lang="fr-FR" altLang="en-US" dirty="0">
              <a:latin typeface="Gill Sans MT" panose="020B0502020104020203" pitchFamily="34" charset="0"/>
            </a:endParaRPr>
          </a:p>
        </p:txBody>
      </p:sp>
      <p:sp>
        <p:nvSpPr>
          <p:cNvPr id="7173" name="Picture 6" descr="C:\Users\sfellache\Desktop\ammp\sandclock.jpg">
            <a:extLst>
              <a:ext uri="{FF2B5EF4-FFF2-40B4-BE49-F238E27FC236}">
                <a16:creationId xmlns:a16="http://schemas.microsoft.com/office/drawing/2014/main" id="{62B4582A-4657-4420-9146-2E8B2E2F5B57}"/>
              </a:ext>
            </a:extLst>
          </p:cNvPr>
          <p:cNvSpPr>
            <a:spLocks noChangeAspect="1" noChangeArrowheads="1"/>
          </p:cNvSpPr>
          <p:nvPr/>
        </p:nvSpPr>
        <p:spPr bwMode="auto">
          <a:xfrm>
            <a:off x="434975" y="494188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eaLnBrk="1" hangingPunct="1">
              <a:spcBef>
                <a:spcPct val="0"/>
              </a:spcBef>
              <a:buClrTx/>
              <a:buFontTx/>
              <a:buNone/>
            </a:pPr>
            <a:endParaRPr lang="en-US" altLang="en-US" sz="1800">
              <a:solidFill>
                <a:schemeClr val="tx1"/>
              </a:solidFill>
              <a:latin typeface="Limon F3" charset="0"/>
            </a:endParaRPr>
          </a:p>
        </p:txBody>
      </p:sp>
      <p:sp>
        <p:nvSpPr>
          <p:cNvPr id="7174" name="Picture 10" descr="arrow">
            <a:extLst>
              <a:ext uri="{FF2B5EF4-FFF2-40B4-BE49-F238E27FC236}">
                <a16:creationId xmlns:a16="http://schemas.microsoft.com/office/drawing/2014/main" id="{05357312-E7C0-4FCE-B80B-DB007374983B}"/>
              </a:ext>
            </a:extLst>
          </p:cNvPr>
          <p:cNvSpPr>
            <a:spLocks noChangeAspect="1" noChangeArrowheads="1"/>
          </p:cNvSpPr>
          <p:nvPr/>
        </p:nvSpPr>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eaLnBrk="1" hangingPunct="1">
              <a:spcBef>
                <a:spcPct val="0"/>
              </a:spcBef>
              <a:buClrTx/>
              <a:buFontTx/>
              <a:buNone/>
            </a:pPr>
            <a:endParaRPr lang="en-US" altLang="en-US" sz="1800">
              <a:solidFill>
                <a:schemeClr val="tx1"/>
              </a:solidFill>
              <a:latin typeface="Limon F3"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Picture 15" descr="C:\Users\sfellache\Desktop\ammp\doctor2.jpg">
            <a:extLst>
              <a:ext uri="{FF2B5EF4-FFF2-40B4-BE49-F238E27FC236}">
                <a16:creationId xmlns:a16="http://schemas.microsoft.com/office/drawing/2014/main" id="{33D1FD40-F1C1-4D4E-9006-9C968B558C30}"/>
              </a:ext>
            </a:extLst>
          </p:cNvPr>
          <p:cNvSpPr>
            <a:spLocks noChangeAspect="1" noChangeArrowheads="1"/>
          </p:cNvSpPr>
          <p:nvPr/>
        </p:nvSpPr>
        <p:spPr bwMode="auto">
          <a:xfrm>
            <a:off x="5867400" y="1628775"/>
            <a:ext cx="2736850"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eaLnBrk="1" hangingPunct="1">
              <a:spcBef>
                <a:spcPct val="0"/>
              </a:spcBef>
              <a:buClrTx/>
              <a:buFontTx/>
              <a:buNone/>
            </a:pPr>
            <a:endParaRPr lang="en-US" altLang="en-US" sz="1800">
              <a:solidFill>
                <a:schemeClr val="tx1"/>
              </a:solidFill>
              <a:latin typeface="Limon F3" charset="0"/>
            </a:endParaRPr>
          </a:p>
        </p:txBody>
      </p:sp>
      <p:sp>
        <p:nvSpPr>
          <p:cNvPr id="5123" name="Titre 17">
            <a:extLst>
              <a:ext uri="{FF2B5EF4-FFF2-40B4-BE49-F238E27FC236}">
                <a16:creationId xmlns:a16="http://schemas.microsoft.com/office/drawing/2014/main" id="{A164775B-7B4E-4BBC-800C-1C7DEDB88BFB}"/>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a:solidFill>
                  <a:srgbClr val="000066"/>
                </a:solidFill>
                <a:latin typeface="Gill Sans MT" panose="020B0502020104020203" pitchFamily="34" charset="0"/>
                <a:ea typeface="ＭＳ Ｐゴシック" charset="0"/>
              </a:rPr>
              <a:t>Key issues</a:t>
            </a:r>
          </a:p>
        </p:txBody>
      </p:sp>
      <p:grpSp>
        <p:nvGrpSpPr>
          <p:cNvPr id="2" name="Group 17">
            <a:extLst>
              <a:ext uri="{FF2B5EF4-FFF2-40B4-BE49-F238E27FC236}">
                <a16:creationId xmlns:a16="http://schemas.microsoft.com/office/drawing/2014/main" id="{F3E5D0A2-36DF-440F-AFF5-13F9E1AC14D5}"/>
              </a:ext>
            </a:extLst>
          </p:cNvPr>
          <p:cNvGrpSpPr>
            <a:grpSpLocks/>
          </p:cNvGrpSpPr>
          <p:nvPr/>
        </p:nvGrpSpPr>
        <p:grpSpPr bwMode="auto">
          <a:xfrm>
            <a:off x="250825" y="1343025"/>
            <a:ext cx="5257800" cy="1041400"/>
            <a:chOff x="158" y="846"/>
            <a:chExt cx="3312" cy="656"/>
          </a:xfrm>
        </p:grpSpPr>
        <p:sp>
          <p:nvSpPr>
            <p:cNvPr id="9228" name="Rectangle à coins arrondis 6">
              <a:extLst>
                <a:ext uri="{FF2B5EF4-FFF2-40B4-BE49-F238E27FC236}">
                  <a16:creationId xmlns:a16="http://schemas.microsoft.com/office/drawing/2014/main" id="{F3089403-D97A-461F-A2E5-FFE096606023}"/>
                </a:ext>
              </a:extLst>
            </p:cNvPr>
            <p:cNvSpPr>
              <a:spLocks noChangeArrowheads="1"/>
            </p:cNvSpPr>
            <p:nvPr/>
          </p:nvSpPr>
          <p:spPr bwMode="auto">
            <a:xfrm>
              <a:off x="404" y="1003"/>
              <a:ext cx="3066" cy="499"/>
            </a:xfrm>
            <a:prstGeom prst="wedgeRoundRectCallout">
              <a:avLst>
                <a:gd name="adj1" fmla="val 59949"/>
                <a:gd name="adj2" fmla="val 52806"/>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en-GB" altLang="en-US" sz="2000" b="1">
                  <a:latin typeface="Gill Sans MT" panose="020B0502020104020203" pitchFamily="34" charset="0"/>
                </a:rPr>
                <a:t>What is the recommended schedule for IPV?</a:t>
              </a:r>
            </a:p>
            <a:p>
              <a:pPr algn="ctr" rtl="1" eaLnBrk="1" hangingPunct="1">
                <a:spcBef>
                  <a:spcPct val="0"/>
                </a:spcBef>
                <a:buClrTx/>
                <a:buFontTx/>
                <a:buNone/>
              </a:pPr>
              <a:endParaRPr lang="fr-FR" altLang="en-US" sz="2000" b="1">
                <a:latin typeface="Gill Sans MT" panose="020B0502020104020203" pitchFamily="34" charset="0"/>
              </a:endParaRPr>
            </a:p>
          </p:txBody>
        </p:sp>
        <p:sp>
          <p:nvSpPr>
            <p:cNvPr id="12" name="Ellipse 11">
              <a:extLst>
                <a:ext uri="{FF2B5EF4-FFF2-40B4-BE49-F238E27FC236}">
                  <a16:creationId xmlns:a16="http://schemas.microsoft.com/office/drawing/2014/main" id="{0A4D0C67-3635-4AFF-B498-CEB648F39068}"/>
                </a:ext>
              </a:extLst>
            </p:cNvPr>
            <p:cNvSpPr>
              <a:spLocks noChangeArrowheads="1"/>
            </p:cNvSpPr>
            <p:nvPr/>
          </p:nvSpPr>
          <p:spPr bwMode="auto">
            <a:xfrm>
              <a:off x="158" y="846"/>
              <a:ext cx="344"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eaLnBrk="1" hangingPunct="1">
                <a:defRPr/>
              </a:pPr>
              <a:r>
                <a:rPr lang="fr-FR" sz="2400" b="1" dirty="0">
                  <a:solidFill>
                    <a:srgbClr val="FFFFFF"/>
                  </a:solidFill>
                  <a:latin typeface="Gill Sans MT" panose="020B0502020104020203" pitchFamily="34" charset="0"/>
                  <a:ea typeface="+mn-ea"/>
                </a:rPr>
                <a:t>1</a:t>
              </a:r>
            </a:p>
          </p:txBody>
        </p:sp>
      </p:grpSp>
      <p:grpSp>
        <p:nvGrpSpPr>
          <p:cNvPr id="3" name="Group 14">
            <a:extLst>
              <a:ext uri="{FF2B5EF4-FFF2-40B4-BE49-F238E27FC236}">
                <a16:creationId xmlns:a16="http://schemas.microsoft.com/office/drawing/2014/main" id="{2796D248-6917-4BB0-9C9E-77E975DC7F53}"/>
              </a:ext>
            </a:extLst>
          </p:cNvPr>
          <p:cNvGrpSpPr>
            <a:grpSpLocks/>
          </p:cNvGrpSpPr>
          <p:nvPr/>
        </p:nvGrpSpPr>
        <p:grpSpPr bwMode="auto">
          <a:xfrm>
            <a:off x="233363" y="2606675"/>
            <a:ext cx="5275262" cy="1268413"/>
            <a:chOff x="385" y="1750"/>
            <a:chExt cx="2777" cy="733"/>
          </a:xfrm>
        </p:grpSpPr>
        <p:sp>
          <p:nvSpPr>
            <p:cNvPr id="9226" name="Rectangle à coins arrondis 6">
              <a:extLst>
                <a:ext uri="{FF2B5EF4-FFF2-40B4-BE49-F238E27FC236}">
                  <a16:creationId xmlns:a16="http://schemas.microsoft.com/office/drawing/2014/main" id="{F821B053-4382-44DE-AA98-4518D3FE2BF4}"/>
                </a:ext>
              </a:extLst>
            </p:cNvPr>
            <p:cNvSpPr>
              <a:spLocks noChangeArrowheads="1"/>
            </p:cNvSpPr>
            <p:nvPr/>
          </p:nvSpPr>
          <p:spPr bwMode="auto">
            <a:xfrm>
              <a:off x="622" y="1904"/>
              <a:ext cx="2540" cy="579"/>
            </a:xfrm>
            <a:prstGeom prst="wedgeRoundRectCallout">
              <a:avLst>
                <a:gd name="adj1" fmla="val 73782"/>
                <a:gd name="adj2" fmla="val -4199"/>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en-GB" altLang="en-US" sz="2000" b="1">
                  <a:latin typeface="Gill Sans MT" panose="020B0502020104020203" pitchFamily="34" charset="0"/>
                </a:rPr>
                <a:t>What do you do when the exact date of birth (DOB) or the i</a:t>
              </a:r>
              <a:r>
                <a:rPr lang="en-US" altLang="en-US" sz="2000" b="1">
                  <a:latin typeface="Gill Sans MT" panose="020B0502020104020203" pitchFamily="34" charset="0"/>
                </a:rPr>
                <a:t>mmunization card is missing?</a:t>
              </a:r>
              <a:endParaRPr lang="fr-FR" altLang="en-US" sz="2000" b="1">
                <a:latin typeface="Gill Sans MT" panose="020B0502020104020203" pitchFamily="34" charset="0"/>
              </a:endParaRPr>
            </a:p>
          </p:txBody>
        </p:sp>
        <p:sp>
          <p:nvSpPr>
            <p:cNvPr id="13" name="Ellipse 12">
              <a:extLst>
                <a:ext uri="{FF2B5EF4-FFF2-40B4-BE49-F238E27FC236}">
                  <a16:creationId xmlns:a16="http://schemas.microsoft.com/office/drawing/2014/main" id="{8BA8CC74-382A-4E1E-BFD3-501E27B742BA}"/>
                </a:ext>
              </a:extLst>
            </p:cNvPr>
            <p:cNvSpPr>
              <a:spLocks noChangeArrowheads="1"/>
            </p:cNvSpPr>
            <p:nvPr/>
          </p:nvSpPr>
          <p:spPr bwMode="auto">
            <a:xfrm>
              <a:off x="385" y="1750"/>
              <a:ext cx="318" cy="31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eaLnBrk="1" hangingPunct="1">
                <a:defRPr/>
              </a:pPr>
              <a:r>
                <a:rPr lang="fr-FR" sz="2400" b="1" dirty="0">
                  <a:solidFill>
                    <a:srgbClr val="FFFFFF"/>
                  </a:solidFill>
                  <a:latin typeface="Gill Sans MT" panose="020B0502020104020203" pitchFamily="34" charset="0"/>
                  <a:ea typeface="+mn-ea"/>
                </a:rPr>
                <a:t>2</a:t>
              </a:r>
            </a:p>
          </p:txBody>
        </p:sp>
      </p:grpSp>
      <p:grpSp>
        <p:nvGrpSpPr>
          <p:cNvPr id="4" name="Group 15">
            <a:extLst>
              <a:ext uri="{FF2B5EF4-FFF2-40B4-BE49-F238E27FC236}">
                <a16:creationId xmlns:a16="http://schemas.microsoft.com/office/drawing/2014/main" id="{A00D3AA4-6D21-4734-89D9-39D0E185E265}"/>
              </a:ext>
            </a:extLst>
          </p:cNvPr>
          <p:cNvGrpSpPr>
            <a:grpSpLocks/>
          </p:cNvGrpSpPr>
          <p:nvPr/>
        </p:nvGrpSpPr>
        <p:grpSpPr bwMode="auto">
          <a:xfrm>
            <a:off x="215900" y="4760689"/>
            <a:ext cx="5218113" cy="1044575"/>
            <a:chOff x="385" y="2250"/>
            <a:chExt cx="3085" cy="658"/>
          </a:xfrm>
        </p:grpSpPr>
        <p:sp>
          <p:nvSpPr>
            <p:cNvPr id="9224" name="Rectangle à coins arrondis 6">
              <a:extLst>
                <a:ext uri="{FF2B5EF4-FFF2-40B4-BE49-F238E27FC236}">
                  <a16:creationId xmlns:a16="http://schemas.microsoft.com/office/drawing/2014/main" id="{4BBAC939-B76F-4297-9786-F34A708BBE63}"/>
                </a:ext>
              </a:extLst>
            </p:cNvPr>
            <p:cNvSpPr>
              <a:spLocks noChangeArrowheads="1"/>
            </p:cNvSpPr>
            <p:nvPr/>
          </p:nvSpPr>
          <p:spPr bwMode="auto">
            <a:xfrm>
              <a:off x="644" y="2408"/>
              <a:ext cx="2826" cy="500"/>
            </a:xfrm>
            <a:prstGeom prst="wedgeRoundRectCallout">
              <a:avLst>
                <a:gd name="adj1" fmla="val 70296"/>
                <a:gd name="adj2" fmla="val -59630"/>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en-US" altLang="en-US" sz="2000" b="1">
                  <a:latin typeface="Gill Sans MT" panose="020B0502020104020203" pitchFamily="34" charset="0"/>
                </a:rPr>
                <a:t>What are the contraindications to vaccination?</a:t>
              </a:r>
              <a:endParaRPr lang="fr-FR" altLang="en-US" sz="2000" b="1">
                <a:latin typeface="Gill Sans MT" panose="020B0502020104020203" pitchFamily="34" charset="0"/>
              </a:endParaRPr>
            </a:p>
          </p:txBody>
        </p:sp>
        <p:sp>
          <p:nvSpPr>
            <p:cNvPr id="15" name="Ellipse 8">
              <a:extLst>
                <a:ext uri="{FF2B5EF4-FFF2-40B4-BE49-F238E27FC236}">
                  <a16:creationId xmlns:a16="http://schemas.microsoft.com/office/drawing/2014/main" id="{F8062CA5-A687-4E4A-A975-D8A020E0F705}"/>
                </a:ext>
              </a:extLst>
            </p:cNvPr>
            <p:cNvSpPr>
              <a:spLocks noChangeArrowheads="1"/>
            </p:cNvSpPr>
            <p:nvPr/>
          </p:nvSpPr>
          <p:spPr bwMode="auto">
            <a:xfrm>
              <a:off x="385" y="2250"/>
              <a:ext cx="318" cy="31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eaLnBrk="1" hangingPunct="1">
                <a:defRPr/>
              </a:pPr>
              <a:r>
                <a:rPr lang="fr-FR" sz="2400" b="1" dirty="0">
                  <a:solidFill>
                    <a:srgbClr val="FFFFFF"/>
                  </a:solidFill>
                  <a:latin typeface="Gill Sans MT" panose="020B0502020104020203" pitchFamily="34" charset="0"/>
                  <a:ea typeface="+mn-ea"/>
                </a:rPr>
                <a:t>4</a:t>
              </a:r>
            </a:p>
          </p:txBody>
        </p:sp>
      </p:grpSp>
      <p:pic>
        <p:nvPicPr>
          <p:cNvPr id="9223" name="Picture 8" descr="doctor_thinking">
            <a:extLst>
              <a:ext uri="{FF2B5EF4-FFF2-40B4-BE49-F238E27FC236}">
                <a16:creationId xmlns:a16="http://schemas.microsoft.com/office/drawing/2014/main" id="{22B6490D-B769-472C-9612-711EAFC331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6063" y="1557338"/>
            <a:ext cx="2489200" cy="359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Group 15">
            <a:extLst>
              <a:ext uri="{FF2B5EF4-FFF2-40B4-BE49-F238E27FC236}">
                <a16:creationId xmlns:a16="http://schemas.microsoft.com/office/drawing/2014/main" id="{8D36E107-E4F1-45D5-B773-A5788FAE29F7}"/>
              </a:ext>
            </a:extLst>
          </p:cNvPr>
          <p:cNvGrpSpPr>
            <a:grpSpLocks/>
          </p:cNvGrpSpPr>
          <p:nvPr/>
        </p:nvGrpSpPr>
        <p:grpSpPr bwMode="auto">
          <a:xfrm>
            <a:off x="202561" y="3792683"/>
            <a:ext cx="5306068" cy="1044575"/>
            <a:chOff x="385" y="2250"/>
            <a:chExt cx="3137" cy="658"/>
          </a:xfrm>
        </p:grpSpPr>
        <p:sp>
          <p:nvSpPr>
            <p:cNvPr id="16" name="Rectangle à coins arrondis 6">
              <a:extLst>
                <a:ext uri="{FF2B5EF4-FFF2-40B4-BE49-F238E27FC236}">
                  <a16:creationId xmlns:a16="http://schemas.microsoft.com/office/drawing/2014/main" id="{C2358978-E5CE-4A6D-9ADC-2E2EB34E7A52}"/>
                </a:ext>
              </a:extLst>
            </p:cNvPr>
            <p:cNvSpPr>
              <a:spLocks noChangeArrowheads="1"/>
            </p:cNvSpPr>
            <p:nvPr/>
          </p:nvSpPr>
          <p:spPr bwMode="auto">
            <a:xfrm>
              <a:off x="644" y="2408"/>
              <a:ext cx="2878" cy="500"/>
            </a:xfrm>
            <a:prstGeom prst="wedgeRoundRectCallout">
              <a:avLst>
                <a:gd name="adj1" fmla="val 70296"/>
                <a:gd name="adj2" fmla="val -59630"/>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en-US" altLang="en-US" sz="2000" b="1" dirty="0">
                  <a:latin typeface="Gill Sans MT" panose="020B0502020104020203" pitchFamily="34" charset="0"/>
                </a:rPr>
                <a:t>What do you do when a child comes at 9 months but has not received IPV1</a:t>
              </a:r>
              <a:endParaRPr lang="fr-FR" altLang="en-US" sz="2000" b="1" dirty="0">
                <a:latin typeface="Gill Sans MT" panose="020B0502020104020203" pitchFamily="34" charset="0"/>
              </a:endParaRPr>
            </a:p>
          </p:txBody>
        </p:sp>
        <p:sp>
          <p:nvSpPr>
            <p:cNvPr id="17" name="Ellipse 8">
              <a:extLst>
                <a:ext uri="{FF2B5EF4-FFF2-40B4-BE49-F238E27FC236}">
                  <a16:creationId xmlns:a16="http://schemas.microsoft.com/office/drawing/2014/main" id="{632742A7-3607-4464-B927-C98C8D8A884D}"/>
                </a:ext>
              </a:extLst>
            </p:cNvPr>
            <p:cNvSpPr>
              <a:spLocks noChangeArrowheads="1"/>
            </p:cNvSpPr>
            <p:nvPr/>
          </p:nvSpPr>
          <p:spPr bwMode="auto">
            <a:xfrm>
              <a:off x="385" y="2250"/>
              <a:ext cx="318" cy="31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eaLnBrk="1" hangingPunct="1">
                <a:defRPr/>
              </a:pPr>
              <a:r>
                <a:rPr lang="fr-FR" sz="2400" b="1" dirty="0">
                  <a:solidFill>
                    <a:srgbClr val="FFFFFF"/>
                  </a:solidFill>
                  <a:latin typeface="Gill Sans MT" panose="020B0502020104020203" pitchFamily="34" charset="0"/>
                  <a:ea typeface="+mn-ea"/>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8">
            <a:extLst>
              <a:ext uri="{FF2B5EF4-FFF2-40B4-BE49-F238E27FC236}">
                <a16:creationId xmlns:a16="http://schemas.microsoft.com/office/drawing/2014/main" id="{A1385194-9F74-4179-8515-74CD99E5A632}"/>
              </a:ext>
            </a:extLst>
          </p:cNvPr>
          <p:cNvSpPr>
            <a:spLocks noGrp="1" noChangeArrowheads="1"/>
          </p:cNvSpPr>
          <p:nvPr>
            <p:ph type="body" idx="1"/>
          </p:nvPr>
        </p:nvSpPr>
        <p:spPr>
          <a:xfrm>
            <a:off x="323850" y="1340768"/>
            <a:ext cx="8640638" cy="4611688"/>
          </a:xfrm>
        </p:spPr>
        <p:txBody>
          <a:bodyPr/>
          <a:lstStyle/>
          <a:p>
            <a:pPr>
              <a:spcBef>
                <a:spcPts val="1200"/>
              </a:spcBef>
              <a:defRPr/>
            </a:pPr>
            <a:r>
              <a:rPr lang="en-US" altLang="en-US" sz="2400" dirty="0"/>
              <a:t>Give IPV1 at, or after, age 14 weeks, usually with OPV3 and DTP3/Penta3</a:t>
            </a:r>
          </a:p>
          <a:p>
            <a:pPr>
              <a:spcBef>
                <a:spcPts val="1200"/>
              </a:spcBef>
              <a:defRPr/>
            </a:pPr>
            <a:r>
              <a:rPr lang="en-US" altLang="en-US" sz="2400" dirty="0"/>
              <a:t>IPV should be given </a:t>
            </a:r>
            <a:r>
              <a:rPr lang="en-US" altLang="en-US" sz="2400" b="1" dirty="0"/>
              <a:t>in addition to OPV</a:t>
            </a:r>
          </a:p>
          <a:p>
            <a:pPr>
              <a:spcBef>
                <a:spcPts val="1200"/>
              </a:spcBef>
              <a:defRPr/>
            </a:pPr>
            <a:r>
              <a:rPr lang="en-US" sz="2400" dirty="0"/>
              <a:t>OPV is still the primary vaccine to achieve eradication</a:t>
            </a:r>
          </a:p>
          <a:p>
            <a:pPr>
              <a:spcBef>
                <a:spcPts val="1200"/>
              </a:spcBef>
              <a:defRPr/>
            </a:pPr>
            <a:r>
              <a:rPr lang="en-US" sz="2400" dirty="0"/>
              <a:t>Give IPV2 at least 4 months after IPV1, e.g. at 9 months, usually with measles</a:t>
            </a:r>
          </a:p>
          <a:p>
            <a:pPr>
              <a:spcBef>
                <a:spcPts val="1200"/>
              </a:spcBef>
              <a:defRPr/>
            </a:pPr>
            <a:r>
              <a:rPr lang="en-US" sz="2400" dirty="0"/>
              <a:t>If a child has not had IPV1 by 9 months (at measles vaccine visit), administer IPV1 then IPV2 at least 4 weeks later than the first dose, or as soon as possible after the 4 weeks</a:t>
            </a:r>
          </a:p>
          <a:p>
            <a:pPr lvl="1">
              <a:spcBef>
                <a:spcPts val="1200"/>
              </a:spcBef>
              <a:defRPr/>
            </a:pPr>
            <a:r>
              <a:rPr lang="en-US" sz="2000" dirty="0"/>
              <a:t>In this case the dose given at 9 months should be recorded as IPV1 and the dose given at least 4 weeks later should be recorded as IPV2</a:t>
            </a:r>
          </a:p>
          <a:p>
            <a:pPr marL="0" indent="0">
              <a:spcBef>
                <a:spcPts val="1200"/>
              </a:spcBef>
              <a:buFont typeface="Wingdings" panose="05000000000000000000" pitchFamily="2" charset="2"/>
              <a:buNone/>
              <a:defRPr/>
            </a:pPr>
            <a:endParaRPr lang="en-US" altLang="en-US" sz="2400" b="1" dirty="0"/>
          </a:p>
          <a:p>
            <a:pPr>
              <a:spcBef>
                <a:spcPts val="1200"/>
              </a:spcBef>
              <a:defRPr/>
            </a:pPr>
            <a:endParaRPr lang="en-US" altLang="en-US" sz="2400" dirty="0"/>
          </a:p>
          <a:p>
            <a:pPr>
              <a:spcBef>
                <a:spcPts val="1200"/>
              </a:spcBef>
              <a:defRPr/>
            </a:pPr>
            <a:endParaRPr lang="en-US" altLang="en-US" sz="2400" b="1" dirty="0"/>
          </a:p>
          <a:p>
            <a:pPr>
              <a:spcBef>
                <a:spcPts val="1200"/>
              </a:spcBef>
              <a:buFont typeface="Wingdings" panose="05000000000000000000" pitchFamily="2" charset="2"/>
              <a:buNone/>
              <a:defRPr/>
            </a:pPr>
            <a:endParaRPr lang="en-US" altLang="en-US" sz="2400" dirty="0"/>
          </a:p>
        </p:txBody>
      </p:sp>
      <p:sp>
        <p:nvSpPr>
          <p:cNvPr id="9219" name="Rectangle 2">
            <a:extLst>
              <a:ext uri="{FF2B5EF4-FFF2-40B4-BE49-F238E27FC236}">
                <a16:creationId xmlns:a16="http://schemas.microsoft.com/office/drawing/2014/main" id="{395A476C-E3BD-4F8A-A499-EA8BFBAE408A}"/>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500" b="1" dirty="0">
                <a:solidFill>
                  <a:srgbClr val="000066"/>
                </a:solidFill>
                <a:latin typeface="Arial" charset="0"/>
                <a:ea typeface="Arial" charset="0"/>
                <a:cs typeface="MS PGothic" charset="0"/>
              </a:rPr>
              <a:t>At what age should IPV be administered?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8">
            <a:extLst>
              <a:ext uri="{FF2B5EF4-FFF2-40B4-BE49-F238E27FC236}">
                <a16:creationId xmlns:a16="http://schemas.microsoft.com/office/drawing/2014/main" id="{A1385194-9F74-4179-8515-74CD99E5A632}"/>
              </a:ext>
            </a:extLst>
          </p:cNvPr>
          <p:cNvSpPr>
            <a:spLocks noGrp="1" noChangeArrowheads="1"/>
          </p:cNvSpPr>
          <p:nvPr>
            <p:ph type="body" idx="1"/>
          </p:nvPr>
        </p:nvSpPr>
        <p:spPr>
          <a:xfrm>
            <a:off x="561008" y="1412776"/>
            <a:ext cx="8820150" cy="4611688"/>
          </a:xfrm>
        </p:spPr>
        <p:txBody>
          <a:bodyPr/>
          <a:lstStyle/>
          <a:p>
            <a:pPr marL="0" indent="0">
              <a:spcBef>
                <a:spcPts val="1200"/>
              </a:spcBef>
              <a:buFont typeface="Wingdings" panose="05000000000000000000" pitchFamily="2" charset="2"/>
              <a:buNone/>
              <a:defRPr/>
            </a:pPr>
            <a:endParaRPr lang="en-US" altLang="en-US" sz="2600" b="1" dirty="0"/>
          </a:p>
          <a:p>
            <a:pPr>
              <a:spcBef>
                <a:spcPts val="1200"/>
              </a:spcBef>
              <a:defRPr/>
            </a:pPr>
            <a:endParaRPr lang="en-US" altLang="en-US" sz="2600" dirty="0"/>
          </a:p>
          <a:p>
            <a:pPr>
              <a:spcBef>
                <a:spcPts val="1200"/>
              </a:spcBef>
              <a:defRPr/>
            </a:pPr>
            <a:endParaRPr lang="en-US" altLang="en-US" sz="2600" b="1" dirty="0"/>
          </a:p>
          <a:p>
            <a:pPr>
              <a:spcBef>
                <a:spcPts val="1200"/>
              </a:spcBef>
              <a:buFont typeface="Wingdings" panose="05000000000000000000" pitchFamily="2" charset="2"/>
              <a:buNone/>
              <a:defRPr/>
            </a:pPr>
            <a:endParaRPr lang="en-US" altLang="en-US" sz="2600" dirty="0"/>
          </a:p>
        </p:txBody>
      </p:sp>
      <p:sp>
        <p:nvSpPr>
          <p:cNvPr id="9219" name="Rectangle 2">
            <a:extLst>
              <a:ext uri="{FF2B5EF4-FFF2-40B4-BE49-F238E27FC236}">
                <a16:creationId xmlns:a16="http://schemas.microsoft.com/office/drawing/2014/main" id="{395A476C-E3BD-4F8A-A499-EA8BFBAE408A}"/>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500" b="1" dirty="0">
                <a:solidFill>
                  <a:srgbClr val="000066"/>
                </a:solidFill>
                <a:latin typeface="Arial" charset="0"/>
                <a:ea typeface="Arial" charset="0"/>
                <a:cs typeface="MS PGothic" charset="0"/>
              </a:rPr>
              <a:t>At what age should IPV be administered?</a:t>
            </a:r>
          </a:p>
        </p:txBody>
      </p:sp>
      <p:sp>
        <p:nvSpPr>
          <p:cNvPr id="11268" name="TextBox 2">
            <a:extLst>
              <a:ext uri="{FF2B5EF4-FFF2-40B4-BE49-F238E27FC236}">
                <a16:creationId xmlns:a16="http://schemas.microsoft.com/office/drawing/2014/main" id="{6E47D61A-FC77-45FF-95D9-FE66F5682720}"/>
              </a:ext>
            </a:extLst>
          </p:cNvPr>
          <p:cNvSpPr txBox="1">
            <a:spLocks noChangeArrowheads="1"/>
          </p:cNvSpPr>
          <p:nvPr/>
        </p:nvSpPr>
        <p:spPr bwMode="auto">
          <a:xfrm>
            <a:off x="179387" y="1412776"/>
            <a:ext cx="885348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69863" indent="-16986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marL="0" indent="0" defTabSz="912813">
              <a:spcBef>
                <a:spcPts val="1200"/>
              </a:spcBef>
              <a:buNone/>
              <a:defRPr/>
            </a:pPr>
            <a:r>
              <a:rPr lang="en-US" altLang="en-US" sz="2000" dirty="0">
                <a:latin typeface="Gill Sans MT" panose="020B0502020104020203" pitchFamily="34" charset="0"/>
                <a:cs typeface="+mn-cs"/>
              </a:rPr>
              <a:t>Example EPI schedule using DTP-Hib-Hep B (Pentavalent), pneumococcal conjugate (PCV), rotavirus and measles vaccines</a:t>
            </a:r>
          </a:p>
          <a:p>
            <a:pPr marL="341313" indent="-341313" defTabSz="912813">
              <a:spcBef>
                <a:spcPts val="1200"/>
              </a:spcBef>
              <a:defRPr/>
            </a:pPr>
            <a:r>
              <a:rPr lang="en-US" altLang="en-US" sz="2000" dirty="0">
                <a:latin typeface="Gill Sans MT" panose="020B0502020104020203" pitchFamily="34" charset="0"/>
                <a:cs typeface="+mn-cs"/>
              </a:rPr>
              <a:t>IPV1 should be given at 14 weeks, or at the first contact after 14 weeks</a:t>
            </a:r>
          </a:p>
          <a:p>
            <a:pPr marL="341313" indent="-341313" defTabSz="912813">
              <a:spcBef>
                <a:spcPts val="1200"/>
              </a:spcBef>
              <a:defRPr/>
            </a:pPr>
            <a:r>
              <a:rPr lang="en-US" altLang="en-US" sz="2000" dirty="0">
                <a:latin typeface="Gill Sans MT" panose="020B0502020104020203" pitchFamily="34" charset="0"/>
                <a:cs typeface="+mn-cs"/>
              </a:rPr>
              <a:t>IPV2 should be given at least 4 months after IPV1, e.g. at 9 months with measles</a:t>
            </a:r>
          </a:p>
        </p:txBody>
      </p:sp>
      <p:pic>
        <p:nvPicPr>
          <p:cNvPr id="52" name="Picture 51">
            <a:extLst>
              <a:ext uri="{FF2B5EF4-FFF2-40B4-BE49-F238E27FC236}">
                <a16:creationId xmlns:a16="http://schemas.microsoft.com/office/drawing/2014/main" id="{C615849F-F0F7-47F9-8D81-B6F78FC0E7EA}"/>
              </a:ext>
            </a:extLst>
          </p:cNvPr>
          <p:cNvPicPr>
            <a:picLocks noChangeAspect="1"/>
          </p:cNvPicPr>
          <p:nvPr/>
        </p:nvPicPr>
        <p:blipFill>
          <a:blip r:embed="rId3"/>
          <a:stretch>
            <a:fillRect/>
          </a:stretch>
        </p:blipFill>
        <p:spPr>
          <a:xfrm>
            <a:off x="971600" y="3295997"/>
            <a:ext cx="6984776" cy="2581275"/>
          </a:xfrm>
          <a:prstGeom prst="rect">
            <a:avLst/>
          </a:prstGeom>
        </p:spPr>
      </p:pic>
    </p:spTree>
    <p:extLst>
      <p:ext uri="{BB962C8B-B14F-4D97-AF65-F5344CB8AC3E}">
        <p14:creationId xmlns:p14="http://schemas.microsoft.com/office/powerpoint/2010/main" val="837248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à coins arrondis 3">
            <a:extLst>
              <a:ext uri="{FF2B5EF4-FFF2-40B4-BE49-F238E27FC236}">
                <a16:creationId xmlns:a16="http://schemas.microsoft.com/office/drawing/2014/main" id="{4D4C6DF8-CD76-4E78-998A-87A8BAF8893A}"/>
              </a:ext>
            </a:extLst>
          </p:cNvPr>
          <p:cNvSpPr>
            <a:spLocks noChangeArrowheads="1"/>
          </p:cNvSpPr>
          <p:nvPr/>
        </p:nvSpPr>
        <p:spPr bwMode="auto">
          <a:xfrm>
            <a:off x="971550" y="1916113"/>
            <a:ext cx="3992563" cy="2520950"/>
          </a:xfrm>
          <a:prstGeom prst="wedgeRoundRectCallout">
            <a:avLst>
              <a:gd name="adj1" fmla="val 68130"/>
              <a:gd name="adj2" fmla="val -13324"/>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en-US" altLang="en-US" sz="2000" b="1">
                <a:solidFill>
                  <a:srgbClr val="002060"/>
                </a:solidFill>
                <a:latin typeface="Gill Sans MT" panose="020B0502020104020203" pitchFamily="34" charset="0"/>
              </a:rPr>
              <a:t>A child's immunization card shows that he/she is now 10 weeks old and has only received BCG and one dose of OPV.</a:t>
            </a:r>
          </a:p>
          <a:p>
            <a:pPr algn="ctr" rtl="1" eaLnBrk="1" hangingPunct="1">
              <a:spcBef>
                <a:spcPct val="0"/>
              </a:spcBef>
              <a:buClrTx/>
              <a:buFontTx/>
              <a:buNone/>
            </a:pPr>
            <a:endParaRPr lang="en-US" altLang="en-US" sz="2000" b="1">
              <a:solidFill>
                <a:srgbClr val="002060"/>
              </a:solidFill>
              <a:latin typeface="Gill Sans MT" panose="020B0502020104020203" pitchFamily="34" charset="0"/>
            </a:endParaRPr>
          </a:p>
          <a:p>
            <a:pPr algn="ctr" rtl="1" eaLnBrk="1" hangingPunct="1">
              <a:spcBef>
                <a:spcPct val="0"/>
              </a:spcBef>
              <a:buClrTx/>
              <a:buFontTx/>
              <a:buNone/>
            </a:pPr>
            <a:r>
              <a:rPr lang="en-US" altLang="en-US" sz="2000" b="1">
                <a:solidFill>
                  <a:srgbClr val="002060"/>
                </a:solidFill>
                <a:latin typeface="Gill Sans MT" panose="020B0502020104020203" pitchFamily="34" charset="0"/>
              </a:rPr>
              <a:t>What should you do? </a:t>
            </a:r>
            <a:endParaRPr lang="fr-FR" altLang="en-US" sz="2000" b="1">
              <a:solidFill>
                <a:srgbClr val="002060"/>
              </a:solidFill>
              <a:latin typeface="Gill Sans MT" panose="020B0502020104020203" pitchFamily="34" charset="0"/>
            </a:endParaRPr>
          </a:p>
        </p:txBody>
      </p:sp>
      <p:sp>
        <p:nvSpPr>
          <p:cNvPr id="8195" name="Titre 17">
            <a:extLst>
              <a:ext uri="{FF2B5EF4-FFF2-40B4-BE49-F238E27FC236}">
                <a16:creationId xmlns:a16="http://schemas.microsoft.com/office/drawing/2014/main" id="{76A4D4A1-213C-4208-A956-B61928C71625}"/>
              </a:ext>
            </a:extLst>
          </p:cNvPr>
          <p:cNvSpPr txBox="1">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charset="0"/>
                <a:cs typeface="MS PGothic" charset="0"/>
              </a:defRPr>
            </a:lvl1pPr>
            <a:lvl2pPr marL="742950" indent="-285750" defTabSz="912813" eaLnBrk="0" hangingPunct="0">
              <a:defRPr>
                <a:solidFill>
                  <a:schemeClr val="tx1"/>
                </a:solidFill>
                <a:latin typeface="Limon F3" charset="0"/>
                <a:ea typeface="MS PGothic" charset="0"/>
                <a:cs typeface="MS PGothic" charset="0"/>
              </a:defRPr>
            </a:lvl2pPr>
            <a:lvl3pPr marL="1143000" indent="-228600" defTabSz="912813" eaLnBrk="0" hangingPunct="0">
              <a:defRPr>
                <a:solidFill>
                  <a:schemeClr val="tx1"/>
                </a:solidFill>
                <a:latin typeface="Limon F3" charset="0"/>
                <a:ea typeface="MS PGothic" charset="0"/>
                <a:cs typeface="MS PGothic" charset="0"/>
              </a:defRPr>
            </a:lvl3pPr>
            <a:lvl4pPr marL="1600200" indent="-228600" defTabSz="912813" eaLnBrk="0" hangingPunct="0">
              <a:defRPr>
                <a:solidFill>
                  <a:schemeClr val="tx1"/>
                </a:solidFill>
                <a:latin typeface="Limon F3" charset="0"/>
                <a:ea typeface="MS PGothic" charset="0"/>
                <a:cs typeface="MS PGothic" charset="0"/>
              </a:defRPr>
            </a:lvl4pPr>
            <a:lvl5pPr marL="2057400" indent="-228600" defTabSz="912813" eaLnBrk="0" hangingPunct="0">
              <a:defRPr>
                <a:solidFill>
                  <a:schemeClr val="tx1"/>
                </a:solidFill>
                <a:latin typeface="Limon F3" charset="0"/>
                <a:ea typeface="MS PGothic" charset="0"/>
                <a:cs typeface="MS PGothic" charset="0"/>
              </a:defRPr>
            </a:lvl5pPr>
            <a:lvl6pPr marL="25146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6pPr>
            <a:lvl7pPr marL="29718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7pPr>
            <a:lvl8pPr marL="34290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8pPr>
            <a:lvl9pPr marL="38862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9pPr>
          </a:lstStyle>
          <a:p>
            <a:pPr algn="ctr">
              <a:defRPr/>
            </a:pPr>
            <a:r>
              <a:rPr lang="fr-FR" sz="3500" b="1">
                <a:solidFill>
                  <a:srgbClr val="000066"/>
                </a:solidFill>
                <a:latin typeface="Gill Sans MT" charset="0"/>
              </a:rPr>
              <a:t>What should you do in this scenario?</a:t>
            </a:r>
          </a:p>
        </p:txBody>
      </p:sp>
      <p:pic>
        <p:nvPicPr>
          <p:cNvPr id="15364" name="Picture 8" descr="doctor_thinking">
            <a:extLst>
              <a:ext uri="{FF2B5EF4-FFF2-40B4-BE49-F238E27FC236}">
                <a16:creationId xmlns:a16="http://schemas.microsoft.com/office/drawing/2014/main" id="{59F0D075-7F2C-469E-8A04-1601D6377E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à coins arrondis 3">
            <a:extLst>
              <a:ext uri="{FF2B5EF4-FFF2-40B4-BE49-F238E27FC236}">
                <a16:creationId xmlns:a16="http://schemas.microsoft.com/office/drawing/2014/main" id="{92F5B1C1-FB7B-41CD-9AB5-DDE5F7789D7C}"/>
              </a:ext>
            </a:extLst>
          </p:cNvPr>
          <p:cNvSpPr>
            <a:spLocks noChangeArrowheads="1"/>
          </p:cNvSpPr>
          <p:nvPr/>
        </p:nvSpPr>
        <p:spPr bwMode="auto">
          <a:xfrm>
            <a:off x="971550" y="1916113"/>
            <a:ext cx="3992563" cy="2520950"/>
          </a:xfrm>
          <a:prstGeom prst="wedgeRoundRectCallout">
            <a:avLst>
              <a:gd name="adj1" fmla="val 68130"/>
              <a:gd name="adj2" fmla="val -13324"/>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en-US" altLang="en-US" sz="2000" b="1">
                <a:solidFill>
                  <a:srgbClr val="002060"/>
                </a:solidFill>
                <a:latin typeface="Gill Sans MT" panose="020B0502020104020203" pitchFamily="34" charset="0"/>
              </a:rPr>
              <a:t>A child's immunization card shows that he/she is now 18 weeks old and has only received BCG and 2 doses of OPV.</a:t>
            </a:r>
          </a:p>
          <a:p>
            <a:pPr algn="ctr" rtl="1" eaLnBrk="1" hangingPunct="1">
              <a:spcBef>
                <a:spcPct val="0"/>
              </a:spcBef>
              <a:buClrTx/>
              <a:buFontTx/>
              <a:buNone/>
            </a:pPr>
            <a:endParaRPr lang="en-US" altLang="en-US" sz="2000" b="1">
              <a:solidFill>
                <a:srgbClr val="002060"/>
              </a:solidFill>
              <a:latin typeface="Gill Sans MT" panose="020B0502020104020203" pitchFamily="34" charset="0"/>
            </a:endParaRPr>
          </a:p>
          <a:p>
            <a:pPr algn="ctr" rtl="1" eaLnBrk="1" hangingPunct="1">
              <a:spcBef>
                <a:spcPct val="0"/>
              </a:spcBef>
              <a:buClrTx/>
              <a:buFontTx/>
              <a:buNone/>
            </a:pPr>
            <a:r>
              <a:rPr lang="en-US" altLang="en-US" sz="2000" b="1">
                <a:solidFill>
                  <a:srgbClr val="002060"/>
                </a:solidFill>
                <a:latin typeface="Gill Sans MT" panose="020B0502020104020203" pitchFamily="34" charset="0"/>
              </a:rPr>
              <a:t>What should you do? </a:t>
            </a:r>
            <a:endParaRPr lang="fr-FR" altLang="en-US" sz="2000" b="1">
              <a:solidFill>
                <a:srgbClr val="002060"/>
              </a:solidFill>
              <a:latin typeface="Gill Sans MT" panose="020B0502020104020203" pitchFamily="34" charset="0"/>
            </a:endParaRPr>
          </a:p>
        </p:txBody>
      </p:sp>
      <p:sp>
        <p:nvSpPr>
          <p:cNvPr id="7171" name="Titre 17">
            <a:extLst>
              <a:ext uri="{FF2B5EF4-FFF2-40B4-BE49-F238E27FC236}">
                <a16:creationId xmlns:a16="http://schemas.microsoft.com/office/drawing/2014/main" id="{62632026-0E36-4305-8A41-F6AD5FA96495}"/>
              </a:ext>
            </a:extLst>
          </p:cNvPr>
          <p:cNvSpPr txBox="1">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charset="0"/>
                <a:cs typeface="MS PGothic" charset="0"/>
              </a:defRPr>
            </a:lvl1pPr>
            <a:lvl2pPr marL="742950" indent="-285750" defTabSz="912813" eaLnBrk="0" hangingPunct="0">
              <a:defRPr>
                <a:solidFill>
                  <a:schemeClr val="tx1"/>
                </a:solidFill>
                <a:latin typeface="Limon F3" charset="0"/>
                <a:ea typeface="MS PGothic" charset="0"/>
                <a:cs typeface="MS PGothic" charset="0"/>
              </a:defRPr>
            </a:lvl2pPr>
            <a:lvl3pPr marL="1143000" indent="-228600" defTabSz="912813" eaLnBrk="0" hangingPunct="0">
              <a:defRPr>
                <a:solidFill>
                  <a:schemeClr val="tx1"/>
                </a:solidFill>
                <a:latin typeface="Limon F3" charset="0"/>
                <a:ea typeface="MS PGothic" charset="0"/>
                <a:cs typeface="MS PGothic" charset="0"/>
              </a:defRPr>
            </a:lvl3pPr>
            <a:lvl4pPr marL="1600200" indent="-228600" defTabSz="912813" eaLnBrk="0" hangingPunct="0">
              <a:defRPr>
                <a:solidFill>
                  <a:schemeClr val="tx1"/>
                </a:solidFill>
                <a:latin typeface="Limon F3" charset="0"/>
                <a:ea typeface="MS PGothic" charset="0"/>
                <a:cs typeface="MS PGothic" charset="0"/>
              </a:defRPr>
            </a:lvl4pPr>
            <a:lvl5pPr marL="2057400" indent="-228600" defTabSz="912813" eaLnBrk="0" hangingPunct="0">
              <a:defRPr>
                <a:solidFill>
                  <a:schemeClr val="tx1"/>
                </a:solidFill>
                <a:latin typeface="Limon F3" charset="0"/>
                <a:ea typeface="MS PGothic" charset="0"/>
                <a:cs typeface="MS PGothic" charset="0"/>
              </a:defRPr>
            </a:lvl5pPr>
            <a:lvl6pPr marL="25146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6pPr>
            <a:lvl7pPr marL="29718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7pPr>
            <a:lvl8pPr marL="34290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8pPr>
            <a:lvl9pPr marL="38862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9pPr>
          </a:lstStyle>
          <a:p>
            <a:pPr algn="ctr">
              <a:defRPr/>
            </a:pPr>
            <a:r>
              <a:rPr lang="fr-FR" sz="3500" b="1">
                <a:solidFill>
                  <a:srgbClr val="000066"/>
                </a:solidFill>
                <a:latin typeface="Gill Sans MT" charset="0"/>
              </a:rPr>
              <a:t>What should you do in this scenario?</a:t>
            </a:r>
          </a:p>
        </p:txBody>
      </p:sp>
      <p:pic>
        <p:nvPicPr>
          <p:cNvPr id="13316" name="Picture 8" descr="doctor_thinking">
            <a:extLst>
              <a:ext uri="{FF2B5EF4-FFF2-40B4-BE49-F238E27FC236}">
                <a16:creationId xmlns:a16="http://schemas.microsoft.com/office/drawing/2014/main" id="{5B5BAA38-33A0-48F6-91FE-327C9B8855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à coins arrondis 3">
            <a:extLst>
              <a:ext uri="{FF2B5EF4-FFF2-40B4-BE49-F238E27FC236}">
                <a16:creationId xmlns:a16="http://schemas.microsoft.com/office/drawing/2014/main" id="{54ED3BB9-96AE-47CC-AAC0-E893BD4F1B8C}"/>
              </a:ext>
            </a:extLst>
          </p:cNvPr>
          <p:cNvSpPr>
            <a:spLocks noChangeArrowheads="1"/>
          </p:cNvSpPr>
          <p:nvPr/>
        </p:nvSpPr>
        <p:spPr bwMode="auto">
          <a:xfrm>
            <a:off x="971550" y="1916113"/>
            <a:ext cx="3992563" cy="2520950"/>
          </a:xfrm>
          <a:prstGeom prst="wedgeRoundRectCallout">
            <a:avLst>
              <a:gd name="adj1" fmla="val 68130"/>
              <a:gd name="adj2" fmla="val -13324"/>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en-US" altLang="en-US" sz="2000" b="1" dirty="0">
                <a:solidFill>
                  <a:srgbClr val="002060"/>
                </a:solidFill>
                <a:latin typeface="Gill Sans MT" panose="020B0502020104020203" pitchFamily="34" charset="0"/>
              </a:rPr>
              <a:t>A child comes in at 6 months of age and has had no vaccines.</a:t>
            </a:r>
          </a:p>
          <a:p>
            <a:pPr algn="ctr" rtl="1" eaLnBrk="1" hangingPunct="1">
              <a:spcBef>
                <a:spcPct val="0"/>
              </a:spcBef>
              <a:buClrTx/>
              <a:buFontTx/>
              <a:buNone/>
            </a:pPr>
            <a:endParaRPr lang="en-US" altLang="en-US" sz="2000" b="1" dirty="0">
              <a:solidFill>
                <a:srgbClr val="002060"/>
              </a:solidFill>
              <a:latin typeface="Gill Sans MT" panose="020B0502020104020203" pitchFamily="34" charset="0"/>
            </a:endParaRPr>
          </a:p>
          <a:p>
            <a:pPr algn="ctr" rtl="1" eaLnBrk="1" hangingPunct="1">
              <a:spcBef>
                <a:spcPct val="0"/>
              </a:spcBef>
              <a:buClrTx/>
              <a:buFontTx/>
              <a:buNone/>
            </a:pPr>
            <a:r>
              <a:rPr lang="en-US" altLang="en-US" sz="2000" b="1" dirty="0">
                <a:solidFill>
                  <a:srgbClr val="002060"/>
                </a:solidFill>
                <a:latin typeface="Gill Sans MT" panose="020B0502020104020203" pitchFamily="34" charset="0"/>
              </a:rPr>
              <a:t>What should you do? </a:t>
            </a:r>
            <a:endParaRPr lang="fr-FR" altLang="en-US" sz="2000" b="1" dirty="0">
              <a:solidFill>
                <a:srgbClr val="002060"/>
              </a:solidFill>
              <a:latin typeface="Gill Sans MT" panose="020B0502020104020203" pitchFamily="34" charset="0"/>
            </a:endParaRPr>
          </a:p>
        </p:txBody>
      </p:sp>
      <p:sp>
        <p:nvSpPr>
          <p:cNvPr id="9219" name="Titre 17">
            <a:extLst>
              <a:ext uri="{FF2B5EF4-FFF2-40B4-BE49-F238E27FC236}">
                <a16:creationId xmlns:a16="http://schemas.microsoft.com/office/drawing/2014/main" id="{6026FE25-8E9A-472A-8A6F-0C72325F88C7}"/>
              </a:ext>
            </a:extLst>
          </p:cNvPr>
          <p:cNvSpPr txBox="1">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charset="0"/>
                <a:cs typeface="MS PGothic" charset="0"/>
              </a:defRPr>
            </a:lvl1pPr>
            <a:lvl2pPr marL="742950" indent="-285750" defTabSz="912813" eaLnBrk="0" hangingPunct="0">
              <a:defRPr>
                <a:solidFill>
                  <a:schemeClr val="tx1"/>
                </a:solidFill>
                <a:latin typeface="Limon F3" charset="0"/>
                <a:ea typeface="MS PGothic" charset="0"/>
                <a:cs typeface="MS PGothic" charset="0"/>
              </a:defRPr>
            </a:lvl2pPr>
            <a:lvl3pPr marL="1143000" indent="-228600" defTabSz="912813" eaLnBrk="0" hangingPunct="0">
              <a:defRPr>
                <a:solidFill>
                  <a:schemeClr val="tx1"/>
                </a:solidFill>
                <a:latin typeface="Limon F3" charset="0"/>
                <a:ea typeface="MS PGothic" charset="0"/>
                <a:cs typeface="MS PGothic" charset="0"/>
              </a:defRPr>
            </a:lvl3pPr>
            <a:lvl4pPr marL="1600200" indent="-228600" defTabSz="912813" eaLnBrk="0" hangingPunct="0">
              <a:defRPr>
                <a:solidFill>
                  <a:schemeClr val="tx1"/>
                </a:solidFill>
                <a:latin typeface="Limon F3" charset="0"/>
                <a:ea typeface="MS PGothic" charset="0"/>
                <a:cs typeface="MS PGothic" charset="0"/>
              </a:defRPr>
            </a:lvl4pPr>
            <a:lvl5pPr marL="2057400" indent="-228600" defTabSz="912813" eaLnBrk="0" hangingPunct="0">
              <a:defRPr>
                <a:solidFill>
                  <a:schemeClr val="tx1"/>
                </a:solidFill>
                <a:latin typeface="Limon F3" charset="0"/>
                <a:ea typeface="MS PGothic" charset="0"/>
                <a:cs typeface="MS PGothic" charset="0"/>
              </a:defRPr>
            </a:lvl5pPr>
            <a:lvl6pPr marL="25146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6pPr>
            <a:lvl7pPr marL="29718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7pPr>
            <a:lvl8pPr marL="34290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8pPr>
            <a:lvl9pPr marL="38862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9pPr>
          </a:lstStyle>
          <a:p>
            <a:pPr algn="ctr">
              <a:defRPr/>
            </a:pPr>
            <a:r>
              <a:rPr lang="fr-FR" sz="3500" b="1">
                <a:solidFill>
                  <a:srgbClr val="000066"/>
                </a:solidFill>
                <a:latin typeface="Gill Sans MT" charset="0"/>
              </a:rPr>
              <a:t>What should you do in this scenario?</a:t>
            </a:r>
          </a:p>
        </p:txBody>
      </p:sp>
      <p:pic>
        <p:nvPicPr>
          <p:cNvPr id="17412" name="Picture 8" descr="doctor_thinking">
            <a:extLst>
              <a:ext uri="{FF2B5EF4-FFF2-40B4-BE49-F238E27FC236}">
                <a16:creationId xmlns:a16="http://schemas.microsoft.com/office/drawing/2014/main" id="{B04DB138-E526-453F-BFDE-0F3D8C0AD0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à coins arrondis 3">
            <a:extLst>
              <a:ext uri="{FF2B5EF4-FFF2-40B4-BE49-F238E27FC236}">
                <a16:creationId xmlns:a16="http://schemas.microsoft.com/office/drawing/2014/main" id="{54ED3BB9-96AE-47CC-AAC0-E893BD4F1B8C}"/>
              </a:ext>
            </a:extLst>
          </p:cNvPr>
          <p:cNvSpPr>
            <a:spLocks noChangeArrowheads="1"/>
          </p:cNvSpPr>
          <p:nvPr/>
        </p:nvSpPr>
        <p:spPr bwMode="auto">
          <a:xfrm>
            <a:off x="971550" y="1916113"/>
            <a:ext cx="3992563" cy="2520950"/>
          </a:xfrm>
          <a:prstGeom prst="wedgeRoundRectCallout">
            <a:avLst>
              <a:gd name="adj1" fmla="val 68130"/>
              <a:gd name="adj2" fmla="val -13324"/>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MS PGothic" panose="020B0600070205080204" pitchFamily="34" charset="-128"/>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MS PGothic" panose="020B0600070205080204" pitchFamily="34" charset="-128"/>
                <a:cs typeface="Arial" panose="020B0604020202020204" pitchFamily="34" charset="0"/>
              </a:defRPr>
            </a:lvl9pPr>
          </a:lstStyle>
          <a:p>
            <a:pPr algn="ctr" rtl="1" eaLnBrk="1" hangingPunct="1">
              <a:spcBef>
                <a:spcPct val="0"/>
              </a:spcBef>
              <a:buClrTx/>
              <a:buFontTx/>
              <a:buNone/>
            </a:pPr>
            <a:r>
              <a:rPr lang="en-US" altLang="en-US" sz="2000" b="1" dirty="0">
                <a:solidFill>
                  <a:srgbClr val="002060"/>
                </a:solidFill>
                <a:latin typeface="Gill Sans MT" panose="020B0502020104020203" pitchFamily="34" charset="0"/>
              </a:rPr>
              <a:t>A child comes in at 9 months of age and has had all early childhood vaccine, including IPV1 at 14 weeks.</a:t>
            </a:r>
          </a:p>
          <a:p>
            <a:pPr algn="ctr" rtl="1" eaLnBrk="1" hangingPunct="1">
              <a:spcBef>
                <a:spcPct val="0"/>
              </a:spcBef>
              <a:buClrTx/>
              <a:buFontTx/>
              <a:buNone/>
            </a:pPr>
            <a:endParaRPr lang="en-US" altLang="en-US" sz="2000" b="1" dirty="0">
              <a:solidFill>
                <a:srgbClr val="002060"/>
              </a:solidFill>
              <a:latin typeface="Gill Sans MT" panose="020B0502020104020203" pitchFamily="34" charset="0"/>
            </a:endParaRPr>
          </a:p>
          <a:p>
            <a:pPr algn="ctr" rtl="1" eaLnBrk="1" hangingPunct="1">
              <a:spcBef>
                <a:spcPct val="0"/>
              </a:spcBef>
              <a:buClrTx/>
              <a:buFontTx/>
              <a:buNone/>
            </a:pPr>
            <a:r>
              <a:rPr lang="en-US" altLang="en-US" sz="2000" b="1" dirty="0">
                <a:solidFill>
                  <a:srgbClr val="002060"/>
                </a:solidFill>
                <a:latin typeface="Gill Sans MT" panose="020B0502020104020203" pitchFamily="34" charset="0"/>
              </a:rPr>
              <a:t>What should you do? </a:t>
            </a:r>
            <a:endParaRPr lang="fr-FR" altLang="en-US" sz="2000" b="1" dirty="0">
              <a:solidFill>
                <a:srgbClr val="002060"/>
              </a:solidFill>
              <a:latin typeface="Gill Sans MT" panose="020B0502020104020203" pitchFamily="34" charset="0"/>
            </a:endParaRPr>
          </a:p>
        </p:txBody>
      </p:sp>
      <p:sp>
        <p:nvSpPr>
          <p:cNvPr id="9219" name="Titre 17">
            <a:extLst>
              <a:ext uri="{FF2B5EF4-FFF2-40B4-BE49-F238E27FC236}">
                <a16:creationId xmlns:a16="http://schemas.microsoft.com/office/drawing/2014/main" id="{6026FE25-8E9A-472A-8A6F-0C72325F88C7}"/>
              </a:ext>
            </a:extLst>
          </p:cNvPr>
          <p:cNvSpPr txBox="1">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charset="0"/>
                <a:cs typeface="MS PGothic" charset="0"/>
              </a:defRPr>
            </a:lvl1pPr>
            <a:lvl2pPr marL="742950" indent="-285750" defTabSz="912813" eaLnBrk="0" hangingPunct="0">
              <a:defRPr>
                <a:solidFill>
                  <a:schemeClr val="tx1"/>
                </a:solidFill>
                <a:latin typeface="Limon F3" charset="0"/>
                <a:ea typeface="MS PGothic" charset="0"/>
                <a:cs typeface="MS PGothic" charset="0"/>
              </a:defRPr>
            </a:lvl2pPr>
            <a:lvl3pPr marL="1143000" indent="-228600" defTabSz="912813" eaLnBrk="0" hangingPunct="0">
              <a:defRPr>
                <a:solidFill>
                  <a:schemeClr val="tx1"/>
                </a:solidFill>
                <a:latin typeface="Limon F3" charset="0"/>
                <a:ea typeface="MS PGothic" charset="0"/>
                <a:cs typeface="MS PGothic" charset="0"/>
              </a:defRPr>
            </a:lvl3pPr>
            <a:lvl4pPr marL="1600200" indent="-228600" defTabSz="912813" eaLnBrk="0" hangingPunct="0">
              <a:defRPr>
                <a:solidFill>
                  <a:schemeClr val="tx1"/>
                </a:solidFill>
                <a:latin typeface="Limon F3" charset="0"/>
                <a:ea typeface="MS PGothic" charset="0"/>
                <a:cs typeface="MS PGothic" charset="0"/>
              </a:defRPr>
            </a:lvl4pPr>
            <a:lvl5pPr marL="2057400" indent="-228600" defTabSz="912813" eaLnBrk="0" hangingPunct="0">
              <a:defRPr>
                <a:solidFill>
                  <a:schemeClr val="tx1"/>
                </a:solidFill>
                <a:latin typeface="Limon F3" charset="0"/>
                <a:ea typeface="MS PGothic" charset="0"/>
                <a:cs typeface="MS PGothic" charset="0"/>
              </a:defRPr>
            </a:lvl5pPr>
            <a:lvl6pPr marL="25146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6pPr>
            <a:lvl7pPr marL="29718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7pPr>
            <a:lvl8pPr marL="34290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8pPr>
            <a:lvl9pPr marL="3886200" indent="-228600" defTabSz="912813" eaLnBrk="0" fontAlgn="base" hangingPunct="0">
              <a:spcBef>
                <a:spcPct val="0"/>
              </a:spcBef>
              <a:spcAft>
                <a:spcPct val="0"/>
              </a:spcAft>
              <a:defRPr>
                <a:solidFill>
                  <a:schemeClr val="tx1"/>
                </a:solidFill>
                <a:latin typeface="Limon F3" charset="0"/>
                <a:ea typeface="MS PGothic" charset="0"/>
                <a:cs typeface="MS PGothic" charset="0"/>
              </a:defRPr>
            </a:lvl9pPr>
          </a:lstStyle>
          <a:p>
            <a:pPr algn="ctr">
              <a:defRPr/>
            </a:pPr>
            <a:r>
              <a:rPr lang="fr-FR" sz="3500" b="1">
                <a:solidFill>
                  <a:srgbClr val="000066"/>
                </a:solidFill>
                <a:latin typeface="Gill Sans MT" charset="0"/>
              </a:rPr>
              <a:t>What should you do in this scenario?</a:t>
            </a:r>
          </a:p>
        </p:txBody>
      </p:sp>
      <p:pic>
        <p:nvPicPr>
          <p:cNvPr id="17412" name="Picture 8" descr="doctor_thinking">
            <a:extLst>
              <a:ext uri="{FF2B5EF4-FFF2-40B4-BE49-F238E27FC236}">
                <a16:creationId xmlns:a16="http://schemas.microsoft.com/office/drawing/2014/main" id="{B04DB138-E526-453F-BFDE-0F3D8C0AD0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7104394"/>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D94011DA4FE764F8F5E147AB07330B6" ma:contentTypeVersion="10" ma:contentTypeDescription="Create a new document." ma:contentTypeScope="" ma:versionID="af1cf94c1532317287d0abc1ef2c45fc">
  <xsd:schema xmlns:xsd="http://www.w3.org/2001/XMLSchema" xmlns:xs="http://www.w3.org/2001/XMLSchema" xmlns:p="http://schemas.microsoft.com/office/2006/metadata/properties" xmlns:ns3="0e5d193c-dd20-477e-88be-eb8e5692ac0b" targetNamespace="http://schemas.microsoft.com/office/2006/metadata/properties" ma:root="true" ma:fieldsID="104c59b4da32bc065f3bc4ec3c549682" ns3:_="">
    <xsd:import namespace="0e5d193c-dd20-477e-88be-eb8e5692ac0b"/>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OCR"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5d193c-dd20-477e-88be-eb8e5692ac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9FC434F-EB3A-4800-A0FB-66FBA8F36773}">
  <ds:schemaRefs>
    <ds:schemaRef ds:uri="http://purl.org/dc/terms/"/>
    <ds:schemaRef ds:uri="http://schemas.openxmlformats.org/package/2006/metadata/core-properties"/>
    <ds:schemaRef ds:uri="0e5d193c-dd20-477e-88be-eb8e5692ac0b"/>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28CC6DE3-37CC-4352-B89C-F2C526673D79}">
  <ds:schemaRefs>
    <ds:schemaRef ds:uri="http://schemas.microsoft.com/sharepoint/v3/contenttype/forms"/>
  </ds:schemaRefs>
</ds:datastoreItem>
</file>

<file path=customXml/itemProps3.xml><?xml version="1.0" encoding="utf-8"?>
<ds:datastoreItem xmlns:ds="http://schemas.openxmlformats.org/officeDocument/2006/customXml" ds:itemID="{AA7C28B7-4450-4DA7-B565-3B05B5AE49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5d193c-dd20-477e-88be-eb8e5692ac0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34451</TotalTime>
  <Words>2154</Words>
  <Application>Microsoft Office PowerPoint</Application>
  <PresentationFormat>On-screen Show (4:3)</PresentationFormat>
  <Paragraphs>255</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Arial Narrow</vt:lpstr>
      <vt:lpstr>Calibri</vt:lpstr>
      <vt:lpstr>Gill Sans MT</vt:lpstr>
      <vt:lpstr>Limon F3</vt:lpstr>
      <vt:lpstr>Wingdings</vt:lpstr>
      <vt:lpstr>PPTtemplate</vt:lpstr>
      <vt:lpstr>PowerPoint Presentation</vt:lpstr>
      <vt:lpstr>Learning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Possible ways to estimate the DOB</vt:lpstr>
      <vt:lpstr>Absolute contraindications to IPV</vt:lpstr>
      <vt:lpstr>Can IPV be administered on schedule to immunodeficient infants or infants born prematurely?</vt:lpstr>
      <vt:lpstr>Contraindication Checklist</vt:lpstr>
      <vt:lpstr>Key messages</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IPV Vaccine Eligibility</dc:title>
  <dc:creator>RANIM</dc:creator>
  <cp:lastModifiedBy>RAMIREZ GONZALEZ, Alejandro</cp:lastModifiedBy>
  <cp:revision>651</cp:revision>
  <cp:lastPrinted>2014-07-04T11:40:10Z</cp:lastPrinted>
  <dcterms:created xsi:type="dcterms:W3CDTF">2012-01-26T11:50:09Z</dcterms:created>
  <dcterms:modified xsi:type="dcterms:W3CDTF">2020-12-12T08:26:05Z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0x0101004D94011DA4FE764F8F5E147AB07330B6</vt:lpwstr>
  </property>
</Properties>
</file>