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57" r:id="rId4"/>
  </p:sldMasterIdLst>
  <p:notesMasterIdLst>
    <p:notesMasterId r:id="rId23"/>
  </p:notesMasterIdLst>
  <p:handoutMasterIdLst>
    <p:handoutMasterId r:id="rId24"/>
  </p:handoutMasterIdLst>
  <p:sldIdLst>
    <p:sldId id="295" r:id="rId5"/>
    <p:sldId id="278" r:id="rId6"/>
    <p:sldId id="321" r:id="rId7"/>
    <p:sldId id="258" r:id="rId8"/>
    <p:sldId id="259" r:id="rId9"/>
    <p:sldId id="322" r:id="rId10"/>
    <p:sldId id="327" r:id="rId11"/>
    <p:sldId id="313" r:id="rId12"/>
    <p:sldId id="325" r:id="rId13"/>
    <p:sldId id="317" r:id="rId14"/>
    <p:sldId id="316" r:id="rId15"/>
    <p:sldId id="324" r:id="rId16"/>
    <p:sldId id="326" r:id="rId17"/>
    <p:sldId id="320" r:id="rId18"/>
    <p:sldId id="315" r:id="rId19"/>
    <p:sldId id="323" r:id="rId20"/>
    <p:sldId id="301" r:id="rId21"/>
    <p:sldId id="307" r:id="rId22"/>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16" clrIdx="0">
    <p:extLst>
      <p:ext uri="{19B8F6BF-5375-455C-9EA6-DF929625EA0E}">
        <p15:presenceInfo xmlns:p15="http://schemas.microsoft.com/office/powerpoint/2012/main" userId="0b969f44a77387f9" providerId="Windows Live"/>
      </p:ext>
    </p:extLst>
  </p:cmAuthor>
  <p:cmAuthor id="2" name="RAMIREZ GONZALEZ, Alejandro" initials="RGA" lastIdx="32" clrIdx="1">
    <p:extLst>
      <p:ext uri="{19B8F6BF-5375-455C-9EA6-DF929625EA0E}">
        <p15:presenceInfo xmlns:p15="http://schemas.microsoft.com/office/powerpoint/2012/main" userId="S::ramirezgonzaleza@who.int::f85759c6-dd51-4b10-afc6-8161062f0d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FDF2BA"/>
    <a:srgbClr val="DCD5D0"/>
    <a:srgbClr val="FFECD9"/>
    <a:srgbClr val="CC0000"/>
    <a:srgbClr val="000066"/>
    <a:srgbClr val="1E7FB8"/>
    <a:srgbClr val="3366CC"/>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795686-4A4D-4AF7-9B55-7ADA2B47CE82}" v="9" dt="2022-03-31T13:09:57.97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61810" autoAdjust="0"/>
  </p:normalViewPr>
  <p:slideViewPr>
    <p:cSldViewPr>
      <p:cViewPr varScale="1">
        <p:scale>
          <a:sx n="63" d="100"/>
          <a:sy n="63" d="100"/>
        </p:scale>
        <p:origin x="979" y="62"/>
      </p:cViewPr>
      <p:guideLst>
        <p:guide orient="horz" pos="2160"/>
        <p:guide pos="2880"/>
      </p:guideLst>
    </p:cSldViewPr>
  </p:slideViewPr>
  <p:outlineViewPr>
    <p:cViewPr>
      <p:scale>
        <a:sx n="33" d="100"/>
        <a:sy n="33" d="100"/>
      </p:scale>
      <p:origin x="0" y="24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16" y="-90"/>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 GONZALEZ, Alejandro" userId="f85759c6-dd51-4b10-afc6-8161062f0dd8" providerId="ADAL" clId="{0A795686-4A4D-4AF7-9B55-7ADA2B47CE82}"/>
    <pc:docChg chg="undo custSel modSld">
      <pc:chgData name="RAMIREZ GONZALEZ, Alejandro" userId="f85759c6-dd51-4b10-afc6-8161062f0dd8" providerId="ADAL" clId="{0A795686-4A4D-4AF7-9B55-7ADA2B47CE82}" dt="2022-03-31T13:11:05.523" v="33" actId="1592"/>
      <pc:docMkLst>
        <pc:docMk/>
      </pc:docMkLst>
      <pc:sldChg chg="addSp delSp modSp mod delCm">
        <pc:chgData name="RAMIREZ GONZALEZ, Alejandro" userId="f85759c6-dd51-4b10-afc6-8161062f0dd8" providerId="ADAL" clId="{0A795686-4A4D-4AF7-9B55-7ADA2B47CE82}" dt="2022-03-31T13:10:49.302" v="32" actId="1592"/>
        <pc:sldMkLst>
          <pc:docMk/>
          <pc:sldMk cId="0" sldId="316"/>
        </pc:sldMkLst>
        <pc:spChg chg="mod">
          <ac:chgData name="RAMIREZ GONZALEZ, Alejandro" userId="f85759c6-dd51-4b10-afc6-8161062f0dd8" providerId="ADAL" clId="{0A795686-4A4D-4AF7-9B55-7ADA2B47CE82}" dt="2022-03-31T13:10:41.242" v="30" actId="20577"/>
          <ac:spMkLst>
            <pc:docMk/>
            <pc:sldMk cId="0" sldId="316"/>
            <ac:spMk id="22532" creationId="{38425335-0E17-4844-8025-929B8F4D67DA}"/>
          </ac:spMkLst>
        </pc:spChg>
        <pc:graphicFrameChg chg="add mod">
          <ac:chgData name="RAMIREZ GONZALEZ, Alejandro" userId="f85759c6-dd51-4b10-afc6-8161062f0dd8" providerId="ADAL" clId="{0A795686-4A4D-4AF7-9B55-7ADA2B47CE82}" dt="2022-03-31T13:09:57.973" v="14" actId="208"/>
          <ac:graphicFrameMkLst>
            <pc:docMk/>
            <pc:sldMk cId="0" sldId="316"/>
            <ac:graphicFrameMk id="8" creationId="{B72833D1-1C85-4AD4-9E05-5F31B9E43831}"/>
          </ac:graphicFrameMkLst>
        </pc:graphicFrameChg>
        <pc:picChg chg="add del">
          <ac:chgData name="RAMIREZ GONZALEZ, Alejandro" userId="f85759c6-dd51-4b10-afc6-8161062f0dd8" providerId="ADAL" clId="{0A795686-4A4D-4AF7-9B55-7ADA2B47CE82}" dt="2022-03-31T13:09:34.933" v="9" actId="478"/>
          <ac:picMkLst>
            <pc:docMk/>
            <pc:sldMk cId="0" sldId="316"/>
            <ac:picMk id="22531" creationId="{6932C429-E4EF-42C3-9F80-F1A4736B68CD}"/>
          </ac:picMkLst>
        </pc:picChg>
      </pc:sldChg>
      <pc:sldChg chg="delCm">
        <pc:chgData name="RAMIREZ GONZALEZ, Alejandro" userId="f85759c6-dd51-4b10-afc6-8161062f0dd8" providerId="ADAL" clId="{0A795686-4A4D-4AF7-9B55-7ADA2B47CE82}" dt="2022-03-31T13:03:52.169" v="0" actId="1592"/>
        <pc:sldMkLst>
          <pc:docMk/>
          <pc:sldMk cId="0" sldId="322"/>
        </pc:sldMkLst>
      </pc:sldChg>
      <pc:sldChg chg="delCm">
        <pc:chgData name="RAMIREZ GONZALEZ, Alejandro" userId="f85759c6-dd51-4b10-afc6-8161062f0dd8" providerId="ADAL" clId="{0A795686-4A4D-4AF7-9B55-7ADA2B47CE82}" dt="2022-03-31T13:11:05.523" v="33" actId="1592"/>
        <pc:sldMkLst>
          <pc:docMk/>
          <pc:sldMk cId="0" sldId="323"/>
        </pc:sldMkLst>
      </pc:sldChg>
      <pc:sldChg chg="delCm">
        <pc:chgData name="RAMIREZ GONZALEZ, Alejandro" userId="f85759c6-dd51-4b10-afc6-8161062f0dd8" providerId="ADAL" clId="{0A795686-4A4D-4AF7-9B55-7ADA2B47CE82}" dt="2022-03-31T13:04:22.610" v="1" actId="1592"/>
        <pc:sldMkLst>
          <pc:docMk/>
          <pc:sldMk cId="3091481401" sldId="327"/>
        </pc:sldMkLst>
      </pc:sldChg>
    </pc:docChg>
  </pc:docChgLst>
  <pc:docChgLst>
    <pc:chgData name="RAMIREZ GONZALEZ, Alejandro" userId="f85759c6-dd51-4b10-afc6-8161062f0dd8" providerId="ADAL" clId="{5C609F52-5E4D-46C9-8CC1-314D05D418D2}"/>
    <pc:docChg chg="custSel modSld">
      <pc:chgData name="RAMIREZ GONZALEZ, Alejandro" userId="f85759c6-dd51-4b10-afc6-8161062f0dd8" providerId="ADAL" clId="{5C609F52-5E4D-46C9-8CC1-314D05D418D2}" dt="2020-12-12T08:04:32.622" v="1308" actId="20577"/>
      <pc:docMkLst>
        <pc:docMk/>
      </pc:docMkLst>
      <pc:sldChg chg="addCm modCm modNotesTx">
        <pc:chgData name="RAMIREZ GONZALEZ, Alejandro" userId="f85759c6-dd51-4b10-afc6-8161062f0dd8" providerId="ADAL" clId="{5C609F52-5E4D-46C9-8CC1-314D05D418D2}" dt="2020-12-12T07:49:03.088" v="1152" actId="20577"/>
        <pc:sldMkLst>
          <pc:docMk/>
          <pc:sldMk cId="0" sldId="316"/>
        </pc:sldMkLst>
      </pc:sldChg>
      <pc:sldChg chg="addCm modNotesTx">
        <pc:chgData name="RAMIREZ GONZALEZ, Alejandro" userId="f85759c6-dd51-4b10-afc6-8161062f0dd8" providerId="ADAL" clId="{5C609F52-5E4D-46C9-8CC1-314D05D418D2}" dt="2020-12-12T07:40:18.335" v="881"/>
        <pc:sldMkLst>
          <pc:docMk/>
          <pc:sldMk cId="0" sldId="322"/>
        </pc:sldMkLst>
      </pc:sldChg>
      <pc:sldChg chg="addCm modNotesTx">
        <pc:chgData name="RAMIREZ GONZALEZ, Alejandro" userId="f85759c6-dd51-4b10-afc6-8161062f0dd8" providerId="ADAL" clId="{5C609F52-5E4D-46C9-8CC1-314D05D418D2}" dt="2020-12-12T08:04:32.622" v="1308" actId="20577"/>
        <pc:sldMkLst>
          <pc:docMk/>
          <pc:sldMk cId="0" sldId="323"/>
        </pc:sldMkLst>
      </pc:sldChg>
      <pc:sldChg chg="modSp addCm modCm">
        <pc:chgData name="RAMIREZ GONZALEZ, Alejandro" userId="f85759c6-dd51-4b10-afc6-8161062f0dd8" providerId="ADAL" clId="{5C609F52-5E4D-46C9-8CC1-314D05D418D2}" dt="2020-12-12T07:43:22.444" v="885"/>
        <pc:sldMkLst>
          <pc:docMk/>
          <pc:sldMk cId="3091481401" sldId="327"/>
        </pc:sldMkLst>
        <pc:spChg chg="mod">
          <ac:chgData name="RAMIREZ GONZALEZ, Alejandro" userId="f85759c6-dd51-4b10-afc6-8161062f0dd8" providerId="ADAL" clId="{5C609F52-5E4D-46C9-8CC1-314D05D418D2}" dt="2020-12-12T07:40:43.264" v="882" actId="20577"/>
          <ac:spMkLst>
            <pc:docMk/>
            <pc:sldMk cId="3091481401" sldId="327"/>
            <ac:spMk id="17410" creationId="{33E3C933-CE59-4A2D-BB58-B6F0BA17001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worldhealthorg-my.sharepoint.com/personal/ramirezgonzaleza_who_int/Documents/DiskD/data/ipv/IPV2%20Strategy/Training%20materials/grpahs_training%20material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1"/>
          <c:order val="0"/>
          <c:tx>
            <c:strRef>
              <c:f>Sheet1!$B$1</c:f>
              <c:strCache>
                <c:ptCount val="1"/>
                <c:pt idx="0">
                  <c:v>Wild poliovirus cases</c:v>
                </c:pt>
              </c:strCache>
            </c:strRef>
          </c:tx>
          <c:spPr>
            <a:solidFill>
              <a:srgbClr val="0070C0"/>
            </a:solidFill>
            <a:ln>
              <a:solidFill>
                <a:srgbClr val="0070C0"/>
              </a:solidFill>
            </a:ln>
            <a:effectLst/>
          </c:spPr>
          <c:invertIfNegative val="0"/>
          <c:dLbls>
            <c:dLbl>
              <c:idx val="5"/>
              <c:layout>
                <c:manualLayout>
                  <c:x val="2.2136137244050101E-3"/>
                  <c:y val="-1.39426783921786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20A-4FE3-840B-0B28198FA9CC}"/>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2009</c:v>
                </c:pt>
                <c:pt idx="1">
                  <c:v>2010</c:v>
                </c:pt>
                <c:pt idx="2">
                  <c:v>2011</c:v>
                </c:pt>
                <c:pt idx="3">
                  <c:v>2012</c:v>
                </c:pt>
                <c:pt idx="4">
                  <c:v>2013</c:v>
                </c:pt>
                <c:pt idx="5">
                  <c:v>2014</c:v>
                </c:pt>
                <c:pt idx="6">
                  <c:v>2015</c:v>
                </c:pt>
                <c:pt idx="7">
                  <c:v>2016</c:v>
                </c:pt>
                <c:pt idx="8">
                  <c:v>2017</c:v>
                </c:pt>
                <c:pt idx="9">
                  <c:v>2018</c:v>
                </c:pt>
                <c:pt idx="10">
                  <c:v>2019</c:v>
                </c:pt>
                <c:pt idx="11">
                  <c:v>2020</c:v>
                </c:pt>
              </c:numCache>
            </c:numRef>
          </c:cat>
          <c:val>
            <c:numRef>
              <c:f>Sheet1!$B$2:$B$13</c:f>
              <c:numCache>
                <c:formatCode>General</c:formatCode>
                <c:ptCount val="12"/>
                <c:pt idx="0">
                  <c:v>1604</c:v>
                </c:pt>
                <c:pt idx="1">
                  <c:v>1352</c:v>
                </c:pt>
                <c:pt idx="2">
                  <c:v>650</c:v>
                </c:pt>
                <c:pt idx="3">
                  <c:v>223</c:v>
                </c:pt>
                <c:pt idx="4">
                  <c:v>416</c:v>
                </c:pt>
                <c:pt idx="5">
                  <c:v>359</c:v>
                </c:pt>
                <c:pt idx="6">
                  <c:v>74</c:v>
                </c:pt>
                <c:pt idx="7">
                  <c:v>37</c:v>
                </c:pt>
                <c:pt idx="8">
                  <c:v>22</c:v>
                </c:pt>
                <c:pt idx="9">
                  <c:v>33</c:v>
                </c:pt>
                <c:pt idx="10">
                  <c:v>176</c:v>
                </c:pt>
                <c:pt idx="11">
                  <c:v>135</c:v>
                </c:pt>
              </c:numCache>
            </c:numRef>
          </c:val>
          <c:extLst>
            <c:ext xmlns:c16="http://schemas.microsoft.com/office/drawing/2014/chart" uri="{C3380CC4-5D6E-409C-BE32-E72D297353CC}">
              <c16:uniqueId val="{00000001-120A-4FE3-840B-0B28198FA9CC}"/>
            </c:ext>
          </c:extLst>
        </c:ser>
        <c:dLbls>
          <c:showLegendKey val="0"/>
          <c:showVal val="0"/>
          <c:showCatName val="0"/>
          <c:showSerName val="0"/>
          <c:showPercent val="0"/>
          <c:showBubbleSize val="0"/>
        </c:dLbls>
        <c:gapWidth val="219"/>
        <c:axId val="456270080"/>
        <c:axId val="456270736"/>
      </c:barChart>
      <c:lineChart>
        <c:grouping val="standard"/>
        <c:varyColors val="0"/>
        <c:ser>
          <c:idx val="0"/>
          <c:order val="1"/>
          <c:tx>
            <c:strRef>
              <c:f>Sheet1!$E$1</c:f>
              <c:strCache>
                <c:ptCount val="1"/>
                <c:pt idx="0">
                  <c:v>Cases associated with OPV (VAPP+cVDPVs)</c:v>
                </c:pt>
              </c:strCache>
            </c:strRef>
          </c:tx>
          <c:spPr>
            <a:ln w="28575" cap="rnd">
              <a:solidFill>
                <a:srgbClr val="C00000"/>
              </a:solidFill>
              <a:round/>
            </a:ln>
            <a:effectLst/>
          </c:spPr>
          <c:marker>
            <c:symbol val="none"/>
          </c:marker>
          <c:cat>
            <c:numRef>
              <c:f>Sheet1!$A$2:$A$13</c:f>
              <c:numCache>
                <c:formatCode>General</c:formatCode>
                <c:ptCount val="12"/>
                <c:pt idx="0">
                  <c:v>2009</c:v>
                </c:pt>
                <c:pt idx="1">
                  <c:v>2010</c:v>
                </c:pt>
                <c:pt idx="2">
                  <c:v>2011</c:v>
                </c:pt>
                <c:pt idx="3">
                  <c:v>2012</c:v>
                </c:pt>
                <c:pt idx="4">
                  <c:v>2013</c:v>
                </c:pt>
                <c:pt idx="5">
                  <c:v>2014</c:v>
                </c:pt>
                <c:pt idx="6">
                  <c:v>2015</c:v>
                </c:pt>
                <c:pt idx="7">
                  <c:v>2016</c:v>
                </c:pt>
                <c:pt idx="8">
                  <c:v>2017</c:v>
                </c:pt>
                <c:pt idx="9">
                  <c:v>2018</c:v>
                </c:pt>
                <c:pt idx="10">
                  <c:v>2019</c:v>
                </c:pt>
                <c:pt idx="11">
                  <c:v>2020</c:v>
                </c:pt>
              </c:numCache>
            </c:numRef>
          </c:cat>
          <c:val>
            <c:numRef>
              <c:f>Sheet1!$E$2:$E$13</c:f>
              <c:numCache>
                <c:formatCode>General</c:formatCode>
                <c:ptCount val="12"/>
                <c:pt idx="0">
                  <c:v>585</c:v>
                </c:pt>
                <c:pt idx="1">
                  <c:v>460</c:v>
                </c:pt>
                <c:pt idx="2">
                  <c:v>467</c:v>
                </c:pt>
                <c:pt idx="3">
                  <c:v>471</c:v>
                </c:pt>
                <c:pt idx="4">
                  <c:v>466</c:v>
                </c:pt>
                <c:pt idx="5">
                  <c:v>456</c:v>
                </c:pt>
                <c:pt idx="6">
                  <c:v>432</c:v>
                </c:pt>
                <c:pt idx="7">
                  <c:v>405</c:v>
                </c:pt>
                <c:pt idx="8">
                  <c:v>264</c:v>
                </c:pt>
                <c:pt idx="9">
                  <c:v>273</c:v>
                </c:pt>
                <c:pt idx="10">
                  <c:v>546</c:v>
                </c:pt>
                <c:pt idx="11">
                  <c:v>944</c:v>
                </c:pt>
              </c:numCache>
            </c:numRef>
          </c:val>
          <c:smooth val="0"/>
          <c:extLst>
            <c:ext xmlns:c16="http://schemas.microsoft.com/office/drawing/2014/chart" uri="{C3380CC4-5D6E-409C-BE32-E72D297353CC}">
              <c16:uniqueId val="{00000002-120A-4FE3-840B-0B28198FA9CC}"/>
            </c:ext>
          </c:extLst>
        </c:ser>
        <c:dLbls>
          <c:showLegendKey val="0"/>
          <c:showVal val="0"/>
          <c:showCatName val="0"/>
          <c:showSerName val="0"/>
          <c:showPercent val="0"/>
          <c:showBubbleSize val="0"/>
        </c:dLbls>
        <c:marker val="1"/>
        <c:smooth val="0"/>
        <c:axId val="456270080"/>
        <c:axId val="456270736"/>
      </c:lineChart>
      <c:catAx>
        <c:axId val="456270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6270736"/>
        <c:crosses val="autoZero"/>
        <c:auto val="1"/>
        <c:lblAlgn val="ctr"/>
        <c:lblOffset val="100"/>
        <c:noMultiLvlLbl val="0"/>
      </c:catAx>
      <c:valAx>
        <c:axId val="4562707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baseline="0"/>
                  <a:t>Polio  Cases</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6270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E4BFF2A7-2DF1-4B8C-9176-32AE1A2BFC9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charset="0"/>
              </a:defRPr>
            </a:lvl1pPr>
          </a:lstStyle>
          <a:p>
            <a:pPr>
              <a:defRPr/>
            </a:pPr>
            <a:endParaRPr lang="en-US" altLang="en-US"/>
          </a:p>
        </p:txBody>
      </p:sp>
      <p:sp>
        <p:nvSpPr>
          <p:cNvPr id="37891" name="Rectangle 3">
            <a:extLst>
              <a:ext uri="{FF2B5EF4-FFF2-40B4-BE49-F238E27FC236}">
                <a16:creationId xmlns:a16="http://schemas.microsoft.com/office/drawing/2014/main" id="{E28C8039-F53E-420E-A419-E53DE238E14F}"/>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charset="0"/>
              </a:defRPr>
            </a:lvl1pPr>
          </a:lstStyle>
          <a:p>
            <a:pPr>
              <a:defRPr/>
            </a:pPr>
            <a:endParaRPr lang="en-US" altLang="en-US"/>
          </a:p>
        </p:txBody>
      </p:sp>
      <p:sp>
        <p:nvSpPr>
          <p:cNvPr id="37892" name="Rectangle 4">
            <a:extLst>
              <a:ext uri="{FF2B5EF4-FFF2-40B4-BE49-F238E27FC236}">
                <a16:creationId xmlns:a16="http://schemas.microsoft.com/office/drawing/2014/main" id="{BDF4596A-11AA-4BFA-BE71-893BF2EB4135}"/>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charset="0"/>
              </a:defRPr>
            </a:lvl1pPr>
          </a:lstStyle>
          <a:p>
            <a:pPr>
              <a:defRPr/>
            </a:pPr>
            <a:endParaRPr lang="en-US" altLang="en-US"/>
          </a:p>
        </p:txBody>
      </p:sp>
      <p:sp>
        <p:nvSpPr>
          <p:cNvPr id="37893" name="Rectangle 5">
            <a:extLst>
              <a:ext uri="{FF2B5EF4-FFF2-40B4-BE49-F238E27FC236}">
                <a16:creationId xmlns:a16="http://schemas.microsoft.com/office/drawing/2014/main" id="{B0DE7191-54DB-4F1C-A1DF-ED140EA9279F}"/>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rtl="0" eaLnBrk="1" hangingPunct="1">
              <a:defRPr sz="1200" b="0">
                <a:solidFill>
                  <a:schemeClr val="tx1"/>
                </a:solidFill>
              </a:defRPr>
            </a:lvl1pPr>
          </a:lstStyle>
          <a:p>
            <a:pPr>
              <a:defRPr/>
            </a:pPr>
            <a:fld id="{4ED9E6AE-6E38-4708-870B-C8D6722BDC50}"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DD0E1F86-8D5F-4146-AB5A-B190F8D1AC63}"/>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charset="0"/>
              </a:defRPr>
            </a:lvl1pPr>
          </a:lstStyle>
          <a:p>
            <a:pPr>
              <a:defRPr/>
            </a:pPr>
            <a:endParaRPr lang="fr-FR" altLang="en-US"/>
          </a:p>
        </p:txBody>
      </p:sp>
      <p:sp>
        <p:nvSpPr>
          <p:cNvPr id="8195" name="Rectangle 3">
            <a:extLst>
              <a:ext uri="{FF2B5EF4-FFF2-40B4-BE49-F238E27FC236}">
                <a16:creationId xmlns:a16="http://schemas.microsoft.com/office/drawing/2014/main" id="{39A1399B-E8B2-4FEC-BD7B-3DCA645542E7}"/>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charset="0"/>
              </a:defRPr>
            </a:lvl1pPr>
          </a:lstStyle>
          <a:p>
            <a:pPr>
              <a:defRPr/>
            </a:pPr>
            <a:endParaRPr lang="fr-FR" altLang="en-US"/>
          </a:p>
        </p:txBody>
      </p:sp>
      <p:sp>
        <p:nvSpPr>
          <p:cNvPr id="3076" name="Rectangle 4">
            <a:extLst>
              <a:ext uri="{FF2B5EF4-FFF2-40B4-BE49-F238E27FC236}">
                <a16:creationId xmlns:a16="http://schemas.microsoft.com/office/drawing/2014/main" id="{3EDC123C-7808-41CE-A818-A2D04C1E76CE}"/>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D370D9CB-83AB-43E0-BF98-7691125436DD}"/>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83140584-66D0-45AC-8EF4-77D4F264FD43}"/>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charset="0"/>
              </a:defRPr>
            </a:lvl1pPr>
          </a:lstStyle>
          <a:p>
            <a:pPr>
              <a:defRPr/>
            </a:pPr>
            <a:endParaRPr lang="fr-FR" altLang="en-US"/>
          </a:p>
        </p:txBody>
      </p:sp>
      <p:sp>
        <p:nvSpPr>
          <p:cNvPr id="8199" name="Rectangle 7">
            <a:extLst>
              <a:ext uri="{FF2B5EF4-FFF2-40B4-BE49-F238E27FC236}">
                <a16:creationId xmlns:a16="http://schemas.microsoft.com/office/drawing/2014/main" id="{A80651EC-FCCF-4A35-B649-FF4969FF1215}"/>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rtl="0" eaLnBrk="1" hangingPunct="1">
              <a:defRPr sz="1200" b="0">
                <a:solidFill>
                  <a:schemeClr val="tx1"/>
                </a:solidFill>
              </a:defRPr>
            </a:lvl1pPr>
          </a:lstStyle>
          <a:p>
            <a:pPr>
              <a:defRPr/>
            </a:pPr>
            <a:fld id="{72667D72-DBA9-415A-8055-0A33F163F45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polioeradication.org/wp-content/uploads/2019/06/english-polio-endgame-strategy.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who.int/diagnostics_laboratory/eual/procedure/en/"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e l'image des diapositives 1">
            <a:extLst>
              <a:ext uri="{FF2B5EF4-FFF2-40B4-BE49-F238E27FC236}">
                <a16:creationId xmlns:a16="http://schemas.microsoft.com/office/drawing/2014/main" id="{5B7F7F24-07BD-46E0-87C0-D2CAE74D717F}"/>
              </a:ext>
            </a:extLst>
          </p:cNvPr>
          <p:cNvSpPr>
            <a:spLocks noGrp="1" noRot="1" noChangeAspect="1" noChangeArrowheads="1" noTextEdit="1"/>
          </p:cNvSpPr>
          <p:nvPr>
            <p:ph type="sldImg"/>
          </p:nvPr>
        </p:nvSpPr>
        <p:spPr>
          <a:ln/>
        </p:spPr>
      </p:sp>
      <p:sp>
        <p:nvSpPr>
          <p:cNvPr id="6147" name="Espace réservé des commentaires 2">
            <a:extLst>
              <a:ext uri="{FF2B5EF4-FFF2-40B4-BE49-F238E27FC236}">
                <a16:creationId xmlns:a16="http://schemas.microsoft.com/office/drawing/2014/main" id="{32A78A16-376F-4720-9D0A-A8E4E2B4DF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
        <p:nvSpPr>
          <p:cNvPr id="6148" name="Espace réservé du numéro de diapositive 3">
            <a:extLst>
              <a:ext uri="{FF2B5EF4-FFF2-40B4-BE49-F238E27FC236}">
                <a16:creationId xmlns:a16="http://schemas.microsoft.com/office/drawing/2014/main" id="{BA65F931-053A-4767-8C34-050DDCB863C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73CADBB-21F6-4BF8-94B1-993207C69E94}" type="slidenum">
              <a:rPr lang="en-GB" altLang="en-US" smtClean="0">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101C4475-41DA-47ED-BD8C-3E7B580CFFE4}"/>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1F0BAC0E-B5EA-4888-BD47-643D3786B8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Explain to the participants about the risks of OPV</a:t>
            </a:r>
          </a:p>
          <a:p>
            <a:endParaRPr lang="en-US" altLang="en-US" u="sng" dirty="0">
              <a:latin typeface="Arial" panose="020B0604020202020204" pitchFamily="34" charset="0"/>
            </a:endParaRPr>
          </a:p>
          <a:p>
            <a:r>
              <a:rPr lang="en-US" altLang="en-US" dirty="0">
                <a:latin typeface="Arial" panose="020B0604020202020204" pitchFamily="34" charset="0"/>
              </a:rPr>
              <a:t>Although OPV offers effective protection against polio, it is a live attenuated vaccine and in very rare cases can lead to paralysis. There are two ways this can occur:</a:t>
            </a:r>
            <a:endParaRPr lang="en-US" altLang="en-US" sz="1000" dirty="0">
              <a:latin typeface="Arial" panose="020B0604020202020204" pitchFamily="34" charset="0"/>
            </a:endParaRPr>
          </a:p>
          <a:p>
            <a:pPr lvl="1"/>
            <a:r>
              <a:rPr lang="en-US" altLang="en-US" u="sng" dirty="0">
                <a:latin typeface="Arial" panose="020B0604020202020204" pitchFamily="34" charset="0"/>
              </a:rPr>
              <a:t>1) Vaccine Associated Paralytic Poliomyelitis (VAPP)</a:t>
            </a:r>
            <a:r>
              <a:rPr lang="en-US" altLang="en-US" dirty="0">
                <a:latin typeface="Arial" panose="020B0604020202020204" pitchFamily="34" charset="0"/>
              </a:rPr>
              <a:t>: refers to spontaneous reversion to neurovirulence of one of the attenuated Sabin viruses in OPV.</a:t>
            </a:r>
            <a:r>
              <a:rPr lang="en-US" altLang="en-US" sz="1000" dirty="0">
                <a:latin typeface="Arial" panose="020B0604020202020204" pitchFamily="34" charset="0"/>
              </a:rPr>
              <a:t>  </a:t>
            </a:r>
            <a:r>
              <a:rPr lang="en-US" altLang="en-US" dirty="0">
                <a:latin typeface="Arial" panose="020B0604020202020204" pitchFamily="34" charset="0"/>
              </a:rPr>
              <a:t>For every 2.4 million doses of OPV administered, one vaccine recipient or a close contact is paralyzed.  There are an estimated 250 – 500 VAPP cases globally per year.  Of these, about </a:t>
            </a:r>
            <a:r>
              <a:rPr lang="en-US" altLang="en-US" b="1" dirty="0">
                <a:latin typeface="Arial" panose="020B0604020202020204" pitchFamily="34" charset="0"/>
              </a:rPr>
              <a:t>40% were caused by </a:t>
            </a:r>
            <a:r>
              <a:rPr lang="en-US" altLang="en-US" b="1" dirty="0" err="1">
                <a:latin typeface="Arial" panose="020B0604020202020204" pitchFamily="34" charset="0"/>
              </a:rPr>
              <a:t>tOPV’s</a:t>
            </a:r>
            <a:r>
              <a:rPr lang="en-US" altLang="en-US" b="1" dirty="0">
                <a:latin typeface="Arial" panose="020B0604020202020204" pitchFamily="34" charset="0"/>
              </a:rPr>
              <a:t> type 2 component</a:t>
            </a:r>
            <a:r>
              <a:rPr lang="en-US" altLang="en-US" dirty="0">
                <a:latin typeface="Arial" panose="020B0604020202020204" pitchFamily="34" charset="0"/>
              </a:rPr>
              <a:t>.</a:t>
            </a:r>
            <a:endParaRPr lang="en-US" altLang="en-US" sz="1000" dirty="0">
              <a:latin typeface="Arial" panose="020B0604020202020204" pitchFamily="34" charset="0"/>
            </a:endParaRPr>
          </a:p>
          <a:p>
            <a:pPr lvl="1"/>
            <a:r>
              <a:rPr lang="en-US" altLang="en-US" u="sng" dirty="0">
                <a:latin typeface="Arial" panose="020B0604020202020204" pitchFamily="34" charset="0"/>
              </a:rPr>
              <a:t>2) Circulating Vaccine Derived Poliovirus (</a:t>
            </a:r>
            <a:r>
              <a:rPr lang="en-US" altLang="en-US" u="sng" dirty="0" err="1">
                <a:latin typeface="Arial" panose="020B0604020202020204" pitchFamily="34" charset="0"/>
              </a:rPr>
              <a:t>cVDPV</a:t>
            </a:r>
            <a:r>
              <a:rPr lang="en-US" altLang="en-US" u="sng" dirty="0">
                <a:latin typeface="Arial" panose="020B0604020202020204" pitchFamily="34" charset="0"/>
              </a:rPr>
              <a:t>) outbreaks</a:t>
            </a:r>
            <a:r>
              <a:rPr lang="en-US" altLang="en-US" dirty="0">
                <a:latin typeface="Arial" panose="020B0604020202020204" pitchFamily="34" charset="0"/>
              </a:rPr>
              <a:t>: these rare outbreaks occur </a:t>
            </a:r>
            <a:r>
              <a:rPr lang="en-GB" altLang="en-US" dirty="0">
                <a:latin typeface="Arial" panose="020B0604020202020204" pitchFamily="34" charset="0"/>
              </a:rPr>
              <a:t>when </a:t>
            </a:r>
            <a:r>
              <a:rPr lang="en-US" altLang="en-US" dirty="0">
                <a:latin typeface="Arial" panose="020B0604020202020204" pitchFamily="34" charset="0"/>
              </a:rPr>
              <a:t>a OPV strain is passed from person-to-person, mutating back to a neurovirulent and highly transmissible form.</a:t>
            </a:r>
          </a:p>
          <a:p>
            <a:pPr lvl="1"/>
            <a:endParaRPr lang="en-US" altLang="en-US" b="1" dirty="0">
              <a:latin typeface="Arial" panose="020B0604020202020204" pitchFamily="34" charset="0"/>
            </a:endParaRPr>
          </a:p>
          <a:p>
            <a:pPr lvl="1"/>
            <a:r>
              <a:rPr lang="en-US" altLang="en-US" b="1" dirty="0">
                <a:latin typeface="Arial" panose="020B0604020202020204" pitchFamily="34" charset="0"/>
              </a:rPr>
              <a:t>Almost all </a:t>
            </a:r>
            <a:r>
              <a:rPr lang="en-US" altLang="en-US" b="1" dirty="0" err="1">
                <a:latin typeface="Arial" panose="020B0604020202020204" pitchFamily="34" charset="0"/>
              </a:rPr>
              <a:t>cVDPV</a:t>
            </a:r>
            <a:r>
              <a:rPr lang="en-US" altLang="en-US" b="1" dirty="0">
                <a:latin typeface="Arial" panose="020B0604020202020204" pitchFamily="34" charset="0"/>
              </a:rPr>
              <a:t> outbreaks (97%) in recent years were caused by </a:t>
            </a:r>
            <a:r>
              <a:rPr lang="en-US" altLang="en-US" b="1" u="sng" dirty="0">
                <a:latin typeface="Arial" panose="020B0604020202020204" pitchFamily="34" charset="0"/>
              </a:rPr>
              <a:t>a type 2 OPV-derived virus</a:t>
            </a:r>
            <a:r>
              <a:rPr lang="en-US" altLang="en-US" dirty="0">
                <a:latin typeface="Arial" panose="020B0604020202020204" pitchFamily="34" charset="0"/>
              </a:rPr>
              <a:t>. Circulating VDPVs are widely transmitted in a community and are not likely to be related to contact with a recent vaccine recipient in contrast to VAPP which occurs in OPV recipients or their close contacts.  </a:t>
            </a:r>
          </a:p>
          <a:p>
            <a:pPr lvl="1"/>
            <a:r>
              <a:rPr lang="en-US" altLang="en-US" dirty="0">
                <a:latin typeface="Arial" panose="020B0604020202020204" pitchFamily="34" charset="0"/>
              </a:rPr>
              <a:t>Low coverage is considered as one of the main factors for the occurrence of </a:t>
            </a:r>
            <a:r>
              <a:rPr lang="en-US" altLang="en-US" dirty="0" err="1">
                <a:latin typeface="Arial" panose="020B0604020202020204" pitchFamily="34" charset="0"/>
              </a:rPr>
              <a:t>cVDPVs</a:t>
            </a:r>
            <a:r>
              <a:rPr lang="en-US" altLang="en-US" dirty="0">
                <a:latin typeface="Arial" panose="020B0604020202020204" pitchFamily="34" charset="0"/>
              </a:rPr>
              <a:t>.  </a:t>
            </a:r>
          </a:p>
          <a:p>
            <a:pPr lvl="1"/>
            <a:endParaRPr lang="en-US" altLang="en-US" dirty="0">
              <a:latin typeface="Arial" panose="020B0604020202020204" pitchFamily="34" charset="0"/>
            </a:endParaRPr>
          </a:p>
          <a:p>
            <a:pPr lvl="1"/>
            <a:r>
              <a:rPr lang="en-US" altLang="en-US" dirty="0">
                <a:latin typeface="Arial" panose="020B0604020202020204" pitchFamily="34" charset="0"/>
              </a:rPr>
              <a:t>Other very rare forms include VDPVs in persons with a primary immunodeficiency syndrome (</a:t>
            </a:r>
            <a:r>
              <a:rPr lang="en-US" altLang="en-US" dirty="0" err="1">
                <a:latin typeface="Arial" panose="020B0604020202020204" pitchFamily="34" charset="0"/>
              </a:rPr>
              <a:t>iVDPVs</a:t>
            </a:r>
            <a:r>
              <a:rPr lang="en-US" altLang="en-US" dirty="0">
                <a:latin typeface="Arial" panose="020B0604020202020204" pitchFamily="34" charset="0"/>
              </a:rPr>
              <a:t>) and ambiguous VDPVs where the virus is genetically different than the Sabin strains implying prolonged circulation allowing those mutations to occur but is not known to be associated with an outbreak or immunodeficiency.  </a:t>
            </a:r>
            <a:endParaRPr lang="en-US" altLang="en-US" sz="1000" dirty="0">
              <a:latin typeface="Arial" panose="020B0604020202020204" pitchFamily="34" charset="0"/>
            </a:endParaRPr>
          </a:p>
          <a:p>
            <a:endParaRPr lang="en-US" altLang="en-US" dirty="0">
              <a:latin typeface="Arial" panose="020B0604020202020204" pitchFamily="34" charset="0"/>
            </a:endParaRPr>
          </a:p>
        </p:txBody>
      </p:sp>
      <p:sp>
        <p:nvSpPr>
          <p:cNvPr id="21508" name="Slide Number Placeholder 3">
            <a:extLst>
              <a:ext uri="{FF2B5EF4-FFF2-40B4-BE49-F238E27FC236}">
                <a16:creationId xmlns:a16="http://schemas.microsoft.com/office/drawing/2014/main" id="{6AD5993E-7B5F-470C-A21A-F02DF404BB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EFA1BDA-B3AF-4810-8628-D85AC52E6786}" type="slidenum">
              <a:rPr lang="en-GB" altLang="en-US" smtClean="0">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B0266A7E-CB56-49A7-8BE8-87C4040FCA52}"/>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3B365504-255F-41F3-B730-651E2EAC44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b="1" dirty="0">
                <a:latin typeface="Arial" panose="020B0604020202020204" pitchFamily="34" charset="0"/>
              </a:rPr>
              <a:t>To the facilitator:  </a:t>
            </a:r>
          </a:p>
          <a:p>
            <a:r>
              <a:rPr lang="en-US" altLang="en-US" sz="2400" dirty="0">
                <a:latin typeface="Arial" panose="020B0604020202020204" pitchFamily="34" charset="0"/>
              </a:rPr>
              <a:t>WPV and vaccine-related polio cases 2009-2020</a:t>
            </a:r>
          </a:p>
          <a:p>
            <a:endParaRPr lang="en-US" altLang="en-US" sz="2400" dirty="0">
              <a:latin typeface="Arial" panose="020B0604020202020204" pitchFamily="34" charset="0"/>
            </a:endParaRPr>
          </a:p>
          <a:p>
            <a:pPr marL="0" lvl="1"/>
            <a:r>
              <a:rPr lang="en-US" altLang="en-US" dirty="0">
                <a:latin typeface="Arial" panose="020B0604020202020204" pitchFamily="34" charset="0"/>
              </a:rPr>
              <a:t>Although OPV is the appropriate vaccine until polio transmission is interrupted, with ongoing use of OPV and control of polio disease related to wild virus globally, the estimated number of polio cases related to OPV exceeds those related to wild virus. Low coverage is considered as one of the main factors for the occurrence of </a:t>
            </a:r>
            <a:r>
              <a:rPr lang="en-US" altLang="en-US" dirty="0" err="1">
                <a:latin typeface="Arial" panose="020B0604020202020204" pitchFamily="34" charset="0"/>
              </a:rPr>
              <a:t>cVDPVs</a:t>
            </a:r>
            <a:r>
              <a:rPr lang="en-US" altLang="en-US" dirty="0">
                <a:latin typeface="Arial" panose="020B0604020202020204" pitchFamily="34" charset="0"/>
              </a:rPr>
              <a:t>.  </a:t>
            </a:r>
          </a:p>
          <a:p>
            <a:endParaRPr lang="en-US" altLang="en-US" sz="2400" dirty="0">
              <a:latin typeface="Arial" panose="020B0604020202020204" pitchFamily="34" charset="0"/>
            </a:endParaRPr>
          </a:p>
          <a:p>
            <a:r>
              <a:rPr lang="en-US" altLang="en-US" dirty="0">
                <a:latin typeface="Arial" panose="020B0604020202020204" pitchFamily="34" charset="0"/>
              </a:rPr>
              <a:t>This graph shows reported paralytic cases of wild polio virus and estimated cases of paralysis associated with OPV (VAPP and </a:t>
            </a:r>
            <a:r>
              <a:rPr lang="en-US" altLang="en-US" dirty="0" err="1">
                <a:latin typeface="Arial" panose="020B0604020202020204" pitchFamily="34" charset="0"/>
              </a:rPr>
              <a:t>cVDPV</a:t>
            </a:r>
            <a:r>
              <a:rPr lang="en-US" altLang="en-US" dirty="0">
                <a:latin typeface="Arial" panose="020B0604020202020204" pitchFamily="34" charset="0"/>
              </a:rPr>
              <a:t>) assuming ongoing use of OPV and the switch that took place in April 2016. Blue bars depict WPV cases reported to GPEI as of 10 December 2020. Red line depicts cases of VAPP and </a:t>
            </a:r>
            <a:r>
              <a:rPr lang="en-US" altLang="en-US" dirty="0" err="1">
                <a:latin typeface="Arial" panose="020B0604020202020204" pitchFamily="34" charset="0"/>
              </a:rPr>
              <a:t>cVDPVs</a:t>
            </a:r>
            <a:r>
              <a:rPr lang="en-US" altLang="en-US" dirty="0">
                <a:latin typeface="Arial" panose="020B0604020202020204" pitchFamily="34" charset="0"/>
              </a:rPr>
              <a:t> estimated to occur based on midpoint of estimated cases of VAPP globally (250 to 500 pre switch; 150-170 post switch) and the number of </a:t>
            </a:r>
            <a:r>
              <a:rPr lang="en-US" altLang="en-US" dirty="0" err="1">
                <a:latin typeface="Arial" panose="020B0604020202020204" pitchFamily="34" charset="0"/>
              </a:rPr>
              <a:t>cVDPVs</a:t>
            </a:r>
            <a:r>
              <a:rPr lang="en-US" altLang="en-US" dirty="0">
                <a:latin typeface="Arial" panose="020B0604020202020204" pitchFamily="34" charset="0"/>
              </a:rPr>
              <a:t> reported annually during 2009-2020.  </a:t>
            </a:r>
          </a:p>
          <a:p>
            <a:endParaRPr lang="en-US" altLang="en-US" dirty="0">
              <a:latin typeface="Arial" panose="020B0604020202020204" pitchFamily="34" charset="0"/>
            </a:endParaRPr>
          </a:p>
        </p:txBody>
      </p:sp>
      <p:sp>
        <p:nvSpPr>
          <p:cNvPr id="23556" name="Slide Number Placeholder 3">
            <a:extLst>
              <a:ext uri="{FF2B5EF4-FFF2-40B4-BE49-F238E27FC236}">
                <a16:creationId xmlns:a16="http://schemas.microsoft.com/office/drawing/2014/main" id="{F816853C-9FCA-4F29-9059-5D705787F26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9C4ABCF-89DF-4684-9C1A-B842F5316FB5}" type="slidenum">
              <a:rPr lang="en-GB" altLang="en-US" smtClean="0">
                <a:cs typeface="Arial" panose="020B0604020202020204" pitchFamily="34" charset="0"/>
              </a:rPr>
              <a:pPr>
                <a:spcBef>
                  <a:spcPct val="0"/>
                </a:spcBef>
              </a:pPr>
              <a:t>11</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3E62FA5C-3F48-4E17-8D9C-65568781C90A}"/>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BC0DDEF7-B8F3-465F-ABD2-8EB1E8FD79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Explain to the participants the Polio eradication plan</a:t>
            </a:r>
          </a:p>
          <a:p>
            <a:endParaRPr lang="en-US" altLang="en-US" b="1" dirty="0">
              <a:latin typeface="Arial" panose="020B0604020202020204" pitchFamily="34" charset="0"/>
            </a:endParaRPr>
          </a:p>
          <a:p>
            <a:r>
              <a:rPr lang="en-US" altLang="en-US" dirty="0">
                <a:latin typeface="Arial" panose="020B0604020202020204" pitchFamily="34" charset="0"/>
              </a:rPr>
              <a:t>Because of this </a:t>
            </a:r>
            <a:r>
              <a:rPr lang="en-US" altLang="en-US" b="1" dirty="0">
                <a:latin typeface="Arial" panose="020B0604020202020204" pitchFamily="34" charset="0"/>
              </a:rPr>
              <a:t>very low but real risk of polio associated with OPV</a:t>
            </a:r>
            <a:r>
              <a:rPr lang="en-US" altLang="en-US" dirty="0">
                <a:latin typeface="Arial" panose="020B0604020202020204" pitchFamily="34" charset="0"/>
              </a:rPr>
              <a:t>, if the world is to remain free of polioviruses following eradication, then use of OPV ultimately will need to be stopped.  </a:t>
            </a:r>
          </a:p>
          <a:p>
            <a:endParaRPr lang="en-US" altLang="en-US" dirty="0">
              <a:latin typeface="Arial" panose="020B0604020202020204" pitchFamily="34" charset="0"/>
            </a:endParaRPr>
          </a:p>
          <a:p>
            <a:r>
              <a:rPr lang="en-US" altLang="en-US" dirty="0">
                <a:latin typeface="Arial" panose="020B0604020202020204" pitchFamily="34" charset="0"/>
              </a:rPr>
              <a:t>To curtail the risk of polio associated with OPV (</a:t>
            </a:r>
            <a:r>
              <a:rPr lang="en-US" altLang="en-US" dirty="0" err="1">
                <a:latin typeface="Arial" panose="020B0604020202020204" pitchFamily="34" charset="0"/>
              </a:rPr>
              <a:t>cVDPV</a:t>
            </a:r>
            <a:r>
              <a:rPr lang="en-US" altLang="en-US" dirty="0">
                <a:latin typeface="Arial" panose="020B0604020202020204" pitchFamily="34" charset="0"/>
              </a:rPr>
              <a:t> and VAPP), the Endgame calls for a withdrawal of vaccine in two phases:</a:t>
            </a:r>
          </a:p>
          <a:p>
            <a:r>
              <a:rPr lang="en-US" altLang="en-US" b="1" u="sng" dirty="0">
                <a:latin typeface="Arial" panose="020B0604020202020204" pitchFamily="34" charset="0"/>
              </a:rPr>
              <a:t>Phase 1</a:t>
            </a:r>
            <a:r>
              <a:rPr lang="en-US" altLang="en-US" dirty="0">
                <a:latin typeface="Arial" panose="020B0604020202020204" pitchFamily="34" charset="0"/>
              </a:rPr>
              <a:t>: removal of type 2 component of OPV, through a global switch from </a:t>
            </a:r>
            <a:r>
              <a:rPr lang="en-US" altLang="en-US" dirty="0" err="1">
                <a:latin typeface="Arial" panose="020B0604020202020204" pitchFamily="34" charset="0"/>
              </a:rPr>
              <a:t>tOPV</a:t>
            </a:r>
            <a:r>
              <a:rPr lang="en-US" altLang="en-US" dirty="0">
                <a:latin typeface="Arial" panose="020B0604020202020204" pitchFamily="34" charset="0"/>
              </a:rPr>
              <a:t> to </a:t>
            </a:r>
            <a:r>
              <a:rPr lang="en-US" altLang="en-US" dirty="0" err="1">
                <a:latin typeface="Arial" panose="020B0604020202020204" pitchFamily="34" charset="0"/>
              </a:rPr>
              <a:t>bOPV</a:t>
            </a:r>
            <a:r>
              <a:rPr lang="en-US" altLang="en-US" dirty="0">
                <a:latin typeface="Arial" panose="020B0604020202020204" pitchFamily="34" charset="0"/>
              </a:rPr>
              <a:t> – completed.</a:t>
            </a:r>
          </a:p>
          <a:p>
            <a:r>
              <a:rPr lang="en-US" altLang="en-US" b="1" u="sng" dirty="0">
                <a:latin typeface="Arial" panose="020B0604020202020204" pitchFamily="34" charset="0"/>
              </a:rPr>
              <a:t>Phase 2</a:t>
            </a:r>
            <a:r>
              <a:rPr lang="en-US" altLang="en-US" dirty="0">
                <a:latin typeface="Arial" panose="020B0604020202020204" pitchFamily="34" charset="0"/>
              </a:rPr>
              <a:t>:  withdrawal of </a:t>
            </a:r>
            <a:r>
              <a:rPr lang="en-US" altLang="en-US" dirty="0" err="1">
                <a:latin typeface="Arial" panose="020B0604020202020204" pitchFamily="34" charset="0"/>
              </a:rPr>
              <a:t>bOPV</a:t>
            </a:r>
            <a:r>
              <a:rPr lang="en-US" altLang="en-US" dirty="0">
                <a:latin typeface="Arial" panose="020B0604020202020204" pitchFamily="34" charset="0"/>
              </a:rPr>
              <a:t> after the certification of eradication of wild polioviruses</a:t>
            </a:r>
          </a:p>
          <a:p>
            <a:r>
              <a:rPr lang="en-US" altLang="en-US" dirty="0">
                <a:latin typeface="Arial" panose="020B0604020202020204" pitchFamily="34" charset="0"/>
              </a:rPr>
              <a:t>The phased withdrawal of OPV related to the epidemiology of WPV and vaccine-related cases of polio has been occurring globally in the past decade.  </a:t>
            </a:r>
          </a:p>
          <a:p>
            <a:pPr>
              <a:defRPr/>
            </a:pPr>
            <a:endParaRPr lang="en-US" dirty="0">
              <a:hlinkClick r:id="rId3"/>
            </a:endParaRPr>
          </a:p>
          <a:p>
            <a:pPr>
              <a:defRPr/>
            </a:pPr>
            <a:r>
              <a:rPr lang="en-US" dirty="0">
                <a:hlinkClick r:id="rId3"/>
              </a:rPr>
              <a:t>The GPEI Polio Endgame Strategy 2019-2023 </a:t>
            </a:r>
            <a:r>
              <a:rPr lang="en-US" dirty="0"/>
              <a:t>lays out the roadmap to achieving and sustaining a world free of all polioviruses</a:t>
            </a:r>
          </a:p>
          <a:p>
            <a:pPr>
              <a:defRPr/>
            </a:pPr>
            <a:r>
              <a:rPr lang="en-US" dirty="0"/>
              <a:t>Three key pillars: Eradication, Integration, and Containment + Certification and preparing for Post-Certification Strategy (PCS) implementation</a:t>
            </a:r>
          </a:p>
          <a:p>
            <a:pPr>
              <a:defRPr/>
            </a:pPr>
            <a:r>
              <a:rPr lang="en-US" dirty="0"/>
              <a:t>Builds on and optimizes use of the proven lessons and tools of the GPEI Polio Eradication and Endgame Strategic Plan 2013-2018</a:t>
            </a:r>
          </a:p>
          <a:p>
            <a:pPr>
              <a:defRPr/>
            </a:pPr>
            <a:r>
              <a:rPr lang="en-GB" sz="1100" dirty="0"/>
              <a:t>Aims to remove OPVs from routine immunization programmes</a:t>
            </a: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25604" name="Slide Number Placeholder 3">
            <a:extLst>
              <a:ext uri="{FF2B5EF4-FFF2-40B4-BE49-F238E27FC236}">
                <a16:creationId xmlns:a16="http://schemas.microsoft.com/office/drawing/2014/main" id="{A1FB25DB-9B76-4807-B007-F1E8E1C06F1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C7707E1-F49E-4A59-8880-EEF0F8501EEC}" type="slidenum">
              <a:rPr lang="en-GB" altLang="en-US" smtClean="0">
                <a:cs typeface="Arial" panose="020B0604020202020204" pitchFamily="34" charset="0"/>
              </a:rPr>
              <a:pPr>
                <a:spcBef>
                  <a:spcPct val="0"/>
                </a:spcBef>
              </a:pPr>
              <a:t>12</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E425EC35-23BE-49D7-B3F3-95A77767E954}"/>
              </a:ext>
            </a:extLst>
          </p:cNvPr>
          <p:cNvSpPr>
            <a:spLocks noGrp="1" noRot="1" noChangeAspect="1" noChangeArrowheads="1" noTextEdit="1"/>
          </p:cNvSpPr>
          <p:nvPr>
            <p:ph type="sldImg"/>
          </p:nvPr>
        </p:nvSpPr>
        <p:spPr>
          <a:ln/>
        </p:spPr>
      </p:sp>
      <p:sp>
        <p:nvSpPr>
          <p:cNvPr id="27651" name="Notes Placeholder 2">
            <a:extLst>
              <a:ext uri="{FF2B5EF4-FFF2-40B4-BE49-F238E27FC236}">
                <a16:creationId xmlns:a16="http://schemas.microsoft.com/office/drawing/2014/main" id="{AE5F510B-6E5B-40EB-9C48-4BA1DC693D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In October 2020, WHO’s SAGE recommended all countries currently using one dose of OPV in combination with </a:t>
            </a:r>
            <a:r>
              <a:rPr lang="en-US" altLang="en-US" dirty="0" err="1">
                <a:latin typeface="Arial" panose="020B0604020202020204" pitchFamily="34" charset="0"/>
              </a:rPr>
              <a:t>bOPV</a:t>
            </a:r>
            <a:r>
              <a:rPr lang="en-US" altLang="en-US" dirty="0">
                <a:latin typeface="Arial" panose="020B0604020202020204" pitchFamily="34" charset="0"/>
              </a:rPr>
              <a:t>, introduce a </a:t>
            </a:r>
            <a:r>
              <a:rPr lang="en-US" altLang="en-US" u="sng" dirty="0">
                <a:latin typeface="Arial" panose="020B0604020202020204" pitchFamily="34" charset="0"/>
              </a:rPr>
              <a:t>second </a:t>
            </a:r>
            <a:r>
              <a:rPr lang="en-US" altLang="en-US" dirty="0">
                <a:latin typeface="Arial" panose="020B0604020202020204" pitchFamily="34" charset="0"/>
              </a:rPr>
              <a:t>dose of IPV into their routine immunization schedule.</a:t>
            </a:r>
          </a:p>
          <a:p>
            <a:r>
              <a:rPr lang="en-US" altLang="en-US" dirty="0">
                <a:latin typeface="Arial" panose="020B0604020202020204" pitchFamily="34" charset="0"/>
              </a:rPr>
              <a:t>The addition of a second dose of IPV will increase protection against all polioviruses, including protection against paralysis caused by VDPV2.  </a:t>
            </a:r>
          </a:p>
          <a:p>
            <a:r>
              <a:rPr lang="en-US" altLang="en-US" dirty="0">
                <a:latin typeface="Arial" panose="020B0604020202020204" pitchFamily="34" charset="0"/>
              </a:rPr>
              <a:t>Once </a:t>
            </a:r>
            <a:r>
              <a:rPr lang="en-US" altLang="en-US" dirty="0" err="1">
                <a:latin typeface="Arial" panose="020B0604020202020204" pitchFamily="34" charset="0"/>
              </a:rPr>
              <a:t>bOPV</a:t>
            </a:r>
            <a:r>
              <a:rPr lang="en-US" altLang="en-US" dirty="0">
                <a:latin typeface="Arial" panose="020B0604020202020204" pitchFamily="34" charset="0"/>
              </a:rPr>
              <a:t> is removed after certification of eradication, two doses of IPV will ensure adequate protection against all poliovirus.</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27652" name="Slide Number Placeholder 3">
            <a:extLst>
              <a:ext uri="{FF2B5EF4-FFF2-40B4-BE49-F238E27FC236}">
                <a16:creationId xmlns:a16="http://schemas.microsoft.com/office/drawing/2014/main" id="{7CA51AB5-0D3A-450D-B859-5F0B904F23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81B368C-3CE2-4224-B415-C90A3E6B9D4B}" type="slidenum">
              <a:rPr lang="en-GB" altLang="en-US" smtClean="0">
                <a:cs typeface="Arial" panose="020B0604020202020204" pitchFamily="34" charset="0"/>
              </a:rPr>
              <a:pPr>
                <a:spcBef>
                  <a:spcPct val="0"/>
                </a:spcBef>
              </a:pPr>
              <a:t>13</a:t>
            </a:fld>
            <a:endParaRPr lang="en-GB" altLang="en-U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18AF11BC-D2E9-4602-A9A9-63CB18221759}"/>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9569D588-2FA0-482B-983C-0E30958598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b="1" dirty="0">
                <a:latin typeface="Arial" panose="020B0604020202020204" pitchFamily="34" charset="0"/>
              </a:rPr>
              <a:t>To the facilitator  </a:t>
            </a:r>
          </a:p>
          <a:p>
            <a:pPr>
              <a:lnSpc>
                <a:spcPct val="90000"/>
              </a:lnSpc>
            </a:pPr>
            <a:r>
              <a:rPr lang="en-US" altLang="en-US" b="1" dirty="0">
                <a:latin typeface="Arial" panose="020B0604020202020204" pitchFamily="34" charset="0"/>
              </a:rPr>
              <a:t>Explain to the participants that there is are 2 vaccines against polio.</a:t>
            </a:r>
          </a:p>
          <a:p>
            <a:pPr>
              <a:lnSpc>
                <a:spcPct val="90000"/>
              </a:lnSpc>
            </a:pPr>
            <a:endParaRPr lang="en-US" altLang="en-US" b="1" dirty="0">
              <a:latin typeface="Arial" panose="020B0604020202020204" pitchFamily="34" charset="0"/>
            </a:endParaRPr>
          </a:p>
          <a:p>
            <a:pPr>
              <a:lnSpc>
                <a:spcPct val="90000"/>
              </a:lnSpc>
            </a:pPr>
            <a:r>
              <a:rPr lang="en-US" altLang="en-US" dirty="0">
                <a:latin typeface="Arial" panose="020B0604020202020204" pitchFamily="34" charset="0"/>
              </a:rPr>
              <a:t>The development of effective vaccines to prevent paralytic polio was one of the major medical breakthroughs of the 20th century. </a:t>
            </a:r>
          </a:p>
          <a:p>
            <a:pPr>
              <a:lnSpc>
                <a:spcPct val="90000"/>
              </a:lnSpc>
            </a:pPr>
            <a:r>
              <a:rPr lang="en-US" altLang="en-US" dirty="0">
                <a:latin typeface="Arial" panose="020B0604020202020204" pitchFamily="34" charset="0"/>
              </a:rPr>
              <a:t>In general, there are 2 different vaccines to stop polio.  </a:t>
            </a:r>
          </a:p>
          <a:p>
            <a:pPr>
              <a:lnSpc>
                <a:spcPct val="90000"/>
              </a:lnSpc>
            </a:pPr>
            <a:endParaRPr lang="en-US" altLang="en-US" dirty="0">
              <a:latin typeface="Arial" panose="020B0604020202020204" pitchFamily="34" charset="0"/>
            </a:endParaRPr>
          </a:p>
          <a:p>
            <a:pPr>
              <a:lnSpc>
                <a:spcPct val="90000"/>
              </a:lnSpc>
              <a:buFontTx/>
              <a:buAutoNum type="arabicParenR"/>
            </a:pPr>
            <a:r>
              <a:rPr lang="fr-FR" altLang="en-US" dirty="0">
                <a:latin typeface="Arial" panose="020B0604020202020204" pitchFamily="34" charset="0"/>
                <a:cs typeface="Arial" panose="020B0604020202020204" pitchFamily="34" charset="0"/>
              </a:rPr>
              <a:t>Oral Polio Vaccine (OPV) </a:t>
            </a:r>
            <a:r>
              <a:rPr lang="fr-FR" altLang="en-US" dirty="0" err="1">
                <a:latin typeface="Arial" panose="020B0604020202020204" pitchFamily="34" charset="0"/>
                <a:cs typeface="Arial" panose="020B0604020202020204" pitchFamily="34" charset="0"/>
              </a:rPr>
              <a:t>is</a:t>
            </a:r>
            <a:r>
              <a:rPr lang="fr-FR" altLang="en-US" dirty="0">
                <a:latin typeface="Arial" panose="020B0604020202020204" pitchFamily="34" charset="0"/>
                <a:cs typeface="Arial" panose="020B0604020202020204" pitchFamily="34" charset="0"/>
              </a:rPr>
              <a:t> a Live </a:t>
            </a:r>
            <a:r>
              <a:rPr lang="fr-FR" altLang="en-US" dirty="0" err="1">
                <a:latin typeface="Arial" panose="020B0604020202020204" pitchFamily="34" charset="0"/>
                <a:cs typeface="Arial" panose="020B0604020202020204" pitchFamily="34" charset="0"/>
              </a:rPr>
              <a:t>weakened</a:t>
            </a:r>
            <a:r>
              <a:rPr lang="fr-FR" altLang="en-US" dirty="0">
                <a:latin typeface="Arial" panose="020B0604020202020204" pitchFamily="34" charset="0"/>
                <a:cs typeface="Arial" panose="020B0604020202020204" pitchFamily="34" charset="0"/>
              </a:rPr>
              <a:t> virus</a:t>
            </a:r>
          </a:p>
          <a:p>
            <a:pPr>
              <a:lnSpc>
                <a:spcPct val="90000"/>
              </a:lnSpc>
              <a:buFontTx/>
              <a:buAutoNum type="arabicParenR"/>
            </a:pPr>
            <a:r>
              <a:rPr lang="fr-FR" altLang="en-US" dirty="0" err="1">
                <a:latin typeface="Arial" panose="020B0604020202020204" pitchFamily="34" charset="0"/>
                <a:cs typeface="Arial" panose="020B0604020202020204" pitchFamily="34" charset="0"/>
              </a:rPr>
              <a:t>Inactivated</a:t>
            </a:r>
            <a:r>
              <a:rPr lang="fr-FR" altLang="en-US" dirty="0">
                <a:latin typeface="Arial" panose="020B0604020202020204" pitchFamily="34" charset="0"/>
                <a:cs typeface="Arial" panose="020B0604020202020204" pitchFamily="34" charset="0"/>
              </a:rPr>
              <a:t> Polio Vaccine (IPV) </a:t>
            </a:r>
            <a:r>
              <a:rPr lang="fr-FR" altLang="en-US" dirty="0" err="1">
                <a:latin typeface="Arial" panose="020B0604020202020204" pitchFamily="34" charset="0"/>
                <a:cs typeface="Arial" panose="020B0604020202020204" pitchFamily="34" charset="0"/>
              </a:rPr>
              <a:t>is</a:t>
            </a:r>
            <a:r>
              <a:rPr lang="fr-FR" altLang="en-US" dirty="0">
                <a:latin typeface="Arial" panose="020B0604020202020204" pitchFamily="34" charset="0"/>
                <a:cs typeface="Arial" panose="020B0604020202020204" pitchFamily="34" charset="0"/>
              </a:rPr>
              <a:t> a </a:t>
            </a:r>
            <a:r>
              <a:rPr lang="fr-FR" altLang="en-US" dirty="0" err="1">
                <a:latin typeface="Arial" panose="020B0604020202020204" pitchFamily="34" charset="0"/>
                <a:cs typeface="Arial" panose="020B0604020202020204" pitchFamily="34" charset="0"/>
              </a:rPr>
              <a:t>Killed</a:t>
            </a:r>
            <a:r>
              <a:rPr lang="fr-FR" altLang="en-US" dirty="0">
                <a:latin typeface="Arial" panose="020B0604020202020204" pitchFamily="34" charset="0"/>
                <a:cs typeface="Arial" panose="020B0604020202020204" pitchFamily="34" charset="0"/>
              </a:rPr>
              <a:t> virus </a:t>
            </a:r>
            <a:r>
              <a:rPr lang="fr-FR" altLang="en-US" dirty="0" err="1">
                <a:latin typeface="Arial" panose="020B0604020202020204" pitchFamily="34" charset="0"/>
                <a:cs typeface="Arial" panose="020B0604020202020204" pitchFamily="34" charset="0"/>
              </a:rPr>
              <a:t>administered</a:t>
            </a:r>
            <a:r>
              <a:rPr lang="fr-FR" altLang="en-US" dirty="0">
                <a:latin typeface="Arial" panose="020B0604020202020204" pitchFamily="34" charset="0"/>
                <a:cs typeface="Arial" panose="020B0604020202020204" pitchFamily="34" charset="0"/>
              </a:rPr>
              <a:t> by injection</a:t>
            </a:r>
          </a:p>
          <a:p>
            <a:pPr>
              <a:lnSpc>
                <a:spcPct val="90000"/>
              </a:lnSpc>
              <a:buFontTx/>
              <a:buAutoNum type="arabicParenR"/>
            </a:pPr>
            <a:endParaRPr lang="fr-FR"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rPr>
              <a:t>Both forms are needed today to stop the interruption of polio transmission.  Once we stop polio, we will only need IPV.</a:t>
            </a:r>
          </a:p>
          <a:p>
            <a:endParaRPr lang="en-US" altLang="en-US" dirty="0">
              <a:latin typeface="Arial" panose="020B0604020202020204" pitchFamily="34" charset="0"/>
            </a:endParaRPr>
          </a:p>
          <a:p>
            <a:r>
              <a:rPr lang="en-US" altLang="en-US" dirty="0">
                <a:latin typeface="Arial" panose="020B0604020202020204" pitchFamily="34" charset="0"/>
              </a:rPr>
              <a:t>IPV is an inactivated vaccine and not a “live” attenuated vaccine. Therefore it carries no risk of vaccine-associated polio paralysis (VAPP) or </a:t>
            </a:r>
            <a:r>
              <a:rPr lang="en-US" altLang="en-US" dirty="0" err="1">
                <a:latin typeface="Arial" panose="020B0604020202020204" pitchFamily="34" charset="0"/>
              </a:rPr>
              <a:t>cVDPV</a:t>
            </a:r>
            <a:r>
              <a:rPr lang="en-US" altLang="en-US" dirty="0">
                <a:latin typeface="Arial" panose="020B0604020202020204" pitchFamily="34" charset="0"/>
              </a:rPr>
              <a:t>. </a:t>
            </a:r>
          </a:p>
          <a:p>
            <a:r>
              <a:rPr lang="en-US" altLang="en-US" dirty="0">
                <a:latin typeface="Arial" panose="020B0604020202020204" pitchFamily="34" charset="0"/>
              </a:rPr>
              <a:t>Unlike OPV, immune response for IPV does not vary substantially between industrialized and tropical developing country settings.</a:t>
            </a:r>
          </a:p>
          <a:p>
            <a:endParaRPr lang="en-US" altLang="en-US" dirty="0">
              <a:latin typeface="Arial" panose="020B0604020202020204" pitchFamily="34" charset="0"/>
            </a:endParaRPr>
          </a:p>
          <a:p>
            <a:endParaRPr lang="fr-FR" altLang="en-US" dirty="0">
              <a:latin typeface="Arial" panose="020B0604020202020204" pitchFamily="34" charset="0"/>
              <a:cs typeface="Arial" panose="020B0604020202020204" pitchFamily="34" charset="0"/>
            </a:endParaRPr>
          </a:p>
          <a:p>
            <a:pPr lvl="2"/>
            <a:endParaRPr lang="fr-FR" altLang="en-US" dirty="0">
              <a:latin typeface="Arial" panose="020B0604020202020204" pitchFamily="34" charset="0"/>
              <a:cs typeface="Arial" panose="020B0604020202020204" pitchFamily="34" charset="0"/>
            </a:endParaRPr>
          </a:p>
          <a:p>
            <a:pPr>
              <a:lnSpc>
                <a:spcPct val="90000"/>
              </a:lnSpc>
            </a:pPr>
            <a:endParaRPr lang="fr-FR" altLang="en-US" sz="1100" dirty="0">
              <a:latin typeface="Arial" panose="020B0604020202020204" pitchFamily="34" charset="0"/>
            </a:endParaRPr>
          </a:p>
        </p:txBody>
      </p:sp>
      <p:sp>
        <p:nvSpPr>
          <p:cNvPr id="29700" name="Espace réservé du numéro de diapositive 3">
            <a:extLst>
              <a:ext uri="{FF2B5EF4-FFF2-40B4-BE49-F238E27FC236}">
                <a16:creationId xmlns:a16="http://schemas.microsoft.com/office/drawing/2014/main" id="{1D4F7DD6-131B-4CAB-A764-37528917D69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11EBA2D-6258-4F74-BA65-52AE103DFFA4}" type="slidenum">
              <a:rPr lang="en-GB" altLang="en-US" smtClean="0">
                <a:cs typeface="Arial" panose="020B0604020202020204" pitchFamily="34" charset="0"/>
              </a:rPr>
              <a:pPr>
                <a:spcBef>
                  <a:spcPct val="0"/>
                </a:spcBef>
              </a:pPr>
              <a:t>14</a:t>
            </a:fld>
            <a:endParaRPr lang="en-GB"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757FE510-08C8-4F82-AAAB-39137F42FB6B}"/>
              </a:ext>
            </a:extLst>
          </p:cNvPr>
          <p:cNvSpPr>
            <a:spLocks noGrp="1" noRot="1" noChangeAspect="1" noChangeArrowheads="1" noTextEdit="1"/>
          </p:cNvSpPr>
          <p:nvPr>
            <p:ph type="sldImg"/>
          </p:nvPr>
        </p:nvSpPr>
        <p:spPr>
          <a:ln/>
        </p:spPr>
      </p:sp>
      <p:sp>
        <p:nvSpPr>
          <p:cNvPr id="31747" name="Notes Placeholder 2">
            <a:extLst>
              <a:ext uri="{FF2B5EF4-FFF2-40B4-BE49-F238E27FC236}">
                <a16:creationId xmlns:a16="http://schemas.microsoft.com/office/drawing/2014/main" id="{B3A05407-2D21-4614-BBDB-BFD316E859B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Describe to the participants the rationale for IPV.</a:t>
            </a:r>
          </a:p>
          <a:p>
            <a:endParaRPr lang="en-US" altLang="en-US" dirty="0">
              <a:latin typeface="Arial" panose="020B0604020202020204" pitchFamily="34" charset="0"/>
            </a:endParaRPr>
          </a:p>
          <a:p>
            <a:r>
              <a:rPr lang="en-US" altLang="en-US" dirty="0">
                <a:latin typeface="Arial" panose="020B0604020202020204" pitchFamily="34" charset="0"/>
              </a:rPr>
              <a:t>The primary role of introducing </a:t>
            </a:r>
            <a:r>
              <a:rPr lang="en-US" altLang="en-US" b="1" dirty="0">
                <a:latin typeface="Arial" panose="020B0604020202020204" pitchFamily="34" charset="0"/>
              </a:rPr>
              <a:t>two doses of IPV into routine immunization programmes</a:t>
            </a:r>
            <a:r>
              <a:rPr lang="en-US" altLang="en-US" dirty="0">
                <a:latin typeface="Arial" panose="020B0604020202020204" pitchFamily="34" charset="0"/>
              </a:rPr>
              <a:t> is to reduce risks associated with OPV withdrawal and possible reintroduction of polioviruses and to provide protection against all polioviruses.  These risks include:</a:t>
            </a:r>
          </a:p>
          <a:p>
            <a:r>
              <a:rPr lang="en-GB" altLang="en-US" dirty="0">
                <a:latin typeface="Arial" panose="020B0604020202020204" pitchFamily="34" charset="0"/>
              </a:rPr>
              <a:t>1) Immediate time-limited risk of cVDPV2 emergence;</a:t>
            </a:r>
            <a:endParaRPr lang="en-US" altLang="en-US" dirty="0">
              <a:latin typeface="Arial" panose="020B0604020202020204" pitchFamily="34" charset="0"/>
            </a:endParaRPr>
          </a:p>
          <a:p>
            <a:r>
              <a:rPr lang="en-GB" altLang="en-US" dirty="0">
                <a:latin typeface="Arial" panose="020B0604020202020204" pitchFamily="34" charset="0"/>
              </a:rPr>
              <a:t>2) Medium and long-term risks of type 2 poliovirus re-introduction from a vaccine manufacturing site, research facility, diagnostic laboratory, or a bioterrorism event.</a:t>
            </a:r>
            <a:endParaRPr lang="en-US" altLang="en-US" dirty="0">
              <a:latin typeface="Arial" panose="020B0604020202020204" pitchFamily="34" charset="0"/>
            </a:endParaRPr>
          </a:p>
          <a:p>
            <a:r>
              <a:rPr lang="en-GB" altLang="en-US" dirty="0">
                <a:latin typeface="Arial" panose="020B0604020202020204" pitchFamily="34" charset="0"/>
              </a:rPr>
              <a:t>3)  Spread of virus from rare immune deficient individuals who are chronically infected with OPV2.</a:t>
            </a:r>
            <a:endParaRPr lang="en-US" altLang="en-US" dirty="0">
              <a:latin typeface="Arial" panose="020B0604020202020204" pitchFamily="34" charset="0"/>
            </a:endParaRPr>
          </a:p>
          <a:p>
            <a:r>
              <a:rPr lang="en-US" altLang="en-US" dirty="0">
                <a:latin typeface="Arial" panose="020B0604020202020204" pitchFamily="34" charset="0"/>
              </a:rPr>
              <a:t>A reintroduction of poliovirus or cVDPV2 emergence could potentially result in a substantial polio outbreak or even re-establishment of global transmission.  </a:t>
            </a:r>
          </a:p>
          <a:p>
            <a:br>
              <a:rPr lang="en-US" altLang="en-US" dirty="0">
                <a:latin typeface="Arial" panose="020B0604020202020204" pitchFamily="34" charset="0"/>
              </a:rPr>
            </a:br>
            <a:r>
              <a:rPr lang="en-US" altLang="en-US" dirty="0">
                <a:latin typeface="Arial" panose="020B0604020202020204" pitchFamily="34" charset="0"/>
              </a:rPr>
              <a:t>IPV will reduce these risks after OPV withdrawal and provide protection against polio without causing side effects.</a:t>
            </a:r>
          </a:p>
          <a:p>
            <a:endParaRPr lang="en-US" altLang="en-US" dirty="0">
              <a:latin typeface="Arial" panose="020B0604020202020204" pitchFamily="34" charset="0"/>
            </a:endParaRPr>
          </a:p>
          <a:p>
            <a:r>
              <a:rPr lang="en-GB" altLang="en-US" dirty="0">
                <a:latin typeface="Arial" panose="020B0604020202020204" pitchFamily="34" charset="0"/>
              </a:rPr>
              <a:t>Using IPV in our community also helps us remind caretakers about the importance of vaccinations overall.</a:t>
            </a:r>
          </a:p>
          <a:p>
            <a:r>
              <a:rPr lang="en-GB" altLang="en-US" dirty="0">
                <a:latin typeface="Arial" panose="020B0604020202020204" pitchFamily="34" charset="0"/>
              </a:rPr>
              <a:t>It gives us an opportunity to review children’s routine immunization schedule and inform them about missed and upcoming vaccinations. </a:t>
            </a:r>
          </a:p>
          <a:p>
            <a:r>
              <a:rPr lang="en-GB" altLang="en-US" dirty="0">
                <a:latin typeface="Arial" panose="020B0604020202020204" pitchFamily="34" charset="0"/>
              </a:rPr>
              <a:t>Adding a second dose of IPV will increase protection against all polioviruses.</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31748" name="Slide Number Placeholder 3">
            <a:extLst>
              <a:ext uri="{FF2B5EF4-FFF2-40B4-BE49-F238E27FC236}">
                <a16:creationId xmlns:a16="http://schemas.microsoft.com/office/drawing/2014/main" id="{AEA2C8B3-ED5A-4959-8FAF-AD5B4E02B05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5D6B7E8-5F70-40FB-B21A-8C28854249D0}" type="slidenum">
              <a:rPr lang="en-GB" altLang="en-US" smtClean="0">
                <a:cs typeface="Arial" panose="020B0604020202020204" pitchFamily="34" charset="0"/>
              </a:rPr>
              <a:pPr>
                <a:spcBef>
                  <a:spcPct val="0"/>
                </a:spcBef>
              </a:pPr>
              <a:t>15</a:t>
            </a:fld>
            <a:endParaRPr lang="en-GB" altLang="en-U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Arial" panose="020B0604020202020204" pitchFamily="34" charset="0"/>
              </a:rPr>
              <a:t>Although OPV offers effective protection against polio, it is a live attenuated vaccine and in very rare cases can lead to paralysis. There are two ways this can occur:</a:t>
            </a:r>
            <a:endParaRPr lang="en-US" altLang="en-US" sz="1000" dirty="0">
              <a:latin typeface="Arial" panose="020B0604020202020204" pitchFamily="34" charset="0"/>
            </a:endParaRPr>
          </a:p>
          <a:p>
            <a:pPr lvl="1"/>
            <a:r>
              <a:rPr lang="en-US" altLang="en-US" u="sng" dirty="0">
                <a:latin typeface="Arial" panose="020B0604020202020204" pitchFamily="34" charset="0"/>
              </a:rPr>
              <a:t>1) Vaccine Associated Paralytic Poliomyelitis (VAPP)</a:t>
            </a:r>
            <a:r>
              <a:rPr lang="en-US" altLang="en-US" dirty="0">
                <a:latin typeface="Arial" panose="020B0604020202020204" pitchFamily="34" charset="0"/>
              </a:rPr>
              <a:t>: refers to spontaneous reversion to neurovirulence of one of the attenuated Sabin viruses in OPV.</a:t>
            </a:r>
            <a:r>
              <a:rPr lang="en-US" altLang="en-US" sz="1000" dirty="0">
                <a:latin typeface="Arial" panose="020B0604020202020204" pitchFamily="34" charset="0"/>
              </a:rPr>
              <a:t>  Pre-switch: </a:t>
            </a:r>
            <a:r>
              <a:rPr lang="en-US" altLang="en-US" dirty="0">
                <a:latin typeface="Arial" panose="020B0604020202020204" pitchFamily="34" charset="0"/>
              </a:rPr>
              <a:t>For every 2.4 million doses of OPV administered, one vaccine recipient or a close contact is paralyzed. There are an estimated 250 – 500 VAPP cases globally per year.  Of these, about </a:t>
            </a:r>
            <a:r>
              <a:rPr lang="en-US" altLang="en-US" b="1" dirty="0">
                <a:latin typeface="Arial" panose="020B0604020202020204" pitchFamily="34" charset="0"/>
              </a:rPr>
              <a:t>40% were caused by </a:t>
            </a:r>
            <a:r>
              <a:rPr lang="en-US" altLang="en-US" b="1" dirty="0" err="1">
                <a:latin typeface="Arial" panose="020B0604020202020204" pitchFamily="34" charset="0"/>
              </a:rPr>
              <a:t>tOPV’s</a:t>
            </a:r>
            <a:r>
              <a:rPr lang="en-US" altLang="en-US" b="1" dirty="0">
                <a:latin typeface="Arial" panose="020B0604020202020204" pitchFamily="34" charset="0"/>
              </a:rPr>
              <a:t> type 2 component</a:t>
            </a:r>
            <a:r>
              <a:rPr lang="en-US" altLang="en-US" dirty="0">
                <a:latin typeface="Arial" panose="020B0604020202020204" pitchFamily="34" charset="0"/>
              </a:rPr>
              <a:t>. Post switch: reduction of the estimated VAPP cases globally. </a:t>
            </a:r>
            <a:endParaRPr lang="en-US" altLang="en-US" sz="1000" dirty="0">
              <a:latin typeface="Arial" panose="020B0604020202020204" pitchFamily="34" charset="0"/>
            </a:endParaRPr>
          </a:p>
          <a:p>
            <a:pPr lvl="1"/>
            <a:r>
              <a:rPr lang="en-US" altLang="en-US" u="sng" dirty="0">
                <a:latin typeface="Arial" panose="020B0604020202020204" pitchFamily="34" charset="0"/>
              </a:rPr>
              <a:t>2) Circulating Vaccine Derived Poliovirus (</a:t>
            </a:r>
            <a:r>
              <a:rPr lang="en-US" altLang="en-US" u="sng" dirty="0" err="1">
                <a:latin typeface="Arial" panose="020B0604020202020204" pitchFamily="34" charset="0"/>
              </a:rPr>
              <a:t>cVDPV</a:t>
            </a:r>
            <a:r>
              <a:rPr lang="en-US" altLang="en-US" u="sng" dirty="0">
                <a:latin typeface="Arial" panose="020B0604020202020204" pitchFamily="34" charset="0"/>
              </a:rPr>
              <a:t>) outbreaks</a:t>
            </a:r>
            <a:r>
              <a:rPr lang="en-US" altLang="en-US" dirty="0">
                <a:latin typeface="Arial" panose="020B0604020202020204" pitchFamily="34" charset="0"/>
              </a:rPr>
              <a:t>: these rare outbreaks occur </a:t>
            </a:r>
            <a:r>
              <a:rPr lang="en-GB" altLang="en-US" dirty="0">
                <a:latin typeface="Arial" panose="020B0604020202020204" pitchFamily="34" charset="0"/>
              </a:rPr>
              <a:t>when </a:t>
            </a:r>
            <a:r>
              <a:rPr lang="en-US" altLang="en-US" dirty="0">
                <a:latin typeface="Arial" panose="020B0604020202020204" pitchFamily="34" charset="0"/>
              </a:rPr>
              <a:t>a OPV strain is passed from person-to-person, mutating back to a neurovirulent and highly transmissible form.</a:t>
            </a:r>
          </a:p>
          <a:p>
            <a:endParaRPr lang="en-US" dirty="0"/>
          </a:p>
        </p:txBody>
      </p:sp>
      <p:sp>
        <p:nvSpPr>
          <p:cNvPr id="4" name="Slide Number Placeholder 3"/>
          <p:cNvSpPr>
            <a:spLocks noGrp="1"/>
          </p:cNvSpPr>
          <p:nvPr>
            <p:ph type="sldNum" sz="quarter" idx="5"/>
          </p:nvPr>
        </p:nvSpPr>
        <p:spPr/>
        <p:txBody>
          <a:bodyPr/>
          <a:lstStyle/>
          <a:p>
            <a:pPr>
              <a:defRPr/>
            </a:pPr>
            <a:fld id="{72667D72-DBA9-415A-8055-0A33F163F458}" type="slidenum">
              <a:rPr lang="en-GB" altLang="en-US" smtClean="0"/>
              <a:pPr>
                <a:defRPr/>
              </a:pPr>
              <a:t>16</a:t>
            </a:fld>
            <a:endParaRPr lang="en-GB" altLang="en-US"/>
          </a:p>
        </p:txBody>
      </p:sp>
    </p:spTree>
    <p:extLst>
      <p:ext uri="{BB962C8B-B14F-4D97-AF65-F5344CB8AC3E}">
        <p14:creationId xmlns:p14="http://schemas.microsoft.com/office/powerpoint/2010/main" val="4168676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80590B50-3E29-4A8F-9305-B044E15CCBF2}"/>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A15AAD99-F998-48A8-80E1-C999137CF9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Introduce to the participants to the content of the training related to IPV introduction.</a:t>
            </a:r>
          </a:p>
          <a:p>
            <a:endParaRPr lang="en-US" altLang="en-US" b="1" dirty="0">
              <a:latin typeface="Arial" panose="020B0604020202020204" pitchFamily="34" charset="0"/>
            </a:endParaRPr>
          </a:p>
          <a:p>
            <a:r>
              <a:rPr lang="en-US" altLang="en-US" dirty="0">
                <a:latin typeface="Arial" panose="020B0604020202020204" pitchFamily="34" charset="0"/>
              </a:rPr>
              <a:t>Your country is about to add a second dose of IPV. In order to ensure the best conditions for the vaccine introduction, you will be trained on how to:</a:t>
            </a:r>
          </a:p>
          <a:p>
            <a:pPr>
              <a:buFontTx/>
              <a:buChar char="•"/>
            </a:pPr>
            <a:r>
              <a:rPr lang="en-US" altLang="en-US" dirty="0">
                <a:latin typeface="Arial" panose="020B0604020202020204" pitchFamily="34" charset="0"/>
              </a:rPr>
              <a:t>Store the vaccine</a:t>
            </a:r>
          </a:p>
          <a:p>
            <a:pPr>
              <a:buFontTx/>
              <a:buChar char="•"/>
            </a:pPr>
            <a:r>
              <a:rPr lang="en-US" altLang="en-US" dirty="0">
                <a:latin typeface="Arial" panose="020B0604020202020204" pitchFamily="34" charset="0"/>
              </a:rPr>
              <a:t>Determine the eligibility of the vaccine</a:t>
            </a:r>
          </a:p>
          <a:p>
            <a:pPr>
              <a:buFontTx/>
              <a:buChar char="•"/>
            </a:pPr>
            <a:r>
              <a:rPr lang="en-US" altLang="en-US" dirty="0">
                <a:latin typeface="Arial" panose="020B0604020202020204" pitchFamily="34" charset="0"/>
              </a:rPr>
              <a:t>Administer the vaccine</a:t>
            </a:r>
          </a:p>
          <a:p>
            <a:pPr>
              <a:buFontTx/>
              <a:buChar char="•"/>
            </a:pPr>
            <a:r>
              <a:rPr lang="en-US" altLang="en-US" dirty="0">
                <a:latin typeface="Arial" panose="020B0604020202020204" pitchFamily="34" charset="0"/>
              </a:rPr>
              <a:t>Record the vaccine</a:t>
            </a:r>
          </a:p>
          <a:p>
            <a:pPr>
              <a:buFontTx/>
              <a:buChar char="•"/>
            </a:pPr>
            <a:r>
              <a:rPr lang="en-US" altLang="en-US" dirty="0">
                <a:latin typeface="Arial" panose="020B0604020202020204" pitchFamily="34" charset="0"/>
              </a:rPr>
              <a:t>Monitor AEFIs</a:t>
            </a:r>
          </a:p>
          <a:p>
            <a:pPr>
              <a:buFontTx/>
              <a:buChar char="•"/>
            </a:pPr>
            <a:r>
              <a:rPr lang="en-US" altLang="en-US" dirty="0">
                <a:latin typeface="Arial" panose="020B0604020202020204" pitchFamily="34" charset="0"/>
              </a:rPr>
              <a:t>Communicate with caregivers about the vaccine</a:t>
            </a:r>
          </a:p>
          <a:p>
            <a:endParaRPr lang="en-US" altLang="en-US" dirty="0">
              <a:latin typeface="Arial" panose="020B0604020202020204" pitchFamily="34" charset="0"/>
            </a:endParaRPr>
          </a:p>
          <a:p>
            <a:r>
              <a:rPr lang="en-US" altLang="en-US" dirty="0">
                <a:latin typeface="Arial" panose="020B0604020202020204" pitchFamily="34" charset="0"/>
              </a:rPr>
              <a:t>During the course, issues and questions will be raised and discussed in a group in order to anticipate the situations that you will be facing at the workplace.</a:t>
            </a:r>
          </a:p>
          <a:p>
            <a:r>
              <a:rPr lang="en-US" altLang="en-US" dirty="0">
                <a:latin typeface="Arial" panose="020B0604020202020204" pitchFamily="34" charset="0"/>
              </a:rPr>
              <a:t>At the end of the course, you will be provided with a pocket guide on the training. The guide is intended to remind you of key information in routine practice. </a:t>
            </a:r>
            <a:endParaRPr lang="fr-FR" altLang="en-US" sz="1300" dirty="0">
              <a:latin typeface="Arial" panose="020B0604020202020204" pitchFamily="34" charset="0"/>
            </a:endParaRPr>
          </a:p>
          <a:p>
            <a:endParaRPr lang="fr-FR" altLang="en-US" sz="1300" dirty="0">
              <a:latin typeface="Arial" panose="020B0604020202020204" pitchFamily="34" charset="0"/>
            </a:endParaRPr>
          </a:p>
        </p:txBody>
      </p:sp>
      <p:sp>
        <p:nvSpPr>
          <p:cNvPr id="34820" name="Espace réservé du numéro de diapositive 3">
            <a:extLst>
              <a:ext uri="{FF2B5EF4-FFF2-40B4-BE49-F238E27FC236}">
                <a16:creationId xmlns:a16="http://schemas.microsoft.com/office/drawing/2014/main" id="{2862BCDA-0A40-4AB2-AD37-93DDE20FAAB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0D538C40-7723-4BE7-ACEE-D5A8D325636F}" type="slidenum">
              <a:rPr lang="en-GB" altLang="en-US" b="0">
                <a:cs typeface="Arial" panose="020B0604020202020204" pitchFamily="34" charset="0"/>
              </a:rPr>
              <a:pPr algn="r" eaLnBrk="1" hangingPunct="1">
                <a:spcBef>
                  <a:spcPct val="0"/>
                </a:spcBef>
              </a:pPr>
              <a:t>17</a:t>
            </a:fld>
            <a:endParaRPr lang="en-GB" altLang="en-US" b="0">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a:extLst>
              <a:ext uri="{FF2B5EF4-FFF2-40B4-BE49-F238E27FC236}">
                <a16:creationId xmlns:a16="http://schemas.microsoft.com/office/drawing/2014/main" id="{26F68C12-7EB2-4E81-B943-F7ED884235BF}"/>
              </a:ext>
            </a:extLst>
          </p:cNvPr>
          <p:cNvSpPr>
            <a:spLocks noGrp="1" noRot="1" noChangeAspect="1" noChangeArrowheads="1" noTextEdit="1"/>
          </p:cNvSpPr>
          <p:nvPr>
            <p:ph type="sldImg"/>
          </p:nvPr>
        </p:nvSpPr>
        <p:spPr>
          <a:ln/>
        </p:spPr>
      </p:sp>
      <p:sp>
        <p:nvSpPr>
          <p:cNvPr id="36867" name="Espace réservé des commentaires 2">
            <a:extLst>
              <a:ext uri="{FF2B5EF4-FFF2-40B4-BE49-F238E27FC236}">
                <a16:creationId xmlns:a16="http://schemas.microsoft.com/office/drawing/2014/main" id="{AFD71DD0-05CE-44EC-8159-0FA8C202AC0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rPr>
              <a:t>To the facilitator:  </a:t>
            </a:r>
          </a:p>
          <a:p>
            <a:endParaRPr lang="en-US" altLang="en-US">
              <a:latin typeface="Arial" panose="020B0604020202020204" pitchFamily="34" charset="0"/>
            </a:endParaRPr>
          </a:p>
          <a:p>
            <a:r>
              <a:rPr lang="en-US" altLang="en-US">
                <a:latin typeface="Arial" panose="020B0604020202020204" pitchFamily="34" charset="0"/>
              </a:rPr>
              <a:t>This is the end of the module.</a:t>
            </a:r>
          </a:p>
          <a:p>
            <a:r>
              <a:rPr lang="en-US" altLang="en-US">
                <a:latin typeface="Arial" panose="020B0604020202020204" pitchFamily="34" charset="0"/>
              </a:rPr>
              <a:t>You have been introduced to the “</a:t>
            </a:r>
            <a:r>
              <a:rPr lang="fr-FR" altLang="en-US">
                <a:solidFill>
                  <a:schemeClr val="bg1"/>
                </a:solidFill>
                <a:latin typeface="Arial" panose="020B0604020202020204" pitchFamily="34" charset="0"/>
              </a:rPr>
              <a:t>Introduction to the polio endgame rationale and IPV vaccine </a:t>
            </a:r>
          </a:p>
          <a:p>
            <a:r>
              <a:rPr lang="en-US" altLang="en-US">
                <a:latin typeface="Arial" panose="020B0604020202020204" pitchFamily="34" charset="0"/>
              </a:rPr>
              <a:t>” module.</a:t>
            </a:r>
            <a:br>
              <a:rPr lang="en-US" altLang="en-US">
                <a:latin typeface="Arial" panose="020B0604020202020204" pitchFamily="34" charset="0"/>
              </a:rPr>
            </a:br>
            <a:r>
              <a:rPr lang="en-US" altLang="en-US">
                <a:latin typeface="Arial" panose="020B0604020202020204" pitchFamily="34" charset="0"/>
              </a:rPr>
              <a:t>The following module is titled “IPV attributes and storage conditions”.</a:t>
            </a:r>
          </a:p>
          <a:p>
            <a:r>
              <a:rPr lang="en-US" altLang="en-US">
                <a:latin typeface="Arial" panose="020B0604020202020204" pitchFamily="34" charset="0"/>
              </a:rPr>
              <a:t>Thank you for your attention! </a:t>
            </a:r>
            <a:endParaRPr lang="fr-FR" altLang="en-US">
              <a:latin typeface="Arial" panose="020B0604020202020204" pitchFamily="34" charset="0"/>
            </a:endParaRPr>
          </a:p>
        </p:txBody>
      </p:sp>
      <p:sp>
        <p:nvSpPr>
          <p:cNvPr id="36868" name="Espace réservé du numéro de diapositive 3">
            <a:extLst>
              <a:ext uri="{FF2B5EF4-FFF2-40B4-BE49-F238E27FC236}">
                <a16:creationId xmlns:a16="http://schemas.microsoft.com/office/drawing/2014/main" id="{1717CBFA-35D0-4B3A-A6D8-EBA82B1986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80E367F-2C80-47F8-B0D5-0095EC57CCC5}" type="slidenum">
              <a:rPr lang="en-GB" altLang="en-US" smtClean="0">
                <a:cs typeface="Arial" panose="020B0604020202020204" pitchFamily="34" charset="0"/>
              </a:rPr>
              <a:pPr>
                <a:spcBef>
                  <a:spcPct val="0"/>
                </a:spcBef>
              </a:pPr>
              <a:t>18</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7DE788F4-79D1-4AB3-A299-E325205B13AD}"/>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6A5B1608-6398-4941-999E-A342A223D66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latin typeface="Arial" panose="020B0604020202020204" pitchFamily="34" charset="0"/>
            </a:endParaRPr>
          </a:p>
        </p:txBody>
      </p:sp>
      <p:sp>
        <p:nvSpPr>
          <p:cNvPr id="8196" name="Espace réservé du numéro de diapositive 3">
            <a:extLst>
              <a:ext uri="{FF2B5EF4-FFF2-40B4-BE49-F238E27FC236}">
                <a16:creationId xmlns:a16="http://schemas.microsoft.com/office/drawing/2014/main" id="{4B41C142-439C-4FD4-AC29-FDDEB26741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9794DFE-8422-4508-8807-735215654F47}" type="slidenum">
              <a:rPr lang="fr-FR" altLang="en-US" smtClean="0">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B2371D67-E45D-4CCC-A82A-BE9201AA7148}"/>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79668F4E-DD69-472E-9197-87B7A757FA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Explain to the participants the key issues raised in this module.</a:t>
            </a:r>
          </a:p>
          <a:p>
            <a:endParaRPr lang="en-US" altLang="en-US" dirty="0">
              <a:latin typeface="Arial" panose="020B0604020202020204" pitchFamily="34" charset="0"/>
            </a:endParaRPr>
          </a:p>
          <a:p>
            <a:r>
              <a:rPr lang="en-US" altLang="en-US" dirty="0">
                <a:latin typeface="Arial" panose="020B0604020202020204" pitchFamily="34" charset="0"/>
              </a:rPr>
              <a:t>In this module you will learn more about polio disease and vaccine.</a:t>
            </a:r>
          </a:p>
          <a:p>
            <a:r>
              <a:rPr lang="en-US" altLang="en-US" dirty="0">
                <a:latin typeface="Arial" panose="020B0604020202020204" pitchFamily="34" charset="0"/>
              </a:rPr>
              <a:t>We will provide you with answers to the following questions:</a:t>
            </a:r>
          </a:p>
          <a:p>
            <a:pPr>
              <a:buFontTx/>
              <a:buChar char="•"/>
            </a:pPr>
            <a:r>
              <a:rPr lang="en-US" altLang="en-US" dirty="0">
                <a:latin typeface="Arial" panose="020B0604020202020204" pitchFamily="34" charset="0"/>
              </a:rPr>
              <a:t>What is polio disease?</a:t>
            </a:r>
          </a:p>
          <a:p>
            <a:pPr>
              <a:buFontTx/>
              <a:buChar char="•"/>
            </a:pPr>
            <a:r>
              <a:rPr lang="en-US" altLang="en-US" dirty="0">
                <a:latin typeface="Arial" panose="020B0604020202020204" pitchFamily="34" charset="0"/>
              </a:rPr>
              <a:t>How is polio spread? </a:t>
            </a:r>
          </a:p>
          <a:p>
            <a:pPr>
              <a:buFontTx/>
              <a:buChar char="•"/>
            </a:pPr>
            <a:r>
              <a:rPr lang="en-US" altLang="en-US" dirty="0">
                <a:latin typeface="Arial" panose="020B0604020202020204" pitchFamily="34" charset="0"/>
              </a:rPr>
              <a:t>What viruses exist and what vaccines do we have against them?</a:t>
            </a:r>
          </a:p>
          <a:p>
            <a:pPr>
              <a:buFontTx/>
              <a:buChar char="•"/>
            </a:pPr>
            <a:r>
              <a:rPr lang="en-US" altLang="en-US" dirty="0">
                <a:latin typeface="Arial" panose="020B0604020202020204" pitchFamily="34" charset="0"/>
              </a:rPr>
              <a:t>What is the status of polio eradication globally?</a:t>
            </a:r>
          </a:p>
          <a:p>
            <a:pPr>
              <a:buFontTx/>
              <a:buChar char="•"/>
            </a:pPr>
            <a:r>
              <a:rPr lang="en-US" altLang="en-US" dirty="0">
                <a:latin typeface="Arial" panose="020B0604020202020204" pitchFamily="34" charset="0"/>
              </a:rPr>
              <a:t>Why do we need two doses of IPV?</a:t>
            </a:r>
            <a:endParaRPr lang="fr-FR" altLang="en-US" dirty="0">
              <a:latin typeface="Arial" panose="020B0604020202020204" pitchFamily="34" charset="0"/>
            </a:endParaRPr>
          </a:p>
        </p:txBody>
      </p:sp>
      <p:sp>
        <p:nvSpPr>
          <p:cNvPr id="10244" name="Espace réservé du numéro de diapositive 3">
            <a:extLst>
              <a:ext uri="{FF2B5EF4-FFF2-40B4-BE49-F238E27FC236}">
                <a16:creationId xmlns:a16="http://schemas.microsoft.com/office/drawing/2014/main" id="{F469BD66-E3B0-436D-94E2-279F7C3885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33C494A-D3F0-44BF-AC88-A7319169B241}" type="slidenum">
              <a:rPr lang="fr-FR" altLang="en-US" smtClean="0">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CE2DC45B-34BF-4882-9B38-7F8CE5B2C4E0}"/>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DE665B62-F0B9-49CE-8865-39785E1E96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Explain to the participants what polio disease is.</a:t>
            </a:r>
          </a:p>
          <a:p>
            <a:endParaRPr lang="en-US" altLang="en-US" b="1" dirty="0">
              <a:latin typeface="Arial" panose="020B0604020202020204" pitchFamily="34" charset="0"/>
            </a:endParaRPr>
          </a:p>
          <a:p>
            <a:r>
              <a:rPr lang="en-US" altLang="en-US" dirty="0">
                <a:latin typeface="Arial" panose="020B0604020202020204" pitchFamily="34" charset="0"/>
              </a:rPr>
              <a:t>Polio is a crippling and potentially fatal infectious disease caused by an acute viral infection. There is no cure, but there are safe and effective vaccines. The strategy to eradicate polio is therefore based on preventing infection by immunizing every child until poliovirus transmission stops and the world is polio-free.</a:t>
            </a:r>
          </a:p>
          <a:p>
            <a:endParaRPr lang="en-US" altLang="en-US" dirty="0">
              <a:latin typeface="Arial" panose="020B0604020202020204" pitchFamily="34" charset="0"/>
            </a:endParaRPr>
          </a:p>
          <a:p>
            <a:r>
              <a:rPr lang="en-US" altLang="en-US" dirty="0">
                <a:latin typeface="Arial" panose="020B0604020202020204" pitchFamily="34" charset="0"/>
              </a:rPr>
              <a:t>It invades the nervous system and can cause permanent paralysis in a matter of hours.</a:t>
            </a:r>
          </a:p>
          <a:p>
            <a:r>
              <a:rPr lang="en-US" altLang="en-US" dirty="0">
                <a:latin typeface="Arial" panose="020B0604020202020204" pitchFamily="34" charset="0"/>
              </a:rPr>
              <a:t>Polio is spread through person-to-person contact and can spread rapidly through a community. </a:t>
            </a:r>
          </a:p>
          <a:p>
            <a:r>
              <a:rPr lang="en-US" altLang="en-US" dirty="0">
                <a:latin typeface="Arial" panose="020B0604020202020204" pitchFamily="34" charset="0"/>
              </a:rPr>
              <a:t>Most infected people (90%) have no symptoms or very mild symptoms.</a:t>
            </a:r>
          </a:p>
          <a:p>
            <a:r>
              <a:rPr lang="en-US" altLang="en-US" dirty="0">
                <a:latin typeface="Arial" panose="020B0604020202020204" pitchFamily="34" charset="0"/>
              </a:rPr>
              <a:t>One in 200 infections leads to permanent paralysis (can’t move parts of the body) and even death.</a:t>
            </a:r>
          </a:p>
        </p:txBody>
      </p:sp>
      <p:sp>
        <p:nvSpPr>
          <p:cNvPr id="12292" name="Espace réservé du numéro de diapositive 3">
            <a:extLst>
              <a:ext uri="{FF2B5EF4-FFF2-40B4-BE49-F238E27FC236}">
                <a16:creationId xmlns:a16="http://schemas.microsoft.com/office/drawing/2014/main" id="{ABD453E2-83F8-4965-B13B-D98E4F8B49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F6E7C2C-5239-4419-8984-38D3E57BB74C}" type="slidenum">
              <a:rPr lang="en-GB" altLang="en-US" smtClean="0">
                <a:cs typeface="Arial" panose="020B0604020202020204" pitchFamily="34" charset="0"/>
              </a:rPr>
              <a:pPr>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A156CF6B-5E64-40EF-897A-0E387B15BD0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2705063-26C0-4C5D-8AFB-1D72672E8FCE}" type="slidenum">
              <a:rPr lang="en-GB" altLang="en-US" smtClean="0">
                <a:cs typeface="Arial" panose="020B0604020202020204" pitchFamily="34" charset="0"/>
              </a:rPr>
              <a:pPr>
                <a:spcBef>
                  <a:spcPct val="0"/>
                </a:spcBef>
              </a:pPr>
              <a:t>5</a:t>
            </a:fld>
            <a:endParaRPr lang="en-GB" altLang="en-US">
              <a:cs typeface="Arial" panose="020B0604020202020204" pitchFamily="34" charset="0"/>
            </a:endParaRPr>
          </a:p>
        </p:txBody>
      </p:sp>
      <p:sp>
        <p:nvSpPr>
          <p:cNvPr id="14339" name="Rectangle 2">
            <a:extLst>
              <a:ext uri="{FF2B5EF4-FFF2-40B4-BE49-F238E27FC236}">
                <a16:creationId xmlns:a16="http://schemas.microsoft.com/office/drawing/2014/main" id="{EA6D2917-3F39-45E4-AF42-9B26B25494EE}"/>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7C9DF626-8CEB-4FED-B085-C0BC440F185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Explain to the participants how polio is spread.</a:t>
            </a:r>
          </a:p>
          <a:p>
            <a:endParaRPr lang="en-US" altLang="en-US" dirty="0">
              <a:latin typeface="Arial" panose="020B0604020202020204" pitchFamily="34" charset="0"/>
            </a:endParaRPr>
          </a:p>
          <a:p>
            <a:r>
              <a:rPr lang="en-US" altLang="en-US" dirty="0">
                <a:latin typeface="Arial" panose="020B0604020202020204" pitchFamily="34" charset="0"/>
              </a:rPr>
              <a:t>Polio is spread through person-to-person contact typically through fecal-oral route but can also spread through droplets from saliva, sneeze or a cough.</a:t>
            </a:r>
          </a:p>
          <a:p>
            <a:r>
              <a:rPr lang="en-US" altLang="en-US" dirty="0">
                <a:latin typeface="Arial" panose="020B0604020202020204" pitchFamily="34" charset="0"/>
              </a:rPr>
              <a:t>When a child is infected with wild poliovirus, the virus enters the body through the mouth and multiplies in the nasopharynx and intestine. </a:t>
            </a:r>
          </a:p>
          <a:p>
            <a:r>
              <a:rPr lang="en-US" altLang="en-US" dirty="0">
                <a:latin typeface="Arial" panose="020B0604020202020204" pitchFamily="34" charset="0"/>
              </a:rPr>
              <a:t>It is then shed into the environment through oropharyngeal secretions for about a week and through </a:t>
            </a:r>
            <a:r>
              <a:rPr lang="en-US" altLang="en-US" dirty="0" err="1">
                <a:latin typeface="Arial" panose="020B0604020202020204" pitchFamily="34" charset="0"/>
              </a:rPr>
              <a:t>faeces</a:t>
            </a:r>
            <a:r>
              <a:rPr lang="en-US" altLang="en-US" dirty="0">
                <a:latin typeface="Arial" panose="020B0604020202020204" pitchFamily="34" charset="0"/>
              </a:rPr>
              <a:t> for 3 to 6 weeks.</a:t>
            </a:r>
          </a:p>
          <a:p>
            <a:r>
              <a:rPr lang="en-US" altLang="en-US" dirty="0">
                <a:latin typeface="Arial" panose="020B0604020202020204" pitchFamily="34" charset="0"/>
              </a:rPr>
              <a:t>Poliovirus is highly infectious and nearly all susceptible household contacts of infected persons can acquire infection. Poor sanitation and water quality are risk factors to the disease transmission</a:t>
            </a:r>
          </a:p>
          <a:p>
            <a:r>
              <a:rPr lang="en-US" altLang="en-US" dirty="0">
                <a:latin typeface="Arial" panose="020B0604020202020204" pitchFamily="34" charset="0"/>
              </a:rPr>
              <a:t>Transmission is especially high in situations of crowding and poor hygiene and sanitation.</a:t>
            </a:r>
            <a:r>
              <a:rPr lang="en-US" altLang="en-US" u="sng" dirty="0">
                <a:latin typeface="Arial" panose="020B0604020202020204" pitchFamily="34" charset="0"/>
              </a:rPr>
              <a:t> </a:t>
            </a:r>
            <a:endParaRPr lang="en-US" altLang="en-US" dirty="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2A93188C-E791-4F28-96CC-EE448B2EED59}"/>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8FA76BCD-62A0-44FB-895F-72E11B67D7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Describe to the progress of polio from 1988 to 2020 and the remaining challenges.</a:t>
            </a:r>
          </a:p>
          <a:p>
            <a:endParaRPr lang="en-US" altLang="en-US" b="1" dirty="0">
              <a:latin typeface="Arial" panose="020B0604020202020204" pitchFamily="34" charset="0"/>
            </a:endParaRPr>
          </a:p>
          <a:p>
            <a:r>
              <a:rPr lang="en-US" altLang="en-US" dirty="0">
                <a:latin typeface="Arial" panose="020B0604020202020204" pitchFamily="34" charset="0"/>
              </a:rPr>
              <a:t>The eradication of polio is a top global health priority.  </a:t>
            </a:r>
          </a:p>
          <a:p>
            <a:r>
              <a:rPr lang="en-US" altLang="en-US" dirty="0">
                <a:latin typeface="Arial" panose="020B0604020202020204" pitchFamily="34" charset="0"/>
              </a:rPr>
              <a:t>In 1988 the World Health Assembly (WHA) announced a goal to eradicate polio, thereby creating the Global Polio Eradication Initiative (GPEI). At that time, polio was endemic in 125 countries, in contrast with the 2 endemic countries today. The number of polio cases has drastically declined from ~350,000 cases per year in 1988 to only 135 cases in 2020 </a:t>
            </a:r>
            <a:r>
              <a:rPr lang="en-US" altLang="en-US" b="1" dirty="0">
                <a:latin typeface="Arial" panose="020B0604020202020204" pitchFamily="34" charset="0"/>
              </a:rPr>
              <a:t>(as of 24 Nov 2020). This represents a global incidence reduction of more than 99% over these years.</a:t>
            </a:r>
          </a:p>
          <a:p>
            <a:r>
              <a:rPr lang="en-US" dirty="0"/>
              <a:t>Millions of people are walking today who otherwise would have been paralyzed.</a:t>
            </a:r>
            <a:endParaRPr lang="fr-FR" altLang="en-US" b="1" dirty="0">
              <a:latin typeface="Arial" panose="020B0604020202020204" pitchFamily="34" charset="0"/>
            </a:endParaRPr>
          </a:p>
          <a:p>
            <a:endParaRPr lang="en-US" altLang="en-US" dirty="0">
              <a:latin typeface="Arial" panose="020B0604020202020204" pitchFamily="34" charset="0"/>
            </a:endParaRPr>
          </a:p>
          <a:p>
            <a:r>
              <a:rPr lang="en-US" altLang="en-US" dirty="0">
                <a:latin typeface="Arial" panose="020B0604020202020204" pitchFamily="34" charset="0"/>
              </a:rPr>
              <a:t>Despite this achievement, it is critical to stop transmission in the endemic countries, which continue to be reservoirs for re-infecting other countries, and eradicate polio forever. This is why we still use OPV in combination with IPV.</a:t>
            </a:r>
          </a:p>
          <a:p>
            <a:endParaRPr lang="en-US" altLang="en-US" dirty="0">
              <a:latin typeface="Arial" panose="020B0604020202020204" pitchFamily="34" charset="0"/>
            </a:endParaRPr>
          </a:p>
          <a:p>
            <a:r>
              <a:rPr lang="en-US" altLang="en-US" dirty="0">
                <a:latin typeface="Arial" panose="020B0604020202020204" pitchFamily="34" charset="0"/>
              </a:rPr>
              <a:t>Until polio transmission is interrupted in all of these high transmission settings, OPV will be a critical component of the Eradication Plan.  </a:t>
            </a:r>
          </a:p>
        </p:txBody>
      </p:sp>
      <p:sp>
        <p:nvSpPr>
          <p:cNvPr id="16388" name="Espace réservé du numéro de diapositive 3">
            <a:extLst>
              <a:ext uri="{FF2B5EF4-FFF2-40B4-BE49-F238E27FC236}">
                <a16:creationId xmlns:a16="http://schemas.microsoft.com/office/drawing/2014/main" id="{2E76DBA5-0093-416D-A93B-BEB54015B85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7F2FF4B-72D9-49C5-B270-BBABD79BA638}" type="slidenum">
              <a:rPr lang="en-GB" altLang="en-US" b="0">
                <a:cs typeface="Arial" panose="020B0604020202020204" pitchFamily="34" charset="0"/>
              </a:rPr>
              <a:pPr algn="r" eaLnBrk="1" hangingPunct="1">
                <a:spcBef>
                  <a:spcPct val="0"/>
                </a:spcBef>
              </a:pPr>
              <a:t>6</a:t>
            </a:fld>
            <a:endParaRPr lang="en-GB" altLang="en-US" b="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DFE9C672-0A45-486A-9996-B96BBDB71F53}"/>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E5387EB8-8010-47A2-A97D-AFC6A31BBF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Explain the requirements for certification of polio eradication</a:t>
            </a:r>
            <a:endParaRPr lang="en-US" altLang="en-US" dirty="0">
              <a:latin typeface="Arial" panose="020B0604020202020204" pitchFamily="34" charset="0"/>
            </a:endParaRPr>
          </a:p>
          <a:p>
            <a:endParaRPr lang="en-US" altLang="en-US" dirty="0">
              <a:latin typeface="Arial" panose="020B0604020202020204" pitchFamily="34" charset="0"/>
            </a:endParaRPr>
          </a:p>
          <a:p>
            <a:pPr marL="228600" indent="-228600">
              <a:buAutoNum type="arabicPeriod"/>
            </a:pPr>
            <a:r>
              <a:rPr lang="en-US" altLang="en-US" dirty="0">
                <a:latin typeface="Arial" panose="020B0604020202020204" pitchFamily="34" charset="0"/>
              </a:rPr>
              <a:t>Certification is conducted on a region-by-region basis.</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altLang="en-US" dirty="0">
                <a:latin typeface="Arial" panose="020B0604020202020204" pitchFamily="34" charset="0"/>
              </a:rPr>
              <a:t>Can only be considered in each region once ALL countries in the region </a:t>
            </a:r>
            <a:r>
              <a:rPr lang="en-US" sz="1200" dirty="0"/>
              <a:t>demonstrate the absence of wild poliovirus transmission for at least three consecutive years, in the presence of certification standard surveillance.</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b="0" kern="0" dirty="0"/>
              <a:t>In addition, all facilities holding wild poliovirus infectious and potentially infectious materials must have implemented bio-containment measures according to the Global action plan for laboratory containment of wild poliovirus (2003)</a:t>
            </a:r>
          </a:p>
          <a:p>
            <a:pPr marL="228600" indent="-228600">
              <a:buAutoNum type="arabicPeriod"/>
            </a:pPr>
            <a:endParaRPr lang="en-US" altLang="en-US" dirty="0">
              <a:latin typeface="Arial" panose="020B0604020202020204" pitchFamily="34" charset="0"/>
            </a:endParaRPr>
          </a:p>
        </p:txBody>
      </p:sp>
      <p:sp>
        <p:nvSpPr>
          <p:cNvPr id="18436" name="Slide Number Placeholder 3">
            <a:extLst>
              <a:ext uri="{FF2B5EF4-FFF2-40B4-BE49-F238E27FC236}">
                <a16:creationId xmlns:a16="http://schemas.microsoft.com/office/drawing/2014/main" id="{A3FED5BD-3739-4D9A-9351-6D9AB756E5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F42025D-1C13-41D9-A8A1-3A72ADCFBE76}" type="slidenum">
              <a:rPr lang="en-GB" altLang="en-US" smtClean="0">
                <a:cs typeface="Arial" panose="020B0604020202020204" pitchFamily="34" charset="0"/>
              </a:rPr>
              <a:pPr>
                <a:spcBef>
                  <a:spcPct val="0"/>
                </a:spcBef>
              </a:pPr>
              <a:t>7</a:t>
            </a:fld>
            <a:endParaRPr lang="en-GB" altLang="en-US">
              <a:cs typeface="Arial" panose="020B0604020202020204" pitchFamily="34" charset="0"/>
            </a:endParaRPr>
          </a:p>
        </p:txBody>
      </p:sp>
    </p:spTree>
    <p:extLst>
      <p:ext uri="{BB962C8B-B14F-4D97-AF65-F5344CB8AC3E}">
        <p14:creationId xmlns:p14="http://schemas.microsoft.com/office/powerpoint/2010/main" val="863357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DFE9C672-0A45-486A-9996-B96BBDB71F53}"/>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E5387EB8-8010-47A2-A97D-AFC6A31BBF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To the facilitator:  </a:t>
            </a:r>
          </a:p>
          <a:p>
            <a:r>
              <a:rPr lang="en-US" altLang="en-US" b="1" dirty="0">
                <a:latin typeface="Arial" panose="020B0604020202020204" pitchFamily="34" charset="0"/>
              </a:rPr>
              <a:t>Explain to the participants the types of polioviruses</a:t>
            </a:r>
          </a:p>
          <a:p>
            <a:endParaRPr lang="en-US" altLang="en-US" dirty="0">
              <a:latin typeface="Arial" panose="020B0604020202020204" pitchFamily="34" charset="0"/>
            </a:endParaRPr>
          </a:p>
          <a:p>
            <a:r>
              <a:rPr lang="en-US" altLang="en-US" dirty="0">
                <a:latin typeface="Arial" panose="020B0604020202020204" pitchFamily="34" charset="0"/>
              </a:rPr>
              <a:t>Polioviruses can be wild or vaccine-related.</a:t>
            </a:r>
          </a:p>
          <a:p>
            <a:r>
              <a:rPr lang="en-US" altLang="en-US" dirty="0">
                <a:latin typeface="Arial" panose="020B0604020202020204" pitchFamily="34" charset="0"/>
              </a:rPr>
              <a:t>Wild polioviruses (WPVs) are those that circulate naturally and are classified into three distinct serotypes (type 1, type 2, and type 3).</a:t>
            </a:r>
          </a:p>
          <a:p>
            <a:endParaRPr lang="en-US" altLang="en-US" dirty="0">
              <a:latin typeface="Arial" panose="020B0604020202020204" pitchFamily="34" charset="0"/>
            </a:endParaRPr>
          </a:p>
          <a:p>
            <a:r>
              <a:rPr lang="en-US" altLang="en-US" dirty="0">
                <a:solidFill>
                  <a:srgbClr val="FF0000"/>
                </a:solidFill>
                <a:latin typeface="Arial" panose="020B0604020202020204" pitchFamily="34" charset="0"/>
              </a:rPr>
              <a:t>Since November 2012, </a:t>
            </a:r>
            <a:r>
              <a:rPr lang="en-US" altLang="en-US" b="1" dirty="0">
                <a:solidFill>
                  <a:srgbClr val="FF0000"/>
                </a:solidFill>
                <a:latin typeface="Arial" panose="020B0604020202020204" pitchFamily="34" charset="0"/>
              </a:rPr>
              <a:t>all cases of polio related to wild virus have been Type 1</a:t>
            </a:r>
            <a:r>
              <a:rPr lang="en-US" altLang="en-US" dirty="0">
                <a:solidFill>
                  <a:srgbClr val="FF0000"/>
                </a:solidFill>
                <a:latin typeface="Arial" panose="020B0604020202020204" pitchFamily="34" charset="0"/>
              </a:rPr>
              <a:t>.  There has been no natural circulation of Type 2 WPV since 1999 when the last case was last detected in Aligarh, India.  </a:t>
            </a:r>
          </a:p>
          <a:p>
            <a:r>
              <a:rPr lang="en-US" altLang="en-US" dirty="0">
                <a:solidFill>
                  <a:srgbClr val="FF0000"/>
                </a:solidFill>
                <a:latin typeface="Arial" panose="020B0604020202020204" pitchFamily="34" charset="0"/>
              </a:rPr>
              <a:t>There has been no natural circulation of Type 3 WPV since 2012, and this strain was declared eliminated in 2019.</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18436" name="Slide Number Placeholder 3">
            <a:extLst>
              <a:ext uri="{FF2B5EF4-FFF2-40B4-BE49-F238E27FC236}">
                <a16:creationId xmlns:a16="http://schemas.microsoft.com/office/drawing/2014/main" id="{A3FED5BD-3739-4D9A-9351-6D9AB756E5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F42025D-1C13-41D9-A8A1-3A72ADCFBE76}" type="slidenum">
              <a:rPr lang="en-GB" altLang="en-US" smtClean="0">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kern="1200" dirty="0">
                <a:solidFill>
                  <a:srgbClr val="000000"/>
                </a:solidFill>
                <a:effectLst/>
                <a:latin typeface="DIN Next LT W04 Light"/>
                <a:ea typeface="MS PGothic" pitchFamily="34" charset="-128"/>
              </a:rPr>
              <a:t>There are </a:t>
            </a:r>
            <a:r>
              <a:rPr lang="en-US" altLang="en-US" sz="1200" b="0" i="0" kern="1200" dirty="0">
                <a:solidFill>
                  <a:srgbClr val="000000"/>
                </a:solidFill>
                <a:effectLst/>
                <a:latin typeface="DIN Next LT W04 Light"/>
                <a:ea typeface="MS PGothic" pitchFamily="34" charset="-128"/>
              </a:rPr>
              <a:t>3 Types of Oral Polio vaccine:</a:t>
            </a:r>
          </a:p>
          <a:p>
            <a:pPr lvl="1"/>
            <a:endParaRPr lang="en-US" altLang="en-US" sz="1200" b="0" i="0" kern="1200" dirty="0">
              <a:solidFill>
                <a:srgbClr val="000000"/>
              </a:solidFill>
              <a:effectLst/>
              <a:latin typeface="DIN Next LT W04 Light"/>
              <a:ea typeface="MS PGothic" pitchFamily="34" charset="-128"/>
            </a:endParaRPr>
          </a:p>
          <a:p>
            <a:pPr lvl="0"/>
            <a:r>
              <a:rPr lang="en-US" altLang="en-US" sz="1200" b="0" i="0" kern="1200" dirty="0">
                <a:solidFill>
                  <a:srgbClr val="000000"/>
                </a:solidFill>
                <a:effectLst/>
                <a:latin typeface="DIN Next LT W04 Light"/>
                <a:ea typeface="MS PGothic" pitchFamily="34" charset="-128"/>
              </a:rPr>
              <a:t>Bivalent OPV (</a:t>
            </a:r>
            <a:r>
              <a:rPr lang="en-US" altLang="en-US" sz="1200" b="0" i="0" kern="1200" dirty="0" err="1">
                <a:solidFill>
                  <a:srgbClr val="000000"/>
                </a:solidFill>
                <a:effectLst/>
                <a:latin typeface="DIN Next LT W04 Light"/>
                <a:ea typeface="MS PGothic" pitchFamily="34" charset="-128"/>
              </a:rPr>
              <a:t>bOPV</a:t>
            </a:r>
            <a:r>
              <a:rPr lang="en-US" altLang="en-US" sz="1200" b="0" i="0" kern="1200" dirty="0">
                <a:solidFill>
                  <a:srgbClr val="000000"/>
                </a:solidFill>
                <a:effectLst/>
                <a:latin typeface="DIN Next LT W04 Light"/>
                <a:ea typeface="MS PGothic" pitchFamily="34" charset="-128"/>
              </a:rPr>
              <a:t>): types 1 and 3.  Commonly used in supplementary immunization activities (SIAs).</a:t>
            </a:r>
          </a:p>
          <a:p>
            <a:pPr lvl="0"/>
            <a:r>
              <a:rPr lang="en-US" altLang="en-US" sz="1200" b="0" i="0" kern="1200" dirty="0">
                <a:solidFill>
                  <a:srgbClr val="000000"/>
                </a:solidFill>
                <a:effectLst/>
                <a:latin typeface="DIN Next LT W04 Light"/>
                <a:ea typeface="MS PGothic" pitchFamily="34" charset="-128"/>
              </a:rPr>
              <a:t>Monovalent OPV (</a:t>
            </a:r>
            <a:r>
              <a:rPr lang="en-US" altLang="en-US" sz="1200" b="0" i="0" kern="1200" dirty="0" err="1">
                <a:solidFill>
                  <a:srgbClr val="000000"/>
                </a:solidFill>
                <a:effectLst/>
                <a:latin typeface="DIN Next LT W04 Light"/>
                <a:ea typeface="MS PGothic" pitchFamily="34" charset="-128"/>
              </a:rPr>
              <a:t>mOPV</a:t>
            </a:r>
            <a:r>
              <a:rPr lang="en-US" altLang="en-US" sz="1200" b="0" i="0" kern="1200" dirty="0">
                <a:solidFill>
                  <a:srgbClr val="000000"/>
                </a:solidFill>
                <a:effectLst/>
                <a:latin typeface="DIN Next LT W04 Light"/>
                <a:ea typeface="MS PGothic" pitchFamily="34" charset="-128"/>
              </a:rPr>
              <a:t>): type 1, 2 or 3.  Primarily used for SIAs in areas where only type 1 or type 3 is circulating.</a:t>
            </a:r>
          </a:p>
          <a:p>
            <a:pPr lvl="0"/>
            <a:r>
              <a:rPr lang="en-US" altLang="en-US" sz="1200" b="0" i="0" kern="1200" dirty="0">
                <a:solidFill>
                  <a:srgbClr val="000000"/>
                </a:solidFill>
                <a:effectLst/>
                <a:latin typeface="DIN Next LT W04 Light"/>
                <a:ea typeface="MS PGothic" pitchFamily="34" charset="-128"/>
              </a:rPr>
              <a:t>Novel OPV: type 2.  T</a:t>
            </a:r>
            <a:r>
              <a:rPr lang="en-US" sz="1200" b="0" i="0" kern="1200" dirty="0">
                <a:solidFill>
                  <a:srgbClr val="000000"/>
                </a:solidFill>
                <a:effectLst/>
                <a:latin typeface="DIN Next LT W04 Light"/>
                <a:ea typeface="MS PGothic" pitchFamily="34" charset="-128"/>
              </a:rPr>
              <a:t>o better address the evolving risk of type 2 circulating vaccine-derived poliovirus (cVDPV2), GPEI partners are working to deploy an additional </a:t>
            </a:r>
            <a:r>
              <a:rPr lang="en-US" b="0" i="0" dirty="0">
                <a:solidFill>
                  <a:srgbClr val="000000"/>
                </a:solidFill>
                <a:effectLst/>
                <a:latin typeface="DIN Next LT W04 Light"/>
              </a:rPr>
              <a:t>innovative tool – novel oral polio vaccine type 2 (nOPV2). </a:t>
            </a:r>
          </a:p>
          <a:p>
            <a:pPr algn="l"/>
            <a:r>
              <a:rPr lang="en-US" b="0" i="0" dirty="0">
                <a:solidFill>
                  <a:srgbClr val="000000"/>
                </a:solidFill>
                <a:effectLst/>
                <a:latin typeface="DIN Next LT W04 Light"/>
              </a:rPr>
              <a:t>The vaccine is a modified version of the existing type 2 monovalent OPV (mOPV2), which clinical trials have shown provides comparable protection against poliovirus while being more genetically stable and less likely to revert into a form which can cause paralysis in low immunity settings. The vaccine’s increased genetic stability means there is also a reduced risk of seeding new cVDPV2 outbreaks, compared to mOPV2.</a:t>
            </a:r>
          </a:p>
          <a:p>
            <a:pPr algn="l"/>
            <a:r>
              <a:rPr lang="en-US" b="0" i="0" dirty="0">
                <a:solidFill>
                  <a:srgbClr val="000000"/>
                </a:solidFill>
                <a:effectLst/>
                <a:latin typeface="DIN Next LT W04 Light"/>
              </a:rPr>
              <a:t>nOPV2 will be deployed under WHO’s </a:t>
            </a:r>
            <a:r>
              <a:rPr lang="en-US" b="0" i="0" u="none" strike="noStrike" dirty="0">
                <a:solidFill>
                  <a:srgbClr val="007ACC"/>
                </a:solidFill>
                <a:effectLst/>
                <a:latin typeface="DIN Next LT W04 Light"/>
                <a:hlinkClick r:id="rId3"/>
              </a:rPr>
              <a:t>Emergency Use Listing procedure</a:t>
            </a:r>
            <a:r>
              <a:rPr lang="en-US" b="0" i="0" dirty="0">
                <a:solidFill>
                  <a:srgbClr val="000000"/>
                </a:solidFill>
                <a:effectLst/>
                <a:latin typeface="DIN Next LT W04 Light"/>
              </a:rPr>
              <a:t> (EUL) to enable its rapid field availability. Even after meeting rigorous EUL criteria for safety and immunogenicity, nOPV2’s performance in the field will be closely monitored in line with EUL standards and data collection will continue, with the ultimate goal of WHO prequalification</a:t>
            </a:r>
          </a:p>
          <a:p>
            <a:endParaRPr lang="en-US" dirty="0"/>
          </a:p>
        </p:txBody>
      </p:sp>
      <p:sp>
        <p:nvSpPr>
          <p:cNvPr id="4" name="Slide Number Placeholder 3"/>
          <p:cNvSpPr>
            <a:spLocks noGrp="1"/>
          </p:cNvSpPr>
          <p:nvPr>
            <p:ph type="sldNum" sz="quarter" idx="5"/>
          </p:nvPr>
        </p:nvSpPr>
        <p:spPr/>
        <p:txBody>
          <a:bodyPr/>
          <a:lstStyle/>
          <a:p>
            <a:pPr>
              <a:defRPr/>
            </a:pPr>
            <a:fld id="{72667D72-DBA9-415A-8055-0A33F163F458}" type="slidenum">
              <a:rPr lang="en-GB" altLang="en-US" smtClean="0"/>
              <a:pPr>
                <a:defRPr/>
              </a:pPr>
              <a:t>9</a:t>
            </a:fld>
            <a:endParaRPr lang="en-GB" altLang="en-US"/>
          </a:p>
        </p:txBody>
      </p:sp>
    </p:spTree>
    <p:extLst>
      <p:ext uri="{BB962C8B-B14F-4D97-AF65-F5344CB8AC3E}">
        <p14:creationId xmlns:p14="http://schemas.microsoft.com/office/powerpoint/2010/main" val="923125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9E8B6EE4-22F8-4BF9-9188-F874278CB1AE}"/>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2102854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04206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77797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1800"/>
              </a:spcBef>
              <a:defRPr>
                <a:solidFill>
                  <a:srgbClr val="000066"/>
                </a:solidFill>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p>
        </p:txBody>
      </p:sp>
    </p:spTree>
    <p:extLst>
      <p:ext uri="{BB962C8B-B14F-4D97-AF65-F5344CB8AC3E}">
        <p14:creationId xmlns:p14="http://schemas.microsoft.com/office/powerpoint/2010/main" val="1951963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758983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7125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33468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852184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9054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790174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608354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5BF2BFC-E5D2-4577-958C-0754CD5AC296}"/>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1027" name="Rectangle 4">
            <a:extLst>
              <a:ext uri="{FF2B5EF4-FFF2-40B4-BE49-F238E27FC236}">
                <a16:creationId xmlns:a16="http://schemas.microsoft.com/office/drawing/2014/main" id="{6493F894-5ACA-4025-8B6B-9C5A054FB900}"/>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83220B6A-245D-4269-BFBC-6A696B7ABED1}"/>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C38E55A4-6F0F-4AEF-875C-7EDD9F4FB4D2}"/>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
        <p:nvSpPr>
          <p:cNvPr id="1030" name="Rectangle 13">
            <a:extLst>
              <a:ext uri="{FF2B5EF4-FFF2-40B4-BE49-F238E27FC236}">
                <a16:creationId xmlns:a16="http://schemas.microsoft.com/office/drawing/2014/main" id="{24CB5CA7-66F1-485B-985F-7736181479A1}"/>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defRPr/>
            </a:pPr>
            <a:r>
              <a:rPr lang="en-GB" altLang="en-US" sz="1200">
                <a:solidFill>
                  <a:srgbClr val="96CCEE"/>
                </a:solidFill>
                <a:latin typeface="Arial Narrow" panose="020B0606020202030204" pitchFamily="34" charset="0"/>
              </a:rPr>
              <a:t>Introduction to polio endgame rationale and IPV, Module 1</a:t>
            </a:r>
            <a:r>
              <a:rPr lang="en-GB" altLang="en-US" sz="1200">
                <a:solidFill>
                  <a:srgbClr val="72BBE8"/>
                </a:solidFill>
                <a:latin typeface="Arial Narrow" panose="020B0606020202030204" pitchFamily="34" charset="0"/>
              </a:rPr>
              <a:t> </a:t>
            </a:r>
            <a:r>
              <a:rPr lang="en-GB" altLang="en-US" sz="1200">
                <a:solidFill>
                  <a:srgbClr val="FFFFFF"/>
                </a:solidFill>
                <a:latin typeface="Arial Narrow" panose="020B0606020202030204" pitchFamily="34" charset="0"/>
              </a:rPr>
              <a:t> </a:t>
            </a:r>
            <a:r>
              <a:rPr lang="en-GB" altLang="en-US" sz="1800" baseline="12000">
                <a:solidFill>
                  <a:srgbClr val="FFFFFF"/>
                </a:solidFill>
                <a:latin typeface="Arial Narrow" panose="020B0606020202030204" pitchFamily="34" charset="0"/>
              </a:rPr>
              <a:t>|</a:t>
            </a:r>
            <a:r>
              <a:rPr lang="en-GB" altLang="en-US" sz="1200">
                <a:solidFill>
                  <a:srgbClr val="96CCEE"/>
                </a:solidFill>
                <a:latin typeface="Arial Narrow" panose="020B0606020202030204" pitchFamily="34" charset="0"/>
              </a:rPr>
              <a:t>  </a:t>
            </a:r>
            <a:fld id="{BFD00638-79CC-4650-A807-91836F389711}" type="datetime4">
              <a:rPr lang="en-GB" altLang="en-US" sz="1200" b="0" smtClean="0">
                <a:solidFill>
                  <a:srgbClr val="96CCEE"/>
                </a:solidFill>
                <a:latin typeface="Arial Narrow" panose="020B0606020202030204" pitchFamily="34" charset="0"/>
              </a:rPr>
              <a:pPr eaLnBrk="1" hangingPunct="1">
                <a:defRPr/>
              </a:pPr>
              <a:t>31 March 2022</a:t>
            </a:fld>
            <a:endParaRPr lang="en-GB" altLang="en-US" sz="120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4B0B036A-6DEA-4E39-A61E-C58F4B325D46}"/>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rtl="1"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eaLnBrk="1" hangingPunct="1">
              <a:defRPr/>
            </a:pPr>
            <a:fld id="{F6F76689-9703-4FE4-A01C-D49CF52F8DF7}" type="slidenum">
              <a:rPr lang="en-US" altLang="en-US" sz="1500" smtClean="0">
                <a:solidFill>
                  <a:srgbClr val="72BBE8"/>
                </a:solidFill>
                <a:latin typeface="Arial Narrow" panose="020B0606020202030204" pitchFamily="34" charset="0"/>
              </a:rPr>
              <a:pPr algn="r" eaLnBrk="1" hangingPunct="1">
                <a:defRPr/>
              </a:pPr>
              <a:t>‹#›</a:t>
            </a:fld>
            <a:r>
              <a:rPr lang="en-GB" altLang="en-US" sz="1500">
                <a:solidFill>
                  <a:srgbClr val="72BBE8"/>
                </a:solidFill>
                <a:latin typeface="Arial Narrow" panose="020B0606020202030204" pitchFamily="34" charset="0"/>
              </a:rPr>
              <a:t> </a:t>
            </a:r>
            <a:r>
              <a:rPr lang="en-GB" altLang="en-US" sz="2100"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F089315C-372A-41B3-AC73-818F54F8EAA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88" r:id="rId1"/>
    <p:sldLayoutId id="2147484578" r:id="rId2"/>
    <p:sldLayoutId id="2147484579" r:id="rId3"/>
    <p:sldLayoutId id="2147484580" r:id="rId4"/>
    <p:sldLayoutId id="2147484581" r:id="rId5"/>
    <p:sldLayoutId id="2147484582" r:id="rId6"/>
    <p:sldLayoutId id="2147484583" r:id="rId7"/>
    <p:sldLayoutId id="2147484584" r:id="rId8"/>
    <p:sldLayoutId id="2147484585" r:id="rId9"/>
    <p:sldLayoutId id="2147484586" r:id="rId10"/>
    <p:sldLayoutId id="2147484587" r:id="rId11"/>
  </p:sldLayoutIdLst>
  <p:hf sldNum="0" hdr="0" dt="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polioeradication.org/wp-content/uploads/2019/06/english-polio-endgame-strategy.pdf"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WHO-EN-white-H">
            <a:extLst>
              <a:ext uri="{FF2B5EF4-FFF2-40B4-BE49-F238E27FC236}">
                <a16:creationId xmlns:a16="http://schemas.microsoft.com/office/drawing/2014/main" id="{1C4432F0-6B83-4564-9658-393294F3C9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5">
            <a:extLst>
              <a:ext uri="{FF2B5EF4-FFF2-40B4-BE49-F238E27FC236}">
                <a16:creationId xmlns:a16="http://schemas.microsoft.com/office/drawing/2014/main" id="{CE91F83D-13B3-4A23-9A93-49187DE72800}"/>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Font typeface="Wingdings" panose="05000000000000000000" pitchFamily="2" charset="2"/>
              <a:buNone/>
            </a:pPr>
            <a:r>
              <a:rPr lang="fr-FR" altLang="en-US" sz="3200" dirty="0">
                <a:solidFill>
                  <a:schemeClr val="bg1"/>
                </a:solidFill>
              </a:rPr>
              <a:t>Module 1</a:t>
            </a:r>
          </a:p>
          <a:p>
            <a:pPr algn="ctr">
              <a:lnSpc>
                <a:spcPct val="90000"/>
              </a:lnSpc>
              <a:buFont typeface="Wingdings" panose="05000000000000000000" pitchFamily="2" charset="2"/>
              <a:buNone/>
            </a:pPr>
            <a:r>
              <a:rPr lang="fr-FR" altLang="en-US" sz="3200" dirty="0">
                <a:solidFill>
                  <a:schemeClr val="bg1"/>
                </a:solidFill>
              </a:rPr>
              <a:t>Introduction to the polio </a:t>
            </a:r>
            <a:r>
              <a:rPr lang="fr-FR" altLang="en-US" sz="3200" dirty="0" err="1">
                <a:solidFill>
                  <a:schemeClr val="bg1"/>
                </a:solidFill>
              </a:rPr>
              <a:t>endgame</a:t>
            </a:r>
            <a:r>
              <a:rPr lang="fr-FR" altLang="en-US" sz="3200" dirty="0">
                <a:solidFill>
                  <a:schemeClr val="bg1"/>
                </a:solidFill>
              </a:rPr>
              <a:t> and the </a:t>
            </a:r>
            <a:r>
              <a:rPr lang="fr-FR" altLang="en-US" sz="3200" dirty="0" err="1">
                <a:solidFill>
                  <a:schemeClr val="bg1"/>
                </a:solidFill>
              </a:rPr>
              <a:t>role</a:t>
            </a:r>
            <a:r>
              <a:rPr lang="fr-FR" altLang="en-US" sz="3200" dirty="0">
                <a:solidFill>
                  <a:schemeClr val="bg1"/>
                </a:solidFill>
              </a:rPr>
              <a:t> of IPV</a:t>
            </a:r>
          </a:p>
        </p:txBody>
      </p:sp>
      <p:sp>
        <p:nvSpPr>
          <p:cNvPr id="5" name="TextBox 4">
            <a:extLst>
              <a:ext uri="{FF2B5EF4-FFF2-40B4-BE49-F238E27FC236}">
                <a16:creationId xmlns:a16="http://schemas.microsoft.com/office/drawing/2014/main" id="{6D95BFD2-E625-4F1F-AF78-453FFCBE0747}"/>
              </a:ext>
            </a:extLst>
          </p:cNvPr>
          <p:cNvSpPr txBox="1">
            <a:spLocks noChangeArrowheads="1"/>
          </p:cNvSpPr>
          <p:nvPr/>
        </p:nvSpPr>
        <p:spPr>
          <a:xfrm>
            <a:off x="685800" y="404813"/>
            <a:ext cx="7772400" cy="863600"/>
          </a:xfrm>
          <a:prstGeom prst="rect">
            <a:avLst/>
          </a:prstGeom>
          <a:noFill/>
          <a:ln/>
        </p:spPr>
        <p:txBody>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algn="ctr" eaLnBrk="1" hangingPunct="1">
              <a:defRPr/>
            </a:pPr>
            <a:r>
              <a:rPr lang="fr-FR" sz="2400" dirty="0">
                <a:solidFill>
                  <a:schemeClr val="bg1"/>
                </a:solidFill>
                <a:latin typeface="Arial" pitchFamily="34" charset="0"/>
              </a:rPr>
              <a:t>Training for the addition of a second dose of </a:t>
            </a:r>
            <a:r>
              <a:rPr lang="fr-FR" sz="2400" dirty="0" err="1">
                <a:solidFill>
                  <a:schemeClr val="bg1"/>
                </a:solidFill>
                <a:latin typeface="Arial" pitchFamily="34" charset="0"/>
              </a:rPr>
              <a:t>Inactivated</a:t>
            </a:r>
            <a:r>
              <a:rPr lang="fr-FR" sz="2400" dirty="0">
                <a:solidFill>
                  <a:schemeClr val="bg1"/>
                </a:solidFill>
                <a:latin typeface="Arial" pitchFamily="34" charset="0"/>
              </a:rPr>
              <a:t> Poliovirus Vaccine (IPV)</a:t>
            </a:r>
            <a:endParaRPr lang="fr-FR" sz="3500" dirty="0">
              <a:solidFill>
                <a:schemeClr val="bg1"/>
              </a:solidFill>
              <a:effectLst>
                <a:outerShdw blurRad="38100" dist="38100" dir="2700000" algn="tl">
                  <a:srgbClr val="C0C0C0"/>
                </a:outerShdw>
              </a:effectLst>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3A2E22-0E69-4CC2-B612-F75ECC9D86C2}"/>
              </a:ext>
            </a:extLst>
          </p:cNvPr>
          <p:cNvSpPr>
            <a:spLocks noGrp="1"/>
          </p:cNvSpPr>
          <p:nvPr>
            <p:ph type="title"/>
          </p:nvPr>
        </p:nvSpPr>
        <p:spPr/>
        <p:txBody>
          <a:bodyPr/>
          <a:lstStyle/>
          <a:p>
            <a:pPr>
              <a:defRPr/>
            </a:pPr>
            <a:r>
              <a:rPr lang="en-US" dirty="0"/>
              <a:t>Paralysis associated with OPV</a:t>
            </a:r>
          </a:p>
        </p:txBody>
      </p:sp>
      <p:sp>
        <p:nvSpPr>
          <p:cNvPr id="20483" name="Content Placeholder 1">
            <a:extLst>
              <a:ext uri="{FF2B5EF4-FFF2-40B4-BE49-F238E27FC236}">
                <a16:creationId xmlns:a16="http://schemas.microsoft.com/office/drawing/2014/main" id="{5F5FDBB2-7F7E-49DF-A47A-F97236DEF398}"/>
              </a:ext>
            </a:extLst>
          </p:cNvPr>
          <p:cNvSpPr>
            <a:spLocks noGrp="1" noChangeArrowheads="1"/>
          </p:cNvSpPr>
          <p:nvPr>
            <p:ph idx="1"/>
          </p:nvPr>
        </p:nvSpPr>
        <p:spPr>
          <a:xfrm>
            <a:off x="179388" y="1268413"/>
            <a:ext cx="8424862" cy="4611687"/>
          </a:xfrm>
        </p:spPr>
        <p:txBody>
          <a:bodyPr/>
          <a:lstStyle/>
          <a:p>
            <a:pPr>
              <a:spcBef>
                <a:spcPts val="1200"/>
              </a:spcBef>
            </a:pPr>
            <a:r>
              <a:rPr lang="en-US" altLang="en-US" sz="2400" dirty="0"/>
              <a:t>OPV offers effective protection against polio, but…</a:t>
            </a:r>
          </a:p>
          <a:p>
            <a:pPr>
              <a:spcBef>
                <a:spcPts val="1200"/>
              </a:spcBef>
            </a:pPr>
            <a:r>
              <a:rPr lang="en-US" altLang="en-US" sz="2400" dirty="0"/>
              <a:t>In very rare cases it can lead to paralysis</a:t>
            </a:r>
          </a:p>
          <a:p>
            <a:pPr lvl="1">
              <a:spcBef>
                <a:spcPts val="600"/>
              </a:spcBef>
            </a:pPr>
            <a:r>
              <a:rPr lang="en-US" altLang="en-US" sz="2000" b="1" dirty="0">
                <a:ea typeface="Arial" panose="020B0604020202020204" pitchFamily="34" charset="0"/>
              </a:rPr>
              <a:t>Vaccine Associated Paralytic Polio (VAPP)</a:t>
            </a:r>
          </a:p>
          <a:p>
            <a:pPr lvl="2">
              <a:spcBef>
                <a:spcPct val="0"/>
              </a:spcBef>
            </a:pPr>
            <a:r>
              <a:rPr lang="en-GB" altLang="en-US" sz="2000" dirty="0">
                <a:ea typeface="Arial" panose="020B0604020202020204" pitchFamily="34" charset="0"/>
              </a:rPr>
              <a:t>Vaccine virus spontaneously changes and becomes capable of causing disease to the nervous system</a:t>
            </a:r>
          </a:p>
          <a:p>
            <a:pPr lvl="2">
              <a:spcBef>
                <a:spcPct val="0"/>
              </a:spcBef>
            </a:pPr>
            <a:r>
              <a:rPr lang="en-US" altLang="en-US" sz="2000" dirty="0">
                <a:ea typeface="Arial" panose="020B0604020202020204" pitchFamily="34" charset="0"/>
              </a:rPr>
              <a:t>1 case </a:t>
            </a:r>
            <a:r>
              <a:rPr lang="en-US" altLang="en-US" sz="2000" dirty="0"/>
              <a:t>per 2.4 million vaccine doses administered</a:t>
            </a:r>
          </a:p>
          <a:p>
            <a:pPr lvl="2">
              <a:spcBef>
                <a:spcPct val="0"/>
              </a:spcBef>
            </a:pPr>
            <a:r>
              <a:rPr lang="en-US" altLang="en-US" sz="2000" dirty="0"/>
              <a:t>250-500 cases/year</a:t>
            </a:r>
          </a:p>
          <a:p>
            <a:pPr lvl="2">
              <a:spcBef>
                <a:spcPct val="0"/>
              </a:spcBef>
            </a:pPr>
            <a:r>
              <a:rPr lang="en-US" altLang="en-US" sz="2000" dirty="0"/>
              <a:t>40% of VAPP were from type 2 OPV</a:t>
            </a:r>
          </a:p>
          <a:p>
            <a:pPr lvl="1">
              <a:spcBef>
                <a:spcPts val="1200"/>
              </a:spcBef>
            </a:pPr>
            <a:r>
              <a:rPr lang="en-US" altLang="en-US" sz="2000" b="1" dirty="0">
                <a:ea typeface="Arial" panose="020B0604020202020204" pitchFamily="34" charset="0"/>
              </a:rPr>
              <a:t>Circulating Vaccine Derived Poliovirus (</a:t>
            </a:r>
            <a:r>
              <a:rPr lang="en-US" altLang="en-US" sz="2000" b="1" dirty="0" err="1">
                <a:ea typeface="Arial" panose="020B0604020202020204" pitchFamily="34" charset="0"/>
              </a:rPr>
              <a:t>cVDPV</a:t>
            </a:r>
            <a:r>
              <a:rPr lang="en-US" altLang="en-US" sz="2000" b="1" dirty="0">
                <a:ea typeface="Arial" panose="020B0604020202020204" pitchFamily="34" charset="0"/>
              </a:rPr>
              <a:t>)</a:t>
            </a:r>
          </a:p>
          <a:p>
            <a:pPr lvl="2">
              <a:spcBef>
                <a:spcPct val="0"/>
              </a:spcBef>
            </a:pPr>
            <a:r>
              <a:rPr lang="en-US" altLang="en-US" sz="1800" dirty="0">
                <a:ea typeface="Arial" panose="020B0604020202020204" pitchFamily="34" charset="0"/>
              </a:rPr>
              <a:t>Rare outbreaks caused by person-to-person spread of vaccine strain, which </a:t>
            </a:r>
            <a:r>
              <a:rPr lang="en-GB" altLang="en-US" sz="1800" dirty="0">
                <a:ea typeface="Arial" panose="020B0604020202020204" pitchFamily="34" charset="0"/>
              </a:rPr>
              <a:t>mutates/</a:t>
            </a:r>
            <a:r>
              <a:rPr lang="en-GB" altLang="en-US" sz="1800" dirty="0"/>
              <a:t>changes to a highly transmissible form capable of causing disease to the nervous system, in areas/countries with low immunity against polio</a:t>
            </a:r>
            <a:endParaRPr lang="en-US" altLang="en-US" sz="1800" dirty="0"/>
          </a:p>
          <a:p>
            <a:pPr lvl="2">
              <a:spcBef>
                <a:spcPct val="0"/>
              </a:spcBef>
            </a:pPr>
            <a:r>
              <a:rPr lang="en-US" altLang="en-US" sz="1800" dirty="0"/>
              <a:t>97% of </a:t>
            </a:r>
            <a:r>
              <a:rPr lang="en-US" altLang="en-US" sz="1800" dirty="0" err="1"/>
              <a:t>cVDPVs</a:t>
            </a:r>
            <a:r>
              <a:rPr lang="en-US" altLang="en-US" sz="1800" dirty="0"/>
              <a:t> were from type 2 OPV</a:t>
            </a:r>
          </a:p>
          <a:p>
            <a:pPr lvl="2">
              <a:spcBef>
                <a:spcPct val="0"/>
              </a:spcBef>
            </a:pPr>
            <a:r>
              <a:rPr lang="en-US" altLang="en-US" sz="1800" dirty="0">
                <a:latin typeface="Arial" panose="020B0604020202020204" pitchFamily="34" charset="0"/>
                <a:ea typeface="Arial" panose="020B0604020202020204" pitchFamily="34" charset="0"/>
              </a:rPr>
              <a:t>Low coverage is one of the main factors for the occurrence of </a:t>
            </a:r>
            <a:r>
              <a:rPr lang="en-US" altLang="en-US" sz="1800" dirty="0" err="1">
                <a:latin typeface="Arial" panose="020B0604020202020204" pitchFamily="34" charset="0"/>
                <a:ea typeface="Arial" panose="020B0604020202020204" pitchFamily="34" charset="0"/>
              </a:rPr>
              <a:t>cVDPVs</a:t>
            </a:r>
            <a:endParaRPr lang="en-US" altLang="en-US" sz="1800" dirty="0">
              <a:solidFill>
                <a:srgbClr val="C00000"/>
              </a:solidFill>
              <a:ea typeface="Arial" panose="020B0604020202020204" pitchFamily="34" charset="0"/>
            </a:endParaRPr>
          </a:p>
          <a:p>
            <a:pPr lvl="2">
              <a:spcBef>
                <a:spcPct val="0"/>
              </a:spcBef>
            </a:pPr>
            <a:endParaRPr lang="en-US" altLang="en-US" sz="2000" dirty="0">
              <a:solidFill>
                <a:srgbClr val="C00000"/>
              </a:solidFill>
              <a:ea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9C0F4A4-8774-4B25-819D-5EDD5C76E071}"/>
              </a:ext>
            </a:extLst>
          </p:cNvPr>
          <p:cNvSpPr>
            <a:spLocks noGrp="1"/>
          </p:cNvSpPr>
          <p:nvPr>
            <p:ph type="title"/>
          </p:nvPr>
        </p:nvSpPr>
        <p:spPr>
          <a:xfrm>
            <a:off x="228600" y="304800"/>
            <a:ext cx="8763000" cy="554038"/>
          </a:xfrm>
        </p:spPr>
        <p:txBody>
          <a:bodyPr/>
          <a:lstStyle/>
          <a:p>
            <a:pPr>
              <a:defRPr/>
            </a:pPr>
            <a:r>
              <a:rPr lang="en-US" dirty="0"/>
              <a:t>WPV and vaccine-related polio cases 2009-2014*</a:t>
            </a:r>
            <a:endParaRPr lang="en-US" dirty="0">
              <a:solidFill>
                <a:srgbClr val="FF0000"/>
              </a:solidFill>
            </a:endParaRPr>
          </a:p>
        </p:txBody>
      </p:sp>
      <p:sp>
        <p:nvSpPr>
          <p:cNvPr id="22532" name="TextBox 1">
            <a:extLst>
              <a:ext uri="{FF2B5EF4-FFF2-40B4-BE49-F238E27FC236}">
                <a16:creationId xmlns:a16="http://schemas.microsoft.com/office/drawing/2014/main" id="{38425335-0E17-4844-8025-929B8F4D67DA}"/>
              </a:ext>
            </a:extLst>
          </p:cNvPr>
          <p:cNvSpPr txBox="1">
            <a:spLocks noChangeArrowheads="1"/>
          </p:cNvSpPr>
          <p:nvPr/>
        </p:nvSpPr>
        <p:spPr bwMode="auto">
          <a:xfrm>
            <a:off x="4211638" y="5680075"/>
            <a:ext cx="19078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1200" dirty="0"/>
              <a:t>* as of 10 Dec May 2020</a:t>
            </a:r>
          </a:p>
        </p:txBody>
      </p:sp>
      <p:sp>
        <p:nvSpPr>
          <p:cNvPr id="2" name="Notched Right Arrow 1">
            <a:extLst>
              <a:ext uri="{FF2B5EF4-FFF2-40B4-BE49-F238E27FC236}">
                <a16:creationId xmlns:a16="http://schemas.microsoft.com/office/drawing/2014/main" id="{90A0947C-19A8-4A93-8EE2-31E846FE46A4}"/>
              </a:ext>
            </a:extLst>
          </p:cNvPr>
          <p:cNvSpPr/>
          <p:nvPr/>
        </p:nvSpPr>
        <p:spPr bwMode="auto">
          <a:xfrm>
            <a:off x="6588125" y="4941888"/>
            <a:ext cx="2351088" cy="431800"/>
          </a:xfrm>
          <a:prstGeom prst="notchedRightArrow">
            <a:avLst>
              <a:gd name="adj1" fmla="val 99946"/>
              <a:gd name="adj2" fmla="val 50000"/>
            </a:avLst>
          </a:prstGeom>
          <a:solidFill>
            <a:srgbClr val="C00000"/>
          </a:solidFill>
          <a:ln>
            <a:noFill/>
          </a:ln>
          <a:effectLst>
            <a:outerShdw blurRad="50800" dist="38100" dir="2700000" algn="tl" rotWithShape="0">
              <a:prstClr val="black">
                <a:alpha val="40000"/>
              </a:prstClr>
            </a:outerShdw>
          </a:effectLst>
        </p:spPr>
        <p:txBody>
          <a:bodyPr anchor="ctr">
            <a:spAutoFit/>
          </a:bodyPr>
          <a:lstStyle/>
          <a:p>
            <a:pPr algn="ctr" defTabSz="1042988" eaLnBrk="1" hangingPunct="1">
              <a:spcBef>
                <a:spcPct val="50000"/>
              </a:spcBef>
              <a:defRPr/>
            </a:pPr>
            <a:r>
              <a:rPr lang="en-US" sz="1100" dirty="0">
                <a:solidFill>
                  <a:schemeClr val="bg1"/>
                </a:solidFill>
                <a:latin typeface="Gill Sans MT" panose="020B0502020104020203" pitchFamily="34" charset="0"/>
              </a:rPr>
              <a:t>Post-interruption of WPV transmission</a:t>
            </a:r>
          </a:p>
        </p:txBody>
      </p:sp>
      <p:sp>
        <p:nvSpPr>
          <p:cNvPr id="22534" name="Rectangle 2">
            <a:extLst>
              <a:ext uri="{FF2B5EF4-FFF2-40B4-BE49-F238E27FC236}">
                <a16:creationId xmlns:a16="http://schemas.microsoft.com/office/drawing/2014/main" id="{3427A72A-ACEE-46CB-9861-71583335F4C4}"/>
              </a:ext>
            </a:extLst>
          </p:cNvPr>
          <p:cNvSpPr>
            <a:spLocks noChangeArrowheads="1"/>
          </p:cNvSpPr>
          <p:nvPr/>
        </p:nvSpPr>
        <p:spPr bwMode="auto">
          <a:xfrm>
            <a:off x="468313" y="1525588"/>
            <a:ext cx="2663825"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n-US" sz="2400" b="0"/>
              <a:t>Through the use of OPV, polio cases related to the wild poliovirus have decreased. </a:t>
            </a:r>
          </a:p>
          <a:p>
            <a:pPr rtl="1" eaLnBrk="1" hangingPunct="1">
              <a:spcBef>
                <a:spcPct val="0"/>
              </a:spcBef>
              <a:buClrTx/>
              <a:buFontTx/>
              <a:buNone/>
            </a:pPr>
            <a:endParaRPr lang="en-GB" altLang="en-US" sz="2400" b="0"/>
          </a:p>
          <a:p>
            <a:pPr rtl="1" eaLnBrk="1" hangingPunct="1">
              <a:spcBef>
                <a:spcPct val="0"/>
              </a:spcBef>
              <a:buClrTx/>
              <a:buFontTx/>
              <a:buNone/>
            </a:pPr>
            <a:r>
              <a:rPr lang="en-GB" altLang="en-US" sz="2400" b="0"/>
              <a:t>Today the number of polio cases due to OPV is greater than those related to the wild virus.</a:t>
            </a:r>
            <a:endParaRPr lang="en-US" altLang="en-US" sz="2400" b="0"/>
          </a:p>
        </p:txBody>
      </p:sp>
      <p:graphicFrame>
        <p:nvGraphicFramePr>
          <p:cNvPr id="8" name="Chart 7">
            <a:extLst>
              <a:ext uri="{FF2B5EF4-FFF2-40B4-BE49-F238E27FC236}">
                <a16:creationId xmlns:a16="http://schemas.microsoft.com/office/drawing/2014/main" id="{B72833D1-1C85-4AD4-9E05-5F31B9E43831}"/>
              </a:ext>
            </a:extLst>
          </p:cNvPr>
          <p:cNvGraphicFramePr>
            <a:graphicFrameLocks/>
          </p:cNvGraphicFramePr>
          <p:nvPr>
            <p:extLst>
              <p:ext uri="{D42A27DB-BD31-4B8C-83A1-F6EECF244321}">
                <p14:modId xmlns:p14="http://schemas.microsoft.com/office/powerpoint/2010/main" val="3009079801"/>
              </p:ext>
            </p:extLst>
          </p:nvPr>
        </p:nvGraphicFramePr>
        <p:xfrm>
          <a:off x="3130551" y="1628800"/>
          <a:ext cx="5762625" cy="31876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85EE9A28-6B1A-4949-8EC4-3E7719FD7675}"/>
              </a:ext>
            </a:extLst>
          </p:cNvPr>
          <p:cNvSpPr>
            <a:spLocks noGrp="1"/>
          </p:cNvSpPr>
          <p:nvPr>
            <p:ph idx="1"/>
          </p:nvPr>
        </p:nvSpPr>
        <p:spPr>
          <a:xfrm>
            <a:off x="179388" y="1340768"/>
            <a:ext cx="8640762" cy="5256212"/>
          </a:xfrm>
        </p:spPr>
        <p:txBody>
          <a:bodyPr/>
          <a:lstStyle/>
          <a:p>
            <a:pPr>
              <a:defRPr/>
            </a:pPr>
            <a:r>
              <a:rPr lang="en-US" dirty="0">
                <a:hlinkClick r:id="rId3"/>
              </a:rPr>
              <a:t>The GPEI Polio Endgame Strategy 2019-2023 </a:t>
            </a:r>
            <a:r>
              <a:rPr lang="en-US" dirty="0"/>
              <a:t>lays out the roadmap to achieving and sustaining a world free of all polioviruses</a:t>
            </a:r>
          </a:p>
          <a:p>
            <a:pPr>
              <a:defRPr/>
            </a:pPr>
            <a:r>
              <a:rPr lang="en-US" dirty="0"/>
              <a:t>Three key pillars: Eradication, Integration, and Containment + Certification and preparing for Post-Certification Strategy (PCS) implementation</a:t>
            </a:r>
          </a:p>
          <a:p>
            <a:pPr>
              <a:defRPr/>
            </a:pPr>
            <a:r>
              <a:rPr lang="en-US" dirty="0"/>
              <a:t>Builds on and optimizes use of the proven lessons and tools of the GPEI Polio Eradication and Endgame Strategic Plan 2013-2018</a:t>
            </a:r>
          </a:p>
          <a:p>
            <a:pPr>
              <a:defRPr/>
            </a:pPr>
            <a:r>
              <a:rPr lang="en-GB" sz="2400" dirty="0"/>
              <a:t>Aims to remove OPVs from routine immunization programmes</a:t>
            </a:r>
          </a:p>
          <a:p>
            <a:pPr marL="0" indent="0">
              <a:buFont typeface="Wingdings" panose="05000000000000000000" pitchFamily="2" charset="2"/>
              <a:buNone/>
              <a:defRPr/>
            </a:pPr>
            <a:endParaRPr lang="en-US" altLang="en-US" dirty="0"/>
          </a:p>
        </p:txBody>
      </p:sp>
      <p:sp>
        <p:nvSpPr>
          <p:cNvPr id="3" name="Title 2">
            <a:extLst>
              <a:ext uri="{FF2B5EF4-FFF2-40B4-BE49-F238E27FC236}">
                <a16:creationId xmlns:a16="http://schemas.microsoft.com/office/drawing/2014/main" id="{04B158A7-0CCC-4822-9835-B6B98D450FC4}"/>
              </a:ext>
            </a:extLst>
          </p:cNvPr>
          <p:cNvSpPr>
            <a:spLocks noGrp="1"/>
          </p:cNvSpPr>
          <p:nvPr>
            <p:ph type="title"/>
          </p:nvPr>
        </p:nvSpPr>
        <p:spPr/>
        <p:txBody>
          <a:bodyPr/>
          <a:lstStyle/>
          <a:p>
            <a:pPr>
              <a:defRPr/>
            </a:pPr>
            <a:r>
              <a:rPr lang="en-US" dirty="0"/>
              <a:t>Polio eradication plan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a:extLst>
              <a:ext uri="{FF2B5EF4-FFF2-40B4-BE49-F238E27FC236}">
                <a16:creationId xmlns:a16="http://schemas.microsoft.com/office/drawing/2014/main" id="{DA7273BA-39D1-4FFC-A1E5-CEBEC5EA6308}"/>
              </a:ext>
            </a:extLst>
          </p:cNvPr>
          <p:cNvSpPr>
            <a:spLocks noGrp="1" noChangeArrowheads="1"/>
          </p:cNvSpPr>
          <p:nvPr>
            <p:ph idx="1"/>
          </p:nvPr>
        </p:nvSpPr>
        <p:spPr/>
        <p:txBody>
          <a:bodyPr/>
          <a:lstStyle/>
          <a:p>
            <a:pPr marL="341313" lvl="1" indent="-341313">
              <a:spcBef>
                <a:spcPts val="1800"/>
              </a:spcBef>
              <a:buFont typeface="Wingdings" panose="05000000000000000000" pitchFamily="2" charset="2"/>
              <a:buChar char="l"/>
            </a:pPr>
            <a:r>
              <a:rPr lang="en-GB" altLang="en-US" sz="2400" dirty="0"/>
              <a:t>In October 2020, WHO’s Strategic Advisory Group of Experts (SAGE) recommended that all </a:t>
            </a:r>
            <a:r>
              <a:rPr lang="en-GB" altLang="en-US" sz="2400" dirty="0">
                <a:ea typeface="Arial" panose="020B0604020202020204" pitchFamily="34" charset="0"/>
              </a:rPr>
              <a:t>countries using one dose of IPV in combination with </a:t>
            </a:r>
            <a:r>
              <a:rPr lang="en-GB" altLang="en-US" sz="2400" dirty="0" err="1">
                <a:ea typeface="Arial" panose="020B0604020202020204" pitchFamily="34" charset="0"/>
              </a:rPr>
              <a:t>bOPV</a:t>
            </a:r>
            <a:r>
              <a:rPr lang="en-GB" altLang="en-US" sz="2400" dirty="0">
                <a:ea typeface="Arial" panose="020B0604020202020204" pitchFamily="34" charset="0"/>
              </a:rPr>
              <a:t>, </a:t>
            </a:r>
            <a:r>
              <a:rPr lang="en-US" altLang="en-US" sz="2400" dirty="0">
                <a:ea typeface="Arial" panose="020B0604020202020204" pitchFamily="34" charset="0"/>
              </a:rPr>
              <a:t>introduce a </a:t>
            </a:r>
            <a:r>
              <a:rPr lang="en-US" altLang="en-US" sz="2400" b="1" u="sng" dirty="0"/>
              <a:t>second</a:t>
            </a:r>
            <a:r>
              <a:rPr lang="en-US" altLang="en-US" sz="2400" b="1" dirty="0"/>
              <a:t> dose of </a:t>
            </a:r>
            <a:r>
              <a:rPr lang="en-US" altLang="en-US" sz="2400" b="1" dirty="0">
                <a:ea typeface="Arial" panose="020B0604020202020204" pitchFamily="34" charset="0"/>
              </a:rPr>
              <a:t>IPV </a:t>
            </a:r>
            <a:r>
              <a:rPr lang="en-US" altLang="en-US" sz="2400" dirty="0">
                <a:ea typeface="Arial" panose="020B0604020202020204" pitchFamily="34" charset="0"/>
              </a:rPr>
              <a:t>into their routine immunization schedule</a:t>
            </a:r>
            <a:endParaRPr lang="en-US" altLang="en-US" sz="2400" dirty="0">
              <a:solidFill>
                <a:srgbClr val="FF0000"/>
              </a:solidFill>
              <a:ea typeface="Arial" panose="020B0604020202020204" pitchFamily="34" charset="0"/>
            </a:endParaRPr>
          </a:p>
          <a:p>
            <a:pPr marL="341313" lvl="1" indent="-341313">
              <a:spcBef>
                <a:spcPts val="1800"/>
              </a:spcBef>
              <a:buFont typeface="Wingdings" panose="05000000000000000000" pitchFamily="2" charset="2"/>
              <a:buChar char="l"/>
            </a:pPr>
            <a:r>
              <a:rPr lang="en-US" altLang="en-US" sz="2400" dirty="0">
                <a:ea typeface="Arial" panose="020B0604020202020204" pitchFamily="34" charset="0"/>
              </a:rPr>
              <a:t>Rationale for this includes: </a:t>
            </a:r>
          </a:p>
          <a:p>
            <a:pPr marL="341313" lvl="1" indent="-341313"/>
            <a:r>
              <a:rPr lang="en-US" altLang="en-US" sz="2400" dirty="0"/>
              <a:t>To </a:t>
            </a:r>
            <a:r>
              <a:rPr lang="en-US" altLang="en-US" sz="2400" b="1" dirty="0"/>
              <a:t>increase protection </a:t>
            </a:r>
            <a:r>
              <a:rPr lang="en-US" altLang="en-US" sz="2400" dirty="0"/>
              <a:t>against all polioviruses – including paralysis caused by VDPV2</a:t>
            </a:r>
          </a:p>
          <a:p>
            <a:pPr marL="341313" lvl="1" indent="-341313"/>
            <a:r>
              <a:rPr lang="en-US" altLang="en-US" sz="2400" dirty="0"/>
              <a:t>Once </a:t>
            </a:r>
            <a:r>
              <a:rPr lang="en-US" altLang="en-US" sz="2400" dirty="0" err="1"/>
              <a:t>bOPV</a:t>
            </a:r>
            <a:r>
              <a:rPr lang="en-US" altLang="en-US" sz="2400" dirty="0"/>
              <a:t> is removed after certification of eradication, 2 doses of IPV will ensure adequate protection against all poliovirus</a:t>
            </a:r>
          </a:p>
          <a:p>
            <a:pPr marL="0" indent="0">
              <a:buFont typeface="Wingdings" panose="05000000000000000000" pitchFamily="2" charset="2"/>
              <a:buNone/>
            </a:pPr>
            <a:endParaRPr lang="en-US" altLang="en-US" dirty="0"/>
          </a:p>
        </p:txBody>
      </p:sp>
      <p:sp>
        <p:nvSpPr>
          <p:cNvPr id="3" name="Title 2">
            <a:extLst>
              <a:ext uri="{FF2B5EF4-FFF2-40B4-BE49-F238E27FC236}">
                <a16:creationId xmlns:a16="http://schemas.microsoft.com/office/drawing/2014/main" id="{F8F4B27E-2E8D-4BE3-9772-DE4C971416DD}"/>
              </a:ext>
            </a:extLst>
          </p:cNvPr>
          <p:cNvSpPr>
            <a:spLocks noGrp="1"/>
          </p:cNvSpPr>
          <p:nvPr>
            <p:ph type="title"/>
          </p:nvPr>
        </p:nvSpPr>
        <p:spPr/>
        <p:txBody>
          <a:bodyPr/>
          <a:lstStyle/>
          <a:p>
            <a:pPr>
              <a:defRPr/>
            </a:pPr>
            <a:r>
              <a:rPr lang="en-US" dirty="0"/>
              <a:t>Polio eradication plan (continued)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3">
            <a:extLst>
              <a:ext uri="{FF2B5EF4-FFF2-40B4-BE49-F238E27FC236}">
                <a16:creationId xmlns:a16="http://schemas.microsoft.com/office/drawing/2014/main" id="{CFD38706-A153-41C0-B6C9-6D0E7485E54E}"/>
              </a:ext>
            </a:extLst>
          </p:cNvPr>
          <p:cNvGrpSpPr>
            <a:grpSpLocks/>
          </p:cNvGrpSpPr>
          <p:nvPr/>
        </p:nvGrpSpPr>
        <p:grpSpPr bwMode="auto">
          <a:xfrm>
            <a:off x="6335713" y="4149725"/>
            <a:ext cx="2808287" cy="1879600"/>
            <a:chOff x="6156200" y="3781648"/>
            <a:chExt cx="2808288" cy="1879600"/>
          </a:xfrm>
        </p:grpSpPr>
        <p:sp>
          <p:nvSpPr>
            <p:cNvPr id="28684" name="TextBox 2">
              <a:extLst>
                <a:ext uri="{FF2B5EF4-FFF2-40B4-BE49-F238E27FC236}">
                  <a16:creationId xmlns:a16="http://schemas.microsoft.com/office/drawing/2014/main" id="{83460C8F-CC99-48B0-8E98-A8DF28DFB4F6}"/>
                </a:ext>
              </a:extLst>
            </p:cNvPr>
            <p:cNvSpPr txBox="1">
              <a:spLocks noChangeArrowheads="1"/>
            </p:cNvSpPr>
            <p:nvPr/>
          </p:nvSpPr>
          <p:spPr bwMode="auto">
            <a:xfrm>
              <a:off x="6156200" y="4645248"/>
              <a:ext cx="2808288" cy="1016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2000" i="1">
                  <a:solidFill>
                    <a:srgbClr val="C00000"/>
                  </a:solidFill>
                  <a:latin typeface="Gill Sans MT" panose="020B0502020104020203" pitchFamily="34" charset="0"/>
                </a:rPr>
                <a:t>Both</a:t>
              </a:r>
              <a:r>
                <a:rPr lang="en-US" altLang="en-US" sz="2000">
                  <a:latin typeface="Gill Sans MT" panose="020B0502020104020203" pitchFamily="34" charset="0"/>
                </a:rPr>
                <a:t> vaccines are needed to fully eradicate polio!</a:t>
              </a:r>
            </a:p>
          </p:txBody>
        </p:sp>
        <p:pic>
          <p:nvPicPr>
            <p:cNvPr id="28685" name="Picture 7" descr="C:\Users\sfellache\Desktop\ammp\doctor1.jpg">
              <a:extLst>
                <a:ext uri="{FF2B5EF4-FFF2-40B4-BE49-F238E27FC236}">
                  <a16:creationId xmlns:a16="http://schemas.microsoft.com/office/drawing/2014/main" id="{BFC22DE7-32D6-4468-84B7-CDE84307AB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5088" y="3781648"/>
              <a:ext cx="1517650"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338" name="Rectangle 2">
            <a:extLst>
              <a:ext uri="{FF2B5EF4-FFF2-40B4-BE49-F238E27FC236}">
                <a16:creationId xmlns:a16="http://schemas.microsoft.com/office/drawing/2014/main" id="{3BFFCB31-AD2D-4F47-930B-B4F49EBFD07E}"/>
              </a:ext>
            </a:extLst>
          </p:cNvPr>
          <p:cNvSpPr>
            <a:spLocks noGrp="1" noChangeArrowheads="1"/>
          </p:cNvSpPr>
          <p:nvPr>
            <p:ph type="title"/>
          </p:nvPr>
        </p:nvSpPr>
        <p:spPr/>
        <p:txBody>
          <a:bodyPr/>
          <a:lstStyle/>
          <a:p>
            <a:pPr>
              <a:defRPr/>
            </a:pPr>
            <a:r>
              <a:rPr lang="en-GB" dirty="0">
                <a:solidFill>
                  <a:srgbClr val="002060"/>
                </a:solidFill>
                <a:ea typeface="ＭＳ Ｐゴシック" charset="-128"/>
              </a:rPr>
              <a:t>Comparison of OPV and IPV?</a:t>
            </a:r>
          </a:p>
        </p:txBody>
      </p:sp>
      <p:graphicFrame>
        <p:nvGraphicFramePr>
          <p:cNvPr id="3" name="Content Placeholder 2">
            <a:extLst>
              <a:ext uri="{FF2B5EF4-FFF2-40B4-BE49-F238E27FC236}">
                <a16:creationId xmlns:a16="http://schemas.microsoft.com/office/drawing/2014/main" id="{2D699FD3-3AA0-4A91-939B-13E886253B96}"/>
              </a:ext>
            </a:extLst>
          </p:cNvPr>
          <p:cNvGraphicFramePr>
            <a:graphicFrameLocks noGrp="1"/>
          </p:cNvGraphicFramePr>
          <p:nvPr>
            <p:ph idx="1"/>
          </p:nvPr>
        </p:nvGraphicFramePr>
        <p:xfrm>
          <a:off x="250825" y="1233488"/>
          <a:ext cx="8816975" cy="4572000"/>
        </p:xfrm>
        <a:graphic>
          <a:graphicData uri="http://schemas.openxmlformats.org/drawingml/2006/table">
            <a:tbl>
              <a:tblPr/>
              <a:tblGrid>
                <a:gridCol w="4408488">
                  <a:extLst>
                    <a:ext uri="{9D8B030D-6E8A-4147-A177-3AD203B41FA5}">
                      <a16:colId xmlns:a16="http://schemas.microsoft.com/office/drawing/2014/main" val="20000"/>
                    </a:ext>
                  </a:extLst>
                </a:gridCol>
                <a:gridCol w="4408487">
                  <a:extLst>
                    <a:ext uri="{9D8B030D-6E8A-4147-A177-3AD203B41FA5}">
                      <a16:colId xmlns:a16="http://schemas.microsoft.com/office/drawing/2014/main" val="20001"/>
                    </a:ext>
                  </a:extLst>
                </a:gridCol>
              </a:tblGrid>
              <a:tr h="335272">
                <a:tc>
                  <a:txBody>
                    <a:bodyPr/>
                    <a:lstStyle/>
                    <a:p>
                      <a:pPr marL="0" marR="0" lvl="0" indent="0" algn="l" defTabSz="8001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66"/>
                          </a:solidFill>
                          <a:effectLst/>
                          <a:latin typeface="Gill Sans MT" pitchFamily="34" charset="0"/>
                          <a:ea typeface="MS PGothic" pitchFamily="34" charset="-128"/>
                        </a:rPr>
                        <a:t>Oral polio vaccine (OPV)</a:t>
                      </a:r>
                    </a:p>
                  </a:txBody>
                  <a:tcPr marL="91446" marR="91446" marT="45716" marB="45716"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01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66"/>
                          </a:solidFill>
                          <a:effectLst/>
                          <a:latin typeface="Gill Sans MT" pitchFamily="34" charset="0"/>
                          <a:ea typeface="MS PGothic" pitchFamily="34" charset="-128"/>
                        </a:rPr>
                        <a:t>Inactivated polio vaccine (IPV)</a:t>
                      </a:r>
                    </a:p>
                  </a:txBody>
                  <a:tcPr marL="91446" marR="91446" marT="45716" marB="45716"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236728">
                <a:tc>
                  <a:txBody>
                    <a:bodyPr/>
                    <a:lstStyle/>
                    <a:p>
                      <a:pPr marL="166688" marR="0" lvl="0" indent="-166688" algn="l" defTabSz="800100" rtl="0" eaLnBrk="1" fontAlgn="base" latinLnBrk="0" hangingPunct="1">
                        <a:lnSpc>
                          <a:spcPct val="100000"/>
                        </a:lnSpc>
                        <a:spcBef>
                          <a:spcPct val="0"/>
                        </a:spcBef>
                        <a:spcAft>
                          <a:spcPct val="0"/>
                        </a:spcAft>
                        <a:buClrTx/>
                        <a:buSzTx/>
                        <a:buFont typeface="Arial" charset="0"/>
                        <a:buChar char="•"/>
                        <a:tabLst/>
                      </a:pPr>
                      <a:r>
                        <a:rPr kumimoji="0" lang="en-US" sz="1600" b="0" i="0" u="none" strike="noStrike" cap="none" normalizeH="0" baseline="0" dirty="0">
                          <a:ln>
                            <a:noFill/>
                          </a:ln>
                          <a:solidFill>
                            <a:srgbClr val="000066"/>
                          </a:solidFill>
                          <a:effectLst/>
                          <a:latin typeface="Gill Sans MT" pitchFamily="34" charset="0"/>
                          <a:ea typeface="MS PGothic" pitchFamily="34" charset="-128"/>
                        </a:rPr>
                        <a:t>Live, attenuated (weakened) virus</a:t>
                      </a:r>
                    </a:p>
                    <a:p>
                      <a:pPr marL="166688" marR="0" lvl="0" indent="-166688" algn="l" defTabSz="800100" rtl="0" eaLnBrk="1" fontAlgn="base" latinLnBrk="0" hangingPunct="1">
                        <a:lnSpc>
                          <a:spcPct val="100000"/>
                        </a:lnSpc>
                        <a:spcBef>
                          <a:spcPct val="0"/>
                        </a:spcBef>
                        <a:spcAft>
                          <a:spcPct val="0"/>
                        </a:spcAft>
                        <a:buClrTx/>
                        <a:buSzTx/>
                        <a:buFont typeface="Arial" charset="0"/>
                        <a:buChar char="•"/>
                        <a:tabLst/>
                      </a:pPr>
                      <a:r>
                        <a:rPr kumimoji="0" lang="en-US" sz="1600" b="0" i="0" u="none" strike="noStrike" cap="none" normalizeH="0" baseline="0" dirty="0">
                          <a:ln>
                            <a:noFill/>
                          </a:ln>
                          <a:solidFill>
                            <a:srgbClr val="000066"/>
                          </a:solidFill>
                          <a:effectLst/>
                          <a:latin typeface="Gill Sans MT" pitchFamily="34" charset="0"/>
                          <a:ea typeface="MS PGothic" pitchFamily="34" charset="-128"/>
                        </a:rPr>
                        <a:t>Administered by </a:t>
                      </a:r>
                      <a:r>
                        <a:rPr kumimoji="0" lang="en-US" sz="1600" b="1" i="0" u="none" strike="noStrike" cap="none" normalizeH="0" baseline="0" dirty="0">
                          <a:ln>
                            <a:noFill/>
                          </a:ln>
                          <a:solidFill>
                            <a:srgbClr val="000066"/>
                          </a:solidFill>
                          <a:effectLst/>
                          <a:latin typeface="Gill Sans MT" pitchFamily="34" charset="0"/>
                          <a:ea typeface="MS PGothic" pitchFamily="34" charset="-128"/>
                        </a:rPr>
                        <a:t>drops</a:t>
                      </a:r>
                    </a:p>
                    <a:p>
                      <a:pPr marL="166688" marR="0" lvl="0" indent="-166688" algn="l" defTabSz="800100" rtl="0" eaLnBrk="1" fontAlgn="base" latinLnBrk="0" hangingPunct="1">
                        <a:lnSpc>
                          <a:spcPct val="100000"/>
                        </a:lnSpc>
                        <a:spcBef>
                          <a:spcPct val="0"/>
                        </a:spcBef>
                        <a:spcAft>
                          <a:spcPct val="0"/>
                        </a:spcAft>
                        <a:buClrTx/>
                        <a:buSzTx/>
                        <a:buFont typeface="Arial" charset="0"/>
                        <a:buNone/>
                        <a:tabLst/>
                      </a:pPr>
                      <a:endParaRPr kumimoji="0" lang="en-US" sz="1600" b="0" i="0" u="none" strike="noStrike" cap="none" normalizeH="0" baseline="0" dirty="0">
                        <a:ln>
                          <a:noFill/>
                        </a:ln>
                        <a:solidFill>
                          <a:srgbClr val="000066"/>
                        </a:solidFill>
                        <a:effectLst/>
                        <a:latin typeface="Gill Sans MT" pitchFamily="34" charset="0"/>
                        <a:ea typeface="MS PGothic" pitchFamily="34" charset="-128"/>
                      </a:endParaRPr>
                    </a:p>
                    <a:p>
                      <a:pPr marL="166688" marR="0" lvl="0" indent="-166688" algn="l" defTabSz="800100" rtl="0" eaLnBrk="1" fontAlgn="base" latinLnBrk="0" hangingPunct="1">
                        <a:lnSpc>
                          <a:spcPct val="100000"/>
                        </a:lnSpc>
                        <a:spcBef>
                          <a:spcPct val="0"/>
                        </a:spcBef>
                        <a:spcAft>
                          <a:spcPct val="0"/>
                        </a:spcAft>
                        <a:buClrTx/>
                        <a:buSzTx/>
                        <a:buFont typeface="Arial" charset="0"/>
                        <a:buNone/>
                        <a:tabLst/>
                      </a:pPr>
                      <a:endParaRPr kumimoji="0" lang="en-US" sz="1600" b="0" i="0" u="none" strike="noStrike" cap="none" normalizeH="0" baseline="0" dirty="0">
                        <a:ln>
                          <a:noFill/>
                        </a:ln>
                        <a:solidFill>
                          <a:srgbClr val="000066"/>
                        </a:solidFill>
                        <a:effectLst/>
                        <a:latin typeface="Gill Sans MT" pitchFamily="34" charset="0"/>
                        <a:ea typeface="MS PGothic" pitchFamily="34" charset="-128"/>
                      </a:endParaRPr>
                    </a:p>
                    <a:p>
                      <a:pPr marL="166688" marR="0" lvl="0" indent="-166688" algn="l" defTabSz="800100" rtl="0" eaLnBrk="1" fontAlgn="base" latinLnBrk="0" hangingPunct="1">
                        <a:lnSpc>
                          <a:spcPct val="100000"/>
                        </a:lnSpc>
                        <a:spcBef>
                          <a:spcPct val="0"/>
                        </a:spcBef>
                        <a:spcAft>
                          <a:spcPct val="0"/>
                        </a:spcAft>
                        <a:buClrTx/>
                        <a:buSzTx/>
                        <a:buFont typeface="Arial" charset="0"/>
                        <a:buNone/>
                        <a:tabLst/>
                      </a:pPr>
                      <a:endParaRPr kumimoji="0" lang="en-US" sz="1600" b="0" i="0" u="none" strike="noStrike" cap="none" normalizeH="0" baseline="0" dirty="0">
                        <a:ln>
                          <a:noFill/>
                        </a:ln>
                        <a:solidFill>
                          <a:srgbClr val="000066"/>
                        </a:solidFill>
                        <a:effectLst/>
                        <a:latin typeface="Gill Sans MT" pitchFamily="34" charset="0"/>
                        <a:ea typeface="MS PGothic" pitchFamily="34" charset="-128"/>
                      </a:endParaRPr>
                    </a:p>
                    <a:p>
                      <a:pPr marL="166688" marR="0" lvl="0" indent="-166688" algn="l" defTabSz="800100" rtl="0" eaLnBrk="1" fontAlgn="base" latinLnBrk="0" hangingPunct="1">
                        <a:lnSpc>
                          <a:spcPct val="100000"/>
                        </a:lnSpc>
                        <a:spcBef>
                          <a:spcPct val="0"/>
                        </a:spcBef>
                        <a:spcAft>
                          <a:spcPct val="0"/>
                        </a:spcAft>
                        <a:buClrTx/>
                        <a:buSzTx/>
                        <a:buFont typeface="Arial" charset="0"/>
                        <a:buNone/>
                        <a:tabLst/>
                      </a:pPr>
                      <a:endParaRPr kumimoji="0" lang="en-US" sz="1600" b="0" i="0" u="none" strike="noStrike" cap="none" normalizeH="0" baseline="0" dirty="0">
                        <a:ln>
                          <a:noFill/>
                        </a:ln>
                        <a:solidFill>
                          <a:srgbClr val="000066"/>
                        </a:solidFill>
                        <a:effectLst/>
                        <a:latin typeface="Gill Sans MT" pitchFamily="34" charset="0"/>
                        <a:ea typeface="MS PGothic" pitchFamily="34" charset="-128"/>
                      </a:endParaRPr>
                    </a:p>
                    <a:p>
                      <a:pPr marL="166688" marR="0" lvl="0" indent="-166688" algn="l" defTabSz="800100" rtl="0" eaLnBrk="1" fontAlgn="base" latinLnBrk="0" hangingPunct="1">
                        <a:lnSpc>
                          <a:spcPct val="100000"/>
                        </a:lnSpc>
                        <a:spcBef>
                          <a:spcPct val="0"/>
                        </a:spcBef>
                        <a:spcAft>
                          <a:spcPct val="0"/>
                        </a:spcAft>
                        <a:buClrTx/>
                        <a:buSzTx/>
                        <a:buFont typeface="Arial" charset="0"/>
                        <a:buNone/>
                        <a:tabLst/>
                      </a:pPr>
                      <a:endParaRPr kumimoji="0" lang="en-US" sz="1600" b="0" i="0" u="none" strike="noStrike" cap="none" normalizeH="0" baseline="0" dirty="0">
                        <a:ln>
                          <a:noFill/>
                        </a:ln>
                        <a:solidFill>
                          <a:srgbClr val="000066"/>
                        </a:solidFill>
                        <a:effectLst/>
                        <a:latin typeface="Gill Sans MT" pitchFamily="34" charset="0"/>
                        <a:ea typeface="MS PGothic" pitchFamily="34" charset="-128"/>
                      </a:endParaRP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r>
                        <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rPr>
                        <a:t>Highly successful in reducing transmission in developing countries as part of eradication strategy</a:t>
                      </a:r>
                    </a:p>
                    <a:p>
                      <a:pPr marL="166688" marR="0" lvl="2" indent="-166688" algn="l" defTabSz="800100" rtl="0" eaLnBrk="1" fontAlgn="base" latinLnBrk="0" hangingPunct="1">
                        <a:lnSpc>
                          <a:spcPct val="100000"/>
                        </a:lnSpc>
                        <a:spcBef>
                          <a:spcPct val="0"/>
                        </a:spcBef>
                        <a:spcAft>
                          <a:spcPct val="0"/>
                        </a:spcAft>
                        <a:buClrTx/>
                        <a:buSzTx/>
                        <a:buFont typeface="Arial" charset="0"/>
                        <a:buChar char="•"/>
                        <a:tabLst/>
                      </a:pPr>
                      <a:r>
                        <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rPr>
                        <a:t>Inexpensive</a:t>
                      </a:r>
                    </a:p>
                    <a:p>
                      <a:pPr marL="166688" marR="0" lvl="2" indent="-166688" algn="l" defTabSz="800100" rtl="0" eaLnBrk="1" fontAlgn="base" latinLnBrk="0" hangingPunct="1">
                        <a:lnSpc>
                          <a:spcPct val="100000"/>
                        </a:lnSpc>
                        <a:spcBef>
                          <a:spcPct val="0"/>
                        </a:spcBef>
                        <a:spcAft>
                          <a:spcPct val="0"/>
                        </a:spcAft>
                        <a:buClrTx/>
                        <a:buSzTx/>
                        <a:buFont typeface="Arial" charset="0"/>
                        <a:buChar char="•"/>
                        <a:tabLst/>
                      </a:pPr>
                      <a:r>
                        <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rPr>
                        <a:t>Easy to administer</a:t>
                      </a:r>
                    </a:p>
                    <a:p>
                      <a:pPr marL="166688" marR="0" lvl="2" indent="-166688" algn="l" defTabSz="800100" rtl="0" eaLnBrk="1" fontAlgn="base" latinLnBrk="0" hangingPunct="1">
                        <a:lnSpc>
                          <a:spcPct val="100000"/>
                        </a:lnSpc>
                        <a:spcBef>
                          <a:spcPct val="0"/>
                        </a:spcBef>
                        <a:spcAft>
                          <a:spcPct val="0"/>
                        </a:spcAft>
                        <a:buClrTx/>
                        <a:buSzTx/>
                        <a:buFont typeface="Arial" charset="0"/>
                        <a:buChar char="•"/>
                        <a:tabLst/>
                      </a:pPr>
                      <a:r>
                        <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rPr>
                        <a:t>Provides mucosal/gut immunity</a:t>
                      </a:r>
                    </a:p>
                    <a:p>
                      <a:pPr marL="166688" marR="0" lvl="2" indent="-166688" algn="l" defTabSz="800100" rtl="0" eaLnBrk="1" fontAlgn="base" latinLnBrk="0" hangingPunct="1">
                        <a:lnSpc>
                          <a:spcPct val="100000"/>
                        </a:lnSpc>
                        <a:spcBef>
                          <a:spcPct val="0"/>
                        </a:spcBef>
                        <a:spcAft>
                          <a:spcPct val="0"/>
                        </a:spcAft>
                        <a:buClrTx/>
                        <a:buSzTx/>
                        <a:buFont typeface="Arial" charset="0"/>
                        <a:buChar char="•"/>
                        <a:tabLst/>
                      </a:pPr>
                      <a:r>
                        <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rPr>
                        <a:t>Protects close contacts who are unvaccinated</a:t>
                      </a:r>
                    </a:p>
                    <a:p>
                      <a:pPr marL="166688" marR="0" lvl="0" indent="-166688" algn="l" defTabSz="8001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rgbClr val="000066"/>
                        </a:solidFill>
                        <a:effectLst/>
                        <a:latin typeface="Gill Sans MT" pitchFamily="34" charset="0"/>
                        <a:ea typeface="MS PGothic" pitchFamily="34" charset="-128"/>
                      </a:endParaRPr>
                    </a:p>
                  </a:txBody>
                  <a:tcPr marL="91446" marR="91446" marT="45716" marB="45716"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166688" marR="0" lvl="0" indent="-166688" algn="l" defTabSz="800100" rtl="0" eaLnBrk="1" fontAlgn="base" latinLnBrk="0" hangingPunct="1">
                        <a:lnSpc>
                          <a:spcPct val="100000"/>
                        </a:lnSpc>
                        <a:spcBef>
                          <a:spcPct val="0"/>
                        </a:spcBef>
                        <a:spcAft>
                          <a:spcPct val="0"/>
                        </a:spcAft>
                        <a:buClrTx/>
                        <a:buSzTx/>
                        <a:buFont typeface="Arial" charset="0"/>
                        <a:buChar char="•"/>
                        <a:tabLst/>
                      </a:pPr>
                      <a:r>
                        <a:rPr kumimoji="0" lang="en-US" sz="1600" b="0" i="0" u="none" strike="noStrike" cap="none" normalizeH="0" baseline="0" dirty="0">
                          <a:ln>
                            <a:noFill/>
                          </a:ln>
                          <a:solidFill>
                            <a:srgbClr val="000066"/>
                          </a:solidFill>
                          <a:effectLst/>
                          <a:latin typeface="Gill Sans MT" pitchFamily="34" charset="0"/>
                          <a:ea typeface="MS PGothic" pitchFamily="34" charset="-128"/>
                        </a:rPr>
                        <a:t>Killed virus</a:t>
                      </a: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r>
                        <a:rPr kumimoji="0" lang="en-US" sz="1600" b="0" i="0" u="none" strike="noStrike" cap="none" normalizeH="0" baseline="0" dirty="0">
                          <a:ln>
                            <a:noFill/>
                          </a:ln>
                          <a:solidFill>
                            <a:srgbClr val="000066"/>
                          </a:solidFill>
                          <a:effectLst/>
                          <a:latin typeface="Gill Sans MT" pitchFamily="34" charset="0"/>
                          <a:ea typeface="MS PGothic" pitchFamily="34" charset="-128"/>
                        </a:rPr>
                        <a:t>Administered by </a:t>
                      </a:r>
                      <a:r>
                        <a:rPr kumimoji="0" lang="en-US" sz="1600" b="1" i="0" u="none" strike="noStrike" cap="none" normalizeH="0" baseline="0" dirty="0">
                          <a:ln>
                            <a:noFill/>
                          </a:ln>
                          <a:solidFill>
                            <a:srgbClr val="000066"/>
                          </a:solidFill>
                          <a:effectLst/>
                          <a:latin typeface="Gill Sans MT" pitchFamily="34" charset="0"/>
                          <a:ea typeface="MS PGothic" pitchFamily="34" charset="-128"/>
                        </a:rPr>
                        <a:t>injection</a:t>
                      </a: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endPar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endParaRP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endPar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endParaRPr>
                    </a:p>
                    <a:p>
                      <a:pPr marL="166688" marR="0" lvl="1" indent="-166688" algn="l" defTabSz="800100" rtl="0" eaLnBrk="1" fontAlgn="base" latinLnBrk="0" hangingPunct="1">
                        <a:lnSpc>
                          <a:spcPct val="100000"/>
                        </a:lnSpc>
                        <a:spcBef>
                          <a:spcPct val="0"/>
                        </a:spcBef>
                        <a:spcAft>
                          <a:spcPct val="0"/>
                        </a:spcAft>
                        <a:buClrTx/>
                        <a:buSzTx/>
                        <a:buFont typeface="Arial" charset="0"/>
                        <a:buNone/>
                        <a:tabLst/>
                      </a:pPr>
                      <a:endPar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endParaRPr>
                    </a:p>
                    <a:p>
                      <a:pPr marL="166688" marR="0" lvl="1" indent="-166688" algn="l" defTabSz="800100" rtl="0" eaLnBrk="1" fontAlgn="base" latinLnBrk="0" hangingPunct="1">
                        <a:lnSpc>
                          <a:spcPct val="100000"/>
                        </a:lnSpc>
                        <a:spcBef>
                          <a:spcPct val="0"/>
                        </a:spcBef>
                        <a:spcAft>
                          <a:spcPct val="0"/>
                        </a:spcAft>
                        <a:buClrTx/>
                        <a:buSzTx/>
                        <a:buFont typeface="Arial" charset="0"/>
                        <a:buNone/>
                        <a:tabLst/>
                      </a:pPr>
                      <a:endPar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endParaRPr>
                    </a:p>
                    <a:p>
                      <a:pPr marL="166688" marR="0" lvl="1" indent="-166688" algn="l" defTabSz="800100" rtl="0" eaLnBrk="1" fontAlgn="base" latinLnBrk="0" hangingPunct="1">
                        <a:lnSpc>
                          <a:spcPct val="100000"/>
                        </a:lnSpc>
                        <a:spcBef>
                          <a:spcPct val="0"/>
                        </a:spcBef>
                        <a:spcAft>
                          <a:spcPct val="0"/>
                        </a:spcAft>
                        <a:buClrTx/>
                        <a:buSzTx/>
                        <a:buFont typeface="Arial" charset="0"/>
                        <a:buNone/>
                        <a:tabLst/>
                      </a:pPr>
                      <a:endPar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endParaRP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r>
                        <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rPr>
                        <a:t>Highly effective</a:t>
                      </a: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r>
                        <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rPr>
                        <a:t>Used commonly in developed countries</a:t>
                      </a:r>
                    </a:p>
                    <a:p>
                      <a:pPr marL="166688" marR="0" lvl="1" indent="-166688" algn="l" defTabSz="800100" rtl="0" eaLnBrk="1" fontAlgn="base" latinLnBrk="0" hangingPunct="1">
                        <a:lnSpc>
                          <a:spcPct val="100000"/>
                        </a:lnSpc>
                        <a:spcBef>
                          <a:spcPct val="0"/>
                        </a:spcBef>
                        <a:spcAft>
                          <a:spcPct val="0"/>
                        </a:spcAft>
                        <a:buClrTx/>
                        <a:buSzTx/>
                        <a:buFont typeface="Arial" charset="0"/>
                        <a:buNone/>
                        <a:tabLst/>
                      </a:pPr>
                      <a:endPar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endParaRP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r>
                        <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rPr>
                        <a:t>More expensive than OPV</a:t>
                      </a: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r>
                        <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rPr>
                        <a:t>Requires trained health workers </a:t>
                      </a:r>
                    </a:p>
                    <a:p>
                      <a:pPr marL="166688" marR="0" lvl="0" indent="-166688" algn="l" defTabSz="800100" rtl="0" eaLnBrk="1" fontAlgn="base" latinLnBrk="0" hangingPunct="1">
                        <a:lnSpc>
                          <a:spcPct val="100000"/>
                        </a:lnSpc>
                        <a:spcBef>
                          <a:spcPct val="0"/>
                        </a:spcBef>
                        <a:spcAft>
                          <a:spcPct val="0"/>
                        </a:spcAft>
                        <a:buClrTx/>
                        <a:buSzTx/>
                        <a:buFont typeface="Arial" charset="0"/>
                        <a:buChar char="•"/>
                        <a:tabLst/>
                      </a:pPr>
                      <a:r>
                        <a:rPr kumimoji="0" lang="en-US" sz="1600" b="0" i="0" u="none" strike="noStrike" cap="none" normalizeH="0" baseline="0" dirty="0">
                          <a:ln>
                            <a:noFill/>
                          </a:ln>
                          <a:solidFill>
                            <a:srgbClr val="002060"/>
                          </a:solidFill>
                          <a:effectLst/>
                          <a:latin typeface="Gill Sans MT" pitchFamily="34" charset="0"/>
                          <a:ea typeface="MS PGothic" pitchFamily="34" charset="-128"/>
                        </a:rPr>
                        <a:t>Provides immunity through blood</a:t>
                      </a:r>
                    </a:p>
                    <a:p>
                      <a:pPr marL="166688" marR="0" lvl="0" indent="-166688" algn="l" defTabSz="800100" rtl="0" eaLnBrk="1" fontAlgn="base" latinLnBrk="0" hangingPunct="1">
                        <a:lnSpc>
                          <a:spcPct val="100000"/>
                        </a:lnSpc>
                        <a:spcBef>
                          <a:spcPct val="0"/>
                        </a:spcBef>
                        <a:spcAft>
                          <a:spcPct val="0"/>
                        </a:spcAft>
                        <a:buClrTx/>
                        <a:buSzTx/>
                        <a:buFont typeface="Arial" charset="0"/>
                        <a:buChar char="•"/>
                        <a:tabLst/>
                      </a:pPr>
                      <a:r>
                        <a:rPr kumimoji="0" lang="en-US" sz="1600" b="0" i="0" u="none" strike="noStrike" cap="none" normalizeH="0" baseline="0" dirty="0">
                          <a:ln>
                            <a:noFill/>
                          </a:ln>
                          <a:solidFill>
                            <a:srgbClr val="002060"/>
                          </a:solidFill>
                          <a:effectLst/>
                          <a:latin typeface="Gill Sans MT" pitchFamily="34" charset="0"/>
                          <a:ea typeface="MS PGothic" pitchFamily="34" charset="-128"/>
                        </a:rPr>
                        <a:t>Carries no risk of VAPP or VDPV</a:t>
                      </a: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endPar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endParaRPr>
                    </a:p>
                    <a:p>
                      <a:pPr marL="166688" marR="0" lvl="1" indent="-166688" algn="l" defTabSz="800100" rtl="0" eaLnBrk="1" fontAlgn="base" latinLnBrk="0" hangingPunct="1">
                        <a:lnSpc>
                          <a:spcPct val="100000"/>
                        </a:lnSpc>
                        <a:spcBef>
                          <a:spcPct val="0"/>
                        </a:spcBef>
                        <a:spcAft>
                          <a:spcPct val="0"/>
                        </a:spcAft>
                        <a:buClrTx/>
                        <a:buSzTx/>
                        <a:buFont typeface="Arial" charset="0"/>
                        <a:buChar char="•"/>
                        <a:tabLst/>
                      </a:pPr>
                      <a:endParaRPr kumimoji="0" lang="en-GB" altLang="en-US" sz="1600" b="0" i="0" u="none" strike="noStrike" cap="none" normalizeH="0" baseline="0" dirty="0">
                        <a:ln>
                          <a:noFill/>
                        </a:ln>
                        <a:solidFill>
                          <a:srgbClr val="000066"/>
                        </a:solidFill>
                        <a:effectLst/>
                        <a:latin typeface="Gill Sans MT" pitchFamily="34" charset="0"/>
                        <a:ea typeface="MS PGothic" pitchFamily="34" charset="-128"/>
                        <a:cs typeface="Arial" charset="0"/>
                      </a:endParaRPr>
                    </a:p>
                    <a:p>
                      <a:pPr marL="166688" marR="0" lvl="0" indent="-166688" algn="l" defTabSz="8001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rgbClr val="000066"/>
                        </a:solidFill>
                        <a:effectLst/>
                        <a:latin typeface="Gill Sans MT" pitchFamily="34" charset="0"/>
                        <a:ea typeface="MS PGothic" pitchFamily="34" charset="-128"/>
                      </a:endParaRPr>
                    </a:p>
                  </a:txBody>
                  <a:tcPr marL="0" marR="91446" marT="45716" marB="45716"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5" name="Picture 4">
            <a:extLst>
              <a:ext uri="{FF2B5EF4-FFF2-40B4-BE49-F238E27FC236}">
                <a16:creationId xmlns:a16="http://schemas.microsoft.com/office/drawing/2014/main" id="{FA37BEF2-0D12-44BC-981A-3230D8F0C9FD}"/>
              </a:ext>
            </a:extLst>
          </p:cNvPr>
          <p:cNvPicPr>
            <a:picLocks noChangeAspect="1"/>
          </p:cNvPicPr>
          <p:nvPr/>
        </p:nvPicPr>
        <p:blipFill>
          <a:blip r:embed="rId4" cstate="print"/>
          <a:stretch>
            <a:fillRect/>
          </a:stretch>
        </p:blipFill>
        <p:spPr>
          <a:xfrm>
            <a:off x="1331640" y="2208920"/>
            <a:ext cx="1302657" cy="8640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234" name="Picture 18">
            <a:extLst>
              <a:ext uri="{FF2B5EF4-FFF2-40B4-BE49-F238E27FC236}">
                <a16:creationId xmlns:a16="http://schemas.microsoft.com/office/drawing/2014/main" id="{773731A8-9D01-4583-96C0-9601ED253EE5}"/>
              </a:ext>
            </a:extLst>
          </p:cNvPr>
          <p:cNvPicPr>
            <a:picLocks noChangeAspect="1" noChangeArrowheads="1"/>
          </p:cNvPicPr>
          <p:nvPr/>
        </p:nvPicPr>
        <p:blipFill>
          <a:blip r:embed="rId5" cstate="print"/>
          <a:srcRect/>
          <a:stretch>
            <a:fillRect/>
          </a:stretch>
        </p:blipFill>
        <p:spPr bwMode="auto">
          <a:xfrm>
            <a:off x="5561405" y="2208920"/>
            <a:ext cx="1226976" cy="9202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1">
            <a:extLst>
              <a:ext uri="{FF2B5EF4-FFF2-40B4-BE49-F238E27FC236}">
                <a16:creationId xmlns:a16="http://schemas.microsoft.com/office/drawing/2014/main" id="{F30C59DB-6C21-491B-AFD9-BB03FD3F5107}"/>
              </a:ext>
            </a:extLst>
          </p:cNvPr>
          <p:cNvSpPr>
            <a:spLocks noGrp="1" noChangeArrowheads="1"/>
          </p:cNvSpPr>
          <p:nvPr>
            <p:ph idx="1"/>
          </p:nvPr>
        </p:nvSpPr>
        <p:spPr>
          <a:xfrm>
            <a:off x="250825" y="1412776"/>
            <a:ext cx="8713788" cy="5072062"/>
          </a:xfrm>
        </p:spPr>
        <p:txBody>
          <a:bodyPr/>
          <a:lstStyle/>
          <a:p>
            <a:r>
              <a:rPr lang="en-US" altLang="en-US" sz="2200" dirty="0">
                <a:solidFill>
                  <a:srgbClr val="002060"/>
                </a:solidFill>
              </a:rPr>
              <a:t> IPV does not cause any vaccine associated paralysis and is a very safe vaccine</a:t>
            </a:r>
          </a:p>
          <a:p>
            <a:r>
              <a:rPr lang="en-US" altLang="en-US" sz="2200" dirty="0">
                <a:solidFill>
                  <a:srgbClr val="002060"/>
                </a:solidFill>
              </a:rPr>
              <a:t>Use of IPV sets the stage for ending OPV use entirely after WPV eradication has been achieved</a:t>
            </a:r>
          </a:p>
          <a:p>
            <a:r>
              <a:rPr lang="en-GB" altLang="en-US" sz="2200" dirty="0"/>
              <a:t>When use of OPV is eventually stopped, IPV will continue to provide full protection</a:t>
            </a:r>
          </a:p>
          <a:p>
            <a:r>
              <a:rPr lang="en-GB" altLang="en-US" sz="2200" dirty="0"/>
              <a:t>Using IPV in our community also helps us remind caretakers about the importance of vaccinations overall, inform them about missed and upcoming vaccinations.</a:t>
            </a:r>
          </a:p>
          <a:p>
            <a:r>
              <a:rPr lang="en-GB" altLang="en-US" sz="2200" dirty="0"/>
              <a:t>Adding a second dose of IPV will increase protection against all polioviruses</a:t>
            </a:r>
          </a:p>
          <a:p>
            <a:endParaRPr lang="en-US" altLang="en-US" sz="2200" dirty="0">
              <a:solidFill>
                <a:srgbClr val="002060"/>
              </a:solidFill>
            </a:endParaRPr>
          </a:p>
        </p:txBody>
      </p:sp>
      <p:sp>
        <p:nvSpPr>
          <p:cNvPr id="3" name="Title 2">
            <a:extLst>
              <a:ext uri="{FF2B5EF4-FFF2-40B4-BE49-F238E27FC236}">
                <a16:creationId xmlns:a16="http://schemas.microsoft.com/office/drawing/2014/main" id="{CC224C55-FFC1-4093-9CF9-1BAEA56CA8AC}"/>
              </a:ext>
            </a:extLst>
          </p:cNvPr>
          <p:cNvSpPr>
            <a:spLocks noGrp="1"/>
          </p:cNvSpPr>
          <p:nvPr>
            <p:ph type="title"/>
          </p:nvPr>
        </p:nvSpPr>
        <p:spPr/>
        <p:txBody>
          <a:bodyPr/>
          <a:lstStyle/>
          <a:p>
            <a:pPr>
              <a:defRPr/>
            </a:pPr>
            <a:r>
              <a:rPr lang="en-US" dirty="0"/>
              <a:t>Why IPV?</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
            <a:extLst>
              <a:ext uri="{FF2B5EF4-FFF2-40B4-BE49-F238E27FC236}">
                <a16:creationId xmlns:a16="http://schemas.microsoft.com/office/drawing/2014/main" id="{D5CC3B9D-4C3B-4DEF-8EC9-B64AC1BF7346}"/>
              </a:ext>
            </a:extLst>
          </p:cNvPr>
          <p:cNvSpPr>
            <a:spLocks noGrp="1" noChangeArrowheads="1"/>
          </p:cNvSpPr>
          <p:nvPr>
            <p:ph idx="1"/>
          </p:nvPr>
        </p:nvSpPr>
        <p:spPr>
          <a:xfrm>
            <a:off x="250825" y="1481138"/>
            <a:ext cx="8713788" cy="4611687"/>
          </a:xfrm>
        </p:spPr>
        <p:txBody>
          <a:bodyPr/>
          <a:lstStyle/>
          <a:p>
            <a:r>
              <a:rPr lang="en-US" altLang="en-US" sz="2200" dirty="0"/>
              <a:t>Polio is a highly contagious viral disease that can spread rapidly through person-to-person contact causing permanent paralysis</a:t>
            </a:r>
          </a:p>
          <a:p>
            <a:r>
              <a:rPr lang="en-US" altLang="en-US" sz="2200" dirty="0"/>
              <a:t>There are 3 types of wild poliovirus but only type 1 remains in circulation today</a:t>
            </a:r>
          </a:p>
          <a:p>
            <a:r>
              <a:rPr lang="en-US" altLang="en-US" sz="2200" dirty="0"/>
              <a:t>OPV is inexpensive and effective at reducing polio transmission in developing countries, but carries a risk of VAPP and </a:t>
            </a:r>
            <a:r>
              <a:rPr lang="en-US" altLang="en-US" sz="2200" dirty="0" err="1"/>
              <a:t>cVDPV</a:t>
            </a:r>
            <a:endParaRPr lang="en-US" altLang="en-US" sz="2200" dirty="0"/>
          </a:p>
          <a:p>
            <a:r>
              <a:rPr lang="en-US" altLang="en-US" sz="2200" dirty="0"/>
              <a:t>All use of OPV must stop for the world to be completely polio-free </a:t>
            </a:r>
          </a:p>
          <a:p>
            <a:r>
              <a:rPr lang="en-US" altLang="en-US" sz="2200" dirty="0"/>
              <a:t>A second dose of IPV is being introduced to provide increased protection against all 3 serotypes, while OPV is being phased out, to help us make the world polio free</a:t>
            </a:r>
          </a:p>
        </p:txBody>
      </p:sp>
      <p:sp>
        <p:nvSpPr>
          <p:cNvPr id="3" name="Title 2">
            <a:extLst>
              <a:ext uri="{FF2B5EF4-FFF2-40B4-BE49-F238E27FC236}">
                <a16:creationId xmlns:a16="http://schemas.microsoft.com/office/drawing/2014/main" id="{98F5A1E9-716C-4EF1-91C6-B081F2DD45DA}"/>
              </a:ext>
            </a:extLst>
          </p:cNvPr>
          <p:cNvSpPr>
            <a:spLocks noGrp="1"/>
          </p:cNvSpPr>
          <p:nvPr>
            <p:ph type="title"/>
          </p:nvPr>
        </p:nvSpPr>
        <p:spPr/>
        <p:txBody>
          <a:bodyPr/>
          <a:lstStyle/>
          <a:p>
            <a:pPr>
              <a:defRPr/>
            </a:pPr>
            <a:r>
              <a:rPr lang="en-US" dirty="0"/>
              <a:t>Key Messages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a:extLst>
              <a:ext uri="{FF2B5EF4-FFF2-40B4-BE49-F238E27FC236}">
                <a16:creationId xmlns:a16="http://schemas.microsoft.com/office/drawing/2014/main" id="{B1248B83-0B8E-4B62-B9AC-0CA6AF11FEE9}"/>
              </a:ext>
            </a:extLst>
          </p:cNvPr>
          <p:cNvSpPr>
            <a:spLocks noGrp="1" noChangeArrowheads="1"/>
          </p:cNvSpPr>
          <p:nvPr>
            <p:ph type="body" idx="1"/>
          </p:nvPr>
        </p:nvSpPr>
        <p:spPr>
          <a:xfrm>
            <a:off x="442913" y="1409700"/>
            <a:ext cx="8291512" cy="4611688"/>
          </a:xfrm>
        </p:spPr>
        <p:txBody>
          <a:bodyPr/>
          <a:lstStyle/>
          <a:p>
            <a:pPr>
              <a:defRPr/>
            </a:pPr>
            <a:r>
              <a:rPr lang="fr-FR" altLang="en-US" dirty="0"/>
              <a:t>Our country </a:t>
            </a:r>
            <a:r>
              <a:rPr lang="fr-FR" altLang="en-US" dirty="0" err="1"/>
              <a:t>is</a:t>
            </a:r>
            <a:r>
              <a:rPr lang="fr-FR" altLang="en-US" dirty="0"/>
              <a:t> about to </a:t>
            </a:r>
            <a:r>
              <a:rPr lang="fr-FR" altLang="en-US" dirty="0" err="1"/>
              <a:t>add</a:t>
            </a:r>
            <a:r>
              <a:rPr lang="fr-FR" altLang="en-US" dirty="0"/>
              <a:t> a second dose of IPV to the routine </a:t>
            </a:r>
            <a:r>
              <a:rPr lang="fr-FR" altLang="en-US" dirty="0" err="1"/>
              <a:t>immunization</a:t>
            </a:r>
            <a:r>
              <a:rPr lang="fr-FR" altLang="en-US" dirty="0"/>
              <a:t> </a:t>
            </a:r>
            <a:r>
              <a:rPr lang="fr-FR" altLang="en-US" dirty="0" err="1"/>
              <a:t>schedule</a:t>
            </a:r>
            <a:endParaRPr lang="fr-FR" altLang="en-US" dirty="0"/>
          </a:p>
          <a:p>
            <a:pPr>
              <a:defRPr/>
            </a:pPr>
            <a:r>
              <a:rPr lang="fr-FR" altLang="en-US" dirty="0" err="1"/>
              <a:t>Next</a:t>
            </a:r>
            <a:r>
              <a:rPr lang="fr-FR" altLang="en-US" dirty="0"/>
              <a:t> modules of </a:t>
            </a:r>
            <a:r>
              <a:rPr lang="fr-FR" altLang="en-US" dirty="0" err="1"/>
              <a:t>this</a:t>
            </a:r>
            <a:r>
              <a:rPr lang="fr-FR" altLang="en-US" dirty="0"/>
              <a:t> training </a:t>
            </a:r>
            <a:r>
              <a:rPr lang="fr-FR" altLang="en-US" dirty="0" err="1"/>
              <a:t>will</a:t>
            </a:r>
            <a:r>
              <a:rPr lang="fr-FR" altLang="en-US" dirty="0"/>
              <a:t> </a:t>
            </a:r>
            <a:r>
              <a:rPr lang="fr-FR" altLang="en-US" dirty="0" err="1"/>
              <a:t>explain</a:t>
            </a:r>
            <a:r>
              <a:rPr lang="fr-FR" altLang="en-US" dirty="0"/>
              <a:t> how to:</a:t>
            </a:r>
          </a:p>
          <a:p>
            <a:pPr marL="0" indent="0">
              <a:buFont typeface="Wingdings" panose="05000000000000000000" pitchFamily="2" charset="2"/>
              <a:buNone/>
              <a:defRPr/>
            </a:pPr>
            <a:endParaRPr lang="fr-FR" altLang="en-US" dirty="0"/>
          </a:p>
        </p:txBody>
      </p:sp>
      <p:sp>
        <p:nvSpPr>
          <p:cNvPr id="33795" name="AutoShape 4">
            <a:extLst>
              <a:ext uri="{FF2B5EF4-FFF2-40B4-BE49-F238E27FC236}">
                <a16:creationId xmlns:a16="http://schemas.microsoft.com/office/drawing/2014/main" id="{1DDA4952-7186-427C-8718-C15F48CA99A6}"/>
              </a:ext>
            </a:extLst>
          </p:cNvPr>
          <p:cNvSpPr>
            <a:spLocks noChangeArrowheads="1"/>
          </p:cNvSpPr>
          <p:nvPr/>
        </p:nvSpPr>
        <p:spPr bwMode="auto">
          <a:xfrm>
            <a:off x="829468" y="3385344"/>
            <a:ext cx="7345363" cy="2519363"/>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33796" name="Rectangle 5">
            <a:extLst>
              <a:ext uri="{FF2B5EF4-FFF2-40B4-BE49-F238E27FC236}">
                <a16:creationId xmlns:a16="http://schemas.microsoft.com/office/drawing/2014/main" id="{0B3017DD-074E-4C5B-8ADD-AE6CFE43054C}"/>
              </a:ext>
            </a:extLst>
          </p:cNvPr>
          <p:cNvSpPr>
            <a:spLocks noChangeArrowheads="1"/>
          </p:cNvSpPr>
          <p:nvPr/>
        </p:nvSpPr>
        <p:spPr bwMode="auto">
          <a:xfrm>
            <a:off x="539750" y="3532088"/>
            <a:ext cx="76327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en-US" altLang="zh-CN" b="0" dirty="0">
                <a:latin typeface="Gill Sans MT" panose="020B0502020104020203" pitchFamily="34" charset="0"/>
                <a:ea typeface="MS PGothic" panose="020B0600070205080204" pitchFamily="34" charset="-128"/>
              </a:rPr>
              <a:t>Store the vaccine</a:t>
            </a:r>
          </a:p>
          <a:p>
            <a:pPr lvl="1">
              <a:buClr>
                <a:srgbClr val="C00000"/>
              </a:buClr>
              <a:buFont typeface="Wingdings" panose="05000000000000000000" pitchFamily="2" charset="2"/>
              <a:buChar char="ü"/>
            </a:pPr>
            <a:r>
              <a:rPr lang="en-US" altLang="zh-CN" b="0" dirty="0">
                <a:latin typeface="Gill Sans MT" panose="020B0502020104020203" pitchFamily="34" charset="0"/>
                <a:ea typeface="MS PGothic" panose="020B0600070205080204" pitchFamily="34" charset="-128"/>
              </a:rPr>
              <a:t>Determine vaccine eligibility</a:t>
            </a:r>
          </a:p>
          <a:p>
            <a:pPr lvl="1">
              <a:buClr>
                <a:srgbClr val="C00000"/>
              </a:buClr>
              <a:buFont typeface="Wingdings" panose="05000000000000000000" pitchFamily="2" charset="2"/>
              <a:buChar char="ü"/>
            </a:pPr>
            <a:r>
              <a:rPr lang="en-US" altLang="zh-CN" b="0" dirty="0">
                <a:latin typeface="Gill Sans MT" panose="020B0502020104020203" pitchFamily="34" charset="0"/>
                <a:ea typeface="MS PGothic" panose="020B0600070205080204" pitchFamily="34" charset="-128"/>
              </a:rPr>
              <a:t>Administer the vaccine</a:t>
            </a:r>
          </a:p>
          <a:p>
            <a:pPr lvl="1">
              <a:buClr>
                <a:srgbClr val="C00000"/>
              </a:buClr>
              <a:buFont typeface="Wingdings" panose="05000000000000000000" pitchFamily="2" charset="2"/>
              <a:buChar char="ü"/>
            </a:pPr>
            <a:r>
              <a:rPr lang="en-US" altLang="zh-CN" b="0" dirty="0">
                <a:latin typeface="Gill Sans MT" panose="020B0502020104020203" pitchFamily="34" charset="0"/>
                <a:ea typeface="MS PGothic" panose="020B0600070205080204" pitchFamily="34" charset="-128"/>
              </a:rPr>
              <a:t>Record the vaccine dose</a:t>
            </a:r>
          </a:p>
          <a:p>
            <a:pPr lvl="1">
              <a:buClr>
                <a:srgbClr val="C00000"/>
              </a:buClr>
              <a:buFont typeface="Wingdings" panose="05000000000000000000" pitchFamily="2" charset="2"/>
              <a:buChar char="ü"/>
            </a:pPr>
            <a:r>
              <a:rPr lang="en-US" altLang="zh-CN" b="0" dirty="0">
                <a:latin typeface="Gill Sans MT" panose="020B0502020104020203" pitchFamily="34" charset="0"/>
                <a:ea typeface="MS PGothic" panose="020B0600070205080204" pitchFamily="34" charset="-128"/>
              </a:rPr>
              <a:t>Monitor adverse events following immunization (AEFIs)</a:t>
            </a:r>
          </a:p>
          <a:p>
            <a:pPr lvl="1">
              <a:buClr>
                <a:srgbClr val="C00000"/>
              </a:buClr>
              <a:buFont typeface="Wingdings" panose="05000000000000000000" pitchFamily="2" charset="2"/>
              <a:buChar char="ü"/>
            </a:pPr>
            <a:r>
              <a:rPr lang="en-US" altLang="zh-CN" b="0" dirty="0">
                <a:latin typeface="Gill Sans MT" panose="020B0502020104020203" pitchFamily="34" charset="0"/>
                <a:ea typeface="MS PGothic" panose="020B0600070205080204" pitchFamily="34" charset="-128"/>
              </a:rPr>
              <a:t>Communicate with caregivers about the vaccine</a:t>
            </a:r>
            <a:endParaRPr lang="fr-FR" altLang="en-US" dirty="0">
              <a:solidFill>
                <a:srgbClr val="C00000"/>
              </a:solidFill>
              <a:latin typeface="Gill Sans MT" panose="020B0502020104020203" pitchFamily="34" charset="0"/>
              <a:ea typeface="MS PGothic" panose="020B0600070205080204" pitchFamily="34" charset="-128"/>
            </a:endParaRPr>
          </a:p>
        </p:txBody>
      </p:sp>
      <p:sp>
        <p:nvSpPr>
          <p:cNvPr id="15365" name="Rectangle 7">
            <a:extLst>
              <a:ext uri="{FF2B5EF4-FFF2-40B4-BE49-F238E27FC236}">
                <a16:creationId xmlns:a16="http://schemas.microsoft.com/office/drawing/2014/main" id="{B0697E92-E505-4094-A555-D43BF53634C0}"/>
              </a:ext>
            </a:extLst>
          </p:cNvPr>
          <p:cNvSpPr>
            <a:spLocks noGrp="1" noChangeArrowheads="1"/>
          </p:cNvSpPr>
          <p:nvPr>
            <p:ph type="title"/>
          </p:nvPr>
        </p:nvSpPr>
        <p:spPr/>
        <p:txBody>
          <a:bodyPr/>
          <a:lstStyle/>
          <a:p>
            <a:pPr>
              <a:defRPr/>
            </a:pPr>
            <a:r>
              <a:rPr lang="fr-FR" altLang="en-US" dirty="0" err="1"/>
              <a:t>Inactivated</a:t>
            </a:r>
            <a:r>
              <a:rPr lang="fr-FR" altLang="en-US" dirty="0"/>
              <a:t> Polio Vaccine (IPV)</a:t>
            </a:r>
          </a:p>
        </p:txBody>
      </p:sp>
      <p:pic>
        <p:nvPicPr>
          <p:cNvPr id="33798" name="Picture 7" descr="C:\Users\sfellache\Desktop\ammp\doctor1.jpg">
            <a:extLst>
              <a:ext uri="{FF2B5EF4-FFF2-40B4-BE49-F238E27FC236}">
                <a16:creationId xmlns:a16="http://schemas.microsoft.com/office/drawing/2014/main" id="{AAC1552F-37E7-46E8-B7C8-0C32CE73E5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3625" y="2300486"/>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descr="doctor_goodbye">
            <a:extLst>
              <a:ext uri="{FF2B5EF4-FFF2-40B4-BE49-F238E27FC236}">
                <a16:creationId xmlns:a16="http://schemas.microsoft.com/office/drawing/2014/main" id="{37EACF50-6F66-4D7B-90E9-4B902D702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B4180953-2150-440C-B0D2-CC08690CE688}"/>
              </a:ext>
            </a:extLst>
          </p:cNvPr>
          <p:cNvSpPr>
            <a:spLocks noGrp="1"/>
          </p:cNvSpPr>
          <p:nvPr>
            <p:ph type="title"/>
          </p:nvPr>
        </p:nvSpPr>
        <p:spPr/>
        <p:txBody>
          <a:bodyPr/>
          <a:lstStyle/>
          <a:p>
            <a:pPr>
              <a:lnSpc>
                <a:spcPct val="90000"/>
              </a:lnSpc>
              <a:defRPr/>
            </a:pPr>
            <a:r>
              <a:rPr lang="fr-FR" sz="3600" dirty="0">
                <a:ea typeface="ＭＳ Ｐゴシック" pitchFamily="34" charset="-128"/>
              </a:rPr>
              <a:t>End of module</a:t>
            </a:r>
          </a:p>
        </p:txBody>
      </p:sp>
      <p:sp>
        <p:nvSpPr>
          <p:cNvPr id="6" name="Rectangle à coins arrondis 5">
            <a:extLst>
              <a:ext uri="{FF2B5EF4-FFF2-40B4-BE49-F238E27FC236}">
                <a16:creationId xmlns:a16="http://schemas.microsoft.com/office/drawing/2014/main" id="{FC6FFB29-868E-492D-B9B4-87F7A4A37B73}"/>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altLang="en-US" sz="1400">
                <a:solidFill>
                  <a:srgbClr val="000066"/>
                </a:solidFill>
                <a:latin typeface="Gill Sans MT" pitchFamily="34" charset="0"/>
                <a:ea typeface="MS PGothic" pitchFamily="34" charset="-128"/>
              </a:rPr>
            </a:br>
            <a:r>
              <a:rPr lang="en-US" altLang="en-US" sz="2400">
                <a:solidFill>
                  <a:srgbClr val="000066"/>
                </a:solidFill>
                <a:latin typeface="Gill Sans MT" pitchFamily="34" charset="0"/>
                <a:ea typeface="MS PGothic" pitchFamily="34" charset="-128"/>
              </a:rPr>
              <a:t>Thank you</a:t>
            </a:r>
          </a:p>
          <a:p>
            <a:pPr algn="ctr" rtl="1" eaLnBrk="1" hangingPunct="1">
              <a:defRPr/>
            </a:pPr>
            <a:r>
              <a:rPr lang="en-US" altLang="en-US" sz="2400">
                <a:solidFill>
                  <a:srgbClr val="000066"/>
                </a:solidFill>
                <a:latin typeface="Gill Sans MT" pitchFamily="34" charset="0"/>
                <a:ea typeface="MS PGothic" pitchFamily="34" charset="-128"/>
              </a:rPr>
              <a:t>for your attention! </a:t>
            </a:r>
            <a:br>
              <a:rPr lang="en-US" altLang="en-US" sz="2400">
                <a:solidFill>
                  <a:srgbClr val="000066"/>
                </a:solidFill>
                <a:latin typeface="Gill Sans MT" pitchFamily="34" charset="0"/>
                <a:ea typeface="MS PGothic" pitchFamily="34" charset="-128"/>
              </a:rPr>
            </a:br>
            <a:br>
              <a:rPr lang="en-US" altLang="en-US" sz="2400">
                <a:solidFill>
                  <a:srgbClr val="000066"/>
                </a:solidFill>
                <a:latin typeface="Gill Sans MT" pitchFamily="34" charset="0"/>
                <a:ea typeface="MS PGothic" pitchFamily="34" charset="-128"/>
              </a:rPr>
            </a:br>
            <a:endParaRPr lang="en-US" altLang="en-US" sz="2400">
              <a:solidFill>
                <a:srgbClr val="000066"/>
              </a:solidFill>
              <a:latin typeface="Gill Sans MT" pitchFamily="34" charset="0"/>
              <a:ea typeface="MS PGothic" pitchFamily="34" charset="-128"/>
            </a:endParaRPr>
          </a:p>
          <a:p>
            <a:pPr rtl="1" eaLnBrk="1" hangingPunct="1">
              <a:defRPr/>
            </a:pPr>
            <a:endParaRPr lang="en-US" altLang="en-US" sz="2000">
              <a:solidFill>
                <a:srgbClr val="000066"/>
              </a:solidFill>
              <a:latin typeface="Gill Sans MT" pitchFamily="34" charset="0"/>
              <a:ea typeface="MS PGothic" pitchFamily="34" charset="-128"/>
            </a:endParaRPr>
          </a:p>
          <a:p>
            <a:pPr rtl="1" eaLnBrk="1" hangingPunct="1">
              <a:defRPr/>
            </a:pPr>
            <a:endParaRPr lang="en-US" altLang="en-US" sz="2000">
              <a:solidFill>
                <a:srgbClr val="000066"/>
              </a:solidFill>
              <a:latin typeface="Gill Sans MT" pitchFamily="34" charset="0"/>
              <a:ea typeface="MS PGothic" pitchFamily="34" charset="-128"/>
            </a:endParaRPr>
          </a:p>
          <a:p>
            <a:pPr rtl="1" eaLnBrk="1" hangingPunct="1">
              <a:defRPr/>
            </a:pPr>
            <a:endParaRPr lang="en-US" altLang="en-US" sz="2000">
              <a:solidFill>
                <a:srgbClr val="000066"/>
              </a:solidFill>
              <a:latin typeface="Gill Sans MT" pitchFamily="34" charset="0"/>
              <a:ea typeface="MS PGothic" pitchFamily="34" charset="-128"/>
            </a:endParaRPr>
          </a:p>
          <a:p>
            <a:pPr rtl="1" eaLnBrk="1" hangingPunct="1">
              <a:defRPr/>
            </a:pPr>
            <a:endParaRPr lang="en-US" altLang="en-US" sz="2000">
              <a:solidFill>
                <a:srgbClr val="000066"/>
              </a:solidFill>
              <a:latin typeface="Gill Sans MT" pitchFamily="34" charset="0"/>
              <a:ea typeface="MS PGothic" pitchFamily="34" charset="-128"/>
            </a:endParaRPr>
          </a:p>
          <a:p>
            <a:pPr rtl="1" eaLnBrk="1" hangingPunct="1">
              <a:defRPr/>
            </a:pPr>
            <a:r>
              <a:rPr lang="fr-FR" altLang="en-US" sz="2000">
                <a:solidFill>
                  <a:srgbClr val="000066"/>
                </a:solidFill>
                <a:latin typeface="Gill Sans MT" pitchFamily="34" charset="0"/>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CCD577DD-3F3D-4DD4-910F-08AE1CA2E6DE}"/>
              </a:ext>
            </a:extLst>
          </p:cNvPr>
          <p:cNvSpPr>
            <a:spLocks noGrp="1" noChangeArrowheads="1"/>
          </p:cNvSpPr>
          <p:nvPr>
            <p:ph type="title"/>
          </p:nvPr>
        </p:nvSpPr>
        <p:spPr/>
        <p:txBody>
          <a:bodyPr/>
          <a:lstStyle/>
          <a:p>
            <a:pPr>
              <a:defRPr/>
            </a:pPr>
            <a:r>
              <a:rPr lang="fr-FR" dirty="0">
                <a:ea typeface="ＭＳ Ｐゴシック" charset="0"/>
              </a:rPr>
              <a:t>Learning objectives</a:t>
            </a:r>
          </a:p>
        </p:txBody>
      </p:sp>
      <p:sp>
        <p:nvSpPr>
          <p:cNvPr id="7171" name="Rectangle 14">
            <a:extLst>
              <a:ext uri="{FF2B5EF4-FFF2-40B4-BE49-F238E27FC236}">
                <a16:creationId xmlns:a16="http://schemas.microsoft.com/office/drawing/2014/main" id="{3822602C-5D16-4389-A8E1-F22F81810D2E}"/>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b="0" dirty="0">
                <a:latin typeface="Gill Sans MT" panose="020B0502020104020203" pitchFamily="34" charset="0"/>
              </a:rPr>
              <a:t>At the end of the module, the participant </a:t>
            </a:r>
            <a:r>
              <a:rPr lang="fr-FR" altLang="en-US" b="0" dirty="0" err="1">
                <a:latin typeface="Gill Sans MT" panose="020B0502020104020203" pitchFamily="34" charset="0"/>
              </a:rPr>
              <a:t>will</a:t>
            </a:r>
            <a:r>
              <a:rPr lang="fr-FR" altLang="en-US" b="0" dirty="0">
                <a:latin typeface="Gill Sans MT" panose="020B0502020104020203" pitchFamily="34" charset="0"/>
              </a:rPr>
              <a:t> </a:t>
            </a:r>
            <a:r>
              <a:rPr lang="fr-FR" altLang="en-US" b="0" dirty="0" err="1">
                <a:latin typeface="Gill Sans MT" panose="020B0502020104020203" pitchFamily="34" charset="0"/>
              </a:rPr>
              <a:t>be</a:t>
            </a:r>
            <a:r>
              <a:rPr lang="fr-FR" altLang="en-US" b="0" dirty="0">
                <a:latin typeface="Gill Sans MT" panose="020B0502020104020203" pitchFamily="34" charset="0"/>
              </a:rPr>
              <a:t> able to:</a:t>
            </a:r>
          </a:p>
          <a:p>
            <a:pPr lvl="1"/>
            <a:r>
              <a:rPr lang="en-GB" altLang="en-US" b="0" dirty="0">
                <a:latin typeface="Gill Sans MT" panose="020B0502020104020203" pitchFamily="34" charset="0"/>
                <a:ea typeface="MS PGothic" panose="020B0600070205080204" pitchFamily="34" charset="-128"/>
              </a:rPr>
              <a:t>Understand poliovirus transmission, poliomyelitis disease and global progress toward polio eradication </a:t>
            </a:r>
            <a:endParaRPr lang="en-GB" altLang="en-US" dirty="0">
              <a:latin typeface="Gill Sans MT" panose="020B0502020104020203" pitchFamily="34" charset="0"/>
              <a:ea typeface="MS PGothic" panose="020B0600070205080204" pitchFamily="34" charset="-128"/>
            </a:endParaRPr>
          </a:p>
          <a:p>
            <a:pPr lvl="1"/>
            <a:r>
              <a:rPr lang="en-US" altLang="en-US" b="0" dirty="0">
                <a:latin typeface="Gill Sans MT" panose="020B0502020104020203" pitchFamily="34" charset="0"/>
                <a:ea typeface="MS PGothic" panose="020B0600070205080204" pitchFamily="34" charset="-128"/>
              </a:rPr>
              <a:t>Recognize the vaccines available against polio and the risks and benefits of each</a:t>
            </a:r>
            <a:endParaRPr lang="en-GB" altLang="en-US" b="0" dirty="0">
              <a:latin typeface="Gill Sans MT" panose="020B0502020104020203" pitchFamily="34" charset="0"/>
              <a:ea typeface="MS PGothic" panose="020B0600070205080204" pitchFamily="34" charset="-128"/>
            </a:endParaRPr>
          </a:p>
          <a:p>
            <a:pPr lvl="1"/>
            <a:r>
              <a:rPr lang="en-GB" altLang="en-US" b="0" dirty="0">
                <a:latin typeface="Gill Sans MT" panose="020B0502020104020203" pitchFamily="34" charset="0"/>
                <a:ea typeface="MS PGothic" panose="020B0600070205080204" pitchFamily="34" charset="-128"/>
              </a:rPr>
              <a:t>Describe the rationale for the addition of a second dose of IPV vaccine into the routine immunization schedule </a:t>
            </a:r>
          </a:p>
          <a:p>
            <a:r>
              <a:rPr lang="en-GB" altLang="en-US" b="0" dirty="0">
                <a:latin typeface="Gill Sans MT" panose="020B0502020104020203" pitchFamily="34" charset="0"/>
              </a:rPr>
              <a:t>Duration</a:t>
            </a:r>
          </a:p>
          <a:p>
            <a:pPr lvl="1"/>
            <a:r>
              <a:rPr lang="en-GB" altLang="en-US" b="0" dirty="0">
                <a:latin typeface="Gill Sans MT" panose="020B0502020104020203" pitchFamily="34" charset="0"/>
                <a:ea typeface="MS PGothic" panose="020B0600070205080204" pitchFamily="34" charset="-128"/>
              </a:rPr>
              <a:t>20 minutes</a:t>
            </a:r>
            <a:endParaRPr lang="en-GB" altLang="ja-JP" b="0" dirty="0">
              <a:latin typeface="Gill Sans MT" panose="020B0502020104020203" pitchFamily="34" charset="0"/>
              <a:ea typeface="MS PGothic" panose="020B0600070205080204" pitchFamily="34" charset="-128"/>
            </a:endParaRPr>
          </a:p>
          <a:p>
            <a:pPr lvl="1"/>
            <a:endParaRPr lang="fr-FR" altLang="en-US" b="0" dirty="0">
              <a:latin typeface="Gill Sans MT" panose="020B0502020104020203" pitchFamily="34" charset="0"/>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F66A5B8C-0B5C-4978-99EF-38E3CFE76F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ECB43C86-5846-4207-A230-B774A96C4A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0B35621B-C7AD-4397-BCAE-9B75DBEC7F05}"/>
              </a:ext>
            </a:extLst>
          </p:cNvPr>
          <p:cNvGrpSpPr>
            <a:grpSpLocks/>
          </p:cNvGrpSpPr>
          <p:nvPr/>
        </p:nvGrpSpPr>
        <p:grpSpPr bwMode="auto">
          <a:xfrm>
            <a:off x="538163" y="2257183"/>
            <a:ext cx="4392612" cy="935037"/>
            <a:chOff x="340" y="1367"/>
            <a:chExt cx="2767" cy="589"/>
          </a:xfrm>
          <a:effectLst>
            <a:outerShdw blurRad="50800" dist="38100" dir="2700000" algn="tl" rotWithShape="0">
              <a:prstClr val="black">
                <a:alpha val="40000"/>
              </a:prstClr>
            </a:outerShdw>
          </a:effectLst>
        </p:grpSpPr>
        <p:sp>
          <p:nvSpPr>
            <p:cNvPr id="6" name="Rectangle à coins arrondis 5">
              <a:extLst>
                <a:ext uri="{FF2B5EF4-FFF2-40B4-BE49-F238E27FC236}">
                  <a16:creationId xmlns:a16="http://schemas.microsoft.com/office/drawing/2014/main" id="{672B9850-9CE4-42D0-A069-E87D7561434C}"/>
                </a:ext>
              </a:extLst>
            </p:cNvPr>
            <p:cNvSpPr/>
            <p:nvPr/>
          </p:nvSpPr>
          <p:spPr bwMode="auto">
            <a:xfrm>
              <a:off x="612"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sz="3900" b="1">
                  <a:solidFill>
                    <a:srgbClr val="000066"/>
                  </a:solidFill>
                  <a:latin typeface="Arial" charset="0"/>
                  <a:ea typeface="MS PGothic" pitchFamily="34" charset="-128"/>
                </a:defRPr>
              </a:lvl1pPr>
              <a:lvl2pPr marL="742950" indent="-285750" eaLnBrk="0" hangingPunct="0">
                <a:defRPr sz="3900" b="1">
                  <a:solidFill>
                    <a:srgbClr val="000066"/>
                  </a:solidFill>
                  <a:latin typeface="Arial" charset="0"/>
                  <a:ea typeface="MS PGothic" pitchFamily="34" charset="-128"/>
                </a:defRPr>
              </a:lvl2pPr>
              <a:lvl3pPr marL="1143000" indent="-228600" eaLnBrk="0" hangingPunct="0">
                <a:defRPr sz="3900" b="1">
                  <a:solidFill>
                    <a:srgbClr val="000066"/>
                  </a:solidFill>
                  <a:latin typeface="Arial" charset="0"/>
                  <a:ea typeface="MS PGothic" pitchFamily="34" charset="-128"/>
                </a:defRPr>
              </a:lvl3pPr>
              <a:lvl4pPr marL="1600200" indent="-228600" eaLnBrk="0" hangingPunct="0">
                <a:defRPr sz="3900" b="1">
                  <a:solidFill>
                    <a:srgbClr val="000066"/>
                  </a:solidFill>
                  <a:latin typeface="Arial" charset="0"/>
                  <a:ea typeface="MS PGothic" pitchFamily="34" charset="-128"/>
                </a:defRPr>
              </a:lvl4pPr>
              <a:lvl5pPr marL="2057400" indent="-228600" eaLnBrk="0" hangingPunct="0">
                <a:defRPr sz="3900" b="1">
                  <a:solidFill>
                    <a:srgbClr val="000066"/>
                  </a:solidFill>
                  <a:latin typeface="Arial" charset="0"/>
                  <a:ea typeface="MS PGothic" pitchFamily="34" charset="-128"/>
                </a:defRPr>
              </a:lvl5pPr>
              <a:lvl6pPr marL="2514600" indent="-228600" rtl="1" eaLnBrk="0" fontAlgn="base" hangingPunct="0">
                <a:spcBef>
                  <a:spcPct val="0"/>
                </a:spcBef>
                <a:spcAft>
                  <a:spcPct val="0"/>
                </a:spcAft>
                <a:defRPr sz="3900" b="1">
                  <a:solidFill>
                    <a:srgbClr val="000066"/>
                  </a:solidFill>
                  <a:latin typeface="Arial" charset="0"/>
                  <a:ea typeface="MS PGothic" pitchFamily="34" charset="-128"/>
                </a:defRPr>
              </a:lvl6pPr>
              <a:lvl7pPr marL="2971800" indent="-228600" rtl="1" eaLnBrk="0" fontAlgn="base" hangingPunct="0">
                <a:spcBef>
                  <a:spcPct val="0"/>
                </a:spcBef>
                <a:spcAft>
                  <a:spcPct val="0"/>
                </a:spcAft>
                <a:defRPr sz="3900" b="1">
                  <a:solidFill>
                    <a:srgbClr val="000066"/>
                  </a:solidFill>
                  <a:latin typeface="Arial" charset="0"/>
                  <a:ea typeface="MS PGothic" pitchFamily="34" charset="-128"/>
                </a:defRPr>
              </a:lvl7pPr>
              <a:lvl8pPr marL="3429000" indent="-228600" rtl="1" eaLnBrk="0" fontAlgn="base" hangingPunct="0">
                <a:spcBef>
                  <a:spcPct val="0"/>
                </a:spcBef>
                <a:spcAft>
                  <a:spcPct val="0"/>
                </a:spcAft>
                <a:defRPr sz="3900" b="1">
                  <a:solidFill>
                    <a:srgbClr val="000066"/>
                  </a:solidFill>
                  <a:latin typeface="Arial" charset="0"/>
                  <a:ea typeface="MS PGothic" pitchFamily="34" charset="-128"/>
                </a:defRPr>
              </a:lvl8pPr>
              <a:lvl9pPr marL="3886200" indent="-228600" rtl="1" eaLnBrk="0" fontAlgn="base" hangingPunct="0">
                <a:spcBef>
                  <a:spcPct val="0"/>
                </a:spcBef>
                <a:spcAft>
                  <a:spcPct val="0"/>
                </a:spcAft>
                <a:defRPr sz="3900" b="1">
                  <a:solidFill>
                    <a:srgbClr val="000066"/>
                  </a:solidFill>
                  <a:latin typeface="Arial" charset="0"/>
                  <a:ea typeface="MS PGothic" pitchFamily="34" charset="-128"/>
                </a:defRPr>
              </a:lvl9pPr>
            </a:lstStyle>
            <a:p>
              <a:pPr algn="ctr" rtl="1" eaLnBrk="1" hangingPunct="1">
                <a:defRPr/>
              </a:pPr>
              <a:r>
                <a:rPr lang="en-US" altLang="en-US" sz="2000" dirty="0">
                  <a:solidFill>
                    <a:srgbClr val="002060"/>
                  </a:solidFill>
                </a:rPr>
                <a:t>How is polio spread?</a:t>
              </a:r>
              <a:endParaRPr lang="fr-FR" altLang="en-US" sz="2000" dirty="0">
                <a:solidFill>
                  <a:srgbClr val="002060"/>
                </a:solidFill>
              </a:endParaRPr>
            </a:p>
          </p:txBody>
        </p:sp>
        <p:sp>
          <p:nvSpPr>
            <p:cNvPr id="9" name="Ellipse 8">
              <a:extLst>
                <a:ext uri="{FF2B5EF4-FFF2-40B4-BE49-F238E27FC236}">
                  <a16:creationId xmlns:a16="http://schemas.microsoft.com/office/drawing/2014/main" id="{4D59248B-E21A-4B96-893D-8C782E8B087F}"/>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2</a:t>
              </a:r>
            </a:p>
          </p:txBody>
        </p:sp>
      </p:grpSp>
      <p:grpSp>
        <p:nvGrpSpPr>
          <p:cNvPr id="4" name="Group 21">
            <a:extLst>
              <a:ext uri="{FF2B5EF4-FFF2-40B4-BE49-F238E27FC236}">
                <a16:creationId xmlns:a16="http://schemas.microsoft.com/office/drawing/2014/main" id="{3ED46268-C394-45B5-B8EA-35B2CA615849}"/>
              </a:ext>
            </a:extLst>
          </p:cNvPr>
          <p:cNvGrpSpPr>
            <a:grpSpLocks/>
          </p:cNvGrpSpPr>
          <p:nvPr/>
        </p:nvGrpSpPr>
        <p:grpSpPr bwMode="auto">
          <a:xfrm>
            <a:off x="574675" y="3127816"/>
            <a:ext cx="4319588" cy="1165224"/>
            <a:chOff x="340" y="1979"/>
            <a:chExt cx="2721" cy="734"/>
          </a:xfrm>
          <a:effectLst>
            <a:outerShdw blurRad="50800" dist="38100" dir="2700000" algn="tl" rotWithShape="0">
              <a:prstClr val="black">
                <a:alpha val="40000"/>
              </a:prstClr>
            </a:outerShdw>
          </a:effectLst>
        </p:grpSpPr>
        <p:sp>
          <p:nvSpPr>
            <p:cNvPr id="5136" name="Rectangle à coins arrondis 6">
              <a:extLst>
                <a:ext uri="{FF2B5EF4-FFF2-40B4-BE49-F238E27FC236}">
                  <a16:creationId xmlns:a16="http://schemas.microsoft.com/office/drawing/2014/main" id="{9D9F38EC-E60A-412A-B56B-63CFEBDB2E14}"/>
                </a:ext>
              </a:extLst>
            </p:cNvPr>
            <p:cNvSpPr>
              <a:spLocks noChangeArrowheads="1"/>
            </p:cNvSpPr>
            <p:nvPr/>
          </p:nvSpPr>
          <p:spPr bwMode="auto">
            <a:xfrm>
              <a:off x="567" y="2114"/>
              <a:ext cx="2494" cy="599"/>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nchor="ctr"/>
            <a:lstStyle>
              <a:lvl1pPr rtl="0"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rtl="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 typeface="Wingdings" pitchFamily="2" charset="2"/>
                <a:buNone/>
                <a:defRPr/>
              </a:pPr>
              <a:r>
                <a:rPr lang="en-US" altLang="en-US" sz="2000" dirty="0">
                  <a:solidFill>
                    <a:srgbClr val="002060"/>
                  </a:solidFill>
                </a:rPr>
                <a:t>What types of viruses exist and what vaccines do we have against them?</a:t>
              </a:r>
              <a:endParaRPr lang="fr-FR" altLang="en-US" sz="2000" dirty="0">
                <a:solidFill>
                  <a:srgbClr val="C00000"/>
                </a:solidFill>
              </a:endParaRPr>
            </a:p>
          </p:txBody>
        </p:sp>
        <p:sp>
          <p:nvSpPr>
            <p:cNvPr id="10" name="Ellipse 9">
              <a:extLst>
                <a:ext uri="{FF2B5EF4-FFF2-40B4-BE49-F238E27FC236}">
                  <a16:creationId xmlns:a16="http://schemas.microsoft.com/office/drawing/2014/main" id="{CD38DFAE-6DB8-4563-859F-0AC08BE4D6B1}"/>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3</a:t>
              </a:r>
            </a:p>
          </p:txBody>
        </p:sp>
      </p:grpSp>
      <p:grpSp>
        <p:nvGrpSpPr>
          <p:cNvPr id="5" name="Group 19">
            <a:extLst>
              <a:ext uri="{FF2B5EF4-FFF2-40B4-BE49-F238E27FC236}">
                <a16:creationId xmlns:a16="http://schemas.microsoft.com/office/drawing/2014/main" id="{1BECF5BA-DED2-497F-A3F4-A84E835EC2D9}"/>
              </a:ext>
            </a:extLst>
          </p:cNvPr>
          <p:cNvGrpSpPr>
            <a:grpSpLocks/>
          </p:cNvGrpSpPr>
          <p:nvPr/>
        </p:nvGrpSpPr>
        <p:grpSpPr bwMode="auto">
          <a:xfrm>
            <a:off x="574675" y="4293592"/>
            <a:ext cx="4319588" cy="863600"/>
            <a:chOff x="340" y="2591"/>
            <a:chExt cx="2721" cy="544"/>
          </a:xfrm>
          <a:effectLst>
            <a:outerShdw blurRad="50800" dist="38100" dir="2700000" algn="tl" rotWithShape="0">
              <a:prstClr val="black">
                <a:alpha val="40000"/>
              </a:prstClr>
            </a:outerShdw>
          </a:effectLst>
        </p:grpSpPr>
        <p:sp>
          <p:nvSpPr>
            <p:cNvPr id="5134" name="Rectangle à coins arrondis 14">
              <a:extLst>
                <a:ext uri="{FF2B5EF4-FFF2-40B4-BE49-F238E27FC236}">
                  <a16:creationId xmlns:a16="http://schemas.microsoft.com/office/drawing/2014/main" id="{58AF1ABF-C4C8-47A6-8765-6A0DC298EC48}"/>
                </a:ext>
              </a:extLst>
            </p:cNvPr>
            <p:cNvSpPr>
              <a:spLocks noChangeArrowheads="1"/>
            </p:cNvSpPr>
            <p:nvPr/>
          </p:nvSpPr>
          <p:spPr bwMode="auto">
            <a:xfrm>
              <a:off x="567" y="2681"/>
              <a:ext cx="2494"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nchor="ctr"/>
            <a:lstStyle>
              <a:lvl1pPr rtl="0"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rtl="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defRPr/>
              </a:pPr>
              <a:r>
                <a:rPr lang="en-US" altLang="en-US" sz="2000" dirty="0">
                  <a:solidFill>
                    <a:srgbClr val="002060"/>
                  </a:solidFill>
                </a:rPr>
                <a:t>What is the status of polio eradication globally?</a:t>
              </a:r>
              <a:endParaRPr lang="fr-FR" altLang="en-US" sz="2000" dirty="0">
                <a:solidFill>
                  <a:srgbClr val="002060"/>
                </a:solidFill>
              </a:endParaRPr>
            </a:p>
          </p:txBody>
        </p:sp>
        <p:sp>
          <p:nvSpPr>
            <p:cNvPr id="3" name="Ellipse 15">
              <a:extLst>
                <a:ext uri="{FF2B5EF4-FFF2-40B4-BE49-F238E27FC236}">
                  <a16:creationId xmlns:a16="http://schemas.microsoft.com/office/drawing/2014/main" id="{D70F0F78-C874-4F72-A006-C43898966D40}"/>
                </a:ext>
              </a:extLst>
            </p:cNvPr>
            <p:cNvSpPr>
              <a:spLocks noChangeArrowheads="1"/>
            </p:cNvSpPr>
            <p:nvPr/>
          </p:nvSpPr>
          <p:spPr bwMode="auto">
            <a:xfrm>
              <a:off x="340" y="2591"/>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4</a:t>
              </a:r>
            </a:p>
          </p:txBody>
        </p:sp>
      </p:grpSp>
      <p:sp>
        <p:nvSpPr>
          <p:cNvPr id="7173" name="Rectangle 15">
            <a:extLst>
              <a:ext uri="{FF2B5EF4-FFF2-40B4-BE49-F238E27FC236}">
                <a16:creationId xmlns:a16="http://schemas.microsoft.com/office/drawing/2014/main" id="{5C90AD94-AA34-4D9D-9A39-38A66434125C}"/>
              </a:ext>
            </a:extLst>
          </p:cNvPr>
          <p:cNvSpPr>
            <a:spLocks noGrp="1" noChangeArrowheads="1"/>
          </p:cNvSpPr>
          <p:nvPr>
            <p:ph type="title"/>
          </p:nvPr>
        </p:nvSpPr>
        <p:spPr/>
        <p:txBody>
          <a:bodyPr/>
          <a:lstStyle/>
          <a:p>
            <a:pPr>
              <a:defRPr/>
            </a:pPr>
            <a:r>
              <a:rPr lang="fr-FR" dirty="0">
                <a:ea typeface="ＭＳ Ｐゴシック" charset="0"/>
              </a:rPr>
              <a:t>Key issues</a:t>
            </a:r>
          </a:p>
        </p:txBody>
      </p:sp>
      <p:cxnSp>
        <p:nvCxnSpPr>
          <p:cNvPr id="9222" name="Connecteur droit 19">
            <a:extLst>
              <a:ext uri="{FF2B5EF4-FFF2-40B4-BE49-F238E27FC236}">
                <a16:creationId xmlns:a16="http://schemas.microsoft.com/office/drawing/2014/main" id="{7FB12CE0-9D81-420D-890C-CE3574A8DA8A}"/>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6C3098C7-8FE0-4771-B92A-AFC396079887}"/>
              </a:ext>
            </a:extLst>
          </p:cNvPr>
          <p:cNvGrpSpPr>
            <a:grpSpLocks/>
          </p:cNvGrpSpPr>
          <p:nvPr/>
        </p:nvGrpSpPr>
        <p:grpSpPr bwMode="auto">
          <a:xfrm>
            <a:off x="503238" y="1419886"/>
            <a:ext cx="4392612" cy="901700"/>
            <a:chOff x="340" y="799"/>
            <a:chExt cx="2767" cy="568"/>
          </a:xfrm>
          <a:effectLst>
            <a:outerShdw blurRad="50800" dist="38100" dir="2700000" algn="tl" rotWithShape="0">
              <a:prstClr val="black">
                <a:alpha val="40000"/>
              </a:prstClr>
            </a:outerShdw>
          </a:effectLst>
        </p:grpSpPr>
        <p:sp>
          <p:nvSpPr>
            <p:cNvPr id="5130" name="Rectangle à coins arrondis 3">
              <a:extLst>
                <a:ext uri="{FF2B5EF4-FFF2-40B4-BE49-F238E27FC236}">
                  <a16:creationId xmlns:a16="http://schemas.microsoft.com/office/drawing/2014/main" id="{38D0766F-A335-4A89-9793-D138DC555918}"/>
                </a:ext>
              </a:extLst>
            </p:cNvPr>
            <p:cNvSpPr>
              <a:spLocks noChangeArrowheads="1"/>
            </p:cNvSpPr>
            <p:nvPr/>
          </p:nvSpPr>
          <p:spPr bwMode="auto">
            <a:xfrm>
              <a:off x="613" y="845"/>
              <a:ext cx="2494" cy="522"/>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nchor="ctr"/>
            <a:lstStyle>
              <a:lvl1pPr rtl="0"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rtl="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 typeface="Wingdings" pitchFamily="2" charset="2"/>
                <a:buNone/>
                <a:defRPr/>
              </a:pPr>
              <a:r>
                <a:rPr lang="en-US" altLang="en-US" sz="2000" dirty="0">
                  <a:solidFill>
                    <a:srgbClr val="002060"/>
                  </a:solidFill>
                </a:rPr>
                <a:t>What is polio disease?</a:t>
              </a:r>
              <a:endParaRPr lang="fr-FR" altLang="en-US" sz="2000" dirty="0">
                <a:solidFill>
                  <a:srgbClr val="002060"/>
                </a:solidFill>
              </a:endParaRPr>
            </a:p>
          </p:txBody>
        </p:sp>
        <p:sp>
          <p:nvSpPr>
            <p:cNvPr id="17" name="Ellipse 16">
              <a:extLst>
                <a:ext uri="{FF2B5EF4-FFF2-40B4-BE49-F238E27FC236}">
                  <a16:creationId xmlns:a16="http://schemas.microsoft.com/office/drawing/2014/main" id="{6F69B1C8-4624-4156-8673-82E1A7968596}"/>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1</a:t>
              </a:r>
            </a:p>
          </p:txBody>
        </p:sp>
      </p:grpSp>
      <p:pic>
        <p:nvPicPr>
          <p:cNvPr id="9224" name="Picture 15" descr="C:\Users\sfellache\Desktop\ammp\doctor2.jpg">
            <a:extLst>
              <a:ext uri="{FF2B5EF4-FFF2-40B4-BE49-F238E27FC236}">
                <a16:creationId xmlns:a16="http://schemas.microsoft.com/office/drawing/2014/main" id="{B6513364-1920-4EA7-9C0A-74CCF926C2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Group 20">
            <a:extLst>
              <a:ext uri="{FF2B5EF4-FFF2-40B4-BE49-F238E27FC236}">
                <a16:creationId xmlns:a16="http://schemas.microsoft.com/office/drawing/2014/main" id="{968BB906-5E1C-45F6-AF23-D88C4B8C62D9}"/>
              </a:ext>
            </a:extLst>
          </p:cNvPr>
          <p:cNvGrpSpPr>
            <a:grpSpLocks/>
          </p:cNvGrpSpPr>
          <p:nvPr/>
        </p:nvGrpSpPr>
        <p:grpSpPr bwMode="auto">
          <a:xfrm>
            <a:off x="574675" y="5085680"/>
            <a:ext cx="4321175" cy="863600"/>
            <a:chOff x="339" y="3203"/>
            <a:chExt cx="2722" cy="544"/>
          </a:xfrm>
          <a:effectLst>
            <a:outerShdw blurRad="50800" dist="38100" dir="2700000" algn="tl" rotWithShape="0">
              <a:prstClr val="black">
                <a:alpha val="40000"/>
              </a:prstClr>
            </a:outerShdw>
          </a:effectLst>
        </p:grpSpPr>
        <p:sp>
          <p:nvSpPr>
            <p:cNvPr id="21" name="Rectangle à coins arrondis 14">
              <a:extLst>
                <a:ext uri="{FF2B5EF4-FFF2-40B4-BE49-F238E27FC236}">
                  <a16:creationId xmlns:a16="http://schemas.microsoft.com/office/drawing/2014/main" id="{907A49EC-3924-4A0F-87C8-9B90B6BACFD1}"/>
                </a:ext>
              </a:extLst>
            </p:cNvPr>
            <p:cNvSpPr>
              <a:spLocks noChangeArrowheads="1"/>
            </p:cNvSpPr>
            <p:nvPr/>
          </p:nvSpPr>
          <p:spPr bwMode="auto">
            <a:xfrm>
              <a:off x="567" y="3294"/>
              <a:ext cx="2494"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nchor="ctr"/>
            <a:lstStyle>
              <a:lvl1pPr rtl="0"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rtl="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rtl="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defRPr/>
              </a:pPr>
              <a:r>
                <a:rPr lang="en-US" altLang="en-US" sz="2000" dirty="0">
                  <a:solidFill>
                    <a:srgbClr val="002060"/>
                  </a:solidFill>
                </a:rPr>
                <a:t> Why do we need two doses </a:t>
              </a:r>
            </a:p>
            <a:p>
              <a:pPr algn="ctr" rtl="1" eaLnBrk="1" hangingPunct="1">
                <a:spcBef>
                  <a:spcPct val="0"/>
                </a:spcBef>
                <a:buClrTx/>
                <a:buFontTx/>
                <a:buNone/>
                <a:defRPr/>
              </a:pPr>
              <a:r>
                <a:rPr lang="en-US" altLang="en-US" sz="2000" dirty="0">
                  <a:solidFill>
                    <a:srgbClr val="002060"/>
                  </a:solidFill>
                </a:rPr>
                <a:t>of IPV?</a:t>
              </a:r>
              <a:endParaRPr lang="fr-FR" altLang="en-US" sz="2000" dirty="0">
                <a:solidFill>
                  <a:srgbClr val="002060"/>
                </a:solidFill>
              </a:endParaRPr>
            </a:p>
          </p:txBody>
        </p:sp>
        <p:sp>
          <p:nvSpPr>
            <p:cNvPr id="22" name="Ellipse 15">
              <a:extLst>
                <a:ext uri="{FF2B5EF4-FFF2-40B4-BE49-F238E27FC236}">
                  <a16:creationId xmlns:a16="http://schemas.microsoft.com/office/drawing/2014/main" id="{D51F10C2-B569-4C53-90CF-BAC5EDDA99EC}"/>
                </a:ext>
              </a:extLst>
            </p:cNvPr>
            <p:cNvSpPr>
              <a:spLocks noChangeArrowheads="1"/>
            </p:cNvSpPr>
            <p:nvPr/>
          </p:nvSpPr>
          <p:spPr bwMode="auto">
            <a:xfrm>
              <a:off x="339" y="3203"/>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a:solidFill>
                    <a:srgbClr val="FFFFFF"/>
                  </a:solidFill>
                  <a:ea typeface="+mn-ea"/>
                </a:rPr>
                <a:t>5</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D3698221-3F2B-4A8B-933A-42A08EB70AAD}"/>
              </a:ext>
            </a:extLst>
          </p:cNvPr>
          <p:cNvSpPr>
            <a:spLocks noGrp="1" noChangeArrowheads="1"/>
          </p:cNvSpPr>
          <p:nvPr>
            <p:ph type="body" idx="1"/>
          </p:nvPr>
        </p:nvSpPr>
        <p:spPr>
          <a:xfrm>
            <a:off x="442913" y="1381125"/>
            <a:ext cx="6361112" cy="4351338"/>
          </a:xfrm>
        </p:spPr>
        <p:txBody>
          <a:bodyPr/>
          <a:lstStyle/>
          <a:p>
            <a:r>
              <a:rPr lang="en-US" altLang="en-US" sz="2100"/>
              <a:t>Polio (also called Poliomyelitis) is a highly infectious disease caused by a virus</a:t>
            </a:r>
          </a:p>
          <a:p>
            <a:r>
              <a:rPr lang="en-US" altLang="en-US" sz="2100"/>
              <a:t>The virus invades the nervous system and can cause </a:t>
            </a:r>
            <a:r>
              <a:rPr lang="en-US" altLang="en-US" sz="2100" i="1"/>
              <a:t>permanent paralysis </a:t>
            </a:r>
          </a:p>
          <a:p>
            <a:r>
              <a:rPr lang="en-US" altLang="en-US" sz="2100"/>
              <a:t>Polio is spread through </a:t>
            </a:r>
            <a:r>
              <a:rPr lang="en-US" altLang="en-US" sz="2100" i="1"/>
              <a:t>person-to-person contact </a:t>
            </a:r>
            <a:r>
              <a:rPr lang="en-US" altLang="en-US" sz="2100"/>
              <a:t>and can spread rapidly through a community</a:t>
            </a:r>
          </a:p>
          <a:p>
            <a:r>
              <a:rPr lang="en-US" altLang="en-US" sz="2100"/>
              <a:t>Most infected people (90%) have </a:t>
            </a:r>
            <a:r>
              <a:rPr lang="en-US" altLang="en-US" sz="2100" b="1"/>
              <a:t>no symptoms or very mild symptoms</a:t>
            </a:r>
          </a:p>
          <a:p>
            <a:r>
              <a:rPr lang="en-US" altLang="en-US" sz="2100" b="1"/>
              <a:t>However,</a:t>
            </a:r>
            <a:r>
              <a:rPr lang="en-US" altLang="en-US" sz="2100"/>
              <a:t> one in 200 infections leads to permanent paralysis (can’t move parts of the body) and even death</a:t>
            </a:r>
          </a:p>
        </p:txBody>
      </p:sp>
      <p:sp>
        <p:nvSpPr>
          <p:cNvPr id="8195" name="Rectangle 7">
            <a:extLst>
              <a:ext uri="{FF2B5EF4-FFF2-40B4-BE49-F238E27FC236}">
                <a16:creationId xmlns:a16="http://schemas.microsoft.com/office/drawing/2014/main" id="{755701C4-2B95-4331-90DC-E97A72CAD165}"/>
              </a:ext>
            </a:extLst>
          </p:cNvPr>
          <p:cNvSpPr>
            <a:spLocks noGrp="1" noChangeArrowheads="1"/>
          </p:cNvSpPr>
          <p:nvPr>
            <p:ph type="title"/>
          </p:nvPr>
        </p:nvSpPr>
        <p:spPr/>
        <p:txBody>
          <a:bodyPr/>
          <a:lstStyle/>
          <a:p>
            <a:pPr>
              <a:defRPr/>
            </a:pPr>
            <a:r>
              <a:rPr lang="fr-FR" dirty="0" err="1">
                <a:ea typeface="ＭＳ Ｐゴシック" charset="-128"/>
              </a:rPr>
              <a:t>What</a:t>
            </a:r>
            <a:r>
              <a:rPr lang="fr-FR" dirty="0">
                <a:ea typeface="ＭＳ Ｐゴシック" charset="-128"/>
              </a:rPr>
              <a:t> </a:t>
            </a:r>
            <a:r>
              <a:rPr lang="fr-FR" dirty="0" err="1">
                <a:ea typeface="ＭＳ Ｐゴシック" charset="-128"/>
              </a:rPr>
              <a:t>is</a:t>
            </a:r>
            <a:r>
              <a:rPr lang="fr-FR" dirty="0">
                <a:ea typeface="ＭＳ Ｐゴシック" charset="-128"/>
              </a:rPr>
              <a:t> polio </a:t>
            </a:r>
            <a:r>
              <a:rPr lang="fr-FR" dirty="0" err="1">
                <a:ea typeface="ＭＳ Ｐゴシック" charset="-128"/>
              </a:rPr>
              <a:t>disease</a:t>
            </a:r>
            <a:r>
              <a:rPr lang="fr-FR" dirty="0">
                <a:ea typeface="ＭＳ Ｐゴシック" charset="-128"/>
              </a:rPr>
              <a:t>?</a:t>
            </a:r>
          </a:p>
        </p:txBody>
      </p:sp>
      <p:pic>
        <p:nvPicPr>
          <p:cNvPr id="2" name="Picture 1">
            <a:extLst>
              <a:ext uri="{FF2B5EF4-FFF2-40B4-BE49-F238E27FC236}">
                <a16:creationId xmlns:a16="http://schemas.microsoft.com/office/drawing/2014/main" id="{FD790BBC-17C5-4778-B129-6D3B2ED74E17}"/>
              </a:ext>
            </a:extLst>
          </p:cNvPr>
          <p:cNvPicPr>
            <a:picLocks noChangeAspect="1"/>
          </p:cNvPicPr>
          <p:nvPr/>
        </p:nvPicPr>
        <p:blipFill>
          <a:blip r:embed="rId3"/>
          <a:stretch>
            <a:fillRect/>
          </a:stretch>
        </p:blipFill>
        <p:spPr>
          <a:xfrm>
            <a:off x="6804248" y="1821160"/>
            <a:ext cx="2028825"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69" name="TextBox 2">
            <a:extLst>
              <a:ext uri="{FF2B5EF4-FFF2-40B4-BE49-F238E27FC236}">
                <a16:creationId xmlns:a16="http://schemas.microsoft.com/office/drawing/2014/main" id="{48ADAB51-0CEE-4D11-973F-DADE0CD58DFD}"/>
              </a:ext>
            </a:extLst>
          </p:cNvPr>
          <p:cNvSpPr txBox="1">
            <a:spLocks noChangeArrowheads="1"/>
          </p:cNvSpPr>
          <p:nvPr/>
        </p:nvSpPr>
        <p:spPr bwMode="auto">
          <a:xfrm>
            <a:off x="7740650" y="4829175"/>
            <a:ext cx="10922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r" rtl="1" eaLnBrk="1" hangingPunct="1">
              <a:spcBef>
                <a:spcPct val="0"/>
              </a:spcBef>
              <a:buClrTx/>
              <a:buFontTx/>
              <a:buNone/>
            </a:pPr>
            <a:r>
              <a:rPr lang="en-US" altLang="en-US" sz="600" b="0"/>
              <a:t>www.immune.org.nz</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0">
            <a:extLst>
              <a:ext uri="{FF2B5EF4-FFF2-40B4-BE49-F238E27FC236}">
                <a16:creationId xmlns:a16="http://schemas.microsoft.com/office/drawing/2014/main" id="{ABB2B122-EDF4-4552-8E24-BFB8B61910F2}"/>
              </a:ext>
            </a:extLst>
          </p:cNvPr>
          <p:cNvSpPr>
            <a:spLocks noGrp="1" noChangeArrowheads="1"/>
          </p:cNvSpPr>
          <p:nvPr>
            <p:ph type="body" idx="1"/>
          </p:nvPr>
        </p:nvSpPr>
        <p:spPr>
          <a:xfrm>
            <a:off x="468313" y="1268413"/>
            <a:ext cx="8494712" cy="2552700"/>
          </a:xfrm>
        </p:spPr>
        <p:txBody>
          <a:bodyPr/>
          <a:lstStyle/>
          <a:p>
            <a:r>
              <a:rPr lang="en-US" altLang="en-US" sz="2400" dirty="0"/>
              <a:t>Poliovirus infection is </a:t>
            </a:r>
            <a:r>
              <a:rPr lang="en-US" altLang="en-US" sz="2400" b="1" i="1" dirty="0"/>
              <a:t>highly contagious</a:t>
            </a:r>
            <a:endParaRPr lang="en-GB" altLang="en-US" sz="2400" b="1" i="1" dirty="0"/>
          </a:p>
          <a:p>
            <a:r>
              <a:rPr lang="en-GB" altLang="en-US" sz="2400" dirty="0"/>
              <a:t>Poliovirus is spread mostly by the </a:t>
            </a:r>
            <a:r>
              <a:rPr lang="en-GB" altLang="en-US" sz="2400" b="1" i="1" dirty="0" err="1"/>
              <a:t>fecal</a:t>
            </a:r>
            <a:r>
              <a:rPr lang="en-GB" altLang="en-US" sz="2400" b="1" i="1" dirty="0"/>
              <a:t>-oral route</a:t>
            </a:r>
          </a:p>
          <a:p>
            <a:pPr lvl="1"/>
            <a:r>
              <a:rPr lang="en-GB" altLang="en-US" sz="2000" dirty="0">
                <a:ea typeface="Arial" panose="020B0604020202020204" pitchFamily="34" charset="0"/>
              </a:rPr>
              <a:t>Primary mode of transmission – passage of the virus in stool to the mouth of another child</a:t>
            </a:r>
          </a:p>
          <a:p>
            <a:pPr lvl="1"/>
            <a:r>
              <a:rPr lang="en-GB" altLang="en-US" sz="2000" dirty="0">
                <a:ea typeface="Arial" panose="020B0604020202020204" pitchFamily="34" charset="0"/>
              </a:rPr>
              <a:t>Can also be spread through saliva or droplets from a sneeze or cough</a:t>
            </a:r>
          </a:p>
        </p:txBody>
      </p:sp>
      <p:sp>
        <p:nvSpPr>
          <p:cNvPr id="13315" name="Rectangle 2">
            <a:extLst>
              <a:ext uri="{FF2B5EF4-FFF2-40B4-BE49-F238E27FC236}">
                <a16:creationId xmlns:a16="http://schemas.microsoft.com/office/drawing/2014/main" id="{DD35E091-4019-4BAE-ADF3-A65BFAA17D17}"/>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3500"/>
              <a:t>How does poliovirus spread?</a:t>
            </a:r>
            <a:endParaRPr lang="en-GB" altLang="en-US" sz="3500"/>
          </a:p>
        </p:txBody>
      </p:sp>
      <p:grpSp>
        <p:nvGrpSpPr>
          <p:cNvPr id="13316" name="Group 6">
            <a:extLst>
              <a:ext uri="{FF2B5EF4-FFF2-40B4-BE49-F238E27FC236}">
                <a16:creationId xmlns:a16="http://schemas.microsoft.com/office/drawing/2014/main" id="{37247384-2526-4BEF-B24A-79F78D4C165B}"/>
              </a:ext>
            </a:extLst>
          </p:cNvPr>
          <p:cNvGrpSpPr>
            <a:grpSpLocks/>
          </p:cNvGrpSpPr>
          <p:nvPr/>
        </p:nvGrpSpPr>
        <p:grpSpPr bwMode="auto">
          <a:xfrm>
            <a:off x="0" y="3644900"/>
            <a:ext cx="9144000" cy="1731963"/>
            <a:chOff x="0" y="4217317"/>
            <a:chExt cx="9144000" cy="1731963"/>
          </a:xfrm>
        </p:grpSpPr>
        <p:grpSp>
          <p:nvGrpSpPr>
            <p:cNvPr id="13322" name="Group 30">
              <a:extLst>
                <a:ext uri="{FF2B5EF4-FFF2-40B4-BE49-F238E27FC236}">
                  <a16:creationId xmlns:a16="http://schemas.microsoft.com/office/drawing/2014/main" id="{D781831D-7435-4DF5-8F0D-61FC9C25647B}"/>
                </a:ext>
              </a:extLst>
            </p:cNvPr>
            <p:cNvGrpSpPr>
              <a:grpSpLocks/>
            </p:cNvGrpSpPr>
            <p:nvPr/>
          </p:nvGrpSpPr>
          <p:grpSpPr bwMode="auto">
            <a:xfrm>
              <a:off x="7451725" y="4218905"/>
              <a:ext cx="1692275" cy="1728787"/>
              <a:chOff x="4694" y="2523"/>
              <a:chExt cx="1066" cy="1089"/>
            </a:xfrm>
          </p:grpSpPr>
          <p:pic>
            <p:nvPicPr>
              <p:cNvPr id="13339" name="Picture 31" descr="route-1-boy-gris">
                <a:extLst>
                  <a:ext uri="{FF2B5EF4-FFF2-40B4-BE49-F238E27FC236}">
                    <a16:creationId xmlns:a16="http://schemas.microsoft.com/office/drawing/2014/main" id="{71ACCA81-5B6F-482D-A6C9-8ACFD92E66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0" name="Oval 32">
                <a:extLst>
                  <a:ext uri="{FF2B5EF4-FFF2-40B4-BE49-F238E27FC236}">
                    <a16:creationId xmlns:a16="http://schemas.microsoft.com/office/drawing/2014/main" id="{3F2EE138-B81C-4796-8853-69CCD57C88BD}"/>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13323" name="Group 45">
              <a:extLst>
                <a:ext uri="{FF2B5EF4-FFF2-40B4-BE49-F238E27FC236}">
                  <a16:creationId xmlns:a16="http://schemas.microsoft.com/office/drawing/2014/main" id="{B546314D-F07E-4E39-B23B-1FE4C5CE5FD2}"/>
                </a:ext>
              </a:extLst>
            </p:cNvPr>
            <p:cNvGrpSpPr>
              <a:grpSpLocks/>
            </p:cNvGrpSpPr>
            <p:nvPr/>
          </p:nvGrpSpPr>
          <p:grpSpPr bwMode="auto">
            <a:xfrm>
              <a:off x="5580063" y="4217317"/>
              <a:ext cx="1871662" cy="1728788"/>
              <a:chOff x="3515" y="2522"/>
              <a:chExt cx="1179" cy="1089"/>
            </a:xfrm>
          </p:grpSpPr>
          <p:pic>
            <p:nvPicPr>
              <p:cNvPr id="13336" name="Picture 46" descr="route-4">
                <a:extLst>
                  <a:ext uri="{FF2B5EF4-FFF2-40B4-BE49-F238E27FC236}">
                    <a16:creationId xmlns:a16="http://schemas.microsoft.com/office/drawing/2014/main" id="{E046D7EB-D936-4A72-98CE-759D654655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7" name="Oval 47">
                <a:extLst>
                  <a:ext uri="{FF2B5EF4-FFF2-40B4-BE49-F238E27FC236}">
                    <a16:creationId xmlns:a16="http://schemas.microsoft.com/office/drawing/2014/main" id="{802AE1BB-231D-4021-8352-79012A9D08FB}"/>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3338" name="AutoShape 48">
                <a:extLst>
                  <a:ext uri="{FF2B5EF4-FFF2-40B4-BE49-F238E27FC236}">
                    <a16:creationId xmlns:a16="http://schemas.microsoft.com/office/drawing/2014/main" id="{7459BB12-E098-4774-A07A-D8657B1124D2}"/>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13324" name="Group 41">
              <a:extLst>
                <a:ext uri="{FF2B5EF4-FFF2-40B4-BE49-F238E27FC236}">
                  <a16:creationId xmlns:a16="http://schemas.microsoft.com/office/drawing/2014/main" id="{43FCD940-D978-4FF7-9649-AE3C0ACE3C2A}"/>
                </a:ext>
              </a:extLst>
            </p:cNvPr>
            <p:cNvGrpSpPr>
              <a:grpSpLocks/>
            </p:cNvGrpSpPr>
            <p:nvPr/>
          </p:nvGrpSpPr>
          <p:grpSpPr bwMode="auto">
            <a:xfrm>
              <a:off x="3708400" y="4218905"/>
              <a:ext cx="1871663" cy="1728787"/>
              <a:chOff x="2336" y="2523"/>
              <a:chExt cx="1179" cy="1089"/>
            </a:xfrm>
          </p:grpSpPr>
          <p:pic>
            <p:nvPicPr>
              <p:cNvPr id="13333" name="Picture 42" descr="route-3">
                <a:extLst>
                  <a:ext uri="{FF2B5EF4-FFF2-40B4-BE49-F238E27FC236}">
                    <a16:creationId xmlns:a16="http://schemas.microsoft.com/office/drawing/2014/main" id="{DBA64E16-13D3-489B-A5E1-DBF950892E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4" name="Oval 43">
                <a:extLst>
                  <a:ext uri="{FF2B5EF4-FFF2-40B4-BE49-F238E27FC236}">
                    <a16:creationId xmlns:a16="http://schemas.microsoft.com/office/drawing/2014/main" id="{79AE247A-63A5-4593-BBAE-1A7184B57ABD}"/>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3335" name="AutoShape 44">
                <a:extLst>
                  <a:ext uri="{FF2B5EF4-FFF2-40B4-BE49-F238E27FC236}">
                    <a16:creationId xmlns:a16="http://schemas.microsoft.com/office/drawing/2014/main" id="{B4C81B22-64B3-4E89-A5FB-C0070D92DFBA}"/>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13325" name="Group 37">
              <a:extLst>
                <a:ext uri="{FF2B5EF4-FFF2-40B4-BE49-F238E27FC236}">
                  <a16:creationId xmlns:a16="http://schemas.microsoft.com/office/drawing/2014/main" id="{EDA538D0-B1C3-4028-A881-8AD74536ACBD}"/>
                </a:ext>
              </a:extLst>
            </p:cNvPr>
            <p:cNvGrpSpPr>
              <a:grpSpLocks/>
            </p:cNvGrpSpPr>
            <p:nvPr/>
          </p:nvGrpSpPr>
          <p:grpSpPr bwMode="auto">
            <a:xfrm>
              <a:off x="1835150" y="4220492"/>
              <a:ext cx="1873250" cy="1728788"/>
              <a:chOff x="1156" y="2524"/>
              <a:chExt cx="1180" cy="1089"/>
            </a:xfrm>
          </p:grpSpPr>
          <p:pic>
            <p:nvPicPr>
              <p:cNvPr id="13330" name="Picture 38" descr="route-2">
                <a:extLst>
                  <a:ext uri="{FF2B5EF4-FFF2-40B4-BE49-F238E27FC236}">
                    <a16:creationId xmlns:a16="http://schemas.microsoft.com/office/drawing/2014/main" id="{6B6C229F-E565-4B43-9E4F-66F479771B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1" name="Oval 39">
                <a:extLst>
                  <a:ext uri="{FF2B5EF4-FFF2-40B4-BE49-F238E27FC236}">
                    <a16:creationId xmlns:a16="http://schemas.microsoft.com/office/drawing/2014/main" id="{BB82D087-A6A7-4E77-9498-3DA4CEE4A846}"/>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3332" name="AutoShape 40">
                <a:extLst>
                  <a:ext uri="{FF2B5EF4-FFF2-40B4-BE49-F238E27FC236}">
                    <a16:creationId xmlns:a16="http://schemas.microsoft.com/office/drawing/2014/main" id="{F9F4F009-DD97-4500-B1B0-EE900997EF2B}"/>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13326" name="Group 33">
              <a:extLst>
                <a:ext uri="{FF2B5EF4-FFF2-40B4-BE49-F238E27FC236}">
                  <a16:creationId xmlns:a16="http://schemas.microsoft.com/office/drawing/2014/main" id="{4FC8AA11-2D41-46F2-A757-B51A3056F271}"/>
                </a:ext>
              </a:extLst>
            </p:cNvPr>
            <p:cNvGrpSpPr>
              <a:grpSpLocks/>
            </p:cNvGrpSpPr>
            <p:nvPr/>
          </p:nvGrpSpPr>
          <p:grpSpPr bwMode="auto">
            <a:xfrm>
              <a:off x="0" y="4220492"/>
              <a:ext cx="1833563" cy="1728788"/>
              <a:chOff x="0" y="2524"/>
              <a:chExt cx="1155" cy="1089"/>
            </a:xfrm>
          </p:grpSpPr>
          <p:pic>
            <p:nvPicPr>
              <p:cNvPr id="13327" name="Picture 34" descr="route-1">
                <a:extLst>
                  <a:ext uri="{FF2B5EF4-FFF2-40B4-BE49-F238E27FC236}">
                    <a16:creationId xmlns:a16="http://schemas.microsoft.com/office/drawing/2014/main" id="{779199F6-AE86-4647-9E06-B0B0E18B5C2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8" name="Oval 35">
                <a:extLst>
                  <a:ext uri="{FF2B5EF4-FFF2-40B4-BE49-F238E27FC236}">
                    <a16:creationId xmlns:a16="http://schemas.microsoft.com/office/drawing/2014/main" id="{F218031C-5F1C-4482-BE46-4A45A3490D03}"/>
                  </a:ext>
                </a:extLst>
              </p:cNvPr>
              <p:cNvSpPr>
                <a:spLocks noChangeArrowheads="1"/>
              </p:cNvSpPr>
              <p:nvPr/>
            </p:nvSpPr>
            <p:spPr bwMode="auto">
              <a:xfrm>
                <a:off x="0"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3329" name="AutoShape 36">
                <a:extLst>
                  <a:ext uri="{FF2B5EF4-FFF2-40B4-BE49-F238E27FC236}">
                    <a16:creationId xmlns:a16="http://schemas.microsoft.com/office/drawing/2014/main" id="{5707A9B1-7F8F-414F-A5EC-A8A8F12AE87F}"/>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sp>
        <p:nvSpPr>
          <p:cNvPr id="13317" name="TextBox 1">
            <a:extLst>
              <a:ext uri="{FF2B5EF4-FFF2-40B4-BE49-F238E27FC236}">
                <a16:creationId xmlns:a16="http://schemas.microsoft.com/office/drawing/2014/main" id="{B27B709D-DD85-4E44-8E08-67E6563B1DAE}"/>
              </a:ext>
            </a:extLst>
          </p:cNvPr>
          <p:cNvSpPr txBox="1">
            <a:spLocks noChangeArrowheads="1"/>
          </p:cNvSpPr>
          <p:nvPr/>
        </p:nvSpPr>
        <p:spPr bwMode="auto">
          <a:xfrm>
            <a:off x="1835150" y="5591175"/>
            <a:ext cx="17637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1100" b="0">
                <a:latin typeface="Gill Sans MT" panose="020B0502020104020203" pitchFamily="34" charset="0"/>
              </a:rPr>
              <a:t>Virus transferred to objects from hands</a:t>
            </a:r>
          </a:p>
        </p:txBody>
      </p:sp>
      <p:sp>
        <p:nvSpPr>
          <p:cNvPr id="13318" name="TextBox 24">
            <a:extLst>
              <a:ext uri="{FF2B5EF4-FFF2-40B4-BE49-F238E27FC236}">
                <a16:creationId xmlns:a16="http://schemas.microsoft.com/office/drawing/2014/main" id="{40513AD7-80CB-4E1D-BBE0-FAC5DA29DB16}"/>
              </a:ext>
            </a:extLst>
          </p:cNvPr>
          <p:cNvSpPr txBox="1">
            <a:spLocks noChangeArrowheads="1"/>
          </p:cNvSpPr>
          <p:nvPr/>
        </p:nvSpPr>
        <p:spPr bwMode="auto">
          <a:xfrm>
            <a:off x="3743325" y="5591175"/>
            <a:ext cx="16557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1100" b="0">
                <a:latin typeface="Gill Sans MT" panose="020B0502020104020203" pitchFamily="34" charset="0"/>
              </a:rPr>
              <a:t>Virus transferred to another child’s hands</a:t>
            </a:r>
          </a:p>
        </p:txBody>
      </p:sp>
      <p:sp>
        <p:nvSpPr>
          <p:cNvPr id="13319" name="TextBox 25">
            <a:extLst>
              <a:ext uri="{FF2B5EF4-FFF2-40B4-BE49-F238E27FC236}">
                <a16:creationId xmlns:a16="http://schemas.microsoft.com/office/drawing/2014/main" id="{BD045F86-FCE4-43E5-AC65-BEE30225BB47}"/>
              </a:ext>
            </a:extLst>
          </p:cNvPr>
          <p:cNvSpPr txBox="1">
            <a:spLocks noChangeArrowheads="1"/>
          </p:cNvSpPr>
          <p:nvPr/>
        </p:nvSpPr>
        <p:spPr bwMode="auto">
          <a:xfrm>
            <a:off x="5500688" y="5591175"/>
            <a:ext cx="187801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1100" b="0">
                <a:latin typeface="Gill Sans MT" panose="020B0502020104020203" pitchFamily="34" charset="0"/>
              </a:rPr>
              <a:t>Virus transferred ingested</a:t>
            </a:r>
          </a:p>
        </p:txBody>
      </p:sp>
      <p:sp>
        <p:nvSpPr>
          <p:cNvPr id="13320" name="TextBox 26">
            <a:extLst>
              <a:ext uri="{FF2B5EF4-FFF2-40B4-BE49-F238E27FC236}">
                <a16:creationId xmlns:a16="http://schemas.microsoft.com/office/drawing/2014/main" id="{AB199579-55A1-4C45-9CBE-3E1F9BC64A23}"/>
              </a:ext>
            </a:extLst>
          </p:cNvPr>
          <p:cNvSpPr txBox="1">
            <a:spLocks noChangeArrowheads="1"/>
          </p:cNvSpPr>
          <p:nvPr/>
        </p:nvSpPr>
        <p:spPr bwMode="auto">
          <a:xfrm>
            <a:off x="7524750" y="5591175"/>
            <a:ext cx="165576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1100" b="0">
                <a:latin typeface="Gill Sans MT" panose="020B0502020104020203" pitchFamily="34" charset="0"/>
              </a:rPr>
              <a:t>Next cycle of infection</a:t>
            </a:r>
          </a:p>
        </p:txBody>
      </p:sp>
      <p:sp>
        <p:nvSpPr>
          <p:cNvPr id="13321" name="TextBox 27">
            <a:extLst>
              <a:ext uri="{FF2B5EF4-FFF2-40B4-BE49-F238E27FC236}">
                <a16:creationId xmlns:a16="http://schemas.microsoft.com/office/drawing/2014/main" id="{0FC4385C-E546-4863-87B8-6E7D745C9BA5}"/>
              </a:ext>
            </a:extLst>
          </p:cNvPr>
          <p:cNvSpPr txBox="1">
            <a:spLocks noChangeArrowheads="1"/>
          </p:cNvSpPr>
          <p:nvPr/>
        </p:nvSpPr>
        <p:spPr bwMode="auto">
          <a:xfrm>
            <a:off x="71438" y="5591175"/>
            <a:ext cx="16557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1100" b="0">
                <a:latin typeface="Gill Sans MT" panose="020B0502020104020203" pitchFamily="34" charset="0"/>
              </a:rPr>
              <a:t>Child excretes virus in stool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ECEC5F57-48D4-4F5A-8793-58F180E72018}"/>
              </a:ext>
            </a:extLst>
          </p:cNvPr>
          <p:cNvSpPr>
            <a:spLocks noGrp="1" noChangeArrowheads="1"/>
          </p:cNvSpPr>
          <p:nvPr>
            <p:ph type="title"/>
          </p:nvPr>
        </p:nvSpPr>
        <p:spPr/>
        <p:txBody>
          <a:bodyPr/>
          <a:lstStyle/>
          <a:p>
            <a:pPr eaLnBrk="1" hangingPunct="1">
              <a:defRPr/>
            </a:pPr>
            <a:r>
              <a:rPr lang="en-GB" dirty="0">
                <a:ea typeface="ＭＳ Ｐゴシック" charset="-128"/>
              </a:rPr>
              <a:t>How many polio cases are there?</a:t>
            </a:r>
          </a:p>
        </p:txBody>
      </p:sp>
      <p:sp>
        <p:nvSpPr>
          <p:cNvPr id="15363" name="Rectangle 7">
            <a:extLst>
              <a:ext uri="{FF2B5EF4-FFF2-40B4-BE49-F238E27FC236}">
                <a16:creationId xmlns:a16="http://schemas.microsoft.com/office/drawing/2014/main" id="{7253CD36-3B7B-470F-A19A-F8577217FDC0}"/>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n-US" sz="2000" b="0">
                <a:ea typeface="MS PGothic" panose="020B0600070205080204" pitchFamily="34" charset="-128"/>
              </a:rPr>
              <a:t>     </a:t>
            </a:r>
            <a:endParaRPr lang="en-GB" altLang="en-US" sz="2000" b="0">
              <a:solidFill>
                <a:srgbClr val="C00000"/>
              </a:solidFill>
              <a:ea typeface="MS PGothic" panose="020B0600070205080204" pitchFamily="34" charset="-128"/>
            </a:endParaRPr>
          </a:p>
        </p:txBody>
      </p:sp>
      <p:sp>
        <p:nvSpPr>
          <p:cNvPr id="15366" name="TextBox 1">
            <a:extLst>
              <a:ext uri="{FF2B5EF4-FFF2-40B4-BE49-F238E27FC236}">
                <a16:creationId xmlns:a16="http://schemas.microsoft.com/office/drawing/2014/main" id="{8523545D-0DBD-4B55-B4F8-5350C8FBAC8B}"/>
              </a:ext>
            </a:extLst>
          </p:cNvPr>
          <p:cNvSpPr txBox="1">
            <a:spLocks noChangeArrowheads="1"/>
          </p:cNvSpPr>
          <p:nvPr/>
        </p:nvSpPr>
        <p:spPr bwMode="auto">
          <a:xfrm>
            <a:off x="5416550" y="1522413"/>
            <a:ext cx="11207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n-US" sz="3900"/>
          </a:p>
        </p:txBody>
      </p:sp>
      <p:sp>
        <p:nvSpPr>
          <p:cNvPr id="15367" name="Rectangle 3">
            <a:extLst>
              <a:ext uri="{FF2B5EF4-FFF2-40B4-BE49-F238E27FC236}">
                <a16:creationId xmlns:a16="http://schemas.microsoft.com/office/drawing/2014/main" id="{45A3CDD6-E8B8-4D8F-9820-C4CEAE38E635}"/>
              </a:ext>
            </a:extLst>
          </p:cNvPr>
          <p:cNvSpPr txBox="1">
            <a:spLocks noChangeArrowheads="1"/>
          </p:cNvSpPr>
          <p:nvPr/>
        </p:nvSpPr>
        <p:spPr bwMode="auto">
          <a:xfrm>
            <a:off x="336550" y="3654425"/>
            <a:ext cx="3589338"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ts val="600"/>
              </a:spcBef>
              <a:buFont typeface="Wingdings" panose="05000000000000000000" pitchFamily="2" charset="2"/>
              <a:buNone/>
            </a:pPr>
            <a:r>
              <a:rPr lang="en-GB" altLang="en-US" sz="2800">
                <a:solidFill>
                  <a:schemeClr val="tx1"/>
                </a:solidFill>
                <a:latin typeface="Gill Sans MT" panose="020B0502020104020203" pitchFamily="34" charset="0"/>
              </a:rPr>
              <a:t>1988</a:t>
            </a:r>
          </a:p>
          <a:p>
            <a:pPr eaLnBrk="1" hangingPunct="1">
              <a:spcBef>
                <a:spcPts val="600"/>
              </a:spcBef>
              <a:buClr>
                <a:srgbClr val="FF0000"/>
              </a:buClr>
              <a:buFont typeface="Arial" panose="020B0604020202020204" pitchFamily="34" charset="0"/>
              <a:buChar char="•"/>
            </a:pPr>
            <a:r>
              <a:rPr lang="en-GB" altLang="en-US" sz="1800" b="0">
                <a:solidFill>
                  <a:schemeClr val="tx1"/>
                </a:solidFill>
                <a:latin typeface="Gill Sans MT" panose="020B0502020104020203" pitchFamily="34" charset="0"/>
              </a:rPr>
              <a:t>350,000 cases</a:t>
            </a:r>
          </a:p>
          <a:p>
            <a:pPr eaLnBrk="1" hangingPunct="1">
              <a:spcBef>
                <a:spcPts val="600"/>
              </a:spcBef>
              <a:buClr>
                <a:srgbClr val="FF0000"/>
              </a:buClr>
              <a:buFont typeface="Arial" panose="020B0604020202020204" pitchFamily="34" charset="0"/>
              <a:buChar char="•"/>
            </a:pPr>
            <a:r>
              <a:rPr lang="en-GB" altLang="en-US" sz="1800" b="0">
                <a:solidFill>
                  <a:schemeClr val="tx1"/>
                </a:solidFill>
                <a:latin typeface="Gill Sans MT" panose="020B0502020104020203" pitchFamily="34" charset="0"/>
              </a:rPr>
              <a:t>125 endemic countries</a:t>
            </a:r>
          </a:p>
          <a:p>
            <a:pPr eaLnBrk="1" hangingPunct="1">
              <a:spcBef>
                <a:spcPts val="600"/>
              </a:spcBef>
              <a:buClr>
                <a:srgbClr val="FF0000"/>
              </a:buClr>
              <a:buFont typeface="Arial" panose="020B0604020202020204" pitchFamily="34" charset="0"/>
              <a:buChar char="•"/>
            </a:pPr>
            <a:r>
              <a:rPr lang="en-GB" altLang="en-US" sz="1800" b="0">
                <a:solidFill>
                  <a:schemeClr val="tx1"/>
                </a:solidFill>
                <a:latin typeface="Gill Sans MT" panose="020B0502020104020203" pitchFamily="34" charset="0"/>
              </a:rPr>
              <a:t>World Health Assembly resolved to eradicate polio</a:t>
            </a:r>
          </a:p>
          <a:p>
            <a:pPr algn="ctr" eaLnBrk="1" hangingPunct="1">
              <a:spcBef>
                <a:spcPts val="600"/>
              </a:spcBef>
              <a:buFont typeface="Wingdings" panose="05000000000000000000" pitchFamily="2" charset="2"/>
              <a:buNone/>
            </a:pPr>
            <a:endParaRPr lang="en-GB" altLang="en-US" sz="2000" b="0">
              <a:solidFill>
                <a:schemeClr val="accent1"/>
              </a:solidFill>
              <a:latin typeface="Gill Sans MT" panose="020B0502020104020203" pitchFamily="34" charset="0"/>
            </a:endParaRPr>
          </a:p>
        </p:txBody>
      </p:sp>
      <p:sp>
        <p:nvSpPr>
          <p:cNvPr id="793" name="Rectangle 786">
            <a:extLst>
              <a:ext uri="{FF2B5EF4-FFF2-40B4-BE49-F238E27FC236}">
                <a16:creationId xmlns:a16="http://schemas.microsoft.com/office/drawing/2014/main" id="{8C86734D-250C-498A-8628-CB6C61BFDA0F}"/>
              </a:ext>
            </a:extLst>
          </p:cNvPr>
          <p:cNvSpPr>
            <a:spLocks noChangeArrowheads="1"/>
          </p:cNvSpPr>
          <p:nvPr/>
        </p:nvSpPr>
        <p:spPr bwMode="auto">
          <a:xfrm>
            <a:off x="4764088" y="3654425"/>
            <a:ext cx="4159250" cy="1965325"/>
          </a:xfrm>
          <a:prstGeom prst="rect">
            <a:avLst/>
          </a:prstGeom>
          <a:noFill/>
          <a:ln w="9525">
            <a:noFill/>
            <a:miter lim="800000"/>
            <a:headEnd/>
            <a:tailEnd/>
          </a:ln>
        </p:spPr>
        <p:txBody>
          <a:bodyPr/>
          <a:lstStyle/>
          <a:p>
            <a:pPr algn="ctr" defTabSz="914363" fontAlgn="auto">
              <a:spcBef>
                <a:spcPts val="600"/>
              </a:spcBef>
              <a:spcAft>
                <a:spcPts val="0"/>
              </a:spcAft>
              <a:buClr>
                <a:srgbClr val="FF0000"/>
              </a:buClr>
              <a:defRPr/>
            </a:pPr>
            <a:r>
              <a:rPr lang="en-GB" sz="2800" dirty="0">
                <a:solidFill>
                  <a:srgbClr val="292934"/>
                </a:solidFill>
                <a:latin typeface="Gill Sans MT" panose="020B0502020104020203" pitchFamily="34" charset="0"/>
              </a:rPr>
              <a:t>2020</a:t>
            </a:r>
          </a:p>
        </p:txBody>
      </p:sp>
      <p:pic>
        <p:nvPicPr>
          <p:cNvPr id="790" name="Picture 789" descr="sl07b">
            <a:extLst>
              <a:ext uri="{FF2B5EF4-FFF2-40B4-BE49-F238E27FC236}">
                <a16:creationId xmlns:a16="http://schemas.microsoft.com/office/drawing/2014/main" id="{4B40B813-967B-44CB-8B62-49EA65938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4111" b="16788"/>
          <a:stretch>
            <a:fillRect/>
          </a:stretch>
        </p:blipFill>
        <p:spPr bwMode="auto">
          <a:xfrm>
            <a:off x="42452" y="1331912"/>
            <a:ext cx="4345399" cy="2233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91" name="Group 790">
            <a:extLst>
              <a:ext uri="{FF2B5EF4-FFF2-40B4-BE49-F238E27FC236}">
                <a16:creationId xmlns:a16="http://schemas.microsoft.com/office/drawing/2014/main" id="{B4A5E2D3-DB4D-416B-A986-9F57085D2C07}"/>
              </a:ext>
            </a:extLst>
          </p:cNvPr>
          <p:cNvGrpSpPr>
            <a:grpSpLocks noChangeAspect="1"/>
          </p:cNvGrpSpPr>
          <p:nvPr/>
        </p:nvGrpSpPr>
        <p:grpSpPr bwMode="auto">
          <a:xfrm>
            <a:off x="5076016" y="1595437"/>
            <a:ext cx="3736611" cy="1855788"/>
            <a:chOff x="3296" y="2375"/>
            <a:chExt cx="3433" cy="1705"/>
          </a:xfrm>
        </p:grpSpPr>
        <p:sp>
          <p:nvSpPr>
            <p:cNvPr id="792" name="AutoShape 3">
              <a:extLst>
                <a:ext uri="{FF2B5EF4-FFF2-40B4-BE49-F238E27FC236}">
                  <a16:creationId xmlns:a16="http://schemas.microsoft.com/office/drawing/2014/main" id="{133D645B-756C-4B28-921B-3926582D5C7F}"/>
                </a:ext>
              </a:extLst>
            </p:cNvPr>
            <p:cNvSpPr>
              <a:spLocks noChangeAspect="1" noChangeArrowheads="1" noTextEdit="1"/>
            </p:cNvSpPr>
            <p:nvPr/>
          </p:nvSpPr>
          <p:spPr bwMode="auto">
            <a:xfrm>
              <a:off x="3296" y="2375"/>
              <a:ext cx="3433" cy="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grpSp>
          <p:nvGrpSpPr>
            <p:cNvPr id="794" name="Group 793">
              <a:extLst>
                <a:ext uri="{FF2B5EF4-FFF2-40B4-BE49-F238E27FC236}">
                  <a16:creationId xmlns:a16="http://schemas.microsoft.com/office/drawing/2014/main" id="{FC09C8A2-4B93-44EC-9C2D-17A7762424D0}"/>
                </a:ext>
              </a:extLst>
            </p:cNvPr>
            <p:cNvGrpSpPr>
              <a:grpSpLocks/>
            </p:cNvGrpSpPr>
            <p:nvPr/>
          </p:nvGrpSpPr>
          <p:grpSpPr bwMode="auto">
            <a:xfrm>
              <a:off x="3359" y="2424"/>
              <a:ext cx="3286" cy="1607"/>
              <a:chOff x="3359" y="2424"/>
              <a:chExt cx="3286" cy="1607"/>
            </a:xfrm>
          </p:grpSpPr>
          <p:sp>
            <p:nvSpPr>
              <p:cNvPr id="830" name="Freeform 5">
                <a:extLst>
                  <a:ext uri="{FF2B5EF4-FFF2-40B4-BE49-F238E27FC236}">
                    <a16:creationId xmlns:a16="http://schemas.microsoft.com/office/drawing/2014/main" id="{7776949A-C62E-450C-A125-E6710DC583F7}"/>
                  </a:ext>
                </a:extLst>
              </p:cNvPr>
              <p:cNvSpPr>
                <a:spLocks/>
              </p:cNvSpPr>
              <p:nvPr/>
            </p:nvSpPr>
            <p:spPr bwMode="auto">
              <a:xfrm>
                <a:off x="5315" y="3005"/>
                <a:ext cx="13" cy="44"/>
              </a:xfrm>
              <a:custGeom>
                <a:avLst/>
                <a:gdLst>
                  <a:gd name="T0" fmla="*/ 8 w 13"/>
                  <a:gd name="T1" fmla="*/ 3 h 44"/>
                  <a:gd name="T2" fmla="*/ 11 w 13"/>
                  <a:gd name="T3" fmla="*/ 3 h 44"/>
                  <a:gd name="T4" fmla="*/ 13 w 13"/>
                  <a:gd name="T5" fmla="*/ 0 h 44"/>
                  <a:gd name="T6" fmla="*/ 12 w 13"/>
                  <a:gd name="T7" fmla="*/ 6 h 44"/>
                  <a:gd name="T8" fmla="*/ 12 w 13"/>
                  <a:gd name="T9" fmla="*/ 8 h 44"/>
                  <a:gd name="T10" fmla="*/ 11 w 13"/>
                  <a:gd name="T11" fmla="*/ 11 h 44"/>
                  <a:gd name="T12" fmla="*/ 8 w 13"/>
                  <a:gd name="T13" fmla="*/ 9 h 44"/>
                  <a:gd name="T14" fmla="*/ 7 w 13"/>
                  <a:gd name="T15" fmla="*/ 12 h 44"/>
                  <a:gd name="T16" fmla="*/ 6 w 13"/>
                  <a:gd name="T17" fmla="*/ 15 h 44"/>
                  <a:gd name="T18" fmla="*/ 6 w 13"/>
                  <a:gd name="T19" fmla="*/ 17 h 44"/>
                  <a:gd name="T20" fmla="*/ 8 w 13"/>
                  <a:gd name="T21" fmla="*/ 17 h 44"/>
                  <a:gd name="T22" fmla="*/ 9 w 13"/>
                  <a:gd name="T23" fmla="*/ 18 h 44"/>
                  <a:gd name="T24" fmla="*/ 6 w 13"/>
                  <a:gd name="T25" fmla="*/ 20 h 44"/>
                  <a:gd name="T26" fmla="*/ 5 w 13"/>
                  <a:gd name="T27" fmla="*/ 22 h 44"/>
                  <a:gd name="T28" fmla="*/ 6 w 13"/>
                  <a:gd name="T29" fmla="*/ 23 h 44"/>
                  <a:gd name="T30" fmla="*/ 9 w 13"/>
                  <a:gd name="T31" fmla="*/ 22 h 44"/>
                  <a:gd name="T32" fmla="*/ 11 w 13"/>
                  <a:gd name="T33" fmla="*/ 21 h 44"/>
                  <a:gd name="T34" fmla="*/ 11 w 13"/>
                  <a:gd name="T35" fmla="*/ 22 h 44"/>
                  <a:gd name="T36" fmla="*/ 11 w 13"/>
                  <a:gd name="T37" fmla="*/ 24 h 44"/>
                  <a:gd name="T38" fmla="*/ 9 w 13"/>
                  <a:gd name="T39" fmla="*/ 32 h 44"/>
                  <a:gd name="T40" fmla="*/ 8 w 13"/>
                  <a:gd name="T41" fmla="*/ 36 h 44"/>
                  <a:gd name="T42" fmla="*/ 6 w 13"/>
                  <a:gd name="T43" fmla="*/ 44 h 44"/>
                  <a:gd name="T44" fmla="*/ 5 w 13"/>
                  <a:gd name="T45" fmla="*/ 44 h 44"/>
                  <a:gd name="T46" fmla="*/ 3 w 13"/>
                  <a:gd name="T47" fmla="*/ 34 h 44"/>
                  <a:gd name="T48" fmla="*/ 0 w 13"/>
                  <a:gd name="T49" fmla="*/ 24 h 44"/>
                  <a:gd name="T50" fmla="*/ 3 w 13"/>
                  <a:gd name="T51" fmla="*/ 20 h 44"/>
                  <a:gd name="T52" fmla="*/ 2 w 13"/>
                  <a:gd name="T53" fmla="*/ 20 h 44"/>
                  <a:gd name="T54" fmla="*/ 5 w 13"/>
                  <a:gd name="T55" fmla="*/ 7 h 44"/>
                  <a:gd name="T56" fmla="*/ 8 w 13"/>
                  <a:gd name="T57"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44">
                    <a:moveTo>
                      <a:pt x="8" y="3"/>
                    </a:moveTo>
                    <a:lnTo>
                      <a:pt x="11" y="3"/>
                    </a:lnTo>
                    <a:lnTo>
                      <a:pt x="13" y="0"/>
                    </a:lnTo>
                    <a:lnTo>
                      <a:pt x="12" y="6"/>
                    </a:lnTo>
                    <a:lnTo>
                      <a:pt x="12" y="8"/>
                    </a:lnTo>
                    <a:lnTo>
                      <a:pt x="11" y="11"/>
                    </a:lnTo>
                    <a:lnTo>
                      <a:pt x="8" y="9"/>
                    </a:lnTo>
                    <a:lnTo>
                      <a:pt x="7" y="12"/>
                    </a:lnTo>
                    <a:lnTo>
                      <a:pt x="6" y="15"/>
                    </a:lnTo>
                    <a:lnTo>
                      <a:pt x="6" y="17"/>
                    </a:lnTo>
                    <a:lnTo>
                      <a:pt x="8" y="17"/>
                    </a:lnTo>
                    <a:lnTo>
                      <a:pt x="9" y="18"/>
                    </a:lnTo>
                    <a:lnTo>
                      <a:pt x="6" y="20"/>
                    </a:lnTo>
                    <a:lnTo>
                      <a:pt x="5" y="22"/>
                    </a:lnTo>
                    <a:lnTo>
                      <a:pt x="6" y="23"/>
                    </a:lnTo>
                    <a:lnTo>
                      <a:pt x="9" y="22"/>
                    </a:lnTo>
                    <a:lnTo>
                      <a:pt x="11" y="21"/>
                    </a:lnTo>
                    <a:lnTo>
                      <a:pt x="11" y="22"/>
                    </a:lnTo>
                    <a:lnTo>
                      <a:pt x="11" y="24"/>
                    </a:lnTo>
                    <a:lnTo>
                      <a:pt x="9" y="32"/>
                    </a:lnTo>
                    <a:lnTo>
                      <a:pt x="8" y="36"/>
                    </a:lnTo>
                    <a:lnTo>
                      <a:pt x="6" y="44"/>
                    </a:lnTo>
                    <a:lnTo>
                      <a:pt x="5" y="44"/>
                    </a:lnTo>
                    <a:lnTo>
                      <a:pt x="3" y="34"/>
                    </a:lnTo>
                    <a:lnTo>
                      <a:pt x="0" y="24"/>
                    </a:lnTo>
                    <a:lnTo>
                      <a:pt x="3" y="20"/>
                    </a:lnTo>
                    <a:lnTo>
                      <a:pt x="2" y="20"/>
                    </a:lnTo>
                    <a:lnTo>
                      <a:pt x="5" y="7"/>
                    </a:lnTo>
                    <a:lnTo>
                      <a:pt x="8" y="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1" name="Freeform 6">
                <a:extLst>
                  <a:ext uri="{FF2B5EF4-FFF2-40B4-BE49-F238E27FC236}">
                    <a16:creationId xmlns:a16="http://schemas.microsoft.com/office/drawing/2014/main" id="{73783F72-158F-433C-9C59-A969258D8166}"/>
                  </a:ext>
                </a:extLst>
              </p:cNvPr>
              <p:cNvSpPr>
                <a:spLocks/>
              </p:cNvSpPr>
              <p:nvPr/>
            </p:nvSpPr>
            <p:spPr bwMode="auto">
              <a:xfrm>
                <a:off x="5318" y="3020"/>
                <a:ext cx="193" cy="182"/>
              </a:xfrm>
              <a:custGeom>
                <a:avLst/>
                <a:gdLst>
                  <a:gd name="T0" fmla="*/ 26 w 193"/>
                  <a:gd name="T1" fmla="*/ 24 h 182"/>
                  <a:gd name="T2" fmla="*/ 32 w 193"/>
                  <a:gd name="T3" fmla="*/ 18 h 182"/>
                  <a:gd name="T4" fmla="*/ 22 w 193"/>
                  <a:gd name="T5" fmla="*/ 6 h 182"/>
                  <a:gd name="T6" fmla="*/ 42 w 193"/>
                  <a:gd name="T7" fmla="*/ 0 h 182"/>
                  <a:gd name="T8" fmla="*/ 53 w 193"/>
                  <a:gd name="T9" fmla="*/ 1 h 182"/>
                  <a:gd name="T10" fmla="*/ 93 w 193"/>
                  <a:gd name="T11" fmla="*/ 32 h 182"/>
                  <a:gd name="T12" fmla="*/ 109 w 193"/>
                  <a:gd name="T13" fmla="*/ 35 h 182"/>
                  <a:gd name="T14" fmla="*/ 117 w 193"/>
                  <a:gd name="T15" fmla="*/ 36 h 182"/>
                  <a:gd name="T16" fmla="*/ 126 w 193"/>
                  <a:gd name="T17" fmla="*/ 40 h 182"/>
                  <a:gd name="T18" fmla="*/ 132 w 193"/>
                  <a:gd name="T19" fmla="*/ 52 h 182"/>
                  <a:gd name="T20" fmla="*/ 143 w 193"/>
                  <a:gd name="T21" fmla="*/ 62 h 182"/>
                  <a:gd name="T22" fmla="*/ 141 w 193"/>
                  <a:gd name="T23" fmla="*/ 72 h 182"/>
                  <a:gd name="T24" fmla="*/ 147 w 193"/>
                  <a:gd name="T25" fmla="*/ 80 h 182"/>
                  <a:gd name="T26" fmla="*/ 149 w 193"/>
                  <a:gd name="T27" fmla="*/ 84 h 182"/>
                  <a:gd name="T28" fmla="*/ 154 w 193"/>
                  <a:gd name="T29" fmla="*/ 86 h 182"/>
                  <a:gd name="T30" fmla="*/ 154 w 193"/>
                  <a:gd name="T31" fmla="*/ 89 h 182"/>
                  <a:gd name="T32" fmla="*/ 155 w 193"/>
                  <a:gd name="T33" fmla="*/ 91 h 182"/>
                  <a:gd name="T34" fmla="*/ 163 w 193"/>
                  <a:gd name="T35" fmla="*/ 105 h 182"/>
                  <a:gd name="T36" fmla="*/ 188 w 193"/>
                  <a:gd name="T37" fmla="*/ 109 h 182"/>
                  <a:gd name="T38" fmla="*/ 193 w 193"/>
                  <a:gd name="T39" fmla="*/ 114 h 182"/>
                  <a:gd name="T40" fmla="*/ 187 w 193"/>
                  <a:gd name="T41" fmla="*/ 139 h 182"/>
                  <a:gd name="T42" fmla="*/ 159 w 193"/>
                  <a:gd name="T43" fmla="*/ 150 h 182"/>
                  <a:gd name="T44" fmla="*/ 124 w 193"/>
                  <a:gd name="T45" fmla="*/ 159 h 182"/>
                  <a:gd name="T46" fmla="*/ 114 w 193"/>
                  <a:gd name="T47" fmla="*/ 173 h 182"/>
                  <a:gd name="T48" fmla="*/ 97 w 193"/>
                  <a:gd name="T49" fmla="*/ 172 h 182"/>
                  <a:gd name="T50" fmla="*/ 80 w 193"/>
                  <a:gd name="T51" fmla="*/ 169 h 182"/>
                  <a:gd name="T52" fmla="*/ 76 w 193"/>
                  <a:gd name="T53" fmla="*/ 182 h 182"/>
                  <a:gd name="T54" fmla="*/ 50 w 193"/>
                  <a:gd name="T55" fmla="*/ 137 h 182"/>
                  <a:gd name="T56" fmla="*/ 41 w 193"/>
                  <a:gd name="T57" fmla="*/ 126 h 182"/>
                  <a:gd name="T58" fmla="*/ 42 w 193"/>
                  <a:gd name="T59" fmla="*/ 112 h 182"/>
                  <a:gd name="T60" fmla="*/ 36 w 193"/>
                  <a:gd name="T61" fmla="*/ 96 h 182"/>
                  <a:gd name="T62" fmla="*/ 27 w 193"/>
                  <a:gd name="T63" fmla="*/ 89 h 182"/>
                  <a:gd name="T64" fmla="*/ 5 w 193"/>
                  <a:gd name="T65" fmla="*/ 44 h 182"/>
                  <a:gd name="T66" fmla="*/ 0 w 193"/>
                  <a:gd name="T67" fmla="*/ 45 h 182"/>
                  <a:gd name="T68" fmla="*/ 2 w 193"/>
                  <a:gd name="T69" fmla="*/ 29 h 182"/>
                  <a:gd name="T70" fmla="*/ 14 w 193"/>
                  <a:gd name="T71" fmla="*/ 32 h 182"/>
                  <a:gd name="T72" fmla="*/ 19 w 193"/>
                  <a:gd name="T73" fmla="*/ 27 h 182"/>
                  <a:gd name="T74" fmla="*/ 26 w 193"/>
                  <a:gd name="T75" fmla="*/ 2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182">
                    <a:moveTo>
                      <a:pt x="26" y="24"/>
                    </a:moveTo>
                    <a:lnTo>
                      <a:pt x="32" y="18"/>
                    </a:lnTo>
                    <a:lnTo>
                      <a:pt x="22" y="6"/>
                    </a:lnTo>
                    <a:lnTo>
                      <a:pt x="42" y="0"/>
                    </a:lnTo>
                    <a:lnTo>
                      <a:pt x="53" y="1"/>
                    </a:lnTo>
                    <a:lnTo>
                      <a:pt x="93" y="32"/>
                    </a:lnTo>
                    <a:lnTo>
                      <a:pt x="109" y="35"/>
                    </a:lnTo>
                    <a:lnTo>
                      <a:pt x="117" y="36"/>
                    </a:lnTo>
                    <a:lnTo>
                      <a:pt x="126" y="40"/>
                    </a:lnTo>
                    <a:lnTo>
                      <a:pt x="132" y="52"/>
                    </a:lnTo>
                    <a:lnTo>
                      <a:pt x="143" y="62"/>
                    </a:lnTo>
                    <a:lnTo>
                      <a:pt x="141" y="72"/>
                    </a:lnTo>
                    <a:lnTo>
                      <a:pt x="147" y="80"/>
                    </a:lnTo>
                    <a:lnTo>
                      <a:pt x="149" y="84"/>
                    </a:lnTo>
                    <a:lnTo>
                      <a:pt x="154" y="86"/>
                    </a:lnTo>
                    <a:lnTo>
                      <a:pt x="154" y="89"/>
                    </a:lnTo>
                    <a:lnTo>
                      <a:pt x="155" y="91"/>
                    </a:lnTo>
                    <a:lnTo>
                      <a:pt x="163" y="105"/>
                    </a:lnTo>
                    <a:lnTo>
                      <a:pt x="188" y="109"/>
                    </a:lnTo>
                    <a:lnTo>
                      <a:pt x="193" y="114"/>
                    </a:lnTo>
                    <a:lnTo>
                      <a:pt x="187" y="139"/>
                    </a:lnTo>
                    <a:lnTo>
                      <a:pt x="159" y="150"/>
                    </a:lnTo>
                    <a:lnTo>
                      <a:pt x="124" y="159"/>
                    </a:lnTo>
                    <a:lnTo>
                      <a:pt x="114" y="173"/>
                    </a:lnTo>
                    <a:lnTo>
                      <a:pt x="97" y="172"/>
                    </a:lnTo>
                    <a:lnTo>
                      <a:pt x="80" y="169"/>
                    </a:lnTo>
                    <a:lnTo>
                      <a:pt x="76" y="182"/>
                    </a:lnTo>
                    <a:lnTo>
                      <a:pt x="50" y="137"/>
                    </a:lnTo>
                    <a:lnTo>
                      <a:pt x="41" y="126"/>
                    </a:lnTo>
                    <a:lnTo>
                      <a:pt x="42" y="112"/>
                    </a:lnTo>
                    <a:lnTo>
                      <a:pt x="36" y="96"/>
                    </a:lnTo>
                    <a:lnTo>
                      <a:pt x="27" y="89"/>
                    </a:lnTo>
                    <a:lnTo>
                      <a:pt x="5" y="44"/>
                    </a:lnTo>
                    <a:lnTo>
                      <a:pt x="0" y="45"/>
                    </a:lnTo>
                    <a:lnTo>
                      <a:pt x="2" y="29"/>
                    </a:lnTo>
                    <a:lnTo>
                      <a:pt x="14" y="32"/>
                    </a:lnTo>
                    <a:lnTo>
                      <a:pt x="19" y="27"/>
                    </a:lnTo>
                    <a:lnTo>
                      <a:pt x="26" y="2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2" name="Freeform 7">
                <a:extLst>
                  <a:ext uri="{FF2B5EF4-FFF2-40B4-BE49-F238E27FC236}">
                    <a16:creationId xmlns:a16="http://schemas.microsoft.com/office/drawing/2014/main" id="{85509297-E6E0-4C34-90EA-1692670C8E40}"/>
                  </a:ext>
                </a:extLst>
              </p:cNvPr>
              <p:cNvSpPr>
                <a:spLocks/>
              </p:cNvSpPr>
              <p:nvPr/>
            </p:nvSpPr>
            <p:spPr bwMode="auto">
              <a:xfrm>
                <a:off x="5320" y="3004"/>
                <a:ext cx="40" cy="48"/>
              </a:xfrm>
              <a:custGeom>
                <a:avLst/>
                <a:gdLst>
                  <a:gd name="T0" fmla="*/ 18 w 40"/>
                  <a:gd name="T1" fmla="*/ 13 h 48"/>
                  <a:gd name="T2" fmla="*/ 36 w 40"/>
                  <a:gd name="T3" fmla="*/ 0 h 48"/>
                  <a:gd name="T4" fmla="*/ 40 w 40"/>
                  <a:gd name="T5" fmla="*/ 16 h 48"/>
                  <a:gd name="T6" fmla="*/ 20 w 40"/>
                  <a:gd name="T7" fmla="*/ 22 h 48"/>
                  <a:gd name="T8" fmla="*/ 30 w 40"/>
                  <a:gd name="T9" fmla="*/ 34 h 48"/>
                  <a:gd name="T10" fmla="*/ 24 w 40"/>
                  <a:gd name="T11" fmla="*/ 40 h 48"/>
                  <a:gd name="T12" fmla="*/ 17 w 40"/>
                  <a:gd name="T13" fmla="*/ 43 h 48"/>
                  <a:gd name="T14" fmla="*/ 12 w 40"/>
                  <a:gd name="T15" fmla="*/ 48 h 48"/>
                  <a:gd name="T16" fmla="*/ 0 w 40"/>
                  <a:gd name="T17" fmla="*/ 45 h 48"/>
                  <a:gd name="T18" fmla="*/ 1 w 40"/>
                  <a:gd name="T19" fmla="*/ 45 h 48"/>
                  <a:gd name="T20" fmla="*/ 3 w 40"/>
                  <a:gd name="T21" fmla="*/ 37 h 48"/>
                  <a:gd name="T22" fmla="*/ 4 w 40"/>
                  <a:gd name="T23" fmla="*/ 33 h 48"/>
                  <a:gd name="T24" fmla="*/ 6 w 40"/>
                  <a:gd name="T25" fmla="*/ 25 h 48"/>
                  <a:gd name="T26" fmla="*/ 6 w 40"/>
                  <a:gd name="T27" fmla="*/ 23 h 48"/>
                  <a:gd name="T28" fmla="*/ 6 w 40"/>
                  <a:gd name="T29" fmla="*/ 22 h 48"/>
                  <a:gd name="T30" fmla="*/ 6 w 40"/>
                  <a:gd name="T31" fmla="*/ 19 h 48"/>
                  <a:gd name="T32" fmla="*/ 6 w 40"/>
                  <a:gd name="T33" fmla="*/ 15 h 48"/>
                  <a:gd name="T34" fmla="*/ 6 w 40"/>
                  <a:gd name="T35" fmla="*/ 12 h 48"/>
                  <a:gd name="T36" fmla="*/ 7 w 40"/>
                  <a:gd name="T37" fmla="*/ 9 h 48"/>
                  <a:gd name="T38" fmla="*/ 10 w 40"/>
                  <a:gd name="T39" fmla="*/ 8 h 48"/>
                  <a:gd name="T40" fmla="*/ 12 w 40"/>
                  <a:gd name="T41" fmla="*/ 10 h 48"/>
                  <a:gd name="T42" fmla="*/ 18 w 40"/>
                  <a:gd name="T43" fmla="*/ 1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8">
                    <a:moveTo>
                      <a:pt x="18" y="13"/>
                    </a:moveTo>
                    <a:lnTo>
                      <a:pt x="36" y="0"/>
                    </a:lnTo>
                    <a:lnTo>
                      <a:pt x="40" y="16"/>
                    </a:lnTo>
                    <a:lnTo>
                      <a:pt x="20" y="22"/>
                    </a:lnTo>
                    <a:lnTo>
                      <a:pt x="30" y="34"/>
                    </a:lnTo>
                    <a:lnTo>
                      <a:pt x="24" y="40"/>
                    </a:lnTo>
                    <a:lnTo>
                      <a:pt x="17" y="43"/>
                    </a:lnTo>
                    <a:lnTo>
                      <a:pt x="12" y="48"/>
                    </a:lnTo>
                    <a:lnTo>
                      <a:pt x="0" y="45"/>
                    </a:lnTo>
                    <a:lnTo>
                      <a:pt x="1" y="45"/>
                    </a:lnTo>
                    <a:lnTo>
                      <a:pt x="3" y="37"/>
                    </a:lnTo>
                    <a:lnTo>
                      <a:pt x="4" y="33"/>
                    </a:lnTo>
                    <a:lnTo>
                      <a:pt x="6" y="25"/>
                    </a:lnTo>
                    <a:lnTo>
                      <a:pt x="6" y="23"/>
                    </a:lnTo>
                    <a:lnTo>
                      <a:pt x="6" y="22"/>
                    </a:lnTo>
                    <a:lnTo>
                      <a:pt x="6" y="19"/>
                    </a:lnTo>
                    <a:lnTo>
                      <a:pt x="6" y="15"/>
                    </a:lnTo>
                    <a:lnTo>
                      <a:pt x="6" y="12"/>
                    </a:lnTo>
                    <a:lnTo>
                      <a:pt x="7" y="9"/>
                    </a:lnTo>
                    <a:lnTo>
                      <a:pt x="10" y="8"/>
                    </a:lnTo>
                    <a:lnTo>
                      <a:pt x="12" y="10"/>
                    </a:lnTo>
                    <a:lnTo>
                      <a:pt x="18" y="13"/>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3" name="Freeform 8">
                <a:extLst>
                  <a:ext uri="{FF2B5EF4-FFF2-40B4-BE49-F238E27FC236}">
                    <a16:creationId xmlns:a16="http://schemas.microsoft.com/office/drawing/2014/main" id="{34EC319D-5875-4F6F-92DE-2F212FDF0A4C}"/>
                  </a:ext>
                </a:extLst>
              </p:cNvPr>
              <p:cNvSpPr>
                <a:spLocks/>
              </p:cNvSpPr>
              <p:nvPr/>
            </p:nvSpPr>
            <p:spPr bwMode="auto">
              <a:xfrm>
                <a:off x="5472" y="3089"/>
                <a:ext cx="45" cy="40"/>
              </a:xfrm>
              <a:custGeom>
                <a:avLst/>
                <a:gdLst>
                  <a:gd name="T0" fmla="*/ 0 w 45"/>
                  <a:gd name="T1" fmla="*/ 20 h 40"/>
                  <a:gd name="T2" fmla="*/ 22 w 45"/>
                  <a:gd name="T3" fmla="*/ 23 h 40"/>
                  <a:gd name="T4" fmla="*/ 37 w 45"/>
                  <a:gd name="T5" fmla="*/ 6 h 40"/>
                  <a:gd name="T6" fmla="*/ 42 w 45"/>
                  <a:gd name="T7" fmla="*/ 0 h 40"/>
                  <a:gd name="T8" fmla="*/ 45 w 45"/>
                  <a:gd name="T9" fmla="*/ 3 h 40"/>
                  <a:gd name="T10" fmla="*/ 45 w 45"/>
                  <a:gd name="T11" fmla="*/ 7 h 40"/>
                  <a:gd name="T12" fmla="*/ 40 w 45"/>
                  <a:gd name="T13" fmla="*/ 14 h 40"/>
                  <a:gd name="T14" fmla="*/ 41 w 45"/>
                  <a:gd name="T15" fmla="*/ 23 h 40"/>
                  <a:gd name="T16" fmla="*/ 37 w 45"/>
                  <a:gd name="T17" fmla="*/ 27 h 40"/>
                  <a:gd name="T18" fmla="*/ 34 w 45"/>
                  <a:gd name="T19" fmla="*/ 40 h 40"/>
                  <a:gd name="T20" fmla="*/ 9 w 45"/>
                  <a:gd name="T21" fmla="*/ 36 h 40"/>
                  <a:gd name="T22" fmla="*/ 1 w 45"/>
                  <a:gd name="T23" fmla="*/ 22 h 40"/>
                  <a:gd name="T24" fmla="*/ 0 w 45"/>
                  <a:gd name="T25"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0">
                    <a:moveTo>
                      <a:pt x="0" y="20"/>
                    </a:moveTo>
                    <a:lnTo>
                      <a:pt x="22" y="23"/>
                    </a:lnTo>
                    <a:lnTo>
                      <a:pt x="37" y="6"/>
                    </a:lnTo>
                    <a:lnTo>
                      <a:pt x="42" y="0"/>
                    </a:lnTo>
                    <a:lnTo>
                      <a:pt x="45" y="3"/>
                    </a:lnTo>
                    <a:lnTo>
                      <a:pt x="45" y="7"/>
                    </a:lnTo>
                    <a:lnTo>
                      <a:pt x="40" y="14"/>
                    </a:lnTo>
                    <a:lnTo>
                      <a:pt x="41" y="23"/>
                    </a:lnTo>
                    <a:lnTo>
                      <a:pt x="37" y="27"/>
                    </a:lnTo>
                    <a:lnTo>
                      <a:pt x="34" y="40"/>
                    </a:lnTo>
                    <a:lnTo>
                      <a:pt x="9" y="36"/>
                    </a:lnTo>
                    <a:lnTo>
                      <a:pt x="1" y="22"/>
                    </a:lnTo>
                    <a:lnTo>
                      <a:pt x="0" y="2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4" name="Freeform 9">
                <a:extLst>
                  <a:ext uri="{FF2B5EF4-FFF2-40B4-BE49-F238E27FC236}">
                    <a16:creationId xmlns:a16="http://schemas.microsoft.com/office/drawing/2014/main" id="{1EAD0EC1-DFB4-4472-A075-C98A52FC7948}"/>
                  </a:ext>
                </a:extLst>
              </p:cNvPr>
              <p:cNvSpPr>
                <a:spLocks/>
              </p:cNvSpPr>
              <p:nvPr/>
            </p:nvSpPr>
            <p:spPr bwMode="auto">
              <a:xfrm>
                <a:off x="5392" y="3170"/>
                <a:ext cx="94" cy="74"/>
              </a:xfrm>
              <a:custGeom>
                <a:avLst/>
                <a:gdLst>
                  <a:gd name="T0" fmla="*/ 2 w 94"/>
                  <a:gd name="T1" fmla="*/ 32 h 74"/>
                  <a:gd name="T2" fmla="*/ 6 w 94"/>
                  <a:gd name="T3" fmla="*/ 19 h 74"/>
                  <a:gd name="T4" fmla="*/ 23 w 94"/>
                  <a:gd name="T5" fmla="*/ 22 h 74"/>
                  <a:gd name="T6" fmla="*/ 40 w 94"/>
                  <a:gd name="T7" fmla="*/ 23 h 74"/>
                  <a:gd name="T8" fmla="*/ 50 w 94"/>
                  <a:gd name="T9" fmla="*/ 9 h 74"/>
                  <a:gd name="T10" fmla="*/ 85 w 94"/>
                  <a:gd name="T11" fmla="*/ 0 h 74"/>
                  <a:gd name="T12" fmla="*/ 89 w 94"/>
                  <a:gd name="T13" fmla="*/ 9 h 74"/>
                  <a:gd name="T14" fmla="*/ 94 w 94"/>
                  <a:gd name="T15" fmla="*/ 26 h 74"/>
                  <a:gd name="T16" fmla="*/ 86 w 94"/>
                  <a:gd name="T17" fmla="*/ 39 h 74"/>
                  <a:gd name="T18" fmla="*/ 58 w 94"/>
                  <a:gd name="T19" fmla="*/ 55 h 74"/>
                  <a:gd name="T20" fmla="*/ 23 w 94"/>
                  <a:gd name="T21" fmla="*/ 70 h 74"/>
                  <a:gd name="T22" fmla="*/ 15 w 94"/>
                  <a:gd name="T23" fmla="*/ 74 h 74"/>
                  <a:gd name="T24" fmla="*/ 7 w 94"/>
                  <a:gd name="T25" fmla="*/ 74 h 74"/>
                  <a:gd name="T26" fmla="*/ 5 w 94"/>
                  <a:gd name="T27" fmla="*/ 67 h 74"/>
                  <a:gd name="T28" fmla="*/ 5 w 94"/>
                  <a:gd name="T29" fmla="*/ 61 h 74"/>
                  <a:gd name="T30" fmla="*/ 0 w 94"/>
                  <a:gd name="T31" fmla="*/ 44 h 74"/>
                  <a:gd name="T32" fmla="*/ 2 w 94"/>
                  <a:gd name="T33" fmla="*/ 3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74">
                    <a:moveTo>
                      <a:pt x="2" y="32"/>
                    </a:moveTo>
                    <a:lnTo>
                      <a:pt x="6" y="19"/>
                    </a:lnTo>
                    <a:lnTo>
                      <a:pt x="23" y="22"/>
                    </a:lnTo>
                    <a:lnTo>
                      <a:pt x="40" y="23"/>
                    </a:lnTo>
                    <a:lnTo>
                      <a:pt x="50" y="9"/>
                    </a:lnTo>
                    <a:lnTo>
                      <a:pt x="85" y="0"/>
                    </a:lnTo>
                    <a:lnTo>
                      <a:pt x="89" y="9"/>
                    </a:lnTo>
                    <a:lnTo>
                      <a:pt x="94" y="26"/>
                    </a:lnTo>
                    <a:lnTo>
                      <a:pt x="86" y="39"/>
                    </a:lnTo>
                    <a:lnTo>
                      <a:pt x="58" y="55"/>
                    </a:lnTo>
                    <a:lnTo>
                      <a:pt x="23" y="70"/>
                    </a:lnTo>
                    <a:lnTo>
                      <a:pt x="15" y="74"/>
                    </a:lnTo>
                    <a:lnTo>
                      <a:pt x="7" y="74"/>
                    </a:lnTo>
                    <a:lnTo>
                      <a:pt x="5" y="67"/>
                    </a:lnTo>
                    <a:lnTo>
                      <a:pt x="5" y="61"/>
                    </a:lnTo>
                    <a:lnTo>
                      <a:pt x="0" y="44"/>
                    </a:lnTo>
                    <a:lnTo>
                      <a:pt x="2" y="32"/>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5" name="Freeform 10">
                <a:extLst>
                  <a:ext uri="{FF2B5EF4-FFF2-40B4-BE49-F238E27FC236}">
                    <a16:creationId xmlns:a16="http://schemas.microsoft.com/office/drawing/2014/main" id="{99F90495-E172-4B65-B62A-90A8C95F0404}"/>
                  </a:ext>
                </a:extLst>
              </p:cNvPr>
              <p:cNvSpPr>
                <a:spLocks/>
              </p:cNvSpPr>
              <p:nvPr/>
            </p:nvSpPr>
            <p:spPr bwMode="auto">
              <a:xfrm>
                <a:off x="5620" y="2979"/>
                <a:ext cx="272" cy="320"/>
              </a:xfrm>
              <a:custGeom>
                <a:avLst/>
                <a:gdLst>
                  <a:gd name="T0" fmla="*/ 107 w 272"/>
                  <a:gd name="T1" fmla="*/ 35 h 320"/>
                  <a:gd name="T2" fmla="*/ 104 w 272"/>
                  <a:gd name="T3" fmla="*/ 49 h 320"/>
                  <a:gd name="T4" fmla="*/ 113 w 272"/>
                  <a:gd name="T5" fmla="*/ 78 h 320"/>
                  <a:gd name="T6" fmla="*/ 153 w 272"/>
                  <a:gd name="T7" fmla="*/ 94 h 320"/>
                  <a:gd name="T8" fmla="*/ 168 w 272"/>
                  <a:gd name="T9" fmla="*/ 105 h 320"/>
                  <a:gd name="T10" fmla="*/ 186 w 272"/>
                  <a:gd name="T11" fmla="*/ 103 h 320"/>
                  <a:gd name="T12" fmla="*/ 192 w 272"/>
                  <a:gd name="T13" fmla="*/ 89 h 320"/>
                  <a:gd name="T14" fmla="*/ 196 w 272"/>
                  <a:gd name="T15" fmla="*/ 93 h 320"/>
                  <a:gd name="T16" fmla="*/ 201 w 272"/>
                  <a:gd name="T17" fmla="*/ 103 h 320"/>
                  <a:gd name="T18" fmla="*/ 223 w 272"/>
                  <a:gd name="T19" fmla="*/ 101 h 320"/>
                  <a:gd name="T20" fmla="*/ 229 w 272"/>
                  <a:gd name="T21" fmla="*/ 86 h 320"/>
                  <a:gd name="T22" fmla="*/ 247 w 272"/>
                  <a:gd name="T23" fmla="*/ 72 h 320"/>
                  <a:gd name="T24" fmla="*/ 265 w 272"/>
                  <a:gd name="T25" fmla="*/ 83 h 320"/>
                  <a:gd name="T26" fmla="*/ 267 w 272"/>
                  <a:gd name="T27" fmla="*/ 95 h 320"/>
                  <a:gd name="T28" fmla="*/ 242 w 272"/>
                  <a:gd name="T29" fmla="*/ 136 h 320"/>
                  <a:gd name="T30" fmla="*/ 233 w 272"/>
                  <a:gd name="T31" fmla="*/ 155 h 320"/>
                  <a:gd name="T32" fmla="*/ 224 w 272"/>
                  <a:gd name="T33" fmla="*/ 137 h 320"/>
                  <a:gd name="T34" fmla="*/ 215 w 272"/>
                  <a:gd name="T35" fmla="*/ 133 h 320"/>
                  <a:gd name="T36" fmla="*/ 226 w 272"/>
                  <a:gd name="T37" fmla="*/ 121 h 320"/>
                  <a:gd name="T38" fmla="*/ 201 w 272"/>
                  <a:gd name="T39" fmla="*/ 108 h 320"/>
                  <a:gd name="T40" fmla="*/ 185 w 272"/>
                  <a:gd name="T41" fmla="*/ 112 h 320"/>
                  <a:gd name="T42" fmla="*/ 186 w 272"/>
                  <a:gd name="T43" fmla="*/ 127 h 320"/>
                  <a:gd name="T44" fmla="*/ 194 w 272"/>
                  <a:gd name="T45" fmla="*/ 143 h 320"/>
                  <a:gd name="T46" fmla="*/ 178 w 272"/>
                  <a:gd name="T47" fmla="*/ 162 h 320"/>
                  <a:gd name="T48" fmla="*/ 171 w 272"/>
                  <a:gd name="T49" fmla="*/ 179 h 320"/>
                  <a:gd name="T50" fmla="*/ 134 w 272"/>
                  <a:gd name="T51" fmla="*/ 214 h 320"/>
                  <a:gd name="T52" fmla="*/ 124 w 272"/>
                  <a:gd name="T53" fmla="*/ 223 h 320"/>
                  <a:gd name="T54" fmla="*/ 115 w 272"/>
                  <a:gd name="T55" fmla="*/ 242 h 320"/>
                  <a:gd name="T56" fmla="*/ 106 w 272"/>
                  <a:gd name="T57" fmla="*/ 298 h 320"/>
                  <a:gd name="T58" fmla="*/ 96 w 272"/>
                  <a:gd name="T59" fmla="*/ 312 h 320"/>
                  <a:gd name="T60" fmla="*/ 82 w 272"/>
                  <a:gd name="T61" fmla="*/ 310 h 320"/>
                  <a:gd name="T62" fmla="*/ 53 w 272"/>
                  <a:gd name="T63" fmla="*/ 226 h 320"/>
                  <a:gd name="T64" fmla="*/ 48 w 272"/>
                  <a:gd name="T65" fmla="*/ 170 h 320"/>
                  <a:gd name="T66" fmla="*/ 40 w 272"/>
                  <a:gd name="T67" fmla="*/ 167 h 320"/>
                  <a:gd name="T68" fmla="*/ 11 w 272"/>
                  <a:gd name="T69" fmla="*/ 153 h 320"/>
                  <a:gd name="T70" fmla="*/ 26 w 272"/>
                  <a:gd name="T71" fmla="*/ 145 h 320"/>
                  <a:gd name="T72" fmla="*/ 0 w 272"/>
                  <a:gd name="T73" fmla="*/ 137 h 320"/>
                  <a:gd name="T74" fmla="*/ 16 w 272"/>
                  <a:gd name="T75" fmla="*/ 98 h 320"/>
                  <a:gd name="T76" fmla="*/ 37 w 272"/>
                  <a:gd name="T77" fmla="*/ 89 h 320"/>
                  <a:gd name="T78" fmla="*/ 62 w 272"/>
                  <a:gd name="T79" fmla="*/ 43 h 320"/>
                  <a:gd name="T80" fmla="*/ 59 w 272"/>
                  <a:gd name="T81" fmla="*/ 28 h 320"/>
                  <a:gd name="T82" fmla="*/ 83 w 272"/>
                  <a:gd name="T83" fmla="*/ 11 h 320"/>
                  <a:gd name="T84" fmla="*/ 104 w 272"/>
                  <a:gd name="T85"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2" h="320">
                    <a:moveTo>
                      <a:pt x="104" y="14"/>
                    </a:moveTo>
                    <a:lnTo>
                      <a:pt x="107" y="35"/>
                    </a:lnTo>
                    <a:lnTo>
                      <a:pt x="98" y="35"/>
                    </a:lnTo>
                    <a:lnTo>
                      <a:pt x="104" y="49"/>
                    </a:lnTo>
                    <a:lnTo>
                      <a:pt x="122" y="60"/>
                    </a:lnTo>
                    <a:lnTo>
                      <a:pt x="113" y="78"/>
                    </a:lnTo>
                    <a:lnTo>
                      <a:pt x="142" y="95"/>
                    </a:lnTo>
                    <a:lnTo>
                      <a:pt x="153" y="94"/>
                    </a:lnTo>
                    <a:lnTo>
                      <a:pt x="156" y="98"/>
                    </a:lnTo>
                    <a:lnTo>
                      <a:pt x="168" y="105"/>
                    </a:lnTo>
                    <a:lnTo>
                      <a:pt x="186" y="106"/>
                    </a:lnTo>
                    <a:lnTo>
                      <a:pt x="186" y="103"/>
                    </a:lnTo>
                    <a:lnTo>
                      <a:pt x="188" y="89"/>
                    </a:lnTo>
                    <a:lnTo>
                      <a:pt x="192" y="89"/>
                    </a:lnTo>
                    <a:lnTo>
                      <a:pt x="202" y="84"/>
                    </a:lnTo>
                    <a:lnTo>
                      <a:pt x="196" y="93"/>
                    </a:lnTo>
                    <a:lnTo>
                      <a:pt x="193" y="98"/>
                    </a:lnTo>
                    <a:lnTo>
                      <a:pt x="201" y="103"/>
                    </a:lnTo>
                    <a:lnTo>
                      <a:pt x="212" y="101"/>
                    </a:lnTo>
                    <a:lnTo>
                      <a:pt x="223" y="101"/>
                    </a:lnTo>
                    <a:lnTo>
                      <a:pt x="220" y="89"/>
                    </a:lnTo>
                    <a:lnTo>
                      <a:pt x="229" y="86"/>
                    </a:lnTo>
                    <a:lnTo>
                      <a:pt x="243" y="73"/>
                    </a:lnTo>
                    <a:lnTo>
                      <a:pt x="247" y="72"/>
                    </a:lnTo>
                    <a:lnTo>
                      <a:pt x="262" y="72"/>
                    </a:lnTo>
                    <a:lnTo>
                      <a:pt x="265" y="83"/>
                    </a:lnTo>
                    <a:lnTo>
                      <a:pt x="272" y="85"/>
                    </a:lnTo>
                    <a:lnTo>
                      <a:pt x="267" y="95"/>
                    </a:lnTo>
                    <a:lnTo>
                      <a:pt x="252" y="103"/>
                    </a:lnTo>
                    <a:lnTo>
                      <a:pt x="242" y="136"/>
                    </a:lnTo>
                    <a:lnTo>
                      <a:pt x="234" y="133"/>
                    </a:lnTo>
                    <a:lnTo>
                      <a:pt x="233" y="155"/>
                    </a:lnTo>
                    <a:lnTo>
                      <a:pt x="228" y="158"/>
                    </a:lnTo>
                    <a:lnTo>
                      <a:pt x="224" y="137"/>
                    </a:lnTo>
                    <a:lnTo>
                      <a:pt x="218" y="145"/>
                    </a:lnTo>
                    <a:lnTo>
                      <a:pt x="215" y="133"/>
                    </a:lnTo>
                    <a:lnTo>
                      <a:pt x="222" y="131"/>
                    </a:lnTo>
                    <a:lnTo>
                      <a:pt x="226" y="121"/>
                    </a:lnTo>
                    <a:lnTo>
                      <a:pt x="203" y="118"/>
                    </a:lnTo>
                    <a:lnTo>
                      <a:pt x="201" y="108"/>
                    </a:lnTo>
                    <a:lnTo>
                      <a:pt x="191" y="106"/>
                    </a:lnTo>
                    <a:lnTo>
                      <a:pt x="185" y="112"/>
                    </a:lnTo>
                    <a:lnTo>
                      <a:pt x="191" y="118"/>
                    </a:lnTo>
                    <a:lnTo>
                      <a:pt x="186" y="127"/>
                    </a:lnTo>
                    <a:lnTo>
                      <a:pt x="191" y="132"/>
                    </a:lnTo>
                    <a:lnTo>
                      <a:pt x="194" y="143"/>
                    </a:lnTo>
                    <a:lnTo>
                      <a:pt x="197" y="161"/>
                    </a:lnTo>
                    <a:lnTo>
                      <a:pt x="178" y="162"/>
                    </a:lnTo>
                    <a:lnTo>
                      <a:pt x="177" y="172"/>
                    </a:lnTo>
                    <a:lnTo>
                      <a:pt x="171" y="179"/>
                    </a:lnTo>
                    <a:lnTo>
                      <a:pt x="150" y="200"/>
                    </a:lnTo>
                    <a:lnTo>
                      <a:pt x="134" y="214"/>
                    </a:lnTo>
                    <a:lnTo>
                      <a:pt x="134" y="220"/>
                    </a:lnTo>
                    <a:lnTo>
                      <a:pt x="124" y="223"/>
                    </a:lnTo>
                    <a:lnTo>
                      <a:pt x="118" y="227"/>
                    </a:lnTo>
                    <a:lnTo>
                      <a:pt x="115" y="242"/>
                    </a:lnTo>
                    <a:lnTo>
                      <a:pt x="111" y="293"/>
                    </a:lnTo>
                    <a:lnTo>
                      <a:pt x="106" y="298"/>
                    </a:lnTo>
                    <a:lnTo>
                      <a:pt x="104" y="304"/>
                    </a:lnTo>
                    <a:lnTo>
                      <a:pt x="96" y="312"/>
                    </a:lnTo>
                    <a:lnTo>
                      <a:pt x="90" y="320"/>
                    </a:lnTo>
                    <a:lnTo>
                      <a:pt x="82" y="310"/>
                    </a:lnTo>
                    <a:lnTo>
                      <a:pt x="69" y="276"/>
                    </a:lnTo>
                    <a:lnTo>
                      <a:pt x="53" y="226"/>
                    </a:lnTo>
                    <a:lnTo>
                      <a:pt x="46" y="182"/>
                    </a:lnTo>
                    <a:lnTo>
                      <a:pt x="48" y="170"/>
                    </a:lnTo>
                    <a:lnTo>
                      <a:pt x="43" y="153"/>
                    </a:lnTo>
                    <a:lnTo>
                      <a:pt x="40" y="167"/>
                    </a:lnTo>
                    <a:lnTo>
                      <a:pt x="29" y="173"/>
                    </a:lnTo>
                    <a:lnTo>
                      <a:pt x="11" y="153"/>
                    </a:lnTo>
                    <a:lnTo>
                      <a:pt x="21" y="151"/>
                    </a:lnTo>
                    <a:lnTo>
                      <a:pt x="26" y="145"/>
                    </a:lnTo>
                    <a:lnTo>
                      <a:pt x="15" y="149"/>
                    </a:lnTo>
                    <a:lnTo>
                      <a:pt x="0" y="137"/>
                    </a:lnTo>
                    <a:lnTo>
                      <a:pt x="32" y="129"/>
                    </a:lnTo>
                    <a:lnTo>
                      <a:pt x="16" y="98"/>
                    </a:lnTo>
                    <a:lnTo>
                      <a:pt x="29" y="90"/>
                    </a:lnTo>
                    <a:lnTo>
                      <a:pt x="37" y="89"/>
                    </a:lnTo>
                    <a:lnTo>
                      <a:pt x="64" y="50"/>
                    </a:lnTo>
                    <a:lnTo>
                      <a:pt x="62" y="43"/>
                    </a:lnTo>
                    <a:lnTo>
                      <a:pt x="71" y="38"/>
                    </a:lnTo>
                    <a:lnTo>
                      <a:pt x="59" y="28"/>
                    </a:lnTo>
                    <a:lnTo>
                      <a:pt x="57" y="11"/>
                    </a:lnTo>
                    <a:lnTo>
                      <a:pt x="83" y="11"/>
                    </a:lnTo>
                    <a:lnTo>
                      <a:pt x="92" y="0"/>
                    </a:lnTo>
                    <a:lnTo>
                      <a:pt x="104" y="1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6" name="Freeform 11">
                <a:extLst>
                  <a:ext uri="{FF2B5EF4-FFF2-40B4-BE49-F238E27FC236}">
                    <a16:creationId xmlns:a16="http://schemas.microsoft.com/office/drawing/2014/main" id="{88CF0D98-3CD7-40A9-8D39-0BA7F5DDE689}"/>
                  </a:ext>
                </a:extLst>
              </p:cNvPr>
              <p:cNvSpPr>
                <a:spLocks/>
              </p:cNvSpPr>
              <p:nvPr/>
            </p:nvSpPr>
            <p:spPr bwMode="auto">
              <a:xfrm>
                <a:off x="5427" y="2749"/>
                <a:ext cx="369" cy="170"/>
              </a:xfrm>
              <a:custGeom>
                <a:avLst/>
                <a:gdLst>
                  <a:gd name="T0" fmla="*/ 42 w 369"/>
                  <a:gd name="T1" fmla="*/ 97 h 170"/>
                  <a:gd name="T2" fmla="*/ 25 w 369"/>
                  <a:gd name="T3" fmla="*/ 106 h 170"/>
                  <a:gd name="T4" fmla="*/ 15 w 369"/>
                  <a:gd name="T5" fmla="*/ 90 h 170"/>
                  <a:gd name="T6" fmla="*/ 0 w 369"/>
                  <a:gd name="T7" fmla="*/ 82 h 170"/>
                  <a:gd name="T8" fmla="*/ 7 w 369"/>
                  <a:gd name="T9" fmla="*/ 60 h 170"/>
                  <a:gd name="T10" fmla="*/ 20 w 369"/>
                  <a:gd name="T11" fmla="*/ 63 h 170"/>
                  <a:gd name="T12" fmla="*/ 38 w 369"/>
                  <a:gd name="T13" fmla="*/ 44 h 170"/>
                  <a:gd name="T14" fmla="*/ 65 w 369"/>
                  <a:gd name="T15" fmla="*/ 47 h 170"/>
                  <a:gd name="T16" fmla="*/ 86 w 369"/>
                  <a:gd name="T17" fmla="*/ 58 h 170"/>
                  <a:gd name="T18" fmla="*/ 110 w 369"/>
                  <a:gd name="T19" fmla="*/ 50 h 170"/>
                  <a:gd name="T20" fmla="*/ 136 w 369"/>
                  <a:gd name="T21" fmla="*/ 55 h 170"/>
                  <a:gd name="T22" fmla="*/ 125 w 369"/>
                  <a:gd name="T23" fmla="*/ 40 h 170"/>
                  <a:gd name="T24" fmla="*/ 138 w 369"/>
                  <a:gd name="T25" fmla="*/ 28 h 170"/>
                  <a:gd name="T26" fmla="*/ 134 w 369"/>
                  <a:gd name="T27" fmla="*/ 18 h 170"/>
                  <a:gd name="T28" fmla="*/ 202 w 369"/>
                  <a:gd name="T29" fmla="*/ 0 h 170"/>
                  <a:gd name="T30" fmla="*/ 222 w 369"/>
                  <a:gd name="T31" fmla="*/ 2 h 170"/>
                  <a:gd name="T32" fmla="*/ 252 w 369"/>
                  <a:gd name="T33" fmla="*/ 21 h 170"/>
                  <a:gd name="T34" fmla="*/ 273 w 369"/>
                  <a:gd name="T35" fmla="*/ 14 h 170"/>
                  <a:gd name="T36" fmla="*/ 306 w 369"/>
                  <a:gd name="T37" fmla="*/ 51 h 170"/>
                  <a:gd name="T38" fmla="*/ 338 w 369"/>
                  <a:gd name="T39" fmla="*/ 50 h 170"/>
                  <a:gd name="T40" fmla="*/ 353 w 369"/>
                  <a:gd name="T41" fmla="*/ 68 h 170"/>
                  <a:gd name="T42" fmla="*/ 369 w 369"/>
                  <a:gd name="T43" fmla="*/ 74 h 170"/>
                  <a:gd name="T44" fmla="*/ 355 w 369"/>
                  <a:gd name="T45" fmla="*/ 87 h 170"/>
                  <a:gd name="T46" fmla="*/ 334 w 369"/>
                  <a:gd name="T47" fmla="*/ 96 h 170"/>
                  <a:gd name="T48" fmla="*/ 309 w 369"/>
                  <a:gd name="T49" fmla="*/ 126 h 170"/>
                  <a:gd name="T50" fmla="*/ 308 w 369"/>
                  <a:gd name="T51" fmla="*/ 154 h 170"/>
                  <a:gd name="T52" fmla="*/ 298 w 369"/>
                  <a:gd name="T53" fmla="*/ 147 h 170"/>
                  <a:gd name="T54" fmla="*/ 279 w 369"/>
                  <a:gd name="T55" fmla="*/ 145 h 170"/>
                  <a:gd name="T56" fmla="*/ 262 w 369"/>
                  <a:gd name="T57" fmla="*/ 144 h 170"/>
                  <a:gd name="T58" fmla="*/ 260 w 369"/>
                  <a:gd name="T59" fmla="*/ 144 h 170"/>
                  <a:gd name="T60" fmla="*/ 249 w 369"/>
                  <a:gd name="T61" fmla="*/ 142 h 170"/>
                  <a:gd name="T62" fmla="*/ 246 w 369"/>
                  <a:gd name="T63" fmla="*/ 150 h 170"/>
                  <a:gd name="T64" fmla="*/ 235 w 369"/>
                  <a:gd name="T65" fmla="*/ 147 h 170"/>
                  <a:gd name="T66" fmla="*/ 226 w 369"/>
                  <a:gd name="T67" fmla="*/ 146 h 170"/>
                  <a:gd name="T68" fmla="*/ 216 w 369"/>
                  <a:gd name="T69" fmla="*/ 156 h 170"/>
                  <a:gd name="T70" fmla="*/ 200 w 369"/>
                  <a:gd name="T71" fmla="*/ 170 h 170"/>
                  <a:gd name="T72" fmla="*/ 185 w 369"/>
                  <a:gd name="T73" fmla="*/ 166 h 170"/>
                  <a:gd name="T74" fmla="*/ 178 w 369"/>
                  <a:gd name="T75" fmla="*/ 143 h 170"/>
                  <a:gd name="T76" fmla="*/ 168 w 369"/>
                  <a:gd name="T77" fmla="*/ 135 h 170"/>
                  <a:gd name="T78" fmla="*/ 163 w 369"/>
                  <a:gd name="T79" fmla="*/ 138 h 170"/>
                  <a:gd name="T80" fmla="*/ 150 w 369"/>
                  <a:gd name="T81" fmla="*/ 138 h 170"/>
                  <a:gd name="T82" fmla="*/ 135 w 369"/>
                  <a:gd name="T83" fmla="*/ 131 h 170"/>
                  <a:gd name="T84" fmla="*/ 110 w 369"/>
                  <a:gd name="T85" fmla="*/ 115 h 170"/>
                  <a:gd name="T86" fmla="*/ 86 w 369"/>
                  <a:gd name="T87" fmla="*/ 121 h 170"/>
                  <a:gd name="T88" fmla="*/ 87 w 369"/>
                  <a:gd name="T89" fmla="*/ 157 h 170"/>
                  <a:gd name="T90" fmla="*/ 86 w 369"/>
                  <a:gd name="T91" fmla="*/ 164 h 170"/>
                  <a:gd name="T92" fmla="*/ 83 w 369"/>
                  <a:gd name="T93" fmla="*/ 165 h 170"/>
                  <a:gd name="T94" fmla="*/ 68 w 369"/>
                  <a:gd name="T95" fmla="*/ 152 h 170"/>
                  <a:gd name="T96" fmla="*/ 54 w 369"/>
                  <a:gd name="T97" fmla="*/ 157 h 170"/>
                  <a:gd name="T98" fmla="*/ 32 w 369"/>
                  <a:gd name="T99" fmla="*/ 123 h 170"/>
                  <a:gd name="T100" fmla="*/ 45 w 369"/>
                  <a:gd name="T101" fmla="*/ 116 h 170"/>
                  <a:gd name="T102" fmla="*/ 56 w 369"/>
                  <a:gd name="T103" fmla="*/ 116 h 170"/>
                  <a:gd name="T104" fmla="*/ 60 w 369"/>
                  <a:gd name="T105" fmla="*/ 99 h 170"/>
                  <a:gd name="T106" fmla="*/ 42 w 369"/>
                  <a:gd name="T107" fmla="*/ 9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9" h="170">
                    <a:moveTo>
                      <a:pt x="42" y="97"/>
                    </a:moveTo>
                    <a:lnTo>
                      <a:pt x="25" y="106"/>
                    </a:lnTo>
                    <a:lnTo>
                      <a:pt x="15" y="90"/>
                    </a:lnTo>
                    <a:lnTo>
                      <a:pt x="0" y="82"/>
                    </a:lnTo>
                    <a:lnTo>
                      <a:pt x="7" y="60"/>
                    </a:lnTo>
                    <a:lnTo>
                      <a:pt x="20" y="63"/>
                    </a:lnTo>
                    <a:lnTo>
                      <a:pt x="38" y="44"/>
                    </a:lnTo>
                    <a:lnTo>
                      <a:pt x="65" y="47"/>
                    </a:lnTo>
                    <a:lnTo>
                      <a:pt x="86" y="58"/>
                    </a:lnTo>
                    <a:lnTo>
                      <a:pt x="110" y="50"/>
                    </a:lnTo>
                    <a:lnTo>
                      <a:pt x="136" y="55"/>
                    </a:lnTo>
                    <a:lnTo>
                      <a:pt x="125" y="40"/>
                    </a:lnTo>
                    <a:lnTo>
                      <a:pt x="138" y="28"/>
                    </a:lnTo>
                    <a:lnTo>
                      <a:pt x="134" y="18"/>
                    </a:lnTo>
                    <a:lnTo>
                      <a:pt x="202" y="0"/>
                    </a:lnTo>
                    <a:lnTo>
                      <a:pt x="222" y="2"/>
                    </a:lnTo>
                    <a:lnTo>
                      <a:pt x="252" y="21"/>
                    </a:lnTo>
                    <a:lnTo>
                      <a:pt x="273" y="14"/>
                    </a:lnTo>
                    <a:lnTo>
                      <a:pt x="306" y="51"/>
                    </a:lnTo>
                    <a:lnTo>
                      <a:pt x="338" y="50"/>
                    </a:lnTo>
                    <a:lnTo>
                      <a:pt x="353" y="68"/>
                    </a:lnTo>
                    <a:lnTo>
                      <a:pt x="369" y="74"/>
                    </a:lnTo>
                    <a:lnTo>
                      <a:pt x="355" y="87"/>
                    </a:lnTo>
                    <a:lnTo>
                      <a:pt x="334" y="96"/>
                    </a:lnTo>
                    <a:lnTo>
                      <a:pt x="309" y="126"/>
                    </a:lnTo>
                    <a:lnTo>
                      <a:pt x="308" y="154"/>
                    </a:lnTo>
                    <a:lnTo>
                      <a:pt x="298" y="147"/>
                    </a:lnTo>
                    <a:lnTo>
                      <a:pt x="279" y="145"/>
                    </a:lnTo>
                    <a:lnTo>
                      <a:pt x="262" y="144"/>
                    </a:lnTo>
                    <a:lnTo>
                      <a:pt x="260" y="144"/>
                    </a:lnTo>
                    <a:lnTo>
                      <a:pt x="249" y="142"/>
                    </a:lnTo>
                    <a:lnTo>
                      <a:pt x="246" y="150"/>
                    </a:lnTo>
                    <a:lnTo>
                      <a:pt x="235" y="147"/>
                    </a:lnTo>
                    <a:lnTo>
                      <a:pt x="226" y="146"/>
                    </a:lnTo>
                    <a:lnTo>
                      <a:pt x="216" y="156"/>
                    </a:lnTo>
                    <a:lnTo>
                      <a:pt x="200" y="170"/>
                    </a:lnTo>
                    <a:lnTo>
                      <a:pt x="185" y="166"/>
                    </a:lnTo>
                    <a:lnTo>
                      <a:pt x="178" y="143"/>
                    </a:lnTo>
                    <a:lnTo>
                      <a:pt x="168" y="135"/>
                    </a:lnTo>
                    <a:lnTo>
                      <a:pt x="163" y="138"/>
                    </a:lnTo>
                    <a:lnTo>
                      <a:pt x="150" y="138"/>
                    </a:lnTo>
                    <a:lnTo>
                      <a:pt x="135" y="131"/>
                    </a:lnTo>
                    <a:lnTo>
                      <a:pt x="110" y="115"/>
                    </a:lnTo>
                    <a:lnTo>
                      <a:pt x="86" y="121"/>
                    </a:lnTo>
                    <a:lnTo>
                      <a:pt x="87" y="157"/>
                    </a:lnTo>
                    <a:lnTo>
                      <a:pt x="86" y="164"/>
                    </a:lnTo>
                    <a:lnTo>
                      <a:pt x="83" y="165"/>
                    </a:lnTo>
                    <a:lnTo>
                      <a:pt x="68" y="152"/>
                    </a:lnTo>
                    <a:lnTo>
                      <a:pt x="54" y="157"/>
                    </a:lnTo>
                    <a:lnTo>
                      <a:pt x="32" y="123"/>
                    </a:lnTo>
                    <a:lnTo>
                      <a:pt x="45" y="116"/>
                    </a:lnTo>
                    <a:lnTo>
                      <a:pt x="56" y="116"/>
                    </a:lnTo>
                    <a:lnTo>
                      <a:pt x="60" y="99"/>
                    </a:lnTo>
                    <a:lnTo>
                      <a:pt x="42" y="9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7" name="Freeform 12">
                <a:extLst>
                  <a:ext uri="{FF2B5EF4-FFF2-40B4-BE49-F238E27FC236}">
                    <a16:creationId xmlns:a16="http://schemas.microsoft.com/office/drawing/2014/main" id="{8487986C-3584-4C0B-8A7A-2B8B9834151D}"/>
                  </a:ext>
                </a:extLst>
              </p:cNvPr>
              <p:cNvSpPr>
                <a:spLocks/>
              </p:cNvSpPr>
              <p:nvPr/>
            </p:nvSpPr>
            <p:spPr bwMode="auto">
              <a:xfrm>
                <a:off x="4244" y="3279"/>
                <a:ext cx="52" cy="29"/>
              </a:xfrm>
              <a:custGeom>
                <a:avLst/>
                <a:gdLst>
                  <a:gd name="T0" fmla="*/ 6 w 52"/>
                  <a:gd name="T1" fmla="*/ 1 h 29"/>
                  <a:gd name="T2" fmla="*/ 17 w 52"/>
                  <a:gd name="T3" fmla="*/ 10 h 29"/>
                  <a:gd name="T4" fmla="*/ 30 w 52"/>
                  <a:gd name="T5" fmla="*/ 0 h 29"/>
                  <a:gd name="T6" fmla="*/ 46 w 52"/>
                  <a:gd name="T7" fmla="*/ 4 h 29"/>
                  <a:gd name="T8" fmla="*/ 52 w 52"/>
                  <a:gd name="T9" fmla="*/ 12 h 29"/>
                  <a:gd name="T10" fmla="*/ 52 w 52"/>
                  <a:gd name="T11" fmla="*/ 23 h 29"/>
                  <a:gd name="T12" fmla="*/ 47 w 52"/>
                  <a:gd name="T13" fmla="*/ 27 h 29"/>
                  <a:gd name="T14" fmla="*/ 35 w 52"/>
                  <a:gd name="T15" fmla="*/ 7 h 29"/>
                  <a:gd name="T16" fmla="*/ 23 w 52"/>
                  <a:gd name="T17" fmla="*/ 17 h 29"/>
                  <a:gd name="T18" fmla="*/ 28 w 52"/>
                  <a:gd name="T19" fmla="*/ 25 h 29"/>
                  <a:gd name="T20" fmla="*/ 21 w 52"/>
                  <a:gd name="T21" fmla="*/ 29 h 29"/>
                  <a:gd name="T22" fmla="*/ 9 w 52"/>
                  <a:gd name="T23" fmla="*/ 17 h 29"/>
                  <a:gd name="T24" fmla="*/ 0 w 52"/>
                  <a:gd name="T25" fmla="*/ 17 h 29"/>
                  <a:gd name="T26" fmla="*/ 6 w 52"/>
                  <a:gd name="T2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29">
                    <a:moveTo>
                      <a:pt x="6" y="1"/>
                    </a:moveTo>
                    <a:lnTo>
                      <a:pt x="17" y="10"/>
                    </a:lnTo>
                    <a:lnTo>
                      <a:pt x="30" y="0"/>
                    </a:lnTo>
                    <a:lnTo>
                      <a:pt x="46" y="4"/>
                    </a:lnTo>
                    <a:lnTo>
                      <a:pt x="52" y="12"/>
                    </a:lnTo>
                    <a:lnTo>
                      <a:pt x="52" y="23"/>
                    </a:lnTo>
                    <a:lnTo>
                      <a:pt x="47" y="27"/>
                    </a:lnTo>
                    <a:lnTo>
                      <a:pt x="35" y="7"/>
                    </a:lnTo>
                    <a:lnTo>
                      <a:pt x="23" y="17"/>
                    </a:lnTo>
                    <a:lnTo>
                      <a:pt x="28" y="25"/>
                    </a:lnTo>
                    <a:lnTo>
                      <a:pt x="21" y="29"/>
                    </a:lnTo>
                    <a:lnTo>
                      <a:pt x="9" y="17"/>
                    </a:lnTo>
                    <a:lnTo>
                      <a:pt x="0" y="17"/>
                    </a:lnTo>
                    <a:lnTo>
                      <a:pt x="6"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8" name="Freeform 13">
                <a:extLst>
                  <a:ext uri="{FF2B5EF4-FFF2-40B4-BE49-F238E27FC236}">
                    <a16:creationId xmlns:a16="http://schemas.microsoft.com/office/drawing/2014/main" id="{22CCBA83-151C-47D6-B108-163A21F40D66}"/>
                  </a:ext>
                </a:extLst>
              </p:cNvPr>
              <p:cNvSpPr>
                <a:spLocks/>
              </p:cNvSpPr>
              <p:nvPr/>
            </p:nvSpPr>
            <p:spPr bwMode="auto">
              <a:xfrm>
                <a:off x="5230" y="3024"/>
                <a:ext cx="97" cy="116"/>
              </a:xfrm>
              <a:custGeom>
                <a:avLst/>
                <a:gdLst>
                  <a:gd name="T0" fmla="*/ 2 w 97"/>
                  <a:gd name="T1" fmla="*/ 0 h 116"/>
                  <a:gd name="T2" fmla="*/ 38 w 97"/>
                  <a:gd name="T3" fmla="*/ 10 h 116"/>
                  <a:gd name="T4" fmla="*/ 54 w 97"/>
                  <a:gd name="T5" fmla="*/ 1 h 116"/>
                  <a:gd name="T6" fmla="*/ 71 w 97"/>
                  <a:gd name="T7" fmla="*/ 7 h 116"/>
                  <a:gd name="T8" fmla="*/ 84 w 97"/>
                  <a:gd name="T9" fmla="*/ 4 h 116"/>
                  <a:gd name="T10" fmla="*/ 88 w 97"/>
                  <a:gd name="T11" fmla="*/ 15 h 116"/>
                  <a:gd name="T12" fmla="*/ 90 w 97"/>
                  <a:gd name="T13" fmla="*/ 25 h 116"/>
                  <a:gd name="T14" fmla="*/ 84 w 97"/>
                  <a:gd name="T15" fmla="*/ 46 h 116"/>
                  <a:gd name="T16" fmla="*/ 69 w 97"/>
                  <a:gd name="T17" fmla="*/ 20 h 116"/>
                  <a:gd name="T18" fmla="*/ 71 w 97"/>
                  <a:gd name="T19" fmla="*/ 32 h 116"/>
                  <a:gd name="T20" fmla="*/ 97 w 97"/>
                  <a:gd name="T21" fmla="*/ 89 h 116"/>
                  <a:gd name="T22" fmla="*/ 97 w 97"/>
                  <a:gd name="T23" fmla="*/ 98 h 116"/>
                  <a:gd name="T24" fmla="*/ 83 w 97"/>
                  <a:gd name="T25" fmla="*/ 113 h 116"/>
                  <a:gd name="T26" fmla="*/ 79 w 97"/>
                  <a:gd name="T27" fmla="*/ 116 h 116"/>
                  <a:gd name="T28" fmla="*/ 75 w 97"/>
                  <a:gd name="T29" fmla="*/ 112 h 116"/>
                  <a:gd name="T30" fmla="*/ 0 w 97"/>
                  <a:gd name="T31" fmla="*/ 112 h 116"/>
                  <a:gd name="T32" fmla="*/ 2 w 97"/>
                  <a:gd name="T3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116">
                    <a:moveTo>
                      <a:pt x="2" y="0"/>
                    </a:moveTo>
                    <a:lnTo>
                      <a:pt x="38" y="10"/>
                    </a:lnTo>
                    <a:lnTo>
                      <a:pt x="54" y="1"/>
                    </a:lnTo>
                    <a:lnTo>
                      <a:pt x="71" y="7"/>
                    </a:lnTo>
                    <a:lnTo>
                      <a:pt x="84" y="4"/>
                    </a:lnTo>
                    <a:lnTo>
                      <a:pt x="88" y="15"/>
                    </a:lnTo>
                    <a:lnTo>
                      <a:pt x="90" y="25"/>
                    </a:lnTo>
                    <a:lnTo>
                      <a:pt x="84" y="46"/>
                    </a:lnTo>
                    <a:lnTo>
                      <a:pt x="69" y="20"/>
                    </a:lnTo>
                    <a:lnTo>
                      <a:pt x="71" y="32"/>
                    </a:lnTo>
                    <a:lnTo>
                      <a:pt x="97" y="89"/>
                    </a:lnTo>
                    <a:lnTo>
                      <a:pt x="97" y="98"/>
                    </a:lnTo>
                    <a:lnTo>
                      <a:pt x="83" y="113"/>
                    </a:lnTo>
                    <a:lnTo>
                      <a:pt x="79" y="116"/>
                    </a:lnTo>
                    <a:lnTo>
                      <a:pt x="75" y="112"/>
                    </a:lnTo>
                    <a:lnTo>
                      <a:pt x="0" y="112"/>
                    </a:lnTo>
                    <a:lnTo>
                      <a:pt x="2"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39" name="Freeform 14">
                <a:extLst>
                  <a:ext uri="{FF2B5EF4-FFF2-40B4-BE49-F238E27FC236}">
                    <a16:creationId xmlns:a16="http://schemas.microsoft.com/office/drawing/2014/main" id="{B79F20B5-7E29-400B-84C8-F274E860DBA8}"/>
                  </a:ext>
                </a:extLst>
              </p:cNvPr>
              <p:cNvSpPr>
                <a:spLocks/>
              </p:cNvSpPr>
              <p:nvPr/>
            </p:nvSpPr>
            <p:spPr bwMode="auto">
              <a:xfrm>
                <a:off x="4280" y="3245"/>
                <a:ext cx="109" cy="195"/>
              </a:xfrm>
              <a:custGeom>
                <a:avLst/>
                <a:gdLst>
                  <a:gd name="T0" fmla="*/ 16 w 109"/>
                  <a:gd name="T1" fmla="*/ 46 h 195"/>
                  <a:gd name="T2" fmla="*/ 37 w 109"/>
                  <a:gd name="T3" fmla="*/ 17 h 195"/>
                  <a:gd name="T4" fmla="*/ 69 w 109"/>
                  <a:gd name="T5" fmla="*/ 0 h 195"/>
                  <a:gd name="T6" fmla="*/ 74 w 109"/>
                  <a:gd name="T7" fmla="*/ 6 h 195"/>
                  <a:gd name="T8" fmla="*/ 64 w 109"/>
                  <a:gd name="T9" fmla="*/ 10 h 195"/>
                  <a:gd name="T10" fmla="*/ 51 w 109"/>
                  <a:gd name="T11" fmla="*/ 40 h 195"/>
                  <a:gd name="T12" fmla="*/ 57 w 109"/>
                  <a:gd name="T13" fmla="*/ 39 h 195"/>
                  <a:gd name="T14" fmla="*/ 63 w 109"/>
                  <a:gd name="T15" fmla="*/ 64 h 195"/>
                  <a:gd name="T16" fmla="*/ 76 w 109"/>
                  <a:gd name="T17" fmla="*/ 65 h 195"/>
                  <a:gd name="T18" fmla="*/ 107 w 109"/>
                  <a:gd name="T19" fmla="*/ 73 h 195"/>
                  <a:gd name="T20" fmla="*/ 104 w 109"/>
                  <a:gd name="T21" fmla="*/ 99 h 195"/>
                  <a:gd name="T22" fmla="*/ 108 w 109"/>
                  <a:gd name="T23" fmla="*/ 105 h 195"/>
                  <a:gd name="T24" fmla="*/ 103 w 109"/>
                  <a:gd name="T25" fmla="*/ 112 h 195"/>
                  <a:gd name="T26" fmla="*/ 109 w 109"/>
                  <a:gd name="T27" fmla="*/ 119 h 195"/>
                  <a:gd name="T28" fmla="*/ 100 w 109"/>
                  <a:gd name="T29" fmla="*/ 125 h 195"/>
                  <a:gd name="T30" fmla="*/ 85 w 109"/>
                  <a:gd name="T31" fmla="*/ 125 h 195"/>
                  <a:gd name="T32" fmla="*/ 84 w 109"/>
                  <a:gd name="T33" fmla="*/ 133 h 195"/>
                  <a:gd name="T34" fmla="*/ 90 w 109"/>
                  <a:gd name="T35" fmla="*/ 133 h 195"/>
                  <a:gd name="T36" fmla="*/ 91 w 109"/>
                  <a:gd name="T37" fmla="*/ 138 h 195"/>
                  <a:gd name="T38" fmla="*/ 81 w 109"/>
                  <a:gd name="T39" fmla="*/ 139 h 195"/>
                  <a:gd name="T40" fmla="*/ 88 w 109"/>
                  <a:gd name="T41" fmla="*/ 160 h 195"/>
                  <a:gd name="T42" fmla="*/ 84 w 109"/>
                  <a:gd name="T43" fmla="*/ 195 h 195"/>
                  <a:gd name="T44" fmla="*/ 76 w 109"/>
                  <a:gd name="T45" fmla="*/ 189 h 195"/>
                  <a:gd name="T46" fmla="*/ 82 w 109"/>
                  <a:gd name="T47" fmla="*/ 176 h 195"/>
                  <a:gd name="T48" fmla="*/ 74 w 109"/>
                  <a:gd name="T49" fmla="*/ 171 h 195"/>
                  <a:gd name="T50" fmla="*/ 57 w 109"/>
                  <a:gd name="T51" fmla="*/ 174 h 195"/>
                  <a:gd name="T52" fmla="*/ 34 w 109"/>
                  <a:gd name="T53" fmla="*/ 147 h 195"/>
                  <a:gd name="T54" fmla="*/ 16 w 109"/>
                  <a:gd name="T55" fmla="*/ 140 h 195"/>
                  <a:gd name="T56" fmla="*/ 10 w 109"/>
                  <a:gd name="T57" fmla="*/ 137 h 195"/>
                  <a:gd name="T58" fmla="*/ 0 w 109"/>
                  <a:gd name="T59" fmla="*/ 127 h 195"/>
                  <a:gd name="T60" fmla="*/ 16 w 109"/>
                  <a:gd name="T61" fmla="*/ 104 h 195"/>
                  <a:gd name="T62" fmla="*/ 11 w 109"/>
                  <a:gd name="T63" fmla="*/ 61 h 195"/>
                  <a:gd name="T64" fmla="*/ 16 w 109"/>
                  <a:gd name="T65" fmla="*/ 57 h 195"/>
                  <a:gd name="T66" fmla="*/ 16 w 109"/>
                  <a:gd name="T67" fmla="*/ 4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195">
                    <a:moveTo>
                      <a:pt x="16" y="46"/>
                    </a:moveTo>
                    <a:lnTo>
                      <a:pt x="37" y="17"/>
                    </a:lnTo>
                    <a:lnTo>
                      <a:pt x="69" y="0"/>
                    </a:lnTo>
                    <a:lnTo>
                      <a:pt x="74" y="6"/>
                    </a:lnTo>
                    <a:lnTo>
                      <a:pt x="64" y="10"/>
                    </a:lnTo>
                    <a:lnTo>
                      <a:pt x="51" y="40"/>
                    </a:lnTo>
                    <a:lnTo>
                      <a:pt x="57" y="39"/>
                    </a:lnTo>
                    <a:lnTo>
                      <a:pt x="63" y="64"/>
                    </a:lnTo>
                    <a:lnTo>
                      <a:pt x="76" y="65"/>
                    </a:lnTo>
                    <a:lnTo>
                      <a:pt x="107" y="73"/>
                    </a:lnTo>
                    <a:lnTo>
                      <a:pt x="104" y="99"/>
                    </a:lnTo>
                    <a:lnTo>
                      <a:pt x="108" y="105"/>
                    </a:lnTo>
                    <a:lnTo>
                      <a:pt x="103" y="112"/>
                    </a:lnTo>
                    <a:lnTo>
                      <a:pt x="109" y="119"/>
                    </a:lnTo>
                    <a:lnTo>
                      <a:pt x="100" y="125"/>
                    </a:lnTo>
                    <a:lnTo>
                      <a:pt x="85" y="125"/>
                    </a:lnTo>
                    <a:lnTo>
                      <a:pt x="84" y="133"/>
                    </a:lnTo>
                    <a:lnTo>
                      <a:pt x="90" y="133"/>
                    </a:lnTo>
                    <a:lnTo>
                      <a:pt x="91" y="138"/>
                    </a:lnTo>
                    <a:lnTo>
                      <a:pt x="81" y="139"/>
                    </a:lnTo>
                    <a:lnTo>
                      <a:pt x="88" y="160"/>
                    </a:lnTo>
                    <a:lnTo>
                      <a:pt x="84" y="195"/>
                    </a:lnTo>
                    <a:lnTo>
                      <a:pt x="76" y="189"/>
                    </a:lnTo>
                    <a:lnTo>
                      <a:pt x="82" y="176"/>
                    </a:lnTo>
                    <a:lnTo>
                      <a:pt x="74" y="171"/>
                    </a:lnTo>
                    <a:lnTo>
                      <a:pt x="57" y="174"/>
                    </a:lnTo>
                    <a:lnTo>
                      <a:pt x="34" y="147"/>
                    </a:lnTo>
                    <a:lnTo>
                      <a:pt x="16" y="140"/>
                    </a:lnTo>
                    <a:lnTo>
                      <a:pt x="10" y="137"/>
                    </a:lnTo>
                    <a:lnTo>
                      <a:pt x="0" y="127"/>
                    </a:lnTo>
                    <a:lnTo>
                      <a:pt x="16" y="104"/>
                    </a:lnTo>
                    <a:lnTo>
                      <a:pt x="11" y="61"/>
                    </a:lnTo>
                    <a:lnTo>
                      <a:pt x="16" y="57"/>
                    </a:lnTo>
                    <a:lnTo>
                      <a:pt x="16" y="4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0" name="Freeform 15">
                <a:extLst>
                  <a:ext uri="{FF2B5EF4-FFF2-40B4-BE49-F238E27FC236}">
                    <a16:creationId xmlns:a16="http://schemas.microsoft.com/office/drawing/2014/main" id="{9F040944-E8A7-4DB6-B90F-66E6E423C4E6}"/>
                  </a:ext>
                </a:extLst>
              </p:cNvPr>
              <p:cNvSpPr>
                <a:spLocks/>
              </p:cNvSpPr>
              <p:nvPr/>
            </p:nvSpPr>
            <p:spPr bwMode="auto">
              <a:xfrm>
                <a:off x="4262" y="3372"/>
                <a:ext cx="53" cy="76"/>
              </a:xfrm>
              <a:custGeom>
                <a:avLst/>
                <a:gdLst>
                  <a:gd name="T0" fmla="*/ 18 w 53"/>
                  <a:gd name="T1" fmla="*/ 0 h 76"/>
                  <a:gd name="T2" fmla="*/ 28 w 53"/>
                  <a:gd name="T3" fmla="*/ 10 h 76"/>
                  <a:gd name="T4" fmla="*/ 34 w 53"/>
                  <a:gd name="T5" fmla="*/ 13 h 76"/>
                  <a:gd name="T6" fmla="*/ 52 w 53"/>
                  <a:gd name="T7" fmla="*/ 20 h 76"/>
                  <a:gd name="T8" fmla="*/ 53 w 53"/>
                  <a:gd name="T9" fmla="*/ 30 h 76"/>
                  <a:gd name="T10" fmla="*/ 50 w 53"/>
                  <a:gd name="T11" fmla="*/ 37 h 76"/>
                  <a:gd name="T12" fmla="*/ 40 w 53"/>
                  <a:gd name="T13" fmla="*/ 49 h 76"/>
                  <a:gd name="T14" fmla="*/ 28 w 53"/>
                  <a:gd name="T15" fmla="*/ 56 h 76"/>
                  <a:gd name="T16" fmla="*/ 18 w 53"/>
                  <a:gd name="T17" fmla="*/ 76 h 76"/>
                  <a:gd name="T18" fmla="*/ 7 w 53"/>
                  <a:gd name="T19" fmla="*/ 70 h 76"/>
                  <a:gd name="T20" fmla="*/ 7 w 53"/>
                  <a:gd name="T21" fmla="*/ 57 h 76"/>
                  <a:gd name="T22" fmla="*/ 12 w 53"/>
                  <a:gd name="T23" fmla="*/ 47 h 76"/>
                  <a:gd name="T24" fmla="*/ 7 w 53"/>
                  <a:gd name="T25" fmla="*/ 50 h 76"/>
                  <a:gd name="T26" fmla="*/ 0 w 53"/>
                  <a:gd name="T27" fmla="*/ 45 h 76"/>
                  <a:gd name="T28" fmla="*/ 1 w 53"/>
                  <a:gd name="T29" fmla="*/ 30 h 76"/>
                  <a:gd name="T30" fmla="*/ 9 w 53"/>
                  <a:gd name="T31" fmla="*/ 9 h 76"/>
                  <a:gd name="T32" fmla="*/ 18 w 53"/>
                  <a:gd name="T3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76">
                    <a:moveTo>
                      <a:pt x="18" y="0"/>
                    </a:moveTo>
                    <a:lnTo>
                      <a:pt x="28" y="10"/>
                    </a:lnTo>
                    <a:lnTo>
                      <a:pt x="34" y="13"/>
                    </a:lnTo>
                    <a:lnTo>
                      <a:pt x="52" y="20"/>
                    </a:lnTo>
                    <a:lnTo>
                      <a:pt x="53" y="30"/>
                    </a:lnTo>
                    <a:lnTo>
                      <a:pt x="50" y="37"/>
                    </a:lnTo>
                    <a:lnTo>
                      <a:pt x="40" y="49"/>
                    </a:lnTo>
                    <a:lnTo>
                      <a:pt x="28" y="56"/>
                    </a:lnTo>
                    <a:lnTo>
                      <a:pt x="18" y="76"/>
                    </a:lnTo>
                    <a:lnTo>
                      <a:pt x="7" y="70"/>
                    </a:lnTo>
                    <a:lnTo>
                      <a:pt x="7" y="57"/>
                    </a:lnTo>
                    <a:lnTo>
                      <a:pt x="12" y="47"/>
                    </a:lnTo>
                    <a:lnTo>
                      <a:pt x="7" y="50"/>
                    </a:lnTo>
                    <a:lnTo>
                      <a:pt x="0" y="45"/>
                    </a:lnTo>
                    <a:lnTo>
                      <a:pt x="1" y="30"/>
                    </a:lnTo>
                    <a:lnTo>
                      <a:pt x="9" y="9"/>
                    </a:lnTo>
                    <a:lnTo>
                      <a:pt x="18"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1" name="Freeform 16">
                <a:extLst>
                  <a:ext uri="{FF2B5EF4-FFF2-40B4-BE49-F238E27FC236}">
                    <a16:creationId xmlns:a16="http://schemas.microsoft.com/office/drawing/2014/main" id="{5A4045F3-D85F-487A-96BF-C09DA95EDA54}"/>
                  </a:ext>
                </a:extLst>
              </p:cNvPr>
              <p:cNvSpPr>
                <a:spLocks/>
              </p:cNvSpPr>
              <p:nvPr/>
            </p:nvSpPr>
            <p:spPr bwMode="auto">
              <a:xfrm>
                <a:off x="4259" y="3392"/>
                <a:ext cx="116" cy="210"/>
              </a:xfrm>
              <a:custGeom>
                <a:avLst/>
                <a:gdLst>
                  <a:gd name="T0" fmla="*/ 10 w 116"/>
                  <a:gd name="T1" fmla="*/ 37 h 210"/>
                  <a:gd name="T2" fmla="*/ 10 w 116"/>
                  <a:gd name="T3" fmla="*/ 50 h 210"/>
                  <a:gd name="T4" fmla="*/ 21 w 116"/>
                  <a:gd name="T5" fmla="*/ 56 h 210"/>
                  <a:gd name="T6" fmla="*/ 31 w 116"/>
                  <a:gd name="T7" fmla="*/ 36 h 210"/>
                  <a:gd name="T8" fmla="*/ 43 w 116"/>
                  <a:gd name="T9" fmla="*/ 29 h 210"/>
                  <a:gd name="T10" fmla="*/ 53 w 116"/>
                  <a:gd name="T11" fmla="*/ 17 h 210"/>
                  <a:gd name="T12" fmla="*/ 56 w 116"/>
                  <a:gd name="T13" fmla="*/ 10 h 210"/>
                  <a:gd name="T14" fmla="*/ 55 w 116"/>
                  <a:gd name="T15" fmla="*/ 0 h 210"/>
                  <a:gd name="T16" fmla="*/ 78 w 116"/>
                  <a:gd name="T17" fmla="*/ 27 h 210"/>
                  <a:gd name="T18" fmla="*/ 95 w 116"/>
                  <a:gd name="T19" fmla="*/ 24 h 210"/>
                  <a:gd name="T20" fmla="*/ 103 w 116"/>
                  <a:gd name="T21" fmla="*/ 29 h 210"/>
                  <a:gd name="T22" fmla="*/ 97 w 116"/>
                  <a:gd name="T23" fmla="*/ 42 h 210"/>
                  <a:gd name="T24" fmla="*/ 105 w 116"/>
                  <a:gd name="T25" fmla="*/ 48 h 210"/>
                  <a:gd name="T26" fmla="*/ 88 w 116"/>
                  <a:gd name="T27" fmla="*/ 50 h 210"/>
                  <a:gd name="T28" fmla="*/ 77 w 116"/>
                  <a:gd name="T29" fmla="*/ 58 h 210"/>
                  <a:gd name="T30" fmla="*/ 75 w 116"/>
                  <a:gd name="T31" fmla="*/ 72 h 210"/>
                  <a:gd name="T32" fmla="*/ 70 w 116"/>
                  <a:gd name="T33" fmla="*/ 77 h 210"/>
                  <a:gd name="T34" fmla="*/ 67 w 116"/>
                  <a:gd name="T35" fmla="*/ 86 h 210"/>
                  <a:gd name="T36" fmla="*/ 77 w 116"/>
                  <a:gd name="T37" fmla="*/ 102 h 210"/>
                  <a:gd name="T38" fmla="*/ 74 w 116"/>
                  <a:gd name="T39" fmla="*/ 107 h 210"/>
                  <a:gd name="T40" fmla="*/ 84 w 116"/>
                  <a:gd name="T41" fmla="*/ 114 h 210"/>
                  <a:gd name="T42" fmla="*/ 90 w 116"/>
                  <a:gd name="T43" fmla="*/ 114 h 210"/>
                  <a:gd name="T44" fmla="*/ 98 w 116"/>
                  <a:gd name="T45" fmla="*/ 108 h 210"/>
                  <a:gd name="T46" fmla="*/ 98 w 116"/>
                  <a:gd name="T47" fmla="*/ 125 h 210"/>
                  <a:gd name="T48" fmla="*/ 108 w 116"/>
                  <a:gd name="T49" fmla="*/ 125 h 210"/>
                  <a:gd name="T50" fmla="*/ 116 w 116"/>
                  <a:gd name="T51" fmla="*/ 143 h 210"/>
                  <a:gd name="T52" fmla="*/ 109 w 116"/>
                  <a:gd name="T53" fmla="*/ 179 h 210"/>
                  <a:gd name="T54" fmla="*/ 114 w 116"/>
                  <a:gd name="T55" fmla="*/ 187 h 210"/>
                  <a:gd name="T56" fmla="*/ 108 w 116"/>
                  <a:gd name="T57" fmla="*/ 200 h 210"/>
                  <a:gd name="T58" fmla="*/ 101 w 116"/>
                  <a:gd name="T59" fmla="*/ 210 h 210"/>
                  <a:gd name="T60" fmla="*/ 90 w 116"/>
                  <a:gd name="T61" fmla="*/ 199 h 210"/>
                  <a:gd name="T62" fmla="*/ 57 w 116"/>
                  <a:gd name="T63" fmla="*/ 178 h 210"/>
                  <a:gd name="T64" fmla="*/ 47 w 116"/>
                  <a:gd name="T65" fmla="*/ 164 h 210"/>
                  <a:gd name="T66" fmla="*/ 30 w 116"/>
                  <a:gd name="T67" fmla="*/ 116 h 210"/>
                  <a:gd name="T68" fmla="*/ 14 w 116"/>
                  <a:gd name="T69" fmla="*/ 77 h 210"/>
                  <a:gd name="T70" fmla="*/ 2 w 116"/>
                  <a:gd name="T71" fmla="*/ 67 h 210"/>
                  <a:gd name="T72" fmla="*/ 0 w 116"/>
                  <a:gd name="T73" fmla="*/ 47 h 210"/>
                  <a:gd name="T74" fmla="*/ 10 w 116"/>
                  <a:gd name="T75" fmla="*/ 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10">
                    <a:moveTo>
                      <a:pt x="10" y="37"/>
                    </a:moveTo>
                    <a:lnTo>
                      <a:pt x="10" y="50"/>
                    </a:lnTo>
                    <a:lnTo>
                      <a:pt x="21" y="56"/>
                    </a:lnTo>
                    <a:lnTo>
                      <a:pt x="31" y="36"/>
                    </a:lnTo>
                    <a:lnTo>
                      <a:pt x="43" y="29"/>
                    </a:lnTo>
                    <a:lnTo>
                      <a:pt x="53" y="17"/>
                    </a:lnTo>
                    <a:lnTo>
                      <a:pt x="56" y="10"/>
                    </a:lnTo>
                    <a:lnTo>
                      <a:pt x="55" y="0"/>
                    </a:lnTo>
                    <a:lnTo>
                      <a:pt x="78" y="27"/>
                    </a:lnTo>
                    <a:lnTo>
                      <a:pt x="95" y="24"/>
                    </a:lnTo>
                    <a:lnTo>
                      <a:pt x="103" y="29"/>
                    </a:lnTo>
                    <a:lnTo>
                      <a:pt x="97" y="42"/>
                    </a:lnTo>
                    <a:lnTo>
                      <a:pt x="105" y="48"/>
                    </a:lnTo>
                    <a:lnTo>
                      <a:pt x="88" y="50"/>
                    </a:lnTo>
                    <a:lnTo>
                      <a:pt x="77" y="58"/>
                    </a:lnTo>
                    <a:lnTo>
                      <a:pt x="75" y="72"/>
                    </a:lnTo>
                    <a:lnTo>
                      <a:pt x="70" y="77"/>
                    </a:lnTo>
                    <a:lnTo>
                      <a:pt x="67" y="86"/>
                    </a:lnTo>
                    <a:lnTo>
                      <a:pt x="77" y="102"/>
                    </a:lnTo>
                    <a:lnTo>
                      <a:pt x="74" y="107"/>
                    </a:lnTo>
                    <a:lnTo>
                      <a:pt x="84" y="114"/>
                    </a:lnTo>
                    <a:lnTo>
                      <a:pt x="90" y="114"/>
                    </a:lnTo>
                    <a:lnTo>
                      <a:pt x="98" y="108"/>
                    </a:lnTo>
                    <a:lnTo>
                      <a:pt x="98" y="125"/>
                    </a:lnTo>
                    <a:lnTo>
                      <a:pt x="108" y="125"/>
                    </a:lnTo>
                    <a:lnTo>
                      <a:pt x="116" y="143"/>
                    </a:lnTo>
                    <a:lnTo>
                      <a:pt x="109" y="179"/>
                    </a:lnTo>
                    <a:lnTo>
                      <a:pt x="114" y="187"/>
                    </a:lnTo>
                    <a:lnTo>
                      <a:pt x="108" y="200"/>
                    </a:lnTo>
                    <a:lnTo>
                      <a:pt x="101" y="210"/>
                    </a:lnTo>
                    <a:lnTo>
                      <a:pt x="90" y="199"/>
                    </a:lnTo>
                    <a:lnTo>
                      <a:pt x="57" y="178"/>
                    </a:lnTo>
                    <a:lnTo>
                      <a:pt x="47" y="164"/>
                    </a:lnTo>
                    <a:lnTo>
                      <a:pt x="30" y="116"/>
                    </a:lnTo>
                    <a:lnTo>
                      <a:pt x="14" y="77"/>
                    </a:lnTo>
                    <a:lnTo>
                      <a:pt x="2" y="67"/>
                    </a:lnTo>
                    <a:lnTo>
                      <a:pt x="0" y="47"/>
                    </a:lnTo>
                    <a:lnTo>
                      <a:pt x="10" y="3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2" name="Freeform 17">
                <a:extLst>
                  <a:ext uri="{FF2B5EF4-FFF2-40B4-BE49-F238E27FC236}">
                    <a16:creationId xmlns:a16="http://schemas.microsoft.com/office/drawing/2014/main" id="{41DBDF09-E90B-4D73-89ED-F9D21B88BC5A}"/>
                  </a:ext>
                </a:extLst>
              </p:cNvPr>
              <p:cNvSpPr>
                <a:spLocks/>
              </p:cNvSpPr>
              <p:nvPr/>
            </p:nvSpPr>
            <p:spPr bwMode="auto">
              <a:xfrm>
                <a:off x="5008" y="3247"/>
                <a:ext cx="28" cy="72"/>
              </a:xfrm>
              <a:custGeom>
                <a:avLst/>
                <a:gdLst>
                  <a:gd name="T0" fmla="*/ 2 w 28"/>
                  <a:gd name="T1" fmla="*/ 16 h 72"/>
                  <a:gd name="T2" fmla="*/ 7 w 28"/>
                  <a:gd name="T3" fmla="*/ 12 h 72"/>
                  <a:gd name="T4" fmla="*/ 16 w 28"/>
                  <a:gd name="T5" fmla="*/ 6 h 72"/>
                  <a:gd name="T6" fmla="*/ 20 w 28"/>
                  <a:gd name="T7" fmla="*/ 0 h 72"/>
                  <a:gd name="T8" fmla="*/ 27 w 28"/>
                  <a:gd name="T9" fmla="*/ 8 h 72"/>
                  <a:gd name="T10" fmla="*/ 28 w 28"/>
                  <a:gd name="T11" fmla="*/ 28 h 72"/>
                  <a:gd name="T12" fmla="*/ 19 w 28"/>
                  <a:gd name="T13" fmla="*/ 39 h 72"/>
                  <a:gd name="T14" fmla="*/ 19 w 28"/>
                  <a:gd name="T15" fmla="*/ 69 h 72"/>
                  <a:gd name="T16" fmla="*/ 9 w 28"/>
                  <a:gd name="T17" fmla="*/ 72 h 72"/>
                  <a:gd name="T18" fmla="*/ 8 w 28"/>
                  <a:gd name="T19" fmla="*/ 40 h 72"/>
                  <a:gd name="T20" fmla="*/ 5 w 28"/>
                  <a:gd name="T21" fmla="*/ 27 h 72"/>
                  <a:gd name="T22" fmla="*/ 0 w 28"/>
                  <a:gd name="T23" fmla="*/ 23 h 72"/>
                  <a:gd name="T24" fmla="*/ 2 w 28"/>
                  <a:gd name="T25"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72">
                    <a:moveTo>
                      <a:pt x="2" y="16"/>
                    </a:moveTo>
                    <a:lnTo>
                      <a:pt x="7" y="12"/>
                    </a:lnTo>
                    <a:lnTo>
                      <a:pt x="16" y="6"/>
                    </a:lnTo>
                    <a:lnTo>
                      <a:pt x="20" y="0"/>
                    </a:lnTo>
                    <a:lnTo>
                      <a:pt x="27" y="8"/>
                    </a:lnTo>
                    <a:lnTo>
                      <a:pt x="28" y="28"/>
                    </a:lnTo>
                    <a:lnTo>
                      <a:pt x="19" y="39"/>
                    </a:lnTo>
                    <a:lnTo>
                      <a:pt x="19" y="69"/>
                    </a:lnTo>
                    <a:lnTo>
                      <a:pt x="9" y="72"/>
                    </a:lnTo>
                    <a:lnTo>
                      <a:pt x="8" y="40"/>
                    </a:lnTo>
                    <a:lnTo>
                      <a:pt x="5" y="27"/>
                    </a:lnTo>
                    <a:lnTo>
                      <a:pt x="0" y="23"/>
                    </a:lnTo>
                    <a:lnTo>
                      <a:pt x="2" y="1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3" name="Freeform 18">
                <a:extLst>
                  <a:ext uri="{FF2B5EF4-FFF2-40B4-BE49-F238E27FC236}">
                    <a16:creationId xmlns:a16="http://schemas.microsoft.com/office/drawing/2014/main" id="{CB5196CB-1147-4C31-81B6-0A0CFB5DA33F}"/>
                  </a:ext>
                </a:extLst>
              </p:cNvPr>
              <p:cNvSpPr>
                <a:spLocks/>
              </p:cNvSpPr>
              <p:nvPr/>
            </p:nvSpPr>
            <p:spPr bwMode="auto">
              <a:xfrm>
                <a:off x="5278" y="3512"/>
                <a:ext cx="97" cy="190"/>
              </a:xfrm>
              <a:custGeom>
                <a:avLst/>
                <a:gdLst>
                  <a:gd name="T0" fmla="*/ 66 w 97"/>
                  <a:gd name="T1" fmla="*/ 14 h 190"/>
                  <a:gd name="T2" fmla="*/ 75 w 97"/>
                  <a:gd name="T3" fmla="*/ 11 h 190"/>
                  <a:gd name="T4" fmla="*/ 85 w 97"/>
                  <a:gd name="T5" fmla="*/ 5 h 190"/>
                  <a:gd name="T6" fmla="*/ 93 w 97"/>
                  <a:gd name="T7" fmla="*/ 0 h 190"/>
                  <a:gd name="T8" fmla="*/ 93 w 97"/>
                  <a:gd name="T9" fmla="*/ 12 h 190"/>
                  <a:gd name="T10" fmla="*/ 95 w 97"/>
                  <a:gd name="T11" fmla="*/ 27 h 190"/>
                  <a:gd name="T12" fmla="*/ 96 w 97"/>
                  <a:gd name="T13" fmla="*/ 40 h 190"/>
                  <a:gd name="T14" fmla="*/ 97 w 97"/>
                  <a:gd name="T15" fmla="*/ 53 h 190"/>
                  <a:gd name="T16" fmla="*/ 88 w 97"/>
                  <a:gd name="T17" fmla="*/ 67 h 190"/>
                  <a:gd name="T18" fmla="*/ 81 w 97"/>
                  <a:gd name="T19" fmla="*/ 75 h 190"/>
                  <a:gd name="T20" fmla="*/ 73 w 97"/>
                  <a:gd name="T21" fmla="*/ 79 h 190"/>
                  <a:gd name="T22" fmla="*/ 64 w 97"/>
                  <a:gd name="T23" fmla="*/ 84 h 190"/>
                  <a:gd name="T24" fmla="*/ 54 w 97"/>
                  <a:gd name="T25" fmla="*/ 97 h 190"/>
                  <a:gd name="T26" fmla="*/ 53 w 97"/>
                  <a:gd name="T27" fmla="*/ 97 h 190"/>
                  <a:gd name="T28" fmla="*/ 42 w 97"/>
                  <a:gd name="T29" fmla="*/ 109 h 190"/>
                  <a:gd name="T30" fmla="*/ 41 w 97"/>
                  <a:gd name="T31" fmla="*/ 114 h 190"/>
                  <a:gd name="T32" fmla="*/ 48 w 97"/>
                  <a:gd name="T33" fmla="*/ 135 h 190"/>
                  <a:gd name="T34" fmla="*/ 48 w 97"/>
                  <a:gd name="T35" fmla="*/ 155 h 190"/>
                  <a:gd name="T36" fmla="*/ 45 w 97"/>
                  <a:gd name="T37" fmla="*/ 163 h 190"/>
                  <a:gd name="T38" fmla="*/ 28 w 97"/>
                  <a:gd name="T39" fmla="*/ 171 h 190"/>
                  <a:gd name="T40" fmla="*/ 23 w 97"/>
                  <a:gd name="T41" fmla="*/ 178 h 190"/>
                  <a:gd name="T42" fmla="*/ 24 w 97"/>
                  <a:gd name="T43" fmla="*/ 190 h 190"/>
                  <a:gd name="T44" fmla="*/ 18 w 97"/>
                  <a:gd name="T45" fmla="*/ 188 h 190"/>
                  <a:gd name="T46" fmla="*/ 16 w 97"/>
                  <a:gd name="T47" fmla="*/ 175 h 190"/>
                  <a:gd name="T48" fmla="*/ 14 w 97"/>
                  <a:gd name="T49" fmla="*/ 163 h 190"/>
                  <a:gd name="T50" fmla="*/ 12 w 97"/>
                  <a:gd name="T51" fmla="*/ 150 h 190"/>
                  <a:gd name="T52" fmla="*/ 10 w 97"/>
                  <a:gd name="T53" fmla="*/ 137 h 190"/>
                  <a:gd name="T54" fmla="*/ 20 w 97"/>
                  <a:gd name="T55" fmla="*/ 125 h 190"/>
                  <a:gd name="T56" fmla="*/ 23 w 97"/>
                  <a:gd name="T57" fmla="*/ 108 h 190"/>
                  <a:gd name="T58" fmla="*/ 25 w 97"/>
                  <a:gd name="T59" fmla="*/ 91 h 190"/>
                  <a:gd name="T60" fmla="*/ 25 w 97"/>
                  <a:gd name="T61" fmla="*/ 72 h 190"/>
                  <a:gd name="T62" fmla="*/ 17 w 97"/>
                  <a:gd name="T63" fmla="*/ 68 h 190"/>
                  <a:gd name="T64" fmla="*/ 10 w 97"/>
                  <a:gd name="T65" fmla="*/ 64 h 190"/>
                  <a:gd name="T66" fmla="*/ 3 w 97"/>
                  <a:gd name="T67" fmla="*/ 63 h 190"/>
                  <a:gd name="T68" fmla="*/ 2 w 97"/>
                  <a:gd name="T69" fmla="*/ 59 h 190"/>
                  <a:gd name="T70" fmla="*/ 2 w 97"/>
                  <a:gd name="T71" fmla="*/ 56 h 190"/>
                  <a:gd name="T72" fmla="*/ 0 w 97"/>
                  <a:gd name="T73" fmla="*/ 52 h 190"/>
                  <a:gd name="T74" fmla="*/ 10 w 97"/>
                  <a:gd name="T75" fmla="*/ 48 h 190"/>
                  <a:gd name="T76" fmla="*/ 18 w 97"/>
                  <a:gd name="T77" fmla="*/ 44 h 190"/>
                  <a:gd name="T78" fmla="*/ 28 w 97"/>
                  <a:gd name="T79" fmla="*/ 40 h 190"/>
                  <a:gd name="T80" fmla="*/ 31 w 97"/>
                  <a:gd name="T81" fmla="*/ 47 h 190"/>
                  <a:gd name="T82" fmla="*/ 38 w 97"/>
                  <a:gd name="T83" fmla="*/ 44 h 190"/>
                  <a:gd name="T84" fmla="*/ 40 w 97"/>
                  <a:gd name="T85" fmla="*/ 55 h 190"/>
                  <a:gd name="T86" fmla="*/ 36 w 97"/>
                  <a:gd name="T87" fmla="*/ 63 h 190"/>
                  <a:gd name="T88" fmla="*/ 45 w 97"/>
                  <a:gd name="T89" fmla="*/ 77 h 190"/>
                  <a:gd name="T90" fmla="*/ 51 w 97"/>
                  <a:gd name="T91" fmla="*/ 64 h 190"/>
                  <a:gd name="T92" fmla="*/ 52 w 97"/>
                  <a:gd name="T93" fmla="*/ 58 h 190"/>
                  <a:gd name="T94" fmla="*/ 52 w 97"/>
                  <a:gd name="T95" fmla="*/ 55 h 190"/>
                  <a:gd name="T96" fmla="*/ 52 w 97"/>
                  <a:gd name="T97" fmla="*/ 48 h 190"/>
                  <a:gd name="T98" fmla="*/ 41 w 97"/>
                  <a:gd name="T99" fmla="*/ 34 h 190"/>
                  <a:gd name="T100" fmla="*/ 38 w 97"/>
                  <a:gd name="T101" fmla="*/ 19 h 190"/>
                  <a:gd name="T102" fmla="*/ 40 w 97"/>
                  <a:gd name="T103" fmla="*/ 12 h 190"/>
                  <a:gd name="T104" fmla="*/ 54 w 97"/>
                  <a:gd name="T105" fmla="*/ 13 h 190"/>
                  <a:gd name="T106" fmla="*/ 66 w 97"/>
                  <a:gd name="T107" fmla="*/ 1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90">
                    <a:moveTo>
                      <a:pt x="66" y="14"/>
                    </a:moveTo>
                    <a:lnTo>
                      <a:pt x="75" y="11"/>
                    </a:lnTo>
                    <a:lnTo>
                      <a:pt x="85" y="5"/>
                    </a:lnTo>
                    <a:lnTo>
                      <a:pt x="93" y="0"/>
                    </a:lnTo>
                    <a:lnTo>
                      <a:pt x="93" y="12"/>
                    </a:lnTo>
                    <a:lnTo>
                      <a:pt x="95" y="27"/>
                    </a:lnTo>
                    <a:lnTo>
                      <a:pt x="96" y="40"/>
                    </a:lnTo>
                    <a:lnTo>
                      <a:pt x="97" y="53"/>
                    </a:lnTo>
                    <a:lnTo>
                      <a:pt x="88" y="67"/>
                    </a:lnTo>
                    <a:lnTo>
                      <a:pt x="81" y="75"/>
                    </a:lnTo>
                    <a:lnTo>
                      <a:pt x="73" y="79"/>
                    </a:lnTo>
                    <a:lnTo>
                      <a:pt x="64" y="84"/>
                    </a:lnTo>
                    <a:lnTo>
                      <a:pt x="54" y="97"/>
                    </a:lnTo>
                    <a:lnTo>
                      <a:pt x="53" y="97"/>
                    </a:lnTo>
                    <a:lnTo>
                      <a:pt x="42" y="109"/>
                    </a:lnTo>
                    <a:lnTo>
                      <a:pt x="41" y="114"/>
                    </a:lnTo>
                    <a:lnTo>
                      <a:pt x="48" y="135"/>
                    </a:lnTo>
                    <a:lnTo>
                      <a:pt x="48" y="155"/>
                    </a:lnTo>
                    <a:lnTo>
                      <a:pt x="45" y="163"/>
                    </a:lnTo>
                    <a:lnTo>
                      <a:pt x="28" y="171"/>
                    </a:lnTo>
                    <a:lnTo>
                      <a:pt x="23" y="178"/>
                    </a:lnTo>
                    <a:lnTo>
                      <a:pt x="24" y="190"/>
                    </a:lnTo>
                    <a:lnTo>
                      <a:pt x="18" y="188"/>
                    </a:lnTo>
                    <a:lnTo>
                      <a:pt x="16" y="175"/>
                    </a:lnTo>
                    <a:lnTo>
                      <a:pt x="14" y="163"/>
                    </a:lnTo>
                    <a:lnTo>
                      <a:pt x="12" y="150"/>
                    </a:lnTo>
                    <a:lnTo>
                      <a:pt x="10" y="137"/>
                    </a:lnTo>
                    <a:lnTo>
                      <a:pt x="20" y="125"/>
                    </a:lnTo>
                    <a:lnTo>
                      <a:pt x="23" y="108"/>
                    </a:lnTo>
                    <a:lnTo>
                      <a:pt x="25" y="91"/>
                    </a:lnTo>
                    <a:lnTo>
                      <a:pt x="25" y="72"/>
                    </a:lnTo>
                    <a:lnTo>
                      <a:pt x="17" y="68"/>
                    </a:lnTo>
                    <a:lnTo>
                      <a:pt x="10" y="64"/>
                    </a:lnTo>
                    <a:lnTo>
                      <a:pt x="3" y="63"/>
                    </a:lnTo>
                    <a:lnTo>
                      <a:pt x="2" y="59"/>
                    </a:lnTo>
                    <a:lnTo>
                      <a:pt x="2" y="56"/>
                    </a:lnTo>
                    <a:lnTo>
                      <a:pt x="0" y="52"/>
                    </a:lnTo>
                    <a:lnTo>
                      <a:pt x="10" y="48"/>
                    </a:lnTo>
                    <a:lnTo>
                      <a:pt x="18" y="44"/>
                    </a:lnTo>
                    <a:lnTo>
                      <a:pt x="28" y="40"/>
                    </a:lnTo>
                    <a:lnTo>
                      <a:pt x="31" y="47"/>
                    </a:lnTo>
                    <a:lnTo>
                      <a:pt x="38" y="44"/>
                    </a:lnTo>
                    <a:lnTo>
                      <a:pt x="40" y="55"/>
                    </a:lnTo>
                    <a:lnTo>
                      <a:pt x="36" y="63"/>
                    </a:lnTo>
                    <a:lnTo>
                      <a:pt x="45" y="77"/>
                    </a:lnTo>
                    <a:lnTo>
                      <a:pt x="51" y="64"/>
                    </a:lnTo>
                    <a:lnTo>
                      <a:pt x="52" y="58"/>
                    </a:lnTo>
                    <a:lnTo>
                      <a:pt x="52" y="55"/>
                    </a:lnTo>
                    <a:lnTo>
                      <a:pt x="52" y="48"/>
                    </a:lnTo>
                    <a:lnTo>
                      <a:pt x="41" y="34"/>
                    </a:lnTo>
                    <a:lnTo>
                      <a:pt x="38" y="19"/>
                    </a:lnTo>
                    <a:lnTo>
                      <a:pt x="40" y="12"/>
                    </a:lnTo>
                    <a:lnTo>
                      <a:pt x="54" y="13"/>
                    </a:lnTo>
                    <a:lnTo>
                      <a:pt x="66" y="1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4" name="Freeform 19">
                <a:extLst>
                  <a:ext uri="{FF2B5EF4-FFF2-40B4-BE49-F238E27FC236}">
                    <a16:creationId xmlns:a16="http://schemas.microsoft.com/office/drawing/2014/main" id="{CEF62514-C095-4D68-BE37-99D7D3E2EE88}"/>
                  </a:ext>
                </a:extLst>
              </p:cNvPr>
              <p:cNvSpPr>
                <a:spLocks/>
              </p:cNvSpPr>
              <p:nvPr/>
            </p:nvSpPr>
            <p:spPr bwMode="auto">
              <a:xfrm>
                <a:off x="4344" y="3161"/>
                <a:ext cx="32" cy="17"/>
              </a:xfrm>
              <a:custGeom>
                <a:avLst/>
                <a:gdLst>
                  <a:gd name="T0" fmla="*/ 0 w 32"/>
                  <a:gd name="T1" fmla="*/ 0 h 17"/>
                  <a:gd name="T2" fmla="*/ 27 w 32"/>
                  <a:gd name="T3" fmla="*/ 9 h 17"/>
                  <a:gd name="T4" fmla="*/ 32 w 32"/>
                  <a:gd name="T5" fmla="*/ 16 h 17"/>
                  <a:gd name="T6" fmla="*/ 5 w 32"/>
                  <a:gd name="T7" fmla="*/ 17 h 17"/>
                  <a:gd name="T8" fmla="*/ 0 w 32"/>
                  <a:gd name="T9" fmla="*/ 0 h 17"/>
                </a:gdLst>
                <a:ahLst/>
                <a:cxnLst>
                  <a:cxn ang="0">
                    <a:pos x="T0" y="T1"/>
                  </a:cxn>
                  <a:cxn ang="0">
                    <a:pos x="T2" y="T3"/>
                  </a:cxn>
                  <a:cxn ang="0">
                    <a:pos x="T4" y="T5"/>
                  </a:cxn>
                  <a:cxn ang="0">
                    <a:pos x="T6" y="T7"/>
                  </a:cxn>
                  <a:cxn ang="0">
                    <a:pos x="T8" y="T9"/>
                  </a:cxn>
                </a:cxnLst>
                <a:rect l="0" t="0" r="r" b="b"/>
                <a:pathLst>
                  <a:path w="32" h="17">
                    <a:moveTo>
                      <a:pt x="0" y="0"/>
                    </a:moveTo>
                    <a:lnTo>
                      <a:pt x="27" y="9"/>
                    </a:lnTo>
                    <a:lnTo>
                      <a:pt x="32" y="16"/>
                    </a:lnTo>
                    <a:lnTo>
                      <a:pt x="5" y="17"/>
                    </a:lnTo>
                    <a:lnTo>
                      <a:pt x="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5" name="Freeform 20">
                <a:extLst>
                  <a:ext uri="{FF2B5EF4-FFF2-40B4-BE49-F238E27FC236}">
                    <a16:creationId xmlns:a16="http://schemas.microsoft.com/office/drawing/2014/main" id="{620C6BAA-2E93-418C-A42B-25AB165B2B03}"/>
                  </a:ext>
                </a:extLst>
              </p:cNvPr>
              <p:cNvSpPr>
                <a:spLocks/>
              </p:cNvSpPr>
              <p:nvPr/>
            </p:nvSpPr>
            <p:spPr bwMode="auto">
              <a:xfrm>
                <a:off x="5184" y="3594"/>
                <a:ext cx="86" cy="108"/>
              </a:xfrm>
              <a:custGeom>
                <a:avLst/>
                <a:gdLst>
                  <a:gd name="T0" fmla="*/ 9 w 86"/>
                  <a:gd name="T1" fmla="*/ 99 h 108"/>
                  <a:gd name="T2" fmla="*/ 9 w 86"/>
                  <a:gd name="T3" fmla="*/ 99 h 108"/>
                  <a:gd name="T4" fmla="*/ 0 w 86"/>
                  <a:gd name="T5" fmla="*/ 84 h 108"/>
                  <a:gd name="T6" fmla="*/ 0 w 86"/>
                  <a:gd name="T7" fmla="*/ 51 h 108"/>
                  <a:gd name="T8" fmla="*/ 10 w 86"/>
                  <a:gd name="T9" fmla="*/ 51 h 108"/>
                  <a:gd name="T10" fmla="*/ 10 w 86"/>
                  <a:gd name="T11" fmla="*/ 8 h 108"/>
                  <a:gd name="T12" fmla="*/ 40 w 86"/>
                  <a:gd name="T13" fmla="*/ 6 h 108"/>
                  <a:gd name="T14" fmla="*/ 47 w 86"/>
                  <a:gd name="T15" fmla="*/ 2 h 108"/>
                  <a:gd name="T16" fmla="*/ 47 w 86"/>
                  <a:gd name="T17" fmla="*/ 0 h 108"/>
                  <a:gd name="T18" fmla="*/ 48 w 86"/>
                  <a:gd name="T19" fmla="*/ 2 h 108"/>
                  <a:gd name="T20" fmla="*/ 59 w 86"/>
                  <a:gd name="T21" fmla="*/ 24 h 108"/>
                  <a:gd name="T22" fmla="*/ 86 w 86"/>
                  <a:gd name="T23" fmla="*/ 53 h 108"/>
                  <a:gd name="T24" fmla="*/ 83 w 86"/>
                  <a:gd name="T25" fmla="*/ 54 h 108"/>
                  <a:gd name="T26" fmla="*/ 64 w 86"/>
                  <a:gd name="T27" fmla="*/ 70 h 108"/>
                  <a:gd name="T28" fmla="*/ 63 w 86"/>
                  <a:gd name="T29" fmla="*/ 77 h 108"/>
                  <a:gd name="T30" fmla="*/ 55 w 86"/>
                  <a:gd name="T31" fmla="*/ 82 h 108"/>
                  <a:gd name="T32" fmla="*/ 52 w 86"/>
                  <a:gd name="T33" fmla="*/ 93 h 108"/>
                  <a:gd name="T34" fmla="*/ 37 w 86"/>
                  <a:gd name="T35" fmla="*/ 92 h 108"/>
                  <a:gd name="T36" fmla="*/ 30 w 86"/>
                  <a:gd name="T37" fmla="*/ 88 h 108"/>
                  <a:gd name="T38" fmla="*/ 17 w 86"/>
                  <a:gd name="T39" fmla="*/ 106 h 108"/>
                  <a:gd name="T40" fmla="*/ 7 w 86"/>
                  <a:gd name="T41" fmla="*/ 108 h 108"/>
                  <a:gd name="T42" fmla="*/ 6 w 86"/>
                  <a:gd name="T43" fmla="*/ 102 h 108"/>
                  <a:gd name="T44" fmla="*/ 9 w 86"/>
                  <a:gd name="T45" fmla="*/ 9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08">
                    <a:moveTo>
                      <a:pt x="9" y="99"/>
                    </a:moveTo>
                    <a:lnTo>
                      <a:pt x="9" y="99"/>
                    </a:lnTo>
                    <a:lnTo>
                      <a:pt x="0" y="84"/>
                    </a:lnTo>
                    <a:lnTo>
                      <a:pt x="0" y="51"/>
                    </a:lnTo>
                    <a:lnTo>
                      <a:pt x="10" y="51"/>
                    </a:lnTo>
                    <a:lnTo>
                      <a:pt x="10" y="8"/>
                    </a:lnTo>
                    <a:lnTo>
                      <a:pt x="40" y="6"/>
                    </a:lnTo>
                    <a:lnTo>
                      <a:pt x="47" y="2"/>
                    </a:lnTo>
                    <a:lnTo>
                      <a:pt x="47" y="0"/>
                    </a:lnTo>
                    <a:lnTo>
                      <a:pt x="48" y="2"/>
                    </a:lnTo>
                    <a:lnTo>
                      <a:pt x="59" y="24"/>
                    </a:lnTo>
                    <a:lnTo>
                      <a:pt x="86" y="53"/>
                    </a:lnTo>
                    <a:lnTo>
                      <a:pt x="83" y="54"/>
                    </a:lnTo>
                    <a:lnTo>
                      <a:pt x="64" y="70"/>
                    </a:lnTo>
                    <a:lnTo>
                      <a:pt x="63" y="77"/>
                    </a:lnTo>
                    <a:lnTo>
                      <a:pt x="55" y="82"/>
                    </a:lnTo>
                    <a:lnTo>
                      <a:pt x="52" y="93"/>
                    </a:lnTo>
                    <a:lnTo>
                      <a:pt x="37" y="92"/>
                    </a:lnTo>
                    <a:lnTo>
                      <a:pt x="30" y="88"/>
                    </a:lnTo>
                    <a:lnTo>
                      <a:pt x="17" y="106"/>
                    </a:lnTo>
                    <a:lnTo>
                      <a:pt x="7" y="108"/>
                    </a:lnTo>
                    <a:lnTo>
                      <a:pt x="6" y="102"/>
                    </a:lnTo>
                    <a:lnTo>
                      <a:pt x="9" y="99"/>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6" name="Freeform 21">
                <a:extLst>
                  <a:ext uri="{FF2B5EF4-FFF2-40B4-BE49-F238E27FC236}">
                    <a16:creationId xmlns:a16="http://schemas.microsoft.com/office/drawing/2014/main" id="{E9C506CF-D06C-4FF7-A1B9-F77ADB53AE9A}"/>
                  </a:ext>
                </a:extLst>
              </p:cNvPr>
              <p:cNvSpPr>
                <a:spLocks/>
              </p:cNvSpPr>
              <p:nvPr/>
            </p:nvSpPr>
            <p:spPr bwMode="auto">
              <a:xfrm>
                <a:off x="5058" y="2759"/>
                <a:ext cx="81" cy="85"/>
              </a:xfrm>
              <a:custGeom>
                <a:avLst/>
                <a:gdLst>
                  <a:gd name="T0" fmla="*/ 9 w 81"/>
                  <a:gd name="T1" fmla="*/ 13 h 85"/>
                  <a:gd name="T2" fmla="*/ 22 w 81"/>
                  <a:gd name="T3" fmla="*/ 10 h 85"/>
                  <a:gd name="T4" fmla="*/ 26 w 81"/>
                  <a:gd name="T5" fmla="*/ 6 h 85"/>
                  <a:gd name="T6" fmla="*/ 22 w 81"/>
                  <a:gd name="T7" fmla="*/ 3 h 85"/>
                  <a:gd name="T8" fmla="*/ 22 w 81"/>
                  <a:gd name="T9" fmla="*/ 0 h 85"/>
                  <a:gd name="T10" fmla="*/ 36 w 81"/>
                  <a:gd name="T11" fmla="*/ 0 h 85"/>
                  <a:gd name="T12" fmla="*/ 50 w 81"/>
                  <a:gd name="T13" fmla="*/ 6 h 85"/>
                  <a:gd name="T14" fmla="*/ 62 w 81"/>
                  <a:gd name="T15" fmla="*/ 1 h 85"/>
                  <a:gd name="T16" fmla="*/ 75 w 81"/>
                  <a:gd name="T17" fmla="*/ 9 h 85"/>
                  <a:gd name="T18" fmla="*/ 78 w 81"/>
                  <a:gd name="T19" fmla="*/ 26 h 85"/>
                  <a:gd name="T20" fmla="*/ 81 w 81"/>
                  <a:gd name="T21" fmla="*/ 42 h 85"/>
                  <a:gd name="T22" fmla="*/ 75 w 81"/>
                  <a:gd name="T23" fmla="*/ 41 h 85"/>
                  <a:gd name="T24" fmla="*/ 62 w 81"/>
                  <a:gd name="T25" fmla="*/ 49 h 85"/>
                  <a:gd name="T26" fmla="*/ 55 w 81"/>
                  <a:gd name="T27" fmla="*/ 51 h 85"/>
                  <a:gd name="T28" fmla="*/ 62 w 81"/>
                  <a:gd name="T29" fmla="*/ 62 h 85"/>
                  <a:gd name="T30" fmla="*/ 65 w 81"/>
                  <a:gd name="T31" fmla="*/ 62 h 85"/>
                  <a:gd name="T32" fmla="*/ 69 w 81"/>
                  <a:gd name="T33" fmla="*/ 69 h 85"/>
                  <a:gd name="T34" fmla="*/ 61 w 81"/>
                  <a:gd name="T35" fmla="*/ 74 h 85"/>
                  <a:gd name="T36" fmla="*/ 62 w 81"/>
                  <a:gd name="T37" fmla="*/ 81 h 85"/>
                  <a:gd name="T38" fmla="*/ 50 w 81"/>
                  <a:gd name="T39" fmla="*/ 82 h 85"/>
                  <a:gd name="T40" fmla="*/ 39 w 81"/>
                  <a:gd name="T41" fmla="*/ 83 h 85"/>
                  <a:gd name="T42" fmla="*/ 37 w 81"/>
                  <a:gd name="T43" fmla="*/ 85 h 85"/>
                  <a:gd name="T44" fmla="*/ 34 w 81"/>
                  <a:gd name="T45" fmla="*/ 82 h 85"/>
                  <a:gd name="T46" fmla="*/ 32 w 81"/>
                  <a:gd name="T47" fmla="*/ 83 h 85"/>
                  <a:gd name="T48" fmla="*/ 28 w 81"/>
                  <a:gd name="T49" fmla="*/ 80 h 85"/>
                  <a:gd name="T50" fmla="*/ 17 w 81"/>
                  <a:gd name="T51" fmla="*/ 80 h 85"/>
                  <a:gd name="T52" fmla="*/ 17 w 81"/>
                  <a:gd name="T53" fmla="*/ 65 h 85"/>
                  <a:gd name="T54" fmla="*/ 4 w 81"/>
                  <a:gd name="T55" fmla="*/ 60 h 85"/>
                  <a:gd name="T56" fmla="*/ 4 w 81"/>
                  <a:gd name="T57" fmla="*/ 54 h 85"/>
                  <a:gd name="T58" fmla="*/ 3 w 81"/>
                  <a:gd name="T59" fmla="*/ 51 h 85"/>
                  <a:gd name="T60" fmla="*/ 1 w 81"/>
                  <a:gd name="T61" fmla="*/ 47 h 85"/>
                  <a:gd name="T62" fmla="*/ 0 w 81"/>
                  <a:gd name="T63" fmla="*/ 34 h 85"/>
                  <a:gd name="T64" fmla="*/ 9 w 81"/>
                  <a:gd name="T65" fmla="*/ 27 h 85"/>
                  <a:gd name="T66" fmla="*/ 9 w 81"/>
                  <a:gd name="T6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85">
                    <a:moveTo>
                      <a:pt x="9" y="13"/>
                    </a:moveTo>
                    <a:lnTo>
                      <a:pt x="22" y="10"/>
                    </a:lnTo>
                    <a:lnTo>
                      <a:pt x="26" y="6"/>
                    </a:lnTo>
                    <a:lnTo>
                      <a:pt x="22" y="3"/>
                    </a:lnTo>
                    <a:lnTo>
                      <a:pt x="22" y="0"/>
                    </a:lnTo>
                    <a:lnTo>
                      <a:pt x="36" y="0"/>
                    </a:lnTo>
                    <a:lnTo>
                      <a:pt x="50" y="6"/>
                    </a:lnTo>
                    <a:lnTo>
                      <a:pt x="62" y="1"/>
                    </a:lnTo>
                    <a:lnTo>
                      <a:pt x="75" y="9"/>
                    </a:lnTo>
                    <a:lnTo>
                      <a:pt x="78" y="26"/>
                    </a:lnTo>
                    <a:lnTo>
                      <a:pt x="81" y="42"/>
                    </a:lnTo>
                    <a:lnTo>
                      <a:pt x="75" y="41"/>
                    </a:lnTo>
                    <a:lnTo>
                      <a:pt x="62" y="49"/>
                    </a:lnTo>
                    <a:lnTo>
                      <a:pt x="55" y="51"/>
                    </a:lnTo>
                    <a:lnTo>
                      <a:pt x="62" y="62"/>
                    </a:lnTo>
                    <a:lnTo>
                      <a:pt x="65" y="62"/>
                    </a:lnTo>
                    <a:lnTo>
                      <a:pt x="69" y="69"/>
                    </a:lnTo>
                    <a:lnTo>
                      <a:pt x="61" y="74"/>
                    </a:lnTo>
                    <a:lnTo>
                      <a:pt x="62" y="81"/>
                    </a:lnTo>
                    <a:lnTo>
                      <a:pt x="50" y="82"/>
                    </a:lnTo>
                    <a:lnTo>
                      <a:pt x="39" y="83"/>
                    </a:lnTo>
                    <a:lnTo>
                      <a:pt x="37" y="85"/>
                    </a:lnTo>
                    <a:lnTo>
                      <a:pt x="34" y="82"/>
                    </a:lnTo>
                    <a:lnTo>
                      <a:pt x="32" y="83"/>
                    </a:lnTo>
                    <a:lnTo>
                      <a:pt x="28" y="80"/>
                    </a:lnTo>
                    <a:lnTo>
                      <a:pt x="17" y="80"/>
                    </a:lnTo>
                    <a:lnTo>
                      <a:pt x="17" y="65"/>
                    </a:lnTo>
                    <a:lnTo>
                      <a:pt x="4" y="60"/>
                    </a:lnTo>
                    <a:lnTo>
                      <a:pt x="4" y="54"/>
                    </a:lnTo>
                    <a:lnTo>
                      <a:pt x="3" y="51"/>
                    </a:lnTo>
                    <a:lnTo>
                      <a:pt x="1" y="47"/>
                    </a:lnTo>
                    <a:lnTo>
                      <a:pt x="0" y="34"/>
                    </a:lnTo>
                    <a:lnTo>
                      <a:pt x="9" y="27"/>
                    </a:lnTo>
                    <a:lnTo>
                      <a:pt x="9" y="1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7" name="Freeform 22">
                <a:extLst>
                  <a:ext uri="{FF2B5EF4-FFF2-40B4-BE49-F238E27FC236}">
                    <a16:creationId xmlns:a16="http://schemas.microsoft.com/office/drawing/2014/main" id="{09CBE9BE-8844-41DE-B374-8C597B8C4476}"/>
                  </a:ext>
                </a:extLst>
              </p:cNvPr>
              <p:cNvSpPr>
                <a:spLocks/>
              </p:cNvSpPr>
              <p:nvPr/>
            </p:nvSpPr>
            <p:spPr bwMode="auto">
              <a:xfrm>
                <a:off x="5035" y="2772"/>
                <a:ext cx="32" cy="34"/>
              </a:xfrm>
              <a:custGeom>
                <a:avLst/>
                <a:gdLst>
                  <a:gd name="T0" fmla="*/ 32 w 32"/>
                  <a:gd name="T1" fmla="*/ 0 h 34"/>
                  <a:gd name="T2" fmla="*/ 32 w 32"/>
                  <a:gd name="T3" fmla="*/ 14 h 34"/>
                  <a:gd name="T4" fmla="*/ 23 w 32"/>
                  <a:gd name="T5" fmla="*/ 21 h 34"/>
                  <a:gd name="T6" fmla="*/ 24 w 32"/>
                  <a:gd name="T7" fmla="*/ 34 h 34"/>
                  <a:gd name="T8" fmla="*/ 20 w 32"/>
                  <a:gd name="T9" fmla="*/ 32 h 34"/>
                  <a:gd name="T10" fmla="*/ 19 w 32"/>
                  <a:gd name="T11" fmla="*/ 27 h 34"/>
                  <a:gd name="T12" fmla="*/ 12 w 32"/>
                  <a:gd name="T13" fmla="*/ 23 h 34"/>
                  <a:gd name="T14" fmla="*/ 0 w 32"/>
                  <a:gd name="T15" fmla="*/ 21 h 34"/>
                  <a:gd name="T16" fmla="*/ 6 w 32"/>
                  <a:gd name="T17" fmla="*/ 16 h 34"/>
                  <a:gd name="T18" fmla="*/ 11 w 32"/>
                  <a:gd name="T19" fmla="*/ 4 h 34"/>
                  <a:gd name="T20" fmla="*/ 19 w 32"/>
                  <a:gd name="T21" fmla="*/ 0 h 34"/>
                  <a:gd name="T22" fmla="*/ 32 w 32"/>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4">
                    <a:moveTo>
                      <a:pt x="32" y="0"/>
                    </a:moveTo>
                    <a:lnTo>
                      <a:pt x="32" y="14"/>
                    </a:lnTo>
                    <a:lnTo>
                      <a:pt x="23" y="21"/>
                    </a:lnTo>
                    <a:lnTo>
                      <a:pt x="24" y="34"/>
                    </a:lnTo>
                    <a:lnTo>
                      <a:pt x="20" y="32"/>
                    </a:lnTo>
                    <a:lnTo>
                      <a:pt x="19" y="27"/>
                    </a:lnTo>
                    <a:lnTo>
                      <a:pt x="12" y="23"/>
                    </a:lnTo>
                    <a:lnTo>
                      <a:pt x="0" y="21"/>
                    </a:lnTo>
                    <a:lnTo>
                      <a:pt x="6" y="16"/>
                    </a:lnTo>
                    <a:lnTo>
                      <a:pt x="11" y="4"/>
                    </a:lnTo>
                    <a:lnTo>
                      <a:pt x="19" y="0"/>
                    </a:lnTo>
                    <a:lnTo>
                      <a:pt x="32"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8" name="Freeform 23">
                <a:extLst>
                  <a:ext uri="{FF2B5EF4-FFF2-40B4-BE49-F238E27FC236}">
                    <a16:creationId xmlns:a16="http://schemas.microsoft.com/office/drawing/2014/main" id="{B15CAB33-A40B-4330-BEC5-5F22748D66C0}"/>
                  </a:ext>
                </a:extLst>
              </p:cNvPr>
              <p:cNvSpPr>
                <a:spLocks/>
              </p:cNvSpPr>
              <p:nvPr/>
            </p:nvSpPr>
            <p:spPr bwMode="auto">
              <a:xfrm>
                <a:off x="5405" y="2930"/>
                <a:ext cx="176" cy="170"/>
              </a:xfrm>
              <a:custGeom>
                <a:avLst/>
                <a:gdLst>
                  <a:gd name="T0" fmla="*/ 43 w 176"/>
                  <a:gd name="T1" fmla="*/ 15 h 170"/>
                  <a:gd name="T2" fmla="*/ 44 w 176"/>
                  <a:gd name="T3" fmla="*/ 24 h 170"/>
                  <a:gd name="T4" fmla="*/ 53 w 176"/>
                  <a:gd name="T5" fmla="*/ 27 h 170"/>
                  <a:gd name="T6" fmla="*/ 70 w 176"/>
                  <a:gd name="T7" fmla="*/ 37 h 170"/>
                  <a:gd name="T8" fmla="*/ 89 w 176"/>
                  <a:gd name="T9" fmla="*/ 33 h 170"/>
                  <a:gd name="T10" fmla="*/ 90 w 176"/>
                  <a:gd name="T11" fmla="*/ 27 h 170"/>
                  <a:gd name="T12" fmla="*/ 96 w 176"/>
                  <a:gd name="T13" fmla="*/ 26 h 170"/>
                  <a:gd name="T14" fmla="*/ 113 w 176"/>
                  <a:gd name="T15" fmla="*/ 19 h 170"/>
                  <a:gd name="T16" fmla="*/ 121 w 176"/>
                  <a:gd name="T17" fmla="*/ 20 h 170"/>
                  <a:gd name="T18" fmla="*/ 131 w 176"/>
                  <a:gd name="T19" fmla="*/ 25 h 170"/>
                  <a:gd name="T20" fmla="*/ 157 w 176"/>
                  <a:gd name="T21" fmla="*/ 37 h 170"/>
                  <a:gd name="T22" fmla="*/ 157 w 176"/>
                  <a:gd name="T23" fmla="*/ 49 h 170"/>
                  <a:gd name="T24" fmla="*/ 150 w 176"/>
                  <a:gd name="T25" fmla="*/ 72 h 170"/>
                  <a:gd name="T26" fmla="*/ 153 w 176"/>
                  <a:gd name="T27" fmla="*/ 96 h 170"/>
                  <a:gd name="T28" fmla="*/ 160 w 176"/>
                  <a:gd name="T29" fmla="*/ 97 h 170"/>
                  <a:gd name="T30" fmla="*/ 163 w 176"/>
                  <a:gd name="T31" fmla="*/ 102 h 170"/>
                  <a:gd name="T32" fmla="*/ 160 w 176"/>
                  <a:gd name="T33" fmla="*/ 104 h 170"/>
                  <a:gd name="T34" fmla="*/ 153 w 176"/>
                  <a:gd name="T35" fmla="*/ 116 h 170"/>
                  <a:gd name="T36" fmla="*/ 162 w 176"/>
                  <a:gd name="T37" fmla="*/ 131 h 170"/>
                  <a:gd name="T38" fmla="*/ 170 w 176"/>
                  <a:gd name="T39" fmla="*/ 135 h 170"/>
                  <a:gd name="T40" fmla="*/ 171 w 176"/>
                  <a:gd name="T41" fmla="*/ 145 h 170"/>
                  <a:gd name="T42" fmla="*/ 176 w 176"/>
                  <a:gd name="T43" fmla="*/ 146 h 170"/>
                  <a:gd name="T44" fmla="*/ 175 w 176"/>
                  <a:gd name="T45" fmla="*/ 152 h 170"/>
                  <a:gd name="T46" fmla="*/ 163 w 176"/>
                  <a:gd name="T47" fmla="*/ 156 h 170"/>
                  <a:gd name="T48" fmla="*/ 159 w 176"/>
                  <a:gd name="T49" fmla="*/ 170 h 170"/>
                  <a:gd name="T50" fmla="*/ 120 w 176"/>
                  <a:gd name="T51" fmla="*/ 162 h 170"/>
                  <a:gd name="T52" fmla="*/ 116 w 176"/>
                  <a:gd name="T53" fmla="*/ 149 h 170"/>
                  <a:gd name="T54" fmla="*/ 97 w 176"/>
                  <a:gd name="T55" fmla="*/ 155 h 170"/>
                  <a:gd name="T56" fmla="*/ 83 w 176"/>
                  <a:gd name="T57" fmla="*/ 149 h 170"/>
                  <a:gd name="T58" fmla="*/ 67 w 176"/>
                  <a:gd name="T59" fmla="*/ 138 h 170"/>
                  <a:gd name="T60" fmla="*/ 54 w 176"/>
                  <a:gd name="T61" fmla="*/ 111 h 170"/>
                  <a:gd name="T62" fmla="*/ 39 w 176"/>
                  <a:gd name="T63" fmla="*/ 116 h 170"/>
                  <a:gd name="T64" fmla="*/ 33 w 176"/>
                  <a:gd name="T65" fmla="*/ 102 h 170"/>
                  <a:gd name="T66" fmla="*/ 34 w 176"/>
                  <a:gd name="T67" fmla="*/ 93 h 170"/>
                  <a:gd name="T68" fmla="*/ 29 w 176"/>
                  <a:gd name="T69" fmla="*/ 84 h 170"/>
                  <a:gd name="T70" fmla="*/ 12 w 176"/>
                  <a:gd name="T71" fmla="*/ 68 h 170"/>
                  <a:gd name="T72" fmla="*/ 19 w 176"/>
                  <a:gd name="T73" fmla="*/ 55 h 170"/>
                  <a:gd name="T74" fmla="*/ 20 w 176"/>
                  <a:gd name="T75" fmla="*/ 47 h 170"/>
                  <a:gd name="T76" fmla="*/ 12 w 176"/>
                  <a:gd name="T77" fmla="*/ 44 h 170"/>
                  <a:gd name="T78" fmla="*/ 8 w 176"/>
                  <a:gd name="T79" fmla="*/ 31 h 170"/>
                  <a:gd name="T80" fmla="*/ 3 w 176"/>
                  <a:gd name="T81" fmla="*/ 23 h 170"/>
                  <a:gd name="T82" fmla="*/ 0 w 176"/>
                  <a:gd name="T83" fmla="*/ 5 h 170"/>
                  <a:gd name="T84" fmla="*/ 5 w 176"/>
                  <a:gd name="T85" fmla="*/ 0 h 170"/>
                  <a:gd name="T86" fmla="*/ 7 w 176"/>
                  <a:gd name="T87" fmla="*/ 2 h 170"/>
                  <a:gd name="T88" fmla="*/ 12 w 176"/>
                  <a:gd name="T89" fmla="*/ 10 h 170"/>
                  <a:gd name="T90" fmla="*/ 18 w 176"/>
                  <a:gd name="T91" fmla="*/ 11 h 170"/>
                  <a:gd name="T92" fmla="*/ 22 w 176"/>
                  <a:gd name="T93" fmla="*/ 11 h 170"/>
                  <a:gd name="T94" fmla="*/ 34 w 176"/>
                  <a:gd name="T95" fmla="*/ 1 h 170"/>
                  <a:gd name="T96" fmla="*/ 35 w 176"/>
                  <a:gd name="T97" fmla="*/ 12 h 170"/>
                  <a:gd name="T98" fmla="*/ 41 w 176"/>
                  <a:gd name="T99" fmla="*/ 17 h 170"/>
                  <a:gd name="T100" fmla="*/ 43 w 176"/>
                  <a:gd name="T101" fmla="*/ 1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 h="170">
                    <a:moveTo>
                      <a:pt x="43" y="15"/>
                    </a:moveTo>
                    <a:lnTo>
                      <a:pt x="44" y="24"/>
                    </a:lnTo>
                    <a:lnTo>
                      <a:pt x="53" y="27"/>
                    </a:lnTo>
                    <a:lnTo>
                      <a:pt x="70" y="37"/>
                    </a:lnTo>
                    <a:lnTo>
                      <a:pt x="89" y="33"/>
                    </a:lnTo>
                    <a:lnTo>
                      <a:pt x="90" y="27"/>
                    </a:lnTo>
                    <a:lnTo>
                      <a:pt x="96" y="26"/>
                    </a:lnTo>
                    <a:lnTo>
                      <a:pt x="113" y="19"/>
                    </a:lnTo>
                    <a:lnTo>
                      <a:pt x="121" y="20"/>
                    </a:lnTo>
                    <a:lnTo>
                      <a:pt x="131" y="25"/>
                    </a:lnTo>
                    <a:lnTo>
                      <a:pt x="157" y="37"/>
                    </a:lnTo>
                    <a:lnTo>
                      <a:pt x="157" y="49"/>
                    </a:lnTo>
                    <a:lnTo>
                      <a:pt x="150" y="72"/>
                    </a:lnTo>
                    <a:lnTo>
                      <a:pt x="153" y="96"/>
                    </a:lnTo>
                    <a:lnTo>
                      <a:pt x="160" y="97"/>
                    </a:lnTo>
                    <a:lnTo>
                      <a:pt x="163" y="102"/>
                    </a:lnTo>
                    <a:lnTo>
                      <a:pt x="160" y="104"/>
                    </a:lnTo>
                    <a:lnTo>
                      <a:pt x="153" y="116"/>
                    </a:lnTo>
                    <a:lnTo>
                      <a:pt x="162" y="131"/>
                    </a:lnTo>
                    <a:lnTo>
                      <a:pt x="170" y="135"/>
                    </a:lnTo>
                    <a:lnTo>
                      <a:pt x="171" y="145"/>
                    </a:lnTo>
                    <a:lnTo>
                      <a:pt x="176" y="146"/>
                    </a:lnTo>
                    <a:lnTo>
                      <a:pt x="175" y="152"/>
                    </a:lnTo>
                    <a:lnTo>
                      <a:pt x="163" y="156"/>
                    </a:lnTo>
                    <a:lnTo>
                      <a:pt x="159" y="170"/>
                    </a:lnTo>
                    <a:lnTo>
                      <a:pt x="120" y="162"/>
                    </a:lnTo>
                    <a:lnTo>
                      <a:pt x="116" y="149"/>
                    </a:lnTo>
                    <a:lnTo>
                      <a:pt x="97" y="155"/>
                    </a:lnTo>
                    <a:lnTo>
                      <a:pt x="83" y="149"/>
                    </a:lnTo>
                    <a:lnTo>
                      <a:pt x="67" y="138"/>
                    </a:lnTo>
                    <a:lnTo>
                      <a:pt x="54" y="111"/>
                    </a:lnTo>
                    <a:lnTo>
                      <a:pt x="39" y="116"/>
                    </a:lnTo>
                    <a:lnTo>
                      <a:pt x="33" y="102"/>
                    </a:lnTo>
                    <a:lnTo>
                      <a:pt x="34" y="93"/>
                    </a:lnTo>
                    <a:lnTo>
                      <a:pt x="29" y="84"/>
                    </a:lnTo>
                    <a:lnTo>
                      <a:pt x="12" y="68"/>
                    </a:lnTo>
                    <a:lnTo>
                      <a:pt x="19" y="55"/>
                    </a:lnTo>
                    <a:lnTo>
                      <a:pt x="20" y="47"/>
                    </a:lnTo>
                    <a:lnTo>
                      <a:pt x="12" y="44"/>
                    </a:lnTo>
                    <a:lnTo>
                      <a:pt x="8" y="31"/>
                    </a:lnTo>
                    <a:lnTo>
                      <a:pt x="3" y="23"/>
                    </a:lnTo>
                    <a:lnTo>
                      <a:pt x="0" y="5"/>
                    </a:lnTo>
                    <a:lnTo>
                      <a:pt x="5" y="0"/>
                    </a:lnTo>
                    <a:lnTo>
                      <a:pt x="7" y="2"/>
                    </a:lnTo>
                    <a:lnTo>
                      <a:pt x="12" y="10"/>
                    </a:lnTo>
                    <a:lnTo>
                      <a:pt x="18" y="11"/>
                    </a:lnTo>
                    <a:lnTo>
                      <a:pt x="22" y="11"/>
                    </a:lnTo>
                    <a:lnTo>
                      <a:pt x="34" y="1"/>
                    </a:lnTo>
                    <a:lnTo>
                      <a:pt x="35" y="12"/>
                    </a:lnTo>
                    <a:lnTo>
                      <a:pt x="41" y="17"/>
                    </a:lnTo>
                    <a:lnTo>
                      <a:pt x="43" y="15"/>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49" name="Freeform 24">
                <a:extLst>
                  <a:ext uri="{FF2B5EF4-FFF2-40B4-BE49-F238E27FC236}">
                    <a16:creationId xmlns:a16="http://schemas.microsoft.com/office/drawing/2014/main" id="{6BFC6E32-0762-4541-944A-DB30D318772E}"/>
                  </a:ext>
                </a:extLst>
              </p:cNvPr>
              <p:cNvSpPr>
                <a:spLocks/>
              </p:cNvSpPr>
              <p:nvPr/>
            </p:nvSpPr>
            <p:spPr bwMode="auto">
              <a:xfrm>
                <a:off x="5203" y="3486"/>
                <a:ext cx="106" cy="113"/>
              </a:xfrm>
              <a:custGeom>
                <a:avLst/>
                <a:gdLst>
                  <a:gd name="T0" fmla="*/ 26 w 106"/>
                  <a:gd name="T1" fmla="*/ 37 h 113"/>
                  <a:gd name="T2" fmla="*/ 36 w 106"/>
                  <a:gd name="T3" fmla="*/ 39 h 113"/>
                  <a:gd name="T4" fmla="*/ 45 w 106"/>
                  <a:gd name="T5" fmla="*/ 42 h 113"/>
                  <a:gd name="T6" fmla="*/ 59 w 106"/>
                  <a:gd name="T7" fmla="*/ 49 h 113"/>
                  <a:gd name="T8" fmla="*/ 71 w 106"/>
                  <a:gd name="T9" fmla="*/ 61 h 113"/>
                  <a:gd name="T10" fmla="*/ 71 w 106"/>
                  <a:gd name="T11" fmla="*/ 45 h 113"/>
                  <a:gd name="T12" fmla="*/ 64 w 106"/>
                  <a:gd name="T13" fmla="*/ 48 h 113"/>
                  <a:gd name="T14" fmla="*/ 58 w 106"/>
                  <a:gd name="T15" fmla="*/ 38 h 113"/>
                  <a:gd name="T16" fmla="*/ 58 w 106"/>
                  <a:gd name="T17" fmla="*/ 25 h 113"/>
                  <a:gd name="T18" fmla="*/ 59 w 106"/>
                  <a:gd name="T19" fmla="*/ 12 h 113"/>
                  <a:gd name="T20" fmla="*/ 63 w 106"/>
                  <a:gd name="T21" fmla="*/ 3 h 113"/>
                  <a:gd name="T22" fmla="*/ 80 w 106"/>
                  <a:gd name="T23" fmla="*/ 0 h 113"/>
                  <a:gd name="T24" fmla="*/ 83 w 106"/>
                  <a:gd name="T25" fmla="*/ 4 h 113"/>
                  <a:gd name="T26" fmla="*/ 92 w 106"/>
                  <a:gd name="T27" fmla="*/ 8 h 113"/>
                  <a:gd name="T28" fmla="*/ 100 w 106"/>
                  <a:gd name="T29" fmla="*/ 13 h 113"/>
                  <a:gd name="T30" fmla="*/ 100 w 106"/>
                  <a:gd name="T31" fmla="*/ 16 h 113"/>
                  <a:gd name="T32" fmla="*/ 103 w 106"/>
                  <a:gd name="T33" fmla="*/ 16 h 113"/>
                  <a:gd name="T34" fmla="*/ 106 w 106"/>
                  <a:gd name="T35" fmla="*/ 27 h 113"/>
                  <a:gd name="T36" fmla="*/ 103 w 106"/>
                  <a:gd name="T37" fmla="*/ 30 h 113"/>
                  <a:gd name="T38" fmla="*/ 104 w 106"/>
                  <a:gd name="T39" fmla="*/ 36 h 113"/>
                  <a:gd name="T40" fmla="*/ 105 w 106"/>
                  <a:gd name="T41" fmla="*/ 48 h 113"/>
                  <a:gd name="T42" fmla="*/ 99 w 106"/>
                  <a:gd name="T43" fmla="*/ 52 h 113"/>
                  <a:gd name="T44" fmla="*/ 98 w 106"/>
                  <a:gd name="T45" fmla="*/ 62 h 113"/>
                  <a:gd name="T46" fmla="*/ 103 w 106"/>
                  <a:gd name="T47" fmla="*/ 66 h 113"/>
                  <a:gd name="T48" fmla="*/ 93 w 106"/>
                  <a:gd name="T49" fmla="*/ 70 h 113"/>
                  <a:gd name="T50" fmla="*/ 85 w 106"/>
                  <a:gd name="T51" fmla="*/ 74 h 113"/>
                  <a:gd name="T52" fmla="*/ 75 w 106"/>
                  <a:gd name="T53" fmla="*/ 78 h 113"/>
                  <a:gd name="T54" fmla="*/ 77 w 106"/>
                  <a:gd name="T55" fmla="*/ 82 h 113"/>
                  <a:gd name="T56" fmla="*/ 77 w 106"/>
                  <a:gd name="T57" fmla="*/ 85 h 113"/>
                  <a:gd name="T58" fmla="*/ 64 w 106"/>
                  <a:gd name="T59" fmla="*/ 88 h 113"/>
                  <a:gd name="T60" fmla="*/ 56 w 106"/>
                  <a:gd name="T61" fmla="*/ 98 h 113"/>
                  <a:gd name="T62" fmla="*/ 49 w 106"/>
                  <a:gd name="T63" fmla="*/ 108 h 113"/>
                  <a:gd name="T64" fmla="*/ 46 w 106"/>
                  <a:gd name="T65" fmla="*/ 113 h 113"/>
                  <a:gd name="T66" fmla="*/ 29 w 106"/>
                  <a:gd name="T67" fmla="*/ 110 h 113"/>
                  <a:gd name="T68" fmla="*/ 28 w 106"/>
                  <a:gd name="T69" fmla="*/ 108 h 113"/>
                  <a:gd name="T70" fmla="*/ 23 w 106"/>
                  <a:gd name="T71" fmla="*/ 106 h 113"/>
                  <a:gd name="T72" fmla="*/ 17 w 106"/>
                  <a:gd name="T73" fmla="*/ 106 h 113"/>
                  <a:gd name="T74" fmla="*/ 12 w 106"/>
                  <a:gd name="T75" fmla="*/ 108 h 113"/>
                  <a:gd name="T76" fmla="*/ 0 w 106"/>
                  <a:gd name="T77" fmla="*/ 93 h 113"/>
                  <a:gd name="T78" fmla="*/ 0 w 106"/>
                  <a:gd name="T79" fmla="*/ 80 h 113"/>
                  <a:gd name="T80" fmla="*/ 0 w 106"/>
                  <a:gd name="T81" fmla="*/ 67 h 113"/>
                  <a:gd name="T82" fmla="*/ 0 w 106"/>
                  <a:gd name="T83" fmla="*/ 55 h 113"/>
                  <a:gd name="T84" fmla="*/ 18 w 106"/>
                  <a:gd name="T85" fmla="*/ 55 h 113"/>
                  <a:gd name="T86" fmla="*/ 18 w 106"/>
                  <a:gd name="T87" fmla="*/ 42 h 113"/>
                  <a:gd name="T88" fmla="*/ 18 w 106"/>
                  <a:gd name="T89" fmla="*/ 30 h 113"/>
                  <a:gd name="T90" fmla="*/ 26 w 106"/>
                  <a:gd name="T91" fmla="*/ 37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113">
                    <a:moveTo>
                      <a:pt x="26" y="37"/>
                    </a:moveTo>
                    <a:lnTo>
                      <a:pt x="36" y="39"/>
                    </a:lnTo>
                    <a:lnTo>
                      <a:pt x="45" y="42"/>
                    </a:lnTo>
                    <a:lnTo>
                      <a:pt x="59" y="49"/>
                    </a:lnTo>
                    <a:lnTo>
                      <a:pt x="71" y="61"/>
                    </a:lnTo>
                    <a:lnTo>
                      <a:pt x="71" y="45"/>
                    </a:lnTo>
                    <a:lnTo>
                      <a:pt x="64" y="48"/>
                    </a:lnTo>
                    <a:lnTo>
                      <a:pt x="58" y="38"/>
                    </a:lnTo>
                    <a:lnTo>
                      <a:pt x="58" y="25"/>
                    </a:lnTo>
                    <a:lnTo>
                      <a:pt x="59" y="12"/>
                    </a:lnTo>
                    <a:lnTo>
                      <a:pt x="63" y="3"/>
                    </a:lnTo>
                    <a:lnTo>
                      <a:pt x="80" y="0"/>
                    </a:lnTo>
                    <a:lnTo>
                      <a:pt x="83" y="4"/>
                    </a:lnTo>
                    <a:lnTo>
                      <a:pt x="92" y="8"/>
                    </a:lnTo>
                    <a:lnTo>
                      <a:pt x="100" y="13"/>
                    </a:lnTo>
                    <a:lnTo>
                      <a:pt x="100" y="16"/>
                    </a:lnTo>
                    <a:lnTo>
                      <a:pt x="103" y="16"/>
                    </a:lnTo>
                    <a:lnTo>
                      <a:pt x="106" y="27"/>
                    </a:lnTo>
                    <a:lnTo>
                      <a:pt x="103" y="30"/>
                    </a:lnTo>
                    <a:lnTo>
                      <a:pt x="104" y="36"/>
                    </a:lnTo>
                    <a:lnTo>
                      <a:pt x="105" y="48"/>
                    </a:lnTo>
                    <a:lnTo>
                      <a:pt x="99" y="52"/>
                    </a:lnTo>
                    <a:lnTo>
                      <a:pt x="98" y="62"/>
                    </a:lnTo>
                    <a:lnTo>
                      <a:pt x="103" y="66"/>
                    </a:lnTo>
                    <a:lnTo>
                      <a:pt x="93" y="70"/>
                    </a:lnTo>
                    <a:lnTo>
                      <a:pt x="85" y="74"/>
                    </a:lnTo>
                    <a:lnTo>
                      <a:pt x="75" y="78"/>
                    </a:lnTo>
                    <a:lnTo>
                      <a:pt x="77" y="82"/>
                    </a:lnTo>
                    <a:lnTo>
                      <a:pt x="77" y="85"/>
                    </a:lnTo>
                    <a:lnTo>
                      <a:pt x="64" y="88"/>
                    </a:lnTo>
                    <a:lnTo>
                      <a:pt x="56" y="98"/>
                    </a:lnTo>
                    <a:lnTo>
                      <a:pt x="49" y="108"/>
                    </a:lnTo>
                    <a:lnTo>
                      <a:pt x="46" y="113"/>
                    </a:lnTo>
                    <a:lnTo>
                      <a:pt x="29" y="110"/>
                    </a:lnTo>
                    <a:lnTo>
                      <a:pt x="28" y="108"/>
                    </a:lnTo>
                    <a:lnTo>
                      <a:pt x="23" y="106"/>
                    </a:lnTo>
                    <a:lnTo>
                      <a:pt x="17" y="106"/>
                    </a:lnTo>
                    <a:lnTo>
                      <a:pt x="12" y="108"/>
                    </a:lnTo>
                    <a:lnTo>
                      <a:pt x="0" y="93"/>
                    </a:lnTo>
                    <a:lnTo>
                      <a:pt x="0" y="80"/>
                    </a:lnTo>
                    <a:lnTo>
                      <a:pt x="0" y="67"/>
                    </a:lnTo>
                    <a:lnTo>
                      <a:pt x="0" y="55"/>
                    </a:lnTo>
                    <a:lnTo>
                      <a:pt x="18" y="55"/>
                    </a:lnTo>
                    <a:lnTo>
                      <a:pt x="18" y="42"/>
                    </a:lnTo>
                    <a:lnTo>
                      <a:pt x="18" y="30"/>
                    </a:lnTo>
                    <a:lnTo>
                      <a:pt x="26" y="3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0" name="Freeform 25">
                <a:extLst>
                  <a:ext uri="{FF2B5EF4-FFF2-40B4-BE49-F238E27FC236}">
                    <a16:creationId xmlns:a16="http://schemas.microsoft.com/office/drawing/2014/main" id="{00EFD963-CC7E-4C2D-9D1D-AEE467C895B0}"/>
                  </a:ext>
                </a:extLst>
              </p:cNvPr>
              <p:cNvSpPr>
                <a:spLocks/>
              </p:cNvSpPr>
              <p:nvPr/>
            </p:nvSpPr>
            <p:spPr bwMode="auto">
              <a:xfrm>
                <a:off x="5186" y="2832"/>
                <a:ext cx="88" cy="53"/>
              </a:xfrm>
              <a:custGeom>
                <a:avLst/>
                <a:gdLst>
                  <a:gd name="T0" fmla="*/ 31 w 88"/>
                  <a:gd name="T1" fmla="*/ 3 h 53"/>
                  <a:gd name="T2" fmla="*/ 45 w 88"/>
                  <a:gd name="T3" fmla="*/ 7 h 53"/>
                  <a:gd name="T4" fmla="*/ 59 w 88"/>
                  <a:gd name="T5" fmla="*/ 0 h 53"/>
                  <a:gd name="T6" fmla="*/ 65 w 88"/>
                  <a:gd name="T7" fmla="*/ 7 h 53"/>
                  <a:gd name="T8" fmla="*/ 74 w 88"/>
                  <a:gd name="T9" fmla="*/ 21 h 53"/>
                  <a:gd name="T10" fmla="*/ 72 w 88"/>
                  <a:gd name="T11" fmla="*/ 33 h 53"/>
                  <a:gd name="T12" fmla="*/ 78 w 88"/>
                  <a:gd name="T13" fmla="*/ 36 h 53"/>
                  <a:gd name="T14" fmla="*/ 88 w 88"/>
                  <a:gd name="T15" fmla="*/ 35 h 53"/>
                  <a:gd name="T16" fmla="*/ 78 w 88"/>
                  <a:gd name="T17" fmla="*/ 52 h 53"/>
                  <a:gd name="T18" fmla="*/ 73 w 88"/>
                  <a:gd name="T19" fmla="*/ 53 h 53"/>
                  <a:gd name="T20" fmla="*/ 64 w 88"/>
                  <a:gd name="T21" fmla="*/ 48 h 53"/>
                  <a:gd name="T22" fmla="*/ 51 w 88"/>
                  <a:gd name="T23" fmla="*/ 53 h 53"/>
                  <a:gd name="T24" fmla="*/ 26 w 88"/>
                  <a:gd name="T25" fmla="*/ 51 h 53"/>
                  <a:gd name="T26" fmla="*/ 24 w 88"/>
                  <a:gd name="T27" fmla="*/ 46 h 53"/>
                  <a:gd name="T28" fmla="*/ 22 w 88"/>
                  <a:gd name="T29" fmla="*/ 43 h 53"/>
                  <a:gd name="T30" fmla="*/ 13 w 88"/>
                  <a:gd name="T31" fmla="*/ 41 h 53"/>
                  <a:gd name="T32" fmla="*/ 12 w 88"/>
                  <a:gd name="T33" fmla="*/ 36 h 53"/>
                  <a:gd name="T34" fmla="*/ 0 w 88"/>
                  <a:gd name="T35" fmla="*/ 24 h 53"/>
                  <a:gd name="T36" fmla="*/ 9 w 88"/>
                  <a:gd name="T37" fmla="*/ 23 h 53"/>
                  <a:gd name="T38" fmla="*/ 20 w 88"/>
                  <a:gd name="T39" fmla="*/ 5 h 53"/>
                  <a:gd name="T40" fmla="*/ 27 w 88"/>
                  <a:gd name="T41" fmla="*/ 4 h 53"/>
                  <a:gd name="T42" fmla="*/ 31 w 88"/>
                  <a:gd name="T43"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53">
                    <a:moveTo>
                      <a:pt x="31" y="3"/>
                    </a:moveTo>
                    <a:lnTo>
                      <a:pt x="45" y="7"/>
                    </a:lnTo>
                    <a:lnTo>
                      <a:pt x="59" y="0"/>
                    </a:lnTo>
                    <a:lnTo>
                      <a:pt x="65" y="7"/>
                    </a:lnTo>
                    <a:lnTo>
                      <a:pt x="74" y="21"/>
                    </a:lnTo>
                    <a:lnTo>
                      <a:pt x="72" y="33"/>
                    </a:lnTo>
                    <a:lnTo>
                      <a:pt x="78" y="36"/>
                    </a:lnTo>
                    <a:lnTo>
                      <a:pt x="88" y="35"/>
                    </a:lnTo>
                    <a:lnTo>
                      <a:pt x="78" y="52"/>
                    </a:lnTo>
                    <a:lnTo>
                      <a:pt x="73" y="53"/>
                    </a:lnTo>
                    <a:lnTo>
                      <a:pt x="64" y="48"/>
                    </a:lnTo>
                    <a:lnTo>
                      <a:pt x="51" y="53"/>
                    </a:lnTo>
                    <a:lnTo>
                      <a:pt x="26" y="51"/>
                    </a:lnTo>
                    <a:lnTo>
                      <a:pt x="24" y="46"/>
                    </a:lnTo>
                    <a:lnTo>
                      <a:pt x="22" y="43"/>
                    </a:lnTo>
                    <a:lnTo>
                      <a:pt x="13" y="41"/>
                    </a:lnTo>
                    <a:lnTo>
                      <a:pt x="12" y="36"/>
                    </a:lnTo>
                    <a:lnTo>
                      <a:pt x="0" y="24"/>
                    </a:lnTo>
                    <a:lnTo>
                      <a:pt x="9" y="23"/>
                    </a:lnTo>
                    <a:lnTo>
                      <a:pt x="20" y="5"/>
                    </a:lnTo>
                    <a:lnTo>
                      <a:pt x="27" y="4"/>
                    </a:lnTo>
                    <a:lnTo>
                      <a:pt x="31" y="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1" name="Freeform 26">
                <a:extLst>
                  <a:ext uri="{FF2B5EF4-FFF2-40B4-BE49-F238E27FC236}">
                    <a16:creationId xmlns:a16="http://schemas.microsoft.com/office/drawing/2014/main" id="{C05003A4-F739-46F3-AFDB-830D6F68D622}"/>
                  </a:ext>
                </a:extLst>
              </p:cNvPr>
              <p:cNvSpPr>
                <a:spLocks/>
              </p:cNvSpPr>
              <p:nvPr/>
            </p:nvSpPr>
            <p:spPr bwMode="auto">
              <a:xfrm>
                <a:off x="4784" y="2620"/>
                <a:ext cx="93" cy="40"/>
              </a:xfrm>
              <a:custGeom>
                <a:avLst/>
                <a:gdLst>
                  <a:gd name="T0" fmla="*/ 0 w 93"/>
                  <a:gd name="T1" fmla="*/ 6 h 40"/>
                  <a:gd name="T2" fmla="*/ 19 w 93"/>
                  <a:gd name="T3" fmla="*/ 1 h 40"/>
                  <a:gd name="T4" fmla="*/ 30 w 93"/>
                  <a:gd name="T5" fmla="*/ 8 h 40"/>
                  <a:gd name="T6" fmla="*/ 75 w 93"/>
                  <a:gd name="T7" fmla="*/ 0 h 40"/>
                  <a:gd name="T8" fmla="*/ 92 w 93"/>
                  <a:gd name="T9" fmla="*/ 15 h 40"/>
                  <a:gd name="T10" fmla="*/ 93 w 93"/>
                  <a:gd name="T11" fmla="*/ 21 h 40"/>
                  <a:gd name="T12" fmla="*/ 46 w 93"/>
                  <a:gd name="T13" fmla="*/ 40 h 40"/>
                  <a:gd name="T14" fmla="*/ 10 w 93"/>
                  <a:gd name="T15" fmla="*/ 30 h 40"/>
                  <a:gd name="T16" fmla="*/ 17 w 93"/>
                  <a:gd name="T17" fmla="*/ 16 h 40"/>
                  <a:gd name="T18" fmla="*/ 0 w 93"/>
                  <a:gd name="T1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40">
                    <a:moveTo>
                      <a:pt x="0" y="6"/>
                    </a:moveTo>
                    <a:lnTo>
                      <a:pt x="19" y="1"/>
                    </a:lnTo>
                    <a:lnTo>
                      <a:pt x="30" y="8"/>
                    </a:lnTo>
                    <a:lnTo>
                      <a:pt x="75" y="0"/>
                    </a:lnTo>
                    <a:lnTo>
                      <a:pt x="92" y="15"/>
                    </a:lnTo>
                    <a:lnTo>
                      <a:pt x="93" y="21"/>
                    </a:lnTo>
                    <a:lnTo>
                      <a:pt x="46" y="40"/>
                    </a:lnTo>
                    <a:lnTo>
                      <a:pt x="10" y="30"/>
                    </a:lnTo>
                    <a:lnTo>
                      <a:pt x="17" y="16"/>
                    </a:lnTo>
                    <a:lnTo>
                      <a:pt x="0" y="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2" name="Freeform 27">
                <a:extLst>
                  <a:ext uri="{FF2B5EF4-FFF2-40B4-BE49-F238E27FC236}">
                    <a16:creationId xmlns:a16="http://schemas.microsoft.com/office/drawing/2014/main" id="{E996AE86-0F7E-4AD4-91FF-DA1CC27BB579}"/>
                  </a:ext>
                </a:extLst>
              </p:cNvPr>
              <p:cNvSpPr>
                <a:spLocks/>
              </p:cNvSpPr>
              <p:nvPr/>
            </p:nvSpPr>
            <p:spPr bwMode="auto">
              <a:xfrm>
                <a:off x="3932" y="3013"/>
                <a:ext cx="278" cy="208"/>
              </a:xfrm>
              <a:custGeom>
                <a:avLst/>
                <a:gdLst>
                  <a:gd name="T0" fmla="*/ 0 w 278"/>
                  <a:gd name="T1" fmla="*/ 0 h 208"/>
                  <a:gd name="T2" fmla="*/ 21 w 278"/>
                  <a:gd name="T3" fmla="*/ 0 h 208"/>
                  <a:gd name="T4" fmla="*/ 56 w 278"/>
                  <a:gd name="T5" fmla="*/ 15 h 208"/>
                  <a:gd name="T6" fmla="*/ 71 w 278"/>
                  <a:gd name="T7" fmla="*/ 14 h 208"/>
                  <a:gd name="T8" fmla="*/ 98 w 278"/>
                  <a:gd name="T9" fmla="*/ 10 h 208"/>
                  <a:gd name="T10" fmla="*/ 113 w 278"/>
                  <a:gd name="T11" fmla="*/ 25 h 208"/>
                  <a:gd name="T12" fmla="*/ 116 w 278"/>
                  <a:gd name="T13" fmla="*/ 35 h 208"/>
                  <a:gd name="T14" fmla="*/ 128 w 278"/>
                  <a:gd name="T15" fmla="*/ 43 h 208"/>
                  <a:gd name="T16" fmla="*/ 136 w 278"/>
                  <a:gd name="T17" fmla="*/ 32 h 208"/>
                  <a:gd name="T18" fmla="*/ 147 w 278"/>
                  <a:gd name="T19" fmla="*/ 35 h 208"/>
                  <a:gd name="T20" fmla="*/ 166 w 278"/>
                  <a:gd name="T21" fmla="*/ 73 h 208"/>
                  <a:gd name="T22" fmla="*/ 182 w 278"/>
                  <a:gd name="T23" fmla="*/ 79 h 208"/>
                  <a:gd name="T24" fmla="*/ 176 w 278"/>
                  <a:gd name="T25" fmla="*/ 121 h 208"/>
                  <a:gd name="T26" fmla="*/ 191 w 278"/>
                  <a:gd name="T27" fmla="*/ 156 h 208"/>
                  <a:gd name="T28" fmla="*/ 208 w 278"/>
                  <a:gd name="T29" fmla="*/ 167 h 208"/>
                  <a:gd name="T30" fmla="*/ 238 w 278"/>
                  <a:gd name="T31" fmla="*/ 158 h 208"/>
                  <a:gd name="T32" fmla="*/ 243 w 278"/>
                  <a:gd name="T33" fmla="*/ 147 h 208"/>
                  <a:gd name="T34" fmla="*/ 247 w 278"/>
                  <a:gd name="T35" fmla="*/ 132 h 208"/>
                  <a:gd name="T36" fmla="*/ 278 w 278"/>
                  <a:gd name="T37" fmla="*/ 129 h 208"/>
                  <a:gd name="T38" fmla="*/ 267 w 278"/>
                  <a:gd name="T39" fmla="*/ 168 h 208"/>
                  <a:gd name="T40" fmla="*/ 267 w 278"/>
                  <a:gd name="T41" fmla="*/ 159 h 208"/>
                  <a:gd name="T42" fmla="*/ 255 w 278"/>
                  <a:gd name="T43" fmla="*/ 172 h 208"/>
                  <a:gd name="T44" fmla="*/ 239 w 278"/>
                  <a:gd name="T45" fmla="*/ 171 h 208"/>
                  <a:gd name="T46" fmla="*/ 238 w 278"/>
                  <a:gd name="T47" fmla="*/ 178 h 208"/>
                  <a:gd name="T48" fmla="*/ 235 w 278"/>
                  <a:gd name="T49" fmla="*/ 178 h 208"/>
                  <a:gd name="T50" fmla="*/ 243 w 278"/>
                  <a:gd name="T51" fmla="*/ 186 h 208"/>
                  <a:gd name="T52" fmla="*/ 244 w 278"/>
                  <a:gd name="T53" fmla="*/ 191 h 208"/>
                  <a:gd name="T54" fmla="*/ 232 w 278"/>
                  <a:gd name="T55" fmla="*/ 191 h 208"/>
                  <a:gd name="T56" fmla="*/ 228 w 278"/>
                  <a:gd name="T57" fmla="*/ 208 h 208"/>
                  <a:gd name="T58" fmla="*/ 211 w 278"/>
                  <a:gd name="T59" fmla="*/ 191 h 208"/>
                  <a:gd name="T60" fmla="*/ 205 w 278"/>
                  <a:gd name="T61" fmla="*/ 189 h 208"/>
                  <a:gd name="T62" fmla="*/ 188 w 278"/>
                  <a:gd name="T63" fmla="*/ 198 h 208"/>
                  <a:gd name="T64" fmla="*/ 128 w 278"/>
                  <a:gd name="T65" fmla="*/ 167 h 208"/>
                  <a:gd name="T66" fmla="*/ 108 w 278"/>
                  <a:gd name="T67" fmla="*/ 151 h 208"/>
                  <a:gd name="T68" fmla="*/ 104 w 278"/>
                  <a:gd name="T69" fmla="*/ 117 h 208"/>
                  <a:gd name="T70" fmla="*/ 49 w 278"/>
                  <a:gd name="T71" fmla="*/ 47 h 208"/>
                  <a:gd name="T72" fmla="*/ 37 w 278"/>
                  <a:gd name="T73" fmla="*/ 23 h 208"/>
                  <a:gd name="T74" fmla="*/ 22 w 278"/>
                  <a:gd name="T75" fmla="*/ 9 h 208"/>
                  <a:gd name="T76" fmla="*/ 24 w 278"/>
                  <a:gd name="T77" fmla="*/ 28 h 208"/>
                  <a:gd name="T78" fmla="*/ 39 w 278"/>
                  <a:gd name="T79" fmla="*/ 46 h 208"/>
                  <a:gd name="T80" fmla="*/ 72 w 278"/>
                  <a:gd name="T81" fmla="*/ 108 h 208"/>
                  <a:gd name="T82" fmla="*/ 65 w 278"/>
                  <a:gd name="T83" fmla="*/ 112 h 208"/>
                  <a:gd name="T84" fmla="*/ 46 w 278"/>
                  <a:gd name="T85" fmla="*/ 92 h 208"/>
                  <a:gd name="T86" fmla="*/ 44 w 278"/>
                  <a:gd name="T87" fmla="*/ 74 h 208"/>
                  <a:gd name="T88" fmla="*/ 19 w 278"/>
                  <a:gd name="T89" fmla="*/ 56 h 208"/>
                  <a:gd name="T90" fmla="*/ 30 w 278"/>
                  <a:gd name="T91" fmla="*/ 50 h 208"/>
                  <a:gd name="T92" fmla="*/ 14 w 278"/>
                  <a:gd name="T93" fmla="*/ 33 h 208"/>
                  <a:gd name="T94" fmla="*/ 0 w 278"/>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8" h="208">
                    <a:moveTo>
                      <a:pt x="0" y="0"/>
                    </a:moveTo>
                    <a:lnTo>
                      <a:pt x="21" y="0"/>
                    </a:lnTo>
                    <a:lnTo>
                      <a:pt x="56" y="15"/>
                    </a:lnTo>
                    <a:lnTo>
                      <a:pt x="71" y="14"/>
                    </a:lnTo>
                    <a:lnTo>
                      <a:pt x="98" y="10"/>
                    </a:lnTo>
                    <a:lnTo>
                      <a:pt x="113" y="25"/>
                    </a:lnTo>
                    <a:lnTo>
                      <a:pt x="116" y="35"/>
                    </a:lnTo>
                    <a:lnTo>
                      <a:pt x="128" y="43"/>
                    </a:lnTo>
                    <a:lnTo>
                      <a:pt x="136" y="32"/>
                    </a:lnTo>
                    <a:lnTo>
                      <a:pt x="147" y="35"/>
                    </a:lnTo>
                    <a:lnTo>
                      <a:pt x="166" y="73"/>
                    </a:lnTo>
                    <a:lnTo>
                      <a:pt x="182" y="79"/>
                    </a:lnTo>
                    <a:lnTo>
                      <a:pt x="176" y="121"/>
                    </a:lnTo>
                    <a:lnTo>
                      <a:pt x="191" y="156"/>
                    </a:lnTo>
                    <a:lnTo>
                      <a:pt x="208" y="167"/>
                    </a:lnTo>
                    <a:lnTo>
                      <a:pt x="238" y="158"/>
                    </a:lnTo>
                    <a:lnTo>
                      <a:pt x="243" y="147"/>
                    </a:lnTo>
                    <a:lnTo>
                      <a:pt x="247" y="132"/>
                    </a:lnTo>
                    <a:lnTo>
                      <a:pt x="278" y="129"/>
                    </a:lnTo>
                    <a:lnTo>
                      <a:pt x="267" y="168"/>
                    </a:lnTo>
                    <a:lnTo>
                      <a:pt x="267" y="159"/>
                    </a:lnTo>
                    <a:lnTo>
                      <a:pt x="255" y="172"/>
                    </a:lnTo>
                    <a:lnTo>
                      <a:pt x="239" y="171"/>
                    </a:lnTo>
                    <a:lnTo>
                      <a:pt x="238" y="178"/>
                    </a:lnTo>
                    <a:lnTo>
                      <a:pt x="235" y="178"/>
                    </a:lnTo>
                    <a:lnTo>
                      <a:pt x="243" y="186"/>
                    </a:lnTo>
                    <a:lnTo>
                      <a:pt x="244" y="191"/>
                    </a:lnTo>
                    <a:lnTo>
                      <a:pt x="232" y="191"/>
                    </a:lnTo>
                    <a:lnTo>
                      <a:pt x="228" y="208"/>
                    </a:lnTo>
                    <a:lnTo>
                      <a:pt x="211" y="191"/>
                    </a:lnTo>
                    <a:lnTo>
                      <a:pt x="205" y="189"/>
                    </a:lnTo>
                    <a:lnTo>
                      <a:pt x="188" y="198"/>
                    </a:lnTo>
                    <a:lnTo>
                      <a:pt x="128" y="167"/>
                    </a:lnTo>
                    <a:lnTo>
                      <a:pt x="108" y="151"/>
                    </a:lnTo>
                    <a:lnTo>
                      <a:pt x="104" y="117"/>
                    </a:lnTo>
                    <a:lnTo>
                      <a:pt x="49" y="47"/>
                    </a:lnTo>
                    <a:lnTo>
                      <a:pt x="37" y="23"/>
                    </a:lnTo>
                    <a:lnTo>
                      <a:pt x="22" y="9"/>
                    </a:lnTo>
                    <a:lnTo>
                      <a:pt x="24" y="28"/>
                    </a:lnTo>
                    <a:lnTo>
                      <a:pt x="39" y="46"/>
                    </a:lnTo>
                    <a:lnTo>
                      <a:pt x="72" y="108"/>
                    </a:lnTo>
                    <a:lnTo>
                      <a:pt x="65" y="112"/>
                    </a:lnTo>
                    <a:lnTo>
                      <a:pt x="46" y="92"/>
                    </a:lnTo>
                    <a:lnTo>
                      <a:pt x="44" y="74"/>
                    </a:lnTo>
                    <a:lnTo>
                      <a:pt x="19" y="56"/>
                    </a:lnTo>
                    <a:lnTo>
                      <a:pt x="30" y="50"/>
                    </a:lnTo>
                    <a:lnTo>
                      <a:pt x="14" y="33"/>
                    </a:lnTo>
                    <a:lnTo>
                      <a:pt x="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3" name="Freeform 28">
                <a:extLst>
                  <a:ext uri="{FF2B5EF4-FFF2-40B4-BE49-F238E27FC236}">
                    <a16:creationId xmlns:a16="http://schemas.microsoft.com/office/drawing/2014/main" id="{FFB66CF0-989B-4609-A85B-6BCF46F712D0}"/>
                  </a:ext>
                </a:extLst>
              </p:cNvPr>
              <p:cNvSpPr>
                <a:spLocks/>
              </p:cNvSpPr>
              <p:nvPr/>
            </p:nvSpPr>
            <p:spPr bwMode="auto">
              <a:xfrm>
                <a:off x="4187" y="3172"/>
                <a:ext cx="12" cy="35"/>
              </a:xfrm>
              <a:custGeom>
                <a:avLst/>
                <a:gdLst>
                  <a:gd name="T0" fmla="*/ 12 w 12"/>
                  <a:gd name="T1" fmla="*/ 9 h 35"/>
                  <a:gd name="T2" fmla="*/ 9 w 12"/>
                  <a:gd name="T3" fmla="*/ 25 h 35"/>
                  <a:gd name="T4" fmla="*/ 1 w 12"/>
                  <a:gd name="T5" fmla="*/ 35 h 35"/>
                  <a:gd name="T6" fmla="*/ 0 w 12"/>
                  <a:gd name="T7" fmla="*/ 13 h 35"/>
                  <a:gd name="T8" fmla="*/ 12 w 12"/>
                  <a:gd name="T9" fmla="*/ 0 h 35"/>
                  <a:gd name="T10" fmla="*/ 12 w 12"/>
                  <a:gd name="T11" fmla="*/ 9 h 35"/>
                </a:gdLst>
                <a:ahLst/>
                <a:cxnLst>
                  <a:cxn ang="0">
                    <a:pos x="T0" y="T1"/>
                  </a:cxn>
                  <a:cxn ang="0">
                    <a:pos x="T2" y="T3"/>
                  </a:cxn>
                  <a:cxn ang="0">
                    <a:pos x="T4" y="T5"/>
                  </a:cxn>
                  <a:cxn ang="0">
                    <a:pos x="T6" y="T7"/>
                  </a:cxn>
                  <a:cxn ang="0">
                    <a:pos x="T8" y="T9"/>
                  </a:cxn>
                  <a:cxn ang="0">
                    <a:pos x="T10" y="T11"/>
                  </a:cxn>
                </a:cxnLst>
                <a:rect l="0" t="0" r="r" b="b"/>
                <a:pathLst>
                  <a:path w="12" h="35">
                    <a:moveTo>
                      <a:pt x="12" y="9"/>
                    </a:moveTo>
                    <a:lnTo>
                      <a:pt x="9" y="25"/>
                    </a:lnTo>
                    <a:lnTo>
                      <a:pt x="1" y="35"/>
                    </a:lnTo>
                    <a:lnTo>
                      <a:pt x="0" y="13"/>
                    </a:lnTo>
                    <a:lnTo>
                      <a:pt x="12" y="0"/>
                    </a:lnTo>
                    <a:lnTo>
                      <a:pt x="12"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4" name="Freeform 29">
                <a:extLst>
                  <a:ext uri="{FF2B5EF4-FFF2-40B4-BE49-F238E27FC236}">
                    <a16:creationId xmlns:a16="http://schemas.microsoft.com/office/drawing/2014/main" id="{55BEC684-DF2B-43EB-960B-419387DBF667}"/>
                  </a:ext>
                </a:extLst>
              </p:cNvPr>
              <p:cNvSpPr>
                <a:spLocks/>
              </p:cNvSpPr>
              <p:nvPr/>
            </p:nvSpPr>
            <p:spPr bwMode="auto">
              <a:xfrm>
                <a:off x="4160" y="3184"/>
                <a:ext cx="36" cy="47"/>
              </a:xfrm>
              <a:custGeom>
                <a:avLst/>
                <a:gdLst>
                  <a:gd name="T0" fmla="*/ 27 w 36"/>
                  <a:gd name="T1" fmla="*/ 1 h 47"/>
                  <a:gd name="T2" fmla="*/ 28 w 36"/>
                  <a:gd name="T3" fmla="*/ 23 h 47"/>
                  <a:gd name="T4" fmla="*/ 36 w 36"/>
                  <a:gd name="T5" fmla="*/ 25 h 47"/>
                  <a:gd name="T6" fmla="*/ 29 w 36"/>
                  <a:gd name="T7" fmla="*/ 32 h 47"/>
                  <a:gd name="T8" fmla="*/ 19 w 36"/>
                  <a:gd name="T9" fmla="*/ 47 h 47"/>
                  <a:gd name="T10" fmla="*/ 7 w 36"/>
                  <a:gd name="T11" fmla="*/ 45 h 47"/>
                  <a:gd name="T12" fmla="*/ 0 w 36"/>
                  <a:gd name="T13" fmla="*/ 37 h 47"/>
                  <a:gd name="T14" fmla="*/ 4 w 36"/>
                  <a:gd name="T15" fmla="*/ 20 h 47"/>
                  <a:gd name="T16" fmla="*/ 16 w 36"/>
                  <a:gd name="T17" fmla="*/ 20 h 47"/>
                  <a:gd name="T18" fmla="*/ 15 w 36"/>
                  <a:gd name="T19" fmla="*/ 15 h 47"/>
                  <a:gd name="T20" fmla="*/ 7 w 36"/>
                  <a:gd name="T21" fmla="*/ 7 h 47"/>
                  <a:gd name="T22" fmla="*/ 10 w 36"/>
                  <a:gd name="T23" fmla="*/ 7 h 47"/>
                  <a:gd name="T24" fmla="*/ 11 w 36"/>
                  <a:gd name="T25" fmla="*/ 0 h 47"/>
                  <a:gd name="T26" fmla="*/ 27 w 36"/>
                  <a:gd name="T2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47">
                    <a:moveTo>
                      <a:pt x="27" y="1"/>
                    </a:moveTo>
                    <a:lnTo>
                      <a:pt x="28" y="23"/>
                    </a:lnTo>
                    <a:lnTo>
                      <a:pt x="36" y="25"/>
                    </a:lnTo>
                    <a:lnTo>
                      <a:pt x="29" y="32"/>
                    </a:lnTo>
                    <a:lnTo>
                      <a:pt x="19" y="47"/>
                    </a:lnTo>
                    <a:lnTo>
                      <a:pt x="7" y="45"/>
                    </a:lnTo>
                    <a:lnTo>
                      <a:pt x="0" y="37"/>
                    </a:lnTo>
                    <a:lnTo>
                      <a:pt x="4" y="20"/>
                    </a:lnTo>
                    <a:lnTo>
                      <a:pt x="16" y="20"/>
                    </a:lnTo>
                    <a:lnTo>
                      <a:pt x="15" y="15"/>
                    </a:lnTo>
                    <a:lnTo>
                      <a:pt x="7" y="7"/>
                    </a:lnTo>
                    <a:lnTo>
                      <a:pt x="10" y="7"/>
                    </a:lnTo>
                    <a:lnTo>
                      <a:pt x="11" y="0"/>
                    </a:lnTo>
                    <a:lnTo>
                      <a:pt x="27"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5" name="Freeform 30">
                <a:extLst>
                  <a:ext uri="{FF2B5EF4-FFF2-40B4-BE49-F238E27FC236}">
                    <a16:creationId xmlns:a16="http://schemas.microsoft.com/office/drawing/2014/main" id="{4A897280-B799-4847-89EA-82E55055265C}"/>
                  </a:ext>
                </a:extLst>
              </p:cNvPr>
              <p:cNvSpPr>
                <a:spLocks/>
              </p:cNvSpPr>
              <p:nvPr/>
            </p:nvSpPr>
            <p:spPr bwMode="auto">
              <a:xfrm>
                <a:off x="4179" y="3223"/>
                <a:ext cx="23" cy="16"/>
              </a:xfrm>
              <a:custGeom>
                <a:avLst/>
                <a:gdLst>
                  <a:gd name="T0" fmla="*/ 6 w 23"/>
                  <a:gd name="T1" fmla="*/ 0 h 16"/>
                  <a:gd name="T2" fmla="*/ 23 w 23"/>
                  <a:gd name="T3" fmla="*/ 10 h 16"/>
                  <a:gd name="T4" fmla="*/ 20 w 23"/>
                  <a:gd name="T5" fmla="*/ 16 h 16"/>
                  <a:gd name="T6" fmla="*/ 0 w 23"/>
                  <a:gd name="T7" fmla="*/ 8 h 16"/>
                  <a:gd name="T8" fmla="*/ 6 w 23"/>
                  <a:gd name="T9" fmla="*/ 0 h 16"/>
                </a:gdLst>
                <a:ahLst/>
                <a:cxnLst>
                  <a:cxn ang="0">
                    <a:pos x="T0" y="T1"/>
                  </a:cxn>
                  <a:cxn ang="0">
                    <a:pos x="T2" y="T3"/>
                  </a:cxn>
                  <a:cxn ang="0">
                    <a:pos x="T4" y="T5"/>
                  </a:cxn>
                  <a:cxn ang="0">
                    <a:pos x="T6" y="T7"/>
                  </a:cxn>
                  <a:cxn ang="0">
                    <a:pos x="T8" y="T9"/>
                  </a:cxn>
                </a:cxnLst>
                <a:rect l="0" t="0" r="r" b="b"/>
                <a:pathLst>
                  <a:path w="23" h="16">
                    <a:moveTo>
                      <a:pt x="6" y="0"/>
                    </a:moveTo>
                    <a:lnTo>
                      <a:pt x="23" y="10"/>
                    </a:lnTo>
                    <a:lnTo>
                      <a:pt x="20" y="16"/>
                    </a:lnTo>
                    <a:lnTo>
                      <a:pt x="0" y="8"/>
                    </a:lnTo>
                    <a:lnTo>
                      <a:pt x="6"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6" name="Freeform 31">
                <a:extLst>
                  <a:ext uri="{FF2B5EF4-FFF2-40B4-BE49-F238E27FC236}">
                    <a16:creationId xmlns:a16="http://schemas.microsoft.com/office/drawing/2014/main" id="{584AB71A-C962-4C94-9C4A-25163686AA84}"/>
                  </a:ext>
                </a:extLst>
              </p:cNvPr>
              <p:cNvSpPr>
                <a:spLocks/>
              </p:cNvSpPr>
              <p:nvPr/>
            </p:nvSpPr>
            <p:spPr bwMode="auto">
              <a:xfrm>
                <a:off x="4185" y="3206"/>
                <a:ext cx="58" cy="35"/>
              </a:xfrm>
              <a:custGeom>
                <a:avLst/>
                <a:gdLst>
                  <a:gd name="T0" fmla="*/ 16 w 58"/>
                  <a:gd name="T1" fmla="*/ 0 h 35"/>
                  <a:gd name="T2" fmla="*/ 47 w 58"/>
                  <a:gd name="T3" fmla="*/ 1 h 35"/>
                  <a:gd name="T4" fmla="*/ 58 w 58"/>
                  <a:gd name="T5" fmla="*/ 10 h 35"/>
                  <a:gd name="T6" fmla="*/ 43 w 58"/>
                  <a:gd name="T7" fmla="*/ 14 h 35"/>
                  <a:gd name="T8" fmla="*/ 33 w 58"/>
                  <a:gd name="T9" fmla="*/ 23 h 35"/>
                  <a:gd name="T10" fmla="*/ 27 w 58"/>
                  <a:gd name="T11" fmla="*/ 25 h 35"/>
                  <a:gd name="T12" fmla="*/ 21 w 58"/>
                  <a:gd name="T13" fmla="*/ 35 h 35"/>
                  <a:gd name="T14" fmla="*/ 17 w 58"/>
                  <a:gd name="T15" fmla="*/ 27 h 35"/>
                  <a:gd name="T16" fmla="*/ 0 w 58"/>
                  <a:gd name="T17" fmla="*/ 17 h 35"/>
                  <a:gd name="T18" fmla="*/ 4 w 58"/>
                  <a:gd name="T19" fmla="*/ 10 h 35"/>
                  <a:gd name="T20" fmla="*/ 11 w 58"/>
                  <a:gd name="T21" fmla="*/ 3 h 35"/>
                  <a:gd name="T22" fmla="*/ 16 w 58"/>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35">
                    <a:moveTo>
                      <a:pt x="16" y="0"/>
                    </a:moveTo>
                    <a:lnTo>
                      <a:pt x="47" y="1"/>
                    </a:lnTo>
                    <a:lnTo>
                      <a:pt x="58" y="10"/>
                    </a:lnTo>
                    <a:lnTo>
                      <a:pt x="43" y="14"/>
                    </a:lnTo>
                    <a:lnTo>
                      <a:pt x="33" y="23"/>
                    </a:lnTo>
                    <a:lnTo>
                      <a:pt x="27" y="25"/>
                    </a:lnTo>
                    <a:lnTo>
                      <a:pt x="21" y="35"/>
                    </a:lnTo>
                    <a:lnTo>
                      <a:pt x="17" y="27"/>
                    </a:lnTo>
                    <a:lnTo>
                      <a:pt x="0" y="17"/>
                    </a:lnTo>
                    <a:lnTo>
                      <a:pt x="4" y="10"/>
                    </a:lnTo>
                    <a:lnTo>
                      <a:pt x="11" y="3"/>
                    </a:lnTo>
                    <a:lnTo>
                      <a:pt x="16"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7" name="Freeform 32">
                <a:extLst>
                  <a:ext uri="{FF2B5EF4-FFF2-40B4-BE49-F238E27FC236}">
                    <a16:creationId xmlns:a16="http://schemas.microsoft.com/office/drawing/2014/main" id="{1EF5C4BC-A92D-4F82-BE37-50BE21E370C9}"/>
                  </a:ext>
                </a:extLst>
              </p:cNvPr>
              <p:cNvSpPr>
                <a:spLocks/>
              </p:cNvSpPr>
              <p:nvPr/>
            </p:nvSpPr>
            <p:spPr bwMode="auto">
              <a:xfrm>
                <a:off x="4324" y="3161"/>
                <a:ext cx="25" cy="17"/>
              </a:xfrm>
              <a:custGeom>
                <a:avLst/>
                <a:gdLst>
                  <a:gd name="T0" fmla="*/ 13 w 25"/>
                  <a:gd name="T1" fmla="*/ 0 h 17"/>
                  <a:gd name="T2" fmla="*/ 20 w 25"/>
                  <a:gd name="T3" fmla="*/ 0 h 17"/>
                  <a:gd name="T4" fmla="*/ 25 w 25"/>
                  <a:gd name="T5" fmla="*/ 17 h 17"/>
                  <a:gd name="T6" fmla="*/ 0 w 25"/>
                  <a:gd name="T7" fmla="*/ 14 h 17"/>
                  <a:gd name="T8" fmla="*/ 9 w 25"/>
                  <a:gd name="T9" fmla="*/ 10 h 17"/>
                  <a:gd name="T10" fmla="*/ 0 w 25"/>
                  <a:gd name="T11" fmla="*/ 7 h 17"/>
                  <a:gd name="T12" fmla="*/ 13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13" y="0"/>
                    </a:moveTo>
                    <a:lnTo>
                      <a:pt x="20" y="0"/>
                    </a:lnTo>
                    <a:lnTo>
                      <a:pt x="25" y="17"/>
                    </a:lnTo>
                    <a:lnTo>
                      <a:pt x="0" y="14"/>
                    </a:lnTo>
                    <a:lnTo>
                      <a:pt x="9" y="10"/>
                    </a:lnTo>
                    <a:lnTo>
                      <a:pt x="0" y="7"/>
                    </a:lnTo>
                    <a:lnTo>
                      <a:pt x="1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8" name="Freeform 33">
                <a:extLst>
                  <a:ext uri="{FF2B5EF4-FFF2-40B4-BE49-F238E27FC236}">
                    <a16:creationId xmlns:a16="http://schemas.microsoft.com/office/drawing/2014/main" id="{043E95B6-25A0-4183-B984-6FE168B09492}"/>
                  </a:ext>
                </a:extLst>
              </p:cNvPr>
              <p:cNvSpPr>
                <a:spLocks/>
              </p:cNvSpPr>
              <p:nvPr/>
            </p:nvSpPr>
            <p:spPr bwMode="auto">
              <a:xfrm>
                <a:off x="4284" y="3176"/>
                <a:ext cx="25" cy="9"/>
              </a:xfrm>
              <a:custGeom>
                <a:avLst/>
                <a:gdLst>
                  <a:gd name="T0" fmla="*/ 2 w 25"/>
                  <a:gd name="T1" fmla="*/ 0 h 9"/>
                  <a:gd name="T2" fmla="*/ 24 w 25"/>
                  <a:gd name="T3" fmla="*/ 3 h 9"/>
                  <a:gd name="T4" fmla="*/ 25 w 25"/>
                  <a:gd name="T5" fmla="*/ 5 h 9"/>
                  <a:gd name="T6" fmla="*/ 15 w 25"/>
                  <a:gd name="T7" fmla="*/ 9 h 9"/>
                  <a:gd name="T8" fmla="*/ 0 w 25"/>
                  <a:gd name="T9" fmla="*/ 3 h 9"/>
                  <a:gd name="T10" fmla="*/ 2 w 25"/>
                  <a:gd name="T11" fmla="*/ 0 h 9"/>
                </a:gdLst>
                <a:ahLst/>
                <a:cxnLst>
                  <a:cxn ang="0">
                    <a:pos x="T0" y="T1"/>
                  </a:cxn>
                  <a:cxn ang="0">
                    <a:pos x="T2" y="T3"/>
                  </a:cxn>
                  <a:cxn ang="0">
                    <a:pos x="T4" y="T5"/>
                  </a:cxn>
                  <a:cxn ang="0">
                    <a:pos x="T6" y="T7"/>
                  </a:cxn>
                  <a:cxn ang="0">
                    <a:pos x="T8" y="T9"/>
                  </a:cxn>
                  <a:cxn ang="0">
                    <a:pos x="T10" y="T11"/>
                  </a:cxn>
                </a:cxnLst>
                <a:rect l="0" t="0" r="r" b="b"/>
                <a:pathLst>
                  <a:path w="25" h="9">
                    <a:moveTo>
                      <a:pt x="2" y="0"/>
                    </a:moveTo>
                    <a:lnTo>
                      <a:pt x="24" y="3"/>
                    </a:lnTo>
                    <a:lnTo>
                      <a:pt x="25" y="5"/>
                    </a:lnTo>
                    <a:lnTo>
                      <a:pt x="15" y="9"/>
                    </a:lnTo>
                    <a:lnTo>
                      <a:pt x="0" y="3"/>
                    </a:lnTo>
                    <a:lnTo>
                      <a:pt x="2"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59" name="Freeform 34">
                <a:extLst>
                  <a:ext uri="{FF2B5EF4-FFF2-40B4-BE49-F238E27FC236}">
                    <a16:creationId xmlns:a16="http://schemas.microsoft.com/office/drawing/2014/main" id="{E403D2E1-5224-43CD-A5B1-CFFBBC005C39}"/>
                  </a:ext>
                </a:extLst>
              </p:cNvPr>
              <p:cNvSpPr>
                <a:spLocks/>
              </p:cNvSpPr>
              <p:nvPr/>
            </p:nvSpPr>
            <p:spPr bwMode="auto">
              <a:xfrm>
                <a:off x="4202" y="3216"/>
                <a:ext cx="41" cy="52"/>
              </a:xfrm>
              <a:custGeom>
                <a:avLst/>
                <a:gdLst>
                  <a:gd name="T0" fmla="*/ 10 w 41"/>
                  <a:gd name="T1" fmla="*/ 15 h 52"/>
                  <a:gd name="T2" fmla="*/ 16 w 41"/>
                  <a:gd name="T3" fmla="*/ 13 h 52"/>
                  <a:gd name="T4" fmla="*/ 26 w 41"/>
                  <a:gd name="T5" fmla="*/ 4 h 52"/>
                  <a:gd name="T6" fmla="*/ 41 w 41"/>
                  <a:gd name="T7" fmla="*/ 0 h 52"/>
                  <a:gd name="T8" fmla="*/ 41 w 41"/>
                  <a:gd name="T9" fmla="*/ 11 h 52"/>
                  <a:gd name="T10" fmla="*/ 36 w 41"/>
                  <a:gd name="T11" fmla="*/ 52 h 52"/>
                  <a:gd name="T12" fmla="*/ 28 w 41"/>
                  <a:gd name="T13" fmla="*/ 46 h 52"/>
                  <a:gd name="T14" fmla="*/ 18 w 41"/>
                  <a:gd name="T15" fmla="*/ 47 h 52"/>
                  <a:gd name="T16" fmla="*/ 0 w 41"/>
                  <a:gd name="T17" fmla="*/ 27 h 52"/>
                  <a:gd name="T18" fmla="*/ 4 w 41"/>
                  <a:gd name="T19" fmla="*/ 25 h 52"/>
                  <a:gd name="T20" fmla="*/ 10 w 41"/>
                  <a:gd name="T21"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52">
                    <a:moveTo>
                      <a:pt x="10" y="15"/>
                    </a:moveTo>
                    <a:lnTo>
                      <a:pt x="16" y="13"/>
                    </a:lnTo>
                    <a:lnTo>
                      <a:pt x="26" y="4"/>
                    </a:lnTo>
                    <a:lnTo>
                      <a:pt x="41" y="0"/>
                    </a:lnTo>
                    <a:lnTo>
                      <a:pt x="41" y="11"/>
                    </a:lnTo>
                    <a:lnTo>
                      <a:pt x="36" y="52"/>
                    </a:lnTo>
                    <a:lnTo>
                      <a:pt x="28" y="46"/>
                    </a:lnTo>
                    <a:lnTo>
                      <a:pt x="18" y="47"/>
                    </a:lnTo>
                    <a:lnTo>
                      <a:pt x="0" y="27"/>
                    </a:lnTo>
                    <a:lnTo>
                      <a:pt x="4" y="25"/>
                    </a:lnTo>
                    <a:lnTo>
                      <a:pt x="10" y="1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0" name="Freeform 35">
                <a:extLst>
                  <a:ext uri="{FF2B5EF4-FFF2-40B4-BE49-F238E27FC236}">
                    <a16:creationId xmlns:a16="http://schemas.microsoft.com/office/drawing/2014/main" id="{2027967E-AC70-494D-B0DE-AA1C1AD7D06D}"/>
                  </a:ext>
                </a:extLst>
              </p:cNvPr>
              <p:cNvSpPr>
                <a:spLocks/>
              </p:cNvSpPr>
              <p:nvPr/>
            </p:nvSpPr>
            <p:spPr bwMode="auto">
              <a:xfrm>
                <a:off x="4217" y="3262"/>
                <a:ext cx="33" cy="34"/>
              </a:xfrm>
              <a:custGeom>
                <a:avLst/>
                <a:gdLst>
                  <a:gd name="T0" fmla="*/ 0 w 33"/>
                  <a:gd name="T1" fmla="*/ 8 h 34"/>
                  <a:gd name="T2" fmla="*/ 3 w 33"/>
                  <a:gd name="T3" fmla="*/ 1 h 34"/>
                  <a:gd name="T4" fmla="*/ 13 w 33"/>
                  <a:gd name="T5" fmla="*/ 0 h 34"/>
                  <a:gd name="T6" fmla="*/ 21 w 33"/>
                  <a:gd name="T7" fmla="*/ 6 h 34"/>
                  <a:gd name="T8" fmla="*/ 33 w 33"/>
                  <a:gd name="T9" fmla="*/ 18 h 34"/>
                  <a:gd name="T10" fmla="*/ 27 w 33"/>
                  <a:gd name="T11" fmla="*/ 34 h 34"/>
                  <a:gd name="T12" fmla="*/ 13 w 33"/>
                  <a:gd name="T13" fmla="*/ 16 h 34"/>
                  <a:gd name="T14" fmla="*/ 7 w 33"/>
                  <a:gd name="T15" fmla="*/ 17 h 34"/>
                  <a:gd name="T16" fmla="*/ 3 w 33"/>
                  <a:gd name="T17" fmla="*/ 16 h 34"/>
                  <a:gd name="T18" fmla="*/ 0 w 33"/>
                  <a:gd name="T19"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4">
                    <a:moveTo>
                      <a:pt x="0" y="8"/>
                    </a:moveTo>
                    <a:lnTo>
                      <a:pt x="3" y="1"/>
                    </a:lnTo>
                    <a:lnTo>
                      <a:pt x="13" y="0"/>
                    </a:lnTo>
                    <a:lnTo>
                      <a:pt x="21" y="6"/>
                    </a:lnTo>
                    <a:lnTo>
                      <a:pt x="33" y="18"/>
                    </a:lnTo>
                    <a:lnTo>
                      <a:pt x="27" y="34"/>
                    </a:lnTo>
                    <a:lnTo>
                      <a:pt x="13" y="16"/>
                    </a:lnTo>
                    <a:lnTo>
                      <a:pt x="7" y="17"/>
                    </a:lnTo>
                    <a:lnTo>
                      <a:pt x="3" y="16"/>
                    </a:lnTo>
                    <a:lnTo>
                      <a:pt x="0" y="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1" name="Freeform 36">
                <a:extLst>
                  <a:ext uri="{FF2B5EF4-FFF2-40B4-BE49-F238E27FC236}">
                    <a16:creationId xmlns:a16="http://schemas.microsoft.com/office/drawing/2014/main" id="{CE0FBE5D-029C-43AF-994F-E7CAFB39224C}"/>
                  </a:ext>
                </a:extLst>
              </p:cNvPr>
              <p:cNvSpPr>
                <a:spLocks/>
              </p:cNvSpPr>
              <p:nvPr/>
            </p:nvSpPr>
            <p:spPr bwMode="auto">
              <a:xfrm>
                <a:off x="4442" y="3294"/>
                <a:ext cx="44" cy="82"/>
              </a:xfrm>
              <a:custGeom>
                <a:avLst/>
                <a:gdLst>
                  <a:gd name="T0" fmla="*/ 14 w 44"/>
                  <a:gd name="T1" fmla="*/ 0 h 82"/>
                  <a:gd name="T2" fmla="*/ 38 w 44"/>
                  <a:gd name="T3" fmla="*/ 27 h 82"/>
                  <a:gd name="T4" fmla="*/ 30 w 44"/>
                  <a:gd name="T5" fmla="*/ 50 h 82"/>
                  <a:gd name="T6" fmla="*/ 37 w 44"/>
                  <a:gd name="T7" fmla="*/ 58 h 82"/>
                  <a:gd name="T8" fmla="*/ 44 w 44"/>
                  <a:gd name="T9" fmla="*/ 74 h 82"/>
                  <a:gd name="T10" fmla="*/ 30 w 44"/>
                  <a:gd name="T11" fmla="*/ 77 h 82"/>
                  <a:gd name="T12" fmla="*/ 24 w 44"/>
                  <a:gd name="T13" fmla="*/ 82 h 82"/>
                  <a:gd name="T14" fmla="*/ 17 w 44"/>
                  <a:gd name="T15" fmla="*/ 77 h 82"/>
                  <a:gd name="T16" fmla="*/ 13 w 44"/>
                  <a:gd name="T17" fmla="*/ 69 h 82"/>
                  <a:gd name="T18" fmla="*/ 16 w 44"/>
                  <a:gd name="T19" fmla="*/ 51 h 82"/>
                  <a:gd name="T20" fmla="*/ 12 w 44"/>
                  <a:gd name="T21" fmla="*/ 37 h 82"/>
                  <a:gd name="T22" fmla="*/ 7 w 44"/>
                  <a:gd name="T23" fmla="*/ 39 h 82"/>
                  <a:gd name="T24" fmla="*/ 0 w 44"/>
                  <a:gd name="T25" fmla="*/ 28 h 82"/>
                  <a:gd name="T26" fmla="*/ 0 w 44"/>
                  <a:gd name="T27" fmla="*/ 20 h 82"/>
                  <a:gd name="T28" fmla="*/ 10 w 44"/>
                  <a:gd name="T29" fmla="*/ 15 h 82"/>
                  <a:gd name="T30" fmla="*/ 6 w 44"/>
                  <a:gd name="T31" fmla="*/ 9 h 82"/>
                  <a:gd name="T32" fmla="*/ 14 w 44"/>
                  <a:gd name="T3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82">
                    <a:moveTo>
                      <a:pt x="14" y="0"/>
                    </a:moveTo>
                    <a:lnTo>
                      <a:pt x="38" y="27"/>
                    </a:lnTo>
                    <a:lnTo>
                      <a:pt x="30" y="50"/>
                    </a:lnTo>
                    <a:lnTo>
                      <a:pt x="37" y="58"/>
                    </a:lnTo>
                    <a:lnTo>
                      <a:pt x="44" y="74"/>
                    </a:lnTo>
                    <a:lnTo>
                      <a:pt x="30" y="77"/>
                    </a:lnTo>
                    <a:lnTo>
                      <a:pt x="24" y="82"/>
                    </a:lnTo>
                    <a:lnTo>
                      <a:pt x="17" y="77"/>
                    </a:lnTo>
                    <a:lnTo>
                      <a:pt x="13" y="69"/>
                    </a:lnTo>
                    <a:lnTo>
                      <a:pt x="16" y="51"/>
                    </a:lnTo>
                    <a:lnTo>
                      <a:pt x="12" y="37"/>
                    </a:lnTo>
                    <a:lnTo>
                      <a:pt x="7" y="39"/>
                    </a:lnTo>
                    <a:lnTo>
                      <a:pt x="0" y="28"/>
                    </a:lnTo>
                    <a:lnTo>
                      <a:pt x="0" y="20"/>
                    </a:lnTo>
                    <a:lnTo>
                      <a:pt x="10" y="15"/>
                    </a:lnTo>
                    <a:lnTo>
                      <a:pt x="6" y="9"/>
                    </a:lnTo>
                    <a:lnTo>
                      <a:pt x="1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2" name="Freeform 37">
                <a:extLst>
                  <a:ext uri="{FF2B5EF4-FFF2-40B4-BE49-F238E27FC236}">
                    <a16:creationId xmlns:a16="http://schemas.microsoft.com/office/drawing/2014/main" id="{67B97890-6BDE-47F5-A5CC-70AD14ACD872}"/>
                  </a:ext>
                </a:extLst>
              </p:cNvPr>
              <p:cNvSpPr>
                <a:spLocks/>
              </p:cNvSpPr>
              <p:nvPr/>
            </p:nvSpPr>
            <p:spPr bwMode="auto">
              <a:xfrm>
                <a:off x="4472" y="3321"/>
                <a:ext cx="37" cy="47"/>
              </a:xfrm>
              <a:custGeom>
                <a:avLst/>
                <a:gdLst>
                  <a:gd name="T0" fmla="*/ 8 w 37"/>
                  <a:gd name="T1" fmla="*/ 0 h 47"/>
                  <a:gd name="T2" fmla="*/ 28 w 37"/>
                  <a:gd name="T3" fmla="*/ 1 h 47"/>
                  <a:gd name="T4" fmla="*/ 37 w 37"/>
                  <a:gd name="T5" fmla="*/ 2 h 47"/>
                  <a:gd name="T6" fmla="*/ 32 w 37"/>
                  <a:gd name="T7" fmla="*/ 14 h 47"/>
                  <a:gd name="T8" fmla="*/ 36 w 37"/>
                  <a:gd name="T9" fmla="*/ 28 h 47"/>
                  <a:gd name="T10" fmla="*/ 34 w 37"/>
                  <a:gd name="T11" fmla="*/ 39 h 47"/>
                  <a:gd name="T12" fmla="*/ 32 w 37"/>
                  <a:gd name="T13" fmla="*/ 42 h 47"/>
                  <a:gd name="T14" fmla="*/ 14 w 37"/>
                  <a:gd name="T15" fmla="*/ 47 h 47"/>
                  <a:gd name="T16" fmla="*/ 7 w 37"/>
                  <a:gd name="T17" fmla="*/ 31 h 47"/>
                  <a:gd name="T18" fmla="*/ 0 w 37"/>
                  <a:gd name="T19" fmla="*/ 23 h 47"/>
                  <a:gd name="T20" fmla="*/ 8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8" y="0"/>
                    </a:moveTo>
                    <a:lnTo>
                      <a:pt x="28" y="1"/>
                    </a:lnTo>
                    <a:lnTo>
                      <a:pt x="37" y="2"/>
                    </a:lnTo>
                    <a:lnTo>
                      <a:pt x="32" y="14"/>
                    </a:lnTo>
                    <a:lnTo>
                      <a:pt x="36" y="28"/>
                    </a:lnTo>
                    <a:lnTo>
                      <a:pt x="34" y="39"/>
                    </a:lnTo>
                    <a:lnTo>
                      <a:pt x="32" y="42"/>
                    </a:lnTo>
                    <a:lnTo>
                      <a:pt x="14" y="47"/>
                    </a:lnTo>
                    <a:lnTo>
                      <a:pt x="7" y="31"/>
                    </a:lnTo>
                    <a:lnTo>
                      <a:pt x="0" y="23"/>
                    </a:lnTo>
                    <a:lnTo>
                      <a:pt x="8"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3" name="Freeform 38">
                <a:extLst>
                  <a:ext uri="{FF2B5EF4-FFF2-40B4-BE49-F238E27FC236}">
                    <a16:creationId xmlns:a16="http://schemas.microsoft.com/office/drawing/2014/main" id="{431E3477-1D46-4382-B872-666CC2911919}"/>
                  </a:ext>
                </a:extLst>
              </p:cNvPr>
              <p:cNvSpPr>
                <a:spLocks/>
              </p:cNvSpPr>
              <p:nvPr/>
            </p:nvSpPr>
            <p:spPr bwMode="auto">
              <a:xfrm>
                <a:off x="4504" y="3323"/>
                <a:ext cx="27" cy="43"/>
              </a:xfrm>
              <a:custGeom>
                <a:avLst/>
                <a:gdLst>
                  <a:gd name="T0" fmla="*/ 5 w 27"/>
                  <a:gd name="T1" fmla="*/ 0 h 43"/>
                  <a:gd name="T2" fmla="*/ 13 w 27"/>
                  <a:gd name="T3" fmla="*/ 3 h 43"/>
                  <a:gd name="T4" fmla="*/ 27 w 27"/>
                  <a:gd name="T5" fmla="*/ 16 h 43"/>
                  <a:gd name="T6" fmla="*/ 19 w 27"/>
                  <a:gd name="T7" fmla="*/ 35 h 43"/>
                  <a:gd name="T8" fmla="*/ 15 w 27"/>
                  <a:gd name="T9" fmla="*/ 43 h 43"/>
                  <a:gd name="T10" fmla="*/ 0 w 27"/>
                  <a:gd name="T11" fmla="*/ 40 h 43"/>
                  <a:gd name="T12" fmla="*/ 2 w 27"/>
                  <a:gd name="T13" fmla="*/ 37 h 43"/>
                  <a:gd name="T14" fmla="*/ 4 w 27"/>
                  <a:gd name="T15" fmla="*/ 26 h 43"/>
                  <a:gd name="T16" fmla="*/ 0 w 27"/>
                  <a:gd name="T17" fmla="*/ 12 h 43"/>
                  <a:gd name="T18" fmla="*/ 5 w 27"/>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3">
                    <a:moveTo>
                      <a:pt x="5" y="0"/>
                    </a:moveTo>
                    <a:lnTo>
                      <a:pt x="13" y="3"/>
                    </a:lnTo>
                    <a:lnTo>
                      <a:pt x="27" y="16"/>
                    </a:lnTo>
                    <a:lnTo>
                      <a:pt x="19" y="35"/>
                    </a:lnTo>
                    <a:lnTo>
                      <a:pt x="15" y="43"/>
                    </a:lnTo>
                    <a:lnTo>
                      <a:pt x="0" y="40"/>
                    </a:lnTo>
                    <a:lnTo>
                      <a:pt x="2" y="37"/>
                    </a:lnTo>
                    <a:lnTo>
                      <a:pt x="4" y="26"/>
                    </a:lnTo>
                    <a:lnTo>
                      <a:pt x="0" y="12"/>
                    </a:lnTo>
                    <a:lnTo>
                      <a:pt x="5"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4" name="Freeform 39">
                <a:extLst>
                  <a:ext uri="{FF2B5EF4-FFF2-40B4-BE49-F238E27FC236}">
                    <a16:creationId xmlns:a16="http://schemas.microsoft.com/office/drawing/2014/main" id="{3D8C4AC1-4C80-4B7D-91EC-21334EE40191}"/>
                  </a:ext>
                </a:extLst>
              </p:cNvPr>
              <p:cNvSpPr>
                <a:spLocks/>
              </p:cNvSpPr>
              <p:nvPr/>
            </p:nvSpPr>
            <p:spPr bwMode="auto">
              <a:xfrm>
                <a:off x="4438" y="3264"/>
                <a:ext cx="13" cy="10"/>
              </a:xfrm>
              <a:custGeom>
                <a:avLst/>
                <a:gdLst>
                  <a:gd name="T0" fmla="*/ 1 w 13"/>
                  <a:gd name="T1" fmla="*/ 1 h 10"/>
                  <a:gd name="T2" fmla="*/ 13 w 13"/>
                  <a:gd name="T3" fmla="*/ 0 h 10"/>
                  <a:gd name="T4" fmla="*/ 10 w 13"/>
                  <a:gd name="T5" fmla="*/ 4 h 10"/>
                  <a:gd name="T6" fmla="*/ 10 w 13"/>
                  <a:gd name="T7" fmla="*/ 10 h 10"/>
                  <a:gd name="T8" fmla="*/ 0 w 13"/>
                  <a:gd name="T9" fmla="*/ 9 h 10"/>
                  <a:gd name="T10" fmla="*/ 2 w 13"/>
                  <a:gd name="T11" fmla="*/ 7 h 10"/>
                  <a:gd name="T12" fmla="*/ 1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 y="1"/>
                    </a:moveTo>
                    <a:lnTo>
                      <a:pt x="13" y="0"/>
                    </a:lnTo>
                    <a:lnTo>
                      <a:pt x="10" y="4"/>
                    </a:lnTo>
                    <a:lnTo>
                      <a:pt x="10" y="10"/>
                    </a:lnTo>
                    <a:lnTo>
                      <a:pt x="0" y="9"/>
                    </a:lnTo>
                    <a:lnTo>
                      <a:pt x="2" y="7"/>
                    </a:lnTo>
                    <a:lnTo>
                      <a:pt x="1"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5" name="Freeform 40">
                <a:extLst>
                  <a:ext uri="{FF2B5EF4-FFF2-40B4-BE49-F238E27FC236}">
                    <a16:creationId xmlns:a16="http://schemas.microsoft.com/office/drawing/2014/main" id="{EB47855D-B9F0-455B-BD07-4DFEF3752C44}"/>
                  </a:ext>
                </a:extLst>
              </p:cNvPr>
              <p:cNvSpPr>
                <a:spLocks/>
              </p:cNvSpPr>
              <p:nvPr/>
            </p:nvSpPr>
            <p:spPr bwMode="auto">
              <a:xfrm>
                <a:off x="4367" y="3502"/>
                <a:ext cx="111" cy="154"/>
              </a:xfrm>
              <a:custGeom>
                <a:avLst/>
                <a:gdLst>
                  <a:gd name="T0" fmla="*/ 9 w 111"/>
                  <a:gd name="T1" fmla="*/ 16 h 154"/>
                  <a:gd name="T2" fmla="*/ 31 w 111"/>
                  <a:gd name="T3" fmla="*/ 2 h 154"/>
                  <a:gd name="T4" fmla="*/ 38 w 111"/>
                  <a:gd name="T5" fmla="*/ 0 h 154"/>
                  <a:gd name="T6" fmla="*/ 38 w 111"/>
                  <a:gd name="T7" fmla="*/ 23 h 154"/>
                  <a:gd name="T8" fmla="*/ 50 w 111"/>
                  <a:gd name="T9" fmla="*/ 34 h 154"/>
                  <a:gd name="T10" fmla="*/ 58 w 111"/>
                  <a:gd name="T11" fmla="*/ 35 h 154"/>
                  <a:gd name="T12" fmla="*/ 72 w 111"/>
                  <a:gd name="T13" fmla="*/ 45 h 154"/>
                  <a:gd name="T14" fmla="*/ 79 w 111"/>
                  <a:gd name="T15" fmla="*/ 46 h 154"/>
                  <a:gd name="T16" fmla="*/ 84 w 111"/>
                  <a:gd name="T17" fmla="*/ 49 h 154"/>
                  <a:gd name="T18" fmla="*/ 86 w 111"/>
                  <a:gd name="T19" fmla="*/ 76 h 154"/>
                  <a:gd name="T20" fmla="*/ 102 w 111"/>
                  <a:gd name="T21" fmla="*/ 77 h 154"/>
                  <a:gd name="T22" fmla="*/ 101 w 111"/>
                  <a:gd name="T23" fmla="*/ 87 h 154"/>
                  <a:gd name="T24" fmla="*/ 107 w 111"/>
                  <a:gd name="T25" fmla="*/ 92 h 154"/>
                  <a:gd name="T26" fmla="*/ 111 w 111"/>
                  <a:gd name="T27" fmla="*/ 99 h 154"/>
                  <a:gd name="T28" fmla="*/ 104 w 111"/>
                  <a:gd name="T29" fmla="*/ 118 h 154"/>
                  <a:gd name="T30" fmla="*/ 95 w 111"/>
                  <a:gd name="T31" fmla="*/ 112 h 154"/>
                  <a:gd name="T32" fmla="*/ 71 w 111"/>
                  <a:gd name="T33" fmla="*/ 116 h 154"/>
                  <a:gd name="T34" fmla="*/ 63 w 111"/>
                  <a:gd name="T35" fmla="*/ 145 h 154"/>
                  <a:gd name="T36" fmla="*/ 62 w 111"/>
                  <a:gd name="T37" fmla="*/ 143 h 154"/>
                  <a:gd name="T38" fmla="*/ 51 w 111"/>
                  <a:gd name="T39" fmla="*/ 143 h 154"/>
                  <a:gd name="T40" fmla="*/ 48 w 111"/>
                  <a:gd name="T41" fmla="*/ 152 h 154"/>
                  <a:gd name="T42" fmla="*/ 48 w 111"/>
                  <a:gd name="T43" fmla="*/ 153 h 154"/>
                  <a:gd name="T44" fmla="*/ 45 w 111"/>
                  <a:gd name="T45" fmla="*/ 145 h 154"/>
                  <a:gd name="T46" fmla="*/ 35 w 111"/>
                  <a:gd name="T47" fmla="*/ 144 h 154"/>
                  <a:gd name="T48" fmla="*/ 33 w 111"/>
                  <a:gd name="T49" fmla="*/ 143 h 154"/>
                  <a:gd name="T50" fmla="*/ 30 w 111"/>
                  <a:gd name="T51" fmla="*/ 140 h 154"/>
                  <a:gd name="T52" fmla="*/ 24 w 111"/>
                  <a:gd name="T53" fmla="*/ 154 h 154"/>
                  <a:gd name="T54" fmla="*/ 16 w 111"/>
                  <a:gd name="T55" fmla="*/ 153 h 154"/>
                  <a:gd name="T56" fmla="*/ 7 w 111"/>
                  <a:gd name="T57" fmla="*/ 125 h 154"/>
                  <a:gd name="T58" fmla="*/ 9 w 111"/>
                  <a:gd name="T59" fmla="*/ 112 h 154"/>
                  <a:gd name="T60" fmla="*/ 0 w 111"/>
                  <a:gd name="T61" fmla="*/ 90 h 154"/>
                  <a:gd name="T62" fmla="*/ 6 w 111"/>
                  <a:gd name="T63" fmla="*/ 77 h 154"/>
                  <a:gd name="T64" fmla="*/ 1 w 111"/>
                  <a:gd name="T65" fmla="*/ 69 h 154"/>
                  <a:gd name="T66" fmla="*/ 8 w 111"/>
                  <a:gd name="T67" fmla="*/ 33 h 154"/>
                  <a:gd name="T68" fmla="*/ 0 w 111"/>
                  <a:gd name="T69" fmla="*/ 15 h 154"/>
                  <a:gd name="T70" fmla="*/ 9 w 111"/>
                  <a:gd name="T71" fmla="*/ 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 h="154">
                    <a:moveTo>
                      <a:pt x="9" y="16"/>
                    </a:moveTo>
                    <a:lnTo>
                      <a:pt x="31" y="2"/>
                    </a:lnTo>
                    <a:lnTo>
                      <a:pt x="38" y="0"/>
                    </a:lnTo>
                    <a:lnTo>
                      <a:pt x="38" y="23"/>
                    </a:lnTo>
                    <a:lnTo>
                      <a:pt x="50" y="34"/>
                    </a:lnTo>
                    <a:lnTo>
                      <a:pt x="58" y="35"/>
                    </a:lnTo>
                    <a:lnTo>
                      <a:pt x="72" y="45"/>
                    </a:lnTo>
                    <a:lnTo>
                      <a:pt x="79" y="46"/>
                    </a:lnTo>
                    <a:lnTo>
                      <a:pt x="84" y="49"/>
                    </a:lnTo>
                    <a:lnTo>
                      <a:pt x="86" y="76"/>
                    </a:lnTo>
                    <a:lnTo>
                      <a:pt x="102" y="77"/>
                    </a:lnTo>
                    <a:lnTo>
                      <a:pt x="101" y="87"/>
                    </a:lnTo>
                    <a:lnTo>
                      <a:pt x="107" y="92"/>
                    </a:lnTo>
                    <a:lnTo>
                      <a:pt x="111" y="99"/>
                    </a:lnTo>
                    <a:lnTo>
                      <a:pt x="104" y="118"/>
                    </a:lnTo>
                    <a:lnTo>
                      <a:pt x="95" y="112"/>
                    </a:lnTo>
                    <a:lnTo>
                      <a:pt x="71" y="116"/>
                    </a:lnTo>
                    <a:lnTo>
                      <a:pt x="63" y="145"/>
                    </a:lnTo>
                    <a:lnTo>
                      <a:pt x="62" y="143"/>
                    </a:lnTo>
                    <a:lnTo>
                      <a:pt x="51" y="143"/>
                    </a:lnTo>
                    <a:lnTo>
                      <a:pt x="48" y="152"/>
                    </a:lnTo>
                    <a:lnTo>
                      <a:pt x="48" y="153"/>
                    </a:lnTo>
                    <a:lnTo>
                      <a:pt x="45" y="145"/>
                    </a:lnTo>
                    <a:lnTo>
                      <a:pt x="35" y="144"/>
                    </a:lnTo>
                    <a:lnTo>
                      <a:pt x="33" y="143"/>
                    </a:lnTo>
                    <a:lnTo>
                      <a:pt x="30" y="140"/>
                    </a:lnTo>
                    <a:lnTo>
                      <a:pt x="24" y="154"/>
                    </a:lnTo>
                    <a:lnTo>
                      <a:pt x="16" y="153"/>
                    </a:lnTo>
                    <a:lnTo>
                      <a:pt x="7" y="125"/>
                    </a:lnTo>
                    <a:lnTo>
                      <a:pt x="9" y="112"/>
                    </a:lnTo>
                    <a:lnTo>
                      <a:pt x="0" y="90"/>
                    </a:lnTo>
                    <a:lnTo>
                      <a:pt x="6" y="77"/>
                    </a:lnTo>
                    <a:lnTo>
                      <a:pt x="1" y="69"/>
                    </a:lnTo>
                    <a:lnTo>
                      <a:pt x="8" y="33"/>
                    </a:lnTo>
                    <a:lnTo>
                      <a:pt x="0" y="15"/>
                    </a:lnTo>
                    <a:lnTo>
                      <a:pt x="9" y="1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6" name="Freeform 41">
                <a:extLst>
                  <a:ext uri="{FF2B5EF4-FFF2-40B4-BE49-F238E27FC236}">
                    <a16:creationId xmlns:a16="http://schemas.microsoft.com/office/drawing/2014/main" id="{1F49A92B-624D-41AA-A463-73A3E06D82BC}"/>
                  </a:ext>
                </a:extLst>
              </p:cNvPr>
              <p:cNvSpPr>
                <a:spLocks/>
              </p:cNvSpPr>
              <p:nvPr/>
            </p:nvSpPr>
            <p:spPr bwMode="auto">
              <a:xfrm>
                <a:off x="4430" y="3614"/>
                <a:ext cx="77" cy="91"/>
              </a:xfrm>
              <a:custGeom>
                <a:avLst/>
                <a:gdLst>
                  <a:gd name="T0" fmla="*/ 43 w 77"/>
                  <a:gd name="T1" fmla="*/ 32 h 91"/>
                  <a:gd name="T2" fmla="*/ 55 w 77"/>
                  <a:gd name="T3" fmla="*/ 33 h 91"/>
                  <a:gd name="T4" fmla="*/ 62 w 77"/>
                  <a:gd name="T5" fmla="*/ 34 h 91"/>
                  <a:gd name="T6" fmla="*/ 66 w 77"/>
                  <a:gd name="T7" fmla="*/ 53 h 91"/>
                  <a:gd name="T8" fmla="*/ 74 w 77"/>
                  <a:gd name="T9" fmla="*/ 52 h 91"/>
                  <a:gd name="T10" fmla="*/ 77 w 77"/>
                  <a:gd name="T11" fmla="*/ 55 h 91"/>
                  <a:gd name="T12" fmla="*/ 74 w 77"/>
                  <a:gd name="T13" fmla="*/ 65 h 91"/>
                  <a:gd name="T14" fmla="*/ 76 w 77"/>
                  <a:gd name="T15" fmla="*/ 69 h 91"/>
                  <a:gd name="T16" fmla="*/ 74 w 77"/>
                  <a:gd name="T17" fmla="*/ 72 h 91"/>
                  <a:gd name="T18" fmla="*/ 72 w 77"/>
                  <a:gd name="T19" fmla="*/ 84 h 91"/>
                  <a:gd name="T20" fmla="*/ 56 w 77"/>
                  <a:gd name="T21" fmla="*/ 91 h 91"/>
                  <a:gd name="T22" fmla="*/ 39 w 77"/>
                  <a:gd name="T23" fmla="*/ 88 h 91"/>
                  <a:gd name="T24" fmla="*/ 47 w 77"/>
                  <a:gd name="T25" fmla="*/ 71 h 91"/>
                  <a:gd name="T26" fmla="*/ 44 w 77"/>
                  <a:gd name="T27" fmla="*/ 67 h 91"/>
                  <a:gd name="T28" fmla="*/ 24 w 77"/>
                  <a:gd name="T29" fmla="*/ 55 h 91"/>
                  <a:gd name="T30" fmla="*/ 15 w 77"/>
                  <a:gd name="T31" fmla="*/ 52 h 91"/>
                  <a:gd name="T32" fmla="*/ 4 w 77"/>
                  <a:gd name="T33" fmla="*/ 37 h 91"/>
                  <a:gd name="T34" fmla="*/ 0 w 77"/>
                  <a:gd name="T35" fmla="*/ 33 h 91"/>
                  <a:gd name="T36" fmla="*/ 8 w 77"/>
                  <a:gd name="T37" fmla="*/ 4 h 91"/>
                  <a:gd name="T38" fmla="*/ 32 w 77"/>
                  <a:gd name="T39" fmla="*/ 0 h 91"/>
                  <a:gd name="T40" fmla="*/ 41 w 77"/>
                  <a:gd name="T41" fmla="*/ 6 h 91"/>
                  <a:gd name="T42" fmla="*/ 43 w 77"/>
                  <a:gd name="T43"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91">
                    <a:moveTo>
                      <a:pt x="43" y="32"/>
                    </a:moveTo>
                    <a:lnTo>
                      <a:pt x="55" y="33"/>
                    </a:lnTo>
                    <a:lnTo>
                      <a:pt x="62" y="34"/>
                    </a:lnTo>
                    <a:lnTo>
                      <a:pt x="66" y="53"/>
                    </a:lnTo>
                    <a:lnTo>
                      <a:pt x="74" y="52"/>
                    </a:lnTo>
                    <a:lnTo>
                      <a:pt x="77" y="55"/>
                    </a:lnTo>
                    <a:lnTo>
                      <a:pt x="74" y="65"/>
                    </a:lnTo>
                    <a:lnTo>
                      <a:pt x="76" y="69"/>
                    </a:lnTo>
                    <a:lnTo>
                      <a:pt x="74" y="72"/>
                    </a:lnTo>
                    <a:lnTo>
                      <a:pt x="72" y="84"/>
                    </a:lnTo>
                    <a:lnTo>
                      <a:pt x="56" y="91"/>
                    </a:lnTo>
                    <a:lnTo>
                      <a:pt x="39" y="88"/>
                    </a:lnTo>
                    <a:lnTo>
                      <a:pt x="47" y="71"/>
                    </a:lnTo>
                    <a:lnTo>
                      <a:pt x="44" y="67"/>
                    </a:lnTo>
                    <a:lnTo>
                      <a:pt x="24" y="55"/>
                    </a:lnTo>
                    <a:lnTo>
                      <a:pt x="15" y="52"/>
                    </a:lnTo>
                    <a:lnTo>
                      <a:pt x="4" y="37"/>
                    </a:lnTo>
                    <a:lnTo>
                      <a:pt x="0" y="33"/>
                    </a:lnTo>
                    <a:lnTo>
                      <a:pt x="8" y="4"/>
                    </a:lnTo>
                    <a:lnTo>
                      <a:pt x="32" y="0"/>
                    </a:lnTo>
                    <a:lnTo>
                      <a:pt x="41" y="6"/>
                    </a:lnTo>
                    <a:lnTo>
                      <a:pt x="43" y="3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7" name="Freeform 42">
                <a:extLst>
                  <a:ext uri="{FF2B5EF4-FFF2-40B4-BE49-F238E27FC236}">
                    <a16:creationId xmlns:a16="http://schemas.microsoft.com/office/drawing/2014/main" id="{8B005FAF-1753-4020-80FC-B24EED0C0F2D}"/>
                  </a:ext>
                </a:extLst>
              </p:cNvPr>
              <p:cNvSpPr>
                <a:spLocks/>
              </p:cNvSpPr>
              <p:nvPr/>
            </p:nvSpPr>
            <p:spPr bwMode="auto">
              <a:xfrm>
                <a:off x="4469" y="3738"/>
                <a:ext cx="48" cy="56"/>
              </a:xfrm>
              <a:custGeom>
                <a:avLst/>
                <a:gdLst>
                  <a:gd name="T0" fmla="*/ 12 w 48"/>
                  <a:gd name="T1" fmla="*/ 0 h 56"/>
                  <a:gd name="T2" fmla="*/ 22 w 48"/>
                  <a:gd name="T3" fmla="*/ 8 h 56"/>
                  <a:gd name="T4" fmla="*/ 25 w 48"/>
                  <a:gd name="T5" fmla="*/ 8 h 56"/>
                  <a:gd name="T6" fmla="*/ 41 w 48"/>
                  <a:gd name="T7" fmla="*/ 21 h 56"/>
                  <a:gd name="T8" fmla="*/ 48 w 48"/>
                  <a:gd name="T9" fmla="*/ 30 h 56"/>
                  <a:gd name="T10" fmla="*/ 44 w 48"/>
                  <a:gd name="T11" fmla="*/ 36 h 56"/>
                  <a:gd name="T12" fmla="*/ 46 w 48"/>
                  <a:gd name="T13" fmla="*/ 43 h 56"/>
                  <a:gd name="T14" fmla="*/ 41 w 48"/>
                  <a:gd name="T15" fmla="*/ 51 h 56"/>
                  <a:gd name="T16" fmla="*/ 31 w 48"/>
                  <a:gd name="T17" fmla="*/ 56 h 56"/>
                  <a:gd name="T18" fmla="*/ 24 w 48"/>
                  <a:gd name="T19" fmla="*/ 54 h 56"/>
                  <a:gd name="T20" fmla="*/ 20 w 48"/>
                  <a:gd name="T21" fmla="*/ 56 h 56"/>
                  <a:gd name="T22" fmla="*/ 11 w 48"/>
                  <a:gd name="T23" fmla="*/ 51 h 56"/>
                  <a:gd name="T24" fmla="*/ 1 w 48"/>
                  <a:gd name="T25" fmla="*/ 48 h 56"/>
                  <a:gd name="T26" fmla="*/ 0 w 48"/>
                  <a:gd name="T27" fmla="*/ 37 h 56"/>
                  <a:gd name="T28" fmla="*/ 3 w 48"/>
                  <a:gd name="T29" fmla="*/ 34 h 56"/>
                  <a:gd name="T30" fmla="*/ 2 w 48"/>
                  <a:gd name="T31" fmla="*/ 28 h 56"/>
                  <a:gd name="T32" fmla="*/ 2 w 48"/>
                  <a:gd name="T33" fmla="*/ 25 h 56"/>
                  <a:gd name="T34" fmla="*/ 7 w 48"/>
                  <a:gd name="T35" fmla="*/ 2 h 56"/>
                  <a:gd name="T36" fmla="*/ 12 w 48"/>
                  <a:gd name="T3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56">
                    <a:moveTo>
                      <a:pt x="12" y="0"/>
                    </a:moveTo>
                    <a:lnTo>
                      <a:pt x="22" y="8"/>
                    </a:lnTo>
                    <a:lnTo>
                      <a:pt x="25" y="8"/>
                    </a:lnTo>
                    <a:lnTo>
                      <a:pt x="41" y="21"/>
                    </a:lnTo>
                    <a:lnTo>
                      <a:pt x="48" y="30"/>
                    </a:lnTo>
                    <a:lnTo>
                      <a:pt x="44" y="36"/>
                    </a:lnTo>
                    <a:lnTo>
                      <a:pt x="46" y="43"/>
                    </a:lnTo>
                    <a:lnTo>
                      <a:pt x="41" y="51"/>
                    </a:lnTo>
                    <a:lnTo>
                      <a:pt x="31" y="56"/>
                    </a:lnTo>
                    <a:lnTo>
                      <a:pt x="24" y="54"/>
                    </a:lnTo>
                    <a:lnTo>
                      <a:pt x="20" y="56"/>
                    </a:lnTo>
                    <a:lnTo>
                      <a:pt x="11" y="51"/>
                    </a:lnTo>
                    <a:lnTo>
                      <a:pt x="1" y="48"/>
                    </a:lnTo>
                    <a:lnTo>
                      <a:pt x="0" y="37"/>
                    </a:lnTo>
                    <a:lnTo>
                      <a:pt x="3" y="34"/>
                    </a:lnTo>
                    <a:lnTo>
                      <a:pt x="2" y="28"/>
                    </a:lnTo>
                    <a:lnTo>
                      <a:pt x="2" y="25"/>
                    </a:lnTo>
                    <a:lnTo>
                      <a:pt x="7" y="2"/>
                    </a:lnTo>
                    <a:lnTo>
                      <a:pt x="12"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8" name="Freeform 43">
                <a:extLst>
                  <a:ext uri="{FF2B5EF4-FFF2-40B4-BE49-F238E27FC236}">
                    <a16:creationId xmlns:a16="http://schemas.microsoft.com/office/drawing/2014/main" id="{917B8783-DC3D-4308-8C3C-30F6DC83E046}"/>
                  </a:ext>
                </a:extLst>
              </p:cNvPr>
              <p:cNvSpPr>
                <a:spLocks/>
              </p:cNvSpPr>
              <p:nvPr/>
            </p:nvSpPr>
            <p:spPr bwMode="auto">
              <a:xfrm>
                <a:off x="5190" y="2580"/>
                <a:ext cx="100" cy="120"/>
              </a:xfrm>
              <a:custGeom>
                <a:avLst/>
                <a:gdLst>
                  <a:gd name="T0" fmla="*/ 74 w 100"/>
                  <a:gd name="T1" fmla="*/ 15 h 120"/>
                  <a:gd name="T2" fmla="*/ 74 w 100"/>
                  <a:gd name="T3" fmla="*/ 22 h 120"/>
                  <a:gd name="T4" fmla="*/ 86 w 100"/>
                  <a:gd name="T5" fmla="*/ 28 h 120"/>
                  <a:gd name="T6" fmla="*/ 78 w 100"/>
                  <a:gd name="T7" fmla="*/ 37 h 120"/>
                  <a:gd name="T8" fmla="*/ 87 w 100"/>
                  <a:gd name="T9" fmla="*/ 50 h 120"/>
                  <a:gd name="T10" fmla="*/ 80 w 100"/>
                  <a:gd name="T11" fmla="*/ 59 h 120"/>
                  <a:gd name="T12" fmla="*/ 92 w 100"/>
                  <a:gd name="T13" fmla="*/ 68 h 120"/>
                  <a:gd name="T14" fmla="*/ 86 w 100"/>
                  <a:gd name="T15" fmla="*/ 74 h 120"/>
                  <a:gd name="T16" fmla="*/ 100 w 100"/>
                  <a:gd name="T17" fmla="*/ 83 h 120"/>
                  <a:gd name="T18" fmla="*/ 80 w 100"/>
                  <a:gd name="T19" fmla="*/ 101 h 120"/>
                  <a:gd name="T20" fmla="*/ 67 w 100"/>
                  <a:gd name="T21" fmla="*/ 110 h 120"/>
                  <a:gd name="T22" fmla="*/ 39 w 100"/>
                  <a:gd name="T23" fmla="*/ 117 h 120"/>
                  <a:gd name="T24" fmla="*/ 20 w 100"/>
                  <a:gd name="T25" fmla="*/ 120 h 120"/>
                  <a:gd name="T26" fmla="*/ 6 w 100"/>
                  <a:gd name="T27" fmla="*/ 110 h 120"/>
                  <a:gd name="T28" fmla="*/ 9 w 100"/>
                  <a:gd name="T29" fmla="*/ 99 h 120"/>
                  <a:gd name="T30" fmla="*/ 4 w 100"/>
                  <a:gd name="T31" fmla="*/ 86 h 120"/>
                  <a:gd name="T32" fmla="*/ 8 w 100"/>
                  <a:gd name="T33" fmla="*/ 81 h 120"/>
                  <a:gd name="T34" fmla="*/ 36 w 100"/>
                  <a:gd name="T35" fmla="*/ 61 h 120"/>
                  <a:gd name="T36" fmla="*/ 43 w 100"/>
                  <a:gd name="T37" fmla="*/ 61 h 120"/>
                  <a:gd name="T38" fmla="*/ 43 w 100"/>
                  <a:gd name="T39" fmla="*/ 53 h 120"/>
                  <a:gd name="T40" fmla="*/ 33 w 100"/>
                  <a:gd name="T41" fmla="*/ 50 h 120"/>
                  <a:gd name="T42" fmla="*/ 29 w 100"/>
                  <a:gd name="T43" fmla="*/ 45 h 120"/>
                  <a:gd name="T44" fmla="*/ 30 w 100"/>
                  <a:gd name="T45" fmla="*/ 40 h 120"/>
                  <a:gd name="T46" fmla="*/ 31 w 100"/>
                  <a:gd name="T47" fmla="*/ 38 h 120"/>
                  <a:gd name="T48" fmla="*/ 28 w 100"/>
                  <a:gd name="T49" fmla="*/ 34 h 120"/>
                  <a:gd name="T50" fmla="*/ 29 w 100"/>
                  <a:gd name="T51" fmla="*/ 31 h 120"/>
                  <a:gd name="T52" fmla="*/ 26 w 100"/>
                  <a:gd name="T53" fmla="*/ 31 h 120"/>
                  <a:gd name="T54" fmla="*/ 28 w 100"/>
                  <a:gd name="T55" fmla="*/ 25 h 120"/>
                  <a:gd name="T56" fmla="*/ 20 w 100"/>
                  <a:gd name="T57" fmla="*/ 19 h 120"/>
                  <a:gd name="T58" fmla="*/ 14 w 100"/>
                  <a:gd name="T59" fmla="*/ 19 h 120"/>
                  <a:gd name="T60" fmla="*/ 0 w 100"/>
                  <a:gd name="T61" fmla="*/ 12 h 120"/>
                  <a:gd name="T62" fmla="*/ 5 w 100"/>
                  <a:gd name="T63" fmla="*/ 12 h 120"/>
                  <a:gd name="T64" fmla="*/ 7 w 100"/>
                  <a:gd name="T65" fmla="*/ 9 h 120"/>
                  <a:gd name="T66" fmla="*/ 14 w 100"/>
                  <a:gd name="T67" fmla="*/ 13 h 120"/>
                  <a:gd name="T68" fmla="*/ 18 w 100"/>
                  <a:gd name="T69" fmla="*/ 16 h 120"/>
                  <a:gd name="T70" fmla="*/ 40 w 100"/>
                  <a:gd name="T71" fmla="*/ 17 h 120"/>
                  <a:gd name="T72" fmla="*/ 48 w 100"/>
                  <a:gd name="T73" fmla="*/ 12 h 120"/>
                  <a:gd name="T74" fmla="*/ 49 w 100"/>
                  <a:gd name="T75" fmla="*/ 4 h 120"/>
                  <a:gd name="T76" fmla="*/ 67 w 100"/>
                  <a:gd name="T77" fmla="*/ 0 h 120"/>
                  <a:gd name="T78" fmla="*/ 72 w 100"/>
                  <a:gd name="T79" fmla="*/ 3 h 120"/>
                  <a:gd name="T80" fmla="*/ 80 w 100"/>
                  <a:gd name="T81" fmla="*/ 7 h 120"/>
                  <a:gd name="T82" fmla="*/ 76 w 100"/>
                  <a:gd name="T83" fmla="*/ 12 h 120"/>
                  <a:gd name="T84" fmla="*/ 74 w 100"/>
                  <a:gd name="T85" fmla="*/ 1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120">
                    <a:moveTo>
                      <a:pt x="74" y="15"/>
                    </a:moveTo>
                    <a:lnTo>
                      <a:pt x="74" y="22"/>
                    </a:lnTo>
                    <a:lnTo>
                      <a:pt x="86" y="28"/>
                    </a:lnTo>
                    <a:lnTo>
                      <a:pt x="78" y="37"/>
                    </a:lnTo>
                    <a:lnTo>
                      <a:pt x="87" y="50"/>
                    </a:lnTo>
                    <a:lnTo>
                      <a:pt x="80" y="59"/>
                    </a:lnTo>
                    <a:lnTo>
                      <a:pt x="92" y="68"/>
                    </a:lnTo>
                    <a:lnTo>
                      <a:pt x="86" y="74"/>
                    </a:lnTo>
                    <a:lnTo>
                      <a:pt x="100" y="83"/>
                    </a:lnTo>
                    <a:lnTo>
                      <a:pt x="80" y="101"/>
                    </a:lnTo>
                    <a:lnTo>
                      <a:pt x="67" y="110"/>
                    </a:lnTo>
                    <a:lnTo>
                      <a:pt x="39" y="117"/>
                    </a:lnTo>
                    <a:lnTo>
                      <a:pt x="20" y="120"/>
                    </a:lnTo>
                    <a:lnTo>
                      <a:pt x="6" y="110"/>
                    </a:lnTo>
                    <a:lnTo>
                      <a:pt x="9" y="99"/>
                    </a:lnTo>
                    <a:lnTo>
                      <a:pt x="4" y="86"/>
                    </a:lnTo>
                    <a:lnTo>
                      <a:pt x="8" y="81"/>
                    </a:lnTo>
                    <a:lnTo>
                      <a:pt x="36" y="61"/>
                    </a:lnTo>
                    <a:lnTo>
                      <a:pt x="43" y="61"/>
                    </a:lnTo>
                    <a:lnTo>
                      <a:pt x="43" y="53"/>
                    </a:lnTo>
                    <a:lnTo>
                      <a:pt x="33" y="50"/>
                    </a:lnTo>
                    <a:lnTo>
                      <a:pt x="29" y="45"/>
                    </a:lnTo>
                    <a:lnTo>
                      <a:pt x="30" y="40"/>
                    </a:lnTo>
                    <a:lnTo>
                      <a:pt x="31" y="38"/>
                    </a:lnTo>
                    <a:lnTo>
                      <a:pt x="28" y="34"/>
                    </a:lnTo>
                    <a:lnTo>
                      <a:pt x="29" y="31"/>
                    </a:lnTo>
                    <a:lnTo>
                      <a:pt x="26" y="31"/>
                    </a:lnTo>
                    <a:lnTo>
                      <a:pt x="28" y="25"/>
                    </a:lnTo>
                    <a:lnTo>
                      <a:pt x="20" y="19"/>
                    </a:lnTo>
                    <a:lnTo>
                      <a:pt x="14" y="19"/>
                    </a:lnTo>
                    <a:lnTo>
                      <a:pt x="0" y="12"/>
                    </a:lnTo>
                    <a:lnTo>
                      <a:pt x="5" y="12"/>
                    </a:lnTo>
                    <a:lnTo>
                      <a:pt x="7" y="9"/>
                    </a:lnTo>
                    <a:lnTo>
                      <a:pt x="14" y="13"/>
                    </a:lnTo>
                    <a:lnTo>
                      <a:pt x="18" y="16"/>
                    </a:lnTo>
                    <a:lnTo>
                      <a:pt x="40" y="17"/>
                    </a:lnTo>
                    <a:lnTo>
                      <a:pt x="48" y="12"/>
                    </a:lnTo>
                    <a:lnTo>
                      <a:pt x="49" y="4"/>
                    </a:lnTo>
                    <a:lnTo>
                      <a:pt x="67" y="0"/>
                    </a:lnTo>
                    <a:lnTo>
                      <a:pt x="72" y="3"/>
                    </a:lnTo>
                    <a:lnTo>
                      <a:pt x="80" y="7"/>
                    </a:lnTo>
                    <a:lnTo>
                      <a:pt x="76" y="12"/>
                    </a:lnTo>
                    <a:lnTo>
                      <a:pt x="74" y="1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69" name="Freeform 44">
                <a:extLst>
                  <a:ext uri="{FF2B5EF4-FFF2-40B4-BE49-F238E27FC236}">
                    <a16:creationId xmlns:a16="http://schemas.microsoft.com/office/drawing/2014/main" id="{2A38EC0D-27C8-4328-A13C-B9C013A1B42E}"/>
                  </a:ext>
                </a:extLst>
              </p:cNvPr>
              <p:cNvSpPr>
                <a:spLocks/>
              </p:cNvSpPr>
              <p:nvPr/>
            </p:nvSpPr>
            <p:spPr bwMode="auto">
              <a:xfrm>
                <a:off x="5104" y="2592"/>
                <a:ext cx="119" cy="160"/>
              </a:xfrm>
              <a:custGeom>
                <a:avLst/>
                <a:gdLst>
                  <a:gd name="T0" fmla="*/ 114 w 119"/>
                  <a:gd name="T1" fmla="*/ 13 h 160"/>
                  <a:gd name="T2" fmla="*/ 112 w 119"/>
                  <a:gd name="T3" fmla="*/ 19 h 160"/>
                  <a:gd name="T4" fmla="*/ 115 w 119"/>
                  <a:gd name="T5" fmla="*/ 19 h 160"/>
                  <a:gd name="T6" fmla="*/ 114 w 119"/>
                  <a:gd name="T7" fmla="*/ 22 h 160"/>
                  <a:gd name="T8" fmla="*/ 117 w 119"/>
                  <a:gd name="T9" fmla="*/ 26 h 160"/>
                  <a:gd name="T10" fmla="*/ 116 w 119"/>
                  <a:gd name="T11" fmla="*/ 28 h 160"/>
                  <a:gd name="T12" fmla="*/ 115 w 119"/>
                  <a:gd name="T13" fmla="*/ 33 h 160"/>
                  <a:gd name="T14" fmla="*/ 119 w 119"/>
                  <a:gd name="T15" fmla="*/ 38 h 160"/>
                  <a:gd name="T16" fmla="*/ 102 w 119"/>
                  <a:gd name="T17" fmla="*/ 38 h 160"/>
                  <a:gd name="T18" fmla="*/ 95 w 119"/>
                  <a:gd name="T19" fmla="*/ 46 h 160"/>
                  <a:gd name="T20" fmla="*/ 96 w 119"/>
                  <a:gd name="T21" fmla="*/ 53 h 160"/>
                  <a:gd name="T22" fmla="*/ 90 w 119"/>
                  <a:gd name="T23" fmla="*/ 60 h 160"/>
                  <a:gd name="T24" fmla="*/ 77 w 119"/>
                  <a:gd name="T25" fmla="*/ 64 h 160"/>
                  <a:gd name="T26" fmla="*/ 58 w 119"/>
                  <a:gd name="T27" fmla="*/ 76 h 160"/>
                  <a:gd name="T28" fmla="*/ 56 w 119"/>
                  <a:gd name="T29" fmla="*/ 97 h 160"/>
                  <a:gd name="T30" fmla="*/ 67 w 119"/>
                  <a:gd name="T31" fmla="*/ 100 h 160"/>
                  <a:gd name="T32" fmla="*/ 73 w 119"/>
                  <a:gd name="T33" fmla="*/ 107 h 160"/>
                  <a:gd name="T34" fmla="*/ 53 w 119"/>
                  <a:gd name="T35" fmla="*/ 121 h 160"/>
                  <a:gd name="T36" fmla="*/ 52 w 119"/>
                  <a:gd name="T37" fmla="*/ 141 h 160"/>
                  <a:gd name="T38" fmla="*/ 45 w 119"/>
                  <a:gd name="T39" fmla="*/ 149 h 160"/>
                  <a:gd name="T40" fmla="*/ 30 w 119"/>
                  <a:gd name="T41" fmla="*/ 152 h 160"/>
                  <a:gd name="T42" fmla="*/ 28 w 119"/>
                  <a:gd name="T43" fmla="*/ 158 h 160"/>
                  <a:gd name="T44" fmla="*/ 20 w 119"/>
                  <a:gd name="T45" fmla="*/ 160 h 160"/>
                  <a:gd name="T46" fmla="*/ 13 w 119"/>
                  <a:gd name="T47" fmla="*/ 148 h 160"/>
                  <a:gd name="T48" fmla="*/ 16 w 119"/>
                  <a:gd name="T49" fmla="*/ 145 h 160"/>
                  <a:gd name="T50" fmla="*/ 0 w 119"/>
                  <a:gd name="T51" fmla="*/ 123 h 160"/>
                  <a:gd name="T52" fmla="*/ 2 w 119"/>
                  <a:gd name="T53" fmla="*/ 116 h 160"/>
                  <a:gd name="T54" fmla="*/ 12 w 119"/>
                  <a:gd name="T55" fmla="*/ 104 h 160"/>
                  <a:gd name="T56" fmla="*/ 15 w 119"/>
                  <a:gd name="T57" fmla="*/ 89 h 160"/>
                  <a:gd name="T58" fmla="*/ 8 w 119"/>
                  <a:gd name="T59" fmla="*/ 73 h 160"/>
                  <a:gd name="T60" fmla="*/ 12 w 119"/>
                  <a:gd name="T61" fmla="*/ 60 h 160"/>
                  <a:gd name="T62" fmla="*/ 16 w 119"/>
                  <a:gd name="T63" fmla="*/ 58 h 160"/>
                  <a:gd name="T64" fmla="*/ 27 w 119"/>
                  <a:gd name="T65" fmla="*/ 57 h 160"/>
                  <a:gd name="T66" fmla="*/ 36 w 119"/>
                  <a:gd name="T67" fmla="*/ 32 h 160"/>
                  <a:gd name="T68" fmla="*/ 48 w 119"/>
                  <a:gd name="T69" fmla="*/ 23 h 160"/>
                  <a:gd name="T70" fmla="*/ 47 w 119"/>
                  <a:gd name="T71" fmla="*/ 19 h 160"/>
                  <a:gd name="T72" fmla="*/ 55 w 119"/>
                  <a:gd name="T73" fmla="*/ 11 h 160"/>
                  <a:gd name="T74" fmla="*/ 62 w 119"/>
                  <a:gd name="T75" fmla="*/ 12 h 160"/>
                  <a:gd name="T76" fmla="*/ 65 w 119"/>
                  <a:gd name="T77" fmla="*/ 7 h 160"/>
                  <a:gd name="T78" fmla="*/ 79 w 119"/>
                  <a:gd name="T79" fmla="*/ 9 h 160"/>
                  <a:gd name="T80" fmla="*/ 84 w 119"/>
                  <a:gd name="T81" fmla="*/ 3 h 160"/>
                  <a:gd name="T82" fmla="*/ 83 w 119"/>
                  <a:gd name="T83" fmla="*/ 0 h 160"/>
                  <a:gd name="T84" fmla="*/ 86 w 119"/>
                  <a:gd name="T85" fmla="*/ 0 h 160"/>
                  <a:gd name="T86" fmla="*/ 100 w 119"/>
                  <a:gd name="T87" fmla="*/ 7 h 160"/>
                  <a:gd name="T88" fmla="*/ 106 w 119"/>
                  <a:gd name="T89" fmla="*/ 7 h 160"/>
                  <a:gd name="T90" fmla="*/ 114 w 119"/>
                  <a:gd name="T91" fmla="*/ 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9" h="160">
                    <a:moveTo>
                      <a:pt x="114" y="13"/>
                    </a:moveTo>
                    <a:lnTo>
                      <a:pt x="112" y="19"/>
                    </a:lnTo>
                    <a:lnTo>
                      <a:pt x="115" y="19"/>
                    </a:lnTo>
                    <a:lnTo>
                      <a:pt x="114" y="22"/>
                    </a:lnTo>
                    <a:lnTo>
                      <a:pt x="117" y="26"/>
                    </a:lnTo>
                    <a:lnTo>
                      <a:pt x="116" y="28"/>
                    </a:lnTo>
                    <a:lnTo>
                      <a:pt x="115" y="33"/>
                    </a:lnTo>
                    <a:lnTo>
                      <a:pt x="119" y="38"/>
                    </a:lnTo>
                    <a:lnTo>
                      <a:pt x="102" y="38"/>
                    </a:lnTo>
                    <a:lnTo>
                      <a:pt x="95" y="46"/>
                    </a:lnTo>
                    <a:lnTo>
                      <a:pt x="96" y="53"/>
                    </a:lnTo>
                    <a:lnTo>
                      <a:pt x="90" y="60"/>
                    </a:lnTo>
                    <a:lnTo>
                      <a:pt x="77" y="64"/>
                    </a:lnTo>
                    <a:lnTo>
                      <a:pt x="58" y="76"/>
                    </a:lnTo>
                    <a:lnTo>
                      <a:pt x="56" y="97"/>
                    </a:lnTo>
                    <a:lnTo>
                      <a:pt x="67" y="100"/>
                    </a:lnTo>
                    <a:lnTo>
                      <a:pt x="73" y="107"/>
                    </a:lnTo>
                    <a:lnTo>
                      <a:pt x="53" y="121"/>
                    </a:lnTo>
                    <a:lnTo>
                      <a:pt x="52" y="141"/>
                    </a:lnTo>
                    <a:lnTo>
                      <a:pt x="45" y="149"/>
                    </a:lnTo>
                    <a:lnTo>
                      <a:pt x="30" y="152"/>
                    </a:lnTo>
                    <a:lnTo>
                      <a:pt x="28" y="158"/>
                    </a:lnTo>
                    <a:lnTo>
                      <a:pt x="20" y="160"/>
                    </a:lnTo>
                    <a:lnTo>
                      <a:pt x="13" y="148"/>
                    </a:lnTo>
                    <a:lnTo>
                      <a:pt x="16" y="145"/>
                    </a:lnTo>
                    <a:lnTo>
                      <a:pt x="0" y="123"/>
                    </a:lnTo>
                    <a:lnTo>
                      <a:pt x="2" y="116"/>
                    </a:lnTo>
                    <a:lnTo>
                      <a:pt x="12" y="104"/>
                    </a:lnTo>
                    <a:lnTo>
                      <a:pt x="15" y="89"/>
                    </a:lnTo>
                    <a:lnTo>
                      <a:pt x="8" y="73"/>
                    </a:lnTo>
                    <a:lnTo>
                      <a:pt x="12" y="60"/>
                    </a:lnTo>
                    <a:lnTo>
                      <a:pt x="16" y="58"/>
                    </a:lnTo>
                    <a:lnTo>
                      <a:pt x="27" y="57"/>
                    </a:lnTo>
                    <a:lnTo>
                      <a:pt x="36" y="32"/>
                    </a:lnTo>
                    <a:lnTo>
                      <a:pt x="48" y="23"/>
                    </a:lnTo>
                    <a:lnTo>
                      <a:pt x="47" y="19"/>
                    </a:lnTo>
                    <a:lnTo>
                      <a:pt x="55" y="11"/>
                    </a:lnTo>
                    <a:lnTo>
                      <a:pt x="62" y="12"/>
                    </a:lnTo>
                    <a:lnTo>
                      <a:pt x="65" y="7"/>
                    </a:lnTo>
                    <a:lnTo>
                      <a:pt x="79" y="9"/>
                    </a:lnTo>
                    <a:lnTo>
                      <a:pt x="84" y="3"/>
                    </a:lnTo>
                    <a:lnTo>
                      <a:pt x="83" y="0"/>
                    </a:lnTo>
                    <a:lnTo>
                      <a:pt x="86" y="0"/>
                    </a:lnTo>
                    <a:lnTo>
                      <a:pt x="100" y="7"/>
                    </a:lnTo>
                    <a:lnTo>
                      <a:pt x="106" y="7"/>
                    </a:lnTo>
                    <a:lnTo>
                      <a:pt x="114" y="1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0" name="Freeform 45">
                <a:extLst>
                  <a:ext uri="{FF2B5EF4-FFF2-40B4-BE49-F238E27FC236}">
                    <a16:creationId xmlns:a16="http://schemas.microsoft.com/office/drawing/2014/main" id="{501F1281-2E46-4C1D-A326-2B3A823B07D4}"/>
                  </a:ext>
                </a:extLst>
              </p:cNvPr>
              <p:cNvSpPr>
                <a:spLocks/>
              </p:cNvSpPr>
              <p:nvPr/>
            </p:nvSpPr>
            <p:spPr bwMode="auto">
              <a:xfrm>
                <a:off x="5133" y="2756"/>
                <a:ext cx="89" cy="66"/>
              </a:xfrm>
              <a:custGeom>
                <a:avLst/>
                <a:gdLst>
                  <a:gd name="T0" fmla="*/ 82 w 89"/>
                  <a:gd name="T1" fmla="*/ 6 h 66"/>
                  <a:gd name="T2" fmla="*/ 88 w 89"/>
                  <a:gd name="T3" fmla="*/ 24 h 66"/>
                  <a:gd name="T4" fmla="*/ 81 w 89"/>
                  <a:gd name="T5" fmla="*/ 30 h 66"/>
                  <a:gd name="T6" fmla="*/ 85 w 89"/>
                  <a:gd name="T7" fmla="*/ 33 h 66"/>
                  <a:gd name="T8" fmla="*/ 89 w 89"/>
                  <a:gd name="T9" fmla="*/ 50 h 66"/>
                  <a:gd name="T10" fmla="*/ 77 w 89"/>
                  <a:gd name="T11" fmla="*/ 59 h 66"/>
                  <a:gd name="T12" fmla="*/ 75 w 89"/>
                  <a:gd name="T13" fmla="*/ 66 h 66"/>
                  <a:gd name="T14" fmla="*/ 60 w 89"/>
                  <a:gd name="T15" fmla="*/ 63 h 66"/>
                  <a:gd name="T16" fmla="*/ 53 w 89"/>
                  <a:gd name="T17" fmla="*/ 64 h 66"/>
                  <a:gd name="T18" fmla="*/ 41 w 89"/>
                  <a:gd name="T19" fmla="*/ 61 h 66"/>
                  <a:gd name="T20" fmla="*/ 39 w 89"/>
                  <a:gd name="T21" fmla="*/ 57 h 66"/>
                  <a:gd name="T22" fmla="*/ 31 w 89"/>
                  <a:gd name="T23" fmla="*/ 55 h 66"/>
                  <a:gd name="T24" fmla="*/ 13 w 89"/>
                  <a:gd name="T25" fmla="*/ 48 h 66"/>
                  <a:gd name="T26" fmla="*/ 6 w 89"/>
                  <a:gd name="T27" fmla="*/ 45 h 66"/>
                  <a:gd name="T28" fmla="*/ 3 w 89"/>
                  <a:gd name="T29" fmla="*/ 29 h 66"/>
                  <a:gd name="T30" fmla="*/ 0 w 89"/>
                  <a:gd name="T31" fmla="*/ 12 h 66"/>
                  <a:gd name="T32" fmla="*/ 38 w 89"/>
                  <a:gd name="T33" fmla="*/ 0 h 66"/>
                  <a:gd name="T34" fmla="*/ 44 w 89"/>
                  <a:gd name="T35" fmla="*/ 6 h 66"/>
                  <a:gd name="T36" fmla="*/ 53 w 89"/>
                  <a:gd name="T37" fmla="*/ 5 h 66"/>
                  <a:gd name="T38" fmla="*/ 82 w 89"/>
                  <a:gd name="T39"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66">
                    <a:moveTo>
                      <a:pt x="82" y="6"/>
                    </a:moveTo>
                    <a:lnTo>
                      <a:pt x="88" y="24"/>
                    </a:lnTo>
                    <a:lnTo>
                      <a:pt x="81" y="30"/>
                    </a:lnTo>
                    <a:lnTo>
                      <a:pt x="85" y="33"/>
                    </a:lnTo>
                    <a:lnTo>
                      <a:pt x="89" y="50"/>
                    </a:lnTo>
                    <a:lnTo>
                      <a:pt x="77" y="59"/>
                    </a:lnTo>
                    <a:lnTo>
                      <a:pt x="75" y="66"/>
                    </a:lnTo>
                    <a:lnTo>
                      <a:pt x="60" y="63"/>
                    </a:lnTo>
                    <a:lnTo>
                      <a:pt x="53" y="64"/>
                    </a:lnTo>
                    <a:lnTo>
                      <a:pt x="41" y="61"/>
                    </a:lnTo>
                    <a:lnTo>
                      <a:pt x="39" y="57"/>
                    </a:lnTo>
                    <a:lnTo>
                      <a:pt x="31" y="55"/>
                    </a:lnTo>
                    <a:lnTo>
                      <a:pt x="13" y="48"/>
                    </a:lnTo>
                    <a:lnTo>
                      <a:pt x="6" y="45"/>
                    </a:lnTo>
                    <a:lnTo>
                      <a:pt x="3" y="29"/>
                    </a:lnTo>
                    <a:lnTo>
                      <a:pt x="0" y="12"/>
                    </a:lnTo>
                    <a:lnTo>
                      <a:pt x="38" y="0"/>
                    </a:lnTo>
                    <a:lnTo>
                      <a:pt x="44" y="6"/>
                    </a:lnTo>
                    <a:lnTo>
                      <a:pt x="53" y="5"/>
                    </a:lnTo>
                    <a:lnTo>
                      <a:pt x="82" y="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1" name="Freeform 46">
                <a:extLst>
                  <a:ext uri="{FF2B5EF4-FFF2-40B4-BE49-F238E27FC236}">
                    <a16:creationId xmlns:a16="http://schemas.microsoft.com/office/drawing/2014/main" id="{03177023-BB42-4F90-BDE4-6FCE53DF0C09}"/>
                  </a:ext>
                </a:extLst>
              </p:cNvPr>
              <p:cNvSpPr>
                <a:spLocks/>
              </p:cNvSpPr>
              <p:nvPr/>
            </p:nvSpPr>
            <p:spPr bwMode="auto">
              <a:xfrm>
                <a:off x="4908" y="2751"/>
                <a:ext cx="38" cy="43"/>
              </a:xfrm>
              <a:custGeom>
                <a:avLst/>
                <a:gdLst>
                  <a:gd name="T0" fmla="*/ 22 w 38"/>
                  <a:gd name="T1" fmla="*/ 0 h 43"/>
                  <a:gd name="T2" fmla="*/ 28 w 38"/>
                  <a:gd name="T3" fmla="*/ 14 h 43"/>
                  <a:gd name="T4" fmla="*/ 38 w 38"/>
                  <a:gd name="T5" fmla="*/ 14 h 43"/>
                  <a:gd name="T6" fmla="*/ 34 w 38"/>
                  <a:gd name="T7" fmla="*/ 32 h 43"/>
                  <a:gd name="T8" fmla="*/ 17 w 38"/>
                  <a:gd name="T9" fmla="*/ 40 h 43"/>
                  <a:gd name="T10" fmla="*/ 0 w 38"/>
                  <a:gd name="T11" fmla="*/ 43 h 43"/>
                  <a:gd name="T12" fmla="*/ 3 w 38"/>
                  <a:gd name="T13" fmla="*/ 32 h 43"/>
                  <a:gd name="T14" fmla="*/ 7 w 38"/>
                  <a:gd name="T15" fmla="*/ 29 h 43"/>
                  <a:gd name="T16" fmla="*/ 7 w 38"/>
                  <a:gd name="T17" fmla="*/ 22 h 43"/>
                  <a:gd name="T18" fmla="*/ 1 w 38"/>
                  <a:gd name="T19" fmla="*/ 19 h 43"/>
                  <a:gd name="T20" fmla="*/ 1 w 38"/>
                  <a:gd name="T21" fmla="*/ 11 h 43"/>
                  <a:gd name="T22" fmla="*/ 5 w 38"/>
                  <a:gd name="T23" fmla="*/ 8 h 43"/>
                  <a:gd name="T24" fmla="*/ 9 w 38"/>
                  <a:gd name="T25" fmla="*/ 8 h 43"/>
                  <a:gd name="T26" fmla="*/ 13 w 38"/>
                  <a:gd name="T27" fmla="*/ 5 h 43"/>
                  <a:gd name="T28" fmla="*/ 22 w 38"/>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3">
                    <a:moveTo>
                      <a:pt x="22" y="0"/>
                    </a:moveTo>
                    <a:lnTo>
                      <a:pt x="28" y="14"/>
                    </a:lnTo>
                    <a:lnTo>
                      <a:pt x="38" y="14"/>
                    </a:lnTo>
                    <a:lnTo>
                      <a:pt x="34" y="32"/>
                    </a:lnTo>
                    <a:lnTo>
                      <a:pt x="17" y="40"/>
                    </a:lnTo>
                    <a:lnTo>
                      <a:pt x="0" y="43"/>
                    </a:lnTo>
                    <a:lnTo>
                      <a:pt x="3" y="32"/>
                    </a:lnTo>
                    <a:lnTo>
                      <a:pt x="7" y="29"/>
                    </a:lnTo>
                    <a:lnTo>
                      <a:pt x="7" y="22"/>
                    </a:lnTo>
                    <a:lnTo>
                      <a:pt x="1" y="19"/>
                    </a:lnTo>
                    <a:lnTo>
                      <a:pt x="1" y="11"/>
                    </a:lnTo>
                    <a:lnTo>
                      <a:pt x="5" y="8"/>
                    </a:lnTo>
                    <a:lnTo>
                      <a:pt x="9" y="8"/>
                    </a:lnTo>
                    <a:lnTo>
                      <a:pt x="13" y="5"/>
                    </a:lnTo>
                    <a:lnTo>
                      <a:pt x="22"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2" name="Freeform 47">
                <a:extLst>
                  <a:ext uri="{FF2B5EF4-FFF2-40B4-BE49-F238E27FC236}">
                    <a16:creationId xmlns:a16="http://schemas.microsoft.com/office/drawing/2014/main" id="{86D7703F-B228-4155-98BF-CA5A2694687B}"/>
                  </a:ext>
                </a:extLst>
              </p:cNvPr>
              <p:cNvSpPr>
                <a:spLocks/>
              </p:cNvSpPr>
              <p:nvPr/>
            </p:nvSpPr>
            <p:spPr bwMode="auto">
              <a:xfrm>
                <a:off x="5022" y="2793"/>
                <a:ext cx="39" cy="25"/>
              </a:xfrm>
              <a:custGeom>
                <a:avLst/>
                <a:gdLst>
                  <a:gd name="T0" fmla="*/ 13 w 39"/>
                  <a:gd name="T1" fmla="*/ 0 h 25"/>
                  <a:gd name="T2" fmla="*/ 25 w 39"/>
                  <a:gd name="T3" fmla="*/ 2 h 25"/>
                  <a:gd name="T4" fmla="*/ 32 w 39"/>
                  <a:gd name="T5" fmla="*/ 6 h 25"/>
                  <a:gd name="T6" fmla="*/ 33 w 39"/>
                  <a:gd name="T7" fmla="*/ 11 h 25"/>
                  <a:gd name="T8" fmla="*/ 37 w 39"/>
                  <a:gd name="T9" fmla="*/ 13 h 25"/>
                  <a:gd name="T10" fmla="*/ 39 w 39"/>
                  <a:gd name="T11" fmla="*/ 17 h 25"/>
                  <a:gd name="T12" fmla="*/ 36 w 39"/>
                  <a:gd name="T13" fmla="*/ 17 h 25"/>
                  <a:gd name="T14" fmla="*/ 32 w 39"/>
                  <a:gd name="T15" fmla="*/ 20 h 25"/>
                  <a:gd name="T16" fmla="*/ 36 w 39"/>
                  <a:gd name="T17" fmla="*/ 25 h 25"/>
                  <a:gd name="T18" fmla="*/ 27 w 39"/>
                  <a:gd name="T19" fmla="*/ 25 h 25"/>
                  <a:gd name="T20" fmla="*/ 23 w 39"/>
                  <a:gd name="T21" fmla="*/ 22 h 25"/>
                  <a:gd name="T22" fmla="*/ 5 w 39"/>
                  <a:gd name="T23" fmla="*/ 14 h 25"/>
                  <a:gd name="T24" fmla="*/ 0 w 39"/>
                  <a:gd name="T25" fmla="*/ 7 h 25"/>
                  <a:gd name="T26" fmla="*/ 13 w 39"/>
                  <a:gd name="T2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25">
                    <a:moveTo>
                      <a:pt x="13" y="0"/>
                    </a:moveTo>
                    <a:lnTo>
                      <a:pt x="25" y="2"/>
                    </a:lnTo>
                    <a:lnTo>
                      <a:pt x="32" y="6"/>
                    </a:lnTo>
                    <a:lnTo>
                      <a:pt x="33" y="11"/>
                    </a:lnTo>
                    <a:lnTo>
                      <a:pt x="37" y="13"/>
                    </a:lnTo>
                    <a:lnTo>
                      <a:pt x="39" y="17"/>
                    </a:lnTo>
                    <a:lnTo>
                      <a:pt x="36" y="17"/>
                    </a:lnTo>
                    <a:lnTo>
                      <a:pt x="32" y="20"/>
                    </a:lnTo>
                    <a:lnTo>
                      <a:pt x="36" y="25"/>
                    </a:lnTo>
                    <a:lnTo>
                      <a:pt x="27" y="25"/>
                    </a:lnTo>
                    <a:lnTo>
                      <a:pt x="23" y="22"/>
                    </a:lnTo>
                    <a:lnTo>
                      <a:pt x="5" y="14"/>
                    </a:lnTo>
                    <a:lnTo>
                      <a:pt x="0" y="7"/>
                    </a:lnTo>
                    <a:lnTo>
                      <a:pt x="1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3" name="Freeform 48">
                <a:extLst>
                  <a:ext uri="{FF2B5EF4-FFF2-40B4-BE49-F238E27FC236}">
                    <a16:creationId xmlns:a16="http://schemas.microsoft.com/office/drawing/2014/main" id="{34283EB3-A226-460B-8E11-9EA45F4AF56A}"/>
                  </a:ext>
                </a:extLst>
              </p:cNvPr>
              <p:cNvSpPr>
                <a:spLocks/>
              </p:cNvSpPr>
              <p:nvPr/>
            </p:nvSpPr>
            <p:spPr bwMode="auto">
              <a:xfrm>
                <a:off x="5058" y="2839"/>
                <a:ext cx="38" cy="20"/>
              </a:xfrm>
              <a:custGeom>
                <a:avLst/>
                <a:gdLst>
                  <a:gd name="T0" fmla="*/ 13 w 38"/>
                  <a:gd name="T1" fmla="*/ 1 h 20"/>
                  <a:gd name="T2" fmla="*/ 17 w 38"/>
                  <a:gd name="T3" fmla="*/ 0 h 20"/>
                  <a:gd name="T4" fmla="*/ 28 w 38"/>
                  <a:gd name="T5" fmla="*/ 0 h 20"/>
                  <a:gd name="T6" fmla="*/ 32 w 38"/>
                  <a:gd name="T7" fmla="*/ 3 h 20"/>
                  <a:gd name="T8" fmla="*/ 31 w 38"/>
                  <a:gd name="T9" fmla="*/ 7 h 20"/>
                  <a:gd name="T10" fmla="*/ 38 w 38"/>
                  <a:gd name="T11" fmla="*/ 8 h 20"/>
                  <a:gd name="T12" fmla="*/ 38 w 38"/>
                  <a:gd name="T13" fmla="*/ 17 h 20"/>
                  <a:gd name="T14" fmla="*/ 31 w 38"/>
                  <a:gd name="T15" fmla="*/ 16 h 20"/>
                  <a:gd name="T16" fmla="*/ 25 w 38"/>
                  <a:gd name="T17" fmla="*/ 20 h 20"/>
                  <a:gd name="T18" fmla="*/ 21 w 38"/>
                  <a:gd name="T19" fmla="*/ 17 h 20"/>
                  <a:gd name="T20" fmla="*/ 21 w 38"/>
                  <a:gd name="T21" fmla="*/ 20 h 20"/>
                  <a:gd name="T22" fmla="*/ 13 w 38"/>
                  <a:gd name="T23" fmla="*/ 20 h 20"/>
                  <a:gd name="T24" fmla="*/ 4 w 38"/>
                  <a:gd name="T25" fmla="*/ 20 h 20"/>
                  <a:gd name="T26" fmla="*/ 0 w 38"/>
                  <a:gd name="T27" fmla="*/ 17 h 20"/>
                  <a:gd name="T28" fmla="*/ 0 w 38"/>
                  <a:gd name="T29" fmla="*/ 14 h 20"/>
                  <a:gd name="T30" fmla="*/ 4 w 38"/>
                  <a:gd name="T31" fmla="*/ 6 h 20"/>
                  <a:gd name="T32" fmla="*/ 8 w 38"/>
                  <a:gd name="T33" fmla="*/ 3 h 20"/>
                  <a:gd name="T34" fmla="*/ 13 w 38"/>
                  <a:gd name="T35"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0">
                    <a:moveTo>
                      <a:pt x="13" y="1"/>
                    </a:moveTo>
                    <a:lnTo>
                      <a:pt x="17" y="0"/>
                    </a:lnTo>
                    <a:lnTo>
                      <a:pt x="28" y="0"/>
                    </a:lnTo>
                    <a:lnTo>
                      <a:pt x="32" y="3"/>
                    </a:lnTo>
                    <a:lnTo>
                      <a:pt x="31" y="7"/>
                    </a:lnTo>
                    <a:lnTo>
                      <a:pt x="38" y="8"/>
                    </a:lnTo>
                    <a:lnTo>
                      <a:pt x="38" y="17"/>
                    </a:lnTo>
                    <a:lnTo>
                      <a:pt x="31" y="16"/>
                    </a:lnTo>
                    <a:lnTo>
                      <a:pt x="25" y="20"/>
                    </a:lnTo>
                    <a:lnTo>
                      <a:pt x="21" y="17"/>
                    </a:lnTo>
                    <a:lnTo>
                      <a:pt x="21" y="20"/>
                    </a:lnTo>
                    <a:lnTo>
                      <a:pt x="13" y="20"/>
                    </a:lnTo>
                    <a:lnTo>
                      <a:pt x="4" y="20"/>
                    </a:lnTo>
                    <a:lnTo>
                      <a:pt x="0" y="17"/>
                    </a:lnTo>
                    <a:lnTo>
                      <a:pt x="0" y="14"/>
                    </a:lnTo>
                    <a:lnTo>
                      <a:pt x="4" y="6"/>
                    </a:lnTo>
                    <a:lnTo>
                      <a:pt x="8" y="3"/>
                    </a:lnTo>
                    <a:lnTo>
                      <a:pt x="13"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4" name="Freeform 49">
                <a:extLst>
                  <a:ext uri="{FF2B5EF4-FFF2-40B4-BE49-F238E27FC236}">
                    <a16:creationId xmlns:a16="http://schemas.microsoft.com/office/drawing/2014/main" id="{6D240517-D600-4C42-8127-7ECE20D91E70}"/>
                  </a:ext>
                </a:extLst>
              </p:cNvPr>
              <p:cNvSpPr>
                <a:spLocks/>
              </p:cNvSpPr>
              <p:nvPr/>
            </p:nvSpPr>
            <p:spPr bwMode="auto">
              <a:xfrm>
                <a:off x="5113" y="2800"/>
                <a:ext cx="61" cy="29"/>
              </a:xfrm>
              <a:custGeom>
                <a:avLst/>
                <a:gdLst>
                  <a:gd name="T0" fmla="*/ 53 w 61"/>
                  <a:gd name="T1" fmla="*/ 23 h 29"/>
                  <a:gd name="T2" fmla="*/ 50 w 61"/>
                  <a:gd name="T3" fmla="*/ 25 h 29"/>
                  <a:gd name="T4" fmla="*/ 44 w 61"/>
                  <a:gd name="T5" fmla="*/ 25 h 29"/>
                  <a:gd name="T6" fmla="*/ 27 w 61"/>
                  <a:gd name="T7" fmla="*/ 23 h 29"/>
                  <a:gd name="T8" fmla="*/ 19 w 61"/>
                  <a:gd name="T9" fmla="*/ 29 h 29"/>
                  <a:gd name="T10" fmla="*/ 14 w 61"/>
                  <a:gd name="T11" fmla="*/ 28 h 29"/>
                  <a:gd name="T12" fmla="*/ 10 w 61"/>
                  <a:gd name="T13" fmla="*/ 21 h 29"/>
                  <a:gd name="T14" fmla="*/ 7 w 61"/>
                  <a:gd name="T15" fmla="*/ 21 h 29"/>
                  <a:gd name="T16" fmla="*/ 0 w 61"/>
                  <a:gd name="T17" fmla="*/ 10 h 29"/>
                  <a:gd name="T18" fmla="*/ 7 w 61"/>
                  <a:gd name="T19" fmla="*/ 8 h 29"/>
                  <a:gd name="T20" fmla="*/ 20 w 61"/>
                  <a:gd name="T21" fmla="*/ 0 h 29"/>
                  <a:gd name="T22" fmla="*/ 26 w 61"/>
                  <a:gd name="T23" fmla="*/ 1 h 29"/>
                  <a:gd name="T24" fmla="*/ 33 w 61"/>
                  <a:gd name="T25" fmla="*/ 4 h 29"/>
                  <a:gd name="T26" fmla="*/ 51 w 61"/>
                  <a:gd name="T27" fmla="*/ 11 h 29"/>
                  <a:gd name="T28" fmla="*/ 59 w 61"/>
                  <a:gd name="T29" fmla="*/ 13 h 29"/>
                  <a:gd name="T30" fmla="*/ 61 w 61"/>
                  <a:gd name="T31" fmla="*/ 17 h 29"/>
                  <a:gd name="T32" fmla="*/ 53 w 61"/>
                  <a:gd name="T3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29">
                    <a:moveTo>
                      <a:pt x="53" y="23"/>
                    </a:moveTo>
                    <a:lnTo>
                      <a:pt x="50" y="25"/>
                    </a:lnTo>
                    <a:lnTo>
                      <a:pt x="44" y="25"/>
                    </a:lnTo>
                    <a:lnTo>
                      <a:pt x="27" y="23"/>
                    </a:lnTo>
                    <a:lnTo>
                      <a:pt x="19" y="29"/>
                    </a:lnTo>
                    <a:lnTo>
                      <a:pt x="14" y="28"/>
                    </a:lnTo>
                    <a:lnTo>
                      <a:pt x="10" y="21"/>
                    </a:lnTo>
                    <a:lnTo>
                      <a:pt x="7" y="21"/>
                    </a:lnTo>
                    <a:lnTo>
                      <a:pt x="0" y="10"/>
                    </a:lnTo>
                    <a:lnTo>
                      <a:pt x="7" y="8"/>
                    </a:lnTo>
                    <a:lnTo>
                      <a:pt x="20" y="0"/>
                    </a:lnTo>
                    <a:lnTo>
                      <a:pt x="26" y="1"/>
                    </a:lnTo>
                    <a:lnTo>
                      <a:pt x="33" y="4"/>
                    </a:lnTo>
                    <a:lnTo>
                      <a:pt x="51" y="11"/>
                    </a:lnTo>
                    <a:lnTo>
                      <a:pt x="59" y="13"/>
                    </a:lnTo>
                    <a:lnTo>
                      <a:pt x="61" y="17"/>
                    </a:lnTo>
                    <a:lnTo>
                      <a:pt x="53" y="2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5" name="Freeform 50">
                <a:extLst>
                  <a:ext uri="{FF2B5EF4-FFF2-40B4-BE49-F238E27FC236}">
                    <a16:creationId xmlns:a16="http://schemas.microsoft.com/office/drawing/2014/main" id="{66E71C16-E9C4-47B6-8633-4FC315E64FC0}"/>
                  </a:ext>
                </a:extLst>
              </p:cNvPr>
              <p:cNvSpPr>
                <a:spLocks/>
              </p:cNvSpPr>
              <p:nvPr/>
            </p:nvSpPr>
            <p:spPr bwMode="auto">
              <a:xfrm>
                <a:off x="5152" y="2832"/>
                <a:ext cx="61" cy="28"/>
              </a:xfrm>
              <a:custGeom>
                <a:avLst/>
                <a:gdLst>
                  <a:gd name="T0" fmla="*/ 6 w 61"/>
                  <a:gd name="T1" fmla="*/ 3 h 28"/>
                  <a:gd name="T2" fmla="*/ 18 w 61"/>
                  <a:gd name="T3" fmla="*/ 5 h 28"/>
                  <a:gd name="T4" fmla="*/ 27 w 61"/>
                  <a:gd name="T5" fmla="*/ 2 h 28"/>
                  <a:gd name="T6" fmla="*/ 36 w 61"/>
                  <a:gd name="T7" fmla="*/ 0 h 28"/>
                  <a:gd name="T8" fmla="*/ 52 w 61"/>
                  <a:gd name="T9" fmla="*/ 0 h 28"/>
                  <a:gd name="T10" fmla="*/ 61 w 61"/>
                  <a:gd name="T11" fmla="*/ 4 h 28"/>
                  <a:gd name="T12" fmla="*/ 54 w 61"/>
                  <a:gd name="T13" fmla="*/ 5 h 28"/>
                  <a:gd name="T14" fmla="*/ 43 w 61"/>
                  <a:gd name="T15" fmla="*/ 23 h 28"/>
                  <a:gd name="T16" fmla="*/ 34 w 61"/>
                  <a:gd name="T17" fmla="*/ 24 h 28"/>
                  <a:gd name="T18" fmla="*/ 23 w 61"/>
                  <a:gd name="T19" fmla="*/ 28 h 28"/>
                  <a:gd name="T20" fmla="*/ 12 w 61"/>
                  <a:gd name="T21" fmla="*/ 28 h 28"/>
                  <a:gd name="T22" fmla="*/ 1 w 61"/>
                  <a:gd name="T23" fmla="*/ 21 h 28"/>
                  <a:gd name="T24" fmla="*/ 0 w 61"/>
                  <a:gd name="T25" fmla="*/ 16 h 28"/>
                  <a:gd name="T26" fmla="*/ 6 w 61"/>
                  <a:gd name="T27"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28">
                    <a:moveTo>
                      <a:pt x="6" y="3"/>
                    </a:moveTo>
                    <a:lnTo>
                      <a:pt x="18" y="5"/>
                    </a:lnTo>
                    <a:lnTo>
                      <a:pt x="27" y="2"/>
                    </a:lnTo>
                    <a:lnTo>
                      <a:pt x="36" y="0"/>
                    </a:lnTo>
                    <a:lnTo>
                      <a:pt x="52" y="0"/>
                    </a:lnTo>
                    <a:lnTo>
                      <a:pt x="61" y="4"/>
                    </a:lnTo>
                    <a:lnTo>
                      <a:pt x="54" y="5"/>
                    </a:lnTo>
                    <a:lnTo>
                      <a:pt x="43" y="23"/>
                    </a:lnTo>
                    <a:lnTo>
                      <a:pt x="34" y="24"/>
                    </a:lnTo>
                    <a:lnTo>
                      <a:pt x="23" y="28"/>
                    </a:lnTo>
                    <a:lnTo>
                      <a:pt x="12" y="28"/>
                    </a:lnTo>
                    <a:lnTo>
                      <a:pt x="1" y="21"/>
                    </a:lnTo>
                    <a:lnTo>
                      <a:pt x="0" y="16"/>
                    </a:lnTo>
                    <a:lnTo>
                      <a:pt x="6" y="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6" name="Freeform 51">
                <a:extLst>
                  <a:ext uri="{FF2B5EF4-FFF2-40B4-BE49-F238E27FC236}">
                    <a16:creationId xmlns:a16="http://schemas.microsoft.com/office/drawing/2014/main" id="{532A94A7-A0A2-4460-A6AF-81D81F262594}"/>
                  </a:ext>
                </a:extLst>
              </p:cNvPr>
              <p:cNvSpPr>
                <a:spLocks/>
              </p:cNvSpPr>
              <p:nvPr/>
            </p:nvSpPr>
            <p:spPr bwMode="auto">
              <a:xfrm>
                <a:off x="5178" y="2896"/>
                <a:ext cx="17" cy="37"/>
              </a:xfrm>
              <a:custGeom>
                <a:avLst/>
                <a:gdLst>
                  <a:gd name="T0" fmla="*/ 4 w 17"/>
                  <a:gd name="T1" fmla="*/ 0 h 37"/>
                  <a:gd name="T2" fmla="*/ 11 w 17"/>
                  <a:gd name="T3" fmla="*/ 6 h 37"/>
                  <a:gd name="T4" fmla="*/ 11 w 17"/>
                  <a:gd name="T5" fmla="*/ 18 h 37"/>
                  <a:gd name="T6" fmla="*/ 17 w 17"/>
                  <a:gd name="T7" fmla="*/ 23 h 37"/>
                  <a:gd name="T8" fmla="*/ 14 w 17"/>
                  <a:gd name="T9" fmla="*/ 31 h 37"/>
                  <a:gd name="T10" fmla="*/ 8 w 17"/>
                  <a:gd name="T11" fmla="*/ 37 h 37"/>
                  <a:gd name="T12" fmla="*/ 1 w 17"/>
                  <a:gd name="T13" fmla="*/ 29 h 37"/>
                  <a:gd name="T14" fmla="*/ 1 w 17"/>
                  <a:gd name="T15" fmla="*/ 10 h 37"/>
                  <a:gd name="T16" fmla="*/ 0 w 17"/>
                  <a:gd name="T17" fmla="*/ 6 h 37"/>
                  <a:gd name="T18" fmla="*/ 4 w 17"/>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37">
                    <a:moveTo>
                      <a:pt x="4" y="0"/>
                    </a:moveTo>
                    <a:lnTo>
                      <a:pt x="11" y="6"/>
                    </a:lnTo>
                    <a:lnTo>
                      <a:pt x="11" y="18"/>
                    </a:lnTo>
                    <a:lnTo>
                      <a:pt x="17" y="23"/>
                    </a:lnTo>
                    <a:lnTo>
                      <a:pt x="14" y="31"/>
                    </a:lnTo>
                    <a:lnTo>
                      <a:pt x="8" y="37"/>
                    </a:lnTo>
                    <a:lnTo>
                      <a:pt x="1" y="29"/>
                    </a:lnTo>
                    <a:lnTo>
                      <a:pt x="1" y="10"/>
                    </a:lnTo>
                    <a:lnTo>
                      <a:pt x="0" y="6"/>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7" name="Freeform 52">
                <a:extLst>
                  <a:ext uri="{FF2B5EF4-FFF2-40B4-BE49-F238E27FC236}">
                    <a16:creationId xmlns:a16="http://schemas.microsoft.com/office/drawing/2014/main" id="{DA8AF482-A4D5-4D53-A64F-3D7251B4DBA3}"/>
                  </a:ext>
                </a:extLst>
              </p:cNvPr>
              <p:cNvSpPr>
                <a:spLocks/>
              </p:cNvSpPr>
              <p:nvPr/>
            </p:nvSpPr>
            <p:spPr bwMode="auto">
              <a:xfrm>
                <a:off x="5296" y="2981"/>
                <a:ext cx="20" cy="8"/>
              </a:xfrm>
              <a:custGeom>
                <a:avLst/>
                <a:gdLst>
                  <a:gd name="T0" fmla="*/ 0 w 20"/>
                  <a:gd name="T1" fmla="*/ 4 h 8"/>
                  <a:gd name="T2" fmla="*/ 20 w 20"/>
                  <a:gd name="T3" fmla="*/ 0 h 8"/>
                  <a:gd name="T4" fmla="*/ 13 w 20"/>
                  <a:gd name="T5" fmla="*/ 6 h 8"/>
                  <a:gd name="T6" fmla="*/ 3 w 20"/>
                  <a:gd name="T7" fmla="*/ 8 h 8"/>
                  <a:gd name="T8" fmla="*/ 0 w 20"/>
                  <a:gd name="T9" fmla="*/ 4 h 8"/>
                </a:gdLst>
                <a:ahLst/>
                <a:cxnLst>
                  <a:cxn ang="0">
                    <a:pos x="T0" y="T1"/>
                  </a:cxn>
                  <a:cxn ang="0">
                    <a:pos x="T2" y="T3"/>
                  </a:cxn>
                  <a:cxn ang="0">
                    <a:pos x="T4" y="T5"/>
                  </a:cxn>
                  <a:cxn ang="0">
                    <a:pos x="T6" y="T7"/>
                  </a:cxn>
                  <a:cxn ang="0">
                    <a:pos x="T8" y="T9"/>
                  </a:cxn>
                </a:cxnLst>
                <a:rect l="0" t="0" r="r" b="b"/>
                <a:pathLst>
                  <a:path w="20" h="8">
                    <a:moveTo>
                      <a:pt x="0" y="4"/>
                    </a:moveTo>
                    <a:lnTo>
                      <a:pt x="20" y="0"/>
                    </a:lnTo>
                    <a:lnTo>
                      <a:pt x="13" y="6"/>
                    </a:lnTo>
                    <a:lnTo>
                      <a:pt x="3" y="8"/>
                    </a:lnTo>
                    <a:lnTo>
                      <a:pt x="0" y="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8" name="Freeform 53">
                <a:extLst>
                  <a:ext uri="{FF2B5EF4-FFF2-40B4-BE49-F238E27FC236}">
                    <a16:creationId xmlns:a16="http://schemas.microsoft.com/office/drawing/2014/main" id="{772BBB65-5ABA-422E-AAF7-7B3CB58B28C3}"/>
                  </a:ext>
                </a:extLst>
              </p:cNvPr>
              <p:cNvSpPr>
                <a:spLocks/>
              </p:cNvSpPr>
              <p:nvPr/>
            </p:nvSpPr>
            <p:spPr bwMode="auto">
              <a:xfrm>
                <a:off x="5327" y="2961"/>
                <a:ext cx="61" cy="56"/>
              </a:xfrm>
              <a:custGeom>
                <a:avLst/>
                <a:gdLst>
                  <a:gd name="T0" fmla="*/ 3 w 61"/>
                  <a:gd name="T1" fmla="*/ 15 h 56"/>
                  <a:gd name="T2" fmla="*/ 5 w 61"/>
                  <a:gd name="T3" fmla="*/ 16 h 56"/>
                  <a:gd name="T4" fmla="*/ 7 w 61"/>
                  <a:gd name="T5" fmla="*/ 7 h 56"/>
                  <a:gd name="T6" fmla="*/ 10 w 61"/>
                  <a:gd name="T7" fmla="*/ 5 h 56"/>
                  <a:gd name="T8" fmla="*/ 17 w 61"/>
                  <a:gd name="T9" fmla="*/ 5 h 56"/>
                  <a:gd name="T10" fmla="*/ 22 w 61"/>
                  <a:gd name="T11" fmla="*/ 2 h 56"/>
                  <a:gd name="T12" fmla="*/ 31 w 61"/>
                  <a:gd name="T13" fmla="*/ 6 h 56"/>
                  <a:gd name="T14" fmla="*/ 43 w 61"/>
                  <a:gd name="T15" fmla="*/ 3 h 56"/>
                  <a:gd name="T16" fmla="*/ 48 w 61"/>
                  <a:gd name="T17" fmla="*/ 0 h 56"/>
                  <a:gd name="T18" fmla="*/ 58 w 61"/>
                  <a:gd name="T19" fmla="*/ 1 h 56"/>
                  <a:gd name="T20" fmla="*/ 61 w 61"/>
                  <a:gd name="T21" fmla="*/ 0 h 56"/>
                  <a:gd name="T22" fmla="*/ 58 w 61"/>
                  <a:gd name="T23" fmla="*/ 6 h 56"/>
                  <a:gd name="T24" fmla="*/ 53 w 61"/>
                  <a:gd name="T25" fmla="*/ 6 h 56"/>
                  <a:gd name="T26" fmla="*/ 51 w 61"/>
                  <a:gd name="T27" fmla="*/ 29 h 56"/>
                  <a:gd name="T28" fmla="*/ 36 w 61"/>
                  <a:gd name="T29" fmla="*/ 39 h 56"/>
                  <a:gd name="T30" fmla="*/ 29 w 61"/>
                  <a:gd name="T31" fmla="*/ 43 h 56"/>
                  <a:gd name="T32" fmla="*/ 11 w 61"/>
                  <a:gd name="T33" fmla="*/ 56 h 56"/>
                  <a:gd name="T34" fmla="*/ 5 w 61"/>
                  <a:gd name="T35" fmla="*/ 53 h 56"/>
                  <a:gd name="T36" fmla="*/ 3 w 61"/>
                  <a:gd name="T37" fmla="*/ 51 h 56"/>
                  <a:gd name="T38" fmla="*/ 0 w 61"/>
                  <a:gd name="T39" fmla="*/ 52 h 56"/>
                  <a:gd name="T40" fmla="*/ 0 w 61"/>
                  <a:gd name="T41" fmla="*/ 50 h 56"/>
                  <a:gd name="T42" fmla="*/ 1 w 61"/>
                  <a:gd name="T43" fmla="*/ 44 h 56"/>
                  <a:gd name="T44" fmla="*/ 10 w 61"/>
                  <a:gd name="T45" fmla="*/ 35 h 56"/>
                  <a:gd name="T46" fmla="*/ 9 w 61"/>
                  <a:gd name="T47" fmla="*/ 30 h 56"/>
                  <a:gd name="T48" fmla="*/ 4 w 61"/>
                  <a:gd name="T49" fmla="*/ 28 h 56"/>
                  <a:gd name="T50" fmla="*/ 3 w 61"/>
                  <a:gd name="T51" fmla="*/ 1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56">
                    <a:moveTo>
                      <a:pt x="3" y="15"/>
                    </a:moveTo>
                    <a:lnTo>
                      <a:pt x="5" y="16"/>
                    </a:lnTo>
                    <a:lnTo>
                      <a:pt x="7" y="7"/>
                    </a:lnTo>
                    <a:lnTo>
                      <a:pt x="10" y="5"/>
                    </a:lnTo>
                    <a:lnTo>
                      <a:pt x="17" y="5"/>
                    </a:lnTo>
                    <a:lnTo>
                      <a:pt x="22" y="2"/>
                    </a:lnTo>
                    <a:lnTo>
                      <a:pt x="31" y="6"/>
                    </a:lnTo>
                    <a:lnTo>
                      <a:pt x="43" y="3"/>
                    </a:lnTo>
                    <a:lnTo>
                      <a:pt x="48" y="0"/>
                    </a:lnTo>
                    <a:lnTo>
                      <a:pt x="58" y="1"/>
                    </a:lnTo>
                    <a:lnTo>
                      <a:pt x="61" y="0"/>
                    </a:lnTo>
                    <a:lnTo>
                      <a:pt x="58" y="6"/>
                    </a:lnTo>
                    <a:lnTo>
                      <a:pt x="53" y="6"/>
                    </a:lnTo>
                    <a:lnTo>
                      <a:pt x="51" y="29"/>
                    </a:lnTo>
                    <a:lnTo>
                      <a:pt x="36" y="39"/>
                    </a:lnTo>
                    <a:lnTo>
                      <a:pt x="29" y="43"/>
                    </a:lnTo>
                    <a:lnTo>
                      <a:pt x="11" y="56"/>
                    </a:lnTo>
                    <a:lnTo>
                      <a:pt x="5" y="53"/>
                    </a:lnTo>
                    <a:lnTo>
                      <a:pt x="3" y="51"/>
                    </a:lnTo>
                    <a:lnTo>
                      <a:pt x="0" y="52"/>
                    </a:lnTo>
                    <a:lnTo>
                      <a:pt x="0" y="50"/>
                    </a:lnTo>
                    <a:lnTo>
                      <a:pt x="1" y="44"/>
                    </a:lnTo>
                    <a:lnTo>
                      <a:pt x="10" y="35"/>
                    </a:lnTo>
                    <a:lnTo>
                      <a:pt x="9" y="30"/>
                    </a:lnTo>
                    <a:lnTo>
                      <a:pt x="4" y="28"/>
                    </a:lnTo>
                    <a:lnTo>
                      <a:pt x="3" y="15"/>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79" name="Freeform 54">
                <a:extLst>
                  <a:ext uri="{FF2B5EF4-FFF2-40B4-BE49-F238E27FC236}">
                    <a16:creationId xmlns:a16="http://schemas.microsoft.com/office/drawing/2014/main" id="{689DFAF1-258A-4AE5-BF04-D2FAAB7BB547}"/>
                  </a:ext>
                </a:extLst>
              </p:cNvPr>
              <p:cNvSpPr>
                <a:spLocks/>
              </p:cNvSpPr>
              <p:nvPr/>
            </p:nvSpPr>
            <p:spPr bwMode="auto">
              <a:xfrm>
                <a:off x="5323" y="2989"/>
                <a:ext cx="14" cy="19"/>
              </a:xfrm>
              <a:custGeom>
                <a:avLst/>
                <a:gdLst>
                  <a:gd name="T0" fmla="*/ 4 w 14"/>
                  <a:gd name="T1" fmla="*/ 9 h 19"/>
                  <a:gd name="T2" fmla="*/ 4 w 14"/>
                  <a:gd name="T3" fmla="*/ 4 h 19"/>
                  <a:gd name="T4" fmla="*/ 8 w 14"/>
                  <a:gd name="T5" fmla="*/ 0 h 19"/>
                  <a:gd name="T6" fmla="*/ 13 w 14"/>
                  <a:gd name="T7" fmla="*/ 2 h 19"/>
                  <a:gd name="T8" fmla="*/ 14 w 14"/>
                  <a:gd name="T9" fmla="*/ 7 h 19"/>
                  <a:gd name="T10" fmla="*/ 5 w 14"/>
                  <a:gd name="T11" fmla="*/ 16 h 19"/>
                  <a:gd name="T12" fmla="*/ 3 w 14"/>
                  <a:gd name="T13" fmla="*/ 19 h 19"/>
                  <a:gd name="T14" fmla="*/ 0 w 14"/>
                  <a:gd name="T15" fmla="*/ 19 h 19"/>
                  <a:gd name="T16" fmla="*/ 3 w 14"/>
                  <a:gd name="T17" fmla="*/ 9 h 19"/>
                  <a:gd name="T18" fmla="*/ 4 w 14"/>
                  <a:gd name="T1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9">
                    <a:moveTo>
                      <a:pt x="4" y="9"/>
                    </a:moveTo>
                    <a:lnTo>
                      <a:pt x="4" y="4"/>
                    </a:lnTo>
                    <a:lnTo>
                      <a:pt x="8" y="0"/>
                    </a:lnTo>
                    <a:lnTo>
                      <a:pt x="13" y="2"/>
                    </a:lnTo>
                    <a:lnTo>
                      <a:pt x="14" y="7"/>
                    </a:lnTo>
                    <a:lnTo>
                      <a:pt x="5" y="16"/>
                    </a:lnTo>
                    <a:lnTo>
                      <a:pt x="3" y="19"/>
                    </a:lnTo>
                    <a:lnTo>
                      <a:pt x="0" y="19"/>
                    </a:lnTo>
                    <a:lnTo>
                      <a:pt x="3" y="9"/>
                    </a:lnTo>
                    <a:lnTo>
                      <a:pt x="4" y="9"/>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0" name="Freeform 55">
                <a:extLst>
                  <a:ext uri="{FF2B5EF4-FFF2-40B4-BE49-F238E27FC236}">
                    <a16:creationId xmlns:a16="http://schemas.microsoft.com/office/drawing/2014/main" id="{0347AD2F-F327-48CF-95E2-05846CC77930}"/>
                  </a:ext>
                </a:extLst>
              </p:cNvPr>
              <p:cNvSpPr>
                <a:spLocks/>
              </p:cNvSpPr>
              <p:nvPr/>
            </p:nvSpPr>
            <p:spPr bwMode="auto">
              <a:xfrm>
                <a:off x="5088" y="3008"/>
                <a:ext cx="144" cy="157"/>
              </a:xfrm>
              <a:custGeom>
                <a:avLst/>
                <a:gdLst>
                  <a:gd name="T0" fmla="*/ 20 w 144"/>
                  <a:gd name="T1" fmla="*/ 0 h 157"/>
                  <a:gd name="T2" fmla="*/ 52 w 144"/>
                  <a:gd name="T3" fmla="*/ 8 h 157"/>
                  <a:gd name="T4" fmla="*/ 88 w 144"/>
                  <a:gd name="T5" fmla="*/ 32 h 157"/>
                  <a:gd name="T6" fmla="*/ 95 w 144"/>
                  <a:gd name="T7" fmla="*/ 30 h 157"/>
                  <a:gd name="T8" fmla="*/ 99 w 144"/>
                  <a:gd name="T9" fmla="*/ 23 h 157"/>
                  <a:gd name="T10" fmla="*/ 96 w 144"/>
                  <a:gd name="T11" fmla="*/ 11 h 157"/>
                  <a:gd name="T12" fmla="*/ 113 w 144"/>
                  <a:gd name="T13" fmla="*/ 1 h 157"/>
                  <a:gd name="T14" fmla="*/ 124 w 144"/>
                  <a:gd name="T15" fmla="*/ 5 h 157"/>
                  <a:gd name="T16" fmla="*/ 126 w 144"/>
                  <a:gd name="T17" fmla="*/ 9 h 157"/>
                  <a:gd name="T18" fmla="*/ 144 w 144"/>
                  <a:gd name="T19" fmla="*/ 16 h 157"/>
                  <a:gd name="T20" fmla="*/ 142 w 144"/>
                  <a:gd name="T21" fmla="*/ 128 h 157"/>
                  <a:gd name="T22" fmla="*/ 142 w 144"/>
                  <a:gd name="T23" fmla="*/ 151 h 157"/>
                  <a:gd name="T24" fmla="*/ 133 w 144"/>
                  <a:gd name="T25" fmla="*/ 151 h 157"/>
                  <a:gd name="T26" fmla="*/ 133 w 144"/>
                  <a:gd name="T27" fmla="*/ 157 h 157"/>
                  <a:gd name="T28" fmla="*/ 92 w 144"/>
                  <a:gd name="T29" fmla="*/ 129 h 157"/>
                  <a:gd name="T30" fmla="*/ 60 w 144"/>
                  <a:gd name="T31" fmla="*/ 111 h 157"/>
                  <a:gd name="T32" fmla="*/ 51 w 144"/>
                  <a:gd name="T33" fmla="*/ 116 h 157"/>
                  <a:gd name="T34" fmla="*/ 45 w 144"/>
                  <a:gd name="T35" fmla="*/ 121 h 157"/>
                  <a:gd name="T36" fmla="*/ 38 w 144"/>
                  <a:gd name="T37" fmla="*/ 114 h 157"/>
                  <a:gd name="T38" fmla="*/ 24 w 144"/>
                  <a:gd name="T39" fmla="*/ 110 h 157"/>
                  <a:gd name="T40" fmla="*/ 7 w 144"/>
                  <a:gd name="T41" fmla="*/ 96 h 157"/>
                  <a:gd name="T42" fmla="*/ 0 w 144"/>
                  <a:gd name="T43" fmla="*/ 79 h 157"/>
                  <a:gd name="T44" fmla="*/ 4 w 144"/>
                  <a:gd name="T45" fmla="*/ 75 h 157"/>
                  <a:gd name="T46" fmla="*/ 1 w 144"/>
                  <a:gd name="T47" fmla="*/ 32 h 157"/>
                  <a:gd name="T48" fmla="*/ 8 w 144"/>
                  <a:gd name="T49" fmla="*/ 17 h 157"/>
                  <a:gd name="T50" fmla="*/ 20 w 144"/>
                  <a:gd name="T51" fmla="*/ 7 h 157"/>
                  <a:gd name="T52" fmla="*/ 20 w 144"/>
                  <a:gd name="T53"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57">
                    <a:moveTo>
                      <a:pt x="20" y="0"/>
                    </a:moveTo>
                    <a:lnTo>
                      <a:pt x="52" y="8"/>
                    </a:lnTo>
                    <a:lnTo>
                      <a:pt x="88" y="32"/>
                    </a:lnTo>
                    <a:lnTo>
                      <a:pt x="95" y="30"/>
                    </a:lnTo>
                    <a:lnTo>
                      <a:pt x="99" y="23"/>
                    </a:lnTo>
                    <a:lnTo>
                      <a:pt x="96" y="11"/>
                    </a:lnTo>
                    <a:lnTo>
                      <a:pt x="113" y="1"/>
                    </a:lnTo>
                    <a:lnTo>
                      <a:pt x="124" y="5"/>
                    </a:lnTo>
                    <a:lnTo>
                      <a:pt x="126" y="9"/>
                    </a:lnTo>
                    <a:lnTo>
                      <a:pt x="144" y="16"/>
                    </a:lnTo>
                    <a:lnTo>
                      <a:pt x="142" y="128"/>
                    </a:lnTo>
                    <a:lnTo>
                      <a:pt x="142" y="151"/>
                    </a:lnTo>
                    <a:lnTo>
                      <a:pt x="133" y="151"/>
                    </a:lnTo>
                    <a:lnTo>
                      <a:pt x="133" y="157"/>
                    </a:lnTo>
                    <a:lnTo>
                      <a:pt x="92" y="129"/>
                    </a:lnTo>
                    <a:lnTo>
                      <a:pt x="60" y="111"/>
                    </a:lnTo>
                    <a:lnTo>
                      <a:pt x="51" y="116"/>
                    </a:lnTo>
                    <a:lnTo>
                      <a:pt x="45" y="121"/>
                    </a:lnTo>
                    <a:lnTo>
                      <a:pt x="38" y="114"/>
                    </a:lnTo>
                    <a:lnTo>
                      <a:pt x="24" y="110"/>
                    </a:lnTo>
                    <a:lnTo>
                      <a:pt x="7" y="96"/>
                    </a:lnTo>
                    <a:lnTo>
                      <a:pt x="0" y="79"/>
                    </a:lnTo>
                    <a:lnTo>
                      <a:pt x="4" y="75"/>
                    </a:lnTo>
                    <a:lnTo>
                      <a:pt x="1" y="32"/>
                    </a:lnTo>
                    <a:lnTo>
                      <a:pt x="8" y="17"/>
                    </a:lnTo>
                    <a:lnTo>
                      <a:pt x="20" y="7"/>
                    </a:lnTo>
                    <a:lnTo>
                      <a:pt x="20"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1" name="Freeform 56">
                <a:extLst>
                  <a:ext uri="{FF2B5EF4-FFF2-40B4-BE49-F238E27FC236}">
                    <a16:creationId xmlns:a16="http://schemas.microsoft.com/office/drawing/2014/main" id="{761A9988-38DA-4F58-8475-B6FF6269AE7B}"/>
                  </a:ext>
                </a:extLst>
              </p:cNvPr>
              <p:cNvSpPr>
                <a:spLocks/>
              </p:cNvSpPr>
              <p:nvPr/>
            </p:nvSpPr>
            <p:spPr bwMode="auto">
              <a:xfrm>
                <a:off x="5071" y="2959"/>
                <a:ext cx="37" cy="81"/>
              </a:xfrm>
              <a:custGeom>
                <a:avLst/>
                <a:gdLst>
                  <a:gd name="T0" fmla="*/ 10 w 37"/>
                  <a:gd name="T1" fmla="*/ 4 h 81"/>
                  <a:gd name="T2" fmla="*/ 23 w 37"/>
                  <a:gd name="T3" fmla="*/ 0 h 81"/>
                  <a:gd name="T4" fmla="*/ 32 w 37"/>
                  <a:gd name="T5" fmla="*/ 4 h 81"/>
                  <a:gd name="T6" fmla="*/ 32 w 37"/>
                  <a:gd name="T7" fmla="*/ 25 h 81"/>
                  <a:gd name="T8" fmla="*/ 23 w 37"/>
                  <a:gd name="T9" fmla="*/ 36 h 81"/>
                  <a:gd name="T10" fmla="*/ 24 w 37"/>
                  <a:gd name="T11" fmla="*/ 41 h 81"/>
                  <a:gd name="T12" fmla="*/ 37 w 37"/>
                  <a:gd name="T13" fmla="*/ 49 h 81"/>
                  <a:gd name="T14" fmla="*/ 37 w 37"/>
                  <a:gd name="T15" fmla="*/ 56 h 81"/>
                  <a:gd name="T16" fmla="*/ 25 w 37"/>
                  <a:gd name="T17" fmla="*/ 66 h 81"/>
                  <a:gd name="T18" fmla="*/ 18 w 37"/>
                  <a:gd name="T19" fmla="*/ 81 h 81"/>
                  <a:gd name="T20" fmla="*/ 14 w 37"/>
                  <a:gd name="T21" fmla="*/ 61 h 81"/>
                  <a:gd name="T22" fmla="*/ 7 w 37"/>
                  <a:gd name="T23" fmla="*/ 55 h 81"/>
                  <a:gd name="T24" fmla="*/ 1 w 37"/>
                  <a:gd name="T25" fmla="*/ 46 h 81"/>
                  <a:gd name="T26" fmla="*/ 0 w 37"/>
                  <a:gd name="T27" fmla="*/ 34 h 81"/>
                  <a:gd name="T28" fmla="*/ 6 w 37"/>
                  <a:gd name="T29" fmla="*/ 31 h 81"/>
                  <a:gd name="T30" fmla="*/ 10 w 37"/>
                  <a:gd name="T31"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81">
                    <a:moveTo>
                      <a:pt x="10" y="4"/>
                    </a:moveTo>
                    <a:lnTo>
                      <a:pt x="23" y="0"/>
                    </a:lnTo>
                    <a:lnTo>
                      <a:pt x="32" y="4"/>
                    </a:lnTo>
                    <a:lnTo>
                      <a:pt x="32" y="25"/>
                    </a:lnTo>
                    <a:lnTo>
                      <a:pt x="23" y="36"/>
                    </a:lnTo>
                    <a:lnTo>
                      <a:pt x="24" y="41"/>
                    </a:lnTo>
                    <a:lnTo>
                      <a:pt x="37" y="49"/>
                    </a:lnTo>
                    <a:lnTo>
                      <a:pt x="37" y="56"/>
                    </a:lnTo>
                    <a:lnTo>
                      <a:pt x="25" y="66"/>
                    </a:lnTo>
                    <a:lnTo>
                      <a:pt x="18" y="81"/>
                    </a:lnTo>
                    <a:lnTo>
                      <a:pt x="14" y="61"/>
                    </a:lnTo>
                    <a:lnTo>
                      <a:pt x="7" y="55"/>
                    </a:lnTo>
                    <a:lnTo>
                      <a:pt x="1" y="46"/>
                    </a:lnTo>
                    <a:lnTo>
                      <a:pt x="0" y="34"/>
                    </a:lnTo>
                    <a:lnTo>
                      <a:pt x="6" y="31"/>
                    </a:lnTo>
                    <a:lnTo>
                      <a:pt x="10" y="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2" name="Freeform 57">
                <a:extLst>
                  <a:ext uri="{FF2B5EF4-FFF2-40B4-BE49-F238E27FC236}">
                    <a16:creationId xmlns:a16="http://schemas.microsoft.com/office/drawing/2014/main" id="{E616AC1B-9648-496D-828D-E5CFF0894E14}"/>
                  </a:ext>
                </a:extLst>
              </p:cNvPr>
              <p:cNvSpPr>
                <a:spLocks/>
              </p:cNvSpPr>
              <p:nvPr/>
            </p:nvSpPr>
            <p:spPr bwMode="auto">
              <a:xfrm>
                <a:off x="4923" y="2963"/>
                <a:ext cx="189" cy="207"/>
              </a:xfrm>
              <a:custGeom>
                <a:avLst/>
                <a:gdLst>
                  <a:gd name="T0" fmla="*/ 59 w 189"/>
                  <a:gd name="T1" fmla="*/ 22 h 207"/>
                  <a:gd name="T2" fmla="*/ 95 w 189"/>
                  <a:gd name="T3" fmla="*/ 3 h 207"/>
                  <a:gd name="T4" fmla="*/ 158 w 189"/>
                  <a:gd name="T5" fmla="*/ 0 h 207"/>
                  <a:gd name="T6" fmla="*/ 154 w 189"/>
                  <a:gd name="T7" fmla="*/ 27 h 207"/>
                  <a:gd name="T8" fmla="*/ 148 w 189"/>
                  <a:gd name="T9" fmla="*/ 30 h 207"/>
                  <a:gd name="T10" fmla="*/ 149 w 189"/>
                  <a:gd name="T11" fmla="*/ 42 h 207"/>
                  <a:gd name="T12" fmla="*/ 155 w 189"/>
                  <a:gd name="T13" fmla="*/ 51 h 207"/>
                  <a:gd name="T14" fmla="*/ 162 w 189"/>
                  <a:gd name="T15" fmla="*/ 57 h 207"/>
                  <a:gd name="T16" fmla="*/ 166 w 189"/>
                  <a:gd name="T17" fmla="*/ 77 h 207"/>
                  <a:gd name="T18" fmla="*/ 169 w 189"/>
                  <a:gd name="T19" fmla="*/ 120 h 207"/>
                  <a:gd name="T20" fmla="*/ 165 w 189"/>
                  <a:gd name="T21" fmla="*/ 124 h 207"/>
                  <a:gd name="T22" fmla="*/ 172 w 189"/>
                  <a:gd name="T23" fmla="*/ 141 h 207"/>
                  <a:gd name="T24" fmla="*/ 189 w 189"/>
                  <a:gd name="T25" fmla="*/ 155 h 207"/>
                  <a:gd name="T26" fmla="*/ 148 w 189"/>
                  <a:gd name="T27" fmla="*/ 185 h 207"/>
                  <a:gd name="T28" fmla="*/ 141 w 189"/>
                  <a:gd name="T29" fmla="*/ 194 h 207"/>
                  <a:gd name="T30" fmla="*/ 132 w 189"/>
                  <a:gd name="T31" fmla="*/ 203 h 207"/>
                  <a:gd name="T32" fmla="*/ 118 w 189"/>
                  <a:gd name="T33" fmla="*/ 206 h 207"/>
                  <a:gd name="T34" fmla="*/ 109 w 189"/>
                  <a:gd name="T35" fmla="*/ 207 h 207"/>
                  <a:gd name="T36" fmla="*/ 90 w 189"/>
                  <a:gd name="T37" fmla="*/ 183 h 207"/>
                  <a:gd name="T38" fmla="*/ 35 w 189"/>
                  <a:gd name="T39" fmla="*/ 138 h 207"/>
                  <a:gd name="T40" fmla="*/ 0 w 189"/>
                  <a:gd name="T41" fmla="*/ 112 h 207"/>
                  <a:gd name="T42" fmla="*/ 0 w 189"/>
                  <a:gd name="T43" fmla="*/ 108 h 207"/>
                  <a:gd name="T44" fmla="*/ 0 w 189"/>
                  <a:gd name="T45" fmla="*/ 95 h 207"/>
                  <a:gd name="T46" fmla="*/ 44 w 189"/>
                  <a:gd name="T47" fmla="*/ 70 h 207"/>
                  <a:gd name="T48" fmla="*/ 47 w 189"/>
                  <a:gd name="T49" fmla="*/ 65 h 207"/>
                  <a:gd name="T50" fmla="*/ 52 w 189"/>
                  <a:gd name="T51" fmla="*/ 57 h 207"/>
                  <a:gd name="T52" fmla="*/ 68 w 189"/>
                  <a:gd name="T53" fmla="*/ 57 h 207"/>
                  <a:gd name="T54" fmla="*/ 59 w 189"/>
                  <a:gd name="T55" fmla="*/ 2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9" h="207">
                    <a:moveTo>
                      <a:pt x="59" y="22"/>
                    </a:moveTo>
                    <a:lnTo>
                      <a:pt x="95" y="3"/>
                    </a:lnTo>
                    <a:lnTo>
                      <a:pt x="158" y="0"/>
                    </a:lnTo>
                    <a:lnTo>
                      <a:pt x="154" y="27"/>
                    </a:lnTo>
                    <a:lnTo>
                      <a:pt x="148" y="30"/>
                    </a:lnTo>
                    <a:lnTo>
                      <a:pt x="149" y="42"/>
                    </a:lnTo>
                    <a:lnTo>
                      <a:pt x="155" y="51"/>
                    </a:lnTo>
                    <a:lnTo>
                      <a:pt x="162" y="57"/>
                    </a:lnTo>
                    <a:lnTo>
                      <a:pt x="166" y="77"/>
                    </a:lnTo>
                    <a:lnTo>
                      <a:pt x="169" y="120"/>
                    </a:lnTo>
                    <a:lnTo>
                      <a:pt x="165" y="124"/>
                    </a:lnTo>
                    <a:lnTo>
                      <a:pt x="172" y="141"/>
                    </a:lnTo>
                    <a:lnTo>
                      <a:pt x="189" y="155"/>
                    </a:lnTo>
                    <a:lnTo>
                      <a:pt x="148" y="185"/>
                    </a:lnTo>
                    <a:lnTo>
                      <a:pt x="141" y="194"/>
                    </a:lnTo>
                    <a:lnTo>
                      <a:pt x="132" y="203"/>
                    </a:lnTo>
                    <a:lnTo>
                      <a:pt x="118" y="206"/>
                    </a:lnTo>
                    <a:lnTo>
                      <a:pt x="109" y="207"/>
                    </a:lnTo>
                    <a:lnTo>
                      <a:pt x="90" y="183"/>
                    </a:lnTo>
                    <a:lnTo>
                      <a:pt x="35" y="138"/>
                    </a:lnTo>
                    <a:lnTo>
                      <a:pt x="0" y="112"/>
                    </a:lnTo>
                    <a:lnTo>
                      <a:pt x="0" y="108"/>
                    </a:lnTo>
                    <a:lnTo>
                      <a:pt x="0" y="95"/>
                    </a:lnTo>
                    <a:lnTo>
                      <a:pt x="44" y="70"/>
                    </a:lnTo>
                    <a:lnTo>
                      <a:pt x="47" y="65"/>
                    </a:lnTo>
                    <a:lnTo>
                      <a:pt x="52" y="57"/>
                    </a:lnTo>
                    <a:lnTo>
                      <a:pt x="68" y="57"/>
                    </a:lnTo>
                    <a:lnTo>
                      <a:pt x="59" y="2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3" name="Freeform 58">
                <a:extLst>
                  <a:ext uri="{FF2B5EF4-FFF2-40B4-BE49-F238E27FC236}">
                    <a16:creationId xmlns:a16="http://schemas.microsoft.com/office/drawing/2014/main" id="{EE1F4F41-324E-48FA-8D5C-CFEB32A8EDF7}"/>
                  </a:ext>
                </a:extLst>
              </p:cNvPr>
              <p:cNvSpPr>
                <a:spLocks/>
              </p:cNvSpPr>
              <p:nvPr/>
            </p:nvSpPr>
            <p:spPr bwMode="auto">
              <a:xfrm>
                <a:off x="4882" y="2976"/>
                <a:ext cx="109" cy="95"/>
              </a:xfrm>
              <a:custGeom>
                <a:avLst/>
                <a:gdLst>
                  <a:gd name="T0" fmla="*/ 100 w 109"/>
                  <a:gd name="T1" fmla="*/ 9 h 95"/>
                  <a:gd name="T2" fmla="*/ 109 w 109"/>
                  <a:gd name="T3" fmla="*/ 44 h 95"/>
                  <a:gd name="T4" fmla="*/ 93 w 109"/>
                  <a:gd name="T5" fmla="*/ 44 h 95"/>
                  <a:gd name="T6" fmla="*/ 88 w 109"/>
                  <a:gd name="T7" fmla="*/ 52 h 95"/>
                  <a:gd name="T8" fmla="*/ 85 w 109"/>
                  <a:gd name="T9" fmla="*/ 57 h 95"/>
                  <a:gd name="T10" fmla="*/ 41 w 109"/>
                  <a:gd name="T11" fmla="*/ 82 h 95"/>
                  <a:gd name="T12" fmla="*/ 41 w 109"/>
                  <a:gd name="T13" fmla="*/ 95 h 95"/>
                  <a:gd name="T14" fmla="*/ 0 w 109"/>
                  <a:gd name="T15" fmla="*/ 95 h 95"/>
                  <a:gd name="T16" fmla="*/ 15 w 109"/>
                  <a:gd name="T17" fmla="*/ 86 h 95"/>
                  <a:gd name="T18" fmla="*/ 31 w 109"/>
                  <a:gd name="T19" fmla="*/ 69 h 95"/>
                  <a:gd name="T20" fmla="*/ 29 w 109"/>
                  <a:gd name="T21" fmla="*/ 53 h 95"/>
                  <a:gd name="T22" fmla="*/ 35 w 109"/>
                  <a:gd name="T23" fmla="*/ 38 h 95"/>
                  <a:gd name="T24" fmla="*/ 68 w 109"/>
                  <a:gd name="T25" fmla="*/ 0 h 95"/>
                  <a:gd name="T26" fmla="*/ 85 w 109"/>
                  <a:gd name="T27" fmla="*/ 8 h 95"/>
                  <a:gd name="T28" fmla="*/ 100 w 109"/>
                  <a:gd name="T29" fmla="*/ 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95">
                    <a:moveTo>
                      <a:pt x="100" y="9"/>
                    </a:moveTo>
                    <a:lnTo>
                      <a:pt x="109" y="44"/>
                    </a:lnTo>
                    <a:lnTo>
                      <a:pt x="93" y="44"/>
                    </a:lnTo>
                    <a:lnTo>
                      <a:pt x="88" y="52"/>
                    </a:lnTo>
                    <a:lnTo>
                      <a:pt x="85" y="57"/>
                    </a:lnTo>
                    <a:lnTo>
                      <a:pt x="41" y="82"/>
                    </a:lnTo>
                    <a:lnTo>
                      <a:pt x="41" y="95"/>
                    </a:lnTo>
                    <a:lnTo>
                      <a:pt x="0" y="95"/>
                    </a:lnTo>
                    <a:lnTo>
                      <a:pt x="15" y="86"/>
                    </a:lnTo>
                    <a:lnTo>
                      <a:pt x="31" y="69"/>
                    </a:lnTo>
                    <a:lnTo>
                      <a:pt x="29" y="53"/>
                    </a:lnTo>
                    <a:lnTo>
                      <a:pt x="35" y="38"/>
                    </a:lnTo>
                    <a:lnTo>
                      <a:pt x="68" y="0"/>
                    </a:lnTo>
                    <a:lnTo>
                      <a:pt x="85" y="8"/>
                    </a:lnTo>
                    <a:lnTo>
                      <a:pt x="100" y="9"/>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4" name="Freeform 59">
                <a:extLst>
                  <a:ext uri="{FF2B5EF4-FFF2-40B4-BE49-F238E27FC236}">
                    <a16:creationId xmlns:a16="http://schemas.microsoft.com/office/drawing/2014/main" id="{FE472A93-6024-4E75-AF94-0D11568826C7}"/>
                  </a:ext>
                </a:extLst>
              </p:cNvPr>
              <p:cNvSpPr>
                <a:spLocks/>
              </p:cNvSpPr>
              <p:nvPr/>
            </p:nvSpPr>
            <p:spPr bwMode="auto">
              <a:xfrm>
                <a:off x="5080" y="3239"/>
                <a:ext cx="70" cy="132"/>
              </a:xfrm>
              <a:custGeom>
                <a:avLst/>
                <a:gdLst>
                  <a:gd name="T0" fmla="*/ 54 w 70"/>
                  <a:gd name="T1" fmla="*/ 0 h 132"/>
                  <a:gd name="T2" fmla="*/ 59 w 70"/>
                  <a:gd name="T3" fmla="*/ 12 h 132"/>
                  <a:gd name="T4" fmla="*/ 59 w 70"/>
                  <a:gd name="T5" fmla="*/ 26 h 132"/>
                  <a:gd name="T6" fmla="*/ 62 w 70"/>
                  <a:gd name="T7" fmla="*/ 33 h 132"/>
                  <a:gd name="T8" fmla="*/ 65 w 70"/>
                  <a:gd name="T9" fmla="*/ 36 h 132"/>
                  <a:gd name="T10" fmla="*/ 63 w 70"/>
                  <a:gd name="T11" fmla="*/ 36 h 132"/>
                  <a:gd name="T12" fmla="*/ 52 w 70"/>
                  <a:gd name="T13" fmla="*/ 36 h 132"/>
                  <a:gd name="T14" fmla="*/ 49 w 70"/>
                  <a:gd name="T15" fmla="*/ 39 h 132"/>
                  <a:gd name="T16" fmla="*/ 60 w 70"/>
                  <a:gd name="T17" fmla="*/ 52 h 132"/>
                  <a:gd name="T18" fmla="*/ 64 w 70"/>
                  <a:gd name="T19" fmla="*/ 64 h 132"/>
                  <a:gd name="T20" fmla="*/ 54 w 70"/>
                  <a:gd name="T21" fmla="*/ 81 h 132"/>
                  <a:gd name="T22" fmla="*/ 59 w 70"/>
                  <a:gd name="T23" fmla="*/ 100 h 132"/>
                  <a:gd name="T24" fmla="*/ 69 w 70"/>
                  <a:gd name="T25" fmla="*/ 118 h 132"/>
                  <a:gd name="T26" fmla="*/ 70 w 70"/>
                  <a:gd name="T27" fmla="*/ 125 h 132"/>
                  <a:gd name="T28" fmla="*/ 69 w 70"/>
                  <a:gd name="T29" fmla="*/ 132 h 132"/>
                  <a:gd name="T30" fmla="*/ 56 w 70"/>
                  <a:gd name="T31" fmla="*/ 127 h 132"/>
                  <a:gd name="T32" fmla="*/ 43 w 70"/>
                  <a:gd name="T33" fmla="*/ 127 h 132"/>
                  <a:gd name="T34" fmla="*/ 43 w 70"/>
                  <a:gd name="T35" fmla="*/ 125 h 132"/>
                  <a:gd name="T36" fmla="*/ 26 w 70"/>
                  <a:gd name="T37" fmla="*/ 124 h 132"/>
                  <a:gd name="T38" fmla="*/ 26 w 70"/>
                  <a:gd name="T39" fmla="*/ 127 h 132"/>
                  <a:gd name="T40" fmla="*/ 11 w 70"/>
                  <a:gd name="T41" fmla="*/ 124 h 132"/>
                  <a:gd name="T42" fmla="*/ 13 w 70"/>
                  <a:gd name="T43" fmla="*/ 115 h 132"/>
                  <a:gd name="T44" fmla="*/ 0 w 70"/>
                  <a:gd name="T45" fmla="*/ 98 h 132"/>
                  <a:gd name="T46" fmla="*/ 14 w 70"/>
                  <a:gd name="T47" fmla="*/ 71 h 132"/>
                  <a:gd name="T48" fmla="*/ 25 w 70"/>
                  <a:gd name="T49" fmla="*/ 77 h 132"/>
                  <a:gd name="T50" fmla="*/ 34 w 70"/>
                  <a:gd name="T51" fmla="*/ 53 h 132"/>
                  <a:gd name="T52" fmla="*/ 40 w 70"/>
                  <a:gd name="T53" fmla="*/ 46 h 132"/>
                  <a:gd name="T54" fmla="*/ 48 w 70"/>
                  <a:gd name="T55" fmla="*/ 24 h 132"/>
                  <a:gd name="T56" fmla="*/ 56 w 70"/>
                  <a:gd name="T57" fmla="*/ 13 h 132"/>
                  <a:gd name="T58" fmla="*/ 51 w 70"/>
                  <a:gd name="T59" fmla="*/ 0 h 132"/>
                  <a:gd name="T60" fmla="*/ 54 w 70"/>
                  <a:gd name="T6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 h="132">
                    <a:moveTo>
                      <a:pt x="54" y="0"/>
                    </a:moveTo>
                    <a:lnTo>
                      <a:pt x="59" y="12"/>
                    </a:lnTo>
                    <a:lnTo>
                      <a:pt x="59" y="26"/>
                    </a:lnTo>
                    <a:lnTo>
                      <a:pt x="62" y="33"/>
                    </a:lnTo>
                    <a:lnTo>
                      <a:pt x="65" y="36"/>
                    </a:lnTo>
                    <a:lnTo>
                      <a:pt x="63" y="36"/>
                    </a:lnTo>
                    <a:lnTo>
                      <a:pt x="52" y="36"/>
                    </a:lnTo>
                    <a:lnTo>
                      <a:pt x="49" y="39"/>
                    </a:lnTo>
                    <a:lnTo>
                      <a:pt x="60" y="52"/>
                    </a:lnTo>
                    <a:lnTo>
                      <a:pt x="64" y="64"/>
                    </a:lnTo>
                    <a:lnTo>
                      <a:pt x="54" y="81"/>
                    </a:lnTo>
                    <a:lnTo>
                      <a:pt x="59" y="100"/>
                    </a:lnTo>
                    <a:lnTo>
                      <a:pt x="69" y="118"/>
                    </a:lnTo>
                    <a:lnTo>
                      <a:pt x="70" y="125"/>
                    </a:lnTo>
                    <a:lnTo>
                      <a:pt x="69" y="132"/>
                    </a:lnTo>
                    <a:lnTo>
                      <a:pt x="56" y="127"/>
                    </a:lnTo>
                    <a:lnTo>
                      <a:pt x="43" y="127"/>
                    </a:lnTo>
                    <a:lnTo>
                      <a:pt x="43" y="125"/>
                    </a:lnTo>
                    <a:lnTo>
                      <a:pt x="26" y="124"/>
                    </a:lnTo>
                    <a:lnTo>
                      <a:pt x="26" y="127"/>
                    </a:lnTo>
                    <a:lnTo>
                      <a:pt x="11" y="124"/>
                    </a:lnTo>
                    <a:lnTo>
                      <a:pt x="13" y="115"/>
                    </a:lnTo>
                    <a:lnTo>
                      <a:pt x="0" y="98"/>
                    </a:lnTo>
                    <a:lnTo>
                      <a:pt x="14" y="71"/>
                    </a:lnTo>
                    <a:lnTo>
                      <a:pt x="25" y="77"/>
                    </a:lnTo>
                    <a:lnTo>
                      <a:pt x="34" y="53"/>
                    </a:lnTo>
                    <a:lnTo>
                      <a:pt x="40" y="46"/>
                    </a:lnTo>
                    <a:lnTo>
                      <a:pt x="48" y="24"/>
                    </a:lnTo>
                    <a:lnTo>
                      <a:pt x="56" y="13"/>
                    </a:lnTo>
                    <a:lnTo>
                      <a:pt x="51" y="0"/>
                    </a:lnTo>
                    <a:lnTo>
                      <a:pt x="54"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5" name="Freeform 60">
                <a:extLst>
                  <a:ext uri="{FF2B5EF4-FFF2-40B4-BE49-F238E27FC236}">
                    <a16:creationId xmlns:a16="http://schemas.microsoft.com/office/drawing/2014/main" id="{95DDDD4E-B58E-412B-BF3B-5C1FF5D89ABE}"/>
                  </a:ext>
                </a:extLst>
              </p:cNvPr>
              <p:cNvSpPr>
                <a:spLocks/>
              </p:cNvSpPr>
              <p:nvPr/>
            </p:nvSpPr>
            <p:spPr bwMode="auto">
              <a:xfrm>
                <a:off x="5267" y="3417"/>
                <a:ext cx="16" cy="25"/>
              </a:xfrm>
              <a:custGeom>
                <a:avLst/>
                <a:gdLst>
                  <a:gd name="T0" fmla="*/ 9 w 16"/>
                  <a:gd name="T1" fmla="*/ 0 h 25"/>
                  <a:gd name="T2" fmla="*/ 15 w 16"/>
                  <a:gd name="T3" fmla="*/ 1 h 25"/>
                  <a:gd name="T4" fmla="*/ 16 w 16"/>
                  <a:gd name="T5" fmla="*/ 12 h 25"/>
                  <a:gd name="T6" fmla="*/ 3 w 16"/>
                  <a:gd name="T7" fmla="*/ 25 h 25"/>
                  <a:gd name="T8" fmla="*/ 3 w 16"/>
                  <a:gd name="T9" fmla="*/ 18 h 25"/>
                  <a:gd name="T10" fmla="*/ 0 w 16"/>
                  <a:gd name="T11" fmla="*/ 5 h 25"/>
                  <a:gd name="T12" fmla="*/ 6 w 16"/>
                  <a:gd name="T13" fmla="*/ 5 h 25"/>
                  <a:gd name="T14" fmla="*/ 9 w 16"/>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5">
                    <a:moveTo>
                      <a:pt x="9" y="0"/>
                    </a:moveTo>
                    <a:lnTo>
                      <a:pt x="15" y="1"/>
                    </a:lnTo>
                    <a:lnTo>
                      <a:pt x="16" y="12"/>
                    </a:lnTo>
                    <a:lnTo>
                      <a:pt x="3" y="25"/>
                    </a:lnTo>
                    <a:lnTo>
                      <a:pt x="3" y="18"/>
                    </a:lnTo>
                    <a:lnTo>
                      <a:pt x="0" y="5"/>
                    </a:lnTo>
                    <a:lnTo>
                      <a:pt x="6" y="5"/>
                    </a:lnTo>
                    <a:lnTo>
                      <a:pt x="9"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6" name="Freeform 61">
                <a:extLst>
                  <a:ext uri="{FF2B5EF4-FFF2-40B4-BE49-F238E27FC236}">
                    <a16:creationId xmlns:a16="http://schemas.microsoft.com/office/drawing/2014/main" id="{F85F92C5-03ED-41B0-B48C-E8AEB9ECA1EE}"/>
                  </a:ext>
                </a:extLst>
              </p:cNvPr>
              <p:cNvSpPr>
                <a:spLocks/>
              </p:cNvSpPr>
              <p:nvPr/>
            </p:nvSpPr>
            <p:spPr bwMode="auto">
              <a:xfrm>
                <a:off x="5270" y="3402"/>
                <a:ext cx="101" cy="124"/>
              </a:xfrm>
              <a:custGeom>
                <a:avLst/>
                <a:gdLst>
                  <a:gd name="T0" fmla="*/ 90 w 101"/>
                  <a:gd name="T1" fmla="*/ 42 h 124"/>
                  <a:gd name="T2" fmla="*/ 86 w 101"/>
                  <a:gd name="T3" fmla="*/ 61 h 124"/>
                  <a:gd name="T4" fmla="*/ 93 w 101"/>
                  <a:gd name="T5" fmla="*/ 69 h 124"/>
                  <a:gd name="T6" fmla="*/ 91 w 101"/>
                  <a:gd name="T7" fmla="*/ 85 h 124"/>
                  <a:gd name="T8" fmla="*/ 95 w 101"/>
                  <a:gd name="T9" fmla="*/ 103 h 124"/>
                  <a:gd name="T10" fmla="*/ 101 w 101"/>
                  <a:gd name="T11" fmla="*/ 110 h 124"/>
                  <a:gd name="T12" fmla="*/ 93 w 101"/>
                  <a:gd name="T13" fmla="*/ 115 h 124"/>
                  <a:gd name="T14" fmla="*/ 83 w 101"/>
                  <a:gd name="T15" fmla="*/ 121 h 124"/>
                  <a:gd name="T16" fmla="*/ 74 w 101"/>
                  <a:gd name="T17" fmla="*/ 124 h 124"/>
                  <a:gd name="T18" fmla="*/ 62 w 101"/>
                  <a:gd name="T19" fmla="*/ 123 h 124"/>
                  <a:gd name="T20" fmla="*/ 52 w 101"/>
                  <a:gd name="T21" fmla="*/ 123 h 124"/>
                  <a:gd name="T22" fmla="*/ 52 w 101"/>
                  <a:gd name="T23" fmla="*/ 122 h 124"/>
                  <a:gd name="T24" fmla="*/ 52 w 101"/>
                  <a:gd name="T25" fmla="*/ 121 h 124"/>
                  <a:gd name="T26" fmla="*/ 50 w 101"/>
                  <a:gd name="T27" fmla="*/ 116 h 124"/>
                  <a:gd name="T28" fmla="*/ 47 w 101"/>
                  <a:gd name="T29" fmla="*/ 103 h 124"/>
                  <a:gd name="T30" fmla="*/ 43 w 101"/>
                  <a:gd name="T31" fmla="*/ 99 h 124"/>
                  <a:gd name="T32" fmla="*/ 33 w 101"/>
                  <a:gd name="T33" fmla="*/ 97 h 124"/>
                  <a:gd name="T34" fmla="*/ 25 w 101"/>
                  <a:gd name="T35" fmla="*/ 92 h 124"/>
                  <a:gd name="T36" fmla="*/ 16 w 101"/>
                  <a:gd name="T37" fmla="*/ 88 h 124"/>
                  <a:gd name="T38" fmla="*/ 13 w 101"/>
                  <a:gd name="T39" fmla="*/ 84 h 124"/>
                  <a:gd name="T40" fmla="*/ 7 w 101"/>
                  <a:gd name="T41" fmla="*/ 68 h 124"/>
                  <a:gd name="T42" fmla="*/ 0 w 101"/>
                  <a:gd name="T43" fmla="*/ 56 h 124"/>
                  <a:gd name="T44" fmla="*/ 0 w 101"/>
                  <a:gd name="T45" fmla="*/ 40 h 124"/>
                  <a:gd name="T46" fmla="*/ 13 w 101"/>
                  <a:gd name="T47" fmla="*/ 27 h 124"/>
                  <a:gd name="T48" fmla="*/ 12 w 101"/>
                  <a:gd name="T49" fmla="*/ 16 h 124"/>
                  <a:gd name="T50" fmla="*/ 14 w 101"/>
                  <a:gd name="T51" fmla="*/ 16 h 124"/>
                  <a:gd name="T52" fmla="*/ 13 w 101"/>
                  <a:gd name="T53" fmla="*/ 7 h 124"/>
                  <a:gd name="T54" fmla="*/ 10 w 101"/>
                  <a:gd name="T55" fmla="*/ 1 h 124"/>
                  <a:gd name="T56" fmla="*/ 13 w 101"/>
                  <a:gd name="T57" fmla="*/ 0 h 124"/>
                  <a:gd name="T58" fmla="*/ 23 w 101"/>
                  <a:gd name="T59" fmla="*/ 0 h 124"/>
                  <a:gd name="T60" fmla="*/ 32 w 101"/>
                  <a:gd name="T61" fmla="*/ 0 h 124"/>
                  <a:gd name="T62" fmla="*/ 42 w 101"/>
                  <a:gd name="T63" fmla="*/ 0 h 124"/>
                  <a:gd name="T64" fmla="*/ 50 w 101"/>
                  <a:gd name="T65" fmla="*/ 6 h 124"/>
                  <a:gd name="T66" fmla="*/ 59 w 101"/>
                  <a:gd name="T67" fmla="*/ 12 h 124"/>
                  <a:gd name="T68" fmla="*/ 68 w 101"/>
                  <a:gd name="T69" fmla="*/ 18 h 124"/>
                  <a:gd name="T70" fmla="*/ 76 w 101"/>
                  <a:gd name="T71" fmla="*/ 25 h 124"/>
                  <a:gd name="T72" fmla="*/ 83 w 101"/>
                  <a:gd name="T73" fmla="*/ 33 h 124"/>
                  <a:gd name="T74" fmla="*/ 90 w 101"/>
                  <a:gd name="T75" fmla="*/ 4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24">
                    <a:moveTo>
                      <a:pt x="90" y="42"/>
                    </a:moveTo>
                    <a:lnTo>
                      <a:pt x="86" y="61"/>
                    </a:lnTo>
                    <a:lnTo>
                      <a:pt x="93" y="69"/>
                    </a:lnTo>
                    <a:lnTo>
                      <a:pt x="91" y="85"/>
                    </a:lnTo>
                    <a:lnTo>
                      <a:pt x="95" y="103"/>
                    </a:lnTo>
                    <a:lnTo>
                      <a:pt x="101" y="110"/>
                    </a:lnTo>
                    <a:lnTo>
                      <a:pt x="93" y="115"/>
                    </a:lnTo>
                    <a:lnTo>
                      <a:pt x="83" y="121"/>
                    </a:lnTo>
                    <a:lnTo>
                      <a:pt x="74" y="124"/>
                    </a:lnTo>
                    <a:lnTo>
                      <a:pt x="62" y="123"/>
                    </a:lnTo>
                    <a:lnTo>
                      <a:pt x="52" y="123"/>
                    </a:lnTo>
                    <a:lnTo>
                      <a:pt x="52" y="122"/>
                    </a:lnTo>
                    <a:lnTo>
                      <a:pt x="52" y="121"/>
                    </a:lnTo>
                    <a:lnTo>
                      <a:pt x="50" y="116"/>
                    </a:lnTo>
                    <a:lnTo>
                      <a:pt x="47" y="103"/>
                    </a:lnTo>
                    <a:lnTo>
                      <a:pt x="43" y="99"/>
                    </a:lnTo>
                    <a:lnTo>
                      <a:pt x="33" y="97"/>
                    </a:lnTo>
                    <a:lnTo>
                      <a:pt x="25" y="92"/>
                    </a:lnTo>
                    <a:lnTo>
                      <a:pt x="16" y="88"/>
                    </a:lnTo>
                    <a:lnTo>
                      <a:pt x="13" y="84"/>
                    </a:lnTo>
                    <a:lnTo>
                      <a:pt x="7" y="68"/>
                    </a:lnTo>
                    <a:lnTo>
                      <a:pt x="0" y="56"/>
                    </a:lnTo>
                    <a:lnTo>
                      <a:pt x="0" y="40"/>
                    </a:lnTo>
                    <a:lnTo>
                      <a:pt x="13" y="27"/>
                    </a:lnTo>
                    <a:lnTo>
                      <a:pt x="12" y="16"/>
                    </a:lnTo>
                    <a:lnTo>
                      <a:pt x="14" y="16"/>
                    </a:lnTo>
                    <a:lnTo>
                      <a:pt x="13" y="7"/>
                    </a:lnTo>
                    <a:lnTo>
                      <a:pt x="10" y="1"/>
                    </a:lnTo>
                    <a:lnTo>
                      <a:pt x="13" y="0"/>
                    </a:lnTo>
                    <a:lnTo>
                      <a:pt x="23" y="0"/>
                    </a:lnTo>
                    <a:lnTo>
                      <a:pt x="32" y="0"/>
                    </a:lnTo>
                    <a:lnTo>
                      <a:pt x="42" y="0"/>
                    </a:lnTo>
                    <a:lnTo>
                      <a:pt x="50" y="6"/>
                    </a:lnTo>
                    <a:lnTo>
                      <a:pt x="59" y="12"/>
                    </a:lnTo>
                    <a:lnTo>
                      <a:pt x="68" y="18"/>
                    </a:lnTo>
                    <a:lnTo>
                      <a:pt x="76" y="25"/>
                    </a:lnTo>
                    <a:lnTo>
                      <a:pt x="83" y="33"/>
                    </a:lnTo>
                    <a:lnTo>
                      <a:pt x="90" y="4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7" name="Freeform 62">
                <a:extLst>
                  <a:ext uri="{FF2B5EF4-FFF2-40B4-BE49-F238E27FC236}">
                    <a16:creationId xmlns:a16="http://schemas.microsoft.com/office/drawing/2014/main" id="{80B69A0E-9250-4668-9CE3-8C7CC7732E87}"/>
                  </a:ext>
                </a:extLst>
              </p:cNvPr>
              <p:cNvSpPr>
                <a:spLocks/>
              </p:cNvSpPr>
              <p:nvPr/>
            </p:nvSpPr>
            <p:spPr bwMode="auto">
              <a:xfrm>
                <a:off x="4972" y="3262"/>
                <a:ext cx="41" cy="71"/>
              </a:xfrm>
              <a:custGeom>
                <a:avLst/>
                <a:gdLst>
                  <a:gd name="T0" fmla="*/ 4 w 41"/>
                  <a:gd name="T1" fmla="*/ 71 h 71"/>
                  <a:gd name="T2" fmla="*/ 0 w 41"/>
                  <a:gd name="T3" fmla="*/ 51 h 71"/>
                  <a:gd name="T4" fmla="*/ 5 w 41"/>
                  <a:gd name="T5" fmla="*/ 33 h 71"/>
                  <a:gd name="T6" fmla="*/ 5 w 41"/>
                  <a:gd name="T7" fmla="*/ 18 h 71"/>
                  <a:gd name="T8" fmla="*/ 5 w 41"/>
                  <a:gd name="T9" fmla="*/ 1 h 71"/>
                  <a:gd name="T10" fmla="*/ 30 w 41"/>
                  <a:gd name="T11" fmla="*/ 0 h 71"/>
                  <a:gd name="T12" fmla="*/ 30 w 41"/>
                  <a:gd name="T13" fmla="*/ 5 h 71"/>
                  <a:gd name="T14" fmla="*/ 36 w 41"/>
                  <a:gd name="T15" fmla="*/ 33 h 71"/>
                  <a:gd name="T16" fmla="*/ 35 w 41"/>
                  <a:gd name="T17" fmla="*/ 49 h 71"/>
                  <a:gd name="T18" fmla="*/ 41 w 41"/>
                  <a:gd name="T19" fmla="*/ 58 h 71"/>
                  <a:gd name="T20" fmla="*/ 38 w 41"/>
                  <a:gd name="T21" fmla="*/ 62 h 71"/>
                  <a:gd name="T22" fmla="*/ 4 w 41"/>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1">
                    <a:moveTo>
                      <a:pt x="4" y="71"/>
                    </a:moveTo>
                    <a:lnTo>
                      <a:pt x="0" y="51"/>
                    </a:lnTo>
                    <a:lnTo>
                      <a:pt x="5" y="33"/>
                    </a:lnTo>
                    <a:lnTo>
                      <a:pt x="5" y="18"/>
                    </a:lnTo>
                    <a:lnTo>
                      <a:pt x="5" y="1"/>
                    </a:lnTo>
                    <a:lnTo>
                      <a:pt x="30" y="0"/>
                    </a:lnTo>
                    <a:lnTo>
                      <a:pt x="30" y="5"/>
                    </a:lnTo>
                    <a:lnTo>
                      <a:pt x="36" y="33"/>
                    </a:lnTo>
                    <a:lnTo>
                      <a:pt x="35" y="49"/>
                    </a:lnTo>
                    <a:lnTo>
                      <a:pt x="41" y="58"/>
                    </a:lnTo>
                    <a:lnTo>
                      <a:pt x="38" y="62"/>
                    </a:lnTo>
                    <a:lnTo>
                      <a:pt x="4" y="7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8" name="Freeform 63">
                <a:extLst>
                  <a:ext uri="{FF2B5EF4-FFF2-40B4-BE49-F238E27FC236}">
                    <a16:creationId xmlns:a16="http://schemas.microsoft.com/office/drawing/2014/main" id="{DFF52490-9E25-4638-A26C-697A269DBD10}"/>
                  </a:ext>
                </a:extLst>
              </p:cNvPr>
              <p:cNvSpPr>
                <a:spLocks/>
              </p:cNvSpPr>
              <p:nvPr/>
            </p:nvSpPr>
            <p:spPr bwMode="auto">
              <a:xfrm>
                <a:off x="5301" y="3499"/>
                <a:ext cx="29" cy="90"/>
              </a:xfrm>
              <a:custGeom>
                <a:avLst/>
                <a:gdLst>
                  <a:gd name="T0" fmla="*/ 12 w 29"/>
                  <a:gd name="T1" fmla="*/ 2 h 90"/>
                  <a:gd name="T2" fmla="*/ 16 w 29"/>
                  <a:gd name="T3" fmla="*/ 6 h 90"/>
                  <a:gd name="T4" fmla="*/ 19 w 29"/>
                  <a:gd name="T5" fmla="*/ 19 h 90"/>
                  <a:gd name="T6" fmla="*/ 21 w 29"/>
                  <a:gd name="T7" fmla="*/ 24 h 90"/>
                  <a:gd name="T8" fmla="*/ 21 w 29"/>
                  <a:gd name="T9" fmla="*/ 25 h 90"/>
                  <a:gd name="T10" fmla="*/ 21 w 29"/>
                  <a:gd name="T11" fmla="*/ 26 h 90"/>
                  <a:gd name="T12" fmla="*/ 17 w 29"/>
                  <a:gd name="T13" fmla="*/ 25 h 90"/>
                  <a:gd name="T14" fmla="*/ 15 w 29"/>
                  <a:gd name="T15" fmla="*/ 32 h 90"/>
                  <a:gd name="T16" fmla="*/ 18 w 29"/>
                  <a:gd name="T17" fmla="*/ 47 h 90"/>
                  <a:gd name="T18" fmla="*/ 19 w 29"/>
                  <a:gd name="T19" fmla="*/ 48 h 90"/>
                  <a:gd name="T20" fmla="*/ 22 w 29"/>
                  <a:gd name="T21" fmla="*/ 50 h 90"/>
                  <a:gd name="T22" fmla="*/ 29 w 29"/>
                  <a:gd name="T23" fmla="*/ 61 h 90"/>
                  <a:gd name="T24" fmla="*/ 29 w 29"/>
                  <a:gd name="T25" fmla="*/ 68 h 90"/>
                  <a:gd name="T26" fmla="*/ 29 w 29"/>
                  <a:gd name="T27" fmla="*/ 71 h 90"/>
                  <a:gd name="T28" fmla="*/ 28 w 29"/>
                  <a:gd name="T29" fmla="*/ 77 h 90"/>
                  <a:gd name="T30" fmla="*/ 22 w 29"/>
                  <a:gd name="T31" fmla="*/ 90 h 90"/>
                  <a:gd name="T32" fmla="*/ 13 w 29"/>
                  <a:gd name="T33" fmla="*/ 76 h 90"/>
                  <a:gd name="T34" fmla="*/ 17 w 29"/>
                  <a:gd name="T35" fmla="*/ 68 h 90"/>
                  <a:gd name="T36" fmla="*/ 15 w 29"/>
                  <a:gd name="T37" fmla="*/ 57 h 90"/>
                  <a:gd name="T38" fmla="*/ 8 w 29"/>
                  <a:gd name="T39" fmla="*/ 60 h 90"/>
                  <a:gd name="T40" fmla="*/ 5 w 29"/>
                  <a:gd name="T41" fmla="*/ 53 h 90"/>
                  <a:gd name="T42" fmla="*/ 0 w 29"/>
                  <a:gd name="T43" fmla="*/ 49 h 90"/>
                  <a:gd name="T44" fmla="*/ 1 w 29"/>
                  <a:gd name="T45" fmla="*/ 39 h 90"/>
                  <a:gd name="T46" fmla="*/ 7 w 29"/>
                  <a:gd name="T47" fmla="*/ 35 h 90"/>
                  <a:gd name="T48" fmla="*/ 6 w 29"/>
                  <a:gd name="T49" fmla="*/ 23 h 90"/>
                  <a:gd name="T50" fmla="*/ 5 w 29"/>
                  <a:gd name="T51" fmla="*/ 17 h 90"/>
                  <a:gd name="T52" fmla="*/ 8 w 29"/>
                  <a:gd name="T53" fmla="*/ 14 h 90"/>
                  <a:gd name="T54" fmla="*/ 5 w 29"/>
                  <a:gd name="T55" fmla="*/ 3 h 90"/>
                  <a:gd name="T56" fmla="*/ 2 w 29"/>
                  <a:gd name="T57" fmla="*/ 3 h 90"/>
                  <a:gd name="T58" fmla="*/ 2 w 29"/>
                  <a:gd name="T59" fmla="*/ 0 h 90"/>
                  <a:gd name="T60" fmla="*/ 12 w 29"/>
                  <a:gd name="T6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90">
                    <a:moveTo>
                      <a:pt x="12" y="2"/>
                    </a:moveTo>
                    <a:lnTo>
                      <a:pt x="16" y="6"/>
                    </a:lnTo>
                    <a:lnTo>
                      <a:pt x="19" y="19"/>
                    </a:lnTo>
                    <a:lnTo>
                      <a:pt x="21" y="24"/>
                    </a:lnTo>
                    <a:lnTo>
                      <a:pt x="21" y="25"/>
                    </a:lnTo>
                    <a:lnTo>
                      <a:pt x="21" y="26"/>
                    </a:lnTo>
                    <a:lnTo>
                      <a:pt x="17" y="25"/>
                    </a:lnTo>
                    <a:lnTo>
                      <a:pt x="15" y="32"/>
                    </a:lnTo>
                    <a:lnTo>
                      <a:pt x="18" y="47"/>
                    </a:lnTo>
                    <a:lnTo>
                      <a:pt x="19" y="48"/>
                    </a:lnTo>
                    <a:lnTo>
                      <a:pt x="22" y="50"/>
                    </a:lnTo>
                    <a:lnTo>
                      <a:pt x="29" y="61"/>
                    </a:lnTo>
                    <a:lnTo>
                      <a:pt x="29" y="68"/>
                    </a:lnTo>
                    <a:lnTo>
                      <a:pt x="29" y="71"/>
                    </a:lnTo>
                    <a:lnTo>
                      <a:pt x="28" y="77"/>
                    </a:lnTo>
                    <a:lnTo>
                      <a:pt x="22" y="90"/>
                    </a:lnTo>
                    <a:lnTo>
                      <a:pt x="13" y="76"/>
                    </a:lnTo>
                    <a:lnTo>
                      <a:pt x="17" y="68"/>
                    </a:lnTo>
                    <a:lnTo>
                      <a:pt x="15" y="57"/>
                    </a:lnTo>
                    <a:lnTo>
                      <a:pt x="8" y="60"/>
                    </a:lnTo>
                    <a:lnTo>
                      <a:pt x="5" y="53"/>
                    </a:lnTo>
                    <a:lnTo>
                      <a:pt x="0" y="49"/>
                    </a:lnTo>
                    <a:lnTo>
                      <a:pt x="1" y="39"/>
                    </a:lnTo>
                    <a:lnTo>
                      <a:pt x="7" y="35"/>
                    </a:lnTo>
                    <a:lnTo>
                      <a:pt x="6" y="23"/>
                    </a:lnTo>
                    <a:lnTo>
                      <a:pt x="5" y="17"/>
                    </a:lnTo>
                    <a:lnTo>
                      <a:pt x="8" y="14"/>
                    </a:lnTo>
                    <a:lnTo>
                      <a:pt x="5" y="3"/>
                    </a:lnTo>
                    <a:lnTo>
                      <a:pt x="2" y="3"/>
                    </a:lnTo>
                    <a:lnTo>
                      <a:pt x="2" y="0"/>
                    </a:lnTo>
                    <a:lnTo>
                      <a:pt x="12" y="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89" name="Freeform 64">
                <a:extLst>
                  <a:ext uri="{FF2B5EF4-FFF2-40B4-BE49-F238E27FC236}">
                    <a16:creationId xmlns:a16="http://schemas.microsoft.com/office/drawing/2014/main" id="{2FF46A73-B37A-44F7-A66A-F444D28AD8DE}"/>
                  </a:ext>
                </a:extLst>
              </p:cNvPr>
              <p:cNvSpPr>
                <a:spLocks/>
              </p:cNvSpPr>
              <p:nvPr/>
            </p:nvSpPr>
            <p:spPr bwMode="auto">
              <a:xfrm>
                <a:off x="4847" y="3071"/>
                <a:ext cx="76" cy="74"/>
              </a:xfrm>
              <a:custGeom>
                <a:avLst/>
                <a:gdLst>
                  <a:gd name="T0" fmla="*/ 35 w 76"/>
                  <a:gd name="T1" fmla="*/ 0 h 74"/>
                  <a:gd name="T2" fmla="*/ 76 w 76"/>
                  <a:gd name="T3" fmla="*/ 0 h 74"/>
                  <a:gd name="T4" fmla="*/ 76 w 76"/>
                  <a:gd name="T5" fmla="*/ 4 h 74"/>
                  <a:gd name="T6" fmla="*/ 76 w 76"/>
                  <a:gd name="T7" fmla="*/ 5 h 74"/>
                  <a:gd name="T8" fmla="*/ 76 w 76"/>
                  <a:gd name="T9" fmla="*/ 18 h 74"/>
                  <a:gd name="T10" fmla="*/ 45 w 76"/>
                  <a:gd name="T11" fmla="*/ 18 h 74"/>
                  <a:gd name="T12" fmla="*/ 45 w 76"/>
                  <a:gd name="T13" fmla="*/ 48 h 74"/>
                  <a:gd name="T14" fmla="*/ 36 w 76"/>
                  <a:gd name="T15" fmla="*/ 52 h 74"/>
                  <a:gd name="T16" fmla="*/ 37 w 76"/>
                  <a:gd name="T17" fmla="*/ 72 h 74"/>
                  <a:gd name="T18" fmla="*/ 0 w 76"/>
                  <a:gd name="T19" fmla="*/ 74 h 74"/>
                  <a:gd name="T20" fmla="*/ 10 w 76"/>
                  <a:gd name="T21" fmla="*/ 44 h 74"/>
                  <a:gd name="T22" fmla="*/ 23 w 76"/>
                  <a:gd name="T23" fmla="*/ 16 h 74"/>
                  <a:gd name="T24" fmla="*/ 35 w 76"/>
                  <a:gd name="T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4">
                    <a:moveTo>
                      <a:pt x="35" y="0"/>
                    </a:moveTo>
                    <a:lnTo>
                      <a:pt x="76" y="0"/>
                    </a:lnTo>
                    <a:lnTo>
                      <a:pt x="76" y="4"/>
                    </a:lnTo>
                    <a:lnTo>
                      <a:pt x="76" y="5"/>
                    </a:lnTo>
                    <a:lnTo>
                      <a:pt x="76" y="18"/>
                    </a:lnTo>
                    <a:lnTo>
                      <a:pt x="45" y="18"/>
                    </a:lnTo>
                    <a:lnTo>
                      <a:pt x="45" y="48"/>
                    </a:lnTo>
                    <a:lnTo>
                      <a:pt x="36" y="52"/>
                    </a:lnTo>
                    <a:lnTo>
                      <a:pt x="37" y="72"/>
                    </a:lnTo>
                    <a:lnTo>
                      <a:pt x="0" y="74"/>
                    </a:lnTo>
                    <a:lnTo>
                      <a:pt x="10" y="44"/>
                    </a:lnTo>
                    <a:lnTo>
                      <a:pt x="23" y="16"/>
                    </a:lnTo>
                    <a:lnTo>
                      <a:pt x="35"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0" name="Freeform 65">
                <a:extLst>
                  <a:ext uri="{FF2B5EF4-FFF2-40B4-BE49-F238E27FC236}">
                    <a16:creationId xmlns:a16="http://schemas.microsoft.com/office/drawing/2014/main" id="{B4B0EF57-6D17-4393-9159-4D04FDD636F4}"/>
                  </a:ext>
                </a:extLst>
              </p:cNvPr>
              <p:cNvSpPr>
                <a:spLocks/>
              </p:cNvSpPr>
              <p:nvPr/>
            </p:nvSpPr>
            <p:spPr bwMode="auto">
              <a:xfrm>
                <a:off x="4847" y="3075"/>
                <a:ext cx="111" cy="144"/>
              </a:xfrm>
              <a:custGeom>
                <a:avLst/>
                <a:gdLst>
                  <a:gd name="T0" fmla="*/ 111 w 111"/>
                  <a:gd name="T1" fmla="*/ 26 h 144"/>
                  <a:gd name="T2" fmla="*/ 95 w 111"/>
                  <a:gd name="T3" fmla="*/ 26 h 144"/>
                  <a:gd name="T4" fmla="*/ 105 w 111"/>
                  <a:gd name="T5" fmla="*/ 136 h 144"/>
                  <a:gd name="T6" fmla="*/ 93 w 111"/>
                  <a:gd name="T7" fmla="*/ 137 h 144"/>
                  <a:gd name="T8" fmla="*/ 70 w 111"/>
                  <a:gd name="T9" fmla="*/ 133 h 144"/>
                  <a:gd name="T10" fmla="*/ 50 w 111"/>
                  <a:gd name="T11" fmla="*/ 134 h 144"/>
                  <a:gd name="T12" fmla="*/ 43 w 111"/>
                  <a:gd name="T13" fmla="*/ 144 h 144"/>
                  <a:gd name="T14" fmla="*/ 24 w 111"/>
                  <a:gd name="T15" fmla="*/ 122 h 144"/>
                  <a:gd name="T16" fmla="*/ 4 w 111"/>
                  <a:gd name="T17" fmla="*/ 129 h 144"/>
                  <a:gd name="T18" fmla="*/ 5 w 111"/>
                  <a:gd name="T19" fmla="*/ 124 h 144"/>
                  <a:gd name="T20" fmla="*/ 9 w 111"/>
                  <a:gd name="T21" fmla="*/ 110 h 144"/>
                  <a:gd name="T22" fmla="*/ 6 w 111"/>
                  <a:gd name="T23" fmla="*/ 88 h 144"/>
                  <a:gd name="T24" fmla="*/ 2 w 111"/>
                  <a:gd name="T25" fmla="*/ 79 h 144"/>
                  <a:gd name="T26" fmla="*/ 0 w 111"/>
                  <a:gd name="T27" fmla="*/ 70 h 144"/>
                  <a:gd name="T28" fmla="*/ 37 w 111"/>
                  <a:gd name="T29" fmla="*/ 68 h 144"/>
                  <a:gd name="T30" fmla="*/ 36 w 111"/>
                  <a:gd name="T31" fmla="*/ 48 h 144"/>
                  <a:gd name="T32" fmla="*/ 45 w 111"/>
                  <a:gd name="T33" fmla="*/ 44 h 144"/>
                  <a:gd name="T34" fmla="*/ 45 w 111"/>
                  <a:gd name="T35" fmla="*/ 14 h 144"/>
                  <a:gd name="T36" fmla="*/ 76 w 111"/>
                  <a:gd name="T37" fmla="*/ 14 h 144"/>
                  <a:gd name="T38" fmla="*/ 76 w 111"/>
                  <a:gd name="T39" fmla="*/ 0 h 144"/>
                  <a:gd name="T40" fmla="*/ 111 w 111"/>
                  <a:gd name="T41" fmla="*/ 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44">
                    <a:moveTo>
                      <a:pt x="111" y="26"/>
                    </a:moveTo>
                    <a:lnTo>
                      <a:pt x="95" y="26"/>
                    </a:lnTo>
                    <a:lnTo>
                      <a:pt x="105" y="136"/>
                    </a:lnTo>
                    <a:lnTo>
                      <a:pt x="93" y="137"/>
                    </a:lnTo>
                    <a:lnTo>
                      <a:pt x="70" y="133"/>
                    </a:lnTo>
                    <a:lnTo>
                      <a:pt x="50" y="134"/>
                    </a:lnTo>
                    <a:lnTo>
                      <a:pt x="43" y="144"/>
                    </a:lnTo>
                    <a:lnTo>
                      <a:pt x="24" y="122"/>
                    </a:lnTo>
                    <a:lnTo>
                      <a:pt x="4" y="129"/>
                    </a:lnTo>
                    <a:lnTo>
                      <a:pt x="5" y="124"/>
                    </a:lnTo>
                    <a:lnTo>
                      <a:pt x="9" y="110"/>
                    </a:lnTo>
                    <a:lnTo>
                      <a:pt x="6" y="88"/>
                    </a:lnTo>
                    <a:lnTo>
                      <a:pt x="2" y="79"/>
                    </a:lnTo>
                    <a:lnTo>
                      <a:pt x="0" y="70"/>
                    </a:lnTo>
                    <a:lnTo>
                      <a:pt x="37" y="68"/>
                    </a:lnTo>
                    <a:lnTo>
                      <a:pt x="36" y="48"/>
                    </a:lnTo>
                    <a:lnTo>
                      <a:pt x="45" y="44"/>
                    </a:lnTo>
                    <a:lnTo>
                      <a:pt x="45" y="14"/>
                    </a:lnTo>
                    <a:lnTo>
                      <a:pt x="76" y="14"/>
                    </a:lnTo>
                    <a:lnTo>
                      <a:pt x="76" y="0"/>
                    </a:lnTo>
                    <a:lnTo>
                      <a:pt x="111" y="2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1" name="Freeform 66">
                <a:extLst>
                  <a:ext uri="{FF2B5EF4-FFF2-40B4-BE49-F238E27FC236}">
                    <a16:creationId xmlns:a16="http://schemas.microsoft.com/office/drawing/2014/main" id="{F8A6453B-E280-455E-839B-DC27D02B1602}"/>
                  </a:ext>
                </a:extLst>
              </p:cNvPr>
              <p:cNvSpPr>
                <a:spLocks/>
              </p:cNvSpPr>
              <p:nvPr/>
            </p:nvSpPr>
            <p:spPr bwMode="auto">
              <a:xfrm>
                <a:off x="4842" y="3197"/>
                <a:ext cx="56" cy="51"/>
              </a:xfrm>
              <a:custGeom>
                <a:avLst/>
                <a:gdLst>
                  <a:gd name="T0" fmla="*/ 9 w 56"/>
                  <a:gd name="T1" fmla="*/ 7 h 51"/>
                  <a:gd name="T2" fmla="*/ 29 w 56"/>
                  <a:gd name="T3" fmla="*/ 0 h 51"/>
                  <a:gd name="T4" fmla="*/ 48 w 56"/>
                  <a:gd name="T5" fmla="*/ 22 h 51"/>
                  <a:gd name="T6" fmla="*/ 52 w 56"/>
                  <a:gd name="T7" fmla="*/ 39 h 51"/>
                  <a:gd name="T8" fmla="*/ 56 w 56"/>
                  <a:gd name="T9" fmla="*/ 50 h 51"/>
                  <a:gd name="T10" fmla="*/ 48 w 56"/>
                  <a:gd name="T11" fmla="*/ 51 h 51"/>
                  <a:gd name="T12" fmla="*/ 41 w 56"/>
                  <a:gd name="T13" fmla="*/ 47 h 51"/>
                  <a:gd name="T14" fmla="*/ 35 w 56"/>
                  <a:gd name="T15" fmla="*/ 46 h 51"/>
                  <a:gd name="T16" fmla="*/ 7 w 56"/>
                  <a:gd name="T17" fmla="*/ 51 h 51"/>
                  <a:gd name="T18" fmla="*/ 6 w 56"/>
                  <a:gd name="T19" fmla="*/ 42 h 51"/>
                  <a:gd name="T20" fmla="*/ 30 w 56"/>
                  <a:gd name="T21" fmla="*/ 41 h 51"/>
                  <a:gd name="T22" fmla="*/ 34 w 56"/>
                  <a:gd name="T23" fmla="*/ 39 h 51"/>
                  <a:gd name="T24" fmla="*/ 30 w 56"/>
                  <a:gd name="T25" fmla="*/ 35 h 51"/>
                  <a:gd name="T26" fmla="*/ 23 w 56"/>
                  <a:gd name="T27" fmla="*/ 33 h 51"/>
                  <a:gd name="T28" fmla="*/ 9 w 56"/>
                  <a:gd name="T29" fmla="*/ 36 h 51"/>
                  <a:gd name="T30" fmla="*/ 0 w 56"/>
                  <a:gd name="T31" fmla="*/ 23 h 51"/>
                  <a:gd name="T32" fmla="*/ 9 w 56"/>
                  <a:gd name="T33"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51">
                    <a:moveTo>
                      <a:pt x="9" y="7"/>
                    </a:moveTo>
                    <a:lnTo>
                      <a:pt x="29" y="0"/>
                    </a:lnTo>
                    <a:lnTo>
                      <a:pt x="48" y="22"/>
                    </a:lnTo>
                    <a:lnTo>
                      <a:pt x="52" y="39"/>
                    </a:lnTo>
                    <a:lnTo>
                      <a:pt x="56" y="50"/>
                    </a:lnTo>
                    <a:lnTo>
                      <a:pt x="48" y="51"/>
                    </a:lnTo>
                    <a:lnTo>
                      <a:pt x="41" y="47"/>
                    </a:lnTo>
                    <a:lnTo>
                      <a:pt x="35" y="46"/>
                    </a:lnTo>
                    <a:lnTo>
                      <a:pt x="7" y="51"/>
                    </a:lnTo>
                    <a:lnTo>
                      <a:pt x="6" y="42"/>
                    </a:lnTo>
                    <a:lnTo>
                      <a:pt x="30" y="41"/>
                    </a:lnTo>
                    <a:lnTo>
                      <a:pt x="34" y="39"/>
                    </a:lnTo>
                    <a:lnTo>
                      <a:pt x="30" y="35"/>
                    </a:lnTo>
                    <a:lnTo>
                      <a:pt x="23" y="33"/>
                    </a:lnTo>
                    <a:lnTo>
                      <a:pt x="9" y="36"/>
                    </a:lnTo>
                    <a:lnTo>
                      <a:pt x="0" y="23"/>
                    </a:lnTo>
                    <a:lnTo>
                      <a:pt x="9" y="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2" name="Freeform 67">
                <a:extLst>
                  <a:ext uri="{FF2B5EF4-FFF2-40B4-BE49-F238E27FC236}">
                    <a16:creationId xmlns:a16="http://schemas.microsoft.com/office/drawing/2014/main" id="{9F0D61BA-B388-4398-BE03-4F088CB78291}"/>
                  </a:ext>
                </a:extLst>
              </p:cNvPr>
              <p:cNvSpPr>
                <a:spLocks/>
              </p:cNvSpPr>
              <p:nvPr/>
            </p:nvSpPr>
            <p:spPr bwMode="auto">
              <a:xfrm>
                <a:off x="4849" y="3243"/>
                <a:ext cx="28" cy="20"/>
              </a:xfrm>
              <a:custGeom>
                <a:avLst/>
                <a:gdLst>
                  <a:gd name="T0" fmla="*/ 0 w 28"/>
                  <a:gd name="T1" fmla="*/ 5 h 20"/>
                  <a:gd name="T2" fmla="*/ 28 w 28"/>
                  <a:gd name="T3" fmla="*/ 0 h 20"/>
                  <a:gd name="T4" fmla="*/ 28 w 28"/>
                  <a:gd name="T5" fmla="*/ 2 h 20"/>
                  <a:gd name="T6" fmla="*/ 28 w 28"/>
                  <a:gd name="T7" fmla="*/ 11 h 20"/>
                  <a:gd name="T8" fmla="*/ 17 w 28"/>
                  <a:gd name="T9" fmla="*/ 20 h 20"/>
                  <a:gd name="T10" fmla="*/ 14 w 28"/>
                  <a:gd name="T11" fmla="*/ 20 h 20"/>
                  <a:gd name="T12" fmla="*/ 3 w 28"/>
                  <a:gd name="T13" fmla="*/ 10 h 20"/>
                  <a:gd name="T14" fmla="*/ 0 w 28"/>
                  <a:gd name="T15" fmla="*/ 5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0">
                    <a:moveTo>
                      <a:pt x="0" y="5"/>
                    </a:moveTo>
                    <a:lnTo>
                      <a:pt x="28" y="0"/>
                    </a:lnTo>
                    <a:lnTo>
                      <a:pt x="28" y="2"/>
                    </a:lnTo>
                    <a:lnTo>
                      <a:pt x="28" y="11"/>
                    </a:lnTo>
                    <a:lnTo>
                      <a:pt x="17" y="20"/>
                    </a:lnTo>
                    <a:lnTo>
                      <a:pt x="14" y="20"/>
                    </a:lnTo>
                    <a:lnTo>
                      <a:pt x="3" y="10"/>
                    </a:lnTo>
                    <a:lnTo>
                      <a:pt x="0" y="5"/>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3" name="Freeform 68">
                <a:extLst>
                  <a:ext uri="{FF2B5EF4-FFF2-40B4-BE49-F238E27FC236}">
                    <a16:creationId xmlns:a16="http://schemas.microsoft.com/office/drawing/2014/main" id="{4A02E8DE-8277-4DC8-A6BE-9EC7AFA8119B}"/>
                  </a:ext>
                </a:extLst>
              </p:cNvPr>
              <p:cNvSpPr>
                <a:spLocks/>
              </p:cNvSpPr>
              <p:nvPr/>
            </p:nvSpPr>
            <p:spPr bwMode="auto">
              <a:xfrm>
                <a:off x="4863" y="3243"/>
                <a:ext cx="68" cy="64"/>
              </a:xfrm>
              <a:custGeom>
                <a:avLst/>
                <a:gdLst>
                  <a:gd name="T0" fmla="*/ 0 w 68"/>
                  <a:gd name="T1" fmla="*/ 20 h 64"/>
                  <a:gd name="T2" fmla="*/ 3 w 68"/>
                  <a:gd name="T3" fmla="*/ 20 h 64"/>
                  <a:gd name="T4" fmla="*/ 14 w 68"/>
                  <a:gd name="T5" fmla="*/ 11 h 64"/>
                  <a:gd name="T6" fmla="*/ 14 w 68"/>
                  <a:gd name="T7" fmla="*/ 2 h 64"/>
                  <a:gd name="T8" fmla="*/ 14 w 68"/>
                  <a:gd name="T9" fmla="*/ 0 h 64"/>
                  <a:gd name="T10" fmla="*/ 20 w 68"/>
                  <a:gd name="T11" fmla="*/ 1 h 64"/>
                  <a:gd name="T12" fmla="*/ 27 w 68"/>
                  <a:gd name="T13" fmla="*/ 5 h 64"/>
                  <a:gd name="T14" fmla="*/ 35 w 68"/>
                  <a:gd name="T15" fmla="*/ 4 h 64"/>
                  <a:gd name="T16" fmla="*/ 56 w 68"/>
                  <a:gd name="T17" fmla="*/ 4 h 64"/>
                  <a:gd name="T18" fmla="*/ 66 w 68"/>
                  <a:gd name="T19" fmla="*/ 30 h 64"/>
                  <a:gd name="T20" fmla="*/ 64 w 68"/>
                  <a:gd name="T21" fmla="*/ 32 h 64"/>
                  <a:gd name="T22" fmla="*/ 68 w 68"/>
                  <a:gd name="T23" fmla="*/ 47 h 64"/>
                  <a:gd name="T24" fmla="*/ 61 w 68"/>
                  <a:gd name="T25" fmla="*/ 60 h 64"/>
                  <a:gd name="T26" fmla="*/ 56 w 68"/>
                  <a:gd name="T27" fmla="*/ 64 h 64"/>
                  <a:gd name="T28" fmla="*/ 54 w 68"/>
                  <a:gd name="T29" fmla="*/ 58 h 64"/>
                  <a:gd name="T30" fmla="*/ 52 w 68"/>
                  <a:gd name="T31" fmla="*/ 49 h 64"/>
                  <a:gd name="T32" fmla="*/ 46 w 68"/>
                  <a:gd name="T33" fmla="*/ 49 h 64"/>
                  <a:gd name="T34" fmla="*/ 37 w 68"/>
                  <a:gd name="T35" fmla="*/ 32 h 64"/>
                  <a:gd name="T36" fmla="*/ 31 w 68"/>
                  <a:gd name="T37" fmla="*/ 32 h 64"/>
                  <a:gd name="T38" fmla="*/ 18 w 68"/>
                  <a:gd name="T39" fmla="*/ 43 h 64"/>
                  <a:gd name="T40" fmla="*/ 0 w 68"/>
                  <a:gd name="T41"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64">
                    <a:moveTo>
                      <a:pt x="0" y="20"/>
                    </a:moveTo>
                    <a:lnTo>
                      <a:pt x="3" y="20"/>
                    </a:lnTo>
                    <a:lnTo>
                      <a:pt x="14" y="11"/>
                    </a:lnTo>
                    <a:lnTo>
                      <a:pt x="14" y="2"/>
                    </a:lnTo>
                    <a:lnTo>
                      <a:pt x="14" y="0"/>
                    </a:lnTo>
                    <a:lnTo>
                      <a:pt x="20" y="1"/>
                    </a:lnTo>
                    <a:lnTo>
                      <a:pt x="27" y="5"/>
                    </a:lnTo>
                    <a:lnTo>
                      <a:pt x="35" y="4"/>
                    </a:lnTo>
                    <a:lnTo>
                      <a:pt x="56" y="4"/>
                    </a:lnTo>
                    <a:lnTo>
                      <a:pt x="66" y="30"/>
                    </a:lnTo>
                    <a:lnTo>
                      <a:pt x="64" y="32"/>
                    </a:lnTo>
                    <a:lnTo>
                      <a:pt x="68" y="47"/>
                    </a:lnTo>
                    <a:lnTo>
                      <a:pt x="61" y="60"/>
                    </a:lnTo>
                    <a:lnTo>
                      <a:pt x="56" y="64"/>
                    </a:lnTo>
                    <a:lnTo>
                      <a:pt x="54" y="58"/>
                    </a:lnTo>
                    <a:lnTo>
                      <a:pt x="52" y="49"/>
                    </a:lnTo>
                    <a:lnTo>
                      <a:pt x="46" y="49"/>
                    </a:lnTo>
                    <a:lnTo>
                      <a:pt x="37" y="32"/>
                    </a:lnTo>
                    <a:lnTo>
                      <a:pt x="31" y="32"/>
                    </a:lnTo>
                    <a:lnTo>
                      <a:pt x="18" y="43"/>
                    </a:lnTo>
                    <a:lnTo>
                      <a:pt x="0" y="2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4" name="Freeform 69">
                <a:extLst>
                  <a:ext uri="{FF2B5EF4-FFF2-40B4-BE49-F238E27FC236}">
                    <a16:creationId xmlns:a16="http://schemas.microsoft.com/office/drawing/2014/main" id="{E94D421D-3389-4D25-92F4-B12527636DA4}"/>
                  </a:ext>
                </a:extLst>
              </p:cNvPr>
              <p:cNvSpPr>
                <a:spLocks/>
              </p:cNvSpPr>
              <p:nvPr/>
            </p:nvSpPr>
            <p:spPr bwMode="auto">
              <a:xfrm>
                <a:off x="4896" y="3292"/>
                <a:ext cx="38" cy="48"/>
              </a:xfrm>
              <a:custGeom>
                <a:avLst/>
                <a:gdLst>
                  <a:gd name="T0" fmla="*/ 0 w 38"/>
                  <a:gd name="T1" fmla="*/ 19 h 48"/>
                  <a:gd name="T2" fmla="*/ 13 w 38"/>
                  <a:gd name="T3" fmla="*/ 0 h 48"/>
                  <a:gd name="T4" fmla="*/ 19 w 38"/>
                  <a:gd name="T5" fmla="*/ 0 h 48"/>
                  <a:gd name="T6" fmla="*/ 21 w 38"/>
                  <a:gd name="T7" fmla="*/ 9 h 48"/>
                  <a:gd name="T8" fmla="*/ 23 w 38"/>
                  <a:gd name="T9" fmla="*/ 15 h 48"/>
                  <a:gd name="T10" fmla="*/ 28 w 38"/>
                  <a:gd name="T11" fmla="*/ 11 h 48"/>
                  <a:gd name="T12" fmla="*/ 28 w 38"/>
                  <a:gd name="T13" fmla="*/ 23 h 48"/>
                  <a:gd name="T14" fmla="*/ 38 w 38"/>
                  <a:gd name="T15" fmla="*/ 31 h 48"/>
                  <a:gd name="T16" fmla="*/ 38 w 38"/>
                  <a:gd name="T17" fmla="*/ 48 h 48"/>
                  <a:gd name="T18" fmla="*/ 22 w 38"/>
                  <a:gd name="T19" fmla="*/ 40 h 48"/>
                  <a:gd name="T20" fmla="*/ 11 w 38"/>
                  <a:gd name="T21" fmla="*/ 28 h 48"/>
                  <a:gd name="T22" fmla="*/ 0 w 38"/>
                  <a:gd name="T23" fmla="*/ 1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8">
                    <a:moveTo>
                      <a:pt x="0" y="19"/>
                    </a:moveTo>
                    <a:lnTo>
                      <a:pt x="13" y="0"/>
                    </a:lnTo>
                    <a:lnTo>
                      <a:pt x="19" y="0"/>
                    </a:lnTo>
                    <a:lnTo>
                      <a:pt x="21" y="9"/>
                    </a:lnTo>
                    <a:lnTo>
                      <a:pt x="23" y="15"/>
                    </a:lnTo>
                    <a:lnTo>
                      <a:pt x="28" y="11"/>
                    </a:lnTo>
                    <a:lnTo>
                      <a:pt x="28" y="23"/>
                    </a:lnTo>
                    <a:lnTo>
                      <a:pt x="38" y="31"/>
                    </a:lnTo>
                    <a:lnTo>
                      <a:pt x="38" y="48"/>
                    </a:lnTo>
                    <a:lnTo>
                      <a:pt x="22" y="40"/>
                    </a:lnTo>
                    <a:lnTo>
                      <a:pt x="11" y="28"/>
                    </a:lnTo>
                    <a:lnTo>
                      <a:pt x="0" y="19"/>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5" name="Freeform 70">
                <a:extLst>
                  <a:ext uri="{FF2B5EF4-FFF2-40B4-BE49-F238E27FC236}">
                    <a16:creationId xmlns:a16="http://schemas.microsoft.com/office/drawing/2014/main" id="{8CB124E8-D412-4891-BB2E-3DB6118DAEF9}"/>
                  </a:ext>
                </a:extLst>
              </p:cNvPr>
              <p:cNvSpPr>
                <a:spLocks/>
              </p:cNvSpPr>
              <p:nvPr/>
            </p:nvSpPr>
            <p:spPr bwMode="auto">
              <a:xfrm>
                <a:off x="4890" y="3101"/>
                <a:ext cx="151" cy="172"/>
              </a:xfrm>
              <a:custGeom>
                <a:avLst/>
                <a:gdLst>
                  <a:gd name="T0" fmla="*/ 68 w 151"/>
                  <a:gd name="T1" fmla="*/ 0 h 172"/>
                  <a:gd name="T2" fmla="*/ 123 w 151"/>
                  <a:gd name="T3" fmla="*/ 45 h 172"/>
                  <a:gd name="T4" fmla="*/ 142 w 151"/>
                  <a:gd name="T5" fmla="*/ 69 h 172"/>
                  <a:gd name="T6" fmla="*/ 151 w 151"/>
                  <a:gd name="T7" fmla="*/ 68 h 172"/>
                  <a:gd name="T8" fmla="*/ 149 w 151"/>
                  <a:gd name="T9" fmla="*/ 110 h 172"/>
                  <a:gd name="T10" fmla="*/ 124 w 151"/>
                  <a:gd name="T11" fmla="*/ 113 h 172"/>
                  <a:gd name="T12" fmla="*/ 113 w 151"/>
                  <a:gd name="T13" fmla="*/ 117 h 172"/>
                  <a:gd name="T14" fmla="*/ 106 w 151"/>
                  <a:gd name="T15" fmla="*/ 115 h 172"/>
                  <a:gd name="T16" fmla="*/ 87 w 151"/>
                  <a:gd name="T17" fmla="*/ 125 h 172"/>
                  <a:gd name="T18" fmla="*/ 69 w 151"/>
                  <a:gd name="T19" fmla="*/ 146 h 172"/>
                  <a:gd name="T20" fmla="*/ 62 w 151"/>
                  <a:gd name="T21" fmla="*/ 169 h 172"/>
                  <a:gd name="T22" fmla="*/ 39 w 151"/>
                  <a:gd name="T23" fmla="*/ 172 h 172"/>
                  <a:gd name="T24" fmla="*/ 29 w 151"/>
                  <a:gd name="T25" fmla="*/ 146 h 172"/>
                  <a:gd name="T26" fmla="*/ 8 w 151"/>
                  <a:gd name="T27" fmla="*/ 146 h 172"/>
                  <a:gd name="T28" fmla="*/ 4 w 151"/>
                  <a:gd name="T29" fmla="*/ 135 h 172"/>
                  <a:gd name="T30" fmla="*/ 0 w 151"/>
                  <a:gd name="T31" fmla="*/ 118 h 172"/>
                  <a:gd name="T32" fmla="*/ 7 w 151"/>
                  <a:gd name="T33" fmla="*/ 108 h 172"/>
                  <a:gd name="T34" fmla="*/ 27 w 151"/>
                  <a:gd name="T35" fmla="*/ 107 h 172"/>
                  <a:gd name="T36" fmla="*/ 50 w 151"/>
                  <a:gd name="T37" fmla="*/ 111 h 172"/>
                  <a:gd name="T38" fmla="*/ 62 w 151"/>
                  <a:gd name="T39" fmla="*/ 110 h 172"/>
                  <a:gd name="T40" fmla="*/ 52 w 151"/>
                  <a:gd name="T41" fmla="*/ 0 h 172"/>
                  <a:gd name="T42" fmla="*/ 68 w 151"/>
                  <a:gd name="T4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72">
                    <a:moveTo>
                      <a:pt x="68" y="0"/>
                    </a:moveTo>
                    <a:lnTo>
                      <a:pt x="123" y="45"/>
                    </a:lnTo>
                    <a:lnTo>
                      <a:pt x="142" y="69"/>
                    </a:lnTo>
                    <a:lnTo>
                      <a:pt x="151" y="68"/>
                    </a:lnTo>
                    <a:lnTo>
                      <a:pt x="149" y="110"/>
                    </a:lnTo>
                    <a:lnTo>
                      <a:pt x="124" y="113"/>
                    </a:lnTo>
                    <a:lnTo>
                      <a:pt x="113" y="117"/>
                    </a:lnTo>
                    <a:lnTo>
                      <a:pt x="106" y="115"/>
                    </a:lnTo>
                    <a:lnTo>
                      <a:pt x="87" y="125"/>
                    </a:lnTo>
                    <a:lnTo>
                      <a:pt x="69" y="146"/>
                    </a:lnTo>
                    <a:lnTo>
                      <a:pt x="62" y="169"/>
                    </a:lnTo>
                    <a:lnTo>
                      <a:pt x="39" y="172"/>
                    </a:lnTo>
                    <a:lnTo>
                      <a:pt x="29" y="146"/>
                    </a:lnTo>
                    <a:lnTo>
                      <a:pt x="8" y="146"/>
                    </a:lnTo>
                    <a:lnTo>
                      <a:pt x="4" y="135"/>
                    </a:lnTo>
                    <a:lnTo>
                      <a:pt x="0" y="118"/>
                    </a:lnTo>
                    <a:lnTo>
                      <a:pt x="7" y="108"/>
                    </a:lnTo>
                    <a:lnTo>
                      <a:pt x="27" y="107"/>
                    </a:lnTo>
                    <a:lnTo>
                      <a:pt x="50" y="111"/>
                    </a:lnTo>
                    <a:lnTo>
                      <a:pt x="62" y="110"/>
                    </a:lnTo>
                    <a:lnTo>
                      <a:pt x="52" y="0"/>
                    </a:lnTo>
                    <a:lnTo>
                      <a:pt x="68"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6" name="Freeform 71">
                <a:extLst>
                  <a:ext uri="{FF2B5EF4-FFF2-40B4-BE49-F238E27FC236}">
                    <a16:creationId xmlns:a16="http://schemas.microsoft.com/office/drawing/2014/main" id="{37148470-6207-4ECF-BED4-038BF278FCEB}"/>
                  </a:ext>
                </a:extLst>
              </p:cNvPr>
              <p:cNvSpPr>
                <a:spLocks/>
              </p:cNvSpPr>
              <p:nvPr/>
            </p:nvSpPr>
            <p:spPr bwMode="auto">
              <a:xfrm>
                <a:off x="4924" y="3270"/>
                <a:ext cx="53" cy="70"/>
              </a:xfrm>
              <a:custGeom>
                <a:avLst/>
                <a:gdLst>
                  <a:gd name="T0" fmla="*/ 5 w 53"/>
                  <a:gd name="T1" fmla="*/ 3 h 70"/>
                  <a:gd name="T2" fmla="*/ 28 w 53"/>
                  <a:gd name="T3" fmla="*/ 0 h 70"/>
                  <a:gd name="T4" fmla="*/ 36 w 53"/>
                  <a:gd name="T5" fmla="*/ 8 h 70"/>
                  <a:gd name="T6" fmla="*/ 53 w 53"/>
                  <a:gd name="T7" fmla="*/ 10 h 70"/>
                  <a:gd name="T8" fmla="*/ 53 w 53"/>
                  <a:gd name="T9" fmla="*/ 25 h 70"/>
                  <a:gd name="T10" fmla="*/ 48 w 53"/>
                  <a:gd name="T11" fmla="*/ 43 h 70"/>
                  <a:gd name="T12" fmla="*/ 52 w 53"/>
                  <a:gd name="T13" fmla="*/ 63 h 70"/>
                  <a:gd name="T14" fmla="*/ 38 w 53"/>
                  <a:gd name="T15" fmla="*/ 60 h 70"/>
                  <a:gd name="T16" fmla="*/ 10 w 53"/>
                  <a:gd name="T17" fmla="*/ 70 h 70"/>
                  <a:gd name="T18" fmla="*/ 10 w 53"/>
                  <a:gd name="T19" fmla="*/ 53 h 70"/>
                  <a:gd name="T20" fmla="*/ 0 w 53"/>
                  <a:gd name="T21" fmla="*/ 45 h 70"/>
                  <a:gd name="T22" fmla="*/ 0 w 53"/>
                  <a:gd name="T23" fmla="*/ 33 h 70"/>
                  <a:gd name="T24" fmla="*/ 7 w 53"/>
                  <a:gd name="T25" fmla="*/ 20 h 70"/>
                  <a:gd name="T26" fmla="*/ 3 w 53"/>
                  <a:gd name="T27" fmla="*/ 5 h 70"/>
                  <a:gd name="T28" fmla="*/ 5 w 53"/>
                  <a:gd name="T29"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70">
                    <a:moveTo>
                      <a:pt x="5" y="3"/>
                    </a:moveTo>
                    <a:lnTo>
                      <a:pt x="28" y="0"/>
                    </a:lnTo>
                    <a:lnTo>
                      <a:pt x="36" y="8"/>
                    </a:lnTo>
                    <a:lnTo>
                      <a:pt x="53" y="10"/>
                    </a:lnTo>
                    <a:lnTo>
                      <a:pt x="53" y="25"/>
                    </a:lnTo>
                    <a:lnTo>
                      <a:pt x="48" y="43"/>
                    </a:lnTo>
                    <a:lnTo>
                      <a:pt x="52" y="63"/>
                    </a:lnTo>
                    <a:lnTo>
                      <a:pt x="38" y="60"/>
                    </a:lnTo>
                    <a:lnTo>
                      <a:pt x="10" y="70"/>
                    </a:lnTo>
                    <a:lnTo>
                      <a:pt x="10" y="53"/>
                    </a:lnTo>
                    <a:lnTo>
                      <a:pt x="0" y="45"/>
                    </a:lnTo>
                    <a:lnTo>
                      <a:pt x="0" y="33"/>
                    </a:lnTo>
                    <a:lnTo>
                      <a:pt x="7" y="20"/>
                    </a:lnTo>
                    <a:lnTo>
                      <a:pt x="3" y="5"/>
                    </a:lnTo>
                    <a:lnTo>
                      <a:pt x="5" y="3"/>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7" name="Freeform 72">
                <a:extLst>
                  <a:ext uri="{FF2B5EF4-FFF2-40B4-BE49-F238E27FC236}">
                    <a16:creationId xmlns:a16="http://schemas.microsoft.com/office/drawing/2014/main" id="{3CF95244-1264-41BA-B31F-B83329AAD759}"/>
                  </a:ext>
                </a:extLst>
              </p:cNvPr>
              <p:cNvSpPr>
                <a:spLocks/>
              </p:cNvSpPr>
              <p:nvPr/>
            </p:nvSpPr>
            <p:spPr bwMode="auto">
              <a:xfrm>
                <a:off x="4952" y="3216"/>
                <a:ext cx="72" cy="64"/>
              </a:xfrm>
              <a:custGeom>
                <a:avLst/>
                <a:gdLst>
                  <a:gd name="T0" fmla="*/ 51 w 72"/>
                  <a:gd name="T1" fmla="*/ 2 h 64"/>
                  <a:gd name="T2" fmla="*/ 56 w 72"/>
                  <a:gd name="T3" fmla="*/ 16 h 64"/>
                  <a:gd name="T4" fmla="*/ 59 w 72"/>
                  <a:gd name="T5" fmla="*/ 23 h 64"/>
                  <a:gd name="T6" fmla="*/ 65 w 72"/>
                  <a:gd name="T7" fmla="*/ 28 h 64"/>
                  <a:gd name="T8" fmla="*/ 69 w 72"/>
                  <a:gd name="T9" fmla="*/ 27 h 64"/>
                  <a:gd name="T10" fmla="*/ 72 w 72"/>
                  <a:gd name="T11" fmla="*/ 37 h 64"/>
                  <a:gd name="T12" fmla="*/ 63 w 72"/>
                  <a:gd name="T13" fmla="*/ 43 h 64"/>
                  <a:gd name="T14" fmla="*/ 58 w 72"/>
                  <a:gd name="T15" fmla="*/ 47 h 64"/>
                  <a:gd name="T16" fmla="*/ 50 w 72"/>
                  <a:gd name="T17" fmla="*/ 46 h 64"/>
                  <a:gd name="T18" fmla="*/ 25 w 72"/>
                  <a:gd name="T19" fmla="*/ 47 h 64"/>
                  <a:gd name="T20" fmla="*/ 25 w 72"/>
                  <a:gd name="T21" fmla="*/ 64 h 64"/>
                  <a:gd name="T22" fmla="*/ 8 w 72"/>
                  <a:gd name="T23" fmla="*/ 62 h 64"/>
                  <a:gd name="T24" fmla="*/ 0 w 72"/>
                  <a:gd name="T25" fmla="*/ 54 h 64"/>
                  <a:gd name="T26" fmla="*/ 7 w 72"/>
                  <a:gd name="T27" fmla="*/ 31 h 64"/>
                  <a:gd name="T28" fmla="*/ 25 w 72"/>
                  <a:gd name="T29" fmla="*/ 10 h 64"/>
                  <a:gd name="T30" fmla="*/ 44 w 72"/>
                  <a:gd name="T31" fmla="*/ 0 h 64"/>
                  <a:gd name="T32" fmla="*/ 51 w 72"/>
                  <a:gd name="T33" fmla="*/ 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64">
                    <a:moveTo>
                      <a:pt x="51" y="2"/>
                    </a:moveTo>
                    <a:lnTo>
                      <a:pt x="56" y="16"/>
                    </a:lnTo>
                    <a:lnTo>
                      <a:pt x="59" y="23"/>
                    </a:lnTo>
                    <a:lnTo>
                      <a:pt x="65" y="28"/>
                    </a:lnTo>
                    <a:lnTo>
                      <a:pt x="69" y="27"/>
                    </a:lnTo>
                    <a:lnTo>
                      <a:pt x="72" y="37"/>
                    </a:lnTo>
                    <a:lnTo>
                      <a:pt x="63" y="43"/>
                    </a:lnTo>
                    <a:lnTo>
                      <a:pt x="58" y="47"/>
                    </a:lnTo>
                    <a:lnTo>
                      <a:pt x="50" y="46"/>
                    </a:lnTo>
                    <a:lnTo>
                      <a:pt x="25" y="47"/>
                    </a:lnTo>
                    <a:lnTo>
                      <a:pt x="25" y="64"/>
                    </a:lnTo>
                    <a:lnTo>
                      <a:pt x="8" y="62"/>
                    </a:lnTo>
                    <a:lnTo>
                      <a:pt x="0" y="54"/>
                    </a:lnTo>
                    <a:lnTo>
                      <a:pt x="7" y="31"/>
                    </a:lnTo>
                    <a:lnTo>
                      <a:pt x="25" y="10"/>
                    </a:lnTo>
                    <a:lnTo>
                      <a:pt x="44" y="0"/>
                    </a:lnTo>
                    <a:lnTo>
                      <a:pt x="51" y="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8" name="Freeform 73">
                <a:extLst>
                  <a:ext uri="{FF2B5EF4-FFF2-40B4-BE49-F238E27FC236}">
                    <a16:creationId xmlns:a16="http://schemas.microsoft.com/office/drawing/2014/main" id="{0070FF4C-0CF6-45AD-82DD-269F31EA15D5}"/>
                  </a:ext>
                </a:extLst>
              </p:cNvPr>
              <p:cNvSpPr>
                <a:spLocks/>
              </p:cNvSpPr>
              <p:nvPr/>
            </p:nvSpPr>
            <p:spPr bwMode="auto">
              <a:xfrm>
                <a:off x="5003" y="3118"/>
                <a:ext cx="145" cy="137"/>
              </a:xfrm>
              <a:custGeom>
                <a:avLst/>
                <a:gdLst>
                  <a:gd name="T0" fmla="*/ 38 w 145"/>
                  <a:gd name="T1" fmla="*/ 51 h 137"/>
                  <a:gd name="T2" fmla="*/ 52 w 145"/>
                  <a:gd name="T3" fmla="*/ 48 h 137"/>
                  <a:gd name="T4" fmla="*/ 61 w 145"/>
                  <a:gd name="T5" fmla="*/ 39 h 137"/>
                  <a:gd name="T6" fmla="*/ 68 w 145"/>
                  <a:gd name="T7" fmla="*/ 30 h 137"/>
                  <a:gd name="T8" fmla="*/ 109 w 145"/>
                  <a:gd name="T9" fmla="*/ 0 h 137"/>
                  <a:gd name="T10" fmla="*/ 123 w 145"/>
                  <a:gd name="T11" fmla="*/ 4 h 137"/>
                  <a:gd name="T12" fmla="*/ 130 w 145"/>
                  <a:gd name="T13" fmla="*/ 11 h 137"/>
                  <a:gd name="T14" fmla="*/ 136 w 145"/>
                  <a:gd name="T15" fmla="*/ 6 h 137"/>
                  <a:gd name="T16" fmla="*/ 145 w 145"/>
                  <a:gd name="T17" fmla="*/ 37 h 137"/>
                  <a:gd name="T18" fmla="*/ 141 w 145"/>
                  <a:gd name="T19" fmla="*/ 67 h 137"/>
                  <a:gd name="T20" fmla="*/ 140 w 145"/>
                  <a:gd name="T21" fmla="*/ 71 h 137"/>
                  <a:gd name="T22" fmla="*/ 140 w 145"/>
                  <a:gd name="T23" fmla="*/ 74 h 137"/>
                  <a:gd name="T24" fmla="*/ 141 w 145"/>
                  <a:gd name="T25" fmla="*/ 77 h 137"/>
                  <a:gd name="T26" fmla="*/ 122 w 145"/>
                  <a:gd name="T27" fmla="*/ 107 h 137"/>
                  <a:gd name="T28" fmla="*/ 124 w 145"/>
                  <a:gd name="T29" fmla="*/ 113 h 137"/>
                  <a:gd name="T30" fmla="*/ 113 w 145"/>
                  <a:gd name="T31" fmla="*/ 121 h 137"/>
                  <a:gd name="T32" fmla="*/ 95 w 145"/>
                  <a:gd name="T33" fmla="*/ 119 h 137"/>
                  <a:gd name="T34" fmla="*/ 86 w 145"/>
                  <a:gd name="T35" fmla="*/ 124 h 137"/>
                  <a:gd name="T36" fmla="*/ 68 w 145"/>
                  <a:gd name="T37" fmla="*/ 120 h 137"/>
                  <a:gd name="T38" fmla="*/ 49 w 145"/>
                  <a:gd name="T39" fmla="*/ 112 h 137"/>
                  <a:gd name="T40" fmla="*/ 40 w 145"/>
                  <a:gd name="T41" fmla="*/ 114 h 137"/>
                  <a:gd name="T42" fmla="*/ 33 w 145"/>
                  <a:gd name="T43" fmla="*/ 127 h 137"/>
                  <a:gd name="T44" fmla="*/ 32 w 145"/>
                  <a:gd name="T45" fmla="*/ 137 h 137"/>
                  <a:gd name="T46" fmla="*/ 25 w 145"/>
                  <a:gd name="T47" fmla="*/ 129 h 137"/>
                  <a:gd name="T48" fmla="*/ 21 w 145"/>
                  <a:gd name="T49" fmla="*/ 135 h 137"/>
                  <a:gd name="T50" fmla="*/ 18 w 145"/>
                  <a:gd name="T51" fmla="*/ 125 h 137"/>
                  <a:gd name="T52" fmla="*/ 14 w 145"/>
                  <a:gd name="T53" fmla="*/ 126 h 137"/>
                  <a:gd name="T54" fmla="*/ 8 w 145"/>
                  <a:gd name="T55" fmla="*/ 121 h 137"/>
                  <a:gd name="T56" fmla="*/ 5 w 145"/>
                  <a:gd name="T57" fmla="*/ 114 h 137"/>
                  <a:gd name="T58" fmla="*/ 0 w 145"/>
                  <a:gd name="T59" fmla="*/ 100 h 137"/>
                  <a:gd name="T60" fmla="*/ 11 w 145"/>
                  <a:gd name="T61" fmla="*/ 96 h 137"/>
                  <a:gd name="T62" fmla="*/ 36 w 145"/>
                  <a:gd name="T63" fmla="*/ 93 h 137"/>
                  <a:gd name="T64" fmla="*/ 38 w 145"/>
                  <a:gd name="T65" fmla="*/ 5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 h="137">
                    <a:moveTo>
                      <a:pt x="38" y="51"/>
                    </a:moveTo>
                    <a:lnTo>
                      <a:pt x="52" y="48"/>
                    </a:lnTo>
                    <a:lnTo>
                      <a:pt x="61" y="39"/>
                    </a:lnTo>
                    <a:lnTo>
                      <a:pt x="68" y="30"/>
                    </a:lnTo>
                    <a:lnTo>
                      <a:pt x="109" y="0"/>
                    </a:lnTo>
                    <a:lnTo>
                      <a:pt x="123" y="4"/>
                    </a:lnTo>
                    <a:lnTo>
                      <a:pt x="130" y="11"/>
                    </a:lnTo>
                    <a:lnTo>
                      <a:pt x="136" y="6"/>
                    </a:lnTo>
                    <a:lnTo>
                      <a:pt x="145" y="37"/>
                    </a:lnTo>
                    <a:lnTo>
                      <a:pt x="141" y="67"/>
                    </a:lnTo>
                    <a:lnTo>
                      <a:pt x="140" y="71"/>
                    </a:lnTo>
                    <a:lnTo>
                      <a:pt x="140" y="74"/>
                    </a:lnTo>
                    <a:lnTo>
                      <a:pt x="141" y="77"/>
                    </a:lnTo>
                    <a:lnTo>
                      <a:pt x="122" y="107"/>
                    </a:lnTo>
                    <a:lnTo>
                      <a:pt x="124" y="113"/>
                    </a:lnTo>
                    <a:lnTo>
                      <a:pt x="113" y="121"/>
                    </a:lnTo>
                    <a:lnTo>
                      <a:pt x="95" y="119"/>
                    </a:lnTo>
                    <a:lnTo>
                      <a:pt x="86" y="124"/>
                    </a:lnTo>
                    <a:lnTo>
                      <a:pt x="68" y="120"/>
                    </a:lnTo>
                    <a:lnTo>
                      <a:pt x="49" y="112"/>
                    </a:lnTo>
                    <a:lnTo>
                      <a:pt x="40" y="114"/>
                    </a:lnTo>
                    <a:lnTo>
                      <a:pt x="33" y="127"/>
                    </a:lnTo>
                    <a:lnTo>
                      <a:pt x="32" y="137"/>
                    </a:lnTo>
                    <a:lnTo>
                      <a:pt x="25" y="129"/>
                    </a:lnTo>
                    <a:lnTo>
                      <a:pt x="21" y="135"/>
                    </a:lnTo>
                    <a:lnTo>
                      <a:pt x="18" y="125"/>
                    </a:lnTo>
                    <a:lnTo>
                      <a:pt x="14" y="126"/>
                    </a:lnTo>
                    <a:lnTo>
                      <a:pt x="8" y="121"/>
                    </a:lnTo>
                    <a:lnTo>
                      <a:pt x="5" y="114"/>
                    </a:lnTo>
                    <a:lnTo>
                      <a:pt x="0" y="100"/>
                    </a:lnTo>
                    <a:lnTo>
                      <a:pt x="11" y="96"/>
                    </a:lnTo>
                    <a:lnTo>
                      <a:pt x="36" y="93"/>
                    </a:lnTo>
                    <a:lnTo>
                      <a:pt x="38" y="5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99" name="Freeform 74">
                <a:extLst>
                  <a:ext uri="{FF2B5EF4-FFF2-40B4-BE49-F238E27FC236}">
                    <a16:creationId xmlns:a16="http://schemas.microsoft.com/office/drawing/2014/main" id="{4880EBC3-91EE-47FC-A905-19B7AE8124D8}"/>
                  </a:ext>
                </a:extLst>
              </p:cNvPr>
              <p:cNvSpPr>
                <a:spLocks/>
              </p:cNvSpPr>
              <p:nvPr/>
            </p:nvSpPr>
            <p:spPr bwMode="auto">
              <a:xfrm>
                <a:off x="5027" y="3230"/>
                <a:ext cx="109" cy="110"/>
              </a:xfrm>
              <a:custGeom>
                <a:avLst/>
                <a:gdLst>
                  <a:gd name="T0" fmla="*/ 0 w 109"/>
                  <a:gd name="T1" fmla="*/ 86 h 110"/>
                  <a:gd name="T2" fmla="*/ 0 w 109"/>
                  <a:gd name="T3" fmla="*/ 56 h 110"/>
                  <a:gd name="T4" fmla="*/ 9 w 109"/>
                  <a:gd name="T5" fmla="*/ 45 h 110"/>
                  <a:gd name="T6" fmla="*/ 8 w 109"/>
                  <a:gd name="T7" fmla="*/ 25 h 110"/>
                  <a:gd name="T8" fmla="*/ 9 w 109"/>
                  <a:gd name="T9" fmla="*/ 15 h 110"/>
                  <a:gd name="T10" fmla="*/ 16 w 109"/>
                  <a:gd name="T11" fmla="*/ 2 h 110"/>
                  <a:gd name="T12" fmla="*/ 25 w 109"/>
                  <a:gd name="T13" fmla="*/ 0 h 110"/>
                  <a:gd name="T14" fmla="*/ 44 w 109"/>
                  <a:gd name="T15" fmla="*/ 8 h 110"/>
                  <a:gd name="T16" fmla="*/ 62 w 109"/>
                  <a:gd name="T17" fmla="*/ 12 h 110"/>
                  <a:gd name="T18" fmla="*/ 71 w 109"/>
                  <a:gd name="T19" fmla="*/ 7 h 110"/>
                  <a:gd name="T20" fmla="*/ 89 w 109"/>
                  <a:gd name="T21" fmla="*/ 9 h 110"/>
                  <a:gd name="T22" fmla="*/ 100 w 109"/>
                  <a:gd name="T23" fmla="*/ 1 h 110"/>
                  <a:gd name="T24" fmla="*/ 104 w 109"/>
                  <a:gd name="T25" fmla="*/ 9 h 110"/>
                  <a:gd name="T26" fmla="*/ 109 w 109"/>
                  <a:gd name="T27" fmla="*/ 22 h 110"/>
                  <a:gd name="T28" fmla="*/ 101 w 109"/>
                  <a:gd name="T29" fmla="*/ 33 h 110"/>
                  <a:gd name="T30" fmla="*/ 93 w 109"/>
                  <a:gd name="T31" fmla="*/ 55 h 110"/>
                  <a:gd name="T32" fmla="*/ 87 w 109"/>
                  <a:gd name="T33" fmla="*/ 62 h 110"/>
                  <a:gd name="T34" fmla="*/ 78 w 109"/>
                  <a:gd name="T35" fmla="*/ 86 h 110"/>
                  <a:gd name="T36" fmla="*/ 67 w 109"/>
                  <a:gd name="T37" fmla="*/ 80 h 110"/>
                  <a:gd name="T38" fmla="*/ 53 w 109"/>
                  <a:gd name="T39" fmla="*/ 107 h 110"/>
                  <a:gd name="T40" fmla="*/ 30 w 109"/>
                  <a:gd name="T41" fmla="*/ 110 h 110"/>
                  <a:gd name="T42" fmla="*/ 15 w 109"/>
                  <a:gd name="T43" fmla="*/ 85 h 110"/>
                  <a:gd name="T44" fmla="*/ 0 w 109"/>
                  <a:gd name="T45" fmla="*/ 8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110">
                    <a:moveTo>
                      <a:pt x="0" y="86"/>
                    </a:moveTo>
                    <a:lnTo>
                      <a:pt x="0" y="56"/>
                    </a:lnTo>
                    <a:lnTo>
                      <a:pt x="9" y="45"/>
                    </a:lnTo>
                    <a:lnTo>
                      <a:pt x="8" y="25"/>
                    </a:lnTo>
                    <a:lnTo>
                      <a:pt x="9" y="15"/>
                    </a:lnTo>
                    <a:lnTo>
                      <a:pt x="16" y="2"/>
                    </a:lnTo>
                    <a:lnTo>
                      <a:pt x="25" y="0"/>
                    </a:lnTo>
                    <a:lnTo>
                      <a:pt x="44" y="8"/>
                    </a:lnTo>
                    <a:lnTo>
                      <a:pt x="62" y="12"/>
                    </a:lnTo>
                    <a:lnTo>
                      <a:pt x="71" y="7"/>
                    </a:lnTo>
                    <a:lnTo>
                      <a:pt x="89" y="9"/>
                    </a:lnTo>
                    <a:lnTo>
                      <a:pt x="100" y="1"/>
                    </a:lnTo>
                    <a:lnTo>
                      <a:pt x="104" y="9"/>
                    </a:lnTo>
                    <a:lnTo>
                      <a:pt x="109" y="22"/>
                    </a:lnTo>
                    <a:lnTo>
                      <a:pt x="101" y="33"/>
                    </a:lnTo>
                    <a:lnTo>
                      <a:pt x="93" y="55"/>
                    </a:lnTo>
                    <a:lnTo>
                      <a:pt x="87" y="62"/>
                    </a:lnTo>
                    <a:lnTo>
                      <a:pt x="78" y="86"/>
                    </a:lnTo>
                    <a:lnTo>
                      <a:pt x="67" y="80"/>
                    </a:lnTo>
                    <a:lnTo>
                      <a:pt x="53" y="107"/>
                    </a:lnTo>
                    <a:lnTo>
                      <a:pt x="30" y="110"/>
                    </a:lnTo>
                    <a:lnTo>
                      <a:pt x="15" y="85"/>
                    </a:lnTo>
                    <a:lnTo>
                      <a:pt x="0" y="8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0" name="Freeform 75">
                <a:extLst>
                  <a:ext uri="{FF2B5EF4-FFF2-40B4-BE49-F238E27FC236}">
                    <a16:creationId xmlns:a16="http://schemas.microsoft.com/office/drawing/2014/main" id="{33773189-D053-464C-BFBC-C423DE12B328}"/>
                  </a:ext>
                </a:extLst>
              </p:cNvPr>
              <p:cNvSpPr>
                <a:spLocks/>
              </p:cNvSpPr>
              <p:nvPr/>
            </p:nvSpPr>
            <p:spPr bwMode="auto">
              <a:xfrm>
                <a:off x="5088" y="3363"/>
                <a:ext cx="18" cy="17"/>
              </a:xfrm>
              <a:custGeom>
                <a:avLst/>
                <a:gdLst>
                  <a:gd name="T0" fmla="*/ 3 w 18"/>
                  <a:gd name="T1" fmla="*/ 0 h 17"/>
                  <a:gd name="T2" fmla="*/ 18 w 18"/>
                  <a:gd name="T3" fmla="*/ 3 h 17"/>
                  <a:gd name="T4" fmla="*/ 18 w 18"/>
                  <a:gd name="T5" fmla="*/ 16 h 17"/>
                  <a:gd name="T6" fmla="*/ 0 w 18"/>
                  <a:gd name="T7" fmla="*/ 17 h 17"/>
                  <a:gd name="T8" fmla="*/ 3 w 18"/>
                  <a:gd name="T9" fmla="*/ 0 h 17"/>
                </a:gdLst>
                <a:ahLst/>
                <a:cxnLst>
                  <a:cxn ang="0">
                    <a:pos x="T0" y="T1"/>
                  </a:cxn>
                  <a:cxn ang="0">
                    <a:pos x="T2" y="T3"/>
                  </a:cxn>
                  <a:cxn ang="0">
                    <a:pos x="T4" y="T5"/>
                  </a:cxn>
                  <a:cxn ang="0">
                    <a:pos x="T6" y="T7"/>
                  </a:cxn>
                  <a:cxn ang="0">
                    <a:pos x="T8" y="T9"/>
                  </a:cxn>
                </a:cxnLst>
                <a:rect l="0" t="0" r="r" b="b"/>
                <a:pathLst>
                  <a:path w="18" h="17">
                    <a:moveTo>
                      <a:pt x="3" y="0"/>
                    </a:moveTo>
                    <a:lnTo>
                      <a:pt x="18" y="3"/>
                    </a:lnTo>
                    <a:lnTo>
                      <a:pt x="18" y="16"/>
                    </a:lnTo>
                    <a:lnTo>
                      <a:pt x="0" y="17"/>
                    </a:lnTo>
                    <a:lnTo>
                      <a:pt x="3"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1" name="Freeform 76">
                <a:extLst>
                  <a:ext uri="{FF2B5EF4-FFF2-40B4-BE49-F238E27FC236}">
                    <a16:creationId xmlns:a16="http://schemas.microsoft.com/office/drawing/2014/main" id="{853F4AE6-4B06-4DF1-9AC6-E16C91BFE4A5}"/>
                  </a:ext>
                </a:extLst>
              </p:cNvPr>
              <p:cNvSpPr>
                <a:spLocks/>
              </p:cNvSpPr>
              <p:nvPr/>
            </p:nvSpPr>
            <p:spPr bwMode="auto">
              <a:xfrm>
                <a:off x="5081" y="3363"/>
                <a:ext cx="53" cy="72"/>
              </a:xfrm>
              <a:custGeom>
                <a:avLst/>
                <a:gdLst>
                  <a:gd name="T0" fmla="*/ 7 w 53"/>
                  <a:gd name="T1" fmla="*/ 17 h 72"/>
                  <a:gd name="T2" fmla="*/ 25 w 53"/>
                  <a:gd name="T3" fmla="*/ 16 h 72"/>
                  <a:gd name="T4" fmla="*/ 25 w 53"/>
                  <a:gd name="T5" fmla="*/ 0 h 72"/>
                  <a:gd name="T6" fmla="*/ 42 w 53"/>
                  <a:gd name="T7" fmla="*/ 1 h 72"/>
                  <a:gd name="T8" fmla="*/ 42 w 53"/>
                  <a:gd name="T9" fmla="*/ 3 h 72"/>
                  <a:gd name="T10" fmla="*/ 41 w 53"/>
                  <a:gd name="T11" fmla="*/ 13 h 72"/>
                  <a:gd name="T12" fmla="*/ 51 w 53"/>
                  <a:gd name="T13" fmla="*/ 11 h 72"/>
                  <a:gd name="T14" fmla="*/ 53 w 53"/>
                  <a:gd name="T15" fmla="*/ 17 h 72"/>
                  <a:gd name="T16" fmla="*/ 47 w 53"/>
                  <a:gd name="T17" fmla="*/ 30 h 72"/>
                  <a:gd name="T18" fmla="*/ 52 w 53"/>
                  <a:gd name="T19" fmla="*/ 33 h 72"/>
                  <a:gd name="T20" fmla="*/ 53 w 53"/>
                  <a:gd name="T21" fmla="*/ 45 h 72"/>
                  <a:gd name="T22" fmla="*/ 50 w 53"/>
                  <a:gd name="T23" fmla="*/ 56 h 72"/>
                  <a:gd name="T24" fmla="*/ 48 w 53"/>
                  <a:gd name="T25" fmla="*/ 56 h 72"/>
                  <a:gd name="T26" fmla="*/ 46 w 53"/>
                  <a:gd name="T27" fmla="*/ 52 h 72"/>
                  <a:gd name="T28" fmla="*/ 45 w 53"/>
                  <a:gd name="T29" fmla="*/ 55 h 72"/>
                  <a:gd name="T30" fmla="*/ 39 w 53"/>
                  <a:gd name="T31" fmla="*/ 55 h 72"/>
                  <a:gd name="T32" fmla="*/ 36 w 53"/>
                  <a:gd name="T33" fmla="*/ 48 h 72"/>
                  <a:gd name="T34" fmla="*/ 33 w 53"/>
                  <a:gd name="T35" fmla="*/ 55 h 72"/>
                  <a:gd name="T36" fmla="*/ 27 w 53"/>
                  <a:gd name="T37" fmla="*/ 55 h 72"/>
                  <a:gd name="T38" fmla="*/ 29 w 53"/>
                  <a:gd name="T39" fmla="*/ 70 h 72"/>
                  <a:gd name="T40" fmla="*/ 26 w 53"/>
                  <a:gd name="T41" fmla="*/ 68 h 72"/>
                  <a:gd name="T42" fmla="*/ 23 w 53"/>
                  <a:gd name="T43" fmla="*/ 72 h 72"/>
                  <a:gd name="T44" fmla="*/ 0 w 53"/>
                  <a:gd name="T45" fmla="*/ 35 h 72"/>
                  <a:gd name="T46" fmla="*/ 5 w 53"/>
                  <a:gd name="T47" fmla="*/ 34 h 72"/>
                  <a:gd name="T48" fmla="*/ 7 w 53"/>
                  <a:gd name="T49" fmla="*/ 1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72">
                    <a:moveTo>
                      <a:pt x="7" y="17"/>
                    </a:moveTo>
                    <a:lnTo>
                      <a:pt x="25" y="16"/>
                    </a:lnTo>
                    <a:lnTo>
                      <a:pt x="25" y="0"/>
                    </a:lnTo>
                    <a:lnTo>
                      <a:pt x="42" y="1"/>
                    </a:lnTo>
                    <a:lnTo>
                      <a:pt x="42" y="3"/>
                    </a:lnTo>
                    <a:lnTo>
                      <a:pt x="41" y="13"/>
                    </a:lnTo>
                    <a:lnTo>
                      <a:pt x="51" y="11"/>
                    </a:lnTo>
                    <a:lnTo>
                      <a:pt x="53" y="17"/>
                    </a:lnTo>
                    <a:lnTo>
                      <a:pt x="47" y="30"/>
                    </a:lnTo>
                    <a:lnTo>
                      <a:pt x="52" y="33"/>
                    </a:lnTo>
                    <a:lnTo>
                      <a:pt x="53" y="45"/>
                    </a:lnTo>
                    <a:lnTo>
                      <a:pt x="50" y="56"/>
                    </a:lnTo>
                    <a:lnTo>
                      <a:pt x="48" y="56"/>
                    </a:lnTo>
                    <a:lnTo>
                      <a:pt x="46" y="52"/>
                    </a:lnTo>
                    <a:lnTo>
                      <a:pt x="45" y="55"/>
                    </a:lnTo>
                    <a:lnTo>
                      <a:pt x="39" y="55"/>
                    </a:lnTo>
                    <a:lnTo>
                      <a:pt x="36" y="48"/>
                    </a:lnTo>
                    <a:lnTo>
                      <a:pt x="33" y="55"/>
                    </a:lnTo>
                    <a:lnTo>
                      <a:pt x="27" y="55"/>
                    </a:lnTo>
                    <a:lnTo>
                      <a:pt x="29" y="70"/>
                    </a:lnTo>
                    <a:lnTo>
                      <a:pt x="26" y="68"/>
                    </a:lnTo>
                    <a:lnTo>
                      <a:pt x="23" y="72"/>
                    </a:lnTo>
                    <a:lnTo>
                      <a:pt x="0" y="35"/>
                    </a:lnTo>
                    <a:lnTo>
                      <a:pt x="5" y="34"/>
                    </a:lnTo>
                    <a:lnTo>
                      <a:pt x="7" y="1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2" name="Freeform 77">
                <a:extLst>
                  <a:ext uri="{FF2B5EF4-FFF2-40B4-BE49-F238E27FC236}">
                    <a16:creationId xmlns:a16="http://schemas.microsoft.com/office/drawing/2014/main" id="{D00F1F62-2BB0-457C-A1F5-292AA971745B}"/>
                  </a:ext>
                </a:extLst>
              </p:cNvPr>
              <p:cNvSpPr>
                <a:spLocks/>
              </p:cNvSpPr>
              <p:nvPr/>
            </p:nvSpPr>
            <p:spPr bwMode="auto">
              <a:xfrm>
                <a:off x="5125" y="3119"/>
                <a:ext cx="96" cy="184"/>
              </a:xfrm>
              <a:custGeom>
                <a:avLst/>
                <a:gdLst>
                  <a:gd name="T0" fmla="*/ 19 w 96"/>
                  <a:gd name="T1" fmla="*/ 184 h 184"/>
                  <a:gd name="T2" fmla="*/ 15 w 96"/>
                  <a:gd name="T3" fmla="*/ 172 h 184"/>
                  <a:gd name="T4" fmla="*/ 4 w 96"/>
                  <a:gd name="T5" fmla="*/ 159 h 184"/>
                  <a:gd name="T6" fmla="*/ 7 w 96"/>
                  <a:gd name="T7" fmla="*/ 156 h 184"/>
                  <a:gd name="T8" fmla="*/ 18 w 96"/>
                  <a:gd name="T9" fmla="*/ 156 h 184"/>
                  <a:gd name="T10" fmla="*/ 20 w 96"/>
                  <a:gd name="T11" fmla="*/ 156 h 184"/>
                  <a:gd name="T12" fmla="*/ 17 w 96"/>
                  <a:gd name="T13" fmla="*/ 153 h 184"/>
                  <a:gd name="T14" fmla="*/ 14 w 96"/>
                  <a:gd name="T15" fmla="*/ 146 h 184"/>
                  <a:gd name="T16" fmla="*/ 14 w 96"/>
                  <a:gd name="T17" fmla="*/ 132 h 184"/>
                  <a:gd name="T18" fmla="*/ 9 w 96"/>
                  <a:gd name="T19" fmla="*/ 120 h 184"/>
                  <a:gd name="T20" fmla="*/ 6 w 96"/>
                  <a:gd name="T21" fmla="*/ 120 h 184"/>
                  <a:gd name="T22" fmla="*/ 2 w 96"/>
                  <a:gd name="T23" fmla="*/ 112 h 184"/>
                  <a:gd name="T24" fmla="*/ 0 w 96"/>
                  <a:gd name="T25" fmla="*/ 106 h 184"/>
                  <a:gd name="T26" fmla="*/ 19 w 96"/>
                  <a:gd name="T27" fmla="*/ 76 h 184"/>
                  <a:gd name="T28" fmla="*/ 18 w 96"/>
                  <a:gd name="T29" fmla="*/ 73 h 184"/>
                  <a:gd name="T30" fmla="*/ 18 w 96"/>
                  <a:gd name="T31" fmla="*/ 70 h 184"/>
                  <a:gd name="T32" fmla="*/ 19 w 96"/>
                  <a:gd name="T33" fmla="*/ 66 h 184"/>
                  <a:gd name="T34" fmla="*/ 23 w 96"/>
                  <a:gd name="T35" fmla="*/ 36 h 184"/>
                  <a:gd name="T36" fmla="*/ 14 w 96"/>
                  <a:gd name="T37" fmla="*/ 5 h 184"/>
                  <a:gd name="T38" fmla="*/ 23 w 96"/>
                  <a:gd name="T39" fmla="*/ 0 h 184"/>
                  <a:gd name="T40" fmla="*/ 55 w 96"/>
                  <a:gd name="T41" fmla="*/ 18 h 184"/>
                  <a:gd name="T42" fmla="*/ 96 w 96"/>
                  <a:gd name="T43" fmla="*/ 46 h 184"/>
                  <a:gd name="T44" fmla="*/ 96 w 96"/>
                  <a:gd name="T45" fmla="*/ 89 h 184"/>
                  <a:gd name="T46" fmla="*/ 87 w 96"/>
                  <a:gd name="T47" fmla="*/ 89 h 184"/>
                  <a:gd name="T48" fmla="*/ 79 w 96"/>
                  <a:gd name="T49" fmla="*/ 112 h 184"/>
                  <a:gd name="T50" fmla="*/ 79 w 96"/>
                  <a:gd name="T51" fmla="*/ 125 h 184"/>
                  <a:gd name="T52" fmla="*/ 86 w 96"/>
                  <a:gd name="T53" fmla="*/ 145 h 184"/>
                  <a:gd name="T54" fmla="*/ 76 w 96"/>
                  <a:gd name="T55" fmla="*/ 148 h 184"/>
                  <a:gd name="T56" fmla="*/ 64 w 96"/>
                  <a:gd name="T57" fmla="*/ 166 h 184"/>
                  <a:gd name="T58" fmla="*/ 51 w 96"/>
                  <a:gd name="T59" fmla="*/ 167 h 184"/>
                  <a:gd name="T60" fmla="*/ 49 w 96"/>
                  <a:gd name="T61" fmla="*/ 168 h 184"/>
                  <a:gd name="T62" fmla="*/ 51 w 96"/>
                  <a:gd name="T63" fmla="*/ 171 h 184"/>
                  <a:gd name="T64" fmla="*/ 47 w 96"/>
                  <a:gd name="T65" fmla="*/ 179 h 184"/>
                  <a:gd name="T66" fmla="*/ 31 w 96"/>
                  <a:gd name="T67" fmla="*/ 184 h 184"/>
                  <a:gd name="T68" fmla="*/ 27 w 96"/>
                  <a:gd name="T69" fmla="*/ 181 h 184"/>
                  <a:gd name="T70" fmla="*/ 19 w 96"/>
                  <a:gd name="T71"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 h="184">
                    <a:moveTo>
                      <a:pt x="19" y="184"/>
                    </a:moveTo>
                    <a:lnTo>
                      <a:pt x="15" y="172"/>
                    </a:lnTo>
                    <a:lnTo>
                      <a:pt x="4" y="159"/>
                    </a:lnTo>
                    <a:lnTo>
                      <a:pt x="7" y="156"/>
                    </a:lnTo>
                    <a:lnTo>
                      <a:pt x="18" y="156"/>
                    </a:lnTo>
                    <a:lnTo>
                      <a:pt x="20" y="156"/>
                    </a:lnTo>
                    <a:lnTo>
                      <a:pt x="17" y="153"/>
                    </a:lnTo>
                    <a:lnTo>
                      <a:pt x="14" y="146"/>
                    </a:lnTo>
                    <a:lnTo>
                      <a:pt x="14" y="132"/>
                    </a:lnTo>
                    <a:lnTo>
                      <a:pt x="9" y="120"/>
                    </a:lnTo>
                    <a:lnTo>
                      <a:pt x="6" y="120"/>
                    </a:lnTo>
                    <a:lnTo>
                      <a:pt x="2" y="112"/>
                    </a:lnTo>
                    <a:lnTo>
                      <a:pt x="0" y="106"/>
                    </a:lnTo>
                    <a:lnTo>
                      <a:pt x="19" y="76"/>
                    </a:lnTo>
                    <a:lnTo>
                      <a:pt x="18" y="73"/>
                    </a:lnTo>
                    <a:lnTo>
                      <a:pt x="18" y="70"/>
                    </a:lnTo>
                    <a:lnTo>
                      <a:pt x="19" y="66"/>
                    </a:lnTo>
                    <a:lnTo>
                      <a:pt x="23" y="36"/>
                    </a:lnTo>
                    <a:lnTo>
                      <a:pt x="14" y="5"/>
                    </a:lnTo>
                    <a:lnTo>
                      <a:pt x="23" y="0"/>
                    </a:lnTo>
                    <a:lnTo>
                      <a:pt x="55" y="18"/>
                    </a:lnTo>
                    <a:lnTo>
                      <a:pt x="96" y="46"/>
                    </a:lnTo>
                    <a:lnTo>
                      <a:pt x="96" y="89"/>
                    </a:lnTo>
                    <a:lnTo>
                      <a:pt x="87" y="89"/>
                    </a:lnTo>
                    <a:lnTo>
                      <a:pt x="79" y="112"/>
                    </a:lnTo>
                    <a:lnTo>
                      <a:pt x="79" y="125"/>
                    </a:lnTo>
                    <a:lnTo>
                      <a:pt x="86" y="145"/>
                    </a:lnTo>
                    <a:lnTo>
                      <a:pt x="76" y="148"/>
                    </a:lnTo>
                    <a:lnTo>
                      <a:pt x="64" y="166"/>
                    </a:lnTo>
                    <a:lnTo>
                      <a:pt x="51" y="167"/>
                    </a:lnTo>
                    <a:lnTo>
                      <a:pt x="49" y="168"/>
                    </a:lnTo>
                    <a:lnTo>
                      <a:pt x="51" y="171"/>
                    </a:lnTo>
                    <a:lnTo>
                      <a:pt x="47" y="179"/>
                    </a:lnTo>
                    <a:lnTo>
                      <a:pt x="31" y="184"/>
                    </a:lnTo>
                    <a:lnTo>
                      <a:pt x="27" y="181"/>
                    </a:lnTo>
                    <a:lnTo>
                      <a:pt x="19" y="18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3" name="Freeform 78">
                <a:extLst>
                  <a:ext uri="{FF2B5EF4-FFF2-40B4-BE49-F238E27FC236}">
                    <a16:creationId xmlns:a16="http://schemas.microsoft.com/office/drawing/2014/main" id="{52D68C09-8076-46FB-991C-5CA283AA35FB}"/>
                  </a:ext>
                </a:extLst>
              </p:cNvPr>
              <p:cNvSpPr>
                <a:spLocks/>
              </p:cNvSpPr>
              <p:nvPr/>
            </p:nvSpPr>
            <p:spPr bwMode="auto">
              <a:xfrm>
                <a:off x="5134" y="3264"/>
                <a:ext cx="119" cy="100"/>
              </a:xfrm>
              <a:custGeom>
                <a:avLst/>
                <a:gdLst>
                  <a:gd name="T0" fmla="*/ 16 w 119"/>
                  <a:gd name="T1" fmla="*/ 100 h 100"/>
                  <a:gd name="T2" fmla="*/ 15 w 119"/>
                  <a:gd name="T3" fmla="*/ 93 h 100"/>
                  <a:gd name="T4" fmla="*/ 5 w 119"/>
                  <a:gd name="T5" fmla="*/ 75 h 100"/>
                  <a:gd name="T6" fmla="*/ 0 w 119"/>
                  <a:gd name="T7" fmla="*/ 56 h 100"/>
                  <a:gd name="T8" fmla="*/ 10 w 119"/>
                  <a:gd name="T9" fmla="*/ 39 h 100"/>
                  <a:gd name="T10" fmla="*/ 18 w 119"/>
                  <a:gd name="T11" fmla="*/ 36 h 100"/>
                  <a:gd name="T12" fmla="*/ 22 w 119"/>
                  <a:gd name="T13" fmla="*/ 39 h 100"/>
                  <a:gd name="T14" fmla="*/ 38 w 119"/>
                  <a:gd name="T15" fmla="*/ 34 h 100"/>
                  <a:gd name="T16" fmla="*/ 42 w 119"/>
                  <a:gd name="T17" fmla="*/ 26 h 100"/>
                  <a:gd name="T18" fmla="*/ 40 w 119"/>
                  <a:gd name="T19" fmla="*/ 23 h 100"/>
                  <a:gd name="T20" fmla="*/ 42 w 119"/>
                  <a:gd name="T21" fmla="*/ 22 h 100"/>
                  <a:gd name="T22" fmla="*/ 55 w 119"/>
                  <a:gd name="T23" fmla="*/ 21 h 100"/>
                  <a:gd name="T24" fmla="*/ 67 w 119"/>
                  <a:gd name="T25" fmla="*/ 3 h 100"/>
                  <a:gd name="T26" fmla="*/ 77 w 119"/>
                  <a:gd name="T27" fmla="*/ 0 h 100"/>
                  <a:gd name="T28" fmla="*/ 85 w 119"/>
                  <a:gd name="T29" fmla="*/ 13 h 100"/>
                  <a:gd name="T30" fmla="*/ 83 w 119"/>
                  <a:gd name="T31" fmla="*/ 25 h 100"/>
                  <a:gd name="T32" fmla="*/ 89 w 119"/>
                  <a:gd name="T33" fmla="*/ 28 h 100"/>
                  <a:gd name="T34" fmla="*/ 98 w 119"/>
                  <a:gd name="T35" fmla="*/ 36 h 100"/>
                  <a:gd name="T36" fmla="*/ 98 w 119"/>
                  <a:gd name="T37" fmla="*/ 39 h 100"/>
                  <a:gd name="T38" fmla="*/ 110 w 119"/>
                  <a:gd name="T39" fmla="*/ 49 h 100"/>
                  <a:gd name="T40" fmla="*/ 110 w 119"/>
                  <a:gd name="T41" fmla="*/ 56 h 100"/>
                  <a:gd name="T42" fmla="*/ 117 w 119"/>
                  <a:gd name="T43" fmla="*/ 61 h 100"/>
                  <a:gd name="T44" fmla="*/ 119 w 119"/>
                  <a:gd name="T45" fmla="*/ 69 h 100"/>
                  <a:gd name="T46" fmla="*/ 98 w 119"/>
                  <a:gd name="T47" fmla="*/ 67 h 100"/>
                  <a:gd name="T48" fmla="*/ 85 w 119"/>
                  <a:gd name="T49" fmla="*/ 70 h 100"/>
                  <a:gd name="T50" fmla="*/ 67 w 119"/>
                  <a:gd name="T51" fmla="*/ 76 h 100"/>
                  <a:gd name="T52" fmla="*/ 56 w 119"/>
                  <a:gd name="T53" fmla="*/ 75 h 100"/>
                  <a:gd name="T54" fmla="*/ 46 w 119"/>
                  <a:gd name="T55" fmla="*/ 67 h 100"/>
                  <a:gd name="T56" fmla="*/ 37 w 119"/>
                  <a:gd name="T57" fmla="*/ 76 h 100"/>
                  <a:gd name="T58" fmla="*/ 38 w 119"/>
                  <a:gd name="T59" fmla="*/ 86 h 100"/>
                  <a:gd name="T60" fmla="*/ 28 w 119"/>
                  <a:gd name="T61" fmla="*/ 84 h 100"/>
                  <a:gd name="T62" fmla="*/ 20 w 119"/>
                  <a:gd name="T63" fmla="*/ 85 h 100"/>
                  <a:gd name="T64" fmla="*/ 16 w 119"/>
                  <a:gd name="T6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9" h="100">
                    <a:moveTo>
                      <a:pt x="16" y="100"/>
                    </a:moveTo>
                    <a:lnTo>
                      <a:pt x="15" y="93"/>
                    </a:lnTo>
                    <a:lnTo>
                      <a:pt x="5" y="75"/>
                    </a:lnTo>
                    <a:lnTo>
                      <a:pt x="0" y="56"/>
                    </a:lnTo>
                    <a:lnTo>
                      <a:pt x="10" y="39"/>
                    </a:lnTo>
                    <a:lnTo>
                      <a:pt x="18" y="36"/>
                    </a:lnTo>
                    <a:lnTo>
                      <a:pt x="22" y="39"/>
                    </a:lnTo>
                    <a:lnTo>
                      <a:pt x="38" y="34"/>
                    </a:lnTo>
                    <a:lnTo>
                      <a:pt x="42" y="26"/>
                    </a:lnTo>
                    <a:lnTo>
                      <a:pt x="40" y="23"/>
                    </a:lnTo>
                    <a:lnTo>
                      <a:pt x="42" y="22"/>
                    </a:lnTo>
                    <a:lnTo>
                      <a:pt x="55" y="21"/>
                    </a:lnTo>
                    <a:lnTo>
                      <a:pt x="67" y="3"/>
                    </a:lnTo>
                    <a:lnTo>
                      <a:pt x="77" y="0"/>
                    </a:lnTo>
                    <a:lnTo>
                      <a:pt x="85" y="13"/>
                    </a:lnTo>
                    <a:lnTo>
                      <a:pt x="83" y="25"/>
                    </a:lnTo>
                    <a:lnTo>
                      <a:pt x="89" y="28"/>
                    </a:lnTo>
                    <a:lnTo>
                      <a:pt x="98" y="36"/>
                    </a:lnTo>
                    <a:lnTo>
                      <a:pt x="98" y="39"/>
                    </a:lnTo>
                    <a:lnTo>
                      <a:pt x="110" y="49"/>
                    </a:lnTo>
                    <a:lnTo>
                      <a:pt x="110" y="56"/>
                    </a:lnTo>
                    <a:lnTo>
                      <a:pt x="117" y="61"/>
                    </a:lnTo>
                    <a:lnTo>
                      <a:pt x="119" y="69"/>
                    </a:lnTo>
                    <a:lnTo>
                      <a:pt x="98" y="67"/>
                    </a:lnTo>
                    <a:lnTo>
                      <a:pt x="85" y="70"/>
                    </a:lnTo>
                    <a:lnTo>
                      <a:pt x="67" y="76"/>
                    </a:lnTo>
                    <a:lnTo>
                      <a:pt x="56" y="75"/>
                    </a:lnTo>
                    <a:lnTo>
                      <a:pt x="46" y="67"/>
                    </a:lnTo>
                    <a:lnTo>
                      <a:pt x="37" y="76"/>
                    </a:lnTo>
                    <a:lnTo>
                      <a:pt x="38" y="86"/>
                    </a:lnTo>
                    <a:lnTo>
                      <a:pt x="28" y="84"/>
                    </a:lnTo>
                    <a:lnTo>
                      <a:pt x="20" y="85"/>
                    </a:lnTo>
                    <a:lnTo>
                      <a:pt x="16" y="10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4" name="Freeform 79">
                <a:extLst>
                  <a:ext uri="{FF2B5EF4-FFF2-40B4-BE49-F238E27FC236}">
                    <a16:creationId xmlns:a16="http://schemas.microsoft.com/office/drawing/2014/main" id="{DF328DA0-AD9D-44A6-B36D-119EAA612974}"/>
                  </a:ext>
                </a:extLst>
              </p:cNvPr>
              <p:cNvSpPr>
                <a:spLocks/>
              </p:cNvSpPr>
              <p:nvPr/>
            </p:nvSpPr>
            <p:spPr bwMode="auto">
              <a:xfrm>
                <a:off x="5104" y="3348"/>
                <a:ext cx="68" cy="100"/>
              </a:xfrm>
              <a:custGeom>
                <a:avLst/>
                <a:gdLst>
                  <a:gd name="T0" fmla="*/ 0 w 68"/>
                  <a:gd name="T1" fmla="*/ 87 h 100"/>
                  <a:gd name="T2" fmla="*/ 3 w 68"/>
                  <a:gd name="T3" fmla="*/ 83 h 100"/>
                  <a:gd name="T4" fmla="*/ 6 w 68"/>
                  <a:gd name="T5" fmla="*/ 85 h 100"/>
                  <a:gd name="T6" fmla="*/ 4 w 68"/>
                  <a:gd name="T7" fmla="*/ 70 h 100"/>
                  <a:gd name="T8" fmla="*/ 10 w 68"/>
                  <a:gd name="T9" fmla="*/ 70 h 100"/>
                  <a:gd name="T10" fmla="*/ 13 w 68"/>
                  <a:gd name="T11" fmla="*/ 63 h 100"/>
                  <a:gd name="T12" fmla="*/ 16 w 68"/>
                  <a:gd name="T13" fmla="*/ 70 h 100"/>
                  <a:gd name="T14" fmla="*/ 22 w 68"/>
                  <a:gd name="T15" fmla="*/ 70 h 100"/>
                  <a:gd name="T16" fmla="*/ 23 w 68"/>
                  <a:gd name="T17" fmla="*/ 67 h 100"/>
                  <a:gd name="T18" fmla="*/ 25 w 68"/>
                  <a:gd name="T19" fmla="*/ 71 h 100"/>
                  <a:gd name="T20" fmla="*/ 27 w 68"/>
                  <a:gd name="T21" fmla="*/ 71 h 100"/>
                  <a:gd name="T22" fmla="*/ 30 w 68"/>
                  <a:gd name="T23" fmla="*/ 60 h 100"/>
                  <a:gd name="T24" fmla="*/ 29 w 68"/>
                  <a:gd name="T25" fmla="*/ 48 h 100"/>
                  <a:gd name="T26" fmla="*/ 24 w 68"/>
                  <a:gd name="T27" fmla="*/ 45 h 100"/>
                  <a:gd name="T28" fmla="*/ 30 w 68"/>
                  <a:gd name="T29" fmla="*/ 32 h 100"/>
                  <a:gd name="T30" fmla="*/ 28 w 68"/>
                  <a:gd name="T31" fmla="*/ 26 h 100"/>
                  <a:gd name="T32" fmla="*/ 18 w 68"/>
                  <a:gd name="T33" fmla="*/ 28 h 100"/>
                  <a:gd name="T34" fmla="*/ 19 w 68"/>
                  <a:gd name="T35" fmla="*/ 18 h 100"/>
                  <a:gd name="T36" fmla="*/ 32 w 68"/>
                  <a:gd name="T37" fmla="*/ 18 h 100"/>
                  <a:gd name="T38" fmla="*/ 45 w 68"/>
                  <a:gd name="T39" fmla="*/ 23 h 100"/>
                  <a:gd name="T40" fmla="*/ 46 w 68"/>
                  <a:gd name="T41" fmla="*/ 16 h 100"/>
                  <a:gd name="T42" fmla="*/ 50 w 68"/>
                  <a:gd name="T43" fmla="*/ 1 h 100"/>
                  <a:gd name="T44" fmla="*/ 58 w 68"/>
                  <a:gd name="T45" fmla="*/ 0 h 100"/>
                  <a:gd name="T46" fmla="*/ 68 w 68"/>
                  <a:gd name="T47" fmla="*/ 2 h 100"/>
                  <a:gd name="T48" fmla="*/ 61 w 68"/>
                  <a:gd name="T49" fmla="*/ 31 h 100"/>
                  <a:gd name="T50" fmla="*/ 62 w 68"/>
                  <a:gd name="T51" fmla="*/ 37 h 100"/>
                  <a:gd name="T52" fmla="*/ 60 w 68"/>
                  <a:gd name="T53" fmla="*/ 48 h 100"/>
                  <a:gd name="T54" fmla="*/ 46 w 68"/>
                  <a:gd name="T55" fmla="*/ 68 h 100"/>
                  <a:gd name="T56" fmla="*/ 46 w 68"/>
                  <a:gd name="T57" fmla="*/ 81 h 100"/>
                  <a:gd name="T58" fmla="*/ 46 w 68"/>
                  <a:gd name="T59" fmla="*/ 83 h 100"/>
                  <a:gd name="T60" fmla="*/ 32 w 68"/>
                  <a:gd name="T61" fmla="*/ 99 h 100"/>
                  <a:gd name="T62" fmla="*/ 29 w 68"/>
                  <a:gd name="T63" fmla="*/ 92 h 100"/>
                  <a:gd name="T64" fmla="*/ 17 w 68"/>
                  <a:gd name="T65" fmla="*/ 96 h 100"/>
                  <a:gd name="T66" fmla="*/ 16 w 68"/>
                  <a:gd name="T67" fmla="*/ 93 h 100"/>
                  <a:gd name="T68" fmla="*/ 8 w 68"/>
                  <a:gd name="T69" fmla="*/ 100 h 100"/>
                  <a:gd name="T70" fmla="*/ 0 w 68"/>
                  <a:gd name="T71" fmla="*/ 8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100">
                    <a:moveTo>
                      <a:pt x="0" y="87"/>
                    </a:moveTo>
                    <a:lnTo>
                      <a:pt x="3" y="83"/>
                    </a:lnTo>
                    <a:lnTo>
                      <a:pt x="6" y="85"/>
                    </a:lnTo>
                    <a:lnTo>
                      <a:pt x="4" y="70"/>
                    </a:lnTo>
                    <a:lnTo>
                      <a:pt x="10" y="70"/>
                    </a:lnTo>
                    <a:lnTo>
                      <a:pt x="13" y="63"/>
                    </a:lnTo>
                    <a:lnTo>
                      <a:pt x="16" y="70"/>
                    </a:lnTo>
                    <a:lnTo>
                      <a:pt x="22" y="70"/>
                    </a:lnTo>
                    <a:lnTo>
                      <a:pt x="23" y="67"/>
                    </a:lnTo>
                    <a:lnTo>
                      <a:pt x="25" y="71"/>
                    </a:lnTo>
                    <a:lnTo>
                      <a:pt x="27" y="71"/>
                    </a:lnTo>
                    <a:lnTo>
                      <a:pt x="30" y="60"/>
                    </a:lnTo>
                    <a:lnTo>
                      <a:pt x="29" y="48"/>
                    </a:lnTo>
                    <a:lnTo>
                      <a:pt x="24" y="45"/>
                    </a:lnTo>
                    <a:lnTo>
                      <a:pt x="30" y="32"/>
                    </a:lnTo>
                    <a:lnTo>
                      <a:pt x="28" y="26"/>
                    </a:lnTo>
                    <a:lnTo>
                      <a:pt x="18" y="28"/>
                    </a:lnTo>
                    <a:lnTo>
                      <a:pt x="19" y="18"/>
                    </a:lnTo>
                    <a:lnTo>
                      <a:pt x="32" y="18"/>
                    </a:lnTo>
                    <a:lnTo>
                      <a:pt x="45" y="23"/>
                    </a:lnTo>
                    <a:lnTo>
                      <a:pt x="46" y="16"/>
                    </a:lnTo>
                    <a:lnTo>
                      <a:pt x="50" y="1"/>
                    </a:lnTo>
                    <a:lnTo>
                      <a:pt x="58" y="0"/>
                    </a:lnTo>
                    <a:lnTo>
                      <a:pt x="68" y="2"/>
                    </a:lnTo>
                    <a:lnTo>
                      <a:pt x="61" y="31"/>
                    </a:lnTo>
                    <a:lnTo>
                      <a:pt x="62" y="37"/>
                    </a:lnTo>
                    <a:lnTo>
                      <a:pt x="60" y="48"/>
                    </a:lnTo>
                    <a:lnTo>
                      <a:pt x="46" y="68"/>
                    </a:lnTo>
                    <a:lnTo>
                      <a:pt x="46" y="81"/>
                    </a:lnTo>
                    <a:lnTo>
                      <a:pt x="46" y="83"/>
                    </a:lnTo>
                    <a:lnTo>
                      <a:pt x="32" y="99"/>
                    </a:lnTo>
                    <a:lnTo>
                      <a:pt x="29" y="92"/>
                    </a:lnTo>
                    <a:lnTo>
                      <a:pt x="17" y="96"/>
                    </a:lnTo>
                    <a:lnTo>
                      <a:pt x="16" y="93"/>
                    </a:lnTo>
                    <a:lnTo>
                      <a:pt x="8" y="100"/>
                    </a:lnTo>
                    <a:lnTo>
                      <a:pt x="0" y="8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5" name="Freeform 80">
                <a:extLst>
                  <a:ext uri="{FF2B5EF4-FFF2-40B4-BE49-F238E27FC236}">
                    <a16:creationId xmlns:a16="http://schemas.microsoft.com/office/drawing/2014/main" id="{2E2C0D11-6C6A-47E5-8255-A4B4D211EE2D}"/>
                  </a:ext>
                </a:extLst>
              </p:cNvPr>
              <p:cNvSpPr>
                <a:spLocks/>
              </p:cNvSpPr>
              <p:nvPr/>
            </p:nvSpPr>
            <p:spPr bwMode="auto">
              <a:xfrm>
                <a:off x="5114" y="3331"/>
                <a:ext cx="174" cy="216"/>
              </a:xfrm>
              <a:custGeom>
                <a:avLst/>
                <a:gdLst>
                  <a:gd name="T0" fmla="*/ 0 w 174"/>
                  <a:gd name="T1" fmla="*/ 126 h 216"/>
                  <a:gd name="T2" fmla="*/ 2 w 174"/>
                  <a:gd name="T3" fmla="*/ 125 h 216"/>
                  <a:gd name="T4" fmla="*/ 3 w 174"/>
                  <a:gd name="T5" fmla="*/ 116 h 216"/>
                  <a:gd name="T6" fmla="*/ 7 w 174"/>
                  <a:gd name="T7" fmla="*/ 113 h 216"/>
                  <a:gd name="T8" fmla="*/ 19 w 174"/>
                  <a:gd name="T9" fmla="*/ 109 h 216"/>
                  <a:gd name="T10" fmla="*/ 22 w 174"/>
                  <a:gd name="T11" fmla="*/ 116 h 216"/>
                  <a:gd name="T12" fmla="*/ 36 w 174"/>
                  <a:gd name="T13" fmla="*/ 100 h 216"/>
                  <a:gd name="T14" fmla="*/ 36 w 174"/>
                  <a:gd name="T15" fmla="*/ 98 h 216"/>
                  <a:gd name="T16" fmla="*/ 36 w 174"/>
                  <a:gd name="T17" fmla="*/ 85 h 216"/>
                  <a:gd name="T18" fmla="*/ 50 w 174"/>
                  <a:gd name="T19" fmla="*/ 65 h 216"/>
                  <a:gd name="T20" fmla="*/ 52 w 174"/>
                  <a:gd name="T21" fmla="*/ 54 h 216"/>
                  <a:gd name="T22" fmla="*/ 51 w 174"/>
                  <a:gd name="T23" fmla="*/ 48 h 216"/>
                  <a:gd name="T24" fmla="*/ 58 w 174"/>
                  <a:gd name="T25" fmla="*/ 19 h 216"/>
                  <a:gd name="T26" fmla="*/ 57 w 174"/>
                  <a:gd name="T27" fmla="*/ 9 h 216"/>
                  <a:gd name="T28" fmla="*/ 66 w 174"/>
                  <a:gd name="T29" fmla="*/ 0 h 216"/>
                  <a:gd name="T30" fmla="*/ 76 w 174"/>
                  <a:gd name="T31" fmla="*/ 8 h 216"/>
                  <a:gd name="T32" fmla="*/ 87 w 174"/>
                  <a:gd name="T33" fmla="*/ 9 h 216"/>
                  <a:gd name="T34" fmla="*/ 105 w 174"/>
                  <a:gd name="T35" fmla="*/ 3 h 216"/>
                  <a:gd name="T36" fmla="*/ 118 w 174"/>
                  <a:gd name="T37" fmla="*/ 0 h 216"/>
                  <a:gd name="T38" fmla="*/ 139 w 174"/>
                  <a:gd name="T39" fmla="*/ 2 h 216"/>
                  <a:gd name="T40" fmla="*/ 145 w 174"/>
                  <a:gd name="T41" fmla="*/ 9 h 216"/>
                  <a:gd name="T42" fmla="*/ 157 w 174"/>
                  <a:gd name="T43" fmla="*/ 5 h 216"/>
                  <a:gd name="T44" fmla="*/ 169 w 174"/>
                  <a:gd name="T45" fmla="*/ 17 h 216"/>
                  <a:gd name="T46" fmla="*/ 174 w 174"/>
                  <a:gd name="T47" fmla="*/ 35 h 216"/>
                  <a:gd name="T48" fmla="*/ 162 w 174"/>
                  <a:gd name="T49" fmla="*/ 51 h 216"/>
                  <a:gd name="T50" fmla="*/ 159 w 174"/>
                  <a:gd name="T51" fmla="*/ 62 h 216"/>
                  <a:gd name="T52" fmla="*/ 158 w 174"/>
                  <a:gd name="T53" fmla="*/ 76 h 216"/>
                  <a:gd name="T54" fmla="*/ 156 w 174"/>
                  <a:gd name="T55" fmla="*/ 77 h 216"/>
                  <a:gd name="T56" fmla="*/ 151 w 174"/>
                  <a:gd name="T57" fmla="*/ 87 h 216"/>
                  <a:gd name="T58" fmla="*/ 153 w 174"/>
                  <a:gd name="T59" fmla="*/ 91 h 216"/>
                  <a:gd name="T60" fmla="*/ 156 w 174"/>
                  <a:gd name="T61" fmla="*/ 104 h 216"/>
                  <a:gd name="T62" fmla="*/ 156 w 174"/>
                  <a:gd name="T63" fmla="*/ 111 h 216"/>
                  <a:gd name="T64" fmla="*/ 156 w 174"/>
                  <a:gd name="T65" fmla="*/ 127 h 216"/>
                  <a:gd name="T66" fmla="*/ 163 w 174"/>
                  <a:gd name="T67" fmla="*/ 139 h 216"/>
                  <a:gd name="T68" fmla="*/ 169 w 174"/>
                  <a:gd name="T69" fmla="*/ 155 h 216"/>
                  <a:gd name="T70" fmla="*/ 152 w 174"/>
                  <a:gd name="T71" fmla="*/ 158 h 216"/>
                  <a:gd name="T72" fmla="*/ 148 w 174"/>
                  <a:gd name="T73" fmla="*/ 167 h 216"/>
                  <a:gd name="T74" fmla="*/ 147 w 174"/>
                  <a:gd name="T75" fmla="*/ 193 h 216"/>
                  <a:gd name="T76" fmla="*/ 153 w 174"/>
                  <a:gd name="T77" fmla="*/ 203 h 216"/>
                  <a:gd name="T78" fmla="*/ 160 w 174"/>
                  <a:gd name="T79" fmla="*/ 200 h 216"/>
                  <a:gd name="T80" fmla="*/ 160 w 174"/>
                  <a:gd name="T81" fmla="*/ 216 h 216"/>
                  <a:gd name="T82" fmla="*/ 148 w 174"/>
                  <a:gd name="T83" fmla="*/ 204 h 216"/>
                  <a:gd name="T84" fmla="*/ 134 w 174"/>
                  <a:gd name="T85" fmla="*/ 197 h 216"/>
                  <a:gd name="T86" fmla="*/ 115 w 174"/>
                  <a:gd name="T87" fmla="*/ 192 h 216"/>
                  <a:gd name="T88" fmla="*/ 107 w 174"/>
                  <a:gd name="T89" fmla="*/ 185 h 216"/>
                  <a:gd name="T90" fmla="*/ 91 w 174"/>
                  <a:gd name="T91" fmla="*/ 188 h 216"/>
                  <a:gd name="T92" fmla="*/ 92 w 174"/>
                  <a:gd name="T93" fmla="*/ 180 h 216"/>
                  <a:gd name="T94" fmla="*/ 87 w 174"/>
                  <a:gd name="T95" fmla="*/ 169 h 216"/>
                  <a:gd name="T96" fmla="*/ 87 w 174"/>
                  <a:gd name="T97" fmla="*/ 144 h 216"/>
                  <a:gd name="T98" fmla="*/ 75 w 174"/>
                  <a:gd name="T99" fmla="*/ 144 h 216"/>
                  <a:gd name="T100" fmla="*/ 76 w 174"/>
                  <a:gd name="T101" fmla="*/ 139 h 216"/>
                  <a:gd name="T102" fmla="*/ 67 w 174"/>
                  <a:gd name="T103" fmla="*/ 140 h 216"/>
                  <a:gd name="T104" fmla="*/ 67 w 174"/>
                  <a:gd name="T105" fmla="*/ 145 h 216"/>
                  <a:gd name="T106" fmla="*/ 65 w 174"/>
                  <a:gd name="T107" fmla="*/ 147 h 216"/>
                  <a:gd name="T108" fmla="*/ 64 w 174"/>
                  <a:gd name="T109" fmla="*/ 152 h 216"/>
                  <a:gd name="T110" fmla="*/ 48 w 174"/>
                  <a:gd name="T111" fmla="*/ 152 h 216"/>
                  <a:gd name="T112" fmla="*/ 39 w 174"/>
                  <a:gd name="T113" fmla="*/ 127 h 216"/>
                  <a:gd name="T114" fmla="*/ 7 w 174"/>
                  <a:gd name="T115" fmla="*/ 127 h 216"/>
                  <a:gd name="T116" fmla="*/ 0 w 174"/>
                  <a:gd name="T117" fmla="*/ 129 h 216"/>
                  <a:gd name="T118" fmla="*/ 0 w 174"/>
                  <a:gd name="T119" fmla="*/ 12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216">
                    <a:moveTo>
                      <a:pt x="0" y="126"/>
                    </a:moveTo>
                    <a:lnTo>
                      <a:pt x="2" y="125"/>
                    </a:lnTo>
                    <a:lnTo>
                      <a:pt x="3" y="116"/>
                    </a:lnTo>
                    <a:lnTo>
                      <a:pt x="7" y="113"/>
                    </a:lnTo>
                    <a:lnTo>
                      <a:pt x="19" y="109"/>
                    </a:lnTo>
                    <a:lnTo>
                      <a:pt x="22" y="116"/>
                    </a:lnTo>
                    <a:lnTo>
                      <a:pt x="36" y="100"/>
                    </a:lnTo>
                    <a:lnTo>
                      <a:pt x="36" y="98"/>
                    </a:lnTo>
                    <a:lnTo>
                      <a:pt x="36" y="85"/>
                    </a:lnTo>
                    <a:lnTo>
                      <a:pt x="50" y="65"/>
                    </a:lnTo>
                    <a:lnTo>
                      <a:pt x="52" y="54"/>
                    </a:lnTo>
                    <a:lnTo>
                      <a:pt x="51" y="48"/>
                    </a:lnTo>
                    <a:lnTo>
                      <a:pt x="58" y="19"/>
                    </a:lnTo>
                    <a:lnTo>
                      <a:pt x="57" y="9"/>
                    </a:lnTo>
                    <a:lnTo>
                      <a:pt x="66" y="0"/>
                    </a:lnTo>
                    <a:lnTo>
                      <a:pt x="76" y="8"/>
                    </a:lnTo>
                    <a:lnTo>
                      <a:pt x="87" y="9"/>
                    </a:lnTo>
                    <a:lnTo>
                      <a:pt x="105" y="3"/>
                    </a:lnTo>
                    <a:lnTo>
                      <a:pt x="118" y="0"/>
                    </a:lnTo>
                    <a:lnTo>
                      <a:pt x="139" y="2"/>
                    </a:lnTo>
                    <a:lnTo>
                      <a:pt x="145" y="9"/>
                    </a:lnTo>
                    <a:lnTo>
                      <a:pt x="157" y="5"/>
                    </a:lnTo>
                    <a:lnTo>
                      <a:pt x="169" y="17"/>
                    </a:lnTo>
                    <a:lnTo>
                      <a:pt x="174" y="35"/>
                    </a:lnTo>
                    <a:lnTo>
                      <a:pt x="162" y="51"/>
                    </a:lnTo>
                    <a:lnTo>
                      <a:pt x="159" y="62"/>
                    </a:lnTo>
                    <a:lnTo>
                      <a:pt x="158" y="76"/>
                    </a:lnTo>
                    <a:lnTo>
                      <a:pt x="156" y="77"/>
                    </a:lnTo>
                    <a:lnTo>
                      <a:pt x="151" y="87"/>
                    </a:lnTo>
                    <a:lnTo>
                      <a:pt x="153" y="91"/>
                    </a:lnTo>
                    <a:lnTo>
                      <a:pt x="156" y="104"/>
                    </a:lnTo>
                    <a:lnTo>
                      <a:pt x="156" y="111"/>
                    </a:lnTo>
                    <a:lnTo>
                      <a:pt x="156" y="127"/>
                    </a:lnTo>
                    <a:lnTo>
                      <a:pt x="163" y="139"/>
                    </a:lnTo>
                    <a:lnTo>
                      <a:pt x="169" y="155"/>
                    </a:lnTo>
                    <a:lnTo>
                      <a:pt x="152" y="158"/>
                    </a:lnTo>
                    <a:lnTo>
                      <a:pt x="148" y="167"/>
                    </a:lnTo>
                    <a:lnTo>
                      <a:pt x="147" y="193"/>
                    </a:lnTo>
                    <a:lnTo>
                      <a:pt x="153" y="203"/>
                    </a:lnTo>
                    <a:lnTo>
                      <a:pt x="160" y="200"/>
                    </a:lnTo>
                    <a:lnTo>
                      <a:pt x="160" y="216"/>
                    </a:lnTo>
                    <a:lnTo>
                      <a:pt x="148" y="204"/>
                    </a:lnTo>
                    <a:lnTo>
                      <a:pt x="134" y="197"/>
                    </a:lnTo>
                    <a:lnTo>
                      <a:pt x="115" y="192"/>
                    </a:lnTo>
                    <a:lnTo>
                      <a:pt x="107" y="185"/>
                    </a:lnTo>
                    <a:lnTo>
                      <a:pt x="91" y="188"/>
                    </a:lnTo>
                    <a:lnTo>
                      <a:pt x="92" y="180"/>
                    </a:lnTo>
                    <a:lnTo>
                      <a:pt x="87" y="169"/>
                    </a:lnTo>
                    <a:lnTo>
                      <a:pt x="87" y="144"/>
                    </a:lnTo>
                    <a:lnTo>
                      <a:pt x="75" y="144"/>
                    </a:lnTo>
                    <a:lnTo>
                      <a:pt x="76" y="139"/>
                    </a:lnTo>
                    <a:lnTo>
                      <a:pt x="67" y="140"/>
                    </a:lnTo>
                    <a:lnTo>
                      <a:pt x="67" y="145"/>
                    </a:lnTo>
                    <a:lnTo>
                      <a:pt x="65" y="147"/>
                    </a:lnTo>
                    <a:lnTo>
                      <a:pt x="64" y="152"/>
                    </a:lnTo>
                    <a:lnTo>
                      <a:pt x="48" y="152"/>
                    </a:lnTo>
                    <a:lnTo>
                      <a:pt x="39" y="127"/>
                    </a:lnTo>
                    <a:lnTo>
                      <a:pt x="7" y="127"/>
                    </a:lnTo>
                    <a:lnTo>
                      <a:pt x="0" y="129"/>
                    </a:lnTo>
                    <a:lnTo>
                      <a:pt x="0" y="12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6" name="Freeform 81">
                <a:extLst>
                  <a:ext uri="{FF2B5EF4-FFF2-40B4-BE49-F238E27FC236}">
                    <a16:creationId xmlns:a16="http://schemas.microsoft.com/office/drawing/2014/main" id="{0C7A1E78-3C8E-4D58-A35A-07878AACCAB4}"/>
                  </a:ext>
                </a:extLst>
              </p:cNvPr>
              <p:cNvSpPr>
                <a:spLocks/>
              </p:cNvSpPr>
              <p:nvPr/>
            </p:nvSpPr>
            <p:spPr bwMode="auto">
              <a:xfrm>
                <a:off x="5272" y="3342"/>
                <a:ext cx="50" cy="65"/>
              </a:xfrm>
              <a:custGeom>
                <a:avLst/>
                <a:gdLst>
                  <a:gd name="T0" fmla="*/ 11 w 50"/>
                  <a:gd name="T1" fmla="*/ 6 h 65"/>
                  <a:gd name="T2" fmla="*/ 23 w 50"/>
                  <a:gd name="T3" fmla="*/ 7 h 65"/>
                  <a:gd name="T4" fmla="*/ 36 w 50"/>
                  <a:gd name="T5" fmla="*/ 5 h 65"/>
                  <a:gd name="T6" fmla="*/ 41 w 50"/>
                  <a:gd name="T7" fmla="*/ 0 h 65"/>
                  <a:gd name="T8" fmla="*/ 44 w 50"/>
                  <a:gd name="T9" fmla="*/ 8 h 65"/>
                  <a:gd name="T10" fmla="*/ 49 w 50"/>
                  <a:gd name="T11" fmla="*/ 19 h 65"/>
                  <a:gd name="T12" fmla="*/ 50 w 50"/>
                  <a:gd name="T13" fmla="*/ 29 h 65"/>
                  <a:gd name="T14" fmla="*/ 47 w 50"/>
                  <a:gd name="T15" fmla="*/ 36 h 65"/>
                  <a:gd name="T16" fmla="*/ 41 w 50"/>
                  <a:gd name="T17" fmla="*/ 44 h 65"/>
                  <a:gd name="T18" fmla="*/ 40 w 50"/>
                  <a:gd name="T19" fmla="*/ 48 h 65"/>
                  <a:gd name="T20" fmla="*/ 40 w 50"/>
                  <a:gd name="T21" fmla="*/ 60 h 65"/>
                  <a:gd name="T22" fmla="*/ 11 w 50"/>
                  <a:gd name="T23" fmla="*/ 60 h 65"/>
                  <a:gd name="T24" fmla="*/ 8 w 50"/>
                  <a:gd name="T25" fmla="*/ 61 h 65"/>
                  <a:gd name="T26" fmla="*/ 4 w 50"/>
                  <a:gd name="T27" fmla="*/ 65 h 65"/>
                  <a:gd name="T28" fmla="*/ 0 w 50"/>
                  <a:gd name="T29" fmla="*/ 65 h 65"/>
                  <a:gd name="T30" fmla="*/ 1 w 50"/>
                  <a:gd name="T31" fmla="*/ 51 h 65"/>
                  <a:gd name="T32" fmla="*/ 4 w 50"/>
                  <a:gd name="T33" fmla="*/ 40 h 65"/>
                  <a:gd name="T34" fmla="*/ 16 w 50"/>
                  <a:gd name="T35" fmla="*/ 24 h 65"/>
                  <a:gd name="T36" fmla="*/ 11 w 50"/>
                  <a:gd name="T37"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65">
                    <a:moveTo>
                      <a:pt x="11" y="6"/>
                    </a:moveTo>
                    <a:lnTo>
                      <a:pt x="23" y="7"/>
                    </a:lnTo>
                    <a:lnTo>
                      <a:pt x="36" y="5"/>
                    </a:lnTo>
                    <a:lnTo>
                      <a:pt x="41" y="0"/>
                    </a:lnTo>
                    <a:lnTo>
                      <a:pt x="44" y="8"/>
                    </a:lnTo>
                    <a:lnTo>
                      <a:pt x="49" y="19"/>
                    </a:lnTo>
                    <a:lnTo>
                      <a:pt x="50" y="29"/>
                    </a:lnTo>
                    <a:lnTo>
                      <a:pt x="47" y="36"/>
                    </a:lnTo>
                    <a:lnTo>
                      <a:pt x="41" y="44"/>
                    </a:lnTo>
                    <a:lnTo>
                      <a:pt x="40" y="48"/>
                    </a:lnTo>
                    <a:lnTo>
                      <a:pt x="40" y="60"/>
                    </a:lnTo>
                    <a:lnTo>
                      <a:pt x="11" y="60"/>
                    </a:lnTo>
                    <a:lnTo>
                      <a:pt x="8" y="61"/>
                    </a:lnTo>
                    <a:lnTo>
                      <a:pt x="4" y="65"/>
                    </a:lnTo>
                    <a:lnTo>
                      <a:pt x="0" y="65"/>
                    </a:lnTo>
                    <a:lnTo>
                      <a:pt x="1" y="51"/>
                    </a:lnTo>
                    <a:lnTo>
                      <a:pt x="4" y="40"/>
                    </a:lnTo>
                    <a:lnTo>
                      <a:pt x="16" y="24"/>
                    </a:lnTo>
                    <a:lnTo>
                      <a:pt x="11" y="6"/>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7" name="Freeform 82">
                <a:extLst>
                  <a:ext uri="{FF2B5EF4-FFF2-40B4-BE49-F238E27FC236}">
                    <a16:creationId xmlns:a16="http://schemas.microsoft.com/office/drawing/2014/main" id="{48DABB9A-14CC-479A-B3BC-55EDF754CB19}"/>
                  </a:ext>
                </a:extLst>
              </p:cNvPr>
              <p:cNvSpPr>
                <a:spLocks/>
              </p:cNvSpPr>
              <p:nvPr/>
            </p:nvSpPr>
            <p:spPr bwMode="auto">
              <a:xfrm>
                <a:off x="5265" y="3403"/>
                <a:ext cx="19" cy="19"/>
              </a:xfrm>
              <a:custGeom>
                <a:avLst/>
                <a:gdLst>
                  <a:gd name="T0" fmla="*/ 11 w 19"/>
                  <a:gd name="T1" fmla="*/ 4 h 19"/>
                  <a:gd name="T2" fmla="*/ 15 w 19"/>
                  <a:gd name="T3" fmla="*/ 0 h 19"/>
                  <a:gd name="T4" fmla="*/ 18 w 19"/>
                  <a:gd name="T5" fmla="*/ 6 h 19"/>
                  <a:gd name="T6" fmla="*/ 19 w 19"/>
                  <a:gd name="T7" fmla="*/ 15 h 19"/>
                  <a:gd name="T8" fmla="*/ 17 w 19"/>
                  <a:gd name="T9" fmla="*/ 15 h 19"/>
                  <a:gd name="T10" fmla="*/ 11 w 19"/>
                  <a:gd name="T11" fmla="*/ 14 h 19"/>
                  <a:gd name="T12" fmla="*/ 8 w 19"/>
                  <a:gd name="T13" fmla="*/ 19 h 19"/>
                  <a:gd name="T14" fmla="*/ 2 w 19"/>
                  <a:gd name="T15" fmla="*/ 19 h 19"/>
                  <a:gd name="T16" fmla="*/ 0 w 19"/>
                  <a:gd name="T17" fmla="*/ 15 h 19"/>
                  <a:gd name="T18" fmla="*/ 5 w 19"/>
                  <a:gd name="T19" fmla="*/ 5 h 19"/>
                  <a:gd name="T20" fmla="*/ 7 w 19"/>
                  <a:gd name="T21" fmla="*/ 4 h 19"/>
                  <a:gd name="T22" fmla="*/ 11 w 19"/>
                  <a:gd name="T23"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9">
                    <a:moveTo>
                      <a:pt x="11" y="4"/>
                    </a:moveTo>
                    <a:lnTo>
                      <a:pt x="15" y="0"/>
                    </a:lnTo>
                    <a:lnTo>
                      <a:pt x="18" y="6"/>
                    </a:lnTo>
                    <a:lnTo>
                      <a:pt x="19" y="15"/>
                    </a:lnTo>
                    <a:lnTo>
                      <a:pt x="17" y="15"/>
                    </a:lnTo>
                    <a:lnTo>
                      <a:pt x="11" y="14"/>
                    </a:lnTo>
                    <a:lnTo>
                      <a:pt x="8" y="19"/>
                    </a:lnTo>
                    <a:lnTo>
                      <a:pt x="2" y="19"/>
                    </a:lnTo>
                    <a:lnTo>
                      <a:pt x="0" y="15"/>
                    </a:lnTo>
                    <a:lnTo>
                      <a:pt x="5" y="5"/>
                    </a:lnTo>
                    <a:lnTo>
                      <a:pt x="7" y="4"/>
                    </a:lnTo>
                    <a:lnTo>
                      <a:pt x="11" y="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8" name="Freeform 83">
                <a:extLst>
                  <a:ext uri="{FF2B5EF4-FFF2-40B4-BE49-F238E27FC236}">
                    <a16:creationId xmlns:a16="http://schemas.microsoft.com/office/drawing/2014/main" id="{823AEA17-AD0A-439A-AA12-A5B3B3AC14D7}"/>
                  </a:ext>
                </a:extLst>
              </p:cNvPr>
              <p:cNvSpPr>
                <a:spLocks/>
              </p:cNvSpPr>
              <p:nvPr/>
            </p:nvSpPr>
            <p:spPr bwMode="auto">
              <a:xfrm>
                <a:off x="5383" y="3243"/>
                <a:ext cx="16" cy="21"/>
              </a:xfrm>
              <a:custGeom>
                <a:avLst/>
                <a:gdLst>
                  <a:gd name="T0" fmla="*/ 13 w 16"/>
                  <a:gd name="T1" fmla="*/ 0 h 21"/>
                  <a:gd name="T2" fmla="*/ 16 w 16"/>
                  <a:gd name="T3" fmla="*/ 7 h 21"/>
                  <a:gd name="T4" fmla="*/ 8 w 16"/>
                  <a:gd name="T5" fmla="*/ 13 h 21"/>
                  <a:gd name="T6" fmla="*/ 14 w 16"/>
                  <a:gd name="T7" fmla="*/ 15 h 21"/>
                  <a:gd name="T8" fmla="*/ 11 w 16"/>
                  <a:gd name="T9" fmla="*/ 20 h 21"/>
                  <a:gd name="T10" fmla="*/ 9 w 16"/>
                  <a:gd name="T11" fmla="*/ 19 h 21"/>
                  <a:gd name="T12" fmla="*/ 0 w 16"/>
                  <a:gd name="T13" fmla="*/ 21 h 21"/>
                  <a:gd name="T14" fmla="*/ 0 w 16"/>
                  <a:gd name="T15" fmla="*/ 13 h 21"/>
                  <a:gd name="T16" fmla="*/ 6 w 16"/>
                  <a:gd name="T17" fmla="*/ 4 h 21"/>
                  <a:gd name="T18" fmla="*/ 10 w 16"/>
                  <a:gd name="T19" fmla="*/ 5 h 21"/>
                  <a:gd name="T20" fmla="*/ 13 w 16"/>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1">
                    <a:moveTo>
                      <a:pt x="13" y="0"/>
                    </a:moveTo>
                    <a:lnTo>
                      <a:pt x="16" y="7"/>
                    </a:lnTo>
                    <a:lnTo>
                      <a:pt x="8" y="13"/>
                    </a:lnTo>
                    <a:lnTo>
                      <a:pt x="14" y="15"/>
                    </a:lnTo>
                    <a:lnTo>
                      <a:pt x="11" y="20"/>
                    </a:lnTo>
                    <a:lnTo>
                      <a:pt x="9" y="19"/>
                    </a:lnTo>
                    <a:lnTo>
                      <a:pt x="0" y="21"/>
                    </a:lnTo>
                    <a:lnTo>
                      <a:pt x="0" y="13"/>
                    </a:lnTo>
                    <a:lnTo>
                      <a:pt x="6" y="4"/>
                    </a:lnTo>
                    <a:lnTo>
                      <a:pt x="10" y="5"/>
                    </a:lnTo>
                    <a:lnTo>
                      <a:pt x="13"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09" name="Freeform 84">
                <a:extLst>
                  <a:ext uri="{FF2B5EF4-FFF2-40B4-BE49-F238E27FC236}">
                    <a16:creationId xmlns:a16="http://schemas.microsoft.com/office/drawing/2014/main" id="{E64BBCF2-3365-4EDB-9B29-EC309E39C1ED}"/>
                  </a:ext>
                </a:extLst>
              </p:cNvPr>
              <p:cNvSpPr>
                <a:spLocks/>
              </p:cNvSpPr>
              <p:nvPr/>
            </p:nvSpPr>
            <p:spPr bwMode="auto">
              <a:xfrm>
                <a:off x="5376" y="3251"/>
                <a:ext cx="97" cy="158"/>
              </a:xfrm>
              <a:custGeom>
                <a:avLst/>
                <a:gdLst>
                  <a:gd name="T0" fmla="*/ 31 w 97"/>
                  <a:gd name="T1" fmla="*/ 20 h 158"/>
                  <a:gd name="T2" fmla="*/ 93 w 97"/>
                  <a:gd name="T3" fmla="*/ 0 h 158"/>
                  <a:gd name="T4" fmla="*/ 97 w 97"/>
                  <a:gd name="T5" fmla="*/ 4 h 158"/>
                  <a:gd name="T6" fmla="*/ 83 w 97"/>
                  <a:gd name="T7" fmla="*/ 55 h 158"/>
                  <a:gd name="T8" fmla="*/ 64 w 97"/>
                  <a:gd name="T9" fmla="*/ 85 h 158"/>
                  <a:gd name="T10" fmla="*/ 49 w 97"/>
                  <a:gd name="T11" fmla="*/ 112 h 158"/>
                  <a:gd name="T12" fmla="*/ 36 w 97"/>
                  <a:gd name="T13" fmla="*/ 116 h 158"/>
                  <a:gd name="T14" fmla="*/ 11 w 97"/>
                  <a:gd name="T15" fmla="*/ 149 h 158"/>
                  <a:gd name="T16" fmla="*/ 6 w 97"/>
                  <a:gd name="T17" fmla="*/ 158 h 158"/>
                  <a:gd name="T18" fmla="*/ 0 w 97"/>
                  <a:gd name="T19" fmla="*/ 149 h 158"/>
                  <a:gd name="T20" fmla="*/ 0 w 97"/>
                  <a:gd name="T21" fmla="*/ 146 h 158"/>
                  <a:gd name="T22" fmla="*/ 0 w 97"/>
                  <a:gd name="T23" fmla="*/ 107 h 158"/>
                  <a:gd name="T24" fmla="*/ 9 w 97"/>
                  <a:gd name="T25" fmla="*/ 94 h 158"/>
                  <a:gd name="T26" fmla="*/ 23 w 97"/>
                  <a:gd name="T27" fmla="*/ 84 h 158"/>
                  <a:gd name="T28" fmla="*/ 37 w 97"/>
                  <a:gd name="T29" fmla="*/ 83 h 158"/>
                  <a:gd name="T30" fmla="*/ 64 w 97"/>
                  <a:gd name="T31" fmla="*/ 47 h 158"/>
                  <a:gd name="T32" fmla="*/ 56 w 97"/>
                  <a:gd name="T33" fmla="*/ 47 h 158"/>
                  <a:gd name="T34" fmla="*/ 28 w 97"/>
                  <a:gd name="T35" fmla="*/ 36 h 158"/>
                  <a:gd name="T36" fmla="*/ 15 w 97"/>
                  <a:gd name="T37" fmla="*/ 16 h 158"/>
                  <a:gd name="T38" fmla="*/ 18 w 97"/>
                  <a:gd name="T39" fmla="*/ 12 h 158"/>
                  <a:gd name="T40" fmla="*/ 21 w 97"/>
                  <a:gd name="T41" fmla="*/ 7 h 158"/>
                  <a:gd name="T42" fmla="*/ 31 w 97"/>
                  <a:gd name="T43"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58">
                    <a:moveTo>
                      <a:pt x="31" y="20"/>
                    </a:moveTo>
                    <a:lnTo>
                      <a:pt x="93" y="0"/>
                    </a:lnTo>
                    <a:lnTo>
                      <a:pt x="97" y="4"/>
                    </a:lnTo>
                    <a:lnTo>
                      <a:pt x="83" y="55"/>
                    </a:lnTo>
                    <a:lnTo>
                      <a:pt x="64" y="85"/>
                    </a:lnTo>
                    <a:lnTo>
                      <a:pt x="49" y="112"/>
                    </a:lnTo>
                    <a:lnTo>
                      <a:pt x="36" y="116"/>
                    </a:lnTo>
                    <a:lnTo>
                      <a:pt x="11" y="149"/>
                    </a:lnTo>
                    <a:lnTo>
                      <a:pt x="6" y="158"/>
                    </a:lnTo>
                    <a:lnTo>
                      <a:pt x="0" y="149"/>
                    </a:lnTo>
                    <a:lnTo>
                      <a:pt x="0" y="146"/>
                    </a:lnTo>
                    <a:lnTo>
                      <a:pt x="0" y="107"/>
                    </a:lnTo>
                    <a:lnTo>
                      <a:pt x="9" y="94"/>
                    </a:lnTo>
                    <a:lnTo>
                      <a:pt x="23" y="84"/>
                    </a:lnTo>
                    <a:lnTo>
                      <a:pt x="37" y="83"/>
                    </a:lnTo>
                    <a:lnTo>
                      <a:pt x="64" y="47"/>
                    </a:lnTo>
                    <a:lnTo>
                      <a:pt x="56" y="47"/>
                    </a:lnTo>
                    <a:lnTo>
                      <a:pt x="28" y="36"/>
                    </a:lnTo>
                    <a:lnTo>
                      <a:pt x="15" y="16"/>
                    </a:lnTo>
                    <a:lnTo>
                      <a:pt x="18" y="12"/>
                    </a:lnTo>
                    <a:lnTo>
                      <a:pt x="21" y="7"/>
                    </a:lnTo>
                    <a:lnTo>
                      <a:pt x="31" y="2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0" name="Freeform 85">
                <a:extLst>
                  <a:ext uri="{FF2B5EF4-FFF2-40B4-BE49-F238E27FC236}">
                    <a16:creationId xmlns:a16="http://schemas.microsoft.com/office/drawing/2014/main" id="{3EB0ABFA-BBE1-4D23-9EA6-0F3EDDE7FAD0}"/>
                  </a:ext>
                </a:extLst>
              </p:cNvPr>
              <p:cNvSpPr>
                <a:spLocks/>
              </p:cNvSpPr>
              <p:nvPr/>
            </p:nvSpPr>
            <p:spPr bwMode="auto">
              <a:xfrm>
                <a:off x="5232" y="3571"/>
                <a:ext cx="71" cy="78"/>
              </a:xfrm>
              <a:custGeom>
                <a:avLst/>
                <a:gdLst>
                  <a:gd name="T0" fmla="*/ 17 w 71"/>
                  <a:gd name="T1" fmla="*/ 28 h 78"/>
                  <a:gd name="T2" fmla="*/ 20 w 71"/>
                  <a:gd name="T3" fmla="*/ 23 h 78"/>
                  <a:gd name="T4" fmla="*/ 35 w 71"/>
                  <a:gd name="T5" fmla="*/ 3 h 78"/>
                  <a:gd name="T6" fmla="*/ 48 w 71"/>
                  <a:gd name="T7" fmla="*/ 0 h 78"/>
                  <a:gd name="T8" fmla="*/ 49 w 71"/>
                  <a:gd name="T9" fmla="*/ 4 h 78"/>
                  <a:gd name="T10" fmla="*/ 56 w 71"/>
                  <a:gd name="T11" fmla="*/ 5 h 78"/>
                  <a:gd name="T12" fmla="*/ 63 w 71"/>
                  <a:gd name="T13" fmla="*/ 9 h 78"/>
                  <a:gd name="T14" fmla="*/ 71 w 71"/>
                  <a:gd name="T15" fmla="*/ 13 h 78"/>
                  <a:gd name="T16" fmla="*/ 71 w 71"/>
                  <a:gd name="T17" fmla="*/ 32 h 78"/>
                  <a:gd name="T18" fmla="*/ 66 w 71"/>
                  <a:gd name="T19" fmla="*/ 66 h 78"/>
                  <a:gd name="T20" fmla="*/ 56 w 71"/>
                  <a:gd name="T21" fmla="*/ 78 h 78"/>
                  <a:gd name="T22" fmla="*/ 47 w 71"/>
                  <a:gd name="T23" fmla="*/ 77 h 78"/>
                  <a:gd name="T24" fmla="*/ 38 w 71"/>
                  <a:gd name="T25" fmla="*/ 76 h 78"/>
                  <a:gd name="T26" fmla="*/ 11 w 71"/>
                  <a:gd name="T27" fmla="*/ 47 h 78"/>
                  <a:gd name="T28" fmla="*/ 0 w 71"/>
                  <a:gd name="T29" fmla="*/ 25 h 78"/>
                  <a:gd name="T30" fmla="*/ 17 w 71"/>
                  <a:gd name="T31" fmla="*/ 2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78">
                    <a:moveTo>
                      <a:pt x="17" y="28"/>
                    </a:moveTo>
                    <a:lnTo>
                      <a:pt x="20" y="23"/>
                    </a:lnTo>
                    <a:lnTo>
                      <a:pt x="35" y="3"/>
                    </a:lnTo>
                    <a:lnTo>
                      <a:pt x="48" y="0"/>
                    </a:lnTo>
                    <a:lnTo>
                      <a:pt x="49" y="4"/>
                    </a:lnTo>
                    <a:lnTo>
                      <a:pt x="56" y="5"/>
                    </a:lnTo>
                    <a:lnTo>
                      <a:pt x="63" y="9"/>
                    </a:lnTo>
                    <a:lnTo>
                      <a:pt x="71" y="13"/>
                    </a:lnTo>
                    <a:lnTo>
                      <a:pt x="71" y="32"/>
                    </a:lnTo>
                    <a:lnTo>
                      <a:pt x="66" y="66"/>
                    </a:lnTo>
                    <a:lnTo>
                      <a:pt x="56" y="78"/>
                    </a:lnTo>
                    <a:lnTo>
                      <a:pt x="47" y="77"/>
                    </a:lnTo>
                    <a:lnTo>
                      <a:pt x="38" y="76"/>
                    </a:lnTo>
                    <a:lnTo>
                      <a:pt x="11" y="47"/>
                    </a:lnTo>
                    <a:lnTo>
                      <a:pt x="0" y="25"/>
                    </a:lnTo>
                    <a:lnTo>
                      <a:pt x="17" y="28"/>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1" name="Freeform 86">
                <a:extLst>
                  <a:ext uri="{FF2B5EF4-FFF2-40B4-BE49-F238E27FC236}">
                    <a16:creationId xmlns:a16="http://schemas.microsoft.com/office/drawing/2014/main" id="{C3736CA7-39D8-4AB7-A994-C43F4C3A11C6}"/>
                  </a:ext>
                </a:extLst>
              </p:cNvPr>
              <p:cNvSpPr>
                <a:spLocks/>
              </p:cNvSpPr>
              <p:nvPr/>
            </p:nvSpPr>
            <p:spPr bwMode="auto">
              <a:xfrm>
                <a:off x="5109" y="3589"/>
                <a:ext cx="122" cy="135"/>
              </a:xfrm>
              <a:custGeom>
                <a:avLst/>
                <a:gdLst>
                  <a:gd name="T0" fmla="*/ 0 w 122"/>
                  <a:gd name="T1" fmla="*/ 0 h 135"/>
                  <a:gd name="T2" fmla="*/ 61 w 122"/>
                  <a:gd name="T3" fmla="*/ 2 h 135"/>
                  <a:gd name="T4" fmla="*/ 86 w 122"/>
                  <a:gd name="T5" fmla="*/ 9 h 135"/>
                  <a:gd name="T6" fmla="*/ 111 w 122"/>
                  <a:gd name="T7" fmla="*/ 3 h 135"/>
                  <a:gd name="T8" fmla="*/ 117 w 122"/>
                  <a:gd name="T9" fmla="*/ 3 h 135"/>
                  <a:gd name="T10" fmla="*/ 122 w 122"/>
                  <a:gd name="T11" fmla="*/ 5 h 135"/>
                  <a:gd name="T12" fmla="*/ 122 w 122"/>
                  <a:gd name="T13" fmla="*/ 7 h 135"/>
                  <a:gd name="T14" fmla="*/ 115 w 122"/>
                  <a:gd name="T15" fmla="*/ 11 h 135"/>
                  <a:gd name="T16" fmla="*/ 85 w 122"/>
                  <a:gd name="T17" fmla="*/ 13 h 135"/>
                  <a:gd name="T18" fmla="*/ 85 w 122"/>
                  <a:gd name="T19" fmla="*/ 56 h 135"/>
                  <a:gd name="T20" fmla="*/ 75 w 122"/>
                  <a:gd name="T21" fmla="*/ 56 h 135"/>
                  <a:gd name="T22" fmla="*/ 75 w 122"/>
                  <a:gd name="T23" fmla="*/ 89 h 135"/>
                  <a:gd name="T24" fmla="*/ 75 w 122"/>
                  <a:gd name="T25" fmla="*/ 130 h 135"/>
                  <a:gd name="T26" fmla="*/ 65 w 122"/>
                  <a:gd name="T27" fmla="*/ 135 h 135"/>
                  <a:gd name="T28" fmla="*/ 53 w 122"/>
                  <a:gd name="T29" fmla="*/ 133 h 135"/>
                  <a:gd name="T30" fmla="*/ 49 w 122"/>
                  <a:gd name="T31" fmla="*/ 127 h 135"/>
                  <a:gd name="T32" fmla="*/ 43 w 122"/>
                  <a:gd name="T33" fmla="*/ 131 h 135"/>
                  <a:gd name="T34" fmla="*/ 40 w 122"/>
                  <a:gd name="T35" fmla="*/ 130 h 135"/>
                  <a:gd name="T36" fmla="*/ 31 w 122"/>
                  <a:gd name="T37" fmla="*/ 114 h 135"/>
                  <a:gd name="T38" fmla="*/ 24 w 122"/>
                  <a:gd name="T39" fmla="*/ 67 h 135"/>
                  <a:gd name="T40" fmla="*/ 1 w 122"/>
                  <a:gd name="T41" fmla="*/ 11 h 135"/>
                  <a:gd name="T42" fmla="*/ 0 w 122"/>
                  <a:gd name="T4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135">
                    <a:moveTo>
                      <a:pt x="0" y="0"/>
                    </a:moveTo>
                    <a:lnTo>
                      <a:pt x="61" y="2"/>
                    </a:lnTo>
                    <a:lnTo>
                      <a:pt x="86" y="9"/>
                    </a:lnTo>
                    <a:lnTo>
                      <a:pt x="111" y="3"/>
                    </a:lnTo>
                    <a:lnTo>
                      <a:pt x="117" y="3"/>
                    </a:lnTo>
                    <a:lnTo>
                      <a:pt x="122" y="5"/>
                    </a:lnTo>
                    <a:lnTo>
                      <a:pt x="122" y="7"/>
                    </a:lnTo>
                    <a:lnTo>
                      <a:pt x="115" y="11"/>
                    </a:lnTo>
                    <a:lnTo>
                      <a:pt x="85" y="13"/>
                    </a:lnTo>
                    <a:lnTo>
                      <a:pt x="85" y="56"/>
                    </a:lnTo>
                    <a:lnTo>
                      <a:pt x="75" y="56"/>
                    </a:lnTo>
                    <a:lnTo>
                      <a:pt x="75" y="89"/>
                    </a:lnTo>
                    <a:lnTo>
                      <a:pt x="75" y="130"/>
                    </a:lnTo>
                    <a:lnTo>
                      <a:pt x="65" y="135"/>
                    </a:lnTo>
                    <a:lnTo>
                      <a:pt x="53" y="133"/>
                    </a:lnTo>
                    <a:lnTo>
                      <a:pt x="49" y="127"/>
                    </a:lnTo>
                    <a:lnTo>
                      <a:pt x="43" y="131"/>
                    </a:lnTo>
                    <a:lnTo>
                      <a:pt x="40" y="130"/>
                    </a:lnTo>
                    <a:lnTo>
                      <a:pt x="31" y="114"/>
                    </a:lnTo>
                    <a:lnTo>
                      <a:pt x="24" y="67"/>
                    </a:lnTo>
                    <a:lnTo>
                      <a:pt x="1" y="11"/>
                    </a:lnTo>
                    <a:lnTo>
                      <a:pt x="0"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2" name="Freeform 87">
                <a:extLst>
                  <a:ext uri="{FF2B5EF4-FFF2-40B4-BE49-F238E27FC236}">
                    <a16:creationId xmlns:a16="http://schemas.microsoft.com/office/drawing/2014/main" id="{B7A0CA62-5F99-4412-A38E-A6C8DA706853}"/>
                  </a:ext>
                </a:extLst>
              </p:cNvPr>
              <p:cNvSpPr>
                <a:spLocks/>
              </p:cNvSpPr>
              <p:nvPr/>
            </p:nvSpPr>
            <p:spPr bwMode="auto">
              <a:xfrm>
                <a:off x="5284" y="3688"/>
                <a:ext cx="11" cy="16"/>
              </a:xfrm>
              <a:custGeom>
                <a:avLst/>
                <a:gdLst>
                  <a:gd name="T0" fmla="*/ 2 w 11"/>
                  <a:gd name="T1" fmla="*/ 2 h 16"/>
                  <a:gd name="T2" fmla="*/ 7 w 11"/>
                  <a:gd name="T3" fmla="*/ 0 h 16"/>
                  <a:gd name="T4" fmla="*/ 11 w 11"/>
                  <a:gd name="T5" fmla="*/ 9 h 16"/>
                  <a:gd name="T6" fmla="*/ 7 w 11"/>
                  <a:gd name="T7" fmla="*/ 16 h 16"/>
                  <a:gd name="T8" fmla="*/ 0 w 11"/>
                  <a:gd name="T9" fmla="*/ 12 h 16"/>
                  <a:gd name="T10" fmla="*/ 2 w 11"/>
                  <a:gd name="T11" fmla="*/ 2 h 16"/>
                </a:gdLst>
                <a:ahLst/>
                <a:cxnLst>
                  <a:cxn ang="0">
                    <a:pos x="T0" y="T1"/>
                  </a:cxn>
                  <a:cxn ang="0">
                    <a:pos x="T2" y="T3"/>
                  </a:cxn>
                  <a:cxn ang="0">
                    <a:pos x="T4" y="T5"/>
                  </a:cxn>
                  <a:cxn ang="0">
                    <a:pos x="T6" y="T7"/>
                  </a:cxn>
                  <a:cxn ang="0">
                    <a:pos x="T8" y="T9"/>
                  </a:cxn>
                  <a:cxn ang="0">
                    <a:pos x="T10" y="T11"/>
                  </a:cxn>
                </a:cxnLst>
                <a:rect l="0" t="0" r="r" b="b"/>
                <a:pathLst>
                  <a:path w="11" h="16">
                    <a:moveTo>
                      <a:pt x="2" y="2"/>
                    </a:moveTo>
                    <a:lnTo>
                      <a:pt x="7" y="0"/>
                    </a:lnTo>
                    <a:lnTo>
                      <a:pt x="11" y="9"/>
                    </a:lnTo>
                    <a:lnTo>
                      <a:pt x="7" y="16"/>
                    </a:lnTo>
                    <a:lnTo>
                      <a:pt x="0" y="12"/>
                    </a:lnTo>
                    <a:lnTo>
                      <a:pt x="2" y="2"/>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3" name="Freeform 88">
                <a:extLst>
                  <a:ext uri="{FF2B5EF4-FFF2-40B4-BE49-F238E27FC236}">
                    <a16:creationId xmlns:a16="http://schemas.microsoft.com/office/drawing/2014/main" id="{420A5BD6-E6D5-438F-988D-FF050F26B90E}"/>
                  </a:ext>
                </a:extLst>
              </p:cNvPr>
              <p:cNvSpPr>
                <a:spLocks/>
              </p:cNvSpPr>
              <p:nvPr/>
            </p:nvSpPr>
            <p:spPr bwMode="auto">
              <a:xfrm>
                <a:off x="5252" y="3724"/>
                <a:ext cx="15" cy="18"/>
              </a:xfrm>
              <a:custGeom>
                <a:avLst/>
                <a:gdLst>
                  <a:gd name="T0" fmla="*/ 4 w 15"/>
                  <a:gd name="T1" fmla="*/ 0 h 18"/>
                  <a:gd name="T2" fmla="*/ 15 w 15"/>
                  <a:gd name="T3" fmla="*/ 0 h 18"/>
                  <a:gd name="T4" fmla="*/ 15 w 15"/>
                  <a:gd name="T5" fmla="*/ 8 h 18"/>
                  <a:gd name="T6" fmla="*/ 8 w 15"/>
                  <a:gd name="T7" fmla="*/ 18 h 18"/>
                  <a:gd name="T8" fmla="*/ 0 w 15"/>
                  <a:gd name="T9" fmla="*/ 11 h 18"/>
                  <a:gd name="T10" fmla="*/ 4 w 15"/>
                  <a:gd name="T11" fmla="*/ 0 h 18"/>
                </a:gdLst>
                <a:ahLst/>
                <a:cxnLst>
                  <a:cxn ang="0">
                    <a:pos x="T0" y="T1"/>
                  </a:cxn>
                  <a:cxn ang="0">
                    <a:pos x="T2" y="T3"/>
                  </a:cxn>
                  <a:cxn ang="0">
                    <a:pos x="T4" y="T5"/>
                  </a:cxn>
                  <a:cxn ang="0">
                    <a:pos x="T6" y="T7"/>
                  </a:cxn>
                  <a:cxn ang="0">
                    <a:pos x="T8" y="T9"/>
                  </a:cxn>
                  <a:cxn ang="0">
                    <a:pos x="T10" y="T11"/>
                  </a:cxn>
                </a:cxnLst>
                <a:rect l="0" t="0" r="r" b="b"/>
                <a:pathLst>
                  <a:path w="15" h="18">
                    <a:moveTo>
                      <a:pt x="4" y="0"/>
                    </a:moveTo>
                    <a:lnTo>
                      <a:pt x="15" y="0"/>
                    </a:lnTo>
                    <a:lnTo>
                      <a:pt x="15" y="8"/>
                    </a:lnTo>
                    <a:lnTo>
                      <a:pt x="8" y="18"/>
                    </a:lnTo>
                    <a:lnTo>
                      <a:pt x="0" y="11"/>
                    </a:lnTo>
                    <a:lnTo>
                      <a:pt x="4"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4" name="Freeform 89">
                <a:extLst>
                  <a:ext uri="{FF2B5EF4-FFF2-40B4-BE49-F238E27FC236}">
                    <a16:creationId xmlns:a16="http://schemas.microsoft.com/office/drawing/2014/main" id="{B26F799E-D006-438B-A8A7-6F132F95494D}"/>
                  </a:ext>
                </a:extLst>
              </p:cNvPr>
              <p:cNvSpPr>
                <a:spLocks/>
              </p:cNvSpPr>
              <p:nvPr/>
            </p:nvSpPr>
            <p:spPr bwMode="auto">
              <a:xfrm>
                <a:off x="5396" y="3529"/>
                <a:ext cx="67" cy="157"/>
              </a:xfrm>
              <a:custGeom>
                <a:avLst/>
                <a:gdLst>
                  <a:gd name="T0" fmla="*/ 57 w 67"/>
                  <a:gd name="T1" fmla="*/ 0 h 157"/>
                  <a:gd name="T2" fmla="*/ 67 w 67"/>
                  <a:gd name="T3" fmla="*/ 37 h 157"/>
                  <a:gd name="T4" fmla="*/ 66 w 67"/>
                  <a:gd name="T5" fmla="*/ 46 h 157"/>
                  <a:gd name="T6" fmla="*/ 61 w 67"/>
                  <a:gd name="T7" fmla="*/ 42 h 157"/>
                  <a:gd name="T8" fmla="*/ 60 w 67"/>
                  <a:gd name="T9" fmla="*/ 58 h 157"/>
                  <a:gd name="T10" fmla="*/ 37 w 67"/>
                  <a:gd name="T11" fmla="*/ 150 h 157"/>
                  <a:gd name="T12" fmla="*/ 21 w 67"/>
                  <a:gd name="T13" fmla="*/ 157 h 157"/>
                  <a:gd name="T14" fmla="*/ 8 w 67"/>
                  <a:gd name="T15" fmla="*/ 151 h 157"/>
                  <a:gd name="T16" fmla="*/ 6 w 67"/>
                  <a:gd name="T17" fmla="*/ 133 h 157"/>
                  <a:gd name="T18" fmla="*/ 0 w 67"/>
                  <a:gd name="T19" fmla="*/ 118 h 157"/>
                  <a:gd name="T20" fmla="*/ 11 w 67"/>
                  <a:gd name="T21" fmla="*/ 93 h 157"/>
                  <a:gd name="T22" fmla="*/ 11 w 67"/>
                  <a:gd name="T23" fmla="*/ 86 h 157"/>
                  <a:gd name="T24" fmla="*/ 8 w 67"/>
                  <a:gd name="T25" fmla="*/ 63 h 157"/>
                  <a:gd name="T26" fmla="*/ 12 w 67"/>
                  <a:gd name="T27" fmla="*/ 49 h 157"/>
                  <a:gd name="T28" fmla="*/ 35 w 67"/>
                  <a:gd name="T29" fmla="*/ 39 h 157"/>
                  <a:gd name="T30" fmla="*/ 38 w 67"/>
                  <a:gd name="T31" fmla="*/ 36 h 157"/>
                  <a:gd name="T32" fmla="*/ 53 w 67"/>
                  <a:gd name="T33" fmla="*/ 2 h 157"/>
                  <a:gd name="T34" fmla="*/ 57 w 67"/>
                  <a:gd name="T3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57">
                    <a:moveTo>
                      <a:pt x="57" y="0"/>
                    </a:moveTo>
                    <a:lnTo>
                      <a:pt x="67" y="37"/>
                    </a:lnTo>
                    <a:lnTo>
                      <a:pt x="66" y="46"/>
                    </a:lnTo>
                    <a:lnTo>
                      <a:pt x="61" y="42"/>
                    </a:lnTo>
                    <a:lnTo>
                      <a:pt x="60" y="58"/>
                    </a:lnTo>
                    <a:lnTo>
                      <a:pt x="37" y="150"/>
                    </a:lnTo>
                    <a:lnTo>
                      <a:pt x="21" y="157"/>
                    </a:lnTo>
                    <a:lnTo>
                      <a:pt x="8" y="151"/>
                    </a:lnTo>
                    <a:lnTo>
                      <a:pt x="6" y="133"/>
                    </a:lnTo>
                    <a:lnTo>
                      <a:pt x="0" y="118"/>
                    </a:lnTo>
                    <a:lnTo>
                      <a:pt x="11" y="93"/>
                    </a:lnTo>
                    <a:lnTo>
                      <a:pt x="11" y="86"/>
                    </a:lnTo>
                    <a:lnTo>
                      <a:pt x="8" y="63"/>
                    </a:lnTo>
                    <a:lnTo>
                      <a:pt x="12" y="49"/>
                    </a:lnTo>
                    <a:lnTo>
                      <a:pt x="35" y="39"/>
                    </a:lnTo>
                    <a:lnTo>
                      <a:pt x="38" y="36"/>
                    </a:lnTo>
                    <a:lnTo>
                      <a:pt x="53" y="2"/>
                    </a:lnTo>
                    <a:lnTo>
                      <a:pt x="57"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5" name="Freeform 90">
                <a:extLst>
                  <a:ext uri="{FF2B5EF4-FFF2-40B4-BE49-F238E27FC236}">
                    <a16:creationId xmlns:a16="http://schemas.microsoft.com/office/drawing/2014/main" id="{FF0CDC91-9484-4289-8B39-567AFED19B60}"/>
                  </a:ext>
                </a:extLst>
              </p:cNvPr>
              <p:cNvSpPr>
                <a:spLocks/>
              </p:cNvSpPr>
              <p:nvPr/>
            </p:nvSpPr>
            <p:spPr bwMode="auto">
              <a:xfrm>
                <a:off x="5356" y="2957"/>
                <a:ext cx="88" cy="98"/>
              </a:xfrm>
              <a:custGeom>
                <a:avLst/>
                <a:gdLst>
                  <a:gd name="T0" fmla="*/ 61 w 88"/>
                  <a:gd name="T1" fmla="*/ 17 h 98"/>
                  <a:gd name="T2" fmla="*/ 69 w 88"/>
                  <a:gd name="T3" fmla="*/ 20 h 98"/>
                  <a:gd name="T4" fmla="*/ 68 w 88"/>
                  <a:gd name="T5" fmla="*/ 28 h 98"/>
                  <a:gd name="T6" fmla="*/ 61 w 88"/>
                  <a:gd name="T7" fmla="*/ 41 h 98"/>
                  <a:gd name="T8" fmla="*/ 78 w 88"/>
                  <a:gd name="T9" fmla="*/ 57 h 98"/>
                  <a:gd name="T10" fmla="*/ 83 w 88"/>
                  <a:gd name="T11" fmla="*/ 66 h 98"/>
                  <a:gd name="T12" fmla="*/ 82 w 88"/>
                  <a:gd name="T13" fmla="*/ 75 h 98"/>
                  <a:gd name="T14" fmla="*/ 88 w 88"/>
                  <a:gd name="T15" fmla="*/ 89 h 98"/>
                  <a:gd name="T16" fmla="*/ 79 w 88"/>
                  <a:gd name="T17" fmla="*/ 84 h 98"/>
                  <a:gd name="T18" fmla="*/ 75 w 88"/>
                  <a:gd name="T19" fmla="*/ 90 h 98"/>
                  <a:gd name="T20" fmla="*/ 71 w 88"/>
                  <a:gd name="T21" fmla="*/ 98 h 98"/>
                  <a:gd name="T22" fmla="*/ 55 w 88"/>
                  <a:gd name="T23" fmla="*/ 95 h 98"/>
                  <a:gd name="T24" fmla="*/ 15 w 88"/>
                  <a:gd name="T25" fmla="*/ 64 h 98"/>
                  <a:gd name="T26" fmla="*/ 4 w 88"/>
                  <a:gd name="T27" fmla="*/ 63 h 98"/>
                  <a:gd name="T28" fmla="*/ 0 w 88"/>
                  <a:gd name="T29" fmla="*/ 47 h 98"/>
                  <a:gd name="T30" fmla="*/ 7 w 88"/>
                  <a:gd name="T31" fmla="*/ 43 h 98"/>
                  <a:gd name="T32" fmla="*/ 22 w 88"/>
                  <a:gd name="T33" fmla="*/ 33 h 98"/>
                  <a:gd name="T34" fmla="*/ 24 w 88"/>
                  <a:gd name="T35" fmla="*/ 10 h 98"/>
                  <a:gd name="T36" fmla="*/ 29 w 88"/>
                  <a:gd name="T37" fmla="*/ 10 h 98"/>
                  <a:gd name="T38" fmla="*/ 32 w 88"/>
                  <a:gd name="T39" fmla="*/ 4 h 98"/>
                  <a:gd name="T40" fmla="*/ 38 w 88"/>
                  <a:gd name="T41" fmla="*/ 0 h 98"/>
                  <a:gd name="T42" fmla="*/ 48 w 88"/>
                  <a:gd name="T43" fmla="*/ 4 h 98"/>
                  <a:gd name="T44" fmla="*/ 51 w 88"/>
                  <a:gd name="T45" fmla="*/ 4 h 98"/>
                  <a:gd name="T46" fmla="*/ 57 w 88"/>
                  <a:gd name="T47" fmla="*/ 4 h 98"/>
                  <a:gd name="T48" fmla="*/ 61 w 88"/>
                  <a:gd name="T49" fmla="*/ 1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98">
                    <a:moveTo>
                      <a:pt x="61" y="17"/>
                    </a:moveTo>
                    <a:lnTo>
                      <a:pt x="69" y="20"/>
                    </a:lnTo>
                    <a:lnTo>
                      <a:pt x="68" y="28"/>
                    </a:lnTo>
                    <a:lnTo>
                      <a:pt x="61" y="41"/>
                    </a:lnTo>
                    <a:lnTo>
                      <a:pt x="78" y="57"/>
                    </a:lnTo>
                    <a:lnTo>
                      <a:pt x="83" y="66"/>
                    </a:lnTo>
                    <a:lnTo>
                      <a:pt x="82" y="75"/>
                    </a:lnTo>
                    <a:lnTo>
                      <a:pt x="88" y="89"/>
                    </a:lnTo>
                    <a:lnTo>
                      <a:pt x="79" y="84"/>
                    </a:lnTo>
                    <a:lnTo>
                      <a:pt x="75" y="90"/>
                    </a:lnTo>
                    <a:lnTo>
                      <a:pt x="71" y="98"/>
                    </a:lnTo>
                    <a:lnTo>
                      <a:pt x="55" y="95"/>
                    </a:lnTo>
                    <a:lnTo>
                      <a:pt x="15" y="64"/>
                    </a:lnTo>
                    <a:lnTo>
                      <a:pt x="4" y="63"/>
                    </a:lnTo>
                    <a:lnTo>
                      <a:pt x="0" y="47"/>
                    </a:lnTo>
                    <a:lnTo>
                      <a:pt x="7" y="43"/>
                    </a:lnTo>
                    <a:lnTo>
                      <a:pt x="22" y="33"/>
                    </a:lnTo>
                    <a:lnTo>
                      <a:pt x="24" y="10"/>
                    </a:lnTo>
                    <a:lnTo>
                      <a:pt x="29" y="10"/>
                    </a:lnTo>
                    <a:lnTo>
                      <a:pt x="32" y="4"/>
                    </a:lnTo>
                    <a:lnTo>
                      <a:pt x="38" y="0"/>
                    </a:lnTo>
                    <a:lnTo>
                      <a:pt x="48" y="4"/>
                    </a:lnTo>
                    <a:lnTo>
                      <a:pt x="51" y="4"/>
                    </a:lnTo>
                    <a:lnTo>
                      <a:pt x="57" y="4"/>
                    </a:lnTo>
                    <a:lnTo>
                      <a:pt x="61" y="17"/>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6" name="Freeform 91">
                <a:extLst>
                  <a:ext uri="{FF2B5EF4-FFF2-40B4-BE49-F238E27FC236}">
                    <a16:creationId xmlns:a16="http://schemas.microsoft.com/office/drawing/2014/main" id="{4A1A0339-9638-44DF-B279-F1DC6452F77A}"/>
                  </a:ext>
                </a:extLst>
              </p:cNvPr>
              <p:cNvSpPr>
                <a:spLocks/>
              </p:cNvSpPr>
              <p:nvPr/>
            </p:nvSpPr>
            <p:spPr bwMode="auto">
              <a:xfrm>
                <a:off x="5427" y="3041"/>
                <a:ext cx="17" cy="19"/>
              </a:xfrm>
              <a:custGeom>
                <a:avLst/>
                <a:gdLst>
                  <a:gd name="T0" fmla="*/ 8 w 17"/>
                  <a:gd name="T1" fmla="*/ 0 h 19"/>
                  <a:gd name="T2" fmla="*/ 17 w 17"/>
                  <a:gd name="T3" fmla="*/ 5 h 19"/>
                  <a:gd name="T4" fmla="*/ 13 w 17"/>
                  <a:gd name="T5" fmla="*/ 9 h 19"/>
                  <a:gd name="T6" fmla="*/ 17 w 17"/>
                  <a:gd name="T7" fmla="*/ 16 h 19"/>
                  <a:gd name="T8" fmla="*/ 17 w 17"/>
                  <a:gd name="T9" fmla="*/ 19 h 19"/>
                  <a:gd name="T10" fmla="*/ 8 w 17"/>
                  <a:gd name="T11" fmla="*/ 15 h 19"/>
                  <a:gd name="T12" fmla="*/ 0 w 17"/>
                  <a:gd name="T13" fmla="*/ 14 h 19"/>
                  <a:gd name="T14" fmla="*/ 4 w 17"/>
                  <a:gd name="T15" fmla="*/ 6 h 19"/>
                  <a:gd name="T16" fmla="*/ 8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8" y="0"/>
                    </a:moveTo>
                    <a:lnTo>
                      <a:pt x="17" y="5"/>
                    </a:lnTo>
                    <a:lnTo>
                      <a:pt x="13" y="9"/>
                    </a:lnTo>
                    <a:lnTo>
                      <a:pt x="17" y="16"/>
                    </a:lnTo>
                    <a:lnTo>
                      <a:pt x="17" y="19"/>
                    </a:lnTo>
                    <a:lnTo>
                      <a:pt x="8" y="15"/>
                    </a:lnTo>
                    <a:lnTo>
                      <a:pt x="0" y="14"/>
                    </a:lnTo>
                    <a:lnTo>
                      <a:pt x="4" y="6"/>
                    </a:lnTo>
                    <a:lnTo>
                      <a:pt x="8"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7" name="Freeform 92">
                <a:extLst>
                  <a:ext uri="{FF2B5EF4-FFF2-40B4-BE49-F238E27FC236}">
                    <a16:creationId xmlns:a16="http://schemas.microsoft.com/office/drawing/2014/main" id="{C47C6DEC-2FBB-4174-B65E-79E32F5A86A3}"/>
                  </a:ext>
                </a:extLst>
              </p:cNvPr>
              <p:cNvSpPr>
                <a:spLocks/>
              </p:cNvSpPr>
              <p:nvPr/>
            </p:nvSpPr>
            <p:spPr bwMode="auto">
              <a:xfrm>
                <a:off x="5465" y="3087"/>
                <a:ext cx="9" cy="19"/>
              </a:xfrm>
              <a:custGeom>
                <a:avLst/>
                <a:gdLst>
                  <a:gd name="T0" fmla="*/ 8 w 9"/>
                  <a:gd name="T1" fmla="*/ 4 h 19"/>
                  <a:gd name="T2" fmla="*/ 9 w 9"/>
                  <a:gd name="T3" fmla="*/ 14 h 19"/>
                  <a:gd name="T4" fmla="*/ 7 w 9"/>
                  <a:gd name="T5" fmla="*/ 19 h 19"/>
                  <a:gd name="T6" fmla="*/ 2 w 9"/>
                  <a:gd name="T7" fmla="*/ 17 h 19"/>
                  <a:gd name="T8" fmla="*/ 0 w 9"/>
                  <a:gd name="T9" fmla="*/ 13 h 19"/>
                  <a:gd name="T10" fmla="*/ 0 w 9"/>
                  <a:gd name="T11" fmla="*/ 9 h 19"/>
                  <a:gd name="T12" fmla="*/ 4 w 9"/>
                  <a:gd name="T13" fmla="*/ 2 h 19"/>
                  <a:gd name="T14" fmla="*/ 5 w 9"/>
                  <a:gd name="T15" fmla="*/ 0 h 19"/>
                  <a:gd name="T16" fmla="*/ 8 w 9"/>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9">
                    <a:moveTo>
                      <a:pt x="8" y="4"/>
                    </a:moveTo>
                    <a:lnTo>
                      <a:pt x="9" y="14"/>
                    </a:lnTo>
                    <a:lnTo>
                      <a:pt x="7" y="19"/>
                    </a:lnTo>
                    <a:lnTo>
                      <a:pt x="2" y="17"/>
                    </a:lnTo>
                    <a:lnTo>
                      <a:pt x="0" y="13"/>
                    </a:lnTo>
                    <a:lnTo>
                      <a:pt x="0" y="9"/>
                    </a:lnTo>
                    <a:lnTo>
                      <a:pt x="4" y="2"/>
                    </a:lnTo>
                    <a:lnTo>
                      <a:pt x="5" y="0"/>
                    </a:lnTo>
                    <a:lnTo>
                      <a:pt x="8" y="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8" name="Freeform 93">
                <a:extLst>
                  <a:ext uri="{FF2B5EF4-FFF2-40B4-BE49-F238E27FC236}">
                    <a16:creationId xmlns:a16="http://schemas.microsoft.com/office/drawing/2014/main" id="{8D1139C8-CD3C-4A31-B52D-D07657FBF8C2}"/>
                  </a:ext>
                </a:extLst>
              </p:cNvPr>
              <p:cNvSpPr>
                <a:spLocks/>
              </p:cNvSpPr>
              <p:nvPr/>
            </p:nvSpPr>
            <p:spPr bwMode="auto">
              <a:xfrm>
                <a:off x="5555" y="2945"/>
                <a:ext cx="130" cy="106"/>
              </a:xfrm>
              <a:custGeom>
                <a:avLst/>
                <a:gdLst>
                  <a:gd name="T0" fmla="*/ 7 w 130"/>
                  <a:gd name="T1" fmla="*/ 34 h 106"/>
                  <a:gd name="T2" fmla="*/ 20 w 130"/>
                  <a:gd name="T3" fmla="*/ 39 h 106"/>
                  <a:gd name="T4" fmla="*/ 26 w 130"/>
                  <a:gd name="T5" fmla="*/ 30 h 106"/>
                  <a:gd name="T6" fmla="*/ 36 w 130"/>
                  <a:gd name="T7" fmla="*/ 26 h 106"/>
                  <a:gd name="T8" fmla="*/ 40 w 130"/>
                  <a:gd name="T9" fmla="*/ 15 h 106"/>
                  <a:gd name="T10" fmla="*/ 55 w 130"/>
                  <a:gd name="T11" fmla="*/ 12 h 106"/>
                  <a:gd name="T12" fmla="*/ 66 w 130"/>
                  <a:gd name="T13" fmla="*/ 16 h 106"/>
                  <a:gd name="T14" fmla="*/ 69 w 130"/>
                  <a:gd name="T15" fmla="*/ 19 h 106"/>
                  <a:gd name="T16" fmla="*/ 82 w 130"/>
                  <a:gd name="T17" fmla="*/ 11 h 106"/>
                  <a:gd name="T18" fmla="*/ 88 w 130"/>
                  <a:gd name="T19" fmla="*/ 10 h 106"/>
                  <a:gd name="T20" fmla="*/ 94 w 130"/>
                  <a:gd name="T21" fmla="*/ 2 h 106"/>
                  <a:gd name="T22" fmla="*/ 95 w 130"/>
                  <a:gd name="T23" fmla="*/ 0 h 106"/>
                  <a:gd name="T24" fmla="*/ 101 w 130"/>
                  <a:gd name="T25" fmla="*/ 7 h 106"/>
                  <a:gd name="T26" fmla="*/ 101 w 130"/>
                  <a:gd name="T27" fmla="*/ 21 h 106"/>
                  <a:gd name="T28" fmla="*/ 117 w 130"/>
                  <a:gd name="T29" fmla="*/ 11 h 106"/>
                  <a:gd name="T30" fmla="*/ 130 w 130"/>
                  <a:gd name="T31" fmla="*/ 12 h 106"/>
                  <a:gd name="T32" fmla="*/ 127 w 130"/>
                  <a:gd name="T33" fmla="*/ 19 h 106"/>
                  <a:gd name="T34" fmla="*/ 123 w 130"/>
                  <a:gd name="T35" fmla="*/ 19 h 106"/>
                  <a:gd name="T36" fmla="*/ 107 w 130"/>
                  <a:gd name="T37" fmla="*/ 22 h 106"/>
                  <a:gd name="T38" fmla="*/ 101 w 130"/>
                  <a:gd name="T39" fmla="*/ 28 h 106"/>
                  <a:gd name="T40" fmla="*/ 97 w 130"/>
                  <a:gd name="T41" fmla="*/ 48 h 106"/>
                  <a:gd name="T42" fmla="*/ 88 w 130"/>
                  <a:gd name="T43" fmla="*/ 53 h 106"/>
                  <a:gd name="T44" fmla="*/ 88 w 130"/>
                  <a:gd name="T45" fmla="*/ 60 h 106"/>
                  <a:gd name="T46" fmla="*/ 82 w 130"/>
                  <a:gd name="T47" fmla="*/ 63 h 106"/>
                  <a:gd name="T48" fmla="*/ 77 w 130"/>
                  <a:gd name="T49" fmla="*/ 79 h 106"/>
                  <a:gd name="T50" fmla="*/ 70 w 130"/>
                  <a:gd name="T51" fmla="*/ 77 h 106"/>
                  <a:gd name="T52" fmla="*/ 53 w 130"/>
                  <a:gd name="T53" fmla="*/ 88 h 106"/>
                  <a:gd name="T54" fmla="*/ 53 w 130"/>
                  <a:gd name="T55" fmla="*/ 100 h 106"/>
                  <a:gd name="T56" fmla="*/ 33 w 130"/>
                  <a:gd name="T57" fmla="*/ 105 h 106"/>
                  <a:gd name="T58" fmla="*/ 17 w 130"/>
                  <a:gd name="T59" fmla="*/ 106 h 106"/>
                  <a:gd name="T60" fmla="*/ 3 w 130"/>
                  <a:gd name="T61" fmla="*/ 101 h 106"/>
                  <a:gd name="T62" fmla="*/ 10 w 130"/>
                  <a:gd name="T63" fmla="*/ 89 h 106"/>
                  <a:gd name="T64" fmla="*/ 13 w 130"/>
                  <a:gd name="T65" fmla="*/ 87 h 106"/>
                  <a:gd name="T66" fmla="*/ 10 w 130"/>
                  <a:gd name="T67" fmla="*/ 82 h 106"/>
                  <a:gd name="T68" fmla="*/ 3 w 130"/>
                  <a:gd name="T69" fmla="*/ 81 h 106"/>
                  <a:gd name="T70" fmla="*/ 0 w 130"/>
                  <a:gd name="T71" fmla="*/ 57 h 106"/>
                  <a:gd name="T72" fmla="*/ 7 w 130"/>
                  <a:gd name="T73"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06">
                    <a:moveTo>
                      <a:pt x="7" y="34"/>
                    </a:moveTo>
                    <a:lnTo>
                      <a:pt x="20" y="39"/>
                    </a:lnTo>
                    <a:lnTo>
                      <a:pt x="26" y="30"/>
                    </a:lnTo>
                    <a:lnTo>
                      <a:pt x="36" y="26"/>
                    </a:lnTo>
                    <a:lnTo>
                      <a:pt x="40" y="15"/>
                    </a:lnTo>
                    <a:lnTo>
                      <a:pt x="55" y="12"/>
                    </a:lnTo>
                    <a:lnTo>
                      <a:pt x="66" y="16"/>
                    </a:lnTo>
                    <a:lnTo>
                      <a:pt x="69" y="19"/>
                    </a:lnTo>
                    <a:lnTo>
                      <a:pt x="82" y="11"/>
                    </a:lnTo>
                    <a:lnTo>
                      <a:pt x="88" y="10"/>
                    </a:lnTo>
                    <a:lnTo>
                      <a:pt x="94" y="2"/>
                    </a:lnTo>
                    <a:lnTo>
                      <a:pt x="95" y="0"/>
                    </a:lnTo>
                    <a:lnTo>
                      <a:pt x="101" y="7"/>
                    </a:lnTo>
                    <a:lnTo>
                      <a:pt x="101" y="21"/>
                    </a:lnTo>
                    <a:lnTo>
                      <a:pt x="117" y="11"/>
                    </a:lnTo>
                    <a:lnTo>
                      <a:pt x="130" y="12"/>
                    </a:lnTo>
                    <a:lnTo>
                      <a:pt x="127" y="19"/>
                    </a:lnTo>
                    <a:lnTo>
                      <a:pt x="123" y="19"/>
                    </a:lnTo>
                    <a:lnTo>
                      <a:pt x="107" y="22"/>
                    </a:lnTo>
                    <a:lnTo>
                      <a:pt x="101" y="28"/>
                    </a:lnTo>
                    <a:lnTo>
                      <a:pt x="97" y="48"/>
                    </a:lnTo>
                    <a:lnTo>
                      <a:pt x="88" y="53"/>
                    </a:lnTo>
                    <a:lnTo>
                      <a:pt x="88" y="60"/>
                    </a:lnTo>
                    <a:lnTo>
                      <a:pt x="82" y="63"/>
                    </a:lnTo>
                    <a:lnTo>
                      <a:pt x="77" y="79"/>
                    </a:lnTo>
                    <a:lnTo>
                      <a:pt x="70" y="77"/>
                    </a:lnTo>
                    <a:lnTo>
                      <a:pt x="53" y="88"/>
                    </a:lnTo>
                    <a:lnTo>
                      <a:pt x="53" y="100"/>
                    </a:lnTo>
                    <a:lnTo>
                      <a:pt x="33" y="105"/>
                    </a:lnTo>
                    <a:lnTo>
                      <a:pt x="17" y="106"/>
                    </a:lnTo>
                    <a:lnTo>
                      <a:pt x="3" y="101"/>
                    </a:lnTo>
                    <a:lnTo>
                      <a:pt x="10" y="89"/>
                    </a:lnTo>
                    <a:lnTo>
                      <a:pt x="13" y="87"/>
                    </a:lnTo>
                    <a:lnTo>
                      <a:pt x="10" y="82"/>
                    </a:lnTo>
                    <a:lnTo>
                      <a:pt x="3" y="81"/>
                    </a:lnTo>
                    <a:lnTo>
                      <a:pt x="0" y="57"/>
                    </a:lnTo>
                    <a:lnTo>
                      <a:pt x="7" y="3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19" name="Freeform 94">
                <a:extLst>
                  <a:ext uri="{FF2B5EF4-FFF2-40B4-BE49-F238E27FC236}">
                    <a16:creationId xmlns:a16="http://schemas.microsoft.com/office/drawing/2014/main" id="{2E55C439-902F-40FA-BDE8-1D51EB551C98}"/>
                  </a:ext>
                </a:extLst>
              </p:cNvPr>
              <p:cNvSpPr>
                <a:spLocks/>
              </p:cNvSpPr>
              <p:nvPr/>
            </p:nvSpPr>
            <p:spPr bwMode="auto">
              <a:xfrm>
                <a:off x="5813" y="3063"/>
                <a:ext cx="30" cy="19"/>
              </a:xfrm>
              <a:custGeom>
                <a:avLst/>
                <a:gdLst>
                  <a:gd name="T0" fmla="*/ 9 w 30"/>
                  <a:gd name="T1" fmla="*/ 0 h 19"/>
                  <a:gd name="T2" fmla="*/ 27 w 30"/>
                  <a:gd name="T3" fmla="*/ 5 h 19"/>
                  <a:gd name="T4" fmla="*/ 30 w 30"/>
                  <a:gd name="T5" fmla="*/ 17 h 19"/>
                  <a:gd name="T6" fmla="*/ 19 w 30"/>
                  <a:gd name="T7" fmla="*/ 17 h 19"/>
                  <a:gd name="T8" fmla="*/ 8 w 30"/>
                  <a:gd name="T9" fmla="*/ 19 h 19"/>
                  <a:gd name="T10" fmla="*/ 0 w 30"/>
                  <a:gd name="T11" fmla="*/ 14 h 19"/>
                  <a:gd name="T12" fmla="*/ 3 w 30"/>
                  <a:gd name="T13" fmla="*/ 9 h 19"/>
                  <a:gd name="T14" fmla="*/ 9 w 30"/>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9">
                    <a:moveTo>
                      <a:pt x="9" y="0"/>
                    </a:moveTo>
                    <a:lnTo>
                      <a:pt x="27" y="5"/>
                    </a:lnTo>
                    <a:lnTo>
                      <a:pt x="30" y="17"/>
                    </a:lnTo>
                    <a:lnTo>
                      <a:pt x="19" y="17"/>
                    </a:lnTo>
                    <a:lnTo>
                      <a:pt x="8" y="19"/>
                    </a:lnTo>
                    <a:lnTo>
                      <a:pt x="0" y="14"/>
                    </a:lnTo>
                    <a:lnTo>
                      <a:pt x="3" y="9"/>
                    </a:lnTo>
                    <a:lnTo>
                      <a:pt x="9"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0" name="Freeform 95">
                <a:extLst>
                  <a:ext uri="{FF2B5EF4-FFF2-40B4-BE49-F238E27FC236}">
                    <a16:creationId xmlns:a16="http://schemas.microsoft.com/office/drawing/2014/main" id="{5C2994DE-0975-484E-AE65-54D30FE26D94}"/>
                  </a:ext>
                </a:extLst>
              </p:cNvPr>
              <p:cNvSpPr>
                <a:spLocks/>
              </p:cNvSpPr>
              <p:nvPr/>
            </p:nvSpPr>
            <p:spPr bwMode="auto">
              <a:xfrm>
                <a:off x="5805" y="3085"/>
                <a:ext cx="43" cy="66"/>
              </a:xfrm>
              <a:custGeom>
                <a:avLst/>
                <a:gdLst>
                  <a:gd name="T0" fmla="*/ 30 w 43"/>
                  <a:gd name="T1" fmla="*/ 27 h 66"/>
                  <a:gd name="T2" fmla="*/ 33 w 43"/>
                  <a:gd name="T3" fmla="*/ 39 h 66"/>
                  <a:gd name="T4" fmla="*/ 39 w 43"/>
                  <a:gd name="T5" fmla="*/ 31 h 66"/>
                  <a:gd name="T6" fmla="*/ 43 w 43"/>
                  <a:gd name="T7" fmla="*/ 52 h 66"/>
                  <a:gd name="T8" fmla="*/ 40 w 43"/>
                  <a:gd name="T9" fmla="*/ 66 h 66"/>
                  <a:gd name="T10" fmla="*/ 32 w 43"/>
                  <a:gd name="T11" fmla="*/ 43 h 66"/>
                  <a:gd name="T12" fmla="*/ 27 w 43"/>
                  <a:gd name="T13" fmla="*/ 50 h 66"/>
                  <a:gd name="T14" fmla="*/ 12 w 43"/>
                  <a:gd name="T15" fmla="*/ 55 h 66"/>
                  <a:gd name="T16" fmla="*/ 9 w 43"/>
                  <a:gd name="T17" fmla="*/ 37 h 66"/>
                  <a:gd name="T18" fmla="*/ 6 w 43"/>
                  <a:gd name="T19" fmla="*/ 26 h 66"/>
                  <a:gd name="T20" fmla="*/ 1 w 43"/>
                  <a:gd name="T21" fmla="*/ 21 h 66"/>
                  <a:gd name="T22" fmla="*/ 6 w 43"/>
                  <a:gd name="T23" fmla="*/ 12 h 66"/>
                  <a:gd name="T24" fmla="*/ 0 w 43"/>
                  <a:gd name="T25" fmla="*/ 6 h 66"/>
                  <a:gd name="T26" fmla="*/ 6 w 43"/>
                  <a:gd name="T27" fmla="*/ 0 h 66"/>
                  <a:gd name="T28" fmla="*/ 16 w 43"/>
                  <a:gd name="T29" fmla="*/ 2 h 66"/>
                  <a:gd name="T30" fmla="*/ 18 w 43"/>
                  <a:gd name="T31" fmla="*/ 12 h 66"/>
                  <a:gd name="T32" fmla="*/ 41 w 43"/>
                  <a:gd name="T33" fmla="*/ 15 h 66"/>
                  <a:gd name="T34" fmla="*/ 37 w 43"/>
                  <a:gd name="T35" fmla="*/ 25 h 66"/>
                  <a:gd name="T36" fmla="*/ 30 w 43"/>
                  <a:gd name="T37"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66">
                    <a:moveTo>
                      <a:pt x="30" y="27"/>
                    </a:moveTo>
                    <a:lnTo>
                      <a:pt x="33" y="39"/>
                    </a:lnTo>
                    <a:lnTo>
                      <a:pt x="39" y="31"/>
                    </a:lnTo>
                    <a:lnTo>
                      <a:pt x="43" y="52"/>
                    </a:lnTo>
                    <a:lnTo>
                      <a:pt x="40" y="66"/>
                    </a:lnTo>
                    <a:lnTo>
                      <a:pt x="32" y="43"/>
                    </a:lnTo>
                    <a:lnTo>
                      <a:pt x="27" y="50"/>
                    </a:lnTo>
                    <a:lnTo>
                      <a:pt x="12" y="55"/>
                    </a:lnTo>
                    <a:lnTo>
                      <a:pt x="9" y="37"/>
                    </a:lnTo>
                    <a:lnTo>
                      <a:pt x="6" y="26"/>
                    </a:lnTo>
                    <a:lnTo>
                      <a:pt x="1" y="21"/>
                    </a:lnTo>
                    <a:lnTo>
                      <a:pt x="6" y="12"/>
                    </a:lnTo>
                    <a:lnTo>
                      <a:pt x="0" y="6"/>
                    </a:lnTo>
                    <a:lnTo>
                      <a:pt x="6" y="0"/>
                    </a:lnTo>
                    <a:lnTo>
                      <a:pt x="16" y="2"/>
                    </a:lnTo>
                    <a:lnTo>
                      <a:pt x="18" y="12"/>
                    </a:lnTo>
                    <a:lnTo>
                      <a:pt x="41" y="15"/>
                    </a:lnTo>
                    <a:lnTo>
                      <a:pt x="37" y="25"/>
                    </a:lnTo>
                    <a:lnTo>
                      <a:pt x="30" y="27"/>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1" name="Freeform 96">
                <a:extLst>
                  <a:ext uri="{FF2B5EF4-FFF2-40B4-BE49-F238E27FC236}">
                    <a16:creationId xmlns:a16="http://schemas.microsoft.com/office/drawing/2014/main" id="{5CE62AAC-A0D5-4425-8F68-1CE83182C98C}"/>
                  </a:ext>
                </a:extLst>
              </p:cNvPr>
              <p:cNvSpPr>
                <a:spLocks/>
              </p:cNvSpPr>
              <p:nvPr/>
            </p:nvSpPr>
            <p:spPr bwMode="auto">
              <a:xfrm>
                <a:off x="5729" y="3275"/>
                <a:ext cx="21" cy="47"/>
              </a:xfrm>
              <a:custGeom>
                <a:avLst/>
                <a:gdLst>
                  <a:gd name="T0" fmla="*/ 5 w 21"/>
                  <a:gd name="T1" fmla="*/ 0 h 47"/>
                  <a:gd name="T2" fmla="*/ 12 w 21"/>
                  <a:gd name="T3" fmla="*/ 9 h 47"/>
                  <a:gd name="T4" fmla="*/ 21 w 21"/>
                  <a:gd name="T5" fmla="*/ 33 h 47"/>
                  <a:gd name="T6" fmla="*/ 16 w 21"/>
                  <a:gd name="T7" fmla="*/ 45 h 47"/>
                  <a:gd name="T8" fmla="*/ 6 w 21"/>
                  <a:gd name="T9" fmla="*/ 47 h 47"/>
                  <a:gd name="T10" fmla="*/ 0 w 21"/>
                  <a:gd name="T11" fmla="*/ 26 h 47"/>
                  <a:gd name="T12" fmla="*/ 5 w 21"/>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21" h="47">
                    <a:moveTo>
                      <a:pt x="5" y="0"/>
                    </a:moveTo>
                    <a:lnTo>
                      <a:pt x="12" y="9"/>
                    </a:lnTo>
                    <a:lnTo>
                      <a:pt x="21" y="33"/>
                    </a:lnTo>
                    <a:lnTo>
                      <a:pt x="16" y="45"/>
                    </a:lnTo>
                    <a:lnTo>
                      <a:pt x="6" y="47"/>
                    </a:lnTo>
                    <a:lnTo>
                      <a:pt x="0" y="26"/>
                    </a:lnTo>
                    <a:lnTo>
                      <a:pt x="5"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2" name="Freeform 97">
                <a:extLst>
                  <a:ext uri="{FF2B5EF4-FFF2-40B4-BE49-F238E27FC236}">
                    <a16:creationId xmlns:a16="http://schemas.microsoft.com/office/drawing/2014/main" id="{217598D6-912D-46E9-A07F-7A7461CE7BBC}"/>
                  </a:ext>
                </a:extLst>
              </p:cNvPr>
              <p:cNvSpPr>
                <a:spLocks/>
              </p:cNvSpPr>
              <p:nvPr/>
            </p:nvSpPr>
            <p:spPr bwMode="auto">
              <a:xfrm>
                <a:off x="5845" y="3061"/>
                <a:ext cx="81" cy="215"/>
              </a:xfrm>
              <a:custGeom>
                <a:avLst/>
                <a:gdLst>
                  <a:gd name="T0" fmla="*/ 59 w 81"/>
                  <a:gd name="T1" fmla="*/ 11 h 215"/>
                  <a:gd name="T2" fmla="*/ 59 w 81"/>
                  <a:gd name="T3" fmla="*/ 31 h 215"/>
                  <a:gd name="T4" fmla="*/ 47 w 81"/>
                  <a:gd name="T5" fmla="*/ 46 h 215"/>
                  <a:gd name="T6" fmla="*/ 53 w 81"/>
                  <a:gd name="T7" fmla="*/ 51 h 215"/>
                  <a:gd name="T8" fmla="*/ 54 w 81"/>
                  <a:gd name="T9" fmla="*/ 51 h 215"/>
                  <a:gd name="T10" fmla="*/ 64 w 81"/>
                  <a:gd name="T11" fmla="*/ 61 h 215"/>
                  <a:gd name="T12" fmla="*/ 67 w 81"/>
                  <a:gd name="T13" fmla="*/ 75 h 215"/>
                  <a:gd name="T14" fmla="*/ 81 w 81"/>
                  <a:gd name="T15" fmla="*/ 79 h 215"/>
                  <a:gd name="T16" fmla="*/ 74 w 81"/>
                  <a:gd name="T17" fmla="*/ 88 h 215"/>
                  <a:gd name="T18" fmla="*/ 71 w 81"/>
                  <a:gd name="T19" fmla="*/ 91 h 215"/>
                  <a:gd name="T20" fmla="*/ 56 w 81"/>
                  <a:gd name="T21" fmla="*/ 102 h 215"/>
                  <a:gd name="T22" fmla="*/ 51 w 81"/>
                  <a:gd name="T23" fmla="*/ 103 h 215"/>
                  <a:gd name="T24" fmla="*/ 47 w 81"/>
                  <a:gd name="T25" fmla="*/ 115 h 215"/>
                  <a:gd name="T26" fmla="*/ 49 w 81"/>
                  <a:gd name="T27" fmla="*/ 124 h 215"/>
                  <a:gd name="T28" fmla="*/ 60 w 81"/>
                  <a:gd name="T29" fmla="*/ 139 h 215"/>
                  <a:gd name="T30" fmla="*/ 53 w 81"/>
                  <a:gd name="T31" fmla="*/ 155 h 215"/>
                  <a:gd name="T32" fmla="*/ 62 w 81"/>
                  <a:gd name="T33" fmla="*/ 168 h 215"/>
                  <a:gd name="T34" fmla="*/ 62 w 81"/>
                  <a:gd name="T35" fmla="*/ 178 h 215"/>
                  <a:gd name="T36" fmla="*/ 66 w 81"/>
                  <a:gd name="T37" fmla="*/ 193 h 215"/>
                  <a:gd name="T38" fmla="*/ 57 w 81"/>
                  <a:gd name="T39" fmla="*/ 215 h 215"/>
                  <a:gd name="T40" fmla="*/ 58 w 81"/>
                  <a:gd name="T41" fmla="*/ 181 h 215"/>
                  <a:gd name="T42" fmla="*/ 51 w 81"/>
                  <a:gd name="T43" fmla="*/ 154 h 215"/>
                  <a:gd name="T44" fmla="*/ 42 w 81"/>
                  <a:gd name="T45" fmla="*/ 129 h 215"/>
                  <a:gd name="T46" fmla="*/ 40 w 81"/>
                  <a:gd name="T47" fmla="*/ 139 h 215"/>
                  <a:gd name="T48" fmla="*/ 29 w 81"/>
                  <a:gd name="T49" fmla="*/ 148 h 215"/>
                  <a:gd name="T50" fmla="*/ 17 w 81"/>
                  <a:gd name="T51" fmla="*/ 145 h 215"/>
                  <a:gd name="T52" fmla="*/ 21 w 81"/>
                  <a:gd name="T53" fmla="*/ 126 h 215"/>
                  <a:gd name="T54" fmla="*/ 4 w 81"/>
                  <a:gd name="T55" fmla="*/ 94 h 215"/>
                  <a:gd name="T56" fmla="*/ 0 w 81"/>
                  <a:gd name="T57" fmla="*/ 90 h 215"/>
                  <a:gd name="T58" fmla="*/ 3 w 81"/>
                  <a:gd name="T59" fmla="*/ 76 h 215"/>
                  <a:gd name="T60" fmla="*/ 8 w 81"/>
                  <a:gd name="T61" fmla="*/ 73 h 215"/>
                  <a:gd name="T62" fmla="*/ 9 w 81"/>
                  <a:gd name="T63" fmla="*/ 51 h 215"/>
                  <a:gd name="T64" fmla="*/ 17 w 81"/>
                  <a:gd name="T65" fmla="*/ 54 h 215"/>
                  <a:gd name="T66" fmla="*/ 27 w 81"/>
                  <a:gd name="T67" fmla="*/ 21 h 215"/>
                  <a:gd name="T68" fmla="*/ 42 w 81"/>
                  <a:gd name="T69" fmla="*/ 13 h 215"/>
                  <a:gd name="T70" fmla="*/ 47 w 81"/>
                  <a:gd name="T71" fmla="*/ 3 h 215"/>
                  <a:gd name="T72" fmla="*/ 49 w 81"/>
                  <a:gd name="T73" fmla="*/ 0 h 215"/>
                  <a:gd name="T74" fmla="*/ 59 w 81"/>
                  <a:gd name="T75" fmla="*/ 11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215">
                    <a:moveTo>
                      <a:pt x="59" y="11"/>
                    </a:moveTo>
                    <a:lnTo>
                      <a:pt x="59" y="31"/>
                    </a:lnTo>
                    <a:lnTo>
                      <a:pt x="47" y="46"/>
                    </a:lnTo>
                    <a:lnTo>
                      <a:pt x="53" y="51"/>
                    </a:lnTo>
                    <a:lnTo>
                      <a:pt x="54" y="51"/>
                    </a:lnTo>
                    <a:lnTo>
                      <a:pt x="64" y="61"/>
                    </a:lnTo>
                    <a:lnTo>
                      <a:pt x="67" y="75"/>
                    </a:lnTo>
                    <a:lnTo>
                      <a:pt x="81" y="79"/>
                    </a:lnTo>
                    <a:lnTo>
                      <a:pt x="74" y="88"/>
                    </a:lnTo>
                    <a:lnTo>
                      <a:pt x="71" y="91"/>
                    </a:lnTo>
                    <a:lnTo>
                      <a:pt x="56" y="102"/>
                    </a:lnTo>
                    <a:lnTo>
                      <a:pt x="51" y="103"/>
                    </a:lnTo>
                    <a:lnTo>
                      <a:pt x="47" y="115"/>
                    </a:lnTo>
                    <a:lnTo>
                      <a:pt x="49" y="124"/>
                    </a:lnTo>
                    <a:lnTo>
                      <a:pt x="60" y="139"/>
                    </a:lnTo>
                    <a:lnTo>
                      <a:pt x="53" y="155"/>
                    </a:lnTo>
                    <a:lnTo>
                      <a:pt x="62" y="168"/>
                    </a:lnTo>
                    <a:lnTo>
                      <a:pt x="62" y="178"/>
                    </a:lnTo>
                    <a:lnTo>
                      <a:pt x="66" y="193"/>
                    </a:lnTo>
                    <a:lnTo>
                      <a:pt x="57" y="215"/>
                    </a:lnTo>
                    <a:lnTo>
                      <a:pt x="58" y="181"/>
                    </a:lnTo>
                    <a:lnTo>
                      <a:pt x="51" y="154"/>
                    </a:lnTo>
                    <a:lnTo>
                      <a:pt x="42" y="129"/>
                    </a:lnTo>
                    <a:lnTo>
                      <a:pt x="40" y="139"/>
                    </a:lnTo>
                    <a:lnTo>
                      <a:pt x="29" y="148"/>
                    </a:lnTo>
                    <a:lnTo>
                      <a:pt x="17" y="145"/>
                    </a:lnTo>
                    <a:lnTo>
                      <a:pt x="21" y="126"/>
                    </a:lnTo>
                    <a:lnTo>
                      <a:pt x="4" y="94"/>
                    </a:lnTo>
                    <a:lnTo>
                      <a:pt x="0" y="90"/>
                    </a:lnTo>
                    <a:lnTo>
                      <a:pt x="3" y="76"/>
                    </a:lnTo>
                    <a:lnTo>
                      <a:pt x="8" y="73"/>
                    </a:lnTo>
                    <a:lnTo>
                      <a:pt x="9" y="51"/>
                    </a:lnTo>
                    <a:lnTo>
                      <a:pt x="17" y="54"/>
                    </a:lnTo>
                    <a:lnTo>
                      <a:pt x="27" y="21"/>
                    </a:lnTo>
                    <a:lnTo>
                      <a:pt x="42" y="13"/>
                    </a:lnTo>
                    <a:lnTo>
                      <a:pt x="47" y="3"/>
                    </a:lnTo>
                    <a:lnTo>
                      <a:pt x="49" y="0"/>
                    </a:lnTo>
                    <a:lnTo>
                      <a:pt x="59" y="1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3" name="Freeform 98">
                <a:extLst>
                  <a:ext uri="{FF2B5EF4-FFF2-40B4-BE49-F238E27FC236}">
                    <a16:creationId xmlns:a16="http://schemas.microsoft.com/office/drawing/2014/main" id="{8576B6BC-B4C7-4D53-9474-75EA800969E4}"/>
                  </a:ext>
                </a:extLst>
              </p:cNvPr>
              <p:cNvSpPr>
                <a:spLocks/>
              </p:cNvSpPr>
              <p:nvPr/>
            </p:nvSpPr>
            <p:spPr bwMode="auto">
              <a:xfrm>
                <a:off x="5892" y="3152"/>
                <a:ext cx="75" cy="173"/>
              </a:xfrm>
              <a:custGeom>
                <a:avLst/>
                <a:gdLst>
                  <a:gd name="T0" fmla="*/ 29 w 75"/>
                  <a:gd name="T1" fmla="*/ 14 h 173"/>
                  <a:gd name="T2" fmla="*/ 35 w 75"/>
                  <a:gd name="T3" fmla="*/ 13 h 173"/>
                  <a:gd name="T4" fmla="*/ 33 w 75"/>
                  <a:gd name="T5" fmla="*/ 21 h 173"/>
                  <a:gd name="T6" fmla="*/ 33 w 75"/>
                  <a:gd name="T7" fmla="*/ 36 h 173"/>
                  <a:gd name="T8" fmla="*/ 44 w 75"/>
                  <a:gd name="T9" fmla="*/ 28 h 173"/>
                  <a:gd name="T10" fmla="*/ 51 w 75"/>
                  <a:gd name="T11" fmla="*/ 29 h 173"/>
                  <a:gd name="T12" fmla="*/ 57 w 75"/>
                  <a:gd name="T13" fmla="*/ 26 h 173"/>
                  <a:gd name="T14" fmla="*/ 67 w 75"/>
                  <a:gd name="T15" fmla="*/ 37 h 173"/>
                  <a:gd name="T16" fmla="*/ 67 w 75"/>
                  <a:gd name="T17" fmla="*/ 48 h 173"/>
                  <a:gd name="T18" fmla="*/ 75 w 75"/>
                  <a:gd name="T19" fmla="*/ 57 h 173"/>
                  <a:gd name="T20" fmla="*/ 72 w 75"/>
                  <a:gd name="T21" fmla="*/ 74 h 173"/>
                  <a:gd name="T22" fmla="*/ 55 w 75"/>
                  <a:gd name="T23" fmla="*/ 72 h 173"/>
                  <a:gd name="T24" fmla="*/ 50 w 75"/>
                  <a:gd name="T25" fmla="*/ 75 h 173"/>
                  <a:gd name="T26" fmla="*/ 45 w 75"/>
                  <a:gd name="T27" fmla="*/ 84 h 173"/>
                  <a:gd name="T28" fmla="*/ 49 w 75"/>
                  <a:gd name="T29" fmla="*/ 100 h 173"/>
                  <a:gd name="T30" fmla="*/ 31 w 75"/>
                  <a:gd name="T31" fmla="*/ 91 h 173"/>
                  <a:gd name="T32" fmla="*/ 32 w 75"/>
                  <a:gd name="T33" fmla="*/ 83 h 173"/>
                  <a:gd name="T34" fmla="*/ 23 w 75"/>
                  <a:gd name="T35" fmla="*/ 84 h 173"/>
                  <a:gd name="T36" fmla="*/ 24 w 75"/>
                  <a:gd name="T37" fmla="*/ 98 h 173"/>
                  <a:gd name="T38" fmla="*/ 15 w 75"/>
                  <a:gd name="T39" fmla="*/ 119 h 173"/>
                  <a:gd name="T40" fmla="*/ 17 w 75"/>
                  <a:gd name="T41" fmla="*/ 133 h 173"/>
                  <a:gd name="T42" fmla="*/ 23 w 75"/>
                  <a:gd name="T43" fmla="*/ 130 h 173"/>
                  <a:gd name="T44" fmla="*/ 26 w 75"/>
                  <a:gd name="T45" fmla="*/ 144 h 173"/>
                  <a:gd name="T46" fmla="*/ 31 w 75"/>
                  <a:gd name="T47" fmla="*/ 158 h 173"/>
                  <a:gd name="T48" fmla="*/ 37 w 75"/>
                  <a:gd name="T49" fmla="*/ 160 h 173"/>
                  <a:gd name="T50" fmla="*/ 43 w 75"/>
                  <a:gd name="T51" fmla="*/ 166 h 173"/>
                  <a:gd name="T52" fmla="*/ 40 w 75"/>
                  <a:gd name="T53" fmla="*/ 171 h 173"/>
                  <a:gd name="T54" fmla="*/ 37 w 75"/>
                  <a:gd name="T55" fmla="*/ 170 h 173"/>
                  <a:gd name="T56" fmla="*/ 33 w 75"/>
                  <a:gd name="T57" fmla="*/ 173 h 173"/>
                  <a:gd name="T58" fmla="*/ 34 w 75"/>
                  <a:gd name="T59" fmla="*/ 166 h 173"/>
                  <a:gd name="T60" fmla="*/ 25 w 75"/>
                  <a:gd name="T61" fmla="*/ 159 h 173"/>
                  <a:gd name="T62" fmla="*/ 24 w 75"/>
                  <a:gd name="T63" fmla="*/ 164 h 173"/>
                  <a:gd name="T64" fmla="*/ 11 w 75"/>
                  <a:gd name="T65" fmla="*/ 142 h 173"/>
                  <a:gd name="T66" fmla="*/ 8 w 75"/>
                  <a:gd name="T67" fmla="*/ 145 h 173"/>
                  <a:gd name="T68" fmla="*/ 7 w 75"/>
                  <a:gd name="T69" fmla="*/ 134 h 173"/>
                  <a:gd name="T70" fmla="*/ 19 w 75"/>
                  <a:gd name="T71" fmla="*/ 102 h 173"/>
                  <a:gd name="T72" fmla="*/ 15 w 75"/>
                  <a:gd name="T73" fmla="*/ 87 h 173"/>
                  <a:gd name="T74" fmla="*/ 15 w 75"/>
                  <a:gd name="T75" fmla="*/ 77 h 173"/>
                  <a:gd name="T76" fmla="*/ 6 w 75"/>
                  <a:gd name="T77" fmla="*/ 64 h 173"/>
                  <a:gd name="T78" fmla="*/ 13 w 75"/>
                  <a:gd name="T79" fmla="*/ 48 h 173"/>
                  <a:gd name="T80" fmla="*/ 2 w 75"/>
                  <a:gd name="T81" fmla="*/ 33 h 173"/>
                  <a:gd name="T82" fmla="*/ 0 w 75"/>
                  <a:gd name="T83" fmla="*/ 24 h 173"/>
                  <a:gd name="T84" fmla="*/ 4 w 75"/>
                  <a:gd name="T85" fmla="*/ 12 h 173"/>
                  <a:gd name="T86" fmla="*/ 9 w 75"/>
                  <a:gd name="T87" fmla="*/ 11 h 173"/>
                  <a:gd name="T88" fmla="*/ 24 w 75"/>
                  <a:gd name="T89" fmla="*/ 0 h 173"/>
                  <a:gd name="T90" fmla="*/ 28 w 75"/>
                  <a:gd name="T91" fmla="*/ 5 h 173"/>
                  <a:gd name="T92" fmla="*/ 29 w 75"/>
                  <a:gd name="T93" fmla="*/ 1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 h="173">
                    <a:moveTo>
                      <a:pt x="29" y="14"/>
                    </a:moveTo>
                    <a:lnTo>
                      <a:pt x="35" y="13"/>
                    </a:lnTo>
                    <a:lnTo>
                      <a:pt x="33" y="21"/>
                    </a:lnTo>
                    <a:lnTo>
                      <a:pt x="33" y="36"/>
                    </a:lnTo>
                    <a:lnTo>
                      <a:pt x="44" y="28"/>
                    </a:lnTo>
                    <a:lnTo>
                      <a:pt x="51" y="29"/>
                    </a:lnTo>
                    <a:lnTo>
                      <a:pt x="57" y="26"/>
                    </a:lnTo>
                    <a:lnTo>
                      <a:pt x="67" y="37"/>
                    </a:lnTo>
                    <a:lnTo>
                      <a:pt x="67" y="48"/>
                    </a:lnTo>
                    <a:lnTo>
                      <a:pt x="75" y="57"/>
                    </a:lnTo>
                    <a:lnTo>
                      <a:pt x="72" y="74"/>
                    </a:lnTo>
                    <a:lnTo>
                      <a:pt x="55" y="72"/>
                    </a:lnTo>
                    <a:lnTo>
                      <a:pt x="50" y="75"/>
                    </a:lnTo>
                    <a:lnTo>
                      <a:pt x="45" y="84"/>
                    </a:lnTo>
                    <a:lnTo>
                      <a:pt x="49" y="100"/>
                    </a:lnTo>
                    <a:lnTo>
                      <a:pt x="31" y="91"/>
                    </a:lnTo>
                    <a:lnTo>
                      <a:pt x="32" y="83"/>
                    </a:lnTo>
                    <a:lnTo>
                      <a:pt x="23" y="84"/>
                    </a:lnTo>
                    <a:lnTo>
                      <a:pt x="24" y="98"/>
                    </a:lnTo>
                    <a:lnTo>
                      <a:pt x="15" y="119"/>
                    </a:lnTo>
                    <a:lnTo>
                      <a:pt x="17" y="133"/>
                    </a:lnTo>
                    <a:lnTo>
                      <a:pt x="23" y="130"/>
                    </a:lnTo>
                    <a:lnTo>
                      <a:pt x="26" y="144"/>
                    </a:lnTo>
                    <a:lnTo>
                      <a:pt x="31" y="158"/>
                    </a:lnTo>
                    <a:lnTo>
                      <a:pt x="37" y="160"/>
                    </a:lnTo>
                    <a:lnTo>
                      <a:pt x="43" y="166"/>
                    </a:lnTo>
                    <a:lnTo>
                      <a:pt x="40" y="171"/>
                    </a:lnTo>
                    <a:lnTo>
                      <a:pt x="37" y="170"/>
                    </a:lnTo>
                    <a:lnTo>
                      <a:pt x="33" y="173"/>
                    </a:lnTo>
                    <a:lnTo>
                      <a:pt x="34" y="166"/>
                    </a:lnTo>
                    <a:lnTo>
                      <a:pt x="25" y="159"/>
                    </a:lnTo>
                    <a:lnTo>
                      <a:pt x="24" y="164"/>
                    </a:lnTo>
                    <a:lnTo>
                      <a:pt x="11" y="142"/>
                    </a:lnTo>
                    <a:lnTo>
                      <a:pt x="8" y="145"/>
                    </a:lnTo>
                    <a:lnTo>
                      <a:pt x="7" y="134"/>
                    </a:lnTo>
                    <a:lnTo>
                      <a:pt x="19" y="102"/>
                    </a:lnTo>
                    <a:lnTo>
                      <a:pt x="15" y="87"/>
                    </a:lnTo>
                    <a:lnTo>
                      <a:pt x="15" y="77"/>
                    </a:lnTo>
                    <a:lnTo>
                      <a:pt x="6" y="64"/>
                    </a:lnTo>
                    <a:lnTo>
                      <a:pt x="13" y="48"/>
                    </a:lnTo>
                    <a:lnTo>
                      <a:pt x="2" y="33"/>
                    </a:lnTo>
                    <a:lnTo>
                      <a:pt x="0" y="24"/>
                    </a:lnTo>
                    <a:lnTo>
                      <a:pt x="4" y="12"/>
                    </a:lnTo>
                    <a:lnTo>
                      <a:pt x="9" y="11"/>
                    </a:lnTo>
                    <a:lnTo>
                      <a:pt x="24" y="0"/>
                    </a:lnTo>
                    <a:lnTo>
                      <a:pt x="28" y="5"/>
                    </a:lnTo>
                    <a:lnTo>
                      <a:pt x="29" y="14"/>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4" name="Freeform 99">
                <a:extLst>
                  <a:ext uri="{FF2B5EF4-FFF2-40B4-BE49-F238E27FC236}">
                    <a16:creationId xmlns:a16="http://schemas.microsoft.com/office/drawing/2014/main" id="{08FAF23F-F047-4FFB-8AD7-A4E54AB44A59}"/>
                  </a:ext>
                </a:extLst>
              </p:cNvPr>
              <p:cNvSpPr>
                <a:spLocks/>
              </p:cNvSpPr>
              <p:nvPr/>
            </p:nvSpPr>
            <p:spPr bwMode="auto">
              <a:xfrm>
                <a:off x="5937" y="3221"/>
                <a:ext cx="47" cy="52"/>
              </a:xfrm>
              <a:custGeom>
                <a:avLst/>
                <a:gdLst>
                  <a:gd name="T0" fmla="*/ 47 w 47"/>
                  <a:gd name="T1" fmla="*/ 0 h 52"/>
                  <a:gd name="T2" fmla="*/ 47 w 47"/>
                  <a:gd name="T3" fmla="*/ 27 h 52"/>
                  <a:gd name="T4" fmla="*/ 32 w 47"/>
                  <a:gd name="T5" fmla="*/ 35 h 52"/>
                  <a:gd name="T6" fmla="*/ 35 w 47"/>
                  <a:gd name="T7" fmla="*/ 43 h 52"/>
                  <a:gd name="T8" fmla="*/ 24 w 47"/>
                  <a:gd name="T9" fmla="*/ 43 h 52"/>
                  <a:gd name="T10" fmla="*/ 19 w 47"/>
                  <a:gd name="T11" fmla="*/ 50 h 52"/>
                  <a:gd name="T12" fmla="*/ 18 w 47"/>
                  <a:gd name="T13" fmla="*/ 52 h 52"/>
                  <a:gd name="T14" fmla="*/ 8 w 47"/>
                  <a:gd name="T15" fmla="*/ 46 h 52"/>
                  <a:gd name="T16" fmla="*/ 4 w 47"/>
                  <a:gd name="T17" fmla="*/ 31 h 52"/>
                  <a:gd name="T18" fmla="*/ 0 w 47"/>
                  <a:gd name="T19" fmla="*/ 15 h 52"/>
                  <a:gd name="T20" fmla="*/ 5 w 47"/>
                  <a:gd name="T21" fmla="*/ 6 h 52"/>
                  <a:gd name="T22" fmla="*/ 10 w 47"/>
                  <a:gd name="T23" fmla="*/ 3 h 52"/>
                  <a:gd name="T24" fmla="*/ 27 w 47"/>
                  <a:gd name="T25" fmla="*/ 5 h 52"/>
                  <a:gd name="T26" fmla="*/ 34 w 47"/>
                  <a:gd name="T27" fmla="*/ 8 h 52"/>
                  <a:gd name="T28" fmla="*/ 47 w 47"/>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52">
                    <a:moveTo>
                      <a:pt x="47" y="0"/>
                    </a:moveTo>
                    <a:lnTo>
                      <a:pt x="47" y="27"/>
                    </a:lnTo>
                    <a:lnTo>
                      <a:pt x="32" y="35"/>
                    </a:lnTo>
                    <a:lnTo>
                      <a:pt x="35" y="43"/>
                    </a:lnTo>
                    <a:lnTo>
                      <a:pt x="24" y="43"/>
                    </a:lnTo>
                    <a:lnTo>
                      <a:pt x="19" y="50"/>
                    </a:lnTo>
                    <a:lnTo>
                      <a:pt x="18" y="52"/>
                    </a:lnTo>
                    <a:lnTo>
                      <a:pt x="8" y="46"/>
                    </a:lnTo>
                    <a:lnTo>
                      <a:pt x="4" y="31"/>
                    </a:lnTo>
                    <a:lnTo>
                      <a:pt x="0" y="15"/>
                    </a:lnTo>
                    <a:lnTo>
                      <a:pt x="5" y="6"/>
                    </a:lnTo>
                    <a:lnTo>
                      <a:pt x="10" y="3"/>
                    </a:lnTo>
                    <a:lnTo>
                      <a:pt x="27" y="5"/>
                    </a:lnTo>
                    <a:lnTo>
                      <a:pt x="34" y="8"/>
                    </a:lnTo>
                    <a:lnTo>
                      <a:pt x="47"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5" name="Freeform 100">
                <a:extLst>
                  <a:ext uri="{FF2B5EF4-FFF2-40B4-BE49-F238E27FC236}">
                    <a16:creationId xmlns:a16="http://schemas.microsoft.com/office/drawing/2014/main" id="{150D62C5-A17A-4E44-93CF-2B22D4881BDC}"/>
                  </a:ext>
                </a:extLst>
              </p:cNvPr>
              <p:cNvSpPr>
                <a:spLocks/>
              </p:cNvSpPr>
              <p:nvPr/>
            </p:nvSpPr>
            <p:spPr bwMode="auto">
              <a:xfrm>
                <a:off x="6043" y="3333"/>
                <a:ext cx="12" cy="12"/>
              </a:xfrm>
              <a:custGeom>
                <a:avLst/>
                <a:gdLst>
                  <a:gd name="T0" fmla="*/ 10 w 12"/>
                  <a:gd name="T1" fmla="*/ 0 h 12"/>
                  <a:gd name="T2" fmla="*/ 12 w 12"/>
                  <a:gd name="T3" fmla="*/ 7 h 12"/>
                  <a:gd name="T4" fmla="*/ 6 w 12"/>
                  <a:gd name="T5" fmla="*/ 12 h 12"/>
                  <a:gd name="T6" fmla="*/ 0 w 12"/>
                  <a:gd name="T7" fmla="*/ 4 h 12"/>
                  <a:gd name="T8" fmla="*/ 4 w 12"/>
                  <a:gd name="T9" fmla="*/ 0 h 12"/>
                  <a:gd name="T10" fmla="*/ 10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10" y="0"/>
                    </a:moveTo>
                    <a:lnTo>
                      <a:pt x="12" y="7"/>
                    </a:lnTo>
                    <a:lnTo>
                      <a:pt x="6" y="12"/>
                    </a:lnTo>
                    <a:lnTo>
                      <a:pt x="0" y="4"/>
                    </a:lnTo>
                    <a:lnTo>
                      <a:pt x="4" y="0"/>
                    </a:lnTo>
                    <a:lnTo>
                      <a:pt x="1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6" name="Freeform 101">
                <a:extLst>
                  <a:ext uri="{FF2B5EF4-FFF2-40B4-BE49-F238E27FC236}">
                    <a16:creationId xmlns:a16="http://schemas.microsoft.com/office/drawing/2014/main" id="{A2DD9755-1BE7-4215-B188-255B93C4BA79}"/>
                  </a:ext>
                </a:extLst>
              </p:cNvPr>
              <p:cNvSpPr>
                <a:spLocks/>
              </p:cNvSpPr>
              <p:nvPr/>
            </p:nvSpPr>
            <p:spPr bwMode="auto">
              <a:xfrm>
                <a:off x="6500" y="3624"/>
                <a:ext cx="26" cy="21"/>
              </a:xfrm>
              <a:custGeom>
                <a:avLst/>
                <a:gdLst>
                  <a:gd name="T0" fmla="*/ 0 w 26"/>
                  <a:gd name="T1" fmla="*/ 1 h 21"/>
                  <a:gd name="T2" fmla="*/ 2 w 26"/>
                  <a:gd name="T3" fmla="*/ 0 h 21"/>
                  <a:gd name="T4" fmla="*/ 26 w 26"/>
                  <a:gd name="T5" fmla="*/ 21 h 21"/>
                  <a:gd name="T6" fmla="*/ 22 w 26"/>
                  <a:gd name="T7" fmla="*/ 21 h 21"/>
                  <a:gd name="T8" fmla="*/ 0 w 26"/>
                  <a:gd name="T9" fmla="*/ 1 h 21"/>
                </a:gdLst>
                <a:ahLst/>
                <a:cxnLst>
                  <a:cxn ang="0">
                    <a:pos x="T0" y="T1"/>
                  </a:cxn>
                  <a:cxn ang="0">
                    <a:pos x="T2" y="T3"/>
                  </a:cxn>
                  <a:cxn ang="0">
                    <a:pos x="T4" y="T5"/>
                  </a:cxn>
                  <a:cxn ang="0">
                    <a:pos x="T6" y="T7"/>
                  </a:cxn>
                  <a:cxn ang="0">
                    <a:pos x="T8" y="T9"/>
                  </a:cxn>
                </a:cxnLst>
                <a:rect l="0" t="0" r="r" b="b"/>
                <a:pathLst>
                  <a:path w="26" h="21">
                    <a:moveTo>
                      <a:pt x="0" y="1"/>
                    </a:moveTo>
                    <a:lnTo>
                      <a:pt x="2" y="0"/>
                    </a:lnTo>
                    <a:lnTo>
                      <a:pt x="26" y="21"/>
                    </a:lnTo>
                    <a:lnTo>
                      <a:pt x="22" y="21"/>
                    </a:lnTo>
                    <a:lnTo>
                      <a:pt x="0"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7" name="Freeform 102">
                <a:extLst>
                  <a:ext uri="{FF2B5EF4-FFF2-40B4-BE49-F238E27FC236}">
                    <a16:creationId xmlns:a16="http://schemas.microsoft.com/office/drawing/2014/main" id="{4773515E-AB89-43DD-B30D-991ADE9830F6}"/>
                  </a:ext>
                </a:extLst>
              </p:cNvPr>
              <p:cNvSpPr>
                <a:spLocks/>
              </p:cNvSpPr>
              <p:nvPr/>
            </p:nvSpPr>
            <p:spPr bwMode="auto">
              <a:xfrm>
                <a:off x="6154" y="2943"/>
                <a:ext cx="32" cy="50"/>
              </a:xfrm>
              <a:custGeom>
                <a:avLst/>
                <a:gdLst>
                  <a:gd name="T0" fmla="*/ 21 w 32"/>
                  <a:gd name="T1" fmla="*/ 0 h 50"/>
                  <a:gd name="T2" fmla="*/ 30 w 32"/>
                  <a:gd name="T3" fmla="*/ 18 h 50"/>
                  <a:gd name="T4" fmla="*/ 32 w 32"/>
                  <a:gd name="T5" fmla="*/ 31 h 50"/>
                  <a:gd name="T6" fmla="*/ 29 w 32"/>
                  <a:gd name="T7" fmla="*/ 43 h 50"/>
                  <a:gd name="T8" fmla="*/ 12 w 32"/>
                  <a:gd name="T9" fmla="*/ 49 h 50"/>
                  <a:gd name="T10" fmla="*/ 1 w 32"/>
                  <a:gd name="T11" fmla="*/ 50 h 50"/>
                  <a:gd name="T12" fmla="*/ 2 w 32"/>
                  <a:gd name="T13" fmla="*/ 40 h 50"/>
                  <a:gd name="T14" fmla="*/ 6 w 32"/>
                  <a:gd name="T15" fmla="*/ 33 h 50"/>
                  <a:gd name="T16" fmla="*/ 0 w 32"/>
                  <a:gd name="T17" fmla="*/ 21 h 50"/>
                  <a:gd name="T18" fmla="*/ 5 w 32"/>
                  <a:gd name="T19" fmla="*/ 10 h 50"/>
                  <a:gd name="T20" fmla="*/ 8 w 32"/>
                  <a:gd name="T21" fmla="*/ 5 h 50"/>
                  <a:gd name="T22" fmla="*/ 21 w 32"/>
                  <a:gd name="T2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50">
                    <a:moveTo>
                      <a:pt x="21" y="0"/>
                    </a:moveTo>
                    <a:lnTo>
                      <a:pt x="30" y="18"/>
                    </a:lnTo>
                    <a:lnTo>
                      <a:pt x="32" y="31"/>
                    </a:lnTo>
                    <a:lnTo>
                      <a:pt x="29" y="43"/>
                    </a:lnTo>
                    <a:lnTo>
                      <a:pt x="12" y="49"/>
                    </a:lnTo>
                    <a:lnTo>
                      <a:pt x="1" y="50"/>
                    </a:lnTo>
                    <a:lnTo>
                      <a:pt x="2" y="40"/>
                    </a:lnTo>
                    <a:lnTo>
                      <a:pt x="6" y="33"/>
                    </a:lnTo>
                    <a:lnTo>
                      <a:pt x="0" y="21"/>
                    </a:lnTo>
                    <a:lnTo>
                      <a:pt x="5" y="10"/>
                    </a:lnTo>
                    <a:lnTo>
                      <a:pt x="8" y="5"/>
                    </a:lnTo>
                    <a:lnTo>
                      <a:pt x="21"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8" name="Freeform 103">
                <a:extLst>
                  <a:ext uri="{FF2B5EF4-FFF2-40B4-BE49-F238E27FC236}">
                    <a16:creationId xmlns:a16="http://schemas.microsoft.com/office/drawing/2014/main" id="{46103626-66C2-43DA-B874-27066BC3CE9B}"/>
                  </a:ext>
                </a:extLst>
              </p:cNvPr>
              <p:cNvSpPr>
                <a:spLocks/>
              </p:cNvSpPr>
              <p:nvPr/>
            </p:nvSpPr>
            <p:spPr bwMode="auto">
              <a:xfrm>
                <a:off x="6137" y="2900"/>
                <a:ext cx="57" cy="53"/>
              </a:xfrm>
              <a:custGeom>
                <a:avLst/>
                <a:gdLst>
                  <a:gd name="T0" fmla="*/ 57 w 57"/>
                  <a:gd name="T1" fmla="*/ 0 h 53"/>
                  <a:gd name="T2" fmla="*/ 49 w 57"/>
                  <a:gd name="T3" fmla="*/ 18 h 53"/>
                  <a:gd name="T4" fmla="*/ 29 w 57"/>
                  <a:gd name="T5" fmla="*/ 37 h 53"/>
                  <a:gd name="T6" fmla="*/ 38 w 57"/>
                  <a:gd name="T7" fmla="*/ 43 h 53"/>
                  <a:gd name="T8" fmla="*/ 25 w 57"/>
                  <a:gd name="T9" fmla="*/ 48 h 53"/>
                  <a:gd name="T10" fmla="*/ 22 w 57"/>
                  <a:gd name="T11" fmla="*/ 53 h 53"/>
                  <a:gd name="T12" fmla="*/ 14 w 57"/>
                  <a:gd name="T13" fmla="*/ 52 h 53"/>
                  <a:gd name="T14" fmla="*/ 9 w 57"/>
                  <a:gd name="T15" fmla="*/ 53 h 53"/>
                  <a:gd name="T16" fmla="*/ 4 w 57"/>
                  <a:gd name="T17" fmla="*/ 50 h 53"/>
                  <a:gd name="T18" fmla="*/ 10 w 57"/>
                  <a:gd name="T19" fmla="*/ 36 h 53"/>
                  <a:gd name="T20" fmla="*/ 0 w 57"/>
                  <a:gd name="T21" fmla="*/ 29 h 53"/>
                  <a:gd name="T22" fmla="*/ 25 w 57"/>
                  <a:gd name="T23" fmla="*/ 6 h 53"/>
                  <a:gd name="T24" fmla="*/ 57 w 57"/>
                  <a:gd name="T2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53">
                    <a:moveTo>
                      <a:pt x="57" y="0"/>
                    </a:moveTo>
                    <a:lnTo>
                      <a:pt x="49" y="18"/>
                    </a:lnTo>
                    <a:lnTo>
                      <a:pt x="29" y="37"/>
                    </a:lnTo>
                    <a:lnTo>
                      <a:pt x="38" y="43"/>
                    </a:lnTo>
                    <a:lnTo>
                      <a:pt x="25" y="48"/>
                    </a:lnTo>
                    <a:lnTo>
                      <a:pt x="22" y="53"/>
                    </a:lnTo>
                    <a:lnTo>
                      <a:pt x="14" y="52"/>
                    </a:lnTo>
                    <a:lnTo>
                      <a:pt x="9" y="53"/>
                    </a:lnTo>
                    <a:lnTo>
                      <a:pt x="4" y="50"/>
                    </a:lnTo>
                    <a:lnTo>
                      <a:pt x="10" y="36"/>
                    </a:lnTo>
                    <a:lnTo>
                      <a:pt x="0" y="29"/>
                    </a:lnTo>
                    <a:lnTo>
                      <a:pt x="25" y="6"/>
                    </a:lnTo>
                    <a:lnTo>
                      <a:pt x="57"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29" name="Freeform 104">
                <a:extLst>
                  <a:ext uri="{FF2B5EF4-FFF2-40B4-BE49-F238E27FC236}">
                    <a16:creationId xmlns:a16="http://schemas.microsoft.com/office/drawing/2014/main" id="{0AC4769A-6209-4336-B9BD-D8148D98D862}"/>
                  </a:ext>
                </a:extLst>
              </p:cNvPr>
              <p:cNvSpPr>
                <a:spLocks/>
              </p:cNvSpPr>
              <p:nvPr/>
            </p:nvSpPr>
            <p:spPr bwMode="auto">
              <a:xfrm>
                <a:off x="5798" y="2787"/>
                <a:ext cx="298" cy="124"/>
              </a:xfrm>
              <a:custGeom>
                <a:avLst/>
                <a:gdLst>
                  <a:gd name="T0" fmla="*/ 0 w 298"/>
                  <a:gd name="T1" fmla="*/ 37 h 124"/>
                  <a:gd name="T2" fmla="*/ 8 w 298"/>
                  <a:gd name="T3" fmla="*/ 31 h 124"/>
                  <a:gd name="T4" fmla="*/ 22 w 298"/>
                  <a:gd name="T5" fmla="*/ 29 h 124"/>
                  <a:gd name="T6" fmla="*/ 47 w 298"/>
                  <a:gd name="T7" fmla="*/ 16 h 124"/>
                  <a:gd name="T8" fmla="*/ 66 w 298"/>
                  <a:gd name="T9" fmla="*/ 19 h 124"/>
                  <a:gd name="T10" fmla="*/ 72 w 298"/>
                  <a:gd name="T11" fmla="*/ 25 h 124"/>
                  <a:gd name="T12" fmla="*/ 95 w 298"/>
                  <a:gd name="T13" fmla="*/ 28 h 124"/>
                  <a:gd name="T14" fmla="*/ 103 w 298"/>
                  <a:gd name="T15" fmla="*/ 21 h 124"/>
                  <a:gd name="T16" fmla="*/ 96 w 298"/>
                  <a:gd name="T17" fmla="*/ 13 h 124"/>
                  <a:gd name="T18" fmla="*/ 106 w 298"/>
                  <a:gd name="T19" fmla="*/ 0 h 124"/>
                  <a:gd name="T20" fmla="*/ 137 w 298"/>
                  <a:gd name="T21" fmla="*/ 9 h 124"/>
                  <a:gd name="T22" fmla="*/ 138 w 298"/>
                  <a:gd name="T23" fmla="*/ 20 h 124"/>
                  <a:gd name="T24" fmla="*/ 155 w 298"/>
                  <a:gd name="T25" fmla="*/ 23 h 124"/>
                  <a:gd name="T26" fmla="*/ 171 w 298"/>
                  <a:gd name="T27" fmla="*/ 18 h 124"/>
                  <a:gd name="T28" fmla="*/ 208 w 298"/>
                  <a:gd name="T29" fmla="*/ 35 h 124"/>
                  <a:gd name="T30" fmla="*/ 248 w 298"/>
                  <a:gd name="T31" fmla="*/ 22 h 124"/>
                  <a:gd name="T32" fmla="*/ 253 w 298"/>
                  <a:gd name="T33" fmla="*/ 22 h 124"/>
                  <a:gd name="T34" fmla="*/ 269 w 298"/>
                  <a:gd name="T35" fmla="*/ 28 h 124"/>
                  <a:gd name="T36" fmla="*/ 259 w 298"/>
                  <a:gd name="T37" fmla="*/ 48 h 124"/>
                  <a:gd name="T38" fmla="*/ 285 w 298"/>
                  <a:gd name="T39" fmla="*/ 48 h 124"/>
                  <a:gd name="T40" fmla="*/ 298 w 298"/>
                  <a:gd name="T41" fmla="*/ 62 h 124"/>
                  <a:gd name="T42" fmla="*/ 275 w 298"/>
                  <a:gd name="T43" fmla="*/ 66 h 124"/>
                  <a:gd name="T44" fmla="*/ 241 w 298"/>
                  <a:gd name="T45" fmla="*/ 88 h 124"/>
                  <a:gd name="T46" fmla="*/ 225 w 298"/>
                  <a:gd name="T47" fmla="*/ 83 h 124"/>
                  <a:gd name="T48" fmla="*/ 221 w 298"/>
                  <a:gd name="T49" fmla="*/ 90 h 124"/>
                  <a:gd name="T50" fmla="*/ 225 w 298"/>
                  <a:gd name="T51" fmla="*/ 98 h 124"/>
                  <a:gd name="T52" fmla="*/ 209 w 298"/>
                  <a:gd name="T53" fmla="*/ 112 h 124"/>
                  <a:gd name="T54" fmla="*/ 186 w 298"/>
                  <a:gd name="T55" fmla="*/ 113 h 124"/>
                  <a:gd name="T56" fmla="*/ 167 w 298"/>
                  <a:gd name="T57" fmla="*/ 119 h 124"/>
                  <a:gd name="T58" fmla="*/ 160 w 298"/>
                  <a:gd name="T59" fmla="*/ 124 h 124"/>
                  <a:gd name="T60" fmla="*/ 134 w 298"/>
                  <a:gd name="T61" fmla="*/ 113 h 124"/>
                  <a:gd name="T62" fmla="*/ 85 w 298"/>
                  <a:gd name="T63" fmla="*/ 109 h 124"/>
                  <a:gd name="T64" fmla="*/ 82 w 298"/>
                  <a:gd name="T65" fmla="*/ 104 h 124"/>
                  <a:gd name="T66" fmla="*/ 79 w 298"/>
                  <a:gd name="T67" fmla="*/ 101 h 124"/>
                  <a:gd name="T68" fmla="*/ 57 w 298"/>
                  <a:gd name="T69" fmla="*/ 83 h 124"/>
                  <a:gd name="T70" fmla="*/ 32 w 298"/>
                  <a:gd name="T71" fmla="*/ 80 h 124"/>
                  <a:gd name="T72" fmla="*/ 35 w 298"/>
                  <a:gd name="T73" fmla="*/ 65 h 124"/>
                  <a:gd name="T74" fmla="*/ 26 w 298"/>
                  <a:gd name="T75" fmla="*/ 50 h 124"/>
                  <a:gd name="T76" fmla="*/ 0 w 298"/>
                  <a:gd name="T77"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8" h="124">
                    <a:moveTo>
                      <a:pt x="0" y="37"/>
                    </a:moveTo>
                    <a:lnTo>
                      <a:pt x="8" y="31"/>
                    </a:lnTo>
                    <a:lnTo>
                      <a:pt x="22" y="29"/>
                    </a:lnTo>
                    <a:lnTo>
                      <a:pt x="47" y="16"/>
                    </a:lnTo>
                    <a:lnTo>
                      <a:pt x="66" y="19"/>
                    </a:lnTo>
                    <a:lnTo>
                      <a:pt x="72" y="25"/>
                    </a:lnTo>
                    <a:lnTo>
                      <a:pt x="95" y="28"/>
                    </a:lnTo>
                    <a:lnTo>
                      <a:pt x="103" y="21"/>
                    </a:lnTo>
                    <a:lnTo>
                      <a:pt x="96" y="13"/>
                    </a:lnTo>
                    <a:lnTo>
                      <a:pt x="106" y="0"/>
                    </a:lnTo>
                    <a:lnTo>
                      <a:pt x="137" y="9"/>
                    </a:lnTo>
                    <a:lnTo>
                      <a:pt x="138" y="20"/>
                    </a:lnTo>
                    <a:lnTo>
                      <a:pt x="155" y="23"/>
                    </a:lnTo>
                    <a:lnTo>
                      <a:pt x="171" y="18"/>
                    </a:lnTo>
                    <a:lnTo>
                      <a:pt x="208" y="35"/>
                    </a:lnTo>
                    <a:lnTo>
                      <a:pt x="248" y="22"/>
                    </a:lnTo>
                    <a:lnTo>
                      <a:pt x="253" y="22"/>
                    </a:lnTo>
                    <a:lnTo>
                      <a:pt x="269" y="28"/>
                    </a:lnTo>
                    <a:lnTo>
                      <a:pt x="259" y="48"/>
                    </a:lnTo>
                    <a:lnTo>
                      <a:pt x="285" y="48"/>
                    </a:lnTo>
                    <a:lnTo>
                      <a:pt x="298" y="62"/>
                    </a:lnTo>
                    <a:lnTo>
                      <a:pt x="275" y="66"/>
                    </a:lnTo>
                    <a:lnTo>
                      <a:pt x="241" y="88"/>
                    </a:lnTo>
                    <a:lnTo>
                      <a:pt x="225" y="83"/>
                    </a:lnTo>
                    <a:lnTo>
                      <a:pt x="221" y="90"/>
                    </a:lnTo>
                    <a:lnTo>
                      <a:pt x="225" y="98"/>
                    </a:lnTo>
                    <a:lnTo>
                      <a:pt x="209" y="112"/>
                    </a:lnTo>
                    <a:lnTo>
                      <a:pt x="186" y="113"/>
                    </a:lnTo>
                    <a:lnTo>
                      <a:pt x="167" y="119"/>
                    </a:lnTo>
                    <a:lnTo>
                      <a:pt x="160" y="124"/>
                    </a:lnTo>
                    <a:lnTo>
                      <a:pt x="134" y="113"/>
                    </a:lnTo>
                    <a:lnTo>
                      <a:pt x="85" y="109"/>
                    </a:lnTo>
                    <a:lnTo>
                      <a:pt x="82" y="104"/>
                    </a:lnTo>
                    <a:lnTo>
                      <a:pt x="79" y="101"/>
                    </a:lnTo>
                    <a:lnTo>
                      <a:pt x="57" y="83"/>
                    </a:lnTo>
                    <a:lnTo>
                      <a:pt x="32" y="80"/>
                    </a:lnTo>
                    <a:lnTo>
                      <a:pt x="35" y="65"/>
                    </a:lnTo>
                    <a:lnTo>
                      <a:pt x="26" y="50"/>
                    </a:lnTo>
                    <a:lnTo>
                      <a:pt x="0" y="3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0" name="Freeform 105">
                <a:extLst>
                  <a:ext uri="{FF2B5EF4-FFF2-40B4-BE49-F238E27FC236}">
                    <a16:creationId xmlns:a16="http://schemas.microsoft.com/office/drawing/2014/main" id="{2B75E200-C8CF-48B0-ACC3-78D7ECC340F8}"/>
                  </a:ext>
                </a:extLst>
              </p:cNvPr>
              <p:cNvSpPr>
                <a:spLocks/>
              </p:cNvSpPr>
              <p:nvPr/>
            </p:nvSpPr>
            <p:spPr bwMode="auto">
              <a:xfrm>
                <a:off x="4848" y="3230"/>
                <a:ext cx="28" cy="9"/>
              </a:xfrm>
              <a:custGeom>
                <a:avLst/>
                <a:gdLst>
                  <a:gd name="T0" fmla="*/ 3 w 28"/>
                  <a:gd name="T1" fmla="*/ 3 h 9"/>
                  <a:gd name="T2" fmla="*/ 17 w 28"/>
                  <a:gd name="T3" fmla="*/ 0 h 9"/>
                  <a:gd name="T4" fmla="*/ 24 w 28"/>
                  <a:gd name="T5" fmla="*/ 2 h 9"/>
                  <a:gd name="T6" fmla="*/ 28 w 28"/>
                  <a:gd name="T7" fmla="*/ 6 h 9"/>
                  <a:gd name="T8" fmla="*/ 24 w 28"/>
                  <a:gd name="T9" fmla="*/ 8 h 9"/>
                  <a:gd name="T10" fmla="*/ 0 w 28"/>
                  <a:gd name="T11" fmla="*/ 9 h 9"/>
                  <a:gd name="T12" fmla="*/ 3 w 28"/>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28" h="9">
                    <a:moveTo>
                      <a:pt x="3" y="3"/>
                    </a:moveTo>
                    <a:lnTo>
                      <a:pt x="17" y="0"/>
                    </a:lnTo>
                    <a:lnTo>
                      <a:pt x="24" y="2"/>
                    </a:lnTo>
                    <a:lnTo>
                      <a:pt x="28" y="6"/>
                    </a:lnTo>
                    <a:lnTo>
                      <a:pt x="24" y="8"/>
                    </a:lnTo>
                    <a:lnTo>
                      <a:pt x="0" y="9"/>
                    </a:lnTo>
                    <a:lnTo>
                      <a:pt x="3" y="3"/>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1" name="Freeform 106">
                <a:extLst>
                  <a:ext uri="{FF2B5EF4-FFF2-40B4-BE49-F238E27FC236}">
                    <a16:creationId xmlns:a16="http://schemas.microsoft.com/office/drawing/2014/main" id="{500C42B2-327B-483C-B992-DBA0F1B6D4A8}"/>
                  </a:ext>
                </a:extLst>
              </p:cNvPr>
              <p:cNvSpPr>
                <a:spLocks/>
              </p:cNvSpPr>
              <p:nvPr/>
            </p:nvSpPr>
            <p:spPr bwMode="auto">
              <a:xfrm>
                <a:off x="4881" y="3275"/>
                <a:ext cx="28" cy="36"/>
              </a:xfrm>
              <a:custGeom>
                <a:avLst/>
                <a:gdLst>
                  <a:gd name="T0" fmla="*/ 0 w 28"/>
                  <a:gd name="T1" fmla="*/ 11 h 36"/>
                  <a:gd name="T2" fmla="*/ 13 w 28"/>
                  <a:gd name="T3" fmla="*/ 0 h 36"/>
                  <a:gd name="T4" fmla="*/ 19 w 28"/>
                  <a:gd name="T5" fmla="*/ 0 h 36"/>
                  <a:gd name="T6" fmla="*/ 28 w 28"/>
                  <a:gd name="T7" fmla="*/ 17 h 36"/>
                  <a:gd name="T8" fmla="*/ 15 w 28"/>
                  <a:gd name="T9" fmla="*/ 36 h 36"/>
                  <a:gd name="T10" fmla="*/ 12 w 28"/>
                  <a:gd name="T11" fmla="*/ 33 h 36"/>
                  <a:gd name="T12" fmla="*/ 4 w 28"/>
                  <a:gd name="T13" fmla="*/ 23 h 36"/>
                  <a:gd name="T14" fmla="*/ 0 w 28"/>
                  <a:gd name="T15" fmla="*/ 1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6">
                    <a:moveTo>
                      <a:pt x="0" y="11"/>
                    </a:moveTo>
                    <a:lnTo>
                      <a:pt x="13" y="0"/>
                    </a:lnTo>
                    <a:lnTo>
                      <a:pt x="19" y="0"/>
                    </a:lnTo>
                    <a:lnTo>
                      <a:pt x="28" y="17"/>
                    </a:lnTo>
                    <a:lnTo>
                      <a:pt x="15" y="36"/>
                    </a:lnTo>
                    <a:lnTo>
                      <a:pt x="12" y="33"/>
                    </a:lnTo>
                    <a:lnTo>
                      <a:pt x="4" y="23"/>
                    </a:lnTo>
                    <a:lnTo>
                      <a:pt x="0" y="1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2" name="Freeform 107">
                <a:extLst>
                  <a:ext uri="{FF2B5EF4-FFF2-40B4-BE49-F238E27FC236}">
                    <a16:creationId xmlns:a16="http://schemas.microsoft.com/office/drawing/2014/main" id="{E92966A0-2F72-4D85-BAF7-35FC2EF2690A}"/>
                  </a:ext>
                </a:extLst>
              </p:cNvPr>
              <p:cNvSpPr>
                <a:spLocks/>
              </p:cNvSpPr>
              <p:nvPr/>
            </p:nvSpPr>
            <p:spPr bwMode="auto">
              <a:xfrm>
                <a:off x="5733" y="3039"/>
                <a:ext cx="75" cy="46"/>
              </a:xfrm>
              <a:custGeom>
                <a:avLst/>
                <a:gdLst>
                  <a:gd name="T0" fmla="*/ 55 w 75"/>
                  <a:gd name="T1" fmla="*/ 22 h 46"/>
                  <a:gd name="T2" fmla="*/ 75 w 75"/>
                  <a:gd name="T3" fmla="*/ 29 h 46"/>
                  <a:gd name="T4" fmla="*/ 73 w 75"/>
                  <a:gd name="T5" fmla="*/ 43 h 46"/>
                  <a:gd name="T6" fmla="*/ 73 w 75"/>
                  <a:gd name="T7" fmla="*/ 46 h 46"/>
                  <a:gd name="T8" fmla="*/ 55 w 75"/>
                  <a:gd name="T9" fmla="*/ 45 h 46"/>
                  <a:gd name="T10" fmla="*/ 43 w 75"/>
                  <a:gd name="T11" fmla="*/ 38 h 46"/>
                  <a:gd name="T12" fmla="*/ 40 w 75"/>
                  <a:gd name="T13" fmla="*/ 34 h 46"/>
                  <a:gd name="T14" fmla="*/ 29 w 75"/>
                  <a:gd name="T15" fmla="*/ 35 h 46"/>
                  <a:gd name="T16" fmla="*/ 0 w 75"/>
                  <a:gd name="T17" fmla="*/ 18 h 46"/>
                  <a:gd name="T18" fmla="*/ 9 w 75"/>
                  <a:gd name="T19" fmla="*/ 0 h 46"/>
                  <a:gd name="T20" fmla="*/ 36 w 75"/>
                  <a:gd name="T21" fmla="*/ 13 h 46"/>
                  <a:gd name="T22" fmla="*/ 55 w 75"/>
                  <a:gd name="T23"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46">
                    <a:moveTo>
                      <a:pt x="55" y="22"/>
                    </a:moveTo>
                    <a:lnTo>
                      <a:pt x="75" y="29"/>
                    </a:lnTo>
                    <a:lnTo>
                      <a:pt x="73" y="43"/>
                    </a:lnTo>
                    <a:lnTo>
                      <a:pt x="73" y="46"/>
                    </a:lnTo>
                    <a:lnTo>
                      <a:pt x="55" y="45"/>
                    </a:lnTo>
                    <a:lnTo>
                      <a:pt x="43" y="38"/>
                    </a:lnTo>
                    <a:lnTo>
                      <a:pt x="40" y="34"/>
                    </a:lnTo>
                    <a:lnTo>
                      <a:pt x="29" y="35"/>
                    </a:lnTo>
                    <a:lnTo>
                      <a:pt x="0" y="18"/>
                    </a:lnTo>
                    <a:lnTo>
                      <a:pt x="9" y="0"/>
                    </a:lnTo>
                    <a:lnTo>
                      <a:pt x="36" y="13"/>
                    </a:lnTo>
                    <a:lnTo>
                      <a:pt x="55" y="22"/>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3" name="Freeform 108">
                <a:extLst>
                  <a:ext uri="{FF2B5EF4-FFF2-40B4-BE49-F238E27FC236}">
                    <a16:creationId xmlns:a16="http://schemas.microsoft.com/office/drawing/2014/main" id="{38CDCD88-EBB0-4166-8D92-92A27B951649}"/>
                  </a:ext>
                </a:extLst>
              </p:cNvPr>
              <p:cNvSpPr>
                <a:spLocks/>
              </p:cNvSpPr>
              <p:nvPr/>
            </p:nvSpPr>
            <p:spPr bwMode="auto">
              <a:xfrm>
                <a:off x="5045" y="2568"/>
                <a:ext cx="242" cy="154"/>
              </a:xfrm>
              <a:custGeom>
                <a:avLst/>
                <a:gdLst>
                  <a:gd name="T0" fmla="*/ 242 w 242"/>
                  <a:gd name="T1" fmla="*/ 8 h 154"/>
                  <a:gd name="T2" fmla="*/ 221 w 242"/>
                  <a:gd name="T3" fmla="*/ 24 h 154"/>
                  <a:gd name="T4" fmla="*/ 225 w 242"/>
                  <a:gd name="T5" fmla="*/ 19 h 154"/>
                  <a:gd name="T6" fmla="*/ 217 w 242"/>
                  <a:gd name="T7" fmla="*/ 15 h 154"/>
                  <a:gd name="T8" fmla="*/ 212 w 242"/>
                  <a:gd name="T9" fmla="*/ 12 h 154"/>
                  <a:gd name="T10" fmla="*/ 194 w 242"/>
                  <a:gd name="T11" fmla="*/ 16 h 154"/>
                  <a:gd name="T12" fmla="*/ 193 w 242"/>
                  <a:gd name="T13" fmla="*/ 24 h 154"/>
                  <a:gd name="T14" fmla="*/ 185 w 242"/>
                  <a:gd name="T15" fmla="*/ 29 h 154"/>
                  <a:gd name="T16" fmla="*/ 163 w 242"/>
                  <a:gd name="T17" fmla="*/ 28 h 154"/>
                  <a:gd name="T18" fmla="*/ 159 w 242"/>
                  <a:gd name="T19" fmla="*/ 25 h 154"/>
                  <a:gd name="T20" fmla="*/ 152 w 242"/>
                  <a:gd name="T21" fmla="*/ 21 h 154"/>
                  <a:gd name="T22" fmla="*/ 150 w 242"/>
                  <a:gd name="T23" fmla="*/ 24 h 154"/>
                  <a:gd name="T24" fmla="*/ 145 w 242"/>
                  <a:gd name="T25" fmla="*/ 24 h 154"/>
                  <a:gd name="T26" fmla="*/ 142 w 242"/>
                  <a:gd name="T27" fmla="*/ 24 h 154"/>
                  <a:gd name="T28" fmla="*/ 143 w 242"/>
                  <a:gd name="T29" fmla="*/ 27 h 154"/>
                  <a:gd name="T30" fmla="*/ 138 w 242"/>
                  <a:gd name="T31" fmla="*/ 33 h 154"/>
                  <a:gd name="T32" fmla="*/ 124 w 242"/>
                  <a:gd name="T33" fmla="*/ 31 h 154"/>
                  <a:gd name="T34" fmla="*/ 121 w 242"/>
                  <a:gd name="T35" fmla="*/ 36 h 154"/>
                  <a:gd name="T36" fmla="*/ 114 w 242"/>
                  <a:gd name="T37" fmla="*/ 35 h 154"/>
                  <a:gd name="T38" fmla="*/ 106 w 242"/>
                  <a:gd name="T39" fmla="*/ 43 h 154"/>
                  <a:gd name="T40" fmla="*/ 107 w 242"/>
                  <a:gd name="T41" fmla="*/ 47 h 154"/>
                  <a:gd name="T42" fmla="*/ 95 w 242"/>
                  <a:gd name="T43" fmla="*/ 56 h 154"/>
                  <a:gd name="T44" fmla="*/ 86 w 242"/>
                  <a:gd name="T45" fmla="*/ 81 h 154"/>
                  <a:gd name="T46" fmla="*/ 75 w 242"/>
                  <a:gd name="T47" fmla="*/ 82 h 154"/>
                  <a:gd name="T48" fmla="*/ 71 w 242"/>
                  <a:gd name="T49" fmla="*/ 84 h 154"/>
                  <a:gd name="T50" fmla="*/ 67 w 242"/>
                  <a:gd name="T51" fmla="*/ 97 h 154"/>
                  <a:gd name="T52" fmla="*/ 74 w 242"/>
                  <a:gd name="T53" fmla="*/ 113 h 154"/>
                  <a:gd name="T54" fmla="*/ 71 w 242"/>
                  <a:gd name="T55" fmla="*/ 128 h 154"/>
                  <a:gd name="T56" fmla="*/ 61 w 242"/>
                  <a:gd name="T57" fmla="*/ 140 h 154"/>
                  <a:gd name="T58" fmla="*/ 53 w 242"/>
                  <a:gd name="T59" fmla="*/ 135 h 154"/>
                  <a:gd name="T60" fmla="*/ 28 w 242"/>
                  <a:gd name="T61" fmla="*/ 154 h 154"/>
                  <a:gd name="T62" fmla="*/ 7 w 242"/>
                  <a:gd name="T63" fmla="*/ 143 h 154"/>
                  <a:gd name="T64" fmla="*/ 0 w 242"/>
                  <a:gd name="T65" fmla="*/ 108 h 154"/>
                  <a:gd name="T66" fmla="*/ 36 w 242"/>
                  <a:gd name="T67" fmla="*/ 84 h 154"/>
                  <a:gd name="T68" fmla="*/ 44 w 242"/>
                  <a:gd name="T69" fmla="*/ 87 h 154"/>
                  <a:gd name="T70" fmla="*/ 49 w 242"/>
                  <a:gd name="T71" fmla="*/ 77 h 154"/>
                  <a:gd name="T72" fmla="*/ 88 w 242"/>
                  <a:gd name="T73" fmla="*/ 44 h 154"/>
                  <a:gd name="T74" fmla="*/ 96 w 242"/>
                  <a:gd name="T75" fmla="*/ 31 h 154"/>
                  <a:gd name="T76" fmla="*/ 107 w 242"/>
                  <a:gd name="T77" fmla="*/ 26 h 154"/>
                  <a:gd name="T78" fmla="*/ 118 w 242"/>
                  <a:gd name="T79" fmla="*/ 19 h 154"/>
                  <a:gd name="T80" fmla="*/ 128 w 242"/>
                  <a:gd name="T81" fmla="*/ 12 h 154"/>
                  <a:gd name="T82" fmla="*/ 138 w 242"/>
                  <a:gd name="T83" fmla="*/ 10 h 154"/>
                  <a:gd name="T84" fmla="*/ 149 w 242"/>
                  <a:gd name="T85" fmla="*/ 11 h 154"/>
                  <a:gd name="T86" fmla="*/ 159 w 242"/>
                  <a:gd name="T87" fmla="*/ 4 h 154"/>
                  <a:gd name="T88" fmla="*/ 182 w 242"/>
                  <a:gd name="T89" fmla="*/ 0 h 154"/>
                  <a:gd name="T90" fmla="*/ 204 w 242"/>
                  <a:gd name="T91" fmla="*/ 1 h 154"/>
                  <a:gd name="T92" fmla="*/ 213 w 242"/>
                  <a:gd name="T93" fmla="*/ 0 h 154"/>
                  <a:gd name="T94" fmla="*/ 229 w 242"/>
                  <a:gd name="T95" fmla="*/ 4 h 154"/>
                  <a:gd name="T96" fmla="*/ 242 w 242"/>
                  <a:gd name="T97" fmla="*/ 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2" h="154">
                    <a:moveTo>
                      <a:pt x="242" y="8"/>
                    </a:moveTo>
                    <a:lnTo>
                      <a:pt x="221" y="24"/>
                    </a:lnTo>
                    <a:lnTo>
                      <a:pt x="225" y="19"/>
                    </a:lnTo>
                    <a:lnTo>
                      <a:pt x="217" y="15"/>
                    </a:lnTo>
                    <a:lnTo>
                      <a:pt x="212" y="12"/>
                    </a:lnTo>
                    <a:lnTo>
                      <a:pt x="194" y="16"/>
                    </a:lnTo>
                    <a:lnTo>
                      <a:pt x="193" y="24"/>
                    </a:lnTo>
                    <a:lnTo>
                      <a:pt x="185" y="29"/>
                    </a:lnTo>
                    <a:lnTo>
                      <a:pt x="163" y="28"/>
                    </a:lnTo>
                    <a:lnTo>
                      <a:pt x="159" y="25"/>
                    </a:lnTo>
                    <a:lnTo>
                      <a:pt x="152" y="21"/>
                    </a:lnTo>
                    <a:lnTo>
                      <a:pt x="150" y="24"/>
                    </a:lnTo>
                    <a:lnTo>
                      <a:pt x="145" y="24"/>
                    </a:lnTo>
                    <a:lnTo>
                      <a:pt x="142" y="24"/>
                    </a:lnTo>
                    <a:lnTo>
                      <a:pt x="143" y="27"/>
                    </a:lnTo>
                    <a:lnTo>
                      <a:pt x="138" y="33"/>
                    </a:lnTo>
                    <a:lnTo>
                      <a:pt x="124" y="31"/>
                    </a:lnTo>
                    <a:lnTo>
                      <a:pt x="121" y="36"/>
                    </a:lnTo>
                    <a:lnTo>
                      <a:pt x="114" y="35"/>
                    </a:lnTo>
                    <a:lnTo>
                      <a:pt x="106" y="43"/>
                    </a:lnTo>
                    <a:lnTo>
                      <a:pt x="107" y="47"/>
                    </a:lnTo>
                    <a:lnTo>
                      <a:pt x="95" y="56"/>
                    </a:lnTo>
                    <a:lnTo>
                      <a:pt x="86" y="81"/>
                    </a:lnTo>
                    <a:lnTo>
                      <a:pt x="75" y="82"/>
                    </a:lnTo>
                    <a:lnTo>
                      <a:pt x="71" y="84"/>
                    </a:lnTo>
                    <a:lnTo>
                      <a:pt x="67" y="97"/>
                    </a:lnTo>
                    <a:lnTo>
                      <a:pt x="74" y="113"/>
                    </a:lnTo>
                    <a:lnTo>
                      <a:pt x="71" y="128"/>
                    </a:lnTo>
                    <a:lnTo>
                      <a:pt x="61" y="140"/>
                    </a:lnTo>
                    <a:lnTo>
                      <a:pt x="53" y="135"/>
                    </a:lnTo>
                    <a:lnTo>
                      <a:pt x="28" y="154"/>
                    </a:lnTo>
                    <a:lnTo>
                      <a:pt x="7" y="143"/>
                    </a:lnTo>
                    <a:lnTo>
                      <a:pt x="0" y="108"/>
                    </a:lnTo>
                    <a:lnTo>
                      <a:pt x="36" y="84"/>
                    </a:lnTo>
                    <a:lnTo>
                      <a:pt x="44" y="87"/>
                    </a:lnTo>
                    <a:lnTo>
                      <a:pt x="49" y="77"/>
                    </a:lnTo>
                    <a:lnTo>
                      <a:pt x="88" y="44"/>
                    </a:lnTo>
                    <a:lnTo>
                      <a:pt x="96" y="31"/>
                    </a:lnTo>
                    <a:lnTo>
                      <a:pt x="107" y="26"/>
                    </a:lnTo>
                    <a:lnTo>
                      <a:pt x="118" y="19"/>
                    </a:lnTo>
                    <a:lnTo>
                      <a:pt x="128" y="12"/>
                    </a:lnTo>
                    <a:lnTo>
                      <a:pt x="138" y="10"/>
                    </a:lnTo>
                    <a:lnTo>
                      <a:pt x="149" y="11"/>
                    </a:lnTo>
                    <a:lnTo>
                      <a:pt x="159" y="4"/>
                    </a:lnTo>
                    <a:lnTo>
                      <a:pt x="182" y="0"/>
                    </a:lnTo>
                    <a:lnTo>
                      <a:pt x="204" y="1"/>
                    </a:lnTo>
                    <a:lnTo>
                      <a:pt x="213" y="0"/>
                    </a:lnTo>
                    <a:lnTo>
                      <a:pt x="229" y="4"/>
                    </a:lnTo>
                    <a:lnTo>
                      <a:pt x="242" y="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4" name="Freeform 109">
                <a:extLst>
                  <a:ext uri="{FF2B5EF4-FFF2-40B4-BE49-F238E27FC236}">
                    <a16:creationId xmlns:a16="http://schemas.microsoft.com/office/drawing/2014/main" id="{694E0B4D-F5A9-41C8-BD1C-2E63D3EE7976}"/>
                  </a:ext>
                </a:extLst>
              </p:cNvPr>
              <p:cNvSpPr>
                <a:spLocks/>
              </p:cNvSpPr>
              <p:nvPr/>
            </p:nvSpPr>
            <p:spPr bwMode="auto">
              <a:xfrm>
                <a:off x="4337" y="2424"/>
                <a:ext cx="565" cy="275"/>
              </a:xfrm>
              <a:custGeom>
                <a:avLst/>
                <a:gdLst>
                  <a:gd name="T0" fmla="*/ 491 w 565"/>
                  <a:gd name="T1" fmla="*/ 0 h 275"/>
                  <a:gd name="T2" fmla="*/ 419 w 565"/>
                  <a:gd name="T3" fmla="*/ 23 h 275"/>
                  <a:gd name="T4" fmla="*/ 460 w 565"/>
                  <a:gd name="T5" fmla="*/ 29 h 275"/>
                  <a:gd name="T6" fmla="*/ 534 w 565"/>
                  <a:gd name="T7" fmla="*/ 17 h 275"/>
                  <a:gd name="T8" fmla="*/ 548 w 565"/>
                  <a:gd name="T9" fmla="*/ 35 h 275"/>
                  <a:gd name="T10" fmla="*/ 525 w 565"/>
                  <a:gd name="T11" fmla="*/ 32 h 275"/>
                  <a:gd name="T12" fmla="*/ 521 w 565"/>
                  <a:gd name="T13" fmla="*/ 38 h 275"/>
                  <a:gd name="T14" fmla="*/ 472 w 565"/>
                  <a:gd name="T15" fmla="*/ 57 h 275"/>
                  <a:gd name="T16" fmla="*/ 503 w 565"/>
                  <a:gd name="T17" fmla="*/ 77 h 275"/>
                  <a:gd name="T18" fmla="*/ 461 w 565"/>
                  <a:gd name="T19" fmla="*/ 88 h 275"/>
                  <a:gd name="T20" fmla="*/ 484 w 565"/>
                  <a:gd name="T21" fmla="*/ 120 h 275"/>
                  <a:gd name="T22" fmla="*/ 443 w 565"/>
                  <a:gd name="T23" fmla="*/ 131 h 275"/>
                  <a:gd name="T24" fmla="*/ 477 w 565"/>
                  <a:gd name="T25" fmla="*/ 137 h 275"/>
                  <a:gd name="T26" fmla="*/ 429 w 565"/>
                  <a:gd name="T27" fmla="*/ 142 h 275"/>
                  <a:gd name="T28" fmla="*/ 400 w 565"/>
                  <a:gd name="T29" fmla="*/ 153 h 275"/>
                  <a:gd name="T30" fmla="*/ 391 w 565"/>
                  <a:gd name="T31" fmla="*/ 181 h 275"/>
                  <a:gd name="T32" fmla="*/ 340 w 565"/>
                  <a:gd name="T33" fmla="*/ 196 h 275"/>
                  <a:gd name="T34" fmla="*/ 317 w 565"/>
                  <a:gd name="T35" fmla="*/ 204 h 275"/>
                  <a:gd name="T36" fmla="*/ 291 w 565"/>
                  <a:gd name="T37" fmla="*/ 235 h 275"/>
                  <a:gd name="T38" fmla="*/ 249 w 565"/>
                  <a:gd name="T39" fmla="*/ 267 h 275"/>
                  <a:gd name="T40" fmla="*/ 227 w 565"/>
                  <a:gd name="T41" fmla="*/ 267 h 275"/>
                  <a:gd name="T42" fmla="*/ 186 w 565"/>
                  <a:gd name="T43" fmla="*/ 212 h 275"/>
                  <a:gd name="T44" fmla="*/ 173 w 565"/>
                  <a:gd name="T45" fmla="*/ 191 h 275"/>
                  <a:gd name="T46" fmla="*/ 195 w 565"/>
                  <a:gd name="T47" fmla="*/ 172 h 275"/>
                  <a:gd name="T48" fmla="*/ 170 w 565"/>
                  <a:gd name="T49" fmla="*/ 165 h 275"/>
                  <a:gd name="T50" fmla="*/ 185 w 565"/>
                  <a:gd name="T51" fmla="*/ 146 h 275"/>
                  <a:gd name="T52" fmla="*/ 159 w 565"/>
                  <a:gd name="T53" fmla="*/ 142 h 275"/>
                  <a:gd name="T54" fmla="*/ 127 w 565"/>
                  <a:gd name="T55" fmla="*/ 92 h 275"/>
                  <a:gd name="T56" fmla="*/ 18 w 565"/>
                  <a:gd name="T57" fmla="*/ 82 h 275"/>
                  <a:gd name="T58" fmla="*/ 58 w 565"/>
                  <a:gd name="T59" fmla="*/ 74 h 275"/>
                  <a:gd name="T60" fmla="*/ 2 w 565"/>
                  <a:gd name="T61" fmla="*/ 64 h 275"/>
                  <a:gd name="T62" fmla="*/ 73 w 565"/>
                  <a:gd name="T63" fmla="*/ 47 h 275"/>
                  <a:gd name="T64" fmla="*/ 48 w 565"/>
                  <a:gd name="T65" fmla="*/ 38 h 275"/>
                  <a:gd name="T66" fmla="*/ 177 w 565"/>
                  <a:gd name="T67" fmla="*/ 23 h 275"/>
                  <a:gd name="T68" fmla="*/ 224 w 565"/>
                  <a:gd name="T69"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5" h="275">
                    <a:moveTo>
                      <a:pt x="224" y="7"/>
                    </a:moveTo>
                    <a:lnTo>
                      <a:pt x="491" y="0"/>
                    </a:lnTo>
                    <a:lnTo>
                      <a:pt x="497" y="8"/>
                    </a:lnTo>
                    <a:lnTo>
                      <a:pt x="419" y="23"/>
                    </a:lnTo>
                    <a:lnTo>
                      <a:pt x="494" y="22"/>
                    </a:lnTo>
                    <a:lnTo>
                      <a:pt x="460" y="29"/>
                    </a:lnTo>
                    <a:lnTo>
                      <a:pt x="467" y="33"/>
                    </a:lnTo>
                    <a:lnTo>
                      <a:pt x="534" y="17"/>
                    </a:lnTo>
                    <a:lnTo>
                      <a:pt x="565" y="27"/>
                    </a:lnTo>
                    <a:lnTo>
                      <a:pt x="548" y="35"/>
                    </a:lnTo>
                    <a:lnTo>
                      <a:pt x="536" y="32"/>
                    </a:lnTo>
                    <a:lnTo>
                      <a:pt x="525" y="32"/>
                    </a:lnTo>
                    <a:lnTo>
                      <a:pt x="520" y="35"/>
                    </a:lnTo>
                    <a:lnTo>
                      <a:pt x="521" y="38"/>
                    </a:lnTo>
                    <a:lnTo>
                      <a:pt x="471" y="50"/>
                    </a:lnTo>
                    <a:lnTo>
                      <a:pt x="472" y="57"/>
                    </a:lnTo>
                    <a:lnTo>
                      <a:pt x="500" y="57"/>
                    </a:lnTo>
                    <a:lnTo>
                      <a:pt x="503" y="77"/>
                    </a:lnTo>
                    <a:lnTo>
                      <a:pt x="469" y="71"/>
                    </a:lnTo>
                    <a:lnTo>
                      <a:pt x="461" y="88"/>
                    </a:lnTo>
                    <a:lnTo>
                      <a:pt x="500" y="88"/>
                    </a:lnTo>
                    <a:lnTo>
                      <a:pt x="484" y="120"/>
                    </a:lnTo>
                    <a:lnTo>
                      <a:pt x="441" y="121"/>
                    </a:lnTo>
                    <a:lnTo>
                      <a:pt x="443" y="131"/>
                    </a:lnTo>
                    <a:lnTo>
                      <a:pt x="453" y="128"/>
                    </a:lnTo>
                    <a:lnTo>
                      <a:pt x="477" y="137"/>
                    </a:lnTo>
                    <a:lnTo>
                      <a:pt x="464" y="155"/>
                    </a:lnTo>
                    <a:lnTo>
                      <a:pt x="429" y="142"/>
                    </a:lnTo>
                    <a:lnTo>
                      <a:pt x="423" y="139"/>
                    </a:lnTo>
                    <a:lnTo>
                      <a:pt x="400" y="153"/>
                    </a:lnTo>
                    <a:lnTo>
                      <a:pt x="454" y="159"/>
                    </a:lnTo>
                    <a:lnTo>
                      <a:pt x="391" y="181"/>
                    </a:lnTo>
                    <a:lnTo>
                      <a:pt x="370" y="178"/>
                    </a:lnTo>
                    <a:lnTo>
                      <a:pt x="340" y="196"/>
                    </a:lnTo>
                    <a:lnTo>
                      <a:pt x="328" y="207"/>
                    </a:lnTo>
                    <a:lnTo>
                      <a:pt x="317" y="204"/>
                    </a:lnTo>
                    <a:lnTo>
                      <a:pt x="308" y="212"/>
                    </a:lnTo>
                    <a:lnTo>
                      <a:pt x="291" y="235"/>
                    </a:lnTo>
                    <a:lnTo>
                      <a:pt x="272" y="275"/>
                    </a:lnTo>
                    <a:lnTo>
                      <a:pt x="249" y="267"/>
                    </a:lnTo>
                    <a:lnTo>
                      <a:pt x="227" y="263"/>
                    </a:lnTo>
                    <a:lnTo>
                      <a:pt x="227" y="267"/>
                    </a:lnTo>
                    <a:lnTo>
                      <a:pt x="192" y="226"/>
                    </a:lnTo>
                    <a:lnTo>
                      <a:pt x="186" y="212"/>
                    </a:lnTo>
                    <a:lnTo>
                      <a:pt x="180" y="208"/>
                    </a:lnTo>
                    <a:lnTo>
                      <a:pt x="173" y="191"/>
                    </a:lnTo>
                    <a:lnTo>
                      <a:pt x="180" y="172"/>
                    </a:lnTo>
                    <a:lnTo>
                      <a:pt x="195" y="172"/>
                    </a:lnTo>
                    <a:lnTo>
                      <a:pt x="197" y="161"/>
                    </a:lnTo>
                    <a:lnTo>
                      <a:pt x="170" y="165"/>
                    </a:lnTo>
                    <a:lnTo>
                      <a:pt x="162" y="153"/>
                    </a:lnTo>
                    <a:lnTo>
                      <a:pt x="185" y="146"/>
                    </a:lnTo>
                    <a:lnTo>
                      <a:pt x="177" y="141"/>
                    </a:lnTo>
                    <a:lnTo>
                      <a:pt x="159" y="142"/>
                    </a:lnTo>
                    <a:lnTo>
                      <a:pt x="148" y="106"/>
                    </a:lnTo>
                    <a:lnTo>
                      <a:pt x="127" y="92"/>
                    </a:lnTo>
                    <a:lnTo>
                      <a:pt x="86" y="86"/>
                    </a:lnTo>
                    <a:lnTo>
                      <a:pt x="18" y="82"/>
                    </a:lnTo>
                    <a:lnTo>
                      <a:pt x="12" y="73"/>
                    </a:lnTo>
                    <a:lnTo>
                      <a:pt x="58" y="74"/>
                    </a:lnTo>
                    <a:lnTo>
                      <a:pt x="59" y="70"/>
                    </a:lnTo>
                    <a:lnTo>
                      <a:pt x="2" y="64"/>
                    </a:lnTo>
                    <a:lnTo>
                      <a:pt x="0" y="59"/>
                    </a:lnTo>
                    <a:lnTo>
                      <a:pt x="73" y="47"/>
                    </a:lnTo>
                    <a:lnTo>
                      <a:pt x="69" y="40"/>
                    </a:lnTo>
                    <a:lnTo>
                      <a:pt x="48" y="38"/>
                    </a:lnTo>
                    <a:lnTo>
                      <a:pt x="170" y="14"/>
                    </a:lnTo>
                    <a:lnTo>
                      <a:pt x="177" y="23"/>
                    </a:lnTo>
                    <a:lnTo>
                      <a:pt x="180" y="13"/>
                    </a:lnTo>
                    <a:lnTo>
                      <a:pt x="224"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5" name="Freeform 110">
                <a:extLst>
                  <a:ext uri="{FF2B5EF4-FFF2-40B4-BE49-F238E27FC236}">
                    <a16:creationId xmlns:a16="http://schemas.microsoft.com/office/drawing/2014/main" id="{227E6584-C910-489B-B77C-5D3FCEA4D61B}"/>
                  </a:ext>
                </a:extLst>
              </p:cNvPr>
              <p:cNvSpPr>
                <a:spLocks/>
              </p:cNvSpPr>
              <p:nvPr/>
            </p:nvSpPr>
            <p:spPr bwMode="auto">
              <a:xfrm>
                <a:off x="5201" y="2698"/>
                <a:ext cx="57" cy="28"/>
              </a:xfrm>
              <a:custGeom>
                <a:avLst/>
                <a:gdLst>
                  <a:gd name="T0" fmla="*/ 41 w 57"/>
                  <a:gd name="T1" fmla="*/ 0 h 28"/>
                  <a:gd name="T2" fmla="*/ 56 w 57"/>
                  <a:gd name="T3" fmla="*/ 4 h 28"/>
                  <a:gd name="T4" fmla="*/ 57 w 57"/>
                  <a:gd name="T5" fmla="*/ 14 h 28"/>
                  <a:gd name="T6" fmla="*/ 53 w 57"/>
                  <a:gd name="T7" fmla="*/ 28 h 28"/>
                  <a:gd name="T8" fmla="*/ 50 w 57"/>
                  <a:gd name="T9" fmla="*/ 27 h 28"/>
                  <a:gd name="T10" fmla="*/ 31 w 57"/>
                  <a:gd name="T11" fmla="*/ 22 h 28"/>
                  <a:gd name="T12" fmla="*/ 22 w 57"/>
                  <a:gd name="T13" fmla="*/ 24 h 28"/>
                  <a:gd name="T14" fmla="*/ 13 w 57"/>
                  <a:gd name="T15" fmla="*/ 22 h 28"/>
                  <a:gd name="T16" fmla="*/ 1 w 57"/>
                  <a:gd name="T17" fmla="*/ 24 h 28"/>
                  <a:gd name="T18" fmla="*/ 0 w 57"/>
                  <a:gd name="T19" fmla="*/ 18 h 28"/>
                  <a:gd name="T20" fmla="*/ 0 w 57"/>
                  <a:gd name="T21" fmla="*/ 12 h 28"/>
                  <a:gd name="T22" fmla="*/ 31 w 57"/>
                  <a:gd name="T23" fmla="*/ 0 h 28"/>
                  <a:gd name="T24" fmla="*/ 41 w 57"/>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28">
                    <a:moveTo>
                      <a:pt x="41" y="0"/>
                    </a:moveTo>
                    <a:lnTo>
                      <a:pt x="56" y="4"/>
                    </a:lnTo>
                    <a:lnTo>
                      <a:pt x="57" y="14"/>
                    </a:lnTo>
                    <a:lnTo>
                      <a:pt x="53" y="28"/>
                    </a:lnTo>
                    <a:lnTo>
                      <a:pt x="50" y="27"/>
                    </a:lnTo>
                    <a:lnTo>
                      <a:pt x="31" y="22"/>
                    </a:lnTo>
                    <a:lnTo>
                      <a:pt x="22" y="24"/>
                    </a:lnTo>
                    <a:lnTo>
                      <a:pt x="13" y="22"/>
                    </a:lnTo>
                    <a:lnTo>
                      <a:pt x="1" y="24"/>
                    </a:lnTo>
                    <a:lnTo>
                      <a:pt x="0" y="18"/>
                    </a:lnTo>
                    <a:lnTo>
                      <a:pt x="0" y="12"/>
                    </a:lnTo>
                    <a:lnTo>
                      <a:pt x="31" y="0"/>
                    </a:lnTo>
                    <a:lnTo>
                      <a:pt x="41"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6" name="Freeform 111">
                <a:extLst>
                  <a:ext uri="{FF2B5EF4-FFF2-40B4-BE49-F238E27FC236}">
                    <a16:creationId xmlns:a16="http://schemas.microsoft.com/office/drawing/2014/main" id="{F7BA8B7B-75E6-4674-9FE5-5C30EC58B3C7}"/>
                  </a:ext>
                </a:extLst>
              </p:cNvPr>
              <p:cNvSpPr>
                <a:spLocks/>
              </p:cNvSpPr>
              <p:nvPr/>
            </p:nvSpPr>
            <p:spPr bwMode="auto">
              <a:xfrm>
                <a:off x="5195" y="2720"/>
                <a:ext cx="65" cy="27"/>
              </a:xfrm>
              <a:custGeom>
                <a:avLst/>
                <a:gdLst>
                  <a:gd name="T0" fmla="*/ 56 w 65"/>
                  <a:gd name="T1" fmla="*/ 5 h 27"/>
                  <a:gd name="T2" fmla="*/ 62 w 65"/>
                  <a:gd name="T3" fmla="*/ 7 h 27"/>
                  <a:gd name="T4" fmla="*/ 62 w 65"/>
                  <a:gd name="T5" fmla="*/ 13 h 27"/>
                  <a:gd name="T6" fmla="*/ 65 w 65"/>
                  <a:gd name="T7" fmla="*/ 20 h 27"/>
                  <a:gd name="T8" fmla="*/ 59 w 65"/>
                  <a:gd name="T9" fmla="*/ 25 h 27"/>
                  <a:gd name="T10" fmla="*/ 50 w 65"/>
                  <a:gd name="T11" fmla="*/ 27 h 27"/>
                  <a:gd name="T12" fmla="*/ 44 w 65"/>
                  <a:gd name="T13" fmla="*/ 23 h 27"/>
                  <a:gd name="T14" fmla="*/ 33 w 65"/>
                  <a:gd name="T15" fmla="*/ 19 h 27"/>
                  <a:gd name="T16" fmla="*/ 8 w 65"/>
                  <a:gd name="T17" fmla="*/ 18 h 27"/>
                  <a:gd name="T18" fmla="*/ 0 w 65"/>
                  <a:gd name="T19" fmla="*/ 23 h 27"/>
                  <a:gd name="T20" fmla="*/ 0 w 65"/>
                  <a:gd name="T21" fmla="*/ 14 h 27"/>
                  <a:gd name="T22" fmla="*/ 5 w 65"/>
                  <a:gd name="T23" fmla="*/ 4 h 27"/>
                  <a:gd name="T24" fmla="*/ 13 w 65"/>
                  <a:gd name="T25" fmla="*/ 3 h 27"/>
                  <a:gd name="T26" fmla="*/ 24 w 65"/>
                  <a:gd name="T27" fmla="*/ 12 h 27"/>
                  <a:gd name="T28" fmla="*/ 30 w 65"/>
                  <a:gd name="T29" fmla="*/ 9 h 27"/>
                  <a:gd name="T30" fmla="*/ 28 w 65"/>
                  <a:gd name="T31" fmla="*/ 2 h 27"/>
                  <a:gd name="T32" fmla="*/ 37 w 65"/>
                  <a:gd name="T33" fmla="*/ 0 h 27"/>
                  <a:gd name="T34" fmla="*/ 56 w 65"/>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27">
                    <a:moveTo>
                      <a:pt x="56" y="5"/>
                    </a:moveTo>
                    <a:lnTo>
                      <a:pt x="62" y="7"/>
                    </a:lnTo>
                    <a:lnTo>
                      <a:pt x="62" y="13"/>
                    </a:lnTo>
                    <a:lnTo>
                      <a:pt x="65" y="20"/>
                    </a:lnTo>
                    <a:lnTo>
                      <a:pt x="59" y="25"/>
                    </a:lnTo>
                    <a:lnTo>
                      <a:pt x="50" y="27"/>
                    </a:lnTo>
                    <a:lnTo>
                      <a:pt x="44" y="23"/>
                    </a:lnTo>
                    <a:lnTo>
                      <a:pt x="33" y="19"/>
                    </a:lnTo>
                    <a:lnTo>
                      <a:pt x="8" y="18"/>
                    </a:lnTo>
                    <a:lnTo>
                      <a:pt x="0" y="23"/>
                    </a:lnTo>
                    <a:lnTo>
                      <a:pt x="0" y="14"/>
                    </a:lnTo>
                    <a:lnTo>
                      <a:pt x="5" y="4"/>
                    </a:lnTo>
                    <a:lnTo>
                      <a:pt x="13" y="3"/>
                    </a:lnTo>
                    <a:lnTo>
                      <a:pt x="24" y="12"/>
                    </a:lnTo>
                    <a:lnTo>
                      <a:pt x="30" y="9"/>
                    </a:lnTo>
                    <a:lnTo>
                      <a:pt x="28" y="2"/>
                    </a:lnTo>
                    <a:lnTo>
                      <a:pt x="37" y="0"/>
                    </a:lnTo>
                    <a:lnTo>
                      <a:pt x="56" y="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7" name="Freeform 112">
                <a:extLst>
                  <a:ext uri="{FF2B5EF4-FFF2-40B4-BE49-F238E27FC236}">
                    <a16:creationId xmlns:a16="http://schemas.microsoft.com/office/drawing/2014/main" id="{AE4EAD1F-1CB3-45A6-9735-0191D5F3DEA8}"/>
                  </a:ext>
                </a:extLst>
              </p:cNvPr>
              <p:cNvSpPr>
                <a:spLocks/>
              </p:cNvSpPr>
              <p:nvPr/>
            </p:nvSpPr>
            <p:spPr bwMode="auto">
              <a:xfrm>
                <a:off x="5193" y="2738"/>
                <a:ext cx="54" cy="29"/>
              </a:xfrm>
              <a:custGeom>
                <a:avLst/>
                <a:gdLst>
                  <a:gd name="T0" fmla="*/ 2 w 54"/>
                  <a:gd name="T1" fmla="*/ 5 h 29"/>
                  <a:gd name="T2" fmla="*/ 10 w 54"/>
                  <a:gd name="T3" fmla="*/ 0 h 29"/>
                  <a:gd name="T4" fmla="*/ 35 w 54"/>
                  <a:gd name="T5" fmla="*/ 1 h 29"/>
                  <a:gd name="T6" fmla="*/ 46 w 54"/>
                  <a:gd name="T7" fmla="*/ 5 h 29"/>
                  <a:gd name="T8" fmla="*/ 52 w 54"/>
                  <a:gd name="T9" fmla="*/ 9 h 29"/>
                  <a:gd name="T10" fmla="*/ 54 w 54"/>
                  <a:gd name="T11" fmla="*/ 13 h 29"/>
                  <a:gd name="T12" fmla="*/ 46 w 54"/>
                  <a:gd name="T13" fmla="*/ 17 h 29"/>
                  <a:gd name="T14" fmla="*/ 42 w 54"/>
                  <a:gd name="T15" fmla="*/ 24 h 29"/>
                  <a:gd name="T16" fmla="*/ 23 w 54"/>
                  <a:gd name="T17" fmla="*/ 29 h 29"/>
                  <a:gd name="T18" fmla="*/ 22 w 54"/>
                  <a:gd name="T19" fmla="*/ 24 h 29"/>
                  <a:gd name="T20" fmla="*/ 16 w 54"/>
                  <a:gd name="T21" fmla="*/ 24 h 29"/>
                  <a:gd name="T22" fmla="*/ 17 w 54"/>
                  <a:gd name="T23" fmla="*/ 18 h 29"/>
                  <a:gd name="T24" fmla="*/ 3 w 54"/>
                  <a:gd name="T25" fmla="*/ 13 h 29"/>
                  <a:gd name="T26" fmla="*/ 0 w 54"/>
                  <a:gd name="T27" fmla="*/ 13 h 29"/>
                  <a:gd name="T28" fmla="*/ 2 w 54"/>
                  <a:gd name="T2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29">
                    <a:moveTo>
                      <a:pt x="2" y="5"/>
                    </a:moveTo>
                    <a:lnTo>
                      <a:pt x="10" y="0"/>
                    </a:lnTo>
                    <a:lnTo>
                      <a:pt x="35" y="1"/>
                    </a:lnTo>
                    <a:lnTo>
                      <a:pt x="46" y="5"/>
                    </a:lnTo>
                    <a:lnTo>
                      <a:pt x="52" y="9"/>
                    </a:lnTo>
                    <a:lnTo>
                      <a:pt x="54" y="13"/>
                    </a:lnTo>
                    <a:lnTo>
                      <a:pt x="46" y="17"/>
                    </a:lnTo>
                    <a:lnTo>
                      <a:pt x="42" y="24"/>
                    </a:lnTo>
                    <a:lnTo>
                      <a:pt x="23" y="29"/>
                    </a:lnTo>
                    <a:lnTo>
                      <a:pt x="22" y="24"/>
                    </a:lnTo>
                    <a:lnTo>
                      <a:pt x="16" y="24"/>
                    </a:lnTo>
                    <a:lnTo>
                      <a:pt x="17" y="18"/>
                    </a:lnTo>
                    <a:lnTo>
                      <a:pt x="3" y="13"/>
                    </a:lnTo>
                    <a:lnTo>
                      <a:pt x="0" y="13"/>
                    </a:lnTo>
                    <a:lnTo>
                      <a:pt x="2" y="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8" name="Freeform 113">
                <a:extLst>
                  <a:ext uri="{FF2B5EF4-FFF2-40B4-BE49-F238E27FC236}">
                    <a16:creationId xmlns:a16="http://schemas.microsoft.com/office/drawing/2014/main" id="{1DF2604B-6885-434B-8112-BAAA2FBE950D}"/>
                  </a:ext>
                </a:extLst>
              </p:cNvPr>
              <p:cNvSpPr>
                <a:spLocks/>
              </p:cNvSpPr>
              <p:nvPr/>
            </p:nvSpPr>
            <p:spPr bwMode="auto">
              <a:xfrm>
                <a:off x="5214" y="2740"/>
                <a:ext cx="87" cy="59"/>
              </a:xfrm>
              <a:custGeom>
                <a:avLst/>
                <a:gdLst>
                  <a:gd name="T0" fmla="*/ 25 w 87"/>
                  <a:gd name="T1" fmla="*/ 15 h 59"/>
                  <a:gd name="T2" fmla="*/ 33 w 87"/>
                  <a:gd name="T3" fmla="*/ 11 h 59"/>
                  <a:gd name="T4" fmla="*/ 31 w 87"/>
                  <a:gd name="T5" fmla="*/ 7 h 59"/>
                  <a:gd name="T6" fmla="*/ 40 w 87"/>
                  <a:gd name="T7" fmla="*/ 5 h 59"/>
                  <a:gd name="T8" fmla="*/ 46 w 87"/>
                  <a:gd name="T9" fmla="*/ 0 h 59"/>
                  <a:gd name="T10" fmla="*/ 70 w 87"/>
                  <a:gd name="T11" fmla="*/ 7 h 59"/>
                  <a:gd name="T12" fmla="*/ 70 w 87"/>
                  <a:gd name="T13" fmla="*/ 18 h 59"/>
                  <a:gd name="T14" fmla="*/ 87 w 87"/>
                  <a:gd name="T15" fmla="*/ 33 h 59"/>
                  <a:gd name="T16" fmla="*/ 74 w 87"/>
                  <a:gd name="T17" fmla="*/ 35 h 59"/>
                  <a:gd name="T18" fmla="*/ 80 w 87"/>
                  <a:gd name="T19" fmla="*/ 47 h 59"/>
                  <a:gd name="T20" fmla="*/ 72 w 87"/>
                  <a:gd name="T21" fmla="*/ 48 h 59"/>
                  <a:gd name="T22" fmla="*/ 61 w 87"/>
                  <a:gd name="T23" fmla="*/ 59 h 59"/>
                  <a:gd name="T24" fmla="*/ 51 w 87"/>
                  <a:gd name="T25" fmla="*/ 58 h 59"/>
                  <a:gd name="T26" fmla="*/ 39 w 87"/>
                  <a:gd name="T27" fmla="*/ 51 h 59"/>
                  <a:gd name="T28" fmla="*/ 26 w 87"/>
                  <a:gd name="T29" fmla="*/ 48 h 59"/>
                  <a:gd name="T30" fmla="*/ 13 w 87"/>
                  <a:gd name="T31" fmla="*/ 51 h 59"/>
                  <a:gd name="T32" fmla="*/ 5 w 87"/>
                  <a:gd name="T33" fmla="*/ 54 h 59"/>
                  <a:gd name="T34" fmla="*/ 4 w 87"/>
                  <a:gd name="T35" fmla="*/ 49 h 59"/>
                  <a:gd name="T36" fmla="*/ 0 w 87"/>
                  <a:gd name="T37" fmla="*/ 46 h 59"/>
                  <a:gd name="T38" fmla="*/ 7 w 87"/>
                  <a:gd name="T39" fmla="*/ 40 h 59"/>
                  <a:gd name="T40" fmla="*/ 2 w 87"/>
                  <a:gd name="T41" fmla="*/ 27 h 59"/>
                  <a:gd name="T42" fmla="*/ 21 w 87"/>
                  <a:gd name="T43" fmla="*/ 22 h 59"/>
                  <a:gd name="T44" fmla="*/ 25 w 87"/>
                  <a:gd name="T45"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9">
                    <a:moveTo>
                      <a:pt x="25" y="15"/>
                    </a:moveTo>
                    <a:lnTo>
                      <a:pt x="33" y="11"/>
                    </a:lnTo>
                    <a:lnTo>
                      <a:pt x="31" y="7"/>
                    </a:lnTo>
                    <a:lnTo>
                      <a:pt x="40" y="5"/>
                    </a:lnTo>
                    <a:lnTo>
                      <a:pt x="46" y="0"/>
                    </a:lnTo>
                    <a:lnTo>
                      <a:pt x="70" y="7"/>
                    </a:lnTo>
                    <a:lnTo>
                      <a:pt x="70" y="18"/>
                    </a:lnTo>
                    <a:lnTo>
                      <a:pt x="87" y="33"/>
                    </a:lnTo>
                    <a:lnTo>
                      <a:pt x="74" y="35"/>
                    </a:lnTo>
                    <a:lnTo>
                      <a:pt x="80" y="47"/>
                    </a:lnTo>
                    <a:lnTo>
                      <a:pt x="72" y="48"/>
                    </a:lnTo>
                    <a:lnTo>
                      <a:pt x="61" y="59"/>
                    </a:lnTo>
                    <a:lnTo>
                      <a:pt x="51" y="58"/>
                    </a:lnTo>
                    <a:lnTo>
                      <a:pt x="39" y="51"/>
                    </a:lnTo>
                    <a:lnTo>
                      <a:pt x="26" y="48"/>
                    </a:lnTo>
                    <a:lnTo>
                      <a:pt x="13" y="51"/>
                    </a:lnTo>
                    <a:lnTo>
                      <a:pt x="5" y="54"/>
                    </a:lnTo>
                    <a:lnTo>
                      <a:pt x="4" y="49"/>
                    </a:lnTo>
                    <a:lnTo>
                      <a:pt x="0" y="46"/>
                    </a:lnTo>
                    <a:lnTo>
                      <a:pt x="7" y="40"/>
                    </a:lnTo>
                    <a:lnTo>
                      <a:pt x="2" y="27"/>
                    </a:lnTo>
                    <a:lnTo>
                      <a:pt x="21" y="22"/>
                    </a:lnTo>
                    <a:lnTo>
                      <a:pt x="25" y="1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39" name="Freeform 114">
                <a:extLst>
                  <a:ext uri="{FF2B5EF4-FFF2-40B4-BE49-F238E27FC236}">
                    <a16:creationId xmlns:a16="http://schemas.microsoft.com/office/drawing/2014/main" id="{99E2D68A-7E22-4630-8DA5-0081C23C358D}"/>
                  </a:ext>
                </a:extLst>
              </p:cNvPr>
              <p:cNvSpPr>
                <a:spLocks/>
              </p:cNvSpPr>
              <p:nvPr/>
            </p:nvSpPr>
            <p:spPr bwMode="auto">
              <a:xfrm>
                <a:off x="5245" y="2830"/>
                <a:ext cx="32" cy="35"/>
              </a:xfrm>
              <a:custGeom>
                <a:avLst/>
                <a:gdLst>
                  <a:gd name="T0" fmla="*/ 1 w 32"/>
                  <a:gd name="T1" fmla="*/ 2 h 35"/>
                  <a:gd name="T2" fmla="*/ 9 w 32"/>
                  <a:gd name="T3" fmla="*/ 0 h 35"/>
                  <a:gd name="T4" fmla="*/ 23 w 32"/>
                  <a:gd name="T5" fmla="*/ 5 h 35"/>
                  <a:gd name="T6" fmla="*/ 25 w 32"/>
                  <a:gd name="T7" fmla="*/ 11 h 35"/>
                  <a:gd name="T8" fmla="*/ 30 w 32"/>
                  <a:gd name="T9" fmla="*/ 16 h 35"/>
                  <a:gd name="T10" fmla="*/ 32 w 32"/>
                  <a:gd name="T11" fmla="*/ 24 h 35"/>
                  <a:gd name="T12" fmla="*/ 22 w 32"/>
                  <a:gd name="T13" fmla="*/ 23 h 35"/>
                  <a:gd name="T14" fmla="*/ 22 w 32"/>
                  <a:gd name="T15" fmla="*/ 27 h 35"/>
                  <a:gd name="T16" fmla="*/ 13 w 32"/>
                  <a:gd name="T17" fmla="*/ 35 h 35"/>
                  <a:gd name="T18" fmla="*/ 15 w 32"/>
                  <a:gd name="T19" fmla="*/ 23 h 35"/>
                  <a:gd name="T20" fmla="*/ 6 w 32"/>
                  <a:gd name="T21" fmla="*/ 9 h 35"/>
                  <a:gd name="T22" fmla="*/ 0 w 32"/>
                  <a:gd name="T23" fmla="*/ 2 h 35"/>
                  <a:gd name="T24" fmla="*/ 1 w 32"/>
                  <a:gd name="T25"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5">
                    <a:moveTo>
                      <a:pt x="1" y="2"/>
                    </a:moveTo>
                    <a:lnTo>
                      <a:pt x="9" y="0"/>
                    </a:lnTo>
                    <a:lnTo>
                      <a:pt x="23" y="5"/>
                    </a:lnTo>
                    <a:lnTo>
                      <a:pt x="25" y="11"/>
                    </a:lnTo>
                    <a:lnTo>
                      <a:pt x="30" y="16"/>
                    </a:lnTo>
                    <a:lnTo>
                      <a:pt x="32" y="24"/>
                    </a:lnTo>
                    <a:lnTo>
                      <a:pt x="22" y="23"/>
                    </a:lnTo>
                    <a:lnTo>
                      <a:pt x="22" y="27"/>
                    </a:lnTo>
                    <a:lnTo>
                      <a:pt x="13" y="35"/>
                    </a:lnTo>
                    <a:lnTo>
                      <a:pt x="15" y="23"/>
                    </a:lnTo>
                    <a:lnTo>
                      <a:pt x="6" y="9"/>
                    </a:lnTo>
                    <a:lnTo>
                      <a:pt x="0" y="2"/>
                    </a:lnTo>
                    <a:lnTo>
                      <a:pt x="1"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0" name="Freeform 115">
                <a:extLst>
                  <a:ext uri="{FF2B5EF4-FFF2-40B4-BE49-F238E27FC236}">
                    <a16:creationId xmlns:a16="http://schemas.microsoft.com/office/drawing/2014/main" id="{C5E2A25F-2C28-4502-9247-BD8893E1B032}"/>
                  </a:ext>
                </a:extLst>
              </p:cNvPr>
              <p:cNvSpPr>
                <a:spLocks/>
              </p:cNvSpPr>
              <p:nvPr/>
            </p:nvSpPr>
            <p:spPr bwMode="auto">
              <a:xfrm>
                <a:off x="5204" y="2784"/>
                <a:ext cx="165" cy="94"/>
              </a:xfrm>
              <a:custGeom>
                <a:avLst/>
                <a:gdLst>
                  <a:gd name="T0" fmla="*/ 23 w 165"/>
                  <a:gd name="T1" fmla="*/ 7 h 94"/>
                  <a:gd name="T2" fmla="*/ 36 w 165"/>
                  <a:gd name="T3" fmla="*/ 4 h 94"/>
                  <a:gd name="T4" fmla="*/ 49 w 165"/>
                  <a:gd name="T5" fmla="*/ 7 h 94"/>
                  <a:gd name="T6" fmla="*/ 61 w 165"/>
                  <a:gd name="T7" fmla="*/ 14 h 94"/>
                  <a:gd name="T8" fmla="*/ 71 w 165"/>
                  <a:gd name="T9" fmla="*/ 15 h 94"/>
                  <a:gd name="T10" fmla="*/ 82 w 165"/>
                  <a:gd name="T11" fmla="*/ 4 h 94"/>
                  <a:gd name="T12" fmla="*/ 90 w 165"/>
                  <a:gd name="T13" fmla="*/ 3 h 94"/>
                  <a:gd name="T14" fmla="*/ 103 w 165"/>
                  <a:gd name="T15" fmla="*/ 0 h 94"/>
                  <a:gd name="T16" fmla="*/ 109 w 165"/>
                  <a:gd name="T17" fmla="*/ 2 h 94"/>
                  <a:gd name="T18" fmla="*/ 123 w 165"/>
                  <a:gd name="T19" fmla="*/ 25 h 94"/>
                  <a:gd name="T20" fmla="*/ 147 w 165"/>
                  <a:gd name="T21" fmla="*/ 27 h 94"/>
                  <a:gd name="T22" fmla="*/ 159 w 165"/>
                  <a:gd name="T23" fmla="*/ 34 h 94"/>
                  <a:gd name="T24" fmla="*/ 165 w 165"/>
                  <a:gd name="T25" fmla="*/ 35 h 94"/>
                  <a:gd name="T26" fmla="*/ 162 w 165"/>
                  <a:gd name="T27" fmla="*/ 53 h 94"/>
                  <a:gd name="T28" fmla="*/ 153 w 165"/>
                  <a:gd name="T29" fmla="*/ 53 h 94"/>
                  <a:gd name="T30" fmla="*/ 146 w 165"/>
                  <a:gd name="T31" fmla="*/ 61 h 94"/>
                  <a:gd name="T32" fmla="*/ 134 w 165"/>
                  <a:gd name="T33" fmla="*/ 65 h 94"/>
                  <a:gd name="T34" fmla="*/ 114 w 165"/>
                  <a:gd name="T35" fmla="*/ 73 h 94"/>
                  <a:gd name="T36" fmla="*/ 120 w 165"/>
                  <a:gd name="T37" fmla="*/ 82 h 94"/>
                  <a:gd name="T38" fmla="*/ 132 w 165"/>
                  <a:gd name="T39" fmla="*/ 82 h 94"/>
                  <a:gd name="T40" fmla="*/ 130 w 165"/>
                  <a:gd name="T41" fmla="*/ 86 h 94"/>
                  <a:gd name="T42" fmla="*/ 105 w 165"/>
                  <a:gd name="T43" fmla="*/ 94 h 94"/>
                  <a:gd name="T44" fmla="*/ 95 w 165"/>
                  <a:gd name="T45" fmla="*/ 82 h 94"/>
                  <a:gd name="T46" fmla="*/ 107 w 165"/>
                  <a:gd name="T47" fmla="*/ 75 h 94"/>
                  <a:gd name="T48" fmla="*/ 97 w 165"/>
                  <a:gd name="T49" fmla="*/ 72 h 94"/>
                  <a:gd name="T50" fmla="*/ 83 w 165"/>
                  <a:gd name="T51" fmla="*/ 70 h 94"/>
                  <a:gd name="T52" fmla="*/ 70 w 165"/>
                  <a:gd name="T53" fmla="*/ 83 h 94"/>
                  <a:gd name="T54" fmla="*/ 60 w 165"/>
                  <a:gd name="T55" fmla="*/ 84 h 94"/>
                  <a:gd name="T56" fmla="*/ 54 w 165"/>
                  <a:gd name="T57" fmla="*/ 81 h 94"/>
                  <a:gd name="T58" fmla="*/ 63 w 165"/>
                  <a:gd name="T59" fmla="*/ 73 h 94"/>
                  <a:gd name="T60" fmla="*/ 63 w 165"/>
                  <a:gd name="T61" fmla="*/ 69 h 94"/>
                  <a:gd name="T62" fmla="*/ 73 w 165"/>
                  <a:gd name="T63" fmla="*/ 70 h 94"/>
                  <a:gd name="T64" fmla="*/ 71 w 165"/>
                  <a:gd name="T65" fmla="*/ 62 h 94"/>
                  <a:gd name="T66" fmla="*/ 66 w 165"/>
                  <a:gd name="T67" fmla="*/ 57 h 94"/>
                  <a:gd name="T68" fmla="*/ 64 w 165"/>
                  <a:gd name="T69" fmla="*/ 51 h 94"/>
                  <a:gd name="T70" fmla="*/ 50 w 165"/>
                  <a:gd name="T71" fmla="*/ 46 h 94"/>
                  <a:gd name="T72" fmla="*/ 42 w 165"/>
                  <a:gd name="T73" fmla="*/ 48 h 94"/>
                  <a:gd name="T74" fmla="*/ 41 w 165"/>
                  <a:gd name="T75" fmla="*/ 48 h 94"/>
                  <a:gd name="T76" fmla="*/ 27 w 165"/>
                  <a:gd name="T77" fmla="*/ 55 h 94"/>
                  <a:gd name="T78" fmla="*/ 13 w 165"/>
                  <a:gd name="T79" fmla="*/ 51 h 94"/>
                  <a:gd name="T80" fmla="*/ 9 w 165"/>
                  <a:gd name="T81" fmla="*/ 52 h 94"/>
                  <a:gd name="T82" fmla="*/ 0 w 165"/>
                  <a:gd name="T83" fmla="*/ 48 h 94"/>
                  <a:gd name="T84" fmla="*/ 4 w 165"/>
                  <a:gd name="T85" fmla="*/ 38 h 94"/>
                  <a:gd name="T86" fmla="*/ 6 w 165"/>
                  <a:gd name="T87" fmla="*/ 31 h 94"/>
                  <a:gd name="T88" fmla="*/ 18 w 165"/>
                  <a:gd name="T89" fmla="*/ 22 h 94"/>
                  <a:gd name="T90" fmla="*/ 15 w 165"/>
                  <a:gd name="T91" fmla="*/ 10 h 94"/>
                  <a:gd name="T92" fmla="*/ 23 w 165"/>
                  <a:gd name="T93"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94">
                    <a:moveTo>
                      <a:pt x="23" y="7"/>
                    </a:moveTo>
                    <a:lnTo>
                      <a:pt x="36" y="4"/>
                    </a:lnTo>
                    <a:lnTo>
                      <a:pt x="49" y="7"/>
                    </a:lnTo>
                    <a:lnTo>
                      <a:pt x="61" y="14"/>
                    </a:lnTo>
                    <a:lnTo>
                      <a:pt x="71" y="15"/>
                    </a:lnTo>
                    <a:lnTo>
                      <a:pt x="82" y="4"/>
                    </a:lnTo>
                    <a:lnTo>
                      <a:pt x="90" y="3"/>
                    </a:lnTo>
                    <a:lnTo>
                      <a:pt x="103" y="0"/>
                    </a:lnTo>
                    <a:lnTo>
                      <a:pt x="109" y="2"/>
                    </a:lnTo>
                    <a:lnTo>
                      <a:pt x="123" y="25"/>
                    </a:lnTo>
                    <a:lnTo>
                      <a:pt x="147" y="27"/>
                    </a:lnTo>
                    <a:lnTo>
                      <a:pt x="159" y="34"/>
                    </a:lnTo>
                    <a:lnTo>
                      <a:pt x="165" y="35"/>
                    </a:lnTo>
                    <a:lnTo>
                      <a:pt x="162" y="53"/>
                    </a:lnTo>
                    <a:lnTo>
                      <a:pt x="153" y="53"/>
                    </a:lnTo>
                    <a:lnTo>
                      <a:pt x="146" y="61"/>
                    </a:lnTo>
                    <a:lnTo>
                      <a:pt x="134" y="65"/>
                    </a:lnTo>
                    <a:lnTo>
                      <a:pt x="114" y="73"/>
                    </a:lnTo>
                    <a:lnTo>
                      <a:pt x="120" y="82"/>
                    </a:lnTo>
                    <a:lnTo>
                      <a:pt x="132" y="82"/>
                    </a:lnTo>
                    <a:lnTo>
                      <a:pt x="130" y="86"/>
                    </a:lnTo>
                    <a:lnTo>
                      <a:pt x="105" y="94"/>
                    </a:lnTo>
                    <a:lnTo>
                      <a:pt x="95" y="82"/>
                    </a:lnTo>
                    <a:lnTo>
                      <a:pt x="107" y="75"/>
                    </a:lnTo>
                    <a:lnTo>
                      <a:pt x="97" y="72"/>
                    </a:lnTo>
                    <a:lnTo>
                      <a:pt x="83" y="70"/>
                    </a:lnTo>
                    <a:lnTo>
                      <a:pt x="70" y="83"/>
                    </a:lnTo>
                    <a:lnTo>
                      <a:pt x="60" y="84"/>
                    </a:lnTo>
                    <a:lnTo>
                      <a:pt x="54" y="81"/>
                    </a:lnTo>
                    <a:lnTo>
                      <a:pt x="63" y="73"/>
                    </a:lnTo>
                    <a:lnTo>
                      <a:pt x="63" y="69"/>
                    </a:lnTo>
                    <a:lnTo>
                      <a:pt x="73" y="70"/>
                    </a:lnTo>
                    <a:lnTo>
                      <a:pt x="71" y="62"/>
                    </a:lnTo>
                    <a:lnTo>
                      <a:pt x="66" y="57"/>
                    </a:lnTo>
                    <a:lnTo>
                      <a:pt x="64" y="51"/>
                    </a:lnTo>
                    <a:lnTo>
                      <a:pt x="50" y="46"/>
                    </a:lnTo>
                    <a:lnTo>
                      <a:pt x="42" y="48"/>
                    </a:lnTo>
                    <a:lnTo>
                      <a:pt x="41" y="48"/>
                    </a:lnTo>
                    <a:lnTo>
                      <a:pt x="27" y="55"/>
                    </a:lnTo>
                    <a:lnTo>
                      <a:pt x="13" y="51"/>
                    </a:lnTo>
                    <a:lnTo>
                      <a:pt x="9" y="52"/>
                    </a:lnTo>
                    <a:lnTo>
                      <a:pt x="0" y="48"/>
                    </a:lnTo>
                    <a:lnTo>
                      <a:pt x="4" y="38"/>
                    </a:lnTo>
                    <a:lnTo>
                      <a:pt x="6" y="31"/>
                    </a:lnTo>
                    <a:lnTo>
                      <a:pt x="18" y="22"/>
                    </a:lnTo>
                    <a:lnTo>
                      <a:pt x="15" y="10"/>
                    </a:lnTo>
                    <a:lnTo>
                      <a:pt x="23"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1" name="Freeform 116">
                <a:extLst>
                  <a:ext uri="{FF2B5EF4-FFF2-40B4-BE49-F238E27FC236}">
                    <a16:creationId xmlns:a16="http://schemas.microsoft.com/office/drawing/2014/main" id="{A8CDA0CB-67AF-4920-8604-7BC1C12160E7}"/>
                  </a:ext>
                </a:extLst>
              </p:cNvPr>
              <p:cNvSpPr>
                <a:spLocks/>
              </p:cNvSpPr>
              <p:nvPr/>
            </p:nvSpPr>
            <p:spPr bwMode="auto">
              <a:xfrm>
                <a:off x="5368" y="2887"/>
                <a:ext cx="61" cy="30"/>
              </a:xfrm>
              <a:custGeom>
                <a:avLst/>
                <a:gdLst>
                  <a:gd name="T0" fmla="*/ 0 w 61"/>
                  <a:gd name="T1" fmla="*/ 2 h 30"/>
                  <a:gd name="T2" fmla="*/ 5 w 61"/>
                  <a:gd name="T3" fmla="*/ 0 h 30"/>
                  <a:gd name="T4" fmla="*/ 35 w 61"/>
                  <a:gd name="T5" fmla="*/ 9 h 30"/>
                  <a:gd name="T6" fmla="*/ 51 w 61"/>
                  <a:gd name="T7" fmla="*/ 12 h 30"/>
                  <a:gd name="T8" fmla="*/ 57 w 61"/>
                  <a:gd name="T9" fmla="*/ 18 h 30"/>
                  <a:gd name="T10" fmla="*/ 56 w 61"/>
                  <a:gd name="T11" fmla="*/ 22 h 30"/>
                  <a:gd name="T12" fmla="*/ 61 w 61"/>
                  <a:gd name="T13" fmla="*/ 26 h 30"/>
                  <a:gd name="T14" fmla="*/ 60 w 61"/>
                  <a:gd name="T15" fmla="*/ 30 h 30"/>
                  <a:gd name="T16" fmla="*/ 44 w 61"/>
                  <a:gd name="T17" fmla="*/ 26 h 30"/>
                  <a:gd name="T18" fmla="*/ 31 w 61"/>
                  <a:gd name="T19" fmla="*/ 28 h 30"/>
                  <a:gd name="T20" fmla="*/ 27 w 61"/>
                  <a:gd name="T21" fmla="*/ 25 h 30"/>
                  <a:gd name="T22" fmla="*/ 14 w 61"/>
                  <a:gd name="T23" fmla="*/ 22 h 30"/>
                  <a:gd name="T24" fmla="*/ 13 w 61"/>
                  <a:gd name="T25" fmla="*/ 10 h 30"/>
                  <a:gd name="T26" fmla="*/ 0 w 61"/>
                  <a:gd name="T2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30">
                    <a:moveTo>
                      <a:pt x="0" y="2"/>
                    </a:moveTo>
                    <a:lnTo>
                      <a:pt x="5" y="0"/>
                    </a:lnTo>
                    <a:lnTo>
                      <a:pt x="35" y="9"/>
                    </a:lnTo>
                    <a:lnTo>
                      <a:pt x="51" y="12"/>
                    </a:lnTo>
                    <a:lnTo>
                      <a:pt x="57" y="18"/>
                    </a:lnTo>
                    <a:lnTo>
                      <a:pt x="56" y="22"/>
                    </a:lnTo>
                    <a:lnTo>
                      <a:pt x="61" y="26"/>
                    </a:lnTo>
                    <a:lnTo>
                      <a:pt x="60" y="30"/>
                    </a:lnTo>
                    <a:lnTo>
                      <a:pt x="44" y="26"/>
                    </a:lnTo>
                    <a:lnTo>
                      <a:pt x="31" y="28"/>
                    </a:lnTo>
                    <a:lnTo>
                      <a:pt x="27" y="25"/>
                    </a:lnTo>
                    <a:lnTo>
                      <a:pt x="14" y="22"/>
                    </a:lnTo>
                    <a:lnTo>
                      <a:pt x="13" y="10"/>
                    </a:lnTo>
                    <a:lnTo>
                      <a:pt x="0"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2" name="Freeform 117">
                <a:extLst>
                  <a:ext uri="{FF2B5EF4-FFF2-40B4-BE49-F238E27FC236}">
                    <a16:creationId xmlns:a16="http://schemas.microsoft.com/office/drawing/2014/main" id="{212864C6-2F32-433B-8B81-8F909F0212B5}"/>
                  </a:ext>
                </a:extLst>
              </p:cNvPr>
              <p:cNvSpPr>
                <a:spLocks/>
              </p:cNvSpPr>
              <p:nvPr/>
            </p:nvSpPr>
            <p:spPr bwMode="auto">
              <a:xfrm>
                <a:off x="5399" y="2913"/>
                <a:ext cx="28" cy="28"/>
              </a:xfrm>
              <a:custGeom>
                <a:avLst/>
                <a:gdLst>
                  <a:gd name="T0" fmla="*/ 11 w 28"/>
                  <a:gd name="T1" fmla="*/ 17 h 28"/>
                  <a:gd name="T2" fmla="*/ 9 w 28"/>
                  <a:gd name="T3" fmla="*/ 15 h 28"/>
                  <a:gd name="T4" fmla="*/ 1 w 28"/>
                  <a:gd name="T5" fmla="*/ 14 h 28"/>
                  <a:gd name="T6" fmla="*/ 2 w 28"/>
                  <a:gd name="T7" fmla="*/ 5 h 28"/>
                  <a:gd name="T8" fmla="*/ 0 w 28"/>
                  <a:gd name="T9" fmla="*/ 2 h 28"/>
                  <a:gd name="T10" fmla="*/ 13 w 28"/>
                  <a:gd name="T11" fmla="*/ 0 h 28"/>
                  <a:gd name="T12" fmla="*/ 20 w 28"/>
                  <a:gd name="T13" fmla="*/ 4 h 28"/>
                  <a:gd name="T14" fmla="*/ 18 w 28"/>
                  <a:gd name="T15" fmla="*/ 8 h 28"/>
                  <a:gd name="T16" fmla="*/ 22 w 28"/>
                  <a:gd name="T17" fmla="*/ 13 h 28"/>
                  <a:gd name="T18" fmla="*/ 22 w 28"/>
                  <a:gd name="T19" fmla="*/ 17 h 28"/>
                  <a:gd name="T20" fmla="*/ 28 w 28"/>
                  <a:gd name="T21" fmla="*/ 19 h 28"/>
                  <a:gd name="T22" fmla="*/ 28 w 28"/>
                  <a:gd name="T23" fmla="*/ 28 h 28"/>
                  <a:gd name="T24" fmla="*/ 24 w 28"/>
                  <a:gd name="T25" fmla="*/ 28 h 28"/>
                  <a:gd name="T26" fmla="*/ 20 w 28"/>
                  <a:gd name="T27" fmla="*/ 22 h 28"/>
                  <a:gd name="T28" fmla="*/ 14 w 28"/>
                  <a:gd name="T29" fmla="*/ 18 h 28"/>
                  <a:gd name="T30" fmla="*/ 13 w 28"/>
                  <a:gd name="T31" fmla="*/ 19 h 28"/>
                  <a:gd name="T32" fmla="*/ 11 w 28"/>
                  <a:gd name="T33"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28">
                    <a:moveTo>
                      <a:pt x="11" y="17"/>
                    </a:moveTo>
                    <a:lnTo>
                      <a:pt x="9" y="15"/>
                    </a:lnTo>
                    <a:lnTo>
                      <a:pt x="1" y="14"/>
                    </a:lnTo>
                    <a:lnTo>
                      <a:pt x="2" y="5"/>
                    </a:lnTo>
                    <a:lnTo>
                      <a:pt x="0" y="2"/>
                    </a:lnTo>
                    <a:lnTo>
                      <a:pt x="13" y="0"/>
                    </a:lnTo>
                    <a:lnTo>
                      <a:pt x="20" y="4"/>
                    </a:lnTo>
                    <a:lnTo>
                      <a:pt x="18" y="8"/>
                    </a:lnTo>
                    <a:lnTo>
                      <a:pt x="22" y="13"/>
                    </a:lnTo>
                    <a:lnTo>
                      <a:pt x="22" y="17"/>
                    </a:lnTo>
                    <a:lnTo>
                      <a:pt x="28" y="19"/>
                    </a:lnTo>
                    <a:lnTo>
                      <a:pt x="28" y="28"/>
                    </a:lnTo>
                    <a:lnTo>
                      <a:pt x="24" y="28"/>
                    </a:lnTo>
                    <a:lnTo>
                      <a:pt x="20" y="22"/>
                    </a:lnTo>
                    <a:lnTo>
                      <a:pt x="14" y="18"/>
                    </a:lnTo>
                    <a:lnTo>
                      <a:pt x="13" y="19"/>
                    </a:lnTo>
                    <a:lnTo>
                      <a:pt x="11" y="1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3" name="Freeform 118">
                <a:extLst>
                  <a:ext uri="{FF2B5EF4-FFF2-40B4-BE49-F238E27FC236}">
                    <a16:creationId xmlns:a16="http://schemas.microsoft.com/office/drawing/2014/main" id="{53322D07-F8B5-4376-BA4B-32DFA78D76C5}"/>
                  </a:ext>
                </a:extLst>
              </p:cNvPr>
              <p:cNvSpPr>
                <a:spLocks/>
              </p:cNvSpPr>
              <p:nvPr/>
            </p:nvSpPr>
            <p:spPr bwMode="auto">
              <a:xfrm>
                <a:off x="5481" y="2896"/>
                <a:ext cx="129" cy="88"/>
              </a:xfrm>
              <a:custGeom>
                <a:avLst/>
                <a:gdLst>
                  <a:gd name="T0" fmla="*/ 14 w 129"/>
                  <a:gd name="T1" fmla="*/ 61 h 88"/>
                  <a:gd name="T2" fmla="*/ 13 w 129"/>
                  <a:gd name="T3" fmla="*/ 44 h 88"/>
                  <a:gd name="T4" fmla="*/ 3 w 129"/>
                  <a:gd name="T5" fmla="*/ 31 h 88"/>
                  <a:gd name="T6" fmla="*/ 5 w 129"/>
                  <a:gd name="T7" fmla="*/ 19 h 88"/>
                  <a:gd name="T8" fmla="*/ 0 w 129"/>
                  <a:gd name="T9" fmla="*/ 10 h 88"/>
                  <a:gd name="T10" fmla="*/ 14 w 129"/>
                  <a:gd name="T11" fmla="*/ 5 h 88"/>
                  <a:gd name="T12" fmla="*/ 29 w 129"/>
                  <a:gd name="T13" fmla="*/ 18 h 88"/>
                  <a:gd name="T14" fmla="*/ 32 w 129"/>
                  <a:gd name="T15" fmla="*/ 17 h 88"/>
                  <a:gd name="T16" fmla="*/ 43 w 129"/>
                  <a:gd name="T17" fmla="*/ 18 h 88"/>
                  <a:gd name="T18" fmla="*/ 41 w 129"/>
                  <a:gd name="T19" fmla="*/ 8 h 88"/>
                  <a:gd name="T20" fmla="*/ 49 w 129"/>
                  <a:gd name="T21" fmla="*/ 4 h 88"/>
                  <a:gd name="T22" fmla="*/ 56 w 129"/>
                  <a:gd name="T23" fmla="*/ 0 h 88"/>
                  <a:gd name="T24" fmla="*/ 69 w 129"/>
                  <a:gd name="T25" fmla="*/ 5 h 88"/>
                  <a:gd name="T26" fmla="*/ 70 w 129"/>
                  <a:gd name="T27" fmla="*/ 17 h 88"/>
                  <a:gd name="T28" fmla="*/ 86 w 129"/>
                  <a:gd name="T29" fmla="*/ 18 h 88"/>
                  <a:gd name="T30" fmla="*/ 91 w 129"/>
                  <a:gd name="T31" fmla="*/ 32 h 88"/>
                  <a:gd name="T32" fmla="*/ 122 w 129"/>
                  <a:gd name="T33" fmla="*/ 52 h 88"/>
                  <a:gd name="T34" fmla="*/ 129 w 129"/>
                  <a:gd name="T35" fmla="*/ 55 h 88"/>
                  <a:gd name="T36" fmla="*/ 129 w 129"/>
                  <a:gd name="T37" fmla="*/ 61 h 88"/>
                  <a:gd name="T38" fmla="*/ 114 w 129"/>
                  <a:gd name="T39" fmla="*/ 64 h 88"/>
                  <a:gd name="T40" fmla="*/ 110 w 129"/>
                  <a:gd name="T41" fmla="*/ 75 h 88"/>
                  <a:gd name="T42" fmla="*/ 100 w 129"/>
                  <a:gd name="T43" fmla="*/ 79 h 88"/>
                  <a:gd name="T44" fmla="*/ 94 w 129"/>
                  <a:gd name="T45" fmla="*/ 88 h 88"/>
                  <a:gd name="T46" fmla="*/ 81 w 129"/>
                  <a:gd name="T47" fmla="*/ 83 h 88"/>
                  <a:gd name="T48" fmla="*/ 81 w 129"/>
                  <a:gd name="T49" fmla="*/ 71 h 88"/>
                  <a:gd name="T50" fmla="*/ 55 w 129"/>
                  <a:gd name="T51" fmla="*/ 59 h 88"/>
                  <a:gd name="T52" fmla="*/ 45 w 129"/>
                  <a:gd name="T53" fmla="*/ 54 h 88"/>
                  <a:gd name="T54" fmla="*/ 37 w 129"/>
                  <a:gd name="T55" fmla="*/ 53 h 88"/>
                  <a:gd name="T56" fmla="*/ 20 w 129"/>
                  <a:gd name="T57" fmla="*/ 60 h 88"/>
                  <a:gd name="T58" fmla="*/ 14 w 129"/>
                  <a:gd name="T59"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88">
                    <a:moveTo>
                      <a:pt x="14" y="61"/>
                    </a:moveTo>
                    <a:lnTo>
                      <a:pt x="13" y="44"/>
                    </a:lnTo>
                    <a:lnTo>
                      <a:pt x="3" y="31"/>
                    </a:lnTo>
                    <a:lnTo>
                      <a:pt x="5" y="19"/>
                    </a:lnTo>
                    <a:lnTo>
                      <a:pt x="0" y="10"/>
                    </a:lnTo>
                    <a:lnTo>
                      <a:pt x="14" y="5"/>
                    </a:lnTo>
                    <a:lnTo>
                      <a:pt x="29" y="18"/>
                    </a:lnTo>
                    <a:lnTo>
                      <a:pt x="32" y="17"/>
                    </a:lnTo>
                    <a:lnTo>
                      <a:pt x="43" y="18"/>
                    </a:lnTo>
                    <a:lnTo>
                      <a:pt x="41" y="8"/>
                    </a:lnTo>
                    <a:lnTo>
                      <a:pt x="49" y="4"/>
                    </a:lnTo>
                    <a:lnTo>
                      <a:pt x="56" y="0"/>
                    </a:lnTo>
                    <a:lnTo>
                      <a:pt x="69" y="5"/>
                    </a:lnTo>
                    <a:lnTo>
                      <a:pt x="70" y="17"/>
                    </a:lnTo>
                    <a:lnTo>
                      <a:pt x="86" y="18"/>
                    </a:lnTo>
                    <a:lnTo>
                      <a:pt x="91" y="32"/>
                    </a:lnTo>
                    <a:lnTo>
                      <a:pt x="122" y="52"/>
                    </a:lnTo>
                    <a:lnTo>
                      <a:pt x="129" y="55"/>
                    </a:lnTo>
                    <a:lnTo>
                      <a:pt x="129" y="61"/>
                    </a:lnTo>
                    <a:lnTo>
                      <a:pt x="114" y="64"/>
                    </a:lnTo>
                    <a:lnTo>
                      <a:pt x="110" y="75"/>
                    </a:lnTo>
                    <a:lnTo>
                      <a:pt x="100" y="79"/>
                    </a:lnTo>
                    <a:lnTo>
                      <a:pt x="94" y="88"/>
                    </a:lnTo>
                    <a:lnTo>
                      <a:pt x="81" y="83"/>
                    </a:lnTo>
                    <a:lnTo>
                      <a:pt x="81" y="71"/>
                    </a:lnTo>
                    <a:lnTo>
                      <a:pt x="55" y="59"/>
                    </a:lnTo>
                    <a:lnTo>
                      <a:pt x="45" y="54"/>
                    </a:lnTo>
                    <a:lnTo>
                      <a:pt x="37" y="53"/>
                    </a:lnTo>
                    <a:lnTo>
                      <a:pt x="20" y="60"/>
                    </a:lnTo>
                    <a:lnTo>
                      <a:pt x="14" y="6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4" name="Freeform 119">
                <a:extLst>
                  <a:ext uri="{FF2B5EF4-FFF2-40B4-BE49-F238E27FC236}">
                    <a16:creationId xmlns:a16="http://schemas.microsoft.com/office/drawing/2014/main" id="{454E4CE2-4EEE-4FF5-B81A-DE11F0EE446E}"/>
                  </a:ext>
                </a:extLst>
              </p:cNvPr>
              <p:cNvSpPr>
                <a:spLocks/>
              </p:cNvSpPr>
              <p:nvPr/>
            </p:nvSpPr>
            <p:spPr bwMode="auto">
              <a:xfrm>
                <a:off x="5513" y="2864"/>
                <a:ext cx="156" cy="97"/>
              </a:xfrm>
              <a:custGeom>
                <a:avLst/>
                <a:gdLst>
                  <a:gd name="T0" fmla="*/ 130 w 156"/>
                  <a:gd name="T1" fmla="*/ 47 h 97"/>
                  <a:gd name="T2" fmla="*/ 143 w 156"/>
                  <a:gd name="T3" fmla="*/ 47 h 97"/>
                  <a:gd name="T4" fmla="*/ 156 w 156"/>
                  <a:gd name="T5" fmla="*/ 54 h 97"/>
                  <a:gd name="T6" fmla="*/ 143 w 156"/>
                  <a:gd name="T7" fmla="*/ 62 h 97"/>
                  <a:gd name="T8" fmla="*/ 136 w 156"/>
                  <a:gd name="T9" fmla="*/ 61 h 97"/>
                  <a:gd name="T10" fmla="*/ 131 w 156"/>
                  <a:gd name="T11" fmla="*/ 59 h 97"/>
                  <a:gd name="T12" fmla="*/ 135 w 156"/>
                  <a:gd name="T13" fmla="*/ 55 h 97"/>
                  <a:gd name="T14" fmla="*/ 133 w 156"/>
                  <a:gd name="T15" fmla="*/ 52 h 97"/>
                  <a:gd name="T16" fmla="*/ 124 w 156"/>
                  <a:gd name="T17" fmla="*/ 56 h 97"/>
                  <a:gd name="T18" fmla="*/ 116 w 156"/>
                  <a:gd name="T19" fmla="*/ 68 h 97"/>
                  <a:gd name="T20" fmla="*/ 107 w 156"/>
                  <a:gd name="T21" fmla="*/ 67 h 97"/>
                  <a:gd name="T22" fmla="*/ 103 w 156"/>
                  <a:gd name="T23" fmla="*/ 72 h 97"/>
                  <a:gd name="T24" fmla="*/ 112 w 156"/>
                  <a:gd name="T25" fmla="*/ 76 h 97"/>
                  <a:gd name="T26" fmla="*/ 113 w 156"/>
                  <a:gd name="T27" fmla="*/ 84 h 97"/>
                  <a:gd name="T28" fmla="*/ 108 w 156"/>
                  <a:gd name="T29" fmla="*/ 97 h 97"/>
                  <a:gd name="T30" fmla="*/ 97 w 156"/>
                  <a:gd name="T31" fmla="*/ 93 h 97"/>
                  <a:gd name="T32" fmla="*/ 97 w 156"/>
                  <a:gd name="T33" fmla="*/ 87 h 97"/>
                  <a:gd name="T34" fmla="*/ 90 w 156"/>
                  <a:gd name="T35" fmla="*/ 84 h 97"/>
                  <a:gd name="T36" fmla="*/ 59 w 156"/>
                  <a:gd name="T37" fmla="*/ 64 h 97"/>
                  <a:gd name="T38" fmla="*/ 54 w 156"/>
                  <a:gd name="T39" fmla="*/ 50 h 97"/>
                  <a:gd name="T40" fmla="*/ 38 w 156"/>
                  <a:gd name="T41" fmla="*/ 49 h 97"/>
                  <a:gd name="T42" fmla="*/ 37 w 156"/>
                  <a:gd name="T43" fmla="*/ 37 h 97"/>
                  <a:gd name="T44" fmla="*/ 24 w 156"/>
                  <a:gd name="T45" fmla="*/ 32 h 97"/>
                  <a:gd name="T46" fmla="*/ 17 w 156"/>
                  <a:gd name="T47" fmla="*/ 36 h 97"/>
                  <a:gd name="T48" fmla="*/ 9 w 156"/>
                  <a:gd name="T49" fmla="*/ 40 h 97"/>
                  <a:gd name="T50" fmla="*/ 11 w 156"/>
                  <a:gd name="T51" fmla="*/ 50 h 97"/>
                  <a:gd name="T52" fmla="*/ 0 w 156"/>
                  <a:gd name="T53" fmla="*/ 49 h 97"/>
                  <a:gd name="T54" fmla="*/ 1 w 156"/>
                  <a:gd name="T55" fmla="*/ 42 h 97"/>
                  <a:gd name="T56" fmla="*/ 0 w 156"/>
                  <a:gd name="T57" fmla="*/ 6 h 97"/>
                  <a:gd name="T58" fmla="*/ 24 w 156"/>
                  <a:gd name="T59" fmla="*/ 0 h 97"/>
                  <a:gd name="T60" fmla="*/ 49 w 156"/>
                  <a:gd name="T61" fmla="*/ 16 h 97"/>
                  <a:gd name="T62" fmla="*/ 64 w 156"/>
                  <a:gd name="T63" fmla="*/ 23 h 97"/>
                  <a:gd name="T64" fmla="*/ 77 w 156"/>
                  <a:gd name="T65" fmla="*/ 23 h 97"/>
                  <a:gd name="T66" fmla="*/ 82 w 156"/>
                  <a:gd name="T67" fmla="*/ 20 h 97"/>
                  <a:gd name="T68" fmla="*/ 92 w 156"/>
                  <a:gd name="T69" fmla="*/ 28 h 97"/>
                  <a:gd name="T70" fmla="*/ 99 w 156"/>
                  <a:gd name="T71" fmla="*/ 51 h 97"/>
                  <a:gd name="T72" fmla="*/ 114 w 156"/>
                  <a:gd name="T73" fmla="*/ 55 h 97"/>
                  <a:gd name="T74" fmla="*/ 130 w 156"/>
                  <a:gd name="T75" fmla="*/ 41 h 97"/>
                  <a:gd name="T76" fmla="*/ 140 w 156"/>
                  <a:gd name="T77" fmla="*/ 38 h 97"/>
                  <a:gd name="T78" fmla="*/ 130 w 156"/>
                  <a:gd name="T7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6" h="97">
                    <a:moveTo>
                      <a:pt x="130" y="47"/>
                    </a:moveTo>
                    <a:lnTo>
                      <a:pt x="143" y="47"/>
                    </a:lnTo>
                    <a:lnTo>
                      <a:pt x="156" y="54"/>
                    </a:lnTo>
                    <a:lnTo>
                      <a:pt x="143" y="62"/>
                    </a:lnTo>
                    <a:lnTo>
                      <a:pt x="136" y="61"/>
                    </a:lnTo>
                    <a:lnTo>
                      <a:pt x="131" y="59"/>
                    </a:lnTo>
                    <a:lnTo>
                      <a:pt x="135" y="55"/>
                    </a:lnTo>
                    <a:lnTo>
                      <a:pt x="133" y="52"/>
                    </a:lnTo>
                    <a:lnTo>
                      <a:pt x="124" y="56"/>
                    </a:lnTo>
                    <a:lnTo>
                      <a:pt x="116" y="68"/>
                    </a:lnTo>
                    <a:lnTo>
                      <a:pt x="107" y="67"/>
                    </a:lnTo>
                    <a:lnTo>
                      <a:pt x="103" y="72"/>
                    </a:lnTo>
                    <a:lnTo>
                      <a:pt x="112" y="76"/>
                    </a:lnTo>
                    <a:lnTo>
                      <a:pt x="113" y="84"/>
                    </a:lnTo>
                    <a:lnTo>
                      <a:pt x="108" y="97"/>
                    </a:lnTo>
                    <a:lnTo>
                      <a:pt x="97" y="93"/>
                    </a:lnTo>
                    <a:lnTo>
                      <a:pt x="97" y="87"/>
                    </a:lnTo>
                    <a:lnTo>
                      <a:pt x="90" y="84"/>
                    </a:lnTo>
                    <a:lnTo>
                      <a:pt x="59" y="64"/>
                    </a:lnTo>
                    <a:lnTo>
                      <a:pt x="54" y="50"/>
                    </a:lnTo>
                    <a:lnTo>
                      <a:pt x="38" y="49"/>
                    </a:lnTo>
                    <a:lnTo>
                      <a:pt x="37" y="37"/>
                    </a:lnTo>
                    <a:lnTo>
                      <a:pt x="24" y="32"/>
                    </a:lnTo>
                    <a:lnTo>
                      <a:pt x="17" y="36"/>
                    </a:lnTo>
                    <a:lnTo>
                      <a:pt x="9" y="40"/>
                    </a:lnTo>
                    <a:lnTo>
                      <a:pt x="11" y="50"/>
                    </a:lnTo>
                    <a:lnTo>
                      <a:pt x="0" y="49"/>
                    </a:lnTo>
                    <a:lnTo>
                      <a:pt x="1" y="42"/>
                    </a:lnTo>
                    <a:lnTo>
                      <a:pt x="0" y="6"/>
                    </a:lnTo>
                    <a:lnTo>
                      <a:pt x="24" y="0"/>
                    </a:lnTo>
                    <a:lnTo>
                      <a:pt x="49" y="16"/>
                    </a:lnTo>
                    <a:lnTo>
                      <a:pt x="64" y="23"/>
                    </a:lnTo>
                    <a:lnTo>
                      <a:pt x="77" y="23"/>
                    </a:lnTo>
                    <a:lnTo>
                      <a:pt x="82" y="20"/>
                    </a:lnTo>
                    <a:lnTo>
                      <a:pt x="92" y="28"/>
                    </a:lnTo>
                    <a:lnTo>
                      <a:pt x="99" y="51"/>
                    </a:lnTo>
                    <a:lnTo>
                      <a:pt x="114" y="55"/>
                    </a:lnTo>
                    <a:lnTo>
                      <a:pt x="130" y="41"/>
                    </a:lnTo>
                    <a:lnTo>
                      <a:pt x="140" y="38"/>
                    </a:lnTo>
                    <a:lnTo>
                      <a:pt x="130" y="4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5" name="Freeform 120">
                <a:extLst>
                  <a:ext uri="{FF2B5EF4-FFF2-40B4-BE49-F238E27FC236}">
                    <a16:creationId xmlns:a16="http://schemas.microsoft.com/office/drawing/2014/main" id="{8354D3F3-2291-4099-862F-08FCA5F52F51}"/>
                  </a:ext>
                </a:extLst>
              </p:cNvPr>
              <p:cNvSpPr>
                <a:spLocks/>
              </p:cNvSpPr>
              <p:nvPr/>
            </p:nvSpPr>
            <p:spPr bwMode="auto">
              <a:xfrm>
                <a:off x="5616" y="2916"/>
                <a:ext cx="72" cy="50"/>
              </a:xfrm>
              <a:custGeom>
                <a:avLst/>
                <a:gdLst>
                  <a:gd name="T0" fmla="*/ 71 w 72"/>
                  <a:gd name="T1" fmla="*/ 29 h 50"/>
                  <a:gd name="T2" fmla="*/ 72 w 72"/>
                  <a:gd name="T3" fmla="*/ 43 h 50"/>
                  <a:gd name="T4" fmla="*/ 69 w 72"/>
                  <a:gd name="T5" fmla="*/ 41 h 50"/>
                  <a:gd name="T6" fmla="*/ 56 w 72"/>
                  <a:gd name="T7" fmla="*/ 40 h 50"/>
                  <a:gd name="T8" fmla="*/ 40 w 72"/>
                  <a:gd name="T9" fmla="*/ 50 h 50"/>
                  <a:gd name="T10" fmla="*/ 40 w 72"/>
                  <a:gd name="T11" fmla="*/ 36 h 50"/>
                  <a:gd name="T12" fmla="*/ 34 w 72"/>
                  <a:gd name="T13" fmla="*/ 29 h 50"/>
                  <a:gd name="T14" fmla="*/ 33 w 72"/>
                  <a:gd name="T15" fmla="*/ 31 h 50"/>
                  <a:gd name="T16" fmla="*/ 27 w 72"/>
                  <a:gd name="T17" fmla="*/ 39 h 50"/>
                  <a:gd name="T18" fmla="*/ 21 w 72"/>
                  <a:gd name="T19" fmla="*/ 40 h 50"/>
                  <a:gd name="T20" fmla="*/ 8 w 72"/>
                  <a:gd name="T21" fmla="*/ 48 h 50"/>
                  <a:gd name="T22" fmla="*/ 5 w 72"/>
                  <a:gd name="T23" fmla="*/ 45 h 50"/>
                  <a:gd name="T24" fmla="*/ 10 w 72"/>
                  <a:gd name="T25" fmla="*/ 32 h 50"/>
                  <a:gd name="T26" fmla="*/ 9 w 72"/>
                  <a:gd name="T27" fmla="*/ 24 h 50"/>
                  <a:gd name="T28" fmla="*/ 0 w 72"/>
                  <a:gd name="T29" fmla="*/ 20 h 50"/>
                  <a:gd name="T30" fmla="*/ 4 w 72"/>
                  <a:gd name="T31" fmla="*/ 15 h 50"/>
                  <a:gd name="T32" fmla="*/ 13 w 72"/>
                  <a:gd name="T33" fmla="*/ 16 h 50"/>
                  <a:gd name="T34" fmla="*/ 21 w 72"/>
                  <a:gd name="T35" fmla="*/ 4 h 50"/>
                  <a:gd name="T36" fmla="*/ 30 w 72"/>
                  <a:gd name="T37" fmla="*/ 0 h 50"/>
                  <a:gd name="T38" fmla="*/ 32 w 72"/>
                  <a:gd name="T39" fmla="*/ 3 h 50"/>
                  <a:gd name="T40" fmla="*/ 28 w 72"/>
                  <a:gd name="T41" fmla="*/ 7 h 50"/>
                  <a:gd name="T42" fmla="*/ 33 w 72"/>
                  <a:gd name="T43" fmla="*/ 9 h 50"/>
                  <a:gd name="T44" fmla="*/ 31 w 72"/>
                  <a:gd name="T45" fmla="*/ 11 h 50"/>
                  <a:gd name="T46" fmla="*/ 20 w 72"/>
                  <a:gd name="T47" fmla="*/ 11 h 50"/>
                  <a:gd name="T48" fmla="*/ 19 w 72"/>
                  <a:gd name="T49" fmla="*/ 17 h 50"/>
                  <a:gd name="T50" fmla="*/ 36 w 72"/>
                  <a:gd name="T51" fmla="*/ 16 h 50"/>
                  <a:gd name="T52" fmla="*/ 58 w 72"/>
                  <a:gd name="T53" fmla="*/ 19 h 50"/>
                  <a:gd name="T54" fmla="*/ 59 w 72"/>
                  <a:gd name="T55" fmla="*/ 27 h 50"/>
                  <a:gd name="T56" fmla="*/ 71 w 72"/>
                  <a:gd name="T57"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 h="50">
                    <a:moveTo>
                      <a:pt x="71" y="29"/>
                    </a:moveTo>
                    <a:lnTo>
                      <a:pt x="72" y="43"/>
                    </a:lnTo>
                    <a:lnTo>
                      <a:pt x="69" y="41"/>
                    </a:lnTo>
                    <a:lnTo>
                      <a:pt x="56" y="40"/>
                    </a:lnTo>
                    <a:lnTo>
                      <a:pt x="40" y="50"/>
                    </a:lnTo>
                    <a:lnTo>
                      <a:pt x="40" y="36"/>
                    </a:lnTo>
                    <a:lnTo>
                      <a:pt x="34" y="29"/>
                    </a:lnTo>
                    <a:lnTo>
                      <a:pt x="33" y="31"/>
                    </a:lnTo>
                    <a:lnTo>
                      <a:pt x="27" y="39"/>
                    </a:lnTo>
                    <a:lnTo>
                      <a:pt x="21" y="40"/>
                    </a:lnTo>
                    <a:lnTo>
                      <a:pt x="8" y="48"/>
                    </a:lnTo>
                    <a:lnTo>
                      <a:pt x="5" y="45"/>
                    </a:lnTo>
                    <a:lnTo>
                      <a:pt x="10" y="32"/>
                    </a:lnTo>
                    <a:lnTo>
                      <a:pt x="9" y="24"/>
                    </a:lnTo>
                    <a:lnTo>
                      <a:pt x="0" y="20"/>
                    </a:lnTo>
                    <a:lnTo>
                      <a:pt x="4" y="15"/>
                    </a:lnTo>
                    <a:lnTo>
                      <a:pt x="13" y="16"/>
                    </a:lnTo>
                    <a:lnTo>
                      <a:pt x="21" y="4"/>
                    </a:lnTo>
                    <a:lnTo>
                      <a:pt x="30" y="0"/>
                    </a:lnTo>
                    <a:lnTo>
                      <a:pt x="32" y="3"/>
                    </a:lnTo>
                    <a:lnTo>
                      <a:pt x="28" y="7"/>
                    </a:lnTo>
                    <a:lnTo>
                      <a:pt x="33" y="9"/>
                    </a:lnTo>
                    <a:lnTo>
                      <a:pt x="31" y="11"/>
                    </a:lnTo>
                    <a:lnTo>
                      <a:pt x="20" y="11"/>
                    </a:lnTo>
                    <a:lnTo>
                      <a:pt x="19" y="17"/>
                    </a:lnTo>
                    <a:lnTo>
                      <a:pt x="36" y="16"/>
                    </a:lnTo>
                    <a:lnTo>
                      <a:pt x="58" y="19"/>
                    </a:lnTo>
                    <a:lnTo>
                      <a:pt x="59" y="27"/>
                    </a:lnTo>
                    <a:lnTo>
                      <a:pt x="71" y="2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6" name="Freeform 121">
                <a:extLst>
                  <a:ext uri="{FF2B5EF4-FFF2-40B4-BE49-F238E27FC236}">
                    <a16:creationId xmlns:a16="http://schemas.microsoft.com/office/drawing/2014/main" id="{3AB03B2B-8290-4857-B2F5-7A4B2D7F20B8}"/>
                  </a:ext>
                </a:extLst>
              </p:cNvPr>
              <p:cNvSpPr>
                <a:spLocks/>
              </p:cNvSpPr>
              <p:nvPr/>
            </p:nvSpPr>
            <p:spPr bwMode="auto">
              <a:xfrm>
                <a:off x="5635" y="2891"/>
                <a:ext cx="100" cy="44"/>
              </a:xfrm>
              <a:custGeom>
                <a:avLst/>
                <a:gdLst>
                  <a:gd name="T0" fmla="*/ 100 w 100"/>
                  <a:gd name="T1" fmla="*/ 12 h 44"/>
                  <a:gd name="T2" fmla="*/ 81 w 100"/>
                  <a:gd name="T3" fmla="*/ 25 h 44"/>
                  <a:gd name="T4" fmla="*/ 70 w 100"/>
                  <a:gd name="T5" fmla="*/ 25 h 44"/>
                  <a:gd name="T6" fmla="*/ 65 w 100"/>
                  <a:gd name="T7" fmla="*/ 33 h 44"/>
                  <a:gd name="T8" fmla="*/ 51 w 100"/>
                  <a:gd name="T9" fmla="*/ 32 h 44"/>
                  <a:gd name="T10" fmla="*/ 39 w 100"/>
                  <a:gd name="T11" fmla="*/ 44 h 44"/>
                  <a:gd name="T12" fmla="*/ 17 w 100"/>
                  <a:gd name="T13" fmla="*/ 41 h 44"/>
                  <a:gd name="T14" fmla="*/ 0 w 100"/>
                  <a:gd name="T15" fmla="*/ 42 h 44"/>
                  <a:gd name="T16" fmla="*/ 1 w 100"/>
                  <a:gd name="T17" fmla="*/ 36 h 44"/>
                  <a:gd name="T18" fmla="*/ 12 w 100"/>
                  <a:gd name="T19" fmla="*/ 36 h 44"/>
                  <a:gd name="T20" fmla="*/ 14 w 100"/>
                  <a:gd name="T21" fmla="*/ 34 h 44"/>
                  <a:gd name="T22" fmla="*/ 21 w 100"/>
                  <a:gd name="T23" fmla="*/ 35 h 44"/>
                  <a:gd name="T24" fmla="*/ 34 w 100"/>
                  <a:gd name="T25" fmla="*/ 27 h 44"/>
                  <a:gd name="T26" fmla="*/ 21 w 100"/>
                  <a:gd name="T27" fmla="*/ 20 h 44"/>
                  <a:gd name="T28" fmla="*/ 8 w 100"/>
                  <a:gd name="T29" fmla="*/ 20 h 44"/>
                  <a:gd name="T30" fmla="*/ 18 w 100"/>
                  <a:gd name="T31" fmla="*/ 11 h 44"/>
                  <a:gd name="T32" fmla="*/ 8 w 100"/>
                  <a:gd name="T33" fmla="*/ 14 h 44"/>
                  <a:gd name="T34" fmla="*/ 18 w 100"/>
                  <a:gd name="T35" fmla="*/ 4 h 44"/>
                  <a:gd name="T36" fmla="*/ 27 w 100"/>
                  <a:gd name="T37" fmla="*/ 5 h 44"/>
                  <a:gd name="T38" fmla="*/ 38 w 100"/>
                  <a:gd name="T39" fmla="*/ 8 h 44"/>
                  <a:gd name="T40" fmla="*/ 41 w 100"/>
                  <a:gd name="T41" fmla="*/ 0 h 44"/>
                  <a:gd name="T42" fmla="*/ 52 w 100"/>
                  <a:gd name="T43" fmla="*/ 2 h 44"/>
                  <a:gd name="T44" fmla="*/ 54 w 100"/>
                  <a:gd name="T45" fmla="*/ 2 h 44"/>
                  <a:gd name="T46" fmla="*/ 71 w 100"/>
                  <a:gd name="T47" fmla="*/ 3 h 44"/>
                  <a:gd name="T48" fmla="*/ 90 w 100"/>
                  <a:gd name="T49" fmla="*/ 5 h 44"/>
                  <a:gd name="T50" fmla="*/ 100 w 100"/>
                  <a:gd name="T51"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 h="44">
                    <a:moveTo>
                      <a:pt x="100" y="12"/>
                    </a:moveTo>
                    <a:lnTo>
                      <a:pt x="81" y="25"/>
                    </a:lnTo>
                    <a:lnTo>
                      <a:pt x="70" y="25"/>
                    </a:lnTo>
                    <a:lnTo>
                      <a:pt x="65" y="33"/>
                    </a:lnTo>
                    <a:lnTo>
                      <a:pt x="51" y="32"/>
                    </a:lnTo>
                    <a:lnTo>
                      <a:pt x="39" y="44"/>
                    </a:lnTo>
                    <a:lnTo>
                      <a:pt x="17" y="41"/>
                    </a:lnTo>
                    <a:lnTo>
                      <a:pt x="0" y="42"/>
                    </a:lnTo>
                    <a:lnTo>
                      <a:pt x="1" y="36"/>
                    </a:lnTo>
                    <a:lnTo>
                      <a:pt x="12" y="36"/>
                    </a:lnTo>
                    <a:lnTo>
                      <a:pt x="14" y="34"/>
                    </a:lnTo>
                    <a:lnTo>
                      <a:pt x="21" y="35"/>
                    </a:lnTo>
                    <a:lnTo>
                      <a:pt x="34" y="27"/>
                    </a:lnTo>
                    <a:lnTo>
                      <a:pt x="21" y="20"/>
                    </a:lnTo>
                    <a:lnTo>
                      <a:pt x="8" y="20"/>
                    </a:lnTo>
                    <a:lnTo>
                      <a:pt x="18" y="11"/>
                    </a:lnTo>
                    <a:lnTo>
                      <a:pt x="8" y="14"/>
                    </a:lnTo>
                    <a:lnTo>
                      <a:pt x="18" y="4"/>
                    </a:lnTo>
                    <a:lnTo>
                      <a:pt x="27" y="5"/>
                    </a:lnTo>
                    <a:lnTo>
                      <a:pt x="38" y="8"/>
                    </a:lnTo>
                    <a:lnTo>
                      <a:pt x="41" y="0"/>
                    </a:lnTo>
                    <a:lnTo>
                      <a:pt x="52" y="2"/>
                    </a:lnTo>
                    <a:lnTo>
                      <a:pt x="54" y="2"/>
                    </a:lnTo>
                    <a:lnTo>
                      <a:pt x="71" y="3"/>
                    </a:lnTo>
                    <a:lnTo>
                      <a:pt x="90" y="5"/>
                    </a:lnTo>
                    <a:lnTo>
                      <a:pt x="100" y="1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7" name="Freeform 122">
                <a:extLst>
                  <a:ext uri="{FF2B5EF4-FFF2-40B4-BE49-F238E27FC236}">
                    <a16:creationId xmlns:a16="http://schemas.microsoft.com/office/drawing/2014/main" id="{E9EC6B8F-FD82-4344-9867-581A09E2E866}"/>
                  </a:ext>
                </a:extLst>
              </p:cNvPr>
              <p:cNvSpPr>
                <a:spLocks/>
              </p:cNvSpPr>
              <p:nvPr/>
            </p:nvSpPr>
            <p:spPr bwMode="auto">
              <a:xfrm>
                <a:off x="5125" y="2848"/>
                <a:ext cx="28" cy="17"/>
              </a:xfrm>
              <a:custGeom>
                <a:avLst/>
                <a:gdLst>
                  <a:gd name="T0" fmla="*/ 4 w 28"/>
                  <a:gd name="T1" fmla="*/ 7 h 17"/>
                  <a:gd name="T2" fmla="*/ 15 w 28"/>
                  <a:gd name="T3" fmla="*/ 4 h 17"/>
                  <a:gd name="T4" fmla="*/ 27 w 28"/>
                  <a:gd name="T5" fmla="*/ 0 h 17"/>
                  <a:gd name="T6" fmla="*/ 28 w 28"/>
                  <a:gd name="T7" fmla="*/ 5 h 17"/>
                  <a:gd name="T8" fmla="*/ 27 w 28"/>
                  <a:gd name="T9" fmla="*/ 5 h 17"/>
                  <a:gd name="T10" fmla="*/ 27 w 28"/>
                  <a:gd name="T11" fmla="*/ 5 h 17"/>
                  <a:gd name="T12" fmla="*/ 26 w 28"/>
                  <a:gd name="T13" fmla="*/ 4 h 17"/>
                  <a:gd name="T14" fmla="*/ 21 w 28"/>
                  <a:gd name="T15" fmla="*/ 12 h 17"/>
                  <a:gd name="T16" fmla="*/ 15 w 28"/>
                  <a:gd name="T17" fmla="*/ 16 h 17"/>
                  <a:gd name="T18" fmla="*/ 2 w 28"/>
                  <a:gd name="T19" fmla="*/ 17 h 17"/>
                  <a:gd name="T20" fmla="*/ 0 w 28"/>
                  <a:gd name="T21" fmla="*/ 15 h 17"/>
                  <a:gd name="T22" fmla="*/ 4 w 28"/>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17">
                    <a:moveTo>
                      <a:pt x="4" y="7"/>
                    </a:moveTo>
                    <a:lnTo>
                      <a:pt x="15" y="4"/>
                    </a:lnTo>
                    <a:lnTo>
                      <a:pt x="27" y="0"/>
                    </a:lnTo>
                    <a:lnTo>
                      <a:pt x="28" y="5"/>
                    </a:lnTo>
                    <a:lnTo>
                      <a:pt x="27" y="5"/>
                    </a:lnTo>
                    <a:lnTo>
                      <a:pt x="27" y="5"/>
                    </a:lnTo>
                    <a:lnTo>
                      <a:pt x="26" y="4"/>
                    </a:lnTo>
                    <a:lnTo>
                      <a:pt x="21" y="12"/>
                    </a:lnTo>
                    <a:lnTo>
                      <a:pt x="15" y="16"/>
                    </a:lnTo>
                    <a:lnTo>
                      <a:pt x="2" y="17"/>
                    </a:lnTo>
                    <a:lnTo>
                      <a:pt x="0" y="15"/>
                    </a:lnTo>
                    <a:lnTo>
                      <a:pt x="4"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8" name="Freeform 123">
                <a:extLst>
                  <a:ext uri="{FF2B5EF4-FFF2-40B4-BE49-F238E27FC236}">
                    <a16:creationId xmlns:a16="http://schemas.microsoft.com/office/drawing/2014/main" id="{D968BF29-02B5-4DEA-A82E-34C9995E7977}"/>
                  </a:ext>
                </a:extLst>
              </p:cNvPr>
              <p:cNvSpPr>
                <a:spLocks/>
              </p:cNvSpPr>
              <p:nvPr/>
            </p:nvSpPr>
            <p:spPr bwMode="auto">
              <a:xfrm>
                <a:off x="5189" y="2901"/>
                <a:ext cx="24" cy="18"/>
              </a:xfrm>
              <a:custGeom>
                <a:avLst/>
                <a:gdLst>
                  <a:gd name="T0" fmla="*/ 0 w 24"/>
                  <a:gd name="T1" fmla="*/ 1 h 18"/>
                  <a:gd name="T2" fmla="*/ 10 w 24"/>
                  <a:gd name="T3" fmla="*/ 1 h 18"/>
                  <a:gd name="T4" fmla="*/ 13 w 24"/>
                  <a:gd name="T5" fmla="*/ 0 h 18"/>
                  <a:gd name="T6" fmla="*/ 17 w 24"/>
                  <a:gd name="T7" fmla="*/ 0 h 18"/>
                  <a:gd name="T8" fmla="*/ 24 w 24"/>
                  <a:gd name="T9" fmla="*/ 6 h 18"/>
                  <a:gd name="T10" fmla="*/ 22 w 24"/>
                  <a:gd name="T11" fmla="*/ 13 h 18"/>
                  <a:gd name="T12" fmla="*/ 12 w 24"/>
                  <a:gd name="T13" fmla="*/ 15 h 18"/>
                  <a:gd name="T14" fmla="*/ 6 w 24"/>
                  <a:gd name="T15" fmla="*/ 18 h 18"/>
                  <a:gd name="T16" fmla="*/ 0 w 24"/>
                  <a:gd name="T17" fmla="*/ 13 h 18"/>
                  <a:gd name="T18" fmla="*/ 0 w 2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8">
                    <a:moveTo>
                      <a:pt x="0" y="1"/>
                    </a:moveTo>
                    <a:lnTo>
                      <a:pt x="10" y="1"/>
                    </a:lnTo>
                    <a:lnTo>
                      <a:pt x="13" y="0"/>
                    </a:lnTo>
                    <a:lnTo>
                      <a:pt x="17" y="0"/>
                    </a:lnTo>
                    <a:lnTo>
                      <a:pt x="24" y="6"/>
                    </a:lnTo>
                    <a:lnTo>
                      <a:pt x="22" y="13"/>
                    </a:lnTo>
                    <a:lnTo>
                      <a:pt x="12" y="15"/>
                    </a:lnTo>
                    <a:lnTo>
                      <a:pt x="6" y="18"/>
                    </a:lnTo>
                    <a:lnTo>
                      <a:pt x="0" y="13"/>
                    </a:lnTo>
                    <a:lnTo>
                      <a:pt x="0"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49" name="Freeform 124">
                <a:extLst>
                  <a:ext uri="{FF2B5EF4-FFF2-40B4-BE49-F238E27FC236}">
                    <a16:creationId xmlns:a16="http://schemas.microsoft.com/office/drawing/2014/main" id="{C8C4F51E-79D0-4285-88B1-B6C5E5423604}"/>
                  </a:ext>
                </a:extLst>
              </p:cNvPr>
              <p:cNvSpPr>
                <a:spLocks/>
              </p:cNvSpPr>
              <p:nvPr/>
            </p:nvSpPr>
            <p:spPr bwMode="auto">
              <a:xfrm>
                <a:off x="5206" y="2878"/>
                <a:ext cx="57" cy="35"/>
              </a:xfrm>
              <a:custGeom>
                <a:avLst/>
                <a:gdLst>
                  <a:gd name="T0" fmla="*/ 31 w 57"/>
                  <a:gd name="T1" fmla="*/ 7 h 35"/>
                  <a:gd name="T2" fmla="*/ 44 w 57"/>
                  <a:gd name="T3" fmla="*/ 2 h 35"/>
                  <a:gd name="T4" fmla="*/ 51 w 57"/>
                  <a:gd name="T5" fmla="*/ 5 h 35"/>
                  <a:gd name="T6" fmla="*/ 53 w 57"/>
                  <a:gd name="T7" fmla="*/ 7 h 35"/>
                  <a:gd name="T8" fmla="*/ 57 w 57"/>
                  <a:gd name="T9" fmla="*/ 9 h 35"/>
                  <a:gd name="T10" fmla="*/ 52 w 57"/>
                  <a:gd name="T11" fmla="*/ 13 h 35"/>
                  <a:gd name="T12" fmla="*/ 47 w 57"/>
                  <a:gd name="T13" fmla="*/ 22 h 35"/>
                  <a:gd name="T14" fmla="*/ 52 w 57"/>
                  <a:gd name="T15" fmla="*/ 27 h 35"/>
                  <a:gd name="T16" fmla="*/ 43 w 57"/>
                  <a:gd name="T17" fmla="*/ 26 h 35"/>
                  <a:gd name="T18" fmla="*/ 36 w 57"/>
                  <a:gd name="T19" fmla="*/ 29 h 35"/>
                  <a:gd name="T20" fmla="*/ 39 w 57"/>
                  <a:gd name="T21" fmla="*/ 34 h 35"/>
                  <a:gd name="T22" fmla="*/ 35 w 57"/>
                  <a:gd name="T23" fmla="*/ 34 h 35"/>
                  <a:gd name="T24" fmla="*/ 27 w 57"/>
                  <a:gd name="T25" fmla="*/ 35 h 35"/>
                  <a:gd name="T26" fmla="*/ 17 w 57"/>
                  <a:gd name="T27" fmla="*/ 31 h 35"/>
                  <a:gd name="T28" fmla="*/ 14 w 57"/>
                  <a:gd name="T29" fmla="*/ 31 h 35"/>
                  <a:gd name="T30" fmla="*/ 5 w 57"/>
                  <a:gd name="T31" fmla="*/ 34 h 35"/>
                  <a:gd name="T32" fmla="*/ 7 w 57"/>
                  <a:gd name="T33" fmla="*/ 29 h 35"/>
                  <a:gd name="T34" fmla="*/ 0 w 57"/>
                  <a:gd name="T35" fmla="*/ 23 h 35"/>
                  <a:gd name="T36" fmla="*/ 2 w 57"/>
                  <a:gd name="T37" fmla="*/ 22 h 35"/>
                  <a:gd name="T38" fmla="*/ 2 w 57"/>
                  <a:gd name="T39" fmla="*/ 17 h 35"/>
                  <a:gd name="T40" fmla="*/ 4 w 57"/>
                  <a:gd name="T41" fmla="*/ 16 h 35"/>
                  <a:gd name="T42" fmla="*/ 6 w 57"/>
                  <a:gd name="T43" fmla="*/ 13 h 35"/>
                  <a:gd name="T44" fmla="*/ 0 w 57"/>
                  <a:gd name="T45" fmla="*/ 6 h 35"/>
                  <a:gd name="T46" fmla="*/ 4 w 57"/>
                  <a:gd name="T47" fmla="*/ 0 h 35"/>
                  <a:gd name="T48" fmla="*/ 6 w 57"/>
                  <a:gd name="T49" fmla="*/ 5 h 35"/>
                  <a:gd name="T50" fmla="*/ 31 w 57"/>
                  <a:gd name="T51"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35">
                    <a:moveTo>
                      <a:pt x="31" y="7"/>
                    </a:moveTo>
                    <a:lnTo>
                      <a:pt x="44" y="2"/>
                    </a:lnTo>
                    <a:lnTo>
                      <a:pt x="51" y="5"/>
                    </a:lnTo>
                    <a:lnTo>
                      <a:pt x="53" y="7"/>
                    </a:lnTo>
                    <a:lnTo>
                      <a:pt x="57" y="9"/>
                    </a:lnTo>
                    <a:lnTo>
                      <a:pt x="52" y="13"/>
                    </a:lnTo>
                    <a:lnTo>
                      <a:pt x="47" y="22"/>
                    </a:lnTo>
                    <a:lnTo>
                      <a:pt x="52" y="27"/>
                    </a:lnTo>
                    <a:lnTo>
                      <a:pt x="43" y="26"/>
                    </a:lnTo>
                    <a:lnTo>
                      <a:pt x="36" y="29"/>
                    </a:lnTo>
                    <a:lnTo>
                      <a:pt x="39" y="34"/>
                    </a:lnTo>
                    <a:lnTo>
                      <a:pt x="35" y="34"/>
                    </a:lnTo>
                    <a:lnTo>
                      <a:pt x="27" y="35"/>
                    </a:lnTo>
                    <a:lnTo>
                      <a:pt x="17" y="31"/>
                    </a:lnTo>
                    <a:lnTo>
                      <a:pt x="14" y="31"/>
                    </a:lnTo>
                    <a:lnTo>
                      <a:pt x="5" y="34"/>
                    </a:lnTo>
                    <a:lnTo>
                      <a:pt x="7" y="29"/>
                    </a:lnTo>
                    <a:lnTo>
                      <a:pt x="0" y="23"/>
                    </a:lnTo>
                    <a:lnTo>
                      <a:pt x="2" y="22"/>
                    </a:lnTo>
                    <a:lnTo>
                      <a:pt x="2" y="17"/>
                    </a:lnTo>
                    <a:lnTo>
                      <a:pt x="4" y="16"/>
                    </a:lnTo>
                    <a:lnTo>
                      <a:pt x="6" y="13"/>
                    </a:lnTo>
                    <a:lnTo>
                      <a:pt x="0" y="6"/>
                    </a:lnTo>
                    <a:lnTo>
                      <a:pt x="4" y="0"/>
                    </a:lnTo>
                    <a:lnTo>
                      <a:pt x="6" y="5"/>
                    </a:lnTo>
                    <a:lnTo>
                      <a:pt x="31"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0" name="Freeform 125">
                <a:extLst>
                  <a:ext uri="{FF2B5EF4-FFF2-40B4-BE49-F238E27FC236}">
                    <a16:creationId xmlns:a16="http://schemas.microsoft.com/office/drawing/2014/main" id="{5F9EF6F5-3C2E-43F7-A69D-A14F231B408C}"/>
                  </a:ext>
                </a:extLst>
              </p:cNvPr>
              <p:cNvSpPr>
                <a:spLocks/>
              </p:cNvSpPr>
              <p:nvPr/>
            </p:nvSpPr>
            <p:spPr bwMode="auto">
              <a:xfrm>
                <a:off x="5147" y="2869"/>
                <a:ext cx="33" cy="31"/>
              </a:xfrm>
              <a:custGeom>
                <a:avLst/>
                <a:gdLst>
                  <a:gd name="T0" fmla="*/ 25 w 33"/>
                  <a:gd name="T1" fmla="*/ 31 h 31"/>
                  <a:gd name="T2" fmla="*/ 17 w 33"/>
                  <a:gd name="T3" fmla="*/ 25 h 31"/>
                  <a:gd name="T4" fmla="*/ 5 w 33"/>
                  <a:gd name="T5" fmla="*/ 12 h 31"/>
                  <a:gd name="T6" fmla="*/ 0 w 33"/>
                  <a:gd name="T7" fmla="*/ 0 h 31"/>
                  <a:gd name="T8" fmla="*/ 11 w 33"/>
                  <a:gd name="T9" fmla="*/ 0 h 31"/>
                  <a:gd name="T10" fmla="*/ 21 w 33"/>
                  <a:gd name="T11" fmla="*/ 0 h 31"/>
                  <a:gd name="T12" fmla="*/ 30 w 33"/>
                  <a:gd name="T13" fmla="*/ 2 h 31"/>
                  <a:gd name="T14" fmla="*/ 32 w 33"/>
                  <a:gd name="T15" fmla="*/ 11 h 31"/>
                  <a:gd name="T16" fmla="*/ 33 w 33"/>
                  <a:gd name="T17" fmla="*/ 18 h 31"/>
                  <a:gd name="T18" fmla="*/ 25 w 33"/>
                  <a:gd name="T19" fmla="*/ 23 h 31"/>
                  <a:gd name="T20" fmla="*/ 25 w 33"/>
                  <a:gd name="T2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1">
                    <a:moveTo>
                      <a:pt x="25" y="31"/>
                    </a:moveTo>
                    <a:lnTo>
                      <a:pt x="17" y="25"/>
                    </a:lnTo>
                    <a:lnTo>
                      <a:pt x="5" y="12"/>
                    </a:lnTo>
                    <a:lnTo>
                      <a:pt x="0" y="0"/>
                    </a:lnTo>
                    <a:lnTo>
                      <a:pt x="11" y="0"/>
                    </a:lnTo>
                    <a:lnTo>
                      <a:pt x="21" y="0"/>
                    </a:lnTo>
                    <a:lnTo>
                      <a:pt x="30" y="2"/>
                    </a:lnTo>
                    <a:lnTo>
                      <a:pt x="32" y="11"/>
                    </a:lnTo>
                    <a:lnTo>
                      <a:pt x="33" y="18"/>
                    </a:lnTo>
                    <a:lnTo>
                      <a:pt x="25" y="23"/>
                    </a:lnTo>
                    <a:lnTo>
                      <a:pt x="25" y="3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1" name="Freeform 126">
                <a:extLst>
                  <a:ext uri="{FF2B5EF4-FFF2-40B4-BE49-F238E27FC236}">
                    <a16:creationId xmlns:a16="http://schemas.microsoft.com/office/drawing/2014/main" id="{6F7701FC-193A-4556-943E-C6C719B524EB}"/>
                  </a:ext>
                </a:extLst>
              </p:cNvPr>
              <p:cNvSpPr>
                <a:spLocks/>
              </p:cNvSpPr>
              <p:nvPr/>
            </p:nvSpPr>
            <p:spPr bwMode="auto">
              <a:xfrm>
                <a:off x="5335" y="3181"/>
                <a:ext cx="61" cy="67"/>
              </a:xfrm>
              <a:custGeom>
                <a:avLst/>
                <a:gdLst>
                  <a:gd name="T0" fmla="*/ 16 w 61"/>
                  <a:gd name="T1" fmla="*/ 7 h 67"/>
                  <a:gd name="T2" fmla="*/ 19 w 61"/>
                  <a:gd name="T3" fmla="*/ 0 h 67"/>
                  <a:gd name="T4" fmla="*/ 30 w 61"/>
                  <a:gd name="T5" fmla="*/ 35 h 67"/>
                  <a:gd name="T6" fmla="*/ 31 w 61"/>
                  <a:gd name="T7" fmla="*/ 31 h 67"/>
                  <a:gd name="T8" fmla="*/ 43 w 61"/>
                  <a:gd name="T9" fmla="*/ 40 h 67"/>
                  <a:gd name="T10" fmla="*/ 60 w 61"/>
                  <a:gd name="T11" fmla="*/ 60 h 67"/>
                  <a:gd name="T12" fmla="*/ 61 w 61"/>
                  <a:gd name="T13" fmla="*/ 62 h 67"/>
                  <a:gd name="T14" fmla="*/ 58 w 61"/>
                  <a:gd name="T15" fmla="*/ 67 h 67"/>
                  <a:gd name="T16" fmla="*/ 54 w 61"/>
                  <a:gd name="T17" fmla="*/ 66 h 67"/>
                  <a:gd name="T18" fmla="*/ 48 w 61"/>
                  <a:gd name="T19" fmla="*/ 55 h 67"/>
                  <a:gd name="T20" fmla="*/ 43 w 61"/>
                  <a:gd name="T21" fmla="*/ 52 h 67"/>
                  <a:gd name="T22" fmla="*/ 34 w 61"/>
                  <a:gd name="T23" fmla="*/ 43 h 67"/>
                  <a:gd name="T24" fmla="*/ 21 w 61"/>
                  <a:gd name="T25" fmla="*/ 43 h 67"/>
                  <a:gd name="T26" fmla="*/ 13 w 61"/>
                  <a:gd name="T27" fmla="*/ 37 h 67"/>
                  <a:gd name="T28" fmla="*/ 10 w 61"/>
                  <a:gd name="T29" fmla="*/ 46 h 67"/>
                  <a:gd name="T30" fmla="*/ 1 w 61"/>
                  <a:gd name="T31" fmla="*/ 44 h 67"/>
                  <a:gd name="T32" fmla="*/ 0 w 61"/>
                  <a:gd name="T33" fmla="*/ 34 h 67"/>
                  <a:gd name="T34" fmla="*/ 4 w 61"/>
                  <a:gd name="T35" fmla="*/ 22 h 67"/>
                  <a:gd name="T36" fmla="*/ 5 w 61"/>
                  <a:gd name="T37" fmla="*/ 12 h 67"/>
                  <a:gd name="T38" fmla="*/ 9 w 61"/>
                  <a:gd name="T39" fmla="*/ 9 h 67"/>
                  <a:gd name="T40" fmla="*/ 16 w 61"/>
                  <a:gd name="T41" fmla="*/ 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67">
                    <a:moveTo>
                      <a:pt x="16" y="7"/>
                    </a:moveTo>
                    <a:lnTo>
                      <a:pt x="19" y="0"/>
                    </a:lnTo>
                    <a:lnTo>
                      <a:pt x="30" y="35"/>
                    </a:lnTo>
                    <a:lnTo>
                      <a:pt x="31" y="31"/>
                    </a:lnTo>
                    <a:lnTo>
                      <a:pt x="43" y="40"/>
                    </a:lnTo>
                    <a:lnTo>
                      <a:pt x="60" y="60"/>
                    </a:lnTo>
                    <a:lnTo>
                      <a:pt x="61" y="62"/>
                    </a:lnTo>
                    <a:lnTo>
                      <a:pt x="58" y="67"/>
                    </a:lnTo>
                    <a:lnTo>
                      <a:pt x="54" y="66"/>
                    </a:lnTo>
                    <a:lnTo>
                      <a:pt x="48" y="55"/>
                    </a:lnTo>
                    <a:lnTo>
                      <a:pt x="43" y="52"/>
                    </a:lnTo>
                    <a:lnTo>
                      <a:pt x="34" y="43"/>
                    </a:lnTo>
                    <a:lnTo>
                      <a:pt x="21" y="43"/>
                    </a:lnTo>
                    <a:lnTo>
                      <a:pt x="13" y="37"/>
                    </a:lnTo>
                    <a:lnTo>
                      <a:pt x="10" y="46"/>
                    </a:lnTo>
                    <a:lnTo>
                      <a:pt x="1" y="44"/>
                    </a:lnTo>
                    <a:lnTo>
                      <a:pt x="0" y="34"/>
                    </a:lnTo>
                    <a:lnTo>
                      <a:pt x="4" y="22"/>
                    </a:lnTo>
                    <a:lnTo>
                      <a:pt x="5" y="12"/>
                    </a:lnTo>
                    <a:lnTo>
                      <a:pt x="9" y="9"/>
                    </a:lnTo>
                    <a:lnTo>
                      <a:pt x="16" y="7"/>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2" name="Freeform 127">
                <a:extLst>
                  <a:ext uri="{FF2B5EF4-FFF2-40B4-BE49-F238E27FC236}">
                    <a16:creationId xmlns:a16="http://schemas.microsoft.com/office/drawing/2014/main" id="{1A4E3163-7A71-4C33-850F-F6B261E1BF26}"/>
                  </a:ext>
                </a:extLst>
              </p:cNvPr>
              <p:cNvSpPr>
                <a:spLocks/>
              </p:cNvSpPr>
              <p:nvPr/>
            </p:nvSpPr>
            <p:spPr bwMode="auto">
              <a:xfrm>
                <a:off x="5303" y="3218"/>
                <a:ext cx="137" cy="132"/>
              </a:xfrm>
              <a:custGeom>
                <a:avLst/>
                <a:gdLst>
                  <a:gd name="T0" fmla="*/ 80 w 137"/>
                  <a:gd name="T1" fmla="*/ 18 h 132"/>
                  <a:gd name="T2" fmla="*/ 86 w 137"/>
                  <a:gd name="T3" fmla="*/ 29 h 132"/>
                  <a:gd name="T4" fmla="*/ 80 w 137"/>
                  <a:gd name="T5" fmla="*/ 38 h 132"/>
                  <a:gd name="T6" fmla="*/ 80 w 137"/>
                  <a:gd name="T7" fmla="*/ 46 h 132"/>
                  <a:gd name="T8" fmla="*/ 89 w 137"/>
                  <a:gd name="T9" fmla="*/ 44 h 132"/>
                  <a:gd name="T10" fmla="*/ 91 w 137"/>
                  <a:gd name="T11" fmla="*/ 45 h 132"/>
                  <a:gd name="T12" fmla="*/ 88 w 137"/>
                  <a:gd name="T13" fmla="*/ 49 h 132"/>
                  <a:gd name="T14" fmla="*/ 101 w 137"/>
                  <a:gd name="T15" fmla="*/ 69 h 132"/>
                  <a:gd name="T16" fmla="*/ 129 w 137"/>
                  <a:gd name="T17" fmla="*/ 80 h 132"/>
                  <a:gd name="T18" fmla="*/ 137 w 137"/>
                  <a:gd name="T19" fmla="*/ 80 h 132"/>
                  <a:gd name="T20" fmla="*/ 110 w 137"/>
                  <a:gd name="T21" fmla="*/ 116 h 132"/>
                  <a:gd name="T22" fmla="*/ 96 w 137"/>
                  <a:gd name="T23" fmla="*/ 117 h 132"/>
                  <a:gd name="T24" fmla="*/ 82 w 137"/>
                  <a:gd name="T25" fmla="*/ 127 h 132"/>
                  <a:gd name="T26" fmla="*/ 72 w 137"/>
                  <a:gd name="T27" fmla="*/ 124 h 132"/>
                  <a:gd name="T28" fmla="*/ 60 w 137"/>
                  <a:gd name="T29" fmla="*/ 132 h 132"/>
                  <a:gd name="T30" fmla="*/ 48 w 137"/>
                  <a:gd name="T31" fmla="*/ 131 h 132"/>
                  <a:gd name="T32" fmla="*/ 27 w 137"/>
                  <a:gd name="T33" fmla="*/ 119 h 132"/>
                  <a:gd name="T34" fmla="*/ 25 w 137"/>
                  <a:gd name="T35" fmla="*/ 110 h 132"/>
                  <a:gd name="T36" fmla="*/ 22 w 137"/>
                  <a:gd name="T37" fmla="*/ 110 h 132"/>
                  <a:gd name="T38" fmla="*/ 17 w 137"/>
                  <a:gd name="T39" fmla="*/ 97 h 132"/>
                  <a:gd name="T40" fmla="*/ 9 w 137"/>
                  <a:gd name="T41" fmla="*/ 85 h 132"/>
                  <a:gd name="T42" fmla="*/ 0 w 137"/>
                  <a:gd name="T43" fmla="*/ 82 h 132"/>
                  <a:gd name="T44" fmla="*/ 3 w 137"/>
                  <a:gd name="T45" fmla="*/ 74 h 132"/>
                  <a:gd name="T46" fmla="*/ 10 w 137"/>
                  <a:gd name="T47" fmla="*/ 74 h 132"/>
                  <a:gd name="T48" fmla="*/ 14 w 137"/>
                  <a:gd name="T49" fmla="*/ 47 h 132"/>
                  <a:gd name="T50" fmla="*/ 17 w 137"/>
                  <a:gd name="T51" fmla="*/ 47 h 132"/>
                  <a:gd name="T52" fmla="*/ 17 w 137"/>
                  <a:gd name="T53" fmla="*/ 47 h 132"/>
                  <a:gd name="T54" fmla="*/ 24 w 137"/>
                  <a:gd name="T55" fmla="*/ 25 h 132"/>
                  <a:gd name="T56" fmla="*/ 29 w 137"/>
                  <a:gd name="T57" fmla="*/ 25 h 132"/>
                  <a:gd name="T58" fmla="*/ 30 w 137"/>
                  <a:gd name="T59" fmla="*/ 18 h 132"/>
                  <a:gd name="T60" fmla="*/ 33 w 137"/>
                  <a:gd name="T61" fmla="*/ 7 h 132"/>
                  <a:gd name="T62" fmla="*/ 42 w 137"/>
                  <a:gd name="T63" fmla="*/ 9 h 132"/>
                  <a:gd name="T64" fmla="*/ 45 w 137"/>
                  <a:gd name="T65" fmla="*/ 0 h 132"/>
                  <a:gd name="T66" fmla="*/ 53 w 137"/>
                  <a:gd name="T67" fmla="*/ 6 h 132"/>
                  <a:gd name="T68" fmla="*/ 66 w 137"/>
                  <a:gd name="T69" fmla="*/ 6 h 132"/>
                  <a:gd name="T70" fmla="*/ 75 w 137"/>
                  <a:gd name="T71" fmla="*/ 15 h 132"/>
                  <a:gd name="T72" fmla="*/ 80 w 137"/>
                  <a:gd name="T73" fmla="*/ 1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7" h="132">
                    <a:moveTo>
                      <a:pt x="80" y="18"/>
                    </a:moveTo>
                    <a:lnTo>
                      <a:pt x="86" y="29"/>
                    </a:lnTo>
                    <a:lnTo>
                      <a:pt x="80" y="38"/>
                    </a:lnTo>
                    <a:lnTo>
                      <a:pt x="80" y="46"/>
                    </a:lnTo>
                    <a:lnTo>
                      <a:pt x="89" y="44"/>
                    </a:lnTo>
                    <a:lnTo>
                      <a:pt x="91" y="45"/>
                    </a:lnTo>
                    <a:lnTo>
                      <a:pt x="88" y="49"/>
                    </a:lnTo>
                    <a:lnTo>
                      <a:pt x="101" y="69"/>
                    </a:lnTo>
                    <a:lnTo>
                      <a:pt x="129" y="80"/>
                    </a:lnTo>
                    <a:lnTo>
                      <a:pt x="137" y="80"/>
                    </a:lnTo>
                    <a:lnTo>
                      <a:pt x="110" y="116"/>
                    </a:lnTo>
                    <a:lnTo>
                      <a:pt x="96" y="117"/>
                    </a:lnTo>
                    <a:lnTo>
                      <a:pt x="82" y="127"/>
                    </a:lnTo>
                    <a:lnTo>
                      <a:pt x="72" y="124"/>
                    </a:lnTo>
                    <a:lnTo>
                      <a:pt x="60" y="132"/>
                    </a:lnTo>
                    <a:lnTo>
                      <a:pt x="48" y="131"/>
                    </a:lnTo>
                    <a:lnTo>
                      <a:pt x="27" y="119"/>
                    </a:lnTo>
                    <a:lnTo>
                      <a:pt x="25" y="110"/>
                    </a:lnTo>
                    <a:lnTo>
                      <a:pt x="22" y="110"/>
                    </a:lnTo>
                    <a:lnTo>
                      <a:pt x="17" y="97"/>
                    </a:lnTo>
                    <a:lnTo>
                      <a:pt x="9" y="85"/>
                    </a:lnTo>
                    <a:lnTo>
                      <a:pt x="0" y="82"/>
                    </a:lnTo>
                    <a:lnTo>
                      <a:pt x="3" y="74"/>
                    </a:lnTo>
                    <a:lnTo>
                      <a:pt x="10" y="74"/>
                    </a:lnTo>
                    <a:lnTo>
                      <a:pt x="14" y="47"/>
                    </a:lnTo>
                    <a:lnTo>
                      <a:pt x="17" y="47"/>
                    </a:lnTo>
                    <a:lnTo>
                      <a:pt x="17" y="47"/>
                    </a:lnTo>
                    <a:lnTo>
                      <a:pt x="24" y="25"/>
                    </a:lnTo>
                    <a:lnTo>
                      <a:pt x="29" y="25"/>
                    </a:lnTo>
                    <a:lnTo>
                      <a:pt x="30" y="18"/>
                    </a:lnTo>
                    <a:lnTo>
                      <a:pt x="33" y="7"/>
                    </a:lnTo>
                    <a:lnTo>
                      <a:pt x="42" y="9"/>
                    </a:lnTo>
                    <a:lnTo>
                      <a:pt x="45" y="0"/>
                    </a:lnTo>
                    <a:lnTo>
                      <a:pt x="53" y="6"/>
                    </a:lnTo>
                    <a:lnTo>
                      <a:pt x="66" y="6"/>
                    </a:lnTo>
                    <a:lnTo>
                      <a:pt x="75" y="15"/>
                    </a:lnTo>
                    <a:lnTo>
                      <a:pt x="80" y="18"/>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3" name="Freeform 128">
                <a:extLst>
                  <a:ext uri="{FF2B5EF4-FFF2-40B4-BE49-F238E27FC236}">
                    <a16:creationId xmlns:a16="http://schemas.microsoft.com/office/drawing/2014/main" id="{CF90553A-6D51-402B-9C8D-867A8BC07AF8}"/>
                  </a:ext>
                </a:extLst>
              </p:cNvPr>
              <p:cNvSpPr>
                <a:spLocks/>
              </p:cNvSpPr>
              <p:nvPr/>
            </p:nvSpPr>
            <p:spPr bwMode="auto">
              <a:xfrm>
                <a:off x="5157" y="2817"/>
                <a:ext cx="51" cy="20"/>
              </a:xfrm>
              <a:custGeom>
                <a:avLst/>
                <a:gdLst>
                  <a:gd name="T0" fmla="*/ 51 w 51"/>
                  <a:gd name="T1" fmla="*/ 5 h 20"/>
                  <a:gd name="T2" fmla="*/ 47 w 51"/>
                  <a:gd name="T3" fmla="*/ 15 h 20"/>
                  <a:gd name="T4" fmla="*/ 31 w 51"/>
                  <a:gd name="T5" fmla="*/ 15 h 20"/>
                  <a:gd name="T6" fmla="*/ 13 w 51"/>
                  <a:gd name="T7" fmla="*/ 20 h 20"/>
                  <a:gd name="T8" fmla="*/ 1 w 51"/>
                  <a:gd name="T9" fmla="*/ 18 h 20"/>
                  <a:gd name="T10" fmla="*/ 0 w 51"/>
                  <a:gd name="T11" fmla="*/ 8 h 20"/>
                  <a:gd name="T12" fmla="*/ 6 w 51"/>
                  <a:gd name="T13" fmla="*/ 8 h 20"/>
                  <a:gd name="T14" fmla="*/ 9 w 51"/>
                  <a:gd name="T15" fmla="*/ 6 h 20"/>
                  <a:gd name="T16" fmla="*/ 17 w 51"/>
                  <a:gd name="T17" fmla="*/ 0 h 20"/>
                  <a:gd name="T18" fmla="*/ 29 w 51"/>
                  <a:gd name="T19" fmla="*/ 3 h 20"/>
                  <a:gd name="T20" fmla="*/ 36 w 51"/>
                  <a:gd name="T21" fmla="*/ 2 h 20"/>
                  <a:gd name="T22" fmla="*/ 51 w 51"/>
                  <a:gd name="T23"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20">
                    <a:moveTo>
                      <a:pt x="51" y="5"/>
                    </a:moveTo>
                    <a:lnTo>
                      <a:pt x="47" y="15"/>
                    </a:lnTo>
                    <a:lnTo>
                      <a:pt x="31" y="15"/>
                    </a:lnTo>
                    <a:lnTo>
                      <a:pt x="13" y="20"/>
                    </a:lnTo>
                    <a:lnTo>
                      <a:pt x="1" y="18"/>
                    </a:lnTo>
                    <a:lnTo>
                      <a:pt x="0" y="8"/>
                    </a:lnTo>
                    <a:lnTo>
                      <a:pt x="6" y="8"/>
                    </a:lnTo>
                    <a:lnTo>
                      <a:pt x="9" y="6"/>
                    </a:lnTo>
                    <a:lnTo>
                      <a:pt x="17" y="0"/>
                    </a:lnTo>
                    <a:lnTo>
                      <a:pt x="29" y="3"/>
                    </a:lnTo>
                    <a:lnTo>
                      <a:pt x="36" y="2"/>
                    </a:lnTo>
                    <a:lnTo>
                      <a:pt x="51" y="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4" name="Freeform 129">
                <a:extLst>
                  <a:ext uri="{FF2B5EF4-FFF2-40B4-BE49-F238E27FC236}">
                    <a16:creationId xmlns:a16="http://schemas.microsoft.com/office/drawing/2014/main" id="{09D4B19D-A750-4B87-982D-BB4CA2071F4E}"/>
                  </a:ext>
                </a:extLst>
              </p:cNvPr>
              <p:cNvSpPr>
                <a:spLocks/>
              </p:cNvSpPr>
              <p:nvPr/>
            </p:nvSpPr>
            <p:spPr bwMode="auto">
              <a:xfrm>
                <a:off x="5505" y="3628"/>
                <a:ext cx="8" cy="12"/>
              </a:xfrm>
              <a:custGeom>
                <a:avLst/>
                <a:gdLst>
                  <a:gd name="T0" fmla="*/ 0 w 8"/>
                  <a:gd name="T1" fmla="*/ 4 h 12"/>
                  <a:gd name="T2" fmla="*/ 7 w 8"/>
                  <a:gd name="T3" fmla="*/ 0 h 12"/>
                  <a:gd name="T4" fmla="*/ 8 w 8"/>
                  <a:gd name="T5" fmla="*/ 12 h 12"/>
                  <a:gd name="T6" fmla="*/ 1 w 8"/>
                  <a:gd name="T7" fmla="*/ 11 h 12"/>
                  <a:gd name="T8" fmla="*/ 0 w 8"/>
                  <a:gd name="T9" fmla="*/ 4 h 12"/>
                </a:gdLst>
                <a:ahLst/>
                <a:cxnLst>
                  <a:cxn ang="0">
                    <a:pos x="T0" y="T1"/>
                  </a:cxn>
                  <a:cxn ang="0">
                    <a:pos x="T2" y="T3"/>
                  </a:cxn>
                  <a:cxn ang="0">
                    <a:pos x="T4" y="T5"/>
                  </a:cxn>
                  <a:cxn ang="0">
                    <a:pos x="T6" y="T7"/>
                  </a:cxn>
                  <a:cxn ang="0">
                    <a:pos x="T8" y="T9"/>
                  </a:cxn>
                </a:cxnLst>
                <a:rect l="0" t="0" r="r" b="b"/>
                <a:pathLst>
                  <a:path w="8" h="12">
                    <a:moveTo>
                      <a:pt x="0" y="4"/>
                    </a:moveTo>
                    <a:lnTo>
                      <a:pt x="7" y="0"/>
                    </a:lnTo>
                    <a:lnTo>
                      <a:pt x="8" y="12"/>
                    </a:lnTo>
                    <a:lnTo>
                      <a:pt x="1" y="11"/>
                    </a:lnTo>
                    <a:lnTo>
                      <a:pt x="0" y="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5" name="Freeform 130">
                <a:extLst>
                  <a:ext uri="{FF2B5EF4-FFF2-40B4-BE49-F238E27FC236}">
                    <a16:creationId xmlns:a16="http://schemas.microsoft.com/office/drawing/2014/main" id="{E75E42CD-0FB4-4E31-8536-90A70F87C6B7}"/>
                  </a:ext>
                </a:extLst>
              </p:cNvPr>
              <p:cNvSpPr>
                <a:spLocks/>
              </p:cNvSpPr>
              <p:nvPr/>
            </p:nvSpPr>
            <p:spPr bwMode="auto">
              <a:xfrm>
                <a:off x="5524" y="3621"/>
                <a:ext cx="10" cy="11"/>
              </a:xfrm>
              <a:custGeom>
                <a:avLst/>
                <a:gdLst>
                  <a:gd name="T0" fmla="*/ 1 w 10"/>
                  <a:gd name="T1" fmla="*/ 0 h 11"/>
                  <a:gd name="T2" fmla="*/ 10 w 10"/>
                  <a:gd name="T3" fmla="*/ 4 h 11"/>
                  <a:gd name="T4" fmla="*/ 7 w 10"/>
                  <a:gd name="T5" fmla="*/ 11 h 11"/>
                  <a:gd name="T6" fmla="*/ 0 w 10"/>
                  <a:gd name="T7" fmla="*/ 11 h 11"/>
                  <a:gd name="T8" fmla="*/ 1 w 10"/>
                  <a:gd name="T9" fmla="*/ 0 h 11"/>
                </a:gdLst>
                <a:ahLst/>
                <a:cxnLst>
                  <a:cxn ang="0">
                    <a:pos x="T0" y="T1"/>
                  </a:cxn>
                  <a:cxn ang="0">
                    <a:pos x="T2" y="T3"/>
                  </a:cxn>
                  <a:cxn ang="0">
                    <a:pos x="T4" y="T5"/>
                  </a:cxn>
                  <a:cxn ang="0">
                    <a:pos x="T6" y="T7"/>
                  </a:cxn>
                  <a:cxn ang="0">
                    <a:pos x="T8" y="T9"/>
                  </a:cxn>
                </a:cxnLst>
                <a:rect l="0" t="0" r="r" b="b"/>
                <a:pathLst>
                  <a:path w="10" h="11">
                    <a:moveTo>
                      <a:pt x="1" y="0"/>
                    </a:moveTo>
                    <a:lnTo>
                      <a:pt x="10" y="4"/>
                    </a:lnTo>
                    <a:lnTo>
                      <a:pt x="7" y="11"/>
                    </a:lnTo>
                    <a:lnTo>
                      <a:pt x="0" y="11"/>
                    </a:lnTo>
                    <a:lnTo>
                      <a:pt x="1"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6" name="Freeform 131">
                <a:extLst>
                  <a:ext uri="{FF2B5EF4-FFF2-40B4-BE49-F238E27FC236}">
                    <a16:creationId xmlns:a16="http://schemas.microsoft.com/office/drawing/2014/main" id="{0E70FCCE-D71E-48C3-B0A4-98501094D571}"/>
                  </a:ext>
                </a:extLst>
              </p:cNvPr>
              <p:cNvSpPr>
                <a:spLocks/>
              </p:cNvSpPr>
              <p:nvPr/>
            </p:nvSpPr>
            <p:spPr bwMode="auto">
              <a:xfrm>
                <a:off x="5396" y="3527"/>
                <a:ext cx="13" cy="9"/>
              </a:xfrm>
              <a:custGeom>
                <a:avLst/>
                <a:gdLst>
                  <a:gd name="T0" fmla="*/ 0 w 13"/>
                  <a:gd name="T1" fmla="*/ 0 h 9"/>
                  <a:gd name="T2" fmla="*/ 13 w 13"/>
                  <a:gd name="T3" fmla="*/ 1 h 9"/>
                  <a:gd name="T4" fmla="*/ 8 w 13"/>
                  <a:gd name="T5" fmla="*/ 9 h 9"/>
                  <a:gd name="T6" fmla="*/ 1 w 13"/>
                  <a:gd name="T7" fmla="*/ 8 h 9"/>
                  <a:gd name="T8" fmla="*/ 0 w 13"/>
                  <a:gd name="T9" fmla="*/ 0 h 9"/>
                </a:gdLst>
                <a:ahLst/>
                <a:cxnLst>
                  <a:cxn ang="0">
                    <a:pos x="T0" y="T1"/>
                  </a:cxn>
                  <a:cxn ang="0">
                    <a:pos x="T2" y="T3"/>
                  </a:cxn>
                  <a:cxn ang="0">
                    <a:pos x="T4" y="T5"/>
                  </a:cxn>
                  <a:cxn ang="0">
                    <a:pos x="T6" y="T7"/>
                  </a:cxn>
                  <a:cxn ang="0">
                    <a:pos x="T8" y="T9"/>
                  </a:cxn>
                </a:cxnLst>
                <a:rect l="0" t="0" r="r" b="b"/>
                <a:pathLst>
                  <a:path w="13" h="9">
                    <a:moveTo>
                      <a:pt x="0" y="0"/>
                    </a:moveTo>
                    <a:lnTo>
                      <a:pt x="13" y="1"/>
                    </a:lnTo>
                    <a:lnTo>
                      <a:pt x="8" y="9"/>
                    </a:lnTo>
                    <a:lnTo>
                      <a:pt x="1" y="8"/>
                    </a:lnTo>
                    <a:lnTo>
                      <a:pt x="0"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7" name="Freeform 132">
                <a:extLst>
                  <a:ext uri="{FF2B5EF4-FFF2-40B4-BE49-F238E27FC236}">
                    <a16:creationId xmlns:a16="http://schemas.microsoft.com/office/drawing/2014/main" id="{B0718ADE-F06B-450B-B45C-DB5C7F30A513}"/>
                  </a:ext>
                </a:extLst>
              </p:cNvPr>
              <p:cNvSpPr>
                <a:spLocks/>
              </p:cNvSpPr>
              <p:nvPr/>
            </p:nvSpPr>
            <p:spPr bwMode="auto">
              <a:xfrm>
                <a:off x="5130" y="2972"/>
                <a:ext cx="7" cy="8"/>
              </a:xfrm>
              <a:custGeom>
                <a:avLst/>
                <a:gdLst>
                  <a:gd name="T0" fmla="*/ 0 w 7"/>
                  <a:gd name="T1" fmla="*/ 0 h 8"/>
                  <a:gd name="T2" fmla="*/ 7 w 7"/>
                  <a:gd name="T3" fmla="*/ 3 h 8"/>
                  <a:gd name="T4" fmla="*/ 3 w 7"/>
                  <a:gd name="T5" fmla="*/ 8 h 8"/>
                  <a:gd name="T6" fmla="*/ 0 w 7"/>
                  <a:gd name="T7" fmla="*/ 0 h 8"/>
                </a:gdLst>
                <a:ahLst/>
                <a:cxnLst>
                  <a:cxn ang="0">
                    <a:pos x="T0" y="T1"/>
                  </a:cxn>
                  <a:cxn ang="0">
                    <a:pos x="T2" y="T3"/>
                  </a:cxn>
                  <a:cxn ang="0">
                    <a:pos x="T4" y="T5"/>
                  </a:cxn>
                  <a:cxn ang="0">
                    <a:pos x="T6" y="T7"/>
                  </a:cxn>
                </a:cxnLst>
                <a:rect l="0" t="0" r="r" b="b"/>
                <a:pathLst>
                  <a:path w="7" h="8">
                    <a:moveTo>
                      <a:pt x="0" y="0"/>
                    </a:moveTo>
                    <a:lnTo>
                      <a:pt x="7" y="3"/>
                    </a:lnTo>
                    <a:lnTo>
                      <a:pt x="3" y="8"/>
                    </a:lnTo>
                    <a:lnTo>
                      <a:pt x="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8" name="Freeform 133">
                <a:extLst>
                  <a:ext uri="{FF2B5EF4-FFF2-40B4-BE49-F238E27FC236}">
                    <a16:creationId xmlns:a16="http://schemas.microsoft.com/office/drawing/2014/main" id="{953BC417-C313-4177-9751-4C8887CF3C4C}"/>
                  </a:ext>
                </a:extLst>
              </p:cNvPr>
              <p:cNvSpPr>
                <a:spLocks/>
              </p:cNvSpPr>
              <p:nvPr/>
            </p:nvSpPr>
            <p:spPr bwMode="auto">
              <a:xfrm>
                <a:off x="5312" y="3337"/>
                <a:ext cx="73" cy="107"/>
              </a:xfrm>
              <a:custGeom>
                <a:avLst/>
                <a:gdLst>
                  <a:gd name="T0" fmla="*/ 18 w 73"/>
                  <a:gd name="T1" fmla="*/ 0 h 107"/>
                  <a:gd name="T2" fmla="*/ 39 w 73"/>
                  <a:gd name="T3" fmla="*/ 12 h 107"/>
                  <a:gd name="T4" fmla="*/ 51 w 73"/>
                  <a:gd name="T5" fmla="*/ 13 h 107"/>
                  <a:gd name="T6" fmla="*/ 63 w 73"/>
                  <a:gd name="T7" fmla="*/ 5 h 107"/>
                  <a:gd name="T8" fmla="*/ 73 w 73"/>
                  <a:gd name="T9" fmla="*/ 8 h 107"/>
                  <a:gd name="T10" fmla="*/ 64 w 73"/>
                  <a:gd name="T11" fmla="*/ 21 h 107"/>
                  <a:gd name="T12" fmla="*/ 64 w 73"/>
                  <a:gd name="T13" fmla="*/ 60 h 107"/>
                  <a:gd name="T14" fmla="*/ 64 w 73"/>
                  <a:gd name="T15" fmla="*/ 63 h 107"/>
                  <a:gd name="T16" fmla="*/ 70 w 73"/>
                  <a:gd name="T17" fmla="*/ 72 h 107"/>
                  <a:gd name="T18" fmla="*/ 57 w 73"/>
                  <a:gd name="T19" fmla="*/ 87 h 107"/>
                  <a:gd name="T20" fmla="*/ 48 w 73"/>
                  <a:gd name="T21" fmla="*/ 107 h 107"/>
                  <a:gd name="T22" fmla="*/ 34 w 73"/>
                  <a:gd name="T23" fmla="*/ 90 h 107"/>
                  <a:gd name="T24" fmla="*/ 0 w 73"/>
                  <a:gd name="T25" fmla="*/ 65 h 107"/>
                  <a:gd name="T26" fmla="*/ 0 w 73"/>
                  <a:gd name="T27" fmla="*/ 53 h 107"/>
                  <a:gd name="T28" fmla="*/ 1 w 73"/>
                  <a:gd name="T29" fmla="*/ 49 h 107"/>
                  <a:gd name="T30" fmla="*/ 7 w 73"/>
                  <a:gd name="T31" fmla="*/ 41 h 107"/>
                  <a:gd name="T32" fmla="*/ 10 w 73"/>
                  <a:gd name="T33" fmla="*/ 34 h 107"/>
                  <a:gd name="T34" fmla="*/ 9 w 73"/>
                  <a:gd name="T35" fmla="*/ 24 h 107"/>
                  <a:gd name="T36" fmla="*/ 4 w 73"/>
                  <a:gd name="T37" fmla="*/ 13 h 107"/>
                  <a:gd name="T38" fmla="*/ 1 w 73"/>
                  <a:gd name="T39" fmla="*/ 5 h 107"/>
                  <a:gd name="T40" fmla="*/ 4 w 73"/>
                  <a:gd name="T41" fmla="*/ 0 h 107"/>
                  <a:gd name="T42" fmla="*/ 18 w 73"/>
                  <a:gd name="T4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07">
                    <a:moveTo>
                      <a:pt x="18" y="0"/>
                    </a:moveTo>
                    <a:lnTo>
                      <a:pt x="39" y="12"/>
                    </a:lnTo>
                    <a:lnTo>
                      <a:pt x="51" y="13"/>
                    </a:lnTo>
                    <a:lnTo>
                      <a:pt x="63" y="5"/>
                    </a:lnTo>
                    <a:lnTo>
                      <a:pt x="73" y="8"/>
                    </a:lnTo>
                    <a:lnTo>
                      <a:pt x="64" y="21"/>
                    </a:lnTo>
                    <a:lnTo>
                      <a:pt x="64" y="60"/>
                    </a:lnTo>
                    <a:lnTo>
                      <a:pt x="64" y="63"/>
                    </a:lnTo>
                    <a:lnTo>
                      <a:pt x="70" y="72"/>
                    </a:lnTo>
                    <a:lnTo>
                      <a:pt x="57" y="87"/>
                    </a:lnTo>
                    <a:lnTo>
                      <a:pt x="48" y="107"/>
                    </a:lnTo>
                    <a:lnTo>
                      <a:pt x="34" y="90"/>
                    </a:lnTo>
                    <a:lnTo>
                      <a:pt x="0" y="65"/>
                    </a:lnTo>
                    <a:lnTo>
                      <a:pt x="0" y="53"/>
                    </a:lnTo>
                    <a:lnTo>
                      <a:pt x="1" y="49"/>
                    </a:lnTo>
                    <a:lnTo>
                      <a:pt x="7" y="41"/>
                    </a:lnTo>
                    <a:lnTo>
                      <a:pt x="10" y="34"/>
                    </a:lnTo>
                    <a:lnTo>
                      <a:pt x="9" y="24"/>
                    </a:lnTo>
                    <a:lnTo>
                      <a:pt x="4" y="13"/>
                    </a:lnTo>
                    <a:lnTo>
                      <a:pt x="1" y="5"/>
                    </a:lnTo>
                    <a:lnTo>
                      <a:pt x="4" y="0"/>
                    </a:lnTo>
                    <a:lnTo>
                      <a:pt x="18"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59" name="Freeform 134">
                <a:extLst>
                  <a:ext uri="{FF2B5EF4-FFF2-40B4-BE49-F238E27FC236}">
                    <a16:creationId xmlns:a16="http://schemas.microsoft.com/office/drawing/2014/main" id="{5A735CA2-D3CB-4DF0-A865-DB239EEE0C12}"/>
                  </a:ext>
                </a:extLst>
              </p:cNvPr>
              <p:cNvSpPr>
                <a:spLocks/>
              </p:cNvSpPr>
              <p:nvPr/>
            </p:nvSpPr>
            <p:spPr bwMode="auto">
              <a:xfrm>
                <a:off x="5930" y="3120"/>
                <a:ext cx="71" cy="172"/>
              </a:xfrm>
              <a:custGeom>
                <a:avLst/>
                <a:gdLst>
                  <a:gd name="T0" fmla="*/ 21 w 71"/>
                  <a:gd name="T1" fmla="*/ 10 h 172"/>
                  <a:gd name="T2" fmla="*/ 34 w 71"/>
                  <a:gd name="T3" fmla="*/ 0 h 172"/>
                  <a:gd name="T4" fmla="*/ 47 w 71"/>
                  <a:gd name="T5" fmla="*/ 7 h 172"/>
                  <a:gd name="T6" fmla="*/ 46 w 71"/>
                  <a:gd name="T7" fmla="*/ 15 h 172"/>
                  <a:gd name="T8" fmla="*/ 59 w 71"/>
                  <a:gd name="T9" fmla="*/ 21 h 172"/>
                  <a:gd name="T10" fmla="*/ 47 w 71"/>
                  <a:gd name="T11" fmla="*/ 31 h 172"/>
                  <a:gd name="T12" fmla="*/ 37 w 71"/>
                  <a:gd name="T13" fmla="*/ 50 h 172"/>
                  <a:gd name="T14" fmla="*/ 67 w 71"/>
                  <a:gd name="T15" fmla="*/ 93 h 172"/>
                  <a:gd name="T16" fmla="*/ 71 w 71"/>
                  <a:gd name="T17" fmla="*/ 122 h 172"/>
                  <a:gd name="T18" fmla="*/ 68 w 71"/>
                  <a:gd name="T19" fmla="*/ 140 h 172"/>
                  <a:gd name="T20" fmla="*/ 47 w 71"/>
                  <a:gd name="T21" fmla="*/ 153 h 172"/>
                  <a:gd name="T22" fmla="*/ 45 w 71"/>
                  <a:gd name="T23" fmla="*/ 162 h 172"/>
                  <a:gd name="T24" fmla="*/ 31 w 71"/>
                  <a:gd name="T25" fmla="*/ 172 h 172"/>
                  <a:gd name="T26" fmla="*/ 30 w 71"/>
                  <a:gd name="T27" fmla="*/ 155 h 172"/>
                  <a:gd name="T28" fmla="*/ 26 w 71"/>
                  <a:gd name="T29" fmla="*/ 151 h 172"/>
                  <a:gd name="T30" fmla="*/ 31 w 71"/>
                  <a:gd name="T31" fmla="*/ 144 h 172"/>
                  <a:gd name="T32" fmla="*/ 42 w 71"/>
                  <a:gd name="T33" fmla="*/ 144 h 172"/>
                  <a:gd name="T34" fmla="*/ 39 w 71"/>
                  <a:gd name="T35" fmla="*/ 136 h 172"/>
                  <a:gd name="T36" fmla="*/ 54 w 71"/>
                  <a:gd name="T37" fmla="*/ 128 h 172"/>
                  <a:gd name="T38" fmla="*/ 54 w 71"/>
                  <a:gd name="T39" fmla="*/ 101 h 172"/>
                  <a:gd name="T40" fmla="*/ 52 w 71"/>
                  <a:gd name="T41" fmla="*/ 84 h 172"/>
                  <a:gd name="T42" fmla="*/ 31 w 71"/>
                  <a:gd name="T43" fmla="*/ 56 h 172"/>
                  <a:gd name="T44" fmla="*/ 19 w 71"/>
                  <a:gd name="T45" fmla="*/ 46 h 172"/>
                  <a:gd name="T46" fmla="*/ 31 w 71"/>
                  <a:gd name="T47" fmla="*/ 37 h 172"/>
                  <a:gd name="T48" fmla="*/ 28 w 71"/>
                  <a:gd name="T49" fmla="*/ 35 h 172"/>
                  <a:gd name="T50" fmla="*/ 14 w 71"/>
                  <a:gd name="T51" fmla="*/ 29 h 172"/>
                  <a:gd name="T52" fmla="*/ 0 w 71"/>
                  <a:gd name="T53" fmla="*/ 11 h 172"/>
                  <a:gd name="T54" fmla="*/ 7 w 71"/>
                  <a:gd name="T55" fmla="*/ 8 h 172"/>
                  <a:gd name="T56" fmla="*/ 21 w 71"/>
                  <a:gd name="T57" fmla="*/ 1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172">
                    <a:moveTo>
                      <a:pt x="21" y="10"/>
                    </a:moveTo>
                    <a:lnTo>
                      <a:pt x="34" y="0"/>
                    </a:lnTo>
                    <a:lnTo>
                      <a:pt x="47" y="7"/>
                    </a:lnTo>
                    <a:lnTo>
                      <a:pt x="46" y="15"/>
                    </a:lnTo>
                    <a:lnTo>
                      <a:pt x="59" y="21"/>
                    </a:lnTo>
                    <a:lnTo>
                      <a:pt x="47" y="31"/>
                    </a:lnTo>
                    <a:lnTo>
                      <a:pt x="37" y="50"/>
                    </a:lnTo>
                    <a:lnTo>
                      <a:pt x="67" y="93"/>
                    </a:lnTo>
                    <a:lnTo>
                      <a:pt x="71" y="122"/>
                    </a:lnTo>
                    <a:lnTo>
                      <a:pt x="68" y="140"/>
                    </a:lnTo>
                    <a:lnTo>
                      <a:pt x="47" y="153"/>
                    </a:lnTo>
                    <a:lnTo>
                      <a:pt x="45" y="162"/>
                    </a:lnTo>
                    <a:lnTo>
                      <a:pt x="31" y="172"/>
                    </a:lnTo>
                    <a:lnTo>
                      <a:pt x="30" y="155"/>
                    </a:lnTo>
                    <a:lnTo>
                      <a:pt x="26" y="151"/>
                    </a:lnTo>
                    <a:lnTo>
                      <a:pt x="31" y="144"/>
                    </a:lnTo>
                    <a:lnTo>
                      <a:pt x="42" y="144"/>
                    </a:lnTo>
                    <a:lnTo>
                      <a:pt x="39" y="136"/>
                    </a:lnTo>
                    <a:lnTo>
                      <a:pt x="54" y="128"/>
                    </a:lnTo>
                    <a:lnTo>
                      <a:pt x="54" y="101"/>
                    </a:lnTo>
                    <a:lnTo>
                      <a:pt x="52" y="84"/>
                    </a:lnTo>
                    <a:lnTo>
                      <a:pt x="31" y="56"/>
                    </a:lnTo>
                    <a:lnTo>
                      <a:pt x="19" y="46"/>
                    </a:lnTo>
                    <a:lnTo>
                      <a:pt x="31" y="37"/>
                    </a:lnTo>
                    <a:lnTo>
                      <a:pt x="28" y="35"/>
                    </a:lnTo>
                    <a:lnTo>
                      <a:pt x="14" y="29"/>
                    </a:lnTo>
                    <a:lnTo>
                      <a:pt x="0" y="11"/>
                    </a:lnTo>
                    <a:lnTo>
                      <a:pt x="7" y="8"/>
                    </a:lnTo>
                    <a:lnTo>
                      <a:pt x="21"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0" name="Freeform 135">
                <a:extLst>
                  <a:ext uri="{FF2B5EF4-FFF2-40B4-BE49-F238E27FC236}">
                    <a16:creationId xmlns:a16="http://schemas.microsoft.com/office/drawing/2014/main" id="{B1BC5F61-70C4-4DD9-A497-F52CD8DE483A}"/>
                  </a:ext>
                </a:extLst>
              </p:cNvPr>
              <p:cNvSpPr>
                <a:spLocks/>
              </p:cNvSpPr>
              <p:nvPr/>
            </p:nvSpPr>
            <p:spPr bwMode="auto">
              <a:xfrm>
                <a:off x="4331" y="3255"/>
                <a:ext cx="125" cy="128"/>
              </a:xfrm>
              <a:custGeom>
                <a:avLst/>
                <a:gdLst>
                  <a:gd name="T0" fmla="*/ 0 w 125"/>
                  <a:gd name="T1" fmla="*/ 30 h 128"/>
                  <a:gd name="T2" fmla="*/ 13 w 125"/>
                  <a:gd name="T3" fmla="*/ 0 h 128"/>
                  <a:gd name="T4" fmla="*/ 16 w 125"/>
                  <a:gd name="T5" fmla="*/ 13 h 128"/>
                  <a:gd name="T6" fmla="*/ 15 w 125"/>
                  <a:gd name="T7" fmla="*/ 30 h 128"/>
                  <a:gd name="T8" fmla="*/ 21 w 125"/>
                  <a:gd name="T9" fmla="*/ 30 h 128"/>
                  <a:gd name="T10" fmla="*/ 18 w 125"/>
                  <a:gd name="T11" fmla="*/ 9 h 128"/>
                  <a:gd name="T12" fmla="*/ 34 w 125"/>
                  <a:gd name="T13" fmla="*/ 1 h 128"/>
                  <a:gd name="T14" fmla="*/ 43 w 125"/>
                  <a:gd name="T15" fmla="*/ 4 h 128"/>
                  <a:gd name="T16" fmla="*/ 49 w 125"/>
                  <a:gd name="T17" fmla="*/ 13 h 128"/>
                  <a:gd name="T18" fmla="*/ 67 w 125"/>
                  <a:gd name="T19" fmla="*/ 13 h 128"/>
                  <a:gd name="T20" fmla="*/ 80 w 125"/>
                  <a:gd name="T21" fmla="*/ 19 h 128"/>
                  <a:gd name="T22" fmla="*/ 91 w 125"/>
                  <a:gd name="T23" fmla="*/ 11 h 128"/>
                  <a:gd name="T24" fmla="*/ 105 w 125"/>
                  <a:gd name="T25" fmla="*/ 12 h 128"/>
                  <a:gd name="T26" fmla="*/ 95 w 125"/>
                  <a:gd name="T27" fmla="*/ 16 h 128"/>
                  <a:gd name="T28" fmla="*/ 101 w 125"/>
                  <a:gd name="T29" fmla="*/ 19 h 128"/>
                  <a:gd name="T30" fmla="*/ 113 w 125"/>
                  <a:gd name="T31" fmla="*/ 25 h 128"/>
                  <a:gd name="T32" fmla="*/ 125 w 125"/>
                  <a:gd name="T33" fmla="*/ 39 h 128"/>
                  <a:gd name="T34" fmla="*/ 117 w 125"/>
                  <a:gd name="T35" fmla="*/ 48 h 128"/>
                  <a:gd name="T36" fmla="*/ 121 w 125"/>
                  <a:gd name="T37" fmla="*/ 54 h 128"/>
                  <a:gd name="T38" fmla="*/ 111 w 125"/>
                  <a:gd name="T39" fmla="*/ 59 h 128"/>
                  <a:gd name="T40" fmla="*/ 111 w 125"/>
                  <a:gd name="T41" fmla="*/ 67 h 128"/>
                  <a:gd name="T42" fmla="*/ 118 w 125"/>
                  <a:gd name="T43" fmla="*/ 78 h 128"/>
                  <a:gd name="T44" fmla="*/ 111 w 125"/>
                  <a:gd name="T45" fmla="*/ 84 h 128"/>
                  <a:gd name="T46" fmla="*/ 101 w 125"/>
                  <a:gd name="T47" fmla="*/ 88 h 128"/>
                  <a:gd name="T48" fmla="*/ 96 w 125"/>
                  <a:gd name="T49" fmla="*/ 97 h 128"/>
                  <a:gd name="T50" fmla="*/ 79 w 125"/>
                  <a:gd name="T51" fmla="*/ 85 h 128"/>
                  <a:gd name="T52" fmla="*/ 86 w 125"/>
                  <a:gd name="T53" fmla="*/ 106 h 128"/>
                  <a:gd name="T54" fmla="*/ 92 w 125"/>
                  <a:gd name="T55" fmla="*/ 107 h 128"/>
                  <a:gd name="T56" fmla="*/ 85 w 125"/>
                  <a:gd name="T57" fmla="*/ 117 h 128"/>
                  <a:gd name="T58" fmla="*/ 73 w 125"/>
                  <a:gd name="T59" fmla="*/ 128 h 128"/>
                  <a:gd name="T60" fmla="*/ 61 w 125"/>
                  <a:gd name="T61" fmla="*/ 123 h 128"/>
                  <a:gd name="T62" fmla="*/ 58 w 125"/>
                  <a:gd name="T63" fmla="*/ 109 h 128"/>
                  <a:gd name="T64" fmla="*/ 52 w 125"/>
                  <a:gd name="T65" fmla="*/ 102 h 128"/>
                  <a:gd name="T66" fmla="*/ 57 w 125"/>
                  <a:gd name="T67" fmla="*/ 95 h 128"/>
                  <a:gd name="T68" fmla="*/ 53 w 125"/>
                  <a:gd name="T69" fmla="*/ 89 h 128"/>
                  <a:gd name="T70" fmla="*/ 56 w 125"/>
                  <a:gd name="T71" fmla="*/ 63 h 128"/>
                  <a:gd name="T72" fmla="*/ 25 w 125"/>
                  <a:gd name="T73" fmla="*/ 55 h 128"/>
                  <a:gd name="T74" fmla="*/ 12 w 125"/>
                  <a:gd name="T75" fmla="*/ 54 h 128"/>
                  <a:gd name="T76" fmla="*/ 6 w 125"/>
                  <a:gd name="T77" fmla="*/ 29 h 128"/>
                  <a:gd name="T78" fmla="*/ 0 w 125"/>
                  <a:gd name="T79" fmla="*/ 3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128">
                    <a:moveTo>
                      <a:pt x="0" y="30"/>
                    </a:moveTo>
                    <a:lnTo>
                      <a:pt x="13" y="0"/>
                    </a:lnTo>
                    <a:lnTo>
                      <a:pt x="16" y="13"/>
                    </a:lnTo>
                    <a:lnTo>
                      <a:pt x="15" y="30"/>
                    </a:lnTo>
                    <a:lnTo>
                      <a:pt x="21" y="30"/>
                    </a:lnTo>
                    <a:lnTo>
                      <a:pt x="18" y="9"/>
                    </a:lnTo>
                    <a:lnTo>
                      <a:pt x="34" y="1"/>
                    </a:lnTo>
                    <a:lnTo>
                      <a:pt x="43" y="4"/>
                    </a:lnTo>
                    <a:lnTo>
                      <a:pt x="49" y="13"/>
                    </a:lnTo>
                    <a:lnTo>
                      <a:pt x="67" y="13"/>
                    </a:lnTo>
                    <a:lnTo>
                      <a:pt x="80" y="19"/>
                    </a:lnTo>
                    <a:lnTo>
                      <a:pt x="91" y="11"/>
                    </a:lnTo>
                    <a:lnTo>
                      <a:pt x="105" y="12"/>
                    </a:lnTo>
                    <a:lnTo>
                      <a:pt x="95" y="16"/>
                    </a:lnTo>
                    <a:lnTo>
                      <a:pt x="101" y="19"/>
                    </a:lnTo>
                    <a:lnTo>
                      <a:pt x="113" y="25"/>
                    </a:lnTo>
                    <a:lnTo>
                      <a:pt x="125" y="39"/>
                    </a:lnTo>
                    <a:lnTo>
                      <a:pt x="117" y="48"/>
                    </a:lnTo>
                    <a:lnTo>
                      <a:pt x="121" y="54"/>
                    </a:lnTo>
                    <a:lnTo>
                      <a:pt x="111" y="59"/>
                    </a:lnTo>
                    <a:lnTo>
                      <a:pt x="111" y="67"/>
                    </a:lnTo>
                    <a:lnTo>
                      <a:pt x="118" y="78"/>
                    </a:lnTo>
                    <a:lnTo>
                      <a:pt x="111" y="84"/>
                    </a:lnTo>
                    <a:lnTo>
                      <a:pt x="101" y="88"/>
                    </a:lnTo>
                    <a:lnTo>
                      <a:pt x="96" y="97"/>
                    </a:lnTo>
                    <a:lnTo>
                      <a:pt x="79" y="85"/>
                    </a:lnTo>
                    <a:lnTo>
                      <a:pt x="86" y="106"/>
                    </a:lnTo>
                    <a:lnTo>
                      <a:pt x="92" y="107"/>
                    </a:lnTo>
                    <a:lnTo>
                      <a:pt x="85" y="117"/>
                    </a:lnTo>
                    <a:lnTo>
                      <a:pt x="73" y="128"/>
                    </a:lnTo>
                    <a:lnTo>
                      <a:pt x="61" y="123"/>
                    </a:lnTo>
                    <a:lnTo>
                      <a:pt x="58" y="109"/>
                    </a:lnTo>
                    <a:lnTo>
                      <a:pt x="52" y="102"/>
                    </a:lnTo>
                    <a:lnTo>
                      <a:pt x="57" y="95"/>
                    </a:lnTo>
                    <a:lnTo>
                      <a:pt x="53" y="89"/>
                    </a:lnTo>
                    <a:lnTo>
                      <a:pt x="56" y="63"/>
                    </a:lnTo>
                    <a:lnTo>
                      <a:pt x="25" y="55"/>
                    </a:lnTo>
                    <a:lnTo>
                      <a:pt x="12" y="54"/>
                    </a:lnTo>
                    <a:lnTo>
                      <a:pt x="6" y="29"/>
                    </a:lnTo>
                    <a:lnTo>
                      <a:pt x="0" y="3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1" name="Freeform 136">
                <a:extLst>
                  <a:ext uri="{FF2B5EF4-FFF2-40B4-BE49-F238E27FC236}">
                    <a16:creationId xmlns:a16="http://schemas.microsoft.com/office/drawing/2014/main" id="{28D5110F-A824-4511-88D7-F0DBBE882200}"/>
                  </a:ext>
                </a:extLst>
              </p:cNvPr>
              <p:cNvSpPr>
                <a:spLocks/>
              </p:cNvSpPr>
              <p:nvPr/>
            </p:nvSpPr>
            <p:spPr bwMode="auto">
              <a:xfrm>
                <a:off x="5463" y="3087"/>
                <a:ext cx="1" cy="5"/>
              </a:xfrm>
              <a:custGeom>
                <a:avLst/>
                <a:gdLst>
                  <a:gd name="T0" fmla="*/ 0 w 1"/>
                  <a:gd name="T1" fmla="*/ 0 h 5"/>
                  <a:gd name="T2" fmla="*/ 1 w 1"/>
                  <a:gd name="T3" fmla="*/ 0 h 5"/>
                  <a:gd name="T4" fmla="*/ 1 w 1"/>
                  <a:gd name="T5" fmla="*/ 4 h 5"/>
                  <a:gd name="T6" fmla="*/ 0 w 1"/>
                  <a:gd name="T7" fmla="*/ 5 h 5"/>
                  <a:gd name="T8" fmla="*/ 0 w 1"/>
                  <a:gd name="T9" fmla="*/ 4 h 5"/>
                  <a:gd name="T10" fmla="*/ 0 w 1"/>
                  <a:gd name="T11" fmla="*/ 0 h 5"/>
                </a:gdLst>
                <a:ahLst/>
                <a:cxnLst>
                  <a:cxn ang="0">
                    <a:pos x="T0" y="T1"/>
                  </a:cxn>
                  <a:cxn ang="0">
                    <a:pos x="T2" y="T3"/>
                  </a:cxn>
                  <a:cxn ang="0">
                    <a:pos x="T4" y="T5"/>
                  </a:cxn>
                  <a:cxn ang="0">
                    <a:pos x="T6" y="T7"/>
                  </a:cxn>
                  <a:cxn ang="0">
                    <a:pos x="T8" y="T9"/>
                  </a:cxn>
                  <a:cxn ang="0">
                    <a:pos x="T10" y="T11"/>
                  </a:cxn>
                </a:cxnLst>
                <a:rect l="0" t="0" r="r" b="b"/>
                <a:pathLst>
                  <a:path w="1" h="5">
                    <a:moveTo>
                      <a:pt x="0" y="0"/>
                    </a:moveTo>
                    <a:lnTo>
                      <a:pt x="1" y="0"/>
                    </a:lnTo>
                    <a:lnTo>
                      <a:pt x="1" y="4"/>
                    </a:lnTo>
                    <a:lnTo>
                      <a:pt x="0" y="5"/>
                    </a:lnTo>
                    <a:lnTo>
                      <a:pt x="0" y="4"/>
                    </a:lnTo>
                    <a:lnTo>
                      <a:pt x="0"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2" name="Freeform 137">
                <a:extLst>
                  <a:ext uri="{FF2B5EF4-FFF2-40B4-BE49-F238E27FC236}">
                    <a16:creationId xmlns:a16="http://schemas.microsoft.com/office/drawing/2014/main" id="{8D37842B-2F7C-41F4-B84A-44FF275D2394}"/>
                  </a:ext>
                </a:extLst>
              </p:cNvPr>
              <p:cNvSpPr>
                <a:spLocks/>
              </p:cNvSpPr>
              <p:nvPr/>
            </p:nvSpPr>
            <p:spPr bwMode="auto">
              <a:xfrm>
                <a:off x="5002" y="3262"/>
                <a:ext cx="15" cy="58"/>
              </a:xfrm>
              <a:custGeom>
                <a:avLst/>
                <a:gdLst>
                  <a:gd name="T0" fmla="*/ 11 w 15"/>
                  <a:gd name="T1" fmla="*/ 58 h 58"/>
                  <a:gd name="T2" fmla="*/ 5 w 15"/>
                  <a:gd name="T3" fmla="*/ 49 h 58"/>
                  <a:gd name="T4" fmla="*/ 6 w 15"/>
                  <a:gd name="T5" fmla="*/ 33 h 58"/>
                  <a:gd name="T6" fmla="*/ 0 w 15"/>
                  <a:gd name="T7" fmla="*/ 5 h 58"/>
                  <a:gd name="T8" fmla="*/ 0 w 15"/>
                  <a:gd name="T9" fmla="*/ 0 h 58"/>
                  <a:gd name="T10" fmla="*/ 8 w 15"/>
                  <a:gd name="T11" fmla="*/ 1 h 58"/>
                  <a:gd name="T12" fmla="*/ 6 w 15"/>
                  <a:gd name="T13" fmla="*/ 8 h 58"/>
                  <a:gd name="T14" fmla="*/ 11 w 15"/>
                  <a:gd name="T15" fmla="*/ 12 h 58"/>
                  <a:gd name="T16" fmla="*/ 14 w 15"/>
                  <a:gd name="T17" fmla="*/ 25 h 58"/>
                  <a:gd name="T18" fmla="*/ 15 w 15"/>
                  <a:gd name="T19" fmla="*/ 57 h 58"/>
                  <a:gd name="T20" fmla="*/ 11 w 15"/>
                  <a:gd name="T2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8">
                    <a:moveTo>
                      <a:pt x="11" y="58"/>
                    </a:moveTo>
                    <a:lnTo>
                      <a:pt x="5" y="49"/>
                    </a:lnTo>
                    <a:lnTo>
                      <a:pt x="6" y="33"/>
                    </a:lnTo>
                    <a:lnTo>
                      <a:pt x="0" y="5"/>
                    </a:lnTo>
                    <a:lnTo>
                      <a:pt x="0" y="0"/>
                    </a:lnTo>
                    <a:lnTo>
                      <a:pt x="8" y="1"/>
                    </a:lnTo>
                    <a:lnTo>
                      <a:pt x="6" y="8"/>
                    </a:lnTo>
                    <a:lnTo>
                      <a:pt x="11" y="12"/>
                    </a:lnTo>
                    <a:lnTo>
                      <a:pt x="14" y="25"/>
                    </a:lnTo>
                    <a:lnTo>
                      <a:pt x="15" y="57"/>
                    </a:lnTo>
                    <a:lnTo>
                      <a:pt x="11" y="58"/>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3" name="Freeform 138">
                <a:extLst>
                  <a:ext uri="{FF2B5EF4-FFF2-40B4-BE49-F238E27FC236}">
                    <a16:creationId xmlns:a16="http://schemas.microsoft.com/office/drawing/2014/main" id="{8F622E01-20E0-495D-B1A5-56AF879F76F4}"/>
                  </a:ext>
                </a:extLst>
              </p:cNvPr>
              <p:cNvSpPr>
                <a:spLocks/>
              </p:cNvSpPr>
              <p:nvPr/>
            </p:nvSpPr>
            <p:spPr bwMode="auto">
              <a:xfrm>
                <a:off x="4440" y="3236"/>
                <a:ext cx="6" cy="6"/>
              </a:xfrm>
              <a:custGeom>
                <a:avLst/>
                <a:gdLst>
                  <a:gd name="T0" fmla="*/ 3 w 6"/>
                  <a:gd name="T1" fmla="*/ 0 h 6"/>
                  <a:gd name="T2" fmla="*/ 6 w 6"/>
                  <a:gd name="T3" fmla="*/ 5 h 6"/>
                  <a:gd name="T4" fmla="*/ 1 w 6"/>
                  <a:gd name="T5" fmla="*/ 6 h 6"/>
                  <a:gd name="T6" fmla="*/ 0 w 6"/>
                  <a:gd name="T7" fmla="*/ 0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lnTo>
                      <a:pt x="6" y="5"/>
                    </a:lnTo>
                    <a:lnTo>
                      <a:pt x="1" y="6"/>
                    </a:lnTo>
                    <a:lnTo>
                      <a:pt x="0" y="0"/>
                    </a:lnTo>
                    <a:lnTo>
                      <a:pt x="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4" name="Freeform 139">
                <a:extLst>
                  <a:ext uri="{FF2B5EF4-FFF2-40B4-BE49-F238E27FC236}">
                    <a16:creationId xmlns:a16="http://schemas.microsoft.com/office/drawing/2014/main" id="{A3F67EB8-6458-4CBB-890D-149ABEB10011}"/>
                  </a:ext>
                </a:extLst>
              </p:cNvPr>
              <p:cNvSpPr>
                <a:spLocks/>
              </p:cNvSpPr>
              <p:nvPr/>
            </p:nvSpPr>
            <p:spPr bwMode="auto">
              <a:xfrm>
                <a:off x="4443" y="3226"/>
                <a:ext cx="7" cy="5"/>
              </a:xfrm>
              <a:custGeom>
                <a:avLst/>
                <a:gdLst>
                  <a:gd name="T0" fmla="*/ 5 w 7"/>
                  <a:gd name="T1" fmla="*/ 0 h 5"/>
                  <a:gd name="T2" fmla="*/ 7 w 7"/>
                  <a:gd name="T3" fmla="*/ 4 h 5"/>
                  <a:gd name="T4" fmla="*/ 0 w 7"/>
                  <a:gd name="T5" fmla="*/ 5 h 5"/>
                  <a:gd name="T6" fmla="*/ 1 w 7"/>
                  <a:gd name="T7" fmla="*/ 1 h 5"/>
                  <a:gd name="T8" fmla="*/ 5 w 7"/>
                  <a:gd name="T9" fmla="*/ 0 h 5"/>
                </a:gdLst>
                <a:ahLst/>
                <a:cxnLst>
                  <a:cxn ang="0">
                    <a:pos x="T0" y="T1"/>
                  </a:cxn>
                  <a:cxn ang="0">
                    <a:pos x="T2" y="T3"/>
                  </a:cxn>
                  <a:cxn ang="0">
                    <a:pos x="T4" y="T5"/>
                  </a:cxn>
                  <a:cxn ang="0">
                    <a:pos x="T6" y="T7"/>
                  </a:cxn>
                  <a:cxn ang="0">
                    <a:pos x="T8" y="T9"/>
                  </a:cxn>
                </a:cxnLst>
                <a:rect l="0" t="0" r="r" b="b"/>
                <a:pathLst>
                  <a:path w="7" h="5">
                    <a:moveTo>
                      <a:pt x="5" y="0"/>
                    </a:moveTo>
                    <a:lnTo>
                      <a:pt x="7" y="4"/>
                    </a:lnTo>
                    <a:lnTo>
                      <a:pt x="0" y="5"/>
                    </a:lnTo>
                    <a:lnTo>
                      <a:pt x="1" y="1"/>
                    </a:lnTo>
                    <a:lnTo>
                      <a:pt x="5"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5" name="Freeform 140">
                <a:extLst>
                  <a:ext uri="{FF2B5EF4-FFF2-40B4-BE49-F238E27FC236}">
                    <a16:creationId xmlns:a16="http://schemas.microsoft.com/office/drawing/2014/main" id="{B10EB8A0-908D-4D22-8EB0-00013DF239E5}"/>
                  </a:ext>
                </a:extLst>
              </p:cNvPr>
              <p:cNvSpPr>
                <a:spLocks/>
              </p:cNvSpPr>
              <p:nvPr/>
            </p:nvSpPr>
            <p:spPr bwMode="auto">
              <a:xfrm>
                <a:off x="4437" y="3196"/>
                <a:ext cx="8" cy="10"/>
              </a:xfrm>
              <a:custGeom>
                <a:avLst/>
                <a:gdLst>
                  <a:gd name="T0" fmla="*/ 8 w 8"/>
                  <a:gd name="T1" fmla="*/ 7 h 10"/>
                  <a:gd name="T2" fmla="*/ 2 w 8"/>
                  <a:gd name="T3" fmla="*/ 10 h 10"/>
                  <a:gd name="T4" fmla="*/ 0 w 8"/>
                  <a:gd name="T5" fmla="*/ 0 h 10"/>
                  <a:gd name="T6" fmla="*/ 8 w 8"/>
                  <a:gd name="T7" fmla="*/ 7 h 10"/>
                </a:gdLst>
                <a:ahLst/>
                <a:cxnLst>
                  <a:cxn ang="0">
                    <a:pos x="T0" y="T1"/>
                  </a:cxn>
                  <a:cxn ang="0">
                    <a:pos x="T2" y="T3"/>
                  </a:cxn>
                  <a:cxn ang="0">
                    <a:pos x="T4" y="T5"/>
                  </a:cxn>
                  <a:cxn ang="0">
                    <a:pos x="T6" y="T7"/>
                  </a:cxn>
                </a:cxnLst>
                <a:rect l="0" t="0" r="r" b="b"/>
                <a:pathLst>
                  <a:path w="8" h="10">
                    <a:moveTo>
                      <a:pt x="8" y="7"/>
                    </a:moveTo>
                    <a:lnTo>
                      <a:pt x="2" y="10"/>
                    </a:lnTo>
                    <a:lnTo>
                      <a:pt x="0" y="0"/>
                    </a:lnTo>
                    <a:lnTo>
                      <a:pt x="8"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6" name="Freeform 141">
                <a:extLst>
                  <a:ext uri="{FF2B5EF4-FFF2-40B4-BE49-F238E27FC236}">
                    <a16:creationId xmlns:a16="http://schemas.microsoft.com/office/drawing/2014/main" id="{97FB9EAA-198C-4ADE-BE91-2EED0430DCDC}"/>
                  </a:ext>
                </a:extLst>
              </p:cNvPr>
              <p:cNvSpPr>
                <a:spLocks/>
              </p:cNvSpPr>
              <p:nvPr/>
            </p:nvSpPr>
            <p:spPr bwMode="auto">
              <a:xfrm>
                <a:off x="4455" y="3235"/>
                <a:ext cx="7" cy="6"/>
              </a:xfrm>
              <a:custGeom>
                <a:avLst/>
                <a:gdLst>
                  <a:gd name="T0" fmla="*/ 4 w 7"/>
                  <a:gd name="T1" fmla="*/ 0 h 6"/>
                  <a:gd name="T2" fmla="*/ 7 w 7"/>
                  <a:gd name="T3" fmla="*/ 5 h 6"/>
                  <a:gd name="T4" fmla="*/ 2 w 7"/>
                  <a:gd name="T5" fmla="*/ 6 h 6"/>
                  <a:gd name="T6" fmla="*/ 0 w 7"/>
                  <a:gd name="T7" fmla="*/ 0 h 6"/>
                  <a:gd name="T8" fmla="*/ 4 w 7"/>
                  <a:gd name="T9" fmla="*/ 0 h 6"/>
                </a:gdLst>
                <a:ahLst/>
                <a:cxnLst>
                  <a:cxn ang="0">
                    <a:pos x="T0" y="T1"/>
                  </a:cxn>
                  <a:cxn ang="0">
                    <a:pos x="T2" y="T3"/>
                  </a:cxn>
                  <a:cxn ang="0">
                    <a:pos x="T4" y="T5"/>
                  </a:cxn>
                  <a:cxn ang="0">
                    <a:pos x="T6" y="T7"/>
                  </a:cxn>
                  <a:cxn ang="0">
                    <a:pos x="T8" y="T9"/>
                  </a:cxn>
                </a:cxnLst>
                <a:rect l="0" t="0" r="r" b="b"/>
                <a:pathLst>
                  <a:path w="7" h="6">
                    <a:moveTo>
                      <a:pt x="4" y="0"/>
                    </a:moveTo>
                    <a:lnTo>
                      <a:pt x="7" y="5"/>
                    </a:lnTo>
                    <a:lnTo>
                      <a:pt x="2" y="6"/>
                    </a:lnTo>
                    <a:lnTo>
                      <a:pt x="0" y="0"/>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7" name="Freeform 142">
                <a:extLst>
                  <a:ext uri="{FF2B5EF4-FFF2-40B4-BE49-F238E27FC236}">
                    <a16:creationId xmlns:a16="http://schemas.microsoft.com/office/drawing/2014/main" id="{0F38D7AA-B037-4AE5-8156-AD21F74429D0}"/>
                  </a:ext>
                </a:extLst>
              </p:cNvPr>
              <p:cNvSpPr>
                <a:spLocks/>
              </p:cNvSpPr>
              <p:nvPr/>
            </p:nvSpPr>
            <p:spPr bwMode="auto">
              <a:xfrm>
                <a:off x="4442" y="3217"/>
                <a:ext cx="6" cy="7"/>
              </a:xfrm>
              <a:custGeom>
                <a:avLst/>
                <a:gdLst>
                  <a:gd name="T0" fmla="*/ 4 w 6"/>
                  <a:gd name="T1" fmla="*/ 0 h 7"/>
                  <a:gd name="T2" fmla="*/ 6 w 6"/>
                  <a:gd name="T3" fmla="*/ 6 h 7"/>
                  <a:gd name="T4" fmla="*/ 1 w 6"/>
                  <a:gd name="T5" fmla="*/ 7 h 7"/>
                  <a:gd name="T6" fmla="*/ 0 w 6"/>
                  <a:gd name="T7" fmla="*/ 0 h 7"/>
                  <a:gd name="T8" fmla="*/ 4 w 6"/>
                  <a:gd name="T9" fmla="*/ 0 h 7"/>
                </a:gdLst>
                <a:ahLst/>
                <a:cxnLst>
                  <a:cxn ang="0">
                    <a:pos x="T0" y="T1"/>
                  </a:cxn>
                  <a:cxn ang="0">
                    <a:pos x="T2" y="T3"/>
                  </a:cxn>
                  <a:cxn ang="0">
                    <a:pos x="T4" y="T5"/>
                  </a:cxn>
                  <a:cxn ang="0">
                    <a:pos x="T6" y="T7"/>
                  </a:cxn>
                  <a:cxn ang="0">
                    <a:pos x="T8" y="T9"/>
                  </a:cxn>
                </a:cxnLst>
                <a:rect l="0" t="0" r="r" b="b"/>
                <a:pathLst>
                  <a:path w="6" h="7">
                    <a:moveTo>
                      <a:pt x="4" y="0"/>
                    </a:moveTo>
                    <a:lnTo>
                      <a:pt x="6" y="6"/>
                    </a:lnTo>
                    <a:lnTo>
                      <a:pt x="1" y="7"/>
                    </a:lnTo>
                    <a:lnTo>
                      <a:pt x="0" y="0"/>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8" name="Freeform 143">
                <a:extLst>
                  <a:ext uri="{FF2B5EF4-FFF2-40B4-BE49-F238E27FC236}">
                    <a16:creationId xmlns:a16="http://schemas.microsoft.com/office/drawing/2014/main" id="{704742BA-B807-4680-B937-3E27C4685FC6}"/>
                  </a:ext>
                </a:extLst>
              </p:cNvPr>
              <p:cNvSpPr>
                <a:spLocks/>
              </p:cNvSpPr>
              <p:nvPr/>
            </p:nvSpPr>
            <p:spPr bwMode="auto">
              <a:xfrm>
                <a:off x="4408" y="3178"/>
                <a:ext cx="3" cy="9"/>
              </a:xfrm>
              <a:custGeom>
                <a:avLst/>
                <a:gdLst>
                  <a:gd name="T0" fmla="*/ 3 w 3"/>
                  <a:gd name="T1" fmla="*/ 0 h 9"/>
                  <a:gd name="T2" fmla="*/ 2 w 3"/>
                  <a:gd name="T3" fmla="*/ 9 h 9"/>
                  <a:gd name="T4" fmla="*/ 0 w 3"/>
                  <a:gd name="T5" fmla="*/ 0 h 9"/>
                  <a:gd name="T6" fmla="*/ 3 w 3"/>
                  <a:gd name="T7" fmla="*/ 0 h 9"/>
                </a:gdLst>
                <a:ahLst/>
                <a:cxnLst>
                  <a:cxn ang="0">
                    <a:pos x="T0" y="T1"/>
                  </a:cxn>
                  <a:cxn ang="0">
                    <a:pos x="T2" y="T3"/>
                  </a:cxn>
                  <a:cxn ang="0">
                    <a:pos x="T4" y="T5"/>
                  </a:cxn>
                  <a:cxn ang="0">
                    <a:pos x="T6" y="T7"/>
                  </a:cxn>
                </a:cxnLst>
                <a:rect l="0" t="0" r="r" b="b"/>
                <a:pathLst>
                  <a:path w="3" h="9">
                    <a:moveTo>
                      <a:pt x="3" y="0"/>
                    </a:moveTo>
                    <a:lnTo>
                      <a:pt x="2" y="9"/>
                    </a:lnTo>
                    <a:lnTo>
                      <a:pt x="0" y="0"/>
                    </a:lnTo>
                    <a:lnTo>
                      <a:pt x="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69" name="Freeform 144">
                <a:extLst>
                  <a:ext uri="{FF2B5EF4-FFF2-40B4-BE49-F238E27FC236}">
                    <a16:creationId xmlns:a16="http://schemas.microsoft.com/office/drawing/2014/main" id="{0F8CF2F9-875C-4DE2-8E53-3987D7A1E8BC}"/>
                  </a:ext>
                </a:extLst>
              </p:cNvPr>
              <p:cNvSpPr>
                <a:spLocks/>
              </p:cNvSpPr>
              <p:nvPr/>
            </p:nvSpPr>
            <p:spPr bwMode="auto">
              <a:xfrm>
                <a:off x="4387" y="3172"/>
                <a:ext cx="17" cy="10"/>
              </a:xfrm>
              <a:custGeom>
                <a:avLst/>
                <a:gdLst>
                  <a:gd name="T0" fmla="*/ 3 w 17"/>
                  <a:gd name="T1" fmla="*/ 10 h 10"/>
                  <a:gd name="T2" fmla="*/ 0 w 17"/>
                  <a:gd name="T3" fmla="*/ 0 h 10"/>
                  <a:gd name="T4" fmla="*/ 17 w 17"/>
                  <a:gd name="T5" fmla="*/ 10 h 10"/>
                  <a:gd name="T6" fmla="*/ 3 w 17"/>
                  <a:gd name="T7" fmla="*/ 10 h 10"/>
                </a:gdLst>
                <a:ahLst/>
                <a:cxnLst>
                  <a:cxn ang="0">
                    <a:pos x="T0" y="T1"/>
                  </a:cxn>
                  <a:cxn ang="0">
                    <a:pos x="T2" y="T3"/>
                  </a:cxn>
                  <a:cxn ang="0">
                    <a:pos x="T4" y="T5"/>
                  </a:cxn>
                  <a:cxn ang="0">
                    <a:pos x="T6" y="T7"/>
                  </a:cxn>
                </a:cxnLst>
                <a:rect l="0" t="0" r="r" b="b"/>
                <a:pathLst>
                  <a:path w="17" h="10">
                    <a:moveTo>
                      <a:pt x="3" y="10"/>
                    </a:moveTo>
                    <a:lnTo>
                      <a:pt x="0" y="0"/>
                    </a:lnTo>
                    <a:lnTo>
                      <a:pt x="17" y="10"/>
                    </a:lnTo>
                    <a:lnTo>
                      <a:pt x="3"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0" name="Freeform 145">
                <a:extLst>
                  <a:ext uri="{FF2B5EF4-FFF2-40B4-BE49-F238E27FC236}">
                    <a16:creationId xmlns:a16="http://schemas.microsoft.com/office/drawing/2014/main" id="{CA09BFEA-E0AB-4EA8-90B7-2D7D4A57768D}"/>
                  </a:ext>
                </a:extLst>
              </p:cNvPr>
              <p:cNvSpPr>
                <a:spLocks/>
              </p:cNvSpPr>
              <p:nvPr/>
            </p:nvSpPr>
            <p:spPr bwMode="auto">
              <a:xfrm>
                <a:off x="4917" y="2881"/>
                <a:ext cx="115" cy="93"/>
              </a:xfrm>
              <a:custGeom>
                <a:avLst/>
                <a:gdLst>
                  <a:gd name="T0" fmla="*/ 66 w 115"/>
                  <a:gd name="T1" fmla="*/ 9 h 93"/>
                  <a:gd name="T2" fmla="*/ 74 w 115"/>
                  <a:gd name="T3" fmla="*/ 9 h 93"/>
                  <a:gd name="T4" fmla="*/ 79 w 115"/>
                  <a:gd name="T5" fmla="*/ 16 h 93"/>
                  <a:gd name="T6" fmla="*/ 98 w 115"/>
                  <a:gd name="T7" fmla="*/ 16 h 93"/>
                  <a:gd name="T8" fmla="*/ 98 w 115"/>
                  <a:gd name="T9" fmla="*/ 16 h 93"/>
                  <a:gd name="T10" fmla="*/ 98 w 115"/>
                  <a:gd name="T11" fmla="*/ 16 h 93"/>
                  <a:gd name="T12" fmla="*/ 98 w 115"/>
                  <a:gd name="T13" fmla="*/ 19 h 93"/>
                  <a:gd name="T14" fmla="*/ 99 w 115"/>
                  <a:gd name="T15" fmla="*/ 19 h 93"/>
                  <a:gd name="T16" fmla="*/ 101 w 115"/>
                  <a:gd name="T17" fmla="*/ 19 h 93"/>
                  <a:gd name="T18" fmla="*/ 101 w 115"/>
                  <a:gd name="T19" fmla="*/ 16 h 93"/>
                  <a:gd name="T20" fmla="*/ 99 w 115"/>
                  <a:gd name="T21" fmla="*/ 16 h 93"/>
                  <a:gd name="T22" fmla="*/ 103 w 115"/>
                  <a:gd name="T23" fmla="*/ 16 h 93"/>
                  <a:gd name="T24" fmla="*/ 104 w 115"/>
                  <a:gd name="T25" fmla="*/ 16 h 93"/>
                  <a:gd name="T26" fmla="*/ 109 w 115"/>
                  <a:gd name="T27" fmla="*/ 16 h 93"/>
                  <a:gd name="T28" fmla="*/ 112 w 115"/>
                  <a:gd name="T29" fmla="*/ 16 h 93"/>
                  <a:gd name="T30" fmla="*/ 115 w 115"/>
                  <a:gd name="T31" fmla="*/ 20 h 93"/>
                  <a:gd name="T32" fmla="*/ 115 w 115"/>
                  <a:gd name="T33" fmla="*/ 24 h 93"/>
                  <a:gd name="T34" fmla="*/ 105 w 115"/>
                  <a:gd name="T35" fmla="*/ 32 h 93"/>
                  <a:gd name="T36" fmla="*/ 99 w 115"/>
                  <a:gd name="T37" fmla="*/ 33 h 93"/>
                  <a:gd name="T38" fmla="*/ 92 w 115"/>
                  <a:gd name="T39" fmla="*/ 38 h 93"/>
                  <a:gd name="T40" fmla="*/ 83 w 115"/>
                  <a:gd name="T41" fmla="*/ 54 h 93"/>
                  <a:gd name="T42" fmla="*/ 86 w 115"/>
                  <a:gd name="T43" fmla="*/ 62 h 93"/>
                  <a:gd name="T44" fmla="*/ 79 w 115"/>
                  <a:gd name="T45" fmla="*/ 74 h 93"/>
                  <a:gd name="T46" fmla="*/ 68 w 115"/>
                  <a:gd name="T47" fmla="*/ 85 h 93"/>
                  <a:gd name="T48" fmla="*/ 47 w 115"/>
                  <a:gd name="T49" fmla="*/ 85 h 93"/>
                  <a:gd name="T50" fmla="*/ 35 w 115"/>
                  <a:gd name="T51" fmla="*/ 93 h 93"/>
                  <a:gd name="T52" fmla="*/ 29 w 115"/>
                  <a:gd name="T53" fmla="*/ 91 h 93"/>
                  <a:gd name="T54" fmla="*/ 21 w 115"/>
                  <a:gd name="T55" fmla="*/ 81 h 93"/>
                  <a:gd name="T56" fmla="*/ 18 w 115"/>
                  <a:gd name="T57" fmla="*/ 54 h 93"/>
                  <a:gd name="T58" fmla="*/ 22 w 115"/>
                  <a:gd name="T59" fmla="*/ 47 h 93"/>
                  <a:gd name="T60" fmla="*/ 24 w 115"/>
                  <a:gd name="T61" fmla="*/ 26 h 93"/>
                  <a:gd name="T62" fmla="*/ 12 w 115"/>
                  <a:gd name="T63" fmla="*/ 23 h 93"/>
                  <a:gd name="T64" fmla="*/ 4 w 115"/>
                  <a:gd name="T65" fmla="*/ 23 h 93"/>
                  <a:gd name="T66" fmla="*/ 0 w 115"/>
                  <a:gd name="T67" fmla="*/ 12 h 93"/>
                  <a:gd name="T68" fmla="*/ 10 w 115"/>
                  <a:gd name="T69" fmla="*/ 0 h 93"/>
                  <a:gd name="T70" fmla="*/ 66 w 115"/>
                  <a:gd name="T71" fmla="*/ 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5" h="93">
                    <a:moveTo>
                      <a:pt x="66" y="9"/>
                    </a:moveTo>
                    <a:lnTo>
                      <a:pt x="74" y="9"/>
                    </a:lnTo>
                    <a:lnTo>
                      <a:pt x="79" y="16"/>
                    </a:lnTo>
                    <a:lnTo>
                      <a:pt x="98" y="16"/>
                    </a:lnTo>
                    <a:lnTo>
                      <a:pt x="98" y="16"/>
                    </a:lnTo>
                    <a:lnTo>
                      <a:pt x="98" y="16"/>
                    </a:lnTo>
                    <a:lnTo>
                      <a:pt x="98" y="19"/>
                    </a:lnTo>
                    <a:lnTo>
                      <a:pt x="99" y="19"/>
                    </a:lnTo>
                    <a:lnTo>
                      <a:pt x="101" y="19"/>
                    </a:lnTo>
                    <a:lnTo>
                      <a:pt x="101" y="16"/>
                    </a:lnTo>
                    <a:lnTo>
                      <a:pt x="99" y="16"/>
                    </a:lnTo>
                    <a:lnTo>
                      <a:pt x="103" y="16"/>
                    </a:lnTo>
                    <a:lnTo>
                      <a:pt x="104" y="16"/>
                    </a:lnTo>
                    <a:lnTo>
                      <a:pt x="109" y="16"/>
                    </a:lnTo>
                    <a:lnTo>
                      <a:pt x="112" y="16"/>
                    </a:lnTo>
                    <a:lnTo>
                      <a:pt x="115" y="20"/>
                    </a:lnTo>
                    <a:lnTo>
                      <a:pt x="115" y="24"/>
                    </a:lnTo>
                    <a:lnTo>
                      <a:pt x="105" y="32"/>
                    </a:lnTo>
                    <a:lnTo>
                      <a:pt x="99" y="33"/>
                    </a:lnTo>
                    <a:lnTo>
                      <a:pt x="92" y="38"/>
                    </a:lnTo>
                    <a:lnTo>
                      <a:pt x="83" y="54"/>
                    </a:lnTo>
                    <a:lnTo>
                      <a:pt x="86" y="62"/>
                    </a:lnTo>
                    <a:lnTo>
                      <a:pt x="79" y="74"/>
                    </a:lnTo>
                    <a:lnTo>
                      <a:pt x="68" y="85"/>
                    </a:lnTo>
                    <a:lnTo>
                      <a:pt x="47" y="85"/>
                    </a:lnTo>
                    <a:lnTo>
                      <a:pt x="35" y="93"/>
                    </a:lnTo>
                    <a:lnTo>
                      <a:pt x="29" y="91"/>
                    </a:lnTo>
                    <a:lnTo>
                      <a:pt x="21" y="81"/>
                    </a:lnTo>
                    <a:lnTo>
                      <a:pt x="18" y="54"/>
                    </a:lnTo>
                    <a:lnTo>
                      <a:pt x="22" y="47"/>
                    </a:lnTo>
                    <a:lnTo>
                      <a:pt x="24" y="26"/>
                    </a:lnTo>
                    <a:lnTo>
                      <a:pt x="12" y="23"/>
                    </a:lnTo>
                    <a:lnTo>
                      <a:pt x="4" y="23"/>
                    </a:lnTo>
                    <a:lnTo>
                      <a:pt x="0" y="12"/>
                    </a:lnTo>
                    <a:lnTo>
                      <a:pt x="10" y="0"/>
                    </a:lnTo>
                    <a:lnTo>
                      <a:pt x="66"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1" name="Freeform 146">
                <a:extLst>
                  <a:ext uri="{FF2B5EF4-FFF2-40B4-BE49-F238E27FC236}">
                    <a16:creationId xmlns:a16="http://schemas.microsoft.com/office/drawing/2014/main" id="{662F5845-BD61-4B20-8320-C8BED3A95E99}"/>
                  </a:ext>
                </a:extLst>
              </p:cNvPr>
              <p:cNvSpPr>
                <a:spLocks/>
              </p:cNvSpPr>
              <p:nvPr/>
            </p:nvSpPr>
            <p:spPr bwMode="auto">
              <a:xfrm>
                <a:off x="4914" y="2904"/>
                <a:ext cx="27" cy="59"/>
              </a:xfrm>
              <a:custGeom>
                <a:avLst/>
                <a:gdLst>
                  <a:gd name="T0" fmla="*/ 7 w 27"/>
                  <a:gd name="T1" fmla="*/ 0 h 59"/>
                  <a:gd name="T2" fmla="*/ 15 w 27"/>
                  <a:gd name="T3" fmla="*/ 0 h 59"/>
                  <a:gd name="T4" fmla="*/ 27 w 27"/>
                  <a:gd name="T5" fmla="*/ 3 h 59"/>
                  <a:gd name="T6" fmla="*/ 25 w 27"/>
                  <a:gd name="T7" fmla="*/ 24 h 59"/>
                  <a:gd name="T8" fmla="*/ 21 w 27"/>
                  <a:gd name="T9" fmla="*/ 31 h 59"/>
                  <a:gd name="T10" fmla="*/ 24 w 27"/>
                  <a:gd name="T11" fmla="*/ 58 h 59"/>
                  <a:gd name="T12" fmla="*/ 16 w 27"/>
                  <a:gd name="T13" fmla="*/ 59 h 59"/>
                  <a:gd name="T14" fmla="*/ 6 w 27"/>
                  <a:gd name="T15" fmla="*/ 58 h 59"/>
                  <a:gd name="T16" fmla="*/ 7 w 27"/>
                  <a:gd name="T17" fmla="*/ 44 h 59"/>
                  <a:gd name="T18" fmla="*/ 0 w 27"/>
                  <a:gd name="T19" fmla="*/ 39 h 59"/>
                  <a:gd name="T20" fmla="*/ 9 w 27"/>
                  <a:gd name="T21" fmla="*/ 12 h 59"/>
                  <a:gd name="T22" fmla="*/ 7 w 27"/>
                  <a:gd name="T2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59">
                    <a:moveTo>
                      <a:pt x="7" y="0"/>
                    </a:moveTo>
                    <a:lnTo>
                      <a:pt x="15" y="0"/>
                    </a:lnTo>
                    <a:lnTo>
                      <a:pt x="27" y="3"/>
                    </a:lnTo>
                    <a:lnTo>
                      <a:pt x="25" y="24"/>
                    </a:lnTo>
                    <a:lnTo>
                      <a:pt x="21" y="31"/>
                    </a:lnTo>
                    <a:lnTo>
                      <a:pt x="24" y="58"/>
                    </a:lnTo>
                    <a:lnTo>
                      <a:pt x="16" y="59"/>
                    </a:lnTo>
                    <a:lnTo>
                      <a:pt x="6" y="58"/>
                    </a:lnTo>
                    <a:lnTo>
                      <a:pt x="7" y="44"/>
                    </a:lnTo>
                    <a:lnTo>
                      <a:pt x="0" y="39"/>
                    </a:lnTo>
                    <a:lnTo>
                      <a:pt x="9" y="12"/>
                    </a:lnTo>
                    <a:lnTo>
                      <a:pt x="7"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2" name="Freeform 147">
                <a:extLst>
                  <a:ext uri="{FF2B5EF4-FFF2-40B4-BE49-F238E27FC236}">
                    <a16:creationId xmlns:a16="http://schemas.microsoft.com/office/drawing/2014/main" id="{9E04C874-7F39-415F-974A-7EAB7D10A7FC}"/>
                  </a:ext>
                </a:extLst>
              </p:cNvPr>
              <p:cNvSpPr>
                <a:spLocks/>
              </p:cNvSpPr>
              <p:nvPr/>
            </p:nvSpPr>
            <p:spPr bwMode="auto">
              <a:xfrm>
                <a:off x="5558" y="2963"/>
                <a:ext cx="154" cy="153"/>
              </a:xfrm>
              <a:custGeom>
                <a:avLst/>
                <a:gdLst>
                  <a:gd name="T0" fmla="*/ 132 w 154"/>
                  <a:gd name="T1" fmla="*/ 0 h 153"/>
                  <a:gd name="T2" fmla="*/ 154 w 154"/>
                  <a:gd name="T3" fmla="*/ 16 h 153"/>
                  <a:gd name="T4" fmla="*/ 145 w 154"/>
                  <a:gd name="T5" fmla="*/ 27 h 153"/>
                  <a:gd name="T6" fmla="*/ 119 w 154"/>
                  <a:gd name="T7" fmla="*/ 27 h 153"/>
                  <a:gd name="T8" fmla="*/ 121 w 154"/>
                  <a:gd name="T9" fmla="*/ 44 h 153"/>
                  <a:gd name="T10" fmla="*/ 133 w 154"/>
                  <a:gd name="T11" fmla="*/ 54 h 153"/>
                  <a:gd name="T12" fmla="*/ 124 w 154"/>
                  <a:gd name="T13" fmla="*/ 59 h 153"/>
                  <a:gd name="T14" fmla="*/ 126 w 154"/>
                  <a:gd name="T15" fmla="*/ 66 h 153"/>
                  <a:gd name="T16" fmla="*/ 99 w 154"/>
                  <a:gd name="T17" fmla="*/ 105 h 153"/>
                  <a:gd name="T18" fmla="*/ 91 w 154"/>
                  <a:gd name="T19" fmla="*/ 106 h 153"/>
                  <a:gd name="T20" fmla="*/ 78 w 154"/>
                  <a:gd name="T21" fmla="*/ 114 h 153"/>
                  <a:gd name="T22" fmla="*/ 94 w 154"/>
                  <a:gd name="T23" fmla="*/ 145 h 153"/>
                  <a:gd name="T24" fmla="*/ 62 w 154"/>
                  <a:gd name="T25" fmla="*/ 153 h 153"/>
                  <a:gd name="T26" fmla="*/ 50 w 154"/>
                  <a:gd name="T27" fmla="*/ 133 h 153"/>
                  <a:gd name="T28" fmla="*/ 27 w 154"/>
                  <a:gd name="T29" fmla="*/ 134 h 153"/>
                  <a:gd name="T30" fmla="*/ 6 w 154"/>
                  <a:gd name="T31" fmla="*/ 137 h 153"/>
                  <a:gd name="T32" fmla="*/ 10 w 154"/>
                  <a:gd name="T33" fmla="*/ 123 h 153"/>
                  <a:gd name="T34" fmla="*/ 22 w 154"/>
                  <a:gd name="T35" fmla="*/ 119 h 153"/>
                  <a:gd name="T36" fmla="*/ 23 w 154"/>
                  <a:gd name="T37" fmla="*/ 113 h 153"/>
                  <a:gd name="T38" fmla="*/ 18 w 154"/>
                  <a:gd name="T39" fmla="*/ 112 h 153"/>
                  <a:gd name="T40" fmla="*/ 17 w 154"/>
                  <a:gd name="T41" fmla="*/ 102 h 153"/>
                  <a:gd name="T42" fmla="*/ 9 w 154"/>
                  <a:gd name="T43" fmla="*/ 98 h 153"/>
                  <a:gd name="T44" fmla="*/ 0 w 154"/>
                  <a:gd name="T45" fmla="*/ 83 h 153"/>
                  <a:gd name="T46" fmla="*/ 14 w 154"/>
                  <a:gd name="T47" fmla="*/ 88 h 153"/>
                  <a:gd name="T48" fmla="*/ 30 w 154"/>
                  <a:gd name="T49" fmla="*/ 87 h 153"/>
                  <a:gd name="T50" fmla="*/ 50 w 154"/>
                  <a:gd name="T51" fmla="*/ 82 h 153"/>
                  <a:gd name="T52" fmla="*/ 50 w 154"/>
                  <a:gd name="T53" fmla="*/ 70 h 153"/>
                  <a:gd name="T54" fmla="*/ 67 w 154"/>
                  <a:gd name="T55" fmla="*/ 59 h 153"/>
                  <a:gd name="T56" fmla="*/ 74 w 154"/>
                  <a:gd name="T57" fmla="*/ 61 h 153"/>
                  <a:gd name="T58" fmla="*/ 79 w 154"/>
                  <a:gd name="T59" fmla="*/ 45 h 153"/>
                  <a:gd name="T60" fmla="*/ 85 w 154"/>
                  <a:gd name="T61" fmla="*/ 42 h 153"/>
                  <a:gd name="T62" fmla="*/ 85 w 154"/>
                  <a:gd name="T63" fmla="*/ 35 h 153"/>
                  <a:gd name="T64" fmla="*/ 94 w 154"/>
                  <a:gd name="T65" fmla="*/ 30 h 153"/>
                  <a:gd name="T66" fmla="*/ 98 w 154"/>
                  <a:gd name="T67" fmla="*/ 10 h 153"/>
                  <a:gd name="T68" fmla="*/ 104 w 154"/>
                  <a:gd name="T69" fmla="*/ 4 h 153"/>
                  <a:gd name="T70" fmla="*/ 120 w 154"/>
                  <a:gd name="T71" fmla="*/ 1 h 153"/>
                  <a:gd name="T72" fmla="*/ 124 w 154"/>
                  <a:gd name="T73" fmla="*/ 1 h 153"/>
                  <a:gd name="T74" fmla="*/ 132 w 154"/>
                  <a:gd name="T7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53">
                    <a:moveTo>
                      <a:pt x="132" y="0"/>
                    </a:moveTo>
                    <a:lnTo>
                      <a:pt x="154" y="16"/>
                    </a:lnTo>
                    <a:lnTo>
                      <a:pt x="145" y="27"/>
                    </a:lnTo>
                    <a:lnTo>
                      <a:pt x="119" y="27"/>
                    </a:lnTo>
                    <a:lnTo>
                      <a:pt x="121" y="44"/>
                    </a:lnTo>
                    <a:lnTo>
                      <a:pt x="133" y="54"/>
                    </a:lnTo>
                    <a:lnTo>
                      <a:pt x="124" y="59"/>
                    </a:lnTo>
                    <a:lnTo>
                      <a:pt x="126" y="66"/>
                    </a:lnTo>
                    <a:lnTo>
                      <a:pt x="99" y="105"/>
                    </a:lnTo>
                    <a:lnTo>
                      <a:pt x="91" y="106"/>
                    </a:lnTo>
                    <a:lnTo>
                      <a:pt x="78" y="114"/>
                    </a:lnTo>
                    <a:lnTo>
                      <a:pt x="94" y="145"/>
                    </a:lnTo>
                    <a:lnTo>
                      <a:pt x="62" y="153"/>
                    </a:lnTo>
                    <a:lnTo>
                      <a:pt x="50" y="133"/>
                    </a:lnTo>
                    <a:lnTo>
                      <a:pt x="27" y="134"/>
                    </a:lnTo>
                    <a:lnTo>
                      <a:pt x="6" y="137"/>
                    </a:lnTo>
                    <a:lnTo>
                      <a:pt x="10" y="123"/>
                    </a:lnTo>
                    <a:lnTo>
                      <a:pt x="22" y="119"/>
                    </a:lnTo>
                    <a:lnTo>
                      <a:pt x="23" y="113"/>
                    </a:lnTo>
                    <a:lnTo>
                      <a:pt x="18" y="112"/>
                    </a:lnTo>
                    <a:lnTo>
                      <a:pt x="17" y="102"/>
                    </a:lnTo>
                    <a:lnTo>
                      <a:pt x="9" y="98"/>
                    </a:lnTo>
                    <a:lnTo>
                      <a:pt x="0" y="83"/>
                    </a:lnTo>
                    <a:lnTo>
                      <a:pt x="14" y="88"/>
                    </a:lnTo>
                    <a:lnTo>
                      <a:pt x="30" y="87"/>
                    </a:lnTo>
                    <a:lnTo>
                      <a:pt x="50" y="82"/>
                    </a:lnTo>
                    <a:lnTo>
                      <a:pt x="50" y="70"/>
                    </a:lnTo>
                    <a:lnTo>
                      <a:pt x="67" y="59"/>
                    </a:lnTo>
                    <a:lnTo>
                      <a:pt x="74" y="61"/>
                    </a:lnTo>
                    <a:lnTo>
                      <a:pt x="79" y="45"/>
                    </a:lnTo>
                    <a:lnTo>
                      <a:pt x="85" y="42"/>
                    </a:lnTo>
                    <a:lnTo>
                      <a:pt x="85" y="35"/>
                    </a:lnTo>
                    <a:lnTo>
                      <a:pt x="94" y="30"/>
                    </a:lnTo>
                    <a:lnTo>
                      <a:pt x="98" y="10"/>
                    </a:lnTo>
                    <a:lnTo>
                      <a:pt x="104" y="4"/>
                    </a:lnTo>
                    <a:lnTo>
                      <a:pt x="120" y="1"/>
                    </a:lnTo>
                    <a:lnTo>
                      <a:pt x="124" y="1"/>
                    </a:lnTo>
                    <a:lnTo>
                      <a:pt x="132" y="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3" name="Freeform 148">
                <a:extLst>
                  <a:ext uri="{FF2B5EF4-FFF2-40B4-BE49-F238E27FC236}">
                    <a16:creationId xmlns:a16="http://schemas.microsoft.com/office/drawing/2014/main" id="{6A0FD24A-FB9C-4C49-9FEF-ADD3ECF067A1}"/>
                  </a:ext>
                </a:extLst>
              </p:cNvPr>
              <p:cNvSpPr>
                <a:spLocks/>
              </p:cNvSpPr>
              <p:nvPr/>
            </p:nvSpPr>
            <p:spPr bwMode="auto">
              <a:xfrm>
                <a:off x="4438" y="3206"/>
                <a:ext cx="9" cy="11"/>
              </a:xfrm>
              <a:custGeom>
                <a:avLst/>
                <a:gdLst>
                  <a:gd name="T0" fmla="*/ 9 w 9"/>
                  <a:gd name="T1" fmla="*/ 7 h 11"/>
                  <a:gd name="T2" fmla="*/ 3 w 9"/>
                  <a:gd name="T3" fmla="*/ 11 h 11"/>
                  <a:gd name="T4" fmla="*/ 0 w 9"/>
                  <a:gd name="T5" fmla="*/ 0 h 11"/>
                  <a:gd name="T6" fmla="*/ 9 w 9"/>
                  <a:gd name="T7" fmla="*/ 7 h 11"/>
                </a:gdLst>
                <a:ahLst/>
                <a:cxnLst>
                  <a:cxn ang="0">
                    <a:pos x="T0" y="T1"/>
                  </a:cxn>
                  <a:cxn ang="0">
                    <a:pos x="T2" y="T3"/>
                  </a:cxn>
                  <a:cxn ang="0">
                    <a:pos x="T4" y="T5"/>
                  </a:cxn>
                  <a:cxn ang="0">
                    <a:pos x="T6" y="T7"/>
                  </a:cxn>
                </a:cxnLst>
                <a:rect l="0" t="0" r="r" b="b"/>
                <a:pathLst>
                  <a:path w="9" h="11">
                    <a:moveTo>
                      <a:pt x="9" y="7"/>
                    </a:moveTo>
                    <a:lnTo>
                      <a:pt x="3" y="11"/>
                    </a:lnTo>
                    <a:lnTo>
                      <a:pt x="0" y="0"/>
                    </a:lnTo>
                    <a:lnTo>
                      <a:pt x="9" y="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4" name="Freeform 149">
                <a:extLst>
                  <a:ext uri="{FF2B5EF4-FFF2-40B4-BE49-F238E27FC236}">
                    <a16:creationId xmlns:a16="http://schemas.microsoft.com/office/drawing/2014/main" id="{8F03D47E-5AA8-48B9-ABB0-0C5BD47827E8}"/>
                  </a:ext>
                </a:extLst>
              </p:cNvPr>
              <p:cNvSpPr>
                <a:spLocks/>
              </p:cNvSpPr>
              <p:nvPr/>
            </p:nvSpPr>
            <p:spPr bwMode="auto">
              <a:xfrm>
                <a:off x="5656" y="3331"/>
                <a:ext cx="17" cy="17"/>
              </a:xfrm>
              <a:custGeom>
                <a:avLst/>
                <a:gdLst>
                  <a:gd name="T0" fmla="*/ 0 w 17"/>
                  <a:gd name="T1" fmla="*/ 8 h 17"/>
                  <a:gd name="T2" fmla="*/ 1 w 17"/>
                  <a:gd name="T3" fmla="*/ 4 h 17"/>
                  <a:gd name="T4" fmla="*/ 5 w 17"/>
                  <a:gd name="T5" fmla="*/ 1 h 17"/>
                  <a:gd name="T6" fmla="*/ 9 w 17"/>
                  <a:gd name="T7" fmla="*/ 0 h 17"/>
                  <a:gd name="T8" fmla="*/ 13 w 17"/>
                  <a:gd name="T9" fmla="*/ 1 h 17"/>
                  <a:gd name="T10" fmla="*/ 16 w 17"/>
                  <a:gd name="T11" fmla="*/ 4 h 17"/>
                  <a:gd name="T12" fmla="*/ 17 w 17"/>
                  <a:gd name="T13" fmla="*/ 8 h 17"/>
                  <a:gd name="T14" fmla="*/ 15 w 17"/>
                  <a:gd name="T15" fmla="*/ 13 h 17"/>
                  <a:gd name="T16" fmla="*/ 12 w 17"/>
                  <a:gd name="T17" fmla="*/ 16 h 17"/>
                  <a:gd name="T18" fmla="*/ 8 w 17"/>
                  <a:gd name="T19" fmla="*/ 17 h 17"/>
                  <a:gd name="T20" fmla="*/ 4 w 17"/>
                  <a:gd name="T21" fmla="*/ 15 h 17"/>
                  <a:gd name="T22" fmla="*/ 0 w 17"/>
                  <a:gd name="T23" fmla="*/ 13 h 17"/>
                  <a:gd name="T24" fmla="*/ 0 w 17"/>
                  <a:gd name="T2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7">
                    <a:moveTo>
                      <a:pt x="0" y="8"/>
                    </a:moveTo>
                    <a:lnTo>
                      <a:pt x="1" y="4"/>
                    </a:lnTo>
                    <a:lnTo>
                      <a:pt x="5" y="1"/>
                    </a:lnTo>
                    <a:lnTo>
                      <a:pt x="9" y="0"/>
                    </a:lnTo>
                    <a:lnTo>
                      <a:pt x="13" y="1"/>
                    </a:lnTo>
                    <a:lnTo>
                      <a:pt x="16" y="4"/>
                    </a:lnTo>
                    <a:lnTo>
                      <a:pt x="17" y="8"/>
                    </a:lnTo>
                    <a:lnTo>
                      <a:pt x="15" y="13"/>
                    </a:lnTo>
                    <a:lnTo>
                      <a:pt x="12" y="16"/>
                    </a:lnTo>
                    <a:lnTo>
                      <a:pt x="8" y="17"/>
                    </a:lnTo>
                    <a:lnTo>
                      <a:pt x="4" y="15"/>
                    </a:lnTo>
                    <a:lnTo>
                      <a:pt x="0" y="13"/>
                    </a:lnTo>
                    <a:lnTo>
                      <a:pt x="0" y="8"/>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5" name="Freeform 150">
                <a:extLst>
                  <a:ext uri="{FF2B5EF4-FFF2-40B4-BE49-F238E27FC236}">
                    <a16:creationId xmlns:a16="http://schemas.microsoft.com/office/drawing/2014/main" id="{31205243-E139-4BE1-B105-3BF1CEB518DC}"/>
                  </a:ext>
                </a:extLst>
              </p:cNvPr>
              <p:cNvSpPr>
                <a:spLocks/>
              </p:cNvSpPr>
              <p:nvPr/>
            </p:nvSpPr>
            <p:spPr bwMode="auto">
              <a:xfrm>
                <a:off x="5502" y="3433"/>
                <a:ext cx="17" cy="17"/>
              </a:xfrm>
              <a:custGeom>
                <a:avLst/>
                <a:gdLst>
                  <a:gd name="T0" fmla="*/ 0 w 17"/>
                  <a:gd name="T1" fmla="*/ 8 h 17"/>
                  <a:gd name="T2" fmla="*/ 1 w 17"/>
                  <a:gd name="T3" fmla="*/ 3 h 17"/>
                  <a:gd name="T4" fmla="*/ 4 w 17"/>
                  <a:gd name="T5" fmla="*/ 1 h 17"/>
                  <a:gd name="T6" fmla="*/ 9 w 17"/>
                  <a:gd name="T7" fmla="*/ 0 h 17"/>
                  <a:gd name="T8" fmla="*/ 13 w 17"/>
                  <a:gd name="T9" fmla="*/ 1 h 17"/>
                  <a:gd name="T10" fmla="*/ 17 w 17"/>
                  <a:gd name="T11" fmla="*/ 3 h 17"/>
                  <a:gd name="T12" fmla="*/ 17 w 17"/>
                  <a:gd name="T13" fmla="*/ 8 h 17"/>
                  <a:gd name="T14" fmla="*/ 17 w 17"/>
                  <a:gd name="T15" fmla="*/ 12 h 17"/>
                  <a:gd name="T16" fmla="*/ 14 w 17"/>
                  <a:gd name="T17" fmla="*/ 15 h 17"/>
                  <a:gd name="T18" fmla="*/ 10 w 17"/>
                  <a:gd name="T19" fmla="*/ 17 h 17"/>
                  <a:gd name="T20" fmla="*/ 5 w 17"/>
                  <a:gd name="T21" fmla="*/ 15 h 17"/>
                  <a:gd name="T22" fmla="*/ 2 w 17"/>
                  <a:gd name="T23" fmla="*/ 12 h 17"/>
                  <a:gd name="T24" fmla="*/ 0 w 17"/>
                  <a:gd name="T2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7">
                    <a:moveTo>
                      <a:pt x="0" y="8"/>
                    </a:moveTo>
                    <a:lnTo>
                      <a:pt x="1" y="3"/>
                    </a:lnTo>
                    <a:lnTo>
                      <a:pt x="4" y="1"/>
                    </a:lnTo>
                    <a:lnTo>
                      <a:pt x="9" y="0"/>
                    </a:lnTo>
                    <a:lnTo>
                      <a:pt x="13" y="1"/>
                    </a:lnTo>
                    <a:lnTo>
                      <a:pt x="17" y="3"/>
                    </a:lnTo>
                    <a:lnTo>
                      <a:pt x="17" y="8"/>
                    </a:lnTo>
                    <a:lnTo>
                      <a:pt x="17" y="12"/>
                    </a:lnTo>
                    <a:lnTo>
                      <a:pt x="14" y="15"/>
                    </a:lnTo>
                    <a:lnTo>
                      <a:pt x="10" y="17"/>
                    </a:lnTo>
                    <a:lnTo>
                      <a:pt x="5" y="15"/>
                    </a:lnTo>
                    <a:lnTo>
                      <a:pt x="2" y="12"/>
                    </a:lnTo>
                    <a:lnTo>
                      <a:pt x="0" y="8"/>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6" name="Freeform 151">
                <a:extLst>
                  <a:ext uri="{FF2B5EF4-FFF2-40B4-BE49-F238E27FC236}">
                    <a16:creationId xmlns:a16="http://schemas.microsoft.com/office/drawing/2014/main" id="{C3D5D0C2-CF23-42E9-AB73-A181CC1484C7}"/>
                  </a:ext>
                </a:extLst>
              </p:cNvPr>
              <p:cNvSpPr>
                <a:spLocks/>
              </p:cNvSpPr>
              <p:nvPr/>
            </p:nvSpPr>
            <p:spPr bwMode="auto">
              <a:xfrm>
                <a:off x="5089" y="2823"/>
                <a:ext cx="69" cy="32"/>
              </a:xfrm>
              <a:custGeom>
                <a:avLst/>
                <a:gdLst>
                  <a:gd name="T0" fmla="*/ 31 w 69"/>
                  <a:gd name="T1" fmla="*/ 17 h 32"/>
                  <a:gd name="T2" fmla="*/ 30 w 69"/>
                  <a:gd name="T3" fmla="*/ 10 h 32"/>
                  <a:gd name="T4" fmla="*/ 38 w 69"/>
                  <a:gd name="T5" fmla="*/ 5 h 32"/>
                  <a:gd name="T6" fmla="*/ 43 w 69"/>
                  <a:gd name="T7" fmla="*/ 6 h 32"/>
                  <a:gd name="T8" fmla="*/ 51 w 69"/>
                  <a:gd name="T9" fmla="*/ 0 h 32"/>
                  <a:gd name="T10" fmla="*/ 68 w 69"/>
                  <a:gd name="T11" fmla="*/ 2 h 32"/>
                  <a:gd name="T12" fmla="*/ 69 w 69"/>
                  <a:gd name="T13" fmla="*/ 12 h 32"/>
                  <a:gd name="T14" fmla="*/ 63 w 69"/>
                  <a:gd name="T15" fmla="*/ 25 h 32"/>
                  <a:gd name="T16" fmla="*/ 40 w 69"/>
                  <a:gd name="T17" fmla="*/ 32 h 32"/>
                  <a:gd name="T18" fmla="*/ 41 w 69"/>
                  <a:gd name="T19" fmla="*/ 30 h 32"/>
                  <a:gd name="T20" fmla="*/ 31 w 69"/>
                  <a:gd name="T21" fmla="*/ 29 h 32"/>
                  <a:gd name="T22" fmla="*/ 25 w 69"/>
                  <a:gd name="T23" fmla="*/ 26 h 32"/>
                  <a:gd name="T24" fmla="*/ 7 w 69"/>
                  <a:gd name="T25" fmla="*/ 24 h 32"/>
                  <a:gd name="T26" fmla="*/ 2 w 69"/>
                  <a:gd name="T27" fmla="*/ 23 h 32"/>
                  <a:gd name="T28" fmla="*/ 1 w 69"/>
                  <a:gd name="T29" fmla="*/ 22 h 32"/>
                  <a:gd name="T30" fmla="*/ 0 w 69"/>
                  <a:gd name="T31" fmla="*/ 21 h 32"/>
                  <a:gd name="T32" fmla="*/ 1 w 69"/>
                  <a:gd name="T33" fmla="*/ 19 h 32"/>
                  <a:gd name="T34" fmla="*/ 3 w 69"/>
                  <a:gd name="T35" fmla="*/ 18 h 32"/>
                  <a:gd name="T36" fmla="*/ 6 w 69"/>
                  <a:gd name="T37" fmla="*/ 21 h 32"/>
                  <a:gd name="T38" fmla="*/ 8 w 69"/>
                  <a:gd name="T39" fmla="*/ 19 h 32"/>
                  <a:gd name="T40" fmla="*/ 31 w 69"/>
                  <a:gd name="T4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32">
                    <a:moveTo>
                      <a:pt x="31" y="17"/>
                    </a:moveTo>
                    <a:lnTo>
                      <a:pt x="30" y="10"/>
                    </a:lnTo>
                    <a:lnTo>
                      <a:pt x="38" y="5"/>
                    </a:lnTo>
                    <a:lnTo>
                      <a:pt x="43" y="6"/>
                    </a:lnTo>
                    <a:lnTo>
                      <a:pt x="51" y="0"/>
                    </a:lnTo>
                    <a:lnTo>
                      <a:pt x="68" y="2"/>
                    </a:lnTo>
                    <a:lnTo>
                      <a:pt x="69" y="12"/>
                    </a:lnTo>
                    <a:lnTo>
                      <a:pt x="63" y="25"/>
                    </a:lnTo>
                    <a:lnTo>
                      <a:pt x="40" y="32"/>
                    </a:lnTo>
                    <a:lnTo>
                      <a:pt x="41" y="30"/>
                    </a:lnTo>
                    <a:lnTo>
                      <a:pt x="31" y="29"/>
                    </a:lnTo>
                    <a:lnTo>
                      <a:pt x="25" y="26"/>
                    </a:lnTo>
                    <a:lnTo>
                      <a:pt x="7" y="24"/>
                    </a:lnTo>
                    <a:lnTo>
                      <a:pt x="2" y="23"/>
                    </a:lnTo>
                    <a:lnTo>
                      <a:pt x="1" y="22"/>
                    </a:lnTo>
                    <a:lnTo>
                      <a:pt x="0" y="21"/>
                    </a:lnTo>
                    <a:lnTo>
                      <a:pt x="1" y="19"/>
                    </a:lnTo>
                    <a:lnTo>
                      <a:pt x="3" y="18"/>
                    </a:lnTo>
                    <a:lnTo>
                      <a:pt x="6" y="21"/>
                    </a:lnTo>
                    <a:lnTo>
                      <a:pt x="8" y="19"/>
                    </a:lnTo>
                    <a:lnTo>
                      <a:pt x="31" y="1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7" name="Freeform 152">
                <a:extLst>
                  <a:ext uri="{FF2B5EF4-FFF2-40B4-BE49-F238E27FC236}">
                    <a16:creationId xmlns:a16="http://schemas.microsoft.com/office/drawing/2014/main" id="{A48030D6-71E9-4D96-85C8-16062909C9B3}"/>
                  </a:ext>
                </a:extLst>
              </p:cNvPr>
              <p:cNvSpPr>
                <a:spLocks/>
              </p:cNvSpPr>
              <p:nvPr/>
            </p:nvSpPr>
            <p:spPr bwMode="auto">
              <a:xfrm>
                <a:off x="5916" y="3131"/>
                <a:ext cx="68" cy="98"/>
              </a:xfrm>
              <a:custGeom>
                <a:avLst/>
                <a:gdLst>
                  <a:gd name="T0" fmla="*/ 16 w 68"/>
                  <a:gd name="T1" fmla="*/ 14 h 98"/>
                  <a:gd name="T2" fmla="*/ 14 w 68"/>
                  <a:gd name="T3" fmla="*/ 0 h 98"/>
                  <a:gd name="T4" fmla="*/ 28 w 68"/>
                  <a:gd name="T5" fmla="*/ 18 h 98"/>
                  <a:gd name="T6" fmla="*/ 42 w 68"/>
                  <a:gd name="T7" fmla="*/ 24 h 98"/>
                  <a:gd name="T8" fmla="*/ 45 w 68"/>
                  <a:gd name="T9" fmla="*/ 26 h 98"/>
                  <a:gd name="T10" fmla="*/ 33 w 68"/>
                  <a:gd name="T11" fmla="*/ 35 h 98"/>
                  <a:gd name="T12" fmla="*/ 45 w 68"/>
                  <a:gd name="T13" fmla="*/ 45 h 98"/>
                  <a:gd name="T14" fmla="*/ 66 w 68"/>
                  <a:gd name="T15" fmla="*/ 73 h 98"/>
                  <a:gd name="T16" fmla="*/ 68 w 68"/>
                  <a:gd name="T17" fmla="*/ 90 h 98"/>
                  <a:gd name="T18" fmla="*/ 55 w 68"/>
                  <a:gd name="T19" fmla="*/ 98 h 98"/>
                  <a:gd name="T20" fmla="*/ 48 w 68"/>
                  <a:gd name="T21" fmla="*/ 95 h 98"/>
                  <a:gd name="T22" fmla="*/ 51 w 68"/>
                  <a:gd name="T23" fmla="*/ 78 h 98"/>
                  <a:gd name="T24" fmla="*/ 43 w 68"/>
                  <a:gd name="T25" fmla="*/ 69 h 98"/>
                  <a:gd name="T26" fmla="*/ 43 w 68"/>
                  <a:gd name="T27" fmla="*/ 58 h 98"/>
                  <a:gd name="T28" fmla="*/ 33 w 68"/>
                  <a:gd name="T29" fmla="*/ 47 h 98"/>
                  <a:gd name="T30" fmla="*/ 27 w 68"/>
                  <a:gd name="T31" fmla="*/ 50 h 98"/>
                  <a:gd name="T32" fmla="*/ 20 w 68"/>
                  <a:gd name="T33" fmla="*/ 49 h 98"/>
                  <a:gd name="T34" fmla="*/ 9 w 68"/>
                  <a:gd name="T35" fmla="*/ 57 h 98"/>
                  <a:gd name="T36" fmla="*/ 9 w 68"/>
                  <a:gd name="T37" fmla="*/ 42 h 98"/>
                  <a:gd name="T38" fmla="*/ 11 w 68"/>
                  <a:gd name="T39" fmla="*/ 34 h 98"/>
                  <a:gd name="T40" fmla="*/ 5 w 68"/>
                  <a:gd name="T41" fmla="*/ 35 h 98"/>
                  <a:gd name="T42" fmla="*/ 4 w 68"/>
                  <a:gd name="T43" fmla="*/ 26 h 98"/>
                  <a:gd name="T44" fmla="*/ 0 w 68"/>
                  <a:gd name="T45" fmla="*/ 21 h 98"/>
                  <a:gd name="T46" fmla="*/ 3 w 68"/>
                  <a:gd name="T47" fmla="*/ 18 h 98"/>
                  <a:gd name="T48" fmla="*/ 10 w 68"/>
                  <a:gd name="T49" fmla="*/ 9 h 98"/>
                  <a:gd name="T50" fmla="*/ 12 w 68"/>
                  <a:gd name="T51" fmla="*/ 14 h 98"/>
                  <a:gd name="T52" fmla="*/ 16 w 68"/>
                  <a:gd name="T53"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98">
                    <a:moveTo>
                      <a:pt x="16" y="14"/>
                    </a:moveTo>
                    <a:lnTo>
                      <a:pt x="14" y="0"/>
                    </a:lnTo>
                    <a:lnTo>
                      <a:pt x="28" y="18"/>
                    </a:lnTo>
                    <a:lnTo>
                      <a:pt x="42" y="24"/>
                    </a:lnTo>
                    <a:lnTo>
                      <a:pt x="45" y="26"/>
                    </a:lnTo>
                    <a:lnTo>
                      <a:pt x="33" y="35"/>
                    </a:lnTo>
                    <a:lnTo>
                      <a:pt x="45" y="45"/>
                    </a:lnTo>
                    <a:lnTo>
                      <a:pt x="66" y="73"/>
                    </a:lnTo>
                    <a:lnTo>
                      <a:pt x="68" y="90"/>
                    </a:lnTo>
                    <a:lnTo>
                      <a:pt x="55" y="98"/>
                    </a:lnTo>
                    <a:lnTo>
                      <a:pt x="48" y="95"/>
                    </a:lnTo>
                    <a:lnTo>
                      <a:pt x="51" y="78"/>
                    </a:lnTo>
                    <a:lnTo>
                      <a:pt x="43" y="69"/>
                    </a:lnTo>
                    <a:lnTo>
                      <a:pt x="43" y="58"/>
                    </a:lnTo>
                    <a:lnTo>
                      <a:pt x="33" y="47"/>
                    </a:lnTo>
                    <a:lnTo>
                      <a:pt x="27" y="50"/>
                    </a:lnTo>
                    <a:lnTo>
                      <a:pt x="20" y="49"/>
                    </a:lnTo>
                    <a:lnTo>
                      <a:pt x="9" y="57"/>
                    </a:lnTo>
                    <a:lnTo>
                      <a:pt x="9" y="42"/>
                    </a:lnTo>
                    <a:lnTo>
                      <a:pt x="11" y="34"/>
                    </a:lnTo>
                    <a:lnTo>
                      <a:pt x="5" y="35"/>
                    </a:lnTo>
                    <a:lnTo>
                      <a:pt x="4" y="26"/>
                    </a:lnTo>
                    <a:lnTo>
                      <a:pt x="0" y="21"/>
                    </a:lnTo>
                    <a:lnTo>
                      <a:pt x="3" y="18"/>
                    </a:lnTo>
                    <a:lnTo>
                      <a:pt x="10" y="9"/>
                    </a:lnTo>
                    <a:lnTo>
                      <a:pt x="12" y="14"/>
                    </a:lnTo>
                    <a:lnTo>
                      <a:pt x="16" y="1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8" name="Freeform 153">
                <a:extLst>
                  <a:ext uri="{FF2B5EF4-FFF2-40B4-BE49-F238E27FC236}">
                    <a16:creationId xmlns:a16="http://schemas.microsoft.com/office/drawing/2014/main" id="{FD8EFCB5-A2AB-452F-A47D-B442E85788AC}"/>
                  </a:ext>
                </a:extLst>
              </p:cNvPr>
              <p:cNvSpPr>
                <a:spLocks/>
              </p:cNvSpPr>
              <p:nvPr/>
            </p:nvSpPr>
            <p:spPr bwMode="auto">
              <a:xfrm>
                <a:off x="4286" y="3098"/>
                <a:ext cx="9" cy="18"/>
              </a:xfrm>
              <a:custGeom>
                <a:avLst/>
                <a:gdLst>
                  <a:gd name="T0" fmla="*/ 4 w 9"/>
                  <a:gd name="T1" fmla="*/ 1 h 18"/>
                  <a:gd name="T2" fmla="*/ 9 w 9"/>
                  <a:gd name="T3" fmla="*/ 17 h 18"/>
                  <a:gd name="T4" fmla="*/ 8 w 9"/>
                  <a:gd name="T5" fmla="*/ 18 h 18"/>
                  <a:gd name="T6" fmla="*/ 7 w 9"/>
                  <a:gd name="T7" fmla="*/ 18 h 18"/>
                  <a:gd name="T8" fmla="*/ 0 w 9"/>
                  <a:gd name="T9" fmla="*/ 8 h 18"/>
                  <a:gd name="T10" fmla="*/ 2 w 9"/>
                  <a:gd name="T11" fmla="*/ 0 h 18"/>
                  <a:gd name="T12" fmla="*/ 4 w 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4" y="1"/>
                    </a:moveTo>
                    <a:lnTo>
                      <a:pt x="9" y="17"/>
                    </a:lnTo>
                    <a:lnTo>
                      <a:pt x="8" y="18"/>
                    </a:lnTo>
                    <a:lnTo>
                      <a:pt x="7" y="18"/>
                    </a:lnTo>
                    <a:lnTo>
                      <a:pt x="0" y="8"/>
                    </a:lnTo>
                    <a:lnTo>
                      <a:pt x="2" y="0"/>
                    </a:lnTo>
                    <a:lnTo>
                      <a:pt x="4"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79" name="Freeform 154">
                <a:extLst>
                  <a:ext uri="{FF2B5EF4-FFF2-40B4-BE49-F238E27FC236}">
                    <a16:creationId xmlns:a16="http://schemas.microsoft.com/office/drawing/2014/main" id="{FFDDD7A2-ACAA-4637-8468-55E2561976CA}"/>
                  </a:ext>
                </a:extLst>
              </p:cNvPr>
              <p:cNvSpPr>
                <a:spLocks/>
              </p:cNvSpPr>
              <p:nvPr/>
            </p:nvSpPr>
            <p:spPr bwMode="auto">
              <a:xfrm>
                <a:off x="4435" y="3188"/>
                <a:ext cx="7" cy="4"/>
              </a:xfrm>
              <a:custGeom>
                <a:avLst/>
                <a:gdLst>
                  <a:gd name="T0" fmla="*/ 1 w 7"/>
                  <a:gd name="T1" fmla="*/ 4 h 4"/>
                  <a:gd name="T2" fmla="*/ 0 w 7"/>
                  <a:gd name="T3" fmla="*/ 1 h 4"/>
                  <a:gd name="T4" fmla="*/ 7 w 7"/>
                  <a:gd name="T5" fmla="*/ 0 h 4"/>
                  <a:gd name="T6" fmla="*/ 4 w 7"/>
                  <a:gd name="T7" fmla="*/ 4 h 4"/>
                  <a:gd name="T8" fmla="*/ 1 w 7"/>
                  <a:gd name="T9" fmla="*/ 4 h 4"/>
                </a:gdLst>
                <a:ahLst/>
                <a:cxnLst>
                  <a:cxn ang="0">
                    <a:pos x="T0" y="T1"/>
                  </a:cxn>
                  <a:cxn ang="0">
                    <a:pos x="T2" y="T3"/>
                  </a:cxn>
                  <a:cxn ang="0">
                    <a:pos x="T4" y="T5"/>
                  </a:cxn>
                  <a:cxn ang="0">
                    <a:pos x="T6" y="T7"/>
                  </a:cxn>
                  <a:cxn ang="0">
                    <a:pos x="T8" y="T9"/>
                  </a:cxn>
                </a:cxnLst>
                <a:rect l="0" t="0" r="r" b="b"/>
                <a:pathLst>
                  <a:path w="7" h="4">
                    <a:moveTo>
                      <a:pt x="1" y="4"/>
                    </a:moveTo>
                    <a:lnTo>
                      <a:pt x="0" y="1"/>
                    </a:lnTo>
                    <a:lnTo>
                      <a:pt x="7" y="0"/>
                    </a:lnTo>
                    <a:lnTo>
                      <a:pt x="4" y="4"/>
                    </a:lnTo>
                    <a:lnTo>
                      <a:pt x="1" y="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0" name="Freeform 155">
                <a:extLst>
                  <a:ext uri="{FF2B5EF4-FFF2-40B4-BE49-F238E27FC236}">
                    <a16:creationId xmlns:a16="http://schemas.microsoft.com/office/drawing/2014/main" id="{9C4CB14A-C66E-4C5F-B6B3-1C27D7DFA1EC}"/>
                  </a:ext>
                </a:extLst>
              </p:cNvPr>
              <p:cNvSpPr>
                <a:spLocks/>
              </p:cNvSpPr>
              <p:nvPr/>
            </p:nvSpPr>
            <p:spPr bwMode="auto">
              <a:xfrm>
                <a:off x="4436" y="3249"/>
                <a:ext cx="6" cy="6"/>
              </a:xfrm>
              <a:custGeom>
                <a:avLst/>
                <a:gdLst>
                  <a:gd name="T0" fmla="*/ 4 w 6"/>
                  <a:gd name="T1" fmla="*/ 0 h 6"/>
                  <a:gd name="T2" fmla="*/ 6 w 6"/>
                  <a:gd name="T3" fmla="*/ 5 h 6"/>
                  <a:gd name="T4" fmla="*/ 1 w 6"/>
                  <a:gd name="T5" fmla="*/ 6 h 6"/>
                  <a:gd name="T6" fmla="*/ 0 w 6"/>
                  <a:gd name="T7" fmla="*/ 0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lnTo>
                      <a:pt x="6" y="5"/>
                    </a:lnTo>
                    <a:lnTo>
                      <a:pt x="1" y="6"/>
                    </a:lnTo>
                    <a:lnTo>
                      <a:pt x="0" y="0"/>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1" name="Freeform 156">
                <a:extLst>
                  <a:ext uri="{FF2B5EF4-FFF2-40B4-BE49-F238E27FC236}">
                    <a16:creationId xmlns:a16="http://schemas.microsoft.com/office/drawing/2014/main" id="{758D5119-0C6F-41A5-A75A-467BA7C1313D}"/>
                  </a:ext>
                </a:extLst>
              </p:cNvPr>
              <p:cNvSpPr>
                <a:spLocks/>
              </p:cNvSpPr>
              <p:nvPr/>
            </p:nvSpPr>
            <p:spPr bwMode="auto">
              <a:xfrm>
                <a:off x="5015" y="2896"/>
                <a:ext cx="3" cy="4"/>
              </a:xfrm>
              <a:custGeom>
                <a:avLst/>
                <a:gdLst>
                  <a:gd name="T0" fmla="*/ 0 w 3"/>
                  <a:gd name="T1" fmla="*/ 4 h 4"/>
                  <a:gd name="T2" fmla="*/ 0 w 3"/>
                  <a:gd name="T3" fmla="*/ 1 h 4"/>
                  <a:gd name="T4" fmla="*/ 0 w 3"/>
                  <a:gd name="T5" fmla="*/ 0 h 4"/>
                  <a:gd name="T6" fmla="*/ 3 w 3"/>
                  <a:gd name="T7" fmla="*/ 1 h 4"/>
                  <a:gd name="T8" fmla="*/ 3 w 3"/>
                  <a:gd name="T9" fmla="*/ 4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lnTo>
                      <a:pt x="0" y="1"/>
                    </a:lnTo>
                    <a:lnTo>
                      <a:pt x="0" y="0"/>
                    </a:lnTo>
                    <a:lnTo>
                      <a:pt x="3" y="1"/>
                    </a:lnTo>
                    <a:lnTo>
                      <a:pt x="3" y="4"/>
                    </a:lnTo>
                    <a:lnTo>
                      <a:pt x="0" y="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2" name="Freeform 157">
                <a:extLst>
                  <a:ext uri="{FF2B5EF4-FFF2-40B4-BE49-F238E27FC236}">
                    <a16:creationId xmlns:a16="http://schemas.microsoft.com/office/drawing/2014/main" id="{D0B3112E-7C4E-4FE4-B120-2EE03473B73C}"/>
                  </a:ext>
                </a:extLst>
              </p:cNvPr>
              <p:cNvSpPr>
                <a:spLocks/>
              </p:cNvSpPr>
              <p:nvPr/>
            </p:nvSpPr>
            <p:spPr bwMode="auto">
              <a:xfrm>
                <a:off x="5115" y="2882"/>
                <a:ext cx="1" cy="1"/>
              </a:xfrm>
              <a:custGeom>
                <a:avLst/>
                <a:gdLst>
                  <a:gd name="T0" fmla="*/ 1 w 1"/>
                  <a:gd name="T1" fmla="*/ 1 h 1"/>
                  <a:gd name="T2" fmla="*/ 0 w 1"/>
                  <a:gd name="T3" fmla="*/ 1 h 1"/>
                  <a:gd name="T4" fmla="*/ 0 w 1"/>
                  <a:gd name="T5" fmla="*/ 0 h 1"/>
                  <a:gd name="T6" fmla="*/ 1 w 1"/>
                  <a:gd name="T7" fmla="*/ 0 h 1"/>
                  <a:gd name="T8" fmla="*/ 1 w 1"/>
                  <a:gd name="T9" fmla="*/ 0 h 1"/>
                  <a:gd name="T10" fmla="*/ 1 w 1"/>
                  <a:gd name="T11" fmla="*/ 0 h 1"/>
                  <a:gd name="T12" fmla="*/ 1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1"/>
                    </a:moveTo>
                    <a:lnTo>
                      <a:pt x="0" y="1"/>
                    </a:lnTo>
                    <a:lnTo>
                      <a:pt x="0" y="0"/>
                    </a:lnTo>
                    <a:lnTo>
                      <a:pt x="1" y="0"/>
                    </a:lnTo>
                    <a:lnTo>
                      <a:pt x="1" y="0"/>
                    </a:lnTo>
                    <a:lnTo>
                      <a:pt x="1" y="0"/>
                    </a:lnTo>
                    <a:lnTo>
                      <a:pt x="1"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3" name="Freeform 158">
                <a:extLst>
                  <a:ext uri="{FF2B5EF4-FFF2-40B4-BE49-F238E27FC236}">
                    <a16:creationId xmlns:a16="http://schemas.microsoft.com/office/drawing/2014/main" id="{2B9382C3-44CC-4FD1-A6F8-E48E486A7CC8}"/>
                  </a:ext>
                </a:extLst>
              </p:cNvPr>
              <p:cNvSpPr>
                <a:spLocks/>
              </p:cNvSpPr>
              <p:nvPr/>
            </p:nvSpPr>
            <p:spPr bwMode="auto">
              <a:xfrm>
                <a:off x="6145" y="3491"/>
                <a:ext cx="15" cy="7"/>
              </a:xfrm>
              <a:custGeom>
                <a:avLst/>
                <a:gdLst>
                  <a:gd name="T0" fmla="*/ 1 w 15"/>
                  <a:gd name="T1" fmla="*/ 7 h 7"/>
                  <a:gd name="T2" fmla="*/ 0 w 15"/>
                  <a:gd name="T3" fmla="*/ 3 h 7"/>
                  <a:gd name="T4" fmla="*/ 6 w 15"/>
                  <a:gd name="T5" fmla="*/ 0 h 7"/>
                  <a:gd name="T6" fmla="*/ 15 w 15"/>
                  <a:gd name="T7" fmla="*/ 0 h 7"/>
                  <a:gd name="T8" fmla="*/ 1 w 15"/>
                  <a:gd name="T9" fmla="*/ 7 h 7"/>
                </a:gdLst>
                <a:ahLst/>
                <a:cxnLst>
                  <a:cxn ang="0">
                    <a:pos x="T0" y="T1"/>
                  </a:cxn>
                  <a:cxn ang="0">
                    <a:pos x="T2" y="T3"/>
                  </a:cxn>
                  <a:cxn ang="0">
                    <a:pos x="T4" y="T5"/>
                  </a:cxn>
                  <a:cxn ang="0">
                    <a:pos x="T6" y="T7"/>
                  </a:cxn>
                  <a:cxn ang="0">
                    <a:pos x="T8" y="T9"/>
                  </a:cxn>
                </a:cxnLst>
                <a:rect l="0" t="0" r="r" b="b"/>
                <a:pathLst>
                  <a:path w="15" h="7">
                    <a:moveTo>
                      <a:pt x="1" y="7"/>
                    </a:moveTo>
                    <a:lnTo>
                      <a:pt x="0" y="3"/>
                    </a:lnTo>
                    <a:lnTo>
                      <a:pt x="6" y="0"/>
                    </a:lnTo>
                    <a:lnTo>
                      <a:pt x="15" y="0"/>
                    </a:lnTo>
                    <a:lnTo>
                      <a:pt x="1" y="7"/>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4" name="Freeform 159">
                <a:extLst>
                  <a:ext uri="{FF2B5EF4-FFF2-40B4-BE49-F238E27FC236}">
                    <a16:creationId xmlns:a16="http://schemas.microsoft.com/office/drawing/2014/main" id="{9894A5F4-32FD-4012-9727-3B8903941DF6}"/>
                  </a:ext>
                </a:extLst>
              </p:cNvPr>
              <p:cNvSpPr>
                <a:spLocks/>
              </p:cNvSpPr>
              <p:nvPr/>
            </p:nvSpPr>
            <p:spPr bwMode="auto">
              <a:xfrm>
                <a:off x="5054" y="2810"/>
                <a:ext cx="8" cy="9"/>
              </a:xfrm>
              <a:custGeom>
                <a:avLst/>
                <a:gdLst>
                  <a:gd name="T0" fmla="*/ 0 w 8"/>
                  <a:gd name="T1" fmla="*/ 3 h 9"/>
                  <a:gd name="T2" fmla="*/ 4 w 8"/>
                  <a:gd name="T3" fmla="*/ 0 h 9"/>
                  <a:gd name="T4" fmla="*/ 7 w 8"/>
                  <a:gd name="T5" fmla="*/ 0 h 9"/>
                  <a:gd name="T6" fmla="*/ 8 w 8"/>
                  <a:gd name="T7" fmla="*/ 3 h 9"/>
                  <a:gd name="T8" fmla="*/ 8 w 8"/>
                  <a:gd name="T9" fmla="*/ 9 h 9"/>
                  <a:gd name="T10" fmla="*/ 4 w 8"/>
                  <a:gd name="T11" fmla="*/ 8 h 9"/>
                  <a:gd name="T12" fmla="*/ 0 w 8"/>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0" y="3"/>
                    </a:moveTo>
                    <a:lnTo>
                      <a:pt x="4" y="0"/>
                    </a:lnTo>
                    <a:lnTo>
                      <a:pt x="7" y="0"/>
                    </a:lnTo>
                    <a:lnTo>
                      <a:pt x="8" y="3"/>
                    </a:lnTo>
                    <a:lnTo>
                      <a:pt x="8" y="9"/>
                    </a:lnTo>
                    <a:lnTo>
                      <a:pt x="4" y="8"/>
                    </a:lnTo>
                    <a:lnTo>
                      <a:pt x="0" y="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5" name="Freeform 160">
                <a:extLst>
                  <a:ext uri="{FF2B5EF4-FFF2-40B4-BE49-F238E27FC236}">
                    <a16:creationId xmlns:a16="http://schemas.microsoft.com/office/drawing/2014/main" id="{6A4BEBE2-75E9-4F3C-9288-0087A3F7636F}"/>
                  </a:ext>
                </a:extLst>
              </p:cNvPr>
              <p:cNvSpPr>
                <a:spLocks/>
              </p:cNvSpPr>
              <p:nvPr/>
            </p:nvSpPr>
            <p:spPr bwMode="auto">
              <a:xfrm>
                <a:off x="5944" y="3373"/>
                <a:ext cx="17" cy="17"/>
              </a:xfrm>
              <a:custGeom>
                <a:avLst/>
                <a:gdLst>
                  <a:gd name="T0" fmla="*/ 0 w 17"/>
                  <a:gd name="T1" fmla="*/ 9 h 17"/>
                  <a:gd name="T2" fmla="*/ 1 w 17"/>
                  <a:gd name="T3" fmla="*/ 5 h 17"/>
                  <a:gd name="T4" fmla="*/ 4 w 17"/>
                  <a:gd name="T5" fmla="*/ 1 h 17"/>
                  <a:gd name="T6" fmla="*/ 9 w 17"/>
                  <a:gd name="T7" fmla="*/ 0 h 17"/>
                  <a:gd name="T8" fmla="*/ 12 w 17"/>
                  <a:gd name="T9" fmla="*/ 1 h 17"/>
                  <a:gd name="T10" fmla="*/ 15 w 17"/>
                  <a:gd name="T11" fmla="*/ 5 h 17"/>
                  <a:gd name="T12" fmla="*/ 17 w 17"/>
                  <a:gd name="T13" fmla="*/ 9 h 17"/>
                  <a:gd name="T14" fmla="*/ 15 w 17"/>
                  <a:gd name="T15" fmla="*/ 12 h 17"/>
                  <a:gd name="T16" fmla="*/ 12 w 17"/>
                  <a:gd name="T17" fmla="*/ 15 h 17"/>
                  <a:gd name="T18" fmla="*/ 8 w 17"/>
                  <a:gd name="T19" fmla="*/ 17 h 17"/>
                  <a:gd name="T20" fmla="*/ 4 w 17"/>
                  <a:gd name="T21" fmla="*/ 15 h 17"/>
                  <a:gd name="T22" fmla="*/ 1 w 17"/>
                  <a:gd name="T23" fmla="*/ 12 h 17"/>
                  <a:gd name="T24" fmla="*/ 0 w 17"/>
                  <a:gd name="T25"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7">
                    <a:moveTo>
                      <a:pt x="0" y="9"/>
                    </a:moveTo>
                    <a:lnTo>
                      <a:pt x="1" y="5"/>
                    </a:lnTo>
                    <a:lnTo>
                      <a:pt x="4" y="1"/>
                    </a:lnTo>
                    <a:lnTo>
                      <a:pt x="9" y="0"/>
                    </a:lnTo>
                    <a:lnTo>
                      <a:pt x="12" y="1"/>
                    </a:lnTo>
                    <a:lnTo>
                      <a:pt x="15" y="5"/>
                    </a:lnTo>
                    <a:lnTo>
                      <a:pt x="17" y="9"/>
                    </a:lnTo>
                    <a:lnTo>
                      <a:pt x="15" y="12"/>
                    </a:lnTo>
                    <a:lnTo>
                      <a:pt x="12" y="15"/>
                    </a:lnTo>
                    <a:lnTo>
                      <a:pt x="8" y="17"/>
                    </a:lnTo>
                    <a:lnTo>
                      <a:pt x="4" y="15"/>
                    </a:lnTo>
                    <a:lnTo>
                      <a:pt x="1" y="12"/>
                    </a:lnTo>
                    <a:lnTo>
                      <a:pt x="0"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6" name="Freeform 161">
                <a:extLst>
                  <a:ext uri="{FF2B5EF4-FFF2-40B4-BE49-F238E27FC236}">
                    <a16:creationId xmlns:a16="http://schemas.microsoft.com/office/drawing/2014/main" id="{4149E903-3948-4E48-98BF-7635BE922CB2}"/>
                  </a:ext>
                </a:extLst>
              </p:cNvPr>
              <p:cNvSpPr>
                <a:spLocks noEditPoints="1"/>
              </p:cNvSpPr>
              <p:nvPr/>
            </p:nvSpPr>
            <p:spPr bwMode="auto">
              <a:xfrm>
                <a:off x="5152" y="3647"/>
                <a:ext cx="150" cy="146"/>
              </a:xfrm>
              <a:custGeom>
                <a:avLst/>
                <a:gdLst>
                  <a:gd name="T0" fmla="*/ 6 w 150"/>
                  <a:gd name="T1" fmla="*/ 69 h 146"/>
                  <a:gd name="T2" fmla="*/ 10 w 150"/>
                  <a:gd name="T3" fmla="*/ 75 h 146"/>
                  <a:gd name="T4" fmla="*/ 22 w 150"/>
                  <a:gd name="T5" fmla="*/ 77 h 146"/>
                  <a:gd name="T6" fmla="*/ 32 w 150"/>
                  <a:gd name="T7" fmla="*/ 72 h 146"/>
                  <a:gd name="T8" fmla="*/ 32 w 150"/>
                  <a:gd name="T9" fmla="*/ 31 h 146"/>
                  <a:gd name="T10" fmla="*/ 41 w 150"/>
                  <a:gd name="T11" fmla="*/ 46 h 146"/>
                  <a:gd name="T12" fmla="*/ 38 w 150"/>
                  <a:gd name="T13" fmla="*/ 49 h 146"/>
                  <a:gd name="T14" fmla="*/ 39 w 150"/>
                  <a:gd name="T15" fmla="*/ 55 h 146"/>
                  <a:gd name="T16" fmla="*/ 49 w 150"/>
                  <a:gd name="T17" fmla="*/ 53 h 146"/>
                  <a:gd name="T18" fmla="*/ 62 w 150"/>
                  <a:gd name="T19" fmla="*/ 35 h 146"/>
                  <a:gd name="T20" fmla="*/ 69 w 150"/>
                  <a:gd name="T21" fmla="*/ 39 h 146"/>
                  <a:gd name="T22" fmla="*/ 84 w 150"/>
                  <a:gd name="T23" fmla="*/ 40 h 146"/>
                  <a:gd name="T24" fmla="*/ 87 w 150"/>
                  <a:gd name="T25" fmla="*/ 29 h 146"/>
                  <a:gd name="T26" fmla="*/ 95 w 150"/>
                  <a:gd name="T27" fmla="*/ 24 h 146"/>
                  <a:gd name="T28" fmla="*/ 96 w 150"/>
                  <a:gd name="T29" fmla="*/ 17 h 146"/>
                  <a:gd name="T30" fmla="*/ 115 w 150"/>
                  <a:gd name="T31" fmla="*/ 1 h 146"/>
                  <a:gd name="T32" fmla="*/ 118 w 150"/>
                  <a:gd name="T33" fmla="*/ 0 h 146"/>
                  <a:gd name="T34" fmla="*/ 127 w 150"/>
                  <a:gd name="T35" fmla="*/ 1 h 146"/>
                  <a:gd name="T36" fmla="*/ 136 w 150"/>
                  <a:gd name="T37" fmla="*/ 2 h 146"/>
                  <a:gd name="T38" fmla="*/ 144 w 150"/>
                  <a:gd name="T39" fmla="*/ 53 h 146"/>
                  <a:gd name="T40" fmla="*/ 150 w 150"/>
                  <a:gd name="T41" fmla="*/ 55 h 146"/>
                  <a:gd name="T42" fmla="*/ 148 w 150"/>
                  <a:gd name="T43" fmla="*/ 71 h 146"/>
                  <a:gd name="T44" fmla="*/ 141 w 150"/>
                  <a:gd name="T45" fmla="*/ 79 h 146"/>
                  <a:gd name="T46" fmla="*/ 124 w 150"/>
                  <a:gd name="T47" fmla="*/ 106 h 146"/>
                  <a:gd name="T48" fmla="*/ 118 w 150"/>
                  <a:gd name="T49" fmla="*/ 112 h 146"/>
                  <a:gd name="T50" fmla="*/ 100 w 150"/>
                  <a:gd name="T51" fmla="*/ 130 h 146"/>
                  <a:gd name="T52" fmla="*/ 85 w 150"/>
                  <a:gd name="T53" fmla="*/ 136 h 146"/>
                  <a:gd name="T54" fmla="*/ 49 w 150"/>
                  <a:gd name="T55" fmla="*/ 141 h 146"/>
                  <a:gd name="T56" fmla="*/ 32 w 150"/>
                  <a:gd name="T57" fmla="*/ 146 h 146"/>
                  <a:gd name="T58" fmla="*/ 18 w 150"/>
                  <a:gd name="T59" fmla="*/ 140 h 146"/>
                  <a:gd name="T60" fmla="*/ 13 w 150"/>
                  <a:gd name="T61" fmla="*/ 123 h 146"/>
                  <a:gd name="T62" fmla="*/ 18 w 150"/>
                  <a:gd name="T63" fmla="*/ 119 h 146"/>
                  <a:gd name="T64" fmla="*/ 0 w 150"/>
                  <a:gd name="T65" fmla="*/ 73 h 146"/>
                  <a:gd name="T66" fmla="*/ 6 w 150"/>
                  <a:gd name="T67" fmla="*/ 69 h 146"/>
                  <a:gd name="T68" fmla="*/ 104 w 150"/>
                  <a:gd name="T69" fmla="*/ 77 h 146"/>
                  <a:gd name="T70" fmla="*/ 100 w 150"/>
                  <a:gd name="T71" fmla="*/ 88 h 146"/>
                  <a:gd name="T72" fmla="*/ 108 w 150"/>
                  <a:gd name="T73" fmla="*/ 95 h 146"/>
                  <a:gd name="T74" fmla="*/ 115 w 150"/>
                  <a:gd name="T75" fmla="*/ 85 h 146"/>
                  <a:gd name="T76" fmla="*/ 115 w 150"/>
                  <a:gd name="T77" fmla="*/ 77 h 146"/>
                  <a:gd name="T78" fmla="*/ 104 w 150"/>
                  <a:gd name="T79" fmla="*/ 77 h 146"/>
                  <a:gd name="T80" fmla="*/ 134 w 150"/>
                  <a:gd name="T81" fmla="*/ 43 h 146"/>
                  <a:gd name="T82" fmla="*/ 132 w 150"/>
                  <a:gd name="T83" fmla="*/ 53 h 146"/>
                  <a:gd name="T84" fmla="*/ 139 w 150"/>
                  <a:gd name="T85" fmla="*/ 57 h 146"/>
                  <a:gd name="T86" fmla="*/ 143 w 150"/>
                  <a:gd name="T87" fmla="*/ 50 h 146"/>
                  <a:gd name="T88" fmla="*/ 139 w 150"/>
                  <a:gd name="T89" fmla="*/ 41 h 146"/>
                  <a:gd name="T90" fmla="*/ 134 w 150"/>
                  <a:gd name="T9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0" h="146">
                    <a:moveTo>
                      <a:pt x="6" y="69"/>
                    </a:moveTo>
                    <a:lnTo>
                      <a:pt x="10" y="75"/>
                    </a:lnTo>
                    <a:lnTo>
                      <a:pt x="22" y="77"/>
                    </a:lnTo>
                    <a:lnTo>
                      <a:pt x="32" y="72"/>
                    </a:lnTo>
                    <a:lnTo>
                      <a:pt x="32" y="31"/>
                    </a:lnTo>
                    <a:lnTo>
                      <a:pt x="41" y="46"/>
                    </a:lnTo>
                    <a:lnTo>
                      <a:pt x="38" y="49"/>
                    </a:lnTo>
                    <a:lnTo>
                      <a:pt x="39" y="55"/>
                    </a:lnTo>
                    <a:lnTo>
                      <a:pt x="49" y="53"/>
                    </a:lnTo>
                    <a:lnTo>
                      <a:pt x="62" y="35"/>
                    </a:lnTo>
                    <a:lnTo>
                      <a:pt x="69" y="39"/>
                    </a:lnTo>
                    <a:lnTo>
                      <a:pt x="84" y="40"/>
                    </a:lnTo>
                    <a:lnTo>
                      <a:pt x="87" y="29"/>
                    </a:lnTo>
                    <a:lnTo>
                      <a:pt x="95" y="24"/>
                    </a:lnTo>
                    <a:lnTo>
                      <a:pt x="96" y="17"/>
                    </a:lnTo>
                    <a:lnTo>
                      <a:pt x="115" y="1"/>
                    </a:lnTo>
                    <a:lnTo>
                      <a:pt x="118" y="0"/>
                    </a:lnTo>
                    <a:lnTo>
                      <a:pt x="127" y="1"/>
                    </a:lnTo>
                    <a:lnTo>
                      <a:pt x="136" y="2"/>
                    </a:lnTo>
                    <a:lnTo>
                      <a:pt x="144" y="53"/>
                    </a:lnTo>
                    <a:lnTo>
                      <a:pt x="150" y="55"/>
                    </a:lnTo>
                    <a:lnTo>
                      <a:pt x="148" y="71"/>
                    </a:lnTo>
                    <a:lnTo>
                      <a:pt x="141" y="79"/>
                    </a:lnTo>
                    <a:lnTo>
                      <a:pt x="124" y="106"/>
                    </a:lnTo>
                    <a:lnTo>
                      <a:pt x="118" y="112"/>
                    </a:lnTo>
                    <a:lnTo>
                      <a:pt x="100" y="130"/>
                    </a:lnTo>
                    <a:lnTo>
                      <a:pt x="85" y="136"/>
                    </a:lnTo>
                    <a:lnTo>
                      <a:pt x="49" y="141"/>
                    </a:lnTo>
                    <a:lnTo>
                      <a:pt x="32" y="146"/>
                    </a:lnTo>
                    <a:lnTo>
                      <a:pt x="18" y="140"/>
                    </a:lnTo>
                    <a:lnTo>
                      <a:pt x="13" y="123"/>
                    </a:lnTo>
                    <a:lnTo>
                      <a:pt x="18" y="119"/>
                    </a:lnTo>
                    <a:lnTo>
                      <a:pt x="0" y="73"/>
                    </a:lnTo>
                    <a:lnTo>
                      <a:pt x="6" y="69"/>
                    </a:lnTo>
                    <a:close/>
                    <a:moveTo>
                      <a:pt x="104" y="77"/>
                    </a:moveTo>
                    <a:lnTo>
                      <a:pt x="100" y="88"/>
                    </a:lnTo>
                    <a:lnTo>
                      <a:pt x="108" y="95"/>
                    </a:lnTo>
                    <a:lnTo>
                      <a:pt x="115" y="85"/>
                    </a:lnTo>
                    <a:lnTo>
                      <a:pt x="115" y="77"/>
                    </a:lnTo>
                    <a:lnTo>
                      <a:pt x="104" y="77"/>
                    </a:lnTo>
                    <a:close/>
                    <a:moveTo>
                      <a:pt x="134" y="43"/>
                    </a:moveTo>
                    <a:lnTo>
                      <a:pt x="132" y="53"/>
                    </a:lnTo>
                    <a:lnTo>
                      <a:pt x="139" y="57"/>
                    </a:lnTo>
                    <a:lnTo>
                      <a:pt x="143" y="50"/>
                    </a:lnTo>
                    <a:lnTo>
                      <a:pt x="139" y="41"/>
                    </a:lnTo>
                    <a:lnTo>
                      <a:pt x="134" y="43"/>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7" name="Freeform 162">
                <a:extLst>
                  <a:ext uri="{FF2B5EF4-FFF2-40B4-BE49-F238E27FC236}">
                    <a16:creationId xmlns:a16="http://schemas.microsoft.com/office/drawing/2014/main" id="{C068A2CC-DE02-426B-9065-E3E464064202}"/>
                  </a:ext>
                </a:extLst>
              </p:cNvPr>
              <p:cNvSpPr>
                <a:spLocks/>
              </p:cNvSpPr>
              <p:nvPr/>
            </p:nvSpPr>
            <p:spPr bwMode="auto">
              <a:xfrm>
                <a:off x="4445" y="3056"/>
                <a:ext cx="16" cy="19"/>
              </a:xfrm>
              <a:custGeom>
                <a:avLst/>
                <a:gdLst>
                  <a:gd name="T0" fmla="*/ 16 w 16"/>
                  <a:gd name="T1" fmla="*/ 11 h 19"/>
                  <a:gd name="T2" fmla="*/ 16 w 16"/>
                  <a:gd name="T3" fmla="*/ 12 h 19"/>
                  <a:gd name="T4" fmla="*/ 16 w 16"/>
                  <a:gd name="T5" fmla="*/ 13 h 19"/>
                  <a:gd name="T6" fmla="*/ 15 w 16"/>
                  <a:gd name="T7" fmla="*/ 14 h 19"/>
                  <a:gd name="T8" fmla="*/ 15 w 16"/>
                  <a:gd name="T9" fmla="*/ 14 h 19"/>
                  <a:gd name="T10" fmla="*/ 14 w 16"/>
                  <a:gd name="T11" fmla="*/ 15 h 19"/>
                  <a:gd name="T12" fmla="*/ 14 w 16"/>
                  <a:gd name="T13" fmla="*/ 16 h 19"/>
                  <a:gd name="T14" fmla="*/ 13 w 16"/>
                  <a:gd name="T15" fmla="*/ 17 h 19"/>
                  <a:gd name="T16" fmla="*/ 12 w 16"/>
                  <a:gd name="T17" fmla="*/ 17 h 19"/>
                  <a:gd name="T18" fmla="*/ 12 w 16"/>
                  <a:gd name="T19" fmla="*/ 18 h 19"/>
                  <a:gd name="T20" fmla="*/ 11 w 16"/>
                  <a:gd name="T21" fmla="*/ 18 h 19"/>
                  <a:gd name="T22" fmla="*/ 10 w 16"/>
                  <a:gd name="T23" fmla="*/ 19 h 19"/>
                  <a:gd name="T24" fmla="*/ 9 w 16"/>
                  <a:gd name="T25" fmla="*/ 19 h 19"/>
                  <a:gd name="T26" fmla="*/ 9 w 16"/>
                  <a:gd name="T27" fmla="*/ 19 h 19"/>
                  <a:gd name="T28" fmla="*/ 8 w 16"/>
                  <a:gd name="T29" fmla="*/ 19 h 19"/>
                  <a:gd name="T30" fmla="*/ 7 w 16"/>
                  <a:gd name="T31" fmla="*/ 19 h 19"/>
                  <a:gd name="T32" fmla="*/ 6 w 16"/>
                  <a:gd name="T33" fmla="*/ 19 h 19"/>
                  <a:gd name="T34" fmla="*/ 5 w 16"/>
                  <a:gd name="T35" fmla="*/ 19 h 19"/>
                  <a:gd name="T36" fmla="*/ 4 w 16"/>
                  <a:gd name="T37" fmla="*/ 18 h 19"/>
                  <a:gd name="T38" fmla="*/ 4 w 16"/>
                  <a:gd name="T39" fmla="*/ 18 h 19"/>
                  <a:gd name="T40" fmla="*/ 3 w 16"/>
                  <a:gd name="T41" fmla="*/ 17 h 19"/>
                  <a:gd name="T42" fmla="*/ 3 w 16"/>
                  <a:gd name="T43" fmla="*/ 17 h 19"/>
                  <a:gd name="T44" fmla="*/ 2 w 16"/>
                  <a:gd name="T45" fmla="*/ 16 h 19"/>
                  <a:gd name="T46" fmla="*/ 2 w 16"/>
                  <a:gd name="T47" fmla="*/ 16 h 19"/>
                  <a:gd name="T48" fmla="*/ 1 w 16"/>
                  <a:gd name="T49" fmla="*/ 15 h 19"/>
                  <a:gd name="T50" fmla="*/ 1 w 16"/>
                  <a:gd name="T51" fmla="*/ 14 h 19"/>
                  <a:gd name="T52" fmla="*/ 1 w 16"/>
                  <a:gd name="T53" fmla="*/ 13 h 19"/>
                  <a:gd name="T54" fmla="*/ 0 w 16"/>
                  <a:gd name="T55" fmla="*/ 12 h 19"/>
                  <a:gd name="T56" fmla="*/ 0 w 16"/>
                  <a:gd name="T57" fmla="*/ 11 h 19"/>
                  <a:gd name="T58" fmla="*/ 0 w 16"/>
                  <a:gd name="T59" fmla="*/ 9 h 19"/>
                  <a:gd name="T60" fmla="*/ 0 w 16"/>
                  <a:gd name="T61" fmla="*/ 8 h 19"/>
                  <a:gd name="T62" fmla="*/ 0 w 16"/>
                  <a:gd name="T63" fmla="*/ 7 h 19"/>
                  <a:gd name="T64" fmla="*/ 0 w 16"/>
                  <a:gd name="T65" fmla="*/ 6 h 19"/>
                  <a:gd name="T66" fmla="*/ 1 w 16"/>
                  <a:gd name="T67" fmla="*/ 6 h 19"/>
                  <a:gd name="T68" fmla="*/ 1 w 16"/>
                  <a:gd name="T69" fmla="*/ 5 h 19"/>
                  <a:gd name="T70" fmla="*/ 2 w 16"/>
                  <a:gd name="T71" fmla="*/ 4 h 19"/>
                  <a:gd name="T72" fmla="*/ 2 w 16"/>
                  <a:gd name="T73" fmla="*/ 3 h 19"/>
                  <a:gd name="T74" fmla="*/ 3 w 16"/>
                  <a:gd name="T75" fmla="*/ 2 h 19"/>
                  <a:gd name="T76" fmla="*/ 3 w 16"/>
                  <a:gd name="T77" fmla="*/ 2 h 19"/>
                  <a:gd name="T78" fmla="*/ 4 w 16"/>
                  <a:gd name="T79" fmla="*/ 1 h 19"/>
                  <a:gd name="T80" fmla="*/ 4 w 16"/>
                  <a:gd name="T81" fmla="*/ 1 h 19"/>
                  <a:gd name="T82" fmla="*/ 5 w 16"/>
                  <a:gd name="T83" fmla="*/ 1 h 19"/>
                  <a:gd name="T84" fmla="*/ 6 w 16"/>
                  <a:gd name="T85" fmla="*/ 0 h 19"/>
                  <a:gd name="T86" fmla="*/ 7 w 16"/>
                  <a:gd name="T87" fmla="*/ 0 h 19"/>
                  <a:gd name="T88" fmla="*/ 8 w 16"/>
                  <a:gd name="T89" fmla="*/ 0 h 19"/>
                  <a:gd name="T90" fmla="*/ 9 w 16"/>
                  <a:gd name="T91" fmla="*/ 0 h 19"/>
                  <a:gd name="T92" fmla="*/ 9 w 16"/>
                  <a:gd name="T93" fmla="*/ 0 h 19"/>
                  <a:gd name="T94" fmla="*/ 10 w 16"/>
                  <a:gd name="T95" fmla="*/ 0 h 19"/>
                  <a:gd name="T96" fmla="*/ 11 w 16"/>
                  <a:gd name="T97" fmla="*/ 1 h 19"/>
                  <a:gd name="T98" fmla="*/ 12 w 16"/>
                  <a:gd name="T99" fmla="*/ 1 h 19"/>
                  <a:gd name="T100" fmla="*/ 12 w 16"/>
                  <a:gd name="T101" fmla="*/ 2 h 19"/>
                  <a:gd name="T102" fmla="*/ 13 w 16"/>
                  <a:gd name="T103" fmla="*/ 2 h 19"/>
                  <a:gd name="T104" fmla="*/ 14 w 16"/>
                  <a:gd name="T105" fmla="*/ 3 h 19"/>
                  <a:gd name="T106" fmla="*/ 14 w 16"/>
                  <a:gd name="T107" fmla="*/ 4 h 19"/>
                  <a:gd name="T108" fmla="*/ 15 w 16"/>
                  <a:gd name="T109" fmla="*/ 4 h 19"/>
                  <a:gd name="T110" fmla="*/ 15 w 16"/>
                  <a:gd name="T111" fmla="*/ 5 h 19"/>
                  <a:gd name="T112" fmla="*/ 16 w 16"/>
                  <a:gd name="T113" fmla="*/ 6 h 19"/>
                  <a:gd name="T114" fmla="*/ 16 w 16"/>
                  <a:gd name="T115" fmla="*/ 7 h 19"/>
                  <a:gd name="T116" fmla="*/ 16 w 16"/>
                  <a:gd name="T117" fmla="*/ 8 h 19"/>
                  <a:gd name="T118" fmla="*/ 16 w 16"/>
                  <a:gd name="T11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19">
                    <a:moveTo>
                      <a:pt x="16" y="9"/>
                    </a:moveTo>
                    <a:lnTo>
                      <a:pt x="16" y="9"/>
                    </a:lnTo>
                    <a:lnTo>
                      <a:pt x="16" y="9"/>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4" y="15"/>
                    </a:lnTo>
                    <a:lnTo>
                      <a:pt x="14" y="15"/>
                    </a:lnTo>
                    <a:lnTo>
                      <a:pt x="14" y="16"/>
                    </a:lnTo>
                    <a:lnTo>
                      <a:pt x="14" y="16"/>
                    </a:lnTo>
                    <a:lnTo>
                      <a:pt x="14" y="16"/>
                    </a:lnTo>
                    <a:lnTo>
                      <a:pt x="14" y="16"/>
                    </a:lnTo>
                    <a:lnTo>
                      <a:pt x="14" y="16"/>
                    </a:lnTo>
                    <a:lnTo>
                      <a:pt x="14" y="16"/>
                    </a:lnTo>
                    <a:lnTo>
                      <a:pt x="14" y="16"/>
                    </a:lnTo>
                    <a:lnTo>
                      <a:pt x="14" y="16"/>
                    </a:lnTo>
                    <a:lnTo>
                      <a:pt x="13" y="16"/>
                    </a:lnTo>
                    <a:lnTo>
                      <a:pt x="13" y="17"/>
                    </a:lnTo>
                    <a:lnTo>
                      <a:pt x="13" y="17"/>
                    </a:lnTo>
                    <a:lnTo>
                      <a:pt x="13" y="17"/>
                    </a:lnTo>
                    <a:lnTo>
                      <a:pt x="13" y="17"/>
                    </a:lnTo>
                    <a:lnTo>
                      <a:pt x="13" y="17"/>
                    </a:lnTo>
                    <a:lnTo>
                      <a:pt x="13" y="17"/>
                    </a:lnTo>
                    <a:lnTo>
                      <a:pt x="13" y="17"/>
                    </a:lnTo>
                    <a:lnTo>
                      <a:pt x="12" y="17"/>
                    </a:lnTo>
                    <a:lnTo>
                      <a:pt x="12" y="17"/>
                    </a:lnTo>
                    <a:lnTo>
                      <a:pt x="12" y="17"/>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0" y="18"/>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8"/>
                    </a:lnTo>
                    <a:lnTo>
                      <a:pt x="4" y="18"/>
                    </a:lnTo>
                    <a:lnTo>
                      <a:pt x="4" y="18"/>
                    </a:lnTo>
                    <a:lnTo>
                      <a:pt x="4" y="18"/>
                    </a:lnTo>
                    <a:lnTo>
                      <a:pt x="4" y="18"/>
                    </a:lnTo>
                    <a:lnTo>
                      <a:pt x="4" y="18"/>
                    </a:lnTo>
                    <a:lnTo>
                      <a:pt x="4" y="18"/>
                    </a:lnTo>
                    <a:lnTo>
                      <a:pt x="4" y="18"/>
                    </a:lnTo>
                    <a:lnTo>
                      <a:pt x="3" y="18"/>
                    </a:lnTo>
                    <a:lnTo>
                      <a:pt x="3" y="18"/>
                    </a:lnTo>
                    <a:lnTo>
                      <a:pt x="3" y="18"/>
                    </a:lnTo>
                    <a:lnTo>
                      <a:pt x="3" y="18"/>
                    </a:lnTo>
                    <a:lnTo>
                      <a:pt x="3" y="18"/>
                    </a:lnTo>
                    <a:lnTo>
                      <a:pt x="3" y="17"/>
                    </a:lnTo>
                    <a:lnTo>
                      <a:pt x="3" y="17"/>
                    </a:lnTo>
                    <a:lnTo>
                      <a:pt x="3" y="17"/>
                    </a:lnTo>
                    <a:lnTo>
                      <a:pt x="3" y="17"/>
                    </a:lnTo>
                    <a:lnTo>
                      <a:pt x="3" y="17"/>
                    </a:lnTo>
                    <a:lnTo>
                      <a:pt x="3" y="17"/>
                    </a:lnTo>
                    <a:lnTo>
                      <a:pt x="3" y="17"/>
                    </a:lnTo>
                    <a:lnTo>
                      <a:pt x="3" y="17"/>
                    </a:lnTo>
                    <a:lnTo>
                      <a:pt x="3" y="17"/>
                    </a:lnTo>
                    <a:lnTo>
                      <a:pt x="3" y="17"/>
                    </a:lnTo>
                    <a:lnTo>
                      <a:pt x="3" y="16"/>
                    </a:lnTo>
                    <a:lnTo>
                      <a:pt x="3" y="16"/>
                    </a:lnTo>
                    <a:lnTo>
                      <a:pt x="2" y="16"/>
                    </a:lnTo>
                    <a:lnTo>
                      <a:pt x="2" y="16"/>
                    </a:lnTo>
                    <a:lnTo>
                      <a:pt x="2" y="16"/>
                    </a:lnTo>
                    <a:lnTo>
                      <a:pt x="2" y="16"/>
                    </a:lnTo>
                    <a:lnTo>
                      <a:pt x="2" y="16"/>
                    </a:lnTo>
                    <a:lnTo>
                      <a:pt x="2" y="16"/>
                    </a:lnTo>
                    <a:lnTo>
                      <a:pt x="2" y="16"/>
                    </a:lnTo>
                    <a:lnTo>
                      <a:pt x="2" y="15"/>
                    </a:lnTo>
                    <a:lnTo>
                      <a:pt x="2" y="15"/>
                    </a:lnTo>
                    <a:lnTo>
                      <a:pt x="2" y="15"/>
                    </a:lnTo>
                    <a:lnTo>
                      <a:pt x="1" y="15"/>
                    </a:lnTo>
                    <a:lnTo>
                      <a:pt x="1"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1" y="4"/>
                    </a:lnTo>
                    <a:lnTo>
                      <a:pt x="1" y="4"/>
                    </a:lnTo>
                    <a:lnTo>
                      <a:pt x="2" y="4"/>
                    </a:lnTo>
                    <a:lnTo>
                      <a:pt x="2" y="4"/>
                    </a:lnTo>
                    <a:lnTo>
                      <a:pt x="2" y="4"/>
                    </a:lnTo>
                    <a:lnTo>
                      <a:pt x="2" y="4"/>
                    </a:lnTo>
                    <a:lnTo>
                      <a:pt x="2" y="4"/>
                    </a:lnTo>
                    <a:lnTo>
                      <a:pt x="2" y="3"/>
                    </a:lnTo>
                    <a:lnTo>
                      <a:pt x="2" y="3"/>
                    </a:lnTo>
                    <a:lnTo>
                      <a:pt x="2" y="3"/>
                    </a:lnTo>
                    <a:lnTo>
                      <a:pt x="2" y="3"/>
                    </a:lnTo>
                    <a:lnTo>
                      <a:pt x="2"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3" y="2"/>
                    </a:lnTo>
                    <a:lnTo>
                      <a:pt x="3" y="1"/>
                    </a:lnTo>
                    <a:lnTo>
                      <a:pt x="3" y="1"/>
                    </a:lnTo>
                    <a:lnTo>
                      <a:pt x="4" y="1"/>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2"/>
                    </a:lnTo>
                    <a:lnTo>
                      <a:pt x="12" y="2"/>
                    </a:lnTo>
                    <a:lnTo>
                      <a:pt x="12" y="2"/>
                    </a:lnTo>
                    <a:lnTo>
                      <a:pt x="13" y="2"/>
                    </a:lnTo>
                    <a:lnTo>
                      <a:pt x="13" y="2"/>
                    </a:lnTo>
                    <a:lnTo>
                      <a:pt x="13" y="2"/>
                    </a:lnTo>
                    <a:lnTo>
                      <a:pt x="13" y="2"/>
                    </a:lnTo>
                    <a:lnTo>
                      <a:pt x="13" y="2"/>
                    </a:lnTo>
                    <a:lnTo>
                      <a:pt x="13" y="2"/>
                    </a:lnTo>
                    <a:lnTo>
                      <a:pt x="13" y="2"/>
                    </a:lnTo>
                    <a:lnTo>
                      <a:pt x="13" y="3"/>
                    </a:lnTo>
                    <a:lnTo>
                      <a:pt x="14" y="3"/>
                    </a:lnTo>
                    <a:lnTo>
                      <a:pt x="14" y="3"/>
                    </a:lnTo>
                    <a:lnTo>
                      <a:pt x="14" y="3"/>
                    </a:lnTo>
                    <a:lnTo>
                      <a:pt x="14" y="3"/>
                    </a:lnTo>
                    <a:lnTo>
                      <a:pt x="14" y="3"/>
                    </a:lnTo>
                    <a:lnTo>
                      <a:pt x="14" y="3"/>
                    </a:lnTo>
                    <a:lnTo>
                      <a:pt x="14" y="3"/>
                    </a:lnTo>
                    <a:lnTo>
                      <a:pt x="14" y="3"/>
                    </a:lnTo>
                    <a:lnTo>
                      <a:pt x="14" y="4"/>
                    </a:lnTo>
                    <a:lnTo>
                      <a:pt x="14" y="4"/>
                    </a:lnTo>
                    <a:lnTo>
                      <a:pt x="15" y="4"/>
                    </a:lnTo>
                    <a:lnTo>
                      <a:pt x="15" y="4"/>
                    </a:lnTo>
                    <a:lnTo>
                      <a:pt x="15" y="4"/>
                    </a:lnTo>
                    <a:lnTo>
                      <a:pt x="15" y="4"/>
                    </a:lnTo>
                    <a:lnTo>
                      <a:pt x="15" y="4"/>
                    </a:lnTo>
                    <a:lnTo>
                      <a:pt x="15" y="5"/>
                    </a:lnTo>
                    <a:lnTo>
                      <a:pt x="15" y="5"/>
                    </a:lnTo>
                    <a:lnTo>
                      <a:pt x="15" y="5"/>
                    </a:lnTo>
                    <a:lnTo>
                      <a:pt x="15" y="5"/>
                    </a:lnTo>
                    <a:lnTo>
                      <a:pt x="15" y="5"/>
                    </a:lnTo>
                    <a:lnTo>
                      <a:pt x="15" y="5"/>
                    </a:lnTo>
                    <a:lnTo>
                      <a:pt x="15" y="5"/>
                    </a:lnTo>
                    <a:lnTo>
                      <a:pt x="15" y="6"/>
                    </a:lnTo>
                    <a:lnTo>
                      <a:pt x="15" y="6"/>
                    </a:lnTo>
                    <a:lnTo>
                      <a:pt x="16" y="6"/>
                    </a:lnTo>
                    <a:lnTo>
                      <a:pt x="16" y="6"/>
                    </a:lnTo>
                    <a:lnTo>
                      <a:pt x="16" y="6"/>
                    </a:lnTo>
                    <a:lnTo>
                      <a:pt x="16" y="6"/>
                    </a:lnTo>
                    <a:lnTo>
                      <a:pt x="16" y="6"/>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8" name="Freeform 163">
                <a:extLst>
                  <a:ext uri="{FF2B5EF4-FFF2-40B4-BE49-F238E27FC236}">
                    <a16:creationId xmlns:a16="http://schemas.microsoft.com/office/drawing/2014/main" id="{F3CFCE7F-07A0-4051-B63F-0832276BACFF}"/>
                  </a:ext>
                </a:extLst>
              </p:cNvPr>
              <p:cNvSpPr>
                <a:spLocks/>
              </p:cNvSpPr>
              <p:nvPr/>
            </p:nvSpPr>
            <p:spPr bwMode="auto">
              <a:xfrm>
                <a:off x="4501" y="3182"/>
                <a:ext cx="16" cy="20"/>
              </a:xfrm>
              <a:custGeom>
                <a:avLst/>
                <a:gdLst>
                  <a:gd name="T0" fmla="*/ 16 w 16"/>
                  <a:gd name="T1" fmla="*/ 11 h 20"/>
                  <a:gd name="T2" fmla="*/ 16 w 16"/>
                  <a:gd name="T3" fmla="*/ 12 h 20"/>
                  <a:gd name="T4" fmla="*/ 16 w 16"/>
                  <a:gd name="T5" fmla="*/ 13 h 20"/>
                  <a:gd name="T6" fmla="*/ 16 w 16"/>
                  <a:gd name="T7" fmla="*/ 13 h 20"/>
                  <a:gd name="T8" fmla="*/ 15 w 16"/>
                  <a:gd name="T9" fmla="*/ 14 h 20"/>
                  <a:gd name="T10" fmla="*/ 15 w 16"/>
                  <a:gd name="T11" fmla="*/ 15 h 20"/>
                  <a:gd name="T12" fmla="*/ 14 w 16"/>
                  <a:gd name="T13" fmla="*/ 17 h 20"/>
                  <a:gd name="T14" fmla="*/ 13 w 16"/>
                  <a:gd name="T15" fmla="*/ 18 h 20"/>
                  <a:gd name="T16" fmla="*/ 13 w 16"/>
                  <a:gd name="T17" fmla="*/ 18 h 20"/>
                  <a:gd name="T18" fmla="*/ 12 w 16"/>
                  <a:gd name="T19" fmla="*/ 19 h 20"/>
                  <a:gd name="T20" fmla="*/ 11 w 16"/>
                  <a:gd name="T21" fmla="*/ 19 h 20"/>
                  <a:gd name="T22" fmla="*/ 10 w 16"/>
                  <a:gd name="T23" fmla="*/ 20 h 20"/>
                  <a:gd name="T24" fmla="*/ 9 w 16"/>
                  <a:gd name="T25" fmla="*/ 20 h 20"/>
                  <a:gd name="T26" fmla="*/ 9 w 16"/>
                  <a:gd name="T27" fmla="*/ 20 h 20"/>
                  <a:gd name="T28" fmla="*/ 8 w 16"/>
                  <a:gd name="T29" fmla="*/ 20 h 20"/>
                  <a:gd name="T30" fmla="*/ 8 w 16"/>
                  <a:gd name="T31" fmla="*/ 20 h 20"/>
                  <a:gd name="T32" fmla="*/ 7 w 16"/>
                  <a:gd name="T33" fmla="*/ 20 h 20"/>
                  <a:gd name="T34" fmla="*/ 6 w 16"/>
                  <a:gd name="T35" fmla="*/ 20 h 20"/>
                  <a:gd name="T36" fmla="*/ 5 w 16"/>
                  <a:gd name="T37" fmla="*/ 19 h 20"/>
                  <a:gd name="T38" fmla="*/ 4 w 16"/>
                  <a:gd name="T39" fmla="*/ 19 h 20"/>
                  <a:gd name="T40" fmla="*/ 3 w 16"/>
                  <a:gd name="T41" fmla="*/ 18 h 20"/>
                  <a:gd name="T42" fmla="*/ 3 w 16"/>
                  <a:gd name="T43" fmla="*/ 18 h 20"/>
                  <a:gd name="T44" fmla="*/ 3 w 16"/>
                  <a:gd name="T45" fmla="*/ 17 h 20"/>
                  <a:gd name="T46" fmla="*/ 2 w 16"/>
                  <a:gd name="T47" fmla="*/ 15 h 20"/>
                  <a:gd name="T48" fmla="*/ 2 w 16"/>
                  <a:gd name="T49" fmla="*/ 15 h 20"/>
                  <a:gd name="T50" fmla="*/ 1 w 16"/>
                  <a:gd name="T51" fmla="*/ 14 h 20"/>
                  <a:gd name="T52" fmla="*/ 1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1 w 16"/>
                  <a:gd name="T65" fmla="*/ 7 h 20"/>
                  <a:gd name="T66" fmla="*/ 1 w 16"/>
                  <a:gd name="T67" fmla="*/ 6 h 20"/>
                  <a:gd name="T68" fmla="*/ 1 w 16"/>
                  <a:gd name="T69" fmla="*/ 6 h 20"/>
                  <a:gd name="T70" fmla="*/ 2 w 16"/>
                  <a:gd name="T71" fmla="*/ 5 h 20"/>
                  <a:gd name="T72" fmla="*/ 2 w 16"/>
                  <a:gd name="T73" fmla="*/ 3 h 20"/>
                  <a:gd name="T74" fmla="*/ 3 w 16"/>
                  <a:gd name="T75" fmla="*/ 2 h 20"/>
                  <a:gd name="T76" fmla="*/ 3 w 16"/>
                  <a:gd name="T77" fmla="*/ 2 h 20"/>
                  <a:gd name="T78" fmla="*/ 3 w 16"/>
                  <a:gd name="T79" fmla="*/ 1 h 20"/>
                  <a:gd name="T80" fmla="*/ 4 w 16"/>
                  <a:gd name="T81" fmla="*/ 1 h 20"/>
                  <a:gd name="T82" fmla="*/ 5 w 16"/>
                  <a:gd name="T83" fmla="*/ 0 h 20"/>
                  <a:gd name="T84" fmla="*/ 6 w 16"/>
                  <a:gd name="T85" fmla="*/ 0 h 20"/>
                  <a:gd name="T86" fmla="*/ 7 w 16"/>
                  <a:gd name="T87" fmla="*/ 0 h 20"/>
                  <a:gd name="T88" fmla="*/ 8 w 16"/>
                  <a:gd name="T89" fmla="*/ 0 h 20"/>
                  <a:gd name="T90" fmla="*/ 9 w 16"/>
                  <a:gd name="T91" fmla="*/ 0 h 20"/>
                  <a:gd name="T92" fmla="*/ 9 w 16"/>
                  <a:gd name="T93" fmla="*/ 0 h 20"/>
                  <a:gd name="T94" fmla="*/ 10 w 16"/>
                  <a:gd name="T95" fmla="*/ 0 h 20"/>
                  <a:gd name="T96" fmla="*/ 11 w 16"/>
                  <a:gd name="T97" fmla="*/ 1 h 20"/>
                  <a:gd name="T98" fmla="*/ 12 w 16"/>
                  <a:gd name="T99" fmla="*/ 1 h 20"/>
                  <a:gd name="T100" fmla="*/ 12 w 16"/>
                  <a:gd name="T101" fmla="*/ 2 h 20"/>
                  <a:gd name="T102" fmla="*/ 13 w 16"/>
                  <a:gd name="T103" fmla="*/ 2 h 20"/>
                  <a:gd name="T104" fmla="*/ 14 w 16"/>
                  <a:gd name="T105" fmla="*/ 3 h 20"/>
                  <a:gd name="T106" fmla="*/ 14 w 16"/>
                  <a:gd name="T107" fmla="*/ 5 h 20"/>
                  <a:gd name="T108" fmla="*/ 15 w 16"/>
                  <a:gd name="T109" fmla="*/ 5 h 20"/>
                  <a:gd name="T110" fmla="*/ 15 w 16"/>
                  <a:gd name="T111" fmla="*/ 6 h 20"/>
                  <a:gd name="T112" fmla="*/ 16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4" y="17"/>
                    </a:lnTo>
                    <a:lnTo>
                      <a:pt x="14" y="17"/>
                    </a:lnTo>
                    <a:lnTo>
                      <a:pt x="14" y="17"/>
                    </a:lnTo>
                    <a:lnTo>
                      <a:pt x="14" y="17"/>
                    </a:lnTo>
                    <a:lnTo>
                      <a:pt x="14" y="17"/>
                    </a:lnTo>
                    <a:lnTo>
                      <a:pt x="14" y="17"/>
                    </a:lnTo>
                    <a:lnTo>
                      <a:pt x="14" y="17"/>
                    </a:lnTo>
                    <a:lnTo>
                      <a:pt x="14" y="17"/>
                    </a:lnTo>
                    <a:lnTo>
                      <a:pt x="14" y="17"/>
                    </a:lnTo>
                    <a:lnTo>
                      <a:pt x="13" y="18"/>
                    </a:lnTo>
                    <a:lnTo>
                      <a:pt x="13" y="18"/>
                    </a:lnTo>
                    <a:lnTo>
                      <a:pt x="13" y="18"/>
                    </a:lnTo>
                    <a:lnTo>
                      <a:pt x="13" y="18"/>
                    </a:lnTo>
                    <a:lnTo>
                      <a:pt x="13" y="18"/>
                    </a:lnTo>
                    <a:lnTo>
                      <a:pt x="13" y="18"/>
                    </a:lnTo>
                    <a:lnTo>
                      <a:pt x="13" y="18"/>
                    </a:lnTo>
                    <a:lnTo>
                      <a:pt x="13" y="18"/>
                    </a:lnTo>
                    <a:lnTo>
                      <a:pt x="13" y="18"/>
                    </a:lnTo>
                    <a:lnTo>
                      <a:pt x="12" y="18"/>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4" y="19"/>
                    </a:lnTo>
                    <a:lnTo>
                      <a:pt x="3" y="19"/>
                    </a:lnTo>
                    <a:lnTo>
                      <a:pt x="3" y="18"/>
                    </a:lnTo>
                    <a:lnTo>
                      <a:pt x="3" y="18"/>
                    </a:lnTo>
                    <a:lnTo>
                      <a:pt x="3" y="18"/>
                    </a:lnTo>
                    <a:lnTo>
                      <a:pt x="3" y="18"/>
                    </a:lnTo>
                    <a:lnTo>
                      <a:pt x="3" y="18"/>
                    </a:lnTo>
                    <a:lnTo>
                      <a:pt x="3" y="18"/>
                    </a:lnTo>
                    <a:lnTo>
                      <a:pt x="3" y="18"/>
                    </a:lnTo>
                    <a:lnTo>
                      <a:pt x="3" y="18"/>
                    </a:lnTo>
                    <a:lnTo>
                      <a:pt x="3" y="18"/>
                    </a:lnTo>
                    <a:lnTo>
                      <a:pt x="3" y="18"/>
                    </a:lnTo>
                    <a:lnTo>
                      <a:pt x="3" y="17"/>
                    </a:lnTo>
                    <a:lnTo>
                      <a:pt x="3" y="17"/>
                    </a:lnTo>
                    <a:lnTo>
                      <a:pt x="3" y="17"/>
                    </a:lnTo>
                    <a:lnTo>
                      <a:pt x="3" y="17"/>
                    </a:lnTo>
                    <a:lnTo>
                      <a:pt x="3" y="17"/>
                    </a:lnTo>
                    <a:lnTo>
                      <a:pt x="2" y="17"/>
                    </a:lnTo>
                    <a:lnTo>
                      <a:pt x="2" y="17"/>
                    </a:lnTo>
                    <a:lnTo>
                      <a:pt x="2" y="17"/>
                    </a:lnTo>
                    <a:lnTo>
                      <a:pt x="2" y="17"/>
                    </a:lnTo>
                    <a:lnTo>
                      <a:pt x="2" y="15"/>
                    </a:lnTo>
                    <a:lnTo>
                      <a:pt x="2" y="15"/>
                    </a:lnTo>
                    <a:lnTo>
                      <a:pt x="2" y="15"/>
                    </a:lnTo>
                    <a:lnTo>
                      <a:pt x="2" y="15"/>
                    </a:lnTo>
                    <a:lnTo>
                      <a:pt x="2" y="15"/>
                    </a:lnTo>
                    <a:lnTo>
                      <a:pt x="2" y="15"/>
                    </a:lnTo>
                    <a:lnTo>
                      <a:pt x="2"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2" y="5"/>
                    </a:lnTo>
                    <a:lnTo>
                      <a:pt x="2" y="5"/>
                    </a:lnTo>
                    <a:lnTo>
                      <a:pt x="2" y="5"/>
                    </a:lnTo>
                    <a:lnTo>
                      <a:pt x="2" y="5"/>
                    </a:lnTo>
                    <a:lnTo>
                      <a:pt x="2" y="5"/>
                    </a:lnTo>
                    <a:lnTo>
                      <a:pt x="2" y="3"/>
                    </a:lnTo>
                    <a:lnTo>
                      <a:pt x="2" y="3"/>
                    </a:lnTo>
                    <a:lnTo>
                      <a:pt x="2" y="3"/>
                    </a:lnTo>
                    <a:lnTo>
                      <a:pt x="2" y="3"/>
                    </a:lnTo>
                    <a:lnTo>
                      <a:pt x="2"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3" y="2"/>
                    </a:lnTo>
                    <a:lnTo>
                      <a:pt x="3" y="1"/>
                    </a:lnTo>
                    <a:lnTo>
                      <a:pt x="3" y="1"/>
                    </a:lnTo>
                    <a:lnTo>
                      <a:pt x="3" y="1"/>
                    </a:lnTo>
                    <a:lnTo>
                      <a:pt x="3" y="1"/>
                    </a:lnTo>
                    <a:lnTo>
                      <a:pt x="4" y="1"/>
                    </a:lnTo>
                    <a:lnTo>
                      <a:pt x="4" y="1"/>
                    </a:lnTo>
                    <a:lnTo>
                      <a:pt x="4" y="1"/>
                    </a:lnTo>
                    <a:lnTo>
                      <a:pt x="4" y="1"/>
                    </a:lnTo>
                    <a:lnTo>
                      <a:pt x="4" y="1"/>
                    </a:lnTo>
                    <a:lnTo>
                      <a:pt x="4" y="1"/>
                    </a:lnTo>
                    <a:lnTo>
                      <a:pt x="4" y="1"/>
                    </a:lnTo>
                    <a:lnTo>
                      <a:pt x="5" y="1"/>
                    </a:lnTo>
                    <a:lnTo>
                      <a:pt x="5" y="1"/>
                    </a:lnTo>
                    <a:lnTo>
                      <a:pt x="5" y="0"/>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2"/>
                    </a:lnTo>
                    <a:lnTo>
                      <a:pt x="13" y="2"/>
                    </a:lnTo>
                    <a:lnTo>
                      <a:pt x="13" y="2"/>
                    </a:lnTo>
                    <a:lnTo>
                      <a:pt x="13" y="2"/>
                    </a:lnTo>
                    <a:lnTo>
                      <a:pt x="13" y="2"/>
                    </a:lnTo>
                    <a:lnTo>
                      <a:pt x="13" y="2"/>
                    </a:lnTo>
                    <a:lnTo>
                      <a:pt x="13" y="2"/>
                    </a:lnTo>
                    <a:lnTo>
                      <a:pt x="13" y="2"/>
                    </a:lnTo>
                    <a:lnTo>
                      <a:pt x="13" y="2"/>
                    </a:lnTo>
                    <a:lnTo>
                      <a:pt x="13" y="2"/>
                    </a:lnTo>
                    <a:lnTo>
                      <a:pt x="14" y="3"/>
                    </a:lnTo>
                    <a:lnTo>
                      <a:pt x="14" y="3"/>
                    </a:lnTo>
                    <a:lnTo>
                      <a:pt x="14" y="3"/>
                    </a:lnTo>
                    <a:lnTo>
                      <a:pt x="14" y="3"/>
                    </a:lnTo>
                    <a:lnTo>
                      <a:pt x="14" y="3"/>
                    </a:lnTo>
                    <a:lnTo>
                      <a:pt x="14" y="3"/>
                    </a:lnTo>
                    <a:lnTo>
                      <a:pt x="14" y="3"/>
                    </a:lnTo>
                    <a:lnTo>
                      <a:pt x="14" y="3"/>
                    </a:lnTo>
                    <a:lnTo>
                      <a:pt x="14"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6" y="6"/>
                    </a:lnTo>
                    <a:lnTo>
                      <a:pt x="16" y="6"/>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89" name="Freeform 164">
                <a:extLst>
                  <a:ext uri="{FF2B5EF4-FFF2-40B4-BE49-F238E27FC236}">
                    <a16:creationId xmlns:a16="http://schemas.microsoft.com/office/drawing/2014/main" id="{6BB50F08-E861-4ED9-ADA4-CA24632C2F11}"/>
                  </a:ext>
                </a:extLst>
              </p:cNvPr>
              <p:cNvSpPr>
                <a:spLocks/>
              </p:cNvSpPr>
              <p:nvPr/>
            </p:nvSpPr>
            <p:spPr bwMode="auto">
              <a:xfrm>
                <a:off x="4479" y="3245"/>
                <a:ext cx="16" cy="20"/>
              </a:xfrm>
              <a:custGeom>
                <a:avLst/>
                <a:gdLst>
                  <a:gd name="T0" fmla="*/ 16 w 16"/>
                  <a:gd name="T1" fmla="*/ 11 h 20"/>
                  <a:gd name="T2" fmla="*/ 16 w 16"/>
                  <a:gd name="T3" fmla="*/ 13 h 20"/>
                  <a:gd name="T4" fmla="*/ 15 w 16"/>
                  <a:gd name="T5" fmla="*/ 14 h 20"/>
                  <a:gd name="T6" fmla="*/ 15 w 16"/>
                  <a:gd name="T7" fmla="*/ 14 h 20"/>
                  <a:gd name="T8" fmla="*/ 15 w 16"/>
                  <a:gd name="T9" fmla="*/ 15 h 20"/>
                  <a:gd name="T10" fmla="*/ 14 w 16"/>
                  <a:gd name="T11" fmla="*/ 16 h 20"/>
                  <a:gd name="T12" fmla="*/ 14 w 16"/>
                  <a:gd name="T13" fmla="*/ 17 h 20"/>
                  <a:gd name="T14" fmla="*/ 13 w 16"/>
                  <a:gd name="T15" fmla="*/ 18 h 20"/>
                  <a:gd name="T16" fmla="*/ 13 w 16"/>
                  <a:gd name="T17" fmla="*/ 18 h 20"/>
                  <a:gd name="T18" fmla="*/ 12 w 16"/>
                  <a:gd name="T19" fmla="*/ 19 h 20"/>
                  <a:gd name="T20" fmla="*/ 12 w 16"/>
                  <a:gd name="T21" fmla="*/ 19 h 20"/>
                  <a:gd name="T22" fmla="*/ 11 w 16"/>
                  <a:gd name="T23" fmla="*/ 19 h 20"/>
                  <a:gd name="T24" fmla="*/ 10 w 16"/>
                  <a:gd name="T25" fmla="*/ 20 h 20"/>
                  <a:gd name="T26" fmla="*/ 9 w 16"/>
                  <a:gd name="T27" fmla="*/ 20 h 20"/>
                  <a:gd name="T28" fmla="*/ 8 w 16"/>
                  <a:gd name="T29" fmla="*/ 20 h 20"/>
                  <a:gd name="T30" fmla="*/ 7 w 16"/>
                  <a:gd name="T31" fmla="*/ 20 h 20"/>
                  <a:gd name="T32" fmla="*/ 7 w 16"/>
                  <a:gd name="T33" fmla="*/ 20 h 20"/>
                  <a:gd name="T34" fmla="*/ 6 w 16"/>
                  <a:gd name="T35" fmla="*/ 20 h 20"/>
                  <a:gd name="T36" fmla="*/ 5 w 16"/>
                  <a:gd name="T37" fmla="*/ 19 h 20"/>
                  <a:gd name="T38" fmla="*/ 4 w 16"/>
                  <a:gd name="T39" fmla="*/ 19 h 20"/>
                  <a:gd name="T40" fmla="*/ 4 w 16"/>
                  <a:gd name="T41" fmla="*/ 18 h 20"/>
                  <a:gd name="T42" fmla="*/ 3 w 16"/>
                  <a:gd name="T43" fmla="*/ 18 h 20"/>
                  <a:gd name="T44" fmla="*/ 2 w 16"/>
                  <a:gd name="T45" fmla="*/ 17 h 20"/>
                  <a:gd name="T46" fmla="*/ 2 w 16"/>
                  <a:gd name="T47" fmla="*/ 16 h 20"/>
                  <a:gd name="T48" fmla="*/ 1 w 16"/>
                  <a:gd name="T49" fmla="*/ 16 h 20"/>
                  <a:gd name="T50" fmla="*/ 1 w 16"/>
                  <a:gd name="T51" fmla="*/ 15 h 20"/>
                  <a:gd name="T52" fmla="*/ 0 w 16"/>
                  <a:gd name="T53" fmla="*/ 14 h 20"/>
                  <a:gd name="T54" fmla="*/ 0 w 16"/>
                  <a:gd name="T55" fmla="*/ 13 h 20"/>
                  <a:gd name="T56" fmla="*/ 0 w 16"/>
                  <a:gd name="T57" fmla="*/ 11 h 20"/>
                  <a:gd name="T58" fmla="*/ 0 w 16"/>
                  <a:gd name="T59" fmla="*/ 10 h 20"/>
                  <a:gd name="T60" fmla="*/ 0 w 16"/>
                  <a:gd name="T61" fmla="*/ 9 h 20"/>
                  <a:gd name="T62" fmla="*/ 0 w 16"/>
                  <a:gd name="T63" fmla="*/ 8 h 20"/>
                  <a:gd name="T64" fmla="*/ 0 w 16"/>
                  <a:gd name="T65" fmla="*/ 7 h 20"/>
                  <a:gd name="T66" fmla="*/ 0 w 16"/>
                  <a:gd name="T67" fmla="*/ 6 h 20"/>
                  <a:gd name="T68" fmla="*/ 1 w 16"/>
                  <a:gd name="T69" fmla="*/ 6 h 20"/>
                  <a:gd name="T70" fmla="*/ 1 w 16"/>
                  <a:gd name="T71" fmla="*/ 5 h 20"/>
                  <a:gd name="T72" fmla="*/ 2 w 16"/>
                  <a:gd name="T73" fmla="*/ 4 h 20"/>
                  <a:gd name="T74" fmla="*/ 3 w 16"/>
                  <a:gd name="T75" fmla="*/ 3 h 20"/>
                  <a:gd name="T76" fmla="*/ 3 w 16"/>
                  <a:gd name="T77" fmla="*/ 3 h 20"/>
                  <a:gd name="T78" fmla="*/ 4 w 16"/>
                  <a:gd name="T79" fmla="*/ 2 h 20"/>
                  <a:gd name="T80" fmla="*/ 5 w 16"/>
                  <a:gd name="T81" fmla="*/ 2 h 20"/>
                  <a:gd name="T82" fmla="*/ 6 w 16"/>
                  <a:gd name="T83" fmla="*/ 0 h 20"/>
                  <a:gd name="T84" fmla="*/ 7 w 16"/>
                  <a:gd name="T85" fmla="*/ 0 h 20"/>
                  <a:gd name="T86" fmla="*/ 7 w 16"/>
                  <a:gd name="T87" fmla="*/ 0 h 20"/>
                  <a:gd name="T88" fmla="*/ 8 w 16"/>
                  <a:gd name="T89" fmla="*/ 0 h 20"/>
                  <a:gd name="T90" fmla="*/ 9 w 16"/>
                  <a:gd name="T91" fmla="*/ 0 h 20"/>
                  <a:gd name="T92" fmla="*/ 10 w 16"/>
                  <a:gd name="T93" fmla="*/ 0 h 20"/>
                  <a:gd name="T94" fmla="*/ 10 w 16"/>
                  <a:gd name="T95" fmla="*/ 0 h 20"/>
                  <a:gd name="T96" fmla="*/ 11 w 16"/>
                  <a:gd name="T97" fmla="*/ 2 h 20"/>
                  <a:gd name="T98" fmla="*/ 12 w 16"/>
                  <a:gd name="T99" fmla="*/ 2 h 20"/>
                  <a:gd name="T100" fmla="*/ 13 w 16"/>
                  <a:gd name="T101" fmla="*/ 3 h 20"/>
                  <a:gd name="T102" fmla="*/ 13 w 16"/>
                  <a:gd name="T103" fmla="*/ 3 h 20"/>
                  <a:gd name="T104" fmla="*/ 13 w 16"/>
                  <a:gd name="T105" fmla="*/ 4 h 20"/>
                  <a:gd name="T106" fmla="*/ 14 w 16"/>
                  <a:gd name="T107" fmla="*/ 4 h 20"/>
                  <a:gd name="T108" fmla="*/ 15 w 16"/>
                  <a:gd name="T109" fmla="*/ 5 h 20"/>
                  <a:gd name="T110" fmla="*/ 15 w 16"/>
                  <a:gd name="T111" fmla="*/ 6 h 20"/>
                  <a:gd name="T112" fmla="*/ 15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1"/>
                    </a:lnTo>
                    <a:lnTo>
                      <a:pt x="16" y="11"/>
                    </a:lnTo>
                    <a:lnTo>
                      <a:pt x="16" y="11"/>
                    </a:lnTo>
                    <a:lnTo>
                      <a:pt x="16" y="11"/>
                    </a:lnTo>
                    <a:lnTo>
                      <a:pt x="16" y="11"/>
                    </a:lnTo>
                    <a:lnTo>
                      <a:pt x="16" y="11"/>
                    </a:lnTo>
                    <a:lnTo>
                      <a:pt x="16" y="13"/>
                    </a:lnTo>
                    <a:lnTo>
                      <a:pt x="16" y="13"/>
                    </a:lnTo>
                    <a:lnTo>
                      <a:pt x="16" y="13"/>
                    </a:lnTo>
                    <a:lnTo>
                      <a:pt x="16" y="13"/>
                    </a:lnTo>
                    <a:lnTo>
                      <a:pt x="16" y="13"/>
                    </a:lnTo>
                    <a:lnTo>
                      <a:pt x="16"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4" y="16"/>
                    </a:lnTo>
                    <a:lnTo>
                      <a:pt x="14" y="16"/>
                    </a:lnTo>
                    <a:lnTo>
                      <a:pt x="14" y="16"/>
                    </a:lnTo>
                    <a:lnTo>
                      <a:pt x="14" y="16"/>
                    </a:lnTo>
                    <a:lnTo>
                      <a:pt x="14" y="16"/>
                    </a:lnTo>
                    <a:lnTo>
                      <a:pt x="14" y="16"/>
                    </a:lnTo>
                    <a:lnTo>
                      <a:pt x="14" y="17"/>
                    </a:lnTo>
                    <a:lnTo>
                      <a:pt x="14" y="17"/>
                    </a:lnTo>
                    <a:lnTo>
                      <a:pt x="14" y="17"/>
                    </a:lnTo>
                    <a:lnTo>
                      <a:pt x="14" y="17"/>
                    </a:lnTo>
                    <a:lnTo>
                      <a:pt x="14" y="17"/>
                    </a:lnTo>
                    <a:lnTo>
                      <a:pt x="13" y="17"/>
                    </a:lnTo>
                    <a:lnTo>
                      <a:pt x="13" y="17"/>
                    </a:lnTo>
                    <a:lnTo>
                      <a:pt x="13" y="17"/>
                    </a:lnTo>
                    <a:lnTo>
                      <a:pt x="13" y="17"/>
                    </a:lnTo>
                    <a:lnTo>
                      <a:pt x="13" y="18"/>
                    </a:lnTo>
                    <a:lnTo>
                      <a:pt x="13" y="18"/>
                    </a:lnTo>
                    <a:lnTo>
                      <a:pt x="13" y="18"/>
                    </a:lnTo>
                    <a:lnTo>
                      <a:pt x="13" y="18"/>
                    </a:lnTo>
                    <a:lnTo>
                      <a:pt x="13" y="18"/>
                    </a:lnTo>
                    <a:lnTo>
                      <a:pt x="13" y="18"/>
                    </a:lnTo>
                    <a:lnTo>
                      <a:pt x="13" y="18"/>
                    </a:lnTo>
                    <a:lnTo>
                      <a:pt x="13" y="18"/>
                    </a:lnTo>
                    <a:lnTo>
                      <a:pt x="13" y="18"/>
                    </a:lnTo>
                    <a:lnTo>
                      <a:pt x="13" y="18"/>
                    </a:lnTo>
                    <a:lnTo>
                      <a:pt x="13" y="19"/>
                    </a:lnTo>
                    <a:lnTo>
                      <a:pt x="13" y="19"/>
                    </a:lnTo>
                    <a:lnTo>
                      <a:pt x="12" y="19"/>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7" y="20"/>
                    </a:lnTo>
                    <a:lnTo>
                      <a:pt x="7" y="20"/>
                    </a:lnTo>
                    <a:lnTo>
                      <a:pt x="7" y="20"/>
                    </a:lnTo>
                    <a:lnTo>
                      <a:pt x="7" y="20"/>
                    </a:lnTo>
                    <a:lnTo>
                      <a:pt x="7" y="20"/>
                    </a:lnTo>
                    <a:lnTo>
                      <a:pt x="7" y="20"/>
                    </a:lnTo>
                    <a:lnTo>
                      <a:pt x="6" y="20"/>
                    </a:lnTo>
                    <a:lnTo>
                      <a:pt x="6" y="20"/>
                    </a:lnTo>
                    <a:lnTo>
                      <a:pt x="6" y="20"/>
                    </a:lnTo>
                    <a:lnTo>
                      <a:pt x="6" y="20"/>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9"/>
                    </a:lnTo>
                    <a:lnTo>
                      <a:pt x="4" y="19"/>
                    </a:lnTo>
                    <a:lnTo>
                      <a:pt x="4" y="18"/>
                    </a:lnTo>
                    <a:lnTo>
                      <a:pt x="4" y="18"/>
                    </a:lnTo>
                    <a:lnTo>
                      <a:pt x="3" y="18"/>
                    </a:lnTo>
                    <a:lnTo>
                      <a:pt x="3" y="18"/>
                    </a:lnTo>
                    <a:lnTo>
                      <a:pt x="3" y="18"/>
                    </a:lnTo>
                    <a:lnTo>
                      <a:pt x="3" y="18"/>
                    </a:lnTo>
                    <a:lnTo>
                      <a:pt x="3" y="18"/>
                    </a:lnTo>
                    <a:lnTo>
                      <a:pt x="3" y="18"/>
                    </a:lnTo>
                    <a:lnTo>
                      <a:pt x="3" y="18"/>
                    </a:lnTo>
                    <a:lnTo>
                      <a:pt x="3" y="18"/>
                    </a:lnTo>
                    <a:lnTo>
                      <a:pt x="3" y="17"/>
                    </a:lnTo>
                    <a:lnTo>
                      <a:pt x="2" y="17"/>
                    </a:lnTo>
                    <a:lnTo>
                      <a:pt x="2" y="17"/>
                    </a:lnTo>
                    <a:lnTo>
                      <a:pt x="2" y="17"/>
                    </a:lnTo>
                    <a:lnTo>
                      <a:pt x="2" y="17"/>
                    </a:lnTo>
                    <a:lnTo>
                      <a:pt x="2" y="17"/>
                    </a:lnTo>
                    <a:lnTo>
                      <a:pt x="2" y="17"/>
                    </a:lnTo>
                    <a:lnTo>
                      <a:pt x="2" y="17"/>
                    </a:lnTo>
                    <a:lnTo>
                      <a:pt x="2" y="17"/>
                    </a:lnTo>
                    <a:lnTo>
                      <a:pt x="2" y="16"/>
                    </a:lnTo>
                    <a:lnTo>
                      <a:pt x="1" y="16"/>
                    </a:lnTo>
                    <a:lnTo>
                      <a:pt x="1" y="16"/>
                    </a:lnTo>
                    <a:lnTo>
                      <a:pt x="1" y="16"/>
                    </a:lnTo>
                    <a:lnTo>
                      <a:pt x="1" y="16"/>
                    </a:lnTo>
                    <a:lnTo>
                      <a:pt x="1" y="16"/>
                    </a:lnTo>
                    <a:lnTo>
                      <a:pt x="1" y="16"/>
                    </a:lnTo>
                    <a:lnTo>
                      <a:pt x="1" y="15"/>
                    </a:lnTo>
                    <a:lnTo>
                      <a:pt x="1" y="15"/>
                    </a:lnTo>
                    <a:lnTo>
                      <a:pt x="1" y="15"/>
                    </a:lnTo>
                    <a:lnTo>
                      <a:pt x="1" y="15"/>
                    </a:lnTo>
                    <a:lnTo>
                      <a:pt x="1" y="15"/>
                    </a:lnTo>
                    <a:lnTo>
                      <a:pt x="1" y="15"/>
                    </a:lnTo>
                    <a:lnTo>
                      <a:pt x="1" y="15"/>
                    </a:lnTo>
                    <a:lnTo>
                      <a:pt x="0" y="14"/>
                    </a:lnTo>
                    <a:lnTo>
                      <a:pt x="0" y="14"/>
                    </a:lnTo>
                    <a:lnTo>
                      <a:pt x="0" y="14"/>
                    </a:lnTo>
                    <a:lnTo>
                      <a:pt x="0" y="14"/>
                    </a:lnTo>
                    <a:lnTo>
                      <a:pt x="0" y="14"/>
                    </a:lnTo>
                    <a:lnTo>
                      <a:pt x="0" y="14"/>
                    </a:lnTo>
                    <a:lnTo>
                      <a:pt x="0" y="14"/>
                    </a:lnTo>
                    <a:lnTo>
                      <a:pt x="0" y="13"/>
                    </a:lnTo>
                    <a:lnTo>
                      <a:pt x="0" y="13"/>
                    </a:lnTo>
                    <a:lnTo>
                      <a:pt x="0" y="13"/>
                    </a:lnTo>
                    <a:lnTo>
                      <a:pt x="0" y="13"/>
                    </a:lnTo>
                    <a:lnTo>
                      <a:pt x="0" y="13"/>
                    </a:lnTo>
                    <a:lnTo>
                      <a:pt x="0" y="13"/>
                    </a:lnTo>
                    <a:lnTo>
                      <a:pt x="0" y="13"/>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2" y="4"/>
                    </a:lnTo>
                    <a:lnTo>
                      <a:pt x="2" y="4"/>
                    </a:lnTo>
                    <a:lnTo>
                      <a:pt x="2" y="4"/>
                    </a:lnTo>
                    <a:lnTo>
                      <a:pt x="2" y="4"/>
                    </a:lnTo>
                    <a:lnTo>
                      <a:pt x="2" y="4"/>
                    </a:lnTo>
                    <a:lnTo>
                      <a:pt x="2" y="4"/>
                    </a:lnTo>
                    <a:lnTo>
                      <a:pt x="2" y="4"/>
                    </a:lnTo>
                    <a:lnTo>
                      <a:pt x="2" y="4"/>
                    </a:lnTo>
                    <a:lnTo>
                      <a:pt x="2" y="4"/>
                    </a:lnTo>
                    <a:lnTo>
                      <a:pt x="2" y="3"/>
                    </a:lnTo>
                    <a:lnTo>
                      <a:pt x="3" y="3"/>
                    </a:lnTo>
                    <a:lnTo>
                      <a:pt x="3" y="3"/>
                    </a:lnTo>
                    <a:lnTo>
                      <a:pt x="3" y="3"/>
                    </a:lnTo>
                    <a:lnTo>
                      <a:pt x="3" y="3"/>
                    </a:lnTo>
                    <a:lnTo>
                      <a:pt x="3" y="3"/>
                    </a:lnTo>
                    <a:lnTo>
                      <a:pt x="3" y="3"/>
                    </a:lnTo>
                    <a:lnTo>
                      <a:pt x="3" y="3"/>
                    </a:lnTo>
                    <a:lnTo>
                      <a:pt x="3" y="3"/>
                    </a:lnTo>
                    <a:lnTo>
                      <a:pt x="4" y="3"/>
                    </a:lnTo>
                    <a:lnTo>
                      <a:pt x="4" y="2"/>
                    </a:lnTo>
                    <a:lnTo>
                      <a:pt x="4" y="2"/>
                    </a:lnTo>
                    <a:lnTo>
                      <a:pt x="4" y="2"/>
                    </a:lnTo>
                    <a:lnTo>
                      <a:pt x="4" y="2"/>
                    </a:lnTo>
                    <a:lnTo>
                      <a:pt x="4" y="2"/>
                    </a:lnTo>
                    <a:lnTo>
                      <a:pt x="4" y="2"/>
                    </a:lnTo>
                    <a:lnTo>
                      <a:pt x="5" y="2"/>
                    </a:lnTo>
                    <a:lnTo>
                      <a:pt x="5" y="2"/>
                    </a:lnTo>
                    <a:lnTo>
                      <a:pt x="5" y="2"/>
                    </a:lnTo>
                    <a:lnTo>
                      <a:pt x="5" y="2"/>
                    </a:lnTo>
                    <a:lnTo>
                      <a:pt x="5" y="2"/>
                    </a:lnTo>
                    <a:lnTo>
                      <a:pt x="5" y="2"/>
                    </a:lnTo>
                    <a:lnTo>
                      <a:pt x="5" y="2"/>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0"/>
                    </a:lnTo>
                    <a:lnTo>
                      <a:pt x="11" y="0"/>
                    </a:lnTo>
                    <a:lnTo>
                      <a:pt x="11" y="2"/>
                    </a:lnTo>
                    <a:lnTo>
                      <a:pt x="11" y="2"/>
                    </a:lnTo>
                    <a:lnTo>
                      <a:pt x="11" y="2"/>
                    </a:lnTo>
                    <a:lnTo>
                      <a:pt x="12" y="2"/>
                    </a:lnTo>
                    <a:lnTo>
                      <a:pt x="12" y="2"/>
                    </a:lnTo>
                    <a:lnTo>
                      <a:pt x="12" y="2"/>
                    </a:lnTo>
                    <a:lnTo>
                      <a:pt x="12" y="2"/>
                    </a:lnTo>
                    <a:lnTo>
                      <a:pt x="12" y="2"/>
                    </a:lnTo>
                    <a:lnTo>
                      <a:pt x="12" y="2"/>
                    </a:lnTo>
                    <a:lnTo>
                      <a:pt x="12" y="2"/>
                    </a:lnTo>
                    <a:lnTo>
                      <a:pt x="13" y="2"/>
                    </a:lnTo>
                    <a:lnTo>
                      <a:pt x="13" y="2"/>
                    </a:lnTo>
                    <a:lnTo>
                      <a:pt x="13" y="2"/>
                    </a:lnTo>
                    <a:lnTo>
                      <a:pt x="13" y="3"/>
                    </a:lnTo>
                    <a:lnTo>
                      <a:pt x="13" y="3"/>
                    </a:lnTo>
                    <a:lnTo>
                      <a:pt x="13" y="3"/>
                    </a:lnTo>
                    <a:lnTo>
                      <a:pt x="13" y="3"/>
                    </a:lnTo>
                    <a:lnTo>
                      <a:pt x="13" y="3"/>
                    </a:lnTo>
                    <a:lnTo>
                      <a:pt x="13" y="3"/>
                    </a:lnTo>
                    <a:lnTo>
                      <a:pt x="13" y="3"/>
                    </a:lnTo>
                    <a:lnTo>
                      <a:pt x="13" y="3"/>
                    </a:lnTo>
                    <a:lnTo>
                      <a:pt x="13" y="3"/>
                    </a:lnTo>
                    <a:lnTo>
                      <a:pt x="13" y="3"/>
                    </a:lnTo>
                    <a:lnTo>
                      <a:pt x="13" y="4"/>
                    </a:lnTo>
                    <a:lnTo>
                      <a:pt x="13" y="4"/>
                    </a:lnTo>
                    <a:lnTo>
                      <a:pt x="13" y="4"/>
                    </a:lnTo>
                    <a:lnTo>
                      <a:pt x="14" y="4"/>
                    </a:lnTo>
                    <a:lnTo>
                      <a:pt x="14" y="4"/>
                    </a:lnTo>
                    <a:lnTo>
                      <a:pt x="14" y="4"/>
                    </a:lnTo>
                    <a:lnTo>
                      <a:pt x="14" y="4"/>
                    </a:lnTo>
                    <a:lnTo>
                      <a:pt x="14" y="4"/>
                    </a:lnTo>
                    <a:lnTo>
                      <a:pt x="14" y="4"/>
                    </a:lnTo>
                    <a:lnTo>
                      <a:pt x="14" y="5"/>
                    </a:lnTo>
                    <a:lnTo>
                      <a:pt x="14" y="5"/>
                    </a:lnTo>
                    <a:lnTo>
                      <a:pt x="14" y="5"/>
                    </a:lnTo>
                    <a:lnTo>
                      <a:pt x="14" y="5"/>
                    </a:lnTo>
                    <a:lnTo>
                      <a:pt x="14"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7"/>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0" name="Freeform 165">
                <a:extLst>
                  <a:ext uri="{FF2B5EF4-FFF2-40B4-BE49-F238E27FC236}">
                    <a16:creationId xmlns:a16="http://schemas.microsoft.com/office/drawing/2014/main" id="{E6F719C8-10ED-4809-827F-5196BDEC52C8}"/>
                  </a:ext>
                </a:extLst>
              </p:cNvPr>
              <p:cNvSpPr>
                <a:spLocks/>
              </p:cNvSpPr>
              <p:nvPr/>
            </p:nvSpPr>
            <p:spPr bwMode="auto">
              <a:xfrm>
                <a:off x="6316" y="3225"/>
                <a:ext cx="16" cy="19"/>
              </a:xfrm>
              <a:custGeom>
                <a:avLst/>
                <a:gdLst>
                  <a:gd name="T0" fmla="*/ 16 w 16"/>
                  <a:gd name="T1" fmla="*/ 10 h 19"/>
                  <a:gd name="T2" fmla="*/ 16 w 16"/>
                  <a:gd name="T3" fmla="*/ 11 h 19"/>
                  <a:gd name="T4" fmla="*/ 16 w 16"/>
                  <a:gd name="T5" fmla="*/ 12 h 19"/>
                  <a:gd name="T6" fmla="*/ 15 w 16"/>
                  <a:gd name="T7" fmla="*/ 13 h 19"/>
                  <a:gd name="T8" fmla="*/ 15 w 16"/>
                  <a:gd name="T9" fmla="*/ 14 h 19"/>
                  <a:gd name="T10" fmla="*/ 15 w 16"/>
                  <a:gd name="T11" fmla="*/ 15 h 19"/>
                  <a:gd name="T12" fmla="*/ 14 w 16"/>
                  <a:gd name="T13" fmla="*/ 16 h 19"/>
                  <a:gd name="T14" fmla="*/ 13 w 16"/>
                  <a:gd name="T15" fmla="*/ 16 h 19"/>
                  <a:gd name="T16" fmla="*/ 13 w 16"/>
                  <a:gd name="T17" fmla="*/ 17 h 19"/>
                  <a:gd name="T18" fmla="*/ 12 w 16"/>
                  <a:gd name="T19" fmla="*/ 18 h 19"/>
                  <a:gd name="T20" fmla="*/ 12 w 16"/>
                  <a:gd name="T21" fmla="*/ 18 h 19"/>
                  <a:gd name="T22" fmla="*/ 11 w 16"/>
                  <a:gd name="T23" fmla="*/ 18 h 19"/>
                  <a:gd name="T24" fmla="*/ 10 w 16"/>
                  <a:gd name="T25" fmla="*/ 19 h 19"/>
                  <a:gd name="T26" fmla="*/ 9 w 16"/>
                  <a:gd name="T27" fmla="*/ 19 h 19"/>
                  <a:gd name="T28" fmla="*/ 8 w 16"/>
                  <a:gd name="T29" fmla="*/ 19 h 19"/>
                  <a:gd name="T30" fmla="*/ 7 w 16"/>
                  <a:gd name="T31" fmla="*/ 19 h 19"/>
                  <a:gd name="T32" fmla="*/ 6 w 16"/>
                  <a:gd name="T33" fmla="*/ 19 h 19"/>
                  <a:gd name="T34" fmla="*/ 6 w 16"/>
                  <a:gd name="T35" fmla="*/ 18 h 19"/>
                  <a:gd name="T36" fmla="*/ 6 w 16"/>
                  <a:gd name="T37" fmla="*/ 18 h 19"/>
                  <a:gd name="T38" fmla="*/ 5 w 16"/>
                  <a:gd name="T39" fmla="*/ 18 h 19"/>
                  <a:gd name="T40" fmla="*/ 4 w 16"/>
                  <a:gd name="T41" fmla="*/ 17 h 19"/>
                  <a:gd name="T42" fmla="*/ 3 w 16"/>
                  <a:gd name="T43" fmla="*/ 17 h 19"/>
                  <a:gd name="T44" fmla="*/ 3 w 16"/>
                  <a:gd name="T45" fmla="*/ 16 h 19"/>
                  <a:gd name="T46" fmla="*/ 2 w 16"/>
                  <a:gd name="T47" fmla="*/ 15 h 19"/>
                  <a:gd name="T48" fmla="*/ 1 w 16"/>
                  <a:gd name="T49" fmla="*/ 14 h 19"/>
                  <a:gd name="T50" fmla="*/ 1 w 16"/>
                  <a:gd name="T51" fmla="*/ 14 h 19"/>
                  <a:gd name="T52" fmla="*/ 1 w 16"/>
                  <a:gd name="T53" fmla="*/ 13 h 19"/>
                  <a:gd name="T54" fmla="*/ 0 w 16"/>
                  <a:gd name="T55" fmla="*/ 12 h 19"/>
                  <a:gd name="T56" fmla="*/ 0 w 16"/>
                  <a:gd name="T57" fmla="*/ 11 h 19"/>
                  <a:gd name="T58" fmla="*/ 0 w 16"/>
                  <a:gd name="T59" fmla="*/ 10 h 19"/>
                  <a:gd name="T60" fmla="*/ 0 w 16"/>
                  <a:gd name="T61" fmla="*/ 8 h 19"/>
                  <a:gd name="T62" fmla="*/ 0 w 16"/>
                  <a:gd name="T63" fmla="*/ 7 h 19"/>
                  <a:gd name="T64" fmla="*/ 1 w 16"/>
                  <a:gd name="T65" fmla="*/ 6 h 19"/>
                  <a:gd name="T66" fmla="*/ 1 w 16"/>
                  <a:gd name="T67" fmla="*/ 5 h 19"/>
                  <a:gd name="T68" fmla="*/ 1 w 16"/>
                  <a:gd name="T69" fmla="*/ 4 h 19"/>
                  <a:gd name="T70" fmla="*/ 2 w 16"/>
                  <a:gd name="T71" fmla="*/ 3 h 19"/>
                  <a:gd name="T72" fmla="*/ 2 w 16"/>
                  <a:gd name="T73" fmla="*/ 3 h 19"/>
                  <a:gd name="T74" fmla="*/ 3 w 16"/>
                  <a:gd name="T75" fmla="*/ 2 h 19"/>
                  <a:gd name="T76" fmla="*/ 4 w 16"/>
                  <a:gd name="T77" fmla="*/ 1 h 19"/>
                  <a:gd name="T78" fmla="*/ 5 w 16"/>
                  <a:gd name="T79" fmla="*/ 1 h 19"/>
                  <a:gd name="T80" fmla="*/ 5 w 16"/>
                  <a:gd name="T81" fmla="*/ 0 h 19"/>
                  <a:gd name="T82" fmla="*/ 6 w 16"/>
                  <a:gd name="T83" fmla="*/ 0 h 19"/>
                  <a:gd name="T84" fmla="*/ 6 w 16"/>
                  <a:gd name="T85" fmla="*/ 0 h 19"/>
                  <a:gd name="T86" fmla="*/ 7 w 16"/>
                  <a:gd name="T87" fmla="*/ 0 h 19"/>
                  <a:gd name="T88" fmla="*/ 8 w 16"/>
                  <a:gd name="T89" fmla="*/ 0 h 19"/>
                  <a:gd name="T90" fmla="*/ 9 w 16"/>
                  <a:gd name="T91" fmla="*/ 0 h 19"/>
                  <a:gd name="T92" fmla="*/ 10 w 16"/>
                  <a:gd name="T93" fmla="*/ 0 h 19"/>
                  <a:gd name="T94" fmla="*/ 11 w 16"/>
                  <a:gd name="T95" fmla="*/ 0 h 19"/>
                  <a:gd name="T96" fmla="*/ 12 w 16"/>
                  <a:gd name="T97" fmla="*/ 0 h 19"/>
                  <a:gd name="T98" fmla="*/ 12 w 16"/>
                  <a:gd name="T99" fmla="*/ 1 h 19"/>
                  <a:gd name="T100" fmla="*/ 12 w 16"/>
                  <a:gd name="T101" fmla="*/ 1 h 19"/>
                  <a:gd name="T102" fmla="*/ 13 w 16"/>
                  <a:gd name="T103" fmla="*/ 2 h 19"/>
                  <a:gd name="T104" fmla="*/ 14 w 16"/>
                  <a:gd name="T105" fmla="*/ 2 h 19"/>
                  <a:gd name="T106" fmla="*/ 14 w 16"/>
                  <a:gd name="T107" fmla="*/ 3 h 19"/>
                  <a:gd name="T108" fmla="*/ 15 w 16"/>
                  <a:gd name="T109" fmla="*/ 4 h 19"/>
                  <a:gd name="T110" fmla="*/ 15 w 16"/>
                  <a:gd name="T111" fmla="*/ 5 h 19"/>
                  <a:gd name="T112" fmla="*/ 16 w 16"/>
                  <a:gd name="T113" fmla="*/ 6 h 19"/>
                  <a:gd name="T114" fmla="*/ 16 w 16"/>
                  <a:gd name="T115" fmla="*/ 7 h 19"/>
                  <a:gd name="T116" fmla="*/ 16 w 16"/>
                  <a:gd name="T117" fmla="*/ 8 h 19"/>
                  <a:gd name="T118" fmla="*/ 16 w 16"/>
                  <a:gd name="T11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19">
                    <a:moveTo>
                      <a:pt x="16" y="10"/>
                    </a:moveTo>
                    <a:lnTo>
                      <a:pt x="16" y="10"/>
                    </a:lnTo>
                    <a:lnTo>
                      <a:pt x="16" y="10"/>
                    </a:lnTo>
                    <a:lnTo>
                      <a:pt x="16" y="10"/>
                    </a:ln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4" y="15"/>
                    </a:lnTo>
                    <a:lnTo>
                      <a:pt x="14" y="15"/>
                    </a:lnTo>
                    <a:lnTo>
                      <a:pt x="14" y="15"/>
                    </a:lnTo>
                    <a:lnTo>
                      <a:pt x="14" y="15"/>
                    </a:lnTo>
                    <a:lnTo>
                      <a:pt x="14" y="16"/>
                    </a:lnTo>
                    <a:lnTo>
                      <a:pt x="14" y="16"/>
                    </a:lnTo>
                    <a:lnTo>
                      <a:pt x="14" y="16"/>
                    </a:lnTo>
                    <a:lnTo>
                      <a:pt x="14" y="16"/>
                    </a:lnTo>
                    <a:lnTo>
                      <a:pt x="14" y="16"/>
                    </a:lnTo>
                    <a:lnTo>
                      <a:pt x="14" y="16"/>
                    </a:lnTo>
                    <a:lnTo>
                      <a:pt x="13" y="16"/>
                    </a:lnTo>
                    <a:lnTo>
                      <a:pt x="13" y="16"/>
                    </a:lnTo>
                    <a:lnTo>
                      <a:pt x="13" y="16"/>
                    </a:lnTo>
                    <a:lnTo>
                      <a:pt x="13" y="17"/>
                    </a:lnTo>
                    <a:lnTo>
                      <a:pt x="13" y="17"/>
                    </a:lnTo>
                    <a:lnTo>
                      <a:pt x="13" y="17"/>
                    </a:lnTo>
                    <a:lnTo>
                      <a:pt x="13" y="17"/>
                    </a:lnTo>
                    <a:lnTo>
                      <a:pt x="13" y="17"/>
                    </a:lnTo>
                    <a:lnTo>
                      <a:pt x="12" y="17"/>
                    </a:lnTo>
                    <a:lnTo>
                      <a:pt x="12" y="17"/>
                    </a:lnTo>
                    <a:lnTo>
                      <a:pt x="12" y="17"/>
                    </a:lnTo>
                    <a:lnTo>
                      <a:pt x="12" y="17"/>
                    </a:lnTo>
                    <a:lnTo>
                      <a:pt x="12" y="17"/>
                    </a:lnTo>
                    <a:lnTo>
                      <a:pt x="12" y="18"/>
                    </a:lnTo>
                    <a:lnTo>
                      <a:pt x="12" y="18"/>
                    </a:lnTo>
                    <a:lnTo>
                      <a:pt x="12"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6" y="19"/>
                    </a:lnTo>
                    <a:lnTo>
                      <a:pt x="6" y="19"/>
                    </a:lnTo>
                    <a:lnTo>
                      <a:pt x="6" y="19"/>
                    </a:lnTo>
                    <a:lnTo>
                      <a:pt x="6" y="19"/>
                    </a:lnTo>
                    <a:lnTo>
                      <a:pt x="6" y="19"/>
                    </a:lnTo>
                    <a:lnTo>
                      <a:pt x="6" y="18"/>
                    </a:lnTo>
                    <a:lnTo>
                      <a:pt x="6" y="18"/>
                    </a:lnTo>
                    <a:lnTo>
                      <a:pt x="6" y="18"/>
                    </a:lnTo>
                    <a:lnTo>
                      <a:pt x="6" y="18"/>
                    </a:lnTo>
                    <a:lnTo>
                      <a:pt x="6" y="18"/>
                    </a:lnTo>
                    <a:lnTo>
                      <a:pt x="6" y="18"/>
                    </a:lnTo>
                    <a:lnTo>
                      <a:pt x="6" y="18"/>
                    </a:lnTo>
                    <a:lnTo>
                      <a:pt x="6" y="18"/>
                    </a:lnTo>
                    <a:lnTo>
                      <a:pt x="5" y="18"/>
                    </a:lnTo>
                    <a:lnTo>
                      <a:pt x="5" y="18"/>
                    </a:lnTo>
                    <a:lnTo>
                      <a:pt x="5" y="18"/>
                    </a:lnTo>
                    <a:lnTo>
                      <a:pt x="5" y="18"/>
                    </a:lnTo>
                    <a:lnTo>
                      <a:pt x="5" y="18"/>
                    </a:lnTo>
                    <a:lnTo>
                      <a:pt x="5" y="18"/>
                    </a:lnTo>
                    <a:lnTo>
                      <a:pt x="5" y="18"/>
                    </a:lnTo>
                    <a:lnTo>
                      <a:pt x="5" y="18"/>
                    </a:lnTo>
                    <a:lnTo>
                      <a:pt x="4" y="17"/>
                    </a:lnTo>
                    <a:lnTo>
                      <a:pt x="4" y="17"/>
                    </a:lnTo>
                    <a:lnTo>
                      <a:pt x="4" y="17"/>
                    </a:lnTo>
                    <a:lnTo>
                      <a:pt x="4" y="17"/>
                    </a:lnTo>
                    <a:lnTo>
                      <a:pt x="4" y="17"/>
                    </a:lnTo>
                    <a:lnTo>
                      <a:pt x="4" y="17"/>
                    </a:lnTo>
                    <a:lnTo>
                      <a:pt x="4" y="17"/>
                    </a:lnTo>
                    <a:lnTo>
                      <a:pt x="3" y="17"/>
                    </a:lnTo>
                    <a:lnTo>
                      <a:pt x="3" y="17"/>
                    </a:lnTo>
                    <a:lnTo>
                      <a:pt x="3" y="17"/>
                    </a:lnTo>
                    <a:lnTo>
                      <a:pt x="3" y="16"/>
                    </a:lnTo>
                    <a:lnTo>
                      <a:pt x="3" y="16"/>
                    </a:lnTo>
                    <a:lnTo>
                      <a:pt x="3" y="16"/>
                    </a:lnTo>
                    <a:lnTo>
                      <a:pt x="3" y="16"/>
                    </a:lnTo>
                    <a:lnTo>
                      <a:pt x="3" y="16"/>
                    </a:lnTo>
                    <a:lnTo>
                      <a:pt x="3" y="16"/>
                    </a:lnTo>
                    <a:lnTo>
                      <a:pt x="2" y="16"/>
                    </a:lnTo>
                    <a:lnTo>
                      <a:pt x="2" y="16"/>
                    </a:lnTo>
                    <a:lnTo>
                      <a:pt x="2" y="16"/>
                    </a:lnTo>
                    <a:lnTo>
                      <a:pt x="2" y="15"/>
                    </a:lnTo>
                    <a:lnTo>
                      <a:pt x="2" y="15"/>
                    </a:lnTo>
                    <a:lnTo>
                      <a:pt x="2" y="15"/>
                    </a:lnTo>
                    <a:lnTo>
                      <a:pt x="2" y="15"/>
                    </a:lnTo>
                    <a:lnTo>
                      <a:pt x="2" y="15"/>
                    </a:lnTo>
                    <a:lnTo>
                      <a:pt x="2" y="15"/>
                    </a:lnTo>
                    <a:lnTo>
                      <a:pt x="2"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10"/>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6"/>
                    </a:lnTo>
                    <a:lnTo>
                      <a:pt x="0" y="6"/>
                    </a:lnTo>
                    <a:lnTo>
                      <a:pt x="0" y="6"/>
                    </a:lnTo>
                    <a:lnTo>
                      <a:pt x="1" y="6"/>
                    </a:lnTo>
                    <a:lnTo>
                      <a:pt x="1" y="6"/>
                    </a:lnTo>
                    <a:lnTo>
                      <a:pt x="1" y="6"/>
                    </a:lnTo>
                    <a:lnTo>
                      <a:pt x="1" y="6"/>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2" y="4"/>
                    </a:lnTo>
                    <a:lnTo>
                      <a:pt x="2" y="4"/>
                    </a:lnTo>
                    <a:lnTo>
                      <a:pt x="2" y="3"/>
                    </a:lnTo>
                    <a:lnTo>
                      <a:pt x="2" y="3"/>
                    </a:lnTo>
                    <a:lnTo>
                      <a:pt x="2" y="3"/>
                    </a:lnTo>
                    <a:lnTo>
                      <a:pt x="2" y="3"/>
                    </a:lnTo>
                    <a:lnTo>
                      <a:pt x="2" y="3"/>
                    </a:lnTo>
                    <a:lnTo>
                      <a:pt x="2" y="3"/>
                    </a:lnTo>
                    <a:lnTo>
                      <a:pt x="2" y="3"/>
                    </a:lnTo>
                    <a:lnTo>
                      <a:pt x="2" y="3"/>
                    </a:lnTo>
                    <a:lnTo>
                      <a:pt x="3" y="2"/>
                    </a:lnTo>
                    <a:lnTo>
                      <a:pt x="3" y="2"/>
                    </a:lnTo>
                    <a:lnTo>
                      <a:pt x="3" y="2"/>
                    </a:lnTo>
                    <a:lnTo>
                      <a:pt x="3" y="2"/>
                    </a:lnTo>
                    <a:lnTo>
                      <a:pt x="3" y="2"/>
                    </a:lnTo>
                    <a:lnTo>
                      <a:pt x="3" y="2"/>
                    </a:lnTo>
                    <a:lnTo>
                      <a:pt x="3" y="2"/>
                    </a:lnTo>
                    <a:lnTo>
                      <a:pt x="3" y="2"/>
                    </a:lnTo>
                    <a:lnTo>
                      <a:pt x="3" y="2"/>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0"/>
                    </a:lnTo>
                    <a:lnTo>
                      <a:pt x="5" y="0"/>
                    </a:lnTo>
                    <a:lnTo>
                      <a:pt x="5"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0"/>
                    </a:lnTo>
                    <a:lnTo>
                      <a:pt x="11" y="0"/>
                    </a:lnTo>
                    <a:lnTo>
                      <a:pt x="11" y="0"/>
                    </a:lnTo>
                    <a:lnTo>
                      <a:pt x="11" y="0"/>
                    </a:lnTo>
                    <a:lnTo>
                      <a:pt x="11" y="0"/>
                    </a:lnTo>
                    <a:lnTo>
                      <a:pt x="11" y="0"/>
                    </a:lnTo>
                    <a:lnTo>
                      <a:pt x="11" y="0"/>
                    </a:lnTo>
                    <a:lnTo>
                      <a:pt x="12" y="0"/>
                    </a:lnTo>
                    <a:lnTo>
                      <a:pt x="12" y="0"/>
                    </a:lnTo>
                    <a:lnTo>
                      <a:pt x="12" y="0"/>
                    </a:lnTo>
                    <a:lnTo>
                      <a:pt x="12" y="0"/>
                    </a:lnTo>
                    <a:lnTo>
                      <a:pt x="12" y="0"/>
                    </a:lnTo>
                    <a:lnTo>
                      <a:pt x="12" y="1"/>
                    </a:lnTo>
                    <a:lnTo>
                      <a:pt x="12" y="1"/>
                    </a:lnTo>
                    <a:lnTo>
                      <a:pt x="12" y="1"/>
                    </a:lnTo>
                    <a:lnTo>
                      <a:pt x="12" y="1"/>
                    </a:lnTo>
                    <a:lnTo>
                      <a:pt x="12" y="1"/>
                    </a:lnTo>
                    <a:lnTo>
                      <a:pt x="12" y="1"/>
                    </a:lnTo>
                    <a:lnTo>
                      <a:pt x="12" y="1"/>
                    </a:lnTo>
                    <a:lnTo>
                      <a:pt x="12" y="1"/>
                    </a:lnTo>
                    <a:lnTo>
                      <a:pt x="12" y="1"/>
                    </a:lnTo>
                    <a:lnTo>
                      <a:pt x="12" y="1"/>
                    </a:lnTo>
                    <a:lnTo>
                      <a:pt x="13" y="1"/>
                    </a:lnTo>
                    <a:lnTo>
                      <a:pt x="13" y="1"/>
                    </a:lnTo>
                    <a:lnTo>
                      <a:pt x="13" y="2"/>
                    </a:lnTo>
                    <a:lnTo>
                      <a:pt x="13" y="2"/>
                    </a:lnTo>
                    <a:lnTo>
                      <a:pt x="13" y="2"/>
                    </a:lnTo>
                    <a:lnTo>
                      <a:pt x="13" y="2"/>
                    </a:lnTo>
                    <a:lnTo>
                      <a:pt x="13" y="2"/>
                    </a:lnTo>
                    <a:lnTo>
                      <a:pt x="13" y="2"/>
                    </a:lnTo>
                    <a:lnTo>
                      <a:pt x="14" y="2"/>
                    </a:lnTo>
                    <a:lnTo>
                      <a:pt x="14" y="2"/>
                    </a:lnTo>
                    <a:lnTo>
                      <a:pt x="14" y="2"/>
                    </a:lnTo>
                    <a:lnTo>
                      <a:pt x="14" y="3"/>
                    </a:lnTo>
                    <a:lnTo>
                      <a:pt x="14" y="3"/>
                    </a:lnTo>
                    <a:lnTo>
                      <a:pt x="14" y="3"/>
                    </a:lnTo>
                    <a:lnTo>
                      <a:pt x="14" y="3"/>
                    </a:lnTo>
                    <a:lnTo>
                      <a:pt x="14" y="3"/>
                    </a:lnTo>
                    <a:lnTo>
                      <a:pt x="14" y="3"/>
                    </a:lnTo>
                    <a:lnTo>
                      <a:pt x="14" y="3"/>
                    </a:lnTo>
                    <a:lnTo>
                      <a:pt x="15" y="3"/>
                    </a:lnTo>
                    <a:lnTo>
                      <a:pt x="15" y="4"/>
                    </a:lnTo>
                    <a:lnTo>
                      <a:pt x="15" y="4"/>
                    </a:lnTo>
                    <a:lnTo>
                      <a:pt x="15" y="4"/>
                    </a:lnTo>
                    <a:lnTo>
                      <a:pt x="15" y="4"/>
                    </a:lnTo>
                    <a:lnTo>
                      <a:pt x="15" y="4"/>
                    </a:lnTo>
                    <a:lnTo>
                      <a:pt x="15" y="4"/>
                    </a:lnTo>
                    <a:lnTo>
                      <a:pt x="15" y="4"/>
                    </a:lnTo>
                    <a:lnTo>
                      <a:pt x="15" y="5"/>
                    </a:lnTo>
                    <a:lnTo>
                      <a:pt x="15" y="5"/>
                    </a:lnTo>
                    <a:lnTo>
                      <a:pt x="15" y="5"/>
                    </a:lnTo>
                    <a:lnTo>
                      <a:pt x="15" y="5"/>
                    </a:lnTo>
                    <a:lnTo>
                      <a:pt x="15" y="5"/>
                    </a:lnTo>
                    <a:lnTo>
                      <a:pt x="16" y="5"/>
                    </a:lnTo>
                    <a:lnTo>
                      <a:pt x="16" y="5"/>
                    </a:lnTo>
                    <a:lnTo>
                      <a:pt x="16" y="6"/>
                    </a:lnTo>
                    <a:lnTo>
                      <a:pt x="16" y="6"/>
                    </a:lnTo>
                    <a:lnTo>
                      <a:pt x="16" y="6"/>
                    </a:lnTo>
                    <a:lnTo>
                      <a:pt x="16" y="6"/>
                    </a:lnTo>
                    <a:lnTo>
                      <a:pt x="16" y="6"/>
                    </a:lnTo>
                    <a:lnTo>
                      <a:pt x="16" y="6"/>
                    </a:lnTo>
                    <a:lnTo>
                      <a:pt x="16" y="6"/>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1" name="Freeform 166">
                <a:extLst>
                  <a:ext uri="{FF2B5EF4-FFF2-40B4-BE49-F238E27FC236}">
                    <a16:creationId xmlns:a16="http://schemas.microsoft.com/office/drawing/2014/main" id="{022FDAFE-3366-42D0-8CD5-D24972403A3D}"/>
                  </a:ext>
                </a:extLst>
              </p:cNvPr>
              <p:cNvSpPr>
                <a:spLocks/>
              </p:cNvSpPr>
              <p:nvPr/>
            </p:nvSpPr>
            <p:spPr bwMode="auto">
              <a:xfrm>
                <a:off x="6355" y="3291"/>
                <a:ext cx="16" cy="20"/>
              </a:xfrm>
              <a:custGeom>
                <a:avLst/>
                <a:gdLst>
                  <a:gd name="T0" fmla="*/ 16 w 16"/>
                  <a:gd name="T1" fmla="*/ 11 h 20"/>
                  <a:gd name="T2" fmla="*/ 16 w 16"/>
                  <a:gd name="T3" fmla="*/ 12 h 20"/>
                  <a:gd name="T4" fmla="*/ 16 w 16"/>
                  <a:gd name="T5" fmla="*/ 13 h 20"/>
                  <a:gd name="T6" fmla="*/ 15 w 16"/>
                  <a:gd name="T7" fmla="*/ 15 h 20"/>
                  <a:gd name="T8" fmla="*/ 15 w 16"/>
                  <a:gd name="T9" fmla="*/ 16 h 20"/>
                  <a:gd name="T10" fmla="*/ 14 w 16"/>
                  <a:gd name="T11" fmla="*/ 16 h 20"/>
                  <a:gd name="T12" fmla="*/ 14 w 16"/>
                  <a:gd name="T13" fmla="*/ 17 h 20"/>
                  <a:gd name="T14" fmla="*/ 13 w 16"/>
                  <a:gd name="T15" fmla="*/ 18 h 20"/>
                  <a:gd name="T16" fmla="*/ 12 w 16"/>
                  <a:gd name="T17" fmla="*/ 19 h 20"/>
                  <a:gd name="T18" fmla="*/ 12 w 16"/>
                  <a:gd name="T19" fmla="*/ 19 h 20"/>
                  <a:gd name="T20" fmla="*/ 11 w 16"/>
                  <a:gd name="T21" fmla="*/ 19 h 20"/>
                  <a:gd name="T22" fmla="*/ 10 w 16"/>
                  <a:gd name="T23" fmla="*/ 20 h 20"/>
                  <a:gd name="T24" fmla="*/ 10 w 16"/>
                  <a:gd name="T25" fmla="*/ 20 h 20"/>
                  <a:gd name="T26" fmla="*/ 9 w 16"/>
                  <a:gd name="T27" fmla="*/ 20 h 20"/>
                  <a:gd name="T28" fmla="*/ 8 w 16"/>
                  <a:gd name="T29" fmla="*/ 20 h 20"/>
                  <a:gd name="T30" fmla="*/ 7 w 16"/>
                  <a:gd name="T31" fmla="*/ 20 h 20"/>
                  <a:gd name="T32" fmla="*/ 6 w 16"/>
                  <a:gd name="T33" fmla="*/ 20 h 20"/>
                  <a:gd name="T34" fmla="*/ 5 w 16"/>
                  <a:gd name="T35" fmla="*/ 20 h 20"/>
                  <a:gd name="T36" fmla="*/ 4 w 16"/>
                  <a:gd name="T37" fmla="*/ 20 h 20"/>
                  <a:gd name="T38" fmla="*/ 4 w 16"/>
                  <a:gd name="T39" fmla="*/ 19 h 20"/>
                  <a:gd name="T40" fmla="*/ 4 w 16"/>
                  <a:gd name="T41" fmla="*/ 19 h 20"/>
                  <a:gd name="T42" fmla="*/ 3 w 16"/>
                  <a:gd name="T43" fmla="*/ 18 h 20"/>
                  <a:gd name="T44" fmla="*/ 2 w 16"/>
                  <a:gd name="T45" fmla="*/ 17 h 20"/>
                  <a:gd name="T46" fmla="*/ 2 w 16"/>
                  <a:gd name="T47" fmla="*/ 17 h 20"/>
                  <a:gd name="T48" fmla="*/ 1 w 16"/>
                  <a:gd name="T49" fmla="*/ 16 h 20"/>
                  <a:gd name="T50" fmla="*/ 1 w 16"/>
                  <a:gd name="T51" fmla="*/ 15 h 20"/>
                  <a:gd name="T52" fmla="*/ 0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8 h 20"/>
                  <a:gd name="T66" fmla="*/ 1 w 16"/>
                  <a:gd name="T67" fmla="*/ 7 h 20"/>
                  <a:gd name="T68" fmla="*/ 1 w 16"/>
                  <a:gd name="T69" fmla="*/ 6 h 20"/>
                  <a:gd name="T70" fmla="*/ 2 w 16"/>
                  <a:gd name="T71" fmla="*/ 5 h 20"/>
                  <a:gd name="T72" fmla="*/ 2 w 16"/>
                  <a:gd name="T73" fmla="*/ 4 h 20"/>
                  <a:gd name="T74" fmla="*/ 3 w 16"/>
                  <a:gd name="T75" fmla="*/ 4 h 20"/>
                  <a:gd name="T76" fmla="*/ 4 w 16"/>
                  <a:gd name="T77" fmla="*/ 3 h 20"/>
                  <a:gd name="T78" fmla="*/ 4 w 16"/>
                  <a:gd name="T79" fmla="*/ 1 h 20"/>
                  <a:gd name="T80" fmla="*/ 4 w 16"/>
                  <a:gd name="T81" fmla="*/ 1 h 20"/>
                  <a:gd name="T82" fmla="*/ 5 w 16"/>
                  <a:gd name="T83" fmla="*/ 1 h 20"/>
                  <a:gd name="T84" fmla="*/ 6 w 16"/>
                  <a:gd name="T85" fmla="*/ 0 h 20"/>
                  <a:gd name="T86" fmla="*/ 7 w 16"/>
                  <a:gd name="T87" fmla="*/ 0 h 20"/>
                  <a:gd name="T88" fmla="*/ 8 w 16"/>
                  <a:gd name="T89" fmla="*/ 0 h 20"/>
                  <a:gd name="T90" fmla="*/ 9 w 16"/>
                  <a:gd name="T91" fmla="*/ 0 h 20"/>
                  <a:gd name="T92" fmla="*/ 10 w 16"/>
                  <a:gd name="T93" fmla="*/ 0 h 20"/>
                  <a:gd name="T94" fmla="*/ 10 w 16"/>
                  <a:gd name="T95" fmla="*/ 0 h 20"/>
                  <a:gd name="T96" fmla="*/ 10 w 16"/>
                  <a:gd name="T97" fmla="*/ 1 h 20"/>
                  <a:gd name="T98" fmla="*/ 11 w 16"/>
                  <a:gd name="T99" fmla="*/ 1 h 20"/>
                  <a:gd name="T100" fmla="*/ 12 w 16"/>
                  <a:gd name="T101" fmla="*/ 3 h 20"/>
                  <a:gd name="T102" fmla="*/ 13 w 16"/>
                  <a:gd name="T103" fmla="*/ 3 h 20"/>
                  <a:gd name="T104" fmla="*/ 14 w 16"/>
                  <a:gd name="T105" fmla="*/ 4 h 20"/>
                  <a:gd name="T106" fmla="*/ 14 w 16"/>
                  <a:gd name="T107" fmla="*/ 5 h 20"/>
                  <a:gd name="T108" fmla="*/ 15 w 16"/>
                  <a:gd name="T109" fmla="*/ 5 h 20"/>
                  <a:gd name="T110" fmla="*/ 15 w 16"/>
                  <a:gd name="T111" fmla="*/ 6 h 20"/>
                  <a:gd name="T112" fmla="*/ 16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5" y="13"/>
                    </a:lnTo>
                    <a:lnTo>
                      <a:pt x="15" y="13"/>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5" y="16"/>
                    </a:lnTo>
                    <a:lnTo>
                      <a:pt x="14" y="16"/>
                    </a:lnTo>
                    <a:lnTo>
                      <a:pt x="14" y="16"/>
                    </a:lnTo>
                    <a:lnTo>
                      <a:pt x="14" y="17"/>
                    </a:lnTo>
                    <a:lnTo>
                      <a:pt x="14" y="17"/>
                    </a:lnTo>
                    <a:lnTo>
                      <a:pt x="14" y="17"/>
                    </a:lnTo>
                    <a:lnTo>
                      <a:pt x="14" y="17"/>
                    </a:lnTo>
                    <a:lnTo>
                      <a:pt x="14" y="17"/>
                    </a:lnTo>
                    <a:lnTo>
                      <a:pt x="14" y="17"/>
                    </a:lnTo>
                    <a:lnTo>
                      <a:pt x="14" y="17"/>
                    </a:lnTo>
                    <a:lnTo>
                      <a:pt x="14" y="17"/>
                    </a:lnTo>
                    <a:lnTo>
                      <a:pt x="13" y="18"/>
                    </a:lnTo>
                    <a:lnTo>
                      <a:pt x="13" y="18"/>
                    </a:lnTo>
                    <a:lnTo>
                      <a:pt x="13" y="18"/>
                    </a:lnTo>
                    <a:lnTo>
                      <a:pt x="13" y="18"/>
                    </a:lnTo>
                    <a:lnTo>
                      <a:pt x="13" y="18"/>
                    </a:lnTo>
                    <a:lnTo>
                      <a:pt x="13" y="18"/>
                    </a:lnTo>
                    <a:lnTo>
                      <a:pt x="13" y="18"/>
                    </a:lnTo>
                    <a:lnTo>
                      <a:pt x="13" y="18"/>
                    </a:lnTo>
                    <a:lnTo>
                      <a:pt x="13" y="18"/>
                    </a:lnTo>
                    <a:lnTo>
                      <a:pt x="12" y="19"/>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4" y="20"/>
                    </a:lnTo>
                    <a:lnTo>
                      <a:pt x="4" y="20"/>
                    </a:lnTo>
                    <a:lnTo>
                      <a:pt x="4" y="19"/>
                    </a:lnTo>
                    <a:lnTo>
                      <a:pt x="4" y="19"/>
                    </a:lnTo>
                    <a:lnTo>
                      <a:pt x="4" y="19"/>
                    </a:lnTo>
                    <a:lnTo>
                      <a:pt x="4" y="19"/>
                    </a:lnTo>
                    <a:lnTo>
                      <a:pt x="4" y="19"/>
                    </a:lnTo>
                    <a:lnTo>
                      <a:pt x="4" y="19"/>
                    </a:lnTo>
                    <a:lnTo>
                      <a:pt x="4" y="19"/>
                    </a:lnTo>
                    <a:lnTo>
                      <a:pt x="4" y="19"/>
                    </a:lnTo>
                    <a:lnTo>
                      <a:pt x="4" y="19"/>
                    </a:lnTo>
                    <a:lnTo>
                      <a:pt x="4" y="19"/>
                    </a:lnTo>
                    <a:lnTo>
                      <a:pt x="4" y="19"/>
                    </a:lnTo>
                    <a:lnTo>
                      <a:pt x="4" y="19"/>
                    </a:lnTo>
                    <a:lnTo>
                      <a:pt x="4" y="19"/>
                    </a:lnTo>
                    <a:lnTo>
                      <a:pt x="3" y="18"/>
                    </a:lnTo>
                    <a:lnTo>
                      <a:pt x="3" y="18"/>
                    </a:lnTo>
                    <a:lnTo>
                      <a:pt x="3" y="18"/>
                    </a:lnTo>
                    <a:lnTo>
                      <a:pt x="3" y="18"/>
                    </a:lnTo>
                    <a:lnTo>
                      <a:pt x="3" y="18"/>
                    </a:lnTo>
                    <a:lnTo>
                      <a:pt x="3" y="18"/>
                    </a:lnTo>
                    <a:lnTo>
                      <a:pt x="3" y="18"/>
                    </a:lnTo>
                    <a:lnTo>
                      <a:pt x="3" y="18"/>
                    </a:lnTo>
                    <a:lnTo>
                      <a:pt x="2" y="18"/>
                    </a:lnTo>
                    <a:lnTo>
                      <a:pt x="2" y="17"/>
                    </a:lnTo>
                    <a:lnTo>
                      <a:pt x="2" y="17"/>
                    </a:lnTo>
                    <a:lnTo>
                      <a:pt x="2" y="17"/>
                    </a:lnTo>
                    <a:lnTo>
                      <a:pt x="2" y="17"/>
                    </a:lnTo>
                    <a:lnTo>
                      <a:pt x="2" y="17"/>
                    </a:lnTo>
                    <a:lnTo>
                      <a:pt x="2" y="17"/>
                    </a:lnTo>
                    <a:lnTo>
                      <a:pt x="2" y="17"/>
                    </a:lnTo>
                    <a:lnTo>
                      <a:pt x="2" y="17"/>
                    </a:lnTo>
                    <a:lnTo>
                      <a:pt x="2" y="16"/>
                    </a:lnTo>
                    <a:lnTo>
                      <a:pt x="1" y="16"/>
                    </a:lnTo>
                    <a:lnTo>
                      <a:pt x="1" y="16"/>
                    </a:lnTo>
                    <a:lnTo>
                      <a:pt x="1" y="16"/>
                    </a:lnTo>
                    <a:lnTo>
                      <a:pt x="1" y="16"/>
                    </a:lnTo>
                    <a:lnTo>
                      <a:pt x="1" y="16"/>
                    </a:lnTo>
                    <a:lnTo>
                      <a:pt x="1" y="16"/>
                    </a:lnTo>
                    <a:lnTo>
                      <a:pt x="1" y="16"/>
                    </a:lnTo>
                    <a:lnTo>
                      <a:pt x="1" y="15"/>
                    </a:lnTo>
                    <a:lnTo>
                      <a:pt x="1" y="15"/>
                    </a:lnTo>
                    <a:lnTo>
                      <a:pt x="1" y="15"/>
                    </a:lnTo>
                    <a:lnTo>
                      <a:pt x="1" y="15"/>
                    </a:lnTo>
                    <a:lnTo>
                      <a:pt x="1" y="15"/>
                    </a:lnTo>
                    <a:lnTo>
                      <a:pt x="1" y="15"/>
                    </a:lnTo>
                    <a:lnTo>
                      <a:pt x="1" y="13"/>
                    </a:lnTo>
                    <a:lnTo>
                      <a:pt x="0" y="13"/>
                    </a:lnTo>
                    <a:lnTo>
                      <a:pt x="0" y="13"/>
                    </a:lnTo>
                    <a:lnTo>
                      <a:pt x="0"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5"/>
                    </a:lnTo>
                    <a:lnTo>
                      <a:pt x="2" y="4"/>
                    </a:lnTo>
                    <a:lnTo>
                      <a:pt x="2" y="4"/>
                    </a:lnTo>
                    <a:lnTo>
                      <a:pt x="2" y="4"/>
                    </a:lnTo>
                    <a:lnTo>
                      <a:pt x="2" y="4"/>
                    </a:lnTo>
                    <a:lnTo>
                      <a:pt x="2" y="4"/>
                    </a:lnTo>
                    <a:lnTo>
                      <a:pt x="2" y="4"/>
                    </a:lnTo>
                    <a:lnTo>
                      <a:pt x="3" y="4"/>
                    </a:lnTo>
                    <a:lnTo>
                      <a:pt x="3" y="4"/>
                    </a:lnTo>
                    <a:lnTo>
                      <a:pt x="3" y="4"/>
                    </a:lnTo>
                    <a:lnTo>
                      <a:pt x="3" y="3"/>
                    </a:lnTo>
                    <a:lnTo>
                      <a:pt x="3" y="3"/>
                    </a:lnTo>
                    <a:lnTo>
                      <a:pt x="3" y="3"/>
                    </a:lnTo>
                    <a:lnTo>
                      <a:pt x="3" y="3"/>
                    </a:lnTo>
                    <a:lnTo>
                      <a:pt x="3" y="3"/>
                    </a:lnTo>
                    <a:lnTo>
                      <a:pt x="4" y="3"/>
                    </a:lnTo>
                    <a:lnTo>
                      <a:pt x="4" y="3"/>
                    </a:lnTo>
                    <a:lnTo>
                      <a:pt x="4" y="3"/>
                    </a:lnTo>
                    <a:lnTo>
                      <a:pt x="4" y="3"/>
                    </a:lnTo>
                    <a:lnTo>
                      <a:pt x="4" y="3"/>
                    </a:lnTo>
                    <a:lnTo>
                      <a:pt x="4" y="1"/>
                    </a:lnTo>
                    <a:lnTo>
                      <a:pt x="4" y="1"/>
                    </a:lnTo>
                    <a:lnTo>
                      <a:pt x="4" y="1"/>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0" y="0"/>
                    </a:lnTo>
                    <a:lnTo>
                      <a:pt x="10" y="1"/>
                    </a:lnTo>
                    <a:lnTo>
                      <a:pt x="10" y="1"/>
                    </a:lnTo>
                    <a:lnTo>
                      <a:pt x="10" y="1"/>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3"/>
                    </a:lnTo>
                    <a:lnTo>
                      <a:pt x="12" y="3"/>
                    </a:lnTo>
                    <a:lnTo>
                      <a:pt x="12" y="3"/>
                    </a:lnTo>
                    <a:lnTo>
                      <a:pt x="12" y="3"/>
                    </a:lnTo>
                    <a:lnTo>
                      <a:pt x="12" y="3"/>
                    </a:lnTo>
                    <a:lnTo>
                      <a:pt x="13" y="3"/>
                    </a:lnTo>
                    <a:lnTo>
                      <a:pt x="13" y="3"/>
                    </a:lnTo>
                    <a:lnTo>
                      <a:pt x="13" y="3"/>
                    </a:lnTo>
                    <a:lnTo>
                      <a:pt x="13" y="3"/>
                    </a:lnTo>
                    <a:lnTo>
                      <a:pt x="13" y="3"/>
                    </a:lnTo>
                    <a:lnTo>
                      <a:pt x="13" y="4"/>
                    </a:lnTo>
                    <a:lnTo>
                      <a:pt x="13" y="4"/>
                    </a:lnTo>
                    <a:lnTo>
                      <a:pt x="13" y="4"/>
                    </a:lnTo>
                    <a:lnTo>
                      <a:pt x="13" y="4"/>
                    </a:lnTo>
                    <a:lnTo>
                      <a:pt x="14" y="4"/>
                    </a:lnTo>
                    <a:lnTo>
                      <a:pt x="14" y="4"/>
                    </a:lnTo>
                    <a:lnTo>
                      <a:pt x="14" y="4"/>
                    </a:lnTo>
                    <a:lnTo>
                      <a:pt x="14" y="4"/>
                    </a:lnTo>
                    <a:lnTo>
                      <a:pt x="14" y="4"/>
                    </a:lnTo>
                    <a:lnTo>
                      <a:pt x="14" y="5"/>
                    </a:lnTo>
                    <a:lnTo>
                      <a:pt x="14" y="5"/>
                    </a:lnTo>
                    <a:lnTo>
                      <a:pt x="14" y="5"/>
                    </a:lnTo>
                    <a:lnTo>
                      <a:pt x="14" y="5"/>
                    </a:lnTo>
                    <a:lnTo>
                      <a:pt x="14"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2" name="Freeform 167">
                <a:extLst>
                  <a:ext uri="{FF2B5EF4-FFF2-40B4-BE49-F238E27FC236}">
                    <a16:creationId xmlns:a16="http://schemas.microsoft.com/office/drawing/2014/main" id="{3DAD5E64-1D93-4D6C-8930-642B75FED638}"/>
                  </a:ext>
                </a:extLst>
              </p:cNvPr>
              <p:cNvSpPr>
                <a:spLocks/>
              </p:cNvSpPr>
              <p:nvPr/>
            </p:nvSpPr>
            <p:spPr bwMode="auto">
              <a:xfrm>
                <a:off x="6465" y="3481"/>
                <a:ext cx="16" cy="20"/>
              </a:xfrm>
              <a:custGeom>
                <a:avLst/>
                <a:gdLst>
                  <a:gd name="T0" fmla="*/ 16 w 16"/>
                  <a:gd name="T1" fmla="*/ 11 h 20"/>
                  <a:gd name="T2" fmla="*/ 16 w 16"/>
                  <a:gd name="T3" fmla="*/ 12 h 20"/>
                  <a:gd name="T4" fmla="*/ 16 w 16"/>
                  <a:gd name="T5" fmla="*/ 12 h 20"/>
                  <a:gd name="T6" fmla="*/ 15 w 16"/>
                  <a:gd name="T7" fmla="*/ 13 h 20"/>
                  <a:gd name="T8" fmla="*/ 15 w 16"/>
                  <a:gd name="T9" fmla="*/ 14 h 20"/>
                  <a:gd name="T10" fmla="*/ 15 w 16"/>
                  <a:gd name="T11" fmla="*/ 15 h 20"/>
                  <a:gd name="T12" fmla="*/ 14 w 16"/>
                  <a:gd name="T13" fmla="*/ 17 h 20"/>
                  <a:gd name="T14" fmla="*/ 13 w 16"/>
                  <a:gd name="T15" fmla="*/ 17 h 20"/>
                  <a:gd name="T16" fmla="*/ 13 w 16"/>
                  <a:gd name="T17" fmla="*/ 18 h 20"/>
                  <a:gd name="T18" fmla="*/ 12 w 16"/>
                  <a:gd name="T19" fmla="*/ 19 h 20"/>
                  <a:gd name="T20" fmla="*/ 12 w 16"/>
                  <a:gd name="T21" fmla="*/ 19 h 20"/>
                  <a:gd name="T22" fmla="*/ 11 w 16"/>
                  <a:gd name="T23" fmla="*/ 19 h 20"/>
                  <a:gd name="T24" fmla="*/ 10 w 16"/>
                  <a:gd name="T25" fmla="*/ 20 h 20"/>
                  <a:gd name="T26" fmla="*/ 9 w 16"/>
                  <a:gd name="T27" fmla="*/ 20 h 20"/>
                  <a:gd name="T28" fmla="*/ 8 w 16"/>
                  <a:gd name="T29" fmla="*/ 20 h 20"/>
                  <a:gd name="T30" fmla="*/ 7 w 16"/>
                  <a:gd name="T31" fmla="*/ 20 h 20"/>
                  <a:gd name="T32" fmla="*/ 6 w 16"/>
                  <a:gd name="T33" fmla="*/ 20 h 20"/>
                  <a:gd name="T34" fmla="*/ 6 w 16"/>
                  <a:gd name="T35" fmla="*/ 20 h 20"/>
                  <a:gd name="T36" fmla="*/ 6 w 16"/>
                  <a:gd name="T37" fmla="*/ 19 h 20"/>
                  <a:gd name="T38" fmla="*/ 5 w 16"/>
                  <a:gd name="T39" fmla="*/ 19 h 20"/>
                  <a:gd name="T40" fmla="*/ 4 w 16"/>
                  <a:gd name="T41" fmla="*/ 18 h 20"/>
                  <a:gd name="T42" fmla="*/ 3 w 16"/>
                  <a:gd name="T43" fmla="*/ 18 h 20"/>
                  <a:gd name="T44" fmla="*/ 3 w 16"/>
                  <a:gd name="T45" fmla="*/ 17 h 20"/>
                  <a:gd name="T46" fmla="*/ 2 w 16"/>
                  <a:gd name="T47" fmla="*/ 15 h 20"/>
                  <a:gd name="T48" fmla="*/ 1 w 16"/>
                  <a:gd name="T49" fmla="*/ 15 h 20"/>
                  <a:gd name="T50" fmla="*/ 1 w 16"/>
                  <a:gd name="T51" fmla="*/ 14 h 20"/>
                  <a:gd name="T52" fmla="*/ 1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7 h 20"/>
                  <a:gd name="T66" fmla="*/ 1 w 16"/>
                  <a:gd name="T67" fmla="*/ 6 h 20"/>
                  <a:gd name="T68" fmla="*/ 1 w 16"/>
                  <a:gd name="T69" fmla="*/ 5 h 20"/>
                  <a:gd name="T70" fmla="*/ 2 w 16"/>
                  <a:gd name="T71" fmla="*/ 5 h 20"/>
                  <a:gd name="T72" fmla="*/ 2 w 16"/>
                  <a:gd name="T73" fmla="*/ 3 h 20"/>
                  <a:gd name="T74" fmla="*/ 3 w 16"/>
                  <a:gd name="T75" fmla="*/ 2 h 20"/>
                  <a:gd name="T76" fmla="*/ 4 w 16"/>
                  <a:gd name="T77" fmla="*/ 1 h 20"/>
                  <a:gd name="T78" fmla="*/ 4 w 16"/>
                  <a:gd name="T79" fmla="*/ 1 h 20"/>
                  <a:gd name="T80" fmla="*/ 5 w 16"/>
                  <a:gd name="T81" fmla="*/ 1 h 20"/>
                  <a:gd name="T82" fmla="*/ 6 w 16"/>
                  <a:gd name="T83" fmla="*/ 0 h 20"/>
                  <a:gd name="T84" fmla="*/ 6 w 16"/>
                  <a:gd name="T85" fmla="*/ 0 h 20"/>
                  <a:gd name="T86" fmla="*/ 7 w 16"/>
                  <a:gd name="T87" fmla="*/ 0 h 20"/>
                  <a:gd name="T88" fmla="*/ 8 w 16"/>
                  <a:gd name="T89" fmla="*/ 0 h 20"/>
                  <a:gd name="T90" fmla="*/ 9 w 16"/>
                  <a:gd name="T91" fmla="*/ 0 h 20"/>
                  <a:gd name="T92" fmla="*/ 10 w 16"/>
                  <a:gd name="T93" fmla="*/ 0 h 20"/>
                  <a:gd name="T94" fmla="*/ 11 w 16"/>
                  <a:gd name="T95" fmla="*/ 0 h 20"/>
                  <a:gd name="T96" fmla="*/ 12 w 16"/>
                  <a:gd name="T97" fmla="*/ 0 h 20"/>
                  <a:gd name="T98" fmla="*/ 12 w 16"/>
                  <a:gd name="T99" fmla="*/ 1 h 20"/>
                  <a:gd name="T100" fmla="*/ 12 w 16"/>
                  <a:gd name="T101" fmla="*/ 1 h 20"/>
                  <a:gd name="T102" fmla="*/ 13 w 16"/>
                  <a:gd name="T103" fmla="*/ 2 h 20"/>
                  <a:gd name="T104" fmla="*/ 14 w 16"/>
                  <a:gd name="T105" fmla="*/ 3 h 20"/>
                  <a:gd name="T106" fmla="*/ 14 w 16"/>
                  <a:gd name="T107" fmla="*/ 3 h 20"/>
                  <a:gd name="T108" fmla="*/ 15 w 16"/>
                  <a:gd name="T109" fmla="*/ 5 h 20"/>
                  <a:gd name="T110" fmla="*/ 15 w 16"/>
                  <a:gd name="T111" fmla="*/ 6 h 20"/>
                  <a:gd name="T112" fmla="*/ 16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4" y="15"/>
                    </a:lnTo>
                    <a:lnTo>
                      <a:pt x="14" y="15"/>
                    </a:lnTo>
                    <a:lnTo>
                      <a:pt x="14" y="15"/>
                    </a:lnTo>
                    <a:lnTo>
                      <a:pt x="14" y="17"/>
                    </a:lnTo>
                    <a:lnTo>
                      <a:pt x="14" y="17"/>
                    </a:lnTo>
                    <a:lnTo>
                      <a:pt x="14" y="17"/>
                    </a:lnTo>
                    <a:lnTo>
                      <a:pt x="14" y="17"/>
                    </a:lnTo>
                    <a:lnTo>
                      <a:pt x="14" y="17"/>
                    </a:lnTo>
                    <a:lnTo>
                      <a:pt x="14" y="17"/>
                    </a:lnTo>
                    <a:lnTo>
                      <a:pt x="14" y="17"/>
                    </a:lnTo>
                    <a:lnTo>
                      <a:pt x="13" y="17"/>
                    </a:lnTo>
                    <a:lnTo>
                      <a:pt x="13" y="17"/>
                    </a:lnTo>
                    <a:lnTo>
                      <a:pt x="13" y="18"/>
                    </a:lnTo>
                    <a:lnTo>
                      <a:pt x="13" y="18"/>
                    </a:lnTo>
                    <a:lnTo>
                      <a:pt x="13" y="18"/>
                    </a:lnTo>
                    <a:lnTo>
                      <a:pt x="13" y="18"/>
                    </a:lnTo>
                    <a:lnTo>
                      <a:pt x="13" y="18"/>
                    </a:lnTo>
                    <a:lnTo>
                      <a:pt x="13" y="18"/>
                    </a:lnTo>
                    <a:lnTo>
                      <a:pt x="12" y="18"/>
                    </a:lnTo>
                    <a:lnTo>
                      <a:pt x="12" y="18"/>
                    </a:lnTo>
                    <a:lnTo>
                      <a:pt x="12" y="18"/>
                    </a:lnTo>
                    <a:lnTo>
                      <a:pt x="12" y="18"/>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1" y="19"/>
                    </a:lnTo>
                    <a:lnTo>
                      <a:pt x="11" y="19"/>
                    </a:lnTo>
                    <a:lnTo>
                      <a:pt x="11" y="19"/>
                    </a:lnTo>
                    <a:lnTo>
                      <a:pt x="11" y="20"/>
                    </a:lnTo>
                    <a:lnTo>
                      <a:pt x="11" y="20"/>
                    </a:lnTo>
                    <a:lnTo>
                      <a:pt x="11"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6" y="20"/>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8"/>
                    </a:lnTo>
                    <a:lnTo>
                      <a:pt x="4" y="18"/>
                    </a:lnTo>
                    <a:lnTo>
                      <a:pt x="4" y="18"/>
                    </a:lnTo>
                    <a:lnTo>
                      <a:pt x="4" y="18"/>
                    </a:lnTo>
                    <a:lnTo>
                      <a:pt x="4" y="18"/>
                    </a:lnTo>
                    <a:lnTo>
                      <a:pt x="4" y="18"/>
                    </a:lnTo>
                    <a:lnTo>
                      <a:pt x="3" y="18"/>
                    </a:lnTo>
                    <a:lnTo>
                      <a:pt x="3" y="18"/>
                    </a:lnTo>
                    <a:lnTo>
                      <a:pt x="3" y="18"/>
                    </a:lnTo>
                    <a:lnTo>
                      <a:pt x="3" y="18"/>
                    </a:lnTo>
                    <a:lnTo>
                      <a:pt x="3" y="17"/>
                    </a:lnTo>
                    <a:lnTo>
                      <a:pt x="3" y="17"/>
                    </a:lnTo>
                    <a:lnTo>
                      <a:pt x="3" y="17"/>
                    </a:lnTo>
                    <a:lnTo>
                      <a:pt x="3" y="17"/>
                    </a:lnTo>
                    <a:lnTo>
                      <a:pt x="3" y="17"/>
                    </a:lnTo>
                    <a:lnTo>
                      <a:pt x="2" y="17"/>
                    </a:lnTo>
                    <a:lnTo>
                      <a:pt x="2" y="17"/>
                    </a:lnTo>
                    <a:lnTo>
                      <a:pt x="2" y="17"/>
                    </a:lnTo>
                    <a:lnTo>
                      <a:pt x="2" y="17"/>
                    </a:lnTo>
                    <a:lnTo>
                      <a:pt x="2" y="15"/>
                    </a:lnTo>
                    <a:lnTo>
                      <a:pt x="2" y="15"/>
                    </a:lnTo>
                    <a:lnTo>
                      <a:pt x="2" y="15"/>
                    </a:lnTo>
                    <a:lnTo>
                      <a:pt x="2" y="15"/>
                    </a:lnTo>
                    <a:lnTo>
                      <a:pt x="2" y="15"/>
                    </a:lnTo>
                    <a:lnTo>
                      <a:pt x="2"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0" y="12"/>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3"/>
                    </a:lnTo>
                    <a:lnTo>
                      <a:pt x="2" y="3"/>
                    </a:lnTo>
                    <a:lnTo>
                      <a:pt x="2" y="3"/>
                    </a:lnTo>
                    <a:lnTo>
                      <a:pt x="2" y="3"/>
                    </a:lnTo>
                    <a:lnTo>
                      <a:pt x="2" y="3"/>
                    </a:lnTo>
                    <a:lnTo>
                      <a:pt x="2" y="3"/>
                    </a:lnTo>
                    <a:lnTo>
                      <a:pt x="2" y="3"/>
                    </a:lnTo>
                    <a:lnTo>
                      <a:pt x="3" y="3"/>
                    </a:lnTo>
                    <a:lnTo>
                      <a:pt x="3" y="2"/>
                    </a:lnTo>
                    <a:lnTo>
                      <a:pt x="3" y="2"/>
                    </a:lnTo>
                    <a:lnTo>
                      <a:pt x="3" y="2"/>
                    </a:lnTo>
                    <a:lnTo>
                      <a:pt x="3" y="2"/>
                    </a:lnTo>
                    <a:lnTo>
                      <a:pt x="3" y="2"/>
                    </a:lnTo>
                    <a:lnTo>
                      <a:pt x="3" y="2"/>
                    </a:lnTo>
                    <a:lnTo>
                      <a:pt x="3" y="2"/>
                    </a:lnTo>
                    <a:lnTo>
                      <a:pt x="3" y="2"/>
                    </a:lnTo>
                    <a:lnTo>
                      <a:pt x="4" y="2"/>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5"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0"/>
                    </a:lnTo>
                    <a:lnTo>
                      <a:pt x="11" y="0"/>
                    </a:lnTo>
                    <a:lnTo>
                      <a:pt x="11" y="0"/>
                    </a:lnTo>
                    <a:lnTo>
                      <a:pt x="11" y="0"/>
                    </a:lnTo>
                    <a:lnTo>
                      <a:pt x="12" y="0"/>
                    </a:lnTo>
                    <a:lnTo>
                      <a:pt x="12" y="0"/>
                    </a:lnTo>
                    <a:lnTo>
                      <a:pt x="12" y="0"/>
                    </a:lnTo>
                    <a:lnTo>
                      <a:pt x="12" y="1"/>
                    </a:lnTo>
                    <a:lnTo>
                      <a:pt x="12" y="1"/>
                    </a:lnTo>
                    <a:lnTo>
                      <a:pt x="12" y="1"/>
                    </a:lnTo>
                    <a:lnTo>
                      <a:pt x="12" y="1"/>
                    </a:lnTo>
                    <a:lnTo>
                      <a:pt x="12" y="1"/>
                    </a:lnTo>
                    <a:lnTo>
                      <a:pt x="12" y="1"/>
                    </a:lnTo>
                    <a:lnTo>
                      <a:pt x="12" y="1"/>
                    </a:lnTo>
                    <a:lnTo>
                      <a:pt x="12" y="1"/>
                    </a:lnTo>
                    <a:lnTo>
                      <a:pt x="12" y="1"/>
                    </a:lnTo>
                    <a:lnTo>
                      <a:pt x="12" y="1"/>
                    </a:lnTo>
                    <a:lnTo>
                      <a:pt x="12" y="1"/>
                    </a:lnTo>
                    <a:lnTo>
                      <a:pt x="12" y="1"/>
                    </a:lnTo>
                    <a:lnTo>
                      <a:pt x="13" y="1"/>
                    </a:lnTo>
                    <a:lnTo>
                      <a:pt x="13" y="2"/>
                    </a:lnTo>
                    <a:lnTo>
                      <a:pt x="13" y="2"/>
                    </a:lnTo>
                    <a:lnTo>
                      <a:pt x="13" y="2"/>
                    </a:lnTo>
                    <a:lnTo>
                      <a:pt x="13" y="2"/>
                    </a:lnTo>
                    <a:lnTo>
                      <a:pt x="13" y="2"/>
                    </a:lnTo>
                    <a:lnTo>
                      <a:pt x="13" y="2"/>
                    </a:lnTo>
                    <a:lnTo>
                      <a:pt x="13" y="2"/>
                    </a:lnTo>
                    <a:lnTo>
                      <a:pt x="14" y="2"/>
                    </a:lnTo>
                    <a:lnTo>
                      <a:pt x="14" y="2"/>
                    </a:lnTo>
                    <a:lnTo>
                      <a:pt x="14" y="3"/>
                    </a:lnTo>
                    <a:lnTo>
                      <a:pt x="14" y="3"/>
                    </a:lnTo>
                    <a:lnTo>
                      <a:pt x="14" y="3"/>
                    </a:lnTo>
                    <a:lnTo>
                      <a:pt x="14" y="3"/>
                    </a:lnTo>
                    <a:lnTo>
                      <a:pt x="14" y="3"/>
                    </a:lnTo>
                    <a:lnTo>
                      <a:pt x="14" y="3"/>
                    </a:lnTo>
                    <a:lnTo>
                      <a:pt x="14" y="3"/>
                    </a:lnTo>
                    <a:lnTo>
                      <a:pt x="14" y="3"/>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6" y="6"/>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3" name="Freeform 168">
                <a:extLst>
                  <a:ext uri="{FF2B5EF4-FFF2-40B4-BE49-F238E27FC236}">
                    <a16:creationId xmlns:a16="http://schemas.microsoft.com/office/drawing/2014/main" id="{45B1C4B6-9EF3-44BD-BBCA-DE46FA5431A4}"/>
                  </a:ext>
                </a:extLst>
              </p:cNvPr>
              <p:cNvSpPr>
                <a:spLocks/>
              </p:cNvSpPr>
              <p:nvPr/>
            </p:nvSpPr>
            <p:spPr bwMode="auto">
              <a:xfrm>
                <a:off x="6612" y="3467"/>
                <a:ext cx="15" cy="20"/>
              </a:xfrm>
              <a:custGeom>
                <a:avLst/>
                <a:gdLst>
                  <a:gd name="T0" fmla="*/ 15 w 15"/>
                  <a:gd name="T1" fmla="*/ 11 h 20"/>
                  <a:gd name="T2" fmla="*/ 15 w 15"/>
                  <a:gd name="T3" fmla="*/ 12 h 20"/>
                  <a:gd name="T4" fmla="*/ 15 w 15"/>
                  <a:gd name="T5" fmla="*/ 13 h 20"/>
                  <a:gd name="T6" fmla="*/ 15 w 15"/>
                  <a:gd name="T7" fmla="*/ 13 h 20"/>
                  <a:gd name="T8" fmla="*/ 15 w 15"/>
                  <a:gd name="T9" fmla="*/ 14 h 20"/>
                  <a:gd name="T10" fmla="*/ 15 w 15"/>
                  <a:gd name="T11" fmla="*/ 15 h 20"/>
                  <a:gd name="T12" fmla="*/ 14 w 15"/>
                  <a:gd name="T13" fmla="*/ 16 h 20"/>
                  <a:gd name="T14" fmla="*/ 14 w 15"/>
                  <a:gd name="T15" fmla="*/ 17 h 20"/>
                  <a:gd name="T16" fmla="*/ 13 w 15"/>
                  <a:gd name="T17" fmla="*/ 17 h 20"/>
                  <a:gd name="T18" fmla="*/ 12 w 15"/>
                  <a:gd name="T19" fmla="*/ 19 h 20"/>
                  <a:gd name="T20" fmla="*/ 11 w 15"/>
                  <a:gd name="T21" fmla="*/ 19 h 20"/>
                  <a:gd name="T22" fmla="*/ 10 w 15"/>
                  <a:gd name="T23" fmla="*/ 20 h 20"/>
                  <a:gd name="T24" fmla="*/ 9 w 15"/>
                  <a:gd name="T25" fmla="*/ 20 h 20"/>
                  <a:gd name="T26" fmla="*/ 8 w 15"/>
                  <a:gd name="T27" fmla="*/ 20 h 20"/>
                  <a:gd name="T28" fmla="*/ 8 w 15"/>
                  <a:gd name="T29" fmla="*/ 20 h 20"/>
                  <a:gd name="T30" fmla="*/ 8 w 15"/>
                  <a:gd name="T31" fmla="*/ 20 h 20"/>
                  <a:gd name="T32" fmla="*/ 7 w 15"/>
                  <a:gd name="T33" fmla="*/ 20 h 20"/>
                  <a:gd name="T34" fmla="*/ 6 w 15"/>
                  <a:gd name="T35" fmla="*/ 20 h 20"/>
                  <a:gd name="T36" fmla="*/ 5 w 15"/>
                  <a:gd name="T37" fmla="*/ 19 h 20"/>
                  <a:gd name="T38" fmla="*/ 4 w 15"/>
                  <a:gd name="T39" fmla="*/ 19 h 20"/>
                  <a:gd name="T40" fmla="*/ 3 w 15"/>
                  <a:gd name="T41" fmla="*/ 17 h 20"/>
                  <a:gd name="T42" fmla="*/ 2 w 15"/>
                  <a:gd name="T43" fmla="*/ 17 h 20"/>
                  <a:gd name="T44" fmla="*/ 2 w 15"/>
                  <a:gd name="T45" fmla="*/ 16 h 20"/>
                  <a:gd name="T46" fmla="*/ 2 w 15"/>
                  <a:gd name="T47" fmla="*/ 15 h 20"/>
                  <a:gd name="T48" fmla="*/ 2 w 15"/>
                  <a:gd name="T49" fmla="*/ 15 h 20"/>
                  <a:gd name="T50" fmla="*/ 1 w 15"/>
                  <a:gd name="T51" fmla="*/ 14 h 20"/>
                  <a:gd name="T52" fmla="*/ 1 w 15"/>
                  <a:gd name="T53" fmla="*/ 13 h 20"/>
                  <a:gd name="T54" fmla="*/ 1 w 15"/>
                  <a:gd name="T55" fmla="*/ 12 h 20"/>
                  <a:gd name="T56" fmla="*/ 0 w 15"/>
                  <a:gd name="T57" fmla="*/ 11 h 20"/>
                  <a:gd name="T58" fmla="*/ 0 w 15"/>
                  <a:gd name="T59" fmla="*/ 10 h 20"/>
                  <a:gd name="T60" fmla="*/ 0 w 15"/>
                  <a:gd name="T61" fmla="*/ 9 h 20"/>
                  <a:gd name="T62" fmla="*/ 0 w 15"/>
                  <a:gd name="T63" fmla="*/ 8 h 20"/>
                  <a:gd name="T64" fmla="*/ 1 w 15"/>
                  <a:gd name="T65" fmla="*/ 7 h 20"/>
                  <a:gd name="T66" fmla="*/ 1 w 15"/>
                  <a:gd name="T67" fmla="*/ 5 h 20"/>
                  <a:gd name="T68" fmla="*/ 1 w 15"/>
                  <a:gd name="T69" fmla="*/ 4 h 20"/>
                  <a:gd name="T70" fmla="*/ 2 w 15"/>
                  <a:gd name="T71" fmla="*/ 4 h 20"/>
                  <a:gd name="T72" fmla="*/ 2 w 15"/>
                  <a:gd name="T73" fmla="*/ 3 h 20"/>
                  <a:gd name="T74" fmla="*/ 2 w 15"/>
                  <a:gd name="T75" fmla="*/ 2 h 20"/>
                  <a:gd name="T76" fmla="*/ 3 w 15"/>
                  <a:gd name="T77" fmla="*/ 2 h 20"/>
                  <a:gd name="T78" fmla="*/ 4 w 15"/>
                  <a:gd name="T79" fmla="*/ 1 h 20"/>
                  <a:gd name="T80" fmla="*/ 5 w 15"/>
                  <a:gd name="T81" fmla="*/ 1 h 20"/>
                  <a:gd name="T82" fmla="*/ 5 w 15"/>
                  <a:gd name="T83" fmla="*/ 0 h 20"/>
                  <a:gd name="T84" fmla="*/ 6 w 15"/>
                  <a:gd name="T85" fmla="*/ 0 h 20"/>
                  <a:gd name="T86" fmla="*/ 7 w 15"/>
                  <a:gd name="T87" fmla="*/ 0 h 20"/>
                  <a:gd name="T88" fmla="*/ 8 w 15"/>
                  <a:gd name="T89" fmla="*/ 0 h 20"/>
                  <a:gd name="T90" fmla="*/ 8 w 15"/>
                  <a:gd name="T91" fmla="*/ 0 h 20"/>
                  <a:gd name="T92" fmla="*/ 9 w 15"/>
                  <a:gd name="T93" fmla="*/ 0 h 20"/>
                  <a:gd name="T94" fmla="*/ 10 w 15"/>
                  <a:gd name="T95" fmla="*/ 0 h 20"/>
                  <a:gd name="T96" fmla="*/ 11 w 15"/>
                  <a:gd name="T97" fmla="*/ 0 h 20"/>
                  <a:gd name="T98" fmla="*/ 12 w 15"/>
                  <a:gd name="T99" fmla="*/ 1 h 20"/>
                  <a:gd name="T100" fmla="*/ 13 w 15"/>
                  <a:gd name="T101" fmla="*/ 1 h 20"/>
                  <a:gd name="T102" fmla="*/ 13 w 15"/>
                  <a:gd name="T103" fmla="*/ 2 h 20"/>
                  <a:gd name="T104" fmla="*/ 14 w 15"/>
                  <a:gd name="T105" fmla="*/ 3 h 20"/>
                  <a:gd name="T106" fmla="*/ 15 w 15"/>
                  <a:gd name="T107" fmla="*/ 3 h 20"/>
                  <a:gd name="T108" fmla="*/ 15 w 15"/>
                  <a:gd name="T109" fmla="*/ 4 h 20"/>
                  <a:gd name="T110" fmla="*/ 15 w 15"/>
                  <a:gd name="T111" fmla="*/ 5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4" y="16"/>
                    </a:lnTo>
                    <a:lnTo>
                      <a:pt x="14" y="16"/>
                    </a:lnTo>
                    <a:lnTo>
                      <a:pt x="14" y="16"/>
                    </a:lnTo>
                    <a:lnTo>
                      <a:pt x="14" y="16"/>
                    </a:lnTo>
                    <a:lnTo>
                      <a:pt x="14" y="16"/>
                    </a:lnTo>
                    <a:lnTo>
                      <a:pt x="14" y="16"/>
                    </a:lnTo>
                    <a:lnTo>
                      <a:pt x="14" y="16"/>
                    </a:lnTo>
                    <a:lnTo>
                      <a:pt x="14" y="16"/>
                    </a:lnTo>
                    <a:lnTo>
                      <a:pt x="14" y="16"/>
                    </a:lnTo>
                    <a:lnTo>
                      <a:pt x="14" y="17"/>
                    </a:lnTo>
                    <a:lnTo>
                      <a:pt x="13" y="17"/>
                    </a:lnTo>
                    <a:lnTo>
                      <a:pt x="13" y="17"/>
                    </a:lnTo>
                    <a:lnTo>
                      <a:pt x="13" y="17"/>
                    </a:lnTo>
                    <a:lnTo>
                      <a:pt x="13" y="17"/>
                    </a:lnTo>
                    <a:lnTo>
                      <a:pt x="13" y="17"/>
                    </a:lnTo>
                    <a:lnTo>
                      <a:pt x="13" y="17"/>
                    </a:lnTo>
                    <a:lnTo>
                      <a:pt x="13" y="17"/>
                    </a:lnTo>
                    <a:lnTo>
                      <a:pt x="13" y="17"/>
                    </a:lnTo>
                    <a:lnTo>
                      <a:pt x="12" y="17"/>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3" y="19"/>
                    </a:lnTo>
                    <a:lnTo>
                      <a:pt x="3" y="17"/>
                    </a:lnTo>
                    <a:lnTo>
                      <a:pt x="3" y="17"/>
                    </a:lnTo>
                    <a:lnTo>
                      <a:pt x="3" y="17"/>
                    </a:lnTo>
                    <a:lnTo>
                      <a:pt x="3" y="17"/>
                    </a:lnTo>
                    <a:lnTo>
                      <a:pt x="3" y="17"/>
                    </a:lnTo>
                    <a:lnTo>
                      <a:pt x="3" y="17"/>
                    </a:lnTo>
                    <a:lnTo>
                      <a:pt x="3" y="17"/>
                    </a:lnTo>
                    <a:lnTo>
                      <a:pt x="2" y="17"/>
                    </a:lnTo>
                    <a:lnTo>
                      <a:pt x="2" y="17"/>
                    </a:lnTo>
                    <a:lnTo>
                      <a:pt x="2" y="17"/>
                    </a:lnTo>
                    <a:lnTo>
                      <a:pt x="2" y="16"/>
                    </a:lnTo>
                    <a:lnTo>
                      <a:pt x="2" y="16"/>
                    </a:lnTo>
                    <a:lnTo>
                      <a:pt x="2" y="16"/>
                    </a:lnTo>
                    <a:lnTo>
                      <a:pt x="2" y="16"/>
                    </a:lnTo>
                    <a:lnTo>
                      <a:pt x="2" y="16"/>
                    </a:lnTo>
                    <a:lnTo>
                      <a:pt x="2" y="16"/>
                    </a:lnTo>
                    <a:lnTo>
                      <a:pt x="2" y="16"/>
                    </a:lnTo>
                    <a:lnTo>
                      <a:pt x="2" y="16"/>
                    </a:lnTo>
                    <a:lnTo>
                      <a:pt x="2" y="16"/>
                    </a:lnTo>
                    <a:lnTo>
                      <a:pt x="2" y="15"/>
                    </a:lnTo>
                    <a:lnTo>
                      <a:pt x="2" y="15"/>
                    </a:lnTo>
                    <a:lnTo>
                      <a:pt x="2" y="15"/>
                    </a:lnTo>
                    <a:lnTo>
                      <a:pt x="2" y="15"/>
                    </a:lnTo>
                    <a:lnTo>
                      <a:pt x="2" y="15"/>
                    </a:lnTo>
                    <a:lnTo>
                      <a:pt x="2" y="15"/>
                    </a:lnTo>
                    <a:lnTo>
                      <a:pt x="2" y="15"/>
                    </a:lnTo>
                    <a:lnTo>
                      <a:pt x="2"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1" y="8"/>
                    </a:lnTo>
                    <a:lnTo>
                      <a:pt x="1" y="8"/>
                    </a:lnTo>
                    <a:lnTo>
                      <a:pt x="1" y="8"/>
                    </a:lnTo>
                    <a:lnTo>
                      <a:pt x="1" y="7"/>
                    </a:lnTo>
                    <a:lnTo>
                      <a:pt x="1" y="7"/>
                    </a:lnTo>
                    <a:lnTo>
                      <a:pt x="1" y="7"/>
                    </a:lnTo>
                    <a:lnTo>
                      <a:pt x="1" y="7"/>
                    </a:lnTo>
                    <a:lnTo>
                      <a:pt x="1" y="7"/>
                    </a:lnTo>
                    <a:lnTo>
                      <a:pt x="1" y="7"/>
                    </a:lnTo>
                    <a:lnTo>
                      <a:pt x="1" y="5"/>
                    </a:lnTo>
                    <a:lnTo>
                      <a:pt x="1" y="5"/>
                    </a:lnTo>
                    <a:lnTo>
                      <a:pt x="1" y="5"/>
                    </a:lnTo>
                    <a:lnTo>
                      <a:pt x="1" y="5"/>
                    </a:lnTo>
                    <a:lnTo>
                      <a:pt x="1" y="5"/>
                    </a:lnTo>
                    <a:lnTo>
                      <a:pt x="1" y="5"/>
                    </a:lnTo>
                    <a:lnTo>
                      <a:pt x="1" y="5"/>
                    </a:lnTo>
                    <a:lnTo>
                      <a:pt x="1" y="4"/>
                    </a:lnTo>
                    <a:lnTo>
                      <a:pt x="2" y="4"/>
                    </a:lnTo>
                    <a:lnTo>
                      <a:pt x="2" y="4"/>
                    </a:lnTo>
                    <a:lnTo>
                      <a:pt x="2" y="4"/>
                    </a:lnTo>
                    <a:lnTo>
                      <a:pt x="2" y="4"/>
                    </a:lnTo>
                    <a:lnTo>
                      <a:pt x="2" y="4"/>
                    </a:lnTo>
                    <a:lnTo>
                      <a:pt x="2" y="4"/>
                    </a:lnTo>
                    <a:lnTo>
                      <a:pt x="2" y="4"/>
                    </a:lnTo>
                    <a:lnTo>
                      <a:pt x="2" y="3"/>
                    </a:lnTo>
                    <a:lnTo>
                      <a:pt x="2" y="3"/>
                    </a:lnTo>
                    <a:lnTo>
                      <a:pt x="2" y="3"/>
                    </a:lnTo>
                    <a:lnTo>
                      <a:pt x="2" y="3"/>
                    </a:lnTo>
                    <a:lnTo>
                      <a:pt x="2" y="3"/>
                    </a:lnTo>
                    <a:lnTo>
                      <a:pt x="2" y="3"/>
                    </a:lnTo>
                    <a:lnTo>
                      <a:pt x="2" y="3"/>
                    </a:lnTo>
                    <a:lnTo>
                      <a:pt x="2" y="3"/>
                    </a:lnTo>
                    <a:lnTo>
                      <a:pt x="2" y="2"/>
                    </a:lnTo>
                    <a:lnTo>
                      <a:pt x="2" y="2"/>
                    </a:lnTo>
                    <a:lnTo>
                      <a:pt x="2" y="2"/>
                    </a:lnTo>
                    <a:lnTo>
                      <a:pt x="2" y="2"/>
                    </a:lnTo>
                    <a:lnTo>
                      <a:pt x="2" y="2"/>
                    </a:lnTo>
                    <a:lnTo>
                      <a:pt x="3" y="2"/>
                    </a:lnTo>
                    <a:lnTo>
                      <a:pt x="3" y="2"/>
                    </a:lnTo>
                    <a:lnTo>
                      <a:pt x="3" y="2"/>
                    </a:lnTo>
                    <a:lnTo>
                      <a:pt x="3" y="2"/>
                    </a:lnTo>
                    <a:lnTo>
                      <a:pt x="3" y="2"/>
                    </a:lnTo>
                    <a:lnTo>
                      <a:pt x="3" y="1"/>
                    </a:lnTo>
                    <a:lnTo>
                      <a:pt x="3" y="1"/>
                    </a:lnTo>
                    <a:lnTo>
                      <a:pt x="3" y="1"/>
                    </a:lnTo>
                    <a:lnTo>
                      <a:pt x="4" y="1"/>
                    </a:lnTo>
                    <a:lnTo>
                      <a:pt x="4" y="1"/>
                    </a:lnTo>
                    <a:lnTo>
                      <a:pt x="4" y="1"/>
                    </a:lnTo>
                    <a:lnTo>
                      <a:pt x="4" y="1"/>
                    </a:lnTo>
                    <a:lnTo>
                      <a:pt x="4" y="1"/>
                    </a:lnTo>
                    <a:lnTo>
                      <a:pt x="4" y="1"/>
                    </a:lnTo>
                    <a:lnTo>
                      <a:pt x="4" y="1"/>
                    </a:lnTo>
                    <a:lnTo>
                      <a:pt x="5" y="1"/>
                    </a:lnTo>
                    <a:lnTo>
                      <a:pt x="5" y="1"/>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0"/>
                    </a:lnTo>
                    <a:lnTo>
                      <a:pt x="11" y="1"/>
                    </a:lnTo>
                    <a:lnTo>
                      <a:pt x="11" y="1"/>
                    </a:lnTo>
                    <a:lnTo>
                      <a:pt x="11" y="1"/>
                    </a:lnTo>
                    <a:lnTo>
                      <a:pt x="11" y="1"/>
                    </a:lnTo>
                    <a:lnTo>
                      <a:pt x="12" y="1"/>
                    </a:lnTo>
                    <a:lnTo>
                      <a:pt x="12" y="1"/>
                    </a:lnTo>
                    <a:lnTo>
                      <a:pt x="12" y="1"/>
                    </a:lnTo>
                    <a:lnTo>
                      <a:pt x="12" y="1"/>
                    </a:lnTo>
                    <a:lnTo>
                      <a:pt x="12" y="1"/>
                    </a:lnTo>
                    <a:lnTo>
                      <a:pt x="12" y="1"/>
                    </a:lnTo>
                    <a:lnTo>
                      <a:pt x="12" y="1"/>
                    </a:lnTo>
                    <a:lnTo>
                      <a:pt x="13" y="1"/>
                    </a:lnTo>
                    <a:lnTo>
                      <a:pt x="13" y="2"/>
                    </a:lnTo>
                    <a:lnTo>
                      <a:pt x="13" y="2"/>
                    </a:lnTo>
                    <a:lnTo>
                      <a:pt x="13" y="2"/>
                    </a:lnTo>
                    <a:lnTo>
                      <a:pt x="13" y="2"/>
                    </a:lnTo>
                    <a:lnTo>
                      <a:pt x="13" y="2"/>
                    </a:lnTo>
                    <a:lnTo>
                      <a:pt x="13" y="2"/>
                    </a:lnTo>
                    <a:lnTo>
                      <a:pt x="13" y="2"/>
                    </a:lnTo>
                    <a:lnTo>
                      <a:pt x="14" y="2"/>
                    </a:lnTo>
                    <a:lnTo>
                      <a:pt x="14" y="2"/>
                    </a:lnTo>
                    <a:lnTo>
                      <a:pt x="14" y="2"/>
                    </a:lnTo>
                    <a:lnTo>
                      <a:pt x="14" y="3"/>
                    </a:lnTo>
                    <a:lnTo>
                      <a:pt x="14" y="3"/>
                    </a:lnTo>
                    <a:lnTo>
                      <a:pt x="14" y="3"/>
                    </a:lnTo>
                    <a:lnTo>
                      <a:pt x="14" y="3"/>
                    </a:lnTo>
                    <a:lnTo>
                      <a:pt x="14" y="3"/>
                    </a:lnTo>
                    <a:lnTo>
                      <a:pt x="14" y="3"/>
                    </a:lnTo>
                    <a:lnTo>
                      <a:pt x="14" y="3"/>
                    </a:lnTo>
                    <a:lnTo>
                      <a:pt x="15" y="3"/>
                    </a:lnTo>
                    <a:lnTo>
                      <a:pt x="15" y="4"/>
                    </a:lnTo>
                    <a:lnTo>
                      <a:pt x="15" y="4"/>
                    </a:lnTo>
                    <a:lnTo>
                      <a:pt x="15" y="4"/>
                    </a:lnTo>
                    <a:lnTo>
                      <a:pt x="15" y="4"/>
                    </a:lnTo>
                    <a:lnTo>
                      <a:pt x="15" y="4"/>
                    </a:lnTo>
                    <a:lnTo>
                      <a:pt x="15" y="4"/>
                    </a:lnTo>
                    <a:lnTo>
                      <a:pt x="15" y="4"/>
                    </a:lnTo>
                    <a:lnTo>
                      <a:pt x="15" y="4"/>
                    </a:lnTo>
                    <a:lnTo>
                      <a:pt x="15" y="5"/>
                    </a:lnTo>
                    <a:lnTo>
                      <a:pt x="15" y="5"/>
                    </a:lnTo>
                    <a:lnTo>
                      <a:pt x="15" y="5"/>
                    </a:lnTo>
                    <a:lnTo>
                      <a:pt x="15" y="5"/>
                    </a:lnTo>
                    <a:lnTo>
                      <a:pt x="15" y="5"/>
                    </a:lnTo>
                    <a:lnTo>
                      <a:pt x="15" y="5"/>
                    </a:lnTo>
                    <a:lnTo>
                      <a:pt x="15" y="5"/>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4" name="Freeform 169">
                <a:extLst>
                  <a:ext uri="{FF2B5EF4-FFF2-40B4-BE49-F238E27FC236}">
                    <a16:creationId xmlns:a16="http://schemas.microsoft.com/office/drawing/2014/main" id="{AD6BC5CA-1958-4A7C-9729-2CDCA4867F9D}"/>
                  </a:ext>
                </a:extLst>
              </p:cNvPr>
              <p:cNvSpPr>
                <a:spLocks/>
              </p:cNvSpPr>
              <p:nvPr/>
            </p:nvSpPr>
            <p:spPr bwMode="auto">
              <a:xfrm>
                <a:off x="6586" y="3383"/>
                <a:ext cx="16" cy="21"/>
              </a:xfrm>
              <a:custGeom>
                <a:avLst/>
                <a:gdLst>
                  <a:gd name="T0" fmla="*/ 16 w 16"/>
                  <a:gd name="T1" fmla="*/ 11 h 21"/>
                  <a:gd name="T2" fmla="*/ 16 w 16"/>
                  <a:gd name="T3" fmla="*/ 12 h 21"/>
                  <a:gd name="T4" fmla="*/ 16 w 16"/>
                  <a:gd name="T5" fmla="*/ 13 h 21"/>
                  <a:gd name="T6" fmla="*/ 16 w 16"/>
                  <a:gd name="T7" fmla="*/ 14 h 21"/>
                  <a:gd name="T8" fmla="*/ 15 w 16"/>
                  <a:gd name="T9" fmla="*/ 15 h 21"/>
                  <a:gd name="T10" fmla="*/ 15 w 16"/>
                  <a:gd name="T11" fmla="*/ 16 h 21"/>
                  <a:gd name="T12" fmla="*/ 14 w 16"/>
                  <a:gd name="T13" fmla="*/ 16 h 21"/>
                  <a:gd name="T14" fmla="*/ 14 w 16"/>
                  <a:gd name="T15" fmla="*/ 17 h 21"/>
                  <a:gd name="T16" fmla="*/ 13 w 16"/>
                  <a:gd name="T17" fmla="*/ 19 h 21"/>
                  <a:gd name="T18" fmla="*/ 12 w 16"/>
                  <a:gd name="T19" fmla="*/ 19 h 21"/>
                  <a:gd name="T20" fmla="*/ 11 w 16"/>
                  <a:gd name="T21" fmla="*/ 20 h 21"/>
                  <a:gd name="T22" fmla="*/ 10 w 16"/>
                  <a:gd name="T23" fmla="*/ 20 h 21"/>
                  <a:gd name="T24" fmla="*/ 10 w 16"/>
                  <a:gd name="T25" fmla="*/ 20 h 21"/>
                  <a:gd name="T26" fmla="*/ 10 w 16"/>
                  <a:gd name="T27" fmla="*/ 20 h 21"/>
                  <a:gd name="T28" fmla="*/ 9 w 16"/>
                  <a:gd name="T29" fmla="*/ 21 h 21"/>
                  <a:gd name="T30" fmla="*/ 8 w 16"/>
                  <a:gd name="T31" fmla="*/ 20 h 21"/>
                  <a:gd name="T32" fmla="*/ 7 w 16"/>
                  <a:gd name="T33" fmla="*/ 20 h 21"/>
                  <a:gd name="T34" fmla="*/ 6 w 16"/>
                  <a:gd name="T35" fmla="*/ 20 h 21"/>
                  <a:gd name="T36" fmla="*/ 5 w 16"/>
                  <a:gd name="T37" fmla="*/ 20 h 21"/>
                  <a:gd name="T38" fmla="*/ 4 w 16"/>
                  <a:gd name="T39" fmla="*/ 19 h 21"/>
                  <a:gd name="T40" fmla="*/ 3 w 16"/>
                  <a:gd name="T41" fmla="*/ 19 h 21"/>
                  <a:gd name="T42" fmla="*/ 3 w 16"/>
                  <a:gd name="T43" fmla="*/ 17 h 21"/>
                  <a:gd name="T44" fmla="*/ 3 w 16"/>
                  <a:gd name="T45" fmla="*/ 17 h 21"/>
                  <a:gd name="T46" fmla="*/ 2 w 16"/>
                  <a:gd name="T47" fmla="*/ 16 h 21"/>
                  <a:gd name="T48" fmla="*/ 2 w 16"/>
                  <a:gd name="T49" fmla="*/ 15 h 21"/>
                  <a:gd name="T50" fmla="*/ 1 w 16"/>
                  <a:gd name="T51" fmla="*/ 14 h 21"/>
                  <a:gd name="T52" fmla="*/ 1 w 16"/>
                  <a:gd name="T53" fmla="*/ 13 h 21"/>
                  <a:gd name="T54" fmla="*/ 1 w 16"/>
                  <a:gd name="T55" fmla="*/ 12 h 21"/>
                  <a:gd name="T56" fmla="*/ 0 w 16"/>
                  <a:gd name="T57" fmla="*/ 11 h 21"/>
                  <a:gd name="T58" fmla="*/ 0 w 16"/>
                  <a:gd name="T59" fmla="*/ 11 h 21"/>
                  <a:gd name="T60" fmla="*/ 0 w 16"/>
                  <a:gd name="T61" fmla="*/ 10 h 21"/>
                  <a:gd name="T62" fmla="*/ 1 w 16"/>
                  <a:gd name="T63" fmla="*/ 9 h 21"/>
                  <a:gd name="T64" fmla="*/ 1 w 16"/>
                  <a:gd name="T65" fmla="*/ 8 h 21"/>
                  <a:gd name="T66" fmla="*/ 1 w 16"/>
                  <a:gd name="T67" fmla="*/ 7 h 21"/>
                  <a:gd name="T68" fmla="*/ 2 w 16"/>
                  <a:gd name="T69" fmla="*/ 5 h 21"/>
                  <a:gd name="T70" fmla="*/ 2 w 16"/>
                  <a:gd name="T71" fmla="*/ 4 h 21"/>
                  <a:gd name="T72" fmla="*/ 3 w 16"/>
                  <a:gd name="T73" fmla="*/ 3 h 21"/>
                  <a:gd name="T74" fmla="*/ 3 w 16"/>
                  <a:gd name="T75" fmla="*/ 3 h 21"/>
                  <a:gd name="T76" fmla="*/ 3 w 16"/>
                  <a:gd name="T77" fmla="*/ 2 h 21"/>
                  <a:gd name="T78" fmla="*/ 4 w 16"/>
                  <a:gd name="T79" fmla="*/ 2 h 21"/>
                  <a:gd name="T80" fmla="*/ 5 w 16"/>
                  <a:gd name="T81" fmla="*/ 1 h 21"/>
                  <a:gd name="T82" fmla="*/ 5 w 16"/>
                  <a:gd name="T83" fmla="*/ 1 h 21"/>
                  <a:gd name="T84" fmla="*/ 6 w 16"/>
                  <a:gd name="T85" fmla="*/ 0 h 21"/>
                  <a:gd name="T86" fmla="*/ 7 w 16"/>
                  <a:gd name="T87" fmla="*/ 0 h 21"/>
                  <a:gd name="T88" fmla="*/ 8 w 16"/>
                  <a:gd name="T89" fmla="*/ 0 h 21"/>
                  <a:gd name="T90" fmla="*/ 9 w 16"/>
                  <a:gd name="T91" fmla="*/ 0 h 21"/>
                  <a:gd name="T92" fmla="*/ 10 w 16"/>
                  <a:gd name="T93" fmla="*/ 0 h 21"/>
                  <a:gd name="T94" fmla="*/ 10 w 16"/>
                  <a:gd name="T95" fmla="*/ 1 h 21"/>
                  <a:gd name="T96" fmla="*/ 11 w 16"/>
                  <a:gd name="T97" fmla="*/ 1 h 21"/>
                  <a:gd name="T98" fmla="*/ 12 w 16"/>
                  <a:gd name="T99" fmla="*/ 1 h 21"/>
                  <a:gd name="T100" fmla="*/ 13 w 16"/>
                  <a:gd name="T101" fmla="*/ 2 h 21"/>
                  <a:gd name="T102" fmla="*/ 13 w 16"/>
                  <a:gd name="T103" fmla="*/ 2 h 21"/>
                  <a:gd name="T104" fmla="*/ 14 w 16"/>
                  <a:gd name="T105" fmla="*/ 3 h 21"/>
                  <a:gd name="T106" fmla="*/ 15 w 16"/>
                  <a:gd name="T107" fmla="*/ 4 h 21"/>
                  <a:gd name="T108" fmla="*/ 15 w 16"/>
                  <a:gd name="T109" fmla="*/ 5 h 21"/>
                  <a:gd name="T110" fmla="*/ 16 w 16"/>
                  <a:gd name="T111" fmla="*/ 7 h 21"/>
                  <a:gd name="T112" fmla="*/ 16 w 16"/>
                  <a:gd name="T113" fmla="*/ 7 h 21"/>
                  <a:gd name="T114" fmla="*/ 16 w 16"/>
                  <a:gd name="T115" fmla="*/ 8 h 21"/>
                  <a:gd name="T116" fmla="*/ 16 w 16"/>
                  <a:gd name="T117" fmla="*/ 9 h 21"/>
                  <a:gd name="T118" fmla="*/ 16 w 16"/>
                  <a:gd name="T11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1">
                    <a:moveTo>
                      <a:pt x="16" y="10"/>
                    </a:move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6" y="14"/>
                    </a:lnTo>
                    <a:lnTo>
                      <a:pt x="16" y="14"/>
                    </a:lnTo>
                    <a:lnTo>
                      <a:pt x="16" y="14"/>
                    </a:lnTo>
                    <a:lnTo>
                      <a:pt x="16" y="14"/>
                    </a:lnTo>
                    <a:lnTo>
                      <a:pt x="15" y="15"/>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4" y="16"/>
                    </a:lnTo>
                    <a:lnTo>
                      <a:pt x="14" y="16"/>
                    </a:lnTo>
                    <a:lnTo>
                      <a:pt x="14" y="16"/>
                    </a:lnTo>
                    <a:lnTo>
                      <a:pt x="14" y="16"/>
                    </a:lnTo>
                    <a:lnTo>
                      <a:pt x="14" y="17"/>
                    </a:lnTo>
                    <a:lnTo>
                      <a:pt x="14" y="17"/>
                    </a:lnTo>
                    <a:lnTo>
                      <a:pt x="14" y="17"/>
                    </a:lnTo>
                    <a:lnTo>
                      <a:pt x="14" y="17"/>
                    </a:lnTo>
                    <a:lnTo>
                      <a:pt x="14" y="17"/>
                    </a:lnTo>
                    <a:lnTo>
                      <a:pt x="13" y="17"/>
                    </a:lnTo>
                    <a:lnTo>
                      <a:pt x="13" y="17"/>
                    </a:lnTo>
                    <a:lnTo>
                      <a:pt x="13" y="17"/>
                    </a:lnTo>
                    <a:lnTo>
                      <a:pt x="13" y="17"/>
                    </a:lnTo>
                    <a:lnTo>
                      <a:pt x="13" y="19"/>
                    </a:lnTo>
                    <a:lnTo>
                      <a:pt x="13" y="19"/>
                    </a:lnTo>
                    <a:lnTo>
                      <a:pt x="13" y="19"/>
                    </a:lnTo>
                    <a:lnTo>
                      <a:pt x="13" y="19"/>
                    </a:lnTo>
                    <a:lnTo>
                      <a:pt x="12" y="19"/>
                    </a:lnTo>
                    <a:lnTo>
                      <a:pt x="12" y="19"/>
                    </a:lnTo>
                    <a:lnTo>
                      <a:pt x="12" y="19"/>
                    </a:lnTo>
                    <a:lnTo>
                      <a:pt x="12" y="19"/>
                    </a:lnTo>
                    <a:lnTo>
                      <a:pt x="12" y="19"/>
                    </a:lnTo>
                    <a:lnTo>
                      <a:pt x="12" y="19"/>
                    </a:lnTo>
                    <a:lnTo>
                      <a:pt x="12" y="19"/>
                    </a:lnTo>
                    <a:lnTo>
                      <a:pt x="12" y="20"/>
                    </a:lnTo>
                    <a:lnTo>
                      <a:pt x="11" y="20"/>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10" y="20"/>
                    </a:lnTo>
                    <a:lnTo>
                      <a:pt x="9" y="20"/>
                    </a:lnTo>
                    <a:lnTo>
                      <a:pt x="9" y="20"/>
                    </a:lnTo>
                    <a:lnTo>
                      <a:pt x="9" y="20"/>
                    </a:lnTo>
                    <a:lnTo>
                      <a:pt x="9" y="21"/>
                    </a:lnTo>
                    <a:lnTo>
                      <a:pt x="9" y="21"/>
                    </a:lnTo>
                    <a:lnTo>
                      <a:pt x="9" y="21"/>
                    </a:lnTo>
                    <a:lnTo>
                      <a:pt x="8" y="21"/>
                    </a:lnTo>
                    <a:lnTo>
                      <a:pt x="8" y="21"/>
                    </a:lnTo>
                    <a:lnTo>
                      <a:pt x="8" y="21"/>
                    </a:lnTo>
                    <a:lnTo>
                      <a:pt x="8" y="21"/>
                    </a:lnTo>
                    <a:lnTo>
                      <a:pt x="8" y="20"/>
                    </a:lnTo>
                    <a:lnTo>
                      <a:pt x="8"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4" y="20"/>
                    </a:lnTo>
                    <a:lnTo>
                      <a:pt x="4" y="20"/>
                    </a:lnTo>
                    <a:lnTo>
                      <a:pt x="4" y="19"/>
                    </a:lnTo>
                    <a:lnTo>
                      <a:pt x="4" y="19"/>
                    </a:lnTo>
                    <a:lnTo>
                      <a:pt x="4" y="19"/>
                    </a:lnTo>
                    <a:lnTo>
                      <a:pt x="4" y="19"/>
                    </a:lnTo>
                    <a:lnTo>
                      <a:pt x="4" y="19"/>
                    </a:lnTo>
                    <a:lnTo>
                      <a:pt x="3" y="19"/>
                    </a:lnTo>
                    <a:lnTo>
                      <a:pt x="3" y="19"/>
                    </a:lnTo>
                    <a:lnTo>
                      <a:pt x="3" y="19"/>
                    </a:lnTo>
                    <a:lnTo>
                      <a:pt x="3" y="19"/>
                    </a:lnTo>
                    <a:lnTo>
                      <a:pt x="3" y="19"/>
                    </a:lnTo>
                    <a:lnTo>
                      <a:pt x="3" y="19"/>
                    </a:lnTo>
                    <a:lnTo>
                      <a:pt x="3" y="17"/>
                    </a:lnTo>
                    <a:lnTo>
                      <a:pt x="3" y="17"/>
                    </a:lnTo>
                    <a:lnTo>
                      <a:pt x="3" y="17"/>
                    </a:lnTo>
                    <a:lnTo>
                      <a:pt x="3" y="17"/>
                    </a:lnTo>
                    <a:lnTo>
                      <a:pt x="3" y="17"/>
                    </a:lnTo>
                    <a:lnTo>
                      <a:pt x="3" y="17"/>
                    </a:lnTo>
                    <a:lnTo>
                      <a:pt x="3" y="17"/>
                    </a:lnTo>
                    <a:lnTo>
                      <a:pt x="3" y="17"/>
                    </a:lnTo>
                    <a:lnTo>
                      <a:pt x="3" y="17"/>
                    </a:lnTo>
                    <a:lnTo>
                      <a:pt x="3" y="16"/>
                    </a:lnTo>
                    <a:lnTo>
                      <a:pt x="3" y="16"/>
                    </a:lnTo>
                    <a:lnTo>
                      <a:pt x="2" y="16"/>
                    </a:lnTo>
                    <a:lnTo>
                      <a:pt x="2" y="16"/>
                    </a:lnTo>
                    <a:lnTo>
                      <a:pt x="2" y="16"/>
                    </a:lnTo>
                    <a:lnTo>
                      <a:pt x="2" y="16"/>
                    </a:lnTo>
                    <a:lnTo>
                      <a:pt x="2" y="16"/>
                    </a:lnTo>
                    <a:lnTo>
                      <a:pt x="2" y="16"/>
                    </a:lnTo>
                    <a:lnTo>
                      <a:pt x="2" y="15"/>
                    </a:lnTo>
                    <a:lnTo>
                      <a:pt x="2" y="15"/>
                    </a:lnTo>
                    <a:lnTo>
                      <a:pt x="2" y="15"/>
                    </a:lnTo>
                    <a:lnTo>
                      <a:pt x="2" y="15"/>
                    </a:lnTo>
                    <a:lnTo>
                      <a:pt x="2" y="15"/>
                    </a:lnTo>
                    <a:lnTo>
                      <a:pt x="2" y="15"/>
                    </a:lnTo>
                    <a:lnTo>
                      <a:pt x="1" y="15"/>
                    </a:lnTo>
                    <a:lnTo>
                      <a:pt x="1" y="15"/>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1" y="9"/>
                    </a:lnTo>
                    <a:lnTo>
                      <a:pt x="1" y="9"/>
                    </a:lnTo>
                    <a:lnTo>
                      <a:pt x="1" y="8"/>
                    </a:lnTo>
                    <a:lnTo>
                      <a:pt x="1" y="8"/>
                    </a:lnTo>
                    <a:lnTo>
                      <a:pt x="1" y="8"/>
                    </a:lnTo>
                    <a:lnTo>
                      <a:pt x="1" y="8"/>
                    </a:lnTo>
                    <a:lnTo>
                      <a:pt x="1" y="8"/>
                    </a:lnTo>
                    <a:lnTo>
                      <a:pt x="1" y="8"/>
                    </a:lnTo>
                    <a:lnTo>
                      <a:pt x="1" y="8"/>
                    </a:lnTo>
                    <a:lnTo>
                      <a:pt x="1" y="7"/>
                    </a:lnTo>
                    <a:lnTo>
                      <a:pt x="1" y="7"/>
                    </a:lnTo>
                    <a:lnTo>
                      <a:pt x="1" y="7"/>
                    </a:lnTo>
                    <a:lnTo>
                      <a:pt x="1" y="7"/>
                    </a:lnTo>
                    <a:lnTo>
                      <a:pt x="1" y="7"/>
                    </a:lnTo>
                    <a:lnTo>
                      <a:pt x="1" y="7"/>
                    </a:lnTo>
                    <a:lnTo>
                      <a:pt x="1" y="7"/>
                    </a:lnTo>
                    <a:lnTo>
                      <a:pt x="1" y="5"/>
                    </a:lnTo>
                    <a:lnTo>
                      <a:pt x="1" y="5"/>
                    </a:lnTo>
                    <a:lnTo>
                      <a:pt x="1" y="5"/>
                    </a:lnTo>
                    <a:lnTo>
                      <a:pt x="2" y="5"/>
                    </a:lnTo>
                    <a:lnTo>
                      <a:pt x="2" y="5"/>
                    </a:lnTo>
                    <a:lnTo>
                      <a:pt x="2" y="5"/>
                    </a:lnTo>
                    <a:lnTo>
                      <a:pt x="2" y="5"/>
                    </a:lnTo>
                    <a:lnTo>
                      <a:pt x="2" y="4"/>
                    </a:lnTo>
                    <a:lnTo>
                      <a:pt x="2" y="4"/>
                    </a:lnTo>
                    <a:lnTo>
                      <a:pt x="2" y="4"/>
                    </a:lnTo>
                    <a:lnTo>
                      <a:pt x="2" y="4"/>
                    </a:lnTo>
                    <a:lnTo>
                      <a:pt x="2" y="4"/>
                    </a:lnTo>
                    <a:lnTo>
                      <a:pt x="2" y="4"/>
                    </a:lnTo>
                    <a:lnTo>
                      <a:pt x="2" y="4"/>
                    </a:lnTo>
                    <a:lnTo>
                      <a:pt x="2"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4" y="2"/>
                    </a:lnTo>
                    <a:lnTo>
                      <a:pt x="4" y="2"/>
                    </a:lnTo>
                    <a:lnTo>
                      <a:pt x="4" y="1"/>
                    </a:lnTo>
                    <a:lnTo>
                      <a:pt x="4" y="1"/>
                    </a:lnTo>
                    <a:lnTo>
                      <a:pt x="4" y="1"/>
                    </a:lnTo>
                    <a:lnTo>
                      <a:pt x="4" y="1"/>
                    </a:lnTo>
                    <a:lnTo>
                      <a:pt x="4" y="1"/>
                    </a:lnTo>
                    <a:lnTo>
                      <a:pt x="5" y="1"/>
                    </a:lnTo>
                    <a:lnTo>
                      <a:pt x="5" y="1"/>
                    </a:lnTo>
                    <a:lnTo>
                      <a:pt x="5" y="1"/>
                    </a:lnTo>
                    <a:lnTo>
                      <a:pt x="5" y="1"/>
                    </a:lnTo>
                    <a:lnTo>
                      <a:pt x="5" y="1"/>
                    </a:lnTo>
                    <a:lnTo>
                      <a:pt x="5" y="1"/>
                    </a:lnTo>
                    <a:lnTo>
                      <a:pt x="5" y="1"/>
                    </a:lnTo>
                    <a:lnTo>
                      <a:pt x="6" y="1"/>
                    </a:lnTo>
                    <a:lnTo>
                      <a:pt x="6" y="1"/>
                    </a:lnTo>
                    <a:lnTo>
                      <a:pt x="6" y="1"/>
                    </a:lnTo>
                    <a:lnTo>
                      <a:pt x="6" y="1"/>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0" y="0"/>
                    </a:lnTo>
                    <a:lnTo>
                      <a:pt x="10" y="1"/>
                    </a:lnTo>
                    <a:lnTo>
                      <a:pt x="10" y="1"/>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1"/>
                    </a:lnTo>
                    <a:lnTo>
                      <a:pt x="12" y="1"/>
                    </a:lnTo>
                    <a:lnTo>
                      <a:pt x="12" y="2"/>
                    </a:lnTo>
                    <a:lnTo>
                      <a:pt x="12" y="2"/>
                    </a:lnTo>
                    <a:lnTo>
                      <a:pt x="12" y="2"/>
                    </a:lnTo>
                    <a:lnTo>
                      <a:pt x="12" y="2"/>
                    </a:lnTo>
                    <a:lnTo>
                      <a:pt x="13" y="2"/>
                    </a:lnTo>
                    <a:lnTo>
                      <a:pt x="13" y="2"/>
                    </a:lnTo>
                    <a:lnTo>
                      <a:pt x="13" y="2"/>
                    </a:lnTo>
                    <a:lnTo>
                      <a:pt x="13" y="2"/>
                    </a:lnTo>
                    <a:lnTo>
                      <a:pt x="13" y="2"/>
                    </a:lnTo>
                    <a:lnTo>
                      <a:pt x="13" y="2"/>
                    </a:lnTo>
                    <a:lnTo>
                      <a:pt x="13" y="2"/>
                    </a:lnTo>
                    <a:lnTo>
                      <a:pt x="13" y="3"/>
                    </a:lnTo>
                    <a:lnTo>
                      <a:pt x="14" y="3"/>
                    </a:lnTo>
                    <a:lnTo>
                      <a:pt x="14" y="3"/>
                    </a:lnTo>
                    <a:lnTo>
                      <a:pt x="14" y="3"/>
                    </a:lnTo>
                    <a:lnTo>
                      <a:pt x="14" y="3"/>
                    </a:lnTo>
                    <a:lnTo>
                      <a:pt x="14" y="3"/>
                    </a:lnTo>
                    <a:lnTo>
                      <a:pt x="14" y="3"/>
                    </a:lnTo>
                    <a:lnTo>
                      <a:pt x="14" y="3"/>
                    </a:lnTo>
                    <a:lnTo>
                      <a:pt x="14" y="3"/>
                    </a:lnTo>
                    <a:lnTo>
                      <a:pt x="14" y="4"/>
                    </a:lnTo>
                    <a:lnTo>
                      <a:pt x="15" y="4"/>
                    </a:lnTo>
                    <a:lnTo>
                      <a:pt x="15" y="4"/>
                    </a:lnTo>
                    <a:lnTo>
                      <a:pt x="15" y="4"/>
                    </a:lnTo>
                    <a:lnTo>
                      <a:pt x="15" y="4"/>
                    </a:lnTo>
                    <a:lnTo>
                      <a:pt x="15" y="4"/>
                    </a:lnTo>
                    <a:lnTo>
                      <a:pt x="15" y="4"/>
                    </a:lnTo>
                    <a:lnTo>
                      <a:pt x="15" y="5"/>
                    </a:lnTo>
                    <a:lnTo>
                      <a:pt x="15" y="5"/>
                    </a:lnTo>
                    <a:lnTo>
                      <a:pt x="15" y="5"/>
                    </a:lnTo>
                    <a:lnTo>
                      <a:pt x="15" y="5"/>
                    </a:lnTo>
                    <a:lnTo>
                      <a:pt x="15" y="5"/>
                    </a:lnTo>
                    <a:lnTo>
                      <a:pt x="15" y="5"/>
                    </a:lnTo>
                    <a:lnTo>
                      <a:pt x="16" y="5"/>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lnTo>
                      <a:pt x="16" y="10"/>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5" name="Freeform 170">
                <a:extLst>
                  <a:ext uri="{FF2B5EF4-FFF2-40B4-BE49-F238E27FC236}">
                    <a16:creationId xmlns:a16="http://schemas.microsoft.com/office/drawing/2014/main" id="{E379613E-E863-40B4-B64A-EC82A68D253B}"/>
                  </a:ext>
                </a:extLst>
              </p:cNvPr>
              <p:cNvSpPr>
                <a:spLocks/>
              </p:cNvSpPr>
              <p:nvPr/>
            </p:nvSpPr>
            <p:spPr bwMode="auto">
              <a:xfrm>
                <a:off x="6549" y="3304"/>
                <a:ext cx="15" cy="20"/>
              </a:xfrm>
              <a:custGeom>
                <a:avLst/>
                <a:gdLst>
                  <a:gd name="T0" fmla="*/ 15 w 15"/>
                  <a:gd name="T1" fmla="*/ 11 h 20"/>
                  <a:gd name="T2" fmla="*/ 15 w 15"/>
                  <a:gd name="T3" fmla="*/ 12 h 20"/>
                  <a:gd name="T4" fmla="*/ 15 w 15"/>
                  <a:gd name="T5" fmla="*/ 14 h 20"/>
                  <a:gd name="T6" fmla="*/ 15 w 15"/>
                  <a:gd name="T7" fmla="*/ 15 h 20"/>
                  <a:gd name="T8" fmla="*/ 15 w 15"/>
                  <a:gd name="T9" fmla="*/ 16 h 20"/>
                  <a:gd name="T10" fmla="*/ 14 w 15"/>
                  <a:gd name="T11" fmla="*/ 16 h 20"/>
                  <a:gd name="T12" fmla="*/ 13 w 15"/>
                  <a:gd name="T13" fmla="*/ 17 h 20"/>
                  <a:gd name="T14" fmla="*/ 13 w 15"/>
                  <a:gd name="T15" fmla="*/ 18 h 20"/>
                  <a:gd name="T16" fmla="*/ 12 w 15"/>
                  <a:gd name="T17" fmla="*/ 19 h 20"/>
                  <a:gd name="T18" fmla="*/ 11 w 15"/>
                  <a:gd name="T19" fmla="*/ 19 h 20"/>
                  <a:gd name="T20" fmla="*/ 10 w 15"/>
                  <a:gd name="T21" fmla="*/ 19 h 20"/>
                  <a:gd name="T22" fmla="*/ 10 w 15"/>
                  <a:gd name="T23" fmla="*/ 20 h 20"/>
                  <a:gd name="T24" fmla="*/ 9 w 15"/>
                  <a:gd name="T25" fmla="*/ 20 h 20"/>
                  <a:gd name="T26" fmla="*/ 9 w 15"/>
                  <a:gd name="T27" fmla="*/ 20 h 20"/>
                  <a:gd name="T28" fmla="*/ 8 w 15"/>
                  <a:gd name="T29" fmla="*/ 20 h 20"/>
                  <a:gd name="T30" fmla="*/ 7 w 15"/>
                  <a:gd name="T31" fmla="*/ 20 h 20"/>
                  <a:gd name="T32" fmla="*/ 6 w 15"/>
                  <a:gd name="T33" fmla="*/ 20 h 20"/>
                  <a:gd name="T34" fmla="*/ 5 w 15"/>
                  <a:gd name="T35" fmla="*/ 20 h 20"/>
                  <a:gd name="T36" fmla="*/ 4 w 15"/>
                  <a:gd name="T37" fmla="*/ 20 h 20"/>
                  <a:gd name="T38" fmla="*/ 3 w 15"/>
                  <a:gd name="T39" fmla="*/ 19 h 20"/>
                  <a:gd name="T40" fmla="*/ 3 w 15"/>
                  <a:gd name="T41" fmla="*/ 19 h 20"/>
                  <a:gd name="T42" fmla="*/ 3 w 15"/>
                  <a:gd name="T43" fmla="*/ 18 h 20"/>
                  <a:gd name="T44" fmla="*/ 2 w 15"/>
                  <a:gd name="T45" fmla="*/ 17 h 20"/>
                  <a:gd name="T46" fmla="*/ 1 w 15"/>
                  <a:gd name="T47" fmla="*/ 17 h 20"/>
                  <a:gd name="T48" fmla="*/ 1 w 15"/>
                  <a:gd name="T49" fmla="*/ 16 h 20"/>
                  <a:gd name="T50" fmla="*/ 0 w 15"/>
                  <a:gd name="T51" fmla="*/ 15 h 20"/>
                  <a:gd name="T52" fmla="*/ 0 w 15"/>
                  <a:gd name="T53" fmla="*/ 14 h 20"/>
                  <a:gd name="T54" fmla="*/ 0 w 15"/>
                  <a:gd name="T55" fmla="*/ 12 h 20"/>
                  <a:gd name="T56" fmla="*/ 0 w 15"/>
                  <a:gd name="T57" fmla="*/ 11 h 20"/>
                  <a:gd name="T58" fmla="*/ 0 w 15"/>
                  <a:gd name="T59" fmla="*/ 10 h 20"/>
                  <a:gd name="T60" fmla="*/ 0 w 15"/>
                  <a:gd name="T61" fmla="*/ 9 h 20"/>
                  <a:gd name="T62" fmla="*/ 0 w 15"/>
                  <a:gd name="T63" fmla="*/ 8 h 20"/>
                  <a:gd name="T64" fmla="*/ 0 w 15"/>
                  <a:gd name="T65" fmla="*/ 8 h 20"/>
                  <a:gd name="T66" fmla="*/ 0 w 15"/>
                  <a:gd name="T67" fmla="*/ 7 h 20"/>
                  <a:gd name="T68" fmla="*/ 1 w 15"/>
                  <a:gd name="T69" fmla="*/ 6 h 20"/>
                  <a:gd name="T70" fmla="*/ 1 w 15"/>
                  <a:gd name="T71" fmla="*/ 5 h 20"/>
                  <a:gd name="T72" fmla="*/ 2 w 15"/>
                  <a:gd name="T73" fmla="*/ 4 h 20"/>
                  <a:gd name="T74" fmla="*/ 2 w 15"/>
                  <a:gd name="T75" fmla="*/ 4 h 20"/>
                  <a:gd name="T76" fmla="*/ 3 w 15"/>
                  <a:gd name="T77" fmla="*/ 3 h 20"/>
                  <a:gd name="T78" fmla="*/ 3 w 15"/>
                  <a:gd name="T79" fmla="*/ 2 h 20"/>
                  <a:gd name="T80" fmla="*/ 4 w 15"/>
                  <a:gd name="T81" fmla="*/ 2 h 20"/>
                  <a:gd name="T82" fmla="*/ 5 w 15"/>
                  <a:gd name="T83" fmla="*/ 2 h 20"/>
                  <a:gd name="T84" fmla="*/ 6 w 15"/>
                  <a:gd name="T85" fmla="*/ 0 h 20"/>
                  <a:gd name="T86" fmla="*/ 7 w 15"/>
                  <a:gd name="T87" fmla="*/ 0 h 20"/>
                  <a:gd name="T88" fmla="*/ 7 w 15"/>
                  <a:gd name="T89" fmla="*/ 0 h 20"/>
                  <a:gd name="T90" fmla="*/ 8 w 15"/>
                  <a:gd name="T91" fmla="*/ 0 h 20"/>
                  <a:gd name="T92" fmla="*/ 9 w 15"/>
                  <a:gd name="T93" fmla="*/ 0 h 20"/>
                  <a:gd name="T94" fmla="*/ 9 w 15"/>
                  <a:gd name="T95" fmla="*/ 0 h 20"/>
                  <a:gd name="T96" fmla="*/ 10 w 15"/>
                  <a:gd name="T97" fmla="*/ 2 h 20"/>
                  <a:gd name="T98" fmla="*/ 11 w 15"/>
                  <a:gd name="T99" fmla="*/ 2 h 20"/>
                  <a:gd name="T100" fmla="*/ 12 w 15"/>
                  <a:gd name="T101" fmla="*/ 3 h 20"/>
                  <a:gd name="T102" fmla="*/ 13 w 15"/>
                  <a:gd name="T103" fmla="*/ 3 h 20"/>
                  <a:gd name="T104" fmla="*/ 13 w 15"/>
                  <a:gd name="T105" fmla="*/ 4 h 20"/>
                  <a:gd name="T106" fmla="*/ 14 w 15"/>
                  <a:gd name="T107" fmla="*/ 5 h 20"/>
                  <a:gd name="T108" fmla="*/ 14 w 15"/>
                  <a:gd name="T109" fmla="*/ 5 h 20"/>
                  <a:gd name="T110" fmla="*/ 15 w 15"/>
                  <a:gd name="T111" fmla="*/ 6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4" y="16"/>
                    </a:lnTo>
                    <a:lnTo>
                      <a:pt x="14" y="16"/>
                    </a:lnTo>
                    <a:lnTo>
                      <a:pt x="14" y="16"/>
                    </a:lnTo>
                    <a:lnTo>
                      <a:pt x="14" y="16"/>
                    </a:lnTo>
                    <a:lnTo>
                      <a:pt x="14" y="16"/>
                    </a:lnTo>
                    <a:lnTo>
                      <a:pt x="14" y="16"/>
                    </a:lnTo>
                    <a:lnTo>
                      <a:pt x="14" y="17"/>
                    </a:lnTo>
                    <a:lnTo>
                      <a:pt x="14" y="17"/>
                    </a:lnTo>
                    <a:lnTo>
                      <a:pt x="14" y="17"/>
                    </a:lnTo>
                    <a:lnTo>
                      <a:pt x="14" y="17"/>
                    </a:lnTo>
                    <a:lnTo>
                      <a:pt x="14" y="17"/>
                    </a:lnTo>
                    <a:lnTo>
                      <a:pt x="13" y="17"/>
                    </a:lnTo>
                    <a:lnTo>
                      <a:pt x="13" y="17"/>
                    </a:lnTo>
                    <a:lnTo>
                      <a:pt x="13" y="17"/>
                    </a:lnTo>
                    <a:lnTo>
                      <a:pt x="13" y="18"/>
                    </a:lnTo>
                    <a:lnTo>
                      <a:pt x="13" y="18"/>
                    </a:lnTo>
                    <a:lnTo>
                      <a:pt x="13" y="18"/>
                    </a:lnTo>
                    <a:lnTo>
                      <a:pt x="13" y="18"/>
                    </a:lnTo>
                    <a:lnTo>
                      <a:pt x="13" y="18"/>
                    </a:lnTo>
                    <a:lnTo>
                      <a:pt x="13" y="18"/>
                    </a:lnTo>
                    <a:lnTo>
                      <a:pt x="12" y="18"/>
                    </a:lnTo>
                    <a:lnTo>
                      <a:pt x="12" y="18"/>
                    </a:lnTo>
                    <a:lnTo>
                      <a:pt x="12" y="18"/>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4" y="20"/>
                    </a:lnTo>
                    <a:lnTo>
                      <a:pt x="4" y="20"/>
                    </a:lnTo>
                    <a:lnTo>
                      <a:pt x="4" y="20"/>
                    </a:lnTo>
                    <a:lnTo>
                      <a:pt x="4" y="20"/>
                    </a:lnTo>
                    <a:lnTo>
                      <a:pt x="4" y="19"/>
                    </a:lnTo>
                    <a:lnTo>
                      <a:pt x="4" y="19"/>
                    </a:lnTo>
                    <a:lnTo>
                      <a:pt x="4" y="19"/>
                    </a:lnTo>
                    <a:lnTo>
                      <a:pt x="3" y="19"/>
                    </a:lnTo>
                    <a:lnTo>
                      <a:pt x="3" y="19"/>
                    </a:lnTo>
                    <a:lnTo>
                      <a:pt x="3" y="19"/>
                    </a:lnTo>
                    <a:lnTo>
                      <a:pt x="3" y="19"/>
                    </a:lnTo>
                    <a:lnTo>
                      <a:pt x="3" y="19"/>
                    </a:lnTo>
                    <a:lnTo>
                      <a:pt x="3" y="19"/>
                    </a:lnTo>
                    <a:lnTo>
                      <a:pt x="3" y="19"/>
                    </a:lnTo>
                    <a:lnTo>
                      <a:pt x="3" y="19"/>
                    </a:lnTo>
                    <a:lnTo>
                      <a:pt x="3" y="19"/>
                    </a:lnTo>
                    <a:lnTo>
                      <a:pt x="3" y="19"/>
                    </a:lnTo>
                    <a:lnTo>
                      <a:pt x="3" y="18"/>
                    </a:lnTo>
                    <a:lnTo>
                      <a:pt x="3" y="18"/>
                    </a:lnTo>
                    <a:lnTo>
                      <a:pt x="3" y="18"/>
                    </a:lnTo>
                    <a:lnTo>
                      <a:pt x="3" y="18"/>
                    </a:lnTo>
                    <a:lnTo>
                      <a:pt x="3" y="18"/>
                    </a:lnTo>
                    <a:lnTo>
                      <a:pt x="2" y="18"/>
                    </a:lnTo>
                    <a:lnTo>
                      <a:pt x="2" y="18"/>
                    </a:lnTo>
                    <a:lnTo>
                      <a:pt x="2" y="18"/>
                    </a:lnTo>
                    <a:lnTo>
                      <a:pt x="2" y="18"/>
                    </a:lnTo>
                    <a:lnTo>
                      <a:pt x="2" y="17"/>
                    </a:lnTo>
                    <a:lnTo>
                      <a:pt x="2" y="17"/>
                    </a:lnTo>
                    <a:lnTo>
                      <a:pt x="2" y="17"/>
                    </a:lnTo>
                    <a:lnTo>
                      <a:pt x="2" y="17"/>
                    </a:lnTo>
                    <a:lnTo>
                      <a:pt x="2" y="17"/>
                    </a:lnTo>
                    <a:lnTo>
                      <a:pt x="2" y="17"/>
                    </a:lnTo>
                    <a:lnTo>
                      <a:pt x="1" y="17"/>
                    </a:lnTo>
                    <a:lnTo>
                      <a:pt x="1" y="17"/>
                    </a:lnTo>
                    <a:lnTo>
                      <a:pt x="1" y="16"/>
                    </a:lnTo>
                    <a:lnTo>
                      <a:pt x="1" y="16"/>
                    </a:lnTo>
                    <a:lnTo>
                      <a:pt x="1" y="16"/>
                    </a:lnTo>
                    <a:lnTo>
                      <a:pt x="1" y="16"/>
                    </a:lnTo>
                    <a:lnTo>
                      <a:pt x="1" y="16"/>
                    </a:lnTo>
                    <a:lnTo>
                      <a:pt x="1" y="16"/>
                    </a:lnTo>
                    <a:lnTo>
                      <a:pt x="1" y="16"/>
                    </a:lnTo>
                    <a:lnTo>
                      <a:pt x="1" y="15"/>
                    </a:lnTo>
                    <a:lnTo>
                      <a:pt x="1" y="15"/>
                    </a:lnTo>
                    <a:lnTo>
                      <a:pt x="1" y="15"/>
                    </a:lnTo>
                    <a:lnTo>
                      <a:pt x="0" y="15"/>
                    </a:lnTo>
                    <a:lnTo>
                      <a:pt x="0" y="15"/>
                    </a:lnTo>
                    <a:lnTo>
                      <a:pt x="0" y="15"/>
                    </a:lnTo>
                    <a:lnTo>
                      <a:pt x="0" y="15"/>
                    </a:lnTo>
                    <a:lnTo>
                      <a:pt x="0" y="14"/>
                    </a:lnTo>
                    <a:lnTo>
                      <a:pt x="0" y="14"/>
                    </a:lnTo>
                    <a:lnTo>
                      <a:pt x="0" y="14"/>
                    </a:lnTo>
                    <a:lnTo>
                      <a:pt x="0" y="14"/>
                    </a:lnTo>
                    <a:lnTo>
                      <a:pt x="0" y="14"/>
                    </a:lnTo>
                    <a:lnTo>
                      <a:pt x="0" y="14"/>
                    </a:lnTo>
                    <a:lnTo>
                      <a:pt x="0" y="14"/>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6"/>
                    </a:lnTo>
                    <a:lnTo>
                      <a:pt x="0"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2" y="5"/>
                    </a:lnTo>
                    <a:lnTo>
                      <a:pt x="2" y="4"/>
                    </a:lnTo>
                    <a:lnTo>
                      <a:pt x="2" y="4"/>
                    </a:lnTo>
                    <a:lnTo>
                      <a:pt x="2" y="4"/>
                    </a:lnTo>
                    <a:lnTo>
                      <a:pt x="2" y="4"/>
                    </a:lnTo>
                    <a:lnTo>
                      <a:pt x="2" y="4"/>
                    </a:lnTo>
                    <a:lnTo>
                      <a:pt x="2" y="4"/>
                    </a:lnTo>
                    <a:lnTo>
                      <a:pt x="2" y="4"/>
                    </a:lnTo>
                    <a:lnTo>
                      <a:pt x="2" y="4"/>
                    </a:lnTo>
                    <a:lnTo>
                      <a:pt x="2" y="4"/>
                    </a:lnTo>
                    <a:lnTo>
                      <a:pt x="3" y="3"/>
                    </a:lnTo>
                    <a:lnTo>
                      <a:pt x="3"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3" y="2"/>
                    </a:lnTo>
                    <a:lnTo>
                      <a:pt x="4" y="2"/>
                    </a:lnTo>
                    <a:lnTo>
                      <a:pt x="4" y="2"/>
                    </a:lnTo>
                    <a:lnTo>
                      <a:pt x="4" y="2"/>
                    </a:lnTo>
                    <a:lnTo>
                      <a:pt x="4" y="2"/>
                    </a:lnTo>
                    <a:lnTo>
                      <a:pt x="4" y="2"/>
                    </a:lnTo>
                    <a:lnTo>
                      <a:pt x="4" y="2"/>
                    </a:lnTo>
                    <a:lnTo>
                      <a:pt x="4" y="2"/>
                    </a:lnTo>
                    <a:lnTo>
                      <a:pt x="5" y="2"/>
                    </a:lnTo>
                    <a:lnTo>
                      <a:pt x="5" y="2"/>
                    </a:lnTo>
                    <a:lnTo>
                      <a:pt x="5" y="2"/>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2"/>
                    </a:lnTo>
                    <a:lnTo>
                      <a:pt x="10" y="2"/>
                    </a:lnTo>
                    <a:lnTo>
                      <a:pt x="10" y="2"/>
                    </a:lnTo>
                    <a:lnTo>
                      <a:pt x="10" y="2"/>
                    </a:lnTo>
                    <a:lnTo>
                      <a:pt x="10" y="2"/>
                    </a:lnTo>
                    <a:lnTo>
                      <a:pt x="10" y="2"/>
                    </a:lnTo>
                    <a:lnTo>
                      <a:pt x="10" y="2"/>
                    </a:lnTo>
                    <a:lnTo>
                      <a:pt x="10" y="2"/>
                    </a:lnTo>
                    <a:lnTo>
                      <a:pt x="11" y="2"/>
                    </a:lnTo>
                    <a:lnTo>
                      <a:pt x="11" y="2"/>
                    </a:lnTo>
                    <a:lnTo>
                      <a:pt x="11" y="2"/>
                    </a:lnTo>
                    <a:lnTo>
                      <a:pt x="11" y="2"/>
                    </a:lnTo>
                    <a:lnTo>
                      <a:pt x="11" y="2"/>
                    </a:lnTo>
                    <a:lnTo>
                      <a:pt x="11" y="2"/>
                    </a:lnTo>
                    <a:lnTo>
                      <a:pt x="11" y="2"/>
                    </a:lnTo>
                    <a:lnTo>
                      <a:pt x="12" y="3"/>
                    </a:lnTo>
                    <a:lnTo>
                      <a:pt x="12" y="3"/>
                    </a:lnTo>
                    <a:lnTo>
                      <a:pt x="12" y="3"/>
                    </a:lnTo>
                    <a:lnTo>
                      <a:pt x="12" y="3"/>
                    </a:lnTo>
                    <a:lnTo>
                      <a:pt x="12" y="3"/>
                    </a:lnTo>
                    <a:lnTo>
                      <a:pt x="12" y="3"/>
                    </a:lnTo>
                    <a:lnTo>
                      <a:pt x="12" y="3"/>
                    </a:lnTo>
                    <a:lnTo>
                      <a:pt x="12" y="3"/>
                    </a:lnTo>
                    <a:lnTo>
                      <a:pt x="13" y="3"/>
                    </a:lnTo>
                    <a:lnTo>
                      <a:pt x="13" y="3"/>
                    </a:lnTo>
                    <a:lnTo>
                      <a:pt x="13" y="4"/>
                    </a:lnTo>
                    <a:lnTo>
                      <a:pt x="13" y="4"/>
                    </a:lnTo>
                    <a:lnTo>
                      <a:pt x="13" y="4"/>
                    </a:lnTo>
                    <a:lnTo>
                      <a:pt x="13" y="4"/>
                    </a:lnTo>
                    <a:lnTo>
                      <a:pt x="13" y="4"/>
                    </a:lnTo>
                    <a:lnTo>
                      <a:pt x="13" y="4"/>
                    </a:lnTo>
                    <a:lnTo>
                      <a:pt x="13" y="4"/>
                    </a:lnTo>
                    <a:lnTo>
                      <a:pt x="14" y="4"/>
                    </a:lnTo>
                    <a:lnTo>
                      <a:pt x="14" y="4"/>
                    </a:lnTo>
                    <a:lnTo>
                      <a:pt x="14" y="5"/>
                    </a:lnTo>
                    <a:lnTo>
                      <a:pt x="14" y="5"/>
                    </a:lnTo>
                    <a:lnTo>
                      <a:pt x="14" y="5"/>
                    </a:lnTo>
                    <a:lnTo>
                      <a:pt x="14" y="5"/>
                    </a:lnTo>
                    <a:lnTo>
                      <a:pt x="14" y="5"/>
                    </a:lnTo>
                    <a:lnTo>
                      <a:pt x="14" y="5"/>
                    </a:lnTo>
                    <a:lnTo>
                      <a:pt x="14" y="5"/>
                    </a:lnTo>
                    <a:lnTo>
                      <a:pt x="14" y="5"/>
                    </a:lnTo>
                    <a:lnTo>
                      <a:pt x="14"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lnTo>
                      <a:pt x="15" y="10"/>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6" name="Freeform 171">
                <a:extLst>
                  <a:ext uri="{FF2B5EF4-FFF2-40B4-BE49-F238E27FC236}">
                    <a16:creationId xmlns:a16="http://schemas.microsoft.com/office/drawing/2014/main" id="{766B2B83-8D9D-455F-9EE2-51FE0953B965}"/>
                  </a:ext>
                </a:extLst>
              </p:cNvPr>
              <p:cNvSpPr>
                <a:spLocks/>
              </p:cNvSpPr>
              <p:nvPr/>
            </p:nvSpPr>
            <p:spPr bwMode="auto">
              <a:xfrm>
                <a:off x="6519" y="3386"/>
                <a:ext cx="15" cy="20"/>
              </a:xfrm>
              <a:custGeom>
                <a:avLst/>
                <a:gdLst>
                  <a:gd name="T0" fmla="*/ 15 w 15"/>
                  <a:gd name="T1" fmla="*/ 11 h 20"/>
                  <a:gd name="T2" fmla="*/ 15 w 15"/>
                  <a:gd name="T3" fmla="*/ 12 h 20"/>
                  <a:gd name="T4" fmla="*/ 15 w 15"/>
                  <a:gd name="T5" fmla="*/ 13 h 20"/>
                  <a:gd name="T6" fmla="*/ 14 w 15"/>
                  <a:gd name="T7" fmla="*/ 13 h 20"/>
                  <a:gd name="T8" fmla="*/ 14 w 15"/>
                  <a:gd name="T9" fmla="*/ 14 h 20"/>
                  <a:gd name="T10" fmla="*/ 14 w 15"/>
                  <a:gd name="T11" fmla="*/ 16 h 20"/>
                  <a:gd name="T12" fmla="*/ 14 w 15"/>
                  <a:gd name="T13" fmla="*/ 17 h 20"/>
                  <a:gd name="T14" fmla="*/ 13 w 15"/>
                  <a:gd name="T15" fmla="*/ 18 h 20"/>
                  <a:gd name="T16" fmla="*/ 13 w 15"/>
                  <a:gd name="T17" fmla="*/ 18 h 20"/>
                  <a:gd name="T18" fmla="*/ 12 w 15"/>
                  <a:gd name="T19" fmla="*/ 19 h 20"/>
                  <a:gd name="T20" fmla="*/ 11 w 15"/>
                  <a:gd name="T21" fmla="*/ 19 h 20"/>
                  <a:gd name="T22" fmla="*/ 10 w 15"/>
                  <a:gd name="T23" fmla="*/ 19 h 20"/>
                  <a:gd name="T24" fmla="*/ 9 w 15"/>
                  <a:gd name="T25" fmla="*/ 20 h 20"/>
                  <a:gd name="T26" fmla="*/ 8 w 15"/>
                  <a:gd name="T27" fmla="*/ 20 h 20"/>
                  <a:gd name="T28" fmla="*/ 8 w 15"/>
                  <a:gd name="T29" fmla="*/ 20 h 20"/>
                  <a:gd name="T30" fmla="*/ 7 w 15"/>
                  <a:gd name="T31" fmla="*/ 20 h 20"/>
                  <a:gd name="T32" fmla="*/ 6 w 15"/>
                  <a:gd name="T33" fmla="*/ 20 h 20"/>
                  <a:gd name="T34" fmla="*/ 5 w 15"/>
                  <a:gd name="T35" fmla="*/ 20 h 20"/>
                  <a:gd name="T36" fmla="*/ 5 w 15"/>
                  <a:gd name="T37" fmla="*/ 19 h 20"/>
                  <a:gd name="T38" fmla="*/ 4 w 15"/>
                  <a:gd name="T39" fmla="*/ 19 h 20"/>
                  <a:gd name="T40" fmla="*/ 3 w 15"/>
                  <a:gd name="T41" fmla="*/ 18 h 20"/>
                  <a:gd name="T42" fmla="*/ 2 w 15"/>
                  <a:gd name="T43" fmla="*/ 18 h 20"/>
                  <a:gd name="T44" fmla="*/ 2 w 15"/>
                  <a:gd name="T45" fmla="*/ 17 h 20"/>
                  <a:gd name="T46" fmla="*/ 2 w 15"/>
                  <a:gd name="T47" fmla="*/ 16 h 20"/>
                  <a:gd name="T48" fmla="*/ 1 w 15"/>
                  <a:gd name="T49" fmla="*/ 16 h 20"/>
                  <a:gd name="T50" fmla="*/ 1 w 15"/>
                  <a:gd name="T51" fmla="*/ 14 h 20"/>
                  <a:gd name="T52" fmla="*/ 1 w 15"/>
                  <a:gd name="T53" fmla="*/ 13 h 20"/>
                  <a:gd name="T54" fmla="*/ 0 w 15"/>
                  <a:gd name="T55" fmla="*/ 12 h 20"/>
                  <a:gd name="T56" fmla="*/ 0 w 15"/>
                  <a:gd name="T57" fmla="*/ 11 h 20"/>
                  <a:gd name="T58" fmla="*/ 0 w 15"/>
                  <a:gd name="T59" fmla="*/ 10 h 20"/>
                  <a:gd name="T60" fmla="*/ 0 w 15"/>
                  <a:gd name="T61" fmla="*/ 9 h 20"/>
                  <a:gd name="T62" fmla="*/ 0 w 15"/>
                  <a:gd name="T63" fmla="*/ 8 h 20"/>
                  <a:gd name="T64" fmla="*/ 0 w 15"/>
                  <a:gd name="T65" fmla="*/ 7 h 20"/>
                  <a:gd name="T66" fmla="*/ 1 w 15"/>
                  <a:gd name="T67" fmla="*/ 6 h 20"/>
                  <a:gd name="T68" fmla="*/ 1 w 15"/>
                  <a:gd name="T69" fmla="*/ 5 h 20"/>
                  <a:gd name="T70" fmla="*/ 2 w 15"/>
                  <a:gd name="T71" fmla="*/ 5 h 20"/>
                  <a:gd name="T72" fmla="*/ 2 w 15"/>
                  <a:gd name="T73" fmla="*/ 4 h 20"/>
                  <a:gd name="T74" fmla="*/ 2 w 15"/>
                  <a:gd name="T75" fmla="*/ 2 h 20"/>
                  <a:gd name="T76" fmla="*/ 3 w 15"/>
                  <a:gd name="T77" fmla="*/ 2 h 20"/>
                  <a:gd name="T78" fmla="*/ 3 w 15"/>
                  <a:gd name="T79" fmla="*/ 1 h 20"/>
                  <a:gd name="T80" fmla="*/ 4 w 15"/>
                  <a:gd name="T81" fmla="*/ 1 h 20"/>
                  <a:gd name="T82" fmla="*/ 5 w 15"/>
                  <a:gd name="T83" fmla="*/ 0 h 20"/>
                  <a:gd name="T84" fmla="*/ 6 w 15"/>
                  <a:gd name="T85" fmla="*/ 0 h 20"/>
                  <a:gd name="T86" fmla="*/ 7 w 15"/>
                  <a:gd name="T87" fmla="*/ 0 h 20"/>
                  <a:gd name="T88" fmla="*/ 8 w 15"/>
                  <a:gd name="T89" fmla="*/ 0 h 20"/>
                  <a:gd name="T90" fmla="*/ 8 w 15"/>
                  <a:gd name="T91" fmla="*/ 0 h 20"/>
                  <a:gd name="T92" fmla="*/ 9 w 15"/>
                  <a:gd name="T93" fmla="*/ 0 h 20"/>
                  <a:gd name="T94" fmla="*/ 10 w 15"/>
                  <a:gd name="T95" fmla="*/ 0 h 20"/>
                  <a:gd name="T96" fmla="*/ 11 w 15"/>
                  <a:gd name="T97" fmla="*/ 0 h 20"/>
                  <a:gd name="T98" fmla="*/ 11 w 15"/>
                  <a:gd name="T99" fmla="*/ 1 h 20"/>
                  <a:gd name="T100" fmla="*/ 12 w 15"/>
                  <a:gd name="T101" fmla="*/ 1 h 20"/>
                  <a:gd name="T102" fmla="*/ 13 w 15"/>
                  <a:gd name="T103" fmla="*/ 2 h 20"/>
                  <a:gd name="T104" fmla="*/ 14 w 15"/>
                  <a:gd name="T105" fmla="*/ 4 h 20"/>
                  <a:gd name="T106" fmla="*/ 14 w 15"/>
                  <a:gd name="T107" fmla="*/ 4 h 20"/>
                  <a:gd name="T108" fmla="*/ 14 w 15"/>
                  <a:gd name="T109" fmla="*/ 5 h 20"/>
                  <a:gd name="T110" fmla="*/ 14 w 15"/>
                  <a:gd name="T111" fmla="*/ 6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0"/>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4" y="13"/>
                    </a:lnTo>
                    <a:lnTo>
                      <a:pt x="14" y="13"/>
                    </a:lnTo>
                    <a:lnTo>
                      <a:pt x="14" y="14"/>
                    </a:lnTo>
                    <a:lnTo>
                      <a:pt x="14" y="14"/>
                    </a:lnTo>
                    <a:lnTo>
                      <a:pt x="14" y="14"/>
                    </a:lnTo>
                    <a:lnTo>
                      <a:pt x="14" y="14"/>
                    </a:lnTo>
                    <a:lnTo>
                      <a:pt x="14" y="14"/>
                    </a:lnTo>
                    <a:lnTo>
                      <a:pt x="14" y="14"/>
                    </a:lnTo>
                    <a:lnTo>
                      <a:pt x="14" y="14"/>
                    </a:lnTo>
                    <a:lnTo>
                      <a:pt x="14" y="16"/>
                    </a:lnTo>
                    <a:lnTo>
                      <a:pt x="14" y="16"/>
                    </a:lnTo>
                    <a:lnTo>
                      <a:pt x="14" y="16"/>
                    </a:lnTo>
                    <a:lnTo>
                      <a:pt x="14" y="16"/>
                    </a:lnTo>
                    <a:lnTo>
                      <a:pt x="14" y="16"/>
                    </a:lnTo>
                    <a:lnTo>
                      <a:pt x="14" y="16"/>
                    </a:lnTo>
                    <a:lnTo>
                      <a:pt x="14" y="16"/>
                    </a:lnTo>
                    <a:lnTo>
                      <a:pt x="14" y="16"/>
                    </a:lnTo>
                    <a:lnTo>
                      <a:pt x="14" y="17"/>
                    </a:lnTo>
                    <a:lnTo>
                      <a:pt x="14" y="17"/>
                    </a:lnTo>
                    <a:lnTo>
                      <a:pt x="14" y="17"/>
                    </a:lnTo>
                    <a:lnTo>
                      <a:pt x="14" y="17"/>
                    </a:lnTo>
                    <a:lnTo>
                      <a:pt x="14" y="17"/>
                    </a:lnTo>
                    <a:lnTo>
                      <a:pt x="14" y="17"/>
                    </a:lnTo>
                    <a:lnTo>
                      <a:pt x="13" y="17"/>
                    </a:lnTo>
                    <a:lnTo>
                      <a:pt x="13" y="17"/>
                    </a:lnTo>
                    <a:lnTo>
                      <a:pt x="13" y="18"/>
                    </a:lnTo>
                    <a:lnTo>
                      <a:pt x="13" y="18"/>
                    </a:lnTo>
                    <a:lnTo>
                      <a:pt x="13" y="18"/>
                    </a:lnTo>
                    <a:lnTo>
                      <a:pt x="13" y="18"/>
                    </a:lnTo>
                    <a:lnTo>
                      <a:pt x="13" y="18"/>
                    </a:lnTo>
                    <a:lnTo>
                      <a:pt x="13" y="18"/>
                    </a:lnTo>
                    <a:lnTo>
                      <a:pt x="13" y="18"/>
                    </a:lnTo>
                    <a:lnTo>
                      <a:pt x="12" y="18"/>
                    </a:lnTo>
                    <a:lnTo>
                      <a:pt x="12" y="18"/>
                    </a:lnTo>
                    <a:lnTo>
                      <a:pt x="12" y="18"/>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3" y="19"/>
                    </a:lnTo>
                    <a:lnTo>
                      <a:pt x="3" y="19"/>
                    </a:lnTo>
                    <a:lnTo>
                      <a:pt x="3" y="19"/>
                    </a:lnTo>
                    <a:lnTo>
                      <a:pt x="3" y="18"/>
                    </a:lnTo>
                    <a:lnTo>
                      <a:pt x="3" y="18"/>
                    </a:lnTo>
                    <a:lnTo>
                      <a:pt x="3" y="18"/>
                    </a:lnTo>
                    <a:lnTo>
                      <a:pt x="3" y="18"/>
                    </a:lnTo>
                    <a:lnTo>
                      <a:pt x="2" y="18"/>
                    </a:lnTo>
                    <a:lnTo>
                      <a:pt x="2" y="18"/>
                    </a:lnTo>
                    <a:lnTo>
                      <a:pt x="2" y="18"/>
                    </a:lnTo>
                    <a:lnTo>
                      <a:pt x="2" y="18"/>
                    </a:lnTo>
                    <a:lnTo>
                      <a:pt x="2" y="18"/>
                    </a:lnTo>
                    <a:lnTo>
                      <a:pt x="2" y="18"/>
                    </a:lnTo>
                    <a:lnTo>
                      <a:pt x="2" y="17"/>
                    </a:lnTo>
                    <a:lnTo>
                      <a:pt x="2" y="17"/>
                    </a:lnTo>
                    <a:lnTo>
                      <a:pt x="2" y="17"/>
                    </a:lnTo>
                    <a:lnTo>
                      <a:pt x="2" y="17"/>
                    </a:lnTo>
                    <a:lnTo>
                      <a:pt x="2" y="17"/>
                    </a:lnTo>
                    <a:lnTo>
                      <a:pt x="2" y="17"/>
                    </a:lnTo>
                    <a:lnTo>
                      <a:pt x="2" y="17"/>
                    </a:lnTo>
                    <a:lnTo>
                      <a:pt x="2" y="17"/>
                    </a:lnTo>
                    <a:lnTo>
                      <a:pt x="2" y="16"/>
                    </a:lnTo>
                    <a:lnTo>
                      <a:pt x="2" y="16"/>
                    </a:lnTo>
                    <a:lnTo>
                      <a:pt x="2" y="16"/>
                    </a:lnTo>
                    <a:lnTo>
                      <a:pt x="2" y="16"/>
                    </a:lnTo>
                    <a:lnTo>
                      <a:pt x="2" y="16"/>
                    </a:lnTo>
                    <a:lnTo>
                      <a:pt x="1" y="16"/>
                    </a:lnTo>
                    <a:lnTo>
                      <a:pt x="1" y="16"/>
                    </a:lnTo>
                    <a:lnTo>
                      <a:pt x="1" y="16"/>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1" y="5"/>
                    </a:lnTo>
                    <a:lnTo>
                      <a:pt x="2" y="5"/>
                    </a:lnTo>
                    <a:lnTo>
                      <a:pt x="2" y="5"/>
                    </a:lnTo>
                    <a:lnTo>
                      <a:pt x="2" y="4"/>
                    </a:lnTo>
                    <a:lnTo>
                      <a:pt x="2" y="4"/>
                    </a:lnTo>
                    <a:lnTo>
                      <a:pt x="2" y="4"/>
                    </a:lnTo>
                    <a:lnTo>
                      <a:pt x="2" y="4"/>
                    </a:lnTo>
                    <a:lnTo>
                      <a:pt x="2" y="4"/>
                    </a:lnTo>
                    <a:lnTo>
                      <a:pt x="2" y="4"/>
                    </a:lnTo>
                    <a:lnTo>
                      <a:pt x="2" y="4"/>
                    </a:lnTo>
                    <a:lnTo>
                      <a:pt x="2" y="4"/>
                    </a:lnTo>
                    <a:lnTo>
                      <a:pt x="2" y="2"/>
                    </a:lnTo>
                    <a:lnTo>
                      <a:pt x="2" y="2"/>
                    </a:lnTo>
                    <a:lnTo>
                      <a:pt x="2" y="2"/>
                    </a:lnTo>
                    <a:lnTo>
                      <a:pt x="2" y="2"/>
                    </a:lnTo>
                    <a:lnTo>
                      <a:pt x="2" y="2"/>
                    </a:lnTo>
                    <a:lnTo>
                      <a:pt x="2" y="2"/>
                    </a:lnTo>
                    <a:lnTo>
                      <a:pt x="2" y="2"/>
                    </a:lnTo>
                    <a:lnTo>
                      <a:pt x="2" y="2"/>
                    </a:lnTo>
                    <a:lnTo>
                      <a:pt x="2" y="2"/>
                    </a:lnTo>
                    <a:lnTo>
                      <a:pt x="3" y="2"/>
                    </a:lnTo>
                    <a:lnTo>
                      <a:pt x="3" y="1"/>
                    </a:lnTo>
                    <a:lnTo>
                      <a:pt x="3" y="1"/>
                    </a:lnTo>
                    <a:lnTo>
                      <a:pt x="3" y="1"/>
                    </a:lnTo>
                    <a:lnTo>
                      <a:pt x="3" y="1"/>
                    </a:lnTo>
                    <a:lnTo>
                      <a:pt x="3" y="1"/>
                    </a:lnTo>
                    <a:lnTo>
                      <a:pt x="3" y="1"/>
                    </a:lnTo>
                    <a:lnTo>
                      <a:pt x="4" y="1"/>
                    </a:lnTo>
                    <a:lnTo>
                      <a:pt x="4" y="1"/>
                    </a:lnTo>
                    <a:lnTo>
                      <a:pt x="4" y="1"/>
                    </a:lnTo>
                    <a:lnTo>
                      <a:pt x="4" y="1"/>
                    </a:lnTo>
                    <a:lnTo>
                      <a:pt x="4" y="1"/>
                    </a:lnTo>
                    <a:lnTo>
                      <a:pt x="4" y="1"/>
                    </a:lnTo>
                    <a:lnTo>
                      <a:pt x="4"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1"/>
                    </a:lnTo>
                    <a:lnTo>
                      <a:pt x="11" y="1"/>
                    </a:lnTo>
                    <a:lnTo>
                      <a:pt x="11" y="1"/>
                    </a:lnTo>
                    <a:lnTo>
                      <a:pt x="11" y="1"/>
                    </a:lnTo>
                    <a:lnTo>
                      <a:pt x="11" y="1"/>
                    </a:lnTo>
                    <a:lnTo>
                      <a:pt x="12" y="1"/>
                    </a:lnTo>
                    <a:lnTo>
                      <a:pt x="12" y="1"/>
                    </a:lnTo>
                    <a:lnTo>
                      <a:pt x="12" y="1"/>
                    </a:lnTo>
                    <a:lnTo>
                      <a:pt x="12" y="1"/>
                    </a:lnTo>
                    <a:lnTo>
                      <a:pt x="12" y="1"/>
                    </a:lnTo>
                    <a:lnTo>
                      <a:pt x="12" y="1"/>
                    </a:lnTo>
                    <a:lnTo>
                      <a:pt x="12" y="1"/>
                    </a:lnTo>
                    <a:lnTo>
                      <a:pt x="13" y="2"/>
                    </a:lnTo>
                    <a:lnTo>
                      <a:pt x="13" y="2"/>
                    </a:lnTo>
                    <a:lnTo>
                      <a:pt x="13" y="2"/>
                    </a:lnTo>
                    <a:lnTo>
                      <a:pt x="13" y="2"/>
                    </a:lnTo>
                    <a:lnTo>
                      <a:pt x="13" y="2"/>
                    </a:lnTo>
                    <a:lnTo>
                      <a:pt x="13" y="2"/>
                    </a:lnTo>
                    <a:lnTo>
                      <a:pt x="13" y="2"/>
                    </a:lnTo>
                    <a:lnTo>
                      <a:pt x="13" y="2"/>
                    </a:lnTo>
                    <a:lnTo>
                      <a:pt x="13" y="2"/>
                    </a:lnTo>
                    <a:lnTo>
                      <a:pt x="14" y="2"/>
                    </a:lnTo>
                    <a:lnTo>
                      <a:pt x="14" y="4"/>
                    </a:lnTo>
                    <a:lnTo>
                      <a:pt x="14" y="4"/>
                    </a:lnTo>
                    <a:lnTo>
                      <a:pt x="14" y="4"/>
                    </a:lnTo>
                    <a:lnTo>
                      <a:pt x="14" y="4"/>
                    </a:lnTo>
                    <a:lnTo>
                      <a:pt x="14" y="4"/>
                    </a:lnTo>
                    <a:lnTo>
                      <a:pt x="14" y="4"/>
                    </a:lnTo>
                    <a:lnTo>
                      <a:pt x="14" y="4"/>
                    </a:lnTo>
                    <a:lnTo>
                      <a:pt x="14" y="4"/>
                    </a:lnTo>
                    <a:lnTo>
                      <a:pt x="14" y="5"/>
                    </a:lnTo>
                    <a:lnTo>
                      <a:pt x="14" y="5"/>
                    </a:lnTo>
                    <a:lnTo>
                      <a:pt x="14" y="5"/>
                    </a:lnTo>
                    <a:lnTo>
                      <a:pt x="14" y="5"/>
                    </a:lnTo>
                    <a:lnTo>
                      <a:pt x="14" y="5"/>
                    </a:lnTo>
                    <a:lnTo>
                      <a:pt x="14" y="5"/>
                    </a:lnTo>
                    <a:lnTo>
                      <a:pt x="14" y="5"/>
                    </a:lnTo>
                    <a:lnTo>
                      <a:pt x="14" y="6"/>
                    </a:lnTo>
                    <a:lnTo>
                      <a:pt x="14" y="6"/>
                    </a:lnTo>
                    <a:lnTo>
                      <a:pt x="14" y="6"/>
                    </a:lnTo>
                    <a:lnTo>
                      <a:pt x="14" y="6"/>
                    </a:lnTo>
                    <a:lnTo>
                      <a:pt x="14" y="6"/>
                    </a:lnTo>
                    <a:lnTo>
                      <a:pt x="14" y="6"/>
                    </a:lnTo>
                    <a:lnTo>
                      <a:pt x="14" y="6"/>
                    </a:lnTo>
                    <a:lnTo>
                      <a:pt x="15" y="7"/>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7" name="Freeform 172">
                <a:extLst>
                  <a:ext uri="{FF2B5EF4-FFF2-40B4-BE49-F238E27FC236}">
                    <a16:creationId xmlns:a16="http://schemas.microsoft.com/office/drawing/2014/main" id="{3737A243-85EF-4581-A1F3-E1182CA24E2F}"/>
                  </a:ext>
                </a:extLst>
              </p:cNvPr>
              <p:cNvSpPr>
                <a:spLocks/>
              </p:cNvSpPr>
              <p:nvPr/>
            </p:nvSpPr>
            <p:spPr bwMode="auto">
              <a:xfrm>
                <a:off x="4493" y="3216"/>
                <a:ext cx="16" cy="20"/>
              </a:xfrm>
              <a:custGeom>
                <a:avLst/>
                <a:gdLst>
                  <a:gd name="T0" fmla="*/ 16 w 16"/>
                  <a:gd name="T1" fmla="*/ 10 h 20"/>
                  <a:gd name="T2" fmla="*/ 16 w 16"/>
                  <a:gd name="T3" fmla="*/ 11 h 20"/>
                  <a:gd name="T4" fmla="*/ 16 w 16"/>
                  <a:gd name="T5" fmla="*/ 12 h 20"/>
                  <a:gd name="T6" fmla="*/ 16 w 16"/>
                  <a:gd name="T7" fmla="*/ 13 h 20"/>
                  <a:gd name="T8" fmla="*/ 15 w 16"/>
                  <a:gd name="T9" fmla="*/ 14 h 20"/>
                  <a:gd name="T10" fmla="*/ 15 w 16"/>
                  <a:gd name="T11" fmla="*/ 15 h 20"/>
                  <a:gd name="T12" fmla="*/ 14 w 16"/>
                  <a:gd name="T13" fmla="*/ 16 h 20"/>
                  <a:gd name="T14" fmla="*/ 14 w 16"/>
                  <a:gd name="T15" fmla="*/ 16 h 20"/>
                  <a:gd name="T16" fmla="*/ 13 w 16"/>
                  <a:gd name="T17" fmla="*/ 17 h 20"/>
                  <a:gd name="T18" fmla="*/ 12 w 16"/>
                  <a:gd name="T19" fmla="*/ 17 h 20"/>
                  <a:gd name="T20" fmla="*/ 11 w 16"/>
                  <a:gd name="T21" fmla="*/ 19 h 20"/>
                  <a:gd name="T22" fmla="*/ 11 w 16"/>
                  <a:gd name="T23" fmla="*/ 19 h 20"/>
                  <a:gd name="T24" fmla="*/ 11 w 16"/>
                  <a:gd name="T25" fmla="*/ 19 h 20"/>
                  <a:gd name="T26" fmla="*/ 10 w 16"/>
                  <a:gd name="T27" fmla="*/ 20 h 20"/>
                  <a:gd name="T28" fmla="*/ 9 w 16"/>
                  <a:gd name="T29" fmla="*/ 20 h 20"/>
                  <a:gd name="T30" fmla="*/ 8 w 16"/>
                  <a:gd name="T31" fmla="*/ 20 h 20"/>
                  <a:gd name="T32" fmla="*/ 7 w 16"/>
                  <a:gd name="T33" fmla="*/ 19 h 20"/>
                  <a:gd name="T34" fmla="*/ 6 w 16"/>
                  <a:gd name="T35" fmla="*/ 19 h 20"/>
                  <a:gd name="T36" fmla="*/ 5 w 16"/>
                  <a:gd name="T37" fmla="*/ 19 h 20"/>
                  <a:gd name="T38" fmla="*/ 5 w 16"/>
                  <a:gd name="T39" fmla="*/ 17 h 20"/>
                  <a:gd name="T40" fmla="*/ 4 w 16"/>
                  <a:gd name="T41" fmla="*/ 17 h 20"/>
                  <a:gd name="T42" fmla="*/ 4 w 16"/>
                  <a:gd name="T43" fmla="*/ 16 h 20"/>
                  <a:gd name="T44" fmla="*/ 3 w 16"/>
                  <a:gd name="T45" fmla="*/ 16 h 20"/>
                  <a:gd name="T46" fmla="*/ 2 w 16"/>
                  <a:gd name="T47" fmla="*/ 15 h 20"/>
                  <a:gd name="T48" fmla="*/ 2 w 16"/>
                  <a:gd name="T49" fmla="*/ 14 h 20"/>
                  <a:gd name="T50" fmla="*/ 1 w 16"/>
                  <a:gd name="T51" fmla="*/ 13 h 20"/>
                  <a:gd name="T52" fmla="*/ 1 w 16"/>
                  <a:gd name="T53" fmla="*/ 13 h 20"/>
                  <a:gd name="T54" fmla="*/ 1 w 16"/>
                  <a:gd name="T55" fmla="*/ 12 h 20"/>
                  <a:gd name="T56" fmla="*/ 0 w 16"/>
                  <a:gd name="T57" fmla="*/ 11 h 20"/>
                  <a:gd name="T58" fmla="*/ 0 w 16"/>
                  <a:gd name="T59" fmla="*/ 10 h 20"/>
                  <a:gd name="T60" fmla="*/ 0 w 16"/>
                  <a:gd name="T61" fmla="*/ 9 h 20"/>
                  <a:gd name="T62" fmla="*/ 1 w 16"/>
                  <a:gd name="T63" fmla="*/ 8 h 20"/>
                  <a:gd name="T64" fmla="*/ 1 w 16"/>
                  <a:gd name="T65" fmla="*/ 7 h 20"/>
                  <a:gd name="T66" fmla="*/ 1 w 16"/>
                  <a:gd name="T67" fmla="*/ 5 h 20"/>
                  <a:gd name="T68" fmla="*/ 1 w 16"/>
                  <a:gd name="T69" fmla="*/ 4 h 20"/>
                  <a:gd name="T70" fmla="*/ 2 w 16"/>
                  <a:gd name="T71" fmla="*/ 3 h 20"/>
                  <a:gd name="T72" fmla="*/ 3 w 16"/>
                  <a:gd name="T73" fmla="*/ 3 h 20"/>
                  <a:gd name="T74" fmla="*/ 3 w 16"/>
                  <a:gd name="T75" fmla="*/ 2 h 20"/>
                  <a:gd name="T76" fmla="*/ 4 w 16"/>
                  <a:gd name="T77" fmla="*/ 1 h 20"/>
                  <a:gd name="T78" fmla="*/ 5 w 16"/>
                  <a:gd name="T79" fmla="*/ 1 h 20"/>
                  <a:gd name="T80" fmla="*/ 5 w 16"/>
                  <a:gd name="T81" fmla="*/ 0 h 20"/>
                  <a:gd name="T82" fmla="*/ 5 w 16"/>
                  <a:gd name="T83" fmla="*/ 0 h 20"/>
                  <a:gd name="T84" fmla="*/ 6 w 16"/>
                  <a:gd name="T85" fmla="*/ 0 h 20"/>
                  <a:gd name="T86" fmla="*/ 7 w 16"/>
                  <a:gd name="T87" fmla="*/ 0 h 20"/>
                  <a:gd name="T88" fmla="*/ 8 w 16"/>
                  <a:gd name="T89" fmla="*/ 0 h 20"/>
                  <a:gd name="T90" fmla="*/ 9 w 16"/>
                  <a:gd name="T91" fmla="*/ 0 h 20"/>
                  <a:gd name="T92" fmla="*/ 10 w 16"/>
                  <a:gd name="T93" fmla="*/ 0 h 20"/>
                  <a:gd name="T94" fmla="*/ 11 w 16"/>
                  <a:gd name="T95" fmla="*/ 0 h 20"/>
                  <a:gd name="T96" fmla="*/ 11 w 16"/>
                  <a:gd name="T97" fmla="*/ 0 h 20"/>
                  <a:gd name="T98" fmla="*/ 12 w 16"/>
                  <a:gd name="T99" fmla="*/ 1 h 20"/>
                  <a:gd name="T100" fmla="*/ 13 w 16"/>
                  <a:gd name="T101" fmla="*/ 1 h 20"/>
                  <a:gd name="T102" fmla="*/ 13 w 16"/>
                  <a:gd name="T103" fmla="*/ 2 h 20"/>
                  <a:gd name="T104" fmla="*/ 14 w 16"/>
                  <a:gd name="T105" fmla="*/ 2 h 20"/>
                  <a:gd name="T106" fmla="*/ 15 w 16"/>
                  <a:gd name="T107" fmla="*/ 3 h 20"/>
                  <a:gd name="T108" fmla="*/ 15 w 16"/>
                  <a:gd name="T109" fmla="*/ 4 h 20"/>
                  <a:gd name="T110" fmla="*/ 16 w 16"/>
                  <a:gd name="T111" fmla="*/ 5 h 20"/>
                  <a:gd name="T112" fmla="*/ 16 w 16"/>
                  <a:gd name="T113" fmla="*/ 7 h 20"/>
                  <a:gd name="T114" fmla="*/ 16 w 16"/>
                  <a:gd name="T115" fmla="*/ 8 h 20"/>
                  <a:gd name="T116" fmla="*/ 16 w 16"/>
                  <a:gd name="T117" fmla="*/ 8 h 20"/>
                  <a:gd name="T118" fmla="*/ 16 w 16"/>
                  <a:gd name="T1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0"/>
                    </a:lnTo>
                    <a:lnTo>
                      <a:pt x="16" y="10"/>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4" y="15"/>
                    </a:lnTo>
                    <a:lnTo>
                      <a:pt x="14" y="15"/>
                    </a:lnTo>
                    <a:lnTo>
                      <a:pt x="14" y="16"/>
                    </a:lnTo>
                    <a:lnTo>
                      <a:pt x="14" y="16"/>
                    </a:lnTo>
                    <a:lnTo>
                      <a:pt x="14" y="16"/>
                    </a:lnTo>
                    <a:lnTo>
                      <a:pt x="14" y="16"/>
                    </a:lnTo>
                    <a:lnTo>
                      <a:pt x="14" y="16"/>
                    </a:lnTo>
                    <a:lnTo>
                      <a:pt x="14" y="16"/>
                    </a:lnTo>
                    <a:lnTo>
                      <a:pt x="14" y="16"/>
                    </a:lnTo>
                    <a:lnTo>
                      <a:pt x="14" y="16"/>
                    </a:lnTo>
                    <a:lnTo>
                      <a:pt x="13" y="16"/>
                    </a:lnTo>
                    <a:lnTo>
                      <a:pt x="13" y="17"/>
                    </a:lnTo>
                    <a:lnTo>
                      <a:pt x="13" y="17"/>
                    </a:lnTo>
                    <a:lnTo>
                      <a:pt x="13" y="17"/>
                    </a:lnTo>
                    <a:lnTo>
                      <a:pt x="13" y="17"/>
                    </a:lnTo>
                    <a:lnTo>
                      <a:pt x="13" y="17"/>
                    </a:lnTo>
                    <a:lnTo>
                      <a:pt x="13" y="17"/>
                    </a:lnTo>
                    <a:lnTo>
                      <a:pt x="13" y="17"/>
                    </a:lnTo>
                    <a:lnTo>
                      <a:pt x="12" y="17"/>
                    </a:lnTo>
                    <a:lnTo>
                      <a:pt x="12" y="17"/>
                    </a:lnTo>
                    <a:lnTo>
                      <a:pt x="12" y="17"/>
                    </a:lnTo>
                    <a:lnTo>
                      <a:pt x="12" y="17"/>
                    </a:lnTo>
                    <a:lnTo>
                      <a:pt x="12" y="17"/>
                    </a:lnTo>
                    <a:lnTo>
                      <a:pt x="12" y="19"/>
                    </a:lnTo>
                    <a:lnTo>
                      <a:pt x="12" y="19"/>
                    </a:lnTo>
                    <a:lnTo>
                      <a:pt x="11" y="19"/>
                    </a:lnTo>
                    <a:lnTo>
                      <a:pt x="11" y="19"/>
                    </a:lnTo>
                    <a:lnTo>
                      <a:pt x="11" y="19"/>
                    </a:lnTo>
                    <a:lnTo>
                      <a:pt x="11" y="19"/>
                    </a:lnTo>
                    <a:lnTo>
                      <a:pt x="11" y="19"/>
                    </a:lnTo>
                    <a:lnTo>
                      <a:pt x="11" y="19"/>
                    </a:lnTo>
                    <a:lnTo>
                      <a:pt x="11" y="19"/>
                    </a:lnTo>
                    <a:lnTo>
                      <a:pt x="11" y="19"/>
                    </a:lnTo>
                    <a:lnTo>
                      <a:pt x="11" y="19"/>
                    </a:lnTo>
                    <a:lnTo>
                      <a:pt x="11" y="19"/>
                    </a:lnTo>
                    <a:lnTo>
                      <a:pt x="11" y="19"/>
                    </a:lnTo>
                    <a:lnTo>
                      <a:pt x="11" y="19"/>
                    </a:lnTo>
                    <a:lnTo>
                      <a:pt x="11" y="19"/>
                    </a:lnTo>
                    <a:lnTo>
                      <a:pt x="11" y="19"/>
                    </a:lnTo>
                    <a:lnTo>
                      <a:pt x="10" y="19"/>
                    </a:lnTo>
                    <a:lnTo>
                      <a:pt x="10" y="19"/>
                    </a:lnTo>
                    <a:lnTo>
                      <a:pt x="10" y="19"/>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19"/>
                    </a:lnTo>
                    <a:lnTo>
                      <a:pt x="7" y="19"/>
                    </a:lnTo>
                    <a:lnTo>
                      <a:pt x="7" y="19"/>
                    </a:lnTo>
                    <a:lnTo>
                      <a:pt x="6"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5" y="19"/>
                    </a:lnTo>
                    <a:lnTo>
                      <a:pt x="5" y="19"/>
                    </a:lnTo>
                    <a:lnTo>
                      <a:pt x="5" y="17"/>
                    </a:lnTo>
                    <a:lnTo>
                      <a:pt x="5" y="17"/>
                    </a:lnTo>
                    <a:lnTo>
                      <a:pt x="5" y="17"/>
                    </a:lnTo>
                    <a:lnTo>
                      <a:pt x="5" y="17"/>
                    </a:lnTo>
                    <a:lnTo>
                      <a:pt x="5" y="17"/>
                    </a:lnTo>
                    <a:lnTo>
                      <a:pt x="4" y="17"/>
                    </a:lnTo>
                    <a:lnTo>
                      <a:pt x="4" y="17"/>
                    </a:lnTo>
                    <a:lnTo>
                      <a:pt x="4" y="17"/>
                    </a:lnTo>
                    <a:lnTo>
                      <a:pt x="4" y="17"/>
                    </a:lnTo>
                    <a:lnTo>
                      <a:pt x="4" y="17"/>
                    </a:lnTo>
                    <a:lnTo>
                      <a:pt x="4" y="17"/>
                    </a:lnTo>
                    <a:lnTo>
                      <a:pt x="4" y="17"/>
                    </a:lnTo>
                    <a:lnTo>
                      <a:pt x="4" y="16"/>
                    </a:lnTo>
                    <a:lnTo>
                      <a:pt x="3" y="16"/>
                    </a:lnTo>
                    <a:lnTo>
                      <a:pt x="3" y="16"/>
                    </a:lnTo>
                    <a:lnTo>
                      <a:pt x="3" y="16"/>
                    </a:lnTo>
                    <a:lnTo>
                      <a:pt x="3" y="16"/>
                    </a:lnTo>
                    <a:lnTo>
                      <a:pt x="3" y="16"/>
                    </a:lnTo>
                    <a:lnTo>
                      <a:pt x="3" y="16"/>
                    </a:lnTo>
                    <a:lnTo>
                      <a:pt x="3" y="16"/>
                    </a:lnTo>
                    <a:lnTo>
                      <a:pt x="3" y="16"/>
                    </a:lnTo>
                    <a:lnTo>
                      <a:pt x="3" y="15"/>
                    </a:lnTo>
                    <a:lnTo>
                      <a:pt x="2" y="15"/>
                    </a:lnTo>
                    <a:lnTo>
                      <a:pt x="2" y="15"/>
                    </a:lnTo>
                    <a:lnTo>
                      <a:pt x="2" y="15"/>
                    </a:lnTo>
                    <a:lnTo>
                      <a:pt x="2" y="15"/>
                    </a:lnTo>
                    <a:lnTo>
                      <a:pt x="2" y="15"/>
                    </a:lnTo>
                    <a:lnTo>
                      <a:pt x="2" y="15"/>
                    </a:lnTo>
                    <a:lnTo>
                      <a:pt x="2" y="15"/>
                    </a:lnTo>
                    <a:lnTo>
                      <a:pt x="2" y="14"/>
                    </a:lnTo>
                    <a:lnTo>
                      <a:pt x="2" y="14"/>
                    </a:lnTo>
                    <a:lnTo>
                      <a:pt x="2" y="14"/>
                    </a:lnTo>
                    <a:lnTo>
                      <a:pt x="2"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1" y="12"/>
                    </a:lnTo>
                    <a:lnTo>
                      <a:pt x="1" y="12"/>
                    </a:lnTo>
                    <a:lnTo>
                      <a:pt x="1" y="11"/>
                    </a:lnTo>
                    <a:lnTo>
                      <a:pt x="1"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1" y="8"/>
                    </a:lnTo>
                    <a:lnTo>
                      <a:pt x="1" y="8"/>
                    </a:lnTo>
                    <a:lnTo>
                      <a:pt x="1" y="8"/>
                    </a:lnTo>
                    <a:lnTo>
                      <a:pt x="1" y="7"/>
                    </a:lnTo>
                    <a:lnTo>
                      <a:pt x="1" y="7"/>
                    </a:lnTo>
                    <a:lnTo>
                      <a:pt x="1" y="7"/>
                    </a:lnTo>
                    <a:lnTo>
                      <a:pt x="1" y="7"/>
                    </a:lnTo>
                    <a:lnTo>
                      <a:pt x="1" y="7"/>
                    </a:lnTo>
                    <a:lnTo>
                      <a:pt x="1" y="7"/>
                    </a:lnTo>
                    <a:lnTo>
                      <a:pt x="1" y="5"/>
                    </a:lnTo>
                    <a:lnTo>
                      <a:pt x="1" y="5"/>
                    </a:lnTo>
                    <a:lnTo>
                      <a:pt x="1" y="5"/>
                    </a:lnTo>
                    <a:lnTo>
                      <a:pt x="1" y="5"/>
                    </a:lnTo>
                    <a:lnTo>
                      <a:pt x="1" y="5"/>
                    </a:lnTo>
                    <a:lnTo>
                      <a:pt x="1" y="5"/>
                    </a:lnTo>
                    <a:lnTo>
                      <a:pt x="1" y="5"/>
                    </a:lnTo>
                    <a:lnTo>
                      <a:pt x="1" y="4"/>
                    </a:lnTo>
                    <a:lnTo>
                      <a:pt x="1" y="4"/>
                    </a:lnTo>
                    <a:lnTo>
                      <a:pt x="1" y="4"/>
                    </a:lnTo>
                    <a:lnTo>
                      <a:pt x="2" y="4"/>
                    </a:lnTo>
                    <a:lnTo>
                      <a:pt x="2" y="4"/>
                    </a:lnTo>
                    <a:lnTo>
                      <a:pt x="2" y="4"/>
                    </a:lnTo>
                    <a:lnTo>
                      <a:pt x="2" y="4"/>
                    </a:lnTo>
                    <a:lnTo>
                      <a:pt x="2" y="4"/>
                    </a:lnTo>
                    <a:lnTo>
                      <a:pt x="2" y="3"/>
                    </a:lnTo>
                    <a:lnTo>
                      <a:pt x="2" y="3"/>
                    </a:lnTo>
                    <a:lnTo>
                      <a:pt x="2" y="3"/>
                    </a:lnTo>
                    <a:lnTo>
                      <a:pt x="2" y="3"/>
                    </a:lnTo>
                    <a:lnTo>
                      <a:pt x="2" y="3"/>
                    </a:lnTo>
                    <a:lnTo>
                      <a:pt x="2" y="3"/>
                    </a:lnTo>
                    <a:lnTo>
                      <a:pt x="3" y="3"/>
                    </a:lnTo>
                    <a:lnTo>
                      <a:pt x="3" y="3"/>
                    </a:lnTo>
                    <a:lnTo>
                      <a:pt x="3" y="2"/>
                    </a:lnTo>
                    <a:lnTo>
                      <a:pt x="3" y="2"/>
                    </a:lnTo>
                    <a:lnTo>
                      <a:pt x="3" y="2"/>
                    </a:lnTo>
                    <a:lnTo>
                      <a:pt x="3" y="2"/>
                    </a:lnTo>
                    <a:lnTo>
                      <a:pt x="3" y="2"/>
                    </a:lnTo>
                    <a:lnTo>
                      <a:pt x="3" y="2"/>
                    </a:lnTo>
                    <a:lnTo>
                      <a:pt x="3" y="2"/>
                    </a:lnTo>
                    <a:lnTo>
                      <a:pt x="4" y="2"/>
                    </a:lnTo>
                    <a:lnTo>
                      <a:pt x="4" y="2"/>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5"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0"/>
                    </a:lnTo>
                    <a:lnTo>
                      <a:pt x="11" y="0"/>
                    </a:lnTo>
                    <a:lnTo>
                      <a:pt x="11" y="0"/>
                    </a:lnTo>
                    <a:lnTo>
                      <a:pt x="11" y="0"/>
                    </a:lnTo>
                    <a:lnTo>
                      <a:pt x="11" y="0"/>
                    </a:lnTo>
                    <a:lnTo>
                      <a:pt x="11" y="0"/>
                    </a:lnTo>
                    <a:lnTo>
                      <a:pt x="11" y="0"/>
                    </a:lnTo>
                    <a:lnTo>
                      <a:pt x="11" y="0"/>
                    </a:lnTo>
                    <a:lnTo>
                      <a:pt x="11" y="0"/>
                    </a:lnTo>
                    <a:lnTo>
                      <a:pt x="11" y="0"/>
                    </a:lnTo>
                    <a:lnTo>
                      <a:pt x="11" y="0"/>
                    </a:lnTo>
                    <a:lnTo>
                      <a:pt x="11" y="0"/>
                    </a:lnTo>
                    <a:lnTo>
                      <a:pt x="11" y="0"/>
                    </a:lnTo>
                    <a:lnTo>
                      <a:pt x="11" y="1"/>
                    </a:lnTo>
                    <a:lnTo>
                      <a:pt x="12" y="1"/>
                    </a:lnTo>
                    <a:lnTo>
                      <a:pt x="12" y="1"/>
                    </a:lnTo>
                    <a:lnTo>
                      <a:pt x="12" y="1"/>
                    </a:lnTo>
                    <a:lnTo>
                      <a:pt x="12" y="1"/>
                    </a:lnTo>
                    <a:lnTo>
                      <a:pt x="12" y="1"/>
                    </a:lnTo>
                    <a:lnTo>
                      <a:pt x="12" y="1"/>
                    </a:lnTo>
                    <a:lnTo>
                      <a:pt x="12" y="1"/>
                    </a:lnTo>
                    <a:lnTo>
                      <a:pt x="13" y="1"/>
                    </a:lnTo>
                    <a:lnTo>
                      <a:pt x="13" y="1"/>
                    </a:lnTo>
                    <a:lnTo>
                      <a:pt x="13" y="1"/>
                    </a:lnTo>
                    <a:lnTo>
                      <a:pt x="13" y="1"/>
                    </a:lnTo>
                    <a:lnTo>
                      <a:pt x="13" y="2"/>
                    </a:lnTo>
                    <a:lnTo>
                      <a:pt x="13" y="2"/>
                    </a:lnTo>
                    <a:lnTo>
                      <a:pt x="13" y="2"/>
                    </a:lnTo>
                    <a:lnTo>
                      <a:pt x="13" y="2"/>
                    </a:lnTo>
                    <a:lnTo>
                      <a:pt x="14" y="2"/>
                    </a:lnTo>
                    <a:lnTo>
                      <a:pt x="14" y="2"/>
                    </a:lnTo>
                    <a:lnTo>
                      <a:pt x="14" y="2"/>
                    </a:lnTo>
                    <a:lnTo>
                      <a:pt x="14" y="2"/>
                    </a:lnTo>
                    <a:lnTo>
                      <a:pt x="14" y="2"/>
                    </a:lnTo>
                    <a:lnTo>
                      <a:pt x="14" y="3"/>
                    </a:lnTo>
                    <a:lnTo>
                      <a:pt x="14" y="3"/>
                    </a:lnTo>
                    <a:lnTo>
                      <a:pt x="14" y="3"/>
                    </a:lnTo>
                    <a:lnTo>
                      <a:pt x="14" y="3"/>
                    </a:lnTo>
                    <a:lnTo>
                      <a:pt x="15" y="3"/>
                    </a:lnTo>
                    <a:lnTo>
                      <a:pt x="15" y="3"/>
                    </a:lnTo>
                    <a:lnTo>
                      <a:pt x="15" y="3"/>
                    </a:lnTo>
                    <a:lnTo>
                      <a:pt x="15" y="3"/>
                    </a:lnTo>
                    <a:lnTo>
                      <a:pt x="15" y="4"/>
                    </a:lnTo>
                    <a:lnTo>
                      <a:pt x="15" y="4"/>
                    </a:lnTo>
                    <a:lnTo>
                      <a:pt x="15" y="4"/>
                    </a:lnTo>
                    <a:lnTo>
                      <a:pt x="15" y="4"/>
                    </a:lnTo>
                    <a:lnTo>
                      <a:pt x="15" y="4"/>
                    </a:lnTo>
                    <a:lnTo>
                      <a:pt x="15" y="4"/>
                    </a:lnTo>
                    <a:lnTo>
                      <a:pt x="15" y="4"/>
                    </a:lnTo>
                    <a:lnTo>
                      <a:pt x="15" y="4"/>
                    </a:lnTo>
                    <a:lnTo>
                      <a:pt x="16" y="5"/>
                    </a:lnTo>
                    <a:lnTo>
                      <a:pt x="16" y="5"/>
                    </a:lnTo>
                    <a:lnTo>
                      <a:pt x="16" y="5"/>
                    </a:lnTo>
                    <a:lnTo>
                      <a:pt x="16" y="5"/>
                    </a:lnTo>
                    <a:lnTo>
                      <a:pt x="16" y="5"/>
                    </a:lnTo>
                    <a:lnTo>
                      <a:pt x="16" y="5"/>
                    </a:lnTo>
                    <a:lnTo>
                      <a:pt x="16" y="5"/>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8" name="Freeform 173">
                <a:extLst>
                  <a:ext uri="{FF2B5EF4-FFF2-40B4-BE49-F238E27FC236}">
                    <a16:creationId xmlns:a16="http://schemas.microsoft.com/office/drawing/2014/main" id="{DA1EC7DF-E1DD-41B8-916A-A98EE575C9D4}"/>
                  </a:ext>
                </a:extLst>
              </p:cNvPr>
              <p:cNvSpPr>
                <a:spLocks/>
              </p:cNvSpPr>
              <p:nvPr/>
            </p:nvSpPr>
            <p:spPr bwMode="auto">
              <a:xfrm>
                <a:off x="4489" y="3110"/>
                <a:ext cx="15" cy="20"/>
              </a:xfrm>
              <a:custGeom>
                <a:avLst/>
                <a:gdLst>
                  <a:gd name="T0" fmla="*/ 15 w 15"/>
                  <a:gd name="T1" fmla="*/ 10 h 20"/>
                  <a:gd name="T2" fmla="*/ 15 w 15"/>
                  <a:gd name="T3" fmla="*/ 11 h 20"/>
                  <a:gd name="T4" fmla="*/ 15 w 15"/>
                  <a:gd name="T5" fmla="*/ 12 h 20"/>
                  <a:gd name="T6" fmla="*/ 15 w 15"/>
                  <a:gd name="T7" fmla="*/ 13 h 20"/>
                  <a:gd name="T8" fmla="*/ 15 w 15"/>
                  <a:gd name="T9" fmla="*/ 14 h 20"/>
                  <a:gd name="T10" fmla="*/ 15 w 15"/>
                  <a:gd name="T11" fmla="*/ 15 h 20"/>
                  <a:gd name="T12" fmla="*/ 14 w 15"/>
                  <a:gd name="T13" fmla="*/ 17 h 20"/>
                  <a:gd name="T14" fmla="*/ 13 w 15"/>
                  <a:gd name="T15" fmla="*/ 17 h 20"/>
                  <a:gd name="T16" fmla="*/ 13 w 15"/>
                  <a:gd name="T17" fmla="*/ 18 h 20"/>
                  <a:gd name="T18" fmla="*/ 12 w 15"/>
                  <a:gd name="T19" fmla="*/ 18 h 20"/>
                  <a:gd name="T20" fmla="*/ 11 w 15"/>
                  <a:gd name="T21" fmla="*/ 19 h 20"/>
                  <a:gd name="T22" fmla="*/ 10 w 15"/>
                  <a:gd name="T23" fmla="*/ 19 h 20"/>
                  <a:gd name="T24" fmla="*/ 9 w 15"/>
                  <a:gd name="T25" fmla="*/ 19 h 20"/>
                  <a:gd name="T26" fmla="*/ 9 w 15"/>
                  <a:gd name="T27" fmla="*/ 20 h 20"/>
                  <a:gd name="T28" fmla="*/ 8 w 15"/>
                  <a:gd name="T29" fmla="*/ 20 h 20"/>
                  <a:gd name="T30" fmla="*/ 7 w 15"/>
                  <a:gd name="T31" fmla="*/ 20 h 20"/>
                  <a:gd name="T32" fmla="*/ 6 w 15"/>
                  <a:gd name="T33" fmla="*/ 19 h 20"/>
                  <a:gd name="T34" fmla="*/ 5 w 15"/>
                  <a:gd name="T35" fmla="*/ 19 h 20"/>
                  <a:gd name="T36" fmla="*/ 5 w 15"/>
                  <a:gd name="T37" fmla="*/ 19 h 20"/>
                  <a:gd name="T38" fmla="*/ 4 w 15"/>
                  <a:gd name="T39" fmla="*/ 18 h 20"/>
                  <a:gd name="T40" fmla="*/ 3 w 15"/>
                  <a:gd name="T41" fmla="*/ 18 h 20"/>
                  <a:gd name="T42" fmla="*/ 3 w 15"/>
                  <a:gd name="T43" fmla="*/ 17 h 20"/>
                  <a:gd name="T44" fmla="*/ 2 w 15"/>
                  <a:gd name="T45" fmla="*/ 17 h 20"/>
                  <a:gd name="T46" fmla="*/ 2 w 15"/>
                  <a:gd name="T47" fmla="*/ 15 h 20"/>
                  <a:gd name="T48" fmla="*/ 1 w 15"/>
                  <a:gd name="T49" fmla="*/ 14 h 20"/>
                  <a:gd name="T50" fmla="*/ 1 w 15"/>
                  <a:gd name="T51" fmla="*/ 13 h 20"/>
                  <a:gd name="T52" fmla="*/ 1 w 15"/>
                  <a:gd name="T53" fmla="*/ 13 h 20"/>
                  <a:gd name="T54" fmla="*/ 0 w 15"/>
                  <a:gd name="T55" fmla="*/ 12 h 20"/>
                  <a:gd name="T56" fmla="*/ 0 w 15"/>
                  <a:gd name="T57" fmla="*/ 11 h 20"/>
                  <a:gd name="T58" fmla="*/ 0 w 15"/>
                  <a:gd name="T59" fmla="*/ 10 h 20"/>
                  <a:gd name="T60" fmla="*/ 0 w 15"/>
                  <a:gd name="T61" fmla="*/ 9 h 20"/>
                  <a:gd name="T62" fmla="*/ 0 w 15"/>
                  <a:gd name="T63" fmla="*/ 8 h 20"/>
                  <a:gd name="T64" fmla="*/ 0 w 15"/>
                  <a:gd name="T65" fmla="*/ 7 h 20"/>
                  <a:gd name="T66" fmla="*/ 1 w 15"/>
                  <a:gd name="T67" fmla="*/ 6 h 20"/>
                  <a:gd name="T68" fmla="*/ 1 w 15"/>
                  <a:gd name="T69" fmla="*/ 5 h 20"/>
                  <a:gd name="T70" fmla="*/ 2 w 15"/>
                  <a:gd name="T71" fmla="*/ 3 h 20"/>
                  <a:gd name="T72" fmla="*/ 2 w 15"/>
                  <a:gd name="T73" fmla="*/ 3 h 20"/>
                  <a:gd name="T74" fmla="*/ 3 w 15"/>
                  <a:gd name="T75" fmla="*/ 2 h 20"/>
                  <a:gd name="T76" fmla="*/ 3 w 15"/>
                  <a:gd name="T77" fmla="*/ 1 h 20"/>
                  <a:gd name="T78" fmla="*/ 3 w 15"/>
                  <a:gd name="T79" fmla="*/ 1 h 20"/>
                  <a:gd name="T80" fmla="*/ 4 w 15"/>
                  <a:gd name="T81" fmla="*/ 0 h 20"/>
                  <a:gd name="T82" fmla="*/ 5 w 15"/>
                  <a:gd name="T83" fmla="*/ 0 h 20"/>
                  <a:gd name="T84" fmla="*/ 6 w 15"/>
                  <a:gd name="T85" fmla="*/ 0 h 20"/>
                  <a:gd name="T86" fmla="*/ 7 w 15"/>
                  <a:gd name="T87" fmla="*/ 0 h 20"/>
                  <a:gd name="T88" fmla="*/ 8 w 15"/>
                  <a:gd name="T89" fmla="*/ 0 h 20"/>
                  <a:gd name="T90" fmla="*/ 9 w 15"/>
                  <a:gd name="T91" fmla="*/ 0 h 20"/>
                  <a:gd name="T92" fmla="*/ 9 w 15"/>
                  <a:gd name="T93" fmla="*/ 0 h 20"/>
                  <a:gd name="T94" fmla="*/ 10 w 15"/>
                  <a:gd name="T95" fmla="*/ 0 h 20"/>
                  <a:gd name="T96" fmla="*/ 11 w 15"/>
                  <a:gd name="T97" fmla="*/ 0 h 20"/>
                  <a:gd name="T98" fmla="*/ 12 w 15"/>
                  <a:gd name="T99" fmla="*/ 1 h 20"/>
                  <a:gd name="T100" fmla="*/ 12 w 15"/>
                  <a:gd name="T101" fmla="*/ 1 h 20"/>
                  <a:gd name="T102" fmla="*/ 13 w 15"/>
                  <a:gd name="T103" fmla="*/ 2 h 20"/>
                  <a:gd name="T104" fmla="*/ 14 w 15"/>
                  <a:gd name="T105" fmla="*/ 2 h 20"/>
                  <a:gd name="T106" fmla="*/ 14 w 15"/>
                  <a:gd name="T107" fmla="*/ 3 h 20"/>
                  <a:gd name="T108" fmla="*/ 15 w 15"/>
                  <a:gd name="T109" fmla="*/ 5 h 20"/>
                  <a:gd name="T110" fmla="*/ 15 w 15"/>
                  <a:gd name="T111" fmla="*/ 6 h 20"/>
                  <a:gd name="T112" fmla="*/ 15 w 15"/>
                  <a:gd name="T113" fmla="*/ 7 h 20"/>
                  <a:gd name="T114" fmla="*/ 15 w 15"/>
                  <a:gd name="T115" fmla="*/ 8 h 20"/>
                  <a:gd name="T116" fmla="*/ 15 w 15"/>
                  <a:gd name="T117" fmla="*/ 8 h 20"/>
                  <a:gd name="T118" fmla="*/ 15 w 15"/>
                  <a:gd name="T1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0"/>
                    </a:lnTo>
                    <a:lnTo>
                      <a:pt x="15" y="10"/>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4" y="15"/>
                    </a:lnTo>
                    <a:lnTo>
                      <a:pt x="14" y="15"/>
                    </a:lnTo>
                    <a:lnTo>
                      <a:pt x="14" y="15"/>
                    </a:lnTo>
                    <a:lnTo>
                      <a:pt x="14" y="15"/>
                    </a:lnTo>
                    <a:lnTo>
                      <a:pt x="14" y="15"/>
                    </a:lnTo>
                    <a:lnTo>
                      <a:pt x="14" y="17"/>
                    </a:lnTo>
                    <a:lnTo>
                      <a:pt x="14" y="17"/>
                    </a:lnTo>
                    <a:lnTo>
                      <a:pt x="14" y="17"/>
                    </a:lnTo>
                    <a:lnTo>
                      <a:pt x="14" y="17"/>
                    </a:lnTo>
                    <a:lnTo>
                      <a:pt x="14" y="17"/>
                    </a:lnTo>
                    <a:lnTo>
                      <a:pt x="13" y="17"/>
                    </a:lnTo>
                    <a:lnTo>
                      <a:pt x="13" y="17"/>
                    </a:lnTo>
                    <a:lnTo>
                      <a:pt x="13" y="17"/>
                    </a:lnTo>
                    <a:lnTo>
                      <a:pt x="13" y="17"/>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1" y="18"/>
                    </a:lnTo>
                    <a:lnTo>
                      <a:pt x="11" y="19"/>
                    </a:lnTo>
                    <a:lnTo>
                      <a:pt x="11" y="19"/>
                    </a:lnTo>
                    <a:lnTo>
                      <a:pt x="11" y="19"/>
                    </a:lnTo>
                    <a:lnTo>
                      <a:pt x="11" y="19"/>
                    </a:lnTo>
                    <a:lnTo>
                      <a:pt x="11" y="19"/>
                    </a:lnTo>
                    <a:lnTo>
                      <a:pt x="11" y="19"/>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9"/>
                    </a:lnTo>
                    <a:lnTo>
                      <a:pt x="4" y="19"/>
                    </a:lnTo>
                    <a:lnTo>
                      <a:pt x="4" y="18"/>
                    </a:lnTo>
                    <a:lnTo>
                      <a:pt x="4" y="18"/>
                    </a:lnTo>
                    <a:lnTo>
                      <a:pt x="3" y="18"/>
                    </a:lnTo>
                    <a:lnTo>
                      <a:pt x="3" y="18"/>
                    </a:lnTo>
                    <a:lnTo>
                      <a:pt x="3" y="18"/>
                    </a:lnTo>
                    <a:lnTo>
                      <a:pt x="3" y="18"/>
                    </a:lnTo>
                    <a:lnTo>
                      <a:pt x="3" y="18"/>
                    </a:lnTo>
                    <a:lnTo>
                      <a:pt x="3" y="18"/>
                    </a:lnTo>
                    <a:lnTo>
                      <a:pt x="3" y="18"/>
                    </a:lnTo>
                    <a:lnTo>
                      <a:pt x="3" y="18"/>
                    </a:lnTo>
                    <a:lnTo>
                      <a:pt x="3" y="18"/>
                    </a:lnTo>
                    <a:lnTo>
                      <a:pt x="3" y="18"/>
                    </a:lnTo>
                    <a:lnTo>
                      <a:pt x="3" y="17"/>
                    </a:lnTo>
                    <a:lnTo>
                      <a:pt x="3" y="17"/>
                    </a:lnTo>
                    <a:lnTo>
                      <a:pt x="3" y="17"/>
                    </a:lnTo>
                    <a:lnTo>
                      <a:pt x="3" y="17"/>
                    </a:lnTo>
                    <a:lnTo>
                      <a:pt x="3" y="17"/>
                    </a:lnTo>
                    <a:lnTo>
                      <a:pt x="3" y="17"/>
                    </a:lnTo>
                    <a:lnTo>
                      <a:pt x="2" y="17"/>
                    </a:lnTo>
                    <a:lnTo>
                      <a:pt x="2" y="17"/>
                    </a:lnTo>
                    <a:lnTo>
                      <a:pt x="2" y="17"/>
                    </a:lnTo>
                    <a:lnTo>
                      <a:pt x="2" y="15"/>
                    </a:lnTo>
                    <a:lnTo>
                      <a:pt x="2" y="15"/>
                    </a:lnTo>
                    <a:lnTo>
                      <a:pt x="2" y="15"/>
                    </a:lnTo>
                    <a:lnTo>
                      <a:pt x="2" y="15"/>
                    </a:lnTo>
                    <a:lnTo>
                      <a:pt x="2" y="15"/>
                    </a:lnTo>
                    <a:lnTo>
                      <a:pt x="2" y="15"/>
                    </a:lnTo>
                    <a:lnTo>
                      <a:pt x="2" y="15"/>
                    </a:lnTo>
                    <a:lnTo>
                      <a:pt x="2"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2" y="5"/>
                    </a:lnTo>
                    <a:lnTo>
                      <a:pt x="2" y="5"/>
                    </a:lnTo>
                    <a:lnTo>
                      <a:pt x="2" y="3"/>
                    </a:lnTo>
                    <a:lnTo>
                      <a:pt x="2" y="3"/>
                    </a:lnTo>
                    <a:lnTo>
                      <a:pt x="2" y="3"/>
                    </a:lnTo>
                    <a:lnTo>
                      <a:pt x="2" y="3"/>
                    </a:lnTo>
                    <a:lnTo>
                      <a:pt x="2" y="3"/>
                    </a:lnTo>
                    <a:lnTo>
                      <a:pt x="2" y="3"/>
                    </a:lnTo>
                    <a:lnTo>
                      <a:pt x="2" y="3"/>
                    </a:lnTo>
                    <a:lnTo>
                      <a:pt x="2" y="3"/>
                    </a:lnTo>
                    <a:lnTo>
                      <a:pt x="2" y="2"/>
                    </a:lnTo>
                    <a:lnTo>
                      <a:pt x="3" y="2"/>
                    </a:lnTo>
                    <a:lnTo>
                      <a:pt x="3" y="2"/>
                    </a:lnTo>
                    <a:lnTo>
                      <a:pt x="3" y="2"/>
                    </a:lnTo>
                    <a:lnTo>
                      <a:pt x="3" y="2"/>
                    </a:lnTo>
                    <a:lnTo>
                      <a:pt x="3" y="2"/>
                    </a:lnTo>
                    <a:lnTo>
                      <a:pt x="3" y="2"/>
                    </a:lnTo>
                    <a:lnTo>
                      <a:pt x="3" y="2"/>
                    </a:lnTo>
                    <a:lnTo>
                      <a:pt x="3" y="2"/>
                    </a:lnTo>
                    <a:lnTo>
                      <a:pt x="3" y="1"/>
                    </a:lnTo>
                    <a:lnTo>
                      <a:pt x="3" y="1"/>
                    </a:lnTo>
                    <a:lnTo>
                      <a:pt x="3" y="1"/>
                    </a:lnTo>
                    <a:lnTo>
                      <a:pt x="3" y="1"/>
                    </a:lnTo>
                    <a:lnTo>
                      <a:pt x="3" y="1"/>
                    </a:lnTo>
                    <a:lnTo>
                      <a:pt x="3" y="1"/>
                    </a:lnTo>
                    <a:lnTo>
                      <a:pt x="3" y="1"/>
                    </a:lnTo>
                    <a:lnTo>
                      <a:pt x="3" y="1"/>
                    </a:lnTo>
                    <a:lnTo>
                      <a:pt x="4" y="1"/>
                    </a:lnTo>
                    <a:lnTo>
                      <a:pt x="4" y="1"/>
                    </a:lnTo>
                    <a:lnTo>
                      <a:pt x="4" y="1"/>
                    </a:lnTo>
                    <a:lnTo>
                      <a:pt x="4" y="1"/>
                    </a:lnTo>
                    <a:lnTo>
                      <a:pt x="4" y="0"/>
                    </a:lnTo>
                    <a:lnTo>
                      <a:pt x="4" y="0"/>
                    </a:lnTo>
                    <a:lnTo>
                      <a:pt x="4"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0"/>
                    </a:lnTo>
                    <a:lnTo>
                      <a:pt x="11" y="0"/>
                    </a:lnTo>
                    <a:lnTo>
                      <a:pt x="11" y="0"/>
                    </a:lnTo>
                    <a:lnTo>
                      <a:pt x="11" y="0"/>
                    </a:lnTo>
                    <a:lnTo>
                      <a:pt x="11" y="0"/>
                    </a:lnTo>
                    <a:lnTo>
                      <a:pt x="11" y="1"/>
                    </a:lnTo>
                    <a:lnTo>
                      <a:pt x="11" y="1"/>
                    </a:lnTo>
                    <a:lnTo>
                      <a:pt x="12" y="1"/>
                    </a:lnTo>
                    <a:lnTo>
                      <a:pt x="12" y="1"/>
                    </a:lnTo>
                    <a:lnTo>
                      <a:pt x="12" y="1"/>
                    </a:lnTo>
                    <a:lnTo>
                      <a:pt x="12" y="1"/>
                    </a:lnTo>
                    <a:lnTo>
                      <a:pt x="12" y="1"/>
                    </a:lnTo>
                    <a:lnTo>
                      <a:pt x="12" y="1"/>
                    </a:lnTo>
                    <a:lnTo>
                      <a:pt x="12" y="1"/>
                    </a:lnTo>
                    <a:lnTo>
                      <a:pt x="12" y="1"/>
                    </a:lnTo>
                    <a:lnTo>
                      <a:pt x="13" y="1"/>
                    </a:lnTo>
                    <a:lnTo>
                      <a:pt x="13" y="1"/>
                    </a:lnTo>
                    <a:lnTo>
                      <a:pt x="13" y="2"/>
                    </a:lnTo>
                    <a:lnTo>
                      <a:pt x="13" y="2"/>
                    </a:lnTo>
                    <a:lnTo>
                      <a:pt x="13" y="2"/>
                    </a:lnTo>
                    <a:lnTo>
                      <a:pt x="13" y="2"/>
                    </a:lnTo>
                    <a:lnTo>
                      <a:pt x="13" y="2"/>
                    </a:lnTo>
                    <a:lnTo>
                      <a:pt x="13" y="2"/>
                    </a:lnTo>
                    <a:lnTo>
                      <a:pt x="14" y="2"/>
                    </a:lnTo>
                    <a:lnTo>
                      <a:pt x="14" y="2"/>
                    </a:lnTo>
                    <a:lnTo>
                      <a:pt x="14" y="2"/>
                    </a:lnTo>
                    <a:lnTo>
                      <a:pt x="14" y="3"/>
                    </a:lnTo>
                    <a:lnTo>
                      <a:pt x="14" y="3"/>
                    </a:lnTo>
                    <a:lnTo>
                      <a:pt x="14" y="3"/>
                    </a:lnTo>
                    <a:lnTo>
                      <a:pt x="14" y="3"/>
                    </a:lnTo>
                    <a:lnTo>
                      <a:pt x="14" y="3"/>
                    </a:lnTo>
                    <a:lnTo>
                      <a:pt x="14" y="3"/>
                    </a:lnTo>
                    <a:lnTo>
                      <a:pt x="14" y="3"/>
                    </a:lnTo>
                    <a:lnTo>
                      <a:pt x="15" y="3"/>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999" name="Freeform 174">
                <a:extLst>
                  <a:ext uri="{FF2B5EF4-FFF2-40B4-BE49-F238E27FC236}">
                    <a16:creationId xmlns:a16="http://schemas.microsoft.com/office/drawing/2014/main" id="{1EEE5884-115A-4C76-8CF7-1482C24A47C1}"/>
                  </a:ext>
                </a:extLst>
              </p:cNvPr>
              <p:cNvSpPr>
                <a:spLocks/>
              </p:cNvSpPr>
              <p:nvPr/>
            </p:nvSpPr>
            <p:spPr bwMode="auto">
              <a:xfrm>
                <a:off x="4499" y="3146"/>
                <a:ext cx="17" cy="20"/>
              </a:xfrm>
              <a:custGeom>
                <a:avLst/>
                <a:gdLst>
                  <a:gd name="T0" fmla="*/ 16 w 17"/>
                  <a:gd name="T1" fmla="*/ 11 h 20"/>
                  <a:gd name="T2" fmla="*/ 16 w 17"/>
                  <a:gd name="T3" fmla="*/ 12 h 20"/>
                  <a:gd name="T4" fmla="*/ 16 w 17"/>
                  <a:gd name="T5" fmla="*/ 13 h 20"/>
                  <a:gd name="T6" fmla="*/ 16 w 17"/>
                  <a:gd name="T7" fmla="*/ 14 h 20"/>
                  <a:gd name="T8" fmla="*/ 15 w 17"/>
                  <a:gd name="T9" fmla="*/ 15 h 20"/>
                  <a:gd name="T10" fmla="*/ 15 w 17"/>
                  <a:gd name="T11" fmla="*/ 17 h 20"/>
                  <a:gd name="T12" fmla="*/ 14 w 17"/>
                  <a:gd name="T13" fmla="*/ 17 h 20"/>
                  <a:gd name="T14" fmla="*/ 14 w 17"/>
                  <a:gd name="T15" fmla="*/ 18 h 20"/>
                  <a:gd name="T16" fmla="*/ 13 w 17"/>
                  <a:gd name="T17" fmla="*/ 19 h 20"/>
                  <a:gd name="T18" fmla="*/ 12 w 17"/>
                  <a:gd name="T19" fmla="*/ 19 h 20"/>
                  <a:gd name="T20" fmla="*/ 11 w 17"/>
                  <a:gd name="T21" fmla="*/ 20 h 20"/>
                  <a:gd name="T22" fmla="*/ 11 w 17"/>
                  <a:gd name="T23" fmla="*/ 20 h 20"/>
                  <a:gd name="T24" fmla="*/ 11 w 17"/>
                  <a:gd name="T25" fmla="*/ 20 h 20"/>
                  <a:gd name="T26" fmla="*/ 10 w 17"/>
                  <a:gd name="T27" fmla="*/ 20 h 20"/>
                  <a:gd name="T28" fmla="*/ 9 w 17"/>
                  <a:gd name="T29" fmla="*/ 20 h 20"/>
                  <a:gd name="T30" fmla="*/ 8 w 17"/>
                  <a:gd name="T31" fmla="*/ 20 h 20"/>
                  <a:gd name="T32" fmla="*/ 7 w 17"/>
                  <a:gd name="T33" fmla="*/ 20 h 20"/>
                  <a:gd name="T34" fmla="*/ 6 w 17"/>
                  <a:gd name="T35" fmla="*/ 20 h 20"/>
                  <a:gd name="T36" fmla="*/ 5 w 17"/>
                  <a:gd name="T37" fmla="*/ 20 h 20"/>
                  <a:gd name="T38" fmla="*/ 5 w 17"/>
                  <a:gd name="T39" fmla="*/ 19 h 20"/>
                  <a:gd name="T40" fmla="*/ 4 w 17"/>
                  <a:gd name="T41" fmla="*/ 19 h 20"/>
                  <a:gd name="T42" fmla="*/ 4 w 17"/>
                  <a:gd name="T43" fmla="*/ 18 h 20"/>
                  <a:gd name="T44" fmla="*/ 3 w 17"/>
                  <a:gd name="T45" fmla="*/ 17 h 20"/>
                  <a:gd name="T46" fmla="*/ 2 w 17"/>
                  <a:gd name="T47" fmla="*/ 17 h 20"/>
                  <a:gd name="T48" fmla="*/ 2 w 17"/>
                  <a:gd name="T49" fmla="*/ 15 h 20"/>
                  <a:gd name="T50" fmla="*/ 1 w 17"/>
                  <a:gd name="T51" fmla="*/ 14 h 20"/>
                  <a:gd name="T52" fmla="*/ 1 w 17"/>
                  <a:gd name="T53" fmla="*/ 13 h 20"/>
                  <a:gd name="T54" fmla="*/ 1 w 17"/>
                  <a:gd name="T55" fmla="*/ 12 h 20"/>
                  <a:gd name="T56" fmla="*/ 0 w 17"/>
                  <a:gd name="T57" fmla="*/ 11 h 20"/>
                  <a:gd name="T58" fmla="*/ 0 w 17"/>
                  <a:gd name="T59" fmla="*/ 10 h 20"/>
                  <a:gd name="T60" fmla="*/ 0 w 17"/>
                  <a:gd name="T61" fmla="*/ 10 h 20"/>
                  <a:gd name="T62" fmla="*/ 1 w 17"/>
                  <a:gd name="T63" fmla="*/ 9 h 20"/>
                  <a:gd name="T64" fmla="*/ 1 w 17"/>
                  <a:gd name="T65" fmla="*/ 8 h 20"/>
                  <a:gd name="T66" fmla="*/ 1 w 17"/>
                  <a:gd name="T67" fmla="*/ 7 h 20"/>
                  <a:gd name="T68" fmla="*/ 1 w 17"/>
                  <a:gd name="T69" fmla="*/ 6 h 20"/>
                  <a:gd name="T70" fmla="*/ 2 w 17"/>
                  <a:gd name="T71" fmla="*/ 5 h 20"/>
                  <a:gd name="T72" fmla="*/ 3 w 17"/>
                  <a:gd name="T73" fmla="*/ 3 h 20"/>
                  <a:gd name="T74" fmla="*/ 3 w 17"/>
                  <a:gd name="T75" fmla="*/ 3 h 20"/>
                  <a:gd name="T76" fmla="*/ 4 w 17"/>
                  <a:gd name="T77" fmla="*/ 2 h 20"/>
                  <a:gd name="T78" fmla="*/ 5 w 17"/>
                  <a:gd name="T79" fmla="*/ 2 h 20"/>
                  <a:gd name="T80" fmla="*/ 5 w 17"/>
                  <a:gd name="T81" fmla="*/ 1 h 20"/>
                  <a:gd name="T82" fmla="*/ 5 w 17"/>
                  <a:gd name="T83" fmla="*/ 1 h 20"/>
                  <a:gd name="T84" fmla="*/ 6 w 17"/>
                  <a:gd name="T85" fmla="*/ 0 h 20"/>
                  <a:gd name="T86" fmla="*/ 7 w 17"/>
                  <a:gd name="T87" fmla="*/ 0 h 20"/>
                  <a:gd name="T88" fmla="*/ 8 w 17"/>
                  <a:gd name="T89" fmla="*/ 0 h 20"/>
                  <a:gd name="T90" fmla="*/ 9 w 17"/>
                  <a:gd name="T91" fmla="*/ 0 h 20"/>
                  <a:gd name="T92" fmla="*/ 10 w 17"/>
                  <a:gd name="T93" fmla="*/ 0 h 20"/>
                  <a:gd name="T94" fmla="*/ 11 w 17"/>
                  <a:gd name="T95" fmla="*/ 1 h 20"/>
                  <a:gd name="T96" fmla="*/ 11 w 17"/>
                  <a:gd name="T97" fmla="*/ 1 h 20"/>
                  <a:gd name="T98" fmla="*/ 12 w 17"/>
                  <a:gd name="T99" fmla="*/ 1 h 20"/>
                  <a:gd name="T100" fmla="*/ 13 w 17"/>
                  <a:gd name="T101" fmla="*/ 2 h 20"/>
                  <a:gd name="T102" fmla="*/ 13 w 17"/>
                  <a:gd name="T103" fmla="*/ 2 h 20"/>
                  <a:gd name="T104" fmla="*/ 14 w 17"/>
                  <a:gd name="T105" fmla="*/ 3 h 20"/>
                  <a:gd name="T106" fmla="*/ 15 w 17"/>
                  <a:gd name="T107" fmla="*/ 5 h 20"/>
                  <a:gd name="T108" fmla="*/ 15 w 17"/>
                  <a:gd name="T109" fmla="*/ 6 h 20"/>
                  <a:gd name="T110" fmla="*/ 16 w 17"/>
                  <a:gd name="T111" fmla="*/ 6 h 20"/>
                  <a:gd name="T112" fmla="*/ 16 w 17"/>
                  <a:gd name="T113" fmla="*/ 7 h 20"/>
                  <a:gd name="T114" fmla="*/ 16 w 17"/>
                  <a:gd name="T115" fmla="*/ 8 h 20"/>
                  <a:gd name="T116" fmla="*/ 16 w 17"/>
                  <a:gd name="T117" fmla="*/ 9 h 20"/>
                  <a:gd name="T118" fmla="*/ 17 w 17"/>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 h="20">
                    <a:moveTo>
                      <a:pt x="17" y="10"/>
                    </a:moveTo>
                    <a:lnTo>
                      <a:pt x="17" y="10"/>
                    </a:lnTo>
                    <a:lnTo>
                      <a:pt x="17" y="11"/>
                    </a:lnTo>
                    <a:lnTo>
                      <a:pt x="17" y="11"/>
                    </a:lnTo>
                    <a:lnTo>
                      <a:pt x="17" y="11"/>
                    </a:lnTo>
                    <a:lnTo>
                      <a:pt x="16" y="11"/>
                    </a:lnTo>
                    <a:lnTo>
                      <a:pt x="16" y="11"/>
                    </a:lnTo>
                    <a:lnTo>
                      <a:pt x="16" y="11"/>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6" y="14"/>
                    </a:lnTo>
                    <a:lnTo>
                      <a:pt x="16" y="14"/>
                    </a:lnTo>
                    <a:lnTo>
                      <a:pt x="16" y="14"/>
                    </a:lnTo>
                    <a:lnTo>
                      <a:pt x="16" y="14"/>
                    </a:lnTo>
                    <a:lnTo>
                      <a:pt x="16" y="14"/>
                    </a:lnTo>
                    <a:lnTo>
                      <a:pt x="15" y="15"/>
                    </a:lnTo>
                    <a:lnTo>
                      <a:pt x="15" y="15"/>
                    </a:lnTo>
                    <a:lnTo>
                      <a:pt x="15" y="15"/>
                    </a:lnTo>
                    <a:lnTo>
                      <a:pt x="15" y="15"/>
                    </a:lnTo>
                    <a:lnTo>
                      <a:pt x="15" y="15"/>
                    </a:lnTo>
                    <a:lnTo>
                      <a:pt x="15" y="15"/>
                    </a:lnTo>
                    <a:lnTo>
                      <a:pt x="15" y="15"/>
                    </a:lnTo>
                    <a:lnTo>
                      <a:pt x="15" y="17"/>
                    </a:lnTo>
                    <a:lnTo>
                      <a:pt x="15" y="17"/>
                    </a:lnTo>
                    <a:lnTo>
                      <a:pt x="15" y="17"/>
                    </a:lnTo>
                    <a:lnTo>
                      <a:pt x="15" y="17"/>
                    </a:lnTo>
                    <a:lnTo>
                      <a:pt x="15" y="17"/>
                    </a:lnTo>
                    <a:lnTo>
                      <a:pt x="14" y="17"/>
                    </a:lnTo>
                    <a:lnTo>
                      <a:pt x="14" y="17"/>
                    </a:lnTo>
                    <a:lnTo>
                      <a:pt x="14" y="17"/>
                    </a:lnTo>
                    <a:lnTo>
                      <a:pt x="14" y="17"/>
                    </a:lnTo>
                    <a:lnTo>
                      <a:pt x="14" y="18"/>
                    </a:lnTo>
                    <a:lnTo>
                      <a:pt x="14" y="18"/>
                    </a:lnTo>
                    <a:lnTo>
                      <a:pt x="14" y="18"/>
                    </a:lnTo>
                    <a:lnTo>
                      <a:pt x="14" y="18"/>
                    </a:lnTo>
                    <a:lnTo>
                      <a:pt x="14" y="18"/>
                    </a:lnTo>
                    <a:lnTo>
                      <a:pt x="13" y="18"/>
                    </a:lnTo>
                    <a:lnTo>
                      <a:pt x="13" y="18"/>
                    </a:lnTo>
                    <a:lnTo>
                      <a:pt x="13" y="18"/>
                    </a:lnTo>
                    <a:lnTo>
                      <a:pt x="13" y="18"/>
                    </a:lnTo>
                    <a:lnTo>
                      <a:pt x="13" y="19"/>
                    </a:lnTo>
                    <a:lnTo>
                      <a:pt x="13" y="19"/>
                    </a:lnTo>
                    <a:lnTo>
                      <a:pt x="13" y="19"/>
                    </a:lnTo>
                    <a:lnTo>
                      <a:pt x="13" y="19"/>
                    </a:lnTo>
                    <a:lnTo>
                      <a:pt x="12" y="19"/>
                    </a:lnTo>
                    <a:lnTo>
                      <a:pt x="12" y="19"/>
                    </a:lnTo>
                    <a:lnTo>
                      <a:pt x="12" y="19"/>
                    </a:lnTo>
                    <a:lnTo>
                      <a:pt x="12" y="19"/>
                    </a:lnTo>
                    <a:lnTo>
                      <a:pt x="12" y="19"/>
                    </a:lnTo>
                    <a:lnTo>
                      <a:pt x="12" y="19"/>
                    </a:lnTo>
                    <a:lnTo>
                      <a:pt x="12" y="19"/>
                    </a:lnTo>
                    <a:lnTo>
                      <a:pt x="11" y="19"/>
                    </a:lnTo>
                    <a:lnTo>
                      <a:pt x="11" y="20"/>
                    </a:lnTo>
                    <a:lnTo>
                      <a:pt x="11" y="20"/>
                    </a:lnTo>
                    <a:lnTo>
                      <a:pt x="11" y="20"/>
                    </a:lnTo>
                    <a:lnTo>
                      <a:pt x="11" y="20"/>
                    </a:lnTo>
                    <a:lnTo>
                      <a:pt x="11" y="20"/>
                    </a:lnTo>
                    <a:lnTo>
                      <a:pt x="11" y="20"/>
                    </a:lnTo>
                    <a:lnTo>
                      <a:pt x="11" y="20"/>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19"/>
                    </a:lnTo>
                    <a:lnTo>
                      <a:pt x="5" y="19"/>
                    </a:lnTo>
                    <a:lnTo>
                      <a:pt x="5" y="19"/>
                    </a:lnTo>
                    <a:lnTo>
                      <a:pt x="5" y="19"/>
                    </a:lnTo>
                    <a:lnTo>
                      <a:pt x="5" y="19"/>
                    </a:lnTo>
                    <a:lnTo>
                      <a:pt x="5" y="19"/>
                    </a:lnTo>
                    <a:lnTo>
                      <a:pt x="5" y="19"/>
                    </a:lnTo>
                    <a:lnTo>
                      <a:pt x="5" y="19"/>
                    </a:lnTo>
                    <a:lnTo>
                      <a:pt x="4" y="19"/>
                    </a:lnTo>
                    <a:lnTo>
                      <a:pt x="4" y="19"/>
                    </a:lnTo>
                    <a:lnTo>
                      <a:pt x="4" y="19"/>
                    </a:lnTo>
                    <a:lnTo>
                      <a:pt x="4" y="19"/>
                    </a:lnTo>
                    <a:lnTo>
                      <a:pt x="4" y="18"/>
                    </a:lnTo>
                    <a:lnTo>
                      <a:pt x="4" y="18"/>
                    </a:lnTo>
                    <a:lnTo>
                      <a:pt x="4" y="18"/>
                    </a:lnTo>
                    <a:lnTo>
                      <a:pt x="4" y="18"/>
                    </a:lnTo>
                    <a:lnTo>
                      <a:pt x="3" y="18"/>
                    </a:lnTo>
                    <a:lnTo>
                      <a:pt x="3" y="18"/>
                    </a:lnTo>
                    <a:lnTo>
                      <a:pt x="3" y="18"/>
                    </a:lnTo>
                    <a:lnTo>
                      <a:pt x="3" y="18"/>
                    </a:lnTo>
                    <a:lnTo>
                      <a:pt x="3" y="18"/>
                    </a:lnTo>
                    <a:lnTo>
                      <a:pt x="3" y="17"/>
                    </a:lnTo>
                    <a:lnTo>
                      <a:pt x="3" y="17"/>
                    </a:lnTo>
                    <a:lnTo>
                      <a:pt x="3" y="17"/>
                    </a:lnTo>
                    <a:lnTo>
                      <a:pt x="3" y="17"/>
                    </a:lnTo>
                    <a:lnTo>
                      <a:pt x="2" y="17"/>
                    </a:lnTo>
                    <a:lnTo>
                      <a:pt x="2" y="17"/>
                    </a:lnTo>
                    <a:lnTo>
                      <a:pt x="2" y="17"/>
                    </a:lnTo>
                    <a:lnTo>
                      <a:pt x="2" y="17"/>
                    </a:lnTo>
                    <a:lnTo>
                      <a:pt x="2" y="17"/>
                    </a:lnTo>
                    <a:lnTo>
                      <a:pt x="2" y="15"/>
                    </a:lnTo>
                    <a:lnTo>
                      <a:pt x="2" y="15"/>
                    </a:lnTo>
                    <a:lnTo>
                      <a:pt x="2" y="15"/>
                    </a:lnTo>
                    <a:lnTo>
                      <a:pt x="2" y="15"/>
                    </a:lnTo>
                    <a:lnTo>
                      <a:pt x="2" y="15"/>
                    </a:lnTo>
                    <a:lnTo>
                      <a:pt x="2"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1" y="9"/>
                    </a:lnTo>
                    <a:lnTo>
                      <a:pt x="1" y="8"/>
                    </a:lnTo>
                    <a:lnTo>
                      <a:pt x="1" y="8"/>
                    </a:lnTo>
                    <a:lnTo>
                      <a:pt x="1" y="8"/>
                    </a:lnTo>
                    <a:lnTo>
                      <a:pt x="1" y="8"/>
                    </a:lnTo>
                    <a:lnTo>
                      <a:pt x="1" y="8"/>
                    </a:lnTo>
                    <a:lnTo>
                      <a:pt x="1" y="8"/>
                    </a:lnTo>
                    <a:lnTo>
                      <a:pt x="1" y="8"/>
                    </a:lnTo>
                    <a:lnTo>
                      <a:pt x="1" y="7"/>
                    </a:lnTo>
                    <a:lnTo>
                      <a:pt x="1" y="7"/>
                    </a:lnTo>
                    <a:lnTo>
                      <a:pt x="1" y="7"/>
                    </a:lnTo>
                    <a:lnTo>
                      <a:pt x="1" y="7"/>
                    </a:lnTo>
                    <a:lnTo>
                      <a:pt x="1" y="7"/>
                    </a:lnTo>
                    <a:lnTo>
                      <a:pt x="1" y="7"/>
                    </a:lnTo>
                    <a:lnTo>
                      <a:pt x="1" y="6"/>
                    </a:lnTo>
                    <a:lnTo>
                      <a:pt x="1" y="6"/>
                    </a:lnTo>
                    <a:lnTo>
                      <a:pt x="1" y="6"/>
                    </a:lnTo>
                    <a:lnTo>
                      <a:pt x="1" y="6"/>
                    </a:lnTo>
                    <a:lnTo>
                      <a:pt x="1" y="6"/>
                    </a:lnTo>
                    <a:lnTo>
                      <a:pt x="2" y="6"/>
                    </a:lnTo>
                    <a:lnTo>
                      <a:pt x="2" y="6"/>
                    </a:lnTo>
                    <a:lnTo>
                      <a:pt x="2" y="6"/>
                    </a:lnTo>
                    <a:lnTo>
                      <a:pt x="2" y="5"/>
                    </a:lnTo>
                    <a:lnTo>
                      <a:pt x="2" y="5"/>
                    </a:lnTo>
                    <a:lnTo>
                      <a:pt x="2" y="5"/>
                    </a:lnTo>
                    <a:lnTo>
                      <a:pt x="2" y="5"/>
                    </a:lnTo>
                    <a:lnTo>
                      <a:pt x="2" y="5"/>
                    </a:lnTo>
                    <a:lnTo>
                      <a:pt x="2" y="5"/>
                    </a:lnTo>
                    <a:lnTo>
                      <a:pt x="2" y="5"/>
                    </a:lnTo>
                    <a:lnTo>
                      <a:pt x="2" y="3"/>
                    </a:lnTo>
                    <a:lnTo>
                      <a:pt x="3" y="3"/>
                    </a:lnTo>
                    <a:lnTo>
                      <a:pt x="3" y="3"/>
                    </a:lnTo>
                    <a:lnTo>
                      <a:pt x="3" y="3"/>
                    </a:lnTo>
                    <a:lnTo>
                      <a:pt x="3" y="3"/>
                    </a:lnTo>
                    <a:lnTo>
                      <a:pt x="3" y="3"/>
                    </a:lnTo>
                    <a:lnTo>
                      <a:pt x="3" y="3"/>
                    </a:lnTo>
                    <a:lnTo>
                      <a:pt x="3" y="3"/>
                    </a:lnTo>
                    <a:lnTo>
                      <a:pt x="3" y="3"/>
                    </a:lnTo>
                    <a:lnTo>
                      <a:pt x="3" y="2"/>
                    </a:lnTo>
                    <a:lnTo>
                      <a:pt x="4" y="2"/>
                    </a:lnTo>
                    <a:lnTo>
                      <a:pt x="4" y="2"/>
                    </a:lnTo>
                    <a:lnTo>
                      <a:pt x="4" y="2"/>
                    </a:lnTo>
                    <a:lnTo>
                      <a:pt x="4" y="2"/>
                    </a:lnTo>
                    <a:lnTo>
                      <a:pt x="4" y="2"/>
                    </a:lnTo>
                    <a:lnTo>
                      <a:pt x="4" y="2"/>
                    </a:lnTo>
                    <a:lnTo>
                      <a:pt x="4" y="2"/>
                    </a:lnTo>
                    <a:lnTo>
                      <a:pt x="4" y="2"/>
                    </a:lnTo>
                    <a:lnTo>
                      <a:pt x="5" y="2"/>
                    </a:lnTo>
                    <a:lnTo>
                      <a:pt x="5" y="2"/>
                    </a:lnTo>
                    <a:lnTo>
                      <a:pt x="5" y="1"/>
                    </a:lnTo>
                    <a:lnTo>
                      <a:pt x="5" y="1"/>
                    </a:lnTo>
                    <a:lnTo>
                      <a:pt x="5" y="1"/>
                    </a:lnTo>
                    <a:lnTo>
                      <a:pt x="5" y="1"/>
                    </a:lnTo>
                    <a:lnTo>
                      <a:pt x="5" y="1"/>
                    </a:lnTo>
                    <a:lnTo>
                      <a:pt x="5" y="1"/>
                    </a:lnTo>
                    <a:lnTo>
                      <a:pt x="5" y="1"/>
                    </a:lnTo>
                    <a:lnTo>
                      <a:pt x="5" y="1"/>
                    </a:lnTo>
                    <a:lnTo>
                      <a:pt x="5" y="1"/>
                    </a:lnTo>
                    <a:lnTo>
                      <a:pt x="5" y="1"/>
                    </a:lnTo>
                    <a:lnTo>
                      <a:pt x="5" y="1"/>
                    </a:lnTo>
                    <a:lnTo>
                      <a:pt x="5" y="1"/>
                    </a:lnTo>
                    <a:lnTo>
                      <a:pt x="6" y="1"/>
                    </a:lnTo>
                    <a:lnTo>
                      <a:pt x="6" y="1"/>
                    </a:lnTo>
                    <a:lnTo>
                      <a:pt x="6" y="1"/>
                    </a:lnTo>
                    <a:lnTo>
                      <a:pt x="6" y="1"/>
                    </a:lnTo>
                    <a:lnTo>
                      <a:pt x="6" y="1"/>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1"/>
                    </a:lnTo>
                    <a:lnTo>
                      <a:pt x="11" y="1"/>
                    </a:lnTo>
                    <a:lnTo>
                      <a:pt x="11" y="1"/>
                    </a:lnTo>
                    <a:lnTo>
                      <a:pt x="11" y="1"/>
                    </a:lnTo>
                    <a:lnTo>
                      <a:pt x="11" y="1"/>
                    </a:lnTo>
                    <a:lnTo>
                      <a:pt x="11" y="1"/>
                    </a:lnTo>
                    <a:lnTo>
                      <a:pt x="11" y="1"/>
                    </a:lnTo>
                    <a:lnTo>
                      <a:pt x="11" y="1"/>
                    </a:lnTo>
                    <a:lnTo>
                      <a:pt x="11" y="1"/>
                    </a:lnTo>
                    <a:lnTo>
                      <a:pt x="11" y="1"/>
                    </a:lnTo>
                    <a:lnTo>
                      <a:pt x="11" y="1"/>
                    </a:lnTo>
                    <a:lnTo>
                      <a:pt x="11" y="1"/>
                    </a:lnTo>
                    <a:lnTo>
                      <a:pt x="11" y="1"/>
                    </a:lnTo>
                    <a:lnTo>
                      <a:pt x="11" y="1"/>
                    </a:lnTo>
                    <a:lnTo>
                      <a:pt x="12" y="1"/>
                    </a:lnTo>
                    <a:lnTo>
                      <a:pt x="12" y="1"/>
                    </a:lnTo>
                    <a:lnTo>
                      <a:pt x="12" y="1"/>
                    </a:lnTo>
                    <a:lnTo>
                      <a:pt x="12" y="2"/>
                    </a:lnTo>
                    <a:lnTo>
                      <a:pt x="12" y="2"/>
                    </a:lnTo>
                    <a:lnTo>
                      <a:pt x="12" y="2"/>
                    </a:lnTo>
                    <a:lnTo>
                      <a:pt x="12" y="2"/>
                    </a:lnTo>
                    <a:lnTo>
                      <a:pt x="13" y="2"/>
                    </a:lnTo>
                    <a:lnTo>
                      <a:pt x="13" y="2"/>
                    </a:lnTo>
                    <a:lnTo>
                      <a:pt x="13" y="2"/>
                    </a:lnTo>
                    <a:lnTo>
                      <a:pt x="13" y="2"/>
                    </a:lnTo>
                    <a:lnTo>
                      <a:pt x="13" y="2"/>
                    </a:lnTo>
                    <a:lnTo>
                      <a:pt x="13" y="2"/>
                    </a:lnTo>
                    <a:lnTo>
                      <a:pt x="13" y="2"/>
                    </a:lnTo>
                    <a:lnTo>
                      <a:pt x="13" y="3"/>
                    </a:lnTo>
                    <a:lnTo>
                      <a:pt x="14" y="3"/>
                    </a:lnTo>
                    <a:lnTo>
                      <a:pt x="14" y="3"/>
                    </a:lnTo>
                    <a:lnTo>
                      <a:pt x="14" y="3"/>
                    </a:lnTo>
                    <a:lnTo>
                      <a:pt x="14" y="3"/>
                    </a:lnTo>
                    <a:lnTo>
                      <a:pt x="14" y="3"/>
                    </a:lnTo>
                    <a:lnTo>
                      <a:pt x="14" y="3"/>
                    </a:lnTo>
                    <a:lnTo>
                      <a:pt x="14" y="3"/>
                    </a:lnTo>
                    <a:lnTo>
                      <a:pt x="14" y="3"/>
                    </a:lnTo>
                    <a:lnTo>
                      <a:pt x="14"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6" y="6"/>
                    </a:lnTo>
                    <a:lnTo>
                      <a:pt x="16" y="6"/>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lnTo>
                      <a:pt x="17" y="10"/>
                    </a:lnTo>
                    <a:lnTo>
                      <a:pt x="17" y="10"/>
                    </a:lnTo>
                    <a:lnTo>
                      <a:pt x="17" y="10"/>
                    </a:lnTo>
                    <a:lnTo>
                      <a:pt x="17"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0" name="Freeform 175">
                <a:extLst>
                  <a:ext uri="{FF2B5EF4-FFF2-40B4-BE49-F238E27FC236}">
                    <a16:creationId xmlns:a16="http://schemas.microsoft.com/office/drawing/2014/main" id="{6D509614-BB4A-4A3C-BDF3-43CAA8B78623}"/>
                  </a:ext>
                </a:extLst>
              </p:cNvPr>
              <p:cNvSpPr>
                <a:spLocks/>
              </p:cNvSpPr>
              <p:nvPr/>
            </p:nvSpPr>
            <p:spPr bwMode="auto">
              <a:xfrm>
                <a:off x="4460" y="3267"/>
                <a:ext cx="15" cy="20"/>
              </a:xfrm>
              <a:custGeom>
                <a:avLst/>
                <a:gdLst>
                  <a:gd name="T0" fmla="*/ 15 w 15"/>
                  <a:gd name="T1" fmla="*/ 11 h 20"/>
                  <a:gd name="T2" fmla="*/ 15 w 15"/>
                  <a:gd name="T3" fmla="*/ 12 h 20"/>
                  <a:gd name="T4" fmla="*/ 15 w 15"/>
                  <a:gd name="T5" fmla="*/ 13 h 20"/>
                  <a:gd name="T6" fmla="*/ 15 w 15"/>
                  <a:gd name="T7" fmla="*/ 15 h 20"/>
                  <a:gd name="T8" fmla="*/ 14 w 15"/>
                  <a:gd name="T9" fmla="*/ 15 h 20"/>
                  <a:gd name="T10" fmla="*/ 14 w 15"/>
                  <a:gd name="T11" fmla="*/ 16 h 20"/>
                  <a:gd name="T12" fmla="*/ 13 w 15"/>
                  <a:gd name="T13" fmla="*/ 17 h 20"/>
                  <a:gd name="T14" fmla="*/ 13 w 15"/>
                  <a:gd name="T15" fmla="*/ 18 h 20"/>
                  <a:gd name="T16" fmla="*/ 13 w 15"/>
                  <a:gd name="T17" fmla="*/ 18 h 20"/>
                  <a:gd name="T18" fmla="*/ 12 w 15"/>
                  <a:gd name="T19" fmla="*/ 19 h 20"/>
                  <a:gd name="T20" fmla="*/ 11 w 15"/>
                  <a:gd name="T21" fmla="*/ 19 h 20"/>
                  <a:gd name="T22" fmla="*/ 10 w 15"/>
                  <a:gd name="T23" fmla="*/ 20 h 20"/>
                  <a:gd name="T24" fmla="*/ 9 w 15"/>
                  <a:gd name="T25" fmla="*/ 20 h 20"/>
                  <a:gd name="T26" fmla="*/ 8 w 15"/>
                  <a:gd name="T27" fmla="*/ 20 h 20"/>
                  <a:gd name="T28" fmla="*/ 7 w 15"/>
                  <a:gd name="T29" fmla="*/ 20 h 20"/>
                  <a:gd name="T30" fmla="*/ 7 w 15"/>
                  <a:gd name="T31" fmla="*/ 20 h 20"/>
                  <a:gd name="T32" fmla="*/ 7 w 15"/>
                  <a:gd name="T33" fmla="*/ 20 h 20"/>
                  <a:gd name="T34" fmla="*/ 6 w 15"/>
                  <a:gd name="T35" fmla="*/ 20 h 20"/>
                  <a:gd name="T36" fmla="*/ 5 w 15"/>
                  <a:gd name="T37" fmla="*/ 19 h 20"/>
                  <a:gd name="T38" fmla="*/ 4 w 15"/>
                  <a:gd name="T39" fmla="*/ 19 h 20"/>
                  <a:gd name="T40" fmla="*/ 3 w 15"/>
                  <a:gd name="T41" fmla="*/ 18 h 20"/>
                  <a:gd name="T42" fmla="*/ 2 w 15"/>
                  <a:gd name="T43" fmla="*/ 18 h 20"/>
                  <a:gd name="T44" fmla="*/ 2 w 15"/>
                  <a:gd name="T45" fmla="*/ 17 h 20"/>
                  <a:gd name="T46" fmla="*/ 1 w 15"/>
                  <a:gd name="T47" fmla="*/ 16 h 20"/>
                  <a:gd name="T48" fmla="*/ 1 w 15"/>
                  <a:gd name="T49" fmla="*/ 16 h 20"/>
                  <a:gd name="T50" fmla="*/ 1 w 15"/>
                  <a:gd name="T51" fmla="*/ 15 h 20"/>
                  <a:gd name="T52" fmla="*/ 1 w 15"/>
                  <a:gd name="T53" fmla="*/ 13 h 20"/>
                  <a:gd name="T54" fmla="*/ 1 w 15"/>
                  <a:gd name="T55" fmla="*/ 12 h 20"/>
                  <a:gd name="T56" fmla="*/ 0 w 15"/>
                  <a:gd name="T57" fmla="*/ 11 h 20"/>
                  <a:gd name="T58" fmla="*/ 0 w 15"/>
                  <a:gd name="T59" fmla="*/ 10 h 20"/>
                  <a:gd name="T60" fmla="*/ 0 w 15"/>
                  <a:gd name="T61" fmla="*/ 9 h 20"/>
                  <a:gd name="T62" fmla="*/ 0 w 15"/>
                  <a:gd name="T63" fmla="*/ 8 h 20"/>
                  <a:gd name="T64" fmla="*/ 1 w 15"/>
                  <a:gd name="T65" fmla="*/ 7 h 20"/>
                  <a:gd name="T66" fmla="*/ 1 w 15"/>
                  <a:gd name="T67" fmla="*/ 6 h 20"/>
                  <a:gd name="T68" fmla="*/ 1 w 15"/>
                  <a:gd name="T69" fmla="*/ 6 h 20"/>
                  <a:gd name="T70" fmla="*/ 1 w 15"/>
                  <a:gd name="T71" fmla="*/ 5 h 20"/>
                  <a:gd name="T72" fmla="*/ 1 w 15"/>
                  <a:gd name="T73" fmla="*/ 4 h 20"/>
                  <a:gd name="T74" fmla="*/ 2 w 15"/>
                  <a:gd name="T75" fmla="*/ 3 h 20"/>
                  <a:gd name="T76" fmla="*/ 3 w 15"/>
                  <a:gd name="T77" fmla="*/ 3 h 20"/>
                  <a:gd name="T78" fmla="*/ 4 w 15"/>
                  <a:gd name="T79" fmla="*/ 1 h 20"/>
                  <a:gd name="T80" fmla="*/ 4 w 15"/>
                  <a:gd name="T81" fmla="*/ 1 h 20"/>
                  <a:gd name="T82" fmla="*/ 5 w 15"/>
                  <a:gd name="T83" fmla="*/ 0 h 20"/>
                  <a:gd name="T84" fmla="*/ 6 w 15"/>
                  <a:gd name="T85" fmla="*/ 0 h 20"/>
                  <a:gd name="T86" fmla="*/ 7 w 15"/>
                  <a:gd name="T87" fmla="*/ 0 h 20"/>
                  <a:gd name="T88" fmla="*/ 7 w 15"/>
                  <a:gd name="T89" fmla="*/ 0 h 20"/>
                  <a:gd name="T90" fmla="*/ 8 w 15"/>
                  <a:gd name="T91" fmla="*/ 0 h 20"/>
                  <a:gd name="T92" fmla="*/ 9 w 15"/>
                  <a:gd name="T93" fmla="*/ 0 h 20"/>
                  <a:gd name="T94" fmla="*/ 10 w 15"/>
                  <a:gd name="T95" fmla="*/ 0 h 20"/>
                  <a:gd name="T96" fmla="*/ 11 w 15"/>
                  <a:gd name="T97" fmla="*/ 1 h 20"/>
                  <a:gd name="T98" fmla="*/ 12 w 15"/>
                  <a:gd name="T99" fmla="*/ 1 h 20"/>
                  <a:gd name="T100" fmla="*/ 13 w 15"/>
                  <a:gd name="T101" fmla="*/ 3 h 20"/>
                  <a:gd name="T102" fmla="*/ 13 w 15"/>
                  <a:gd name="T103" fmla="*/ 3 h 20"/>
                  <a:gd name="T104" fmla="*/ 13 w 15"/>
                  <a:gd name="T105" fmla="*/ 4 h 20"/>
                  <a:gd name="T106" fmla="*/ 14 w 15"/>
                  <a:gd name="T107" fmla="*/ 5 h 20"/>
                  <a:gd name="T108" fmla="*/ 14 w 15"/>
                  <a:gd name="T109" fmla="*/ 5 h 20"/>
                  <a:gd name="T110" fmla="*/ 15 w 15"/>
                  <a:gd name="T111" fmla="*/ 6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5"/>
                    </a:lnTo>
                    <a:lnTo>
                      <a:pt x="15" y="15"/>
                    </a:lnTo>
                    <a:lnTo>
                      <a:pt x="15" y="15"/>
                    </a:lnTo>
                    <a:lnTo>
                      <a:pt x="14" y="15"/>
                    </a:lnTo>
                    <a:lnTo>
                      <a:pt x="14" y="15"/>
                    </a:lnTo>
                    <a:lnTo>
                      <a:pt x="14" y="15"/>
                    </a:lnTo>
                    <a:lnTo>
                      <a:pt x="14" y="15"/>
                    </a:lnTo>
                    <a:lnTo>
                      <a:pt x="14" y="16"/>
                    </a:lnTo>
                    <a:lnTo>
                      <a:pt x="14" y="16"/>
                    </a:lnTo>
                    <a:lnTo>
                      <a:pt x="14" y="16"/>
                    </a:lnTo>
                    <a:lnTo>
                      <a:pt x="14" y="16"/>
                    </a:lnTo>
                    <a:lnTo>
                      <a:pt x="14" y="16"/>
                    </a:lnTo>
                    <a:lnTo>
                      <a:pt x="14" y="16"/>
                    </a:lnTo>
                    <a:lnTo>
                      <a:pt x="14" y="16"/>
                    </a:lnTo>
                    <a:lnTo>
                      <a:pt x="14" y="16"/>
                    </a:lnTo>
                    <a:lnTo>
                      <a:pt x="13" y="17"/>
                    </a:lnTo>
                    <a:lnTo>
                      <a:pt x="13" y="17"/>
                    </a:lnTo>
                    <a:lnTo>
                      <a:pt x="13" y="17"/>
                    </a:lnTo>
                    <a:lnTo>
                      <a:pt x="13" y="17"/>
                    </a:lnTo>
                    <a:lnTo>
                      <a:pt x="13" y="17"/>
                    </a:lnTo>
                    <a:lnTo>
                      <a:pt x="13" y="17"/>
                    </a:lnTo>
                    <a:lnTo>
                      <a:pt x="13" y="17"/>
                    </a:lnTo>
                    <a:lnTo>
                      <a:pt x="13" y="17"/>
                    </a:lnTo>
                    <a:lnTo>
                      <a:pt x="13" y="17"/>
                    </a:lnTo>
                    <a:lnTo>
                      <a:pt x="13" y="18"/>
                    </a:lnTo>
                    <a:lnTo>
                      <a:pt x="13" y="18"/>
                    </a:lnTo>
                    <a:lnTo>
                      <a:pt x="13" y="18"/>
                    </a:lnTo>
                    <a:lnTo>
                      <a:pt x="13" y="18"/>
                    </a:lnTo>
                    <a:lnTo>
                      <a:pt x="13" y="18"/>
                    </a:lnTo>
                    <a:lnTo>
                      <a:pt x="13" y="18"/>
                    </a:lnTo>
                    <a:lnTo>
                      <a:pt x="13" y="18"/>
                    </a:lnTo>
                    <a:lnTo>
                      <a:pt x="13" y="18"/>
                    </a:lnTo>
                    <a:lnTo>
                      <a:pt x="13" y="18"/>
                    </a:lnTo>
                    <a:lnTo>
                      <a:pt x="12" y="18"/>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4" y="19"/>
                    </a:lnTo>
                    <a:lnTo>
                      <a:pt x="3" y="19"/>
                    </a:lnTo>
                    <a:lnTo>
                      <a:pt x="3" y="18"/>
                    </a:lnTo>
                    <a:lnTo>
                      <a:pt x="3" y="18"/>
                    </a:lnTo>
                    <a:lnTo>
                      <a:pt x="3" y="18"/>
                    </a:lnTo>
                    <a:lnTo>
                      <a:pt x="3" y="18"/>
                    </a:lnTo>
                    <a:lnTo>
                      <a:pt x="3" y="18"/>
                    </a:lnTo>
                    <a:lnTo>
                      <a:pt x="3" y="18"/>
                    </a:lnTo>
                    <a:lnTo>
                      <a:pt x="3" y="18"/>
                    </a:lnTo>
                    <a:lnTo>
                      <a:pt x="2" y="18"/>
                    </a:lnTo>
                    <a:lnTo>
                      <a:pt x="2" y="18"/>
                    </a:lnTo>
                    <a:lnTo>
                      <a:pt x="2" y="18"/>
                    </a:lnTo>
                    <a:lnTo>
                      <a:pt x="2" y="17"/>
                    </a:lnTo>
                    <a:lnTo>
                      <a:pt x="2" y="17"/>
                    </a:lnTo>
                    <a:lnTo>
                      <a:pt x="2" y="17"/>
                    </a:lnTo>
                    <a:lnTo>
                      <a:pt x="2" y="17"/>
                    </a:lnTo>
                    <a:lnTo>
                      <a:pt x="2" y="17"/>
                    </a:lnTo>
                    <a:lnTo>
                      <a:pt x="1" y="17"/>
                    </a:lnTo>
                    <a:lnTo>
                      <a:pt x="1" y="17"/>
                    </a:lnTo>
                    <a:lnTo>
                      <a:pt x="1" y="17"/>
                    </a:lnTo>
                    <a:lnTo>
                      <a:pt x="1" y="17"/>
                    </a:lnTo>
                    <a:lnTo>
                      <a:pt x="1" y="16"/>
                    </a:lnTo>
                    <a:lnTo>
                      <a:pt x="1" y="16"/>
                    </a:lnTo>
                    <a:lnTo>
                      <a:pt x="1" y="16"/>
                    </a:lnTo>
                    <a:lnTo>
                      <a:pt x="1" y="16"/>
                    </a:lnTo>
                    <a:lnTo>
                      <a:pt x="1" y="16"/>
                    </a:lnTo>
                    <a:lnTo>
                      <a:pt x="1" y="16"/>
                    </a:lnTo>
                    <a:lnTo>
                      <a:pt x="1" y="16"/>
                    </a:lnTo>
                    <a:lnTo>
                      <a:pt x="1" y="16"/>
                    </a:lnTo>
                    <a:lnTo>
                      <a:pt x="1" y="15"/>
                    </a:lnTo>
                    <a:lnTo>
                      <a:pt x="1" y="15"/>
                    </a:lnTo>
                    <a:lnTo>
                      <a:pt x="1" y="15"/>
                    </a:lnTo>
                    <a:lnTo>
                      <a:pt x="1" y="15"/>
                    </a:lnTo>
                    <a:lnTo>
                      <a:pt x="1" y="15"/>
                    </a:lnTo>
                    <a:lnTo>
                      <a:pt x="1" y="15"/>
                    </a:lnTo>
                    <a:lnTo>
                      <a:pt x="1" y="15"/>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1" y="8"/>
                    </a:lnTo>
                    <a:lnTo>
                      <a:pt x="1" y="8"/>
                    </a:lnTo>
                    <a:lnTo>
                      <a:pt x="1" y="8"/>
                    </a:lnTo>
                    <a:lnTo>
                      <a:pt x="1" y="7"/>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1" y="5"/>
                    </a:lnTo>
                    <a:lnTo>
                      <a:pt x="1" y="4"/>
                    </a:lnTo>
                    <a:lnTo>
                      <a:pt x="1" y="4"/>
                    </a:lnTo>
                    <a:lnTo>
                      <a:pt x="1" y="4"/>
                    </a:lnTo>
                    <a:lnTo>
                      <a:pt x="1" y="4"/>
                    </a:lnTo>
                    <a:lnTo>
                      <a:pt x="2" y="4"/>
                    </a:lnTo>
                    <a:lnTo>
                      <a:pt x="2" y="4"/>
                    </a:lnTo>
                    <a:lnTo>
                      <a:pt x="2" y="4"/>
                    </a:lnTo>
                    <a:lnTo>
                      <a:pt x="2" y="4"/>
                    </a:lnTo>
                    <a:lnTo>
                      <a:pt x="2" y="3"/>
                    </a:lnTo>
                    <a:lnTo>
                      <a:pt x="2" y="3"/>
                    </a:lnTo>
                    <a:lnTo>
                      <a:pt x="2" y="3"/>
                    </a:lnTo>
                    <a:lnTo>
                      <a:pt x="2" y="3"/>
                    </a:lnTo>
                    <a:lnTo>
                      <a:pt x="3" y="3"/>
                    </a:lnTo>
                    <a:lnTo>
                      <a:pt x="3" y="3"/>
                    </a:lnTo>
                    <a:lnTo>
                      <a:pt x="3" y="3"/>
                    </a:lnTo>
                    <a:lnTo>
                      <a:pt x="3" y="3"/>
                    </a:lnTo>
                    <a:lnTo>
                      <a:pt x="3" y="3"/>
                    </a:lnTo>
                    <a:lnTo>
                      <a:pt x="3" y="3"/>
                    </a:lnTo>
                    <a:lnTo>
                      <a:pt x="3" y="1"/>
                    </a:lnTo>
                    <a:lnTo>
                      <a:pt x="3" y="1"/>
                    </a:lnTo>
                    <a:lnTo>
                      <a:pt x="4" y="1"/>
                    </a:lnTo>
                    <a:lnTo>
                      <a:pt x="4" y="1"/>
                    </a:lnTo>
                    <a:lnTo>
                      <a:pt x="4" y="1"/>
                    </a:lnTo>
                    <a:lnTo>
                      <a:pt x="4" y="1"/>
                    </a:lnTo>
                    <a:lnTo>
                      <a:pt x="4" y="1"/>
                    </a:lnTo>
                    <a:lnTo>
                      <a:pt x="4" y="1"/>
                    </a:lnTo>
                    <a:lnTo>
                      <a:pt x="4" y="1"/>
                    </a:lnTo>
                    <a:lnTo>
                      <a:pt x="4" y="1"/>
                    </a:lnTo>
                    <a:lnTo>
                      <a:pt x="5" y="1"/>
                    </a:lnTo>
                    <a:lnTo>
                      <a:pt x="5" y="1"/>
                    </a:lnTo>
                    <a:lnTo>
                      <a:pt x="5" y="1"/>
                    </a:lnTo>
                    <a:lnTo>
                      <a:pt x="5" y="1"/>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1"/>
                    </a:lnTo>
                    <a:lnTo>
                      <a:pt x="13" y="3"/>
                    </a:lnTo>
                    <a:lnTo>
                      <a:pt x="13" y="3"/>
                    </a:lnTo>
                    <a:lnTo>
                      <a:pt x="13" y="3"/>
                    </a:lnTo>
                    <a:lnTo>
                      <a:pt x="13" y="3"/>
                    </a:lnTo>
                    <a:lnTo>
                      <a:pt x="13" y="3"/>
                    </a:lnTo>
                    <a:lnTo>
                      <a:pt x="13" y="3"/>
                    </a:lnTo>
                    <a:lnTo>
                      <a:pt x="13" y="3"/>
                    </a:lnTo>
                    <a:lnTo>
                      <a:pt x="13" y="3"/>
                    </a:lnTo>
                    <a:lnTo>
                      <a:pt x="13" y="3"/>
                    </a:lnTo>
                    <a:lnTo>
                      <a:pt x="13" y="3"/>
                    </a:lnTo>
                    <a:lnTo>
                      <a:pt x="13" y="4"/>
                    </a:lnTo>
                    <a:lnTo>
                      <a:pt x="13" y="4"/>
                    </a:lnTo>
                    <a:lnTo>
                      <a:pt x="13" y="4"/>
                    </a:lnTo>
                    <a:lnTo>
                      <a:pt x="13" y="4"/>
                    </a:lnTo>
                    <a:lnTo>
                      <a:pt x="13" y="4"/>
                    </a:lnTo>
                    <a:lnTo>
                      <a:pt x="13" y="4"/>
                    </a:lnTo>
                    <a:lnTo>
                      <a:pt x="13" y="4"/>
                    </a:lnTo>
                    <a:lnTo>
                      <a:pt x="13" y="4"/>
                    </a:lnTo>
                    <a:lnTo>
                      <a:pt x="14" y="5"/>
                    </a:lnTo>
                    <a:lnTo>
                      <a:pt x="14" y="5"/>
                    </a:lnTo>
                    <a:lnTo>
                      <a:pt x="14" y="5"/>
                    </a:lnTo>
                    <a:lnTo>
                      <a:pt x="14" y="5"/>
                    </a:lnTo>
                    <a:lnTo>
                      <a:pt x="14" y="5"/>
                    </a:lnTo>
                    <a:lnTo>
                      <a:pt x="14" y="5"/>
                    </a:lnTo>
                    <a:lnTo>
                      <a:pt x="14" y="5"/>
                    </a:lnTo>
                    <a:lnTo>
                      <a:pt x="14" y="5"/>
                    </a:lnTo>
                    <a:lnTo>
                      <a:pt x="14" y="6"/>
                    </a:lnTo>
                    <a:lnTo>
                      <a:pt x="14" y="6"/>
                    </a:lnTo>
                    <a:lnTo>
                      <a:pt x="14" y="6"/>
                    </a:lnTo>
                    <a:lnTo>
                      <a:pt x="14" y="6"/>
                    </a:lnTo>
                    <a:lnTo>
                      <a:pt x="15" y="6"/>
                    </a:lnTo>
                    <a:lnTo>
                      <a:pt x="15" y="6"/>
                    </a:lnTo>
                    <a:lnTo>
                      <a:pt x="15" y="6"/>
                    </a:lnTo>
                    <a:lnTo>
                      <a:pt x="15" y="7"/>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10"/>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1" name="Freeform 176">
                <a:extLst>
                  <a:ext uri="{FF2B5EF4-FFF2-40B4-BE49-F238E27FC236}">
                    <a16:creationId xmlns:a16="http://schemas.microsoft.com/office/drawing/2014/main" id="{1822017C-D07E-43E6-934E-8E88FA394829}"/>
                  </a:ext>
                </a:extLst>
              </p:cNvPr>
              <p:cNvSpPr>
                <a:spLocks/>
              </p:cNvSpPr>
              <p:nvPr/>
            </p:nvSpPr>
            <p:spPr bwMode="auto">
              <a:xfrm>
                <a:off x="4470" y="3079"/>
                <a:ext cx="16" cy="19"/>
              </a:xfrm>
              <a:custGeom>
                <a:avLst/>
                <a:gdLst>
                  <a:gd name="T0" fmla="*/ 16 w 16"/>
                  <a:gd name="T1" fmla="*/ 10 h 19"/>
                  <a:gd name="T2" fmla="*/ 16 w 16"/>
                  <a:gd name="T3" fmla="*/ 12 h 19"/>
                  <a:gd name="T4" fmla="*/ 16 w 16"/>
                  <a:gd name="T5" fmla="*/ 13 h 19"/>
                  <a:gd name="T6" fmla="*/ 16 w 16"/>
                  <a:gd name="T7" fmla="*/ 14 h 19"/>
                  <a:gd name="T8" fmla="*/ 15 w 16"/>
                  <a:gd name="T9" fmla="*/ 14 h 19"/>
                  <a:gd name="T10" fmla="*/ 15 w 16"/>
                  <a:gd name="T11" fmla="*/ 15 h 19"/>
                  <a:gd name="T12" fmla="*/ 14 w 16"/>
                  <a:gd name="T13" fmla="*/ 16 h 19"/>
                  <a:gd name="T14" fmla="*/ 14 w 16"/>
                  <a:gd name="T15" fmla="*/ 17 h 19"/>
                  <a:gd name="T16" fmla="*/ 13 w 16"/>
                  <a:gd name="T17" fmla="*/ 17 h 19"/>
                  <a:gd name="T18" fmla="*/ 12 w 16"/>
                  <a:gd name="T19" fmla="*/ 18 h 19"/>
                  <a:gd name="T20" fmla="*/ 11 w 16"/>
                  <a:gd name="T21" fmla="*/ 18 h 19"/>
                  <a:gd name="T22" fmla="*/ 10 w 16"/>
                  <a:gd name="T23" fmla="*/ 19 h 19"/>
                  <a:gd name="T24" fmla="*/ 9 w 16"/>
                  <a:gd name="T25" fmla="*/ 19 h 19"/>
                  <a:gd name="T26" fmla="*/ 9 w 16"/>
                  <a:gd name="T27" fmla="*/ 19 h 19"/>
                  <a:gd name="T28" fmla="*/ 9 w 16"/>
                  <a:gd name="T29" fmla="*/ 19 h 19"/>
                  <a:gd name="T30" fmla="*/ 8 w 16"/>
                  <a:gd name="T31" fmla="*/ 19 h 19"/>
                  <a:gd name="T32" fmla="*/ 7 w 16"/>
                  <a:gd name="T33" fmla="*/ 19 h 19"/>
                  <a:gd name="T34" fmla="*/ 6 w 16"/>
                  <a:gd name="T35" fmla="*/ 19 h 19"/>
                  <a:gd name="T36" fmla="*/ 5 w 16"/>
                  <a:gd name="T37" fmla="*/ 18 h 19"/>
                  <a:gd name="T38" fmla="*/ 4 w 16"/>
                  <a:gd name="T39" fmla="*/ 18 h 19"/>
                  <a:gd name="T40" fmla="*/ 3 w 16"/>
                  <a:gd name="T41" fmla="*/ 17 h 19"/>
                  <a:gd name="T42" fmla="*/ 3 w 16"/>
                  <a:gd name="T43" fmla="*/ 17 h 19"/>
                  <a:gd name="T44" fmla="*/ 3 w 16"/>
                  <a:gd name="T45" fmla="*/ 16 h 19"/>
                  <a:gd name="T46" fmla="*/ 2 w 16"/>
                  <a:gd name="T47" fmla="*/ 15 h 19"/>
                  <a:gd name="T48" fmla="*/ 2 w 16"/>
                  <a:gd name="T49" fmla="*/ 15 h 19"/>
                  <a:gd name="T50" fmla="*/ 1 w 16"/>
                  <a:gd name="T51" fmla="*/ 14 h 19"/>
                  <a:gd name="T52" fmla="*/ 1 w 16"/>
                  <a:gd name="T53" fmla="*/ 13 h 19"/>
                  <a:gd name="T54" fmla="*/ 1 w 16"/>
                  <a:gd name="T55" fmla="*/ 12 h 19"/>
                  <a:gd name="T56" fmla="*/ 0 w 16"/>
                  <a:gd name="T57" fmla="*/ 10 h 19"/>
                  <a:gd name="T58" fmla="*/ 0 w 16"/>
                  <a:gd name="T59" fmla="*/ 9 h 19"/>
                  <a:gd name="T60" fmla="*/ 0 w 16"/>
                  <a:gd name="T61" fmla="*/ 8 h 19"/>
                  <a:gd name="T62" fmla="*/ 0 w 16"/>
                  <a:gd name="T63" fmla="*/ 7 h 19"/>
                  <a:gd name="T64" fmla="*/ 1 w 16"/>
                  <a:gd name="T65" fmla="*/ 6 h 19"/>
                  <a:gd name="T66" fmla="*/ 1 w 16"/>
                  <a:gd name="T67" fmla="*/ 5 h 19"/>
                  <a:gd name="T68" fmla="*/ 1 w 16"/>
                  <a:gd name="T69" fmla="*/ 5 h 19"/>
                  <a:gd name="T70" fmla="*/ 2 w 16"/>
                  <a:gd name="T71" fmla="*/ 4 h 19"/>
                  <a:gd name="T72" fmla="*/ 3 w 16"/>
                  <a:gd name="T73" fmla="*/ 3 h 19"/>
                  <a:gd name="T74" fmla="*/ 3 w 16"/>
                  <a:gd name="T75" fmla="*/ 2 h 19"/>
                  <a:gd name="T76" fmla="*/ 3 w 16"/>
                  <a:gd name="T77" fmla="*/ 2 h 19"/>
                  <a:gd name="T78" fmla="*/ 4 w 16"/>
                  <a:gd name="T79" fmla="*/ 1 h 19"/>
                  <a:gd name="T80" fmla="*/ 5 w 16"/>
                  <a:gd name="T81" fmla="*/ 1 h 19"/>
                  <a:gd name="T82" fmla="*/ 5 w 16"/>
                  <a:gd name="T83" fmla="*/ 0 h 19"/>
                  <a:gd name="T84" fmla="*/ 6 w 16"/>
                  <a:gd name="T85" fmla="*/ 0 h 19"/>
                  <a:gd name="T86" fmla="*/ 7 w 16"/>
                  <a:gd name="T87" fmla="*/ 0 h 19"/>
                  <a:gd name="T88" fmla="*/ 8 w 16"/>
                  <a:gd name="T89" fmla="*/ 0 h 19"/>
                  <a:gd name="T90" fmla="*/ 9 w 16"/>
                  <a:gd name="T91" fmla="*/ 0 h 19"/>
                  <a:gd name="T92" fmla="*/ 9 w 16"/>
                  <a:gd name="T93" fmla="*/ 0 h 19"/>
                  <a:gd name="T94" fmla="*/ 10 w 16"/>
                  <a:gd name="T95" fmla="*/ 0 h 19"/>
                  <a:gd name="T96" fmla="*/ 11 w 16"/>
                  <a:gd name="T97" fmla="*/ 1 h 19"/>
                  <a:gd name="T98" fmla="*/ 12 w 16"/>
                  <a:gd name="T99" fmla="*/ 1 h 19"/>
                  <a:gd name="T100" fmla="*/ 13 w 16"/>
                  <a:gd name="T101" fmla="*/ 2 h 19"/>
                  <a:gd name="T102" fmla="*/ 13 w 16"/>
                  <a:gd name="T103" fmla="*/ 2 h 19"/>
                  <a:gd name="T104" fmla="*/ 14 w 16"/>
                  <a:gd name="T105" fmla="*/ 3 h 19"/>
                  <a:gd name="T106" fmla="*/ 15 w 16"/>
                  <a:gd name="T107" fmla="*/ 4 h 19"/>
                  <a:gd name="T108" fmla="*/ 15 w 16"/>
                  <a:gd name="T109" fmla="*/ 4 h 19"/>
                  <a:gd name="T110" fmla="*/ 16 w 16"/>
                  <a:gd name="T111" fmla="*/ 5 h 19"/>
                  <a:gd name="T112" fmla="*/ 16 w 16"/>
                  <a:gd name="T113" fmla="*/ 6 h 19"/>
                  <a:gd name="T114" fmla="*/ 16 w 16"/>
                  <a:gd name="T115" fmla="*/ 7 h 19"/>
                  <a:gd name="T116" fmla="*/ 16 w 16"/>
                  <a:gd name="T117" fmla="*/ 8 h 19"/>
                  <a:gd name="T118" fmla="*/ 16 w 16"/>
                  <a:gd name="T11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19">
                    <a:moveTo>
                      <a:pt x="16" y="9"/>
                    </a:moveTo>
                    <a:lnTo>
                      <a:pt x="16" y="9"/>
                    </a:lnTo>
                    <a:lnTo>
                      <a:pt x="16" y="9"/>
                    </a:lnTo>
                    <a:lnTo>
                      <a:pt x="16" y="10"/>
                    </a:lnTo>
                    <a:lnTo>
                      <a:pt x="16" y="10"/>
                    </a:lnTo>
                    <a:lnTo>
                      <a:pt x="16" y="10"/>
                    </a:lnTo>
                    <a:lnTo>
                      <a:pt x="16" y="10"/>
                    </a:lnTo>
                    <a:lnTo>
                      <a:pt x="16" y="10"/>
                    </a:lnTo>
                    <a:lnTo>
                      <a:pt x="16" y="10"/>
                    </a:lnTo>
                    <a:lnTo>
                      <a:pt x="16" y="10"/>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6" y="14"/>
                    </a:lnTo>
                    <a:lnTo>
                      <a:pt x="16" y="14"/>
                    </a:lnTo>
                    <a:lnTo>
                      <a:pt x="16" y="14"/>
                    </a:lnTo>
                    <a:lnTo>
                      <a:pt x="15" y="14"/>
                    </a:lnTo>
                    <a:lnTo>
                      <a:pt x="15" y="14"/>
                    </a:lnTo>
                    <a:lnTo>
                      <a:pt x="15" y="15"/>
                    </a:lnTo>
                    <a:lnTo>
                      <a:pt x="15" y="15"/>
                    </a:lnTo>
                    <a:lnTo>
                      <a:pt x="15" y="15"/>
                    </a:lnTo>
                    <a:lnTo>
                      <a:pt x="15" y="15"/>
                    </a:lnTo>
                    <a:lnTo>
                      <a:pt x="15" y="15"/>
                    </a:lnTo>
                    <a:lnTo>
                      <a:pt x="15" y="15"/>
                    </a:lnTo>
                    <a:lnTo>
                      <a:pt x="15" y="15"/>
                    </a:lnTo>
                    <a:lnTo>
                      <a:pt x="15" y="15"/>
                    </a:lnTo>
                    <a:lnTo>
                      <a:pt x="15" y="16"/>
                    </a:lnTo>
                    <a:lnTo>
                      <a:pt x="14" y="16"/>
                    </a:lnTo>
                    <a:lnTo>
                      <a:pt x="14" y="16"/>
                    </a:lnTo>
                    <a:lnTo>
                      <a:pt x="14" y="16"/>
                    </a:lnTo>
                    <a:lnTo>
                      <a:pt x="14" y="16"/>
                    </a:lnTo>
                    <a:lnTo>
                      <a:pt x="14" y="16"/>
                    </a:lnTo>
                    <a:lnTo>
                      <a:pt x="14" y="16"/>
                    </a:lnTo>
                    <a:lnTo>
                      <a:pt x="14" y="16"/>
                    </a:lnTo>
                    <a:lnTo>
                      <a:pt x="14" y="17"/>
                    </a:lnTo>
                    <a:lnTo>
                      <a:pt x="14" y="17"/>
                    </a:lnTo>
                    <a:lnTo>
                      <a:pt x="14" y="17"/>
                    </a:lnTo>
                    <a:lnTo>
                      <a:pt x="13" y="17"/>
                    </a:lnTo>
                    <a:lnTo>
                      <a:pt x="13" y="17"/>
                    </a:lnTo>
                    <a:lnTo>
                      <a:pt x="13" y="17"/>
                    </a:lnTo>
                    <a:lnTo>
                      <a:pt x="13" y="17"/>
                    </a:lnTo>
                    <a:lnTo>
                      <a:pt x="13" y="17"/>
                    </a:lnTo>
                    <a:lnTo>
                      <a:pt x="13" y="17"/>
                    </a:lnTo>
                    <a:lnTo>
                      <a:pt x="13" y="17"/>
                    </a:lnTo>
                    <a:lnTo>
                      <a:pt x="13" y="18"/>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8"/>
                    </a:lnTo>
                    <a:lnTo>
                      <a:pt x="5" y="18"/>
                    </a:lnTo>
                    <a:lnTo>
                      <a:pt x="5" y="18"/>
                    </a:lnTo>
                    <a:lnTo>
                      <a:pt x="5" y="18"/>
                    </a:lnTo>
                    <a:lnTo>
                      <a:pt x="5" y="18"/>
                    </a:lnTo>
                    <a:lnTo>
                      <a:pt x="4" y="18"/>
                    </a:lnTo>
                    <a:lnTo>
                      <a:pt x="4" y="18"/>
                    </a:lnTo>
                    <a:lnTo>
                      <a:pt x="4" y="18"/>
                    </a:lnTo>
                    <a:lnTo>
                      <a:pt x="4" y="18"/>
                    </a:lnTo>
                    <a:lnTo>
                      <a:pt x="4" y="18"/>
                    </a:lnTo>
                    <a:lnTo>
                      <a:pt x="4" y="18"/>
                    </a:lnTo>
                    <a:lnTo>
                      <a:pt x="4" y="18"/>
                    </a:lnTo>
                    <a:lnTo>
                      <a:pt x="4" y="18"/>
                    </a:lnTo>
                    <a:lnTo>
                      <a:pt x="3" y="18"/>
                    </a:lnTo>
                    <a:lnTo>
                      <a:pt x="3" y="17"/>
                    </a:lnTo>
                    <a:lnTo>
                      <a:pt x="3" y="17"/>
                    </a:lnTo>
                    <a:lnTo>
                      <a:pt x="3" y="17"/>
                    </a:lnTo>
                    <a:lnTo>
                      <a:pt x="3" y="17"/>
                    </a:lnTo>
                    <a:lnTo>
                      <a:pt x="3" y="17"/>
                    </a:lnTo>
                    <a:lnTo>
                      <a:pt x="3" y="17"/>
                    </a:lnTo>
                    <a:lnTo>
                      <a:pt x="3" y="17"/>
                    </a:lnTo>
                    <a:lnTo>
                      <a:pt x="3" y="17"/>
                    </a:lnTo>
                    <a:lnTo>
                      <a:pt x="3" y="17"/>
                    </a:lnTo>
                    <a:lnTo>
                      <a:pt x="3" y="17"/>
                    </a:lnTo>
                    <a:lnTo>
                      <a:pt x="3" y="16"/>
                    </a:lnTo>
                    <a:lnTo>
                      <a:pt x="3" y="16"/>
                    </a:lnTo>
                    <a:lnTo>
                      <a:pt x="3" y="16"/>
                    </a:lnTo>
                    <a:lnTo>
                      <a:pt x="3" y="16"/>
                    </a:lnTo>
                    <a:lnTo>
                      <a:pt x="3" y="16"/>
                    </a:lnTo>
                    <a:lnTo>
                      <a:pt x="2" y="16"/>
                    </a:lnTo>
                    <a:lnTo>
                      <a:pt x="2" y="16"/>
                    </a:lnTo>
                    <a:lnTo>
                      <a:pt x="2" y="16"/>
                    </a:lnTo>
                    <a:lnTo>
                      <a:pt x="2" y="15"/>
                    </a:lnTo>
                    <a:lnTo>
                      <a:pt x="2" y="15"/>
                    </a:lnTo>
                    <a:lnTo>
                      <a:pt x="2" y="15"/>
                    </a:lnTo>
                    <a:lnTo>
                      <a:pt x="2" y="15"/>
                    </a:lnTo>
                    <a:lnTo>
                      <a:pt x="2" y="15"/>
                    </a:lnTo>
                    <a:lnTo>
                      <a:pt x="2" y="15"/>
                    </a:lnTo>
                    <a:lnTo>
                      <a:pt x="2" y="15"/>
                    </a:lnTo>
                    <a:lnTo>
                      <a:pt x="2"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1" y="12"/>
                    </a:lnTo>
                    <a:lnTo>
                      <a:pt x="0" y="12"/>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1" y="7"/>
                    </a:lnTo>
                    <a:lnTo>
                      <a:pt x="1" y="7"/>
                    </a:lnTo>
                    <a:lnTo>
                      <a:pt x="1" y="7"/>
                    </a:lnTo>
                    <a:lnTo>
                      <a:pt x="1" y="7"/>
                    </a:lnTo>
                    <a:lnTo>
                      <a:pt x="1" y="7"/>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2" y="5"/>
                    </a:lnTo>
                    <a:lnTo>
                      <a:pt x="2" y="4"/>
                    </a:lnTo>
                    <a:lnTo>
                      <a:pt x="2" y="4"/>
                    </a:lnTo>
                    <a:lnTo>
                      <a:pt x="2" y="4"/>
                    </a:lnTo>
                    <a:lnTo>
                      <a:pt x="2" y="4"/>
                    </a:lnTo>
                    <a:lnTo>
                      <a:pt x="2" y="4"/>
                    </a:lnTo>
                    <a:lnTo>
                      <a:pt x="2" y="4"/>
                    </a:lnTo>
                    <a:lnTo>
                      <a:pt x="2" y="4"/>
                    </a:lnTo>
                    <a:lnTo>
                      <a:pt x="2" y="3"/>
                    </a:lnTo>
                    <a:lnTo>
                      <a:pt x="2" y="3"/>
                    </a:lnTo>
                    <a:lnTo>
                      <a:pt x="2"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3" y="2"/>
                    </a:lnTo>
                    <a:lnTo>
                      <a:pt x="3" y="1"/>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1"/>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2"/>
                    </a:lnTo>
                    <a:lnTo>
                      <a:pt x="13" y="2"/>
                    </a:lnTo>
                    <a:lnTo>
                      <a:pt x="13" y="2"/>
                    </a:lnTo>
                    <a:lnTo>
                      <a:pt x="13" y="2"/>
                    </a:lnTo>
                    <a:lnTo>
                      <a:pt x="13" y="2"/>
                    </a:lnTo>
                    <a:lnTo>
                      <a:pt x="13" y="2"/>
                    </a:lnTo>
                    <a:lnTo>
                      <a:pt x="13" y="2"/>
                    </a:lnTo>
                    <a:lnTo>
                      <a:pt x="13" y="2"/>
                    </a:lnTo>
                    <a:lnTo>
                      <a:pt x="13" y="2"/>
                    </a:lnTo>
                    <a:lnTo>
                      <a:pt x="14" y="2"/>
                    </a:lnTo>
                    <a:lnTo>
                      <a:pt x="14" y="3"/>
                    </a:lnTo>
                    <a:lnTo>
                      <a:pt x="14" y="3"/>
                    </a:lnTo>
                    <a:lnTo>
                      <a:pt x="14" y="3"/>
                    </a:lnTo>
                    <a:lnTo>
                      <a:pt x="14" y="3"/>
                    </a:lnTo>
                    <a:lnTo>
                      <a:pt x="14" y="3"/>
                    </a:lnTo>
                    <a:lnTo>
                      <a:pt x="14" y="3"/>
                    </a:lnTo>
                    <a:lnTo>
                      <a:pt x="14" y="3"/>
                    </a:lnTo>
                    <a:lnTo>
                      <a:pt x="14" y="3"/>
                    </a:lnTo>
                    <a:lnTo>
                      <a:pt x="15" y="3"/>
                    </a:lnTo>
                    <a:lnTo>
                      <a:pt x="15" y="4"/>
                    </a:lnTo>
                    <a:lnTo>
                      <a:pt x="15" y="4"/>
                    </a:lnTo>
                    <a:lnTo>
                      <a:pt x="15" y="4"/>
                    </a:lnTo>
                    <a:lnTo>
                      <a:pt x="15" y="4"/>
                    </a:lnTo>
                    <a:lnTo>
                      <a:pt x="15" y="4"/>
                    </a:lnTo>
                    <a:lnTo>
                      <a:pt x="15" y="4"/>
                    </a:lnTo>
                    <a:lnTo>
                      <a:pt x="15" y="4"/>
                    </a:lnTo>
                    <a:lnTo>
                      <a:pt x="15" y="5"/>
                    </a:lnTo>
                    <a:lnTo>
                      <a:pt x="15" y="5"/>
                    </a:lnTo>
                    <a:lnTo>
                      <a:pt x="15" y="5"/>
                    </a:lnTo>
                    <a:lnTo>
                      <a:pt x="15" y="5"/>
                    </a:lnTo>
                    <a:lnTo>
                      <a:pt x="16" y="5"/>
                    </a:lnTo>
                    <a:lnTo>
                      <a:pt x="16" y="5"/>
                    </a:lnTo>
                    <a:lnTo>
                      <a:pt x="16" y="5"/>
                    </a:lnTo>
                    <a:lnTo>
                      <a:pt x="16" y="5"/>
                    </a:lnTo>
                    <a:lnTo>
                      <a:pt x="16" y="6"/>
                    </a:lnTo>
                    <a:lnTo>
                      <a:pt x="16" y="6"/>
                    </a:lnTo>
                    <a:lnTo>
                      <a:pt x="16" y="6"/>
                    </a:lnTo>
                    <a:lnTo>
                      <a:pt x="16" y="6"/>
                    </a:lnTo>
                    <a:lnTo>
                      <a:pt x="16" y="6"/>
                    </a:lnTo>
                    <a:lnTo>
                      <a:pt x="16" y="6"/>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2" name="Freeform 177">
                <a:extLst>
                  <a:ext uri="{FF2B5EF4-FFF2-40B4-BE49-F238E27FC236}">
                    <a16:creationId xmlns:a16="http://schemas.microsoft.com/office/drawing/2014/main" id="{BFA83130-98FE-4D83-815E-11ED7862B984}"/>
                  </a:ext>
                </a:extLst>
              </p:cNvPr>
              <p:cNvSpPr>
                <a:spLocks/>
              </p:cNvSpPr>
              <p:nvPr/>
            </p:nvSpPr>
            <p:spPr bwMode="auto">
              <a:xfrm>
                <a:off x="5030" y="2916"/>
                <a:ext cx="16" cy="20"/>
              </a:xfrm>
              <a:custGeom>
                <a:avLst/>
                <a:gdLst>
                  <a:gd name="T0" fmla="*/ 16 w 16"/>
                  <a:gd name="T1" fmla="*/ 11 h 20"/>
                  <a:gd name="T2" fmla="*/ 16 w 16"/>
                  <a:gd name="T3" fmla="*/ 11 h 20"/>
                  <a:gd name="T4" fmla="*/ 16 w 16"/>
                  <a:gd name="T5" fmla="*/ 12 h 20"/>
                  <a:gd name="T6" fmla="*/ 15 w 16"/>
                  <a:gd name="T7" fmla="*/ 13 h 20"/>
                  <a:gd name="T8" fmla="*/ 15 w 16"/>
                  <a:gd name="T9" fmla="*/ 14 h 20"/>
                  <a:gd name="T10" fmla="*/ 14 w 16"/>
                  <a:gd name="T11" fmla="*/ 15 h 20"/>
                  <a:gd name="T12" fmla="*/ 14 w 16"/>
                  <a:gd name="T13" fmla="*/ 16 h 20"/>
                  <a:gd name="T14" fmla="*/ 13 w 16"/>
                  <a:gd name="T15" fmla="*/ 16 h 20"/>
                  <a:gd name="T16" fmla="*/ 12 w 16"/>
                  <a:gd name="T17" fmla="*/ 17 h 20"/>
                  <a:gd name="T18" fmla="*/ 12 w 16"/>
                  <a:gd name="T19" fmla="*/ 17 h 20"/>
                  <a:gd name="T20" fmla="*/ 11 w 16"/>
                  <a:gd name="T21" fmla="*/ 19 h 20"/>
                  <a:gd name="T22" fmla="*/ 10 w 16"/>
                  <a:gd name="T23" fmla="*/ 19 h 20"/>
                  <a:gd name="T24" fmla="*/ 9 w 16"/>
                  <a:gd name="T25" fmla="*/ 20 h 20"/>
                  <a:gd name="T26" fmla="*/ 9 w 16"/>
                  <a:gd name="T27" fmla="*/ 20 h 20"/>
                  <a:gd name="T28" fmla="*/ 8 w 16"/>
                  <a:gd name="T29" fmla="*/ 20 h 20"/>
                  <a:gd name="T30" fmla="*/ 7 w 16"/>
                  <a:gd name="T31" fmla="*/ 20 h 20"/>
                  <a:gd name="T32" fmla="*/ 6 w 16"/>
                  <a:gd name="T33" fmla="*/ 20 h 20"/>
                  <a:gd name="T34" fmla="*/ 5 w 16"/>
                  <a:gd name="T35" fmla="*/ 19 h 20"/>
                  <a:gd name="T36" fmla="*/ 4 w 16"/>
                  <a:gd name="T37" fmla="*/ 19 h 20"/>
                  <a:gd name="T38" fmla="*/ 4 w 16"/>
                  <a:gd name="T39" fmla="*/ 19 h 20"/>
                  <a:gd name="T40" fmla="*/ 3 w 16"/>
                  <a:gd name="T41" fmla="*/ 17 h 20"/>
                  <a:gd name="T42" fmla="*/ 3 w 16"/>
                  <a:gd name="T43" fmla="*/ 17 h 20"/>
                  <a:gd name="T44" fmla="*/ 2 w 16"/>
                  <a:gd name="T45" fmla="*/ 16 h 20"/>
                  <a:gd name="T46" fmla="*/ 2 w 16"/>
                  <a:gd name="T47" fmla="*/ 15 h 20"/>
                  <a:gd name="T48" fmla="*/ 1 w 16"/>
                  <a:gd name="T49" fmla="*/ 14 h 20"/>
                  <a:gd name="T50" fmla="*/ 1 w 16"/>
                  <a:gd name="T51" fmla="*/ 14 h 20"/>
                  <a:gd name="T52" fmla="*/ 0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7 h 20"/>
                  <a:gd name="T66" fmla="*/ 1 w 16"/>
                  <a:gd name="T67" fmla="*/ 5 h 20"/>
                  <a:gd name="T68" fmla="*/ 1 w 16"/>
                  <a:gd name="T69" fmla="*/ 4 h 20"/>
                  <a:gd name="T70" fmla="*/ 1 w 16"/>
                  <a:gd name="T71" fmla="*/ 4 h 20"/>
                  <a:gd name="T72" fmla="*/ 2 w 16"/>
                  <a:gd name="T73" fmla="*/ 3 h 20"/>
                  <a:gd name="T74" fmla="*/ 3 w 16"/>
                  <a:gd name="T75" fmla="*/ 2 h 20"/>
                  <a:gd name="T76" fmla="*/ 3 w 16"/>
                  <a:gd name="T77" fmla="*/ 1 h 20"/>
                  <a:gd name="T78" fmla="*/ 3 w 16"/>
                  <a:gd name="T79" fmla="*/ 1 h 20"/>
                  <a:gd name="T80" fmla="*/ 4 w 16"/>
                  <a:gd name="T81" fmla="*/ 1 h 20"/>
                  <a:gd name="T82" fmla="*/ 5 w 16"/>
                  <a:gd name="T83" fmla="*/ 0 h 20"/>
                  <a:gd name="T84" fmla="*/ 6 w 16"/>
                  <a:gd name="T85" fmla="*/ 0 h 20"/>
                  <a:gd name="T86" fmla="*/ 7 w 16"/>
                  <a:gd name="T87" fmla="*/ 0 h 20"/>
                  <a:gd name="T88" fmla="*/ 8 w 16"/>
                  <a:gd name="T89" fmla="*/ 0 h 20"/>
                  <a:gd name="T90" fmla="*/ 9 w 16"/>
                  <a:gd name="T91" fmla="*/ 0 h 20"/>
                  <a:gd name="T92" fmla="*/ 9 w 16"/>
                  <a:gd name="T93" fmla="*/ 0 h 20"/>
                  <a:gd name="T94" fmla="*/ 10 w 16"/>
                  <a:gd name="T95" fmla="*/ 0 h 20"/>
                  <a:gd name="T96" fmla="*/ 10 w 16"/>
                  <a:gd name="T97" fmla="*/ 0 h 20"/>
                  <a:gd name="T98" fmla="*/ 11 w 16"/>
                  <a:gd name="T99" fmla="*/ 1 h 20"/>
                  <a:gd name="T100" fmla="*/ 12 w 16"/>
                  <a:gd name="T101" fmla="*/ 1 h 20"/>
                  <a:gd name="T102" fmla="*/ 13 w 16"/>
                  <a:gd name="T103" fmla="*/ 2 h 20"/>
                  <a:gd name="T104" fmla="*/ 14 w 16"/>
                  <a:gd name="T105" fmla="*/ 3 h 20"/>
                  <a:gd name="T106" fmla="*/ 14 w 16"/>
                  <a:gd name="T107" fmla="*/ 3 h 20"/>
                  <a:gd name="T108" fmla="*/ 15 w 16"/>
                  <a:gd name="T109" fmla="*/ 4 h 20"/>
                  <a:gd name="T110" fmla="*/ 15 w 16"/>
                  <a:gd name="T111" fmla="*/ 5 h 20"/>
                  <a:gd name="T112" fmla="*/ 15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0"/>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3"/>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4" y="15"/>
                    </a:lnTo>
                    <a:lnTo>
                      <a:pt x="14" y="15"/>
                    </a:lnTo>
                    <a:lnTo>
                      <a:pt x="14" y="15"/>
                    </a:lnTo>
                    <a:lnTo>
                      <a:pt x="14" y="15"/>
                    </a:lnTo>
                    <a:lnTo>
                      <a:pt x="14" y="15"/>
                    </a:lnTo>
                    <a:lnTo>
                      <a:pt x="14" y="15"/>
                    </a:lnTo>
                    <a:lnTo>
                      <a:pt x="14" y="15"/>
                    </a:lnTo>
                    <a:lnTo>
                      <a:pt x="14" y="16"/>
                    </a:lnTo>
                    <a:lnTo>
                      <a:pt x="14" y="16"/>
                    </a:lnTo>
                    <a:lnTo>
                      <a:pt x="14" y="16"/>
                    </a:lnTo>
                    <a:lnTo>
                      <a:pt x="14" y="16"/>
                    </a:lnTo>
                    <a:lnTo>
                      <a:pt x="13" y="16"/>
                    </a:lnTo>
                    <a:lnTo>
                      <a:pt x="13" y="16"/>
                    </a:lnTo>
                    <a:lnTo>
                      <a:pt x="13" y="16"/>
                    </a:lnTo>
                    <a:lnTo>
                      <a:pt x="13" y="16"/>
                    </a:lnTo>
                    <a:lnTo>
                      <a:pt x="13" y="16"/>
                    </a:lnTo>
                    <a:lnTo>
                      <a:pt x="13" y="17"/>
                    </a:lnTo>
                    <a:lnTo>
                      <a:pt x="13" y="17"/>
                    </a:lnTo>
                    <a:lnTo>
                      <a:pt x="13" y="17"/>
                    </a:lnTo>
                    <a:lnTo>
                      <a:pt x="12" y="17"/>
                    </a:lnTo>
                    <a:lnTo>
                      <a:pt x="12" y="17"/>
                    </a:lnTo>
                    <a:lnTo>
                      <a:pt x="12" y="17"/>
                    </a:lnTo>
                    <a:lnTo>
                      <a:pt x="12" y="17"/>
                    </a:lnTo>
                    <a:lnTo>
                      <a:pt x="12" y="17"/>
                    </a:lnTo>
                    <a:lnTo>
                      <a:pt x="12" y="17"/>
                    </a:lnTo>
                    <a:lnTo>
                      <a:pt x="12" y="17"/>
                    </a:lnTo>
                    <a:lnTo>
                      <a:pt x="12" y="17"/>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19"/>
                    </a:lnTo>
                    <a:lnTo>
                      <a:pt x="10" y="19"/>
                    </a:lnTo>
                    <a:lnTo>
                      <a:pt x="10" y="19"/>
                    </a:lnTo>
                    <a:lnTo>
                      <a:pt x="9" y="19"/>
                    </a:lnTo>
                    <a:lnTo>
                      <a:pt x="9" y="19"/>
                    </a:lnTo>
                    <a:lnTo>
                      <a:pt x="9" y="19"/>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3" y="19"/>
                    </a:lnTo>
                    <a:lnTo>
                      <a:pt x="3" y="17"/>
                    </a:lnTo>
                    <a:lnTo>
                      <a:pt x="3" y="17"/>
                    </a:lnTo>
                    <a:lnTo>
                      <a:pt x="3" y="17"/>
                    </a:lnTo>
                    <a:lnTo>
                      <a:pt x="3" y="17"/>
                    </a:lnTo>
                    <a:lnTo>
                      <a:pt x="3" y="17"/>
                    </a:lnTo>
                    <a:lnTo>
                      <a:pt x="3" y="17"/>
                    </a:lnTo>
                    <a:lnTo>
                      <a:pt x="3" y="17"/>
                    </a:lnTo>
                    <a:lnTo>
                      <a:pt x="3" y="17"/>
                    </a:lnTo>
                    <a:lnTo>
                      <a:pt x="3" y="17"/>
                    </a:lnTo>
                    <a:lnTo>
                      <a:pt x="3" y="17"/>
                    </a:lnTo>
                    <a:lnTo>
                      <a:pt x="3" y="17"/>
                    </a:lnTo>
                    <a:lnTo>
                      <a:pt x="3" y="16"/>
                    </a:lnTo>
                    <a:lnTo>
                      <a:pt x="3" y="16"/>
                    </a:lnTo>
                    <a:lnTo>
                      <a:pt x="3" y="16"/>
                    </a:lnTo>
                    <a:lnTo>
                      <a:pt x="2" y="16"/>
                    </a:lnTo>
                    <a:lnTo>
                      <a:pt x="2" y="16"/>
                    </a:lnTo>
                    <a:lnTo>
                      <a:pt x="2" y="16"/>
                    </a:lnTo>
                    <a:lnTo>
                      <a:pt x="2" y="16"/>
                    </a:lnTo>
                    <a:lnTo>
                      <a:pt x="2" y="16"/>
                    </a:lnTo>
                    <a:lnTo>
                      <a:pt x="2" y="16"/>
                    </a:lnTo>
                    <a:lnTo>
                      <a:pt x="2" y="15"/>
                    </a:lnTo>
                    <a:lnTo>
                      <a:pt x="2" y="15"/>
                    </a:lnTo>
                    <a:lnTo>
                      <a:pt x="2" y="15"/>
                    </a:lnTo>
                    <a:lnTo>
                      <a:pt x="2" y="15"/>
                    </a:lnTo>
                    <a:lnTo>
                      <a:pt x="1" y="15"/>
                    </a:lnTo>
                    <a:lnTo>
                      <a:pt x="1"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0"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1" y="4"/>
                    </a:lnTo>
                    <a:lnTo>
                      <a:pt x="1" y="4"/>
                    </a:lnTo>
                    <a:lnTo>
                      <a:pt x="2" y="3"/>
                    </a:lnTo>
                    <a:lnTo>
                      <a:pt x="2" y="3"/>
                    </a:lnTo>
                    <a:lnTo>
                      <a:pt x="2" y="3"/>
                    </a:lnTo>
                    <a:lnTo>
                      <a:pt x="2" y="3"/>
                    </a:lnTo>
                    <a:lnTo>
                      <a:pt x="2" y="3"/>
                    </a:lnTo>
                    <a:lnTo>
                      <a:pt x="2" y="3"/>
                    </a:lnTo>
                    <a:lnTo>
                      <a:pt x="2" y="3"/>
                    </a:lnTo>
                    <a:lnTo>
                      <a:pt x="2" y="3"/>
                    </a:lnTo>
                    <a:lnTo>
                      <a:pt x="2" y="2"/>
                    </a:lnTo>
                    <a:lnTo>
                      <a:pt x="2" y="2"/>
                    </a:lnTo>
                    <a:lnTo>
                      <a:pt x="3" y="2"/>
                    </a:lnTo>
                    <a:lnTo>
                      <a:pt x="3" y="2"/>
                    </a:lnTo>
                    <a:lnTo>
                      <a:pt x="3" y="2"/>
                    </a:lnTo>
                    <a:lnTo>
                      <a:pt x="3" y="2"/>
                    </a:lnTo>
                    <a:lnTo>
                      <a:pt x="3" y="2"/>
                    </a:lnTo>
                    <a:lnTo>
                      <a:pt x="3" y="2"/>
                    </a:lnTo>
                    <a:lnTo>
                      <a:pt x="3" y="2"/>
                    </a:lnTo>
                    <a:lnTo>
                      <a:pt x="3" y="1"/>
                    </a:lnTo>
                    <a:lnTo>
                      <a:pt x="3" y="1"/>
                    </a:lnTo>
                    <a:lnTo>
                      <a:pt x="3" y="1"/>
                    </a:lnTo>
                    <a:lnTo>
                      <a:pt x="3" y="1"/>
                    </a:lnTo>
                    <a:lnTo>
                      <a:pt x="3" y="1"/>
                    </a:lnTo>
                    <a:lnTo>
                      <a:pt x="3" y="1"/>
                    </a:lnTo>
                    <a:lnTo>
                      <a:pt x="3" y="1"/>
                    </a:lnTo>
                    <a:lnTo>
                      <a:pt x="3" y="1"/>
                    </a:lnTo>
                    <a:lnTo>
                      <a:pt x="4" y="1"/>
                    </a:lnTo>
                    <a:lnTo>
                      <a:pt x="4" y="1"/>
                    </a:lnTo>
                    <a:lnTo>
                      <a:pt x="4" y="1"/>
                    </a:lnTo>
                    <a:lnTo>
                      <a:pt x="4" y="1"/>
                    </a:lnTo>
                    <a:lnTo>
                      <a:pt x="4" y="1"/>
                    </a:lnTo>
                    <a:lnTo>
                      <a:pt x="4" y="0"/>
                    </a:lnTo>
                    <a:lnTo>
                      <a:pt x="4"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1"/>
                    </a:lnTo>
                    <a:lnTo>
                      <a:pt x="12" y="2"/>
                    </a:lnTo>
                    <a:lnTo>
                      <a:pt x="13" y="2"/>
                    </a:lnTo>
                    <a:lnTo>
                      <a:pt x="13" y="2"/>
                    </a:lnTo>
                    <a:lnTo>
                      <a:pt x="13" y="2"/>
                    </a:lnTo>
                    <a:lnTo>
                      <a:pt x="13" y="2"/>
                    </a:lnTo>
                    <a:lnTo>
                      <a:pt x="13" y="2"/>
                    </a:lnTo>
                    <a:lnTo>
                      <a:pt x="13" y="2"/>
                    </a:lnTo>
                    <a:lnTo>
                      <a:pt x="13" y="2"/>
                    </a:lnTo>
                    <a:lnTo>
                      <a:pt x="13" y="2"/>
                    </a:lnTo>
                    <a:lnTo>
                      <a:pt x="14" y="3"/>
                    </a:lnTo>
                    <a:lnTo>
                      <a:pt x="14" y="3"/>
                    </a:lnTo>
                    <a:lnTo>
                      <a:pt x="14" y="3"/>
                    </a:lnTo>
                    <a:lnTo>
                      <a:pt x="14" y="3"/>
                    </a:lnTo>
                    <a:lnTo>
                      <a:pt x="14" y="3"/>
                    </a:lnTo>
                    <a:lnTo>
                      <a:pt x="14" y="3"/>
                    </a:lnTo>
                    <a:lnTo>
                      <a:pt x="14" y="3"/>
                    </a:lnTo>
                    <a:lnTo>
                      <a:pt x="14" y="3"/>
                    </a:lnTo>
                    <a:lnTo>
                      <a:pt x="14" y="4"/>
                    </a:lnTo>
                    <a:lnTo>
                      <a:pt x="14" y="4"/>
                    </a:lnTo>
                    <a:lnTo>
                      <a:pt x="14" y="4"/>
                    </a:lnTo>
                    <a:lnTo>
                      <a:pt x="15" y="4"/>
                    </a:lnTo>
                    <a:lnTo>
                      <a:pt x="15" y="4"/>
                    </a:lnTo>
                    <a:lnTo>
                      <a:pt x="15" y="4"/>
                    </a:lnTo>
                    <a:lnTo>
                      <a:pt x="15" y="4"/>
                    </a:lnTo>
                    <a:lnTo>
                      <a:pt x="15" y="4"/>
                    </a:lnTo>
                    <a:lnTo>
                      <a:pt x="15" y="5"/>
                    </a:lnTo>
                    <a:lnTo>
                      <a:pt x="15" y="5"/>
                    </a:lnTo>
                    <a:lnTo>
                      <a:pt x="15" y="5"/>
                    </a:lnTo>
                    <a:lnTo>
                      <a:pt x="15" y="5"/>
                    </a:lnTo>
                    <a:lnTo>
                      <a:pt x="15" y="5"/>
                    </a:lnTo>
                    <a:lnTo>
                      <a:pt x="15" y="5"/>
                    </a:lnTo>
                    <a:lnTo>
                      <a:pt x="15" y="5"/>
                    </a:lnTo>
                    <a:lnTo>
                      <a:pt x="15" y="7"/>
                    </a:lnTo>
                    <a:lnTo>
                      <a:pt x="15" y="7"/>
                    </a:lnTo>
                    <a:lnTo>
                      <a:pt x="16"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3" name="Freeform 178">
                <a:extLst>
                  <a:ext uri="{FF2B5EF4-FFF2-40B4-BE49-F238E27FC236}">
                    <a16:creationId xmlns:a16="http://schemas.microsoft.com/office/drawing/2014/main" id="{D4525925-7ACD-4042-B61D-4D84A40D07DB}"/>
                  </a:ext>
                </a:extLst>
              </p:cNvPr>
              <p:cNvSpPr>
                <a:spLocks/>
              </p:cNvSpPr>
              <p:nvPr/>
            </p:nvSpPr>
            <p:spPr bwMode="auto">
              <a:xfrm>
                <a:off x="5126" y="2875"/>
                <a:ext cx="11" cy="14"/>
              </a:xfrm>
              <a:custGeom>
                <a:avLst/>
                <a:gdLst>
                  <a:gd name="T0" fmla="*/ 11 w 11"/>
                  <a:gd name="T1" fmla="*/ 7 h 14"/>
                  <a:gd name="T2" fmla="*/ 11 w 11"/>
                  <a:gd name="T3" fmla="*/ 8 h 14"/>
                  <a:gd name="T4" fmla="*/ 10 w 11"/>
                  <a:gd name="T5" fmla="*/ 8 h 14"/>
                  <a:gd name="T6" fmla="*/ 10 w 11"/>
                  <a:gd name="T7" fmla="*/ 9 h 14"/>
                  <a:gd name="T8" fmla="*/ 10 w 11"/>
                  <a:gd name="T9" fmla="*/ 9 h 14"/>
                  <a:gd name="T10" fmla="*/ 10 w 11"/>
                  <a:gd name="T11" fmla="*/ 10 h 14"/>
                  <a:gd name="T12" fmla="*/ 9 w 11"/>
                  <a:gd name="T13" fmla="*/ 12 h 14"/>
                  <a:gd name="T14" fmla="*/ 9 w 11"/>
                  <a:gd name="T15" fmla="*/ 12 h 14"/>
                  <a:gd name="T16" fmla="*/ 8 w 11"/>
                  <a:gd name="T17" fmla="*/ 12 h 14"/>
                  <a:gd name="T18" fmla="*/ 8 w 11"/>
                  <a:gd name="T19" fmla="*/ 13 h 14"/>
                  <a:gd name="T20" fmla="*/ 7 w 11"/>
                  <a:gd name="T21" fmla="*/ 13 h 14"/>
                  <a:gd name="T22" fmla="*/ 7 w 11"/>
                  <a:gd name="T23" fmla="*/ 13 h 14"/>
                  <a:gd name="T24" fmla="*/ 7 w 11"/>
                  <a:gd name="T25" fmla="*/ 14 h 14"/>
                  <a:gd name="T26" fmla="*/ 6 w 11"/>
                  <a:gd name="T27" fmla="*/ 14 h 14"/>
                  <a:gd name="T28" fmla="*/ 6 w 11"/>
                  <a:gd name="T29" fmla="*/ 14 h 14"/>
                  <a:gd name="T30" fmla="*/ 5 w 11"/>
                  <a:gd name="T31" fmla="*/ 14 h 14"/>
                  <a:gd name="T32" fmla="*/ 4 w 11"/>
                  <a:gd name="T33" fmla="*/ 14 h 14"/>
                  <a:gd name="T34" fmla="*/ 4 w 11"/>
                  <a:gd name="T35" fmla="*/ 13 h 14"/>
                  <a:gd name="T36" fmla="*/ 3 w 11"/>
                  <a:gd name="T37" fmla="*/ 13 h 14"/>
                  <a:gd name="T38" fmla="*/ 3 w 11"/>
                  <a:gd name="T39" fmla="*/ 13 h 14"/>
                  <a:gd name="T40" fmla="*/ 2 w 11"/>
                  <a:gd name="T41" fmla="*/ 13 h 14"/>
                  <a:gd name="T42" fmla="*/ 1 w 11"/>
                  <a:gd name="T43" fmla="*/ 12 h 14"/>
                  <a:gd name="T44" fmla="*/ 1 w 11"/>
                  <a:gd name="T45" fmla="*/ 12 h 14"/>
                  <a:gd name="T46" fmla="*/ 1 w 11"/>
                  <a:gd name="T47" fmla="*/ 10 h 14"/>
                  <a:gd name="T48" fmla="*/ 1 w 11"/>
                  <a:gd name="T49" fmla="*/ 10 h 14"/>
                  <a:gd name="T50" fmla="*/ 1 w 11"/>
                  <a:gd name="T51" fmla="*/ 9 h 14"/>
                  <a:gd name="T52" fmla="*/ 1 w 11"/>
                  <a:gd name="T53" fmla="*/ 8 h 14"/>
                  <a:gd name="T54" fmla="*/ 1 w 11"/>
                  <a:gd name="T55" fmla="*/ 8 h 14"/>
                  <a:gd name="T56" fmla="*/ 0 w 11"/>
                  <a:gd name="T57" fmla="*/ 7 h 14"/>
                  <a:gd name="T58" fmla="*/ 0 w 11"/>
                  <a:gd name="T59" fmla="*/ 7 h 14"/>
                  <a:gd name="T60" fmla="*/ 0 w 11"/>
                  <a:gd name="T61" fmla="*/ 6 h 14"/>
                  <a:gd name="T62" fmla="*/ 1 w 11"/>
                  <a:gd name="T63" fmla="*/ 5 h 14"/>
                  <a:gd name="T64" fmla="*/ 1 w 11"/>
                  <a:gd name="T65" fmla="*/ 5 h 14"/>
                  <a:gd name="T66" fmla="*/ 1 w 11"/>
                  <a:gd name="T67" fmla="*/ 4 h 14"/>
                  <a:gd name="T68" fmla="*/ 1 w 11"/>
                  <a:gd name="T69" fmla="*/ 3 h 14"/>
                  <a:gd name="T70" fmla="*/ 1 w 11"/>
                  <a:gd name="T71" fmla="*/ 3 h 14"/>
                  <a:gd name="T72" fmla="*/ 1 w 11"/>
                  <a:gd name="T73" fmla="*/ 2 h 14"/>
                  <a:gd name="T74" fmla="*/ 1 w 11"/>
                  <a:gd name="T75" fmla="*/ 2 h 14"/>
                  <a:gd name="T76" fmla="*/ 2 w 11"/>
                  <a:gd name="T77" fmla="*/ 1 h 14"/>
                  <a:gd name="T78" fmla="*/ 2 w 11"/>
                  <a:gd name="T79" fmla="*/ 1 h 14"/>
                  <a:gd name="T80" fmla="*/ 3 w 11"/>
                  <a:gd name="T81" fmla="*/ 1 h 14"/>
                  <a:gd name="T82" fmla="*/ 4 w 11"/>
                  <a:gd name="T83" fmla="*/ 0 h 14"/>
                  <a:gd name="T84" fmla="*/ 4 w 11"/>
                  <a:gd name="T85" fmla="*/ 0 h 14"/>
                  <a:gd name="T86" fmla="*/ 5 w 11"/>
                  <a:gd name="T87" fmla="*/ 0 h 14"/>
                  <a:gd name="T88" fmla="*/ 5 w 11"/>
                  <a:gd name="T89" fmla="*/ 0 h 14"/>
                  <a:gd name="T90" fmla="*/ 6 w 11"/>
                  <a:gd name="T91" fmla="*/ 0 h 14"/>
                  <a:gd name="T92" fmla="*/ 7 w 11"/>
                  <a:gd name="T93" fmla="*/ 0 h 14"/>
                  <a:gd name="T94" fmla="*/ 7 w 11"/>
                  <a:gd name="T95" fmla="*/ 0 h 14"/>
                  <a:gd name="T96" fmla="*/ 7 w 11"/>
                  <a:gd name="T97" fmla="*/ 1 h 14"/>
                  <a:gd name="T98" fmla="*/ 8 w 11"/>
                  <a:gd name="T99" fmla="*/ 1 h 14"/>
                  <a:gd name="T100" fmla="*/ 8 w 11"/>
                  <a:gd name="T101" fmla="*/ 1 h 14"/>
                  <a:gd name="T102" fmla="*/ 9 w 11"/>
                  <a:gd name="T103" fmla="*/ 2 h 14"/>
                  <a:gd name="T104" fmla="*/ 9 w 11"/>
                  <a:gd name="T105" fmla="*/ 2 h 14"/>
                  <a:gd name="T106" fmla="*/ 9 w 11"/>
                  <a:gd name="T107" fmla="*/ 3 h 14"/>
                  <a:gd name="T108" fmla="*/ 10 w 11"/>
                  <a:gd name="T109" fmla="*/ 3 h 14"/>
                  <a:gd name="T110" fmla="*/ 10 w 11"/>
                  <a:gd name="T111" fmla="*/ 4 h 14"/>
                  <a:gd name="T112" fmla="*/ 10 w 11"/>
                  <a:gd name="T113" fmla="*/ 4 h 14"/>
                  <a:gd name="T114" fmla="*/ 11 w 11"/>
                  <a:gd name="T115" fmla="*/ 5 h 14"/>
                  <a:gd name="T116" fmla="*/ 11 w 11"/>
                  <a:gd name="T117" fmla="*/ 6 h 14"/>
                  <a:gd name="T118" fmla="*/ 11 w 11"/>
                  <a:gd name="T11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4">
                    <a:moveTo>
                      <a:pt x="11" y="6"/>
                    </a:moveTo>
                    <a:lnTo>
                      <a:pt x="11" y="7"/>
                    </a:lnTo>
                    <a:lnTo>
                      <a:pt x="11" y="7"/>
                    </a:lnTo>
                    <a:lnTo>
                      <a:pt x="11" y="7"/>
                    </a:lnTo>
                    <a:lnTo>
                      <a:pt x="11" y="7"/>
                    </a:lnTo>
                    <a:lnTo>
                      <a:pt x="11" y="7"/>
                    </a:lnTo>
                    <a:lnTo>
                      <a:pt x="11" y="7"/>
                    </a:lnTo>
                    <a:lnTo>
                      <a:pt x="11" y="7"/>
                    </a:lnTo>
                    <a:lnTo>
                      <a:pt x="11" y="7"/>
                    </a:lnTo>
                    <a:lnTo>
                      <a:pt x="11" y="7"/>
                    </a:lnTo>
                    <a:lnTo>
                      <a:pt x="11" y="8"/>
                    </a:lnTo>
                    <a:lnTo>
                      <a:pt x="11" y="8"/>
                    </a:lnTo>
                    <a:lnTo>
                      <a:pt x="11" y="8"/>
                    </a:lnTo>
                    <a:lnTo>
                      <a:pt x="11" y="8"/>
                    </a:lnTo>
                    <a:lnTo>
                      <a:pt x="11" y="8"/>
                    </a:lnTo>
                    <a:lnTo>
                      <a:pt x="10" y="8"/>
                    </a:lnTo>
                    <a:lnTo>
                      <a:pt x="10" y="8"/>
                    </a:lnTo>
                    <a:lnTo>
                      <a:pt x="10" y="8"/>
                    </a:lnTo>
                    <a:lnTo>
                      <a:pt x="10" y="8"/>
                    </a:lnTo>
                    <a:lnTo>
                      <a:pt x="10" y="8"/>
                    </a:lnTo>
                    <a:lnTo>
                      <a:pt x="10" y="9"/>
                    </a:lnTo>
                    <a:lnTo>
                      <a:pt x="10" y="9"/>
                    </a:lnTo>
                    <a:lnTo>
                      <a:pt x="10" y="9"/>
                    </a:lnTo>
                    <a:lnTo>
                      <a:pt x="10" y="9"/>
                    </a:lnTo>
                    <a:lnTo>
                      <a:pt x="10" y="9"/>
                    </a:lnTo>
                    <a:lnTo>
                      <a:pt x="10" y="9"/>
                    </a:lnTo>
                    <a:lnTo>
                      <a:pt x="10" y="9"/>
                    </a:lnTo>
                    <a:lnTo>
                      <a:pt x="10" y="9"/>
                    </a:lnTo>
                    <a:lnTo>
                      <a:pt x="10" y="9"/>
                    </a:lnTo>
                    <a:lnTo>
                      <a:pt x="10" y="9"/>
                    </a:lnTo>
                    <a:lnTo>
                      <a:pt x="10" y="10"/>
                    </a:lnTo>
                    <a:lnTo>
                      <a:pt x="10" y="10"/>
                    </a:lnTo>
                    <a:lnTo>
                      <a:pt x="10" y="10"/>
                    </a:lnTo>
                    <a:lnTo>
                      <a:pt x="10" y="10"/>
                    </a:lnTo>
                    <a:lnTo>
                      <a:pt x="10" y="10"/>
                    </a:lnTo>
                    <a:lnTo>
                      <a:pt x="10" y="10"/>
                    </a:lnTo>
                    <a:lnTo>
                      <a:pt x="10" y="10"/>
                    </a:lnTo>
                    <a:lnTo>
                      <a:pt x="9" y="10"/>
                    </a:lnTo>
                    <a:lnTo>
                      <a:pt x="9" y="10"/>
                    </a:lnTo>
                    <a:lnTo>
                      <a:pt x="9" y="10"/>
                    </a:lnTo>
                    <a:lnTo>
                      <a:pt x="9" y="10"/>
                    </a:lnTo>
                    <a:lnTo>
                      <a:pt x="9" y="12"/>
                    </a:lnTo>
                    <a:lnTo>
                      <a:pt x="9" y="12"/>
                    </a:lnTo>
                    <a:lnTo>
                      <a:pt x="9" y="12"/>
                    </a:lnTo>
                    <a:lnTo>
                      <a:pt x="9" y="12"/>
                    </a:lnTo>
                    <a:lnTo>
                      <a:pt x="9" y="12"/>
                    </a:lnTo>
                    <a:lnTo>
                      <a:pt x="9" y="12"/>
                    </a:lnTo>
                    <a:lnTo>
                      <a:pt x="9" y="12"/>
                    </a:lnTo>
                    <a:lnTo>
                      <a:pt x="9" y="12"/>
                    </a:lnTo>
                    <a:lnTo>
                      <a:pt x="9" y="12"/>
                    </a:lnTo>
                    <a:lnTo>
                      <a:pt x="9" y="12"/>
                    </a:lnTo>
                    <a:lnTo>
                      <a:pt x="8" y="12"/>
                    </a:lnTo>
                    <a:lnTo>
                      <a:pt x="8" y="12"/>
                    </a:lnTo>
                    <a:lnTo>
                      <a:pt x="8" y="12"/>
                    </a:lnTo>
                    <a:lnTo>
                      <a:pt x="8" y="12"/>
                    </a:lnTo>
                    <a:lnTo>
                      <a:pt x="8" y="13"/>
                    </a:lnTo>
                    <a:lnTo>
                      <a:pt x="8" y="13"/>
                    </a:lnTo>
                    <a:lnTo>
                      <a:pt x="8" y="13"/>
                    </a:lnTo>
                    <a:lnTo>
                      <a:pt x="8" y="13"/>
                    </a:lnTo>
                    <a:lnTo>
                      <a:pt x="8" y="13"/>
                    </a:lnTo>
                    <a:lnTo>
                      <a:pt x="8" y="13"/>
                    </a:lnTo>
                    <a:lnTo>
                      <a:pt x="8" y="13"/>
                    </a:lnTo>
                    <a:lnTo>
                      <a:pt x="7" y="13"/>
                    </a:lnTo>
                    <a:lnTo>
                      <a:pt x="7" y="13"/>
                    </a:lnTo>
                    <a:lnTo>
                      <a:pt x="7" y="13"/>
                    </a:lnTo>
                    <a:lnTo>
                      <a:pt x="7" y="13"/>
                    </a:lnTo>
                    <a:lnTo>
                      <a:pt x="7" y="13"/>
                    </a:lnTo>
                    <a:lnTo>
                      <a:pt x="7" y="13"/>
                    </a:lnTo>
                    <a:lnTo>
                      <a:pt x="7" y="13"/>
                    </a:lnTo>
                    <a:lnTo>
                      <a:pt x="7" y="13"/>
                    </a:lnTo>
                    <a:lnTo>
                      <a:pt x="7" y="13"/>
                    </a:lnTo>
                    <a:lnTo>
                      <a:pt x="7" y="13"/>
                    </a:lnTo>
                    <a:lnTo>
                      <a:pt x="7" y="13"/>
                    </a:lnTo>
                    <a:lnTo>
                      <a:pt x="7" y="13"/>
                    </a:lnTo>
                    <a:lnTo>
                      <a:pt x="7" y="13"/>
                    </a:lnTo>
                    <a:lnTo>
                      <a:pt x="7" y="13"/>
                    </a:lnTo>
                    <a:lnTo>
                      <a:pt x="7" y="14"/>
                    </a:lnTo>
                    <a:lnTo>
                      <a:pt x="7" y="14"/>
                    </a:lnTo>
                    <a:lnTo>
                      <a:pt x="7" y="14"/>
                    </a:lnTo>
                    <a:lnTo>
                      <a:pt x="7" y="14"/>
                    </a:lnTo>
                    <a:lnTo>
                      <a:pt x="7" y="14"/>
                    </a:lnTo>
                    <a:lnTo>
                      <a:pt x="7" y="14"/>
                    </a:lnTo>
                    <a:lnTo>
                      <a:pt x="6" y="14"/>
                    </a:lnTo>
                    <a:lnTo>
                      <a:pt x="6" y="14"/>
                    </a:lnTo>
                    <a:lnTo>
                      <a:pt x="6" y="14"/>
                    </a:lnTo>
                    <a:lnTo>
                      <a:pt x="6" y="14"/>
                    </a:lnTo>
                    <a:lnTo>
                      <a:pt x="6" y="14"/>
                    </a:lnTo>
                    <a:lnTo>
                      <a:pt x="6" y="14"/>
                    </a:lnTo>
                    <a:lnTo>
                      <a:pt x="6" y="14"/>
                    </a:lnTo>
                    <a:lnTo>
                      <a:pt x="6" y="14"/>
                    </a:lnTo>
                    <a:lnTo>
                      <a:pt x="6" y="14"/>
                    </a:lnTo>
                    <a:lnTo>
                      <a:pt x="5" y="14"/>
                    </a:lnTo>
                    <a:lnTo>
                      <a:pt x="5" y="14"/>
                    </a:lnTo>
                    <a:lnTo>
                      <a:pt x="5" y="14"/>
                    </a:lnTo>
                    <a:lnTo>
                      <a:pt x="5" y="14"/>
                    </a:lnTo>
                    <a:lnTo>
                      <a:pt x="5" y="14"/>
                    </a:lnTo>
                    <a:lnTo>
                      <a:pt x="5" y="14"/>
                    </a:lnTo>
                    <a:lnTo>
                      <a:pt x="5" y="14"/>
                    </a:lnTo>
                    <a:lnTo>
                      <a:pt x="5" y="14"/>
                    </a:lnTo>
                    <a:lnTo>
                      <a:pt x="5" y="14"/>
                    </a:lnTo>
                    <a:lnTo>
                      <a:pt x="5" y="14"/>
                    </a:lnTo>
                    <a:lnTo>
                      <a:pt x="4" y="14"/>
                    </a:lnTo>
                    <a:lnTo>
                      <a:pt x="4" y="14"/>
                    </a:lnTo>
                    <a:lnTo>
                      <a:pt x="4" y="14"/>
                    </a:lnTo>
                    <a:lnTo>
                      <a:pt x="4" y="14"/>
                    </a:lnTo>
                    <a:lnTo>
                      <a:pt x="4" y="13"/>
                    </a:lnTo>
                    <a:lnTo>
                      <a:pt x="4" y="13"/>
                    </a:lnTo>
                    <a:lnTo>
                      <a:pt x="4" y="13"/>
                    </a:lnTo>
                    <a:lnTo>
                      <a:pt x="4" y="13"/>
                    </a:lnTo>
                    <a:lnTo>
                      <a:pt x="4" y="13"/>
                    </a:lnTo>
                    <a:lnTo>
                      <a:pt x="3" y="13"/>
                    </a:lnTo>
                    <a:lnTo>
                      <a:pt x="3" y="13"/>
                    </a:lnTo>
                    <a:lnTo>
                      <a:pt x="3" y="13"/>
                    </a:lnTo>
                    <a:lnTo>
                      <a:pt x="3" y="13"/>
                    </a:lnTo>
                    <a:lnTo>
                      <a:pt x="3" y="13"/>
                    </a:lnTo>
                    <a:lnTo>
                      <a:pt x="3" y="13"/>
                    </a:lnTo>
                    <a:lnTo>
                      <a:pt x="3" y="13"/>
                    </a:lnTo>
                    <a:lnTo>
                      <a:pt x="3" y="13"/>
                    </a:lnTo>
                    <a:lnTo>
                      <a:pt x="3" y="13"/>
                    </a:lnTo>
                    <a:lnTo>
                      <a:pt x="3" y="13"/>
                    </a:lnTo>
                    <a:lnTo>
                      <a:pt x="3" y="13"/>
                    </a:lnTo>
                    <a:lnTo>
                      <a:pt x="2" y="13"/>
                    </a:lnTo>
                    <a:lnTo>
                      <a:pt x="2" y="13"/>
                    </a:lnTo>
                    <a:lnTo>
                      <a:pt x="2" y="13"/>
                    </a:lnTo>
                    <a:lnTo>
                      <a:pt x="2" y="13"/>
                    </a:lnTo>
                    <a:lnTo>
                      <a:pt x="2" y="13"/>
                    </a:lnTo>
                    <a:lnTo>
                      <a:pt x="2" y="12"/>
                    </a:lnTo>
                    <a:lnTo>
                      <a:pt x="2" y="12"/>
                    </a:lnTo>
                    <a:lnTo>
                      <a:pt x="2" y="12"/>
                    </a:lnTo>
                    <a:lnTo>
                      <a:pt x="2" y="12"/>
                    </a:lnTo>
                    <a:lnTo>
                      <a:pt x="2" y="12"/>
                    </a:lnTo>
                    <a:lnTo>
                      <a:pt x="1" y="12"/>
                    </a:lnTo>
                    <a:lnTo>
                      <a:pt x="1" y="12"/>
                    </a:lnTo>
                    <a:lnTo>
                      <a:pt x="1" y="12"/>
                    </a:lnTo>
                    <a:lnTo>
                      <a:pt x="1" y="12"/>
                    </a:lnTo>
                    <a:lnTo>
                      <a:pt x="1" y="12"/>
                    </a:lnTo>
                    <a:lnTo>
                      <a:pt x="1" y="12"/>
                    </a:lnTo>
                    <a:lnTo>
                      <a:pt x="1" y="12"/>
                    </a:lnTo>
                    <a:lnTo>
                      <a:pt x="1" y="12"/>
                    </a:lnTo>
                    <a:lnTo>
                      <a:pt x="1" y="12"/>
                    </a:lnTo>
                    <a:lnTo>
                      <a:pt x="1" y="10"/>
                    </a:lnTo>
                    <a:lnTo>
                      <a:pt x="1" y="10"/>
                    </a:lnTo>
                    <a:lnTo>
                      <a:pt x="1" y="10"/>
                    </a:lnTo>
                    <a:lnTo>
                      <a:pt x="1" y="10"/>
                    </a:lnTo>
                    <a:lnTo>
                      <a:pt x="1" y="10"/>
                    </a:lnTo>
                    <a:lnTo>
                      <a:pt x="1" y="10"/>
                    </a:lnTo>
                    <a:lnTo>
                      <a:pt x="1" y="10"/>
                    </a:lnTo>
                    <a:lnTo>
                      <a:pt x="1" y="10"/>
                    </a:lnTo>
                    <a:lnTo>
                      <a:pt x="1" y="10"/>
                    </a:lnTo>
                    <a:lnTo>
                      <a:pt x="1" y="10"/>
                    </a:lnTo>
                    <a:lnTo>
                      <a:pt x="1" y="10"/>
                    </a:lnTo>
                    <a:lnTo>
                      <a:pt x="1" y="9"/>
                    </a:lnTo>
                    <a:lnTo>
                      <a:pt x="1" y="9"/>
                    </a:lnTo>
                    <a:lnTo>
                      <a:pt x="1" y="9"/>
                    </a:lnTo>
                    <a:lnTo>
                      <a:pt x="1" y="9"/>
                    </a:lnTo>
                    <a:lnTo>
                      <a:pt x="1" y="9"/>
                    </a:lnTo>
                    <a:lnTo>
                      <a:pt x="1" y="9"/>
                    </a:lnTo>
                    <a:lnTo>
                      <a:pt x="1" y="9"/>
                    </a:lnTo>
                    <a:lnTo>
                      <a:pt x="1" y="9"/>
                    </a:lnTo>
                    <a:lnTo>
                      <a:pt x="1" y="9"/>
                    </a:lnTo>
                    <a:lnTo>
                      <a:pt x="1" y="9"/>
                    </a:lnTo>
                    <a:lnTo>
                      <a:pt x="1" y="8"/>
                    </a:lnTo>
                    <a:lnTo>
                      <a:pt x="1" y="8"/>
                    </a:lnTo>
                    <a:lnTo>
                      <a:pt x="1" y="8"/>
                    </a:lnTo>
                    <a:lnTo>
                      <a:pt x="1" y="8"/>
                    </a:lnTo>
                    <a:lnTo>
                      <a:pt x="1" y="8"/>
                    </a:lnTo>
                    <a:lnTo>
                      <a:pt x="1" y="8"/>
                    </a:lnTo>
                    <a:lnTo>
                      <a:pt x="1" y="8"/>
                    </a:lnTo>
                    <a:lnTo>
                      <a:pt x="1" y="8"/>
                    </a:lnTo>
                    <a:lnTo>
                      <a:pt x="1" y="8"/>
                    </a:lnTo>
                    <a:lnTo>
                      <a:pt x="1" y="8"/>
                    </a:lnTo>
                    <a:lnTo>
                      <a:pt x="1" y="7"/>
                    </a:lnTo>
                    <a:lnTo>
                      <a:pt x="1" y="7"/>
                    </a:lnTo>
                    <a:lnTo>
                      <a:pt x="0" y="7"/>
                    </a:lnTo>
                    <a:lnTo>
                      <a:pt x="0" y="7"/>
                    </a:lnTo>
                    <a:lnTo>
                      <a:pt x="0" y="7"/>
                    </a:lnTo>
                    <a:lnTo>
                      <a:pt x="0" y="7"/>
                    </a:lnTo>
                    <a:lnTo>
                      <a:pt x="0" y="7"/>
                    </a:lnTo>
                    <a:lnTo>
                      <a:pt x="0" y="7"/>
                    </a:lnTo>
                    <a:lnTo>
                      <a:pt x="0" y="7"/>
                    </a:lnTo>
                    <a:lnTo>
                      <a:pt x="0" y="6"/>
                    </a:lnTo>
                    <a:lnTo>
                      <a:pt x="0" y="6"/>
                    </a:lnTo>
                    <a:lnTo>
                      <a:pt x="0" y="6"/>
                    </a:lnTo>
                    <a:lnTo>
                      <a:pt x="0" y="6"/>
                    </a:lnTo>
                    <a:lnTo>
                      <a:pt x="0" y="6"/>
                    </a:lnTo>
                    <a:lnTo>
                      <a:pt x="0" y="6"/>
                    </a:lnTo>
                    <a:lnTo>
                      <a:pt x="0" y="6"/>
                    </a:lnTo>
                    <a:lnTo>
                      <a:pt x="0" y="6"/>
                    </a:lnTo>
                    <a:lnTo>
                      <a:pt x="1" y="6"/>
                    </a:lnTo>
                    <a:lnTo>
                      <a:pt x="1" y="5"/>
                    </a:lnTo>
                    <a:lnTo>
                      <a:pt x="1" y="5"/>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1" y="4"/>
                    </a:lnTo>
                    <a:lnTo>
                      <a:pt x="1" y="4"/>
                    </a:lnTo>
                    <a:lnTo>
                      <a:pt x="1" y="4"/>
                    </a:lnTo>
                    <a:lnTo>
                      <a:pt x="1" y="4"/>
                    </a:lnTo>
                    <a:lnTo>
                      <a:pt x="1" y="3"/>
                    </a:lnTo>
                    <a:lnTo>
                      <a:pt x="1" y="3"/>
                    </a:lnTo>
                    <a:lnTo>
                      <a:pt x="1" y="3"/>
                    </a:lnTo>
                    <a:lnTo>
                      <a:pt x="1" y="3"/>
                    </a:lnTo>
                    <a:lnTo>
                      <a:pt x="1" y="3"/>
                    </a:lnTo>
                    <a:lnTo>
                      <a:pt x="1" y="3"/>
                    </a:lnTo>
                    <a:lnTo>
                      <a:pt x="1" y="3"/>
                    </a:lnTo>
                    <a:lnTo>
                      <a:pt x="1" y="3"/>
                    </a:lnTo>
                    <a:lnTo>
                      <a:pt x="1" y="3"/>
                    </a:lnTo>
                    <a:lnTo>
                      <a:pt x="1" y="3"/>
                    </a:lnTo>
                    <a:lnTo>
                      <a:pt x="1" y="3"/>
                    </a:lnTo>
                    <a:lnTo>
                      <a:pt x="1" y="2"/>
                    </a:lnTo>
                    <a:lnTo>
                      <a:pt x="1" y="2"/>
                    </a:lnTo>
                    <a:lnTo>
                      <a:pt x="1" y="2"/>
                    </a:lnTo>
                    <a:lnTo>
                      <a:pt x="1" y="2"/>
                    </a:lnTo>
                    <a:lnTo>
                      <a:pt x="1" y="2"/>
                    </a:lnTo>
                    <a:lnTo>
                      <a:pt x="1" y="2"/>
                    </a:lnTo>
                    <a:lnTo>
                      <a:pt x="1" y="2"/>
                    </a:lnTo>
                    <a:lnTo>
                      <a:pt x="1" y="2"/>
                    </a:lnTo>
                    <a:lnTo>
                      <a:pt x="1" y="2"/>
                    </a:lnTo>
                    <a:lnTo>
                      <a:pt x="1" y="2"/>
                    </a:lnTo>
                    <a:lnTo>
                      <a:pt x="2" y="2"/>
                    </a:lnTo>
                    <a:lnTo>
                      <a:pt x="2" y="2"/>
                    </a:lnTo>
                    <a:lnTo>
                      <a:pt x="2" y="2"/>
                    </a:lnTo>
                    <a:lnTo>
                      <a:pt x="2" y="1"/>
                    </a:lnTo>
                    <a:lnTo>
                      <a:pt x="2" y="1"/>
                    </a:lnTo>
                    <a:lnTo>
                      <a:pt x="2" y="1"/>
                    </a:lnTo>
                    <a:lnTo>
                      <a:pt x="2" y="1"/>
                    </a:lnTo>
                    <a:lnTo>
                      <a:pt x="2" y="1"/>
                    </a:lnTo>
                    <a:lnTo>
                      <a:pt x="2" y="1"/>
                    </a:lnTo>
                    <a:lnTo>
                      <a:pt x="2" y="1"/>
                    </a:lnTo>
                    <a:lnTo>
                      <a:pt x="2" y="1"/>
                    </a:lnTo>
                    <a:lnTo>
                      <a:pt x="3" y="1"/>
                    </a:lnTo>
                    <a:lnTo>
                      <a:pt x="3" y="1"/>
                    </a:lnTo>
                    <a:lnTo>
                      <a:pt x="3" y="1"/>
                    </a:lnTo>
                    <a:lnTo>
                      <a:pt x="3" y="1"/>
                    </a:lnTo>
                    <a:lnTo>
                      <a:pt x="3" y="1"/>
                    </a:lnTo>
                    <a:lnTo>
                      <a:pt x="3" y="1"/>
                    </a:lnTo>
                    <a:lnTo>
                      <a:pt x="3" y="1"/>
                    </a:lnTo>
                    <a:lnTo>
                      <a:pt x="3" y="1"/>
                    </a:lnTo>
                    <a:lnTo>
                      <a:pt x="3" y="1"/>
                    </a:lnTo>
                    <a:lnTo>
                      <a:pt x="3" y="1"/>
                    </a:lnTo>
                    <a:lnTo>
                      <a:pt x="3" y="1"/>
                    </a:lnTo>
                    <a:lnTo>
                      <a:pt x="4" y="0"/>
                    </a:lnTo>
                    <a:lnTo>
                      <a:pt x="4" y="0"/>
                    </a:lnTo>
                    <a:lnTo>
                      <a:pt x="4" y="0"/>
                    </a:lnTo>
                    <a:lnTo>
                      <a:pt x="4" y="0"/>
                    </a:lnTo>
                    <a:lnTo>
                      <a:pt x="4" y="0"/>
                    </a:lnTo>
                    <a:lnTo>
                      <a:pt x="4" y="0"/>
                    </a:lnTo>
                    <a:lnTo>
                      <a:pt x="4" y="0"/>
                    </a:lnTo>
                    <a:lnTo>
                      <a:pt x="4" y="0"/>
                    </a:lnTo>
                    <a:lnTo>
                      <a:pt x="4" y="0"/>
                    </a:lnTo>
                    <a:lnTo>
                      <a:pt x="5" y="0"/>
                    </a:lnTo>
                    <a:lnTo>
                      <a:pt x="5" y="0"/>
                    </a:lnTo>
                    <a:lnTo>
                      <a:pt x="5" y="0"/>
                    </a:lnTo>
                    <a:lnTo>
                      <a:pt x="5" y="0"/>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7" y="0"/>
                    </a:lnTo>
                    <a:lnTo>
                      <a:pt x="7" y="0"/>
                    </a:lnTo>
                    <a:lnTo>
                      <a:pt x="7" y="0"/>
                    </a:lnTo>
                    <a:lnTo>
                      <a:pt x="7" y="0"/>
                    </a:lnTo>
                    <a:lnTo>
                      <a:pt x="7" y="1"/>
                    </a:lnTo>
                    <a:lnTo>
                      <a:pt x="7" y="1"/>
                    </a:lnTo>
                    <a:lnTo>
                      <a:pt x="7" y="1"/>
                    </a:lnTo>
                    <a:lnTo>
                      <a:pt x="7" y="1"/>
                    </a:lnTo>
                    <a:lnTo>
                      <a:pt x="7" y="1"/>
                    </a:lnTo>
                    <a:lnTo>
                      <a:pt x="7" y="1"/>
                    </a:lnTo>
                    <a:lnTo>
                      <a:pt x="7" y="1"/>
                    </a:lnTo>
                    <a:lnTo>
                      <a:pt x="7" y="1"/>
                    </a:lnTo>
                    <a:lnTo>
                      <a:pt x="7" y="1"/>
                    </a:lnTo>
                    <a:lnTo>
                      <a:pt x="8" y="1"/>
                    </a:lnTo>
                    <a:lnTo>
                      <a:pt x="8" y="1"/>
                    </a:lnTo>
                    <a:lnTo>
                      <a:pt x="8" y="1"/>
                    </a:lnTo>
                    <a:lnTo>
                      <a:pt x="8" y="1"/>
                    </a:lnTo>
                    <a:lnTo>
                      <a:pt x="8" y="1"/>
                    </a:lnTo>
                    <a:lnTo>
                      <a:pt x="8" y="1"/>
                    </a:lnTo>
                    <a:lnTo>
                      <a:pt x="8" y="1"/>
                    </a:lnTo>
                    <a:lnTo>
                      <a:pt x="8" y="1"/>
                    </a:lnTo>
                    <a:lnTo>
                      <a:pt x="8" y="1"/>
                    </a:lnTo>
                    <a:lnTo>
                      <a:pt x="8" y="1"/>
                    </a:lnTo>
                    <a:lnTo>
                      <a:pt x="8" y="2"/>
                    </a:lnTo>
                    <a:lnTo>
                      <a:pt x="9" y="2"/>
                    </a:lnTo>
                    <a:lnTo>
                      <a:pt x="9" y="2"/>
                    </a:lnTo>
                    <a:lnTo>
                      <a:pt x="9" y="2"/>
                    </a:lnTo>
                    <a:lnTo>
                      <a:pt x="9" y="2"/>
                    </a:lnTo>
                    <a:lnTo>
                      <a:pt x="9" y="2"/>
                    </a:lnTo>
                    <a:lnTo>
                      <a:pt x="9" y="2"/>
                    </a:lnTo>
                    <a:lnTo>
                      <a:pt x="9" y="2"/>
                    </a:lnTo>
                    <a:lnTo>
                      <a:pt x="9" y="2"/>
                    </a:lnTo>
                    <a:lnTo>
                      <a:pt x="9" y="2"/>
                    </a:lnTo>
                    <a:lnTo>
                      <a:pt x="9" y="2"/>
                    </a:lnTo>
                    <a:lnTo>
                      <a:pt x="9" y="2"/>
                    </a:lnTo>
                    <a:lnTo>
                      <a:pt x="9" y="2"/>
                    </a:lnTo>
                    <a:lnTo>
                      <a:pt x="9" y="3"/>
                    </a:lnTo>
                    <a:lnTo>
                      <a:pt x="9" y="3"/>
                    </a:lnTo>
                    <a:lnTo>
                      <a:pt x="10" y="3"/>
                    </a:lnTo>
                    <a:lnTo>
                      <a:pt x="10" y="3"/>
                    </a:lnTo>
                    <a:lnTo>
                      <a:pt x="10" y="3"/>
                    </a:lnTo>
                    <a:lnTo>
                      <a:pt x="10" y="3"/>
                    </a:lnTo>
                    <a:lnTo>
                      <a:pt x="10" y="3"/>
                    </a:lnTo>
                    <a:lnTo>
                      <a:pt x="10" y="3"/>
                    </a:lnTo>
                    <a:lnTo>
                      <a:pt x="10" y="3"/>
                    </a:lnTo>
                    <a:lnTo>
                      <a:pt x="10" y="3"/>
                    </a:lnTo>
                    <a:lnTo>
                      <a:pt x="10" y="3"/>
                    </a:lnTo>
                    <a:lnTo>
                      <a:pt x="10" y="4"/>
                    </a:lnTo>
                    <a:lnTo>
                      <a:pt x="10" y="4"/>
                    </a:lnTo>
                    <a:lnTo>
                      <a:pt x="10" y="4"/>
                    </a:lnTo>
                    <a:lnTo>
                      <a:pt x="10" y="4"/>
                    </a:lnTo>
                    <a:lnTo>
                      <a:pt x="10" y="4"/>
                    </a:lnTo>
                    <a:lnTo>
                      <a:pt x="10" y="4"/>
                    </a:lnTo>
                    <a:lnTo>
                      <a:pt x="10" y="4"/>
                    </a:lnTo>
                    <a:lnTo>
                      <a:pt x="10" y="4"/>
                    </a:lnTo>
                    <a:lnTo>
                      <a:pt x="10" y="4"/>
                    </a:lnTo>
                    <a:lnTo>
                      <a:pt x="10" y="4"/>
                    </a:lnTo>
                    <a:lnTo>
                      <a:pt x="10" y="5"/>
                    </a:lnTo>
                    <a:lnTo>
                      <a:pt x="10" y="5"/>
                    </a:lnTo>
                    <a:lnTo>
                      <a:pt x="10" y="5"/>
                    </a:lnTo>
                    <a:lnTo>
                      <a:pt x="11" y="5"/>
                    </a:lnTo>
                    <a:lnTo>
                      <a:pt x="11" y="5"/>
                    </a:lnTo>
                    <a:lnTo>
                      <a:pt x="11" y="5"/>
                    </a:lnTo>
                    <a:lnTo>
                      <a:pt x="11" y="5"/>
                    </a:lnTo>
                    <a:lnTo>
                      <a:pt x="11" y="5"/>
                    </a:lnTo>
                    <a:lnTo>
                      <a:pt x="11" y="5"/>
                    </a:lnTo>
                    <a:lnTo>
                      <a:pt x="11" y="6"/>
                    </a:lnTo>
                    <a:lnTo>
                      <a:pt x="11" y="6"/>
                    </a:lnTo>
                    <a:lnTo>
                      <a:pt x="11" y="6"/>
                    </a:lnTo>
                    <a:lnTo>
                      <a:pt x="11" y="6"/>
                    </a:lnTo>
                    <a:lnTo>
                      <a:pt x="11" y="6"/>
                    </a:lnTo>
                    <a:lnTo>
                      <a:pt x="11" y="6"/>
                    </a:lnTo>
                    <a:lnTo>
                      <a:pt x="11" y="6"/>
                    </a:lnTo>
                    <a:lnTo>
                      <a:pt x="11" y="6"/>
                    </a:lnTo>
                    <a:lnTo>
                      <a:pt x="11" y="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4" name="Freeform 179">
                <a:extLst>
                  <a:ext uri="{FF2B5EF4-FFF2-40B4-BE49-F238E27FC236}">
                    <a16:creationId xmlns:a16="http://schemas.microsoft.com/office/drawing/2014/main" id="{04CF9095-77A6-4C0B-89A5-1C0A964DDFC5}"/>
                  </a:ext>
                </a:extLst>
              </p:cNvPr>
              <p:cNvSpPr>
                <a:spLocks/>
              </p:cNvSpPr>
              <p:nvPr/>
            </p:nvSpPr>
            <p:spPr bwMode="auto">
              <a:xfrm>
                <a:off x="4775" y="3197"/>
                <a:ext cx="16" cy="20"/>
              </a:xfrm>
              <a:custGeom>
                <a:avLst/>
                <a:gdLst>
                  <a:gd name="T0" fmla="*/ 16 w 16"/>
                  <a:gd name="T1" fmla="*/ 11 h 20"/>
                  <a:gd name="T2" fmla="*/ 16 w 16"/>
                  <a:gd name="T3" fmla="*/ 12 h 20"/>
                  <a:gd name="T4" fmla="*/ 15 w 16"/>
                  <a:gd name="T5" fmla="*/ 14 h 20"/>
                  <a:gd name="T6" fmla="*/ 15 w 16"/>
                  <a:gd name="T7" fmla="*/ 15 h 20"/>
                  <a:gd name="T8" fmla="*/ 15 w 16"/>
                  <a:gd name="T9" fmla="*/ 15 h 20"/>
                  <a:gd name="T10" fmla="*/ 14 w 16"/>
                  <a:gd name="T11" fmla="*/ 16 h 20"/>
                  <a:gd name="T12" fmla="*/ 14 w 16"/>
                  <a:gd name="T13" fmla="*/ 17 h 20"/>
                  <a:gd name="T14" fmla="*/ 13 w 16"/>
                  <a:gd name="T15" fmla="*/ 18 h 20"/>
                  <a:gd name="T16" fmla="*/ 12 w 16"/>
                  <a:gd name="T17" fmla="*/ 18 h 20"/>
                  <a:gd name="T18" fmla="*/ 11 w 16"/>
                  <a:gd name="T19" fmla="*/ 19 h 20"/>
                  <a:gd name="T20" fmla="*/ 11 w 16"/>
                  <a:gd name="T21" fmla="*/ 19 h 20"/>
                  <a:gd name="T22" fmla="*/ 10 w 16"/>
                  <a:gd name="T23" fmla="*/ 20 h 20"/>
                  <a:gd name="T24" fmla="*/ 9 w 16"/>
                  <a:gd name="T25" fmla="*/ 20 h 20"/>
                  <a:gd name="T26" fmla="*/ 9 w 16"/>
                  <a:gd name="T27" fmla="*/ 20 h 20"/>
                  <a:gd name="T28" fmla="*/ 8 w 16"/>
                  <a:gd name="T29" fmla="*/ 20 h 20"/>
                  <a:gd name="T30" fmla="*/ 7 w 16"/>
                  <a:gd name="T31" fmla="*/ 20 h 20"/>
                  <a:gd name="T32" fmla="*/ 6 w 16"/>
                  <a:gd name="T33" fmla="*/ 20 h 20"/>
                  <a:gd name="T34" fmla="*/ 5 w 16"/>
                  <a:gd name="T35" fmla="*/ 20 h 20"/>
                  <a:gd name="T36" fmla="*/ 4 w 16"/>
                  <a:gd name="T37" fmla="*/ 19 h 20"/>
                  <a:gd name="T38" fmla="*/ 3 w 16"/>
                  <a:gd name="T39" fmla="*/ 19 h 20"/>
                  <a:gd name="T40" fmla="*/ 3 w 16"/>
                  <a:gd name="T41" fmla="*/ 19 h 20"/>
                  <a:gd name="T42" fmla="*/ 3 w 16"/>
                  <a:gd name="T43" fmla="*/ 18 h 20"/>
                  <a:gd name="T44" fmla="*/ 2 w 16"/>
                  <a:gd name="T45" fmla="*/ 17 h 20"/>
                  <a:gd name="T46" fmla="*/ 2 w 16"/>
                  <a:gd name="T47" fmla="*/ 17 h 20"/>
                  <a:gd name="T48" fmla="*/ 1 w 16"/>
                  <a:gd name="T49" fmla="*/ 16 h 20"/>
                  <a:gd name="T50" fmla="*/ 1 w 16"/>
                  <a:gd name="T51" fmla="*/ 15 h 20"/>
                  <a:gd name="T52" fmla="*/ 0 w 16"/>
                  <a:gd name="T53" fmla="*/ 14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7 h 20"/>
                  <a:gd name="T66" fmla="*/ 0 w 16"/>
                  <a:gd name="T67" fmla="*/ 7 h 20"/>
                  <a:gd name="T68" fmla="*/ 1 w 16"/>
                  <a:gd name="T69" fmla="*/ 6 h 20"/>
                  <a:gd name="T70" fmla="*/ 1 w 16"/>
                  <a:gd name="T71" fmla="*/ 5 h 20"/>
                  <a:gd name="T72" fmla="*/ 2 w 16"/>
                  <a:gd name="T73" fmla="*/ 4 h 20"/>
                  <a:gd name="T74" fmla="*/ 3 w 16"/>
                  <a:gd name="T75" fmla="*/ 3 h 20"/>
                  <a:gd name="T76" fmla="*/ 3 w 16"/>
                  <a:gd name="T77" fmla="*/ 3 h 20"/>
                  <a:gd name="T78" fmla="*/ 3 w 16"/>
                  <a:gd name="T79" fmla="*/ 2 h 20"/>
                  <a:gd name="T80" fmla="*/ 4 w 16"/>
                  <a:gd name="T81" fmla="*/ 2 h 20"/>
                  <a:gd name="T82" fmla="*/ 5 w 16"/>
                  <a:gd name="T83" fmla="*/ 2 h 20"/>
                  <a:gd name="T84" fmla="*/ 6 w 16"/>
                  <a:gd name="T85" fmla="*/ 0 h 20"/>
                  <a:gd name="T86" fmla="*/ 7 w 16"/>
                  <a:gd name="T87" fmla="*/ 0 h 20"/>
                  <a:gd name="T88" fmla="*/ 8 w 16"/>
                  <a:gd name="T89" fmla="*/ 0 h 20"/>
                  <a:gd name="T90" fmla="*/ 9 w 16"/>
                  <a:gd name="T91" fmla="*/ 0 h 20"/>
                  <a:gd name="T92" fmla="*/ 9 w 16"/>
                  <a:gd name="T93" fmla="*/ 0 h 20"/>
                  <a:gd name="T94" fmla="*/ 9 w 16"/>
                  <a:gd name="T95" fmla="*/ 0 h 20"/>
                  <a:gd name="T96" fmla="*/ 10 w 16"/>
                  <a:gd name="T97" fmla="*/ 2 h 20"/>
                  <a:gd name="T98" fmla="*/ 11 w 16"/>
                  <a:gd name="T99" fmla="*/ 2 h 20"/>
                  <a:gd name="T100" fmla="*/ 12 w 16"/>
                  <a:gd name="T101" fmla="*/ 3 h 20"/>
                  <a:gd name="T102" fmla="*/ 13 w 16"/>
                  <a:gd name="T103" fmla="*/ 3 h 20"/>
                  <a:gd name="T104" fmla="*/ 13 w 16"/>
                  <a:gd name="T105" fmla="*/ 4 h 20"/>
                  <a:gd name="T106" fmla="*/ 14 w 16"/>
                  <a:gd name="T107" fmla="*/ 5 h 20"/>
                  <a:gd name="T108" fmla="*/ 15 w 16"/>
                  <a:gd name="T109" fmla="*/ 5 h 20"/>
                  <a:gd name="T110" fmla="*/ 15 w 16"/>
                  <a:gd name="T111" fmla="*/ 6 h 20"/>
                  <a:gd name="T112" fmla="*/ 15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5" y="12"/>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5" y="16"/>
                    </a:lnTo>
                    <a:lnTo>
                      <a:pt x="14" y="16"/>
                    </a:lnTo>
                    <a:lnTo>
                      <a:pt x="14" y="16"/>
                    </a:lnTo>
                    <a:lnTo>
                      <a:pt x="14" y="16"/>
                    </a:lnTo>
                    <a:lnTo>
                      <a:pt x="14" y="16"/>
                    </a:lnTo>
                    <a:lnTo>
                      <a:pt x="14" y="16"/>
                    </a:lnTo>
                    <a:lnTo>
                      <a:pt x="14" y="17"/>
                    </a:lnTo>
                    <a:lnTo>
                      <a:pt x="14" y="17"/>
                    </a:lnTo>
                    <a:lnTo>
                      <a:pt x="14" y="17"/>
                    </a:lnTo>
                    <a:lnTo>
                      <a:pt x="14" y="17"/>
                    </a:lnTo>
                    <a:lnTo>
                      <a:pt x="14" y="17"/>
                    </a:lnTo>
                    <a:lnTo>
                      <a:pt x="13" y="17"/>
                    </a:lnTo>
                    <a:lnTo>
                      <a:pt x="13" y="17"/>
                    </a:lnTo>
                    <a:lnTo>
                      <a:pt x="13" y="17"/>
                    </a:lnTo>
                    <a:lnTo>
                      <a:pt x="13" y="18"/>
                    </a:lnTo>
                    <a:lnTo>
                      <a:pt x="13" y="18"/>
                    </a:lnTo>
                    <a:lnTo>
                      <a:pt x="13" y="18"/>
                    </a:lnTo>
                    <a:lnTo>
                      <a:pt x="13" y="18"/>
                    </a:lnTo>
                    <a:lnTo>
                      <a:pt x="13" y="18"/>
                    </a:lnTo>
                    <a:lnTo>
                      <a:pt x="13" y="18"/>
                    </a:lnTo>
                    <a:lnTo>
                      <a:pt x="12" y="18"/>
                    </a:lnTo>
                    <a:lnTo>
                      <a:pt x="12" y="18"/>
                    </a:lnTo>
                    <a:lnTo>
                      <a:pt x="12" y="18"/>
                    </a:lnTo>
                    <a:lnTo>
                      <a:pt x="12" y="18"/>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5" y="20"/>
                    </a:lnTo>
                    <a:lnTo>
                      <a:pt x="4" y="20"/>
                    </a:lnTo>
                    <a:lnTo>
                      <a:pt x="4" y="19"/>
                    </a:lnTo>
                    <a:lnTo>
                      <a:pt x="4" y="19"/>
                    </a:lnTo>
                    <a:lnTo>
                      <a:pt x="4" y="19"/>
                    </a:lnTo>
                    <a:lnTo>
                      <a:pt x="4" y="19"/>
                    </a:lnTo>
                    <a:lnTo>
                      <a:pt x="4" y="19"/>
                    </a:lnTo>
                    <a:lnTo>
                      <a:pt x="4" y="19"/>
                    </a:lnTo>
                    <a:lnTo>
                      <a:pt x="3" y="19"/>
                    </a:lnTo>
                    <a:lnTo>
                      <a:pt x="3" y="19"/>
                    </a:lnTo>
                    <a:lnTo>
                      <a:pt x="3" y="19"/>
                    </a:lnTo>
                    <a:lnTo>
                      <a:pt x="3" y="19"/>
                    </a:lnTo>
                    <a:lnTo>
                      <a:pt x="3" y="19"/>
                    </a:lnTo>
                    <a:lnTo>
                      <a:pt x="3" y="19"/>
                    </a:lnTo>
                    <a:lnTo>
                      <a:pt x="3" y="19"/>
                    </a:lnTo>
                    <a:lnTo>
                      <a:pt x="3" y="18"/>
                    </a:lnTo>
                    <a:lnTo>
                      <a:pt x="3" y="18"/>
                    </a:lnTo>
                    <a:lnTo>
                      <a:pt x="3" y="18"/>
                    </a:lnTo>
                    <a:lnTo>
                      <a:pt x="3" y="18"/>
                    </a:lnTo>
                    <a:lnTo>
                      <a:pt x="3" y="18"/>
                    </a:lnTo>
                    <a:lnTo>
                      <a:pt x="3" y="18"/>
                    </a:lnTo>
                    <a:lnTo>
                      <a:pt x="3" y="18"/>
                    </a:lnTo>
                    <a:lnTo>
                      <a:pt x="3" y="18"/>
                    </a:lnTo>
                    <a:lnTo>
                      <a:pt x="2" y="18"/>
                    </a:lnTo>
                    <a:lnTo>
                      <a:pt x="2" y="18"/>
                    </a:lnTo>
                    <a:lnTo>
                      <a:pt x="2" y="17"/>
                    </a:lnTo>
                    <a:lnTo>
                      <a:pt x="2" y="17"/>
                    </a:lnTo>
                    <a:lnTo>
                      <a:pt x="2" y="17"/>
                    </a:lnTo>
                    <a:lnTo>
                      <a:pt x="2" y="17"/>
                    </a:lnTo>
                    <a:lnTo>
                      <a:pt x="2" y="17"/>
                    </a:lnTo>
                    <a:lnTo>
                      <a:pt x="2" y="17"/>
                    </a:lnTo>
                    <a:lnTo>
                      <a:pt x="2" y="17"/>
                    </a:lnTo>
                    <a:lnTo>
                      <a:pt x="2" y="17"/>
                    </a:lnTo>
                    <a:lnTo>
                      <a:pt x="1" y="16"/>
                    </a:lnTo>
                    <a:lnTo>
                      <a:pt x="1" y="16"/>
                    </a:lnTo>
                    <a:lnTo>
                      <a:pt x="1" y="16"/>
                    </a:lnTo>
                    <a:lnTo>
                      <a:pt x="1" y="16"/>
                    </a:lnTo>
                    <a:lnTo>
                      <a:pt x="1" y="16"/>
                    </a:lnTo>
                    <a:lnTo>
                      <a:pt x="1" y="16"/>
                    </a:lnTo>
                    <a:lnTo>
                      <a:pt x="1" y="16"/>
                    </a:lnTo>
                    <a:lnTo>
                      <a:pt x="1" y="15"/>
                    </a:lnTo>
                    <a:lnTo>
                      <a:pt x="1" y="15"/>
                    </a:lnTo>
                    <a:lnTo>
                      <a:pt x="1" y="15"/>
                    </a:lnTo>
                    <a:lnTo>
                      <a:pt x="1" y="15"/>
                    </a:lnTo>
                    <a:lnTo>
                      <a:pt x="1" y="15"/>
                    </a:lnTo>
                    <a:lnTo>
                      <a:pt x="0" y="15"/>
                    </a:lnTo>
                    <a:lnTo>
                      <a:pt x="0" y="15"/>
                    </a:lnTo>
                    <a:lnTo>
                      <a:pt x="0" y="14"/>
                    </a:lnTo>
                    <a:lnTo>
                      <a:pt x="0" y="14"/>
                    </a:lnTo>
                    <a:lnTo>
                      <a:pt x="0" y="14"/>
                    </a:lnTo>
                    <a:lnTo>
                      <a:pt x="0" y="14"/>
                    </a:lnTo>
                    <a:lnTo>
                      <a:pt x="0" y="14"/>
                    </a:lnTo>
                    <a:lnTo>
                      <a:pt x="0" y="14"/>
                    </a:lnTo>
                    <a:lnTo>
                      <a:pt x="0" y="14"/>
                    </a:lnTo>
                    <a:lnTo>
                      <a:pt x="0" y="12"/>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2" y="5"/>
                    </a:lnTo>
                    <a:lnTo>
                      <a:pt x="2" y="5"/>
                    </a:lnTo>
                    <a:lnTo>
                      <a:pt x="2" y="4"/>
                    </a:lnTo>
                    <a:lnTo>
                      <a:pt x="2" y="4"/>
                    </a:lnTo>
                    <a:lnTo>
                      <a:pt x="2" y="4"/>
                    </a:lnTo>
                    <a:lnTo>
                      <a:pt x="2" y="4"/>
                    </a:lnTo>
                    <a:lnTo>
                      <a:pt x="2" y="4"/>
                    </a:lnTo>
                    <a:lnTo>
                      <a:pt x="2" y="4"/>
                    </a:lnTo>
                    <a:lnTo>
                      <a:pt x="2" y="4"/>
                    </a:lnTo>
                    <a:lnTo>
                      <a:pt x="2" y="4"/>
                    </a:lnTo>
                    <a:lnTo>
                      <a:pt x="3" y="3"/>
                    </a:lnTo>
                    <a:lnTo>
                      <a:pt x="3" y="3"/>
                    </a:lnTo>
                    <a:lnTo>
                      <a:pt x="3"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4" y="2"/>
                    </a:lnTo>
                    <a:lnTo>
                      <a:pt x="4" y="2"/>
                    </a:lnTo>
                    <a:lnTo>
                      <a:pt x="4" y="2"/>
                    </a:lnTo>
                    <a:lnTo>
                      <a:pt x="4" y="2"/>
                    </a:lnTo>
                    <a:lnTo>
                      <a:pt x="4" y="2"/>
                    </a:lnTo>
                    <a:lnTo>
                      <a:pt x="4" y="2"/>
                    </a:lnTo>
                    <a:lnTo>
                      <a:pt x="4" y="2"/>
                    </a:lnTo>
                    <a:lnTo>
                      <a:pt x="5" y="2"/>
                    </a:lnTo>
                    <a:lnTo>
                      <a:pt x="5" y="2"/>
                    </a:lnTo>
                    <a:lnTo>
                      <a:pt x="5" y="2"/>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2"/>
                    </a:lnTo>
                    <a:lnTo>
                      <a:pt x="10" y="2"/>
                    </a:lnTo>
                    <a:lnTo>
                      <a:pt x="10" y="2"/>
                    </a:lnTo>
                    <a:lnTo>
                      <a:pt x="10" y="2"/>
                    </a:lnTo>
                    <a:lnTo>
                      <a:pt x="10" y="2"/>
                    </a:lnTo>
                    <a:lnTo>
                      <a:pt x="10" y="2"/>
                    </a:lnTo>
                    <a:lnTo>
                      <a:pt x="11" y="2"/>
                    </a:lnTo>
                    <a:lnTo>
                      <a:pt x="11" y="2"/>
                    </a:lnTo>
                    <a:lnTo>
                      <a:pt x="11" y="2"/>
                    </a:lnTo>
                    <a:lnTo>
                      <a:pt x="11" y="2"/>
                    </a:lnTo>
                    <a:lnTo>
                      <a:pt x="11" y="2"/>
                    </a:lnTo>
                    <a:lnTo>
                      <a:pt x="11" y="2"/>
                    </a:lnTo>
                    <a:lnTo>
                      <a:pt x="11" y="2"/>
                    </a:lnTo>
                    <a:lnTo>
                      <a:pt x="12" y="2"/>
                    </a:lnTo>
                    <a:lnTo>
                      <a:pt x="12" y="3"/>
                    </a:lnTo>
                    <a:lnTo>
                      <a:pt x="12" y="3"/>
                    </a:lnTo>
                    <a:lnTo>
                      <a:pt x="12" y="3"/>
                    </a:lnTo>
                    <a:lnTo>
                      <a:pt x="12" y="3"/>
                    </a:lnTo>
                    <a:lnTo>
                      <a:pt x="12" y="3"/>
                    </a:lnTo>
                    <a:lnTo>
                      <a:pt x="12" y="3"/>
                    </a:lnTo>
                    <a:lnTo>
                      <a:pt x="12" y="3"/>
                    </a:lnTo>
                    <a:lnTo>
                      <a:pt x="13" y="3"/>
                    </a:lnTo>
                    <a:lnTo>
                      <a:pt x="13" y="3"/>
                    </a:lnTo>
                    <a:lnTo>
                      <a:pt x="13" y="3"/>
                    </a:lnTo>
                    <a:lnTo>
                      <a:pt x="13" y="3"/>
                    </a:lnTo>
                    <a:lnTo>
                      <a:pt x="13" y="4"/>
                    </a:lnTo>
                    <a:lnTo>
                      <a:pt x="13" y="4"/>
                    </a:lnTo>
                    <a:lnTo>
                      <a:pt x="13" y="4"/>
                    </a:lnTo>
                    <a:lnTo>
                      <a:pt x="13" y="4"/>
                    </a:lnTo>
                    <a:lnTo>
                      <a:pt x="13" y="4"/>
                    </a:lnTo>
                    <a:lnTo>
                      <a:pt x="14" y="4"/>
                    </a:lnTo>
                    <a:lnTo>
                      <a:pt x="14" y="4"/>
                    </a:lnTo>
                    <a:lnTo>
                      <a:pt x="14" y="4"/>
                    </a:lnTo>
                    <a:lnTo>
                      <a:pt x="14" y="5"/>
                    </a:lnTo>
                    <a:lnTo>
                      <a:pt x="14" y="5"/>
                    </a:lnTo>
                    <a:lnTo>
                      <a:pt x="14" y="5"/>
                    </a:lnTo>
                    <a:lnTo>
                      <a:pt x="14" y="5"/>
                    </a:lnTo>
                    <a:lnTo>
                      <a:pt x="14" y="5"/>
                    </a:lnTo>
                    <a:lnTo>
                      <a:pt x="14" y="5"/>
                    </a:lnTo>
                    <a:lnTo>
                      <a:pt x="14"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7"/>
                    </a:lnTo>
                    <a:lnTo>
                      <a:pt x="15" y="8"/>
                    </a:lnTo>
                    <a:lnTo>
                      <a:pt x="15"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lnTo>
                      <a:pt x="16" y="10"/>
                    </a:lnTo>
                    <a:lnTo>
                      <a:pt x="16" y="1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5" name="Freeform 180">
                <a:extLst>
                  <a:ext uri="{FF2B5EF4-FFF2-40B4-BE49-F238E27FC236}">
                    <a16:creationId xmlns:a16="http://schemas.microsoft.com/office/drawing/2014/main" id="{4BC8EC5A-7FC3-4723-AD0D-A6B3F0602723}"/>
                  </a:ext>
                </a:extLst>
              </p:cNvPr>
              <p:cNvSpPr>
                <a:spLocks/>
              </p:cNvSpPr>
              <p:nvPr/>
            </p:nvSpPr>
            <p:spPr bwMode="auto">
              <a:xfrm>
                <a:off x="5056" y="3375"/>
                <a:ext cx="15" cy="20"/>
              </a:xfrm>
              <a:custGeom>
                <a:avLst/>
                <a:gdLst>
                  <a:gd name="T0" fmla="*/ 15 w 15"/>
                  <a:gd name="T1" fmla="*/ 11 h 20"/>
                  <a:gd name="T2" fmla="*/ 15 w 15"/>
                  <a:gd name="T3" fmla="*/ 12 h 20"/>
                  <a:gd name="T4" fmla="*/ 15 w 15"/>
                  <a:gd name="T5" fmla="*/ 13 h 20"/>
                  <a:gd name="T6" fmla="*/ 15 w 15"/>
                  <a:gd name="T7" fmla="*/ 13 h 20"/>
                  <a:gd name="T8" fmla="*/ 15 w 15"/>
                  <a:gd name="T9" fmla="*/ 15 h 20"/>
                  <a:gd name="T10" fmla="*/ 15 w 15"/>
                  <a:gd name="T11" fmla="*/ 16 h 20"/>
                  <a:gd name="T12" fmla="*/ 14 w 15"/>
                  <a:gd name="T13" fmla="*/ 17 h 20"/>
                  <a:gd name="T14" fmla="*/ 13 w 15"/>
                  <a:gd name="T15" fmla="*/ 18 h 20"/>
                  <a:gd name="T16" fmla="*/ 13 w 15"/>
                  <a:gd name="T17" fmla="*/ 18 h 20"/>
                  <a:gd name="T18" fmla="*/ 12 w 15"/>
                  <a:gd name="T19" fmla="*/ 19 h 20"/>
                  <a:gd name="T20" fmla="*/ 11 w 15"/>
                  <a:gd name="T21" fmla="*/ 19 h 20"/>
                  <a:gd name="T22" fmla="*/ 10 w 15"/>
                  <a:gd name="T23" fmla="*/ 19 h 20"/>
                  <a:gd name="T24" fmla="*/ 9 w 15"/>
                  <a:gd name="T25" fmla="*/ 20 h 20"/>
                  <a:gd name="T26" fmla="*/ 8 w 15"/>
                  <a:gd name="T27" fmla="*/ 20 h 20"/>
                  <a:gd name="T28" fmla="*/ 8 w 15"/>
                  <a:gd name="T29" fmla="*/ 20 h 20"/>
                  <a:gd name="T30" fmla="*/ 7 w 15"/>
                  <a:gd name="T31" fmla="*/ 20 h 20"/>
                  <a:gd name="T32" fmla="*/ 6 w 15"/>
                  <a:gd name="T33" fmla="*/ 20 h 20"/>
                  <a:gd name="T34" fmla="*/ 5 w 15"/>
                  <a:gd name="T35" fmla="*/ 20 h 20"/>
                  <a:gd name="T36" fmla="*/ 5 w 15"/>
                  <a:gd name="T37" fmla="*/ 19 h 20"/>
                  <a:gd name="T38" fmla="*/ 4 w 15"/>
                  <a:gd name="T39" fmla="*/ 19 h 20"/>
                  <a:gd name="T40" fmla="*/ 3 w 15"/>
                  <a:gd name="T41" fmla="*/ 18 h 20"/>
                  <a:gd name="T42" fmla="*/ 2 w 15"/>
                  <a:gd name="T43" fmla="*/ 18 h 20"/>
                  <a:gd name="T44" fmla="*/ 2 w 15"/>
                  <a:gd name="T45" fmla="*/ 17 h 20"/>
                  <a:gd name="T46" fmla="*/ 2 w 15"/>
                  <a:gd name="T47" fmla="*/ 16 h 20"/>
                  <a:gd name="T48" fmla="*/ 1 w 15"/>
                  <a:gd name="T49" fmla="*/ 16 h 20"/>
                  <a:gd name="T50" fmla="*/ 1 w 15"/>
                  <a:gd name="T51" fmla="*/ 15 h 20"/>
                  <a:gd name="T52" fmla="*/ 1 w 15"/>
                  <a:gd name="T53" fmla="*/ 13 h 20"/>
                  <a:gd name="T54" fmla="*/ 0 w 15"/>
                  <a:gd name="T55" fmla="*/ 12 h 20"/>
                  <a:gd name="T56" fmla="*/ 0 w 15"/>
                  <a:gd name="T57" fmla="*/ 11 h 20"/>
                  <a:gd name="T58" fmla="*/ 0 w 15"/>
                  <a:gd name="T59" fmla="*/ 10 h 20"/>
                  <a:gd name="T60" fmla="*/ 0 w 15"/>
                  <a:gd name="T61" fmla="*/ 9 h 20"/>
                  <a:gd name="T62" fmla="*/ 0 w 15"/>
                  <a:gd name="T63" fmla="*/ 8 h 20"/>
                  <a:gd name="T64" fmla="*/ 0 w 15"/>
                  <a:gd name="T65" fmla="*/ 7 h 20"/>
                  <a:gd name="T66" fmla="*/ 1 w 15"/>
                  <a:gd name="T67" fmla="*/ 6 h 20"/>
                  <a:gd name="T68" fmla="*/ 1 w 15"/>
                  <a:gd name="T69" fmla="*/ 6 h 20"/>
                  <a:gd name="T70" fmla="*/ 2 w 15"/>
                  <a:gd name="T71" fmla="*/ 5 h 20"/>
                  <a:gd name="T72" fmla="*/ 2 w 15"/>
                  <a:gd name="T73" fmla="*/ 4 h 20"/>
                  <a:gd name="T74" fmla="*/ 2 w 15"/>
                  <a:gd name="T75" fmla="*/ 3 h 20"/>
                  <a:gd name="T76" fmla="*/ 3 w 15"/>
                  <a:gd name="T77" fmla="*/ 3 h 20"/>
                  <a:gd name="T78" fmla="*/ 3 w 15"/>
                  <a:gd name="T79" fmla="*/ 1 h 20"/>
                  <a:gd name="T80" fmla="*/ 4 w 15"/>
                  <a:gd name="T81" fmla="*/ 1 h 20"/>
                  <a:gd name="T82" fmla="*/ 5 w 15"/>
                  <a:gd name="T83" fmla="*/ 0 h 20"/>
                  <a:gd name="T84" fmla="*/ 6 w 15"/>
                  <a:gd name="T85" fmla="*/ 0 h 20"/>
                  <a:gd name="T86" fmla="*/ 7 w 15"/>
                  <a:gd name="T87" fmla="*/ 0 h 20"/>
                  <a:gd name="T88" fmla="*/ 8 w 15"/>
                  <a:gd name="T89" fmla="*/ 0 h 20"/>
                  <a:gd name="T90" fmla="*/ 8 w 15"/>
                  <a:gd name="T91" fmla="*/ 0 h 20"/>
                  <a:gd name="T92" fmla="*/ 9 w 15"/>
                  <a:gd name="T93" fmla="*/ 0 h 20"/>
                  <a:gd name="T94" fmla="*/ 10 w 15"/>
                  <a:gd name="T95" fmla="*/ 0 h 20"/>
                  <a:gd name="T96" fmla="*/ 11 w 15"/>
                  <a:gd name="T97" fmla="*/ 1 h 20"/>
                  <a:gd name="T98" fmla="*/ 11 w 15"/>
                  <a:gd name="T99" fmla="*/ 1 h 20"/>
                  <a:gd name="T100" fmla="*/ 12 w 15"/>
                  <a:gd name="T101" fmla="*/ 3 h 20"/>
                  <a:gd name="T102" fmla="*/ 13 w 15"/>
                  <a:gd name="T103" fmla="*/ 3 h 20"/>
                  <a:gd name="T104" fmla="*/ 14 w 15"/>
                  <a:gd name="T105" fmla="*/ 4 h 20"/>
                  <a:gd name="T106" fmla="*/ 14 w 15"/>
                  <a:gd name="T107" fmla="*/ 4 h 20"/>
                  <a:gd name="T108" fmla="*/ 15 w 15"/>
                  <a:gd name="T109" fmla="*/ 5 h 20"/>
                  <a:gd name="T110" fmla="*/ 15 w 15"/>
                  <a:gd name="T111" fmla="*/ 6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0"/>
                    </a:lnTo>
                    <a:lnTo>
                      <a:pt x="15" y="10"/>
                    </a:lnTo>
                    <a:lnTo>
                      <a:pt x="15" y="10"/>
                    </a:lnTo>
                    <a:lnTo>
                      <a:pt x="15" y="11"/>
                    </a:ln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3"/>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4" y="16"/>
                    </a:lnTo>
                    <a:lnTo>
                      <a:pt x="14" y="16"/>
                    </a:lnTo>
                    <a:lnTo>
                      <a:pt x="14" y="16"/>
                    </a:lnTo>
                    <a:lnTo>
                      <a:pt x="14" y="17"/>
                    </a:lnTo>
                    <a:lnTo>
                      <a:pt x="14" y="17"/>
                    </a:lnTo>
                    <a:lnTo>
                      <a:pt x="14" y="17"/>
                    </a:lnTo>
                    <a:lnTo>
                      <a:pt x="14" y="17"/>
                    </a:lnTo>
                    <a:lnTo>
                      <a:pt x="14" y="17"/>
                    </a:lnTo>
                    <a:lnTo>
                      <a:pt x="14" y="17"/>
                    </a:lnTo>
                    <a:lnTo>
                      <a:pt x="13" y="17"/>
                    </a:lnTo>
                    <a:lnTo>
                      <a:pt x="13" y="17"/>
                    </a:lnTo>
                    <a:lnTo>
                      <a:pt x="13" y="18"/>
                    </a:lnTo>
                    <a:lnTo>
                      <a:pt x="13" y="18"/>
                    </a:lnTo>
                    <a:lnTo>
                      <a:pt x="13" y="18"/>
                    </a:lnTo>
                    <a:lnTo>
                      <a:pt x="13" y="18"/>
                    </a:lnTo>
                    <a:lnTo>
                      <a:pt x="13" y="18"/>
                    </a:lnTo>
                    <a:lnTo>
                      <a:pt x="13" y="18"/>
                    </a:lnTo>
                    <a:lnTo>
                      <a:pt x="13" y="18"/>
                    </a:lnTo>
                    <a:lnTo>
                      <a:pt x="12" y="18"/>
                    </a:lnTo>
                    <a:lnTo>
                      <a:pt x="12" y="18"/>
                    </a:lnTo>
                    <a:lnTo>
                      <a:pt x="12" y="18"/>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20"/>
                    </a:lnTo>
                    <a:lnTo>
                      <a:pt x="10" y="20"/>
                    </a:lnTo>
                    <a:lnTo>
                      <a:pt x="10"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5" y="20"/>
                    </a:lnTo>
                    <a:lnTo>
                      <a:pt x="5" y="20"/>
                    </a:lnTo>
                    <a:lnTo>
                      <a:pt x="5" y="19"/>
                    </a:lnTo>
                    <a:lnTo>
                      <a:pt x="5" y="19"/>
                    </a:lnTo>
                    <a:lnTo>
                      <a:pt x="5" y="19"/>
                    </a:lnTo>
                    <a:lnTo>
                      <a:pt x="5" y="19"/>
                    </a:lnTo>
                    <a:lnTo>
                      <a:pt x="5" y="19"/>
                    </a:lnTo>
                    <a:lnTo>
                      <a:pt x="4" y="19"/>
                    </a:lnTo>
                    <a:lnTo>
                      <a:pt x="4" y="19"/>
                    </a:lnTo>
                    <a:lnTo>
                      <a:pt x="4" y="19"/>
                    </a:lnTo>
                    <a:lnTo>
                      <a:pt x="4" y="19"/>
                    </a:lnTo>
                    <a:lnTo>
                      <a:pt x="4" y="19"/>
                    </a:lnTo>
                    <a:lnTo>
                      <a:pt x="4" y="19"/>
                    </a:lnTo>
                    <a:lnTo>
                      <a:pt x="4" y="19"/>
                    </a:lnTo>
                    <a:lnTo>
                      <a:pt x="3" y="19"/>
                    </a:lnTo>
                    <a:lnTo>
                      <a:pt x="3" y="19"/>
                    </a:lnTo>
                    <a:lnTo>
                      <a:pt x="3" y="19"/>
                    </a:lnTo>
                    <a:lnTo>
                      <a:pt x="3" y="18"/>
                    </a:lnTo>
                    <a:lnTo>
                      <a:pt x="3" y="18"/>
                    </a:lnTo>
                    <a:lnTo>
                      <a:pt x="3" y="18"/>
                    </a:lnTo>
                    <a:lnTo>
                      <a:pt x="3" y="18"/>
                    </a:lnTo>
                    <a:lnTo>
                      <a:pt x="3" y="18"/>
                    </a:lnTo>
                    <a:lnTo>
                      <a:pt x="2" y="18"/>
                    </a:lnTo>
                    <a:lnTo>
                      <a:pt x="2" y="18"/>
                    </a:lnTo>
                    <a:lnTo>
                      <a:pt x="2" y="18"/>
                    </a:lnTo>
                    <a:lnTo>
                      <a:pt x="2" y="18"/>
                    </a:lnTo>
                    <a:lnTo>
                      <a:pt x="2" y="18"/>
                    </a:lnTo>
                    <a:lnTo>
                      <a:pt x="2" y="17"/>
                    </a:lnTo>
                    <a:lnTo>
                      <a:pt x="2" y="17"/>
                    </a:lnTo>
                    <a:lnTo>
                      <a:pt x="2" y="17"/>
                    </a:lnTo>
                    <a:lnTo>
                      <a:pt x="2" y="17"/>
                    </a:lnTo>
                    <a:lnTo>
                      <a:pt x="2" y="17"/>
                    </a:lnTo>
                    <a:lnTo>
                      <a:pt x="2" y="17"/>
                    </a:lnTo>
                    <a:lnTo>
                      <a:pt x="2" y="17"/>
                    </a:lnTo>
                    <a:lnTo>
                      <a:pt x="2" y="17"/>
                    </a:lnTo>
                    <a:lnTo>
                      <a:pt x="2" y="16"/>
                    </a:lnTo>
                    <a:lnTo>
                      <a:pt x="2" y="16"/>
                    </a:lnTo>
                    <a:lnTo>
                      <a:pt x="2" y="16"/>
                    </a:lnTo>
                    <a:lnTo>
                      <a:pt x="2" y="16"/>
                    </a:lnTo>
                    <a:lnTo>
                      <a:pt x="2" y="16"/>
                    </a:lnTo>
                    <a:lnTo>
                      <a:pt x="1" y="16"/>
                    </a:lnTo>
                    <a:lnTo>
                      <a:pt x="1" y="16"/>
                    </a:lnTo>
                    <a:lnTo>
                      <a:pt x="1" y="16"/>
                    </a:lnTo>
                    <a:lnTo>
                      <a:pt x="1" y="15"/>
                    </a:lnTo>
                    <a:lnTo>
                      <a:pt x="1" y="15"/>
                    </a:lnTo>
                    <a:lnTo>
                      <a:pt x="1" y="15"/>
                    </a:lnTo>
                    <a:lnTo>
                      <a:pt x="1" y="15"/>
                    </a:lnTo>
                    <a:lnTo>
                      <a:pt x="1" y="15"/>
                    </a:lnTo>
                    <a:lnTo>
                      <a:pt x="1" y="15"/>
                    </a:lnTo>
                    <a:lnTo>
                      <a:pt x="1" y="15"/>
                    </a:lnTo>
                    <a:lnTo>
                      <a:pt x="1" y="13"/>
                    </a:lnTo>
                    <a:lnTo>
                      <a:pt x="1" y="13"/>
                    </a:lnTo>
                    <a:lnTo>
                      <a:pt x="1" y="13"/>
                    </a:lnTo>
                    <a:lnTo>
                      <a:pt x="1" y="13"/>
                    </a:lnTo>
                    <a:lnTo>
                      <a:pt x="1"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4"/>
                    </a:lnTo>
                    <a:lnTo>
                      <a:pt x="2" y="4"/>
                    </a:lnTo>
                    <a:lnTo>
                      <a:pt x="2" y="4"/>
                    </a:lnTo>
                    <a:lnTo>
                      <a:pt x="2" y="4"/>
                    </a:lnTo>
                    <a:lnTo>
                      <a:pt x="2" y="4"/>
                    </a:lnTo>
                    <a:lnTo>
                      <a:pt x="2" y="4"/>
                    </a:lnTo>
                    <a:lnTo>
                      <a:pt x="2" y="4"/>
                    </a:lnTo>
                    <a:lnTo>
                      <a:pt x="2" y="4"/>
                    </a:lnTo>
                    <a:lnTo>
                      <a:pt x="2" y="4"/>
                    </a:lnTo>
                    <a:lnTo>
                      <a:pt x="2" y="3"/>
                    </a:lnTo>
                    <a:lnTo>
                      <a:pt x="2" y="3"/>
                    </a:lnTo>
                    <a:lnTo>
                      <a:pt x="2" y="3"/>
                    </a:lnTo>
                    <a:lnTo>
                      <a:pt x="2" y="3"/>
                    </a:lnTo>
                    <a:lnTo>
                      <a:pt x="2" y="3"/>
                    </a:lnTo>
                    <a:lnTo>
                      <a:pt x="2" y="3"/>
                    </a:lnTo>
                    <a:lnTo>
                      <a:pt x="3" y="3"/>
                    </a:lnTo>
                    <a:lnTo>
                      <a:pt x="3" y="3"/>
                    </a:lnTo>
                    <a:lnTo>
                      <a:pt x="3" y="3"/>
                    </a:lnTo>
                    <a:lnTo>
                      <a:pt x="3" y="3"/>
                    </a:lnTo>
                    <a:lnTo>
                      <a:pt x="3" y="1"/>
                    </a:lnTo>
                    <a:lnTo>
                      <a:pt x="3" y="1"/>
                    </a:lnTo>
                    <a:lnTo>
                      <a:pt x="3" y="1"/>
                    </a:lnTo>
                    <a:lnTo>
                      <a:pt x="3" y="1"/>
                    </a:lnTo>
                    <a:lnTo>
                      <a:pt x="4" y="1"/>
                    </a:lnTo>
                    <a:lnTo>
                      <a:pt x="4" y="1"/>
                    </a:lnTo>
                    <a:lnTo>
                      <a:pt x="4" y="1"/>
                    </a:lnTo>
                    <a:lnTo>
                      <a:pt x="4" y="1"/>
                    </a:lnTo>
                    <a:lnTo>
                      <a:pt x="4" y="1"/>
                    </a:lnTo>
                    <a:lnTo>
                      <a:pt x="4" y="1"/>
                    </a:lnTo>
                    <a:lnTo>
                      <a:pt x="4" y="1"/>
                    </a:lnTo>
                    <a:lnTo>
                      <a:pt x="5" y="1"/>
                    </a:lnTo>
                    <a:lnTo>
                      <a:pt x="5" y="1"/>
                    </a:lnTo>
                    <a:lnTo>
                      <a:pt x="5" y="0"/>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1"/>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3"/>
                    </a:lnTo>
                    <a:lnTo>
                      <a:pt x="12" y="3"/>
                    </a:lnTo>
                    <a:lnTo>
                      <a:pt x="13" y="3"/>
                    </a:lnTo>
                    <a:lnTo>
                      <a:pt x="13" y="3"/>
                    </a:lnTo>
                    <a:lnTo>
                      <a:pt x="13" y="3"/>
                    </a:lnTo>
                    <a:lnTo>
                      <a:pt x="13" y="3"/>
                    </a:lnTo>
                    <a:lnTo>
                      <a:pt x="13" y="3"/>
                    </a:lnTo>
                    <a:lnTo>
                      <a:pt x="13" y="3"/>
                    </a:lnTo>
                    <a:lnTo>
                      <a:pt x="13" y="3"/>
                    </a:lnTo>
                    <a:lnTo>
                      <a:pt x="13" y="3"/>
                    </a:lnTo>
                    <a:lnTo>
                      <a:pt x="13" y="4"/>
                    </a:lnTo>
                    <a:lnTo>
                      <a:pt x="14" y="4"/>
                    </a:lnTo>
                    <a:lnTo>
                      <a:pt x="14" y="4"/>
                    </a:lnTo>
                    <a:lnTo>
                      <a:pt x="14" y="4"/>
                    </a:lnTo>
                    <a:lnTo>
                      <a:pt x="14" y="4"/>
                    </a:lnTo>
                    <a:lnTo>
                      <a:pt x="14" y="4"/>
                    </a:lnTo>
                    <a:lnTo>
                      <a:pt x="14" y="4"/>
                    </a:lnTo>
                    <a:lnTo>
                      <a:pt x="14" y="4"/>
                    </a:lnTo>
                    <a:lnTo>
                      <a:pt x="14" y="4"/>
                    </a:lnTo>
                    <a:lnTo>
                      <a:pt x="14"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9"/>
                    </a:lnTo>
                    <a:lnTo>
                      <a:pt x="15" y="10"/>
                    </a:lnTo>
                    <a:lnTo>
                      <a:pt x="15" y="10"/>
                    </a:lnTo>
                    <a:lnTo>
                      <a:pt x="15" y="1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6" name="Freeform 181">
                <a:extLst>
                  <a:ext uri="{FF2B5EF4-FFF2-40B4-BE49-F238E27FC236}">
                    <a16:creationId xmlns:a16="http://schemas.microsoft.com/office/drawing/2014/main" id="{509289D4-EA6F-428A-BF49-64B963FCE32A}"/>
                  </a:ext>
                </a:extLst>
              </p:cNvPr>
              <p:cNvSpPr>
                <a:spLocks/>
              </p:cNvSpPr>
              <p:nvPr/>
            </p:nvSpPr>
            <p:spPr bwMode="auto">
              <a:xfrm>
                <a:off x="6216" y="3303"/>
                <a:ext cx="16" cy="20"/>
              </a:xfrm>
              <a:custGeom>
                <a:avLst/>
                <a:gdLst>
                  <a:gd name="T0" fmla="*/ 16 w 16"/>
                  <a:gd name="T1" fmla="*/ 11 h 20"/>
                  <a:gd name="T2" fmla="*/ 16 w 16"/>
                  <a:gd name="T3" fmla="*/ 11 h 20"/>
                  <a:gd name="T4" fmla="*/ 16 w 16"/>
                  <a:gd name="T5" fmla="*/ 12 h 20"/>
                  <a:gd name="T6" fmla="*/ 15 w 16"/>
                  <a:gd name="T7" fmla="*/ 13 h 20"/>
                  <a:gd name="T8" fmla="*/ 15 w 16"/>
                  <a:gd name="T9" fmla="*/ 15 h 20"/>
                  <a:gd name="T10" fmla="*/ 14 w 16"/>
                  <a:gd name="T11" fmla="*/ 16 h 20"/>
                  <a:gd name="T12" fmla="*/ 14 w 16"/>
                  <a:gd name="T13" fmla="*/ 17 h 20"/>
                  <a:gd name="T14" fmla="*/ 13 w 16"/>
                  <a:gd name="T15" fmla="*/ 17 h 20"/>
                  <a:gd name="T16" fmla="*/ 12 w 16"/>
                  <a:gd name="T17" fmla="*/ 18 h 20"/>
                  <a:gd name="T18" fmla="*/ 12 w 16"/>
                  <a:gd name="T19" fmla="*/ 19 h 20"/>
                  <a:gd name="T20" fmla="*/ 12 w 16"/>
                  <a:gd name="T21" fmla="*/ 19 h 20"/>
                  <a:gd name="T22" fmla="*/ 11 w 16"/>
                  <a:gd name="T23" fmla="*/ 19 h 20"/>
                  <a:gd name="T24" fmla="*/ 10 w 16"/>
                  <a:gd name="T25" fmla="*/ 20 h 20"/>
                  <a:gd name="T26" fmla="*/ 9 w 16"/>
                  <a:gd name="T27" fmla="*/ 20 h 20"/>
                  <a:gd name="T28" fmla="*/ 8 w 16"/>
                  <a:gd name="T29" fmla="*/ 20 h 20"/>
                  <a:gd name="T30" fmla="*/ 7 w 16"/>
                  <a:gd name="T31" fmla="*/ 20 h 20"/>
                  <a:gd name="T32" fmla="*/ 6 w 16"/>
                  <a:gd name="T33" fmla="*/ 20 h 20"/>
                  <a:gd name="T34" fmla="*/ 6 w 16"/>
                  <a:gd name="T35" fmla="*/ 19 h 20"/>
                  <a:gd name="T36" fmla="*/ 5 w 16"/>
                  <a:gd name="T37" fmla="*/ 19 h 20"/>
                  <a:gd name="T38" fmla="*/ 4 w 16"/>
                  <a:gd name="T39" fmla="*/ 19 h 20"/>
                  <a:gd name="T40" fmla="*/ 4 w 16"/>
                  <a:gd name="T41" fmla="*/ 18 h 20"/>
                  <a:gd name="T42" fmla="*/ 3 w 16"/>
                  <a:gd name="T43" fmla="*/ 18 h 20"/>
                  <a:gd name="T44" fmla="*/ 2 w 16"/>
                  <a:gd name="T45" fmla="*/ 17 h 20"/>
                  <a:gd name="T46" fmla="*/ 2 w 16"/>
                  <a:gd name="T47" fmla="*/ 16 h 20"/>
                  <a:gd name="T48" fmla="*/ 1 w 16"/>
                  <a:gd name="T49" fmla="*/ 15 h 20"/>
                  <a:gd name="T50" fmla="*/ 1 w 16"/>
                  <a:gd name="T51" fmla="*/ 15 h 20"/>
                  <a:gd name="T52" fmla="*/ 0 w 16"/>
                  <a:gd name="T53" fmla="*/ 13 h 20"/>
                  <a:gd name="T54" fmla="*/ 0 w 16"/>
                  <a:gd name="T55" fmla="*/ 12 h 20"/>
                  <a:gd name="T56" fmla="*/ 0 w 16"/>
                  <a:gd name="T57" fmla="*/ 11 h 20"/>
                  <a:gd name="T58" fmla="*/ 0 w 16"/>
                  <a:gd name="T59" fmla="*/ 10 h 20"/>
                  <a:gd name="T60" fmla="*/ 0 w 16"/>
                  <a:gd name="T61" fmla="*/ 9 h 20"/>
                  <a:gd name="T62" fmla="*/ 0 w 16"/>
                  <a:gd name="T63" fmla="*/ 8 h 20"/>
                  <a:gd name="T64" fmla="*/ 0 w 16"/>
                  <a:gd name="T65" fmla="*/ 7 h 20"/>
                  <a:gd name="T66" fmla="*/ 1 w 16"/>
                  <a:gd name="T67" fmla="*/ 6 h 20"/>
                  <a:gd name="T68" fmla="*/ 1 w 16"/>
                  <a:gd name="T69" fmla="*/ 5 h 20"/>
                  <a:gd name="T70" fmla="*/ 1 w 16"/>
                  <a:gd name="T71" fmla="*/ 4 h 20"/>
                  <a:gd name="T72" fmla="*/ 2 w 16"/>
                  <a:gd name="T73" fmla="*/ 4 h 20"/>
                  <a:gd name="T74" fmla="*/ 3 w 16"/>
                  <a:gd name="T75" fmla="*/ 3 h 20"/>
                  <a:gd name="T76" fmla="*/ 3 w 16"/>
                  <a:gd name="T77" fmla="*/ 1 h 20"/>
                  <a:gd name="T78" fmla="*/ 4 w 16"/>
                  <a:gd name="T79" fmla="*/ 1 h 20"/>
                  <a:gd name="T80" fmla="*/ 5 w 16"/>
                  <a:gd name="T81" fmla="*/ 0 h 20"/>
                  <a:gd name="T82" fmla="*/ 6 w 16"/>
                  <a:gd name="T83" fmla="*/ 0 h 20"/>
                  <a:gd name="T84" fmla="*/ 6 w 16"/>
                  <a:gd name="T85" fmla="*/ 0 h 20"/>
                  <a:gd name="T86" fmla="*/ 7 w 16"/>
                  <a:gd name="T87" fmla="*/ 0 h 20"/>
                  <a:gd name="T88" fmla="*/ 8 w 16"/>
                  <a:gd name="T89" fmla="*/ 0 h 20"/>
                  <a:gd name="T90" fmla="*/ 9 w 16"/>
                  <a:gd name="T91" fmla="*/ 0 h 20"/>
                  <a:gd name="T92" fmla="*/ 10 w 16"/>
                  <a:gd name="T93" fmla="*/ 0 h 20"/>
                  <a:gd name="T94" fmla="*/ 11 w 16"/>
                  <a:gd name="T95" fmla="*/ 0 h 20"/>
                  <a:gd name="T96" fmla="*/ 11 w 16"/>
                  <a:gd name="T97" fmla="*/ 0 h 20"/>
                  <a:gd name="T98" fmla="*/ 12 w 16"/>
                  <a:gd name="T99" fmla="*/ 1 h 20"/>
                  <a:gd name="T100" fmla="*/ 12 w 16"/>
                  <a:gd name="T101" fmla="*/ 1 h 20"/>
                  <a:gd name="T102" fmla="*/ 13 w 16"/>
                  <a:gd name="T103" fmla="*/ 3 h 20"/>
                  <a:gd name="T104" fmla="*/ 13 w 16"/>
                  <a:gd name="T105" fmla="*/ 3 h 20"/>
                  <a:gd name="T106" fmla="*/ 14 w 16"/>
                  <a:gd name="T107" fmla="*/ 4 h 20"/>
                  <a:gd name="T108" fmla="*/ 15 w 16"/>
                  <a:gd name="T109" fmla="*/ 5 h 20"/>
                  <a:gd name="T110" fmla="*/ 15 w 16"/>
                  <a:gd name="T111" fmla="*/ 6 h 20"/>
                  <a:gd name="T112" fmla="*/ 15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0"/>
                    </a:lnTo>
                    <a:lnTo>
                      <a:pt x="16" y="11"/>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5" y="13"/>
                    </a:lnTo>
                    <a:lnTo>
                      <a:pt x="15" y="13"/>
                    </a:lnTo>
                    <a:lnTo>
                      <a:pt x="15" y="13"/>
                    </a:lnTo>
                    <a:lnTo>
                      <a:pt x="15" y="13"/>
                    </a:lnTo>
                    <a:lnTo>
                      <a:pt x="15" y="13"/>
                    </a:lnTo>
                    <a:lnTo>
                      <a:pt x="15" y="13"/>
                    </a:lnTo>
                    <a:lnTo>
                      <a:pt x="15" y="13"/>
                    </a:lnTo>
                    <a:lnTo>
                      <a:pt x="15" y="15"/>
                    </a:lnTo>
                    <a:lnTo>
                      <a:pt x="15" y="15"/>
                    </a:lnTo>
                    <a:lnTo>
                      <a:pt x="15" y="15"/>
                    </a:lnTo>
                    <a:lnTo>
                      <a:pt x="15" y="15"/>
                    </a:lnTo>
                    <a:lnTo>
                      <a:pt x="15" y="15"/>
                    </a:lnTo>
                    <a:lnTo>
                      <a:pt x="15" y="15"/>
                    </a:lnTo>
                    <a:lnTo>
                      <a:pt x="15" y="15"/>
                    </a:lnTo>
                    <a:lnTo>
                      <a:pt x="15" y="16"/>
                    </a:lnTo>
                    <a:lnTo>
                      <a:pt x="14" y="16"/>
                    </a:lnTo>
                    <a:lnTo>
                      <a:pt x="14" y="16"/>
                    </a:lnTo>
                    <a:lnTo>
                      <a:pt x="14" y="16"/>
                    </a:lnTo>
                    <a:lnTo>
                      <a:pt x="14" y="16"/>
                    </a:lnTo>
                    <a:lnTo>
                      <a:pt x="14" y="16"/>
                    </a:lnTo>
                    <a:lnTo>
                      <a:pt x="14" y="16"/>
                    </a:lnTo>
                    <a:lnTo>
                      <a:pt x="14" y="16"/>
                    </a:lnTo>
                    <a:lnTo>
                      <a:pt x="14" y="17"/>
                    </a:lnTo>
                    <a:lnTo>
                      <a:pt x="14" y="17"/>
                    </a:lnTo>
                    <a:lnTo>
                      <a:pt x="14" y="17"/>
                    </a:lnTo>
                    <a:lnTo>
                      <a:pt x="13" y="17"/>
                    </a:lnTo>
                    <a:lnTo>
                      <a:pt x="13" y="17"/>
                    </a:lnTo>
                    <a:lnTo>
                      <a:pt x="13" y="17"/>
                    </a:lnTo>
                    <a:lnTo>
                      <a:pt x="13" y="17"/>
                    </a:lnTo>
                    <a:lnTo>
                      <a:pt x="13" y="17"/>
                    </a:lnTo>
                    <a:lnTo>
                      <a:pt x="13" y="18"/>
                    </a:lnTo>
                    <a:lnTo>
                      <a:pt x="13" y="18"/>
                    </a:lnTo>
                    <a:lnTo>
                      <a:pt x="13" y="18"/>
                    </a:lnTo>
                    <a:lnTo>
                      <a:pt x="13" y="18"/>
                    </a:lnTo>
                    <a:lnTo>
                      <a:pt x="12" y="18"/>
                    </a:lnTo>
                    <a:lnTo>
                      <a:pt x="12" y="18"/>
                    </a:lnTo>
                    <a:lnTo>
                      <a:pt x="12" y="18"/>
                    </a:lnTo>
                    <a:lnTo>
                      <a:pt x="12" y="18"/>
                    </a:lnTo>
                    <a:lnTo>
                      <a:pt x="12" y="18"/>
                    </a:lnTo>
                    <a:lnTo>
                      <a:pt x="12" y="18"/>
                    </a:lnTo>
                    <a:lnTo>
                      <a:pt x="12" y="18"/>
                    </a:lnTo>
                    <a:lnTo>
                      <a:pt x="12" y="19"/>
                    </a:lnTo>
                    <a:lnTo>
                      <a:pt x="12" y="19"/>
                    </a:lnTo>
                    <a:lnTo>
                      <a:pt x="12" y="19"/>
                    </a:lnTo>
                    <a:lnTo>
                      <a:pt x="12" y="19"/>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6" y="20"/>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8"/>
                    </a:lnTo>
                    <a:lnTo>
                      <a:pt x="4" y="18"/>
                    </a:lnTo>
                    <a:lnTo>
                      <a:pt x="4" y="18"/>
                    </a:lnTo>
                    <a:lnTo>
                      <a:pt x="4" y="18"/>
                    </a:lnTo>
                    <a:lnTo>
                      <a:pt x="4" y="18"/>
                    </a:lnTo>
                    <a:lnTo>
                      <a:pt x="3" y="18"/>
                    </a:lnTo>
                    <a:lnTo>
                      <a:pt x="3" y="18"/>
                    </a:lnTo>
                    <a:lnTo>
                      <a:pt x="3" y="18"/>
                    </a:lnTo>
                    <a:lnTo>
                      <a:pt x="3" y="18"/>
                    </a:lnTo>
                    <a:lnTo>
                      <a:pt x="3" y="18"/>
                    </a:lnTo>
                    <a:lnTo>
                      <a:pt x="3" y="18"/>
                    </a:lnTo>
                    <a:lnTo>
                      <a:pt x="3" y="17"/>
                    </a:lnTo>
                    <a:lnTo>
                      <a:pt x="3" y="17"/>
                    </a:lnTo>
                    <a:lnTo>
                      <a:pt x="2" y="17"/>
                    </a:lnTo>
                    <a:lnTo>
                      <a:pt x="2" y="17"/>
                    </a:lnTo>
                    <a:lnTo>
                      <a:pt x="2" y="17"/>
                    </a:lnTo>
                    <a:lnTo>
                      <a:pt x="2" y="17"/>
                    </a:lnTo>
                    <a:lnTo>
                      <a:pt x="2" y="17"/>
                    </a:lnTo>
                    <a:lnTo>
                      <a:pt x="2" y="17"/>
                    </a:lnTo>
                    <a:lnTo>
                      <a:pt x="2" y="16"/>
                    </a:lnTo>
                    <a:lnTo>
                      <a:pt x="2" y="16"/>
                    </a:lnTo>
                    <a:lnTo>
                      <a:pt x="2" y="16"/>
                    </a:lnTo>
                    <a:lnTo>
                      <a:pt x="2" y="16"/>
                    </a:lnTo>
                    <a:lnTo>
                      <a:pt x="1" y="16"/>
                    </a:lnTo>
                    <a:lnTo>
                      <a:pt x="1" y="16"/>
                    </a:lnTo>
                    <a:lnTo>
                      <a:pt x="1" y="16"/>
                    </a:lnTo>
                    <a:lnTo>
                      <a:pt x="1" y="16"/>
                    </a:lnTo>
                    <a:lnTo>
                      <a:pt x="1" y="15"/>
                    </a:lnTo>
                    <a:lnTo>
                      <a:pt x="1" y="15"/>
                    </a:lnTo>
                    <a:lnTo>
                      <a:pt x="1" y="15"/>
                    </a:lnTo>
                    <a:lnTo>
                      <a:pt x="1" y="15"/>
                    </a:lnTo>
                    <a:lnTo>
                      <a:pt x="1" y="15"/>
                    </a:lnTo>
                    <a:lnTo>
                      <a:pt x="1" y="15"/>
                    </a:lnTo>
                    <a:lnTo>
                      <a:pt x="1" y="15"/>
                    </a:lnTo>
                    <a:lnTo>
                      <a:pt x="1" y="13"/>
                    </a:lnTo>
                    <a:lnTo>
                      <a:pt x="1" y="13"/>
                    </a:lnTo>
                    <a:lnTo>
                      <a:pt x="0" y="13"/>
                    </a:lnTo>
                    <a:lnTo>
                      <a:pt x="0"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6"/>
                    </a:lnTo>
                    <a:lnTo>
                      <a:pt x="0"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1" y="4"/>
                    </a:lnTo>
                    <a:lnTo>
                      <a:pt x="2" y="4"/>
                    </a:lnTo>
                    <a:lnTo>
                      <a:pt x="2" y="4"/>
                    </a:lnTo>
                    <a:lnTo>
                      <a:pt x="2" y="4"/>
                    </a:lnTo>
                    <a:lnTo>
                      <a:pt x="2" y="4"/>
                    </a:lnTo>
                    <a:lnTo>
                      <a:pt x="2" y="4"/>
                    </a:lnTo>
                    <a:lnTo>
                      <a:pt x="2" y="4"/>
                    </a:lnTo>
                    <a:lnTo>
                      <a:pt x="2" y="4"/>
                    </a:lnTo>
                    <a:lnTo>
                      <a:pt x="2" y="3"/>
                    </a:lnTo>
                    <a:lnTo>
                      <a:pt x="2" y="3"/>
                    </a:lnTo>
                    <a:lnTo>
                      <a:pt x="2" y="3"/>
                    </a:lnTo>
                    <a:lnTo>
                      <a:pt x="3" y="3"/>
                    </a:lnTo>
                    <a:lnTo>
                      <a:pt x="3" y="3"/>
                    </a:lnTo>
                    <a:lnTo>
                      <a:pt x="3" y="3"/>
                    </a:lnTo>
                    <a:lnTo>
                      <a:pt x="3" y="3"/>
                    </a:lnTo>
                    <a:lnTo>
                      <a:pt x="3" y="3"/>
                    </a:lnTo>
                    <a:lnTo>
                      <a:pt x="3" y="3"/>
                    </a:lnTo>
                    <a:lnTo>
                      <a:pt x="3" y="3"/>
                    </a:lnTo>
                    <a:lnTo>
                      <a:pt x="3" y="1"/>
                    </a:lnTo>
                    <a:lnTo>
                      <a:pt x="4" y="1"/>
                    </a:lnTo>
                    <a:lnTo>
                      <a:pt x="4" y="1"/>
                    </a:lnTo>
                    <a:lnTo>
                      <a:pt x="4" y="1"/>
                    </a:lnTo>
                    <a:lnTo>
                      <a:pt x="4" y="1"/>
                    </a:lnTo>
                    <a:lnTo>
                      <a:pt x="4" y="1"/>
                    </a:lnTo>
                    <a:lnTo>
                      <a:pt x="4" y="1"/>
                    </a:lnTo>
                    <a:lnTo>
                      <a:pt x="4" y="1"/>
                    </a:lnTo>
                    <a:lnTo>
                      <a:pt x="4" y="1"/>
                    </a:lnTo>
                    <a:lnTo>
                      <a:pt x="5" y="1"/>
                    </a:lnTo>
                    <a:lnTo>
                      <a:pt x="5" y="1"/>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1" y="0"/>
                    </a:lnTo>
                    <a:lnTo>
                      <a:pt x="11" y="0"/>
                    </a:lnTo>
                    <a:lnTo>
                      <a:pt x="11" y="0"/>
                    </a:lnTo>
                    <a:lnTo>
                      <a:pt x="11" y="0"/>
                    </a:lnTo>
                    <a:lnTo>
                      <a:pt x="11" y="0"/>
                    </a:lnTo>
                    <a:lnTo>
                      <a:pt x="11" y="0"/>
                    </a:lnTo>
                    <a:lnTo>
                      <a:pt x="11" y="0"/>
                    </a:lnTo>
                    <a:lnTo>
                      <a:pt x="12" y="0"/>
                    </a:lnTo>
                    <a:lnTo>
                      <a:pt x="12" y="0"/>
                    </a:lnTo>
                    <a:lnTo>
                      <a:pt x="12" y="0"/>
                    </a:lnTo>
                    <a:lnTo>
                      <a:pt x="12" y="1"/>
                    </a:lnTo>
                    <a:lnTo>
                      <a:pt x="12" y="1"/>
                    </a:lnTo>
                    <a:lnTo>
                      <a:pt x="12" y="1"/>
                    </a:lnTo>
                    <a:lnTo>
                      <a:pt x="12" y="1"/>
                    </a:lnTo>
                    <a:lnTo>
                      <a:pt x="12" y="1"/>
                    </a:lnTo>
                    <a:lnTo>
                      <a:pt x="12" y="1"/>
                    </a:lnTo>
                    <a:lnTo>
                      <a:pt x="12" y="1"/>
                    </a:lnTo>
                    <a:lnTo>
                      <a:pt x="12" y="1"/>
                    </a:lnTo>
                    <a:lnTo>
                      <a:pt x="12" y="1"/>
                    </a:lnTo>
                    <a:lnTo>
                      <a:pt x="12" y="1"/>
                    </a:lnTo>
                    <a:lnTo>
                      <a:pt x="12" y="1"/>
                    </a:lnTo>
                    <a:lnTo>
                      <a:pt x="12" y="3"/>
                    </a:lnTo>
                    <a:lnTo>
                      <a:pt x="13" y="3"/>
                    </a:lnTo>
                    <a:lnTo>
                      <a:pt x="13" y="3"/>
                    </a:lnTo>
                    <a:lnTo>
                      <a:pt x="13" y="3"/>
                    </a:lnTo>
                    <a:lnTo>
                      <a:pt x="13" y="3"/>
                    </a:lnTo>
                    <a:lnTo>
                      <a:pt x="13" y="3"/>
                    </a:lnTo>
                    <a:lnTo>
                      <a:pt x="13" y="3"/>
                    </a:lnTo>
                    <a:lnTo>
                      <a:pt x="13" y="3"/>
                    </a:lnTo>
                    <a:lnTo>
                      <a:pt x="13" y="3"/>
                    </a:lnTo>
                    <a:lnTo>
                      <a:pt x="13" y="3"/>
                    </a:lnTo>
                    <a:lnTo>
                      <a:pt x="14" y="4"/>
                    </a:lnTo>
                    <a:lnTo>
                      <a:pt x="14" y="4"/>
                    </a:lnTo>
                    <a:lnTo>
                      <a:pt x="14" y="4"/>
                    </a:lnTo>
                    <a:lnTo>
                      <a:pt x="14" y="4"/>
                    </a:lnTo>
                    <a:lnTo>
                      <a:pt x="14" y="4"/>
                    </a:lnTo>
                    <a:lnTo>
                      <a:pt x="14" y="4"/>
                    </a:lnTo>
                    <a:lnTo>
                      <a:pt x="14" y="4"/>
                    </a:lnTo>
                    <a:lnTo>
                      <a:pt x="14" y="4"/>
                    </a:lnTo>
                    <a:lnTo>
                      <a:pt x="14" y="5"/>
                    </a:lnTo>
                    <a:lnTo>
                      <a:pt x="14"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6" y="7"/>
                    </a:lnTo>
                    <a:lnTo>
                      <a:pt x="16" y="7"/>
                    </a:lnTo>
                    <a:lnTo>
                      <a:pt x="16" y="7"/>
                    </a:lnTo>
                    <a:lnTo>
                      <a:pt x="16" y="8"/>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7" name="Freeform 182">
                <a:extLst>
                  <a:ext uri="{FF2B5EF4-FFF2-40B4-BE49-F238E27FC236}">
                    <a16:creationId xmlns:a16="http://schemas.microsoft.com/office/drawing/2014/main" id="{8749C9B0-CC68-46CA-967B-F93417D5AA20}"/>
                  </a:ext>
                </a:extLst>
              </p:cNvPr>
              <p:cNvSpPr>
                <a:spLocks noEditPoints="1"/>
              </p:cNvSpPr>
              <p:nvPr/>
            </p:nvSpPr>
            <p:spPr bwMode="auto">
              <a:xfrm>
                <a:off x="5109" y="3441"/>
                <a:ext cx="112" cy="157"/>
              </a:xfrm>
              <a:custGeom>
                <a:avLst/>
                <a:gdLst>
                  <a:gd name="T0" fmla="*/ 5 w 112"/>
                  <a:gd name="T1" fmla="*/ 19 h 157"/>
                  <a:gd name="T2" fmla="*/ 12 w 112"/>
                  <a:gd name="T3" fmla="*/ 17 h 157"/>
                  <a:gd name="T4" fmla="*/ 44 w 112"/>
                  <a:gd name="T5" fmla="*/ 17 h 157"/>
                  <a:gd name="T6" fmla="*/ 53 w 112"/>
                  <a:gd name="T7" fmla="*/ 42 h 157"/>
                  <a:gd name="T8" fmla="*/ 69 w 112"/>
                  <a:gd name="T9" fmla="*/ 42 h 157"/>
                  <a:gd name="T10" fmla="*/ 70 w 112"/>
                  <a:gd name="T11" fmla="*/ 37 h 157"/>
                  <a:gd name="T12" fmla="*/ 72 w 112"/>
                  <a:gd name="T13" fmla="*/ 35 h 157"/>
                  <a:gd name="T14" fmla="*/ 72 w 112"/>
                  <a:gd name="T15" fmla="*/ 30 h 157"/>
                  <a:gd name="T16" fmla="*/ 81 w 112"/>
                  <a:gd name="T17" fmla="*/ 29 h 157"/>
                  <a:gd name="T18" fmla="*/ 80 w 112"/>
                  <a:gd name="T19" fmla="*/ 34 h 157"/>
                  <a:gd name="T20" fmla="*/ 92 w 112"/>
                  <a:gd name="T21" fmla="*/ 34 h 157"/>
                  <a:gd name="T22" fmla="*/ 92 w 112"/>
                  <a:gd name="T23" fmla="*/ 59 h 157"/>
                  <a:gd name="T24" fmla="*/ 97 w 112"/>
                  <a:gd name="T25" fmla="*/ 70 h 157"/>
                  <a:gd name="T26" fmla="*/ 96 w 112"/>
                  <a:gd name="T27" fmla="*/ 78 h 157"/>
                  <a:gd name="T28" fmla="*/ 112 w 112"/>
                  <a:gd name="T29" fmla="*/ 75 h 157"/>
                  <a:gd name="T30" fmla="*/ 112 w 112"/>
                  <a:gd name="T31" fmla="*/ 100 h 157"/>
                  <a:gd name="T32" fmla="*/ 94 w 112"/>
                  <a:gd name="T33" fmla="*/ 100 h 157"/>
                  <a:gd name="T34" fmla="*/ 94 w 112"/>
                  <a:gd name="T35" fmla="*/ 138 h 157"/>
                  <a:gd name="T36" fmla="*/ 106 w 112"/>
                  <a:gd name="T37" fmla="*/ 153 h 157"/>
                  <a:gd name="T38" fmla="*/ 86 w 112"/>
                  <a:gd name="T39" fmla="*/ 157 h 157"/>
                  <a:gd name="T40" fmla="*/ 61 w 112"/>
                  <a:gd name="T41" fmla="*/ 150 h 157"/>
                  <a:gd name="T42" fmla="*/ 0 w 112"/>
                  <a:gd name="T43" fmla="*/ 148 h 157"/>
                  <a:gd name="T44" fmla="*/ 0 w 112"/>
                  <a:gd name="T45" fmla="*/ 133 h 157"/>
                  <a:gd name="T46" fmla="*/ 5 w 112"/>
                  <a:gd name="T47" fmla="*/ 112 h 157"/>
                  <a:gd name="T48" fmla="*/ 9 w 112"/>
                  <a:gd name="T49" fmla="*/ 99 h 157"/>
                  <a:gd name="T50" fmla="*/ 15 w 112"/>
                  <a:gd name="T51" fmla="*/ 95 h 157"/>
                  <a:gd name="T52" fmla="*/ 19 w 112"/>
                  <a:gd name="T53" fmla="*/ 76 h 157"/>
                  <a:gd name="T54" fmla="*/ 12 w 112"/>
                  <a:gd name="T55" fmla="*/ 54 h 157"/>
                  <a:gd name="T56" fmla="*/ 16 w 112"/>
                  <a:gd name="T57" fmla="*/ 49 h 157"/>
                  <a:gd name="T58" fmla="*/ 5 w 112"/>
                  <a:gd name="T59" fmla="*/ 19 h 157"/>
                  <a:gd name="T60" fmla="*/ 12 w 112"/>
                  <a:gd name="T61" fmla="*/ 3 h 157"/>
                  <a:gd name="T62" fmla="*/ 8 w 112"/>
                  <a:gd name="T63" fmla="*/ 6 h 157"/>
                  <a:gd name="T64" fmla="*/ 7 w 112"/>
                  <a:gd name="T65" fmla="*/ 15 h 157"/>
                  <a:gd name="T66" fmla="*/ 5 w 112"/>
                  <a:gd name="T67" fmla="*/ 16 h 157"/>
                  <a:gd name="T68" fmla="*/ 3 w 112"/>
                  <a:gd name="T69" fmla="*/ 7 h 157"/>
                  <a:gd name="T70" fmla="*/ 11 w 112"/>
                  <a:gd name="T71" fmla="*/ 0 h 157"/>
                  <a:gd name="T72" fmla="*/ 12 w 112"/>
                  <a:gd name="T73" fmla="*/ 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57">
                    <a:moveTo>
                      <a:pt x="5" y="19"/>
                    </a:moveTo>
                    <a:lnTo>
                      <a:pt x="12" y="17"/>
                    </a:lnTo>
                    <a:lnTo>
                      <a:pt x="44" y="17"/>
                    </a:lnTo>
                    <a:lnTo>
                      <a:pt x="53" y="42"/>
                    </a:lnTo>
                    <a:lnTo>
                      <a:pt x="69" y="42"/>
                    </a:lnTo>
                    <a:lnTo>
                      <a:pt x="70" y="37"/>
                    </a:lnTo>
                    <a:lnTo>
                      <a:pt x="72" y="35"/>
                    </a:lnTo>
                    <a:lnTo>
                      <a:pt x="72" y="30"/>
                    </a:lnTo>
                    <a:lnTo>
                      <a:pt x="81" y="29"/>
                    </a:lnTo>
                    <a:lnTo>
                      <a:pt x="80" y="34"/>
                    </a:lnTo>
                    <a:lnTo>
                      <a:pt x="92" y="34"/>
                    </a:lnTo>
                    <a:lnTo>
                      <a:pt x="92" y="59"/>
                    </a:lnTo>
                    <a:lnTo>
                      <a:pt x="97" y="70"/>
                    </a:lnTo>
                    <a:lnTo>
                      <a:pt x="96" y="78"/>
                    </a:lnTo>
                    <a:lnTo>
                      <a:pt x="112" y="75"/>
                    </a:lnTo>
                    <a:lnTo>
                      <a:pt x="112" y="100"/>
                    </a:lnTo>
                    <a:lnTo>
                      <a:pt x="94" y="100"/>
                    </a:lnTo>
                    <a:lnTo>
                      <a:pt x="94" y="138"/>
                    </a:lnTo>
                    <a:lnTo>
                      <a:pt x="106" y="153"/>
                    </a:lnTo>
                    <a:lnTo>
                      <a:pt x="86" y="157"/>
                    </a:lnTo>
                    <a:lnTo>
                      <a:pt x="61" y="150"/>
                    </a:lnTo>
                    <a:lnTo>
                      <a:pt x="0" y="148"/>
                    </a:lnTo>
                    <a:lnTo>
                      <a:pt x="0" y="133"/>
                    </a:lnTo>
                    <a:lnTo>
                      <a:pt x="5" y="112"/>
                    </a:lnTo>
                    <a:lnTo>
                      <a:pt x="9" y="99"/>
                    </a:lnTo>
                    <a:lnTo>
                      <a:pt x="15" y="95"/>
                    </a:lnTo>
                    <a:lnTo>
                      <a:pt x="19" y="76"/>
                    </a:lnTo>
                    <a:lnTo>
                      <a:pt x="12" y="54"/>
                    </a:lnTo>
                    <a:lnTo>
                      <a:pt x="16" y="49"/>
                    </a:lnTo>
                    <a:lnTo>
                      <a:pt x="5" y="19"/>
                    </a:lnTo>
                    <a:close/>
                    <a:moveTo>
                      <a:pt x="12" y="3"/>
                    </a:moveTo>
                    <a:lnTo>
                      <a:pt x="8" y="6"/>
                    </a:lnTo>
                    <a:lnTo>
                      <a:pt x="7" y="15"/>
                    </a:lnTo>
                    <a:lnTo>
                      <a:pt x="5" y="16"/>
                    </a:lnTo>
                    <a:lnTo>
                      <a:pt x="3" y="7"/>
                    </a:lnTo>
                    <a:lnTo>
                      <a:pt x="11" y="0"/>
                    </a:lnTo>
                    <a:lnTo>
                      <a:pt x="12" y="3"/>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8" name="Freeform 183">
                <a:extLst>
                  <a:ext uri="{FF2B5EF4-FFF2-40B4-BE49-F238E27FC236}">
                    <a16:creationId xmlns:a16="http://schemas.microsoft.com/office/drawing/2014/main" id="{2412F936-9ED3-4319-B89B-CEA6F74A9F03}"/>
                  </a:ext>
                </a:extLst>
              </p:cNvPr>
              <p:cNvSpPr>
                <a:spLocks noEditPoints="1"/>
              </p:cNvSpPr>
              <p:nvPr/>
            </p:nvSpPr>
            <p:spPr bwMode="auto">
              <a:xfrm>
                <a:off x="4331" y="3642"/>
                <a:ext cx="183" cy="384"/>
              </a:xfrm>
              <a:custGeom>
                <a:avLst/>
                <a:gdLst>
                  <a:gd name="T0" fmla="*/ 33 w 183"/>
                  <a:gd name="T1" fmla="*/ 350 h 384"/>
                  <a:gd name="T2" fmla="*/ 11 w 183"/>
                  <a:gd name="T3" fmla="*/ 348 h 384"/>
                  <a:gd name="T4" fmla="*/ 3 w 183"/>
                  <a:gd name="T5" fmla="*/ 334 h 384"/>
                  <a:gd name="T6" fmla="*/ 19 w 183"/>
                  <a:gd name="T7" fmla="*/ 273 h 384"/>
                  <a:gd name="T8" fmla="*/ 17 w 183"/>
                  <a:gd name="T9" fmla="*/ 207 h 384"/>
                  <a:gd name="T10" fmla="*/ 22 w 183"/>
                  <a:gd name="T11" fmla="*/ 174 h 384"/>
                  <a:gd name="T12" fmla="*/ 30 w 183"/>
                  <a:gd name="T13" fmla="*/ 108 h 384"/>
                  <a:gd name="T14" fmla="*/ 38 w 183"/>
                  <a:gd name="T15" fmla="*/ 74 h 384"/>
                  <a:gd name="T16" fmla="*/ 45 w 183"/>
                  <a:gd name="T17" fmla="*/ 34 h 384"/>
                  <a:gd name="T18" fmla="*/ 66 w 183"/>
                  <a:gd name="T19" fmla="*/ 0 h 384"/>
                  <a:gd name="T20" fmla="*/ 71 w 183"/>
                  <a:gd name="T21" fmla="*/ 4 h 384"/>
                  <a:gd name="T22" fmla="*/ 84 w 183"/>
                  <a:gd name="T23" fmla="*/ 13 h 384"/>
                  <a:gd name="T24" fmla="*/ 87 w 183"/>
                  <a:gd name="T25" fmla="*/ 3 h 384"/>
                  <a:gd name="T26" fmla="*/ 99 w 183"/>
                  <a:gd name="T27" fmla="*/ 5 h 384"/>
                  <a:gd name="T28" fmla="*/ 114 w 183"/>
                  <a:gd name="T29" fmla="*/ 24 h 384"/>
                  <a:gd name="T30" fmla="*/ 143 w 183"/>
                  <a:gd name="T31" fmla="*/ 39 h 384"/>
                  <a:gd name="T32" fmla="*/ 138 w 183"/>
                  <a:gd name="T33" fmla="*/ 60 h 384"/>
                  <a:gd name="T34" fmla="*/ 171 w 183"/>
                  <a:gd name="T35" fmla="*/ 56 h 384"/>
                  <a:gd name="T36" fmla="*/ 175 w 183"/>
                  <a:gd name="T37" fmla="*/ 41 h 384"/>
                  <a:gd name="T38" fmla="*/ 179 w 183"/>
                  <a:gd name="T39" fmla="*/ 61 h 384"/>
                  <a:gd name="T40" fmla="*/ 151 w 183"/>
                  <a:gd name="T41" fmla="*/ 92 h 384"/>
                  <a:gd name="T42" fmla="*/ 145 w 183"/>
                  <a:gd name="T43" fmla="*/ 98 h 384"/>
                  <a:gd name="T44" fmla="*/ 140 w 183"/>
                  <a:gd name="T45" fmla="*/ 124 h 384"/>
                  <a:gd name="T46" fmla="*/ 138 w 183"/>
                  <a:gd name="T47" fmla="*/ 130 h 384"/>
                  <a:gd name="T48" fmla="*/ 138 w 183"/>
                  <a:gd name="T49" fmla="*/ 148 h 384"/>
                  <a:gd name="T50" fmla="*/ 148 w 183"/>
                  <a:gd name="T51" fmla="*/ 164 h 384"/>
                  <a:gd name="T52" fmla="*/ 146 w 183"/>
                  <a:gd name="T53" fmla="*/ 189 h 384"/>
                  <a:gd name="T54" fmla="*/ 102 w 183"/>
                  <a:gd name="T55" fmla="*/ 197 h 384"/>
                  <a:gd name="T56" fmla="*/ 104 w 183"/>
                  <a:gd name="T57" fmla="*/ 209 h 384"/>
                  <a:gd name="T58" fmla="*/ 88 w 183"/>
                  <a:gd name="T59" fmla="*/ 224 h 384"/>
                  <a:gd name="T60" fmla="*/ 76 w 183"/>
                  <a:gd name="T61" fmla="*/ 222 h 384"/>
                  <a:gd name="T62" fmla="*/ 89 w 183"/>
                  <a:gd name="T63" fmla="*/ 235 h 384"/>
                  <a:gd name="T64" fmla="*/ 79 w 183"/>
                  <a:gd name="T65" fmla="*/ 242 h 384"/>
                  <a:gd name="T66" fmla="*/ 71 w 183"/>
                  <a:gd name="T67" fmla="*/ 267 h 384"/>
                  <a:gd name="T68" fmla="*/ 54 w 183"/>
                  <a:gd name="T69" fmla="*/ 282 h 384"/>
                  <a:gd name="T70" fmla="*/ 62 w 183"/>
                  <a:gd name="T71" fmla="*/ 293 h 384"/>
                  <a:gd name="T72" fmla="*/ 71 w 183"/>
                  <a:gd name="T73" fmla="*/ 295 h 384"/>
                  <a:gd name="T74" fmla="*/ 58 w 183"/>
                  <a:gd name="T75" fmla="*/ 312 h 384"/>
                  <a:gd name="T76" fmla="*/ 42 w 183"/>
                  <a:gd name="T77" fmla="*/ 346 h 384"/>
                  <a:gd name="T78" fmla="*/ 41 w 183"/>
                  <a:gd name="T79" fmla="*/ 352 h 384"/>
                  <a:gd name="T80" fmla="*/ 76 w 183"/>
                  <a:gd name="T81" fmla="*/ 380 h 384"/>
                  <a:gd name="T82" fmla="*/ 44 w 183"/>
                  <a:gd name="T83" fmla="*/ 38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3" h="384">
                    <a:moveTo>
                      <a:pt x="41" y="352"/>
                    </a:moveTo>
                    <a:lnTo>
                      <a:pt x="33" y="350"/>
                    </a:lnTo>
                    <a:lnTo>
                      <a:pt x="28" y="350"/>
                    </a:lnTo>
                    <a:lnTo>
                      <a:pt x="11" y="348"/>
                    </a:lnTo>
                    <a:lnTo>
                      <a:pt x="11" y="333"/>
                    </a:lnTo>
                    <a:lnTo>
                      <a:pt x="3" y="334"/>
                    </a:lnTo>
                    <a:lnTo>
                      <a:pt x="0" y="322"/>
                    </a:lnTo>
                    <a:lnTo>
                      <a:pt x="19" y="273"/>
                    </a:lnTo>
                    <a:lnTo>
                      <a:pt x="12" y="247"/>
                    </a:lnTo>
                    <a:lnTo>
                      <a:pt x="17" y="207"/>
                    </a:lnTo>
                    <a:lnTo>
                      <a:pt x="24" y="195"/>
                    </a:lnTo>
                    <a:lnTo>
                      <a:pt x="22" y="174"/>
                    </a:lnTo>
                    <a:lnTo>
                      <a:pt x="34" y="145"/>
                    </a:lnTo>
                    <a:lnTo>
                      <a:pt x="30" y="108"/>
                    </a:lnTo>
                    <a:lnTo>
                      <a:pt x="32" y="88"/>
                    </a:lnTo>
                    <a:lnTo>
                      <a:pt x="38" y="74"/>
                    </a:lnTo>
                    <a:lnTo>
                      <a:pt x="45" y="58"/>
                    </a:lnTo>
                    <a:lnTo>
                      <a:pt x="45" y="34"/>
                    </a:lnTo>
                    <a:lnTo>
                      <a:pt x="60" y="14"/>
                    </a:lnTo>
                    <a:lnTo>
                      <a:pt x="66" y="0"/>
                    </a:lnTo>
                    <a:lnTo>
                      <a:pt x="69" y="3"/>
                    </a:lnTo>
                    <a:lnTo>
                      <a:pt x="71" y="4"/>
                    </a:lnTo>
                    <a:lnTo>
                      <a:pt x="81" y="5"/>
                    </a:lnTo>
                    <a:lnTo>
                      <a:pt x="84" y="13"/>
                    </a:lnTo>
                    <a:lnTo>
                      <a:pt x="84" y="12"/>
                    </a:lnTo>
                    <a:lnTo>
                      <a:pt x="87" y="3"/>
                    </a:lnTo>
                    <a:lnTo>
                      <a:pt x="98" y="3"/>
                    </a:lnTo>
                    <a:lnTo>
                      <a:pt x="99" y="5"/>
                    </a:lnTo>
                    <a:lnTo>
                      <a:pt x="103" y="9"/>
                    </a:lnTo>
                    <a:lnTo>
                      <a:pt x="114" y="24"/>
                    </a:lnTo>
                    <a:lnTo>
                      <a:pt x="123" y="27"/>
                    </a:lnTo>
                    <a:lnTo>
                      <a:pt x="143" y="39"/>
                    </a:lnTo>
                    <a:lnTo>
                      <a:pt x="146" y="43"/>
                    </a:lnTo>
                    <a:lnTo>
                      <a:pt x="138" y="60"/>
                    </a:lnTo>
                    <a:lnTo>
                      <a:pt x="155" y="63"/>
                    </a:lnTo>
                    <a:lnTo>
                      <a:pt x="171" y="56"/>
                    </a:lnTo>
                    <a:lnTo>
                      <a:pt x="173" y="44"/>
                    </a:lnTo>
                    <a:lnTo>
                      <a:pt x="175" y="41"/>
                    </a:lnTo>
                    <a:lnTo>
                      <a:pt x="183" y="51"/>
                    </a:lnTo>
                    <a:lnTo>
                      <a:pt x="179" y="61"/>
                    </a:lnTo>
                    <a:lnTo>
                      <a:pt x="163" y="75"/>
                    </a:lnTo>
                    <a:lnTo>
                      <a:pt x="151" y="92"/>
                    </a:lnTo>
                    <a:lnTo>
                      <a:pt x="150" y="96"/>
                    </a:lnTo>
                    <a:lnTo>
                      <a:pt x="145" y="98"/>
                    </a:lnTo>
                    <a:lnTo>
                      <a:pt x="140" y="121"/>
                    </a:lnTo>
                    <a:lnTo>
                      <a:pt x="140" y="124"/>
                    </a:lnTo>
                    <a:lnTo>
                      <a:pt x="140" y="129"/>
                    </a:lnTo>
                    <a:lnTo>
                      <a:pt x="138" y="130"/>
                    </a:lnTo>
                    <a:lnTo>
                      <a:pt x="136" y="137"/>
                    </a:lnTo>
                    <a:lnTo>
                      <a:pt x="138" y="148"/>
                    </a:lnTo>
                    <a:lnTo>
                      <a:pt x="149" y="156"/>
                    </a:lnTo>
                    <a:lnTo>
                      <a:pt x="148" y="164"/>
                    </a:lnTo>
                    <a:lnTo>
                      <a:pt x="155" y="171"/>
                    </a:lnTo>
                    <a:lnTo>
                      <a:pt x="146" y="189"/>
                    </a:lnTo>
                    <a:lnTo>
                      <a:pt x="109" y="199"/>
                    </a:lnTo>
                    <a:lnTo>
                      <a:pt x="102" y="197"/>
                    </a:lnTo>
                    <a:lnTo>
                      <a:pt x="102" y="202"/>
                    </a:lnTo>
                    <a:lnTo>
                      <a:pt x="104" y="209"/>
                    </a:lnTo>
                    <a:lnTo>
                      <a:pt x="102" y="221"/>
                    </a:lnTo>
                    <a:lnTo>
                      <a:pt x="88" y="224"/>
                    </a:lnTo>
                    <a:lnTo>
                      <a:pt x="78" y="219"/>
                    </a:lnTo>
                    <a:lnTo>
                      <a:pt x="76" y="222"/>
                    </a:lnTo>
                    <a:lnTo>
                      <a:pt x="77" y="233"/>
                    </a:lnTo>
                    <a:lnTo>
                      <a:pt x="89" y="235"/>
                    </a:lnTo>
                    <a:lnTo>
                      <a:pt x="90" y="243"/>
                    </a:lnTo>
                    <a:lnTo>
                      <a:pt x="79" y="242"/>
                    </a:lnTo>
                    <a:lnTo>
                      <a:pt x="84" y="245"/>
                    </a:lnTo>
                    <a:lnTo>
                      <a:pt x="71" y="267"/>
                    </a:lnTo>
                    <a:lnTo>
                      <a:pt x="59" y="272"/>
                    </a:lnTo>
                    <a:lnTo>
                      <a:pt x="54" y="282"/>
                    </a:lnTo>
                    <a:lnTo>
                      <a:pt x="55" y="286"/>
                    </a:lnTo>
                    <a:lnTo>
                      <a:pt x="62" y="293"/>
                    </a:lnTo>
                    <a:lnTo>
                      <a:pt x="70" y="293"/>
                    </a:lnTo>
                    <a:lnTo>
                      <a:pt x="71" y="295"/>
                    </a:lnTo>
                    <a:lnTo>
                      <a:pt x="70" y="303"/>
                    </a:lnTo>
                    <a:lnTo>
                      <a:pt x="58" y="312"/>
                    </a:lnTo>
                    <a:lnTo>
                      <a:pt x="39" y="337"/>
                    </a:lnTo>
                    <a:lnTo>
                      <a:pt x="42" y="346"/>
                    </a:lnTo>
                    <a:lnTo>
                      <a:pt x="47" y="354"/>
                    </a:lnTo>
                    <a:lnTo>
                      <a:pt x="41" y="352"/>
                    </a:lnTo>
                    <a:close/>
                    <a:moveTo>
                      <a:pt x="44" y="362"/>
                    </a:moveTo>
                    <a:lnTo>
                      <a:pt x="76" y="380"/>
                    </a:lnTo>
                    <a:lnTo>
                      <a:pt x="74" y="384"/>
                    </a:lnTo>
                    <a:lnTo>
                      <a:pt x="44" y="382"/>
                    </a:lnTo>
                    <a:lnTo>
                      <a:pt x="44" y="36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09" name="Freeform 184">
                <a:extLst>
                  <a:ext uri="{FF2B5EF4-FFF2-40B4-BE49-F238E27FC236}">
                    <a16:creationId xmlns:a16="http://schemas.microsoft.com/office/drawing/2014/main" id="{ADF5D5BF-2DD3-422F-B483-8FE5FBB9D8B5}"/>
                  </a:ext>
                </a:extLst>
              </p:cNvPr>
              <p:cNvSpPr>
                <a:spLocks noEditPoints="1"/>
              </p:cNvSpPr>
              <p:nvPr/>
            </p:nvSpPr>
            <p:spPr bwMode="auto">
              <a:xfrm>
                <a:off x="6033" y="3514"/>
                <a:ext cx="372" cy="381"/>
              </a:xfrm>
              <a:custGeom>
                <a:avLst/>
                <a:gdLst>
                  <a:gd name="T0" fmla="*/ 289 w 372"/>
                  <a:gd name="T1" fmla="*/ 41 h 381"/>
                  <a:gd name="T2" fmla="*/ 304 w 372"/>
                  <a:gd name="T3" fmla="*/ 82 h 381"/>
                  <a:gd name="T4" fmla="*/ 328 w 372"/>
                  <a:gd name="T5" fmla="*/ 111 h 381"/>
                  <a:gd name="T6" fmla="*/ 345 w 372"/>
                  <a:gd name="T7" fmla="*/ 136 h 381"/>
                  <a:gd name="T8" fmla="*/ 372 w 372"/>
                  <a:gd name="T9" fmla="*/ 213 h 381"/>
                  <a:gd name="T10" fmla="*/ 355 w 372"/>
                  <a:gd name="T11" fmla="*/ 257 h 381"/>
                  <a:gd name="T12" fmla="*/ 338 w 372"/>
                  <a:gd name="T13" fmla="*/ 311 h 381"/>
                  <a:gd name="T14" fmla="*/ 307 w 372"/>
                  <a:gd name="T15" fmla="*/ 328 h 381"/>
                  <a:gd name="T16" fmla="*/ 280 w 372"/>
                  <a:gd name="T17" fmla="*/ 326 h 381"/>
                  <a:gd name="T18" fmla="*/ 245 w 372"/>
                  <a:gd name="T19" fmla="*/ 306 h 381"/>
                  <a:gd name="T20" fmla="*/ 219 w 372"/>
                  <a:gd name="T21" fmla="*/ 285 h 381"/>
                  <a:gd name="T22" fmla="*/ 208 w 372"/>
                  <a:gd name="T23" fmla="*/ 280 h 381"/>
                  <a:gd name="T24" fmla="*/ 167 w 372"/>
                  <a:gd name="T25" fmla="*/ 241 h 381"/>
                  <a:gd name="T26" fmla="*/ 113 w 372"/>
                  <a:gd name="T27" fmla="*/ 253 h 381"/>
                  <a:gd name="T28" fmla="*/ 82 w 372"/>
                  <a:gd name="T29" fmla="*/ 269 h 381"/>
                  <a:gd name="T30" fmla="*/ 43 w 372"/>
                  <a:gd name="T31" fmla="*/ 282 h 381"/>
                  <a:gd name="T32" fmla="*/ 26 w 372"/>
                  <a:gd name="T33" fmla="*/ 252 h 381"/>
                  <a:gd name="T34" fmla="*/ 6 w 372"/>
                  <a:gd name="T35" fmla="*/ 185 h 381"/>
                  <a:gd name="T36" fmla="*/ 6 w 372"/>
                  <a:gd name="T37" fmla="*/ 178 h 381"/>
                  <a:gd name="T38" fmla="*/ 12 w 372"/>
                  <a:gd name="T39" fmla="*/ 183 h 381"/>
                  <a:gd name="T40" fmla="*/ 4 w 372"/>
                  <a:gd name="T41" fmla="*/ 158 h 381"/>
                  <a:gd name="T42" fmla="*/ 11 w 372"/>
                  <a:gd name="T43" fmla="*/ 129 h 381"/>
                  <a:gd name="T44" fmla="*/ 34 w 372"/>
                  <a:gd name="T45" fmla="*/ 116 h 381"/>
                  <a:gd name="T46" fmla="*/ 85 w 372"/>
                  <a:gd name="T47" fmla="*/ 74 h 381"/>
                  <a:gd name="T48" fmla="*/ 97 w 372"/>
                  <a:gd name="T49" fmla="*/ 80 h 381"/>
                  <a:gd name="T50" fmla="*/ 127 w 372"/>
                  <a:gd name="T51" fmla="*/ 36 h 381"/>
                  <a:gd name="T52" fmla="*/ 150 w 372"/>
                  <a:gd name="T53" fmla="*/ 48 h 381"/>
                  <a:gd name="T54" fmla="*/ 176 w 372"/>
                  <a:gd name="T55" fmla="*/ 5 h 381"/>
                  <a:gd name="T56" fmla="*/ 220 w 372"/>
                  <a:gd name="T57" fmla="*/ 3 h 381"/>
                  <a:gd name="T58" fmla="*/ 207 w 372"/>
                  <a:gd name="T59" fmla="*/ 48 h 381"/>
                  <a:gd name="T60" fmla="*/ 254 w 372"/>
                  <a:gd name="T61" fmla="*/ 81 h 381"/>
                  <a:gd name="T62" fmla="*/ 270 w 372"/>
                  <a:gd name="T63" fmla="*/ 0 h 381"/>
                  <a:gd name="T64" fmla="*/ 291 w 372"/>
                  <a:gd name="T65" fmla="*/ 347 h 381"/>
                  <a:gd name="T66" fmla="*/ 320 w 372"/>
                  <a:gd name="T67" fmla="*/ 348 h 381"/>
                  <a:gd name="T68" fmla="*/ 322 w 372"/>
                  <a:gd name="T69" fmla="*/ 370 h 381"/>
                  <a:gd name="T70" fmla="*/ 302 w 372"/>
                  <a:gd name="T71" fmla="*/ 380 h 381"/>
                  <a:gd name="T72" fmla="*/ 295 w 372"/>
                  <a:gd name="T73" fmla="*/ 366 h 381"/>
                  <a:gd name="T74" fmla="*/ 291 w 372"/>
                  <a:gd name="T75" fmla="*/ 347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2" h="381">
                    <a:moveTo>
                      <a:pt x="276" y="15"/>
                    </a:moveTo>
                    <a:lnTo>
                      <a:pt x="289" y="41"/>
                    </a:lnTo>
                    <a:lnTo>
                      <a:pt x="296" y="50"/>
                    </a:lnTo>
                    <a:lnTo>
                      <a:pt x="304" y="82"/>
                    </a:lnTo>
                    <a:lnTo>
                      <a:pt x="306" y="96"/>
                    </a:lnTo>
                    <a:lnTo>
                      <a:pt x="328" y="111"/>
                    </a:lnTo>
                    <a:lnTo>
                      <a:pt x="338" y="137"/>
                    </a:lnTo>
                    <a:lnTo>
                      <a:pt x="345" y="136"/>
                    </a:lnTo>
                    <a:lnTo>
                      <a:pt x="367" y="170"/>
                    </a:lnTo>
                    <a:lnTo>
                      <a:pt x="372" y="213"/>
                    </a:lnTo>
                    <a:lnTo>
                      <a:pt x="362" y="251"/>
                    </a:lnTo>
                    <a:lnTo>
                      <a:pt x="355" y="257"/>
                    </a:lnTo>
                    <a:lnTo>
                      <a:pt x="338" y="304"/>
                    </a:lnTo>
                    <a:lnTo>
                      <a:pt x="338" y="311"/>
                    </a:lnTo>
                    <a:lnTo>
                      <a:pt x="323" y="314"/>
                    </a:lnTo>
                    <a:lnTo>
                      <a:pt x="307" y="328"/>
                    </a:lnTo>
                    <a:lnTo>
                      <a:pt x="293" y="316"/>
                    </a:lnTo>
                    <a:lnTo>
                      <a:pt x="280" y="326"/>
                    </a:lnTo>
                    <a:lnTo>
                      <a:pt x="251" y="316"/>
                    </a:lnTo>
                    <a:lnTo>
                      <a:pt x="245" y="306"/>
                    </a:lnTo>
                    <a:lnTo>
                      <a:pt x="241" y="289"/>
                    </a:lnTo>
                    <a:lnTo>
                      <a:pt x="219" y="285"/>
                    </a:lnTo>
                    <a:lnTo>
                      <a:pt x="229" y="256"/>
                    </a:lnTo>
                    <a:lnTo>
                      <a:pt x="208" y="280"/>
                    </a:lnTo>
                    <a:lnTo>
                      <a:pt x="189" y="249"/>
                    </a:lnTo>
                    <a:lnTo>
                      <a:pt x="167" y="241"/>
                    </a:lnTo>
                    <a:lnTo>
                      <a:pt x="145" y="243"/>
                    </a:lnTo>
                    <a:lnTo>
                      <a:pt x="113" y="253"/>
                    </a:lnTo>
                    <a:lnTo>
                      <a:pt x="95" y="269"/>
                    </a:lnTo>
                    <a:lnTo>
                      <a:pt x="82" y="269"/>
                    </a:lnTo>
                    <a:lnTo>
                      <a:pt x="65" y="268"/>
                    </a:lnTo>
                    <a:lnTo>
                      <a:pt x="43" y="282"/>
                    </a:lnTo>
                    <a:lnTo>
                      <a:pt x="20" y="273"/>
                    </a:lnTo>
                    <a:lnTo>
                      <a:pt x="26" y="252"/>
                    </a:lnTo>
                    <a:lnTo>
                      <a:pt x="19" y="216"/>
                    </a:lnTo>
                    <a:lnTo>
                      <a:pt x="6" y="185"/>
                    </a:lnTo>
                    <a:lnTo>
                      <a:pt x="0" y="172"/>
                    </a:lnTo>
                    <a:lnTo>
                      <a:pt x="6" y="178"/>
                    </a:lnTo>
                    <a:lnTo>
                      <a:pt x="5" y="171"/>
                    </a:lnTo>
                    <a:lnTo>
                      <a:pt x="12" y="183"/>
                    </a:lnTo>
                    <a:lnTo>
                      <a:pt x="12" y="174"/>
                    </a:lnTo>
                    <a:lnTo>
                      <a:pt x="4" y="158"/>
                    </a:lnTo>
                    <a:lnTo>
                      <a:pt x="9" y="126"/>
                    </a:lnTo>
                    <a:lnTo>
                      <a:pt x="11" y="129"/>
                    </a:lnTo>
                    <a:lnTo>
                      <a:pt x="23" y="125"/>
                    </a:lnTo>
                    <a:lnTo>
                      <a:pt x="34" y="116"/>
                    </a:lnTo>
                    <a:lnTo>
                      <a:pt x="75" y="104"/>
                    </a:lnTo>
                    <a:lnTo>
                      <a:pt x="85" y="74"/>
                    </a:lnTo>
                    <a:lnTo>
                      <a:pt x="92" y="66"/>
                    </a:lnTo>
                    <a:lnTo>
                      <a:pt x="97" y="80"/>
                    </a:lnTo>
                    <a:lnTo>
                      <a:pt x="113" y="45"/>
                    </a:lnTo>
                    <a:lnTo>
                      <a:pt x="127" y="36"/>
                    </a:lnTo>
                    <a:lnTo>
                      <a:pt x="139" y="47"/>
                    </a:lnTo>
                    <a:lnTo>
                      <a:pt x="150" y="48"/>
                    </a:lnTo>
                    <a:lnTo>
                      <a:pt x="154" y="32"/>
                    </a:lnTo>
                    <a:lnTo>
                      <a:pt x="176" y="5"/>
                    </a:lnTo>
                    <a:lnTo>
                      <a:pt x="205" y="17"/>
                    </a:lnTo>
                    <a:lnTo>
                      <a:pt x="220" y="3"/>
                    </a:lnTo>
                    <a:lnTo>
                      <a:pt x="220" y="18"/>
                    </a:lnTo>
                    <a:lnTo>
                      <a:pt x="207" y="48"/>
                    </a:lnTo>
                    <a:lnTo>
                      <a:pt x="238" y="72"/>
                    </a:lnTo>
                    <a:lnTo>
                      <a:pt x="254" y="81"/>
                    </a:lnTo>
                    <a:lnTo>
                      <a:pt x="260" y="37"/>
                    </a:lnTo>
                    <a:lnTo>
                      <a:pt x="270" y="0"/>
                    </a:lnTo>
                    <a:lnTo>
                      <a:pt x="276" y="15"/>
                    </a:lnTo>
                    <a:close/>
                    <a:moveTo>
                      <a:pt x="291" y="347"/>
                    </a:moveTo>
                    <a:lnTo>
                      <a:pt x="306" y="352"/>
                    </a:lnTo>
                    <a:lnTo>
                      <a:pt x="320" y="348"/>
                    </a:lnTo>
                    <a:lnTo>
                      <a:pt x="323" y="350"/>
                    </a:lnTo>
                    <a:lnTo>
                      <a:pt x="322" y="370"/>
                    </a:lnTo>
                    <a:lnTo>
                      <a:pt x="310" y="381"/>
                    </a:lnTo>
                    <a:lnTo>
                      <a:pt x="302" y="380"/>
                    </a:lnTo>
                    <a:lnTo>
                      <a:pt x="297" y="373"/>
                    </a:lnTo>
                    <a:lnTo>
                      <a:pt x="295" y="366"/>
                    </a:lnTo>
                    <a:lnTo>
                      <a:pt x="289" y="350"/>
                    </a:lnTo>
                    <a:lnTo>
                      <a:pt x="291" y="34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0" name="Freeform 185">
                <a:extLst>
                  <a:ext uri="{FF2B5EF4-FFF2-40B4-BE49-F238E27FC236}">
                    <a16:creationId xmlns:a16="http://schemas.microsoft.com/office/drawing/2014/main" id="{F994B7FA-2789-44BE-9330-A1AB1EE51871}"/>
                  </a:ext>
                </a:extLst>
              </p:cNvPr>
              <p:cNvSpPr>
                <a:spLocks noEditPoints="1"/>
              </p:cNvSpPr>
              <p:nvPr/>
            </p:nvSpPr>
            <p:spPr bwMode="auto">
              <a:xfrm>
                <a:off x="5412" y="2907"/>
                <a:ext cx="51" cy="40"/>
              </a:xfrm>
              <a:custGeom>
                <a:avLst/>
                <a:gdLst>
                  <a:gd name="T0" fmla="*/ 42 w 51"/>
                  <a:gd name="T1" fmla="*/ 21 h 40"/>
                  <a:gd name="T2" fmla="*/ 36 w 51"/>
                  <a:gd name="T3" fmla="*/ 38 h 40"/>
                  <a:gd name="T4" fmla="*/ 34 w 51"/>
                  <a:gd name="T5" fmla="*/ 40 h 40"/>
                  <a:gd name="T6" fmla="*/ 28 w 51"/>
                  <a:gd name="T7" fmla="*/ 35 h 40"/>
                  <a:gd name="T8" fmla="*/ 27 w 51"/>
                  <a:gd name="T9" fmla="*/ 24 h 40"/>
                  <a:gd name="T10" fmla="*/ 15 w 51"/>
                  <a:gd name="T11" fmla="*/ 34 h 40"/>
                  <a:gd name="T12" fmla="*/ 15 w 51"/>
                  <a:gd name="T13" fmla="*/ 25 h 40"/>
                  <a:gd name="T14" fmla="*/ 9 w 51"/>
                  <a:gd name="T15" fmla="*/ 23 h 40"/>
                  <a:gd name="T16" fmla="*/ 9 w 51"/>
                  <a:gd name="T17" fmla="*/ 19 h 40"/>
                  <a:gd name="T18" fmla="*/ 5 w 51"/>
                  <a:gd name="T19" fmla="*/ 14 h 40"/>
                  <a:gd name="T20" fmla="*/ 7 w 51"/>
                  <a:gd name="T21" fmla="*/ 10 h 40"/>
                  <a:gd name="T22" fmla="*/ 0 w 51"/>
                  <a:gd name="T23" fmla="*/ 6 h 40"/>
                  <a:gd name="T24" fmla="*/ 16 w 51"/>
                  <a:gd name="T25" fmla="*/ 10 h 40"/>
                  <a:gd name="T26" fmla="*/ 17 w 51"/>
                  <a:gd name="T27" fmla="*/ 6 h 40"/>
                  <a:gd name="T28" fmla="*/ 12 w 51"/>
                  <a:gd name="T29" fmla="*/ 2 h 40"/>
                  <a:gd name="T30" fmla="*/ 26 w 51"/>
                  <a:gd name="T31" fmla="*/ 4 h 40"/>
                  <a:gd name="T32" fmla="*/ 34 w 51"/>
                  <a:gd name="T33" fmla="*/ 0 h 40"/>
                  <a:gd name="T34" fmla="*/ 45 w 51"/>
                  <a:gd name="T35" fmla="*/ 12 h 40"/>
                  <a:gd name="T36" fmla="*/ 51 w 51"/>
                  <a:gd name="T37" fmla="*/ 16 h 40"/>
                  <a:gd name="T38" fmla="*/ 42 w 51"/>
                  <a:gd name="T39" fmla="*/ 21 h 40"/>
                  <a:gd name="T40" fmla="*/ 11 w 51"/>
                  <a:gd name="T41" fmla="*/ 34 h 40"/>
                  <a:gd name="T42" fmla="*/ 5 w 51"/>
                  <a:gd name="T43" fmla="*/ 33 h 40"/>
                  <a:gd name="T44" fmla="*/ 0 w 51"/>
                  <a:gd name="T45" fmla="*/ 25 h 40"/>
                  <a:gd name="T46" fmla="*/ 1 w 51"/>
                  <a:gd name="T47" fmla="*/ 24 h 40"/>
                  <a:gd name="T48" fmla="*/ 7 w 51"/>
                  <a:gd name="T49" fmla="*/ 28 h 40"/>
                  <a:gd name="T50" fmla="*/ 11 w 51"/>
                  <a:gd name="T5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 h="40">
                    <a:moveTo>
                      <a:pt x="42" y="21"/>
                    </a:moveTo>
                    <a:lnTo>
                      <a:pt x="36" y="38"/>
                    </a:lnTo>
                    <a:lnTo>
                      <a:pt x="34" y="40"/>
                    </a:lnTo>
                    <a:lnTo>
                      <a:pt x="28" y="35"/>
                    </a:lnTo>
                    <a:lnTo>
                      <a:pt x="27" y="24"/>
                    </a:lnTo>
                    <a:lnTo>
                      <a:pt x="15" y="34"/>
                    </a:lnTo>
                    <a:lnTo>
                      <a:pt x="15" y="25"/>
                    </a:lnTo>
                    <a:lnTo>
                      <a:pt x="9" y="23"/>
                    </a:lnTo>
                    <a:lnTo>
                      <a:pt x="9" y="19"/>
                    </a:lnTo>
                    <a:lnTo>
                      <a:pt x="5" y="14"/>
                    </a:lnTo>
                    <a:lnTo>
                      <a:pt x="7" y="10"/>
                    </a:lnTo>
                    <a:lnTo>
                      <a:pt x="0" y="6"/>
                    </a:lnTo>
                    <a:lnTo>
                      <a:pt x="16" y="10"/>
                    </a:lnTo>
                    <a:lnTo>
                      <a:pt x="17" y="6"/>
                    </a:lnTo>
                    <a:lnTo>
                      <a:pt x="12" y="2"/>
                    </a:lnTo>
                    <a:lnTo>
                      <a:pt x="26" y="4"/>
                    </a:lnTo>
                    <a:lnTo>
                      <a:pt x="34" y="0"/>
                    </a:lnTo>
                    <a:lnTo>
                      <a:pt x="45" y="12"/>
                    </a:lnTo>
                    <a:lnTo>
                      <a:pt x="51" y="16"/>
                    </a:lnTo>
                    <a:lnTo>
                      <a:pt x="42" y="21"/>
                    </a:lnTo>
                    <a:close/>
                    <a:moveTo>
                      <a:pt x="11" y="34"/>
                    </a:moveTo>
                    <a:lnTo>
                      <a:pt x="5" y="33"/>
                    </a:lnTo>
                    <a:lnTo>
                      <a:pt x="0" y="25"/>
                    </a:lnTo>
                    <a:lnTo>
                      <a:pt x="1" y="24"/>
                    </a:lnTo>
                    <a:lnTo>
                      <a:pt x="7" y="28"/>
                    </a:lnTo>
                    <a:lnTo>
                      <a:pt x="11" y="3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1" name="Freeform 186">
                <a:extLst>
                  <a:ext uri="{FF2B5EF4-FFF2-40B4-BE49-F238E27FC236}">
                    <a16:creationId xmlns:a16="http://schemas.microsoft.com/office/drawing/2014/main" id="{45D3B1B0-DE36-44B3-B854-038A18715D3B}"/>
                  </a:ext>
                </a:extLst>
              </p:cNvPr>
              <p:cNvSpPr>
                <a:spLocks noEditPoints="1"/>
              </p:cNvSpPr>
              <p:nvPr/>
            </p:nvSpPr>
            <p:spPr bwMode="auto">
              <a:xfrm>
                <a:off x="4326" y="3331"/>
                <a:ext cx="359" cy="450"/>
              </a:xfrm>
              <a:custGeom>
                <a:avLst/>
                <a:gdLst>
                  <a:gd name="T0" fmla="*/ 212 w 359"/>
                  <a:gd name="T1" fmla="*/ 73 h 450"/>
                  <a:gd name="T2" fmla="*/ 216 w 359"/>
                  <a:gd name="T3" fmla="*/ 61 h 450"/>
                  <a:gd name="T4" fmla="*/ 230 w 359"/>
                  <a:gd name="T5" fmla="*/ 77 h 450"/>
                  <a:gd name="T6" fmla="*/ 215 w 359"/>
                  <a:gd name="T7" fmla="*/ 80 h 450"/>
                  <a:gd name="T8" fmla="*/ 215 w 359"/>
                  <a:gd name="T9" fmla="*/ 38 h 450"/>
                  <a:gd name="T10" fmla="*/ 221 w 359"/>
                  <a:gd name="T11" fmla="*/ 47 h 450"/>
                  <a:gd name="T12" fmla="*/ 201 w 359"/>
                  <a:gd name="T13" fmla="*/ 78 h 450"/>
                  <a:gd name="T14" fmla="*/ 212 w 359"/>
                  <a:gd name="T15" fmla="*/ 78 h 450"/>
                  <a:gd name="T16" fmla="*/ 226 w 359"/>
                  <a:gd name="T17" fmla="*/ 79 h 450"/>
                  <a:gd name="T18" fmla="*/ 227 w 359"/>
                  <a:gd name="T19" fmla="*/ 81 h 450"/>
                  <a:gd name="T20" fmla="*/ 237 w 359"/>
                  <a:gd name="T21" fmla="*/ 67 h 450"/>
                  <a:gd name="T22" fmla="*/ 265 w 359"/>
                  <a:gd name="T23" fmla="*/ 76 h 450"/>
                  <a:gd name="T24" fmla="*/ 315 w 359"/>
                  <a:gd name="T25" fmla="*/ 96 h 450"/>
                  <a:gd name="T26" fmla="*/ 359 w 359"/>
                  <a:gd name="T27" fmla="*/ 153 h 450"/>
                  <a:gd name="T28" fmla="*/ 338 w 359"/>
                  <a:gd name="T29" fmla="*/ 188 h 450"/>
                  <a:gd name="T30" fmla="*/ 319 w 359"/>
                  <a:gd name="T31" fmla="*/ 265 h 450"/>
                  <a:gd name="T32" fmla="*/ 271 w 359"/>
                  <a:gd name="T33" fmla="*/ 326 h 450"/>
                  <a:gd name="T34" fmla="*/ 232 w 359"/>
                  <a:gd name="T35" fmla="*/ 387 h 450"/>
                  <a:gd name="T36" fmla="*/ 211 w 359"/>
                  <a:gd name="T37" fmla="*/ 422 h 450"/>
                  <a:gd name="T38" fmla="*/ 194 w 359"/>
                  <a:gd name="T39" fmla="*/ 445 h 450"/>
                  <a:gd name="T40" fmla="*/ 187 w 359"/>
                  <a:gd name="T41" fmla="*/ 443 h 450"/>
                  <a:gd name="T42" fmla="*/ 184 w 359"/>
                  <a:gd name="T43" fmla="*/ 428 h 450"/>
                  <a:gd name="T44" fmla="*/ 165 w 359"/>
                  <a:gd name="T45" fmla="*/ 415 h 450"/>
                  <a:gd name="T46" fmla="*/ 156 w 359"/>
                  <a:gd name="T47" fmla="*/ 403 h 450"/>
                  <a:gd name="T48" fmla="*/ 184 w 359"/>
                  <a:gd name="T49" fmla="*/ 372 h 450"/>
                  <a:gd name="T50" fmla="*/ 180 w 359"/>
                  <a:gd name="T51" fmla="*/ 352 h 450"/>
                  <a:gd name="T52" fmla="*/ 181 w 359"/>
                  <a:gd name="T53" fmla="*/ 338 h 450"/>
                  <a:gd name="T54" fmla="*/ 170 w 359"/>
                  <a:gd name="T55" fmla="*/ 336 h 450"/>
                  <a:gd name="T56" fmla="*/ 159 w 359"/>
                  <a:gd name="T57" fmla="*/ 316 h 450"/>
                  <a:gd name="T58" fmla="*/ 145 w 359"/>
                  <a:gd name="T59" fmla="*/ 289 h 450"/>
                  <a:gd name="T60" fmla="*/ 148 w 359"/>
                  <a:gd name="T61" fmla="*/ 263 h 450"/>
                  <a:gd name="T62" fmla="*/ 143 w 359"/>
                  <a:gd name="T63" fmla="*/ 248 h 450"/>
                  <a:gd name="T64" fmla="*/ 125 w 359"/>
                  <a:gd name="T65" fmla="*/ 220 h 450"/>
                  <a:gd name="T66" fmla="*/ 113 w 359"/>
                  <a:gd name="T67" fmla="*/ 216 h 450"/>
                  <a:gd name="T68" fmla="*/ 91 w 359"/>
                  <a:gd name="T69" fmla="*/ 205 h 450"/>
                  <a:gd name="T70" fmla="*/ 79 w 359"/>
                  <a:gd name="T71" fmla="*/ 171 h 450"/>
                  <a:gd name="T72" fmla="*/ 50 w 359"/>
                  <a:gd name="T73" fmla="*/ 187 h 450"/>
                  <a:gd name="T74" fmla="*/ 31 w 359"/>
                  <a:gd name="T75" fmla="*/ 186 h 450"/>
                  <a:gd name="T76" fmla="*/ 23 w 359"/>
                  <a:gd name="T77" fmla="*/ 175 h 450"/>
                  <a:gd name="T78" fmla="*/ 7 w 359"/>
                  <a:gd name="T79" fmla="*/ 168 h 450"/>
                  <a:gd name="T80" fmla="*/ 0 w 359"/>
                  <a:gd name="T81" fmla="*/ 147 h 450"/>
                  <a:gd name="T82" fmla="*/ 8 w 359"/>
                  <a:gd name="T83" fmla="*/ 133 h 450"/>
                  <a:gd name="T84" fmla="*/ 21 w 359"/>
                  <a:gd name="T85" fmla="*/ 111 h 450"/>
                  <a:gd name="T86" fmla="*/ 42 w 359"/>
                  <a:gd name="T87" fmla="*/ 74 h 450"/>
                  <a:gd name="T88" fmla="*/ 45 w 359"/>
                  <a:gd name="T89" fmla="*/ 52 h 450"/>
                  <a:gd name="T90" fmla="*/ 38 w 359"/>
                  <a:gd name="T91" fmla="*/ 47 h 450"/>
                  <a:gd name="T92" fmla="*/ 54 w 359"/>
                  <a:gd name="T93" fmla="*/ 39 h 450"/>
                  <a:gd name="T94" fmla="*/ 66 w 359"/>
                  <a:gd name="T95" fmla="*/ 47 h 450"/>
                  <a:gd name="T96" fmla="*/ 90 w 359"/>
                  <a:gd name="T97" fmla="*/ 41 h 450"/>
                  <a:gd name="T98" fmla="*/ 91 w 359"/>
                  <a:gd name="T99" fmla="*/ 30 h 450"/>
                  <a:gd name="T100" fmla="*/ 101 w 359"/>
                  <a:gd name="T101" fmla="*/ 21 h 450"/>
                  <a:gd name="T102" fmla="*/ 116 w 359"/>
                  <a:gd name="T103" fmla="*/ 8 h 450"/>
                  <a:gd name="T104" fmla="*/ 128 w 359"/>
                  <a:gd name="T105" fmla="*/ 0 h 450"/>
                  <a:gd name="T106" fmla="*/ 129 w 359"/>
                  <a:gd name="T107" fmla="*/ 32 h 450"/>
                  <a:gd name="T108" fmla="*/ 140 w 359"/>
                  <a:gd name="T109" fmla="*/ 45 h 450"/>
                  <a:gd name="T110" fmla="*/ 160 w 359"/>
                  <a:gd name="T111" fmla="*/ 37 h 450"/>
                  <a:gd name="T112" fmla="*/ 193 w 359"/>
                  <a:gd name="T113" fmla="*/ 35 h 450"/>
                  <a:gd name="T114" fmla="*/ 205 w 359"/>
                  <a:gd name="T115" fmla="*/ 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9" h="450">
                    <a:moveTo>
                      <a:pt x="215" y="80"/>
                    </a:moveTo>
                    <a:lnTo>
                      <a:pt x="212" y="73"/>
                    </a:lnTo>
                    <a:lnTo>
                      <a:pt x="214" y="63"/>
                    </a:lnTo>
                    <a:lnTo>
                      <a:pt x="216" y="61"/>
                    </a:lnTo>
                    <a:lnTo>
                      <a:pt x="234" y="62"/>
                    </a:lnTo>
                    <a:lnTo>
                      <a:pt x="230" y="77"/>
                    </a:lnTo>
                    <a:lnTo>
                      <a:pt x="222" y="79"/>
                    </a:lnTo>
                    <a:lnTo>
                      <a:pt x="215" y="80"/>
                    </a:lnTo>
                    <a:close/>
                    <a:moveTo>
                      <a:pt x="209" y="15"/>
                    </a:moveTo>
                    <a:lnTo>
                      <a:pt x="215" y="38"/>
                    </a:lnTo>
                    <a:lnTo>
                      <a:pt x="221" y="40"/>
                    </a:lnTo>
                    <a:lnTo>
                      <a:pt x="221" y="47"/>
                    </a:lnTo>
                    <a:lnTo>
                      <a:pt x="197" y="77"/>
                    </a:lnTo>
                    <a:lnTo>
                      <a:pt x="201" y="78"/>
                    </a:lnTo>
                    <a:lnTo>
                      <a:pt x="211" y="69"/>
                    </a:lnTo>
                    <a:lnTo>
                      <a:pt x="212" y="78"/>
                    </a:lnTo>
                    <a:lnTo>
                      <a:pt x="216" y="83"/>
                    </a:lnTo>
                    <a:lnTo>
                      <a:pt x="226" y="79"/>
                    </a:lnTo>
                    <a:lnTo>
                      <a:pt x="224" y="89"/>
                    </a:lnTo>
                    <a:lnTo>
                      <a:pt x="227" y="81"/>
                    </a:lnTo>
                    <a:lnTo>
                      <a:pt x="228" y="80"/>
                    </a:lnTo>
                    <a:lnTo>
                      <a:pt x="237" y="67"/>
                    </a:lnTo>
                    <a:lnTo>
                      <a:pt x="243" y="66"/>
                    </a:lnTo>
                    <a:lnTo>
                      <a:pt x="265" y="76"/>
                    </a:lnTo>
                    <a:lnTo>
                      <a:pt x="275" y="88"/>
                    </a:lnTo>
                    <a:lnTo>
                      <a:pt x="315" y="96"/>
                    </a:lnTo>
                    <a:lnTo>
                      <a:pt x="353" y="121"/>
                    </a:lnTo>
                    <a:lnTo>
                      <a:pt x="359" y="153"/>
                    </a:lnTo>
                    <a:lnTo>
                      <a:pt x="345" y="181"/>
                    </a:lnTo>
                    <a:lnTo>
                      <a:pt x="338" y="188"/>
                    </a:lnTo>
                    <a:lnTo>
                      <a:pt x="321" y="212"/>
                    </a:lnTo>
                    <a:lnTo>
                      <a:pt x="319" y="265"/>
                    </a:lnTo>
                    <a:lnTo>
                      <a:pt x="292" y="325"/>
                    </a:lnTo>
                    <a:lnTo>
                      <a:pt x="271" y="326"/>
                    </a:lnTo>
                    <a:lnTo>
                      <a:pt x="233" y="352"/>
                    </a:lnTo>
                    <a:lnTo>
                      <a:pt x="232" y="387"/>
                    </a:lnTo>
                    <a:lnTo>
                      <a:pt x="222" y="400"/>
                    </a:lnTo>
                    <a:lnTo>
                      <a:pt x="211" y="422"/>
                    </a:lnTo>
                    <a:lnTo>
                      <a:pt x="201" y="431"/>
                    </a:lnTo>
                    <a:lnTo>
                      <a:pt x="194" y="445"/>
                    </a:lnTo>
                    <a:lnTo>
                      <a:pt x="189" y="450"/>
                    </a:lnTo>
                    <a:lnTo>
                      <a:pt x="187" y="443"/>
                    </a:lnTo>
                    <a:lnTo>
                      <a:pt x="191" y="437"/>
                    </a:lnTo>
                    <a:lnTo>
                      <a:pt x="184" y="428"/>
                    </a:lnTo>
                    <a:lnTo>
                      <a:pt x="168" y="415"/>
                    </a:lnTo>
                    <a:lnTo>
                      <a:pt x="165" y="415"/>
                    </a:lnTo>
                    <a:lnTo>
                      <a:pt x="155" y="407"/>
                    </a:lnTo>
                    <a:lnTo>
                      <a:pt x="156" y="403"/>
                    </a:lnTo>
                    <a:lnTo>
                      <a:pt x="168" y="386"/>
                    </a:lnTo>
                    <a:lnTo>
                      <a:pt x="184" y="372"/>
                    </a:lnTo>
                    <a:lnTo>
                      <a:pt x="188" y="362"/>
                    </a:lnTo>
                    <a:lnTo>
                      <a:pt x="180" y="352"/>
                    </a:lnTo>
                    <a:lnTo>
                      <a:pt x="178" y="348"/>
                    </a:lnTo>
                    <a:lnTo>
                      <a:pt x="181" y="338"/>
                    </a:lnTo>
                    <a:lnTo>
                      <a:pt x="178" y="335"/>
                    </a:lnTo>
                    <a:lnTo>
                      <a:pt x="170" y="336"/>
                    </a:lnTo>
                    <a:lnTo>
                      <a:pt x="166" y="317"/>
                    </a:lnTo>
                    <a:lnTo>
                      <a:pt x="159" y="316"/>
                    </a:lnTo>
                    <a:lnTo>
                      <a:pt x="147" y="315"/>
                    </a:lnTo>
                    <a:lnTo>
                      <a:pt x="145" y="289"/>
                    </a:lnTo>
                    <a:lnTo>
                      <a:pt x="152" y="270"/>
                    </a:lnTo>
                    <a:lnTo>
                      <a:pt x="148" y="263"/>
                    </a:lnTo>
                    <a:lnTo>
                      <a:pt x="142" y="258"/>
                    </a:lnTo>
                    <a:lnTo>
                      <a:pt x="143" y="248"/>
                    </a:lnTo>
                    <a:lnTo>
                      <a:pt x="127" y="247"/>
                    </a:lnTo>
                    <a:lnTo>
                      <a:pt x="125" y="220"/>
                    </a:lnTo>
                    <a:lnTo>
                      <a:pt x="120" y="217"/>
                    </a:lnTo>
                    <a:lnTo>
                      <a:pt x="113" y="216"/>
                    </a:lnTo>
                    <a:lnTo>
                      <a:pt x="99" y="206"/>
                    </a:lnTo>
                    <a:lnTo>
                      <a:pt x="91" y="205"/>
                    </a:lnTo>
                    <a:lnTo>
                      <a:pt x="79" y="194"/>
                    </a:lnTo>
                    <a:lnTo>
                      <a:pt x="79" y="171"/>
                    </a:lnTo>
                    <a:lnTo>
                      <a:pt x="72" y="173"/>
                    </a:lnTo>
                    <a:lnTo>
                      <a:pt x="50" y="187"/>
                    </a:lnTo>
                    <a:lnTo>
                      <a:pt x="41" y="186"/>
                    </a:lnTo>
                    <a:lnTo>
                      <a:pt x="31" y="186"/>
                    </a:lnTo>
                    <a:lnTo>
                      <a:pt x="31" y="169"/>
                    </a:lnTo>
                    <a:lnTo>
                      <a:pt x="23" y="175"/>
                    </a:lnTo>
                    <a:lnTo>
                      <a:pt x="17" y="175"/>
                    </a:lnTo>
                    <a:lnTo>
                      <a:pt x="7" y="168"/>
                    </a:lnTo>
                    <a:lnTo>
                      <a:pt x="10" y="163"/>
                    </a:lnTo>
                    <a:lnTo>
                      <a:pt x="0" y="147"/>
                    </a:lnTo>
                    <a:lnTo>
                      <a:pt x="3" y="138"/>
                    </a:lnTo>
                    <a:lnTo>
                      <a:pt x="8" y="133"/>
                    </a:lnTo>
                    <a:lnTo>
                      <a:pt x="10" y="119"/>
                    </a:lnTo>
                    <a:lnTo>
                      <a:pt x="21" y="111"/>
                    </a:lnTo>
                    <a:lnTo>
                      <a:pt x="38" y="109"/>
                    </a:lnTo>
                    <a:lnTo>
                      <a:pt x="42" y="74"/>
                    </a:lnTo>
                    <a:lnTo>
                      <a:pt x="35" y="53"/>
                    </a:lnTo>
                    <a:lnTo>
                      <a:pt x="45" y="52"/>
                    </a:lnTo>
                    <a:lnTo>
                      <a:pt x="44" y="47"/>
                    </a:lnTo>
                    <a:lnTo>
                      <a:pt x="38" y="47"/>
                    </a:lnTo>
                    <a:lnTo>
                      <a:pt x="39" y="39"/>
                    </a:lnTo>
                    <a:lnTo>
                      <a:pt x="54" y="39"/>
                    </a:lnTo>
                    <a:lnTo>
                      <a:pt x="63" y="33"/>
                    </a:lnTo>
                    <a:lnTo>
                      <a:pt x="66" y="47"/>
                    </a:lnTo>
                    <a:lnTo>
                      <a:pt x="78" y="52"/>
                    </a:lnTo>
                    <a:lnTo>
                      <a:pt x="90" y="41"/>
                    </a:lnTo>
                    <a:lnTo>
                      <a:pt x="97" y="31"/>
                    </a:lnTo>
                    <a:lnTo>
                      <a:pt x="91" y="30"/>
                    </a:lnTo>
                    <a:lnTo>
                      <a:pt x="84" y="9"/>
                    </a:lnTo>
                    <a:lnTo>
                      <a:pt x="101" y="21"/>
                    </a:lnTo>
                    <a:lnTo>
                      <a:pt x="106" y="12"/>
                    </a:lnTo>
                    <a:lnTo>
                      <a:pt x="116" y="8"/>
                    </a:lnTo>
                    <a:lnTo>
                      <a:pt x="123" y="2"/>
                    </a:lnTo>
                    <a:lnTo>
                      <a:pt x="128" y="0"/>
                    </a:lnTo>
                    <a:lnTo>
                      <a:pt x="132" y="14"/>
                    </a:lnTo>
                    <a:lnTo>
                      <a:pt x="129" y="32"/>
                    </a:lnTo>
                    <a:lnTo>
                      <a:pt x="133" y="40"/>
                    </a:lnTo>
                    <a:lnTo>
                      <a:pt x="140" y="45"/>
                    </a:lnTo>
                    <a:lnTo>
                      <a:pt x="146" y="40"/>
                    </a:lnTo>
                    <a:lnTo>
                      <a:pt x="160" y="37"/>
                    </a:lnTo>
                    <a:lnTo>
                      <a:pt x="178" y="32"/>
                    </a:lnTo>
                    <a:lnTo>
                      <a:pt x="193" y="35"/>
                    </a:lnTo>
                    <a:lnTo>
                      <a:pt x="197" y="27"/>
                    </a:lnTo>
                    <a:lnTo>
                      <a:pt x="205" y="8"/>
                    </a:lnTo>
                    <a:lnTo>
                      <a:pt x="209" y="15"/>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2" name="Freeform 187">
                <a:extLst>
                  <a:ext uri="{FF2B5EF4-FFF2-40B4-BE49-F238E27FC236}">
                    <a16:creationId xmlns:a16="http://schemas.microsoft.com/office/drawing/2014/main" id="{0477B6B7-7F32-4031-91CC-2258EF27CD62}"/>
                  </a:ext>
                </a:extLst>
              </p:cNvPr>
              <p:cNvSpPr>
                <a:spLocks noEditPoints="1"/>
              </p:cNvSpPr>
              <p:nvPr/>
            </p:nvSpPr>
            <p:spPr bwMode="auto">
              <a:xfrm>
                <a:off x="3714" y="2429"/>
                <a:ext cx="807" cy="479"/>
              </a:xfrm>
              <a:custGeom>
                <a:avLst/>
                <a:gdLst>
                  <a:gd name="T0" fmla="*/ 738 w 807"/>
                  <a:gd name="T1" fmla="*/ 419 h 479"/>
                  <a:gd name="T2" fmla="*/ 734 w 807"/>
                  <a:gd name="T3" fmla="*/ 418 h 479"/>
                  <a:gd name="T4" fmla="*/ 87 w 807"/>
                  <a:gd name="T5" fmla="*/ 335 h 479"/>
                  <a:gd name="T6" fmla="*/ 0 w 807"/>
                  <a:gd name="T7" fmla="*/ 158 h 479"/>
                  <a:gd name="T8" fmla="*/ 170 w 807"/>
                  <a:gd name="T9" fmla="*/ 158 h 479"/>
                  <a:gd name="T10" fmla="*/ 319 w 807"/>
                  <a:gd name="T11" fmla="*/ 174 h 479"/>
                  <a:gd name="T12" fmla="*/ 433 w 807"/>
                  <a:gd name="T13" fmla="*/ 168 h 479"/>
                  <a:gd name="T14" fmla="*/ 455 w 807"/>
                  <a:gd name="T15" fmla="*/ 158 h 479"/>
                  <a:gd name="T16" fmla="*/ 496 w 807"/>
                  <a:gd name="T17" fmla="*/ 192 h 479"/>
                  <a:gd name="T18" fmla="*/ 495 w 807"/>
                  <a:gd name="T19" fmla="*/ 208 h 479"/>
                  <a:gd name="T20" fmla="*/ 437 w 807"/>
                  <a:gd name="T21" fmla="*/ 244 h 479"/>
                  <a:gd name="T22" fmla="*/ 460 w 807"/>
                  <a:gd name="T23" fmla="*/ 299 h 479"/>
                  <a:gd name="T24" fmla="*/ 572 w 807"/>
                  <a:gd name="T25" fmla="*/ 357 h 479"/>
                  <a:gd name="T26" fmla="*/ 575 w 807"/>
                  <a:gd name="T27" fmla="*/ 240 h 479"/>
                  <a:gd name="T28" fmla="*/ 724 w 807"/>
                  <a:gd name="T29" fmla="*/ 299 h 479"/>
                  <a:gd name="T30" fmla="*/ 763 w 807"/>
                  <a:gd name="T31" fmla="*/ 334 h 479"/>
                  <a:gd name="T32" fmla="*/ 681 w 807"/>
                  <a:gd name="T33" fmla="*/ 380 h 479"/>
                  <a:gd name="T34" fmla="*/ 701 w 807"/>
                  <a:gd name="T35" fmla="*/ 395 h 479"/>
                  <a:gd name="T36" fmla="*/ 688 w 807"/>
                  <a:gd name="T37" fmla="*/ 460 h 479"/>
                  <a:gd name="T38" fmla="*/ 656 w 807"/>
                  <a:gd name="T39" fmla="*/ 412 h 479"/>
                  <a:gd name="T40" fmla="*/ 567 w 807"/>
                  <a:gd name="T41" fmla="*/ 465 h 479"/>
                  <a:gd name="T42" fmla="*/ 481 w 807"/>
                  <a:gd name="T43" fmla="*/ 403 h 479"/>
                  <a:gd name="T44" fmla="*/ 419 w 807"/>
                  <a:gd name="T45" fmla="*/ 394 h 479"/>
                  <a:gd name="T46" fmla="*/ 85 w 807"/>
                  <a:gd name="T47" fmla="*/ 306 h 479"/>
                  <a:gd name="T48" fmla="*/ 0 w 807"/>
                  <a:gd name="T49" fmla="*/ 264 h 479"/>
                  <a:gd name="T50" fmla="*/ 531 w 807"/>
                  <a:gd name="T51" fmla="*/ 107 h 479"/>
                  <a:gd name="T52" fmla="*/ 622 w 807"/>
                  <a:gd name="T53" fmla="*/ 127 h 479"/>
                  <a:gd name="T54" fmla="*/ 666 w 807"/>
                  <a:gd name="T55" fmla="*/ 201 h 479"/>
                  <a:gd name="T56" fmla="*/ 685 w 807"/>
                  <a:gd name="T57" fmla="*/ 247 h 479"/>
                  <a:gd name="T58" fmla="*/ 583 w 807"/>
                  <a:gd name="T59" fmla="*/ 204 h 479"/>
                  <a:gd name="T60" fmla="*/ 467 w 807"/>
                  <a:gd name="T61" fmla="*/ 125 h 479"/>
                  <a:gd name="T62" fmla="*/ 653 w 807"/>
                  <a:gd name="T63" fmla="*/ 32 h 479"/>
                  <a:gd name="T64" fmla="*/ 542 w 807"/>
                  <a:gd name="T65" fmla="*/ 67 h 479"/>
                  <a:gd name="T66" fmla="*/ 481 w 807"/>
                  <a:gd name="T67" fmla="*/ 63 h 479"/>
                  <a:gd name="T68" fmla="*/ 553 w 807"/>
                  <a:gd name="T69" fmla="*/ 40 h 479"/>
                  <a:gd name="T70" fmla="*/ 217 w 807"/>
                  <a:gd name="T71" fmla="*/ 118 h 479"/>
                  <a:gd name="T72" fmla="*/ 331 w 807"/>
                  <a:gd name="T73" fmla="*/ 129 h 479"/>
                  <a:gd name="T74" fmla="*/ 216 w 807"/>
                  <a:gd name="T75" fmla="*/ 155 h 479"/>
                  <a:gd name="T76" fmla="*/ 769 w 807"/>
                  <a:gd name="T77" fmla="*/ 387 h 479"/>
                  <a:gd name="T78" fmla="*/ 803 w 807"/>
                  <a:gd name="T79" fmla="*/ 423 h 479"/>
                  <a:gd name="T80" fmla="*/ 742 w 807"/>
                  <a:gd name="T81" fmla="*/ 412 h 479"/>
                  <a:gd name="T82" fmla="*/ 490 w 807"/>
                  <a:gd name="T83" fmla="*/ 88 h 479"/>
                  <a:gd name="T84" fmla="*/ 487 w 807"/>
                  <a:gd name="T85" fmla="*/ 101 h 479"/>
                  <a:gd name="T86" fmla="*/ 257 w 807"/>
                  <a:gd name="T87" fmla="*/ 80 h 479"/>
                  <a:gd name="T88" fmla="*/ 324 w 807"/>
                  <a:gd name="T89" fmla="*/ 83 h 479"/>
                  <a:gd name="T90" fmla="*/ 272 w 807"/>
                  <a:gd name="T91" fmla="*/ 92 h 479"/>
                  <a:gd name="T92" fmla="*/ 234 w 807"/>
                  <a:gd name="T93" fmla="*/ 112 h 479"/>
                  <a:gd name="T94" fmla="*/ 429 w 807"/>
                  <a:gd name="T95" fmla="*/ 20 h 479"/>
                  <a:gd name="T96" fmla="*/ 165 w 807"/>
                  <a:gd name="T97" fmla="*/ 81 h 479"/>
                  <a:gd name="T98" fmla="*/ 510 w 807"/>
                  <a:gd name="T99" fmla="*/ 199 h 479"/>
                  <a:gd name="T100" fmla="*/ 500 w 807"/>
                  <a:gd name="T101" fmla="*/ 212 h 479"/>
                  <a:gd name="T102" fmla="*/ 387 w 807"/>
                  <a:gd name="T103" fmla="*/ 138 h 479"/>
                  <a:gd name="T104" fmla="*/ 361 w 807"/>
                  <a:gd name="T105" fmla="*/ 75 h 479"/>
                  <a:gd name="T106" fmla="*/ 465 w 807"/>
                  <a:gd name="T107" fmla="*/ 106 h 479"/>
                  <a:gd name="T108" fmla="*/ 413 w 807"/>
                  <a:gd name="T109" fmla="*/ 104 h 479"/>
                  <a:gd name="T110" fmla="*/ 145 w 807"/>
                  <a:gd name="T111" fmla="*/ 399 h 479"/>
                  <a:gd name="T112" fmla="*/ 287 w 807"/>
                  <a:gd name="T113" fmla="*/ 58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07" h="479">
                    <a:moveTo>
                      <a:pt x="422" y="54"/>
                    </a:moveTo>
                    <a:lnTo>
                      <a:pt x="420" y="60"/>
                    </a:lnTo>
                    <a:lnTo>
                      <a:pt x="395" y="59"/>
                    </a:lnTo>
                    <a:lnTo>
                      <a:pt x="389" y="50"/>
                    </a:lnTo>
                    <a:lnTo>
                      <a:pt x="422" y="54"/>
                    </a:lnTo>
                    <a:close/>
                    <a:moveTo>
                      <a:pt x="738" y="419"/>
                    </a:moveTo>
                    <a:lnTo>
                      <a:pt x="735" y="426"/>
                    </a:lnTo>
                    <a:lnTo>
                      <a:pt x="741" y="427"/>
                    </a:lnTo>
                    <a:lnTo>
                      <a:pt x="738" y="434"/>
                    </a:lnTo>
                    <a:lnTo>
                      <a:pt x="729" y="435"/>
                    </a:lnTo>
                    <a:lnTo>
                      <a:pt x="726" y="429"/>
                    </a:lnTo>
                    <a:lnTo>
                      <a:pt x="734" y="418"/>
                    </a:lnTo>
                    <a:lnTo>
                      <a:pt x="738" y="419"/>
                    </a:lnTo>
                    <a:close/>
                    <a:moveTo>
                      <a:pt x="67" y="315"/>
                    </a:moveTo>
                    <a:lnTo>
                      <a:pt x="74" y="309"/>
                    </a:lnTo>
                    <a:lnTo>
                      <a:pt x="84" y="331"/>
                    </a:lnTo>
                    <a:lnTo>
                      <a:pt x="67" y="315"/>
                    </a:lnTo>
                    <a:close/>
                    <a:moveTo>
                      <a:pt x="87" y="335"/>
                    </a:moveTo>
                    <a:lnTo>
                      <a:pt x="82" y="344"/>
                    </a:lnTo>
                    <a:lnTo>
                      <a:pt x="92" y="359"/>
                    </a:lnTo>
                    <a:lnTo>
                      <a:pt x="72" y="340"/>
                    </a:lnTo>
                    <a:lnTo>
                      <a:pt x="74" y="335"/>
                    </a:lnTo>
                    <a:lnTo>
                      <a:pt x="87" y="335"/>
                    </a:lnTo>
                    <a:close/>
                    <a:moveTo>
                      <a:pt x="0" y="158"/>
                    </a:moveTo>
                    <a:lnTo>
                      <a:pt x="49" y="167"/>
                    </a:lnTo>
                    <a:lnTo>
                      <a:pt x="110" y="155"/>
                    </a:lnTo>
                    <a:lnTo>
                      <a:pt x="135" y="156"/>
                    </a:lnTo>
                    <a:lnTo>
                      <a:pt x="137" y="152"/>
                    </a:lnTo>
                    <a:lnTo>
                      <a:pt x="158" y="162"/>
                    </a:lnTo>
                    <a:lnTo>
                      <a:pt x="170" y="158"/>
                    </a:lnTo>
                    <a:lnTo>
                      <a:pt x="232" y="170"/>
                    </a:lnTo>
                    <a:lnTo>
                      <a:pt x="230" y="180"/>
                    </a:lnTo>
                    <a:lnTo>
                      <a:pt x="265" y="182"/>
                    </a:lnTo>
                    <a:lnTo>
                      <a:pt x="285" y="190"/>
                    </a:lnTo>
                    <a:lnTo>
                      <a:pt x="293" y="175"/>
                    </a:lnTo>
                    <a:lnTo>
                      <a:pt x="319" y="174"/>
                    </a:lnTo>
                    <a:lnTo>
                      <a:pt x="368" y="180"/>
                    </a:lnTo>
                    <a:lnTo>
                      <a:pt x="373" y="173"/>
                    </a:lnTo>
                    <a:lnTo>
                      <a:pt x="392" y="176"/>
                    </a:lnTo>
                    <a:lnTo>
                      <a:pt x="399" y="178"/>
                    </a:lnTo>
                    <a:lnTo>
                      <a:pt x="417" y="185"/>
                    </a:lnTo>
                    <a:lnTo>
                      <a:pt x="433" y="168"/>
                    </a:lnTo>
                    <a:lnTo>
                      <a:pt x="426" y="159"/>
                    </a:lnTo>
                    <a:lnTo>
                      <a:pt x="404" y="149"/>
                    </a:lnTo>
                    <a:lnTo>
                      <a:pt x="416" y="132"/>
                    </a:lnTo>
                    <a:lnTo>
                      <a:pt x="432" y="132"/>
                    </a:lnTo>
                    <a:lnTo>
                      <a:pt x="452" y="150"/>
                    </a:lnTo>
                    <a:lnTo>
                      <a:pt x="455" y="158"/>
                    </a:lnTo>
                    <a:lnTo>
                      <a:pt x="489" y="184"/>
                    </a:lnTo>
                    <a:lnTo>
                      <a:pt x="512" y="165"/>
                    </a:lnTo>
                    <a:lnTo>
                      <a:pt x="507" y="156"/>
                    </a:lnTo>
                    <a:lnTo>
                      <a:pt x="545" y="162"/>
                    </a:lnTo>
                    <a:lnTo>
                      <a:pt x="545" y="187"/>
                    </a:lnTo>
                    <a:lnTo>
                      <a:pt x="496" y="192"/>
                    </a:lnTo>
                    <a:lnTo>
                      <a:pt x="503" y="196"/>
                    </a:lnTo>
                    <a:lnTo>
                      <a:pt x="490" y="206"/>
                    </a:lnTo>
                    <a:lnTo>
                      <a:pt x="469" y="198"/>
                    </a:lnTo>
                    <a:lnTo>
                      <a:pt x="454" y="199"/>
                    </a:lnTo>
                    <a:lnTo>
                      <a:pt x="479" y="207"/>
                    </a:lnTo>
                    <a:lnTo>
                      <a:pt x="495" y="208"/>
                    </a:lnTo>
                    <a:lnTo>
                      <a:pt x="480" y="222"/>
                    </a:lnTo>
                    <a:lnTo>
                      <a:pt x="466" y="221"/>
                    </a:lnTo>
                    <a:lnTo>
                      <a:pt x="461" y="225"/>
                    </a:lnTo>
                    <a:lnTo>
                      <a:pt x="429" y="221"/>
                    </a:lnTo>
                    <a:lnTo>
                      <a:pt x="463" y="230"/>
                    </a:lnTo>
                    <a:lnTo>
                      <a:pt x="437" y="244"/>
                    </a:lnTo>
                    <a:lnTo>
                      <a:pt x="424" y="261"/>
                    </a:lnTo>
                    <a:lnTo>
                      <a:pt x="423" y="275"/>
                    </a:lnTo>
                    <a:lnTo>
                      <a:pt x="426" y="282"/>
                    </a:lnTo>
                    <a:lnTo>
                      <a:pt x="438" y="282"/>
                    </a:lnTo>
                    <a:lnTo>
                      <a:pt x="443" y="303"/>
                    </a:lnTo>
                    <a:lnTo>
                      <a:pt x="460" y="299"/>
                    </a:lnTo>
                    <a:lnTo>
                      <a:pt x="510" y="321"/>
                    </a:lnTo>
                    <a:lnTo>
                      <a:pt x="536" y="324"/>
                    </a:lnTo>
                    <a:lnTo>
                      <a:pt x="537" y="348"/>
                    </a:lnTo>
                    <a:lnTo>
                      <a:pt x="552" y="367"/>
                    </a:lnTo>
                    <a:lnTo>
                      <a:pt x="560" y="369"/>
                    </a:lnTo>
                    <a:lnTo>
                      <a:pt x="572" y="357"/>
                    </a:lnTo>
                    <a:lnTo>
                      <a:pt x="561" y="329"/>
                    </a:lnTo>
                    <a:lnTo>
                      <a:pt x="591" y="309"/>
                    </a:lnTo>
                    <a:lnTo>
                      <a:pt x="585" y="293"/>
                    </a:lnTo>
                    <a:lnTo>
                      <a:pt x="570" y="283"/>
                    </a:lnTo>
                    <a:lnTo>
                      <a:pt x="583" y="271"/>
                    </a:lnTo>
                    <a:lnTo>
                      <a:pt x="575" y="240"/>
                    </a:lnTo>
                    <a:lnTo>
                      <a:pt x="615" y="239"/>
                    </a:lnTo>
                    <a:lnTo>
                      <a:pt x="653" y="256"/>
                    </a:lnTo>
                    <a:lnTo>
                      <a:pt x="652" y="273"/>
                    </a:lnTo>
                    <a:lnTo>
                      <a:pt x="674" y="287"/>
                    </a:lnTo>
                    <a:lnTo>
                      <a:pt x="697" y="261"/>
                    </a:lnTo>
                    <a:lnTo>
                      <a:pt x="724" y="299"/>
                    </a:lnTo>
                    <a:lnTo>
                      <a:pt x="728" y="312"/>
                    </a:lnTo>
                    <a:lnTo>
                      <a:pt x="739" y="323"/>
                    </a:lnTo>
                    <a:lnTo>
                      <a:pt x="765" y="330"/>
                    </a:lnTo>
                    <a:lnTo>
                      <a:pt x="733" y="340"/>
                    </a:lnTo>
                    <a:lnTo>
                      <a:pt x="739" y="346"/>
                    </a:lnTo>
                    <a:lnTo>
                      <a:pt x="763" y="334"/>
                    </a:lnTo>
                    <a:lnTo>
                      <a:pt x="778" y="345"/>
                    </a:lnTo>
                    <a:lnTo>
                      <a:pt x="779" y="357"/>
                    </a:lnTo>
                    <a:lnTo>
                      <a:pt x="767" y="366"/>
                    </a:lnTo>
                    <a:lnTo>
                      <a:pt x="751" y="370"/>
                    </a:lnTo>
                    <a:lnTo>
                      <a:pt x="741" y="380"/>
                    </a:lnTo>
                    <a:lnTo>
                      <a:pt x="681" y="380"/>
                    </a:lnTo>
                    <a:lnTo>
                      <a:pt x="660" y="394"/>
                    </a:lnTo>
                    <a:lnTo>
                      <a:pt x="643" y="414"/>
                    </a:lnTo>
                    <a:lnTo>
                      <a:pt x="642" y="419"/>
                    </a:lnTo>
                    <a:lnTo>
                      <a:pt x="659" y="402"/>
                    </a:lnTo>
                    <a:lnTo>
                      <a:pt x="685" y="391"/>
                    </a:lnTo>
                    <a:lnTo>
                      <a:pt x="701" y="395"/>
                    </a:lnTo>
                    <a:lnTo>
                      <a:pt x="702" y="402"/>
                    </a:lnTo>
                    <a:lnTo>
                      <a:pt x="679" y="406"/>
                    </a:lnTo>
                    <a:lnTo>
                      <a:pt x="698" y="408"/>
                    </a:lnTo>
                    <a:lnTo>
                      <a:pt x="693" y="417"/>
                    </a:lnTo>
                    <a:lnTo>
                      <a:pt x="730" y="438"/>
                    </a:lnTo>
                    <a:lnTo>
                      <a:pt x="688" y="460"/>
                    </a:lnTo>
                    <a:lnTo>
                      <a:pt x="686" y="446"/>
                    </a:lnTo>
                    <a:lnTo>
                      <a:pt x="701" y="436"/>
                    </a:lnTo>
                    <a:lnTo>
                      <a:pt x="698" y="432"/>
                    </a:lnTo>
                    <a:lnTo>
                      <a:pt x="675" y="441"/>
                    </a:lnTo>
                    <a:lnTo>
                      <a:pt x="668" y="416"/>
                    </a:lnTo>
                    <a:lnTo>
                      <a:pt x="656" y="412"/>
                    </a:lnTo>
                    <a:lnTo>
                      <a:pt x="647" y="435"/>
                    </a:lnTo>
                    <a:lnTo>
                      <a:pt x="635" y="440"/>
                    </a:lnTo>
                    <a:lnTo>
                      <a:pt x="603" y="441"/>
                    </a:lnTo>
                    <a:lnTo>
                      <a:pt x="585" y="458"/>
                    </a:lnTo>
                    <a:lnTo>
                      <a:pt x="566" y="458"/>
                    </a:lnTo>
                    <a:lnTo>
                      <a:pt x="567" y="465"/>
                    </a:lnTo>
                    <a:lnTo>
                      <a:pt x="535" y="479"/>
                    </a:lnTo>
                    <a:lnTo>
                      <a:pt x="529" y="476"/>
                    </a:lnTo>
                    <a:lnTo>
                      <a:pt x="535" y="437"/>
                    </a:lnTo>
                    <a:lnTo>
                      <a:pt x="525" y="431"/>
                    </a:lnTo>
                    <a:lnTo>
                      <a:pt x="513" y="419"/>
                    </a:lnTo>
                    <a:lnTo>
                      <a:pt x="481" y="403"/>
                    </a:lnTo>
                    <a:lnTo>
                      <a:pt x="473" y="406"/>
                    </a:lnTo>
                    <a:lnTo>
                      <a:pt x="453" y="405"/>
                    </a:lnTo>
                    <a:lnTo>
                      <a:pt x="439" y="399"/>
                    </a:lnTo>
                    <a:lnTo>
                      <a:pt x="429" y="399"/>
                    </a:lnTo>
                    <a:lnTo>
                      <a:pt x="421" y="390"/>
                    </a:lnTo>
                    <a:lnTo>
                      <a:pt x="419" y="394"/>
                    </a:lnTo>
                    <a:lnTo>
                      <a:pt x="165" y="394"/>
                    </a:lnTo>
                    <a:lnTo>
                      <a:pt x="112" y="348"/>
                    </a:lnTo>
                    <a:lnTo>
                      <a:pt x="96" y="331"/>
                    </a:lnTo>
                    <a:lnTo>
                      <a:pt x="99" y="322"/>
                    </a:lnTo>
                    <a:lnTo>
                      <a:pt x="102" y="315"/>
                    </a:lnTo>
                    <a:lnTo>
                      <a:pt x="85" y="306"/>
                    </a:lnTo>
                    <a:lnTo>
                      <a:pt x="51" y="269"/>
                    </a:lnTo>
                    <a:lnTo>
                      <a:pt x="34" y="280"/>
                    </a:lnTo>
                    <a:lnTo>
                      <a:pt x="18" y="263"/>
                    </a:lnTo>
                    <a:lnTo>
                      <a:pt x="11" y="264"/>
                    </a:lnTo>
                    <a:lnTo>
                      <a:pt x="5" y="266"/>
                    </a:lnTo>
                    <a:lnTo>
                      <a:pt x="0" y="264"/>
                    </a:lnTo>
                    <a:lnTo>
                      <a:pt x="0" y="158"/>
                    </a:lnTo>
                    <a:close/>
                    <a:moveTo>
                      <a:pt x="513" y="108"/>
                    </a:moveTo>
                    <a:lnTo>
                      <a:pt x="496" y="120"/>
                    </a:lnTo>
                    <a:lnTo>
                      <a:pt x="514" y="137"/>
                    </a:lnTo>
                    <a:lnTo>
                      <a:pt x="507" y="116"/>
                    </a:lnTo>
                    <a:lnTo>
                      <a:pt x="531" y="107"/>
                    </a:lnTo>
                    <a:lnTo>
                      <a:pt x="547" y="110"/>
                    </a:lnTo>
                    <a:lnTo>
                      <a:pt x="550" y="126"/>
                    </a:lnTo>
                    <a:lnTo>
                      <a:pt x="566" y="125"/>
                    </a:lnTo>
                    <a:lnTo>
                      <a:pt x="580" y="120"/>
                    </a:lnTo>
                    <a:lnTo>
                      <a:pt x="591" y="122"/>
                    </a:lnTo>
                    <a:lnTo>
                      <a:pt x="622" y="127"/>
                    </a:lnTo>
                    <a:lnTo>
                      <a:pt x="667" y="150"/>
                    </a:lnTo>
                    <a:lnTo>
                      <a:pt x="666" y="167"/>
                    </a:lnTo>
                    <a:lnTo>
                      <a:pt x="716" y="192"/>
                    </a:lnTo>
                    <a:lnTo>
                      <a:pt x="709" y="210"/>
                    </a:lnTo>
                    <a:lnTo>
                      <a:pt x="673" y="186"/>
                    </a:lnTo>
                    <a:lnTo>
                      <a:pt x="666" y="201"/>
                    </a:lnTo>
                    <a:lnTo>
                      <a:pt x="698" y="224"/>
                    </a:lnTo>
                    <a:lnTo>
                      <a:pt x="694" y="236"/>
                    </a:lnTo>
                    <a:lnTo>
                      <a:pt x="659" y="221"/>
                    </a:lnTo>
                    <a:lnTo>
                      <a:pt x="659" y="227"/>
                    </a:lnTo>
                    <a:lnTo>
                      <a:pt x="686" y="244"/>
                    </a:lnTo>
                    <a:lnTo>
                      <a:pt x="685" y="247"/>
                    </a:lnTo>
                    <a:lnTo>
                      <a:pt x="635" y="226"/>
                    </a:lnTo>
                    <a:lnTo>
                      <a:pt x="619" y="215"/>
                    </a:lnTo>
                    <a:lnTo>
                      <a:pt x="590" y="216"/>
                    </a:lnTo>
                    <a:lnTo>
                      <a:pt x="577" y="218"/>
                    </a:lnTo>
                    <a:lnTo>
                      <a:pt x="574" y="209"/>
                    </a:lnTo>
                    <a:lnTo>
                      <a:pt x="583" y="204"/>
                    </a:lnTo>
                    <a:lnTo>
                      <a:pt x="598" y="206"/>
                    </a:lnTo>
                    <a:lnTo>
                      <a:pt x="628" y="184"/>
                    </a:lnTo>
                    <a:lnTo>
                      <a:pt x="602" y="167"/>
                    </a:lnTo>
                    <a:lnTo>
                      <a:pt x="510" y="152"/>
                    </a:lnTo>
                    <a:lnTo>
                      <a:pt x="467" y="137"/>
                    </a:lnTo>
                    <a:lnTo>
                      <a:pt x="467" y="125"/>
                    </a:lnTo>
                    <a:lnTo>
                      <a:pt x="482" y="110"/>
                    </a:lnTo>
                    <a:lnTo>
                      <a:pt x="513" y="108"/>
                    </a:lnTo>
                    <a:close/>
                    <a:moveTo>
                      <a:pt x="604" y="0"/>
                    </a:moveTo>
                    <a:lnTo>
                      <a:pt x="730" y="9"/>
                    </a:lnTo>
                    <a:lnTo>
                      <a:pt x="681" y="21"/>
                    </a:lnTo>
                    <a:lnTo>
                      <a:pt x="653" y="32"/>
                    </a:lnTo>
                    <a:lnTo>
                      <a:pt x="635" y="40"/>
                    </a:lnTo>
                    <a:lnTo>
                      <a:pt x="586" y="43"/>
                    </a:lnTo>
                    <a:lnTo>
                      <a:pt x="604" y="51"/>
                    </a:lnTo>
                    <a:lnTo>
                      <a:pt x="596" y="59"/>
                    </a:lnTo>
                    <a:lnTo>
                      <a:pt x="578" y="64"/>
                    </a:lnTo>
                    <a:lnTo>
                      <a:pt x="542" y="67"/>
                    </a:lnTo>
                    <a:lnTo>
                      <a:pt x="579" y="74"/>
                    </a:lnTo>
                    <a:lnTo>
                      <a:pt x="554" y="81"/>
                    </a:lnTo>
                    <a:lnTo>
                      <a:pt x="541" y="79"/>
                    </a:lnTo>
                    <a:lnTo>
                      <a:pt x="468" y="77"/>
                    </a:lnTo>
                    <a:lnTo>
                      <a:pt x="490" y="68"/>
                    </a:lnTo>
                    <a:lnTo>
                      <a:pt x="481" y="63"/>
                    </a:lnTo>
                    <a:lnTo>
                      <a:pt x="515" y="60"/>
                    </a:lnTo>
                    <a:lnTo>
                      <a:pt x="489" y="57"/>
                    </a:lnTo>
                    <a:lnTo>
                      <a:pt x="505" y="48"/>
                    </a:lnTo>
                    <a:lnTo>
                      <a:pt x="529" y="48"/>
                    </a:lnTo>
                    <a:lnTo>
                      <a:pt x="498" y="32"/>
                    </a:lnTo>
                    <a:lnTo>
                      <a:pt x="553" y="40"/>
                    </a:lnTo>
                    <a:lnTo>
                      <a:pt x="529" y="30"/>
                    </a:lnTo>
                    <a:lnTo>
                      <a:pt x="449" y="17"/>
                    </a:lnTo>
                    <a:lnTo>
                      <a:pt x="529" y="6"/>
                    </a:lnTo>
                    <a:lnTo>
                      <a:pt x="604" y="0"/>
                    </a:lnTo>
                    <a:close/>
                    <a:moveTo>
                      <a:pt x="205" y="127"/>
                    </a:moveTo>
                    <a:lnTo>
                      <a:pt x="217" y="118"/>
                    </a:lnTo>
                    <a:lnTo>
                      <a:pt x="247" y="112"/>
                    </a:lnTo>
                    <a:lnTo>
                      <a:pt x="272" y="120"/>
                    </a:lnTo>
                    <a:lnTo>
                      <a:pt x="286" y="130"/>
                    </a:lnTo>
                    <a:lnTo>
                      <a:pt x="292" y="123"/>
                    </a:lnTo>
                    <a:lnTo>
                      <a:pt x="317" y="107"/>
                    </a:lnTo>
                    <a:lnTo>
                      <a:pt x="331" y="129"/>
                    </a:lnTo>
                    <a:lnTo>
                      <a:pt x="354" y="143"/>
                    </a:lnTo>
                    <a:lnTo>
                      <a:pt x="374" y="160"/>
                    </a:lnTo>
                    <a:lnTo>
                      <a:pt x="342" y="168"/>
                    </a:lnTo>
                    <a:lnTo>
                      <a:pt x="318" y="166"/>
                    </a:lnTo>
                    <a:lnTo>
                      <a:pt x="261" y="171"/>
                    </a:lnTo>
                    <a:lnTo>
                      <a:pt x="216" y="155"/>
                    </a:lnTo>
                    <a:lnTo>
                      <a:pt x="267" y="146"/>
                    </a:lnTo>
                    <a:lnTo>
                      <a:pt x="240" y="148"/>
                    </a:lnTo>
                    <a:lnTo>
                      <a:pt x="205" y="140"/>
                    </a:lnTo>
                    <a:lnTo>
                      <a:pt x="205" y="127"/>
                    </a:lnTo>
                    <a:close/>
                    <a:moveTo>
                      <a:pt x="782" y="365"/>
                    </a:moveTo>
                    <a:lnTo>
                      <a:pt x="769" y="387"/>
                    </a:lnTo>
                    <a:lnTo>
                      <a:pt x="777" y="381"/>
                    </a:lnTo>
                    <a:lnTo>
                      <a:pt x="784" y="391"/>
                    </a:lnTo>
                    <a:lnTo>
                      <a:pt x="799" y="391"/>
                    </a:lnTo>
                    <a:lnTo>
                      <a:pt x="801" y="406"/>
                    </a:lnTo>
                    <a:lnTo>
                      <a:pt x="807" y="411"/>
                    </a:lnTo>
                    <a:lnTo>
                      <a:pt x="803" y="423"/>
                    </a:lnTo>
                    <a:lnTo>
                      <a:pt x="794" y="418"/>
                    </a:lnTo>
                    <a:lnTo>
                      <a:pt x="790" y="413"/>
                    </a:lnTo>
                    <a:lnTo>
                      <a:pt x="783" y="419"/>
                    </a:lnTo>
                    <a:lnTo>
                      <a:pt x="778" y="412"/>
                    </a:lnTo>
                    <a:lnTo>
                      <a:pt x="758" y="411"/>
                    </a:lnTo>
                    <a:lnTo>
                      <a:pt x="742" y="412"/>
                    </a:lnTo>
                    <a:lnTo>
                      <a:pt x="754" y="401"/>
                    </a:lnTo>
                    <a:lnTo>
                      <a:pt x="756" y="393"/>
                    </a:lnTo>
                    <a:lnTo>
                      <a:pt x="770" y="367"/>
                    </a:lnTo>
                    <a:lnTo>
                      <a:pt x="782" y="365"/>
                    </a:lnTo>
                    <a:close/>
                    <a:moveTo>
                      <a:pt x="453" y="75"/>
                    </a:moveTo>
                    <a:lnTo>
                      <a:pt x="490" y="88"/>
                    </a:lnTo>
                    <a:lnTo>
                      <a:pt x="546" y="84"/>
                    </a:lnTo>
                    <a:lnTo>
                      <a:pt x="559" y="89"/>
                    </a:lnTo>
                    <a:lnTo>
                      <a:pt x="563" y="90"/>
                    </a:lnTo>
                    <a:lnTo>
                      <a:pt x="554" y="99"/>
                    </a:lnTo>
                    <a:lnTo>
                      <a:pt x="543" y="101"/>
                    </a:lnTo>
                    <a:lnTo>
                      <a:pt x="487" y="101"/>
                    </a:lnTo>
                    <a:lnTo>
                      <a:pt x="448" y="98"/>
                    </a:lnTo>
                    <a:lnTo>
                      <a:pt x="404" y="70"/>
                    </a:lnTo>
                    <a:lnTo>
                      <a:pt x="453" y="75"/>
                    </a:lnTo>
                    <a:close/>
                    <a:moveTo>
                      <a:pt x="220" y="84"/>
                    </a:moveTo>
                    <a:lnTo>
                      <a:pt x="235" y="77"/>
                    </a:lnTo>
                    <a:lnTo>
                      <a:pt x="257" y="80"/>
                    </a:lnTo>
                    <a:lnTo>
                      <a:pt x="272" y="87"/>
                    </a:lnTo>
                    <a:lnTo>
                      <a:pt x="294" y="87"/>
                    </a:lnTo>
                    <a:lnTo>
                      <a:pt x="281" y="82"/>
                    </a:lnTo>
                    <a:lnTo>
                      <a:pt x="280" y="77"/>
                    </a:lnTo>
                    <a:lnTo>
                      <a:pt x="293" y="72"/>
                    </a:lnTo>
                    <a:lnTo>
                      <a:pt x="324" y="83"/>
                    </a:lnTo>
                    <a:lnTo>
                      <a:pt x="326" y="88"/>
                    </a:lnTo>
                    <a:lnTo>
                      <a:pt x="316" y="95"/>
                    </a:lnTo>
                    <a:lnTo>
                      <a:pt x="294" y="94"/>
                    </a:lnTo>
                    <a:lnTo>
                      <a:pt x="255" y="102"/>
                    </a:lnTo>
                    <a:lnTo>
                      <a:pt x="242" y="98"/>
                    </a:lnTo>
                    <a:lnTo>
                      <a:pt x="272" y="92"/>
                    </a:lnTo>
                    <a:lnTo>
                      <a:pt x="213" y="92"/>
                    </a:lnTo>
                    <a:lnTo>
                      <a:pt x="220" y="84"/>
                    </a:lnTo>
                    <a:close/>
                    <a:moveTo>
                      <a:pt x="155" y="102"/>
                    </a:moveTo>
                    <a:lnTo>
                      <a:pt x="180" y="100"/>
                    </a:lnTo>
                    <a:lnTo>
                      <a:pt x="218" y="104"/>
                    </a:lnTo>
                    <a:lnTo>
                      <a:pt x="234" y="112"/>
                    </a:lnTo>
                    <a:lnTo>
                      <a:pt x="199" y="124"/>
                    </a:lnTo>
                    <a:lnTo>
                      <a:pt x="165" y="140"/>
                    </a:lnTo>
                    <a:lnTo>
                      <a:pt x="141" y="129"/>
                    </a:lnTo>
                    <a:lnTo>
                      <a:pt x="155" y="102"/>
                    </a:lnTo>
                    <a:close/>
                    <a:moveTo>
                      <a:pt x="437" y="23"/>
                    </a:moveTo>
                    <a:lnTo>
                      <a:pt x="429" y="20"/>
                    </a:lnTo>
                    <a:lnTo>
                      <a:pt x="507" y="42"/>
                    </a:lnTo>
                    <a:lnTo>
                      <a:pt x="467" y="59"/>
                    </a:lnTo>
                    <a:lnTo>
                      <a:pt x="428" y="48"/>
                    </a:lnTo>
                    <a:lnTo>
                      <a:pt x="401" y="33"/>
                    </a:lnTo>
                    <a:lnTo>
                      <a:pt x="437" y="23"/>
                    </a:lnTo>
                    <a:close/>
                    <a:moveTo>
                      <a:pt x="165" y="81"/>
                    </a:moveTo>
                    <a:lnTo>
                      <a:pt x="199" y="67"/>
                    </a:lnTo>
                    <a:lnTo>
                      <a:pt x="224" y="65"/>
                    </a:lnTo>
                    <a:lnTo>
                      <a:pt x="235" y="67"/>
                    </a:lnTo>
                    <a:lnTo>
                      <a:pt x="206" y="89"/>
                    </a:lnTo>
                    <a:lnTo>
                      <a:pt x="165" y="81"/>
                    </a:lnTo>
                    <a:close/>
                    <a:moveTo>
                      <a:pt x="510" y="199"/>
                    </a:moveTo>
                    <a:lnTo>
                      <a:pt x="557" y="224"/>
                    </a:lnTo>
                    <a:lnTo>
                      <a:pt x="528" y="221"/>
                    </a:lnTo>
                    <a:lnTo>
                      <a:pt x="508" y="231"/>
                    </a:lnTo>
                    <a:lnTo>
                      <a:pt x="505" y="225"/>
                    </a:lnTo>
                    <a:lnTo>
                      <a:pt x="491" y="225"/>
                    </a:lnTo>
                    <a:lnTo>
                      <a:pt x="500" y="212"/>
                    </a:lnTo>
                    <a:lnTo>
                      <a:pt x="504" y="199"/>
                    </a:lnTo>
                    <a:lnTo>
                      <a:pt x="510" y="199"/>
                    </a:lnTo>
                    <a:close/>
                    <a:moveTo>
                      <a:pt x="357" y="110"/>
                    </a:moveTo>
                    <a:lnTo>
                      <a:pt x="402" y="106"/>
                    </a:lnTo>
                    <a:lnTo>
                      <a:pt x="406" y="131"/>
                    </a:lnTo>
                    <a:lnTo>
                      <a:pt x="387" y="138"/>
                    </a:lnTo>
                    <a:lnTo>
                      <a:pt x="348" y="119"/>
                    </a:lnTo>
                    <a:lnTo>
                      <a:pt x="357" y="110"/>
                    </a:lnTo>
                    <a:close/>
                    <a:moveTo>
                      <a:pt x="336" y="75"/>
                    </a:moveTo>
                    <a:lnTo>
                      <a:pt x="360" y="78"/>
                    </a:lnTo>
                    <a:lnTo>
                      <a:pt x="377" y="83"/>
                    </a:lnTo>
                    <a:lnTo>
                      <a:pt x="361" y="75"/>
                    </a:lnTo>
                    <a:lnTo>
                      <a:pt x="397" y="75"/>
                    </a:lnTo>
                    <a:lnTo>
                      <a:pt x="401" y="93"/>
                    </a:lnTo>
                    <a:lnTo>
                      <a:pt x="374" y="95"/>
                    </a:lnTo>
                    <a:lnTo>
                      <a:pt x="336" y="84"/>
                    </a:lnTo>
                    <a:lnTo>
                      <a:pt x="336" y="75"/>
                    </a:lnTo>
                    <a:close/>
                    <a:moveTo>
                      <a:pt x="465" y="106"/>
                    </a:moveTo>
                    <a:lnTo>
                      <a:pt x="449" y="119"/>
                    </a:lnTo>
                    <a:lnTo>
                      <a:pt x="432" y="120"/>
                    </a:lnTo>
                    <a:lnTo>
                      <a:pt x="430" y="129"/>
                    </a:lnTo>
                    <a:lnTo>
                      <a:pt x="419" y="129"/>
                    </a:lnTo>
                    <a:lnTo>
                      <a:pt x="413" y="118"/>
                    </a:lnTo>
                    <a:lnTo>
                      <a:pt x="413" y="104"/>
                    </a:lnTo>
                    <a:lnTo>
                      <a:pt x="465" y="106"/>
                    </a:lnTo>
                    <a:close/>
                    <a:moveTo>
                      <a:pt x="122" y="374"/>
                    </a:moveTo>
                    <a:lnTo>
                      <a:pt x="141" y="379"/>
                    </a:lnTo>
                    <a:lnTo>
                      <a:pt x="158" y="394"/>
                    </a:lnTo>
                    <a:lnTo>
                      <a:pt x="161" y="402"/>
                    </a:lnTo>
                    <a:lnTo>
                      <a:pt x="145" y="399"/>
                    </a:lnTo>
                    <a:lnTo>
                      <a:pt x="113" y="374"/>
                    </a:lnTo>
                    <a:lnTo>
                      <a:pt x="122" y="374"/>
                    </a:lnTo>
                    <a:close/>
                    <a:moveTo>
                      <a:pt x="255" y="54"/>
                    </a:moveTo>
                    <a:lnTo>
                      <a:pt x="277" y="51"/>
                    </a:lnTo>
                    <a:lnTo>
                      <a:pt x="290" y="54"/>
                    </a:lnTo>
                    <a:lnTo>
                      <a:pt x="287" y="58"/>
                    </a:lnTo>
                    <a:lnTo>
                      <a:pt x="283" y="66"/>
                    </a:lnTo>
                    <a:lnTo>
                      <a:pt x="264" y="67"/>
                    </a:lnTo>
                    <a:lnTo>
                      <a:pt x="236" y="62"/>
                    </a:lnTo>
                    <a:lnTo>
                      <a:pt x="255" y="5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3" name="Freeform 188">
                <a:extLst>
                  <a:ext uri="{FF2B5EF4-FFF2-40B4-BE49-F238E27FC236}">
                    <a16:creationId xmlns:a16="http://schemas.microsoft.com/office/drawing/2014/main" id="{A67F7FF1-1F9C-4CAC-9FDE-AF5CC189DA31}"/>
                  </a:ext>
                </a:extLst>
              </p:cNvPr>
              <p:cNvSpPr>
                <a:spLocks noEditPoints="1"/>
              </p:cNvSpPr>
              <p:nvPr/>
            </p:nvSpPr>
            <p:spPr bwMode="auto">
              <a:xfrm>
                <a:off x="4311" y="3592"/>
                <a:ext cx="80" cy="439"/>
              </a:xfrm>
              <a:custGeom>
                <a:avLst/>
                <a:gdLst>
                  <a:gd name="T0" fmla="*/ 62 w 80"/>
                  <a:gd name="T1" fmla="*/ 435 h 439"/>
                  <a:gd name="T2" fmla="*/ 52 w 80"/>
                  <a:gd name="T3" fmla="*/ 438 h 439"/>
                  <a:gd name="T4" fmla="*/ 34 w 80"/>
                  <a:gd name="T5" fmla="*/ 428 h 439"/>
                  <a:gd name="T6" fmla="*/ 49 w 80"/>
                  <a:gd name="T7" fmla="*/ 437 h 439"/>
                  <a:gd name="T8" fmla="*/ 34 w 80"/>
                  <a:gd name="T9" fmla="*/ 428 h 439"/>
                  <a:gd name="T10" fmla="*/ 6 w 80"/>
                  <a:gd name="T11" fmla="*/ 377 h 439"/>
                  <a:gd name="T12" fmla="*/ 2 w 80"/>
                  <a:gd name="T13" fmla="*/ 377 h 439"/>
                  <a:gd name="T14" fmla="*/ 1 w 80"/>
                  <a:gd name="T15" fmla="*/ 369 h 439"/>
                  <a:gd name="T16" fmla="*/ 10 w 80"/>
                  <a:gd name="T17" fmla="*/ 356 h 439"/>
                  <a:gd name="T18" fmla="*/ 1 w 80"/>
                  <a:gd name="T19" fmla="*/ 369 h 439"/>
                  <a:gd name="T20" fmla="*/ 65 w 80"/>
                  <a:gd name="T21" fmla="*/ 84 h 439"/>
                  <a:gd name="T22" fmla="*/ 58 w 80"/>
                  <a:gd name="T23" fmla="*/ 124 h 439"/>
                  <a:gd name="T24" fmla="*/ 50 w 80"/>
                  <a:gd name="T25" fmla="*/ 158 h 439"/>
                  <a:gd name="T26" fmla="*/ 42 w 80"/>
                  <a:gd name="T27" fmla="*/ 224 h 439"/>
                  <a:gd name="T28" fmla="*/ 37 w 80"/>
                  <a:gd name="T29" fmla="*/ 257 h 439"/>
                  <a:gd name="T30" fmla="*/ 39 w 80"/>
                  <a:gd name="T31" fmla="*/ 323 h 439"/>
                  <a:gd name="T32" fmla="*/ 23 w 80"/>
                  <a:gd name="T33" fmla="*/ 384 h 439"/>
                  <a:gd name="T34" fmla="*/ 31 w 80"/>
                  <a:gd name="T35" fmla="*/ 398 h 439"/>
                  <a:gd name="T36" fmla="*/ 53 w 80"/>
                  <a:gd name="T37" fmla="*/ 400 h 439"/>
                  <a:gd name="T38" fmla="*/ 44 w 80"/>
                  <a:gd name="T39" fmla="*/ 408 h 439"/>
                  <a:gd name="T40" fmla="*/ 28 w 80"/>
                  <a:gd name="T41" fmla="*/ 415 h 439"/>
                  <a:gd name="T42" fmla="*/ 16 w 80"/>
                  <a:gd name="T43" fmla="*/ 391 h 439"/>
                  <a:gd name="T44" fmla="*/ 14 w 80"/>
                  <a:gd name="T45" fmla="*/ 386 h 439"/>
                  <a:gd name="T46" fmla="*/ 13 w 80"/>
                  <a:gd name="T47" fmla="*/ 371 h 439"/>
                  <a:gd name="T48" fmla="*/ 14 w 80"/>
                  <a:gd name="T49" fmla="*/ 353 h 439"/>
                  <a:gd name="T50" fmla="*/ 15 w 80"/>
                  <a:gd name="T51" fmla="*/ 342 h 439"/>
                  <a:gd name="T52" fmla="*/ 9 w 80"/>
                  <a:gd name="T53" fmla="*/ 329 h 439"/>
                  <a:gd name="T54" fmla="*/ 28 w 80"/>
                  <a:gd name="T55" fmla="*/ 283 h 439"/>
                  <a:gd name="T56" fmla="*/ 21 w 80"/>
                  <a:gd name="T57" fmla="*/ 257 h 439"/>
                  <a:gd name="T58" fmla="*/ 38 w 80"/>
                  <a:gd name="T59" fmla="*/ 184 h 439"/>
                  <a:gd name="T60" fmla="*/ 47 w 80"/>
                  <a:gd name="T61" fmla="*/ 96 h 439"/>
                  <a:gd name="T62" fmla="*/ 56 w 80"/>
                  <a:gd name="T63" fmla="*/ 0 h 439"/>
                  <a:gd name="T64" fmla="*/ 63 w 80"/>
                  <a:gd name="T65" fmla="*/ 35 h 439"/>
                  <a:gd name="T66" fmla="*/ 80 w 80"/>
                  <a:gd name="T67" fmla="*/ 64 h 439"/>
                  <a:gd name="T68" fmla="*/ 64 w 80"/>
                  <a:gd name="T69" fmla="*/ 432 h 439"/>
                  <a:gd name="T70" fmla="*/ 44 w 80"/>
                  <a:gd name="T71" fmla="*/ 422 h 439"/>
                  <a:gd name="T72" fmla="*/ 65 w 80"/>
                  <a:gd name="T73" fmla="*/ 407 h 439"/>
                  <a:gd name="T74" fmla="*/ 12 w 80"/>
                  <a:gd name="T75" fmla="*/ 412 h 439"/>
                  <a:gd name="T76" fmla="*/ 32 w 80"/>
                  <a:gd name="T77" fmla="*/ 422 h 439"/>
                  <a:gd name="T78" fmla="*/ 3 w 80"/>
                  <a:gd name="T79" fmla="*/ 392 h 439"/>
                  <a:gd name="T80" fmla="*/ 13 w 80"/>
                  <a:gd name="T81" fmla="*/ 400 h 439"/>
                  <a:gd name="T82" fmla="*/ 3 w 80"/>
                  <a:gd name="T83" fmla="*/ 392 h 439"/>
                  <a:gd name="T84" fmla="*/ 19 w 80"/>
                  <a:gd name="T85" fmla="*/ 300 h 439"/>
                  <a:gd name="T86" fmla="*/ 18 w 80"/>
                  <a:gd name="T87" fmla="*/ 283 h 439"/>
                  <a:gd name="T88" fmla="*/ 11 w 80"/>
                  <a:gd name="T89" fmla="*/ 323 h 439"/>
                  <a:gd name="T90" fmla="*/ 18 w 80"/>
                  <a:gd name="T91" fmla="*/ 323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 h="439">
                    <a:moveTo>
                      <a:pt x="54" y="435"/>
                    </a:moveTo>
                    <a:lnTo>
                      <a:pt x="62" y="435"/>
                    </a:lnTo>
                    <a:lnTo>
                      <a:pt x="65" y="439"/>
                    </a:lnTo>
                    <a:lnTo>
                      <a:pt x="52" y="438"/>
                    </a:lnTo>
                    <a:lnTo>
                      <a:pt x="54" y="435"/>
                    </a:lnTo>
                    <a:close/>
                    <a:moveTo>
                      <a:pt x="34" y="428"/>
                    </a:moveTo>
                    <a:lnTo>
                      <a:pt x="44" y="428"/>
                    </a:lnTo>
                    <a:lnTo>
                      <a:pt x="49" y="437"/>
                    </a:lnTo>
                    <a:lnTo>
                      <a:pt x="33" y="430"/>
                    </a:lnTo>
                    <a:lnTo>
                      <a:pt x="34" y="428"/>
                    </a:lnTo>
                    <a:close/>
                    <a:moveTo>
                      <a:pt x="3" y="375"/>
                    </a:moveTo>
                    <a:lnTo>
                      <a:pt x="6" y="377"/>
                    </a:lnTo>
                    <a:lnTo>
                      <a:pt x="3" y="387"/>
                    </a:lnTo>
                    <a:lnTo>
                      <a:pt x="2" y="377"/>
                    </a:lnTo>
                    <a:lnTo>
                      <a:pt x="3" y="375"/>
                    </a:lnTo>
                    <a:close/>
                    <a:moveTo>
                      <a:pt x="1" y="369"/>
                    </a:moveTo>
                    <a:lnTo>
                      <a:pt x="6" y="352"/>
                    </a:lnTo>
                    <a:lnTo>
                      <a:pt x="10" y="356"/>
                    </a:lnTo>
                    <a:lnTo>
                      <a:pt x="12" y="368"/>
                    </a:lnTo>
                    <a:lnTo>
                      <a:pt x="1" y="369"/>
                    </a:lnTo>
                    <a:close/>
                    <a:moveTo>
                      <a:pt x="80" y="64"/>
                    </a:moveTo>
                    <a:lnTo>
                      <a:pt x="65" y="84"/>
                    </a:lnTo>
                    <a:lnTo>
                      <a:pt x="65" y="108"/>
                    </a:lnTo>
                    <a:lnTo>
                      <a:pt x="58" y="124"/>
                    </a:lnTo>
                    <a:lnTo>
                      <a:pt x="52" y="138"/>
                    </a:lnTo>
                    <a:lnTo>
                      <a:pt x="50" y="158"/>
                    </a:lnTo>
                    <a:lnTo>
                      <a:pt x="54" y="195"/>
                    </a:lnTo>
                    <a:lnTo>
                      <a:pt x="42" y="224"/>
                    </a:lnTo>
                    <a:lnTo>
                      <a:pt x="44" y="245"/>
                    </a:lnTo>
                    <a:lnTo>
                      <a:pt x="37" y="257"/>
                    </a:lnTo>
                    <a:lnTo>
                      <a:pt x="32" y="297"/>
                    </a:lnTo>
                    <a:lnTo>
                      <a:pt x="39" y="323"/>
                    </a:lnTo>
                    <a:lnTo>
                      <a:pt x="20" y="372"/>
                    </a:lnTo>
                    <a:lnTo>
                      <a:pt x="23" y="384"/>
                    </a:lnTo>
                    <a:lnTo>
                      <a:pt x="31" y="383"/>
                    </a:lnTo>
                    <a:lnTo>
                      <a:pt x="31" y="398"/>
                    </a:lnTo>
                    <a:lnTo>
                      <a:pt x="48" y="400"/>
                    </a:lnTo>
                    <a:lnTo>
                      <a:pt x="53" y="400"/>
                    </a:lnTo>
                    <a:lnTo>
                      <a:pt x="61" y="402"/>
                    </a:lnTo>
                    <a:lnTo>
                      <a:pt x="44" y="408"/>
                    </a:lnTo>
                    <a:lnTo>
                      <a:pt x="42" y="423"/>
                    </a:lnTo>
                    <a:lnTo>
                      <a:pt x="28" y="415"/>
                    </a:lnTo>
                    <a:lnTo>
                      <a:pt x="19" y="407"/>
                    </a:lnTo>
                    <a:lnTo>
                      <a:pt x="16" y="391"/>
                    </a:lnTo>
                    <a:lnTo>
                      <a:pt x="13" y="388"/>
                    </a:lnTo>
                    <a:lnTo>
                      <a:pt x="14" y="386"/>
                    </a:lnTo>
                    <a:lnTo>
                      <a:pt x="10" y="379"/>
                    </a:lnTo>
                    <a:lnTo>
                      <a:pt x="13" y="371"/>
                    </a:lnTo>
                    <a:lnTo>
                      <a:pt x="13" y="357"/>
                    </a:lnTo>
                    <a:lnTo>
                      <a:pt x="14" y="353"/>
                    </a:lnTo>
                    <a:lnTo>
                      <a:pt x="11" y="346"/>
                    </a:lnTo>
                    <a:lnTo>
                      <a:pt x="15" y="342"/>
                    </a:lnTo>
                    <a:lnTo>
                      <a:pt x="0" y="339"/>
                    </a:lnTo>
                    <a:lnTo>
                      <a:pt x="9" y="329"/>
                    </a:lnTo>
                    <a:lnTo>
                      <a:pt x="19" y="327"/>
                    </a:lnTo>
                    <a:lnTo>
                      <a:pt x="28" y="283"/>
                    </a:lnTo>
                    <a:lnTo>
                      <a:pt x="13" y="279"/>
                    </a:lnTo>
                    <a:lnTo>
                      <a:pt x="21" y="257"/>
                    </a:lnTo>
                    <a:lnTo>
                      <a:pt x="19" y="234"/>
                    </a:lnTo>
                    <a:lnTo>
                      <a:pt x="38" y="184"/>
                    </a:lnTo>
                    <a:lnTo>
                      <a:pt x="37" y="143"/>
                    </a:lnTo>
                    <a:lnTo>
                      <a:pt x="47" y="96"/>
                    </a:lnTo>
                    <a:lnTo>
                      <a:pt x="49" y="10"/>
                    </a:lnTo>
                    <a:lnTo>
                      <a:pt x="56" y="0"/>
                    </a:lnTo>
                    <a:lnTo>
                      <a:pt x="65" y="22"/>
                    </a:lnTo>
                    <a:lnTo>
                      <a:pt x="63" y="35"/>
                    </a:lnTo>
                    <a:lnTo>
                      <a:pt x="72" y="63"/>
                    </a:lnTo>
                    <a:lnTo>
                      <a:pt x="80" y="64"/>
                    </a:lnTo>
                    <a:close/>
                    <a:moveTo>
                      <a:pt x="65" y="407"/>
                    </a:moveTo>
                    <a:lnTo>
                      <a:pt x="64" y="432"/>
                    </a:lnTo>
                    <a:lnTo>
                      <a:pt x="48" y="431"/>
                    </a:lnTo>
                    <a:lnTo>
                      <a:pt x="44" y="422"/>
                    </a:lnTo>
                    <a:lnTo>
                      <a:pt x="50" y="408"/>
                    </a:lnTo>
                    <a:lnTo>
                      <a:pt x="65" y="407"/>
                    </a:lnTo>
                    <a:close/>
                    <a:moveTo>
                      <a:pt x="28" y="425"/>
                    </a:moveTo>
                    <a:lnTo>
                      <a:pt x="12" y="412"/>
                    </a:lnTo>
                    <a:lnTo>
                      <a:pt x="9" y="407"/>
                    </a:lnTo>
                    <a:lnTo>
                      <a:pt x="32" y="422"/>
                    </a:lnTo>
                    <a:lnTo>
                      <a:pt x="28" y="425"/>
                    </a:lnTo>
                    <a:close/>
                    <a:moveTo>
                      <a:pt x="3" y="392"/>
                    </a:moveTo>
                    <a:lnTo>
                      <a:pt x="10" y="390"/>
                    </a:lnTo>
                    <a:lnTo>
                      <a:pt x="13" y="400"/>
                    </a:lnTo>
                    <a:lnTo>
                      <a:pt x="9" y="403"/>
                    </a:lnTo>
                    <a:lnTo>
                      <a:pt x="3" y="392"/>
                    </a:lnTo>
                    <a:close/>
                    <a:moveTo>
                      <a:pt x="18" y="283"/>
                    </a:moveTo>
                    <a:lnTo>
                      <a:pt x="19" y="300"/>
                    </a:lnTo>
                    <a:lnTo>
                      <a:pt x="12" y="298"/>
                    </a:lnTo>
                    <a:lnTo>
                      <a:pt x="18" y="283"/>
                    </a:lnTo>
                    <a:close/>
                    <a:moveTo>
                      <a:pt x="18" y="323"/>
                    </a:moveTo>
                    <a:lnTo>
                      <a:pt x="11" y="323"/>
                    </a:lnTo>
                    <a:lnTo>
                      <a:pt x="17" y="306"/>
                    </a:lnTo>
                    <a:lnTo>
                      <a:pt x="18" y="32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4" name="Freeform 189">
                <a:extLst>
                  <a:ext uri="{FF2B5EF4-FFF2-40B4-BE49-F238E27FC236}">
                    <a16:creationId xmlns:a16="http://schemas.microsoft.com/office/drawing/2014/main" id="{82935372-0DAE-4968-AD4B-BCE6A50294D2}"/>
                  </a:ext>
                </a:extLst>
              </p:cNvPr>
              <p:cNvSpPr>
                <a:spLocks noEditPoints="1"/>
              </p:cNvSpPr>
              <p:nvPr/>
            </p:nvSpPr>
            <p:spPr bwMode="auto">
              <a:xfrm>
                <a:off x="4230" y="3120"/>
                <a:ext cx="96" cy="41"/>
              </a:xfrm>
              <a:custGeom>
                <a:avLst/>
                <a:gdLst>
                  <a:gd name="T0" fmla="*/ 1 w 96"/>
                  <a:gd name="T1" fmla="*/ 4 h 41"/>
                  <a:gd name="T2" fmla="*/ 21 w 96"/>
                  <a:gd name="T3" fmla="*/ 0 h 41"/>
                  <a:gd name="T4" fmla="*/ 96 w 96"/>
                  <a:gd name="T5" fmla="*/ 31 h 41"/>
                  <a:gd name="T6" fmla="*/ 94 w 96"/>
                  <a:gd name="T7" fmla="*/ 37 h 41"/>
                  <a:gd name="T8" fmla="*/ 68 w 96"/>
                  <a:gd name="T9" fmla="*/ 41 h 41"/>
                  <a:gd name="T10" fmla="*/ 64 w 96"/>
                  <a:gd name="T11" fmla="*/ 32 h 41"/>
                  <a:gd name="T12" fmla="*/ 22 w 96"/>
                  <a:gd name="T13" fmla="*/ 10 h 41"/>
                  <a:gd name="T14" fmla="*/ 19 w 96"/>
                  <a:gd name="T15" fmla="*/ 10 h 41"/>
                  <a:gd name="T16" fmla="*/ 10 w 96"/>
                  <a:gd name="T17" fmla="*/ 17 h 41"/>
                  <a:gd name="T18" fmla="*/ 0 w 96"/>
                  <a:gd name="T19" fmla="*/ 17 h 41"/>
                  <a:gd name="T20" fmla="*/ 1 w 96"/>
                  <a:gd name="T21" fmla="*/ 4 h 41"/>
                  <a:gd name="T22" fmla="*/ 9 w 96"/>
                  <a:gd name="T23" fmla="*/ 23 h 41"/>
                  <a:gd name="T24" fmla="*/ 15 w 96"/>
                  <a:gd name="T25" fmla="*/ 29 h 41"/>
                  <a:gd name="T26" fmla="*/ 10 w 96"/>
                  <a:gd name="T27" fmla="*/ 32 h 41"/>
                  <a:gd name="T28" fmla="*/ 8 w 96"/>
                  <a:gd name="T29" fmla="*/ 29 h 41"/>
                  <a:gd name="T30" fmla="*/ 9 w 96"/>
                  <a:gd name="T31"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41">
                    <a:moveTo>
                      <a:pt x="1" y="4"/>
                    </a:moveTo>
                    <a:lnTo>
                      <a:pt x="21" y="0"/>
                    </a:lnTo>
                    <a:lnTo>
                      <a:pt x="96" y="31"/>
                    </a:lnTo>
                    <a:lnTo>
                      <a:pt x="94" y="37"/>
                    </a:lnTo>
                    <a:lnTo>
                      <a:pt x="68" y="41"/>
                    </a:lnTo>
                    <a:lnTo>
                      <a:pt x="64" y="32"/>
                    </a:lnTo>
                    <a:lnTo>
                      <a:pt x="22" y="10"/>
                    </a:lnTo>
                    <a:lnTo>
                      <a:pt x="19" y="10"/>
                    </a:lnTo>
                    <a:lnTo>
                      <a:pt x="10" y="17"/>
                    </a:lnTo>
                    <a:lnTo>
                      <a:pt x="0" y="17"/>
                    </a:lnTo>
                    <a:lnTo>
                      <a:pt x="1" y="4"/>
                    </a:lnTo>
                    <a:close/>
                    <a:moveTo>
                      <a:pt x="9" y="23"/>
                    </a:moveTo>
                    <a:lnTo>
                      <a:pt x="15" y="29"/>
                    </a:lnTo>
                    <a:lnTo>
                      <a:pt x="10" y="32"/>
                    </a:lnTo>
                    <a:lnTo>
                      <a:pt x="8" y="29"/>
                    </a:lnTo>
                    <a:lnTo>
                      <a:pt x="9" y="2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5" name="Freeform 190">
                <a:extLst>
                  <a:ext uri="{FF2B5EF4-FFF2-40B4-BE49-F238E27FC236}">
                    <a16:creationId xmlns:a16="http://schemas.microsoft.com/office/drawing/2014/main" id="{F032BC57-53B6-45BA-B2A1-C3CC97DC5A13}"/>
                  </a:ext>
                </a:extLst>
              </p:cNvPr>
              <p:cNvSpPr>
                <a:spLocks noEditPoints="1"/>
              </p:cNvSpPr>
              <p:nvPr/>
            </p:nvSpPr>
            <p:spPr bwMode="auto">
              <a:xfrm>
                <a:off x="5076" y="2722"/>
                <a:ext cx="41" cy="37"/>
              </a:xfrm>
              <a:custGeom>
                <a:avLst/>
                <a:gdLst>
                  <a:gd name="T0" fmla="*/ 32 w 41"/>
                  <a:gd name="T1" fmla="*/ 19 h 37"/>
                  <a:gd name="T2" fmla="*/ 40 w 41"/>
                  <a:gd name="T3" fmla="*/ 21 h 37"/>
                  <a:gd name="T4" fmla="*/ 41 w 41"/>
                  <a:gd name="T5" fmla="*/ 34 h 37"/>
                  <a:gd name="T6" fmla="*/ 35 w 41"/>
                  <a:gd name="T7" fmla="*/ 37 h 37"/>
                  <a:gd name="T8" fmla="*/ 27 w 41"/>
                  <a:gd name="T9" fmla="*/ 35 h 37"/>
                  <a:gd name="T10" fmla="*/ 28 w 41"/>
                  <a:gd name="T11" fmla="*/ 25 h 37"/>
                  <a:gd name="T12" fmla="*/ 32 w 41"/>
                  <a:gd name="T13" fmla="*/ 19 h 37"/>
                  <a:gd name="T14" fmla="*/ 23 w 41"/>
                  <a:gd name="T15" fmla="*/ 0 h 37"/>
                  <a:gd name="T16" fmla="*/ 23 w 41"/>
                  <a:gd name="T17" fmla="*/ 9 h 37"/>
                  <a:gd name="T18" fmla="*/ 20 w 41"/>
                  <a:gd name="T19" fmla="*/ 10 h 37"/>
                  <a:gd name="T20" fmla="*/ 26 w 41"/>
                  <a:gd name="T21" fmla="*/ 16 h 37"/>
                  <a:gd name="T22" fmla="*/ 25 w 41"/>
                  <a:gd name="T23" fmla="*/ 31 h 37"/>
                  <a:gd name="T24" fmla="*/ 18 w 41"/>
                  <a:gd name="T25" fmla="*/ 37 h 37"/>
                  <a:gd name="T26" fmla="*/ 4 w 41"/>
                  <a:gd name="T27" fmla="*/ 37 h 37"/>
                  <a:gd name="T28" fmla="*/ 4 w 41"/>
                  <a:gd name="T29" fmla="*/ 33 h 37"/>
                  <a:gd name="T30" fmla="*/ 0 w 41"/>
                  <a:gd name="T31" fmla="*/ 26 h 37"/>
                  <a:gd name="T32" fmla="*/ 1 w 41"/>
                  <a:gd name="T33" fmla="*/ 10 h 37"/>
                  <a:gd name="T34" fmla="*/ 23 w 41"/>
                  <a:gd name="T3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37">
                    <a:moveTo>
                      <a:pt x="32" y="19"/>
                    </a:moveTo>
                    <a:lnTo>
                      <a:pt x="40" y="21"/>
                    </a:lnTo>
                    <a:lnTo>
                      <a:pt x="41" y="34"/>
                    </a:lnTo>
                    <a:lnTo>
                      <a:pt x="35" y="37"/>
                    </a:lnTo>
                    <a:lnTo>
                      <a:pt x="27" y="35"/>
                    </a:lnTo>
                    <a:lnTo>
                      <a:pt x="28" y="25"/>
                    </a:lnTo>
                    <a:lnTo>
                      <a:pt x="32" y="19"/>
                    </a:lnTo>
                    <a:close/>
                    <a:moveTo>
                      <a:pt x="23" y="0"/>
                    </a:moveTo>
                    <a:lnTo>
                      <a:pt x="23" y="9"/>
                    </a:lnTo>
                    <a:lnTo>
                      <a:pt x="20" y="10"/>
                    </a:lnTo>
                    <a:lnTo>
                      <a:pt x="26" y="16"/>
                    </a:lnTo>
                    <a:lnTo>
                      <a:pt x="25" y="31"/>
                    </a:lnTo>
                    <a:lnTo>
                      <a:pt x="18" y="37"/>
                    </a:lnTo>
                    <a:lnTo>
                      <a:pt x="4" y="37"/>
                    </a:lnTo>
                    <a:lnTo>
                      <a:pt x="4" y="33"/>
                    </a:lnTo>
                    <a:lnTo>
                      <a:pt x="0" y="26"/>
                    </a:lnTo>
                    <a:lnTo>
                      <a:pt x="1" y="10"/>
                    </a:lnTo>
                    <a:lnTo>
                      <a:pt x="2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6" name="Freeform 191">
                <a:extLst>
                  <a:ext uri="{FF2B5EF4-FFF2-40B4-BE49-F238E27FC236}">
                    <a16:creationId xmlns:a16="http://schemas.microsoft.com/office/drawing/2014/main" id="{BB83A91C-B44C-45FE-8C22-D91E1124951C}"/>
                  </a:ext>
                </a:extLst>
              </p:cNvPr>
              <p:cNvSpPr>
                <a:spLocks noEditPoints="1"/>
              </p:cNvSpPr>
              <p:nvPr/>
            </p:nvSpPr>
            <p:spPr bwMode="auto">
              <a:xfrm>
                <a:off x="4448" y="3982"/>
                <a:ext cx="27" cy="14"/>
              </a:xfrm>
              <a:custGeom>
                <a:avLst/>
                <a:gdLst>
                  <a:gd name="T0" fmla="*/ 25 w 27"/>
                  <a:gd name="T1" fmla="*/ 2 h 14"/>
                  <a:gd name="T2" fmla="*/ 27 w 27"/>
                  <a:gd name="T3" fmla="*/ 5 h 14"/>
                  <a:gd name="T4" fmla="*/ 13 w 27"/>
                  <a:gd name="T5" fmla="*/ 14 h 14"/>
                  <a:gd name="T6" fmla="*/ 9 w 27"/>
                  <a:gd name="T7" fmla="*/ 10 h 14"/>
                  <a:gd name="T8" fmla="*/ 18 w 27"/>
                  <a:gd name="T9" fmla="*/ 1 h 14"/>
                  <a:gd name="T10" fmla="*/ 25 w 27"/>
                  <a:gd name="T11" fmla="*/ 2 h 14"/>
                  <a:gd name="T12" fmla="*/ 9 w 27"/>
                  <a:gd name="T13" fmla="*/ 0 h 14"/>
                  <a:gd name="T14" fmla="*/ 5 w 27"/>
                  <a:gd name="T15" fmla="*/ 11 h 14"/>
                  <a:gd name="T16" fmla="*/ 0 w 27"/>
                  <a:gd name="T17" fmla="*/ 10 h 14"/>
                  <a:gd name="T18" fmla="*/ 9 w 27"/>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4">
                    <a:moveTo>
                      <a:pt x="25" y="2"/>
                    </a:moveTo>
                    <a:lnTo>
                      <a:pt x="27" y="5"/>
                    </a:lnTo>
                    <a:lnTo>
                      <a:pt x="13" y="14"/>
                    </a:lnTo>
                    <a:lnTo>
                      <a:pt x="9" y="10"/>
                    </a:lnTo>
                    <a:lnTo>
                      <a:pt x="18" y="1"/>
                    </a:lnTo>
                    <a:lnTo>
                      <a:pt x="25" y="2"/>
                    </a:lnTo>
                    <a:close/>
                    <a:moveTo>
                      <a:pt x="9" y="0"/>
                    </a:moveTo>
                    <a:lnTo>
                      <a:pt x="5" y="11"/>
                    </a:lnTo>
                    <a:lnTo>
                      <a:pt x="0" y="10"/>
                    </a:lnTo>
                    <a:lnTo>
                      <a:pt x="9"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7" name="Freeform 192">
                <a:extLst>
                  <a:ext uri="{FF2B5EF4-FFF2-40B4-BE49-F238E27FC236}">
                    <a16:creationId xmlns:a16="http://schemas.microsoft.com/office/drawing/2014/main" id="{B62F89DF-1F71-49C5-B708-FD3A75B3FB82}"/>
                  </a:ext>
                </a:extLst>
              </p:cNvPr>
              <p:cNvSpPr>
                <a:spLocks noEditPoints="1"/>
              </p:cNvSpPr>
              <p:nvPr/>
            </p:nvSpPr>
            <p:spPr bwMode="auto">
              <a:xfrm>
                <a:off x="6628" y="3580"/>
                <a:ext cx="10" cy="22"/>
              </a:xfrm>
              <a:custGeom>
                <a:avLst/>
                <a:gdLst>
                  <a:gd name="T0" fmla="*/ 3 w 10"/>
                  <a:gd name="T1" fmla="*/ 15 h 22"/>
                  <a:gd name="T2" fmla="*/ 8 w 10"/>
                  <a:gd name="T3" fmla="*/ 17 h 22"/>
                  <a:gd name="T4" fmla="*/ 9 w 10"/>
                  <a:gd name="T5" fmla="*/ 22 h 22"/>
                  <a:gd name="T6" fmla="*/ 1 w 10"/>
                  <a:gd name="T7" fmla="*/ 20 h 22"/>
                  <a:gd name="T8" fmla="*/ 1 w 10"/>
                  <a:gd name="T9" fmla="*/ 11 h 22"/>
                  <a:gd name="T10" fmla="*/ 3 w 10"/>
                  <a:gd name="T11" fmla="*/ 15 h 22"/>
                  <a:gd name="T12" fmla="*/ 0 w 10"/>
                  <a:gd name="T13" fmla="*/ 0 h 22"/>
                  <a:gd name="T14" fmla="*/ 10 w 10"/>
                  <a:gd name="T15" fmla="*/ 3 h 22"/>
                  <a:gd name="T16" fmla="*/ 4 w 10"/>
                  <a:gd name="T17" fmla="*/ 6 h 22"/>
                  <a:gd name="T18" fmla="*/ 0 w 10"/>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22">
                    <a:moveTo>
                      <a:pt x="3" y="15"/>
                    </a:moveTo>
                    <a:lnTo>
                      <a:pt x="8" y="17"/>
                    </a:lnTo>
                    <a:lnTo>
                      <a:pt x="9" y="22"/>
                    </a:lnTo>
                    <a:lnTo>
                      <a:pt x="1" y="20"/>
                    </a:lnTo>
                    <a:lnTo>
                      <a:pt x="1" y="11"/>
                    </a:lnTo>
                    <a:lnTo>
                      <a:pt x="3" y="15"/>
                    </a:lnTo>
                    <a:close/>
                    <a:moveTo>
                      <a:pt x="0" y="0"/>
                    </a:moveTo>
                    <a:lnTo>
                      <a:pt x="10" y="3"/>
                    </a:lnTo>
                    <a:lnTo>
                      <a:pt x="4" y="6"/>
                    </a:lnTo>
                    <a:lnTo>
                      <a:pt x="0"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8" name="Freeform 193">
                <a:extLst>
                  <a:ext uri="{FF2B5EF4-FFF2-40B4-BE49-F238E27FC236}">
                    <a16:creationId xmlns:a16="http://schemas.microsoft.com/office/drawing/2014/main" id="{B5B3B502-9C4B-46EB-B099-DA7FC6FC6A8A}"/>
                  </a:ext>
                </a:extLst>
              </p:cNvPr>
              <p:cNvSpPr>
                <a:spLocks noEditPoints="1"/>
              </p:cNvSpPr>
              <p:nvPr/>
            </p:nvSpPr>
            <p:spPr bwMode="auto">
              <a:xfrm>
                <a:off x="4959" y="2800"/>
                <a:ext cx="130" cy="112"/>
              </a:xfrm>
              <a:custGeom>
                <a:avLst/>
                <a:gdLst>
                  <a:gd name="T0" fmla="*/ 129 w 130"/>
                  <a:gd name="T1" fmla="*/ 94 h 112"/>
                  <a:gd name="T2" fmla="*/ 130 w 130"/>
                  <a:gd name="T3" fmla="*/ 104 h 112"/>
                  <a:gd name="T4" fmla="*/ 128 w 130"/>
                  <a:gd name="T5" fmla="*/ 112 h 112"/>
                  <a:gd name="T6" fmla="*/ 123 w 130"/>
                  <a:gd name="T7" fmla="*/ 107 h 112"/>
                  <a:gd name="T8" fmla="*/ 121 w 130"/>
                  <a:gd name="T9" fmla="*/ 99 h 112"/>
                  <a:gd name="T10" fmla="*/ 129 w 130"/>
                  <a:gd name="T11" fmla="*/ 94 h 112"/>
                  <a:gd name="T12" fmla="*/ 63 w 130"/>
                  <a:gd name="T13" fmla="*/ 0 h 112"/>
                  <a:gd name="T14" fmla="*/ 68 w 130"/>
                  <a:gd name="T15" fmla="*/ 7 h 112"/>
                  <a:gd name="T16" fmla="*/ 86 w 130"/>
                  <a:gd name="T17" fmla="*/ 15 h 112"/>
                  <a:gd name="T18" fmla="*/ 90 w 130"/>
                  <a:gd name="T19" fmla="*/ 18 h 112"/>
                  <a:gd name="T20" fmla="*/ 99 w 130"/>
                  <a:gd name="T21" fmla="*/ 18 h 112"/>
                  <a:gd name="T22" fmla="*/ 103 w 130"/>
                  <a:gd name="T23" fmla="*/ 19 h 112"/>
                  <a:gd name="T24" fmla="*/ 116 w 130"/>
                  <a:gd name="T25" fmla="*/ 24 h 112"/>
                  <a:gd name="T26" fmla="*/ 116 w 130"/>
                  <a:gd name="T27" fmla="*/ 39 h 112"/>
                  <a:gd name="T28" fmla="*/ 112 w 130"/>
                  <a:gd name="T29" fmla="*/ 40 h 112"/>
                  <a:gd name="T30" fmla="*/ 107 w 130"/>
                  <a:gd name="T31" fmla="*/ 42 h 112"/>
                  <a:gd name="T32" fmla="*/ 103 w 130"/>
                  <a:gd name="T33" fmla="*/ 45 h 112"/>
                  <a:gd name="T34" fmla="*/ 99 w 130"/>
                  <a:gd name="T35" fmla="*/ 53 h 112"/>
                  <a:gd name="T36" fmla="*/ 99 w 130"/>
                  <a:gd name="T37" fmla="*/ 56 h 112"/>
                  <a:gd name="T38" fmla="*/ 103 w 130"/>
                  <a:gd name="T39" fmla="*/ 59 h 112"/>
                  <a:gd name="T40" fmla="*/ 112 w 130"/>
                  <a:gd name="T41" fmla="*/ 59 h 112"/>
                  <a:gd name="T42" fmla="*/ 112 w 130"/>
                  <a:gd name="T43" fmla="*/ 63 h 112"/>
                  <a:gd name="T44" fmla="*/ 107 w 130"/>
                  <a:gd name="T45" fmla="*/ 73 h 112"/>
                  <a:gd name="T46" fmla="*/ 112 w 130"/>
                  <a:gd name="T47" fmla="*/ 87 h 112"/>
                  <a:gd name="T48" fmla="*/ 99 w 130"/>
                  <a:gd name="T49" fmla="*/ 94 h 112"/>
                  <a:gd name="T50" fmla="*/ 74 w 130"/>
                  <a:gd name="T51" fmla="*/ 91 h 112"/>
                  <a:gd name="T52" fmla="*/ 70 w 130"/>
                  <a:gd name="T53" fmla="*/ 97 h 112"/>
                  <a:gd name="T54" fmla="*/ 67 w 130"/>
                  <a:gd name="T55" fmla="*/ 97 h 112"/>
                  <a:gd name="T56" fmla="*/ 62 w 130"/>
                  <a:gd name="T57" fmla="*/ 97 h 112"/>
                  <a:gd name="T58" fmla="*/ 61 w 130"/>
                  <a:gd name="T59" fmla="*/ 97 h 112"/>
                  <a:gd name="T60" fmla="*/ 57 w 130"/>
                  <a:gd name="T61" fmla="*/ 97 h 112"/>
                  <a:gd name="T62" fmla="*/ 56 w 130"/>
                  <a:gd name="T63" fmla="*/ 96 h 112"/>
                  <a:gd name="T64" fmla="*/ 56 w 130"/>
                  <a:gd name="T65" fmla="*/ 97 h 112"/>
                  <a:gd name="T66" fmla="*/ 56 w 130"/>
                  <a:gd name="T67" fmla="*/ 97 h 112"/>
                  <a:gd name="T68" fmla="*/ 37 w 130"/>
                  <a:gd name="T69" fmla="*/ 97 h 112"/>
                  <a:gd name="T70" fmla="*/ 32 w 130"/>
                  <a:gd name="T71" fmla="*/ 90 h 112"/>
                  <a:gd name="T72" fmla="*/ 24 w 130"/>
                  <a:gd name="T73" fmla="*/ 90 h 112"/>
                  <a:gd name="T74" fmla="*/ 29 w 130"/>
                  <a:gd name="T75" fmla="*/ 87 h 112"/>
                  <a:gd name="T76" fmla="*/ 33 w 130"/>
                  <a:gd name="T77" fmla="*/ 65 h 112"/>
                  <a:gd name="T78" fmla="*/ 19 w 130"/>
                  <a:gd name="T79" fmla="*/ 41 h 112"/>
                  <a:gd name="T80" fmla="*/ 3 w 130"/>
                  <a:gd name="T81" fmla="*/ 37 h 112"/>
                  <a:gd name="T82" fmla="*/ 0 w 130"/>
                  <a:gd name="T83" fmla="*/ 29 h 112"/>
                  <a:gd name="T84" fmla="*/ 1 w 130"/>
                  <a:gd name="T85" fmla="*/ 28 h 112"/>
                  <a:gd name="T86" fmla="*/ 7 w 130"/>
                  <a:gd name="T87" fmla="*/ 28 h 112"/>
                  <a:gd name="T88" fmla="*/ 13 w 130"/>
                  <a:gd name="T89" fmla="*/ 25 h 112"/>
                  <a:gd name="T90" fmla="*/ 29 w 130"/>
                  <a:gd name="T91" fmla="*/ 29 h 112"/>
                  <a:gd name="T92" fmla="*/ 26 w 130"/>
                  <a:gd name="T93" fmla="*/ 16 h 112"/>
                  <a:gd name="T94" fmla="*/ 31 w 130"/>
                  <a:gd name="T95" fmla="*/ 15 h 112"/>
                  <a:gd name="T96" fmla="*/ 43 w 130"/>
                  <a:gd name="T97" fmla="*/ 18 h 112"/>
                  <a:gd name="T98" fmla="*/ 56 w 130"/>
                  <a:gd name="T99" fmla="*/ 10 h 112"/>
                  <a:gd name="T100" fmla="*/ 58 w 130"/>
                  <a:gd name="T101" fmla="*/ 1 h 112"/>
                  <a:gd name="T102" fmla="*/ 63 w 130"/>
                  <a:gd name="T10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112">
                    <a:moveTo>
                      <a:pt x="129" y="94"/>
                    </a:moveTo>
                    <a:lnTo>
                      <a:pt x="130" y="104"/>
                    </a:lnTo>
                    <a:lnTo>
                      <a:pt x="128" y="112"/>
                    </a:lnTo>
                    <a:lnTo>
                      <a:pt x="123" y="107"/>
                    </a:lnTo>
                    <a:lnTo>
                      <a:pt x="121" y="99"/>
                    </a:lnTo>
                    <a:lnTo>
                      <a:pt x="129" y="94"/>
                    </a:lnTo>
                    <a:close/>
                    <a:moveTo>
                      <a:pt x="63" y="0"/>
                    </a:moveTo>
                    <a:lnTo>
                      <a:pt x="68" y="7"/>
                    </a:lnTo>
                    <a:lnTo>
                      <a:pt x="86" y="15"/>
                    </a:lnTo>
                    <a:lnTo>
                      <a:pt x="90" y="18"/>
                    </a:lnTo>
                    <a:lnTo>
                      <a:pt x="99" y="18"/>
                    </a:lnTo>
                    <a:lnTo>
                      <a:pt x="103" y="19"/>
                    </a:lnTo>
                    <a:lnTo>
                      <a:pt x="116" y="24"/>
                    </a:lnTo>
                    <a:lnTo>
                      <a:pt x="116" y="39"/>
                    </a:lnTo>
                    <a:lnTo>
                      <a:pt x="112" y="40"/>
                    </a:lnTo>
                    <a:lnTo>
                      <a:pt x="107" y="42"/>
                    </a:lnTo>
                    <a:lnTo>
                      <a:pt x="103" y="45"/>
                    </a:lnTo>
                    <a:lnTo>
                      <a:pt x="99" y="53"/>
                    </a:lnTo>
                    <a:lnTo>
                      <a:pt x="99" y="56"/>
                    </a:lnTo>
                    <a:lnTo>
                      <a:pt x="103" y="59"/>
                    </a:lnTo>
                    <a:lnTo>
                      <a:pt x="112" y="59"/>
                    </a:lnTo>
                    <a:lnTo>
                      <a:pt x="112" y="63"/>
                    </a:lnTo>
                    <a:lnTo>
                      <a:pt x="107" y="73"/>
                    </a:lnTo>
                    <a:lnTo>
                      <a:pt x="112" y="87"/>
                    </a:lnTo>
                    <a:lnTo>
                      <a:pt x="99" y="94"/>
                    </a:lnTo>
                    <a:lnTo>
                      <a:pt x="74" y="91"/>
                    </a:lnTo>
                    <a:lnTo>
                      <a:pt x="70" y="97"/>
                    </a:lnTo>
                    <a:lnTo>
                      <a:pt x="67" y="97"/>
                    </a:lnTo>
                    <a:lnTo>
                      <a:pt x="62" y="97"/>
                    </a:lnTo>
                    <a:lnTo>
                      <a:pt x="61" y="97"/>
                    </a:lnTo>
                    <a:lnTo>
                      <a:pt x="57" y="97"/>
                    </a:lnTo>
                    <a:lnTo>
                      <a:pt x="56" y="96"/>
                    </a:lnTo>
                    <a:lnTo>
                      <a:pt x="56" y="97"/>
                    </a:lnTo>
                    <a:lnTo>
                      <a:pt x="56" y="97"/>
                    </a:lnTo>
                    <a:lnTo>
                      <a:pt x="37" y="97"/>
                    </a:lnTo>
                    <a:lnTo>
                      <a:pt x="32" y="90"/>
                    </a:lnTo>
                    <a:lnTo>
                      <a:pt x="24" y="90"/>
                    </a:lnTo>
                    <a:lnTo>
                      <a:pt x="29" y="87"/>
                    </a:lnTo>
                    <a:lnTo>
                      <a:pt x="33" y="65"/>
                    </a:lnTo>
                    <a:lnTo>
                      <a:pt x="19" y="41"/>
                    </a:lnTo>
                    <a:lnTo>
                      <a:pt x="3" y="37"/>
                    </a:lnTo>
                    <a:lnTo>
                      <a:pt x="0" y="29"/>
                    </a:lnTo>
                    <a:lnTo>
                      <a:pt x="1" y="28"/>
                    </a:lnTo>
                    <a:lnTo>
                      <a:pt x="7" y="28"/>
                    </a:lnTo>
                    <a:lnTo>
                      <a:pt x="13" y="25"/>
                    </a:lnTo>
                    <a:lnTo>
                      <a:pt x="29" y="29"/>
                    </a:lnTo>
                    <a:lnTo>
                      <a:pt x="26" y="16"/>
                    </a:lnTo>
                    <a:lnTo>
                      <a:pt x="31" y="15"/>
                    </a:lnTo>
                    <a:lnTo>
                      <a:pt x="43" y="18"/>
                    </a:lnTo>
                    <a:lnTo>
                      <a:pt x="56" y="10"/>
                    </a:lnTo>
                    <a:lnTo>
                      <a:pt x="58" y="1"/>
                    </a:lnTo>
                    <a:lnTo>
                      <a:pt x="63"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19" name="Freeform 194">
                <a:extLst>
                  <a:ext uri="{FF2B5EF4-FFF2-40B4-BE49-F238E27FC236}">
                    <a16:creationId xmlns:a16="http://schemas.microsoft.com/office/drawing/2014/main" id="{07A05651-D27D-4CFE-91D1-A8DD1EFAE949}"/>
                  </a:ext>
                </a:extLst>
              </p:cNvPr>
              <p:cNvSpPr>
                <a:spLocks noEditPoints="1"/>
              </p:cNvSpPr>
              <p:nvPr/>
            </p:nvSpPr>
            <p:spPr bwMode="auto">
              <a:xfrm>
                <a:off x="5186" y="2909"/>
                <a:ext cx="59" cy="78"/>
              </a:xfrm>
              <a:custGeom>
                <a:avLst/>
                <a:gdLst>
                  <a:gd name="T0" fmla="*/ 0 w 59"/>
                  <a:gd name="T1" fmla="*/ 24 h 78"/>
                  <a:gd name="T2" fmla="*/ 6 w 59"/>
                  <a:gd name="T3" fmla="*/ 18 h 78"/>
                  <a:gd name="T4" fmla="*/ 9 w 59"/>
                  <a:gd name="T5" fmla="*/ 10 h 78"/>
                  <a:gd name="T6" fmla="*/ 15 w 59"/>
                  <a:gd name="T7" fmla="*/ 7 h 78"/>
                  <a:gd name="T8" fmla="*/ 25 w 59"/>
                  <a:gd name="T9" fmla="*/ 5 h 78"/>
                  <a:gd name="T10" fmla="*/ 25 w 59"/>
                  <a:gd name="T11" fmla="*/ 3 h 78"/>
                  <a:gd name="T12" fmla="*/ 34 w 59"/>
                  <a:gd name="T13" fmla="*/ 0 h 78"/>
                  <a:gd name="T14" fmla="*/ 37 w 59"/>
                  <a:gd name="T15" fmla="*/ 0 h 78"/>
                  <a:gd name="T16" fmla="*/ 47 w 59"/>
                  <a:gd name="T17" fmla="*/ 4 h 78"/>
                  <a:gd name="T18" fmla="*/ 55 w 59"/>
                  <a:gd name="T19" fmla="*/ 3 h 78"/>
                  <a:gd name="T20" fmla="*/ 59 w 59"/>
                  <a:gd name="T21" fmla="*/ 3 h 78"/>
                  <a:gd name="T22" fmla="*/ 55 w 59"/>
                  <a:gd name="T23" fmla="*/ 10 h 78"/>
                  <a:gd name="T24" fmla="*/ 46 w 59"/>
                  <a:gd name="T25" fmla="*/ 8 h 78"/>
                  <a:gd name="T26" fmla="*/ 42 w 59"/>
                  <a:gd name="T27" fmla="*/ 9 h 78"/>
                  <a:gd name="T28" fmla="*/ 37 w 59"/>
                  <a:gd name="T29" fmla="*/ 11 h 78"/>
                  <a:gd name="T30" fmla="*/ 33 w 59"/>
                  <a:gd name="T31" fmla="*/ 10 h 78"/>
                  <a:gd name="T32" fmla="*/ 39 w 59"/>
                  <a:gd name="T33" fmla="*/ 18 h 78"/>
                  <a:gd name="T34" fmla="*/ 34 w 59"/>
                  <a:gd name="T35" fmla="*/ 15 h 78"/>
                  <a:gd name="T36" fmla="*/ 35 w 59"/>
                  <a:gd name="T37" fmla="*/ 20 h 78"/>
                  <a:gd name="T38" fmla="*/ 30 w 59"/>
                  <a:gd name="T39" fmla="*/ 16 h 78"/>
                  <a:gd name="T40" fmla="*/ 32 w 59"/>
                  <a:gd name="T41" fmla="*/ 20 h 78"/>
                  <a:gd name="T42" fmla="*/ 23 w 59"/>
                  <a:gd name="T43" fmla="*/ 12 h 78"/>
                  <a:gd name="T44" fmla="*/ 29 w 59"/>
                  <a:gd name="T45" fmla="*/ 29 h 78"/>
                  <a:gd name="T46" fmla="*/ 27 w 59"/>
                  <a:gd name="T47" fmla="*/ 32 h 78"/>
                  <a:gd name="T48" fmla="*/ 31 w 59"/>
                  <a:gd name="T49" fmla="*/ 33 h 78"/>
                  <a:gd name="T50" fmla="*/ 35 w 59"/>
                  <a:gd name="T51" fmla="*/ 40 h 78"/>
                  <a:gd name="T52" fmla="*/ 36 w 59"/>
                  <a:gd name="T53" fmla="*/ 46 h 78"/>
                  <a:gd name="T54" fmla="*/ 28 w 59"/>
                  <a:gd name="T55" fmla="*/ 44 h 78"/>
                  <a:gd name="T56" fmla="*/ 30 w 59"/>
                  <a:gd name="T57" fmla="*/ 51 h 78"/>
                  <a:gd name="T58" fmla="*/ 24 w 59"/>
                  <a:gd name="T59" fmla="*/ 47 h 78"/>
                  <a:gd name="T60" fmla="*/ 28 w 59"/>
                  <a:gd name="T61" fmla="*/ 57 h 78"/>
                  <a:gd name="T62" fmla="*/ 28 w 59"/>
                  <a:gd name="T63" fmla="*/ 62 h 78"/>
                  <a:gd name="T64" fmla="*/ 23 w 59"/>
                  <a:gd name="T65" fmla="*/ 56 h 78"/>
                  <a:gd name="T66" fmla="*/ 22 w 59"/>
                  <a:gd name="T67" fmla="*/ 60 h 78"/>
                  <a:gd name="T68" fmla="*/ 17 w 59"/>
                  <a:gd name="T69" fmla="*/ 54 h 78"/>
                  <a:gd name="T70" fmla="*/ 15 w 59"/>
                  <a:gd name="T71" fmla="*/ 57 h 78"/>
                  <a:gd name="T72" fmla="*/ 14 w 59"/>
                  <a:gd name="T73" fmla="*/ 48 h 78"/>
                  <a:gd name="T74" fmla="*/ 9 w 59"/>
                  <a:gd name="T75" fmla="*/ 44 h 78"/>
                  <a:gd name="T76" fmla="*/ 11 w 59"/>
                  <a:gd name="T77" fmla="*/ 40 h 78"/>
                  <a:gd name="T78" fmla="*/ 15 w 59"/>
                  <a:gd name="T79" fmla="*/ 39 h 78"/>
                  <a:gd name="T80" fmla="*/ 26 w 59"/>
                  <a:gd name="T81" fmla="*/ 42 h 78"/>
                  <a:gd name="T82" fmla="*/ 28 w 59"/>
                  <a:gd name="T83" fmla="*/ 40 h 78"/>
                  <a:gd name="T84" fmla="*/ 21 w 59"/>
                  <a:gd name="T85" fmla="*/ 36 h 78"/>
                  <a:gd name="T86" fmla="*/ 9 w 59"/>
                  <a:gd name="T87" fmla="*/ 39 h 78"/>
                  <a:gd name="T88" fmla="*/ 0 w 59"/>
                  <a:gd name="T89" fmla="*/ 24 h 78"/>
                  <a:gd name="T90" fmla="*/ 32 w 59"/>
                  <a:gd name="T91" fmla="*/ 70 h 78"/>
                  <a:gd name="T92" fmla="*/ 56 w 59"/>
                  <a:gd name="T93" fmla="*/ 74 h 78"/>
                  <a:gd name="T94" fmla="*/ 55 w 59"/>
                  <a:gd name="T95" fmla="*/ 77 h 78"/>
                  <a:gd name="T96" fmla="*/ 43 w 59"/>
                  <a:gd name="T97" fmla="*/ 78 h 78"/>
                  <a:gd name="T98" fmla="*/ 30 w 59"/>
                  <a:gd name="T99" fmla="*/ 74 h 78"/>
                  <a:gd name="T100" fmla="*/ 32 w 59"/>
                  <a:gd name="T101"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9" h="78">
                    <a:moveTo>
                      <a:pt x="0" y="24"/>
                    </a:moveTo>
                    <a:lnTo>
                      <a:pt x="6" y="18"/>
                    </a:lnTo>
                    <a:lnTo>
                      <a:pt x="9" y="10"/>
                    </a:lnTo>
                    <a:lnTo>
                      <a:pt x="15" y="7"/>
                    </a:lnTo>
                    <a:lnTo>
                      <a:pt x="25" y="5"/>
                    </a:lnTo>
                    <a:lnTo>
                      <a:pt x="25" y="3"/>
                    </a:lnTo>
                    <a:lnTo>
                      <a:pt x="34" y="0"/>
                    </a:lnTo>
                    <a:lnTo>
                      <a:pt x="37" y="0"/>
                    </a:lnTo>
                    <a:lnTo>
                      <a:pt x="47" y="4"/>
                    </a:lnTo>
                    <a:lnTo>
                      <a:pt x="55" y="3"/>
                    </a:lnTo>
                    <a:lnTo>
                      <a:pt x="59" y="3"/>
                    </a:lnTo>
                    <a:lnTo>
                      <a:pt x="55" y="10"/>
                    </a:lnTo>
                    <a:lnTo>
                      <a:pt x="46" y="8"/>
                    </a:lnTo>
                    <a:lnTo>
                      <a:pt x="42" y="9"/>
                    </a:lnTo>
                    <a:lnTo>
                      <a:pt x="37" y="11"/>
                    </a:lnTo>
                    <a:lnTo>
                      <a:pt x="33" y="10"/>
                    </a:lnTo>
                    <a:lnTo>
                      <a:pt x="39" y="18"/>
                    </a:lnTo>
                    <a:lnTo>
                      <a:pt x="34" y="15"/>
                    </a:lnTo>
                    <a:lnTo>
                      <a:pt x="35" y="20"/>
                    </a:lnTo>
                    <a:lnTo>
                      <a:pt x="30" y="16"/>
                    </a:lnTo>
                    <a:lnTo>
                      <a:pt x="32" y="20"/>
                    </a:lnTo>
                    <a:lnTo>
                      <a:pt x="23" y="12"/>
                    </a:lnTo>
                    <a:lnTo>
                      <a:pt x="29" y="29"/>
                    </a:lnTo>
                    <a:lnTo>
                      <a:pt x="27" y="32"/>
                    </a:lnTo>
                    <a:lnTo>
                      <a:pt x="31" y="33"/>
                    </a:lnTo>
                    <a:lnTo>
                      <a:pt x="35" y="40"/>
                    </a:lnTo>
                    <a:lnTo>
                      <a:pt x="36" y="46"/>
                    </a:lnTo>
                    <a:lnTo>
                      <a:pt x="28" y="44"/>
                    </a:lnTo>
                    <a:lnTo>
                      <a:pt x="30" y="51"/>
                    </a:lnTo>
                    <a:lnTo>
                      <a:pt x="24" y="47"/>
                    </a:lnTo>
                    <a:lnTo>
                      <a:pt x="28" y="57"/>
                    </a:lnTo>
                    <a:lnTo>
                      <a:pt x="28" y="62"/>
                    </a:lnTo>
                    <a:lnTo>
                      <a:pt x="23" y="56"/>
                    </a:lnTo>
                    <a:lnTo>
                      <a:pt x="22" y="60"/>
                    </a:lnTo>
                    <a:lnTo>
                      <a:pt x="17" y="54"/>
                    </a:lnTo>
                    <a:lnTo>
                      <a:pt x="15" y="57"/>
                    </a:lnTo>
                    <a:lnTo>
                      <a:pt x="14" y="48"/>
                    </a:lnTo>
                    <a:lnTo>
                      <a:pt x="9" y="44"/>
                    </a:lnTo>
                    <a:lnTo>
                      <a:pt x="11" y="40"/>
                    </a:lnTo>
                    <a:lnTo>
                      <a:pt x="15" y="39"/>
                    </a:lnTo>
                    <a:lnTo>
                      <a:pt x="26" y="42"/>
                    </a:lnTo>
                    <a:lnTo>
                      <a:pt x="28" y="40"/>
                    </a:lnTo>
                    <a:lnTo>
                      <a:pt x="21" y="36"/>
                    </a:lnTo>
                    <a:lnTo>
                      <a:pt x="9" y="39"/>
                    </a:lnTo>
                    <a:lnTo>
                      <a:pt x="0" y="24"/>
                    </a:lnTo>
                    <a:close/>
                    <a:moveTo>
                      <a:pt x="32" y="70"/>
                    </a:moveTo>
                    <a:lnTo>
                      <a:pt x="56" y="74"/>
                    </a:lnTo>
                    <a:lnTo>
                      <a:pt x="55" y="77"/>
                    </a:lnTo>
                    <a:lnTo>
                      <a:pt x="43" y="78"/>
                    </a:lnTo>
                    <a:lnTo>
                      <a:pt x="30" y="74"/>
                    </a:lnTo>
                    <a:lnTo>
                      <a:pt x="32" y="7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0" name="Freeform 195">
                <a:extLst>
                  <a:ext uri="{FF2B5EF4-FFF2-40B4-BE49-F238E27FC236}">
                    <a16:creationId xmlns:a16="http://schemas.microsoft.com/office/drawing/2014/main" id="{8F8AAA1A-A9CF-4A99-9372-3632D6B287C1}"/>
                  </a:ext>
                </a:extLst>
              </p:cNvPr>
              <p:cNvSpPr>
                <a:spLocks noEditPoints="1"/>
              </p:cNvSpPr>
              <p:nvPr/>
            </p:nvSpPr>
            <p:spPr bwMode="auto">
              <a:xfrm>
                <a:off x="5867" y="3327"/>
                <a:ext cx="423" cy="180"/>
              </a:xfrm>
              <a:custGeom>
                <a:avLst/>
                <a:gdLst>
                  <a:gd name="T0" fmla="*/ 160 w 423"/>
                  <a:gd name="T1" fmla="*/ 49 h 180"/>
                  <a:gd name="T2" fmla="*/ 181 w 423"/>
                  <a:gd name="T3" fmla="*/ 46 h 180"/>
                  <a:gd name="T4" fmla="*/ 193 w 423"/>
                  <a:gd name="T5" fmla="*/ 13 h 180"/>
                  <a:gd name="T6" fmla="*/ 212 w 423"/>
                  <a:gd name="T7" fmla="*/ 42 h 180"/>
                  <a:gd name="T8" fmla="*/ 208 w 423"/>
                  <a:gd name="T9" fmla="*/ 76 h 180"/>
                  <a:gd name="T10" fmla="*/ 183 w 423"/>
                  <a:gd name="T11" fmla="*/ 112 h 180"/>
                  <a:gd name="T12" fmla="*/ 142 w 423"/>
                  <a:gd name="T13" fmla="*/ 99 h 180"/>
                  <a:gd name="T14" fmla="*/ 137 w 423"/>
                  <a:gd name="T15" fmla="*/ 44 h 180"/>
                  <a:gd name="T16" fmla="*/ 35 w 423"/>
                  <a:gd name="T17" fmla="*/ 20 h 180"/>
                  <a:gd name="T18" fmla="*/ 98 w 423"/>
                  <a:gd name="T19" fmla="*/ 94 h 180"/>
                  <a:gd name="T20" fmla="*/ 51 w 423"/>
                  <a:gd name="T21" fmla="*/ 91 h 180"/>
                  <a:gd name="T22" fmla="*/ 27 w 423"/>
                  <a:gd name="T23" fmla="*/ 36 h 180"/>
                  <a:gd name="T24" fmla="*/ 0 w 423"/>
                  <a:gd name="T25" fmla="*/ 4 h 180"/>
                  <a:gd name="T26" fmla="*/ 361 w 423"/>
                  <a:gd name="T27" fmla="*/ 78 h 180"/>
                  <a:gd name="T28" fmla="*/ 365 w 423"/>
                  <a:gd name="T29" fmla="*/ 93 h 180"/>
                  <a:gd name="T30" fmla="*/ 388 w 423"/>
                  <a:gd name="T31" fmla="*/ 87 h 180"/>
                  <a:gd name="T32" fmla="*/ 412 w 423"/>
                  <a:gd name="T33" fmla="*/ 91 h 180"/>
                  <a:gd name="T34" fmla="*/ 423 w 423"/>
                  <a:gd name="T35" fmla="*/ 168 h 180"/>
                  <a:gd name="T36" fmla="*/ 403 w 423"/>
                  <a:gd name="T37" fmla="*/ 142 h 180"/>
                  <a:gd name="T38" fmla="*/ 353 w 423"/>
                  <a:gd name="T39" fmla="*/ 111 h 180"/>
                  <a:gd name="T40" fmla="*/ 358 w 423"/>
                  <a:gd name="T41" fmla="*/ 90 h 180"/>
                  <a:gd name="T42" fmla="*/ 344 w 423"/>
                  <a:gd name="T43" fmla="*/ 68 h 180"/>
                  <a:gd name="T44" fmla="*/ 280 w 423"/>
                  <a:gd name="T45" fmla="*/ 46 h 180"/>
                  <a:gd name="T46" fmla="*/ 231 w 423"/>
                  <a:gd name="T47" fmla="*/ 66 h 180"/>
                  <a:gd name="T48" fmla="*/ 261 w 423"/>
                  <a:gd name="T49" fmla="*/ 69 h 180"/>
                  <a:gd name="T50" fmla="*/ 243 w 423"/>
                  <a:gd name="T51" fmla="*/ 85 h 180"/>
                  <a:gd name="T52" fmla="*/ 262 w 423"/>
                  <a:gd name="T53" fmla="*/ 129 h 180"/>
                  <a:gd name="T54" fmla="*/ 239 w 423"/>
                  <a:gd name="T55" fmla="*/ 93 h 180"/>
                  <a:gd name="T56" fmla="*/ 234 w 423"/>
                  <a:gd name="T57" fmla="*/ 129 h 180"/>
                  <a:gd name="T58" fmla="*/ 226 w 423"/>
                  <a:gd name="T59" fmla="*/ 104 h 180"/>
                  <a:gd name="T60" fmla="*/ 227 w 423"/>
                  <a:gd name="T61" fmla="*/ 64 h 180"/>
                  <a:gd name="T62" fmla="*/ 266 w 423"/>
                  <a:gd name="T63" fmla="*/ 54 h 180"/>
                  <a:gd name="T64" fmla="*/ 147 w 423"/>
                  <a:gd name="T65" fmla="*/ 138 h 180"/>
                  <a:gd name="T66" fmla="*/ 172 w 423"/>
                  <a:gd name="T67" fmla="*/ 148 h 180"/>
                  <a:gd name="T68" fmla="*/ 184 w 423"/>
                  <a:gd name="T69" fmla="*/ 156 h 180"/>
                  <a:gd name="T70" fmla="*/ 117 w 423"/>
                  <a:gd name="T71" fmla="*/ 151 h 180"/>
                  <a:gd name="T72" fmla="*/ 98 w 423"/>
                  <a:gd name="T73" fmla="*/ 141 h 180"/>
                  <a:gd name="T74" fmla="*/ 309 w 423"/>
                  <a:gd name="T75" fmla="*/ 33 h 180"/>
                  <a:gd name="T76" fmla="*/ 299 w 423"/>
                  <a:gd name="T77" fmla="*/ 83 h 180"/>
                  <a:gd name="T78" fmla="*/ 303 w 423"/>
                  <a:gd name="T79" fmla="*/ 39 h 180"/>
                  <a:gd name="T80" fmla="*/ 317 w 423"/>
                  <a:gd name="T81" fmla="*/ 95 h 180"/>
                  <a:gd name="T82" fmla="*/ 330 w 423"/>
                  <a:gd name="T83" fmla="*/ 108 h 180"/>
                  <a:gd name="T84" fmla="*/ 305 w 423"/>
                  <a:gd name="T85" fmla="*/ 96 h 180"/>
                  <a:gd name="T86" fmla="*/ 264 w 423"/>
                  <a:gd name="T87" fmla="*/ 174 h 180"/>
                  <a:gd name="T88" fmla="*/ 233 w 423"/>
                  <a:gd name="T89" fmla="*/ 165 h 180"/>
                  <a:gd name="T90" fmla="*/ 257 w 423"/>
                  <a:gd name="T91" fmla="*/ 165 h 180"/>
                  <a:gd name="T92" fmla="*/ 218 w 423"/>
                  <a:gd name="T93" fmla="*/ 165 h 180"/>
                  <a:gd name="T94" fmla="*/ 118 w 423"/>
                  <a:gd name="T95" fmla="*/ 93 h 180"/>
                  <a:gd name="T96" fmla="*/ 117 w 423"/>
                  <a:gd name="T97" fmla="*/ 101 h 180"/>
                  <a:gd name="T98" fmla="*/ 289 w 423"/>
                  <a:gd name="T99" fmla="*/ 107 h 180"/>
                  <a:gd name="T100" fmla="*/ 297 w 423"/>
                  <a:gd name="T101" fmla="*/ 105 h 180"/>
                  <a:gd name="T102" fmla="*/ 224 w 423"/>
                  <a:gd name="T103" fmla="*/ 175 h 180"/>
                  <a:gd name="T104" fmla="*/ 110 w 423"/>
                  <a:gd name="T105" fmla="*/ 100 h 180"/>
                  <a:gd name="T106" fmla="*/ 110 w 423"/>
                  <a:gd name="T107" fmla="*/ 10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3" h="180">
                    <a:moveTo>
                      <a:pt x="137" y="44"/>
                    </a:moveTo>
                    <a:lnTo>
                      <a:pt x="145" y="54"/>
                    </a:lnTo>
                    <a:lnTo>
                      <a:pt x="160" y="49"/>
                    </a:lnTo>
                    <a:lnTo>
                      <a:pt x="164" y="45"/>
                    </a:lnTo>
                    <a:lnTo>
                      <a:pt x="174" y="49"/>
                    </a:lnTo>
                    <a:lnTo>
                      <a:pt x="181" y="46"/>
                    </a:lnTo>
                    <a:lnTo>
                      <a:pt x="187" y="30"/>
                    </a:lnTo>
                    <a:lnTo>
                      <a:pt x="190" y="29"/>
                    </a:lnTo>
                    <a:lnTo>
                      <a:pt x="193" y="13"/>
                    </a:lnTo>
                    <a:lnTo>
                      <a:pt x="206" y="13"/>
                    </a:lnTo>
                    <a:lnTo>
                      <a:pt x="209" y="17"/>
                    </a:lnTo>
                    <a:lnTo>
                      <a:pt x="212" y="42"/>
                    </a:lnTo>
                    <a:lnTo>
                      <a:pt x="222" y="53"/>
                    </a:lnTo>
                    <a:lnTo>
                      <a:pt x="212" y="53"/>
                    </a:lnTo>
                    <a:lnTo>
                      <a:pt x="208" y="76"/>
                    </a:lnTo>
                    <a:lnTo>
                      <a:pt x="199" y="77"/>
                    </a:lnTo>
                    <a:lnTo>
                      <a:pt x="195" y="109"/>
                    </a:lnTo>
                    <a:lnTo>
                      <a:pt x="183" y="112"/>
                    </a:lnTo>
                    <a:lnTo>
                      <a:pt x="156" y="105"/>
                    </a:lnTo>
                    <a:lnTo>
                      <a:pt x="152" y="100"/>
                    </a:lnTo>
                    <a:lnTo>
                      <a:pt x="142" y="99"/>
                    </a:lnTo>
                    <a:lnTo>
                      <a:pt x="130" y="67"/>
                    </a:lnTo>
                    <a:lnTo>
                      <a:pt x="129" y="49"/>
                    </a:lnTo>
                    <a:lnTo>
                      <a:pt x="137" y="44"/>
                    </a:lnTo>
                    <a:close/>
                    <a:moveTo>
                      <a:pt x="0" y="0"/>
                    </a:moveTo>
                    <a:lnTo>
                      <a:pt x="25" y="4"/>
                    </a:lnTo>
                    <a:lnTo>
                      <a:pt x="35" y="20"/>
                    </a:lnTo>
                    <a:lnTo>
                      <a:pt x="42" y="23"/>
                    </a:lnTo>
                    <a:lnTo>
                      <a:pt x="66" y="53"/>
                    </a:lnTo>
                    <a:lnTo>
                      <a:pt x="98" y="94"/>
                    </a:lnTo>
                    <a:lnTo>
                      <a:pt x="100" y="117"/>
                    </a:lnTo>
                    <a:lnTo>
                      <a:pt x="89" y="124"/>
                    </a:lnTo>
                    <a:lnTo>
                      <a:pt x="51" y="91"/>
                    </a:lnTo>
                    <a:lnTo>
                      <a:pt x="51" y="79"/>
                    </a:lnTo>
                    <a:lnTo>
                      <a:pt x="33" y="53"/>
                    </a:lnTo>
                    <a:lnTo>
                      <a:pt x="27" y="36"/>
                    </a:lnTo>
                    <a:lnTo>
                      <a:pt x="20" y="33"/>
                    </a:lnTo>
                    <a:lnTo>
                      <a:pt x="20" y="23"/>
                    </a:lnTo>
                    <a:lnTo>
                      <a:pt x="0" y="4"/>
                    </a:lnTo>
                    <a:lnTo>
                      <a:pt x="0" y="0"/>
                    </a:lnTo>
                    <a:close/>
                    <a:moveTo>
                      <a:pt x="359" y="72"/>
                    </a:moveTo>
                    <a:lnTo>
                      <a:pt x="361" y="78"/>
                    </a:lnTo>
                    <a:lnTo>
                      <a:pt x="360" y="87"/>
                    </a:lnTo>
                    <a:lnTo>
                      <a:pt x="362" y="95"/>
                    </a:lnTo>
                    <a:lnTo>
                      <a:pt x="365" y="93"/>
                    </a:lnTo>
                    <a:lnTo>
                      <a:pt x="371" y="103"/>
                    </a:lnTo>
                    <a:lnTo>
                      <a:pt x="381" y="89"/>
                    </a:lnTo>
                    <a:lnTo>
                      <a:pt x="388" y="87"/>
                    </a:lnTo>
                    <a:lnTo>
                      <a:pt x="387" y="84"/>
                    </a:lnTo>
                    <a:lnTo>
                      <a:pt x="394" y="80"/>
                    </a:lnTo>
                    <a:lnTo>
                      <a:pt x="412" y="91"/>
                    </a:lnTo>
                    <a:lnTo>
                      <a:pt x="417" y="91"/>
                    </a:lnTo>
                    <a:lnTo>
                      <a:pt x="423" y="93"/>
                    </a:lnTo>
                    <a:lnTo>
                      <a:pt x="423" y="168"/>
                    </a:lnTo>
                    <a:lnTo>
                      <a:pt x="412" y="157"/>
                    </a:lnTo>
                    <a:lnTo>
                      <a:pt x="392" y="161"/>
                    </a:lnTo>
                    <a:lnTo>
                      <a:pt x="403" y="142"/>
                    </a:lnTo>
                    <a:lnTo>
                      <a:pt x="395" y="126"/>
                    </a:lnTo>
                    <a:lnTo>
                      <a:pt x="375" y="116"/>
                    </a:lnTo>
                    <a:lnTo>
                      <a:pt x="353" y="111"/>
                    </a:lnTo>
                    <a:lnTo>
                      <a:pt x="347" y="109"/>
                    </a:lnTo>
                    <a:lnTo>
                      <a:pt x="340" y="95"/>
                    </a:lnTo>
                    <a:lnTo>
                      <a:pt x="358" y="90"/>
                    </a:lnTo>
                    <a:lnTo>
                      <a:pt x="344" y="90"/>
                    </a:lnTo>
                    <a:lnTo>
                      <a:pt x="326" y="73"/>
                    </a:lnTo>
                    <a:lnTo>
                      <a:pt x="344" y="68"/>
                    </a:lnTo>
                    <a:lnTo>
                      <a:pt x="359" y="72"/>
                    </a:lnTo>
                    <a:close/>
                    <a:moveTo>
                      <a:pt x="277" y="43"/>
                    </a:moveTo>
                    <a:lnTo>
                      <a:pt x="280" y="46"/>
                    </a:lnTo>
                    <a:lnTo>
                      <a:pt x="271" y="58"/>
                    </a:lnTo>
                    <a:lnTo>
                      <a:pt x="236" y="57"/>
                    </a:lnTo>
                    <a:lnTo>
                      <a:pt x="231" y="66"/>
                    </a:lnTo>
                    <a:lnTo>
                      <a:pt x="237" y="80"/>
                    </a:lnTo>
                    <a:lnTo>
                      <a:pt x="245" y="72"/>
                    </a:lnTo>
                    <a:lnTo>
                      <a:pt x="261" y="69"/>
                    </a:lnTo>
                    <a:lnTo>
                      <a:pt x="262" y="71"/>
                    </a:lnTo>
                    <a:lnTo>
                      <a:pt x="263" y="81"/>
                    </a:lnTo>
                    <a:lnTo>
                      <a:pt x="243" y="85"/>
                    </a:lnTo>
                    <a:lnTo>
                      <a:pt x="253" y="101"/>
                    </a:lnTo>
                    <a:lnTo>
                      <a:pt x="264" y="111"/>
                    </a:lnTo>
                    <a:lnTo>
                      <a:pt x="262" y="129"/>
                    </a:lnTo>
                    <a:lnTo>
                      <a:pt x="249" y="127"/>
                    </a:lnTo>
                    <a:lnTo>
                      <a:pt x="239" y="104"/>
                    </a:lnTo>
                    <a:lnTo>
                      <a:pt x="239" y="93"/>
                    </a:lnTo>
                    <a:lnTo>
                      <a:pt x="233" y="97"/>
                    </a:lnTo>
                    <a:lnTo>
                      <a:pt x="235" y="101"/>
                    </a:lnTo>
                    <a:lnTo>
                      <a:pt x="234" y="129"/>
                    </a:lnTo>
                    <a:lnTo>
                      <a:pt x="228" y="130"/>
                    </a:lnTo>
                    <a:lnTo>
                      <a:pt x="224" y="127"/>
                    </a:lnTo>
                    <a:lnTo>
                      <a:pt x="226" y="104"/>
                    </a:lnTo>
                    <a:lnTo>
                      <a:pt x="221" y="104"/>
                    </a:lnTo>
                    <a:lnTo>
                      <a:pt x="220" y="94"/>
                    </a:lnTo>
                    <a:lnTo>
                      <a:pt x="227" y="64"/>
                    </a:lnTo>
                    <a:lnTo>
                      <a:pt x="231" y="56"/>
                    </a:lnTo>
                    <a:lnTo>
                      <a:pt x="238" y="48"/>
                    </a:lnTo>
                    <a:lnTo>
                      <a:pt x="266" y="54"/>
                    </a:lnTo>
                    <a:lnTo>
                      <a:pt x="277" y="43"/>
                    </a:lnTo>
                    <a:close/>
                    <a:moveTo>
                      <a:pt x="111" y="131"/>
                    </a:moveTo>
                    <a:lnTo>
                      <a:pt x="147" y="138"/>
                    </a:lnTo>
                    <a:lnTo>
                      <a:pt x="153" y="135"/>
                    </a:lnTo>
                    <a:lnTo>
                      <a:pt x="168" y="141"/>
                    </a:lnTo>
                    <a:lnTo>
                      <a:pt x="172" y="148"/>
                    </a:lnTo>
                    <a:lnTo>
                      <a:pt x="187" y="150"/>
                    </a:lnTo>
                    <a:lnTo>
                      <a:pt x="187" y="153"/>
                    </a:lnTo>
                    <a:lnTo>
                      <a:pt x="184" y="156"/>
                    </a:lnTo>
                    <a:lnTo>
                      <a:pt x="167" y="160"/>
                    </a:lnTo>
                    <a:lnTo>
                      <a:pt x="145" y="151"/>
                    </a:lnTo>
                    <a:lnTo>
                      <a:pt x="117" y="151"/>
                    </a:lnTo>
                    <a:lnTo>
                      <a:pt x="112" y="144"/>
                    </a:lnTo>
                    <a:lnTo>
                      <a:pt x="101" y="142"/>
                    </a:lnTo>
                    <a:lnTo>
                      <a:pt x="98" y="141"/>
                    </a:lnTo>
                    <a:lnTo>
                      <a:pt x="107" y="131"/>
                    </a:lnTo>
                    <a:lnTo>
                      <a:pt x="111" y="131"/>
                    </a:lnTo>
                    <a:close/>
                    <a:moveTo>
                      <a:pt x="309" y="33"/>
                    </a:moveTo>
                    <a:lnTo>
                      <a:pt x="311" y="60"/>
                    </a:lnTo>
                    <a:lnTo>
                      <a:pt x="305" y="83"/>
                    </a:lnTo>
                    <a:lnTo>
                      <a:pt x="299" y="83"/>
                    </a:lnTo>
                    <a:lnTo>
                      <a:pt x="295" y="71"/>
                    </a:lnTo>
                    <a:lnTo>
                      <a:pt x="297" y="54"/>
                    </a:lnTo>
                    <a:lnTo>
                      <a:pt x="303" y="39"/>
                    </a:lnTo>
                    <a:lnTo>
                      <a:pt x="309" y="33"/>
                    </a:lnTo>
                    <a:close/>
                    <a:moveTo>
                      <a:pt x="305" y="96"/>
                    </a:moveTo>
                    <a:lnTo>
                      <a:pt x="317" y="95"/>
                    </a:lnTo>
                    <a:lnTo>
                      <a:pt x="327" y="99"/>
                    </a:lnTo>
                    <a:lnTo>
                      <a:pt x="330" y="105"/>
                    </a:lnTo>
                    <a:lnTo>
                      <a:pt x="330" y="108"/>
                    </a:lnTo>
                    <a:lnTo>
                      <a:pt x="317" y="104"/>
                    </a:lnTo>
                    <a:lnTo>
                      <a:pt x="302" y="106"/>
                    </a:lnTo>
                    <a:lnTo>
                      <a:pt x="305" y="96"/>
                    </a:lnTo>
                    <a:close/>
                    <a:moveTo>
                      <a:pt x="279" y="171"/>
                    </a:moveTo>
                    <a:lnTo>
                      <a:pt x="265" y="177"/>
                    </a:lnTo>
                    <a:lnTo>
                      <a:pt x="264" y="174"/>
                    </a:lnTo>
                    <a:lnTo>
                      <a:pt x="278" y="167"/>
                    </a:lnTo>
                    <a:lnTo>
                      <a:pt x="279" y="171"/>
                    </a:lnTo>
                    <a:close/>
                    <a:moveTo>
                      <a:pt x="233" y="165"/>
                    </a:moveTo>
                    <a:lnTo>
                      <a:pt x="236" y="162"/>
                    </a:lnTo>
                    <a:lnTo>
                      <a:pt x="256" y="162"/>
                    </a:lnTo>
                    <a:lnTo>
                      <a:pt x="257" y="165"/>
                    </a:lnTo>
                    <a:lnTo>
                      <a:pt x="233" y="165"/>
                    </a:lnTo>
                    <a:close/>
                    <a:moveTo>
                      <a:pt x="200" y="162"/>
                    </a:moveTo>
                    <a:lnTo>
                      <a:pt x="218" y="165"/>
                    </a:lnTo>
                    <a:lnTo>
                      <a:pt x="201" y="168"/>
                    </a:lnTo>
                    <a:lnTo>
                      <a:pt x="200" y="162"/>
                    </a:lnTo>
                    <a:close/>
                    <a:moveTo>
                      <a:pt x="118" y="93"/>
                    </a:moveTo>
                    <a:lnTo>
                      <a:pt x="123" y="93"/>
                    </a:lnTo>
                    <a:lnTo>
                      <a:pt x="123" y="101"/>
                    </a:lnTo>
                    <a:lnTo>
                      <a:pt x="117" y="101"/>
                    </a:lnTo>
                    <a:lnTo>
                      <a:pt x="118" y="93"/>
                    </a:lnTo>
                    <a:close/>
                    <a:moveTo>
                      <a:pt x="297" y="105"/>
                    </a:moveTo>
                    <a:lnTo>
                      <a:pt x="289" y="107"/>
                    </a:lnTo>
                    <a:lnTo>
                      <a:pt x="286" y="100"/>
                    </a:lnTo>
                    <a:lnTo>
                      <a:pt x="294" y="100"/>
                    </a:lnTo>
                    <a:lnTo>
                      <a:pt x="297" y="105"/>
                    </a:lnTo>
                    <a:close/>
                    <a:moveTo>
                      <a:pt x="236" y="180"/>
                    </a:moveTo>
                    <a:lnTo>
                      <a:pt x="224" y="177"/>
                    </a:lnTo>
                    <a:lnTo>
                      <a:pt x="224" y="175"/>
                    </a:lnTo>
                    <a:lnTo>
                      <a:pt x="235" y="178"/>
                    </a:lnTo>
                    <a:lnTo>
                      <a:pt x="236" y="180"/>
                    </a:lnTo>
                    <a:close/>
                    <a:moveTo>
                      <a:pt x="110" y="100"/>
                    </a:moveTo>
                    <a:lnTo>
                      <a:pt x="94" y="87"/>
                    </a:lnTo>
                    <a:lnTo>
                      <a:pt x="102" y="80"/>
                    </a:lnTo>
                    <a:lnTo>
                      <a:pt x="110" y="10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1" name="Freeform 196">
                <a:extLst>
                  <a:ext uri="{FF2B5EF4-FFF2-40B4-BE49-F238E27FC236}">
                    <a16:creationId xmlns:a16="http://schemas.microsoft.com/office/drawing/2014/main" id="{847D6550-F27B-44E9-8F14-7EA3CE84C3A2}"/>
                  </a:ext>
                </a:extLst>
              </p:cNvPr>
              <p:cNvSpPr>
                <a:spLocks noEditPoints="1"/>
              </p:cNvSpPr>
              <p:nvPr/>
            </p:nvSpPr>
            <p:spPr bwMode="auto">
              <a:xfrm>
                <a:off x="5066" y="2847"/>
                <a:ext cx="105" cy="120"/>
              </a:xfrm>
              <a:custGeom>
                <a:avLst/>
                <a:gdLst>
                  <a:gd name="T0" fmla="*/ 63 w 105"/>
                  <a:gd name="T1" fmla="*/ 8 h 120"/>
                  <a:gd name="T2" fmla="*/ 59 w 105"/>
                  <a:gd name="T3" fmla="*/ 16 h 120"/>
                  <a:gd name="T4" fmla="*/ 54 w 105"/>
                  <a:gd name="T5" fmla="*/ 16 h 120"/>
                  <a:gd name="T6" fmla="*/ 50 w 105"/>
                  <a:gd name="T7" fmla="*/ 25 h 120"/>
                  <a:gd name="T8" fmla="*/ 63 w 105"/>
                  <a:gd name="T9" fmla="*/ 50 h 120"/>
                  <a:gd name="T10" fmla="*/ 83 w 105"/>
                  <a:gd name="T11" fmla="*/ 61 h 120"/>
                  <a:gd name="T12" fmla="*/ 87 w 105"/>
                  <a:gd name="T13" fmla="*/ 65 h 120"/>
                  <a:gd name="T14" fmla="*/ 92 w 105"/>
                  <a:gd name="T15" fmla="*/ 65 h 120"/>
                  <a:gd name="T16" fmla="*/ 105 w 105"/>
                  <a:gd name="T17" fmla="*/ 79 h 120"/>
                  <a:gd name="T18" fmla="*/ 104 w 105"/>
                  <a:gd name="T19" fmla="*/ 83 h 120"/>
                  <a:gd name="T20" fmla="*/ 98 w 105"/>
                  <a:gd name="T21" fmla="*/ 79 h 120"/>
                  <a:gd name="T22" fmla="*/ 91 w 105"/>
                  <a:gd name="T23" fmla="*/ 82 h 120"/>
                  <a:gd name="T24" fmla="*/ 94 w 105"/>
                  <a:gd name="T25" fmla="*/ 93 h 120"/>
                  <a:gd name="T26" fmla="*/ 86 w 105"/>
                  <a:gd name="T27" fmla="*/ 103 h 120"/>
                  <a:gd name="T28" fmla="*/ 80 w 105"/>
                  <a:gd name="T29" fmla="*/ 105 h 120"/>
                  <a:gd name="T30" fmla="*/ 79 w 105"/>
                  <a:gd name="T31" fmla="*/ 82 h 120"/>
                  <a:gd name="T32" fmla="*/ 74 w 105"/>
                  <a:gd name="T33" fmla="*/ 79 h 120"/>
                  <a:gd name="T34" fmla="*/ 50 w 105"/>
                  <a:gd name="T35" fmla="*/ 65 h 120"/>
                  <a:gd name="T36" fmla="*/ 29 w 105"/>
                  <a:gd name="T37" fmla="*/ 40 h 120"/>
                  <a:gd name="T38" fmla="*/ 22 w 105"/>
                  <a:gd name="T39" fmla="*/ 36 h 120"/>
                  <a:gd name="T40" fmla="*/ 13 w 105"/>
                  <a:gd name="T41" fmla="*/ 40 h 120"/>
                  <a:gd name="T42" fmla="*/ 5 w 105"/>
                  <a:gd name="T43" fmla="*/ 40 h 120"/>
                  <a:gd name="T44" fmla="*/ 0 w 105"/>
                  <a:gd name="T45" fmla="*/ 26 h 120"/>
                  <a:gd name="T46" fmla="*/ 5 w 105"/>
                  <a:gd name="T47" fmla="*/ 16 h 120"/>
                  <a:gd name="T48" fmla="*/ 5 w 105"/>
                  <a:gd name="T49" fmla="*/ 12 h 120"/>
                  <a:gd name="T50" fmla="*/ 13 w 105"/>
                  <a:gd name="T51" fmla="*/ 12 h 120"/>
                  <a:gd name="T52" fmla="*/ 13 w 105"/>
                  <a:gd name="T53" fmla="*/ 9 h 120"/>
                  <a:gd name="T54" fmla="*/ 17 w 105"/>
                  <a:gd name="T55" fmla="*/ 12 h 120"/>
                  <a:gd name="T56" fmla="*/ 23 w 105"/>
                  <a:gd name="T57" fmla="*/ 8 h 120"/>
                  <a:gd name="T58" fmla="*/ 30 w 105"/>
                  <a:gd name="T59" fmla="*/ 9 h 120"/>
                  <a:gd name="T60" fmla="*/ 30 w 105"/>
                  <a:gd name="T61" fmla="*/ 0 h 120"/>
                  <a:gd name="T62" fmla="*/ 48 w 105"/>
                  <a:gd name="T63" fmla="*/ 2 h 120"/>
                  <a:gd name="T64" fmla="*/ 54 w 105"/>
                  <a:gd name="T65" fmla="*/ 5 h 120"/>
                  <a:gd name="T66" fmla="*/ 64 w 105"/>
                  <a:gd name="T67" fmla="*/ 6 h 120"/>
                  <a:gd name="T68" fmla="*/ 63 w 105"/>
                  <a:gd name="T69" fmla="*/ 8 h 120"/>
                  <a:gd name="T70" fmla="*/ 53 w 105"/>
                  <a:gd name="T71" fmla="*/ 102 h 120"/>
                  <a:gd name="T72" fmla="*/ 78 w 105"/>
                  <a:gd name="T73" fmla="*/ 102 h 120"/>
                  <a:gd name="T74" fmla="*/ 76 w 105"/>
                  <a:gd name="T75" fmla="*/ 116 h 120"/>
                  <a:gd name="T76" fmla="*/ 73 w 105"/>
                  <a:gd name="T77" fmla="*/ 120 h 120"/>
                  <a:gd name="T78" fmla="*/ 49 w 105"/>
                  <a:gd name="T79" fmla="*/ 108 h 120"/>
                  <a:gd name="T80" fmla="*/ 53 w 105"/>
                  <a:gd name="T81" fmla="*/ 102 h 120"/>
                  <a:gd name="T82" fmla="*/ 23 w 105"/>
                  <a:gd name="T83" fmla="*/ 92 h 120"/>
                  <a:gd name="T84" fmla="*/ 12 w 105"/>
                  <a:gd name="T85" fmla="*/ 93 h 120"/>
                  <a:gd name="T86" fmla="*/ 11 w 105"/>
                  <a:gd name="T87" fmla="*/ 69 h 120"/>
                  <a:gd name="T88" fmla="*/ 22 w 105"/>
                  <a:gd name="T89" fmla="*/ 67 h 120"/>
                  <a:gd name="T90" fmla="*/ 24 w 105"/>
                  <a:gd name="T91" fmla="*/ 79 h 120"/>
                  <a:gd name="T92" fmla="*/ 23 w 105"/>
                  <a:gd name="T9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20">
                    <a:moveTo>
                      <a:pt x="63" y="8"/>
                    </a:moveTo>
                    <a:lnTo>
                      <a:pt x="59" y="16"/>
                    </a:lnTo>
                    <a:lnTo>
                      <a:pt x="54" y="16"/>
                    </a:lnTo>
                    <a:lnTo>
                      <a:pt x="50" y="25"/>
                    </a:lnTo>
                    <a:lnTo>
                      <a:pt x="63" y="50"/>
                    </a:lnTo>
                    <a:lnTo>
                      <a:pt x="83" y="61"/>
                    </a:lnTo>
                    <a:lnTo>
                      <a:pt x="87" y="65"/>
                    </a:lnTo>
                    <a:lnTo>
                      <a:pt x="92" y="65"/>
                    </a:lnTo>
                    <a:lnTo>
                      <a:pt x="105" y="79"/>
                    </a:lnTo>
                    <a:lnTo>
                      <a:pt x="104" y="83"/>
                    </a:lnTo>
                    <a:lnTo>
                      <a:pt x="98" y="79"/>
                    </a:lnTo>
                    <a:lnTo>
                      <a:pt x="91" y="82"/>
                    </a:lnTo>
                    <a:lnTo>
                      <a:pt x="94" y="93"/>
                    </a:lnTo>
                    <a:lnTo>
                      <a:pt x="86" y="103"/>
                    </a:lnTo>
                    <a:lnTo>
                      <a:pt x="80" y="105"/>
                    </a:lnTo>
                    <a:lnTo>
                      <a:pt x="79" y="82"/>
                    </a:lnTo>
                    <a:lnTo>
                      <a:pt x="74" y="79"/>
                    </a:lnTo>
                    <a:lnTo>
                      <a:pt x="50" y="65"/>
                    </a:lnTo>
                    <a:lnTo>
                      <a:pt x="29" y="40"/>
                    </a:lnTo>
                    <a:lnTo>
                      <a:pt x="22" y="36"/>
                    </a:lnTo>
                    <a:lnTo>
                      <a:pt x="13" y="40"/>
                    </a:lnTo>
                    <a:lnTo>
                      <a:pt x="5" y="40"/>
                    </a:lnTo>
                    <a:lnTo>
                      <a:pt x="0" y="26"/>
                    </a:lnTo>
                    <a:lnTo>
                      <a:pt x="5" y="16"/>
                    </a:lnTo>
                    <a:lnTo>
                      <a:pt x="5" y="12"/>
                    </a:lnTo>
                    <a:lnTo>
                      <a:pt x="13" y="12"/>
                    </a:lnTo>
                    <a:lnTo>
                      <a:pt x="13" y="9"/>
                    </a:lnTo>
                    <a:lnTo>
                      <a:pt x="17" y="12"/>
                    </a:lnTo>
                    <a:lnTo>
                      <a:pt x="23" y="8"/>
                    </a:lnTo>
                    <a:lnTo>
                      <a:pt x="30" y="9"/>
                    </a:lnTo>
                    <a:lnTo>
                      <a:pt x="30" y="0"/>
                    </a:lnTo>
                    <a:lnTo>
                      <a:pt x="48" y="2"/>
                    </a:lnTo>
                    <a:lnTo>
                      <a:pt x="54" y="5"/>
                    </a:lnTo>
                    <a:lnTo>
                      <a:pt x="64" y="6"/>
                    </a:lnTo>
                    <a:lnTo>
                      <a:pt x="63" y="8"/>
                    </a:lnTo>
                    <a:close/>
                    <a:moveTo>
                      <a:pt x="53" y="102"/>
                    </a:moveTo>
                    <a:lnTo>
                      <a:pt x="78" y="102"/>
                    </a:lnTo>
                    <a:lnTo>
                      <a:pt x="76" y="116"/>
                    </a:lnTo>
                    <a:lnTo>
                      <a:pt x="73" y="120"/>
                    </a:lnTo>
                    <a:lnTo>
                      <a:pt x="49" y="108"/>
                    </a:lnTo>
                    <a:lnTo>
                      <a:pt x="53" y="102"/>
                    </a:lnTo>
                    <a:close/>
                    <a:moveTo>
                      <a:pt x="23" y="92"/>
                    </a:moveTo>
                    <a:lnTo>
                      <a:pt x="12" y="93"/>
                    </a:lnTo>
                    <a:lnTo>
                      <a:pt x="11" y="69"/>
                    </a:lnTo>
                    <a:lnTo>
                      <a:pt x="22" y="67"/>
                    </a:lnTo>
                    <a:lnTo>
                      <a:pt x="24" y="79"/>
                    </a:lnTo>
                    <a:lnTo>
                      <a:pt x="23" y="9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2" name="Freeform 197">
                <a:extLst>
                  <a:ext uri="{FF2B5EF4-FFF2-40B4-BE49-F238E27FC236}">
                    <a16:creationId xmlns:a16="http://schemas.microsoft.com/office/drawing/2014/main" id="{AEF472F3-85C6-49C6-912C-230EBFCB3591}"/>
                  </a:ext>
                </a:extLst>
              </p:cNvPr>
              <p:cNvSpPr>
                <a:spLocks noEditPoints="1"/>
              </p:cNvSpPr>
              <p:nvPr/>
            </p:nvSpPr>
            <p:spPr bwMode="auto">
              <a:xfrm>
                <a:off x="6183" y="2865"/>
                <a:ext cx="149" cy="168"/>
              </a:xfrm>
              <a:custGeom>
                <a:avLst/>
                <a:gdLst>
                  <a:gd name="T0" fmla="*/ 117 w 149"/>
                  <a:gd name="T1" fmla="*/ 67 h 168"/>
                  <a:gd name="T2" fmla="*/ 107 w 149"/>
                  <a:gd name="T3" fmla="*/ 84 h 168"/>
                  <a:gd name="T4" fmla="*/ 101 w 149"/>
                  <a:gd name="T5" fmla="*/ 118 h 168"/>
                  <a:gd name="T6" fmla="*/ 85 w 149"/>
                  <a:gd name="T7" fmla="*/ 125 h 168"/>
                  <a:gd name="T8" fmla="*/ 68 w 149"/>
                  <a:gd name="T9" fmla="*/ 122 h 168"/>
                  <a:gd name="T10" fmla="*/ 58 w 149"/>
                  <a:gd name="T11" fmla="*/ 142 h 168"/>
                  <a:gd name="T12" fmla="*/ 52 w 149"/>
                  <a:gd name="T13" fmla="*/ 130 h 168"/>
                  <a:gd name="T14" fmla="*/ 43 w 149"/>
                  <a:gd name="T15" fmla="*/ 125 h 168"/>
                  <a:gd name="T16" fmla="*/ 25 w 149"/>
                  <a:gd name="T17" fmla="*/ 135 h 168"/>
                  <a:gd name="T18" fmla="*/ 14 w 149"/>
                  <a:gd name="T19" fmla="*/ 133 h 168"/>
                  <a:gd name="T20" fmla="*/ 19 w 149"/>
                  <a:gd name="T21" fmla="*/ 127 h 168"/>
                  <a:gd name="T22" fmla="*/ 46 w 149"/>
                  <a:gd name="T23" fmla="*/ 113 h 168"/>
                  <a:gd name="T24" fmla="*/ 65 w 149"/>
                  <a:gd name="T25" fmla="*/ 106 h 168"/>
                  <a:gd name="T26" fmla="*/ 73 w 149"/>
                  <a:gd name="T27" fmla="*/ 101 h 168"/>
                  <a:gd name="T28" fmla="*/ 97 w 149"/>
                  <a:gd name="T29" fmla="*/ 73 h 168"/>
                  <a:gd name="T30" fmla="*/ 107 w 149"/>
                  <a:gd name="T31" fmla="*/ 46 h 168"/>
                  <a:gd name="T32" fmla="*/ 117 w 149"/>
                  <a:gd name="T33" fmla="*/ 1 h 168"/>
                  <a:gd name="T34" fmla="*/ 149 w 149"/>
                  <a:gd name="T35" fmla="*/ 12 h 168"/>
                  <a:gd name="T36" fmla="*/ 135 w 149"/>
                  <a:gd name="T37" fmla="*/ 28 h 168"/>
                  <a:gd name="T38" fmla="*/ 104 w 149"/>
                  <a:gd name="T39" fmla="*/ 34 h 168"/>
                  <a:gd name="T40" fmla="*/ 95 w 149"/>
                  <a:gd name="T41" fmla="*/ 35 h 168"/>
                  <a:gd name="T42" fmla="*/ 110 w 149"/>
                  <a:gd name="T43" fmla="*/ 20 h 168"/>
                  <a:gd name="T44" fmla="*/ 111 w 149"/>
                  <a:gd name="T45" fmla="*/ 0 h 168"/>
                  <a:gd name="T46" fmla="*/ 15 w 149"/>
                  <a:gd name="T47" fmla="*/ 134 h 168"/>
                  <a:gd name="T48" fmla="*/ 25 w 149"/>
                  <a:gd name="T49" fmla="*/ 146 h 168"/>
                  <a:gd name="T50" fmla="*/ 14 w 149"/>
                  <a:gd name="T51" fmla="*/ 168 h 168"/>
                  <a:gd name="T52" fmla="*/ 3 w 149"/>
                  <a:gd name="T53" fmla="*/ 156 h 168"/>
                  <a:gd name="T54" fmla="*/ 3 w 149"/>
                  <a:gd name="T55" fmla="*/ 148 h 168"/>
                  <a:gd name="T56" fmla="*/ 12 w 149"/>
                  <a:gd name="T57" fmla="*/ 133 h 168"/>
                  <a:gd name="T58" fmla="*/ 28 w 149"/>
                  <a:gd name="T59" fmla="*/ 138 h 168"/>
                  <a:gd name="T60" fmla="*/ 33 w 149"/>
                  <a:gd name="T61" fmla="*/ 131 h 168"/>
                  <a:gd name="T62" fmla="*/ 40 w 149"/>
                  <a:gd name="T63" fmla="*/ 128 h 168"/>
                  <a:gd name="T64" fmla="*/ 48 w 149"/>
                  <a:gd name="T65" fmla="*/ 130 h 168"/>
                  <a:gd name="T66" fmla="*/ 45 w 149"/>
                  <a:gd name="T67" fmla="*/ 142 h 168"/>
                  <a:gd name="T68" fmla="*/ 34 w 149"/>
                  <a:gd name="T69" fmla="*/ 1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68">
                    <a:moveTo>
                      <a:pt x="107" y="46"/>
                    </a:moveTo>
                    <a:lnTo>
                      <a:pt x="117" y="67"/>
                    </a:lnTo>
                    <a:lnTo>
                      <a:pt x="112" y="82"/>
                    </a:lnTo>
                    <a:lnTo>
                      <a:pt x="107" y="84"/>
                    </a:lnTo>
                    <a:lnTo>
                      <a:pt x="107" y="97"/>
                    </a:lnTo>
                    <a:lnTo>
                      <a:pt x="101" y="118"/>
                    </a:lnTo>
                    <a:lnTo>
                      <a:pt x="96" y="122"/>
                    </a:lnTo>
                    <a:lnTo>
                      <a:pt x="85" y="125"/>
                    </a:lnTo>
                    <a:lnTo>
                      <a:pt x="78" y="125"/>
                    </a:lnTo>
                    <a:lnTo>
                      <a:pt x="68" y="122"/>
                    </a:lnTo>
                    <a:lnTo>
                      <a:pt x="70" y="131"/>
                    </a:lnTo>
                    <a:lnTo>
                      <a:pt x="58" y="142"/>
                    </a:lnTo>
                    <a:lnTo>
                      <a:pt x="52" y="134"/>
                    </a:lnTo>
                    <a:lnTo>
                      <a:pt x="52" y="130"/>
                    </a:lnTo>
                    <a:lnTo>
                      <a:pt x="56" y="125"/>
                    </a:lnTo>
                    <a:lnTo>
                      <a:pt x="43" y="125"/>
                    </a:lnTo>
                    <a:lnTo>
                      <a:pt x="28" y="132"/>
                    </a:lnTo>
                    <a:lnTo>
                      <a:pt x="25" y="135"/>
                    </a:lnTo>
                    <a:lnTo>
                      <a:pt x="21" y="131"/>
                    </a:lnTo>
                    <a:lnTo>
                      <a:pt x="14" y="133"/>
                    </a:lnTo>
                    <a:lnTo>
                      <a:pt x="14" y="127"/>
                    </a:lnTo>
                    <a:lnTo>
                      <a:pt x="19" y="127"/>
                    </a:lnTo>
                    <a:lnTo>
                      <a:pt x="31" y="115"/>
                    </a:lnTo>
                    <a:lnTo>
                      <a:pt x="46" y="113"/>
                    </a:lnTo>
                    <a:lnTo>
                      <a:pt x="55" y="111"/>
                    </a:lnTo>
                    <a:lnTo>
                      <a:pt x="65" y="106"/>
                    </a:lnTo>
                    <a:lnTo>
                      <a:pt x="70" y="90"/>
                    </a:lnTo>
                    <a:lnTo>
                      <a:pt x="73" y="101"/>
                    </a:lnTo>
                    <a:lnTo>
                      <a:pt x="86" y="90"/>
                    </a:lnTo>
                    <a:lnTo>
                      <a:pt x="97" y="73"/>
                    </a:lnTo>
                    <a:lnTo>
                      <a:pt x="97" y="54"/>
                    </a:lnTo>
                    <a:lnTo>
                      <a:pt x="107" y="46"/>
                    </a:lnTo>
                    <a:close/>
                    <a:moveTo>
                      <a:pt x="111" y="0"/>
                    </a:moveTo>
                    <a:lnTo>
                      <a:pt x="117" y="1"/>
                    </a:lnTo>
                    <a:lnTo>
                      <a:pt x="132" y="15"/>
                    </a:lnTo>
                    <a:lnTo>
                      <a:pt x="149" y="12"/>
                    </a:lnTo>
                    <a:lnTo>
                      <a:pt x="148" y="29"/>
                    </a:lnTo>
                    <a:lnTo>
                      <a:pt x="135" y="28"/>
                    </a:lnTo>
                    <a:lnTo>
                      <a:pt x="127" y="40"/>
                    </a:lnTo>
                    <a:lnTo>
                      <a:pt x="104" y="34"/>
                    </a:lnTo>
                    <a:lnTo>
                      <a:pt x="98" y="47"/>
                    </a:lnTo>
                    <a:lnTo>
                      <a:pt x="95" y="35"/>
                    </a:lnTo>
                    <a:lnTo>
                      <a:pt x="101" y="26"/>
                    </a:lnTo>
                    <a:lnTo>
                      <a:pt x="110" y="20"/>
                    </a:lnTo>
                    <a:lnTo>
                      <a:pt x="114" y="8"/>
                    </a:lnTo>
                    <a:lnTo>
                      <a:pt x="111" y="0"/>
                    </a:lnTo>
                    <a:close/>
                    <a:moveTo>
                      <a:pt x="12" y="133"/>
                    </a:moveTo>
                    <a:lnTo>
                      <a:pt x="15" y="134"/>
                    </a:lnTo>
                    <a:lnTo>
                      <a:pt x="22" y="137"/>
                    </a:lnTo>
                    <a:lnTo>
                      <a:pt x="25" y="146"/>
                    </a:lnTo>
                    <a:lnTo>
                      <a:pt x="19" y="163"/>
                    </a:lnTo>
                    <a:lnTo>
                      <a:pt x="14" y="168"/>
                    </a:lnTo>
                    <a:lnTo>
                      <a:pt x="2" y="162"/>
                    </a:lnTo>
                    <a:lnTo>
                      <a:pt x="3" y="156"/>
                    </a:lnTo>
                    <a:lnTo>
                      <a:pt x="8" y="147"/>
                    </a:lnTo>
                    <a:lnTo>
                      <a:pt x="3" y="148"/>
                    </a:lnTo>
                    <a:lnTo>
                      <a:pt x="0" y="140"/>
                    </a:lnTo>
                    <a:lnTo>
                      <a:pt x="12" y="133"/>
                    </a:lnTo>
                    <a:close/>
                    <a:moveTo>
                      <a:pt x="28" y="146"/>
                    </a:moveTo>
                    <a:lnTo>
                      <a:pt x="28" y="138"/>
                    </a:lnTo>
                    <a:lnTo>
                      <a:pt x="26" y="139"/>
                    </a:lnTo>
                    <a:lnTo>
                      <a:pt x="33" y="131"/>
                    </a:lnTo>
                    <a:lnTo>
                      <a:pt x="39" y="133"/>
                    </a:lnTo>
                    <a:lnTo>
                      <a:pt x="40" y="128"/>
                    </a:lnTo>
                    <a:lnTo>
                      <a:pt x="44" y="127"/>
                    </a:lnTo>
                    <a:lnTo>
                      <a:pt x="48" y="130"/>
                    </a:lnTo>
                    <a:lnTo>
                      <a:pt x="50" y="134"/>
                    </a:lnTo>
                    <a:lnTo>
                      <a:pt x="45" y="142"/>
                    </a:lnTo>
                    <a:lnTo>
                      <a:pt x="38" y="142"/>
                    </a:lnTo>
                    <a:lnTo>
                      <a:pt x="34" y="148"/>
                    </a:lnTo>
                    <a:lnTo>
                      <a:pt x="28" y="146"/>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3" name="Freeform 198">
                <a:extLst>
                  <a:ext uri="{FF2B5EF4-FFF2-40B4-BE49-F238E27FC236}">
                    <a16:creationId xmlns:a16="http://schemas.microsoft.com/office/drawing/2014/main" id="{4FF210E6-0664-40E3-8A52-4E71C3A90BFB}"/>
                  </a:ext>
                </a:extLst>
              </p:cNvPr>
              <p:cNvSpPr>
                <a:spLocks noEditPoints="1"/>
              </p:cNvSpPr>
              <p:nvPr/>
            </p:nvSpPr>
            <p:spPr bwMode="auto">
              <a:xfrm>
                <a:off x="5916" y="3308"/>
                <a:ext cx="178" cy="73"/>
              </a:xfrm>
              <a:custGeom>
                <a:avLst/>
                <a:gdLst>
                  <a:gd name="T0" fmla="*/ 83 w 178"/>
                  <a:gd name="T1" fmla="*/ 61 h 73"/>
                  <a:gd name="T2" fmla="*/ 87 w 178"/>
                  <a:gd name="T3" fmla="*/ 60 h 73"/>
                  <a:gd name="T4" fmla="*/ 100 w 178"/>
                  <a:gd name="T5" fmla="*/ 66 h 73"/>
                  <a:gd name="T6" fmla="*/ 103 w 178"/>
                  <a:gd name="T7" fmla="*/ 51 h 73"/>
                  <a:gd name="T8" fmla="*/ 118 w 178"/>
                  <a:gd name="T9" fmla="*/ 46 h 73"/>
                  <a:gd name="T10" fmla="*/ 123 w 178"/>
                  <a:gd name="T11" fmla="*/ 37 h 73"/>
                  <a:gd name="T12" fmla="*/ 127 w 178"/>
                  <a:gd name="T13" fmla="*/ 29 h 73"/>
                  <a:gd name="T14" fmla="*/ 133 w 178"/>
                  <a:gd name="T15" fmla="*/ 37 h 73"/>
                  <a:gd name="T16" fmla="*/ 139 w 178"/>
                  <a:gd name="T17" fmla="*/ 32 h 73"/>
                  <a:gd name="T18" fmla="*/ 137 w 178"/>
                  <a:gd name="T19" fmla="*/ 25 h 73"/>
                  <a:gd name="T20" fmla="*/ 151 w 178"/>
                  <a:gd name="T21" fmla="*/ 3 h 73"/>
                  <a:gd name="T22" fmla="*/ 156 w 178"/>
                  <a:gd name="T23" fmla="*/ 0 h 73"/>
                  <a:gd name="T24" fmla="*/ 161 w 178"/>
                  <a:gd name="T25" fmla="*/ 6 h 73"/>
                  <a:gd name="T26" fmla="*/ 161 w 178"/>
                  <a:gd name="T27" fmla="*/ 15 h 73"/>
                  <a:gd name="T28" fmla="*/ 166 w 178"/>
                  <a:gd name="T29" fmla="*/ 15 h 73"/>
                  <a:gd name="T30" fmla="*/ 178 w 178"/>
                  <a:gd name="T31" fmla="*/ 22 h 73"/>
                  <a:gd name="T32" fmla="*/ 170 w 178"/>
                  <a:gd name="T33" fmla="*/ 25 h 73"/>
                  <a:gd name="T34" fmla="*/ 166 w 178"/>
                  <a:gd name="T35" fmla="*/ 25 h 73"/>
                  <a:gd name="T36" fmla="*/ 169 w 178"/>
                  <a:gd name="T37" fmla="*/ 31 h 73"/>
                  <a:gd name="T38" fmla="*/ 160 w 178"/>
                  <a:gd name="T39" fmla="*/ 36 h 73"/>
                  <a:gd name="T40" fmla="*/ 157 w 178"/>
                  <a:gd name="T41" fmla="*/ 32 h 73"/>
                  <a:gd name="T42" fmla="*/ 144 w 178"/>
                  <a:gd name="T43" fmla="*/ 32 h 73"/>
                  <a:gd name="T44" fmla="*/ 141 w 178"/>
                  <a:gd name="T45" fmla="*/ 48 h 73"/>
                  <a:gd name="T46" fmla="*/ 138 w 178"/>
                  <a:gd name="T47" fmla="*/ 49 h 73"/>
                  <a:gd name="T48" fmla="*/ 132 w 178"/>
                  <a:gd name="T49" fmla="*/ 65 h 73"/>
                  <a:gd name="T50" fmla="*/ 125 w 178"/>
                  <a:gd name="T51" fmla="*/ 68 h 73"/>
                  <a:gd name="T52" fmla="*/ 115 w 178"/>
                  <a:gd name="T53" fmla="*/ 64 h 73"/>
                  <a:gd name="T54" fmla="*/ 111 w 178"/>
                  <a:gd name="T55" fmla="*/ 68 h 73"/>
                  <a:gd name="T56" fmla="*/ 96 w 178"/>
                  <a:gd name="T57" fmla="*/ 73 h 73"/>
                  <a:gd name="T58" fmla="*/ 88 w 178"/>
                  <a:gd name="T59" fmla="*/ 63 h 73"/>
                  <a:gd name="T60" fmla="*/ 80 w 178"/>
                  <a:gd name="T61" fmla="*/ 68 h 73"/>
                  <a:gd name="T62" fmla="*/ 83 w 178"/>
                  <a:gd name="T63" fmla="*/ 61 h 73"/>
                  <a:gd name="T64" fmla="*/ 2 w 178"/>
                  <a:gd name="T65" fmla="*/ 17 h 73"/>
                  <a:gd name="T66" fmla="*/ 0 w 178"/>
                  <a:gd name="T67" fmla="*/ 8 h 73"/>
                  <a:gd name="T68" fmla="*/ 1 w 178"/>
                  <a:gd name="T69" fmla="*/ 3 h 73"/>
                  <a:gd name="T70" fmla="*/ 10 w 178"/>
                  <a:gd name="T71" fmla="*/ 10 h 73"/>
                  <a:gd name="T72" fmla="*/ 9 w 178"/>
                  <a:gd name="T73" fmla="*/ 17 h 73"/>
                  <a:gd name="T74" fmla="*/ 13 w 178"/>
                  <a:gd name="T75" fmla="*/ 14 h 73"/>
                  <a:gd name="T76" fmla="*/ 16 w 178"/>
                  <a:gd name="T77" fmla="*/ 15 h 73"/>
                  <a:gd name="T78" fmla="*/ 19 w 178"/>
                  <a:gd name="T79" fmla="*/ 10 h 73"/>
                  <a:gd name="T80" fmla="*/ 28 w 178"/>
                  <a:gd name="T81" fmla="*/ 19 h 73"/>
                  <a:gd name="T82" fmla="*/ 31 w 178"/>
                  <a:gd name="T83" fmla="*/ 28 h 73"/>
                  <a:gd name="T84" fmla="*/ 31 w 178"/>
                  <a:gd name="T85" fmla="*/ 42 h 73"/>
                  <a:gd name="T86" fmla="*/ 31 w 178"/>
                  <a:gd name="T87" fmla="*/ 50 h 73"/>
                  <a:gd name="T88" fmla="*/ 34 w 178"/>
                  <a:gd name="T89" fmla="*/ 52 h 73"/>
                  <a:gd name="T90" fmla="*/ 38 w 178"/>
                  <a:gd name="T91" fmla="*/ 66 h 73"/>
                  <a:gd name="T92" fmla="*/ 38 w 178"/>
                  <a:gd name="T93" fmla="*/ 66 h 73"/>
                  <a:gd name="T94" fmla="*/ 37 w 178"/>
                  <a:gd name="T95" fmla="*/ 65 h 73"/>
                  <a:gd name="T96" fmla="*/ 32 w 178"/>
                  <a:gd name="T97" fmla="*/ 66 h 73"/>
                  <a:gd name="T98" fmla="*/ 31 w 178"/>
                  <a:gd name="T99" fmla="*/ 67 h 73"/>
                  <a:gd name="T100" fmla="*/ 30 w 178"/>
                  <a:gd name="T101" fmla="*/ 65 h 73"/>
                  <a:gd name="T102" fmla="*/ 11 w 178"/>
                  <a:gd name="T103" fmla="*/ 49 h 73"/>
                  <a:gd name="T104" fmla="*/ 12 w 178"/>
                  <a:gd name="T105" fmla="*/ 46 h 73"/>
                  <a:gd name="T106" fmla="*/ 6 w 178"/>
                  <a:gd name="T107" fmla="*/ 38 h 73"/>
                  <a:gd name="T108" fmla="*/ 3 w 178"/>
                  <a:gd name="T109" fmla="*/ 25 h 73"/>
                  <a:gd name="T110" fmla="*/ 2 w 178"/>
                  <a:gd name="T111"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73">
                    <a:moveTo>
                      <a:pt x="83" y="61"/>
                    </a:moveTo>
                    <a:lnTo>
                      <a:pt x="87" y="60"/>
                    </a:lnTo>
                    <a:lnTo>
                      <a:pt x="100" y="66"/>
                    </a:lnTo>
                    <a:lnTo>
                      <a:pt x="103" y="51"/>
                    </a:lnTo>
                    <a:lnTo>
                      <a:pt x="118" y="46"/>
                    </a:lnTo>
                    <a:lnTo>
                      <a:pt x="123" y="37"/>
                    </a:lnTo>
                    <a:lnTo>
                      <a:pt x="127" y="29"/>
                    </a:lnTo>
                    <a:lnTo>
                      <a:pt x="133" y="37"/>
                    </a:lnTo>
                    <a:lnTo>
                      <a:pt x="139" y="32"/>
                    </a:lnTo>
                    <a:lnTo>
                      <a:pt x="137" y="25"/>
                    </a:lnTo>
                    <a:lnTo>
                      <a:pt x="151" y="3"/>
                    </a:lnTo>
                    <a:lnTo>
                      <a:pt x="156" y="0"/>
                    </a:lnTo>
                    <a:lnTo>
                      <a:pt x="161" y="6"/>
                    </a:lnTo>
                    <a:lnTo>
                      <a:pt x="161" y="15"/>
                    </a:lnTo>
                    <a:lnTo>
                      <a:pt x="166" y="15"/>
                    </a:lnTo>
                    <a:lnTo>
                      <a:pt x="178" y="22"/>
                    </a:lnTo>
                    <a:lnTo>
                      <a:pt x="170" y="25"/>
                    </a:lnTo>
                    <a:lnTo>
                      <a:pt x="166" y="25"/>
                    </a:lnTo>
                    <a:lnTo>
                      <a:pt x="169" y="31"/>
                    </a:lnTo>
                    <a:lnTo>
                      <a:pt x="160" y="36"/>
                    </a:lnTo>
                    <a:lnTo>
                      <a:pt x="157" y="32"/>
                    </a:lnTo>
                    <a:lnTo>
                      <a:pt x="144" y="32"/>
                    </a:lnTo>
                    <a:lnTo>
                      <a:pt x="141" y="48"/>
                    </a:lnTo>
                    <a:lnTo>
                      <a:pt x="138" y="49"/>
                    </a:lnTo>
                    <a:lnTo>
                      <a:pt x="132" y="65"/>
                    </a:lnTo>
                    <a:lnTo>
                      <a:pt x="125" y="68"/>
                    </a:lnTo>
                    <a:lnTo>
                      <a:pt x="115" y="64"/>
                    </a:lnTo>
                    <a:lnTo>
                      <a:pt x="111" y="68"/>
                    </a:lnTo>
                    <a:lnTo>
                      <a:pt x="96" y="73"/>
                    </a:lnTo>
                    <a:lnTo>
                      <a:pt x="88" y="63"/>
                    </a:lnTo>
                    <a:lnTo>
                      <a:pt x="80" y="68"/>
                    </a:lnTo>
                    <a:lnTo>
                      <a:pt x="83" y="61"/>
                    </a:lnTo>
                    <a:close/>
                    <a:moveTo>
                      <a:pt x="2" y="17"/>
                    </a:moveTo>
                    <a:lnTo>
                      <a:pt x="0" y="8"/>
                    </a:lnTo>
                    <a:lnTo>
                      <a:pt x="1" y="3"/>
                    </a:lnTo>
                    <a:lnTo>
                      <a:pt x="10" y="10"/>
                    </a:lnTo>
                    <a:lnTo>
                      <a:pt x="9" y="17"/>
                    </a:lnTo>
                    <a:lnTo>
                      <a:pt x="13" y="14"/>
                    </a:lnTo>
                    <a:lnTo>
                      <a:pt x="16" y="15"/>
                    </a:lnTo>
                    <a:lnTo>
                      <a:pt x="19" y="10"/>
                    </a:lnTo>
                    <a:lnTo>
                      <a:pt x="28" y="19"/>
                    </a:lnTo>
                    <a:lnTo>
                      <a:pt x="31" y="28"/>
                    </a:lnTo>
                    <a:lnTo>
                      <a:pt x="31" y="42"/>
                    </a:lnTo>
                    <a:lnTo>
                      <a:pt x="31" y="50"/>
                    </a:lnTo>
                    <a:lnTo>
                      <a:pt x="34" y="52"/>
                    </a:lnTo>
                    <a:lnTo>
                      <a:pt x="38" y="66"/>
                    </a:lnTo>
                    <a:lnTo>
                      <a:pt x="38" y="66"/>
                    </a:lnTo>
                    <a:lnTo>
                      <a:pt x="37" y="65"/>
                    </a:lnTo>
                    <a:lnTo>
                      <a:pt x="32" y="66"/>
                    </a:lnTo>
                    <a:lnTo>
                      <a:pt x="31" y="67"/>
                    </a:lnTo>
                    <a:lnTo>
                      <a:pt x="30" y="65"/>
                    </a:lnTo>
                    <a:lnTo>
                      <a:pt x="11" y="49"/>
                    </a:lnTo>
                    <a:lnTo>
                      <a:pt x="12" y="46"/>
                    </a:lnTo>
                    <a:lnTo>
                      <a:pt x="6" y="38"/>
                    </a:lnTo>
                    <a:lnTo>
                      <a:pt x="3" y="25"/>
                    </a:lnTo>
                    <a:lnTo>
                      <a:pt x="2" y="17"/>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4" name="Freeform 199">
                <a:extLst>
                  <a:ext uri="{FF2B5EF4-FFF2-40B4-BE49-F238E27FC236}">
                    <a16:creationId xmlns:a16="http://schemas.microsoft.com/office/drawing/2014/main" id="{5EED38CF-1633-4A16-9CCD-31F3B02066A3}"/>
                  </a:ext>
                </a:extLst>
              </p:cNvPr>
              <p:cNvSpPr>
                <a:spLocks noEditPoints="1"/>
              </p:cNvSpPr>
              <p:nvPr/>
            </p:nvSpPr>
            <p:spPr bwMode="auto">
              <a:xfrm>
                <a:off x="6522" y="3788"/>
                <a:ext cx="110" cy="142"/>
              </a:xfrm>
              <a:custGeom>
                <a:avLst/>
                <a:gdLst>
                  <a:gd name="T0" fmla="*/ 46 w 110"/>
                  <a:gd name="T1" fmla="*/ 85 h 142"/>
                  <a:gd name="T2" fmla="*/ 52 w 110"/>
                  <a:gd name="T3" fmla="*/ 80 h 142"/>
                  <a:gd name="T4" fmla="*/ 56 w 110"/>
                  <a:gd name="T5" fmla="*/ 70 h 142"/>
                  <a:gd name="T6" fmla="*/ 67 w 110"/>
                  <a:gd name="T7" fmla="*/ 75 h 142"/>
                  <a:gd name="T8" fmla="*/ 71 w 110"/>
                  <a:gd name="T9" fmla="*/ 86 h 142"/>
                  <a:gd name="T10" fmla="*/ 57 w 110"/>
                  <a:gd name="T11" fmla="*/ 103 h 142"/>
                  <a:gd name="T12" fmla="*/ 61 w 110"/>
                  <a:gd name="T13" fmla="*/ 109 h 142"/>
                  <a:gd name="T14" fmla="*/ 58 w 110"/>
                  <a:gd name="T15" fmla="*/ 110 h 142"/>
                  <a:gd name="T16" fmla="*/ 55 w 110"/>
                  <a:gd name="T17" fmla="*/ 109 h 142"/>
                  <a:gd name="T18" fmla="*/ 45 w 110"/>
                  <a:gd name="T19" fmla="*/ 114 h 142"/>
                  <a:gd name="T20" fmla="*/ 43 w 110"/>
                  <a:gd name="T21" fmla="*/ 122 h 142"/>
                  <a:gd name="T22" fmla="*/ 37 w 110"/>
                  <a:gd name="T23" fmla="*/ 134 h 142"/>
                  <a:gd name="T24" fmla="*/ 29 w 110"/>
                  <a:gd name="T25" fmla="*/ 142 h 142"/>
                  <a:gd name="T26" fmla="*/ 18 w 110"/>
                  <a:gd name="T27" fmla="*/ 142 h 142"/>
                  <a:gd name="T28" fmla="*/ 4 w 110"/>
                  <a:gd name="T29" fmla="*/ 137 h 142"/>
                  <a:gd name="T30" fmla="*/ 0 w 110"/>
                  <a:gd name="T31" fmla="*/ 133 h 142"/>
                  <a:gd name="T32" fmla="*/ 6 w 110"/>
                  <a:gd name="T33" fmla="*/ 122 h 142"/>
                  <a:gd name="T34" fmla="*/ 18 w 110"/>
                  <a:gd name="T35" fmla="*/ 111 h 142"/>
                  <a:gd name="T36" fmla="*/ 30 w 110"/>
                  <a:gd name="T37" fmla="*/ 106 h 142"/>
                  <a:gd name="T38" fmla="*/ 42 w 110"/>
                  <a:gd name="T39" fmla="*/ 97 h 142"/>
                  <a:gd name="T40" fmla="*/ 46 w 110"/>
                  <a:gd name="T41" fmla="*/ 85 h 142"/>
                  <a:gd name="T42" fmla="*/ 61 w 110"/>
                  <a:gd name="T43" fmla="*/ 0 h 142"/>
                  <a:gd name="T44" fmla="*/ 72 w 110"/>
                  <a:gd name="T45" fmla="*/ 10 h 142"/>
                  <a:gd name="T46" fmla="*/ 78 w 110"/>
                  <a:gd name="T47" fmla="*/ 28 h 142"/>
                  <a:gd name="T48" fmla="*/ 82 w 110"/>
                  <a:gd name="T49" fmla="*/ 32 h 142"/>
                  <a:gd name="T50" fmla="*/ 82 w 110"/>
                  <a:gd name="T51" fmla="*/ 18 h 142"/>
                  <a:gd name="T52" fmla="*/ 88 w 110"/>
                  <a:gd name="T53" fmla="*/ 37 h 142"/>
                  <a:gd name="T54" fmla="*/ 98 w 110"/>
                  <a:gd name="T55" fmla="*/ 41 h 142"/>
                  <a:gd name="T56" fmla="*/ 106 w 110"/>
                  <a:gd name="T57" fmla="*/ 36 h 142"/>
                  <a:gd name="T58" fmla="*/ 110 w 110"/>
                  <a:gd name="T59" fmla="*/ 38 h 142"/>
                  <a:gd name="T60" fmla="*/ 108 w 110"/>
                  <a:gd name="T61" fmla="*/ 48 h 142"/>
                  <a:gd name="T62" fmla="*/ 105 w 110"/>
                  <a:gd name="T63" fmla="*/ 55 h 142"/>
                  <a:gd name="T64" fmla="*/ 98 w 110"/>
                  <a:gd name="T65" fmla="*/ 55 h 142"/>
                  <a:gd name="T66" fmla="*/ 97 w 110"/>
                  <a:gd name="T67" fmla="*/ 62 h 142"/>
                  <a:gd name="T68" fmla="*/ 89 w 110"/>
                  <a:gd name="T69" fmla="*/ 78 h 142"/>
                  <a:gd name="T70" fmla="*/ 80 w 110"/>
                  <a:gd name="T71" fmla="*/ 84 h 142"/>
                  <a:gd name="T72" fmla="*/ 74 w 110"/>
                  <a:gd name="T73" fmla="*/ 80 h 142"/>
                  <a:gd name="T74" fmla="*/ 80 w 110"/>
                  <a:gd name="T75" fmla="*/ 67 h 142"/>
                  <a:gd name="T76" fmla="*/ 67 w 110"/>
                  <a:gd name="T77" fmla="*/ 59 h 142"/>
                  <a:gd name="T78" fmla="*/ 66 w 110"/>
                  <a:gd name="T79" fmla="*/ 56 h 142"/>
                  <a:gd name="T80" fmla="*/ 75 w 110"/>
                  <a:gd name="T81" fmla="*/ 51 h 142"/>
                  <a:gd name="T82" fmla="*/ 76 w 110"/>
                  <a:gd name="T83" fmla="*/ 38 h 142"/>
                  <a:gd name="T84" fmla="*/ 57 w 110"/>
                  <a:gd name="T85" fmla="*/ 0 h 142"/>
                  <a:gd name="T86" fmla="*/ 61 w 110"/>
                  <a:gd name="T8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142">
                    <a:moveTo>
                      <a:pt x="46" y="85"/>
                    </a:moveTo>
                    <a:lnTo>
                      <a:pt x="52" y="80"/>
                    </a:lnTo>
                    <a:lnTo>
                      <a:pt x="56" y="70"/>
                    </a:lnTo>
                    <a:lnTo>
                      <a:pt x="67" y="75"/>
                    </a:lnTo>
                    <a:lnTo>
                      <a:pt x="71" y="86"/>
                    </a:lnTo>
                    <a:lnTo>
                      <a:pt x="57" y="103"/>
                    </a:lnTo>
                    <a:lnTo>
                      <a:pt x="61" y="109"/>
                    </a:lnTo>
                    <a:lnTo>
                      <a:pt x="58" y="110"/>
                    </a:lnTo>
                    <a:lnTo>
                      <a:pt x="55" y="109"/>
                    </a:lnTo>
                    <a:lnTo>
                      <a:pt x="45" y="114"/>
                    </a:lnTo>
                    <a:lnTo>
                      <a:pt x="43" y="122"/>
                    </a:lnTo>
                    <a:lnTo>
                      <a:pt x="37" y="134"/>
                    </a:lnTo>
                    <a:lnTo>
                      <a:pt x="29" y="142"/>
                    </a:lnTo>
                    <a:lnTo>
                      <a:pt x="18" y="142"/>
                    </a:lnTo>
                    <a:lnTo>
                      <a:pt x="4" y="137"/>
                    </a:lnTo>
                    <a:lnTo>
                      <a:pt x="0" y="133"/>
                    </a:lnTo>
                    <a:lnTo>
                      <a:pt x="6" y="122"/>
                    </a:lnTo>
                    <a:lnTo>
                      <a:pt x="18" y="111"/>
                    </a:lnTo>
                    <a:lnTo>
                      <a:pt x="30" y="106"/>
                    </a:lnTo>
                    <a:lnTo>
                      <a:pt x="42" y="97"/>
                    </a:lnTo>
                    <a:lnTo>
                      <a:pt x="46" y="85"/>
                    </a:lnTo>
                    <a:close/>
                    <a:moveTo>
                      <a:pt x="61" y="0"/>
                    </a:moveTo>
                    <a:lnTo>
                      <a:pt x="72" y="10"/>
                    </a:lnTo>
                    <a:lnTo>
                      <a:pt x="78" y="28"/>
                    </a:lnTo>
                    <a:lnTo>
                      <a:pt x="82" y="32"/>
                    </a:lnTo>
                    <a:lnTo>
                      <a:pt x="82" y="18"/>
                    </a:lnTo>
                    <a:lnTo>
                      <a:pt x="88" y="37"/>
                    </a:lnTo>
                    <a:lnTo>
                      <a:pt x="98" y="41"/>
                    </a:lnTo>
                    <a:lnTo>
                      <a:pt x="106" y="36"/>
                    </a:lnTo>
                    <a:lnTo>
                      <a:pt x="110" y="38"/>
                    </a:lnTo>
                    <a:lnTo>
                      <a:pt x="108" y="48"/>
                    </a:lnTo>
                    <a:lnTo>
                      <a:pt x="105" y="55"/>
                    </a:lnTo>
                    <a:lnTo>
                      <a:pt x="98" y="55"/>
                    </a:lnTo>
                    <a:lnTo>
                      <a:pt x="97" y="62"/>
                    </a:lnTo>
                    <a:lnTo>
                      <a:pt x="89" y="78"/>
                    </a:lnTo>
                    <a:lnTo>
                      <a:pt x="80" y="84"/>
                    </a:lnTo>
                    <a:lnTo>
                      <a:pt x="74" y="80"/>
                    </a:lnTo>
                    <a:lnTo>
                      <a:pt x="80" y="67"/>
                    </a:lnTo>
                    <a:lnTo>
                      <a:pt x="67" y="59"/>
                    </a:lnTo>
                    <a:lnTo>
                      <a:pt x="66" y="56"/>
                    </a:lnTo>
                    <a:lnTo>
                      <a:pt x="75" y="51"/>
                    </a:lnTo>
                    <a:lnTo>
                      <a:pt x="76" y="38"/>
                    </a:lnTo>
                    <a:lnTo>
                      <a:pt x="57" y="0"/>
                    </a:lnTo>
                    <a:lnTo>
                      <a:pt x="61"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5" name="Freeform 200">
                <a:extLst>
                  <a:ext uri="{FF2B5EF4-FFF2-40B4-BE49-F238E27FC236}">
                    <a16:creationId xmlns:a16="http://schemas.microsoft.com/office/drawing/2014/main" id="{22CF310F-48F8-47C7-9E23-50F792E4EF5D}"/>
                  </a:ext>
                </a:extLst>
              </p:cNvPr>
              <p:cNvSpPr>
                <a:spLocks noEditPoints="1"/>
              </p:cNvSpPr>
              <p:nvPr/>
            </p:nvSpPr>
            <p:spPr bwMode="auto">
              <a:xfrm>
                <a:off x="5314" y="3014"/>
                <a:ext cx="12" cy="15"/>
              </a:xfrm>
              <a:custGeom>
                <a:avLst/>
                <a:gdLst>
                  <a:gd name="T0" fmla="*/ 12 w 12"/>
                  <a:gd name="T1" fmla="*/ 2 h 15"/>
                  <a:gd name="T2" fmla="*/ 12 w 12"/>
                  <a:gd name="T3" fmla="*/ 5 h 15"/>
                  <a:gd name="T4" fmla="*/ 12 w 12"/>
                  <a:gd name="T5" fmla="*/ 9 h 15"/>
                  <a:gd name="T6" fmla="*/ 12 w 12"/>
                  <a:gd name="T7" fmla="*/ 12 h 15"/>
                  <a:gd name="T8" fmla="*/ 10 w 12"/>
                  <a:gd name="T9" fmla="*/ 13 h 15"/>
                  <a:gd name="T10" fmla="*/ 7 w 12"/>
                  <a:gd name="T11" fmla="*/ 14 h 15"/>
                  <a:gd name="T12" fmla="*/ 6 w 12"/>
                  <a:gd name="T13" fmla="*/ 13 h 15"/>
                  <a:gd name="T14" fmla="*/ 7 w 12"/>
                  <a:gd name="T15" fmla="*/ 11 h 15"/>
                  <a:gd name="T16" fmla="*/ 10 w 12"/>
                  <a:gd name="T17" fmla="*/ 9 h 15"/>
                  <a:gd name="T18" fmla="*/ 9 w 12"/>
                  <a:gd name="T19" fmla="*/ 8 h 15"/>
                  <a:gd name="T20" fmla="*/ 7 w 12"/>
                  <a:gd name="T21" fmla="*/ 8 h 15"/>
                  <a:gd name="T22" fmla="*/ 7 w 12"/>
                  <a:gd name="T23" fmla="*/ 6 h 15"/>
                  <a:gd name="T24" fmla="*/ 8 w 12"/>
                  <a:gd name="T25" fmla="*/ 3 h 15"/>
                  <a:gd name="T26" fmla="*/ 9 w 12"/>
                  <a:gd name="T27" fmla="*/ 0 h 15"/>
                  <a:gd name="T28" fmla="*/ 12 w 12"/>
                  <a:gd name="T29" fmla="*/ 2 h 15"/>
                  <a:gd name="T30" fmla="*/ 0 w 12"/>
                  <a:gd name="T31" fmla="*/ 14 h 15"/>
                  <a:gd name="T32" fmla="*/ 3 w 12"/>
                  <a:gd name="T33" fmla="*/ 11 h 15"/>
                  <a:gd name="T34" fmla="*/ 4 w 12"/>
                  <a:gd name="T35" fmla="*/ 11 h 15"/>
                  <a:gd name="T36" fmla="*/ 1 w 12"/>
                  <a:gd name="T37" fmla="*/ 15 h 15"/>
                  <a:gd name="T38" fmla="*/ 0 w 12"/>
                  <a:gd name="T39"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5">
                    <a:moveTo>
                      <a:pt x="12" y="2"/>
                    </a:moveTo>
                    <a:lnTo>
                      <a:pt x="12" y="5"/>
                    </a:lnTo>
                    <a:lnTo>
                      <a:pt x="12" y="9"/>
                    </a:lnTo>
                    <a:lnTo>
                      <a:pt x="12" y="12"/>
                    </a:lnTo>
                    <a:lnTo>
                      <a:pt x="10" y="13"/>
                    </a:lnTo>
                    <a:lnTo>
                      <a:pt x="7" y="14"/>
                    </a:lnTo>
                    <a:lnTo>
                      <a:pt x="6" y="13"/>
                    </a:lnTo>
                    <a:lnTo>
                      <a:pt x="7" y="11"/>
                    </a:lnTo>
                    <a:lnTo>
                      <a:pt x="10" y="9"/>
                    </a:lnTo>
                    <a:lnTo>
                      <a:pt x="9" y="8"/>
                    </a:lnTo>
                    <a:lnTo>
                      <a:pt x="7" y="8"/>
                    </a:lnTo>
                    <a:lnTo>
                      <a:pt x="7" y="6"/>
                    </a:lnTo>
                    <a:lnTo>
                      <a:pt x="8" y="3"/>
                    </a:lnTo>
                    <a:lnTo>
                      <a:pt x="9" y="0"/>
                    </a:lnTo>
                    <a:lnTo>
                      <a:pt x="12" y="2"/>
                    </a:lnTo>
                    <a:close/>
                    <a:moveTo>
                      <a:pt x="0" y="14"/>
                    </a:moveTo>
                    <a:lnTo>
                      <a:pt x="3" y="11"/>
                    </a:lnTo>
                    <a:lnTo>
                      <a:pt x="4" y="11"/>
                    </a:lnTo>
                    <a:lnTo>
                      <a:pt x="1" y="15"/>
                    </a:lnTo>
                    <a:lnTo>
                      <a:pt x="0" y="14"/>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6" name="Freeform 201">
                <a:extLst>
                  <a:ext uri="{FF2B5EF4-FFF2-40B4-BE49-F238E27FC236}">
                    <a16:creationId xmlns:a16="http://schemas.microsoft.com/office/drawing/2014/main" id="{E4F0991F-9C6D-4F1A-AEE8-2F44D8F0206C}"/>
                  </a:ext>
                </a:extLst>
              </p:cNvPr>
              <p:cNvSpPr>
                <a:spLocks noEditPoints="1"/>
              </p:cNvSpPr>
              <p:nvPr/>
            </p:nvSpPr>
            <p:spPr bwMode="auto">
              <a:xfrm>
                <a:off x="6290" y="3420"/>
                <a:ext cx="111" cy="95"/>
              </a:xfrm>
              <a:custGeom>
                <a:avLst/>
                <a:gdLst>
                  <a:gd name="T0" fmla="*/ 0 w 111"/>
                  <a:gd name="T1" fmla="*/ 0 h 95"/>
                  <a:gd name="T2" fmla="*/ 30 w 111"/>
                  <a:gd name="T3" fmla="*/ 15 h 95"/>
                  <a:gd name="T4" fmla="*/ 44 w 111"/>
                  <a:gd name="T5" fmla="*/ 24 h 95"/>
                  <a:gd name="T6" fmla="*/ 44 w 111"/>
                  <a:gd name="T7" fmla="*/ 33 h 95"/>
                  <a:gd name="T8" fmla="*/ 61 w 111"/>
                  <a:gd name="T9" fmla="*/ 40 h 95"/>
                  <a:gd name="T10" fmla="*/ 63 w 111"/>
                  <a:gd name="T11" fmla="*/ 49 h 95"/>
                  <a:gd name="T12" fmla="*/ 54 w 111"/>
                  <a:gd name="T13" fmla="*/ 49 h 95"/>
                  <a:gd name="T14" fmla="*/ 91 w 111"/>
                  <a:gd name="T15" fmla="*/ 94 h 95"/>
                  <a:gd name="T16" fmla="*/ 85 w 111"/>
                  <a:gd name="T17" fmla="*/ 95 h 95"/>
                  <a:gd name="T18" fmla="*/ 61 w 111"/>
                  <a:gd name="T19" fmla="*/ 86 h 95"/>
                  <a:gd name="T20" fmla="*/ 46 w 111"/>
                  <a:gd name="T21" fmla="*/ 64 h 95"/>
                  <a:gd name="T22" fmla="*/ 33 w 111"/>
                  <a:gd name="T23" fmla="*/ 59 h 95"/>
                  <a:gd name="T24" fmla="*/ 28 w 111"/>
                  <a:gd name="T25" fmla="*/ 61 h 95"/>
                  <a:gd name="T26" fmla="*/ 24 w 111"/>
                  <a:gd name="T27" fmla="*/ 71 h 95"/>
                  <a:gd name="T28" fmla="*/ 13 w 111"/>
                  <a:gd name="T29" fmla="*/ 79 h 95"/>
                  <a:gd name="T30" fmla="*/ 1 w 111"/>
                  <a:gd name="T31" fmla="*/ 78 h 95"/>
                  <a:gd name="T32" fmla="*/ 0 w 111"/>
                  <a:gd name="T33" fmla="*/ 75 h 95"/>
                  <a:gd name="T34" fmla="*/ 0 w 111"/>
                  <a:gd name="T35" fmla="*/ 0 h 95"/>
                  <a:gd name="T36" fmla="*/ 97 w 111"/>
                  <a:gd name="T37" fmla="*/ 19 h 95"/>
                  <a:gd name="T38" fmla="*/ 104 w 111"/>
                  <a:gd name="T39" fmla="*/ 21 h 95"/>
                  <a:gd name="T40" fmla="*/ 101 w 111"/>
                  <a:gd name="T41" fmla="*/ 34 h 95"/>
                  <a:gd name="T42" fmla="*/ 86 w 111"/>
                  <a:gd name="T43" fmla="*/ 44 h 95"/>
                  <a:gd name="T44" fmla="*/ 78 w 111"/>
                  <a:gd name="T45" fmla="*/ 44 h 95"/>
                  <a:gd name="T46" fmla="*/ 66 w 111"/>
                  <a:gd name="T47" fmla="*/ 37 h 95"/>
                  <a:gd name="T48" fmla="*/ 67 w 111"/>
                  <a:gd name="T49" fmla="*/ 33 h 95"/>
                  <a:gd name="T50" fmla="*/ 76 w 111"/>
                  <a:gd name="T51" fmla="*/ 34 h 95"/>
                  <a:gd name="T52" fmla="*/ 88 w 111"/>
                  <a:gd name="T53" fmla="*/ 34 h 95"/>
                  <a:gd name="T54" fmla="*/ 97 w 111"/>
                  <a:gd name="T55" fmla="*/ 26 h 95"/>
                  <a:gd name="T56" fmla="*/ 97 w 111"/>
                  <a:gd name="T57" fmla="*/ 19 h 95"/>
                  <a:gd name="T58" fmla="*/ 89 w 111"/>
                  <a:gd name="T59" fmla="*/ 0 h 95"/>
                  <a:gd name="T60" fmla="*/ 100 w 111"/>
                  <a:gd name="T61" fmla="*/ 8 h 95"/>
                  <a:gd name="T62" fmla="*/ 109 w 111"/>
                  <a:gd name="T63" fmla="*/ 18 h 95"/>
                  <a:gd name="T64" fmla="*/ 111 w 111"/>
                  <a:gd name="T65" fmla="*/ 21 h 95"/>
                  <a:gd name="T66" fmla="*/ 109 w 111"/>
                  <a:gd name="T67" fmla="*/ 26 h 95"/>
                  <a:gd name="T68" fmla="*/ 106 w 111"/>
                  <a:gd name="T69" fmla="*/ 25 h 95"/>
                  <a:gd name="T70" fmla="*/ 103 w 111"/>
                  <a:gd name="T71" fmla="*/ 13 h 95"/>
                  <a:gd name="T72" fmla="*/ 88 w 111"/>
                  <a:gd name="T73" fmla="*/ 2 h 95"/>
                  <a:gd name="T74" fmla="*/ 89 w 111"/>
                  <a:gd name="T7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1" h="95">
                    <a:moveTo>
                      <a:pt x="0" y="0"/>
                    </a:moveTo>
                    <a:lnTo>
                      <a:pt x="30" y="15"/>
                    </a:lnTo>
                    <a:lnTo>
                      <a:pt x="44" y="24"/>
                    </a:lnTo>
                    <a:lnTo>
                      <a:pt x="44" y="33"/>
                    </a:lnTo>
                    <a:lnTo>
                      <a:pt x="61" y="40"/>
                    </a:lnTo>
                    <a:lnTo>
                      <a:pt x="63" y="49"/>
                    </a:lnTo>
                    <a:lnTo>
                      <a:pt x="54" y="49"/>
                    </a:lnTo>
                    <a:lnTo>
                      <a:pt x="91" y="94"/>
                    </a:lnTo>
                    <a:lnTo>
                      <a:pt x="85" y="95"/>
                    </a:lnTo>
                    <a:lnTo>
                      <a:pt x="61" y="86"/>
                    </a:lnTo>
                    <a:lnTo>
                      <a:pt x="46" y="64"/>
                    </a:lnTo>
                    <a:lnTo>
                      <a:pt x="33" y="59"/>
                    </a:lnTo>
                    <a:lnTo>
                      <a:pt x="28" y="61"/>
                    </a:lnTo>
                    <a:lnTo>
                      <a:pt x="24" y="71"/>
                    </a:lnTo>
                    <a:lnTo>
                      <a:pt x="13" y="79"/>
                    </a:lnTo>
                    <a:lnTo>
                      <a:pt x="1" y="78"/>
                    </a:lnTo>
                    <a:lnTo>
                      <a:pt x="0" y="75"/>
                    </a:lnTo>
                    <a:lnTo>
                      <a:pt x="0" y="0"/>
                    </a:lnTo>
                    <a:close/>
                    <a:moveTo>
                      <a:pt x="97" y="19"/>
                    </a:moveTo>
                    <a:lnTo>
                      <a:pt x="104" y="21"/>
                    </a:lnTo>
                    <a:lnTo>
                      <a:pt x="101" y="34"/>
                    </a:lnTo>
                    <a:lnTo>
                      <a:pt x="86" y="44"/>
                    </a:lnTo>
                    <a:lnTo>
                      <a:pt x="78" y="44"/>
                    </a:lnTo>
                    <a:lnTo>
                      <a:pt x="66" y="37"/>
                    </a:lnTo>
                    <a:lnTo>
                      <a:pt x="67" y="33"/>
                    </a:lnTo>
                    <a:lnTo>
                      <a:pt x="76" y="34"/>
                    </a:lnTo>
                    <a:lnTo>
                      <a:pt x="88" y="34"/>
                    </a:lnTo>
                    <a:lnTo>
                      <a:pt x="97" y="26"/>
                    </a:lnTo>
                    <a:lnTo>
                      <a:pt x="97" y="19"/>
                    </a:lnTo>
                    <a:close/>
                    <a:moveTo>
                      <a:pt x="89" y="0"/>
                    </a:moveTo>
                    <a:lnTo>
                      <a:pt x="100" y="8"/>
                    </a:lnTo>
                    <a:lnTo>
                      <a:pt x="109" y="18"/>
                    </a:lnTo>
                    <a:lnTo>
                      <a:pt x="111" y="21"/>
                    </a:lnTo>
                    <a:lnTo>
                      <a:pt x="109" y="26"/>
                    </a:lnTo>
                    <a:lnTo>
                      <a:pt x="106" y="25"/>
                    </a:lnTo>
                    <a:lnTo>
                      <a:pt x="103" y="13"/>
                    </a:lnTo>
                    <a:lnTo>
                      <a:pt x="88" y="2"/>
                    </a:lnTo>
                    <a:lnTo>
                      <a:pt x="89"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7" name="Freeform 202">
                <a:extLst>
                  <a:ext uri="{FF2B5EF4-FFF2-40B4-BE49-F238E27FC236}">
                    <a16:creationId xmlns:a16="http://schemas.microsoft.com/office/drawing/2014/main" id="{77630C7A-77D5-4BD9-9776-2194004BBC42}"/>
                  </a:ext>
                </a:extLst>
              </p:cNvPr>
              <p:cNvSpPr>
                <a:spLocks noEditPoints="1"/>
              </p:cNvSpPr>
              <p:nvPr/>
            </p:nvSpPr>
            <p:spPr bwMode="auto">
              <a:xfrm>
                <a:off x="6073" y="3173"/>
                <a:ext cx="86" cy="154"/>
              </a:xfrm>
              <a:custGeom>
                <a:avLst/>
                <a:gdLst>
                  <a:gd name="T0" fmla="*/ 46 w 86"/>
                  <a:gd name="T1" fmla="*/ 4 h 154"/>
                  <a:gd name="T2" fmla="*/ 37 w 86"/>
                  <a:gd name="T3" fmla="*/ 39 h 154"/>
                  <a:gd name="T4" fmla="*/ 41 w 86"/>
                  <a:gd name="T5" fmla="*/ 55 h 154"/>
                  <a:gd name="T6" fmla="*/ 51 w 86"/>
                  <a:gd name="T7" fmla="*/ 63 h 154"/>
                  <a:gd name="T8" fmla="*/ 35 w 86"/>
                  <a:gd name="T9" fmla="*/ 59 h 154"/>
                  <a:gd name="T10" fmla="*/ 31 w 86"/>
                  <a:gd name="T11" fmla="*/ 53 h 154"/>
                  <a:gd name="T12" fmla="*/ 32 w 86"/>
                  <a:gd name="T13" fmla="*/ 46 h 154"/>
                  <a:gd name="T14" fmla="*/ 25 w 86"/>
                  <a:gd name="T15" fmla="*/ 46 h 154"/>
                  <a:gd name="T16" fmla="*/ 29 w 86"/>
                  <a:gd name="T17" fmla="*/ 31 h 154"/>
                  <a:gd name="T18" fmla="*/ 31 w 86"/>
                  <a:gd name="T19" fmla="*/ 4 h 154"/>
                  <a:gd name="T20" fmla="*/ 52 w 86"/>
                  <a:gd name="T21" fmla="*/ 122 h 154"/>
                  <a:gd name="T22" fmla="*/ 59 w 86"/>
                  <a:gd name="T23" fmla="*/ 118 h 154"/>
                  <a:gd name="T24" fmla="*/ 65 w 86"/>
                  <a:gd name="T25" fmla="*/ 117 h 154"/>
                  <a:gd name="T26" fmla="*/ 68 w 86"/>
                  <a:gd name="T27" fmla="*/ 112 h 154"/>
                  <a:gd name="T28" fmla="*/ 83 w 86"/>
                  <a:gd name="T29" fmla="*/ 114 h 154"/>
                  <a:gd name="T30" fmla="*/ 81 w 86"/>
                  <a:gd name="T31" fmla="*/ 145 h 154"/>
                  <a:gd name="T32" fmla="*/ 74 w 86"/>
                  <a:gd name="T33" fmla="*/ 141 h 154"/>
                  <a:gd name="T34" fmla="*/ 74 w 86"/>
                  <a:gd name="T35" fmla="*/ 154 h 154"/>
                  <a:gd name="T36" fmla="*/ 61 w 86"/>
                  <a:gd name="T37" fmla="*/ 137 h 154"/>
                  <a:gd name="T38" fmla="*/ 57 w 86"/>
                  <a:gd name="T39" fmla="*/ 127 h 154"/>
                  <a:gd name="T40" fmla="*/ 51 w 86"/>
                  <a:gd name="T41" fmla="*/ 133 h 154"/>
                  <a:gd name="T42" fmla="*/ 45 w 86"/>
                  <a:gd name="T43" fmla="*/ 137 h 154"/>
                  <a:gd name="T44" fmla="*/ 44 w 86"/>
                  <a:gd name="T45" fmla="*/ 125 h 154"/>
                  <a:gd name="T46" fmla="*/ 20 w 86"/>
                  <a:gd name="T47" fmla="*/ 86 h 154"/>
                  <a:gd name="T48" fmla="*/ 18 w 86"/>
                  <a:gd name="T49" fmla="*/ 101 h 154"/>
                  <a:gd name="T50" fmla="*/ 0 w 86"/>
                  <a:gd name="T51" fmla="*/ 118 h 154"/>
                  <a:gd name="T52" fmla="*/ 16 w 86"/>
                  <a:gd name="T53" fmla="*/ 98 h 154"/>
                  <a:gd name="T54" fmla="*/ 54 w 86"/>
                  <a:gd name="T55" fmla="*/ 85 h 154"/>
                  <a:gd name="T56" fmla="*/ 43 w 86"/>
                  <a:gd name="T57" fmla="*/ 80 h 154"/>
                  <a:gd name="T58" fmla="*/ 55 w 86"/>
                  <a:gd name="T59" fmla="*/ 111 h 154"/>
                  <a:gd name="T60" fmla="*/ 56 w 86"/>
                  <a:gd name="T61" fmla="*/ 90 h 154"/>
                  <a:gd name="T62" fmla="*/ 65 w 86"/>
                  <a:gd name="T63" fmla="*/ 81 h 154"/>
                  <a:gd name="T64" fmla="*/ 73 w 86"/>
                  <a:gd name="T65" fmla="*/ 103 h 154"/>
                  <a:gd name="T66" fmla="*/ 64 w 86"/>
                  <a:gd name="T67" fmla="*/ 91 h 154"/>
                  <a:gd name="T68" fmla="*/ 64 w 86"/>
                  <a:gd name="T69" fmla="*/ 72 h 154"/>
                  <a:gd name="T70" fmla="*/ 76 w 86"/>
                  <a:gd name="T71" fmla="*/ 90 h 154"/>
                  <a:gd name="T72" fmla="*/ 64 w 86"/>
                  <a:gd name="T73" fmla="*/ 72 h 154"/>
                  <a:gd name="T74" fmla="*/ 55 w 86"/>
                  <a:gd name="T75" fmla="*/ 71 h 154"/>
                  <a:gd name="T76" fmla="*/ 62 w 86"/>
                  <a:gd name="T77" fmla="*/ 82 h 154"/>
                  <a:gd name="T78" fmla="*/ 54 w 86"/>
                  <a:gd name="T79" fmla="*/ 7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 h="154">
                    <a:moveTo>
                      <a:pt x="34" y="0"/>
                    </a:moveTo>
                    <a:lnTo>
                      <a:pt x="46" y="4"/>
                    </a:lnTo>
                    <a:lnTo>
                      <a:pt x="48" y="21"/>
                    </a:lnTo>
                    <a:lnTo>
                      <a:pt x="37" y="39"/>
                    </a:lnTo>
                    <a:lnTo>
                      <a:pt x="40" y="48"/>
                    </a:lnTo>
                    <a:lnTo>
                      <a:pt x="41" y="55"/>
                    </a:lnTo>
                    <a:lnTo>
                      <a:pt x="48" y="56"/>
                    </a:lnTo>
                    <a:lnTo>
                      <a:pt x="51" y="63"/>
                    </a:lnTo>
                    <a:lnTo>
                      <a:pt x="48" y="65"/>
                    </a:lnTo>
                    <a:lnTo>
                      <a:pt x="35" y="59"/>
                    </a:lnTo>
                    <a:lnTo>
                      <a:pt x="31" y="56"/>
                    </a:lnTo>
                    <a:lnTo>
                      <a:pt x="31" y="53"/>
                    </a:lnTo>
                    <a:lnTo>
                      <a:pt x="33" y="50"/>
                    </a:lnTo>
                    <a:lnTo>
                      <a:pt x="32" y="46"/>
                    </a:lnTo>
                    <a:lnTo>
                      <a:pt x="28" y="51"/>
                    </a:lnTo>
                    <a:lnTo>
                      <a:pt x="25" y="46"/>
                    </a:lnTo>
                    <a:lnTo>
                      <a:pt x="23" y="28"/>
                    </a:lnTo>
                    <a:lnTo>
                      <a:pt x="29" y="31"/>
                    </a:lnTo>
                    <a:lnTo>
                      <a:pt x="27" y="20"/>
                    </a:lnTo>
                    <a:lnTo>
                      <a:pt x="31" y="4"/>
                    </a:lnTo>
                    <a:lnTo>
                      <a:pt x="34" y="0"/>
                    </a:lnTo>
                    <a:close/>
                    <a:moveTo>
                      <a:pt x="52" y="122"/>
                    </a:moveTo>
                    <a:lnTo>
                      <a:pt x="56" y="117"/>
                    </a:lnTo>
                    <a:lnTo>
                      <a:pt x="59" y="118"/>
                    </a:lnTo>
                    <a:lnTo>
                      <a:pt x="62" y="123"/>
                    </a:lnTo>
                    <a:lnTo>
                      <a:pt x="65" y="117"/>
                    </a:lnTo>
                    <a:lnTo>
                      <a:pt x="68" y="119"/>
                    </a:lnTo>
                    <a:lnTo>
                      <a:pt x="68" y="112"/>
                    </a:lnTo>
                    <a:lnTo>
                      <a:pt x="74" y="104"/>
                    </a:lnTo>
                    <a:lnTo>
                      <a:pt x="83" y="114"/>
                    </a:lnTo>
                    <a:lnTo>
                      <a:pt x="86" y="134"/>
                    </a:lnTo>
                    <a:lnTo>
                      <a:pt x="81" y="145"/>
                    </a:lnTo>
                    <a:lnTo>
                      <a:pt x="78" y="133"/>
                    </a:lnTo>
                    <a:lnTo>
                      <a:pt x="74" y="141"/>
                    </a:lnTo>
                    <a:lnTo>
                      <a:pt x="78" y="146"/>
                    </a:lnTo>
                    <a:lnTo>
                      <a:pt x="74" y="154"/>
                    </a:lnTo>
                    <a:lnTo>
                      <a:pt x="63" y="147"/>
                    </a:lnTo>
                    <a:lnTo>
                      <a:pt x="61" y="137"/>
                    </a:lnTo>
                    <a:lnTo>
                      <a:pt x="63" y="130"/>
                    </a:lnTo>
                    <a:lnTo>
                      <a:pt x="57" y="127"/>
                    </a:lnTo>
                    <a:lnTo>
                      <a:pt x="56" y="129"/>
                    </a:lnTo>
                    <a:lnTo>
                      <a:pt x="51" y="133"/>
                    </a:lnTo>
                    <a:lnTo>
                      <a:pt x="49" y="127"/>
                    </a:lnTo>
                    <a:lnTo>
                      <a:pt x="45" y="137"/>
                    </a:lnTo>
                    <a:lnTo>
                      <a:pt x="42" y="138"/>
                    </a:lnTo>
                    <a:lnTo>
                      <a:pt x="44" y="125"/>
                    </a:lnTo>
                    <a:lnTo>
                      <a:pt x="52" y="122"/>
                    </a:lnTo>
                    <a:close/>
                    <a:moveTo>
                      <a:pt x="20" y="86"/>
                    </a:moveTo>
                    <a:lnTo>
                      <a:pt x="25" y="95"/>
                    </a:lnTo>
                    <a:lnTo>
                      <a:pt x="18" y="101"/>
                    </a:lnTo>
                    <a:lnTo>
                      <a:pt x="0" y="122"/>
                    </a:lnTo>
                    <a:lnTo>
                      <a:pt x="0" y="118"/>
                    </a:lnTo>
                    <a:lnTo>
                      <a:pt x="6" y="110"/>
                    </a:lnTo>
                    <a:lnTo>
                      <a:pt x="16" y="98"/>
                    </a:lnTo>
                    <a:lnTo>
                      <a:pt x="20" y="86"/>
                    </a:lnTo>
                    <a:close/>
                    <a:moveTo>
                      <a:pt x="54" y="85"/>
                    </a:moveTo>
                    <a:lnTo>
                      <a:pt x="43" y="97"/>
                    </a:lnTo>
                    <a:lnTo>
                      <a:pt x="43" y="80"/>
                    </a:lnTo>
                    <a:lnTo>
                      <a:pt x="54" y="85"/>
                    </a:lnTo>
                    <a:close/>
                    <a:moveTo>
                      <a:pt x="55" y="111"/>
                    </a:moveTo>
                    <a:lnTo>
                      <a:pt x="47" y="105"/>
                    </a:lnTo>
                    <a:lnTo>
                      <a:pt x="56" y="90"/>
                    </a:lnTo>
                    <a:lnTo>
                      <a:pt x="55" y="111"/>
                    </a:lnTo>
                    <a:close/>
                    <a:moveTo>
                      <a:pt x="65" y="81"/>
                    </a:moveTo>
                    <a:lnTo>
                      <a:pt x="70" y="88"/>
                    </a:lnTo>
                    <a:lnTo>
                      <a:pt x="73" y="103"/>
                    </a:lnTo>
                    <a:lnTo>
                      <a:pt x="69" y="102"/>
                    </a:lnTo>
                    <a:lnTo>
                      <a:pt x="64" y="91"/>
                    </a:lnTo>
                    <a:lnTo>
                      <a:pt x="65" y="81"/>
                    </a:lnTo>
                    <a:close/>
                    <a:moveTo>
                      <a:pt x="64" y="72"/>
                    </a:moveTo>
                    <a:lnTo>
                      <a:pt x="73" y="71"/>
                    </a:lnTo>
                    <a:lnTo>
                      <a:pt x="76" y="90"/>
                    </a:lnTo>
                    <a:lnTo>
                      <a:pt x="70" y="86"/>
                    </a:lnTo>
                    <a:lnTo>
                      <a:pt x="64" y="72"/>
                    </a:lnTo>
                    <a:close/>
                    <a:moveTo>
                      <a:pt x="54" y="78"/>
                    </a:moveTo>
                    <a:lnTo>
                      <a:pt x="55" y="71"/>
                    </a:lnTo>
                    <a:lnTo>
                      <a:pt x="62" y="79"/>
                    </a:lnTo>
                    <a:lnTo>
                      <a:pt x="62" y="82"/>
                    </a:lnTo>
                    <a:lnTo>
                      <a:pt x="57" y="76"/>
                    </a:lnTo>
                    <a:lnTo>
                      <a:pt x="54" y="7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8" name="Freeform 203">
                <a:extLst>
                  <a:ext uri="{FF2B5EF4-FFF2-40B4-BE49-F238E27FC236}">
                    <a16:creationId xmlns:a16="http://schemas.microsoft.com/office/drawing/2014/main" id="{90423A5B-0186-414C-9897-166B6A9BE745}"/>
                  </a:ext>
                </a:extLst>
              </p:cNvPr>
              <p:cNvSpPr>
                <a:spLocks noEditPoints="1"/>
              </p:cNvSpPr>
              <p:nvPr/>
            </p:nvSpPr>
            <p:spPr bwMode="auto">
              <a:xfrm>
                <a:off x="3359" y="2448"/>
                <a:ext cx="3286" cy="463"/>
              </a:xfrm>
              <a:custGeom>
                <a:avLst/>
                <a:gdLst>
                  <a:gd name="T0" fmla="*/ 1850 w 3286"/>
                  <a:gd name="T1" fmla="*/ 314 h 463"/>
                  <a:gd name="T2" fmla="*/ 2020 w 3286"/>
                  <a:gd name="T3" fmla="*/ 160 h 463"/>
                  <a:gd name="T4" fmla="*/ 1963 w 3286"/>
                  <a:gd name="T5" fmla="*/ 196 h 463"/>
                  <a:gd name="T6" fmla="*/ 2029 w 3286"/>
                  <a:gd name="T7" fmla="*/ 172 h 463"/>
                  <a:gd name="T8" fmla="*/ 2145 w 3286"/>
                  <a:gd name="T9" fmla="*/ 142 h 463"/>
                  <a:gd name="T10" fmla="*/ 2245 w 3286"/>
                  <a:gd name="T11" fmla="*/ 142 h 463"/>
                  <a:gd name="T12" fmla="*/ 2309 w 3286"/>
                  <a:gd name="T13" fmla="*/ 100 h 463"/>
                  <a:gd name="T14" fmla="*/ 2284 w 3286"/>
                  <a:gd name="T15" fmla="*/ 175 h 463"/>
                  <a:gd name="T16" fmla="*/ 2365 w 3286"/>
                  <a:gd name="T17" fmla="*/ 163 h 463"/>
                  <a:gd name="T18" fmla="*/ 2315 w 3286"/>
                  <a:gd name="T19" fmla="*/ 135 h 463"/>
                  <a:gd name="T20" fmla="*/ 2401 w 3286"/>
                  <a:gd name="T21" fmla="*/ 122 h 463"/>
                  <a:gd name="T22" fmla="*/ 2469 w 3286"/>
                  <a:gd name="T23" fmla="*/ 62 h 463"/>
                  <a:gd name="T24" fmla="*/ 2688 w 3286"/>
                  <a:gd name="T25" fmla="*/ 59 h 463"/>
                  <a:gd name="T26" fmla="*/ 2732 w 3286"/>
                  <a:gd name="T27" fmla="*/ 91 h 463"/>
                  <a:gd name="T28" fmla="*/ 3010 w 3286"/>
                  <a:gd name="T29" fmla="*/ 108 h 463"/>
                  <a:gd name="T30" fmla="*/ 3174 w 3286"/>
                  <a:gd name="T31" fmla="*/ 137 h 463"/>
                  <a:gd name="T32" fmla="*/ 3268 w 3286"/>
                  <a:gd name="T33" fmla="*/ 194 h 463"/>
                  <a:gd name="T34" fmla="*/ 3221 w 3286"/>
                  <a:gd name="T35" fmla="*/ 242 h 463"/>
                  <a:gd name="T36" fmla="*/ 3105 w 3286"/>
                  <a:gd name="T37" fmla="*/ 327 h 463"/>
                  <a:gd name="T38" fmla="*/ 3150 w 3286"/>
                  <a:gd name="T39" fmla="*/ 219 h 463"/>
                  <a:gd name="T40" fmla="*/ 3080 w 3286"/>
                  <a:gd name="T41" fmla="*/ 229 h 463"/>
                  <a:gd name="T42" fmla="*/ 2920 w 3286"/>
                  <a:gd name="T43" fmla="*/ 314 h 463"/>
                  <a:gd name="T44" fmla="*/ 2844 w 3286"/>
                  <a:gd name="T45" fmla="*/ 446 h 463"/>
                  <a:gd name="T46" fmla="*/ 2838 w 3286"/>
                  <a:gd name="T47" fmla="*/ 391 h 463"/>
                  <a:gd name="T48" fmla="*/ 2731 w 3286"/>
                  <a:gd name="T49" fmla="*/ 363 h 463"/>
                  <a:gd name="T50" fmla="*/ 2594 w 3286"/>
                  <a:gd name="T51" fmla="*/ 362 h 463"/>
                  <a:gd name="T52" fmla="*/ 2534 w 3286"/>
                  <a:gd name="T53" fmla="*/ 367 h 463"/>
                  <a:gd name="T54" fmla="*/ 2439 w 3286"/>
                  <a:gd name="T55" fmla="*/ 376 h 463"/>
                  <a:gd name="T56" fmla="*/ 2320 w 3286"/>
                  <a:gd name="T57" fmla="*/ 322 h 463"/>
                  <a:gd name="T58" fmla="*/ 2204 w 3286"/>
                  <a:gd name="T59" fmla="*/ 356 h 463"/>
                  <a:gd name="T60" fmla="*/ 2075 w 3286"/>
                  <a:gd name="T61" fmla="*/ 361 h 463"/>
                  <a:gd name="T62" fmla="*/ 2080 w 3286"/>
                  <a:gd name="T63" fmla="*/ 434 h 463"/>
                  <a:gd name="T64" fmla="*/ 2044 w 3286"/>
                  <a:gd name="T65" fmla="*/ 448 h 463"/>
                  <a:gd name="T66" fmla="*/ 2001 w 3286"/>
                  <a:gd name="T67" fmla="*/ 397 h 463"/>
                  <a:gd name="T68" fmla="*/ 1992 w 3286"/>
                  <a:gd name="T69" fmla="*/ 363 h 463"/>
                  <a:gd name="T70" fmla="*/ 1942 w 3286"/>
                  <a:gd name="T71" fmla="*/ 325 h 463"/>
                  <a:gd name="T72" fmla="*/ 1895 w 3286"/>
                  <a:gd name="T73" fmla="*/ 278 h 463"/>
                  <a:gd name="T74" fmla="*/ 1911 w 3286"/>
                  <a:gd name="T75" fmla="*/ 233 h 463"/>
                  <a:gd name="T76" fmla="*/ 1909 w 3286"/>
                  <a:gd name="T77" fmla="*/ 169 h 463"/>
                  <a:gd name="T78" fmla="*/ 2944 w 3286"/>
                  <a:gd name="T79" fmla="*/ 403 h 463"/>
                  <a:gd name="T80" fmla="*/ 2943 w 3286"/>
                  <a:gd name="T81" fmla="*/ 315 h 463"/>
                  <a:gd name="T82" fmla="*/ 2944 w 3286"/>
                  <a:gd name="T83" fmla="*/ 389 h 463"/>
                  <a:gd name="T84" fmla="*/ 2274 w 3286"/>
                  <a:gd name="T85" fmla="*/ 57 h 463"/>
                  <a:gd name="T86" fmla="*/ 2132 w 3286"/>
                  <a:gd name="T87" fmla="*/ 125 h 463"/>
                  <a:gd name="T88" fmla="*/ 2485 w 3286"/>
                  <a:gd name="T89" fmla="*/ 9 h 463"/>
                  <a:gd name="T90" fmla="*/ 2485 w 3286"/>
                  <a:gd name="T91" fmla="*/ 9 h 463"/>
                  <a:gd name="T92" fmla="*/ 2579 w 3286"/>
                  <a:gd name="T93" fmla="*/ 23 h 463"/>
                  <a:gd name="T94" fmla="*/ 2910 w 3286"/>
                  <a:gd name="T95" fmla="*/ 61 h 463"/>
                  <a:gd name="T96" fmla="*/ 3274 w 3286"/>
                  <a:gd name="T97" fmla="*/ 119 h 463"/>
                  <a:gd name="T98" fmla="*/ 0 w 3286"/>
                  <a:gd name="T99" fmla="*/ 145 h 463"/>
                  <a:gd name="T100" fmla="*/ 94 w 3286"/>
                  <a:gd name="T101" fmla="*/ 178 h 463"/>
                  <a:gd name="T102" fmla="*/ 41 w 3286"/>
                  <a:gd name="T103" fmla="*/ 193 h 463"/>
                  <a:gd name="T104" fmla="*/ 0 w 3286"/>
                  <a:gd name="T105" fmla="*/ 19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86" h="463">
                    <a:moveTo>
                      <a:pt x="1818" y="314"/>
                    </a:moveTo>
                    <a:lnTo>
                      <a:pt x="1824" y="303"/>
                    </a:lnTo>
                    <a:lnTo>
                      <a:pt x="1834" y="303"/>
                    </a:lnTo>
                    <a:lnTo>
                      <a:pt x="1837" y="303"/>
                    </a:lnTo>
                    <a:lnTo>
                      <a:pt x="1851" y="308"/>
                    </a:lnTo>
                    <a:lnTo>
                      <a:pt x="1850" y="314"/>
                    </a:lnTo>
                    <a:lnTo>
                      <a:pt x="1827" y="313"/>
                    </a:lnTo>
                    <a:lnTo>
                      <a:pt x="1818" y="314"/>
                    </a:lnTo>
                    <a:close/>
                    <a:moveTo>
                      <a:pt x="1928" y="128"/>
                    </a:moveTo>
                    <a:lnTo>
                      <a:pt x="1955" y="142"/>
                    </a:lnTo>
                    <a:lnTo>
                      <a:pt x="1976" y="143"/>
                    </a:lnTo>
                    <a:lnTo>
                      <a:pt x="2020" y="160"/>
                    </a:lnTo>
                    <a:lnTo>
                      <a:pt x="2023" y="169"/>
                    </a:lnTo>
                    <a:lnTo>
                      <a:pt x="2010" y="176"/>
                    </a:lnTo>
                    <a:lnTo>
                      <a:pt x="1990" y="179"/>
                    </a:lnTo>
                    <a:lnTo>
                      <a:pt x="1941" y="168"/>
                    </a:lnTo>
                    <a:lnTo>
                      <a:pt x="1961" y="179"/>
                    </a:lnTo>
                    <a:lnTo>
                      <a:pt x="1963" y="196"/>
                    </a:lnTo>
                    <a:lnTo>
                      <a:pt x="1986" y="205"/>
                    </a:lnTo>
                    <a:lnTo>
                      <a:pt x="1976" y="190"/>
                    </a:lnTo>
                    <a:lnTo>
                      <a:pt x="1994" y="193"/>
                    </a:lnTo>
                    <a:lnTo>
                      <a:pt x="2009" y="194"/>
                    </a:lnTo>
                    <a:lnTo>
                      <a:pt x="2004" y="183"/>
                    </a:lnTo>
                    <a:lnTo>
                      <a:pt x="2029" y="172"/>
                    </a:lnTo>
                    <a:lnTo>
                      <a:pt x="2040" y="148"/>
                    </a:lnTo>
                    <a:lnTo>
                      <a:pt x="2068" y="148"/>
                    </a:lnTo>
                    <a:lnTo>
                      <a:pt x="2061" y="169"/>
                    </a:lnTo>
                    <a:lnTo>
                      <a:pt x="2078" y="169"/>
                    </a:lnTo>
                    <a:lnTo>
                      <a:pt x="2080" y="155"/>
                    </a:lnTo>
                    <a:lnTo>
                      <a:pt x="2145" y="142"/>
                    </a:lnTo>
                    <a:lnTo>
                      <a:pt x="2185" y="146"/>
                    </a:lnTo>
                    <a:lnTo>
                      <a:pt x="2191" y="148"/>
                    </a:lnTo>
                    <a:lnTo>
                      <a:pt x="2200" y="145"/>
                    </a:lnTo>
                    <a:lnTo>
                      <a:pt x="2178" y="130"/>
                    </a:lnTo>
                    <a:lnTo>
                      <a:pt x="2222" y="134"/>
                    </a:lnTo>
                    <a:lnTo>
                      <a:pt x="2245" y="142"/>
                    </a:lnTo>
                    <a:lnTo>
                      <a:pt x="2266" y="152"/>
                    </a:lnTo>
                    <a:lnTo>
                      <a:pt x="2274" y="146"/>
                    </a:lnTo>
                    <a:lnTo>
                      <a:pt x="2253" y="137"/>
                    </a:lnTo>
                    <a:lnTo>
                      <a:pt x="2253" y="120"/>
                    </a:lnTo>
                    <a:lnTo>
                      <a:pt x="2277" y="98"/>
                    </a:lnTo>
                    <a:lnTo>
                      <a:pt x="2309" y="100"/>
                    </a:lnTo>
                    <a:lnTo>
                      <a:pt x="2301" y="116"/>
                    </a:lnTo>
                    <a:lnTo>
                      <a:pt x="2308" y="121"/>
                    </a:lnTo>
                    <a:lnTo>
                      <a:pt x="2305" y="143"/>
                    </a:lnTo>
                    <a:lnTo>
                      <a:pt x="2315" y="151"/>
                    </a:lnTo>
                    <a:lnTo>
                      <a:pt x="2303" y="165"/>
                    </a:lnTo>
                    <a:lnTo>
                      <a:pt x="2284" y="175"/>
                    </a:lnTo>
                    <a:lnTo>
                      <a:pt x="2303" y="173"/>
                    </a:lnTo>
                    <a:lnTo>
                      <a:pt x="2325" y="158"/>
                    </a:lnTo>
                    <a:lnTo>
                      <a:pt x="2324" y="147"/>
                    </a:lnTo>
                    <a:lnTo>
                      <a:pt x="2340" y="145"/>
                    </a:lnTo>
                    <a:lnTo>
                      <a:pt x="2348" y="159"/>
                    </a:lnTo>
                    <a:lnTo>
                      <a:pt x="2365" y="163"/>
                    </a:lnTo>
                    <a:lnTo>
                      <a:pt x="2365" y="159"/>
                    </a:lnTo>
                    <a:lnTo>
                      <a:pt x="2352" y="158"/>
                    </a:lnTo>
                    <a:lnTo>
                      <a:pt x="2353" y="146"/>
                    </a:lnTo>
                    <a:lnTo>
                      <a:pt x="2340" y="142"/>
                    </a:lnTo>
                    <a:lnTo>
                      <a:pt x="2316" y="143"/>
                    </a:lnTo>
                    <a:lnTo>
                      <a:pt x="2315" y="135"/>
                    </a:lnTo>
                    <a:lnTo>
                      <a:pt x="2322" y="125"/>
                    </a:lnTo>
                    <a:lnTo>
                      <a:pt x="2310" y="117"/>
                    </a:lnTo>
                    <a:lnTo>
                      <a:pt x="2328" y="100"/>
                    </a:lnTo>
                    <a:lnTo>
                      <a:pt x="2364" y="103"/>
                    </a:lnTo>
                    <a:lnTo>
                      <a:pt x="2395" y="112"/>
                    </a:lnTo>
                    <a:lnTo>
                      <a:pt x="2401" y="122"/>
                    </a:lnTo>
                    <a:lnTo>
                      <a:pt x="2405" y="124"/>
                    </a:lnTo>
                    <a:lnTo>
                      <a:pt x="2405" y="112"/>
                    </a:lnTo>
                    <a:lnTo>
                      <a:pt x="2381" y="104"/>
                    </a:lnTo>
                    <a:lnTo>
                      <a:pt x="2375" y="93"/>
                    </a:lnTo>
                    <a:lnTo>
                      <a:pt x="2389" y="87"/>
                    </a:lnTo>
                    <a:lnTo>
                      <a:pt x="2469" y="62"/>
                    </a:lnTo>
                    <a:lnTo>
                      <a:pt x="2539" y="57"/>
                    </a:lnTo>
                    <a:lnTo>
                      <a:pt x="2564" y="56"/>
                    </a:lnTo>
                    <a:lnTo>
                      <a:pt x="2575" y="47"/>
                    </a:lnTo>
                    <a:lnTo>
                      <a:pt x="2603" y="41"/>
                    </a:lnTo>
                    <a:lnTo>
                      <a:pt x="2616" y="52"/>
                    </a:lnTo>
                    <a:lnTo>
                      <a:pt x="2688" y="59"/>
                    </a:lnTo>
                    <a:lnTo>
                      <a:pt x="2683" y="71"/>
                    </a:lnTo>
                    <a:lnTo>
                      <a:pt x="2620" y="92"/>
                    </a:lnTo>
                    <a:lnTo>
                      <a:pt x="2605" y="103"/>
                    </a:lnTo>
                    <a:lnTo>
                      <a:pt x="2660" y="86"/>
                    </a:lnTo>
                    <a:lnTo>
                      <a:pt x="2689" y="89"/>
                    </a:lnTo>
                    <a:lnTo>
                      <a:pt x="2732" y="91"/>
                    </a:lnTo>
                    <a:lnTo>
                      <a:pt x="2799" y="94"/>
                    </a:lnTo>
                    <a:lnTo>
                      <a:pt x="2843" y="124"/>
                    </a:lnTo>
                    <a:lnTo>
                      <a:pt x="2851" y="110"/>
                    </a:lnTo>
                    <a:lnTo>
                      <a:pt x="2919" y="116"/>
                    </a:lnTo>
                    <a:lnTo>
                      <a:pt x="2927" y="100"/>
                    </a:lnTo>
                    <a:lnTo>
                      <a:pt x="3010" y="108"/>
                    </a:lnTo>
                    <a:lnTo>
                      <a:pt x="3033" y="122"/>
                    </a:lnTo>
                    <a:lnTo>
                      <a:pt x="3084" y="120"/>
                    </a:lnTo>
                    <a:lnTo>
                      <a:pt x="3106" y="127"/>
                    </a:lnTo>
                    <a:lnTo>
                      <a:pt x="3104" y="136"/>
                    </a:lnTo>
                    <a:lnTo>
                      <a:pt x="3149" y="139"/>
                    </a:lnTo>
                    <a:lnTo>
                      <a:pt x="3174" y="137"/>
                    </a:lnTo>
                    <a:lnTo>
                      <a:pt x="3183" y="131"/>
                    </a:lnTo>
                    <a:lnTo>
                      <a:pt x="3247" y="133"/>
                    </a:lnTo>
                    <a:lnTo>
                      <a:pt x="3286" y="145"/>
                    </a:lnTo>
                    <a:lnTo>
                      <a:pt x="3286" y="190"/>
                    </a:lnTo>
                    <a:lnTo>
                      <a:pt x="3278" y="194"/>
                    </a:lnTo>
                    <a:lnTo>
                      <a:pt x="3268" y="194"/>
                    </a:lnTo>
                    <a:lnTo>
                      <a:pt x="3258" y="191"/>
                    </a:lnTo>
                    <a:lnTo>
                      <a:pt x="3271" y="199"/>
                    </a:lnTo>
                    <a:lnTo>
                      <a:pt x="3282" y="216"/>
                    </a:lnTo>
                    <a:lnTo>
                      <a:pt x="3279" y="221"/>
                    </a:lnTo>
                    <a:lnTo>
                      <a:pt x="3260" y="217"/>
                    </a:lnTo>
                    <a:lnTo>
                      <a:pt x="3221" y="242"/>
                    </a:lnTo>
                    <a:lnTo>
                      <a:pt x="3197" y="250"/>
                    </a:lnTo>
                    <a:lnTo>
                      <a:pt x="3161" y="250"/>
                    </a:lnTo>
                    <a:lnTo>
                      <a:pt x="3138" y="249"/>
                    </a:lnTo>
                    <a:lnTo>
                      <a:pt x="3135" y="291"/>
                    </a:lnTo>
                    <a:lnTo>
                      <a:pt x="3124" y="309"/>
                    </a:lnTo>
                    <a:lnTo>
                      <a:pt x="3105" y="327"/>
                    </a:lnTo>
                    <a:lnTo>
                      <a:pt x="3074" y="355"/>
                    </a:lnTo>
                    <a:lnTo>
                      <a:pt x="3063" y="305"/>
                    </a:lnTo>
                    <a:lnTo>
                      <a:pt x="3066" y="286"/>
                    </a:lnTo>
                    <a:lnTo>
                      <a:pt x="3137" y="238"/>
                    </a:lnTo>
                    <a:lnTo>
                      <a:pt x="3143" y="223"/>
                    </a:lnTo>
                    <a:lnTo>
                      <a:pt x="3150" y="219"/>
                    </a:lnTo>
                    <a:lnTo>
                      <a:pt x="3134" y="219"/>
                    </a:lnTo>
                    <a:lnTo>
                      <a:pt x="3132" y="231"/>
                    </a:lnTo>
                    <a:lnTo>
                      <a:pt x="3106" y="242"/>
                    </a:lnTo>
                    <a:lnTo>
                      <a:pt x="3100" y="239"/>
                    </a:lnTo>
                    <a:lnTo>
                      <a:pt x="3106" y="228"/>
                    </a:lnTo>
                    <a:lnTo>
                      <a:pt x="3080" y="229"/>
                    </a:lnTo>
                    <a:lnTo>
                      <a:pt x="3051" y="252"/>
                    </a:lnTo>
                    <a:lnTo>
                      <a:pt x="3061" y="259"/>
                    </a:lnTo>
                    <a:lnTo>
                      <a:pt x="3028" y="263"/>
                    </a:lnTo>
                    <a:lnTo>
                      <a:pt x="2946" y="257"/>
                    </a:lnTo>
                    <a:lnTo>
                      <a:pt x="2885" y="307"/>
                    </a:lnTo>
                    <a:lnTo>
                      <a:pt x="2920" y="314"/>
                    </a:lnTo>
                    <a:lnTo>
                      <a:pt x="2934" y="327"/>
                    </a:lnTo>
                    <a:lnTo>
                      <a:pt x="2934" y="340"/>
                    </a:lnTo>
                    <a:lnTo>
                      <a:pt x="2925" y="377"/>
                    </a:lnTo>
                    <a:lnTo>
                      <a:pt x="2904" y="409"/>
                    </a:lnTo>
                    <a:lnTo>
                      <a:pt x="2871" y="448"/>
                    </a:lnTo>
                    <a:lnTo>
                      <a:pt x="2844" y="446"/>
                    </a:lnTo>
                    <a:lnTo>
                      <a:pt x="2839" y="423"/>
                    </a:lnTo>
                    <a:lnTo>
                      <a:pt x="2847" y="418"/>
                    </a:lnTo>
                    <a:lnTo>
                      <a:pt x="2857" y="421"/>
                    </a:lnTo>
                    <a:lnTo>
                      <a:pt x="2875" y="391"/>
                    </a:lnTo>
                    <a:lnTo>
                      <a:pt x="2873" y="384"/>
                    </a:lnTo>
                    <a:lnTo>
                      <a:pt x="2838" y="391"/>
                    </a:lnTo>
                    <a:lnTo>
                      <a:pt x="2836" y="377"/>
                    </a:lnTo>
                    <a:lnTo>
                      <a:pt x="2811" y="368"/>
                    </a:lnTo>
                    <a:lnTo>
                      <a:pt x="2792" y="328"/>
                    </a:lnTo>
                    <a:lnTo>
                      <a:pt x="2767" y="323"/>
                    </a:lnTo>
                    <a:lnTo>
                      <a:pt x="2745" y="327"/>
                    </a:lnTo>
                    <a:lnTo>
                      <a:pt x="2731" y="363"/>
                    </a:lnTo>
                    <a:lnTo>
                      <a:pt x="2708" y="367"/>
                    </a:lnTo>
                    <a:lnTo>
                      <a:pt x="2692" y="361"/>
                    </a:lnTo>
                    <a:lnTo>
                      <a:pt x="2687" y="361"/>
                    </a:lnTo>
                    <a:lnTo>
                      <a:pt x="2647" y="374"/>
                    </a:lnTo>
                    <a:lnTo>
                      <a:pt x="2610" y="357"/>
                    </a:lnTo>
                    <a:lnTo>
                      <a:pt x="2594" y="362"/>
                    </a:lnTo>
                    <a:lnTo>
                      <a:pt x="2577" y="359"/>
                    </a:lnTo>
                    <a:lnTo>
                      <a:pt x="2576" y="348"/>
                    </a:lnTo>
                    <a:lnTo>
                      <a:pt x="2545" y="339"/>
                    </a:lnTo>
                    <a:lnTo>
                      <a:pt x="2535" y="352"/>
                    </a:lnTo>
                    <a:lnTo>
                      <a:pt x="2542" y="360"/>
                    </a:lnTo>
                    <a:lnTo>
                      <a:pt x="2534" y="367"/>
                    </a:lnTo>
                    <a:lnTo>
                      <a:pt x="2511" y="364"/>
                    </a:lnTo>
                    <a:lnTo>
                      <a:pt x="2505" y="358"/>
                    </a:lnTo>
                    <a:lnTo>
                      <a:pt x="2486" y="355"/>
                    </a:lnTo>
                    <a:lnTo>
                      <a:pt x="2461" y="368"/>
                    </a:lnTo>
                    <a:lnTo>
                      <a:pt x="2447" y="370"/>
                    </a:lnTo>
                    <a:lnTo>
                      <a:pt x="2439" y="376"/>
                    </a:lnTo>
                    <a:lnTo>
                      <a:pt x="2437" y="375"/>
                    </a:lnTo>
                    <a:lnTo>
                      <a:pt x="2421" y="369"/>
                    </a:lnTo>
                    <a:lnTo>
                      <a:pt x="2406" y="351"/>
                    </a:lnTo>
                    <a:lnTo>
                      <a:pt x="2374" y="352"/>
                    </a:lnTo>
                    <a:lnTo>
                      <a:pt x="2341" y="315"/>
                    </a:lnTo>
                    <a:lnTo>
                      <a:pt x="2320" y="322"/>
                    </a:lnTo>
                    <a:lnTo>
                      <a:pt x="2290" y="303"/>
                    </a:lnTo>
                    <a:lnTo>
                      <a:pt x="2270" y="301"/>
                    </a:lnTo>
                    <a:lnTo>
                      <a:pt x="2202" y="319"/>
                    </a:lnTo>
                    <a:lnTo>
                      <a:pt x="2206" y="329"/>
                    </a:lnTo>
                    <a:lnTo>
                      <a:pt x="2193" y="341"/>
                    </a:lnTo>
                    <a:lnTo>
                      <a:pt x="2204" y="356"/>
                    </a:lnTo>
                    <a:lnTo>
                      <a:pt x="2178" y="351"/>
                    </a:lnTo>
                    <a:lnTo>
                      <a:pt x="2154" y="359"/>
                    </a:lnTo>
                    <a:lnTo>
                      <a:pt x="2133" y="348"/>
                    </a:lnTo>
                    <a:lnTo>
                      <a:pt x="2106" y="345"/>
                    </a:lnTo>
                    <a:lnTo>
                      <a:pt x="2088" y="364"/>
                    </a:lnTo>
                    <a:lnTo>
                      <a:pt x="2075" y="361"/>
                    </a:lnTo>
                    <a:lnTo>
                      <a:pt x="2068" y="383"/>
                    </a:lnTo>
                    <a:lnTo>
                      <a:pt x="2083" y="391"/>
                    </a:lnTo>
                    <a:lnTo>
                      <a:pt x="2093" y="407"/>
                    </a:lnTo>
                    <a:lnTo>
                      <a:pt x="2079" y="418"/>
                    </a:lnTo>
                    <a:lnTo>
                      <a:pt x="2071" y="428"/>
                    </a:lnTo>
                    <a:lnTo>
                      <a:pt x="2080" y="434"/>
                    </a:lnTo>
                    <a:lnTo>
                      <a:pt x="2087" y="459"/>
                    </a:lnTo>
                    <a:lnTo>
                      <a:pt x="2079" y="463"/>
                    </a:lnTo>
                    <a:lnTo>
                      <a:pt x="2065" y="461"/>
                    </a:lnTo>
                    <a:lnTo>
                      <a:pt x="2066" y="457"/>
                    </a:lnTo>
                    <a:lnTo>
                      <a:pt x="2060" y="451"/>
                    </a:lnTo>
                    <a:lnTo>
                      <a:pt x="2044" y="448"/>
                    </a:lnTo>
                    <a:lnTo>
                      <a:pt x="2014" y="439"/>
                    </a:lnTo>
                    <a:lnTo>
                      <a:pt x="2009" y="441"/>
                    </a:lnTo>
                    <a:lnTo>
                      <a:pt x="1979" y="420"/>
                    </a:lnTo>
                    <a:lnTo>
                      <a:pt x="1987" y="416"/>
                    </a:lnTo>
                    <a:lnTo>
                      <a:pt x="1987" y="404"/>
                    </a:lnTo>
                    <a:lnTo>
                      <a:pt x="2001" y="397"/>
                    </a:lnTo>
                    <a:lnTo>
                      <a:pt x="1991" y="397"/>
                    </a:lnTo>
                    <a:lnTo>
                      <a:pt x="1998" y="389"/>
                    </a:lnTo>
                    <a:lnTo>
                      <a:pt x="2007" y="389"/>
                    </a:lnTo>
                    <a:lnTo>
                      <a:pt x="2010" y="371"/>
                    </a:lnTo>
                    <a:lnTo>
                      <a:pt x="2004" y="370"/>
                    </a:lnTo>
                    <a:lnTo>
                      <a:pt x="1992" y="363"/>
                    </a:lnTo>
                    <a:lnTo>
                      <a:pt x="1968" y="361"/>
                    </a:lnTo>
                    <a:lnTo>
                      <a:pt x="1954" y="338"/>
                    </a:lnTo>
                    <a:lnTo>
                      <a:pt x="1948" y="336"/>
                    </a:lnTo>
                    <a:lnTo>
                      <a:pt x="1935" y="339"/>
                    </a:lnTo>
                    <a:lnTo>
                      <a:pt x="1929" y="327"/>
                    </a:lnTo>
                    <a:lnTo>
                      <a:pt x="1942" y="325"/>
                    </a:lnTo>
                    <a:lnTo>
                      <a:pt x="1925" y="310"/>
                    </a:lnTo>
                    <a:lnTo>
                      <a:pt x="1925" y="299"/>
                    </a:lnTo>
                    <a:lnTo>
                      <a:pt x="1901" y="292"/>
                    </a:lnTo>
                    <a:lnTo>
                      <a:pt x="1898" y="285"/>
                    </a:lnTo>
                    <a:lnTo>
                      <a:pt x="1898" y="279"/>
                    </a:lnTo>
                    <a:lnTo>
                      <a:pt x="1895" y="278"/>
                    </a:lnTo>
                    <a:lnTo>
                      <a:pt x="1899" y="264"/>
                    </a:lnTo>
                    <a:lnTo>
                      <a:pt x="1898" y="254"/>
                    </a:lnTo>
                    <a:lnTo>
                      <a:pt x="1900" y="250"/>
                    </a:lnTo>
                    <a:lnTo>
                      <a:pt x="1919" y="249"/>
                    </a:lnTo>
                    <a:lnTo>
                      <a:pt x="1898" y="242"/>
                    </a:lnTo>
                    <a:lnTo>
                      <a:pt x="1911" y="233"/>
                    </a:lnTo>
                    <a:lnTo>
                      <a:pt x="1931" y="215"/>
                    </a:lnTo>
                    <a:lnTo>
                      <a:pt x="1917" y="206"/>
                    </a:lnTo>
                    <a:lnTo>
                      <a:pt x="1923" y="200"/>
                    </a:lnTo>
                    <a:lnTo>
                      <a:pt x="1911" y="191"/>
                    </a:lnTo>
                    <a:lnTo>
                      <a:pt x="1918" y="182"/>
                    </a:lnTo>
                    <a:lnTo>
                      <a:pt x="1909" y="169"/>
                    </a:lnTo>
                    <a:lnTo>
                      <a:pt x="1917" y="160"/>
                    </a:lnTo>
                    <a:lnTo>
                      <a:pt x="1905" y="154"/>
                    </a:lnTo>
                    <a:lnTo>
                      <a:pt x="1905" y="147"/>
                    </a:lnTo>
                    <a:lnTo>
                      <a:pt x="1907" y="144"/>
                    </a:lnTo>
                    <a:lnTo>
                      <a:pt x="1928" y="128"/>
                    </a:lnTo>
                    <a:close/>
                    <a:moveTo>
                      <a:pt x="2944" y="403"/>
                    </a:moveTo>
                    <a:lnTo>
                      <a:pt x="2939" y="411"/>
                    </a:lnTo>
                    <a:lnTo>
                      <a:pt x="2938" y="381"/>
                    </a:lnTo>
                    <a:lnTo>
                      <a:pt x="2942" y="350"/>
                    </a:lnTo>
                    <a:lnTo>
                      <a:pt x="2937" y="343"/>
                    </a:lnTo>
                    <a:lnTo>
                      <a:pt x="2938" y="325"/>
                    </a:lnTo>
                    <a:lnTo>
                      <a:pt x="2943" y="315"/>
                    </a:lnTo>
                    <a:lnTo>
                      <a:pt x="2947" y="313"/>
                    </a:lnTo>
                    <a:lnTo>
                      <a:pt x="2953" y="331"/>
                    </a:lnTo>
                    <a:lnTo>
                      <a:pt x="2951" y="340"/>
                    </a:lnTo>
                    <a:lnTo>
                      <a:pt x="2965" y="381"/>
                    </a:lnTo>
                    <a:lnTo>
                      <a:pt x="2950" y="374"/>
                    </a:lnTo>
                    <a:lnTo>
                      <a:pt x="2944" y="389"/>
                    </a:lnTo>
                    <a:lnTo>
                      <a:pt x="2953" y="409"/>
                    </a:lnTo>
                    <a:lnTo>
                      <a:pt x="2944" y="403"/>
                    </a:lnTo>
                    <a:close/>
                    <a:moveTo>
                      <a:pt x="2174" y="65"/>
                    </a:moveTo>
                    <a:lnTo>
                      <a:pt x="2216" y="60"/>
                    </a:lnTo>
                    <a:lnTo>
                      <a:pt x="2246" y="53"/>
                    </a:lnTo>
                    <a:lnTo>
                      <a:pt x="2274" y="57"/>
                    </a:lnTo>
                    <a:lnTo>
                      <a:pt x="2222" y="68"/>
                    </a:lnTo>
                    <a:lnTo>
                      <a:pt x="2169" y="93"/>
                    </a:lnTo>
                    <a:lnTo>
                      <a:pt x="2135" y="89"/>
                    </a:lnTo>
                    <a:lnTo>
                      <a:pt x="2174" y="65"/>
                    </a:lnTo>
                    <a:close/>
                    <a:moveTo>
                      <a:pt x="2172" y="127"/>
                    </a:moveTo>
                    <a:lnTo>
                      <a:pt x="2132" y="125"/>
                    </a:lnTo>
                    <a:lnTo>
                      <a:pt x="2109" y="109"/>
                    </a:lnTo>
                    <a:lnTo>
                      <a:pt x="2133" y="92"/>
                    </a:lnTo>
                    <a:lnTo>
                      <a:pt x="2158" y="96"/>
                    </a:lnTo>
                    <a:lnTo>
                      <a:pt x="2149" y="111"/>
                    </a:lnTo>
                    <a:lnTo>
                      <a:pt x="2172" y="127"/>
                    </a:lnTo>
                    <a:close/>
                    <a:moveTo>
                      <a:pt x="2485" y="9"/>
                    </a:moveTo>
                    <a:lnTo>
                      <a:pt x="2494" y="3"/>
                    </a:lnTo>
                    <a:lnTo>
                      <a:pt x="2516" y="0"/>
                    </a:lnTo>
                    <a:lnTo>
                      <a:pt x="2560" y="20"/>
                    </a:lnTo>
                    <a:lnTo>
                      <a:pt x="2552" y="32"/>
                    </a:lnTo>
                    <a:lnTo>
                      <a:pt x="2480" y="23"/>
                    </a:lnTo>
                    <a:lnTo>
                      <a:pt x="2485" y="9"/>
                    </a:lnTo>
                    <a:close/>
                    <a:moveTo>
                      <a:pt x="2980" y="69"/>
                    </a:moveTo>
                    <a:lnTo>
                      <a:pt x="3025" y="70"/>
                    </a:lnTo>
                    <a:lnTo>
                      <a:pt x="3019" y="79"/>
                    </a:lnTo>
                    <a:lnTo>
                      <a:pt x="2975" y="75"/>
                    </a:lnTo>
                    <a:lnTo>
                      <a:pt x="2980" y="69"/>
                    </a:lnTo>
                    <a:close/>
                    <a:moveTo>
                      <a:pt x="2579" y="23"/>
                    </a:moveTo>
                    <a:lnTo>
                      <a:pt x="2605" y="32"/>
                    </a:lnTo>
                    <a:lnTo>
                      <a:pt x="2605" y="36"/>
                    </a:lnTo>
                    <a:lnTo>
                      <a:pt x="2549" y="40"/>
                    </a:lnTo>
                    <a:lnTo>
                      <a:pt x="2564" y="29"/>
                    </a:lnTo>
                    <a:lnTo>
                      <a:pt x="2579" y="23"/>
                    </a:lnTo>
                    <a:close/>
                    <a:moveTo>
                      <a:pt x="2910" y="61"/>
                    </a:moveTo>
                    <a:lnTo>
                      <a:pt x="2970" y="68"/>
                    </a:lnTo>
                    <a:lnTo>
                      <a:pt x="2966" y="74"/>
                    </a:lnTo>
                    <a:lnTo>
                      <a:pt x="2907" y="79"/>
                    </a:lnTo>
                    <a:lnTo>
                      <a:pt x="2894" y="71"/>
                    </a:lnTo>
                    <a:lnTo>
                      <a:pt x="2910" y="61"/>
                    </a:lnTo>
                    <a:close/>
                    <a:moveTo>
                      <a:pt x="3274" y="119"/>
                    </a:moveTo>
                    <a:lnTo>
                      <a:pt x="3286" y="116"/>
                    </a:lnTo>
                    <a:lnTo>
                      <a:pt x="3286" y="123"/>
                    </a:lnTo>
                    <a:lnTo>
                      <a:pt x="3274" y="125"/>
                    </a:lnTo>
                    <a:lnTo>
                      <a:pt x="3274" y="119"/>
                    </a:lnTo>
                    <a:close/>
                    <a:moveTo>
                      <a:pt x="0" y="190"/>
                    </a:moveTo>
                    <a:lnTo>
                      <a:pt x="0" y="145"/>
                    </a:lnTo>
                    <a:lnTo>
                      <a:pt x="45" y="163"/>
                    </a:lnTo>
                    <a:lnTo>
                      <a:pt x="50" y="176"/>
                    </a:lnTo>
                    <a:lnTo>
                      <a:pt x="53" y="167"/>
                    </a:lnTo>
                    <a:lnTo>
                      <a:pt x="61" y="167"/>
                    </a:lnTo>
                    <a:lnTo>
                      <a:pt x="75" y="169"/>
                    </a:lnTo>
                    <a:lnTo>
                      <a:pt x="94" y="178"/>
                    </a:lnTo>
                    <a:lnTo>
                      <a:pt x="81" y="185"/>
                    </a:lnTo>
                    <a:lnTo>
                      <a:pt x="65" y="183"/>
                    </a:lnTo>
                    <a:lnTo>
                      <a:pt x="71" y="190"/>
                    </a:lnTo>
                    <a:lnTo>
                      <a:pt x="69" y="197"/>
                    </a:lnTo>
                    <a:lnTo>
                      <a:pt x="62" y="199"/>
                    </a:lnTo>
                    <a:lnTo>
                      <a:pt x="41" y="193"/>
                    </a:lnTo>
                    <a:lnTo>
                      <a:pt x="36" y="185"/>
                    </a:lnTo>
                    <a:lnTo>
                      <a:pt x="26" y="183"/>
                    </a:lnTo>
                    <a:lnTo>
                      <a:pt x="12" y="185"/>
                    </a:lnTo>
                    <a:lnTo>
                      <a:pt x="6" y="175"/>
                    </a:lnTo>
                    <a:lnTo>
                      <a:pt x="2" y="189"/>
                    </a:lnTo>
                    <a:lnTo>
                      <a:pt x="0" y="190"/>
                    </a:lnTo>
                    <a:close/>
                    <a:moveTo>
                      <a:pt x="0" y="123"/>
                    </a:moveTo>
                    <a:lnTo>
                      <a:pt x="0" y="115"/>
                    </a:lnTo>
                    <a:lnTo>
                      <a:pt x="16" y="115"/>
                    </a:lnTo>
                    <a:lnTo>
                      <a:pt x="23" y="119"/>
                    </a:lnTo>
                    <a:lnTo>
                      <a:pt x="0" y="123"/>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1029" name="Freeform 204">
                <a:extLst>
                  <a:ext uri="{FF2B5EF4-FFF2-40B4-BE49-F238E27FC236}">
                    <a16:creationId xmlns:a16="http://schemas.microsoft.com/office/drawing/2014/main" id="{75247140-023A-422E-8F4C-78340B843983}"/>
                  </a:ext>
                </a:extLst>
              </p:cNvPr>
              <p:cNvSpPr>
                <a:spLocks noEditPoints="1"/>
              </p:cNvSpPr>
              <p:nvPr/>
            </p:nvSpPr>
            <p:spPr bwMode="auto">
              <a:xfrm>
                <a:off x="5095" y="2458"/>
                <a:ext cx="162" cy="49"/>
              </a:xfrm>
              <a:custGeom>
                <a:avLst/>
                <a:gdLst>
                  <a:gd name="T0" fmla="*/ 75 w 162"/>
                  <a:gd name="T1" fmla="*/ 5 h 49"/>
                  <a:gd name="T2" fmla="*/ 89 w 162"/>
                  <a:gd name="T3" fmla="*/ 1 h 49"/>
                  <a:gd name="T4" fmla="*/ 140 w 162"/>
                  <a:gd name="T5" fmla="*/ 0 h 49"/>
                  <a:gd name="T6" fmla="*/ 162 w 162"/>
                  <a:gd name="T7" fmla="*/ 6 h 49"/>
                  <a:gd name="T8" fmla="*/ 137 w 162"/>
                  <a:gd name="T9" fmla="*/ 14 h 49"/>
                  <a:gd name="T10" fmla="*/ 103 w 162"/>
                  <a:gd name="T11" fmla="*/ 16 h 49"/>
                  <a:gd name="T12" fmla="*/ 75 w 162"/>
                  <a:gd name="T13" fmla="*/ 5 h 49"/>
                  <a:gd name="T14" fmla="*/ 65 w 162"/>
                  <a:gd name="T15" fmla="*/ 6 h 49"/>
                  <a:gd name="T16" fmla="*/ 92 w 162"/>
                  <a:gd name="T17" fmla="*/ 21 h 49"/>
                  <a:gd name="T18" fmla="*/ 74 w 162"/>
                  <a:gd name="T19" fmla="*/ 35 h 49"/>
                  <a:gd name="T20" fmla="*/ 67 w 162"/>
                  <a:gd name="T21" fmla="*/ 49 h 49"/>
                  <a:gd name="T22" fmla="*/ 33 w 162"/>
                  <a:gd name="T23" fmla="*/ 38 h 49"/>
                  <a:gd name="T24" fmla="*/ 32 w 162"/>
                  <a:gd name="T25" fmla="*/ 31 h 49"/>
                  <a:gd name="T26" fmla="*/ 52 w 162"/>
                  <a:gd name="T27" fmla="*/ 24 h 49"/>
                  <a:gd name="T28" fmla="*/ 47 w 162"/>
                  <a:gd name="T29" fmla="*/ 21 h 49"/>
                  <a:gd name="T30" fmla="*/ 27 w 162"/>
                  <a:gd name="T31" fmla="*/ 29 h 49"/>
                  <a:gd name="T32" fmla="*/ 13 w 162"/>
                  <a:gd name="T33" fmla="*/ 23 h 49"/>
                  <a:gd name="T34" fmla="*/ 0 w 162"/>
                  <a:gd name="T35" fmla="*/ 9 h 49"/>
                  <a:gd name="T36" fmla="*/ 54 w 162"/>
                  <a:gd name="T37" fmla="*/ 11 h 49"/>
                  <a:gd name="T38" fmla="*/ 65 w 162"/>
                  <a:gd name="T39" fmla="*/ 6 h 49"/>
                  <a:gd name="T40" fmla="*/ 98 w 162"/>
                  <a:gd name="T41" fmla="*/ 19 h 49"/>
                  <a:gd name="T42" fmla="*/ 135 w 162"/>
                  <a:gd name="T43" fmla="*/ 34 h 49"/>
                  <a:gd name="T44" fmla="*/ 94 w 162"/>
                  <a:gd name="T45" fmla="*/ 38 h 49"/>
                  <a:gd name="T46" fmla="*/ 98 w 162"/>
                  <a:gd name="T47"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49">
                    <a:moveTo>
                      <a:pt x="75" y="5"/>
                    </a:moveTo>
                    <a:lnTo>
                      <a:pt x="89" y="1"/>
                    </a:lnTo>
                    <a:lnTo>
                      <a:pt x="140" y="0"/>
                    </a:lnTo>
                    <a:lnTo>
                      <a:pt x="162" y="6"/>
                    </a:lnTo>
                    <a:lnTo>
                      <a:pt x="137" y="14"/>
                    </a:lnTo>
                    <a:lnTo>
                      <a:pt x="103" y="16"/>
                    </a:lnTo>
                    <a:lnTo>
                      <a:pt x="75" y="5"/>
                    </a:lnTo>
                    <a:close/>
                    <a:moveTo>
                      <a:pt x="65" y="6"/>
                    </a:moveTo>
                    <a:lnTo>
                      <a:pt x="92" y="21"/>
                    </a:lnTo>
                    <a:lnTo>
                      <a:pt x="74" y="35"/>
                    </a:lnTo>
                    <a:lnTo>
                      <a:pt x="67" y="49"/>
                    </a:lnTo>
                    <a:lnTo>
                      <a:pt x="33" y="38"/>
                    </a:lnTo>
                    <a:lnTo>
                      <a:pt x="32" y="31"/>
                    </a:lnTo>
                    <a:lnTo>
                      <a:pt x="52" y="24"/>
                    </a:lnTo>
                    <a:lnTo>
                      <a:pt x="47" y="21"/>
                    </a:lnTo>
                    <a:lnTo>
                      <a:pt x="27" y="29"/>
                    </a:lnTo>
                    <a:lnTo>
                      <a:pt x="13" y="23"/>
                    </a:lnTo>
                    <a:lnTo>
                      <a:pt x="0" y="9"/>
                    </a:lnTo>
                    <a:lnTo>
                      <a:pt x="54" y="11"/>
                    </a:lnTo>
                    <a:lnTo>
                      <a:pt x="65" y="6"/>
                    </a:lnTo>
                    <a:close/>
                    <a:moveTo>
                      <a:pt x="98" y="19"/>
                    </a:moveTo>
                    <a:lnTo>
                      <a:pt x="135" y="34"/>
                    </a:lnTo>
                    <a:lnTo>
                      <a:pt x="94" y="38"/>
                    </a:lnTo>
                    <a:lnTo>
                      <a:pt x="98" y="1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grpSp>
        <p:sp>
          <p:nvSpPr>
            <p:cNvPr id="795" name="Freeform 206">
              <a:extLst>
                <a:ext uri="{FF2B5EF4-FFF2-40B4-BE49-F238E27FC236}">
                  <a16:creationId xmlns:a16="http://schemas.microsoft.com/office/drawing/2014/main" id="{0A05C626-687B-4E90-92E4-4CD6C277DFA8}"/>
                </a:ext>
              </a:extLst>
            </p:cNvPr>
            <p:cNvSpPr>
              <a:spLocks noEditPoints="1"/>
            </p:cNvSpPr>
            <p:nvPr/>
          </p:nvSpPr>
          <p:spPr bwMode="auto">
            <a:xfrm>
              <a:off x="5240" y="2902"/>
              <a:ext cx="173" cy="75"/>
            </a:xfrm>
            <a:custGeom>
              <a:avLst/>
              <a:gdLst>
                <a:gd name="T0" fmla="*/ 29 w 173"/>
                <a:gd name="T1" fmla="*/ 12 h 75"/>
                <a:gd name="T2" fmla="*/ 25 w 173"/>
                <a:gd name="T3" fmla="*/ 15 h 75"/>
                <a:gd name="T4" fmla="*/ 17 w 173"/>
                <a:gd name="T5" fmla="*/ 14 h 75"/>
                <a:gd name="T6" fmla="*/ 7 w 173"/>
                <a:gd name="T7" fmla="*/ 19 h 75"/>
                <a:gd name="T8" fmla="*/ 1 w 173"/>
                <a:gd name="T9" fmla="*/ 17 h 75"/>
                <a:gd name="T10" fmla="*/ 5 w 173"/>
                <a:gd name="T11" fmla="*/ 10 h 75"/>
                <a:gd name="T12" fmla="*/ 2 w 173"/>
                <a:gd name="T13" fmla="*/ 5 h 75"/>
                <a:gd name="T14" fmla="*/ 9 w 173"/>
                <a:gd name="T15" fmla="*/ 2 h 75"/>
                <a:gd name="T16" fmla="*/ 18 w 173"/>
                <a:gd name="T17" fmla="*/ 3 h 75"/>
                <a:gd name="T18" fmla="*/ 20 w 173"/>
                <a:gd name="T19" fmla="*/ 9 h 75"/>
                <a:gd name="T20" fmla="*/ 29 w 173"/>
                <a:gd name="T21" fmla="*/ 12 h 75"/>
                <a:gd name="T22" fmla="*/ 34 w 173"/>
                <a:gd name="T23" fmla="*/ 18 h 75"/>
                <a:gd name="T24" fmla="*/ 29 w 173"/>
                <a:gd name="T25" fmla="*/ 12 h 75"/>
                <a:gd name="T26" fmla="*/ 37 w 173"/>
                <a:gd name="T27" fmla="*/ 11 h 75"/>
                <a:gd name="T28" fmla="*/ 49 w 173"/>
                <a:gd name="T29" fmla="*/ 12 h 75"/>
                <a:gd name="T30" fmla="*/ 70 w 173"/>
                <a:gd name="T31" fmla="*/ 0 h 75"/>
                <a:gd name="T32" fmla="*/ 111 w 173"/>
                <a:gd name="T33" fmla="*/ 10 h 75"/>
                <a:gd name="T34" fmla="*/ 142 w 173"/>
                <a:gd name="T35" fmla="*/ 7 h 75"/>
                <a:gd name="T36" fmla="*/ 155 w 173"/>
                <a:gd name="T37" fmla="*/ 10 h 75"/>
                <a:gd name="T38" fmla="*/ 159 w 173"/>
                <a:gd name="T39" fmla="*/ 13 h 75"/>
                <a:gd name="T40" fmla="*/ 161 w 173"/>
                <a:gd name="T41" fmla="*/ 16 h 75"/>
                <a:gd name="T42" fmla="*/ 160 w 173"/>
                <a:gd name="T43" fmla="*/ 25 h 75"/>
                <a:gd name="T44" fmla="*/ 168 w 173"/>
                <a:gd name="T45" fmla="*/ 26 h 75"/>
                <a:gd name="T46" fmla="*/ 170 w 173"/>
                <a:gd name="T47" fmla="*/ 28 h 75"/>
                <a:gd name="T48" fmla="*/ 165 w 173"/>
                <a:gd name="T49" fmla="*/ 33 h 75"/>
                <a:gd name="T50" fmla="*/ 168 w 173"/>
                <a:gd name="T51" fmla="*/ 51 h 75"/>
                <a:gd name="T52" fmla="*/ 173 w 173"/>
                <a:gd name="T53" fmla="*/ 59 h 75"/>
                <a:gd name="T54" fmla="*/ 167 w 173"/>
                <a:gd name="T55" fmla="*/ 59 h 75"/>
                <a:gd name="T56" fmla="*/ 164 w 173"/>
                <a:gd name="T57" fmla="*/ 59 h 75"/>
                <a:gd name="T58" fmla="*/ 154 w 173"/>
                <a:gd name="T59" fmla="*/ 55 h 75"/>
                <a:gd name="T60" fmla="*/ 148 w 173"/>
                <a:gd name="T61" fmla="*/ 59 h 75"/>
                <a:gd name="T62" fmla="*/ 145 w 173"/>
                <a:gd name="T63" fmla="*/ 60 h 75"/>
                <a:gd name="T64" fmla="*/ 135 w 173"/>
                <a:gd name="T65" fmla="*/ 59 h 75"/>
                <a:gd name="T66" fmla="*/ 130 w 173"/>
                <a:gd name="T67" fmla="*/ 62 h 75"/>
                <a:gd name="T68" fmla="*/ 118 w 173"/>
                <a:gd name="T69" fmla="*/ 65 h 75"/>
                <a:gd name="T70" fmla="*/ 109 w 173"/>
                <a:gd name="T71" fmla="*/ 61 h 75"/>
                <a:gd name="T72" fmla="*/ 104 w 173"/>
                <a:gd name="T73" fmla="*/ 64 h 75"/>
                <a:gd name="T74" fmla="*/ 97 w 173"/>
                <a:gd name="T75" fmla="*/ 64 h 75"/>
                <a:gd name="T76" fmla="*/ 94 w 173"/>
                <a:gd name="T77" fmla="*/ 66 h 75"/>
                <a:gd name="T78" fmla="*/ 92 w 173"/>
                <a:gd name="T79" fmla="*/ 75 h 75"/>
                <a:gd name="T80" fmla="*/ 90 w 173"/>
                <a:gd name="T81" fmla="*/ 74 h 75"/>
                <a:gd name="T82" fmla="*/ 78 w 173"/>
                <a:gd name="T83" fmla="*/ 71 h 75"/>
                <a:gd name="T84" fmla="*/ 63 w 173"/>
                <a:gd name="T85" fmla="*/ 72 h 75"/>
                <a:gd name="T86" fmla="*/ 54 w 173"/>
                <a:gd name="T87" fmla="*/ 67 h 75"/>
                <a:gd name="T88" fmla="*/ 38 w 173"/>
                <a:gd name="T89" fmla="*/ 71 h 75"/>
                <a:gd name="T90" fmla="*/ 32 w 173"/>
                <a:gd name="T91" fmla="*/ 70 h 75"/>
                <a:gd name="T92" fmla="*/ 17 w 173"/>
                <a:gd name="T93" fmla="*/ 64 h 75"/>
                <a:gd name="T94" fmla="*/ 3 w 173"/>
                <a:gd name="T95" fmla="*/ 47 h 75"/>
                <a:gd name="T96" fmla="*/ 0 w 173"/>
                <a:gd name="T97" fmla="*/ 26 h 75"/>
                <a:gd name="T98" fmla="*/ 10 w 173"/>
                <a:gd name="T99" fmla="*/ 22 h 75"/>
                <a:gd name="T100" fmla="*/ 34 w 173"/>
                <a:gd name="T101"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3" h="75">
                  <a:moveTo>
                    <a:pt x="29" y="12"/>
                  </a:moveTo>
                  <a:lnTo>
                    <a:pt x="25" y="15"/>
                  </a:lnTo>
                  <a:lnTo>
                    <a:pt x="17" y="14"/>
                  </a:lnTo>
                  <a:lnTo>
                    <a:pt x="7" y="19"/>
                  </a:lnTo>
                  <a:lnTo>
                    <a:pt x="1" y="17"/>
                  </a:lnTo>
                  <a:lnTo>
                    <a:pt x="5" y="10"/>
                  </a:lnTo>
                  <a:lnTo>
                    <a:pt x="2" y="5"/>
                  </a:lnTo>
                  <a:lnTo>
                    <a:pt x="9" y="2"/>
                  </a:lnTo>
                  <a:lnTo>
                    <a:pt x="18" y="3"/>
                  </a:lnTo>
                  <a:lnTo>
                    <a:pt x="20" y="9"/>
                  </a:lnTo>
                  <a:lnTo>
                    <a:pt x="29" y="12"/>
                  </a:lnTo>
                  <a:close/>
                  <a:moveTo>
                    <a:pt x="34" y="18"/>
                  </a:moveTo>
                  <a:lnTo>
                    <a:pt x="29" y="12"/>
                  </a:lnTo>
                  <a:lnTo>
                    <a:pt x="37" y="11"/>
                  </a:lnTo>
                  <a:lnTo>
                    <a:pt x="49" y="12"/>
                  </a:lnTo>
                  <a:lnTo>
                    <a:pt x="70" y="0"/>
                  </a:lnTo>
                  <a:lnTo>
                    <a:pt x="111" y="10"/>
                  </a:lnTo>
                  <a:lnTo>
                    <a:pt x="142" y="7"/>
                  </a:lnTo>
                  <a:lnTo>
                    <a:pt x="155" y="10"/>
                  </a:lnTo>
                  <a:lnTo>
                    <a:pt x="159" y="13"/>
                  </a:lnTo>
                  <a:lnTo>
                    <a:pt x="161" y="16"/>
                  </a:lnTo>
                  <a:lnTo>
                    <a:pt x="160" y="25"/>
                  </a:lnTo>
                  <a:lnTo>
                    <a:pt x="168" y="26"/>
                  </a:lnTo>
                  <a:lnTo>
                    <a:pt x="170" y="28"/>
                  </a:lnTo>
                  <a:lnTo>
                    <a:pt x="165" y="33"/>
                  </a:lnTo>
                  <a:lnTo>
                    <a:pt x="168" y="51"/>
                  </a:lnTo>
                  <a:lnTo>
                    <a:pt x="173" y="59"/>
                  </a:lnTo>
                  <a:lnTo>
                    <a:pt x="167" y="59"/>
                  </a:lnTo>
                  <a:lnTo>
                    <a:pt x="164" y="59"/>
                  </a:lnTo>
                  <a:lnTo>
                    <a:pt x="154" y="55"/>
                  </a:lnTo>
                  <a:lnTo>
                    <a:pt x="148" y="59"/>
                  </a:lnTo>
                  <a:lnTo>
                    <a:pt x="145" y="60"/>
                  </a:lnTo>
                  <a:lnTo>
                    <a:pt x="135" y="59"/>
                  </a:lnTo>
                  <a:lnTo>
                    <a:pt x="130" y="62"/>
                  </a:lnTo>
                  <a:lnTo>
                    <a:pt x="118" y="65"/>
                  </a:lnTo>
                  <a:lnTo>
                    <a:pt x="109" y="61"/>
                  </a:lnTo>
                  <a:lnTo>
                    <a:pt x="104" y="64"/>
                  </a:lnTo>
                  <a:lnTo>
                    <a:pt x="97" y="64"/>
                  </a:lnTo>
                  <a:lnTo>
                    <a:pt x="94" y="66"/>
                  </a:lnTo>
                  <a:lnTo>
                    <a:pt x="92" y="75"/>
                  </a:lnTo>
                  <a:lnTo>
                    <a:pt x="90" y="74"/>
                  </a:lnTo>
                  <a:lnTo>
                    <a:pt x="78" y="71"/>
                  </a:lnTo>
                  <a:lnTo>
                    <a:pt x="63" y="72"/>
                  </a:lnTo>
                  <a:lnTo>
                    <a:pt x="54" y="67"/>
                  </a:lnTo>
                  <a:lnTo>
                    <a:pt x="38" y="71"/>
                  </a:lnTo>
                  <a:lnTo>
                    <a:pt x="32" y="70"/>
                  </a:lnTo>
                  <a:lnTo>
                    <a:pt x="17" y="64"/>
                  </a:lnTo>
                  <a:lnTo>
                    <a:pt x="3" y="47"/>
                  </a:lnTo>
                  <a:lnTo>
                    <a:pt x="0" y="26"/>
                  </a:lnTo>
                  <a:lnTo>
                    <a:pt x="10" y="22"/>
                  </a:lnTo>
                  <a:lnTo>
                    <a:pt x="34" y="1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796" name="Freeform 207">
              <a:extLst>
                <a:ext uri="{FF2B5EF4-FFF2-40B4-BE49-F238E27FC236}">
                  <a16:creationId xmlns:a16="http://schemas.microsoft.com/office/drawing/2014/main" id="{8C6E2199-49DB-43D3-81F3-CA158DA19B95}"/>
                </a:ext>
              </a:extLst>
            </p:cNvPr>
            <p:cNvSpPr>
              <a:spLocks noEditPoints="1"/>
            </p:cNvSpPr>
            <p:nvPr/>
          </p:nvSpPr>
          <p:spPr bwMode="auto">
            <a:xfrm>
              <a:off x="4930" y="2711"/>
              <a:ext cx="85" cy="101"/>
            </a:xfrm>
            <a:custGeom>
              <a:avLst/>
              <a:gdLst>
                <a:gd name="T0" fmla="*/ 40 w 85"/>
                <a:gd name="T1" fmla="*/ 0 h 101"/>
                <a:gd name="T2" fmla="*/ 40 w 85"/>
                <a:gd name="T3" fmla="*/ 8 h 101"/>
                <a:gd name="T4" fmla="*/ 54 w 85"/>
                <a:gd name="T5" fmla="*/ 14 h 101"/>
                <a:gd name="T6" fmla="*/ 55 w 85"/>
                <a:gd name="T7" fmla="*/ 17 h 101"/>
                <a:gd name="T8" fmla="*/ 51 w 85"/>
                <a:gd name="T9" fmla="*/ 32 h 101"/>
                <a:gd name="T10" fmla="*/ 85 w 85"/>
                <a:gd name="T11" fmla="*/ 70 h 101"/>
                <a:gd name="T12" fmla="*/ 77 w 85"/>
                <a:gd name="T13" fmla="*/ 87 h 101"/>
                <a:gd name="T14" fmla="*/ 72 w 85"/>
                <a:gd name="T15" fmla="*/ 90 h 101"/>
                <a:gd name="T16" fmla="*/ 50 w 85"/>
                <a:gd name="T17" fmla="*/ 90 h 101"/>
                <a:gd name="T18" fmla="*/ 50 w 85"/>
                <a:gd name="T19" fmla="*/ 94 h 101"/>
                <a:gd name="T20" fmla="*/ 41 w 85"/>
                <a:gd name="T21" fmla="*/ 94 h 101"/>
                <a:gd name="T22" fmla="*/ 24 w 85"/>
                <a:gd name="T23" fmla="*/ 101 h 101"/>
                <a:gd name="T24" fmla="*/ 20 w 85"/>
                <a:gd name="T25" fmla="*/ 101 h 101"/>
                <a:gd name="T26" fmla="*/ 24 w 85"/>
                <a:gd name="T27" fmla="*/ 94 h 101"/>
                <a:gd name="T28" fmla="*/ 41 w 85"/>
                <a:gd name="T29" fmla="*/ 84 h 101"/>
                <a:gd name="T30" fmla="*/ 31 w 85"/>
                <a:gd name="T31" fmla="*/ 81 h 101"/>
                <a:gd name="T32" fmla="*/ 30 w 85"/>
                <a:gd name="T33" fmla="*/ 66 h 101"/>
                <a:gd name="T34" fmla="*/ 44 w 85"/>
                <a:gd name="T35" fmla="*/ 66 h 101"/>
                <a:gd name="T36" fmla="*/ 39 w 85"/>
                <a:gd name="T37" fmla="*/ 56 h 101"/>
                <a:gd name="T38" fmla="*/ 38 w 85"/>
                <a:gd name="T39" fmla="*/ 46 h 101"/>
                <a:gd name="T40" fmla="*/ 29 w 85"/>
                <a:gd name="T41" fmla="*/ 46 h 101"/>
                <a:gd name="T42" fmla="*/ 18 w 85"/>
                <a:gd name="T43" fmla="*/ 25 h 101"/>
                <a:gd name="T44" fmla="*/ 30 w 85"/>
                <a:gd name="T45" fmla="*/ 0 h 101"/>
                <a:gd name="T46" fmla="*/ 40 w 85"/>
                <a:gd name="T47" fmla="*/ 0 h 101"/>
                <a:gd name="T48" fmla="*/ 0 w 85"/>
                <a:gd name="T49" fmla="*/ 40 h 101"/>
                <a:gd name="T50" fmla="*/ 10 w 85"/>
                <a:gd name="T51" fmla="*/ 40 h 101"/>
                <a:gd name="T52" fmla="*/ 20 w 85"/>
                <a:gd name="T53" fmla="*/ 48 h 101"/>
                <a:gd name="T54" fmla="*/ 20 w 85"/>
                <a:gd name="T55" fmla="*/ 54 h 101"/>
                <a:gd name="T56" fmla="*/ 6 w 85"/>
                <a:gd name="T57" fmla="*/ 54 h 101"/>
                <a:gd name="T58" fmla="*/ 0 w 85"/>
                <a:gd name="T59" fmla="*/ 4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101">
                  <a:moveTo>
                    <a:pt x="40" y="0"/>
                  </a:moveTo>
                  <a:lnTo>
                    <a:pt x="40" y="8"/>
                  </a:lnTo>
                  <a:lnTo>
                    <a:pt x="54" y="14"/>
                  </a:lnTo>
                  <a:lnTo>
                    <a:pt x="55" y="17"/>
                  </a:lnTo>
                  <a:lnTo>
                    <a:pt x="51" y="32"/>
                  </a:lnTo>
                  <a:lnTo>
                    <a:pt x="85" y="70"/>
                  </a:lnTo>
                  <a:lnTo>
                    <a:pt x="77" y="87"/>
                  </a:lnTo>
                  <a:lnTo>
                    <a:pt x="72" y="90"/>
                  </a:lnTo>
                  <a:lnTo>
                    <a:pt x="50" y="90"/>
                  </a:lnTo>
                  <a:lnTo>
                    <a:pt x="50" y="94"/>
                  </a:lnTo>
                  <a:lnTo>
                    <a:pt x="41" y="94"/>
                  </a:lnTo>
                  <a:lnTo>
                    <a:pt x="24" y="101"/>
                  </a:lnTo>
                  <a:lnTo>
                    <a:pt x="20" y="101"/>
                  </a:lnTo>
                  <a:lnTo>
                    <a:pt x="24" y="94"/>
                  </a:lnTo>
                  <a:lnTo>
                    <a:pt x="41" y="84"/>
                  </a:lnTo>
                  <a:lnTo>
                    <a:pt x="31" y="81"/>
                  </a:lnTo>
                  <a:lnTo>
                    <a:pt x="30" y="66"/>
                  </a:lnTo>
                  <a:lnTo>
                    <a:pt x="44" y="66"/>
                  </a:lnTo>
                  <a:lnTo>
                    <a:pt x="39" y="56"/>
                  </a:lnTo>
                  <a:lnTo>
                    <a:pt x="38" y="46"/>
                  </a:lnTo>
                  <a:lnTo>
                    <a:pt x="29" y="46"/>
                  </a:lnTo>
                  <a:lnTo>
                    <a:pt x="18" y="25"/>
                  </a:lnTo>
                  <a:lnTo>
                    <a:pt x="30" y="0"/>
                  </a:lnTo>
                  <a:lnTo>
                    <a:pt x="40" y="0"/>
                  </a:lnTo>
                  <a:close/>
                  <a:moveTo>
                    <a:pt x="0" y="40"/>
                  </a:moveTo>
                  <a:lnTo>
                    <a:pt x="10" y="40"/>
                  </a:lnTo>
                  <a:lnTo>
                    <a:pt x="20" y="48"/>
                  </a:lnTo>
                  <a:lnTo>
                    <a:pt x="20" y="54"/>
                  </a:lnTo>
                  <a:lnTo>
                    <a:pt x="6" y="54"/>
                  </a:lnTo>
                  <a:lnTo>
                    <a:pt x="0" y="4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797" name="Freeform 208">
              <a:extLst>
                <a:ext uri="{FF2B5EF4-FFF2-40B4-BE49-F238E27FC236}">
                  <a16:creationId xmlns:a16="http://schemas.microsoft.com/office/drawing/2014/main" id="{F638731C-966E-4F4E-A7B8-BC2083102492}"/>
                </a:ext>
              </a:extLst>
            </p:cNvPr>
            <p:cNvSpPr>
              <a:spLocks noEditPoints="1"/>
            </p:cNvSpPr>
            <p:nvPr/>
          </p:nvSpPr>
          <p:spPr bwMode="auto">
            <a:xfrm>
              <a:off x="3421" y="2568"/>
              <a:ext cx="968" cy="532"/>
            </a:xfrm>
            <a:custGeom>
              <a:avLst/>
              <a:gdLst>
                <a:gd name="T0" fmla="*/ 714 w 968"/>
                <a:gd name="T1" fmla="*/ 251 h 532"/>
                <a:gd name="T2" fmla="*/ 746 w 968"/>
                <a:gd name="T3" fmla="*/ 266 h 532"/>
                <a:gd name="T4" fmla="*/ 806 w 968"/>
                <a:gd name="T5" fmla="*/ 280 h 532"/>
                <a:gd name="T6" fmla="*/ 822 w 968"/>
                <a:gd name="T7" fmla="*/ 337 h 532"/>
                <a:gd name="T8" fmla="*/ 859 w 968"/>
                <a:gd name="T9" fmla="*/ 319 h 532"/>
                <a:gd name="T10" fmla="*/ 928 w 968"/>
                <a:gd name="T11" fmla="*/ 301 h 532"/>
                <a:gd name="T12" fmla="*/ 961 w 968"/>
                <a:gd name="T13" fmla="*/ 277 h 532"/>
                <a:gd name="T14" fmla="*/ 932 w 968"/>
                <a:gd name="T15" fmla="*/ 333 h 532"/>
                <a:gd name="T16" fmla="*/ 900 w 968"/>
                <a:gd name="T17" fmla="*/ 371 h 532"/>
                <a:gd name="T18" fmla="*/ 891 w 968"/>
                <a:gd name="T19" fmla="*/ 387 h 532"/>
                <a:gd name="T20" fmla="*/ 893 w 968"/>
                <a:gd name="T21" fmla="*/ 412 h 532"/>
                <a:gd name="T22" fmla="*/ 850 w 968"/>
                <a:gd name="T23" fmla="*/ 513 h 532"/>
                <a:gd name="T24" fmla="*/ 812 w 968"/>
                <a:gd name="T25" fmla="*/ 473 h 532"/>
                <a:gd name="T26" fmla="*/ 757 w 968"/>
                <a:gd name="T27" fmla="*/ 471 h 532"/>
                <a:gd name="T28" fmla="*/ 695 w 968"/>
                <a:gd name="T29" fmla="*/ 497 h 532"/>
                <a:gd name="T30" fmla="*/ 658 w 968"/>
                <a:gd name="T31" fmla="*/ 480 h 532"/>
                <a:gd name="T32" fmla="*/ 627 w 968"/>
                <a:gd name="T33" fmla="*/ 480 h 532"/>
                <a:gd name="T34" fmla="*/ 582 w 968"/>
                <a:gd name="T35" fmla="*/ 459 h 532"/>
                <a:gd name="T36" fmla="*/ 511 w 968"/>
                <a:gd name="T37" fmla="*/ 445 h 532"/>
                <a:gd name="T38" fmla="*/ 446 w 968"/>
                <a:gd name="T39" fmla="*/ 355 h 532"/>
                <a:gd name="T40" fmla="*/ 444 w 968"/>
                <a:gd name="T41" fmla="*/ 326 h 532"/>
                <a:gd name="T42" fmla="*/ 465 w 968"/>
                <a:gd name="T43" fmla="*/ 268 h 532"/>
                <a:gd name="T44" fmla="*/ 75 w 968"/>
                <a:gd name="T45" fmla="*/ 192 h 532"/>
                <a:gd name="T46" fmla="*/ 103 w 968"/>
                <a:gd name="T47" fmla="*/ 145 h 532"/>
                <a:gd name="T48" fmla="*/ 63 w 968"/>
                <a:gd name="T49" fmla="*/ 109 h 532"/>
                <a:gd name="T50" fmla="*/ 111 w 968"/>
                <a:gd name="T51" fmla="*/ 72 h 532"/>
                <a:gd name="T52" fmla="*/ 78 w 968"/>
                <a:gd name="T53" fmla="*/ 51 h 532"/>
                <a:gd name="T54" fmla="*/ 61 w 968"/>
                <a:gd name="T55" fmla="*/ 32 h 532"/>
                <a:gd name="T56" fmla="*/ 152 w 968"/>
                <a:gd name="T57" fmla="*/ 0 h 532"/>
                <a:gd name="T58" fmla="*/ 293 w 968"/>
                <a:gd name="T59" fmla="*/ 125 h 532"/>
                <a:gd name="T60" fmla="*/ 311 w 968"/>
                <a:gd name="T61" fmla="*/ 124 h 532"/>
                <a:gd name="T62" fmla="*/ 378 w 968"/>
                <a:gd name="T63" fmla="*/ 167 h 532"/>
                <a:gd name="T64" fmla="*/ 389 w 968"/>
                <a:gd name="T65" fmla="*/ 192 h 532"/>
                <a:gd name="T66" fmla="*/ 305 w 968"/>
                <a:gd name="T67" fmla="*/ 134 h 532"/>
                <a:gd name="T68" fmla="*/ 200 w 968"/>
                <a:gd name="T69" fmla="*/ 139 h 532"/>
                <a:gd name="T70" fmla="*/ 199 w 968"/>
                <a:gd name="T71" fmla="*/ 121 h 532"/>
                <a:gd name="T72" fmla="*/ 195 w 968"/>
                <a:gd name="T73" fmla="*/ 119 h 532"/>
                <a:gd name="T74" fmla="*/ 132 w 968"/>
                <a:gd name="T75" fmla="*/ 176 h 532"/>
                <a:gd name="T76" fmla="*/ 336 w 968"/>
                <a:gd name="T77" fmla="*/ 152 h 532"/>
                <a:gd name="T78" fmla="*/ 352 w 968"/>
                <a:gd name="T79" fmla="*/ 172 h 532"/>
                <a:gd name="T80" fmla="*/ 31 w 968"/>
                <a:gd name="T81" fmla="*/ 184 h 532"/>
                <a:gd name="T82" fmla="*/ 27 w 968"/>
                <a:gd name="T83" fmla="*/ 192 h 532"/>
                <a:gd name="T84" fmla="*/ 22 w 968"/>
                <a:gd name="T85" fmla="*/ 20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8" h="532">
                  <a:moveTo>
                    <a:pt x="458" y="255"/>
                  </a:moveTo>
                  <a:lnTo>
                    <a:pt x="712" y="255"/>
                  </a:lnTo>
                  <a:lnTo>
                    <a:pt x="714" y="251"/>
                  </a:lnTo>
                  <a:lnTo>
                    <a:pt x="722" y="260"/>
                  </a:lnTo>
                  <a:lnTo>
                    <a:pt x="732" y="260"/>
                  </a:lnTo>
                  <a:lnTo>
                    <a:pt x="746" y="266"/>
                  </a:lnTo>
                  <a:lnTo>
                    <a:pt x="766" y="267"/>
                  </a:lnTo>
                  <a:lnTo>
                    <a:pt x="774" y="264"/>
                  </a:lnTo>
                  <a:lnTo>
                    <a:pt x="806" y="280"/>
                  </a:lnTo>
                  <a:lnTo>
                    <a:pt x="818" y="292"/>
                  </a:lnTo>
                  <a:lnTo>
                    <a:pt x="828" y="298"/>
                  </a:lnTo>
                  <a:lnTo>
                    <a:pt x="822" y="337"/>
                  </a:lnTo>
                  <a:lnTo>
                    <a:pt x="828" y="340"/>
                  </a:lnTo>
                  <a:lnTo>
                    <a:pt x="860" y="326"/>
                  </a:lnTo>
                  <a:lnTo>
                    <a:pt x="859" y="319"/>
                  </a:lnTo>
                  <a:lnTo>
                    <a:pt x="878" y="319"/>
                  </a:lnTo>
                  <a:lnTo>
                    <a:pt x="896" y="302"/>
                  </a:lnTo>
                  <a:lnTo>
                    <a:pt x="928" y="301"/>
                  </a:lnTo>
                  <a:lnTo>
                    <a:pt x="940" y="296"/>
                  </a:lnTo>
                  <a:lnTo>
                    <a:pt x="949" y="273"/>
                  </a:lnTo>
                  <a:lnTo>
                    <a:pt x="961" y="277"/>
                  </a:lnTo>
                  <a:lnTo>
                    <a:pt x="968" y="302"/>
                  </a:lnTo>
                  <a:lnTo>
                    <a:pt x="941" y="316"/>
                  </a:lnTo>
                  <a:lnTo>
                    <a:pt x="932" y="333"/>
                  </a:lnTo>
                  <a:lnTo>
                    <a:pt x="941" y="340"/>
                  </a:lnTo>
                  <a:lnTo>
                    <a:pt x="905" y="348"/>
                  </a:lnTo>
                  <a:lnTo>
                    <a:pt x="900" y="371"/>
                  </a:lnTo>
                  <a:lnTo>
                    <a:pt x="892" y="368"/>
                  </a:lnTo>
                  <a:lnTo>
                    <a:pt x="896" y="379"/>
                  </a:lnTo>
                  <a:lnTo>
                    <a:pt x="891" y="387"/>
                  </a:lnTo>
                  <a:lnTo>
                    <a:pt x="884" y="373"/>
                  </a:lnTo>
                  <a:lnTo>
                    <a:pt x="883" y="395"/>
                  </a:lnTo>
                  <a:lnTo>
                    <a:pt x="893" y="412"/>
                  </a:lnTo>
                  <a:lnTo>
                    <a:pt x="845" y="448"/>
                  </a:lnTo>
                  <a:lnTo>
                    <a:pt x="837" y="468"/>
                  </a:lnTo>
                  <a:lnTo>
                    <a:pt x="850" y="513"/>
                  </a:lnTo>
                  <a:lnTo>
                    <a:pt x="847" y="530"/>
                  </a:lnTo>
                  <a:lnTo>
                    <a:pt x="841" y="532"/>
                  </a:lnTo>
                  <a:lnTo>
                    <a:pt x="812" y="473"/>
                  </a:lnTo>
                  <a:lnTo>
                    <a:pt x="805" y="479"/>
                  </a:lnTo>
                  <a:lnTo>
                    <a:pt x="794" y="470"/>
                  </a:lnTo>
                  <a:lnTo>
                    <a:pt x="757" y="471"/>
                  </a:lnTo>
                  <a:lnTo>
                    <a:pt x="767" y="485"/>
                  </a:lnTo>
                  <a:lnTo>
                    <a:pt x="722" y="479"/>
                  </a:lnTo>
                  <a:lnTo>
                    <a:pt x="695" y="497"/>
                  </a:lnTo>
                  <a:lnTo>
                    <a:pt x="693" y="524"/>
                  </a:lnTo>
                  <a:lnTo>
                    <a:pt x="677" y="518"/>
                  </a:lnTo>
                  <a:lnTo>
                    <a:pt x="658" y="480"/>
                  </a:lnTo>
                  <a:lnTo>
                    <a:pt x="647" y="477"/>
                  </a:lnTo>
                  <a:lnTo>
                    <a:pt x="639" y="488"/>
                  </a:lnTo>
                  <a:lnTo>
                    <a:pt x="627" y="480"/>
                  </a:lnTo>
                  <a:lnTo>
                    <a:pt x="624" y="470"/>
                  </a:lnTo>
                  <a:lnTo>
                    <a:pt x="609" y="455"/>
                  </a:lnTo>
                  <a:lnTo>
                    <a:pt x="582" y="459"/>
                  </a:lnTo>
                  <a:lnTo>
                    <a:pt x="567" y="460"/>
                  </a:lnTo>
                  <a:lnTo>
                    <a:pt x="532" y="445"/>
                  </a:lnTo>
                  <a:lnTo>
                    <a:pt x="511" y="445"/>
                  </a:lnTo>
                  <a:lnTo>
                    <a:pt x="501" y="432"/>
                  </a:lnTo>
                  <a:lnTo>
                    <a:pt x="480" y="422"/>
                  </a:lnTo>
                  <a:lnTo>
                    <a:pt x="446" y="355"/>
                  </a:lnTo>
                  <a:lnTo>
                    <a:pt x="448" y="349"/>
                  </a:lnTo>
                  <a:lnTo>
                    <a:pt x="448" y="343"/>
                  </a:lnTo>
                  <a:lnTo>
                    <a:pt x="444" y="326"/>
                  </a:lnTo>
                  <a:lnTo>
                    <a:pt x="450" y="290"/>
                  </a:lnTo>
                  <a:lnTo>
                    <a:pt x="442" y="264"/>
                  </a:lnTo>
                  <a:lnTo>
                    <a:pt x="465" y="268"/>
                  </a:lnTo>
                  <a:lnTo>
                    <a:pt x="458" y="255"/>
                  </a:lnTo>
                  <a:close/>
                  <a:moveTo>
                    <a:pt x="77" y="194"/>
                  </a:moveTo>
                  <a:lnTo>
                    <a:pt x="75" y="192"/>
                  </a:lnTo>
                  <a:lnTo>
                    <a:pt x="141" y="156"/>
                  </a:lnTo>
                  <a:lnTo>
                    <a:pt x="133" y="142"/>
                  </a:lnTo>
                  <a:lnTo>
                    <a:pt x="103" y="145"/>
                  </a:lnTo>
                  <a:lnTo>
                    <a:pt x="101" y="128"/>
                  </a:lnTo>
                  <a:lnTo>
                    <a:pt x="82" y="130"/>
                  </a:lnTo>
                  <a:lnTo>
                    <a:pt x="63" y="109"/>
                  </a:lnTo>
                  <a:lnTo>
                    <a:pt x="79" y="92"/>
                  </a:lnTo>
                  <a:lnTo>
                    <a:pt x="112" y="87"/>
                  </a:lnTo>
                  <a:lnTo>
                    <a:pt x="111" y="72"/>
                  </a:lnTo>
                  <a:lnTo>
                    <a:pt x="75" y="76"/>
                  </a:lnTo>
                  <a:lnTo>
                    <a:pt x="45" y="63"/>
                  </a:lnTo>
                  <a:lnTo>
                    <a:pt x="78" y="51"/>
                  </a:lnTo>
                  <a:lnTo>
                    <a:pt x="101" y="60"/>
                  </a:lnTo>
                  <a:lnTo>
                    <a:pt x="108" y="52"/>
                  </a:lnTo>
                  <a:lnTo>
                    <a:pt x="61" y="32"/>
                  </a:lnTo>
                  <a:lnTo>
                    <a:pt x="63" y="26"/>
                  </a:lnTo>
                  <a:lnTo>
                    <a:pt x="102" y="10"/>
                  </a:lnTo>
                  <a:lnTo>
                    <a:pt x="152" y="0"/>
                  </a:lnTo>
                  <a:lnTo>
                    <a:pt x="212" y="7"/>
                  </a:lnTo>
                  <a:lnTo>
                    <a:pt x="293" y="19"/>
                  </a:lnTo>
                  <a:lnTo>
                    <a:pt x="293" y="125"/>
                  </a:lnTo>
                  <a:lnTo>
                    <a:pt x="298" y="127"/>
                  </a:lnTo>
                  <a:lnTo>
                    <a:pt x="304" y="125"/>
                  </a:lnTo>
                  <a:lnTo>
                    <a:pt x="311" y="124"/>
                  </a:lnTo>
                  <a:lnTo>
                    <a:pt x="327" y="141"/>
                  </a:lnTo>
                  <a:lnTo>
                    <a:pt x="344" y="130"/>
                  </a:lnTo>
                  <a:lnTo>
                    <a:pt x="378" y="167"/>
                  </a:lnTo>
                  <a:lnTo>
                    <a:pt x="395" y="176"/>
                  </a:lnTo>
                  <a:lnTo>
                    <a:pt x="392" y="183"/>
                  </a:lnTo>
                  <a:lnTo>
                    <a:pt x="389" y="192"/>
                  </a:lnTo>
                  <a:lnTo>
                    <a:pt x="346" y="141"/>
                  </a:lnTo>
                  <a:lnTo>
                    <a:pt x="334" y="149"/>
                  </a:lnTo>
                  <a:lnTo>
                    <a:pt x="305" y="134"/>
                  </a:lnTo>
                  <a:lnTo>
                    <a:pt x="293" y="132"/>
                  </a:lnTo>
                  <a:lnTo>
                    <a:pt x="239" y="121"/>
                  </a:lnTo>
                  <a:lnTo>
                    <a:pt x="200" y="139"/>
                  </a:lnTo>
                  <a:lnTo>
                    <a:pt x="194" y="139"/>
                  </a:lnTo>
                  <a:lnTo>
                    <a:pt x="194" y="132"/>
                  </a:lnTo>
                  <a:lnTo>
                    <a:pt x="199" y="121"/>
                  </a:lnTo>
                  <a:lnTo>
                    <a:pt x="214" y="116"/>
                  </a:lnTo>
                  <a:lnTo>
                    <a:pt x="210" y="113"/>
                  </a:lnTo>
                  <a:lnTo>
                    <a:pt x="195" y="119"/>
                  </a:lnTo>
                  <a:lnTo>
                    <a:pt x="173" y="139"/>
                  </a:lnTo>
                  <a:lnTo>
                    <a:pt x="181" y="143"/>
                  </a:lnTo>
                  <a:lnTo>
                    <a:pt x="132" y="176"/>
                  </a:lnTo>
                  <a:lnTo>
                    <a:pt x="115" y="184"/>
                  </a:lnTo>
                  <a:lnTo>
                    <a:pt x="77" y="194"/>
                  </a:lnTo>
                  <a:close/>
                  <a:moveTo>
                    <a:pt x="336" y="152"/>
                  </a:moveTo>
                  <a:lnTo>
                    <a:pt x="342" y="149"/>
                  </a:lnTo>
                  <a:lnTo>
                    <a:pt x="349" y="152"/>
                  </a:lnTo>
                  <a:lnTo>
                    <a:pt x="352" y="172"/>
                  </a:lnTo>
                  <a:lnTo>
                    <a:pt x="336" y="152"/>
                  </a:lnTo>
                  <a:close/>
                  <a:moveTo>
                    <a:pt x="27" y="192"/>
                  </a:moveTo>
                  <a:lnTo>
                    <a:pt x="31" y="184"/>
                  </a:lnTo>
                  <a:lnTo>
                    <a:pt x="44" y="190"/>
                  </a:lnTo>
                  <a:lnTo>
                    <a:pt x="37" y="194"/>
                  </a:lnTo>
                  <a:lnTo>
                    <a:pt x="27" y="192"/>
                  </a:lnTo>
                  <a:close/>
                  <a:moveTo>
                    <a:pt x="0" y="202"/>
                  </a:moveTo>
                  <a:lnTo>
                    <a:pt x="22" y="200"/>
                  </a:lnTo>
                  <a:lnTo>
                    <a:pt x="22" y="203"/>
                  </a:lnTo>
                  <a:lnTo>
                    <a:pt x="4" y="205"/>
                  </a:lnTo>
                  <a:lnTo>
                    <a:pt x="0" y="20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798" name="Freeform 209">
              <a:extLst>
                <a:ext uri="{FF2B5EF4-FFF2-40B4-BE49-F238E27FC236}">
                  <a16:creationId xmlns:a16="http://schemas.microsoft.com/office/drawing/2014/main" id="{F0BD82AE-E0F2-44E5-B261-807B17B83BC6}"/>
                </a:ext>
              </a:extLst>
            </p:cNvPr>
            <p:cNvSpPr>
              <a:spLocks noEditPoints="1"/>
            </p:cNvSpPr>
            <p:nvPr/>
          </p:nvSpPr>
          <p:spPr bwMode="auto">
            <a:xfrm>
              <a:off x="6522" y="3561"/>
              <a:ext cx="18" cy="23"/>
            </a:xfrm>
            <a:custGeom>
              <a:avLst/>
              <a:gdLst>
                <a:gd name="T0" fmla="*/ 0 w 18"/>
                <a:gd name="T1" fmla="*/ 0 h 23"/>
                <a:gd name="T2" fmla="*/ 11 w 18"/>
                <a:gd name="T3" fmla="*/ 9 h 23"/>
                <a:gd name="T4" fmla="*/ 8 w 18"/>
                <a:gd name="T5" fmla="*/ 14 h 23"/>
                <a:gd name="T6" fmla="*/ 2 w 18"/>
                <a:gd name="T7" fmla="*/ 9 h 23"/>
                <a:gd name="T8" fmla="*/ 0 w 18"/>
                <a:gd name="T9" fmla="*/ 0 h 23"/>
                <a:gd name="T10" fmla="*/ 14 w 18"/>
                <a:gd name="T11" fmla="*/ 19 h 23"/>
                <a:gd name="T12" fmla="*/ 18 w 18"/>
                <a:gd name="T13" fmla="*/ 23 h 23"/>
                <a:gd name="T14" fmla="*/ 15 w 18"/>
                <a:gd name="T15" fmla="*/ 23 h 23"/>
                <a:gd name="T16" fmla="*/ 14 w 18"/>
                <a:gd name="T17"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3">
                  <a:moveTo>
                    <a:pt x="0" y="0"/>
                  </a:moveTo>
                  <a:lnTo>
                    <a:pt x="11" y="9"/>
                  </a:lnTo>
                  <a:lnTo>
                    <a:pt x="8" y="14"/>
                  </a:lnTo>
                  <a:lnTo>
                    <a:pt x="2" y="9"/>
                  </a:lnTo>
                  <a:lnTo>
                    <a:pt x="0" y="0"/>
                  </a:lnTo>
                  <a:close/>
                  <a:moveTo>
                    <a:pt x="14" y="19"/>
                  </a:moveTo>
                  <a:lnTo>
                    <a:pt x="18" y="23"/>
                  </a:lnTo>
                  <a:lnTo>
                    <a:pt x="15" y="23"/>
                  </a:lnTo>
                  <a:lnTo>
                    <a:pt x="14" y="1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799" name="Freeform 210">
              <a:extLst>
                <a:ext uri="{FF2B5EF4-FFF2-40B4-BE49-F238E27FC236}">
                  <a16:creationId xmlns:a16="http://schemas.microsoft.com/office/drawing/2014/main" id="{450E00C7-CA80-4829-A369-FBA426E11F78}"/>
                </a:ext>
              </a:extLst>
            </p:cNvPr>
            <p:cNvSpPr>
              <a:spLocks noEditPoints="1"/>
            </p:cNvSpPr>
            <p:nvPr/>
          </p:nvSpPr>
          <p:spPr bwMode="auto">
            <a:xfrm>
              <a:off x="5674" y="2771"/>
              <a:ext cx="560" cy="409"/>
            </a:xfrm>
            <a:custGeom>
              <a:avLst/>
              <a:gdLst>
                <a:gd name="T0" fmla="*/ 442 w 560"/>
                <a:gd name="T1" fmla="*/ 334 h 409"/>
                <a:gd name="T2" fmla="*/ 425 w 560"/>
                <a:gd name="T3" fmla="*/ 361 h 409"/>
                <a:gd name="T4" fmla="*/ 427 w 560"/>
                <a:gd name="T5" fmla="*/ 342 h 409"/>
                <a:gd name="T6" fmla="*/ 327 w 560"/>
                <a:gd name="T7" fmla="*/ 389 h 409"/>
                <a:gd name="T8" fmla="*/ 338 w 560"/>
                <a:gd name="T9" fmla="*/ 404 h 409"/>
                <a:gd name="T10" fmla="*/ 319 w 560"/>
                <a:gd name="T11" fmla="*/ 405 h 409"/>
                <a:gd name="T12" fmla="*/ 181 w 560"/>
                <a:gd name="T13" fmla="*/ 99 h 409"/>
                <a:gd name="T14" fmla="*/ 206 w 560"/>
                <a:gd name="T15" fmla="*/ 120 h 409"/>
                <a:gd name="T16" fmla="*/ 258 w 560"/>
                <a:gd name="T17" fmla="*/ 129 h 409"/>
                <a:gd name="T18" fmla="*/ 291 w 560"/>
                <a:gd name="T19" fmla="*/ 135 h 409"/>
                <a:gd name="T20" fmla="*/ 333 w 560"/>
                <a:gd name="T21" fmla="*/ 128 h 409"/>
                <a:gd name="T22" fmla="*/ 345 w 560"/>
                <a:gd name="T23" fmla="*/ 106 h 409"/>
                <a:gd name="T24" fmla="*/ 365 w 560"/>
                <a:gd name="T25" fmla="*/ 104 h 409"/>
                <a:gd name="T26" fmla="*/ 422 w 560"/>
                <a:gd name="T27" fmla="*/ 78 h 409"/>
                <a:gd name="T28" fmla="*/ 383 w 560"/>
                <a:gd name="T29" fmla="*/ 64 h 409"/>
                <a:gd name="T30" fmla="*/ 416 w 560"/>
                <a:gd name="T31" fmla="*/ 40 h 409"/>
                <a:gd name="T32" fmla="*/ 452 w 560"/>
                <a:gd name="T33" fmla="*/ 0 h 409"/>
                <a:gd name="T34" fmla="*/ 496 w 560"/>
                <a:gd name="T35" fmla="*/ 45 h 409"/>
                <a:gd name="T36" fmla="*/ 523 w 560"/>
                <a:gd name="T37" fmla="*/ 68 h 409"/>
                <a:gd name="T38" fmla="*/ 560 w 560"/>
                <a:gd name="T39" fmla="*/ 68 h 409"/>
                <a:gd name="T40" fmla="*/ 532 w 560"/>
                <a:gd name="T41" fmla="*/ 95 h 409"/>
                <a:gd name="T42" fmla="*/ 529 w 560"/>
                <a:gd name="T43" fmla="*/ 123 h 409"/>
                <a:gd name="T44" fmla="*/ 488 w 560"/>
                <a:gd name="T45" fmla="*/ 135 h 409"/>
                <a:gd name="T46" fmla="*/ 438 w 560"/>
                <a:gd name="T47" fmla="*/ 170 h 409"/>
                <a:gd name="T48" fmla="*/ 413 w 560"/>
                <a:gd name="T49" fmla="*/ 167 h 409"/>
                <a:gd name="T50" fmla="*/ 402 w 560"/>
                <a:gd name="T51" fmla="*/ 176 h 409"/>
                <a:gd name="T52" fmla="*/ 447 w 560"/>
                <a:gd name="T53" fmla="*/ 188 h 409"/>
                <a:gd name="T54" fmla="*/ 430 w 560"/>
                <a:gd name="T55" fmla="*/ 196 h 409"/>
                <a:gd name="T56" fmla="*/ 441 w 560"/>
                <a:gd name="T57" fmla="*/ 250 h 409"/>
                <a:gd name="T58" fmla="*/ 412 w 560"/>
                <a:gd name="T59" fmla="*/ 336 h 409"/>
                <a:gd name="T60" fmla="*/ 368 w 560"/>
                <a:gd name="T61" fmla="*/ 361 h 409"/>
                <a:gd name="T62" fmla="*/ 367 w 560"/>
                <a:gd name="T63" fmla="*/ 363 h 409"/>
                <a:gd name="T64" fmla="*/ 340 w 560"/>
                <a:gd name="T65" fmla="*/ 372 h 409"/>
                <a:gd name="T66" fmla="*/ 331 w 560"/>
                <a:gd name="T67" fmla="*/ 385 h 409"/>
                <a:gd name="T68" fmla="*/ 315 w 560"/>
                <a:gd name="T69" fmla="*/ 370 h 409"/>
                <a:gd name="T70" fmla="*/ 303 w 560"/>
                <a:gd name="T71" fmla="*/ 356 h 409"/>
                <a:gd name="T72" fmla="*/ 277 w 560"/>
                <a:gd name="T73" fmla="*/ 359 h 409"/>
                <a:gd name="T74" fmla="*/ 256 w 560"/>
                <a:gd name="T75" fmla="*/ 360 h 409"/>
                <a:gd name="T76" fmla="*/ 254 w 560"/>
                <a:gd name="T77" fmla="*/ 374 h 409"/>
                <a:gd name="T78" fmla="*/ 238 w 560"/>
                <a:gd name="T79" fmla="*/ 365 h 409"/>
                <a:gd name="T80" fmla="*/ 225 w 560"/>
                <a:gd name="T81" fmla="*/ 341 h 409"/>
                <a:gd name="T82" fmla="*/ 218 w 560"/>
                <a:gd name="T83" fmla="*/ 336 h 409"/>
                <a:gd name="T84" fmla="*/ 230 w 560"/>
                <a:gd name="T85" fmla="*/ 301 h 409"/>
                <a:gd name="T86" fmla="*/ 218 w 560"/>
                <a:gd name="T87" fmla="*/ 293 h 409"/>
                <a:gd name="T88" fmla="*/ 208 w 560"/>
                <a:gd name="T89" fmla="*/ 280 h 409"/>
                <a:gd name="T90" fmla="*/ 189 w 560"/>
                <a:gd name="T91" fmla="*/ 281 h 409"/>
                <a:gd name="T92" fmla="*/ 166 w 560"/>
                <a:gd name="T93" fmla="*/ 297 h 409"/>
                <a:gd name="T94" fmla="*/ 138 w 560"/>
                <a:gd name="T95" fmla="*/ 297 h 409"/>
                <a:gd name="T96" fmla="*/ 114 w 560"/>
                <a:gd name="T97" fmla="*/ 290 h 409"/>
                <a:gd name="T98" fmla="*/ 68 w 560"/>
                <a:gd name="T99" fmla="*/ 268 h 409"/>
                <a:gd name="T100" fmla="*/ 44 w 560"/>
                <a:gd name="T101" fmla="*/ 243 h 409"/>
                <a:gd name="T102" fmla="*/ 50 w 560"/>
                <a:gd name="T103" fmla="*/ 222 h 409"/>
                <a:gd name="T104" fmla="*/ 16 w 560"/>
                <a:gd name="T105" fmla="*/ 192 h 409"/>
                <a:gd name="T106" fmla="*/ 11 w 560"/>
                <a:gd name="T107" fmla="*/ 186 h 409"/>
                <a:gd name="T108" fmla="*/ 13 w 560"/>
                <a:gd name="T109" fmla="*/ 174 h 409"/>
                <a:gd name="T110" fmla="*/ 0 w 560"/>
                <a:gd name="T111" fmla="*/ 164 h 409"/>
                <a:gd name="T112" fmla="*/ 26 w 560"/>
                <a:gd name="T113" fmla="*/ 153 h 409"/>
                <a:gd name="T114" fmla="*/ 42 w 560"/>
                <a:gd name="T115" fmla="*/ 145 h 409"/>
                <a:gd name="T116" fmla="*/ 62 w 560"/>
                <a:gd name="T117" fmla="*/ 104 h 409"/>
                <a:gd name="T118" fmla="*/ 108 w 560"/>
                <a:gd name="T119" fmla="*/ 65 h 409"/>
                <a:gd name="T120" fmla="*/ 124 w 560"/>
                <a:gd name="T121" fmla="*/ 53 h 409"/>
                <a:gd name="T122" fmla="*/ 159 w 560"/>
                <a:gd name="T123" fmla="*/ 81 h 409"/>
                <a:gd name="T124" fmla="*/ 181 w 560"/>
                <a:gd name="T125" fmla="*/ 99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0" h="409">
                  <a:moveTo>
                    <a:pt x="436" y="329"/>
                  </a:moveTo>
                  <a:lnTo>
                    <a:pt x="442" y="334"/>
                  </a:lnTo>
                  <a:lnTo>
                    <a:pt x="437" y="349"/>
                  </a:lnTo>
                  <a:lnTo>
                    <a:pt x="425" y="361"/>
                  </a:lnTo>
                  <a:lnTo>
                    <a:pt x="424" y="354"/>
                  </a:lnTo>
                  <a:lnTo>
                    <a:pt x="427" y="342"/>
                  </a:lnTo>
                  <a:lnTo>
                    <a:pt x="436" y="329"/>
                  </a:lnTo>
                  <a:close/>
                  <a:moveTo>
                    <a:pt x="327" y="389"/>
                  </a:moveTo>
                  <a:lnTo>
                    <a:pt x="342" y="387"/>
                  </a:lnTo>
                  <a:lnTo>
                    <a:pt x="338" y="404"/>
                  </a:lnTo>
                  <a:lnTo>
                    <a:pt x="330" y="409"/>
                  </a:lnTo>
                  <a:lnTo>
                    <a:pt x="319" y="405"/>
                  </a:lnTo>
                  <a:lnTo>
                    <a:pt x="327" y="389"/>
                  </a:lnTo>
                  <a:close/>
                  <a:moveTo>
                    <a:pt x="181" y="99"/>
                  </a:moveTo>
                  <a:lnTo>
                    <a:pt x="203" y="117"/>
                  </a:lnTo>
                  <a:lnTo>
                    <a:pt x="206" y="120"/>
                  </a:lnTo>
                  <a:lnTo>
                    <a:pt x="209" y="125"/>
                  </a:lnTo>
                  <a:lnTo>
                    <a:pt x="258" y="129"/>
                  </a:lnTo>
                  <a:lnTo>
                    <a:pt x="284" y="140"/>
                  </a:lnTo>
                  <a:lnTo>
                    <a:pt x="291" y="135"/>
                  </a:lnTo>
                  <a:lnTo>
                    <a:pt x="310" y="129"/>
                  </a:lnTo>
                  <a:lnTo>
                    <a:pt x="333" y="128"/>
                  </a:lnTo>
                  <a:lnTo>
                    <a:pt x="349" y="114"/>
                  </a:lnTo>
                  <a:lnTo>
                    <a:pt x="345" y="106"/>
                  </a:lnTo>
                  <a:lnTo>
                    <a:pt x="349" y="99"/>
                  </a:lnTo>
                  <a:lnTo>
                    <a:pt x="365" y="104"/>
                  </a:lnTo>
                  <a:lnTo>
                    <a:pt x="399" y="82"/>
                  </a:lnTo>
                  <a:lnTo>
                    <a:pt x="422" y="78"/>
                  </a:lnTo>
                  <a:lnTo>
                    <a:pt x="409" y="64"/>
                  </a:lnTo>
                  <a:lnTo>
                    <a:pt x="383" y="64"/>
                  </a:lnTo>
                  <a:lnTo>
                    <a:pt x="393" y="44"/>
                  </a:lnTo>
                  <a:lnTo>
                    <a:pt x="416" y="40"/>
                  </a:lnTo>
                  <a:lnTo>
                    <a:pt x="430" y="4"/>
                  </a:lnTo>
                  <a:lnTo>
                    <a:pt x="452" y="0"/>
                  </a:lnTo>
                  <a:lnTo>
                    <a:pt x="477" y="5"/>
                  </a:lnTo>
                  <a:lnTo>
                    <a:pt x="496" y="45"/>
                  </a:lnTo>
                  <a:lnTo>
                    <a:pt x="521" y="54"/>
                  </a:lnTo>
                  <a:lnTo>
                    <a:pt x="523" y="68"/>
                  </a:lnTo>
                  <a:lnTo>
                    <a:pt x="558" y="61"/>
                  </a:lnTo>
                  <a:lnTo>
                    <a:pt x="560" y="68"/>
                  </a:lnTo>
                  <a:lnTo>
                    <a:pt x="542" y="98"/>
                  </a:lnTo>
                  <a:lnTo>
                    <a:pt x="532" y="95"/>
                  </a:lnTo>
                  <a:lnTo>
                    <a:pt x="524" y="100"/>
                  </a:lnTo>
                  <a:lnTo>
                    <a:pt x="529" y="123"/>
                  </a:lnTo>
                  <a:lnTo>
                    <a:pt x="520" y="129"/>
                  </a:lnTo>
                  <a:lnTo>
                    <a:pt x="488" y="135"/>
                  </a:lnTo>
                  <a:lnTo>
                    <a:pt x="463" y="158"/>
                  </a:lnTo>
                  <a:lnTo>
                    <a:pt x="438" y="170"/>
                  </a:lnTo>
                  <a:lnTo>
                    <a:pt x="436" y="146"/>
                  </a:lnTo>
                  <a:lnTo>
                    <a:pt x="413" y="167"/>
                  </a:lnTo>
                  <a:lnTo>
                    <a:pt x="402" y="168"/>
                  </a:lnTo>
                  <a:lnTo>
                    <a:pt x="402" y="176"/>
                  </a:lnTo>
                  <a:lnTo>
                    <a:pt x="429" y="183"/>
                  </a:lnTo>
                  <a:lnTo>
                    <a:pt x="447" y="188"/>
                  </a:lnTo>
                  <a:lnTo>
                    <a:pt x="446" y="192"/>
                  </a:lnTo>
                  <a:lnTo>
                    <a:pt x="430" y="196"/>
                  </a:lnTo>
                  <a:lnTo>
                    <a:pt x="416" y="216"/>
                  </a:lnTo>
                  <a:lnTo>
                    <a:pt x="441" y="250"/>
                  </a:lnTo>
                  <a:lnTo>
                    <a:pt x="442" y="274"/>
                  </a:lnTo>
                  <a:lnTo>
                    <a:pt x="412" y="336"/>
                  </a:lnTo>
                  <a:lnTo>
                    <a:pt x="392" y="353"/>
                  </a:lnTo>
                  <a:lnTo>
                    <a:pt x="368" y="361"/>
                  </a:lnTo>
                  <a:lnTo>
                    <a:pt x="367" y="361"/>
                  </a:lnTo>
                  <a:lnTo>
                    <a:pt x="367" y="363"/>
                  </a:lnTo>
                  <a:lnTo>
                    <a:pt x="364" y="365"/>
                  </a:lnTo>
                  <a:lnTo>
                    <a:pt x="340" y="372"/>
                  </a:lnTo>
                  <a:lnTo>
                    <a:pt x="337" y="385"/>
                  </a:lnTo>
                  <a:lnTo>
                    <a:pt x="331" y="385"/>
                  </a:lnTo>
                  <a:lnTo>
                    <a:pt x="329" y="372"/>
                  </a:lnTo>
                  <a:lnTo>
                    <a:pt x="315" y="370"/>
                  </a:lnTo>
                  <a:lnTo>
                    <a:pt x="302" y="364"/>
                  </a:lnTo>
                  <a:lnTo>
                    <a:pt x="303" y="356"/>
                  </a:lnTo>
                  <a:lnTo>
                    <a:pt x="290" y="349"/>
                  </a:lnTo>
                  <a:lnTo>
                    <a:pt x="277" y="359"/>
                  </a:lnTo>
                  <a:lnTo>
                    <a:pt x="263" y="357"/>
                  </a:lnTo>
                  <a:lnTo>
                    <a:pt x="256" y="360"/>
                  </a:lnTo>
                  <a:lnTo>
                    <a:pt x="258" y="374"/>
                  </a:lnTo>
                  <a:lnTo>
                    <a:pt x="254" y="374"/>
                  </a:lnTo>
                  <a:lnTo>
                    <a:pt x="252" y="369"/>
                  </a:lnTo>
                  <a:lnTo>
                    <a:pt x="238" y="365"/>
                  </a:lnTo>
                  <a:lnTo>
                    <a:pt x="235" y="351"/>
                  </a:lnTo>
                  <a:lnTo>
                    <a:pt x="225" y="341"/>
                  </a:lnTo>
                  <a:lnTo>
                    <a:pt x="224" y="341"/>
                  </a:lnTo>
                  <a:lnTo>
                    <a:pt x="218" y="336"/>
                  </a:lnTo>
                  <a:lnTo>
                    <a:pt x="230" y="321"/>
                  </a:lnTo>
                  <a:lnTo>
                    <a:pt x="230" y="301"/>
                  </a:lnTo>
                  <a:lnTo>
                    <a:pt x="220" y="290"/>
                  </a:lnTo>
                  <a:lnTo>
                    <a:pt x="218" y="293"/>
                  </a:lnTo>
                  <a:lnTo>
                    <a:pt x="211" y="291"/>
                  </a:lnTo>
                  <a:lnTo>
                    <a:pt x="208" y="280"/>
                  </a:lnTo>
                  <a:lnTo>
                    <a:pt x="193" y="280"/>
                  </a:lnTo>
                  <a:lnTo>
                    <a:pt x="189" y="281"/>
                  </a:lnTo>
                  <a:lnTo>
                    <a:pt x="175" y="294"/>
                  </a:lnTo>
                  <a:lnTo>
                    <a:pt x="166" y="297"/>
                  </a:lnTo>
                  <a:lnTo>
                    <a:pt x="148" y="292"/>
                  </a:lnTo>
                  <a:lnTo>
                    <a:pt x="138" y="297"/>
                  </a:lnTo>
                  <a:lnTo>
                    <a:pt x="134" y="297"/>
                  </a:lnTo>
                  <a:lnTo>
                    <a:pt x="114" y="290"/>
                  </a:lnTo>
                  <a:lnTo>
                    <a:pt x="95" y="281"/>
                  </a:lnTo>
                  <a:lnTo>
                    <a:pt x="68" y="268"/>
                  </a:lnTo>
                  <a:lnTo>
                    <a:pt x="50" y="257"/>
                  </a:lnTo>
                  <a:lnTo>
                    <a:pt x="44" y="243"/>
                  </a:lnTo>
                  <a:lnTo>
                    <a:pt x="53" y="243"/>
                  </a:lnTo>
                  <a:lnTo>
                    <a:pt x="50" y="222"/>
                  </a:lnTo>
                  <a:lnTo>
                    <a:pt x="38" y="208"/>
                  </a:lnTo>
                  <a:lnTo>
                    <a:pt x="16" y="192"/>
                  </a:lnTo>
                  <a:lnTo>
                    <a:pt x="8" y="193"/>
                  </a:lnTo>
                  <a:lnTo>
                    <a:pt x="11" y="186"/>
                  </a:lnTo>
                  <a:lnTo>
                    <a:pt x="14" y="188"/>
                  </a:lnTo>
                  <a:lnTo>
                    <a:pt x="13" y="174"/>
                  </a:lnTo>
                  <a:lnTo>
                    <a:pt x="1" y="172"/>
                  </a:lnTo>
                  <a:lnTo>
                    <a:pt x="0" y="164"/>
                  </a:lnTo>
                  <a:lnTo>
                    <a:pt x="12" y="152"/>
                  </a:lnTo>
                  <a:lnTo>
                    <a:pt x="26" y="153"/>
                  </a:lnTo>
                  <a:lnTo>
                    <a:pt x="31" y="145"/>
                  </a:lnTo>
                  <a:lnTo>
                    <a:pt x="42" y="145"/>
                  </a:lnTo>
                  <a:lnTo>
                    <a:pt x="61" y="132"/>
                  </a:lnTo>
                  <a:lnTo>
                    <a:pt x="62" y="104"/>
                  </a:lnTo>
                  <a:lnTo>
                    <a:pt x="87" y="74"/>
                  </a:lnTo>
                  <a:lnTo>
                    <a:pt x="108" y="65"/>
                  </a:lnTo>
                  <a:lnTo>
                    <a:pt x="122" y="52"/>
                  </a:lnTo>
                  <a:lnTo>
                    <a:pt x="124" y="53"/>
                  </a:lnTo>
                  <a:lnTo>
                    <a:pt x="150" y="66"/>
                  </a:lnTo>
                  <a:lnTo>
                    <a:pt x="159" y="81"/>
                  </a:lnTo>
                  <a:lnTo>
                    <a:pt x="156" y="96"/>
                  </a:lnTo>
                  <a:lnTo>
                    <a:pt x="181" y="9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0" name="Freeform 211">
              <a:extLst>
                <a:ext uri="{FF2B5EF4-FFF2-40B4-BE49-F238E27FC236}">
                  <a16:creationId xmlns:a16="http://schemas.microsoft.com/office/drawing/2014/main" id="{31EEE040-59C6-4848-A333-C143B21E6FF8}"/>
                </a:ext>
              </a:extLst>
            </p:cNvPr>
            <p:cNvSpPr>
              <a:spLocks/>
            </p:cNvSpPr>
            <p:nvPr/>
          </p:nvSpPr>
          <p:spPr bwMode="auto">
            <a:xfrm>
              <a:off x="5058" y="2899"/>
              <a:ext cx="14" cy="17"/>
            </a:xfrm>
            <a:custGeom>
              <a:avLst/>
              <a:gdLst>
                <a:gd name="T0" fmla="*/ 14 w 14"/>
                <a:gd name="T1" fmla="*/ 9 h 17"/>
                <a:gd name="T2" fmla="*/ 14 w 14"/>
                <a:gd name="T3" fmla="*/ 10 h 17"/>
                <a:gd name="T4" fmla="*/ 14 w 14"/>
                <a:gd name="T5" fmla="*/ 10 h 17"/>
                <a:gd name="T6" fmla="*/ 14 w 14"/>
                <a:gd name="T7" fmla="*/ 12 h 17"/>
                <a:gd name="T8" fmla="*/ 13 w 14"/>
                <a:gd name="T9" fmla="*/ 13 h 17"/>
                <a:gd name="T10" fmla="*/ 13 w 14"/>
                <a:gd name="T11" fmla="*/ 14 h 17"/>
                <a:gd name="T12" fmla="*/ 13 w 14"/>
                <a:gd name="T13" fmla="*/ 14 h 17"/>
                <a:gd name="T14" fmla="*/ 13 w 14"/>
                <a:gd name="T15" fmla="*/ 15 h 17"/>
                <a:gd name="T16" fmla="*/ 12 w 14"/>
                <a:gd name="T17" fmla="*/ 15 h 17"/>
                <a:gd name="T18" fmla="*/ 11 w 14"/>
                <a:gd name="T19" fmla="*/ 16 h 17"/>
                <a:gd name="T20" fmla="*/ 11 w 14"/>
                <a:gd name="T21" fmla="*/ 16 h 17"/>
                <a:gd name="T22" fmla="*/ 10 w 14"/>
                <a:gd name="T23" fmla="*/ 17 h 17"/>
                <a:gd name="T24" fmla="*/ 9 w 14"/>
                <a:gd name="T25" fmla="*/ 17 h 17"/>
                <a:gd name="T26" fmla="*/ 8 w 14"/>
                <a:gd name="T27" fmla="*/ 17 h 17"/>
                <a:gd name="T28" fmla="*/ 7 w 14"/>
                <a:gd name="T29" fmla="*/ 17 h 17"/>
                <a:gd name="T30" fmla="*/ 7 w 14"/>
                <a:gd name="T31" fmla="*/ 17 h 17"/>
                <a:gd name="T32" fmla="*/ 6 w 14"/>
                <a:gd name="T33" fmla="*/ 17 h 17"/>
                <a:gd name="T34" fmla="*/ 6 w 14"/>
                <a:gd name="T35" fmla="*/ 17 h 17"/>
                <a:gd name="T36" fmla="*/ 5 w 14"/>
                <a:gd name="T37" fmla="*/ 16 h 17"/>
                <a:gd name="T38" fmla="*/ 4 w 14"/>
                <a:gd name="T39" fmla="*/ 16 h 17"/>
                <a:gd name="T40" fmla="*/ 4 w 14"/>
                <a:gd name="T41" fmla="*/ 16 h 17"/>
                <a:gd name="T42" fmla="*/ 3 w 14"/>
                <a:gd name="T43" fmla="*/ 15 h 17"/>
                <a:gd name="T44" fmla="*/ 2 w 14"/>
                <a:gd name="T45" fmla="*/ 15 h 17"/>
                <a:gd name="T46" fmla="*/ 2 w 14"/>
                <a:gd name="T47" fmla="*/ 14 h 17"/>
                <a:gd name="T48" fmla="*/ 1 w 14"/>
                <a:gd name="T49" fmla="*/ 13 h 17"/>
                <a:gd name="T50" fmla="*/ 1 w 14"/>
                <a:gd name="T51" fmla="*/ 12 h 17"/>
                <a:gd name="T52" fmla="*/ 1 w 14"/>
                <a:gd name="T53" fmla="*/ 12 h 17"/>
                <a:gd name="T54" fmla="*/ 0 w 14"/>
                <a:gd name="T55" fmla="*/ 10 h 17"/>
                <a:gd name="T56" fmla="*/ 0 w 14"/>
                <a:gd name="T57" fmla="*/ 9 h 17"/>
                <a:gd name="T58" fmla="*/ 0 w 14"/>
                <a:gd name="T59" fmla="*/ 8 h 17"/>
                <a:gd name="T60" fmla="*/ 0 w 14"/>
                <a:gd name="T61" fmla="*/ 7 h 17"/>
                <a:gd name="T62" fmla="*/ 0 w 14"/>
                <a:gd name="T63" fmla="*/ 6 h 17"/>
                <a:gd name="T64" fmla="*/ 0 w 14"/>
                <a:gd name="T65" fmla="*/ 6 h 17"/>
                <a:gd name="T66" fmla="*/ 1 w 14"/>
                <a:gd name="T67" fmla="*/ 5 h 17"/>
                <a:gd name="T68" fmla="*/ 1 w 14"/>
                <a:gd name="T69" fmla="*/ 4 h 17"/>
                <a:gd name="T70" fmla="*/ 2 w 14"/>
                <a:gd name="T71" fmla="*/ 3 h 17"/>
                <a:gd name="T72" fmla="*/ 2 w 14"/>
                <a:gd name="T73" fmla="*/ 3 h 17"/>
                <a:gd name="T74" fmla="*/ 3 w 14"/>
                <a:gd name="T75" fmla="*/ 2 h 17"/>
                <a:gd name="T76" fmla="*/ 3 w 14"/>
                <a:gd name="T77" fmla="*/ 1 h 17"/>
                <a:gd name="T78" fmla="*/ 4 w 14"/>
                <a:gd name="T79" fmla="*/ 1 h 17"/>
                <a:gd name="T80" fmla="*/ 5 w 14"/>
                <a:gd name="T81" fmla="*/ 1 h 17"/>
                <a:gd name="T82" fmla="*/ 6 w 14"/>
                <a:gd name="T83" fmla="*/ 0 h 17"/>
                <a:gd name="T84" fmla="*/ 6 w 14"/>
                <a:gd name="T85" fmla="*/ 0 h 17"/>
                <a:gd name="T86" fmla="*/ 6 w 14"/>
                <a:gd name="T87" fmla="*/ 0 h 17"/>
                <a:gd name="T88" fmla="*/ 7 w 14"/>
                <a:gd name="T89" fmla="*/ 0 h 17"/>
                <a:gd name="T90" fmla="*/ 8 w 14"/>
                <a:gd name="T91" fmla="*/ 0 h 17"/>
                <a:gd name="T92" fmla="*/ 9 w 14"/>
                <a:gd name="T93" fmla="*/ 0 h 17"/>
                <a:gd name="T94" fmla="*/ 10 w 14"/>
                <a:gd name="T95" fmla="*/ 0 h 17"/>
                <a:gd name="T96" fmla="*/ 10 w 14"/>
                <a:gd name="T97" fmla="*/ 0 h 17"/>
                <a:gd name="T98" fmla="*/ 11 w 14"/>
                <a:gd name="T99" fmla="*/ 1 h 17"/>
                <a:gd name="T100" fmla="*/ 12 w 14"/>
                <a:gd name="T101" fmla="*/ 1 h 17"/>
                <a:gd name="T102" fmla="*/ 13 w 14"/>
                <a:gd name="T103" fmla="*/ 2 h 17"/>
                <a:gd name="T104" fmla="*/ 13 w 14"/>
                <a:gd name="T105" fmla="*/ 2 h 17"/>
                <a:gd name="T106" fmla="*/ 13 w 14"/>
                <a:gd name="T107" fmla="*/ 3 h 17"/>
                <a:gd name="T108" fmla="*/ 13 w 14"/>
                <a:gd name="T109" fmla="*/ 4 h 17"/>
                <a:gd name="T110" fmla="*/ 14 w 14"/>
                <a:gd name="T111" fmla="*/ 5 h 17"/>
                <a:gd name="T112" fmla="*/ 14 w 14"/>
                <a:gd name="T113" fmla="*/ 5 h 17"/>
                <a:gd name="T114" fmla="*/ 14 w 14"/>
                <a:gd name="T115" fmla="*/ 6 h 17"/>
                <a:gd name="T116" fmla="*/ 14 w 14"/>
                <a:gd name="T117" fmla="*/ 7 h 17"/>
                <a:gd name="T118" fmla="*/ 14 w 14"/>
                <a:gd name="T119"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 h="17">
                  <a:moveTo>
                    <a:pt x="14" y="8"/>
                  </a:moveTo>
                  <a:lnTo>
                    <a:pt x="14" y="8"/>
                  </a:lnTo>
                  <a:lnTo>
                    <a:pt x="14" y="8"/>
                  </a:lnTo>
                  <a:lnTo>
                    <a:pt x="14" y="8"/>
                  </a:lnTo>
                  <a:lnTo>
                    <a:pt x="14" y="9"/>
                  </a:lnTo>
                  <a:lnTo>
                    <a:pt x="14" y="9"/>
                  </a:lnTo>
                  <a:lnTo>
                    <a:pt x="14" y="9"/>
                  </a:lnTo>
                  <a:lnTo>
                    <a:pt x="14" y="9"/>
                  </a:lnTo>
                  <a:lnTo>
                    <a:pt x="14" y="9"/>
                  </a:lnTo>
                  <a:lnTo>
                    <a:pt x="14" y="9"/>
                  </a:lnTo>
                  <a:lnTo>
                    <a:pt x="14" y="9"/>
                  </a:lnTo>
                  <a:lnTo>
                    <a:pt x="14" y="10"/>
                  </a:lnTo>
                  <a:lnTo>
                    <a:pt x="14" y="10"/>
                  </a:lnTo>
                  <a:lnTo>
                    <a:pt x="14" y="10"/>
                  </a:lnTo>
                  <a:lnTo>
                    <a:pt x="14" y="10"/>
                  </a:lnTo>
                  <a:lnTo>
                    <a:pt x="14" y="10"/>
                  </a:lnTo>
                  <a:lnTo>
                    <a:pt x="14" y="10"/>
                  </a:lnTo>
                  <a:lnTo>
                    <a:pt x="14" y="10"/>
                  </a:lnTo>
                  <a:lnTo>
                    <a:pt x="14" y="10"/>
                  </a:lnTo>
                  <a:lnTo>
                    <a:pt x="14" y="12"/>
                  </a:lnTo>
                  <a:lnTo>
                    <a:pt x="14" y="12"/>
                  </a:lnTo>
                  <a:lnTo>
                    <a:pt x="14" y="12"/>
                  </a:lnTo>
                  <a:lnTo>
                    <a:pt x="14" y="12"/>
                  </a:lnTo>
                  <a:lnTo>
                    <a:pt x="14" y="12"/>
                  </a:lnTo>
                  <a:lnTo>
                    <a:pt x="14" y="12"/>
                  </a:lnTo>
                  <a:lnTo>
                    <a:pt x="14" y="12"/>
                  </a:lnTo>
                  <a:lnTo>
                    <a:pt x="14" y="13"/>
                  </a:lnTo>
                  <a:lnTo>
                    <a:pt x="13" y="13"/>
                  </a:lnTo>
                  <a:lnTo>
                    <a:pt x="13" y="13"/>
                  </a:lnTo>
                  <a:lnTo>
                    <a:pt x="13" y="13"/>
                  </a:lnTo>
                  <a:lnTo>
                    <a:pt x="13" y="13"/>
                  </a:lnTo>
                  <a:lnTo>
                    <a:pt x="13" y="13"/>
                  </a:lnTo>
                  <a:lnTo>
                    <a:pt x="13" y="13"/>
                  </a:lnTo>
                  <a:lnTo>
                    <a:pt x="13" y="13"/>
                  </a:lnTo>
                  <a:lnTo>
                    <a:pt x="13" y="14"/>
                  </a:lnTo>
                  <a:lnTo>
                    <a:pt x="13" y="14"/>
                  </a:lnTo>
                  <a:lnTo>
                    <a:pt x="13" y="14"/>
                  </a:lnTo>
                  <a:lnTo>
                    <a:pt x="13" y="14"/>
                  </a:lnTo>
                  <a:lnTo>
                    <a:pt x="13" y="14"/>
                  </a:lnTo>
                  <a:lnTo>
                    <a:pt x="13" y="14"/>
                  </a:lnTo>
                  <a:lnTo>
                    <a:pt x="13" y="14"/>
                  </a:lnTo>
                  <a:lnTo>
                    <a:pt x="13" y="14"/>
                  </a:lnTo>
                  <a:lnTo>
                    <a:pt x="13" y="14"/>
                  </a:lnTo>
                  <a:lnTo>
                    <a:pt x="13" y="15"/>
                  </a:lnTo>
                  <a:lnTo>
                    <a:pt x="13" y="15"/>
                  </a:lnTo>
                  <a:lnTo>
                    <a:pt x="13" y="15"/>
                  </a:lnTo>
                  <a:lnTo>
                    <a:pt x="13" y="15"/>
                  </a:lnTo>
                  <a:lnTo>
                    <a:pt x="13" y="15"/>
                  </a:lnTo>
                  <a:lnTo>
                    <a:pt x="13" y="15"/>
                  </a:lnTo>
                  <a:lnTo>
                    <a:pt x="13" y="15"/>
                  </a:lnTo>
                  <a:lnTo>
                    <a:pt x="12" y="15"/>
                  </a:lnTo>
                  <a:lnTo>
                    <a:pt x="12" y="15"/>
                  </a:lnTo>
                  <a:lnTo>
                    <a:pt x="12" y="15"/>
                  </a:lnTo>
                  <a:lnTo>
                    <a:pt x="12" y="15"/>
                  </a:lnTo>
                  <a:lnTo>
                    <a:pt x="12" y="16"/>
                  </a:lnTo>
                  <a:lnTo>
                    <a:pt x="12" y="16"/>
                  </a:lnTo>
                  <a:lnTo>
                    <a:pt x="12" y="16"/>
                  </a:lnTo>
                  <a:lnTo>
                    <a:pt x="12" y="16"/>
                  </a:lnTo>
                  <a:lnTo>
                    <a:pt x="12" y="16"/>
                  </a:lnTo>
                  <a:lnTo>
                    <a:pt x="11" y="16"/>
                  </a:lnTo>
                  <a:lnTo>
                    <a:pt x="11" y="16"/>
                  </a:lnTo>
                  <a:lnTo>
                    <a:pt x="11" y="16"/>
                  </a:lnTo>
                  <a:lnTo>
                    <a:pt x="11" y="16"/>
                  </a:lnTo>
                  <a:lnTo>
                    <a:pt x="11" y="16"/>
                  </a:lnTo>
                  <a:lnTo>
                    <a:pt x="11" y="16"/>
                  </a:lnTo>
                  <a:lnTo>
                    <a:pt x="11" y="16"/>
                  </a:lnTo>
                  <a:lnTo>
                    <a:pt x="11" y="16"/>
                  </a:lnTo>
                  <a:lnTo>
                    <a:pt x="10" y="16"/>
                  </a:lnTo>
                  <a:lnTo>
                    <a:pt x="10" y="16"/>
                  </a:lnTo>
                  <a:lnTo>
                    <a:pt x="10" y="17"/>
                  </a:lnTo>
                  <a:lnTo>
                    <a:pt x="10" y="17"/>
                  </a:lnTo>
                  <a:lnTo>
                    <a:pt x="10" y="17"/>
                  </a:lnTo>
                  <a:lnTo>
                    <a:pt x="10" y="17"/>
                  </a:lnTo>
                  <a:lnTo>
                    <a:pt x="10" y="17"/>
                  </a:lnTo>
                  <a:lnTo>
                    <a:pt x="9" y="17"/>
                  </a:lnTo>
                  <a:lnTo>
                    <a:pt x="9" y="17"/>
                  </a:lnTo>
                  <a:lnTo>
                    <a:pt x="9" y="17"/>
                  </a:lnTo>
                  <a:lnTo>
                    <a:pt x="9" y="17"/>
                  </a:lnTo>
                  <a:lnTo>
                    <a:pt x="9" y="17"/>
                  </a:lnTo>
                  <a:lnTo>
                    <a:pt x="9" y="17"/>
                  </a:lnTo>
                  <a:lnTo>
                    <a:pt x="9" y="17"/>
                  </a:lnTo>
                  <a:lnTo>
                    <a:pt x="9" y="17"/>
                  </a:lnTo>
                  <a:lnTo>
                    <a:pt x="8" y="17"/>
                  </a:lnTo>
                  <a:lnTo>
                    <a:pt x="8" y="17"/>
                  </a:lnTo>
                  <a:lnTo>
                    <a:pt x="8" y="17"/>
                  </a:lnTo>
                  <a:lnTo>
                    <a:pt x="8" y="17"/>
                  </a:lnTo>
                  <a:lnTo>
                    <a:pt x="8" y="17"/>
                  </a:lnTo>
                  <a:lnTo>
                    <a:pt x="8" y="17"/>
                  </a:lnTo>
                  <a:lnTo>
                    <a:pt x="8" y="17"/>
                  </a:lnTo>
                  <a:lnTo>
                    <a:pt x="7" y="17"/>
                  </a:lnTo>
                  <a:lnTo>
                    <a:pt x="7" y="17"/>
                  </a:lnTo>
                  <a:lnTo>
                    <a:pt x="7" y="17"/>
                  </a:lnTo>
                  <a:lnTo>
                    <a:pt x="7" y="17"/>
                  </a:lnTo>
                  <a:lnTo>
                    <a:pt x="7" y="17"/>
                  </a:lnTo>
                  <a:lnTo>
                    <a:pt x="7" y="17"/>
                  </a:lnTo>
                  <a:lnTo>
                    <a:pt x="7" y="17"/>
                  </a:lnTo>
                  <a:lnTo>
                    <a:pt x="6" y="17"/>
                  </a:lnTo>
                  <a:lnTo>
                    <a:pt x="6" y="17"/>
                  </a:lnTo>
                  <a:lnTo>
                    <a:pt x="6" y="17"/>
                  </a:lnTo>
                  <a:lnTo>
                    <a:pt x="6" y="17"/>
                  </a:lnTo>
                  <a:lnTo>
                    <a:pt x="6" y="17"/>
                  </a:lnTo>
                  <a:lnTo>
                    <a:pt x="6" y="17"/>
                  </a:lnTo>
                  <a:lnTo>
                    <a:pt x="6" y="17"/>
                  </a:lnTo>
                  <a:lnTo>
                    <a:pt x="6" y="17"/>
                  </a:lnTo>
                  <a:lnTo>
                    <a:pt x="6" y="17"/>
                  </a:lnTo>
                  <a:lnTo>
                    <a:pt x="6" y="17"/>
                  </a:lnTo>
                  <a:lnTo>
                    <a:pt x="6" y="17"/>
                  </a:lnTo>
                  <a:lnTo>
                    <a:pt x="6" y="17"/>
                  </a:lnTo>
                  <a:lnTo>
                    <a:pt x="6" y="17"/>
                  </a:lnTo>
                  <a:lnTo>
                    <a:pt x="6" y="17"/>
                  </a:lnTo>
                  <a:lnTo>
                    <a:pt x="5" y="17"/>
                  </a:lnTo>
                  <a:lnTo>
                    <a:pt x="5" y="17"/>
                  </a:lnTo>
                  <a:lnTo>
                    <a:pt x="5" y="16"/>
                  </a:lnTo>
                  <a:lnTo>
                    <a:pt x="5" y="16"/>
                  </a:lnTo>
                  <a:lnTo>
                    <a:pt x="5" y="16"/>
                  </a:lnTo>
                  <a:lnTo>
                    <a:pt x="5" y="16"/>
                  </a:lnTo>
                  <a:lnTo>
                    <a:pt x="5" y="16"/>
                  </a:lnTo>
                  <a:lnTo>
                    <a:pt x="5" y="16"/>
                  </a:lnTo>
                  <a:lnTo>
                    <a:pt x="4" y="16"/>
                  </a:lnTo>
                  <a:lnTo>
                    <a:pt x="4" y="16"/>
                  </a:lnTo>
                  <a:lnTo>
                    <a:pt x="4" y="16"/>
                  </a:lnTo>
                  <a:lnTo>
                    <a:pt x="4" y="16"/>
                  </a:lnTo>
                  <a:lnTo>
                    <a:pt x="4" y="16"/>
                  </a:lnTo>
                  <a:lnTo>
                    <a:pt x="4" y="16"/>
                  </a:lnTo>
                  <a:lnTo>
                    <a:pt x="4" y="16"/>
                  </a:lnTo>
                  <a:lnTo>
                    <a:pt x="4" y="16"/>
                  </a:lnTo>
                  <a:lnTo>
                    <a:pt x="3" y="16"/>
                  </a:lnTo>
                  <a:lnTo>
                    <a:pt x="3" y="15"/>
                  </a:lnTo>
                  <a:lnTo>
                    <a:pt x="3" y="15"/>
                  </a:lnTo>
                  <a:lnTo>
                    <a:pt x="3" y="15"/>
                  </a:lnTo>
                  <a:lnTo>
                    <a:pt x="3" y="15"/>
                  </a:lnTo>
                  <a:lnTo>
                    <a:pt x="3" y="15"/>
                  </a:lnTo>
                  <a:lnTo>
                    <a:pt x="3" y="15"/>
                  </a:lnTo>
                  <a:lnTo>
                    <a:pt x="3" y="15"/>
                  </a:lnTo>
                  <a:lnTo>
                    <a:pt x="3" y="15"/>
                  </a:lnTo>
                  <a:lnTo>
                    <a:pt x="2" y="15"/>
                  </a:lnTo>
                  <a:lnTo>
                    <a:pt x="2" y="15"/>
                  </a:lnTo>
                  <a:lnTo>
                    <a:pt x="2" y="15"/>
                  </a:lnTo>
                  <a:lnTo>
                    <a:pt x="2" y="14"/>
                  </a:lnTo>
                  <a:lnTo>
                    <a:pt x="2" y="14"/>
                  </a:lnTo>
                  <a:lnTo>
                    <a:pt x="2" y="14"/>
                  </a:lnTo>
                  <a:lnTo>
                    <a:pt x="2" y="14"/>
                  </a:lnTo>
                  <a:lnTo>
                    <a:pt x="2" y="14"/>
                  </a:lnTo>
                  <a:lnTo>
                    <a:pt x="2" y="14"/>
                  </a:lnTo>
                  <a:lnTo>
                    <a:pt x="2" y="14"/>
                  </a:lnTo>
                  <a:lnTo>
                    <a:pt x="2" y="14"/>
                  </a:lnTo>
                  <a:lnTo>
                    <a:pt x="1" y="14"/>
                  </a:lnTo>
                  <a:lnTo>
                    <a:pt x="1" y="13"/>
                  </a:lnTo>
                  <a:lnTo>
                    <a:pt x="1" y="13"/>
                  </a:lnTo>
                  <a:lnTo>
                    <a:pt x="1" y="13"/>
                  </a:lnTo>
                  <a:lnTo>
                    <a:pt x="1" y="13"/>
                  </a:lnTo>
                  <a:lnTo>
                    <a:pt x="1" y="13"/>
                  </a:lnTo>
                  <a:lnTo>
                    <a:pt x="1" y="13"/>
                  </a:lnTo>
                  <a:lnTo>
                    <a:pt x="1" y="13"/>
                  </a:lnTo>
                  <a:lnTo>
                    <a:pt x="1" y="13"/>
                  </a:lnTo>
                  <a:lnTo>
                    <a:pt x="1" y="12"/>
                  </a:lnTo>
                  <a:lnTo>
                    <a:pt x="1" y="12"/>
                  </a:lnTo>
                  <a:lnTo>
                    <a:pt x="1" y="12"/>
                  </a:lnTo>
                  <a:lnTo>
                    <a:pt x="1" y="12"/>
                  </a:lnTo>
                  <a:lnTo>
                    <a:pt x="1" y="12"/>
                  </a:lnTo>
                  <a:lnTo>
                    <a:pt x="1" y="12"/>
                  </a:lnTo>
                  <a:lnTo>
                    <a:pt x="1" y="12"/>
                  </a:lnTo>
                  <a:lnTo>
                    <a:pt x="0" y="10"/>
                  </a:lnTo>
                  <a:lnTo>
                    <a:pt x="0" y="10"/>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0" y="6"/>
                  </a:lnTo>
                  <a:lnTo>
                    <a:pt x="0" y="6"/>
                  </a:lnTo>
                  <a:lnTo>
                    <a:pt x="0" y="6"/>
                  </a:lnTo>
                  <a:lnTo>
                    <a:pt x="0" y="6"/>
                  </a:lnTo>
                  <a:lnTo>
                    <a:pt x="0" y="6"/>
                  </a:lnTo>
                  <a:lnTo>
                    <a:pt x="0" y="6"/>
                  </a:lnTo>
                  <a:lnTo>
                    <a:pt x="0" y="5"/>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1" y="4"/>
                  </a:lnTo>
                  <a:lnTo>
                    <a:pt x="1" y="4"/>
                  </a:lnTo>
                  <a:lnTo>
                    <a:pt x="1" y="3"/>
                  </a:lnTo>
                  <a:lnTo>
                    <a:pt x="2" y="3"/>
                  </a:lnTo>
                  <a:lnTo>
                    <a:pt x="2" y="3"/>
                  </a:lnTo>
                  <a:lnTo>
                    <a:pt x="2" y="3"/>
                  </a:lnTo>
                  <a:lnTo>
                    <a:pt x="2" y="3"/>
                  </a:lnTo>
                  <a:lnTo>
                    <a:pt x="2" y="3"/>
                  </a:lnTo>
                  <a:lnTo>
                    <a:pt x="2" y="3"/>
                  </a:lnTo>
                  <a:lnTo>
                    <a:pt x="2" y="3"/>
                  </a:lnTo>
                  <a:lnTo>
                    <a:pt x="2" y="3"/>
                  </a:lnTo>
                  <a:lnTo>
                    <a:pt x="2" y="2"/>
                  </a:lnTo>
                  <a:lnTo>
                    <a:pt x="2" y="2"/>
                  </a:lnTo>
                  <a:lnTo>
                    <a:pt x="2" y="2"/>
                  </a:lnTo>
                  <a:lnTo>
                    <a:pt x="3" y="2"/>
                  </a:lnTo>
                  <a:lnTo>
                    <a:pt x="3" y="2"/>
                  </a:lnTo>
                  <a:lnTo>
                    <a:pt x="3" y="2"/>
                  </a:lnTo>
                  <a:lnTo>
                    <a:pt x="3" y="2"/>
                  </a:lnTo>
                  <a:lnTo>
                    <a:pt x="3" y="2"/>
                  </a:lnTo>
                  <a:lnTo>
                    <a:pt x="3" y="2"/>
                  </a:lnTo>
                  <a:lnTo>
                    <a:pt x="3" y="2"/>
                  </a:lnTo>
                  <a:lnTo>
                    <a:pt x="3" y="1"/>
                  </a:lnTo>
                  <a:lnTo>
                    <a:pt x="3" y="1"/>
                  </a:lnTo>
                  <a:lnTo>
                    <a:pt x="4" y="1"/>
                  </a:lnTo>
                  <a:lnTo>
                    <a:pt x="4" y="1"/>
                  </a:lnTo>
                  <a:lnTo>
                    <a:pt x="4" y="1"/>
                  </a:lnTo>
                  <a:lnTo>
                    <a:pt x="4" y="1"/>
                  </a:lnTo>
                  <a:lnTo>
                    <a:pt x="4" y="1"/>
                  </a:lnTo>
                  <a:lnTo>
                    <a:pt x="4" y="1"/>
                  </a:lnTo>
                  <a:lnTo>
                    <a:pt x="4" y="1"/>
                  </a:lnTo>
                  <a:lnTo>
                    <a:pt x="4" y="1"/>
                  </a:lnTo>
                  <a:lnTo>
                    <a:pt x="5" y="1"/>
                  </a:lnTo>
                  <a:lnTo>
                    <a:pt x="5" y="1"/>
                  </a:lnTo>
                  <a:lnTo>
                    <a:pt x="5" y="1"/>
                  </a:lnTo>
                  <a:lnTo>
                    <a:pt x="5" y="1"/>
                  </a:lnTo>
                  <a:lnTo>
                    <a:pt x="5" y="0"/>
                  </a:lnTo>
                  <a:lnTo>
                    <a:pt x="5" y="0"/>
                  </a:lnTo>
                  <a:lnTo>
                    <a:pt x="5" y="0"/>
                  </a:lnTo>
                  <a:lnTo>
                    <a:pt x="5"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1"/>
                  </a:lnTo>
                  <a:lnTo>
                    <a:pt x="11" y="1"/>
                  </a:lnTo>
                  <a:lnTo>
                    <a:pt x="11" y="1"/>
                  </a:lnTo>
                  <a:lnTo>
                    <a:pt x="11" y="1"/>
                  </a:lnTo>
                  <a:lnTo>
                    <a:pt x="11" y="1"/>
                  </a:lnTo>
                  <a:lnTo>
                    <a:pt x="11" y="1"/>
                  </a:lnTo>
                  <a:lnTo>
                    <a:pt x="11" y="1"/>
                  </a:lnTo>
                  <a:lnTo>
                    <a:pt x="11" y="1"/>
                  </a:lnTo>
                  <a:lnTo>
                    <a:pt x="12" y="1"/>
                  </a:lnTo>
                  <a:lnTo>
                    <a:pt x="12" y="1"/>
                  </a:lnTo>
                  <a:lnTo>
                    <a:pt x="12" y="1"/>
                  </a:lnTo>
                  <a:lnTo>
                    <a:pt x="12" y="1"/>
                  </a:lnTo>
                  <a:lnTo>
                    <a:pt x="12" y="1"/>
                  </a:lnTo>
                  <a:lnTo>
                    <a:pt x="12" y="1"/>
                  </a:lnTo>
                  <a:lnTo>
                    <a:pt x="12" y="2"/>
                  </a:lnTo>
                  <a:lnTo>
                    <a:pt x="12" y="2"/>
                  </a:lnTo>
                  <a:lnTo>
                    <a:pt x="12" y="2"/>
                  </a:lnTo>
                  <a:lnTo>
                    <a:pt x="13" y="2"/>
                  </a:lnTo>
                  <a:lnTo>
                    <a:pt x="13" y="2"/>
                  </a:lnTo>
                  <a:lnTo>
                    <a:pt x="13" y="2"/>
                  </a:lnTo>
                  <a:lnTo>
                    <a:pt x="13" y="2"/>
                  </a:lnTo>
                  <a:lnTo>
                    <a:pt x="13" y="2"/>
                  </a:lnTo>
                  <a:lnTo>
                    <a:pt x="13" y="2"/>
                  </a:lnTo>
                  <a:lnTo>
                    <a:pt x="13" y="2"/>
                  </a:lnTo>
                  <a:lnTo>
                    <a:pt x="13" y="3"/>
                  </a:lnTo>
                  <a:lnTo>
                    <a:pt x="13" y="3"/>
                  </a:lnTo>
                  <a:lnTo>
                    <a:pt x="13" y="3"/>
                  </a:lnTo>
                  <a:lnTo>
                    <a:pt x="13" y="3"/>
                  </a:lnTo>
                  <a:lnTo>
                    <a:pt x="13" y="3"/>
                  </a:lnTo>
                  <a:lnTo>
                    <a:pt x="13" y="3"/>
                  </a:lnTo>
                  <a:lnTo>
                    <a:pt x="13" y="3"/>
                  </a:lnTo>
                  <a:lnTo>
                    <a:pt x="13" y="3"/>
                  </a:lnTo>
                  <a:lnTo>
                    <a:pt x="13" y="3"/>
                  </a:lnTo>
                  <a:lnTo>
                    <a:pt x="13" y="4"/>
                  </a:lnTo>
                  <a:lnTo>
                    <a:pt x="13" y="4"/>
                  </a:lnTo>
                  <a:lnTo>
                    <a:pt x="13" y="4"/>
                  </a:lnTo>
                  <a:lnTo>
                    <a:pt x="13" y="4"/>
                  </a:lnTo>
                  <a:lnTo>
                    <a:pt x="13" y="4"/>
                  </a:lnTo>
                  <a:lnTo>
                    <a:pt x="13" y="4"/>
                  </a:lnTo>
                  <a:lnTo>
                    <a:pt x="13" y="4"/>
                  </a:lnTo>
                  <a:lnTo>
                    <a:pt x="14" y="4"/>
                  </a:lnTo>
                  <a:lnTo>
                    <a:pt x="14" y="5"/>
                  </a:lnTo>
                  <a:lnTo>
                    <a:pt x="14" y="5"/>
                  </a:lnTo>
                  <a:lnTo>
                    <a:pt x="14" y="5"/>
                  </a:lnTo>
                  <a:lnTo>
                    <a:pt x="14" y="5"/>
                  </a:lnTo>
                  <a:lnTo>
                    <a:pt x="14" y="5"/>
                  </a:lnTo>
                  <a:lnTo>
                    <a:pt x="14" y="5"/>
                  </a:lnTo>
                  <a:lnTo>
                    <a:pt x="14" y="5"/>
                  </a:lnTo>
                  <a:lnTo>
                    <a:pt x="14" y="5"/>
                  </a:lnTo>
                  <a:lnTo>
                    <a:pt x="14" y="6"/>
                  </a:lnTo>
                  <a:lnTo>
                    <a:pt x="14" y="6"/>
                  </a:lnTo>
                  <a:lnTo>
                    <a:pt x="14" y="6"/>
                  </a:lnTo>
                  <a:lnTo>
                    <a:pt x="14" y="6"/>
                  </a:lnTo>
                  <a:lnTo>
                    <a:pt x="14" y="6"/>
                  </a:lnTo>
                  <a:lnTo>
                    <a:pt x="14" y="6"/>
                  </a:lnTo>
                  <a:lnTo>
                    <a:pt x="14" y="6"/>
                  </a:lnTo>
                  <a:lnTo>
                    <a:pt x="14" y="7"/>
                  </a:lnTo>
                  <a:lnTo>
                    <a:pt x="14" y="7"/>
                  </a:lnTo>
                  <a:lnTo>
                    <a:pt x="14" y="7"/>
                  </a:lnTo>
                  <a:lnTo>
                    <a:pt x="14" y="7"/>
                  </a:lnTo>
                  <a:lnTo>
                    <a:pt x="14" y="7"/>
                  </a:lnTo>
                  <a:lnTo>
                    <a:pt x="14" y="7"/>
                  </a:lnTo>
                  <a:lnTo>
                    <a:pt x="14" y="7"/>
                  </a:lnTo>
                  <a:lnTo>
                    <a:pt x="14" y="8"/>
                  </a:lnTo>
                  <a:lnTo>
                    <a:pt x="14" y="8"/>
                  </a:lnTo>
                  <a:lnTo>
                    <a:pt x="14" y="8"/>
                  </a:lnTo>
                  <a:lnTo>
                    <a:pt x="14" y="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1" name="Freeform 212">
              <a:extLst>
                <a:ext uri="{FF2B5EF4-FFF2-40B4-BE49-F238E27FC236}">
                  <a16:creationId xmlns:a16="http://schemas.microsoft.com/office/drawing/2014/main" id="{CE772C70-D3AC-4875-9C7A-D4F05C6819CE}"/>
                </a:ext>
              </a:extLst>
            </p:cNvPr>
            <p:cNvSpPr>
              <a:spLocks/>
            </p:cNvSpPr>
            <p:nvPr/>
          </p:nvSpPr>
          <p:spPr bwMode="auto">
            <a:xfrm>
              <a:off x="3425" y="3486"/>
              <a:ext cx="15" cy="19"/>
            </a:xfrm>
            <a:custGeom>
              <a:avLst/>
              <a:gdLst>
                <a:gd name="T0" fmla="*/ 15 w 15"/>
                <a:gd name="T1" fmla="*/ 10 h 19"/>
                <a:gd name="T2" fmla="*/ 15 w 15"/>
                <a:gd name="T3" fmla="*/ 12 h 19"/>
                <a:gd name="T4" fmla="*/ 15 w 15"/>
                <a:gd name="T5" fmla="*/ 13 h 19"/>
                <a:gd name="T6" fmla="*/ 15 w 15"/>
                <a:gd name="T7" fmla="*/ 14 h 19"/>
                <a:gd name="T8" fmla="*/ 15 w 15"/>
                <a:gd name="T9" fmla="*/ 14 h 19"/>
                <a:gd name="T10" fmla="*/ 15 w 15"/>
                <a:gd name="T11" fmla="*/ 15 h 19"/>
                <a:gd name="T12" fmla="*/ 14 w 15"/>
                <a:gd name="T13" fmla="*/ 16 h 19"/>
                <a:gd name="T14" fmla="*/ 13 w 15"/>
                <a:gd name="T15" fmla="*/ 17 h 19"/>
                <a:gd name="T16" fmla="*/ 13 w 15"/>
                <a:gd name="T17" fmla="*/ 17 h 19"/>
                <a:gd name="T18" fmla="*/ 12 w 15"/>
                <a:gd name="T19" fmla="*/ 18 h 19"/>
                <a:gd name="T20" fmla="*/ 11 w 15"/>
                <a:gd name="T21" fmla="*/ 18 h 19"/>
                <a:gd name="T22" fmla="*/ 10 w 15"/>
                <a:gd name="T23" fmla="*/ 19 h 19"/>
                <a:gd name="T24" fmla="*/ 9 w 15"/>
                <a:gd name="T25" fmla="*/ 19 h 19"/>
                <a:gd name="T26" fmla="*/ 9 w 15"/>
                <a:gd name="T27" fmla="*/ 19 h 19"/>
                <a:gd name="T28" fmla="*/ 9 w 15"/>
                <a:gd name="T29" fmla="*/ 19 h 19"/>
                <a:gd name="T30" fmla="*/ 8 w 15"/>
                <a:gd name="T31" fmla="*/ 19 h 19"/>
                <a:gd name="T32" fmla="*/ 7 w 15"/>
                <a:gd name="T33" fmla="*/ 19 h 19"/>
                <a:gd name="T34" fmla="*/ 6 w 15"/>
                <a:gd name="T35" fmla="*/ 19 h 19"/>
                <a:gd name="T36" fmla="*/ 5 w 15"/>
                <a:gd name="T37" fmla="*/ 18 h 19"/>
                <a:gd name="T38" fmla="*/ 4 w 15"/>
                <a:gd name="T39" fmla="*/ 18 h 19"/>
                <a:gd name="T40" fmla="*/ 3 w 15"/>
                <a:gd name="T41" fmla="*/ 17 h 19"/>
                <a:gd name="T42" fmla="*/ 2 w 15"/>
                <a:gd name="T43" fmla="*/ 17 h 19"/>
                <a:gd name="T44" fmla="*/ 2 w 15"/>
                <a:gd name="T45" fmla="*/ 16 h 19"/>
                <a:gd name="T46" fmla="*/ 2 w 15"/>
                <a:gd name="T47" fmla="*/ 15 h 19"/>
                <a:gd name="T48" fmla="*/ 1 w 15"/>
                <a:gd name="T49" fmla="*/ 15 h 19"/>
                <a:gd name="T50" fmla="*/ 1 w 15"/>
                <a:gd name="T51" fmla="*/ 14 h 19"/>
                <a:gd name="T52" fmla="*/ 1 w 15"/>
                <a:gd name="T53" fmla="*/ 13 h 19"/>
                <a:gd name="T54" fmla="*/ 0 w 15"/>
                <a:gd name="T55" fmla="*/ 12 h 19"/>
                <a:gd name="T56" fmla="*/ 0 w 15"/>
                <a:gd name="T57" fmla="*/ 10 h 19"/>
                <a:gd name="T58" fmla="*/ 0 w 15"/>
                <a:gd name="T59" fmla="*/ 9 h 19"/>
                <a:gd name="T60" fmla="*/ 0 w 15"/>
                <a:gd name="T61" fmla="*/ 8 h 19"/>
                <a:gd name="T62" fmla="*/ 0 w 15"/>
                <a:gd name="T63" fmla="*/ 7 h 19"/>
                <a:gd name="T64" fmla="*/ 0 w 15"/>
                <a:gd name="T65" fmla="*/ 6 h 19"/>
                <a:gd name="T66" fmla="*/ 1 w 15"/>
                <a:gd name="T67" fmla="*/ 5 h 19"/>
                <a:gd name="T68" fmla="*/ 1 w 15"/>
                <a:gd name="T69" fmla="*/ 5 h 19"/>
                <a:gd name="T70" fmla="*/ 1 w 15"/>
                <a:gd name="T71" fmla="*/ 4 h 19"/>
                <a:gd name="T72" fmla="*/ 2 w 15"/>
                <a:gd name="T73" fmla="*/ 3 h 19"/>
                <a:gd name="T74" fmla="*/ 2 w 15"/>
                <a:gd name="T75" fmla="*/ 2 h 19"/>
                <a:gd name="T76" fmla="*/ 2 w 15"/>
                <a:gd name="T77" fmla="*/ 2 h 19"/>
                <a:gd name="T78" fmla="*/ 3 w 15"/>
                <a:gd name="T79" fmla="*/ 1 h 19"/>
                <a:gd name="T80" fmla="*/ 4 w 15"/>
                <a:gd name="T81" fmla="*/ 1 h 19"/>
                <a:gd name="T82" fmla="*/ 5 w 15"/>
                <a:gd name="T83" fmla="*/ 0 h 19"/>
                <a:gd name="T84" fmla="*/ 6 w 15"/>
                <a:gd name="T85" fmla="*/ 0 h 19"/>
                <a:gd name="T86" fmla="*/ 7 w 15"/>
                <a:gd name="T87" fmla="*/ 0 h 19"/>
                <a:gd name="T88" fmla="*/ 8 w 15"/>
                <a:gd name="T89" fmla="*/ 0 h 19"/>
                <a:gd name="T90" fmla="*/ 9 w 15"/>
                <a:gd name="T91" fmla="*/ 0 h 19"/>
                <a:gd name="T92" fmla="*/ 9 w 15"/>
                <a:gd name="T93" fmla="*/ 0 h 19"/>
                <a:gd name="T94" fmla="*/ 9 w 15"/>
                <a:gd name="T95" fmla="*/ 0 h 19"/>
                <a:gd name="T96" fmla="*/ 10 w 15"/>
                <a:gd name="T97" fmla="*/ 1 h 19"/>
                <a:gd name="T98" fmla="*/ 11 w 15"/>
                <a:gd name="T99" fmla="*/ 1 h 19"/>
                <a:gd name="T100" fmla="*/ 12 w 15"/>
                <a:gd name="T101" fmla="*/ 2 h 19"/>
                <a:gd name="T102" fmla="*/ 13 w 15"/>
                <a:gd name="T103" fmla="*/ 2 h 19"/>
                <a:gd name="T104" fmla="*/ 13 w 15"/>
                <a:gd name="T105" fmla="*/ 3 h 19"/>
                <a:gd name="T106" fmla="*/ 14 w 15"/>
                <a:gd name="T107" fmla="*/ 4 h 19"/>
                <a:gd name="T108" fmla="*/ 15 w 15"/>
                <a:gd name="T109" fmla="*/ 4 h 19"/>
                <a:gd name="T110" fmla="*/ 15 w 15"/>
                <a:gd name="T111" fmla="*/ 5 h 19"/>
                <a:gd name="T112" fmla="*/ 15 w 15"/>
                <a:gd name="T113" fmla="*/ 6 h 19"/>
                <a:gd name="T114" fmla="*/ 15 w 15"/>
                <a:gd name="T115" fmla="*/ 7 h 19"/>
                <a:gd name="T116" fmla="*/ 15 w 15"/>
                <a:gd name="T117" fmla="*/ 8 h 19"/>
                <a:gd name="T118" fmla="*/ 15 w 15"/>
                <a:gd name="T11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19">
                  <a:moveTo>
                    <a:pt x="15" y="9"/>
                  </a:moveTo>
                  <a:lnTo>
                    <a:pt x="15" y="9"/>
                  </a:lnTo>
                  <a:lnTo>
                    <a:pt x="15" y="9"/>
                  </a:lnTo>
                  <a:lnTo>
                    <a:pt x="15" y="9"/>
                  </a:lnTo>
                  <a:lnTo>
                    <a:pt x="15" y="10"/>
                  </a:lnTo>
                  <a:lnTo>
                    <a:pt x="15" y="10"/>
                  </a:lnTo>
                  <a:lnTo>
                    <a:pt x="15" y="10"/>
                  </a:lnTo>
                  <a:lnTo>
                    <a:pt x="15" y="10"/>
                  </a:lnTo>
                  <a:lnTo>
                    <a:pt x="15" y="10"/>
                  </a:lnTo>
                  <a:lnTo>
                    <a:pt x="15" y="10"/>
                  </a:lnTo>
                  <a:lnTo>
                    <a:pt x="15" y="12"/>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4" y="15"/>
                  </a:lnTo>
                  <a:lnTo>
                    <a:pt x="14" y="16"/>
                  </a:lnTo>
                  <a:lnTo>
                    <a:pt x="14" y="16"/>
                  </a:lnTo>
                  <a:lnTo>
                    <a:pt x="14" y="16"/>
                  </a:lnTo>
                  <a:lnTo>
                    <a:pt x="14" y="16"/>
                  </a:lnTo>
                  <a:lnTo>
                    <a:pt x="14" y="16"/>
                  </a:lnTo>
                  <a:lnTo>
                    <a:pt x="14" y="16"/>
                  </a:lnTo>
                  <a:lnTo>
                    <a:pt x="14" y="16"/>
                  </a:lnTo>
                  <a:lnTo>
                    <a:pt x="14" y="16"/>
                  </a:lnTo>
                  <a:lnTo>
                    <a:pt x="14" y="17"/>
                  </a:lnTo>
                  <a:lnTo>
                    <a:pt x="13" y="17"/>
                  </a:lnTo>
                  <a:lnTo>
                    <a:pt x="13" y="17"/>
                  </a:lnTo>
                  <a:lnTo>
                    <a:pt x="13" y="17"/>
                  </a:lnTo>
                  <a:lnTo>
                    <a:pt x="13" y="17"/>
                  </a:lnTo>
                  <a:lnTo>
                    <a:pt x="13" y="17"/>
                  </a:lnTo>
                  <a:lnTo>
                    <a:pt x="13" y="17"/>
                  </a:lnTo>
                  <a:lnTo>
                    <a:pt x="13" y="17"/>
                  </a:lnTo>
                  <a:lnTo>
                    <a:pt x="13" y="17"/>
                  </a:lnTo>
                  <a:lnTo>
                    <a:pt x="13" y="17"/>
                  </a:lnTo>
                  <a:lnTo>
                    <a:pt x="12" y="18"/>
                  </a:lnTo>
                  <a:lnTo>
                    <a:pt x="12" y="18"/>
                  </a:lnTo>
                  <a:lnTo>
                    <a:pt x="12" y="18"/>
                  </a:lnTo>
                  <a:lnTo>
                    <a:pt x="12" y="18"/>
                  </a:lnTo>
                  <a:lnTo>
                    <a:pt x="12" y="18"/>
                  </a:lnTo>
                  <a:lnTo>
                    <a:pt x="12" y="18"/>
                  </a:lnTo>
                  <a:lnTo>
                    <a:pt x="12" y="18"/>
                  </a:lnTo>
                  <a:lnTo>
                    <a:pt x="11" y="18"/>
                  </a:lnTo>
                  <a:lnTo>
                    <a:pt x="11" y="18"/>
                  </a:lnTo>
                  <a:lnTo>
                    <a:pt x="11" y="18"/>
                  </a:lnTo>
                  <a:lnTo>
                    <a:pt x="11" y="18"/>
                  </a:lnTo>
                  <a:lnTo>
                    <a:pt x="11" y="18"/>
                  </a:lnTo>
                  <a:lnTo>
                    <a:pt x="11" y="18"/>
                  </a:lnTo>
                  <a:lnTo>
                    <a:pt x="11" y="18"/>
                  </a:lnTo>
                  <a:lnTo>
                    <a:pt x="10"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8"/>
                  </a:lnTo>
                  <a:lnTo>
                    <a:pt x="5" y="18"/>
                  </a:lnTo>
                  <a:lnTo>
                    <a:pt x="5" y="18"/>
                  </a:lnTo>
                  <a:lnTo>
                    <a:pt x="5" y="18"/>
                  </a:lnTo>
                  <a:lnTo>
                    <a:pt x="5" y="18"/>
                  </a:lnTo>
                  <a:lnTo>
                    <a:pt x="4" y="18"/>
                  </a:lnTo>
                  <a:lnTo>
                    <a:pt x="4" y="18"/>
                  </a:lnTo>
                  <a:lnTo>
                    <a:pt x="4" y="18"/>
                  </a:lnTo>
                  <a:lnTo>
                    <a:pt x="4" y="18"/>
                  </a:lnTo>
                  <a:lnTo>
                    <a:pt x="4" y="18"/>
                  </a:lnTo>
                  <a:lnTo>
                    <a:pt x="4" y="18"/>
                  </a:lnTo>
                  <a:lnTo>
                    <a:pt x="4" y="18"/>
                  </a:lnTo>
                  <a:lnTo>
                    <a:pt x="3" y="18"/>
                  </a:lnTo>
                  <a:lnTo>
                    <a:pt x="3" y="18"/>
                  </a:lnTo>
                  <a:lnTo>
                    <a:pt x="3" y="17"/>
                  </a:lnTo>
                  <a:lnTo>
                    <a:pt x="3" y="17"/>
                  </a:lnTo>
                  <a:lnTo>
                    <a:pt x="3" y="17"/>
                  </a:lnTo>
                  <a:lnTo>
                    <a:pt x="3" y="17"/>
                  </a:lnTo>
                  <a:lnTo>
                    <a:pt x="3" y="17"/>
                  </a:lnTo>
                  <a:lnTo>
                    <a:pt x="3" y="17"/>
                  </a:lnTo>
                  <a:lnTo>
                    <a:pt x="2" y="17"/>
                  </a:lnTo>
                  <a:lnTo>
                    <a:pt x="2" y="17"/>
                  </a:lnTo>
                  <a:lnTo>
                    <a:pt x="2" y="17"/>
                  </a:lnTo>
                  <a:lnTo>
                    <a:pt x="2" y="17"/>
                  </a:lnTo>
                  <a:lnTo>
                    <a:pt x="2" y="16"/>
                  </a:lnTo>
                  <a:lnTo>
                    <a:pt x="2" y="16"/>
                  </a:lnTo>
                  <a:lnTo>
                    <a:pt x="2" y="16"/>
                  </a:lnTo>
                  <a:lnTo>
                    <a:pt x="2" y="16"/>
                  </a:lnTo>
                  <a:lnTo>
                    <a:pt x="2" y="16"/>
                  </a:lnTo>
                  <a:lnTo>
                    <a:pt x="2" y="16"/>
                  </a:lnTo>
                  <a:lnTo>
                    <a:pt x="2" y="16"/>
                  </a:lnTo>
                  <a:lnTo>
                    <a:pt x="2" y="16"/>
                  </a:lnTo>
                  <a:lnTo>
                    <a:pt x="2" y="15"/>
                  </a:lnTo>
                  <a:lnTo>
                    <a:pt x="2" y="15"/>
                  </a:lnTo>
                  <a:lnTo>
                    <a:pt x="2" y="15"/>
                  </a:lnTo>
                  <a:lnTo>
                    <a:pt x="2" y="15"/>
                  </a:lnTo>
                  <a:lnTo>
                    <a:pt x="2" y="15"/>
                  </a:lnTo>
                  <a:lnTo>
                    <a:pt x="2"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0" y="12"/>
                  </a:lnTo>
                  <a:lnTo>
                    <a:pt x="0" y="12"/>
                  </a:lnTo>
                  <a:lnTo>
                    <a:pt x="0" y="12"/>
                  </a:lnTo>
                  <a:lnTo>
                    <a:pt x="0" y="12"/>
                  </a:lnTo>
                  <a:lnTo>
                    <a:pt x="0" y="12"/>
                  </a:lnTo>
                  <a:lnTo>
                    <a:pt x="0" y="12"/>
                  </a:lnTo>
                  <a:lnTo>
                    <a:pt x="0" y="12"/>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6"/>
                  </a:lnTo>
                  <a:lnTo>
                    <a:pt x="0" y="6"/>
                  </a:lnTo>
                  <a:lnTo>
                    <a:pt x="0" y="6"/>
                  </a:lnTo>
                  <a:lnTo>
                    <a:pt x="0" y="6"/>
                  </a:lnTo>
                  <a:lnTo>
                    <a:pt x="0" y="6"/>
                  </a:lnTo>
                  <a:lnTo>
                    <a:pt x="0" y="6"/>
                  </a:lnTo>
                  <a:lnTo>
                    <a:pt x="1" y="6"/>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2" y="4"/>
                  </a:lnTo>
                  <a:lnTo>
                    <a:pt x="2" y="4"/>
                  </a:lnTo>
                  <a:lnTo>
                    <a:pt x="2" y="3"/>
                  </a:lnTo>
                  <a:lnTo>
                    <a:pt x="2" y="3"/>
                  </a:lnTo>
                  <a:lnTo>
                    <a:pt x="2" y="3"/>
                  </a:lnTo>
                  <a:lnTo>
                    <a:pt x="2" y="3"/>
                  </a:lnTo>
                  <a:lnTo>
                    <a:pt x="2" y="3"/>
                  </a:lnTo>
                  <a:lnTo>
                    <a:pt x="2" y="3"/>
                  </a:lnTo>
                  <a:lnTo>
                    <a:pt x="2" y="3"/>
                  </a:lnTo>
                  <a:lnTo>
                    <a:pt x="2" y="3"/>
                  </a:lnTo>
                  <a:lnTo>
                    <a:pt x="2" y="2"/>
                  </a:lnTo>
                  <a:lnTo>
                    <a:pt x="2" y="2"/>
                  </a:lnTo>
                  <a:lnTo>
                    <a:pt x="2" y="2"/>
                  </a:lnTo>
                  <a:lnTo>
                    <a:pt x="2" y="2"/>
                  </a:lnTo>
                  <a:lnTo>
                    <a:pt x="2" y="2"/>
                  </a:lnTo>
                  <a:lnTo>
                    <a:pt x="2" y="2"/>
                  </a:lnTo>
                  <a:lnTo>
                    <a:pt x="2" y="2"/>
                  </a:lnTo>
                  <a:lnTo>
                    <a:pt x="2" y="2"/>
                  </a:lnTo>
                  <a:lnTo>
                    <a:pt x="2" y="2"/>
                  </a:lnTo>
                  <a:lnTo>
                    <a:pt x="3" y="2"/>
                  </a:lnTo>
                  <a:lnTo>
                    <a:pt x="3" y="1"/>
                  </a:lnTo>
                  <a:lnTo>
                    <a:pt x="3" y="1"/>
                  </a:lnTo>
                  <a:lnTo>
                    <a:pt x="3" y="1"/>
                  </a:lnTo>
                  <a:lnTo>
                    <a:pt x="3" y="1"/>
                  </a:lnTo>
                  <a:lnTo>
                    <a:pt x="3" y="1"/>
                  </a:lnTo>
                  <a:lnTo>
                    <a:pt x="3" y="1"/>
                  </a:lnTo>
                  <a:lnTo>
                    <a:pt x="4" y="1"/>
                  </a:lnTo>
                  <a:lnTo>
                    <a:pt x="4" y="1"/>
                  </a:lnTo>
                  <a:lnTo>
                    <a:pt x="4" y="1"/>
                  </a:lnTo>
                  <a:lnTo>
                    <a:pt x="4" y="1"/>
                  </a:lnTo>
                  <a:lnTo>
                    <a:pt x="4" y="1"/>
                  </a:lnTo>
                  <a:lnTo>
                    <a:pt x="4" y="1"/>
                  </a:lnTo>
                  <a:lnTo>
                    <a:pt x="4" y="1"/>
                  </a:lnTo>
                  <a:lnTo>
                    <a:pt x="4" y="1"/>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10" y="0"/>
                  </a:lnTo>
                  <a:lnTo>
                    <a:pt x="10" y="0"/>
                  </a:lnTo>
                  <a:lnTo>
                    <a:pt x="10" y="0"/>
                  </a:lnTo>
                  <a:lnTo>
                    <a:pt x="10" y="1"/>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1"/>
                  </a:lnTo>
                  <a:lnTo>
                    <a:pt x="12" y="2"/>
                  </a:lnTo>
                  <a:lnTo>
                    <a:pt x="12" y="2"/>
                  </a:lnTo>
                  <a:lnTo>
                    <a:pt x="12" y="2"/>
                  </a:lnTo>
                  <a:lnTo>
                    <a:pt x="12" y="2"/>
                  </a:lnTo>
                  <a:lnTo>
                    <a:pt x="12" y="2"/>
                  </a:lnTo>
                  <a:lnTo>
                    <a:pt x="13" y="2"/>
                  </a:lnTo>
                  <a:lnTo>
                    <a:pt x="13" y="2"/>
                  </a:lnTo>
                  <a:lnTo>
                    <a:pt x="13" y="2"/>
                  </a:lnTo>
                  <a:lnTo>
                    <a:pt x="13" y="2"/>
                  </a:lnTo>
                  <a:lnTo>
                    <a:pt x="13" y="2"/>
                  </a:lnTo>
                  <a:lnTo>
                    <a:pt x="13" y="3"/>
                  </a:lnTo>
                  <a:lnTo>
                    <a:pt x="13" y="3"/>
                  </a:lnTo>
                  <a:lnTo>
                    <a:pt x="13" y="3"/>
                  </a:lnTo>
                  <a:lnTo>
                    <a:pt x="14" y="3"/>
                  </a:lnTo>
                  <a:lnTo>
                    <a:pt x="14" y="3"/>
                  </a:lnTo>
                  <a:lnTo>
                    <a:pt x="14" y="3"/>
                  </a:lnTo>
                  <a:lnTo>
                    <a:pt x="14" y="3"/>
                  </a:lnTo>
                  <a:lnTo>
                    <a:pt x="14" y="3"/>
                  </a:lnTo>
                  <a:lnTo>
                    <a:pt x="14" y="4"/>
                  </a:lnTo>
                  <a:lnTo>
                    <a:pt x="14" y="4"/>
                  </a:lnTo>
                  <a:lnTo>
                    <a:pt x="14" y="4"/>
                  </a:lnTo>
                  <a:lnTo>
                    <a:pt x="14" y="4"/>
                  </a:lnTo>
                  <a:lnTo>
                    <a:pt x="14" y="4"/>
                  </a:lnTo>
                  <a:lnTo>
                    <a:pt x="15" y="4"/>
                  </a:lnTo>
                  <a:lnTo>
                    <a:pt x="15" y="4"/>
                  </a:lnTo>
                  <a:lnTo>
                    <a:pt x="15" y="4"/>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2" name="Freeform 213">
              <a:extLst>
                <a:ext uri="{FF2B5EF4-FFF2-40B4-BE49-F238E27FC236}">
                  <a16:creationId xmlns:a16="http://schemas.microsoft.com/office/drawing/2014/main" id="{0BB9DBEA-CEBB-406D-9AD3-BA6C7DDEC3E6}"/>
                </a:ext>
              </a:extLst>
            </p:cNvPr>
            <p:cNvSpPr>
              <a:spLocks/>
            </p:cNvSpPr>
            <p:nvPr/>
          </p:nvSpPr>
          <p:spPr bwMode="auto">
            <a:xfrm>
              <a:off x="6163" y="3501"/>
              <a:ext cx="16" cy="21"/>
            </a:xfrm>
            <a:custGeom>
              <a:avLst/>
              <a:gdLst>
                <a:gd name="T0" fmla="*/ 16 w 16"/>
                <a:gd name="T1" fmla="*/ 11 h 21"/>
                <a:gd name="T2" fmla="*/ 16 w 16"/>
                <a:gd name="T3" fmla="*/ 12 h 21"/>
                <a:gd name="T4" fmla="*/ 16 w 16"/>
                <a:gd name="T5" fmla="*/ 13 h 21"/>
                <a:gd name="T6" fmla="*/ 16 w 16"/>
                <a:gd name="T7" fmla="*/ 14 h 21"/>
                <a:gd name="T8" fmla="*/ 15 w 16"/>
                <a:gd name="T9" fmla="*/ 15 h 21"/>
                <a:gd name="T10" fmla="*/ 15 w 16"/>
                <a:gd name="T11" fmla="*/ 16 h 21"/>
                <a:gd name="T12" fmla="*/ 14 w 16"/>
                <a:gd name="T13" fmla="*/ 16 h 21"/>
                <a:gd name="T14" fmla="*/ 14 w 16"/>
                <a:gd name="T15" fmla="*/ 17 h 21"/>
                <a:gd name="T16" fmla="*/ 13 w 16"/>
                <a:gd name="T17" fmla="*/ 18 h 21"/>
                <a:gd name="T18" fmla="*/ 12 w 16"/>
                <a:gd name="T19" fmla="*/ 18 h 21"/>
                <a:gd name="T20" fmla="*/ 11 w 16"/>
                <a:gd name="T21" fmla="*/ 19 h 21"/>
                <a:gd name="T22" fmla="*/ 10 w 16"/>
                <a:gd name="T23" fmla="*/ 19 h 21"/>
                <a:gd name="T24" fmla="*/ 9 w 16"/>
                <a:gd name="T25" fmla="*/ 19 h 21"/>
                <a:gd name="T26" fmla="*/ 9 w 16"/>
                <a:gd name="T27" fmla="*/ 21 h 21"/>
                <a:gd name="T28" fmla="*/ 9 w 16"/>
                <a:gd name="T29" fmla="*/ 21 h 21"/>
                <a:gd name="T30" fmla="*/ 8 w 16"/>
                <a:gd name="T31" fmla="*/ 21 h 21"/>
                <a:gd name="T32" fmla="*/ 7 w 16"/>
                <a:gd name="T33" fmla="*/ 19 h 21"/>
                <a:gd name="T34" fmla="*/ 6 w 16"/>
                <a:gd name="T35" fmla="*/ 19 h 21"/>
                <a:gd name="T36" fmla="*/ 5 w 16"/>
                <a:gd name="T37" fmla="*/ 19 h 21"/>
                <a:gd name="T38" fmla="*/ 4 w 16"/>
                <a:gd name="T39" fmla="*/ 18 h 21"/>
                <a:gd name="T40" fmla="*/ 3 w 16"/>
                <a:gd name="T41" fmla="*/ 18 h 21"/>
                <a:gd name="T42" fmla="*/ 3 w 16"/>
                <a:gd name="T43" fmla="*/ 17 h 21"/>
                <a:gd name="T44" fmla="*/ 3 w 16"/>
                <a:gd name="T45" fmla="*/ 17 h 21"/>
                <a:gd name="T46" fmla="*/ 2 w 16"/>
                <a:gd name="T47" fmla="*/ 16 h 21"/>
                <a:gd name="T48" fmla="*/ 2 w 16"/>
                <a:gd name="T49" fmla="*/ 15 h 21"/>
                <a:gd name="T50" fmla="*/ 1 w 16"/>
                <a:gd name="T51" fmla="*/ 14 h 21"/>
                <a:gd name="T52" fmla="*/ 1 w 16"/>
                <a:gd name="T53" fmla="*/ 13 h 21"/>
                <a:gd name="T54" fmla="*/ 1 w 16"/>
                <a:gd name="T55" fmla="*/ 12 h 21"/>
                <a:gd name="T56" fmla="*/ 0 w 16"/>
                <a:gd name="T57" fmla="*/ 12 h 21"/>
                <a:gd name="T58" fmla="*/ 0 w 16"/>
                <a:gd name="T59" fmla="*/ 11 h 21"/>
                <a:gd name="T60" fmla="*/ 0 w 16"/>
                <a:gd name="T61" fmla="*/ 10 h 21"/>
                <a:gd name="T62" fmla="*/ 1 w 16"/>
                <a:gd name="T63" fmla="*/ 9 h 21"/>
                <a:gd name="T64" fmla="*/ 1 w 16"/>
                <a:gd name="T65" fmla="*/ 7 h 21"/>
                <a:gd name="T66" fmla="*/ 1 w 16"/>
                <a:gd name="T67" fmla="*/ 6 h 21"/>
                <a:gd name="T68" fmla="*/ 1 w 16"/>
                <a:gd name="T69" fmla="*/ 5 h 21"/>
                <a:gd name="T70" fmla="*/ 2 w 16"/>
                <a:gd name="T71" fmla="*/ 4 h 21"/>
                <a:gd name="T72" fmla="*/ 3 w 16"/>
                <a:gd name="T73" fmla="*/ 3 h 21"/>
                <a:gd name="T74" fmla="*/ 3 w 16"/>
                <a:gd name="T75" fmla="*/ 3 h 21"/>
                <a:gd name="T76" fmla="*/ 3 w 16"/>
                <a:gd name="T77" fmla="*/ 2 h 21"/>
                <a:gd name="T78" fmla="*/ 4 w 16"/>
                <a:gd name="T79" fmla="*/ 2 h 21"/>
                <a:gd name="T80" fmla="*/ 5 w 16"/>
                <a:gd name="T81" fmla="*/ 1 h 21"/>
                <a:gd name="T82" fmla="*/ 5 w 16"/>
                <a:gd name="T83" fmla="*/ 1 h 21"/>
                <a:gd name="T84" fmla="*/ 6 w 16"/>
                <a:gd name="T85" fmla="*/ 1 h 21"/>
                <a:gd name="T86" fmla="*/ 7 w 16"/>
                <a:gd name="T87" fmla="*/ 0 h 21"/>
                <a:gd name="T88" fmla="*/ 8 w 16"/>
                <a:gd name="T89" fmla="*/ 0 h 21"/>
                <a:gd name="T90" fmla="*/ 9 w 16"/>
                <a:gd name="T91" fmla="*/ 0 h 21"/>
                <a:gd name="T92" fmla="*/ 9 w 16"/>
                <a:gd name="T93" fmla="*/ 0 h 21"/>
                <a:gd name="T94" fmla="*/ 10 w 16"/>
                <a:gd name="T95" fmla="*/ 1 h 21"/>
                <a:gd name="T96" fmla="*/ 11 w 16"/>
                <a:gd name="T97" fmla="*/ 1 h 21"/>
                <a:gd name="T98" fmla="*/ 12 w 16"/>
                <a:gd name="T99" fmla="*/ 1 h 21"/>
                <a:gd name="T100" fmla="*/ 13 w 16"/>
                <a:gd name="T101" fmla="*/ 2 h 21"/>
                <a:gd name="T102" fmla="*/ 13 w 16"/>
                <a:gd name="T103" fmla="*/ 3 h 21"/>
                <a:gd name="T104" fmla="*/ 14 w 16"/>
                <a:gd name="T105" fmla="*/ 3 h 21"/>
                <a:gd name="T106" fmla="*/ 15 w 16"/>
                <a:gd name="T107" fmla="*/ 4 h 21"/>
                <a:gd name="T108" fmla="*/ 15 w 16"/>
                <a:gd name="T109" fmla="*/ 5 h 21"/>
                <a:gd name="T110" fmla="*/ 16 w 16"/>
                <a:gd name="T111" fmla="*/ 6 h 21"/>
                <a:gd name="T112" fmla="*/ 16 w 16"/>
                <a:gd name="T113" fmla="*/ 6 h 21"/>
                <a:gd name="T114" fmla="*/ 16 w 16"/>
                <a:gd name="T115" fmla="*/ 7 h 21"/>
                <a:gd name="T116" fmla="*/ 16 w 16"/>
                <a:gd name="T117" fmla="*/ 9 h 21"/>
                <a:gd name="T118" fmla="*/ 16 w 16"/>
                <a:gd name="T11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1">
                  <a:moveTo>
                    <a:pt x="16" y="10"/>
                  </a:move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4"/>
                  </a:lnTo>
                  <a:lnTo>
                    <a:pt x="16" y="14"/>
                  </a:lnTo>
                  <a:lnTo>
                    <a:pt x="16" y="14"/>
                  </a:lnTo>
                  <a:lnTo>
                    <a:pt x="16" y="14"/>
                  </a:lnTo>
                  <a:lnTo>
                    <a:pt x="16" y="14"/>
                  </a:lnTo>
                  <a:lnTo>
                    <a:pt x="16" y="14"/>
                  </a:lnTo>
                  <a:lnTo>
                    <a:pt x="16" y="14"/>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4" y="16"/>
                  </a:lnTo>
                  <a:lnTo>
                    <a:pt x="14" y="16"/>
                  </a:lnTo>
                  <a:lnTo>
                    <a:pt x="14" y="16"/>
                  </a:lnTo>
                  <a:lnTo>
                    <a:pt x="14" y="17"/>
                  </a:lnTo>
                  <a:lnTo>
                    <a:pt x="14" y="17"/>
                  </a:lnTo>
                  <a:lnTo>
                    <a:pt x="14" y="17"/>
                  </a:lnTo>
                  <a:lnTo>
                    <a:pt x="14" y="17"/>
                  </a:lnTo>
                  <a:lnTo>
                    <a:pt x="14" y="17"/>
                  </a:lnTo>
                  <a:lnTo>
                    <a:pt x="14" y="17"/>
                  </a:lnTo>
                  <a:lnTo>
                    <a:pt x="13" y="17"/>
                  </a:lnTo>
                  <a:lnTo>
                    <a:pt x="13" y="17"/>
                  </a:lnTo>
                  <a:lnTo>
                    <a:pt x="13" y="17"/>
                  </a:lnTo>
                  <a:lnTo>
                    <a:pt x="13" y="18"/>
                  </a:lnTo>
                  <a:lnTo>
                    <a:pt x="13" y="18"/>
                  </a:lnTo>
                  <a:lnTo>
                    <a:pt x="13" y="18"/>
                  </a:lnTo>
                  <a:lnTo>
                    <a:pt x="13" y="18"/>
                  </a:lnTo>
                  <a:lnTo>
                    <a:pt x="13" y="18"/>
                  </a:lnTo>
                  <a:lnTo>
                    <a:pt x="12" y="18"/>
                  </a:lnTo>
                  <a:lnTo>
                    <a:pt x="12" y="18"/>
                  </a:lnTo>
                  <a:lnTo>
                    <a:pt x="12" y="18"/>
                  </a:lnTo>
                  <a:lnTo>
                    <a:pt x="12" y="18"/>
                  </a:lnTo>
                  <a:lnTo>
                    <a:pt x="12" y="18"/>
                  </a:lnTo>
                  <a:lnTo>
                    <a:pt x="12" y="18"/>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21"/>
                  </a:lnTo>
                  <a:lnTo>
                    <a:pt x="9" y="21"/>
                  </a:lnTo>
                  <a:lnTo>
                    <a:pt x="9" y="21"/>
                  </a:lnTo>
                  <a:lnTo>
                    <a:pt x="9" y="21"/>
                  </a:lnTo>
                  <a:lnTo>
                    <a:pt x="9" y="21"/>
                  </a:lnTo>
                  <a:lnTo>
                    <a:pt x="9" y="21"/>
                  </a:lnTo>
                  <a:lnTo>
                    <a:pt x="9" y="21"/>
                  </a:lnTo>
                  <a:lnTo>
                    <a:pt x="8" y="21"/>
                  </a:lnTo>
                  <a:lnTo>
                    <a:pt x="8" y="21"/>
                  </a:lnTo>
                  <a:lnTo>
                    <a:pt x="8" y="21"/>
                  </a:lnTo>
                  <a:lnTo>
                    <a:pt x="8" y="21"/>
                  </a:lnTo>
                  <a:lnTo>
                    <a:pt x="8" y="21"/>
                  </a:lnTo>
                  <a:lnTo>
                    <a:pt x="8" y="21"/>
                  </a:lnTo>
                  <a:lnTo>
                    <a:pt x="7" y="21"/>
                  </a:lnTo>
                  <a:lnTo>
                    <a:pt x="7" y="21"/>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9"/>
                  </a:lnTo>
                  <a:lnTo>
                    <a:pt x="4" y="19"/>
                  </a:lnTo>
                  <a:lnTo>
                    <a:pt x="4" y="19"/>
                  </a:lnTo>
                  <a:lnTo>
                    <a:pt x="4" y="19"/>
                  </a:lnTo>
                  <a:lnTo>
                    <a:pt x="4" y="18"/>
                  </a:lnTo>
                  <a:lnTo>
                    <a:pt x="4" y="18"/>
                  </a:lnTo>
                  <a:lnTo>
                    <a:pt x="4" y="18"/>
                  </a:lnTo>
                  <a:lnTo>
                    <a:pt x="4" y="18"/>
                  </a:lnTo>
                  <a:lnTo>
                    <a:pt x="3" y="18"/>
                  </a:lnTo>
                  <a:lnTo>
                    <a:pt x="3" y="18"/>
                  </a:lnTo>
                  <a:lnTo>
                    <a:pt x="3" y="18"/>
                  </a:lnTo>
                  <a:lnTo>
                    <a:pt x="3" y="18"/>
                  </a:lnTo>
                  <a:lnTo>
                    <a:pt x="3" y="18"/>
                  </a:lnTo>
                  <a:lnTo>
                    <a:pt x="3" y="18"/>
                  </a:lnTo>
                  <a:lnTo>
                    <a:pt x="3" y="18"/>
                  </a:lnTo>
                  <a:lnTo>
                    <a:pt x="3" y="17"/>
                  </a:lnTo>
                  <a:lnTo>
                    <a:pt x="3" y="17"/>
                  </a:lnTo>
                  <a:lnTo>
                    <a:pt x="3" y="17"/>
                  </a:lnTo>
                  <a:lnTo>
                    <a:pt x="3" y="17"/>
                  </a:lnTo>
                  <a:lnTo>
                    <a:pt x="3" y="17"/>
                  </a:lnTo>
                  <a:lnTo>
                    <a:pt x="3" y="17"/>
                  </a:lnTo>
                  <a:lnTo>
                    <a:pt x="3" y="17"/>
                  </a:lnTo>
                  <a:lnTo>
                    <a:pt x="3" y="17"/>
                  </a:lnTo>
                  <a:lnTo>
                    <a:pt x="3" y="17"/>
                  </a:lnTo>
                  <a:lnTo>
                    <a:pt x="3" y="16"/>
                  </a:lnTo>
                  <a:lnTo>
                    <a:pt x="2" y="16"/>
                  </a:lnTo>
                  <a:lnTo>
                    <a:pt x="2" y="16"/>
                  </a:lnTo>
                  <a:lnTo>
                    <a:pt x="2" y="16"/>
                  </a:lnTo>
                  <a:lnTo>
                    <a:pt x="2" y="16"/>
                  </a:lnTo>
                  <a:lnTo>
                    <a:pt x="2" y="16"/>
                  </a:lnTo>
                  <a:lnTo>
                    <a:pt x="2" y="16"/>
                  </a:lnTo>
                  <a:lnTo>
                    <a:pt x="2" y="16"/>
                  </a:lnTo>
                  <a:lnTo>
                    <a:pt x="2" y="15"/>
                  </a:lnTo>
                  <a:lnTo>
                    <a:pt x="2" y="15"/>
                  </a:lnTo>
                  <a:lnTo>
                    <a:pt x="2" y="15"/>
                  </a:lnTo>
                  <a:lnTo>
                    <a:pt x="2" y="15"/>
                  </a:lnTo>
                  <a:lnTo>
                    <a:pt x="1"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2"/>
                  </a:lnTo>
                  <a:lnTo>
                    <a:pt x="1" y="12"/>
                  </a:lnTo>
                  <a:lnTo>
                    <a:pt x="1" y="12"/>
                  </a:lnTo>
                  <a:lnTo>
                    <a:pt x="0"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1" y="9"/>
                  </a:lnTo>
                  <a:lnTo>
                    <a:pt x="1" y="9"/>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4"/>
                  </a:lnTo>
                  <a:lnTo>
                    <a:pt x="2" y="4"/>
                  </a:lnTo>
                  <a:lnTo>
                    <a:pt x="2" y="4"/>
                  </a:lnTo>
                  <a:lnTo>
                    <a:pt x="2" y="4"/>
                  </a:lnTo>
                  <a:lnTo>
                    <a:pt x="2" y="4"/>
                  </a:lnTo>
                  <a:lnTo>
                    <a:pt x="2" y="4"/>
                  </a:lnTo>
                  <a:lnTo>
                    <a:pt x="2" y="4"/>
                  </a:lnTo>
                  <a:lnTo>
                    <a:pt x="2" y="4"/>
                  </a:lnTo>
                  <a:lnTo>
                    <a:pt x="3"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4" y="2"/>
                  </a:lnTo>
                  <a:lnTo>
                    <a:pt x="4" y="2"/>
                  </a:lnTo>
                  <a:lnTo>
                    <a:pt x="4" y="2"/>
                  </a:lnTo>
                  <a:lnTo>
                    <a:pt x="4" y="1"/>
                  </a:lnTo>
                  <a:lnTo>
                    <a:pt x="4" y="1"/>
                  </a:lnTo>
                  <a:lnTo>
                    <a:pt x="4" y="1"/>
                  </a:lnTo>
                  <a:lnTo>
                    <a:pt x="4" y="1"/>
                  </a:lnTo>
                  <a:lnTo>
                    <a:pt x="5" y="1"/>
                  </a:lnTo>
                  <a:lnTo>
                    <a:pt x="5" y="1"/>
                  </a:lnTo>
                  <a:lnTo>
                    <a:pt x="5" y="1"/>
                  </a:lnTo>
                  <a:lnTo>
                    <a:pt x="5" y="1"/>
                  </a:lnTo>
                  <a:lnTo>
                    <a:pt x="5" y="1"/>
                  </a:lnTo>
                  <a:lnTo>
                    <a:pt x="5" y="1"/>
                  </a:lnTo>
                  <a:lnTo>
                    <a:pt x="5" y="1"/>
                  </a:lnTo>
                  <a:lnTo>
                    <a:pt x="6" y="1"/>
                  </a:lnTo>
                  <a:lnTo>
                    <a:pt x="6" y="1"/>
                  </a:lnTo>
                  <a:lnTo>
                    <a:pt x="6" y="1"/>
                  </a:lnTo>
                  <a:lnTo>
                    <a:pt x="6" y="1"/>
                  </a:lnTo>
                  <a:lnTo>
                    <a:pt x="6" y="1"/>
                  </a:lnTo>
                  <a:lnTo>
                    <a:pt x="6" y="1"/>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0"/>
                  </a:lnTo>
                  <a:lnTo>
                    <a:pt x="9" y="0"/>
                  </a:lnTo>
                  <a:lnTo>
                    <a:pt x="9" y="0"/>
                  </a:lnTo>
                  <a:lnTo>
                    <a:pt x="9" y="0"/>
                  </a:lnTo>
                  <a:lnTo>
                    <a:pt x="9" y="0"/>
                  </a:lnTo>
                  <a:lnTo>
                    <a:pt x="9" y="1"/>
                  </a:lnTo>
                  <a:lnTo>
                    <a:pt x="10" y="1"/>
                  </a:lnTo>
                  <a:lnTo>
                    <a:pt x="10" y="1"/>
                  </a:lnTo>
                  <a:lnTo>
                    <a:pt x="10" y="1"/>
                  </a:lnTo>
                  <a:lnTo>
                    <a:pt x="10" y="1"/>
                  </a:lnTo>
                  <a:lnTo>
                    <a:pt x="10" y="1"/>
                  </a:lnTo>
                  <a:lnTo>
                    <a:pt x="10" y="1"/>
                  </a:lnTo>
                  <a:lnTo>
                    <a:pt x="11" y="1"/>
                  </a:lnTo>
                  <a:lnTo>
                    <a:pt x="11" y="1"/>
                  </a:lnTo>
                  <a:lnTo>
                    <a:pt x="11" y="1"/>
                  </a:lnTo>
                  <a:lnTo>
                    <a:pt x="11" y="1"/>
                  </a:lnTo>
                  <a:lnTo>
                    <a:pt x="11" y="1"/>
                  </a:lnTo>
                  <a:lnTo>
                    <a:pt x="11" y="1"/>
                  </a:lnTo>
                  <a:lnTo>
                    <a:pt x="11" y="1"/>
                  </a:lnTo>
                  <a:lnTo>
                    <a:pt x="12" y="1"/>
                  </a:lnTo>
                  <a:lnTo>
                    <a:pt x="12" y="1"/>
                  </a:lnTo>
                  <a:lnTo>
                    <a:pt x="12" y="1"/>
                  </a:lnTo>
                  <a:lnTo>
                    <a:pt x="12" y="2"/>
                  </a:lnTo>
                  <a:lnTo>
                    <a:pt x="12" y="2"/>
                  </a:lnTo>
                  <a:lnTo>
                    <a:pt x="12" y="2"/>
                  </a:lnTo>
                  <a:lnTo>
                    <a:pt x="12" y="2"/>
                  </a:lnTo>
                  <a:lnTo>
                    <a:pt x="12" y="2"/>
                  </a:lnTo>
                  <a:lnTo>
                    <a:pt x="13" y="2"/>
                  </a:lnTo>
                  <a:lnTo>
                    <a:pt x="13" y="2"/>
                  </a:lnTo>
                  <a:lnTo>
                    <a:pt x="13" y="2"/>
                  </a:lnTo>
                  <a:lnTo>
                    <a:pt x="13" y="2"/>
                  </a:lnTo>
                  <a:lnTo>
                    <a:pt x="13" y="2"/>
                  </a:lnTo>
                  <a:lnTo>
                    <a:pt x="13" y="2"/>
                  </a:lnTo>
                  <a:lnTo>
                    <a:pt x="13" y="3"/>
                  </a:lnTo>
                  <a:lnTo>
                    <a:pt x="13" y="3"/>
                  </a:lnTo>
                  <a:lnTo>
                    <a:pt x="14" y="3"/>
                  </a:lnTo>
                  <a:lnTo>
                    <a:pt x="14" y="3"/>
                  </a:lnTo>
                  <a:lnTo>
                    <a:pt x="14" y="3"/>
                  </a:lnTo>
                  <a:lnTo>
                    <a:pt x="14" y="3"/>
                  </a:lnTo>
                  <a:lnTo>
                    <a:pt x="14" y="3"/>
                  </a:lnTo>
                  <a:lnTo>
                    <a:pt x="14" y="3"/>
                  </a:lnTo>
                  <a:lnTo>
                    <a:pt x="14" y="3"/>
                  </a:lnTo>
                  <a:lnTo>
                    <a:pt x="14" y="4"/>
                  </a:lnTo>
                  <a:lnTo>
                    <a:pt x="14" y="4"/>
                  </a:lnTo>
                  <a:lnTo>
                    <a:pt x="15" y="4"/>
                  </a:lnTo>
                  <a:lnTo>
                    <a:pt x="15" y="4"/>
                  </a:lnTo>
                  <a:lnTo>
                    <a:pt x="15" y="4"/>
                  </a:lnTo>
                  <a:lnTo>
                    <a:pt x="15" y="4"/>
                  </a:lnTo>
                  <a:lnTo>
                    <a:pt x="15" y="4"/>
                  </a:lnTo>
                  <a:lnTo>
                    <a:pt x="15" y="4"/>
                  </a:lnTo>
                  <a:lnTo>
                    <a:pt x="15" y="5"/>
                  </a:lnTo>
                  <a:lnTo>
                    <a:pt x="15" y="5"/>
                  </a:lnTo>
                  <a:lnTo>
                    <a:pt x="15" y="5"/>
                  </a:lnTo>
                  <a:lnTo>
                    <a:pt x="15" y="5"/>
                  </a:lnTo>
                  <a:lnTo>
                    <a:pt x="15" y="5"/>
                  </a:lnTo>
                  <a:lnTo>
                    <a:pt x="15" y="5"/>
                  </a:lnTo>
                  <a:lnTo>
                    <a:pt x="16" y="5"/>
                  </a:lnTo>
                  <a:lnTo>
                    <a:pt x="16" y="6"/>
                  </a:lnTo>
                  <a:lnTo>
                    <a:pt x="16" y="6"/>
                  </a:lnTo>
                  <a:lnTo>
                    <a:pt x="16" y="6"/>
                  </a:lnTo>
                  <a:lnTo>
                    <a:pt x="16" y="6"/>
                  </a:lnTo>
                  <a:lnTo>
                    <a:pt x="16" y="6"/>
                  </a:lnTo>
                  <a:lnTo>
                    <a:pt x="16" y="6"/>
                  </a:lnTo>
                  <a:lnTo>
                    <a:pt x="16" y="6"/>
                  </a:lnTo>
                  <a:lnTo>
                    <a:pt x="16" y="7"/>
                  </a:lnTo>
                  <a:lnTo>
                    <a:pt x="16" y="7"/>
                  </a:lnTo>
                  <a:lnTo>
                    <a:pt x="16" y="7"/>
                  </a:lnTo>
                  <a:lnTo>
                    <a:pt x="16" y="7"/>
                  </a:lnTo>
                  <a:lnTo>
                    <a:pt x="16" y="7"/>
                  </a:lnTo>
                  <a:lnTo>
                    <a:pt x="16" y="7"/>
                  </a:lnTo>
                  <a:lnTo>
                    <a:pt x="16" y="9"/>
                  </a:lnTo>
                  <a:lnTo>
                    <a:pt x="16" y="9"/>
                  </a:lnTo>
                  <a:lnTo>
                    <a:pt x="16" y="9"/>
                  </a:lnTo>
                  <a:lnTo>
                    <a:pt x="16" y="9"/>
                  </a:lnTo>
                  <a:lnTo>
                    <a:pt x="16" y="9"/>
                  </a:lnTo>
                  <a:lnTo>
                    <a:pt x="16" y="9"/>
                  </a:lnTo>
                  <a:lnTo>
                    <a:pt x="16" y="9"/>
                  </a:lnTo>
                  <a:lnTo>
                    <a:pt x="16" y="10"/>
                  </a:lnTo>
                  <a:lnTo>
                    <a:pt x="16" y="10"/>
                  </a:lnTo>
                  <a:lnTo>
                    <a:pt x="16" y="10"/>
                  </a:lnTo>
                  <a:lnTo>
                    <a:pt x="16" y="10"/>
                  </a:lnTo>
                  <a:lnTo>
                    <a:pt x="16" y="10"/>
                  </a:lnTo>
                  <a:lnTo>
                    <a:pt x="16" y="1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3" name="Freeform 214">
              <a:extLst>
                <a:ext uri="{FF2B5EF4-FFF2-40B4-BE49-F238E27FC236}">
                  <a16:creationId xmlns:a16="http://schemas.microsoft.com/office/drawing/2014/main" id="{CB9DE9E7-62A2-462B-BFE7-3555C1D2CABF}"/>
                </a:ext>
              </a:extLst>
            </p:cNvPr>
            <p:cNvSpPr>
              <a:spLocks/>
            </p:cNvSpPr>
            <p:nvPr/>
          </p:nvSpPr>
          <p:spPr bwMode="auto">
            <a:xfrm>
              <a:off x="5089" y="2844"/>
              <a:ext cx="2" cy="2"/>
            </a:xfrm>
            <a:custGeom>
              <a:avLst/>
              <a:gdLst>
                <a:gd name="T0" fmla="*/ 0 w 2"/>
                <a:gd name="T1" fmla="*/ 2 h 2"/>
                <a:gd name="T2" fmla="*/ 0 w 2"/>
                <a:gd name="T3" fmla="*/ 0 h 2"/>
                <a:gd name="T4" fmla="*/ 1 w 2"/>
                <a:gd name="T5" fmla="*/ 1 h 2"/>
                <a:gd name="T6" fmla="*/ 1 w 2"/>
                <a:gd name="T7" fmla="*/ 1 h 2"/>
                <a:gd name="T8" fmla="*/ 2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0"/>
                  </a:lnTo>
                  <a:lnTo>
                    <a:pt x="1" y="1"/>
                  </a:lnTo>
                  <a:lnTo>
                    <a:pt x="1" y="1"/>
                  </a:lnTo>
                  <a:lnTo>
                    <a:pt x="2" y="2"/>
                  </a:lnTo>
                  <a:lnTo>
                    <a:pt x="0"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4" name="Freeform 215">
              <a:extLst>
                <a:ext uri="{FF2B5EF4-FFF2-40B4-BE49-F238E27FC236}">
                  <a16:creationId xmlns:a16="http://schemas.microsoft.com/office/drawing/2014/main" id="{003833B3-6F7D-4CDA-84F2-A2AB9D06C069}"/>
                </a:ext>
              </a:extLst>
            </p:cNvPr>
            <p:cNvSpPr>
              <a:spLocks/>
            </p:cNvSpPr>
            <p:nvPr/>
          </p:nvSpPr>
          <p:spPr bwMode="auto">
            <a:xfrm>
              <a:off x="4341" y="3136"/>
              <a:ext cx="11" cy="6"/>
            </a:xfrm>
            <a:custGeom>
              <a:avLst/>
              <a:gdLst>
                <a:gd name="T0" fmla="*/ 0 w 11"/>
                <a:gd name="T1" fmla="*/ 4 h 6"/>
                <a:gd name="T2" fmla="*/ 4 w 11"/>
                <a:gd name="T3" fmla="*/ 0 h 6"/>
                <a:gd name="T4" fmla="*/ 11 w 11"/>
                <a:gd name="T5" fmla="*/ 6 h 6"/>
                <a:gd name="T6" fmla="*/ 0 w 11"/>
                <a:gd name="T7" fmla="*/ 4 h 6"/>
              </a:gdLst>
              <a:ahLst/>
              <a:cxnLst>
                <a:cxn ang="0">
                  <a:pos x="T0" y="T1"/>
                </a:cxn>
                <a:cxn ang="0">
                  <a:pos x="T2" y="T3"/>
                </a:cxn>
                <a:cxn ang="0">
                  <a:pos x="T4" y="T5"/>
                </a:cxn>
                <a:cxn ang="0">
                  <a:pos x="T6" y="T7"/>
                </a:cxn>
              </a:cxnLst>
              <a:rect l="0" t="0" r="r" b="b"/>
              <a:pathLst>
                <a:path w="11" h="6">
                  <a:moveTo>
                    <a:pt x="0" y="4"/>
                  </a:moveTo>
                  <a:lnTo>
                    <a:pt x="4" y="0"/>
                  </a:lnTo>
                  <a:lnTo>
                    <a:pt x="11" y="6"/>
                  </a:lnTo>
                  <a:lnTo>
                    <a:pt x="0" y="4"/>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5" name="Freeform 216">
              <a:extLst>
                <a:ext uri="{FF2B5EF4-FFF2-40B4-BE49-F238E27FC236}">
                  <a16:creationId xmlns:a16="http://schemas.microsoft.com/office/drawing/2014/main" id="{812E8137-9A47-4FA6-B3DC-2B1432917B10}"/>
                </a:ext>
              </a:extLst>
            </p:cNvPr>
            <p:cNvSpPr>
              <a:spLocks/>
            </p:cNvSpPr>
            <p:nvPr/>
          </p:nvSpPr>
          <p:spPr bwMode="auto">
            <a:xfrm>
              <a:off x="4411" y="3173"/>
              <a:ext cx="4" cy="5"/>
            </a:xfrm>
            <a:custGeom>
              <a:avLst/>
              <a:gdLst>
                <a:gd name="T0" fmla="*/ 4 w 4"/>
                <a:gd name="T1" fmla="*/ 0 h 5"/>
                <a:gd name="T2" fmla="*/ 3 w 4"/>
                <a:gd name="T3" fmla="*/ 4 h 5"/>
                <a:gd name="T4" fmla="*/ 0 w 4"/>
                <a:gd name="T5" fmla="*/ 5 h 5"/>
                <a:gd name="T6" fmla="*/ 2 w 4"/>
                <a:gd name="T7" fmla="*/ 0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lnTo>
                    <a:pt x="3" y="4"/>
                  </a:lnTo>
                  <a:lnTo>
                    <a:pt x="0" y="5"/>
                  </a:lnTo>
                  <a:lnTo>
                    <a:pt x="2" y="0"/>
                  </a:lnTo>
                  <a:lnTo>
                    <a:pt x="4" y="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6" name="Freeform 217">
              <a:extLst>
                <a:ext uri="{FF2B5EF4-FFF2-40B4-BE49-F238E27FC236}">
                  <a16:creationId xmlns:a16="http://schemas.microsoft.com/office/drawing/2014/main" id="{B7D3A28B-C13C-42E7-A6E9-2E6E7921E376}"/>
                </a:ext>
              </a:extLst>
            </p:cNvPr>
            <p:cNvSpPr>
              <a:spLocks/>
            </p:cNvSpPr>
            <p:nvPr/>
          </p:nvSpPr>
          <p:spPr bwMode="auto">
            <a:xfrm>
              <a:off x="4425" y="3179"/>
              <a:ext cx="3" cy="2"/>
            </a:xfrm>
            <a:custGeom>
              <a:avLst/>
              <a:gdLst>
                <a:gd name="T0" fmla="*/ 0 w 3"/>
                <a:gd name="T1" fmla="*/ 2 h 2"/>
                <a:gd name="T2" fmla="*/ 1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1" y="0"/>
                  </a:lnTo>
                  <a:lnTo>
                    <a:pt x="3" y="0"/>
                  </a:lnTo>
                  <a:lnTo>
                    <a:pt x="0"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7" name="Freeform 218">
              <a:extLst>
                <a:ext uri="{FF2B5EF4-FFF2-40B4-BE49-F238E27FC236}">
                  <a16:creationId xmlns:a16="http://schemas.microsoft.com/office/drawing/2014/main" id="{10B943A6-5E2E-4E1A-A2B4-1473299D4C59}"/>
                </a:ext>
              </a:extLst>
            </p:cNvPr>
            <p:cNvSpPr>
              <a:spLocks/>
            </p:cNvSpPr>
            <p:nvPr/>
          </p:nvSpPr>
          <p:spPr bwMode="auto">
            <a:xfrm>
              <a:off x="4428" y="3189"/>
              <a:ext cx="3" cy="4"/>
            </a:xfrm>
            <a:custGeom>
              <a:avLst/>
              <a:gdLst>
                <a:gd name="T0" fmla="*/ 0 w 3"/>
                <a:gd name="T1" fmla="*/ 1 h 4"/>
                <a:gd name="T2" fmla="*/ 2 w 3"/>
                <a:gd name="T3" fmla="*/ 0 h 4"/>
                <a:gd name="T4" fmla="*/ 3 w 3"/>
                <a:gd name="T5" fmla="*/ 4 h 4"/>
                <a:gd name="T6" fmla="*/ 0 w 3"/>
                <a:gd name="T7" fmla="*/ 1 h 4"/>
              </a:gdLst>
              <a:ahLst/>
              <a:cxnLst>
                <a:cxn ang="0">
                  <a:pos x="T0" y="T1"/>
                </a:cxn>
                <a:cxn ang="0">
                  <a:pos x="T2" y="T3"/>
                </a:cxn>
                <a:cxn ang="0">
                  <a:pos x="T4" y="T5"/>
                </a:cxn>
                <a:cxn ang="0">
                  <a:pos x="T6" y="T7"/>
                </a:cxn>
              </a:cxnLst>
              <a:rect l="0" t="0" r="r" b="b"/>
              <a:pathLst>
                <a:path w="3" h="4">
                  <a:moveTo>
                    <a:pt x="0" y="1"/>
                  </a:moveTo>
                  <a:lnTo>
                    <a:pt x="2" y="0"/>
                  </a:lnTo>
                  <a:lnTo>
                    <a:pt x="3" y="4"/>
                  </a:lnTo>
                  <a:lnTo>
                    <a:pt x="0" y="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8" name="Freeform 219">
              <a:extLst>
                <a:ext uri="{FF2B5EF4-FFF2-40B4-BE49-F238E27FC236}">
                  <a16:creationId xmlns:a16="http://schemas.microsoft.com/office/drawing/2014/main" id="{FF0D0498-23D6-4836-A8D9-0256FE7E71FA}"/>
                </a:ext>
              </a:extLst>
            </p:cNvPr>
            <p:cNvSpPr>
              <a:spLocks/>
            </p:cNvSpPr>
            <p:nvPr/>
          </p:nvSpPr>
          <p:spPr bwMode="auto">
            <a:xfrm>
              <a:off x="4434" y="3195"/>
              <a:ext cx="1" cy="2"/>
            </a:xfrm>
            <a:custGeom>
              <a:avLst/>
              <a:gdLst>
                <a:gd name="T0" fmla="*/ 0 w 1"/>
                <a:gd name="T1" fmla="*/ 2 h 2"/>
                <a:gd name="T2" fmla="*/ 0 w 1"/>
                <a:gd name="T3" fmla="*/ 0 h 2"/>
                <a:gd name="T4" fmla="*/ 1 w 1"/>
                <a:gd name="T5" fmla="*/ 2 h 2"/>
                <a:gd name="T6" fmla="*/ 0 w 1"/>
                <a:gd name="T7" fmla="*/ 2 h 2"/>
              </a:gdLst>
              <a:ahLst/>
              <a:cxnLst>
                <a:cxn ang="0">
                  <a:pos x="T0" y="T1"/>
                </a:cxn>
                <a:cxn ang="0">
                  <a:pos x="T2" y="T3"/>
                </a:cxn>
                <a:cxn ang="0">
                  <a:pos x="T4" y="T5"/>
                </a:cxn>
                <a:cxn ang="0">
                  <a:pos x="T6" y="T7"/>
                </a:cxn>
              </a:cxnLst>
              <a:rect l="0" t="0" r="r" b="b"/>
              <a:pathLst>
                <a:path w="1" h="2">
                  <a:moveTo>
                    <a:pt x="0" y="2"/>
                  </a:moveTo>
                  <a:lnTo>
                    <a:pt x="0" y="0"/>
                  </a:lnTo>
                  <a:lnTo>
                    <a:pt x="1" y="2"/>
                  </a:lnTo>
                  <a:lnTo>
                    <a:pt x="0" y="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09" name="Freeform 220">
              <a:extLst>
                <a:ext uri="{FF2B5EF4-FFF2-40B4-BE49-F238E27FC236}">
                  <a16:creationId xmlns:a16="http://schemas.microsoft.com/office/drawing/2014/main" id="{357CEDC1-03F4-495F-B90B-BA8589B722B5}"/>
                </a:ext>
              </a:extLst>
            </p:cNvPr>
            <p:cNvSpPr>
              <a:spLocks noEditPoints="1"/>
            </p:cNvSpPr>
            <p:nvPr/>
          </p:nvSpPr>
          <p:spPr bwMode="auto">
            <a:xfrm>
              <a:off x="5477" y="3087"/>
              <a:ext cx="72" cy="109"/>
            </a:xfrm>
            <a:custGeom>
              <a:avLst/>
              <a:gdLst>
                <a:gd name="T0" fmla="*/ 72 w 72"/>
                <a:gd name="T1" fmla="*/ 44 h 109"/>
                <a:gd name="T2" fmla="*/ 53 w 72"/>
                <a:gd name="T3" fmla="*/ 82 h 109"/>
                <a:gd name="T4" fmla="*/ 27 w 72"/>
                <a:gd name="T5" fmla="*/ 106 h 109"/>
                <a:gd name="T6" fmla="*/ 9 w 72"/>
                <a:gd name="T7" fmla="*/ 109 h 109"/>
                <a:gd name="T8" fmla="*/ 4 w 72"/>
                <a:gd name="T9" fmla="*/ 92 h 109"/>
                <a:gd name="T10" fmla="*/ 0 w 72"/>
                <a:gd name="T11" fmla="*/ 83 h 109"/>
                <a:gd name="T12" fmla="*/ 28 w 72"/>
                <a:gd name="T13" fmla="*/ 72 h 109"/>
                <a:gd name="T14" fmla="*/ 34 w 72"/>
                <a:gd name="T15" fmla="*/ 47 h 109"/>
                <a:gd name="T16" fmla="*/ 29 w 72"/>
                <a:gd name="T17" fmla="*/ 42 h 109"/>
                <a:gd name="T18" fmla="*/ 32 w 72"/>
                <a:gd name="T19" fmla="*/ 29 h 109"/>
                <a:gd name="T20" fmla="*/ 36 w 72"/>
                <a:gd name="T21" fmla="*/ 25 h 109"/>
                <a:gd name="T22" fmla="*/ 35 w 72"/>
                <a:gd name="T23" fmla="*/ 16 h 109"/>
                <a:gd name="T24" fmla="*/ 40 w 72"/>
                <a:gd name="T25" fmla="*/ 9 h 109"/>
                <a:gd name="T26" fmla="*/ 48 w 72"/>
                <a:gd name="T27" fmla="*/ 28 h 109"/>
                <a:gd name="T28" fmla="*/ 57 w 72"/>
                <a:gd name="T29" fmla="*/ 29 h 109"/>
                <a:gd name="T30" fmla="*/ 72 w 72"/>
                <a:gd name="T31" fmla="*/ 44 h 109"/>
                <a:gd name="T32" fmla="*/ 40 w 72"/>
                <a:gd name="T33" fmla="*/ 5 h 109"/>
                <a:gd name="T34" fmla="*/ 37 w 72"/>
                <a:gd name="T35" fmla="*/ 2 h 109"/>
                <a:gd name="T36" fmla="*/ 39 w 72"/>
                <a:gd name="T37" fmla="*/ 0 h 109"/>
                <a:gd name="T38" fmla="*/ 40 w 72"/>
                <a:gd name="T39" fmla="*/ 5 h 109"/>
                <a:gd name="T40" fmla="*/ 40 w 72"/>
                <a:gd name="T41" fmla="*/ 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109">
                  <a:moveTo>
                    <a:pt x="72" y="44"/>
                  </a:moveTo>
                  <a:lnTo>
                    <a:pt x="53" y="82"/>
                  </a:lnTo>
                  <a:lnTo>
                    <a:pt x="27" y="106"/>
                  </a:lnTo>
                  <a:lnTo>
                    <a:pt x="9" y="109"/>
                  </a:lnTo>
                  <a:lnTo>
                    <a:pt x="4" y="92"/>
                  </a:lnTo>
                  <a:lnTo>
                    <a:pt x="0" y="83"/>
                  </a:lnTo>
                  <a:lnTo>
                    <a:pt x="28" y="72"/>
                  </a:lnTo>
                  <a:lnTo>
                    <a:pt x="34" y="47"/>
                  </a:lnTo>
                  <a:lnTo>
                    <a:pt x="29" y="42"/>
                  </a:lnTo>
                  <a:lnTo>
                    <a:pt x="32" y="29"/>
                  </a:lnTo>
                  <a:lnTo>
                    <a:pt x="36" y="25"/>
                  </a:lnTo>
                  <a:lnTo>
                    <a:pt x="35" y="16"/>
                  </a:lnTo>
                  <a:lnTo>
                    <a:pt x="40" y="9"/>
                  </a:lnTo>
                  <a:lnTo>
                    <a:pt x="48" y="28"/>
                  </a:lnTo>
                  <a:lnTo>
                    <a:pt x="57" y="29"/>
                  </a:lnTo>
                  <a:lnTo>
                    <a:pt x="72" y="44"/>
                  </a:lnTo>
                  <a:close/>
                  <a:moveTo>
                    <a:pt x="40" y="5"/>
                  </a:moveTo>
                  <a:lnTo>
                    <a:pt x="37" y="2"/>
                  </a:lnTo>
                  <a:lnTo>
                    <a:pt x="39" y="0"/>
                  </a:lnTo>
                  <a:lnTo>
                    <a:pt x="40" y="5"/>
                  </a:lnTo>
                  <a:lnTo>
                    <a:pt x="40" y="5"/>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0" name="Freeform 221">
              <a:extLst>
                <a:ext uri="{FF2B5EF4-FFF2-40B4-BE49-F238E27FC236}">
                  <a16:creationId xmlns:a16="http://schemas.microsoft.com/office/drawing/2014/main" id="{22E96AE4-C7A6-4BD5-AB44-37527047556D}"/>
                </a:ext>
              </a:extLst>
            </p:cNvPr>
            <p:cNvSpPr>
              <a:spLocks/>
            </p:cNvSpPr>
            <p:nvPr/>
          </p:nvSpPr>
          <p:spPr bwMode="auto">
            <a:xfrm>
              <a:off x="5204" y="3122"/>
              <a:ext cx="150" cy="170"/>
            </a:xfrm>
            <a:custGeom>
              <a:avLst/>
              <a:gdLst>
                <a:gd name="T0" fmla="*/ 19 w 150"/>
                <a:gd name="T1" fmla="*/ 170 h 170"/>
                <a:gd name="T2" fmla="*/ 13 w 150"/>
                <a:gd name="T3" fmla="*/ 167 h 170"/>
                <a:gd name="T4" fmla="*/ 15 w 150"/>
                <a:gd name="T5" fmla="*/ 155 h 170"/>
                <a:gd name="T6" fmla="*/ 7 w 150"/>
                <a:gd name="T7" fmla="*/ 142 h 170"/>
                <a:gd name="T8" fmla="*/ 0 w 150"/>
                <a:gd name="T9" fmla="*/ 122 h 170"/>
                <a:gd name="T10" fmla="*/ 0 w 150"/>
                <a:gd name="T11" fmla="*/ 109 h 170"/>
                <a:gd name="T12" fmla="*/ 8 w 150"/>
                <a:gd name="T13" fmla="*/ 86 h 170"/>
                <a:gd name="T14" fmla="*/ 17 w 150"/>
                <a:gd name="T15" fmla="*/ 86 h 170"/>
                <a:gd name="T16" fmla="*/ 17 w 150"/>
                <a:gd name="T17" fmla="*/ 43 h 170"/>
                <a:gd name="T18" fmla="*/ 17 w 150"/>
                <a:gd name="T19" fmla="*/ 37 h 170"/>
                <a:gd name="T20" fmla="*/ 26 w 150"/>
                <a:gd name="T21" fmla="*/ 37 h 170"/>
                <a:gd name="T22" fmla="*/ 26 w 150"/>
                <a:gd name="T23" fmla="*/ 14 h 170"/>
                <a:gd name="T24" fmla="*/ 101 w 150"/>
                <a:gd name="T25" fmla="*/ 14 h 170"/>
                <a:gd name="T26" fmla="*/ 105 w 150"/>
                <a:gd name="T27" fmla="*/ 18 h 170"/>
                <a:gd name="T28" fmla="*/ 109 w 150"/>
                <a:gd name="T29" fmla="*/ 15 h 170"/>
                <a:gd name="T30" fmla="*/ 123 w 150"/>
                <a:gd name="T31" fmla="*/ 0 h 170"/>
                <a:gd name="T32" fmla="*/ 135 w 150"/>
                <a:gd name="T33" fmla="*/ 13 h 170"/>
                <a:gd name="T34" fmla="*/ 140 w 150"/>
                <a:gd name="T35" fmla="*/ 51 h 170"/>
                <a:gd name="T36" fmla="*/ 150 w 150"/>
                <a:gd name="T37" fmla="*/ 59 h 170"/>
                <a:gd name="T38" fmla="*/ 147 w 150"/>
                <a:gd name="T39" fmla="*/ 66 h 170"/>
                <a:gd name="T40" fmla="*/ 140 w 150"/>
                <a:gd name="T41" fmla="*/ 68 h 170"/>
                <a:gd name="T42" fmla="*/ 136 w 150"/>
                <a:gd name="T43" fmla="*/ 71 h 170"/>
                <a:gd name="T44" fmla="*/ 135 w 150"/>
                <a:gd name="T45" fmla="*/ 81 h 170"/>
                <a:gd name="T46" fmla="*/ 131 w 150"/>
                <a:gd name="T47" fmla="*/ 93 h 170"/>
                <a:gd name="T48" fmla="*/ 132 w 150"/>
                <a:gd name="T49" fmla="*/ 103 h 170"/>
                <a:gd name="T50" fmla="*/ 129 w 150"/>
                <a:gd name="T51" fmla="*/ 114 h 170"/>
                <a:gd name="T52" fmla="*/ 128 w 150"/>
                <a:gd name="T53" fmla="*/ 121 h 170"/>
                <a:gd name="T54" fmla="*/ 123 w 150"/>
                <a:gd name="T55" fmla="*/ 121 h 170"/>
                <a:gd name="T56" fmla="*/ 116 w 150"/>
                <a:gd name="T57" fmla="*/ 143 h 170"/>
                <a:gd name="T58" fmla="*/ 116 w 150"/>
                <a:gd name="T59" fmla="*/ 143 h 170"/>
                <a:gd name="T60" fmla="*/ 113 w 150"/>
                <a:gd name="T61" fmla="*/ 143 h 170"/>
                <a:gd name="T62" fmla="*/ 111 w 150"/>
                <a:gd name="T63" fmla="*/ 157 h 170"/>
                <a:gd name="T64" fmla="*/ 111 w 150"/>
                <a:gd name="T65" fmla="*/ 157 h 170"/>
                <a:gd name="T66" fmla="*/ 108 w 150"/>
                <a:gd name="T67" fmla="*/ 158 h 170"/>
                <a:gd name="T68" fmla="*/ 109 w 150"/>
                <a:gd name="T69" fmla="*/ 152 h 170"/>
                <a:gd name="T70" fmla="*/ 102 w 150"/>
                <a:gd name="T71" fmla="*/ 144 h 170"/>
                <a:gd name="T72" fmla="*/ 101 w 150"/>
                <a:gd name="T73" fmla="*/ 134 h 170"/>
                <a:gd name="T74" fmla="*/ 102 w 150"/>
                <a:gd name="T75" fmla="*/ 127 h 170"/>
                <a:gd name="T76" fmla="*/ 97 w 150"/>
                <a:gd name="T77" fmla="*/ 127 h 170"/>
                <a:gd name="T78" fmla="*/ 97 w 150"/>
                <a:gd name="T79" fmla="*/ 130 h 170"/>
                <a:gd name="T80" fmla="*/ 91 w 150"/>
                <a:gd name="T81" fmla="*/ 130 h 170"/>
                <a:gd name="T82" fmla="*/ 94 w 150"/>
                <a:gd name="T83" fmla="*/ 133 h 170"/>
                <a:gd name="T84" fmla="*/ 95 w 150"/>
                <a:gd name="T85" fmla="*/ 141 h 170"/>
                <a:gd name="T86" fmla="*/ 84 w 150"/>
                <a:gd name="T87" fmla="*/ 155 h 170"/>
                <a:gd name="T88" fmla="*/ 80 w 150"/>
                <a:gd name="T89" fmla="*/ 156 h 170"/>
                <a:gd name="T90" fmla="*/ 72 w 150"/>
                <a:gd name="T91" fmla="*/ 150 h 170"/>
                <a:gd name="T92" fmla="*/ 68 w 150"/>
                <a:gd name="T93" fmla="*/ 152 h 170"/>
                <a:gd name="T94" fmla="*/ 68 w 150"/>
                <a:gd name="T95" fmla="*/ 155 h 170"/>
                <a:gd name="T96" fmla="*/ 63 w 150"/>
                <a:gd name="T97" fmla="*/ 156 h 170"/>
                <a:gd name="T98" fmla="*/ 60 w 150"/>
                <a:gd name="T99" fmla="*/ 161 h 170"/>
                <a:gd name="T100" fmla="*/ 54 w 150"/>
                <a:gd name="T101" fmla="*/ 161 h 170"/>
                <a:gd name="T102" fmla="*/ 53 w 150"/>
                <a:gd name="T103" fmla="*/ 157 h 170"/>
                <a:gd name="T104" fmla="*/ 39 w 150"/>
                <a:gd name="T105" fmla="*/ 157 h 170"/>
                <a:gd name="T106" fmla="*/ 35 w 150"/>
                <a:gd name="T107" fmla="*/ 148 h 170"/>
                <a:gd name="T108" fmla="*/ 28 w 150"/>
                <a:gd name="T109" fmla="*/ 149 h 170"/>
                <a:gd name="T110" fmla="*/ 19 w 150"/>
                <a:gd name="T111" fmla="*/ 170 h 170"/>
                <a:gd name="T112" fmla="*/ 19 w 150"/>
                <a:gd name="T113"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0" h="170">
                  <a:moveTo>
                    <a:pt x="19" y="170"/>
                  </a:moveTo>
                  <a:lnTo>
                    <a:pt x="13" y="167"/>
                  </a:lnTo>
                  <a:lnTo>
                    <a:pt x="15" y="155"/>
                  </a:lnTo>
                  <a:lnTo>
                    <a:pt x="7" y="142"/>
                  </a:lnTo>
                  <a:lnTo>
                    <a:pt x="0" y="122"/>
                  </a:lnTo>
                  <a:lnTo>
                    <a:pt x="0" y="109"/>
                  </a:lnTo>
                  <a:lnTo>
                    <a:pt x="8" y="86"/>
                  </a:lnTo>
                  <a:lnTo>
                    <a:pt x="17" y="86"/>
                  </a:lnTo>
                  <a:lnTo>
                    <a:pt x="17" y="43"/>
                  </a:lnTo>
                  <a:lnTo>
                    <a:pt x="17" y="37"/>
                  </a:lnTo>
                  <a:lnTo>
                    <a:pt x="26" y="37"/>
                  </a:lnTo>
                  <a:lnTo>
                    <a:pt x="26" y="14"/>
                  </a:lnTo>
                  <a:lnTo>
                    <a:pt x="101" y="14"/>
                  </a:lnTo>
                  <a:lnTo>
                    <a:pt x="105" y="18"/>
                  </a:lnTo>
                  <a:lnTo>
                    <a:pt x="109" y="15"/>
                  </a:lnTo>
                  <a:lnTo>
                    <a:pt x="123" y="0"/>
                  </a:lnTo>
                  <a:lnTo>
                    <a:pt x="135" y="13"/>
                  </a:lnTo>
                  <a:lnTo>
                    <a:pt x="140" y="51"/>
                  </a:lnTo>
                  <a:lnTo>
                    <a:pt x="150" y="59"/>
                  </a:lnTo>
                  <a:lnTo>
                    <a:pt x="147" y="66"/>
                  </a:lnTo>
                  <a:lnTo>
                    <a:pt x="140" y="68"/>
                  </a:lnTo>
                  <a:lnTo>
                    <a:pt x="136" y="71"/>
                  </a:lnTo>
                  <a:lnTo>
                    <a:pt x="135" y="81"/>
                  </a:lnTo>
                  <a:lnTo>
                    <a:pt x="131" y="93"/>
                  </a:lnTo>
                  <a:lnTo>
                    <a:pt x="132" y="103"/>
                  </a:lnTo>
                  <a:lnTo>
                    <a:pt x="129" y="114"/>
                  </a:lnTo>
                  <a:lnTo>
                    <a:pt x="128" y="121"/>
                  </a:lnTo>
                  <a:lnTo>
                    <a:pt x="123" y="121"/>
                  </a:lnTo>
                  <a:lnTo>
                    <a:pt x="116" y="143"/>
                  </a:lnTo>
                  <a:lnTo>
                    <a:pt x="116" y="143"/>
                  </a:lnTo>
                  <a:lnTo>
                    <a:pt x="113" y="143"/>
                  </a:lnTo>
                  <a:lnTo>
                    <a:pt x="111" y="157"/>
                  </a:lnTo>
                  <a:lnTo>
                    <a:pt x="111" y="157"/>
                  </a:lnTo>
                  <a:lnTo>
                    <a:pt x="108" y="158"/>
                  </a:lnTo>
                  <a:lnTo>
                    <a:pt x="109" y="152"/>
                  </a:lnTo>
                  <a:lnTo>
                    <a:pt x="102" y="144"/>
                  </a:lnTo>
                  <a:lnTo>
                    <a:pt x="101" y="134"/>
                  </a:lnTo>
                  <a:lnTo>
                    <a:pt x="102" y="127"/>
                  </a:lnTo>
                  <a:lnTo>
                    <a:pt x="97" y="127"/>
                  </a:lnTo>
                  <a:lnTo>
                    <a:pt x="97" y="130"/>
                  </a:lnTo>
                  <a:lnTo>
                    <a:pt x="91" y="130"/>
                  </a:lnTo>
                  <a:lnTo>
                    <a:pt x="94" y="133"/>
                  </a:lnTo>
                  <a:lnTo>
                    <a:pt x="95" y="141"/>
                  </a:lnTo>
                  <a:lnTo>
                    <a:pt x="84" y="155"/>
                  </a:lnTo>
                  <a:lnTo>
                    <a:pt x="80" y="156"/>
                  </a:lnTo>
                  <a:lnTo>
                    <a:pt x="72" y="150"/>
                  </a:lnTo>
                  <a:lnTo>
                    <a:pt x="68" y="152"/>
                  </a:lnTo>
                  <a:lnTo>
                    <a:pt x="68" y="155"/>
                  </a:lnTo>
                  <a:lnTo>
                    <a:pt x="63" y="156"/>
                  </a:lnTo>
                  <a:lnTo>
                    <a:pt x="60" y="161"/>
                  </a:lnTo>
                  <a:lnTo>
                    <a:pt x="54" y="161"/>
                  </a:lnTo>
                  <a:lnTo>
                    <a:pt x="53" y="157"/>
                  </a:lnTo>
                  <a:lnTo>
                    <a:pt x="39" y="157"/>
                  </a:lnTo>
                  <a:lnTo>
                    <a:pt x="35" y="148"/>
                  </a:lnTo>
                  <a:lnTo>
                    <a:pt x="28" y="149"/>
                  </a:lnTo>
                  <a:lnTo>
                    <a:pt x="19" y="170"/>
                  </a:lnTo>
                  <a:lnTo>
                    <a:pt x="19" y="170"/>
                  </a:lnTo>
                  <a:close/>
                </a:path>
              </a:pathLst>
            </a:custGeom>
            <a:solidFill>
              <a:srgbClr val="B2B2B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1" name="Freeform 222">
              <a:extLst>
                <a:ext uri="{FF2B5EF4-FFF2-40B4-BE49-F238E27FC236}">
                  <a16:creationId xmlns:a16="http://schemas.microsoft.com/office/drawing/2014/main" id="{C8C003A4-9C18-4FC8-9A6C-EAC322772CF2}"/>
                </a:ext>
              </a:extLst>
            </p:cNvPr>
            <p:cNvSpPr>
              <a:spLocks/>
            </p:cNvSpPr>
            <p:nvPr/>
          </p:nvSpPr>
          <p:spPr bwMode="auto">
            <a:xfrm>
              <a:off x="5125" y="2852"/>
              <a:ext cx="52" cy="43"/>
            </a:xfrm>
            <a:custGeom>
              <a:avLst/>
              <a:gdLst>
                <a:gd name="T0" fmla="*/ 52 w 52"/>
                <a:gd name="T1" fmla="*/ 19 h 43"/>
                <a:gd name="T2" fmla="*/ 43 w 52"/>
                <a:gd name="T3" fmla="*/ 17 h 43"/>
                <a:gd name="T4" fmla="*/ 33 w 52"/>
                <a:gd name="T5" fmla="*/ 17 h 43"/>
                <a:gd name="T6" fmla="*/ 22 w 52"/>
                <a:gd name="T7" fmla="*/ 17 h 43"/>
                <a:gd name="T8" fmla="*/ 27 w 52"/>
                <a:gd name="T9" fmla="*/ 29 h 43"/>
                <a:gd name="T10" fmla="*/ 39 w 52"/>
                <a:gd name="T11" fmla="*/ 42 h 43"/>
                <a:gd name="T12" fmla="*/ 33 w 52"/>
                <a:gd name="T13" fmla="*/ 43 h 43"/>
                <a:gd name="T14" fmla="*/ 25 w 52"/>
                <a:gd name="T15" fmla="*/ 38 h 43"/>
                <a:gd name="T16" fmla="*/ 17 w 52"/>
                <a:gd name="T17" fmla="*/ 30 h 43"/>
                <a:gd name="T18" fmla="*/ 12 w 52"/>
                <a:gd name="T19" fmla="*/ 21 h 43"/>
                <a:gd name="T20" fmla="*/ 4 w 52"/>
                <a:gd name="T21" fmla="*/ 21 h 43"/>
                <a:gd name="T22" fmla="*/ 0 w 52"/>
                <a:gd name="T23" fmla="*/ 13 h 43"/>
                <a:gd name="T24" fmla="*/ 2 w 52"/>
                <a:gd name="T25" fmla="*/ 13 h 43"/>
                <a:gd name="T26" fmla="*/ 15 w 52"/>
                <a:gd name="T27" fmla="*/ 12 h 43"/>
                <a:gd name="T28" fmla="*/ 21 w 52"/>
                <a:gd name="T29" fmla="*/ 8 h 43"/>
                <a:gd name="T30" fmla="*/ 26 w 52"/>
                <a:gd name="T31" fmla="*/ 0 h 43"/>
                <a:gd name="T32" fmla="*/ 27 w 52"/>
                <a:gd name="T33" fmla="*/ 1 h 43"/>
                <a:gd name="T34" fmla="*/ 39 w 52"/>
                <a:gd name="T35" fmla="*/ 8 h 43"/>
                <a:gd name="T36" fmla="*/ 50 w 52"/>
                <a:gd name="T37" fmla="*/ 8 h 43"/>
                <a:gd name="T38" fmla="*/ 52 w 52"/>
                <a:gd name="T39"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43">
                  <a:moveTo>
                    <a:pt x="52" y="19"/>
                  </a:moveTo>
                  <a:lnTo>
                    <a:pt x="43" y="17"/>
                  </a:lnTo>
                  <a:lnTo>
                    <a:pt x="33" y="17"/>
                  </a:lnTo>
                  <a:lnTo>
                    <a:pt x="22" y="17"/>
                  </a:lnTo>
                  <a:lnTo>
                    <a:pt x="27" y="29"/>
                  </a:lnTo>
                  <a:lnTo>
                    <a:pt x="39" y="42"/>
                  </a:lnTo>
                  <a:lnTo>
                    <a:pt x="33" y="43"/>
                  </a:lnTo>
                  <a:lnTo>
                    <a:pt x="25" y="38"/>
                  </a:lnTo>
                  <a:lnTo>
                    <a:pt x="17" y="30"/>
                  </a:lnTo>
                  <a:lnTo>
                    <a:pt x="12" y="21"/>
                  </a:lnTo>
                  <a:lnTo>
                    <a:pt x="4" y="21"/>
                  </a:lnTo>
                  <a:lnTo>
                    <a:pt x="0" y="13"/>
                  </a:lnTo>
                  <a:lnTo>
                    <a:pt x="2" y="13"/>
                  </a:lnTo>
                  <a:lnTo>
                    <a:pt x="15" y="12"/>
                  </a:lnTo>
                  <a:lnTo>
                    <a:pt x="21" y="8"/>
                  </a:lnTo>
                  <a:lnTo>
                    <a:pt x="26" y="0"/>
                  </a:lnTo>
                  <a:lnTo>
                    <a:pt x="27" y="1"/>
                  </a:lnTo>
                  <a:lnTo>
                    <a:pt x="39" y="8"/>
                  </a:lnTo>
                  <a:lnTo>
                    <a:pt x="50" y="8"/>
                  </a:lnTo>
                  <a:lnTo>
                    <a:pt x="52" y="19"/>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2" name="Freeform 223">
              <a:extLst>
                <a:ext uri="{FF2B5EF4-FFF2-40B4-BE49-F238E27FC236}">
                  <a16:creationId xmlns:a16="http://schemas.microsoft.com/office/drawing/2014/main" id="{9691C7E6-D614-4D7E-A12A-716C2817566D}"/>
                </a:ext>
              </a:extLst>
            </p:cNvPr>
            <p:cNvSpPr>
              <a:spLocks/>
            </p:cNvSpPr>
            <p:nvPr/>
          </p:nvSpPr>
          <p:spPr bwMode="auto">
            <a:xfrm>
              <a:off x="5175" y="2856"/>
              <a:ext cx="37" cy="46"/>
            </a:xfrm>
            <a:custGeom>
              <a:avLst/>
              <a:gdLst>
                <a:gd name="T0" fmla="*/ 3 w 37"/>
                <a:gd name="T1" fmla="*/ 32 h 46"/>
                <a:gd name="T2" fmla="*/ 5 w 37"/>
                <a:gd name="T3" fmla="*/ 31 h 46"/>
                <a:gd name="T4" fmla="*/ 4 w 37"/>
                <a:gd name="T5" fmla="*/ 24 h 46"/>
                <a:gd name="T6" fmla="*/ 2 w 37"/>
                <a:gd name="T7" fmla="*/ 15 h 46"/>
                <a:gd name="T8" fmla="*/ 0 w 37"/>
                <a:gd name="T9" fmla="*/ 4 h 46"/>
                <a:gd name="T10" fmla="*/ 11 w 37"/>
                <a:gd name="T11" fmla="*/ 0 h 46"/>
                <a:gd name="T12" fmla="*/ 23 w 37"/>
                <a:gd name="T13" fmla="*/ 12 h 46"/>
                <a:gd name="T14" fmla="*/ 24 w 37"/>
                <a:gd name="T15" fmla="*/ 17 h 46"/>
                <a:gd name="T16" fmla="*/ 33 w 37"/>
                <a:gd name="T17" fmla="*/ 19 h 46"/>
                <a:gd name="T18" fmla="*/ 35 w 37"/>
                <a:gd name="T19" fmla="*/ 22 h 46"/>
                <a:gd name="T20" fmla="*/ 31 w 37"/>
                <a:gd name="T21" fmla="*/ 28 h 46"/>
                <a:gd name="T22" fmla="*/ 37 w 37"/>
                <a:gd name="T23" fmla="*/ 35 h 46"/>
                <a:gd name="T24" fmla="*/ 35 w 37"/>
                <a:gd name="T25" fmla="*/ 38 h 46"/>
                <a:gd name="T26" fmla="*/ 33 w 37"/>
                <a:gd name="T27" fmla="*/ 39 h 46"/>
                <a:gd name="T28" fmla="*/ 33 w 37"/>
                <a:gd name="T29" fmla="*/ 44 h 46"/>
                <a:gd name="T30" fmla="*/ 31 w 37"/>
                <a:gd name="T31" fmla="*/ 45 h 46"/>
                <a:gd name="T32" fmla="*/ 27 w 37"/>
                <a:gd name="T33" fmla="*/ 45 h 46"/>
                <a:gd name="T34" fmla="*/ 24 w 37"/>
                <a:gd name="T35" fmla="*/ 46 h 46"/>
                <a:gd name="T36" fmla="*/ 14 w 37"/>
                <a:gd name="T37" fmla="*/ 46 h 46"/>
                <a:gd name="T38" fmla="*/ 10 w 37"/>
                <a:gd name="T39" fmla="*/ 43 h 46"/>
                <a:gd name="T40" fmla="*/ 11 w 37"/>
                <a:gd name="T41" fmla="*/ 41 h 46"/>
                <a:gd name="T42" fmla="*/ 14 w 37"/>
                <a:gd name="T43" fmla="*/ 39 h 46"/>
                <a:gd name="T44" fmla="*/ 3 w 37"/>
                <a:gd name="T45"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46">
                  <a:moveTo>
                    <a:pt x="3" y="32"/>
                  </a:moveTo>
                  <a:lnTo>
                    <a:pt x="5" y="31"/>
                  </a:lnTo>
                  <a:lnTo>
                    <a:pt x="4" y="24"/>
                  </a:lnTo>
                  <a:lnTo>
                    <a:pt x="2" y="15"/>
                  </a:lnTo>
                  <a:lnTo>
                    <a:pt x="0" y="4"/>
                  </a:lnTo>
                  <a:lnTo>
                    <a:pt x="11" y="0"/>
                  </a:lnTo>
                  <a:lnTo>
                    <a:pt x="23" y="12"/>
                  </a:lnTo>
                  <a:lnTo>
                    <a:pt x="24" y="17"/>
                  </a:lnTo>
                  <a:lnTo>
                    <a:pt x="33" y="19"/>
                  </a:lnTo>
                  <a:lnTo>
                    <a:pt x="35" y="22"/>
                  </a:lnTo>
                  <a:lnTo>
                    <a:pt x="31" y="28"/>
                  </a:lnTo>
                  <a:lnTo>
                    <a:pt x="37" y="35"/>
                  </a:lnTo>
                  <a:lnTo>
                    <a:pt x="35" y="38"/>
                  </a:lnTo>
                  <a:lnTo>
                    <a:pt x="33" y="39"/>
                  </a:lnTo>
                  <a:lnTo>
                    <a:pt x="33" y="44"/>
                  </a:lnTo>
                  <a:lnTo>
                    <a:pt x="31" y="45"/>
                  </a:lnTo>
                  <a:lnTo>
                    <a:pt x="27" y="45"/>
                  </a:lnTo>
                  <a:lnTo>
                    <a:pt x="24" y="46"/>
                  </a:lnTo>
                  <a:lnTo>
                    <a:pt x="14" y="46"/>
                  </a:lnTo>
                  <a:lnTo>
                    <a:pt x="10" y="43"/>
                  </a:lnTo>
                  <a:lnTo>
                    <a:pt x="11" y="41"/>
                  </a:lnTo>
                  <a:lnTo>
                    <a:pt x="14" y="39"/>
                  </a:lnTo>
                  <a:lnTo>
                    <a:pt x="3" y="32"/>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3" name="Freeform 224">
              <a:extLst>
                <a:ext uri="{FF2B5EF4-FFF2-40B4-BE49-F238E27FC236}">
                  <a16:creationId xmlns:a16="http://schemas.microsoft.com/office/drawing/2014/main" id="{F1F9AB78-6BD0-491E-AF56-72FDF2DD872E}"/>
                </a:ext>
              </a:extLst>
            </p:cNvPr>
            <p:cNvSpPr>
              <a:spLocks/>
            </p:cNvSpPr>
            <p:nvPr/>
          </p:nvSpPr>
          <p:spPr bwMode="auto">
            <a:xfrm>
              <a:off x="5172" y="2888"/>
              <a:ext cx="17" cy="18"/>
            </a:xfrm>
            <a:custGeom>
              <a:avLst/>
              <a:gdLst>
                <a:gd name="T0" fmla="*/ 7 w 17"/>
                <a:gd name="T1" fmla="*/ 18 h 18"/>
                <a:gd name="T2" fmla="*/ 0 w 17"/>
                <a:gd name="T3" fmla="*/ 12 h 18"/>
                <a:gd name="T4" fmla="*/ 0 w 17"/>
                <a:gd name="T5" fmla="*/ 4 h 18"/>
                <a:gd name="T6" fmla="*/ 6 w 17"/>
                <a:gd name="T7" fmla="*/ 0 h 18"/>
                <a:gd name="T8" fmla="*/ 17 w 17"/>
                <a:gd name="T9" fmla="*/ 7 h 18"/>
                <a:gd name="T10" fmla="*/ 14 w 17"/>
                <a:gd name="T11" fmla="*/ 9 h 18"/>
                <a:gd name="T12" fmla="*/ 13 w 17"/>
                <a:gd name="T13" fmla="*/ 11 h 18"/>
                <a:gd name="T14" fmla="*/ 10 w 17"/>
                <a:gd name="T15" fmla="*/ 8 h 18"/>
                <a:gd name="T16" fmla="*/ 6 w 17"/>
                <a:gd name="T17" fmla="*/ 14 h 18"/>
                <a:gd name="T18" fmla="*/ 7 w 17"/>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8">
                  <a:moveTo>
                    <a:pt x="7" y="18"/>
                  </a:moveTo>
                  <a:lnTo>
                    <a:pt x="0" y="12"/>
                  </a:lnTo>
                  <a:lnTo>
                    <a:pt x="0" y="4"/>
                  </a:lnTo>
                  <a:lnTo>
                    <a:pt x="6" y="0"/>
                  </a:lnTo>
                  <a:lnTo>
                    <a:pt x="17" y="7"/>
                  </a:lnTo>
                  <a:lnTo>
                    <a:pt x="14" y="9"/>
                  </a:lnTo>
                  <a:lnTo>
                    <a:pt x="13" y="11"/>
                  </a:lnTo>
                  <a:lnTo>
                    <a:pt x="10" y="8"/>
                  </a:lnTo>
                  <a:lnTo>
                    <a:pt x="6" y="14"/>
                  </a:lnTo>
                  <a:lnTo>
                    <a:pt x="7" y="18"/>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4" name="Freeform 225">
              <a:extLst>
                <a:ext uri="{FF2B5EF4-FFF2-40B4-BE49-F238E27FC236}">
                  <a16:creationId xmlns:a16="http://schemas.microsoft.com/office/drawing/2014/main" id="{9803AFC5-1FE8-4547-A82A-F184410E481B}"/>
                </a:ext>
              </a:extLst>
            </p:cNvPr>
            <p:cNvSpPr>
              <a:spLocks/>
            </p:cNvSpPr>
            <p:nvPr/>
          </p:nvSpPr>
          <p:spPr bwMode="auto">
            <a:xfrm>
              <a:off x="3400" y="3611"/>
              <a:ext cx="15" cy="20"/>
            </a:xfrm>
            <a:custGeom>
              <a:avLst/>
              <a:gdLst>
                <a:gd name="T0" fmla="*/ 15 w 15"/>
                <a:gd name="T1" fmla="*/ 11 h 20"/>
                <a:gd name="T2" fmla="*/ 15 w 15"/>
                <a:gd name="T3" fmla="*/ 12 h 20"/>
                <a:gd name="T4" fmla="*/ 15 w 15"/>
                <a:gd name="T5" fmla="*/ 13 h 20"/>
                <a:gd name="T6" fmla="*/ 15 w 15"/>
                <a:gd name="T7" fmla="*/ 14 h 20"/>
                <a:gd name="T8" fmla="*/ 15 w 15"/>
                <a:gd name="T9" fmla="*/ 15 h 20"/>
                <a:gd name="T10" fmla="*/ 15 w 15"/>
                <a:gd name="T11" fmla="*/ 16 h 20"/>
                <a:gd name="T12" fmla="*/ 14 w 15"/>
                <a:gd name="T13" fmla="*/ 16 h 20"/>
                <a:gd name="T14" fmla="*/ 14 w 15"/>
                <a:gd name="T15" fmla="*/ 17 h 20"/>
                <a:gd name="T16" fmla="*/ 13 w 15"/>
                <a:gd name="T17" fmla="*/ 19 h 20"/>
                <a:gd name="T18" fmla="*/ 12 w 15"/>
                <a:gd name="T19" fmla="*/ 19 h 20"/>
                <a:gd name="T20" fmla="*/ 12 w 15"/>
                <a:gd name="T21" fmla="*/ 20 h 20"/>
                <a:gd name="T22" fmla="*/ 11 w 15"/>
                <a:gd name="T23" fmla="*/ 20 h 20"/>
                <a:gd name="T24" fmla="*/ 10 w 15"/>
                <a:gd name="T25" fmla="*/ 20 h 20"/>
                <a:gd name="T26" fmla="*/ 9 w 15"/>
                <a:gd name="T27" fmla="*/ 20 h 20"/>
                <a:gd name="T28" fmla="*/ 9 w 15"/>
                <a:gd name="T29" fmla="*/ 20 h 20"/>
                <a:gd name="T30" fmla="*/ 8 w 15"/>
                <a:gd name="T31" fmla="*/ 20 h 20"/>
                <a:gd name="T32" fmla="*/ 7 w 15"/>
                <a:gd name="T33" fmla="*/ 20 h 20"/>
                <a:gd name="T34" fmla="*/ 6 w 15"/>
                <a:gd name="T35" fmla="*/ 20 h 20"/>
                <a:gd name="T36" fmla="*/ 5 w 15"/>
                <a:gd name="T37" fmla="*/ 20 h 20"/>
                <a:gd name="T38" fmla="*/ 4 w 15"/>
                <a:gd name="T39" fmla="*/ 19 h 20"/>
                <a:gd name="T40" fmla="*/ 4 w 15"/>
                <a:gd name="T41" fmla="*/ 19 h 20"/>
                <a:gd name="T42" fmla="*/ 3 w 15"/>
                <a:gd name="T43" fmla="*/ 17 h 20"/>
                <a:gd name="T44" fmla="*/ 3 w 15"/>
                <a:gd name="T45" fmla="*/ 17 h 20"/>
                <a:gd name="T46" fmla="*/ 2 w 15"/>
                <a:gd name="T47" fmla="*/ 16 h 20"/>
                <a:gd name="T48" fmla="*/ 2 w 15"/>
                <a:gd name="T49" fmla="*/ 15 h 20"/>
                <a:gd name="T50" fmla="*/ 1 w 15"/>
                <a:gd name="T51" fmla="*/ 14 h 20"/>
                <a:gd name="T52" fmla="*/ 1 w 15"/>
                <a:gd name="T53" fmla="*/ 13 h 20"/>
                <a:gd name="T54" fmla="*/ 1 w 15"/>
                <a:gd name="T55" fmla="*/ 12 h 20"/>
                <a:gd name="T56" fmla="*/ 0 w 15"/>
                <a:gd name="T57" fmla="*/ 12 h 20"/>
                <a:gd name="T58" fmla="*/ 0 w 15"/>
                <a:gd name="T59" fmla="*/ 11 h 20"/>
                <a:gd name="T60" fmla="*/ 0 w 15"/>
                <a:gd name="T61" fmla="*/ 10 h 20"/>
                <a:gd name="T62" fmla="*/ 0 w 15"/>
                <a:gd name="T63" fmla="*/ 9 h 20"/>
                <a:gd name="T64" fmla="*/ 1 w 15"/>
                <a:gd name="T65" fmla="*/ 8 h 20"/>
                <a:gd name="T66" fmla="*/ 1 w 15"/>
                <a:gd name="T67" fmla="*/ 7 h 20"/>
                <a:gd name="T68" fmla="*/ 1 w 15"/>
                <a:gd name="T69" fmla="*/ 5 h 20"/>
                <a:gd name="T70" fmla="*/ 2 w 15"/>
                <a:gd name="T71" fmla="*/ 4 h 20"/>
                <a:gd name="T72" fmla="*/ 2 w 15"/>
                <a:gd name="T73" fmla="*/ 3 h 20"/>
                <a:gd name="T74" fmla="*/ 3 w 15"/>
                <a:gd name="T75" fmla="*/ 3 h 20"/>
                <a:gd name="T76" fmla="*/ 3 w 15"/>
                <a:gd name="T77" fmla="*/ 2 h 20"/>
                <a:gd name="T78" fmla="*/ 3 w 15"/>
                <a:gd name="T79" fmla="*/ 2 h 20"/>
                <a:gd name="T80" fmla="*/ 4 w 15"/>
                <a:gd name="T81" fmla="*/ 1 h 20"/>
                <a:gd name="T82" fmla="*/ 5 w 15"/>
                <a:gd name="T83" fmla="*/ 1 h 20"/>
                <a:gd name="T84" fmla="*/ 6 w 15"/>
                <a:gd name="T85" fmla="*/ 1 h 20"/>
                <a:gd name="T86" fmla="*/ 7 w 15"/>
                <a:gd name="T87" fmla="*/ 0 h 20"/>
                <a:gd name="T88" fmla="*/ 8 w 15"/>
                <a:gd name="T89" fmla="*/ 0 h 20"/>
                <a:gd name="T90" fmla="*/ 9 w 15"/>
                <a:gd name="T91" fmla="*/ 0 h 20"/>
                <a:gd name="T92" fmla="*/ 9 w 15"/>
                <a:gd name="T93" fmla="*/ 1 h 20"/>
                <a:gd name="T94" fmla="*/ 10 w 15"/>
                <a:gd name="T95" fmla="*/ 1 h 20"/>
                <a:gd name="T96" fmla="*/ 10 w 15"/>
                <a:gd name="T97" fmla="*/ 1 h 20"/>
                <a:gd name="T98" fmla="*/ 11 w 15"/>
                <a:gd name="T99" fmla="*/ 2 h 20"/>
                <a:gd name="T100" fmla="*/ 12 w 15"/>
                <a:gd name="T101" fmla="*/ 2 h 20"/>
                <a:gd name="T102" fmla="*/ 13 w 15"/>
                <a:gd name="T103" fmla="*/ 3 h 20"/>
                <a:gd name="T104" fmla="*/ 14 w 15"/>
                <a:gd name="T105" fmla="*/ 3 h 20"/>
                <a:gd name="T106" fmla="*/ 14 w 15"/>
                <a:gd name="T107" fmla="*/ 4 h 20"/>
                <a:gd name="T108" fmla="*/ 15 w 15"/>
                <a:gd name="T109" fmla="*/ 5 h 20"/>
                <a:gd name="T110" fmla="*/ 15 w 15"/>
                <a:gd name="T111" fmla="*/ 7 h 20"/>
                <a:gd name="T112" fmla="*/ 15 w 15"/>
                <a:gd name="T113" fmla="*/ 7 h 20"/>
                <a:gd name="T114" fmla="*/ 15 w 15"/>
                <a:gd name="T115" fmla="*/ 8 h 20"/>
                <a:gd name="T116" fmla="*/ 15 w 15"/>
                <a:gd name="T117" fmla="*/ 9 h 20"/>
                <a:gd name="T118" fmla="*/ 15 w 15"/>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0">
                  <a:moveTo>
                    <a:pt x="15" y="10"/>
                  </a:moveTo>
                  <a:lnTo>
                    <a:pt x="15" y="11"/>
                  </a:lnTo>
                  <a:lnTo>
                    <a:pt x="15" y="11"/>
                  </a:lnTo>
                  <a:lnTo>
                    <a:pt x="15" y="11"/>
                  </a:lnTo>
                  <a:lnTo>
                    <a:pt x="15" y="11"/>
                  </a:lnTo>
                  <a:lnTo>
                    <a:pt x="15" y="11"/>
                  </a:lnTo>
                  <a:lnTo>
                    <a:pt x="15" y="11"/>
                  </a:lnTo>
                  <a:lnTo>
                    <a:pt x="15" y="12"/>
                  </a:lnTo>
                  <a:lnTo>
                    <a:pt x="15" y="12"/>
                  </a:lnTo>
                  <a:lnTo>
                    <a:pt x="15" y="12"/>
                  </a:lnTo>
                  <a:lnTo>
                    <a:pt x="15" y="12"/>
                  </a:lnTo>
                  <a:lnTo>
                    <a:pt x="15" y="12"/>
                  </a:lnTo>
                  <a:lnTo>
                    <a:pt x="15" y="12"/>
                  </a:lnTo>
                  <a:lnTo>
                    <a:pt x="15" y="12"/>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5" y="16"/>
                  </a:lnTo>
                  <a:lnTo>
                    <a:pt x="14" y="16"/>
                  </a:lnTo>
                  <a:lnTo>
                    <a:pt x="14" y="16"/>
                  </a:lnTo>
                  <a:lnTo>
                    <a:pt x="14" y="17"/>
                  </a:lnTo>
                  <a:lnTo>
                    <a:pt x="14" y="17"/>
                  </a:lnTo>
                  <a:lnTo>
                    <a:pt x="14" y="17"/>
                  </a:lnTo>
                  <a:lnTo>
                    <a:pt x="14" y="17"/>
                  </a:lnTo>
                  <a:lnTo>
                    <a:pt x="14" y="17"/>
                  </a:lnTo>
                  <a:lnTo>
                    <a:pt x="14" y="17"/>
                  </a:lnTo>
                  <a:lnTo>
                    <a:pt x="14" y="17"/>
                  </a:lnTo>
                  <a:lnTo>
                    <a:pt x="13" y="17"/>
                  </a:lnTo>
                  <a:lnTo>
                    <a:pt x="13" y="17"/>
                  </a:lnTo>
                  <a:lnTo>
                    <a:pt x="13" y="19"/>
                  </a:lnTo>
                  <a:lnTo>
                    <a:pt x="13" y="19"/>
                  </a:lnTo>
                  <a:lnTo>
                    <a:pt x="13" y="19"/>
                  </a:lnTo>
                  <a:lnTo>
                    <a:pt x="13" y="19"/>
                  </a:lnTo>
                  <a:lnTo>
                    <a:pt x="13" y="19"/>
                  </a:lnTo>
                  <a:lnTo>
                    <a:pt x="13" y="19"/>
                  </a:lnTo>
                  <a:lnTo>
                    <a:pt x="13" y="19"/>
                  </a:lnTo>
                  <a:lnTo>
                    <a:pt x="12" y="19"/>
                  </a:lnTo>
                  <a:lnTo>
                    <a:pt x="12" y="19"/>
                  </a:lnTo>
                  <a:lnTo>
                    <a:pt x="12" y="19"/>
                  </a:lnTo>
                  <a:lnTo>
                    <a:pt x="12" y="19"/>
                  </a:lnTo>
                  <a:lnTo>
                    <a:pt x="12" y="19"/>
                  </a:lnTo>
                  <a:lnTo>
                    <a:pt x="12" y="20"/>
                  </a:lnTo>
                  <a:lnTo>
                    <a:pt x="12" y="20"/>
                  </a:lnTo>
                  <a:lnTo>
                    <a:pt x="11" y="20"/>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19"/>
                  </a:lnTo>
                  <a:lnTo>
                    <a:pt x="4" y="19"/>
                  </a:lnTo>
                  <a:lnTo>
                    <a:pt x="4" y="19"/>
                  </a:lnTo>
                  <a:lnTo>
                    <a:pt x="4" y="19"/>
                  </a:lnTo>
                  <a:lnTo>
                    <a:pt x="4" y="19"/>
                  </a:lnTo>
                  <a:lnTo>
                    <a:pt x="4" y="19"/>
                  </a:lnTo>
                  <a:lnTo>
                    <a:pt x="4" y="19"/>
                  </a:lnTo>
                  <a:lnTo>
                    <a:pt x="4" y="19"/>
                  </a:lnTo>
                  <a:lnTo>
                    <a:pt x="4" y="19"/>
                  </a:lnTo>
                  <a:lnTo>
                    <a:pt x="3" y="19"/>
                  </a:lnTo>
                  <a:lnTo>
                    <a:pt x="3" y="19"/>
                  </a:lnTo>
                  <a:lnTo>
                    <a:pt x="3" y="19"/>
                  </a:lnTo>
                  <a:lnTo>
                    <a:pt x="3" y="17"/>
                  </a:lnTo>
                  <a:lnTo>
                    <a:pt x="3" y="17"/>
                  </a:lnTo>
                  <a:lnTo>
                    <a:pt x="3" y="17"/>
                  </a:lnTo>
                  <a:lnTo>
                    <a:pt x="3" y="17"/>
                  </a:lnTo>
                  <a:lnTo>
                    <a:pt x="3" y="17"/>
                  </a:lnTo>
                  <a:lnTo>
                    <a:pt x="3" y="17"/>
                  </a:lnTo>
                  <a:lnTo>
                    <a:pt x="3" y="17"/>
                  </a:lnTo>
                  <a:lnTo>
                    <a:pt x="3" y="17"/>
                  </a:lnTo>
                  <a:lnTo>
                    <a:pt x="3" y="17"/>
                  </a:lnTo>
                  <a:lnTo>
                    <a:pt x="3" y="16"/>
                  </a:lnTo>
                  <a:lnTo>
                    <a:pt x="3" y="16"/>
                  </a:lnTo>
                  <a:lnTo>
                    <a:pt x="3" y="16"/>
                  </a:lnTo>
                  <a:lnTo>
                    <a:pt x="3" y="16"/>
                  </a:lnTo>
                  <a:lnTo>
                    <a:pt x="2" y="16"/>
                  </a:lnTo>
                  <a:lnTo>
                    <a:pt x="2" y="16"/>
                  </a:lnTo>
                  <a:lnTo>
                    <a:pt x="2" y="16"/>
                  </a:lnTo>
                  <a:lnTo>
                    <a:pt x="2" y="16"/>
                  </a:lnTo>
                  <a:lnTo>
                    <a:pt x="2" y="15"/>
                  </a:lnTo>
                  <a:lnTo>
                    <a:pt x="2" y="15"/>
                  </a:lnTo>
                  <a:lnTo>
                    <a:pt x="2" y="15"/>
                  </a:lnTo>
                  <a:lnTo>
                    <a:pt x="2" y="15"/>
                  </a:lnTo>
                  <a:lnTo>
                    <a:pt x="2" y="15"/>
                  </a:lnTo>
                  <a:lnTo>
                    <a:pt x="2" y="15"/>
                  </a:lnTo>
                  <a:lnTo>
                    <a:pt x="2"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1" y="8"/>
                  </a:lnTo>
                  <a:lnTo>
                    <a:pt x="1" y="8"/>
                  </a:lnTo>
                  <a:lnTo>
                    <a:pt x="1" y="8"/>
                  </a:lnTo>
                  <a:lnTo>
                    <a:pt x="1" y="7"/>
                  </a:lnTo>
                  <a:lnTo>
                    <a:pt x="1" y="7"/>
                  </a:lnTo>
                  <a:lnTo>
                    <a:pt x="1" y="7"/>
                  </a:lnTo>
                  <a:lnTo>
                    <a:pt x="1" y="7"/>
                  </a:lnTo>
                  <a:lnTo>
                    <a:pt x="1" y="7"/>
                  </a:lnTo>
                  <a:lnTo>
                    <a:pt x="1" y="7"/>
                  </a:lnTo>
                  <a:lnTo>
                    <a:pt x="1" y="7"/>
                  </a:lnTo>
                  <a:lnTo>
                    <a:pt x="1" y="5"/>
                  </a:lnTo>
                  <a:lnTo>
                    <a:pt x="1" y="5"/>
                  </a:lnTo>
                  <a:lnTo>
                    <a:pt x="1" y="5"/>
                  </a:lnTo>
                  <a:lnTo>
                    <a:pt x="1" y="5"/>
                  </a:lnTo>
                  <a:lnTo>
                    <a:pt x="1" y="5"/>
                  </a:lnTo>
                  <a:lnTo>
                    <a:pt x="1" y="5"/>
                  </a:lnTo>
                  <a:lnTo>
                    <a:pt x="1" y="5"/>
                  </a:lnTo>
                  <a:lnTo>
                    <a:pt x="2" y="4"/>
                  </a:lnTo>
                  <a:lnTo>
                    <a:pt x="2" y="4"/>
                  </a:lnTo>
                  <a:lnTo>
                    <a:pt x="2" y="4"/>
                  </a:lnTo>
                  <a:lnTo>
                    <a:pt x="2" y="4"/>
                  </a:lnTo>
                  <a:lnTo>
                    <a:pt x="2" y="4"/>
                  </a:lnTo>
                  <a:lnTo>
                    <a:pt x="2" y="4"/>
                  </a:lnTo>
                  <a:lnTo>
                    <a:pt x="2" y="4"/>
                  </a:lnTo>
                  <a:lnTo>
                    <a:pt x="2" y="4"/>
                  </a:lnTo>
                  <a:lnTo>
                    <a:pt x="2" y="3"/>
                  </a:lnTo>
                  <a:lnTo>
                    <a:pt x="2" y="3"/>
                  </a:lnTo>
                  <a:lnTo>
                    <a:pt x="2"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3" y="2"/>
                  </a:lnTo>
                  <a:lnTo>
                    <a:pt x="3" y="2"/>
                  </a:lnTo>
                  <a:lnTo>
                    <a:pt x="3" y="2"/>
                  </a:lnTo>
                  <a:lnTo>
                    <a:pt x="4" y="2"/>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5" y="1"/>
                  </a:lnTo>
                  <a:lnTo>
                    <a:pt x="6" y="1"/>
                  </a:lnTo>
                  <a:lnTo>
                    <a:pt x="6" y="1"/>
                  </a:lnTo>
                  <a:lnTo>
                    <a:pt x="6" y="1"/>
                  </a:lnTo>
                  <a:lnTo>
                    <a:pt x="6" y="1"/>
                  </a:lnTo>
                  <a:lnTo>
                    <a:pt x="6" y="1"/>
                  </a:lnTo>
                  <a:lnTo>
                    <a:pt x="6" y="1"/>
                  </a:lnTo>
                  <a:lnTo>
                    <a:pt x="6"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1"/>
                  </a:lnTo>
                  <a:lnTo>
                    <a:pt x="9" y="1"/>
                  </a:lnTo>
                  <a:lnTo>
                    <a:pt x="9" y="1"/>
                  </a:lnTo>
                  <a:lnTo>
                    <a:pt x="9" y="1"/>
                  </a:lnTo>
                  <a:lnTo>
                    <a:pt x="9" y="1"/>
                  </a:lnTo>
                  <a:lnTo>
                    <a:pt x="9" y="1"/>
                  </a:lnTo>
                  <a:lnTo>
                    <a:pt x="9" y="1"/>
                  </a:lnTo>
                  <a:lnTo>
                    <a:pt x="10" y="1"/>
                  </a:lnTo>
                  <a:lnTo>
                    <a:pt x="10" y="1"/>
                  </a:lnTo>
                  <a:lnTo>
                    <a:pt x="10" y="1"/>
                  </a:lnTo>
                  <a:lnTo>
                    <a:pt x="10" y="1"/>
                  </a:lnTo>
                  <a:lnTo>
                    <a:pt x="10" y="1"/>
                  </a:lnTo>
                  <a:lnTo>
                    <a:pt x="10" y="1"/>
                  </a:lnTo>
                  <a:lnTo>
                    <a:pt x="10" y="1"/>
                  </a:lnTo>
                  <a:lnTo>
                    <a:pt x="11" y="1"/>
                  </a:lnTo>
                  <a:lnTo>
                    <a:pt x="11" y="1"/>
                  </a:lnTo>
                  <a:lnTo>
                    <a:pt x="11" y="1"/>
                  </a:lnTo>
                  <a:lnTo>
                    <a:pt x="11" y="1"/>
                  </a:lnTo>
                  <a:lnTo>
                    <a:pt x="11" y="1"/>
                  </a:lnTo>
                  <a:lnTo>
                    <a:pt x="11" y="2"/>
                  </a:lnTo>
                  <a:lnTo>
                    <a:pt x="11" y="2"/>
                  </a:lnTo>
                  <a:lnTo>
                    <a:pt x="12" y="2"/>
                  </a:lnTo>
                  <a:lnTo>
                    <a:pt x="12" y="2"/>
                  </a:lnTo>
                  <a:lnTo>
                    <a:pt x="12" y="2"/>
                  </a:lnTo>
                  <a:lnTo>
                    <a:pt x="12" y="2"/>
                  </a:lnTo>
                  <a:lnTo>
                    <a:pt x="12" y="2"/>
                  </a:lnTo>
                  <a:lnTo>
                    <a:pt x="12" y="2"/>
                  </a:lnTo>
                  <a:lnTo>
                    <a:pt x="12" y="2"/>
                  </a:lnTo>
                  <a:lnTo>
                    <a:pt x="13" y="2"/>
                  </a:lnTo>
                  <a:lnTo>
                    <a:pt x="13" y="2"/>
                  </a:lnTo>
                  <a:lnTo>
                    <a:pt x="13" y="2"/>
                  </a:lnTo>
                  <a:lnTo>
                    <a:pt x="13" y="3"/>
                  </a:lnTo>
                  <a:lnTo>
                    <a:pt x="13" y="3"/>
                  </a:lnTo>
                  <a:lnTo>
                    <a:pt x="13" y="3"/>
                  </a:lnTo>
                  <a:lnTo>
                    <a:pt x="13" y="3"/>
                  </a:lnTo>
                  <a:lnTo>
                    <a:pt x="13" y="3"/>
                  </a:lnTo>
                  <a:lnTo>
                    <a:pt x="14" y="3"/>
                  </a:lnTo>
                  <a:lnTo>
                    <a:pt x="14" y="3"/>
                  </a:lnTo>
                  <a:lnTo>
                    <a:pt x="14" y="3"/>
                  </a:lnTo>
                  <a:lnTo>
                    <a:pt x="14" y="3"/>
                  </a:lnTo>
                  <a:lnTo>
                    <a:pt x="14" y="4"/>
                  </a:lnTo>
                  <a:lnTo>
                    <a:pt x="14" y="4"/>
                  </a:lnTo>
                  <a:lnTo>
                    <a:pt x="14" y="4"/>
                  </a:lnTo>
                  <a:lnTo>
                    <a:pt x="14" y="4"/>
                  </a:lnTo>
                  <a:lnTo>
                    <a:pt x="14" y="4"/>
                  </a:lnTo>
                  <a:lnTo>
                    <a:pt x="14" y="4"/>
                  </a:lnTo>
                  <a:lnTo>
                    <a:pt x="15" y="4"/>
                  </a:lnTo>
                  <a:lnTo>
                    <a:pt x="15" y="4"/>
                  </a:lnTo>
                  <a:lnTo>
                    <a:pt x="15" y="5"/>
                  </a:lnTo>
                  <a:lnTo>
                    <a:pt x="15" y="5"/>
                  </a:lnTo>
                  <a:lnTo>
                    <a:pt x="15" y="5"/>
                  </a:lnTo>
                  <a:lnTo>
                    <a:pt x="15" y="5"/>
                  </a:lnTo>
                  <a:lnTo>
                    <a:pt x="15" y="5"/>
                  </a:lnTo>
                  <a:lnTo>
                    <a:pt x="15" y="5"/>
                  </a:lnTo>
                  <a:lnTo>
                    <a:pt x="15" y="5"/>
                  </a:lnTo>
                  <a:lnTo>
                    <a:pt x="15" y="7"/>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9"/>
                  </a:lnTo>
                  <a:lnTo>
                    <a:pt x="15" y="9"/>
                  </a:lnTo>
                  <a:lnTo>
                    <a:pt x="15" y="9"/>
                  </a:lnTo>
                  <a:lnTo>
                    <a:pt x="15" y="9"/>
                  </a:lnTo>
                  <a:lnTo>
                    <a:pt x="15" y="9"/>
                  </a:lnTo>
                  <a:lnTo>
                    <a:pt x="15" y="9"/>
                  </a:lnTo>
                  <a:lnTo>
                    <a:pt x="15" y="9"/>
                  </a:lnTo>
                  <a:lnTo>
                    <a:pt x="15" y="10"/>
                  </a:lnTo>
                  <a:lnTo>
                    <a:pt x="15" y="10"/>
                  </a:lnTo>
                  <a:lnTo>
                    <a:pt x="15" y="10"/>
                  </a:lnTo>
                  <a:lnTo>
                    <a:pt x="15" y="10"/>
                  </a:lnTo>
                  <a:lnTo>
                    <a:pt x="15" y="10"/>
                  </a:lnTo>
                  <a:lnTo>
                    <a:pt x="15"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5" name="Freeform 226">
              <a:extLst>
                <a:ext uri="{FF2B5EF4-FFF2-40B4-BE49-F238E27FC236}">
                  <a16:creationId xmlns:a16="http://schemas.microsoft.com/office/drawing/2014/main" id="{B3588723-38FE-4C10-8137-DE7D5E682FB8}"/>
                </a:ext>
              </a:extLst>
            </p:cNvPr>
            <p:cNvSpPr>
              <a:spLocks/>
            </p:cNvSpPr>
            <p:nvPr/>
          </p:nvSpPr>
          <p:spPr bwMode="auto">
            <a:xfrm>
              <a:off x="3422" y="3539"/>
              <a:ext cx="16" cy="20"/>
            </a:xfrm>
            <a:custGeom>
              <a:avLst/>
              <a:gdLst>
                <a:gd name="T0" fmla="*/ 16 w 16"/>
                <a:gd name="T1" fmla="*/ 11 h 20"/>
                <a:gd name="T2" fmla="*/ 16 w 16"/>
                <a:gd name="T3" fmla="*/ 12 h 20"/>
                <a:gd name="T4" fmla="*/ 16 w 16"/>
                <a:gd name="T5" fmla="*/ 13 h 20"/>
                <a:gd name="T6" fmla="*/ 16 w 16"/>
                <a:gd name="T7" fmla="*/ 13 h 20"/>
                <a:gd name="T8" fmla="*/ 15 w 16"/>
                <a:gd name="T9" fmla="*/ 14 h 20"/>
                <a:gd name="T10" fmla="*/ 15 w 16"/>
                <a:gd name="T11" fmla="*/ 15 h 20"/>
                <a:gd name="T12" fmla="*/ 14 w 16"/>
                <a:gd name="T13" fmla="*/ 16 h 20"/>
                <a:gd name="T14" fmla="*/ 14 w 16"/>
                <a:gd name="T15" fmla="*/ 17 h 20"/>
                <a:gd name="T16" fmla="*/ 13 w 16"/>
                <a:gd name="T17" fmla="*/ 17 h 20"/>
                <a:gd name="T18" fmla="*/ 12 w 16"/>
                <a:gd name="T19" fmla="*/ 19 h 20"/>
                <a:gd name="T20" fmla="*/ 12 w 16"/>
                <a:gd name="T21" fmla="*/ 19 h 20"/>
                <a:gd name="T22" fmla="*/ 12 w 16"/>
                <a:gd name="T23" fmla="*/ 20 h 20"/>
                <a:gd name="T24" fmla="*/ 11 w 16"/>
                <a:gd name="T25" fmla="*/ 20 h 20"/>
                <a:gd name="T26" fmla="*/ 10 w 16"/>
                <a:gd name="T27" fmla="*/ 20 h 20"/>
                <a:gd name="T28" fmla="*/ 9 w 16"/>
                <a:gd name="T29" fmla="*/ 20 h 20"/>
                <a:gd name="T30" fmla="*/ 8 w 16"/>
                <a:gd name="T31" fmla="*/ 20 h 20"/>
                <a:gd name="T32" fmla="*/ 7 w 16"/>
                <a:gd name="T33" fmla="*/ 20 h 20"/>
                <a:gd name="T34" fmla="*/ 6 w 16"/>
                <a:gd name="T35" fmla="*/ 20 h 20"/>
                <a:gd name="T36" fmla="*/ 5 w 16"/>
                <a:gd name="T37" fmla="*/ 19 h 20"/>
                <a:gd name="T38" fmla="*/ 5 w 16"/>
                <a:gd name="T39" fmla="*/ 19 h 20"/>
                <a:gd name="T40" fmla="*/ 4 w 16"/>
                <a:gd name="T41" fmla="*/ 17 h 20"/>
                <a:gd name="T42" fmla="*/ 4 w 16"/>
                <a:gd name="T43" fmla="*/ 17 h 20"/>
                <a:gd name="T44" fmla="*/ 3 w 16"/>
                <a:gd name="T45" fmla="*/ 16 h 20"/>
                <a:gd name="T46" fmla="*/ 2 w 16"/>
                <a:gd name="T47" fmla="*/ 15 h 20"/>
                <a:gd name="T48" fmla="*/ 2 w 16"/>
                <a:gd name="T49" fmla="*/ 15 h 20"/>
                <a:gd name="T50" fmla="*/ 1 w 16"/>
                <a:gd name="T51" fmla="*/ 14 h 20"/>
                <a:gd name="T52" fmla="*/ 1 w 16"/>
                <a:gd name="T53" fmla="*/ 13 h 20"/>
                <a:gd name="T54" fmla="*/ 1 w 16"/>
                <a:gd name="T55" fmla="*/ 12 h 20"/>
                <a:gd name="T56" fmla="*/ 0 w 16"/>
                <a:gd name="T57" fmla="*/ 11 h 20"/>
                <a:gd name="T58" fmla="*/ 0 w 16"/>
                <a:gd name="T59" fmla="*/ 10 h 20"/>
                <a:gd name="T60" fmla="*/ 0 w 16"/>
                <a:gd name="T61" fmla="*/ 9 h 20"/>
                <a:gd name="T62" fmla="*/ 0 w 16"/>
                <a:gd name="T63" fmla="*/ 8 h 20"/>
                <a:gd name="T64" fmla="*/ 1 w 16"/>
                <a:gd name="T65" fmla="*/ 7 h 20"/>
                <a:gd name="T66" fmla="*/ 1 w 16"/>
                <a:gd name="T67" fmla="*/ 5 h 20"/>
                <a:gd name="T68" fmla="*/ 1 w 16"/>
                <a:gd name="T69" fmla="*/ 5 h 20"/>
                <a:gd name="T70" fmla="*/ 2 w 16"/>
                <a:gd name="T71" fmla="*/ 4 h 20"/>
                <a:gd name="T72" fmla="*/ 2 w 16"/>
                <a:gd name="T73" fmla="*/ 3 h 20"/>
                <a:gd name="T74" fmla="*/ 3 w 16"/>
                <a:gd name="T75" fmla="*/ 2 h 20"/>
                <a:gd name="T76" fmla="*/ 4 w 16"/>
                <a:gd name="T77" fmla="*/ 2 h 20"/>
                <a:gd name="T78" fmla="*/ 4 w 16"/>
                <a:gd name="T79" fmla="*/ 1 h 20"/>
                <a:gd name="T80" fmla="*/ 5 w 16"/>
                <a:gd name="T81" fmla="*/ 1 h 20"/>
                <a:gd name="T82" fmla="*/ 5 w 16"/>
                <a:gd name="T83" fmla="*/ 0 h 20"/>
                <a:gd name="T84" fmla="*/ 6 w 16"/>
                <a:gd name="T85" fmla="*/ 0 h 20"/>
                <a:gd name="T86" fmla="*/ 7 w 16"/>
                <a:gd name="T87" fmla="*/ 0 h 20"/>
                <a:gd name="T88" fmla="*/ 8 w 16"/>
                <a:gd name="T89" fmla="*/ 0 h 20"/>
                <a:gd name="T90" fmla="*/ 9 w 16"/>
                <a:gd name="T91" fmla="*/ 0 h 20"/>
                <a:gd name="T92" fmla="*/ 10 w 16"/>
                <a:gd name="T93" fmla="*/ 0 h 20"/>
                <a:gd name="T94" fmla="*/ 11 w 16"/>
                <a:gd name="T95" fmla="*/ 0 h 20"/>
                <a:gd name="T96" fmla="*/ 11 w 16"/>
                <a:gd name="T97" fmla="*/ 1 h 20"/>
                <a:gd name="T98" fmla="*/ 12 w 16"/>
                <a:gd name="T99" fmla="*/ 1 h 20"/>
                <a:gd name="T100" fmla="*/ 12 w 16"/>
                <a:gd name="T101" fmla="*/ 2 h 20"/>
                <a:gd name="T102" fmla="*/ 13 w 16"/>
                <a:gd name="T103" fmla="*/ 2 h 20"/>
                <a:gd name="T104" fmla="*/ 14 w 16"/>
                <a:gd name="T105" fmla="*/ 3 h 20"/>
                <a:gd name="T106" fmla="*/ 14 w 16"/>
                <a:gd name="T107" fmla="*/ 3 h 20"/>
                <a:gd name="T108" fmla="*/ 15 w 16"/>
                <a:gd name="T109" fmla="*/ 4 h 20"/>
                <a:gd name="T110" fmla="*/ 15 w 16"/>
                <a:gd name="T111" fmla="*/ 5 h 20"/>
                <a:gd name="T112" fmla="*/ 16 w 16"/>
                <a:gd name="T113" fmla="*/ 7 h 20"/>
                <a:gd name="T114" fmla="*/ 16 w 16"/>
                <a:gd name="T115" fmla="*/ 8 h 20"/>
                <a:gd name="T116" fmla="*/ 16 w 16"/>
                <a:gd name="T117" fmla="*/ 9 h 20"/>
                <a:gd name="T118" fmla="*/ 16 w 16"/>
                <a:gd name="T1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20">
                  <a:moveTo>
                    <a:pt x="16" y="10"/>
                  </a:moveTo>
                  <a:lnTo>
                    <a:pt x="16" y="10"/>
                  </a:lnTo>
                  <a:lnTo>
                    <a:pt x="16" y="10"/>
                  </a:lnTo>
                  <a:lnTo>
                    <a:pt x="16" y="10"/>
                  </a:lnTo>
                  <a:lnTo>
                    <a:pt x="16" y="11"/>
                  </a:lnTo>
                  <a:lnTo>
                    <a:pt x="16" y="11"/>
                  </a:lnTo>
                  <a:lnTo>
                    <a:pt x="16" y="11"/>
                  </a:lnTo>
                  <a:lnTo>
                    <a:pt x="16" y="11"/>
                  </a:lnTo>
                  <a:lnTo>
                    <a:pt x="16" y="11"/>
                  </a:lnTo>
                  <a:lnTo>
                    <a:pt x="16" y="11"/>
                  </a:lnTo>
                  <a:lnTo>
                    <a:pt x="16" y="12"/>
                  </a:lnTo>
                  <a:lnTo>
                    <a:pt x="16" y="12"/>
                  </a:lnTo>
                  <a:lnTo>
                    <a:pt x="16" y="12"/>
                  </a:lnTo>
                  <a:lnTo>
                    <a:pt x="16" y="12"/>
                  </a:lnTo>
                  <a:lnTo>
                    <a:pt x="16" y="12"/>
                  </a:lnTo>
                  <a:lnTo>
                    <a:pt x="16" y="12"/>
                  </a:lnTo>
                  <a:lnTo>
                    <a:pt x="16" y="12"/>
                  </a:lnTo>
                  <a:lnTo>
                    <a:pt x="16" y="13"/>
                  </a:lnTo>
                  <a:lnTo>
                    <a:pt x="16" y="13"/>
                  </a:lnTo>
                  <a:lnTo>
                    <a:pt x="16" y="13"/>
                  </a:lnTo>
                  <a:lnTo>
                    <a:pt x="16" y="13"/>
                  </a:lnTo>
                  <a:lnTo>
                    <a:pt x="16" y="13"/>
                  </a:lnTo>
                  <a:lnTo>
                    <a:pt x="16" y="13"/>
                  </a:lnTo>
                  <a:lnTo>
                    <a:pt x="16" y="13"/>
                  </a:lnTo>
                  <a:lnTo>
                    <a:pt x="16" y="14"/>
                  </a:lnTo>
                  <a:lnTo>
                    <a:pt x="16" y="14"/>
                  </a:lnTo>
                  <a:lnTo>
                    <a:pt x="16"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5" y="16"/>
                  </a:lnTo>
                  <a:lnTo>
                    <a:pt x="14" y="16"/>
                  </a:lnTo>
                  <a:lnTo>
                    <a:pt x="14" y="16"/>
                  </a:lnTo>
                  <a:lnTo>
                    <a:pt x="14" y="16"/>
                  </a:lnTo>
                  <a:lnTo>
                    <a:pt x="14" y="16"/>
                  </a:lnTo>
                  <a:lnTo>
                    <a:pt x="14" y="16"/>
                  </a:lnTo>
                  <a:lnTo>
                    <a:pt x="14" y="16"/>
                  </a:lnTo>
                  <a:lnTo>
                    <a:pt x="14" y="16"/>
                  </a:lnTo>
                  <a:lnTo>
                    <a:pt x="14" y="17"/>
                  </a:lnTo>
                  <a:lnTo>
                    <a:pt x="14" y="17"/>
                  </a:lnTo>
                  <a:lnTo>
                    <a:pt x="13" y="17"/>
                  </a:lnTo>
                  <a:lnTo>
                    <a:pt x="13" y="17"/>
                  </a:lnTo>
                  <a:lnTo>
                    <a:pt x="13" y="17"/>
                  </a:lnTo>
                  <a:lnTo>
                    <a:pt x="13" y="17"/>
                  </a:lnTo>
                  <a:lnTo>
                    <a:pt x="13" y="17"/>
                  </a:lnTo>
                  <a:lnTo>
                    <a:pt x="13" y="17"/>
                  </a:lnTo>
                  <a:lnTo>
                    <a:pt x="13" y="17"/>
                  </a:lnTo>
                  <a:lnTo>
                    <a:pt x="13" y="17"/>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2" y="19"/>
                  </a:lnTo>
                  <a:lnTo>
                    <a:pt x="12" y="20"/>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8" y="20"/>
                  </a:lnTo>
                  <a:lnTo>
                    <a:pt x="8" y="20"/>
                  </a:lnTo>
                  <a:lnTo>
                    <a:pt x="8" y="20"/>
                  </a:lnTo>
                  <a:lnTo>
                    <a:pt x="8" y="20"/>
                  </a:lnTo>
                  <a:lnTo>
                    <a:pt x="8" y="20"/>
                  </a:lnTo>
                  <a:lnTo>
                    <a:pt x="8" y="20"/>
                  </a:lnTo>
                  <a:lnTo>
                    <a:pt x="8" y="20"/>
                  </a:lnTo>
                  <a:lnTo>
                    <a:pt x="7" y="20"/>
                  </a:lnTo>
                  <a:lnTo>
                    <a:pt x="7" y="20"/>
                  </a:lnTo>
                  <a:lnTo>
                    <a:pt x="7" y="20"/>
                  </a:lnTo>
                  <a:lnTo>
                    <a:pt x="7" y="20"/>
                  </a:lnTo>
                  <a:lnTo>
                    <a:pt x="7" y="20"/>
                  </a:lnTo>
                  <a:lnTo>
                    <a:pt x="7" y="20"/>
                  </a:lnTo>
                  <a:lnTo>
                    <a:pt x="6" y="20"/>
                  </a:lnTo>
                  <a:lnTo>
                    <a:pt x="6" y="20"/>
                  </a:lnTo>
                  <a:lnTo>
                    <a:pt x="6" y="20"/>
                  </a:lnTo>
                  <a:lnTo>
                    <a:pt x="6" y="20"/>
                  </a:lnTo>
                  <a:lnTo>
                    <a:pt x="6" y="20"/>
                  </a:lnTo>
                  <a:lnTo>
                    <a:pt x="6" y="20"/>
                  </a:lnTo>
                  <a:lnTo>
                    <a:pt x="6" y="19"/>
                  </a:lnTo>
                  <a:lnTo>
                    <a:pt x="5" y="19"/>
                  </a:lnTo>
                  <a:lnTo>
                    <a:pt x="5" y="19"/>
                  </a:lnTo>
                  <a:lnTo>
                    <a:pt x="5" y="19"/>
                  </a:lnTo>
                  <a:lnTo>
                    <a:pt x="5" y="19"/>
                  </a:lnTo>
                  <a:lnTo>
                    <a:pt x="5" y="19"/>
                  </a:lnTo>
                  <a:lnTo>
                    <a:pt x="5" y="19"/>
                  </a:lnTo>
                  <a:lnTo>
                    <a:pt x="5" y="19"/>
                  </a:lnTo>
                  <a:lnTo>
                    <a:pt x="5" y="19"/>
                  </a:lnTo>
                  <a:lnTo>
                    <a:pt x="5" y="19"/>
                  </a:lnTo>
                  <a:lnTo>
                    <a:pt x="5" y="19"/>
                  </a:lnTo>
                  <a:lnTo>
                    <a:pt x="5" y="19"/>
                  </a:lnTo>
                  <a:lnTo>
                    <a:pt x="5" y="19"/>
                  </a:lnTo>
                  <a:lnTo>
                    <a:pt x="5" y="19"/>
                  </a:lnTo>
                  <a:lnTo>
                    <a:pt x="5" y="17"/>
                  </a:lnTo>
                  <a:lnTo>
                    <a:pt x="4" y="17"/>
                  </a:lnTo>
                  <a:lnTo>
                    <a:pt x="4" y="17"/>
                  </a:lnTo>
                  <a:lnTo>
                    <a:pt x="4" y="17"/>
                  </a:lnTo>
                  <a:lnTo>
                    <a:pt x="4" y="17"/>
                  </a:lnTo>
                  <a:lnTo>
                    <a:pt x="4" y="17"/>
                  </a:lnTo>
                  <a:lnTo>
                    <a:pt x="4" y="17"/>
                  </a:lnTo>
                  <a:lnTo>
                    <a:pt x="4" y="17"/>
                  </a:lnTo>
                  <a:lnTo>
                    <a:pt x="3" y="17"/>
                  </a:lnTo>
                  <a:lnTo>
                    <a:pt x="3" y="17"/>
                  </a:lnTo>
                  <a:lnTo>
                    <a:pt x="3" y="16"/>
                  </a:lnTo>
                  <a:lnTo>
                    <a:pt x="3" y="16"/>
                  </a:lnTo>
                  <a:lnTo>
                    <a:pt x="3" y="16"/>
                  </a:lnTo>
                  <a:lnTo>
                    <a:pt x="3" y="16"/>
                  </a:lnTo>
                  <a:lnTo>
                    <a:pt x="3" y="16"/>
                  </a:lnTo>
                  <a:lnTo>
                    <a:pt x="3" y="16"/>
                  </a:lnTo>
                  <a:lnTo>
                    <a:pt x="3" y="16"/>
                  </a:lnTo>
                  <a:lnTo>
                    <a:pt x="2" y="16"/>
                  </a:lnTo>
                  <a:lnTo>
                    <a:pt x="2" y="16"/>
                  </a:lnTo>
                  <a:lnTo>
                    <a:pt x="2" y="15"/>
                  </a:lnTo>
                  <a:lnTo>
                    <a:pt x="2" y="15"/>
                  </a:lnTo>
                  <a:lnTo>
                    <a:pt x="2" y="15"/>
                  </a:lnTo>
                  <a:lnTo>
                    <a:pt x="2" y="15"/>
                  </a:lnTo>
                  <a:lnTo>
                    <a:pt x="2" y="15"/>
                  </a:lnTo>
                  <a:lnTo>
                    <a:pt x="2" y="15"/>
                  </a:lnTo>
                  <a:lnTo>
                    <a:pt x="2" y="15"/>
                  </a:lnTo>
                  <a:lnTo>
                    <a:pt x="2" y="14"/>
                  </a:lnTo>
                  <a:lnTo>
                    <a:pt x="2" y="14"/>
                  </a:lnTo>
                  <a:lnTo>
                    <a:pt x="1" y="14"/>
                  </a:lnTo>
                  <a:lnTo>
                    <a:pt x="1" y="14"/>
                  </a:lnTo>
                  <a:lnTo>
                    <a:pt x="1" y="14"/>
                  </a:lnTo>
                  <a:lnTo>
                    <a:pt x="1" y="14"/>
                  </a:lnTo>
                  <a:lnTo>
                    <a:pt x="1" y="14"/>
                  </a:lnTo>
                  <a:lnTo>
                    <a:pt x="1" y="13"/>
                  </a:lnTo>
                  <a:lnTo>
                    <a:pt x="1" y="13"/>
                  </a:lnTo>
                  <a:lnTo>
                    <a:pt x="1" y="13"/>
                  </a:lnTo>
                  <a:lnTo>
                    <a:pt x="1" y="13"/>
                  </a:lnTo>
                  <a:lnTo>
                    <a:pt x="1" y="13"/>
                  </a:lnTo>
                  <a:lnTo>
                    <a:pt x="1" y="13"/>
                  </a:lnTo>
                  <a:lnTo>
                    <a:pt x="1" y="13"/>
                  </a:lnTo>
                  <a:lnTo>
                    <a:pt x="1" y="12"/>
                  </a:lnTo>
                  <a:lnTo>
                    <a:pt x="1" y="12"/>
                  </a:lnTo>
                  <a:lnTo>
                    <a:pt x="1" y="12"/>
                  </a:lnTo>
                  <a:lnTo>
                    <a:pt x="1" y="12"/>
                  </a:lnTo>
                  <a:lnTo>
                    <a:pt x="0" y="12"/>
                  </a:lnTo>
                  <a:lnTo>
                    <a:pt x="0" y="12"/>
                  </a:lnTo>
                  <a:lnTo>
                    <a:pt x="0" y="12"/>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7"/>
                  </a:lnTo>
                  <a:lnTo>
                    <a:pt x="1" y="7"/>
                  </a:lnTo>
                  <a:lnTo>
                    <a:pt x="1" y="7"/>
                  </a:lnTo>
                  <a:lnTo>
                    <a:pt x="1" y="7"/>
                  </a:lnTo>
                  <a:lnTo>
                    <a:pt x="1" y="7"/>
                  </a:lnTo>
                  <a:lnTo>
                    <a:pt x="1" y="7"/>
                  </a:lnTo>
                  <a:lnTo>
                    <a:pt x="1" y="7"/>
                  </a:lnTo>
                  <a:lnTo>
                    <a:pt x="1" y="5"/>
                  </a:lnTo>
                  <a:lnTo>
                    <a:pt x="1" y="5"/>
                  </a:lnTo>
                  <a:lnTo>
                    <a:pt x="1" y="5"/>
                  </a:lnTo>
                  <a:lnTo>
                    <a:pt x="1" y="5"/>
                  </a:lnTo>
                  <a:lnTo>
                    <a:pt x="1" y="5"/>
                  </a:lnTo>
                  <a:lnTo>
                    <a:pt x="1" y="5"/>
                  </a:lnTo>
                  <a:lnTo>
                    <a:pt x="1" y="5"/>
                  </a:lnTo>
                  <a:lnTo>
                    <a:pt x="1" y="4"/>
                  </a:lnTo>
                  <a:lnTo>
                    <a:pt x="1" y="4"/>
                  </a:lnTo>
                  <a:lnTo>
                    <a:pt x="1" y="4"/>
                  </a:lnTo>
                  <a:lnTo>
                    <a:pt x="2" y="4"/>
                  </a:lnTo>
                  <a:lnTo>
                    <a:pt x="2" y="4"/>
                  </a:lnTo>
                  <a:lnTo>
                    <a:pt x="2" y="4"/>
                  </a:lnTo>
                  <a:lnTo>
                    <a:pt x="2" y="4"/>
                  </a:lnTo>
                  <a:lnTo>
                    <a:pt x="2" y="3"/>
                  </a:lnTo>
                  <a:lnTo>
                    <a:pt x="2" y="3"/>
                  </a:lnTo>
                  <a:lnTo>
                    <a:pt x="2" y="3"/>
                  </a:lnTo>
                  <a:lnTo>
                    <a:pt x="2" y="3"/>
                  </a:lnTo>
                  <a:lnTo>
                    <a:pt x="2" y="3"/>
                  </a:lnTo>
                  <a:lnTo>
                    <a:pt x="2" y="3"/>
                  </a:lnTo>
                  <a:lnTo>
                    <a:pt x="2" y="3"/>
                  </a:lnTo>
                  <a:lnTo>
                    <a:pt x="3" y="3"/>
                  </a:lnTo>
                  <a:lnTo>
                    <a:pt x="3" y="3"/>
                  </a:lnTo>
                  <a:lnTo>
                    <a:pt x="3" y="2"/>
                  </a:lnTo>
                  <a:lnTo>
                    <a:pt x="3" y="2"/>
                  </a:lnTo>
                  <a:lnTo>
                    <a:pt x="3" y="2"/>
                  </a:lnTo>
                  <a:lnTo>
                    <a:pt x="3" y="2"/>
                  </a:lnTo>
                  <a:lnTo>
                    <a:pt x="3" y="2"/>
                  </a:lnTo>
                  <a:lnTo>
                    <a:pt x="3" y="2"/>
                  </a:lnTo>
                  <a:lnTo>
                    <a:pt x="3" y="2"/>
                  </a:lnTo>
                  <a:lnTo>
                    <a:pt x="4" y="2"/>
                  </a:lnTo>
                  <a:lnTo>
                    <a:pt x="4" y="2"/>
                  </a:lnTo>
                  <a:lnTo>
                    <a:pt x="4" y="2"/>
                  </a:lnTo>
                  <a:lnTo>
                    <a:pt x="4" y="1"/>
                  </a:lnTo>
                  <a:lnTo>
                    <a:pt x="4" y="1"/>
                  </a:lnTo>
                  <a:lnTo>
                    <a:pt x="4" y="1"/>
                  </a:lnTo>
                  <a:lnTo>
                    <a:pt x="4" y="1"/>
                  </a:lnTo>
                  <a:lnTo>
                    <a:pt x="4" y="1"/>
                  </a:lnTo>
                  <a:lnTo>
                    <a:pt x="5" y="1"/>
                  </a:lnTo>
                  <a:lnTo>
                    <a:pt x="5" y="1"/>
                  </a:lnTo>
                  <a:lnTo>
                    <a:pt x="5" y="1"/>
                  </a:lnTo>
                  <a:lnTo>
                    <a:pt x="5" y="1"/>
                  </a:lnTo>
                  <a:lnTo>
                    <a:pt x="5" y="1"/>
                  </a:lnTo>
                  <a:lnTo>
                    <a:pt x="5" y="1"/>
                  </a:lnTo>
                  <a:lnTo>
                    <a:pt x="5" y="1"/>
                  </a:lnTo>
                  <a:lnTo>
                    <a:pt x="5" y="1"/>
                  </a:lnTo>
                  <a:lnTo>
                    <a:pt x="5" y="0"/>
                  </a:lnTo>
                  <a:lnTo>
                    <a:pt x="5" y="0"/>
                  </a:lnTo>
                  <a:lnTo>
                    <a:pt x="5" y="0"/>
                  </a:lnTo>
                  <a:lnTo>
                    <a:pt x="5" y="0"/>
                  </a:lnTo>
                  <a:lnTo>
                    <a:pt x="5" y="0"/>
                  </a:lnTo>
                  <a:lnTo>
                    <a:pt x="5" y="0"/>
                  </a:lnTo>
                  <a:lnTo>
                    <a:pt x="6" y="0"/>
                  </a:lnTo>
                  <a:lnTo>
                    <a:pt x="6" y="0"/>
                  </a:lnTo>
                  <a:lnTo>
                    <a:pt x="6" y="0"/>
                  </a:lnTo>
                  <a:lnTo>
                    <a:pt x="6" y="0"/>
                  </a:lnTo>
                  <a:lnTo>
                    <a:pt x="6" y="0"/>
                  </a:lnTo>
                  <a:lnTo>
                    <a:pt x="6" y="0"/>
                  </a:lnTo>
                  <a:lnTo>
                    <a:pt x="7" y="0"/>
                  </a:lnTo>
                  <a:lnTo>
                    <a:pt x="7" y="0"/>
                  </a:lnTo>
                  <a:lnTo>
                    <a:pt x="7" y="0"/>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10" y="0"/>
                  </a:lnTo>
                  <a:lnTo>
                    <a:pt x="10" y="0"/>
                  </a:lnTo>
                  <a:lnTo>
                    <a:pt x="10" y="0"/>
                  </a:lnTo>
                  <a:lnTo>
                    <a:pt x="10" y="0"/>
                  </a:lnTo>
                  <a:lnTo>
                    <a:pt x="10" y="0"/>
                  </a:lnTo>
                  <a:lnTo>
                    <a:pt x="10" y="0"/>
                  </a:lnTo>
                  <a:lnTo>
                    <a:pt x="10" y="0"/>
                  </a:lnTo>
                  <a:lnTo>
                    <a:pt x="11" y="0"/>
                  </a:lnTo>
                  <a:lnTo>
                    <a:pt x="11" y="0"/>
                  </a:lnTo>
                  <a:lnTo>
                    <a:pt x="11" y="0"/>
                  </a:lnTo>
                  <a:lnTo>
                    <a:pt x="11" y="0"/>
                  </a:lnTo>
                  <a:lnTo>
                    <a:pt x="11" y="0"/>
                  </a:lnTo>
                  <a:lnTo>
                    <a:pt x="11" y="1"/>
                  </a:lnTo>
                  <a:lnTo>
                    <a:pt x="11" y="1"/>
                  </a:lnTo>
                  <a:lnTo>
                    <a:pt x="12" y="1"/>
                  </a:lnTo>
                  <a:lnTo>
                    <a:pt x="12" y="1"/>
                  </a:lnTo>
                  <a:lnTo>
                    <a:pt x="12" y="1"/>
                  </a:lnTo>
                  <a:lnTo>
                    <a:pt x="12" y="1"/>
                  </a:lnTo>
                  <a:lnTo>
                    <a:pt x="12" y="1"/>
                  </a:lnTo>
                  <a:lnTo>
                    <a:pt x="12" y="1"/>
                  </a:lnTo>
                  <a:lnTo>
                    <a:pt x="12" y="1"/>
                  </a:lnTo>
                  <a:lnTo>
                    <a:pt x="12" y="1"/>
                  </a:lnTo>
                  <a:lnTo>
                    <a:pt x="12" y="1"/>
                  </a:lnTo>
                  <a:lnTo>
                    <a:pt x="12" y="1"/>
                  </a:lnTo>
                  <a:lnTo>
                    <a:pt x="12" y="1"/>
                  </a:lnTo>
                  <a:lnTo>
                    <a:pt x="12" y="2"/>
                  </a:lnTo>
                  <a:lnTo>
                    <a:pt x="12" y="2"/>
                  </a:lnTo>
                  <a:lnTo>
                    <a:pt x="12" y="2"/>
                  </a:lnTo>
                  <a:lnTo>
                    <a:pt x="13" y="2"/>
                  </a:lnTo>
                  <a:lnTo>
                    <a:pt x="13" y="2"/>
                  </a:lnTo>
                  <a:lnTo>
                    <a:pt x="13" y="2"/>
                  </a:lnTo>
                  <a:lnTo>
                    <a:pt x="13" y="2"/>
                  </a:lnTo>
                  <a:lnTo>
                    <a:pt x="13" y="2"/>
                  </a:lnTo>
                  <a:lnTo>
                    <a:pt x="13" y="2"/>
                  </a:lnTo>
                  <a:lnTo>
                    <a:pt x="13" y="2"/>
                  </a:lnTo>
                  <a:lnTo>
                    <a:pt x="13" y="3"/>
                  </a:lnTo>
                  <a:lnTo>
                    <a:pt x="14" y="3"/>
                  </a:lnTo>
                  <a:lnTo>
                    <a:pt x="14" y="3"/>
                  </a:lnTo>
                  <a:lnTo>
                    <a:pt x="14" y="3"/>
                  </a:lnTo>
                  <a:lnTo>
                    <a:pt x="14" y="3"/>
                  </a:lnTo>
                  <a:lnTo>
                    <a:pt x="14" y="3"/>
                  </a:lnTo>
                  <a:lnTo>
                    <a:pt x="14" y="3"/>
                  </a:lnTo>
                  <a:lnTo>
                    <a:pt x="14" y="3"/>
                  </a:lnTo>
                  <a:lnTo>
                    <a:pt x="14" y="3"/>
                  </a:lnTo>
                  <a:lnTo>
                    <a:pt x="14" y="4"/>
                  </a:lnTo>
                  <a:lnTo>
                    <a:pt x="14" y="4"/>
                  </a:lnTo>
                  <a:lnTo>
                    <a:pt x="15" y="4"/>
                  </a:lnTo>
                  <a:lnTo>
                    <a:pt x="15" y="4"/>
                  </a:lnTo>
                  <a:lnTo>
                    <a:pt x="15" y="4"/>
                  </a:lnTo>
                  <a:lnTo>
                    <a:pt x="15" y="4"/>
                  </a:lnTo>
                  <a:lnTo>
                    <a:pt x="15" y="4"/>
                  </a:lnTo>
                  <a:lnTo>
                    <a:pt x="15" y="5"/>
                  </a:lnTo>
                  <a:lnTo>
                    <a:pt x="15" y="5"/>
                  </a:lnTo>
                  <a:lnTo>
                    <a:pt x="15" y="5"/>
                  </a:lnTo>
                  <a:lnTo>
                    <a:pt x="15" y="5"/>
                  </a:lnTo>
                  <a:lnTo>
                    <a:pt x="15" y="5"/>
                  </a:lnTo>
                  <a:lnTo>
                    <a:pt x="15" y="5"/>
                  </a:lnTo>
                  <a:lnTo>
                    <a:pt x="15" y="5"/>
                  </a:lnTo>
                  <a:lnTo>
                    <a:pt x="16" y="7"/>
                  </a:lnTo>
                  <a:lnTo>
                    <a:pt x="16" y="7"/>
                  </a:lnTo>
                  <a:lnTo>
                    <a:pt x="16" y="7"/>
                  </a:lnTo>
                  <a:lnTo>
                    <a:pt x="16" y="7"/>
                  </a:lnTo>
                  <a:lnTo>
                    <a:pt x="16" y="7"/>
                  </a:lnTo>
                  <a:lnTo>
                    <a:pt x="16" y="7"/>
                  </a:lnTo>
                  <a:lnTo>
                    <a:pt x="16" y="7"/>
                  </a:lnTo>
                  <a:lnTo>
                    <a:pt x="16" y="8"/>
                  </a:lnTo>
                  <a:lnTo>
                    <a:pt x="16" y="8"/>
                  </a:lnTo>
                  <a:lnTo>
                    <a:pt x="16" y="8"/>
                  </a:lnTo>
                  <a:lnTo>
                    <a:pt x="16" y="8"/>
                  </a:lnTo>
                  <a:lnTo>
                    <a:pt x="16" y="8"/>
                  </a:lnTo>
                  <a:lnTo>
                    <a:pt x="16" y="8"/>
                  </a:lnTo>
                  <a:lnTo>
                    <a:pt x="16" y="9"/>
                  </a:lnTo>
                  <a:lnTo>
                    <a:pt x="16" y="9"/>
                  </a:lnTo>
                  <a:lnTo>
                    <a:pt x="16" y="9"/>
                  </a:lnTo>
                  <a:lnTo>
                    <a:pt x="16" y="9"/>
                  </a:lnTo>
                  <a:lnTo>
                    <a:pt x="16" y="9"/>
                  </a:lnTo>
                  <a:lnTo>
                    <a:pt x="16" y="9"/>
                  </a:lnTo>
                  <a:lnTo>
                    <a:pt x="16" y="9"/>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6" name="Freeform 227">
              <a:extLst>
                <a:ext uri="{FF2B5EF4-FFF2-40B4-BE49-F238E27FC236}">
                  <a16:creationId xmlns:a16="http://schemas.microsoft.com/office/drawing/2014/main" id="{CEEA6826-5D50-4991-A2D3-1F88E8468B77}"/>
                </a:ext>
              </a:extLst>
            </p:cNvPr>
            <p:cNvSpPr>
              <a:spLocks/>
            </p:cNvSpPr>
            <p:nvPr/>
          </p:nvSpPr>
          <p:spPr bwMode="auto">
            <a:xfrm>
              <a:off x="3445" y="3600"/>
              <a:ext cx="15" cy="21"/>
            </a:xfrm>
            <a:custGeom>
              <a:avLst/>
              <a:gdLst>
                <a:gd name="T0" fmla="*/ 15 w 15"/>
                <a:gd name="T1" fmla="*/ 11 h 21"/>
                <a:gd name="T2" fmla="*/ 15 w 15"/>
                <a:gd name="T3" fmla="*/ 12 h 21"/>
                <a:gd name="T4" fmla="*/ 14 w 15"/>
                <a:gd name="T5" fmla="*/ 13 h 21"/>
                <a:gd name="T6" fmla="*/ 14 w 15"/>
                <a:gd name="T7" fmla="*/ 14 h 21"/>
                <a:gd name="T8" fmla="*/ 14 w 15"/>
                <a:gd name="T9" fmla="*/ 15 h 21"/>
                <a:gd name="T10" fmla="*/ 14 w 15"/>
                <a:gd name="T11" fmla="*/ 16 h 21"/>
                <a:gd name="T12" fmla="*/ 14 w 15"/>
                <a:gd name="T13" fmla="*/ 16 h 21"/>
                <a:gd name="T14" fmla="*/ 13 w 15"/>
                <a:gd name="T15" fmla="*/ 18 h 21"/>
                <a:gd name="T16" fmla="*/ 12 w 15"/>
                <a:gd name="T17" fmla="*/ 19 h 21"/>
                <a:gd name="T18" fmla="*/ 12 w 15"/>
                <a:gd name="T19" fmla="*/ 19 h 21"/>
                <a:gd name="T20" fmla="*/ 11 w 15"/>
                <a:gd name="T21" fmla="*/ 20 h 21"/>
                <a:gd name="T22" fmla="*/ 10 w 15"/>
                <a:gd name="T23" fmla="*/ 20 h 21"/>
                <a:gd name="T24" fmla="*/ 9 w 15"/>
                <a:gd name="T25" fmla="*/ 20 h 21"/>
                <a:gd name="T26" fmla="*/ 8 w 15"/>
                <a:gd name="T27" fmla="*/ 21 h 21"/>
                <a:gd name="T28" fmla="*/ 7 w 15"/>
                <a:gd name="T29" fmla="*/ 21 h 21"/>
                <a:gd name="T30" fmla="*/ 7 w 15"/>
                <a:gd name="T31" fmla="*/ 21 h 21"/>
                <a:gd name="T32" fmla="*/ 6 w 15"/>
                <a:gd name="T33" fmla="*/ 20 h 21"/>
                <a:gd name="T34" fmla="*/ 5 w 15"/>
                <a:gd name="T35" fmla="*/ 20 h 21"/>
                <a:gd name="T36" fmla="*/ 4 w 15"/>
                <a:gd name="T37" fmla="*/ 20 h 21"/>
                <a:gd name="T38" fmla="*/ 4 w 15"/>
                <a:gd name="T39" fmla="*/ 19 h 21"/>
                <a:gd name="T40" fmla="*/ 3 w 15"/>
                <a:gd name="T41" fmla="*/ 19 h 21"/>
                <a:gd name="T42" fmla="*/ 2 w 15"/>
                <a:gd name="T43" fmla="*/ 18 h 21"/>
                <a:gd name="T44" fmla="*/ 1 w 15"/>
                <a:gd name="T45" fmla="*/ 18 h 21"/>
                <a:gd name="T46" fmla="*/ 1 w 15"/>
                <a:gd name="T47" fmla="*/ 16 h 21"/>
                <a:gd name="T48" fmla="*/ 1 w 15"/>
                <a:gd name="T49" fmla="*/ 15 h 21"/>
                <a:gd name="T50" fmla="*/ 1 w 15"/>
                <a:gd name="T51" fmla="*/ 14 h 21"/>
                <a:gd name="T52" fmla="*/ 0 w 15"/>
                <a:gd name="T53" fmla="*/ 13 h 21"/>
                <a:gd name="T54" fmla="*/ 0 w 15"/>
                <a:gd name="T55" fmla="*/ 13 h 21"/>
                <a:gd name="T56" fmla="*/ 0 w 15"/>
                <a:gd name="T57" fmla="*/ 12 h 21"/>
                <a:gd name="T58" fmla="*/ 0 w 15"/>
                <a:gd name="T59" fmla="*/ 11 h 21"/>
                <a:gd name="T60" fmla="*/ 0 w 15"/>
                <a:gd name="T61" fmla="*/ 10 h 21"/>
                <a:gd name="T62" fmla="*/ 0 w 15"/>
                <a:gd name="T63" fmla="*/ 9 h 21"/>
                <a:gd name="T64" fmla="*/ 0 w 15"/>
                <a:gd name="T65" fmla="*/ 8 h 21"/>
                <a:gd name="T66" fmla="*/ 0 w 15"/>
                <a:gd name="T67" fmla="*/ 7 h 21"/>
                <a:gd name="T68" fmla="*/ 0 w 15"/>
                <a:gd name="T69" fmla="*/ 6 h 21"/>
                <a:gd name="T70" fmla="*/ 1 w 15"/>
                <a:gd name="T71" fmla="*/ 4 h 21"/>
                <a:gd name="T72" fmla="*/ 1 w 15"/>
                <a:gd name="T73" fmla="*/ 4 h 21"/>
                <a:gd name="T74" fmla="*/ 1 w 15"/>
                <a:gd name="T75" fmla="*/ 3 h 21"/>
                <a:gd name="T76" fmla="*/ 2 w 15"/>
                <a:gd name="T77" fmla="*/ 2 h 21"/>
                <a:gd name="T78" fmla="*/ 3 w 15"/>
                <a:gd name="T79" fmla="*/ 2 h 21"/>
                <a:gd name="T80" fmla="*/ 3 w 15"/>
                <a:gd name="T81" fmla="*/ 1 h 21"/>
                <a:gd name="T82" fmla="*/ 4 w 15"/>
                <a:gd name="T83" fmla="*/ 1 h 21"/>
                <a:gd name="T84" fmla="*/ 5 w 15"/>
                <a:gd name="T85" fmla="*/ 1 h 21"/>
                <a:gd name="T86" fmla="*/ 6 w 15"/>
                <a:gd name="T87" fmla="*/ 1 h 21"/>
                <a:gd name="T88" fmla="*/ 7 w 15"/>
                <a:gd name="T89" fmla="*/ 0 h 21"/>
                <a:gd name="T90" fmla="*/ 7 w 15"/>
                <a:gd name="T91" fmla="*/ 1 h 21"/>
                <a:gd name="T92" fmla="*/ 8 w 15"/>
                <a:gd name="T93" fmla="*/ 1 h 21"/>
                <a:gd name="T94" fmla="*/ 9 w 15"/>
                <a:gd name="T95" fmla="*/ 1 h 21"/>
                <a:gd name="T96" fmla="*/ 10 w 15"/>
                <a:gd name="T97" fmla="*/ 1 h 21"/>
                <a:gd name="T98" fmla="*/ 11 w 15"/>
                <a:gd name="T99" fmla="*/ 2 h 21"/>
                <a:gd name="T100" fmla="*/ 11 w 15"/>
                <a:gd name="T101" fmla="*/ 2 h 21"/>
                <a:gd name="T102" fmla="*/ 12 w 15"/>
                <a:gd name="T103" fmla="*/ 3 h 21"/>
                <a:gd name="T104" fmla="*/ 13 w 15"/>
                <a:gd name="T105" fmla="*/ 3 h 21"/>
                <a:gd name="T106" fmla="*/ 14 w 15"/>
                <a:gd name="T107" fmla="*/ 4 h 21"/>
                <a:gd name="T108" fmla="*/ 14 w 15"/>
                <a:gd name="T109" fmla="*/ 6 h 21"/>
                <a:gd name="T110" fmla="*/ 14 w 15"/>
                <a:gd name="T111" fmla="*/ 7 h 21"/>
                <a:gd name="T112" fmla="*/ 14 w 15"/>
                <a:gd name="T113" fmla="*/ 8 h 21"/>
                <a:gd name="T114" fmla="*/ 14 w 15"/>
                <a:gd name="T115" fmla="*/ 8 h 21"/>
                <a:gd name="T116" fmla="*/ 14 w 15"/>
                <a:gd name="T117" fmla="*/ 9 h 21"/>
                <a:gd name="T118" fmla="*/ 15 w 15"/>
                <a:gd name="T11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21">
                  <a:moveTo>
                    <a:pt x="15" y="11"/>
                  </a:moveTo>
                  <a:lnTo>
                    <a:pt x="15" y="11"/>
                  </a:lnTo>
                  <a:lnTo>
                    <a:pt x="15" y="11"/>
                  </a:lnTo>
                  <a:lnTo>
                    <a:pt x="15" y="11"/>
                  </a:lnTo>
                  <a:lnTo>
                    <a:pt x="15" y="11"/>
                  </a:lnTo>
                  <a:lnTo>
                    <a:pt x="15" y="11"/>
                  </a:lnTo>
                  <a:lnTo>
                    <a:pt x="15" y="11"/>
                  </a:lnTo>
                  <a:lnTo>
                    <a:pt x="15" y="12"/>
                  </a:lnTo>
                  <a:lnTo>
                    <a:pt x="15" y="12"/>
                  </a:lnTo>
                  <a:lnTo>
                    <a:pt x="15" y="12"/>
                  </a:lnTo>
                  <a:lnTo>
                    <a:pt x="15" y="12"/>
                  </a:lnTo>
                  <a:lnTo>
                    <a:pt x="15" y="12"/>
                  </a:lnTo>
                  <a:lnTo>
                    <a:pt x="14" y="12"/>
                  </a:lnTo>
                  <a:lnTo>
                    <a:pt x="14" y="13"/>
                  </a:lnTo>
                  <a:lnTo>
                    <a:pt x="14" y="13"/>
                  </a:lnTo>
                  <a:lnTo>
                    <a:pt x="14" y="13"/>
                  </a:lnTo>
                  <a:lnTo>
                    <a:pt x="14" y="13"/>
                  </a:lnTo>
                  <a:lnTo>
                    <a:pt x="14" y="13"/>
                  </a:lnTo>
                  <a:lnTo>
                    <a:pt x="14" y="13"/>
                  </a:lnTo>
                  <a:lnTo>
                    <a:pt x="14" y="13"/>
                  </a:lnTo>
                  <a:lnTo>
                    <a:pt x="14" y="14"/>
                  </a:lnTo>
                  <a:lnTo>
                    <a:pt x="14" y="14"/>
                  </a:lnTo>
                  <a:lnTo>
                    <a:pt x="14" y="14"/>
                  </a:lnTo>
                  <a:lnTo>
                    <a:pt x="14" y="14"/>
                  </a:lnTo>
                  <a:lnTo>
                    <a:pt x="14" y="14"/>
                  </a:lnTo>
                  <a:lnTo>
                    <a:pt x="14" y="14"/>
                  </a:lnTo>
                  <a:lnTo>
                    <a:pt x="14" y="15"/>
                  </a:lnTo>
                  <a:lnTo>
                    <a:pt x="14" y="15"/>
                  </a:lnTo>
                  <a:lnTo>
                    <a:pt x="14" y="15"/>
                  </a:lnTo>
                  <a:lnTo>
                    <a:pt x="14" y="15"/>
                  </a:lnTo>
                  <a:lnTo>
                    <a:pt x="14" y="15"/>
                  </a:lnTo>
                  <a:lnTo>
                    <a:pt x="14" y="15"/>
                  </a:lnTo>
                  <a:lnTo>
                    <a:pt x="14" y="15"/>
                  </a:lnTo>
                  <a:lnTo>
                    <a:pt x="14" y="15"/>
                  </a:lnTo>
                  <a:lnTo>
                    <a:pt x="14" y="16"/>
                  </a:lnTo>
                  <a:lnTo>
                    <a:pt x="14" y="16"/>
                  </a:lnTo>
                  <a:lnTo>
                    <a:pt x="14" y="16"/>
                  </a:lnTo>
                  <a:lnTo>
                    <a:pt x="14" y="16"/>
                  </a:lnTo>
                  <a:lnTo>
                    <a:pt x="14" y="16"/>
                  </a:lnTo>
                  <a:lnTo>
                    <a:pt x="14" y="16"/>
                  </a:lnTo>
                  <a:lnTo>
                    <a:pt x="14" y="16"/>
                  </a:lnTo>
                  <a:lnTo>
                    <a:pt x="14" y="16"/>
                  </a:lnTo>
                  <a:lnTo>
                    <a:pt x="14" y="18"/>
                  </a:lnTo>
                  <a:lnTo>
                    <a:pt x="13" y="18"/>
                  </a:lnTo>
                  <a:lnTo>
                    <a:pt x="13" y="18"/>
                  </a:lnTo>
                  <a:lnTo>
                    <a:pt x="13" y="18"/>
                  </a:lnTo>
                  <a:lnTo>
                    <a:pt x="13" y="18"/>
                  </a:lnTo>
                  <a:lnTo>
                    <a:pt x="13" y="18"/>
                  </a:lnTo>
                  <a:lnTo>
                    <a:pt x="13" y="18"/>
                  </a:lnTo>
                  <a:lnTo>
                    <a:pt x="13" y="18"/>
                  </a:lnTo>
                  <a:lnTo>
                    <a:pt x="13" y="18"/>
                  </a:lnTo>
                  <a:lnTo>
                    <a:pt x="13" y="19"/>
                  </a:lnTo>
                  <a:lnTo>
                    <a:pt x="12" y="19"/>
                  </a:lnTo>
                  <a:lnTo>
                    <a:pt x="12" y="19"/>
                  </a:lnTo>
                  <a:lnTo>
                    <a:pt x="12" y="19"/>
                  </a:lnTo>
                  <a:lnTo>
                    <a:pt x="12" y="19"/>
                  </a:lnTo>
                  <a:lnTo>
                    <a:pt x="12" y="19"/>
                  </a:lnTo>
                  <a:lnTo>
                    <a:pt x="12" y="19"/>
                  </a:lnTo>
                  <a:lnTo>
                    <a:pt x="12" y="19"/>
                  </a:lnTo>
                  <a:lnTo>
                    <a:pt x="12" y="19"/>
                  </a:lnTo>
                  <a:lnTo>
                    <a:pt x="11" y="19"/>
                  </a:lnTo>
                  <a:lnTo>
                    <a:pt x="11" y="19"/>
                  </a:lnTo>
                  <a:lnTo>
                    <a:pt x="11" y="20"/>
                  </a:lnTo>
                  <a:lnTo>
                    <a:pt x="11" y="20"/>
                  </a:lnTo>
                  <a:lnTo>
                    <a:pt x="11" y="20"/>
                  </a:lnTo>
                  <a:lnTo>
                    <a:pt x="11" y="20"/>
                  </a:lnTo>
                  <a:lnTo>
                    <a:pt x="11" y="20"/>
                  </a:lnTo>
                  <a:lnTo>
                    <a:pt x="11" y="20"/>
                  </a:lnTo>
                  <a:lnTo>
                    <a:pt x="10" y="20"/>
                  </a:lnTo>
                  <a:lnTo>
                    <a:pt x="10" y="20"/>
                  </a:lnTo>
                  <a:lnTo>
                    <a:pt x="10" y="20"/>
                  </a:lnTo>
                  <a:lnTo>
                    <a:pt x="10" y="20"/>
                  </a:lnTo>
                  <a:lnTo>
                    <a:pt x="10" y="20"/>
                  </a:lnTo>
                  <a:lnTo>
                    <a:pt x="10" y="20"/>
                  </a:lnTo>
                  <a:lnTo>
                    <a:pt x="9" y="20"/>
                  </a:lnTo>
                  <a:lnTo>
                    <a:pt x="9" y="20"/>
                  </a:lnTo>
                  <a:lnTo>
                    <a:pt x="9" y="20"/>
                  </a:lnTo>
                  <a:lnTo>
                    <a:pt x="9" y="20"/>
                  </a:lnTo>
                  <a:lnTo>
                    <a:pt x="9" y="20"/>
                  </a:lnTo>
                  <a:lnTo>
                    <a:pt x="9" y="20"/>
                  </a:lnTo>
                  <a:lnTo>
                    <a:pt x="9" y="20"/>
                  </a:lnTo>
                  <a:lnTo>
                    <a:pt x="8" y="20"/>
                  </a:lnTo>
                  <a:lnTo>
                    <a:pt x="8" y="21"/>
                  </a:lnTo>
                  <a:lnTo>
                    <a:pt x="8" y="21"/>
                  </a:lnTo>
                  <a:lnTo>
                    <a:pt x="8" y="21"/>
                  </a:lnTo>
                  <a:lnTo>
                    <a:pt x="8" y="21"/>
                  </a:lnTo>
                  <a:lnTo>
                    <a:pt x="8" y="21"/>
                  </a:lnTo>
                  <a:lnTo>
                    <a:pt x="7" y="21"/>
                  </a:lnTo>
                  <a:lnTo>
                    <a:pt x="7" y="21"/>
                  </a:lnTo>
                  <a:lnTo>
                    <a:pt x="7" y="21"/>
                  </a:lnTo>
                  <a:lnTo>
                    <a:pt x="7" y="21"/>
                  </a:lnTo>
                  <a:lnTo>
                    <a:pt x="7" y="21"/>
                  </a:lnTo>
                  <a:lnTo>
                    <a:pt x="7" y="21"/>
                  </a:lnTo>
                  <a:lnTo>
                    <a:pt x="7" y="21"/>
                  </a:lnTo>
                  <a:lnTo>
                    <a:pt x="7" y="21"/>
                  </a:lnTo>
                  <a:lnTo>
                    <a:pt x="7" y="21"/>
                  </a:lnTo>
                  <a:lnTo>
                    <a:pt x="7" y="21"/>
                  </a:lnTo>
                  <a:lnTo>
                    <a:pt x="7" y="21"/>
                  </a:lnTo>
                  <a:lnTo>
                    <a:pt x="7" y="21"/>
                  </a:lnTo>
                  <a:lnTo>
                    <a:pt x="7" y="20"/>
                  </a:lnTo>
                  <a:lnTo>
                    <a:pt x="6" y="20"/>
                  </a:lnTo>
                  <a:lnTo>
                    <a:pt x="6" y="20"/>
                  </a:lnTo>
                  <a:lnTo>
                    <a:pt x="6" y="20"/>
                  </a:lnTo>
                  <a:lnTo>
                    <a:pt x="6" y="20"/>
                  </a:lnTo>
                  <a:lnTo>
                    <a:pt x="6" y="20"/>
                  </a:lnTo>
                  <a:lnTo>
                    <a:pt x="6" y="20"/>
                  </a:lnTo>
                  <a:lnTo>
                    <a:pt x="6" y="20"/>
                  </a:lnTo>
                  <a:lnTo>
                    <a:pt x="5" y="20"/>
                  </a:lnTo>
                  <a:lnTo>
                    <a:pt x="5" y="20"/>
                  </a:lnTo>
                  <a:lnTo>
                    <a:pt x="5" y="20"/>
                  </a:lnTo>
                  <a:lnTo>
                    <a:pt x="5" y="20"/>
                  </a:lnTo>
                  <a:lnTo>
                    <a:pt x="5" y="20"/>
                  </a:lnTo>
                  <a:lnTo>
                    <a:pt x="5" y="20"/>
                  </a:lnTo>
                  <a:lnTo>
                    <a:pt x="4" y="20"/>
                  </a:lnTo>
                  <a:lnTo>
                    <a:pt x="4" y="20"/>
                  </a:lnTo>
                  <a:lnTo>
                    <a:pt x="4" y="20"/>
                  </a:lnTo>
                  <a:lnTo>
                    <a:pt x="4" y="20"/>
                  </a:lnTo>
                  <a:lnTo>
                    <a:pt x="4" y="20"/>
                  </a:lnTo>
                  <a:lnTo>
                    <a:pt x="4" y="20"/>
                  </a:lnTo>
                  <a:lnTo>
                    <a:pt x="4" y="19"/>
                  </a:lnTo>
                  <a:lnTo>
                    <a:pt x="3" y="19"/>
                  </a:lnTo>
                  <a:lnTo>
                    <a:pt x="3" y="19"/>
                  </a:lnTo>
                  <a:lnTo>
                    <a:pt x="3" y="19"/>
                  </a:lnTo>
                  <a:lnTo>
                    <a:pt x="3" y="19"/>
                  </a:lnTo>
                  <a:lnTo>
                    <a:pt x="3" y="19"/>
                  </a:lnTo>
                  <a:lnTo>
                    <a:pt x="3" y="19"/>
                  </a:lnTo>
                  <a:lnTo>
                    <a:pt x="3" y="19"/>
                  </a:lnTo>
                  <a:lnTo>
                    <a:pt x="2" y="19"/>
                  </a:lnTo>
                  <a:lnTo>
                    <a:pt x="2" y="19"/>
                  </a:lnTo>
                  <a:lnTo>
                    <a:pt x="2" y="19"/>
                  </a:lnTo>
                  <a:lnTo>
                    <a:pt x="2" y="18"/>
                  </a:lnTo>
                  <a:lnTo>
                    <a:pt x="2" y="18"/>
                  </a:lnTo>
                  <a:lnTo>
                    <a:pt x="2" y="18"/>
                  </a:lnTo>
                  <a:lnTo>
                    <a:pt x="2" y="18"/>
                  </a:lnTo>
                  <a:lnTo>
                    <a:pt x="2" y="18"/>
                  </a:lnTo>
                  <a:lnTo>
                    <a:pt x="1" y="18"/>
                  </a:lnTo>
                  <a:lnTo>
                    <a:pt x="1" y="18"/>
                  </a:lnTo>
                  <a:lnTo>
                    <a:pt x="1" y="18"/>
                  </a:lnTo>
                  <a:lnTo>
                    <a:pt x="1" y="18"/>
                  </a:lnTo>
                  <a:lnTo>
                    <a:pt x="1" y="16"/>
                  </a:lnTo>
                  <a:lnTo>
                    <a:pt x="1" y="16"/>
                  </a:lnTo>
                  <a:lnTo>
                    <a:pt x="1" y="16"/>
                  </a:lnTo>
                  <a:lnTo>
                    <a:pt x="1" y="16"/>
                  </a:lnTo>
                  <a:lnTo>
                    <a:pt x="1" y="16"/>
                  </a:lnTo>
                  <a:lnTo>
                    <a:pt x="1" y="16"/>
                  </a:lnTo>
                  <a:lnTo>
                    <a:pt x="1" y="16"/>
                  </a:lnTo>
                  <a:lnTo>
                    <a:pt x="1" y="16"/>
                  </a:lnTo>
                  <a:lnTo>
                    <a:pt x="1" y="15"/>
                  </a:lnTo>
                  <a:lnTo>
                    <a:pt x="1" y="15"/>
                  </a:lnTo>
                  <a:lnTo>
                    <a:pt x="1" y="15"/>
                  </a:lnTo>
                  <a:lnTo>
                    <a:pt x="1" y="15"/>
                  </a:lnTo>
                  <a:lnTo>
                    <a:pt x="1" y="15"/>
                  </a:lnTo>
                  <a:lnTo>
                    <a:pt x="1" y="15"/>
                  </a:lnTo>
                  <a:lnTo>
                    <a:pt x="1" y="15"/>
                  </a:lnTo>
                  <a:lnTo>
                    <a:pt x="1" y="15"/>
                  </a:lnTo>
                  <a:lnTo>
                    <a:pt x="1" y="14"/>
                  </a:lnTo>
                  <a:lnTo>
                    <a:pt x="0" y="14"/>
                  </a:lnTo>
                  <a:lnTo>
                    <a:pt x="0" y="14"/>
                  </a:lnTo>
                  <a:lnTo>
                    <a:pt x="0" y="14"/>
                  </a:lnTo>
                  <a:lnTo>
                    <a:pt x="0" y="14"/>
                  </a:lnTo>
                  <a:lnTo>
                    <a:pt x="0" y="14"/>
                  </a:lnTo>
                  <a:lnTo>
                    <a:pt x="0" y="13"/>
                  </a:lnTo>
                  <a:lnTo>
                    <a:pt x="0" y="13"/>
                  </a:lnTo>
                  <a:lnTo>
                    <a:pt x="0" y="13"/>
                  </a:lnTo>
                  <a:lnTo>
                    <a:pt x="0" y="13"/>
                  </a:lnTo>
                  <a:lnTo>
                    <a:pt x="0" y="13"/>
                  </a:lnTo>
                  <a:lnTo>
                    <a:pt x="0" y="13"/>
                  </a:lnTo>
                  <a:lnTo>
                    <a:pt x="0" y="13"/>
                  </a:lnTo>
                  <a:lnTo>
                    <a:pt x="0" y="12"/>
                  </a:lnTo>
                  <a:lnTo>
                    <a:pt x="0" y="12"/>
                  </a:lnTo>
                  <a:lnTo>
                    <a:pt x="0" y="12"/>
                  </a:lnTo>
                  <a:lnTo>
                    <a:pt x="0" y="12"/>
                  </a:lnTo>
                  <a:lnTo>
                    <a:pt x="0" y="12"/>
                  </a:lnTo>
                  <a:lnTo>
                    <a:pt x="0" y="12"/>
                  </a:lnTo>
                  <a:lnTo>
                    <a:pt x="0" y="11"/>
                  </a:lnTo>
                  <a:lnTo>
                    <a:pt x="0" y="11"/>
                  </a:lnTo>
                  <a:lnTo>
                    <a:pt x="0" y="11"/>
                  </a:lnTo>
                  <a:lnTo>
                    <a:pt x="0" y="11"/>
                  </a:lnTo>
                  <a:lnTo>
                    <a:pt x="0" y="11"/>
                  </a:lnTo>
                  <a:lnTo>
                    <a:pt x="0" y="11"/>
                  </a:lnTo>
                  <a:lnTo>
                    <a:pt x="0" y="11"/>
                  </a:lnTo>
                  <a:lnTo>
                    <a:pt x="0" y="10"/>
                  </a:lnTo>
                  <a:lnTo>
                    <a:pt x="0" y="10"/>
                  </a:lnTo>
                  <a:lnTo>
                    <a:pt x="0" y="10"/>
                  </a:lnTo>
                  <a:lnTo>
                    <a:pt x="0" y="10"/>
                  </a:lnTo>
                  <a:lnTo>
                    <a:pt x="0" y="10"/>
                  </a:lnTo>
                  <a:lnTo>
                    <a:pt x="0" y="10"/>
                  </a:lnTo>
                  <a:lnTo>
                    <a:pt x="0" y="9"/>
                  </a:lnTo>
                  <a:lnTo>
                    <a:pt x="0" y="9"/>
                  </a:lnTo>
                  <a:lnTo>
                    <a:pt x="0" y="9"/>
                  </a:lnTo>
                  <a:lnTo>
                    <a:pt x="0" y="9"/>
                  </a:lnTo>
                  <a:lnTo>
                    <a:pt x="0" y="9"/>
                  </a:lnTo>
                  <a:lnTo>
                    <a:pt x="0" y="9"/>
                  </a:lnTo>
                  <a:lnTo>
                    <a:pt x="0" y="8"/>
                  </a:lnTo>
                  <a:lnTo>
                    <a:pt x="0" y="8"/>
                  </a:lnTo>
                  <a:lnTo>
                    <a:pt x="0" y="8"/>
                  </a:lnTo>
                  <a:lnTo>
                    <a:pt x="0" y="8"/>
                  </a:lnTo>
                  <a:lnTo>
                    <a:pt x="0" y="8"/>
                  </a:lnTo>
                  <a:lnTo>
                    <a:pt x="0" y="8"/>
                  </a:lnTo>
                  <a:lnTo>
                    <a:pt x="0" y="8"/>
                  </a:lnTo>
                  <a:lnTo>
                    <a:pt x="0" y="7"/>
                  </a:lnTo>
                  <a:lnTo>
                    <a:pt x="0" y="7"/>
                  </a:lnTo>
                  <a:lnTo>
                    <a:pt x="0" y="7"/>
                  </a:lnTo>
                  <a:lnTo>
                    <a:pt x="0" y="7"/>
                  </a:lnTo>
                  <a:lnTo>
                    <a:pt x="0" y="7"/>
                  </a:lnTo>
                  <a:lnTo>
                    <a:pt x="0" y="7"/>
                  </a:lnTo>
                  <a:lnTo>
                    <a:pt x="0" y="7"/>
                  </a:lnTo>
                  <a:lnTo>
                    <a:pt x="0" y="6"/>
                  </a:lnTo>
                  <a:lnTo>
                    <a:pt x="0" y="6"/>
                  </a:lnTo>
                  <a:lnTo>
                    <a:pt x="0" y="6"/>
                  </a:lnTo>
                  <a:lnTo>
                    <a:pt x="1" y="6"/>
                  </a:lnTo>
                  <a:lnTo>
                    <a:pt x="1" y="6"/>
                  </a:lnTo>
                  <a:lnTo>
                    <a:pt x="1" y="6"/>
                  </a:lnTo>
                  <a:lnTo>
                    <a:pt x="1" y="6"/>
                  </a:lnTo>
                  <a:lnTo>
                    <a:pt x="1" y="4"/>
                  </a:lnTo>
                  <a:lnTo>
                    <a:pt x="1" y="4"/>
                  </a:lnTo>
                  <a:lnTo>
                    <a:pt x="1" y="4"/>
                  </a:lnTo>
                  <a:lnTo>
                    <a:pt x="1" y="4"/>
                  </a:lnTo>
                  <a:lnTo>
                    <a:pt x="1" y="4"/>
                  </a:lnTo>
                  <a:lnTo>
                    <a:pt x="1" y="4"/>
                  </a:lnTo>
                  <a:lnTo>
                    <a:pt x="1" y="4"/>
                  </a:lnTo>
                  <a:lnTo>
                    <a:pt x="1" y="4"/>
                  </a:lnTo>
                  <a:lnTo>
                    <a:pt x="1" y="3"/>
                  </a:lnTo>
                  <a:lnTo>
                    <a:pt x="1" y="3"/>
                  </a:lnTo>
                  <a:lnTo>
                    <a:pt x="1" y="3"/>
                  </a:lnTo>
                  <a:lnTo>
                    <a:pt x="1" y="3"/>
                  </a:lnTo>
                  <a:lnTo>
                    <a:pt x="1" y="3"/>
                  </a:lnTo>
                  <a:lnTo>
                    <a:pt x="1" y="3"/>
                  </a:lnTo>
                  <a:lnTo>
                    <a:pt x="1" y="3"/>
                  </a:lnTo>
                  <a:lnTo>
                    <a:pt x="1" y="3"/>
                  </a:lnTo>
                  <a:lnTo>
                    <a:pt x="1" y="3"/>
                  </a:lnTo>
                  <a:lnTo>
                    <a:pt x="2" y="2"/>
                  </a:lnTo>
                  <a:lnTo>
                    <a:pt x="2" y="2"/>
                  </a:lnTo>
                  <a:lnTo>
                    <a:pt x="2" y="2"/>
                  </a:lnTo>
                  <a:lnTo>
                    <a:pt x="2" y="2"/>
                  </a:lnTo>
                  <a:lnTo>
                    <a:pt x="2" y="2"/>
                  </a:lnTo>
                  <a:lnTo>
                    <a:pt x="2" y="2"/>
                  </a:lnTo>
                  <a:lnTo>
                    <a:pt x="2" y="2"/>
                  </a:lnTo>
                  <a:lnTo>
                    <a:pt x="2" y="2"/>
                  </a:lnTo>
                  <a:lnTo>
                    <a:pt x="3" y="2"/>
                  </a:lnTo>
                  <a:lnTo>
                    <a:pt x="3" y="2"/>
                  </a:lnTo>
                  <a:lnTo>
                    <a:pt x="3" y="2"/>
                  </a:lnTo>
                  <a:lnTo>
                    <a:pt x="3" y="2"/>
                  </a:lnTo>
                  <a:lnTo>
                    <a:pt x="3" y="1"/>
                  </a:lnTo>
                  <a:lnTo>
                    <a:pt x="3" y="1"/>
                  </a:lnTo>
                  <a:lnTo>
                    <a:pt x="3" y="1"/>
                  </a:lnTo>
                  <a:lnTo>
                    <a:pt x="3" y="1"/>
                  </a:lnTo>
                  <a:lnTo>
                    <a:pt x="4" y="1"/>
                  </a:lnTo>
                  <a:lnTo>
                    <a:pt x="4" y="1"/>
                  </a:lnTo>
                  <a:lnTo>
                    <a:pt x="4" y="1"/>
                  </a:lnTo>
                  <a:lnTo>
                    <a:pt x="4" y="1"/>
                  </a:lnTo>
                  <a:lnTo>
                    <a:pt x="4" y="1"/>
                  </a:lnTo>
                  <a:lnTo>
                    <a:pt x="4" y="1"/>
                  </a:lnTo>
                  <a:lnTo>
                    <a:pt x="4" y="1"/>
                  </a:lnTo>
                  <a:lnTo>
                    <a:pt x="5" y="1"/>
                  </a:lnTo>
                  <a:lnTo>
                    <a:pt x="5" y="1"/>
                  </a:lnTo>
                  <a:lnTo>
                    <a:pt x="5" y="1"/>
                  </a:lnTo>
                  <a:lnTo>
                    <a:pt x="5" y="1"/>
                  </a:lnTo>
                  <a:lnTo>
                    <a:pt x="5" y="1"/>
                  </a:lnTo>
                  <a:lnTo>
                    <a:pt x="5" y="1"/>
                  </a:lnTo>
                  <a:lnTo>
                    <a:pt x="6" y="1"/>
                  </a:lnTo>
                  <a:lnTo>
                    <a:pt x="6" y="1"/>
                  </a:lnTo>
                  <a:lnTo>
                    <a:pt x="6" y="1"/>
                  </a:lnTo>
                  <a:lnTo>
                    <a:pt x="6" y="1"/>
                  </a:lnTo>
                  <a:lnTo>
                    <a:pt x="6" y="1"/>
                  </a:lnTo>
                  <a:lnTo>
                    <a:pt x="6" y="1"/>
                  </a:lnTo>
                  <a:lnTo>
                    <a:pt x="6" y="1"/>
                  </a:lnTo>
                  <a:lnTo>
                    <a:pt x="7" y="0"/>
                  </a:lnTo>
                  <a:lnTo>
                    <a:pt x="7" y="0"/>
                  </a:lnTo>
                  <a:lnTo>
                    <a:pt x="7" y="0"/>
                  </a:lnTo>
                  <a:lnTo>
                    <a:pt x="7" y="0"/>
                  </a:lnTo>
                  <a:lnTo>
                    <a:pt x="7" y="0"/>
                  </a:lnTo>
                  <a:lnTo>
                    <a:pt x="7" y="0"/>
                  </a:lnTo>
                  <a:lnTo>
                    <a:pt x="7" y="0"/>
                  </a:lnTo>
                  <a:lnTo>
                    <a:pt x="7" y="1"/>
                  </a:lnTo>
                  <a:lnTo>
                    <a:pt x="7" y="1"/>
                  </a:lnTo>
                  <a:lnTo>
                    <a:pt x="7" y="1"/>
                  </a:lnTo>
                  <a:lnTo>
                    <a:pt x="7" y="1"/>
                  </a:lnTo>
                  <a:lnTo>
                    <a:pt x="7" y="1"/>
                  </a:lnTo>
                  <a:lnTo>
                    <a:pt x="8" y="1"/>
                  </a:lnTo>
                  <a:lnTo>
                    <a:pt x="8" y="1"/>
                  </a:lnTo>
                  <a:lnTo>
                    <a:pt x="8" y="1"/>
                  </a:lnTo>
                  <a:lnTo>
                    <a:pt x="8" y="1"/>
                  </a:lnTo>
                  <a:lnTo>
                    <a:pt x="8" y="1"/>
                  </a:lnTo>
                  <a:lnTo>
                    <a:pt x="8" y="1"/>
                  </a:lnTo>
                  <a:lnTo>
                    <a:pt x="8" y="1"/>
                  </a:lnTo>
                  <a:lnTo>
                    <a:pt x="9" y="1"/>
                  </a:lnTo>
                  <a:lnTo>
                    <a:pt x="9" y="1"/>
                  </a:lnTo>
                  <a:lnTo>
                    <a:pt x="9" y="1"/>
                  </a:lnTo>
                  <a:lnTo>
                    <a:pt x="9" y="1"/>
                  </a:lnTo>
                  <a:lnTo>
                    <a:pt x="9" y="1"/>
                  </a:lnTo>
                  <a:lnTo>
                    <a:pt x="9" y="1"/>
                  </a:lnTo>
                  <a:lnTo>
                    <a:pt x="10" y="1"/>
                  </a:lnTo>
                  <a:lnTo>
                    <a:pt x="10" y="1"/>
                  </a:lnTo>
                  <a:lnTo>
                    <a:pt x="10" y="1"/>
                  </a:lnTo>
                  <a:lnTo>
                    <a:pt x="10" y="1"/>
                  </a:lnTo>
                  <a:lnTo>
                    <a:pt x="10" y="1"/>
                  </a:lnTo>
                  <a:lnTo>
                    <a:pt x="10" y="1"/>
                  </a:lnTo>
                  <a:lnTo>
                    <a:pt x="10" y="2"/>
                  </a:lnTo>
                  <a:lnTo>
                    <a:pt x="11" y="2"/>
                  </a:lnTo>
                  <a:lnTo>
                    <a:pt x="11" y="2"/>
                  </a:lnTo>
                  <a:lnTo>
                    <a:pt x="11" y="2"/>
                  </a:lnTo>
                  <a:lnTo>
                    <a:pt x="11" y="2"/>
                  </a:lnTo>
                  <a:lnTo>
                    <a:pt x="11" y="2"/>
                  </a:lnTo>
                  <a:lnTo>
                    <a:pt x="11" y="2"/>
                  </a:lnTo>
                  <a:lnTo>
                    <a:pt x="11" y="2"/>
                  </a:lnTo>
                  <a:lnTo>
                    <a:pt x="12" y="2"/>
                  </a:lnTo>
                  <a:lnTo>
                    <a:pt x="12" y="2"/>
                  </a:lnTo>
                  <a:lnTo>
                    <a:pt x="12" y="2"/>
                  </a:lnTo>
                  <a:lnTo>
                    <a:pt x="12" y="2"/>
                  </a:lnTo>
                  <a:lnTo>
                    <a:pt x="12" y="3"/>
                  </a:lnTo>
                  <a:lnTo>
                    <a:pt x="12" y="3"/>
                  </a:lnTo>
                  <a:lnTo>
                    <a:pt x="12" y="3"/>
                  </a:lnTo>
                  <a:lnTo>
                    <a:pt x="12" y="3"/>
                  </a:lnTo>
                  <a:lnTo>
                    <a:pt x="13" y="3"/>
                  </a:lnTo>
                  <a:lnTo>
                    <a:pt x="13" y="3"/>
                  </a:lnTo>
                  <a:lnTo>
                    <a:pt x="13" y="3"/>
                  </a:lnTo>
                  <a:lnTo>
                    <a:pt x="13" y="3"/>
                  </a:lnTo>
                  <a:lnTo>
                    <a:pt x="13" y="3"/>
                  </a:lnTo>
                  <a:lnTo>
                    <a:pt x="13" y="4"/>
                  </a:lnTo>
                  <a:lnTo>
                    <a:pt x="13" y="4"/>
                  </a:lnTo>
                  <a:lnTo>
                    <a:pt x="13" y="4"/>
                  </a:lnTo>
                  <a:lnTo>
                    <a:pt x="13" y="4"/>
                  </a:lnTo>
                  <a:lnTo>
                    <a:pt x="14" y="4"/>
                  </a:lnTo>
                  <a:lnTo>
                    <a:pt x="14" y="4"/>
                  </a:lnTo>
                  <a:lnTo>
                    <a:pt x="14" y="4"/>
                  </a:lnTo>
                  <a:lnTo>
                    <a:pt x="14" y="4"/>
                  </a:lnTo>
                  <a:lnTo>
                    <a:pt x="14" y="6"/>
                  </a:lnTo>
                  <a:lnTo>
                    <a:pt x="14" y="6"/>
                  </a:lnTo>
                  <a:lnTo>
                    <a:pt x="14" y="6"/>
                  </a:lnTo>
                  <a:lnTo>
                    <a:pt x="14" y="6"/>
                  </a:lnTo>
                  <a:lnTo>
                    <a:pt x="14" y="6"/>
                  </a:lnTo>
                  <a:lnTo>
                    <a:pt x="14" y="6"/>
                  </a:lnTo>
                  <a:lnTo>
                    <a:pt x="14" y="6"/>
                  </a:lnTo>
                  <a:lnTo>
                    <a:pt x="14" y="7"/>
                  </a:lnTo>
                  <a:lnTo>
                    <a:pt x="14" y="7"/>
                  </a:lnTo>
                  <a:lnTo>
                    <a:pt x="14" y="7"/>
                  </a:lnTo>
                  <a:lnTo>
                    <a:pt x="14" y="7"/>
                  </a:lnTo>
                  <a:lnTo>
                    <a:pt x="14" y="7"/>
                  </a:lnTo>
                  <a:lnTo>
                    <a:pt x="14" y="7"/>
                  </a:lnTo>
                  <a:lnTo>
                    <a:pt x="14" y="7"/>
                  </a:lnTo>
                  <a:lnTo>
                    <a:pt x="14" y="8"/>
                  </a:lnTo>
                  <a:lnTo>
                    <a:pt x="14" y="8"/>
                  </a:lnTo>
                  <a:lnTo>
                    <a:pt x="14" y="8"/>
                  </a:lnTo>
                  <a:lnTo>
                    <a:pt x="14" y="8"/>
                  </a:lnTo>
                  <a:lnTo>
                    <a:pt x="14" y="8"/>
                  </a:lnTo>
                  <a:lnTo>
                    <a:pt x="14" y="8"/>
                  </a:lnTo>
                  <a:lnTo>
                    <a:pt x="14" y="8"/>
                  </a:lnTo>
                  <a:lnTo>
                    <a:pt x="14" y="9"/>
                  </a:lnTo>
                  <a:lnTo>
                    <a:pt x="14" y="9"/>
                  </a:lnTo>
                  <a:lnTo>
                    <a:pt x="14" y="9"/>
                  </a:lnTo>
                  <a:lnTo>
                    <a:pt x="14" y="9"/>
                  </a:lnTo>
                  <a:lnTo>
                    <a:pt x="14" y="9"/>
                  </a:lnTo>
                  <a:lnTo>
                    <a:pt x="14" y="9"/>
                  </a:lnTo>
                  <a:lnTo>
                    <a:pt x="14" y="10"/>
                  </a:lnTo>
                  <a:lnTo>
                    <a:pt x="15" y="10"/>
                  </a:lnTo>
                  <a:lnTo>
                    <a:pt x="15" y="10"/>
                  </a:lnTo>
                  <a:lnTo>
                    <a:pt x="15" y="10"/>
                  </a:lnTo>
                  <a:lnTo>
                    <a:pt x="15" y="10"/>
                  </a:lnTo>
                  <a:lnTo>
                    <a:pt x="15" y="10"/>
                  </a:lnTo>
                  <a:lnTo>
                    <a:pt x="15" y="11"/>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7" name="Freeform 228">
              <a:extLst>
                <a:ext uri="{FF2B5EF4-FFF2-40B4-BE49-F238E27FC236}">
                  <a16:creationId xmlns:a16="http://schemas.microsoft.com/office/drawing/2014/main" id="{712B8F31-CE89-46EC-998E-7CEEDC067448}"/>
                </a:ext>
              </a:extLst>
            </p:cNvPr>
            <p:cNvSpPr>
              <a:spLocks/>
            </p:cNvSpPr>
            <p:nvPr/>
          </p:nvSpPr>
          <p:spPr bwMode="auto">
            <a:xfrm>
              <a:off x="3543" y="3620"/>
              <a:ext cx="16" cy="19"/>
            </a:xfrm>
            <a:custGeom>
              <a:avLst/>
              <a:gdLst>
                <a:gd name="T0" fmla="*/ 16 w 16"/>
                <a:gd name="T1" fmla="*/ 11 h 19"/>
                <a:gd name="T2" fmla="*/ 15 w 16"/>
                <a:gd name="T3" fmla="*/ 12 h 19"/>
                <a:gd name="T4" fmla="*/ 15 w 16"/>
                <a:gd name="T5" fmla="*/ 13 h 19"/>
                <a:gd name="T6" fmla="*/ 15 w 16"/>
                <a:gd name="T7" fmla="*/ 14 h 19"/>
                <a:gd name="T8" fmla="*/ 15 w 16"/>
                <a:gd name="T9" fmla="*/ 15 h 19"/>
                <a:gd name="T10" fmla="*/ 15 w 16"/>
                <a:gd name="T11" fmla="*/ 16 h 19"/>
                <a:gd name="T12" fmla="*/ 15 w 16"/>
                <a:gd name="T13" fmla="*/ 16 h 19"/>
                <a:gd name="T14" fmla="*/ 14 w 16"/>
                <a:gd name="T15" fmla="*/ 17 h 19"/>
                <a:gd name="T16" fmla="*/ 13 w 16"/>
                <a:gd name="T17" fmla="*/ 18 h 19"/>
                <a:gd name="T18" fmla="*/ 12 w 16"/>
                <a:gd name="T19" fmla="*/ 18 h 19"/>
                <a:gd name="T20" fmla="*/ 12 w 16"/>
                <a:gd name="T21" fmla="*/ 19 h 19"/>
                <a:gd name="T22" fmla="*/ 11 w 16"/>
                <a:gd name="T23" fmla="*/ 19 h 19"/>
                <a:gd name="T24" fmla="*/ 10 w 16"/>
                <a:gd name="T25" fmla="*/ 19 h 19"/>
                <a:gd name="T26" fmla="*/ 9 w 16"/>
                <a:gd name="T27" fmla="*/ 19 h 19"/>
                <a:gd name="T28" fmla="*/ 9 w 16"/>
                <a:gd name="T29" fmla="*/ 19 h 19"/>
                <a:gd name="T30" fmla="*/ 8 w 16"/>
                <a:gd name="T31" fmla="*/ 19 h 19"/>
                <a:gd name="T32" fmla="*/ 7 w 16"/>
                <a:gd name="T33" fmla="*/ 19 h 19"/>
                <a:gd name="T34" fmla="*/ 6 w 16"/>
                <a:gd name="T35" fmla="*/ 19 h 19"/>
                <a:gd name="T36" fmla="*/ 5 w 16"/>
                <a:gd name="T37" fmla="*/ 19 h 19"/>
                <a:gd name="T38" fmla="*/ 4 w 16"/>
                <a:gd name="T39" fmla="*/ 18 h 19"/>
                <a:gd name="T40" fmla="*/ 4 w 16"/>
                <a:gd name="T41" fmla="*/ 18 h 19"/>
                <a:gd name="T42" fmla="*/ 3 w 16"/>
                <a:gd name="T43" fmla="*/ 17 h 19"/>
                <a:gd name="T44" fmla="*/ 3 w 16"/>
                <a:gd name="T45" fmla="*/ 17 h 19"/>
                <a:gd name="T46" fmla="*/ 3 w 16"/>
                <a:gd name="T47" fmla="*/ 16 h 19"/>
                <a:gd name="T48" fmla="*/ 2 w 16"/>
                <a:gd name="T49" fmla="*/ 15 h 19"/>
                <a:gd name="T50" fmla="*/ 1 w 16"/>
                <a:gd name="T51" fmla="*/ 14 h 19"/>
                <a:gd name="T52" fmla="*/ 1 w 16"/>
                <a:gd name="T53" fmla="*/ 13 h 19"/>
                <a:gd name="T54" fmla="*/ 1 w 16"/>
                <a:gd name="T55" fmla="*/ 12 h 19"/>
                <a:gd name="T56" fmla="*/ 1 w 16"/>
                <a:gd name="T57" fmla="*/ 12 h 19"/>
                <a:gd name="T58" fmla="*/ 1 w 16"/>
                <a:gd name="T59" fmla="*/ 11 h 19"/>
                <a:gd name="T60" fmla="*/ 1 w 16"/>
                <a:gd name="T61" fmla="*/ 10 h 19"/>
                <a:gd name="T62" fmla="*/ 1 w 16"/>
                <a:gd name="T63" fmla="*/ 8 h 19"/>
                <a:gd name="T64" fmla="*/ 1 w 16"/>
                <a:gd name="T65" fmla="*/ 7 h 19"/>
                <a:gd name="T66" fmla="*/ 1 w 16"/>
                <a:gd name="T67" fmla="*/ 6 h 19"/>
                <a:gd name="T68" fmla="*/ 1 w 16"/>
                <a:gd name="T69" fmla="*/ 5 h 19"/>
                <a:gd name="T70" fmla="*/ 2 w 16"/>
                <a:gd name="T71" fmla="*/ 4 h 19"/>
                <a:gd name="T72" fmla="*/ 2 w 16"/>
                <a:gd name="T73" fmla="*/ 4 h 19"/>
                <a:gd name="T74" fmla="*/ 3 w 16"/>
                <a:gd name="T75" fmla="*/ 3 h 19"/>
                <a:gd name="T76" fmla="*/ 3 w 16"/>
                <a:gd name="T77" fmla="*/ 2 h 19"/>
                <a:gd name="T78" fmla="*/ 4 w 16"/>
                <a:gd name="T79" fmla="*/ 2 h 19"/>
                <a:gd name="T80" fmla="*/ 4 w 16"/>
                <a:gd name="T81" fmla="*/ 1 h 19"/>
                <a:gd name="T82" fmla="*/ 5 w 16"/>
                <a:gd name="T83" fmla="*/ 1 h 19"/>
                <a:gd name="T84" fmla="*/ 6 w 16"/>
                <a:gd name="T85" fmla="*/ 1 h 19"/>
                <a:gd name="T86" fmla="*/ 7 w 16"/>
                <a:gd name="T87" fmla="*/ 0 h 19"/>
                <a:gd name="T88" fmla="*/ 8 w 16"/>
                <a:gd name="T89" fmla="*/ 0 h 19"/>
                <a:gd name="T90" fmla="*/ 9 w 16"/>
                <a:gd name="T91" fmla="*/ 0 h 19"/>
                <a:gd name="T92" fmla="*/ 9 w 16"/>
                <a:gd name="T93" fmla="*/ 1 h 19"/>
                <a:gd name="T94" fmla="*/ 10 w 16"/>
                <a:gd name="T95" fmla="*/ 1 h 19"/>
                <a:gd name="T96" fmla="*/ 11 w 16"/>
                <a:gd name="T97" fmla="*/ 1 h 19"/>
                <a:gd name="T98" fmla="*/ 12 w 16"/>
                <a:gd name="T99" fmla="*/ 2 h 19"/>
                <a:gd name="T100" fmla="*/ 12 w 16"/>
                <a:gd name="T101" fmla="*/ 2 h 19"/>
                <a:gd name="T102" fmla="*/ 13 w 16"/>
                <a:gd name="T103" fmla="*/ 3 h 19"/>
                <a:gd name="T104" fmla="*/ 14 w 16"/>
                <a:gd name="T105" fmla="*/ 3 h 19"/>
                <a:gd name="T106" fmla="*/ 15 w 16"/>
                <a:gd name="T107" fmla="*/ 4 h 19"/>
                <a:gd name="T108" fmla="*/ 15 w 16"/>
                <a:gd name="T109" fmla="*/ 5 h 19"/>
                <a:gd name="T110" fmla="*/ 15 w 16"/>
                <a:gd name="T111" fmla="*/ 6 h 19"/>
                <a:gd name="T112" fmla="*/ 15 w 16"/>
                <a:gd name="T113" fmla="*/ 6 h 19"/>
                <a:gd name="T114" fmla="*/ 15 w 16"/>
                <a:gd name="T115" fmla="*/ 7 h 19"/>
                <a:gd name="T116" fmla="*/ 15 w 16"/>
                <a:gd name="T117" fmla="*/ 8 h 19"/>
                <a:gd name="T118" fmla="*/ 16 w 16"/>
                <a:gd name="T11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19">
                  <a:moveTo>
                    <a:pt x="16" y="10"/>
                  </a:moveTo>
                  <a:lnTo>
                    <a:pt x="16" y="11"/>
                  </a:lnTo>
                  <a:lnTo>
                    <a:pt x="16" y="11"/>
                  </a:lnTo>
                  <a:lnTo>
                    <a:pt x="16" y="11"/>
                  </a:lnTo>
                  <a:lnTo>
                    <a:pt x="16" y="11"/>
                  </a:lnTo>
                  <a:lnTo>
                    <a:pt x="16" y="11"/>
                  </a:lnTo>
                  <a:lnTo>
                    <a:pt x="16" y="11"/>
                  </a:lnTo>
                  <a:lnTo>
                    <a:pt x="16" y="12"/>
                  </a:lnTo>
                  <a:lnTo>
                    <a:pt x="16" y="12"/>
                  </a:lnTo>
                  <a:lnTo>
                    <a:pt x="16" y="12"/>
                  </a:lnTo>
                  <a:lnTo>
                    <a:pt x="16" y="12"/>
                  </a:lnTo>
                  <a:lnTo>
                    <a:pt x="15" y="12"/>
                  </a:lnTo>
                  <a:lnTo>
                    <a:pt x="15" y="12"/>
                  </a:lnTo>
                  <a:lnTo>
                    <a:pt x="15" y="12"/>
                  </a:lnTo>
                  <a:lnTo>
                    <a:pt x="15" y="13"/>
                  </a:lnTo>
                  <a:lnTo>
                    <a:pt x="15" y="13"/>
                  </a:lnTo>
                  <a:lnTo>
                    <a:pt x="15" y="13"/>
                  </a:lnTo>
                  <a:lnTo>
                    <a:pt x="15" y="13"/>
                  </a:lnTo>
                  <a:lnTo>
                    <a:pt x="15" y="13"/>
                  </a:lnTo>
                  <a:lnTo>
                    <a:pt x="15" y="13"/>
                  </a:lnTo>
                  <a:lnTo>
                    <a:pt x="15" y="14"/>
                  </a:lnTo>
                  <a:lnTo>
                    <a:pt x="15" y="14"/>
                  </a:lnTo>
                  <a:lnTo>
                    <a:pt x="15" y="14"/>
                  </a:lnTo>
                  <a:lnTo>
                    <a:pt x="15" y="14"/>
                  </a:lnTo>
                  <a:lnTo>
                    <a:pt x="15" y="14"/>
                  </a:lnTo>
                  <a:lnTo>
                    <a:pt x="15" y="14"/>
                  </a:lnTo>
                  <a:lnTo>
                    <a:pt x="15" y="14"/>
                  </a:lnTo>
                  <a:lnTo>
                    <a:pt x="15" y="15"/>
                  </a:lnTo>
                  <a:lnTo>
                    <a:pt x="15" y="15"/>
                  </a:lnTo>
                  <a:lnTo>
                    <a:pt x="15" y="15"/>
                  </a:lnTo>
                  <a:lnTo>
                    <a:pt x="15" y="15"/>
                  </a:lnTo>
                  <a:lnTo>
                    <a:pt x="15" y="15"/>
                  </a:lnTo>
                  <a:lnTo>
                    <a:pt x="15" y="15"/>
                  </a:lnTo>
                  <a:lnTo>
                    <a:pt x="15" y="15"/>
                  </a:lnTo>
                  <a:lnTo>
                    <a:pt x="15" y="16"/>
                  </a:lnTo>
                  <a:lnTo>
                    <a:pt x="15" y="16"/>
                  </a:lnTo>
                  <a:lnTo>
                    <a:pt x="15" y="16"/>
                  </a:lnTo>
                  <a:lnTo>
                    <a:pt x="15" y="16"/>
                  </a:lnTo>
                  <a:lnTo>
                    <a:pt x="15" y="16"/>
                  </a:lnTo>
                  <a:lnTo>
                    <a:pt x="15" y="16"/>
                  </a:lnTo>
                  <a:lnTo>
                    <a:pt x="15" y="16"/>
                  </a:lnTo>
                  <a:lnTo>
                    <a:pt x="15" y="16"/>
                  </a:lnTo>
                  <a:lnTo>
                    <a:pt x="14" y="17"/>
                  </a:lnTo>
                  <a:lnTo>
                    <a:pt x="14" y="17"/>
                  </a:lnTo>
                  <a:lnTo>
                    <a:pt x="14" y="17"/>
                  </a:lnTo>
                  <a:lnTo>
                    <a:pt x="14" y="17"/>
                  </a:lnTo>
                  <a:lnTo>
                    <a:pt x="14" y="17"/>
                  </a:lnTo>
                  <a:lnTo>
                    <a:pt x="14" y="17"/>
                  </a:lnTo>
                  <a:lnTo>
                    <a:pt x="14" y="17"/>
                  </a:lnTo>
                  <a:lnTo>
                    <a:pt x="14" y="17"/>
                  </a:lnTo>
                  <a:lnTo>
                    <a:pt x="14" y="17"/>
                  </a:lnTo>
                  <a:lnTo>
                    <a:pt x="14" y="17"/>
                  </a:lnTo>
                  <a:lnTo>
                    <a:pt x="13" y="18"/>
                  </a:lnTo>
                  <a:lnTo>
                    <a:pt x="13" y="18"/>
                  </a:lnTo>
                  <a:lnTo>
                    <a:pt x="13" y="18"/>
                  </a:lnTo>
                  <a:lnTo>
                    <a:pt x="13" y="18"/>
                  </a:lnTo>
                  <a:lnTo>
                    <a:pt x="13" y="18"/>
                  </a:lnTo>
                  <a:lnTo>
                    <a:pt x="13" y="18"/>
                  </a:lnTo>
                  <a:lnTo>
                    <a:pt x="13" y="18"/>
                  </a:lnTo>
                  <a:lnTo>
                    <a:pt x="12" y="18"/>
                  </a:lnTo>
                  <a:lnTo>
                    <a:pt x="12" y="18"/>
                  </a:lnTo>
                  <a:lnTo>
                    <a:pt x="12" y="18"/>
                  </a:lnTo>
                  <a:lnTo>
                    <a:pt x="12" y="18"/>
                  </a:lnTo>
                  <a:lnTo>
                    <a:pt x="12" y="19"/>
                  </a:lnTo>
                  <a:lnTo>
                    <a:pt x="12" y="19"/>
                  </a:lnTo>
                  <a:lnTo>
                    <a:pt x="12" y="19"/>
                  </a:lnTo>
                  <a:lnTo>
                    <a:pt x="12" y="19"/>
                  </a:lnTo>
                  <a:lnTo>
                    <a:pt x="11" y="19"/>
                  </a:lnTo>
                  <a:lnTo>
                    <a:pt x="11" y="19"/>
                  </a:lnTo>
                  <a:lnTo>
                    <a:pt x="11" y="19"/>
                  </a:lnTo>
                  <a:lnTo>
                    <a:pt x="11" y="19"/>
                  </a:lnTo>
                  <a:lnTo>
                    <a:pt x="11" y="19"/>
                  </a:lnTo>
                  <a:lnTo>
                    <a:pt x="11" y="19"/>
                  </a:lnTo>
                  <a:lnTo>
                    <a:pt x="11" y="19"/>
                  </a:lnTo>
                  <a:lnTo>
                    <a:pt x="10" y="19"/>
                  </a:lnTo>
                  <a:lnTo>
                    <a:pt x="10" y="19"/>
                  </a:lnTo>
                  <a:lnTo>
                    <a:pt x="10" y="19"/>
                  </a:lnTo>
                  <a:lnTo>
                    <a:pt x="10" y="19"/>
                  </a:lnTo>
                  <a:lnTo>
                    <a:pt x="10" y="19"/>
                  </a:lnTo>
                  <a:lnTo>
                    <a:pt x="10"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9" y="19"/>
                  </a:lnTo>
                  <a:lnTo>
                    <a:pt x="8" y="19"/>
                  </a:lnTo>
                  <a:lnTo>
                    <a:pt x="8" y="19"/>
                  </a:lnTo>
                  <a:lnTo>
                    <a:pt x="8" y="19"/>
                  </a:lnTo>
                  <a:lnTo>
                    <a:pt x="8" y="19"/>
                  </a:lnTo>
                  <a:lnTo>
                    <a:pt x="8" y="19"/>
                  </a:lnTo>
                  <a:lnTo>
                    <a:pt x="8" y="19"/>
                  </a:lnTo>
                  <a:lnTo>
                    <a:pt x="7" y="19"/>
                  </a:lnTo>
                  <a:lnTo>
                    <a:pt x="7" y="19"/>
                  </a:lnTo>
                  <a:lnTo>
                    <a:pt x="7" y="19"/>
                  </a:lnTo>
                  <a:lnTo>
                    <a:pt x="7" y="19"/>
                  </a:lnTo>
                  <a:lnTo>
                    <a:pt x="7" y="19"/>
                  </a:lnTo>
                  <a:lnTo>
                    <a:pt x="7" y="19"/>
                  </a:lnTo>
                  <a:lnTo>
                    <a:pt x="7" y="19"/>
                  </a:lnTo>
                  <a:lnTo>
                    <a:pt x="6" y="19"/>
                  </a:lnTo>
                  <a:lnTo>
                    <a:pt x="6" y="19"/>
                  </a:lnTo>
                  <a:lnTo>
                    <a:pt x="6" y="19"/>
                  </a:lnTo>
                  <a:lnTo>
                    <a:pt x="6" y="19"/>
                  </a:lnTo>
                  <a:lnTo>
                    <a:pt x="6" y="19"/>
                  </a:lnTo>
                  <a:lnTo>
                    <a:pt x="6" y="19"/>
                  </a:lnTo>
                  <a:lnTo>
                    <a:pt x="5" y="19"/>
                  </a:lnTo>
                  <a:lnTo>
                    <a:pt x="5" y="19"/>
                  </a:lnTo>
                  <a:lnTo>
                    <a:pt x="5" y="19"/>
                  </a:lnTo>
                  <a:lnTo>
                    <a:pt x="5" y="19"/>
                  </a:lnTo>
                  <a:lnTo>
                    <a:pt x="5" y="19"/>
                  </a:lnTo>
                  <a:lnTo>
                    <a:pt x="5" y="19"/>
                  </a:lnTo>
                  <a:lnTo>
                    <a:pt x="5" y="18"/>
                  </a:lnTo>
                  <a:lnTo>
                    <a:pt x="4" y="18"/>
                  </a:lnTo>
                  <a:lnTo>
                    <a:pt x="4" y="18"/>
                  </a:lnTo>
                  <a:lnTo>
                    <a:pt x="4" y="18"/>
                  </a:lnTo>
                  <a:lnTo>
                    <a:pt x="4" y="18"/>
                  </a:lnTo>
                  <a:lnTo>
                    <a:pt x="4" y="18"/>
                  </a:lnTo>
                  <a:lnTo>
                    <a:pt x="4" y="18"/>
                  </a:lnTo>
                  <a:lnTo>
                    <a:pt x="4" y="18"/>
                  </a:lnTo>
                  <a:lnTo>
                    <a:pt x="4" y="18"/>
                  </a:lnTo>
                  <a:lnTo>
                    <a:pt x="3" y="18"/>
                  </a:lnTo>
                  <a:lnTo>
                    <a:pt x="3" y="18"/>
                  </a:lnTo>
                  <a:lnTo>
                    <a:pt x="3" y="17"/>
                  </a:lnTo>
                  <a:lnTo>
                    <a:pt x="3" y="17"/>
                  </a:lnTo>
                  <a:lnTo>
                    <a:pt x="3" y="17"/>
                  </a:lnTo>
                  <a:lnTo>
                    <a:pt x="3" y="17"/>
                  </a:lnTo>
                  <a:lnTo>
                    <a:pt x="3" y="17"/>
                  </a:lnTo>
                  <a:lnTo>
                    <a:pt x="3" y="17"/>
                  </a:lnTo>
                  <a:lnTo>
                    <a:pt x="3" y="17"/>
                  </a:lnTo>
                  <a:lnTo>
                    <a:pt x="3" y="17"/>
                  </a:lnTo>
                  <a:lnTo>
                    <a:pt x="3" y="17"/>
                  </a:lnTo>
                  <a:lnTo>
                    <a:pt x="3" y="17"/>
                  </a:lnTo>
                  <a:lnTo>
                    <a:pt x="3" y="16"/>
                  </a:lnTo>
                  <a:lnTo>
                    <a:pt x="3" y="16"/>
                  </a:lnTo>
                  <a:lnTo>
                    <a:pt x="3" y="16"/>
                  </a:lnTo>
                  <a:lnTo>
                    <a:pt x="3" y="16"/>
                  </a:lnTo>
                  <a:lnTo>
                    <a:pt x="3" y="16"/>
                  </a:lnTo>
                  <a:lnTo>
                    <a:pt x="2" y="16"/>
                  </a:lnTo>
                  <a:lnTo>
                    <a:pt x="2" y="16"/>
                  </a:lnTo>
                  <a:lnTo>
                    <a:pt x="2" y="16"/>
                  </a:lnTo>
                  <a:lnTo>
                    <a:pt x="2" y="15"/>
                  </a:lnTo>
                  <a:lnTo>
                    <a:pt x="2" y="15"/>
                  </a:lnTo>
                  <a:lnTo>
                    <a:pt x="2" y="15"/>
                  </a:lnTo>
                  <a:lnTo>
                    <a:pt x="2" y="15"/>
                  </a:lnTo>
                  <a:lnTo>
                    <a:pt x="2" y="15"/>
                  </a:lnTo>
                  <a:lnTo>
                    <a:pt x="2" y="15"/>
                  </a:lnTo>
                  <a:lnTo>
                    <a:pt x="2" y="15"/>
                  </a:lnTo>
                  <a:lnTo>
                    <a:pt x="2" y="14"/>
                  </a:lnTo>
                  <a:lnTo>
                    <a:pt x="1" y="14"/>
                  </a:lnTo>
                  <a:lnTo>
                    <a:pt x="1" y="14"/>
                  </a:lnTo>
                  <a:lnTo>
                    <a:pt x="1" y="14"/>
                  </a:lnTo>
                  <a:lnTo>
                    <a:pt x="1" y="14"/>
                  </a:lnTo>
                  <a:lnTo>
                    <a:pt x="1" y="14"/>
                  </a:lnTo>
                  <a:lnTo>
                    <a:pt x="1" y="14"/>
                  </a:lnTo>
                  <a:lnTo>
                    <a:pt x="1" y="13"/>
                  </a:lnTo>
                  <a:lnTo>
                    <a:pt x="1" y="13"/>
                  </a:lnTo>
                  <a:lnTo>
                    <a:pt x="1" y="13"/>
                  </a:lnTo>
                  <a:lnTo>
                    <a:pt x="1" y="13"/>
                  </a:lnTo>
                  <a:lnTo>
                    <a:pt x="1" y="13"/>
                  </a:lnTo>
                  <a:lnTo>
                    <a:pt x="1" y="13"/>
                  </a:lnTo>
                  <a:lnTo>
                    <a:pt x="1" y="12"/>
                  </a:lnTo>
                  <a:lnTo>
                    <a:pt x="1" y="12"/>
                  </a:lnTo>
                  <a:lnTo>
                    <a:pt x="1" y="12"/>
                  </a:lnTo>
                  <a:lnTo>
                    <a:pt x="1" y="12"/>
                  </a:lnTo>
                  <a:lnTo>
                    <a:pt x="1" y="12"/>
                  </a:lnTo>
                  <a:lnTo>
                    <a:pt x="1" y="12"/>
                  </a:lnTo>
                  <a:lnTo>
                    <a:pt x="1" y="12"/>
                  </a:lnTo>
                  <a:lnTo>
                    <a:pt x="1" y="11"/>
                  </a:lnTo>
                  <a:lnTo>
                    <a:pt x="1" y="11"/>
                  </a:lnTo>
                  <a:lnTo>
                    <a:pt x="1" y="11"/>
                  </a:lnTo>
                  <a:lnTo>
                    <a:pt x="1" y="11"/>
                  </a:lnTo>
                  <a:lnTo>
                    <a:pt x="1" y="11"/>
                  </a:lnTo>
                  <a:lnTo>
                    <a:pt x="1" y="11"/>
                  </a:lnTo>
                  <a:lnTo>
                    <a:pt x="1" y="10"/>
                  </a:lnTo>
                  <a:lnTo>
                    <a:pt x="0" y="10"/>
                  </a:lnTo>
                  <a:lnTo>
                    <a:pt x="0" y="10"/>
                  </a:lnTo>
                  <a:lnTo>
                    <a:pt x="0" y="10"/>
                  </a:lnTo>
                  <a:lnTo>
                    <a:pt x="1" y="10"/>
                  </a:lnTo>
                  <a:lnTo>
                    <a:pt x="1" y="10"/>
                  </a:lnTo>
                  <a:lnTo>
                    <a:pt x="1" y="8"/>
                  </a:lnTo>
                  <a:lnTo>
                    <a:pt x="1" y="8"/>
                  </a:lnTo>
                  <a:lnTo>
                    <a:pt x="1" y="8"/>
                  </a:lnTo>
                  <a:lnTo>
                    <a:pt x="1" y="8"/>
                  </a:lnTo>
                  <a:lnTo>
                    <a:pt x="1" y="8"/>
                  </a:lnTo>
                  <a:lnTo>
                    <a:pt x="1" y="8"/>
                  </a:lnTo>
                  <a:lnTo>
                    <a:pt x="1" y="8"/>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2" y="5"/>
                  </a:lnTo>
                  <a:lnTo>
                    <a:pt x="2" y="5"/>
                  </a:lnTo>
                  <a:lnTo>
                    <a:pt x="2" y="5"/>
                  </a:lnTo>
                  <a:lnTo>
                    <a:pt x="2" y="5"/>
                  </a:lnTo>
                  <a:lnTo>
                    <a:pt x="2" y="4"/>
                  </a:lnTo>
                  <a:lnTo>
                    <a:pt x="2" y="4"/>
                  </a:lnTo>
                  <a:lnTo>
                    <a:pt x="2" y="4"/>
                  </a:lnTo>
                  <a:lnTo>
                    <a:pt x="2" y="4"/>
                  </a:lnTo>
                  <a:lnTo>
                    <a:pt x="2" y="4"/>
                  </a:lnTo>
                  <a:lnTo>
                    <a:pt x="2" y="4"/>
                  </a:lnTo>
                  <a:lnTo>
                    <a:pt x="2" y="4"/>
                  </a:lnTo>
                  <a:lnTo>
                    <a:pt x="2" y="4"/>
                  </a:lnTo>
                  <a:lnTo>
                    <a:pt x="3" y="3"/>
                  </a:lnTo>
                  <a:lnTo>
                    <a:pt x="3" y="3"/>
                  </a:lnTo>
                  <a:lnTo>
                    <a:pt x="3" y="3"/>
                  </a:lnTo>
                  <a:lnTo>
                    <a:pt x="3" y="3"/>
                  </a:lnTo>
                  <a:lnTo>
                    <a:pt x="3" y="3"/>
                  </a:lnTo>
                  <a:lnTo>
                    <a:pt x="3" y="3"/>
                  </a:lnTo>
                  <a:lnTo>
                    <a:pt x="3" y="3"/>
                  </a:lnTo>
                  <a:lnTo>
                    <a:pt x="3" y="3"/>
                  </a:lnTo>
                  <a:lnTo>
                    <a:pt x="3" y="3"/>
                  </a:lnTo>
                  <a:lnTo>
                    <a:pt x="3" y="2"/>
                  </a:lnTo>
                  <a:lnTo>
                    <a:pt x="3" y="2"/>
                  </a:lnTo>
                  <a:lnTo>
                    <a:pt x="3" y="2"/>
                  </a:lnTo>
                  <a:lnTo>
                    <a:pt x="3" y="2"/>
                  </a:lnTo>
                  <a:lnTo>
                    <a:pt x="3" y="2"/>
                  </a:lnTo>
                  <a:lnTo>
                    <a:pt x="3" y="2"/>
                  </a:lnTo>
                  <a:lnTo>
                    <a:pt x="3" y="2"/>
                  </a:lnTo>
                  <a:lnTo>
                    <a:pt x="3" y="2"/>
                  </a:lnTo>
                  <a:lnTo>
                    <a:pt x="4" y="2"/>
                  </a:lnTo>
                  <a:lnTo>
                    <a:pt x="4" y="2"/>
                  </a:lnTo>
                  <a:lnTo>
                    <a:pt x="4" y="2"/>
                  </a:lnTo>
                  <a:lnTo>
                    <a:pt x="4" y="1"/>
                  </a:lnTo>
                  <a:lnTo>
                    <a:pt x="4" y="1"/>
                  </a:lnTo>
                  <a:lnTo>
                    <a:pt x="4" y="1"/>
                  </a:lnTo>
                  <a:lnTo>
                    <a:pt x="4" y="1"/>
                  </a:lnTo>
                  <a:lnTo>
                    <a:pt x="5" y="1"/>
                  </a:lnTo>
                  <a:lnTo>
                    <a:pt x="5" y="1"/>
                  </a:lnTo>
                  <a:lnTo>
                    <a:pt x="5" y="1"/>
                  </a:lnTo>
                  <a:lnTo>
                    <a:pt x="5" y="1"/>
                  </a:lnTo>
                  <a:lnTo>
                    <a:pt x="5" y="1"/>
                  </a:lnTo>
                  <a:lnTo>
                    <a:pt x="5" y="1"/>
                  </a:lnTo>
                  <a:lnTo>
                    <a:pt x="5" y="1"/>
                  </a:lnTo>
                  <a:lnTo>
                    <a:pt x="6" y="1"/>
                  </a:lnTo>
                  <a:lnTo>
                    <a:pt x="6" y="1"/>
                  </a:lnTo>
                  <a:lnTo>
                    <a:pt x="6" y="1"/>
                  </a:lnTo>
                  <a:lnTo>
                    <a:pt x="6" y="1"/>
                  </a:lnTo>
                  <a:lnTo>
                    <a:pt x="6" y="1"/>
                  </a:lnTo>
                  <a:lnTo>
                    <a:pt x="6" y="1"/>
                  </a:lnTo>
                  <a:lnTo>
                    <a:pt x="6" y="1"/>
                  </a:lnTo>
                  <a:lnTo>
                    <a:pt x="7" y="1"/>
                  </a:lnTo>
                  <a:lnTo>
                    <a:pt x="7" y="1"/>
                  </a:lnTo>
                  <a:lnTo>
                    <a:pt x="7" y="0"/>
                  </a:lnTo>
                  <a:lnTo>
                    <a:pt x="7" y="0"/>
                  </a:lnTo>
                  <a:lnTo>
                    <a:pt x="7" y="0"/>
                  </a:lnTo>
                  <a:lnTo>
                    <a:pt x="7" y="0"/>
                  </a:lnTo>
                  <a:lnTo>
                    <a:pt x="8" y="0"/>
                  </a:lnTo>
                  <a:lnTo>
                    <a:pt x="8" y="0"/>
                  </a:lnTo>
                  <a:lnTo>
                    <a:pt x="8" y="0"/>
                  </a:lnTo>
                  <a:lnTo>
                    <a:pt x="8" y="0"/>
                  </a:lnTo>
                  <a:lnTo>
                    <a:pt x="8" y="0"/>
                  </a:lnTo>
                  <a:lnTo>
                    <a:pt x="8" y="0"/>
                  </a:lnTo>
                  <a:lnTo>
                    <a:pt x="9" y="0"/>
                  </a:lnTo>
                  <a:lnTo>
                    <a:pt x="9" y="0"/>
                  </a:lnTo>
                  <a:lnTo>
                    <a:pt x="9" y="0"/>
                  </a:lnTo>
                  <a:lnTo>
                    <a:pt x="9" y="0"/>
                  </a:lnTo>
                  <a:lnTo>
                    <a:pt x="9" y="0"/>
                  </a:lnTo>
                  <a:lnTo>
                    <a:pt x="9" y="0"/>
                  </a:lnTo>
                  <a:lnTo>
                    <a:pt x="9" y="0"/>
                  </a:lnTo>
                  <a:lnTo>
                    <a:pt x="9" y="1"/>
                  </a:lnTo>
                  <a:lnTo>
                    <a:pt x="9" y="1"/>
                  </a:lnTo>
                  <a:lnTo>
                    <a:pt x="9" y="1"/>
                  </a:lnTo>
                  <a:lnTo>
                    <a:pt x="9" y="1"/>
                  </a:lnTo>
                  <a:lnTo>
                    <a:pt x="9" y="1"/>
                  </a:lnTo>
                  <a:lnTo>
                    <a:pt x="9" y="1"/>
                  </a:lnTo>
                  <a:lnTo>
                    <a:pt x="10" y="1"/>
                  </a:lnTo>
                  <a:lnTo>
                    <a:pt x="10" y="1"/>
                  </a:lnTo>
                  <a:lnTo>
                    <a:pt x="10" y="1"/>
                  </a:lnTo>
                  <a:lnTo>
                    <a:pt x="10" y="1"/>
                  </a:lnTo>
                  <a:lnTo>
                    <a:pt x="10" y="1"/>
                  </a:lnTo>
                  <a:lnTo>
                    <a:pt x="10" y="1"/>
                  </a:lnTo>
                  <a:lnTo>
                    <a:pt x="10" y="1"/>
                  </a:lnTo>
                  <a:lnTo>
                    <a:pt x="11" y="1"/>
                  </a:lnTo>
                  <a:lnTo>
                    <a:pt x="11" y="1"/>
                  </a:lnTo>
                  <a:lnTo>
                    <a:pt x="11" y="1"/>
                  </a:lnTo>
                  <a:lnTo>
                    <a:pt x="11" y="1"/>
                  </a:lnTo>
                  <a:lnTo>
                    <a:pt x="11" y="1"/>
                  </a:lnTo>
                  <a:lnTo>
                    <a:pt x="11" y="1"/>
                  </a:lnTo>
                  <a:lnTo>
                    <a:pt x="11" y="1"/>
                  </a:lnTo>
                  <a:lnTo>
                    <a:pt x="12" y="2"/>
                  </a:lnTo>
                  <a:lnTo>
                    <a:pt x="12" y="2"/>
                  </a:lnTo>
                  <a:lnTo>
                    <a:pt x="12" y="2"/>
                  </a:lnTo>
                  <a:lnTo>
                    <a:pt x="12" y="2"/>
                  </a:lnTo>
                  <a:lnTo>
                    <a:pt x="12" y="2"/>
                  </a:lnTo>
                  <a:lnTo>
                    <a:pt x="12" y="2"/>
                  </a:lnTo>
                  <a:lnTo>
                    <a:pt x="12" y="2"/>
                  </a:lnTo>
                  <a:lnTo>
                    <a:pt x="13" y="2"/>
                  </a:lnTo>
                  <a:lnTo>
                    <a:pt x="13" y="2"/>
                  </a:lnTo>
                  <a:lnTo>
                    <a:pt x="13" y="2"/>
                  </a:lnTo>
                  <a:lnTo>
                    <a:pt x="13" y="2"/>
                  </a:lnTo>
                  <a:lnTo>
                    <a:pt x="13" y="3"/>
                  </a:lnTo>
                  <a:lnTo>
                    <a:pt x="13" y="3"/>
                  </a:lnTo>
                  <a:lnTo>
                    <a:pt x="13" y="3"/>
                  </a:lnTo>
                  <a:lnTo>
                    <a:pt x="13" y="3"/>
                  </a:lnTo>
                  <a:lnTo>
                    <a:pt x="14" y="3"/>
                  </a:lnTo>
                  <a:lnTo>
                    <a:pt x="14" y="3"/>
                  </a:lnTo>
                  <a:lnTo>
                    <a:pt x="14" y="3"/>
                  </a:lnTo>
                  <a:lnTo>
                    <a:pt x="14" y="3"/>
                  </a:lnTo>
                  <a:lnTo>
                    <a:pt x="14" y="3"/>
                  </a:lnTo>
                  <a:lnTo>
                    <a:pt x="14" y="4"/>
                  </a:lnTo>
                  <a:lnTo>
                    <a:pt x="14" y="4"/>
                  </a:lnTo>
                  <a:lnTo>
                    <a:pt x="14" y="4"/>
                  </a:lnTo>
                  <a:lnTo>
                    <a:pt x="14" y="4"/>
                  </a:lnTo>
                  <a:lnTo>
                    <a:pt x="15" y="4"/>
                  </a:lnTo>
                  <a:lnTo>
                    <a:pt x="15" y="4"/>
                  </a:lnTo>
                  <a:lnTo>
                    <a:pt x="15" y="4"/>
                  </a:lnTo>
                  <a:lnTo>
                    <a:pt x="15" y="4"/>
                  </a:lnTo>
                  <a:lnTo>
                    <a:pt x="15" y="5"/>
                  </a:lnTo>
                  <a:lnTo>
                    <a:pt x="15" y="5"/>
                  </a:lnTo>
                  <a:lnTo>
                    <a:pt x="15" y="5"/>
                  </a:lnTo>
                  <a:lnTo>
                    <a:pt x="15" y="5"/>
                  </a:lnTo>
                  <a:lnTo>
                    <a:pt x="15" y="5"/>
                  </a:lnTo>
                  <a:lnTo>
                    <a:pt x="15" y="5"/>
                  </a:lnTo>
                  <a:lnTo>
                    <a:pt x="15" y="5"/>
                  </a:lnTo>
                  <a:lnTo>
                    <a:pt x="15" y="5"/>
                  </a:lnTo>
                  <a:lnTo>
                    <a:pt x="15" y="6"/>
                  </a:lnTo>
                  <a:lnTo>
                    <a:pt x="15" y="6"/>
                  </a:lnTo>
                  <a:lnTo>
                    <a:pt x="15" y="6"/>
                  </a:lnTo>
                  <a:lnTo>
                    <a:pt x="15" y="6"/>
                  </a:lnTo>
                  <a:lnTo>
                    <a:pt x="15" y="6"/>
                  </a:lnTo>
                  <a:lnTo>
                    <a:pt x="15" y="6"/>
                  </a:lnTo>
                  <a:lnTo>
                    <a:pt x="15" y="6"/>
                  </a:lnTo>
                  <a:lnTo>
                    <a:pt x="15" y="7"/>
                  </a:lnTo>
                  <a:lnTo>
                    <a:pt x="15" y="7"/>
                  </a:lnTo>
                  <a:lnTo>
                    <a:pt x="15" y="7"/>
                  </a:lnTo>
                  <a:lnTo>
                    <a:pt x="15" y="7"/>
                  </a:lnTo>
                  <a:lnTo>
                    <a:pt x="15" y="7"/>
                  </a:lnTo>
                  <a:lnTo>
                    <a:pt x="15" y="7"/>
                  </a:lnTo>
                  <a:lnTo>
                    <a:pt x="15" y="8"/>
                  </a:lnTo>
                  <a:lnTo>
                    <a:pt x="15" y="8"/>
                  </a:lnTo>
                  <a:lnTo>
                    <a:pt x="15" y="8"/>
                  </a:lnTo>
                  <a:lnTo>
                    <a:pt x="15" y="8"/>
                  </a:lnTo>
                  <a:lnTo>
                    <a:pt x="15" y="8"/>
                  </a:lnTo>
                  <a:lnTo>
                    <a:pt x="15" y="8"/>
                  </a:lnTo>
                  <a:lnTo>
                    <a:pt x="15" y="8"/>
                  </a:lnTo>
                  <a:lnTo>
                    <a:pt x="16" y="10"/>
                  </a:lnTo>
                  <a:lnTo>
                    <a:pt x="16" y="10"/>
                  </a:lnTo>
                  <a:lnTo>
                    <a:pt x="16" y="10"/>
                  </a:lnTo>
                  <a:lnTo>
                    <a:pt x="16" y="10"/>
                  </a:lnTo>
                  <a:lnTo>
                    <a:pt x="16" y="10"/>
                  </a:lnTo>
                  <a:lnTo>
                    <a:pt x="16" y="10"/>
                  </a:lnTo>
                  <a:close/>
                </a:path>
              </a:pathLst>
            </a:custGeom>
            <a:solidFill>
              <a:srgbClr val="828282"/>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8" name="Freeform 229">
              <a:extLst>
                <a:ext uri="{FF2B5EF4-FFF2-40B4-BE49-F238E27FC236}">
                  <a16:creationId xmlns:a16="http://schemas.microsoft.com/office/drawing/2014/main" id="{5EBD7F83-1D52-4740-8028-72B933D873AA}"/>
                </a:ext>
              </a:extLst>
            </p:cNvPr>
            <p:cNvSpPr>
              <a:spLocks/>
            </p:cNvSpPr>
            <p:nvPr/>
          </p:nvSpPr>
          <p:spPr bwMode="auto">
            <a:xfrm>
              <a:off x="5223" y="3249"/>
              <a:ext cx="107" cy="100"/>
            </a:xfrm>
            <a:custGeom>
              <a:avLst/>
              <a:gdLst>
                <a:gd name="T0" fmla="*/ 80 w 107"/>
                <a:gd name="T1" fmla="*/ 51 h 100"/>
                <a:gd name="T2" fmla="*/ 89 w 107"/>
                <a:gd name="T3" fmla="*/ 54 h 100"/>
                <a:gd name="T4" fmla="*/ 97 w 107"/>
                <a:gd name="T5" fmla="*/ 66 h 100"/>
                <a:gd name="T6" fmla="*/ 102 w 107"/>
                <a:gd name="T7" fmla="*/ 79 h 100"/>
                <a:gd name="T8" fmla="*/ 105 w 107"/>
                <a:gd name="T9" fmla="*/ 79 h 100"/>
                <a:gd name="T10" fmla="*/ 107 w 107"/>
                <a:gd name="T11" fmla="*/ 88 h 100"/>
                <a:gd name="T12" fmla="*/ 105 w 107"/>
                <a:gd name="T13" fmla="*/ 88 h 100"/>
                <a:gd name="T14" fmla="*/ 104 w 107"/>
                <a:gd name="T15" fmla="*/ 88 h 100"/>
                <a:gd name="T16" fmla="*/ 103 w 107"/>
                <a:gd name="T17" fmla="*/ 88 h 100"/>
                <a:gd name="T18" fmla="*/ 93 w 107"/>
                <a:gd name="T19" fmla="*/ 88 h 100"/>
                <a:gd name="T20" fmla="*/ 90 w 107"/>
                <a:gd name="T21" fmla="*/ 93 h 100"/>
                <a:gd name="T22" fmla="*/ 85 w 107"/>
                <a:gd name="T23" fmla="*/ 98 h 100"/>
                <a:gd name="T24" fmla="*/ 72 w 107"/>
                <a:gd name="T25" fmla="*/ 100 h 100"/>
                <a:gd name="T26" fmla="*/ 60 w 107"/>
                <a:gd name="T27" fmla="*/ 99 h 100"/>
                <a:gd name="T28" fmla="*/ 48 w 107"/>
                <a:gd name="T29" fmla="*/ 87 h 100"/>
                <a:gd name="T30" fmla="*/ 36 w 107"/>
                <a:gd name="T31" fmla="*/ 91 h 100"/>
                <a:gd name="T32" fmla="*/ 30 w 107"/>
                <a:gd name="T33" fmla="*/ 84 h 100"/>
                <a:gd name="T34" fmla="*/ 28 w 107"/>
                <a:gd name="T35" fmla="*/ 76 h 100"/>
                <a:gd name="T36" fmla="*/ 21 w 107"/>
                <a:gd name="T37" fmla="*/ 71 h 100"/>
                <a:gd name="T38" fmla="*/ 21 w 107"/>
                <a:gd name="T39" fmla="*/ 64 h 100"/>
                <a:gd name="T40" fmla="*/ 9 w 107"/>
                <a:gd name="T41" fmla="*/ 54 h 100"/>
                <a:gd name="T42" fmla="*/ 9 w 107"/>
                <a:gd name="T43" fmla="*/ 51 h 100"/>
                <a:gd name="T44" fmla="*/ 0 w 107"/>
                <a:gd name="T45" fmla="*/ 43 h 100"/>
                <a:gd name="T46" fmla="*/ 9 w 107"/>
                <a:gd name="T47" fmla="*/ 22 h 100"/>
                <a:gd name="T48" fmla="*/ 16 w 107"/>
                <a:gd name="T49" fmla="*/ 21 h 100"/>
                <a:gd name="T50" fmla="*/ 20 w 107"/>
                <a:gd name="T51" fmla="*/ 30 h 100"/>
                <a:gd name="T52" fmla="*/ 34 w 107"/>
                <a:gd name="T53" fmla="*/ 30 h 100"/>
                <a:gd name="T54" fmla="*/ 34 w 107"/>
                <a:gd name="T55" fmla="*/ 31 h 100"/>
                <a:gd name="T56" fmla="*/ 34 w 107"/>
                <a:gd name="T57" fmla="*/ 33 h 100"/>
                <a:gd name="T58" fmla="*/ 35 w 107"/>
                <a:gd name="T59" fmla="*/ 34 h 100"/>
                <a:gd name="T60" fmla="*/ 41 w 107"/>
                <a:gd name="T61" fmla="*/ 34 h 100"/>
                <a:gd name="T62" fmla="*/ 41 w 107"/>
                <a:gd name="T63" fmla="*/ 34 h 100"/>
                <a:gd name="T64" fmla="*/ 41 w 107"/>
                <a:gd name="T65" fmla="*/ 34 h 100"/>
                <a:gd name="T66" fmla="*/ 44 w 107"/>
                <a:gd name="T67" fmla="*/ 29 h 100"/>
                <a:gd name="T68" fmla="*/ 44 w 107"/>
                <a:gd name="T69" fmla="*/ 29 h 100"/>
                <a:gd name="T70" fmla="*/ 49 w 107"/>
                <a:gd name="T71" fmla="*/ 28 h 100"/>
                <a:gd name="T72" fmla="*/ 49 w 107"/>
                <a:gd name="T73" fmla="*/ 25 h 100"/>
                <a:gd name="T74" fmla="*/ 53 w 107"/>
                <a:gd name="T75" fmla="*/ 23 h 100"/>
                <a:gd name="T76" fmla="*/ 61 w 107"/>
                <a:gd name="T77" fmla="*/ 29 h 100"/>
                <a:gd name="T78" fmla="*/ 65 w 107"/>
                <a:gd name="T79" fmla="*/ 28 h 100"/>
                <a:gd name="T80" fmla="*/ 76 w 107"/>
                <a:gd name="T81" fmla="*/ 14 h 100"/>
                <a:gd name="T82" fmla="*/ 75 w 107"/>
                <a:gd name="T83" fmla="*/ 6 h 100"/>
                <a:gd name="T84" fmla="*/ 72 w 107"/>
                <a:gd name="T85" fmla="*/ 3 h 100"/>
                <a:gd name="T86" fmla="*/ 78 w 107"/>
                <a:gd name="T87" fmla="*/ 3 h 100"/>
                <a:gd name="T88" fmla="*/ 78 w 107"/>
                <a:gd name="T89" fmla="*/ 0 h 100"/>
                <a:gd name="T90" fmla="*/ 83 w 107"/>
                <a:gd name="T91" fmla="*/ 0 h 100"/>
                <a:gd name="T92" fmla="*/ 82 w 107"/>
                <a:gd name="T93" fmla="*/ 7 h 100"/>
                <a:gd name="T94" fmla="*/ 83 w 107"/>
                <a:gd name="T95" fmla="*/ 17 h 100"/>
                <a:gd name="T96" fmla="*/ 90 w 107"/>
                <a:gd name="T97" fmla="*/ 25 h 100"/>
                <a:gd name="T98" fmla="*/ 89 w 107"/>
                <a:gd name="T99" fmla="*/ 31 h 100"/>
                <a:gd name="T100" fmla="*/ 92 w 107"/>
                <a:gd name="T101" fmla="*/ 30 h 100"/>
                <a:gd name="T102" fmla="*/ 90 w 107"/>
                <a:gd name="T103" fmla="*/ 43 h 100"/>
                <a:gd name="T104" fmla="*/ 83 w 107"/>
                <a:gd name="T105" fmla="*/ 43 h 100"/>
                <a:gd name="T106" fmla="*/ 80 w 107"/>
                <a:gd name="T107" fmla="*/ 5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 h="100">
                  <a:moveTo>
                    <a:pt x="80" y="51"/>
                  </a:moveTo>
                  <a:lnTo>
                    <a:pt x="89" y="54"/>
                  </a:lnTo>
                  <a:lnTo>
                    <a:pt x="97" y="66"/>
                  </a:lnTo>
                  <a:lnTo>
                    <a:pt x="102" y="79"/>
                  </a:lnTo>
                  <a:lnTo>
                    <a:pt x="105" y="79"/>
                  </a:lnTo>
                  <a:lnTo>
                    <a:pt x="107" y="88"/>
                  </a:lnTo>
                  <a:lnTo>
                    <a:pt x="105" y="88"/>
                  </a:lnTo>
                  <a:lnTo>
                    <a:pt x="104" y="88"/>
                  </a:lnTo>
                  <a:lnTo>
                    <a:pt x="103" y="88"/>
                  </a:lnTo>
                  <a:lnTo>
                    <a:pt x="93" y="88"/>
                  </a:lnTo>
                  <a:lnTo>
                    <a:pt x="90" y="93"/>
                  </a:lnTo>
                  <a:lnTo>
                    <a:pt x="85" y="98"/>
                  </a:lnTo>
                  <a:lnTo>
                    <a:pt x="72" y="100"/>
                  </a:lnTo>
                  <a:lnTo>
                    <a:pt x="60" y="99"/>
                  </a:lnTo>
                  <a:lnTo>
                    <a:pt x="48" y="87"/>
                  </a:lnTo>
                  <a:lnTo>
                    <a:pt x="36" y="91"/>
                  </a:lnTo>
                  <a:lnTo>
                    <a:pt x="30" y="84"/>
                  </a:lnTo>
                  <a:lnTo>
                    <a:pt x="28" y="76"/>
                  </a:lnTo>
                  <a:lnTo>
                    <a:pt x="21" y="71"/>
                  </a:lnTo>
                  <a:lnTo>
                    <a:pt x="21" y="64"/>
                  </a:lnTo>
                  <a:lnTo>
                    <a:pt x="9" y="54"/>
                  </a:lnTo>
                  <a:lnTo>
                    <a:pt x="9" y="51"/>
                  </a:lnTo>
                  <a:lnTo>
                    <a:pt x="0" y="43"/>
                  </a:lnTo>
                  <a:lnTo>
                    <a:pt x="9" y="22"/>
                  </a:lnTo>
                  <a:lnTo>
                    <a:pt x="16" y="21"/>
                  </a:lnTo>
                  <a:lnTo>
                    <a:pt x="20" y="30"/>
                  </a:lnTo>
                  <a:lnTo>
                    <a:pt x="34" y="30"/>
                  </a:lnTo>
                  <a:lnTo>
                    <a:pt x="34" y="31"/>
                  </a:lnTo>
                  <a:lnTo>
                    <a:pt x="34" y="33"/>
                  </a:lnTo>
                  <a:lnTo>
                    <a:pt x="35" y="34"/>
                  </a:lnTo>
                  <a:lnTo>
                    <a:pt x="41" y="34"/>
                  </a:lnTo>
                  <a:lnTo>
                    <a:pt x="41" y="34"/>
                  </a:lnTo>
                  <a:lnTo>
                    <a:pt x="41" y="34"/>
                  </a:lnTo>
                  <a:lnTo>
                    <a:pt x="44" y="29"/>
                  </a:lnTo>
                  <a:lnTo>
                    <a:pt x="44" y="29"/>
                  </a:lnTo>
                  <a:lnTo>
                    <a:pt x="49" y="28"/>
                  </a:lnTo>
                  <a:lnTo>
                    <a:pt x="49" y="25"/>
                  </a:lnTo>
                  <a:lnTo>
                    <a:pt x="53" y="23"/>
                  </a:lnTo>
                  <a:lnTo>
                    <a:pt x="61" y="29"/>
                  </a:lnTo>
                  <a:lnTo>
                    <a:pt x="65" y="28"/>
                  </a:lnTo>
                  <a:lnTo>
                    <a:pt x="76" y="14"/>
                  </a:lnTo>
                  <a:lnTo>
                    <a:pt x="75" y="6"/>
                  </a:lnTo>
                  <a:lnTo>
                    <a:pt x="72" y="3"/>
                  </a:lnTo>
                  <a:lnTo>
                    <a:pt x="78" y="3"/>
                  </a:lnTo>
                  <a:lnTo>
                    <a:pt x="78" y="0"/>
                  </a:lnTo>
                  <a:lnTo>
                    <a:pt x="83" y="0"/>
                  </a:lnTo>
                  <a:lnTo>
                    <a:pt x="82" y="7"/>
                  </a:lnTo>
                  <a:lnTo>
                    <a:pt x="83" y="17"/>
                  </a:lnTo>
                  <a:lnTo>
                    <a:pt x="90" y="25"/>
                  </a:lnTo>
                  <a:lnTo>
                    <a:pt x="89" y="31"/>
                  </a:lnTo>
                  <a:lnTo>
                    <a:pt x="92" y="30"/>
                  </a:lnTo>
                  <a:lnTo>
                    <a:pt x="90" y="43"/>
                  </a:lnTo>
                  <a:lnTo>
                    <a:pt x="83" y="43"/>
                  </a:lnTo>
                  <a:lnTo>
                    <a:pt x="80" y="51"/>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19" name="Freeform 231">
              <a:extLst>
                <a:ext uri="{FF2B5EF4-FFF2-40B4-BE49-F238E27FC236}">
                  <a16:creationId xmlns:a16="http://schemas.microsoft.com/office/drawing/2014/main" id="{9E2A905E-D28F-492B-A319-903A9B59DF24}"/>
                </a:ext>
              </a:extLst>
            </p:cNvPr>
            <p:cNvSpPr>
              <a:spLocks/>
            </p:cNvSpPr>
            <p:nvPr/>
          </p:nvSpPr>
          <p:spPr bwMode="auto">
            <a:xfrm>
              <a:off x="5555" y="2945"/>
              <a:ext cx="130" cy="106"/>
            </a:xfrm>
            <a:custGeom>
              <a:avLst/>
              <a:gdLst>
                <a:gd name="T0" fmla="*/ 7 w 130"/>
                <a:gd name="T1" fmla="*/ 34 h 106"/>
                <a:gd name="T2" fmla="*/ 20 w 130"/>
                <a:gd name="T3" fmla="*/ 39 h 106"/>
                <a:gd name="T4" fmla="*/ 26 w 130"/>
                <a:gd name="T5" fmla="*/ 30 h 106"/>
                <a:gd name="T6" fmla="*/ 36 w 130"/>
                <a:gd name="T7" fmla="*/ 26 h 106"/>
                <a:gd name="T8" fmla="*/ 40 w 130"/>
                <a:gd name="T9" fmla="*/ 15 h 106"/>
                <a:gd name="T10" fmla="*/ 55 w 130"/>
                <a:gd name="T11" fmla="*/ 12 h 106"/>
                <a:gd name="T12" fmla="*/ 66 w 130"/>
                <a:gd name="T13" fmla="*/ 16 h 106"/>
                <a:gd name="T14" fmla="*/ 69 w 130"/>
                <a:gd name="T15" fmla="*/ 19 h 106"/>
                <a:gd name="T16" fmla="*/ 82 w 130"/>
                <a:gd name="T17" fmla="*/ 11 h 106"/>
                <a:gd name="T18" fmla="*/ 88 w 130"/>
                <a:gd name="T19" fmla="*/ 10 h 106"/>
                <a:gd name="T20" fmla="*/ 94 w 130"/>
                <a:gd name="T21" fmla="*/ 2 h 106"/>
                <a:gd name="T22" fmla="*/ 95 w 130"/>
                <a:gd name="T23" fmla="*/ 0 h 106"/>
                <a:gd name="T24" fmla="*/ 101 w 130"/>
                <a:gd name="T25" fmla="*/ 7 h 106"/>
                <a:gd name="T26" fmla="*/ 101 w 130"/>
                <a:gd name="T27" fmla="*/ 21 h 106"/>
                <a:gd name="T28" fmla="*/ 117 w 130"/>
                <a:gd name="T29" fmla="*/ 11 h 106"/>
                <a:gd name="T30" fmla="*/ 130 w 130"/>
                <a:gd name="T31" fmla="*/ 12 h 106"/>
                <a:gd name="T32" fmla="*/ 127 w 130"/>
                <a:gd name="T33" fmla="*/ 19 h 106"/>
                <a:gd name="T34" fmla="*/ 123 w 130"/>
                <a:gd name="T35" fmla="*/ 19 h 106"/>
                <a:gd name="T36" fmla="*/ 107 w 130"/>
                <a:gd name="T37" fmla="*/ 22 h 106"/>
                <a:gd name="T38" fmla="*/ 101 w 130"/>
                <a:gd name="T39" fmla="*/ 28 h 106"/>
                <a:gd name="T40" fmla="*/ 97 w 130"/>
                <a:gd name="T41" fmla="*/ 48 h 106"/>
                <a:gd name="T42" fmla="*/ 88 w 130"/>
                <a:gd name="T43" fmla="*/ 53 h 106"/>
                <a:gd name="T44" fmla="*/ 88 w 130"/>
                <a:gd name="T45" fmla="*/ 60 h 106"/>
                <a:gd name="T46" fmla="*/ 82 w 130"/>
                <a:gd name="T47" fmla="*/ 63 h 106"/>
                <a:gd name="T48" fmla="*/ 77 w 130"/>
                <a:gd name="T49" fmla="*/ 79 h 106"/>
                <a:gd name="T50" fmla="*/ 70 w 130"/>
                <a:gd name="T51" fmla="*/ 77 h 106"/>
                <a:gd name="T52" fmla="*/ 53 w 130"/>
                <a:gd name="T53" fmla="*/ 88 h 106"/>
                <a:gd name="T54" fmla="*/ 53 w 130"/>
                <a:gd name="T55" fmla="*/ 100 h 106"/>
                <a:gd name="T56" fmla="*/ 33 w 130"/>
                <a:gd name="T57" fmla="*/ 105 h 106"/>
                <a:gd name="T58" fmla="*/ 17 w 130"/>
                <a:gd name="T59" fmla="*/ 106 h 106"/>
                <a:gd name="T60" fmla="*/ 3 w 130"/>
                <a:gd name="T61" fmla="*/ 101 h 106"/>
                <a:gd name="T62" fmla="*/ 10 w 130"/>
                <a:gd name="T63" fmla="*/ 89 h 106"/>
                <a:gd name="T64" fmla="*/ 13 w 130"/>
                <a:gd name="T65" fmla="*/ 87 h 106"/>
                <a:gd name="T66" fmla="*/ 10 w 130"/>
                <a:gd name="T67" fmla="*/ 82 h 106"/>
                <a:gd name="T68" fmla="*/ 3 w 130"/>
                <a:gd name="T69" fmla="*/ 81 h 106"/>
                <a:gd name="T70" fmla="*/ 0 w 130"/>
                <a:gd name="T71" fmla="*/ 57 h 106"/>
                <a:gd name="T72" fmla="*/ 7 w 130"/>
                <a:gd name="T73"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06">
                  <a:moveTo>
                    <a:pt x="7" y="34"/>
                  </a:moveTo>
                  <a:lnTo>
                    <a:pt x="20" y="39"/>
                  </a:lnTo>
                  <a:lnTo>
                    <a:pt x="26" y="30"/>
                  </a:lnTo>
                  <a:lnTo>
                    <a:pt x="36" y="26"/>
                  </a:lnTo>
                  <a:lnTo>
                    <a:pt x="40" y="15"/>
                  </a:lnTo>
                  <a:lnTo>
                    <a:pt x="55" y="12"/>
                  </a:lnTo>
                  <a:lnTo>
                    <a:pt x="66" y="16"/>
                  </a:lnTo>
                  <a:lnTo>
                    <a:pt x="69" y="19"/>
                  </a:lnTo>
                  <a:lnTo>
                    <a:pt x="82" y="11"/>
                  </a:lnTo>
                  <a:lnTo>
                    <a:pt x="88" y="10"/>
                  </a:lnTo>
                  <a:lnTo>
                    <a:pt x="94" y="2"/>
                  </a:lnTo>
                  <a:lnTo>
                    <a:pt x="95" y="0"/>
                  </a:lnTo>
                  <a:lnTo>
                    <a:pt x="101" y="7"/>
                  </a:lnTo>
                  <a:lnTo>
                    <a:pt x="101" y="21"/>
                  </a:lnTo>
                  <a:lnTo>
                    <a:pt x="117" y="11"/>
                  </a:lnTo>
                  <a:lnTo>
                    <a:pt x="130" y="12"/>
                  </a:lnTo>
                  <a:lnTo>
                    <a:pt x="127" y="19"/>
                  </a:lnTo>
                  <a:lnTo>
                    <a:pt x="123" y="19"/>
                  </a:lnTo>
                  <a:lnTo>
                    <a:pt x="107" y="22"/>
                  </a:lnTo>
                  <a:lnTo>
                    <a:pt x="101" y="28"/>
                  </a:lnTo>
                  <a:lnTo>
                    <a:pt x="97" y="48"/>
                  </a:lnTo>
                  <a:lnTo>
                    <a:pt x="88" y="53"/>
                  </a:lnTo>
                  <a:lnTo>
                    <a:pt x="88" y="60"/>
                  </a:lnTo>
                  <a:lnTo>
                    <a:pt x="82" y="63"/>
                  </a:lnTo>
                  <a:lnTo>
                    <a:pt x="77" y="79"/>
                  </a:lnTo>
                  <a:lnTo>
                    <a:pt x="70" y="77"/>
                  </a:lnTo>
                  <a:lnTo>
                    <a:pt x="53" y="88"/>
                  </a:lnTo>
                  <a:lnTo>
                    <a:pt x="53" y="100"/>
                  </a:lnTo>
                  <a:lnTo>
                    <a:pt x="33" y="105"/>
                  </a:lnTo>
                  <a:lnTo>
                    <a:pt x="17" y="106"/>
                  </a:lnTo>
                  <a:lnTo>
                    <a:pt x="3" y="101"/>
                  </a:lnTo>
                  <a:lnTo>
                    <a:pt x="10" y="89"/>
                  </a:lnTo>
                  <a:lnTo>
                    <a:pt x="13" y="87"/>
                  </a:lnTo>
                  <a:lnTo>
                    <a:pt x="10" y="82"/>
                  </a:lnTo>
                  <a:lnTo>
                    <a:pt x="3" y="81"/>
                  </a:lnTo>
                  <a:lnTo>
                    <a:pt x="0" y="57"/>
                  </a:lnTo>
                  <a:lnTo>
                    <a:pt x="7" y="34"/>
                  </a:lnTo>
                  <a:close/>
                </a:path>
              </a:pathLst>
            </a:custGeom>
            <a:solidFill>
              <a:srgbClr val="E60000"/>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0" name="Freeform 232">
              <a:extLst>
                <a:ext uri="{FF2B5EF4-FFF2-40B4-BE49-F238E27FC236}">
                  <a16:creationId xmlns:a16="http://schemas.microsoft.com/office/drawing/2014/main" id="{1E20F890-3BF9-4F80-BE35-EACBBF94DFA9}"/>
                </a:ext>
              </a:extLst>
            </p:cNvPr>
            <p:cNvSpPr>
              <a:spLocks/>
            </p:cNvSpPr>
            <p:nvPr/>
          </p:nvSpPr>
          <p:spPr bwMode="auto">
            <a:xfrm>
              <a:off x="5558" y="2963"/>
              <a:ext cx="154" cy="153"/>
            </a:xfrm>
            <a:custGeom>
              <a:avLst/>
              <a:gdLst>
                <a:gd name="T0" fmla="*/ 132 w 154"/>
                <a:gd name="T1" fmla="*/ 0 h 153"/>
                <a:gd name="T2" fmla="*/ 154 w 154"/>
                <a:gd name="T3" fmla="*/ 16 h 153"/>
                <a:gd name="T4" fmla="*/ 145 w 154"/>
                <a:gd name="T5" fmla="*/ 27 h 153"/>
                <a:gd name="T6" fmla="*/ 119 w 154"/>
                <a:gd name="T7" fmla="*/ 27 h 153"/>
                <a:gd name="T8" fmla="*/ 121 w 154"/>
                <a:gd name="T9" fmla="*/ 44 h 153"/>
                <a:gd name="T10" fmla="*/ 133 w 154"/>
                <a:gd name="T11" fmla="*/ 54 h 153"/>
                <a:gd name="T12" fmla="*/ 124 w 154"/>
                <a:gd name="T13" fmla="*/ 59 h 153"/>
                <a:gd name="T14" fmla="*/ 126 w 154"/>
                <a:gd name="T15" fmla="*/ 66 h 153"/>
                <a:gd name="T16" fmla="*/ 99 w 154"/>
                <a:gd name="T17" fmla="*/ 105 h 153"/>
                <a:gd name="T18" fmla="*/ 91 w 154"/>
                <a:gd name="T19" fmla="*/ 106 h 153"/>
                <a:gd name="T20" fmla="*/ 78 w 154"/>
                <a:gd name="T21" fmla="*/ 114 h 153"/>
                <a:gd name="T22" fmla="*/ 94 w 154"/>
                <a:gd name="T23" fmla="*/ 145 h 153"/>
                <a:gd name="T24" fmla="*/ 62 w 154"/>
                <a:gd name="T25" fmla="*/ 153 h 153"/>
                <a:gd name="T26" fmla="*/ 50 w 154"/>
                <a:gd name="T27" fmla="*/ 133 h 153"/>
                <a:gd name="T28" fmla="*/ 27 w 154"/>
                <a:gd name="T29" fmla="*/ 134 h 153"/>
                <a:gd name="T30" fmla="*/ 6 w 154"/>
                <a:gd name="T31" fmla="*/ 137 h 153"/>
                <a:gd name="T32" fmla="*/ 10 w 154"/>
                <a:gd name="T33" fmla="*/ 123 h 153"/>
                <a:gd name="T34" fmla="*/ 22 w 154"/>
                <a:gd name="T35" fmla="*/ 119 h 153"/>
                <a:gd name="T36" fmla="*/ 23 w 154"/>
                <a:gd name="T37" fmla="*/ 113 h 153"/>
                <a:gd name="T38" fmla="*/ 18 w 154"/>
                <a:gd name="T39" fmla="*/ 112 h 153"/>
                <a:gd name="T40" fmla="*/ 17 w 154"/>
                <a:gd name="T41" fmla="*/ 102 h 153"/>
                <a:gd name="T42" fmla="*/ 9 w 154"/>
                <a:gd name="T43" fmla="*/ 98 h 153"/>
                <a:gd name="T44" fmla="*/ 0 w 154"/>
                <a:gd name="T45" fmla="*/ 83 h 153"/>
                <a:gd name="T46" fmla="*/ 14 w 154"/>
                <a:gd name="T47" fmla="*/ 88 h 153"/>
                <a:gd name="T48" fmla="*/ 30 w 154"/>
                <a:gd name="T49" fmla="*/ 87 h 153"/>
                <a:gd name="T50" fmla="*/ 50 w 154"/>
                <a:gd name="T51" fmla="*/ 82 h 153"/>
                <a:gd name="T52" fmla="*/ 50 w 154"/>
                <a:gd name="T53" fmla="*/ 70 h 153"/>
                <a:gd name="T54" fmla="*/ 67 w 154"/>
                <a:gd name="T55" fmla="*/ 59 h 153"/>
                <a:gd name="T56" fmla="*/ 74 w 154"/>
                <a:gd name="T57" fmla="*/ 61 h 153"/>
                <a:gd name="T58" fmla="*/ 79 w 154"/>
                <a:gd name="T59" fmla="*/ 45 h 153"/>
                <a:gd name="T60" fmla="*/ 85 w 154"/>
                <a:gd name="T61" fmla="*/ 42 h 153"/>
                <a:gd name="T62" fmla="*/ 85 w 154"/>
                <a:gd name="T63" fmla="*/ 35 h 153"/>
                <a:gd name="T64" fmla="*/ 94 w 154"/>
                <a:gd name="T65" fmla="*/ 30 h 153"/>
                <a:gd name="T66" fmla="*/ 98 w 154"/>
                <a:gd name="T67" fmla="*/ 10 h 153"/>
                <a:gd name="T68" fmla="*/ 104 w 154"/>
                <a:gd name="T69" fmla="*/ 4 h 153"/>
                <a:gd name="T70" fmla="*/ 120 w 154"/>
                <a:gd name="T71" fmla="*/ 1 h 153"/>
                <a:gd name="T72" fmla="*/ 124 w 154"/>
                <a:gd name="T73" fmla="*/ 1 h 153"/>
                <a:gd name="T74" fmla="*/ 132 w 154"/>
                <a:gd name="T7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53">
                  <a:moveTo>
                    <a:pt x="132" y="0"/>
                  </a:moveTo>
                  <a:lnTo>
                    <a:pt x="154" y="16"/>
                  </a:lnTo>
                  <a:lnTo>
                    <a:pt x="145" y="27"/>
                  </a:lnTo>
                  <a:lnTo>
                    <a:pt x="119" y="27"/>
                  </a:lnTo>
                  <a:lnTo>
                    <a:pt x="121" y="44"/>
                  </a:lnTo>
                  <a:lnTo>
                    <a:pt x="133" y="54"/>
                  </a:lnTo>
                  <a:lnTo>
                    <a:pt x="124" y="59"/>
                  </a:lnTo>
                  <a:lnTo>
                    <a:pt x="126" y="66"/>
                  </a:lnTo>
                  <a:lnTo>
                    <a:pt x="99" y="105"/>
                  </a:lnTo>
                  <a:lnTo>
                    <a:pt x="91" y="106"/>
                  </a:lnTo>
                  <a:lnTo>
                    <a:pt x="78" y="114"/>
                  </a:lnTo>
                  <a:lnTo>
                    <a:pt x="94" y="145"/>
                  </a:lnTo>
                  <a:lnTo>
                    <a:pt x="62" y="153"/>
                  </a:lnTo>
                  <a:lnTo>
                    <a:pt x="50" y="133"/>
                  </a:lnTo>
                  <a:lnTo>
                    <a:pt x="27" y="134"/>
                  </a:lnTo>
                  <a:lnTo>
                    <a:pt x="6" y="137"/>
                  </a:lnTo>
                  <a:lnTo>
                    <a:pt x="10" y="123"/>
                  </a:lnTo>
                  <a:lnTo>
                    <a:pt x="22" y="119"/>
                  </a:lnTo>
                  <a:lnTo>
                    <a:pt x="23" y="113"/>
                  </a:lnTo>
                  <a:lnTo>
                    <a:pt x="18" y="112"/>
                  </a:lnTo>
                  <a:lnTo>
                    <a:pt x="17" y="102"/>
                  </a:lnTo>
                  <a:lnTo>
                    <a:pt x="9" y="98"/>
                  </a:lnTo>
                  <a:lnTo>
                    <a:pt x="0" y="83"/>
                  </a:lnTo>
                  <a:lnTo>
                    <a:pt x="14" y="88"/>
                  </a:lnTo>
                  <a:lnTo>
                    <a:pt x="30" y="87"/>
                  </a:lnTo>
                  <a:lnTo>
                    <a:pt x="50" y="82"/>
                  </a:lnTo>
                  <a:lnTo>
                    <a:pt x="50" y="70"/>
                  </a:lnTo>
                  <a:lnTo>
                    <a:pt x="67" y="59"/>
                  </a:lnTo>
                  <a:lnTo>
                    <a:pt x="74" y="61"/>
                  </a:lnTo>
                  <a:lnTo>
                    <a:pt x="79" y="45"/>
                  </a:lnTo>
                  <a:lnTo>
                    <a:pt x="85" y="42"/>
                  </a:lnTo>
                  <a:lnTo>
                    <a:pt x="85" y="35"/>
                  </a:lnTo>
                  <a:lnTo>
                    <a:pt x="94" y="30"/>
                  </a:lnTo>
                  <a:lnTo>
                    <a:pt x="98" y="10"/>
                  </a:lnTo>
                  <a:lnTo>
                    <a:pt x="104" y="4"/>
                  </a:lnTo>
                  <a:lnTo>
                    <a:pt x="120" y="1"/>
                  </a:lnTo>
                  <a:lnTo>
                    <a:pt x="124" y="1"/>
                  </a:lnTo>
                  <a:lnTo>
                    <a:pt x="132" y="0"/>
                  </a:lnTo>
                  <a:close/>
                </a:path>
              </a:pathLst>
            </a:custGeom>
            <a:solidFill>
              <a:srgbClr val="E60000"/>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1" name="Freeform 233">
              <a:extLst>
                <a:ext uri="{FF2B5EF4-FFF2-40B4-BE49-F238E27FC236}">
                  <a16:creationId xmlns:a16="http://schemas.microsoft.com/office/drawing/2014/main" id="{913330E2-AFF3-465A-AFE3-CA39AB0C5466}"/>
                </a:ext>
              </a:extLst>
            </p:cNvPr>
            <p:cNvSpPr>
              <a:spLocks/>
            </p:cNvSpPr>
            <p:nvPr/>
          </p:nvSpPr>
          <p:spPr bwMode="auto">
            <a:xfrm>
              <a:off x="4847" y="3071"/>
              <a:ext cx="76" cy="74"/>
            </a:xfrm>
            <a:custGeom>
              <a:avLst/>
              <a:gdLst>
                <a:gd name="T0" fmla="*/ 35 w 76"/>
                <a:gd name="T1" fmla="*/ 0 h 74"/>
                <a:gd name="T2" fmla="*/ 76 w 76"/>
                <a:gd name="T3" fmla="*/ 0 h 74"/>
                <a:gd name="T4" fmla="*/ 76 w 76"/>
                <a:gd name="T5" fmla="*/ 4 h 74"/>
                <a:gd name="T6" fmla="*/ 76 w 76"/>
                <a:gd name="T7" fmla="*/ 5 h 74"/>
                <a:gd name="T8" fmla="*/ 76 w 76"/>
                <a:gd name="T9" fmla="*/ 18 h 74"/>
                <a:gd name="T10" fmla="*/ 45 w 76"/>
                <a:gd name="T11" fmla="*/ 18 h 74"/>
                <a:gd name="T12" fmla="*/ 45 w 76"/>
                <a:gd name="T13" fmla="*/ 48 h 74"/>
                <a:gd name="T14" fmla="*/ 36 w 76"/>
                <a:gd name="T15" fmla="*/ 52 h 74"/>
                <a:gd name="T16" fmla="*/ 37 w 76"/>
                <a:gd name="T17" fmla="*/ 72 h 74"/>
                <a:gd name="T18" fmla="*/ 0 w 76"/>
                <a:gd name="T19" fmla="*/ 74 h 74"/>
                <a:gd name="T20" fmla="*/ 10 w 76"/>
                <a:gd name="T21" fmla="*/ 44 h 74"/>
                <a:gd name="T22" fmla="*/ 23 w 76"/>
                <a:gd name="T23" fmla="*/ 16 h 74"/>
                <a:gd name="T24" fmla="*/ 35 w 76"/>
                <a:gd name="T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4">
                  <a:moveTo>
                    <a:pt x="35" y="0"/>
                  </a:moveTo>
                  <a:lnTo>
                    <a:pt x="76" y="0"/>
                  </a:lnTo>
                  <a:lnTo>
                    <a:pt x="76" y="4"/>
                  </a:lnTo>
                  <a:lnTo>
                    <a:pt x="76" y="5"/>
                  </a:lnTo>
                  <a:lnTo>
                    <a:pt x="76" y="18"/>
                  </a:lnTo>
                  <a:lnTo>
                    <a:pt x="45" y="18"/>
                  </a:lnTo>
                  <a:lnTo>
                    <a:pt x="45" y="48"/>
                  </a:lnTo>
                  <a:lnTo>
                    <a:pt x="36" y="52"/>
                  </a:lnTo>
                  <a:lnTo>
                    <a:pt x="37" y="72"/>
                  </a:lnTo>
                  <a:lnTo>
                    <a:pt x="0" y="74"/>
                  </a:lnTo>
                  <a:lnTo>
                    <a:pt x="10" y="44"/>
                  </a:lnTo>
                  <a:lnTo>
                    <a:pt x="23" y="16"/>
                  </a:lnTo>
                  <a:lnTo>
                    <a:pt x="35" y="0"/>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2" name="Freeform 234">
              <a:extLst>
                <a:ext uri="{FF2B5EF4-FFF2-40B4-BE49-F238E27FC236}">
                  <a16:creationId xmlns:a16="http://schemas.microsoft.com/office/drawing/2014/main" id="{F0A7460A-3FBF-494E-B041-E78A007B2191}"/>
                </a:ext>
              </a:extLst>
            </p:cNvPr>
            <p:cNvSpPr>
              <a:spLocks/>
            </p:cNvSpPr>
            <p:nvPr/>
          </p:nvSpPr>
          <p:spPr bwMode="auto">
            <a:xfrm>
              <a:off x="5665" y="2963"/>
              <a:ext cx="62" cy="54"/>
            </a:xfrm>
            <a:custGeom>
              <a:avLst/>
              <a:gdLst>
                <a:gd name="T0" fmla="*/ 19 w 62"/>
                <a:gd name="T1" fmla="*/ 49 h 54"/>
                <a:gd name="T2" fmla="*/ 17 w 62"/>
                <a:gd name="T3" fmla="*/ 48 h 54"/>
                <a:gd name="T4" fmla="*/ 9 w 62"/>
                <a:gd name="T5" fmla="*/ 45 h 54"/>
                <a:gd name="T6" fmla="*/ 7 w 62"/>
                <a:gd name="T7" fmla="*/ 28 h 54"/>
                <a:gd name="T8" fmla="*/ 13 w 62"/>
                <a:gd name="T9" fmla="*/ 23 h 54"/>
                <a:gd name="T10" fmla="*/ 0 w 62"/>
                <a:gd name="T11" fmla="*/ 11 h 54"/>
                <a:gd name="T12" fmla="*/ 4 w 62"/>
                <a:gd name="T13" fmla="*/ 3 h 54"/>
                <a:gd name="T14" fmla="*/ 4 w 62"/>
                <a:gd name="T15" fmla="*/ 3 h 54"/>
                <a:gd name="T16" fmla="*/ 13 w 62"/>
                <a:gd name="T17" fmla="*/ 1 h 54"/>
                <a:gd name="T18" fmla="*/ 17 w 62"/>
                <a:gd name="T19" fmla="*/ 1 h 54"/>
                <a:gd name="T20" fmla="*/ 25 w 62"/>
                <a:gd name="T21" fmla="*/ 0 h 54"/>
                <a:gd name="T22" fmla="*/ 47 w 62"/>
                <a:gd name="T23" fmla="*/ 16 h 54"/>
                <a:gd name="T24" fmla="*/ 59 w 62"/>
                <a:gd name="T25" fmla="*/ 30 h 54"/>
                <a:gd name="T26" fmla="*/ 62 w 62"/>
                <a:gd name="T27" fmla="*/ 51 h 54"/>
                <a:gd name="T28" fmla="*/ 53 w 62"/>
                <a:gd name="T29" fmla="*/ 51 h 54"/>
                <a:gd name="T30" fmla="*/ 54 w 62"/>
                <a:gd name="T31" fmla="*/ 50 h 54"/>
                <a:gd name="T32" fmla="*/ 44 w 62"/>
                <a:gd name="T33" fmla="*/ 49 h 54"/>
                <a:gd name="T34" fmla="*/ 37 w 62"/>
                <a:gd name="T35" fmla="*/ 45 h 54"/>
                <a:gd name="T36" fmla="*/ 31 w 62"/>
                <a:gd name="T37" fmla="*/ 47 h 54"/>
                <a:gd name="T38" fmla="*/ 32 w 62"/>
                <a:gd name="T39" fmla="*/ 50 h 54"/>
                <a:gd name="T40" fmla="*/ 26 w 62"/>
                <a:gd name="T41" fmla="*/ 54 h 54"/>
                <a:gd name="T42" fmla="*/ 19 w 62"/>
                <a:gd name="T43"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 h="54">
                  <a:moveTo>
                    <a:pt x="19" y="49"/>
                  </a:moveTo>
                  <a:lnTo>
                    <a:pt x="17" y="48"/>
                  </a:lnTo>
                  <a:lnTo>
                    <a:pt x="9" y="45"/>
                  </a:lnTo>
                  <a:lnTo>
                    <a:pt x="7" y="28"/>
                  </a:lnTo>
                  <a:lnTo>
                    <a:pt x="13" y="23"/>
                  </a:lnTo>
                  <a:lnTo>
                    <a:pt x="0" y="11"/>
                  </a:lnTo>
                  <a:lnTo>
                    <a:pt x="4" y="3"/>
                  </a:lnTo>
                  <a:lnTo>
                    <a:pt x="4" y="3"/>
                  </a:lnTo>
                  <a:lnTo>
                    <a:pt x="13" y="1"/>
                  </a:lnTo>
                  <a:lnTo>
                    <a:pt x="17" y="1"/>
                  </a:lnTo>
                  <a:lnTo>
                    <a:pt x="25" y="0"/>
                  </a:lnTo>
                  <a:lnTo>
                    <a:pt x="47" y="16"/>
                  </a:lnTo>
                  <a:lnTo>
                    <a:pt x="59" y="30"/>
                  </a:lnTo>
                  <a:lnTo>
                    <a:pt x="62" y="51"/>
                  </a:lnTo>
                  <a:lnTo>
                    <a:pt x="53" y="51"/>
                  </a:lnTo>
                  <a:lnTo>
                    <a:pt x="54" y="50"/>
                  </a:lnTo>
                  <a:lnTo>
                    <a:pt x="44" y="49"/>
                  </a:lnTo>
                  <a:lnTo>
                    <a:pt x="37" y="45"/>
                  </a:lnTo>
                  <a:lnTo>
                    <a:pt x="31" y="47"/>
                  </a:lnTo>
                  <a:lnTo>
                    <a:pt x="32" y="50"/>
                  </a:lnTo>
                  <a:lnTo>
                    <a:pt x="26" y="54"/>
                  </a:lnTo>
                  <a:lnTo>
                    <a:pt x="19" y="49"/>
                  </a:lnTo>
                  <a:close/>
                </a:path>
              </a:pathLst>
            </a:custGeom>
            <a:solidFill>
              <a:schemeClr val="bg1">
                <a:lumMod val="50000"/>
              </a:schemeClr>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3" name="Freeform 235">
              <a:extLst>
                <a:ext uri="{FF2B5EF4-FFF2-40B4-BE49-F238E27FC236}">
                  <a16:creationId xmlns:a16="http://schemas.microsoft.com/office/drawing/2014/main" id="{AE43EE87-59E2-458E-ABCC-CD676BA692BC}"/>
                </a:ext>
              </a:extLst>
            </p:cNvPr>
            <p:cNvSpPr>
              <a:spLocks noEditPoints="1"/>
            </p:cNvSpPr>
            <p:nvPr/>
          </p:nvSpPr>
          <p:spPr bwMode="auto">
            <a:xfrm>
              <a:off x="4162" y="2823"/>
              <a:ext cx="1394" cy="760"/>
            </a:xfrm>
            <a:custGeom>
              <a:avLst/>
              <a:gdLst>
                <a:gd name="T0" fmla="*/ 1149 w 1394"/>
                <a:gd name="T1" fmla="*/ 565 h 760"/>
                <a:gd name="T2" fmla="*/ 1151 w 1394"/>
                <a:gd name="T3" fmla="*/ 574 h 760"/>
                <a:gd name="T4" fmla="*/ 1148 w 1394"/>
                <a:gd name="T5" fmla="*/ 586 h 760"/>
                <a:gd name="T6" fmla="*/ 1145 w 1394"/>
                <a:gd name="T7" fmla="*/ 593 h 760"/>
                <a:gd name="T8" fmla="*/ 1140 w 1394"/>
                <a:gd name="T9" fmla="*/ 599 h 760"/>
                <a:gd name="T10" fmla="*/ 1134 w 1394"/>
                <a:gd name="T11" fmla="*/ 593 h 760"/>
                <a:gd name="T12" fmla="*/ 1131 w 1394"/>
                <a:gd name="T13" fmla="*/ 600 h 760"/>
                <a:gd name="T14" fmla="*/ 1130 w 1394"/>
                <a:gd name="T15" fmla="*/ 576 h 760"/>
                <a:gd name="T16" fmla="*/ 1139 w 1394"/>
                <a:gd name="T17" fmla="*/ 567 h 760"/>
                <a:gd name="T18" fmla="*/ 1108 w 1394"/>
                <a:gd name="T19" fmla="*/ 615 h 760"/>
                <a:gd name="T20" fmla="*/ 1112 w 1394"/>
                <a:gd name="T21" fmla="*/ 625 h 760"/>
                <a:gd name="T22" fmla="*/ 1120 w 1394"/>
                <a:gd name="T23" fmla="*/ 654 h 760"/>
                <a:gd name="T24" fmla="*/ 1120 w 1394"/>
                <a:gd name="T25" fmla="*/ 661 h 760"/>
                <a:gd name="T26" fmla="*/ 1158 w 1394"/>
                <a:gd name="T27" fmla="*/ 732 h 760"/>
                <a:gd name="T28" fmla="*/ 1153 w 1394"/>
                <a:gd name="T29" fmla="*/ 688 h 760"/>
                <a:gd name="T30" fmla="*/ 1157 w 1394"/>
                <a:gd name="T31" fmla="*/ 711 h 760"/>
                <a:gd name="T32" fmla="*/ 1382 w 1394"/>
                <a:gd name="T33" fmla="*/ 49 h 760"/>
                <a:gd name="T34" fmla="*/ 1379 w 1394"/>
                <a:gd name="T35" fmla="*/ 38 h 760"/>
                <a:gd name="T36" fmla="*/ 1375 w 1394"/>
                <a:gd name="T37" fmla="*/ 47 h 760"/>
                <a:gd name="T38" fmla="*/ 1376 w 1394"/>
                <a:gd name="T39" fmla="*/ 54 h 760"/>
                <a:gd name="T40" fmla="*/ 1372 w 1394"/>
                <a:gd name="T41" fmla="*/ 55 h 760"/>
                <a:gd name="T42" fmla="*/ 1375 w 1394"/>
                <a:gd name="T43" fmla="*/ 40 h 760"/>
                <a:gd name="T44" fmla="*/ 1386 w 1394"/>
                <a:gd name="T45" fmla="*/ 33 h 760"/>
                <a:gd name="T46" fmla="*/ 1394 w 1394"/>
                <a:gd name="T47" fmla="*/ 35 h 760"/>
                <a:gd name="T48" fmla="*/ 1389 w 1394"/>
                <a:gd name="T49" fmla="*/ 40 h 760"/>
                <a:gd name="T50" fmla="*/ 1390 w 1394"/>
                <a:gd name="T51" fmla="*/ 55 h 760"/>
                <a:gd name="T52" fmla="*/ 56 w 1394"/>
                <a:gd name="T53" fmla="*/ 12 h 760"/>
                <a:gd name="T54" fmla="*/ 69 w 1394"/>
                <a:gd name="T55" fmla="*/ 28 h 760"/>
                <a:gd name="T56" fmla="*/ 95 w 1394"/>
                <a:gd name="T57" fmla="*/ 34 h 760"/>
                <a:gd name="T58" fmla="*/ 106 w 1394"/>
                <a:gd name="T59" fmla="*/ 43 h 760"/>
                <a:gd name="T60" fmla="*/ 110 w 1394"/>
                <a:gd name="T61" fmla="*/ 50 h 760"/>
                <a:gd name="T62" fmla="*/ 99 w 1394"/>
                <a:gd name="T63" fmla="*/ 48 h 760"/>
                <a:gd name="T64" fmla="*/ 89 w 1394"/>
                <a:gd name="T65" fmla="*/ 69 h 760"/>
                <a:gd name="T66" fmla="*/ 80 w 1394"/>
                <a:gd name="T67" fmla="*/ 55 h 760"/>
                <a:gd name="T68" fmla="*/ 65 w 1394"/>
                <a:gd name="T69" fmla="*/ 42 h 760"/>
                <a:gd name="T70" fmla="*/ 50 w 1394"/>
                <a:gd name="T71" fmla="*/ 58 h 760"/>
                <a:gd name="T72" fmla="*/ 41 w 1394"/>
                <a:gd name="T73" fmla="*/ 84 h 760"/>
                <a:gd name="T74" fmla="*/ 37 w 1394"/>
                <a:gd name="T75" fmla="*/ 52 h 760"/>
                <a:gd name="T76" fmla="*/ 50 w 1394"/>
                <a:gd name="T77" fmla="*/ 40 h 760"/>
                <a:gd name="T78" fmla="*/ 70 w 1394"/>
                <a:gd name="T79" fmla="*/ 30 h 760"/>
                <a:gd name="T80" fmla="*/ 34 w 1394"/>
                <a:gd name="T81" fmla="*/ 25 h 760"/>
                <a:gd name="T82" fmla="*/ 10 w 1394"/>
                <a:gd name="T83" fmla="*/ 29 h 760"/>
                <a:gd name="T84" fmla="*/ 26 w 1394"/>
                <a:gd name="T85" fmla="*/ 7 h 760"/>
                <a:gd name="T86" fmla="*/ 34 w 1394"/>
                <a:gd name="T87" fmla="*/ 5 h 760"/>
                <a:gd name="T88" fmla="*/ 46 w 1394"/>
                <a:gd name="T89" fmla="*/ 44 h 760"/>
                <a:gd name="T90" fmla="*/ 37 w 1394"/>
                <a:gd name="T91" fmla="*/ 20 h 760"/>
                <a:gd name="T92" fmla="*/ 95 w 1394"/>
                <a:gd name="T93" fmla="*/ 37 h 760"/>
                <a:gd name="T94" fmla="*/ 87 w 1394"/>
                <a:gd name="T95" fmla="*/ 37 h 760"/>
                <a:gd name="T96" fmla="*/ 136 w 1394"/>
                <a:gd name="T97" fmla="*/ 60 h 760"/>
                <a:gd name="T98" fmla="*/ 137 w 1394"/>
                <a:gd name="T99" fmla="*/ 57 h 760"/>
                <a:gd name="T100" fmla="*/ 140 w 1394"/>
                <a:gd name="T101" fmla="*/ 66 h 760"/>
                <a:gd name="T102" fmla="*/ 120 w 1394"/>
                <a:gd name="T103" fmla="*/ 72 h 760"/>
                <a:gd name="T104" fmla="*/ 78 w 1394"/>
                <a:gd name="T105" fmla="*/ 84 h 760"/>
                <a:gd name="T106" fmla="*/ 82 w 1394"/>
                <a:gd name="T107" fmla="*/ 79 h 760"/>
                <a:gd name="T108" fmla="*/ 106 w 1394"/>
                <a:gd name="T109" fmla="*/ 74 h 760"/>
                <a:gd name="T110" fmla="*/ 1127 w 1394"/>
                <a:gd name="T111" fmla="*/ 539 h 760"/>
                <a:gd name="T112" fmla="*/ 201 w 1394"/>
                <a:gd name="T113" fmla="*/ 751 h 760"/>
                <a:gd name="T114" fmla="*/ 212 w 1394"/>
                <a:gd name="T115" fmla="*/ 752 h 760"/>
                <a:gd name="T116" fmla="*/ 210 w 1394"/>
                <a:gd name="T117" fmla="*/ 75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4" h="760">
                  <a:moveTo>
                    <a:pt x="1143" y="562"/>
                  </a:moveTo>
                  <a:lnTo>
                    <a:pt x="1145" y="561"/>
                  </a:lnTo>
                  <a:lnTo>
                    <a:pt x="1145" y="563"/>
                  </a:lnTo>
                  <a:lnTo>
                    <a:pt x="1145" y="563"/>
                  </a:lnTo>
                  <a:lnTo>
                    <a:pt x="1146" y="565"/>
                  </a:lnTo>
                  <a:lnTo>
                    <a:pt x="1147" y="563"/>
                  </a:lnTo>
                  <a:lnTo>
                    <a:pt x="1149" y="565"/>
                  </a:lnTo>
                  <a:lnTo>
                    <a:pt x="1151" y="564"/>
                  </a:lnTo>
                  <a:lnTo>
                    <a:pt x="1151" y="568"/>
                  </a:lnTo>
                  <a:lnTo>
                    <a:pt x="1153" y="572"/>
                  </a:lnTo>
                  <a:lnTo>
                    <a:pt x="1154" y="570"/>
                  </a:lnTo>
                  <a:lnTo>
                    <a:pt x="1157" y="569"/>
                  </a:lnTo>
                  <a:lnTo>
                    <a:pt x="1158" y="571"/>
                  </a:lnTo>
                  <a:lnTo>
                    <a:pt x="1151" y="574"/>
                  </a:lnTo>
                  <a:lnTo>
                    <a:pt x="1151" y="579"/>
                  </a:lnTo>
                  <a:lnTo>
                    <a:pt x="1150" y="582"/>
                  </a:lnTo>
                  <a:lnTo>
                    <a:pt x="1151" y="583"/>
                  </a:lnTo>
                  <a:lnTo>
                    <a:pt x="1149" y="583"/>
                  </a:lnTo>
                  <a:lnTo>
                    <a:pt x="1151" y="585"/>
                  </a:lnTo>
                  <a:lnTo>
                    <a:pt x="1147" y="584"/>
                  </a:lnTo>
                  <a:lnTo>
                    <a:pt x="1148" y="586"/>
                  </a:lnTo>
                  <a:lnTo>
                    <a:pt x="1146" y="586"/>
                  </a:lnTo>
                  <a:lnTo>
                    <a:pt x="1147" y="587"/>
                  </a:lnTo>
                  <a:lnTo>
                    <a:pt x="1145" y="589"/>
                  </a:lnTo>
                  <a:lnTo>
                    <a:pt x="1145" y="589"/>
                  </a:lnTo>
                  <a:lnTo>
                    <a:pt x="1146" y="591"/>
                  </a:lnTo>
                  <a:lnTo>
                    <a:pt x="1144" y="591"/>
                  </a:lnTo>
                  <a:lnTo>
                    <a:pt x="1145" y="593"/>
                  </a:lnTo>
                  <a:lnTo>
                    <a:pt x="1149" y="592"/>
                  </a:lnTo>
                  <a:lnTo>
                    <a:pt x="1149" y="593"/>
                  </a:lnTo>
                  <a:lnTo>
                    <a:pt x="1145" y="597"/>
                  </a:lnTo>
                  <a:lnTo>
                    <a:pt x="1141" y="595"/>
                  </a:lnTo>
                  <a:lnTo>
                    <a:pt x="1140" y="598"/>
                  </a:lnTo>
                  <a:lnTo>
                    <a:pt x="1142" y="600"/>
                  </a:lnTo>
                  <a:lnTo>
                    <a:pt x="1140" y="599"/>
                  </a:lnTo>
                  <a:lnTo>
                    <a:pt x="1139" y="603"/>
                  </a:lnTo>
                  <a:lnTo>
                    <a:pt x="1140" y="596"/>
                  </a:lnTo>
                  <a:lnTo>
                    <a:pt x="1139" y="596"/>
                  </a:lnTo>
                  <a:lnTo>
                    <a:pt x="1139" y="595"/>
                  </a:lnTo>
                  <a:lnTo>
                    <a:pt x="1137" y="597"/>
                  </a:lnTo>
                  <a:lnTo>
                    <a:pt x="1138" y="596"/>
                  </a:lnTo>
                  <a:lnTo>
                    <a:pt x="1134" y="593"/>
                  </a:lnTo>
                  <a:lnTo>
                    <a:pt x="1133" y="595"/>
                  </a:lnTo>
                  <a:lnTo>
                    <a:pt x="1134" y="597"/>
                  </a:lnTo>
                  <a:lnTo>
                    <a:pt x="1133" y="596"/>
                  </a:lnTo>
                  <a:lnTo>
                    <a:pt x="1132" y="597"/>
                  </a:lnTo>
                  <a:lnTo>
                    <a:pt x="1133" y="599"/>
                  </a:lnTo>
                  <a:lnTo>
                    <a:pt x="1132" y="598"/>
                  </a:lnTo>
                  <a:lnTo>
                    <a:pt x="1131" y="600"/>
                  </a:lnTo>
                  <a:lnTo>
                    <a:pt x="1131" y="597"/>
                  </a:lnTo>
                  <a:lnTo>
                    <a:pt x="1130" y="596"/>
                  </a:lnTo>
                  <a:lnTo>
                    <a:pt x="1131" y="595"/>
                  </a:lnTo>
                  <a:lnTo>
                    <a:pt x="1129" y="594"/>
                  </a:lnTo>
                  <a:lnTo>
                    <a:pt x="1129" y="591"/>
                  </a:lnTo>
                  <a:lnTo>
                    <a:pt x="1131" y="582"/>
                  </a:lnTo>
                  <a:lnTo>
                    <a:pt x="1130" y="576"/>
                  </a:lnTo>
                  <a:lnTo>
                    <a:pt x="1133" y="571"/>
                  </a:lnTo>
                  <a:lnTo>
                    <a:pt x="1132" y="569"/>
                  </a:lnTo>
                  <a:lnTo>
                    <a:pt x="1136" y="568"/>
                  </a:lnTo>
                  <a:lnTo>
                    <a:pt x="1137" y="565"/>
                  </a:lnTo>
                  <a:lnTo>
                    <a:pt x="1138" y="567"/>
                  </a:lnTo>
                  <a:lnTo>
                    <a:pt x="1139" y="564"/>
                  </a:lnTo>
                  <a:lnTo>
                    <a:pt x="1139" y="567"/>
                  </a:lnTo>
                  <a:lnTo>
                    <a:pt x="1140" y="565"/>
                  </a:lnTo>
                  <a:lnTo>
                    <a:pt x="1141" y="567"/>
                  </a:lnTo>
                  <a:lnTo>
                    <a:pt x="1143" y="562"/>
                  </a:lnTo>
                  <a:close/>
                  <a:moveTo>
                    <a:pt x="1107" y="635"/>
                  </a:moveTo>
                  <a:lnTo>
                    <a:pt x="1108" y="632"/>
                  </a:lnTo>
                  <a:lnTo>
                    <a:pt x="1106" y="625"/>
                  </a:lnTo>
                  <a:lnTo>
                    <a:pt x="1108" y="615"/>
                  </a:lnTo>
                  <a:lnTo>
                    <a:pt x="1106" y="617"/>
                  </a:lnTo>
                  <a:lnTo>
                    <a:pt x="1107" y="606"/>
                  </a:lnTo>
                  <a:lnTo>
                    <a:pt x="1108" y="606"/>
                  </a:lnTo>
                  <a:lnTo>
                    <a:pt x="1108" y="611"/>
                  </a:lnTo>
                  <a:lnTo>
                    <a:pt x="1111" y="619"/>
                  </a:lnTo>
                  <a:lnTo>
                    <a:pt x="1110" y="624"/>
                  </a:lnTo>
                  <a:lnTo>
                    <a:pt x="1112" y="625"/>
                  </a:lnTo>
                  <a:lnTo>
                    <a:pt x="1112" y="630"/>
                  </a:lnTo>
                  <a:lnTo>
                    <a:pt x="1114" y="635"/>
                  </a:lnTo>
                  <a:lnTo>
                    <a:pt x="1112" y="640"/>
                  </a:lnTo>
                  <a:lnTo>
                    <a:pt x="1114" y="643"/>
                  </a:lnTo>
                  <a:lnTo>
                    <a:pt x="1115" y="642"/>
                  </a:lnTo>
                  <a:lnTo>
                    <a:pt x="1120" y="647"/>
                  </a:lnTo>
                  <a:lnTo>
                    <a:pt x="1120" y="654"/>
                  </a:lnTo>
                  <a:lnTo>
                    <a:pt x="1125" y="665"/>
                  </a:lnTo>
                  <a:lnTo>
                    <a:pt x="1125" y="668"/>
                  </a:lnTo>
                  <a:lnTo>
                    <a:pt x="1124" y="669"/>
                  </a:lnTo>
                  <a:lnTo>
                    <a:pt x="1120" y="666"/>
                  </a:lnTo>
                  <a:lnTo>
                    <a:pt x="1119" y="667"/>
                  </a:lnTo>
                  <a:lnTo>
                    <a:pt x="1118" y="665"/>
                  </a:lnTo>
                  <a:lnTo>
                    <a:pt x="1120" y="661"/>
                  </a:lnTo>
                  <a:lnTo>
                    <a:pt x="1117" y="658"/>
                  </a:lnTo>
                  <a:lnTo>
                    <a:pt x="1115" y="651"/>
                  </a:lnTo>
                  <a:lnTo>
                    <a:pt x="1109" y="645"/>
                  </a:lnTo>
                  <a:lnTo>
                    <a:pt x="1107" y="635"/>
                  </a:lnTo>
                  <a:close/>
                  <a:moveTo>
                    <a:pt x="1162" y="733"/>
                  </a:moveTo>
                  <a:lnTo>
                    <a:pt x="1158" y="729"/>
                  </a:lnTo>
                  <a:lnTo>
                    <a:pt x="1158" y="732"/>
                  </a:lnTo>
                  <a:lnTo>
                    <a:pt x="1156" y="730"/>
                  </a:lnTo>
                  <a:lnTo>
                    <a:pt x="1157" y="726"/>
                  </a:lnTo>
                  <a:lnTo>
                    <a:pt x="1153" y="721"/>
                  </a:lnTo>
                  <a:lnTo>
                    <a:pt x="1154" y="717"/>
                  </a:lnTo>
                  <a:lnTo>
                    <a:pt x="1151" y="709"/>
                  </a:lnTo>
                  <a:lnTo>
                    <a:pt x="1154" y="702"/>
                  </a:lnTo>
                  <a:lnTo>
                    <a:pt x="1153" y="688"/>
                  </a:lnTo>
                  <a:lnTo>
                    <a:pt x="1150" y="681"/>
                  </a:lnTo>
                  <a:lnTo>
                    <a:pt x="1151" y="678"/>
                  </a:lnTo>
                  <a:lnTo>
                    <a:pt x="1155" y="682"/>
                  </a:lnTo>
                  <a:lnTo>
                    <a:pt x="1158" y="695"/>
                  </a:lnTo>
                  <a:lnTo>
                    <a:pt x="1160" y="700"/>
                  </a:lnTo>
                  <a:lnTo>
                    <a:pt x="1160" y="702"/>
                  </a:lnTo>
                  <a:lnTo>
                    <a:pt x="1157" y="711"/>
                  </a:lnTo>
                  <a:lnTo>
                    <a:pt x="1158" y="726"/>
                  </a:lnTo>
                  <a:lnTo>
                    <a:pt x="1160" y="726"/>
                  </a:lnTo>
                  <a:lnTo>
                    <a:pt x="1162" y="733"/>
                  </a:lnTo>
                  <a:close/>
                  <a:moveTo>
                    <a:pt x="1383" y="57"/>
                  </a:moveTo>
                  <a:lnTo>
                    <a:pt x="1380" y="57"/>
                  </a:lnTo>
                  <a:lnTo>
                    <a:pt x="1380" y="50"/>
                  </a:lnTo>
                  <a:lnTo>
                    <a:pt x="1382" y="49"/>
                  </a:lnTo>
                  <a:lnTo>
                    <a:pt x="1382" y="45"/>
                  </a:lnTo>
                  <a:lnTo>
                    <a:pt x="1382" y="42"/>
                  </a:lnTo>
                  <a:lnTo>
                    <a:pt x="1382" y="40"/>
                  </a:lnTo>
                  <a:lnTo>
                    <a:pt x="1379" y="40"/>
                  </a:lnTo>
                  <a:lnTo>
                    <a:pt x="1379" y="38"/>
                  </a:lnTo>
                  <a:lnTo>
                    <a:pt x="1379" y="38"/>
                  </a:lnTo>
                  <a:lnTo>
                    <a:pt x="1379" y="38"/>
                  </a:lnTo>
                  <a:lnTo>
                    <a:pt x="1378" y="41"/>
                  </a:lnTo>
                  <a:lnTo>
                    <a:pt x="1377" y="41"/>
                  </a:lnTo>
                  <a:lnTo>
                    <a:pt x="1376" y="43"/>
                  </a:lnTo>
                  <a:lnTo>
                    <a:pt x="1376" y="45"/>
                  </a:lnTo>
                  <a:lnTo>
                    <a:pt x="1378" y="45"/>
                  </a:lnTo>
                  <a:lnTo>
                    <a:pt x="1376" y="46"/>
                  </a:lnTo>
                  <a:lnTo>
                    <a:pt x="1375" y="47"/>
                  </a:lnTo>
                  <a:lnTo>
                    <a:pt x="1375" y="47"/>
                  </a:lnTo>
                  <a:lnTo>
                    <a:pt x="1375" y="47"/>
                  </a:lnTo>
                  <a:lnTo>
                    <a:pt x="1376" y="47"/>
                  </a:lnTo>
                  <a:lnTo>
                    <a:pt x="1376" y="47"/>
                  </a:lnTo>
                  <a:lnTo>
                    <a:pt x="1376" y="49"/>
                  </a:lnTo>
                  <a:lnTo>
                    <a:pt x="1377" y="49"/>
                  </a:lnTo>
                  <a:lnTo>
                    <a:pt x="1376" y="54"/>
                  </a:lnTo>
                  <a:lnTo>
                    <a:pt x="1376" y="53"/>
                  </a:lnTo>
                  <a:lnTo>
                    <a:pt x="1375" y="53"/>
                  </a:lnTo>
                  <a:lnTo>
                    <a:pt x="1375" y="53"/>
                  </a:lnTo>
                  <a:lnTo>
                    <a:pt x="1375" y="53"/>
                  </a:lnTo>
                  <a:lnTo>
                    <a:pt x="1375" y="55"/>
                  </a:lnTo>
                  <a:lnTo>
                    <a:pt x="1375" y="54"/>
                  </a:lnTo>
                  <a:lnTo>
                    <a:pt x="1372" y="55"/>
                  </a:lnTo>
                  <a:lnTo>
                    <a:pt x="1371" y="49"/>
                  </a:lnTo>
                  <a:lnTo>
                    <a:pt x="1372" y="46"/>
                  </a:lnTo>
                  <a:lnTo>
                    <a:pt x="1373" y="46"/>
                  </a:lnTo>
                  <a:lnTo>
                    <a:pt x="1374" y="44"/>
                  </a:lnTo>
                  <a:lnTo>
                    <a:pt x="1375" y="43"/>
                  </a:lnTo>
                  <a:lnTo>
                    <a:pt x="1375" y="41"/>
                  </a:lnTo>
                  <a:lnTo>
                    <a:pt x="1375" y="40"/>
                  </a:lnTo>
                  <a:lnTo>
                    <a:pt x="1376" y="36"/>
                  </a:lnTo>
                  <a:lnTo>
                    <a:pt x="1381" y="36"/>
                  </a:lnTo>
                  <a:lnTo>
                    <a:pt x="1382" y="35"/>
                  </a:lnTo>
                  <a:lnTo>
                    <a:pt x="1382" y="35"/>
                  </a:lnTo>
                  <a:lnTo>
                    <a:pt x="1382" y="38"/>
                  </a:lnTo>
                  <a:lnTo>
                    <a:pt x="1384" y="38"/>
                  </a:lnTo>
                  <a:lnTo>
                    <a:pt x="1386" y="33"/>
                  </a:lnTo>
                  <a:lnTo>
                    <a:pt x="1382" y="33"/>
                  </a:lnTo>
                  <a:lnTo>
                    <a:pt x="1384" y="32"/>
                  </a:lnTo>
                  <a:lnTo>
                    <a:pt x="1387" y="32"/>
                  </a:lnTo>
                  <a:lnTo>
                    <a:pt x="1386" y="35"/>
                  </a:lnTo>
                  <a:lnTo>
                    <a:pt x="1388" y="34"/>
                  </a:lnTo>
                  <a:lnTo>
                    <a:pt x="1394" y="35"/>
                  </a:lnTo>
                  <a:lnTo>
                    <a:pt x="1394" y="35"/>
                  </a:lnTo>
                  <a:lnTo>
                    <a:pt x="1394" y="35"/>
                  </a:lnTo>
                  <a:lnTo>
                    <a:pt x="1392" y="37"/>
                  </a:lnTo>
                  <a:lnTo>
                    <a:pt x="1390" y="36"/>
                  </a:lnTo>
                  <a:lnTo>
                    <a:pt x="1386" y="38"/>
                  </a:lnTo>
                  <a:lnTo>
                    <a:pt x="1386" y="41"/>
                  </a:lnTo>
                  <a:lnTo>
                    <a:pt x="1387" y="41"/>
                  </a:lnTo>
                  <a:lnTo>
                    <a:pt x="1389" y="40"/>
                  </a:lnTo>
                  <a:lnTo>
                    <a:pt x="1391" y="41"/>
                  </a:lnTo>
                  <a:lnTo>
                    <a:pt x="1390" y="46"/>
                  </a:lnTo>
                  <a:lnTo>
                    <a:pt x="1392" y="50"/>
                  </a:lnTo>
                  <a:lnTo>
                    <a:pt x="1393" y="50"/>
                  </a:lnTo>
                  <a:lnTo>
                    <a:pt x="1392" y="52"/>
                  </a:lnTo>
                  <a:lnTo>
                    <a:pt x="1392" y="54"/>
                  </a:lnTo>
                  <a:lnTo>
                    <a:pt x="1390" y="55"/>
                  </a:lnTo>
                  <a:lnTo>
                    <a:pt x="1389" y="56"/>
                  </a:lnTo>
                  <a:lnTo>
                    <a:pt x="1387" y="57"/>
                  </a:lnTo>
                  <a:lnTo>
                    <a:pt x="1383" y="57"/>
                  </a:lnTo>
                  <a:close/>
                  <a:moveTo>
                    <a:pt x="34" y="0"/>
                  </a:moveTo>
                  <a:lnTo>
                    <a:pt x="43" y="4"/>
                  </a:lnTo>
                  <a:lnTo>
                    <a:pt x="51" y="4"/>
                  </a:lnTo>
                  <a:lnTo>
                    <a:pt x="56" y="12"/>
                  </a:lnTo>
                  <a:lnTo>
                    <a:pt x="66" y="12"/>
                  </a:lnTo>
                  <a:lnTo>
                    <a:pt x="64" y="17"/>
                  </a:lnTo>
                  <a:lnTo>
                    <a:pt x="68" y="20"/>
                  </a:lnTo>
                  <a:lnTo>
                    <a:pt x="66" y="24"/>
                  </a:lnTo>
                  <a:lnTo>
                    <a:pt x="70" y="25"/>
                  </a:lnTo>
                  <a:lnTo>
                    <a:pt x="68" y="25"/>
                  </a:lnTo>
                  <a:lnTo>
                    <a:pt x="69" y="28"/>
                  </a:lnTo>
                  <a:lnTo>
                    <a:pt x="68" y="29"/>
                  </a:lnTo>
                  <a:lnTo>
                    <a:pt x="68" y="30"/>
                  </a:lnTo>
                  <a:lnTo>
                    <a:pt x="72" y="29"/>
                  </a:lnTo>
                  <a:lnTo>
                    <a:pt x="73" y="32"/>
                  </a:lnTo>
                  <a:lnTo>
                    <a:pt x="83" y="33"/>
                  </a:lnTo>
                  <a:lnTo>
                    <a:pt x="93" y="35"/>
                  </a:lnTo>
                  <a:lnTo>
                    <a:pt x="95" y="34"/>
                  </a:lnTo>
                  <a:lnTo>
                    <a:pt x="96" y="34"/>
                  </a:lnTo>
                  <a:lnTo>
                    <a:pt x="94" y="35"/>
                  </a:lnTo>
                  <a:lnTo>
                    <a:pt x="96" y="35"/>
                  </a:lnTo>
                  <a:lnTo>
                    <a:pt x="94" y="36"/>
                  </a:lnTo>
                  <a:lnTo>
                    <a:pt x="102" y="36"/>
                  </a:lnTo>
                  <a:lnTo>
                    <a:pt x="106" y="40"/>
                  </a:lnTo>
                  <a:lnTo>
                    <a:pt x="106" y="43"/>
                  </a:lnTo>
                  <a:lnTo>
                    <a:pt x="109" y="43"/>
                  </a:lnTo>
                  <a:lnTo>
                    <a:pt x="108" y="44"/>
                  </a:lnTo>
                  <a:lnTo>
                    <a:pt x="110" y="45"/>
                  </a:lnTo>
                  <a:lnTo>
                    <a:pt x="109" y="45"/>
                  </a:lnTo>
                  <a:lnTo>
                    <a:pt x="112" y="49"/>
                  </a:lnTo>
                  <a:lnTo>
                    <a:pt x="109" y="49"/>
                  </a:lnTo>
                  <a:lnTo>
                    <a:pt x="110" y="50"/>
                  </a:lnTo>
                  <a:lnTo>
                    <a:pt x="109" y="53"/>
                  </a:lnTo>
                  <a:lnTo>
                    <a:pt x="104" y="50"/>
                  </a:lnTo>
                  <a:lnTo>
                    <a:pt x="101" y="52"/>
                  </a:lnTo>
                  <a:lnTo>
                    <a:pt x="101" y="49"/>
                  </a:lnTo>
                  <a:lnTo>
                    <a:pt x="99" y="49"/>
                  </a:lnTo>
                  <a:lnTo>
                    <a:pt x="101" y="47"/>
                  </a:lnTo>
                  <a:lnTo>
                    <a:pt x="99" y="48"/>
                  </a:lnTo>
                  <a:lnTo>
                    <a:pt x="98" y="44"/>
                  </a:lnTo>
                  <a:lnTo>
                    <a:pt x="94" y="44"/>
                  </a:lnTo>
                  <a:lnTo>
                    <a:pt x="98" y="47"/>
                  </a:lnTo>
                  <a:lnTo>
                    <a:pt x="98" y="52"/>
                  </a:lnTo>
                  <a:lnTo>
                    <a:pt x="93" y="57"/>
                  </a:lnTo>
                  <a:lnTo>
                    <a:pt x="93" y="66"/>
                  </a:lnTo>
                  <a:lnTo>
                    <a:pt x="89" y="69"/>
                  </a:lnTo>
                  <a:lnTo>
                    <a:pt x="87" y="70"/>
                  </a:lnTo>
                  <a:lnTo>
                    <a:pt x="84" y="58"/>
                  </a:lnTo>
                  <a:lnTo>
                    <a:pt x="79" y="59"/>
                  </a:lnTo>
                  <a:lnTo>
                    <a:pt x="76" y="64"/>
                  </a:lnTo>
                  <a:lnTo>
                    <a:pt x="74" y="61"/>
                  </a:lnTo>
                  <a:lnTo>
                    <a:pt x="75" y="58"/>
                  </a:lnTo>
                  <a:lnTo>
                    <a:pt x="80" y="55"/>
                  </a:lnTo>
                  <a:lnTo>
                    <a:pt x="80" y="49"/>
                  </a:lnTo>
                  <a:lnTo>
                    <a:pt x="78" y="47"/>
                  </a:lnTo>
                  <a:lnTo>
                    <a:pt x="80" y="46"/>
                  </a:lnTo>
                  <a:lnTo>
                    <a:pt x="79" y="44"/>
                  </a:lnTo>
                  <a:lnTo>
                    <a:pt x="64" y="38"/>
                  </a:lnTo>
                  <a:lnTo>
                    <a:pt x="63" y="41"/>
                  </a:lnTo>
                  <a:lnTo>
                    <a:pt x="65" y="42"/>
                  </a:lnTo>
                  <a:lnTo>
                    <a:pt x="61" y="44"/>
                  </a:lnTo>
                  <a:lnTo>
                    <a:pt x="59" y="49"/>
                  </a:lnTo>
                  <a:lnTo>
                    <a:pt x="60" y="47"/>
                  </a:lnTo>
                  <a:lnTo>
                    <a:pt x="58" y="48"/>
                  </a:lnTo>
                  <a:lnTo>
                    <a:pt x="59" y="44"/>
                  </a:lnTo>
                  <a:lnTo>
                    <a:pt x="55" y="48"/>
                  </a:lnTo>
                  <a:lnTo>
                    <a:pt x="50" y="58"/>
                  </a:lnTo>
                  <a:lnTo>
                    <a:pt x="51" y="60"/>
                  </a:lnTo>
                  <a:lnTo>
                    <a:pt x="50" y="62"/>
                  </a:lnTo>
                  <a:lnTo>
                    <a:pt x="53" y="67"/>
                  </a:lnTo>
                  <a:lnTo>
                    <a:pt x="51" y="79"/>
                  </a:lnTo>
                  <a:lnTo>
                    <a:pt x="48" y="84"/>
                  </a:lnTo>
                  <a:lnTo>
                    <a:pt x="44" y="85"/>
                  </a:lnTo>
                  <a:lnTo>
                    <a:pt x="41" y="84"/>
                  </a:lnTo>
                  <a:lnTo>
                    <a:pt x="38" y="79"/>
                  </a:lnTo>
                  <a:lnTo>
                    <a:pt x="39" y="72"/>
                  </a:lnTo>
                  <a:lnTo>
                    <a:pt x="37" y="67"/>
                  </a:lnTo>
                  <a:lnTo>
                    <a:pt x="43" y="49"/>
                  </a:lnTo>
                  <a:lnTo>
                    <a:pt x="40" y="48"/>
                  </a:lnTo>
                  <a:lnTo>
                    <a:pt x="37" y="53"/>
                  </a:lnTo>
                  <a:lnTo>
                    <a:pt x="37" y="52"/>
                  </a:lnTo>
                  <a:lnTo>
                    <a:pt x="38" y="47"/>
                  </a:lnTo>
                  <a:lnTo>
                    <a:pt x="40" y="47"/>
                  </a:lnTo>
                  <a:lnTo>
                    <a:pt x="46" y="36"/>
                  </a:lnTo>
                  <a:lnTo>
                    <a:pt x="46" y="38"/>
                  </a:lnTo>
                  <a:lnTo>
                    <a:pt x="50" y="36"/>
                  </a:lnTo>
                  <a:lnTo>
                    <a:pt x="49" y="38"/>
                  </a:lnTo>
                  <a:lnTo>
                    <a:pt x="50" y="40"/>
                  </a:lnTo>
                  <a:lnTo>
                    <a:pt x="53" y="36"/>
                  </a:lnTo>
                  <a:lnTo>
                    <a:pt x="59" y="34"/>
                  </a:lnTo>
                  <a:lnTo>
                    <a:pt x="67" y="37"/>
                  </a:lnTo>
                  <a:lnTo>
                    <a:pt x="68" y="35"/>
                  </a:lnTo>
                  <a:lnTo>
                    <a:pt x="75" y="35"/>
                  </a:lnTo>
                  <a:lnTo>
                    <a:pt x="71" y="33"/>
                  </a:lnTo>
                  <a:lnTo>
                    <a:pt x="70" y="30"/>
                  </a:lnTo>
                  <a:lnTo>
                    <a:pt x="64" y="30"/>
                  </a:lnTo>
                  <a:lnTo>
                    <a:pt x="64" y="26"/>
                  </a:lnTo>
                  <a:lnTo>
                    <a:pt x="54" y="28"/>
                  </a:lnTo>
                  <a:lnTo>
                    <a:pt x="49" y="31"/>
                  </a:lnTo>
                  <a:lnTo>
                    <a:pt x="43" y="30"/>
                  </a:lnTo>
                  <a:lnTo>
                    <a:pt x="38" y="25"/>
                  </a:lnTo>
                  <a:lnTo>
                    <a:pt x="34" y="25"/>
                  </a:lnTo>
                  <a:lnTo>
                    <a:pt x="36" y="24"/>
                  </a:lnTo>
                  <a:lnTo>
                    <a:pt x="32" y="26"/>
                  </a:lnTo>
                  <a:lnTo>
                    <a:pt x="32" y="24"/>
                  </a:lnTo>
                  <a:lnTo>
                    <a:pt x="31" y="21"/>
                  </a:lnTo>
                  <a:lnTo>
                    <a:pt x="14" y="29"/>
                  </a:lnTo>
                  <a:lnTo>
                    <a:pt x="12" y="28"/>
                  </a:lnTo>
                  <a:lnTo>
                    <a:pt x="10" y="29"/>
                  </a:lnTo>
                  <a:lnTo>
                    <a:pt x="12" y="25"/>
                  </a:lnTo>
                  <a:lnTo>
                    <a:pt x="11" y="24"/>
                  </a:lnTo>
                  <a:lnTo>
                    <a:pt x="2" y="28"/>
                  </a:lnTo>
                  <a:lnTo>
                    <a:pt x="0" y="26"/>
                  </a:lnTo>
                  <a:lnTo>
                    <a:pt x="12" y="17"/>
                  </a:lnTo>
                  <a:lnTo>
                    <a:pt x="25" y="11"/>
                  </a:lnTo>
                  <a:lnTo>
                    <a:pt x="26" y="7"/>
                  </a:lnTo>
                  <a:lnTo>
                    <a:pt x="30" y="6"/>
                  </a:lnTo>
                  <a:lnTo>
                    <a:pt x="28" y="9"/>
                  </a:lnTo>
                  <a:lnTo>
                    <a:pt x="30" y="8"/>
                  </a:lnTo>
                  <a:lnTo>
                    <a:pt x="32" y="2"/>
                  </a:lnTo>
                  <a:lnTo>
                    <a:pt x="34" y="4"/>
                  </a:lnTo>
                  <a:lnTo>
                    <a:pt x="31" y="7"/>
                  </a:lnTo>
                  <a:lnTo>
                    <a:pt x="34" y="5"/>
                  </a:lnTo>
                  <a:lnTo>
                    <a:pt x="35" y="5"/>
                  </a:lnTo>
                  <a:lnTo>
                    <a:pt x="36" y="4"/>
                  </a:lnTo>
                  <a:lnTo>
                    <a:pt x="34" y="0"/>
                  </a:lnTo>
                  <a:close/>
                  <a:moveTo>
                    <a:pt x="46" y="44"/>
                  </a:moveTo>
                  <a:lnTo>
                    <a:pt x="43" y="45"/>
                  </a:lnTo>
                  <a:lnTo>
                    <a:pt x="43" y="48"/>
                  </a:lnTo>
                  <a:lnTo>
                    <a:pt x="46" y="44"/>
                  </a:lnTo>
                  <a:close/>
                  <a:moveTo>
                    <a:pt x="37" y="20"/>
                  </a:moveTo>
                  <a:lnTo>
                    <a:pt x="39" y="19"/>
                  </a:lnTo>
                  <a:lnTo>
                    <a:pt x="35" y="19"/>
                  </a:lnTo>
                  <a:lnTo>
                    <a:pt x="31" y="22"/>
                  </a:lnTo>
                  <a:lnTo>
                    <a:pt x="33" y="21"/>
                  </a:lnTo>
                  <a:lnTo>
                    <a:pt x="33" y="24"/>
                  </a:lnTo>
                  <a:lnTo>
                    <a:pt x="37" y="20"/>
                  </a:lnTo>
                  <a:close/>
                  <a:moveTo>
                    <a:pt x="83" y="35"/>
                  </a:moveTo>
                  <a:lnTo>
                    <a:pt x="81" y="36"/>
                  </a:lnTo>
                  <a:lnTo>
                    <a:pt x="91" y="41"/>
                  </a:lnTo>
                  <a:lnTo>
                    <a:pt x="93" y="38"/>
                  </a:lnTo>
                  <a:lnTo>
                    <a:pt x="92" y="41"/>
                  </a:lnTo>
                  <a:lnTo>
                    <a:pt x="93" y="41"/>
                  </a:lnTo>
                  <a:lnTo>
                    <a:pt x="95" y="37"/>
                  </a:lnTo>
                  <a:lnTo>
                    <a:pt x="94" y="36"/>
                  </a:lnTo>
                  <a:lnTo>
                    <a:pt x="93" y="38"/>
                  </a:lnTo>
                  <a:lnTo>
                    <a:pt x="92" y="35"/>
                  </a:lnTo>
                  <a:lnTo>
                    <a:pt x="90" y="37"/>
                  </a:lnTo>
                  <a:lnTo>
                    <a:pt x="89" y="35"/>
                  </a:lnTo>
                  <a:lnTo>
                    <a:pt x="86" y="36"/>
                  </a:lnTo>
                  <a:lnTo>
                    <a:pt x="87" y="37"/>
                  </a:lnTo>
                  <a:lnTo>
                    <a:pt x="83" y="35"/>
                  </a:lnTo>
                  <a:close/>
                  <a:moveTo>
                    <a:pt x="118" y="67"/>
                  </a:moveTo>
                  <a:lnTo>
                    <a:pt x="116" y="68"/>
                  </a:lnTo>
                  <a:lnTo>
                    <a:pt x="112" y="67"/>
                  </a:lnTo>
                  <a:lnTo>
                    <a:pt x="118" y="60"/>
                  </a:lnTo>
                  <a:lnTo>
                    <a:pt x="131" y="58"/>
                  </a:lnTo>
                  <a:lnTo>
                    <a:pt x="136" y="60"/>
                  </a:lnTo>
                  <a:lnTo>
                    <a:pt x="138" y="59"/>
                  </a:lnTo>
                  <a:lnTo>
                    <a:pt x="137" y="59"/>
                  </a:lnTo>
                  <a:lnTo>
                    <a:pt x="138" y="57"/>
                  </a:lnTo>
                  <a:lnTo>
                    <a:pt x="132" y="57"/>
                  </a:lnTo>
                  <a:lnTo>
                    <a:pt x="137" y="56"/>
                  </a:lnTo>
                  <a:lnTo>
                    <a:pt x="138" y="56"/>
                  </a:lnTo>
                  <a:lnTo>
                    <a:pt x="137" y="57"/>
                  </a:lnTo>
                  <a:lnTo>
                    <a:pt x="148" y="53"/>
                  </a:lnTo>
                  <a:lnTo>
                    <a:pt x="145" y="55"/>
                  </a:lnTo>
                  <a:lnTo>
                    <a:pt x="143" y="57"/>
                  </a:lnTo>
                  <a:lnTo>
                    <a:pt x="146" y="58"/>
                  </a:lnTo>
                  <a:lnTo>
                    <a:pt x="143" y="60"/>
                  </a:lnTo>
                  <a:lnTo>
                    <a:pt x="144" y="64"/>
                  </a:lnTo>
                  <a:lnTo>
                    <a:pt x="140" y="66"/>
                  </a:lnTo>
                  <a:lnTo>
                    <a:pt x="132" y="67"/>
                  </a:lnTo>
                  <a:lnTo>
                    <a:pt x="124" y="66"/>
                  </a:lnTo>
                  <a:lnTo>
                    <a:pt x="118" y="67"/>
                  </a:lnTo>
                  <a:lnTo>
                    <a:pt x="118" y="67"/>
                  </a:lnTo>
                  <a:close/>
                  <a:moveTo>
                    <a:pt x="118" y="71"/>
                  </a:moveTo>
                  <a:lnTo>
                    <a:pt x="119" y="71"/>
                  </a:lnTo>
                  <a:lnTo>
                    <a:pt x="120" y="72"/>
                  </a:lnTo>
                  <a:lnTo>
                    <a:pt x="112" y="79"/>
                  </a:lnTo>
                  <a:lnTo>
                    <a:pt x="103" y="83"/>
                  </a:lnTo>
                  <a:lnTo>
                    <a:pt x="94" y="88"/>
                  </a:lnTo>
                  <a:lnTo>
                    <a:pt x="87" y="89"/>
                  </a:lnTo>
                  <a:lnTo>
                    <a:pt x="81" y="88"/>
                  </a:lnTo>
                  <a:lnTo>
                    <a:pt x="85" y="86"/>
                  </a:lnTo>
                  <a:lnTo>
                    <a:pt x="78" y="84"/>
                  </a:lnTo>
                  <a:lnTo>
                    <a:pt x="84" y="74"/>
                  </a:lnTo>
                  <a:lnTo>
                    <a:pt x="86" y="73"/>
                  </a:lnTo>
                  <a:lnTo>
                    <a:pt x="86" y="76"/>
                  </a:lnTo>
                  <a:lnTo>
                    <a:pt x="87" y="76"/>
                  </a:lnTo>
                  <a:lnTo>
                    <a:pt x="87" y="76"/>
                  </a:lnTo>
                  <a:lnTo>
                    <a:pt x="87" y="78"/>
                  </a:lnTo>
                  <a:lnTo>
                    <a:pt x="82" y="79"/>
                  </a:lnTo>
                  <a:lnTo>
                    <a:pt x="81" y="81"/>
                  </a:lnTo>
                  <a:lnTo>
                    <a:pt x="87" y="82"/>
                  </a:lnTo>
                  <a:lnTo>
                    <a:pt x="88" y="80"/>
                  </a:lnTo>
                  <a:lnTo>
                    <a:pt x="93" y="79"/>
                  </a:lnTo>
                  <a:lnTo>
                    <a:pt x="98" y="74"/>
                  </a:lnTo>
                  <a:lnTo>
                    <a:pt x="109" y="76"/>
                  </a:lnTo>
                  <a:lnTo>
                    <a:pt x="106" y="74"/>
                  </a:lnTo>
                  <a:lnTo>
                    <a:pt x="108" y="72"/>
                  </a:lnTo>
                  <a:lnTo>
                    <a:pt x="118" y="71"/>
                  </a:lnTo>
                  <a:close/>
                  <a:moveTo>
                    <a:pt x="1126" y="541"/>
                  </a:moveTo>
                  <a:lnTo>
                    <a:pt x="1126" y="546"/>
                  </a:lnTo>
                  <a:lnTo>
                    <a:pt x="1120" y="556"/>
                  </a:lnTo>
                  <a:lnTo>
                    <a:pt x="1118" y="552"/>
                  </a:lnTo>
                  <a:lnTo>
                    <a:pt x="1127" y="539"/>
                  </a:lnTo>
                  <a:lnTo>
                    <a:pt x="1126" y="541"/>
                  </a:lnTo>
                  <a:close/>
                  <a:moveTo>
                    <a:pt x="209" y="755"/>
                  </a:moveTo>
                  <a:lnTo>
                    <a:pt x="205" y="755"/>
                  </a:lnTo>
                  <a:lnTo>
                    <a:pt x="206" y="752"/>
                  </a:lnTo>
                  <a:lnTo>
                    <a:pt x="203" y="750"/>
                  </a:lnTo>
                  <a:lnTo>
                    <a:pt x="203" y="751"/>
                  </a:lnTo>
                  <a:lnTo>
                    <a:pt x="201" y="751"/>
                  </a:lnTo>
                  <a:lnTo>
                    <a:pt x="201" y="748"/>
                  </a:lnTo>
                  <a:lnTo>
                    <a:pt x="203" y="749"/>
                  </a:lnTo>
                  <a:lnTo>
                    <a:pt x="201" y="745"/>
                  </a:lnTo>
                  <a:lnTo>
                    <a:pt x="202" y="744"/>
                  </a:lnTo>
                  <a:lnTo>
                    <a:pt x="204" y="743"/>
                  </a:lnTo>
                  <a:lnTo>
                    <a:pt x="210" y="751"/>
                  </a:lnTo>
                  <a:lnTo>
                    <a:pt x="212" y="752"/>
                  </a:lnTo>
                  <a:lnTo>
                    <a:pt x="211" y="753"/>
                  </a:lnTo>
                  <a:lnTo>
                    <a:pt x="211" y="755"/>
                  </a:lnTo>
                  <a:lnTo>
                    <a:pt x="214" y="756"/>
                  </a:lnTo>
                  <a:lnTo>
                    <a:pt x="211" y="757"/>
                  </a:lnTo>
                  <a:lnTo>
                    <a:pt x="211" y="760"/>
                  </a:lnTo>
                  <a:lnTo>
                    <a:pt x="209" y="757"/>
                  </a:lnTo>
                  <a:lnTo>
                    <a:pt x="210" y="755"/>
                  </a:lnTo>
                  <a:lnTo>
                    <a:pt x="211" y="755"/>
                  </a:lnTo>
                  <a:lnTo>
                    <a:pt x="209" y="753"/>
                  </a:lnTo>
                  <a:lnTo>
                    <a:pt x="209" y="755"/>
                  </a:lnTo>
                  <a:close/>
                </a:path>
              </a:pathLst>
            </a:custGeom>
            <a:solidFill>
              <a:srgbClr val="FFFFFF"/>
            </a:solidFill>
            <a:ln w="3">
              <a:solidFill>
                <a:srgbClr val="000000"/>
              </a:solidFill>
              <a:prstDash val="solid"/>
              <a:round/>
              <a:headEnd/>
              <a:tailEnd/>
            </a:ln>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4" name="Freeform 236">
              <a:extLst>
                <a:ext uri="{FF2B5EF4-FFF2-40B4-BE49-F238E27FC236}">
                  <a16:creationId xmlns:a16="http://schemas.microsoft.com/office/drawing/2014/main" id="{63E60265-2E0A-48ED-BFA7-87B0737C8A94}"/>
                </a:ext>
              </a:extLst>
            </p:cNvPr>
            <p:cNvSpPr>
              <a:spLocks/>
            </p:cNvSpPr>
            <p:nvPr/>
          </p:nvSpPr>
          <p:spPr bwMode="auto">
            <a:xfrm>
              <a:off x="5256" y="3273"/>
              <a:ext cx="11" cy="10"/>
            </a:xfrm>
            <a:custGeom>
              <a:avLst/>
              <a:gdLst>
                <a:gd name="T0" fmla="*/ 0 w 11"/>
                <a:gd name="T1" fmla="*/ 0 h 10"/>
                <a:gd name="T2" fmla="*/ 11 w 11"/>
                <a:gd name="T3" fmla="*/ 0 h 10"/>
                <a:gd name="T4" fmla="*/ 11 w 11"/>
                <a:gd name="T5" fmla="*/ 5 h 10"/>
                <a:gd name="T6" fmla="*/ 8 w 11"/>
                <a:gd name="T7" fmla="*/ 10 h 10"/>
                <a:gd name="T8" fmla="*/ 7 w 11"/>
                <a:gd name="T9" fmla="*/ 10 h 10"/>
                <a:gd name="T10" fmla="*/ 5 w 11"/>
                <a:gd name="T11" fmla="*/ 10 h 10"/>
                <a:gd name="T12" fmla="*/ 5 w 11"/>
                <a:gd name="T13" fmla="*/ 10 h 10"/>
                <a:gd name="T14" fmla="*/ 4 w 11"/>
                <a:gd name="T15" fmla="*/ 10 h 10"/>
                <a:gd name="T16" fmla="*/ 2 w 11"/>
                <a:gd name="T17" fmla="*/ 10 h 10"/>
                <a:gd name="T18" fmla="*/ 2 w 11"/>
                <a:gd name="T19" fmla="*/ 10 h 10"/>
                <a:gd name="T20" fmla="*/ 2 w 11"/>
                <a:gd name="T21" fmla="*/ 10 h 10"/>
                <a:gd name="T22" fmla="*/ 1 w 11"/>
                <a:gd name="T23" fmla="*/ 7 h 10"/>
                <a:gd name="T24" fmla="*/ 1 w 11"/>
                <a:gd name="T25" fmla="*/ 6 h 10"/>
                <a:gd name="T26" fmla="*/ 1 w 11"/>
                <a:gd name="T27" fmla="*/ 6 h 10"/>
                <a:gd name="T28" fmla="*/ 0 w 11"/>
                <a:gd name="T29" fmla="*/ 4 h 10"/>
                <a:gd name="T30" fmla="*/ 0 w 11"/>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0">
                  <a:moveTo>
                    <a:pt x="0" y="0"/>
                  </a:moveTo>
                  <a:lnTo>
                    <a:pt x="11" y="0"/>
                  </a:lnTo>
                  <a:lnTo>
                    <a:pt x="11" y="5"/>
                  </a:lnTo>
                  <a:lnTo>
                    <a:pt x="8" y="10"/>
                  </a:lnTo>
                  <a:lnTo>
                    <a:pt x="7" y="10"/>
                  </a:lnTo>
                  <a:lnTo>
                    <a:pt x="5" y="10"/>
                  </a:lnTo>
                  <a:lnTo>
                    <a:pt x="5" y="10"/>
                  </a:lnTo>
                  <a:lnTo>
                    <a:pt x="4" y="10"/>
                  </a:lnTo>
                  <a:lnTo>
                    <a:pt x="2" y="10"/>
                  </a:lnTo>
                  <a:lnTo>
                    <a:pt x="2" y="10"/>
                  </a:lnTo>
                  <a:lnTo>
                    <a:pt x="2" y="10"/>
                  </a:lnTo>
                  <a:lnTo>
                    <a:pt x="1" y="7"/>
                  </a:lnTo>
                  <a:lnTo>
                    <a:pt x="1" y="6"/>
                  </a:lnTo>
                  <a:lnTo>
                    <a:pt x="1" y="6"/>
                  </a:lnTo>
                  <a:lnTo>
                    <a:pt x="0" y="4"/>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5" name="Line 237">
              <a:extLst>
                <a:ext uri="{FF2B5EF4-FFF2-40B4-BE49-F238E27FC236}">
                  <a16:creationId xmlns:a16="http://schemas.microsoft.com/office/drawing/2014/main" id="{67768E55-B375-4327-B215-0D14E9C5FC25}"/>
                </a:ext>
              </a:extLst>
            </p:cNvPr>
            <p:cNvSpPr>
              <a:spLocks noChangeShapeType="1"/>
            </p:cNvSpPr>
            <p:nvPr/>
          </p:nvSpPr>
          <p:spPr bwMode="auto">
            <a:xfrm>
              <a:off x="5256" y="3273"/>
              <a:ext cx="4" cy="0"/>
            </a:xfrm>
            <a:prstGeom prst="line">
              <a:avLst/>
            </a:prstGeom>
            <a:noFill/>
            <a:ln w="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6" name="Freeform 238">
              <a:extLst>
                <a:ext uri="{FF2B5EF4-FFF2-40B4-BE49-F238E27FC236}">
                  <a16:creationId xmlns:a16="http://schemas.microsoft.com/office/drawing/2014/main" id="{8E1AF7FF-0E49-441D-AFD1-6220E84C2375}"/>
                </a:ext>
              </a:extLst>
            </p:cNvPr>
            <p:cNvSpPr>
              <a:spLocks/>
            </p:cNvSpPr>
            <p:nvPr/>
          </p:nvSpPr>
          <p:spPr bwMode="auto">
            <a:xfrm>
              <a:off x="5264" y="3273"/>
              <a:ext cx="3" cy="0"/>
            </a:xfrm>
            <a:custGeom>
              <a:avLst/>
              <a:gdLst>
                <a:gd name="T0" fmla="*/ 0 w 3"/>
                <a:gd name="T1" fmla="*/ 3 w 3"/>
                <a:gd name="T2" fmla="*/ 3 w 3"/>
              </a:gdLst>
              <a:ahLst/>
              <a:cxnLst>
                <a:cxn ang="0">
                  <a:pos x="T0" y="0"/>
                </a:cxn>
                <a:cxn ang="0">
                  <a:pos x="T1" y="0"/>
                </a:cxn>
                <a:cxn ang="0">
                  <a:pos x="T2" y="0"/>
                </a:cxn>
              </a:cxnLst>
              <a:rect l="0" t="0" r="r" b="b"/>
              <a:pathLst>
                <a:path w="3">
                  <a:moveTo>
                    <a:pt x="0" y="0"/>
                  </a:moveTo>
                  <a:lnTo>
                    <a:pt x="3" y="0"/>
                  </a:lnTo>
                  <a:lnTo>
                    <a:pt x="3" y="0"/>
                  </a:lnTo>
                </a:path>
              </a:pathLst>
            </a:custGeom>
            <a:noFill/>
            <a:ln w="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7" name="Freeform 239">
              <a:extLst>
                <a:ext uri="{FF2B5EF4-FFF2-40B4-BE49-F238E27FC236}">
                  <a16:creationId xmlns:a16="http://schemas.microsoft.com/office/drawing/2014/main" id="{17ABDABB-DECE-4A0B-BF6A-E999C7B458A2}"/>
                </a:ext>
              </a:extLst>
            </p:cNvPr>
            <p:cNvSpPr>
              <a:spLocks/>
            </p:cNvSpPr>
            <p:nvPr/>
          </p:nvSpPr>
          <p:spPr bwMode="auto">
            <a:xfrm>
              <a:off x="5265" y="3277"/>
              <a:ext cx="2" cy="5"/>
            </a:xfrm>
            <a:custGeom>
              <a:avLst/>
              <a:gdLst>
                <a:gd name="T0" fmla="*/ 2 w 2"/>
                <a:gd name="T1" fmla="*/ 0 h 5"/>
                <a:gd name="T2" fmla="*/ 2 w 2"/>
                <a:gd name="T3" fmla="*/ 1 h 5"/>
                <a:gd name="T4" fmla="*/ 0 w 2"/>
                <a:gd name="T5" fmla="*/ 5 h 5"/>
              </a:gdLst>
              <a:ahLst/>
              <a:cxnLst>
                <a:cxn ang="0">
                  <a:pos x="T0" y="T1"/>
                </a:cxn>
                <a:cxn ang="0">
                  <a:pos x="T2" y="T3"/>
                </a:cxn>
                <a:cxn ang="0">
                  <a:pos x="T4" y="T5"/>
                </a:cxn>
              </a:cxnLst>
              <a:rect l="0" t="0" r="r" b="b"/>
              <a:pathLst>
                <a:path w="2" h="5">
                  <a:moveTo>
                    <a:pt x="2" y="0"/>
                  </a:moveTo>
                  <a:lnTo>
                    <a:pt x="2" y="1"/>
                  </a:lnTo>
                  <a:lnTo>
                    <a:pt x="0" y="5"/>
                  </a:lnTo>
                </a:path>
              </a:pathLst>
            </a:custGeom>
            <a:noFill/>
            <a:ln w="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8" name="Freeform 240">
              <a:extLst>
                <a:ext uri="{FF2B5EF4-FFF2-40B4-BE49-F238E27FC236}">
                  <a16:creationId xmlns:a16="http://schemas.microsoft.com/office/drawing/2014/main" id="{66E3034F-7678-4905-A04A-BE0983A1C73E}"/>
                </a:ext>
              </a:extLst>
            </p:cNvPr>
            <p:cNvSpPr>
              <a:spLocks/>
            </p:cNvSpPr>
            <p:nvPr/>
          </p:nvSpPr>
          <p:spPr bwMode="auto">
            <a:xfrm>
              <a:off x="5258" y="3283"/>
              <a:ext cx="4" cy="0"/>
            </a:xfrm>
            <a:custGeom>
              <a:avLst/>
              <a:gdLst>
                <a:gd name="T0" fmla="*/ 4 w 4"/>
                <a:gd name="T1" fmla="*/ 3 w 4"/>
                <a:gd name="T2" fmla="*/ 3 w 4"/>
                <a:gd name="T3" fmla="*/ 2 w 4"/>
                <a:gd name="T4" fmla="*/ 0 w 4"/>
              </a:gdLst>
              <a:ahLst/>
              <a:cxnLst>
                <a:cxn ang="0">
                  <a:pos x="T0" y="0"/>
                </a:cxn>
                <a:cxn ang="0">
                  <a:pos x="T1" y="0"/>
                </a:cxn>
                <a:cxn ang="0">
                  <a:pos x="T2" y="0"/>
                </a:cxn>
                <a:cxn ang="0">
                  <a:pos x="T3" y="0"/>
                </a:cxn>
                <a:cxn ang="0">
                  <a:pos x="T4" y="0"/>
                </a:cxn>
              </a:cxnLst>
              <a:rect l="0" t="0" r="r" b="b"/>
              <a:pathLst>
                <a:path w="4">
                  <a:moveTo>
                    <a:pt x="4" y="0"/>
                  </a:moveTo>
                  <a:lnTo>
                    <a:pt x="3" y="0"/>
                  </a:lnTo>
                  <a:lnTo>
                    <a:pt x="3" y="0"/>
                  </a:lnTo>
                  <a:lnTo>
                    <a:pt x="2" y="0"/>
                  </a:lnTo>
                  <a:lnTo>
                    <a:pt x="0" y="0"/>
                  </a:lnTo>
                </a:path>
              </a:pathLst>
            </a:custGeom>
            <a:noFill/>
            <a:ln w="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sp>
          <p:nvSpPr>
            <p:cNvPr id="829" name="Freeform 241">
              <a:extLst>
                <a:ext uri="{FF2B5EF4-FFF2-40B4-BE49-F238E27FC236}">
                  <a16:creationId xmlns:a16="http://schemas.microsoft.com/office/drawing/2014/main" id="{A103D35C-9E22-4CF1-89C4-FE5F5FFCB4EB}"/>
                </a:ext>
              </a:extLst>
            </p:cNvPr>
            <p:cNvSpPr>
              <a:spLocks/>
            </p:cNvSpPr>
            <p:nvPr/>
          </p:nvSpPr>
          <p:spPr bwMode="auto">
            <a:xfrm>
              <a:off x="5256" y="3274"/>
              <a:ext cx="1" cy="4"/>
            </a:xfrm>
            <a:custGeom>
              <a:avLst/>
              <a:gdLst>
                <a:gd name="T0" fmla="*/ 1 w 1"/>
                <a:gd name="T1" fmla="*/ 4 h 4"/>
                <a:gd name="T2" fmla="*/ 0 w 1"/>
                <a:gd name="T3" fmla="*/ 3 h 4"/>
                <a:gd name="T4" fmla="*/ 0 w 1"/>
                <a:gd name="T5" fmla="*/ 0 h 4"/>
              </a:gdLst>
              <a:ahLst/>
              <a:cxnLst>
                <a:cxn ang="0">
                  <a:pos x="T0" y="T1"/>
                </a:cxn>
                <a:cxn ang="0">
                  <a:pos x="T2" y="T3"/>
                </a:cxn>
                <a:cxn ang="0">
                  <a:pos x="T4" y="T5"/>
                </a:cxn>
              </a:cxnLst>
              <a:rect l="0" t="0" r="r" b="b"/>
              <a:pathLst>
                <a:path w="1" h="4">
                  <a:moveTo>
                    <a:pt x="1" y="4"/>
                  </a:moveTo>
                  <a:lnTo>
                    <a:pt x="0" y="3"/>
                  </a:lnTo>
                  <a:lnTo>
                    <a:pt x="0" y="0"/>
                  </a:lnTo>
                </a:path>
              </a:pathLst>
            </a:custGeom>
            <a:noFill/>
            <a:ln w="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GB"/>
            </a:p>
          </p:txBody>
        </p:sp>
      </p:grpSp>
      <p:grpSp>
        <p:nvGrpSpPr>
          <p:cNvPr id="1030" name="Group 1029">
            <a:extLst>
              <a:ext uri="{FF2B5EF4-FFF2-40B4-BE49-F238E27FC236}">
                <a16:creationId xmlns:a16="http://schemas.microsoft.com/office/drawing/2014/main" id="{A01D429C-4138-4C4A-BEA8-D0E0EE22D424}"/>
              </a:ext>
            </a:extLst>
          </p:cNvPr>
          <p:cNvGrpSpPr>
            <a:grpSpLocks/>
          </p:cNvGrpSpPr>
          <p:nvPr/>
        </p:nvGrpSpPr>
        <p:grpSpPr bwMode="auto">
          <a:xfrm>
            <a:off x="4294859" y="4176918"/>
            <a:ext cx="4540248" cy="1207168"/>
            <a:chOff x="47" y="3562"/>
            <a:chExt cx="2878" cy="688"/>
          </a:xfrm>
        </p:grpSpPr>
        <p:sp>
          <p:nvSpPr>
            <p:cNvPr id="1031" name="Rectangle 1030">
              <a:extLst>
                <a:ext uri="{FF2B5EF4-FFF2-40B4-BE49-F238E27FC236}">
                  <a16:creationId xmlns:a16="http://schemas.microsoft.com/office/drawing/2014/main" id="{212F1213-625C-4135-9061-0E2C4452BB7F}"/>
                </a:ext>
              </a:extLst>
            </p:cNvPr>
            <p:cNvSpPr>
              <a:spLocks noChangeArrowheads="1"/>
            </p:cNvSpPr>
            <p:nvPr/>
          </p:nvSpPr>
          <p:spPr bwMode="auto">
            <a:xfrm>
              <a:off x="72" y="3970"/>
              <a:ext cx="198" cy="96"/>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nchor="ct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algn="ctr" defTabSz="995188" eaLnBrk="0" hangingPunct="0"/>
              <a:endParaRPr lang="en-GB"/>
            </a:p>
          </p:txBody>
        </p:sp>
        <p:sp>
          <p:nvSpPr>
            <p:cNvPr id="1032" name="Rectangle 1031">
              <a:extLst>
                <a:ext uri="{FF2B5EF4-FFF2-40B4-BE49-F238E27FC236}">
                  <a16:creationId xmlns:a16="http://schemas.microsoft.com/office/drawing/2014/main" id="{A9B7C6BA-E387-4EB4-9DBE-DF023CE99DA4}"/>
                </a:ext>
              </a:extLst>
            </p:cNvPr>
            <p:cNvSpPr>
              <a:spLocks noChangeArrowheads="1"/>
            </p:cNvSpPr>
            <p:nvPr/>
          </p:nvSpPr>
          <p:spPr bwMode="auto">
            <a:xfrm>
              <a:off x="72" y="3658"/>
              <a:ext cx="198" cy="96"/>
            </a:xfrm>
            <a:prstGeom prst="rect">
              <a:avLst/>
            </a:prstGeom>
            <a:solidFill>
              <a:schemeClr val="bg1">
                <a:lumMod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US"/>
            </a:p>
          </p:txBody>
        </p:sp>
        <p:sp>
          <p:nvSpPr>
            <p:cNvPr id="1033" name="Rectangle 1032">
              <a:extLst>
                <a:ext uri="{FF2B5EF4-FFF2-40B4-BE49-F238E27FC236}">
                  <a16:creationId xmlns:a16="http://schemas.microsoft.com/office/drawing/2014/main" id="{A8C6DE2F-B6D0-4D81-A034-4C8D811680C8}"/>
                </a:ext>
              </a:extLst>
            </p:cNvPr>
            <p:cNvSpPr>
              <a:spLocks noChangeArrowheads="1"/>
            </p:cNvSpPr>
            <p:nvPr/>
          </p:nvSpPr>
          <p:spPr bwMode="auto">
            <a:xfrm>
              <a:off x="72" y="3810"/>
              <a:ext cx="198" cy="96"/>
            </a:xfrm>
            <a:prstGeom prst="rect">
              <a:avLst/>
            </a:prstGeom>
            <a:solidFill>
              <a:schemeClr val="bg1">
                <a:lumMod val="75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endParaRPr lang="en-US"/>
            </a:p>
          </p:txBody>
        </p:sp>
        <p:sp>
          <p:nvSpPr>
            <p:cNvPr id="1034" name="Text Box 11">
              <a:extLst>
                <a:ext uri="{FF2B5EF4-FFF2-40B4-BE49-F238E27FC236}">
                  <a16:creationId xmlns:a16="http://schemas.microsoft.com/office/drawing/2014/main" id="{9BBC1EC1-F6B0-4F2A-B60A-0C93D89514AE}"/>
                </a:ext>
              </a:extLst>
            </p:cNvPr>
            <p:cNvSpPr txBox="1">
              <a:spLocks noChangeArrowheads="1"/>
            </p:cNvSpPr>
            <p:nvPr/>
          </p:nvSpPr>
          <p:spPr bwMode="auto">
            <a:xfrm>
              <a:off x="261" y="3583"/>
              <a:ext cx="2497"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spAutoFit/>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rtl="0"/>
              <a:r>
                <a:rPr lang="en-GB" sz="1700" b="0" dirty="0">
                  <a:solidFill>
                    <a:schemeClr val="tx1"/>
                  </a:solidFill>
                </a:rPr>
                <a:t>Certified polio-free regions </a:t>
              </a:r>
              <a:r>
                <a:rPr lang="en-GB" sz="1300" b="0" i="1" dirty="0">
                  <a:solidFill>
                    <a:schemeClr val="tx1"/>
                  </a:solidFill>
                </a:rPr>
                <a:t>(170 countries)</a:t>
              </a:r>
              <a:endParaRPr lang="en-GB" sz="1700" b="0" i="1" dirty="0">
                <a:solidFill>
                  <a:schemeClr val="tx1"/>
                </a:solidFill>
              </a:endParaRPr>
            </a:p>
          </p:txBody>
        </p:sp>
        <p:sp>
          <p:nvSpPr>
            <p:cNvPr id="1035" name="Text Box 12">
              <a:extLst>
                <a:ext uri="{FF2B5EF4-FFF2-40B4-BE49-F238E27FC236}">
                  <a16:creationId xmlns:a16="http://schemas.microsoft.com/office/drawing/2014/main" id="{FF9012E1-7921-48C0-904E-33CEA022A241}"/>
                </a:ext>
              </a:extLst>
            </p:cNvPr>
            <p:cNvSpPr txBox="1">
              <a:spLocks noChangeArrowheads="1"/>
            </p:cNvSpPr>
            <p:nvPr/>
          </p:nvSpPr>
          <p:spPr bwMode="auto">
            <a:xfrm>
              <a:off x="261" y="3912"/>
              <a:ext cx="2567"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spAutoFit/>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rtl="0"/>
              <a:r>
                <a:rPr lang="en-GB" sz="1700" b="0" dirty="0">
                  <a:solidFill>
                    <a:schemeClr val="tx1"/>
                  </a:solidFill>
                </a:rPr>
                <a:t>Endemic with wild poliovirus </a:t>
              </a:r>
              <a:r>
                <a:rPr lang="en-GB" sz="1500" b="0" i="1" dirty="0">
                  <a:solidFill>
                    <a:schemeClr val="tx1"/>
                  </a:solidFill>
                </a:rPr>
                <a:t>(2 countries)</a:t>
              </a:r>
            </a:p>
            <a:p>
              <a:pPr rtl="0"/>
              <a:r>
                <a:rPr lang="en-GB" sz="1500" b="0" i="1" dirty="0">
                  <a:solidFill>
                    <a:schemeClr val="tx1"/>
                  </a:solidFill>
                </a:rPr>
                <a:t> </a:t>
              </a:r>
              <a:endParaRPr lang="en-GB" sz="1700" b="0" dirty="0">
                <a:solidFill>
                  <a:schemeClr val="tx1"/>
                </a:solidFill>
              </a:endParaRPr>
            </a:p>
          </p:txBody>
        </p:sp>
        <p:sp>
          <p:nvSpPr>
            <p:cNvPr id="1036" name="Text Box 13">
              <a:extLst>
                <a:ext uri="{FF2B5EF4-FFF2-40B4-BE49-F238E27FC236}">
                  <a16:creationId xmlns:a16="http://schemas.microsoft.com/office/drawing/2014/main" id="{F47456A3-75E0-482E-95E9-A8E9DA0DA928}"/>
                </a:ext>
              </a:extLst>
            </p:cNvPr>
            <p:cNvSpPr txBox="1">
              <a:spLocks noChangeArrowheads="1"/>
            </p:cNvSpPr>
            <p:nvPr/>
          </p:nvSpPr>
          <p:spPr bwMode="auto">
            <a:xfrm>
              <a:off x="277" y="3752"/>
              <a:ext cx="2624"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spAutoFit/>
            </a:bodyP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rtl="0"/>
              <a:r>
                <a:rPr lang="en-GB" sz="1700" b="0" dirty="0">
                  <a:solidFill>
                    <a:schemeClr val="tx1"/>
                  </a:solidFill>
                </a:rPr>
                <a:t>Not certified but non-endemic </a:t>
              </a:r>
              <a:r>
                <a:rPr lang="en-GB" sz="1300" b="0" i="1" dirty="0">
                  <a:solidFill>
                    <a:schemeClr val="tx1"/>
                  </a:solidFill>
                </a:rPr>
                <a:t>(21 countries)</a:t>
              </a:r>
              <a:endParaRPr lang="en-GB" sz="1300" b="0" dirty="0">
                <a:solidFill>
                  <a:schemeClr val="tx1"/>
                </a:solidFill>
              </a:endParaRPr>
            </a:p>
          </p:txBody>
        </p:sp>
        <p:sp>
          <p:nvSpPr>
            <p:cNvPr id="1037" name="Rectangle 1036">
              <a:extLst>
                <a:ext uri="{FF2B5EF4-FFF2-40B4-BE49-F238E27FC236}">
                  <a16:creationId xmlns:a16="http://schemas.microsoft.com/office/drawing/2014/main" id="{F2E7ECB3-C59F-49DD-A4CE-23101818CA05}"/>
                </a:ext>
              </a:extLst>
            </p:cNvPr>
            <p:cNvSpPr>
              <a:spLocks noChangeArrowheads="1"/>
            </p:cNvSpPr>
            <p:nvPr/>
          </p:nvSpPr>
          <p:spPr bwMode="auto">
            <a:xfrm>
              <a:off x="47" y="3562"/>
              <a:ext cx="2878" cy="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549" tIns="49773" rIns="99549" bIns="49773" anchor="ctr"/>
            <a:lstStyle>
              <a:defPPr>
                <a:defRPr lang="en-GB"/>
              </a:defPPr>
              <a:lvl1pPr algn="l" rtl="1" fontAlgn="base">
                <a:spcBef>
                  <a:spcPct val="0"/>
                </a:spcBef>
                <a:spcAft>
                  <a:spcPct val="0"/>
                </a:spcAft>
                <a:defRPr sz="3900" b="1" kern="1200">
                  <a:solidFill>
                    <a:srgbClr val="000066"/>
                  </a:solidFill>
                  <a:latin typeface="Arial" charset="0"/>
                  <a:ea typeface="+mn-ea"/>
                  <a:cs typeface="Arial" charset="0"/>
                </a:defRPr>
              </a:lvl1pPr>
              <a:lvl2pPr marL="457200" algn="l" rtl="1" fontAlgn="base">
                <a:spcBef>
                  <a:spcPct val="0"/>
                </a:spcBef>
                <a:spcAft>
                  <a:spcPct val="0"/>
                </a:spcAft>
                <a:defRPr sz="3900" b="1" kern="1200">
                  <a:solidFill>
                    <a:srgbClr val="000066"/>
                  </a:solidFill>
                  <a:latin typeface="Arial" charset="0"/>
                  <a:ea typeface="+mn-ea"/>
                  <a:cs typeface="Arial" charset="0"/>
                </a:defRPr>
              </a:lvl2pPr>
              <a:lvl3pPr marL="914400" algn="l" rtl="1" fontAlgn="base">
                <a:spcBef>
                  <a:spcPct val="0"/>
                </a:spcBef>
                <a:spcAft>
                  <a:spcPct val="0"/>
                </a:spcAft>
                <a:defRPr sz="3900" b="1" kern="1200">
                  <a:solidFill>
                    <a:srgbClr val="000066"/>
                  </a:solidFill>
                  <a:latin typeface="Arial" charset="0"/>
                  <a:ea typeface="+mn-ea"/>
                  <a:cs typeface="Arial" charset="0"/>
                </a:defRPr>
              </a:lvl3pPr>
              <a:lvl4pPr marL="1371600" algn="l" rtl="1" fontAlgn="base">
                <a:spcBef>
                  <a:spcPct val="0"/>
                </a:spcBef>
                <a:spcAft>
                  <a:spcPct val="0"/>
                </a:spcAft>
                <a:defRPr sz="3900" b="1" kern="1200">
                  <a:solidFill>
                    <a:srgbClr val="000066"/>
                  </a:solidFill>
                  <a:latin typeface="Arial" charset="0"/>
                  <a:ea typeface="+mn-ea"/>
                  <a:cs typeface="Arial" charset="0"/>
                </a:defRPr>
              </a:lvl4pPr>
              <a:lvl5pPr marL="1828800" algn="l" rtl="1" fontAlgn="base">
                <a:spcBef>
                  <a:spcPct val="0"/>
                </a:spcBef>
                <a:spcAft>
                  <a:spcPct val="0"/>
                </a:spcAft>
                <a:defRPr sz="3900" b="1" kern="1200">
                  <a:solidFill>
                    <a:srgbClr val="000066"/>
                  </a:solidFill>
                  <a:latin typeface="Arial" charset="0"/>
                  <a:ea typeface="+mn-ea"/>
                  <a:cs typeface="Arial" charset="0"/>
                </a:defRPr>
              </a:lvl5pPr>
              <a:lvl6pPr marL="2286000" algn="l" defTabSz="914400" rtl="0" eaLnBrk="1" latinLnBrk="0" hangingPunct="1">
                <a:defRPr sz="3900" b="1" kern="1200">
                  <a:solidFill>
                    <a:srgbClr val="000066"/>
                  </a:solidFill>
                  <a:latin typeface="Arial" charset="0"/>
                  <a:ea typeface="+mn-ea"/>
                  <a:cs typeface="Arial" charset="0"/>
                </a:defRPr>
              </a:lvl6pPr>
              <a:lvl7pPr marL="2743200" algn="l" defTabSz="914400" rtl="0" eaLnBrk="1" latinLnBrk="0" hangingPunct="1">
                <a:defRPr sz="3900" b="1" kern="1200">
                  <a:solidFill>
                    <a:srgbClr val="000066"/>
                  </a:solidFill>
                  <a:latin typeface="Arial" charset="0"/>
                  <a:ea typeface="+mn-ea"/>
                  <a:cs typeface="Arial" charset="0"/>
                </a:defRPr>
              </a:lvl7pPr>
              <a:lvl8pPr marL="3200400" algn="l" defTabSz="914400" rtl="0" eaLnBrk="1" latinLnBrk="0" hangingPunct="1">
                <a:defRPr sz="3900" b="1" kern="1200">
                  <a:solidFill>
                    <a:srgbClr val="000066"/>
                  </a:solidFill>
                  <a:latin typeface="Arial" charset="0"/>
                  <a:ea typeface="+mn-ea"/>
                  <a:cs typeface="Arial" charset="0"/>
                </a:defRPr>
              </a:lvl8pPr>
              <a:lvl9pPr marL="3657600" algn="l" defTabSz="914400" rtl="0" eaLnBrk="1" latinLnBrk="0" hangingPunct="1">
                <a:defRPr sz="3900" b="1" kern="1200">
                  <a:solidFill>
                    <a:srgbClr val="000066"/>
                  </a:solidFill>
                  <a:latin typeface="Arial" charset="0"/>
                  <a:ea typeface="+mn-ea"/>
                  <a:cs typeface="Arial" charset="0"/>
                </a:defRPr>
              </a:lvl9pPr>
            </a:lstStyle>
            <a:p>
              <a:pPr algn="ctr" defTabSz="995188" eaLnBrk="0" hangingPunct="0"/>
              <a:endParaRPr lang="en-GB" sz="26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7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a:extLst>
              <a:ext uri="{FF2B5EF4-FFF2-40B4-BE49-F238E27FC236}">
                <a16:creationId xmlns:a16="http://schemas.microsoft.com/office/drawing/2014/main" id="{33E3C933-CE59-4A2D-BB58-B6F0BA170014}"/>
              </a:ext>
            </a:extLst>
          </p:cNvPr>
          <p:cNvSpPr>
            <a:spLocks noGrp="1" noChangeArrowheads="1"/>
          </p:cNvSpPr>
          <p:nvPr>
            <p:ph idx="1"/>
          </p:nvPr>
        </p:nvSpPr>
        <p:spPr>
          <a:xfrm>
            <a:off x="250825" y="1381125"/>
            <a:ext cx="8641655" cy="4496147"/>
          </a:xfrm>
        </p:spPr>
        <p:txBody>
          <a:bodyPr/>
          <a:lstStyle/>
          <a:p>
            <a:r>
              <a:rPr lang="en-US" sz="2000" dirty="0"/>
              <a:t>Conducted on a regional basis</a:t>
            </a:r>
          </a:p>
          <a:p>
            <a:r>
              <a:rPr lang="en-US" sz="2000" dirty="0"/>
              <a:t>Each region can consider certification when </a:t>
            </a:r>
            <a:r>
              <a:rPr lang="en-US" sz="2000" u="sng" dirty="0"/>
              <a:t>all</a:t>
            </a:r>
            <a:r>
              <a:rPr lang="en-US" sz="2000" dirty="0"/>
              <a:t> countries demonstrate the absence of wild poliovirus transmission for at least three consecutive years, in the presence of certification standard surveillance</a:t>
            </a:r>
          </a:p>
          <a:p>
            <a:pPr marL="0" indent="0">
              <a:buNone/>
            </a:pPr>
            <a:endParaRPr lang="en-US" sz="2000" dirty="0"/>
          </a:p>
          <a:p>
            <a:endParaRPr lang="en-US" sz="2000" dirty="0"/>
          </a:p>
        </p:txBody>
      </p:sp>
      <p:sp>
        <p:nvSpPr>
          <p:cNvPr id="3" name="Title 2">
            <a:extLst>
              <a:ext uri="{FF2B5EF4-FFF2-40B4-BE49-F238E27FC236}">
                <a16:creationId xmlns:a16="http://schemas.microsoft.com/office/drawing/2014/main" id="{6BB475F0-9738-48FD-8CDE-2773FAC0EF7C}"/>
              </a:ext>
            </a:extLst>
          </p:cNvPr>
          <p:cNvSpPr>
            <a:spLocks noGrp="1"/>
          </p:cNvSpPr>
          <p:nvPr>
            <p:ph type="title"/>
          </p:nvPr>
        </p:nvSpPr>
        <p:spPr/>
        <p:txBody>
          <a:bodyPr/>
          <a:lstStyle/>
          <a:p>
            <a:pPr>
              <a:defRPr/>
            </a:pPr>
            <a:r>
              <a:rPr lang="en-US" dirty="0"/>
              <a:t>Certification of polio eradication</a:t>
            </a:r>
          </a:p>
        </p:txBody>
      </p:sp>
      <p:graphicFrame>
        <p:nvGraphicFramePr>
          <p:cNvPr id="2" name="Table 6">
            <a:extLst>
              <a:ext uri="{FF2B5EF4-FFF2-40B4-BE49-F238E27FC236}">
                <a16:creationId xmlns:a16="http://schemas.microsoft.com/office/drawing/2014/main" id="{06AD5B3B-813E-49BF-BA4A-05260F97B824}"/>
              </a:ext>
            </a:extLst>
          </p:cNvPr>
          <p:cNvGraphicFramePr>
            <a:graphicFrameLocks noGrp="1"/>
          </p:cNvGraphicFramePr>
          <p:nvPr>
            <p:extLst>
              <p:ext uri="{D42A27DB-BD31-4B8C-83A1-F6EECF244321}">
                <p14:modId xmlns:p14="http://schemas.microsoft.com/office/powerpoint/2010/main" val="2864644990"/>
              </p:ext>
            </p:extLst>
          </p:nvPr>
        </p:nvGraphicFramePr>
        <p:xfrm>
          <a:off x="4644008" y="3068960"/>
          <a:ext cx="4248472" cy="1920240"/>
        </p:xfrm>
        <a:graphic>
          <a:graphicData uri="http://schemas.openxmlformats.org/drawingml/2006/table">
            <a:tbl>
              <a:tblPr firstRow="1" bandRow="1">
                <a:tableStyleId>{5C22544A-7EE6-4342-B048-85BDC9FD1C3A}</a:tableStyleId>
              </a:tblPr>
              <a:tblGrid>
                <a:gridCol w="2448272">
                  <a:extLst>
                    <a:ext uri="{9D8B030D-6E8A-4147-A177-3AD203B41FA5}">
                      <a16:colId xmlns:a16="http://schemas.microsoft.com/office/drawing/2014/main" val="441548049"/>
                    </a:ext>
                  </a:extLst>
                </a:gridCol>
                <a:gridCol w="1800200">
                  <a:extLst>
                    <a:ext uri="{9D8B030D-6E8A-4147-A177-3AD203B41FA5}">
                      <a16:colId xmlns:a16="http://schemas.microsoft.com/office/drawing/2014/main" val="1664339"/>
                    </a:ext>
                  </a:extLst>
                </a:gridCol>
              </a:tblGrid>
              <a:tr h="128112">
                <a:tc>
                  <a:txBody>
                    <a:bodyPr/>
                    <a:lstStyle/>
                    <a:p>
                      <a:r>
                        <a:rPr lang="en-US" sz="1050" dirty="0"/>
                        <a:t>Region</a:t>
                      </a:r>
                    </a:p>
                  </a:txBody>
                  <a:tcPr>
                    <a:solidFill>
                      <a:srgbClr val="99CCFF"/>
                    </a:solidFill>
                  </a:tcPr>
                </a:tc>
                <a:tc>
                  <a:txBody>
                    <a:bodyPr/>
                    <a:lstStyle/>
                    <a:p>
                      <a:r>
                        <a:rPr lang="en-US" sz="1050" dirty="0"/>
                        <a:t>Year certified wild poliovirus free</a:t>
                      </a:r>
                    </a:p>
                  </a:txBody>
                  <a:tcPr>
                    <a:solidFill>
                      <a:srgbClr val="99CCFF"/>
                    </a:solidFill>
                  </a:tcPr>
                </a:tc>
                <a:extLst>
                  <a:ext uri="{0D108BD9-81ED-4DB2-BD59-A6C34878D82A}">
                    <a16:rowId xmlns:a16="http://schemas.microsoft.com/office/drawing/2014/main" val="3218719662"/>
                  </a:ext>
                </a:extLst>
              </a:tr>
              <a:tr h="200120">
                <a:tc>
                  <a:txBody>
                    <a:bodyPr/>
                    <a:lstStyle/>
                    <a:p>
                      <a:r>
                        <a:rPr lang="en-US" sz="1050" dirty="0"/>
                        <a:t>WHO Region of the Americas</a:t>
                      </a:r>
                    </a:p>
                  </a:txBody>
                  <a:tcPr>
                    <a:solidFill>
                      <a:srgbClr val="99CCFF"/>
                    </a:solidFill>
                  </a:tcPr>
                </a:tc>
                <a:tc>
                  <a:txBody>
                    <a:bodyPr/>
                    <a:lstStyle/>
                    <a:p>
                      <a:r>
                        <a:rPr lang="en-US" sz="1050" dirty="0"/>
                        <a:t>1994</a:t>
                      </a:r>
                    </a:p>
                  </a:txBody>
                  <a:tcPr>
                    <a:solidFill>
                      <a:srgbClr val="99CCFF"/>
                    </a:solidFill>
                  </a:tcPr>
                </a:tc>
                <a:extLst>
                  <a:ext uri="{0D108BD9-81ED-4DB2-BD59-A6C34878D82A}">
                    <a16:rowId xmlns:a16="http://schemas.microsoft.com/office/drawing/2014/main" val="347710703"/>
                  </a:ext>
                </a:extLst>
              </a:tr>
              <a:tr h="200120">
                <a:tc>
                  <a:txBody>
                    <a:bodyPr/>
                    <a:lstStyle/>
                    <a:p>
                      <a:r>
                        <a:rPr lang="en-US" sz="1050" dirty="0"/>
                        <a:t>WHO Western Pacific Region</a:t>
                      </a:r>
                    </a:p>
                  </a:txBody>
                  <a:tcPr>
                    <a:solidFill>
                      <a:srgbClr val="99CCFF"/>
                    </a:solidFill>
                  </a:tcPr>
                </a:tc>
                <a:tc>
                  <a:txBody>
                    <a:bodyPr/>
                    <a:lstStyle/>
                    <a:p>
                      <a:r>
                        <a:rPr lang="en-US" sz="1050" dirty="0"/>
                        <a:t>2000</a:t>
                      </a:r>
                    </a:p>
                  </a:txBody>
                  <a:tcPr>
                    <a:solidFill>
                      <a:srgbClr val="99CCFF"/>
                    </a:solidFill>
                  </a:tcPr>
                </a:tc>
                <a:extLst>
                  <a:ext uri="{0D108BD9-81ED-4DB2-BD59-A6C34878D82A}">
                    <a16:rowId xmlns:a16="http://schemas.microsoft.com/office/drawing/2014/main" val="2675288059"/>
                  </a:ext>
                </a:extLst>
              </a:tr>
              <a:tr h="200120">
                <a:tc>
                  <a:txBody>
                    <a:bodyPr/>
                    <a:lstStyle/>
                    <a:p>
                      <a:r>
                        <a:rPr lang="en-US" sz="1050" dirty="0"/>
                        <a:t>WHO European Region</a:t>
                      </a:r>
                    </a:p>
                  </a:txBody>
                  <a:tcPr>
                    <a:solidFill>
                      <a:srgbClr val="99CCFF"/>
                    </a:solidFill>
                  </a:tcPr>
                </a:tc>
                <a:tc>
                  <a:txBody>
                    <a:bodyPr/>
                    <a:lstStyle/>
                    <a:p>
                      <a:r>
                        <a:rPr lang="en-US" sz="1050" dirty="0"/>
                        <a:t>2002</a:t>
                      </a:r>
                    </a:p>
                  </a:txBody>
                  <a:tcPr>
                    <a:solidFill>
                      <a:srgbClr val="99CCFF"/>
                    </a:solidFill>
                  </a:tcPr>
                </a:tc>
                <a:extLst>
                  <a:ext uri="{0D108BD9-81ED-4DB2-BD59-A6C34878D82A}">
                    <a16:rowId xmlns:a16="http://schemas.microsoft.com/office/drawing/2014/main" val="4048759555"/>
                  </a:ext>
                </a:extLst>
              </a:tr>
              <a:tr h="200120">
                <a:tc>
                  <a:txBody>
                    <a:bodyPr/>
                    <a:lstStyle/>
                    <a:p>
                      <a:r>
                        <a:rPr lang="en-US" sz="1050" dirty="0"/>
                        <a:t>WHO South-East Asia Region</a:t>
                      </a:r>
                    </a:p>
                  </a:txBody>
                  <a:tcPr>
                    <a:solidFill>
                      <a:srgbClr val="99CCFF"/>
                    </a:solidFill>
                  </a:tcPr>
                </a:tc>
                <a:tc>
                  <a:txBody>
                    <a:bodyPr/>
                    <a:lstStyle/>
                    <a:p>
                      <a:r>
                        <a:rPr lang="en-US" sz="1050" dirty="0"/>
                        <a:t>2014</a:t>
                      </a:r>
                    </a:p>
                  </a:txBody>
                  <a:tcPr>
                    <a:solidFill>
                      <a:srgbClr val="99CCFF"/>
                    </a:solidFill>
                  </a:tcPr>
                </a:tc>
                <a:extLst>
                  <a:ext uri="{0D108BD9-81ED-4DB2-BD59-A6C34878D82A}">
                    <a16:rowId xmlns:a16="http://schemas.microsoft.com/office/drawing/2014/main" val="1674166378"/>
                  </a:ext>
                </a:extLst>
              </a:tr>
              <a:tr h="220110">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50" dirty="0"/>
                        <a:t>WHO African Region</a:t>
                      </a:r>
                    </a:p>
                  </a:txBody>
                  <a:tcPr>
                    <a:solidFill>
                      <a:srgbClr val="99CCFF"/>
                    </a:solidFill>
                  </a:tcPr>
                </a:tc>
                <a:tc>
                  <a:txBody>
                    <a:bodyPr/>
                    <a:lstStyle/>
                    <a:p>
                      <a:r>
                        <a:rPr lang="en-US" sz="1050" dirty="0"/>
                        <a:t>2020</a:t>
                      </a:r>
                    </a:p>
                  </a:txBody>
                  <a:tcPr>
                    <a:solidFill>
                      <a:srgbClr val="99CCFF"/>
                    </a:solidFill>
                  </a:tcPr>
                </a:tc>
                <a:extLst>
                  <a:ext uri="{0D108BD9-81ED-4DB2-BD59-A6C34878D82A}">
                    <a16:rowId xmlns:a16="http://schemas.microsoft.com/office/drawing/2014/main" val="4181141942"/>
                  </a:ext>
                </a:extLst>
              </a:tr>
              <a:tr h="200120">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50" dirty="0"/>
                        <a:t>WHO Eastern Mediterranean Region</a:t>
                      </a:r>
                    </a:p>
                  </a:txBody>
                  <a:tcPr>
                    <a:solidFill>
                      <a:srgbClr val="99CCFF"/>
                    </a:solidFill>
                  </a:tcPr>
                </a:tc>
                <a:tc>
                  <a:txBody>
                    <a:bodyPr/>
                    <a:lstStyle/>
                    <a:p>
                      <a:endParaRPr lang="en-US" sz="1050" dirty="0"/>
                    </a:p>
                  </a:txBody>
                  <a:tcPr>
                    <a:solidFill>
                      <a:srgbClr val="99CCFF"/>
                    </a:solidFill>
                  </a:tcPr>
                </a:tc>
                <a:extLst>
                  <a:ext uri="{0D108BD9-81ED-4DB2-BD59-A6C34878D82A}">
                    <a16:rowId xmlns:a16="http://schemas.microsoft.com/office/drawing/2014/main" val="4033613019"/>
                  </a:ext>
                </a:extLst>
              </a:tr>
            </a:tbl>
          </a:graphicData>
        </a:graphic>
      </p:graphicFrame>
      <p:sp>
        <p:nvSpPr>
          <p:cNvPr id="8" name="Content Placeholder 1">
            <a:extLst>
              <a:ext uri="{FF2B5EF4-FFF2-40B4-BE49-F238E27FC236}">
                <a16:creationId xmlns:a16="http://schemas.microsoft.com/office/drawing/2014/main" id="{A2081EBE-423A-4F36-B1B1-4B3FEA3461C8}"/>
              </a:ext>
            </a:extLst>
          </p:cNvPr>
          <p:cNvSpPr txBox="1">
            <a:spLocks noChangeArrowheads="1"/>
          </p:cNvSpPr>
          <p:nvPr/>
        </p:nvSpPr>
        <p:spPr bwMode="auto">
          <a:xfrm>
            <a:off x="250825" y="2996953"/>
            <a:ext cx="4393183"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ts val="1800"/>
              </a:spcBef>
              <a:spcAft>
                <a:spcPct val="0"/>
              </a:spcAft>
              <a:buClr>
                <a:srgbClr val="1E7FB8"/>
              </a:buClr>
              <a:buFont typeface="Wingdings" panose="05000000000000000000" pitchFamily="2" charset="2"/>
              <a:buChar char="l"/>
              <a:defRPr sz="2500">
                <a:solidFill>
                  <a:srgbClr val="000066"/>
                </a:solidFill>
                <a:latin typeface="Gill Sans MT" panose="020B0502020104020203" pitchFamily="34" charset="0"/>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Gill Sans MT" panose="020B0502020104020203" pitchFamily="34" charset="0"/>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Gill Sans MT" panose="020B0502020104020203" pitchFamily="34" charset="0"/>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r>
              <a:rPr lang="en-US" sz="2000" b="0" kern="0" dirty="0"/>
              <a:t>In addition, all facilities holding wild poliovirus infectious and potentially infectious materials must have implemented bio-containment measures according to the Global action plan for laboratory containment of wild poliovirus (2003)</a:t>
            </a:r>
          </a:p>
          <a:p>
            <a:pPr marL="0" indent="0">
              <a:buFont typeface="Wingdings" panose="05000000000000000000" pitchFamily="2" charset="2"/>
              <a:buNone/>
            </a:pPr>
            <a:endParaRPr lang="en-US" sz="2000" b="0" kern="0" dirty="0"/>
          </a:p>
          <a:p>
            <a:endParaRPr lang="en-US" sz="2000" b="0" kern="0" dirty="0"/>
          </a:p>
        </p:txBody>
      </p:sp>
    </p:spTree>
    <p:extLst>
      <p:ext uri="{BB962C8B-B14F-4D97-AF65-F5344CB8AC3E}">
        <p14:creationId xmlns:p14="http://schemas.microsoft.com/office/powerpoint/2010/main" val="3091481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a:extLst>
              <a:ext uri="{FF2B5EF4-FFF2-40B4-BE49-F238E27FC236}">
                <a16:creationId xmlns:a16="http://schemas.microsoft.com/office/drawing/2014/main" id="{33E3C933-CE59-4A2D-BB58-B6F0BA170014}"/>
              </a:ext>
            </a:extLst>
          </p:cNvPr>
          <p:cNvSpPr>
            <a:spLocks noGrp="1" noChangeArrowheads="1"/>
          </p:cNvSpPr>
          <p:nvPr>
            <p:ph idx="1"/>
          </p:nvPr>
        </p:nvSpPr>
        <p:spPr>
          <a:xfrm>
            <a:off x="250825" y="1381125"/>
            <a:ext cx="6624638" cy="5000625"/>
          </a:xfrm>
        </p:spPr>
        <p:txBody>
          <a:bodyPr/>
          <a:lstStyle/>
          <a:p>
            <a:r>
              <a:rPr lang="en-US" altLang="en-US" sz="1800" dirty="0"/>
              <a:t>3 Types of polioviruses</a:t>
            </a:r>
          </a:p>
          <a:p>
            <a:pPr lvl="1"/>
            <a:r>
              <a:rPr lang="en-US" altLang="en-US" sz="2400" dirty="0">
                <a:ea typeface="Arial" panose="020B0604020202020204" pitchFamily="34" charset="0"/>
              </a:rPr>
              <a:t>Wild poliovirus  (WPV) – 3 serotypes</a:t>
            </a:r>
          </a:p>
          <a:p>
            <a:pPr lvl="2"/>
            <a:r>
              <a:rPr lang="en-US" altLang="en-US" sz="2400" b="1" dirty="0">
                <a:ea typeface="Arial" panose="020B0604020202020204" pitchFamily="34" charset="0"/>
              </a:rPr>
              <a:t>Type 1 – 416 cases in 2013 </a:t>
            </a:r>
            <a:r>
              <a:rPr lang="en-US" altLang="en-US" sz="2400" dirty="0">
                <a:ea typeface="Arial" panose="020B0604020202020204" pitchFamily="34" charset="0"/>
              </a:rPr>
              <a:t>(this is the only type of WPV in circulation today)</a:t>
            </a:r>
            <a:endParaRPr lang="en-US" altLang="en-US" sz="2400" b="1" dirty="0">
              <a:ea typeface="Arial" panose="020B0604020202020204" pitchFamily="34" charset="0"/>
            </a:endParaRPr>
          </a:p>
          <a:p>
            <a:pPr lvl="2"/>
            <a:r>
              <a:rPr lang="en-US" altLang="en-US" sz="2400" dirty="0">
                <a:ea typeface="Arial" panose="020B0604020202020204" pitchFamily="34" charset="0"/>
              </a:rPr>
              <a:t>Type 2 – eliminated in 1999</a:t>
            </a:r>
          </a:p>
          <a:p>
            <a:pPr lvl="2"/>
            <a:r>
              <a:rPr lang="en-US" altLang="en-US" sz="2400" dirty="0">
                <a:ea typeface="Arial" panose="020B0604020202020204" pitchFamily="34" charset="0"/>
              </a:rPr>
              <a:t>Type 3 – </a:t>
            </a:r>
            <a:r>
              <a:rPr lang="en-US" altLang="en-US" sz="2400" dirty="0"/>
              <a:t>eliminated in 2019</a:t>
            </a:r>
          </a:p>
        </p:txBody>
      </p:sp>
      <p:sp>
        <p:nvSpPr>
          <p:cNvPr id="3" name="Title 2">
            <a:extLst>
              <a:ext uri="{FF2B5EF4-FFF2-40B4-BE49-F238E27FC236}">
                <a16:creationId xmlns:a16="http://schemas.microsoft.com/office/drawing/2014/main" id="{6BB475F0-9738-48FD-8CDE-2773FAC0EF7C}"/>
              </a:ext>
            </a:extLst>
          </p:cNvPr>
          <p:cNvSpPr>
            <a:spLocks noGrp="1"/>
          </p:cNvSpPr>
          <p:nvPr>
            <p:ph type="title"/>
          </p:nvPr>
        </p:nvSpPr>
        <p:spPr/>
        <p:txBody>
          <a:bodyPr/>
          <a:lstStyle/>
          <a:p>
            <a:pPr>
              <a:defRPr/>
            </a:pPr>
            <a:r>
              <a:rPr lang="en-US" dirty="0"/>
              <a:t>Types of polioviruses</a:t>
            </a:r>
          </a:p>
        </p:txBody>
      </p:sp>
      <p:pic>
        <p:nvPicPr>
          <p:cNvPr id="4" name="Picture 4">
            <a:extLst>
              <a:ext uri="{FF2B5EF4-FFF2-40B4-BE49-F238E27FC236}">
                <a16:creationId xmlns:a16="http://schemas.microsoft.com/office/drawing/2014/main" id="{ECD41E69-AB86-44A3-BCEE-B6DA2514A2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3424" y="3933056"/>
            <a:ext cx="4490913" cy="2098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6" descr="http://static.comicvine.com/uploads/original/11/110697/3625199-0745809454-600px.png">
            <a:extLst>
              <a:ext uri="{FF2B5EF4-FFF2-40B4-BE49-F238E27FC236}">
                <a16:creationId xmlns:a16="http://schemas.microsoft.com/office/drawing/2014/main" id="{44F72596-E96D-4B11-A382-A855CA8F79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7112" y="4077072"/>
            <a:ext cx="1579562"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http://static.comicvine.com/uploads/original/11/110697/3625199-0745809454-600px.png">
            <a:extLst>
              <a:ext uri="{FF2B5EF4-FFF2-40B4-BE49-F238E27FC236}">
                <a16:creationId xmlns:a16="http://schemas.microsoft.com/office/drawing/2014/main" id="{A60D70F7-528C-443E-8D71-133BF6D729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4775" y="4450544"/>
            <a:ext cx="1579562"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a:extLst>
              <a:ext uri="{FF2B5EF4-FFF2-40B4-BE49-F238E27FC236}">
                <a16:creationId xmlns:a16="http://schemas.microsoft.com/office/drawing/2014/main" id="{4B9024A6-AD63-40B0-9721-AC459DC61EAC}"/>
              </a:ext>
            </a:extLst>
          </p:cNvPr>
          <p:cNvSpPr>
            <a:spLocks noGrp="1" noChangeArrowheads="1"/>
          </p:cNvSpPr>
          <p:nvPr>
            <p:ph idx="1"/>
          </p:nvPr>
        </p:nvSpPr>
        <p:spPr>
          <a:xfrm>
            <a:off x="442913" y="1697038"/>
            <a:ext cx="8291512" cy="4611687"/>
          </a:xfrm>
        </p:spPr>
        <p:txBody>
          <a:bodyPr/>
          <a:lstStyle/>
          <a:p>
            <a:r>
              <a:rPr lang="en-US" altLang="en-US" sz="1800" dirty="0"/>
              <a:t>3 Types of Oral Polio vaccine</a:t>
            </a:r>
          </a:p>
          <a:p>
            <a:pPr lvl="1"/>
            <a:r>
              <a:rPr lang="en-US" altLang="en-US" sz="1800" b="1" dirty="0">
                <a:solidFill>
                  <a:srgbClr val="0070C0"/>
                </a:solidFill>
                <a:ea typeface="Arial" panose="020B0604020202020204" pitchFamily="34" charset="0"/>
              </a:rPr>
              <a:t>Bi</a:t>
            </a:r>
            <a:r>
              <a:rPr lang="en-US" altLang="en-US" sz="1800" dirty="0">
                <a:solidFill>
                  <a:srgbClr val="0070C0"/>
                </a:solidFill>
                <a:ea typeface="Arial" panose="020B0604020202020204" pitchFamily="34" charset="0"/>
              </a:rPr>
              <a:t>valent OPV (</a:t>
            </a:r>
            <a:r>
              <a:rPr lang="en-US" altLang="en-US" sz="1800" dirty="0" err="1">
                <a:solidFill>
                  <a:srgbClr val="0070C0"/>
                </a:solidFill>
                <a:ea typeface="Arial" panose="020B0604020202020204" pitchFamily="34" charset="0"/>
              </a:rPr>
              <a:t>bOPV</a:t>
            </a:r>
            <a:r>
              <a:rPr lang="en-US" altLang="en-US" sz="1800" dirty="0">
                <a:solidFill>
                  <a:srgbClr val="0070C0"/>
                </a:solidFill>
                <a:ea typeface="Arial" panose="020B0604020202020204" pitchFamily="34" charset="0"/>
              </a:rPr>
              <a:t>): types 1 </a:t>
            </a:r>
            <a:r>
              <a:rPr lang="en-US" altLang="en-US" sz="1800" i="1" dirty="0">
                <a:solidFill>
                  <a:srgbClr val="0070C0"/>
                </a:solidFill>
                <a:ea typeface="Arial" panose="020B0604020202020204" pitchFamily="34" charset="0"/>
              </a:rPr>
              <a:t>and</a:t>
            </a:r>
            <a:r>
              <a:rPr lang="en-US" altLang="en-US" sz="1800" dirty="0">
                <a:solidFill>
                  <a:srgbClr val="0070C0"/>
                </a:solidFill>
                <a:ea typeface="Arial" panose="020B0604020202020204" pitchFamily="34" charset="0"/>
              </a:rPr>
              <a:t> 3</a:t>
            </a:r>
            <a:endParaRPr lang="en-US" altLang="en-US" sz="1800" dirty="0">
              <a:ea typeface="Arial" panose="020B0604020202020204" pitchFamily="34" charset="0"/>
            </a:endParaRPr>
          </a:p>
          <a:p>
            <a:pPr lvl="2"/>
            <a:r>
              <a:rPr lang="en-US" altLang="en-US" sz="1800" dirty="0">
                <a:ea typeface="Arial" panose="020B0604020202020204" pitchFamily="34" charset="0"/>
              </a:rPr>
              <a:t>commonly used in supplementary immunization activities (SIAs)</a:t>
            </a:r>
            <a:endParaRPr lang="en-US" altLang="en-US" sz="1800" dirty="0">
              <a:solidFill>
                <a:srgbClr val="0070C0"/>
              </a:solidFill>
              <a:ea typeface="Arial" panose="020B0604020202020204" pitchFamily="34" charset="0"/>
            </a:endParaRPr>
          </a:p>
          <a:p>
            <a:pPr lvl="1"/>
            <a:r>
              <a:rPr lang="en-US" altLang="en-US" sz="1800" b="1" dirty="0">
                <a:solidFill>
                  <a:srgbClr val="0070C0"/>
                </a:solidFill>
                <a:ea typeface="Arial" panose="020B0604020202020204" pitchFamily="34" charset="0"/>
              </a:rPr>
              <a:t>Mono</a:t>
            </a:r>
            <a:r>
              <a:rPr lang="en-US" altLang="en-US" sz="1800" dirty="0">
                <a:solidFill>
                  <a:srgbClr val="0070C0"/>
                </a:solidFill>
                <a:ea typeface="Arial" panose="020B0604020202020204" pitchFamily="34" charset="0"/>
              </a:rPr>
              <a:t>valent OPV (</a:t>
            </a:r>
            <a:r>
              <a:rPr lang="en-US" altLang="en-US" sz="1800" dirty="0" err="1">
                <a:solidFill>
                  <a:srgbClr val="0070C0"/>
                </a:solidFill>
                <a:ea typeface="Arial" panose="020B0604020202020204" pitchFamily="34" charset="0"/>
              </a:rPr>
              <a:t>mOPV</a:t>
            </a:r>
            <a:r>
              <a:rPr lang="en-US" altLang="en-US" sz="1800" dirty="0">
                <a:solidFill>
                  <a:srgbClr val="0070C0"/>
                </a:solidFill>
                <a:ea typeface="Arial" panose="020B0604020202020204" pitchFamily="34" charset="0"/>
              </a:rPr>
              <a:t>): type 1, 2 </a:t>
            </a:r>
            <a:r>
              <a:rPr lang="en-US" altLang="en-US" sz="1800" i="1" dirty="0">
                <a:solidFill>
                  <a:srgbClr val="0070C0"/>
                </a:solidFill>
                <a:ea typeface="Arial" panose="020B0604020202020204" pitchFamily="34" charset="0"/>
              </a:rPr>
              <a:t>or</a:t>
            </a:r>
            <a:r>
              <a:rPr lang="en-US" altLang="en-US" sz="1800" dirty="0">
                <a:solidFill>
                  <a:srgbClr val="0070C0"/>
                </a:solidFill>
                <a:ea typeface="Arial" panose="020B0604020202020204" pitchFamily="34" charset="0"/>
              </a:rPr>
              <a:t> 3</a:t>
            </a:r>
            <a:endParaRPr lang="en-US" altLang="en-US" sz="1800" dirty="0">
              <a:ea typeface="Arial" panose="020B0604020202020204" pitchFamily="34" charset="0"/>
            </a:endParaRPr>
          </a:p>
          <a:p>
            <a:pPr lvl="2"/>
            <a:r>
              <a:rPr lang="en-US" altLang="en-US" sz="1800" dirty="0">
                <a:ea typeface="Arial" panose="020B0604020202020204" pitchFamily="34" charset="0"/>
              </a:rPr>
              <a:t>primarily used for SIAs in areas where only type 1 or type 3 is circulating</a:t>
            </a:r>
          </a:p>
          <a:p>
            <a:pPr lvl="1"/>
            <a:r>
              <a:rPr lang="en-US" altLang="en-US" sz="1800" b="1" dirty="0">
                <a:solidFill>
                  <a:srgbClr val="0070C0"/>
                </a:solidFill>
              </a:rPr>
              <a:t>Novel</a:t>
            </a:r>
            <a:r>
              <a:rPr lang="en-US" altLang="en-US" sz="1800" dirty="0">
                <a:solidFill>
                  <a:srgbClr val="0070C0"/>
                </a:solidFill>
              </a:rPr>
              <a:t> OPV (nOPV2):  type 2</a:t>
            </a:r>
            <a:endParaRPr lang="en-US" altLang="en-US" sz="1800" dirty="0">
              <a:solidFill>
                <a:srgbClr val="FF0000"/>
              </a:solidFill>
            </a:endParaRPr>
          </a:p>
          <a:p>
            <a:pPr lvl="2"/>
            <a:r>
              <a:rPr lang="en-US" altLang="en-US" sz="1800" dirty="0"/>
              <a:t>being introduced to better address evolving risk of type 2 circulating vaccine-derived poliovirus (cVDPV2)</a:t>
            </a:r>
          </a:p>
          <a:p>
            <a:pPr lvl="2"/>
            <a:r>
              <a:rPr lang="en-US" altLang="en-US" sz="1800" dirty="0"/>
              <a:t>is not WHO prequalified but is being deployed under WHO’s Emergency Use Listing (EUL) procedure to enable rapid field availability</a:t>
            </a:r>
          </a:p>
        </p:txBody>
      </p:sp>
      <p:sp>
        <p:nvSpPr>
          <p:cNvPr id="3" name="Title 2">
            <a:extLst>
              <a:ext uri="{FF2B5EF4-FFF2-40B4-BE49-F238E27FC236}">
                <a16:creationId xmlns:a16="http://schemas.microsoft.com/office/drawing/2014/main" id="{959B30B2-E054-4CF0-997A-6D80226F412E}"/>
              </a:ext>
            </a:extLst>
          </p:cNvPr>
          <p:cNvSpPr>
            <a:spLocks noGrp="1"/>
          </p:cNvSpPr>
          <p:nvPr>
            <p:ph type="title"/>
          </p:nvPr>
        </p:nvSpPr>
        <p:spPr/>
        <p:txBody>
          <a:bodyPr/>
          <a:lstStyle/>
          <a:p>
            <a:pPr>
              <a:defRPr/>
            </a:pPr>
            <a:r>
              <a:rPr lang="en-US" dirty="0"/>
              <a:t>Types of Oral Polio Vaccines</a:t>
            </a:r>
          </a:p>
        </p:txBody>
      </p:sp>
      <p:sp>
        <p:nvSpPr>
          <p:cNvPr id="19460" name="TextBox 1">
            <a:extLst>
              <a:ext uri="{FF2B5EF4-FFF2-40B4-BE49-F238E27FC236}">
                <a16:creationId xmlns:a16="http://schemas.microsoft.com/office/drawing/2014/main" id="{63B620AE-B9EC-49E5-8101-C7F8D926C249}"/>
              </a:ext>
            </a:extLst>
          </p:cNvPr>
          <p:cNvSpPr txBox="1">
            <a:spLocks noChangeArrowheads="1"/>
          </p:cNvSpPr>
          <p:nvPr/>
        </p:nvSpPr>
        <p:spPr bwMode="auto">
          <a:xfrm>
            <a:off x="457314" y="5194836"/>
            <a:ext cx="75612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2600" dirty="0"/>
              <a:t>OPV is still the primary vaccine for eradication</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D94011DA4FE764F8F5E147AB07330B6" ma:contentTypeVersion="10" ma:contentTypeDescription="Create a new document." ma:contentTypeScope="" ma:versionID="af1cf94c1532317287d0abc1ef2c45fc">
  <xsd:schema xmlns:xsd="http://www.w3.org/2001/XMLSchema" xmlns:xs="http://www.w3.org/2001/XMLSchema" xmlns:p="http://schemas.microsoft.com/office/2006/metadata/properties" xmlns:ns3="0e5d193c-dd20-477e-88be-eb8e5692ac0b" targetNamespace="http://schemas.microsoft.com/office/2006/metadata/properties" ma:root="true" ma:fieldsID="104c59b4da32bc065f3bc4ec3c549682" ns3:_="">
    <xsd:import namespace="0e5d193c-dd20-477e-88be-eb8e5692ac0b"/>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5d193c-dd20-477e-88be-eb8e5692ac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DA6B8E-6BF1-49F4-B2D5-4D0CD8C6F5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5d193c-dd20-477e-88be-eb8e5692ac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56457DD-9C06-47F0-87EE-E7D446B39C88}">
  <ds:schemaRefs>
    <ds:schemaRef ds:uri="http://purl.org/dc/terms/"/>
    <ds:schemaRef ds:uri="http://schemas.microsoft.com/office/2006/documentManagement/types"/>
    <ds:schemaRef ds:uri="0e5d193c-dd20-477e-88be-eb8e5692ac0b"/>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C027DBDC-23F3-46CB-B04F-10501FDED68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PPTtemplate</Template>
  <TotalTime>40938</TotalTime>
  <Words>3669</Words>
  <Application>Microsoft Office PowerPoint</Application>
  <PresentationFormat>On-screen Show (4:3)</PresentationFormat>
  <Paragraphs>334</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Arial Narrow</vt:lpstr>
      <vt:lpstr>DIN Next LT W04 Light</vt:lpstr>
      <vt:lpstr>Gill Sans MT</vt:lpstr>
      <vt:lpstr>Wingdings</vt:lpstr>
      <vt:lpstr>PPTtemplate</vt:lpstr>
      <vt:lpstr>PowerPoint Presentation</vt:lpstr>
      <vt:lpstr>Learning objectives</vt:lpstr>
      <vt:lpstr>Key issues</vt:lpstr>
      <vt:lpstr>What is polio disease?</vt:lpstr>
      <vt:lpstr>PowerPoint Presentation</vt:lpstr>
      <vt:lpstr>How many polio cases are there?</vt:lpstr>
      <vt:lpstr>Certification of polio eradication</vt:lpstr>
      <vt:lpstr>Types of polioviruses</vt:lpstr>
      <vt:lpstr>Types of Oral Polio Vaccines</vt:lpstr>
      <vt:lpstr>Paralysis associated with OPV</vt:lpstr>
      <vt:lpstr>WPV and vaccine-related polio cases 2009-2014*</vt:lpstr>
      <vt:lpstr>Polio eradication plan</vt:lpstr>
      <vt:lpstr>Polio eradication plan (continued)</vt:lpstr>
      <vt:lpstr>Comparison of OPV and IPV?</vt:lpstr>
      <vt:lpstr>Why IPV?</vt:lpstr>
      <vt:lpstr>Key Messages</vt:lpstr>
      <vt:lpstr>Inactivated Polio Vaccine (IPV)</vt:lpstr>
      <vt:lpstr>End of module</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RAMIREZ GONZALEZ, Alejandro</cp:lastModifiedBy>
  <cp:revision>1035</cp:revision>
  <dcterms:created xsi:type="dcterms:W3CDTF">2012-01-27T09:40:38Z</dcterms:created>
  <dcterms:modified xsi:type="dcterms:W3CDTF">2022-03-31T13:11:09Z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0x0101004D94011DA4FE764F8F5E147AB07330B6</vt:lpwstr>
  </property>
</Properties>
</file>