
<file path=[Content_Types].xml><?xml version="1.0" encoding="utf-8"?>
<Types xmlns="http://schemas.openxmlformats.org/package/2006/content-types">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3"/>
  </p:notesMasterIdLst>
  <p:handoutMasterIdLst>
    <p:handoutMasterId r:id="rId14"/>
  </p:handoutMasterIdLst>
  <p:sldIdLst>
    <p:sldId id="295" r:id="rId2"/>
    <p:sldId id="343" r:id="rId3"/>
    <p:sldId id="314" r:id="rId4"/>
    <p:sldId id="331" r:id="rId5"/>
    <p:sldId id="338" r:id="rId6"/>
    <p:sldId id="339" r:id="rId7"/>
    <p:sldId id="340" r:id="rId8"/>
    <p:sldId id="341" r:id="rId9"/>
    <p:sldId id="342" r:id="rId10"/>
    <p:sldId id="336" r:id="rId11"/>
    <p:sldId id="344" r:id="rId12"/>
  </p:sldIdLst>
  <p:sldSz cx="9144000" cy="6858000" type="screen4x3"/>
  <p:notesSz cx="6735763" cy="9799638"/>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74F7D5A-3AF6-3F60-1EA7-6FC6BB0E9E75}" name="Mrs Gillian F. MAYERS (mayersgill@gmail.com)" initials="M(" userId="S::mayersgill_gmail.com#ext#@worldhealthorg.onmicrosoft.com::d9b941f0-ac22-4431-a954-e58ec48ed8eb" providerId="AD"/>
  <p188:author id="{CC5CBCFB-D074-74D6-D7C0-35ADAD7114D9}" name="BLOEM, Paul" initials="BP" userId="S::bloemp@who.int::e45b6380-c0aa-4e5d-b539-a832f4480bf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E7FB8"/>
    <a:srgbClr val="000066"/>
    <a:srgbClr val="002060"/>
    <a:srgbClr val="000099"/>
    <a:srgbClr val="3366CC"/>
    <a:srgbClr val="33CCFF"/>
    <a:srgbClr val="FF66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44A477-3A67-4FD4-BF73-BB083C9EDBB1}" v="1" dt="2022-05-12T08:36:58.04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1" autoAdjust="0"/>
    <p:restoredTop sz="69412" autoAdjust="0"/>
  </p:normalViewPr>
  <p:slideViewPr>
    <p:cSldViewPr>
      <p:cViewPr varScale="1">
        <p:scale>
          <a:sx n="55" d="100"/>
          <a:sy n="55" d="100"/>
        </p:scale>
        <p:origin x="190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64" y="-102"/>
      </p:cViewPr>
      <p:guideLst>
        <p:guide orient="horz" pos="308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0B44A477-3A67-4FD4-BF73-BB083C9EDBB1}"/>
    <pc:docChg chg="custSel modSld">
      <pc:chgData name="AKABA, Hiroki" userId="db41f2cb-68b2-46d0-b1a9-2b507dcca92f" providerId="ADAL" clId="{0B44A477-3A67-4FD4-BF73-BB083C9EDBB1}" dt="2022-05-16T11:42:45.551" v="2" actId="478"/>
      <pc:docMkLst>
        <pc:docMk/>
      </pc:docMkLst>
      <pc:sldChg chg="delSp mod">
        <pc:chgData name="AKABA, Hiroki" userId="db41f2cb-68b2-46d0-b1a9-2b507dcca92f" providerId="ADAL" clId="{0B44A477-3A67-4FD4-BF73-BB083C9EDBB1}" dt="2022-05-16T11:42:45.551" v="2" actId="478"/>
        <pc:sldMkLst>
          <pc:docMk/>
          <pc:sldMk cId="0" sldId="336"/>
        </pc:sldMkLst>
        <pc:spChg chg="del">
          <ac:chgData name="AKABA, Hiroki" userId="db41f2cb-68b2-46d0-b1a9-2b507dcca92f" providerId="ADAL" clId="{0B44A477-3A67-4FD4-BF73-BB083C9EDBB1}" dt="2022-05-16T11:42:45.551" v="2" actId="478"/>
          <ac:spMkLst>
            <pc:docMk/>
            <pc:sldMk cId="0" sldId="336"/>
            <ac:spMk id="5" creationId="{A0ADBDA9-BFEA-4895-BF0A-11753F1811B2}"/>
          </ac:spMkLst>
        </pc:spChg>
      </pc:sldChg>
      <pc:sldChg chg="delSp mod">
        <pc:chgData name="AKABA, Hiroki" userId="db41f2cb-68b2-46d0-b1a9-2b507dcca92f" providerId="ADAL" clId="{0B44A477-3A67-4FD4-BF73-BB083C9EDBB1}" dt="2022-05-16T11:42:41.276" v="0" actId="478"/>
        <pc:sldMkLst>
          <pc:docMk/>
          <pc:sldMk cId="0" sldId="341"/>
        </pc:sldMkLst>
        <pc:spChg chg="del">
          <ac:chgData name="AKABA, Hiroki" userId="db41f2cb-68b2-46d0-b1a9-2b507dcca92f" providerId="ADAL" clId="{0B44A477-3A67-4FD4-BF73-BB083C9EDBB1}" dt="2022-05-16T11:42:41.276" v="0" actId="478"/>
          <ac:spMkLst>
            <pc:docMk/>
            <pc:sldMk cId="0" sldId="341"/>
            <ac:spMk id="2" creationId="{D1AE43FD-4245-4803-B18F-4321795FB2A1}"/>
          </ac:spMkLst>
        </pc:spChg>
      </pc:sldChg>
      <pc:sldChg chg="delSp mod">
        <pc:chgData name="AKABA, Hiroki" userId="db41f2cb-68b2-46d0-b1a9-2b507dcca92f" providerId="ADAL" clId="{0B44A477-3A67-4FD4-BF73-BB083C9EDBB1}" dt="2022-05-16T11:42:43.437" v="1" actId="478"/>
        <pc:sldMkLst>
          <pc:docMk/>
          <pc:sldMk cId="0" sldId="342"/>
        </pc:sldMkLst>
        <pc:spChg chg="del">
          <ac:chgData name="AKABA, Hiroki" userId="db41f2cb-68b2-46d0-b1a9-2b507dcca92f" providerId="ADAL" clId="{0B44A477-3A67-4FD4-BF73-BB083C9EDBB1}" dt="2022-05-16T11:42:43.437" v="1" actId="478"/>
          <ac:spMkLst>
            <pc:docMk/>
            <pc:sldMk cId="0" sldId="342"/>
            <ac:spMk id="2" creationId="{5AF54491-6368-4AD2-B5E6-375CB70A5077}"/>
          </ac:spMkLst>
        </pc:spChg>
      </pc:sldChg>
    </pc:docChg>
  </pc:docChgLst>
  <pc:docChgLst>
    <pc:chgData name="Mrs Gillian F. MAYERS (mayersgill@gmail.com)" userId="S::mayersgill_gmail.com#ext#@worldhealthorg.onmicrosoft.com::d9b941f0-ac22-4431-a954-e58ec48ed8eb" providerId="AD" clId="Web-{CA461C33-1C24-13C4-818F-7202E6E26F74}"/>
    <pc:docChg chg="modSld">
      <pc:chgData name="Mrs Gillian F. MAYERS (mayersgill@gmail.com)" userId="S::mayersgill_gmail.com#ext#@worldhealthorg.onmicrosoft.com::d9b941f0-ac22-4431-a954-e58ec48ed8eb" providerId="AD" clId="Web-{CA461C33-1C24-13C4-818F-7202E6E26F74}" dt="2022-02-21T09:22:49.161" v="23" actId="20577"/>
      <pc:docMkLst>
        <pc:docMk/>
      </pc:docMkLst>
      <pc:sldChg chg="modNotes">
        <pc:chgData name="Mrs Gillian F. MAYERS (mayersgill@gmail.com)" userId="S::mayersgill_gmail.com#ext#@worldhealthorg.onmicrosoft.com::d9b941f0-ac22-4431-a954-e58ec48ed8eb" providerId="AD" clId="Web-{CA461C33-1C24-13C4-818F-7202E6E26F74}" dt="2022-02-21T09:18:20.561" v="21"/>
        <pc:sldMkLst>
          <pc:docMk/>
          <pc:sldMk cId="0" sldId="331"/>
        </pc:sldMkLst>
      </pc:sldChg>
      <pc:sldChg chg="modSp">
        <pc:chgData name="Mrs Gillian F. MAYERS (mayersgill@gmail.com)" userId="S::mayersgill_gmail.com#ext#@worldhealthorg.onmicrosoft.com::d9b941f0-ac22-4431-a954-e58ec48ed8eb" providerId="AD" clId="Web-{CA461C33-1C24-13C4-818F-7202E6E26F74}" dt="2022-02-21T09:22:49.161" v="23" actId="20577"/>
        <pc:sldMkLst>
          <pc:docMk/>
          <pc:sldMk cId="0" sldId="336"/>
        </pc:sldMkLst>
        <pc:spChg chg="mod">
          <ac:chgData name="Mrs Gillian F. MAYERS (mayersgill@gmail.com)" userId="S::mayersgill_gmail.com#ext#@worldhealthorg.onmicrosoft.com::d9b941f0-ac22-4431-a954-e58ec48ed8eb" providerId="AD" clId="Web-{CA461C33-1C24-13C4-818F-7202E6E26F74}" dt="2022-02-21T09:22:49.161" v="23" actId="20577"/>
          <ac:spMkLst>
            <pc:docMk/>
            <pc:sldMk cId="0" sldId="336"/>
            <ac:spMk id="2" creationId="{0BB7D339-F7C9-4897-8E13-D4A1B40490DF}"/>
          </ac:spMkLst>
        </pc:spChg>
      </pc:sldChg>
    </pc:docChg>
  </pc:docChgLst>
  <pc:docChgLst>
    <pc:chgData name="AKABA, Hiroki" userId="db41f2cb-68b2-46d0-b1a9-2b507dcca92f" providerId="ADAL" clId="{88669520-F224-43E9-9DA8-1B7D8F5F81B6}"/>
    <pc:docChg chg="addSld delSld">
      <pc:chgData name="AKABA, Hiroki" userId="db41f2cb-68b2-46d0-b1a9-2b507dcca92f" providerId="ADAL" clId="{88669520-F224-43E9-9DA8-1B7D8F5F81B6}" dt="2022-03-10T10:21:49.962" v="1" actId="2696"/>
      <pc:docMkLst>
        <pc:docMk/>
      </pc:docMkLst>
      <pc:sldChg chg="new del">
        <pc:chgData name="AKABA, Hiroki" userId="db41f2cb-68b2-46d0-b1a9-2b507dcca92f" providerId="ADAL" clId="{88669520-F224-43E9-9DA8-1B7D8F5F81B6}" dt="2022-03-10T10:21:49.962" v="1" actId="2696"/>
        <pc:sldMkLst>
          <pc:docMk/>
          <pc:sldMk cId="1768638285" sldId="34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36E66541-2C84-43C9-AFCD-80E203122E74}"/>
              </a:ext>
            </a:extLst>
          </p:cNvPr>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eaLnBrk="1" hangingPunct="1">
              <a:defRPr sz="1200" b="0">
                <a:solidFill>
                  <a:schemeClr val="tx1"/>
                </a:solidFill>
              </a:defRPr>
            </a:lvl1pPr>
          </a:lstStyle>
          <a:p>
            <a:pPr>
              <a:defRPr/>
            </a:pPr>
            <a:endParaRPr lang="en-US"/>
          </a:p>
        </p:txBody>
      </p:sp>
      <p:sp>
        <p:nvSpPr>
          <p:cNvPr id="37891" name="Rectangle 3">
            <a:extLst>
              <a:ext uri="{FF2B5EF4-FFF2-40B4-BE49-F238E27FC236}">
                <a16:creationId xmlns:a16="http://schemas.microsoft.com/office/drawing/2014/main" id="{86510EA8-BF81-4CB9-B296-E91A1F9943BC}"/>
              </a:ext>
            </a:extLst>
          </p:cNvPr>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eaLnBrk="1" hangingPunct="1">
              <a:defRPr sz="1200" b="0">
                <a:solidFill>
                  <a:schemeClr val="tx1"/>
                </a:solidFill>
              </a:defRPr>
            </a:lvl1pPr>
          </a:lstStyle>
          <a:p>
            <a:pPr>
              <a:defRPr/>
            </a:pPr>
            <a:endParaRPr lang="en-US"/>
          </a:p>
        </p:txBody>
      </p:sp>
      <p:sp>
        <p:nvSpPr>
          <p:cNvPr id="37892" name="Rectangle 4">
            <a:extLst>
              <a:ext uri="{FF2B5EF4-FFF2-40B4-BE49-F238E27FC236}">
                <a16:creationId xmlns:a16="http://schemas.microsoft.com/office/drawing/2014/main" id="{264F85AB-7B27-41C9-B79A-C251394599A9}"/>
              </a:ext>
            </a:extLst>
          </p:cNvPr>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eaLnBrk="1" hangingPunct="1">
              <a:defRPr sz="1200" b="0">
                <a:solidFill>
                  <a:schemeClr val="tx1"/>
                </a:solidFill>
              </a:defRPr>
            </a:lvl1pPr>
          </a:lstStyle>
          <a:p>
            <a:pPr>
              <a:defRPr/>
            </a:pPr>
            <a:endParaRPr lang="en-US"/>
          </a:p>
        </p:txBody>
      </p:sp>
      <p:sp>
        <p:nvSpPr>
          <p:cNvPr id="37893" name="Rectangle 5">
            <a:extLst>
              <a:ext uri="{FF2B5EF4-FFF2-40B4-BE49-F238E27FC236}">
                <a16:creationId xmlns:a16="http://schemas.microsoft.com/office/drawing/2014/main" id="{F780780E-EB9D-4AED-87D6-7D21912D77F5}"/>
              </a:ext>
            </a:extLst>
          </p:cNvPr>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eaLnBrk="1" hangingPunct="1">
              <a:defRPr sz="1200" b="0">
                <a:solidFill>
                  <a:schemeClr val="tx1"/>
                </a:solidFill>
              </a:defRPr>
            </a:lvl1pPr>
          </a:lstStyle>
          <a:p>
            <a:pPr>
              <a:defRPr/>
            </a:pPr>
            <a:fld id="{BBD777F6-4E60-402A-A05A-3578A87C6946}"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D55629F-2927-42DF-AFC2-6B71B3252696}"/>
              </a:ext>
            </a:extLst>
          </p:cNvPr>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eaLnBrk="1" hangingPunct="1">
              <a:defRPr sz="1200" b="0">
                <a:solidFill>
                  <a:schemeClr val="tx1"/>
                </a:solidFill>
              </a:defRPr>
            </a:lvl1pPr>
          </a:lstStyle>
          <a:p>
            <a:pPr>
              <a:defRPr/>
            </a:pPr>
            <a:endParaRPr lang="fr-FR"/>
          </a:p>
        </p:txBody>
      </p:sp>
      <p:sp>
        <p:nvSpPr>
          <p:cNvPr id="8195" name="Rectangle 3">
            <a:extLst>
              <a:ext uri="{FF2B5EF4-FFF2-40B4-BE49-F238E27FC236}">
                <a16:creationId xmlns:a16="http://schemas.microsoft.com/office/drawing/2014/main" id="{DEAE53EC-6AFF-4CE4-B5BB-03AF20A7374F}"/>
              </a:ext>
            </a:extLst>
          </p:cNvPr>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eaLnBrk="1" hangingPunct="1">
              <a:defRPr sz="1200" b="0">
                <a:solidFill>
                  <a:schemeClr val="tx1"/>
                </a:solidFill>
              </a:defRPr>
            </a:lvl1pPr>
          </a:lstStyle>
          <a:p>
            <a:pPr>
              <a:defRPr/>
            </a:pPr>
            <a:endParaRPr lang="fr-FR"/>
          </a:p>
        </p:txBody>
      </p:sp>
      <p:sp>
        <p:nvSpPr>
          <p:cNvPr id="4100" name="Rectangle 4">
            <a:extLst>
              <a:ext uri="{FF2B5EF4-FFF2-40B4-BE49-F238E27FC236}">
                <a16:creationId xmlns:a16="http://schemas.microsoft.com/office/drawing/2014/main" id="{E099C808-81D9-4C46-A3DF-3919A37D56BA}"/>
              </a:ext>
            </a:extLst>
          </p:cNvPr>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0C65C473-39F8-4C84-874B-ADFAC2F4FC13}"/>
              </a:ext>
            </a:extLst>
          </p:cNvPr>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BA4DDAD-1C46-43F4-8CFF-A75DF92160AF}"/>
              </a:ext>
            </a:extLst>
          </p:cNvPr>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eaLnBrk="1" hangingPunct="1">
              <a:defRPr sz="1200" b="0">
                <a:solidFill>
                  <a:schemeClr val="tx1"/>
                </a:solidFill>
              </a:defRPr>
            </a:lvl1pPr>
          </a:lstStyle>
          <a:p>
            <a:pPr>
              <a:defRPr/>
            </a:pPr>
            <a:endParaRPr lang="fr-FR"/>
          </a:p>
        </p:txBody>
      </p:sp>
      <p:sp>
        <p:nvSpPr>
          <p:cNvPr id="8199" name="Rectangle 7">
            <a:extLst>
              <a:ext uri="{FF2B5EF4-FFF2-40B4-BE49-F238E27FC236}">
                <a16:creationId xmlns:a16="http://schemas.microsoft.com/office/drawing/2014/main" id="{473848D1-5AA5-4504-92DB-8E76744BAFC7}"/>
              </a:ext>
            </a:extLst>
          </p:cNvPr>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eaLnBrk="1" hangingPunct="1">
              <a:defRPr sz="1200" b="0">
                <a:solidFill>
                  <a:schemeClr val="tx1"/>
                </a:solidFill>
              </a:defRPr>
            </a:lvl1pPr>
          </a:lstStyle>
          <a:p>
            <a:pPr>
              <a:defRPr/>
            </a:pPr>
            <a:fld id="{E1C1ED39-9D90-4476-9225-26EEA81433C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EC31238E-7303-4686-9948-B7DA0EBE5613}"/>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1F35EED4-F75A-4BCA-A2D9-B2A1D308097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
        <p:nvSpPr>
          <p:cNvPr id="7172" name="Espace réservé du numéro de diapositive 3">
            <a:extLst>
              <a:ext uri="{FF2B5EF4-FFF2-40B4-BE49-F238E27FC236}">
                <a16:creationId xmlns:a16="http://schemas.microsoft.com/office/drawing/2014/main" id="{06ED28C2-898A-4B80-AEAB-6DACDE69BF4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D99510B-B79E-449E-9EC9-6CB381E21261}" type="slidenum">
              <a:rPr lang="en-GB" altLang="en-US" smtClean="0">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8044C613-3B7E-4DEF-AF7D-CFC3C52E693C}"/>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D052F1F5-4277-41AE-8B53-709CB1F6BD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 other opportunity that HPV vaccination provides is to strengthen primary health care of adolescents. Reaching out to adolescent girls for HPV vaccination takes a lot of effort and financial resources. It therefore makes sense to capitalize on this investment by identifying opportunities to bring additional health interventions to this age group.  Particularly because few health investments are made in this age group of young adolescents.</a:t>
            </a:r>
          </a:p>
          <a:p>
            <a:endParaRPr lang="en-US" altLang="en-US" dirty="0">
              <a:latin typeface="Arial" panose="020B0604020202020204" pitchFamily="34" charset="0"/>
            </a:endParaRPr>
          </a:p>
          <a:p>
            <a:r>
              <a:rPr lang="en-US" altLang="en-US" dirty="0">
                <a:latin typeface="Arial" panose="020B0604020202020204" pitchFamily="34" charset="0"/>
              </a:rPr>
              <a:t>The ministry of health may therefore decide to seek efficiencies and further improvements in health by jointly delivering HPV vaccine with other interventions. These could be other vaccines, health promotion and education messages, but also other commodities such as </a:t>
            </a:r>
            <a:r>
              <a:rPr lang="en-US" altLang="en-US" dirty="0" err="1">
                <a:latin typeface="Arial" panose="020B0604020202020204" pitchFamily="34" charset="0"/>
              </a:rPr>
              <a:t>bednets</a:t>
            </a:r>
            <a:r>
              <a:rPr lang="en-US" altLang="en-US" dirty="0">
                <a:latin typeface="Arial" panose="020B0604020202020204" pitchFamily="34" charset="0"/>
              </a:rPr>
              <a:t> or deworming tablets.  Given that we will be vaccinating each girls 2 times, there are several opportunities to add interventions. And when we vaccinate girls in schools, the additional interventions could also target boys.</a:t>
            </a:r>
          </a:p>
          <a:p>
            <a:endParaRPr lang="en-US" altLang="en-US" dirty="0">
              <a:latin typeface="Arial" panose="020B0604020202020204" pitchFamily="34" charset="0"/>
            </a:endParaRPr>
          </a:p>
          <a:p>
            <a:r>
              <a:rPr lang="en-US" altLang="en-US" dirty="0">
                <a:latin typeface="Arial" panose="020B0604020202020204" pitchFamily="34" charset="0"/>
              </a:rPr>
              <a:t>In module 7 we will introduce what is special about adolescence and what the implications of this are for prevention and care of adolescent patients , both in and beyond the context of HPV vaccination. </a:t>
            </a:r>
          </a:p>
        </p:txBody>
      </p:sp>
      <p:sp>
        <p:nvSpPr>
          <p:cNvPr id="25604" name="Slide Number Placeholder 3">
            <a:extLst>
              <a:ext uri="{FF2B5EF4-FFF2-40B4-BE49-F238E27FC236}">
                <a16:creationId xmlns:a16="http://schemas.microsoft.com/office/drawing/2014/main" id="{09A4C084-D774-44B1-92FD-9A418469FDB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A4731DD-B173-4A54-89C6-FDB1FDD6508D}" type="slidenum">
              <a:rPr lang="en-GB" altLang="en-US" smtClean="0">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CDF92B1D-98E3-4A0D-A33C-7A1C2CD170E6}"/>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E0767ADF-7B4F-47B7-B108-7EEF40968A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spcBef>
                <a:spcPct val="80000"/>
              </a:spcBef>
              <a:buClr>
                <a:srgbClr val="1E7FB8"/>
              </a:buClr>
            </a:pPr>
            <a:r>
              <a:rPr lang="fr-FR" altLang="zh-CN" dirty="0">
                <a:solidFill>
                  <a:srgbClr val="000066"/>
                </a:solidFill>
                <a:latin typeface="Arial"/>
                <a:ea typeface="SimSun"/>
                <a:cs typeface="Arial"/>
              </a:rPr>
              <a:t>Read out the key messages on the slide.</a:t>
            </a:r>
            <a:endParaRPr lang="fr-FR" altLang="zh-CN" dirty="0">
              <a:solidFill>
                <a:srgbClr val="000066"/>
              </a:solidFill>
              <a:latin typeface="Arial" panose="020B0604020202020204" pitchFamily="34" charset="0"/>
              <a:ea typeface="SimSun" panose="02010600030101010101" pitchFamily="2" charset="-122"/>
            </a:endParaRPr>
          </a:p>
          <a:p>
            <a:pPr>
              <a:lnSpc>
                <a:spcPct val="150000"/>
              </a:lnSpc>
              <a:spcBef>
                <a:spcPct val="80000"/>
              </a:spcBef>
              <a:buClr>
                <a:srgbClr val="1E7FB8"/>
              </a:buClr>
            </a:pPr>
            <a:r>
              <a:rPr lang="fr-FR" altLang="zh-CN" dirty="0">
                <a:solidFill>
                  <a:srgbClr val="000066"/>
                </a:solidFill>
                <a:latin typeface="Arial" panose="020B0604020202020204" pitchFamily="34" charset="0"/>
                <a:ea typeface="SimSun" panose="02010600030101010101" pitchFamily="2" charset="-122"/>
              </a:rPr>
              <a:t>And finish by </a:t>
            </a:r>
            <a:r>
              <a:rPr lang="fr-FR" altLang="zh-CN" dirty="0" err="1">
                <a:solidFill>
                  <a:srgbClr val="000066"/>
                </a:solidFill>
                <a:latin typeface="Arial" panose="020B0604020202020204" pitchFamily="34" charset="0"/>
                <a:ea typeface="SimSun" panose="02010600030101010101" pitchFamily="2" charset="-122"/>
              </a:rPr>
              <a:t>asking</a:t>
            </a:r>
            <a:r>
              <a:rPr lang="fr-FR" altLang="zh-CN" dirty="0">
                <a:solidFill>
                  <a:srgbClr val="000066"/>
                </a:solidFill>
                <a:latin typeface="Arial" panose="020B0604020202020204" pitchFamily="34" charset="0"/>
                <a:ea typeface="SimSun" panose="02010600030101010101" pitchFamily="2" charset="-122"/>
              </a:rPr>
              <a:t> if </a:t>
            </a:r>
            <a:r>
              <a:rPr lang="fr-FR" altLang="zh-CN" dirty="0" err="1">
                <a:solidFill>
                  <a:srgbClr val="000066"/>
                </a:solidFill>
                <a:latin typeface="Arial" panose="020B0604020202020204" pitchFamily="34" charset="0"/>
                <a:ea typeface="SimSun" panose="02010600030101010101" pitchFamily="2" charset="-122"/>
              </a:rPr>
              <a:t>there</a:t>
            </a:r>
            <a:r>
              <a:rPr lang="fr-FR" altLang="zh-CN" dirty="0">
                <a:solidFill>
                  <a:srgbClr val="000066"/>
                </a:solidFill>
                <a:latin typeface="Arial" panose="020B0604020202020204" pitchFamily="34" charset="0"/>
                <a:ea typeface="SimSun" panose="02010600030101010101" pitchFamily="2" charset="-122"/>
              </a:rPr>
              <a:t> are </a:t>
            </a:r>
            <a:r>
              <a:rPr lang="fr-FR" altLang="zh-CN" dirty="0" err="1">
                <a:solidFill>
                  <a:srgbClr val="000066"/>
                </a:solidFill>
                <a:latin typeface="Arial" panose="020B0604020202020204" pitchFamily="34" charset="0"/>
                <a:ea typeface="SimSun" panose="02010600030101010101" pitchFamily="2" charset="-122"/>
              </a:rPr>
              <a:t>any</a:t>
            </a:r>
            <a:r>
              <a:rPr lang="fr-FR" altLang="zh-CN" dirty="0">
                <a:solidFill>
                  <a:srgbClr val="000066"/>
                </a:solidFill>
                <a:latin typeface="Arial" panose="020B0604020202020204" pitchFamily="34" charset="0"/>
                <a:ea typeface="SimSun" panose="02010600030101010101" pitchFamily="2" charset="-122"/>
              </a:rPr>
              <a:t> questions – and </a:t>
            </a:r>
            <a:r>
              <a:rPr lang="fr-FR" altLang="zh-CN" dirty="0" err="1">
                <a:solidFill>
                  <a:srgbClr val="000066"/>
                </a:solidFill>
                <a:latin typeface="Arial" panose="020B0604020202020204" pitchFamily="34" charset="0"/>
                <a:ea typeface="SimSun" panose="02010600030101010101" pitchFamily="2" charset="-122"/>
              </a:rPr>
              <a:t>also</a:t>
            </a:r>
            <a:r>
              <a:rPr lang="fr-FR" altLang="zh-CN" dirty="0">
                <a:solidFill>
                  <a:srgbClr val="000066"/>
                </a:solidFill>
                <a:latin typeface="Arial" panose="020B0604020202020204" pitchFamily="34" charset="0"/>
                <a:ea typeface="SimSun" panose="02010600030101010101" pitchFamily="2" charset="-122"/>
              </a:rPr>
              <a:t> </a:t>
            </a:r>
            <a:r>
              <a:rPr lang="fr-FR" altLang="zh-CN" dirty="0" err="1">
                <a:solidFill>
                  <a:srgbClr val="000066"/>
                </a:solidFill>
                <a:latin typeface="Arial" panose="020B0604020202020204" pitchFamily="34" charset="0"/>
                <a:ea typeface="SimSun" panose="02010600030101010101" pitchFamily="2" charset="-122"/>
              </a:rPr>
              <a:t>say</a:t>
            </a:r>
            <a:r>
              <a:rPr lang="fr-FR" altLang="zh-CN" dirty="0">
                <a:solidFill>
                  <a:srgbClr val="000066"/>
                </a:solidFill>
                <a:latin typeface="Arial" panose="020B0604020202020204" pitchFamily="34" charset="0"/>
                <a:ea typeface="SimSun" panose="02010600030101010101" pitchFamily="2" charset="-122"/>
              </a:rPr>
              <a:t> </a:t>
            </a:r>
            <a:r>
              <a:rPr lang="fr-FR" altLang="zh-CN" dirty="0" err="1">
                <a:solidFill>
                  <a:srgbClr val="000066"/>
                </a:solidFill>
                <a:latin typeface="Arial" panose="020B0604020202020204" pitchFamily="34" charset="0"/>
                <a:ea typeface="SimSun" panose="02010600030101010101" pitchFamily="2" charset="-122"/>
              </a:rPr>
              <a:t>that</a:t>
            </a:r>
            <a:r>
              <a:rPr lang="fr-FR" altLang="zh-CN" dirty="0">
                <a:solidFill>
                  <a:srgbClr val="000066"/>
                </a:solidFill>
                <a:latin typeface="Arial" panose="020B0604020202020204" pitchFamily="34" charset="0"/>
                <a:ea typeface="SimSun" panose="02010600030101010101" pitchFamily="2" charset="-122"/>
              </a:rPr>
              <a:t> </a:t>
            </a:r>
            <a:r>
              <a:rPr lang="fr-FR" altLang="zh-CN" dirty="0" err="1">
                <a:solidFill>
                  <a:srgbClr val="000066"/>
                </a:solidFill>
                <a:latin typeface="Arial" panose="020B0604020202020204" pitchFamily="34" charset="0"/>
                <a:ea typeface="SimSun" panose="02010600030101010101" pitchFamily="2" charset="-122"/>
              </a:rPr>
              <a:t>during</a:t>
            </a:r>
            <a:r>
              <a:rPr lang="fr-FR" altLang="zh-CN" dirty="0">
                <a:solidFill>
                  <a:srgbClr val="000066"/>
                </a:solidFill>
                <a:latin typeface="Arial" panose="020B0604020202020204" pitchFamily="34" charset="0"/>
                <a:ea typeface="SimSun" panose="02010600030101010101" pitchFamily="2" charset="-122"/>
              </a:rPr>
              <a:t> the modules 1 to 7 </a:t>
            </a:r>
            <a:r>
              <a:rPr lang="fr-FR" altLang="zh-CN" dirty="0" err="1">
                <a:solidFill>
                  <a:srgbClr val="000066"/>
                </a:solidFill>
                <a:latin typeface="Arial" panose="020B0604020202020204" pitchFamily="34" charset="0"/>
                <a:ea typeface="SimSun" panose="02010600030101010101" pitchFamily="2" charset="-122"/>
              </a:rPr>
              <a:t>we</a:t>
            </a:r>
            <a:r>
              <a:rPr lang="fr-FR" altLang="zh-CN" dirty="0">
                <a:solidFill>
                  <a:srgbClr val="000066"/>
                </a:solidFill>
                <a:latin typeface="Arial" panose="020B0604020202020204" pitchFamily="34" charset="0"/>
                <a:ea typeface="SimSun" panose="02010600030101010101" pitchFamily="2" charset="-122"/>
              </a:rPr>
              <a:t> </a:t>
            </a:r>
            <a:r>
              <a:rPr lang="fr-FR" altLang="zh-CN" dirty="0" err="1">
                <a:solidFill>
                  <a:srgbClr val="000066"/>
                </a:solidFill>
                <a:latin typeface="Arial" panose="020B0604020202020204" pitchFamily="34" charset="0"/>
                <a:ea typeface="SimSun" panose="02010600030101010101" pitchFamily="2" charset="-122"/>
              </a:rPr>
              <a:t>will</a:t>
            </a:r>
            <a:r>
              <a:rPr lang="fr-FR" altLang="zh-CN" dirty="0">
                <a:solidFill>
                  <a:srgbClr val="000066"/>
                </a:solidFill>
                <a:latin typeface="Arial" panose="020B0604020202020204" pitchFamily="34" charset="0"/>
                <a:ea typeface="SimSun" panose="02010600030101010101" pitchFamily="2" charset="-122"/>
              </a:rPr>
              <a:t> come back to and go </a:t>
            </a:r>
            <a:r>
              <a:rPr lang="fr-FR" altLang="zh-CN" dirty="0" err="1">
                <a:solidFill>
                  <a:srgbClr val="000066"/>
                </a:solidFill>
                <a:latin typeface="Arial" panose="020B0604020202020204" pitchFamily="34" charset="0"/>
                <a:ea typeface="SimSun" panose="02010600030101010101" pitchFamily="2" charset="-122"/>
              </a:rPr>
              <a:t>into</a:t>
            </a:r>
            <a:r>
              <a:rPr lang="fr-FR" altLang="zh-CN" dirty="0">
                <a:solidFill>
                  <a:srgbClr val="000066"/>
                </a:solidFill>
                <a:latin typeface="Arial" panose="020B0604020202020204" pitchFamily="34" charset="0"/>
                <a:ea typeface="SimSun" panose="02010600030101010101" pitchFamily="2" charset="-122"/>
              </a:rPr>
              <a:t> </a:t>
            </a:r>
            <a:r>
              <a:rPr lang="fr-FR" altLang="zh-CN" dirty="0" err="1">
                <a:solidFill>
                  <a:srgbClr val="000066"/>
                </a:solidFill>
                <a:latin typeface="Arial" panose="020B0604020202020204" pitchFamily="34" charset="0"/>
                <a:ea typeface="SimSun" panose="02010600030101010101" pitchFamily="2" charset="-122"/>
              </a:rPr>
              <a:t>depth</a:t>
            </a:r>
            <a:r>
              <a:rPr lang="fr-FR" altLang="zh-CN" dirty="0">
                <a:solidFill>
                  <a:srgbClr val="000066"/>
                </a:solidFill>
                <a:latin typeface="Arial" panose="020B0604020202020204" pitchFamily="34" charset="0"/>
                <a:ea typeface="SimSun" panose="02010600030101010101" pitchFamily="2" charset="-122"/>
              </a:rPr>
              <a:t> on </a:t>
            </a:r>
            <a:r>
              <a:rPr lang="fr-FR" altLang="zh-CN" dirty="0" err="1">
                <a:solidFill>
                  <a:srgbClr val="000066"/>
                </a:solidFill>
                <a:latin typeface="Arial" panose="020B0604020202020204" pitchFamily="34" charset="0"/>
                <a:ea typeface="SimSun" panose="02010600030101010101" pitchFamily="2" charset="-122"/>
              </a:rPr>
              <a:t>many</a:t>
            </a:r>
            <a:r>
              <a:rPr lang="fr-FR" altLang="zh-CN" dirty="0">
                <a:solidFill>
                  <a:srgbClr val="000066"/>
                </a:solidFill>
                <a:latin typeface="Arial" panose="020B0604020202020204" pitchFamily="34" charset="0"/>
                <a:ea typeface="SimSun" panose="02010600030101010101" pitchFamily="2" charset="-122"/>
              </a:rPr>
              <a:t> of the issues </a:t>
            </a:r>
            <a:r>
              <a:rPr lang="fr-FR" altLang="zh-CN" dirty="0" err="1">
                <a:solidFill>
                  <a:srgbClr val="000066"/>
                </a:solidFill>
                <a:latin typeface="Arial" panose="020B0604020202020204" pitchFamily="34" charset="0"/>
                <a:ea typeface="SimSun" panose="02010600030101010101" pitchFamily="2" charset="-122"/>
              </a:rPr>
              <a:t>raised</a:t>
            </a:r>
            <a:r>
              <a:rPr lang="fr-FR" altLang="zh-CN" dirty="0">
                <a:solidFill>
                  <a:srgbClr val="000066"/>
                </a:solidFill>
                <a:latin typeface="Arial" panose="020B0604020202020204" pitchFamily="34" charset="0"/>
                <a:ea typeface="SimSun" panose="02010600030101010101" pitchFamily="2" charset="-122"/>
              </a:rPr>
              <a:t> in </a:t>
            </a:r>
            <a:r>
              <a:rPr lang="fr-FR" altLang="zh-CN" dirty="0" err="1">
                <a:solidFill>
                  <a:srgbClr val="000066"/>
                </a:solidFill>
                <a:latin typeface="Arial" panose="020B0604020202020204" pitchFamily="34" charset="0"/>
                <a:ea typeface="SimSun" panose="02010600030101010101" pitchFamily="2" charset="-122"/>
              </a:rPr>
              <a:t>this</a:t>
            </a:r>
            <a:r>
              <a:rPr lang="fr-FR" altLang="zh-CN" dirty="0">
                <a:solidFill>
                  <a:srgbClr val="000066"/>
                </a:solidFill>
                <a:latin typeface="Arial" panose="020B0604020202020204" pitchFamily="34" charset="0"/>
                <a:ea typeface="SimSun" panose="02010600030101010101" pitchFamily="2" charset="-122"/>
              </a:rPr>
              <a:t> </a:t>
            </a:r>
            <a:r>
              <a:rPr lang="fr-FR" altLang="zh-CN" dirty="0" err="1">
                <a:solidFill>
                  <a:srgbClr val="000066"/>
                </a:solidFill>
                <a:latin typeface="Arial" panose="020B0604020202020204" pitchFamily="34" charset="0"/>
                <a:ea typeface="SimSun" panose="02010600030101010101" pitchFamily="2" charset="-122"/>
              </a:rPr>
              <a:t>overview</a:t>
            </a:r>
            <a:r>
              <a:rPr lang="fr-FR" altLang="zh-CN" dirty="0">
                <a:solidFill>
                  <a:srgbClr val="000066"/>
                </a:solidFill>
                <a:latin typeface="Arial" panose="020B0604020202020204" pitchFamily="34" charset="0"/>
                <a:ea typeface="SimSun" panose="02010600030101010101" pitchFamily="2" charset="-122"/>
              </a:rPr>
              <a:t> module. </a:t>
            </a:r>
          </a:p>
          <a:p>
            <a:endParaRPr lang="en-US" altLang="en-US" dirty="0">
              <a:latin typeface="Arial" panose="020B0604020202020204" pitchFamily="34" charset="0"/>
            </a:endParaRPr>
          </a:p>
          <a:p>
            <a:endParaRPr lang="en-US" altLang="en-US" b="1" dirty="0">
              <a:latin typeface="Arial" panose="020B0604020202020204" pitchFamily="34" charset="0"/>
            </a:endParaRPr>
          </a:p>
          <a:p>
            <a:endParaRPr lang="en-US" altLang="en-US" b="1" dirty="0">
              <a:latin typeface="Arial" panose="020B0604020202020204" pitchFamily="34" charset="0"/>
            </a:endParaRPr>
          </a:p>
          <a:p>
            <a:endParaRPr lang="fr-FR" altLang="en-US" b="1" dirty="0">
              <a:latin typeface="Arial" panose="020B0604020202020204" pitchFamily="34" charset="0"/>
            </a:endParaRPr>
          </a:p>
        </p:txBody>
      </p:sp>
      <p:sp>
        <p:nvSpPr>
          <p:cNvPr id="27652" name="Espace réservé du numéro de diapositive 3">
            <a:extLst>
              <a:ext uri="{FF2B5EF4-FFF2-40B4-BE49-F238E27FC236}">
                <a16:creationId xmlns:a16="http://schemas.microsoft.com/office/drawing/2014/main" id="{76C2DE10-B5AC-4F55-AFF3-58310320715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170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17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17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17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17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68639A8-7192-421A-B297-264D6CA3F7B4}" type="slidenum">
              <a:rPr lang="en-GB" altLang="en-US" smtClean="0">
                <a:solidFill>
                  <a:srgbClr val="000000"/>
                </a:solidFill>
                <a:cs typeface="Arial" panose="020B0604020202020204" pitchFamily="34" charset="0"/>
              </a:rPr>
              <a:pPr>
                <a:spcBef>
                  <a:spcPct val="0"/>
                </a:spcBef>
              </a:pPr>
              <a:t>11</a:t>
            </a:fld>
            <a:endParaRPr lang="en-GB" altLang="en-US">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FD8D51DC-17D9-4775-930D-323A7ACBCA58}"/>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E5BDE200-4E97-4E57-BBFC-E97DA55820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latin typeface="Arial" panose="020B0604020202020204" pitchFamily="34" charset="0"/>
            </a:endParaRPr>
          </a:p>
        </p:txBody>
      </p:sp>
      <p:sp>
        <p:nvSpPr>
          <p:cNvPr id="9220" name="Espace réservé du numéro de diapositive 3">
            <a:extLst>
              <a:ext uri="{FF2B5EF4-FFF2-40B4-BE49-F238E27FC236}">
                <a16:creationId xmlns:a16="http://schemas.microsoft.com/office/drawing/2014/main" id="{BD972F8E-9FA6-4EE3-9895-5B10619A06D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C8FB259-2A83-45E5-94ED-05E8503D32BD}" type="slidenum">
              <a:rPr lang="fr-FR" altLang="en-US" smtClean="0">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A2A23342-C42A-4954-86F2-DE8139942C4C}"/>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D295177E-5783-4A9E-9C7A-FAB611779E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2813">
              <a:spcBef>
                <a:spcPct val="80000"/>
              </a:spcBef>
              <a:buClr>
                <a:srgbClr val="1E7FB8"/>
              </a:buClr>
              <a:buFont typeface="+mj-lt"/>
              <a:buNone/>
            </a:pPr>
            <a:endParaRPr lang="en-GB" altLang="en-US" sz="2500">
              <a:latin typeface="Arial" panose="020B0604020202020204" pitchFamily="34" charset="0"/>
            </a:endParaRPr>
          </a:p>
          <a:p>
            <a:pPr defTabSz="912813">
              <a:spcBef>
                <a:spcPct val="80000"/>
              </a:spcBef>
              <a:buClr>
                <a:srgbClr val="1E7FB8"/>
              </a:buClr>
              <a:buFont typeface="+mj-lt"/>
              <a:buNone/>
            </a:pPr>
            <a:r>
              <a:rPr lang="en-GB" altLang="en-US" sz="2000">
                <a:latin typeface="Arial" panose="020B0604020202020204" pitchFamily="34" charset="0"/>
              </a:rPr>
              <a:t>This training will have 7 modules: ( read out on slide)</a:t>
            </a:r>
          </a:p>
          <a:p>
            <a:pPr defTabSz="912813">
              <a:spcBef>
                <a:spcPct val="80000"/>
              </a:spcBef>
              <a:buClr>
                <a:srgbClr val="1E7FB8"/>
              </a:buClr>
              <a:buFont typeface="+mj-lt"/>
              <a:buNone/>
            </a:pPr>
            <a:endParaRPr lang="en-GB" altLang="en-US" sz="2000">
              <a:latin typeface="Arial" panose="020B0604020202020204" pitchFamily="34" charset="0"/>
            </a:endParaRPr>
          </a:p>
          <a:p>
            <a:pPr defTabSz="912813">
              <a:spcBef>
                <a:spcPct val="80000"/>
              </a:spcBef>
              <a:buClr>
                <a:srgbClr val="1E7FB8"/>
              </a:buClr>
              <a:buFont typeface="+mj-lt"/>
              <a:buNone/>
            </a:pPr>
            <a:r>
              <a:rPr lang="en-GB" altLang="en-US" sz="2000">
                <a:latin typeface="Arial" panose="020B0604020202020204" pitchFamily="34" charset="0"/>
              </a:rPr>
              <a:t>The total duration of the training will be 1 day  ( adapt as necessary)</a:t>
            </a:r>
          </a:p>
          <a:p>
            <a:pPr defTabSz="912813">
              <a:spcBef>
                <a:spcPct val="80000"/>
              </a:spcBef>
              <a:buClr>
                <a:srgbClr val="1E7FB8"/>
              </a:buClr>
              <a:buFont typeface="+mj-lt"/>
              <a:buNone/>
            </a:pPr>
            <a:endParaRPr lang="en-GB" altLang="en-US" sz="2000">
              <a:latin typeface="Arial" panose="020B0604020202020204" pitchFamily="34" charset="0"/>
            </a:endParaRPr>
          </a:p>
          <a:p>
            <a:pPr defTabSz="912813" eaLnBrk="1" hangingPunct="1"/>
            <a:endParaRPr lang="fr-FR" altLang="en-US" sz="2000">
              <a:latin typeface="Arial" panose="020B0604020202020204" pitchFamily="34" charset="0"/>
            </a:endParaRPr>
          </a:p>
        </p:txBody>
      </p:sp>
      <p:sp>
        <p:nvSpPr>
          <p:cNvPr id="11268" name="Espace réservé du numéro de diapositive 3">
            <a:extLst>
              <a:ext uri="{FF2B5EF4-FFF2-40B4-BE49-F238E27FC236}">
                <a16:creationId xmlns:a16="http://schemas.microsoft.com/office/drawing/2014/main" id="{2DD354F6-8859-4CD6-9BF9-9C0D7C9A21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2CC9017-5F76-40FD-902A-824944A46A6B}" type="slidenum">
              <a:rPr lang="fr-FR" altLang="en-US" smtClean="0">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E1005CE8-13F7-4515-B9EC-5B308895C1C8}"/>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ADB3BA86-1462-4364-8566-F1C46935D5F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dirty="0">
                <a:latin typeface="Arial"/>
                <a:ea typeface="MS PGothic"/>
                <a:cs typeface="Arial"/>
              </a:rPr>
              <a:t>In </a:t>
            </a:r>
            <a:r>
              <a:rPr lang="fr-FR" altLang="en-US" dirty="0" err="1">
                <a:latin typeface="Arial"/>
                <a:ea typeface="MS PGothic"/>
                <a:cs typeface="Arial"/>
              </a:rPr>
              <a:t>this</a:t>
            </a:r>
            <a:r>
              <a:rPr lang="fr-FR" altLang="en-US" dirty="0">
                <a:latin typeface="Arial"/>
                <a:ea typeface="MS PGothic"/>
                <a:cs typeface="Arial"/>
              </a:rPr>
              <a:t> short </a:t>
            </a:r>
            <a:r>
              <a:rPr lang="fr-FR" altLang="en-US" dirty="0" err="1">
                <a:latin typeface="Arial"/>
                <a:ea typeface="MS PGothic"/>
                <a:cs typeface="Arial"/>
              </a:rPr>
              <a:t>overview</a:t>
            </a:r>
            <a:r>
              <a:rPr lang="fr-FR" altLang="en-US" dirty="0">
                <a:latin typeface="Arial"/>
                <a:ea typeface="MS PGothic"/>
                <a:cs typeface="Arial"/>
              </a:rPr>
              <a:t> module </a:t>
            </a:r>
            <a:r>
              <a:rPr lang="fr-FR" altLang="en-US" dirty="0" err="1">
                <a:latin typeface="Arial"/>
                <a:ea typeface="MS PGothic"/>
                <a:cs typeface="Arial"/>
              </a:rPr>
              <a:t>we</a:t>
            </a:r>
            <a:r>
              <a:rPr lang="fr-FR" altLang="en-US" dirty="0">
                <a:latin typeface="Arial"/>
                <a:ea typeface="MS PGothic"/>
                <a:cs typeface="Arial"/>
              </a:rPr>
              <a:t> </a:t>
            </a:r>
            <a:r>
              <a:rPr lang="fr-FR" altLang="en-US" dirty="0" err="1">
                <a:latin typeface="Arial"/>
                <a:ea typeface="MS PGothic"/>
                <a:cs typeface="Arial"/>
              </a:rPr>
              <a:t>will</a:t>
            </a:r>
            <a:r>
              <a:rPr lang="fr-FR" altLang="en-US" dirty="0">
                <a:latin typeface="Arial"/>
                <a:ea typeface="MS PGothic"/>
                <a:cs typeface="Arial"/>
              </a:rPr>
              <a:t> </a:t>
            </a:r>
            <a:r>
              <a:rPr lang="fr-FR" altLang="en-US" dirty="0" err="1">
                <a:latin typeface="Arial"/>
                <a:ea typeface="MS PGothic"/>
                <a:cs typeface="Arial"/>
              </a:rPr>
              <a:t>discuss</a:t>
            </a:r>
            <a:r>
              <a:rPr lang="fr-FR" altLang="en-US" dirty="0">
                <a:latin typeface="Arial"/>
                <a:ea typeface="MS PGothic"/>
                <a:cs typeface="Arial"/>
              </a:rPr>
              <a:t> </a:t>
            </a:r>
            <a:r>
              <a:rPr lang="fr-FR" altLang="en-US" dirty="0" err="1">
                <a:latin typeface="Arial"/>
                <a:ea typeface="MS PGothic"/>
                <a:cs typeface="Arial"/>
              </a:rPr>
              <a:t>some</a:t>
            </a:r>
            <a:r>
              <a:rPr lang="fr-FR" altLang="en-US" dirty="0">
                <a:latin typeface="Arial"/>
                <a:ea typeface="MS PGothic"/>
                <a:cs typeface="Arial"/>
              </a:rPr>
              <a:t> key </a:t>
            </a:r>
            <a:r>
              <a:rPr lang="fr-FR" altLang="en-US" dirty="0" err="1">
                <a:latin typeface="Arial"/>
                <a:ea typeface="MS PGothic"/>
                <a:cs typeface="Arial"/>
              </a:rPr>
              <a:t>considerations</a:t>
            </a:r>
            <a:r>
              <a:rPr lang="fr-FR" altLang="en-US" dirty="0">
                <a:latin typeface="Arial"/>
                <a:ea typeface="MS PGothic"/>
                <a:cs typeface="Arial"/>
              </a:rPr>
              <a:t> for HPV vaccination</a:t>
            </a:r>
          </a:p>
          <a:p>
            <a:endParaRPr lang="fr-FR" altLang="en-US">
              <a:latin typeface="Arial" panose="020B0604020202020204" pitchFamily="34" charset="0"/>
            </a:endParaRPr>
          </a:p>
          <a:p>
            <a:r>
              <a:rPr lang="fr-FR" altLang="en-US" dirty="0" err="1">
                <a:latin typeface="Arial"/>
                <a:ea typeface="MS PGothic"/>
                <a:cs typeface="Arial"/>
              </a:rPr>
              <a:t>We</a:t>
            </a:r>
            <a:r>
              <a:rPr lang="fr-FR" altLang="en-US" dirty="0">
                <a:latin typeface="Arial"/>
                <a:ea typeface="MS PGothic"/>
                <a:cs typeface="Arial"/>
              </a:rPr>
              <a:t> </a:t>
            </a:r>
            <a:r>
              <a:rPr lang="fr-FR" altLang="en-US" dirty="0" err="1">
                <a:latin typeface="Arial"/>
                <a:ea typeface="MS PGothic"/>
                <a:cs typeface="Arial"/>
              </a:rPr>
              <a:t>will</a:t>
            </a:r>
            <a:r>
              <a:rPr lang="fr-FR" altLang="en-US" dirty="0">
                <a:latin typeface="Arial"/>
                <a:ea typeface="MS PGothic"/>
                <a:cs typeface="Arial"/>
              </a:rPr>
              <a:t> focus on the more unique </a:t>
            </a:r>
            <a:r>
              <a:rPr lang="fr-FR" altLang="en-US" dirty="0" err="1">
                <a:latin typeface="Arial"/>
                <a:ea typeface="MS PGothic"/>
                <a:cs typeface="Arial"/>
              </a:rPr>
              <a:t>features</a:t>
            </a:r>
            <a:r>
              <a:rPr lang="fr-FR" altLang="en-US" dirty="0">
                <a:latin typeface="Arial"/>
                <a:ea typeface="MS PGothic"/>
                <a:cs typeface="Arial"/>
              </a:rPr>
              <a:t> of HPV vaccination:</a:t>
            </a:r>
          </a:p>
          <a:p>
            <a:pPr>
              <a:buFont typeface="Calibri" panose="020F0502020204030204" pitchFamily="34" charset="0"/>
              <a:buAutoNum type="arabicPeriod"/>
            </a:pPr>
            <a:r>
              <a:rPr lang="fr-FR" altLang="en-US" dirty="0" err="1">
                <a:latin typeface="Arial"/>
                <a:ea typeface="MS PGothic"/>
                <a:cs typeface="Arial"/>
              </a:rPr>
              <a:t>Different</a:t>
            </a:r>
            <a:r>
              <a:rPr lang="fr-FR" altLang="en-US" dirty="0">
                <a:latin typeface="Arial"/>
                <a:ea typeface="MS PGothic"/>
                <a:cs typeface="Arial"/>
              </a:rPr>
              <a:t> </a:t>
            </a:r>
            <a:r>
              <a:rPr lang="fr-FR" altLang="en-US" dirty="0" err="1">
                <a:latin typeface="Arial"/>
                <a:ea typeface="MS PGothic"/>
                <a:cs typeface="Arial"/>
              </a:rPr>
              <a:t>age</a:t>
            </a:r>
            <a:r>
              <a:rPr lang="fr-FR" altLang="en-US" dirty="0">
                <a:latin typeface="Arial"/>
                <a:ea typeface="MS PGothic"/>
                <a:cs typeface="Arial"/>
              </a:rPr>
              <a:t> group </a:t>
            </a:r>
            <a:r>
              <a:rPr lang="fr-FR" altLang="en-US" dirty="0" err="1">
                <a:latin typeface="Arial"/>
                <a:ea typeface="MS PGothic"/>
                <a:cs typeface="Arial"/>
              </a:rPr>
              <a:t>than</a:t>
            </a:r>
            <a:r>
              <a:rPr lang="fr-FR" altLang="en-US" dirty="0">
                <a:latin typeface="Arial"/>
                <a:ea typeface="MS PGothic"/>
                <a:cs typeface="Arial"/>
              </a:rPr>
              <a:t> routine infant vaccination</a:t>
            </a:r>
          </a:p>
          <a:p>
            <a:pPr>
              <a:buAutoNum type="arabicPeriod"/>
            </a:pPr>
            <a:r>
              <a:rPr lang="fr-FR" altLang="en-US" dirty="0">
                <a:latin typeface="Arial"/>
                <a:ea typeface="MS PGothic"/>
                <a:cs typeface="Arial"/>
              </a:rPr>
              <a:t>Challenges in </a:t>
            </a:r>
            <a:r>
              <a:rPr lang="fr-FR" altLang="en-US" dirty="0" err="1">
                <a:latin typeface="Arial"/>
                <a:ea typeface="MS PGothic"/>
                <a:cs typeface="Arial"/>
              </a:rPr>
              <a:t>identifying</a:t>
            </a:r>
            <a:r>
              <a:rPr lang="fr-FR" altLang="en-US" dirty="0">
                <a:latin typeface="Arial"/>
                <a:ea typeface="MS PGothic"/>
                <a:cs typeface="Arial"/>
              </a:rPr>
              <a:t> size of the </a:t>
            </a:r>
            <a:r>
              <a:rPr lang="fr-FR" altLang="en-US" dirty="0" err="1">
                <a:latin typeface="Arial"/>
                <a:ea typeface="MS PGothic"/>
                <a:cs typeface="Arial"/>
              </a:rPr>
              <a:t>target</a:t>
            </a:r>
            <a:r>
              <a:rPr lang="fr-FR" altLang="en-US" dirty="0">
                <a:latin typeface="Arial"/>
                <a:ea typeface="MS PGothic"/>
                <a:cs typeface="Arial"/>
              </a:rPr>
              <a:t> population and </a:t>
            </a:r>
            <a:r>
              <a:rPr lang="fr-FR" altLang="en-US" dirty="0" err="1">
                <a:latin typeface="Arial"/>
                <a:ea typeface="MS PGothic"/>
                <a:cs typeface="Arial"/>
              </a:rPr>
              <a:t>determining</a:t>
            </a:r>
            <a:r>
              <a:rPr lang="fr-FR" altLang="en-US" dirty="0">
                <a:latin typeface="Arial"/>
                <a:ea typeface="MS PGothic"/>
                <a:cs typeface="Arial"/>
              </a:rPr>
              <a:t> how </a:t>
            </a:r>
            <a:r>
              <a:rPr lang="fr-FR" altLang="en-US" dirty="0" err="1">
                <a:latin typeface="Arial"/>
                <a:ea typeface="MS PGothic"/>
                <a:cs typeface="Arial"/>
              </a:rPr>
              <a:t>they</a:t>
            </a:r>
            <a:r>
              <a:rPr lang="fr-FR" altLang="en-US" dirty="0">
                <a:latin typeface="Arial"/>
                <a:ea typeface="MS PGothic"/>
                <a:cs typeface="Arial"/>
              </a:rPr>
              <a:t> can </a:t>
            </a:r>
            <a:r>
              <a:rPr lang="fr-FR" altLang="en-US" dirty="0" err="1">
                <a:latin typeface="Arial"/>
                <a:ea typeface="MS PGothic"/>
                <a:cs typeface="Arial"/>
              </a:rPr>
              <a:t>be</a:t>
            </a:r>
            <a:r>
              <a:rPr lang="fr-FR" altLang="en-US" dirty="0">
                <a:latin typeface="Arial"/>
                <a:ea typeface="MS PGothic"/>
                <a:cs typeface="Arial"/>
              </a:rPr>
              <a:t> </a:t>
            </a:r>
            <a:r>
              <a:rPr lang="fr-FR" altLang="en-US" dirty="0" err="1">
                <a:latin typeface="Arial"/>
                <a:ea typeface="MS PGothic"/>
                <a:cs typeface="Arial"/>
              </a:rPr>
              <a:t>reached</a:t>
            </a:r>
            <a:endParaRPr lang="fr-FR" altLang="en-US" dirty="0" err="1">
              <a:latin typeface="Arial" panose="020B0604020202020204" pitchFamily="34" charset="0"/>
              <a:cs typeface="Arial"/>
            </a:endParaRPr>
          </a:p>
          <a:p>
            <a:pPr>
              <a:buFont typeface="Calibri" panose="020F0502020204030204" pitchFamily="34" charset="0"/>
              <a:buAutoNum type="arabicPeriod"/>
            </a:pPr>
            <a:r>
              <a:rPr lang="fr-FR" altLang="en-US" dirty="0">
                <a:latin typeface="Arial"/>
                <a:ea typeface="MS PGothic"/>
                <a:cs typeface="Arial"/>
              </a:rPr>
              <a:t>New stakeholders: implications for communication and social </a:t>
            </a:r>
            <a:r>
              <a:rPr lang="fr-FR" altLang="en-US" dirty="0" err="1">
                <a:latin typeface="Arial"/>
                <a:ea typeface="MS PGothic"/>
                <a:cs typeface="Arial"/>
              </a:rPr>
              <a:t>mobilization</a:t>
            </a:r>
          </a:p>
          <a:p>
            <a:pPr>
              <a:buFont typeface="Calibri" panose="020F0502020204030204" pitchFamily="34" charset="0"/>
              <a:buAutoNum type="arabicPeriod"/>
            </a:pPr>
            <a:r>
              <a:rPr lang="fr-FR" altLang="en-US" dirty="0">
                <a:latin typeface="Arial"/>
                <a:ea typeface="MS PGothic"/>
                <a:cs typeface="Arial"/>
              </a:rPr>
              <a:t>New </a:t>
            </a:r>
            <a:r>
              <a:rPr lang="fr-FR" altLang="en-US" dirty="0" err="1">
                <a:latin typeface="Arial"/>
                <a:ea typeface="MS PGothic"/>
                <a:cs typeface="Arial"/>
              </a:rPr>
              <a:t>delivery</a:t>
            </a:r>
            <a:r>
              <a:rPr lang="fr-FR" altLang="en-US" dirty="0">
                <a:latin typeface="Arial"/>
                <a:ea typeface="MS PGothic"/>
                <a:cs typeface="Arial"/>
              </a:rPr>
              <a:t> platforms </a:t>
            </a:r>
            <a:r>
              <a:rPr lang="fr-FR" altLang="en-US" dirty="0" err="1">
                <a:latin typeface="Arial"/>
                <a:ea typeface="MS PGothic"/>
                <a:cs typeface="Arial"/>
              </a:rPr>
              <a:t>will</a:t>
            </a:r>
            <a:r>
              <a:rPr lang="fr-FR" altLang="en-US" dirty="0">
                <a:latin typeface="Arial"/>
                <a:ea typeface="MS PGothic"/>
                <a:cs typeface="Arial"/>
              </a:rPr>
              <a:t> </a:t>
            </a:r>
            <a:r>
              <a:rPr lang="fr-FR" altLang="en-US" dirty="0" err="1">
                <a:latin typeface="Arial"/>
                <a:ea typeface="MS PGothic"/>
                <a:cs typeface="Arial"/>
              </a:rPr>
              <a:t>be</a:t>
            </a:r>
            <a:r>
              <a:rPr lang="fr-FR" altLang="en-US" dirty="0">
                <a:latin typeface="Arial"/>
                <a:ea typeface="MS PGothic"/>
                <a:cs typeface="Arial"/>
              </a:rPr>
              <a:t> </a:t>
            </a:r>
            <a:r>
              <a:rPr lang="fr-FR" altLang="en-US" dirty="0" err="1">
                <a:latin typeface="Arial"/>
                <a:ea typeface="MS PGothic"/>
                <a:cs typeface="Arial"/>
              </a:rPr>
              <a:t>used</a:t>
            </a:r>
            <a:r>
              <a:rPr lang="fr-FR" altLang="en-US" dirty="0">
                <a:latin typeface="Arial"/>
                <a:ea typeface="MS PGothic"/>
                <a:cs typeface="Arial"/>
              </a:rPr>
              <a:t> and a combination of </a:t>
            </a:r>
            <a:r>
              <a:rPr lang="fr-FR" altLang="en-US" dirty="0" err="1">
                <a:latin typeface="Arial"/>
                <a:ea typeface="MS PGothic"/>
                <a:cs typeface="Arial"/>
              </a:rPr>
              <a:t>strategies</a:t>
            </a:r>
            <a:r>
              <a:rPr lang="fr-FR" altLang="en-US" dirty="0">
                <a:latin typeface="Arial"/>
                <a:ea typeface="MS PGothic"/>
                <a:cs typeface="Arial"/>
              </a:rPr>
              <a:t> </a:t>
            </a:r>
          </a:p>
          <a:p>
            <a:pPr>
              <a:buFont typeface="Calibri" panose="020F0502020204030204" pitchFamily="34" charset="0"/>
              <a:buAutoNum type="arabicPeriod"/>
            </a:pPr>
            <a:r>
              <a:rPr lang="fr-FR" altLang="en-US" dirty="0">
                <a:latin typeface="Arial"/>
                <a:ea typeface="MS PGothic"/>
                <a:cs typeface="Arial"/>
              </a:rPr>
              <a:t>HPV vaccination </a:t>
            </a:r>
            <a:r>
              <a:rPr lang="fr-FR" altLang="en-US" dirty="0" err="1">
                <a:latin typeface="Arial"/>
                <a:ea typeface="MS PGothic"/>
                <a:cs typeface="Arial"/>
              </a:rPr>
              <a:t>is</a:t>
            </a:r>
            <a:r>
              <a:rPr lang="fr-FR" altLang="en-US" dirty="0">
                <a:latin typeface="Arial"/>
                <a:ea typeface="MS PGothic"/>
                <a:cs typeface="Arial"/>
              </a:rPr>
              <a:t> part of an </a:t>
            </a:r>
            <a:r>
              <a:rPr lang="fr-FR" altLang="en-US" dirty="0" err="1">
                <a:latin typeface="Arial"/>
                <a:ea typeface="MS PGothic"/>
                <a:cs typeface="Arial"/>
              </a:rPr>
              <a:t>integrated</a:t>
            </a:r>
            <a:r>
              <a:rPr lang="fr-FR" altLang="en-US" dirty="0">
                <a:latin typeface="Arial"/>
                <a:ea typeface="MS PGothic"/>
                <a:cs typeface="Arial"/>
              </a:rPr>
              <a:t> </a:t>
            </a:r>
            <a:r>
              <a:rPr lang="fr-FR" altLang="en-US" dirty="0" err="1">
                <a:latin typeface="Arial"/>
                <a:ea typeface="MS PGothic"/>
                <a:cs typeface="Arial"/>
              </a:rPr>
              <a:t>approach</a:t>
            </a:r>
            <a:r>
              <a:rPr lang="fr-FR" altLang="en-US" dirty="0">
                <a:latin typeface="Arial"/>
                <a:ea typeface="MS PGothic"/>
                <a:cs typeface="Arial"/>
              </a:rPr>
              <a:t> to </a:t>
            </a:r>
            <a:r>
              <a:rPr lang="fr-FR" altLang="en-US" dirty="0" err="1">
                <a:latin typeface="Arial"/>
                <a:ea typeface="MS PGothic"/>
                <a:cs typeface="Arial"/>
              </a:rPr>
              <a:t>prevention</a:t>
            </a:r>
            <a:r>
              <a:rPr lang="fr-FR" altLang="en-US" dirty="0">
                <a:latin typeface="Arial"/>
                <a:ea typeface="MS PGothic"/>
                <a:cs typeface="Arial"/>
              </a:rPr>
              <a:t> and control of cervical cancer and adolescent </a:t>
            </a:r>
            <a:r>
              <a:rPr lang="fr-FR" altLang="en-US" dirty="0" err="1">
                <a:latin typeface="Arial"/>
                <a:ea typeface="MS PGothic"/>
                <a:cs typeface="Arial"/>
              </a:rPr>
              <a:t>health</a:t>
            </a:r>
            <a:r>
              <a:rPr lang="fr-FR" altLang="en-US" dirty="0">
                <a:latin typeface="Arial"/>
                <a:ea typeface="MS PGothic"/>
                <a:cs typeface="Arial"/>
              </a:rPr>
              <a:t> interventions </a:t>
            </a:r>
            <a:endParaRPr lang="fr-FR" altLang="en-US" dirty="0">
              <a:latin typeface="Arial" panose="020B0604020202020204" pitchFamily="34" charset="0"/>
              <a:cs typeface="Arial"/>
            </a:endParaRPr>
          </a:p>
        </p:txBody>
      </p:sp>
      <p:sp>
        <p:nvSpPr>
          <p:cNvPr id="13316" name="Espace réservé du numéro de diapositive 3">
            <a:extLst>
              <a:ext uri="{FF2B5EF4-FFF2-40B4-BE49-F238E27FC236}">
                <a16:creationId xmlns:a16="http://schemas.microsoft.com/office/drawing/2014/main" id="{5E9B02A2-7077-4745-9CC6-9425C159FE1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AF5ED52-1C1A-4DDA-A6B9-FFAF8DF491F4}" type="slidenum">
              <a:rPr lang="fr-FR" altLang="en-US" smtClean="0">
                <a:cs typeface="Arial" panose="020B0604020202020204" pitchFamily="34" charset="0"/>
              </a:rPr>
              <a:pPr>
                <a:spcBef>
                  <a:spcPct val="0"/>
                </a:spcBef>
              </a:pPr>
              <a:t>4</a:t>
            </a:fld>
            <a:endParaRPr lang="fr-FR"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B4EA99E0-7CBC-4E51-A302-A0B65B5827CA}"/>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2AB92A84-E7D4-4B40-B51E-80CF7933CD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New target population</a:t>
            </a:r>
          </a:p>
          <a:p>
            <a:pPr algn="just"/>
            <a:endParaRPr lang="en-US" altLang="en-US" dirty="0">
              <a:latin typeface="Arial" panose="020B0604020202020204" pitchFamily="34" charset="0"/>
            </a:endParaRPr>
          </a:p>
          <a:p>
            <a:pPr algn="just">
              <a:buFontTx/>
              <a:buChar char="•"/>
            </a:pPr>
            <a:r>
              <a:rPr lang="en-US" altLang="en-US" dirty="0">
                <a:latin typeface="Arial" panose="020B0604020202020204" pitchFamily="34" charset="0"/>
              </a:rPr>
              <a:t>We have good experience with knowing our target population in early childhood, and normally have good data on births cohorts. However, reliable estimates on the size of this target population is less easy to obtain. Often it is the education sector who has useful data on the size of the population</a:t>
            </a:r>
          </a:p>
          <a:p>
            <a:pPr algn="just">
              <a:buFontTx/>
              <a:buChar char="•"/>
            </a:pPr>
            <a:r>
              <a:rPr lang="en-US" altLang="en-US" dirty="0">
                <a:latin typeface="Arial" panose="020B0604020202020204" pitchFamily="34" charset="0"/>
              </a:rPr>
              <a:t>Girls of this age – adolescents in general – do not often come to health  services. Therefore, we will have to reach out to adolescent girls in order to vaccinate them- That requires us to know where they are: do they attend schools? are they working? are they at home?  This will have important implications for the delivery strategy mix that is used</a:t>
            </a:r>
          </a:p>
          <a:p>
            <a:pPr algn="just">
              <a:buFontTx/>
              <a:buChar char="•"/>
            </a:pPr>
            <a:r>
              <a:rPr lang="en-US" altLang="en-US" dirty="0">
                <a:latin typeface="Arial" panose="020B0604020202020204" pitchFamily="34" charset="0"/>
              </a:rPr>
              <a:t>HPV vaccination should reach all girls in the target age group.  We cannot content ourselves with reaching all the girls who attend schools, if we know that 10%, 20% or 40% of girls do not go to school.  One important reason for this is that the same girls who do not attend school are at higher risk for negative reproductive health outcomes over the life course – they tend to be sexually active earlier, have more children and at an earlier age and have less access to health care including cervical cancer screening. All these factors increase their risk of cervical cancer</a:t>
            </a:r>
          </a:p>
          <a:p>
            <a:pPr algn="just">
              <a:buFontTx/>
              <a:buChar char="•"/>
            </a:pPr>
            <a:r>
              <a:rPr lang="en-US" altLang="en-US" dirty="0">
                <a:latin typeface="Arial" panose="020B0604020202020204" pitchFamily="34" charset="0"/>
              </a:rPr>
              <a:t>Health services in many countries focus their efforts on vaccination and care for newborns and children and on the reproductive and maternal health services of women in reproductive age. When we realize this, we see that health facilities normally have limited services to offer to adolescents and particularly to girls in the target age group of HPV vaccination.  This offers both an opportunity but also challenges, as we have to learn how to reach and deal with this new age group of clients</a:t>
            </a:r>
          </a:p>
          <a:p>
            <a:pPr algn="just"/>
            <a:endParaRPr lang="en-US" altLang="en-US" dirty="0">
              <a:latin typeface="Arial" panose="020B0604020202020204" pitchFamily="34" charset="0"/>
            </a:endParaRPr>
          </a:p>
        </p:txBody>
      </p:sp>
      <p:sp>
        <p:nvSpPr>
          <p:cNvPr id="15364" name="Slide Number Placeholder 3">
            <a:extLst>
              <a:ext uri="{FF2B5EF4-FFF2-40B4-BE49-F238E27FC236}">
                <a16:creationId xmlns:a16="http://schemas.microsoft.com/office/drawing/2014/main" id="{4183B354-0D9E-45F9-9E6E-1E10F8009A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E01F4B9-ED7D-4DD0-BD16-9A68395AB795}" type="slidenum">
              <a:rPr lang="en-GB" altLang="en-US" smtClean="0">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06A5F574-8F21-49A1-B97E-46C127A034A2}"/>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7B35CA5D-A4AD-4653-A9F0-A096D60AE485}"/>
              </a:ext>
            </a:extLst>
          </p:cNvPr>
          <p:cNvSpPr>
            <a:spLocks noGrp="1"/>
          </p:cNvSpPr>
          <p:nvPr>
            <p:ph type="body" idx="1"/>
          </p:nvPr>
        </p:nvSpPr>
        <p:spPr>
          <a:ln/>
        </p:spPr>
        <p:txBody>
          <a:bodyPr/>
          <a:lstStyle/>
          <a:p>
            <a:pPr marL="171450" indent="-171450" algn="just">
              <a:buFontTx/>
              <a:buChar char="•"/>
              <a:defRPr/>
            </a:pPr>
            <a:r>
              <a:rPr lang="en-US" altLang="en-US" dirty="0">
                <a:latin typeface="Arial" panose="020B0604020202020204" pitchFamily="34" charset="0"/>
              </a:rPr>
              <a:t>Communication and social mobilization on HPV requires additional effort not only because it is new vaccine, but because we need to explain why it is delivered to girls only</a:t>
            </a:r>
          </a:p>
          <a:p>
            <a:pPr marL="171450" indent="-171450" algn="just">
              <a:buFontTx/>
              <a:buChar char="•"/>
              <a:defRPr/>
            </a:pPr>
            <a:r>
              <a:rPr lang="en-US" altLang="en-US" dirty="0">
                <a:latin typeface="Arial" panose="020B0604020202020204" pitchFamily="34" charset="0"/>
              </a:rPr>
              <a:t>There are also more and more diverse stakeholders involved:  in addition to community leaders and parents, there is a need to  communicate with girls and teachers</a:t>
            </a:r>
          </a:p>
          <a:p>
            <a:pPr marL="171450" indent="-171450" algn="just">
              <a:buFontTx/>
              <a:buChar char="•"/>
              <a:defRPr/>
            </a:pPr>
            <a:r>
              <a:rPr lang="en-US" altLang="en-US" dirty="0">
                <a:latin typeface="Arial" panose="020B0604020202020204" pitchFamily="34" charset="0"/>
              </a:rPr>
              <a:t>One obvious reason that young girls need specific communication is that they are unlike small children:  they need to be informed about the vaccine. They need to understand the benefits of vaccination and potential side effects.  They also need to know the vaccine schedule.  While parents normally take the decision to vaccinate, girls do a have a say.  In addition, we can not assume that all girls are living with their parents or are attending school so some girls may be attending vaccination without parents</a:t>
            </a:r>
          </a:p>
          <a:p>
            <a:pPr marL="171450" indent="-171450" algn="just">
              <a:buFontTx/>
              <a:buChar char="•"/>
              <a:defRPr/>
            </a:pPr>
            <a:r>
              <a:rPr lang="en-US" altLang="en-US" dirty="0">
                <a:latin typeface="Arial" panose="020B0604020202020204" pitchFamily="34" charset="0"/>
              </a:rPr>
              <a:t>Teachers may play a more important role in vaccination than with other vaccines.  If vaccines are delivered through schools, health workers may need to contact teachers and provide them with information on HPV vaccination</a:t>
            </a:r>
          </a:p>
          <a:p>
            <a:pPr marL="171450" indent="-171450" algn="just">
              <a:buFontTx/>
              <a:buChar char="•"/>
              <a:defRPr/>
            </a:pPr>
            <a:endParaRPr lang="en-US" altLang="en-US" dirty="0">
              <a:latin typeface="Arial" panose="020B0604020202020204" pitchFamily="34" charset="0"/>
            </a:endParaRPr>
          </a:p>
          <a:p>
            <a:pPr marL="171450" indent="-171450" algn="just">
              <a:spcBef>
                <a:spcPct val="0"/>
              </a:spcBef>
              <a:defRPr/>
            </a:pPr>
            <a:r>
              <a:rPr lang="en-US" altLang="en-US" dirty="0">
                <a:latin typeface="Arial" panose="020B0604020202020204" pitchFamily="34" charset="0"/>
              </a:rPr>
              <a:t>In module 6 we will come back to communication with key stakeholders and pay specific attention to how to communicate and what the key messages are for parents, teachers and girls.</a:t>
            </a:r>
          </a:p>
        </p:txBody>
      </p:sp>
      <p:sp>
        <p:nvSpPr>
          <p:cNvPr id="17412" name="Slide Number Placeholder 3">
            <a:extLst>
              <a:ext uri="{FF2B5EF4-FFF2-40B4-BE49-F238E27FC236}">
                <a16:creationId xmlns:a16="http://schemas.microsoft.com/office/drawing/2014/main" id="{48DD1D78-F7D4-406E-8CE5-D6BDC2F059A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0FCB9B3-D672-4B7C-BEF7-DF5B92059C34}" type="slidenum">
              <a:rPr lang="en-GB" altLang="en-US" smtClean="0">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6F054CEC-5B4F-4656-B16B-1746468CD495}"/>
              </a:ext>
            </a:extLst>
          </p:cNvPr>
          <p:cNvSpPr>
            <a:spLocks noGrp="1" noRot="1" noChangeAspect="1" noChangeArrowheads="1" noTextEdit="1"/>
          </p:cNvSpPr>
          <p:nvPr>
            <p:ph type="sldImg"/>
          </p:nvPr>
        </p:nvSpPr>
        <p:spPr>
          <a:ln/>
        </p:spPr>
      </p:sp>
      <p:sp>
        <p:nvSpPr>
          <p:cNvPr id="19459" name="Notes Placeholder 2">
            <a:extLst>
              <a:ext uri="{FF2B5EF4-FFF2-40B4-BE49-F238E27FC236}">
                <a16:creationId xmlns:a16="http://schemas.microsoft.com/office/drawing/2014/main" id="{DAB27B83-DFF3-4831-9A72-8714DE9ADC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dirty="0">
                <a:latin typeface="Arial" panose="020B0604020202020204" pitchFamily="34" charset="0"/>
              </a:rPr>
              <a:t>(</a:t>
            </a:r>
            <a:r>
              <a:rPr lang="en-US" altLang="en-US" dirty="0">
                <a:solidFill>
                  <a:srgbClr val="FF0000"/>
                </a:solidFill>
                <a:latin typeface="Arial" panose="020B0604020202020204" pitchFamily="34" charset="0"/>
              </a:rPr>
              <a:t>Note: Country to adapt to strategy that is chosen, can also be adapted locally within country based on characteristics of the population)</a:t>
            </a:r>
            <a:endParaRPr lang="en-US" altLang="en-US" dirty="0">
              <a:latin typeface="Arial" panose="020B0604020202020204" pitchFamily="34" charset="0"/>
            </a:endParaRPr>
          </a:p>
          <a:p>
            <a:pPr algn="just"/>
            <a:r>
              <a:rPr lang="en-US" altLang="en-US" dirty="0">
                <a:latin typeface="Arial" panose="020B0604020202020204" pitchFamily="34" charset="0"/>
              </a:rPr>
              <a:t>The objective of HPV vaccination is to reach high coverage and particularly reaching those most at risk of cervical cancer. </a:t>
            </a:r>
          </a:p>
          <a:p>
            <a:pPr algn="just">
              <a:buFontTx/>
              <a:buChar char="•"/>
            </a:pPr>
            <a:r>
              <a:rPr lang="en-US" altLang="en-US" dirty="0">
                <a:latin typeface="Arial" panose="020B0604020202020204" pitchFamily="34" charset="0"/>
              </a:rPr>
              <a:t> Different countries use different mix of delivery strategies depending on the infrastructure of the health system, the education system (e.g. existence of a school health program) and other factors</a:t>
            </a:r>
          </a:p>
          <a:p>
            <a:pPr algn="just">
              <a:buFontTx/>
              <a:buChar char="•"/>
            </a:pPr>
            <a:r>
              <a:rPr lang="en-US" altLang="en-US" dirty="0">
                <a:latin typeface="Arial" panose="020B0604020202020204" pitchFamily="34" charset="0"/>
              </a:rPr>
              <a:t> In many countries schools are identified a logical place to vaccinate because many adolescent girls go to school.  However, we can not content ourselves with reaching only girls who attend schools, if we know that 20%, 30% or a higher percentage of girls do not go to school.  One important reason for this is that the same girls who do not attend school are at higher risk for negative reproductive health outcomes over the life course – they tend to be sexually active earlier, have more children and at an earlier age and overall tend to have less access to health care including cervical cancer screening. All these factors increase their risk of cervical cancer, which we try to prevent through the HPV vaccine. </a:t>
            </a:r>
          </a:p>
          <a:p>
            <a:pPr algn="just">
              <a:buFontTx/>
              <a:buChar char="•"/>
            </a:pPr>
            <a:r>
              <a:rPr lang="en-US" altLang="en-US" dirty="0">
                <a:latin typeface="Arial" panose="020B0604020202020204" pitchFamily="34" charset="0"/>
              </a:rPr>
              <a:t> Therefore, we will need a mix of delivery strategies combining school based with community-based outreach and fixed site to allow all girls to be identified and vaccinated</a:t>
            </a:r>
          </a:p>
          <a:p>
            <a:pPr algn="just">
              <a:buFontTx/>
              <a:buChar char="•"/>
            </a:pPr>
            <a:r>
              <a:rPr lang="en-US" altLang="en-US" dirty="0">
                <a:latin typeface="Arial" panose="020B0604020202020204" pitchFamily="34" charset="0"/>
              </a:rPr>
              <a:t> School delivery has several implications for vaccination – it requires proper preparation like all outreach activities, in collaboration with the education authorities. Some additional steps may include identifying all the schools in the area, public as well as private. Education authorities may not always have complete list of all schools, in particular of private schools.  In some instances, private schools may have different requirements than public school, for example insisting on parental informed consent because of institutional requirements that may not exist in public schools.  Vaccination dates need to work with holidays, exam period and other school related issues like teachers' absences due to training</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19460" name="Slide Number Placeholder 3">
            <a:extLst>
              <a:ext uri="{FF2B5EF4-FFF2-40B4-BE49-F238E27FC236}">
                <a16:creationId xmlns:a16="http://schemas.microsoft.com/office/drawing/2014/main" id="{8B773651-379F-47AA-977B-F820A8F002A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9C5B38F-37EE-441B-BE79-27311BC58C1B}" type="slidenum">
              <a:rPr lang="en-GB" altLang="en-US" smtClean="0">
                <a:cs typeface="Arial" panose="020B0604020202020204" pitchFamily="34" charset="0"/>
              </a:rPr>
              <a:pPr>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C0A382EC-7E21-4404-8228-EE45B14E17C3}"/>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C6AB2D3C-15E5-4146-AFEB-A42DB11C08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One of the unique features of HPV vaccination is that it is being promoted as part of comprehensive approach to the prevention of cervical cancer. We will learn more about the comprehensive approach to cervical cancer in module 1 when we explore further how the human papilloma virus causes cancer and what the role is of HPV vaccination.  </a:t>
            </a:r>
          </a:p>
          <a:p>
            <a:endParaRPr lang="en-US" altLang="en-US">
              <a:latin typeface="Arial" panose="020B0604020202020204" pitchFamily="34" charset="0"/>
            </a:endParaRPr>
          </a:p>
          <a:p>
            <a:r>
              <a:rPr lang="en-US" altLang="en-US">
                <a:latin typeface="Arial" panose="020B0604020202020204" pitchFamily="34" charset="0"/>
              </a:rPr>
              <a:t>In addition,  HPV vaccination is considered an opportunity to strengthen delivery of or seek synergy with other interventions for this age group.</a:t>
            </a:r>
          </a:p>
          <a:p>
            <a:endParaRPr lang="en-US" altLang="en-US">
              <a:latin typeface="Arial" panose="020B0604020202020204" pitchFamily="34" charset="0"/>
            </a:endParaRPr>
          </a:p>
          <a:p>
            <a:r>
              <a:rPr lang="en-US" altLang="en-US">
                <a:latin typeface="Arial" panose="020B0604020202020204" pitchFamily="34" charset="0"/>
              </a:rPr>
              <a:t>In the following slides we see what implications this may have for HPV vaccination   </a:t>
            </a:r>
          </a:p>
        </p:txBody>
      </p:sp>
      <p:sp>
        <p:nvSpPr>
          <p:cNvPr id="21508" name="Slide Number Placeholder 3">
            <a:extLst>
              <a:ext uri="{FF2B5EF4-FFF2-40B4-BE49-F238E27FC236}">
                <a16:creationId xmlns:a16="http://schemas.microsoft.com/office/drawing/2014/main" id="{29EFF70C-9634-4CBB-A81E-2F43D3238DB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84997E6-1032-45BD-BAED-DD138BFFF769}" type="slidenum">
              <a:rPr lang="en-GB" altLang="en-US" smtClean="0">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6BC5D621-EFCA-4CA2-897D-FF46E477E8CF}"/>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52691C1B-CD90-4DC8-9ADA-153AC2AD46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In 2020, Global Strategy for Cervical Cancer Elimination was adopted by Member states.</a:t>
            </a:r>
          </a:p>
          <a:p>
            <a:endParaRPr lang="en-US" altLang="en-US" dirty="0">
              <a:latin typeface="Arial" panose="020B0604020202020204" pitchFamily="34" charset="0"/>
            </a:endParaRPr>
          </a:p>
          <a:p>
            <a:r>
              <a:rPr lang="en-US" altLang="en-US" dirty="0">
                <a:latin typeface="Arial" panose="020B0604020202020204" pitchFamily="34" charset="0"/>
              </a:rPr>
              <a:t>There are three pillars for the elimination strategy: the first pillar is HPV vaccination; the second pillar is cervical cancer screening; and the third pillar is treatment of cervical lesions and invasive cancer. We will come back to this in module 1.</a:t>
            </a:r>
          </a:p>
          <a:p>
            <a:endParaRPr lang="en-US" altLang="en-US" dirty="0">
              <a:latin typeface="Arial" panose="020B0604020202020204" pitchFamily="34" charset="0"/>
            </a:endParaRPr>
          </a:p>
          <a:p>
            <a:r>
              <a:rPr lang="en-US" altLang="en-US" dirty="0">
                <a:latin typeface="Arial" panose="020B0604020202020204" pitchFamily="34" charset="0"/>
              </a:rPr>
              <a:t>Regarding HPV vaccination, each country is expected to meet the 2030 target of 90% of girls fully vaccinated with the HPV vaccine by the age of 15.</a:t>
            </a:r>
          </a:p>
        </p:txBody>
      </p:sp>
      <p:sp>
        <p:nvSpPr>
          <p:cNvPr id="23556" name="Slide Number Placeholder 3">
            <a:extLst>
              <a:ext uri="{FF2B5EF4-FFF2-40B4-BE49-F238E27FC236}">
                <a16:creationId xmlns:a16="http://schemas.microsoft.com/office/drawing/2014/main" id="{A4639D12-5108-48F0-98E3-986CDBEFB30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875">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487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4875">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4875">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4875">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4875"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DA19C09-8888-43D1-8757-BEC686090B2F}" type="slidenum">
              <a:rPr lang="en-GB" altLang="en-US" smtClean="0">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59E8F05C-FF64-4DF1-9C86-1A594EC7C08E}"/>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3436291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08506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118291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298672A-95B1-4C30-B62F-814EC1B9C2D0}"/>
              </a:ext>
            </a:extLst>
          </p:cNvPr>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r>
              <a:rPr lang="en-US"/>
              <a:t>April 2022</a:t>
            </a:r>
          </a:p>
        </p:txBody>
      </p:sp>
      <p:sp>
        <p:nvSpPr>
          <p:cNvPr id="5" name="Footer Placeholder 4">
            <a:extLst>
              <a:ext uri="{FF2B5EF4-FFF2-40B4-BE49-F238E27FC236}">
                <a16:creationId xmlns:a16="http://schemas.microsoft.com/office/drawing/2014/main" id="{07092032-38E9-4063-9915-DD047DC09C10}"/>
              </a:ext>
            </a:extLst>
          </p:cNvPr>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endParaRPr lang="en-US"/>
          </a:p>
        </p:txBody>
      </p:sp>
      <p:sp>
        <p:nvSpPr>
          <p:cNvPr id="6" name="Slide Number Placeholder 5">
            <a:extLst>
              <a:ext uri="{FF2B5EF4-FFF2-40B4-BE49-F238E27FC236}">
                <a16:creationId xmlns:a16="http://schemas.microsoft.com/office/drawing/2014/main" id="{E5BA2F0D-D06B-4910-8E58-72100730DBE7}"/>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4472362F-857F-4956-93CF-37330E49B408}" type="slidenum">
              <a:rPr lang="en-US" altLang="en-US"/>
              <a:pPr>
                <a:defRPr/>
              </a:pPr>
              <a:t>‹#›</a:t>
            </a:fld>
            <a:endParaRPr lang="en-US" altLang="en-US"/>
          </a:p>
        </p:txBody>
      </p:sp>
    </p:spTree>
    <p:extLst>
      <p:ext uri="{BB962C8B-B14F-4D97-AF65-F5344CB8AC3E}">
        <p14:creationId xmlns:p14="http://schemas.microsoft.com/office/powerpoint/2010/main" val="3609375884"/>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73397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572906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95004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11330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95053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62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94562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757855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02F7EA8B-BF23-4ED9-B9C1-18F0BA69F114}"/>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7C42DA1F-A223-4FA1-9B90-7B21DBAB18CC}"/>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7574CDF5-C12B-47FF-898E-5433A2809AB9}"/>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8223724F-78F1-4B5D-91D0-7E5BD5600BEC}"/>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MS PGothic" panose="020B0600070205080204" pitchFamily="34" charset="-128"/>
              </a:defRPr>
            </a:lvl1pPr>
            <a:lvl2pPr marL="742950" indent="-285750"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spcBef>
                <a:spcPct val="50000"/>
              </a:spcBef>
              <a:defRPr/>
            </a:pPr>
            <a:endParaRPr lang="en-US" altLang="en-US" sz="3400"/>
          </a:p>
        </p:txBody>
      </p:sp>
      <p:sp>
        <p:nvSpPr>
          <p:cNvPr id="1030" name="Rectangle 13">
            <a:extLst>
              <a:ext uri="{FF2B5EF4-FFF2-40B4-BE49-F238E27FC236}">
                <a16:creationId xmlns:a16="http://schemas.microsoft.com/office/drawing/2014/main" id="{CC6CC0EC-6F38-4C55-ABA4-1C3695C8E296}"/>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eaLnBrk="1" hangingPunct="1">
              <a:defRPr/>
            </a:pPr>
            <a:r>
              <a:rPr lang="en-GB" altLang="en-US" sz="1200" b="0" dirty="0">
                <a:solidFill>
                  <a:srgbClr val="96CCEE"/>
                </a:solidFill>
                <a:latin typeface="Arial Narrow" panose="020B0606020202030204" pitchFamily="34" charset="0"/>
              </a:rPr>
              <a:t>Overview of HPV Vaccine Training </a:t>
            </a:r>
            <a:r>
              <a:rPr lang="en-GB" altLang="en-US" sz="1200" b="0" dirty="0" err="1">
                <a:solidFill>
                  <a:srgbClr val="96CCEE"/>
                </a:solidFill>
                <a:latin typeface="Arial Narrow" panose="020B0606020202030204" pitchFamily="34" charset="0"/>
              </a:rPr>
              <a:t>Cecolin</a:t>
            </a:r>
            <a:r>
              <a:rPr lang="en-GB" altLang="en-US" sz="1200" b="0" dirty="0">
                <a:solidFill>
                  <a:srgbClr val="96CCEE"/>
                </a:solidFill>
                <a:latin typeface="Arial Narrow" panose="020B0606020202030204" pitchFamily="34" charset="0"/>
              </a:rPr>
              <a:t>® </a:t>
            </a:r>
            <a:r>
              <a:rPr lang="en-GB" altLang="en-US" sz="1800" baseline="12000" dirty="0">
                <a:solidFill>
                  <a:srgbClr val="FFFFFF"/>
                </a:solidFill>
                <a:latin typeface="Arial Narrow" panose="020B0606020202030204" pitchFamily="34" charset="0"/>
              </a:rPr>
              <a:t>|</a:t>
            </a:r>
            <a:r>
              <a:rPr lang="en-GB" altLang="en-US" sz="1200" dirty="0">
                <a:solidFill>
                  <a:srgbClr val="96CCEE"/>
                </a:solidFill>
                <a:latin typeface="Arial Narrow" panose="020B0606020202030204" pitchFamily="34" charset="0"/>
              </a:rPr>
              <a:t>  May 2022</a:t>
            </a:r>
          </a:p>
        </p:txBody>
      </p:sp>
      <p:sp>
        <p:nvSpPr>
          <p:cNvPr id="1031" name="Rectangle 14">
            <a:extLst>
              <a:ext uri="{FF2B5EF4-FFF2-40B4-BE49-F238E27FC236}">
                <a16:creationId xmlns:a16="http://schemas.microsoft.com/office/drawing/2014/main" id="{E6E0B1A5-10BE-44D5-8AC8-FFF6D9CF20C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eaLnBrk="1" hangingPunct="1">
              <a:defRPr/>
            </a:pPr>
            <a:fld id="{090269BA-7B12-44FE-946F-4540448A9B57}"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0BB3A731-4076-46B2-A8A9-CA0A569A1FB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68" r:id="rId1"/>
    <p:sldLayoutId id="2147484758" r:id="rId2"/>
    <p:sldLayoutId id="2147484759" r:id="rId3"/>
    <p:sldLayoutId id="2147484760" r:id="rId4"/>
    <p:sldLayoutId id="2147484761" r:id="rId5"/>
    <p:sldLayoutId id="2147484762" r:id="rId6"/>
    <p:sldLayoutId id="2147484763" r:id="rId7"/>
    <p:sldLayoutId id="2147484764" r:id="rId8"/>
    <p:sldLayoutId id="2147484765" r:id="rId9"/>
    <p:sldLayoutId id="2147484766" r:id="rId10"/>
    <p:sldLayoutId id="2147484767" r:id="rId11"/>
    <p:sldLayoutId id="2147484769" r:id="rId12"/>
  </p:sldLayoutIdLst>
  <p:hf sldNum="0" hdr="0" ft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WHO-EN-white-H">
            <a:extLst>
              <a:ext uri="{FF2B5EF4-FFF2-40B4-BE49-F238E27FC236}">
                <a16:creationId xmlns:a16="http://schemas.microsoft.com/office/drawing/2014/main" id="{7E5C1222-0D6A-4C7A-BE17-F8A628C871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4">
            <a:extLst>
              <a:ext uri="{FF2B5EF4-FFF2-40B4-BE49-F238E27FC236}">
                <a16:creationId xmlns:a16="http://schemas.microsoft.com/office/drawing/2014/main" id="{ABD4838D-CC56-4AF3-9D7F-968A688161B1}"/>
              </a:ext>
            </a:extLst>
          </p:cNvPr>
          <p:cNvSpPr>
            <a:spLocks noChangeArrowheads="1"/>
          </p:cNvSpPr>
          <p:nvPr/>
        </p:nvSpPr>
        <p:spPr bwMode="auto">
          <a:xfrm>
            <a:off x="341313" y="195263"/>
            <a:ext cx="8459787"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2400" dirty="0">
                <a:solidFill>
                  <a:schemeClr val="bg1"/>
                </a:solidFill>
              </a:rPr>
              <a:t>Essential Training Package for HPV Vaccine Introduction</a:t>
            </a:r>
            <a:endParaRPr lang="fr-FR" sz="2400" dirty="0">
              <a:solidFill>
                <a:schemeClr val="bg1"/>
              </a:solidFill>
              <a:latin typeface="Arial" charset="0"/>
              <a:ea typeface="ＭＳ Ｐゴシック" charset="0"/>
            </a:endParaRPr>
          </a:p>
        </p:txBody>
      </p:sp>
      <p:sp>
        <p:nvSpPr>
          <p:cNvPr id="4100" name="Rectangle 5">
            <a:extLst>
              <a:ext uri="{FF2B5EF4-FFF2-40B4-BE49-F238E27FC236}">
                <a16:creationId xmlns:a16="http://schemas.microsoft.com/office/drawing/2014/main" id="{94344BC0-5606-48AE-85D1-3FEC1E71BA39}"/>
              </a:ext>
            </a:extLst>
          </p:cNvPr>
          <p:cNvSpPr>
            <a:spLocks noChangeArrowheads="1"/>
          </p:cNvSpPr>
          <p:nvPr/>
        </p:nvSpPr>
        <p:spPr bwMode="auto">
          <a:xfrm>
            <a:off x="0" y="2397125"/>
            <a:ext cx="9144000" cy="17526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MS PGothic"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MS PGothic"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MS PGothic"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MS PGothic"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lnSpc>
                <a:spcPct val="90000"/>
              </a:lnSpc>
              <a:spcBef>
                <a:spcPct val="80000"/>
              </a:spcBef>
              <a:buClr>
                <a:srgbClr val="1E7FB8"/>
              </a:buClr>
              <a:buFont typeface="Wingdings" panose="05000000000000000000" pitchFamily="2" charset="2"/>
              <a:buNone/>
              <a:defRPr/>
            </a:pPr>
            <a:r>
              <a:rPr lang="fr-FR" altLang="en-US" sz="3200" dirty="0" err="1">
                <a:solidFill>
                  <a:schemeClr val="bg1"/>
                </a:solidFill>
              </a:rPr>
              <a:t>Overview</a:t>
            </a:r>
            <a:r>
              <a:rPr lang="fr-FR" altLang="en-US" sz="3200" dirty="0">
                <a:solidFill>
                  <a:schemeClr val="bg1"/>
                </a:solidFill>
              </a:rPr>
              <a:t> of </a:t>
            </a:r>
            <a:br>
              <a:rPr lang="fr-FR" altLang="en-US" sz="3200" dirty="0">
                <a:solidFill>
                  <a:schemeClr val="bg1"/>
                </a:solidFill>
              </a:rPr>
            </a:br>
            <a:r>
              <a:rPr lang="fr-FR" altLang="en-US" sz="3200" dirty="0">
                <a:solidFill>
                  <a:schemeClr val="bg1"/>
                </a:solidFill>
              </a:rPr>
              <a:t>HPV vaccination Training</a:t>
            </a:r>
          </a:p>
          <a:p>
            <a:pPr algn="ctr">
              <a:lnSpc>
                <a:spcPct val="90000"/>
              </a:lnSpc>
              <a:spcBef>
                <a:spcPct val="80000"/>
              </a:spcBef>
              <a:buClr>
                <a:srgbClr val="1E7FB8"/>
              </a:buClr>
              <a:buFont typeface="Wingdings" panose="05000000000000000000" pitchFamily="2" charset="2"/>
              <a:buNone/>
              <a:defRPr/>
            </a:pPr>
            <a:r>
              <a:rPr lang="fr-FR" altLang="en-US" sz="3200" dirty="0" err="1">
                <a:solidFill>
                  <a:schemeClr val="bg1"/>
                </a:solidFill>
              </a:rPr>
              <a:t>Cecolin</a:t>
            </a:r>
            <a:r>
              <a:rPr lang="fr-FR" altLang="en-US" sz="3200" dirty="0">
                <a:solidFill>
                  <a:schemeClr val="bg1"/>
                </a:solidFill>
              </a:rPr>
              <a:t>®</a:t>
            </a:r>
            <a:endParaRPr lang="fr-FR" altLang="en-US" sz="3200" baseline="30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Box 5">
            <a:extLst>
              <a:ext uri="{FF2B5EF4-FFF2-40B4-BE49-F238E27FC236}">
                <a16:creationId xmlns:a16="http://schemas.microsoft.com/office/drawing/2014/main" id="{68E2ED20-90F3-4CF9-B046-61220F6EECF0}"/>
              </a:ext>
            </a:extLst>
          </p:cNvPr>
          <p:cNvSpPr txBox="1">
            <a:spLocks noChangeArrowheads="1"/>
          </p:cNvSpPr>
          <p:nvPr/>
        </p:nvSpPr>
        <p:spPr bwMode="auto">
          <a:xfrm>
            <a:off x="0" y="44624"/>
            <a:ext cx="9144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4926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44926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44926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44926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44926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3000" dirty="0">
                <a:solidFill>
                  <a:srgbClr val="1F497D"/>
                </a:solidFill>
              </a:rPr>
              <a:t>	</a:t>
            </a:r>
            <a:r>
              <a:rPr lang="en-US" altLang="en-US" sz="3000" dirty="0"/>
              <a:t>HPV vaccine part of integrated approach</a:t>
            </a:r>
          </a:p>
          <a:p>
            <a:pPr algn="ctr" eaLnBrk="1" hangingPunct="1">
              <a:spcBef>
                <a:spcPct val="0"/>
              </a:spcBef>
              <a:buClrTx/>
              <a:buFontTx/>
              <a:buNone/>
            </a:pPr>
            <a:r>
              <a:rPr lang="en-US" altLang="en-US" sz="3000" i="1" dirty="0">
                <a:solidFill>
                  <a:srgbClr val="1E7FB8"/>
                </a:solidFill>
              </a:rPr>
              <a:t>2. Health services for 9-14 year </a:t>
            </a:r>
            <a:r>
              <a:rPr lang="en-US" altLang="en-US" sz="3000" i="1" dirty="0" err="1">
                <a:solidFill>
                  <a:srgbClr val="1E7FB8"/>
                </a:solidFill>
              </a:rPr>
              <a:t>olds</a:t>
            </a:r>
            <a:endParaRPr lang="en-US" altLang="en-US" sz="2400" i="1" dirty="0">
              <a:solidFill>
                <a:srgbClr val="1E7FB8"/>
              </a:solidFill>
            </a:endParaRPr>
          </a:p>
        </p:txBody>
      </p:sp>
      <p:sp>
        <p:nvSpPr>
          <p:cNvPr id="2" name="TextBox 1">
            <a:extLst>
              <a:ext uri="{FF2B5EF4-FFF2-40B4-BE49-F238E27FC236}">
                <a16:creationId xmlns:a16="http://schemas.microsoft.com/office/drawing/2014/main" id="{0BB7D339-F7C9-4897-8E13-D4A1B40490DF}"/>
              </a:ext>
            </a:extLst>
          </p:cNvPr>
          <p:cNvSpPr txBox="1"/>
          <p:nvPr/>
        </p:nvSpPr>
        <p:spPr>
          <a:xfrm>
            <a:off x="395288" y="1628775"/>
            <a:ext cx="8353425" cy="1416050"/>
          </a:xfrm>
          <a:prstGeom prst="rect">
            <a:avLst/>
          </a:prstGeom>
          <a:solidFill>
            <a:schemeClr val="accent1">
              <a:lumMod val="40000"/>
              <a:lumOff val="60000"/>
            </a:schemeClr>
          </a:solidFill>
        </p:spPr>
        <p:txBody>
          <a:bodyPr lIns="91440" tIns="45720" rIns="91440" bIns="45720" anchor="t">
            <a:spAutoFit/>
          </a:bodyPr>
          <a:lstStyle>
            <a:lvl1pPr eaLnBrk="0" hangingPunct="0">
              <a:defRPr sz="3900" b="1">
                <a:solidFill>
                  <a:srgbClr val="000066"/>
                </a:solidFill>
                <a:latin typeface="Arial" pitchFamily="34" charset="0"/>
                <a:ea typeface="MS PGothic" pitchFamily="34" charset="-128"/>
              </a:defRPr>
            </a:lvl1pPr>
            <a:lvl2pPr marL="742950" indent="-285750" eaLnBrk="0" hangingPunct="0">
              <a:defRPr sz="3900" b="1">
                <a:solidFill>
                  <a:srgbClr val="000066"/>
                </a:solidFill>
                <a:latin typeface="Arial" pitchFamily="34" charset="0"/>
                <a:ea typeface="MS PGothic" pitchFamily="34" charset="-128"/>
              </a:defRPr>
            </a:lvl2pPr>
            <a:lvl3pPr marL="1143000" indent="-228600" eaLnBrk="0" hangingPunct="0">
              <a:defRPr sz="3900" b="1">
                <a:solidFill>
                  <a:srgbClr val="000066"/>
                </a:solidFill>
                <a:latin typeface="Arial" pitchFamily="34" charset="0"/>
                <a:ea typeface="MS PGothic" pitchFamily="34" charset="-128"/>
              </a:defRPr>
            </a:lvl3pPr>
            <a:lvl4pPr marL="1600200" indent="-228600" eaLnBrk="0" hangingPunct="0">
              <a:defRPr sz="3900" b="1">
                <a:solidFill>
                  <a:srgbClr val="000066"/>
                </a:solidFill>
                <a:latin typeface="Arial" pitchFamily="34" charset="0"/>
                <a:ea typeface="MS PGothic" pitchFamily="34" charset="-128"/>
              </a:defRPr>
            </a:lvl4pPr>
            <a:lvl5pPr marL="2057400" indent="-228600" eaLnBrk="0" hangingPunct="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lgn="ctr" eaLnBrk="1" hangingPunct="1">
              <a:spcBef>
                <a:spcPts val="600"/>
              </a:spcBef>
              <a:spcAft>
                <a:spcPts val="600"/>
              </a:spcAft>
              <a:defRPr/>
            </a:pPr>
            <a:r>
              <a:rPr lang="en-US" sz="2400" dirty="0">
                <a:latin typeface="Arial"/>
                <a:ea typeface="MS PGothic"/>
              </a:rPr>
              <a:t>HPV vaccine delivery is an opportunity to strengthen primary health care of adolescents </a:t>
            </a:r>
            <a:endParaRPr lang="en-US" sz="2400"/>
          </a:p>
          <a:p>
            <a:pPr algn="ctr" eaLnBrk="1" hangingPunct="1">
              <a:spcBef>
                <a:spcPts val="600"/>
              </a:spcBef>
              <a:spcAft>
                <a:spcPts val="600"/>
              </a:spcAft>
              <a:defRPr/>
            </a:pPr>
            <a:endParaRPr lang="en-US" sz="2800"/>
          </a:p>
        </p:txBody>
      </p:sp>
      <p:grpSp>
        <p:nvGrpSpPr>
          <p:cNvPr id="4" name="Group 9">
            <a:extLst>
              <a:ext uri="{FF2B5EF4-FFF2-40B4-BE49-F238E27FC236}">
                <a16:creationId xmlns:a16="http://schemas.microsoft.com/office/drawing/2014/main" id="{4AC379B1-FAB1-4759-97F6-588E9BEA1C5A}"/>
              </a:ext>
            </a:extLst>
          </p:cNvPr>
          <p:cNvGrpSpPr>
            <a:grpSpLocks/>
          </p:cNvGrpSpPr>
          <p:nvPr/>
        </p:nvGrpSpPr>
        <p:grpSpPr bwMode="auto">
          <a:xfrm>
            <a:off x="684213" y="3149600"/>
            <a:ext cx="7775575" cy="2476500"/>
            <a:chOff x="805718" y="3140245"/>
            <a:chExt cx="7777644" cy="2474800"/>
          </a:xfrm>
        </p:grpSpPr>
        <p:sp>
          <p:nvSpPr>
            <p:cNvPr id="3" name="Rectangle 2">
              <a:extLst>
                <a:ext uri="{FF2B5EF4-FFF2-40B4-BE49-F238E27FC236}">
                  <a16:creationId xmlns:a16="http://schemas.microsoft.com/office/drawing/2014/main" id="{5F15047C-817B-4986-8C7A-9628E3A58DF5}"/>
                </a:ext>
              </a:extLst>
            </p:cNvPr>
            <p:cNvSpPr/>
            <p:nvPr/>
          </p:nvSpPr>
          <p:spPr>
            <a:xfrm>
              <a:off x="805718" y="4291979"/>
              <a:ext cx="7777644" cy="1323066"/>
            </a:xfrm>
            <a:prstGeom prst="rect">
              <a:avLst/>
            </a:prstGeom>
            <a:solidFill>
              <a:schemeClr val="bg2">
                <a:lumMod val="60000"/>
                <a:lumOff val="40000"/>
              </a:schemeClr>
            </a:solidFill>
          </p:spPr>
          <p:txBody>
            <a:bodyPr>
              <a:spAutoFit/>
            </a:bodyPr>
            <a:lstStyle/>
            <a:p>
              <a:pPr algn="ctr" eaLnBrk="1" hangingPunct="1">
                <a:defRPr/>
              </a:pPr>
              <a:r>
                <a:rPr lang="en-US" sz="2000" i="1" dirty="0"/>
                <a:t>Joint delivery of HPV vaccine with other interventions </a:t>
              </a:r>
            </a:p>
            <a:p>
              <a:pPr algn="ctr" eaLnBrk="1" hangingPunct="1">
                <a:defRPr/>
              </a:pPr>
              <a:r>
                <a:rPr lang="en-US" sz="2000" i="1" dirty="0"/>
                <a:t> e.g. other vaccines such as Td, deworming, menstrual hygiene education, hand washing, malaria education and provision of bed nets,  physical activity promotion </a:t>
              </a:r>
              <a:endParaRPr lang="en-US" sz="2000" dirty="0"/>
            </a:p>
          </p:txBody>
        </p:sp>
        <p:sp>
          <p:nvSpPr>
            <p:cNvPr id="9" name="Striped Right Arrow 8">
              <a:extLst>
                <a:ext uri="{FF2B5EF4-FFF2-40B4-BE49-F238E27FC236}">
                  <a16:creationId xmlns:a16="http://schemas.microsoft.com/office/drawing/2014/main" id="{9A988228-6452-4637-97AE-E80487991473}"/>
                </a:ext>
              </a:extLst>
            </p:cNvPr>
            <p:cNvSpPr/>
            <p:nvPr/>
          </p:nvSpPr>
          <p:spPr>
            <a:xfrm rot="5400000">
              <a:off x="4156782" y="3071416"/>
              <a:ext cx="1151734" cy="1289393"/>
            </a:xfrm>
            <a:prstGeom prst="striped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Tree>
    <p:custDataLst>
      <p:tags r:id="rId1"/>
    </p:custDataLst>
  </p:cSld>
  <p:clrMapOvr>
    <a:masterClrMapping/>
  </p:clrMapOvr>
  <p:transition spd="med" advTm="52798">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067E259-AADD-4D25-B6EF-05BB9F45DC83}"/>
              </a:ext>
            </a:extLst>
          </p:cNvPr>
          <p:cNvSpPr>
            <a:spLocks noGrp="1" noChangeArrowheads="1"/>
          </p:cNvSpPr>
          <p:nvPr>
            <p:ph type="title" idx="4294967295"/>
          </p:nvPr>
        </p:nvSpPr>
        <p:spPr>
          <a:xfrm>
            <a:off x="0" y="228600"/>
            <a:ext cx="9144000" cy="952500"/>
          </a:xfrm>
        </p:spPr>
        <p:txBody>
          <a:bodyPr/>
          <a:lstStyle/>
          <a:p>
            <a:pPr eaLnBrk="1" hangingPunct="1">
              <a:defRPr/>
            </a:pPr>
            <a:r>
              <a:rPr lang="en-GB" dirty="0">
                <a:ea typeface="+mj-ea"/>
              </a:rPr>
              <a:t>Key messages</a:t>
            </a:r>
          </a:p>
        </p:txBody>
      </p:sp>
      <p:pic>
        <p:nvPicPr>
          <p:cNvPr id="26627" name="Picture 7" descr="C:\Users\sfellache\Desktop\ammp\doctor1.jpg">
            <a:extLst>
              <a:ext uri="{FF2B5EF4-FFF2-40B4-BE49-F238E27FC236}">
                <a16:creationId xmlns:a16="http://schemas.microsoft.com/office/drawing/2014/main" id="{790FAEF3-AE96-46F6-B692-8BD22B4F66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31">
            <a:extLst>
              <a:ext uri="{FF2B5EF4-FFF2-40B4-BE49-F238E27FC236}">
                <a16:creationId xmlns:a16="http://schemas.microsoft.com/office/drawing/2014/main" id="{20315BCD-1319-4795-98AE-8DBAC7575AE4}"/>
              </a:ext>
            </a:extLst>
          </p:cNvPr>
          <p:cNvSpPr>
            <a:spLocks noChangeArrowheads="1"/>
          </p:cNvSpPr>
          <p:nvPr/>
        </p:nvSpPr>
        <p:spPr bwMode="auto">
          <a:xfrm>
            <a:off x="107950" y="1273175"/>
            <a:ext cx="8856663" cy="4953395"/>
          </a:xfrm>
          <a:prstGeom prst="rect">
            <a:avLst/>
          </a:prstGeom>
          <a:noFill/>
          <a:ln>
            <a:noFill/>
          </a:ln>
        </p:spPr>
        <p:txBody>
          <a:bodyPr lIns="0" tIns="0" rIns="0" bIns="0" anchor="t"/>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r>
              <a:rPr lang="fr-FR" altLang="en-US" sz="2400" b="0" dirty="0">
                <a:latin typeface="Arial"/>
                <a:ea typeface="MS PGothic"/>
                <a:cs typeface="Arial"/>
              </a:rPr>
              <a:t>9 to 14 </a:t>
            </a:r>
            <a:r>
              <a:rPr lang="en-US" altLang="en-US" sz="2400" b="0" dirty="0">
                <a:latin typeface="Arial"/>
                <a:ea typeface="MS PGothic"/>
                <a:cs typeface="Arial"/>
              </a:rPr>
              <a:t>year</a:t>
            </a:r>
            <a:r>
              <a:rPr lang="fr-FR" altLang="en-US" sz="2400" b="0" dirty="0">
                <a:latin typeface="Arial"/>
                <a:ea typeface="MS PGothic"/>
                <a:cs typeface="Arial"/>
              </a:rPr>
              <a:t> </a:t>
            </a:r>
            <a:r>
              <a:rPr lang="fr-FR" altLang="en-US" sz="2400" b="0" dirty="0" err="1">
                <a:latin typeface="Arial"/>
                <a:ea typeface="MS PGothic"/>
                <a:cs typeface="Arial"/>
              </a:rPr>
              <a:t>old</a:t>
            </a:r>
            <a:r>
              <a:rPr lang="fr-FR" altLang="en-US" sz="2400" b="0" dirty="0">
                <a:latin typeface="Arial"/>
                <a:ea typeface="MS PGothic"/>
                <a:cs typeface="Arial"/>
              </a:rPr>
              <a:t> girls are a </a:t>
            </a:r>
            <a:r>
              <a:rPr lang="fr-FR" altLang="en-US" sz="2400" b="0" dirty="0" err="1">
                <a:latin typeface="Arial"/>
                <a:ea typeface="MS PGothic"/>
                <a:cs typeface="Arial"/>
              </a:rPr>
              <a:t>different</a:t>
            </a:r>
            <a:r>
              <a:rPr lang="fr-FR" altLang="en-US" sz="2400" b="0" dirty="0">
                <a:latin typeface="Arial"/>
                <a:ea typeface="MS PGothic"/>
                <a:cs typeface="Arial"/>
              </a:rPr>
              <a:t> </a:t>
            </a:r>
            <a:r>
              <a:rPr lang="fr-FR" altLang="en-US" sz="2400" b="0" dirty="0" err="1">
                <a:latin typeface="Arial"/>
                <a:ea typeface="MS PGothic"/>
                <a:cs typeface="Arial"/>
              </a:rPr>
              <a:t>target</a:t>
            </a:r>
            <a:r>
              <a:rPr lang="fr-FR" altLang="en-US" sz="2400" b="0" dirty="0">
                <a:latin typeface="Arial"/>
                <a:ea typeface="MS PGothic"/>
                <a:cs typeface="Arial"/>
              </a:rPr>
              <a:t> group </a:t>
            </a:r>
            <a:r>
              <a:rPr lang="fr-FR" altLang="en-US" sz="2400" b="0" dirty="0" err="1">
                <a:latin typeface="Arial"/>
                <a:ea typeface="MS PGothic"/>
                <a:cs typeface="Arial"/>
              </a:rPr>
              <a:t>than</a:t>
            </a:r>
            <a:r>
              <a:rPr lang="fr-FR" altLang="en-US" sz="2400" b="0" dirty="0">
                <a:latin typeface="Arial"/>
                <a:ea typeface="MS PGothic"/>
                <a:cs typeface="Arial"/>
              </a:rPr>
              <a:t> routine infant vaccination</a:t>
            </a:r>
          </a:p>
          <a:p>
            <a:pPr eaLnBrk="1" hangingPunct="1">
              <a:spcBef>
                <a:spcPct val="0"/>
              </a:spcBef>
              <a:defRPr/>
            </a:pPr>
            <a:endParaRPr lang="fr-FR" altLang="en-US" sz="2400" b="0" dirty="0"/>
          </a:p>
          <a:p>
            <a:pPr eaLnBrk="1" hangingPunct="1">
              <a:spcBef>
                <a:spcPct val="0"/>
              </a:spcBef>
              <a:defRPr/>
            </a:pPr>
            <a:r>
              <a:rPr lang="fr-FR" altLang="en-US" sz="2400" b="0" dirty="0"/>
              <a:t>Be </a:t>
            </a:r>
            <a:r>
              <a:rPr lang="en-US" altLang="en-US" sz="2400" b="0" dirty="0"/>
              <a:t>aware</a:t>
            </a:r>
            <a:r>
              <a:rPr lang="fr-FR" altLang="en-US" sz="2400" b="0" dirty="0"/>
              <a:t> of challenges in </a:t>
            </a:r>
            <a:r>
              <a:rPr lang="fr-FR" altLang="en-US" sz="2400" b="0" dirty="0" err="1"/>
              <a:t>identifying</a:t>
            </a:r>
            <a:r>
              <a:rPr lang="fr-FR" altLang="en-US" sz="2400" b="0" dirty="0"/>
              <a:t> the size of the population of girls (9-14 </a:t>
            </a:r>
            <a:r>
              <a:rPr lang="fr-FR" altLang="en-US" sz="2400" b="0" dirty="0" err="1"/>
              <a:t>yrs</a:t>
            </a:r>
            <a:r>
              <a:rPr lang="fr-FR" altLang="en-US" sz="2400" b="0" dirty="0"/>
              <a:t>) and how </a:t>
            </a:r>
            <a:r>
              <a:rPr lang="fr-FR" altLang="en-US" sz="2400" b="0" dirty="0" err="1"/>
              <a:t>they</a:t>
            </a:r>
            <a:r>
              <a:rPr lang="fr-FR" altLang="en-US" sz="2400" b="0" dirty="0"/>
              <a:t> can </a:t>
            </a:r>
            <a:r>
              <a:rPr lang="fr-FR" altLang="en-US" sz="2400" b="0" dirty="0" err="1"/>
              <a:t>be</a:t>
            </a:r>
            <a:r>
              <a:rPr lang="fr-FR" altLang="en-US" sz="2400" b="0" dirty="0"/>
              <a:t> </a:t>
            </a:r>
            <a:r>
              <a:rPr lang="fr-FR" altLang="en-US" sz="2400" b="0" dirty="0" err="1"/>
              <a:t>reached</a:t>
            </a:r>
            <a:endParaRPr lang="fr-FR" altLang="en-US" sz="2400" b="0" dirty="0"/>
          </a:p>
          <a:p>
            <a:pPr eaLnBrk="1" hangingPunct="1">
              <a:spcBef>
                <a:spcPct val="0"/>
              </a:spcBef>
              <a:defRPr/>
            </a:pPr>
            <a:endParaRPr lang="fr-FR" altLang="en-US" sz="2400" b="0" dirty="0"/>
          </a:p>
          <a:p>
            <a:pPr eaLnBrk="1" hangingPunct="1">
              <a:spcBef>
                <a:spcPct val="0"/>
              </a:spcBef>
              <a:defRPr/>
            </a:pPr>
            <a:r>
              <a:rPr lang="fr-FR" altLang="en-US" sz="2400" b="0" dirty="0"/>
              <a:t>HPV vaccine </a:t>
            </a:r>
            <a:r>
              <a:rPr lang="fr-FR" altLang="en-US" sz="2400" b="0" dirty="0" err="1"/>
              <a:t>requires</a:t>
            </a:r>
            <a:r>
              <a:rPr lang="fr-FR" altLang="en-US" sz="2400" b="0" dirty="0"/>
              <a:t> </a:t>
            </a:r>
            <a:r>
              <a:rPr lang="fr-FR" altLang="en-US" sz="2400" b="0" dirty="0" err="1"/>
              <a:t>special</a:t>
            </a:r>
            <a:r>
              <a:rPr lang="fr-FR" altLang="en-US" sz="2400" b="0" dirty="0"/>
              <a:t> attention to communication and social </a:t>
            </a:r>
            <a:r>
              <a:rPr lang="fr-FR" altLang="en-US" sz="2400" b="0" dirty="0" err="1"/>
              <a:t>mobilization</a:t>
            </a:r>
            <a:endParaRPr lang="fr-FR" altLang="en-US" sz="2400" b="0" dirty="0"/>
          </a:p>
          <a:p>
            <a:pPr eaLnBrk="1" hangingPunct="1">
              <a:spcBef>
                <a:spcPct val="0"/>
              </a:spcBef>
              <a:defRPr/>
            </a:pPr>
            <a:endParaRPr lang="fr-FR" altLang="en-US" sz="2400" b="0" dirty="0"/>
          </a:p>
          <a:p>
            <a:pPr eaLnBrk="1" hangingPunct="1">
              <a:spcBef>
                <a:spcPct val="0"/>
              </a:spcBef>
              <a:defRPr/>
            </a:pPr>
            <a:r>
              <a:rPr lang="fr-FR" altLang="en-US" sz="2400" b="0" dirty="0"/>
              <a:t>Combination of </a:t>
            </a:r>
            <a:r>
              <a:rPr lang="fr-FR" altLang="en-US" sz="2400" b="0" dirty="0" err="1"/>
              <a:t>delivery</a:t>
            </a:r>
            <a:r>
              <a:rPr lang="fr-FR" altLang="en-US" sz="2400" b="0" dirty="0"/>
              <a:t> </a:t>
            </a:r>
            <a:r>
              <a:rPr lang="fr-FR" altLang="en-US" sz="2400" b="0" dirty="0" err="1"/>
              <a:t>strategies</a:t>
            </a:r>
            <a:r>
              <a:rPr lang="fr-FR" altLang="en-US" sz="2400" b="0" dirty="0"/>
              <a:t> </a:t>
            </a:r>
            <a:r>
              <a:rPr lang="fr-FR" altLang="en-US" sz="2400" b="0" dirty="0" err="1"/>
              <a:t>requires</a:t>
            </a:r>
            <a:r>
              <a:rPr lang="fr-FR" altLang="en-US" sz="2400" b="0" dirty="0"/>
              <a:t> good planning </a:t>
            </a:r>
          </a:p>
          <a:p>
            <a:pPr eaLnBrk="1" hangingPunct="1">
              <a:spcBef>
                <a:spcPct val="0"/>
              </a:spcBef>
              <a:defRPr/>
            </a:pPr>
            <a:endParaRPr lang="fr-FR" altLang="en-US" sz="2400" b="0" dirty="0"/>
          </a:p>
          <a:p>
            <a:pPr eaLnBrk="1" hangingPunct="1">
              <a:spcBef>
                <a:spcPct val="0"/>
              </a:spcBef>
              <a:defRPr/>
            </a:pPr>
            <a:r>
              <a:rPr lang="fr-FR" altLang="en-US" sz="2400" b="0" dirty="0"/>
              <a:t>HPV vaccine </a:t>
            </a:r>
            <a:r>
              <a:rPr lang="fr-FR" altLang="en-US" sz="2400" b="0" dirty="0" err="1"/>
              <a:t>offers</a:t>
            </a:r>
            <a:r>
              <a:rPr lang="fr-FR" altLang="en-US" sz="2400" b="0" dirty="0"/>
              <a:t> unique </a:t>
            </a:r>
            <a:r>
              <a:rPr lang="fr-FR" altLang="en-US" sz="2400" b="0" dirty="0" err="1"/>
              <a:t>opportunities</a:t>
            </a:r>
            <a:r>
              <a:rPr lang="fr-FR" altLang="en-US" sz="2400" b="0" dirty="0"/>
              <a:t> as </a:t>
            </a:r>
            <a:r>
              <a:rPr lang="fr-FR" altLang="en-US" sz="2400" b="0" dirty="0" err="1"/>
              <a:t>it</a:t>
            </a:r>
            <a:r>
              <a:rPr lang="fr-FR" altLang="en-US" sz="2400" b="0" dirty="0"/>
              <a:t> </a:t>
            </a:r>
            <a:r>
              <a:rPr lang="fr-FR" altLang="en-US" sz="2400" b="0" dirty="0" err="1"/>
              <a:t>is</a:t>
            </a:r>
            <a:r>
              <a:rPr lang="fr-FR" altLang="en-US" sz="2400" b="0" dirty="0"/>
              <a:t> part of       </a:t>
            </a:r>
            <a:r>
              <a:rPr lang="fr-FR" altLang="en-US" sz="2400" b="0" dirty="0" err="1"/>
              <a:t>integrated</a:t>
            </a:r>
            <a:r>
              <a:rPr lang="fr-FR" altLang="en-US" sz="2400" b="0" dirty="0"/>
              <a:t> </a:t>
            </a:r>
            <a:r>
              <a:rPr lang="fr-FR" altLang="en-US" sz="2400" b="0" dirty="0" err="1"/>
              <a:t>approaches</a:t>
            </a:r>
            <a:endParaRPr lang="fr-FR" altLang="en-US" sz="2400" b="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44A801EE-8291-47CF-961E-C2CA11F0670B}"/>
              </a:ext>
            </a:extLst>
          </p:cNvPr>
          <p:cNvSpPr>
            <a:spLocks noGrp="1" noChangeArrowheads="1"/>
          </p:cNvSpPr>
          <p:nvPr>
            <p:ph type="title"/>
          </p:nvPr>
        </p:nvSpPr>
        <p:spPr/>
        <p:txBody>
          <a:bodyPr/>
          <a:lstStyle/>
          <a:p>
            <a:pPr>
              <a:defRPr/>
            </a:pPr>
            <a:r>
              <a:rPr lang="fr-FR" dirty="0">
                <a:ea typeface="ＭＳ Ｐゴシック" charset="0"/>
              </a:rPr>
              <a:t>Learning objectives</a:t>
            </a:r>
          </a:p>
        </p:txBody>
      </p:sp>
      <p:sp>
        <p:nvSpPr>
          <p:cNvPr id="8195" name="Rectangle 14">
            <a:extLst>
              <a:ext uri="{FF2B5EF4-FFF2-40B4-BE49-F238E27FC236}">
                <a16:creationId xmlns:a16="http://schemas.microsoft.com/office/drawing/2014/main" id="{253517AE-D109-4090-9EDA-D0281FE0C9A0}"/>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sz="2400" b="0"/>
              <a:t>At the end of the module, you will have learned about:</a:t>
            </a:r>
          </a:p>
          <a:p>
            <a:pPr lvl="1"/>
            <a:r>
              <a:rPr lang="en-US" altLang="en-US" b="0">
                <a:ea typeface="MS PGothic" panose="020B0600070205080204" pitchFamily="34" charset="-128"/>
              </a:rPr>
              <a:t>The structure and content  of the essential training package        </a:t>
            </a:r>
          </a:p>
          <a:p>
            <a:pPr lvl="1"/>
            <a:r>
              <a:rPr lang="en-US" altLang="en-US" b="0">
                <a:ea typeface="MS PGothic" panose="020B0600070205080204" pitchFamily="34" charset="-128"/>
              </a:rPr>
              <a:t>The unique features of HPV vaccination and their implications for practice                                                                                                               </a:t>
            </a:r>
          </a:p>
          <a:p>
            <a:r>
              <a:rPr lang="en-GB" altLang="en-US" sz="2400" b="0"/>
              <a:t>Duration</a:t>
            </a:r>
          </a:p>
          <a:p>
            <a:pPr lvl="1"/>
            <a:r>
              <a:rPr lang="en-GB" altLang="en-US" b="0">
                <a:ea typeface="MS PGothic" panose="020B0600070205080204" pitchFamily="34" charset="-128"/>
              </a:rPr>
              <a:t>20</a:t>
            </a:r>
            <a:r>
              <a:rPr lang="ja-JP" altLang="en-GB" b="0">
                <a:ea typeface="MS PGothic" panose="020B0600070205080204" pitchFamily="34" charset="-128"/>
              </a:rPr>
              <a:t>’</a:t>
            </a:r>
            <a:endParaRPr lang="en-GB" altLang="ja-JP" b="0">
              <a:ea typeface="MS PGothic" panose="020B0600070205080204" pitchFamily="34" charset="-128"/>
            </a:endParaRPr>
          </a:p>
          <a:p>
            <a:pPr lvl="1">
              <a:buFontTx/>
              <a:buNone/>
            </a:pPr>
            <a:endParaRPr lang="fr-FR" altLang="en-US">
              <a:ea typeface="MS PGothic" panose="020B0600070205080204" pitchFamily="34" charset="-128"/>
            </a:endParaRPr>
          </a:p>
        </p:txBody>
      </p:sp>
      <p:pic>
        <p:nvPicPr>
          <p:cNvPr id="8196" name="Picture 6" descr="C:\Users\sfellache\Desktop\ammp\sandclock.jpg">
            <a:extLst>
              <a:ext uri="{FF2B5EF4-FFF2-40B4-BE49-F238E27FC236}">
                <a16:creationId xmlns:a16="http://schemas.microsoft.com/office/drawing/2014/main" id="{E3AB2CD6-D91E-4A79-88F1-443BE58693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7" descr="arrow">
            <a:extLst>
              <a:ext uri="{FF2B5EF4-FFF2-40B4-BE49-F238E27FC236}">
                <a16:creationId xmlns:a16="http://schemas.microsoft.com/office/drawing/2014/main" id="{52884467-1087-4472-881B-E7671BAB9E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Box 1">
            <a:extLst>
              <a:ext uri="{FF2B5EF4-FFF2-40B4-BE49-F238E27FC236}">
                <a16:creationId xmlns:a16="http://schemas.microsoft.com/office/drawing/2014/main" id="{59945C60-A98C-4E39-B1F9-A4921D1FC6BE}"/>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3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0E0BCB9B-D241-48EC-BDD7-50C599D49879}"/>
              </a:ext>
            </a:extLst>
          </p:cNvPr>
          <p:cNvSpPr>
            <a:spLocks noGrp="1" noChangeArrowheads="1"/>
          </p:cNvSpPr>
          <p:nvPr>
            <p:ph type="title"/>
          </p:nvPr>
        </p:nvSpPr>
        <p:spPr/>
        <p:txBody>
          <a:bodyPr/>
          <a:lstStyle/>
          <a:p>
            <a:pPr>
              <a:defRPr/>
            </a:pPr>
            <a:r>
              <a:rPr lang="fr-FR" dirty="0">
                <a:ea typeface="ＭＳ Ｐゴシック" charset="0"/>
              </a:rPr>
              <a:t>Contents of Essential Training Package</a:t>
            </a:r>
          </a:p>
        </p:txBody>
      </p:sp>
      <p:sp>
        <p:nvSpPr>
          <p:cNvPr id="10243" name="Rectangle 14">
            <a:extLst>
              <a:ext uri="{FF2B5EF4-FFF2-40B4-BE49-F238E27FC236}">
                <a16:creationId xmlns:a16="http://schemas.microsoft.com/office/drawing/2014/main" id="{B862FAC5-6BD7-4BD9-AF71-F108384DB7DB}"/>
              </a:ext>
            </a:extLst>
          </p:cNvPr>
          <p:cNvSpPr>
            <a:spLocks noChangeArrowheads="1"/>
          </p:cNvSpPr>
          <p:nvPr/>
        </p:nvSpPr>
        <p:spPr bwMode="auto">
          <a:xfrm>
            <a:off x="611188" y="1412875"/>
            <a:ext cx="8281987"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indent="-4572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Arial" panose="020B0604020202020204" pitchFamily="34" charset="0"/>
              <a:buAutoNum type="arabicPeriod"/>
            </a:pPr>
            <a:r>
              <a:rPr lang="fr-FR" altLang="en-US" sz="2400" b="0"/>
              <a:t>Introduction to HPV infection and cervical cancer</a:t>
            </a:r>
          </a:p>
          <a:p>
            <a:pPr>
              <a:buFont typeface="Arial" panose="020B0604020202020204" pitchFamily="34" charset="0"/>
              <a:buAutoNum type="arabicPeriod"/>
            </a:pPr>
            <a:r>
              <a:rPr lang="en-US" altLang="en-US" sz="2400" b="0"/>
              <a:t>HPV vaccine attributes and storage conditions</a:t>
            </a:r>
            <a:endParaRPr lang="fr-FR" altLang="en-US" sz="2400" b="0"/>
          </a:p>
          <a:p>
            <a:pPr>
              <a:buFont typeface="Arial" panose="020B0604020202020204" pitchFamily="34" charset="0"/>
              <a:buAutoNum type="arabicPeriod"/>
            </a:pPr>
            <a:r>
              <a:rPr lang="en-US" altLang="en-US" sz="2400" b="0"/>
              <a:t>HPV vaccine eligibility and contraindications</a:t>
            </a:r>
            <a:endParaRPr lang="fr-FR" altLang="en-US" sz="2400" b="0"/>
          </a:p>
          <a:p>
            <a:pPr>
              <a:buFont typeface="Arial" panose="020B0604020202020204" pitchFamily="34" charset="0"/>
              <a:buAutoNum type="arabicPeriod"/>
            </a:pPr>
            <a:r>
              <a:rPr lang="fr-FR" altLang="en-US" sz="2400" b="0"/>
              <a:t>HPV vaccine administration</a:t>
            </a:r>
          </a:p>
          <a:p>
            <a:pPr>
              <a:buFont typeface="Arial" panose="020B0604020202020204" pitchFamily="34" charset="0"/>
              <a:buAutoNum type="arabicPeriod"/>
            </a:pPr>
            <a:r>
              <a:rPr lang="fr-FR" altLang="en-US" sz="2400" b="0"/>
              <a:t>Recording and monitoring of HPV vaccine doses</a:t>
            </a:r>
          </a:p>
          <a:p>
            <a:pPr>
              <a:buFont typeface="Arial" panose="020B0604020202020204" pitchFamily="34" charset="0"/>
              <a:buAutoNum type="arabicPeriod"/>
            </a:pPr>
            <a:r>
              <a:rPr lang="fr-FR" altLang="en-US" sz="2400" b="0"/>
              <a:t>Communicating about HPV with key stakeholders </a:t>
            </a:r>
          </a:p>
          <a:p>
            <a:pPr>
              <a:buFont typeface="Arial" panose="020B0604020202020204" pitchFamily="34" charset="0"/>
              <a:buAutoNum type="arabicPeriod"/>
            </a:pPr>
            <a:r>
              <a:rPr lang="fr-FR" altLang="en-US" sz="2400" b="0"/>
              <a:t>Taking care of adolescent patients</a:t>
            </a:r>
          </a:p>
          <a:p>
            <a:pPr lvl="1"/>
            <a:endParaRPr lang="fr-FR" altLang="en-US" b="0">
              <a:ea typeface="MS PGothic" panose="020B060007020508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58C0F913-A88B-4A77-B4A8-4C07380F6C79}"/>
              </a:ext>
            </a:extLst>
          </p:cNvPr>
          <p:cNvGrpSpPr>
            <a:grpSpLocks/>
          </p:cNvGrpSpPr>
          <p:nvPr/>
        </p:nvGrpSpPr>
        <p:grpSpPr bwMode="auto">
          <a:xfrm>
            <a:off x="503238" y="2143125"/>
            <a:ext cx="4717664" cy="1079500"/>
            <a:chOff x="340" y="1440"/>
            <a:chExt cx="2816" cy="766"/>
          </a:xfrm>
        </p:grpSpPr>
        <p:sp>
          <p:nvSpPr>
            <p:cNvPr id="6" name="Rectangle à coins arrondis 5">
              <a:extLst>
                <a:ext uri="{FF2B5EF4-FFF2-40B4-BE49-F238E27FC236}">
                  <a16:creationId xmlns:a16="http://schemas.microsoft.com/office/drawing/2014/main" id="{8AC9C2C5-8D2A-4BC5-A34F-8EB517890845}"/>
                </a:ext>
              </a:extLst>
            </p:cNvPr>
            <p:cNvSpPr/>
            <p:nvPr/>
          </p:nvSpPr>
          <p:spPr bwMode="auto">
            <a:xfrm>
              <a:off x="592" y="1570"/>
              <a:ext cx="2564" cy="636"/>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1800" dirty="0" err="1">
                  <a:solidFill>
                    <a:srgbClr val="000066"/>
                  </a:solidFill>
                  <a:ea typeface="ＭＳ Ｐゴシック" pitchFamily="34" charset="-128"/>
                </a:rPr>
                <a:t>Identifying</a:t>
              </a:r>
              <a:r>
                <a:rPr lang="fr-FR" sz="1800" dirty="0">
                  <a:solidFill>
                    <a:srgbClr val="000066"/>
                  </a:solidFill>
                  <a:ea typeface="ＭＳ Ｐゴシック" pitchFamily="34" charset="-128"/>
                </a:rPr>
                <a:t> size of the </a:t>
              </a:r>
              <a:r>
                <a:rPr lang="fr-FR" sz="1800" dirty="0" err="1">
                  <a:solidFill>
                    <a:srgbClr val="000066"/>
                  </a:solidFill>
                  <a:ea typeface="ＭＳ Ｐゴシック" pitchFamily="34" charset="-128"/>
                </a:rPr>
                <a:t>target</a:t>
              </a:r>
              <a:r>
                <a:rPr lang="fr-FR" sz="1800" dirty="0">
                  <a:solidFill>
                    <a:srgbClr val="000066"/>
                  </a:solidFill>
                  <a:ea typeface="ＭＳ Ｐゴシック" pitchFamily="34" charset="-128"/>
                </a:rPr>
                <a:t> population and how </a:t>
              </a:r>
              <a:r>
                <a:rPr lang="fr-FR" sz="1800" dirty="0" err="1">
                  <a:solidFill>
                    <a:srgbClr val="000066"/>
                  </a:solidFill>
                  <a:ea typeface="ＭＳ Ｐゴシック" pitchFamily="34" charset="-128"/>
                </a:rPr>
                <a:t>they</a:t>
              </a:r>
              <a:r>
                <a:rPr lang="fr-FR" sz="1800" dirty="0">
                  <a:solidFill>
                    <a:srgbClr val="000066"/>
                  </a:solidFill>
                  <a:ea typeface="ＭＳ Ｐゴシック" pitchFamily="34" charset="-128"/>
                </a:rPr>
                <a:t> can </a:t>
              </a:r>
              <a:r>
                <a:rPr lang="fr-FR" sz="1800" dirty="0" err="1">
                  <a:solidFill>
                    <a:srgbClr val="000066"/>
                  </a:solidFill>
                  <a:ea typeface="ＭＳ Ｐゴシック" pitchFamily="34" charset="-128"/>
                </a:rPr>
                <a:t>be</a:t>
              </a:r>
              <a:r>
                <a:rPr lang="fr-FR" sz="1800" dirty="0">
                  <a:solidFill>
                    <a:srgbClr val="000066"/>
                  </a:solidFill>
                  <a:ea typeface="ＭＳ Ｐゴシック" pitchFamily="34" charset="-128"/>
                </a:rPr>
                <a:t> </a:t>
              </a:r>
              <a:r>
                <a:rPr lang="fr-FR" sz="1800" dirty="0" err="1">
                  <a:solidFill>
                    <a:srgbClr val="000066"/>
                  </a:solidFill>
                  <a:ea typeface="ＭＳ Ｐゴシック" pitchFamily="34" charset="-128"/>
                </a:rPr>
                <a:t>reached</a:t>
              </a:r>
              <a:endParaRPr lang="fr-FR" altLang="en-US" sz="1800" b="0" dirty="0"/>
            </a:p>
          </p:txBody>
        </p:sp>
        <p:sp>
          <p:nvSpPr>
            <p:cNvPr id="9" name="Ellipse 8">
              <a:extLst>
                <a:ext uri="{FF2B5EF4-FFF2-40B4-BE49-F238E27FC236}">
                  <a16:creationId xmlns:a16="http://schemas.microsoft.com/office/drawing/2014/main" id="{7F0A0497-97EA-47DC-903C-B36AE2A34204}"/>
                </a:ext>
              </a:extLst>
            </p:cNvPr>
            <p:cNvSpPr>
              <a:spLocks noChangeArrowheads="1"/>
            </p:cNvSpPr>
            <p:nvPr/>
          </p:nvSpPr>
          <p:spPr bwMode="auto">
            <a:xfrm>
              <a:off x="340" y="1440"/>
              <a:ext cx="323" cy="44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2</a:t>
              </a:r>
            </a:p>
          </p:txBody>
        </p:sp>
      </p:grpSp>
      <p:grpSp>
        <p:nvGrpSpPr>
          <p:cNvPr id="4" name="Group 21">
            <a:extLst>
              <a:ext uri="{FF2B5EF4-FFF2-40B4-BE49-F238E27FC236}">
                <a16:creationId xmlns:a16="http://schemas.microsoft.com/office/drawing/2014/main" id="{D362D5FD-8991-4CDC-A3A8-DAEE5420FD36}"/>
              </a:ext>
            </a:extLst>
          </p:cNvPr>
          <p:cNvGrpSpPr>
            <a:grpSpLocks/>
          </p:cNvGrpSpPr>
          <p:nvPr/>
        </p:nvGrpSpPr>
        <p:grpSpPr bwMode="auto">
          <a:xfrm>
            <a:off x="539750" y="3206750"/>
            <a:ext cx="4537075" cy="1042988"/>
            <a:chOff x="340" y="1997"/>
            <a:chExt cx="2858" cy="657"/>
          </a:xfrm>
        </p:grpSpPr>
        <p:sp>
          <p:nvSpPr>
            <p:cNvPr id="12304" name="Rectangle à coins arrondis 6">
              <a:extLst>
                <a:ext uri="{FF2B5EF4-FFF2-40B4-BE49-F238E27FC236}">
                  <a16:creationId xmlns:a16="http://schemas.microsoft.com/office/drawing/2014/main" id="{10FF7CB8-CAF9-45E6-B756-8488241EC3E2}"/>
                </a:ext>
              </a:extLst>
            </p:cNvPr>
            <p:cNvSpPr>
              <a:spLocks noChangeArrowheads="1"/>
            </p:cNvSpPr>
            <p:nvPr/>
          </p:nvSpPr>
          <p:spPr bwMode="auto">
            <a:xfrm>
              <a:off x="567" y="2114"/>
              <a:ext cx="2631" cy="540"/>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Implications for communication and social mobilizations</a:t>
              </a:r>
            </a:p>
          </p:txBody>
        </p:sp>
        <p:sp>
          <p:nvSpPr>
            <p:cNvPr id="10" name="Ellipse 9">
              <a:extLst>
                <a:ext uri="{FF2B5EF4-FFF2-40B4-BE49-F238E27FC236}">
                  <a16:creationId xmlns:a16="http://schemas.microsoft.com/office/drawing/2014/main" id="{8E513C50-E70E-4E46-9FBB-88884255EDD5}"/>
                </a:ext>
              </a:extLst>
            </p:cNvPr>
            <p:cNvSpPr>
              <a:spLocks noChangeArrowheads="1"/>
            </p:cNvSpPr>
            <p:nvPr/>
          </p:nvSpPr>
          <p:spPr bwMode="auto">
            <a:xfrm>
              <a:off x="340" y="1997"/>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3</a:t>
              </a:r>
            </a:p>
          </p:txBody>
        </p:sp>
      </p:grpSp>
      <p:grpSp>
        <p:nvGrpSpPr>
          <p:cNvPr id="5" name="Group 19">
            <a:extLst>
              <a:ext uri="{FF2B5EF4-FFF2-40B4-BE49-F238E27FC236}">
                <a16:creationId xmlns:a16="http://schemas.microsoft.com/office/drawing/2014/main" id="{A5B76D63-0C89-43CC-BCD0-8D84E35EC86A}"/>
              </a:ext>
            </a:extLst>
          </p:cNvPr>
          <p:cNvGrpSpPr>
            <a:grpSpLocks/>
          </p:cNvGrpSpPr>
          <p:nvPr/>
        </p:nvGrpSpPr>
        <p:grpSpPr bwMode="auto">
          <a:xfrm>
            <a:off x="539750" y="4229100"/>
            <a:ext cx="4537075" cy="966788"/>
            <a:chOff x="340" y="2816"/>
            <a:chExt cx="2721" cy="609"/>
          </a:xfrm>
        </p:grpSpPr>
        <p:sp>
          <p:nvSpPr>
            <p:cNvPr id="12302" name="Rectangle à coins arrondis 14">
              <a:extLst>
                <a:ext uri="{FF2B5EF4-FFF2-40B4-BE49-F238E27FC236}">
                  <a16:creationId xmlns:a16="http://schemas.microsoft.com/office/drawing/2014/main" id="{94AAC5DC-FF18-4D5B-B918-88EC4DB308B4}"/>
                </a:ext>
              </a:extLst>
            </p:cNvPr>
            <p:cNvSpPr>
              <a:spLocks noChangeArrowheads="1"/>
            </p:cNvSpPr>
            <p:nvPr/>
          </p:nvSpPr>
          <p:spPr bwMode="auto">
            <a:xfrm>
              <a:off x="613" y="2975"/>
              <a:ext cx="2448" cy="450"/>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t>New delivery platforms and a combination of strategies</a:t>
              </a:r>
            </a:p>
          </p:txBody>
        </p:sp>
        <p:sp>
          <p:nvSpPr>
            <p:cNvPr id="3" name="Ellipse 15">
              <a:extLst>
                <a:ext uri="{FF2B5EF4-FFF2-40B4-BE49-F238E27FC236}">
                  <a16:creationId xmlns:a16="http://schemas.microsoft.com/office/drawing/2014/main" id="{FE4D79CA-786D-4C64-AD2A-455A001E4B28}"/>
                </a:ext>
              </a:extLst>
            </p:cNvPr>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4</a:t>
              </a:r>
            </a:p>
          </p:txBody>
        </p:sp>
      </p:grpSp>
      <p:sp>
        <p:nvSpPr>
          <p:cNvPr id="7173" name="Rectangle 15">
            <a:extLst>
              <a:ext uri="{FF2B5EF4-FFF2-40B4-BE49-F238E27FC236}">
                <a16:creationId xmlns:a16="http://schemas.microsoft.com/office/drawing/2014/main" id="{F6C6BBE5-F72E-4B4A-8DA3-87C1206D0443}"/>
              </a:ext>
            </a:extLst>
          </p:cNvPr>
          <p:cNvSpPr>
            <a:spLocks noGrp="1" noChangeArrowheads="1"/>
          </p:cNvSpPr>
          <p:nvPr>
            <p:ph type="title"/>
          </p:nvPr>
        </p:nvSpPr>
        <p:spPr>
          <a:xfrm>
            <a:off x="-180975" y="-33338"/>
            <a:ext cx="9144000" cy="1238251"/>
          </a:xfrm>
        </p:spPr>
        <p:txBody>
          <a:bodyPr/>
          <a:lstStyle/>
          <a:p>
            <a:pPr>
              <a:defRPr/>
            </a:pPr>
            <a:r>
              <a:rPr lang="fr-FR" dirty="0">
                <a:ea typeface="ＭＳ Ｐゴシック" charset="0"/>
              </a:rPr>
              <a:t>Key </a:t>
            </a:r>
            <a:r>
              <a:rPr lang="fr-FR" dirty="0" err="1">
                <a:ea typeface="ＭＳ Ｐゴシック" charset="0"/>
              </a:rPr>
              <a:t>considerations</a:t>
            </a:r>
            <a:r>
              <a:rPr lang="fr-FR" dirty="0">
                <a:ea typeface="ＭＳ Ｐゴシック" charset="0"/>
              </a:rPr>
              <a:t> for HPV vaccination</a:t>
            </a:r>
          </a:p>
        </p:txBody>
      </p:sp>
      <p:cxnSp>
        <p:nvCxnSpPr>
          <p:cNvPr id="12294" name="Connecteur droit 19">
            <a:extLst>
              <a:ext uri="{FF2B5EF4-FFF2-40B4-BE49-F238E27FC236}">
                <a16:creationId xmlns:a16="http://schemas.microsoft.com/office/drawing/2014/main" id="{17E54165-A193-46FB-8E41-D8F8D6513D52}"/>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7" name="Group 16">
            <a:extLst>
              <a:ext uri="{FF2B5EF4-FFF2-40B4-BE49-F238E27FC236}">
                <a16:creationId xmlns:a16="http://schemas.microsoft.com/office/drawing/2014/main" id="{9DBACF89-CA10-49FA-B361-7F6E885C5CE2}"/>
              </a:ext>
            </a:extLst>
          </p:cNvPr>
          <p:cNvGrpSpPr>
            <a:grpSpLocks/>
          </p:cNvGrpSpPr>
          <p:nvPr/>
        </p:nvGrpSpPr>
        <p:grpSpPr bwMode="auto">
          <a:xfrm>
            <a:off x="579438" y="1268413"/>
            <a:ext cx="4497387" cy="874712"/>
            <a:chOff x="340" y="799"/>
            <a:chExt cx="2721" cy="551"/>
          </a:xfrm>
        </p:grpSpPr>
        <p:sp>
          <p:nvSpPr>
            <p:cNvPr id="12300" name="Rectangle à coins arrondis 3">
              <a:extLst>
                <a:ext uri="{FF2B5EF4-FFF2-40B4-BE49-F238E27FC236}">
                  <a16:creationId xmlns:a16="http://schemas.microsoft.com/office/drawing/2014/main" id="{1F77A28E-F054-488D-AEA2-65F14FD56CAB}"/>
                </a:ext>
              </a:extLst>
            </p:cNvPr>
            <p:cNvSpPr>
              <a:spLocks noChangeArrowheads="1"/>
            </p:cNvSpPr>
            <p:nvPr/>
          </p:nvSpPr>
          <p:spPr bwMode="auto">
            <a:xfrm>
              <a:off x="567" y="900"/>
              <a:ext cx="2494" cy="45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n-US" sz="2000"/>
                <a:t>Different age group than routine infant vaccination</a:t>
              </a:r>
              <a:endParaRPr lang="fr-FR" altLang="en-US" sz="2000"/>
            </a:p>
          </p:txBody>
        </p:sp>
        <p:sp>
          <p:nvSpPr>
            <p:cNvPr id="17" name="Ellipse 16">
              <a:extLst>
                <a:ext uri="{FF2B5EF4-FFF2-40B4-BE49-F238E27FC236}">
                  <a16:creationId xmlns:a16="http://schemas.microsoft.com/office/drawing/2014/main" id="{FA45F959-CC26-4FD3-9EBC-44853C180BDD}"/>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1</a:t>
              </a:r>
            </a:p>
          </p:txBody>
        </p:sp>
      </p:grpSp>
      <p:pic>
        <p:nvPicPr>
          <p:cNvPr id="12296" name="Picture 15" descr="C:\Users\sfellache\Desktop\ammp\doctor2.jpg">
            <a:extLst>
              <a:ext uri="{FF2B5EF4-FFF2-40B4-BE49-F238E27FC236}">
                <a16:creationId xmlns:a16="http://schemas.microsoft.com/office/drawing/2014/main" id="{B29DB97D-214F-4DDE-B346-9553681A73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0750" y="1643063"/>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19">
            <a:extLst>
              <a:ext uri="{FF2B5EF4-FFF2-40B4-BE49-F238E27FC236}">
                <a16:creationId xmlns:a16="http://schemas.microsoft.com/office/drawing/2014/main" id="{FAA74B69-9F29-4301-872C-A0D9140934C3}"/>
              </a:ext>
            </a:extLst>
          </p:cNvPr>
          <p:cNvGrpSpPr>
            <a:grpSpLocks/>
          </p:cNvGrpSpPr>
          <p:nvPr/>
        </p:nvGrpSpPr>
        <p:grpSpPr bwMode="auto">
          <a:xfrm>
            <a:off x="503238" y="5064125"/>
            <a:ext cx="4573587" cy="966788"/>
            <a:chOff x="340" y="2816"/>
            <a:chExt cx="2721" cy="609"/>
          </a:xfrm>
        </p:grpSpPr>
        <p:sp>
          <p:nvSpPr>
            <p:cNvPr id="12298" name="Rectangle à coins arrondis 14">
              <a:extLst>
                <a:ext uri="{FF2B5EF4-FFF2-40B4-BE49-F238E27FC236}">
                  <a16:creationId xmlns:a16="http://schemas.microsoft.com/office/drawing/2014/main" id="{FEA637FE-147C-4C69-AD61-17159847AF0C}"/>
                </a:ext>
              </a:extLst>
            </p:cNvPr>
            <p:cNvSpPr>
              <a:spLocks noChangeArrowheads="1"/>
            </p:cNvSpPr>
            <p:nvPr/>
          </p:nvSpPr>
          <p:spPr bwMode="auto">
            <a:xfrm>
              <a:off x="613" y="2975"/>
              <a:ext cx="2448" cy="450"/>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2000">
                  <a:solidFill>
                    <a:srgbClr val="000099"/>
                  </a:solidFill>
                </a:rPr>
                <a:t> </a:t>
              </a:r>
              <a:r>
                <a:rPr lang="fr-FR" altLang="en-US" sz="2000"/>
                <a:t>HPV vaccination and integrated approaches</a:t>
              </a:r>
            </a:p>
          </p:txBody>
        </p:sp>
        <p:sp>
          <p:nvSpPr>
            <p:cNvPr id="20" name="Ellipse 15">
              <a:extLst>
                <a:ext uri="{FF2B5EF4-FFF2-40B4-BE49-F238E27FC236}">
                  <a16:creationId xmlns:a16="http://schemas.microsoft.com/office/drawing/2014/main" id="{086996F4-76DB-48F1-A485-43D8A08A8946}"/>
                </a:ext>
              </a:extLst>
            </p:cNvPr>
            <p:cNvSpPr>
              <a:spLocks noChangeArrowheads="1"/>
            </p:cNvSpPr>
            <p:nvPr/>
          </p:nvSpPr>
          <p:spPr bwMode="auto">
            <a:xfrm>
              <a:off x="340" y="2816"/>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000099"/>
                  </a:solidFill>
                  <a:latin typeface="+mn-lt"/>
                  <a:ea typeface="+mn-ea"/>
                </a:rPr>
                <a:t>5</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D4F5A-6BA3-4BF0-B582-66623C36556E}"/>
              </a:ext>
            </a:extLst>
          </p:cNvPr>
          <p:cNvSpPr>
            <a:spLocks noGrp="1"/>
          </p:cNvSpPr>
          <p:nvPr>
            <p:ph type="title"/>
          </p:nvPr>
        </p:nvSpPr>
        <p:spPr/>
        <p:txBody>
          <a:bodyPr/>
          <a:lstStyle/>
          <a:p>
            <a:pPr>
              <a:defRPr/>
            </a:pPr>
            <a:r>
              <a:rPr lang="en-US" dirty="0">
                <a:ea typeface="ＭＳ Ｐゴシック" charset="0"/>
              </a:rPr>
              <a:t>New  routine target population:</a:t>
            </a:r>
            <a:br>
              <a:rPr lang="en-US" dirty="0">
                <a:ea typeface="ＭＳ Ｐゴシック" charset="0"/>
              </a:rPr>
            </a:br>
            <a:r>
              <a:rPr lang="en-US" dirty="0">
                <a:solidFill>
                  <a:srgbClr val="1E7FB8"/>
                </a:solidFill>
              </a:rPr>
              <a:t>9-14 year old girls</a:t>
            </a:r>
          </a:p>
        </p:txBody>
      </p:sp>
      <p:sp>
        <p:nvSpPr>
          <p:cNvPr id="14339" name="Content Placeholder 2">
            <a:extLst>
              <a:ext uri="{FF2B5EF4-FFF2-40B4-BE49-F238E27FC236}">
                <a16:creationId xmlns:a16="http://schemas.microsoft.com/office/drawing/2014/main" id="{4668E629-0AA4-4311-BC76-33A44203C06B}"/>
              </a:ext>
            </a:extLst>
          </p:cNvPr>
          <p:cNvSpPr>
            <a:spLocks noGrp="1" noChangeArrowheads="1"/>
          </p:cNvSpPr>
          <p:nvPr>
            <p:ph idx="1"/>
          </p:nvPr>
        </p:nvSpPr>
        <p:spPr>
          <a:xfrm>
            <a:off x="395288" y="1338263"/>
            <a:ext cx="8521700" cy="4611687"/>
          </a:xfrm>
        </p:spPr>
        <p:txBody>
          <a:bodyPr/>
          <a:lstStyle/>
          <a:p>
            <a:r>
              <a:rPr lang="en-US" altLang="en-US" sz="2400" dirty="0"/>
              <a:t>This age group not served by routine immunization </a:t>
            </a:r>
            <a:r>
              <a:rPr lang="en-US" altLang="en-US" sz="2400" dirty="0" err="1"/>
              <a:t>programme</a:t>
            </a:r>
            <a:r>
              <a:rPr lang="en-US" altLang="en-US" sz="2400" dirty="0"/>
              <a:t> in the past</a:t>
            </a:r>
          </a:p>
          <a:p>
            <a:r>
              <a:rPr lang="en-US" altLang="en-US" sz="2400" dirty="0"/>
              <a:t>Accurate data on the target age group may not be available</a:t>
            </a:r>
          </a:p>
          <a:p>
            <a:pPr lvl="1"/>
            <a:r>
              <a:rPr lang="en-US" altLang="en-US" dirty="0">
                <a:ea typeface="MS PGothic" panose="020B0600070205080204" pitchFamily="34" charset="-128"/>
              </a:rPr>
              <a:t>Other sectors like education - may have useful data</a:t>
            </a:r>
          </a:p>
          <a:p>
            <a:r>
              <a:rPr lang="en-US" altLang="en-US" sz="2400" dirty="0"/>
              <a:t>Where are these girls? In school, at home, do they work?</a:t>
            </a:r>
          </a:p>
          <a:p>
            <a:r>
              <a:rPr lang="en-US" altLang="en-US" sz="2400" dirty="0"/>
              <a:t>Girls that do not attend school might be most at risk of getting cervical cancer</a:t>
            </a:r>
          </a:p>
          <a:p>
            <a:r>
              <a:rPr lang="en-US" altLang="en-US" sz="2400" dirty="0"/>
              <a:t>Limited health services provided to this age group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D7F22-F424-44D3-B7F4-707CE61F945B}"/>
              </a:ext>
            </a:extLst>
          </p:cNvPr>
          <p:cNvSpPr>
            <a:spLocks noGrp="1"/>
          </p:cNvSpPr>
          <p:nvPr>
            <p:ph type="title"/>
          </p:nvPr>
        </p:nvSpPr>
        <p:spPr/>
        <p:txBody>
          <a:bodyPr/>
          <a:lstStyle/>
          <a:p>
            <a:pPr>
              <a:defRPr/>
            </a:pPr>
            <a:r>
              <a:rPr lang="en-US" dirty="0">
                <a:ea typeface="ＭＳ Ｐゴシック" charset="0"/>
              </a:rPr>
              <a:t>HPV vaccine: Implications for communication and mobilization</a:t>
            </a:r>
          </a:p>
        </p:txBody>
      </p:sp>
      <p:sp>
        <p:nvSpPr>
          <p:cNvPr id="9219" name="Content Placeholder 2">
            <a:extLst>
              <a:ext uri="{FF2B5EF4-FFF2-40B4-BE49-F238E27FC236}">
                <a16:creationId xmlns:a16="http://schemas.microsoft.com/office/drawing/2014/main" id="{F732C331-C3B7-4DF7-9848-5A077970809B}"/>
              </a:ext>
            </a:extLst>
          </p:cNvPr>
          <p:cNvSpPr>
            <a:spLocks noGrp="1"/>
          </p:cNvSpPr>
          <p:nvPr>
            <p:ph idx="1"/>
          </p:nvPr>
        </p:nvSpPr>
        <p:spPr>
          <a:xfrm>
            <a:off x="468313" y="1557338"/>
            <a:ext cx="8291512" cy="4611687"/>
          </a:xfrm>
        </p:spPr>
        <p:txBody>
          <a:bodyPr/>
          <a:lstStyle/>
          <a:p>
            <a:pPr>
              <a:defRPr/>
            </a:pPr>
            <a:r>
              <a:rPr lang="en-US" sz="2400" dirty="0">
                <a:ea typeface="ＭＳ Ｐゴシック" pitchFamily="34" charset="-128"/>
              </a:rPr>
              <a:t>New age group and girls only</a:t>
            </a:r>
          </a:p>
          <a:p>
            <a:pPr>
              <a:defRPr/>
            </a:pPr>
            <a:r>
              <a:rPr lang="en-US" sz="2400" kern="1200" dirty="0"/>
              <a:t>Wider set of stakeholders: leaders, parents, girls, teachers</a:t>
            </a:r>
          </a:p>
          <a:p>
            <a:pPr>
              <a:defRPr/>
            </a:pPr>
            <a:r>
              <a:rPr lang="en-US" sz="2400" kern="1200" dirty="0"/>
              <a:t>Unlike infants, girls are not passive recipients of vaccine: need to communicate with and mobilize girls (benefits of vaccine, potential side effects, schedule of immunization)</a:t>
            </a:r>
          </a:p>
          <a:p>
            <a:pPr>
              <a:defRPr/>
            </a:pPr>
            <a:r>
              <a:rPr lang="en-US" sz="2400" kern="1200" dirty="0"/>
              <a:t>Teachers are important mobilizers and communicators for HPV vaccination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D4952-5FE9-493D-BE2B-1D9A97A2778A}"/>
              </a:ext>
            </a:extLst>
          </p:cNvPr>
          <p:cNvSpPr>
            <a:spLocks noGrp="1"/>
          </p:cNvSpPr>
          <p:nvPr>
            <p:ph type="title"/>
          </p:nvPr>
        </p:nvSpPr>
        <p:spPr/>
        <p:txBody>
          <a:bodyPr/>
          <a:lstStyle/>
          <a:p>
            <a:pPr>
              <a:defRPr/>
            </a:pPr>
            <a:r>
              <a:rPr lang="en-US" dirty="0"/>
              <a:t>HPV vaccine: </a:t>
            </a:r>
            <a:br>
              <a:rPr lang="en-US" dirty="0"/>
            </a:br>
            <a:r>
              <a:rPr lang="en-US" dirty="0"/>
              <a:t>Implications for delivery strategies </a:t>
            </a:r>
          </a:p>
        </p:txBody>
      </p:sp>
      <p:sp>
        <p:nvSpPr>
          <p:cNvPr id="18435" name="Content Placeholder 4">
            <a:extLst>
              <a:ext uri="{FF2B5EF4-FFF2-40B4-BE49-F238E27FC236}">
                <a16:creationId xmlns:a16="http://schemas.microsoft.com/office/drawing/2014/main" id="{CD46811A-41CD-4154-9464-62FDEAB5BA18}"/>
              </a:ext>
            </a:extLst>
          </p:cNvPr>
          <p:cNvSpPr>
            <a:spLocks noGrp="1" noChangeArrowheads="1"/>
          </p:cNvSpPr>
          <p:nvPr>
            <p:ph idx="1"/>
          </p:nvPr>
        </p:nvSpPr>
        <p:spPr/>
        <p:txBody>
          <a:bodyPr/>
          <a:lstStyle/>
          <a:p>
            <a:r>
              <a:rPr lang="en-US" altLang="en-US" sz="2400"/>
              <a:t>Combination of delivery strategies for high coverage</a:t>
            </a:r>
          </a:p>
          <a:p>
            <a:pPr lvl="1"/>
            <a:r>
              <a:rPr lang="en-US" altLang="en-US">
                <a:ea typeface="Arial" panose="020B0604020202020204" pitchFamily="34" charset="0"/>
              </a:rPr>
              <a:t>fixed site (health centre based)</a:t>
            </a:r>
          </a:p>
          <a:p>
            <a:pPr lvl="1"/>
            <a:r>
              <a:rPr lang="en-US" altLang="en-US">
                <a:ea typeface="Arial" panose="020B0604020202020204" pitchFamily="34" charset="0"/>
              </a:rPr>
              <a:t>outreach, e.g. school-based</a:t>
            </a:r>
          </a:p>
          <a:p>
            <a:pPr lvl="1"/>
            <a:r>
              <a:rPr lang="en-US" altLang="en-US">
                <a:ea typeface="Arial" panose="020B0604020202020204" pitchFamily="34" charset="0"/>
              </a:rPr>
              <a:t>campaign style</a:t>
            </a:r>
          </a:p>
          <a:p>
            <a:r>
              <a:rPr lang="en-US" altLang="en-US"/>
              <a:t> </a:t>
            </a:r>
            <a:r>
              <a:rPr lang="en-US" altLang="en-US" sz="2400"/>
              <a:t>School-based delivery has many considerations</a:t>
            </a:r>
          </a:p>
          <a:p>
            <a:pPr lvl="1"/>
            <a:r>
              <a:rPr lang="en-US" altLang="en-US">
                <a:ea typeface="Arial" panose="020B0604020202020204" pitchFamily="34" charset="0"/>
              </a:rPr>
              <a:t>Are all schools participating in HPV vaccination (both private and public)?</a:t>
            </a:r>
          </a:p>
          <a:p>
            <a:pPr lvl="1"/>
            <a:r>
              <a:rPr lang="en-US" altLang="en-US">
                <a:ea typeface="Arial" panose="020B0604020202020204" pitchFamily="34" charset="0"/>
              </a:rPr>
              <a:t>When to schedule HPV vaccination in school's timetable?</a:t>
            </a:r>
          </a:p>
          <a:p>
            <a:pPr lvl="1"/>
            <a:r>
              <a:rPr lang="en-US" altLang="en-US">
                <a:ea typeface="Arial" panose="020B0604020202020204" pitchFamily="34" charset="0"/>
              </a:rPr>
              <a:t>How to inform and get consent from parents for HPV vaccination?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Box 5">
            <a:extLst>
              <a:ext uri="{FF2B5EF4-FFF2-40B4-BE49-F238E27FC236}">
                <a16:creationId xmlns:a16="http://schemas.microsoft.com/office/drawing/2014/main" id="{0838D166-4009-4584-BC48-C72473449086}"/>
              </a:ext>
            </a:extLst>
          </p:cNvPr>
          <p:cNvSpPr txBox="1">
            <a:spLocks noChangeArrowheads="1"/>
          </p:cNvSpPr>
          <p:nvPr/>
        </p:nvSpPr>
        <p:spPr bwMode="auto">
          <a:xfrm>
            <a:off x="0" y="-26988"/>
            <a:ext cx="9144000" cy="118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en-US" altLang="en-US" sz="3500" dirty="0"/>
              <a:t>HPV vaccination:</a:t>
            </a:r>
          </a:p>
          <a:p>
            <a:pPr algn="ctr">
              <a:spcBef>
                <a:spcPct val="0"/>
              </a:spcBef>
              <a:buClrTx/>
              <a:buFontTx/>
              <a:buNone/>
            </a:pPr>
            <a:r>
              <a:rPr lang="en-US" altLang="en-US" sz="3500" dirty="0">
                <a:solidFill>
                  <a:srgbClr val="1E7FB8"/>
                </a:solidFill>
              </a:rPr>
              <a:t>an integrated approach</a:t>
            </a:r>
            <a:endParaRPr lang="en-US" altLang="en-US" sz="3200" i="1" dirty="0">
              <a:solidFill>
                <a:srgbClr val="1F497D"/>
              </a:solidFill>
            </a:endParaRPr>
          </a:p>
        </p:txBody>
      </p:sp>
      <p:sp>
        <p:nvSpPr>
          <p:cNvPr id="20484" name="TextBox 3">
            <a:extLst>
              <a:ext uri="{FF2B5EF4-FFF2-40B4-BE49-F238E27FC236}">
                <a16:creationId xmlns:a16="http://schemas.microsoft.com/office/drawing/2014/main" id="{61FCC3DA-467E-4789-9882-72F140610C0E}"/>
              </a:ext>
            </a:extLst>
          </p:cNvPr>
          <p:cNvSpPr txBox="1">
            <a:spLocks noChangeArrowheads="1"/>
          </p:cNvSpPr>
          <p:nvPr/>
        </p:nvSpPr>
        <p:spPr bwMode="auto">
          <a:xfrm>
            <a:off x="285750" y="1357313"/>
            <a:ext cx="85629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
                <a:srgbClr val="0070C0"/>
              </a:buClr>
              <a:buFont typeface="+mj-lt"/>
              <a:buAutoNum type="arabicPeriod"/>
            </a:pPr>
            <a:r>
              <a:rPr lang="en-US" altLang="en-US" sz="2400" b="0" dirty="0"/>
              <a:t>Integration with cervical cancer prevention and control across the life course </a:t>
            </a:r>
          </a:p>
          <a:p>
            <a:pPr eaLnBrk="1" hangingPunct="1">
              <a:spcBef>
                <a:spcPct val="0"/>
              </a:spcBef>
              <a:buClr>
                <a:srgbClr val="0070C0"/>
              </a:buClr>
              <a:buFont typeface="+mj-lt"/>
              <a:buAutoNum type="arabicPeriod"/>
            </a:pPr>
            <a:endParaRPr lang="en-US" altLang="en-US" sz="2400" b="0" dirty="0"/>
          </a:p>
          <a:p>
            <a:pPr eaLnBrk="1" hangingPunct="1">
              <a:spcBef>
                <a:spcPct val="0"/>
              </a:spcBef>
              <a:buClr>
                <a:srgbClr val="0070C0"/>
              </a:buClr>
              <a:buFont typeface="+mj-lt"/>
              <a:buAutoNum type="arabicPeriod"/>
            </a:pPr>
            <a:r>
              <a:rPr lang="en-US" altLang="en-US" sz="2400" b="0" dirty="0"/>
              <a:t>Integration with other health services for adolescents </a:t>
            </a:r>
          </a:p>
        </p:txBody>
      </p:sp>
    </p:spTree>
    <p:custDataLst>
      <p:tags r:id="rId1"/>
    </p:custDataLst>
  </p:cSld>
  <p:clrMapOvr>
    <a:masterClrMapping/>
  </p:clrMapOvr>
  <p:transition spd="med" advTm="52798">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Box 5">
            <a:extLst>
              <a:ext uri="{FF2B5EF4-FFF2-40B4-BE49-F238E27FC236}">
                <a16:creationId xmlns:a16="http://schemas.microsoft.com/office/drawing/2014/main" id="{7F03C1D1-A742-4CA8-B621-D96C3C4B6321}"/>
              </a:ext>
            </a:extLst>
          </p:cNvPr>
          <p:cNvSpPr txBox="1">
            <a:spLocks noChangeArrowheads="1"/>
          </p:cNvSpPr>
          <p:nvPr/>
        </p:nvSpPr>
        <p:spPr bwMode="auto">
          <a:xfrm>
            <a:off x="-256383" y="188640"/>
            <a:ext cx="96567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4926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44926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44926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44926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44926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44926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3200" dirty="0"/>
              <a:t>HPV vaccine part of integrated approach</a:t>
            </a:r>
          </a:p>
          <a:p>
            <a:pPr algn="ctr" eaLnBrk="1" hangingPunct="1">
              <a:spcBef>
                <a:spcPct val="0"/>
              </a:spcBef>
              <a:buClrTx/>
              <a:buFontTx/>
              <a:buNone/>
            </a:pPr>
            <a:r>
              <a:rPr lang="en-US" altLang="en-US" sz="2400" i="1" dirty="0">
                <a:solidFill>
                  <a:srgbClr val="1E7FB8"/>
                </a:solidFill>
              </a:rPr>
              <a:t>1. Comprehensive cervical cancer prevention and control</a:t>
            </a:r>
          </a:p>
        </p:txBody>
      </p:sp>
      <p:sp>
        <p:nvSpPr>
          <p:cNvPr id="22532" name="Content Placeholder 2">
            <a:extLst>
              <a:ext uri="{FF2B5EF4-FFF2-40B4-BE49-F238E27FC236}">
                <a16:creationId xmlns:a16="http://schemas.microsoft.com/office/drawing/2014/main" id="{59F2ADED-990F-402A-AE33-0BDB0004813E}"/>
              </a:ext>
            </a:extLst>
          </p:cNvPr>
          <p:cNvSpPr txBox="1">
            <a:spLocks/>
          </p:cNvSpPr>
          <p:nvPr/>
        </p:nvSpPr>
        <p:spPr bwMode="auto">
          <a:xfrm>
            <a:off x="323528" y="1499319"/>
            <a:ext cx="8496943" cy="394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0100" indent="-34290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400" b="0" dirty="0">
                <a:latin typeface="Arial"/>
                <a:ea typeface="MS PGothic"/>
                <a:cs typeface="Arial"/>
              </a:rPr>
              <a:t>The Global Strategy for Cervical Cancer elimination was adopted in 2020</a:t>
            </a:r>
          </a:p>
          <a:p>
            <a:r>
              <a:rPr lang="en-US" altLang="en-US" sz="2400" b="0" dirty="0"/>
              <a:t>HPV Vaccination plays a role as the first pillar of the strategy. This should be complemented with cervical cancer screening as secondary prevention followed by treatment of  cervical lesions and invasive cancer </a:t>
            </a:r>
          </a:p>
          <a:p>
            <a:r>
              <a:rPr lang="en-US" altLang="en-US" sz="2400" b="0" dirty="0"/>
              <a:t>Each country is expected to meet the 2030 target of 90% of girls fully vaccinated with the HPV vaccine by the age of 15.</a:t>
            </a:r>
            <a:endParaRPr lang="en-US" altLang="en-US" dirty="0">
              <a:solidFill>
                <a:srgbClr val="898989"/>
              </a:solidFill>
            </a:endParaRPr>
          </a:p>
          <a:p>
            <a:pPr lvl="1">
              <a:buFont typeface="Arial" panose="020B0604020202020204" pitchFamily="34" charset="0"/>
              <a:buChar char="•"/>
            </a:pPr>
            <a:endParaRPr lang="en-US" altLang="en-US" dirty="0">
              <a:solidFill>
                <a:srgbClr val="898989"/>
              </a:solidFill>
              <a:ea typeface="MS PGothic" panose="020B0600070205080204" pitchFamily="34" charset="-128"/>
            </a:endParaRPr>
          </a:p>
        </p:txBody>
      </p:sp>
    </p:spTree>
    <p:custDataLst>
      <p:tags r:id="rId1"/>
    </p:custDataLst>
  </p:cSld>
  <p:clrMapOvr>
    <a:masterClrMapping/>
  </p:clrMapOvr>
  <p:transition spd="med" advTm="52798">
    <p:fade/>
  </p:transition>
</p:sld>
</file>

<file path=ppt/tags/tag1.xml><?xml version="1.0" encoding="utf-8"?>
<p:tagLst xmlns:a="http://schemas.openxmlformats.org/drawingml/2006/main" xmlns:r="http://schemas.openxmlformats.org/officeDocument/2006/relationships" xmlns:p="http://schemas.openxmlformats.org/presentationml/2006/main">
  <p:tag name="TIMING" val="|21.9|17.7"/>
</p:tagLst>
</file>

<file path=ppt/tags/tag2.xml><?xml version="1.0" encoding="utf-8"?>
<p:tagLst xmlns:a="http://schemas.openxmlformats.org/drawingml/2006/main" xmlns:r="http://schemas.openxmlformats.org/officeDocument/2006/relationships" xmlns:p="http://schemas.openxmlformats.org/presentationml/2006/main">
  <p:tag name="TIMING" val="|21.9|17.7"/>
</p:tagLst>
</file>

<file path=ppt/tags/tag3.xml><?xml version="1.0" encoding="utf-8"?>
<p:tagLst xmlns:a="http://schemas.openxmlformats.org/drawingml/2006/main" xmlns:r="http://schemas.openxmlformats.org/officeDocument/2006/relationships" xmlns:p="http://schemas.openxmlformats.org/presentationml/2006/main">
  <p:tag name="TIMING" val="|21.9|17.7"/>
</p:tagLst>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42987</TotalTime>
  <Words>2067</Words>
  <Application>Microsoft Office PowerPoint</Application>
  <PresentationFormat>On-screen Show (4:3)</PresentationFormat>
  <Paragraphs>134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Calibri</vt:lpstr>
      <vt:lpstr>Wingdings</vt:lpstr>
      <vt:lpstr>PPTtemplate</vt:lpstr>
      <vt:lpstr>PowerPoint Presentation</vt:lpstr>
      <vt:lpstr>Learning objectives</vt:lpstr>
      <vt:lpstr>Contents of Essential Training Package</vt:lpstr>
      <vt:lpstr>Key considerations for HPV vaccination</vt:lpstr>
      <vt:lpstr>New  routine target population: 9-14 year old girls</vt:lpstr>
      <vt:lpstr>HPV vaccine: Implications for communication and mobilization</vt:lpstr>
      <vt:lpstr>HPV vaccine:  Implications for delivery strategies </vt:lpstr>
      <vt:lpstr>PowerPoint Presentation</vt:lpstr>
      <vt:lpstr>PowerPoint Presentation</vt:lpstr>
      <vt:lpstr>PowerPoint Presentation</vt:lpstr>
      <vt:lpstr>Key messages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AKABA, Hiroki</cp:lastModifiedBy>
  <cp:revision>1208</cp:revision>
  <cp:lastPrinted>2013-04-18T11:32:04Z</cp:lastPrinted>
  <dcterms:created xsi:type="dcterms:W3CDTF">2012-01-27T09:40:38Z</dcterms:created>
  <dcterms:modified xsi:type="dcterms:W3CDTF">2022-05-16T11:42:50Z</dcterms:modified>
</cp:coreProperties>
</file>