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heme/themeOverride1.xml" ContentType="application/vnd.openxmlformats-officedocument.themeOverr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7" r:id="rId1"/>
  </p:sldMasterIdLst>
  <p:notesMasterIdLst>
    <p:notesMasterId r:id="rId18"/>
  </p:notesMasterIdLst>
  <p:handoutMasterIdLst>
    <p:handoutMasterId r:id="rId19"/>
  </p:handoutMasterIdLst>
  <p:sldIdLst>
    <p:sldId id="295" r:id="rId2"/>
    <p:sldId id="314" r:id="rId3"/>
    <p:sldId id="331" r:id="rId4"/>
    <p:sldId id="343" r:id="rId5"/>
    <p:sldId id="345" r:id="rId6"/>
    <p:sldId id="323" r:id="rId7"/>
    <p:sldId id="304" r:id="rId8"/>
    <p:sldId id="327" r:id="rId9"/>
    <p:sldId id="319" r:id="rId10"/>
    <p:sldId id="332" r:id="rId11"/>
    <p:sldId id="340" r:id="rId12"/>
    <p:sldId id="347" r:id="rId13"/>
    <p:sldId id="346" r:id="rId14"/>
    <p:sldId id="342" r:id="rId15"/>
    <p:sldId id="344" r:id="rId16"/>
    <p:sldId id="333" r:id="rId17"/>
  </p:sldIdLst>
  <p:sldSz cx="9144000" cy="6858000" type="screen4x3"/>
  <p:notesSz cx="6735763" cy="9799638"/>
  <p:defaultTextStyle>
    <a:defPPr>
      <a:defRPr lang="en-GB"/>
    </a:defPPr>
    <a:lvl1pPr algn="l" rtl="0" fontAlgn="base">
      <a:spcBef>
        <a:spcPct val="0"/>
      </a:spcBef>
      <a:spcAft>
        <a:spcPct val="0"/>
      </a:spcAft>
      <a:defRPr sz="3900" b="1" kern="1200">
        <a:solidFill>
          <a:srgbClr val="000066"/>
        </a:solidFill>
        <a:latin typeface="Arial" pitchFamily="34" charset="0"/>
        <a:ea typeface="MS PGothic" pitchFamily="34" charset="-128"/>
        <a:cs typeface="+mn-cs"/>
      </a:defRPr>
    </a:lvl1pPr>
    <a:lvl2pPr marL="457200" algn="l" rtl="0" fontAlgn="base">
      <a:spcBef>
        <a:spcPct val="0"/>
      </a:spcBef>
      <a:spcAft>
        <a:spcPct val="0"/>
      </a:spcAft>
      <a:defRPr sz="3900" b="1" kern="1200">
        <a:solidFill>
          <a:srgbClr val="000066"/>
        </a:solidFill>
        <a:latin typeface="Arial" pitchFamily="34" charset="0"/>
        <a:ea typeface="MS PGothic" pitchFamily="34" charset="-128"/>
        <a:cs typeface="+mn-cs"/>
      </a:defRPr>
    </a:lvl2pPr>
    <a:lvl3pPr marL="914400" algn="l" rtl="0" fontAlgn="base">
      <a:spcBef>
        <a:spcPct val="0"/>
      </a:spcBef>
      <a:spcAft>
        <a:spcPct val="0"/>
      </a:spcAft>
      <a:defRPr sz="3900" b="1" kern="1200">
        <a:solidFill>
          <a:srgbClr val="000066"/>
        </a:solidFill>
        <a:latin typeface="Arial" pitchFamily="34" charset="0"/>
        <a:ea typeface="MS PGothic" pitchFamily="34" charset="-128"/>
        <a:cs typeface="+mn-cs"/>
      </a:defRPr>
    </a:lvl3pPr>
    <a:lvl4pPr marL="1371600" algn="l" rtl="0" fontAlgn="base">
      <a:spcBef>
        <a:spcPct val="0"/>
      </a:spcBef>
      <a:spcAft>
        <a:spcPct val="0"/>
      </a:spcAft>
      <a:defRPr sz="3900" b="1" kern="1200">
        <a:solidFill>
          <a:srgbClr val="000066"/>
        </a:solidFill>
        <a:latin typeface="Arial" pitchFamily="34" charset="0"/>
        <a:ea typeface="MS PGothic" pitchFamily="34" charset="-128"/>
        <a:cs typeface="+mn-cs"/>
      </a:defRPr>
    </a:lvl4pPr>
    <a:lvl5pPr marL="1828800" algn="l" rtl="0" fontAlgn="base">
      <a:spcBef>
        <a:spcPct val="0"/>
      </a:spcBef>
      <a:spcAft>
        <a:spcPct val="0"/>
      </a:spcAft>
      <a:defRPr sz="3900" b="1" kern="1200">
        <a:solidFill>
          <a:srgbClr val="000066"/>
        </a:solidFill>
        <a:latin typeface="Arial" pitchFamily="34" charset="0"/>
        <a:ea typeface="MS PGothic" pitchFamily="34" charset="-128"/>
        <a:cs typeface="+mn-cs"/>
      </a:defRPr>
    </a:lvl5pPr>
    <a:lvl6pPr marL="2286000" algn="l" defTabSz="914400" rtl="0" eaLnBrk="1" latinLnBrk="0" hangingPunct="1">
      <a:defRPr sz="3900" b="1" kern="1200">
        <a:solidFill>
          <a:srgbClr val="000066"/>
        </a:solidFill>
        <a:latin typeface="Arial" pitchFamily="34" charset="0"/>
        <a:ea typeface="MS PGothic" pitchFamily="34" charset="-128"/>
        <a:cs typeface="+mn-cs"/>
      </a:defRPr>
    </a:lvl6pPr>
    <a:lvl7pPr marL="2743200" algn="l" defTabSz="914400" rtl="0" eaLnBrk="1" latinLnBrk="0" hangingPunct="1">
      <a:defRPr sz="3900" b="1" kern="1200">
        <a:solidFill>
          <a:srgbClr val="000066"/>
        </a:solidFill>
        <a:latin typeface="Arial" pitchFamily="34" charset="0"/>
        <a:ea typeface="MS PGothic" pitchFamily="34" charset="-128"/>
        <a:cs typeface="+mn-cs"/>
      </a:defRPr>
    </a:lvl7pPr>
    <a:lvl8pPr marL="3200400" algn="l" defTabSz="914400" rtl="0" eaLnBrk="1" latinLnBrk="0" hangingPunct="1">
      <a:defRPr sz="3900" b="1" kern="1200">
        <a:solidFill>
          <a:srgbClr val="000066"/>
        </a:solidFill>
        <a:latin typeface="Arial" pitchFamily="34" charset="0"/>
        <a:ea typeface="MS PGothic" pitchFamily="34" charset="-128"/>
        <a:cs typeface="+mn-cs"/>
      </a:defRPr>
    </a:lvl8pPr>
    <a:lvl9pPr marL="3657600" algn="l" defTabSz="914400" rtl="0" eaLnBrk="1" latinLnBrk="0" hangingPunct="1">
      <a:defRPr sz="3900" b="1" kern="1200">
        <a:solidFill>
          <a:srgbClr val="000066"/>
        </a:solidFill>
        <a:latin typeface="Arial" pitchFamily="34" charset="0"/>
        <a:ea typeface="MS PGothic"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087">
          <p15:clr>
            <a:srgbClr val="A4A3A4"/>
          </p15:clr>
        </p15:guide>
        <p15:guide id="2" pos="2122">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1FA7003-4B01-347A-77CD-C0F24495F502}" name="Gill Mayers" initials="GM" userId="Gill Mayers" providerId="None"/>
  <p188:author id="{17A4F615-F07B-6BFC-CA32-3AED14D54E69}" name="Gillian Mayers" initials="GM" userId="0b969f44a77387f9" providerId="Windows Live"/>
  <p188:author id="{9A0AD98B-AEB8-2DAF-443F-8358416DAD73}" name="AKABA, Hiroki" initials="AH" userId="S::akabah@who.int::db41f2cb-68b2-46d0-b1a9-2b507dcca92f" providerId="AD"/>
  <p188:author id="{CC5CBCFB-D074-74D6-D7C0-35ADAD7114D9}" name="BLOEM, Paul" initials="BP" userId="S::bloemp@who.int::e45b6380-c0aa-4e5d-b539-a832f4480bf8"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amulya reddy" initials="" lastIdx="1" clrIdx="0"/>
  <p:cmAuthor id="1" name="Brad Gessner" initials="BG" lastIdx="3" clrIdx="1"/>
  <p:cmAuthor id="2" name="BLOEM, Paulus Joannes Nicolaas" initials="bloemp" lastIdx="4"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66"/>
    <a:srgbClr val="33CCFF"/>
    <a:srgbClr val="1E7FB8"/>
    <a:srgbClr val="3366CC"/>
    <a:srgbClr val="FF6600"/>
    <a:srgbClr val="5F5F5F"/>
    <a:srgbClr val="FFECD9"/>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CF55353-FE5A-93E3-272C-06B771E19993}" v="9" dt="2022-03-07T17:07:20.428"/>
    <p1510:client id="{A06A1E0A-314E-4FD4-8316-0636F0BACCC1}" v="3" dt="2022-03-07T08:58:39.413"/>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Style moyen 2 - Accentuation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1472" autoAdjust="0"/>
  </p:normalViewPr>
  <p:slideViewPr>
    <p:cSldViewPr snapToGrid="0">
      <p:cViewPr varScale="1">
        <p:scale>
          <a:sx n="66" d="100"/>
          <a:sy n="66" d="100"/>
        </p:scale>
        <p:origin x="2826" y="72"/>
      </p:cViewPr>
      <p:guideLst>
        <p:guide orient="horz" pos="2160"/>
        <p:guide pos="2880"/>
      </p:guideLst>
    </p:cSldViewPr>
  </p:slideViewPr>
  <p:notesTextViewPr>
    <p:cViewPr>
      <p:scale>
        <a:sx n="1" d="1"/>
        <a:sy n="1" d="1"/>
      </p:scale>
      <p:origin x="0" y="0"/>
    </p:cViewPr>
  </p:notesTextViewPr>
  <p:notesViewPr>
    <p:cSldViewPr snapToGrid="0">
      <p:cViewPr>
        <p:scale>
          <a:sx n="1" d="2"/>
          <a:sy n="1" d="2"/>
        </p:scale>
        <p:origin x="0" y="0"/>
      </p:cViewPr>
      <p:guideLst>
        <p:guide orient="horz" pos="3087"/>
        <p:guide pos="2122"/>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26" Type="http://schemas.microsoft.com/office/2015/10/relationships/revisionInfo" Target="revisionInfo.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 Id="rId27"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KABA, Hiroki" userId="db41f2cb-68b2-46d0-b1a9-2b507dcca92f" providerId="ADAL" clId="{8C0C900F-FE34-4629-AE93-1BAAC83CF71B}"/>
    <pc:docChg chg="modSld">
      <pc:chgData name="AKABA, Hiroki" userId="db41f2cb-68b2-46d0-b1a9-2b507dcca92f" providerId="ADAL" clId="{8C0C900F-FE34-4629-AE93-1BAAC83CF71B}" dt="2022-01-20T08:37:09.970" v="0"/>
      <pc:docMkLst>
        <pc:docMk/>
      </pc:docMkLst>
      <pc:sldChg chg="modNotesTx">
        <pc:chgData name="AKABA, Hiroki" userId="db41f2cb-68b2-46d0-b1a9-2b507dcca92f" providerId="ADAL" clId="{8C0C900F-FE34-4629-AE93-1BAAC83CF71B}" dt="2022-01-20T08:37:09.970" v="0"/>
        <pc:sldMkLst>
          <pc:docMk/>
          <pc:sldMk cId="2585590075" sldId="345"/>
        </pc:sldMkLst>
      </pc:sldChg>
    </pc:docChg>
  </pc:docChgLst>
  <pc:docChgLst>
    <pc:chgData name="AKABA, Hiroki" userId="db41f2cb-68b2-46d0-b1a9-2b507dcca92f" providerId="ADAL" clId="{A06A1E0A-314E-4FD4-8316-0636F0BACCC1}"/>
    <pc:docChg chg="undo custSel modSld">
      <pc:chgData name="AKABA, Hiroki" userId="db41f2cb-68b2-46d0-b1a9-2b507dcca92f" providerId="ADAL" clId="{A06A1E0A-314E-4FD4-8316-0636F0BACCC1}" dt="2022-03-07T08:58:38.569" v="105" actId="20577"/>
      <pc:docMkLst>
        <pc:docMk/>
      </pc:docMkLst>
      <pc:sldChg chg="modSp mod">
        <pc:chgData name="AKABA, Hiroki" userId="db41f2cb-68b2-46d0-b1a9-2b507dcca92f" providerId="ADAL" clId="{A06A1E0A-314E-4FD4-8316-0636F0BACCC1}" dt="2022-03-07T08:58:38.569" v="105" actId="20577"/>
        <pc:sldMkLst>
          <pc:docMk/>
          <pc:sldMk cId="0" sldId="333"/>
        </pc:sldMkLst>
        <pc:spChg chg="mod">
          <ac:chgData name="AKABA, Hiroki" userId="db41f2cb-68b2-46d0-b1a9-2b507dcca92f" providerId="ADAL" clId="{A06A1E0A-314E-4FD4-8316-0636F0BACCC1}" dt="2022-03-07T08:58:38.569" v="105" actId="20577"/>
          <ac:spMkLst>
            <pc:docMk/>
            <pc:sldMk cId="0" sldId="333"/>
            <ac:spMk id="17411" creationId="{00000000-0000-0000-0000-000000000000}"/>
          </ac:spMkLst>
        </pc:spChg>
      </pc:sldChg>
      <pc:sldChg chg="modNotesTx">
        <pc:chgData name="AKABA, Hiroki" userId="db41f2cb-68b2-46d0-b1a9-2b507dcca92f" providerId="ADAL" clId="{A06A1E0A-314E-4FD4-8316-0636F0BACCC1}" dt="2022-03-01T16:23:49.944" v="13" actId="20577"/>
        <pc:sldMkLst>
          <pc:docMk/>
          <pc:sldMk cId="2585590075" sldId="345"/>
        </pc:sldMkLst>
      </pc:sldChg>
    </pc:docChg>
  </pc:docChgLst>
  <pc:docChgLst>
    <pc:chgData name="Mrs Gillian F. MAYERS (mayersgill@gmail.com)" userId="S::mayersgill_gmail.com#ext#@worldhealthorg.onmicrosoft.com::d9b941f0-ac22-4431-a954-e58ec48ed8eb" providerId="AD" clId="Web-{A3A54E4C-7DD2-5B83-9289-E668890ABE33}"/>
    <pc:docChg chg="modSld">
      <pc:chgData name="Mrs Gillian F. MAYERS (mayersgill@gmail.com)" userId="S::mayersgill_gmail.com#ext#@worldhealthorg.onmicrosoft.com::d9b941f0-ac22-4431-a954-e58ec48ed8eb" providerId="AD" clId="Web-{A3A54E4C-7DD2-5B83-9289-E668890ABE33}" dt="2022-02-06T15:48:32.328" v="21" actId="20577"/>
      <pc:docMkLst>
        <pc:docMk/>
      </pc:docMkLst>
      <pc:sldChg chg="modSp modNotes">
        <pc:chgData name="Mrs Gillian F. MAYERS (mayersgill@gmail.com)" userId="S::mayersgill_gmail.com#ext#@worldhealthorg.onmicrosoft.com::d9b941f0-ac22-4431-a954-e58ec48ed8eb" providerId="AD" clId="Web-{A3A54E4C-7DD2-5B83-9289-E668890ABE33}" dt="2022-02-06T15:48:32.328" v="21" actId="20577"/>
        <pc:sldMkLst>
          <pc:docMk/>
          <pc:sldMk cId="74618390" sldId="342"/>
        </pc:sldMkLst>
        <pc:spChg chg="mod">
          <ac:chgData name="Mrs Gillian F. MAYERS (mayersgill@gmail.com)" userId="S::mayersgill_gmail.com#ext#@worldhealthorg.onmicrosoft.com::d9b941f0-ac22-4431-a954-e58ec48ed8eb" providerId="AD" clId="Web-{A3A54E4C-7DD2-5B83-9289-E668890ABE33}" dt="2022-02-06T15:48:32.328" v="21" actId="20577"/>
          <ac:spMkLst>
            <pc:docMk/>
            <pc:sldMk cId="74618390" sldId="342"/>
            <ac:spMk id="15363" creationId="{00000000-0000-0000-0000-000000000000}"/>
          </ac:spMkLst>
        </pc:spChg>
      </pc:sldChg>
    </pc:docChg>
  </pc:docChgLst>
  <pc:docChgLst>
    <pc:chgData name="Mrs Gillian F. MAYERS (mayersgill@gmail.com)" userId="S::mayersgill_gmail.com#ext#@worldhealthorg.onmicrosoft.com::d9b941f0-ac22-4431-a954-e58ec48ed8eb" providerId="AD" clId="Web-{4CF55353-FE5A-93E3-272C-06B771E19993}"/>
    <pc:docChg chg="modSld">
      <pc:chgData name="Mrs Gillian F. MAYERS (mayersgill@gmail.com)" userId="S::mayersgill_gmail.com#ext#@worldhealthorg.onmicrosoft.com::d9b941f0-ac22-4431-a954-e58ec48ed8eb" providerId="AD" clId="Web-{4CF55353-FE5A-93E3-272C-06B771E19993}" dt="2022-03-07T17:07:20.428" v="8" actId="20577"/>
      <pc:docMkLst>
        <pc:docMk/>
      </pc:docMkLst>
      <pc:sldChg chg="modSp">
        <pc:chgData name="Mrs Gillian F. MAYERS (mayersgill@gmail.com)" userId="S::mayersgill_gmail.com#ext#@worldhealthorg.onmicrosoft.com::d9b941f0-ac22-4431-a954-e58ec48ed8eb" providerId="AD" clId="Web-{4CF55353-FE5A-93E3-272C-06B771E19993}" dt="2022-03-07T17:07:20.428" v="8" actId="20577"/>
        <pc:sldMkLst>
          <pc:docMk/>
          <pc:sldMk cId="0" sldId="333"/>
        </pc:sldMkLst>
        <pc:spChg chg="mod">
          <ac:chgData name="Mrs Gillian F. MAYERS (mayersgill@gmail.com)" userId="S::mayersgill_gmail.com#ext#@worldhealthorg.onmicrosoft.com::d9b941f0-ac22-4431-a954-e58ec48ed8eb" providerId="AD" clId="Web-{4CF55353-FE5A-93E3-272C-06B771E19993}" dt="2022-03-07T17:07:20.428" v="8" actId="20577"/>
          <ac:spMkLst>
            <pc:docMk/>
            <pc:sldMk cId="0" sldId="333"/>
            <ac:spMk id="17411"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p:cNvSpPr>
            <a:spLocks noGrp="1" noChangeArrowheads="1"/>
          </p:cNvSpPr>
          <p:nvPr>
            <p:ph type="hdr" sz="quarter"/>
          </p:nvPr>
        </p:nvSpPr>
        <p:spPr bwMode="auto">
          <a:xfrm>
            <a:off x="0" y="0"/>
            <a:ext cx="2919413" cy="490538"/>
          </a:xfrm>
          <a:prstGeom prst="rect">
            <a:avLst/>
          </a:prstGeom>
          <a:noFill/>
          <a:ln w="9525">
            <a:noFill/>
            <a:miter lim="800000"/>
            <a:headEnd/>
            <a:tailEnd/>
          </a:ln>
        </p:spPr>
        <p:txBody>
          <a:bodyPr vert="horz" wrap="square" lIns="90628" tIns="45314" rIns="90628" bIns="45314" numCol="1" anchor="t" anchorCtr="0" compatLnSpc="1">
            <a:prstTxWarp prst="textNoShape">
              <a:avLst/>
            </a:prstTxWarp>
          </a:bodyPr>
          <a:lstStyle>
            <a:lvl1pPr defTabSz="904875">
              <a:defRPr sz="1200" b="0">
                <a:solidFill>
                  <a:schemeClr val="tx1"/>
                </a:solidFill>
                <a:latin typeface="Arial" charset="0"/>
                <a:ea typeface="MS PGothic" pitchFamily="34" charset="-128"/>
                <a:cs typeface="+mn-cs"/>
              </a:defRPr>
            </a:lvl1pPr>
          </a:lstStyle>
          <a:p>
            <a:pPr>
              <a:defRPr/>
            </a:pPr>
            <a:endParaRPr lang="en-US"/>
          </a:p>
        </p:txBody>
      </p:sp>
      <p:sp>
        <p:nvSpPr>
          <p:cNvPr id="37891" name="Rectangle 3"/>
          <p:cNvSpPr>
            <a:spLocks noGrp="1" noChangeArrowheads="1"/>
          </p:cNvSpPr>
          <p:nvPr>
            <p:ph type="dt" sz="quarter" idx="1"/>
          </p:nvPr>
        </p:nvSpPr>
        <p:spPr bwMode="auto">
          <a:xfrm>
            <a:off x="3814763" y="0"/>
            <a:ext cx="2919412" cy="490538"/>
          </a:xfrm>
          <a:prstGeom prst="rect">
            <a:avLst/>
          </a:prstGeom>
          <a:noFill/>
          <a:ln w="9525">
            <a:noFill/>
            <a:miter lim="800000"/>
            <a:headEnd/>
            <a:tailEnd/>
          </a:ln>
        </p:spPr>
        <p:txBody>
          <a:bodyPr vert="horz" wrap="square" lIns="90628" tIns="45314" rIns="90628" bIns="45314" numCol="1" anchor="t" anchorCtr="0" compatLnSpc="1">
            <a:prstTxWarp prst="textNoShape">
              <a:avLst/>
            </a:prstTxWarp>
          </a:bodyPr>
          <a:lstStyle>
            <a:lvl1pPr algn="r" defTabSz="904875">
              <a:defRPr sz="1200" b="0">
                <a:solidFill>
                  <a:schemeClr val="tx1"/>
                </a:solidFill>
                <a:latin typeface="Arial" charset="0"/>
                <a:ea typeface="MS PGothic" pitchFamily="34" charset="-128"/>
                <a:cs typeface="+mn-cs"/>
              </a:defRPr>
            </a:lvl1pPr>
          </a:lstStyle>
          <a:p>
            <a:pPr>
              <a:defRPr/>
            </a:pPr>
            <a:endParaRPr lang="en-US"/>
          </a:p>
        </p:txBody>
      </p:sp>
      <p:sp>
        <p:nvSpPr>
          <p:cNvPr id="37892" name="Rectangle 4"/>
          <p:cNvSpPr>
            <a:spLocks noGrp="1" noChangeArrowheads="1"/>
          </p:cNvSpPr>
          <p:nvPr>
            <p:ph type="ftr" sz="quarter" idx="2"/>
          </p:nvPr>
        </p:nvSpPr>
        <p:spPr bwMode="auto">
          <a:xfrm>
            <a:off x="0" y="9307513"/>
            <a:ext cx="2919413" cy="490537"/>
          </a:xfrm>
          <a:prstGeom prst="rect">
            <a:avLst/>
          </a:prstGeom>
          <a:noFill/>
          <a:ln w="9525">
            <a:noFill/>
            <a:miter lim="800000"/>
            <a:headEnd/>
            <a:tailEnd/>
          </a:ln>
        </p:spPr>
        <p:txBody>
          <a:bodyPr vert="horz" wrap="square" lIns="90628" tIns="45314" rIns="90628" bIns="45314" numCol="1" anchor="b" anchorCtr="0" compatLnSpc="1">
            <a:prstTxWarp prst="textNoShape">
              <a:avLst/>
            </a:prstTxWarp>
          </a:bodyPr>
          <a:lstStyle>
            <a:lvl1pPr defTabSz="904875">
              <a:defRPr sz="1200" b="0">
                <a:solidFill>
                  <a:schemeClr val="tx1"/>
                </a:solidFill>
                <a:latin typeface="Arial" charset="0"/>
                <a:ea typeface="MS PGothic" pitchFamily="34" charset="-128"/>
                <a:cs typeface="+mn-cs"/>
              </a:defRPr>
            </a:lvl1pPr>
          </a:lstStyle>
          <a:p>
            <a:pPr>
              <a:defRPr/>
            </a:pPr>
            <a:endParaRPr lang="en-US"/>
          </a:p>
        </p:txBody>
      </p:sp>
      <p:sp>
        <p:nvSpPr>
          <p:cNvPr id="37893" name="Rectangle 5"/>
          <p:cNvSpPr>
            <a:spLocks noGrp="1" noChangeArrowheads="1"/>
          </p:cNvSpPr>
          <p:nvPr>
            <p:ph type="sldNum" sz="quarter" idx="3"/>
          </p:nvPr>
        </p:nvSpPr>
        <p:spPr bwMode="auto">
          <a:xfrm>
            <a:off x="3814763" y="9307513"/>
            <a:ext cx="2919412" cy="490537"/>
          </a:xfrm>
          <a:prstGeom prst="rect">
            <a:avLst/>
          </a:prstGeom>
          <a:noFill/>
          <a:ln w="9525">
            <a:noFill/>
            <a:miter lim="800000"/>
            <a:headEnd/>
            <a:tailEnd/>
          </a:ln>
        </p:spPr>
        <p:txBody>
          <a:bodyPr vert="horz" wrap="square" lIns="90628" tIns="45314" rIns="90628" bIns="45314" numCol="1" anchor="b" anchorCtr="0" compatLnSpc="1">
            <a:prstTxWarp prst="textNoShape">
              <a:avLst/>
            </a:prstTxWarp>
          </a:bodyPr>
          <a:lstStyle>
            <a:lvl1pPr algn="r" defTabSz="904875">
              <a:defRPr sz="1200" b="0" smtClean="0">
                <a:solidFill>
                  <a:schemeClr val="tx1"/>
                </a:solidFill>
                <a:ea typeface="ＭＳ Ｐゴシック" pitchFamily="34" charset="-128"/>
              </a:defRPr>
            </a:lvl1pPr>
          </a:lstStyle>
          <a:p>
            <a:pPr>
              <a:defRPr/>
            </a:pPr>
            <a:fld id="{6035180A-7209-435A-8CB9-238217FC42F4}" type="slidenum">
              <a:rPr lang="en-US"/>
              <a:pPr>
                <a:defRPr/>
              </a:pPr>
              <a:t>‹#›</a:t>
            </a:fld>
            <a:endParaRPr lang="en-US"/>
          </a:p>
        </p:txBody>
      </p:sp>
    </p:spTree>
    <p:extLst>
      <p:ext uri="{BB962C8B-B14F-4D97-AF65-F5344CB8AC3E}">
        <p14:creationId xmlns:p14="http://schemas.microsoft.com/office/powerpoint/2010/main" val="223589841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2919413" cy="490538"/>
          </a:xfrm>
          <a:prstGeom prst="rect">
            <a:avLst/>
          </a:prstGeom>
          <a:noFill/>
          <a:ln w="9525">
            <a:noFill/>
            <a:miter lim="800000"/>
            <a:headEnd/>
            <a:tailEnd/>
          </a:ln>
        </p:spPr>
        <p:txBody>
          <a:bodyPr vert="horz" wrap="square" lIns="90628" tIns="45314" rIns="90628" bIns="45314" numCol="1" anchor="t" anchorCtr="0" compatLnSpc="1">
            <a:prstTxWarp prst="textNoShape">
              <a:avLst/>
            </a:prstTxWarp>
          </a:bodyPr>
          <a:lstStyle>
            <a:lvl1pPr defTabSz="904875">
              <a:defRPr sz="1200" b="0">
                <a:solidFill>
                  <a:schemeClr val="tx1"/>
                </a:solidFill>
                <a:latin typeface="Arial" charset="0"/>
                <a:ea typeface="MS PGothic" pitchFamily="34" charset="-128"/>
                <a:cs typeface="+mn-cs"/>
              </a:defRPr>
            </a:lvl1pPr>
          </a:lstStyle>
          <a:p>
            <a:pPr>
              <a:defRPr/>
            </a:pPr>
            <a:endParaRPr lang="fr-FR"/>
          </a:p>
        </p:txBody>
      </p:sp>
      <p:sp>
        <p:nvSpPr>
          <p:cNvPr id="8195" name="Rectangle 3"/>
          <p:cNvSpPr>
            <a:spLocks noGrp="1" noChangeArrowheads="1"/>
          </p:cNvSpPr>
          <p:nvPr>
            <p:ph type="dt" idx="1"/>
          </p:nvPr>
        </p:nvSpPr>
        <p:spPr bwMode="auto">
          <a:xfrm>
            <a:off x="3814763" y="0"/>
            <a:ext cx="2919412" cy="490538"/>
          </a:xfrm>
          <a:prstGeom prst="rect">
            <a:avLst/>
          </a:prstGeom>
          <a:noFill/>
          <a:ln w="9525">
            <a:noFill/>
            <a:miter lim="800000"/>
            <a:headEnd/>
            <a:tailEnd/>
          </a:ln>
        </p:spPr>
        <p:txBody>
          <a:bodyPr vert="horz" wrap="square" lIns="90628" tIns="45314" rIns="90628" bIns="45314" numCol="1" anchor="t" anchorCtr="0" compatLnSpc="1">
            <a:prstTxWarp prst="textNoShape">
              <a:avLst/>
            </a:prstTxWarp>
          </a:bodyPr>
          <a:lstStyle>
            <a:lvl1pPr algn="r" defTabSz="904875">
              <a:defRPr sz="1200" b="0">
                <a:solidFill>
                  <a:schemeClr val="tx1"/>
                </a:solidFill>
                <a:latin typeface="Arial" charset="0"/>
                <a:ea typeface="MS PGothic" pitchFamily="34" charset="-128"/>
                <a:cs typeface="+mn-cs"/>
              </a:defRPr>
            </a:lvl1pPr>
          </a:lstStyle>
          <a:p>
            <a:pPr>
              <a:defRPr/>
            </a:pPr>
            <a:endParaRPr lang="fr-FR"/>
          </a:p>
        </p:txBody>
      </p:sp>
      <p:sp>
        <p:nvSpPr>
          <p:cNvPr id="18436" name="Rectangle 4"/>
          <p:cNvSpPr>
            <a:spLocks noGrp="1" noRot="1" noChangeAspect="1" noChangeArrowheads="1" noTextEdit="1"/>
          </p:cNvSpPr>
          <p:nvPr>
            <p:ph type="sldImg" idx="2"/>
          </p:nvPr>
        </p:nvSpPr>
        <p:spPr bwMode="auto">
          <a:xfrm>
            <a:off x="919163" y="735013"/>
            <a:ext cx="4900612" cy="3675062"/>
          </a:xfrm>
          <a:prstGeom prst="rect">
            <a:avLst/>
          </a:prstGeom>
          <a:noFill/>
          <a:ln w="9525">
            <a:solidFill>
              <a:srgbClr val="000000"/>
            </a:solidFill>
            <a:miter lim="800000"/>
            <a:headEnd/>
            <a:tailEnd/>
          </a:ln>
        </p:spPr>
      </p:sp>
      <p:sp>
        <p:nvSpPr>
          <p:cNvPr id="8197" name="Rectangle 5"/>
          <p:cNvSpPr>
            <a:spLocks noGrp="1" noChangeArrowheads="1"/>
          </p:cNvSpPr>
          <p:nvPr>
            <p:ph type="body" sz="quarter" idx="3"/>
          </p:nvPr>
        </p:nvSpPr>
        <p:spPr bwMode="auto">
          <a:xfrm>
            <a:off x="674688" y="4654550"/>
            <a:ext cx="5386387" cy="4410075"/>
          </a:xfrm>
          <a:prstGeom prst="rect">
            <a:avLst/>
          </a:prstGeom>
          <a:noFill/>
          <a:ln w="9525">
            <a:noFill/>
            <a:miter lim="800000"/>
            <a:headEnd/>
            <a:tailEnd/>
          </a:ln>
        </p:spPr>
        <p:txBody>
          <a:bodyPr vert="horz" wrap="square" lIns="90628" tIns="45314" rIns="90628" bIns="4531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p:cNvSpPr>
            <a:spLocks noGrp="1" noChangeArrowheads="1"/>
          </p:cNvSpPr>
          <p:nvPr>
            <p:ph type="ftr" sz="quarter" idx="4"/>
          </p:nvPr>
        </p:nvSpPr>
        <p:spPr bwMode="auto">
          <a:xfrm>
            <a:off x="0" y="9307513"/>
            <a:ext cx="2919413" cy="490537"/>
          </a:xfrm>
          <a:prstGeom prst="rect">
            <a:avLst/>
          </a:prstGeom>
          <a:noFill/>
          <a:ln w="9525">
            <a:noFill/>
            <a:miter lim="800000"/>
            <a:headEnd/>
            <a:tailEnd/>
          </a:ln>
        </p:spPr>
        <p:txBody>
          <a:bodyPr vert="horz" wrap="square" lIns="90628" tIns="45314" rIns="90628" bIns="45314" numCol="1" anchor="b" anchorCtr="0" compatLnSpc="1">
            <a:prstTxWarp prst="textNoShape">
              <a:avLst/>
            </a:prstTxWarp>
          </a:bodyPr>
          <a:lstStyle>
            <a:lvl1pPr defTabSz="904875">
              <a:defRPr sz="1200" b="0">
                <a:solidFill>
                  <a:schemeClr val="tx1"/>
                </a:solidFill>
                <a:latin typeface="Arial" charset="0"/>
                <a:ea typeface="MS PGothic" pitchFamily="34" charset="-128"/>
                <a:cs typeface="+mn-cs"/>
              </a:defRPr>
            </a:lvl1pPr>
          </a:lstStyle>
          <a:p>
            <a:pPr>
              <a:defRPr/>
            </a:pPr>
            <a:endParaRPr lang="fr-FR"/>
          </a:p>
        </p:txBody>
      </p:sp>
      <p:sp>
        <p:nvSpPr>
          <p:cNvPr id="8199" name="Rectangle 7"/>
          <p:cNvSpPr>
            <a:spLocks noGrp="1" noChangeArrowheads="1"/>
          </p:cNvSpPr>
          <p:nvPr>
            <p:ph type="sldNum" sz="quarter" idx="5"/>
          </p:nvPr>
        </p:nvSpPr>
        <p:spPr bwMode="auto">
          <a:xfrm>
            <a:off x="3814763" y="9307513"/>
            <a:ext cx="2919412" cy="490537"/>
          </a:xfrm>
          <a:prstGeom prst="rect">
            <a:avLst/>
          </a:prstGeom>
          <a:noFill/>
          <a:ln w="9525">
            <a:noFill/>
            <a:miter lim="800000"/>
            <a:headEnd/>
            <a:tailEnd/>
          </a:ln>
        </p:spPr>
        <p:txBody>
          <a:bodyPr vert="horz" wrap="square" lIns="90628" tIns="45314" rIns="90628" bIns="45314" numCol="1" anchor="b" anchorCtr="0" compatLnSpc="1">
            <a:prstTxWarp prst="textNoShape">
              <a:avLst/>
            </a:prstTxWarp>
          </a:bodyPr>
          <a:lstStyle>
            <a:lvl1pPr algn="r" defTabSz="904875">
              <a:defRPr sz="1200" b="0" smtClean="0">
                <a:solidFill>
                  <a:schemeClr val="tx1"/>
                </a:solidFill>
                <a:ea typeface="ＭＳ Ｐゴシック" pitchFamily="34" charset="-128"/>
              </a:defRPr>
            </a:lvl1pPr>
          </a:lstStyle>
          <a:p>
            <a:pPr>
              <a:defRPr/>
            </a:pPr>
            <a:fld id="{17A24C73-6F7C-4F44-AAFF-A2B1056CC828}" type="slidenum">
              <a:rPr lang="en-GB"/>
              <a:pPr>
                <a:defRPr/>
              </a:pPr>
              <a:t>‹#›</a:t>
            </a:fld>
            <a:endParaRPr lang="en-GB"/>
          </a:p>
        </p:txBody>
      </p:sp>
    </p:spTree>
    <p:extLst>
      <p:ext uri="{BB962C8B-B14F-4D97-AF65-F5344CB8AC3E}">
        <p14:creationId xmlns:p14="http://schemas.microsoft.com/office/powerpoint/2010/main" val="428311085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S PGothic" pitchFamily="34" charset="-128"/>
        <a:cs typeface="MS PGothic" charset="0"/>
      </a:defRPr>
    </a:lvl1pPr>
    <a:lvl2pPr marL="457200" algn="l" rtl="0" eaLnBrk="0" fontAlgn="base" hangingPunct="0">
      <a:spcBef>
        <a:spcPct val="30000"/>
      </a:spcBef>
      <a:spcAft>
        <a:spcPct val="0"/>
      </a:spcAft>
      <a:defRPr sz="1200" kern="1200">
        <a:solidFill>
          <a:schemeClr val="tx1"/>
        </a:solidFill>
        <a:latin typeface="Arial" charset="0"/>
        <a:ea typeface="MS PGothic"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Arial" charset="0"/>
        <a:ea typeface="MS PGothic"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Arial" charset="0"/>
        <a:ea typeface="MS PGothic"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Arial" charset="0"/>
        <a:ea typeface="MS PGothic" pitchFamily="34"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Espace réservé de l'image des diapositives 1"/>
          <p:cNvSpPr>
            <a:spLocks noGrp="1" noRot="1" noChangeAspect="1" noTextEdit="1"/>
          </p:cNvSpPr>
          <p:nvPr>
            <p:ph type="sldImg"/>
          </p:nvPr>
        </p:nvSpPr>
        <p:spPr>
          <a:ln/>
        </p:spPr>
      </p:sp>
      <p:sp>
        <p:nvSpPr>
          <p:cNvPr id="19459" name="Espace réservé des commentaires 2"/>
          <p:cNvSpPr>
            <a:spLocks noGrp="1"/>
          </p:cNvSpPr>
          <p:nvPr>
            <p:ph type="body" idx="1"/>
          </p:nvPr>
        </p:nvSpPr>
        <p:spPr>
          <a:noFill/>
          <a:ln/>
        </p:spPr>
        <p:txBody>
          <a:bodyPr/>
          <a:lstStyle/>
          <a:p>
            <a:endParaRPr lang="fr-FR">
              <a:latin typeface="Arial" pitchFamily="34" charset="0"/>
            </a:endParaRPr>
          </a:p>
        </p:txBody>
      </p:sp>
      <p:sp>
        <p:nvSpPr>
          <p:cNvPr id="19460" name="Espace réservé du numéro de diapositive 3"/>
          <p:cNvSpPr>
            <a:spLocks noGrp="1"/>
          </p:cNvSpPr>
          <p:nvPr>
            <p:ph type="sldNum" sz="quarter" idx="5"/>
          </p:nvPr>
        </p:nvSpPr>
        <p:spPr>
          <a:noFill/>
        </p:spPr>
        <p:txBody>
          <a:bodyPr/>
          <a:lstStyle/>
          <a:p>
            <a:fld id="{F6A0A0C2-2502-4BF3-8075-15EB5923890B}" type="slidenum">
              <a:rPr lang="en-GB">
                <a:ea typeface="MS PGothic" pitchFamily="34" charset="-128"/>
              </a:rPr>
              <a:pPr/>
              <a:t>1</a:t>
            </a:fld>
            <a:endParaRPr lang="en-GB">
              <a:ea typeface="MS PGothic" pitchFamily="34"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a:ln/>
        </p:spPr>
      </p:sp>
      <p:sp>
        <p:nvSpPr>
          <p:cNvPr id="29699" name="Notes Placeholder 2"/>
          <p:cNvSpPr>
            <a:spLocks noGrp="1"/>
          </p:cNvSpPr>
          <p:nvPr>
            <p:ph type="body" idx="1"/>
          </p:nvPr>
        </p:nvSpPr>
        <p:spPr>
          <a:noFill/>
          <a:ln/>
        </p:spPr>
        <p:txBody>
          <a:bodyPr/>
          <a:lstStyle/>
          <a:p>
            <a:pPr marL="228600" indent="-228600">
              <a:lnSpc>
                <a:spcPct val="90000"/>
              </a:lnSpc>
            </a:pPr>
            <a:endParaRPr lang="en-GB" dirty="0">
              <a:latin typeface="Arial" pitchFamily="34" charset="0"/>
            </a:endParaRPr>
          </a:p>
          <a:p>
            <a:pPr marL="228600" indent="-228600">
              <a:lnSpc>
                <a:spcPct val="90000"/>
              </a:lnSpc>
            </a:pPr>
            <a:r>
              <a:rPr lang="en-GB" dirty="0">
                <a:latin typeface="Arial" pitchFamily="34" charset="0"/>
              </a:rPr>
              <a:t>Graph B: The prevalence curves are not drawn to scale. The graph shows age-related prevalence of HPV infections (pink), precancer (blue), and cervical cancer (green). </a:t>
            </a:r>
          </a:p>
          <a:p>
            <a:pPr marL="171450" indent="-171450" algn="just">
              <a:lnSpc>
                <a:spcPct val="90000"/>
              </a:lnSpc>
              <a:spcBef>
                <a:spcPts val="600"/>
              </a:spcBef>
              <a:buFont typeface="Arial" pitchFamily="34" charset="0"/>
              <a:buChar char="•"/>
            </a:pPr>
            <a:r>
              <a:rPr lang="en-GB" dirty="0">
                <a:latin typeface="Arial" pitchFamily="34" charset="0"/>
              </a:rPr>
              <a:t>Most people become HPV infected shortly after they become sexually</a:t>
            </a:r>
            <a:r>
              <a:rPr lang="en-GB" baseline="0" dirty="0">
                <a:latin typeface="Arial" pitchFamily="34" charset="0"/>
              </a:rPr>
              <a:t> active</a:t>
            </a:r>
            <a:endParaRPr lang="en-GB" dirty="0">
              <a:latin typeface="Arial" pitchFamily="34" charset="0"/>
            </a:endParaRPr>
          </a:p>
          <a:p>
            <a:pPr marL="171450" indent="-171450" algn="just">
              <a:lnSpc>
                <a:spcPct val="90000"/>
              </a:lnSpc>
              <a:spcBef>
                <a:spcPts val="600"/>
              </a:spcBef>
              <a:buFont typeface="Arial" pitchFamily="34" charset="0"/>
              <a:buChar char="•"/>
            </a:pPr>
            <a:r>
              <a:rPr lang="en-GB" dirty="0">
                <a:latin typeface="Arial" pitchFamily="34" charset="0"/>
              </a:rPr>
              <a:t>It takes 15 – 20 years to develop into cancer in women with normal immune systems. It can take only 5-10 years in women with abnormal immune systems, such as those with untreated HIV infection</a:t>
            </a:r>
          </a:p>
          <a:p>
            <a:pPr marL="171450" indent="-171450" algn="just">
              <a:lnSpc>
                <a:spcPct val="90000"/>
              </a:lnSpc>
              <a:spcBef>
                <a:spcPts val="600"/>
              </a:spcBef>
              <a:buFont typeface="Arial" pitchFamily="34" charset="0"/>
              <a:buChar char="•"/>
            </a:pPr>
            <a:r>
              <a:rPr lang="en-GB" dirty="0">
                <a:latin typeface="Arial" pitchFamily="34" charset="0"/>
              </a:rPr>
              <a:t>Cervical cancer screening should start around 30 years of age (in women with normal immune systems) so that most precancerous lesions can be detected and treated, before cancer develops</a:t>
            </a:r>
          </a:p>
          <a:p>
            <a:pPr marL="171450" indent="-171450" algn="just">
              <a:lnSpc>
                <a:spcPct val="90000"/>
              </a:lnSpc>
              <a:spcBef>
                <a:spcPts val="600"/>
              </a:spcBef>
              <a:buFont typeface="Arial" pitchFamily="34" charset="0"/>
              <a:buChar char="•"/>
            </a:pPr>
            <a:r>
              <a:rPr lang="en-GB" dirty="0">
                <a:latin typeface="Arial" pitchFamily="34" charset="0"/>
              </a:rPr>
              <a:t>This graph also shows us why we should vaccinate early – administering HPV vaccine in girls who are 9-14 years old allows them to be protected from HPV infection before they are exposed to the virus and before the high-risk period where HPV infection prevalence is highest</a:t>
            </a:r>
          </a:p>
        </p:txBody>
      </p:sp>
      <p:sp>
        <p:nvSpPr>
          <p:cNvPr id="29700" name="Slide Number Placeholder 3"/>
          <p:cNvSpPr>
            <a:spLocks noGrp="1"/>
          </p:cNvSpPr>
          <p:nvPr>
            <p:ph type="sldNum" sz="quarter" idx="5"/>
          </p:nvPr>
        </p:nvSpPr>
        <p:spPr>
          <a:noFill/>
        </p:spPr>
        <p:txBody>
          <a:bodyPr/>
          <a:lstStyle/>
          <a:p>
            <a:fld id="{C13EBF99-84C5-48BD-A897-D51BFB9B67EF}" type="slidenum">
              <a:rPr lang="en-GB">
                <a:ea typeface="MS PGothic" pitchFamily="34" charset="-128"/>
              </a:rPr>
              <a:pPr/>
              <a:t>10</a:t>
            </a:fld>
            <a:endParaRPr lang="en-GB">
              <a:ea typeface="MS PGothic" pitchFamily="34" charset="-128"/>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hdr" sz="quarter"/>
          </p:nvPr>
        </p:nvSpPr>
        <p:spPr/>
        <p:txBody>
          <a:bodyPr/>
          <a:lstStyle/>
          <a:p>
            <a:pPr defTabSz="920719">
              <a:defRPr/>
            </a:pPr>
            <a:r>
              <a:rPr lang="en-US" sz="1300">
                <a:latin typeface="Arial" pitchFamily="34" charset="0"/>
                <a:ea typeface="+mn-ea"/>
                <a:cs typeface="Arial" pitchFamily="34" charset="0"/>
              </a:rPr>
              <a:t>World Health Organization</a:t>
            </a:r>
          </a:p>
        </p:txBody>
      </p:sp>
      <p:sp>
        <p:nvSpPr>
          <p:cNvPr id="30723" name="Rectangle 3"/>
          <p:cNvSpPr>
            <a:spLocks noGrp="1" noChangeArrowheads="1"/>
          </p:cNvSpPr>
          <p:nvPr>
            <p:ph type="dt" sz="quarter" idx="1"/>
          </p:nvPr>
        </p:nvSpPr>
        <p:spPr>
          <a:noFill/>
        </p:spPr>
        <p:txBody>
          <a:bodyPr/>
          <a:lstStyle/>
          <a:p>
            <a:pPr defTabSz="919163"/>
            <a:fld id="{480478AE-96DA-40B6-AF05-DC3AA6540893}" type="datetime3">
              <a:rPr lang="en-US" sz="1300" smtClean="0">
                <a:latin typeface="Arial" pitchFamily="34" charset="0"/>
              </a:rPr>
              <a:pPr defTabSz="919163"/>
              <a:t>15 May 2022</a:t>
            </a:fld>
            <a:endParaRPr lang="en-US" sz="1300">
              <a:latin typeface="Arial" pitchFamily="34" charset="0"/>
            </a:endParaRPr>
          </a:p>
        </p:txBody>
      </p:sp>
      <p:sp>
        <p:nvSpPr>
          <p:cNvPr id="30724" name="Rectangle 7"/>
          <p:cNvSpPr>
            <a:spLocks noGrp="1" noChangeArrowheads="1"/>
          </p:cNvSpPr>
          <p:nvPr>
            <p:ph type="sldNum" sz="quarter" idx="5"/>
          </p:nvPr>
        </p:nvSpPr>
        <p:spPr>
          <a:noFill/>
        </p:spPr>
        <p:txBody>
          <a:bodyPr/>
          <a:lstStyle/>
          <a:p>
            <a:pPr defTabSz="919163"/>
            <a:fld id="{7098D230-FFC3-4D4B-8853-769F01B4AC21}" type="slidenum">
              <a:rPr lang="en-US" sz="1300">
                <a:ea typeface="MS PGothic" pitchFamily="34" charset="-128"/>
              </a:rPr>
              <a:pPr defTabSz="919163"/>
              <a:t>11</a:t>
            </a:fld>
            <a:endParaRPr lang="en-US" sz="1300">
              <a:ea typeface="MS PGothic" pitchFamily="34" charset="-128"/>
            </a:endParaRPr>
          </a:p>
        </p:txBody>
      </p:sp>
      <p:sp>
        <p:nvSpPr>
          <p:cNvPr id="30725" name="Rectangle 2"/>
          <p:cNvSpPr>
            <a:spLocks noGrp="1" noRot="1" noChangeAspect="1" noChangeArrowheads="1" noTextEdit="1"/>
          </p:cNvSpPr>
          <p:nvPr>
            <p:ph type="sldImg"/>
          </p:nvPr>
        </p:nvSpPr>
        <p:spPr>
          <a:ln/>
        </p:spPr>
      </p:sp>
      <p:sp>
        <p:nvSpPr>
          <p:cNvPr id="30726" name="Rectangle 3"/>
          <p:cNvSpPr>
            <a:spLocks noGrp="1" noChangeArrowheads="1"/>
          </p:cNvSpPr>
          <p:nvPr>
            <p:ph type="body" idx="1"/>
          </p:nvPr>
        </p:nvSpPr>
        <p:spPr>
          <a:noFill/>
          <a:ln/>
        </p:spPr>
        <p:txBody>
          <a:bodyPr/>
          <a:lstStyle/>
          <a:p>
            <a:pPr marL="171450" indent="-171450">
              <a:buFont typeface="Arial" pitchFamily="34" charset="0"/>
              <a:buChar char="•"/>
            </a:pPr>
            <a:r>
              <a:rPr lang="en-US" dirty="0">
                <a:latin typeface="Arial" pitchFamily="34" charset="0"/>
                <a:cs typeface="Arial" pitchFamily="34" charset="0"/>
              </a:rPr>
              <a:t>The WHO global strategy towards the elimination of cervical cancer includes primary prevention, secondary prevention and tertiary prevention. The most effective national strategies for prevention and control contain a combination of primary, secondary, and tertiary prevention which - due to its breadth of activities - calls for cross-disciplinary coordination</a:t>
            </a:r>
          </a:p>
          <a:p>
            <a:pPr marL="171450" indent="-171450">
              <a:buFont typeface="Arial" pitchFamily="34" charset="0"/>
              <a:buChar char="•"/>
            </a:pPr>
            <a:r>
              <a:rPr lang="en-US" dirty="0">
                <a:latin typeface="Arial" pitchFamily="34" charset="0"/>
                <a:cs typeface="Arial" pitchFamily="34" charset="0"/>
              </a:rPr>
              <a:t>HPV vaccination offers the earliest opportunity to prevent cervical cancer before a girl is even infected. </a:t>
            </a:r>
            <a:r>
              <a:rPr lang="en-US" dirty="0">
                <a:latin typeface="Arial" pitchFamily="34" charset="0"/>
              </a:rPr>
              <a:t>HPV vaccines prevent over 95% of HPV infections caused by HPV types 16 and 18</a:t>
            </a:r>
          </a:p>
          <a:p>
            <a:pPr marL="171450" indent="-171450">
              <a:buFont typeface="Arial" pitchFamily="34" charset="0"/>
              <a:buChar char="•"/>
            </a:pPr>
            <a:r>
              <a:rPr lang="en-US" b="1" dirty="0">
                <a:latin typeface="Arial" pitchFamily="34" charset="0"/>
              </a:rPr>
              <a:t>All vaccines on the market protect against HPV types 16 and 18. The bivalent and quadrivalent vaccines have shown to have some cross-protection against other less common HPV types which cause cervical cancer</a:t>
            </a:r>
          </a:p>
          <a:p>
            <a:pPr marL="171450" indent="-171450">
              <a:buFont typeface="Arial" pitchFamily="34" charset="0"/>
              <a:buChar char="•"/>
            </a:pPr>
            <a:r>
              <a:rPr lang="en-US" dirty="0">
                <a:latin typeface="Arial" pitchFamily="34" charset="0"/>
              </a:rPr>
              <a:t>Tobacco use is a risk factor for cervical cancer and people often start using tobacco during adolescence.</a:t>
            </a:r>
            <a:r>
              <a:rPr lang="en-US" baseline="0" dirty="0">
                <a:latin typeface="Arial" pitchFamily="34" charset="0"/>
              </a:rPr>
              <a:t> </a:t>
            </a:r>
            <a:r>
              <a:rPr lang="en-US" dirty="0">
                <a:latin typeface="Arial" pitchFamily="34" charset="0"/>
              </a:rPr>
              <a:t>This age group is therefore an important window of opportunity for prevention</a:t>
            </a:r>
          </a:p>
          <a:p>
            <a:pPr marL="171450" indent="-171450">
              <a:buFont typeface="Arial" pitchFamily="34" charset="0"/>
              <a:buChar char="•"/>
            </a:pPr>
            <a:r>
              <a:rPr lang="en-US" dirty="0">
                <a:latin typeface="Arial" pitchFamily="34" charset="0"/>
              </a:rPr>
              <a:t>Safe sexual practices, including delay in onset of sexual activity, reduce the risk of HPV infection. Therefore, sexuality education is another component of cervical cancer prevention</a:t>
            </a:r>
            <a:r>
              <a:rPr lang="en-US" baseline="0" dirty="0">
                <a:latin typeface="Arial" pitchFamily="34" charset="0"/>
              </a:rPr>
              <a:t> (such as</a:t>
            </a:r>
            <a:r>
              <a:rPr lang="en-US" dirty="0">
                <a:latin typeface="Arial" pitchFamily="34" charset="0"/>
              </a:rPr>
              <a:t> through the promotion of condom use)</a:t>
            </a:r>
          </a:p>
          <a:p>
            <a:endParaRPr lang="en-US" dirty="0">
              <a:latin typeface="Arial" pitchFamily="34" charset="0"/>
            </a:endParaRPr>
          </a:p>
          <a:p>
            <a:endParaRPr lang="en-US" dirty="0">
              <a:latin typeface="Arial" pitchFamily="34" charset="0"/>
            </a:endParaRPr>
          </a:p>
          <a:p>
            <a:endParaRPr lang="en-US" dirty="0">
              <a:latin typeface="Arial" pitchFamily="34" charset="0"/>
              <a:cs typeface="Arial"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2020, the Global Strategy for Cervical cancer elimination was adopted by Member States.</a:t>
            </a:r>
          </a:p>
          <a:p>
            <a:r>
              <a:rPr lang="en-US" b="0" i="0" dirty="0">
                <a:solidFill>
                  <a:srgbClr val="3C4245"/>
                </a:solidFill>
                <a:effectLst/>
                <a:latin typeface="Arial" panose="020B0604020202020204" pitchFamily="34" charset="0"/>
              </a:rPr>
              <a:t>Cervical cancer is a preventable disease, so now is the time to act to eliminate cervical cancer as a public health problem.</a:t>
            </a:r>
          </a:p>
          <a:p>
            <a:endParaRPr lang="en-US" b="0" i="0" dirty="0">
              <a:solidFill>
                <a:srgbClr val="3C4245"/>
              </a:solidFill>
              <a:effectLst/>
              <a:latin typeface="Arial" panose="020B0604020202020204" pitchFamily="34" charset="0"/>
            </a:endParaRPr>
          </a:p>
          <a:p>
            <a:pPr algn="l"/>
            <a:r>
              <a:rPr lang="en-US" b="0" i="0" dirty="0">
                <a:solidFill>
                  <a:srgbClr val="3C4245"/>
                </a:solidFill>
                <a:effectLst/>
                <a:latin typeface="Arial" panose="020B0604020202020204" pitchFamily="34" charset="0"/>
              </a:rPr>
              <a:t>A threshold for elimination was set as 4 </a:t>
            </a:r>
            <a:r>
              <a:rPr lang="en-US" b="1" i="0" dirty="0">
                <a:solidFill>
                  <a:srgbClr val="3C4245"/>
                </a:solidFill>
                <a:effectLst/>
                <a:latin typeface="Arial" panose="020B0604020202020204" pitchFamily="34" charset="0"/>
              </a:rPr>
              <a:t>cases</a:t>
            </a:r>
            <a:r>
              <a:rPr lang="en-US" b="0" i="0" dirty="0">
                <a:solidFill>
                  <a:srgbClr val="3C4245"/>
                </a:solidFill>
                <a:effectLst/>
                <a:latin typeface="Arial" panose="020B0604020202020204" pitchFamily="34" charset="0"/>
              </a:rPr>
              <a:t> </a:t>
            </a:r>
            <a:r>
              <a:rPr lang="en-US" b="1" i="0" dirty="0">
                <a:solidFill>
                  <a:srgbClr val="3C4245"/>
                </a:solidFill>
                <a:effectLst/>
                <a:latin typeface="Arial" panose="020B0604020202020204" pitchFamily="34" charset="0"/>
              </a:rPr>
              <a:t>per</a:t>
            </a:r>
            <a:r>
              <a:rPr lang="en-US" b="0" i="0" dirty="0">
                <a:solidFill>
                  <a:srgbClr val="3C4245"/>
                </a:solidFill>
                <a:effectLst/>
                <a:latin typeface="Arial" panose="020B0604020202020204" pitchFamily="34" charset="0"/>
              </a:rPr>
              <a:t> 100,000 women.</a:t>
            </a:r>
          </a:p>
          <a:p>
            <a:pPr algn="l"/>
            <a:endParaRPr lang="en-US" b="0" i="0" dirty="0">
              <a:solidFill>
                <a:srgbClr val="3C4245"/>
              </a:solidFill>
              <a:effectLst/>
              <a:latin typeface="Arial" panose="020B0604020202020204" pitchFamily="34" charset="0"/>
            </a:endParaRPr>
          </a:p>
          <a:p>
            <a:pPr algn="l"/>
            <a:r>
              <a:rPr lang="en-US" b="0" i="0" dirty="0">
                <a:solidFill>
                  <a:srgbClr val="3C4245"/>
                </a:solidFill>
                <a:effectLst/>
                <a:latin typeface="Arial" panose="020B0604020202020204" pitchFamily="34" charset="0"/>
              </a:rPr>
              <a:t>Achieving that goal rests on three key pillars and their corresponding targets: </a:t>
            </a:r>
          </a:p>
          <a:p>
            <a:pPr algn="l"/>
            <a:endParaRPr lang="en-US" b="0" i="0" dirty="0">
              <a:solidFill>
                <a:srgbClr val="3C4245"/>
              </a:solidFill>
              <a:effectLst/>
              <a:latin typeface="Arial" panose="020B0604020202020204" pitchFamily="34" charset="0"/>
            </a:endParaRPr>
          </a:p>
          <a:p>
            <a:pPr marL="171450" indent="-171450" algn="l">
              <a:buFont typeface="Arial" panose="020B0604020202020204" pitchFamily="34" charset="0"/>
              <a:buChar char="•"/>
            </a:pPr>
            <a:r>
              <a:rPr lang="en-US" b="0" i="0" dirty="0">
                <a:solidFill>
                  <a:srgbClr val="3C4245"/>
                </a:solidFill>
                <a:effectLst/>
                <a:latin typeface="Arial" panose="020B0604020202020204" pitchFamily="34" charset="0"/>
              </a:rPr>
              <a:t>Vaccination: 90% of girls fully vaccinated with the HPV vaccine by the age of 15; </a:t>
            </a:r>
          </a:p>
          <a:p>
            <a:pPr marL="171450" indent="-171450" algn="l">
              <a:buFont typeface="Arial" panose="020B0604020202020204" pitchFamily="34" charset="0"/>
              <a:buChar char="•"/>
            </a:pPr>
            <a:r>
              <a:rPr lang="en-US" b="0" i="0" dirty="0">
                <a:solidFill>
                  <a:srgbClr val="3C4245"/>
                </a:solidFill>
                <a:effectLst/>
                <a:latin typeface="Arial" panose="020B0604020202020204" pitchFamily="34" charset="0"/>
              </a:rPr>
              <a:t>Screening: 70% of women screened using a high-performance test by the age of 35, and again by the age of 45; </a:t>
            </a:r>
          </a:p>
          <a:p>
            <a:pPr marL="171450" indent="-171450" algn="l">
              <a:buFont typeface="Arial" panose="020B0604020202020204" pitchFamily="34" charset="0"/>
              <a:buChar char="•"/>
            </a:pPr>
            <a:r>
              <a:rPr lang="en-US" b="0" i="0" dirty="0">
                <a:solidFill>
                  <a:srgbClr val="3C4245"/>
                </a:solidFill>
                <a:effectLst/>
                <a:latin typeface="Arial" panose="020B0604020202020204" pitchFamily="34" charset="0"/>
              </a:rPr>
              <a:t>Treatment: 90% of women with pre-cancer treated and 90% of women with invasive cancer managed. </a:t>
            </a:r>
          </a:p>
          <a:p>
            <a:pPr algn="l">
              <a:buFont typeface="Arial" panose="020B0604020202020204" pitchFamily="34" charset="0"/>
              <a:buChar char="•"/>
            </a:pPr>
            <a:endParaRPr lang="en-US" b="0" i="0" dirty="0">
              <a:solidFill>
                <a:srgbClr val="3C4245"/>
              </a:solidFill>
              <a:effectLst/>
              <a:latin typeface="Arial" panose="020B0604020202020204" pitchFamily="34" charset="0"/>
            </a:endParaRPr>
          </a:p>
          <a:p>
            <a:pPr algn="l"/>
            <a:r>
              <a:rPr lang="en-US" b="0" i="0" dirty="0">
                <a:solidFill>
                  <a:srgbClr val="3C4245"/>
                </a:solidFill>
                <a:effectLst/>
                <a:latin typeface="Arial" panose="020B0604020202020204" pitchFamily="34" charset="0"/>
              </a:rPr>
              <a:t> Each country should meet these  90-70-90 targets by 2030 to get on the path to eliminate cervical cancer within the next century. </a:t>
            </a:r>
          </a:p>
        </p:txBody>
      </p:sp>
      <p:sp>
        <p:nvSpPr>
          <p:cNvPr id="4" name="Slide Number Placeholder 3"/>
          <p:cNvSpPr>
            <a:spLocks noGrp="1"/>
          </p:cNvSpPr>
          <p:nvPr>
            <p:ph type="sldNum" sz="quarter" idx="5"/>
          </p:nvPr>
        </p:nvSpPr>
        <p:spPr/>
        <p:txBody>
          <a:bodyPr/>
          <a:lstStyle/>
          <a:p>
            <a:pPr>
              <a:defRPr/>
            </a:pPr>
            <a:fld id="{17A24C73-6F7C-4F44-AAFF-A2B1056CC828}" type="slidenum">
              <a:rPr lang="en-GB" smtClean="0"/>
              <a:pPr>
                <a:defRPr/>
              </a:pPr>
              <a:t>12</a:t>
            </a:fld>
            <a:endParaRPr lang="en-GB"/>
          </a:p>
        </p:txBody>
      </p:sp>
    </p:spTree>
    <p:extLst>
      <p:ext uri="{BB962C8B-B14F-4D97-AF65-F5344CB8AC3E}">
        <p14:creationId xmlns:p14="http://schemas.microsoft.com/office/powerpoint/2010/main" val="26556787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Espace réservé de l'image des diapositives 1"/>
          <p:cNvSpPr>
            <a:spLocks noGrp="1" noRot="1" noChangeAspect="1" noTextEdit="1"/>
          </p:cNvSpPr>
          <p:nvPr>
            <p:ph type="sldImg"/>
          </p:nvPr>
        </p:nvSpPr>
        <p:spPr>
          <a:ln/>
        </p:spPr>
      </p:sp>
      <p:sp>
        <p:nvSpPr>
          <p:cNvPr id="31747" name="Espace réservé des commentaires 2"/>
          <p:cNvSpPr>
            <a:spLocks noGrp="1"/>
          </p:cNvSpPr>
          <p:nvPr>
            <p:ph type="body" idx="1"/>
          </p:nvPr>
        </p:nvSpPr>
        <p:spPr>
          <a:noFill/>
          <a:ln/>
        </p:spPr>
        <p:txBody>
          <a:bodyPr/>
          <a:lstStyle/>
          <a:p>
            <a:pPr marL="171450" indent="-171450">
              <a:buFont typeface="Arial" pitchFamily="34" charset="0"/>
              <a:buChar char="•"/>
            </a:pPr>
            <a:r>
              <a:rPr lang="en-US" dirty="0">
                <a:latin typeface="Arial" pitchFamily="34" charset="0"/>
              </a:rPr>
              <a:t>Cervical cancer remains the fourth most common cancer in women</a:t>
            </a:r>
          </a:p>
          <a:p>
            <a:pPr marL="171450" indent="-171450">
              <a:buFont typeface="Arial" pitchFamily="34" charset="0"/>
              <a:buChar char="•"/>
            </a:pPr>
            <a:r>
              <a:rPr lang="en-US" b="1" dirty="0">
                <a:latin typeface="Arial" pitchFamily="34" charset="0"/>
              </a:rPr>
              <a:t>Cervical cancer affects an estimated 604,000 women each year and leads to 342,000 deaths, nearly 90% of which are in developing countries (2020). </a:t>
            </a:r>
          </a:p>
          <a:p>
            <a:pPr marL="171450" marR="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a:latin typeface="Arial" pitchFamily="34" charset="0"/>
              </a:rPr>
              <a:t>Almost all cervical cancers are caused by the human papillomavirus (HPV). Persistent infection with specific types of HPV (most frequently, types 16 and 18) may lead to precancerous lesions</a:t>
            </a:r>
          </a:p>
          <a:p>
            <a:pPr marL="171450" indent="-171450">
              <a:buFont typeface="Arial" pitchFamily="34" charset="0"/>
              <a:buChar char="•"/>
            </a:pPr>
            <a:r>
              <a:rPr lang="en-US" dirty="0">
                <a:latin typeface="Arial" pitchFamily="34" charset="0"/>
              </a:rPr>
              <a:t>HPV is a common virus that is easily spread by skin-to-skin contact during sexual activity with another infected person</a:t>
            </a:r>
          </a:p>
        </p:txBody>
      </p:sp>
      <p:sp>
        <p:nvSpPr>
          <p:cNvPr id="31748" name="Espace réservé du numéro de diapositive 3"/>
          <p:cNvSpPr txBox="1">
            <a:spLocks noGrp="1"/>
          </p:cNvSpPr>
          <p:nvPr/>
        </p:nvSpPr>
        <p:spPr bwMode="auto">
          <a:xfrm>
            <a:off x="3814763" y="9307514"/>
            <a:ext cx="2919412" cy="490537"/>
          </a:xfrm>
          <a:prstGeom prst="rect">
            <a:avLst/>
          </a:prstGeom>
          <a:noFill/>
          <a:ln w="9525">
            <a:noFill/>
            <a:miter lim="800000"/>
            <a:headEnd/>
            <a:tailEnd/>
          </a:ln>
        </p:spPr>
        <p:txBody>
          <a:bodyPr lIns="90628" tIns="45314" rIns="90628" bIns="45314" anchor="b"/>
          <a:lstStyle/>
          <a:p>
            <a:pPr algn="r" defTabSz="909638" fontAlgn="base">
              <a:spcBef>
                <a:spcPct val="0"/>
              </a:spcBef>
              <a:spcAft>
                <a:spcPct val="0"/>
              </a:spcAft>
            </a:pPr>
            <a:fld id="{E4ED3EC3-9224-4683-B348-45C65CD56CAB}" type="slidenum">
              <a:rPr lang="en-GB" sz="1200">
                <a:solidFill>
                  <a:prstClr val="black"/>
                </a:solidFill>
                <a:latin typeface="Arial" pitchFamily="34" charset="0"/>
                <a:ea typeface="MS PGothic" pitchFamily="34" charset="-128"/>
              </a:rPr>
              <a:pPr algn="r" defTabSz="909638" fontAlgn="base">
                <a:spcBef>
                  <a:spcPct val="0"/>
                </a:spcBef>
                <a:spcAft>
                  <a:spcPct val="0"/>
                </a:spcAft>
              </a:pPr>
              <a:t>13</a:t>
            </a:fld>
            <a:endParaRPr lang="en-GB" sz="1200">
              <a:solidFill>
                <a:prstClr val="black"/>
              </a:solidFill>
              <a:latin typeface="Arial" pitchFamily="34" charset="0"/>
              <a:ea typeface="MS PGothic" pitchFamily="34" charset="-128"/>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Espace réservé de l'image des diapositives 1"/>
          <p:cNvSpPr>
            <a:spLocks noGrp="1" noRot="1" noChangeAspect="1" noTextEdit="1"/>
          </p:cNvSpPr>
          <p:nvPr>
            <p:ph type="sldImg"/>
          </p:nvPr>
        </p:nvSpPr>
        <p:spPr>
          <a:ln/>
        </p:spPr>
      </p:sp>
      <p:sp>
        <p:nvSpPr>
          <p:cNvPr id="31747" name="Espace réservé des commentaires 2"/>
          <p:cNvSpPr>
            <a:spLocks noGrp="1"/>
          </p:cNvSpPr>
          <p:nvPr>
            <p:ph type="body" idx="1"/>
          </p:nvPr>
        </p:nvSpPr>
        <p:spPr>
          <a:noFill/>
          <a:ln/>
        </p:spPr>
        <p:txBody>
          <a:bodyPr/>
          <a:lstStyle/>
          <a:p>
            <a:pPr marL="171450" indent="-171450">
              <a:buFont typeface="Arial" pitchFamily="34" charset="0"/>
              <a:buChar char="•"/>
            </a:pPr>
            <a:r>
              <a:rPr lang="en-US" dirty="0">
                <a:latin typeface="Arial"/>
                <a:ea typeface="MS PGothic"/>
                <a:cs typeface="Arial"/>
              </a:rPr>
              <a:t>Risk factors associated with HPV infection and cervical cancer are e</a:t>
            </a:r>
            <a:r>
              <a:rPr lang="fr-FR" dirty="0" err="1">
                <a:latin typeface="Arial"/>
                <a:ea typeface="MS PGothic"/>
                <a:cs typeface="Arial"/>
              </a:rPr>
              <a:t>arly</a:t>
            </a:r>
            <a:r>
              <a:rPr lang="fr-FR" dirty="0">
                <a:latin typeface="Arial"/>
                <a:ea typeface="MS PGothic"/>
                <a:cs typeface="Arial"/>
              </a:rPr>
              <a:t> </a:t>
            </a:r>
            <a:r>
              <a:rPr lang="fr-FR" dirty="0" err="1">
                <a:latin typeface="Arial"/>
                <a:ea typeface="MS PGothic"/>
                <a:cs typeface="Arial"/>
              </a:rPr>
              <a:t>sexual</a:t>
            </a:r>
            <a:r>
              <a:rPr lang="fr-FR" dirty="0">
                <a:latin typeface="Arial"/>
                <a:ea typeface="MS PGothic"/>
                <a:cs typeface="Arial"/>
              </a:rPr>
              <a:t> intercourse, multiple </a:t>
            </a:r>
            <a:r>
              <a:rPr lang="fr-FR" dirty="0" err="1">
                <a:latin typeface="Arial"/>
                <a:ea typeface="MS PGothic"/>
                <a:cs typeface="Arial"/>
              </a:rPr>
              <a:t>sexual</a:t>
            </a:r>
            <a:r>
              <a:rPr lang="fr-FR" dirty="0">
                <a:latin typeface="Arial"/>
                <a:ea typeface="MS PGothic"/>
                <a:cs typeface="Arial"/>
              </a:rPr>
              <a:t> </a:t>
            </a:r>
            <a:r>
              <a:rPr lang="fr-FR" dirty="0" err="1">
                <a:latin typeface="Arial"/>
                <a:ea typeface="MS PGothic"/>
                <a:cs typeface="Arial"/>
              </a:rPr>
              <a:t>partners</a:t>
            </a:r>
            <a:r>
              <a:rPr lang="fr-FR" dirty="0">
                <a:latin typeface="Arial"/>
                <a:ea typeface="MS PGothic"/>
                <a:cs typeface="Arial"/>
              </a:rPr>
              <a:t>, </a:t>
            </a:r>
            <a:r>
              <a:rPr lang="fr-FR" dirty="0" err="1">
                <a:latin typeface="Arial"/>
                <a:ea typeface="MS PGothic"/>
                <a:cs typeface="Arial"/>
              </a:rPr>
              <a:t>tobacco</a:t>
            </a:r>
            <a:r>
              <a:rPr lang="fr-FR" dirty="0">
                <a:latin typeface="Arial"/>
                <a:ea typeface="MS PGothic"/>
                <a:cs typeface="Arial"/>
              </a:rPr>
              <a:t> use and immunosuppression (HIV+).</a:t>
            </a:r>
          </a:p>
          <a:p>
            <a:pPr marL="171450" marR="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1200" b="0" dirty="0"/>
              <a:t>Progress from infection to precancer and cancer is slow (15-20 years or more) but can be rapid in women with weak immune suppression .</a:t>
            </a:r>
          </a:p>
          <a:p>
            <a:pPr marL="171450" marR="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a:solidFill>
                  <a:srgbClr val="000066"/>
                </a:solidFill>
                <a:latin typeface="Arial" pitchFamily="34" charset="0"/>
              </a:rPr>
              <a:t>HPV infection is often asymptomatic</a:t>
            </a:r>
            <a:r>
              <a:rPr lang="en-US" dirty="0">
                <a:latin typeface="Arial" pitchFamily="34" charset="0"/>
              </a:rPr>
              <a:t>. Symptoms of cervical cancer tend to appear only after the cancer has reached an advanced stage.</a:t>
            </a:r>
          </a:p>
          <a:p>
            <a:pPr marL="171450" indent="-171450">
              <a:spcBef>
                <a:spcPts val="1200"/>
              </a:spcBef>
              <a:buClr>
                <a:srgbClr val="1E7FB8"/>
              </a:buClr>
              <a:buFont typeface="Arial" pitchFamily="34" charset="0"/>
              <a:buChar char="•"/>
            </a:pPr>
            <a:r>
              <a:rPr lang="en-US" dirty="0">
                <a:latin typeface="Arial"/>
                <a:ea typeface="MS PGothic"/>
                <a:cs typeface="Arial"/>
              </a:rPr>
              <a:t>HPV types 16 and 18 cause 70% of cervical cancer and HPV vaccines  prevent over 95% of HPV infections caused by HPV types 16 and 18</a:t>
            </a:r>
            <a:r>
              <a:rPr lang="en-US" baseline="0" dirty="0">
                <a:latin typeface="Arial"/>
                <a:ea typeface="MS PGothic"/>
                <a:cs typeface="Arial"/>
              </a:rPr>
              <a:t> . HPV vaccines</a:t>
            </a:r>
            <a:r>
              <a:rPr lang="en-US" dirty="0">
                <a:latin typeface="Arial"/>
                <a:ea typeface="MS PGothic"/>
                <a:cs typeface="Arial"/>
              </a:rPr>
              <a:t> may have some cross-protection against other less common HPV types that cause cervical cancer</a:t>
            </a:r>
          </a:p>
          <a:p>
            <a:endParaRPr lang="en-US" b="1" dirty="0">
              <a:latin typeface="Arial" pitchFamily="34" charset="0"/>
            </a:endParaRPr>
          </a:p>
        </p:txBody>
      </p:sp>
      <p:sp>
        <p:nvSpPr>
          <p:cNvPr id="31748" name="Espace réservé du numéro de diapositive 3"/>
          <p:cNvSpPr txBox="1">
            <a:spLocks noGrp="1"/>
          </p:cNvSpPr>
          <p:nvPr/>
        </p:nvSpPr>
        <p:spPr bwMode="auto">
          <a:xfrm>
            <a:off x="3814763" y="9307513"/>
            <a:ext cx="2919412" cy="490537"/>
          </a:xfrm>
          <a:prstGeom prst="rect">
            <a:avLst/>
          </a:prstGeom>
          <a:noFill/>
          <a:ln w="9525">
            <a:noFill/>
            <a:miter lim="800000"/>
            <a:headEnd/>
            <a:tailEnd/>
          </a:ln>
        </p:spPr>
        <p:txBody>
          <a:bodyPr lIns="90628" tIns="45314" rIns="90628" bIns="45314" anchor="b"/>
          <a:lstStyle/>
          <a:p>
            <a:pPr algn="r" defTabSz="909638"/>
            <a:fld id="{E4ED3EC3-9224-4683-B348-45C65CD56CAB}" type="slidenum">
              <a:rPr lang="en-GB" sz="1200" b="0">
                <a:solidFill>
                  <a:schemeClr val="tx1"/>
                </a:solidFill>
              </a:rPr>
              <a:pPr algn="r" defTabSz="909638"/>
              <a:t>14</a:t>
            </a:fld>
            <a:endParaRPr lang="en-GB" sz="1200" b="0">
              <a:solidFill>
                <a:schemeClr val="tx1"/>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Espace réservé de l'image des diapositives 1"/>
          <p:cNvSpPr>
            <a:spLocks noGrp="1" noRot="1" noChangeAspect="1" noTextEdit="1"/>
          </p:cNvSpPr>
          <p:nvPr>
            <p:ph type="sldImg"/>
          </p:nvPr>
        </p:nvSpPr>
        <p:spPr>
          <a:ln/>
        </p:spPr>
      </p:sp>
      <p:sp>
        <p:nvSpPr>
          <p:cNvPr id="45059" name="Espace réservé des commentaires 2"/>
          <p:cNvSpPr>
            <a:spLocks noGrp="1"/>
          </p:cNvSpPr>
          <p:nvPr>
            <p:ph type="body" idx="1"/>
          </p:nvPr>
        </p:nvSpPr>
        <p:spPr>
          <a:noFill/>
          <a:ln/>
        </p:spPr>
        <p:txBody>
          <a:bodyPr/>
          <a:lstStyle/>
          <a:p>
            <a:pPr eaLnBrk="1" hangingPunct="1">
              <a:spcBef>
                <a:spcPct val="0"/>
              </a:spcBef>
            </a:pPr>
            <a:r>
              <a:rPr lang="en-US"/>
              <a:t>This is the end of the module, thank you for your attention!</a:t>
            </a:r>
          </a:p>
        </p:txBody>
      </p:sp>
      <p:sp>
        <p:nvSpPr>
          <p:cNvPr id="45060" name="Espace réservé du numéro de diapositive 3"/>
          <p:cNvSpPr>
            <a:spLocks noGrp="1"/>
          </p:cNvSpPr>
          <p:nvPr>
            <p:ph type="sldNum" sz="quarter" idx="5"/>
          </p:nvPr>
        </p:nvSpPr>
        <p:spPr>
          <a:noFill/>
        </p:spPr>
        <p:txBody>
          <a:bodyPr/>
          <a:lstStyle/>
          <a:p>
            <a:fld id="{88F01694-C6EC-42BD-850F-67FD06B9D8C5}" type="slidenum">
              <a:rPr lang="en-GB" smtClean="0">
                <a:solidFill>
                  <a:srgbClr val="000000"/>
                </a:solidFill>
              </a:rPr>
              <a:pPr/>
              <a:t>15</a:t>
            </a:fld>
            <a:endParaRPr lang="en-GB">
              <a:solidFill>
                <a:srgbClr val="000000"/>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ln/>
        </p:spPr>
      </p:sp>
      <p:sp>
        <p:nvSpPr>
          <p:cNvPr id="33795" name="Notes Placeholder 2"/>
          <p:cNvSpPr>
            <a:spLocks noGrp="1"/>
          </p:cNvSpPr>
          <p:nvPr>
            <p:ph type="body" idx="1"/>
          </p:nvPr>
        </p:nvSpPr>
        <p:spPr>
          <a:noFill/>
          <a:ln/>
        </p:spPr>
        <p:txBody>
          <a:bodyPr/>
          <a:lstStyle/>
          <a:p>
            <a:endParaRPr lang="en-US">
              <a:latin typeface="Arial" pitchFamily="34" charset="0"/>
            </a:endParaRPr>
          </a:p>
        </p:txBody>
      </p:sp>
      <p:sp>
        <p:nvSpPr>
          <p:cNvPr id="33796" name="Slide Number Placeholder 3"/>
          <p:cNvSpPr>
            <a:spLocks noGrp="1"/>
          </p:cNvSpPr>
          <p:nvPr>
            <p:ph type="sldNum" sz="quarter" idx="5"/>
          </p:nvPr>
        </p:nvSpPr>
        <p:spPr>
          <a:noFill/>
        </p:spPr>
        <p:txBody>
          <a:bodyPr/>
          <a:lstStyle/>
          <a:p>
            <a:fld id="{A131C1D7-5C95-4A8A-8487-2A6FA40E1810}" type="slidenum">
              <a:rPr lang="en-GB">
                <a:ea typeface="MS PGothic" pitchFamily="34" charset="-128"/>
              </a:rPr>
              <a:pPr/>
              <a:t>16</a:t>
            </a:fld>
            <a:endParaRPr lang="en-GB">
              <a:ea typeface="MS PGothic" pitchFamily="34"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Espace réservé de l'image des diapositives 1"/>
          <p:cNvSpPr>
            <a:spLocks noGrp="1" noRot="1" noChangeAspect="1" noTextEdit="1"/>
          </p:cNvSpPr>
          <p:nvPr>
            <p:ph type="sldImg"/>
          </p:nvPr>
        </p:nvSpPr>
        <p:spPr>
          <a:ln/>
        </p:spPr>
      </p:sp>
      <p:sp>
        <p:nvSpPr>
          <p:cNvPr id="20483" name="Espace réservé des commentaires 2"/>
          <p:cNvSpPr>
            <a:spLocks noGrp="1"/>
          </p:cNvSpPr>
          <p:nvPr>
            <p:ph type="body" idx="1"/>
          </p:nvPr>
        </p:nvSpPr>
        <p:spPr>
          <a:noFill/>
          <a:ln/>
        </p:spPr>
        <p:txBody>
          <a:bodyPr/>
          <a:lstStyle/>
          <a:p>
            <a:pPr eaLnBrk="1" hangingPunct="1"/>
            <a:endParaRPr lang="fr-FR">
              <a:latin typeface="Arial" pitchFamily="34" charset="0"/>
            </a:endParaRPr>
          </a:p>
        </p:txBody>
      </p:sp>
      <p:sp>
        <p:nvSpPr>
          <p:cNvPr id="20484" name="Espace réservé du numéro de diapositive 3"/>
          <p:cNvSpPr>
            <a:spLocks noGrp="1"/>
          </p:cNvSpPr>
          <p:nvPr>
            <p:ph type="sldNum" sz="quarter" idx="5"/>
          </p:nvPr>
        </p:nvSpPr>
        <p:spPr>
          <a:noFill/>
        </p:spPr>
        <p:txBody>
          <a:bodyPr/>
          <a:lstStyle/>
          <a:p>
            <a:fld id="{5BBF5F91-5201-4DB7-A511-A68BF4522135}" type="slidenum">
              <a:rPr lang="fr-FR">
                <a:ea typeface="MS PGothic" pitchFamily="34" charset="-128"/>
              </a:rPr>
              <a:pPr/>
              <a:t>2</a:t>
            </a:fld>
            <a:endParaRPr lang="fr-FR">
              <a:ea typeface="MS PGothic" pitchFamily="34"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Espace réservé de l'image des diapositives 1"/>
          <p:cNvSpPr>
            <a:spLocks noGrp="1" noRot="1" noChangeAspect="1" noTextEdit="1"/>
          </p:cNvSpPr>
          <p:nvPr>
            <p:ph type="sldImg"/>
          </p:nvPr>
        </p:nvSpPr>
        <p:spPr>
          <a:ln/>
        </p:spPr>
      </p:sp>
      <p:sp>
        <p:nvSpPr>
          <p:cNvPr id="21507" name="Espace réservé des commentaires 2"/>
          <p:cNvSpPr>
            <a:spLocks noGrp="1"/>
          </p:cNvSpPr>
          <p:nvPr>
            <p:ph type="body" idx="1"/>
          </p:nvPr>
        </p:nvSpPr>
        <p:spPr>
          <a:noFill/>
          <a:ln/>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1"/>
              <a:t>Explain to the participants the key issues raised in this module:</a:t>
            </a:r>
            <a:endParaRPr lang="en-US">
              <a:latin typeface="Arial" pitchFamily="34" charset="0"/>
            </a:endParaRPr>
          </a:p>
          <a:p>
            <a:r>
              <a:rPr lang="en-US">
                <a:latin typeface="Arial" pitchFamily="34" charset="0"/>
              </a:rPr>
              <a:t>1</a:t>
            </a:r>
            <a:r>
              <a:rPr lang="en-US">
                <a:solidFill>
                  <a:srgbClr val="C00000"/>
                </a:solidFill>
                <a:latin typeface="Arial" pitchFamily="34" charset="0"/>
              </a:rPr>
              <a:t>. What</a:t>
            </a:r>
            <a:r>
              <a:rPr lang="en-US" baseline="0">
                <a:solidFill>
                  <a:srgbClr val="C00000"/>
                </a:solidFill>
                <a:latin typeface="Arial" pitchFamily="34" charset="0"/>
              </a:rPr>
              <a:t> </a:t>
            </a:r>
            <a:r>
              <a:rPr lang="en-US">
                <a:solidFill>
                  <a:srgbClr val="C00000"/>
                </a:solidFill>
                <a:latin typeface="Arial" pitchFamily="34" charset="0"/>
              </a:rPr>
              <a:t>cervical cancer is and its mortality</a:t>
            </a:r>
          </a:p>
          <a:p>
            <a:r>
              <a:rPr lang="en-US">
                <a:solidFill>
                  <a:srgbClr val="C00000"/>
                </a:solidFill>
                <a:latin typeface="Arial" pitchFamily="34" charset="0"/>
              </a:rPr>
              <a:t>2.</a:t>
            </a:r>
            <a:r>
              <a:rPr lang="en-US" b="1">
                <a:solidFill>
                  <a:srgbClr val="C00000"/>
                </a:solidFill>
                <a:latin typeface="Arial" pitchFamily="34" charset="0"/>
              </a:rPr>
              <a:t> </a:t>
            </a:r>
            <a:r>
              <a:rPr lang="en-US">
                <a:solidFill>
                  <a:srgbClr val="C00000"/>
                </a:solidFill>
                <a:latin typeface="Arial" pitchFamily="34" charset="0"/>
              </a:rPr>
              <a:t>The cause </a:t>
            </a:r>
            <a:r>
              <a:rPr lang="en-US">
                <a:latin typeface="Arial" pitchFamily="34" charset="0"/>
              </a:rPr>
              <a:t>of most cases of cervical cancer</a:t>
            </a:r>
          </a:p>
          <a:p>
            <a:r>
              <a:rPr lang="en-US">
                <a:latin typeface="Arial" pitchFamily="34" charset="0"/>
              </a:rPr>
              <a:t>3. Explain HPV transmission and disease progression</a:t>
            </a:r>
          </a:p>
          <a:p>
            <a:r>
              <a:rPr lang="en-US">
                <a:latin typeface="Arial" pitchFamily="34" charset="0"/>
              </a:rPr>
              <a:t>4. The risk factors for pre-cancer</a:t>
            </a:r>
            <a:r>
              <a:rPr lang="en-US" baseline="0">
                <a:latin typeface="Arial" pitchFamily="34" charset="0"/>
              </a:rPr>
              <a:t> </a:t>
            </a:r>
            <a:r>
              <a:rPr lang="en-US">
                <a:latin typeface="Arial" pitchFamily="34" charset="0"/>
              </a:rPr>
              <a:t>lesions and cervical cancer</a:t>
            </a:r>
          </a:p>
          <a:p>
            <a:r>
              <a:rPr lang="en-US">
                <a:latin typeface="Arial" pitchFamily="34" charset="0"/>
              </a:rPr>
              <a:t>5. Symptoms, treatment and prevention of cervical cancer</a:t>
            </a:r>
            <a:endParaRPr lang="fr-FR">
              <a:latin typeface="Arial" pitchFamily="34" charset="0"/>
            </a:endParaRPr>
          </a:p>
        </p:txBody>
      </p:sp>
      <p:sp>
        <p:nvSpPr>
          <p:cNvPr id="21508" name="Espace réservé du numéro de diapositive 3"/>
          <p:cNvSpPr>
            <a:spLocks noGrp="1"/>
          </p:cNvSpPr>
          <p:nvPr>
            <p:ph type="sldNum" sz="quarter" idx="5"/>
          </p:nvPr>
        </p:nvSpPr>
        <p:spPr>
          <a:noFill/>
        </p:spPr>
        <p:txBody>
          <a:bodyPr/>
          <a:lstStyle/>
          <a:p>
            <a:fld id="{6198E9EF-DE8B-4040-8EC9-23558EC14B47}" type="slidenum">
              <a:rPr lang="fr-FR">
                <a:ea typeface="MS PGothic" pitchFamily="34" charset="-128"/>
              </a:rPr>
              <a:pPr/>
              <a:t>3</a:t>
            </a:fld>
            <a:endParaRPr lang="fr-FR">
              <a:ea typeface="MS PGothic" pitchFamily="34"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Espace réservé de l'image des diapositives 1"/>
          <p:cNvSpPr>
            <a:spLocks noGrp="1" noRot="1" noChangeAspect="1" noTextEdit="1"/>
          </p:cNvSpPr>
          <p:nvPr>
            <p:ph type="sldImg"/>
          </p:nvPr>
        </p:nvSpPr>
        <p:spPr>
          <a:ln/>
        </p:spPr>
      </p:sp>
      <p:sp>
        <p:nvSpPr>
          <p:cNvPr id="23555" name="Espace réservé des commentaires 2"/>
          <p:cNvSpPr>
            <a:spLocks noGrp="1"/>
          </p:cNvSpPr>
          <p:nvPr>
            <p:ph type="body" idx="1"/>
          </p:nvPr>
        </p:nvSpPr>
        <p:spPr>
          <a:noFill/>
          <a:ln/>
        </p:spPr>
        <p:txBody>
          <a:bodyPr/>
          <a:lstStyle/>
          <a:p>
            <a:r>
              <a:rPr lang="en-US" dirty="0">
                <a:latin typeface="Arial" pitchFamily="34" charset="0"/>
                <a:cs typeface="Arial" pitchFamily="34" charset="0"/>
              </a:rPr>
              <a:t>Let</a:t>
            </a:r>
            <a:r>
              <a:rPr lang="en-US" altLang="en-US" dirty="0">
                <a:latin typeface="Arial" pitchFamily="34" charset="0"/>
                <a:cs typeface="Arial" pitchFamily="34" charset="0"/>
              </a:rPr>
              <a:t>’</a:t>
            </a:r>
            <a:r>
              <a:rPr lang="en-US" dirty="0">
                <a:latin typeface="Arial" pitchFamily="34" charset="0"/>
                <a:cs typeface="Arial" pitchFamily="34" charset="0"/>
              </a:rPr>
              <a:t>s begin by sharing what you know or have heard about cervical cancer.</a:t>
            </a:r>
          </a:p>
          <a:p>
            <a:endParaRPr lang="en-US" dirty="0">
              <a:latin typeface="Arial" pitchFamily="34" charset="0"/>
              <a:cs typeface="Arial" pitchFamily="34" charset="0"/>
            </a:endParaRPr>
          </a:p>
          <a:p>
            <a:r>
              <a:rPr lang="en-US" dirty="0">
                <a:latin typeface="Arial" pitchFamily="34" charset="0"/>
              </a:rPr>
              <a:t>Let me explain what the magnitude of cervical cancer is:</a:t>
            </a:r>
          </a:p>
          <a:p>
            <a:pPr marL="171450" indent="-171450">
              <a:buFont typeface="Arial" pitchFamily="34" charset="0"/>
              <a:buChar char="•"/>
            </a:pPr>
            <a:r>
              <a:rPr lang="en-US" dirty="0">
                <a:latin typeface="Arial" pitchFamily="34" charset="0"/>
              </a:rPr>
              <a:t>Cervical cancer remains the fourth most common cancer in women in developing countries.</a:t>
            </a:r>
          </a:p>
          <a:p>
            <a:pPr marL="171450" indent="-171450">
              <a:buFont typeface="Arial" pitchFamily="34" charset="0"/>
              <a:buChar char="•"/>
            </a:pPr>
            <a:r>
              <a:rPr lang="en-US" b="1" dirty="0">
                <a:latin typeface="Arial" pitchFamily="34" charset="0"/>
              </a:rPr>
              <a:t>Cervical cancer affects an estimated 604,000 women each year and leads to 342,000 deaths, nearly 90% of which are in developing countries (2020). </a:t>
            </a:r>
          </a:p>
          <a:p>
            <a:pPr marL="171450" indent="-171450">
              <a:buFont typeface="Arial" pitchFamily="34" charset="0"/>
              <a:buChar char="•"/>
            </a:pPr>
            <a:r>
              <a:rPr lang="en-US" b="1" dirty="0">
                <a:latin typeface="Arial" pitchFamily="34" charset="0"/>
              </a:rPr>
              <a:t>In 2030, it is estimated that 700,000 women worldwide will be diagnosed with cervical cancer (every year) and 400,000 of those who die from cervical cancer.  This increase is due to population increase </a:t>
            </a:r>
          </a:p>
          <a:p>
            <a:pPr marL="171450" indent="-171450">
              <a:buFont typeface="Arial" pitchFamily="34" charset="0"/>
              <a:buChar char="•"/>
            </a:pPr>
            <a:r>
              <a:rPr lang="en-US" dirty="0">
                <a:latin typeface="Arial" pitchFamily="34" charset="0"/>
              </a:rPr>
              <a:t>The </a:t>
            </a:r>
            <a:r>
              <a:rPr lang="en-US" u="sng" dirty="0">
                <a:solidFill>
                  <a:srgbClr val="0000FF"/>
                </a:solidFill>
                <a:latin typeface="Arial" pitchFamily="34" charset="0"/>
                <a:hlinkClick r:id="" action="ppaction://hlinkshowjump?jump=nextslide"/>
              </a:rPr>
              <a:t>highest incidence and mortality rates </a:t>
            </a:r>
            <a:r>
              <a:rPr lang="en-US" dirty="0">
                <a:latin typeface="Arial" pitchFamily="34" charset="0"/>
              </a:rPr>
              <a:t>are in sub-Saharan Africa; Latin America and the Caribbean; and South and Southeast Asia.</a:t>
            </a:r>
          </a:p>
          <a:p>
            <a:endParaRPr lang="en-US" dirty="0">
              <a:latin typeface="Arial" pitchFamily="34" charset="0"/>
              <a:cs typeface="Arial" pitchFamily="34" charset="0"/>
            </a:endParaRPr>
          </a:p>
          <a:p>
            <a:r>
              <a:rPr lang="en-US" sz="1050" i="1" dirty="0">
                <a:solidFill>
                  <a:srgbClr val="FF0000"/>
                </a:solidFill>
                <a:latin typeface="Arial" pitchFamily="34" charset="0"/>
              </a:rPr>
              <a:t>Source:</a:t>
            </a:r>
            <a:r>
              <a:rPr lang="en-US" sz="1050" i="1" baseline="0" dirty="0">
                <a:solidFill>
                  <a:srgbClr val="FF0000"/>
                </a:solidFill>
                <a:latin typeface="Arial" pitchFamily="34" charset="0"/>
              </a:rPr>
              <a:t> </a:t>
            </a:r>
          </a:p>
          <a:p>
            <a:pPr marL="171450" indent="-171450">
              <a:buFont typeface="Arial" pitchFamily="34" charset="0"/>
              <a:buChar char="•"/>
            </a:pPr>
            <a:r>
              <a:rPr lang="en-US" sz="1050" b="1" i="1" dirty="0">
                <a:solidFill>
                  <a:srgbClr val="FF0000"/>
                </a:solidFill>
                <a:latin typeface="Arial" pitchFamily="34" charset="0"/>
              </a:rPr>
              <a:t>Cervical cancer WHO 2020 https://www.who.int/health-topics/cervical-cancer#tab=tab_1</a:t>
            </a:r>
          </a:p>
          <a:p>
            <a:pPr marL="171450" indent="-171450">
              <a:buFont typeface="Arial" pitchFamily="34" charset="0"/>
              <a:buNone/>
            </a:pPr>
            <a:endParaRPr lang="en-US" sz="1050" i="1" dirty="0">
              <a:solidFill>
                <a:srgbClr val="FF0000"/>
              </a:solidFill>
              <a:latin typeface="Arial" pitchFamily="34" charset="0"/>
            </a:endParaRPr>
          </a:p>
          <a:p>
            <a:endParaRPr lang="en-US" i="1" dirty="0">
              <a:latin typeface="Arial" pitchFamily="34" charset="0"/>
            </a:endParaRPr>
          </a:p>
          <a:p>
            <a:endParaRPr lang="en-US" i="1" dirty="0">
              <a:latin typeface="Arial" pitchFamily="34" charset="0"/>
            </a:endParaRPr>
          </a:p>
        </p:txBody>
      </p:sp>
      <p:sp>
        <p:nvSpPr>
          <p:cNvPr id="23556" name="Espace réservé du numéro de diapositive 3"/>
          <p:cNvSpPr>
            <a:spLocks noGrp="1"/>
          </p:cNvSpPr>
          <p:nvPr>
            <p:ph type="sldNum" sz="quarter" idx="5"/>
          </p:nvPr>
        </p:nvSpPr>
        <p:spPr>
          <a:noFill/>
        </p:spPr>
        <p:txBody>
          <a:bodyPr/>
          <a:lstStyle/>
          <a:p>
            <a:fld id="{54C5359F-0DD4-428D-98CE-7D3CAE830FB7}" type="slidenum">
              <a:rPr lang="en-GB">
                <a:ea typeface="MS PGothic" pitchFamily="34" charset="-128"/>
              </a:rPr>
              <a:pPr/>
              <a:t>4</a:t>
            </a:fld>
            <a:endParaRPr lang="en-GB">
              <a:ea typeface="MS PGothic" pitchFamily="34" charset="-128"/>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a:ln/>
        </p:spPr>
      </p:sp>
      <p:sp>
        <p:nvSpPr>
          <p:cNvPr id="225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a:cs typeface="Arial" charset="0"/>
              </a:rPr>
              <a:t>Let</a:t>
            </a:r>
            <a:r>
              <a:rPr lang="en-US" altLang="en-US" dirty="0">
                <a:cs typeface="Arial" charset="0"/>
              </a:rPr>
              <a:t>’</a:t>
            </a:r>
            <a:r>
              <a:rPr lang="en-US" dirty="0">
                <a:cs typeface="Arial" charset="0"/>
              </a:rPr>
              <a:t>s begin by looking at the estimated </a:t>
            </a:r>
            <a:r>
              <a:rPr lang="en-US">
                <a:cs typeface="Arial" charset="0"/>
              </a:rPr>
              <a:t>cervical cancer </a:t>
            </a:r>
            <a:r>
              <a:rPr lang="en-US" strike="noStrike">
                <a:cs typeface="Arial" charset="0"/>
              </a:rPr>
              <a:t>mortality</a:t>
            </a:r>
            <a:r>
              <a:rPr lang="en-US">
                <a:cs typeface="Arial" charset="0"/>
              </a:rPr>
              <a:t> </a:t>
            </a:r>
            <a:r>
              <a:rPr lang="en-US" dirty="0">
                <a:cs typeface="Arial" charset="0"/>
              </a:rPr>
              <a:t>rate worldwide. Data are available from IARC, the International Agency for Research on Cancer (IARC is part of WHO) - the most current available IARC data come from </a:t>
            </a:r>
            <a:r>
              <a:rPr lang="en-US" b="1" dirty="0">
                <a:cs typeface="Arial" charset="0"/>
              </a:rPr>
              <a:t>2020. </a:t>
            </a:r>
            <a:r>
              <a:rPr lang="en-US" b="0" dirty="0">
                <a:cs typeface="Arial" charset="0"/>
              </a:rPr>
              <a:t>https://www.uicc.org/resources/cancer-today-info</a:t>
            </a:r>
          </a:p>
          <a:p>
            <a:endParaRPr lang="en-US" dirty="0">
              <a:cs typeface="Arial" charset="0"/>
            </a:endParaRPr>
          </a:p>
          <a:p>
            <a:r>
              <a:rPr lang="en-US" b="1" dirty="0">
                <a:solidFill>
                  <a:srgbClr val="FF0000"/>
                </a:solidFill>
                <a:cs typeface="Arial" charset="0"/>
              </a:rPr>
              <a:t>This map shows the countries with the highest incidence of cervical cancer cases – the darker blue colors - are in Latin America, Africa and Asian countries.  </a:t>
            </a:r>
          </a:p>
          <a:p>
            <a:endParaRPr lang="en-US" b="1" dirty="0">
              <a:solidFill>
                <a:srgbClr val="FF0000"/>
              </a:solidFill>
              <a:cs typeface="Arial" charset="0"/>
            </a:endParaRPr>
          </a:p>
          <a:p>
            <a:r>
              <a:rPr lang="en-US" b="1" dirty="0">
                <a:solidFill>
                  <a:srgbClr val="FF0000"/>
                </a:solidFill>
                <a:cs typeface="Arial" charset="0"/>
              </a:rPr>
              <a:t>These differences are linked to many factors, including the effectiveness of cervical cancer screening programs and the prevalence of HIV  </a:t>
            </a:r>
            <a:endParaRPr lang="en-US" dirty="0">
              <a:solidFill>
                <a:srgbClr val="FF0000"/>
              </a:solidFill>
              <a:cs typeface="Arial" charset="0"/>
            </a:endParaRPr>
          </a:p>
          <a:p>
            <a:endParaRPr lang="en-US" dirty="0">
              <a:cs typeface="Arial" charset="0"/>
            </a:endParaRPr>
          </a:p>
          <a:p>
            <a:r>
              <a:rPr lang="en-US" b="1" dirty="0">
                <a:cs typeface="Arial" charset="0"/>
              </a:rPr>
              <a:t>Cervical cancer is a preventable disease, both through vaccination and screening. Without these interventions or when they are implemented with low coverage or poor quality, many women will be diagnosed with invasive cancer and have lower survival rate.  With vaccination most cancers will be prevented and with high quality screening survival rate will strongly increase.  </a:t>
            </a:r>
          </a:p>
          <a:p>
            <a:endParaRPr lang="en-US" b="1" dirty="0"/>
          </a:p>
          <a:p>
            <a:r>
              <a:rPr lang="en-US" b="1" dirty="0">
                <a:cs typeface="Arial" charset="0"/>
              </a:rPr>
              <a:t>When vaccination is introduced and coverage is high, then most cancers will be prevented. </a:t>
            </a:r>
          </a:p>
          <a:p>
            <a:r>
              <a:rPr lang="en-US" b="1" dirty="0">
                <a:cs typeface="Arial" charset="0"/>
              </a:rPr>
              <a:t>The incidence will further decrease with high quality screening and more women are diagnosed and treated early the survival rate will increase.      </a:t>
            </a:r>
          </a:p>
          <a:p>
            <a:endParaRPr lang="en-US" b="1" dirty="0"/>
          </a:p>
          <a:p>
            <a:r>
              <a:rPr lang="en-US" b="1" dirty="0"/>
              <a:t>Currently the global incidence of cervical cancer is 13.3/100.000 and the mortality due to this cancer is 7.3/100.000 (2020) </a:t>
            </a:r>
          </a:p>
          <a:p>
            <a:endParaRPr lang="en-US" dirty="0"/>
          </a:p>
        </p:txBody>
      </p:sp>
      <p:sp>
        <p:nvSpPr>
          <p:cNvPr id="225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4875" eaLnBrk="0" hangingPunct="0">
              <a:defRPr sz="3900" b="1">
                <a:solidFill>
                  <a:srgbClr val="000066"/>
                </a:solidFill>
                <a:latin typeface="Arial" charset="0"/>
                <a:ea typeface="ＭＳ Ｐゴシック" pitchFamily="34" charset="-128"/>
              </a:defRPr>
            </a:lvl1pPr>
            <a:lvl2pPr marL="742950" indent="-285750" defTabSz="904875" eaLnBrk="0" hangingPunct="0">
              <a:defRPr sz="3900" b="1">
                <a:solidFill>
                  <a:srgbClr val="000066"/>
                </a:solidFill>
                <a:latin typeface="Arial" charset="0"/>
                <a:ea typeface="ＭＳ Ｐゴシック" pitchFamily="34" charset="-128"/>
              </a:defRPr>
            </a:lvl2pPr>
            <a:lvl3pPr marL="1143000" indent="-228600" defTabSz="904875" eaLnBrk="0" hangingPunct="0">
              <a:defRPr sz="3900" b="1">
                <a:solidFill>
                  <a:srgbClr val="000066"/>
                </a:solidFill>
                <a:latin typeface="Arial" charset="0"/>
                <a:ea typeface="ＭＳ Ｐゴシック" pitchFamily="34" charset="-128"/>
              </a:defRPr>
            </a:lvl3pPr>
            <a:lvl4pPr marL="1600200" indent="-228600" defTabSz="904875" eaLnBrk="0" hangingPunct="0">
              <a:defRPr sz="3900" b="1">
                <a:solidFill>
                  <a:srgbClr val="000066"/>
                </a:solidFill>
                <a:latin typeface="Arial" charset="0"/>
                <a:ea typeface="ＭＳ Ｐゴシック" pitchFamily="34" charset="-128"/>
              </a:defRPr>
            </a:lvl4pPr>
            <a:lvl5pPr marL="2057400" indent="-228600" defTabSz="904875" eaLnBrk="0" hangingPunct="0">
              <a:defRPr sz="3900" b="1">
                <a:solidFill>
                  <a:srgbClr val="000066"/>
                </a:solidFill>
                <a:latin typeface="Arial" charset="0"/>
                <a:ea typeface="ＭＳ Ｐゴシック" pitchFamily="34" charset="-128"/>
              </a:defRPr>
            </a:lvl5pPr>
            <a:lvl6pPr marL="2514600" indent="-228600" defTabSz="904875" eaLnBrk="0" fontAlgn="base" hangingPunct="0">
              <a:spcBef>
                <a:spcPct val="0"/>
              </a:spcBef>
              <a:spcAft>
                <a:spcPct val="0"/>
              </a:spcAft>
              <a:defRPr sz="3900" b="1">
                <a:solidFill>
                  <a:srgbClr val="000066"/>
                </a:solidFill>
                <a:latin typeface="Arial" charset="0"/>
                <a:ea typeface="ＭＳ Ｐゴシック" pitchFamily="34" charset="-128"/>
              </a:defRPr>
            </a:lvl6pPr>
            <a:lvl7pPr marL="2971800" indent="-228600" defTabSz="904875" eaLnBrk="0" fontAlgn="base" hangingPunct="0">
              <a:spcBef>
                <a:spcPct val="0"/>
              </a:spcBef>
              <a:spcAft>
                <a:spcPct val="0"/>
              </a:spcAft>
              <a:defRPr sz="3900" b="1">
                <a:solidFill>
                  <a:srgbClr val="000066"/>
                </a:solidFill>
                <a:latin typeface="Arial" charset="0"/>
                <a:ea typeface="ＭＳ Ｐゴシック" pitchFamily="34" charset="-128"/>
              </a:defRPr>
            </a:lvl7pPr>
            <a:lvl8pPr marL="3429000" indent="-228600" defTabSz="904875" eaLnBrk="0" fontAlgn="base" hangingPunct="0">
              <a:spcBef>
                <a:spcPct val="0"/>
              </a:spcBef>
              <a:spcAft>
                <a:spcPct val="0"/>
              </a:spcAft>
              <a:defRPr sz="3900" b="1">
                <a:solidFill>
                  <a:srgbClr val="000066"/>
                </a:solidFill>
                <a:latin typeface="Arial" charset="0"/>
                <a:ea typeface="ＭＳ Ｐゴシック" pitchFamily="34" charset="-128"/>
              </a:defRPr>
            </a:lvl8pPr>
            <a:lvl9pPr marL="3886200" indent="-228600" defTabSz="904875" eaLnBrk="0" fontAlgn="base" hangingPunct="0">
              <a:spcBef>
                <a:spcPct val="0"/>
              </a:spcBef>
              <a:spcAft>
                <a:spcPct val="0"/>
              </a:spcAft>
              <a:defRPr sz="3900" b="1">
                <a:solidFill>
                  <a:srgbClr val="000066"/>
                </a:solidFill>
                <a:latin typeface="Arial" charset="0"/>
                <a:ea typeface="ＭＳ Ｐゴシック" pitchFamily="34" charset="-128"/>
              </a:defRPr>
            </a:lvl9pPr>
          </a:lstStyle>
          <a:p>
            <a:pPr eaLnBrk="1" hangingPunct="1"/>
            <a:fld id="{1B4E6F69-2CBA-4260-923F-C96B3602E0FC}" type="slidenum">
              <a:rPr lang="en-GB" sz="1200" b="0">
                <a:solidFill>
                  <a:prstClr val="black"/>
                </a:solidFill>
              </a:rPr>
              <a:pPr eaLnBrk="1" hangingPunct="1"/>
              <a:t>5</a:t>
            </a:fld>
            <a:endParaRPr lang="en-GB" sz="1200" b="0">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a:ln/>
        </p:spPr>
      </p:sp>
      <p:sp>
        <p:nvSpPr>
          <p:cNvPr id="25603" name="Notes Placeholder 2"/>
          <p:cNvSpPr>
            <a:spLocks noGrp="1"/>
          </p:cNvSpPr>
          <p:nvPr>
            <p:ph type="body" idx="1"/>
          </p:nvPr>
        </p:nvSpPr>
        <p:spPr>
          <a:noFill/>
          <a:ln/>
        </p:spPr>
        <p:txBody>
          <a:bodyPr/>
          <a:lstStyle/>
          <a:p>
            <a:pPr marL="171450" indent="-171450">
              <a:buFont typeface="Arial" pitchFamily="34" charset="0"/>
              <a:buChar char="•"/>
            </a:pPr>
            <a:r>
              <a:rPr lang="en-US">
                <a:latin typeface="Arial" pitchFamily="34" charset="0"/>
              </a:rPr>
              <a:t>Cervix is the lower part of uterus (womb)</a:t>
            </a:r>
          </a:p>
          <a:p>
            <a:pPr marL="171450" indent="-171450">
              <a:buFont typeface="Arial" pitchFamily="34" charset="0"/>
              <a:buChar char="•"/>
            </a:pPr>
            <a:r>
              <a:rPr lang="en-US">
                <a:latin typeface="Arial" pitchFamily="34" charset="0"/>
              </a:rPr>
              <a:t>Cervical cancer is the uncontrolled growth of abnormal cells in the cervix</a:t>
            </a:r>
          </a:p>
          <a:p>
            <a:pPr marL="171450" indent="-171450">
              <a:buFont typeface="Arial" pitchFamily="34" charset="0"/>
              <a:buChar char="•"/>
            </a:pPr>
            <a:r>
              <a:rPr lang="en-US">
                <a:latin typeface="Arial" pitchFamily="34" charset="0"/>
              </a:rPr>
              <a:t>Cervical cancer occurs when the cells in the cervix begin to grow and replicate in an abnormal and uncontrolled way. The uncontrolled growth usually starts in the surface cells at the outer part of the cervix</a:t>
            </a:r>
          </a:p>
          <a:p>
            <a:pPr marL="171450" indent="-171450">
              <a:buFont typeface="Arial" pitchFamily="34" charset="0"/>
              <a:buChar char="•"/>
            </a:pPr>
            <a:r>
              <a:rPr lang="en-US">
                <a:latin typeface="Arial" pitchFamily="34" charset="0"/>
              </a:rPr>
              <a:t>Invasive cancer means that the cancer affects the deeper tissues of the cervix</a:t>
            </a:r>
          </a:p>
          <a:p>
            <a:pPr marL="171450" indent="-171450">
              <a:buFont typeface="Arial" pitchFamily="34" charset="0"/>
              <a:buChar char="•"/>
            </a:pPr>
            <a:r>
              <a:rPr lang="en-US">
                <a:latin typeface="Arial" pitchFamily="34" charset="0"/>
              </a:rPr>
              <a:t>Cervical cancer can also spread to other parts of the body. This spread is called metastasis. Cervical cancer usually spreads by direct invasion of neighboring tissues to involve the bladder, the vagina, or the rectum and later involve the intestines, ureters, liver, and kidneys</a:t>
            </a:r>
          </a:p>
        </p:txBody>
      </p:sp>
      <p:sp>
        <p:nvSpPr>
          <p:cNvPr id="25604" name="Slide Number Placeholder 3"/>
          <p:cNvSpPr>
            <a:spLocks noGrp="1"/>
          </p:cNvSpPr>
          <p:nvPr>
            <p:ph type="sldNum" sz="quarter" idx="5"/>
          </p:nvPr>
        </p:nvSpPr>
        <p:spPr>
          <a:noFill/>
        </p:spPr>
        <p:txBody>
          <a:bodyPr/>
          <a:lstStyle/>
          <a:p>
            <a:fld id="{231CC47A-B01B-4C8D-B694-313C9085F842}" type="slidenum">
              <a:rPr lang="en-GB">
                <a:ea typeface="MS PGothic" pitchFamily="34" charset="-128"/>
              </a:rPr>
              <a:pPr/>
              <a:t>6</a:t>
            </a:fld>
            <a:endParaRPr lang="en-GB">
              <a:ea typeface="MS PGothic" pitchFamily="34" charset="-128"/>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Espace réservé de l'image des diapositives 1"/>
          <p:cNvSpPr>
            <a:spLocks noGrp="1" noRot="1" noChangeAspect="1" noTextEdit="1"/>
          </p:cNvSpPr>
          <p:nvPr>
            <p:ph type="sldImg"/>
          </p:nvPr>
        </p:nvSpPr>
        <p:spPr>
          <a:ln/>
        </p:spPr>
      </p:sp>
      <p:sp>
        <p:nvSpPr>
          <p:cNvPr id="26627" name="Espace réservé des commentaires 2"/>
          <p:cNvSpPr>
            <a:spLocks noGrp="1"/>
          </p:cNvSpPr>
          <p:nvPr>
            <p:ph type="body" idx="1"/>
          </p:nvPr>
        </p:nvSpPr>
        <p:spPr>
          <a:noFill/>
          <a:ln/>
        </p:spPr>
        <p:txBody>
          <a:bodyPr/>
          <a:lstStyle/>
          <a:p>
            <a:pPr marL="171450" indent="-171450">
              <a:buFont typeface="Arial" pitchFamily="34" charset="0"/>
              <a:buChar char="•"/>
            </a:pPr>
            <a:r>
              <a:rPr lang="en-US" dirty="0">
                <a:latin typeface="Arial" pitchFamily="34" charset="0"/>
              </a:rPr>
              <a:t>Certain Human papillomavirus (HPV) types cause cancer</a:t>
            </a:r>
            <a:r>
              <a:rPr lang="en-US" baseline="0" dirty="0">
                <a:latin typeface="Arial" pitchFamily="34" charset="0"/>
              </a:rPr>
              <a:t> </a:t>
            </a:r>
            <a:r>
              <a:rPr lang="en-US" dirty="0">
                <a:latin typeface="Arial" pitchFamily="34" charset="0"/>
              </a:rPr>
              <a:t>including cervical, vulvar, vaginal, penile, anal, and oropharyngeal (base of the tongue, tonsils and back of throat) cancers</a:t>
            </a:r>
          </a:p>
          <a:p>
            <a:pPr marL="171450" indent="-171450">
              <a:buFont typeface="Arial" pitchFamily="34" charset="0"/>
              <a:buChar char="•"/>
            </a:pPr>
            <a:r>
              <a:rPr lang="en-US" dirty="0">
                <a:latin typeface="Arial" pitchFamily="34" charset="0"/>
              </a:rPr>
              <a:t>There are many different types of HPV, and many do not cause problems. However, infection with certain types of HPV can lead to Cervical cancer (HPV types 16 and 18 cause over 70 percent of cervical cancer cases) and other types can cause genital warts</a:t>
            </a:r>
          </a:p>
          <a:p>
            <a:endParaRPr lang="en-US" b="1" dirty="0">
              <a:latin typeface="Arial" pitchFamily="34" charset="0"/>
            </a:endParaRPr>
          </a:p>
          <a:p>
            <a:endParaRPr lang="en-US" b="1" dirty="0">
              <a:latin typeface="Arial" pitchFamily="34" charset="0"/>
            </a:endParaRPr>
          </a:p>
        </p:txBody>
      </p:sp>
      <p:sp>
        <p:nvSpPr>
          <p:cNvPr id="26628" name="Espace réservé du numéro de diapositive 3"/>
          <p:cNvSpPr txBox="1">
            <a:spLocks noGrp="1"/>
          </p:cNvSpPr>
          <p:nvPr/>
        </p:nvSpPr>
        <p:spPr bwMode="auto">
          <a:xfrm>
            <a:off x="3814763" y="9307513"/>
            <a:ext cx="2919412" cy="490537"/>
          </a:xfrm>
          <a:prstGeom prst="rect">
            <a:avLst/>
          </a:prstGeom>
          <a:noFill/>
          <a:ln w="9525">
            <a:noFill/>
            <a:miter lim="800000"/>
            <a:headEnd/>
            <a:tailEnd/>
          </a:ln>
        </p:spPr>
        <p:txBody>
          <a:bodyPr lIns="90628" tIns="45314" rIns="90628" bIns="45314" anchor="b"/>
          <a:lstStyle/>
          <a:p>
            <a:pPr algn="r" defTabSz="909638"/>
            <a:fld id="{167FBF09-EE5F-41E1-8BB6-BF16CF2E0021}" type="slidenum">
              <a:rPr lang="en-GB" sz="1200" b="0">
                <a:solidFill>
                  <a:schemeClr val="tx1"/>
                </a:solidFill>
              </a:rPr>
              <a:pPr algn="r" defTabSz="909638"/>
              <a:t>7</a:t>
            </a:fld>
            <a:endParaRPr lang="en-GB" sz="1200" b="0">
              <a:solidFill>
                <a:schemeClr val="tx1"/>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a:ln/>
        </p:spPr>
      </p:sp>
      <p:sp>
        <p:nvSpPr>
          <p:cNvPr id="27651" name="Notes Placeholder 2"/>
          <p:cNvSpPr>
            <a:spLocks noGrp="1"/>
          </p:cNvSpPr>
          <p:nvPr>
            <p:ph type="body" idx="1"/>
          </p:nvPr>
        </p:nvSpPr>
        <p:spPr>
          <a:noFill/>
          <a:ln/>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a:latin typeface="Arial" pitchFamily="34" charset="0"/>
              </a:rPr>
              <a:t>HPV infection is often asymptomatic. </a:t>
            </a:r>
            <a:r>
              <a:rPr lang="en-US" dirty="0">
                <a:latin typeface="Arial" pitchFamily="34" charset="0"/>
              </a:rPr>
              <a:t>Symptoms of cervical cancer tend to appear only after the cancer has reached an advanced stage and may include:  </a:t>
            </a:r>
          </a:p>
          <a:p>
            <a:pPr marL="171450" indent="-171450">
              <a:buFont typeface="Arial" pitchFamily="34" charset="0"/>
              <a:buChar char="•"/>
            </a:pPr>
            <a:r>
              <a:rPr lang="en-US" dirty="0">
                <a:latin typeface="Arial" pitchFamily="34" charset="0"/>
              </a:rPr>
              <a:t>Irregular, inter-menstrual or abnormal vaginal bleeding after sexual intercourse</a:t>
            </a:r>
          </a:p>
          <a:p>
            <a:pPr marL="171450" indent="-171450">
              <a:buFont typeface="Arial" pitchFamily="34" charset="0"/>
              <a:buChar char="•"/>
            </a:pPr>
            <a:r>
              <a:rPr lang="en-US" dirty="0">
                <a:latin typeface="Arial" pitchFamily="34" charset="0"/>
              </a:rPr>
              <a:t>Back, leg, or pelvic pain,  </a:t>
            </a:r>
          </a:p>
          <a:p>
            <a:pPr marL="171450" indent="-171450">
              <a:buFont typeface="Arial" pitchFamily="34" charset="0"/>
              <a:buChar char="•"/>
            </a:pPr>
            <a:r>
              <a:rPr lang="en-US" dirty="0">
                <a:latin typeface="Arial" pitchFamily="34" charset="0"/>
              </a:rPr>
              <a:t>Fatigue, weight loss, loss of appetite</a:t>
            </a:r>
          </a:p>
          <a:p>
            <a:pPr marL="171450" indent="-171450">
              <a:buFont typeface="Arial" pitchFamily="34" charset="0"/>
              <a:buChar char="•"/>
            </a:pPr>
            <a:r>
              <a:rPr lang="en-US" dirty="0">
                <a:latin typeface="Arial" pitchFamily="34" charset="0"/>
              </a:rPr>
              <a:t>Vaginal discomfort or odorous discharge which may be pale, watery, pink, brown, or bloody</a:t>
            </a:r>
          </a:p>
          <a:p>
            <a:pPr marL="171450" indent="-171450">
              <a:buFont typeface="Arial" pitchFamily="34" charset="0"/>
              <a:buChar char="•"/>
            </a:pPr>
            <a:r>
              <a:rPr lang="en-US" dirty="0">
                <a:latin typeface="Arial" pitchFamily="34" charset="0"/>
              </a:rPr>
              <a:t>Single swollen leg </a:t>
            </a:r>
          </a:p>
          <a:p>
            <a:r>
              <a:rPr lang="en-US" dirty="0">
                <a:latin typeface="Arial" pitchFamily="34" charset="0"/>
              </a:rPr>
              <a:t>More severe symptoms may arise at</a:t>
            </a:r>
            <a:r>
              <a:rPr lang="en-US" baseline="0" dirty="0">
                <a:latin typeface="Arial" pitchFamily="34" charset="0"/>
              </a:rPr>
              <a:t> more</a:t>
            </a:r>
            <a:r>
              <a:rPr lang="en-US" dirty="0">
                <a:latin typeface="Arial" pitchFamily="34" charset="0"/>
              </a:rPr>
              <a:t> advanced stages including more severe </a:t>
            </a:r>
            <a:r>
              <a:rPr lang="en-US" dirty="0" err="1">
                <a:latin typeface="Arial" pitchFamily="34" charset="0"/>
              </a:rPr>
              <a:t>anaemia</a:t>
            </a:r>
            <a:r>
              <a:rPr lang="en-US" dirty="0">
                <a:latin typeface="Arial" pitchFamily="34" charset="0"/>
              </a:rPr>
              <a:t>, renal failure, fistulae, and lymphoedema</a:t>
            </a:r>
          </a:p>
          <a:p>
            <a:endParaRPr lang="en-US" dirty="0">
              <a:latin typeface="Arial" pitchFamily="34" charset="0"/>
            </a:endParaRPr>
          </a:p>
          <a:p>
            <a:endParaRPr lang="en-US" dirty="0">
              <a:latin typeface="Arial" pitchFamily="34" charset="0"/>
            </a:endParaRPr>
          </a:p>
          <a:p>
            <a:endParaRPr lang="en-US" dirty="0">
              <a:latin typeface="Arial" pitchFamily="34" charset="0"/>
            </a:endParaRPr>
          </a:p>
        </p:txBody>
      </p:sp>
      <p:sp>
        <p:nvSpPr>
          <p:cNvPr id="27652" name="Slide Number Placeholder 3"/>
          <p:cNvSpPr>
            <a:spLocks noGrp="1"/>
          </p:cNvSpPr>
          <p:nvPr>
            <p:ph type="sldNum" sz="quarter" idx="5"/>
          </p:nvPr>
        </p:nvSpPr>
        <p:spPr>
          <a:noFill/>
        </p:spPr>
        <p:txBody>
          <a:bodyPr/>
          <a:lstStyle/>
          <a:p>
            <a:fld id="{5F778741-6B4A-4AFB-BF01-C4885F01E913}" type="slidenum">
              <a:rPr lang="en-GB">
                <a:ea typeface="MS PGothic" pitchFamily="34" charset="-128"/>
              </a:rPr>
              <a:pPr/>
              <a:t>8</a:t>
            </a:fld>
            <a:endParaRPr lang="en-GB">
              <a:ea typeface="MS PGothic" pitchFamily="34" charset="-128"/>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hdr" sz="quarter"/>
          </p:nvPr>
        </p:nvSpPr>
        <p:spPr/>
        <p:txBody>
          <a:bodyPr/>
          <a:lstStyle/>
          <a:p>
            <a:pPr defTabSz="919144">
              <a:defRPr/>
            </a:pPr>
            <a:r>
              <a:rPr lang="en-US" sz="1300">
                <a:latin typeface="Arial" pitchFamily="34" charset="0"/>
                <a:ea typeface="+mn-ea"/>
                <a:cs typeface="Arial" pitchFamily="34" charset="0"/>
              </a:rPr>
              <a:t>World Health Organization</a:t>
            </a:r>
          </a:p>
        </p:txBody>
      </p:sp>
      <p:sp>
        <p:nvSpPr>
          <p:cNvPr id="28675" name="Rectangle 3"/>
          <p:cNvSpPr>
            <a:spLocks noGrp="1" noChangeArrowheads="1"/>
          </p:cNvSpPr>
          <p:nvPr>
            <p:ph type="dt" sz="quarter" idx="1"/>
          </p:nvPr>
        </p:nvSpPr>
        <p:spPr>
          <a:noFill/>
        </p:spPr>
        <p:txBody>
          <a:bodyPr/>
          <a:lstStyle/>
          <a:p>
            <a:pPr defTabSz="917575"/>
            <a:fld id="{A7932458-A73B-46AB-9D3A-8999D4E1CAD9}" type="datetime3">
              <a:rPr lang="en-US" sz="1300" smtClean="0">
                <a:latin typeface="Arial" pitchFamily="34" charset="0"/>
              </a:rPr>
              <a:pPr defTabSz="917575"/>
              <a:t>15 May 2022</a:t>
            </a:fld>
            <a:endParaRPr lang="en-US" sz="1300">
              <a:latin typeface="Arial" pitchFamily="34" charset="0"/>
            </a:endParaRPr>
          </a:p>
        </p:txBody>
      </p:sp>
      <p:sp>
        <p:nvSpPr>
          <p:cNvPr id="28676" name="Rectangle 7"/>
          <p:cNvSpPr>
            <a:spLocks noGrp="1" noChangeArrowheads="1"/>
          </p:cNvSpPr>
          <p:nvPr>
            <p:ph type="sldNum" sz="quarter" idx="5"/>
          </p:nvPr>
        </p:nvSpPr>
        <p:spPr>
          <a:noFill/>
        </p:spPr>
        <p:txBody>
          <a:bodyPr/>
          <a:lstStyle/>
          <a:p>
            <a:pPr defTabSz="917575"/>
            <a:fld id="{0101B119-CF09-47A4-A8DD-4B8B09A44688}" type="slidenum">
              <a:rPr lang="en-US" sz="1300">
                <a:ea typeface="MS PGothic" pitchFamily="34" charset="-128"/>
              </a:rPr>
              <a:pPr defTabSz="917575"/>
              <a:t>9</a:t>
            </a:fld>
            <a:endParaRPr lang="en-US" sz="1300">
              <a:ea typeface="MS PGothic" pitchFamily="34" charset="-128"/>
            </a:endParaRPr>
          </a:p>
        </p:txBody>
      </p:sp>
      <p:sp>
        <p:nvSpPr>
          <p:cNvPr id="28677" name="Rectangle 2"/>
          <p:cNvSpPr txBox="1">
            <a:spLocks noGrp="1" noChangeArrowheads="1"/>
          </p:cNvSpPr>
          <p:nvPr/>
        </p:nvSpPr>
        <p:spPr bwMode="auto">
          <a:xfrm>
            <a:off x="0" y="0"/>
            <a:ext cx="2919413" cy="492125"/>
          </a:xfrm>
          <a:prstGeom prst="rect">
            <a:avLst/>
          </a:prstGeom>
          <a:noFill/>
          <a:ln w="9525">
            <a:noFill/>
            <a:miter lim="800000"/>
            <a:headEnd/>
            <a:tailEnd/>
          </a:ln>
        </p:spPr>
        <p:txBody>
          <a:bodyPr lIns="92006" tIns="46004" rIns="92006" bIns="46004"/>
          <a:lstStyle/>
          <a:p>
            <a:pPr defTabSz="923925"/>
            <a:r>
              <a:rPr lang="en-GB" sz="1200" b="0">
                <a:solidFill>
                  <a:schemeClr val="tx1"/>
                </a:solidFill>
              </a:rPr>
              <a:t>World Health Organization</a:t>
            </a:r>
          </a:p>
        </p:txBody>
      </p:sp>
      <p:sp>
        <p:nvSpPr>
          <p:cNvPr id="28678" name="Rectangle 3"/>
          <p:cNvSpPr txBox="1">
            <a:spLocks noGrp="1" noChangeArrowheads="1"/>
          </p:cNvSpPr>
          <p:nvPr/>
        </p:nvSpPr>
        <p:spPr bwMode="auto">
          <a:xfrm>
            <a:off x="3814763" y="0"/>
            <a:ext cx="2919412" cy="492125"/>
          </a:xfrm>
          <a:prstGeom prst="rect">
            <a:avLst/>
          </a:prstGeom>
          <a:noFill/>
          <a:ln w="9525">
            <a:noFill/>
            <a:miter lim="800000"/>
            <a:headEnd/>
            <a:tailEnd/>
          </a:ln>
        </p:spPr>
        <p:txBody>
          <a:bodyPr lIns="92006" tIns="46004" rIns="92006" bIns="46004"/>
          <a:lstStyle/>
          <a:p>
            <a:pPr algn="r" defTabSz="923925"/>
            <a:fld id="{94006036-A35E-4B26-91B9-954B57FF73AA}" type="datetime3">
              <a:rPr lang="en-GB" sz="1200" b="0">
                <a:solidFill>
                  <a:schemeClr val="tx1"/>
                </a:solidFill>
              </a:rPr>
              <a:pPr algn="r" defTabSz="923925"/>
              <a:t>15 May, 2022</a:t>
            </a:fld>
            <a:endParaRPr lang="en-GB" sz="1200" b="0">
              <a:solidFill>
                <a:schemeClr val="tx1"/>
              </a:solidFill>
            </a:endParaRPr>
          </a:p>
        </p:txBody>
      </p:sp>
      <p:sp>
        <p:nvSpPr>
          <p:cNvPr id="28679" name="Rectangle 7"/>
          <p:cNvSpPr txBox="1">
            <a:spLocks noGrp="1" noChangeArrowheads="1"/>
          </p:cNvSpPr>
          <p:nvPr/>
        </p:nvSpPr>
        <p:spPr bwMode="auto">
          <a:xfrm>
            <a:off x="3814763" y="9305925"/>
            <a:ext cx="2919412" cy="492125"/>
          </a:xfrm>
          <a:prstGeom prst="rect">
            <a:avLst/>
          </a:prstGeom>
          <a:noFill/>
          <a:ln w="9525">
            <a:noFill/>
            <a:miter lim="800000"/>
            <a:headEnd/>
            <a:tailEnd/>
          </a:ln>
        </p:spPr>
        <p:txBody>
          <a:bodyPr lIns="92006" tIns="46004" rIns="92006" bIns="46004" anchor="b"/>
          <a:lstStyle/>
          <a:p>
            <a:pPr algn="r" defTabSz="923925"/>
            <a:fld id="{9FDAF380-D793-4B2A-85C1-A6924D598703}" type="slidenum">
              <a:rPr lang="en-GB" sz="1200" b="0">
                <a:solidFill>
                  <a:schemeClr val="tx1"/>
                </a:solidFill>
              </a:rPr>
              <a:pPr algn="r" defTabSz="923925"/>
              <a:t>9</a:t>
            </a:fld>
            <a:endParaRPr lang="en-GB" sz="1200" b="0">
              <a:solidFill>
                <a:schemeClr val="tx1"/>
              </a:solidFill>
            </a:endParaRPr>
          </a:p>
        </p:txBody>
      </p:sp>
      <p:sp>
        <p:nvSpPr>
          <p:cNvPr id="28680" name="Rectangle 2"/>
          <p:cNvSpPr>
            <a:spLocks noGrp="1" noRot="1" noChangeAspect="1" noChangeArrowheads="1" noTextEdit="1"/>
          </p:cNvSpPr>
          <p:nvPr>
            <p:ph type="sldImg"/>
          </p:nvPr>
        </p:nvSpPr>
        <p:spPr>
          <a:xfrm>
            <a:off x="917575" y="733425"/>
            <a:ext cx="4902200" cy="3676650"/>
          </a:xfrm>
          <a:ln/>
        </p:spPr>
      </p:sp>
      <p:sp>
        <p:nvSpPr>
          <p:cNvPr id="28681" name="Rectangle 3"/>
          <p:cNvSpPr>
            <a:spLocks noGrp="1" noChangeArrowheads="1"/>
          </p:cNvSpPr>
          <p:nvPr>
            <p:ph type="body" idx="1"/>
          </p:nvPr>
        </p:nvSpPr>
        <p:spPr>
          <a:xfrm>
            <a:off x="515938" y="4657725"/>
            <a:ext cx="5845175" cy="4408488"/>
          </a:xfrm>
          <a:noFill/>
          <a:ln/>
        </p:spPr>
        <p:txBody>
          <a:bodyPr lIns="92006" tIns="46004" rIns="92006" bIns="46004"/>
          <a:lstStyle/>
          <a:p>
            <a:r>
              <a:rPr lang="en-US" sz="1200" dirty="0">
                <a:latin typeface="Arial" pitchFamily="34" charset="0"/>
              </a:rPr>
              <a:t>Graph A: </a:t>
            </a:r>
          </a:p>
          <a:p>
            <a:pPr marL="171450" indent="-171450">
              <a:buFont typeface="Arial" pitchFamily="34" charset="0"/>
              <a:buChar char="•"/>
            </a:pPr>
            <a:r>
              <a:rPr lang="en-US" sz="1200" dirty="0">
                <a:latin typeface="Arial" pitchFamily="34" charset="0"/>
              </a:rPr>
              <a:t>Cervical cancer begins with infection of cells on the surface of the cervix. Most HPV infections clear up spontaneously, but a small percentage of women infected with oncogenic (cancer-causing) HPV types develop persistent infections, and this can lead to precancerous changes or lesions. Some lesions resolve spontaneously, but others progress to invasive cervical cancer</a:t>
            </a:r>
          </a:p>
          <a:p>
            <a:pPr marL="171450" indent="-171450">
              <a:buFont typeface="Arial" pitchFamily="34" charset="0"/>
              <a:buChar char="•"/>
            </a:pPr>
            <a:r>
              <a:rPr lang="en-US" sz="1200" dirty="0">
                <a:latin typeface="Arial" pitchFamily="34" charset="0"/>
              </a:rPr>
              <a:t>Progress from infection to precancer and cancer is slow (15-20 years or more); so cervical cancer is most often found in women of middle age. Because of this long period of progression, there are good opportunities to identify and treat early stages of the disease—either HPV infections or precancerous lesions. If lesions are treated early, success rates are very high and invasive cancer typically does not develop</a:t>
            </a:r>
          </a:p>
          <a:p>
            <a:pPr marL="171450" indent="-171450">
              <a:buFont typeface="Arial" pitchFamily="34" charset="0"/>
              <a:buChar char="•"/>
            </a:pPr>
            <a:r>
              <a:rPr lang="en-US" sz="1200" dirty="0">
                <a:latin typeface="Arial" pitchFamily="34" charset="0"/>
              </a:rPr>
              <a:t>In women with immune suppression, such as women with untreated HIV infection, progression of HPV infection to precancer and cancer can be rapid, sometimes resulting in cervical cancer in women still in their 20</a:t>
            </a:r>
            <a:r>
              <a:rPr lang="en-US" altLang="en-US" sz="1200" dirty="0">
                <a:latin typeface="Arial" pitchFamily="34" charset="0"/>
              </a:rPr>
              <a:t>’</a:t>
            </a:r>
            <a:r>
              <a:rPr lang="en-US" sz="1200" dirty="0">
                <a:latin typeface="Arial" pitchFamily="34" charset="0"/>
              </a:rPr>
              <a:t>s</a:t>
            </a:r>
          </a:p>
          <a:p>
            <a:pPr marL="171450" indent="-171450">
              <a:buFont typeface="Arial" pitchFamily="34" charset="0"/>
              <a:buChar char="•"/>
            </a:pPr>
            <a:r>
              <a:rPr lang="en-US" sz="1200" dirty="0">
                <a:latin typeface="Arial" pitchFamily="34" charset="0"/>
              </a:rPr>
              <a:t>HPV infections (short-lived or persistent) do not</a:t>
            </a:r>
            <a:r>
              <a:rPr lang="en-US" sz="1200" baseline="0" dirty="0">
                <a:latin typeface="Arial" pitchFamily="34" charset="0"/>
              </a:rPr>
              <a:t> </a:t>
            </a:r>
            <a:r>
              <a:rPr lang="en-US" sz="1200" dirty="0">
                <a:latin typeface="Arial" pitchFamily="34" charset="0"/>
              </a:rPr>
              <a:t>show symptoms, so women must be screened periodically to determine if a persistent infection has occurred or if lesions have developed</a:t>
            </a:r>
          </a:p>
          <a:p>
            <a:pPr eaLnBrk="1" hangingPunct="1"/>
            <a:endParaRPr lang="en-US" sz="1000" dirty="0">
              <a:latin typeface="Arial" pitchFamily="34" charset="0"/>
              <a:cs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Rectangle 12"/>
          <p:cNvSpPr>
            <a:spLocks noChangeArrowheads="1"/>
          </p:cNvSpPr>
          <p:nvPr userDrawn="1"/>
        </p:nvSpPr>
        <p:spPr bwMode="auto">
          <a:xfrm>
            <a:off x="1588" y="0"/>
            <a:ext cx="9144000" cy="6858000"/>
          </a:xfrm>
          <a:prstGeom prst="rect">
            <a:avLst/>
          </a:prstGeom>
          <a:solidFill>
            <a:srgbClr val="1E7FB8"/>
          </a:solidFill>
          <a:ln w="9525">
            <a:noFill/>
            <a:miter lim="800000"/>
            <a:headEnd/>
            <a:tailEnd/>
          </a:ln>
        </p:spPr>
        <p:txBody>
          <a:bodyPr wrap="none" lIns="80147" tIns="40074" rIns="80147" bIns="40074" anchor="ctr"/>
          <a:lstStyle/>
          <a:p>
            <a:pPr>
              <a:spcBef>
                <a:spcPct val="50000"/>
              </a:spcBef>
            </a:pPr>
            <a:endParaRPr lang="en-US" sz="340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lvl1pPr>
              <a:defRPr>
                <a:solidFill>
                  <a:srgbClr val="000066"/>
                </a:solidFill>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345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w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0" y="0"/>
            <a:ext cx="9144000" cy="1238250"/>
          </a:xfrm>
          <a:prstGeom prst="rect">
            <a:avLst/>
          </a:prstGeom>
          <a:noFill/>
          <a:ln>
            <a:noFill/>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Rectangle 4"/>
          <p:cNvSpPr>
            <a:spLocks noGrp="1" noChangeArrowheads="1"/>
          </p:cNvSpPr>
          <p:nvPr>
            <p:ph type="body" idx="1"/>
          </p:nvPr>
        </p:nvSpPr>
        <p:spPr bwMode="auto">
          <a:xfrm>
            <a:off x="442913" y="1381125"/>
            <a:ext cx="8291512" cy="46116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p:txBody>
      </p:sp>
      <p:sp>
        <p:nvSpPr>
          <p:cNvPr id="1028" name="Line 6"/>
          <p:cNvSpPr>
            <a:spLocks noChangeShapeType="1"/>
          </p:cNvSpPr>
          <p:nvPr/>
        </p:nvSpPr>
        <p:spPr bwMode="auto">
          <a:xfrm>
            <a:off x="0" y="1246188"/>
            <a:ext cx="9144000" cy="0"/>
          </a:xfrm>
          <a:prstGeom prst="line">
            <a:avLst/>
          </a:prstGeom>
          <a:noFill/>
          <a:ln w="38100">
            <a:solidFill>
              <a:srgbClr val="1E7FB8"/>
            </a:solidFill>
            <a:round/>
            <a:headEnd/>
            <a:tailEnd/>
          </a:ln>
        </p:spPr>
        <p:txBody>
          <a:bodyPr lIns="80147" tIns="40074" rIns="80147" bIns="40074"/>
          <a:lstStyle/>
          <a:p>
            <a:endParaRPr lang="en-US"/>
          </a:p>
        </p:txBody>
      </p:sp>
      <p:sp>
        <p:nvSpPr>
          <p:cNvPr id="1029" name="Rectangle 12"/>
          <p:cNvSpPr>
            <a:spLocks noChangeArrowheads="1"/>
          </p:cNvSpPr>
          <p:nvPr/>
        </p:nvSpPr>
        <p:spPr bwMode="auto">
          <a:xfrm>
            <a:off x="29308" y="6026395"/>
            <a:ext cx="9144000" cy="842962"/>
          </a:xfrm>
          <a:prstGeom prst="rect">
            <a:avLst/>
          </a:prstGeom>
          <a:solidFill>
            <a:srgbClr val="1E7FB8"/>
          </a:solidFill>
          <a:ln w="9525">
            <a:noFill/>
            <a:miter lim="800000"/>
            <a:headEnd/>
            <a:tailEnd/>
          </a:ln>
        </p:spPr>
        <p:txBody>
          <a:bodyPr wrap="none" lIns="80147" tIns="40074" rIns="80147" bIns="40074" anchor="ctr"/>
          <a:lstStyle/>
          <a:p>
            <a:pPr>
              <a:spcBef>
                <a:spcPct val="50000"/>
              </a:spcBef>
            </a:pPr>
            <a:endParaRPr lang="en-US" sz="3400"/>
          </a:p>
        </p:txBody>
      </p:sp>
      <p:sp>
        <p:nvSpPr>
          <p:cNvPr id="1030" name="Rectangle 13"/>
          <p:cNvSpPr>
            <a:spLocks noChangeArrowheads="1"/>
          </p:cNvSpPr>
          <p:nvPr/>
        </p:nvSpPr>
        <p:spPr bwMode="auto">
          <a:xfrm>
            <a:off x="927100" y="6426200"/>
            <a:ext cx="4652963" cy="431800"/>
          </a:xfrm>
          <a:prstGeom prst="rect">
            <a:avLst/>
          </a:prstGeom>
          <a:noFill/>
          <a:ln w="9525">
            <a:noFill/>
            <a:miter lim="800000"/>
            <a:headEnd/>
            <a:tailEnd/>
          </a:ln>
        </p:spPr>
        <p:txBody>
          <a:bodyPr lIns="0" tIns="0" rIns="0" bIns="0"/>
          <a:lstStyle/>
          <a:p>
            <a:pPr defTabSz="912813"/>
            <a:r>
              <a:rPr lang="en-GB" sz="1200" b="0" dirty="0">
                <a:solidFill>
                  <a:srgbClr val="96CCEE"/>
                </a:solidFill>
                <a:latin typeface="Arial Narrow" pitchFamily="34" charset="0"/>
              </a:rPr>
              <a:t>HPV Vaccine Introduction, Module 1 </a:t>
            </a:r>
            <a:r>
              <a:rPr lang="en-GB" sz="1200" b="0" dirty="0" err="1">
                <a:solidFill>
                  <a:srgbClr val="96CCEE"/>
                </a:solidFill>
                <a:latin typeface="Arial Narrow" pitchFamily="34" charset="0"/>
              </a:rPr>
              <a:t>Cecolin</a:t>
            </a:r>
            <a:r>
              <a:rPr lang="en-GB" sz="1200" b="0" dirty="0">
                <a:solidFill>
                  <a:srgbClr val="96CCEE"/>
                </a:solidFill>
                <a:latin typeface="Arial Narrow" pitchFamily="34" charset="0"/>
              </a:rPr>
              <a:t>® </a:t>
            </a:r>
            <a:r>
              <a:rPr lang="en-GB" sz="1800" baseline="12000" dirty="0">
                <a:solidFill>
                  <a:srgbClr val="FFFFFF"/>
                </a:solidFill>
                <a:latin typeface="Arial Narrow" pitchFamily="34" charset="0"/>
              </a:rPr>
              <a:t>|</a:t>
            </a:r>
            <a:r>
              <a:rPr lang="en-GB" sz="1200" dirty="0">
                <a:solidFill>
                  <a:srgbClr val="96CCEE"/>
                </a:solidFill>
                <a:latin typeface="Arial Narrow" pitchFamily="34" charset="0"/>
              </a:rPr>
              <a:t>  May 2022</a:t>
            </a:r>
          </a:p>
        </p:txBody>
      </p:sp>
      <p:sp>
        <p:nvSpPr>
          <p:cNvPr id="1031" name="Rectangle 14"/>
          <p:cNvSpPr>
            <a:spLocks noChangeArrowheads="1"/>
          </p:cNvSpPr>
          <p:nvPr/>
        </p:nvSpPr>
        <p:spPr bwMode="auto">
          <a:xfrm>
            <a:off x="360363" y="6399213"/>
            <a:ext cx="466725" cy="331787"/>
          </a:xfrm>
          <a:prstGeom prst="rect">
            <a:avLst/>
          </a:prstGeom>
          <a:noFill/>
          <a:ln w="9525">
            <a:noFill/>
            <a:miter lim="800000"/>
            <a:headEnd/>
            <a:tailEnd/>
          </a:ln>
        </p:spPr>
        <p:txBody>
          <a:bodyPr lIns="0" tIns="0" rIns="0" bIns="0"/>
          <a:lstStyle/>
          <a:p>
            <a:pPr algn="r" defTabSz="912813"/>
            <a:fld id="{30107352-A43C-41C2-BB2F-96471289B886}" type="slidenum">
              <a:rPr lang="en-US" sz="1500">
                <a:solidFill>
                  <a:srgbClr val="72BBE8"/>
                </a:solidFill>
                <a:latin typeface="Arial Narrow" pitchFamily="34" charset="0"/>
              </a:rPr>
              <a:pPr algn="r" defTabSz="912813"/>
              <a:t>‹#›</a:t>
            </a:fld>
            <a:r>
              <a:rPr lang="en-GB" sz="1500">
                <a:solidFill>
                  <a:srgbClr val="72BBE8"/>
                </a:solidFill>
                <a:latin typeface="Arial Narrow" pitchFamily="34" charset="0"/>
              </a:rPr>
              <a:t> </a:t>
            </a:r>
            <a:r>
              <a:rPr lang="en-GB" sz="2100" baseline="14000">
                <a:solidFill>
                  <a:srgbClr val="FFFFFF"/>
                </a:solidFill>
                <a:latin typeface="Arial Narrow" pitchFamily="34" charset="0"/>
              </a:rPr>
              <a:t>|</a:t>
            </a:r>
          </a:p>
        </p:txBody>
      </p:sp>
      <p:pic>
        <p:nvPicPr>
          <p:cNvPr id="1032" name="Picture 17" descr="WHO-EN-white-H"/>
          <p:cNvPicPr>
            <a:picLocks noChangeAspect="1" noChangeArrowheads="1"/>
          </p:cNvPicPr>
          <p:nvPr/>
        </p:nvPicPr>
        <p:blipFill>
          <a:blip r:embed="rId13"/>
          <a:srcRect/>
          <a:stretch>
            <a:fillRect/>
          </a:stretch>
        </p:blipFill>
        <p:spPr bwMode="auto">
          <a:xfrm>
            <a:off x="6430963" y="6040438"/>
            <a:ext cx="2208212" cy="71755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528" r:id="rId1"/>
    <p:sldLayoutId id="2147484518" r:id="rId2"/>
    <p:sldLayoutId id="2147484519" r:id="rId3"/>
    <p:sldLayoutId id="2147484520" r:id="rId4"/>
    <p:sldLayoutId id="2147484521" r:id="rId5"/>
    <p:sldLayoutId id="2147484522" r:id="rId6"/>
    <p:sldLayoutId id="2147484523" r:id="rId7"/>
    <p:sldLayoutId id="2147484524" r:id="rId8"/>
    <p:sldLayoutId id="2147484525" r:id="rId9"/>
    <p:sldLayoutId id="2147484526" r:id="rId10"/>
    <p:sldLayoutId id="2147484527" r:id="rId11"/>
  </p:sldLayoutIdLst>
  <p:hf hdr="0"/>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hemeOverride" Target="../theme/themeOverride1.xml"/><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hyperlink" Target="https://www.who.int/publications/i/item/9789240014107"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hyperlink" Target="https://www.who.int/publications/i/item/9789241549769" TargetMode="External"/><Relationship Id="rId4" Type="http://schemas.openxmlformats.org/officeDocument/2006/relationships/hyperlink" Target="https://www.who.int/publications/i/item/9789241548953"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5" descr="WHO-EN-white-H"/>
          <p:cNvPicPr>
            <a:picLocks noChangeAspect="1" noChangeArrowheads="1"/>
          </p:cNvPicPr>
          <p:nvPr/>
        </p:nvPicPr>
        <p:blipFill>
          <a:blip r:embed="rId3"/>
          <a:srcRect/>
          <a:stretch>
            <a:fillRect/>
          </a:stretch>
        </p:blipFill>
        <p:spPr bwMode="auto">
          <a:xfrm>
            <a:off x="2676525" y="5059363"/>
            <a:ext cx="3789363" cy="1235075"/>
          </a:xfrm>
          <a:prstGeom prst="rect">
            <a:avLst/>
          </a:prstGeom>
          <a:noFill/>
          <a:ln w="9525">
            <a:noFill/>
            <a:miter lim="800000"/>
            <a:headEnd/>
            <a:tailEnd/>
          </a:ln>
        </p:spPr>
      </p:pic>
      <p:sp>
        <p:nvSpPr>
          <p:cNvPr id="5128" name="Rectangle 4"/>
          <p:cNvSpPr>
            <a:spLocks noChangeArrowheads="1"/>
          </p:cNvSpPr>
          <p:nvPr/>
        </p:nvSpPr>
        <p:spPr bwMode="auto">
          <a:xfrm>
            <a:off x="228600" y="188913"/>
            <a:ext cx="8610600" cy="1470025"/>
          </a:xfrm>
          <a:prstGeom prst="rect">
            <a:avLst/>
          </a:prstGeom>
          <a:noFill/>
          <a:ln>
            <a:noFill/>
          </a:ln>
          <a:effectLst>
            <a:outerShdw blurRad="63500" dist="17961" dir="2700000" algn="ctr" rotWithShape="0">
              <a:srgbClr val="96CCEE">
                <a:alpha val="74998"/>
              </a:srgbClr>
            </a:outerShdw>
          </a:effectLst>
        </p:spPr>
        <p:txBody>
          <a:bodyPr lIns="0" tIns="0" rIns="0" bIns="0" anchor="ctr"/>
          <a:lstStyle/>
          <a:p>
            <a:pPr algn="ctr" defTabSz="912813" eaLnBrk="0" hangingPunct="0">
              <a:defRPr/>
            </a:pPr>
            <a:r>
              <a:rPr lang="fr-FR" sz="2400">
                <a:solidFill>
                  <a:schemeClr val="bg1"/>
                </a:solidFill>
              </a:rPr>
              <a:t>Essential Training Package for HPV Vaccine Introduction</a:t>
            </a:r>
            <a:endParaRPr lang="fr-FR" sz="2400">
              <a:solidFill>
                <a:schemeClr val="bg1"/>
              </a:solidFill>
              <a:latin typeface="Arial" charset="0"/>
              <a:ea typeface="ＭＳ Ｐゴシック" charset="0"/>
            </a:endParaRPr>
          </a:p>
        </p:txBody>
      </p:sp>
      <p:sp>
        <p:nvSpPr>
          <p:cNvPr id="3076" name="Rectangle 5"/>
          <p:cNvSpPr>
            <a:spLocks noChangeArrowheads="1"/>
          </p:cNvSpPr>
          <p:nvPr/>
        </p:nvSpPr>
        <p:spPr bwMode="auto">
          <a:xfrm>
            <a:off x="1476375" y="2397125"/>
            <a:ext cx="6400800" cy="1752600"/>
          </a:xfrm>
          <a:prstGeom prst="rect">
            <a:avLst/>
          </a:prstGeom>
          <a:noFill/>
          <a:ln w="9525">
            <a:noFill/>
            <a:miter lim="800000"/>
            <a:headEnd/>
            <a:tailEnd/>
          </a:ln>
        </p:spPr>
        <p:txBody>
          <a:bodyPr lIns="0" tIns="0" rIns="0" bIns="0"/>
          <a:lstStyle/>
          <a:p>
            <a:pPr algn="ctr" defTabSz="912813" eaLnBrk="0" hangingPunct="0">
              <a:lnSpc>
                <a:spcPct val="90000"/>
              </a:lnSpc>
              <a:spcBef>
                <a:spcPct val="80000"/>
              </a:spcBef>
              <a:buClr>
                <a:srgbClr val="1E7FB8"/>
              </a:buClr>
              <a:buFont typeface="Wingdings" pitchFamily="2" charset="2"/>
              <a:buNone/>
            </a:pPr>
            <a:r>
              <a:rPr lang="fr-FR" sz="3200">
                <a:solidFill>
                  <a:schemeClr val="bg1"/>
                </a:solidFill>
              </a:rPr>
              <a:t>Module 1</a:t>
            </a:r>
          </a:p>
          <a:p>
            <a:pPr algn="ctr" defTabSz="912813" eaLnBrk="0" hangingPunct="0">
              <a:lnSpc>
                <a:spcPct val="90000"/>
              </a:lnSpc>
              <a:spcBef>
                <a:spcPct val="80000"/>
              </a:spcBef>
              <a:buClr>
                <a:srgbClr val="1E7FB8"/>
              </a:buClr>
              <a:buFont typeface="Wingdings" pitchFamily="2" charset="2"/>
              <a:buNone/>
            </a:pPr>
            <a:r>
              <a:rPr lang="fr-FR" sz="3200">
                <a:solidFill>
                  <a:schemeClr val="bg1"/>
                </a:solidFill>
              </a:rPr>
              <a:t>Introduction to HPV Infection &amp; Cervical Cancer </a:t>
            </a:r>
            <a:r>
              <a:rPr lang="fr-FR" sz="3200" err="1">
                <a:solidFill>
                  <a:schemeClr val="bg1"/>
                </a:solidFill>
              </a:rPr>
              <a:t>Disease</a:t>
            </a:r>
            <a:br>
              <a:rPr lang="fr-FR" sz="3200">
                <a:solidFill>
                  <a:schemeClr val="bg1"/>
                </a:solidFill>
              </a:rPr>
            </a:br>
            <a:r>
              <a:rPr lang="fr-FR" sz="3200" err="1">
                <a:solidFill>
                  <a:schemeClr val="bg1"/>
                </a:solidFill>
              </a:rPr>
              <a:t>Cecolin</a:t>
            </a:r>
            <a:r>
              <a:rPr lang="fr-FR" sz="3200">
                <a:solidFill>
                  <a:schemeClr val="bg1"/>
                </a:solidFill>
              </a:rPr>
              <a:t>®</a:t>
            </a:r>
            <a:endParaRPr lang="fr-FR" sz="3200" baseline="30000">
              <a:solidFill>
                <a:schemeClr val="bg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6" descr="HPV infection2.png"/>
          <p:cNvPicPr>
            <a:picLocks noChangeAspect="1"/>
          </p:cNvPicPr>
          <p:nvPr/>
        </p:nvPicPr>
        <p:blipFill>
          <a:blip r:embed="rId3"/>
          <a:srcRect/>
          <a:stretch>
            <a:fillRect/>
          </a:stretch>
        </p:blipFill>
        <p:spPr bwMode="auto">
          <a:xfrm>
            <a:off x="0" y="2000250"/>
            <a:ext cx="9144000" cy="3114675"/>
          </a:xfrm>
          <a:prstGeom prst="rect">
            <a:avLst/>
          </a:prstGeom>
          <a:noFill/>
          <a:ln w="9525">
            <a:noFill/>
            <a:miter lim="800000"/>
            <a:headEnd/>
            <a:tailEnd/>
          </a:ln>
        </p:spPr>
      </p:pic>
      <p:sp>
        <p:nvSpPr>
          <p:cNvPr id="13316" name="TextBox 24"/>
          <p:cNvSpPr txBox="1">
            <a:spLocks noChangeArrowheads="1"/>
          </p:cNvSpPr>
          <p:nvPr/>
        </p:nvSpPr>
        <p:spPr bwMode="auto">
          <a:xfrm>
            <a:off x="785813" y="0"/>
            <a:ext cx="8001000" cy="1200150"/>
          </a:xfrm>
          <a:prstGeom prst="rect">
            <a:avLst/>
          </a:prstGeom>
          <a:noFill/>
          <a:ln w="9525">
            <a:noFill/>
            <a:miter lim="800000"/>
            <a:headEnd/>
            <a:tailEnd/>
          </a:ln>
        </p:spPr>
        <p:txBody>
          <a:bodyPr>
            <a:spAutoFit/>
          </a:bodyPr>
          <a:lstStyle/>
          <a:p>
            <a:pPr algn="ctr"/>
            <a:r>
              <a:rPr lang="en-US" sz="3500">
                <a:solidFill>
                  <a:srgbClr val="002060"/>
                </a:solidFill>
                <a:latin typeface="+mj-lt"/>
                <a:cs typeface="+mj-cs"/>
              </a:rPr>
              <a:t>Over what timespan does Cervical cancer develop?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96292E1-1839-42E0-9960-5EDC17103E43}"/>
              </a:ext>
            </a:extLst>
          </p:cNvPr>
          <p:cNvPicPr>
            <a:picLocks noChangeAspect="1"/>
          </p:cNvPicPr>
          <p:nvPr/>
        </p:nvPicPr>
        <p:blipFill>
          <a:blip r:embed="rId4"/>
          <a:stretch>
            <a:fillRect/>
          </a:stretch>
        </p:blipFill>
        <p:spPr>
          <a:xfrm>
            <a:off x="0" y="1573082"/>
            <a:ext cx="9144000" cy="3229236"/>
          </a:xfrm>
          <a:prstGeom prst="rect">
            <a:avLst/>
          </a:prstGeom>
        </p:spPr>
      </p:pic>
      <p:sp>
        <p:nvSpPr>
          <p:cNvPr id="6146" name="Rectangle 2"/>
          <p:cNvSpPr>
            <a:spLocks noGrp="1" noChangeArrowheads="1"/>
          </p:cNvSpPr>
          <p:nvPr>
            <p:ph type="title"/>
          </p:nvPr>
        </p:nvSpPr>
        <p:spPr>
          <a:ln>
            <a:solidFill>
              <a:schemeClr val="tx1"/>
            </a:solidFill>
          </a:ln>
        </p:spPr>
        <p:txBody>
          <a:bodyPr/>
          <a:lstStyle/>
          <a:p>
            <a:pPr>
              <a:defRPr/>
            </a:pPr>
            <a:r>
              <a:rPr lang="en-GB" kern="1200">
                <a:solidFill>
                  <a:srgbClr val="002060"/>
                </a:solidFill>
              </a:rPr>
              <a:t>Prevention and Treatment</a:t>
            </a:r>
          </a:p>
        </p:txBody>
      </p:sp>
      <p:sp>
        <p:nvSpPr>
          <p:cNvPr id="2" name="Oval 12"/>
          <p:cNvSpPr>
            <a:spLocks noChangeArrowheads="1"/>
          </p:cNvSpPr>
          <p:nvPr/>
        </p:nvSpPr>
        <p:spPr bwMode="auto">
          <a:xfrm>
            <a:off x="7215188" y="357188"/>
            <a:ext cx="914400" cy="914400"/>
          </a:xfrm>
          <a:prstGeom prst="ellipse">
            <a:avLst/>
          </a:prstGeom>
          <a:noFill/>
          <a:ln w="9525">
            <a:noFill/>
            <a:round/>
            <a:headEnd/>
            <a:tailEnd/>
          </a:ln>
        </p:spPr>
        <p:txBody>
          <a:bodyPr>
            <a:spAutoFit/>
          </a:bodyPr>
          <a:lstStyle/>
          <a:p>
            <a:pPr defTabSz="1042988">
              <a:spcBef>
                <a:spcPct val="50000"/>
              </a:spcBef>
            </a:pPr>
            <a:endParaRPr lang="en-US"/>
          </a:p>
        </p:txBody>
      </p:sp>
      <p:grpSp>
        <p:nvGrpSpPr>
          <p:cNvPr id="15" name="Group 14"/>
          <p:cNvGrpSpPr/>
          <p:nvPr/>
        </p:nvGrpSpPr>
        <p:grpSpPr>
          <a:xfrm>
            <a:off x="-87084" y="2318658"/>
            <a:ext cx="7934941" cy="3495751"/>
            <a:chOff x="-87085" y="1861850"/>
            <a:chExt cx="7934941" cy="3495751"/>
          </a:xfrm>
        </p:grpSpPr>
        <p:cxnSp>
          <p:nvCxnSpPr>
            <p:cNvPr id="6" name="Straight Connector 5"/>
            <p:cNvCxnSpPr/>
            <p:nvPr/>
          </p:nvCxnSpPr>
          <p:spPr bwMode="auto">
            <a:xfrm>
              <a:off x="3283580" y="4760115"/>
              <a:ext cx="0" cy="548640"/>
            </a:xfrm>
            <a:prstGeom prst="line">
              <a:avLst/>
            </a:prstGeom>
            <a:ln w="28575"/>
          </p:spPr>
          <p:style>
            <a:lnRef idx="1">
              <a:schemeClr val="accent4"/>
            </a:lnRef>
            <a:fillRef idx="0">
              <a:schemeClr val="accent4"/>
            </a:fillRef>
            <a:effectRef idx="0">
              <a:schemeClr val="accent4"/>
            </a:effectRef>
            <a:fontRef idx="minor">
              <a:schemeClr val="tx1"/>
            </a:fontRef>
          </p:style>
        </p:cxnSp>
        <p:sp>
          <p:nvSpPr>
            <p:cNvPr id="21" name="Oval 20"/>
            <p:cNvSpPr/>
            <p:nvPr/>
          </p:nvSpPr>
          <p:spPr bwMode="auto">
            <a:xfrm>
              <a:off x="-87085" y="1861850"/>
              <a:ext cx="1857375" cy="731520"/>
            </a:xfrm>
            <a:prstGeom prst="ellipse">
              <a:avLst/>
            </a:prstGeom>
            <a:noFill/>
            <a:ln w="38100" cap="rnd" cmpd="sng">
              <a:solidFill>
                <a:schemeClr val="tx2">
                  <a:lumMod val="95000"/>
                  <a:lumOff val="5000"/>
                </a:schemeClr>
              </a:solidFill>
            </a:ln>
            <a:effectLst/>
          </p:spPr>
          <p:txBody>
            <a:bodyPr>
              <a:spAutoFit/>
            </a:bodyPr>
            <a:lstStyle/>
            <a:p>
              <a:pPr defTabSz="1042988">
                <a:spcBef>
                  <a:spcPct val="50000"/>
                </a:spcBef>
                <a:defRPr/>
              </a:pPr>
              <a:endParaRPr lang="en-US" dirty="0">
                <a:latin typeface="Arial" charset="0"/>
              </a:endParaRPr>
            </a:p>
          </p:txBody>
        </p:sp>
        <p:sp>
          <p:nvSpPr>
            <p:cNvPr id="7" name="Rectangle 6"/>
            <p:cNvSpPr/>
            <p:nvPr/>
          </p:nvSpPr>
          <p:spPr>
            <a:xfrm>
              <a:off x="3275856" y="4711270"/>
              <a:ext cx="4572000" cy="646331"/>
            </a:xfrm>
            <a:prstGeom prst="rect">
              <a:avLst/>
            </a:prstGeom>
          </p:spPr>
          <p:txBody>
            <a:bodyPr>
              <a:spAutoFit/>
            </a:bodyPr>
            <a:lstStyle/>
            <a:p>
              <a:pPr defTabSz="1042988">
                <a:spcBef>
                  <a:spcPct val="50000"/>
                </a:spcBef>
              </a:pPr>
              <a:r>
                <a:rPr lang="en-US" sz="1800" dirty="0">
                  <a:solidFill>
                    <a:schemeClr val="tx1"/>
                  </a:solidFill>
                </a:rPr>
                <a:t>HPV vaccination prevents 95% of HPV infections with types 16 &amp; 18</a:t>
              </a:r>
            </a:p>
          </p:txBody>
        </p:sp>
        <p:cxnSp>
          <p:nvCxnSpPr>
            <p:cNvPr id="10" name="Straight Connector 9"/>
            <p:cNvCxnSpPr>
              <a:cxnSpLocks/>
            </p:cNvCxnSpPr>
            <p:nvPr/>
          </p:nvCxnSpPr>
          <p:spPr bwMode="auto">
            <a:xfrm>
              <a:off x="1865098" y="2271152"/>
              <a:ext cx="1410758" cy="2808666"/>
            </a:xfrm>
            <a:prstGeom prst="line">
              <a:avLst/>
            </a:prstGeom>
            <a:ln w="28575">
              <a:headEnd type="none" w="med" len="med"/>
              <a:tailEnd type="none" w="med" len="med"/>
            </a:ln>
          </p:spPr>
          <p:style>
            <a:lnRef idx="1">
              <a:schemeClr val="accent4"/>
            </a:lnRef>
            <a:fillRef idx="0">
              <a:schemeClr val="accent4"/>
            </a:fillRef>
            <a:effectRef idx="0">
              <a:schemeClr val="accent4"/>
            </a:effectRef>
            <a:fontRef idx="minor">
              <a:schemeClr val="tx1"/>
            </a:fontRef>
          </p:style>
        </p:cxnSp>
      </p:grpSp>
    </p:spTree>
    <p:extLst>
      <p:ext uri="{BB962C8B-B14F-4D97-AF65-F5344CB8AC3E}">
        <p14:creationId xmlns:p14="http://schemas.microsoft.com/office/powerpoint/2010/main" val="185483277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B23928-72E0-453B-847E-086AEC115D28}"/>
              </a:ext>
            </a:extLst>
          </p:cNvPr>
          <p:cNvSpPr>
            <a:spLocks noGrp="1"/>
          </p:cNvSpPr>
          <p:nvPr>
            <p:ph type="title"/>
          </p:nvPr>
        </p:nvSpPr>
        <p:spPr/>
        <p:txBody>
          <a:bodyPr/>
          <a:lstStyle/>
          <a:p>
            <a:r>
              <a:rPr lang="en-US" dirty="0"/>
              <a:t>Global Strategy for Cervical Cancer Elimination was adopted in 2020</a:t>
            </a:r>
          </a:p>
        </p:txBody>
      </p:sp>
      <p:sp>
        <p:nvSpPr>
          <p:cNvPr id="5" name="Rectangle 4">
            <a:extLst>
              <a:ext uri="{FF2B5EF4-FFF2-40B4-BE49-F238E27FC236}">
                <a16:creationId xmlns:a16="http://schemas.microsoft.com/office/drawing/2014/main" id="{7C8A691A-ABB3-4AC9-BEF9-44A906AE3E6E}"/>
              </a:ext>
            </a:extLst>
          </p:cNvPr>
          <p:cNvSpPr/>
          <p:nvPr/>
        </p:nvSpPr>
        <p:spPr bwMode="auto">
          <a:xfrm>
            <a:off x="1457325" y="3664835"/>
            <a:ext cx="1971452" cy="2035878"/>
          </a:xfrm>
          <a:prstGeom prst="rect">
            <a:avLst/>
          </a:prstGeom>
          <a:solidFill>
            <a:schemeClr val="bg1">
              <a:lumMod val="50000"/>
            </a:schemeClr>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algn="ctr" defTabSz="782241" fontAlgn="base">
              <a:spcBef>
                <a:spcPct val="0"/>
              </a:spcBef>
              <a:spcAft>
                <a:spcPct val="0"/>
              </a:spcAft>
              <a:defRPr/>
            </a:pPr>
            <a:r>
              <a:rPr lang="en-US" sz="4050" b="1" dirty="0">
                <a:solidFill>
                  <a:prstClr val="white"/>
                </a:solidFill>
                <a:latin typeface="Calibri"/>
                <a:cs typeface="Calibri" panose="020F0502020204030204" pitchFamily="34" charset="0"/>
              </a:rPr>
              <a:t>90%</a:t>
            </a:r>
          </a:p>
          <a:p>
            <a:pPr algn="ctr" defTabSz="782241" fontAlgn="base">
              <a:spcBef>
                <a:spcPct val="0"/>
              </a:spcBef>
              <a:spcAft>
                <a:spcPct val="0"/>
              </a:spcAft>
              <a:defRPr/>
            </a:pPr>
            <a:r>
              <a:rPr lang="en-US" sz="1800" b="1" dirty="0">
                <a:solidFill>
                  <a:prstClr val="white"/>
                </a:solidFill>
                <a:latin typeface="Calibri"/>
                <a:cs typeface="Calibri" panose="020F0502020204030204" pitchFamily="34" charset="0"/>
              </a:rPr>
              <a:t>of girls fully vaccinated with HPV vaccine by 15 years of age</a:t>
            </a:r>
          </a:p>
          <a:p>
            <a:pPr algn="ctr" defTabSz="782241" fontAlgn="base">
              <a:spcBef>
                <a:spcPct val="0"/>
              </a:spcBef>
              <a:spcAft>
                <a:spcPct val="0"/>
              </a:spcAft>
              <a:defRPr/>
            </a:pPr>
            <a:endParaRPr lang="en-US" sz="2925" b="1" dirty="0">
              <a:solidFill>
                <a:srgbClr val="000066"/>
              </a:solidFill>
              <a:latin typeface="Calibri" panose="020F0502020204030204" pitchFamily="34" charset="0"/>
              <a:cs typeface="Calibri" panose="020F0502020204030204" pitchFamily="34" charset="0"/>
            </a:endParaRPr>
          </a:p>
        </p:txBody>
      </p:sp>
      <p:sp>
        <p:nvSpPr>
          <p:cNvPr id="6" name="Rectangle 10">
            <a:extLst>
              <a:ext uri="{FF2B5EF4-FFF2-40B4-BE49-F238E27FC236}">
                <a16:creationId xmlns:a16="http://schemas.microsoft.com/office/drawing/2014/main" id="{9CAA3A65-DE69-45A8-9C2C-41D4E9AC5F88}"/>
              </a:ext>
            </a:extLst>
          </p:cNvPr>
          <p:cNvSpPr/>
          <p:nvPr/>
        </p:nvSpPr>
        <p:spPr bwMode="auto">
          <a:xfrm>
            <a:off x="3705130" y="3666083"/>
            <a:ext cx="1971452" cy="2034630"/>
          </a:xfrm>
          <a:prstGeom prst="rect">
            <a:avLst/>
          </a:prstGeom>
          <a:solidFill>
            <a:schemeClr val="bg1">
              <a:lumMod val="50000"/>
            </a:schemeClr>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algn="ctr" defTabSz="782241" fontAlgn="base">
              <a:spcBef>
                <a:spcPct val="0"/>
              </a:spcBef>
              <a:spcAft>
                <a:spcPct val="0"/>
              </a:spcAft>
              <a:defRPr/>
            </a:pPr>
            <a:r>
              <a:rPr lang="en-US" sz="4000" b="1" dirty="0">
                <a:solidFill>
                  <a:prstClr val="white"/>
                </a:solidFill>
                <a:latin typeface="Calibri"/>
                <a:cs typeface="Calibri" panose="020F0502020204030204" pitchFamily="34" charset="0"/>
              </a:rPr>
              <a:t>70%</a:t>
            </a:r>
            <a:endParaRPr lang="en-US" sz="1050" b="1" dirty="0">
              <a:solidFill>
                <a:prstClr val="white"/>
              </a:solidFill>
              <a:latin typeface="Calibri"/>
              <a:cs typeface="Calibri" panose="020F0502020204030204" pitchFamily="34" charset="0"/>
            </a:endParaRPr>
          </a:p>
          <a:p>
            <a:pPr algn="ctr" defTabSz="782241" fontAlgn="base">
              <a:spcBef>
                <a:spcPct val="0"/>
              </a:spcBef>
              <a:spcAft>
                <a:spcPct val="0"/>
              </a:spcAft>
              <a:defRPr/>
            </a:pPr>
            <a:r>
              <a:rPr lang="en-AU" sz="1800" dirty="0">
                <a:solidFill>
                  <a:prstClr val="white"/>
                </a:solidFill>
                <a:latin typeface="Calibri"/>
              </a:rPr>
              <a:t>of </a:t>
            </a:r>
            <a:r>
              <a:rPr lang="en-AU" sz="1800" b="1" dirty="0">
                <a:solidFill>
                  <a:prstClr val="white"/>
                </a:solidFill>
                <a:latin typeface="Calibri"/>
              </a:rPr>
              <a:t>women are screened with a high-performance test by 35 and 45 years of age </a:t>
            </a:r>
            <a:endParaRPr lang="en-US" sz="1800" b="1" dirty="0">
              <a:solidFill>
                <a:prstClr val="white"/>
              </a:solidFill>
              <a:latin typeface="Calibri"/>
              <a:cs typeface="Calibri" panose="020F0502020204030204" pitchFamily="34" charset="0"/>
            </a:endParaRPr>
          </a:p>
        </p:txBody>
      </p:sp>
      <p:sp>
        <p:nvSpPr>
          <p:cNvPr id="7" name="Rectangle 11">
            <a:extLst>
              <a:ext uri="{FF2B5EF4-FFF2-40B4-BE49-F238E27FC236}">
                <a16:creationId xmlns:a16="http://schemas.microsoft.com/office/drawing/2014/main" id="{9144C9E3-2269-486A-A404-D3CEAB9BFD18}"/>
              </a:ext>
            </a:extLst>
          </p:cNvPr>
          <p:cNvSpPr/>
          <p:nvPr/>
        </p:nvSpPr>
        <p:spPr bwMode="auto">
          <a:xfrm>
            <a:off x="5950502" y="3633626"/>
            <a:ext cx="2193535" cy="2034630"/>
          </a:xfrm>
          <a:prstGeom prst="rect">
            <a:avLst/>
          </a:prstGeom>
          <a:solidFill>
            <a:schemeClr val="bg1">
              <a:lumMod val="50000"/>
            </a:schemeClr>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algn="ctr" defTabSz="782241" fontAlgn="base">
              <a:spcBef>
                <a:spcPct val="0"/>
              </a:spcBef>
              <a:spcAft>
                <a:spcPct val="0"/>
              </a:spcAft>
              <a:defRPr/>
            </a:pPr>
            <a:r>
              <a:rPr lang="en-US" sz="4000" b="1" dirty="0">
                <a:solidFill>
                  <a:prstClr val="white"/>
                </a:solidFill>
                <a:latin typeface="Calibri"/>
                <a:cs typeface="Calibri" panose="020F0502020204030204" pitchFamily="34" charset="0"/>
              </a:rPr>
              <a:t>90%</a:t>
            </a:r>
            <a:endParaRPr lang="en-US" sz="1100" b="1" dirty="0">
              <a:solidFill>
                <a:prstClr val="white"/>
              </a:solidFill>
              <a:latin typeface="Calibri"/>
              <a:cs typeface="Calibri" panose="020F0502020204030204" pitchFamily="34" charset="0"/>
            </a:endParaRPr>
          </a:p>
          <a:p>
            <a:pPr algn="ctr" defTabSz="782241" fontAlgn="base">
              <a:spcBef>
                <a:spcPct val="0"/>
              </a:spcBef>
              <a:spcAft>
                <a:spcPct val="0"/>
              </a:spcAft>
              <a:defRPr/>
            </a:pPr>
            <a:r>
              <a:rPr lang="fr-CH" sz="1800" b="1" dirty="0">
                <a:solidFill>
                  <a:prstClr val="white"/>
                </a:solidFill>
                <a:latin typeface="Calibri"/>
                <a:cs typeface="Calibri" panose="020F0502020204030204" pitchFamily="34" charset="0"/>
              </a:rPr>
              <a:t>of </a:t>
            </a:r>
            <a:r>
              <a:rPr lang="en-AU" sz="1800" b="1" dirty="0">
                <a:solidFill>
                  <a:prstClr val="white"/>
                </a:solidFill>
                <a:latin typeface="Calibri"/>
              </a:rPr>
              <a:t>women identified with cervical disease (precancer or cancer) receive treatment and care</a:t>
            </a:r>
            <a:endParaRPr lang="en-US" sz="1800" b="1" dirty="0">
              <a:solidFill>
                <a:prstClr val="white"/>
              </a:solidFill>
              <a:latin typeface="Calibri"/>
              <a:cs typeface="Calibri" panose="020F0502020204030204" pitchFamily="34" charset="0"/>
            </a:endParaRPr>
          </a:p>
        </p:txBody>
      </p:sp>
      <p:sp>
        <p:nvSpPr>
          <p:cNvPr id="10" name="TextBox 9">
            <a:extLst>
              <a:ext uri="{FF2B5EF4-FFF2-40B4-BE49-F238E27FC236}">
                <a16:creationId xmlns:a16="http://schemas.microsoft.com/office/drawing/2014/main" id="{5F403F73-0CEA-45D6-BB83-A05724F38767}"/>
              </a:ext>
            </a:extLst>
          </p:cNvPr>
          <p:cNvSpPr txBox="1"/>
          <p:nvPr/>
        </p:nvSpPr>
        <p:spPr>
          <a:xfrm>
            <a:off x="2070468" y="2993541"/>
            <a:ext cx="5003062" cy="461665"/>
          </a:xfrm>
          <a:prstGeom prst="rect">
            <a:avLst/>
          </a:prstGeom>
          <a:noFill/>
          <a:ln>
            <a:noFill/>
          </a:ln>
        </p:spPr>
        <p:txBody>
          <a:bodyPr wrap="square" rtlCol="0">
            <a:spAutoFit/>
          </a:bodyPr>
          <a:lstStyle/>
          <a:p>
            <a:pPr algn="ctr" defTabSz="342900"/>
            <a:r>
              <a:rPr lang="en-US" sz="2400" b="1" dirty="0">
                <a:solidFill>
                  <a:prstClr val="black"/>
                </a:solidFill>
                <a:latin typeface="Calibri" panose="020F0502020204030204" pitchFamily="34" charset="0"/>
                <a:cs typeface="Calibri" panose="020F0502020204030204" pitchFamily="34" charset="0"/>
              </a:rPr>
              <a:t>2030 Targets</a:t>
            </a:r>
          </a:p>
        </p:txBody>
      </p:sp>
      <p:sp>
        <p:nvSpPr>
          <p:cNvPr id="11" name="TextBox 10">
            <a:extLst>
              <a:ext uri="{FF2B5EF4-FFF2-40B4-BE49-F238E27FC236}">
                <a16:creationId xmlns:a16="http://schemas.microsoft.com/office/drawing/2014/main" id="{4DD96FB7-6FDF-41BD-B7EF-8DFAD4FF374A}"/>
              </a:ext>
            </a:extLst>
          </p:cNvPr>
          <p:cNvSpPr txBox="1"/>
          <p:nvPr/>
        </p:nvSpPr>
        <p:spPr>
          <a:xfrm>
            <a:off x="760141" y="1589873"/>
            <a:ext cx="7861431" cy="830997"/>
          </a:xfrm>
          <a:prstGeom prst="rect">
            <a:avLst/>
          </a:prstGeom>
          <a:noFill/>
          <a:ln>
            <a:noFill/>
          </a:ln>
        </p:spPr>
        <p:txBody>
          <a:bodyPr wrap="square" rtlCol="0">
            <a:spAutoFit/>
          </a:bodyPr>
          <a:lstStyle/>
          <a:p>
            <a:pPr algn="ctr" defTabSz="342900"/>
            <a:r>
              <a:rPr lang="en-US" sz="2400" b="1" dirty="0">
                <a:solidFill>
                  <a:prstClr val="black"/>
                </a:solidFill>
                <a:latin typeface="Calibri" panose="020F0502020204030204" pitchFamily="34" charset="0"/>
                <a:cs typeface="Calibri" panose="020F0502020204030204" pitchFamily="34" charset="0"/>
              </a:rPr>
              <a:t>Threshold for Elimination as a Public Health Problem:</a:t>
            </a:r>
          </a:p>
          <a:p>
            <a:pPr algn="ctr" defTabSz="342900"/>
            <a:r>
              <a:rPr lang="en-US" sz="2400" b="1" dirty="0">
                <a:solidFill>
                  <a:prstClr val="black"/>
                </a:solidFill>
                <a:latin typeface="Calibri" panose="020F0502020204030204" pitchFamily="34" charset="0"/>
                <a:cs typeface="Calibri" panose="020F0502020204030204" pitchFamily="34" charset="0"/>
              </a:rPr>
              <a:t>Age-adjusted incidence rate &lt; 4 / 100,000 women</a:t>
            </a:r>
          </a:p>
        </p:txBody>
      </p:sp>
      <p:sp>
        <p:nvSpPr>
          <p:cNvPr id="12" name="Isosceles Triangle 11">
            <a:extLst>
              <a:ext uri="{FF2B5EF4-FFF2-40B4-BE49-F238E27FC236}">
                <a16:creationId xmlns:a16="http://schemas.microsoft.com/office/drawing/2014/main" id="{CB77BD56-6205-4B01-B1D1-32916EB0DD82}"/>
              </a:ext>
            </a:extLst>
          </p:cNvPr>
          <p:cNvSpPr/>
          <p:nvPr/>
        </p:nvSpPr>
        <p:spPr>
          <a:xfrm rot="10800000">
            <a:off x="3867625" y="2667138"/>
            <a:ext cx="1408748" cy="266856"/>
          </a:xfrm>
          <a:prstGeom prst="triangle">
            <a:avLst>
              <a:gd name="adj" fmla="val 50592"/>
            </a:avLst>
          </a:prstGeom>
          <a:solidFill>
            <a:srgbClr val="3896D9"/>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a:solidFill>
                <a:prstClr val="white"/>
              </a:solidFill>
              <a:latin typeface="Calibri"/>
            </a:endParaRPr>
          </a:p>
        </p:txBody>
      </p:sp>
    </p:spTree>
    <p:extLst>
      <p:ext uri="{BB962C8B-B14F-4D97-AF65-F5344CB8AC3E}">
        <p14:creationId xmlns:p14="http://schemas.microsoft.com/office/powerpoint/2010/main" val="12354204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
          <p:cNvSpPr>
            <a:spLocks noGrp="1" noChangeArrowheads="1"/>
          </p:cNvSpPr>
          <p:nvPr>
            <p:ph type="body" idx="1"/>
          </p:nvPr>
        </p:nvSpPr>
        <p:spPr>
          <a:xfrm>
            <a:off x="442913" y="1409700"/>
            <a:ext cx="8486775" cy="4611688"/>
          </a:xfrm>
        </p:spPr>
        <p:txBody>
          <a:bodyPr/>
          <a:lstStyle/>
          <a:p>
            <a:endParaRPr lang="fr-FR"/>
          </a:p>
          <a:p>
            <a:endParaRPr lang="fr-FR"/>
          </a:p>
        </p:txBody>
      </p:sp>
      <p:sp>
        <p:nvSpPr>
          <p:cNvPr id="15363" name="Rectangle 5"/>
          <p:cNvSpPr>
            <a:spLocks noChangeArrowheads="1"/>
          </p:cNvSpPr>
          <p:nvPr/>
        </p:nvSpPr>
        <p:spPr bwMode="auto">
          <a:xfrm>
            <a:off x="395536" y="1340768"/>
            <a:ext cx="8143875" cy="4572000"/>
          </a:xfrm>
          <a:prstGeom prst="rect">
            <a:avLst/>
          </a:prstGeom>
          <a:noFill/>
          <a:ln w="9525">
            <a:noFill/>
            <a:miter lim="800000"/>
            <a:headEnd/>
            <a:tailEnd/>
          </a:ln>
        </p:spPr>
        <p:txBody>
          <a:bodyPr lIns="0" tIns="0" rIns="0" bIns="0"/>
          <a:lstStyle/>
          <a:p>
            <a:pPr marL="341313" indent="-341313" defTabSz="912813" eaLnBrk="0" fontAlgn="base" hangingPunct="0">
              <a:spcBef>
                <a:spcPts val="1200"/>
              </a:spcBef>
              <a:spcAft>
                <a:spcPct val="0"/>
              </a:spcAft>
              <a:buClr>
                <a:srgbClr val="1E7FB8"/>
              </a:buClr>
              <a:buFont typeface="Wingdings" pitchFamily="2" charset="2"/>
              <a:buChar char="l"/>
            </a:pPr>
            <a:r>
              <a:rPr lang="fr-FR" sz="2400" b="0" dirty="0">
                <a:latin typeface="+mn-lt"/>
              </a:rPr>
              <a:t>Cervical cancer </a:t>
            </a:r>
            <a:r>
              <a:rPr lang="fr-FR" sz="2400" b="0" dirty="0" err="1">
                <a:latin typeface="+mn-lt"/>
              </a:rPr>
              <a:t>is</a:t>
            </a:r>
            <a:r>
              <a:rPr lang="fr-FR" sz="2400" b="0" dirty="0">
                <a:latin typeface="+mn-lt"/>
              </a:rPr>
              <a:t> the 4th </a:t>
            </a:r>
            <a:r>
              <a:rPr lang="fr-FR" sz="2400" b="0" dirty="0" err="1">
                <a:latin typeface="+mn-lt"/>
              </a:rPr>
              <a:t>most</a:t>
            </a:r>
            <a:r>
              <a:rPr lang="fr-FR" sz="2400" b="0" dirty="0">
                <a:latin typeface="+mn-lt"/>
              </a:rPr>
              <a:t> </a:t>
            </a:r>
            <a:r>
              <a:rPr lang="fr-FR" sz="2400" b="0" dirty="0" err="1">
                <a:latin typeface="+mn-lt"/>
              </a:rPr>
              <a:t>common</a:t>
            </a:r>
            <a:r>
              <a:rPr lang="fr-FR" sz="2400" b="0" dirty="0">
                <a:latin typeface="+mn-lt"/>
              </a:rPr>
              <a:t> cancer in </a:t>
            </a:r>
            <a:r>
              <a:rPr lang="fr-FR" sz="2400" b="0" dirty="0" err="1">
                <a:latin typeface="+mn-lt"/>
              </a:rPr>
              <a:t>women</a:t>
            </a:r>
            <a:endParaRPr lang="fr-FR" sz="2400" b="0" dirty="0">
              <a:latin typeface="+mn-lt"/>
            </a:endParaRPr>
          </a:p>
          <a:p>
            <a:pPr marL="341313" indent="-341313" defTabSz="912813" eaLnBrk="0" fontAlgn="base" hangingPunct="0">
              <a:spcBef>
                <a:spcPts val="1200"/>
              </a:spcBef>
              <a:spcAft>
                <a:spcPct val="0"/>
              </a:spcAft>
              <a:buClr>
                <a:srgbClr val="1E7FB8"/>
              </a:buClr>
              <a:buFont typeface="Wingdings" pitchFamily="2" charset="2"/>
              <a:buChar char="l"/>
            </a:pPr>
            <a:r>
              <a:rPr lang="en-US" sz="2400" b="0" dirty="0">
                <a:latin typeface="+mn-lt"/>
              </a:rPr>
              <a:t>Cervical cancer affects an estimated 604,000 women each year and leads to 342,000 deaths (2020) nearly 90% of affected women live in developing countries</a:t>
            </a:r>
          </a:p>
          <a:p>
            <a:pPr marL="341313" indent="-341313" defTabSz="912813" eaLnBrk="0" fontAlgn="base" hangingPunct="0">
              <a:spcBef>
                <a:spcPts val="1200"/>
              </a:spcBef>
              <a:spcAft>
                <a:spcPct val="0"/>
              </a:spcAft>
              <a:buClr>
                <a:srgbClr val="1E7FB8"/>
              </a:buClr>
              <a:buFont typeface="Wingdings" pitchFamily="2" charset="2"/>
              <a:buChar char="l"/>
            </a:pPr>
            <a:r>
              <a:rPr lang="en-US" sz="2400" b="0" dirty="0">
                <a:latin typeface="+mn-lt"/>
              </a:rPr>
              <a:t>Cervical cancer is caused by persistent infection with certain types of HPV virus – types 16 &amp;18 cause most cervical cancers</a:t>
            </a:r>
          </a:p>
          <a:p>
            <a:pPr marL="341313" indent="-341313" defTabSz="912813" eaLnBrk="0" fontAlgn="base" hangingPunct="0">
              <a:spcBef>
                <a:spcPts val="1200"/>
              </a:spcBef>
              <a:spcAft>
                <a:spcPct val="0"/>
              </a:spcAft>
              <a:buClr>
                <a:srgbClr val="1E7FB8"/>
              </a:buClr>
              <a:buFont typeface="Wingdings" pitchFamily="2" charset="2"/>
              <a:buChar char="l"/>
            </a:pPr>
            <a:r>
              <a:rPr lang="en-US" sz="2400" b="0" dirty="0">
                <a:latin typeface="+mn-lt"/>
              </a:rPr>
              <a:t>HPV viruses are common and spread easily by skin-to-skin contact during sexual activity</a:t>
            </a:r>
          </a:p>
          <a:p>
            <a:pPr marL="341313" indent="-341313" defTabSz="912813" eaLnBrk="0" fontAlgn="base" hangingPunct="0">
              <a:spcBef>
                <a:spcPct val="80000"/>
              </a:spcBef>
              <a:spcAft>
                <a:spcPct val="0"/>
              </a:spcAft>
              <a:buClr>
                <a:srgbClr val="1E7FB8"/>
              </a:buClr>
            </a:pPr>
            <a:endParaRPr lang="en-US" sz="2400" dirty="0">
              <a:solidFill>
                <a:srgbClr val="000066"/>
              </a:solidFill>
              <a:ea typeface="MS PGothic" pitchFamily="34" charset="-128"/>
            </a:endParaRPr>
          </a:p>
          <a:p>
            <a:pPr marL="341313" indent="-341313" defTabSz="912813" eaLnBrk="0" fontAlgn="base" hangingPunct="0">
              <a:spcBef>
                <a:spcPct val="80000"/>
              </a:spcBef>
              <a:spcAft>
                <a:spcPct val="0"/>
              </a:spcAft>
              <a:buClr>
                <a:srgbClr val="1E7FB8"/>
              </a:buClr>
              <a:buFont typeface="Wingdings" pitchFamily="2" charset="2"/>
              <a:buChar char="l"/>
            </a:pPr>
            <a:endParaRPr lang="fr-FR" sz="2800" dirty="0">
              <a:solidFill>
                <a:srgbClr val="000066"/>
              </a:solidFill>
              <a:ea typeface="MS PGothic" pitchFamily="34" charset="-128"/>
            </a:endParaRPr>
          </a:p>
          <a:p>
            <a:pPr marL="341313" indent="-341313" defTabSz="912813" eaLnBrk="0" fontAlgn="base" hangingPunct="0">
              <a:spcBef>
                <a:spcPct val="80000"/>
              </a:spcBef>
              <a:spcAft>
                <a:spcPct val="0"/>
              </a:spcAft>
              <a:buClr>
                <a:srgbClr val="1E7FB8"/>
              </a:buClr>
              <a:buFont typeface="Wingdings" pitchFamily="2" charset="2"/>
              <a:buChar char="l"/>
            </a:pPr>
            <a:endParaRPr lang="en-US" sz="2800" dirty="0">
              <a:solidFill>
                <a:srgbClr val="000066"/>
              </a:solidFill>
              <a:ea typeface="MS PGothic" pitchFamily="34" charset="-128"/>
            </a:endParaRPr>
          </a:p>
        </p:txBody>
      </p:sp>
      <p:sp>
        <p:nvSpPr>
          <p:cNvPr id="15365" name="Rectangle 7"/>
          <p:cNvSpPr>
            <a:spLocks noGrp="1" noChangeArrowheads="1"/>
          </p:cNvSpPr>
          <p:nvPr>
            <p:ph type="title"/>
          </p:nvPr>
        </p:nvSpPr>
        <p:spPr/>
        <p:txBody>
          <a:bodyPr/>
          <a:lstStyle/>
          <a:p>
            <a:pPr>
              <a:defRPr/>
            </a:pPr>
            <a:r>
              <a:rPr lang="fr-FR" kern="1200">
                <a:solidFill>
                  <a:srgbClr val="002060"/>
                </a:solidFill>
              </a:rPr>
              <a:t>Key messages (1/2)</a:t>
            </a:r>
          </a:p>
        </p:txBody>
      </p:sp>
      <p:pic>
        <p:nvPicPr>
          <p:cNvPr id="2" name="Picture 7" descr="C:\Users\sfellache\Desktop\ammp\doctor1.jpg"/>
          <p:cNvPicPr>
            <a:picLocks noChangeAspect="1" noChangeArrowheads="1"/>
          </p:cNvPicPr>
          <p:nvPr/>
        </p:nvPicPr>
        <p:blipFill>
          <a:blip r:embed="rId3"/>
          <a:srcRect/>
          <a:stretch>
            <a:fillRect/>
          </a:stretch>
        </p:blipFill>
        <p:spPr bwMode="auto">
          <a:xfrm>
            <a:off x="7500938" y="142875"/>
            <a:ext cx="1517650" cy="992188"/>
          </a:xfrm>
          <a:prstGeom prst="rect">
            <a:avLst/>
          </a:prstGeom>
          <a:noFill/>
          <a:ln w="9525">
            <a:noFill/>
            <a:miter lim="800000"/>
            <a:headEnd/>
            <a:tailEnd/>
          </a:ln>
        </p:spPr>
      </p:pic>
    </p:spTree>
    <p:extLst>
      <p:ext uri="{BB962C8B-B14F-4D97-AF65-F5344CB8AC3E}">
        <p14:creationId xmlns:p14="http://schemas.microsoft.com/office/powerpoint/2010/main" val="25930766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
          <p:cNvSpPr>
            <a:spLocks noGrp="1" noChangeArrowheads="1"/>
          </p:cNvSpPr>
          <p:nvPr>
            <p:ph type="body" idx="1"/>
          </p:nvPr>
        </p:nvSpPr>
        <p:spPr>
          <a:xfrm>
            <a:off x="442913" y="1409700"/>
            <a:ext cx="8486775" cy="4611688"/>
          </a:xfrm>
        </p:spPr>
        <p:txBody>
          <a:bodyPr/>
          <a:lstStyle/>
          <a:p>
            <a:endParaRPr lang="fr-FR"/>
          </a:p>
          <a:p>
            <a:endParaRPr lang="fr-FR"/>
          </a:p>
        </p:txBody>
      </p:sp>
      <p:sp>
        <p:nvSpPr>
          <p:cNvPr id="15363" name="Rectangle 5"/>
          <p:cNvSpPr>
            <a:spLocks noChangeArrowheads="1"/>
          </p:cNvSpPr>
          <p:nvPr/>
        </p:nvSpPr>
        <p:spPr bwMode="auto">
          <a:xfrm>
            <a:off x="500063" y="1285875"/>
            <a:ext cx="8143875" cy="4572000"/>
          </a:xfrm>
          <a:prstGeom prst="rect">
            <a:avLst/>
          </a:prstGeom>
          <a:noFill/>
          <a:ln w="9525">
            <a:noFill/>
            <a:miter lim="800000"/>
            <a:headEnd/>
            <a:tailEnd/>
          </a:ln>
        </p:spPr>
        <p:txBody>
          <a:bodyPr lIns="0" tIns="0" rIns="0" bIns="0" anchor="t"/>
          <a:lstStyle/>
          <a:p>
            <a:pPr marL="341313" indent="-341313" defTabSz="912813" eaLnBrk="0" hangingPunct="0">
              <a:spcBef>
                <a:spcPts val="1200"/>
              </a:spcBef>
              <a:buClr>
                <a:srgbClr val="1E7FB8"/>
              </a:buClr>
              <a:buFont typeface="Wingdings" pitchFamily="2" charset="2"/>
              <a:buChar char="l"/>
            </a:pPr>
            <a:r>
              <a:rPr lang="en-US" sz="2400" b="0" dirty="0"/>
              <a:t>Risk factors for HPV infection and cervical cancer are: </a:t>
            </a:r>
          </a:p>
          <a:p>
            <a:pPr marL="804863" lvl="1" indent="-280988" defTabSz="912813" eaLnBrk="0" hangingPunct="0">
              <a:spcBef>
                <a:spcPts val="0"/>
              </a:spcBef>
              <a:buClr>
                <a:srgbClr val="1E7FB8"/>
              </a:buClr>
              <a:buFont typeface="Arial" pitchFamily="34" charset="0"/>
              <a:buChar char="–"/>
            </a:pPr>
            <a:r>
              <a:rPr lang="en-US" sz="2100" b="0" dirty="0"/>
              <a:t>early sexual intercourse, </a:t>
            </a:r>
          </a:p>
          <a:p>
            <a:pPr marL="804863" lvl="1" indent="-280988" defTabSz="912813" eaLnBrk="0" hangingPunct="0">
              <a:spcBef>
                <a:spcPts val="0"/>
              </a:spcBef>
              <a:buClr>
                <a:srgbClr val="1E7FB8"/>
              </a:buClr>
              <a:buFont typeface="Arial" pitchFamily="34" charset="0"/>
              <a:buChar char="–"/>
            </a:pPr>
            <a:r>
              <a:rPr lang="en-US" sz="2100" b="0" dirty="0"/>
              <a:t>multiple sexual partners</a:t>
            </a:r>
          </a:p>
          <a:p>
            <a:pPr marL="804863" lvl="1" indent="-280988" defTabSz="912813" eaLnBrk="0" hangingPunct="0">
              <a:spcBef>
                <a:spcPts val="0"/>
              </a:spcBef>
              <a:buClr>
                <a:srgbClr val="1E7FB8"/>
              </a:buClr>
              <a:buFont typeface="Arial" pitchFamily="34" charset="0"/>
              <a:buChar char="–"/>
            </a:pPr>
            <a:r>
              <a:rPr lang="en-US" sz="2100" b="0" dirty="0"/>
              <a:t>tobacco use</a:t>
            </a:r>
          </a:p>
          <a:p>
            <a:pPr marL="804545" lvl="1" indent="-280670" defTabSz="912813" eaLnBrk="0" hangingPunct="0">
              <a:spcBef>
                <a:spcPts val="0"/>
              </a:spcBef>
              <a:buClr>
                <a:srgbClr val="1E7FB8"/>
              </a:buClr>
              <a:buFont typeface="Arial" pitchFamily="34" charset="0"/>
              <a:buChar char="–"/>
            </a:pPr>
            <a:r>
              <a:rPr lang="en-US" sz="2100" b="0">
                <a:latin typeface="Arial"/>
                <a:ea typeface="MS PGothic"/>
              </a:rPr>
              <a:t>immunosuppression (HIV+)</a:t>
            </a:r>
          </a:p>
          <a:p>
            <a:pPr marL="341313" indent="-341313" algn="just" defTabSz="912813" eaLnBrk="0" hangingPunct="0">
              <a:spcBef>
                <a:spcPts val="1200"/>
              </a:spcBef>
              <a:buClr>
                <a:srgbClr val="1E7FB8"/>
              </a:buClr>
              <a:buFont typeface="Wingdings" pitchFamily="2" charset="2"/>
              <a:buChar char="l"/>
            </a:pPr>
            <a:r>
              <a:rPr lang="en-US" sz="2400" b="0" dirty="0"/>
              <a:t>Progress from infection to pre-cancerous lesions and cancer is slow but can be rapid in women with immune suppression</a:t>
            </a:r>
          </a:p>
          <a:p>
            <a:pPr marL="341313" indent="-341313" algn="just" defTabSz="912813" eaLnBrk="0" hangingPunct="0">
              <a:spcBef>
                <a:spcPts val="1200"/>
              </a:spcBef>
              <a:buClr>
                <a:srgbClr val="1E7FB8"/>
              </a:buClr>
              <a:buFont typeface="Wingdings" pitchFamily="2" charset="2"/>
              <a:buChar char="l"/>
            </a:pPr>
            <a:r>
              <a:rPr lang="en-US" sz="2400" b="0" dirty="0"/>
              <a:t>Symptoms of cervical cancer tend to appear only after the cancer has reached an advanced stage</a:t>
            </a:r>
          </a:p>
          <a:p>
            <a:pPr marL="341313" indent="-341313" algn="just" defTabSz="912813" eaLnBrk="0" hangingPunct="0">
              <a:spcBef>
                <a:spcPts val="1200"/>
              </a:spcBef>
              <a:buClr>
                <a:srgbClr val="1E7FB8"/>
              </a:buClr>
              <a:buFont typeface="Wingdings" pitchFamily="2" charset="2"/>
              <a:buChar char="l"/>
            </a:pPr>
            <a:r>
              <a:rPr lang="en-US" sz="2400" b="0" dirty="0"/>
              <a:t>HPV vaccines prevent over 95% of infections from HPV types 16 &amp; 18</a:t>
            </a:r>
          </a:p>
          <a:p>
            <a:pPr marL="341313" indent="-341313" defTabSz="912813" eaLnBrk="0" hangingPunct="0">
              <a:spcBef>
                <a:spcPct val="80000"/>
              </a:spcBef>
              <a:buClr>
                <a:srgbClr val="1E7FB8"/>
              </a:buClr>
            </a:pPr>
            <a:endParaRPr lang="en-US" sz="2200" b="0" dirty="0"/>
          </a:p>
          <a:p>
            <a:pPr marL="341313" indent="-341313" defTabSz="912813" eaLnBrk="0" hangingPunct="0">
              <a:spcBef>
                <a:spcPct val="80000"/>
              </a:spcBef>
              <a:buClr>
                <a:srgbClr val="1E7FB8"/>
              </a:buClr>
              <a:buFont typeface="Wingdings" pitchFamily="2" charset="2"/>
              <a:buChar char="l"/>
            </a:pPr>
            <a:endParaRPr lang="fr-FR" sz="2500" b="0" dirty="0"/>
          </a:p>
          <a:p>
            <a:pPr marL="341313" indent="-341313" defTabSz="912813" eaLnBrk="0" hangingPunct="0">
              <a:spcBef>
                <a:spcPct val="80000"/>
              </a:spcBef>
              <a:buClr>
                <a:srgbClr val="1E7FB8"/>
              </a:buClr>
              <a:buFont typeface="Wingdings" pitchFamily="2" charset="2"/>
              <a:buChar char="l"/>
            </a:pPr>
            <a:endParaRPr lang="en-US" sz="2400" b="0" dirty="0"/>
          </a:p>
        </p:txBody>
      </p:sp>
      <p:sp>
        <p:nvSpPr>
          <p:cNvPr id="15365" name="Rectangle 7"/>
          <p:cNvSpPr>
            <a:spLocks noGrp="1" noChangeArrowheads="1"/>
          </p:cNvSpPr>
          <p:nvPr>
            <p:ph type="title"/>
          </p:nvPr>
        </p:nvSpPr>
        <p:spPr/>
        <p:txBody>
          <a:bodyPr/>
          <a:lstStyle/>
          <a:p>
            <a:pPr>
              <a:defRPr/>
            </a:pPr>
            <a:r>
              <a:rPr lang="fr-FR" kern="1200">
                <a:solidFill>
                  <a:srgbClr val="002060"/>
                </a:solidFill>
              </a:rPr>
              <a:t>Key messages (2/2)</a:t>
            </a:r>
          </a:p>
        </p:txBody>
      </p:sp>
      <p:pic>
        <p:nvPicPr>
          <p:cNvPr id="2" name="Picture 7" descr="C:\Users\sfellache\Desktop\ammp\doctor1.jpg"/>
          <p:cNvPicPr>
            <a:picLocks noChangeAspect="1" noChangeArrowheads="1"/>
          </p:cNvPicPr>
          <p:nvPr/>
        </p:nvPicPr>
        <p:blipFill>
          <a:blip r:embed="rId3"/>
          <a:srcRect/>
          <a:stretch>
            <a:fillRect/>
          </a:stretch>
        </p:blipFill>
        <p:spPr bwMode="auto">
          <a:xfrm>
            <a:off x="7500938" y="142875"/>
            <a:ext cx="1517650" cy="992188"/>
          </a:xfrm>
          <a:prstGeom prst="rect">
            <a:avLst/>
          </a:prstGeom>
          <a:noFill/>
          <a:ln w="9525">
            <a:noFill/>
            <a:miter lim="800000"/>
            <a:headEnd/>
            <a:tailEnd/>
          </a:ln>
        </p:spPr>
      </p:pic>
    </p:spTree>
    <p:extLst>
      <p:ext uri="{BB962C8B-B14F-4D97-AF65-F5344CB8AC3E}">
        <p14:creationId xmlns:p14="http://schemas.microsoft.com/office/powerpoint/2010/main" val="746183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6" descr="doctor_goodbye"/>
          <p:cNvPicPr>
            <a:picLocks noChangeAspect="1" noChangeArrowheads="1"/>
          </p:cNvPicPr>
          <p:nvPr/>
        </p:nvPicPr>
        <p:blipFill>
          <a:blip r:embed="rId3"/>
          <a:srcRect/>
          <a:stretch>
            <a:fillRect/>
          </a:stretch>
        </p:blipFill>
        <p:spPr bwMode="auto">
          <a:xfrm>
            <a:off x="536575" y="1773238"/>
            <a:ext cx="2522538" cy="3641725"/>
          </a:xfrm>
          <a:prstGeom prst="rect">
            <a:avLst/>
          </a:prstGeom>
          <a:noFill/>
          <a:ln w="9525">
            <a:noFill/>
            <a:miter lim="800000"/>
            <a:headEnd/>
            <a:tailEnd/>
          </a:ln>
        </p:spPr>
      </p:pic>
      <p:sp>
        <p:nvSpPr>
          <p:cNvPr id="17411" name="Titre 1"/>
          <p:cNvSpPr>
            <a:spLocks noGrp="1"/>
          </p:cNvSpPr>
          <p:nvPr>
            <p:ph type="title" idx="4294967295"/>
          </p:nvPr>
        </p:nvSpPr>
        <p:spPr/>
        <p:txBody>
          <a:bodyPr/>
          <a:lstStyle/>
          <a:p>
            <a:pPr>
              <a:defRPr/>
            </a:pPr>
            <a:r>
              <a:rPr lang="en-US" sz="3600"/>
              <a:t>End of module</a:t>
            </a:r>
            <a:endParaRPr lang="fr-FR" sz="3600"/>
          </a:p>
        </p:txBody>
      </p:sp>
      <p:sp>
        <p:nvSpPr>
          <p:cNvPr id="7" name="Rectangle à coins arrondis 6"/>
          <p:cNvSpPr/>
          <p:nvPr/>
        </p:nvSpPr>
        <p:spPr bwMode="auto">
          <a:xfrm>
            <a:off x="3924300" y="2060575"/>
            <a:ext cx="3671888" cy="1512888"/>
          </a:xfrm>
          <a:prstGeom prst="wedgeRoundRectCallout">
            <a:avLst>
              <a:gd name="adj1" fmla="val -80920"/>
              <a:gd name="adj2" fmla="val -26776"/>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lIns="91440" tIns="45720" rIns="91440" bIns="45720" anchor="t"/>
          <a:lstStyle/>
          <a:p>
            <a:pPr algn="ctr" rtl="1">
              <a:defRPr/>
            </a:pPr>
            <a:br>
              <a:rPr lang="en-US" sz="1400" b="1" dirty="0"/>
            </a:br>
            <a:r>
              <a:rPr lang="en-US" sz="2400" b="1" dirty="0">
                <a:solidFill>
                  <a:srgbClr val="000066"/>
                </a:solidFill>
              </a:rPr>
              <a:t>Thank you</a:t>
            </a:r>
          </a:p>
          <a:p>
            <a:pPr algn="ctr" rtl="1">
              <a:defRPr/>
            </a:pPr>
            <a:r>
              <a:rPr lang="en-US" sz="2400" b="1" dirty="0">
                <a:solidFill>
                  <a:srgbClr val="000066"/>
                </a:solidFill>
              </a:rPr>
              <a:t>for your </a:t>
            </a:r>
            <a:r>
              <a:rPr lang="en-US" sz="2400" dirty="0">
                <a:solidFill>
                  <a:srgbClr val="000066"/>
                </a:solidFill>
              </a:rPr>
              <a:t>attention</a:t>
            </a:r>
            <a:br>
              <a:rPr lang="en-US" sz="2400" b="1" dirty="0"/>
            </a:br>
            <a:endParaRPr lang="en-US" sz="2400" b="1">
              <a:solidFill>
                <a:srgbClr val="000066"/>
              </a:solidFill>
            </a:endParaRPr>
          </a:p>
          <a:p>
            <a:pPr rtl="1">
              <a:defRPr/>
            </a:pPr>
            <a:endParaRPr lang="en-US" sz="2000" b="1">
              <a:solidFill>
                <a:srgbClr val="000066"/>
              </a:solidFill>
            </a:endParaRPr>
          </a:p>
          <a:p>
            <a:pPr rtl="1">
              <a:defRPr/>
            </a:pPr>
            <a:endParaRPr lang="en-US" sz="2000" b="1">
              <a:solidFill>
                <a:srgbClr val="000066"/>
              </a:solidFill>
            </a:endParaRPr>
          </a:p>
          <a:p>
            <a:pPr rtl="1">
              <a:defRPr/>
            </a:pPr>
            <a:endParaRPr lang="en-US" sz="2000" b="1">
              <a:solidFill>
                <a:srgbClr val="000066"/>
              </a:solidFill>
            </a:endParaRPr>
          </a:p>
          <a:p>
            <a:pPr rtl="1">
              <a:defRPr/>
            </a:pPr>
            <a:endParaRPr lang="en-US" sz="2000" b="1">
              <a:solidFill>
                <a:srgbClr val="000066"/>
              </a:solidFill>
            </a:endParaRPr>
          </a:p>
          <a:p>
            <a:pPr rtl="1">
              <a:defRPr/>
            </a:pPr>
            <a:endParaRPr lang="fr-FR" sz="2000" b="1" dirty="0">
              <a:solidFill>
                <a:srgbClr val="000066"/>
              </a:solidFill>
            </a:endParaRPr>
          </a:p>
        </p:txBody>
      </p:sp>
    </p:spTree>
    <p:extLst>
      <p:ext uri="{BB962C8B-B14F-4D97-AF65-F5344CB8AC3E}">
        <p14:creationId xmlns:p14="http://schemas.microsoft.com/office/powerpoint/2010/main" val="31582569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nSpc>
                <a:spcPct val="90000"/>
              </a:lnSpc>
              <a:defRPr/>
            </a:pPr>
            <a:r>
              <a:rPr lang="en-US" kern="1200">
                <a:solidFill>
                  <a:srgbClr val="002060"/>
                </a:solidFill>
                <a:ea typeface="ＭＳ Ｐゴシック" pitchFamily="34" charset="-128"/>
              </a:rPr>
              <a:t>References</a:t>
            </a:r>
          </a:p>
        </p:txBody>
      </p:sp>
      <p:sp>
        <p:nvSpPr>
          <p:cNvPr id="17411" name="Content Placeholder 2"/>
          <p:cNvSpPr>
            <a:spLocks noGrp="1"/>
          </p:cNvSpPr>
          <p:nvPr>
            <p:ph idx="1"/>
          </p:nvPr>
        </p:nvSpPr>
        <p:spPr/>
        <p:txBody>
          <a:bodyPr/>
          <a:lstStyle/>
          <a:p>
            <a:pPr marL="340995" indent="-340995"/>
            <a:r>
              <a:rPr lang="en-US" sz="2400">
                <a:ea typeface="MS PGothic"/>
              </a:rPr>
              <a:t>Global Strategy to accelerate the elimination of cervical cancer as a public health problem. WHO 2020: </a:t>
            </a:r>
            <a:r>
              <a:rPr lang="en-US" sz="2400" dirty="0">
                <a:ea typeface="MS PGothic"/>
                <a:hlinkClick r:id="rId3"/>
              </a:rPr>
              <a:t>https://www.who.int/publications/i/item/9789240014107</a:t>
            </a:r>
            <a:endParaRPr lang="en-US"/>
          </a:p>
          <a:p>
            <a:pPr marL="340995" indent="-340995"/>
            <a:r>
              <a:rPr lang="en-US" sz="2400" dirty="0">
                <a:ea typeface="MS PGothic"/>
              </a:rPr>
              <a:t>Comprehensive cervical cancer control: 2</a:t>
            </a:r>
            <a:r>
              <a:rPr lang="en-US" sz="2400" baseline="30000" dirty="0">
                <a:ea typeface="MS PGothic"/>
              </a:rPr>
              <a:t>nd</a:t>
            </a:r>
            <a:r>
              <a:rPr lang="en-US" sz="2400" dirty="0">
                <a:ea typeface="MS PGothic"/>
              </a:rPr>
              <a:t> edition. WHO 2014: </a:t>
            </a:r>
            <a:r>
              <a:rPr lang="en-US" sz="2400" dirty="0">
                <a:ea typeface="MS PGothic"/>
                <a:hlinkClick r:id="rId4"/>
              </a:rPr>
              <a:t>https://www.who.int/publications/i/item/9789241548953</a:t>
            </a:r>
            <a:endParaRPr lang="en-US" sz="2400" dirty="0">
              <a:hlinkClick r:id="rId4"/>
            </a:endParaRPr>
          </a:p>
          <a:p>
            <a:pPr marL="340995" indent="-340995"/>
            <a:r>
              <a:rPr lang="en-US" sz="2400" dirty="0">
                <a:ea typeface="MS PGothic"/>
              </a:rPr>
              <a:t>Guide to introducing HPV vaccine into national immunization </a:t>
            </a:r>
            <a:r>
              <a:rPr lang="en-US" sz="2400" dirty="0" err="1">
                <a:ea typeface="MS PGothic"/>
              </a:rPr>
              <a:t>programme</a:t>
            </a:r>
            <a:r>
              <a:rPr lang="en-US" sz="2400" dirty="0">
                <a:ea typeface="MS PGothic"/>
              </a:rPr>
              <a:t> WHO 2016: </a:t>
            </a:r>
            <a:r>
              <a:rPr lang="en-US" sz="2400" dirty="0">
                <a:ea typeface="MS PGothic"/>
                <a:hlinkClick r:id="rId5"/>
              </a:rPr>
              <a:t>https://www.who.int/publications/i/item/9789241549769</a:t>
            </a:r>
            <a:endParaRPr lang="en-US" sz="2400" dirty="0">
              <a:hlinkClick r:id="rId5"/>
            </a:endParaRPr>
          </a:p>
          <a:p>
            <a:endParaRPr lang="en-US" sz="24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12"/>
          <p:cNvSpPr>
            <a:spLocks noGrp="1" noChangeArrowheads="1"/>
          </p:cNvSpPr>
          <p:nvPr>
            <p:ph type="title"/>
          </p:nvPr>
        </p:nvSpPr>
        <p:spPr/>
        <p:txBody>
          <a:bodyPr/>
          <a:lstStyle/>
          <a:p>
            <a:pPr>
              <a:defRPr/>
            </a:pPr>
            <a:r>
              <a:rPr lang="fr-FR">
                <a:ea typeface="ＭＳ Ｐゴシック" charset="0"/>
              </a:rPr>
              <a:t>Learning objectives</a:t>
            </a:r>
          </a:p>
        </p:txBody>
      </p:sp>
      <p:sp>
        <p:nvSpPr>
          <p:cNvPr id="4099" name="Rectangle 14"/>
          <p:cNvSpPr>
            <a:spLocks noChangeArrowheads="1"/>
          </p:cNvSpPr>
          <p:nvPr/>
        </p:nvSpPr>
        <p:spPr bwMode="auto">
          <a:xfrm>
            <a:off x="1476375" y="1381125"/>
            <a:ext cx="7258050" cy="4611688"/>
          </a:xfrm>
          <a:prstGeom prst="rect">
            <a:avLst/>
          </a:prstGeom>
          <a:noFill/>
          <a:ln w="9525">
            <a:noFill/>
            <a:miter lim="800000"/>
            <a:headEnd/>
            <a:tailEnd/>
          </a:ln>
        </p:spPr>
        <p:txBody>
          <a:bodyPr lIns="0" tIns="0" rIns="0" bIns="0"/>
          <a:lstStyle/>
          <a:p>
            <a:pPr marL="341313" indent="-341313" defTabSz="912813" eaLnBrk="0" hangingPunct="0">
              <a:spcBef>
                <a:spcPct val="80000"/>
              </a:spcBef>
              <a:buClr>
                <a:srgbClr val="1E7FB8"/>
              </a:buClr>
              <a:buFont typeface="Wingdings" pitchFamily="2" charset="2"/>
              <a:buChar char="l"/>
            </a:pPr>
            <a:r>
              <a:rPr lang="fr-FR" sz="2400" b="0" err="1"/>
              <a:t>At</a:t>
            </a:r>
            <a:r>
              <a:rPr lang="fr-FR" sz="2400" b="0"/>
              <a:t> the end of the module, </a:t>
            </a:r>
            <a:r>
              <a:rPr lang="fr-FR" sz="2400" b="0" err="1"/>
              <a:t>you</a:t>
            </a:r>
            <a:r>
              <a:rPr lang="fr-FR" sz="2400" b="0"/>
              <a:t> </a:t>
            </a:r>
            <a:r>
              <a:rPr lang="fr-FR" sz="2400" b="0" err="1"/>
              <a:t>will</a:t>
            </a:r>
            <a:r>
              <a:rPr lang="fr-FR" sz="2400" b="0"/>
              <a:t> have </a:t>
            </a:r>
            <a:r>
              <a:rPr lang="fr-FR" sz="2400" b="0" err="1"/>
              <a:t>learned</a:t>
            </a:r>
            <a:r>
              <a:rPr lang="fr-FR" sz="2400" b="0"/>
              <a:t> to:</a:t>
            </a:r>
          </a:p>
          <a:p>
            <a:pPr marL="804863" lvl="1" indent="-280988" defTabSz="912813" eaLnBrk="0" hangingPunct="0">
              <a:spcBef>
                <a:spcPct val="20000"/>
              </a:spcBef>
              <a:buClr>
                <a:srgbClr val="1E7FB8"/>
              </a:buClr>
              <a:buFont typeface="Arial" pitchFamily="34" charset="0"/>
              <a:buChar char="–"/>
            </a:pPr>
            <a:r>
              <a:rPr lang="en-GB" sz="2100" b="0"/>
              <a:t>Explain the incidence &amp; mortality of cervical cancer globally and regionally</a:t>
            </a:r>
          </a:p>
          <a:p>
            <a:pPr marL="804863" lvl="1" indent="-280988" defTabSz="912813" eaLnBrk="0" hangingPunct="0">
              <a:spcBef>
                <a:spcPct val="20000"/>
              </a:spcBef>
              <a:buClr>
                <a:srgbClr val="1E7FB8"/>
              </a:buClr>
              <a:buFont typeface="Arial" pitchFamily="34" charset="0"/>
              <a:buChar char="–"/>
            </a:pPr>
            <a:r>
              <a:rPr lang="en-GB" sz="2100" b="0"/>
              <a:t>Explain the cause of most cases of cervical cancer</a:t>
            </a:r>
          </a:p>
          <a:p>
            <a:pPr marL="804863" lvl="1" indent="-280988" defTabSz="912813" eaLnBrk="0" hangingPunct="0">
              <a:spcBef>
                <a:spcPct val="20000"/>
              </a:spcBef>
              <a:buClr>
                <a:srgbClr val="1E7FB8"/>
              </a:buClr>
              <a:buFont typeface="Arial" pitchFamily="34" charset="0"/>
              <a:buChar char="–"/>
            </a:pPr>
            <a:r>
              <a:rPr lang="en-GB" sz="2100" b="0"/>
              <a:t>Explain HPV transmission and disease progression</a:t>
            </a:r>
          </a:p>
          <a:p>
            <a:pPr marL="804863" lvl="1" indent="-280988" defTabSz="912813" eaLnBrk="0" hangingPunct="0">
              <a:spcBef>
                <a:spcPct val="20000"/>
              </a:spcBef>
              <a:buClr>
                <a:srgbClr val="1E7FB8"/>
              </a:buClr>
              <a:buFont typeface="Arial" pitchFamily="34" charset="0"/>
              <a:buChar char="–"/>
            </a:pPr>
            <a:r>
              <a:rPr lang="en-GB" sz="2100" b="0"/>
              <a:t>Discuss symptoms, prevention and treatment of cervical cancer</a:t>
            </a:r>
          </a:p>
          <a:p>
            <a:pPr marL="341313" indent="-341313" defTabSz="912813" eaLnBrk="0" hangingPunct="0">
              <a:spcBef>
                <a:spcPct val="80000"/>
              </a:spcBef>
              <a:buClr>
                <a:srgbClr val="1E7FB8"/>
              </a:buClr>
              <a:buFont typeface="Wingdings" pitchFamily="2" charset="2"/>
              <a:buChar char="l"/>
            </a:pPr>
            <a:r>
              <a:rPr lang="en-GB" sz="2400" b="0"/>
              <a:t>Duration</a:t>
            </a:r>
          </a:p>
          <a:p>
            <a:pPr marL="804863" lvl="1" indent="-280988" defTabSz="912813" eaLnBrk="0" hangingPunct="0">
              <a:spcBef>
                <a:spcPct val="20000"/>
              </a:spcBef>
              <a:buClr>
                <a:srgbClr val="1E7FB8"/>
              </a:buClr>
              <a:buFont typeface="Arial" pitchFamily="34" charset="0"/>
              <a:buChar char="–"/>
            </a:pPr>
            <a:r>
              <a:rPr lang="en-GB" altLang="ja-JP" sz="2100" b="0"/>
              <a:t>45</a:t>
            </a:r>
            <a:r>
              <a:rPr lang="ja-JP" altLang="en-GB" sz="2100" b="0"/>
              <a:t>’</a:t>
            </a:r>
            <a:endParaRPr lang="en-GB" altLang="ja-JP" sz="2100" b="0"/>
          </a:p>
          <a:p>
            <a:pPr marL="804863" lvl="1" indent="-280988" defTabSz="912813" eaLnBrk="0" hangingPunct="0">
              <a:spcBef>
                <a:spcPct val="20000"/>
              </a:spcBef>
              <a:buClr>
                <a:srgbClr val="1E7FB8"/>
              </a:buClr>
              <a:buFont typeface="Arial" pitchFamily="34" charset="0"/>
              <a:buChar char="–"/>
            </a:pPr>
            <a:endParaRPr lang="fr-FR" sz="2100" b="0"/>
          </a:p>
        </p:txBody>
      </p:sp>
      <p:pic>
        <p:nvPicPr>
          <p:cNvPr id="4100" name="Picture 6" descr="C:\Users\sfellache\Desktop\ammp\sandclock.jpg"/>
          <p:cNvPicPr>
            <a:picLocks noChangeAspect="1" noChangeArrowheads="1"/>
          </p:cNvPicPr>
          <p:nvPr/>
        </p:nvPicPr>
        <p:blipFill>
          <a:blip r:embed="rId3"/>
          <a:srcRect/>
          <a:stretch>
            <a:fillRect/>
          </a:stretch>
        </p:blipFill>
        <p:spPr bwMode="auto">
          <a:xfrm>
            <a:off x="434975" y="3500438"/>
            <a:ext cx="823913" cy="1008062"/>
          </a:xfrm>
          <a:prstGeom prst="rect">
            <a:avLst/>
          </a:prstGeom>
          <a:noFill/>
          <a:ln w="9525">
            <a:noFill/>
            <a:miter lim="800000"/>
            <a:headEnd/>
            <a:tailEnd/>
          </a:ln>
        </p:spPr>
      </p:pic>
      <p:pic>
        <p:nvPicPr>
          <p:cNvPr id="4101" name="Picture 9" descr="arrow"/>
          <p:cNvPicPr>
            <a:picLocks noChangeAspect="1" noChangeArrowheads="1"/>
          </p:cNvPicPr>
          <p:nvPr/>
        </p:nvPicPr>
        <p:blipFill>
          <a:blip r:embed="rId4"/>
          <a:srcRect/>
          <a:stretch>
            <a:fillRect/>
          </a:stretch>
        </p:blipFill>
        <p:spPr bwMode="auto">
          <a:xfrm>
            <a:off x="179388" y="1341438"/>
            <a:ext cx="1223962" cy="1016000"/>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Group 17"/>
          <p:cNvGrpSpPr>
            <a:grpSpLocks/>
          </p:cNvGrpSpPr>
          <p:nvPr/>
        </p:nvGrpSpPr>
        <p:grpSpPr bwMode="auto">
          <a:xfrm>
            <a:off x="539750" y="2170113"/>
            <a:ext cx="4321175" cy="615950"/>
            <a:chOff x="340" y="1367"/>
            <a:chExt cx="2722" cy="589"/>
          </a:xfrm>
        </p:grpSpPr>
        <p:sp>
          <p:nvSpPr>
            <p:cNvPr id="6" name="Rectangle à coins arrondis 5"/>
            <p:cNvSpPr/>
            <p:nvPr/>
          </p:nvSpPr>
          <p:spPr bwMode="auto">
            <a:xfrm>
              <a:off x="567" y="1457"/>
              <a:ext cx="2495" cy="499"/>
            </a:xfrm>
            <a:prstGeom prst="wedgeRoundRectCallout">
              <a:avLst>
                <a:gd name="adj1" fmla="val 69870"/>
                <a:gd name="adj2" fmla="val -7207"/>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a:defRPr/>
              </a:pPr>
              <a:r>
                <a:rPr lang="en-US" sz="2000">
                  <a:solidFill>
                    <a:srgbClr val="002060"/>
                  </a:solidFill>
                  <a:ea typeface="MS PGothic" pitchFamily="34" charset="-128"/>
                </a:rPr>
                <a:t> What causes cervical cancer?</a:t>
              </a:r>
              <a:endParaRPr lang="fr-FR" sz="2000">
                <a:solidFill>
                  <a:srgbClr val="002060"/>
                </a:solidFill>
                <a:ea typeface="MS PGothic" pitchFamily="34" charset="-128"/>
              </a:endParaRPr>
            </a:p>
            <a:p>
              <a:pPr rtl="1">
                <a:defRPr/>
              </a:pPr>
              <a:endParaRPr lang="fr-FR" sz="2000">
                <a:solidFill>
                  <a:srgbClr val="C00000"/>
                </a:solidFill>
                <a:ea typeface="MS PGothic" pitchFamily="34" charset="-128"/>
              </a:endParaRPr>
            </a:p>
          </p:txBody>
        </p:sp>
        <p:sp>
          <p:nvSpPr>
            <p:cNvPr id="9" name="Ellipse 8"/>
            <p:cNvSpPr>
              <a:spLocks noChangeArrowheads="1"/>
            </p:cNvSpPr>
            <p:nvPr/>
          </p:nvSpPr>
          <p:spPr bwMode="auto">
            <a:xfrm>
              <a:off x="340" y="1367"/>
              <a:ext cx="318" cy="521"/>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a:solidFill>
                    <a:srgbClr val="FFFFFF"/>
                  </a:solidFill>
                  <a:latin typeface="+mn-lt"/>
                  <a:ea typeface="+mn-ea"/>
                </a:rPr>
                <a:t>2</a:t>
              </a:r>
            </a:p>
          </p:txBody>
        </p:sp>
      </p:grpSp>
      <p:grpSp>
        <p:nvGrpSpPr>
          <p:cNvPr id="4" name="Group 21"/>
          <p:cNvGrpSpPr>
            <a:grpSpLocks/>
          </p:cNvGrpSpPr>
          <p:nvPr/>
        </p:nvGrpSpPr>
        <p:grpSpPr bwMode="auto">
          <a:xfrm>
            <a:off x="500063" y="2928938"/>
            <a:ext cx="4319587" cy="857250"/>
            <a:chOff x="340" y="2114"/>
            <a:chExt cx="2721" cy="540"/>
          </a:xfrm>
        </p:grpSpPr>
        <p:sp>
          <p:nvSpPr>
            <p:cNvPr id="5136" name="Rectangle à coins arrondis 6"/>
            <p:cNvSpPr>
              <a:spLocks noChangeArrowheads="1"/>
            </p:cNvSpPr>
            <p:nvPr/>
          </p:nvSpPr>
          <p:spPr bwMode="auto">
            <a:xfrm>
              <a:off x="567" y="2114"/>
              <a:ext cx="2494" cy="540"/>
            </a:xfrm>
            <a:prstGeom prst="wedgeRoundRectCallout">
              <a:avLst>
                <a:gd name="adj1" fmla="val 65718"/>
                <a:gd name="adj2" fmla="val -46917"/>
                <a:gd name="adj3" fmla="val 16667"/>
              </a:avLst>
            </a:prstGeom>
            <a:solidFill>
              <a:schemeClr val="bg1"/>
            </a:solidFill>
            <a:ln w="25400">
              <a:solidFill>
                <a:srgbClr val="C00000"/>
              </a:solidFill>
              <a:miter lim="800000"/>
              <a:headEnd/>
              <a:tailEnd/>
            </a:ln>
          </p:spPr>
          <p:txBody>
            <a:bodyPr/>
            <a:lstStyle/>
            <a:p>
              <a:pPr rtl="1"/>
              <a:r>
                <a:rPr lang="en-US" sz="2000">
                  <a:solidFill>
                    <a:srgbClr val="002060"/>
                  </a:solidFill>
                </a:rPr>
                <a:t>How does HPV infection lead to cervical cancer?</a:t>
              </a:r>
              <a:endParaRPr lang="fr-FR" sz="2000">
                <a:solidFill>
                  <a:srgbClr val="002060"/>
                </a:solidFill>
              </a:endParaRPr>
            </a:p>
          </p:txBody>
        </p:sp>
        <p:sp>
          <p:nvSpPr>
            <p:cNvPr id="10" name="Ellipse 9"/>
            <p:cNvSpPr>
              <a:spLocks noChangeArrowheads="1"/>
            </p:cNvSpPr>
            <p:nvPr/>
          </p:nvSpPr>
          <p:spPr bwMode="auto">
            <a:xfrm>
              <a:off x="340" y="2204"/>
              <a:ext cx="317"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a:solidFill>
                    <a:srgbClr val="FFFFFF"/>
                  </a:solidFill>
                  <a:latin typeface="+mn-lt"/>
                  <a:ea typeface="+mn-ea"/>
                </a:rPr>
                <a:t>3</a:t>
              </a:r>
            </a:p>
          </p:txBody>
        </p:sp>
      </p:grpSp>
      <p:grpSp>
        <p:nvGrpSpPr>
          <p:cNvPr id="5" name="Group 19"/>
          <p:cNvGrpSpPr>
            <a:grpSpLocks/>
          </p:cNvGrpSpPr>
          <p:nvPr/>
        </p:nvGrpSpPr>
        <p:grpSpPr bwMode="auto">
          <a:xfrm>
            <a:off x="500063" y="3933825"/>
            <a:ext cx="4286250" cy="723900"/>
            <a:chOff x="340" y="2774"/>
            <a:chExt cx="2700" cy="456"/>
          </a:xfrm>
        </p:grpSpPr>
        <p:sp>
          <p:nvSpPr>
            <p:cNvPr id="5134" name="Rectangle à coins arrondis 14"/>
            <p:cNvSpPr>
              <a:spLocks noChangeArrowheads="1"/>
            </p:cNvSpPr>
            <p:nvPr/>
          </p:nvSpPr>
          <p:spPr bwMode="auto">
            <a:xfrm>
              <a:off x="546" y="2774"/>
              <a:ext cx="2494" cy="456"/>
            </a:xfrm>
            <a:prstGeom prst="wedgeRoundRectCallout">
              <a:avLst>
                <a:gd name="adj1" fmla="val 69106"/>
                <a:gd name="adj2" fmla="val -58116"/>
                <a:gd name="adj3" fmla="val 16667"/>
              </a:avLst>
            </a:prstGeom>
            <a:solidFill>
              <a:schemeClr val="bg1"/>
            </a:solidFill>
            <a:ln w="25400">
              <a:solidFill>
                <a:srgbClr val="C00000"/>
              </a:solidFill>
              <a:miter lim="800000"/>
              <a:headEnd/>
              <a:tailEnd/>
            </a:ln>
          </p:spPr>
          <p:txBody>
            <a:bodyPr/>
            <a:lstStyle/>
            <a:p>
              <a:pPr rtl="1"/>
              <a:r>
                <a:rPr lang="fr-FR" sz="2000">
                  <a:solidFill>
                    <a:srgbClr val="002060"/>
                  </a:solidFill>
                </a:rPr>
                <a:t> What are the risk factors for cervical cancer? </a:t>
              </a:r>
            </a:p>
          </p:txBody>
        </p:sp>
        <p:sp>
          <p:nvSpPr>
            <p:cNvPr id="3" name="Ellipse 15"/>
            <p:cNvSpPr>
              <a:spLocks noChangeArrowheads="1"/>
            </p:cNvSpPr>
            <p:nvPr/>
          </p:nvSpPr>
          <p:spPr bwMode="auto">
            <a:xfrm>
              <a:off x="340" y="2816"/>
              <a:ext cx="317"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a:solidFill>
                    <a:srgbClr val="FFFFFF"/>
                  </a:solidFill>
                  <a:latin typeface="+mn-lt"/>
                  <a:ea typeface="+mn-ea"/>
                </a:rPr>
                <a:t>4</a:t>
              </a:r>
            </a:p>
          </p:txBody>
        </p:sp>
      </p:grpSp>
      <p:sp>
        <p:nvSpPr>
          <p:cNvPr id="7173" name="Rectangle 15"/>
          <p:cNvSpPr>
            <a:spLocks noGrp="1" noChangeArrowheads="1"/>
          </p:cNvSpPr>
          <p:nvPr>
            <p:ph type="title"/>
          </p:nvPr>
        </p:nvSpPr>
        <p:spPr/>
        <p:txBody>
          <a:bodyPr/>
          <a:lstStyle/>
          <a:p>
            <a:pPr>
              <a:defRPr/>
            </a:pPr>
            <a:r>
              <a:rPr lang="fr-FR">
                <a:ea typeface="ＭＳ Ｐゴシック" charset="0"/>
              </a:rPr>
              <a:t>Key Issues</a:t>
            </a:r>
          </a:p>
        </p:txBody>
      </p:sp>
      <p:grpSp>
        <p:nvGrpSpPr>
          <p:cNvPr id="7" name="Group 20"/>
          <p:cNvGrpSpPr>
            <a:grpSpLocks/>
          </p:cNvGrpSpPr>
          <p:nvPr/>
        </p:nvGrpSpPr>
        <p:grpSpPr bwMode="auto">
          <a:xfrm>
            <a:off x="468313" y="4797425"/>
            <a:ext cx="4318000" cy="1079500"/>
            <a:chOff x="319" y="3165"/>
            <a:chExt cx="2720" cy="680"/>
          </a:xfrm>
        </p:grpSpPr>
        <p:sp>
          <p:nvSpPr>
            <p:cNvPr id="5132" name="Rectangle à coins arrondis 14"/>
            <p:cNvSpPr>
              <a:spLocks noChangeArrowheads="1"/>
            </p:cNvSpPr>
            <p:nvPr/>
          </p:nvSpPr>
          <p:spPr bwMode="auto">
            <a:xfrm>
              <a:off x="545" y="3165"/>
              <a:ext cx="2494" cy="680"/>
            </a:xfrm>
            <a:prstGeom prst="wedgeRoundRectCallout">
              <a:avLst>
                <a:gd name="adj1" fmla="val 67644"/>
                <a:gd name="adj2" fmla="val -60407"/>
                <a:gd name="adj3" fmla="val 16667"/>
              </a:avLst>
            </a:prstGeom>
            <a:solidFill>
              <a:schemeClr val="bg1"/>
            </a:solidFill>
            <a:ln w="25400">
              <a:solidFill>
                <a:srgbClr val="C00000"/>
              </a:solidFill>
              <a:miter lim="800000"/>
              <a:headEnd/>
              <a:tailEnd/>
            </a:ln>
          </p:spPr>
          <p:txBody>
            <a:bodyPr/>
            <a:lstStyle/>
            <a:p>
              <a:pPr rtl="1"/>
              <a:r>
                <a:rPr lang="en-US" sz="2000">
                  <a:solidFill>
                    <a:srgbClr val="002060"/>
                  </a:solidFill>
                </a:rPr>
                <a:t> What are the symptoms, treatment and prevention of cervical cancer? </a:t>
              </a:r>
              <a:endParaRPr lang="fr-FR" sz="2000">
                <a:solidFill>
                  <a:srgbClr val="002060"/>
                </a:solidFill>
              </a:endParaRPr>
            </a:p>
          </p:txBody>
        </p:sp>
        <p:sp>
          <p:nvSpPr>
            <p:cNvPr id="16" name="Ellipse 15"/>
            <p:cNvSpPr>
              <a:spLocks noChangeArrowheads="1"/>
            </p:cNvSpPr>
            <p:nvPr/>
          </p:nvSpPr>
          <p:spPr bwMode="auto">
            <a:xfrm>
              <a:off x="319" y="3256"/>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a:solidFill>
                    <a:srgbClr val="FFFFFF"/>
                  </a:solidFill>
                  <a:ea typeface="+mn-ea"/>
                </a:rPr>
                <a:t>5</a:t>
              </a:r>
            </a:p>
          </p:txBody>
        </p:sp>
      </p:grpSp>
      <p:cxnSp>
        <p:nvCxnSpPr>
          <p:cNvPr id="5127" name="Connecteur droit 19"/>
          <p:cNvCxnSpPr>
            <a:cxnSpLocks noChangeShapeType="1"/>
          </p:cNvCxnSpPr>
          <p:nvPr/>
        </p:nvCxnSpPr>
        <p:spPr bwMode="auto">
          <a:xfrm>
            <a:off x="900113" y="1557338"/>
            <a:ext cx="0" cy="4679950"/>
          </a:xfrm>
          <a:prstGeom prst="line">
            <a:avLst/>
          </a:prstGeom>
          <a:noFill/>
          <a:ln w="9525">
            <a:noFill/>
            <a:round/>
            <a:headEnd/>
            <a:tailEnd/>
          </a:ln>
        </p:spPr>
      </p:cxnSp>
      <p:grpSp>
        <p:nvGrpSpPr>
          <p:cNvPr id="8" name="Group 16"/>
          <p:cNvGrpSpPr>
            <a:grpSpLocks/>
          </p:cNvGrpSpPr>
          <p:nvPr/>
        </p:nvGrpSpPr>
        <p:grpSpPr bwMode="auto">
          <a:xfrm>
            <a:off x="539750" y="1268413"/>
            <a:ext cx="4319588" cy="874712"/>
            <a:chOff x="340" y="799"/>
            <a:chExt cx="2721" cy="551"/>
          </a:xfrm>
        </p:grpSpPr>
        <p:sp>
          <p:nvSpPr>
            <p:cNvPr id="5130" name="Rectangle à coins arrondis 3"/>
            <p:cNvSpPr>
              <a:spLocks noChangeArrowheads="1"/>
            </p:cNvSpPr>
            <p:nvPr/>
          </p:nvSpPr>
          <p:spPr bwMode="auto">
            <a:xfrm>
              <a:off x="567" y="900"/>
              <a:ext cx="2494" cy="450"/>
            </a:xfrm>
            <a:prstGeom prst="wedgeRoundRectCallout">
              <a:avLst>
                <a:gd name="adj1" fmla="val 67394"/>
                <a:gd name="adj2" fmla="val 67116"/>
                <a:gd name="adj3" fmla="val 16667"/>
              </a:avLst>
            </a:prstGeom>
            <a:solidFill>
              <a:schemeClr val="bg1"/>
            </a:solidFill>
            <a:ln w="25400">
              <a:solidFill>
                <a:srgbClr val="C00000"/>
              </a:solidFill>
              <a:miter lim="800000"/>
              <a:headEnd/>
              <a:tailEnd/>
            </a:ln>
          </p:spPr>
          <p:txBody>
            <a:bodyPr/>
            <a:lstStyle/>
            <a:p>
              <a:pPr rtl="1"/>
              <a:r>
                <a:rPr lang="en-GB" sz="2000">
                  <a:solidFill>
                    <a:srgbClr val="002060"/>
                  </a:solidFill>
                </a:rPr>
                <a:t>What is cervical cancer, its incidence &amp; its mortality?</a:t>
              </a:r>
              <a:endParaRPr lang="fr-FR" sz="2000">
                <a:solidFill>
                  <a:srgbClr val="002060"/>
                </a:solidFill>
              </a:endParaRPr>
            </a:p>
          </p:txBody>
        </p:sp>
        <p:sp>
          <p:nvSpPr>
            <p:cNvPr id="17" name="Ellipse 16"/>
            <p:cNvSpPr>
              <a:spLocks noChangeArrowheads="1"/>
            </p:cNvSpPr>
            <p:nvPr/>
          </p:nvSpPr>
          <p:spPr bwMode="auto">
            <a:xfrm>
              <a:off x="340" y="799"/>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a:solidFill>
                    <a:srgbClr val="FFFFFF"/>
                  </a:solidFill>
                  <a:latin typeface="+mn-lt"/>
                  <a:ea typeface="+mn-ea"/>
                </a:rPr>
                <a:t>1</a:t>
              </a:r>
            </a:p>
          </p:txBody>
        </p:sp>
      </p:grpSp>
      <p:pic>
        <p:nvPicPr>
          <p:cNvPr id="5129" name="Picture 15" descr="C:\Users\sfellache\Desktop\ammp\doctor2.jpg"/>
          <p:cNvPicPr>
            <a:picLocks noChangeAspect="1" noChangeArrowheads="1"/>
          </p:cNvPicPr>
          <p:nvPr/>
        </p:nvPicPr>
        <p:blipFill>
          <a:blip r:embed="rId3"/>
          <a:srcRect/>
          <a:stretch>
            <a:fillRect/>
          </a:stretch>
        </p:blipFill>
        <p:spPr bwMode="auto">
          <a:xfrm>
            <a:off x="6000750" y="1643063"/>
            <a:ext cx="2735263" cy="39592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8"/>
          <p:cNvSpPr>
            <a:spLocks noGrp="1" noChangeArrowheads="1"/>
          </p:cNvSpPr>
          <p:nvPr>
            <p:ph type="body" idx="1"/>
          </p:nvPr>
        </p:nvSpPr>
        <p:spPr>
          <a:xfrm>
            <a:off x="428625" y="1340768"/>
            <a:ext cx="8291513" cy="4468813"/>
          </a:xfrm>
        </p:spPr>
        <p:txBody>
          <a:bodyPr/>
          <a:lstStyle/>
          <a:p>
            <a:r>
              <a:rPr lang="en-US" dirty="0"/>
              <a:t>The fourth most common cancer in women</a:t>
            </a:r>
          </a:p>
          <a:p>
            <a:r>
              <a:rPr lang="en-US" dirty="0"/>
              <a:t>Every year: </a:t>
            </a:r>
          </a:p>
          <a:p>
            <a:pPr lvl="1">
              <a:buFont typeface="Wingdings" pitchFamily="2" charset="2"/>
              <a:buChar char="Ø"/>
            </a:pPr>
            <a:r>
              <a:rPr lang="en-US" dirty="0">
                <a:ea typeface="Arial" pitchFamily="34" charset="0"/>
              </a:rPr>
              <a:t>604,000 new cases diagnosed (2020)</a:t>
            </a:r>
          </a:p>
          <a:p>
            <a:pPr lvl="1">
              <a:buFont typeface="Wingdings" pitchFamily="2" charset="2"/>
              <a:buChar char="Ø"/>
            </a:pPr>
            <a:r>
              <a:rPr lang="en-US" dirty="0">
                <a:ea typeface="Arial" pitchFamily="34" charset="0"/>
              </a:rPr>
              <a:t>342,000 deaths (2020)</a:t>
            </a:r>
          </a:p>
          <a:p>
            <a:pPr lvl="1">
              <a:buFont typeface="Wingdings" pitchFamily="2" charset="2"/>
              <a:buChar char="Ø"/>
            </a:pPr>
            <a:r>
              <a:rPr lang="en-US" dirty="0">
                <a:ea typeface="Arial" pitchFamily="34" charset="0"/>
              </a:rPr>
              <a:t>Nearly 90% of deaths occurred in developing countries (2020)</a:t>
            </a:r>
          </a:p>
          <a:p>
            <a:r>
              <a:rPr lang="en-US" dirty="0"/>
              <a:t>By 2030 these numbers are projected to rise further: </a:t>
            </a:r>
            <a:endParaRPr lang="en-US" b="1" dirty="0"/>
          </a:p>
          <a:p>
            <a:pPr lvl="1">
              <a:buFont typeface="Wingdings" pitchFamily="2" charset="2"/>
              <a:buChar char="Ø"/>
            </a:pPr>
            <a:r>
              <a:rPr lang="en-US" dirty="0">
                <a:ea typeface="Arial" pitchFamily="34" charset="0"/>
              </a:rPr>
              <a:t>700,000 cancer cases</a:t>
            </a:r>
          </a:p>
          <a:p>
            <a:pPr lvl="1">
              <a:buFont typeface="Wingdings" pitchFamily="2" charset="2"/>
              <a:buChar char="Ø"/>
            </a:pPr>
            <a:r>
              <a:rPr lang="en-US" dirty="0">
                <a:ea typeface="Arial" pitchFamily="34" charset="0"/>
              </a:rPr>
              <a:t>400,000 deaths due to cervical cancer </a:t>
            </a:r>
          </a:p>
        </p:txBody>
      </p:sp>
      <p:sp>
        <p:nvSpPr>
          <p:cNvPr id="8195" name="Rectangle 7"/>
          <p:cNvSpPr>
            <a:spLocks noGrp="1" noChangeArrowheads="1"/>
          </p:cNvSpPr>
          <p:nvPr>
            <p:ph type="title"/>
          </p:nvPr>
        </p:nvSpPr>
        <p:spPr/>
        <p:txBody>
          <a:bodyPr/>
          <a:lstStyle/>
          <a:p>
            <a:pPr>
              <a:defRPr/>
            </a:pPr>
            <a:r>
              <a:rPr lang="fr-FR">
                <a:ea typeface="ＭＳ Ｐゴシック" pitchFamily="34" charset="-128"/>
              </a:rPr>
              <a:t>Global </a:t>
            </a:r>
            <a:r>
              <a:rPr lang="fr-FR" err="1">
                <a:ea typeface="ＭＳ Ｐゴシック" pitchFamily="34" charset="-128"/>
              </a:rPr>
              <a:t>Burden</a:t>
            </a:r>
            <a:r>
              <a:rPr lang="fr-FR">
                <a:ea typeface="ＭＳ Ｐゴシック" pitchFamily="34" charset="-128"/>
              </a:rPr>
              <a:t> of Cervical Cancer</a:t>
            </a:r>
          </a:p>
        </p:txBody>
      </p:sp>
    </p:spTree>
    <p:extLst>
      <p:ext uri="{BB962C8B-B14F-4D97-AF65-F5344CB8AC3E}">
        <p14:creationId xmlns:p14="http://schemas.microsoft.com/office/powerpoint/2010/main" val="19359434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79329"/>
            <a:ext cx="9144000" cy="1238250"/>
          </a:xfrm>
        </p:spPr>
        <p:txBody>
          <a:bodyPr/>
          <a:lstStyle/>
          <a:p>
            <a:pPr>
              <a:defRPr/>
            </a:pPr>
            <a:r>
              <a:rPr lang="en-US">
                <a:ea typeface="MS PGothic" pitchFamily="34" charset="-128"/>
              </a:rPr>
              <a:t>Introduction</a:t>
            </a:r>
          </a:p>
        </p:txBody>
      </p:sp>
      <p:pic>
        <p:nvPicPr>
          <p:cNvPr id="102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3400" y="5200650"/>
            <a:ext cx="3019425" cy="209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descr="Map&#10;&#10;Description automatically generated">
            <a:extLst>
              <a:ext uri="{FF2B5EF4-FFF2-40B4-BE49-F238E27FC236}">
                <a16:creationId xmlns:a16="http://schemas.microsoft.com/office/drawing/2014/main" id="{3BDE9E7E-4F96-4BB6-95BC-3643B6B8DB3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058921"/>
            <a:ext cx="9144000" cy="4953000"/>
          </a:xfrm>
          <a:prstGeom prst="rect">
            <a:avLst/>
          </a:prstGeom>
        </p:spPr>
      </p:pic>
    </p:spTree>
    <p:extLst>
      <p:ext uri="{BB962C8B-B14F-4D97-AF65-F5344CB8AC3E}">
        <p14:creationId xmlns:p14="http://schemas.microsoft.com/office/powerpoint/2010/main" val="25855900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0" y="533400"/>
            <a:ext cx="6543675" cy="441325"/>
          </a:xfrm>
        </p:spPr>
        <p:txBody>
          <a:bodyPr/>
          <a:lstStyle/>
          <a:p>
            <a:pPr algn="ctr">
              <a:defRPr/>
            </a:pPr>
            <a:r>
              <a:rPr lang="en-GB" sz="3500">
                <a:ea typeface="ＭＳ Ｐゴシック" pitchFamily="34" charset="-128"/>
              </a:rPr>
              <a:t>What is cervical cancer?</a:t>
            </a:r>
            <a:endParaRPr lang="en-US" sz="3500">
              <a:ea typeface="ＭＳ Ｐゴシック" pitchFamily="34" charset="-128"/>
            </a:endParaRPr>
          </a:p>
        </p:txBody>
      </p:sp>
      <p:sp>
        <p:nvSpPr>
          <p:cNvPr id="9219" name="Content Placeholder 2"/>
          <p:cNvSpPr>
            <a:spLocks noGrp="1"/>
          </p:cNvSpPr>
          <p:nvPr>
            <p:ph idx="1"/>
          </p:nvPr>
        </p:nvSpPr>
        <p:spPr>
          <a:xfrm>
            <a:off x="214313" y="1357313"/>
            <a:ext cx="5857875" cy="4500562"/>
          </a:xfrm>
        </p:spPr>
        <p:txBody>
          <a:bodyPr/>
          <a:lstStyle/>
          <a:p>
            <a:r>
              <a:rPr lang="en-US" sz="2400"/>
              <a:t>The cervix is the lower part of uterus (womb)</a:t>
            </a:r>
          </a:p>
          <a:p>
            <a:r>
              <a:rPr lang="en-US" sz="2400"/>
              <a:t>Cervical cancer is the uncontrolled growth of abnormal cells in the cervix, which usually starts on the surface</a:t>
            </a:r>
          </a:p>
          <a:p>
            <a:r>
              <a:rPr lang="en-US" sz="2400"/>
              <a:t>Cervical cancer is invasive, which means it can grow deep into the cervix and uterus</a:t>
            </a:r>
          </a:p>
          <a:p>
            <a:r>
              <a:rPr lang="en-US" sz="2400"/>
              <a:t>It can spread to other parts of the body (metastasize) in some cases </a:t>
            </a:r>
          </a:p>
          <a:p>
            <a:pPr>
              <a:buFont typeface="Wingdings" pitchFamily="2" charset="2"/>
              <a:buNone/>
            </a:pPr>
            <a:endParaRPr lang="en-US"/>
          </a:p>
        </p:txBody>
      </p:sp>
      <p:sp>
        <p:nvSpPr>
          <p:cNvPr id="9220" name="Text Placeholder 7"/>
          <p:cNvSpPr>
            <a:spLocks noGrp="1"/>
          </p:cNvSpPr>
          <p:nvPr>
            <p:ph type="body" sz="half" idx="2"/>
          </p:nvPr>
        </p:nvSpPr>
        <p:spPr>
          <a:xfrm>
            <a:off x="6215063" y="1357313"/>
            <a:ext cx="2722562" cy="4548187"/>
          </a:xfrm>
        </p:spPr>
        <p:txBody>
          <a:bodyPr/>
          <a:lstStyle/>
          <a:p>
            <a:endParaRPr lang="en-US"/>
          </a:p>
        </p:txBody>
      </p:sp>
      <p:pic>
        <p:nvPicPr>
          <p:cNvPr id="9221" name="Picture 7" descr="them mau.jpg"/>
          <p:cNvPicPr>
            <a:picLocks noChangeAspect="1"/>
          </p:cNvPicPr>
          <p:nvPr/>
        </p:nvPicPr>
        <p:blipFill>
          <a:blip r:embed="rId3"/>
          <a:srcRect l="27083" t="35416" r="25735" b="34375"/>
          <a:stretch>
            <a:fillRect/>
          </a:stretch>
        </p:blipFill>
        <p:spPr bwMode="auto">
          <a:xfrm>
            <a:off x="6357938" y="2286000"/>
            <a:ext cx="2500312" cy="2071688"/>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body" idx="1"/>
          </p:nvPr>
        </p:nvSpPr>
        <p:spPr>
          <a:xfrm>
            <a:off x="285750" y="1357313"/>
            <a:ext cx="8429625" cy="4611687"/>
          </a:xfrm>
        </p:spPr>
        <p:txBody>
          <a:bodyPr/>
          <a:lstStyle/>
          <a:p>
            <a:pPr>
              <a:spcBef>
                <a:spcPts val="1200"/>
              </a:spcBef>
            </a:pPr>
            <a:r>
              <a:rPr lang="en-US" sz="2400" dirty="0"/>
              <a:t>Human papillomavirus (HPV) is the main cause of cervical cancer (and several other cancers)</a:t>
            </a:r>
          </a:p>
          <a:p>
            <a:pPr>
              <a:spcBef>
                <a:spcPts val="1200"/>
              </a:spcBef>
            </a:pPr>
            <a:r>
              <a:rPr lang="en-US" sz="2400" dirty="0"/>
              <a:t>HPV is a common virus, which is</a:t>
            </a:r>
          </a:p>
          <a:p>
            <a:pPr lvl="1">
              <a:spcBef>
                <a:spcPts val="0"/>
              </a:spcBef>
            </a:pPr>
            <a:r>
              <a:rPr lang="en-US" kern="1200" dirty="0">
                <a:latin typeface="Arial" pitchFamily="34" charset="0"/>
                <a:ea typeface="MS PGothic" pitchFamily="34" charset="-128"/>
              </a:rPr>
              <a:t>Easily spread by skin-to-skin contact during sexual activity with another infected person</a:t>
            </a:r>
          </a:p>
          <a:p>
            <a:pPr>
              <a:spcBef>
                <a:spcPts val="1200"/>
              </a:spcBef>
            </a:pPr>
            <a:r>
              <a:rPr lang="en-US" sz="2400" dirty="0"/>
              <a:t>HPV types 16 and 18 are associated with about 70% of all cervical cancer cases</a:t>
            </a:r>
          </a:p>
          <a:p>
            <a:pPr>
              <a:spcBef>
                <a:spcPts val="1200"/>
              </a:spcBef>
            </a:pPr>
            <a:r>
              <a:rPr lang="en-US" sz="2400" dirty="0"/>
              <a:t>Risk factors for HPV infection and cervical cancer:</a:t>
            </a:r>
          </a:p>
          <a:p>
            <a:pPr lvl="1">
              <a:spcBef>
                <a:spcPts val="0"/>
              </a:spcBef>
            </a:pPr>
            <a:r>
              <a:rPr lang="fr-FR" kern="1200" dirty="0" err="1">
                <a:latin typeface="Arial" pitchFamily="34" charset="0"/>
                <a:ea typeface="MS PGothic" pitchFamily="34" charset="-128"/>
              </a:rPr>
              <a:t>Early</a:t>
            </a:r>
            <a:r>
              <a:rPr lang="fr-FR" kern="1200" dirty="0">
                <a:latin typeface="Arial" pitchFamily="34" charset="0"/>
                <a:ea typeface="MS PGothic" pitchFamily="34" charset="-128"/>
              </a:rPr>
              <a:t> </a:t>
            </a:r>
            <a:r>
              <a:rPr lang="fr-FR" kern="1200" dirty="0" err="1">
                <a:latin typeface="Arial" pitchFamily="34" charset="0"/>
                <a:ea typeface="MS PGothic" pitchFamily="34" charset="-128"/>
              </a:rPr>
              <a:t>onset</a:t>
            </a:r>
            <a:r>
              <a:rPr lang="fr-FR" kern="1200" dirty="0">
                <a:latin typeface="Arial" pitchFamily="34" charset="0"/>
                <a:ea typeface="MS PGothic" pitchFamily="34" charset="-128"/>
              </a:rPr>
              <a:t> of </a:t>
            </a:r>
            <a:r>
              <a:rPr lang="fr-FR" kern="1200" dirty="0" err="1">
                <a:latin typeface="Arial" pitchFamily="34" charset="0"/>
                <a:ea typeface="MS PGothic" pitchFamily="34" charset="-128"/>
              </a:rPr>
              <a:t>sexual</a:t>
            </a:r>
            <a:r>
              <a:rPr lang="fr-FR" kern="1200" dirty="0">
                <a:latin typeface="Arial" pitchFamily="34" charset="0"/>
                <a:ea typeface="MS PGothic" pitchFamily="34" charset="-128"/>
              </a:rPr>
              <a:t> intercourse</a:t>
            </a:r>
          </a:p>
          <a:p>
            <a:pPr lvl="1">
              <a:spcBef>
                <a:spcPts val="0"/>
              </a:spcBef>
            </a:pPr>
            <a:r>
              <a:rPr lang="fr-FR" kern="1200" dirty="0">
                <a:latin typeface="Arial" pitchFamily="34" charset="0"/>
                <a:ea typeface="MS PGothic" pitchFamily="34" charset="-128"/>
              </a:rPr>
              <a:t>Multiple </a:t>
            </a:r>
            <a:r>
              <a:rPr lang="fr-FR" kern="1200" dirty="0" err="1">
                <a:latin typeface="Arial" pitchFamily="34" charset="0"/>
                <a:ea typeface="MS PGothic" pitchFamily="34" charset="-128"/>
              </a:rPr>
              <a:t>sexual</a:t>
            </a:r>
            <a:r>
              <a:rPr lang="fr-FR" kern="1200" dirty="0">
                <a:latin typeface="Arial" pitchFamily="34" charset="0"/>
                <a:ea typeface="MS PGothic" pitchFamily="34" charset="-128"/>
              </a:rPr>
              <a:t> </a:t>
            </a:r>
            <a:r>
              <a:rPr lang="fr-FR" kern="1200" dirty="0" err="1">
                <a:latin typeface="Arial" pitchFamily="34" charset="0"/>
                <a:ea typeface="MS PGothic" pitchFamily="34" charset="-128"/>
              </a:rPr>
              <a:t>partners</a:t>
            </a:r>
            <a:r>
              <a:rPr lang="fr-FR" kern="1200" dirty="0">
                <a:latin typeface="Arial" pitchFamily="34" charset="0"/>
                <a:ea typeface="MS PGothic" pitchFamily="34" charset="-128"/>
              </a:rPr>
              <a:t> </a:t>
            </a:r>
          </a:p>
          <a:p>
            <a:pPr lvl="1">
              <a:spcBef>
                <a:spcPts val="0"/>
              </a:spcBef>
            </a:pPr>
            <a:r>
              <a:rPr lang="fr-FR" kern="1200" dirty="0">
                <a:latin typeface="Arial" pitchFamily="34" charset="0"/>
                <a:ea typeface="MS PGothic" pitchFamily="34" charset="-128"/>
              </a:rPr>
              <a:t>Tobacco use</a:t>
            </a:r>
          </a:p>
          <a:p>
            <a:pPr lvl="1">
              <a:spcBef>
                <a:spcPts val="0"/>
              </a:spcBef>
            </a:pPr>
            <a:r>
              <a:rPr lang="fr-FR" kern="1200" dirty="0">
                <a:latin typeface="Arial" pitchFamily="34" charset="0"/>
                <a:ea typeface="MS PGothic" pitchFamily="34" charset="-128"/>
              </a:rPr>
              <a:t>Immunosuppression (</a:t>
            </a:r>
            <a:r>
              <a:rPr lang="fr-FR" kern="1200" dirty="0" err="1">
                <a:latin typeface="Arial" pitchFamily="34" charset="0"/>
                <a:ea typeface="MS PGothic" pitchFamily="34" charset="-128"/>
              </a:rPr>
              <a:t>eg</a:t>
            </a:r>
            <a:r>
              <a:rPr lang="fr-FR" kern="1200" dirty="0">
                <a:latin typeface="Arial" pitchFamily="34" charset="0"/>
                <a:ea typeface="MS PGothic" pitchFamily="34" charset="-128"/>
              </a:rPr>
              <a:t> HIV+)</a:t>
            </a:r>
            <a:endParaRPr lang="en-US" dirty="0">
              <a:ea typeface="Arial" pitchFamily="34" charset="0"/>
            </a:endParaRPr>
          </a:p>
          <a:p>
            <a:pPr lvl="1"/>
            <a:endParaRPr lang="en-US" dirty="0">
              <a:ea typeface="Arial" pitchFamily="34" charset="0"/>
            </a:endParaRPr>
          </a:p>
        </p:txBody>
      </p:sp>
      <p:sp>
        <p:nvSpPr>
          <p:cNvPr id="9219" name="Rectangle 2"/>
          <p:cNvSpPr>
            <a:spLocks noGrp="1" noChangeArrowheads="1"/>
          </p:cNvSpPr>
          <p:nvPr>
            <p:ph type="title" idx="4294967295"/>
          </p:nvPr>
        </p:nvSpPr>
        <p:spPr/>
        <p:txBody>
          <a:bodyPr/>
          <a:lstStyle/>
          <a:p>
            <a:pPr eaLnBrk="1" hangingPunct="1">
              <a:defRPr/>
            </a:pPr>
            <a:r>
              <a:rPr lang="en-US">
                <a:solidFill>
                  <a:srgbClr val="002060"/>
                </a:solidFill>
              </a:rPr>
              <a:t>What causes cervical cancer?</a:t>
            </a:r>
            <a:endParaRPr lang="en-GB"/>
          </a:p>
        </p:txBody>
      </p:sp>
      <p:pic>
        <p:nvPicPr>
          <p:cNvPr id="10244" name="Picture 4" descr="p2.jpg"/>
          <p:cNvPicPr>
            <a:picLocks noChangeAspect="1"/>
          </p:cNvPicPr>
          <p:nvPr/>
        </p:nvPicPr>
        <p:blipFill>
          <a:blip r:embed="rId3"/>
          <a:srcRect/>
          <a:stretch>
            <a:fillRect/>
          </a:stretch>
        </p:blipFill>
        <p:spPr bwMode="auto">
          <a:xfrm>
            <a:off x="7380312" y="4263430"/>
            <a:ext cx="1500187" cy="1470025"/>
          </a:xfrm>
          <a:prstGeom prst="rect">
            <a:avLst/>
          </a:prstGeom>
          <a:noFill/>
          <a:ln w="9525">
            <a:noFill/>
            <a:miter lim="800000"/>
            <a:headEnd/>
            <a:tailEnd/>
          </a:ln>
        </p:spPr>
      </p:pic>
      <p:sp>
        <p:nvSpPr>
          <p:cNvPr id="5" name="TextBox 4"/>
          <p:cNvSpPr txBox="1"/>
          <p:nvPr/>
        </p:nvSpPr>
        <p:spPr>
          <a:xfrm>
            <a:off x="6759130" y="5643578"/>
            <a:ext cx="2143140" cy="276999"/>
          </a:xfrm>
          <a:prstGeom prst="rect">
            <a:avLst/>
          </a:prstGeom>
          <a:noFill/>
        </p:spPr>
        <p:txBody>
          <a:bodyPr wrap="square" rtlCol="0">
            <a:spAutoFit/>
          </a:bodyPr>
          <a:lstStyle/>
          <a:p>
            <a:pPr algn="ctr"/>
            <a:r>
              <a:rPr lang="en-US" sz="1200"/>
              <a:t>Human Papillomavirus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88640"/>
            <a:ext cx="9144000" cy="952500"/>
          </a:xfrm>
        </p:spPr>
        <p:txBody>
          <a:bodyPr/>
          <a:lstStyle/>
          <a:p>
            <a:pPr>
              <a:defRPr/>
            </a:pPr>
            <a:r>
              <a:rPr lang="en-US">
                <a:solidFill>
                  <a:srgbClr val="002060"/>
                </a:solidFill>
              </a:rPr>
              <a:t>Symptoms of advanced cervical cancer </a:t>
            </a:r>
            <a:endParaRPr lang="en-US"/>
          </a:p>
        </p:txBody>
      </p:sp>
      <p:sp>
        <p:nvSpPr>
          <p:cNvPr id="11267" name="Content Placeholder 2"/>
          <p:cNvSpPr>
            <a:spLocks noGrp="1"/>
          </p:cNvSpPr>
          <p:nvPr>
            <p:ph idx="1"/>
          </p:nvPr>
        </p:nvSpPr>
        <p:spPr>
          <a:xfrm>
            <a:off x="251520" y="1340768"/>
            <a:ext cx="8606730" cy="4608512"/>
          </a:xfrm>
        </p:spPr>
        <p:txBody>
          <a:bodyPr/>
          <a:lstStyle/>
          <a:p>
            <a:pPr marL="0">
              <a:spcBef>
                <a:spcPts val="600"/>
              </a:spcBef>
              <a:spcAft>
                <a:spcPts val="600"/>
              </a:spcAft>
            </a:pPr>
            <a:r>
              <a:rPr lang="en-US" sz="2400">
                <a:latin typeface="Arial" pitchFamily="34" charset="0"/>
              </a:rPr>
              <a:t>HPV infection is often asymptomatic</a:t>
            </a:r>
          </a:p>
          <a:p>
            <a:pPr marL="0">
              <a:spcBef>
                <a:spcPts val="600"/>
              </a:spcBef>
              <a:spcAft>
                <a:spcPts val="600"/>
              </a:spcAft>
            </a:pPr>
            <a:r>
              <a:rPr lang="en-US" sz="2400">
                <a:latin typeface="Arial" pitchFamily="34" charset="0"/>
              </a:rPr>
              <a:t>Symptoms appear after cancer reaches an advanced stage</a:t>
            </a:r>
            <a:endParaRPr lang="en-US" sz="2400"/>
          </a:p>
          <a:p>
            <a:pPr marL="0">
              <a:spcBef>
                <a:spcPts val="600"/>
              </a:spcBef>
              <a:spcAft>
                <a:spcPts val="0"/>
              </a:spcAft>
            </a:pPr>
            <a:r>
              <a:rPr lang="en-US" sz="2400"/>
              <a:t>Main symptoms include: </a:t>
            </a:r>
          </a:p>
          <a:p>
            <a:pPr lvl="1">
              <a:spcBef>
                <a:spcPts val="0"/>
              </a:spcBef>
            </a:pPr>
            <a:r>
              <a:rPr lang="en-US" kern="1200">
                <a:latin typeface="Arial" pitchFamily="34" charset="0"/>
                <a:ea typeface="MS PGothic" pitchFamily="34" charset="-128"/>
              </a:rPr>
              <a:t>Irregular vaginal bleeding or bleeding after sexual intercourse </a:t>
            </a:r>
          </a:p>
          <a:p>
            <a:pPr lvl="1">
              <a:spcBef>
                <a:spcPts val="0"/>
              </a:spcBef>
            </a:pPr>
            <a:r>
              <a:rPr lang="en-US" kern="1200">
                <a:latin typeface="Arial" pitchFamily="34" charset="0"/>
                <a:ea typeface="MS PGothic" pitchFamily="34" charset="-128"/>
              </a:rPr>
              <a:t>Back, leg or pelvic pain </a:t>
            </a:r>
          </a:p>
          <a:p>
            <a:pPr lvl="1">
              <a:spcBef>
                <a:spcPts val="0"/>
              </a:spcBef>
            </a:pPr>
            <a:r>
              <a:rPr lang="en-US" kern="1200">
                <a:latin typeface="Arial" pitchFamily="34" charset="0"/>
                <a:ea typeface="MS PGothic" pitchFamily="34" charset="-128"/>
              </a:rPr>
              <a:t>Fatigue, weight loss, loss of appetite </a:t>
            </a:r>
          </a:p>
          <a:p>
            <a:pPr lvl="1">
              <a:spcBef>
                <a:spcPts val="0"/>
              </a:spcBef>
            </a:pPr>
            <a:r>
              <a:rPr lang="en-US" kern="1200">
                <a:latin typeface="Arial" pitchFamily="34" charset="0"/>
                <a:ea typeface="MS PGothic" pitchFamily="34" charset="-128"/>
              </a:rPr>
              <a:t>Vaginal discomfort or odorous discharge</a:t>
            </a:r>
          </a:p>
          <a:p>
            <a:pPr lvl="1">
              <a:spcBef>
                <a:spcPts val="0"/>
              </a:spcBef>
            </a:pPr>
            <a:r>
              <a:rPr lang="en-US" kern="1200">
                <a:latin typeface="Arial" pitchFamily="34" charset="0"/>
                <a:ea typeface="MS PGothic" pitchFamily="34" charset="-128"/>
              </a:rPr>
              <a:t>Single swollen leg </a:t>
            </a:r>
          </a:p>
          <a:p>
            <a:pPr marL="0">
              <a:spcBef>
                <a:spcPts val="600"/>
              </a:spcBef>
              <a:spcAft>
                <a:spcPts val="0"/>
              </a:spcAft>
            </a:pPr>
            <a:r>
              <a:rPr lang="en-US" sz="2400"/>
              <a:t>More severe symptoms (usually more advanced): </a:t>
            </a:r>
          </a:p>
          <a:p>
            <a:pPr lvl="1">
              <a:spcBef>
                <a:spcPts val="0"/>
              </a:spcBef>
            </a:pPr>
            <a:r>
              <a:rPr lang="en-US" kern="1200">
                <a:latin typeface="Arial" pitchFamily="34" charset="0"/>
                <a:ea typeface="MS PGothic" pitchFamily="34" charset="-128"/>
              </a:rPr>
              <a:t>Severe anaemia</a:t>
            </a:r>
          </a:p>
          <a:p>
            <a:pPr lvl="1">
              <a:spcBef>
                <a:spcPts val="0"/>
              </a:spcBef>
            </a:pPr>
            <a:r>
              <a:rPr lang="en-US" kern="1200">
                <a:latin typeface="Arial" pitchFamily="34" charset="0"/>
                <a:ea typeface="MS PGothic" pitchFamily="34" charset="-128"/>
              </a:rPr>
              <a:t>Renal failure</a:t>
            </a:r>
          </a:p>
          <a:p>
            <a:pPr lvl="1">
              <a:spcBef>
                <a:spcPts val="0"/>
              </a:spcBef>
            </a:pPr>
            <a:r>
              <a:rPr lang="en-US" kern="1200">
                <a:latin typeface="Arial" pitchFamily="34" charset="0"/>
                <a:ea typeface="MS PGothic" pitchFamily="34" charset="-128"/>
              </a:rPr>
              <a:t>Fistulae </a:t>
            </a:r>
          </a:p>
          <a:p>
            <a:pPr lvl="1">
              <a:spcBef>
                <a:spcPts val="0"/>
              </a:spcBef>
            </a:pPr>
            <a:r>
              <a:rPr lang="en-US" kern="1200">
                <a:latin typeface="Arial" pitchFamily="34" charset="0"/>
                <a:ea typeface="MS PGothic" pitchFamily="34" charset="-128"/>
              </a:rPr>
              <a:t>Lymphoedema</a:t>
            </a:r>
          </a:p>
          <a:p>
            <a:pPr marL="0">
              <a:buFont typeface="Wingdings" pitchFamily="2" charset="2"/>
              <a:buNone/>
            </a:pPr>
            <a:endParaRPr lang="en-US" sz="1800"/>
          </a:p>
        </p:txBody>
      </p:sp>
      <p:pic>
        <p:nvPicPr>
          <p:cNvPr id="11268" name="Picture 4" descr="p2.jpg"/>
          <p:cNvPicPr>
            <a:picLocks noChangeAspect="1"/>
          </p:cNvPicPr>
          <p:nvPr/>
        </p:nvPicPr>
        <p:blipFill>
          <a:blip r:embed="rId3"/>
          <a:srcRect/>
          <a:stretch>
            <a:fillRect/>
          </a:stretch>
        </p:blipFill>
        <p:spPr bwMode="auto">
          <a:xfrm>
            <a:off x="7503220" y="4071938"/>
            <a:ext cx="1500187" cy="1470025"/>
          </a:xfrm>
          <a:prstGeom prst="rect">
            <a:avLst/>
          </a:prstGeom>
          <a:noFill/>
          <a:ln w="9525">
            <a:noFill/>
            <a:miter lim="800000"/>
            <a:headEnd/>
            <a:tailEnd/>
          </a:ln>
        </p:spPr>
      </p:pic>
      <p:sp>
        <p:nvSpPr>
          <p:cNvPr id="4" name="Rectangle 3"/>
          <p:cNvSpPr/>
          <p:nvPr/>
        </p:nvSpPr>
        <p:spPr>
          <a:xfrm>
            <a:off x="7110536" y="5553038"/>
            <a:ext cx="2286000" cy="276999"/>
          </a:xfrm>
          <a:prstGeom prst="rect">
            <a:avLst/>
          </a:prstGeom>
        </p:spPr>
        <p:txBody>
          <a:bodyPr wrap="square">
            <a:spAutoFit/>
          </a:bodyPr>
          <a:lstStyle/>
          <a:p>
            <a:pPr algn="ctr"/>
            <a:r>
              <a:rPr lang="en-US" sz="1200"/>
              <a:t>Human papillomavirus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Box 24"/>
          <p:cNvSpPr txBox="1">
            <a:spLocks noChangeArrowheads="1"/>
          </p:cNvSpPr>
          <p:nvPr/>
        </p:nvSpPr>
        <p:spPr bwMode="auto">
          <a:xfrm>
            <a:off x="571500" y="0"/>
            <a:ext cx="8001000" cy="1200150"/>
          </a:xfrm>
          <a:prstGeom prst="rect">
            <a:avLst/>
          </a:prstGeom>
          <a:noFill/>
          <a:ln w="9525">
            <a:noFill/>
            <a:miter lim="800000"/>
            <a:headEnd/>
            <a:tailEnd/>
          </a:ln>
        </p:spPr>
        <p:txBody>
          <a:bodyPr>
            <a:spAutoFit/>
          </a:bodyPr>
          <a:lstStyle/>
          <a:p>
            <a:pPr algn="ctr"/>
            <a:r>
              <a:rPr lang="en-US" sz="3500">
                <a:solidFill>
                  <a:srgbClr val="002060"/>
                </a:solidFill>
                <a:latin typeface="+mj-lt"/>
                <a:cs typeface="+mj-cs"/>
              </a:rPr>
              <a:t>How does HPV infection lead to cervical cancer? </a:t>
            </a:r>
          </a:p>
        </p:txBody>
      </p:sp>
      <p:pic>
        <p:nvPicPr>
          <p:cNvPr id="12291" name="Content Placeholder 4" descr="A1.png"/>
          <p:cNvPicPr>
            <a:picLocks noChangeAspect="1"/>
          </p:cNvPicPr>
          <p:nvPr/>
        </p:nvPicPr>
        <p:blipFill>
          <a:blip r:embed="rId3"/>
          <a:srcRect r="1913"/>
          <a:stretch>
            <a:fillRect/>
          </a:stretch>
        </p:blipFill>
        <p:spPr bwMode="auto">
          <a:xfrm>
            <a:off x="22225" y="2286000"/>
            <a:ext cx="9121775" cy="1714500"/>
          </a:xfrm>
          <a:prstGeom prst="rect">
            <a:avLst/>
          </a:prstGeom>
          <a:noFill/>
          <a:ln w="9525">
            <a:noFill/>
            <a:miter lim="800000"/>
            <a:headEnd/>
            <a:tailEnd/>
          </a:ln>
        </p:spPr>
      </p:pic>
    </p:spTree>
  </p:cSld>
  <p:clrMapOvr>
    <a:masterClrMapping/>
  </p:clrMapOvr>
</p:sld>
</file>

<file path=ppt/theme/theme1.xml><?xml version="1.0" encoding="utf-8"?>
<a:theme xmlns:a="http://schemas.openxmlformats.org/drawingml/2006/main" name="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themeOverride>
</file>

<file path=docProps/app.xml><?xml version="1.0" encoding="utf-8"?>
<Properties xmlns="http://schemas.openxmlformats.org/officeDocument/2006/extended-properties" xmlns:vt="http://schemas.openxmlformats.org/officeDocument/2006/docPropsVTypes">
  <Template/>
  <TotalTime>80</TotalTime>
  <Words>2466</Words>
  <Application>Microsoft Office PowerPoint</Application>
  <PresentationFormat>On-screen Show (4:3)</PresentationFormat>
  <Paragraphs>208</Paragraphs>
  <Slides>16</Slides>
  <Notes>16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Arial Narrow</vt:lpstr>
      <vt:lpstr>Calibri</vt:lpstr>
      <vt:lpstr>Wingdings</vt:lpstr>
      <vt:lpstr>PPTtemplate</vt:lpstr>
      <vt:lpstr>PowerPoint Presentation</vt:lpstr>
      <vt:lpstr>Learning objectives</vt:lpstr>
      <vt:lpstr>Key Issues</vt:lpstr>
      <vt:lpstr>Global Burden of Cervical Cancer</vt:lpstr>
      <vt:lpstr>Introduction</vt:lpstr>
      <vt:lpstr>What is cervical cancer?</vt:lpstr>
      <vt:lpstr>What causes cervical cancer?</vt:lpstr>
      <vt:lpstr>Symptoms of advanced cervical cancer </vt:lpstr>
      <vt:lpstr>PowerPoint Presentation</vt:lpstr>
      <vt:lpstr>PowerPoint Presentation</vt:lpstr>
      <vt:lpstr>Prevention and Treatment</vt:lpstr>
      <vt:lpstr>Global Strategy for Cervical Cancer Elimination was adopted in 2020</vt:lpstr>
      <vt:lpstr>Key messages (1/2)</vt:lpstr>
      <vt:lpstr>Key messages (2/2)</vt:lpstr>
      <vt:lpstr>End of module</vt:lpstr>
      <vt:lpstr>References</vt:lpstr>
    </vt:vector>
  </TitlesOfParts>
  <Company>WORLD HEALTH ORGANIZATION</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Key facts about Hib disease</dc:title>
  <dc:creator>Dorothy</dc:creator>
  <cp:lastModifiedBy>Gillian Mayers</cp:lastModifiedBy>
  <cp:revision>15</cp:revision>
  <cp:lastPrinted>2013-04-18T11:32:04Z</cp:lastPrinted>
  <dcterms:created xsi:type="dcterms:W3CDTF">2013-06-24T09:00:04Z</dcterms:created>
  <dcterms:modified xsi:type="dcterms:W3CDTF">2022-05-15T14:37:55Z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