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23"/>
  </p:notesMasterIdLst>
  <p:handoutMasterIdLst>
    <p:handoutMasterId r:id="rId24"/>
  </p:handoutMasterIdLst>
  <p:sldIdLst>
    <p:sldId id="332" r:id="rId2"/>
    <p:sldId id="301" r:id="rId3"/>
    <p:sldId id="282" r:id="rId4"/>
    <p:sldId id="333" r:id="rId5"/>
    <p:sldId id="354" r:id="rId6"/>
    <p:sldId id="336" r:id="rId7"/>
    <p:sldId id="337" r:id="rId8"/>
    <p:sldId id="338" r:id="rId9"/>
    <p:sldId id="355" r:id="rId10"/>
    <p:sldId id="341" r:id="rId11"/>
    <p:sldId id="356" r:id="rId12"/>
    <p:sldId id="357" r:id="rId13"/>
    <p:sldId id="352" r:id="rId14"/>
    <p:sldId id="353" r:id="rId15"/>
    <p:sldId id="358" r:id="rId16"/>
    <p:sldId id="350" r:id="rId17"/>
    <p:sldId id="344" r:id="rId18"/>
    <p:sldId id="359" r:id="rId19"/>
    <p:sldId id="327" r:id="rId20"/>
    <p:sldId id="322" r:id="rId21"/>
    <p:sldId id="348" r:id="rId22"/>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9A0AD98B-AEB8-2DAF-443F-8358416DAD73}" name="AKABA, Hiroki" initials="AH" userId="S::akabah@who.int::db41f2cb-68b2-46d0-b1a9-2b507dcca92f" providerId="AD"/>
  <p188:author id="{CC5CBCFB-D074-74D6-D7C0-35ADAD7114D9}" name="BLOEM, Paul" initials="BP" userId="S::bloemp@who.int::e45b6380-c0aa-4e5d-b539-a832f4480bf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DBFF"/>
    <a:srgbClr val="0088EE"/>
    <a:srgbClr val="85DFFF"/>
    <a:srgbClr val="898BE7"/>
    <a:srgbClr val="25A2FF"/>
    <a:srgbClr val="1E7FB8"/>
    <a:srgbClr val="FF9393"/>
    <a:srgbClr val="5F5F5F"/>
    <a:srgbClr val="000066"/>
    <a:srgbClr val="01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69213" autoAdjust="0"/>
  </p:normalViewPr>
  <p:slideViewPr>
    <p:cSldViewPr>
      <p:cViewPr varScale="1">
        <p:scale>
          <a:sx n="75" d="100"/>
          <a:sy n="75" d="100"/>
        </p:scale>
        <p:origin x="255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80" d="100"/>
          <a:sy n="80" d="100"/>
        </p:scale>
        <p:origin x="-2340" y="1662"/>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9CAC54-C8D8-4E7C-B95E-9CF1782B35C4}"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en-US"/>
        </a:p>
      </dgm:t>
    </dgm:pt>
    <dgm:pt modelId="{98326C1D-F3B5-42AA-905B-BC5592657D62}">
      <dgm:prSet phldrT="[Text]" custT="1"/>
      <dgm:spPr>
        <a:solidFill>
          <a:schemeClr val="bg2">
            <a:lumMod val="60000"/>
            <a:lumOff val="40000"/>
          </a:schemeClr>
        </a:solidFill>
      </dgm:spPr>
      <dgm:t>
        <a:bodyPr/>
        <a:lstStyle/>
        <a:p>
          <a:r>
            <a:rPr lang="en-US" sz="2400" b="1" dirty="0">
              <a:solidFill>
                <a:srgbClr val="002060"/>
              </a:solidFill>
            </a:rPr>
            <a:t>Adolescent development </a:t>
          </a:r>
        </a:p>
      </dgm:t>
    </dgm:pt>
    <dgm:pt modelId="{EE4F2CBB-902A-45E0-8AB1-6F6C0BAD23C5}" type="parTrans" cxnId="{E5C38A4B-85FC-4CD5-83BD-D697FA03079A}">
      <dgm:prSet/>
      <dgm:spPr/>
      <dgm:t>
        <a:bodyPr/>
        <a:lstStyle/>
        <a:p>
          <a:endParaRPr lang="en-US"/>
        </a:p>
      </dgm:t>
    </dgm:pt>
    <dgm:pt modelId="{573C875C-A0FD-4E97-8114-D49CD1CE8F04}" type="sibTrans" cxnId="{E5C38A4B-85FC-4CD5-83BD-D697FA03079A}">
      <dgm:prSet/>
      <dgm:spPr/>
      <dgm:t>
        <a:bodyPr/>
        <a:lstStyle/>
        <a:p>
          <a:endParaRPr lang="en-US"/>
        </a:p>
      </dgm:t>
    </dgm:pt>
    <dgm:pt modelId="{33939A60-3AAF-4145-BD88-36D517999D43}">
      <dgm:prSet phldrT="[Text]" custT="1"/>
      <dgm:spPr>
        <a:solidFill>
          <a:srgbClr val="85DFFF"/>
        </a:solidFill>
      </dgm:spPr>
      <dgm:t>
        <a:bodyPr/>
        <a:lstStyle/>
        <a:p>
          <a:r>
            <a:rPr lang="en-GB" sz="2400" b="1" dirty="0">
              <a:solidFill>
                <a:srgbClr val="002060"/>
              </a:solidFill>
            </a:rPr>
            <a:t>Physical</a:t>
          </a:r>
          <a:endParaRPr lang="en-GB" sz="2000" b="1" dirty="0">
            <a:solidFill>
              <a:srgbClr val="002060"/>
            </a:solidFill>
          </a:endParaRPr>
        </a:p>
        <a:p>
          <a:r>
            <a:rPr lang="en-GB" sz="1500" b="1" dirty="0">
              <a:solidFill>
                <a:srgbClr val="002060"/>
              </a:solidFill>
            </a:rPr>
            <a:t>Growth, sexual maturation and brain development</a:t>
          </a:r>
          <a:endParaRPr lang="en-US" sz="1500" b="1" dirty="0">
            <a:solidFill>
              <a:srgbClr val="002060"/>
            </a:solidFill>
          </a:endParaRPr>
        </a:p>
      </dgm:t>
    </dgm:pt>
    <dgm:pt modelId="{59AB5CEE-1417-4EB8-8160-4A76E83CCF6B}" type="parTrans" cxnId="{A1BDBBA9-0431-40D6-8AA0-8CB8CA00DE98}">
      <dgm:prSet/>
      <dgm:spPr>
        <a:solidFill>
          <a:srgbClr val="85DFFF"/>
        </a:solidFill>
      </dgm:spPr>
      <dgm:t>
        <a:bodyPr/>
        <a:lstStyle/>
        <a:p>
          <a:endParaRPr lang="en-US"/>
        </a:p>
      </dgm:t>
    </dgm:pt>
    <dgm:pt modelId="{1CA7E581-4104-4867-BD45-1D9BB90FB8CE}" type="sibTrans" cxnId="{A1BDBBA9-0431-40D6-8AA0-8CB8CA00DE98}">
      <dgm:prSet/>
      <dgm:spPr/>
      <dgm:t>
        <a:bodyPr/>
        <a:lstStyle/>
        <a:p>
          <a:endParaRPr lang="en-US"/>
        </a:p>
      </dgm:t>
    </dgm:pt>
    <dgm:pt modelId="{DE0043DA-09D3-4B3F-9738-B36374079CC3}">
      <dgm:prSet phldrT="[Text]" custT="1"/>
      <dgm:spPr>
        <a:solidFill>
          <a:srgbClr val="43AEFF"/>
        </a:solidFill>
      </dgm:spPr>
      <dgm:t>
        <a:bodyPr/>
        <a:lstStyle/>
        <a:p>
          <a:r>
            <a:rPr lang="en-GB" sz="2400" b="1" dirty="0">
              <a:solidFill>
                <a:srgbClr val="002060"/>
              </a:solidFill>
            </a:rPr>
            <a:t>Psychological</a:t>
          </a:r>
        </a:p>
      </dgm:t>
    </dgm:pt>
    <dgm:pt modelId="{F8AAFC64-84A2-4E99-9575-BECC22B0B946}" type="parTrans" cxnId="{662AD306-08E0-412F-9010-CA313C275B1E}">
      <dgm:prSet/>
      <dgm:spPr>
        <a:solidFill>
          <a:srgbClr val="43AEFF"/>
        </a:solidFill>
      </dgm:spPr>
      <dgm:t>
        <a:bodyPr/>
        <a:lstStyle/>
        <a:p>
          <a:endParaRPr lang="en-US"/>
        </a:p>
      </dgm:t>
    </dgm:pt>
    <dgm:pt modelId="{641EB652-8E8F-4FAE-8E61-37E7993DB91D}" type="sibTrans" cxnId="{662AD306-08E0-412F-9010-CA313C275B1E}">
      <dgm:prSet/>
      <dgm:spPr/>
      <dgm:t>
        <a:bodyPr/>
        <a:lstStyle/>
        <a:p>
          <a:endParaRPr lang="en-US"/>
        </a:p>
      </dgm:t>
    </dgm:pt>
    <dgm:pt modelId="{73D1BC5F-9288-4CFB-B9F4-CC7619B749A1}">
      <dgm:prSet phldrT="[Text]" custT="1"/>
      <dgm:spPr>
        <a:solidFill>
          <a:srgbClr val="1E7FB8"/>
        </a:solidFill>
      </dgm:spPr>
      <dgm:t>
        <a:bodyPr/>
        <a:lstStyle/>
        <a:p>
          <a:r>
            <a:rPr lang="en-GB" sz="2400" b="1" dirty="0">
              <a:solidFill>
                <a:srgbClr val="002060"/>
              </a:solidFill>
            </a:rPr>
            <a:t>Social</a:t>
          </a:r>
          <a:endParaRPr lang="en-US" sz="3200" b="1" dirty="0">
            <a:solidFill>
              <a:srgbClr val="002060"/>
            </a:solidFill>
          </a:endParaRPr>
        </a:p>
      </dgm:t>
    </dgm:pt>
    <dgm:pt modelId="{442AD189-0199-495C-B318-D2A6A416FDD0}" type="parTrans" cxnId="{5D294E4E-5811-4C78-8A73-E9055455D13A}">
      <dgm:prSet/>
      <dgm:spPr>
        <a:solidFill>
          <a:srgbClr val="1E7FB8"/>
        </a:solidFill>
      </dgm:spPr>
      <dgm:t>
        <a:bodyPr/>
        <a:lstStyle/>
        <a:p>
          <a:endParaRPr lang="en-US"/>
        </a:p>
      </dgm:t>
    </dgm:pt>
    <dgm:pt modelId="{ED84A368-2E7F-4796-8E74-DFFAEFE7EFAE}" type="sibTrans" cxnId="{5D294E4E-5811-4C78-8A73-E9055455D13A}">
      <dgm:prSet/>
      <dgm:spPr/>
      <dgm:t>
        <a:bodyPr/>
        <a:lstStyle/>
        <a:p>
          <a:endParaRPr lang="en-US"/>
        </a:p>
      </dgm:t>
    </dgm:pt>
    <dgm:pt modelId="{1212B664-E13E-4ECC-A417-F46DCB673BE6}" type="pres">
      <dgm:prSet presAssocID="{AB9CAC54-C8D8-4E7C-B95E-9CF1782B35C4}" presName="cycle" presStyleCnt="0">
        <dgm:presLayoutVars>
          <dgm:chMax val="1"/>
          <dgm:dir/>
          <dgm:animLvl val="ctr"/>
          <dgm:resizeHandles val="exact"/>
        </dgm:presLayoutVars>
      </dgm:prSet>
      <dgm:spPr/>
    </dgm:pt>
    <dgm:pt modelId="{12B6735D-7B31-4F90-8436-9FC4CD6396B4}" type="pres">
      <dgm:prSet presAssocID="{98326C1D-F3B5-42AA-905B-BC5592657D62}" presName="centerShape" presStyleLbl="node0" presStyleIdx="0" presStyleCnt="1" custScaleX="189233" custScaleY="82455"/>
      <dgm:spPr/>
    </dgm:pt>
    <dgm:pt modelId="{DEC515C7-0C04-4877-9157-2D29247BD994}" type="pres">
      <dgm:prSet presAssocID="{59AB5CEE-1417-4EB8-8160-4A76E83CCF6B}" presName="parTrans" presStyleLbl="bgSibTrans2D1" presStyleIdx="0" presStyleCnt="3"/>
      <dgm:spPr/>
    </dgm:pt>
    <dgm:pt modelId="{1378FEBB-CDEF-4FAE-96FE-728A3EC0AEB8}" type="pres">
      <dgm:prSet presAssocID="{33939A60-3AAF-4145-BD88-36D517999D43}" presName="node" presStyleLbl="node1" presStyleIdx="0" presStyleCnt="3" custScaleX="153961" custScaleY="95040" custRadScaleRad="171127" custRadScaleInc="-15659">
        <dgm:presLayoutVars>
          <dgm:bulletEnabled val="1"/>
        </dgm:presLayoutVars>
      </dgm:prSet>
      <dgm:spPr/>
    </dgm:pt>
    <dgm:pt modelId="{D8138778-0DB4-4FC9-A534-08A567E80D81}" type="pres">
      <dgm:prSet presAssocID="{F8AAFC64-84A2-4E99-9575-BECC22B0B946}" presName="parTrans" presStyleLbl="bgSibTrans2D1" presStyleIdx="1" presStyleCnt="3"/>
      <dgm:spPr/>
    </dgm:pt>
    <dgm:pt modelId="{5D8F7889-5278-423B-9CE4-D5A795397C08}" type="pres">
      <dgm:prSet presAssocID="{DE0043DA-09D3-4B3F-9738-B36374079CC3}" presName="node" presStyleLbl="node1" presStyleIdx="1" presStyleCnt="3" custScaleX="178532">
        <dgm:presLayoutVars>
          <dgm:bulletEnabled val="1"/>
        </dgm:presLayoutVars>
      </dgm:prSet>
      <dgm:spPr/>
    </dgm:pt>
    <dgm:pt modelId="{302FDAAD-9215-404D-881E-18D63CBC94AC}" type="pres">
      <dgm:prSet presAssocID="{442AD189-0199-495C-B318-D2A6A416FDD0}" presName="parTrans" presStyleLbl="bgSibTrans2D1" presStyleIdx="2" presStyleCnt="3"/>
      <dgm:spPr/>
    </dgm:pt>
    <dgm:pt modelId="{075CA92D-E23B-4D0D-BF53-597E5377FF02}" type="pres">
      <dgm:prSet presAssocID="{73D1BC5F-9288-4CFB-B9F4-CC7619B749A1}" presName="node" presStyleLbl="node1" presStyleIdx="2" presStyleCnt="3" custScaleX="140990" custScaleY="89440" custRadScaleRad="161560" custRadScaleInc="17019">
        <dgm:presLayoutVars>
          <dgm:bulletEnabled val="1"/>
        </dgm:presLayoutVars>
      </dgm:prSet>
      <dgm:spPr/>
    </dgm:pt>
  </dgm:ptLst>
  <dgm:cxnLst>
    <dgm:cxn modelId="{662AD306-08E0-412F-9010-CA313C275B1E}" srcId="{98326C1D-F3B5-42AA-905B-BC5592657D62}" destId="{DE0043DA-09D3-4B3F-9738-B36374079CC3}" srcOrd="1" destOrd="0" parTransId="{F8AAFC64-84A2-4E99-9575-BECC22B0B946}" sibTransId="{641EB652-8E8F-4FAE-8E61-37E7993DB91D}"/>
    <dgm:cxn modelId="{F1954B0D-4459-4D86-AB72-45B8FEAF2EB9}" type="presOf" srcId="{F8AAFC64-84A2-4E99-9575-BECC22B0B946}" destId="{D8138778-0DB4-4FC9-A534-08A567E80D81}" srcOrd="0" destOrd="0" presId="urn:microsoft.com/office/officeart/2005/8/layout/radial4"/>
    <dgm:cxn modelId="{0AB8A826-D2A7-408A-B7A9-A1A7D4CC33E0}" type="presOf" srcId="{DE0043DA-09D3-4B3F-9738-B36374079CC3}" destId="{5D8F7889-5278-423B-9CE4-D5A795397C08}" srcOrd="0" destOrd="0" presId="urn:microsoft.com/office/officeart/2005/8/layout/radial4"/>
    <dgm:cxn modelId="{2ECC2C30-D93D-4831-9317-44CE6B292BF2}" type="presOf" srcId="{33939A60-3AAF-4145-BD88-36D517999D43}" destId="{1378FEBB-CDEF-4FAE-96FE-728A3EC0AEB8}" srcOrd="0" destOrd="0" presId="urn:microsoft.com/office/officeart/2005/8/layout/radial4"/>
    <dgm:cxn modelId="{96343039-9BB4-4557-BCCC-BB440FBD1D20}" type="presOf" srcId="{442AD189-0199-495C-B318-D2A6A416FDD0}" destId="{302FDAAD-9215-404D-881E-18D63CBC94AC}" srcOrd="0" destOrd="0" presId="urn:microsoft.com/office/officeart/2005/8/layout/radial4"/>
    <dgm:cxn modelId="{E5C38A4B-85FC-4CD5-83BD-D697FA03079A}" srcId="{AB9CAC54-C8D8-4E7C-B95E-9CF1782B35C4}" destId="{98326C1D-F3B5-42AA-905B-BC5592657D62}" srcOrd="0" destOrd="0" parTransId="{EE4F2CBB-902A-45E0-8AB1-6F6C0BAD23C5}" sibTransId="{573C875C-A0FD-4E97-8114-D49CD1CE8F04}"/>
    <dgm:cxn modelId="{5D294E4E-5811-4C78-8A73-E9055455D13A}" srcId="{98326C1D-F3B5-42AA-905B-BC5592657D62}" destId="{73D1BC5F-9288-4CFB-B9F4-CC7619B749A1}" srcOrd="2" destOrd="0" parTransId="{442AD189-0199-495C-B318-D2A6A416FDD0}" sibTransId="{ED84A368-2E7F-4796-8E74-DFFAEFE7EFAE}"/>
    <dgm:cxn modelId="{3E568FA1-5EF8-4CBC-8060-2DFD3E9C39BB}" type="presOf" srcId="{73D1BC5F-9288-4CFB-B9F4-CC7619B749A1}" destId="{075CA92D-E23B-4D0D-BF53-597E5377FF02}" srcOrd="0" destOrd="0" presId="urn:microsoft.com/office/officeart/2005/8/layout/radial4"/>
    <dgm:cxn modelId="{A1BDBBA9-0431-40D6-8AA0-8CB8CA00DE98}" srcId="{98326C1D-F3B5-42AA-905B-BC5592657D62}" destId="{33939A60-3AAF-4145-BD88-36D517999D43}" srcOrd="0" destOrd="0" parTransId="{59AB5CEE-1417-4EB8-8160-4A76E83CCF6B}" sibTransId="{1CA7E581-4104-4867-BD45-1D9BB90FB8CE}"/>
    <dgm:cxn modelId="{F0EFC2B9-43D3-491F-B72C-E7E4E71AE94E}" type="presOf" srcId="{59AB5CEE-1417-4EB8-8160-4A76E83CCF6B}" destId="{DEC515C7-0C04-4877-9157-2D29247BD994}" srcOrd="0" destOrd="0" presId="urn:microsoft.com/office/officeart/2005/8/layout/radial4"/>
    <dgm:cxn modelId="{82FCEEDB-71A8-4769-8AB2-0CFAE96D3D25}" type="presOf" srcId="{AB9CAC54-C8D8-4E7C-B95E-9CF1782B35C4}" destId="{1212B664-E13E-4ECC-A417-F46DCB673BE6}" srcOrd="0" destOrd="0" presId="urn:microsoft.com/office/officeart/2005/8/layout/radial4"/>
    <dgm:cxn modelId="{44E77DE6-CFB4-4D88-8C8E-1E27190BD543}" type="presOf" srcId="{98326C1D-F3B5-42AA-905B-BC5592657D62}" destId="{12B6735D-7B31-4F90-8436-9FC4CD6396B4}" srcOrd="0" destOrd="0" presId="urn:microsoft.com/office/officeart/2005/8/layout/radial4"/>
    <dgm:cxn modelId="{3799247F-17A0-4D7C-97A4-53A84D907BCC}" type="presParOf" srcId="{1212B664-E13E-4ECC-A417-F46DCB673BE6}" destId="{12B6735D-7B31-4F90-8436-9FC4CD6396B4}" srcOrd="0" destOrd="0" presId="urn:microsoft.com/office/officeart/2005/8/layout/radial4"/>
    <dgm:cxn modelId="{E38A7F27-DE55-45B1-88AB-CC9FBA14C8D0}" type="presParOf" srcId="{1212B664-E13E-4ECC-A417-F46DCB673BE6}" destId="{DEC515C7-0C04-4877-9157-2D29247BD994}" srcOrd="1" destOrd="0" presId="urn:microsoft.com/office/officeart/2005/8/layout/radial4"/>
    <dgm:cxn modelId="{1CBF9503-DAA2-41CE-A021-B17281847DB6}" type="presParOf" srcId="{1212B664-E13E-4ECC-A417-F46DCB673BE6}" destId="{1378FEBB-CDEF-4FAE-96FE-728A3EC0AEB8}" srcOrd="2" destOrd="0" presId="urn:microsoft.com/office/officeart/2005/8/layout/radial4"/>
    <dgm:cxn modelId="{26025AF3-9552-4E29-B785-692FD20CC8C4}" type="presParOf" srcId="{1212B664-E13E-4ECC-A417-F46DCB673BE6}" destId="{D8138778-0DB4-4FC9-A534-08A567E80D81}" srcOrd="3" destOrd="0" presId="urn:microsoft.com/office/officeart/2005/8/layout/radial4"/>
    <dgm:cxn modelId="{A7231782-965C-4794-9287-B2869B4CCA62}" type="presParOf" srcId="{1212B664-E13E-4ECC-A417-F46DCB673BE6}" destId="{5D8F7889-5278-423B-9CE4-D5A795397C08}" srcOrd="4" destOrd="0" presId="urn:microsoft.com/office/officeart/2005/8/layout/radial4"/>
    <dgm:cxn modelId="{3459F887-C569-4DDA-B7D2-1CCF07A8B939}" type="presParOf" srcId="{1212B664-E13E-4ECC-A417-F46DCB673BE6}" destId="{302FDAAD-9215-404D-881E-18D63CBC94AC}" srcOrd="5" destOrd="0" presId="urn:microsoft.com/office/officeart/2005/8/layout/radial4"/>
    <dgm:cxn modelId="{D7DCA729-D363-4702-B298-62929389338A}" type="presParOf" srcId="{1212B664-E13E-4ECC-A417-F46DCB673BE6}" destId="{075CA92D-E23B-4D0D-BF53-597E5377FF02}"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146DD5-5E1E-4601-971E-A7032E87FF1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362FB1D-63F0-4892-9BF3-9D77DEF3D7FB}">
      <dgm:prSet custT="1"/>
      <dgm:spPr>
        <a:solidFill>
          <a:srgbClr val="00B050"/>
        </a:solidFill>
      </dgm:spPr>
      <dgm:t>
        <a:bodyPr/>
        <a:lstStyle/>
        <a:p>
          <a:pPr algn="ctr" rtl="0"/>
          <a:r>
            <a:rPr lang="en-US" sz="2400" b="1" i="0" baseline="0" dirty="0">
              <a:solidFill>
                <a:srgbClr val="002060"/>
              </a:solidFill>
            </a:rPr>
            <a:t>Health </a:t>
          </a:r>
          <a:endParaRPr lang="en-US" sz="1600" b="1" i="0" baseline="0" dirty="0">
            <a:solidFill>
              <a:srgbClr val="002060"/>
            </a:solidFill>
          </a:endParaRPr>
        </a:p>
      </dgm:t>
    </dgm:pt>
    <dgm:pt modelId="{07C4CB2F-4619-410C-95EE-F33955D3B1BD}" type="parTrans" cxnId="{E4E5C376-FFC2-4DAE-AE92-889AF94B1CF9}">
      <dgm:prSet/>
      <dgm:spPr/>
      <dgm:t>
        <a:bodyPr/>
        <a:lstStyle/>
        <a:p>
          <a:endParaRPr lang="en-US"/>
        </a:p>
      </dgm:t>
    </dgm:pt>
    <dgm:pt modelId="{5109F3AB-0983-4C51-A1ED-F079E7314A74}" type="sibTrans" cxnId="{E4E5C376-FFC2-4DAE-AE92-889AF94B1CF9}">
      <dgm:prSet/>
      <dgm:spPr/>
      <dgm:t>
        <a:bodyPr/>
        <a:lstStyle/>
        <a:p>
          <a:endParaRPr lang="en-US"/>
        </a:p>
      </dgm:t>
    </dgm:pt>
    <dgm:pt modelId="{8251E6B6-A4AC-4E5E-88E7-A0DA0B24BF46}" type="pres">
      <dgm:prSet presAssocID="{6E146DD5-5E1E-4601-971E-A7032E87FF13}" presName="linear" presStyleCnt="0">
        <dgm:presLayoutVars>
          <dgm:animLvl val="lvl"/>
          <dgm:resizeHandles val="exact"/>
        </dgm:presLayoutVars>
      </dgm:prSet>
      <dgm:spPr/>
    </dgm:pt>
    <dgm:pt modelId="{F774722A-5095-43AB-84AE-CB8B7CC2857C}" type="pres">
      <dgm:prSet presAssocID="{F362FB1D-63F0-4892-9BF3-9D77DEF3D7FB}" presName="parentText" presStyleLbl="node1" presStyleIdx="0" presStyleCnt="1" custLinFactNeighborY="-16205">
        <dgm:presLayoutVars>
          <dgm:chMax val="0"/>
          <dgm:bulletEnabled val="1"/>
        </dgm:presLayoutVars>
      </dgm:prSet>
      <dgm:spPr/>
    </dgm:pt>
  </dgm:ptLst>
  <dgm:cxnLst>
    <dgm:cxn modelId="{3CB74215-BC2F-4767-971C-3CB1E96D4194}" type="presOf" srcId="{F362FB1D-63F0-4892-9BF3-9D77DEF3D7FB}" destId="{F774722A-5095-43AB-84AE-CB8B7CC2857C}" srcOrd="0" destOrd="0" presId="urn:microsoft.com/office/officeart/2005/8/layout/vList2"/>
    <dgm:cxn modelId="{E4E5C376-FFC2-4DAE-AE92-889AF94B1CF9}" srcId="{6E146DD5-5E1E-4601-971E-A7032E87FF13}" destId="{F362FB1D-63F0-4892-9BF3-9D77DEF3D7FB}" srcOrd="0" destOrd="0" parTransId="{07C4CB2F-4619-410C-95EE-F33955D3B1BD}" sibTransId="{5109F3AB-0983-4C51-A1ED-F079E7314A74}"/>
    <dgm:cxn modelId="{9AAEB0F5-4F5D-4C40-99FD-3831FABE26FF}" type="presOf" srcId="{6E146DD5-5E1E-4601-971E-A7032E87FF13}" destId="{8251E6B6-A4AC-4E5E-88E7-A0DA0B24BF46}" srcOrd="0" destOrd="0" presId="urn:microsoft.com/office/officeart/2005/8/layout/vList2"/>
    <dgm:cxn modelId="{FD42EBF9-4D15-4FA3-AAAA-2EFE0A0A1D3D}" type="presParOf" srcId="{8251E6B6-A4AC-4E5E-88E7-A0DA0B24BF46}" destId="{F774722A-5095-43AB-84AE-CB8B7CC2857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BB903D-2882-41DA-8CEF-71326C7D1D39}"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n-US"/>
        </a:p>
      </dgm:t>
    </dgm:pt>
    <dgm:pt modelId="{19A4D2B0-6BD1-47D2-B461-01C126AA2CE4}">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en-US" b="0" dirty="0">
              <a:solidFill>
                <a:schemeClr val="tx1"/>
              </a:solidFill>
            </a:rPr>
            <a:t>Believe they</a:t>
          </a:r>
          <a:r>
            <a:rPr lang="en-US" b="0" baseline="0" dirty="0">
              <a:solidFill>
                <a:schemeClr val="tx1"/>
              </a:solidFill>
            </a:rPr>
            <a:t> are invulnerable</a:t>
          </a:r>
          <a:endParaRPr lang="en-US" b="0" dirty="0"/>
        </a:p>
      </dgm:t>
    </dgm:pt>
    <dgm:pt modelId="{336A630A-F859-4722-904E-4DFEF2C72CCA}" type="parTrans" cxnId="{A8F8DFE7-6E28-4D14-AD2C-122B809489CA}">
      <dgm:prSet/>
      <dgm:spPr/>
      <dgm:t>
        <a:bodyPr/>
        <a:lstStyle/>
        <a:p>
          <a:endParaRPr lang="en-US"/>
        </a:p>
      </dgm:t>
    </dgm:pt>
    <dgm:pt modelId="{77E53AB6-84B8-44EF-A4F5-938FF31D240B}" type="sibTrans" cxnId="{A8F8DFE7-6E28-4D14-AD2C-122B809489CA}">
      <dgm:prSet/>
      <dgm:spPr/>
      <dgm:t>
        <a:bodyPr/>
        <a:lstStyle/>
        <a:p>
          <a:endParaRPr lang="en-US"/>
        </a:p>
      </dgm:t>
    </dgm:pt>
    <dgm:pt modelId="{1FD138AA-9E17-4AB0-9192-EFEA87D2968F}">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en-US" b="0" dirty="0">
              <a:solidFill>
                <a:schemeClr val="tx1"/>
              </a:solidFill>
            </a:rPr>
            <a:t>Risk</a:t>
          </a:r>
          <a:r>
            <a:rPr lang="en-US" b="0" baseline="0" dirty="0">
              <a:solidFill>
                <a:schemeClr val="tx1"/>
              </a:solidFill>
            </a:rPr>
            <a:t> taking</a:t>
          </a:r>
          <a:endParaRPr lang="en-US" b="0" dirty="0"/>
        </a:p>
      </dgm:t>
    </dgm:pt>
    <dgm:pt modelId="{6FE5B834-21DD-4285-9BA1-F238D3F39DD6}" type="parTrans" cxnId="{488598D5-D2AA-4660-A341-99A5A93EC2DF}">
      <dgm:prSet/>
      <dgm:spPr/>
      <dgm:t>
        <a:bodyPr/>
        <a:lstStyle/>
        <a:p>
          <a:endParaRPr lang="en-US"/>
        </a:p>
      </dgm:t>
    </dgm:pt>
    <dgm:pt modelId="{AF0D4F6A-FE5F-4942-BD6B-AD90BA0296B8}" type="sibTrans" cxnId="{488598D5-D2AA-4660-A341-99A5A93EC2DF}">
      <dgm:prSet/>
      <dgm:spPr/>
      <dgm:t>
        <a:bodyPr/>
        <a:lstStyle/>
        <a:p>
          <a:endParaRPr lang="en-US"/>
        </a:p>
      </dgm:t>
    </dgm:pt>
    <dgm:pt modelId="{B9A9F983-0EFE-4BCE-8F2C-98AAA3D5B592}">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en-US" b="0" dirty="0">
              <a:solidFill>
                <a:schemeClr val="tx1"/>
              </a:solidFill>
            </a:rPr>
            <a:t>Oriented on here and now, not on future</a:t>
          </a:r>
          <a:endParaRPr lang="en-US" b="0" dirty="0"/>
        </a:p>
      </dgm:t>
    </dgm:pt>
    <dgm:pt modelId="{28E25406-29D9-490F-A7D7-D5C76E1891BD}" type="parTrans" cxnId="{E2CC54FA-6BA7-4C74-8C86-DB1590D3A8EF}">
      <dgm:prSet/>
      <dgm:spPr/>
      <dgm:t>
        <a:bodyPr/>
        <a:lstStyle/>
        <a:p>
          <a:endParaRPr lang="en-US"/>
        </a:p>
      </dgm:t>
    </dgm:pt>
    <dgm:pt modelId="{60D07F6D-0072-4C07-AB94-12E639A24D82}" type="sibTrans" cxnId="{E2CC54FA-6BA7-4C74-8C86-DB1590D3A8EF}">
      <dgm:prSet/>
      <dgm:spPr/>
      <dgm:t>
        <a:bodyPr/>
        <a:lstStyle/>
        <a:p>
          <a:endParaRPr lang="en-US"/>
        </a:p>
      </dgm:t>
    </dgm:pt>
    <dgm:pt modelId="{857EEAD2-F735-47E6-A68B-5C418FFFD38B}">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en-US" b="0" dirty="0">
              <a:solidFill>
                <a:schemeClr val="tx1"/>
              </a:solidFill>
            </a:rPr>
            <a:t>Influenced by peers</a:t>
          </a:r>
          <a:endParaRPr lang="en-US" b="0" dirty="0"/>
        </a:p>
      </dgm:t>
    </dgm:pt>
    <dgm:pt modelId="{0914740E-2EE8-476C-8F50-3D7012F07C7B}" type="parTrans" cxnId="{2CE8D854-F66E-4893-9D98-2C0FBC20EA0B}">
      <dgm:prSet/>
      <dgm:spPr/>
      <dgm:t>
        <a:bodyPr/>
        <a:lstStyle/>
        <a:p>
          <a:endParaRPr lang="en-US"/>
        </a:p>
      </dgm:t>
    </dgm:pt>
    <dgm:pt modelId="{54E13E20-C34E-49D8-AABE-9171A6F3E84E}" type="sibTrans" cxnId="{2CE8D854-F66E-4893-9D98-2C0FBC20EA0B}">
      <dgm:prSet/>
      <dgm:spPr/>
      <dgm:t>
        <a:bodyPr/>
        <a:lstStyle/>
        <a:p>
          <a:endParaRPr lang="en-US"/>
        </a:p>
      </dgm:t>
    </dgm:pt>
    <dgm:pt modelId="{1D0058E2-92CE-4E73-B9BA-6DDACF6DB99F}">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en-US" b="0" dirty="0">
              <a:solidFill>
                <a:schemeClr val="tx1"/>
              </a:solidFill>
            </a:rPr>
            <a:t>Don’t want to listen to parents</a:t>
          </a:r>
          <a:endParaRPr lang="en-US" b="0" dirty="0"/>
        </a:p>
      </dgm:t>
    </dgm:pt>
    <dgm:pt modelId="{9FDF09B4-32FD-4079-AA2F-B0C68D8E8F1F}" type="parTrans" cxnId="{C5AA0174-A240-4E7E-A482-283AEA8F2876}">
      <dgm:prSet/>
      <dgm:spPr/>
      <dgm:t>
        <a:bodyPr/>
        <a:lstStyle/>
        <a:p>
          <a:endParaRPr lang="en-US"/>
        </a:p>
      </dgm:t>
    </dgm:pt>
    <dgm:pt modelId="{02214F4B-7E5B-4ED2-8D90-5A69B7FDA473}" type="sibTrans" cxnId="{C5AA0174-A240-4E7E-A482-283AEA8F2876}">
      <dgm:prSet/>
      <dgm:spPr/>
      <dgm:t>
        <a:bodyPr/>
        <a:lstStyle/>
        <a:p>
          <a:endParaRPr lang="en-US"/>
        </a:p>
      </dgm:t>
    </dgm:pt>
    <dgm:pt modelId="{E1AA9FCA-2D08-4E2F-8AEA-499E936D25FC}">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en-US" b="0" dirty="0">
              <a:solidFill>
                <a:schemeClr val="tx1"/>
              </a:solidFill>
              <a:latin typeface="+mn-lt"/>
              <a:ea typeface="+mn-ea"/>
              <a:cs typeface="+mn-cs"/>
            </a:rPr>
            <a:t>Vulnerable</a:t>
          </a:r>
          <a:endParaRPr lang="en-US" b="0" dirty="0"/>
        </a:p>
      </dgm:t>
    </dgm:pt>
    <dgm:pt modelId="{7ACD560A-5C93-4F2A-9415-7E3FBE25C96B}" type="parTrans" cxnId="{E69E0F32-93D7-4719-B01B-DFD5E7A8FAFE}">
      <dgm:prSet/>
      <dgm:spPr/>
      <dgm:t>
        <a:bodyPr/>
        <a:lstStyle/>
        <a:p>
          <a:endParaRPr lang="en-US"/>
        </a:p>
      </dgm:t>
    </dgm:pt>
    <dgm:pt modelId="{AA067385-16EA-43D9-980C-4AEA62F44BA5}" type="sibTrans" cxnId="{E69E0F32-93D7-4719-B01B-DFD5E7A8FAFE}">
      <dgm:prSet/>
      <dgm:spPr/>
      <dgm:t>
        <a:bodyPr/>
        <a:lstStyle/>
        <a:p>
          <a:endParaRPr lang="en-US"/>
        </a:p>
      </dgm:t>
    </dgm:pt>
    <dgm:pt modelId="{2DFD7515-034A-4648-B35F-4C04FA6A1B4C}">
      <dgm:prSet phldrT="[Text]">
        <dgm:style>
          <a:lnRef idx="2">
            <a:schemeClr val="accent1"/>
          </a:lnRef>
          <a:fillRef idx="1">
            <a:schemeClr val="lt1"/>
          </a:fillRef>
          <a:effectRef idx="0">
            <a:schemeClr val="accent1"/>
          </a:effectRef>
          <a:fontRef idx="minor">
            <a:schemeClr val="dk1"/>
          </a:fontRef>
        </dgm:style>
      </dgm:prSet>
      <dgm:spPr>
        <a:solidFill>
          <a:srgbClr val="0088EE"/>
        </a:solidFill>
        <a:ln>
          <a:solidFill>
            <a:srgbClr val="002060"/>
          </a:solidFill>
        </a:ln>
      </dgm:spPr>
      <dgm:t>
        <a:bodyPr/>
        <a:lstStyle/>
        <a:p>
          <a:r>
            <a:rPr lang="en-US" b="0" dirty="0">
              <a:solidFill>
                <a:schemeClr val="tx1"/>
              </a:solidFill>
              <a:latin typeface="+mn-lt"/>
              <a:ea typeface="+mn-ea"/>
              <a:cs typeface="+mn-cs"/>
            </a:rPr>
            <a:t>Insecure</a:t>
          </a:r>
          <a:endParaRPr lang="en-US" b="0" dirty="0"/>
        </a:p>
      </dgm:t>
    </dgm:pt>
    <dgm:pt modelId="{E7CF89BF-BB43-4941-94D4-45B467C15C9D}" type="parTrans" cxnId="{0168648B-FD13-45F8-BFCB-4DE27D1A2CEB}">
      <dgm:prSet/>
      <dgm:spPr/>
      <dgm:t>
        <a:bodyPr/>
        <a:lstStyle/>
        <a:p>
          <a:endParaRPr lang="en-US"/>
        </a:p>
      </dgm:t>
    </dgm:pt>
    <dgm:pt modelId="{4B6FAB3F-F874-46FF-8357-7008AF1E9777}" type="sibTrans" cxnId="{0168648B-FD13-45F8-BFCB-4DE27D1A2CEB}">
      <dgm:prSet/>
      <dgm:spPr/>
      <dgm:t>
        <a:bodyPr/>
        <a:lstStyle/>
        <a:p>
          <a:endParaRPr lang="en-US"/>
        </a:p>
      </dgm:t>
    </dgm:pt>
    <dgm:pt modelId="{CAC702BF-3018-4C83-BF17-DE86260D6FA8}" type="pres">
      <dgm:prSet presAssocID="{A5BB903D-2882-41DA-8CEF-71326C7D1D39}" presName="diagram" presStyleCnt="0">
        <dgm:presLayoutVars>
          <dgm:dir/>
          <dgm:resizeHandles val="exact"/>
        </dgm:presLayoutVars>
      </dgm:prSet>
      <dgm:spPr/>
    </dgm:pt>
    <dgm:pt modelId="{2248CCFB-D31A-430C-9749-4AB1BF37A24C}" type="pres">
      <dgm:prSet presAssocID="{19A4D2B0-6BD1-47D2-B461-01C126AA2CE4}" presName="node" presStyleLbl="node1" presStyleIdx="0" presStyleCnt="7">
        <dgm:presLayoutVars>
          <dgm:bulletEnabled val="1"/>
        </dgm:presLayoutVars>
      </dgm:prSet>
      <dgm:spPr/>
    </dgm:pt>
    <dgm:pt modelId="{5D75B956-DCC2-48CF-8843-9C7745B3E061}" type="pres">
      <dgm:prSet presAssocID="{77E53AB6-84B8-44EF-A4F5-938FF31D240B}" presName="sibTrans" presStyleCnt="0"/>
      <dgm:spPr/>
    </dgm:pt>
    <dgm:pt modelId="{D88729E7-D48F-47A7-8F76-29B4DD250981}" type="pres">
      <dgm:prSet presAssocID="{1FD138AA-9E17-4AB0-9192-EFEA87D2968F}" presName="node" presStyleLbl="node1" presStyleIdx="1" presStyleCnt="7">
        <dgm:presLayoutVars>
          <dgm:bulletEnabled val="1"/>
        </dgm:presLayoutVars>
      </dgm:prSet>
      <dgm:spPr/>
    </dgm:pt>
    <dgm:pt modelId="{5F8BCA35-74FF-4021-A0B9-BB8EE07A9566}" type="pres">
      <dgm:prSet presAssocID="{AF0D4F6A-FE5F-4942-BD6B-AD90BA0296B8}" presName="sibTrans" presStyleCnt="0"/>
      <dgm:spPr/>
    </dgm:pt>
    <dgm:pt modelId="{D7CFAAE2-A8C8-4ABF-A13B-AD53C7EAD5A8}" type="pres">
      <dgm:prSet presAssocID="{B9A9F983-0EFE-4BCE-8F2C-98AAA3D5B592}" presName="node" presStyleLbl="node1" presStyleIdx="2" presStyleCnt="7">
        <dgm:presLayoutVars>
          <dgm:bulletEnabled val="1"/>
        </dgm:presLayoutVars>
      </dgm:prSet>
      <dgm:spPr/>
    </dgm:pt>
    <dgm:pt modelId="{AA8C3741-D314-4672-8507-E4D78D24B77A}" type="pres">
      <dgm:prSet presAssocID="{60D07F6D-0072-4C07-AB94-12E639A24D82}" presName="sibTrans" presStyleCnt="0"/>
      <dgm:spPr/>
    </dgm:pt>
    <dgm:pt modelId="{02EC7B3B-CB18-4EC3-B872-4272FEF1E7F7}" type="pres">
      <dgm:prSet presAssocID="{857EEAD2-F735-47E6-A68B-5C418FFFD38B}" presName="node" presStyleLbl="node1" presStyleIdx="3" presStyleCnt="7">
        <dgm:presLayoutVars>
          <dgm:bulletEnabled val="1"/>
        </dgm:presLayoutVars>
      </dgm:prSet>
      <dgm:spPr/>
    </dgm:pt>
    <dgm:pt modelId="{36B7A350-57E5-4FAD-930C-2C409F1D1E76}" type="pres">
      <dgm:prSet presAssocID="{54E13E20-C34E-49D8-AABE-9171A6F3E84E}" presName="sibTrans" presStyleCnt="0"/>
      <dgm:spPr/>
    </dgm:pt>
    <dgm:pt modelId="{CE319B8D-A091-408B-8ACB-30CF00D601D1}" type="pres">
      <dgm:prSet presAssocID="{1D0058E2-92CE-4E73-B9BA-6DDACF6DB99F}" presName="node" presStyleLbl="node1" presStyleIdx="4" presStyleCnt="7">
        <dgm:presLayoutVars>
          <dgm:bulletEnabled val="1"/>
        </dgm:presLayoutVars>
      </dgm:prSet>
      <dgm:spPr/>
    </dgm:pt>
    <dgm:pt modelId="{57F0205C-DA8D-4C13-B8F6-2EC50331DB1A}" type="pres">
      <dgm:prSet presAssocID="{02214F4B-7E5B-4ED2-8D90-5A69B7FDA473}" presName="sibTrans" presStyleCnt="0"/>
      <dgm:spPr/>
    </dgm:pt>
    <dgm:pt modelId="{0F1316A8-186D-44D4-A354-CF82964E8E61}" type="pres">
      <dgm:prSet presAssocID="{2DFD7515-034A-4648-B35F-4C04FA6A1B4C}" presName="node" presStyleLbl="node1" presStyleIdx="5" presStyleCnt="7">
        <dgm:presLayoutVars>
          <dgm:bulletEnabled val="1"/>
        </dgm:presLayoutVars>
      </dgm:prSet>
      <dgm:spPr/>
    </dgm:pt>
    <dgm:pt modelId="{EDA9F3AB-BA4A-4345-8192-27AA2E30AD97}" type="pres">
      <dgm:prSet presAssocID="{4B6FAB3F-F874-46FF-8357-7008AF1E9777}" presName="sibTrans" presStyleCnt="0"/>
      <dgm:spPr/>
    </dgm:pt>
    <dgm:pt modelId="{ACE60549-3C10-48DD-B050-6818C18B208D}" type="pres">
      <dgm:prSet presAssocID="{E1AA9FCA-2D08-4E2F-8AEA-499E936D25FC}" presName="node" presStyleLbl="node1" presStyleIdx="6" presStyleCnt="7">
        <dgm:presLayoutVars>
          <dgm:bulletEnabled val="1"/>
        </dgm:presLayoutVars>
      </dgm:prSet>
      <dgm:spPr/>
    </dgm:pt>
  </dgm:ptLst>
  <dgm:cxnLst>
    <dgm:cxn modelId="{E310B20C-AD7D-44EC-8F0E-1A73E58EB5A7}" type="presOf" srcId="{B9A9F983-0EFE-4BCE-8F2C-98AAA3D5B592}" destId="{D7CFAAE2-A8C8-4ABF-A13B-AD53C7EAD5A8}" srcOrd="0" destOrd="0" presId="urn:microsoft.com/office/officeart/2005/8/layout/default#1"/>
    <dgm:cxn modelId="{031E601B-BACB-4678-A89A-EB4F0B059636}" type="presOf" srcId="{A5BB903D-2882-41DA-8CEF-71326C7D1D39}" destId="{CAC702BF-3018-4C83-BF17-DE86260D6FA8}" srcOrd="0" destOrd="0" presId="urn:microsoft.com/office/officeart/2005/8/layout/default#1"/>
    <dgm:cxn modelId="{34221221-DE36-4CB4-9A57-9FBD11CC2483}" type="presOf" srcId="{2DFD7515-034A-4648-B35F-4C04FA6A1B4C}" destId="{0F1316A8-186D-44D4-A354-CF82964E8E61}" srcOrd="0" destOrd="0" presId="urn:microsoft.com/office/officeart/2005/8/layout/default#1"/>
    <dgm:cxn modelId="{E69E0F32-93D7-4719-B01B-DFD5E7A8FAFE}" srcId="{A5BB903D-2882-41DA-8CEF-71326C7D1D39}" destId="{E1AA9FCA-2D08-4E2F-8AEA-499E936D25FC}" srcOrd="6" destOrd="0" parTransId="{7ACD560A-5C93-4F2A-9415-7E3FBE25C96B}" sibTransId="{AA067385-16EA-43D9-980C-4AEA62F44BA5}"/>
    <dgm:cxn modelId="{ED21733B-C295-40C5-87C5-25E224CDE6E9}" type="presOf" srcId="{1D0058E2-92CE-4E73-B9BA-6DDACF6DB99F}" destId="{CE319B8D-A091-408B-8ACB-30CF00D601D1}" srcOrd="0" destOrd="0" presId="urn:microsoft.com/office/officeart/2005/8/layout/default#1"/>
    <dgm:cxn modelId="{B919D84B-6DAA-4570-93E9-909E2DC0E37F}" type="presOf" srcId="{857EEAD2-F735-47E6-A68B-5C418FFFD38B}" destId="{02EC7B3B-CB18-4EC3-B872-4272FEF1E7F7}" srcOrd="0" destOrd="0" presId="urn:microsoft.com/office/officeart/2005/8/layout/default#1"/>
    <dgm:cxn modelId="{C5AA0174-A240-4E7E-A482-283AEA8F2876}" srcId="{A5BB903D-2882-41DA-8CEF-71326C7D1D39}" destId="{1D0058E2-92CE-4E73-B9BA-6DDACF6DB99F}" srcOrd="4" destOrd="0" parTransId="{9FDF09B4-32FD-4079-AA2F-B0C68D8E8F1F}" sibTransId="{02214F4B-7E5B-4ED2-8D90-5A69B7FDA473}"/>
    <dgm:cxn modelId="{2CE8D854-F66E-4893-9D98-2C0FBC20EA0B}" srcId="{A5BB903D-2882-41DA-8CEF-71326C7D1D39}" destId="{857EEAD2-F735-47E6-A68B-5C418FFFD38B}" srcOrd="3" destOrd="0" parTransId="{0914740E-2EE8-476C-8F50-3D7012F07C7B}" sibTransId="{54E13E20-C34E-49D8-AABE-9171A6F3E84E}"/>
    <dgm:cxn modelId="{0168648B-FD13-45F8-BFCB-4DE27D1A2CEB}" srcId="{A5BB903D-2882-41DA-8CEF-71326C7D1D39}" destId="{2DFD7515-034A-4648-B35F-4C04FA6A1B4C}" srcOrd="5" destOrd="0" parTransId="{E7CF89BF-BB43-4941-94D4-45B467C15C9D}" sibTransId="{4B6FAB3F-F874-46FF-8357-7008AF1E9777}"/>
    <dgm:cxn modelId="{0DAC6397-65D8-48E9-8354-148A2F46F88A}" type="presOf" srcId="{E1AA9FCA-2D08-4E2F-8AEA-499E936D25FC}" destId="{ACE60549-3C10-48DD-B050-6818C18B208D}" srcOrd="0" destOrd="0" presId="urn:microsoft.com/office/officeart/2005/8/layout/default#1"/>
    <dgm:cxn modelId="{D07966B9-40AC-4F48-959C-9D3002251BFC}" type="presOf" srcId="{1FD138AA-9E17-4AB0-9192-EFEA87D2968F}" destId="{D88729E7-D48F-47A7-8F76-29B4DD250981}" srcOrd="0" destOrd="0" presId="urn:microsoft.com/office/officeart/2005/8/layout/default#1"/>
    <dgm:cxn modelId="{83C7EEBC-B5FA-4AE5-A73E-3BAE2DFA4E44}" type="presOf" srcId="{19A4D2B0-6BD1-47D2-B461-01C126AA2CE4}" destId="{2248CCFB-D31A-430C-9749-4AB1BF37A24C}" srcOrd="0" destOrd="0" presId="urn:microsoft.com/office/officeart/2005/8/layout/default#1"/>
    <dgm:cxn modelId="{488598D5-D2AA-4660-A341-99A5A93EC2DF}" srcId="{A5BB903D-2882-41DA-8CEF-71326C7D1D39}" destId="{1FD138AA-9E17-4AB0-9192-EFEA87D2968F}" srcOrd="1" destOrd="0" parTransId="{6FE5B834-21DD-4285-9BA1-F238D3F39DD6}" sibTransId="{AF0D4F6A-FE5F-4942-BD6B-AD90BA0296B8}"/>
    <dgm:cxn modelId="{A8F8DFE7-6E28-4D14-AD2C-122B809489CA}" srcId="{A5BB903D-2882-41DA-8CEF-71326C7D1D39}" destId="{19A4D2B0-6BD1-47D2-B461-01C126AA2CE4}" srcOrd="0" destOrd="0" parTransId="{336A630A-F859-4722-904E-4DFEF2C72CCA}" sibTransId="{77E53AB6-84B8-44EF-A4F5-938FF31D240B}"/>
    <dgm:cxn modelId="{E2CC54FA-6BA7-4C74-8C86-DB1590D3A8EF}" srcId="{A5BB903D-2882-41DA-8CEF-71326C7D1D39}" destId="{B9A9F983-0EFE-4BCE-8F2C-98AAA3D5B592}" srcOrd="2" destOrd="0" parTransId="{28E25406-29D9-490F-A7D7-D5C76E1891BD}" sibTransId="{60D07F6D-0072-4C07-AB94-12E639A24D82}"/>
    <dgm:cxn modelId="{624A15D7-7BB8-490E-BA4E-4010C455B137}" type="presParOf" srcId="{CAC702BF-3018-4C83-BF17-DE86260D6FA8}" destId="{2248CCFB-D31A-430C-9749-4AB1BF37A24C}" srcOrd="0" destOrd="0" presId="urn:microsoft.com/office/officeart/2005/8/layout/default#1"/>
    <dgm:cxn modelId="{78FFC57A-D1DF-49C3-BDFC-D108DA58559A}" type="presParOf" srcId="{CAC702BF-3018-4C83-BF17-DE86260D6FA8}" destId="{5D75B956-DCC2-48CF-8843-9C7745B3E061}" srcOrd="1" destOrd="0" presId="urn:microsoft.com/office/officeart/2005/8/layout/default#1"/>
    <dgm:cxn modelId="{E2190BEA-AE88-4A02-96C2-1A2A2838B1BC}" type="presParOf" srcId="{CAC702BF-3018-4C83-BF17-DE86260D6FA8}" destId="{D88729E7-D48F-47A7-8F76-29B4DD250981}" srcOrd="2" destOrd="0" presId="urn:microsoft.com/office/officeart/2005/8/layout/default#1"/>
    <dgm:cxn modelId="{D1D5BF30-6DAC-4F01-8A6A-ED42002592E7}" type="presParOf" srcId="{CAC702BF-3018-4C83-BF17-DE86260D6FA8}" destId="{5F8BCA35-74FF-4021-A0B9-BB8EE07A9566}" srcOrd="3" destOrd="0" presId="urn:microsoft.com/office/officeart/2005/8/layout/default#1"/>
    <dgm:cxn modelId="{BCE0B1B2-F453-4556-8883-59304619D1DB}" type="presParOf" srcId="{CAC702BF-3018-4C83-BF17-DE86260D6FA8}" destId="{D7CFAAE2-A8C8-4ABF-A13B-AD53C7EAD5A8}" srcOrd="4" destOrd="0" presId="urn:microsoft.com/office/officeart/2005/8/layout/default#1"/>
    <dgm:cxn modelId="{D8F93503-F822-456F-951C-89F2238681F3}" type="presParOf" srcId="{CAC702BF-3018-4C83-BF17-DE86260D6FA8}" destId="{AA8C3741-D314-4672-8507-E4D78D24B77A}" srcOrd="5" destOrd="0" presId="urn:microsoft.com/office/officeart/2005/8/layout/default#1"/>
    <dgm:cxn modelId="{97A51430-3AFA-4D97-9B85-2D84EF8D4C74}" type="presParOf" srcId="{CAC702BF-3018-4C83-BF17-DE86260D6FA8}" destId="{02EC7B3B-CB18-4EC3-B872-4272FEF1E7F7}" srcOrd="6" destOrd="0" presId="urn:microsoft.com/office/officeart/2005/8/layout/default#1"/>
    <dgm:cxn modelId="{0F50D47C-CC2F-4D1A-8030-D007881393CF}" type="presParOf" srcId="{CAC702BF-3018-4C83-BF17-DE86260D6FA8}" destId="{36B7A350-57E5-4FAD-930C-2C409F1D1E76}" srcOrd="7" destOrd="0" presId="urn:microsoft.com/office/officeart/2005/8/layout/default#1"/>
    <dgm:cxn modelId="{2F90A539-7A33-40BE-9BD7-1D64E9E4A8C7}" type="presParOf" srcId="{CAC702BF-3018-4C83-BF17-DE86260D6FA8}" destId="{CE319B8D-A091-408B-8ACB-30CF00D601D1}" srcOrd="8" destOrd="0" presId="urn:microsoft.com/office/officeart/2005/8/layout/default#1"/>
    <dgm:cxn modelId="{56EE791C-837B-476A-9667-2080748A7EF3}" type="presParOf" srcId="{CAC702BF-3018-4C83-BF17-DE86260D6FA8}" destId="{57F0205C-DA8D-4C13-B8F6-2EC50331DB1A}" srcOrd="9" destOrd="0" presId="urn:microsoft.com/office/officeart/2005/8/layout/default#1"/>
    <dgm:cxn modelId="{F047E3F9-B6FF-45D4-9014-FCF43EC912EB}" type="presParOf" srcId="{CAC702BF-3018-4C83-BF17-DE86260D6FA8}" destId="{0F1316A8-186D-44D4-A354-CF82964E8E61}" srcOrd="10" destOrd="0" presId="urn:microsoft.com/office/officeart/2005/8/layout/default#1"/>
    <dgm:cxn modelId="{3FC1E3A9-4FFB-4653-87DE-A4BC80E882BF}" type="presParOf" srcId="{CAC702BF-3018-4C83-BF17-DE86260D6FA8}" destId="{EDA9F3AB-BA4A-4345-8192-27AA2E30AD97}" srcOrd="11" destOrd="0" presId="urn:microsoft.com/office/officeart/2005/8/layout/default#1"/>
    <dgm:cxn modelId="{B8D26334-C42A-4518-8139-E019D8743F72}" type="presParOf" srcId="{CAC702BF-3018-4C83-BF17-DE86260D6FA8}" destId="{ACE60549-3C10-48DD-B050-6818C18B208D}" srcOrd="12" destOrd="0" presId="urn:microsoft.com/office/officeart/2005/8/layout/defaul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B6735D-7B31-4F90-8436-9FC4CD6396B4}">
      <dsp:nvSpPr>
        <dsp:cNvPr id="0" name=""/>
        <dsp:cNvSpPr/>
      </dsp:nvSpPr>
      <dsp:spPr>
        <a:xfrm>
          <a:off x="2986901" y="1962221"/>
          <a:ext cx="2804302" cy="1221926"/>
        </a:xfrm>
        <a:prstGeom prst="ellipse">
          <a:avLst/>
        </a:prstGeom>
        <a:solidFill>
          <a:schemeClr val="bg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rgbClr val="002060"/>
              </a:solidFill>
            </a:rPr>
            <a:t>Adolescent development </a:t>
          </a:r>
        </a:p>
      </dsp:txBody>
      <dsp:txXfrm>
        <a:off x="3397582" y="2141168"/>
        <a:ext cx="1982940" cy="864032"/>
      </dsp:txXfrm>
    </dsp:sp>
    <dsp:sp modelId="{DEC515C7-0C04-4877-9157-2D29247BD994}">
      <dsp:nvSpPr>
        <dsp:cNvPr id="0" name=""/>
        <dsp:cNvSpPr/>
      </dsp:nvSpPr>
      <dsp:spPr>
        <a:xfrm rot="12336276">
          <a:off x="1282697" y="1389931"/>
          <a:ext cx="2155775" cy="422350"/>
        </a:xfrm>
        <a:prstGeom prst="leftArrow">
          <a:avLst>
            <a:gd name="adj1" fmla="val 60000"/>
            <a:gd name="adj2" fmla="val 50000"/>
          </a:avLst>
        </a:prstGeom>
        <a:solidFill>
          <a:srgbClr val="85DFFF"/>
        </a:solidFill>
        <a:ln>
          <a:noFill/>
        </a:ln>
        <a:effectLst/>
      </dsp:spPr>
      <dsp:style>
        <a:lnRef idx="0">
          <a:scrgbClr r="0" g="0" b="0"/>
        </a:lnRef>
        <a:fillRef idx="1">
          <a:scrgbClr r="0" g="0" b="0"/>
        </a:fillRef>
        <a:effectRef idx="0">
          <a:scrgbClr r="0" g="0" b="0"/>
        </a:effectRef>
        <a:fontRef idx="minor">
          <a:schemeClr val="lt1"/>
        </a:fontRef>
      </dsp:style>
    </dsp:sp>
    <dsp:sp modelId="{1378FEBB-CDEF-4FAE-96FE-728A3EC0AEB8}">
      <dsp:nvSpPr>
        <dsp:cNvPr id="0" name=""/>
        <dsp:cNvSpPr/>
      </dsp:nvSpPr>
      <dsp:spPr>
        <a:xfrm>
          <a:off x="304790" y="600085"/>
          <a:ext cx="2167515" cy="1070404"/>
        </a:xfrm>
        <a:prstGeom prst="roundRect">
          <a:avLst>
            <a:gd name="adj" fmla="val 10000"/>
          </a:avLst>
        </a:prstGeom>
        <a:solidFill>
          <a:srgbClr val="85DF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1" kern="1200" dirty="0">
              <a:solidFill>
                <a:srgbClr val="002060"/>
              </a:solidFill>
            </a:rPr>
            <a:t>Physical</a:t>
          </a:r>
          <a:endParaRPr lang="en-GB" sz="2000" b="1" kern="1200" dirty="0">
            <a:solidFill>
              <a:srgbClr val="002060"/>
            </a:solidFill>
          </a:endParaRPr>
        </a:p>
        <a:p>
          <a:pPr marL="0" lvl="0" indent="0" algn="ctr" defTabSz="1066800">
            <a:lnSpc>
              <a:spcPct val="90000"/>
            </a:lnSpc>
            <a:spcBef>
              <a:spcPct val="0"/>
            </a:spcBef>
            <a:spcAft>
              <a:spcPct val="35000"/>
            </a:spcAft>
            <a:buNone/>
          </a:pPr>
          <a:r>
            <a:rPr lang="en-GB" sz="1500" b="1" kern="1200" dirty="0">
              <a:solidFill>
                <a:srgbClr val="002060"/>
              </a:solidFill>
            </a:rPr>
            <a:t>Growth, sexual maturation and brain development</a:t>
          </a:r>
          <a:endParaRPr lang="en-US" sz="1500" b="1" kern="1200" dirty="0">
            <a:solidFill>
              <a:srgbClr val="002060"/>
            </a:solidFill>
          </a:endParaRPr>
        </a:p>
      </dsp:txBody>
      <dsp:txXfrm>
        <a:off x="336141" y="631436"/>
        <a:ext cx="2104813" cy="1007702"/>
      </dsp:txXfrm>
    </dsp:sp>
    <dsp:sp modelId="{D8138778-0DB4-4FC9-A534-08A567E80D81}">
      <dsp:nvSpPr>
        <dsp:cNvPr id="0" name=""/>
        <dsp:cNvSpPr/>
      </dsp:nvSpPr>
      <dsp:spPr>
        <a:xfrm rot="16200000">
          <a:off x="3759044" y="1047704"/>
          <a:ext cx="1260016" cy="422350"/>
        </a:xfrm>
        <a:prstGeom prst="leftArrow">
          <a:avLst>
            <a:gd name="adj1" fmla="val 60000"/>
            <a:gd name="adj2" fmla="val 50000"/>
          </a:avLst>
        </a:prstGeom>
        <a:solidFill>
          <a:srgbClr val="43AEFF"/>
        </a:solidFill>
        <a:ln>
          <a:noFill/>
        </a:ln>
        <a:effectLst/>
      </dsp:spPr>
      <dsp:style>
        <a:lnRef idx="0">
          <a:scrgbClr r="0" g="0" b="0"/>
        </a:lnRef>
        <a:fillRef idx="1">
          <a:scrgbClr r="0" g="0" b="0"/>
        </a:fillRef>
        <a:effectRef idx="0">
          <a:scrgbClr r="0" g="0" b="0"/>
        </a:effectRef>
        <a:fontRef idx="minor">
          <a:schemeClr val="lt1"/>
        </a:fontRef>
      </dsp:style>
    </dsp:sp>
    <dsp:sp modelId="{5D8F7889-5278-423B-9CE4-D5A795397C08}">
      <dsp:nvSpPr>
        <dsp:cNvPr id="0" name=""/>
        <dsp:cNvSpPr/>
      </dsp:nvSpPr>
      <dsp:spPr>
        <a:xfrm>
          <a:off x="3132335" y="65737"/>
          <a:ext cx="2513434" cy="1126267"/>
        </a:xfrm>
        <a:prstGeom prst="roundRect">
          <a:avLst>
            <a:gd name="adj" fmla="val 10000"/>
          </a:avLst>
        </a:prstGeom>
        <a:solidFill>
          <a:srgbClr val="43AE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1" kern="1200" dirty="0">
              <a:solidFill>
                <a:srgbClr val="002060"/>
              </a:solidFill>
            </a:rPr>
            <a:t>Psychological</a:t>
          </a:r>
        </a:p>
      </dsp:txBody>
      <dsp:txXfrm>
        <a:off x="3165322" y="98724"/>
        <a:ext cx="2447460" cy="1060293"/>
      </dsp:txXfrm>
    </dsp:sp>
    <dsp:sp modelId="{302FDAAD-9215-404D-881E-18D63CBC94AC}">
      <dsp:nvSpPr>
        <dsp:cNvPr id="0" name=""/>
        <dsp:cNvSpPr/>
      </dsp:nvSpPr>
      <dsp:spPr>
        <a:xfrm rot="20112684">
          <a:off x="5364609" y="1457303"/>
          <a:ext cx="1966859" cy="422350"/>
        </a:xfrm>
        <a:prstGeom prst="leftArrow">
          <a:avLst>
            <a:gd name="adj1" fmla="val 60000"/>
            <a:gd name="adj2" fmla="val 50000"/>
          </a:avLst>
        </a:prstGeom>
        <a:solidFill>
          <a:srgbClr val="1E7FB8"/>
        </a:solidFill>
        <a:ln>
          <a:noFill/>
        </a:ln>
        <a:effectLst/>
      </dsp:spPr>
      <dsp:style>
        <a:lnRef idx="0">
          <a:scrgbClr r="0" g="0" b="0"/>
        </a:lnRef>
        <a:fillRef idx="1">
          <a:scrgbClr r="0" g="0" b="0"/>
        </a:fillRef>
        <a:effectRef idx="0">
          <a:scrgbClr r="0" g="0" b="0"/>
        </a:effectRef>
        <a:fontRef idx="minor">
          <a:schemeClr val="lt1"/>
        </a:fontRef>
      </dsp:style>
    </dsp:sp>
    <dsp:sp modelId="{075CA92D-E23B-4D0D-BF53-597E5377FF02}">
      <dsp:nvSpPr>
        <dsp:cNvPr id="0" name=""/>
        <dsp:cNvSpPr/>
      </dsp:nvSpPr>
      <dsp:spPr>
        <a:xfrm>
          <a:off x="6248403" y="752488"/>
          <a:ext cx="1984905" cy="1007333"/>
        </a:xfrm>
        <a:prstGeom prst="roundRect">
          <a:avLst>
            <a:gd name="adj" fmla="val 10000"/>
          </a:avLst>
        </a:prstGeom>
        <a:solidFill>
          <a:srgbClr val="1E7FB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GB" sz="2400" b="1" kern="1200" dirty="0">
              <a:solidFill>
                <a:srgbClr val="002060"/>
              </a:solidFill>
            </a:rPr>
            <a:t>Social</a:t>
          </a:r>
          <a:endParaRPr lang="en-US" sz="3200" b="1" kern="1200" dirty="0">
            <a:solidFill>
              <a:srgbClr val="002060"/>
            </a:solidFill>
          </a:endParaRPr>
        </a:p>
      </dsp:txBody>
      <dsp:txXfrm>
        <a:off x="6277907" y="781992"/>
        <a:ext cx="1925897" cy="9483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74722A-5095-43AB-84AE-CB8B7CC2857C}">
      <dsp:nvSpPr>
        <dsp:cNvPr id="0" name=""/>
        <dsp:cNvSpPr/>
      </dsp:nvSpPr>
      <dsp:spPr>
        <a:xfrm>
          <a:off x="0" y="0"/>
          <a:ext cx="2971800" cy="599040"/>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i="0" kern="1200" baseline="0" dirty="0">
              <a:solidFill>
                <a:srgbClr val="002060"/>
              </a:solidFill>
            </a:rPr>
            <a:t>Health </a:t>
          </a:r>
          <a:endParaRPr lang="en-US" sz="1600" b="1" i="0" kern="1200" baseline="0" dirty="0">
            <a:solidFill>
              <a:srgbClr val="002060"/>
            </a:solidFill>
          </a:endParaRPr>
        </a:p>
      </dsp:txBody>
      <dsp:txXfrm>
        <a:off x="29243" y="29243"/>
        <a:ext cx="2913314" cy="5405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8CCFB-D31A-430C-9749-4AB1BF37A24C}">
      <dsp:nvSpPr>
        <dsp:cNvPr id="0" name=""/>
        <dsp:cNvSpPr/>
      </dsp:nvSpPr>
      <dsp:spPr>
        <a:xfrm>
          <a:off x="1808"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tx1"/>
              </a:solidFill>
            </a:rPr>
            <a:t>Believe they</a:t>
          </a:r>
          <a:r>
            <a:rPr lang="en-US" sz="1600" b="0" kern="1200" baseline="0" dirty="0">
              <a:solidFill>
                <a:schemeClr val="tx1"/>
              </a:solidFill>
            </a:rPr>
            <a:t> are invulnerable</a:t>
          </a:r>
          <a:endParaRPr lang="en-US" sz="1600" b="0" kern="1200" dirty="0"/>
        </a:p>
      </dsp:txBody>
      <dsp:txXfrm>
        <a:off x="1808" y="248639"/>
        <a:ext cx="1434554" cy="860732"/>
      </dsp:txXfrm>
    </dsp:sp>
    <dsp:sp modelId="{D88729E7-D48F-47A7-8F76-29B4DD250981}">
      <dsp:nvSpPr>
        <dsp:cNvPr id="0" name=""/>
        <dsp:cNvSpPr/>
      </dsp:nvSpPr>
      <dsp:spPr>
        <a:xfrm>
          <a:off x="157981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tx1"/>
              </a:solidFill>
            </a:rPr>
            <a:t>Risk</a:t>
          </a:r>
          <a:r>
            <a:rPr lang="en-US" sz="1600" b="0" kern="1200" baseline="0" dirty="0">
              <a:solidFill>
                <a:schemeClr val="tx1"/>
              </a:solidFill>
            </a:rPr>
            <a:t> taking</a:t>
          </a:r>
          <a:endParaRPr lang="en-US" sz="1600" b="0" kern="1200" dirty="0"/>
        </a:p>
      </dsp:txBody>
      <dsp:txXfrm>
        <a:off x="1579817" y="248639"/>
        <a:ext cx="1434554" cy="860732"/>
      </dsp:txXfrm>
    </dsp:sp>
    <dsp:sp modelId="{D7CFAAE2-A8C8-4ABF-A13B-AD53C7EAD5A8}">
      <dsp:nvSpPr>
        <dsp:cNvPr id="0" name=""/>
        <dsp:cNvSpPr/>
      </dsp:nvSpPr>
      <dsp:spPr>
        <a:xfrm>
          <a:off x="315782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tx1"/>
              </a:solidFill>
            </a:rPr>
            <a:t>Oriented on here and now, not on future</a:t>
          </a:r>
          <a:endParaRPr lang="en-US" sz="1600" b="0" kern="1200" dirty="0"/>
        </a:p>
      </dsp:txBody>
      <dsp:txXfrm>
        <a:off x="3157827" y="248639"/>
        <a:ext cx="1434554" cy="860732"/>
      </dsp:txXfrm>
    </dsp:sp>
    <dsp:sp modelId="{02EC7B3B-CB18-4EC3-B872-4272FEF1E7F7}">
      <dsp:nvSpPr>
        <dsp:cNvPr id="0" name=""/>
        <dsp:cNvSpPr/>
      </dsp:nvSpPr>
      <dsp:spPr>
        <a:xfrm>
          <a:off x="4735837" y="248639"/>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tx1"/>
              </a:solidFill>
            </a:rPr>
            <a:t>Influenced by peers</a:t>
          </a:r>
          <a:endParaRPr lang="en-US" sz="1600" b="0" kern="1200" dirty="0"/>
        </a:p>
      </dsp:txBody>
      <dsp:txXfrm>
        <a:off x="4735837" y="248639"/>
        <a:ext cx="1434554" cy="860732"/>
      </dsp:txXfrm>
    </dsp:sp>
    <dsp:sp modelId="{CE319B8D-A091-408B-8ACB-30CF00D601D1}">
      <dsp:nvSpPr>
        <dsp:cNvPr id="0" name=""/>
        <dsp:cNvSpPr/>
      </dsp:nvSpPr>
      <dsp:spPr>
        <a:xfrm>
          <a:off x="790813"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tx1"/>
              </a:solidFill>
            </a:rPr>
            <a:t>Don’t want to listen to parents</a:t>
          </a:r>
          <a:endParaRPr lang="en-US" sz="1600" b="0" kern="1200" dirty="0"/>
        </a:p>
      </dsp:txBody>
      <dsp:txXfrm>
        <a:off x="790813" y="1252827"/>
        <a:ext cx="1434554" cy="860732"/>
      </dsp:txXfrm>
    </dsp:sp>
    <dsp:sp modelId="{0F1316A8-186D-44D4-A354-CF82964E8E61}">
      <dsp:nvSpPr>
        <dsp:cNvPr id="0" name=""/>
        <dsp:cNvSpPr/>
      </dsp:nvSpPr>
      <dsp:spPr>
        <a:xfrm>
          <a:off x="2368822"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tx1"/>
              </a:solidFill>
              <a:latin typeface="+mn-lt"/>
              <a:ea typeface="+mn-ea"/>
              <a:cs typeface="+mn-cs"/>
            </a:rPr>
            <a:t>Insecure</a:t>
          </a:r>
          <a:endParaRPr lang="en-US" sz="1600" b="0" kern="1200" dirty="0"/>
        </a:p>
      </dsp:txBody>
      <dsp:txXfrm>
        <a:off x="2368822" y="1252827"/>
        <a:ext cx="1434554" cy="860732"/>
      </dsp:txXfrm>
    </dsp:sp>
    <dsp:sp modelId="{ACE60549-3C10-48DD-B050-6818C18B208D}">
      <dsp:nvSpPr>
        <dsp:cNvPr id="0" name=""/>
        <dsp:cNvSpPr/>
      </dsp:nvSpPr>
      <dsp:spPr>
        <a:xfrm>
          <a:off x="3946832" y="1252827"/>
          <a:ext cx="1434554" cy="860732"/>
        </a:xfrm>
        <a:prstGeom prst="rect">
          <a:avLst/>
        </a:prstGeom>
        <a:solidFill>
          <a:srgbClr val="0088EE"/>
        </a:solidFill>
        <a:ln w="25400" cap="flat" cmpd="sng" algn="ctr">
          <a:solidFill>
            <a:srgbClr val="002060"/>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tx1"/>
              </a:solidFill>
              <a:latin typeface="+mn-lt"/>
              <a:ea typeface="+mn-ea"/>
              <a:cs typeface="+mn-cs"/>
            </a:rPr>
            <a:t>Vulnerable</a:t>
          </a:r>
          <a:endParaRPr lang="en-US" sz="1600" b="0" kern="1200" dirty="0"/>
        </a:p>
      </dsp:txBody>
      <dsp:txXfrm>
        <a:off x="3946832" y="1252827"/>
        <a:ext cx="1434554" cy="860732"/>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ea typeface="MS PGothic" pitchFamily="34" charset="-128"/>
                <a:cs typeface="+mn-cs"/>
              </a:defRPr>
            </a:lvl1pPr>
          </a:lstStyle>
          <a:p>
            <a:pPr>
              <a:defRPr/>
            </a:pPr>
            <a:fld id="{0240F2D2-531C-474C-B606-CA53082406C9}" type="slidenum">
              <a:rPr lang="en-US"/>
              <a:pPr>
                <a:defRPr/>
              </a:pPr>
              <a:t>‹#›</a:t>
            </a:fld>
            <a:endParaRPr lang="en-US"/>
          </a:p>
        </p:txBody>
      </p:sp>
    </p:spTree>
    <p:extLst>
      <p:ext uri="{BB962C8B-B14F-4D97-AF65-F5344CB8AC3E}">
        <p14:creationId xmlns:p14="http://schemas.microsoft.com/office/powerpoint/2010/main" val="20276600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a:p>
        </p:txBody>
      </p:sp>
      <p:sp>
        <p:nvSpPr>
          <p:cNvPr id="20484"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ea typeface="MS PGothic" pitchFamily="34" charset="-128"/>
                <a:cs typeface="+mn-cs"/>
              </a:defRPr>
            </a:lvl1pPr>
          </a:lstStyle>
          <a:p>
            <a:pPr>
              <a:defRPr/>
            </a:pPr>
            <a:fld id="{2A4C781A-2DB2-4695-8B9D-BF8676D76C30}" type="slidenum">
              <a:rPr lang="en-GB"/>
              <a:pPr>
                <a:defRPr/>
              </a:pPr>
              <a:t>‹#›</a:t>
            </a:fld>
            <a:endParaRPr lang="en-GB"/>
          </a:p>
        </p:txBody>
      </p:sp>
    </p:spTree>
    <p:extLst>
      <p:ext uri="{BB962C8B-B14F-4D97-AF65-F5344CB8AC3E}">
        <p14:creationId xmlns:p14="http://schemas.microsoft.com/office/powerpoint/2010/main" val="37216735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Identity formation occurs through adolescence, referring to our sense of who we are as individuals and as members of social groups.</a:t>
            </a:r>
          </a:p>
          <a:p>
            <a:endParaRPr lang="en-US" dirty="0"/>
          </a:p>
          <a:p>
            <a:pPr rtl="0" eaLnBrk="1" fontAlgn="base" latinLnBrk="0" hangingPunct="1"/>
            <a:r>
              <a:rPr lang="en-GB" dirty="0"/>
              <a:t>In early adolescence, for example , the adolescent tends to be self conscious and 'self centred'. The process of emotional separation from parents commences, and though this is clearly culture specific, same sex friendships are more common.  Relationships with members of the opposite sex is in the context of group settings.</a:t>
            </a:r>
            <a:endParaRPr lang="en-US" dirty="0"/>
          </a:p>
          <a:p>
            <a:endParaRPr lang="en-US" dirty="0"/>
          </a:p>
          <a:p>
            <a:r>
              <a:rPr lang="en-US" dirty="0"/>
              <a:t>During adolescence the peer group and perceptions about the peer group, play a much stronger role than in adulthood.</a:t>
            </a:r>
          </a:p>
          <a:p>
            <a:endParaRPr lang="en-US" dirty="0"/>
          </a:p>
          <a:p>
            <a:r>
              <a:rPr lang="en-US" dirty="0"/>
              <a:t>For girls in this age attaining reproductive age – with </a:t>
            </a:r>
            <a:r>
              <a:rPr lang="en-GB" dirty="0"/>
              <a:t>first menstrual bleeding</a:t>
            </a:r>
            <a:r>
              <a:rPr lang="en-US" dirty="0"/>
              <a:t> – often mark subtle or substantial changes in how the girls are perceived and treated by the family and wider society. In many societies this is accompanied by increased social controls and expectations on the girls’ behavior. </a:t>
            </a:r>
          </a:p>
          <a:p>
            <a:endParaRPr lang="en-US" dirty="0"/>
          </a:p>
          <a:p>
            <a:r>
              <a:rPr lang="en-US" b="1" dirty="0">
                <a:sym typeface="Wingdings" pitchFamily="2" charset="2"/>
              </a:rPr>
              <a:t> </a:t>
            </a:r>
            <a:r>
              <a:rPr lang="en-US" b="1" dirty="0"/>
              <a:t>Ask the participants what changes there are in the social expectations when girls grow older from 9 to 13 years old, and whether this is the same for boys.</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10</a:t>
            </a:fld>
            <a:endParaRPr lang="en-GB"/>
          </a:p>
        </p:txBody>
      </p:sp>
    </p:spTree>
    <p:extLst>
      <p:ext uri="{BB962C8B-B14F-4D97-AF65-F5344CB8AC3E}">
        <p14:creationId xmlns:p14="http://schemas.microsoft.com/office/powerpoint/2010/main" val="2929826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in conclusion we can say that adolescence is : </a:t>
            </a:r>
          </a:p>
          <a:p>
            <a:pPr marL="170010" indent="-170010" eaLnBrk="1" hangingPunct="1">
              <a:lnSpc>
                <a:spcPct val="80000"/>
              </a:lnSpc>
              <a:buFont typeface="Arial" pitchFamily="34" charset="0"/>
              <a:buChar char="•"/>
            </a:pPr>
            <a:r>
              <a:rPr lang="en-GB" dirty="0"/>
              <a:t>A time of rapid physical and psychological (cognitive and emotional) growth and development</a:t>
            </a:r>
          </a:p>
          <a:p>
            <a:pPr marL="170010" indent="-170010" eaLnBrk="1" hangingPunct="1">
              <a:lnSpc>
                <a:spcPct val="80000"/>
              </a:lnSpc>
              <a:buFont typeface="Arial" pitchFamily="34" charset="0"/>
              <a:buChar char="•"/>
            </a:pPr>
            <a:r>
              <a:rPr lang="en-GB" dirty="0"/>
              <a:t>A time in which new capacities are developed</a:t>
            </a:r>
          </a:p>
          <a:p>
            <a:pPr marL="170010" indent="-170010" eaLnBrk="1" hangingPunct="1">
              <a:lnSpc>
                <a:spcPct val="80000"/>
              </a:lnSpc>
              <a:buFont typeface="Arial" pitchFamily="34" charset="0"/>
              <a:buChar char="•"/>
            </a:pPr>
            <a:r>
              <a:rPr lang="en-GB" dirty="0"/>
              <a:t>A time of changing social relationships, expectations, roles and responsibilities</a:t>
            </a:r>
          </a:p>
          <a:p>
            <a:endParaRPr lang="en-US" dirty="0"/>
          </a:p>
          <a:p>
            <a:pPr defTabSz="906719">
              <a:defRPr/>
            </a:pPr>
            <a:r>
              <a:rPr lang="en-US" b="1" i="1" dirty="0">
                <a:sym typeface="Wingdings" pitchFamily="2" charset="2"/>
              </a:rPr>
              <a:t> </a:t>
            </a:r>
            <a:r>
              <a:rPr lang="en-US" b="1" i="1" dirty="0"/>
              <a:t>After</a:t>
            </a:r>
            <a:r>
              <a:rPr lang="en-US" b="1" i="1" baseline="0" dirty="0"/>
              <a:t> you have rea</a:t>
            </a:r>
            <a:r>
              <a:rPr lang="en-US" b="1" i="1" dirty="0"/>
              <a:t>d out the points on the slide, ask </a:t>
            </a:r>
            <a:r>
              <a:rPr lang="en-US" b="1" i="1" baseline="0" dirty="0"/>
              <a:t>the participants if they have any questions -  and how adolescence is perceived in the local culture.  Then move to the next slide</a:t>
            </a:r>
            <a:endParaRPr lang="en-US" b="1" i="1" dirty="0"/>
          </a:p>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11</a:t>
            </a:fld>
            <a:endParaRPr lang="en-GB"/>
          </a:p>
        </p:txBody>
      </p:sp>
    </p:spTree>
    <p:extLst>
      <p:ext uri="{BB962C8B-B14F-4D97-AF65-F5344CB8AC3E}">
        <p14:creationId xmlns:p14="http://schemas.microsoft.com/office/powerpoint/2010/main" val="1848499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i="1" dirty="0">
                <a:sym typeface="Wingdings" pitchFamily="2" charset="2"/>
              </a:rPr>
              <a:t> </a:t>
            </a:r>
            <a:r>
              <a:rPr lang="en-US" b="1" i="1" dirty="0"/>
              <a:t>Show only the question and do a plenary brainstorm</a:t>
            </a:r>
          </a:p>
          <a:p>
            <a:endParaRPr lang="en-US" dirty="0"/>
          </a:p>
          <a:p>
            <a:r>
              <a:rPr lang="en-US" dirty="0"/>
              <a:t>To make the participants understand what we mean by a characteristic, you may start of the brainstorm by saying:  "for example, an adolescent often thinks that he or she is unique"</a:t>
            </a:r>
          </a:p>
          <a:p>
            <a:endParaRPr lang="en-US" b="1" dirty="0"/>
          </a:p>
          <a:p>
            <a:r>
              <a:rPr lang="en-US" b="1" dirty="0"/>
              <a:t>Note to the facilitator:</a:t>
            </a:r>
            <a:r>
              <a:rPr lang="en-US" dirty="0"/>
              <a:t>  </a:t>
            </a:r>
          </a:p>
          <a:p>
            <a:pPr marL="170010" indent="-170010">
              <a:buFont typeface="Arial" pitchFamily="34" charset="0"/>
              <a:buChar char="•"/>
            </a:pPr>
            <a:r>
              <a:rPr lang="en-US" dirty="0"/>
              <a:t>If there is sufficient time you may ask participants to first discuss and identify characteristics during 5 minutes with their neighbors (in small groups of 2 or 3) and then ask them to share them with the group in plenary. You can note them down on a flipchart</a:t>
            </a:r>
          </a:p>
          <a:p>
            <a:pPr marL="170010" indent="-170010">
              <a:buFont typeface="Arial" pitchFamily="34" charset="0"/>
              <a:buChar char="•"/>
            </a:pPr>
            <a:endParaRPr lang="en-US" dirty="0"/>
          </a:p>
          <a:p>
            <a:pPr marL="0" indent="0">
              <a:buFont typeface="Arial" pitchFamily="34" charset="0"/>
              <a:buNone/>
            </a:pPr>
            <a:r>
              <a:rPr lang="en-US" b="1" i="1" dirty="0">
                <a:sym typeface="Wingdings" pitchFamily="2" charset="2"/>
              </a:rPr>
              <a:t>  </a:t>
            </a:r>
            <a:r>
              <a:rPr lang="en-US" b="1" dirty="0"/>
              <a:t>When you have done the brainstorm:</a:t>
            </a:r>
          </a:p>
          <a:p>
            <a:pPr marL="623369" lvl="1" indent="-170010">
              <a:buFont typeface="Arial" pitchFamily="34" charset="0"/>
              <a:buChar char="-"/>
            </a:pPr>
            <a:r>
              <a:rPr lang="en-US" dirty="0"/>
              <a:t>show the 7 characteristics </a:t>
            </a:r>
          </a:p>
          <a:p>
            <a:pPr marL="623369" lvl="1" indent="-170010">
              <a:buFont typeface="Arial" pitchFamily="34" charset="0"/>
              <a:buChar char="-"/>
            </a:pPr>
            <a:r>
              <a:rPr lang="en-US" dirty="0"/>
              <a:t>compare them with what the groups came up with</a:t>
            </a:r>
            <a:br>
              <a:rPr lang="en-US" dirty="0"/>
            </a:br>
            <a:r>
              <a:rPr lang="en-US" dirty="0"/>
              <a:t>(do not go into discussion on what may be right or wrong answers – just say we will think about implications for those 7 characteristics)</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implications on the slide are examples, not necessarily the only ones.</a:t>
            </a:r>
            <a:r>
              <a:rPr lang="en-US" baseline="0" dirty="0"/>
              <a:t> </a:t>
            </a:r>
            <a:r>
              <a:rPr lang="en-US" dirty="0"/>
              <a:t> Y</a:t>
            </a:r>
            <a:r>
              <a:rPr lang="en-US" baseline="0" dirty="0"/>
              <a:t>ou can use them to start a discussion. </a:t>
            </a:r>
          </a:p>
          <a:p>
            <a:r>
              <a:rPr lang="en-US" baseline="0" dirty="0"/>
              <a:t>Ask the group whether they agree and if they identified other implications.</a:t>
            </a:r>
          </a:p>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presenting</a:t>
            </a:r>
            <a:r>
              <a:rPr lang="en-US" baseline="0" dirty="0"/>
              <a:t> all the implications, </a:t>
            </a:r>
            <a:r>
              <a:rPr lang="en-US" b="1" baseline="0" dirty="0"/>
              <a:t>you may ask participants for additional characteristics that came up in their discussions and implications for HPV vaccination they identified. </a:t>
            </a:r>
          </a:p>
          <a:p>
            <a:endParaRPr lang="en-US" baseline="0" dirty="0"/>
          </a:p>
          <a:p>
            <a:r>
              <a:rPr lang="en-US" baseline="0" dirty="0"/>
              <a:t>Conclude by saying that we now have an idea of how the characteristics of adolescents can affect their health and health behaviors, and that they may affect the way we work with adolescents or how to design programmes to reach them.</a:t>
            </a:r>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14</a:t>
            </a:fld>
            <a:endParaRPr lang="en-GB"/>
          </a:p>
        </p:txBody>
      </p:sp>
    </p:spTree>
    <p:extLst>
      <p:ext uri="{BB962C8B-B14F-4D97-AF65-F5344CB8AC3E}">
        <p14:creationId xmlns:p14="http://schemas.microsoft.com/office/powerpoint/2010/main" val="20926434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pPr defTabSz="906719">
              <a:defRPr/>
            </a:pPr>
            <a:r>
              <a:rPr lang="en-US" b="1" dirty="0"/>
              <a:t>Read out the scenario                                 </a:t>
            </a:r>
            <a:r>
              <a:rPr lang="en-US" b="1" i="1" u="none" baseline="0" dirty="0">
                <a:solidFill>
                  <a:srgbClr val="FF0000"/>
                </a:solidFill>
                <a:sym typeface="Wingdings" pitchFamily="2" charset="2"/>
              </a:rPr>
              <a:t></a:t>
            </a:r>
            <a:r>
              <a:rPr lang="en-US" b="1" i="1" u="none" baseline="0" dirty="0">
                <a:solidFill>
                  <a:srgbClr val="FF0000"/>
                </a:solidFill>
              </a:rPr>
              <a:t>Review how this matches Module 6 Communication</a:t>
            </a:r>
          </a:p>
          <a:p>
            <a:endParaRPr lang="en-US" b="1" dirty="0"/>
          </a:p>
          <a:p>
            <a:pPr defTabSz="906719">
              <a:defRPr/>
            </a:pPr>
            <a:r>
              <a:rPr lang="en-US" b="1" dirty="0"/>
              <a:t>To</a:t>
            </a:r>
            <a:r>
              <a:rPr lang="en-US" b="1" baseline="0" dirty="0"/>
              <a:t> discuss the scenario the</a:t>
            </a:r>
            <a:r>
              <a:rPr lang="en-US" b="1" dirty="0"/>
              <a:t>re are two options:  </a:t>
            </a:r>
          </a:p>
          <a:p>
            <a:pPr marL="226680" indent="-226680" defTabSz="906719">
              <a:buFont typeface="+mj-lt"/>
              <a:buAutoNum type="arabicPeriod"/>
              <a:defRPr/>
            </a:pPr>
            <a:r>
              <a:rPr lang="en-US" b="0" dirty="0"/>
              <a:t>Small groups: have</a:t>
            </a:r>
            <a:r>
              <a:rPr lang="en-US" b="0" baseline="0" dirty="0"/>
              <a:t> the participants work in small groups to discuss the scenario. Hand out a sheet with the questions below and ask the groups to address the questions. Give them 10 minutes and at the end, ask a first group to say what they would do and why. Then ask each of the other groups whether their answers are different (duration approximately 30 min in total)</a:t>
            </a:r>
          </a:p>
          <a:p>
            <a:pPr marL="170010" indent="-170010" defTabSz="906719">
              <a:buFont typeface="Arial" pitchFamily="34" charset="0"/>
              <a:buChar char="•"/>
              <a:defRPr/>
            </a:pPr>
            <a:endParaRPr lang="en-US" b="0" baseline="0" dirty="0"/>
          </a:p>
          <a:p>
            <a:pPr marL="226680" indent="-226680" defTabSz="906719">
              <a:buFont typeface="+mj-lt"/>
              <a:buAutoNum type="arabicPeriod" startAt="2"/>
              <a:defRPr/>
            </a:pPr>
            <a:r>
              <a:rPr lang="en-US" b="0" baseline="0" dirty="0"/>
              <a:t>P</a:t>
            </a:r>
            <a:r>
              <a:rPr lang="en-US" b="0" dirty="0"/>
              <a:t>lenary discussion:  Read out the question one at a time and discuss in plenary (duration 10-15 minutes)</a:t>
            </a:r>
          </a:p>
          <a:p>
            <a:endParaRPr lang="en-US" b="1" baseline="0" dirty="0"/>
          </a:p>
          <a:p>
            <a:r>
              <a:rPr lang="en-US" b="1" dirty="0"/>
              <a:t>Questions on the scenario to guide the discussion: </a:t>
            </a:r>
          </a:p>
          <a:p>
            <a:r>
              <a:rPr lang="en-US" b="0" dirty="0"/>
              <a:t>The scenario</a:t>
            </a:r>
            <a:r>
              <a:rPr lang="en-US" b="0" baseline="0" dirty="0"/>
              <a:t> is for group discussion. </a:t>
            </a:r>
            <a:r>
              <a:rPr lang="en-US" b="0" dirty="0"/>
              <a:t>Use</a:t>
            </a:r>
            <a:r>
              <a:rPr lang="en-US" b="0" baseline="0" dirty="0"/>
              <a:t> the following questions as guidance : </a:t>
            </a:r>
          </a:p>
          <a:p>
            <a:pPr marL="170010" indent="-170010">
              <a:buFont typeface="Arial" pitchFamily="34" charset="0"/>
              <a:buChar char="•"/>
            </a:pPr>
            <a:r>
              <a:rPr lang="en-US" dirty="0"/>
              <a:t>Is this a realistic scenario (in your part of the country/culture)?</a:t>
            </a:r>
          </a:p>
          <a:p>
            <a:pPr marL="170010" indent="-170010">
              <a:buFont typeface="Arial" pitchFamily="34" charset="0"/>
              <a:buChar char="•"/>
            </a:pPr>
            <a:r>
              <a:rPr lang="en-US" dirty="0"/>
              <a:t>What could be the reasons for the girl to refuse?</a:t>
            </a:r>
          </a:p>
          <a:p>
            <a:pPr marL="170010" indent="-170010">
              <a:buFont typeface="Arial" pitchFamily="34" charset="0"/>
              <a:buChar char="•"/>
            </a:pPr>
            <a:r>
              <a:rPr lang="en-US" dirty="0"/>
              <a:t>What should be our response be as health workers?</a:t>
            </a:r>
          </a:p>
          <a:p>
            <a:pPr marL="170010" indent="-170010">
              <a:buFont typeface="Arial" pitchFamily="34" charset="0"/>
              <a:buChar char="•"/>
            </a:pPr>
            <a:r>
              <a:rPr lang="en-US" dirty="0"/>
              <a:t>If she continues to refuse, even after reassuring her that there is no risk, hardly any pain, what do we do? </a:t>
            </a:r>
          </a:p>
          <a:p>
            <a:pPr marL="170010" indent="-170010">
              <a:buFont typeface="Arial" pitchFamily="34" charset="0"/>
              <a:buChar char="•"/>
            </a:pPr>
            <a:r>
              <a:rPr lang="en-US" dirty="0"/>
              <a:t>What are the girl’s rights in this circumstance? </a:t>
            </a:r>
          </a:p>
          <a:p>
            <a:pPr marL="170010" indent="-170010" defTabSz="906719">
              <a:buFont typeface="Arial" pitchFamily="34" charset="0"/>
              <a:buChar char="•"/>
              <a:defRPr/>
            </a:pPr>
            <a:r>
              <a:rPr lang="en-US" dirty="0"/>
              <a:t>Practically, what did you decide to do? </a:t>
            </a:r>
          </a:p>
          <a:p>
            <a:endParaRPr lang="en-US" b="1" i="1" u="none" baseline="0" dirty="0">
              <a:solidFill>
                <a:srgbClr val="FF0000"/>
              </a:solidFill>
            </a:endParaRPr>
          </a:p>
          <a:p>
            <a:r>
              <a:rPr lang="en-US" b="1" i="1" dirty="0">
                <a:sym typeface="Wingdings" pitchFamily="2" charset="2"/>
              </a:rPr>
              <a:t> </a:t>
            </a:r>
            <a:r>
              <a:rPr lang="en-US" b="1" i="1" dirty="0"/>
              <a:t>Conclude the discussion by raising the following points:  </a:t>
            </a:r>
            <a:r>
              <a:rPr lang="en-US" dirty="0"/>
              <a:t>(some of these points will have come up in the discussion, possibly using other terminology)</a:t>
            </a:r>
          </a:p>
          <a:p>
            <a:pPr lvl="0">
              <a:buFont typeface="Arial" pitchFamily="34" charset="0"/>
              <a:buNone/>
            </a:pPr>
            <a:r>
              <a:rPr lang="en-US" dirty="0"/>
              <a:t>When adolescents grow older they have a growing desire for autonomy. They also have growing capacity to be involved in decision making regarding their health and development. This is recognized by the convention of the rights of the child – that refers to this as "evolving capacity“:</a:t>
            </a:r>
          </a:p>
          <a:p>
            <a:pPr marL="170010" indent="-170010" defTabSz="906719">
              <a:buFont typeface="Arial" pitchFamily="34" charset="0"/>
              <a:buChar char="•"/>
              <a:defRPr/>
            </a:pPr>
            <a:r>
              <a:rPr lang="en-US" dirty="0"/>
              <a:t>The girl has the right to refuse. As health workers, we can explain to her that the vaccine is in her best interest and deal with the fears she may have. It is important however not to force or trick the girls to be vaccinated. It is important that the girl agrees to the intervention – or as we also call it, she provides "assent"</a:t>
            </a:r>
          </a:p>
          <a:p>
            <a:pPr marL="170010" indent="-170010" defTabSz="906719">
              <a:buFont typeface="Arial" pitchFamily="34" charset="0"/>
              <a:buChar char="•"/>
              <a:defRPr/>
            </a:pPr>
            <a:r>
              <a:rPr lang="en-US" dirty="0"/>
              <a:t>It is important to be aware of the informed consent procedure established by the health authorities in the country and know how this applies to vaccination and other health interventions. Understanding what is the age of consent, at which the adolescent can take an autonomous decision for an intervention without the consent of the parents is important when taking care of adolescent patients</a:t>
            </a:r>
          </a:p>
          <a:p>
            <a:pPr marL="170010" indent="-170010" defTabSz="906719">
              <a:buFont typeface="Arial" pitchFamily="34" charset="0"/>
              <a:buChar char="•"/>
              <a:defRPr/>
            </a:pPr>
            <a:r>
              <a:rPr lang="en-US" dirty="0"/>
              <a:t>This age of consent may differ from intervention to intervention. For vaccination the age to consent is often older than 12 years old. There are however some countries (in Europe, Africa and America)  that have established 12 years old as the age at which an adolescent can provide consent.</a:t>
            </a:r>
          </a:p>
          <a:p>
            <a:pPr marL="170010" indent="-170010">
              <a:buFont typeface="Arial" pitchFamily="34" charset="0"/>
              <a:buChar char="•"/>
            </a:pPr>
            <a:endParaRPr lang="en-US" dirty="0"/>
          </a:p>
          <a:p>
            <a:endParaRPr lang="en-US" b="0" dirty="0"/>
          </a:p>
          <a:p>
            <a:endParaRPr lang="en-US" b="0" dirty="0"/>
          </a:p>
          <a:p>
            <a:endParaRPr lang="en-US" b="0" dirty="0"/>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15</a:t>
            </a:fld>
            <a:endParaRPr lang="fr-FR" sz="1200" dirty="0">
              <a:solidFill>
                <a:srgbClr val="000000"/>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Read</a:t>
            </a:r>
            <a:r>
              <a:rPr lang="en-US" baseline="0" dirty="0"/>
              <a:t> question to the participants </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010" indent="-170010">
              <a:buFont typeface="Arial" pitchFamily="34" charset="0"/>
              <a:buChar char="•"/>
            </a:pPr>
            <a:r>
              <a:rPr lang="en-US" dirty="0"/>
              <a:t>Explain to the participants</a:t>
            </a:r>
            <a:r>
              <a:rPr lang="en-US" baseline="0" dirty="0"/>
              <a:t> that these points are considered important when dealing with adolescent patients. Explain that while these apply and are part of good practice with any patient, they may be particularly important or may require additional attention or skill when the patient is an adolescent.  </a:t>
            </a:r>
          </a:p>
          <a:p>
            <a:pPr marL="170010" indent="-170010">
              <a:buFont typeface="Arial" pitchFamily="34" charset="0"/>
              <a:buChar char="•"/>
            </a:pPr>
            <a:r>
              <a:rPr lang="en-US" baseline="0" dirty="0"/>
              <a:t>You can ask the participants about their experiences and what in these 7 points is different</a:t>
            </a:r>
            <a:r>
              <a:rPr lang="en-US" baseline="0" dirty="0">
                <a:solidFill>
                  <a:srgbClr val="FF0000"/>
                </a:solidFill>
              </a:rPr>
              <a:t> </a:t>
            </a:r>
            <a:r>
              <a:rPr lang="en-US" baseline="0" dirty="0"/>
              <a:t>when taking care of an adolescent</a:t>
            </a:r>
          </a:p>
          <a:p>
            <a:pPr marL="170010" indent="-170010">
              <a:buFont typeface="Arial" pitchFamily="34" charset="0"/>
              <a:buChar char="•"/>
            </a:pPr>
            <a:r>
              <a:rPr lang="en-US" baseline="0" dirty="0"/>
              <a:t>Adolescents do not often come to health services. Depending on their age and on the culture, they may come with a parent, a friend or alone.</a:t>
            </a:r>
          </a:p>
          <a:p>
            <a:pPr marL="170010" indent="-170010">
              <a:buFont typeface="Arial" pitchFamily="34" charset="0"/>
              <a:buChar char="•"/>
            </a:pPr>
            <a:r>
              <a:rPr lang="en-US" baseline="0" dirty="0"/>
              <a:t>It may be appropriate to propose to an adolescent that they be seen privately by the health worker,  without the presence of the parent or friend.  This is a way to acknowledge the growing autonomy in terms of health behaviors and health services use of the adolescent. It also allows the adolescents to raise issues that may be difficult to discuss in the presence of other people, including, or in some instances especially, parents. For example, in the case of health issues and behaviors that are not socially acceptable for this age or otherwise stigmatized, like substance use, or sexual behavior.</a:t>
            </a:r>
          </a:p>
          <a:p>
            <a:pPr marL="170010" indent="-170010">
              <a:buFont typeface="Arial" pitchFamily="34" charset="0"/>
              <a:buChar char="•"/>
            </a:pPr>
            <a:endParaRPr lang="en-US" dirty="0"/>
          </a:p>
          <a:p>
            <a:pPr marL="170010" indent="-170010">
              <a:buFont typeface="Arial" pitchFamily="34" charset="0"/>
              <a:buChar char="•"/>
            </a:pPr>
            <a:r>
              <a:rPr lang="en-US" dirty="0"/>
              <a:t>Further guidance on how to deal with adolescent patients and treat them for specific health</a:t>
            </a:r>
            <a:r>
              <a:rPr lang="en-US" baseline="0" dirty="0"/>
              <a:t> problems is available from:</a:t>
            </a:r>
          </a:p>
          <a:p>
            <a:pPr marL="623369" lvl="1" indent="-170010">
              <a:buFont typeface="Arial" pitchFamily="34" charset="0"/>
              <a:buChar char="-"/>
            </a:pPr>
            <a:r>
              <a:rPr lang="en-US" dirty="0"/>
              <a:t>Adolescent job aid  A handy desk reference tool for primary level health workers</a:t>
            </a:r>
            <a:r>
              <a:rPr lang="en-US" baseline="0" dirty="0"/>
              <a:t> </a:t>
            </a:r>
            <a:r>
              <a:rPr lang="en-GB" dirty="0">
                <a:solidFill>
                  <a:srgbClr val="FF0000"/>
                </a:solidFill>
              </a:rPr>
              <a:t>https://www.who.int/publications/i/item/9789241599962</a:t>
            </a: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17</a:t>
            </a:fld>
            <a:endParaRPr lang="en-GB"/>
          </a:p>
        </p:txBody>
      </p:sp>
    </p:spTree>
    <p:extLst>
      <p:ext uri="{BB962C8B-B14F-4D97-AF65-F5344CB8AC3E}">
        <p14:creationId xmlns:p14="http://schemas.microsoft.com/office/powerpoint/2010/main" val="2865579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Whenever</a:t>
            </a:r>
            <a:r>
              <a:rPr lang="en-US" baseline="0" dirty="0"/>
              <a:t> the opportunity arises in an interaction with an adolescent </a:t>
            </a:r>
            <a:r>
              <a:rPr lang="en-US" u="none" baseline="0" dirty="0"/>
              <a:t>patient</a:t>
            </a:r>
            <a:r>
              <a:rPr lang="en-US" baseline="0" dirty="0"/>
              <a:t> and when you have established trust, give the girl or boy messages to prevent cervical cancer. Some messages are specific to girls or to boys, others apply to both.</a:t>
            </a:r>
          </a:p>
          <a:p>
            <a:endParaRPr lang="en-US" baseline="0" dirty="0"/>
          </a:p>
          <a:p>
            <a:r>
              <a:rPr lang="en-US" baseline="0" dirty="0"/>
              <a:t>Finish by saying that these same </a:t>
            </a:r>
            <a:r>
              <a:rPr lang="en-US" u="none" baseline="0" dirty="0"/>
              <a:t>interventions not only prevent against HPV infection and cervical cancer, but also against other major health issues such as early pregnancy, HIV and other STIs.</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18</a:t>
            </a:fld>
            <a:endParaRPr lang="en-GB"/>
          </a:p>
        </p:txBody>
      </p:sp>
    </p:spTree>
    <p:extLst>
      <p:ext uri="{BB962C8B-B14F-4D97-AF65-F5344CB8AC3E}">
        <p14:creationId xmlns:p14="http://schemas.microsoft.com/office/powerpoint/2010/main" val="531818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pPr defTabSz="906719">
              <a:defRPr/>
            </a:pPr>
            <a:r>
              <a:rPr lang="en-US" b="1" dirty="0"/>
              <a:t>Explain to the participants that this is the main information to keep in mind.</a:t>
            </a:r>
            <a:endParaRPr lang="en-GB" dirty="0"/>
          </a:p>
          <a:p>
            <a:pPr marL="170010" indent="-170010" algn="just">
              <a:buFont typeface="Arial" pitchFamily="34" charset="0"/>
              <a:buChar char="•"/>
            </a:pPr>
            <a:r>
              <a:rPr lang="en-GB" dirty="0"/>
              <a:t>Adolescence is special phase in life when rapid changes occur in their physical, psychological and social development. It is a time both of opportunity and of risk.</a:t>
            </a:r>
          </a:p>
          <a:p>
            <a:pPr marL="170010" indent="-170010" algn="just">
              <a:buFont typeface="Arial" pitchFamily="34" charset="0"/>
              <a:buChar char="•"/>
            </a:pPr>
            <a:r>
              <a:rPr lang="en-GB" dirty="0"/>
              <a:t>Adolescent patients share many characteristics with children and adults;  However, it is important to recognize they also have some special characteristics that set them aside and may influence their health and health behaviours</a:t>
            </a:r>
          </a:p>
          <a:p>
            <a:pPr marL="170010" indent="-170010" algn="just" eaLnBrk="1" hangingPunct="1">
              <a:lnSpc>
                <a:spcPct val="90000"/>
              </a:lnSpc>
              <a:buFont typeface="Arial" pitchFamily="34" charset="0"/>
              <a:buChar char="•"/>
            </a:pPr>
            <a:r>
              <a:rPr lang="en-GB" dirty="0"/>
              <a:t>In order to deal effectively with adolescents, we first need to see the adolescent client as a person (and not a health problem) and understand in which development stage he or she is.</a:t>
            </a:r>
            <a:endParaRPr lang="en-GB" b="1" dirty="0"/>
          </a:p>
          <a:p>
            <a:pPr marL="170010" indent="-170010" algn="just" eaLnBrk="1" hangingPunct="1">
              <a:lnSpc>
                <a:spcPct val="90000"/>
              </a:lnSpc>
              <a:buFont typeface="Arial" pitchFamily="34" charset="0"/>
              <a:buChar char="•"/>
            </a:pPr>
            <a:r>
              <a:rPr lang="en-GB" dirty="0"/>
              <a:t>That implies that we need to be aware of characteristics of adolescence, take into account their evolving capacity and their growing desire for autonomy  </a:t>
            </a:r>
          </a:p>
          <a:p>
            <a:pPr marL="170010" indent="-170010" algn="just" defTabSz="906719" eaLnBrk="1" hangingPunct="1">
              <a:lnSpc>
                <a:spcPct val="90000"/>
              </a:lnSpc>
              <a:buFont typeface="Arial" pitchFamily="34" charset="0"/>
              <a:buChar char="•"/>
              <a:defRPr/>
            </a:pPr>
            <a:r>
              <a:rPr lang="en-US" dirty="0"/>
              <a:t>The health worker needs to understand the procedures and regulations on informed consent as applied in the country and how they apply to adolescents of various ages</a:t>
            </a:r>
          </a:p>
          <a:p>
            <a:pPr marL="170010" indent="-170010" algn="just" defTabSz="906719" eaLnBrk="1" hangingPunct="1">
              <a:lnSpc>
                <a:spcPct val="90000"/>
              </a:lnSpc>
              <a:buFont typeface="Arial" pitchFamily="34" charset="0"/>
              <a:buChar char="•"/>
              <a:defRPr/>
            </a:pPr>
            <a:r>
              <a:rPr lang="en-US" dirty="0"/>
              <a:t>Messages given</a:t>
            </a:r>
            <a:r>
              <a:rPr lang="en-US" baseline="0" dirty="0"/>
              <a:t> by h</a:t>
            </a:r>
            <a:r>
              <a:rPr lang="en-US" dirty="0"/>
              <a:t>ealth workers</a:t>
            </a:r>
            <a:r>
              <a:rPr lang="en-US" baseline="0" dirty="0"/>
              <a:t> to adolescents can be very important for prevention. Building a trusted relationship with an adolescent  is the basis not only for good quality care but is also a prerequisite for prevention message to be effective.</a:t>
            </a:r>
            <a:endParaRPr lang="en-US" dirty="0"/>
          </a:p>
        </p:txBody>
      </p:sp>
      <p:sp>
        <p:nvSpPr>
          <p:cNvPr id="32772"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FC68967C-9B09-467A-8371-B1F9CF32F9CF}" type="slidenum">
              <a:rPr lang="en-GB" sz="1200">
                <a:latin typeface="Arial" pitchFamily="34" charset="0"/>
              </a:rPr>
              <a:pPr algn="r" defTabSz="901997"/>
              <a:t>19</a:t>
            </a:fld>
            <a:endParaRPr lang="en-GB" sz="120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ln/>
        </p:spPr>
      </p:sp>
      <p:sp>
        <p:nvSpPr>
          <p:cNvPr id="21507" name="Espace réservé des commentaires 2"/>
          <p:cNvSpPr>
            <a:spLocks noGrp="1"/>
          </p:cNvSpPr>
          <p:nvPr>
            <p:ph type="body" idx="1"/>
          </p:nvPr>
        </p:nvSpPr>
        <p:spPr>
          <a:xfrm>
            <a:off x="674525" y="4654829"/>
            <a:ext cx="5386715" cy="4716076"/>
          </a:xfrm>
          <a:noFill/>
          <a:ln/>
        </p:spPr>
        <p:txBody>
          <a:bodyPr/>
          <a:lstStyle/>
          <a:p>
            <a:pPr eaLnBrk="1" hangingPunct="1"/>
            <a:endParaRPr lang="fr-FR" dirty="0"/>
          </a:p>
          <a:p>
            <a:pPr eaLnBrk="1" hangingPunct="1"/>
            <a:r>
              <a:rPr lang="fr-FR" dirty="0"/>
              <a:t>Note to </a:t>
            </a:r>
            <a:r>
              <a:rPr lang="fr-FR" dirty="0" err="1"/>
              <a:t>facilitator</a:t>
            </a:r>
            <a:r>
              <a:rPr lang="fr-FR" dirty="0"/>
              <a:t> on the duration:</a:t>
            </a:r>
            <a:r>
              <a:rPr lang="fr-FR" baseline="0" dirty="0"/>
              <a:t> </a:t>
            </a:r>
          </a:p>
          <a:p>
            <a:pPr marL="226680" indent="-226680" eaLnBrk="1" hangingPunct="1">
              <a:buFont typeface="+mj-lt"/>
              <a:buAutoNum type="arabicPeriod"/>
            </a:pPr>
            <a:r>
              <a:rPr lang="fr-FR" baseline="0" dirty="0"/>
              <a:t>The minimum duration of running </a:t>
            </a:r>
            <a:r>
              <a:rPr lang="fr-FR" baseline="0" dirty="0" err="1"/>
              <a:t>this</a:t>
            </a:r>
            <a:r>
              <a:rPr lang="fr-FR" baseline="0" dirty="0"/>
              <a:t> module </a:t>
            </a:r>
            <a:r>
              <a:rPr lang="fr-FR" baseline="0" dirty="0" err="1"/>
              <a:t>is</a:t>
            </a:r>
            <a:r>
              <a:rPr lang="fr-FR" baseline="0" dirty="0"/>
              <a:t> 60 minutes.</a:t>
            </a:r>
          </a:p>
          <a:p>
            <a:pPr marL="226680" indent="-226680" eaLnBrk="1" hangingPunct="1">
              <a:buFont typeface="+mj-lt"/>
              <a:buAutoNum type="arabicPeriod"/>
            </a:pPr>
            <a:endParaRPr lang="fr-FR" baseline="0" dirty="0"/>
          </a:p>
          <a:p>
            <a:pPr marL="226680" indent="-226680" eaLnBrk="1" hangingPunct="1">
              <a:buFont typeface="+mj-lt"/>
              <a:buAutoNum type="arabicPeriod"/>
            </a:pPr>
            <a:r>
              <a:rPr lang="fr-FR" baseline="0" dirty="0" err="1"/>
              <a:t>Slide</a:t>
            </a:r>
            <a:r>
              <a:rPr lang="fr-FR" baseline="0" dirty="0"/>
              <a:t> 12 and </a:t>
            </a:r>
            <a:r>
              <a:rPr lang="fr-FR" baseline="0" dirty="0" err="1"/>
              <a:t>Slide</a:t>
            </a:r>
            <a:r>
              <a:rPr lang="fr-FR" baseline="0" dirty="0"/>
              <a:t> 15 </a:t>
            </a:r>
            <a:r>
              <a:rPr lang="fr-FR" baseline="0" dirty="0" err="1"/>
              <a:t>introduce</a:t>
            </a:r>
            <a:r>
              <a:rPr lang="fr-FR" baseline="0" dirty="0"/>
              <a:t> 2 </a:t>
            </a:r>
            <a:r>
              <a:rPr lang="fr-FR" baseline="0" dirty="0" err="1"/>
              <a:t>exercises</a:t>
            </a:r>
            <a:r>
              <a:rPr lang="fr-FR" baseline="0" dirty="0"/>
              <a:t> </a:t>
            </a:r>
            <a:r>
              <a:rPr lang="fr-FR" baseline="0" dirty="0" err="1"/>
              <a:t>that</a:t>
            </a:r>
            <a:r>
              <a:rPr lang="fr-FR" baseline="0" dirty="0"/>
              <a:t> </a:t>
            </a:r>
            <a:r>
              <a:rPr lang="fr-FR" baseline="0" dirty="0" err="1"/>
              <a:t>can</a:t>
            </a:r>
            <a:r>
              <a:rPr lang="fr-FR" baseline="0" dirty="0"/>
              <a:t> </a:t>
            </a:r>
            <a:r>
              <a:rPr lang="fr-FR" baseline="0" dirty="0" err="1"/>
              <a:t>be</a:t>
            </a:r>
            <a:r>
              <a:rPr lang="fr-FR" baseline="0" dirty="0"/>
              <a:t> </a:t>
            </a:r>
            <a:r>
              <a:rPr lang="fr-FR" baseline="0" dirty="0" err="1"/>
              <a:t>done</a:t>
            </a:r>
            <a:r>
              <a:rPr lang="fr-FR" baseline="0" dirty="0"/>
              <a:t> </a:t>
            </a:r>
            <a:r>
              <a:rPr lang="fr-FR" baseline="0" dirty="0" err="1"/>
              <a:t>either</a:t>
            </a:r>
            <a:r>
              <a:rPr lang="fr-FR" baseline="0" dirty="0"/>
              <a:t> in </a:t>
            </a:r>
            <a:r>
              <a:rPr lang="fr-FR" baseline="0" dirty="0" err="1"/>
              <a:t>plenary</a:t>
            </a:r>
            <a:r>
              <a:rPr lang="fr-FR" baseline="0" dirty="0"/>
              <a:t> </a:t>
            </a:r>
            <a:r>
              <a:rPr lang="fr-FR" baseline="0" dirty="0" err="1"/>
              <a:t>only</a:t>
            </a:r>
            <a:r>
              <a:rPr lang="fr-FR" baseline="0" dirty="0"/>
              <a:t> or </a:t>
            </a:r>
            <a:r>
              <a:rPr lang="fr-FR" baseline="0" dirty="0" err="1"/>
              <a:t>preceded</a:t>
            </a:r>
            <a:r>
              <a:rPr lang="fr-FR" baseline="0" dirty="0"/>
              <a:t> by </a:t>
            </a:r>
            <a:r>
              <a:rPr lang="fr-FR" baseline="0" dirty="0" err="1"/>
              <a:t>work</a:t>
            </a:r>
            <a:r>
              <a:rPr lang="fr-FR" baseline="0" dirty="0"/>
              <a:t> in </a:t>
            </a:r>
            <a:r>
              <a:rPr lang="fr-FR" baseline="0" dirty="0" err="1"/>
              <a:t>smaller</a:t>
            </a:r>
            <a:r>
              <a:rPr lang="fr-FR" baseline="0" dirty="0"/>
              <a:t> groups.</a:t>
            </a:r>
          </a:p>
          <a:p>
            <a:pPr marL="226680" indent="-226680" eaLnBrk="1" hangingPunct="1">
              <a:buFont typeface="+mj-lt"/>
              <a:buAutoNum type="arabicPeriod"/>
            </a:pPr>
            <a:endParaRPr lang="fr-FR" baseline="0" dirty="0"/>
          </a:p>
          <a:p>
            <a:pPr marL="226680" indent="-226680" eaLnBrk="1" hangingPunct="1">
              <a:buFont typeface="+mj-lt"/>
              <a:buAutoNum type="arabicPeriod"/>
            </a:pPr>
            <a:r>
              <a:rPr lang="fr-FR" baseline="0" dirty="0" err="1"/>
              <a:t>Working</a:t>
            </a:r>
            <a:r>
              <a:rPr lang="fr-FR" baseline="0" dirty="0"/>
              <a:t> in </a:t>
            </a:r>
            <a:r>
              <a:rPr lang="fr-FR" baseline="0" dirty="0" err="1"/>
              <a:t>smaller</a:t>
            </a:r>
            <a:r>
              <a:rPr lang="fr-FR" baseline="0" dirty="0"/>
              <a:t> groups </a:t>
            </a:r>
            <a:r>
              <a:rPr lang="fr-FR" baseline="0" dirty="0" err="1"/>
              <a:t>will</a:t>
            </a:r>
            <a:r>
              <a:rPr lang="fr-FR" baseline="0" dirty="0"/>
              <a:t> </a:t>
            </a:r>
            <a:r>
              <a:rPr lang="fr-FR" baseline="0" dirty="0" err="1"/>
              <a:t>make</a:t>
            </a:r>
            <a:r>
              <a:rPr lang="fr-FR" baseline="0" dirty="0"/>
              <a:t> </a:t>
            </a:r>
            <a:r>
              <a:rPr lang="fr-FR" baseline="0" dirty="0" err="1"/>
              <a:t>these</a:t>
            </a:r>
            <a:r>
              <a:rPr lang="fr-FR" baseline="0" dirty="0"/>
              <a:t> </a:t>
            </a:r>
            <a:r>
              <a:rPr lang="fr-FR" baseline="0" dirty="0" err="1"/>
              <a:t>exercises</a:t>
            </a:r>
            <a:r>
              <a:rPr lang="fr-FR" baseline="0" dirty="0"/>
              <a:t> more effective but </a:t>
            </a:r>
            <a:r>
              <a:rPr lang="fr-FR" baseline="0" dirty="0" err="1"/>
              <a:t>will</a:t>
            </a:r>
            <a:r>
              <a:rPr lang="fr-FR" baseline="0" dirty="0"/>
              <a:t> </a:t>
            </a:r>
            <a:r>
              <a:rPr lang="fr-FR" baseline="0" dirty="0" err="1"/>
              <a:t>also</a:t>
            </a:r>
            <a:r>
              <a:rPr lang="fr-FR" baseline="0" dirty="0"/>
              <a:t> </a:t>
            </a:r>
            <a:r>
              <a:rPr lang="fr-FR" baseline="0" dirty="0" err="1"/>
              <a:t>increase</a:t>
            </a:r>
            <a:r>
              <a:rPr lang="fr-FR" baseline="0" dirty="0"/>
              <a:t> the duration of the module by up to 30 minutes.</a:t>
            </a:r>
          </a:p>
          <a:p>
            <a:pPr marL="226680" indent="-226680" eaLnBrk="1" hangingPunct="1">
              <a:buFont typeface="+mj-lt"/>
              <a:buAutoNum type="arabicPeriod"/>
            </a:pPr>
            <a:endParaRPr lang="fr-FR" baseline="0" dirty="0"/>
          </a:p>
          <a:p>
            <a:pPr marL="226680" indent="-226680" eaLnBrk="1" hangingPunct="1">
              <a:buFont typeface="+mj-lt"/>
              <a:buAutoNum type="arabicPeriod"/>
            </a:pPr>
            <a:r>
              <a:rPr lang="fr-FR" dirty="0"/>
              <a:t>It </a:t>
            </a:r>
            <a:r>
              <a:rPr lang="fr-FR" dirty="0" err="1"/>
              <a:t>is</a:t>
            </a:r>
            <a:r>
              <a:rPr lang="fr-FR" dirty="0"/>
              <a:t> up to the </a:t>
            </a:r>
            <a:r>
              <a:rPr lang="fr-FR" dirty="0" err="1"/>
              <a:t>facilitator</a:t>
            </a:r>
            <a:r>
              <a:rPr lang="fr-FR" dirty="0"/>
              <a:t> to</a:t>
            </a:r>
            <a:r>
              <a:rPr lang="fr-FR" baseline="0" dirty="0"/>
              <a:t> organize the time for </a:t>
            </a:r>
            <a:r>
              <a:rPr lang="fr-FR" baseline="0" dirty="0" err="1"/>
              <a:t>this</a:t>
            </a:r>
            <a:r>
              <a:rPr lang="fr-FR" baseline="0" dirty="0"/>
              <a:t> session in a </a:t>
            </a:r>
            <a:r>
              <a:rPr lang="fr-FR" baseline="0" dirty="0" err="1"/>
              <a:t>way</a:t>
            </a:r>
            <a:r>
              <a:rPr lang="fr-FR" baseline="0" dirty="0"/>
              <a:t> </a:t>
            </a:r>
            <a:r>
              <a:rPr lang="fr-FR" baseline="0" dirty="0" err="1"/>
              <a:t>that</a:t>
            </a:r>
            <a:r>
              <a:rPr lang="fr-FR" baseline="0" dirty="0"/>
              <a:t> </a:t>
            </a:r>
            <a:r>
              <a:rPr lang="fr-FR" baseline="0" dirty="0" err="1"/>
              <a:t>optimally</a:t>
            </a:r>
            <a:r>
              <a:rPr lang="fr-FR" baseline="0" dirty="0"/>
              <a:t> </a:t>
            </a:r>
            <a:r>
              <a:rPr lang="fr-FR" baseline="0" dirty="0" err="1"/>
              <a:t>fits</a:t>
            </a:r>
            <a:r>
              <a:rPr lang="fr-FR" baseline="0" dirty="0"/>
              <a:t> the </a:t>
            </a:r>
            <a:r>
              <a:rPr lang="fr-FR" baseline="0" dirty="0" err="1"/>
              <a:t>overall</a:t>
            </a:r>
            <a:r>
              <a:rPr lang="fr-FR" baseline="0" dirty="0"/>
              <a:t> training.</a:t>
            </a:r>
            <a:endParaRPr lang="fr-FR" dirty="0"/>
          </a:p>
        </p:txBody>
      </p:sp>
      <p:sp>
        <p:nvSpPr>
          <p:cNvPr id="20484" name="Espace réservé du numéro de diapositive 3"/>
          <p:cNvSpPr>
            <a:spLocks noGrp="1"/>
          </p:cNvSpPr>
          <p:nvPr>
            <p:ph type="sldNum" sz="quarter" idx="5"/>
          </p:nvPr>
        </p:nvSpPr>
        <p:spPr/>
        <p:txBody>
          <a:bodyPr/>
          <a:lstStyle/>
          <a:p>
            <a:pPr>
              <a:defRPr/>
            </a:pPr>
            <a:fld id="{8D886EEB-3E94-4F73-9FEE-B6A10E0D2DDF}" type="slidenum">
              <a:rPr lang="fr-FR" smtClean="0">
                <a:solidFill>
                  <a:srgbClr val="000000"/>
                </a:solidFill>
                <a:ea typeface="ＭＳ Ｐゴシック" pitchFamily="34" charset="-128"/>
              </a:rPr>
              <a:pPr>
                <a:defRPr/>
              </a:pPr>
              <a:t>2</a:t>
            </a:fld>
            <a:endParaRPr lang="fr-FR">
              <a:solidFill>
                <a:srgbClr val="000000"/>
              </a:solidFill>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a:ln/>
        </p:spPr>
      </p:sp>
      <p:sp>
        <p:nvSpPr>
          <p:cNvPr id="36867" name="Espace réservé des commentaires 2"/>
          <p:cNvSpPr>
            <a:spLocks noGrp="1"/>
          </p:cNvSpPr>
          <p:nvPr>
            <p:ph type="body" idx="1"/>
          </p:nvPr>
        </p:nvSpPr>
        <p:spPr>
          <a:noFill/>
          <a:ln/>
        </p:spPr>
        <p:txBody>
          <a:bodyPr/>
          <a:lstStyle/>
          <a:p>
            <a:pPr eaLnBrk="1" hangingPunct="1">
              <a:spcBef>
                <a:spcPct val="0"/>
              </a:spcBef>
            </a:pPr>
            <a:r>
              <a:rPr lang="en-US" b="1" dirty="0"/>
              <a:t>To the facilitator:  </a:t>
            </a:r>
          </a:p>
          <a:p>
            <a:pPr eaLnBrk="1" hangingPunct="1">
              <a:spcBef>
                <a:spcPct val="0"/>
              </a:spcBef>
            </a:pPr>
            <a:r>
              <a:rPr lang="en-US" dirty="0"/>
              <a:t>This is the end of </a:t>
            </a:r>
            <a:r>
              <a:rPr lang="en-US"/>
              <a:t>the module, </a:t>
            </a:r>
            <a:r>
              <a:rPr lang="en-US" dirty="0"/>
              <a:t>thank you for your attention!</a:t>
            </a:r>
          </a:p>
        </p:txBody>
      </p:sp>
      <p:sp>
        <p:nvSpPr>
          <p:cNvPr id="34820" name="Espace réservé du numéro de diapositive 3"/>
          <p:cNvSpPr>
            <a:spLocks noGrp="1"/>
          </p:cNvSpPr>
          <p:nvPr>
            <p:ph type="sldNum" sz="quarter" idx="5"/>
          </p:nvPr>
        </p:nvSpPr>
        <p:spPr/>
        <p:txBody>
          <a:bodyPr/>
          <a:lstStyle/>
          <a:p>
            <a:pPr>
              <a:defRPr/>
            </a:pPr>
            <a:fld id="{670B47C6-9099-4D7D-AE32-84CA43F8FF9A}" type="slidenum">
              <a:rPr lang="en-GB" smtClean="0">
                <a:solidFill>
                  <a:srgbClr val="000000"/>
                </a:solidFill>
                <a:ea typeface="ＭＳ Ｐゴシック" pitchFamily="34" charset="-128"/>
              </a:rPr>
              <a:pPr>
                <a:defRPr/>
              </a:pPr>
              <a:t>20</a:t>
            </a:fld>
            <a:endParaRPr lang="en-GB">
              <a:solidFill>
                <a:srgbClr val="000000"/>
              </a:solidFill>
              <a:ea typeface="ＭＳ Ｐゴシック"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21</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es commentaires 2"/>
          <p:cNvSpPr>
            <a:spLocks noGrp="1"/>
          </p:cNvSpPr>
          <p:nvPr>
            <p:ph type="body" idx="1"/>
          </p:nvPr>
        </p:nvSpPr>
        <p:spPr>
          <a:noFill/>
          <a:ln/>
        </p:spPr>
        <p:txBody>
          <a:bodyPr/>
          <a:lstStyle/>
          <a:p>
            <a:r>
              <a:rPr lang="en-US" b="1" dirty="0"/>
              <a:t>Explain to the participants the key issues raised in this module:</a:t>
            </a:r>
          </a:p>
          <a:p>
            <a:endParaRPr lang="en-US" b="1" dirty="0"/>
          </a:p>
          <a:p>
            <a:r>
              <a:rPr lang="en-US" dirty="0"/>
              <a:t>We will provide you with answers to the following questions:</a:t>
            </a:r>
          </a:p>
          <a:p>
            <a:pPr>
              <a:buFontTx/>
              <a:buChar char="•"/>
            </a:pPr>
            <a:r>
              <a:rPr lang="en-US" dirty="0"/>
              <a:t> What is special about adolescents?</a:t>
            </a:r>
          </a:p>
          <a:p>
            <a:pPr>
              <a:buFontTx/>
              <a:buChar char="•"/>
            </a:pPr>
            <a:r>
              <a:rPr lang="en-US" dirty="0"/>
              <a:t> How do characteristics of adolescents</a:t>
            </a:r>
            <a:r>
              <a:rPr lang="en-US" baseline="0" dirty="0"/>
              <a:t> affect my work?</a:t>
            </a:r>
          </a:p>
          <a:p>
            <a:pPr>
              <a:buFontTx/>
              <a:buChar char="•"/>
            </a:pPr>
            <a:r>
              <a:rPr lang="en-US" baseline="0" dirty="0"/>
              <a:t> How to take care with adolescent patients? </a:t>
            </a:r>
          </a:p>
          <a:p>
            <a:pPr>
              <a:buFontTx/>
              <a:buChar char="•"/>
            </a:pPr>
            <a:endParaRPr lang="en-US" baseline="0" dirty="0"/>
          </a:p>
          <a:p>
            <a:pPr>
              <a:buFontTx/>
              <a:buChar char="•"/>
            </a:pPr>
            <a:endParaRPr lang="en-US" dirty="0"/>
          </a:p>
        </p:txBody>
      </p:sp>
      <p:sp>
        <p:nvSpPr>
          <p:cNvPr id="21508" name="Espace réservé du numéro de diapositive 3"/>
          <p:cNvSpPr>
            <a:spLocks noGrp="1"/>
          </p:cNvSpPr>
          <p:nvPr>
            <p:ph type="sldNum" sz="quarter" idx="5"/>
          </p:nvPr>
        </p:nvSpPr>
        <p:spPr/>
        <p:txBody>
          <a:bodyPr/>
          <a:lstStyle/>
          <a:p>
            <a:pPr>
              <a:defRPr/>
            </a:pPr>
            <a:fld id="{EF78EAC4-A585-41A5-AE77-B45EA160CD02}" type="slidenum">
              <a:rPr lang="fr-FR" smtClean="0">
                <a:ea typeface="ＭＳ Ｐゴシック" pitchFamily="34" charset="-128"/>
              </a:rPr>
              <a:pPr>
                <a:defRPr/>
              </a:pPr>
              <a:t>3</a:t>
            </a:fld>
            <a:endParaRPr lang="fr-FR">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010" indent="-170010" algn="just">
              <a:buFont typeface="Arial" pitchFamily="34" charset="0"/>
              <a:buChar char="•"/>
            </a:pPr>
            <a:r>
              <a:rPr lang="en-US" b="0" baseline="0" dirty="0"/>
              <a:t>The World Health Organization (WHO) defines adolescence as the period from 10-19 years of age. It is the period characterized by physical, psychological and social changes and </a:t>
            </a:r>
            <a:r>
              <a:rPr lang="en-US" dirty="0"/>
              <a:t>can be divided in  two groups:  younger adolescents 10 to 14 years of age and older adolescents 15 to 19 years of age</a:t>
            </a:r>
          </a:p>
          <a:p>
            <a:pPr marL="170010" indent="-170010" algn="just">
              <a:buFont typeface="Arial" pitchFamily="34" charset="0"/>
              <a:buChar char="•"/>
            </a:pPr>
            <a:r>
              <a:rPr lang="en-US" dirty="0"/>
              <a:t>It is important to note there is overlap between the terms "adolescents" and "children". For example, UNICEF follows the definition of the CRC which states that a child is from 0 year until reaching 18 years of age</a:t>
            </a:r>
          </a:p>
          <a:p>
            <a:pPr marL="170010" indent="-170010" algn="just">
              <a:buFont typeface="Arial" pitchFamily="34" charset="0"/>
              <a:buChar char="•"/>
            </a:pPr>
            <a:r>
              <a:rPr lang="en-US" dirty="0"/>
              <a:t>The term adolescent is not used or recognized socially or culturally in every country. However, it is important to realize that the physical and cognitive changes linked to puberty do occur in this age group everywhere</a:t>
            </a:r>
          </a:p>
          <a:p>
            <a:pPr defTabSz="906719">
              <a:defRPr/>
            </a:pPr>
            <a:endParaRPr lang="en-US" b="0" baseline="0"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4</a:t>
            </a:fld>
            <a:endParaRPr lang="en-GB"/>
          </a:p>
        </p:txBody>
      </p:sp>
    </p:spTree>
    <p:extLst>
      <p:ext uri="{BB962C8B-B14F-4D97-AF65-F5344CB8AC3E}">
        <p14:creationId xmlns:p14="http://schemas.microsoft.com/office/powerpoint/2010/main" val="3769053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dirty="0"/>
              <a:t>Adolescence is a developmental stage prior to adulthood during which time several key developments</a:t>
            </a:r>
            <a:r>
              <a:rPr lang="en-US" sz="1200" baseline="0" dirty="0"/>
              <a:t> </a:t>
            </a:r>
            <a:r>
              <a:rPr lang="en-US" sz="1200" dirty="0"/>
              <a:t>occur, including:</a:t>
            </a:r>
          </a:p>
          <a:p>
            <a:pPr>
              <a:lnSpc>
                <a:spcPct val="80000"/>
              </a:lnSpc>
            </a:pPr>
            <a:r>
              <a:rPr lang="en-GB" sz="1200" b="1" dirty="0"/>
              <a:t>1. Physical</a:t>
            </a:r>
            <a:r>
              <a:rPr lang="en-GB" sz="1200" dirty="0"/>
              <a:t>: rapid physical growth, sexual maturation, and brain development </a:t>
            </a:r>
            <a:endParaRPr lang="en-GB" sz="1200" b="1" dirty="0"/>
          </a:p>
          <a:p>
            <a:pPr>
              <a:lnSpc>
                <a:spcPct val="80000"/>
              </a:lnSpc>
            </a:pPr>
            <a:r>
              <a:rPr lang="en-GB" sz="1200" b="1" dirty="0"/>
              <a:t>2. Psychological:</a:t>
            </a:r>
            <a:r>
              <a:rPr lang="en-GB" sz="1200" dirty="0"/>
              <a:t> </a:t>
            </a:r>
          </a:p>
          <a:p>
            <a:pPr lvl="1">
              <a:lnSpc>
                <a:spcPct val="80000"/>
              </a:lnSpc>
            </a:pPr>
            <a:r>
              <a:rPr lang="en-GB" sz="1200" dirty="0"/>
              <a:t>Cognitive: changes in thinking patterns</a:t>
            </a:r>
          </a:p>
          <a:p>
            <a:pPr lvl="1">
              <a:lnSpc>
                <a:spcPct val="80000"/>
              </a:lnSpc>
            </a:pPr>
            <a:r>
              <a:rPr lang="en-GB" sz="1200" dirty="0"/>
              <a:t>Emotional: negative and positive feelings connected to experiences and ideas and is the basis of mental health </a:t>
            </a:r>
            <a:endParaRPr lang="en-GB" sz="1200" b="1" dirty="0"/>
          </a:p>
          <a:p>
            <a:pPr>
              <a:lnSpc>
                <a:spcPct val="80000"/>
              </a:lnSpc>
            </a:pPr>
            <a:r>
              <a:rPr lang="en-GB" sz="1200" b="1" dirty="0"/>
              <a:t>3. Social</a:t>
            </a:r>
            <a:r>
              <a:rPr lang="en-GB" sz="1200" dirty="0"/>
              <a:t>: identity</a:t>
            </a:r>
            <a:r>
              <a:rPr lang="en-GB" sz="1200" baseline="0" dirty="0"/>
              <a:t> formation, </a:t>
            </a:r>
            <a:r>
              <a:rPr lang="en-GB" sz="1200" dirty="0"/>
              <a:t>relationships with family, peers and outside world </a:t>
            </a:r>
          </a:p>
          <a:p>
            <a:endParaRPr lang="en-US" sz="1200" dirty="0"/>
          </a:p>
          <a:p>
            <a:pPr>
              <a:lnSpc>
                <a:spcPct val="80000"/>
              </a:lnSpc>
              <a:buFontTx/>
              <a:buNone/>
            </a:pPr>
            <a:r>
              <a:rPr lang="en-GB" sz="1200" b="1" dirty="0">
                <a:solidFill>
                  <a:schemeClr val="accent2"/>
                </a:solidFill>
              </a:rPr>
              <a:t>Important Points:</a:t>
            </a:r>
            <a:r>
              <a:rPr lang="en-GB" sz="1200" b="1" dirty="0"/>
              <a:t> </a:t>
            </a:r>
          </a:p>
          <a:p>
            <a:pPr marL="170010" indent="-170010" algn="just">
              <a:lnSpc>
                <a:spcPct val="80000"/>
              </a:lnSpc>
              <a:buFont typeface="Arial" pitchFamily="34" charset="0"/>
              <a:buChar char="•"/>
            </a:pPr>
            <a:r>
              <a:rPr lang="en-GB" sz="1200" dirty="0"/>
              <a:t>All these areas of physical, psychological and social development are closely linked. </a:t>
            </a:r>
            <a:r>
              <a:rPr lang="en-US" sz="1200" dirty="0"/>
              <a:t>For example, the rapid growth and changes to their bodies may make girls insecure about, and negatively affect, their self image and mental well being.</a:t>
            </a:r>
            <a:endParaRPr lang="en-GB" sz="1200" dirty="0"/>
          </a:p>
          <a:p>
            <a:pPr marL="170010" indent="-170010" algn="just">
              <a:lnSpc>
                <a:spcPct val="80000"/>
              </a:lnSpc>
              <a:buFont typeface="Arial" pitchFamily="34" charset="0"/>
              <a:buChar char="•"/>
            </a:pPr>
            <a:r>
              <a:rPr lang="en-GB" sz="1200" dirty="0"/>
              <a:t>Stage of development affects behaviours: as the adolescent goes through the changes of early, mid and late adolescence, their behaviours will change. For example the focus on belonging to a group and not being different from others that </a:t>
            </a:r>
            <a:r>
              <a:rPr lang="en-GB" sz="1200" b="1" dirty="0"/>
              <a:t>marks early adolescence</a:t>
            </a:r>
            <a:r>
              <a:rPr lang="en-GB" sz="1200" dirty="0"/>
              <a:t>, will slowly change to more individual </a:t>
            </a:r>
            <a:r>
              <a:rPr lang="en-GB" sz="1200" b="1" dirty="0"/>
              <a:t>behaviour in late adolescence</a:t>
            </a:r>
          </a:p>
          <a:p>
            <a:pPr marL="170010" indent="-170010" algn="just">
              <a:lnSpc>
                <a:spcPct val="80000"/>
              </a:lnSpc>
              <a:buFont typeface="Arial" pitchFamily="34" charset="0"/>
              <a:buChar char="•"/>
            </a:pPr>
            <a:r>
              <a:rPr lang="en-GB" sz="1200" dirty="0"/>
              <a:t>Individual variation in development:  not only is there a large variation between girls and boys in the rhythm and pattern of development but also between individuals. The three areas of development may have different pace and sequence in different individuals</a:t>
            </a:r>
            <a:endParaRPr lang="en-US" sz="1200" dirty="0"/>
          </a:p>
          <a:p>
            <a:pPr marL="170010" indent="-170010" algn="just">
              <a:lnSpc>
                <a:spcPct val="80000"/>
              </a:lnSpc>
              <a:buFont typeface="Arial" pitchFamily="34" charset="0"/>
              <a:buChar char="•"/>
            </a:pPr>
            <a:r>
              <a:rPr lang="en-US" sz="1200" dirty="0"/>
              <a:t>Finally, it is important to note that the health and health behaviors of adolescents are linked  to this development process. For instance, smoking behavior, that most 10 year</a:t>
            </a:r>
            <a:r>
              <a:rPr lang="en-US" sz="1200" baseline="0" dirty="0"/>
              <a:t> </a:t>
            </a:r>
            <a:r>
              <a:rPr lang="en-US" sz="1200" baseline="0" dirty="0" err="1"/>
              <a:t>olds</a:t>
            </a:r>
            <a:r>
              <a:rPr lang="en-US" sz="1200" baseline="0" dirty="0"/>
              <a:t> will say is repulsive, </a:t>
            </a:r>
            <a:r>
              <a:rPr lang="en-US" sz="1200" dirty="0"/>
              <a:t> is often started at the onset of middle adolescents when "being your own individual" becomes important.</a:t>
            </a:r>
          </a:p>
          <a:p>
            <a:pPr marL="170010" indent="-170010">
              <a:buFontTx/>
              <a:buChar char="-"/>
            </a:pPr>
            <a:endParaRPr lang="en-US" sz="1200"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the period of adolescen</a:t>
            </a:r>
            <a:r>
              <a:rPr lang="en-US" u="none" dirty="0"/>
              <a:t>ce</a:t>
            </a:r>
            <a:r>
              <a:rPr lang="en-US" dirty="0"/>
              <a:t>, there is a rapid physical growth from a child into an adult. The rapid growth, sexual and physical maturation that occur during puberty result from hormonal changes.</a:t>
            </a:r>
            <a:r>
              <a:rPr lang="en-US" baseline="0" dirty="0"/>
              <a:t> </a:t>
            </a:r>
          </a:p>
          <a:p>
            <a:pPr eaLnBrk="1" hangingPunct="1">
              <a:buNone/>
            </a:pPr>
            <a:r>
              <a:rPr lang="en-GB" dirty="0"/>
              <a:t>Puberty involves changes in the body that lead to sexual maturation:</a:t>
            </a:r>
          </a:p>
          <a:p>
            <a:pPr marL="623369" lvl="1" indent="-170010" defTabSz="906719" eaLnBrk="1" hangingPunct="1">
              <a:buFont typeface="Arial" pitchFamily="34" charset="0"/>
              <a:buChar char="•"/>
              <a:defRPr/>
            </a:pPr>
            <a:r>
              <a:rPr lang="en-GB" dirty="0"/>
              <a:t>physical and psychological changes enabling reproduction</a:t>
            </a:r>
          </a:p>
          <a:p>
            <a:pPr marL="623369" lvl="1" indent="-170010" defTabSz="906719" eaLnBrk="1" hangingPunct="1">
              <a:buFont typeface="Arial" pitchFamily="34" charset="0"/>
              <a:buChar char="•"/>
              <a:defRPr/>
            </a:pPr>
            <a:r>
              <a:rPr lang="en-GB" dirty="0"/>
              <a:t>activation of a complex </a:t>
            </a:r>
            <a:r>
              <a:rPr lang="en-GB" dirty="0" err="1"/>
              <a:t>neuro</a:t>
            </a:r>
            <a:r>
              <a:rPr lang="en-GB" dirty="0"/>
              <a:t>-endocrinal network </a:t>
            </a:r>
          </a:p>
          <a:p>
            <a:pPr marL="170010" indent="-17001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6</a:t>
            </a:fld>
            <a:endParaRPr lang="en-GB"/>
          </a:p>
        </p:txBody>
      </p:sp>
    </p:spTree>
    <p:extLst>
      <p:ext uri="{BB962C8B-B14F-4D97-AF65-F5344CB8AC3E}">
        <p14:creationId xmlns:p14="http://schemas.microsoft.com/office/powerpoint/2010/main" val="934423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Onset of sexual maturation typically occurs between 9-13 years old in girls and 10-14  years old in boys.</a:t>
            </a:r>
          </a:p>
          <a:p>
            <a:pPr marL="170010" indent="-170010" eaLnBrk="1" hangingPunct="1">
              <a:buFont typeface="Arial" pitchFamily="34" charset="0"/>
              <a:buChar char="•"/>
            </a:pPr>
            <a:r>
              <a:rPr lang="en-GB" dirty="0"/>
              <a:t>Puberty marks the start of a process through which a physically immature child transforms into a mature adult capable of reproduction</a:t>
            </a:r>
          </a:p>
          <a:p>
            <a:pPr marL="170010" indent="-170010" eaLnBrk="1" hangingPunct="1">
              <a:buFont typeface="Arial" pitchFamily="34" charset="0"/>
              <a:buChar char="•"/>
            </a:pPr>
            <a:r>
              <a:rPr lang="en-GB" dirty="0"/>
              <a:t>There is large variation between individual girls and boys in the age of onset and speed of growth, physical and sexual maturation. Most of this variation is normal</a:t>
            </a:r>
          </a:p>
          <a:p>
            <a:pPr marL="170010" indent="-170010" eaLnBrk="1" hangingPunct="1">
              <a:buFont typeface="Arial" pitchFamily="34" charset="0"/>
              <a:buChar char="•"/>
            </a:pPr>
            <a:r>
              <a:rPr lang="en-GB" dirty="0"/>
              <a:t>This is also the most easily visible aspect of adolescent development. However, it is  important to remember that early physical maturation/growth does not necessarily mean that the adolescent is also more early in other development domains</a:t>
            </a:r>
          </a:p>
          <a:p>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7</a:t>
            </a:fld>
            <a:endParaRPr lang="en-GB"/>
          </a:p>
        </p:txBody>
      </p:sp>
    </p:spTree>
    <p:extLst>
      <p:ext uri="{BB962C8B-B14F-4D97-AF65-F5344CB8AC3E}">
        <p14:creationId xmlns:p14="http://schemas.microsoft.com/office/powerpoint/2010/main" val="1263588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010" indent="-170010" algn="l" eaLnBrk="1" hangingPunct="1">
              <a:lnSpc>
                <a:spcPct val="90000"/>
              </a:lnSpc>
              <a:buFont typeface="Arial" pitchFamily="34" charset="0"/>
              <a:buChar char="•"/>
            </a:pPr>
            <a:r>
              <a:rPr lang="en-GB" dirty="0"/>
              <a:t>Many brain changes occur during adolescence. Some precede and initiate puberty; others continue to fully develop for a decade after adolescence</a:t>
            </a:r>
          </a:p>
          <a:p>
            <a:pPr marL="170010" indent="-170010" algn="just" eaLnBrk="1" hangingPunct="1">
              <a:lnSpc>
                <a:spcPct val="90000"/>
              </a:lnSpc>
              <a:buFont typeface="Arial" pitchFamily="34" charset="0"/>
              <a:buChar char="•"/>
            </a:pPr>
            <a:r>
              <a:rPr lang="en-GB" dirty="0"/>
              <a:t>During adolescence, profound changes occur in brain connections and in signalling mechanisms. Brain</a:t>
            </a:r>
            <a:r>
              <a:rPr lang="en-GB" baseline="0" dirty="0"/>
              <a:t> connections change profoundly during adolescence and increase not only the speed of cognitive processes but also the ability to focus</a:t>
            </a:r>
          </a:p>
          <a:p>
            <a:pPr marL="170010" indent="-170010" algn="just" eaLnBrk="1" hangingPunct="1">
              <a:lnSpc>
                <a:spcPct val="90000"/>
              </a:lnSpc>
              <a:buFont typeface="Arial" pitchFamily="34" charset="0"/>
              <a:buChar char="•"/>
            </a:pPr>
            <a:r>
              <a:rPr lang="en-GB" dirty="0"/>
              <a:t>Some of the most important changes take place in the pre-frontal cortex. This region is responsible for:</a:t>
            </a:r>
          </a:p>
          <a:p>
            <a:pPr marL="623369" lvl="1" indent="-170010" algn="just" eaLnBrk="1" hangingPunct="1">
              <a:lnSpc>
                <a:spcPct val="90000"/>
              </a:lnSpc>
              <a:buFont typeface="Arial" pitchFamily="34" charset="0"/>
              <a:buChar char="-"/>
            </a:pPr>
            <a:r>
              <a:rPr lang="en-GB" dirty="0"/>
              <a:t>organizational ability</a:t>
            </a:r>
          </a:p>
          <a:p>
            <a:pPr marL="623369" lvl="1" indent="-170010" algn="just" eaLnBrk="1" hangingPunct="1">
              <a:lnSpc>
                <a:spcPct val="90000"/>
              </a:lnSpc>
              <a:buFont typeface="Arial" pitchFamily="34" charset="0"/>
              <a:buChar char="-"/>
            </a:pPr>
            <a:r>
              <a:rPr lang="en-GB" dirty="0"/>
              <a:t>strategic thinking</a:t>
            </a:r>
          </a:p>
          <a:p>
            <a:pPr marL="623369" lvl="1" indent="-170010" algn="just" eaLnBrk="1" hangingPunct="1">
              <a:lnSpc>
                <a:spcPct val="90000"/>
              </a:lnSpc>
              <a:buFont typeface="Arial" pitchFamily="34" charset="0"/>
              <a:buChar char="-"/>
            </a:pPr>
            <a:r>
              <a:rPr lang="en-GB" dirty="0"/>
              <a:t>impulse control</a:t>
            </a:r>
          </a:p>
          <a:p>
            <a:pPr marL="170010" indent="-170010" algn="just" eaLnBrk="1" hangingPunct="1">
              <a:lnSpc>
                <a:spcPct val="90000"/>
              </a:lnSpc>
              <a:buFont typeface="Arial" pitchFamily="34" charset="0"/>
              <a:buChar char="•"/>
            </a:pPr>
            <a:r>
              <a:rPr lang="en-GB" dirty="0"/>
              <a:t>The</a:t>
            </a:r>
            <a:r>
              <a:rPr lang="en-GB" baseline="0" dirty="0"/>
              <a:t> frontal lobe is not fully developed until after adolescence, therefore we see that control of emotions and impulses increases most markedly between 16 -19 years of age</a:t>
            </a:r>
          </a:p>
          <a:p>
            <a:pPr marL="170010" indent="-170010" algn="just" eaLnBrk="1" hangingPunct="1">
              <a:lnSpc>
                <a:spcPct val="90000"/>
              </a:lnSpc>
              <a:buFont typeface="Arial" pitchFamily="34" charset="0"/>
              <a:buChar char="•"/>
            </a:pPr>
            <a:r>
              <a:rPr lang="en-GB" dirty="0"/>
              <a:t>Brain changes are affected by social influences</a:t>
            </a:r>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8</a:t>
            </a:fld>
            <a:endParaRPr lang="en-GB"/>
          </a:p>
        </p:txBody>
      </p:sp>
    </p:spTree>
    <p:extLst>
      <p:ext uri="{BB962C8B-B14F-4D97-AF65-F5344CB8AC3E}">
        <p14:creationId xmlns:p14="http://schemas.microsoft.com/office/powerpoint/2010/main" val="3866570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54853" indent="-654853" algn="just" eaLnBrk="1" hangingPunct="1"/>
            <a:r>
              <a:rPr lang="en-GB" dirty="0"/>
              <a:t>Psychological development has both cognitive and emotional elements. Here we will focus more on cognitive changes.</a:t>
            </a:r>
          </a:p>
          <a:p>
            <a:pPr marL="654853" indent="-654853" algn="just" eaLnBrk="1" hangingPunct="1"/>
            <a:endParaRPr lang="en-GB" dirty="0"/>
          </a:p>
          <a:p>
            <a:pPr marL="654853" indent="-654853" algn="just" eaLnBrk="1" hangingPunct="1"/>
            <a:r>
              <a:rPr lang="en-GB" dirty="0"/>
              <a:t>In cognitive</a:t>
            </a:r>
            <a:r>
              <a:rPr lang="en-GB" baseline="0" dirty="0"/>
              <a:t> development t</a:t>
            </a:r>
            <a:r>
              <a:rPr lang="en-GB" dirty="0"/>
              <a:t>here is a shift in cognitive functioning from ‘concrete’ to ‘abstract’ thinking that starts in early adolescence.</a:t>
            </a:r>
          </a:p>
          <a:p>
            <a:pPr marL="654853" indent="-654853" algn="just" eaLnBrk="1" hangingPunct="1"/>
            <a:r>
              <a:rPr lang="en-GB" baseline="0" dirty="0"/>
              <a:t>Abstract thinking includes: </a:t>
            </a:r>
          </a:p>
          <a:p>
            <a:pPr marL="623369" lvl="1" indent="-170010" algn="just" eaLnBrk="1" hangingPunct="1">
              <a:lnSpc>
                <a:spcPct val="90000"/>
              </a:lnSpc>
              <a:buFont typeface="Arial" pitchFamily="34" charset="0"/>
              <a:buChar char="-"/>
            </a:pPr>
            <a:r>
              <a:rPr lang="en-GB" dirty="0"/>
              <a:t>Using hypotheses and deductive reasoning</a:t>
            </a:r>
          </a:p>
          <a:p>
            <a:pPr marL="623369" lvl="1" indent="-170010" algn="just" eaLnBrk="1" hangingPunct="1">
              <a:lnSpc>
                <a:spcPct val="90000"/>
              </a:lnSpc>
              <a:buFont typeface="Arial" pitchFamily="34" charset="0"/>
              <a:buChar char="-"/>
            </a:pPr>
            <a:r>
              <a:rPr lang="en-GB" dirty="0"/>
              <a:t>Visualizing the future and planning ahead</a:t>
            </a:r>
          </a:p>
          <a:p>
            <a:pPr marL="623369" lvl="1" indent="-170010" algn="just" eaLnBrk="1" hangingPunct="1">
              <a:lnSpc>
                <a:spcPct val="90000"/>
              </a:lnSpc>
              <a:buFont typeface="Arial" pitchFamily="34" charset="0"/>
              <a:buChar char="-"/>
            </a:pPr>
            <a:r>
              <a:rPr lang="en-GB" dirty="0"/>
              <a:t>Reflecting on one's thinking and learning from this</a:t>
            </a:r>
          </a:p>
          <a:p>
            <a:pPr marL="623369" lvl="1" indent="-170010" algn="just" eaLnBrk="1" hangingPunct="1">
              <a:lnSpc>
                <a:spcPct val="90000"/>
              </a:lnSpc>
              <a:buFont typeface="Arial" pitchFamily="34" charset="0"/>
              <a:buChar char="-"/>
            </a:pPr>
            <a:r>
              <a:rPr lang="en-GB" dirty="0"/>
              <a:t>Thinking beyond conventional limits (on why are things the way they are and how they could be different)</a:t>
            </a:r>
            <a:endParaRPr lang="en-US" dirty="0"/>
          </a:p>
          <a:p>
            <a:pPr algn="just">
              <a:lnSpc>
                <a:spcPct val="90000"/>
              </a:lnSpc>
            </a:pPr>
            <a:endParaRPr lang="en-GB" b="1" dirty="0"/>
          </a:p>
          <a:p>
            <a:pPr algn="just">
              <a:lnSpc>
                <a:spcPct val="90000"/>
              </a:lnSpc>
            </a:pPr>
            <a:r>
              <a:rPr lang="en-GB" b="1" dirty="0"/>
              <a:t>As an example of concrete and abstract thinking you could use these examples:</a:t>
            </a:r>
          </a:p>
          <a:p>
            <a:pPr algn="just">
              <a:lnSpc>
                <a:spcPct val="90000"/>
              </a:lnSpc>
            </a:pPr>
            <a:r>
              <a:rPr lang="en-GB" b="1" dirty="0"/>
              <a:t>Adolescent using concrete thinking  -  more typical in late childhood/early adolescence</a:t>
            </a:r>
            <a:endParaRPr lang="en-GB" dirty="0"/>
          </a:p>
          <a:p>
            <a:pPr algn="just">
              <a:lnSpc>
                <a:spcPct val="90000"/>
              </a:lnSpc>
              <a:buFontTx/>
              <a:buNone/>
            </a:pPr>
            <a:r>
              <a:rPr lang="en-GB" dirty="0"/>
              <a:t>“You said I would get sick if I didn’t take my (asthma) medicine. I missed it three times and I didn’t get sick so I don’t need to take it anymore.”</a:t>
            </a:r>
          </a:p>
          <a:p>
            <a:pPr algn="just">
              <a:lnSpc>
                <a:spcPct val="90000"/>
              </a:lnSpc>
              <a:buFontTx/>
              <a:buNone/>
            </a:pPr>
            <a:endParaRPr lang="en-GB" b="1" dirty="0"/>
          </a:p>
          <a:p>
            <a:pPr algn="just">
              <a:lnSpc>
                <a:spcPct val="90000"/>
              </a:lnSpc>
            </a:pPr>
            <a:r>
              <a:rPr lang="en-GB" b="1" dirty="0"/>
              <a:t>Adolescent using abstract thinking   - more typical in late adolescence</a:t>
            </a:r>
            <a:endParaRPr lang="en-GB" dirty="0"/>
          </a:p>
          <a:p>
            <a:pPr algn="just">
              <a:lnSpc>
                <a:spcPct val="90000"/>
              </a:lnSpc>
              <a:buFontTx/>
              <a:buNone/>
            </a:pPr>
            <a:r>
              <a:rPr lang="en-GB" dirty="0"/>
              <a:t>“I missed my (asthma) medicine three times and I think I got away with it this time because I am not very active these days. I think I still need my medicine if I want to do all the activities I'd like to do.”</a:t>
            </a:r>
            <a:endParaRPr lang="en-US" dirty="0"/>
          </a:p>
          <a:p>
            <a:pPr algn="just"/>
            <a:endParaRPr lang="en-US" dirty="0"/>
          </a:p>
          <a:p>
            <a:pPr algn="just" eaLnBrk="1" hangingPunct="1">
              <a:spcBef>
                <a:spcPts val="1190"/>
              </a:spcBef>
            </a:pPr>
            <a:r>
              <a:rPr lang="en-GB" dirty="0"/>
              <a:t>Cognitive</a:t>
            </a:r>
            <a:r>
              <a:rPr lang="en-GB" baseline="0" dirty="0"/>
              <a:t> development o</a:t>
            </a:r>
            <a:r>
              <a:rPr lang="en-GB" dirty="0"/>
              <a:t>ccurs at a variable rate</a:t>
            </a:r>
            <a:r>
              <a:rPr lang="en-GB" baseline="0" dirty="0"/>
              <a:t> and is h</a:t>
            </a:r>
            <a:r>
              <a:rPr lang="en-GB" dirty="0"/>
              <a:t>ighly influenced by the social and cultural context.</a:t>
            </a:r>
          </a:p>
          <a:p>
            <a:pPr algn="just" defTabSz="906719" eaLnBrk="1" hangingPunct="1">
              <a:spcBef>
                <a:spcPts val="1190"/>
              </a:spcBef>
              <a:defRPr/>
            </a:pPr>
            <a:r>
              <a:rPr lang="en-US" dirty="0"/>
              <a:t>These changes take several years and some of this maturation of the brain is fully achieved in early 20’s.  Therefore it is important to realize that the girls we see when we vaccinate – 9 to 14</a:t>
            </a:r>
            <a:r>
              <a:rPr lang="en-GB" dirty="0"/>
              <a:t> years olds  - </a:t>
            </a:r>
            <a:r>
              <a:rPr lang="en-US" dirty="0"/>
              <a:t>will not yet have fully developed these functions even though they may physically look more advanced.</a:t>
            </a:r>
          </a:p>
          <a:p>
            <a:pPr algn="just" defTabSz="906719" eaLnBrk="1" hangingPunct="1">
              <a:spcBef>
                <a:spcPts val="1190"/>
              </a:spcBef>
              <a:defRPr/>
            </a:pPr>
            <a:endParaRPr lang="en-US" dirty="0"/>
          </a:p>
          <a:p>
            <a:pPr algn="just" defTabSz="906719" eaLnBrk="1" hangingPunct="1">
              <a:spcBef>
                <a:spcPts val="1190"/>
              </a:spcBef>
              <a:defRPr/>
            </a:pPr>
            <a:r>
              <a:rPr lang="en-US" dirty="0"/>
              <a:t>As the example above shows, they will think in concrete terms, focusing on the "now“, or mid-term time perspective, but not with a long-term perspective. We will need to be aware of this and change our messaging to adapt it to the girls’ developmental level.</a:t>
            </a:r>
          </a:p>
          <a:p>
            <a:pPr algn="just" eaLnBrk="1" hangingPunct="1">
              <a:spcBef>
                <a:spcPts val="1190"/>
              </a:spcBef>
            </a:pPr>
            <a:endParaRPr lang="en-US" dirty="0"/>
          </a:p>
          <a:p>
            <a:pPr algn="just"/>
            <a:endParaRPr lang="en-US" dirty="0"/>
          </a:p>
          <a:p>
            <a:pPr algn="just"/>
            <a:endParaRPr lang="en-US" dirty="0"/>
          </a:p>
          <a:p>
            <a:pPr algn="just"/>
            <a:endParaRPr lang="en-US" dirty="0"/>
          </a:p>
          <a:p>
            <a:pPr algn="just"/>
            <a:endParaRPr lang="en-US" dirty="0"/>
          </a:p>
        </p:txBody>
      </p:sp>
      <p:sp>
        <p:nvSpPr>
          <p:cNvPr id="4" name="Slide Number Placeholder 3"/>
          <p:cNvSpPr>
            <a:spLocks noGrp="1"/>
          </p:cNvSpPr>
          <p:nvPr>
            <p:ph type="sldNum" sz="quarter" idx="10"/>
          </p:nvPr>
        </p:nvSpPr>
        <p:spPr/>
        <p:txBody>
          <a:bodyPr/>
          <a:lstStyle/>
          <a:p>
            <a:pPr>
              <a:defRPr/>
            </a:pPr>
            <a:fld id="{2A4C781A-2DB2-4695-8B9D-BF8676D76C30}" type="slidenum">
              <a:rPr lang="en-GB" smtClean="0"/>
              <a:pPr>
                <a:defRPr/>
              </a:pPr>
              <a:t>9</a:t>
            </a:fld>
            <a:endParaRPr lang="en-GB"/>
          </a:p>
        </p:txBody>
      </p:sp>
    </p:spTree>
    <p:extLst>
      <p:ext uri="{BB962C8B-B14F-4D97-AF65-F5344CB8AC3E}">
        <p14:creationId xmlns:p14="http://schemas.microsoft.com/office/powerpoint/2010/main" val="20678716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a typeface="ＭＳ Ｐゴシック" pitchFamily="34" charset="-128"/>
            </a:endParaRPr>
          </a:p>
        </p:txBody>
      </p:sp>
      <p:pic>
        <p:nvPicPr>
          <p:cNvPr id="5" name="Picture 17" descr="WHO-EN-white-H"/>
          <p:cNvPicPr>
            <a:picLocks noChangeAspect="1" noChangeArrowheads="1"/>
          </p:cNvPicPr>
          <p:nvPr userDrawn="1"/>
        </p:nvPicPr>
        <p:blipFill>
          <a:blip r:embed="rId2"/>
          <a:srcRect/>
          <a:stretch>
            <a:fillRect/>
          </a:stretch>
        </p:blipFill>
        <p:spPr bwMode="auto">
          <a:xfrm>
            <a:off x="3132138" y="5349875"/>
            <a:ext cx="2952750" cy="958850"/>
          </a:xfrm>
          <a:prstGeom prst="rect">
            <a:avLst/>
          </a:prstGeom>
          <a:noFill/>
          <a:ln w="9525">
            <a:noFill/>
            <a:miter lim="800000"/>
            <a:headEnd/>
            <a:tailEnd/>
          </a:ln>
        </p:spPr>
      </p:pic>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ea typeface="ＭＳ Ｐゴシック" pitchFamily="34" charset="-128"/>
            </a:endParaRPr>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a typeface="ＭＳ Ｐゴシック" pitchFamily="34" charset="-128"/>
            </a:endParaRPr>
          </a:p>
        </p:txBody>
      </p:sp>
      <p:sp>
        <p:nvSpPr>
          <p:cNvPr id="1030" name="Rectangle 13"/>
          <p:cNvSpPr>
            <a:spLocks noChangeArrowheads="1"/>
          </p:cNvSpPr>
          <p:nvPr/>
        </p:nvSpPr>
        <p:spPr bwMode="auto">
          <a:xfrm>
            <a:off x="927100" y="6426200"/>
            <a:ext cx="7245350" cy="431800"/>
          </a:xfrm>
          <a:prstGeom prst="rect">
            <a:avLst/>
          </a:prstGeom>
          <a:noFill/>
          <a:ln w="9525">
            <a:noFill/>
            <a:miter lim="800000"/>
            <a:headEnd/>
            <a:tailEnd/>
          </a:ln>
        </p:spPr>
        <p:txBody>
          <a:bodyPr lIns="0" tIns="0" rIns="0" bIns="0"/>
          <a:lstStyle/>
          <a:p>
            <a:pPr defTabSz="912813">
              <a:defRPr/>
            </a:pPr>
            <a:r>
              <a:rPr lang="it-IT" sz="1200" b="0" kern="1200" dirty="0">
                <a:solidFill>
                  <a:srgbClr val="96CCEE"/>
                </a:solidFill>
                <a:latin typeface="Arial Narrow" pitchFamily="34" charset="0"/>
                <a:ea typeface="ＭＳ Ｐゴシック" pitchFamily="34" charset="-128"/>
                <a:cs typeface="+mn-cs"/>
              </a:rPr>
              <a:t>Taking care of adolescent patients</a:t>
            </a:r>
            <a:r>
              <a:rPr lang="en-US" sz="1200" b="0" dirty="0">
                <a:solidFill>
                  <a:srgbClr val="96CCEE"/>
                </a:solidFill>
                <a:latin typeface="Arial Narrow" pitchFamily="34" charset="0"/>
                <a:ea typeface="ＭＳ Ｐゴシック" pitchFamily="34" charset="-128"/>
              </a:rPr>
              <a:t>, Module 7</a:t>
            </a:r>
            <a:r>
              <a:rPr lang="en-GB" sz="1200" b="0" dirty="0">
                <a:solidFill>
                  <a:srgbClr val="96CCEE"/>
                </a:solidFill>
                <a:latin typeface="Arial Narrow" pitchFamily="34" charset="0"/>
                <a:ea typeface="ＭＳ Ｐゴシック" pitchFamily="34" charset="-128"/>
              </a:rPr>
              <a:t>  </a:t>
            </a:r>
            <a:r>
              <a:rPr lang="en-GB" sz="1200" b="0" dirty="0" err="1">
                <a:solidFill>
                  <a:srgbClr val="96CCEE"/>
                </a:solidFill>
                <a:latin typeface="Arial Narrow" pitchFamily="34" charset="0"/>
                <a:ea typeface="ＭＳ Ｐゴシック" pitchFamily="34" charset="-128"/>
              </a:rPr>
              <a:t>Cecolin</a:t>
            </a:r>
            <a:r>
              <a:rPr lang="en-GB" sz="1200" b="0" dirty="0">
                <a:solidFill>
                  <a:srgbClr val="96CCEE"/>
                </a:solidFill>
                <a:latin typeface="Arial Narrow" pitchFamily="34" charset="0"/>
                <a:ea typeface="ＭＳ Ｐゴシック" pitchFamily="34" charset="-128"/>
              </a:rPr>
              <a:t>®</a:t>
            </a:r>
            <a:r>
              <a:rPr lang="en-GB" sz="1200" b="0" baseline="30000" dirty="0">
                <a:solidFill>
                  <a:srgbClr val="96CCEE"/>
                </a:solidFill>
                <a:latin typeface="Arial Narrow" pitchFamily="34" charset="0"/>
                <a:ea typeface="ＭＳ Ｐゴシック" pitchFamily="34" charset="-128"/>
              </a:rPr>
              <a:t>  </a:t>
            </a:r>
            <a:r>
              <a:rPr kumimoji="0" lang="en-GB" sz="1800" b="0" i="0" u="none" strike="noStrike" kern="1200" cap="none" spc="0" normalizeH="0" baseline="12000" noProof="0" dirty="0">
                <a:ln>
                  <a:noFill/>
                </a:ln>
                <a:solidFill>
                  <a:srgbClr val="FFFFFF"/>
                </a:solidFill>
                <a:effectLst/>
                <a:uLnTx/>
                <a:uFillTx/>
                <a:latin typeface="Arial Narrow" pitchFamily="34" charset="0"/>
                <a:ea typeface="MS PGothic" pitchFamily="34" charset="-128"/>
                <a:cs typeface="Arial"/>
              </a:rPr>
              <a:t>| </a:t>
            </a:r>
            <a:r>
              <a:rPr lang="en-GB" sz="1200" b="0" dirty="0">
                <a:solidFill>
                  <a:srgbClr val="96CCEE"/>
                </a:solidFill>
                <a:latin typeface="Arial Narrow" pitchFamily="34" charset="0"/>
                <a:ea typeface="ＭＳ Ｐゴシック" pitchFamily="34" charset="-128"/>
              </a:rPr>
              <a:t>May 2022</a:t>
            </a: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defRPr/>
            </a:pPr>
            <a:fld id="{A4B57D8B-4C87-4018-A986-8972B3E24C85}" type="slidenum">
              <a:rPr lang="en-US" sz="1500" b="1">
                <a:solidFill>
                  <a:srgbClr val="72BBE8"/>
                </a:solidFill>
                <a:latin typeface="Arial Narrow" pitchFamily="34" charset="0"/>
                <a:ea typeface="ＭＳ Ｐゴシック" pitchFamily="34" charset="-128"/>
              </a:rPr>
              <a:pPr algn="r" defTabSz="912813">
                <a:defRPr/>
              </a:pPr>
              <a:t>‹#›</a:t>
            </a:fld>
            <a:r>
              <a:rPr lang="en-GB" sz="1500" b="1">
                <a:solidFill>
                  <a:srgbClr val="72BBE8"/>
                </a:solidFill>
                <a:latin typeface="Arial Narrow" pitchFamily="34" charset="0"/>
                <a:ea typeface="ＭＳ Ｐゴシック" pitchFamily="34" charset="-128"/>
              </a:rPr>
              <a:t> </a:t>
            </a:r>
            <a:r>
              <a:rPr lang="en-GB" sz="2100" b="1" baseline="14000">
                <a:solidFill>
                  <a:srgbClr val="FFFFFF"/>
                </a:solidFill>
                <a:latin typeface="Arial Narrow" pitchFamily="34" charset="0"/>
                <a:ea typeface="ＭＳ Ｐゴシック" pitchFamily="34" charset="-128"/>
              </a:rPr>
              <a:t>|</a:t>
            </a:r>
          </a:p>
        </p:txBody>
      </p:sp>
      <p:pic>
        <p:nvPicPr>
          <p:cNvPr id="1032" name="Picture 17" descr="WHO-EN-white-H"/>
          <p:cNvPicPr>
            <a:picLocks noChangeAspect="1" noChangeArrowheads="1"/>
          </p:cNvPicPr>
          <p:nvPr/>
        </p:nvPicPr>
        <p:blipFill>
          <a:blip r:embed="rId13"/>
          <a:srcRect/>
          <a:stretch>
            <a:fillRect/>
          </a:stretch>
        </p:blipFill>
        <p:spPr bwMode="auto">
          <a:xfrm>
            <a:off x="6430963" y="6040438"/>
            <a:ext cx="2208212"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963" r:id="rId1"/>
    <p:sldLayoutId id="2147484953" r:id="rId2"/>
    <p:sldLayoutId id="2147484954" r:id="rId3"/>
    <p:sldLayoutId id="2147484955" r:id="rId4"/>
    <p:sldLayoutId id="2147484956" r:id="rId5"/>
    <p:sldLayoutId id="2147484957" r:id="rId6"/>
    <p:sldLayoutId id="2147484958" r:id="rId7"/>
    <p:sldLayoutId id="2147484959" r:id="rId8"/>
    <p:sldLayoutId id="2147484960" r:id="rId9"/>
    <p:sldLayoutId id="2147484961" r:id="rId10"/>
    <p:sldLayoutId id="214748496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jpeg"/><Relationship Id="rId7" Type="http://schemas.openxmlformats.org/officeDocument/2006/relationships/diagramColors" Target="../diagrams/colors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www.who.int/publications/i/item/9241591269"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who.int/publications/i/item/9789240039568" TargetMode="External"/><Relationship Id="rId5" Type="http://schemas.openxmlformats.org/officeDocument/2006/relationships/hyperlink" Target="https://www.who.int/publications/i/item/9789241565554" TargetMode="External"/><Relationship Id="rId4" Type="http://schemas.openxmlformats.org/officeDocument/2006/relationships/hyperlink" Target="https://apps.who.int/iris/handle/10665/44387"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subTitle" idx="1"/>
          </p:nvPr>
        </p:nvSpPr>
        <p:spPr>
          <a:xfrm>
            <a:off x="990600" y="2362200"/>
            <a:ext cx="7010400" cy="1752600"/>
          </a:xfrm>
        </p:spPr>
        <p:txBody>
          <a:bodyPr/>
          <a:lstStyle/>
          <a:p>
            <a:pPr>
              <a:lnSpc>
                <a:spcPct val="90000"/>
              </a:lnSpc>
            </a:pPr>
            <a:r>
              <a:rPr lang="it-IT" dirty="0">
                <a:solidFill>
                  <a:srgbClr val="FFFFFF"/>
                </a:solidFill>
              </a:rPr>
              <a:t>Module 7</a:t>
            </a:r>
          </a:p>
          <a:p>
            <a:pPr>
              <a:lnSpc>
                <a:spcPct val="90000"/>
              </a:lnSpc>
            </a:pPr>
            <a:r>
              <a:rPr lang="it-IT" dirty="0">
                <a:solidFill>
                  <a:srgbClr val="FFFFFF"/>
                </a:solidFill>
              </a:rPr>
              <a:t>Taking care of adolescent patients</a:t>
            </a:r>
          </a:p>
          <a:p>
            <a:pPr>
              <a:lnSpc>
                <a:spcPct val="90000"/>
              </a:lnSpc>
            </a:pPr>
            <a:r>
              <a:rPr lang="it-IT" dirty="0">
                <a:solidFill>
                  <a:srgbClr val="FFFFFF"/>
                </a:solidFill>
              </a:rPr>
              <a:t>Cecolin®</a:t>
            </a:r>
            <a:endParaRPr lang="it-IT" baseline="30000" dirty="0">
              <a:solidFill>
                <a:srgbClr val="FFFFFF"/>
              </a:solidFill>
            </a:endParaRPr>
          </a:p>
        </p:txBody>
      </p:sp>
      <p:sp>
        <p:nvSpPr>
          <p:cNvPr id="4" name="Rectangle 3"/>
          <p:cNvSpPr>
            <a:spLocks noChangeArrowheads="1"/>
          </p:cNvSpPr>
          <p:nvPr/>
        </p:nvSpPr>
        <p:spPr bwMode="auto">
          <a:xfrm>
            <a:off x="266700" y="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Essential Training Package for HPV Vaccine Introduction</a:t>
            </a:r>
            <a:endParaRPr lang="fr-FR" sz="2400" dirty="0">
              <a:solidFill>
                <a:schemeClr val="bg1"/>
              </a:solidFill>
              <a:latin typeface="Arial" charset="0"/>
              <a:ea typeface="ＭＳ Ｐゴシック"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Social development</a:t>
            </a:r>
            <a:endParaRPr lang="en-US" dirty="0">
              <a:solidFill>
                <a:srgbClr val="002060"/>
              </a:solidFill>
            </a:endParaRPr>
          </a:p>
        </p:txBody>
      </p:sp>
      <p:sp>
        <p:nvSpPr>
          <p:cNvPr id="3" name="Content Placeholder 2"/>
          <p:cNvSpPr>
            <a:spLocks noGrp="1"/>
          </p:cNvSpPr>
          <p:nvPr>
            <p:ph idx="1"/>
          </p:nvPr>
        </p:nvSpPr>
        <p:spPr>
          <a:xfrm>
            <a:off x="533400" y="1981200"/>
            <a:ext cx="6567487" cy="4611688"/>
          </a:xfrm>
        </p:spPr>
        <p:txBody>
          <a:bodyPr/>
          <a:lstStyle/>
          <a:p>
            <a:pPr marL="0" indent="0" eaLnBrk="1" hangingPunct="1">
              <a:lnSpc>
                <a:spcPct val="90000"/>
              </a:lnSpc>
              <a:buNone/>
            </a:pPr>
            <a:r>
              <a:rPr lang="en-GB" sz="2400" dirty="0"/>
              <a:t>Identity formation occurs through adolescence:</a:t>
            </a:r>
          </a:p>
          <a:p>
            <a:pPr lvl="1" eaLnBrk="1" hangingPunct="1">
              <a:lnSpc>
                <a:spcPct val="90000"/>
              </a:lnSpc>
            </a:pPr>
            <a:r>
              <a:rPr lang="en-GB" dirty="0"/>
              <a:t>Who am I?</a:t>
            </a:r>
          </a:p>
          <a:p>
            <a:pPr lvl="1" eaLnBrk="1" hangingPunct="1">
              <a:lnSpc>
                <a:spcPct val="90000"/>
              </a:lnSpc>
            </a:pPr>
            <a:r>
              <a:rPr lang="en-GB" dirty="0"/>
              <a:t>What is my place in the world?</a:t>
            </a:r>
          </a:p>
          <a:p>
            <a:endParaRPr lang="en-US" dirty="0"/>
          </a:p>
        </p:txBody>
      </p:sp>
      <p:pic>
        <p:nvPicPr>
          <p:cNvPr id="5" name="Picture 4" descr="p2.png"/>
          <p:cNvPicPr>
            <a:picLocks noChangeAspect="1"/>
          </p:cNvPicPr>
          <p:nvPr/>
        </p:nvPicPr>
        <p:blipFill>
          <a:blip r:embed="rId3"/>
          <a:stretch>
            <a:fillRect/>
          </a:stretch>
        </p:blipFill>
        <p:spPr>
          <a:xfrm>
            <a:off x="7315200" y="1600200"/>
            <a:ext cx="1089025" cy="37338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What is special about adolescence?</a:t>
            </a:r>
            <a:endParaRPr lang="en-US" dirty="0">
              <a:solidFill>
                <a:srgbClr val="002060"/>
              </a:solidFill>
            </a:endParaRPr>
          </a:p>
        </p:txBody>
      </p:sp>
      <p:sp>
        <p:nvSpPr>
          <p:cNvPr id="3" name="Content Placeholder 2"/>
          <p:cNvSpPr>
            <a:spLocks noGrp="1"/>
          </p:cNvSpPr>
          <p:nvPr>
            <p:ph idx="1"/>
          </p:nvPr>
        </p:nvSpPr>
        <p:spPr>
          <a:xfrm>
            <a:off x="533400" y="1676400"/>
            <a:ext cx="8291512" cy="4611688"/>
          </a:xfrm>
        </p:spPr>
        <p:txBody>
          <a:bodyPr/>
          <a:lstStyle/>
          <a:p>
            <a:pPr eaLnBrk="1" hangingPunct="1">
              <a:lnSpc>
                <a:spcPct val="80000"/>
              </a:lnSpc>
            </a:pPr>
            <a:r>
              <a:rPr lang="en-GB" sz="2400" dirty="0"/>
              <a:t>A time of rapid physical and psychological (cognitive and emotional) growth and development</a:t>
            </a:r>
          </a:p>
          <a:p>
            <a:pPr eaLnBrk="1" hangingPunct="1">
              <a:lnSpc>
                <a:spcPct val="80000"/>
              </a:lnSpc>
            </a:pPr>
            <a:r>
              <a:rPr lang="en-GB" sz="2400" dirty="0"/>
              <a:t>A time in which new capacities are developed</a:t>
            </a:r>
          </a:p>
          <a:p>
            <a:pPr eaLnBrk="1" hangingPunct="1">
              <a:lnSpc>
                <a:spcPct val="80000"/>
              </a:lnSpc>
            </a:pPr>
            <a:r>
              <a:rPr lang="en-GB" sz="2400" dirty="0"/>
              <a:t>A time of changing social relationships, expectations, roles and responsibilities</a:t>
            </a:r>
          </a:p>
          <a:p>
            <a:pPr eaLnBrk="1" hangingPunct="1">
              <a:lnSpc>
                <a:spcPct val="80000"/>
              </a:lnSpc>
            </a:pPr>
            <a:endParaRPr lang="en-GB" sz="3000" dirty="0"/>
          </a:p>
          <a:p>
            <a:endParaRPr lang="en-US" dirty="0"/>
          </a:p>
        </p:txBody>
      </p:sp>
    </p:spTree>
    <p:extLst>
      <p:ext uri="{BB962C8B-B14F-4D97-AF65-F5344CB8AC3E}">
        <p14:creationId xmlns:p14="http://schemas.microsoft.com/office/powerpoint/2010/main" val="35776598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your point of view… </a:t>
            </a:r>
          </a:p>
        </p:txBody>
      </p:sp>
      <p:pic>
        <p:nvPicPr>
          <p:cNvPr id="27" name="Picture 7" descr="doctor_think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7698" y="1568450"/>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à coins arrondis 3"/>
          <p:cNvSpPr>
            <a:spLocks noChangeArrowheads="1"/>
          </p:cNvSpPr>
          <p:nvPr/>
        </p:nvSpPr>
        <p:spPr bwMode="auto">
          <a:xfrm>
            <a:off x="1588249" y="1447801"/>
            <a:ext cx="4321175" cy="1676400"/>
          </a:xfrm>
          <a:prstGeom prst="wedgeRoundRectCallout">
            <a:avLst>
              <a:gd name="adj1" fmla="val 75179"/>
              <a:gd name="adj2" fmla="val 28033"/>
              <a:gd name="adj3" fmla="val 16667"/>
            </a:avLst>
          </a:prstGeom>
          <a:solidFill>
            <a:schemeClr val="bg1"/>
          </a:solidFill>
          <a:ln w="25400">
            <a:solidFill>
              <a:srgbClr val="C00000"/>
            </a:solidFill>
            <a:miter lim="800000"/>
            <a:headEnd/>
            <a:tailEnd/>
          </a:ln>
        </p:spPr>
        <p:txBody>
          <a:bodyPr/>
          <a:lstStyle/>
          <a:p>
            <a:pPr rtl="1"/>
            <a:endParaRPr lang="en-US" sz="2000" b="1" dirty="0">
              <a:solidFill>
                <a:srgbClr val="002060"/>
              </a:solidFill>
              <a:latin typeface="Arial" pitchFamily="34" charset="0"/>
            </a:endParaRPr>
          </a:p>
          <a:p>
            <a:pPr algn="ctr" rtl="1"/>
            <a:r>
              <a:rPr lang="en-US" sz="2000" b="1" dirty="0">
                <a:solidFill>
                  <a:srgbClr val="002060"/>
                </a:solidFill>
                <a:latin typeface="Arial" pitchFamily="34" charset="0"/>
              </a:rPr>
              <a:t>What are typical characteristics of adolescents?</a:t>
            </a:r>
            <a:endParaRPr lang="en-US" sz="2000" b="1" dirty="0">
              <a:solidFill>
                <a:srgbClr val="000066"/>
              </a:solidFill>
              <a:latin typeface="Arial" pitchFamily="34" charset="0"/>
            </a:endParaRPr>
          </a:p>
          <a:p>
            <a:pPr rtl="1"/>
            <a:endParaRPr lang="fr-FR" sz="2000" b="1" dirty="0">
              <a:solidFill>
                <a:srgbClr val="002060"/>
              </a:solidFill>
              <a:latin typeface="Arial" pitchFamily="34" charset="0"/>
            </a:endParaRPr>
          </a:p>
        </p:txBody>
      </p:sp>
      <p:graphicFrame>
        <p:nvGraphicFramePr>
          <p:cNvPr id="30" name="Content Placeholder 3"/>
          <p:cNvGraphicFramePr>
            <a:graphicFrameLocks noGrp="1"/>
          </p:cNvGraphicFramePr>
          <p:nvPr>
            <p:ph idx="1"/>
            <p:extLst>
              <p:ext uri="{D42A27DB-BD31-4B8C-83A1-F6EECF244321}">
                <p14:modId xmlns:p14="http://schemas.microsoft.com/office/powerpoint/2010/main" val="221424726"/>
              </p:ext>
            </p:extLst>
          </p:nvPr>
        </p:nvGraphicFramePr>
        <p:xfrm>
          <a:off x="304800" y="3581400"/>
          <a:ext cx="6172200" cy="2362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68432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graphicEl>
                                              <a:dgm id="{2248CCFB-D31A-430C-9749-4AB1BF37A24C}"/>
                                            </p:graphicEl>
                                          </p:spTgt>
                                        </p:tgtEl>
                                        <p:attrNameLst>
                                          <p:attrName>style.visibility</p:attrName>
                                        </p:attrNameLst>
                                      </p:cBhvr>
                                      <p:to>
                                        <p:strVal val="visible"/>
                                      </p:to>
                                    </p:set>
                                    <p:animEffect transition="in" filter="fade">
                                      <p:cBhvr>
                                        <p:cTn id="7" dur="2000"/>
                                        <p:tgtEl>
                                          <p:spTgt spid="30">
                                            <p:graphicEl>
                                              <a:dgm id="{2248CCFB-D31A-430C-9749-4AB1BF37A24C}"/>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graphicEl>
                                              <a:dgm id="{D88729E7-D48F-47A7-8F76-29B4DD250981}"/>
                                            </p:graphicEl>
                                          </p:spTgt>
                                        </p:tgtEl>
                                        <p:attrNameLst>
                                          <p:attrName>style.visibility</p:attrName>
                                        </p:attrNameLst>
                                      </p:cBhvr>
                                      <p:to>
                                        <p:strVal val="visible"/>
                                      </p:to>
                                    </p:set>
                                    <p:animEffect transition="in" filter="fade">
                                      <p:cBhvr>
                                        <p:cTn id="10" dur="2000"/>
                                        <p:tgtEl>
                                          <p:spTgt spid="30">
                                            <p:graphicEl>
                                              <a:dgm id="{D88729E7-D48F-47A7-8F76-29B4DD250981}"/>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graphicEl>
                                              <a:dgm id="{D7CFAAE2-A8C8-4ABF-A13B-AD53C7EAD5A8}"/>
                                            </p:graphicEl>
                                          </p:spTgt>
                                        </p:tgtEl>
                                        <p:attrNameLst>
                                          <p:attrName>style.visibility</p:attrName>
                                        </p:attrNameLst>
                                      </p:cBhvr>
                                      <p:to>
                                        <p:strVal val="visible"/>
                                      </p:to>
                                    </p:set>
                                    <p:animEffect transition="in" filter="fade">
                                      <p:cBhvr>
                                        <p:cTn id="13" dur="2000"/>
                                        <p:tgtEl>
                                          <p:spTgt spid="30">
                                            <p:graphicEl>
                                              <a:dgm id="{D7CFAAE2-A8C8-4ABF-A13B-AD53C7EAD5A8}"/>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graphicEl>
                                              <a:dgm id="{02EC7B3B-CB18-4EC3-B872-4272FEF1E7F7}"/>
                                            </p:graphicEl>
                                          </p:spTgt>
                                        </p:tgtEl>
                                        <p:attrNameLst>
                                          <p:attrName>style.visibility</p:attrName>
                                        </p:attrNameLst>
                                      </p:cBhvr>
                                      <p:to>
                                        <p:strVal val="visible"/>
                                      </p:to>
                                    </p:set>
                                    <p:animEffect transition="in" filter="fade">
                                      <p:cBhvr>
                                        <p:cTn id="16" dur="2000"/>
                                        <p:tgtEl>
                                          <p:spTgt spid="30">
                                            <p:graphicEl>
                                              <a:dgm id="{02EC7B3B-CB18-4EC3-B872-4272FEF1E7F7}"/>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graphicEl>
                                              <a:dgm id="{CE319B8D-A091-408B-8ACB-30CF00D601D1}"/>
                                            </p:graphicEl>
                                          </p:spTgt>
                                        </p:tgtEl>
                                        <p:attrNameLst>
                                          <p:attrName>style.visibility</p:attrName>
                                        </p:attrNameLst>
                                      </p:cBhvr>
                                      <p:to>
                                        <p:strVal val="visible"/>
                                      </p:to>
                                    </p:set>
                                    <p:animEffect transition="in" filter="fade">
                                      <p:cBhvr>
                                        <p:cTn id="19" dur="2000"/>
                                        <p:tgtEl>
                                          <p:spTgt spid="30">
                                            <p:graphicEl>
                                              <a:dgm id="{CE319B8D-A091-408B-8ACB-30CF00D601D1}"/>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graphicEl>
                                              <a:dgm id="{0F1316A8-186D-44D4-A354-CF82964E8E61}"/>
                                            </p:graphicEl>
                                          </p:spTgt>
                                        </p:tgtEl>
                                        <p:attrNameLst>
                                          <p:attrName>style.visibility</p:attrName>
                                        </p:attrNameLst>
                                      </p:cBhvr>
                                      <p:to>
                                        <p:strVal val="visible"/>
                                      </p:to>
                                    </p:set>
                                    <p:animEffect transition="in" filter="fade">
                                      <p:cBhvr>
                                        <p:cTn id="22" dur="2000"/>
                                        <p:tgtEl>
                                          <p:spTgt spid="30">
                                            <p:graphicEl>
                                              <a:dgm id="{0F1316A8-186D-44D4-A354-CF82964E8E61}"/>
                                            </p:graphic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graphicEl>
                                              <a:dgm id="{ACE60549-3C10-48DD-B050-6818C18B208D}"/>
                                            </p:graphicEl>
                                          </p:spTgt>
                                        </p:tgtEl>
                                        <p:attrNameLst>
                                          <p:attrName>style.visibility</p:attrName>
                                        </p:attrNameLst>
                                      </p:cBhvr>
                                      <p:to>
                                        <p:strVal val="visible"/>
                                      </p:to>
                                    </p:set>
                                    <p:animEffect transition="in" filter="fade">
                                      <p:cBhvr>
                                        <p:cTn id="25" dur="2000"/>
                                        <p:tgtEl>
                                          <p:spTgt spid="30">
                                            <p:graphicEl>
                                              <a:dgm id="{ACE60549-3C10-48DD-B050-6818C18B208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0" grpId="0">
        <p:bldSub>
          <a:bldDgm/>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bwMode="auto">
          <a:xfrm>
            <a:off x="4419600" y="1447800"/>
            <a:ext cx="4572000" cy="4572000"/>
          </a:xfrm>
          <a:prstGeom prst="rect">
            <a:avLst/>
          </a:prstGeom>
          <a:solidFill>
            <a:srgbClr val="00B0F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5" name="Rectangle 44"/>
          <p:cNvSpPr/>
          <p:nvPr/>
        </p:nvSpPr>
        <p:spPr bwMode="auto">
          <a:xfrm>
            <a:off x="193766" y="1493520"/>
            <a:ext cx="3399859" cy="4526280"/>
          </a:xfrm>
          <a:prstGeom prst="rect">
            <a:avLst/>
          </a:prstGeom>
          <a:solidFill>
            <a:srgbClr val="75DBFF"/>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 name="Title 1"/>
          <p:cNvSpPr>
            <a:spLocks noGrp="1"/>
          </p:cNvSpPr>
          <p:nvPr>
            <p:ph type="title"/>
          </p:nvPr>
        </p:nvSpPr>
        <p:spPr/>
        <p:txBody>
          <a:bodyPr/>
          <a:lstStyle/>
          <a:p>
            <a:r>
              <a:rPr lang="en-US" dirty="0"/>
              <a:t>How do characteristics of adolescents affect my work? (1/2)</a:t>
            </a:r>
          </a:p>
        </p:txBody>
      </p:sp>
      <p:sp>
        <p:nvSpPr>
          <p:cNvPr id="4" name="Rounded Rectangle 3"/>
          <p:cNvSpPr/>
          <p:nvPr/>
        </p:nvSpPr>
        <p:spPr bwMode="auto">
          <a:xfrm>
            <a:off x="196496" y="1371599"/>
            <a:ext cx="338328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2000" b="1" dirty="0">
                <a:solidFill>
                  <a:srgbClr val="002060"/>
                </a:solidFill>
              </a:rPr>
              <a:t>Characteristics </a:t>
            </a:r>
            <a:endParaRPr lang="en-US" b="1" dirty="0">
              <a:solidFill>
                <a:srgbClr val="002060"/>
              </a:solidFill>
            </a:endParaRPr>
          </a:p>
        </p:txBody>
      </p:sp>
      <p:sp>
        <p:nvSpPr>
          <p:cNvPr id="5" name="Rounded Rectangle 4"/>
          <p:cNvSpPr/>
          <p:nvPr/>
        </p:nvSpPr>
        <p:spPr bwMode="auto">
          <a:xfrm>
            <a:off x="4405751" y="1371599"/>
            <a:ext cx="457200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r>
              <a:rPr lang="en-US" sz="2000" b="1" dirty="0">
                <a:solidFill>
                  <a:srgbClr val="002060"/>
                </a:solidFill>
              </a:rPr>
              <a:t>Implications for HPV vaccination </a:t>
            </a:r>
          </a:p>
        </p:txBody>
      </p:sp>
      <p:sp>
        <p:nvSpPr>
          <p:cNvPr id="6" name="Rounded Rectangle 5"/>
          <p:cNvSpPr/>
          <p:nvPr/>
        </p:nvSpPr>
        <p:spPr>
          <a:xfrm>
            <a:off x="193766" y="2057395"/>
            <a:ext cx="3396343" cy="374571"/>
          </a:xfrm>
          <a:prstGeom prst="roundRect">
            <a:avLst/>
          </a:prstGeom>
          <a:ln w="9525">
            <a:solidFill>
              <a:srgbClr val="0070C0"/>
            </a:solidFill>
            <a:prstDash val="solid"/>
          </a:ln>
        </p:spPr>
        <p:style>
          <a:lnRef idx="2">
            <a:schemeClr val="accent4"/>
          </a:lnRef>
          <a:fillRef idx="1">
            <a:schemeClr val="lt1"/>
          </a:fillRef>
          <a:effectRef idx="0">
            <a:schemeClr val="accent4"/>
          </a:effectRef>
          <a:fontRef idx="minor">
            <a:schemeClr val="dk1"/>
          </a:fontRef>
        </p:style>
        <p:txBody>
          <a:bodyPr wrap="square">
            <a:spAutoFit/>
          </a:bodyPr>
          <a:lstStyle/>
          <a:p>
            <a:r>
              <a:rPr lang="en-US" sz="1600" dirty="0">
                <a:solidFill>
                  <a:schemeClr val="tx1"/>
                </a:solidFill>
              </a:rPr>
              <a:t>“Believe they are invulnerable” </a:t>
            </a:r>
          </a:p>
        </p:txBody>
      </p:sp>
      <p:sp>
        <p:nvSpPr>
          <p:cNvPr id="7" name="Rounded Rectangle 6"/>
          <p:cNvSpPr/>
          <p:nvPr/>
        </p:nvSpPr>
        <p:spPr>
          <a:xfrm>
            <a:off x="4419599" y="2057400"/>
            <a:ext cx="4572000" cy="646986"/>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a:spAutoFit/>
          </a:bodyPr>
          <a:lstStyle/>
          <a:p>
            <a:r>
              <a:rPr lang="en-US" sz="1600" dirty="0"/>
              <a:t>We may need to motivate the adolescent girl to get vaccinated" </a:t>
            </a:r>
            <a:endParaRPr lang="en-US" sz="1600" dirty="0">
              <a:solidFill>
                <a:srgbClr val="002060"/>
              </a:solidFill>
            </a:endParaRPr>
          </a:p>
        </p:txBody>
      </p:sp>
      <p:sp>
        <p:nvSpPr>
          <p:cNvPr id="12" name="Rounded Rectangle 11"/>
          <p:cNvSpPr/>
          <p:nvPr/>
        </p:nvSpPr>
        <p:spPr>
          <a:xfrm>
            <a:off x="195943" y="2971800"/>
            <a:ext cx="3383280" cy="374571"/>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en-US" sz="1600" dirty="0"/>
              <a:t>“Risk taking” </a:t>
            </a:r>
            <a:endParaRPr lang="en-US" sz="1600" dirty="0">
              <a:solidFill>
                <a:srgbClr val="002060"/>
              </a:solidFill>
            </a:endParaRPr>
          </a:p>
        </p:txBody>
      </p:sp>
      <p:sp>
        <p:nvSpPr>
          <p:cNvPr id="17" name="Rounded Rectangle 16"/>
          <p:cNvSpPr/>
          <p:nvPr/>
        </p:nvSpPr>
        <p:spPr>
          <a:xfrm>
            <a:off x="195943" y="3998353"/>
            <a:ext cx="3394166" cy="646986"/>
          </a:xfrm>
          <a:prstGeom prst="roundRect">
            <a:avLst/>
          </a:prstGeom>
          <a:solidFill>
            <a:schemeClr val="bg1"/>
          </a:solidFill>
          <a:ln>
            <a:solidFill>
              <a:srgbClr val="0070C0"/>
            </a:solidFill>
          </a:ln>
        </p:spPr>
        <p:txBody>
          <a:bodyPr wrap="square">
            <a:spAutoFit/>
          </a:bodyPr>
          <a:lstStyle/>
          <a:p>
            <a:pPr algn="ctr"/>
            <a:r>
              <a:rPr lang="en-US" sz="1600" dirty="0">
                <a:latin typeface="+mn-lt"/>
              </a:rPr>
              <a:t>“Oriented on here and now, not on future” </a:t>
            </a:r>
            <a:endParaRPr lang="en-US" sz="1600" dirty="0">
              <a:solidFill>
                <a:srgbClr val="002060"/>
              </a:solidFill>
              <a:latin typeface="+mn-lt"/>
            </a:endParaRPr>
          </a:p>
        </p:txBody>
      </p:sp>
      <p:sp>
        <p:nvSpPr>
          <p:cNvPr id="18" name="Rounded Rectangle 17"/>
          <p:cNvSpPr/>
          <p:nvPr/>
        </p:nvSpPr>
        <p:spPr>
          <a:xfrm>
            <a:off x="195943" y="5096636"/>
            <a:ext cx="3385457" cy="374571"/>
          </a:xfrm>
          <a:prstGeom prst="roundRect">
            <a:avLst/>
          </a:prstGeom>
          <a:solidFill>
            <a:schemeClr val="bg1"/>
          </a:solidFill>
          <a:ln>
            <a:solidFill>
              <a:srgbClr val="0070C0"/>
            </a:solidFill>
          </a:ln>
        </p:spPr>
        <p:txBody>
          <a:bodyPr wrap="square">
            <a:spAutoFit/>
          </a:bodyPr>
          <a:lstStyle/>
          <a:p>
            <a:pPr algn="ctr" defTabSz="801472" fontAlgn="auto">
              <a:spcBef>
                <a:spcPts val="0"/>
              </a:spcBef>
              <a:spcAft>
                <a:spcPts val="0"/>
              </a:spcAft>
              <a:defRPr/>
            </a:pPr>
            <a:r>
              <a:rPr lang="en-US" sz="1600" dirty="0">
                <a:latin typeface="+mn-lt"/>
              </a:rPr>
              <a:t>“Influenced by peers”</a:t>
            </a:r>
          </a:p>
        </p:txBody>
      </p:sp>
      <p:sp>
        <p:nvSpPr>
          <p:cNvPr id="27" name="Rounded Rectangle 26"/>
          <p:cNvSpPr/>
          <p:nvPr/>
        </p:nvSpPr>
        <p:spPr>
          <a:xfrm>
            <a:off x="4419599" y="2971802"/>
            <a:ext cx="4572000" cy="646986"/>
          </a:xfrm>
          <a:prstGeom prst="roundRect">
            <a:avLst/>
          </a:prstGeom>
          <a:solidFill>
            <a:schemeClr val="bg1"/>
          </a:solidFill>
          <a:ln>
            <a:solidFill>
              <a:srgbClr val="0070C0"/>
            </a:solidFill>
          </a:ln>
        </p:spPr>
        <p:txBody>
          <a:bodyPr>
            <a:spAutoFit/>
          </a:bodyPr>
          <a:lstStyle/>
          <a:p>
            <a:r>
              <a:rPr lang="en-US" sz="1600" dirty="0">
                <a:latin typeface="+mn-lt"/>
              </a:rPr>
              <a:t>Engage in smoking, even though they have heard it is bad for health</a:t>
            </a:r>
            <a:endParaRPr lang="en-US" sz="1600" dirty="0">
              <a:solidFill>
                <a:srgbClr val="002060"/>
              </a:solidFill>
              <a:latin typeface="+mn-lt"/>
            </a:endParaRPr>
          </a:p>
        </p:txBody>
      </p:sp>
      <p:sp>
        <p:nvSpPr>
          <p:cNvPr id="28" name="Rounded Rectangle 27"/>
          <p:cNvSpPr/>
          <p:nvPr/>
        </p:nvSpPr>
        <p:spPr>
          <a:xfrm>
            <a:off x="4419600" y="3962400"/>
            <a:ext cx="4572000" cy="646986"/>
          </a:xfrm>
          <a:prstGeom prst="roundRect">
            <a:avLst/>
          </a:prstGeom>
          <a:solidFill>
            <a:schemeClr val="bg1"/>
          </a:solidFill>
          <a:ln>
            <a:solidFill>
              <a:srgbClr val="0070C0"/>
            </a:solidFill>
          </a:ln>
        </p:spPr>
        <p:txBody>
          <a:bodyPr>
            <a:spAutoFit/>
          </a:bodyPr>
          <a:lstStyle/>
          <a:p>
            <a:r>
              <a:rPr lang="en-US" sz="1600" dirty="0">
                <a:latin typeface="+mn-lt"/>
              </a:rPr>
              <a:t>Fear of pain “now” may be far more immediate  threat than cancer in 20 years</a:t>
            </a:r>
            <a:endParaRPr lang="en-US" sz="1600" dirty="0">
              <a:solidFill>
                <a:srgbClr val="002060"/>
              </a:solidFill>
              <a:latin typeface="+mn-lt"/>
            </a:endParaRPr>
          </a:p>
        </p:txBody>
      </p:sp>
      <p:sp>
        <p:nvSpPr>
          <p:cNvPr id="29" name="Rounded Rectangle 28"/>
          <p:cNvSpPr/>
          <p:nvPr/>
        </p:nvSpPr>
        <p:spPr>
          <a:xfrm>
            <a:off x="4419600" y="5041392"/>
            <a:ext cx="4572000" cy="919401"/>
          </a:xfrm>
          <a:prstGeom prst="roundRect">
            <a:avLst/>
          </a:prstGeom>
          <a:solidFill>
            <a:schemeClr val="bg1"/>
          </a:solidFill>
          <a:ln>
            <a:solidFill>
              <a:srgbClr val="0070C0"/>
            </a:solidFill>
          </a:ln>
        </p:spPr>
        <p:txBody>
          <a:bodyPr>
            <a:spAutoFit/>
          </a:bodyPr>
          <a:lstStyle/>
          <a:p>
            <a:r>
              <a:rPr lang="en-US" sz="1600" dirty="0">
                <a:latin typeface="+mn-lt"/>
              </a:rPr>
              <a:t>Be aware that “impressions”</a:t>
            </a:r>
            <a:r>
              <a:rPr lang="en-US" sz="1600" dirty="0">
                <a:solidFill>
                  <a:srgbClr val="FF0000"/>
                </a:solidFill>
                <a:latin typeface="+mn-lt"/>
              </a:rPr>
              <a:t> </a:t>
            </a:r>
            <a:r>
              <a:rPr lang="en-US" sz="1600" dirty="0">
                <a:latin typeface="+mn-lt"/>
              </a:rPr>
              <a:t>regarding vaccination - like fear of fainting or pain may spread very rapidly among adolescents</a:t>
            </a:r>
            <a:endParaRPr lang="en-US" sz="1600" dirty="0">
              <a:solidFill>
                <a:srgbClr val="002060"/>
              </a:solidFill>
              <a:latin typeface="+mn-lt"/>
            </a:endParaRPr>
          </a:p>
        </p:txBody>
      </p:sp>
      <p:cxnSp>
        <p:nvCxnSpPr>
          <p:cNvPr id="35" name="Straight Arrow Connector 34"/>
          <p:cNvCxnSpPr>
            <a:stCxn id="6" idx="3"/>
          </p:cNvCxnSpPr>
          <p:nvPr/>
        </p:nvCxnSpPr>
        <p:spPr bwMode="auto">
          <a:xfrm>
            <a:off x="3590109" y="2244681"/>
            <a:ext cx="815642" cy="0"/>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Arrow Connector 38"/>
          <p:cNvCxnSpPr/>
          <p:nvPr/>
        </p:nvCxnSpPr>
        <p:spPr bwMode="auto">
          <a:xfrm flipV="1">
            <a:off x="3593623" y="3275484"/>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Arrow Connector 40"/>
          <p:cNvCxnSpPr/>
          <p:nvPr/>
        </p:nvCxnSpPr>
        <p:spPr bwMode="auto">
          <a:xfrm flipV="1">
            <a:off x="3593622" y="4287012"/>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Arrow Connector 41"/>
          <p:cNvCxnSpPr/>
          <p:nvPr/>
        </p:nvCxnSpPr>
        <p:spPr bwMode="auto">
          <a:xfrm flipV="1">
            <a:off x="3579776" y="5401437"/>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397009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7" grpId="0" animBg="1"/>
      <p:bldP spid="18" grpId="0" animBg="1"/>
      <p:bldP spid="27" grpId="0" animBg="1"/>
      <p:bldP spid="28"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Arrow Connector 42"/>
          <p:cNvCxnSpPr/>
          <p:nvPr/>
        </p:nvCxnSpPr>
        <p:spPr bwMode="auto">
          <a:xfrm flipV="1">
            <a:off x="3581400" y="3226666"/>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Rectangle 45"/>
          <p:cNvSpPr/>
          <p:nvPr/>
        </p:nvSpPr>
        <p:spPr bwMode="auto">
          <a:xfrm>
            <a:off x="4419600" y="1447800"/>
            <a:ext cx="4572000" cy="4572000"/>
          </a:xfrm>
          <a:prstGeom prst="rect">
            <a:avLst/>
          </a:prstGeom>
          <a:solidFill>
            <a:srgbClr val="00B0F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5" name="Rectangle 44"/>
          <p:cNvSpPr/>
          <p:nvPr/>
        </p:nvSpPr>
        <p:spPr bwMode="auto">
          <a:xfrm>
            <a:off x="193766" y="1493520"/>
            <a:ext cx="3399859" cy="4526280"/>
          </a:xfrm>
          <a:prstGeom prst="rect">
            <a:avLst/>
          </a:prstGeom>
          <a:solidFill>
            <a:srgbClr val="75DBFF"/>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 name="Title 1"/>
          <p:cNvSpPr>
            <a:spLocks noGrp="1"/>
          </p:cNvSpPr>
          <p:nvPr>
            <p:ph type="title"/>
          </p:nvPr>
        </p:nvSpPr>
        <p:spPr/>
        <p:txBody>
          <a:bodyPr/>
          <a:lstStyle/>
          <a:p>
            <a:r>
              <a:rPr lang="en-US" dirty="0"/>
              <a:t>How do characteristics of adolescents</a:t>
            </a:r>
            <a:r>
              <a:rPr lang="en-US" dirty="0">
                <a:solidFill>
                  <a:srgbClr val="FF0000"/>
                </a:solidFill>
              </a:rPr>
              <a:t> </a:t>
            </a:r>
            <a:r>
              <a:rPr lang="en-US" dirty="0"/>
              <a:t>affect my work? (2/2)</a:t>
            </a:r>
          </a:p>
        </p:txBody>
      </p:sp>
      <p:sp>
        <p:nvSpPr>
          <p:cNvPr id="4" name="Rounded Rectangle 3"/>
          <p:cNvSpPr/>
          <p:nvPr/>
        </p:nvSpPr>
        <p:spPr bwMode="auto">
          <a:xfrm>
            <a:off x="196496" y="1371599"/>
            <a:ext cx="338328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sz="2000" b="1" dirty="0">
                <a:solidFill>
                  <a:srgbClr val="002060"/>
                </a:solidFill>
              </a:rPr>
              <a:t>Characteristics </a:t>
            </a:r>
            <a:endParaRPr lang="en-US" b="1" dirty="0">
              <a:solidFill>
                <a:srgbClr val="002060"/>
              </a:solidFill>
            </a:endParaRPr>
          </a:p>
        </p:txBody>
      </p:sp>
      <p:sp>
        <p:nvSpPr>
          <p:cNvPr id="5" name="Rounded Rectangle 4"/>
          <p:cNvSpPr/>
          <p:nvPr/>
        </p:nvSpPr>
        <p:spPr bwMode="auto">
          <a:xfrm>
            <a:off x="4405751" y="1371599"/>
            <a:ext cx="4572000" cy="457200"/>
          </a:xfrm>
          <a:prstGeom prst="roundRect">
            <a:avLst/>
          </a:prstGeom>
          <a:solidFill>
            <a:srgbClr val="75DBFF"/>
          </a:solid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algn="ctr"/>
            <a:r>
              <a:rPr lang="en-US" sz="2000" b="1" dirty="0">
                <a:solidFill>
                  <a:srgbClr val="002060"/>
                </a:solidFill>
              </a:rPr>
              <a:t>Implications for HPV vaccine </a:t>
            </a:r>
          </a:p>
        </p:txBody>
      </p:sp>
      <p:sp>
        <p:nvSpPr>
          <p:cNvPr id="6" name="Rounded Rectangle 5"/>
          <p:cNvSpPr/>
          <p:nvPr/>
        </p:nvSpPr>
        <p:spPr>
          <a:xfrm>
            <a:off x="206829" y="2959560"/>
            <a:ext cx="3383280" cy="374571"/>
          </a:xfrm>
          <a:prstGeom prst="roundRect">
            <a:avLst/>
          </a:prstGeom>
          <a:ln w="9525">
            <a:solidFill>
              <a:srgbClr val="0070C0"/>
            </a:solidFill>
            <a:prstDash val="solid"/>
          </a:ln>
        </p:spPr>
        <p:style>
          <a:lnRef idx="2">
            <a:schemeClr val="accent4"/>
          </a:lnRef>
          <a:fillRef idx="1">
            <a:schemeClr val="lt1"/>
          </a:fillRef>
          <a:effectRef idx="0">
            <a:schemeClr val="accent4"/>
          </a:effectRef>
          <a:fontRef idx="minor">
            <a:schemeClr val="dk1"/>
          </a:fontRef>
        </p:style>
        <p:txBody>
          <a:bodyPr wrap="square">
            <a:spAutoFit/>
          </a:bodyPr>
          <a:lstStyle/>
          <a:p>
            <a:pPr algn="ctr" defTabSz="801472" fontAlgn="auto">
              <a:spcBef>
                <a:spcPts val="0"/>
              </a:spcBef>
              <a:spcAft>
                <a:spcPts val="0"/>
              </a:spcAft>
              <a:defRPr/>
            </a:pPr>
            <a:r>
              <a:rPr lang="en-US" sz="1600" dirty="0">
                <a:solidFill>
                  <a:schemeClr val="tx1"/>
                </a:solidFill>
              </a:rPr>
              <a:t>“Insecure”</a:t>
            </a:r>
          </a:p>
        </p:txBody>
      </p:sp>
      <p:sp>
        <p:nvSpPr>
          <p:cNvPr id="12" name="Rounded Rectangle 11"/>
          <p:cNvSpPr/>
          <p:nvPr/>
        </p:nvSpPr>
        <p:spPr>
          <a:xfrm>
            <a:off x="195943" y="4560237"/>
            <a:ext cx="3383280" cy="374571"/>
          </a:xfrm>
          <a:prstGeom prst="roundRect">
            <a:avLst/>
          </a:prstGeom>
          <a:ln w="9525">
            <a:solidFill>
              <a:srgbClr val="0070C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ctr" defTabSz="801472" fontAlgn="auto">
              <a:spcBef>
                <a:spcPts val="0"/>
              </a:spcBef>
              <a:spcAft>
                <a:spcPts val="0"/>
              </a:spcAft>
              <a:defRPr/>
            </a:pPr>
            <a:r>
              <a:rPr lang="en-US" sz="1600" dirty="0">
                <a:solidFill>
                  <a:schemeClr val="tx1"/>
                </a:solidFill>
              </a:rPr>
              <a:t>“Vulnerable”</a:t>
            </a:r>
          </a:p>
        </p:txBody>
      </p:sp>
      <p:cxnSp>
        <p:nvCxnSpPr>
          <p:cNvPr id="39" name="Straight Arrow Connector 38"/>
          <p:cNvCxnSpPr/>
          <p:nvPr/>
        </p:nvCxnSpPr>
        <p:spPr bwMode="auto">
          <a:xfrm flipV="1">
            <a:off x="3579223" y="4903543"/>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Rounded Rectangle 2"/>
          <p:cNvSpPr/>
          <p:nvPr/>
        </p:nvSpPr>
        <p:spPr>
          <a:xfrm>
            <a:off x="4433450" y="2694384"/>
            <a:ext cx="4544301" cy="1464231"/>
          </a:xfrm>
          <a:prstGeom prst="roundRect">
            <a:avLst/>
          </a:prstGeom>
          <a:solidFill>
            <a:schemeClr val="bg1"/>
          </a:solidFill>
        </p:spPr>
        <p:txBody>
          <a:bodyPr wrap="square">
            <a:spAutoFit/>
          </a:bodyPr>
          <a:lstStyle/>
          <a:p>
            <a:r>
              <a:rPr lang="en-US" sz="1600" dirty="0">
                <a:latin typeface="+mn-lt"/>
              </a:rPr>
              <a:t>A young girl who missed school vaccination may feel shy to walk into a health facility. She will not be sure if she is allowed to, whether the health worker will give it to her, and if so, what it will cost</a:t>
            </a:r>
          </a:p>
        </p:txBody>
      </p:sp>
      <p:sp>
        <p:nvSpPr>
          <p:cNvPr id="8" name="Rounded Rectangle 7"/>
          <p:cNvSpPr/>
          <p:nvPr/>
        </p:nvSpPr>
        <p:spPr>
          <a:xfrm>
            <a:off x="4433449" y="4290242"/>
            <a:ext cx="4544301" cy="1736646"/>
          </a:xfrm>
          <a:prstGeom prst="roundRect">
            <a:avLst/>
          </a:prstGeom>
          <a:solidFill>
            <a:schemeClr val="bg1"/>
          </a:solidFill>
        </p:spPr>
        <p:txBody>
          <a:bodyPr wrap="square">
            <a:spAutoFit/>
          </a:bodyPr>
          <a:lstStyle/>
          <a:p>
            <a:r>
              <a:rPr lang="en-US" sz="1600" dirty="0">
                <a:latin typeface="+mn-lt"/>
              </a:rPr>
              <a:t>Girls who are disabled or girls who work as domestic workers are more at risk of early unprotected sex and exposure to HPV infection. Such vulnerable girls often have less access to HPV vaccination if health workers do not reach out to them</a:t>
            </a:r>
          </a:p>
        </p:txBody>
      </p:sp>
      <p:sp>
        <p:nvSpPr>
          <p:cNvPr id="24" name="Rounded Rectangle 23"/>
          <p:cNvSpPr/>
          <p:nvPr/>
        </p:nvSpPr>
        <p:spPr>
          <a:xfrm>
            <a:off x="193766" y="1932030"/>
            <a:ext cx="3383280" cy="919401"/>
          </a:xfrm>
          <a:prstGeom prst="roundRect">
            <a:avLst/>
          </a:prstGeom>
          <a:solidFill>
            <a:schemeClr val="bg1"/>
          </a:solidFill>
          <a:ln>
            <a:solidFill>
              <a:srgbClr val="0070C0"/>
            </a:solidFill>
          </a:ln>
        </p:spPr>
        <p:txBody>
          <a:bodyPr wrap="square">
            <a:spAutoFit/>
          </a:bodyPr>
          <a:lstStyle/>
          <a:p>
            <a:pPr algn="ctr" defTabSz="801472" fontAlgn="auto">
              <a:spcBef>
                <a:spcPts val="0"/>
              </a:spcBef>
              <a:spcAft>
                <a:spcPts val="0"/>
              </a:spcAft>
              <a:defRPr/>
            </a:pPr>
            <a:r>
              <a:rPr lang="en-US" sz="1600" dirty="0">
                <a:latin typeface="+mn-lt"/>
              </a:rPr>
              <a:t>“Don’t want to listen to parents”</a:t>
            </a:r>
          </a:p>
          <a:p>
            <a:pPr algn="ctr" defTabSz="801472" fontAlgn="auto">
              <a:spcBef>
                <a:spcPts val="0"/>
              </a:spcBef>
              <a:spcAft>
                <a:spcPts val="0"/>
              </a:spcAft>
              <a:defRPr/>
            </a:pPr>
            <a:r>
              <a:rPr lang="en-US" sz="1600" dirty="0">
                <a:latin typeface="+mn-lt"/>
              </a:rPr>
              <a:t>“Increasingly (feeling) independent”</a:t>
            </a:r>
          </a:p>
        </p:txBody>
      </p:sp>
      <p:sp>
        <p:nvSpPr>
          <p:cNvPr id="25" name="Rounded Rectangle 24"/>
          <p:cNvSpPr/>
          <p:nvPr/>
        </p:nvSpPr>
        <p:spPr>
          <a:xfrm>
            <a:off x="4419600" y="1905000"/>
            <a:ext cx="4572000" cy="646986"/>
          </a:xfrm>
          <a:prstGeom prst="roundRect">
            <a:avLst/>
          </a:prstGeom>
          <a:solidFill>
            <a:schemeClr val="bg1"/>
          </a:solidFill>
          <a:ln>
            <a:solidFill>
              <a:srgbClr val="0070C0"/>
            </a:solidFill>
          </a:ln>
        </p:spPr>
        <p:txBody>
          <a:bodyPr>
            <a:spAutoFit/>
          </a:bodyPr>
          <a:lstStyle/>
          <a:p>
            <a:pPr defTabSz="801472" fontAlgn="auto">
              <a:spcBef>
                <a:spcPts val="0"/>
              </a:spcBef>
              <a:spcAft>
                <a:spcPts val="0"/>
              </a:spcAft>
              <a:defRPr/>
            </a:pPr>
            <a:r>
              <a:rPr lang="en-US" sz="1600" dirty="0">
                <a:latin typeface="+mn-lt"/>
              </a:rPr>
              <a:t>Adolescents may have a different opinion from parents on vaccination</a:t>
            </a:r>
          </a:p>
        </p:txBody>
      </p:sp>
      <p:cxnSp>
        <p:nvCxnSpPr>
          <p:cNvPr id="26" name="Straight Arrow Connector 25"/>
          <p:cNvCxnSpPr/>
          <p:nvPr/>
        </p:nvCxnSpPr>
        <p:spPr bwMode="auto">
          <a:xfrm flipV="1">
            <a:off x="3593625" y="2222212"/>
            <a:ext cx="825975" cy="1118"/>
          </a:xfrm>
          <a:prstGeom prst="straightConnector1">
            <a:avLst/>
          </a:prstGeom>
          <a:noFill/>
          <a:ln w="9525" cap="flat" cmpd="sng" algn="ctr">
            <a:solidFill>
              <a:srgbClr val="0070C0"/>
            </a:solidFill>
            <a:prstDash val="dash"/>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074945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3" grpId="0" animBg="1"/>
      <p:bldP spid="8" grpId="0" animBg="1"/>
      <p:bldP spid="24" grpId="0"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err="1">
                <a:solidFill>
                  <a:srgbClr val="000066"/>
                </a:solidFill>
                <a:latin typeface="+mj-lt"/>
                <a:cs typeface="+mn-cs"/>
              </a:rPr>
              <a:t>What</a:t>
            </a:r>
            <a:r>
              <a:rPr lang="fr-FR" sz="3500" b="1" dirty="0">
                <a:solidFill>
                  <a:srgbClr val="000066"/>
                </a:solidFill>
                <a:latin typeface="+mj-lt"/>
                <a:cs typeface="+mn-cs"/>
              </a:rPr>
              <a:t> </a:t>
            </a:r>
            <a:r>
              <a:rPr lang="fr-FR" sz="3500" b="1" dirty="0" err="1">
                <a:solidFill>
                  <a:srgbClr val="000066"/>
                </a:solidFill>
                <a:latin typeface="+mj-lt"/>
                <a:cs typeface="+mn-cs"/>
              </a:rPr>
              <a:t>should</a:t>
            </a:r>
            <a:r>
              <a:rPr lang="fr-FR" sz="3500" b="1" dirty="0">
                <a:solidFill>
                  <a:srgbClr val="000066"/>
                </a:solidFill>
                <a:latin typeface="+mj-lt"/>
                <a:cs typeface="+mn-cs"/>
              </a:rPr>
              <a:t> </a:t>
            </a:r>
            <a:r>
              <a:rPr lang="fr-FR" sz="3500" b="1" dirty="0" err="1">
                <a:solidFill>
                  <a:srgbClr val="000066"/>
                </a:solidFill>
                <a:latin typeface="+mj-lt"/>
                <a:cs typeface="+mn-cs"/>
              </a:rPr>
              <a:t>you</a:t>
            </a:r>
            <a:r>
              <a:rPr lang="fr-FR" sz="3500" b="1" dirty="0">
                <a:solidFill>
                  <a:srgbClr val="000066"/>
                </a:solidFill>
                <a:latin typeface="+mj-lt"/>
                <a:cs typeface="+mn-cs"/>
              </a:rPr>
              <a:t> do in </a:t>
            </a:r>
            <a:r>
              <a:rPr lang="fr-FR" sz="3500" b="1" dirty="0" err="1">
                <a:solidFill>
                  <a:srgbClr val="000066"/>
                </a:solidFill>
                <a:latin typeface="+mj-lt"/>
                <a:cs typeface="+mn-cs"/>
              </a:rPr>
              <a:t>this</a:t>
            </a:r>
            <a:r>
              <a:rPr lang="fr-FR" sz="3500" b="1" dirty="0">
                <a:solidFill>
                  <a:srgbClr val="000066"/>
                </a:solidFill>
                <a:latin typeface="+mj-lt"/>
                <a:cs typeface="+mn-cs"/>
              </a:rPr>
              <a:t> scenario? </a:t>
            </a:r>
          </a:p>
        </p:txBody>
      </p:sp>
      <p:sp>
        <p:nvSpPr>
          <p:cNvPr id="8196" name="Rectangle à coins arrondis 3"/>
          <p:cNvSpPr>
            <a:spLocks noChangeArrowheads="1"/>
          </p:cNvSpPr>
          <p:nvPr/>
        </p:nvSpPr>
        <p:spPr bwMode="auto">
          <a:xfrm>
            <a:off x="971550" y="1916112"/>
            <a:ext cx="3959225" cy="3370275"/>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p>
            <a:pPr rtl="1"/>
            <a:r>
              <a:rPr lang="en-US" sz="2000" b="1" dirty="0">
                <a:solidFill>
                  <a:srgbClr val="002060"/>
                </a:solidFill>
                <a:latin typeface="Arial" pitchFamily="34" charset="0"/>
              </a:rPr>
              <a:t>A 12-year-old girl comes to the school on the first vaccination day.  She clearly has the consent of the parents to be vaccinated, but when it is her turn to be vaccinated, she refuses. </a:t>
            </a:r>
          </a:p>
          <a:p>
            <a:pPr rtl="1"/>
            <a:endParaRPr lang="en-US" sz="2000" b="1" dirty="0">
              <a:solidFill>
                <a:srgbClr val="002060"/>
              </a:solidFill>
              <a:latin typeface="Arial" pitchFamily="34" charset="0"/>
            </a:endParaRPr>
          </a:p>
          <a:p>
            <a:pPr rtl="1"/>
            <a:endParaRPr lang="fr-FR" sz="2000" b="1" dirty="0">
              <a:solidFill>
                <a:srgbClr val="002060"/>
              </a:solidFill>
              <a:latin typeface="Arial" pitchFamily="34" charset="0"/>
            </a:endParaRPr>
          </a:p>
          <a:p>
            <a:pPr rtl="1"/>
            <a:r>
              <a:rPr lang="fr-FR" sz="2000" b="1" dirty="0">
                <a:solidFill>
                  <a:srgbClr val="002060"/>
                </a:solidFill>
                <a:latin typeface="Arial" pitchFamily="34" charset="0"/>
              </a:rPr>
              <a:t>      </a:t>
            </a:r>
            <a:r>
              <a:rPr lang="fr-FR" sz="2000" b="1" i="1" dirty="0" err="1">
                <a:solidFill>
                  <a:srgbClr val="002060"/>
                </a:solidFill>
                <a:latin typeface="Arial" pitchFamily="34" charset="0"/>
              </a:rPr>
              <a:t>What</a:t>
            </a:r>
            <a:r>
              <a:rPr lang="fr-FR" sz="2000" b="1" i="1" dirty="0">
                <a:solidFill>
                  <a:srgbClr val="002060"/>
                </a:solidFill>
                <a:latin typeface="Arial" pitchFamily="34" charset="0"/>
              </a:rPr>
              <a:t> </a:t>
            </a:r>
            <a:r>
              <a:rPr lang="fr-FR" sz="2000" b="1" i="1" dirty="0" err="1">
                <a:solidFill>
                  <a:srgbClr val="002060"/>
                </a:solidFill>
                <a:latin typeface="Arial" pitchFamily="34" charset="0"/>
              </a:rPr>
              <a:t>should</a:t>
            </a:r>
            <a:r>
              <a:rPr lang="fr-FR" sz="2000" b="1" i="1" dirty="0">
                <a:solidFill>
                  <a:srgbClr val="002060"/>
                </a:solidFill>
                <a:latin typeface="Arial" pitchFamily="34" charset="0"/>
              </a:rPr>
              <a:t> </a:t>
            </a:r>
            <a:r>
              <a:rPr lang="fr-FR" sz="2000" b="1" i="1" dirty="0" err="1">
                <a:solidFill>
                  <a:srgbClr val="002060"/>
                </a:solidFill>
                <a:latin typeface="Arial" pitchFamily="34" charset="0"/>
              </a:rPr>
              <a:t>you</a:t>
            </a:r>
            <a:r>
              <a:rPr lang="fr-FR" sz="2000" b="1" i="1" dirty="0">
                <a:solidFill>
                  <a:srgbClr val="002060"/>
                </a:solidFill>
                <a:latin typeface="Arial" pitchFamily="34" charset="0"/>
              </a:rPr>
              <a:t> do?</a:t>
            </a:r>
            <a:r>
              <a:rPr lang="fr-FR" sz="2000" b="1" dirty="0">
                <a:solidFill>
                  <a:srgbClr val="000066"/>
                </a:solidFill>
                <a:latin typeface="Arial" pitchFamily="34" charset="0"/>
              </a:rPr>
              <a:t> </a:t>
            </a:r>
          </a:p>
        </p:txBody>
      </p:sp>
    </p:spTree>
    <p:extLst>
      <p:ext uri="{BB962C8B-B14F-4D97-AF65-F5344CB8AC3E}">
        <p14:creationId xmlns:p14="http://schemas.microsoft.com/office/powerpoint/2010/main" val="3435620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09800"/>
            <a:ext cx="8077200" cy="3166824"/>
          </a:xfrm>
          <a:prstGeom prst="roundRect">
            <a:avLst/>
          </a:prstGeom>
          <a:solidFill>
            <a:schemeClr val="bg2">
              <a:lumMod val="60000"/>
              <a:lumOff val="40000"/>
            </a:schemeClr>
          </a:solidFill>
          <a:ln>
            <a:solidFill>
              <a:srgbClr val="002060"/>
            </a:solidFill>
          </a:ln>
        </p:spPr>
        <p:txBody>
          <a:bodyPr wrap="square" rtlCol="0">
            <a:spAutoFit/>
          </a:bodyPr>
          <a:lstStyle/>
          <a:p>
            <a:pPr algn="ctr"/>
            <a:endParaRPr lang="en-GB" sz="3600" dirty="0">
              <a:solidFill>
                <a:srgbClr val="002060"/>
              </a:solidFill>
            </a:endParaRPr>
          </a:p>
          <a:p>
            <a:pPr algn="ctr"/>
            <a:r>
              <a:rPr lang="en-GB" sz="3600" dirty="0">
                <a:solidFill>
                  <a:srgbClr val="002060"/>
                </a:solidFill>
              </a:rPr>
              <a:t>What do I need to know and do differently if my patient is </a:t>
            </a:r>
          </a:p>
          <a:p>
            <a:pPr algn="ctr"/>
            <a:r>
              <a:rPr lang="en-GB" sz="3600" dirty="0">
                <a:solidFill>
                  <a:srgbClr val="002060"/>
                </a:solidFill>
              </a:rPr>
              <a:t>11 and </a:t>
            </a:r>
            <a:r>
              <a:rPr lang="en-GB" sz="3600" i="1" u="sng" dirty="0">
                <a:solidFill>
                  <a:srgbClr val="002060"/>
                </a:solidFill>
              </a:rPr>
              <a:t>not 1 years old</a:t>
            </a:r>
            <a:r>
              <a:rPr lang="en-GB" sz="3600" dirty="0">
                <a:solidFill>
                  <a:srgbClr val="002060"/>
                </a:solidFill>
              </a:rPr>
              <a:t> ?</a:t>
            </a:r>
          </a:p>
          <a:p>
            <a:pPr algn="ctr"/>
            <a:endParaRPr lang="en-US" sz="3600" dirty="0">
              <a:solidFill>
                <a:srgbClr val="00206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solidFill>
                  <a:srgbClr val="002060"/>
                </a:solidFill>
              </a:rPr>
              <a:t> </a:t>
            </a:r>
            <a:r>
              <a:rPr lang="en-GB" dirty="0">
                <a:solidFill>
                  <a:srgbClr val="002060"/>
                </a:solidFill>
              </a:rPr>
              <a:t>What do I need to know and do differently </a:t>
            </a:r>
            <a:br>
              <a:rPr lang="en-GB" dirty="0">
                <a:solidFill>
                  <a:srgbClr val="002060"/>
                </a:solidFill>
              </a:rPr>
            </a:br>
            <a:r>
              <a:rPr lang="en-GB" dirty="0">
                <a:solidFill>
                  <a:srgbClr val="002060"/>
                </a:solidFill>
              </a:rPr>
              <a:t>if my patient is </a:t>
            </a:r>
            <a:r>
              <a:rPr lang="en-GB" i="1" u="sng" dirty="0">
                <a:solidFill>
                  <a:srgbClr val="002060"/>
                </a:solidFill>
              </a:rPr>
              <a:t>11, not 1 years old?</a:t>
            </a:r>
            <a:endParaRPr lang="en-US" dirty="0">
              <a:solidFill>
                <a:srgbClr val="002060"/>
              </a:solidFill>
            </a:endParaRPr>
          </a:p>
        </p:txBody>
      </p:sp>
      <p:sp>
        <p:nvSpPr>
          <p:cNvPr id="3" name="Content Placeholder 2"/>
          <p:cNvSpPr>
            <a:spLocks noGrp="1"/>
          </p:cNvSpPr>
          <p:nvPr>
            <p:ph idx="1"/>
          </p:nvPr>
        </p:nvSpPr>
        <p:spPr/>
        <p:txBody>
          <a:bodyPr/>
          <a:lstStyle/>
          <a:p>
            <a:pPr marL="609600" indent="-609600" eaLnBrk="1" hangingPunct="1">
              <a:lnSpc>
                <a:spcPct val="90000"/>
              </a:lnSpc>
              <a:spcBef>
                <a:spcPts val="1800"/>
              </a:spcBef>
              <a:buClr>
                <a:srgbClr val="000066"/>
              </a:buClr>
              <a:buFont typeface="+mj-lt"/>
              <a:buAutoNum type="arabicPeriod"/>
            </a:pPr>
            <a:r>
              <a:rPr lang="en-GB" sz="2400" dirty="0">
                <a:solidFill>
                  <a:srgbClr val="002060"/>
                </a:solidFill>
              </a:rPr>
              <a:t>Establishing rapport</a:t>
            </a:r>
          </a:p>
          <a:p>
            <a:pPr marL="609600" indent="-609600" eaLnBrk="1" hangingPunct="1">
              <a:lnSpc>
                <a:spcPct val="90000"/>
              </a:lnSpc>
              <a:spcBef>
                <a:spcPts val="1800"/>
              </a:spcBef>
              <a:buClr>
                <a:srgbClr val="000066"/>
              </a:buClr>
              <a:buFont typeface="+mj-lt"/>
              <a:buAutoNum type="arabicPeriod"/>
            </a:pPr>
            <a:r>
              <a:rPr lang="en-GB" sz="2400" dirty="0">
                <a:solidFill>
                  <a:srgbClr val="002060"/>
                </a:solidFill>
              </a:rPr>
              <a:t>Taking a history of the presenting problem or concern</a:t>
            </a:r>
          </a:p>
          <a:p>
            <a:pPr marL="609600" indent="-609600" eaLnBrk="1" hangingPunct="1">
              <a:lnSpc>
                <a:spcPct val="90000"/>
              </a:lnSpc>
              <a:spcBef>
                <a:spcPts val="1800"/>
              </a:spcBef>
              <a:buClr>
                <a:srgbClr val="000066"/>
              </a:buClr>
              <a:buFont typeface="+mj-lt"/>
              <a:buAutoNum type="arabicPeriod"/>
            </a:pPr>
            <a:r>
              <a:rPr lang="en-GB" sz="2400" dirty="0">
                <a:solidFill>
                  <a:srgbClr val="002060"/>
                </a:solidFill>
              </a:rPr>
              <a:t>Going beyond the presenting problem or concern</a:t>
            </a:r>
          </a:p>
          <a:p>
            <a:pPr marL="609600" indent="-609600" eaLnBrk="1" hangingPunct="1">
              <a:lnSpc>
                <a:spcPct val="90000"/>
              </a:lnSpc>
              <a:spcBef>
                <a:spcPts val="1800"/>
              </a:spcBef>
              <a:buClr>
                <a:srgbClr val="000066"/>
              </a:buClr>
              <a:buFont typeface="+mj-lt"/>
              <a:buAutoNum type="arabicPeriod"/>
            </a:pPr>
            <a:r>
              <a:rPr lang="en-GB" sz="2400" dirty="0">
                <a:solidFill>
                  <a:srgbClr val="002060"/>
                </a:solidFill>
              </a:rPr>
              <a:t>Doing a physical examination</a:t>
            </a:r>
          </a:p>
          <a:p>
            <a:pPr marL="609600" indent="-609600" eaLnBrk="1" hangingPunct="1">
              <a:lnSpc>
                <a:spcPct val="90000"/>
              </a:lnSpc>
              <a:spcBef>
                <a:spcPts val="1800"/>
              </a:spcBef>
              <a:buClr>
                <a:srgbClr val="000066"/>
              </a:buClr>
              <a:buFont typeface="+mj-lt"/>
              <a:buAutoNum type="arabicPeriod"/>
            </a:pPr>
            <a:r>
              <a:rPr lang="en-GB" sz="2400" dirty="0">
                <a:solidFill>
                  <a:srgbClr val="002060"/>
                </a:solidFill>
              </a:rPr>
              <a:t>Communicating the diagnosis, explaining its implications and discussing the treatment options</a:t>
            </a:r>
          </a:p>
          <a:p>
            <a:pPr marL="609600" indent="-609600" eaLnBrk="1" hangingPunct="1">
              <a:lnSpc>
                <a:spcPct val="90000"/>
              </a:lnSpc>
              <a:spcBef>
                <a:spcPts val="1800"/>
              </a:spcBef>
              <a:buClr>
                <a:srgbClr val="000066"/>
              </a:buClr>
              <a:buFont typeface="+mj-lt"/>
              <a:buAutoNum type="arabicPeriod"/>
            </a:pPr>
            <a:r>
              <a:rPr lang="en-GB" sz="2400" dirty="0">
                <a:solidFill>
                  <a:srgbClr val="002060"/>
                </a:solidFill>
              </a:rPr>
              <a:t>Dealing with laws and policies that affect your work </a:t>
            </a:r>
          </a:p>
          <a:p>
            <a:pPr marL="609600" indent="-609600" eaLnBrk="1" hangingPunct="1">
              <a:lnSpc>
                <a:spcPct val="90000"/>
              </a:lnSpc>
              <a:spcBef>
                <a:spcPts val="1800"/>
              </a:spcBef>
              <a:buClr>
                <a:srgbClr val="000066"/>
              </a:buClr>
              <a:buFont typeface="+mj-lt"/>
              <a:buAutoNum type="arabicPeriod"/>
            </a:pPr>
            <a:r>
              <a:rPr lang="en-GB" sz="2400" dirty="0">
                <a:solidFill>
                  <a:srgbClr val="002060"/>
                </a:solidFill>
              </a:rPr>
              <a:t>Using the opportunity of the contact to inform, educate and, where possible, counsel</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Prevention messages for cervical cancer to give to girls and boys</a:t>
            </a:r>
          </a:p>
        </p:txBody>
      </p:sp>
      <p:sp>
        <p:nvSpPr>
          <p:cNvPr id="3" name="Content Placeholder 2"/>
          <p:cNvSpPr>
            <a:spLocks noGrp="1"/>
          </p:cNvSpPr>
          <p:nvPr>
            <p:ph idx="1"/>
          </p:nvPr>
        </p:nvSpPr>
        <p:spPr/>
        <p:txBody>
          <a:bodyPr/>
          <a:lstStyle/>
          <a:p>
            <a:r>
              <a:rPr lang="en-US" sz="2400" dirty="0"/>
              <a:t>You can protect yourselves against cervical cancer by  getting vaccinated against HPV infections (girls aged 9-14 years old)</a:t>
            </a:r>
          </a:p>
          <a:p>
            <a:r>
              <a:rPr lang="en-US" sz="2400" dirty="0"/>
              <a:t>Use condoms to prevent against unwanted pregnancy and sexually transmitted infections</a:t>
            </a:r>
          </a:p>
          <a:p>
            <a:r>
              <a:rPr lang="en-US" sz="2400" dirty="0"/>
              <a:t>Consider male circumcision to reduce the risk you and your partner get sexually transmitted infections (boys)</a:t>
            </a:r>
          </a:p>
          <a:p>
            <a:r>
              <a:rPr lang="en-US" sz="2400" dirty="0"/>
              <a:t>Do not start smoking or other forms of tobacco use, or stop tobacco use</a:t>
            </a:r>
            <a:endParaRPr lang="en-US" sz="2200" dirty="0"/>
          </a:p>
        </p:txBody>
      </p:sp>
    </p:spTree>
    <p:extLst>
      <p:ext uri="{BB962C8B-B14F-4D97-AF65-F5344CB8AC3E}">
        <p14:creationId xmlns:p14="http://schemas.microsoft.com/office/powerpoint/2010/main" val="2978966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a:defRPr/>
            </a:pPr>
            <a:r>
              <a:rPr lang="en-GB" sz="3500" b="1" dirty="0">
                <a:solidFill>
                  <a:srgbClr val="000066"/>
                </a:solidFill>
                <a:latin typeface="Arial" pitchFamily="34" charset="0"/>
                <a:ea typeface="ＭＳ Ｐゴシック" pitchFamily="34" charset="-128"/>
              </a:rPr>
              <a:t>Key messages  </a:t>
            </a:r>
          </a:p>
        </p:txBody>
      </p:sp>
      <p:sp>
        <p:nvSpPr>
          <p:cNvPr id="15363" name="Rectangle 14"/>
          <p:cNvSpPr>
            <a:spLocks noChangeArrowheads="1"/>
          </p:cNvSpPr>
          <p:nvPr/>
        </p:nvSpPr>
        <p:spPr bwMode="auto">
          <a:xfrm>
            <a:off x="395288" y="1484313"/>
            <a:ext cx="8497887" cy="4611687"/>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endParaRPr lang="en-US" altLang="zh-CN" sz="2400" dirty="0">
              <a:solidFill>
                <a:srgbClr val="000066"/>
              </a:solidFill>
              <a:latin typeface="Arial" pitchFamily="34" charset="0"/>
              <a:ea typeface="宋体" pitchFamily="2" charset="-122"/>
            </a:endParaRPr>
          </a:p>
        </p:txBody>
      </p:sp>
      <p:pic>
        <p:nvPicPr>
          <p:cNvPr id="15364" name="Picture 7" descr="C:\Users\sfellache\Desktop\ammp\doctor1.jpg"/>
          <p:cNvPicPr>
            <a:picLocks noChangeAspect="1" noChangeArrowheads="1"/>
          </p:cNvPicPr>
          <p:nvPr/>
        </p:nvPicPr>
        <p:blipFill>
          <a:blip r:embed="rId3"/>
          <a:srcRect/>
          <a:stretch>
            <a:fillRect/>
          </a:stretch>
        </p:blipFill>
        <p:spPr bwMode="auto">
          <a:xfrm>
            <a:off x="7297738" y="188913"/>
            <a:ext cx="1846262" cy="1208087"/>
          </a:xfrm>
          <a:prstGeom prst="rect">
            <a:avLst/>
          </a:prstGeom>
          <a:noFill/>
          <a:ln w="9525">
            <a:noFill/>
            <a:miter lim="800000"/>
            <a:headEnd/>
            <a:tailEnd/>
          </a:ln>
        </p:spPr>
      </p:pic>
      <p:sp>
        <p:nvSpPr>
          <p:cNvPr id="6" name="Content Placeholder 5"/>
          <p:cNvSpPr>
            <a:spLocks noGrp="1"/>
          </p:cNvSpPr>
          <p:nvPr>
            <p:ph idx="1"/>
          </p:nvPr>
        </p:nvSpPr>
        <p:spPr>
          <a:xfrm>
            <a:off x="426244" y="1219200"/>
            <a:ext cx="8291512" cy="4611688"/>
          </a:xfrm>
        </p:spPr>
        <p:txBody>
          <a:bodyPr/>
          <a:lstStyle/>
          <a:p>
            <a:pPr>
              <a:spcBef>
                <a:spcPts val="1200"/>
              </a:spcBef>
            </a:pPr>
            <a:r>
              <a:rPr lang="en-GB" sz="2200" dirty="0"/>
              <a:t>Adolescence is a special phase marked by rapid changes in physical, psychological and social development </a:t>
            </a:r>
            <a:r>
              <a:rPr lang="en-GB" sz="2200" dirty="0">
                <a:sym typeface="Wingdings" pitchFamily="2" charset="2"/>
              </a:rPr>
              <a:t> </a:t>
            </a:r>
            <a:r>
              <a:rPr lang="en-GB" sz="2200" dirty="0"/>
              <a:t>opportunity and risk</a:t>
            </a:r>
          </a:p>
          <a:p>
            <a:pPr>
              <a:spcBef>
                <a:spcPts val="1200"/>
              </a:spcBef>
            </a:pPr>
            <a:r>
              <a:rPr lang="en-GB" sz="2200" dirty="0"/>
              <a:t>Adolescents have some characteristics that make them different from younger children and adults</a:t>
            </a:r>
          </a:p>
          <a:p>
            <a:pPr>
              <a:spcBef>
                <a:spcPts val="1200"/>
              </a:spcBef>
            </a:pPr>
            <a:r>
              <a:rPr lang="en-GB" sz="2200" dirty="0"/>
              <a:t>Characteristics of adolescents may have implications for health-related behaviours and for the way we provide health services, including vaccination</a:t>
            </a:r>
          </a:p>
          <a:p>
            <a:pPr eaLnBrk="1" hangingPunct="1">
              <a:lnSpc>
                <a:spcPct val="90000"/>
              </a:lnSpc>
              <a:spcBef>
                <a:spcPts val="1200"/>
              </a:spcBef>
            </a:pPr>
            <a:r>
              <a:rPr lang="en-GB" sz="2200" dirty="0"/>
              <a:t>Need to take into account adolescents' evolving capacity, their growing desire for autonomy, and be aware of implications of their age for the informed consent process</a:t>
            </a:r>
          </a:p>
          <a:p>
            <a:pPr eaLnBrk="1" hangingPunct="1">
              <a:lnSpc>
                <a:spcPct val="90000"/>
              </a:lnSpc>
              <a:spcBef>
                <a:spcPts val="1200"/>
              </a:spcBef>
            </a:pPr>
            <a:r>
              <a:rPr lang="en-US" sz="2200" dirty="0"/>
              <a:t>When you develop a trusted relationship with an adolescent client, you can pass important prevention messages </a:t>
            </a:r>
          </a:p>
          <a:p>
            <a:endParaRPr lang="en-GB" sz="2400" dirty="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Arial" charset="0"/>
              </a:rPr>
              <a:t>Learning objectives</a:t>
            </a:r>
          </a:p>
        </p:txBody>
      </p:sp>
      <p:sp>
        <p:nvSpPr>
          <p:cNvPr id="4099" name="Rectangle 14"/>
          <p:cNvSpPr>
            <a:spLocks noChangeArrowheads="1"/>
          </p:cNvSpPr>
          <p:nvPr/>
        </p:nvSpPr>
        <p:spPr bwMode="auto">
          <a:xfrm>
            <a:off x="1476374" y="1381125"/>
            <a:ext cx="736282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err="1">
                <a:solidFill>
                  <a:srgbClr val="000066"/>
                </a:solidFill>
                <a:latin typeface="+mn-lt"/>
              </a:rPr>
              <a:t>At</a:t>
            </a:r>
            <a:r>
              <a:rPr lang="fr-FR" sz="2400" dirty="0">
                <a:solidFill>
                  <a:srgbClr val="000066"/>
                </a:solidFill>
                <a:latin typeface="+mn-lt"/>
              </a:rPr>
              <a:t> the end of the module, the participants </a:t>
            </a:r>
            <a:r>
              <a:rPr lang="fr-FR" sz="2400" dirty="0" err="1">
                <a:solidFill>
                  <a:srgbClr val="000066"/>
                </a:solidFill>
                <a:latin typeface="+mn-lt"/>
              </a:rPr>
              <a:t>will</a:t>
            </a:r>
            <a:r>
              <a:rPr lang="fr-FR" sz="2400" dirty="0">
                <a:solidFill>
                  <a:srgbClr val="000066"/>
                </a:solidFill>
                <a:latin typeface="+mn-lt"/>
              </a:rPr>
              <a:t> </a:t>
            </a:r>
            <a:r>
              <a:rPr lang="fr-FR" sz="2400" dirty="0" err="1">
                <a:solidFill>
                  <a:srgbClr val="000066"/>
                </a:solidFill>
                <a:latin typeface="+mn-lt"/>
              </a:rPr>
              <a:t>be</a:t>
            </a:r>
            <a:r>
              <a:rPr lang="fr-FR" sz="2400" dirty="0">
                <a:solidFill>
                  <a:srgbClr val="000066"/>
                </a:solidFill>
                <a:latin typeface="+mn-lt"/>
              </a:rPr>
              <a:t> able to:</a:t>
            </a:r>
          </a:p>
          <a:p>
            <a:pPr marL="804863" lvl="1" indent="-280988" defTabSz="912813" eaLnBrk="0" hangingPunct="0">
              <a:spcBef>
                <a:spcPct val="20000"/>
              </a:spcBef>
              <a:buClr>
                <a:srgbClr val="1E7FB8"/>
              </a:buClr>
              <a:buFont typeface="Arial" pitchFamily="34" charset="0"/>
              <a:buChar char="–"/>
            </a:pPr>
            <a:r>
              <a:rPr lang="en-US" sz="2100" dirty="0">
                <a:solidFill>
                  <a:srgbClr val="000066"/>
                </a:solidFill>
                <a:latin typeface="+mn-lt"/>
              </a:rPr>
              <a:t>Describe what we mean by adolescence </a:t>
            </a:r>
          </a:p>
          <a:p>
            <a:pPr marL="804863" lvl="1" indent="-280988" defTabSz="912813" eaLnBrk="0" hangingPunct="0">
              <a:spcBef>
                <a:spcPct val="20000"/>
              </a:spcBef>
              <a:buClr>
                <a:srgbClr val="1E7FB8"/>
              </a:buClr>
              <a:buFont typeface="Arial" pitchFamily="34" charset="0"/>
              <a:buChar char="–"/>
            </a:pPr>
            <a:r>
              <a:rPr lang="en-US" sz="2100" dirty="0">
                <a:solidFill>
                  <a:srgbClr val="000066"/>
                </a:solidFill>
                <a:latin typeface="+mn-lt"/>
              </a:rPr>
              <a:t>Understand how adolescent development and adolescents’ characteristics may affect their health and health behaviors including vaccination </a:t>
            </a:r>
          </a:p>
          <a:p>
            <a:pPr marL="804863" lvl="1" indent="-280988" defTabSz="912813" eaLnBrk="0" hangingPunct="0">
              <a:spcBef>
                <a:spcPct val="20000"/>
              </a:spcBef>
              <a:buClr>
                <a:srgbClr val="1E7FB8"/>
              </a:buClr>
              <a:buFont typeface="Arial" pitchFamily="34" charset="0"/>
              <a:buChar char="–"/>
            </a:pPr>
            <a:r>
              <a:rPr lang="fr-FR" sz="2100" dirty="0" err="1">
                <a:solidFill>
                  <a:srgbClr val="000066"/>
                </a:solidFill>
                <a:latin typeface="+mn-lt"/>
              </a:rPr>
              <a:t>Understand</a:t>
            </a:r>
            <a:r>
              <a:rPr lang="fr-FR" sz="2100" dirty="0">
                <a:solidFill>
                  <a:srgbClr val="000066"/>
                </a:solidFill>
                <a:latin typeface="+mn-lt"/>
              </a:rPr>
              <a:t> key issues to </a:t>
            </a:r>
            <a:r>
              <a:rPr lang="fr-FR" sz="2100" dirty="0" err="1">
                <a:solidFill>
                  <a:srgbClr val="000066"/>
                </a:solidFill>
                <a:latin typeface="+mn-lt"/>
              </a:rPr>
              <a:t>consider</a:t>
            </a:r>
            <a:r>
              <a:rPr lang="fr-FR" sz="2100" dirty="0">
                <a:solidFill>
                  <a:srgbClr val="000066"/>
                </a:solidFill>
                <a:latin typeface="+mn-lt"/>
              </a:rPr>
              <a:t> </a:t>
            </a:r>
            <a:r>
              <a:rPr lang="fr-FR" sz="2100" dirty="0" err="1">
                <a:solidFill>
                  <a:srgbClr val="000066"/>
                </a:solidFill>
                <a:latin typeface="+mn-lt"/>
              </a:rPr>
              <a:t>when</a:t>
            </a:r>
            <a:r>
              <a:rPr lang="fr-FR" sz="2100" dirty="0">
                <a:solidFill>
                  <a:srgbClr val="000066"/>
                </a:solidFill>
                <a:latin typeface="+mn-lt"/>
              </a:rPr>
              <a:t> </a:t>
            </a:r>
            <a:r>
              <a:rPr lang="fr-FR" sz="2100" dirty="0" err="1">
                <a:solidFill>
                  <a:srgbClr val="000066"/>
                </a:solidFill>
                <a:latin typeface="+mn-lt"/>
              </a:rPr>
              <a:t>taking</a:t>
            </a:r>
            <a:r>
              <a:rPr lang="fr-FR" sz="2100" dirty="0">
                <a:solidFill>
                  <a:srgbClr val="000066"/>
                </a:solidFill>
                <a:latin typeface="+mn-lt"/>
              </a:rPr>
              <a:t> care of adolescent patients </a:t>
            </a:r>
          </a:p>
          <a:p>
            <a:pPr marL="341313" lvl="1" indent="-341313" defTabSz="912813" eaLnBrk="0" hangingPunct="0">
              <a:spcBef>
                <a:spcPct val="80000"/>
              </a:spcBef>
              <a:buClr>
                <a:srgbClr val="1E7FB8"/>
              </a:buClr>
              <a:buFont typeface="Wingdings" pitchFamily="2" charset="2"/>
              <a:buChar char="l"/>
            </a:pPr>
            <a:r>
              <a:rPr lang="en-GB" sz="2400" dirty="0">
                <a:solidFill>
                  <a:srgbClr val="000066"/>
                </a:solidFill>
                <a:latin typeface="+mn-lt"/>
              </a:rPr>
              <a:t>Duration</a:t>
            </a:r>
          </a:p>
          <a:p>
            <a:pPr marL="804863" lvl="1" indent="-280988" defTabSz="912813" eaLnBrk="0" hangingPunct="0">
              <a:spcBef>
                <a:spcPct val="20000"/>
              </a:spcBef>
              <a:buClr>
                <a:srgbClr val="1E7FB8"/>
              </a:buClr>
              <a:buFont typeface="Arial" pitchFamily="34" charset="0"/>
              <a:buChar char="–"/>
            </a:pPr>
            <a:r>
              <a:rPr lang="fr-FR" sz="2100" dirty="0">
                <a:solidFill>
                  <a:srgbClr val="000066"/>
                </a:solidFill>
                <a:latin typeface="+mn-lt"/>
              </a:rPr>
              <a:t>60'  </a:t>
            </a:r>
          </a:p>
          <a:p>
            <a:pPr marL="341313" lvl="1" indent="-341313" defTabSz="912813" eaLnBrk="0" hangingPunct="0">
              <a:spcBef>
                <a:spcPct val="80000"/>
              </a:spcBef>
              <a:buClr>
                <a:srgbClr val="1E7FB8"/>
              </a:buClr>
              <a:buFont typeface="Wingdings" pitchFamily="2" charset="2"/>
              <a:buChar char="l"/>
            </a:pPr>
            <a:endParaRPr lang="en-GB" sz="2400" dirty="0">
              <a:solidFill>
                <a:srgbClr val="000066"/>
              </a:solidFill>
              <a:latin typeface="+mn-lt"/>
            </a:endParaRPr>
          </a:p>
        </p:txBody>
      </p:sp>
      <p:pic>
        <p:nvPicPr>
          <p:cNvPr id="4100" name="Picture 6" descr="C:\Users\sfellache\Desktop\ammp\sandclock.jpg"/>
          <p:cNvPicPr>
            <a:picLocks noChangeAspect="1" noChangeArrowheads="1"/>
          </p:cNvPicPr>
          <p:nvPr/>
        </p:nvPicPr>
        <p:blipFill>
          <a:blip r:embed="rId3"/>
          <a:srcRect/>
          <a:stretch>
            <a:fillRect/>
          </a:stretch>
        </p:blipFill>
        <p:spPr bwMode="auto">
          <a:xfrm>
            <a:off x="547687" y="4267200"/>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a:srcRect/>
          <a:stretch>
            <a:fillRect/>
          </a:stretch>
        </p:blipFill>
        <p:spPr bwMode="auto">
          <a:xfrm>
            <a:off x="179388" y="1341438"/>
            <a:ext cx="1223962" cy="10160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descr="doctor_goodbye"/>
          <p:cNvPicPr>
            <a:picLocks noChangeAspect="1" noChangeArrowheads="1"/>
          </p:cNvPicPr>
          <p:nvPr/>
        </p:nvPicPr>
        <p:blipFill>
          <a:blip r:embed="rId3"/>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a:t>End of module</a:t>
            </a:r>
            <a:endParaRPr lang="fr-FR" sz="360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Thank you</a:t>
            </a:r>
          </a:p>
          <a:p>
            <a:pPr algn="ctr" rtl="1">
              <a:defRPr/>
            </a:pPr>
            <a:r>
              <a:rPr lang="en-US" sz="2400" b="1" dirty="0">
                <a:solidFill>
                  <a:srgbClr val="000066"/>
                </a:solidFill>
              </a:rPr>
              <a:t>for your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 </a:t>
            </a:r>
          </a:p>
        </p:txBody>
      </p:sp>
      <p:sp>
        <p:nvSpPr>
          <p:cNvPr id="3" name="Content Placeholder 2"/>
          <p:cNvSpPr>
            <a:spLocks noGrp="1"/>
          </p:cNvSpPr>
          <p:nvPr>
            <p:ph idx="1"/>
          </p:nvPr>
        </p:nvSpPr>
        <p:spPr>
          <a:xfrm>
            <a:off x="426244" y="1524000"/>
            <a:ext cx="8291512" cy="4611688"/>
          </a:xfrm>
        </p:spPr>
        <p:txBody>
          <a:bodyPr/>
          <a:lstStyle/>
          <a:p>
            <a:r>
              <a:rPr lang="en-US" sz="2000" dirty="0"/>
              <a:t>Orientation </a:t>
            </a:r>
            <a:r>
              <a:rPr lang="en-US" sz="2000" dirty="0" err="1"/>
              <a:t>programme</a:t>
            </a:r>
            <a:r>
              <a:rPr lang="en-US" sz="2000" dirty="0"/>
              <a:t> on adolescent health for health-care providers. WHO, 2006 </a:t>
            </a:r>
            <a:r>
              <a:rPr lang="en-US" sz="2000" dirty="0">
                <a:hlinkClick r:id="rId3"/>
              </a:rPr>
              <a:t>https://www.who.int/publications/i/item/9241591269</a:t>
            </a:r>
            <a:endParaRPr lang="en-US" sz="2000" dirty="0"/>
          </a:p>
          <a:p>
            <a:r>
              <a:rPr lang="en-US" sz="2000" dirty="0"/>
              <a:t>Adolescent job aid. A handy desk reference tool for primary level health workers. WHO, 2010 </a:t>
            </a:r>
            <a:r>
              <a:rPr lang="en-US" sz="2000" dirty="0">
                <a:hlinkClick r:id="rId4"/>
              </a:rPr>
              <a:t>https://apps.who.int/iris/handle/10665/44387</a:t>
            </a:r>
            <a:endParaRPr lang="en-US" sz="2000" dirty="0"/>
          </a:p>
          <a:p>
            <a:r>
              <a:rPr lang="en-US" sz="2000" dirty="0"/>
              <a:t>Standards for improving the quality of care for children and young adolescents in health facilities. WHO, 2018 </a:t>
            </a:r>
            <a:r>
              <a:rPr lang="en-US" sz="2000" dirty="0">
                <a:hlinkClick r:id="rId5"/>
              </a:rPr>
              <a:t>https://www.who.int/publications/i/item/9789241565554</a:t>
            </a:r>
            <a:endParaRPr lang="en-US" sz="2000" dirty="0"/>
          </a:p>
          <a:p>
            <a:pPr algn="l"/>
            <a:r>
              <a:rPr lang="en-US" sz="2000" dirty="0"/>
              <a:t>Assessing and supporting adolescents’ capacity for autonomous decision-making in health-care settings. A tool for health-care provider. WHO 2021.  </a:t>
            </a:r>
            <a:r>
              <a:rPr lang="en-US" sz="2000" dirty="0">
                <a:hlinkClick r:id="rId6"/>
              </a:rPr>
              <a:t>https://www.who.int/publications/i/item/9789240039568</a:t>
            </a:r>
            <a:endParaRPr lang="en-US" sz="2000" dirty="0"/>
          </a:p>
          <a:p>
            <a:endParaRPr lang="en-US" sz="2000" dirty="0"/>
          </a:p>
          <a:p>
            <a:endParaRPr lang="en-US" sz="2400" b="1" dirty="0">
              <a:solidFill>
                <a:srgbClr val="00206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a:grpSpLocks/>
          </p:cNvGrpSpPr>
          <p:nvPr/>
        </p:nvGrpSpPr>
        <p:grpSpPr bwMode="auto">
          <a:xfrm>
            <a:off x="503238" y="1268413"/>
            <a:ext cx="4356100" cy="1008062"/>
            <a:chOff x="317" y="981"/>
            <a:chExt cx="2744" cy="635"/>
          </a:xfrm>
        </p:grpSpPr>
        <p:sp>
          <p:nvSpPr>
            <p:cNvPr id="7" name="Rectangle à coins arrondis 6"/>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dirty="0">
                  <a:solidFill>
                    <a:srgbClr val="000066"/>
                  </a:solidFill>
                  <a:ea typeface="MS PGothic" pitchFamily="34" charset="-128"/>
                </a:rPr>
                <a:t>What is special about adolescence?</a:t>
              </a:r>
              <a:endParaRPr lang="fr-FR" sz="2000" b="1" dirty="0">
                <a:solidFill>
                  <a:srgbClr val="000066"/>
                </a:solidFill>
                <a:ea typeface="MS PGothic" pitchFamily="34" charset="-128"/>
              </a:endParaRPr>
            </a:p>
            <a:p>
              <a:pPr rtl="1">
                <a:defRPr/>
              </a:pPr>
              <a:endParaRPr lang="fr-FR" sz="2000" b="1" dirty="0">
                <a:solidFill>
                  <a:srgbClr val="000066"/>
                </a:solidFill>
                <a:ea typeface="MS PGothic" pitchFamily="34" charset="-128"/>
              </a:endParaRPr>
            </a:p>
          </p:txBody>
        </p:sp>
        <p:sp>
          <p:nvSpPr>
            <p:cNvPr id="8" name="Ellipse 7"/>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p>
          </p:txBody>
        </p:sp>
      </p:grpSp>
      <p:grpSp>
        <p:nvGrpSpPr>
          <p:cNvPr id="3" name="Group 15"/>
          <p:cNvGrpSpPr>
            <a:grpSpLocks/>
          </p:cNvGrpSpPr>
          <p:nvPr/>
        </p:nvGrpSpPr>
        <p:grpSpPr bwMode="auto">
          <a:xfrm>
            <a:off x="503238" y="3429000"/>
            <a:ext cx="4357687" cy="1285884"/>
            <a:chOff x="317" y="2342"/>
            <a:chExt cx="2745" cy="634"/>
          </a:xfrm>
        </p:grpSpPr>
        <p:sp>
          <p:nvSpPr>
            <p:cNvPr id="6" name="Rectangle à coins arrondis 5"/>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ＭＳ Ｐゴシック" charset="0"/>
                </a:rPr>
                <a:t>How to </a:t>
              </a:r>
              <a:r>
                <a:rPr lang="fr-FR" sz="2000" b="1" dirty="0" err="1">
                  <a:solidFill>
                    <a:srgbClr val="000066"/>
                  </a:solidFill>
                  <a:ea typeface="ＭＳ Ｐゴシック" charset="0"/>
                </a:rPr>
                <a:t>take</a:t>
              </a:r>
              <a:r>
                <a:rPr lang="fr-FR" sz="2000" b="1" dirty="0">
                  <a:solidFill>
                    <a:srgbClr val="000066"/>
                  </a:solidFill>
                  <a:ea typeface="ＭＳ Ｐゴシック" charset="0"/>
                </a:rPr>
                <a:t> care of adolescent patients? </a:t>
              </a:r>
            </a:p>
          </p:txBody>
        </p:sp>
        <p:sp>
          <p:nvSpPr>
            <p:cNvPr id="10" name="Ellipse 9"/>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p>
          </p:txBody>
        </p:sp>
      </p:grpSp>
      <p:sp>
        <p:nvSpPr>
          <p:cNvPr id="5124" name="ZoneTexte 15"/>
          <p:cNvSpPr txBox="1">
            <a:spLocks noChangeArrowheads="1"/>
          </p:cNvSpPr>
          <p:nvPr/>
        </p:nvSpPr>
        <p:spPr bwMode="auto">
          <a:xfrm>
            <a:off x="-396875" y="260350"/>
            <a:ext cx="10153650" cy="584200"/>
          </a:xfrm>
          <a:prstGeom prst="rect">
            <a:avLst/>
          </a:prstGeom>
          <a:noFill/>
          <a:ln w="9525">
            <a:noFill/>
            <a:miter lim="800000"/>
            <a:headEnd/>
            <a:tailEnd/>
          </a:ln>
        </p:spPr>
        <p:txBody>
          <a:bodyPr>
            <a:spAutoFit/>
          </a:bodyPr>
          <a:lstStyle/>
          <a:p>
            <a:pPr algn="ctr" rtl="1"/>
            <a:r>
              <a:rPr lang="fr-FR" sz="3200" b="1" dirty="0">
                <a:solidFill>
                  <a:srgbClr val="000066"/>
                </a:solidFill>
                <a:latin typeface="Arial" pitchFamily="34" charset="0"/>
              </a:rPr>
              <a:t>Key issues</a:t>
            </a:r>
          </a:p>
        </p:txBody>
      </p:sp>
      <p:pic>
        <p:nvPicPr>
          <p:cNvPr id="5125" name="Picture 15" descr="C:\Users\sfellache\Desktop\ammp\doctor2.jpg"/>
          <p:cNvPicPr>
            <a:picLocks noChangeAspect="1" noChangeArrowheads="1"/>
          </p:cNvPicPr>
          <p:nvPr/>
        </p:nvPicPr>
        <p:blipFill>
          <a:blip r:embed="rId3"/>
          <a:srcRect/>
          <a:stretch>
            <a:fillRect/>
          </a:stretch>
        </p:blipFill>
        <p:spPr bwMode="auto">
          <a:xfrm>
            <a:off x="5724525" y="1485900"/>
            <a:ext cx="2735263" cy="3959225"/>
          </a:xfrm>
          <a:prstGeom prst="rect">
            <a:avLst/>
          </a:prstGeom>
          <a:noFill/>
          <a:ln w="9525">
            <a:noFill/>
            <a:miter lim="800000"/>
            <a:headEnd/>
            <a:tailEnd/>
          </a:ln>
        </p:spPr>
      </p:pic>
      <p:grpSp>
        <p:nvGrpSpPr>
          <p:cNvPr id="9" name="Group 14"/>
          <p:cNvGrpSpPr>
            <a:grpSpLocks/>
          </p:cNvGrpSpPr>
          <p:nvPr/>
        </p:nvGrpSpPr>
        <p:grpSpPr bwMode="auto">
          <a:xfrm>
            <a:off x="503238" y="2346325"/>
            <a:ext cx="4357687" cy="1152525"/>
            <a:chOff x="317" y="1660"/>
            <a:chExt cx="2745" cy="726"/>
          </a:xfrm>
        </p:grpSpPr>
        <p:sp>
          <p:nvSpPr>
            <p:cNvPr id="11" name="Rectangle à coins arrondis 10"/>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dirty="0">
                  <a:solidFill>
                    <a:srgbClr val="000066"/>
                  </a:solidFill>
                  <a:ea typeface="MS PGothic" pitchFamily="34" charset="-128"/>
                </a:rPr>
                <a:t>How do characteristics of adolescents affect my work?</a:t>
              </a:r>
            </a:p>
          </p:txBody>
        </p:sp>
        <p:sp>
          <p:nvSpPr>
            <p:cNvPr id="13" name="Ellipse 12"/>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 of adolescence </a:t>
            </a:r>
          </a:p>
        </p:txBody>
      </p:sp>
      <p:sp>
        <p:nvSpPr>
          <p:cNvPr id="3" name="Content Placeholder 2"/>
          <p:cNvSpPr>
            <a:spLocks noGrp="1"/>
          </p:cNvSpPr>
          <p:nvPr>
            <p:ph idx="1"/>
          </p:nvPr>
        </p:nvSpPr>
        <p:spPr>
          <a:xfrm>
            <a:off x="685800" y="1752600"/>
            <a:ext cx="7119935" cy="4611688"/>
          </a:xfrm>
        </p:spPr>
        <p:txBody>
          <a:bodyPr/>
          <a:lstStyle/>
          <a:p>
            <a:pPr eaLnBrk="1" hangingPunct="1">
              <a:lnSpc>
                <a:spcPct val="90000"/>
              </a:lnSpc>
            </a:pPr>
            <a:r>
              <a:rPr lang="en-GB" sz="2400" dirty="0">
                <a:solidFill>
                  <a:srgbClr val="002060"/>
                </a:solidFill>
              </a:rPr>
              <a:t>WHO definitions: </a:t>
            </a:r>
            <a:r>
              <a:rPr lang="en-US" sz="2400" dirty="0">
                <a:solidFill>
                  <a:srgbClr val="002060"/>
                </a:solidFill>
              </a:rPr>
              <a:t> </a:t>
            </a:r>
          </a:p>
          <a:p>
            <a:pPr lvl="1" eaLnBrk="1" hangingPunct="1">
              <a:lnSpc>
                <a:spcPct val="90000"/>
              </a:lnSpc>
              <a:spcBef>
                <a:spcPts val="600"/>
              </a:spcBef>
            </a:pPr>
            <a:r>
              <a:rPr lang="en-GB" dirty="0">
                <a:solidFill>
                  <a:srgbClr val="002060"/>
                </a:solidFill>
              </a:rPr>
              <a:t>Under-five child 0-4 years </a:t>
            </a:r>
          </a:p>
          <a:p>
            <a:pPr lvl="1" eaLnBrk="1" hangingPunct="1">
              <a:lnSpc>
                <a:spcPct val="90000"/>
              </a:lnSpc>
              <a:spcBef>
                <a:spcPts val="600"/>
              </a:spcBef>
            </a:pPr>
            <a:r>
              <a:rPr lang="en-GB" dirty="0"/>
              <a:t>Older child 5-9 years</a:t>
            </a:r>
          </a:p>
          <a:p>
            <a:pPr lvl="1" eaLnBrk="1" hangingPunct="1">
              <a:lnSpc>
                <a:spcPct val="90000"/>
              </a:lnSpc>
              <a:spcBef>
                <a:spcPts val="600"/>
              </a:spcBef>
            </a:pPr>
            <a:r>
              <a:rPr lang="en-GB" dirty="0"/>
              <a:t>Adolescent 10-19 years</a:t>
            </a:r>
          </a:p>
          <a:p>
            <a:pPr lvl="1" eaLnBrk="1" hangingPunct="1">
              <a:lnSpc>
                <a:spcPct val="90000"/>
              </a:lnSpc>
              <a:spcBef>
                <a:spcPts val="600"/>
              </a:spcBef>
            </a:pPr>
            <a:r>
              <a:rPr lang="en-GB" dirty="0"/>
              <a:t>Young person 10-24 years</a:t>
            </a:r>
          </a:p>
          <a:p>
            <a:r>
              <a:rPr lang="en-GB" sz="2400" dirty="0">
                <a:solidFill>
                  <a:srgbClr val="002060"/>
                </a:solidFill>
              </a:rPr>
              <a:t>UNICEF definition of the child </a:t>
            </a:r>
            <a:endParaRPr lang="en-US" sz="2400" dirty="0">
              <a:solidFill>
                <a:srgbClr val="002060"/>
              </a:solidFill>
            </a:endParaRPr>
          </a:p>
          <a:p>
            <a:pPr lvl="1" eaLnBrk="1" hangingPunct="1">
              <a:lnSpc>
                <a:spcPct val="90000"/>
              </a:lnSpc>
              <a:spcBef>
                <a:spcPts val="600"/>
              </a:spcBef>
            </a:pPr>
            <a:r>
              <a:rPr lang="en-GB" dirty="0">
                <a:solidFill>
                  <a:srgbClr val="002060"/>
                </a:solidFill>
              </a:rPr>
              <a:t>Child from 0 up to 18 years </a:t>
            </a:r>
            <a:br>
              <a:rPr lang="en-GB" dirty="0">
                <a:solidFill>
                  <a:srgbClr val="002060"/>
                </a:solidFill>
              </a:rPr>
            </a:br>
            <a:r>
              <a:rPr lang="en-GB" dirty="0">
                <a:solidFill>
                  <a:srgbClr val="002060"/>
                </a:solidFill>
              </a:rPr>
              <a:t>(as per Convention on the Rights of the Child)</a:t>
            </a:r>
            <a:endParaRPr lang="en-US" dirty="0">
              <a:solidFill>
                <a:srgbClr val="002060"/>
              </a:solidFill>
            </a:endParaRPr>
          </a:p>
          <a:p>
            <a:pPr lvl="1"/>
            <a:endParaRPr lang="en-US" dirty="0"/>
          </a:p>
        </p:txBody>
      </p:sp>
      <p:pic>
        <p:nvPicPr>
          <p:cNvPr id="4" name="Picture 3" descr="p3-4d.png"/>
          <p:cNvPicPr>
            <a:picLocks noChangeAspect="1"/>
          </p:cNvPicPr>
          <p:nvPr/>
        </p:nvPicPr>
        <p:blipFill>
          <a:blip r:embed="rId3"/>
          <a:stretch>
            <a:fillRect/>
          </a:stretch>
        </p:blipFill>
        <p:spPr>
          <a:xfrm>
            <a:off x="7285035" y="1778000"/>
            <a:ext cx="1041400" cy="3657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Adolescent development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90533559"/>
              </p:ext>
            </p:extLst>
          </p:nvPr>
        </p:nvGraphicFramePr>
        <p:xfrm>
          <a:off x="304800" y="1381125"/>
          <a:ext cx="8686800" cy="3249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extLst>
              <p:ext uri="{D42A27DB-BD31-4B8C-83A1-F6EECF244321}">
                <p14:modId xmlns:p14="http://schemas.microsoft.com/office/powerpoint/2010/main" val="35345620"/>
              </p:ext>
            </p:extLst>
          </p:nvPr>
        </p:nvGraphicFramePr>
        <p:xfrm>
          <a:off x="3124200" y="5410200"/>
          <a:ext cx="2971800" cy="609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Up-Down Arrow 7"/>
          <p:cNvSpPr/>
          <p:nvPr/>
        </p:nvSpPr>
        <p:spPr bwMode="auto">
          <a:xfrm rot="10800000">
            <a:off x="4503772" y="4572000"/>
            <a:ext cx="381001" cy="727620"/>
          </a:xfrm>
          <a:prstGeom prst="upDownArrow">
            <a:avLst/>
          </a:prstGeom>
          <a:gradFill>
            <a:gsLst>
              <a:gs pos="0">
                <a:srgbClr val="03D4A8"/>
              </a:gs>
              <a:gs pos="60000">
                <a:srgbClr val="21D6E0"/>
              </a:gs>
              <a:gs pos="75000">
                <a:srgbClr val="0087E6"/>
              </a:gs>
              <a:gs pos="100000">
                <a:srgbClr val="005CBF"/>
              </a:gs>
            </a:gsLst>
            <a:lin ang="5400000" scaled="0"/>
          </a:gra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Physical maturation</a:t>
            </a:r>
            <a:endParaRPr lang="en-US" dirty="0">
              <a:solidFill>
                <a:srgbClr val="002060"/>
              </a:solidFill>
            </a:endParaRPr>
          </a:p>
        </p:txBody>
      </p:sp>
      <p:sp>
        <p:nvSpPr>
          <p:cNvPr id="3" name="Content Placeholder 2"/>
          <p:cNvSpPr>
            <a:spLocks noGrp="1"/>
          </p:cNvSpPr>
          <p:nvPr>
            <p:ph idx="1"/>
          </p:nvPr>
        </p:nvSpPr>
        <p:spPr>
          <a:xfrm>
            <a:off x="457200" y="1828800"/>
            <a:ext cx="8291512" cy="4611688"/>
          </a:xfrm>
        </p:spPr>
        <p:txBody>
          <a:bodyPr/>
          <a:lstStyle/>
          <a:p>
            <a:pPr marL="0" indent="0" eaLnBrk="1" hangingPunct="1">
              <a:buNone/>
            </a:pPr>
            <a:r>
              <a:rPr lang="en-GB" sz="2400" dirty="0"/>
              <a:t>Puberty involves changes in the body that lead to full growth and sexual maturation:</a:t>
            </a:r>
          </a:p>
          <a:p>
            <a:pPr lvl="1" eaLnBrk="1" hangingPunct="1"/>
            <a:r>
              <a:rPr lang="en-GB" dirty="0"/>
              <a:t>physical and psychological changes enabling reproduction</a:t>
            </a:r>
          </a:p>
          <a:p>
            <a:pPr lvl="1" eaLnBrk="1" hangingPunct="1"/>
            <a:r>
              <a:rPr lang="en-GB" dirty="0"/>
              <a:t>activation of a complex </a:t>
            </a:r>
            <a:r>
              <a:rPr lang="en-GB" dirty="0" err="1"/>
              <a:t>neuro</a:t>
            </a:r>
            <a:r>
              <a:rPr lang="en-GB" dirty="0"/>
              <a:t>-endocrinal network that regulates changes in the whole body including in the brain</a:t>
            </a:r>
          </a:p>
          <a:p>
            <a:endParaRPr lang="en-US" dirty="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Sexual maturation</a:t>
            </a:r>
            <a:endParaRPr lang="en-US" dirty="0">
              <a:solidFill>
                <a:srgbClr val="002060"/>
              </a:solidFill>
            </a:endParaRPr>
          </a:p>
        </p:txBody>
      </p:sp>
      <p:sp>
        <p:nvSpPr>
          <p:cNvPr id="3" name="Content Placeholder 2"/>
          <p:cNvSpPr>
            <a:spLocks noGrp="1"/>
          </p:cNvSpPr>
          <p:nvPr>
            <p:ph idx="1"/>
          </p:nvPr>
        </p:nvSpPr>
        <p:spPr>
          <a:xfrm>
            <a:off x="442913" y="1381125"/>
            <a:ext cx="8291512" cy="2191891"/>
          </a:xfrm>
        </p:spPr>
        <p:txBody>
          <a:bodyPr/>
          <a:lstStyle/>
          <a:p>
            <a:pPr eaLnBrk="1" hangingPunct="1"/>
            <a:r>
              <a:rPr lang="en-GB" sz="2400" dirty="0"/>
              <a:t>Onset of puberty typically occurs between 9-13 years old in girls and 10-14 years old in boys</a:t>
            </a:r>
          </a:p>
        </p:txBody>
      </p:sp>
      <p:sp>
        <p:nvSpPr>
          <p:cNvPr id="4" name="Rounded Rectangle 3"/>
          <p:cNvSpPr/>
          <p:nvPr/>
        </p:nvSpPr>
        <p:spPr bwMode="auto">
          <a:xfrm>
            <a:off x="1187624" y="2996952"/>
            <a:ext cx="2088232" cy="864096"/>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9" name="TextBox 8"/>
          <p:cNvSpPr txBox="1"/>
          <p:nvPr/>
        </p:nvSpPr>
        <p:spPr>
          <a:xfrm>
            <a:off x="5334000" y="5364718"/>
            <a:ext cx="3352800" cy="578882"/>
          </a:xfrm>
          <a:prstGeom prst="roundRect">
            <a:avLst/>
          </a:prstGeom>
          <a:solidFill>
            <a:schemeClr val="bg1"/>
          </a:solidFill>
          <a:ln>
            <a:solidFill>
              <a:schemeClr val="bg1"/>
            </a:solidFill>
          </a:ln>
        </p:spPr>
        <p:txBody>
          <a:bodyPr wrap="square" rtlCol="0">
            <a:spAutoFit/>
          </a:bodyPr>
          <a:lstStyle/>
          <a:p>
            <a:pPr algn="ctr"/>
            <a:r>
              <a:rPr lang="en-US" sz="1400" b="1" dirty="0">
                <a:solidFill>
                  <a:srgbClr val="002060"/>
                </a:solidFill>
              </a:rPr>
              <a:t>A physically mature adolescent girl </a:t>
            </a:r>
          </a:p>
          <a:p>
            <a:pPr algn="ctr"/>
            <a:r>
              <a:rPr lang="en-US" sz="1400" b="1" dirty="0">
                <a:solidFill>
                  <a:srgbClr val="002060"/>
                </a:solidFill>
              </a:rPr>
              <a:t>15 to 17 years</a:t>
            </a:r>
          </a:p>
        </p:txBody>
      </p:sp>
      <p:pic>
        <p:nvPicPr>
          <p:cNvPr id="11" name="Picture 10" descr="p3-4a.png"/>
          <p:cNvPicPr>
            <a:picLocks noChangeAspect="1"/>
          </p:cNvPicPr>
          <p:nvPr/>
        </p:nvPicPr>
        <p:blipFill>
          <a:blip r:embed="rId3"/>
          <a:stretch>
            <a:fillRect/>
          </a:stretch>
        </p:blipFill>
        <p:spPr>
          <a:xfrm>
            <a:off x="1676401" y="3276600"/>
            <a:ext cx="826896" cy="1905000"/>
          </a:xfrm>
          <a:prstGeom prst="rect">
            <a:avLst/>
          </a:prstGeom>
        </p:spPr>
      </p:pic>
      <p:sp>
        <p:nvSpPr>
          <p:cNvPr id="12" name="TextBox 11"/>
          <p:cNvSpPr txBox="1"/>
          <p:nvPr/>
        </p:nvSpPr>
        <p:spPr>
          <a:xfrm>
            <a:off x="914400" y="5364718"/>
            <a:ext cx="2362200" cy="578882"/>
          </a:xfrm>
          <a:prstGeom prst="roundRect">
            <a:avLst/>
          </a:prstGeom>
          <a:solidFill>
            <a:schemeClr val="bg1"/>
          </a:solidFill>
          <a:ln>
            <a:solidFill>
              <a:schemeClr val="bg1"/>
            </a:solidFill>
          </a:ln>
        </p:spPr>
        <p:txBody>
          <a:bodyPr wrap="square" rtlCol="0">
            <a:spAutoFit/>
          </a:bodyPr>
          <a:lstStyle/>
          <a:p>
            <a:pPr algn="ctr"/>
            <a:r>
              <a:rPr lang="en-GB" sz="1400" b="1" dirty="0">
                <a:solidFill>
                  <a:srgbClr val="002060"/>
                </a:solidFill>
              </a:rPr>
              <a:t>A child </a:t>
            </a:r>
          </a:p>
          <a:p>
            <a:pPr algn="ctr"/>
            <a:r>
              <a:rPr lang="en-GB" sz="1400" b="1" dirty="0">
                <a:solidFill>
                  <a:srgbClr val="002060"/>
                </a:solidFill>
              </a:rPr>
              <a:t>5 - 7 years old</a:t>
            </a:r>
            <a:endParaRPr lang="en-US" sz="1400" b="1" dirty="0">
              <a:solidFill>
                <a:srgbClr val="002060"/>
              </a:solidFill>
            </a:endParaRPr>
          </a:p>
        </p:txBody>
      </p:sp>
      <p:pic>
        <p:nvPicPr>
          <p:cNvPr id="13" name="Picture 12" descr="p3-4d.png"/>
          <p:cNvPicPr>
            <a:picLocks noChangeAspect="1"/>
          </p:cNvPicPr>
          <p:nvPr/>
        </p:nvPicPr>
        <p:blipFill>
          <a:blip r:embed="rId4"/>
          <a:stretch>
            <a:fillRect/>
          </a:stretch>
        </p:blipFill>
        <p:spPr>
          <a:xfrm>
            <a:off x="6248400" y="2209800"/>
            <a:ext cx="882121" cy="3098181"/>
          </a:xfrm>
          <a:prstGeom prst="rect">
            <a:avLst/>
          </a:prstGeom>
        </p:spPr>
      </p:pic>
      <p:sp>
        <p:nvSpPr>
          <p:cNvPr id="16" name="Striped Right Arrow 15"/>
          <p:cNvSpPr/>
          <p:nvPr/>
        </p:nvSpPr>
        <p:spPr bwMode="auto">
          <a:xfrm>
            <a:off x="3657601" y="4494014"/>
            <a:ext cx="1676399" cy="611386"/>
          </a:xfrm>
          <a:prstGeom prst="stripedRightArrow">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r>
              <a:rPr kumimoji="0" lang="en-US" sz="1400" b="1" i="0" u="none" strike="noStrike" cap="none" normalizeH="0" baseline="0" dirty="0">
                <a:ln>
                  <a:noFill/>
                </a:ln>
                <a:solidFill>
                  <a:srgbClr val="000066"/>
                </a:solidFill>
                <a:effectLst/>
                <a:latin typeface="Arial" charset="0"/>
                <a:cs typeface="Arial" charset="0"/>
              </a:rPr>
              <a:t>maturation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Brain maturation</a:t>
            </a:r>
            <a:endParaRPr lang="en-US" dirty="0">
              <a:solidFill>
                <a:srgbClr val="002060"/>
              </a:solidFill>
            </a:endParaRPr>
          </a:p>
        </p:txBody>
      </p:sp>
      <p:sp>
        <p:nvSpPr>
          <p:cNvPr id="3" name="Content Placeholder 2"/>
          <p:cNvSpPr>
            <a:spLocks noGrp="1"/>
          </p:cNvSpPr>
          <p:nvPr>
            <p:ph idx="1"/>
          </p:nvPr>
        </p:nvSpPr>
        <p:spPr>
          <a:xfrm>
            <a:off x="442913" y="1381125"/>
            <a:ext cx="8377559" cy="4611688"/>
          </a:xfrm>
        </p:spPr>
        <p:txBody>
          <a:bodyPr/>
          <a:lstStyle/>
          <a:p>
            <a:pPr eaLnBrk="1" hangingPunct="1">
              <a:lnSpc>
                <a:spcPct val="90000"/>
              </a:lnSpc>
            </a:pPr>
            <a:r>
              <a:rPr lang="en-GB" sz="2400" dirty="0"/>
              <a:t>Many brain changes occur during adolescence </a:t>
            </a:r>
          </a:p>
          <a:p>
            <a:pPr eaLnBrk="1" hangingPunct="1">
              <a:lnSpc>
                <a:spcPct val="90000"/>
              </a:lnSpc>
            </a:pPr>
            <a:r>
              <a:rPr lang="en-GB" sz="2400" dirty="0"/>
              <a:t>Profound changes occur in: </a:t>
            </a:r>
          </a:p>
          <a:p>
            <a:pPr lvl="1" eaLnBrk="1" hangingPunct="1">
              <a:lnSpc>
                <a:spcPct val="90000"/>
              </a:lnSpc>
            </a:pPr>
            <a:r>
              <a:rPr lang="en-GB" dirty="0"/>
              <a:t>brain connections</a:t>
            </a:r>
          </a:p>
          <a:p>
            <a:pPr lvl="1" eaLnBrk="1" hangingPunct="1">
              <a:lnSpc>
                <a:spcPct val="90000"/>
              </a:lnSpc>
            </a:pPr>
            <a:r>
              <a:rPr lang="en-GB" dirty="0"/>
              <a:t>signalling mechanisms</a:t>
            </a:r>
          </a:p>
          <a:p>
            <a:pPr lvl="1" eaLnBrk="1" hangingPunct="1">
              <a:lnSpc>
                <a:spcPct val="90000"/>
              </a:lnSpc>
            </a:pPr>
            <a:r>
              <a:rPr lang="en-GB" dirty="0"/>
              <a:t>the pre-frontal cortex</a:t>
            </a:r>
          </a:p>
          <a:p>
            <a:pPr eaLnBrk="1" hangingPunct="1">
              <a:lnSpc>
                <a:spcPct val="90000"/>
              </a:lnSpc>
            </a:pPr>
            <a:r>
              <a:rPr lang="en-GB" sz="2400" dirty="0"/>
              <a:t>The pre-frontal cortex is responsible for:</a:t>
            </a:r>
          </a:p>
          <a:p>
            <a:pPr lvl="1" eaLnBrk="1" hangingPunct="1">
              <a:lnSpc>
                <a:spcPct val="90000"/>
              </a:lnSpc>
            </a:pPr>
            <a:r>
              <a:rPr lang="en-GB" dirty="0"/>
              <a:t>organizational ability</a:t>
            </a:r>
          </a:p>
          <a:p>
            <a:pPr lvl="1" eaLnBrk="1" hangingPunct="1">
              <a:lnSpc>
                <a:spcPct val="90000"/>
              </a:lnSpc>
            </a:pPr>
            <a:r>
              <a:rPr lang="en-GB" dirty="0"/>
              <a:t>strategic thinking</a:t>
            </a:r>
          </a:p>
          <a:p>
            <a:pPr lvl="1" eaLnBrk="1" hangingPunct="1">
              <a:lnSpc>
                <a:spcPct val="90000"/>
              </a:lnSpc>
            </a:pPr>
            <a:r>
              <a:rPr lang="en-GB" dirty="0"/>
              <a:t>impulse control</a:t>
            </a:r>
          </a:p>
          <a:p>
            <a:pPr eaLnBrk="1" hangingPunct="1">
              <a:lnSpc>
                <a:spcPct val="90000"/>
              </a:lnSpc>
            </a:pPr>
            <a:r>
              <a:rPr lang="en-GB" sz="2400" dirty="0"/>
              <a:t>Brain changes are affected by social influences</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2060"/>
                </a:solidFill>
              </a:rPr>
              <a:t>Psychological development</a:t>
            </a:r>
            <a:br>
              <a:rPr lang="en-GB" dirty="0">
                <a:solidFill>
                  <a:srgbClr val="002060"/>
                </a:solidFill>
              </a:rPr>
            </a:br>
            <a:r>
              <a:rPr lang="en-GB" sz="3200" dirty="0">
                <a:solidFill>
                  <a:srgbClr val="002060"/>
                </a:solidFill>
              </a:rPr>
              <a:t>Cognitive changes</a:t>
            </a:r>
            <a:endParaRPr lang="en-US" dirty="0">
              <a:solidFill>
                <a:srgbClr val="002060"/>
              </a:solidFill>
            </a:endParaRPr>
          </a:p>
        </p:txBody>
      </p:sp>
      <p:sp>
        <p:nvSpPr>
          <p:cNvPr id="3" name="Content Placeholder 2"/>
          <p:cNvSpPr>
            <a:spLocks noGrp="1"/>
          </p:cNvSpPr>
          <p:nvPr>
            <p:ph idx="1"/>
          </p:nvPr>
        </p:nvSpPr>
        <p:spPr/>
        <p:txBody>
          <a:bodyPr/>
          <a:lstStyle/>
          <a:p>
            <a:pPr eaLnBrk="1" hangingPunct="1"/>
            <a:r>
              <a:rPr lang="en-GB" sz="2400" dirty="0"/>
              <a:t>A shift  from ‘concrete’ to ‘abstract’ thought:</a:t>
            </a:r>
          </a:p>
          <a:p>
            <a:pPr lvl="1" eaLnBrk="1" hangingPunct="1">
              <a:lnSpc>
                <a:spcPct val="90000"/>
              </a:lnSpc>
            </a:pPr>
            <a:r>
              <a:rPr lang="en-GB" dirty="0"/>
              <a:t>Using hypotheses and deductive reasoning</a:t>
            </a:r>
          </a:p>
          <a:p>
            <a:pPr lvl="1" eaLnBrk="1" hangingPunct="1">
              <a:lnSpc>
                <a:spcPct val="90000"/>
              </a:lnSpc>
            </a:pPr>
            <a:r>
              <a:rPr lang="en-GB" dirty="0"/>
              <a:t>Visualizing the future and planning ahead</a:t>
            </a:r>
          </a:p>
          <a:p>
            <a:pPr lvl="1" eaLnBrk="1" hangingPunct="1">
              <a:lnSpc>
                <a:spcPct val="90000"/>
              </a:lnSpc>
            </a:pPr>
            <a:r>
              <a:rPr lang="en-GB" dirty="0"/>
              <a:t>Reflecting on one's thinking and learning from this</a:t>
            </a:r>
          </a:p>
          <a:p>
            <a:pPr lvl="1" eaLnBrk="1" hangingPunct="1">
              <a:lnSpc>
                <a:spcPct val="90000"/>
              </a:lnSpc>
            </a:pPr>
            <a:r>
              <a:rPr lang="en-GB" dirty="0"/>
              <a:t>Thinking beyond conventional limits </a:t>
            </a:r>
          </a:p>
          <a:p>
            <a:pPr eaLnBrk="1" hangingPunct="1"/>
            <a:r>
              <a:rPr lang="en-GB" sz="2400" dirty="0"/>
              <a:t>Occurs at a variable rate</a:t>
            </a:r>
          </a:p>
          <a:p>
            <a:pPr eaLnBrk="1" hangingPunct="1">
              <a:spcBef>
                <a:spcPts val="1200"/>
              </a:spcBef>
            </a:pPr>
            <a:r>
              <a:rPr lang="en-GB" sz="2400" dirty="0"/>
              <a:t>Highly influenced by the social and cultural context</a:t>
            </a:r>
            <a:endParaRPr lang="en-US" sz="2400" dirty="0"/>
          </a:p>
          <a:p>
            <a:endParaRPr lang="en-US" dirty="0"/>
          </a:p>
          <a:p>
            <a:endParaRPr lang="en-US" dirty="0"/>
          </a:p>
        </p:txBody>
      </p:sp>
    </p:spTree>
    <p:extLst>
      <p:ext uri="{BB962C8B-B14F-4D97-AF65-F5344CB8AC3E}">
        <p14:creationId xmlns:p14="http://schemas.microsoft.com/office/powerpoint/2010/main" val="3999207498"/>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37638</TotalTime>
  <Words>3930</Words>
  <Application>Microsoft Office PowerPoint</Application>
  <PresentationFormat>On-screen Show (4:3)</PresentationFormat>
  <Paragraphs>305</Paragraphs>
  <Slides>21</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Arial Narrow</vt:lpstr>
      <vt:lpstr>Limon F3</vt:lpstr>
      <vt:lpstr>Wingdings</vt:lpstr>
      <vt:lpstr>PPTtemplate</vt:lpstr>
      <vt:lpstr>PowerPoint Presentation</vt:lpstr>
      <vt:lpstr>PowerPoint Presentation</vt:lpstr>
      <vt:lpstr>PowerPoint Presentation</vt:lpstr>
      <vt:lpstr>Definition of adolescence </vt:lpstr>
      <vt:lpstr>Adolescent development</vt:lpstr>
      <vt:lpstr>Physical maturation</vt:lpstr>
      <vt:lpstr>Sexual maturation</vt:lpstr>
      <vt:lpstr>Brain maturation</vt:lpstr>
      <vt:lpstr>Psychological development Cognitive changes</vt:lpstr>
      <vt:lpstr>Social development</vt:lpstr>
      <vt:lpstr>What is special about adolescence?</vt:lpstr>
      <vt:lpstr>In your point of view… </vt:lpstr>
      <vt:lpstr>How do characteristics of adolescents affect my work? (1/2)</vt:lpstr>
      <vt:lpstr>How do characteristics of adolescents affect my work? (2/2)</vt:lpstr>
      <vt:lpstr>PowerPoint Presentation</vt:lpstr>
      <vt:lpstr>PowerPoint Presentation</vt:lpstr>
      <vt:lpstr> What do I need to know and do differently  if my patient is 11, not 1 years old?</vt:lpstr>
      <vt:lpstr>Prevention messages for cervical cancer to give to girls and boys</vt:lpstr>
      <vt:lpstr>PowerPoint Presentation</vt:lpstr>
      <vt:lpstr>End of module</vt:lpstr>
      <vt:lpstr>References </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Dorothy</dc:creator>
  <cp:lastModifiedBy>Gillian Mayers</cp:lastModifiedBy>
  <cp:revision>876</cp:revision>
  <cp:lastPrinted>2013-06-27T07:59:00Z</cp:lastPrinted>
  <dcterms:created xsi:type="dcterms:W3CDTF">2012-01-27T09:02:50Z</dcterms:created>
  <dcterms:modified xsi:type="dcterms:W3CDTF">2022-05-16T07:27:00Z</dcterms:modified>
</cp:coreProperties>
</file>