
<file path=[Content_Types].xml><?xml version="1.0" encoding="utf-8"?>
<Types xmlns="http://schemas.openxmlformats.org/package/2006/content-types">
  <Default Extension="jpeg" ContentType="image/jpeg"/>
  <Default Extension="jpg" ContentType="image/pn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74" r:id="rId1"/>
  </p:sldMasterIdLst>
  <p:notesMasterIdLst>
    <p:notesMasterId r:id="rId16"/>
  </p:notesMasterIdLst>
  <p:handoutMasterIdLst>
    <p:handoutMasterId r:id="rId17"/>
  </p:handoutMasterIdLst>
  <p:sldIdLst>
    <p:sldId id="291" r:id="rId2"/>
    <p:sldId id="286" r:id="rId3"/>
    <p:sldId id="282" r:id="rId4"/>
    <p:sldId id="316" r:id="rId5"/>
    <p:sldId id="317" r:id="rId6"/>
    <p:sldId id="319" r:id="rId7"/>
    <p:sldId id="325" r:id="rId8"/>
    <p:sldId id="321" r:id="rId9"/>
    <p:sldId id="327" r:id="rId10"/>
    <p:sldId id="298" r:id="rId11"/>
    <p:sldId id="330" r:id="rId12"/>
    <p:sldId id="324" r:id="rId13"/>
    <p:sldId id="329" r:id="rId14"/>
    <p:sldId id="309" r:id="rId15"/>
  </p:sldIdLst>
  <p:sldSz cx="9144000" cy="6858000" type="screen4x3"/>
  <p:notesSz cx="6735763" cy="97996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3024">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9A0AD98B-AEB8-2DAF-443F-8358416DAD73}" name="AKABA, Hiroki" initials="AH" userId="S::akabah@who.int::db41f2cb-68b2-46d0-b1a9-2b507dcca92f" providerId="AD"/>
  <p188:author id="{CC5CBCFB-D074-74D6-D7C0-35ADAD7114D9}" name="BLOEM, Paul" initials="BP" userId="S::bloemp@who.int::e45b6380-c0aa-4e5d-b539-a832f4480bf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Dorothy" initials="D" lastIdx="6" clrIdx="0"/>
  <p:cmAuthor id="1" name="BAHL, Jhilmil" initials="bahlj" lastIdx="8"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8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FC21CC-85D9-59BD-FEEE-926AC5B70F31}" v="6" dt="2022-03-07T17:07:48.0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94" autoAdjust="0"/>
    <p:restoredTop sz="74637" autoAdjust="0"/>
  </p:normalViewPr>
  <p:slideViewPr>
    <p:cSldViewPr>
      <p:cViewPr varScale="1">
        <p:scale>
          <a:sx n="81" d="100"/>
          <a:sy n="81" d="100"/>
        </p:scale>
        <p:origin x="2526" y="90"/>
      </p:cViewPr>
      <p:guideLst>
        <p:guide orient="horz" pos="3024"/>
        <p:guide pos="2880"/>
      </p:guideLst>
    </p:cSldViewPr>
  </p:slideViewPr>
  <p:notesTextViewPr>
    <p:cViewPr>
      <p:scale>
        <a:sx n="100" d="100"/>
        <a:sy n="100" d="100"/>
      </p:scale>
      <p:origin x="0" y="0"/>
    </p:cViewPr>
  </p:notesTextViewPr>
  <p:notesViewPr>
    <p:cSldViewPr>
      <p:cViewPr varScale="1">
        <p:scale>
          <a:sx n="57" d="100"/>
          <a:sy n="57" d="100"/>
        </p:scale>
        <p:origin x="-4048" y="-104"/>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5" Type="http://schemas.microsoft.com/office/2018/10/relationships/authors" Targe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rs Gillian F. MAYERS (mayersgill@gmail.com)" userId="S::mayersgill_gmail.com#ext#@worldhealthorg.onmicrosoft.com::d9b941f0-ac22-4431-a954-e58ec48ed8eb" providerId="AD" clId="Web-{2AFC21CC-85D9-59BD-FEEE-926AC5B70F31}"/>
    <pc:docChg chg="modSld">
      <pc:chgData name="Mrs Gillian F. MAYERS (mayersgill@gmail.com)" userId="S::mayersgill_gmail.com#ext#@worldhealthorg.onmicrosoft.com::d9b941f0-ac22-4431-a954-e58ec48ed8eb" providerId="AD" clId="Web-{2AFC21CC-85D9-59BD-FEEE-926AC5B70F31}" dt="2022-03-07T17:07:48.091" v="5" actId="20577"/>
      <pc:docMkLst>
        <pc:docMk/>
      </pc:docMkLst>
      <pc:sldChg chg="modSp">
        <pc:chgData name="Mrs Gillian F. MAYERS (mayersgill@gmail.com)" userId="S::mayersgill_gmail.com#ext#@worldhealthorg.onmicrosoft.com::d9b941f0-ac22-4431-a954-e58ec48ed8eb" providerId="AD" clId="Web-{2AFC21CC-85D9-59BD-FEEE-926AC5B70F31}" dt="2022-03-07T17:07:48.091" v="5" actId="20577"/>
        <pc:sldMkLst>
          <pc:docMk/>
          <pc:sldMk cId="0" sldId="309"/>
        </pc:sldMkLst>
        <pc:spChg chg="mod">
          <ac:chgData name="Mrs Gillian F. MAYERS (mayersgill@gmail.com)" userId="S::mayersgill_gmail.com#ext#@worldhealthorg.onmicrosoft.com::d9b941f0-ac22-4431-a954-e58ec48ed8eb" providerId="AD" clId="Web-{2AFC21CC-85D9-59BD-FEEE-926AC5B70F31}" dt="2022-03-07T17:07:48.091" v="5" actId="20577"/>
          <ac:spMkLst>
            <pc:docMk/>
            <pc:sldMk cId="0" sldId="309"/>
            <ac:spMk id="17411" creationId="{00000000-0000-0000-0000-000000000000}"/>
          </ac:spMkLst>
        </pc:spChg>
      </pc:sldChg>
    </pc:docChg>
  </pc:docChgLst>
  <pc:docChgLst>
    <pc:chgData name="Mrs Gillian F. MAYERS (mayersgill@gmail.com)" userId="S::mayersgill_gmail.com#ext#@worldhealthorg.onmicrosoft.com::d9b941f0-ac22-4431-a954-e58ec48ed8eb" providerId="AD" clId="Web-{9F573CC8-9E8D-3B85-8086-FA7479245CD7}"/>
    <pc:docChg chg="modSld">
      <pc:chgData name="Mrs Gillian F. MAYERS (mayersgill@gmail.com)" userId="S::mayersgill_gmail.com#ext#@worldhealthorg.onmicrosoft.com::d9b941f0-ac22-4431-a954-e58ec48ed8eb" providerId="AD" clId="Web-{9F573CC8-9E8D-3B85-8086-FA7479245CD7}" dt="2022-02-21T09:35:59.941" v="3"/>
      <pc:docMkLst>
        <pc:docMk/>
      </pc:docMkLst>
      <pc:sldChg chg="modNotes">
        <pc:chgData name="Mrs Gillian F. MAYERS (mayersgill@gmail.com)" userId="S::mayersgill_gmail.com#ext#@worldhealthorg.onmicrosoft.com::d9b941f0-ac22-4431-a954-e58ec48ed8eb" providerId="AD" clId="Web-{9F573CC8-9E8D-3B85-8086-FA7479245CD7}" dt="2022-02-21T09:35:59.941" v="3"/>
        <pc:sldMkLst>
          <pc:docMk/>
          <pc:sldMk cId="3300286907" sldId="316"/>
        </pc:sldMkLst>
      </pc:sldChg>
    </pc:docChg>
  </pc:docChgLst>
  <pc:docChgLst>
    <pc:chgData name="AKABA, Hiroki" userId="db41f2cb-68b2-46d0-b1a9-2b507dcca92f" providerId="ADAL" clId="{1734C83E-DFCE-4A25-A201-E4510255896E}"/>
    <pc:docChg chg="modSld">
      <pc:chgData name="AKABA, Hiroki" userId="db41f2cb-68b2-46d0-b1a9-2b507dcca92f" providerId="ADAL" clId="{1734C83E-DFCE-4A25-A201-E4510255896E}" dt="2022-02-07T13:08:01.405" v="2" actId="20577"/>
      <pc:docMkLst>
        <pc:docMk/>
      </pc:docMkLst>
      <pc:sldChg chg="modNotesTx">
        <pc:chgData name="AKABA, Hiroki" userId="db41f2cb-68b2-46d0-b1a9-2b507dcca92f" providerId="ADAL" clId="{1734C83E-DFCE-4A25-A201-E4510255896E}" dt="2022-02-07T13:08:01.405" v="2" actId="20577"/>
        <pc:sldMkLst>
          <pc:docMk/>
          <pc:sldMk cId="3300286907" sldId="316"/>
        </pc:sldMkLst>
      </pc:sldChg>
    </pc:docChg>
  </pc:docChgLst>
  <pc:docChgLst>
    <pc:chgData name="AKABA, Hiroki" userId="db41f2cb-68b2-46d0-b1a9-2b507dcca92f" providerId="ADAL" clId="{60253F32-2324-4BB7-A646-C5BD2FD85CAE}"/>
    <pc:docChg chg="modSld">
      <pc:chgData name="AKABA, Hiroki" userId="db41f2cb-68b2-46d0-b1a9-2b507dcca92f" providerId="ADAL" clId="{60253F32-2324-4BB7-A646-C5BD2FD85CAE}" dt="2022-03-07T09:12:58.118" v="5" actId="20577"/>
      <pc:docMkLst>
        <pc:docMk/>
      </pc:docMkLst>
      <pc:sldChg chg="modSp mod">
        <pc:chgData name="AKABA, Hiroki" userId="db41f2cb-68b2-46d0-b1a9-2b507dcca92f" providerId="ADAL" clId="{60253F32-2324-4BB7-A646-C5BD2FD85CAE}" dt="2022-03-07T09:12:58.118" v="5" actId="20577"/>
        <pc:sldMkLst>
          <pc:docMk/>
          <pc:sldMk cId="0" sldId="309"/>
        </pc:sldMkLst>
        <pc:spChg chg="mod">
          <ac:chgData name="AKABA, Hiroki" userId="db41f2cb-68b2-46d0-b1a9-2b507dcca92f" providerId="ADAL" clId="{60253F32-2324-4BB7-A646-C5BD2FD85CAE}" dt="2022-03-07T09:12:58.118" v="5" actId="20577"/>
          <ac:spMkLst>
            <pc:docMk/>
            <pc:sldMk cId="0" sldId="309"/>
            <ac:spMk id="17411"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pitchFamily="34" charset="0"/>
              </a:defRPr>
            </a:lvl1pPr>
          </a:lstStyle>
          <a:p>
            <a:pPr>
              <a:defRPr/>
            </a:pPr>
            <a:endParaRPr lang="en-US"/>
          </a:p>
        </p:txBody>
      </p:sp>
      <p:sp>
        <p:nvSpPr>
          <p:cNvPr id="28675" name="Rectangle 3"/>
          <p:cNvSpPr>
            <a:spLocks noGrp="1" noChangeArrowheads="1"/>
          </p:cNvSpPr>
          <p:nvPr>
            <p:ph type="dt" sz="quarter"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pitchFamily="34" charset="0"/>
              </a:defRPr>
            </a:lvl1pPr>
          </a:lstStyle>
          <a:p>
            <a:pPr>
              <a:defRPr/>
            </a:pPr>
            <a:endParaRPr lang="en-US"/>
          </a:p>
        </p:txBody>
      </p:sp>
      <p:sp>
        <p:nvSpPr>
          <p:cNvPr id="28676" name="Rectangle 4"/>
          <p:cNvSpPr>
            <a:spLocks noGrp="1" noChangeArrowheads="1"/>
          </p:cNvSpPr>
          <p:nvPr>
            <p:ph type="ftr" sz="quarter" idx="2"/>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pitchFamily="34" charset="0"/>
              </a:defRPr>
            </a:lvl1pPr>
          </a:lstStyle>
          <a:p>
            <a:pPr>
              <a:defRPr/>
            </a:pPr>
            <a:endParaRPr lang="en-US"/>
          </a:p>
        </p:txBody>
      </p:sp>
      <p:sp>
        <p:nvSpPr>
          <p:cNvPr id="28677" name="Rectangle 5"/>
          <p:cNvSpPr>
            <a:spLocks noGrp="1" noChangeArrowheads="1"/>
          </p:cNvSpPr>
          <p:nvPr>
            <p:ph type="sldNum" sz="quarter" idx="3"/>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defRPr>
            </a:lvl1pPr>
          </a:lstStyle>
          <a:p>
            <a:pPr>
              <a:defRPr/>
            </a:pPr>
            <a:fld id="{E221C430-6199-43AB-845C-3C0D05C204A5}" type="slidenum">
              <a:rPr lang="en-US"/>
              <a:pPr>
                <a:defRPr/>
              </a:pPr>
              <a:t>‹#›</a:t>
            </a:fld>
            <a:endParaRPr lang="en-US"/>
          </a:p>
        </p:txBody>
      </p:sp>
    </p:spTree>
    <p:extLst>
      <p:ext uri="{BB962C8B-B14F-4D97-AF65-F5344CB8AC3E}">
        <p14:creationId xmlns:p14="http://schemas.microsoft.com/office/powerpoint/2010/main" val="23513723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pitchFamily="34" charset="0"/>
              </a:defRPr>
            </a:lvl1pPr>
          </a:lstStyle>
          <a:p>
            <a:pPr>
              <a:defRPr/>
            </a:pPr>
            <a:endParaRPr lang="fr-FR"/>
          </a:p>
        </p:txBody>
      </p:sp>
      <p:sp>
        <p:nvSpPr>
          <p:cNvPr id="8195" name="Rectangle 3"/>
          <p:cNvSpPr>
            <a:spLocks noGrp="1" noChangeArrowheads="1"/>
          </p:cNvSpPr>
          <p:nvPr>
            <p:ph type="dt"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pitchFamily="34" charset="0"/>
              </a:defRPr>
            </a:lvl1pPr>
          </a:lstStyle>
          <a:p>
            <a:pPr>
              <a:defRPr/>
            </a:pPr>
            <a:endParaRPr lang="fr-FR"/>
          </a:p>
        </p:txBody>
      </p:sp>
      <p:sp>
        <p:nvSpPr>
          <p:cNvPr id="18436"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525" y="4654828"/>
            <a:ext cx="5386715" cy="4409837"/>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pitchFamily="34" charset="0"/>
              </a:defRPr>
            </a:lvl1pPr>
          </a:lstStyle>
          <a:p>
            <a:pPr>
              <a:defRPr/>
            </a:pPr>
            <a:endParaRPr lang="fr-FR"/>
          </a:p>
        </p:txBody>
      </p:sp>
      <p:sp>
        <p:nvSpPr>
          <p:cNvPr id="8199" name="Rectangle 7"/>
          <p:cNvSpPr>
            <a:spLocks noGrp="1" noChangeArrowheads="1"/>
          </p:cNvSpPr>
          <p:nvPr>
            <p:ph type="sldNum" sz="quarter" idx="5"/>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defRPr>
            </a:lvl1pPr>
          </a:lstStyle>
          <a:p>
            <a:pPr>
              <a:defRPr/>
            </a:pPr>
            <a:fld id="{764B903F-31D3-435C-AA1A-5C583AE4CB74}" type="slidenum">
              <a:rPr lang="en-GB"/>
              <a:pPr>
                <a:defRPr/>
              </a:pPr>
              <a:t>‹#›</a:t>
            </a:fld>
            <a:endParaRPr lang="en-GB"/>
          </a:p>
        </p:txBody>
      </p:sp>
    </p:spTree>
    <p:extLst>
      <p:ext uri="{BB962C8B-B14F-4D97-AF65-F5344CB8AC3E}">
        <p14:creationId xmlns:p14="http://schemas.microsoft.com/office/powerpoint/2010/main" val="33215748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a:noFill/>
        </p:spPr>
        <p:txBody>
          <a:bodyPr/>
          <a:lstStyle/>
          <a:p>
            <a:r>
              <a:rPr lang="en-GB"/>
              <a:t>World Health Organization</a:t>
            </a:r>
          </a:p>
        </p:txBody>
      </p:sp>
      <p:sp>
        <p:nvSpPr>
          <p:cNvPr id="19459" name="Rectangle 3"/>
          <p:cNvSpPr>
            <a:spLocks noGrp="1" noChangeArrowheads="1"/>
          </p:cNvSpPr>
          <p:nvPr>
            <p:ph type="dt" sz="quarter" idx="1"/>
          </p:nvPr>
        </p:nvSpPr>
        <p:spPr>
          <a:noFill/>
        </p:spPr>
        <p:txBody>
          <a:bodyPr/>
          <a:lstStyle/>
          <a:p>
            <a:fld id="{4655C1EC-352C-4024-9BFF-6343E6CA3F4E}" type="datetime3">
              <a:rPr lang="en-GB" smtClean="0"/>
              <a:pPr/>
              <a:t>15 May, 2022</a:t>
            </a:fld>
            <a:endParaRPr lang="en-GB"/>
          </a:p>
        </p:txBody>
      </p:sp>
      <p:sp>
        <p:nvSpPr>
          <p:cNvPr id="19460" name="Rectangle 7"/>
          <p:cNvSpPr>
            <a:spLocks noGrp="1" noChangeArrowheads="1"/>
          </p:cNvSpPr>
          <p:nvPr>
            <p:ph type="sldNum" sz="quarter" idx="5"/>
          </p:nvPr>
        </p:nvSpPr>
        <p:spPr>
          <a:noFill/>
        </p:spPr>
        <p:txBody>
          <a:bodyPr/>
          <a:lstStyle/>
          <a:p>
            <a:fld id="{E045216A-CADD-4550-97D4-AE391935E323}" type="slidenum">
              <a:rPr lang="en-GB" smtClean="0"/>
              <a:pPr/>
              <a:t>1</a:t>
            </a:fld>
            <a:endParaRPr lang="en-GB"/>
          </a:p>
        </p:txBody>
      </p:sp>
      <p:sp>
        <p:nvSpPr>
          <p:cNvPr id="19461" name="Rectangle 2"/>
          <p:cNvSpPr>
            <a:spLocks noGrp="1" noRot="1" noChangeAspect="1" noChangeArrowheads="1" noTextEdit="1"/>
          </p:cNvSpPr>
          <p:nvPr>
            <p:ph type="sldImg"/>
          </p:nvPr>
        </p:nvSpPr>
        <p:spPr>
          <a:xfrm>
            <a:off x="919163" y="735013"/>
            <a:ext cx="4899025" cy="3673475"/>
          </a:xfrm>
          <a:ln/>
        </p:spPr>
      </p:sp>
      <p:sp>
        <p:nvSpPr>
          <p:cNvPr id="19462" name="Rectangle 3"/>
          <p:cNvSpPr>
            <a:spLocks noGrp="1" noChangeArrowheads="1"/>
          </p:cNvSpPr>
          <p:nvPr>
            <p:ph type="body" idx="1"/>
          </p:nvPr>
        </p:nvSpPr>
        <p:spPr>
          <a:noFill/>
          <a:ln/>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a:lstStyle/>
          <a:p>
            <a:pPr marL="170010" indent="-170010">
              <a:buFont typeface="Arial" pitchFamily="34" charset="0"/>
              <a:buChar char="•"/>
            </a:pPr>
            <a:r>
              <a:rPr lang="en-US" dirty="0"/>
              <a:t>Vaccines vials with early expiration dates should be kept in front for first use</a:t>
            </a:r>
          </a:p>
          <a:p>
            <a:pPr marL="170010" indent="-170010">
              <a:buFont typeface="Arial" pitchFamily="34" charset="0"/>
              <a:buChar char="•"/>
            </a:pPr>
            <a:r>
              <a:rPr lang="en-US" dirty="0"/>
              <a:t>Vaccine</a:t>
            </a:r>
            <a:r>
              <a:rPr lang="en-US" baseline="0" dirty="0"/>
              <a:t> vials</a:t>
            </a:r>
            <a:r>
              <a:rPr lang="en-US" dirty="0"/>
              <a:t> with the Vaccine Vial Monitor (VVM) that has started to change color (i.e.</a:t>
            </a:r>
            <a:r>
              <a:rPr lang="en-US" baseline="0" dirty="0"/>
              <a:t> inner square getting darker) should be used first</a:t>
            </a:r>
            <a:endParaRPr lang="en-US" dirty="0"/>
          </a:p>
          <a:p>
            <a:pPr marL="170010" indent="-170010">
              <a:buFont typeface="Arial" pitchFamily="34" charset="0"/>
              <a:buChar char="•"/>
            </a:pPr>
            <a:r>
              <a:rPr lang="en-US" u="sng" dirty="0"/>
              <a:t>Vaccine</a:t>
            </a:r>
            <a:r>
              <a:rPr lang="en-US" u="sng" baseline="0" dirty="0"/>
              <a:t> vials</a:t>
            </a:r>
            <a:r>
              <a:rPr lang="en-US" u="sng" dirty="0"/>
              <a:t> with VVM </a:t>
            </a:r>
            <a:r>
              <a:rPr lang="en-US" b="1" u="sng" dirty="0">
                <a:solidFill>
                  <a:srgbClr val="FF0000"/>
                </a:solidFill>
              </a:rPr>
              <a:t>reaching</a:t>
            </a:r>
            <a:r>
              <a:rPr lang="en-US" u="sng" dirty="0"/>
              <a:t> discard point </a:t>
            </a:r>
            <a:r>
              <a:rPr lang="en-US" dirty="0"/>
              <a:t>should not be used even if the expiration date is valid. </a:t>
            </a:r>
          </a:p>
          <a:p>
            <a:pPr marL="170010" indent="-170010">
              <a:buFont typeface="Arial" pitchFamily="34" charset="0"/>
              <a:buChar char="•"/>
            </a:pPr>
            <a:r>
              <a:rPr lang="en-US" dirty="0"/>
              <a:t>Keep a “use first box” in the refrigerator to put vaccine vials that were taken out of the refrigerator (for fixed or outreach session) and were brought back unused. Vaccines in the “use first box” must be used first in the next session</a:t>
            </a:r>
          </a:p>
          <a:p>
            <a:pPr marL="170010" indent="-170010">
              <a:buFont typeface="Arial" pitchFamily="34" charset="0"/>
              <a:buChar char="•"/>
            </a:pPr>
            <a:r>
              <a:rPr lang="en-US" dirty="0"/>
              <a:t>Do not open the refrigerator door often and regularly monitor the temperature of the refrigerator</a:t>
            </a:r>
          </a:p>
        </p:txBody>
      </p:sp>
      <p:sp>
        <p:nvSpPr>
          <p:cNvPr id="29700"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BD56AD4D-7DCA-4038-AD33-DAE439147303}" type="slidenum">
              <a:rPr lang="en-GB" sz="1200">
                <a:latin typeface="Arial" pitchFamily="34" charset="0"/>
              </a:rPr>
              <a:pPr algn="r" defTabSz="901997"/>
              <a:t>10</a:t>
            </a:fld>
            <a:endParaRPr lang="en-GB" sz="120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pPr marL="170010" indent="-170010">
              <a:buFont typeface="Arial" pitchFamily="34" charset="0"/>
              <a:buChar char="•"/>
            </a:pPr>
            <a:r>
              <a:rPr lang="en-US" dirty="0"/>
              <a:t>If transport of vaccine is required, only conditioned ice packs should be used to maintain a cold chain at +2°C to +8°C . </a:t>
            </a:r>
          </a:p>
          <a:p>
            <a:pPr marL="170010" indent="-170010">
              <a:buFont typeface="Arial" pitchFamily="34" charset="0"/>
              <a:buChar char="•"/>
            </a:pPr>
            <a:r>
              <a:rPr lang="en-US" dirty="0"/>
              <a:t>Frozen icepacks should be kept at room temperature for 5-10 or more minutes until the ice inside can be heard to move when shaken before placing the vaccines in them. This is called “conditioning” the ice packs and prevents the vaccine from freezing when it is placed near the packs</a:t>
            </a:r>
          </a:p>
          <a:p>
            <a:pPr marL="170010" indent="-170010">
              <a:spcBef>
                <a:spcPts val="595"/>
              </a:spcBef>
              <a:buFont typeface="Arial" pitchFamily="34" charset="0"/>
              <a:buChar char="•"/>
            </a:pPr>
            <a:r>
              <a:rPr lang="en-US" dirty="0"/>
              <a:t>HPV vaccine is sensitive to light and should be stored in the original boxes until ready to use</a:t>
            </a:r>
          </a:p>
          <a:p>
            <a:endParaRPr lang="en-US" dirty="0"/>
          </a:p>
        </p:txBody>
      </p:sp>
      <p:sp>
        <p:nvSpPr>
          <p:cNvPr id="31748" name="Slide Number Placeholder 3"/>
          <p:cNvSpPr>
            <a:spLocks noGrp="1"/>
          </p:cNvSpPr>
          <p:nvPr>
            <p:ph type="sldNum" sz="quarter" idx="5"/>
          </p:nvPr>
        </p:nvSpPr>
        <p:spPr>
          <a:noFill/>
        </p:spPr>
        <p:txBody>
          <a:bodyPr/>
          <a:lstStyle/>
          <a:p>
            <a:fld id="{877330DD-7267-4EF1-8412-49CACB554C98}" type="slidenum">
              <a:rPr lang="en-GB" smtClean="0"/>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p:spPr>
        <p:txBody>
          <a:bodyPr/>
          <a:lstStyle/>
          <a:p>
            <a:pPr marL="170010" marR="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en-US" sz="1200" dirty="0" err="1">
                <a:solidFill>
                  <a:srgbClr val="000066"/>
                </a:solidFill>
                <a:latin typeface="Arial" pitchFamily="34" charset="0"/>
                <a:ea typeface="SimSun" pitchFamily="2" charset="-122"/>
              </a:rPr>
              <a:t>Cecolin</a:t>
            </a:r>
            <a:r>
              <a:rPr lang="en-US" sz="1200" dirty="0">
                <a:solidFill>
                  <a:srgbClr val="000066"/>
                </a:solidFill>
                <a:latin typeface="Arial" pitchFamily="34" charset="0"/>
                <a:ea typeface="SimSun" pitchFamily="2" charset="-122"/>
              </a:rPr>
              <a:t>® is available as a single dose vial (0.5mL) in a liquid formulation for intramuscular injection</a:t>
            </a:r>
            <a:endParaRPr lang="en-US" sz="1200" baseline="0" dirty="0">
              <a:solidFill>
                <a:srgbClr val="000066"/>
              </a:solidFill>
              <a:latin typeface="Arial" pitchFamily="34" charset="0"/>
              <a:ea typeface="SimSun" pitchFamily="2" charset="-122"/>
            </a:endParaRPr>
          </a:p>
          <a:p>
            <a:pPr marL="170010" marR="0" indent="-170010" algn="l" defTabSz="914400" rtl="0" eaLnBrk="0" fontAlgn="base" latinLnBrk="0" hangingPunct="0">
              <a:lnSpc>
                <a:spcPct val="100000"/>
              </a:lnSpc>
              <a:spcBef>
                <a:spcPts val="600"/>
              </a:spcBef>
              <a:spcAft>
                <a:spcPct val="0"/>
              </a:spcAft>
              <a:buClrTx/>
              <a:buSzTx/>
              <a:buFont typeface="Arial" pitchFamily="34" charset="0"/>
              <a:buChar char="•"/>
              <a:tabLst/>
              <a:defRPr/>
            </a:pPr>
            <a:r>
              <a:rPr lang="en-US" sz="1200" baseline="0" dirty="0">
                <a:solidFill>
                  <a:srgbClr val="000066"/>
                </a:solidFill>
                <a:latin typeface="Arial" pitchFamily="34" charset="0"/>
                <a:ea typeface="SimSun" pitchFamily="2" charset="-122"/>
              </a:rPr>
              <a:t>Each vial contains a VVM</a:t>
            </a:r>
            <a:endParaRPr lang="en-US" sz="1200" dirty="0">
              <a:solidFill>
                <a:srgbClr val="000066"/>
              </a:solidFill>
              <a:latin typeface="Arial" pitchFamily="34" charset="0"/>
              <a:ea typeface="SimSun" pitchFamily="2" charset="-122"/>
            </a:endParaRPr>
          </a:p>
          <a:p>
            <a:pPr marL="170010" indent="-170010">
              <a:spcBef>
                <a:spcPts val="600"/>
              </a:spcBef>
              <a:buFont typeface="Arial" pitchFamily="34" charset="0"/>
              <a:buChar char="•"/>
            </a:pPr>
            <a:r>
              <a:rPr lang="en-US" altLang="zh-CN" dirty="0" err="1">
                <a:solidFill>
                  <a:srgbClr val="000066"/>
                </a:solidFill>
                <a:ea typeface="SimSun" pitchFamily="2" charset="-122"/>
              </a:rPr>
              <a:t>Cecolin</a:t>
            </a:r>
            <a:r>
              <a:rPr lang="en-US" altLang="zh-CN" dirty="0">
                <a:solidFill>
                  <a:srgbClr val="000066"/>
                </a:solidFill>
                <a:ea typeface="SimSun" pitchFamily="2" charset="-122"/>
              </a:rPr>
              <a:t>® </a:t>
            </a:r>
            <a:r>
              <a:rPr lang="en-US" altLang="zh-CN" u="none" dirty="0">
                <a:solidFill>
                  <a:srgbClr val="000066"/>
                </a:solidFill>
                <a:ea typeface="SimSun" pitchFamily="2" charset="-122"/>
              </a:rPr>
              <a:t>is very safe</a:t>
            </a:r>
            <a:r>
              <a:rPr lang="en-US" altLang="zh-CN" u="none" baseline="0" dirty="0">
                <a:solidFill>
                  <a:srgbClr val="000066"/>
                </a:solidFill>
                <a:ea typeface="SimSun" pitchFamily="2" charset="-122"/>
              </a:rPr>
              <a:t> and </a:t>
            </a:r>
            <a:r>
              <a:rPr lang="en-US" altLang="zh-CN" u="none" dirty="0">
                <a:solidFill>
                  <a:srgbClr val="000066"/>
                </a:solidFill>
                <a:ea typeface="SimSun" pitchFamily="2" charset="-122"/>
              </a:rPr>
              <a:t>effective against diseases caused by HPV types 16 and 18</a:t>
            </a:r>
          </a:p>
          <a:p>
            <a:pPr marL="170010" indent="-170010">
              <a:spcBef>
                <a:spcPts val="600"/>
              </a:spcBef>
              <a:buClr>
                <a:srgbClr val="1E7FB8"/>
              </a:buClr>
              <a:buFont typeface="Arial" pitchFamily="34" charset="0"/>
              <a:buChar char="•"/>
            </a:pPr>
            <a:r>
              <a:rPr lang="en-US" altLang="zh-CN" dirty="0">
                <a:solidFill>
                  <a:srgbClr val="000066"/>
                </a:solidFill>
                <a:ea typeface="SimSun" pitchFamily="2" charset="-122"/>
              </a:rPr>
              <a:t>Store vaccines at +2°C to +8°C  and </a:t>
            </a:r>
            <a:r>
              <a:rPr lang="en-US" dirty="0"/>
              <a:t>administer as soon as possible after being removed from the refrigerator</a:t>
            </a:r>
            <a:endParaRPr lang="en-US" altLang="zh-CN" dirty="0">
              <a:solidFill>
                <a:srgbClr val="000066"/>
              </a:solidFill>
              <a:ea typeface="SimSun" pitchFamily="2" charset="-122"/>
            </a:endParaRPr>
          </a:p>
          <a:p>
            <a:pPr marL="170010" indent="-170010">
              <a:spcBef>
                <a:spcPts val="600"/>
              </a:spcBef>
              <a:buClr>
                <a:srgbClr val="1E7FB8"/>
              </a:buClr>
              <a:buFont typeface="Arial" pitchFamily="34" charset="0"/>
              <a:buChar char="•"/>
            </a:pPr>
            <a:r>
              <a:rPr lang="en-US" altLang="zh-CN" dirty="0">
                <a:solidFill>
                  <a:srgbClr val="000066"/>
                </a:solidFill>
                <a:ea typeface="SimSun" pitchFamily="2" charset="-122"/>
              </a:rPr>
              <a:t>HPV vaccines are sensitive to temperatures lower than 0°C  and lose efficacy if frozen</a:t>
            </a:r>
          </a:p>
          <a:p>
            <a:pPr marL="170010" indent="-170010">
              <a:spcBef>
                <a:spcPts val="600"/>
              </a:spcBef>
              <a:buClr>
                <a:srgbClr val="1E7FB8"/>
              </a:buClr>
              <a:buFont typeface="Arial" pitchFamily="34" charset="0"/>
              <a:buChar char="•"/>
            </a:pPr>
            <a:r>
              <a:rPr lang="en-US" altLang="zh-CN" dirty="0">
                <a:solidFill>
                  <a:srgbClr val="000066"/>
                </a:solidFill>
                <a:ea typeface="SimSun" pitchFamily="2" charset="-122"/>
              </a:rPr>
              <a:t>HPV vaccines are</a:t>
            </a:r>
            <a:r>
              <a:rPr lang="en-US" altLang="zh-CN" baseline="0" dirty="0">
                <a:solidFill>
                  <a:srgbClr val="000066"/>
                </a:solidFill>
                <a:ea typeface="SimSun" pitchFamily="2" charset="-122"/>
              </a:rPr>
              <a:t> </a:t>
            </a:r>
            <a:r>
              <a:rPr lang="en-US" altLang="zh-CN" dirty="0">
                <a:solidFill>
                  <a:srgbClr val="000066"/>
                </a:solidFill>
                <a:ea typeface="SimSun" pitchFamily="2" charset="-122"/>
              </a:rPr>
              <a:t>sensitive to light and should be stored in the original packaging in order to protect from light</a:t>
            </a:r>
          </a:p>
          <a:p>
            <a:pPr marL="170010" marR="0" indent="-170010" algn="l" defTabSz="914400" rtl="0" eaLnBrk="0" fontAlgn="base" latinLnBrk="0" hangingPunct="0">
              <a:lnSpc>
                <a:spcPct val="100000"/>
              </a:lnSpc>
              <a:spcBef>
                <a:spcPts val="600"/>
              </a:spcBef>
              <a:spcAft>
                <a:spcPct val="0"/>
              </a:spcAft>
              <a:buClr>
                <a:srgbClr val="1E7FB8"/>
              </a:buClr>
              <a:buSzTx/>
              <a:buFont typeface="Arial" pitchFamily="34" charset="0"/>
              <a:buChar char="•"/>
              <a:tabLst/>
              <a:defRPr/>
            </a:pPr>
            <a:r>
              <a:rPr lang="en-US" altLang="zh-CN" sz="1200" dirty="0">
                <a:solidFill>
                  <a:srgbClr val="000066"/>
                </a:solidFill>
                <a:latin typeface="Arial" pitchFamily="34" charset="0"/>
                <a:ea typeface="SimSun" pitchFamily="2" charset="-122"/>
              </a:rPr>
              <a:t>When using icepacks in cold boxes and vaccine carriers, they should be conditioned well to reduce the risk of vaccine freezing</a:t>
            </a:r>
          </a:p>
          <a:p>
            <a:pPr marL="0" indent="0">
              <a:spcBef>
                <a:spcPts val="600"/>
              </a:spcBef>
              <a:buClr>
                <a:srgbClr val="1E7FB8"/>
              </a:buClr>
              <a:buFont typeface="Arial" pitchFamily="34" charset="0"/>
              <a:buNone/>
            </a:pPr>
            <a:endParaRPr lang="en-US" altLang="zh-CN" dirty="0">
              <a:solidFill>
                <a:srgbClr val="000066"/>
              </a:solidFill>
              <a:ea typeface="SimSun" pitchFamily="2" charset="-122"/>
            </a:endParaRPr>
          </a:p>
          <a:p>
            <a:pPr>
              <a:buFontTx/>
              <a:buChar char="-"/>
            </a:pPr>
            <a:endParaRPr lang="en-US" altLang="zh-CN" dirty="0">
              <a:solidFill>
                <a:srgbClr val="000066"/>
              </a:solidFill>
              <a:ea typeface="SimSun" pitchFamily="2" charset="-122"/>
            </a:endParaRPr>
          </a:p>
          <a:p>
            <a:pPr>
              <a:buFontTx/>
              <a:buChar char="-"/>
            </a:pPr>
            <a:endParaRPr lang="en-US" altLang="zh-CN" dirty="0">
              <a:solidFill>
                <a:srgbClr val="000066"/>
              </a:solidFill>
              <a:ea typeface="SimSun" pitchFamily="2" charset="-122"/>
            </a:endParaRPr>
          </a:p>
          <a:p>
            <a:pPr>
              <a:buFontTx/>
              <a:buChar char="-"/>
            </a:pPr>
            <a:endParaRPr lang="fr-FR" altLang="zh-CN" dirty="0">
              <a:solidFill>
                <a:srgbClr val="000066"/>
              </a:solidFill>
              <a:ea typeface="SimSun" pitchFamily="2" charset="-122"/>
            </a:endParaRPr>
          </a:p>
          <a:p>
            <a:pPr>
              <a:buFontTx/>
              <a:buChar char="-"/>
            </a:pPr>
            <a:endParaRPr lang="en-US" altLang="zh-CN" dirty="0">
              <a:solidFill>
                <a:srgbClr val="000066"/>
              </a:solidFill>
              <a:ea typeface="SimSun" pitchFamily="2" charset="-122"/>
            </a:endParaRPr>
          </a:p>
          <a:p>
            <a:endParaRPr lang="en-US" dirty="0"/>
          </a:p>
          <a:p>
            <a:endParaRPr lang="en-US" b="1" dirty="0"/>
          </a:p>
          <a:p>
            <a:endParaRPr lang="en-US" b="1" dirty="0"/>
          </a:p>
          <a:p>
            <a:endParaRPr lang="fr-FR" b="1" dirty="0"/>
          </a:p>
        </p:txBody>
      </p:sp>
      <p:sp>
        <p:nvSpPr>
          <p:cNvPr id="32772" name="Espace réservé du numéro de diapositive 3"/>
          <p:cNvSpPr>
            <a:spLocks noGrp="1"/>
          </p:cNvSpPr>
          <p:nvPr>
            <p:ph type="sldNum" sz="quarter" idx="5"/>
          </p:nvPr>
        </p:nvSpPr>
        <p:spPr>
          <a:noFill/>
        </p:spPr>
        <p:txBody>
          <a:bodyPr/>
          <a:lstStyle/>
          <a:p>
            <a:fld id="{60D7A7A0-739A-499C-94D8-AB05EA862C84}" type="slidenum">
              <a:rPr lang="en-GB" smtClean="0">
                <a:solidFill>
                  <a:srgbClr val="000000"/>
                </a:solidFill>
              </a:rPr>
              <a:pPr/>
              <a:t>12</a:t>
            </a:fld>
            <a:endParaRPr lang="en-GB">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dirty="0"/>
              <a:t>This is the end of </a:t>
            </a:r>
            <a:r>
              <a:rPr lang="en-US"/>
              <a:t>the module, </a:t>
            </a:r>
            <a:r>
              <a:rPr lang="en-US" dirty="0"/>
              <a:t>thank you for your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13</a:t>
            </a:fld>
            <a:endParaRPr lang="en-GB" dirty="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endParaRPr lang="en-US" dirty="0"/>
          </a:p>
        </p:txBody>
      </p:sp>
      <p:sp>
        <p:nvSpPr>
          <p:cNvPr id="33796" name="Slide Number Placeholder 3"/>
          <p:cNvSpPr>
            <a:spLocks noGrp="1"/>
          </p:cNvSpPr>
          <p:nvPr>
            <p:ph type="sldNum" sz="quarter" idx="5"/>
          </p:nvPr>
        </p:nvSpPr>
        <p:spPr>
          <a:noFill/>
        </p:spPr>
        <p:txBody>
          <a:bodyPr/>
          <a:lstStyle/>
          <a:p>
            <a:fld id="{B28BA04C-26BD-4690-AC74-71F58914ADA2}" type="slidenum">
              <a:rPr lang="en-GB" smtClean="0"/>
              <a:pPr/>
              <a:t>14</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pPr eaLnBrk="1" hangingPunct="1"/>
            <a:endParaRPr lang="fr-FR"/>
          </a:p>
        </p:txBody>
      </p:sp>
      <p:sp>
        <p:nvSpPr>
          <p:cNvPr id="20484" name="Espace réservé du numéro de diapositive 3"/>
          <p:cNvSpPr>
            <a:spLocks noGrp="1"/>
          </p:cNvSpPr>
          <p:nvPr>
            <p:ph type="sldNum" sz="quarter" idx="5"/>
          </p:nvPr>
        </p:nvSpPr>
        <p:spPr>
          <a:noFill/>
        </p:spPr>
        <p:txBody>
          <a:bodyPr/>
          <a:lstStyle/>
          <a:p>
            <a:fld id="{6DBD0C40-7630-46AB-B692-FE8BA72FF1C1}" type="slidenum">
              <a:rPr lang="fr-FR" smtClean="0"/>
              <a:pPr/>
              <a:t>2</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a:ln/>
        </p:spPr>
      </p:sp>
      <p:sp>
        <p:nvSpPr>
          <p:cNvPr id="21507" name="Espace réservé des commentaires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Explain to the participants the key issues raised in this module:</a:t>
            </a:r>
            <a:endParaRPr lang="en-US" dirty="0"/>
          </a:p>
          <a:p>
            <a:pPr defTabSz="906719">
              <a:spcBef>
                <a:spcPts val="1785"/>
              </a:spcBef>
              <a:buFont typeface="Arial" pitchFamily="34" charset="0"/>
              <a:buChar char="•"/>
              <a:defRPr/>
            </a:pPr>
            <a:r>
              <a:rPr lang="fr-FR" dirty="0" err="1">
                <a:solidFill>
                  <a:srgbClr val="000066"/>
                </a:solidFill>
              </a:rPr>
              <a:t>What</a:t>
            </a:r>
            <a:r>
              <a:rPr lang="fr-FR" dirty="0">
                <a:solidFill>
                  <a:srgbClr val="000066"/>
                </a:solidFill>
              </a:rPr>
              <a:t> </a:t>
            </a:r>
            <a:r>
              <a:rPr lang="fr-FR" dirty="0" err="1">
                <a:solidFill>
                  <a:srgbClr val="000066"/>
                </a:solidFill>
              </a:rPr>
              <a:t>is</a:t>
            </a:r>
            <a:r>
              <a:rPr lang="fr-FR" dirty="0">
                <a:solidFill>
                  <a:srgbClr val="000066"/>
                </a:solidFill>
              </a:rPr>
              <a:t> </a:t>
            </a:r>
            <a:r>
              <a:rPr lang="en-US" dirty="0" err="1">
                <a:solidFill>
                  <a:srgbClr val="000066"/>
                </a:solidFill>
              </a:rPr>
              <a:t>Cecolin</a:t>
            </a:r>
            <a:r>
              <a:rPr lang="en-US" dirty="0">
                <a:solidFill>
                  <a:srgbClr val="000066"/>
                </a:solidFill>
              </a:rPr>
              <a:t>®</a:t>
            </a:r>
            <a:r>
              <a:rPr lang="fr-FR" dirty="0">
                <a:solidFill>
                  <a:srgbClr val="000066"/>
                </a:solidFill>
              </a:rPr>
              <a:t> </a:t>
            </a:r>
            <a:r>
              <a:rPr lang="fr-FR" dirty="0" err="1">
                <a:solidFill>
                  <a:srgbClr val="000066"/>
                </a:solidFill>
              </a:rPr>
              <a:t>presentation</a:t>
            </a:r>
            <a:r>
              <a:rPr lang="fr-FR" dirty="0">
                <a:solidFill>
                  <a:srgbClr val="000066"/>
                </a:solidFill>
              </a:rPr>
              <a:t>?</a:t>
            </a:r>
          </a:p>
          <a:p>
            <a:pPr defTabSz="906719">
              <a:spcBef>
                <a:spcPts val="1785"/>
              </a:spcBef>
              <a:buFont typeface="Arial" pitchFamily="34" charset="0"/>
              <a:buChar char="•"/>
              <a:defRPr/>
            </a:pPr>
            <a:r>
              <a:rPr lang="fr-FR" dirty="0">
                <a:solidFill>
                  <a:srgbClr val="000066"/>
                </a:solidFill>
              </a:rPr>
              <a:t>How effective </a:t>
            </a:r>
            <a:r>
              <a:rPr lang="fr-FR" dirty="0" err="1">
                <a:solidFill>
                  <a:srgbClr val="000066"/>
                </a:solidFill>
              </a:rPr>
              <a:t>is</a:t>
            </a:r>
            <a:r>
              <a:rPr lang="fr-FR" dirty="0">
                <a:solidFill>
                  <a:srgbClr val="000066"/>
                </a:solidFill>
              </a:rPr>
              <a:t> the vaccine?</a:t>
            </a:r>
          </a:p>
          <a:p>
            <a:pPr defTabSz="906719">
              <a:spcBef>
                <a:spcPts val="1785"/>
              </a:spcBef>
              <a:buFont typeface="Arial" pitchFamily="34" charset="0"/>
              <a:buChar char="•"/>
              <a:defRPr/>
            </a:pPr>
            <a:r>
              <a:rPr lang="fr-FR" dirty="0">
                <a:solidFill>
                  <a:srgbClr val="000066"/>
                </a:solidFill>
              </a:rPr>
              <a:t>How </a:t>
            </a:r>
            <a:r>
              <a:rPr lang="fr-FR" dirty="0" err="1">
                <a:solidFill>
                  <a:srgbClr val="000066"/>
                </a:solidFill>
              </a:rPr>
              <a:t>safe</a:t>
            </a:r>
            <a:r>
              <a:rPr lang="fr-FR" dirty="0">
                <a:solidFill>
                  <a:srgbClr val="000066"/>
                </a:solidFill>
              </a:rPr>
              <a:t> </a:t>
            </a:r>
            <a:r>
              <a:rPr lang="fr-FR" dirty="0" err="1">
                <a:solidFill>
                  <a:srgbClr val="000066"/>
                </a:solidFill>
              </a:rPr>
              <a:t>is</a:t>
            </a:r>
            <a:r>
              <a:rPr lang="fr-FR" dirty="0">
                <a:solidFill>
                  <a:srgbClr val="000066"/>
                </a:solidFill>
              </a:rPr>
              <a:t> the vaccine?</a:t>
            </a:r>
          </a:p>
          <a:p>
            <a:pPr defTabSz="906719">
              <a:spcBef>
                <a:spcPts val="1785"/>
              </a:spcBef>
              <a:buFont typeface="Arial" pitchFamily="34" charset="0"/>
              <a:buChar char="•"/>
              <a:defRPr/>
            </a:pPr>
            <a:r>
              <a:rPr lang="fr-FR" dirty="0" err="1">
                <a:solidFill>
                  <a:srgbClr val="000066"/>
                </a:solidFill>
              </a:rPr>
              <a:t>At</a:t>
            </a:r>
            <a:r>
              <a:rPr lang="fr-FR" dirty="0">
                <a:solidFill>
                  <a:srgbClr val="000066"/>
                </a:solidFill>
              </a:rPr>
              <a:t> </a:t>
            </a:r>
            <a:r>
              <a:rPr lang="fr-FR" dirty="0" err="1">
                <a:solidFill>
                  <a:srgbClr val="000066"/>
                </a:solidFill>
              </a:rPr>
              <a:t>which</a:t>
            </a:r>
            <a:r>
              <a:rPr lang="fr-FR" dirty="0">
                <a:solidFill>
                  <a:srgbClr val="000066"/>
                </a:solidFill>
              </a:rPr>
              <a:t> </a:t>
            </a:r>
            <a:r>
              <a:rPr lang="fr-FR" dirty="0" err="1">
                <a:solidFill>
                  <a:srgbClr val="000066"/>
                </a:solidFill>
              </a:rPr>
              <a:t>temperature</a:t>
            </a:r>
            <a:r>
              <a:rPr lang="fr-FR" dirty="0">
                <a:solidFill>
                  <a:srgbClr val="000066"/>
                </a:solidFill>
              </a:rPr>
              <a:t> </a:t>
            </a:r>
            <a:r>
              <a:rPr lang="fr-FR" dirty="0" err="1">
                <a:solidFill>
                  <a:srgbClr val="000066"/>
                </a:solidFill>
              </a:rPr>
              <a:t>should</a:t>
            </a:r>
            <a:r>
              <a:rPr lang="fr-FR" dirty="0">
                <a:solidFill>
                  <a:srgbClr val="000066"/>
                </a:solidFill>
              </a:rPr>
              <a:t> the vaccine </a:t>
            </a:r>
            <a:r>
              <a:rPr lang="fr-FR" dirty="0" err="1">
                <a:solidFill>
                  <a:srgbClr val="000066"/>
                </a:solidFill>
              </a:rPr>
              <a:t>be</a:t>
            </a:r>
            <a:r>
              <a:rPr lang="fr-FR" dirty="0">
                <a:solidFill>
                  <a:srgbClr val="000066"/>
                </a:solidFill>
              </a:rPr>
              <a:t> </a:t>
            </a:r>
            <a:r>
              <a:rPr lang="fr-FR" dirty="0" err="1">
                <a:solidFill>
                  <a:srgbClr val="000066"/>
                </a:solidFill>
              </a:rPr>
              <a:t>stored</a:t>
            </a:r>
            <a:r>
              <a:rPr lang="fr-FR" dirty="0">
                <a:solidFill>
                  <a:srgbClr val="000066"/>
                </a:solidFill>
              </a:rPr>
              <a:t>?</a:t>
            </a:r>
          </a:p>
          <a:p>
            <a:pPr defTabSz="906719">
              <a:spcBef>
                <a:spcPts val="1785"/>
              </a:spcBef>
              <a:buFont typeface="Arial" pitchFamily="34" charset="0"/>
              <a:buChar char="•"/>
              <a:defRPr/>
            </a:pPr>
            <a:r>
              <a:rPr lang="fr-FR" dirty="0" err="1">
                <a:solidFill>
                  <a:srgbClr val="000066"/>
                </a:solidFill>
              </a:rPr>
              <a:t>Where</a:t>
            </a:r>
            <a:r>
              <a:rPr lang="fr-FR" dirty="0">
                <a:solidFill>
                  <a:srgbClr val="000066"/>
                </a:solidFill>
              </a:rPr>
              <a:t> in the </a:t>
            </a:r>
            <a:r>
              <a:rPr lang="fr-FR" dirty="0" err="1">
                <a:solidFill>
                  <a:srgbClr val="000066"/>
                </a:solidFill>
              </a:rPr>
              <a:t>refrigerator</a:t>
            </a:r>
            <a:r>
              <a:rPr lang="fr-FR" dirty="0">
                <a:solidFill>
                  <a:srgbClr val="000066"/>
                </a:solidFill>
              </a:rPr>
              <a:t> </a:t>
            </a:r>
            <a:r>
              <a:rPr lang="fr-FR" dirty="0" err="1">
                <a:solidFill>
                  <a:srgbClr val="000066"/>
                </a:solidFill>
              </a:rPr>
              <a:t>should</a:t>
            </a:r>
            <a:r>
              <a:rPr lang="fr-FR" dirty="0">
                <a:solidFill>
                  <a:srgbClr val="000066"/>
                </a:solidFill>
              </a:rPr>
              <a:t> HPV vaccines </a:t>
            </a:r>
            <a:r>
              <a:rPr lang="fr-FR" dirty="0" err="1">
                <a:solidFill>
                  <a:srgbClr val="000066"/>
                </a:solidFill>
              </a:rPr>
              <a:t>be</a:t>
            </a:r>
            <a:r>
              <a:rPr lang="fr-FR" dirty="0">
                <a:solidFill>
                  <a:srgbClr val="000066"/>
                </a:solidFill>
              </a:rPr>
              <a:t> </a:t>
            </a:r>
            <a:r>
              <a:rPr lang="fr-FR" dirty="0" err="1">
                <a:solidFill>
                  <a:srgbClr val="000066"/>
                </a:solidFill>
              </a:rPr>
              <a:t>stored</a:t>
            </a:r>
            <a:r>
              <a:rPr lang="fr-FR" dirty="0">
                <a:solidFill>
                  <a:srgbClr val="000066"/>
                </a:solidFill>
              </a:rPr>
              <a:t>?</a:t>
            </a:r>
          </a:p>
          <a:p>
            <a:pPr rtl="1">
              <a:buFont typeface="Arial" pitchFamily="34" charset="0"/>
              <a:buChar char="•"/>
              <a:defRPr/>
            </a:pPr>
            <a:endParaRPr lang="fr-FR" dirty="0">
              <a:solidFill>
                <a:srgbClr val="000066"/>
              </a:solidFill>
            </a:endParaRPr>
          </a:p>
          <a:p>
            <a:pPr defTabSz="906719">
              <a:buFont typeface="Arial" pitchFamily="34" charset="0"/>
              <a:buChar char="•"/>
              <a:defRPr/>
            </a:pPr>
            <a:endParaRPr lang="fr-FR" dirty="0">
              <a:solidFill>
                <a:srgbClr val="000066"/>
              </a:solidFill>
            </a:endParaRPr>
          </a:p>
          <a:p>
            <a:pPr>
              <a:buFont typeface="Arial" pitchFamily="34" charset="0"/>
              <a:buChar char="•"/>
            </a:pPr>
            <a:endParaRPr lang="en-US" b="0" dirty="0"/>
          </a:p>
        </p:txBody>
      </p:sp>
      <p:sp>
        <p:nvSpPr>
          <p:cNvPr id="21508" name="Espace réservé du numéro de diapositive 3"/>
          <p:cNvSpPr>
            <a:spLocks noGrp="1"/>
          </p:cNvSpPr>
          <p:nvPr>
            <p:ph type="sldNum" sz="quarter" idx="5"/>
          </p:nvPr>
        </p:nvSpPr>
        <p:spPr>
          <a:noFill/>
        </p:spPr>
        <p:txBody>
          <a:bodyPr/>
          <a:lstStyle/>
          <a:p>
            <a:fld id="{E97CE310-0DC8-4314-BE48-E950D812E287}" type="slidenum">
              <a:rPr lang="fr-FR" smtClean="0"/>
              <a:pPr/>
              <a:t>3</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a:ln/>
        </p:spPr>
      </p:sp>
      <p:sp>
        <p:nvSpPr>
          <p:cNvPr id="21507" name="Espace réservé des commentaires 2"/>
          <p:cNvSpPr>
            <a:spLocks noGrp="1"/>
          </p:cNvSpPr>
          <p:nvPr>
            <p:ph type="body" idx="1"/>
          </p:nvPr>
        </p:nvSpPr>
        <p:spPr>
          <a:noFill/>
          <a:ln/>
        </p:spPr>
        <p:txBody>
          <a:bodyPr lIns="90254" tIns="45126" rIns="90254" bIns="45126"/>
          <a:lstStyle/>
          <a:p>
            <a:pPr marL="170010" indent="-170010">
              <a:buFontTx/>
              <a:buChar char="•"/>
            </a:pPr>
            <a:r>
              <a:rPr lang="en-US" dirty="0" err="1"/>
              <a:t>Cecolin</a:t>
            </a:r>
            <a:r>
              <a:rPr lang="en-US" dirty="0"/>
              <a:t>® vaccine is available as a single dose vial in a liquid formulation for intramuscular injection</a:t>
            </a:r>
          </a:p>
          <a:p>
            <a:pPr marL="170010" indent="-170010">
              <a:buFontTx/>
              <a:buChar char="•"/>
            </a:pPr>
            <a:r>
              <a:rPr lang="en-US" dirty="0"/>
              <a:t>Each vial contains 0.5 ml suspension </a:t>
            </a:r>
          </a:p>
          <a:p>
            <a:pPr marL="170010" indent="-170010">
              <a:buFontTx/>
              <a:buChar char="•"/>
            </a:pPr>
            <a:r>
              <a:rPr lang="en-US" dirty="0"/>
              <a:t>Each vial contains a vaccine vial monitor (VVM) to indicate cumulative exposure to heat</a:t>
            </a:r>
          </a:p>
          <a:p>
            <a:pPr marL="169545" indent="-169545">
              <a:buFontTx/>
              <a:buChar char="•"/>
            </a:pPr>
            <a:r>
              <a:rPr lang="en-US" sz="1200" dirty="0">
                <a:latin typeface="Arial"/>
                <a:ea typeface="MS PGothic"/>
                <a:cs typeface="Arial"/>
              </a:rPr>
              <a:t>Vaccine vials are available in pack </a:t>
            </a:r>
            <a:r>
              <a:rPr lang="en-US" dirty="0">
                <a:latin typeface="Arial"/>
                <a:ea typeface="MS PGothic"/>
                <a:cs typeface="Arial"/>
              </a:rPr>
              <a:t>sizes of 10</a:t>
            </a:r>
            <a:r>
              <a:rPr lang="en-US" sz="1200" dirty="0">
                <a:latin typeface="Arial"/>
                <a:ea typeface="MS PGothic"/>
                <a:cs typeface="Arial"/>
              </a:rPr>
              <a:t>.</a:t>
            </a:r>
            <a:endParaRPr lang="en-US" b="1" dirty="0">
              <a:latin typeface="Arial"/>
              <a:ea typeface="MS PGothic"/>
              <a:cs typeface="Arial"/>
            </a:endParaRPr>
          </a:p>
        </p:txBody>
      </p:sp>
      <p:sp>
        <p:nvSpPr>
          <p:cNvPr id="21508"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54" tIns="45126" rIns="90254" bIns="45126" anchor="b"/>
          <a:lstStyle/>
          <a:p>
            <a:pPr algn="r" defTabSz="901997"/>
            <a:fld id="{3D012F9E-F5E8-42C5-B872-F1111D86CBB7}" type="slidenum">
              <a:rPr lang="en-GB" sz="1200">
                <a:latin typeface="Arial" pitchFamily="34" charset="0"/>
              </a:rPr>
              <a:pPr algn="r" defTabSz="901997"/>
              <a:t>4</a:t>
            </a:fld>
            <a:endParaRPr lang="en-GB" sz="120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p:spPr>
        <p:txBody>
          <a:bodyPr/>
          <a:lstStyle/>
          <a:p>
            <a:pPr marL="170010" indent="-170010">
              <a:buFontTx/>
              <a:buChar char="•"/>
            </a:pPr>
            <a:r>
              <a:rPr lang="en-US" dirty="0"/>
              <a:t>Data from several large clinical trials of HPV vaccine have demonstrated very high efficacy of Cecolin®</a:t>
            </a:r>
            <a:r>
              <a:rPr lang="en-US" baseline="30000" dirty="0">
                <a:solidFill>
                  <a:srgbClr val="000066"/>
                </a:solidFill>
              </a:rPr>
              <a:t> </a:t>
            </a:r>
            <a:r>
              <a:rPr lang="en-US" dirty="0"/>
              <a:t>against persistent infection with HPV types in females aged </a:t>
            </a:r>
            <a:r>
              <a:rPr lang="en-US" b="1" dirty="0"/>
              <a:t>18-45</a:t>
            </a:r>
            <a:r>
              <a:rPr lang="en-US" dirty="0"/>
              <a:t> years who had not been exposed to the HPV types </a:t>
            </a:r>
            <a:r>
              <a:rPr lang="en-US" dirty="0">
                <a:latin typeface="Arial" panose="020B0604020202020204" pitchFamily="34" charset="0"/>
                <a:cs typeface="Arial" panose="020B0604020202020204" pitchFamily="34" charset="0"/>
              </a:rPr>
              <a:t>targeted by the vaccine </a:t>
            </a:r>
            <a:r>
              <a:rPr lang="en-US" u="sng" dirty="0">
                <a:latin typeface="Arial" panose="020B0604020202020204" pitchFamily="34" charset="0"/>
                <a:cs typeface="Arial" panose="020B0604020202020204" pitchFamily="34" charset="0"/>
              </a:rPr>
              <a:t>prior</a:t>
            </a:r>
            <a:r>
              <a:rPr lang="en-US" dirty="0">
                <a:latin typeface="Arial" panose="020B0604020202020204" pitchFamily="34" charset="0"/>
                <a:cs typeface="Arial" panose="020B0604020202020204" pitchFamily="34" charset="0"/>
              </a:rPr>
              <a:t> to the vaccination: </a:t>
            </a:r>
            <a:r>
              <a:rPr lang="en-US" b="1" i="0" dirty="0">
                <a:solidFill>
                  <a:srgbClr val="212121"/>
                </a:solidFill>
                <a:effectLst/>
                <a:latin typeface="Arial" panose="020B0604020202020204" pitchFamily="34" charset="0"/>
                <a:cs typeface="Arial" panose="020B0604020202020204" pitchFamily="34" charset="0"/>
              </a:rPr>
              <a:t>97.8% (87.1-99.9).</a:t>
            </a:r>
          </a:p>
          <a:p>
            <a:pPr marL="170010" indent="-170010">
              <a:buFontTx/>
              <a:buChar char="•"/>
            </a:pPr>
            <a:r>
              <a:rPr lang="en-US" b="0" i="0" dirty="0">
                <a:solidFill>
                  <a:srgbClr val="212121"/>
                </a:solidFill>
                <a:effectLst/>
                <a:latin typeface="Arial" panose="020B0604020202020204" pitchFamily="34" charset="0"/>
                <a:cs typeface="Arial" panose="020B0604020202020204" pitchFamily="34" charset="0"/>
              </a:rPr>
              <a:t>Through bridging studies,  the vaccine has been licensed for 9 to 14 year </a:t>
            </a:r>
            <a:r>
              <a:rPr lang="en-US" b="0" i="0" dirty="0" err="1">
                <a:solidFill>
                  <a:srgbClr val="212121"/>
                </a:solidFill>
                <a:effectLst/>
                <a:latin typeface="Arial" panose="020B0604020202020204" pitchFamily="34" charset="0"/>
                <a:cs typeface="Arial" panose="020B0604020202020204" pitchFamily="34" charset="0"/>
              </a:rPr>
              <a:t>olds</a:t>
            </a:r>
            <a:r>
              <a:rPr lang="en-US" b="0" i="0" dirty="0">
                <a:solidFill>
                  <a:srgbClr val="212121"/>
                </a:solidFill>
                <a:effectLst/>
                <a:latin typeface="Arial" panose="020B0604020202020204" pitchFamily="34" charset="0"/>
                <a:cs typeface="Arial" panose="020B0604020202020204" pitchFamily="34" charset="0"/>
              </a:rPr>
              <a:t> for a 2-dose schedule </a:t>
            </a:r>
            <a:endParaRPr lang="en-US" b="0" dirty="0">
              <a:latin typeface="Arial" panose="020B0604020202020204" pitchFamily="34" charset="0"/>
              <a:cs typeface="Arial" panose="020B0604020202020204" pitchFamily="34" charset="0"/>
            </a:endParaRPr>
          </a:p>
          <a:p>
            <a:pPr marL="170010" indent="-170010">
              <a:buFontTx/>
              <a:buChar char="•"/>
            </a:pPr>
            <a:r>
              <a:rPr lang="en-US" dirty="0" err="1">
                <a:latin typeface="Arial" panose="020B0604020202020204" pitchFamily="34" charset="0"/>
                <a:cs typeface="Arial" panose="020B0604020202020204" pitchFamily="34" charset="0"/>
              </a:rPr>
              <a:t>Cecolin</a:t>
            </a:r>
            <a:r>
              <a:rPr lang="en-US" dirty="0">
                <a:latin typeface="Arial" panose="020B0604020202020204" pitchFamily="34" charset="0"/>
                <a:cs typeface="Arial" panose="020B0604020202020204" pitchFamily="34" charset="0"/>
              </a:rPr>
              <a:t>®</a:t>
            </a:r>
            <a:r>
              <a:rPr lang="en-US" baseline="30000" dirty="0">
                <a:solidFill>
                  <a:srgbClr val="000066"/>
                </a:solidFill>
                <a:latin typeface="Arial" panose="020B0604020202020204" pitchFamily="34" charset="0"/>
                <a:cs typeface="Arial" panose="020B0604020202020204" pitchFamily="34" charset="0"/>
              </a:rPr>
              <a:t> </a:t>
            </a:r>
            <a:r>
              <a:rPr lang="en-US" dirty="0">
                <a:solidFill>
                  <a:srgbClr val="000066"/>
                </a:solidFill>
                <a:latin typeface="Arial" panose="020B0604020202020204" pitchFamily="34" charset="0"/>
                <a:cs typeface="Arial" panose="020B0604020202020204" pitchFamily="34" charset="0"/>
              </a:rPr>
              <a:t>is a bivalent vaccine that protects from HPV infection types 16 &amp; 18 that cause most of the cervical cancers worldwide.</a:t>
            </a:r>
          </a:p>
          <a:p>
            <a:pPr marL="170010" indent="-170010">
              <a:buFontTx/>
              <a:buChar char="•"/>
            </a:pPr>
            <a:r>
              <a:rPr lang="en-US" dirty="0">
                <a:latin typeface="Arial" panose="020B0604020202020204" pitchFamily="34" charset="0"/>
                <a:cs typeface="Arial" panose="020B0604020202020204" pitchFamily="34" charset="0"/>
              </a:rPr>
              <a:t>There is no evidence of waning immunity </a:t>
            </a:r>
            <a:r>
              <a:rPr lang="en-US" b="1" dirty="0">
                <a:latin typeface="Arial" panose="020B0604020202020204" pitchFamily="34" charset="0"/>
                <a:cs typeface="Arial" panose="020B0604020202020204" pitchFamily="34" charset="0"/>
              </a:rPr>
              <a:t>5.5 </a:t>
            </a:r>
            <a:r>
              <a:rPr lang="en-US" dirty="0">
                <a:latin typeface="Arial" panose="020B0604020202020204" pitchFamily="34" charset="0"/>
                <a:cs typeface="Arial" panose="020B0604020202020204" pitchFamily="34" charset="0"/>
              </a:rPr>
              <a:t>years after vaccination in females who were vaccinated as part of the clinical trials conducted.</a:t>
            </a:r>
          </a:p>
          <a:p>
            <a:pPr marL="170010" indent="-170010">
              <a:buFontTx/>
              <a:buChar char="•"/>
            </a:pPr>
            <a:r>
              <a:rPr lang="en-US" b="0" i="0" dirty="0">
                <a:solidFill>
                  <a:srgbClr val="212121"/>
                </a:solidFill>
                <a:effectLst/>
                <a:latin typeface="Arial" panose="020B0604020202020204" pitchFamily="34" charset="0"/>
                <a:cs typeface="Arial" panose="020B0604020202020204" pitchFamily="34" charset="0"/>
              </a:rPr>
              <a:t>You-</a:t>
            </a:r>
            <a:r>
              <a:rPr lang="en-US" b="0" i="0" dirty="0" err="1">
                <a:solidFill>
                  <a:srgbClr val="212121"/>
                </a:solidFill>
                <a:effectLst/>
                <a:latin typeface="Arial" panose="020B0604020202020204" pitchFamily="34" charset="0"/>
                <a:cs typeface="Arial" panose="020B0604020202020204" pitchFamily="34" charset="0"/>
              </a:rPr>
              <a:t>lin</a:t>
            </a:r>
            <a:r>
              <a:rPr lang="en-US" b="0" i="0" dirty="0">
                <a:solidFill>
                  <a:srgbClr val="212121"/>
                </a:solidFill>
                <a:effectLst/>
                <a:latin typeface="Arial" panose="020B0604020202020204" pitchFamily="34" charset="0"/>
                <a:cs typeface="Arial" panose="020B0604020202020204" pitchFamily="34" charset="0"/>
              </a:rPr>
              <a:t> et al. Efficacy, Safety, and Immunogenicity of an Escherichia coli-Produced Bivalent Human Papillomavirus Vaccine: An Interim Analysis of a Randomized Clinical Trial: </a:t>
            </a:r>
            <a:r>
              <a:rPr lang="en-US" dirty="0">
                <a:latin typeface="Arial" panose="020B0604020202020204" pitchFamily="34" charset="0"/>
                <a:cs typeface="Arial" panose="020B0604020202020204" pitchFamily="34" charset="0"/>
              </a:rPr>
              <a:t>https://pubmed.ncbi.nlm.nih.gov/31086947/</a:t>
            </a:r>
          </a:p>
        </p:txBody>
      </p:sp>
      <p:sp>
        <p:nvSpPr>
          <p:cNvPr id="22532" name="Slide Number Placeholder 3"/>
          <p:cNvSpPr>
            <a:spLocks noGrp="1"/>
          </p:cNvSpPr>
          <p:nvPr>
            <p:ph type="sldNum" sz="quarter" idx="5"/>
          </p:nvPr>
        </p:nvSpPr>
        <p:spPr>
          <a:noFill/>
        </p:spPr>
        <p:txBody>
          <a:bodyPr/>
          <a:lstStyle/>
          <a:p>
            <a:fld id="{CCE99A4A-38DF-4FBD-BEBD-3634ED168126}" type="slidenum">
              <a:rPr lang="en-GB" smtClean="0"/>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a:ln/>
        </p:spPr>
      </p:sp>
      <p:sp>
        <p:nvSpPr>
          <p:cNvPr id="23555" name="Espace réservé des commentaires 2"/>
          <p:cNvSpPr>
            <a:spLocks noGrp="1"/>
          </p:cNvSpPr>
          <p:nvPr>
            <p:ph type="body" idx="1"/>
          </p:nvPr>
        </p:nvSpPr>
        <p:spPr>
          <a:noFill/>
          <a:ln/>
        </p:spPr>
        <p:txBody>
          <a:bodyPr lIns="90254" tIns="45126" rIns="90254" bIns="45126"/>
          <a:lstStyle/>
          <a:p>
            <a:pPr marL="0" indent="0" algn="just">
              <a:buFont typeface="Arial" pitchFamily="34" charset="0"/>
              <a:buNone/>
            </a:pPr>
            <a:r>
              <a:rPr lang="es-ES" dirty="0"/>
              <a:t>Safety </a:t>
            </a:r>
            <a:r>
              <a:rPr lang="es-ES" dirty="0" err="1"/>
              <a:t>studies</a:t>
            </a:r>
            <a:r>
              <a:rPr lang="es-ES" dirty="0"/>
              <a:t> of HPV </a:t>
            </a:r>
            <a:r>
              <a:rPr lang="es-ES" dirty="0" err="1"/>
              <a:t>vaccine</a:t>
            </a:r>
            <a:r>
              <a:rPr lang="es-ES" dirty="0"/>
              <a:t> </a:t>
            </a:r>
            <a:r>
              <a:rPr lang="es-ES" dirty="0" err="1"/>
              <a:t>were</a:t>
            </a:r>
            <a:r>
              <a:rPr lang="es-ES" dirty="0"/>
              <a:t> </a:t>
            </a:r>
            <a:r>
              <a:rPr lang="es-ES" dirty="0" err="1"/>
              <a:t>conducted</a:t>
            </a:r>
            <a:r>
              <a:rPr lang="es-ES" dirty="0"/>
              <a:t> in </a:t>
            </a:r>
            <a:r>
              <a:rPr lang="es-ES" dirty="0" err="1"/>
              <a:t>thousands</a:t>
            </a:r>
            <a:r>
              <a:rPr lang="es-ES" dirty="0"/>
              <a:t> of </a:t>
            </a:r>
            <a:r>
              <a:rPr lang="es-ES" dirty="0" err="1"/>
              <a:t>women</a:t>
            </a:r>
            <a:r>
              <a:rPr lang="es-ES" dirty="0"/>
              <a:t> </a:t>
            </a:r>
            <a:r>
              <a:rPr lang="es-ES" dirty="0" err="1"/>
              <a:t>around</a:t>
            </a:r>
            <a:r>
              <a:rPr lang="es-ES" dirty="0"/>
              <a:t> </a:t>
            </a:r>
            <a:r>
              <a:rPr lang="es-ES" dirty="0" err="1"/>
              <a:t>the</a:t>
            </a:r>
            <a:r>
              <a:rPr lang="es-ES" dirty="0"/>
              <a:t> </a:t>
            </a:r>
            <a:r>
              <a:rPr lang="es-ES" dirty="0" err="1"/>
              <a:t>world</a:t>
            </a:r>
            <a:r>
              <a:rPr lang="es-ES" dirty="0"/>
              <a:t> prior </a:t>
            </a:r>
            <a:r>
              <a:rPr lang="es-ES" dirty="0" err="1"/>
              <a:t>to</a:t>
            </a:r>
            <a:r>
              <a:rPr lang="es-ES" dirty="0"/>
              <a:t> </a:t>
            </a:r>
            <a:r>
              <a:rPr lang="es-ES" dirty="0" err="1"/>
              <a:t>licensure</a:t>
            </a:r>
            <a:r>
              <a:rPr lang="es-ES" dirty="0"/>
              <a:t>. </a:t>
            </a:r>
            <a:r>
              <a:rPr lang="es-ES" dirty="0" err="1"/>
              <a:t>Results</a:t>
            </a:r>
            <a:r>
              <a:rPr lang="es-ES" dirty="0"/>
              <a:t> of </a:t>
            </a:r>
            <a:r>
              <a:rPr lang="es-ES" dirty="0" err="1"/>
              <a:t>the</a:t>
            </a:r>
            <a:r>
              <a:rPr lang="es-ES" dirty="0"/>
              <a:t> </a:t>
            </a:r>
            <a:r>
              <a:rPr lang="es-ES" dirty="0" err="1"/>
              <a:t>studies</a:t>
            </a:r>
            <a:r>
              <a:rPr lang="es-ES" dirty="0"/>
              <a:t> </a:t>
            </a:r>
            <a:r>
              <a:rPr lang="es-ES" dirty="0" err="1"/>
              <a:t>demonstrated</a:t>
            </a:r>
            <a:r>
              <a:rPr lang="es-ES" dirty="0"/>
              <a:t> </a:t>
            </a:r>
            <a:r>
              <a:rPr lang="es-ES" dirty="0" err="1"/>
              <a:t>that</a:t>
            </a:r>
            <a:r>
              <a:rPr lang="es-ES" dirty="0"/>
              <a:t> </a:t>
            </a:r>
            <a:r>
              <a:rPr lang="es-ES" dirty="0" err="1"/>
              <a:t>vaccines</a:t>
            </a:r>
            <a:r>
              <a:rPr lang="es-ES" dirty="0"/>
              <a:t> </a:t>
            </a:r>
            <a:r>
              <a:rPr lang="es-ES" dirty="0" err="1"/>
              <a:t>were</a:t>
            </a:r>
            <a:r>
              <a:rPr lang="es-ES" dirty="0"/>
              <a:t> </a:t>
            </a:r>
            <a:r>
              <a:rPr lang="es-ES" dirty="0" err="1"/>
              <a:t>well</a:t>
            </a:r>
            <a:r>
              <a:rPr lang="es-ES" dirty="0"/>
              <a:t> </a:t>
            </a:r>
            <a:r>
              <a:rPr lang="es-ES" dirty="0" err="1"/>
              <a:t>tolerated</a:t>
            </a:r>
            <a:r>
              <a:rPr lang="es-ES" dirty="0"/>
              <a:t> </a:t>
            </a:r>
            <a:r>
              <a:rPr lang="es-ES" dirty="0" err="1"/>
              <a:t>with</a:t>
            </a:r>
            <a:r>
              <a:rPr lang="es-ES" dirty="0"/>
              <a:t> no </a:t>
            </a:r>
            <a:r>
              <a:rPr lang="es-ES" dirty="0" err="1"/>
              <a:t>major</a:t>
            </a:r>
            <a:r>
              <a:rPr lang="es-ES" dirty="0"/>
              <a:t> safety </a:t>
            </a:r>
            <a:r>
              <a:rPr lang="es-ES" dirty="0" err="1"/>
              <a:t>concerns</a:t>
            </a:r>
            <a:r>
              <a:rPr lang="es-ES" dirty="0"/>
              <a:t> </a:t>
            </a:r>
            <a:r>
              <a:rPr lang="es-ES" dirty="0" err="1"/>
              <a:t>for</a:t>
            </a:r>
            <a:r>
              <a:rPr lang="es-ES" dirty="0"/>
              <a:t> </a:t>
            </a:r>
            <a:r>
              <a:rPr lang="es-ES" dirty="0" err="1"/>
              <a:t>either</a:t>
            </a:r>
            <a:r>
              <a:rPr lang="es-ES" dirty="0"/>
              <a:t> </a:t>
            </a:r>
            <a:r>
              <a:rPr lang="es-ES" dirty="0" err="1"/>
              <a:t>vaccine</a:t>
            </a:r>
            <a:r>
              <a:rPr lang="es-ES" dirty="0"/>
              <a:t>.</a:t>
            </a:r>
          </a:p>
          <a:p>
            <a:pPr marL="170010" indent="-170010" algn="just">
              <a:buFont typeface="Arial" pitchFamily="34" charset="0"/>
              <a:buChar char="•"/>
            </a:pPr>
            <a:r>
              <a:rPr lang="es-ES" dirty="0"/>
              <a:t>Post </a:t>
            </a:r>
            <a:r>
              <a:rPr lang="es-ES" dirty="0" err="1"/>
              <a:t>licensure</a:t>
            </a:r>
            <a:r>
              <a:rPr lang="es-ES" dirty="0"/>
              <a:t>, </a:t>
            </a:r>
            <a:r>
              <a:rPr lang="es-ES" dirty="0" err="1"/>
              <a:t>millions</a:t>
            </a:r>
            <a:r>
              <a:rPr lang="es-ES" dirty="0"/>
              <a:t> of </a:t>
            </a:r>
            <a:r>
              <a:rPr lang="es-ES" dirty="0" err="1"/>
              <a:t>girls</a:t>
            </a:r>
            <a:r>
              <a:rPr lang="es-ES" dirty="0"/>
              <a:t> </a:t>
            </a:r>
            <a:r>
              <a:rPr lang="es-ES" dirty="0" err="1"/>
              <a:t>have</a:t>
            </a:r>
            <a:r>
              <a:rPr lang="es-ES" dirty="0"/>
              <a:t> </a:t>
            </a:r>
            <a:r>
              <a:rPr lang="es-ES" dirty="0" err="1"/>
              <a:t>received</a:t>
            </a:r>
            <a:r>
              <a:rPr lang="es-ES" dirty="0"/>
              <a:t> </a:t>
            </a:r>
            <a:r>
              <a:rPr lang="es-ES" dirty="0" err="1"/>
              <a:t>the</a:t>
            </a:r>
            <a:r>
              <a:rPr lang="es-ES" dirty="0"/>
              <a:t> HPV </a:t>
            </a:r>
            <a:r>
              <a:rPr lang="es-ES" dirty="0" err="1"/>
              <a:t>vaccine</a:t>
            </a:r>
            <a:r>
              <a:rPr lang="es-ES" dirty="0"/>
              <a:t>. </a:t>
            </a:r>
            <a:r>
              <a:rPr lang="es-ES" dirty="0" err="1"/>
              <a:t>The</a:t>
            </a:r>
            <a:r>
              <a:rPr lang="es-ES" dirty="0"/>
              <a:t> </a:t>
            </a:r>
            <a:r>
              <a:rPr lang="es-ES" dirty="0" err="1"/>
              <a:t>most</a:t>
            </a:r>
            <a:r>
              <a:rPr lang="es-ES" dirty="0"/>
              <a:t> </a:t>
            </a:r>
            <a:r>
              <a:rPr lang="es-ES" dirty="0" err="1"/>
              <a:t>common</a:t>
            </a:r>
            <a:r>
              <a:rPr lang="es-ES" dirty="0"/>
              <a:t> adverse </a:t>
            </a:r>
            <a:r>
              <a:rPr lang="es-ES" dirty="0" err="1"/>
              <a:t>events</a:t>
            </a:r>
            <a:r>
              <a:rPr lang="es-ES" dirty="0"/>
              <a:t> </a:t>
            </a:r>
            <a:r>
              <a:rPr lang="es-ES" dirty="0" err="1"/>
              <a:t>reported</a:t>
            </a:r>
            <a:r>
              <a:rPr lang="es-ES" dirty="0"/>
              <a:t> in </a:t>
            </a:r>
            <a:r>
              <a:rPr lang="es-ES" dirty="0" err="1"/>
              <a:t>vaccinated</a:t>
            </a:r>
            <a:r>
              <a:rPr lang="es-ES" dirty="0"/>
              <a:t> </a:t>
            </a:r>
            <a:r>
              <a:rPr lang="es-ES" dirty="0" err="1"/>
              <a:t>girls</a:t>
            </a:r>
            <a:r>
              <a:rPr lang="es-ES" dirty="0"/>
              <a:t> </a:t>
            </a:r>
            <a:r>
              <a:rPr lang="es-ES" dirty="0" err="1"/>
              <a:t>have</a:t>
            </a:r>
            <a:r>
              <a:rPr lang="es-ES" dirty="0"/>
              <a:t> </a:t>
            </a:r>
            <a:r>
              <a:rPr lang="es-ES" dirty="0" err="1"/>
              <a:t>involved</a:t>
            </a:r>
            <a:r>
              <a:rPr lang="es-ES" dirty="0"/>
              <a:t> </a:t>
            </a:r>
            <a:r>
              <a:rPr lang="es-ES" dirty="0" err="1"/>
              <a:t>injection</a:t>
            </a:r>
            <a:r>
              <a:rPr lang="es-ES" dirty="0"/>
              <a:t> </a:t>
            </a:r>
            <a:r>
              <a:rPr lang="es-ES" dirty="0" err="1"/>
              <a:t>site</a:t>
            </a:r>
            <a:r>
              <a:rPr lang="es-ES" dirty="0"/>
              <a:t> </a:t>
            </a:r>
            <a:r>
              <a:rPr lang="es-ES" dirty="0" err="1"/>
              <a:t>reactions</a:t>
            </a:r>
            <a:r>
              <a:rPr lang="es-ES" dirty="0"/>
              <a:t> </a:t>
            </a:r>
            <a:r>
              <a:rPr lang="es-ES" dirty="0" err="1"/>
              <a:t>such</a:t>
            </a:r>
            <a:r>
              <a:rPr lang="es-ES" dirty="0"/>
              <a:t> as </a:t>
            </a:r>
            <a:r>
              <a:rPr lang="es-ES" dirty="0" err="1"/>
              <a:t>pain</a:t>
            </a:r>
            <a:r>
              <a:rPr lang="es-ES" dirty="0"/>
              <a:t> and </a:t>
            </a:r>
            <a:r>
              <a:rPr lang="es-ES" dirty="0" err="1"/>
              <a:t>swelling</a:t>
            </a:r>
            <a:endParaRPr lang="es-ES" dirty="0"/>
          </a:p>
          <a:p>
            <a:pPr marL="170010" marR="0" indent="-170010" algn="just" defTabSz="914400" rtl="0" eaLnBrk="0" fontAlgn="base" latinLnBrk="0" hangingPunct="0">
              <a:lnSpc>
                <a:spcPct val="100000"/>
              </a:lnSpc>
              <a:spcBef>
                <a:spcPct val="30000"/>
              </a:spcBef>
              <a:spcAft>
                <a:spcPct val="0"/>
              </a:spcAft>
              <a:buClrTx/>
              <a:buSzTx/>
              <a:buFont typeface="Arial" pitchFamily="34" charset="0"/>
              <a:buChar char="•"/>
              <a:tabLst/>
              <a:defRPr/>
            </a:pPr>
            <a:r>
              <a:rPr lang="es-ES" dirty="0" err="1"/>
              <a:t>Other</a:t>
            </a:r>
            <a:r>
              <a:rPr lang="es-ES" dirty="0"/>
              <a:t> </a:t>
            </a:r>
            <a:r>
              <a:rPr lang="es-ES" dirty="0" err="1"/>
              <a:t>mild</a:t>
            </a:r>
            <a:r>
              <a:rPr lang="es-ES" dirty="0"/>
              <a:t> adverse </a:t>
            </a:r>
            <a:r>
              <a:rPr lang="es-ES" dirty="0" err="1"/>
              <a:t>events</a:t>
            </a:r>
            <a:r>
              <a:rPr lang="es-ES" dirty="0"/>
              <a:t> </a:t>
            </a:r>
            <a:r>
              <a:rPr lang="es-ES" dirty="0" err="1"/>
              <a:t>reported</a:t>
            </a:r>
            <a:r>
              <a:rPr lang="es-ES" dirty="0"/>
              <a:t> </a:t>
            </a:r>
            <a:r>
              <a:rPr lang="es-ES" dirty="0" err="1"/>
              <a:t>following</a:t>
            </a:r>
            <a:r>
              <a:rPr lang="es-ES" dirty="0"/>
              <a:t> HPV </a:t>
            </a:r>
            <a:r>
              <a:rPr lang="es-ES" dirty="0" err="1"/>
              <a:t>vaccination</a:t>
            </a:r>
            <a:r>
              <a:rPr lang="es-ES" dirty="0"/>
              <a:t> </a:t>
            </a:r>
            <a:r>
              <a:rPr lang="es-ES" dirty="0" err="1"/>
              <a:t>included</a:t>
            </a:r>
            <a:r>
              <a:rPr lang="es-ES" dirty="0"/>
              <a:t> </a:t>
            </a:r>
            <a:r>
              <a:rPr lang="es-ES" dirty="0" err="1"/>
              <a:t>fever</a:t>
            </a:r>
            <a:r>
              <a:rPr lang="es-ES" dirty="0"/>
              <a:t>, </a:t>
            </a:r>
            <a:r>
              <a:rPr lang="es-ES" dirty="0" err="1"/>
              <a:t>dizziness</a:t>
            </a:r>
            <a:r>
              <a:rPr lang="es-ES" dirty="0"/>
              <a:t> and nausea</a:t>
            </a:r>
          </a:p>
          <a:p>
            <a:pPr marL="170010" indent="-170010" algn="just">
              <a:buFont typeface="Arial" pitchFamily="34" charset="0"/>
              <a:buChar char="•"/>
            </a:pPr>
            <a:r>
              <a:rPr lang="es-ES" dirty="0" err="1"/>
              <a:t>Syncope</a:t>
            </a:r>
            <a:r>
              <a:rPr lang="es-ES" dirty="0"/>
              <a:t> (</a:t>
            </a:r>
            <a:r>
              <a:rPr lang="es-ES" dirty="0" err="1"/>
              <a:t>fainting</a:t>
            </a:r>
            <a:r>
              <a:rPr lang="es-ES" dirty="0"/>
              <a:t>) has </a:t>
            </a:r>
            <a:r>
              <a:rPr lang="es-ES" dirty="0" err="1"/>
              <a:t>also</a:t>
            </a:r>
            <a:r>
              <a:rPr lang="es-ES" dirty="0"/>
              <a:t> </a:t>
            </a:r>
            <a:r>
              <a:rPr lang="es-ES" dirty="0" err="1"/>
              <a:t>been</a:t>
            </a:r>
            <a:r>
              <a:rPr lang="es-ES" dirty="0"/>
              <a:t> </a:t>
            </a:r>
            <a:r>
              <a:rPr lang="es-ES" dirty="0" err="1"/>
              <a:t>reported</a:t>
            </a:r>
            <a:r>
              <a:rPr lang="es-ES" dirty="0"/>
              <a:t> after HPV </a:t>
            </a:r>
            <a:r>
              <a:rPr lang="es-ES" dirty="0" err="1"/>
              <a:t>vaccine</a:t>
            </a:r>
            <a:r>
              <a:rPr lang="es-ES" dirty="0"/>
              <a:t> </a:t>
            </a:r>
            <a:r>
              <a:rPr lang="es-ES" dirty="0" err="1"/>
              <a:t>administration</a:t>
            </a:r>
            <a:r>
              <a:rPr lang="es-ES" dirty="0"/>
              <a:t>. </a:t>
            </a:r>
            <a:r>
              <a:rPr lang="es-ES" dirty="0" err="1"/>
              <a:t>Syncope</a:t>
            </a:r>
            <a:r>
              <a:rPr lang="es-ES" dirty="0"/>
              <a:t> can </a:t>
            </a:r>
            <a:r>
              <a:rPr lang="es-ES" dirty="0" err="1"/>
              <a:t>occur</a:t>
            </a:r>
            <a:r>
              <a:rPr lang="es-ES" dirty="0"/>
              <a:t> </a:t>
            </a:r>
            <a:r>
              <a:rPr lang="es-ES" dirty="0" err="1"/>
              <a:t>after</a:t>
            </a:r>
            <a:r>
              <a:rPr lang="es-ES" dirty="0"/>
              <a:t> </a:t>
            </a:r>
            <a:r>
              <a:rPr lang="es-ES" dirty="0" err="1"/>
              <a:t>any</a:t>
            </a:r>
            <a:r>
              <a:rPr lang="es-ES" dirty="0"/>
              <a:t> medical </a:t>
            </a:r>
            <a:r>
              <a:rPr lang="es-ES" dirty="0" err="1"/>
              <a:t>procedure</a:t>
            </a:r>
            <a:r>
              <a:rPr lang="es-ES" dirty="0"/>
              <a:t> and </a:t>
            </a:r>
            <a:r>
              <a:rPr lang="es-ES" dirty="0" err="1"/>
              <a:t>is</a:t>
            </a:r>
            <a:r>
              <a:rPr lang="es-ES" dirty="0"/>
              <a:t> </a:t>
            </a:r>
            <a:r>
              <a:rPr lang="es-ES" dirty="0" err="1"/>
              <a:t>not</a:t>
            </a:r>
            <a:r>
              <a:rPr lang="es-ES" dirty="0"/>
              <a:t> </a:t>
            </a:r>
            <a:r>
              <a:rPr lang="es-ES" dirty="0" err="1"/>
              <a:t>uncommon</a:t>
            </a:r>
            <a:r>
              <a:rPr lang="es-ES" dirty="0"/>
              <a:t> in </a:t>
            </a:r>
            <a:r>
              <a:rPr lang="es-ES" dirty="0" err="1"/>
              <a:t>adolescents</a:t>
            </a:r>
            <a:r>
              <a:rPr lang="es-ES" dirty="0"/>
              <a:t> </a:t>
            </a:r>
            <a:r>
              <a:rPr lang="es-ES" dirty="0" err="1"/>
              <a:t>following</a:t>
            </a:r>
            <a:r>
              <a:rPr lang="es-ES" dirty="0"/>
              <a:t> </a:t>
            </a:r>
            <a:r>
              <a:rPr lang="es-ES" dirty="0" err="1"/>
              <a:t>receipt</a:t>
            </a:r>
            <a:r>
              <a:rPr lang="es-ES" dirty="0"/>
              <a:t> of a </a:t>
            </a:r>
            <a:r>
              <a:rPr lang="es-ES" dirty="0" err="1"/>
              <a:t>vaccine</a:t>
            </a:r>
            <a:r>
              <a:rPr lang="es-ES" dirty="0"/>
              <a:t> (</a:t>
            </a:r>
            <a:r>
              <a:rPr lang="es-ES" dirty="0" err="1"/>
              <a:t>see</a:t>
            </a:r>
            <a:r>
              <a:rPr lang="es-ES" dirty="0"/>
              <a:t> </a:t>
            </a:r>
            <a:r>
              <a:rPr lang="es-ES" dirty="0" err="1"/>
              <a:t>following</a:t>
            </a:r>
            <a:r>
              <a:rPr lang="es-ES" dirty="0"/>
              <a:t> modules). </a:t>
            </a:r>
          </a:p>
          <a:p>
            <a:pPr marL="170010" indent="-170010" algn="just">
              <a:buFont typeface="Arial" pitchFamily="34" charset="0"/>
              <a:buChar char="•"/>
            </a:pPr>
            <a:r>
              <a:rPr lang="es-ES" dirty="0" err="1"/>
              <a:t>It</a:t>
            </a:r>
            <a:r>
              <a:rPr lang="es-ES" dirty="0"/>
              <a:t> </a:t>
            </a:r>
            <a:r>
              <a:rPr lang="es-ES" dirty="0" err="1"/>
              <a:t>is</a:t>
            </a:r>
            <a:r>
              <a:rPr lang="es-ES" dirty="0"/>
              <a:t> </a:t>
            </a:r>
            <a:r>
              <a:rPr lang="es-ES" dirty="0" err="1"/>
              <a:t>recommended</a:t>
            </a:r>
            <a:r>
              <a:rPr lang="es-ES" dirty="0"/>
              <a:t> </a:t>
            </a:r>
            <a:r>
              <a:rPr lang="es-ES" dirty="0" err="1"/>
              <a:t>that</a:t>
            </a:r>
            <a:r>
              <a:rPr lang="es-ES" dirty="0"/>
              <a:t> </a:t>
            </a:r>
            <a:r>
              <a:rPr lang="es-ES" dirty="0" err="1"/>
              <a:t>adolescents</a:t>
            </a:r>
            <a:r>
              <a:rPr lang="es-ES" dirty="0"/>
              <a:t> be </a:t>
            </a:r>
            <a:r>
              <a:rPr lang="es-ES" dirty="0" err="1"/>
              <a:t>seated</a:t>
            </a:r>
            <a:r>
              <a:rPr lang="es-ES" dirty="0"/>
              <a:t> </a:t>
            </a:r>
            <a:r>
              <a:rPr lang="es-ES" dirty="0" err="1"/>
              <a:t>during</a:t>
            </a:r>
            <a:r>
              <a:rPr lang="es-ES" dirty="0"/>
              <a:t> HPV </a:t>
            </a:r>
            <a:r>
              <a:rPr lang="es-ES" dirty="0" err="1"/>
              <a:t>vaccine</a:t>
            </a:r>
            <a:r>
              <a:rPr lang="es-ES" dirty="0"/>
              <a:t> </a:t>
            </a:r>
            <a:r>
              <a:rPr lang="es-ES" dirty="0" err="1"/>
              <a:t>administration</a:t>
            </a:r>
            <a:r>
              <a:rPr lang="es-ES" dirty="0"/>
              <a:t> and </a:t>
            </a:r>
            <a:r>
              <a:rPr lang="es-ES" dirty="0" err="1"/>
              <a:t>observed</a:t>
            </a:r>
            <a:r>
              <a:rPr lang="es-ES" dirty="0"/>
              <a:t> </a:t>
            </a:r>
            <a:r>
              <a:rPr lang="es-ES" dirty="0" err="1"/>
              <a:t>for</a:t>
            </a:r>
            <a:r>
              <a:rPr lang="es-ES" dirty="0"/>
              <a:t>  </a:t>
            </a:r>
            <a:r>
              <a:rPr lang="es-ES" b="1" dirty="0"/>
              <a:t>at </a:t>
            </a:r>
            <a:r>
              <a:rPr lang="es-ES" b="1" dirty="0" err="1"/>
              <a:t>least</a:t>
            </a:r>
            <a:r>
              <a:rPr lang="es-ES" b="1" dirty="0"/>
              <a:t> 15 minutes </a:t>
            </a:r>
            <a:r>
              <a:rPr lang="es-ES" dirty="0" err="1"/>
              <a:t>afterwards</a:t>
            </a:r>
            <a:endParaRPr lang="es-ES" dirty="0"/>
          </a:p>
        </p:txBody>
      </p:sp>
      <p:sp>
        <p:nvSpPr>
          <p:cNvPr id="23556"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54" tIns="45126" rIns="90254" bIns="45126" anchor="b"/>
          <a:lstStyle/>
          <a:p>
            <a:pPr algn="r" defTabSz="901997"/>
            <a:fld id="{6BF46BE2-2BD8-4ECA-9AB9-3323B84E7076}" type="slidenum">
              <a:rPr lang="en-GB" sz="1200">
                <a:latin typeface="Arial" pitchFamily="34" charset="0"/>
              </a:rPr>
              <a:pPr algn="r" defTabSz="901997"/>
              <a:t>6</a:t>
            </a:fld>
            <a:endParaRPr lang="en-GB" sz="120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p:cNvSpPr>
            <a:spLocks noGrp="1" noRot="1" noChangeAspect="1" noTextEdit="1"/>
          </p:cNvSpPr>
          <p:nvPr>
            <p:ph type="sldImg"/>
          </p:nvPr>
        </p:nvSpPr>
        <p:spPr>
          <a:ln/>
        </p:spPr>
      </p:sp>
      <p:sp>
        <p:nvSpPr>
          <p:cNvPr id="26627" name="Espace réservé des commentaires 2"/>
          <p:cNvSpPr>
            <a:spLocks noGrp="1"/>
          </p:cNvSpPr>
          <p:nvPr>
            <p:ph type="body" idx="1"/>
          </p:nvPr>
        </p:nvSpPr>
        <p:spPr>
          <a:noFill/>
          <a:ln/>
        </p:spPr>
        <p:txBody>
          <a:bodyPr/>
          <a:lstStyle/>
          <a:p>
            <a:r>
              <a:rPr lang="en-US" dirty="0"/>
              <a:t>Handling vaccines requires great care. </a:t>
            </a:r>
            <a:r>
              <a:rPr lang="en-US" dirty="0">
                <a:solidFill>
                  <a:srgbClr val="FF0000"/>
                </a:solidFill>
              </a:rPr>
              <a:t>Careful storage and transport conditions are needed to protect vaccines from becoming ineffective and unusable. </a:t>
            </a:r>
          </a:p>
          <a:p>
            <a:pPr marL="170010" indent="-170010">
              <a:buFont typeface="Arial" pitchFamily="34" charset="0"/>
              <a:buChar char="•"/>
            </a:pPr>
            <a:r>
              <a:rPr lang="en-US" dirty="0">
                <a:solidFill>
                  <a:srgbClr val="FF0000"/>
                </a:solidFill>
              </a:rPr>
              <a:t>HPV vaccine must be transported and stored at +2°C to +8°C</a:t>
            </a:r>
          </a:p>
          <a:p>
            <a:pPr marL="170010" indent="-170010">
              <a:buFont typeface="Arial" pitchFamily="34" charset="0"/>
              <a:buChar char="•"/>
            </a:pPr>
            <a:r>
              <a:rPr lang="en-US" dirty="0">
                <a:solidFill>
                  <a:srgbClr val="FF0000"/>
                </a:solidFill>
              </a:rPr>
              <a:t>HPV vaccine is sensitive to temperatures lower than 0°C  and loses efficacy if frozen</a:t>
            </a:r>
          </a:p>
          <a:p>
            <a:pPr marL="170010" indent="-170010">
              <a:buFont typeface="Arial" pitchFamily="34" charset="0"/>
              <a:buChar char="•"/>
            </a:pPr>
            <a:r>
              <a:rPr lang="en-US" dirty="0">
                <a:solidFill>
                  <a:srgbClr val="FF0000"/>
                </a:solidFill>
              </a:rPr>
              <a:t>It is sensitive to light and should be stored in the original package in order to protect from light</a:t>
            </a:r>
          </a:p>
          <a:p>
            <a:pPr marL="170010" indent="-170010">
              <a:buFont typeface="Arial" pitchFamily="34" charset="0"/>
              <a:buChar char="•"/>
            </a:pPr>
            <a:endParaRPr lang="en-US" dirty="0">
              <a:solidFill>
                <a:srgbClr val="FF0000"/>
              </a:solidFill>
            </a:endParaRPr>
          </a:p>
          <a:p>
            <a:pPr marL="170010" indent="-170010">
              <a:buFont typeface="Arial" pitchFamily="34" charset="0"/>
              <a:buChar char="•"/>
            </a:pPr>
            <a:r>
              <a:rPr lang="en-US" dirty="0">
                <a:solidFill>
                  <a:srgbClr val="FF0000"/>
                </a:solidFill>
              </a:rPr>
              <a:t>Cecolin has a shelf life of 24 months </a:t>
            </a:r>
            <a:endParaRPr lang="en-US" dirty="0"/>
          </a:p>
        </p:txBody>
      </p:sp>
      <p:sp>
        <p:nvSpPr>
          <p:cNvPr id="26628"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9ABD1F72-9DA3-4259-8970-DD9FDBC5626D}" type="slidenum">
              <a:rPr lang="en-GB" sz="1200">
                <a:latin typeface="Arial" pitchFamily="34" charset="0"/>
              </a:rPr>
              <a:pPr algn="r" defTabSz="901997"/>
              <a:t>7</a:t>
            </a:fld>
            <a:endParaRPr lang="en-GB" sz="120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r>
              <a:rPr lang="en-GB" dirty="0"/>
              <a:t>This slide shows the overall temperature sensitivity of common vaccines. Each bubble represents the overall or “representative” heat/freeze sensitivity for a type of vaccine. </a:t>
            </a:r>
          </a:p>
          <a:p>
            <a:r>
              <a:rPr lang="en-GB" dirty="0"/>
              <a:t>As</a:t>
            </a:r>
            <a:r>
              <a:rPr lang="en-GB" baseline="0" dirty="0"/>
              <a:t> you can see from this slide, HPV is one of the most freeze sensitive vaccines, along with </a:t>
            </a:r>
            <a:r>
              <a:rPr lang="en-GB" baseline="0" dirty="0" err="1"/>
              <a:t>HepB</a:t>
            </a:r>
            <a:r>
              <a:rPr lang="en-GB" baseline="0" dirty="0"/>
              <a:t> and PCV and </a:t>
            </a:r>
            <a:r>
              <a:rPr lang="en-GB" baseline="0" dirty="0" err="1"/>
              <a:t>Pentavalent</a:t>
            </a:r>
            <a:r>
              <a:rPr lang="en-GB" baseline="0" dirty="0"/>
              <a:t> vaccines.</a:t>
            </a:r>
            <a:endParaRPr lang="en-US" dirty="0"/>
          </a:p>
          <a:p>
            <a:r>
              <a:rPr lang="en-US" dirty="0"/>
              <a:t>If freezing is suspected, perform shake test. </a:t>
            </a:r>
          </a:p>
          <a:p>
            <a:endParaRPr lang="en-US" dirty="0"/>
          </a:p>
        </p:txBody>
      </p:sp>
      <p:sp>
        <p:nvSpPr>
          <p:cNvPr id="27652" name="Slide Number Placeholder 3"/>
          <p:cNvSpPr>
            <a:spLocks noGrp="1"/>
          </p:cNvSpPr>
          <p:nvPr>
            <p:ph type="sldNum" sz="quarter" idx="5"/>
          </p:nvPr>
        </p:nvSpPr>
        <p:spPr>
          <a:noFill/>
        </p:spPr>
        <p:txBody>
          <a:bodyPr/>
          <a:lstStyle/>
          <a:p>
            <a:fld id="{7FA2A3E8-AF18-41D7-8CB3-F5E0F604A6C7}" type="slidenum">
              <a:rPr lang="en-GB" smtClean="0"/>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p:cNvSpPr>
            <a:spLocks noGrp="1" noRot="1" noChangeAspect="1" noTextEdit="1"/>
          </p:cNvSpPr>
          <p:nvPr>
            <p:ph type="sldImg"/>
          </p:nvPr>
        </p:nvSpPr>
        <p:spPr>
          <a:ln/>
        </p:spPr>
      </p:sp>
      <p:sp>
        <p:nvSpPr>
          <p:cNvPr id="28675" name="Espace réservé des commentaires 2"/>
          <p:cNvSpPr>
            <a:spLocks noGrp="1"/>
          </p:cNvSpPr>
          <p:nvPr>
            <p:ph type="body" idx="1"/>
          </p:nvPr>
        </p:nvSpPr>
        <p:spPr>
          <a:noFill/>
          <a:ln/>
        </p:spPr>
        <p:txBody>
          <a:bodyPr/>
          <a:lstStyle/>
          <a:p>
            <a:r>
              <a:rPr lang="en-US" dirty="0"/>
              <a:t>Good temperature control during the storage and transport of vaccines is critical to ensure their potency and safety. </a:t>
            </a:r>
          </a:p>
          <a:p>
            <a:pPr marL="170010" indent="-170010">
              <a:buFont typeface="Arial" pitchFamily="34" charset="0"/>
              <a:buChar char="•"/>
            </a:pPr>
            <a:r>
              <a:rPr lang="en-US" dirty="0"/>
              <a:t>As we have mentioned before, HPV vaccines must be refrigerated at+2°C to +8°C. The vaccine should be administered as soon as possible after being removed from the refrigerator</a:t>
            </a:r>
          </a:p>
          <a:p>
            <a:pPr marL="170010" indent="-170010">
              <a:buFont typeface="Arial" pitchFamily="34" charset="0"/>
              <a:buChar char="•"/>
            </a:pPr>
            <a:r>
              <a:rPr lang="en-US" dirty="0"/>
              <a:t>HPV vaccine should</a:t>
            </a:r>
            <a:r>
              <a:rPr lang="en-US" baseline="0" dirty="0"/>
              <a:t> not</a:t>
            </a:r>
            <a:r>
              <a:rPr lang="en-US" dirty="0"/>
              <a:t> be placed in or near the freezer portion of the refrigerator nor directly on a frozen ice pack. Keep the HPV</a:t>
            </a:r>
            <a:r>
              <a:rPr lang="en-US" baseline="0" dirty="0"/>
              <a:t> vaccine</a:t>
            </a:r>
            <a:r>
              <a:rPr lang="en-US" dirty="0"/>
              <a:t> away from all cold air vents</a:t>
            </a:r>
          </a:p>
          <a:p>
            <a:pPr marL="170010" indent="-170010">
              <a:buFont typeface="Arial" pitchFamily="34" charset="0"/>
              <a:buChar char="•"/>
            </a:pPr>
            <a:r>
              <a:rPr lang="en-US" dirty="0"/>
              <a:t>If the refrigerator is a side opening model, no vaccine should be stored in the door as the temperature is more likely to fluctuate when opening and closing the refrigerator</a:t>
            </a:r>
          </a:p>
          <a:p>
            <a:pPr marL="170010" indent="-170010">
              <a:buFont typeface="Arial" pitchFamily="34" charset="0"/>
              <a:buChar char="•"/>
            </a:pPr>
            <a:r>
              <a:rPr lang="en-US" dirty="0"/>
              <a:t>The temperature inside the refrigerator should be monitored</a:t>
            </a:r>
            <a:r>
              <a:rPr lang="en-US" baseline="0" dirty="0"/>
              <a:t> regularly</a:t>
            </a:r>
            <a:endParaRPr lang="en-US" dirty="0"/>
          </a:p>
        </p:txBody>
      </p:sp>
      <p:sp>
        <p:nvSpPr>
          <p:cNvPr id="28676"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961DEAE8-22E5-4DDA-B410-B1A355EA5C96}" type="slidenum">
              <a:rPr lang="en-GB" sz="1200">
                <a:latin typeface="Arial" pitchFamily="34" charset="0"/>
              </a:rPr>
              <a:pPr algn="r" defTabSz="901997"/>
              <a:t>9</a:t>
            </a:fld>
            <a:endParaRPr lang="en-GB" sz="120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en-US" sz="3400" b="1">
              <a:solidFill>
                <a:srgbClr val="000066"/>
              </a:solidFill>
              <a:latin typeface="Arial" pitchFamily="34" charset="0"/>
            </a:endParaRPr>
          </a:p>
        </p:txBody>
      </p:sp>
      <p:sp>
        <p:nvSpPr>
          <p:cNvPr id="36866" name="Rectangle 3"/>
          <p:cNvSpPr>
            <a:spLocks noGrp="1" noChangeArrowheads="1"/>
          </p:cNvSpPr>
          <p:nvPr>
            <p:ph type="ctrTitle"/>
          </p:nvPr>
        </p:nvSpPr>
        <p:spPr>
          <a:xfrm>
            <a:off x="685800" y="2130425"/>
            <a:ext cx="7772400" cy="1470025"/>
          </a:xfrm>
        </p:spPr>
        <p:txBody>
          <a:bodyPr/>
          <a:lstStyle>
            <a:lvl1pPr>
              <a:defRPr>
                <a:latin typeface="Arial" charset="0"/>
                <a:cs typeface="Arial" charset="0"/>
              </a:defRPr>
            </a:lvl1pPr>
          </a:lstStyle>
          <a:p>
            <a:pPr lvl="0"/>
            <a:r>
              <a:rPr lang="fr-FR" noProof="0"/>
              <a:t>Cliquez pour modifier le style du titre</a:t>
            </a:r>
          </a:p>
        </p:txBody>
      </p:sp>
      <p:sp>
        <p:nvSpPr>
          <p:cNvPr id="36867" name="Rectangle 4"/>
          <p:cNvSpPr>
            <a:spLocks noGrp="1" noChangeArrowheads="1"/>
          </p:cNvSpPr>
          <p:nvPr>
            <p:ph type="subTitle" idx="1"/>
          </p:nvPr>
        </p:nvSpPr>
        <p:spPr>
          <a:xfrm>
            <a:off x="1371600" y="3886200"/>
            <a:ext cx="6400800" cy="1752600"/>
          </a:xfrm>
        </p:spPr>
        <p:txBody>
          <a:bodyPr/>
          <a:lstStyle>
            <a:lvl1pPr marL="0" indent="0" algn="ctr">
              <a:buFont typeface="Wingdings" charset="0"/>
              <a:buNone/>
              <a:defRPr>
                <a:latin typeface="Arial" charset="0"/>
                <a:cs typeface="Arial" charset="0"/>
              </a:defRPr>
            </a:lvl1pPr>
          </a:lstStyle>
          <a:p>
            <a:pPr lvl="0"/>
            <a:r>
              <a:rPr lang="fr-FR" noProof="0"/>
              <a:t>Cliquez pour modifier le style des sous-titres du masque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a:extLst>
            <a:ext uri="{FAA26D3D-D897-4be2-8F04-BA451C77F1D7}"/>
          </a:ex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pPr>
              <a:defRPr/>
            </a:pPr>
            <a:endParaRPr lang="en-US"/>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fr-FR" sz="3400" b="1">
              <a:solidFill>
                <a:srgbClr val="000066"/>
              </a:solidFill>
              <a:latin typeface="Arial" pitchFamily="34" charset="0"/>
            </a:endParaRPr>
          </a:p>
        </p:txBody>
      </p:sp>
      <p:sp>
        <p:nvSpPr>
          <p:cNvPr id="1030" name="Rectangle 13"/>
          <p:cNvSpPr>
            <a:spLocks noChangeArrowheads="1"/>
          </p:cNvSpPr>
          <p:nvPr/>
        </p:nvSpPr>
        <p:spPr bwMode="auto">
          <a:xfrm>
            <a:off x="927100" y="6426200"/>
            <a:ext cx="5321300" cy="431800"/>
          </a:xfrm>
          <a:prstGeom prst="rect">
            <a:avLst/>
          </a:prstGeom>
          <a:noFill/>
          <a:ln w="9525">
            <a:noFill/>
            <a:miter lim="800000"/>
            <a:headEnd/>
            <a:tailEnd/>
          </a:ln>
        </p:spPr>
        <p:txBody>
          <a:bodyPr lIns="0" tIns="0" rIns="0" bIns="0"/>
          <a:lstStyle/>
          <a:p>
            <a:pPr defTabSz="912813">
              <a:defRPr/>
            </a:pPr>
            <a:r>
              <a:rPr lang="en-US" sz="1200" b="1" dirty="0">
                <a:solidFill>
                  <a:srgbClr val="96CCEE"/>
                </a:solidFill>
                <a:latin typeface="Arial Narrow" pitchFamily="34" charset="0"/>
              </a:rPr>
              <a:t>HPV vaccine attributes and storage conditions</a:t>
            </a:r>
            <a:r>
              <a:rPr lang="en-GB" sz="1200" b="1" dirty="0">
                <a:solidFill>
                  <a:srgbClr val="96CCEE"/>
                </a:solidFill>
                <a:latin typeface="Arial Narrow" pitchFamily="34" charset="0"/>
              </a:rPr>
              <a:t>,  Module 2  </a:t>
            </a:r>
            <a:r>
              <a:rPr lang="en-GB" sz="1200" b="1" dirty="0" err="1">
                <a:solidFill>
                  <a:srgbClr val="96CCEE"/>
                </a:solidFill>
                <a:latin typeface="Arial Narrow" pitchFamily="34" charset="0"/>
              </a:rPr>
              <a:t>Cecolin</a:t>
            </a:r>
            <a:r>
              <a:rPr lang="en-GB" sz="1200" b="1" dirty="0">
                <a:solidFill>
                  <a:srgbClr val="96CCEE"/>
                </a:solidFill>
                <a:latin typeface="Arial Narrow" pitchFamily="34" charset="0"/>
              </a:rPr>
              <a:t>® </a:t>
            </a:r>
            <a:r>
              <a:rPr lang="en-GB" b="1" baseline="12000" dirty="0">
                <a:solidFill>
                  <a:srgbClr val="FFFFFF"/>
                </a:solidFill>
                <a:latin typeface="Arial Narrow" pitchFamily="34" charset="0"/>
              </a:rPr>
              <a:t>| </a:t>
            </a:r>
            <a:r>
              <a:rPr lang="en-GB" sz="1200" b="1" dirty="0">
                <a:solidFill>
                  <a:srgbClr val="96CCEE"/>
                </a:solidFill>
                <a:latin typeface="Arial Narrow" pitchFamily="34" charset="0"/>
              </a:rPr>
              <a:t> May 2022</a:t>
            </a:r>
            <a:endParaRPr lang="en-GB" sz="1200" dirty="0">
              <a:solidFill>
                <a:srgbClr val="96CCEE"/>
              </a:solidFill>
              <a:latin typeface="Arial Narrow" pitchFamily="34" charset="0"/>
            </a:endParaRPr>
          </a:p>
        </p:txBody>
      </p:sp>
      <p:sp>
        <p:nvSpPr>
          <p:cNvPr id="1031" name="Rectangle 14"/>
          <p:cNvSpPr>
            <a:spLocks noChangeArrowheads="1"/>
          </p:cNvSpPr>
          <p:nvPr/>
        </p:nvSpPr>
        <p:spPr bwMode="auto">
          <a:xfrm>
            <a:off x="360363" y="6399213"/>
            <a:ext cx="539750" cy="331787"/>
          </a:xfrm>
          <a:prstGeom prst="rect">
            <a:avLst/>
          </a:prstGeom>
          <a:noFill/>
          <a:ln w="9525">
            <a:noFill/>
            <a:miter lim="800000"/>
            <a:headEnd/>
            <a:tailEnd/>
          </a:ln>
        </p:spPr>
        <p:txBody>
          <a:bodyPr lIns="0" tIns="0" rIns="0" bIns="0"/>
          <a:lstStyle/>
          <a:p>
            <a:pPr algn="r" defTabSz="912813">
              <a:defRPr/>
            </a:pPr>
            <a:fld id="{A1377928-BA29-4D4E-B5FD-94667F9DD1B7}" type="slidenum">
              <a:rPr lang="en-US" sz="1500" b="1">
                <a:solidFill>
                  <a:srgbClr val="72BBE8"/>
                </a:solidFill>
                <a:latin typeface="Arial Narrow" pitchFamily="34" charset="0"/>
              </a:rPr>
              <a:pPr algn="r" defTabSz="912813">
                <a:defRPr/>
              </a:pPr>
              <a:t>‹#›</a:t>
            </a:fld>
            <a:r>
              <a:rPr lang="en-GB" sz="1500" b="1">
                <a:solidFill>
                  <a:srgbClr val="72BBE8"/>
                </a:solidFill>
                <a:latin typeface="Arial Narrow" pitchFamily="34" charset="0"/>
              </a:rPr>
              <a:t> </a:t>
            </a:r>
            <a:r>
              <a:rPr lang="en-GB" sz="2100" b="1" baseline="14000">
                <a:solidFill>
                  <a:srgbClr val="FFFFFF"/>
                </a:solidFill>
                <a:latin typeface="Arial Narrow" pitchFamily="34" charset="0"/>
              </a:rPr>
              <a:t>|</a:t>
            </a:r>
          </a:p>
        </p:txBody>
      </p:sp>
      <p:pic>
        <p:nvPicPr>
          <p:cNvPr id="1032" name="Picture 17" descr="WHO-EN-white-H"/>
          <p:cNvPicPr>
            <a:picLocks noChangeAspect="1" noChangeArrowheads="1"/>
          </p:cNvPicPr>
          <p:nvPr/>
        </p:nvPicPr>
        <p:blipFill>
          <a:blip r:embed="rId13"/>
          <a:srcRect/>
          <a:stretch>
            <a:fillRect/>
          </a:stretch>
        </p:blipFill>
        <p:spPr bwMode="auto">
          <a:xfrm>
            <a:off x="6430963" y="6040438"/>
            <a:ext cx="2208212" cy="7175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948" r:id="rId1"/>
    <p:sldLayoutId id="2147484938" r:id="rId2"/>
    <p:sldLayoutId id="2147484939" r:id="rId3"/>
    <p:sldLayoutId id="2147484940" r:id="rId4"/>
    <p:sldLayoutId id="2147484941" r:id="rId5"/>
    <p:sldLayoutId id="2147484942" r:id="rId6"/>
    <p:sldLayoutId id="2147484943" r:id="rId7"/>
    <p:sldLayoutId id="2147484944" r:id="rId8"/>
    <p:sldLayoutId id="2147484945" r:id="rId9"/>
    <p:sldLayoutId id="2147484946" r:id="rId10"/>
    <p:sldLayoutId id="2147484947"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s://www.who.int/publications/i/item/9789241549769"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https://extranet.who.int/pqweb/content/cecolin%C2%A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7FB8"/>
        </a:solidFill>
        <a:effectLst/>
      </p:bgPr>
    </p:bg>
    <p:spTree>
      <p:nvGrpSpPr>
        <p:cNvPr id="1" name=""/>
        <p:cNvGrpSpPr/>
        <p:nvPr/>
      </p:nvGrpSpPr>
      <p:grpSpPr>
        <a:xfrm>
          <a:off x="0" y="0"/>
          <a:ext cx="0" cy="0"/>
          <a:chOff x="0" y="0"/>
          <a:chExt cx="0" cy="0"/>
        </a:xfrm>
      </p:grpSpPr>
      <p:sp>
        <p:nvSpPr>
          <p:cNvPr id="3075" name="Rectangle 6"/>
          <p:cNvSpPr>
            <a:spLocks noGrp="1" noChangeArrowheads="1"/>
          </p:cNvSpPr>
          <p:nvPr>
            <p:ph type="subTitle" idx="1"/>
          </p:nvPr>
        </p:nvSpPr>
        <p:spPr>
          <a:xfrm>
            <a:off x="1371600" y="2286000"/>
            <a:ext cx="6400800" cy="1914525"/>
          </a:xfrm>
        </p:spPr>
        <p:txBody>
          <a:bodyPr/>
          <a:lstStyle/>
          <a:p>
            <a:pPr>
              <a:spcBef>
                <a:spcPts val="1800"/>
              </a:spcBef>
              <a:spcAft>
                <a:spcPts val="3600"/>
              </a:spcAft>
              <a:buFont typeface="Wingdings" pitchFamily="2" charset="2"/>
              <a:buNone/>
            </a:pPr>
            <a:r>
              <a:rPr lang="fr-FR" sz="3200" b="1" dirty="0">
                <a:solidFill>
                  <a:schemeClr val="bg1"/>
                </a:solidFill>
                <a:latin typeface="Arial" pitchFamily="34" charset="0"/>
                <a:cs typeface="Arial" pitchFamily="34" charset="0"/>
              </a:rPr>
              <a:t>Module 2</a:t>
            </a:r>
          </a:p>
          <a:p>
            <a:pPr>
              <a:spcBef>
                <a:spcPct val="0"/>
              </a:spcBef>
              <a:buFont typeface="Wingdings" pitchFamily="2" charset="2"/>
              <a:buNone/>
            </a:pPr>
            <a:r>
              <a:rPr lang="fr-FR" sz="3200" b="1" dirty="0">
                <a:solidFill>
                  <a:schemeClr val="bg1"/>
                </a:solidFill>
                <a:latin typeface="Arial" pitchFamily="34" charset="0"/>
                <a:cs typeface="Arial" pitchFamily="34" charset="0"/>
              </a:rPr>
              <a:t>HPV vaccine </a:t>
            </a:r>
            <a:r>
              <a:rPr lang="fr-FR" sz="3200" b="1" dirty="0" err="1">
                <a:solidFill>
                  <a:schemeClr val="bg1"/>
                </a:solidFill>
                <a:latin typeface="Arial" pitchFamily="34" charset="0"/>
                <a:cs typeface="Arial" pitchFamily="34" charset="0"/>
              </a:rPr>
              <a:t>attributes</a:t>
            </a:r>
            <a:r>
              <a:rPr lang="fr-FR" sz="3200" b="1" dirty="0">
                <a:solidFill>
                  <a:schemeClr val="bg1"/>
                </a:solidFill>
                <a:latin typeface="Arial" pitchFamily="34" charset="0"/>
                <a:cs typeface="Arial" pitchFamily="34" charset="0"/>
              </a:rPr>
              <a:t> and </a:t>
            </a:r>
            <a:r>
              <a:rPr lang="fr-FR" sz="3200" b="1" dirty="0" err="1">
                <a:solidFill>
                  <a:schemeClr val="bg1"/>
                </a:solidFill>
                <a:latin typeface="Arial" pitchFamily="34" charset="0"/>
                <a:cs typeface="Arial" pitchFamily="34" charset="0"/>
              </a:rPr>
              <a:t>storage</a:t>
            </a:r>
            <a:r>
              <a:rPr lang="fr-FR" sz="3200" b="1" dirty="0">
                <a:solidFill>
                  <a:schemeClr val="bg1"/>
                </a:solidFill>
                <a:latin typeface="Arial" pitchFamily="34" charset="0"/>
                <a:cs typeface="Arial" pitchFamily="34" charset="0"/>
              </a:rPr>
              <a:t> conditions</a:t>
            </a:r>
          </a:p>
          <a:p>
            <a:pPr>
              <a:spcBef>
                <a:spcPct val="0"/>
              </a:spcBef>
              <a:buFont typeface="Wingdings" pitchFamily="2" charset="2"/>
              <a:buNone/>
            </a:pPr>
            <a:r>
              <a:rPr lang="fr-FR" sz="3200" b="1" dirty="0" err="1">
                <a:solidFill>
                  <a:schemeClr val="bg1"/>
                </a:solidFill>
                <a:latin typeface="Arial" pitchFamily="34" charset="0"/>
                <a:cs typeface="Arial" pitchFamily="34" charset="0"/>
              </a:rPr>
              <a:t>Cecolin</a:t>
            </a:r>
            <a:r>
              <a:rPr lang="fr-FR" sz="3200" b="1" dirty="0">
                <a:solidFill>
                  <a:schemeClr val="bg1"/>
                </a:solidFill>
                <a:latin typeface="Arial" pitchFamily="34" charset="0"/>
                <a:cs typeface="Arial" pitchFamily="34" charset="0"/>
              </a:rPr>
              <a:t>®</a:t>
            </a:r>
          </a:p>
        </p:txBody>
      </p:sp>
      <p:pic>
        <p:nvPicPr>
          <p:cNvPr id="3076" name="Picture 5" descr="WHO-EN-white-H"/>
          <p:cNvPicPr>
            <a:picLocks noChangeAspect="1" noChangeArrowheads="1"/>
          </p:cNvPicPr>
          <p:nvPr/>
        </p:nvPicPr>
        <p:blipFill>
          <a:blip r:embed="rId3"/>
          <a:srcRect/>
          <a:stretch>
            <a:fillRect/>
          </a:stretch>
        </p:blipFill>
        <p:spPr bwMode="auto">
          <a:xfrm>
            <a:off x="2676525" y="5059363"/>
            <a:ext cx="3789363" cy="1235075"/>
          </a:xfrm>
          <a:prstGeom prst="rect">
            <a:avLst/>
          </a:prstGeom>
          <a:noFill/>
          <a:ln w="9525">
            <a:noFill/>
            <a:miter lim="800000"/>
            <a:headEnd/>
            <a:tailEnd/>
          </a:ln>
        </p:spPr>
      </p:pic>
      <p:sp>
        <p:nvSpPr>
          <p:cNvPr id="6" name="Rectangle 5"/>
          <p:cNvSpPr>
            <a:spLocks noChangeArrowheads="1"/>
          </p:cNvSpPr>
          <p:nvPr/>
        </p:nvSpPr>
        <p:spPr bwMode="auto">
          <a:xfrm>
            <a:off x="266700" y="152400"/>
            <a:ext cx="86106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a:lstStyle>
          <a:p>
            <a:pPr algn="ctr" defTabSz="912813" eaLnBrk="0" hangingPunct="0">
              <a:defRPr/>
            </a:pPr>
            <a:r>
              <a:rPr lang="fr-FR" sz="2400" dirty="0">
                <a:solidFill>
                  <a:schemeClr val="bg1"/>
                </a:solidFill>
              </a:rPr>
              <a:t>Essential Training Package for HPV Vaccine Introduction</a:t>
            </a:r>
            <a:endParaRPr lang="fr-FR" sz="2400" dirty="0">
              <a:solidFill>
                <a:schemeClr val="bg1"/>
              </a:solidFill>
              <a:latin typeface="Arial" charset="0"/>
              <a:ea typeface="ＭＳ Ｐゴシック"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5CA99333-786D-4D26-AAB7-0EF6F063C5B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6154" y="2286000"/>
            <a:ext cx="6042696" cy="3669157"/>
          </a:xfrm>
          <a:prstGeom prst="rect">
            <a:avLst/>
          </a:prstGeom>
        </p:spPr>
      </p:pic>
      <p:sp>
        <p:nvSpPr>
          <p:cNvPr id="13314" name="Rectangle 31"/>
          <p:cNvSpPr>
            <a:spLocks noGrp="1" noChangeArrowheads="1"/>
          </p:cNvSpPr>
          <p:nvPr>
            <p:ph type="body" idx="1"/>
          </p:nvPr>
        </p:nvSpPr>
        <p:spPr>
          <a:xfrm>
            <a:off x="179388" y="1412875"/>
            <a:ext cx="8964612" cy="3932238"/>
          </a:xfrm>
        </p:spPr>
        <p:txBody>
          <a:bodyPr/>
          <a:lstStyle/>
          <a:p>
            <a:r>
              <a:rPr lang="en-US" sz="2400" dirty="0">
                <a:solidFill>
                  <a:srgbClr val="002060"/>
                </a:solidFill>
              </a:rPr>
              <a:t>Vaccine vials with early expiration dates and vials with VVM that has started to change color should be kept in front </a:t>
            </a:r>
            <a:br>
              <a:rPr lang="en-US" sz="2400" dirty="0">
                <a:solidFill>
                  <a:srgbClr val="002060"/>
                </a:solidFill>
              </a:rPr>
            </a:br>
            <a:r>
              <a:rPr lang="en-US" sz="2400" dirty="0">
                <a:solidFill>
                  <a:srgbClr val="002060"/>
                </a:solidFill>
              </a:rPr>
              <a:t>to be used first</a:t>
            </a:r>
            <a:endParaRPr lang="fr-FR" sz="2400" dirty="0">
              <a:solidFill>
                <a:srgbClr val="002060"/>
              </a:solidFill>
            </a:endParaRPr>
          </a:p>
        </p:txBody>
      </p:sp>
      <p:sp>
        <p:nvSpPr>
          <p:cNvPr id="13315" name="Rectangle 50"/>
          <p:cNvSpPr>
            <a:spLocks noChangeArrowheads="1"/>
          </p:cNvSpPr>
          <p:nvPr/>
        </p:nvSpPr>
        <p:spPr bwMode="auto">
          <a:xfrm>
            <a:off x="7308850" y="4365625"/>
            <a:ext cx="1584325" cy="581025"/>
          </a:xfrm>
          <a:prstGeom prst="rect">
            <a:avLst/>
          </a:prstGeom>
          <a:noFill/>
          <a:ln w="9525">
            <a:noFill/>
            <a:miter lim="800000"/>
            <a:headEnd/>
            <a:tailEnd/>
          </a:ln>
        </p:spPr>
        <p:txBody>
          <a:bodyPr>
            <a:spAutoFit/>
          </a:bodyPr>
          <a:lstStyle/>
          <a:p>
            <a:r>
              <a:rPr lang="en-US" sz="1600" dirty="0">
                <a:solidFill>
                  <a:srgbClr val="000066"/>
                </a:solidFill>
                <a:latin typeface="Arial" pitchFamily="34" charset="0"/>
              </a:rPr>
              <a:t>Closer expiry date in front </a:t>
            </a:r>
            <a:endParaRPr lang="fr-FR" sz="1600" dirty="0">
              <a:solidFill>
                <a:srgbClr val="000066"/>
              </a:solidFill>
              <a:latin typeface="Arial" pitchFamily="34" charset="0"/>
            </a:endParaRPr>
          </a:p>
        </p:txBody>
      </p:sp>
      <p:sp>
        <p:nvSpPr>
          <p:cNvPr id="13316" name="Rectangle 55"/>
          <p:cNvSpPr>
            <a:spLocks noChangeArrowheads="1"/>
          </p:cNvSpPr>
          <p:nvPr/>
        </p:nvSpPr>
        <p:spPr bwMode="auto">
          <a:xfrm>
            <a:off x="7308850" y="3135313"/>
            <a:ext cx="1584325" cy="581025"/>
          </a:xfrm>
          <a:prstGeom prst="rect">
            <a:avLst/>
          </a:prstGeom>
          <a:noFill/>
          <a:ln w="9525">
            <a:noFill/>
            <a:miter lim="800000"/>
            <a:headEnd/>
            <a:tailEnd/>
          </a:ln>
        </p:spPr>
        <p:txBody>
          <a:bodyPr>
            <a:spAutoFit/>
          </a:bodyPr>
          <a:lstStyle/>
          <a:p>
            <a:r>
              <a:rPr lang="en-US" sz="1600" dirty="0">
                <a:solidFill>
                  <a:srgbClr val="000066"/>
                </a:solidFill>
                <a:latin typeface="Arial" pitchFamily="34" charset="0"/>
              </a:rPr>
              <a:t>Further expiry date in back</a:t>
            </a:r>
            <a:endParaRPr lang="fr-FR" sz="1600" dirty="0">
              <a:solidFill>
                <a:srgbClr val="000066"/>
              </a:solidFill>
              <a:latin typeface="Arial" pitchFamily="34" charset="0"/>
            </a:endParaRPr>
          </a:p>
        </p:txBody>
      </p:sp>
      <p:sp>
        <p:nvSpPr>
          <p:cNvPr id="14342" name="Rectangle 13"/>
          <p:cNvSpPr>
            <a:spLocks noGrp="1" noChangeArrowheads="1"/>
          </p:cNvSpPr>
          <p:nvPr>
            <p:ph type="title"/>
          </p:nvPr>
        </p:nvSpPr>
        <p:spPr/>
        <p:txBody>
          <a:bodyPr/>
          <a:lstStyle/>
          <a:p>
            <a:pPr rtl="1">
              <a:defRPr/>
            </a:pPr>
            <a:r>
              <a:rPr lang="en-US" dirty="0">
                <a:ea typeface="ＭＳ Ｐゴシック" charset="0"/>
              </a:rPr>
              <a:t>Which vaccine vials should be stored in front?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8b.png"/>
          <p:cNvPicPr>
            <a:picLocks noChangeAspect="1"/>
          </p:cNvPicPr>
          <p:nvPr/>
        </p:nvPicPr>
        <p:blipFill>
          <a:blip r:embed="rId3"/>
          <a:srcRect/>
          <a:stretch>
            <a:fillRect/>
          </a:stretch>
        </p:blipFill>
        <p:spPr bwMode="auto">
          <a:xfrm>
            <a:off x="5373414" y="1930857"/>
            <a:ext cx="2484711" cy="2729586"/>
          </a:xfrm>
          <a:prstGeom prst="rect">
            <a:avLst/>
          </a:prstGeom>
          <a:noFill/>
          <a:ln w="9525">
            <a:noFill/>
            <a:miter lim="800000"/>
            <a:headEnd/>
            <a:tailEnd/>
          </a:ln>
        </p:spPr>
      </p:pic>
      <p:sp>
        <p:nvSpPr>
          <p:cNvPr id="7" name="Title 6"/>
          <p:cNvSpPr>
            <a:spLocks noGrp="1"/>
          </p:cNvSpPr>
          <p:nvPr>
            <p:ph type="title"/>
          </p:nvPr>
        </p:nvSpPr>
        <p:spPr>
          <a:xfrm>
            <a:off x="0" y="152400"/>
            <a:ext cx="9144000" cy="1085850"/>
          </a:xfrm>
        </p:spPr>
        <p:txBody>
          <a:bodyPr/>
          <a:lstStyle/>
          <a:p>
            <a:br>
              <a:rPr lang="en-US" dirty="0">
                <a:solidFill>
                  <a:srgbClr val="002060"/>
                </a:solidFill>
                <a:latin typeface="Arial" pitchFamily="34" charset="0"/>
              </a:rPr>
            </a:br>
            <a:r>
              <a:rPr lang="en-US" dirty="0">
                <a:solidFill>
                  <a:srgbClr val="002060"/>
                </a:solidFill>
                <a:latin typeface="Arial" pitchFamily="34" charset="0"/>
              </a:rPr>
              <a:t>Cold boxes and vaccine carriers</a:t>
            </a:r>
            <a:br>
              <a:rPr lang="en-US" dirty="0">
                <a:solidFill>
                  <a:srgbClr val="002060"/>
                </a:solidFill>
                <a:latin typeface="Arial" pitchFamily="34" charset="0"/>
              </a:rPr>
            </a:br>
            <a:endParaRPr lang="en-US"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71862" y="1930856"/>
            <a:ext cx="2867025" cy="2977579"/>
          </a:xfrm>
          <a:prstGeom prst="rect">
            <a:avLst/>
          </a:prstGeom>
        </p:spPr>
      </p:pic>
    </p:spTree>
    <p:extLst>
      <p:ext uri="{BB962C8B-B14F-4D97-AF65-F5344CB8AC3E}">
        <p14:creationId xmlns:p14="http://schemas.microsoft.com/office/powerpoint/2010/main" val="33562278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pPr eaLnBrk="1" hangingPunct="1">
              <a:defRPr/>
            </a:pPr>
            <a:r>
              <a:rPr lang="en-GB" dirty="0">
                <a:solidFill>
                  <a:srgbClr val="002060"/>
                </a:solidFill>
                <a:ea typeface="+mj-ea"/>
              </a:rPr>
              <a:t>Key messages </a:t>
            </a:r>
          </a:p>
        </p:txBody>
      </p:sp>
      <p:pic>
        <p:nvPicPr>
          <p:cNvPr id="16387" name="Picture 7" descr="C:\Users\sfellache\Desktop\ammp\doctor1.jpg"/>
          <p:cNvPicPr>
            <a:picLocks noChangeAspect="1" noChangeArrowheads="1"/>
          </p:cNvPicPr>
          <p:nvPr/>
        </p:nvPicPr>
        <p:blipFill>
          <a:blip r:embed="rId3"/>
          <a:srcRect/>
          <a:stretch>
            <a:fillRect/>
          </a:stretch>
        </p:blipFill>
        <p:spPr bwMode="auto">
          <a:xfrm>
            <a:off x="7297738" y="188913"/>
            <a:ext cx="1846262" cy="1208087"/>
          </a:xfrm>
          <a:prstGeom prst="rect">
            <a:avLst/>
          </a:prstGeom>
          <a:noFill/>
          <a:ln w="9525">
            <a:noFill/>
            <a:miter lim="800000"/>
            <a:headEnd/>
            <a:tailEnd/>
          </a:ln>
        </p:spPr>
      </p:pic>
      <p:sp>
        <p:nvSpPr>
          <p:cNvPr id="16388" name="Rectangle 31"/>
          <p:cNvSpPr>
            <a:spLocks noChangeArrowheads="1"/>
          </p:cNvSpPr>
          <p:nvPr/>
        </p:nvSpPr>
        <p:spPr bwMode="auto">
          <a:xfrm>
            <a:off x="179388" y="1285875"/>
            <a:ext cx="8640762" cy="4714893"/>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en-US" altLang="zh-CN" sz="2400" dirty="0" err="1">
                <a:solidFill>
                  <a:srgbClr val="000066"/>
                </a:solidFill>
                <a:latin typeface="Arial" pitchFamily="34" charset="0"/>
                <a:ea typeface="SimSun" pitchFamily="2" charset="-122"/>
              </a:rPr>
              <a:t>Cecolin</a:t>
            </a:r>
            <a:r>
              <a:rPr lang="en-US" altLang="zh-CN" sz="2400" dirty="0">
                <a:solidFill>
                  <a:srgbClr val="000066"/>
                </a:solidFill>
                <a:latin typeface="Arial" pitchFamily="34" charset="0"/>
                <a:ea typeface="SimSun" pitchFamily="2" charset="-122"/>
              </a:rPr>
              <a:t>®  vaccine is safe and effective</a:t>
            </a:r>
            <a:endParaRPr lang="en-US" altLang="zh-CN" sz="2100" dirty="0">
              <a:solidFill>
                <a:srgbClr val="000066"/>
              </a:solidFill>
            </a:endParaRPr>
          </a:p>
          <a:p>
            <a:pPr marL="341313" indent="-341313" defTabSz="912813" eaLnBrk="0" hangingPunct="0">
              <a:spcBef>
                <a:spcPct val="80000"/>
              </a:spcBef>
              <a:buClr>
                <a:srgbClr val="1E7FB8"/>
              </a:buClr>
              <a:buFont typeface="Wingdings" pitchFamily="2" charset="2"/>
              <a:buChar char="l"/>
            </a:pPr>
            <a:r>
              <a:rPr lang="en-US" sz="2400" dirty="0" err="1">
                <a:solidFill>
                  <a:srgbClr val="000066"/>
                </a:solidFill>
                <a:latin typeface="Arial" pitchFamily="34" charset="0"/>
                <a:ea typeface="SimSun" pitchFamily="2" charset="-122"/>
              </a:rPr>
              <a:t>Cecolin</a:t>
            </a:r>
            <a:r>
              <a:rPr lang="en-US" sz="2400" dirty="0">
                <a:solidFill>
                  <a:srgbClr val="000066"/>
                </a:solidFill>
                <a:latin typeface="Arial" pitchFamily="34" charset="0"/>
                <a:ea typeface="SimSun" pitchFamily="2" charset="-122"/>
              </a:rPr>
              <a:t>® is available as a single dose vial (0.5mL) in a liquid formulation with VVM</a:t>
            </a:r>
          </a:p>
          <a:p>
            <a:pPr marL="341313" indent="-341313" defTabSz="912813" eaLnBrk="0" hangingPunct="0">
              <a:spcBef>
                <a:spcPct val="80000"/>
              </a:spcBef>
              <a:buClr>
                <a:srgbClr val="1E7FB8"/>
              </a:buClr>
              <a:buFont typeface="Wingdings" pitchFamily="2" charset="2"/>
              <a:buChar char="l"/>
            </a:pPr>
            <a:r>
              <a:rPr lang="en-US" altLang="zh-CN" sz="2400" dirty="0">
                <a:solidFill>
                  <a:srgbClr val="000066"/>
                </a:solidFill>
                <a:latin typeface="Arial" pitchFamily="34" charset="0"/>
                <a:ea typeface="SimSun" pitchFamily="2" charset="-122"/>
              </a:rPr>
              <a:t>HPV vaccine is freeze sensitive and light sensitive</a:t>
            </a:r>
          </a:p>
          <a:p>
            <a:pPr marL="804863" lvl="1" indent="-280988" defTabSz="912813" eaLnBrk="0" hangingPunct="0">
              <a:spcBef>
                <a:spcPct val="20000"/>
              </a:spcBef>
              <a:buClr>
                <a:srgbClr val="1E7FB8"/>
              </a:buClr>
              <a:buFont typeface="Arial" pitchFamily="34" charset="0"/>
              <a:buChar char="–"/>
              <a:defRPr/>
            </a:pPr>
            <a:r>
              <a:rPr lang="en-US" altLang="zh-CN" sz="2100" dirty="0">
                <a:solidFill>
                  <a:srgbClr val="000066"/>
                </a:solidFill>
              </a:rPr>
              <a:t>HPV vaccine must be stored at +2</a:t>
            </a:r>
            <a:r>
              <a:rPr lang="en-US" altLang="zh-CN" sz="2100" baseline="30000" dirty="0">
                <a:solidFill>
                  <a:srgbClr val="000066"/>
                </a:solidFill>
              </a:rPr>
              <a:t>o</a:t>
            </a:r>
            <a:r>
              <a:rPr lang="en-US" altLang="zh-CN" sz="2100" dirty="0">
                <a:solidFill>
                  <a:srgbClr val="000066"/>
                </a:solidFill>
              </a:rPr>
              <a:t>C to +8</a:t>
            </a:r>
            <a:r>
              <a:rPr lang="en-US" altLang="zh-CN" sz="2100" baseline="30000" dirty="0">
                <a:solidFill>
                  <a:srgbClr val="000066"/>
                </a:solidFill>
              </a:rPr>
              <a:t>o</a:t>
            </a:r>
            <a:r>
              <a:rPr lang="en-US" altLang="zh-CN" sz="2100" dirty="0">
                <a:solidFill>
                  <a:srgbClr val="000066"/>
                </a:solidFill>
              </a:rPr>
              <a:t>C</a:t>
            </a:r>
          </a:p>
          <a:p>
            <a:pPr marL="804863" lvl="1" indent="-280988" defTabSz="912813" eaLnBrk="0" hangingPunct="0">
              <a:spcBef>
                <a:spcPct val="20000"/>
              </a:spcBef>
              <a:buClr>
                <a:srgbClr val="1E7FB8"/>
              </a:buClr>
              <a:buFont typeface="Arial" pitchFamily="34" charset="0"/>
              <a:buChar char="–"/>
              <a:defRPr/>
            </a:pPr>
            <a:r>
              <a:rPr lang="en-US" altLang="zh-CN" sz="2100" dirty="0">
                <a:solidFill>
                  <a:srgbClr val="000066"/>
                </a:solidFill>
              </a:rPr>
              <a:t>HPV vaccine should be stored in their original package</a:t>
            </a:r>
          </a:p>
          <a:p>
            <a:pPr marL="341313" indent="-341313" defTabSz="912813" eaLnBrk="0" hangingPunct="0">
              <a:spcBef>
                <a:spcPct val="80000"/>
              </a:spcBef>
              <a:buClr>
                <a:srgbClr val="1E7FB8"/>
              </a:buClr>
              <a:buFont typeface="Wingdings" pitchFamily="2" charset="2"/>
              <a:buChar char="l"/>
            </a:pPr>
            <a:r>
              <a:rPr lang="en-US" altLang="zh-CN" sz="2400" dirty="0">
                <a:solidFill>
                  <a:srgbClr val="000066"/>
                </a:solidFill>
                <a:latin typeface="Arial" pitchFamily="34" charset="0"/>
                <a:ea typeface="SimSun" pitchFamily="2" charset="-122"/>
              </a:rPr>
              <a:t>When using icepacks in cold boxes and vaccine carriers, they should be conditioned to reduce the risk of vaccine freezing</a:t>
            </a:r>
          </a:p>
        </p:txBody>
      </p:sp>
    </p:spTree>
    <p:extLst>
      <p:ext uri="{BB962C8B-B14F-4D97-AF65-F5344CB8AC3E}">
        <p14:creationId xmlns:p14="http://schemas.microsoft.com/office/powerpoint/2010/main" val="21210046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dirty="0"/>
              <a:t>End of module</a:t>
            </a:r>
            <a:endParaRPr lang="fr-FR" sz="3600" dirty="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en-US" sz="2400" b="1" dirty="0">
                <a:solidFill>
                  <a:srgbClr val="000066"/>
                </a:solidFill>
              </a:rPr>
              <a:t>Thank you</a:t>
            </a:r>
          </a:p>
          <a:p>
            <a:pPr algn="ctr" rtl="1">
              <a:defRPr/>
            </a:pPr>
            <a:r>
              <a:rPr lang="en-US" sz="2400" b="1" dirty="0">
                <a:solidFill>
                  <a:srgbClr val="000066"/>
                </a:solidFill>
              </a:rPr>
              <a:t>for your attention!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extLst>
      <p:ext uri="{BB962C8B-B14F-4D97-AF65-F5344CB8AC3E}">
        <p14:creationId xmlns:p14="http://schemas.microsoft.com/office/powerpoint/2010/main" val="31582569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1"/>
          <p:cNvSpPr>
            <a:spLocks noChangeArrowheads="1"/>
          </p:cNvSpPr>
          <p:nvPr/>
        </p:nvSpPr>
        <p:spPr bwMode="auto">
          <a:xfrm>
            <a:off x="179388" y="1412875"/>
            <a:ext cx="8640762" cy="3932238"/>
          </a:xfrm>
          <a:prstGeom prst="rect">
            <a:avLst/>
          </a:prstGeom>
          <a:noFill/>
          <a:ln w="9525">
            <a:noFill/>
            <a:miter lim="800000"/>
            <a:headEnd/>
            <a:tailEnd/>
          </a:ln>
        </p:spPr>
        <p:txBody>
          <a:bodyPr lIns="0" tIns="0" rIns="0" bIns="0" anchor="t"/>
          <a:lstStyle/>
          <a:p>
            <a:pPr marL="340995" indent="-340995" defTabSz="912813" eaLnBrk="0" hangingPunct="0">
              <a:spcBef>
                <a:spcPct val="80000"/>
              </a:spcBef>
              <a:buClr>
                <a:srgbClr val="1E7FB8"/>
              </a:buClr>
              <a:buFont typeface="Wingdings" pitchFamily="2" charset="2"/>
              <a:buChar char="l"/>
            </a:pPr>
            <a:r>
              <a:rPr lang="en-US" altLang="zh-CN" sz="2400" dirty="0">
                <a:solidFill>
                  <a:srgbClr val="000066"/>
                </a:solidFill>
                <a:latin typeface="Arial"/>
                <a:ea typeface="SimSun"/>
              </a:rPr>
              <a:t>Guide to introducing HPV vaccine into national immunization </a:t>
            </a:r>
            <a:r>
              <a:rPr lang="en-US" altLang="zh-CN" sz="2400" dirty="0" err="1">
                <a:solidFill>
                  <a:srgbClr val="000066"/>
                </a:solidFill>
                <a:latin typeface="Arial"/>
                <a:ea typeface="SimSun"/>
              </a:rPr>
              <a:t>programmes</a:t>
            </a:r>
            <a:r>
              <a:rPr lang="en-US" altLang="zh-CN" sz="2400" dirty="0">
                <a:solidFill>
                  <a:srgbClr val="000066"/>
                </a:solidFill>
                <a:latin typeface="Arial"/>
                <a:ea typeface="SimSun"/>
              </a:rPr>
              <a:t>. WHO 2016: </a:t>
            </a:r>
            <a:r>
              <a:rPr lang="en-US" altLang="zh-CN" sz="2400" dirty="0">
                <a:solidFill>
                  <a:srgbClr val="000066"/>
                </a:solidFill>
                <a:latin typeface="Arial"/>
                <a:ea typeface="SimSun"/>
                <a:hlinkClick r:id="rId3"/>
              </a:rPr>
              <a:t>https://www.who.int/publications/i/item/9789241549769</a:t>
            </a:r>
            <a:endParaRPr lang="en-US"/>
          </a:p>
          <a:p>
            <a:pPr marL="340995" indent="-340995" defTabSz="912813" eaLnBrk="0" hangingPunct="0">
              <a:spcBef>
                <a:spcPct val="80000"/>
              </a:spcBef>
              <a:buClr>
                <a:srgbClr val="1E7FB8"/>
              </a:buClr>
              <a:buFont typeface="Wingdings" pitchFamily="2" charset="2"/>
              <a:buChar char="l"/>
            </a:pPr>
            <a:r>
              <a:rPr lang="en-US" altLang="zh-CN" sz="2400" err="1">
                <a:solidFill>
                  <a:srgbClr val="000066"/>
                </a:solidFill>
                <a:latin typeface="Arial"/>
                <a:ea typeface="SimSun"/>
              </a:rPr>
              <a:t>Cecolin</a:t>
            </a:r>
            <a:r>
              <a:rPr lang="en-US" altLang="zh-CN" sz="2400">
                <a:solidFill>
                  <a:srgbClr val="000066"/>
                </a:solidFill>
                <a:latin typeface="Arial"/>
                <a:ea typeface="SimSun"/>
              </a:rPr>
              <a:t>® package inserts. Innovax, 2021: </a:t>
            </a:r>
            <a:r>
              <a:rPr lang="en-US" altLang="zh-CN" sz="2400" dirty="0">
                <a:solidFill>
                  <a:srgbClr val="000066"/>
                </a:solidFill>
                <a:latin typeface="Arial"/>
                <a:ea typeface="SimSun"/>
                <a:hlinkClick r:id="rId4"/>
              </a:rPr>
              <a:t>https://extranet.who.int/pqweb/content/cecolin%C2%AE</a:t>
            </a:r>
            <a:endParaRPr lang="en-US" altLang="zh-CN" sz="2400" dirty="0">
              <a:solidFill>
                <a:srgbClr val="000066"/>
              </a:solidFill>
              <a:latin typeface="Arial" pitchFamily="34" charset="0"/>
              <a:ea typeface="SimSun" pitchFamily="2" charset="-122"/>
              <a:hlinkClick r:id="rId4"/>
            </a:endParaRPr>
          </a:p>
          <a:p>
            <a:pPr marL="341313" indent="-341313" defTabSz="912813" eaLnBrk="0" hangingPunct="0">
              <a:spcBef>
                <a:spcPct val="80000"/>
              </a:spcBef>
              <a:buClr>
                <a:srgbClr val="1E7FB8"/>
              </a:buClr>
              <a:buFont typeface="Wingdings" pitchFamily="2" charset="2"/>
              <a:buChar char="l"/>
            </a:pPr>
            <a:endParaRPr lang="en-US" altLang="zh-CN" sz="2000" dirty="0">
              <a:solidFill>
                <a:srgbClr val="000066"/>
              </a:solidFill>
              <a:latin typeface="Arial" pitchFamily="34" charset="0"/>
              <a:ea typeface="SimSun" pitchFamily="2" charset="-122"/>
            </a:endParaRPr>
          </a:p>
          <a:p>
            <a:pPr marL="341313" indent="-341313" defTabSz="912813" eaLnBrk="0" hangingPunct="0">
              <a:spcBef>
                <a:spcPct val="80000"/>
              </a:spcBef>
              <a:buClr>
                <a:srgbClr val="1E7FB8"/>
              </a:buClr>
              <a:buFont typeface="Wingdings" pitchFamily="2" charset="2"/>
              <a:buChar char="l"/>
            </a:pPr>
            <a:endParaRPr lang="en-US" altLang="zh-CN" sz="2000" dirty="0">
              <a:solidFill>
                <a:srgbClr val="000066"/>
              </a:solidFill>
              <a:latin typeface="Arial" pitchFamily="34" charset="0"/>
              <a:ea typeface="SimSun" pitchFamily="2" charset="-122"/>
            </a:endParaRPr>
          </a:p>
          <a:p>
            <a:pPr marL="341313" indent="-341313" defTabSz="912813" eaLnBrk="0" hangingPunct="0">
              <a:spcBef>
                <a:spcPct val="80000"/>
              </a:spcBef>
              <a:buClr>
                <a:srgbClr val="1E7FB8"/>
              </a:buClr>
              <a:buFont typeface="Wingdings" pitchFamily="2" charset="2"/>
              <a:buChar char="l"/>
            </a:pPr>
            <a:endParaRPr lang="en-US" altLang="zh-CN" sz="2000" dirty="0">
              <a:solidFill>
                <a:srgbClr val="000066"/>
              </a:solidFill>
              <a:latin typeface="Arial" pitchFamily="34" charset="0"/>
              <a:ea typeface="SimSun" pitchFamily="2" charset="-122"/>
            </a:endParaRPr>
          </a:p>
        </p:txBody>
      </p:sp>
      <p:sp>
        <p:nvSpPr>
          <p:cNvPr id="8" name="Title 7"/>
          <p:cNvSpPr>
            <a:spLocks noGrp="1"/>
          </p:cNvSpPr>
          <p:nvPr>
            <p:ph type="title"/>
          </p:nvPr>
        </p:nvSpPr>
        <p:spPr/>
        <p:txBody>
          <a:bodyPr/>
          <a:lstStyle/>
          <a:p>
            <a:br>
              <a:rPr lang="en-US" sz="3200" dirty="0"/>
            </a:br>
            <a:r>
              <a:rPr lang="en-US" dirty="0"/>
              <a:t>References</a:t>
            </a:r>
            <a:br>
              <a:rPr lang="en-US" sz="3200" dirty="0"/>
            </a:b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3"/>
          <p:cNvSpPr>
            <a:spLocks noGrp="1" noChangeArrowheads="1"/>
          </p:cNvSpPr>
          <p:nvPr>
            <p:ph type="title"/>
          </p:nvPr>
        </p:nvSpPr>
        <p:spPr/>
        <p:txBody>
          <a:bodyPr/>
          <a:lstStyle/>
          <a:p>
            <a:pPr>
              <a:defRPr/>
            </a:pPr>
            <a:r>
              <a:rPr lang="fr-FR" dirty="0">
                <a:ea typeface="ＭＳ Ｐゴシック" charset="0"/>
              </a:rPr>
              <a:t>Learning objectives</a:t>
            </a:r>
          </a:p>
        </p:txBody>
      </p:sp>
      <p:sp>
        <p:nvSpPr>
          <p:cNvPr id="4099" name="Rectangle 14"/>
          <p:cNvSpPr>
            <a:spLocks noChangeArrowheads="1"/>
          </p:cNvSpPr>
          <p:nvPr/>
        </p:nvSpPr>
        <p:spPr bwMode="auto">
          <a:xfrm>
            <a:off x="1476375" y="1381125"/>
            <a:ext cx="7258050"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err="1">
                <a:solidFill>
                  <a:srgbClr val="000066"/>
                </a:solidFill>
                <a:latin typeface="Arial" pitchFamily="34" charset="0"/>
              </a:rPr>
              <a:t>At</a:t>
            </a:r>
            <a:r>
              <a:rPr lang="fr-FR" sz="2400" dirty="0">
                <a:solidFill>
                  <a:srgbClr val="000066"/>
                </a:solidFill>
                <a:latin typeface="Arial" pitchFamily="34" charset="0"/>
              </a:rPr>
              <a:t> the end of the module, </a:t>
            </a:r>
            <a:r>
              <a:rPr lang="fr-FR" sz="2400" dirty="0" err="1">
                <a:solidFill>
                  <a:srgbClr val="000066"/>
                </a:solidFill>
                <a:latin typeface="Arial" pitchFamily="34" charset="0"/>
              </a:rPr>
              <a:t>you</a:t>
            </a:r>
            <a:r>
              <a:rPr lang="fr-FR" sz="2400" dirty="0">
                <a:solidFill>
                  <a:srgbClr val="000066"/>
                </a:solidFill>
                <a:latin typeface="Arial" pitchFamily="34" charset="0"/>
              </a:rPr>
              <a:t> </a:t>
            </a:r>
            <a:r>
              <a:rPr lang="fr-FR" sz="2400" dirty="0" err="1">
                <a:solidFill>
                  <a:srgbClr val="000066"/>
                </a:solidFill>
                <a:latin typeface="Arial" pitchFamily="34" charset="0"/>
              </a:rPr>
              <a:t>will</a:t>
            </a:r>
            <a:r>
              <a:rPr lang="fr-FR" sz="2400" dirty="0">
                <a:solidFill>
                  <a:srgbClr val="000066"/>
                </a:solidFill>
                <a:latin typeface="Arial" pitchFamily="34" charset="0"/>
              </a:rPr>
              <a:t> have </a:t>
            </a:r>
            <a:r>
              <a:rPr lang="fr-FR" sz="2400" dirty="0" err="1">
                <a:solidFill>
                  <a:srgbClr val="000066"/>
                </a:solidFill>
                <a:latin typeface="Arial" pitchFamily="34" charset="0"/>
              </a:rPr>
              <a:t>learned</a:t>
            </a:r>
            <a:r>
              <a:rPr lang="fr-FR" sz="2400" dirty="0">
                <a:solidFill>
                  <a:srgbClr val="000066"/>
                </a:solidFill>
                <a:latin typeface="Arial" pitchFamily="34" charset="0"/>
              </a:rPr>
              <a:t> to:</a:t>
            </a:r>
          </a:p>
          <a:p>
            <a:pPr marL="866775" lvl="1" indent="-342900" defTabSz="912813" eaLnBrk="0" hangingPunct="0">
              <a:spcBef>
                <a:spcPct val="20000"/>
              </a:spcBef>
              <a:buClr>
                <a:srgbClr val="1E7FB8"/>
              </a:buClr>
              <a:buFont typeface="Arial" pitchFamily="34" charset="0"/>
              <a:buChar char="-"/>
            </a:pPr>
            <a:r>
              <a:rPr lang="en-US" sz="2100" dirty="0">
                <a:solidFill>
                  <a:srgbClr val="000066"/>
                </a:solidFill>
                <a:latin typeface="Arial" pitchFamily="34" charset="0"/>
              </a:rPr>
              <a:t>Describe HPV vaccine characteristics (</a:t>
            </a:r>
            <a:r>
              <a:rPr lang="en-US" sz="2100" dirty="0" err="1">
                <a:solidFill>
                  <a:srgbClr val="000066"/>
                </a:solidFill>
                <a:latin typeface="Arial" pitchFamily="34" charset="0"/>
              </a:rPr>
              <a:t>Cecolin</a:t>
            </a:r>
            <a:r>
              <a:rPr lang="en-US" sz="2100" dirty="0">
                <a:solidFill>
                  <a:srgbClr val="000066"/>
                </a:solidFill>
                <a:latin typeface="Arial" pitchFamily="34" charset="0"/>
              </a:rPr>
              <a:t>®)</a:t>
            </a:r>
          </a:p>
          <a:p>
            <a:pPr marL="866775" lvl="1" indent="-342900" defTabSz="912813" eaLnBrk="0" hangingPunct="0">
              <a:spcBef>
                <a:spcPct val="20000"/>
              </a:spcBef>
              <a:buClr>
                <a:srgbClr val="1E7FB8"/>
              </a:buClr>
              <a:buFont typeface="Arial" pitchFamily="34" charset="0"/>
              <a:buChar char="-"/>
            </a:pPr>
            <a:r>
              <a:rPr lang="en-US" sz="2100" dirty="0">
                <a:solidFill>
                  <a:srgbClr val="000066"/>
                </a:solidFill>
                <a:latin typeface="Arial" pitchFamily="34" charset="0"/>
              </a:rPr>
              <a:t>Discuss the presentation of HPV vaccine</a:t>
            </a:r>
          </a:p>
          <a:p>
            <a:pPr marL="866775" lvl="1" indent="-342900" defTabSz="912813" eaLnBrk="0" hangingPunct="0">
              <a:spcBef>
                <a:spcPct val="20000"/>
              </a:spcBef>
              <a:buClr>
                <a:srgbClr val="1E7FB8"/>
              </a:buClr>
              <a:buFont typeface="Arial" pitchFamily="34" charset="0"/>
              <a:buChar char="-"/>
            </a:pPr>
            <a:r>
              <a:rPr lang="en-US" sz="2100" dirty="0">
                <a:solidFill>
                  <a:srgbClr val="000066"/>
                </a:solidFill>
                <a:latin typeface="Arial" pitchFamily="34" charset="0"/>
              </a:rPr>
              <a:t>Apply vaccine cold chain requirements</a:t>
            </a:r>
          </a:p>
          <a:p>
            <a:pPr marL="341313" indent="-341313" defTabSz="912813" eaLnBrk="0" hangingPunct="0">
              <a:spcBef>
                <a:spcPct val="80000"/>
              </a:spcBef>
              <a:buClr>
                <a:srgbClr val="1E7FB8"/>
              </a:buClr>
              <a:buFont typeface="Wingdings" pitchFamily="2" charset="2"/>
              <a:buChar char="l"/>
            </a:pPr>
            <a:r>
              <a:rPr lang="en-GB" sz="2400" dirty="0">
                <a:solidFill>
                  <a:srgbClr val="000066"/>
                </a:solidFill>
                <a:latin typeface="Arial" pitchFamily="34" charset="0"/>
              </a:rPr>
              <a:t>Duration</a:t>
            </a:r>
          </a:p>
          <a:p>
            <a:pPr marL="804863" lvl="1" indent="-280988" defTabSz="912813" eaLnBrk="0" hangingPunct="0">
              <a:spcBef>
                <a:spcPct val="20000"/>
              </a:spcBef>
              <a:buClr>
                <a:srgbClr val="1E7FB8"/>
              </a:buClr>
              <a:buFont typeface="Arial" pitchFamily="34" charset="0"/>
              <a:buChar char="–"/>
            </a:pPr>
            <a:r>
              <a:rPr lang="en-GB" sz="2100" dirty="0">
                <a:solidFill>
                  <a:srgbClr val="000066"/>
                </a:solidFill>
                <a:latin typeface="Arial" pitchFamily="34" charset="0"/>
              </a:rPr>
              <a:t>25</a:t>
            </a:r>
            <a:r>
              <a:rPr lang="ja-JP" altLang="en-GB" sz="2100" dirty="0">
                <a:solidFill>
                  <a:srgbClr val="000066"/>
                </a:solidFill>
                <a:latin typeface="Arial" pitchFamily="34" charset="0"/>
              </a:rPr>
              <a:t>’</a:t>
            </a:r>
            <a:endParaRPr lang="en-GB" altLang="ja-JP" sz="21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endParaRPr lang="fr-FR" sz="2100" dirty="0">
              <a:solidFill>
                <a:srgbClr val="000066"/>
              </a:solidFill>
              <a:latin typeface="Arial" pitchFamily="34" charset="0"/>
            </a:endParaRPr>
          </a:p>
        </p:txBody>
      </p:sp>
      <p:pic>
        <p:nvPicPr>
          <p:cNvPr id="4100" name="Picture 6" descr="C:\Users\sfellache\Desktop\ammp\sandclock.jpg"/>
          <p:cNvPicPr>
            <a:picLocks noChangeAspect="1" noChangeArrowheads="1"/>
          </p:cNvPicPr>
          <p:nvPr/>
        </p:nvPicPr>
        <p:blipFill>
          <a:blip r:embed="rId3"/>
          <a:srcRect/>
          <a:stretch>
            <a:fillRect/>
          </a:stretch>
        </p:blipFill>
        <p:spPr bwMode="auto">
          <a:xfrm>
            <a:off x="434975" y="3429000"/>
            <a:ext cx="823913" cy="1008063"/>
          </a:xfrm>
          <a:prstGeom prst="rect">
            <a:avLst/>
          </a:prstGeom>
          <a:noFill/>
          <a:ln w="9525">
            <a:noFill/>
            <a:miter lim="800000"/>
            <a:headEnd/>
            <a:tailEnd/>
          </a:ln>
        </p:spPr>
      </p:pic>
      <p:pic>
        <p:nvPicPr>
          <p:cNvPr id="4101" name="Picture 7" descr="arrow"/>
          <p:cNvPicPr>
            <a:picLocks noChangeAspect="1" noChangeArrowheads="1"/>
          </p:cNvPicPr>
          <p:nvPr/>
        </p:nvPicPr>
        <p:blipFill>
          <a:blip r:embed="rId4"/>
          <a:srcRect/>
          <a:stretch>
            <a:fillRect/>
          </a:stretch>
        </p:blipFill>
        <p:spPr bwMode="auto">
          <a:xfrm>
            <a:off x="179388" y="1341438"/>
            <a:ext cx="1223962" cy="1016000"/>
          </a:xfrm>
          <a:prstGeom prst="rect">
            <a:avLst/>
          </a:prstGeom>
          <a:noFill/>
          <a:ln w="9525">
            <a:noFill/>
            <a:miter lim="800000"/>
            <a:headEnd/>
            <a:tailEnd/>
          </a:ln>
        </p:spPr>
      </p:pic>
      <p:sp>
        <p:nvSpPr>
          <p:cNvPr id="4102" name="TextBox 1"/>
          <p:cNvSpPr txBox="1">
            <a:spLocks noChangeArrowheads="1"/>
          </p:cNvSpPr>
          <p:nvPr/>
        </p:nvSpPr>
        <p:spPr bwMode="auto">
          <a:xfrm>
            <a:off x="1600200" y="6565900"/>
            <a:ext cx="184150" cy="369888"/>
          </a:xfrm>
          <a:prstGeom prst="rect">
            <a:avLst/>
          </a:prstGeom>
          <a:noFill/>
          <a:ln w="9525">
            <a:noFill/>
            <a:miter lim="800000"/>
            <a:headEnd/>
            <a:tailEnd/>
          </a:ln>
        </p:spPr>
        <p:txBody>
          <a:bodyPr wrap="none">
            <a:spAutoFit/>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5" descr="C:\Users\sfellache\Desktop\ammp\doctor2.jpg"/>
          <p:cNvPicPr>
            <a:picLocks noChangeAspect="1" noChangeArrowheads="1"/>
          </p:cNvPicPr>
          <p:nvPr/>
        </p:nvPicPr>
        <p:blipFill>
          <a:blip r:embed="rId3"/>
          <a:srcRect/>
          <a:stretch>
            <a:fillRect/>
          </a:stretch>
        </p:blipFill>
        <p:spPr bwMode="auto">
          <a:xfrm>
            <a:off x="6429375" y="1643063"/>
            <a:ext cx="2286000" cy="3714750"/>
          </a:xfrm>
          <a:prstGeom prst="rect">
            <a:avLst/>
          </a:prstGeom>
          <a:noFill/>
          <a:ln w="9525">
            <a:noFill/>
            <a:miter lim="800000"/>
            <a:headEnd/>
            <a:tailEnd/>
          </a:ln>
        </p:spPr>
      </p:pic>
      <p:grpSp>
        <p:nvGrpSpPr>
          <p:cNvPr id="2" name="Group 11"/>
          <p:cNvGrpSpPr>
            <a:grpSpLocks/>
          </p:cNvGrpSpPr>
          <p:nvPr/>
        </p:nvGrpSpPr>
        <p:grpSpPr bwMode="auto">
          <a:xfrm>
            <a:off x="500063" y="1357313"/>
            <a:ext cx="4714875" cy="857250"/>
            <a:chOff x="290" y="1206"/>
            <a:chExt cx="2906" cy="540"/>
          </a:xfrm>
        </p:grpSpPr>
        <p:sp>
          <p:nvSpPr>
            <p:cNvPr id="4" name="Rectangle à coins arrondis 3"/>
            <p:cNvSpPr/>
            <p:nvPr/>
          </p:nvSpPr>
          <p:spPr bwMode="auto">
            <a:xfrm>
              <a:off x="466" y="1206"/>
              <a:ext cx="2730" cy="540"/>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err="1">
                  <a:solidFill>
                    <a:srgbClr val="000066"/>
                  </a:solidFill>
                </a:rPr>
                <a:t>What</a:t>
              </a:r>
              <a:r>
                <a:rPr lang="fr-FR" sz="2000" b="1" dirty="0">
                  <a:solidFill>
                    <a:srgbClr val="000066"/>
                  </a:solidFill>
                </a:rPr>
                <a:t> </a:t>
              </a:r>
              <a:r>
                <a:rPr lang="fr-FR" sz="2000" b="1" dirty="0" err="1">
                  <a:solidFill>
                    <a:srgbClr val="000066"/>
                  </a:solidFill>
                </a:rPr>
                <a:t>is</a:t>
              </a:r>
              <a:r>
                <a:rPr lang="fr-FR" sz="2000" b="1" dirty="0">
                  <a:solidFill>
                    <a:srgbClr val="000066"/>
                  </a:solidFill>
                </a:rPr>
                <a:t> HPV vaccine, </a:t>
              </a:r>
              <a:r>
                <a:rPr lang="en-US" sz="2000" b="1" dirty="0" err="1">
                  <a:solidFill>
                    <a:srgbClr val="000066"/>
                  </a:solidFill>
                </a:rPr>
                <a:t>Cecolin</a:t>
              </a:r>
              <a:r>
                <a:rPr lang="en-US" sz="2000" b="1" dirty="0">
                  <a:solidFill>
                    <a:srgbClr val="000066"/>
                  </a:solidFill>
                </a:rPr>
                <a:t>®</a:t>
              </a:r>
              <a:r>
                <a:rPr lang="fr-FR" sz="2000" b="1" dirty="0">
                  <a:solidFill>
                    <a:srgbClr val="000066"/>
                  </a:solidFill>
                </a:rPr>
                <a:t> </a:t>
              </a:r>
              <a:r>
                <a:rPr lang="fr-FR" sz="2000" b="1" dirty="0" err="1">
                  <a:solidFill>
                    <a:srgbClr val="000066"/>
                  </a:solidFill>
                </a:rPr>
                <a:t>presentation</a:t>
              </a:r>
              <a:r>
                <a:rPr lang="fr-FR" sz="2000" b="1" dirty="0">
                  <a:solidFill>
                    <a:srgbClr val="000066"/>
                  </a:solidFill>
                </a:rPr>
                <a:t>?</a:t>
              </a:r>
            </a:p>
          </p:txBody>
        </p:sp>
        <p:sp>
          <p:nvSpPr>
            <p:cNvPr id="8" name="Ellipse 7"/>
            <p:cNvSpPr>
              <a:spLocks noChangeArrowheads="1"/>
            </p:cNvSpPr>
            <p:nvPr/>
          </p:nvSpPr>
          <p:spPr bwMode="auto">
            <a:xfrm>
              <a:off x="290" y="1251"/>
              <a:ext cx="279"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1</a:t>
              </a:r>
            </a:p>
          </p:txBody>
        </p:sp>
      </p:grpSp>
      <p:grpSp>
        <p:nvGrpSpPr>
          <p:cNvPr id="3" name="Group 12"/>
          <p:cNvGrpSpPr>
            <a:grpSpLocks/>
          </p:cNvGrpSpPr>
          <p:nvPr/>
        </p:nvGrpSpPr>
        <p:grpSpPr bwMode="auto">
          <a:xfrm>
            <a:off x="500063" y="3000373"/>
            <a:ext cx="4628941" cy="613657"/>
            <a:chOff x="440" y="1784"/>
            <a:chExt cx="2874" cy="497"/>
          </a:xfrm>
        </p:grpSpPr>
        <p:sp>
          <p:nvSpPr>
            <p:cNvPr id="6" name="Rectangle à coins arrondis 5"/>
            <p:cNvSpPr/>
            <p:nvPr/>
          </p:nvSpPr>
          <p:spPr bwMode="auto">
            <a:xfrm>
              <a:off x="671" y="1898"/>
              <a:ext cx="2643" cy="383"/>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How </a:t>
              </a:r>
              <a:r>
                <a:rPr lang="fr-FR" sz="2000" b="1" dirty="0" err="1">
                  <a:solidFill>
                    <a:srgbClr val="000066"/>
                  </a:solidFill>
                  <a:ea typeface="MS PGothic" pitchFamily="34" charset="-128"/>
                </a:rPr>
                <a:t>safe</a:t>
              </a:r>
              <a:r>
                <a:rPr lang="fr-FR" sz="2000" b="1" dirty="0">
                  <a:solidFill>
                    <a:srgbClr val="000066"/>
                  </a:solidFill>
                  <a:ea typeface="MS PGothic" pitchFamily="34" charset="-128"/>
                </a:rPr>
                <a:t> </a:t>
              </a:r>
              <a:r>
                <a:rPr lang="fr-FR" sz="2000" b="1" dirty="0" err="1">
                  <a:solidFill>
                    <a:srgbClr val="000066"/>
                  </a:solidFill>
                  <a:ea typeface="MS PGothic" pitchFamily="34" charset="-128"/>
                </a:rPr>
                <a:t>is</a:t>
              </a:r>
              <a:r>
                <a:rPr lang="fr-FR" sz="2000" b="1" dirty="0">
                  <a:solidFill>
                    <a:srgbClr val="000066"/>
                  </a:solidFill>
                  <a:ea typeface="MS PGothic" pitchFamily="34" charset="-128"/>
                </a:rPr>
                <a:t> the vaccine?</a:t>
              </a:r>
            </a:p>
          </p:txBody>
        </p:sp>
        <p:sp>
          <p:nvSpPr>
            <p:cNvPr id="9" name="Ellipse 8"/>
            <p:cNvSpPr>
              <a:spLocks noChangeArrowheads="1"/>
            </p:cNvSpPr>
            <p:nvPr/>
          </p:nvSpPr>
          <p:spPr bwMode="auto">
            <a:xfrm>
              <a:off x="440" y="1784"/>
              <a:ext cx="280" cy="40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3</a:t>
              </a:r>
            </a:p>
          </p:txBody>
        </p:sp>
      </p:grpSp>
      <p:grpSp>
        <p:nvGrpSpPr>
          <p:cNvPr id="5" name="Group 13"/>
          <p:cNvGrpSpPr>
            <a:grpSpLocks/>
          </p:cNvGrpSpPr>
          <p:nvPr/>
        </p:nvGrpSpPr>
        <p:grpSpPr bwMode="auto">
          <a:xfrm>
            <a:off x="500063" y="3714750"/>
            <a:ext cx="4643437" cy="928688"/>
            <a:chOff x="295" y="2388"/>
            <a:chExt cx="2856" cy="585"/>
          </a:xfrm>
        </p:grpSpPr>
        <p:sp>
          <p:nvSpPr>
            <p:cNvPr id="7" name="Rectangle à coins arrondis 6"/>
            <p:cNvSpPr/>
            <p:nvPr/>
          </p:nvSpPr>
          <p:spPr bwMode="auto">
            <a:xfrm>
              <a:off x="533" y="2433"/>
              <a:ext cx="2618" cy="540"/>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err="1">
                  <a:solidFill>
                    <a:srgbClr val="000066"/>
                  </a:solidFill>
                  <a:ea typeface="MS PGothic" pitchFamily="34" charset="-128"/>
                </a:rPr>
                <a:t>At</a:t>
              </a:r>
              <a:r>
                <a:rPr lang="fr-FR" sz="2000" b="1" dirty="0">
                  <a:solidFill>
                    <a:srgbClr val="000066"/>
                  </a:solidFill>
                  <a:ea typeface="MS PGothic" pitchFamily="34" charset="-128"/>
                </a:rPr>
                <a:t> </a:t>
              </a:r>
              <a:r>
                <a:rPr lang="fr-FR" sz="2000" b="1" dirty="0" err="1">
                  <a:solidFill>
                    <a:srgbClr val="000066"/>
                  </a:solidFill>
                  <a:ea typeface="MS PGothic" pitchFamily="34" charset="-128"/>
                </a:rPr>
                <a:t>which</a:t>
              </a:r>
              <a:r>
                <a:rPr lang="fr-FR" sz="2000" b="1" dirty="0">
                  <a:solidFill>
                    <a:srgbClr val="000066"/>
                  </a:solidFill>
                  <a:ea typeface="MS PGothic" pitchFamily="34" charset="-128"/>
                </a:rPr>
                <a:t> </a:t>
              </a:r>
              <a:r>
                <a:rPr lang="fr-FR" sz="2000" b="1" dirty="0" err="1">
                  <a:solidFill>
                    <a:srgbClr val="000066"/>
                  </a:solidFill>
                  <a:ea typeface="MS PGothic" pitchFamily="34" charset="-128"/>
                </a:rPr>
                <a:t>temperature</a:t>
              </a:r>
              <a:r>
                <a:rPr lang="fr-FR" sz="2000" b="1" dirty="0">
                  <a:solidFill>
                    <a:srgbClr val="000066"/>
                  </a:solidFill>
                  <a:ea typeface="MS PGothic" pitchFamily="34" charset="-128"/>
                </a:rPr>
                <a:t> </a:t>
              </a:r>
              <a:r>
                <a:rPr lang="fr-FR" sz="2000" b="1" dirty="0" err="1">
                  <a:solidFill>
                    <a:srgbClr val="000066"/>
                  </a:solidFill>
                  <a:ea typeface="MS PGothic" pitchFamily="34" charset="-128"/>
                </a:rPr>
                <a:t>should</a:t>
              </a:r>
              <a:r>
                <a:rPr lang="fr-FR" sz="2000" b="1" dirty="0">
                  <a:solidFill>
                    <a:srgbClr val="000066"/>
                  </a:solidFill>
                  <a:ea typeface="MS PGothic" pitchFamily="34" charset="-128"/>
                </a:rPr>
                <a:t> the vaccine </a:t>
              </a:r>
              <a:r>
                <a:rPr lang="fr-FR" sz="2000" b="1" dirty="0" err="1">
                  <a:solidFill>
                    <a:srgbClr val="000066"/>
                  </a:solidFill>
                  <a:ea typeface="MS PGothic" pitchFamily="34" charset="-128"/>
                </a:rPr>
                <a:t>be</a:t>
              </a:r>
              <a:r>
                <a:rPr lang="fr-FR" sz="2000" b="1" dirty="0">
                  <a:solidFill>
                    <a:srgbClr val="000066"/>
                  </a:solidFill>
                  <a:ea typeface="MS PGothic" pitchFamily="34" charset="-128"/>
                </a:rPr>
                <a:t> </a:t>
              </a:r>
              <a:r>
                <a:rPr lang="fr-FR" sz="2000" b="1" dirty="0" err="1">
                  <a:solidFill>
                    <a:srgbClr val="000066"/>
                  </a:solidFill>
                  <a:ea typeface="MS PGothic" pitchFamily="34" charset="-128"/>
                </a:rPr>
                <a:t>stored</a:t>
              </a:r>
              <a:r>
                <a:rPr lang="fr-FR" sz="2000" b="1" dirty="0">
                  <a:solidFill>
                    <a:srgbClr val="000066"/>
                  </a:solidFill>
                  <a:ea typeface="MS PGothic" pitchFamily="34" charset="-128"/>
                </a:rPr>
                <a:t>?</a:t>
              </a:r>
            </a:p>
          </p:txBody>
        </p:sp>
        <p:sp>
          <p:nvSpPr>
            <p:cNvPr id="10" name="Ellipse 9"/>
            <p:cNvSpPr>
              <a:spLocks noChangeArrowheads="1"/>
            </p:cNvSpPr>
            <p:nvPr/>
          </p:nvSpPr>
          <p:spPr bwMode="auto">
            <a:xfrm>
              <a:off x="295" y="2388"/>
              <a:ext cx="27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4</a:t>
              </a:r>
            </a:p>
          </p:txBody>
        </p:sp>
      </p:grpSp>
      <p:sp>
        <p:nvSpPr>
          <p:cNvPr id="9222" name="Titre 17"/>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charset="0"/>
                <a:ea typeface="ＭＳ Ｐゴシック" charset="0"/>
              </a:rPr>
              <a:t>Key issues</a:t>
            </a:r>
          </a:p>
        </p:txBody>
      </p:sp>
      <p:sp>
        <p:nvSpPr>
          <p:cNvPr id="5127" name="Rectangle 1"/>
          <p:cNvSpPr>
            <a:spLocks noChangeArrowheads="1"/>
          </p:cNvSpPr>
          <p:nvPr/>
        </p:nvSpPr>
        <p:spPr bwMode="auto">
          <a:xfrm>
            <a:off x="5003800" y="5592763"/>
            <a:ext cx="249238" cy="368300"/>
          </a:xfrm>
          <a:prstGeom prst="rect">
            <a:avLst/>
          </a:prstGeom>
          <a:noFill/>
          <a:ln w="9525">
            <a:noFill/>
            <a:miter lim="800000"/>
            <a:headEnd/>
            <a:tailEnd/>
          </a:ln>
        </p:spPr>
        <p:txBody>
          <a:bodyPr wrap="none">
            <a:spAutoFit/>
          </a:bodyPr>
          <a:lstStyle/>
          <a:p>
            <a:r>
              <a:rPr lang="en-US" b="1" i="1"/>
              <a:t> </a:t>
            </a:r>
            <a:endParaRPr lang="en-GB" b="1" i="1"/>
          </a:p>
        </p:txBody>
      </p:sp>
      <p:grpSp>
        <p:nvGrpSpPr>
          <p:cNvPr id="11" name="Group 12"/>
          <p:cNvGrpSpPr>
            <a:grpSpLocks/>
          </p:cNvGrpSpPr>
          <p:nvPr/>
        </p:nvGrpSpPr>
        <p:grpSpPr bwMode="auto">
          <a:xfrm>
            <a:off x="500063" y="2353444"/>
            <a:ext cx="4643437" cy="571500"/>
            <a:chOff x="250" y="1941"/>
            <a:chExt cx="2610" cy="396"/>
          </a:xfrm>
        </p:grpSpPr>
        <p:sp>
          <p:nvSpPr>
            <p:cNvPr id="16" name="Rectangle à coins arrondis 5"/>
            <p:cNvSpPr/>
            <p:nvPr/>
          </p:nvSpPr>
          <p:spPr bwMode="auto">
            <a:xfrm>
              <a:off x="467" y="1977"/>
              <a:ext cx="2393" cy="360"/>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How effective </a:t>
              </a:r>
              <a:r>
                <a:rPr lang="fr-FR" sz="2000" b="1" dirty="0" err="1">
                  <a:solidFill>
                    <a:srgbClr val="000066"/>
                  </a:solidFill>
                  <a:ea typeface="MS PGothic" pitchFamily="34" charset="-128"/>
                </a:rPr>
                <a:t>is</a:t>
              </a:r>
              <a:r>
                <a:rPr lang="fr-FR" sz="2000" b="1" dirty="0">
                  <a:solidFill>
                    <a:srgbClr val="000066"/>
                  </a:solidFill>
                  <a:ea typeface="MS PGothic" pitchFamily="34" charset="-128"/>
                </a:rPr>
                <a:t> the vaccine?</a:t>
              </a:r>
            </a:p>
          </p:txBody>
        </p:sp>
        <p:sp>
          <p:nvSpPr>
            <p:cNvPr id="17" name="Ellipse 8"/>
            <p:cNvSpPr>
              <a:spLocks noChangeArrowheads="1"/>
            </p:cNvSpPr>
            <p:nvPr/>
          </p:nvSpPr>
          <p:spPr bwMode="auto">
            <a:xfrm>
              <a:off x="250" y="1941"/>
              <a:ext cx="254" cy="34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2</a:t>
              </a:r>
            </a:p>
          </p:txBody>
        </p:sp>
      </p:grpSp>
      <p:grpSp>
        <p:nvGrpSpPr>
          <p:cNvPr id="12" name="Group 13"/>
          <p:cNvGrpSpPr>
            <a:grpSpLocks/>
          </p:cNvGrpSpPr>
          <p:nvPr/>
        </p:nvGrpSpPr>
        <p:grpSpPr bwMode="auto">
          <a:xfrm>
            <a:off x="500063" y="4786313"/>
            <a:ext cx="4643437" cy="857250"/>
            <a:chOff x="244" y="3192"/>
            <a:chExt cx="2856" cy="540"/>
          </a:xfrm>
        </p:grpSpPr>
        <p:sp>
          <p:nvSpPr>
            <p:cNvPr id="20" name="Rectangle à coins arrondis 6"/>
            <p:cNvSpPr/>
            <p:nvPr/>
          </p:nvSpPr>
          <p:spPr bwMode="auto">
            <a:xfrm>
              <a:off x="482" y="3192"/>
              <a:ext cx="2618" cy="540"/>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err="1">
                  <a:solidFill>
                    <a:srgbClr val="000066"/>
                  </a:solidFill>
                  <a:ea typeface="MS PGothic" pitchFamily="34" charset="-128"/>
                </a:rPr>
                <a:t>Where</a:t>
              </a:r>
              <a:r>
                <a:rPr lang="fr-FR" sz="2000" b="1" dirty="0">
                  <a:solidFill>
                    <a:srgbClr val="000066"/>
                  </a:solidFill>
                  <a:ea typeface="MS PGothic" pitchFamily="34" charset="-128"/>
                </a:rPr>
                <a:t> in the </a:t>
              </a:r>
              <a:r>
                <a:rPr lang="fr-FR" sz="2000" b="1" dirty="0" err="1">
                  <a:solidFill>
                    <a:srgbClr val="000066"/>
                  </a:solidFill>
                  <a:ea typeface="MS PGothic" pitchFamily="34" charset="-128"/>
                </a:rPr>
                <a:t>refrigerator</a:t>
              </a:r>
              <a:r>
                <a:rPr lang="fr-FR" sz="2000" b="1" dirty="0">
                  <a:solidFill>
                    <a:srgbClr val="000066"/>
                  </a:solidFill>
                  <a:ea typeface="MS PGothic" pitchFamily="34" charset="-128"/>
                </a:rPr>
                <a:t> </a:t>
              </a:r>
              <a:r>
                <a:rPr lang="fr-FR" sz="2000" b="1" dirty="0" err="1">
                  <a:solidFill>
                    <a:srgbClr val="000066"/>
                  </a:solidFill>
                  <a:ea typeface="MS PGothic" pitchFamily="34" charset="-128"/>
                </a:rPr>
                <a:t>should</a:t>
              </a:r>
              <a:r>
                <a:rPr lang="fr-FR" sz="2000" b="1" dirty="0">
                  <a:solidFill>
                    <a:srgbClr val="000066"/>
                  </a:solidFill>
                  <a:ea typeface="MS PGothic" pitchFamily="34" charset="-128"/>
                </a:rPr>
                <a:t> HPV vaccines </a:t>
              </a:r>
              <a:r>
                <a:rPr lang="fr-FR" sz="2000" b="1" dirty="0" err="1">
                  <a:solidFill>
                    <a:srgbClr val="000066"/>
                  </a:solidFill>
                  <a:ea typeface="MS PGothic" pitchFamily="34" charset="-128"/>
                </a:rPr>
                <a:t>be</a:t>
              </a:r>
              <a:r>
                <a:rPr lang="fr-FR" sz="2000" b="1" dirty="0">
                  <a:solidFill>
                    <a:srgbClr val="000066"/>
                  </a:solidFill>
                  <a:ea typeface="MS PGothic" pitchFamily="34" charset="-128"/>
                </a:rPr>
                <a:t> </a:t>
              </a:r>
              <a:r>
                <a:rPr lang="fr-FR" sz="2000" b="1" dirty="0" err="1">
                  <a:solidFill>
                    <a:srgbClr val="000066"/>
                  </a:solidFill>
                  <a:ea typeface="MS PGothic" pitchFamily="34" charset="-128"/>
                </a:rPr>
                <a:t>stored</a:t>
              </a:r>
              <a:r>
                <a:rPr lang="fr-FR" sz="2000" b="1" dirty="0">
                  <a:solidFill>
                    <a:srgbClr val="000066"/>
                  </a:solidFill>
                  <a:ea typeface="MS PGothic" pitchFamily="34" charset="-128"/>
                </a:rPr>
                <a:t>?</a:t>
              </a:r>
            </a:p>
            <a:p>
              <a:pPr rtl="1">
                <a:defRPr/>
              </a:pPr>
              <a:endParaRPr lang="fr-FR" sz="2000" b="1" dirty="0">
                <a:solidFill>
                  <a:srgbClr val="000066"/>
                </a:solidFill>
                <a:ea typeface="MS PGothic" pitchFamily="34" charset="-128"/>
              </a:endParaRPr>
            </a:p>
          </p:txBody>
        </p:sp>
        <p:sp>
          <p:nvSpPr>
            <p:cNvPr id="21" name="Ellipse 9"/>
            <p:cNvSpPr>
              <a:spLocks noChangeArrowheads="1"/>
            </p:cNvSpPr>
            <p:nvPr/>
          </p:nvSpPr>
          <p:spPr bwMode="auto">
            <a:xfrm>
              <a:off x="244" y="3192"/>
              <a:ext cx="27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5</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pPr>
              <a:defRPr/>
            </a:pPr>
            <a:r>
              <a:rPr lang="fr-FR" dirty="0" err="1"/>
              <a:t>What</a:t>
            </a:r>
            <a:r>
              <a:rPr lang="fr-FR" dirty="0"/>
              <a:t> </a:t>
            </a:r>
            <a:r>
              <a:rPr lang="fr-FR" dirty="0" err="1"/>
              <a:t>is</a:t>
            </a:r>
            <a:r>
              <a:rPr lang="fr-FR" dirty="0"/>
              <a:t> the </a:t>
            </a:r>
            <a:r>
              <a:rPr lang="fr-FR" dirty="0" err="1"/>
              <a:t>presentation</a:t>
            </a:r>
            <a:r>
              <a:rPr lang="fr-FR" dirty="0"/>
              <a:t> of </a:t>
            </a:r>
            <a:r>
              <a:rPr lang="fr-FR" dirty="0" err="1"/>
              <a:t>Cecolin</a:t>
            </a:r>
            <a:r>
              <a:rPr lang="fr-FR" dirty="0"/>
              <a:t>®?</a:t>
            </a:r>
            <a:endParaRPr lang="en-GB" dirty="0">
              <a:solidFill>
                <a:srgbClr val="002060"/>
              </a:solidFill>
            </a:endParaRPr>
          </a:p>
        </p:txBody>
      </p:sp>
      <p:sp>
        <p:nvSpPr>
          <p:cNvPr id="11266" name="Rectangle 3"/>
          <p:cNvSpPr>
            <a:spLocks noGrp="1" noChangeArrowheads="1"/>
          </p:cNvSpPr>
          <p:nvPr>
            <p:ph type="body" idx="1"/>
          </p:nvPr>
        </p:nvSpPr>
        <p:spPr>
          <a:xfrm>
            <a:off x="179389" y="1700808"/>
            <a:ext cx="8659812" cy="3937992"/>
          </a:xfrm>
        </p:spPr>
        <p:txBody>
          <a:bodyPr/>
          <a:lstStyle/>
          <a:p>
            <a:pPr>
              <a:spcBef>
                <a:spcPts val="3600"/>
              </a:spcBef>
              <a:defRPr/>
            </a:pPr>
            <a:r>
              <a:rPr lang="en-US" sz="2400" dirty="0" err="1"/>
              <a:t>Cecolin</a:t>
            </a:r>
            <a:r>
              <a:rPr lang="en-US" sz="2400" dirty="0"/>
              <a:t>® is available in a liquid formulation:</a:t>
            </a:r>
          </a:p>
          <a:p>
            <a:pPr lvl="1">
              <a:spcBef>
                <a:spcPts val="1200"/>
              </a:spcBef>
              <a:buFont typeface="Wingdings" pitchFamily="2" charset="2"/>
              <a:buChar char="Ø"/>
              <a:defRPr/>
            </a:pPr>
            <a:r>
              <a:rPr lang="en-US" kern="1200" dirty="0">
                <a:ea typeface="MS PGothic" pitchFamily="34" charset="-128"/>
              </a:rPr>
              <a:t>as a single dose vial</a:t>
            </a:r>
          </a:p>
          <a:p>
            <a:pPr lvl="1">
              <a:spcBef>
                <a:spcPts val="1200"/>
              </a:spcBef>
              <a:buFont typeface="Wingdings" pitchFamily="2" charset="2"/>
              <a:buChar char="Ø"/>
              <a:defRPr/>
            </a:pPr>
            <a:r>
              <a:rPr lang="en-US" kern="1200" dirty="0">
                <a:ea typeface="MS PGothic" pitchFamily="34" charset="-128"/>
              </a:rPr>
              <a:t>intramuscular injection</a:t>
            </a:r>
            <a:endParaRPr lang="en-US" sz="2400" dirty="0"/>
          </a:p>
          <a:p>
            <a:pPr>
              <a:spcBef>
                <a:spcPts val="3600"/>
              </a:spcBef>
              <a:defRPr/>
            </a:pPr>
            <a:r>
              <a:rPr lang="en-US" sz="2400" dirty="0"/>
              <a:t>1 vial has 0.5mL suspension</a:t>
            </a:r>
          </a:p>
          <a:p>
            <a:pPr>
              <a:spcBef>
                <a:spcPts val="3600"/>
              </a:spcBef>
              <a:defRPr/>
            </a:pPr>
            <a:r>
              <a:rPr lang="en-US" sz="2400" dirty="0"/>
              <a:t>Each vial contains a Vaccine Vial Monitor (VVM)</a:t>
            </a:r>
          </a:p>
          <a:p>
            <a:pPr>
              <a:spcBef>
                <a:spcPts val="3600"/>
              </a:spcBef>
              <a:defRPr/>
            </a:pPr>
            <a:r>
              <a:rPr lang="en-US" sz="2400" dirty="0"/>
              <a:t>Vaccine vials are available in pack sizes of 10</a:t>
            </a:r>
          </a:p>
          <a:p>
            <a:pPr>
              <a:defRPr/>
            </a:pPr>
            <a:endParaRPr lang="en-US" dirty="0"/>
          </a:p>
          <a:p>
            <a:pPr>
              <a:buFont typeface="Wingdings" pitchFamily="2" charset="2"/>
              <a:buNone/>
              <a:defRPr/>
            </a:pPr>
            <a:endParaRPr lang="en-US" dirty="0"/>
          </a:p>
          <a:p>
            <a:pPr>
              <a:buFont typeface="Wingdings" pitchFamily="2" charset="2"/>
              <a:buNone/>
              <a:defRPr/>
            </a:pPr>
            <a:endParaRPr lang="en-US" dirty="0"/>
          </a:p>
          <a:p>
            <a:pPr>
              <a:buFont typeface="Wingdings" pitchFamily="2" charset="2"/>
              <a:buNone/>
              <a:defRPr/>
            </a:pPr>
            <a:endParaRPr lang="en-US" dirty="0"/>
          </a:p>
        </p:txBody>
      </p:sp>
      <p:sp>
        <p:nvSpPr>
          <p:cNvPr id="6148" name="Rectangle 10"/>
          <p:cNvSpPr>
            <a:spLocks noChangeArrowheads="1"/>
          </p:cNvSpPr>
          <p:nvPr/>
        </p:nvSpPr>
        <p:spPr bwMode="auto">
          <a:xfrm>
            <a:off x="0" y="3508375"/>
            <a:ext cx="6624638" cy="1127125"/>
          </a:xfrm>
          <a:prstGeom prst="rect">
            <a:avLst/>
          </a:prstGeom>
          <a:noFill/>
          <a:ln w="9525">
            <a:noFill/>
            <a:miter lim="800000"/>
            <a:headEnd/>
            <a:tailEnd/>
          </a:ln>
        </p:spPr>
        <p:txBody>
          <a:bodyPr>
            <a:spAutoFit/>
          </a:bodyPr>
          <a:lstStyle/>
          <a:p>
            <a:pPr rtl="1"/>
            <a:endParaRPr lang="en-US" sz="2400">
              <a:solidFill>
                <a:srgbClr val="000066"/>
              </a:solidFill>
              <a:latin typeface="Arial" pitchFamily="34" charset="0"/>
            </a:endParaRPr>
          </a:p>
          <a:p>
            <a:pPr rtl="1"/>
            <a:endParaRPr lang="en-US" sz="2400">
              <a:solidFill>
                <a:srgbClr val="000066"/>
              </a:solidFill>
              <a:latin typeface="Arial" pitchFamily="34" charset="0"/>
            </a:endParaRPr>
          </a:p>
          <a:p>
            <a:pPr rtl="1"/>
            <a:r>
              <a:rPr lang="en-US" sz="2000" b="1">
                <a:solidFill>
                  <a:srgbClr val="000066"/>
                </a:solidFill>
                <a:latin typeface="Arial" pitchFamily="34" charset="0"/>
              </a:rPr>
              <a:t>     </a:t>
            </a:r>
            <a:endParaRPr lang="fr-FR" sz="2000">
              <a:solidFill>
                <a:srgbClr val="000066"/>
              </a:solidFill>
              <a:latin typeface="Arial" pitchFamily="34" charset="0"/>
            </a:endParaRPr>
          </a:p>
        </p:txBody>
      </p:sp>
      <p:pic>
        <p:nvPicPr>
          <p:cNvPr id="5" name="Picture 4" descr="Text&#10;&#10;Description automatically generated">
            <a:extLst>
              <a:ext uri="{FF2B5EF4-FFF2-40B4-BE49-F238E27FC236}">
                <a16:creationId xmlns:a16="http://schemas.microsoft.com/office/drawing/2014/main" id="{EC1267F3-BF33-401F-88B4-56EC0AFFFA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0200" y="2048192"/>
            <a:ext cx="3535136" cy="2166981"/>
          </a:xfrm>
          <a:prstGeom prst="rect">
            <a:avLst/>
          </a:prstGeom>
        </p:spPr>
      </p:pic>
    </p:spTree>
    <p:extLst>
      <p:ext uri="{BB962C8B-B14F-4D97-AF65-F5344CB8AC3E}">
        <p14:creationId xmlns:p14="http://schemas.microsoft.com/office/powerpoint/2010/main" val="3300286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Is </a:t>
            </a:r>
            <a:r>
              <a:rPr lang="en-US" dirty="0" err="1"/>
              <a:t>Cecolin</a:t>
            </a:r>
            <a:r>
              <a:rPr lang="en-US" dirty="0"/>
              <a:t>® effective?</a:t>
            </a:r>
          </a:p>
        </p:txBody>
      </p:sp>
      <p:sp>
        <p:nvSpPr>
          <p:cNvPr id="15362" name="Content Placeholder 2"/>
          <p:cNvSpPr>
            <a:spLocks noGrp="1"/>
          </p:cNvSpPr>
          <p:nvPr>
            <p:ph idx="1"/>
          </p:nvPr>
        </p:nvSpPr>
        <p:spPr>
          <a:xfrm>
            <a:off x="500063" y="1412875"/>
            <a:ext cx="8343900" cy="4484688"/>
          </a:xfrm>
        </p:spPr>
        <p:txBody>
          <a:bodyPr/>
          <a:lstStyle/>
          <a:p>
            <a:pPr>
              <a:defRPr/>
            </a:pPr>
            <a:r>
              <a:rPr lang="en-US" sz="2400" dirty="0" err="1"/>
              <a:t>Cecolin</a:t>
            </a:r>
            <a:r>
              <a:rPr lang="en-US" sz="2400" dirty="0"/>
              <a:t>®</a:t>
            </a:r>
            <a:r>
              <a:rPr lang="en-US" baseline="30000" dirty="0"/>
              <a:t> </a:t>
            </a:r>
            <a:r>
              <a:rPr lang="en-US" sz="2400" kern="1200" dirty="0"/>
              <a:t>is a bivalent vaccine to prevent from: </a:t>
            </a:r>
          </a:p>
          <a:p>
            <a:pPr lvl="1">
              <a:defRPr/>
            </a:pPr>
            <a:r>
              <a:rPr lang="en-US" kern="1200" dirty="0">
                <a:ea typeface="MS PGothic" pitchFamily="34" charset="-128"/>
              </a:rPr>
              <a:t>Infection due to HPV types 16 &amp; 18 that cause the majority of cervical cancers</a:t>
            </a:r>
          </a:p>
          <a:p>
            <a:pPr>
              <a:defRPr/>
            </a:pPr>
            <a:r>
              <a:rPr lang="en-US" sz="2400" dirty="0"/>
              <a:t>High efficacy of Cecolin®</a:t>
            </a:r>
            <a:r>
              <a:rPr lang="en-US" sz="2400" baseline="30000" dirty="0"/>
              <a:t> </a:t>
            </a:r>
            <a:r>
              <a:rPr lang="en-US" sz="2400" dirty="0"/>
              <a:t>against persistent infection with HPV types has been demonstrated in females (&gt;97%).</a:t>
            </a:r>
          </a:p>
          <a:p>
            <a:pPr>
              <a:defRPr/>
            </a:pPr>
            <a:r>
              <a:rPr lang="en-US" sz="2400" dirty="0"/>
              <a:t>There is no evidence of waning immunity.</a:t>
            </a:r>
          </a:p>
          <a:p>
            <a:pPr>
              <a:buFont typeface="Wingdings" pitchFamily="2" charset="2"/>
              <a:buNone/>
              <a:defRPr/>
            </a:pPr>
            <a:endParaRPr lang="en-US" dirty="0"/>
          </a:p>
          <a:p>
            <a:pPr>
              <a:buFont typeface="Wingdings" pitchFamily="2" charset="2"/>
              <a:buNone/>
              <a:defRPr/>
            </a:pPr>
            <a:r>
              <a:rPr lang="en-US" dirty="0">
                <a:solidFill>
                  <a:srgbClr val="FF0000"/>
                </a:solidFill>
              </a:rPr>
              <a:t>         </a:t>
            </a:r>
          </a:p>
        </p:txBody>
      </p:sp>
    </p:spTree>
    <p:extLst>
      <p:ext uri="{BB962C8B-B14F-4D97-AF65-F5344CB8AC3E}">
        <p14:creationId xmlns:p14="http://schemas.microsoft.com/office/powerpoint/2010/main" val="5024121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0" y="381000"/>
            <a:ext cx="9144000" cy="857250"/>
          </a:xfrm>
        </p:spPr>
        <p:txBody>
          <a:bodyPr/>
          <a:lstStyle/>
          <a:p>
            <a:pPr>
              <a:defRPr/>
            </a:pPr>
            <a:r>
              <a:rPr lang="en-US" dirty="0">
                <a:solidFill>
                  <a:srgbClr val="002060"/>
                </a:solidFill>
              </a:rPr>
              <a:t>Is </a:t>
            </a:r>
            <a:r>
              <a:rPr lang="en-US" dirty="0" err="1">
                <a:solidFill>
                  <a:srgbClr val="002060"/>
                </a:solidFill>
              </a:rPr>
              <a:t>Cecolin</a:t>
            </a:r>
            <a:r>
              <a:rPr lang="en-US" dirty="0">
                <a:solidFill>
                  <a:srgbClr val="002060"/>
                </a:solidFill>
              </a:rPr>
              <a:t>® safe? </a:t>
            </a:r>
            <a:endParaRPr lang="en-GB" dirty="0">
              <a:solidFill>
                <a:srgbClr val="002060"/>
              </a:solidFill>
            </a:endParaRPr>
          </a:p>
        </p:txBody>
      </p:sp>
      <p:sp>
        <p:nvSpPr>
          <p:cNvPr id="8195" name="Rectangle 3"/>
          <p:cNvSpPr>
            <a:spLocks noGrp="1" noChangeArrowheads="1"/>
          </p:cNvSpPr>
          <p:nvPr>
            <p:ph type="body" idx="1"/>
          </p:nvPr>
        </p:nvSpPr>
        <p:spPr>
          <a:xfrm>
            <a:off x="500063" y="1428750"/>
            <a:ext cx="8161337" cy="4611688"/>
          </a:xfrm>
        </p:spPr>
        <p:txBody>
          <a:bodyPr/>
          <a:lstStyle/>
          <a:p>
            <a:pPr>
              <a:spcBef>
                <a:spcPts val="1200"/>
              </a:spcBef>
            </a:pPr>
            <a:r>
              <a:rPr lang="en-US" sz="2400" dirty="0" err="1"/>
              <a:t>Cecolin</a:t>
            </a:r>
            <a:r>
              <a:rPr lang="en-US" sz="2400" dirty="0"/>
              <a:t>®</a:t>
            </a:r>
            <a:r>
              <a:rPr lang="fr-FR" sz="2400" dirty="0"/>
              <a:t> </a:t>
            </a:r>
            <a:r>
              <a:rPr lang="fr-FR" sz="2400" dirty="0" err="1"/>
              <a:t>is</a:t>
            </a:r>
            <a:r>
              <a:rPr lang="fr-FR" sz="2400" dirty="0"/>
              <a:t> </a:t>
            </a:r>
            <a:r>
              <a:rPr lang="fr-FR" sz="2400" dirty="0" err="1"/>
              <a:t>well-tolerated</a:t>
            </a:r>
            <a:r>
              <a:rPr lang="fr-FR" sz="2400" dirty="0"/>
              <a:t> </a:t>
            </a:r>
            <a:r>
              <a:rPr lang="fr-FR" sz="2400" dirty="0" err="1"/>
              <a:t>with</a:t>
            </a:r>
            <a:r>
              <a:rPr lang="fr-FR" sz="2400" dirty="0"/>
              <a:t> no major </a:t>
            </a:r>
            <a:r>
              <a:rPr lang="fr-FR" sz="2400" dirty="0" err="1"/>
              <a:t>safety</a:t>
            </a:r>
            <a:r>
              <a:rPr lang="fr-FR" sz="2400" dirty="0"/>
              <a:t> </a:t>
            </a:r>
            <a:r>
              <a:rPr lang="fr-FR" sz="2400" dirty="0" err="1"/>
              <a:t>concerns</a:t>
            </a:r>
            <a:endParaRPr lang="fr-FR" sz="2400" dirty="0"/>
          </a:p>
          <a:p>
            <a:pPr>
              <a:spcBef>
                <a:spcPts val="1200"/>
              </a:spcBef>
            </a:pPr>
            <a:r>
              <a:rPr lang="fr-FR" sz="2400" dirty="0"/>
              <a:t>Injection site </a:t>
            </a:r>
            <a:r>
              <a:rPr lang="fr-FR" sz="2400" dirty="0" err="1"/>
              <a:t>reactions</a:t>
            </a:r>
            <a:r>
              <a:rPr lang="fr-FR" sz="2400" dirty="0"/>
              <a:t> </a:t>
            </a:r>
            <a:r>
              <a:rPr lang="fr-FR" sz="2400" dirty="0" err="1"/>
              <a:t>such</a:t>
            </a:r>
            <a:r>
              <a:rPr lang="fr-FR" sz="2400" dirty="0"/>
              <a:t> as </a:t>
            </a:r>
            <a:r>
              <a:rPr lang="fr-FR" sz="2400" dirty="0" err="1"/>
              <a:t>redness</a:t>
            </a:r>
            <a:r>
              <a:rPr lang="fr-FR" sz="2400" dirty="0"/>
              <a:t>, pain and </a:t>
            </a:r>
            <a:r>
              <a:rPr lang="fr-FR" sz="2400" dirty="0" err="1"/>
              <a:t>swelling</a:t>
            </a:r>
            <a:r>
              <a:rPr lang="fr-FR" sz="2400" dirty="0"/>
              <a:t> </a:t>
            </a:r>
            <a:r>
              <a:rPr lang="fr-FR" sz="2400" dirty="0" err="1"/>
              <a:t>can</a:t>
            </a:r>
            <a:r>
              <a:rPr lang="fr-FR" sz="2400" dirty="0"/>
              <a:t> </a:t>
            </a:r>
            <a:r>
              <a:rPr lang="fr-FR" sz="2400" dirty="0" err="1"/>
              <a:t>occur</a:t>
            </a:r>
            <a:endParaRPr lang="fr-FR" sz="2400" dirty="0"/>
          </a:p>
          <a:p>
            <a:pPr>
              <a:spcBef>
                <a:spcPts val="1200"/>
              </a:spcBef>
            </a:pPr>
            <a:r>
              <a:rPr lang="fr-FR" sz="2400" dirty="0" err="1"/>
              <a:t>Mild</a:t>
            </a:r>
            <a:r>
              <a:rPr lang="fr-FR" sz="2400" dirty="0"/>
              <a:t> adverse </a:t>
            </a:r>
            <a:r>
              <a:rPr lang="fr-FR" sz="2400" dirty="0" err="1"/>
              <a:t>events</a:t>
            </a:r>
            <a:r>
              <a:rPr lang="fr-FR" sz="2400" dirty="0"/>
              <a:t> </a:t>
            </a:r>
            <a:r>
              <a:rPr lang="fr-FR" sz="2400" dirty="0" err="1"/>
              <a:t>include</a:t>
            </a:r>
            <a:r>
              <a:rPr lang="fr-FR" sz="2400" dirty="0"/>
              <a:t> </a:t>
            </a:r>
            <a:r>
              <a:rPr lang="fr-FR" sz="2400" dirty="0" err="1"/>
              <a:t>fever</a:t>
            </a:r>
            <a:r>
              <a:rPr lang="fr-FR" sz="2400" dirty="0"/>
              <a:t>, </a:t>
            </a:r>
            <a:r>
              <a:rPr lang="fr-FR" sz="2400" dirty="0" err="1"/>
              <a:t>dizziness</a:t>
            </a:r>
            <a:r>
              <a:rPr lang="fr-FR" sz="2400" dirty="0"/>
              <a:t> and </a:t>
            </a:r>
            <a:r>
              <a:rPr lang="fr-FR" sz="2400" dirty="0" err="1"/>
              <a:t>nausea</a:t>
            </a:r>
            <a:endParaRPr lang="fr-FR" sz="2400" dirty="0"/>
          </a:p>
          <a:p>
            <a:pPr>
              <a:spcBef>
                <a:spcPts val="1200"/>
              </a:spcBef>
            </a:pPr>
            <a:r>
              <a:rPr lang="es-ES" sz="2400" dirty="0" err="1"/>
              <a:t>Syncope</a:t>
            </a:r>
            <a:r>
              <a:rPr lang="es-ES" sz="2400" dirty="0"/>
              <a:t> can </a:t>
            </a:r>
            <a:r>
              <a:rPr lang="es-ES" sz="2400" dirty="0" err="1"/>
              <a:t>occur</a:t>
            </a:r>
            <a:r>
              <a:rPr lang="es-ES" sz="2400" dirty="0"/>
              <a:t> </a:t>
            </a:r>
            <a:r>
              <a:rPr lang="es-ES" sz="2400" dirty="0" err="1"/>
              <a:t>after</a:t>
            </a:r>
            <a:r>
              <a:rPr lang="es-ES" sz="2400" dirty="0"/>
              <a:t> </a:t>
            </a:r>
            <a:r>
              <a:rPr lang="es-ES" sz="2400" dirty="0" err="1"/>
              <a:t>any</a:t>
            </a:r>
            <a:r>
              <a:rPr lang="es-ES" sz="2400" dirty="0"/>
              <a:t> medical </a:t>
            </a:r>
            <a:r>
              <a:rPr lang="es-ES" sz="2400" dirty="0" err="1"/>
              <a:t>procedure</a:t>
            </a:r>
            <a:r>
              <a:rPr lang="es-ES" sz="2400" dirty="0"/>
              <a:t> and </a:t>
            </a:r>
            <a:r>
              <a:rPr lang="es-ES" sz="2400" dirty="0" err="1"/>
              <a:t>is</a:t>
            </a:r>
            <a:r>
              <a:rPr lang="es-ES" sz="2400" dirty="0"/>
              <a:t> </a:t>
            </a:r>
            <a:r>
              <a:rPr lang="es-ES" sz="2400" dirty="0" err="1"/>
              <a:t>not</a:t>
            </a:r>
            <a:r>
              <a:rPr lang="es-ES" sz="2400" dirty="0"/>
              <a:t> </a:t>
            </a:r>
            <a:r>
              <a:rPr lang="es-ES" sz="2400" dirty="0" err="1"/>
              <a:t>uncommon</a:t>
            </a:r>
            <a:r>
              <a:rPr lang="es-ES" sz="2400" dirty="0"/>
              <a:t> in </a:t>
            </a:r>
            <a:r>
              <a:rPr lang="es-ES" sz="2400" dirty="0" err="1"/>
              <a:t>adolescents</a:t>
            </a:r>
            <a:r>
              <a:rPr lang="es-ES" sz="2400" dirty="0"/>
              <a:t> </a:t>
            </a:r>
            <a:r>
              <a:rPr lang="es-ES" sz="2400" dirty="0" err="1"/>
              <a:t>following</a:t>
            </a:r>
            <a:r>
              <a:rPr lang="es-ES" sz="2400" dirty="0"/>
              <a:t> </a:t>
            </a:r>
            <a:r>
              <a:rPr lang="es-ES" sz="2400" dirty="0" err="1"/>
              <a:t>receipt</a:t>
            </a:r>
            <a:r>
              <a:rPr lang="es-ES" sz="2400" dirty="0"/>
              <a:t> of a </a:t>
            </a:r>
            <a:r>
              <a:rPr lang="es-ES" sz="2400" dirty="0" err="1"/>
              <a:t>vaccine</a:t>
            </a:r>
            <a:r>
              <a:rPr lang="es-ES" sz="2400" dirty="0"/>
              <a:t>. </a:t>
            </a:r>
          </a:p>
          <a:p>
            <a:pPr>
              <a:spcBef>
                <a:spcPts val="1200"/>
              </a:spcBef>
            </a:pPr>
            <a:r>
              <a:rPr lang="es-ES" sz="2400" dirty="0" err="1"/>
              <a:t>It</a:t>
            </a:r>
            <a:r>
              <a:rPr lang="es-ES" sz="2400" dirty="0"/>
              <a:t> </a:t>
            </a:r>
            <a:r>
              <a:rPr lang="es-ES" sz="2400" dirty="0" err="1"/>
              <a:t>is</a:t>
            </a:r>
            <a:r>
              <a:rPr lang="es-ES" sz="2400" dirty="0"/>
              <a:t> </a:t>
            </a:r>
            <a:r>
              <a:rPr lang="es-ES" sz="2400" dirty="0" err="1"/>
              <a:t>recommended</a:t>
            </a:r>
            <a:r>
              <a:rPr lang="es-ES" sz="2400" dirty="0"/>
              <a:t> </a:t>
            </a:r>
            <a:r>
              <a:rPr lang="es-ES" sz="2400" dirty="0" err="1"/>
              <a:t>that</a:t>
            </a:r>
            <a:r>
              <a:rPr lang="es-ES" sz="2400" dirty="0"/>
              <a:t> </a:t>
            </a:r>
            <a:r>
              <a:rPr lang="es-ES" sz="2400" dirty="0" err="1"/>
              <a:t>adolescents</a:t>
            </a:r>
            <a:r>
              <a:rPr lang="es-ES" sz="2400" dirty="0"/>
              <a:t> be </a:t>
            </a:r>
            <a:r>
              <a:rPr lang="es-ES" sz="2400" dirty="0" err="1"/>
              <a:t>seated</a:t>
            </a:r>
            <a:r>
              <a:rPr lang="es-ES" sz="2400" dirty="0"/>
              <a:t> </a:t>
            </a:r>
            <a:r>
              <a:rPr lang="es-ES" sz="2400" dirty="0" err="1"/>
              <a:t>during</a:t>
            </a:r>
            <a:r>
              <a:rPr lang="es-ES" sz="2400" dirty="0"/>
              <a:t> HPV </a:t>
            </a:r>
            <a:r>
              <a:rPr lang="es-ES" sz="2400" dirty="0" err="1"/>
              <a:t>vaccine</a:t>
            </a:r>
            <a:r>
              <a:rPr lang="es-ES" sz="2400" dirty="0"/>
              <a:t> </a:t>
            </a:r>
            <a:r>
              <a:rPr lang="es-ES" sz="2400" dirty="0" err="1"/>
              <a:t>administration</a:t>
            </a:r>
            <a:r>
              <a:rPr lang="es-ES" sz="2400" dirty="0"/>
              <a:t> and </a:t>
            </a:r>
            <a:r>
              <a:rPr lang="es-ES" sz="2400" dirty="0" err="1"/>
              <a:t>observed</a:t>
            </a:r>
            <a:r>
              <a:rPr lang="es-ES" sz="2400" dirty="0"/>
              <a:t> </a:t>
            </a:r>
            <a:r>
              <a:rPr lang="es-ES" sz="2400" dirty="0" err="1"/>
              <a:t>for</a:t>
            </a:r>
            <a:r>
              <a:rPr lang="es-ES" sz="2400" dirty="0"/>
              <a:t> at </a:t>
            </a:r>
            <a:r>
              <a:rPr lang="es-ES" sz="2400" dirty="0" err="1"/>
              <a:t>least</a:t>
            </a:r>
            <a:r>
              <a:rPr lang="es-ES" sz="2400" dirty="0"/>
              <a:t> 15 minutes </a:t>
            </a:r>
            <a:r>
              <a:rPr lang="es-ES" sz="2400" dirty="0" err="1"/>
              <a:t>afterwards</a:t>
            </a:r>
            <a:endParaRPr lang="es-ES" sz="2400" dirty="0"/>
          </a:p>
          <a:p>
            <a:pPr>
              <a:spcBef>
                <a:spcPts val="1200"/>
              </a:spcBef>
            </a:pPr>
            <a:endParaRPr lang="fr-FR" dirty="0"/>
          </a:p>
          <a:p>
            <a:pPr marL="0" indent="0">
              <a:spcBef>
                <a:spcPts val="1200"/>
              </a:spcBef>
              <a:buNone/>
            </a:pPr>
            <a:endParaRPr lang="fr-FR" dirty="0"/>
          </a:p>
          <a:p>
            <a:pPr>
              <a:spcBef>
                <a:spcPts val="1200"/>
              </a:spcBef>
              <a:buFont typeface="Wingdings" pitchFamily="2" charset="2"/>
              <a:buNone/>
            </a:pPr>
            <a:r>
              <a:rPr lang="en-US" dirty="0">
                <a:solidFill>
                  <a:srgbClr val="FF0000"/>
                </a:solidFill>
              </a:rPr>
              <a:t>         </a:t>
            </a:r>
            <a:endParaRPr lang="fr-FR" dirty="0"/>
          </a:p>
          <a:p>
            <a:pPr>
              <a:spcBef>
                <a:spcPct val="0"/>
              </a:spcBef>
              <a:buFont typeface="Wingdings" pitchFamily="2" charset="2"/>
              <a:buChar char="Ø"/>
            </a:pPr>
            <a:endParaRPr lang="fr-FR" sz="2000" dirty="0"/>
          </a:p>
        </p:txBody>
      </p:sp>
      <p:sp>
        <p:nvSpPr>
          <p:cNvPr id="8196" name="Rectangle 10"/>
          <p:cNvSpPr>
            <a:spLocks noChangeArrowheads="1"/>
          </p:cNvSpPr>
          <p:nvPr/>
        </p:nvSpPr>
        <p:spPr bwMode="auto">
          <a:xfrm>
            <a:off x="0" y="3508375"/>
            <a:ext cx="6624638" cy="1127125"/>
          </a:xfrm>
          <a:prstGeom prst="rect">
            <a:avLst/>
          </a:prstGeom>
          <a:noFill/>
          <a:ln w="9525">
            <a:noFill/>
            <a:miter lim="800000"/>
            <a:headEnd/>
            <a:tailEnd/>
          </a:ln>
        </p:spPr>
        <p:txBody>
          <a:bodyPr>
            <a:spAutoFit/>
          </a:bodyPr>
          <a:lstStyle/>
          <a:p>
            <a:pPr rtl="1"/>
            <a:endParaRPr lang="en-US" sz="2400">
              <a:solidFill>
                <a:srgbClr val="000066"/>
              </a:solidFill>
              <a:latin typeface="Arial" pitchFamily="34" charset="0"/>
            </a:endParaRPr>
          </a:p>
          <a:p>
            <a:pPr rtl="1"/>
            <a:endParaRPr lang="en-US" sz="2400">
              <a:solidFill>
                <a:srgbClr val="000066"/>
              </a:solidFill>
              <a:latin typeface="Arial" pitchFamily="34" charset="0"/>
            </a:endParaRPr>
          </a:p>
          <a:p>
            <a:pPr rtl="1"/>
            <a:r>
              <a:rPr lang="en-US" sz="2000" b="1">
                <a:solidFill>
                  <a:srgbClr val="000066"/>
                </a:solidFill>
                <a:latin typeface="Arial" pitchFamily="34" charset="0"/>
              </a:rPr>
              <a:t>     </a:t>
            </a:r>
            <a:endParaRPr lang="fr-FR" sz="2000">
              <a:solidFill>
                <a:srgbClr val="000066"/>
              </a:solidFill>
              <a:latin typeface="Arial" pitchFamily="34" charset="0"/>
            </a:endParaRPr>
          </a:p>
        </p:txBody>
      </p:sp>
    </p:spTree>
    <p:extLst>
      <p:ext uri="{BB962C8B-B14F-4D97-AF65-F5344CB8AC3E}">
        <p14:creationId xmlns:p14="http://schemas.microsoft.com/office/powerpoint/2010/main" val="27094292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0"/>
          <p:cNvSpPr>
            <a:spLocks noChangeArrowheads="1"/>
          </p:cNvSpPr>
          <p:nvPr/>
        </p:nvSpPr>
        <p:spPr bwMode="auto">
          <a:xfrm>
            <a:off x="442913" y="1571625"/>
            <a:ext cx="4986337" cy="44211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en-US" sz="2400" dirty="0">
                <a:solidFill>
                  <a:srgbClr val="000066"/>
                </a:solidFill>
                <a:latin typeface="Arial" pitchFamily="34" charset="0"/>
              </a:rPr>
              <a:t>HPV vaccines should be stored between +2</a:t>
            </a:r>
            <a:r>
              <a:rPr lang="en-US" sz="2400" baseline="30000" dirty="0"/>
              <a:t>o</a:t>
            </a:r>
            <a:r>
              <a:rPr lang="en-US" sz="2400" dirty="0">
                <a:solidFill>
                  <a:srgbClr val="000066"/>
                </a:solidFill>
                <a:latin typeface="Arial" pitchFamily="34" charset="0"/>
              </a:rPr>
              <a:t>C and +8</a:t>
            </a:r>
            <a:r>
              <a:rPr lang="en-US" sz="2400" baseline="30000" dirty="0"/>
              <a:t>o</a:t>
            </a:r>
            <a:r>
              <a:rPr lang="en-US" sz="2400" dirty="0">
                <a:solidFill>
                  <a:srgbClr val="000066"/>
                </a:solidFill>
                <a:latin typeface="Arial" pitchFamily="34" charset="0"/>
              </a:rPr>
              <a:t>C </a:t>
            </a:r>
          </a:p>
          <a:p>
            <a:pPr marL="341313" indent="-341313" defTabSz="912813" eaLnBrk="0" hangingPunct="0">
              <a:spcBef>
                <a:spcPct val="80000"/>
              </a:spcBef>
              <a:buClr>
                <a:srgbClr val="1E7FB8"/>
              </a:buClr>
              <a:buFont typeface="Wingdings" pitchFamily="2" charset="2"/>
              <a:buChar char="l"/>
            </a:pPr>
            <a:r>
              <a:rPr lang="en-US" sz="2400" dirty="0">
                <a:solidFill>
                  <a:srgbClr val="000066"/>
                </a:solidFill>
                <a:latin typeface="Arial" pitchFamily="34" charset="0"/>
              </a:rPr>
              <a:t>HPV vaccine is freeze sensitive</a:t>
            </a:r>
          </a:p>
          <a:p>
            <a:pPr marL="341313" indent="-341313" defTabSz="912813" eaLnBrk="0" hangingPunct="0">
              <a:spcBef>
                <a:spcPct val="80000"/>
              </a:spcBef>
              <a:buClr>
                <a:srgbClr val="1E7FB8"/>
              </a:buClr>
              <a:buFont typeface="Wingdings" pitchFamily="2" charset="2"/>
              <a:buChar char="l"/>
            </a:pPr>
            <a:r>
              <a:rPr lang="en-US" sz="2400" dirty="0">
                <a:solidFill>
                  <a:srgbClr val="000066"/>
                </a:solidFill>
                <a:latin typeface="Arial" pitchFamily="34" charset="0"/>
              </a:rPr>
              <a:t>HPV vaccine is light sensitive</a:t>
            </a:r>
          </a:p>
          <a:p>
            <a:pPr marL="341313" indent="-341313" defTabSz="912813" eaLnBrk="0" hangingPunct="0">
              <a:spcBef>
                <a:spcPct val="80000"/>
              </a:spcBef>
              <a:buClr>
                <a:srgbClr val="1E7FB8"/>
              </a:buClr>
              <a:buFont typeface="Wingdings" pitchFamily="2" charset="2"/>
              <a:buChar char="l"/>
            </a:pPr>
            <a:endParaRPr lang="fr-FR" sz="2500" dirty="0">
              <a:solidFill>
                <a:srgbClr val="000066"/>
              </a:solidFill>
              <a:latin typeface="Arial" pitchFamily="34" charset="0"/>
            </a:endParaRPr>
          </a:p>
        </p:txBody>
      </p:sp>
      <p:sp>
        <p:nvSpPr>
          <p:cNvPr id="8" name="Rectangle 2"/>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p:spPr>
        <p:txBody>
          <a:bodyPr lIns="0" tIns="0" rIns="0" bIns="0" anchor="ctr"/>
          <a:lstStyle/>
          <a:p>
            <a:pPr algn="ctr" defTabSz="912813" eaLnBrk="0" hangingPunct="0">
              <a:defRPr/>
            </a:pPr>
            <a:r>
              <a:rPr lang="en-US" sz="3500" b="1" kern="0" dirty="0">
                <a:solidFill>
                  <a:srgbClr val="002060"/>
                </a:solidFill>
                <a:latin typeface="+mj-lt"/>
                <a:ea typeface="+mj-ea"/>
                <a:cs typeface="+mj-cs"/>
              </a:rPr>
              <a:t>HPV vaccine storage conditions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3600" y="1395735"/>
            <a:ext cx="2951019" cy="4572000"/>
          </a:xfrm>
          <a:prstGeom prst="rect">
            <a:avLst/>
          </a:prstGeom>
        </p:spPr>
      </p:pic>
    </p:spTree>
    <p:extLst>
      <p:ext uri="{BB962C8B-B14F-4D97-AF65-F5344CB8AC3E}">
        <p14:creationId xmlns:p14="http://schemas.microsoft.com/office/powerpoint/2010/main" val="3490043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0" y="214290"/>
            <a:ext cx="9144000" cy="944563"/>
          </a:xfrm>
          <a:prstGeom prst="rect">
            <a:avLst/>
          </a:prstGeom>
        </p:spPr>
        <p:txBody>
          <a:bodyPr/>
          <a:lstStyle/>
          <a:p>
            <a:pPr algn="ctr" defTabSz="912813" eaLnBrk="0" hangingPunct="0">
              <a:defRPr/>
            </a:pPr>
            <a:r>
              <a:rPr lang="en-GB" sz="3500" b="1" kern="0" dirty="0">
                <a:solidFill>
                  <a:srgbClr val="002060"/>
                </a:solidFill>
                <a:latin typeface="+mj-lt"/>
                <a:ea typeface="+mj-ea"/>
                <a:cs typeface="+mj-cs"/>
              </a:rPr>
              <a:t>Temperature sensitivity of vaccines</a:t>
            </a:r>
            <a:endParaRPr lang="en-US" sz="3500" b="1" kern="0" dirty="0">
              <a:solidFill>
                <a:srgbClr val="002060"/>
              </a:solidFill>
              <a:latin typeface="+mj-lt"/>
              <a:ea typeface="+mj-ea"/>
              <a:cs typeface="+mj-cs"/>
            </a:endParaRPr>
          </a:p>
        </p:txBody>
      </p:sp>
      <p:grpSp>
        <p:nvGrpSpPr>
          <p:cNvPr id="162" name="Group 161"/>
          <p:cNvGrpSpPr/>
          <p:nvPr/>
        </p:nvGrpSpPr>
        <p:grpSpPr>
          <a:xfrm>
            <a:off x="385311" y="1321911"/>
            <a:ext cx="8531870" cy="5084762"/>
            <a:chOff x="-71438" y="1349375"/>
            <a:chExt cx="9163051" cy="5508625"/>
          </a:xfrm>
        </p:grpSpPr>
        <p:grpSp>
          <p:nvGrpSpPr>
            <p:cNvPr id="163" name="Group 142"/>
            <p:cNvGrpSpPr>
              <a:grpSpLocks/>
            </p:cNvGrpSpPr>
            <p:nvPr/>
          </p:nvGrpSpPr>
          <p:grpSpPr bwMode="auto">
            <a:xfrm>
              <a:off x="7180263" y="3035300"/>
              <a:ext cx="1911350" cy="1762125"/>
              <a:chOff x="7068932" y="2573345"/>
              <a:chExt cx="1911174" cy="1762550"/>
            </a:xfrm>
          </p:grpSpPr>
          <p:sp>
            <p:nvSpPr>
              <p:cNvPr id="206" name="Oval 12"/>
              <p:cNvSpPr>
                <a:spLocks noChangeArrowheads="1"/>
              </p:cNvSpPr>
              <p:nvPr/>
            </p:nvSpPr>
            <p:spPr bwMode="auto">
              <a:xfrm>
                <a:off x="7114652" y="2945201"/>
                <a:ext cx="304800" cy="304800"/>
              </a:xfrm>
              <a:prstGeom prst="ellipse">
                <a:avLst/>
              </a:prstGeom>
              <a:solidFill>
                <a:srgbClr val="C6D8E5"/>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207" name="Oval 13"/>
              <p:cNvSpPr>
                <a:spLocks noChangeArrowheads="1"/>
              </p:cNvSpPr>
              <p:nvPr/>
            </p:nvSpPr>
            <p:spPr bwMode="auto">
              <a:xfrm>
                <a:off x="7114652" y="3370397"/>
                <a:ext cx="304800" cy="304800"/>
              </a:xfrm>
              <a:prstGeom prst="ellipse">
                <a:avLst/>
              </a:prstGeom>
              <a:solidFill>
                <a:srgbClr val="C3D69B">
                  <a:alpha val="69803"/>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208" name="Oval 14"/>
              <p:cNvSpPr>
                <a:spLocks noChangeArrowheads="1"/>
              </p:cNvSpPr>
              <p:nvPr/>
            </p:nvSpPr>
            <p:spPr bwMode="auto">
              <a:xfrm>
                <a:off x="7114652" y="3789497"/>
                <a:ext cx="304800" cy="304800"/>
              </a:xfrm>
              <a:prstGeom prst="ellipse">
                <a:avLst/>
              </a:prstGeom>
              <a:solidFill>
                <a:srgbClr val="FEF195"/>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209" name="TextBox 15"/>
              <p:cNvSpPr txBox="1">
                <a:spLocks noChangeArrowheads="1"/>
              </p:cNvSpPr>
              <p:nvPr/>
            </p:nvSpPr>
            <p:spPr bwMode="auto">
              <a:xfrm>
                <a:off x="7395927" y="2943322"/>
                <a:ext cx="1106385" cy="308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20000"/>
                  </a:spcBef>
                  <a:buSzPct val="75000"/>
                </a:pPr>
                <a:r>
                  <a:rPr lang="en-GB" sz="1400">
                    <a:latin typeface="Arial" pitchFamily="34" charset="0"/>
                  </a:rPr>
                  <a:t>Freeze dried</a:t>
                </a:r>
                <a:endParaRPr lang="en-US" sz="1400">
                  <a:latin typeface="Arial" pitchFamily="34" charset="0"/>
                </a:endParaRPr>
              </a:p>
            </p:txBody>
          </p:sp>
          <p:sp>
            <p:nvSpPr>
              <p:cNvPr id="210" name="TextBox 16"/>
              <p:cNvSpPr txBox="1">
                <a:spLocks noChangeArrowheads="1"/>
              </p:cNvSpPr>
              <p:nvPr/>
            </p:nvSpPr>
            <p:spPr bwMode="auto">
              <a:xfrm>
                <a:off x="7395927" y="3356172"/>
                <a:ext cx="1584179" cy="308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20000"/>
                  </a:spcBef>
                  <a:buSzPct val="75000"/>
                </a:pPr>
                <a:r>
                  <a:rPr lang="en-GB" sz="1400">
                    <a:latin typeface="Arial" pitchFamily="34" charset="0"/>
                  </a:rPr>
                  <a:t>Liquid, no adjuvant</a:t>
                </a:r>
                <a:endParaRPr lang="en-US" sz="1400">
                  <a:latin typeface="Arial" pitchFamily="34" charset="0"/>
                </a:endParaRPr>
              </a:p>
            </p:txBody>
          </p:sp>
          <p:sp>
            <p:nvSpPr>
              <p:cNvPr id="211" name="TextBox 17"/>
              <p:cNvSpPr txBox="1">
                <a:spLocks noChangeArrowheads="1"/>
              </p:cNvSpPr>
              <p:nvPr/>
            </p:nvSpPr>
            <p:spPr bwMode="auto">
              <a:xfrm>
                <a:off x="7395927" y="3769021"/>
                <a:ext cx="1487350" cy="566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20000"/>
                  </a:spcBef>
                  <a:buSzPct val="75000"/>
                </a:pPr>
                <a:r>
                  <a:rPr lang="en-GB" sz="1400">
                    <a:latin typeface="Arial" pitchFamily="34" charset="0"/>
                  </a:rPr>
                  <a:t>Liquid, with alum</a:t>
                </a:r>
              </a:p>
              <a:p>
                <a:pPr eaLnBrk="1" hangingPunct="1">
                  <a:spcBef>
                    <a:spcPct val="20000"/>
                  </a:spcBef>
                  <a:buSzPct val="75000"/>
                </a:pPr>
                <a:r>
                  <a:rPr lang="en-GB" sz="1400">
                    <a:latin typeface="Arial" pitchFamily="34" charset="0"/>
                  </a:rPr>
                  <a:t>adjuvant</a:t>
                </a:r>
                <a:endParaRPr lang="en-US" sz="1400">
                  <a:latin typeface="Arial" pitchFamily="34" charset="0"/>
                </a:endParaRPr>
              </a:p>
            </p:txBody>
          </p:sp>
          <p:sp>
            <p:nvSpPr>
              <p:cNvPr id="212" name="TextBox 18"/>
              <p:cNvSpPr txBox="1">
                <a:spLocks noChangeArrowheads="1"/>
              </p:cNvSpPr>
              <p:nvPr/>
            </p:nvSpPr>
            <p:spPr bwMode="auto">
              <a:xfrm>
                <a:off x="7068932" y="2573345"/>
                <a:ext cx="1692119" cy="308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20000"/>
                  </a:spcBef>
                  <a:buSzPct val="75000"/>
                </a:pPr>
                <a:r>
                  <a:rPr lang="en-GB" sz="1400" b="1">
                    <a:latin typeface="Arial" pitchFamily="34" charset="0"/>
                  </a:rPr>
                  <a:t>Vaccine formulation</a:t>
                </a:r>
                <a:endParaRPr lang="en-US" sz="1400" b="1">
                  <a:latin typeface="Arial" pitchFamily="34" charset="0"/>
                </a:endParaRPr>
              </a:p>
            </p:txBody>
          </p:sp>
        </p:grpSp>
        <p:grpSp>
          <p:nvGrpSpPr>
            <p:cNvPr id="164" name="Group 105"/>
            <p:cNvGrpSpPr>
              <a:grpSpLocks/>
            </p:cNvGrpSpPr>
            <p:nvPr/>
          </p:nvGrpSpPr>
          <p:grpSpPr bwMode="auto">
            <a:xfrm>
              <a:off x="4272676" y="1758156"/>
              <a:ext cx="776288" cy="776287"/>
              <a:chOff x="4273756" y="1347303"/>
              <a:chExt cx="777240" cy="777240"/>
            </a:xfrm>
          </p:grpSpPr>
          <p:sp>
            <p:nvSpPr>
              <p:cNvPr id="204" name="Oval 20"/>
              <p:cNvSpPr>
                <a:spLocks noChangeArrowheads="1"/>
              </p:cNvSpPr>
              <p:nvPr/>
            </p:nvSpPr>
            <p:spPr bwMode="auto">
              <a:xfrm>
                <a:off x="4273756" y="1347303"/>
                <a:ext cx="777240" cy="777240"/>
              </a:xfrm>
              <a:prstGeom prst="ellipse">
                <a:avLst/>
              </a:prstGeom>
              <a:solidFill>
                <a:srgbClr val="C3D69B">
                  <a:alpha val="69803"/>
                </a:srgbClr>
              </a:solidFill>
              <a:ln w="9525">
                <a:solidFill>
                  <a:schemeClr val="tx1"/>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205" name="Rectangle 64"/>
              <p:cNvSpPr>
                <a:spLocks noChangeArrowheads="1"/>
              </p:cNvSpPr>
              <p:nvPr/>
            </p:nvSpPr>
            <p:spPr bwMode="auto">
              <a:xfrm>
                <a:off x="4336420" y="1627087"/>
                <a:ext cx="65191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dirty="0">
                    <a:solidFill>
                      <a:srgbClr val="333333"/>
                    </a:solidFill>
                    <a:latin typeface="Calibri" pitchFamily="34" charset="0"/>
                  </a:rPr>
                  <a:t>Rotavirus</a:t>
                </a:r>
                <a:endParaRPr lang="en-US" b="1" dirty="0">
                  <a:latin typeface="Arial" pitchFamily="34" charset="0"/>
                </a:endParaRPr>
              </a:p>
            </p:txBody>
          </p:sp>
        </p:grpSp>
        <p:grpSp>
          <p:nvGrpSpPr>
            <p:cNvPr id="165" name="Group 147"/>
            <p:cNvGrpSpPr>
              <a:grpSpLocks/>
            </p:cNvGrpSpPr>
            <p:nvPr/>
          </p:nvGrpSpPr>
          <p:grpSpPr bwMode="auto">
            <a:xfrm>
              <a:off x="6194425" y="3614738"/>
              <a:ext cx="777875" cy="777875"/>
              <a:chOff x="6194951" y="3204960"/>
              <a:chExt cx="777240" cy="777240"/>
            </a:xfrm>
          </p:grpSpPr>
          <p:sp>
            <p:nvSpPr>
              <p:cNvPr id="202" name="Oval 26"/>
              <p:cNvSpPr>
                <a:spLocks noChangeArrowheads="1"/>
              </p:cNvSpPr>
              <p:nvPr/>
            </p:nvSpPr>
            <p:spPr bwMode="auto">
              <a:xfrm>
                <a:off x="6194951" y="3204960"/>
                <a:ext cx="777240" cy="777240"/>
              </a:xfrm>
              <a:prstGeom prst="ellipse">
                <a:avLst/>
              </a:prstGeom>
              <a:solidFill>
                <a:srgbClr val="FDE427">
                  <a:alpha val="40784"/>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203" name="Rectangle 53"/>
              <p:cNvSpPr>
                <a:spLocks noChangeArrowheads="1"/>
              </p:cNvSpPr>
              <p:nvPr/>
            </p:nvSpPr>
            <p:spPr bwMode="auto">
              <a:xfrm>
                <a:off x="6462192" y="3484040"/>
                <a:ext cx="290913"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00B0F0"/>
                    </a:solidFill>
                    <a:latin typeface="Calibri" pitchFamily="34" charset="0"/>
                  </a:rPr>
                  <a:t>HPV</a:t>
                </a:r>
                <a:endParaRPr lang="en-US" b="1">
                  <a:solidFill>
                    <a:srgbClr val="00B0F0"/>
                  </a:solidFill>
                  <a:latin typeface="Arial" pitchFamily="34" charset="0"/>
                </a:endParaRPr>
              </a:p>
            </p:txBody>
          </p:sp>
        </p:grpSp>
        <p:grpSp>
          <p:nvGrpSpPr>
            <p:cNvPr id="166" name="Group 146"/>
            <p:cNvGrpSpPr>
              <a:grpSpLocks/>
            </p:cNvGrpSpPr>
            <p:nvPr/>
          </p:nvGrpSpPr>
          <p:grpSpPr bwMode="auto">
            <a:xfrm>
              <a:off x="6218238" y="3013075"/>
              <a:ext cx="777875" cy="777875"/>
              <a:chOff x="6218805" y="2602981"/>
              <a:chExt cx="777240" cy="777240"/>
            </a:xfrm>
          </p:grpSpPr>
          <p:sp>
            <p:nvSpPr>
              <p:cNvPr id="200" name="Oval 29"/>
              <p:cNvSpPr>
                <a:spLocks noChangeArrowheads="1"/>
              </p:cNvSpPr>
              <p:nvPr/>
            </p:nvSpPr>
            <p:spPr bwMode="auto">
              <a:xfrm>
                <a:off x="6218805" y="2602981"/>
                <a:ext cx="777240" cy="777240"/>
              </a:xfrm>
              <a:prstGeom prst="ellipse">
                <a:avLst/>
              </a:prstGeom>
              <a:solidFill>
                <a:srgbClr val="FDE427">
                  <a:alpha val="40784"/>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201" name="Rectangle 57"/>
              <p:cNvSpPr>
                <a:spLocks noChangeArrowheads="1"/>
              </p:cNvSpPr>
              <p:nvPr/>
            </p:nvSpPr>
            <p:spPr bwMode="auto">
              <a:xfrm>
                <a:off x="6338748" y="2801292"/>
                <a:ext cx="5770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sz="1300" b="1" dirty="0" err="1">
                    <a:solidFill>
                      <a:srgbClr val="333333"/>
                    </a:solidFill>
                    <a:latin typeface="Calibri" pitchFamily="34" charset="0"/>
                  </a:rPr>
                  <a:t>Pneumo</a:t>
                </a:r>
                <a:endParaRPr lang="en-US" sz="1300" b="1" dirty="0">
                  <a:solidFill>
                    <a:srgbClr val="333333"/>
                  </a:solidFill>
                  <a:latin typeface="Calibri" pitchFamily="34" charset="0"/>
                </a:endParaRPr>
              </a:p>
              <a:p>
                <a:pPr algn="ctr"/>
                <a:r>
                  <a:rPr lang="en-US" sz="1300" b="1" dirty="0">
                    <a:solidFill>
                      <a:srgbClr val="333333"/>
                    </a:solidFill>
                  </a:rPr>
                  <a:t>PS-PCV</a:t>
                </a:r>
                <a:endParaRPr lang="en-US" b="1" dirty="0">
                  <a:latin typeface="Arial" pitchFamily="34" charset="0"/>
                </a:endParaRPr>
              </a:p>
            </p:txBody>
          </p:sp>
        </p:grpSp>
        <p:grpSp>
          <p:nvGrpSpPr>
            <p:cNvPr id="167" name="Group 122"/>
            <p:cNvGrpSpPr>
              <a:grpSpLocks/>
            </p:cNvGrpSpPr>
            <p:nvPr/>
          </p:nvGrpSpPr>
          <p:grpSpPr bwMode="auto">
            <a:xfrm>
              <a:off x="1587500" y="2109788"/>
              <a:ext cx="777875" cy="776287"/>
              <a:chOff x="1581247" y="1698801"/>
              <a:chExt cx="777240" cy="777240"/>
            </a:xfrm>
          </p:grpSpPr>
          <p:sp>
            <p:nvSpPr>
              <p:cNvPr id="198" name="Oval 35"/>
              <p:cNvSpPr>
                <a:spLocks noChangeArrowheads="1"/>
              </p:cNvSpPr>
              <p:nvPr/>
            </p:nvSpPr>
            <p:spPr bwMode="auto">
              <a:xfrm>
                <a:off x="1581247" y="1698801"/>
                <a:ext cx="777240" cy="777240"/>
              </a:xfrm>
              <a:prstGeom prst="ellipse">
                <a:avLst/>
              </a:prstGeom>
              <a:solidFill>
                <a:srgbClr val="6B95C7">
                  <a:alpha val="32156"/>
                </a:srgbClr>
              </a:solidFill>
              <a:ln w="9525">
                <a:solidFill>
                  <a:schemeClr val="tx1"/>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199" name="Rectangle 56"/>
              <p:cNvSpPr>
                <a:spLocks noChangeArrowheads="1"/>
              </p:cNvSpPr>
              <p:nvPr/>
            </p:nvSpPr>
            <p:spPr bwMode="auto">
              <a:xfrm>
                <a:off x="1665710" y="1965937"/>
                <a:ext cx="567463"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333333"/>
                    </a:solidFill>
                    <a:latin typeface="Calibri" pitchFamily="34" charset="0"/>
                  </a:rPr>
                  <a:t>Measles</a:t>
                </a:r>
                <a:endParaRPr lang="en-US" b="1">
                  <a:latin typeface="Arial" pitchFamily="34" charset="0"/>
                </a:endParaRPr>
              </a:p>
            </p:txBody>
          </p:sp>
        </p:grpSp>
        <p:grpSp>
          <p:nvGrpSpPr>
            <p:cNvPr id="168" name="Group 109"/>
            <p:cNvGrpSpPr>
              <a:grpSpLocks/>
            </p:cNvGrpSpPr>
            <p:nvPr/>
          </p:nvGrpSpPr>
          <p:grpSpPr bwMode="auto">
            <a:xfrm>
              <a:off x="1809750" y="1417638"/>
              <a:ext cx="776288" cy="776287"/>
              <a:chOff x="1917166" y="988069"/>
              <a:chExt cx="777240" cy="777240"/>
            </a:xfrm>
          </p:grpSpPr>
          <p:sp>
            <p:nvSpPr>
              <p:cNvPr id="196" name="Oval 38"/>
              <p:cNvSpPr>
                <a:spLocks noChangeArrowheads="1"/>
              </p:cNvSpPr>
              <p:nvPr/>
            </p:nvSpPr>
            <p:spPr bwMode="auto">
              <a:xfrm>
                <a:off x="1917166" y="988069"/>
                <a:ext cx="777240" cy="777240"/>
              </a:xfrm>
              <a:prstGeom prst="ellipse">
                <a:avLst/>
              </a:prstGeom>
              <a:solidFill>
                <a:srgbClr val="C3D69B">
                  <a:alpha val="69803"/>
                </a:srgbClr>
              </a:solidFill>
              <a:ln w="9525">
                <a:solidFill>
                  <a:schemeClr val="tx1"/>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197" name="Rectangle 61"/>
              <p:cNvSpPr>
                <a:spLocks noChangeArrowheads="1"/>
              </p:cNvSpPr>
              <p:nvPr/>
            </p:nvSpPr>
            <p:spPr bwMode="auto">
              <a:xfrm>
                <a:off x="2178644" y="1266820"/>
                <a:ext cx="29732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333333"/>
                    </a:solidFill>
                    <a:latin typeface="Calibri" pitchFamily="34" charset="0"/>
                  </a:rPr>
                  <a:t>OPV</a:t>
                </a:r>
                <a:endParaRPr lang="en-US" b="1">
                  <a:latin typeface="Arial" pitchFamily="34" charset="0"/>
                </a:endParaRPr>
              </a:p>
            </p:txBody>
          </p:sp>
        </p:grpSp>
        <p:grpSp>
          <p:nvGrpSpPr>
            <p:cNvPr id="169" name="Group 131"/>
            <p:cNvGrpSpPr>
              <a:grpSpLocks/>
            </p:cNvGrpSpPr>
            <p:nvPr/>
          </p:nvGrpSpPr>
          <p:grpSpPr bwMode="auto">
            <a:xfrm>
              <a:off x="1666875" y="3030538"/>
              <a:ext cx="776288" cy="777875"/>
              <a:chOff x="1607049" y="2561469"/>
              <a:chExt cx="777240" cy="777240"/>
            </a:xfrm>
          </p:grpSpPr>
          <p:sp>
            <p:nvSpPr>
              <p:cNvPr id="194" name="Oval 41"/>
              <p:cNvSpPr>
                <a:spLocks noChangeArrowheads="1"/>
              </p:cNvSpPr>
              <p:nvPr/>
            </p:nvSpPr>
            <p:spPr bwMode="auto">
              <a:xfrm>
                <a:off x="1607049" y="2561469"/>
                <a:ext cx="777240" cy="777240"/>
              </a:xfrm>
              <a:prstGeom prst="ellipse">
                <a:avLst/>
              </a:prstGeom>
              <a:solidFill>
                <a:srgbClr val="6B95C7">
                  <a:alpha val="32156"/>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195" name="Rectangle 67"/>
              <p:cNvSpPr>
                <a:spLocks noChangeArrowheads="1"/>
              </p:cNvSpPr>
              <p:nvPr/>
            </p:nvSpPr>
            <p:spPr bwMode="auto">
              <a:xfrm>
                <a:off x="1850505" y="2813050"/>
                <a:ext cx="28571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sz="1200" b="1" dirty="0">
                    <a:solidFill>
                      <a:srgbClr val="333333"/>
                    </a:solidFill>
                    <a:latin typeface="Calibri" pitchFamily="34" charset="0"/>
                  </a:rPr>
                  <a:t>BCG</a:t>
                </a:r>
                <a:endParaRPr lang="en-US" sz="1200" b="1" dirty="0">
                  <a:latin typeface="Arial" pitchFamily="34" charset="0"/>
                </a:endParaRPr>
              </a:p>
            </p:txBody>
          </p:sp>
        </p:grpSp>
        <p:grpSp>
          <p:nvGrpSpPr>
            <p:cNvPr id="171" name="Group 151"/>
            <p:cNvGrpSpPr>
              <a:grpSpLocks/>
            </p:cNvGrpSpPr>
            <p:nvPr/>
          </p:nvGrpSpPr>
          <p:grpSpPr bwMode="auto">
            <a:xfrm>
              <a:off x="6281738" y="4816475"/>
              <a:ext cx="777875" cy="777875"/>
              <a:chOff x="6282415" y="4406132"/>
              <a:chExt cx="777240" cy="777240"/>
            </a:xfrm>
          </p:grpSpPr>
          <p:sp>
            <p:nvSpPr>
              <p:cNvPr id="190" name="Oval 47"/>
              <p:cNvSpPr>
                <a:spLocks noChangeArrowheads="1"/>
              </p:cNvSpPr>
              <p:nvPr/>
            </p:nvSpPr>
            <p:spPr bwMode="auto">
              <a:xfrm>
                <a:off x="6282415" y="4406132"/>
                <a:ext cx="777240" cy="777240"/>
              </a:xfrm>
              <a:prstGeom prst="ellipse">
                <a:avLst/>
              </a:prstGeom>
              <a:solidFill>
                <a:srgbClr val="FDE427">
                  <a:alpha val="40784"/>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191" name="Rectangle 52"/>
              <p:cNvSpPr>
                <a:spLocks noChangeArrowheads="1"/>
              </p:cNvSpPr>
              <p:nvPr/>
            </p:nvSpPr>
            <p:spPr bwMode="auto">
              <a:xfrm>
                <a:off x="6511405" y="4697080"/>
                <a:ext cx="371897"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333333"/>
                    </a:solidFill>
                    <a:latin typeface="Calibri" pitchFamily="34" charset="0"/>
                  </a:rPr>
                  <a:t>HepB</a:t>
                </a:r>
                <a:endParaRPr lang="en-US" b="1">
                  <a:latin typeface="Arial" pitchFamily="34" charset="0"/>
                </a:endParaRPr>
              </a:p>
            </p:txBody>
          </p:sp>
        </p:grpSp>
        <p:grpSp>
          <p:nvGrpSpPr>
            <p:cNvPr id="172" name="Group 145"/>
            <p:cNvGrpSpPr>
              <a:grpSpLocks/>
            </p:cNvGrpSpPr>
            <p:nvPr/>
          </p:nvGrpSpPr>
          <p:grpSpPr bwMode="auto">
            <a:xfrm>
              <a:off x="6234113" y="2508250"/>
              <a:ext cx="777875" cy="823913"/>
              <a:chOff x="6234708" y="2098091"/>
              <a:chExt cx="777240" cy="823621"/>
            </a:xfrm>
          </p:grpSpPr>
          <p:sp>
            <p:nvSpPr>
              <p:cNvPr id="188" name="Oval 53"/>
              <p:cNvSpPr>
                <a:spLocks noChangeArrowheads="1"/>
              </p:cNvSpPr>
              <p:nvPr/>
            </p:nvSpPr>
            <p:spPr bwMode="auto">
              <a:xfrm>
                <a:off x="6234708" y="2098091"/>
                <a:ext cx="777240" cy="777240"/>
              </a:xfrm>
              <a:prstGeom prst="ellipse">
                <a:avLst/>
              </a:prstGeom>
              <a:solidFill>
                <a:srgbClr val="FDE427">
                  <a:alpha val="40784"/>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189" name="Rectangle 70"/>
              <p:cNvSpPr>
                <a:spLocks noChangeArrowheads="1"/>
              </p:cNvSpPr>
              <p:nvPr/>
            </p:nvSpPr>
            <p:spPr bwMode="auto">
              <a:xfrm>
                <a:off x="6421930" y="2244604"/>
                <a:ext cx="446212"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333333"/>
                    </a:solidFill>
                    <a:latin typeface="Calibri" pitchFamily="34" charset="0"/>
                  </a:rPr>
                  <a:t>Penta-</a:t>
                </a:r>
                <a:br>
                  <a:rPr lang="en-US" sz="1300" b="1">
                    <a:solidFill>
                      <a:srgbClr val="333333"/>
                    </a:solidFill>
                    <a:latin typeface="Calibri" pitchFamily="34" charset="0"/>
                  </a:rPr>
                </a:br>
                <a:r>
                  <a:rPr lang="en-US" sz="1300" b="1">
                    <a:solidFill>
                      <a:srgbClr val="333333"/>
                    </a:solidFill>
                  </a:rPr>
                  <a:t>valent</a:t>
                </a:r>
              </a:p>
              <a:p>
                <a:endParaRPr lang="en-US">
                  <a:latin typeface="Arial" pitchFamily="34" charset="0"/>
                </a:endParaRPr>
              </a:p>
            </p:txBody>
          </p:sp>
        </p:grpSp>
        <p:sp>
          <p:nvSpPr>
            <p:cNvPr id="173" name="Rectangle 87"/>
            <p:cNvSpPr>
              <a:spLocks noChangeArrowheads="1"/>
            </p:cNvSpPr>
            <p:nvPr/>
          </p:nvSpPr>
          <p:spPr bwMode="auto">
            <a:xfrm>
              <a:off x="2071688" y="5643563"/>
              <a:ext cx="606425" cy="400050"/>
            </a:xfrm>
            <a:prstGeom prst="rect">
              <a:avLst/>
            </a:prstGeom>
            <a:noFill/>
            <a:ln w="9525">
              <a:noFill/>
              <a:miter lim="800000"/>
              <a:headEnd/>
              <a:tailEnd/>
            </a:ln>
          </p:spPr>
          <p:txBody>
            <a:bodyPr wrap="none" lIns="0" tIns="0" rIns="0" bIns="0">
              <a:spAutoFit/>
            </a:bodyPr>
            <a:lstStyle/>
            <a:p>
              <a:pPr algn="ctr">
                <a:defRPr/>
              </a:pPr>
              <a:r>
                <a:rPr lang="en-US" sz="1300" b="1">
                  <a:effectLst>
                    <a:outerShdw blurRad="38100" dist="38100" dir="2700000" algn="tl">
                      <a:srgbClr val="C0C0C0"/>
                    </a:outerShdw>
                  </a:effectLst>
                  <a:latin typeface="Arial" pitchFamily="34" charset="0"/>
                </a:rPr>
                <a:t>Least</a:t>
              </a:r>
              <a:br>
                <a:rPr lang="en-US" sz="1300" b="1">
                  <a:effectLst>
                    <a:outerShdw blurRad="38100" dist="38100" dir="2700000" algn="tl">
                      <a:srgbClr val="C0C0C0"/>
                    </a:outerShdw>
                  </a:effectLst>
                  <a:latin typeface="Arial" pitchFamily="34" charset="0"/>
                </a:rPr>
              </a:br>
              <a:r>
                <a:rPr lang="en-US" sz="1300" b="1">
                  <a:effectLst>
                    <a:outerShdw blurRad="38100" dist="38100" dir="2700000" algn="tl">
                      <a:srgbClr val="C0C0C0"/>
                    </a:outerShdw>
                  </a:effectLst>
                  <a:latin typeface="Arial" pitchFamily="34" charset="0"/>
                </a:rPr>
                <a:t>sensitive</a:t>
              </a:r>
            </a:p>
          </p:txBody>
        </p:sp>
        <p:sp>
          <p:nvSpPr>
            <p:cNvPr id="174" name="Rectangle 89"/>
            <p:cNvSpPr>
              <a:spLocks noChangeArrowheads="1"/>
            </p:cNvSpPr>
            <p:nvPr/>
          </p:nvSpPr>
          <p:spPr bwMode="auto">
            <a:xfrm>
              <a:off x="6000750" y="5643563"/>
              <a:ext cx="606425" cy="400050"/>
            </a:xfrm>
            <a:prstGeom prst="rect">
              <a:avLst/>
            </a:prstGeom>
            <a:noFill/>
            <a:ln w="9525">
              <a:noFill/>
              <a:miter lim="800000"/>
              <a:headEnd/>
              <a:tailEnd/>
            </a:ln>
          </p:spPr>
          <p:txBody>
            <a:bodyPr wrap="none" lIns="0" tIns="0" rIns="0" bIns="0">
              <a:spAutoFit/>
            </a:bodyPr>
            <a:lstStyle/>
            <a:p>
              <a:pPr algn="ctr"/>
              <a:r>
                <a:rPr lang="en-US" sz="1300" b="1">
                  <a:effectLst>
                    <a:outerShdw blurRad="38100" dist="38100" dir="2700000" algn="tl">
                      <a:srgbClr val="C0C0C0"/>
                    </a:outerShdw>
                  </a:effectLst>
                  <a:latin typeface="Arial" pitchFamily="34" charset="0"/>
                </a:rPr>
                <a:t>M</a:t>
              </a:r>
              <a:r>
                <a:rPr lang="en-US" sz="1300" b="1">
                  <a:solidFill>
                    <a:srgbClr val="333333"/>
                  </a:solidFill>
                  <a:latin typeface="Arial" pitchFamily="34" charset="0"/>
                </a:rPr>
                <a:t>ost </a:t>
              </a:r>
              <a:br>
                <a:rPr lang="en-US" sz="1300" b="1">
                  <a:solidFill>
                    <a:srgbClr val="333333"/>
                  </a:solidFill>
                  <a:latin typeface="Arial" pitchFamily="34" charset="0"/>
                </a:rPr>
              </a:br>
              <a:r>
                <a:rPr lang="en-US" sz="1300" b="1">
                  <a:solidFill>
                    <a:srgbClr val="333333"/>
                  </a:solidFill>
                  <a:latin typeface="Arial" pitchFamily="34" charset="0"/>
                </a:rPr>
                <a:t>sensitive</a:t>
              </a:r>
              <a:endParaRPr lang="en-US" sz="1300" b="1">
                <a:latin typeface="Arial" pitchFamily="34" charset="0"/>
              </a:endParaRPr>
            </a:p>
          </p:txBody>
        </p:sp>
        <p:sp>
          <p:nvSpPr>
            <p:cNvPr id="175" name="Rectangle 92"/>
            <p:cNvSpPr>
              <a:spLocks noChangeArrowheads="1"/>
            </p:cNvSpPr>
            <p:nvPr/>
          </p:nvSpPr>
          <p:spPr bwMode="auto">
            <a:xfrm>
              <a:off x="2905125" y="3536950"/>
              <a:ext cx="1284288"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400">
                  <a:solidFill>
                    <a:srgbClr val="000000"/>
                  </a:solidFill>
                  <a:latin typeface="Calibri" pitchFamily="34" charset="0"/>
                </a:rPr>
                <a:t>Vaccines to the </a:t>
              </a:r>
              <a:br>
                <a:rPr lang="en-US" sz="1400">
                  <a:solidFill>
                    <a:srgbClr val="000000"/>
                  </a:solidFill>
                  <a:latin typeface="Calibri" pitchFamily="34" charset="0"/>
                </a:rPr>
              </a:br>
              <a:r>
                <a:rPr lang="en-US" sz="1400">
                  <a:solidFill>
                    <a:srgbClr val="000000"/>
                  </a:solidFill>
                  <a:latin typeface="Calibri" pitchFamily="34" charset="0"/>
                </a:rPr>
                <a:t>left of the line </a:t>
              </a:r>
              <a:br>
                <a:rPr lang="en-US" sz="1400">
                  <a:solidFill>
                    <a:srgbClr val="000000"/>
                  </a:solidFill>
                  <a:latin typeface="Calibri" pitchFamily="34" charset="0"/>
                </a:rPr>
              </a:br>
              <a:r>
                <a:rPr lang="en-US" sz="1400">
                  <a:solidFill>
                    <a:srgbClr val="000000"/>
                  </a:solidFill>
                  <a:latin typeface="Calibri" pitchFamily="34" charset="0"/>
                </a:rPr>
                <a:t>are not damaged </a:t>
              </a:r>
              <a:br>
                <a:rPr lang="en-US" sz="1400">
                  <a:solidFill>
                    <a:srgbClr val="000000"/>
                  </a:solidFill>
                  <a:latin typeface="Calibri" pitchFamily="34" charset="0"/>
                </a:rPr>
              </a:br>
              <a:r>
                <a:rPr lang="en-US" sz="1400">
                  <a:solidFill>
                    <a:srgbClr val="000000"/>
                  </a:solidFill>
                  <a:latin typeface="Calibri" pitchFamily="34" charset="0"/>
                </a:rPr>
                <a:t>by freezing</a:t>
              </a:r>
              <a:endParaRPr lang="en-US">
                <a:latin typeface="Arial" pitchFamily="34" charset="0"/>
              </a:endParaRPr>
            </a:p>
          </p:txBody>
        </p:sp>
        <p:sp>
          <p:nvSpPr>
            <p:cNvPr id="176" name="Text Box 30"/>
            <p:cNvSpPr txBox="1">
              <a:spLocks noChangeArrowheads="1"/>
            </p:cNvSpPr>
            <p:nvPr/>
          </p:nvSpPr>
          <p:spPr bwMode="auto">
            <a:xfrm>
              <a:off x="285750" y="2000250"/>
              <a:ext cx="1250950" cy="292100"/>
            </a:xfrm>
            <a:prstGeom prst="rect">
              <a:avLst/>
            </a:prstGeom>
            <a:noFill/>
            <a:ln w="9525">
              <a:noFill/>
              <a:miter lim="800000"/>
              <a:headEnd/>
              <a:tailEnd/>
            </a:ln>
            <a:effectLst/>
          </p:spPr>
          <p:txBody>
            <a:bodyPr>
              <a:spAutoFit/>
            </a:bodyPr>
            <a:lstStyle>
              <a:lvl1pPr eaLnBrk="0" hangingPunct="0">
                <a:defRPr sz="2400">
                  <a:solidFill>
                    <a:schemeClr val="tx1"/>
                  </a:solidFill>
                  <a:latin typeface="Limon F3" charset="0"/>
                  <a:ea typeface="MS PGothic" pitchFamily="34" charset="-128"/>
                </a:defRPr>
              </a:lvl1pPr>
              <a:lvl2pPr marL="742950" indent="-285750" eaLnBrk="0" hangingPunct="0">
                <a:defRPr sz="2400">
                  <a:solidFill>
                    <a:schemeClr val="tx1"/>
                  </a:solidFill>
                  <a:latin typeface="Limon F3" charset="0"/>
                  <a:ea typeface="MS PGothic" pitchFamily="34" charset="-128"/>
                </a:defRPr>
              </a:lvl2pPr>
              <a:lvl3pPr marL="1143000" indent="-228600" eaLnBrk="0" hangingPunct="0">
                <a:defRPr sz="2400">
                  <a:solidFill>
                    <a:schemeClr val="tx1"/>
                  </a:solidFill>
                  <a:latin typeface="Limon F3" charset="0"/>
                  <a:ea typeface="MS PGothic" pitchFamily="34" charset="-128"/>
                </a:defRPr>
              </a:lvl3pPr>
              <a:lvl4pPr marL="1600200" indent="-228600" eaLnBrk="0" hangingPunct="0">
                <a:defRPr sz="2400">
                  <a:solidFill>
                    <a:schemeClr val="tx1"/>
                  </a:solidFill>
                  <a:latin typeface="Limon F3" charset="0"/>
                  <a:ea typeface="MS PGothic" pitchFamily="34" charset="-128"/>
                </a:defRPr>
              </a:lvl4pPr>
              <a:lvl5pPr marL="2057400" indent="-228600" eaLnBrk="0" hangingPunct="0">
                <a:defRPr sz="2400">
                  <a:solidFill>
                    <a:schemeClr val="tx1"/>
                  </a:solidFill>
                  <a:latin typeface="Limon F3" charset="0"/>
                  <a:ea typeface="MS PGothic"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itchFamily="34" charset="-128"/>
                </a:defRPr>
              </a:lvl9pPr>
            </a:lstStyle>
            <a:p>
              <a:pPr eaLnBrk="1" hangingPunct="1">
                <a:spcBef>
                  <a:spcPct val="50000"/>
                </a:spcBef>
                <a:defRPr/>
              </a:pPr>
              <a:r>
                <a:rPr lang="en-GB" sz="1300" b="1">
                  <a:effectLst>
                    <a:outerShdw blurRad="38100" dist="38100" dir="2700000" algn="tl">
                      <a:srgbClr val="C0C0C0"/>
                    </a:outerShdw>
                  </a:effectLst>
                  <a:latin typeface="Arial" pitchFamily="34" charset="0"/>
                </a:rPr>
                <a:t>Most sensitive</a:t>
              </a:r>
            </a:p>
          </p:txBody>
        </p:sp>
        <p:sp>
          <p:nvSpPr>
            <p:cNvPr id="177" name="AutoShape 31"/>
            <p:cNvSpPr>
              <a:spLocks noChangeArrowheads="1"/>
            </p:cNvSpPr>
            <p:nvPr/>
          </p:nvSpPr>
          <p:spPr bwMode="auto">
            <a:xfrm rot="-5400000">
              <a:off x="-650875" y="3294063"/>
              <a:ext cx="2592387" cy="10048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3 w 21600"/>
                <a:gd name="T13" fmla="*/ 5394 h 21600"/>
                <a:gd name="T14" fmla="*/ 18902 w 21600"/>
                <a:gd name="T15" fmla="*/ 16206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1">
              <a:gsLst>
                <a:gs pos="0">
                  <a:srgbClr val="FFFFCC"/>
                </a:gs>
                <a:gs pos="100000">
                  <a:srgbClr val="FF0000"/>
                </a:gs>
              </a:gsLst>
              <a:lin ang="18900000" scaled="1"/>
            </a:gra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nchor="ctr"/>
            <a:lstStyle/>
            <a:p>
              <a:endParaRPr lang="en-US"/>
            </a:p>
          </p:txBody>
        </p:sp>
        <p:sp>
          <p:nvSpPr>
            <p:cNvPr id="178" name="Text Box 29"/>
            <p:cNvSpPr txBox="1">
              <a:spLocks noChangeArrowheads="1"/>
            </p:cNvSpPr>
            <p:nvPr/>
          </p:nvSpPr>
          <p:spPr bwMode="auto">
            <a:xfrm>
              <a:off x="285750" y="5214938"/>
              <a:ext cx="1252538" cy="292100"/>
            </a:xfrm>
            <a:prstGeom prst="rect">
              <a:avLst/>
            </a:prstGeom>
            <a:noFill/>
            <a:ln w="9525">
              <a:noFill/>
              <a:miter lim="800000"/>
              <a:headEnd/>
              <a:tailEnd/>
            </a:ln>
            <a:effectLst/>
          </p:spPr>
          <p:txBody>
            <a:bodyPr>
              <a:spAutoFit/>
            </a:bodyPr>
            <a:lstStyle>
              <a:lvl1pPr eaLnBrk="0" hangingPunct="0">
                <a:defRPr sz="2400">
                  <a:solidFill>
                    <a:schemeClr val="tx1"/>
                  </a:solidFill>
                  <a:latin typeface="Limon F3" charset="0"/>
                  <a:ea typeface="MS PGothic" pitchFamily="34" charset="-128"/>
                </a:defRPr>
              </a:lvl1pPr>
              <a:lvl2pPr marL="742950" indent="-285750" eaLnBrk="0" hangingPunct="0">
                <a:defRPr sz="2400">
                  <a:solidFill>
                    <a:schemeClr val="tx1"/>
                  </a:solidFill>
                  <a:latin typeface="Limon F3" charset="0"/>
                  <a:ea typeface="MS PGothic" pitchFamily="34" charset="-128"/>
                </a:defRPr>
              </a:lvl2pPr>
              <a:lvl3pPr marL="1143000" indent="-228600" eaLnBrk="0" hangingPunct="0">
                <a:defRPr sz="2400">
                  <a:solidFill>
                    <a:schemeClr val="tx1"/>
                  </a:solidFill>
                  <a:latin typeface="Limon F3" charset="0"/>
                  <a:ea typeface="MS PGothic" pitchFamily="34" charset="-128"/>
                </a:defRPr>
              </a:lvl3pPr>
              <a:lvl4pPr marL="1600200" indent="-228600" eaLnBrk="0" hangingPunct="0">
                <a:defRPr sz="2400">
                  <a:solidFill>
                    <a:schemeClr val="tx1"/>
                  </a:solidFill>
                  <a:latin typeface="Limon F3" charset="0"/>
                  <a:ea typeface="MS PGothic" pitchFamily="34" charset="-128"/>
                </a:defRPr>
              </a:lvl4pPr>
              <a:lvl5pPr marL="2057400" indent="-228600" eaLnBrk="0" hangingPunct="0">
                <a:defRPr sz="2400">
                  <a:solidFill>
                    <a:schemeClr val="tx1"/>
                  </a:solidFill>
                  <a:latin typeface="Limon F3" charset="0"/>
                  <a:ea typeface="MS PGothic" pitchFamily="34" charset="-128"/>
                </a:defRPr>
              </a:lvl5pPr>
              <a:lvl6pPr marL="2514600" indent="-228600" eaLnBrk="0" fontAlgn="base" hangingPunct="0">
                <a:spcBef>
                  <a:spcPct val="0"/>
                </a:spcBef>
                <a:spcAft>
                  <a:spcPct val="0"/>
                </a:spcAft>
                <a:defRPr sz="2400">
                  <a:solidFill>
                    <a:schemeClr val="tx1"/>
                  </a:solidFill>
                  <a:latin typeface="Limon F3" charset="0"/>
                  <a:ea typeface="MS PGothic" pitchFamily="34" charset="-128"/>
                </a:defRPr>
              </a:lvl6pPr>
              <a:lvl7pPr marL="2971800" indent="-228600" eaLnBrk="0" fontAlgn="base" hangingPunct="0">
                <a:spcBef>
                  <a:spcPct val="0"/>
                </a:spcBef>
                <a:spcAft>
                  <a:spcPct val="0"/>
                </a:spcAft>
                <a:defRPr sz="2400">
                  <a:solidFill>
                    <a:schemeClr val="tx1"/>
                  </a:solidFill>
                  <a:latin typeface="Limon F3" charset="0"/>
                  <a:ea typeface="MS PGothic" pitchFamily="34" charset="-128"/>
                </a:defRPr>
              </a:lvl7pPr>
              <a:lvl8pPr marL="3429000" indent="-228600" eaLnBrk="0" fontAlgn="base" hangingPunct="0">
                <a:spcBef>
                  <a:spcPct val="0"/>
                </a:spcBef>
                <a:spcAft>
                  <a:spcPct val="0"/>
                </a:spcAft>
                <a:defRPr sz="2400">
                  <a:solidFill>
                    <a:schemeClr val="tx1"/>
                  </a:solidFill>
                  <a:latin typeface="Limon F3" charset="0"/>
                  <a:ea typeface="MS PGothic" pitchFamily="34" charset="-128"/>
                </a:defRPr>
              </a:lvl8pPr>
              <a:lvl9pPr marL="3886200" indent="-228600" eaLnBrk="0" fontAlgn="base" hangingPunct="0">
                <a:spcBef>
                  <a:spcPct val="0"/>
                </a:spcBef>
                <a:spcAft>
                  <a:spcPct val="0"/>
                </a:spcAft>
                <a:defRPr sz="2400">
                  <a:solidFill>
                    <a:schemeClr val="tx1"/>
                  </a:solidFill>
                  <a:latin typeface="Limon F3" charset="0"/>
                  <a:ea typeface="MS PGothic" pitchFamily="34" charset="-128"/>
                </a:defRPr>
              </a:lvl9pPr>
            </a:lstStyle>
            <a:p>
              <a:pPr eaLnBrk="1" hangingPunct="1">
                <a:spcBef>
                  <a:spcPct val="50000"/>
                </a:spcBef>
                <a:defRPr/>
              </a:pPr>
              <a:r>
                <a:rPr lang="en-GB" sz="1300" b="1">
                  <a:effectLst>
                    <a:outerShdw blurRad="38100" dist="38100" dir="2700000" algn="tl">
                      <a:srgbClr val="C0C0C0"/>
                    </a:outerShdw>
                  </a:effectLst>
                  <a:latin typeface="Arial" pitchFamily="34" charset="0"/>
                </a:rPr>
                <a:t>Least</a:t>
              </a:r>
              <a:r>
                <a:rPr lang="en-GB" sz="1300" b="1">
                  <a:solidFill>
                    <a:schemeClr val="bg2"/>
                  </a:solidFill>
                  <a:effectLst>
                    <a:outerShdw blurRad="38100" dist="38100" dir="2700000" algn="tl">
                      <a:srgbClr val="C0C0C0"/>
                    </a:outerShdw>
                  </a:effectLst>
                  <a:latin typeface="Arial" pitchFamily="34" charset="0"/>
                </a:rPr>
                <a:t> </a:t>
              </a:r>
              <a:r>
                <a:rPr lang="en-GB" sz="1300" b="1">
                  <a:effectLst>
                    <a:outerShdw blurRad="38100" dist="38100" dir="2700000" algn="tl">
                      <a:srgbClr val="C0C0C0"/>
                    </a:outerShdw>
                  </a:effectLst>
                  <a:latin typeface="Arial" pitchFamily="34" charset="0"/>
                </a:rPr>
                <a:t>sensitive</a:t>
              </a:r>
            </a:p>
          </p:txBody>
        </p:sp>
        <p:sp>
          <p:nvSpPr>
            <p:cNvPr id="179" name="Rectangle 13"/>
            <p:cNvSpPr>
              <a:spLocks noChangeArrowheads="1"/>
            </p:cNvSpPr>
            <p:nvPr/>
          </p:nvSpPr>
          <p:spPr bwMode="auto">
            <a:xfrm>
              <a:off x="-71438" y="1643063"/>
              <a:ext cx="1714501" cy="338137"/>
            </a:xfrm>
            <a:prstGeom prst="rect">
              <a:avLst/>
            </a:prstGeom>
            <a:noFill/>
            <a:ln w="9525">
              <a:noFill/>
              <a:miter lim="800000"/>
              <a:headEnd/>
              <a:tailEnd/>
            </a:ln>
            <a:effectLst/>
          </p:spPr>
          <p:txBody>
            <a:bodyPr anchor="ctr">
              <a:spAutoFit/>
            </a:bodyPr>
            <a:lstStyle/>
            <a:p>
              <a:r>
                <a:rPr lang="en-GB" altLang="zh-CN" sz="1600" b="1">
                  <a:solidFill>
                    <a:srgbClr val="FF0000"/>
                  </a:solidFill>
                  <a:effectLst>
                    <a:outerShdw blurRad="38100" dist="38100" dir="2700000" algn="tl">
                      <a:srgbClr val="C0C0C0"/>
                    </a:outerShdw>
                  </a:effectLst>
                  <a:latin typeface="Arial" pitchFamily="34" charset="0"/>
                </a:rPr>
                <a:t>Heat sensitivity</a:t>
              </a:r>
              <a:endParaRPr lang="en-US" altLang="zh-CN" sz="1600" b="1">
                <a:solidFill>
                  <a:srgbClr val="FF0000"/>
                </a:solidFill>
                <a:effectLst>
                  <a:outerShdw blurRad="38100" dist="38100" dir="2700000" algn="tl">
                    <a:srgbClr val="C0C0C0"/>
                  </a:outerShdw>
                </a:effectLst>
                <a:latin typeface="Arial" pitchFamily="34" charset="0"/>
              </a:endParaRPr>
            </a:p>
          </p:txBody>
        </p:sp>
        <p:sp>
          <p:nvSpPr>
            <p:cNvPr id="180" name="AutoShape 33"/>
            <p:cNvSpPr>
              <a:spLocks noChangeArrowheads="1"/>
            </p:cNvSpPr>
            <p:nvPr/>
          </p:nvSpPr>
          <p:spPr bwMode="auto">
            <a:xfrm>
              <a:off x="2846388" y="5851525"/>
              <a:ext cx="3022600" cy="100647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3 w 21600"/>
                <a:gd name="T13" fmla="*/ 5413 h 21600"/>
                <a:gd name="T14" fmla="*/ 18904 w 21600"/>
                <a:gd name="T15" fmla="*/ 16213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DDDDDD"/>
                </a:gs>
                <a:gs pos="100000">
                  <a:srgbClr val="3366FF"/>
                </a:gs>
              </a:gsLst>
              <a:lin ang="0" scaled="1"/>
            </a:gra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nchor="ctr"/>
            <a:lstStyle/>
            <a:p>
              <a:endParaRPr lang="en-US"/>
            </a:p>
          </p:txBody>
        </p:sp>
        <p:sp>
          <p:nvSpPr>
            <p:cNvPr id="181" name="Rectangle 16"/>
            <p:cNvSpPr>
              <a:spLocks noChangeArrowheads="1"/>
            </p:cNvSpPr>
            <p:nvPr/>
          </p:nvSpPr>
          <p:spPr bwMode="auto">
            <a:xfrm>
              <a:off x="3357563" y="5715000"/>
              <a:ext cx="1643062" cy="338138"/>
            </a:xfrm>
            <a:prstGeom prst="rect">
              <a:avLst/>
            </a:prstGeom>
            <a:noFill/>
            <a:ln w="9525">
              <a:noFill/>
              <a:miter lim="800000"/>
              <a:headEnd/>
              <a:tailEnd/>
            </a:ln>
            <a:effectLst/>
          </p:spPr>
          <p:txBody>
            <a:bodyPr wrap="none" anchor="ctr">
              <a:spAutoFit/>
            </a:bodyPr>
            <a:lstStyle/>
            <a:p>
              <a:r>
                <a:rPr lang="en-GB" altLang="zh-CN" sz="1600" b="1" dirty="0">
                  <a:solidFill>
                    <a:srgbClr val="0000FF"/>
                  </a:solidFill>
                  <a:effectLst>
                    <a:outerShdw blurRad="38100" dist="38100" dir="2700000" algn="tl">
                      <a:srgbClr val="C0C0C0"/>
                    </a:outerShdw>
                  </a:effectLst>
                  <a:latin typeface="Arial" pitchFamily="34" charset="0"/>
                </a:rPr>
                <a:t>Freeze sensitivity</a:t>
              </a:r>
              <a:endParaRPr lang="en-US" altLang="zh-CN" sz="1600" b="1" dirty="0">
                <a:solidFill>
                  <a:srgbClr val="0000FF"/>
                </a:solidFill>
                <a:effectLst>
                  <a:outerShdw blurRad="38100" dist="38100" dir="2700000" algn="tl">
                    <a:srgbClr val="C0C0C0"/>
                  </a:outerShdw>
                </a:effectLst>
                <a:latin typeface="Arial" pitchFamily="34" charset="0"/>
              </a:endParaRPr>
            </a:p>
          </p:txBody>
        </p:sp>
        <p:sp>
          <p:nvSpPr>
            <p:cNvPr id="182" name="Line 27"/>
            <p:cNvSpPr>
              <a:spLocks noChangeShapeType="1"/>
            </p:cNvSpPr>
            <p:nvPr/>
          </p:nvSpPr>
          <p:spPr bwMode="auto">
            <a:xfrm flipH="1" flipV="1">
              <a:off x="4216400" y="1349375"/>
              <a:ext cx="12700" cy="4241800"/>
            </a:xfrm>
            <a:prstGeom prst="line">
              <a:avLst/>
            </a:prstGeom>
            <a:noFill/>
            <a:ln w="38100">
              <a:solidFill>
                <a:srgbClr val="1A6397"/>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3" name="Freeform 3"/>
            <p:cNvSpPr>
              <a:spLocks/>
            </p:cNvSpPr>
            <p:nvPr/>
          </p:nvSpPr>
          <p:spPr bwMode="auto">
            <a:xfrm>
              <a:off x="1560513" y="1474788"/>
              <a:ext cx="5522912" cy="4162425"/>
            </a:xfrm>
            <a:custGeom>
              <a:avLst/>
              <a:gdLst>
                <a:gd name="T0" fmla="*/ 0 w 2928"/>
                <a:gd name="T1" fmla="*/ 0 h 2256"/>
                <a:gd name="T2" fmla="*/ 0 w 2928"/>
                <a:gd name="T3" fmla="*/ 2147483647 h 2256"/>
                <a:gd name="T4" fmla="*/ 2147483647 w 2928"/>
                <a:gd name="T5" fmla="*/ 2147483647 h 2256"/>
                <a:gd name="T6" fmla="*/ 0 60000 65536"/>
                <a:gd name="T7" fmla="*/ 0 60000 65536"/>
                <a:gd name="T8" fmla="*/ 0 60000 65536"/>
                <a:gd name="T9" fmla="*/ 0 w 2928"/>
                <a:gd name="T10" fmla="*/ 0 h 2256"/>
                <a:gd name="T11" fmla="*/ 2928 w 2928"/>
                <a:gd name="T12" fmla="*/ 2256 h 2256"/>
              </a:gdLst>
              <a:ahLst/>
              <a:cxnLst>
                <a:cxn ang="T6">
                  <a:pos x="T0" y="T1"/>
                </a:cxn>
                <a:cxn ang="T7">
                  <a:pos x="T2" y="T3"/>
                </a:cxn>
                <a:cxn ang="T8">
                  <a:pos x="T4" y="T5"/>
                </a:cxn>
              </a:cxnLst>
              <a:rect l="T9" t="T10" r="T11" b="T12"/>
              <a:pathLst>
                <a:path w="2928" h="2256">
                  <a:moveTo>
                    <a:pt x="0" y="0"/>
                  </a:moveTo>
                  <a:lnTo>
                    <a:pt x="0" y="2256"/>
                  </a:lnTo>
                  <a:lnTo>
                    <a:pt x="2928" y="2256"/>
                  </a:lnTo>
                </a:path>
              </a:pathLst>
            </a:custGeom>
            <a:noFill/>
            <a:ln w="76200">
              <a:solidFill>
                <a:srgbClr val="000066"/>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184" name="Group 123"/>
            <p:cNvGrpSpPr>
              <a:grpSpLocks/>
            </p:cNvGrpSpPr>
            <p:nvPr/>
          </p:nvGrpSpPr>
          <p:grpSpPr bwMode="auto">
            <a:xfrm>
              <a:off x="1954213" y="1995488"/>
              <a:ext cx="777875" cy="776287"/>
              <a:chOff x="1954334" y="1584544"/>
              <a:chExt cx="777240" cy="777240"/>
            </a:xfrm>
          </p:grpSpPr>
          <p:sp>
            <p:nvSpPr>
              <p:cNvPr id="186" name="Oval 91"/>
              <p:cNvSpPr>
                <a:spLocks noChangeArrowheads="1"/>
              </p:cNvSpPr>
              <p:nvPr/>
            </p:nvSpPr>
            <p:spPr bwMode="auto">
              <a:xfrm>
                <a:off x="1954334" y="1584544"/>
                <a:ext cx="777240" cy="777240"/>
              </a:xfrm>
              <a:prstGeom prst="ellipse">
                <a:avLst/>
              </a:prstGeom>
              <a:solidFill>
                <a:srgbClr val="6B95C7">
                  <a:alpha val="32156"/>
                </a:srgbClr>
              </a:solidFill>
              <a:ln w="9525">
                <a:solidFill>
                  <a:schemeClr val="tx1"/>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187" name="Rectangle 73"/>
              <p:cNvSpPr>
                <a:spLocks noChangeArrowheads="1"/>
              </p:cNvSpPr>
              <p:nvPr/>
            </p:nvSpPr>
            <p:spPr bwMode="auto">
              <a:xfrm>
                <a:off x="2162824" y="1843621"/>
                <a:ext cx="38632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a:solidFill>
                      <a:srgbClr val="333333"/>
                    </a:solidFill>
                    <a:latin typeface="Calibri" pitchFamily="34" charset="0"/>
                  </a:rPr>
                  <a:t>MMR</a:t>
                </a:r>
                <a:endParaRPr lang="en-US" b="1">
                  <a:latin typeface="Arial" pitchFamily="34" charset="0"/>
                </a:endParaRPr>
              </a:p>
            </p:txBody>
          </p:sp>
        </p:grpSp>
        <p:sp>
          <p:nvSpPr>
            <p:cNvPr id="185" name="Rectangle 50"/>
            <p:cNvSpPr>
              <a:spLocks noChangeArrowheads="1"/>
            </p:cNvSpPr>
            <p:nvPr/>
          </p:nvSpPr>
          <p:spPr bwMode="auto">
            <a:xfrm>
              <a:off x="5807075" y="4967288"/>
              <a:ext cx="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endParaRPr lang="en-US" b="1">
                <a:latin typeface="Arial" pitchFamily="34" charset="0"/>
              </a:endParaRPr>
            </a:p>
          </p:txBody>
        </p:sp>
      </p:grpSp>
      <p:sp>
        <p:nvSpPr>
          <p:cNvPr id="51" name="Oval 41"/>
          <p:cNvSpPr>
            <a:spLocks noChangeArrowheads="1"/>
          </p:cNvSpPr>
          <p:nvPr/>
        </p:nvSpPr>
        <p:spPr bwMode="auto">
          <a:xfrm>
            <a:off x="2976343" y="2109063"/>
            <a:ext cx="806116" cy="777844"/>
          </a:xfrm>
          <a:prstGeom prst="ellipse">
            <a:avLst/>
          </a:prstGeom>
          <a:solidFill>
            <a:srgbClr val="6B95C7">
              <a:alpha val="32156"/>
            </a:srgbClr>
          </a:solidFill>
          <a:ln w="9525">
            <a:solidFill>
              <a:srgbClr val="000000"/>
            </a:solidFill>
            <a:round/>
            <a:headEnd/>
            <a:tailEnd/>
          </a:ln>
        </p:spPr>
        <p:txBody>
          <a:bodyPr/>
          <a:lstStyle/>
          <a:p>
            <a:pPr marL="284163" indent="-284163">
              <a:spcBef>
                <a:spcPct val="20000"/>
              </a:spcBef>
              <a:buSzPct val="75000"/>
            </a:pPr>
            <a:endParaRPr lang="en-US" sz="2000">
              <a:latin typeface="Calibri" pitchFamily="34" charset="0"/>
            </a:endParaRPr>
          </a:p>
        </p:txBody>
      </p:sp>
      <p:sp>
        <p:nvSpPr>
          <p:cNvPr id="52" name="Rectangle 64"/>
          <p:cNvSpPr>
            <a:spLocks noChangeArrowheads="1"/>
          </p:cNvSpPr>
          <p:nvPr/>
        </p:nvSpPr>
        <p:spPr bwMode="auto">
          <a:xfrm>
            <a:off x="3076270" y="2434686"/>
            <a:ext cx="606261" cy="184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300" b="1" dirty="0">
                <a:solidFill>
                  <a:srgbClr val="333333"/>
                </a:solidFill>
                <a:latin typeface="Calibri" pitchFamily="34" charset="0"/>
              </a:rPr>
              <a:t>Rotavirus</a:t>
            </a:r>
            <a:endParaRPr lang="en-US" b="1" dirty="0">
              <a:latin typeface="Arial" pitchFamily="34" charset="0"/>
            </a:endParaRPr>
          </a:p>
        </p:txBody>
      </p:sp>
    </p:spTree>
    <p:extLst>
      <p:ext uri="{BB962C8B-B14F-4D97-AF65-F5344CB8AC3E}">
        <p14:creationId xmlns:p14="http://schemas.microsoft.com/office/powerpoint/2010/main" val="9410573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ChangeArrowheads="1"/>
          </p:cNvSpPr>
          <p:nvPr/>
        </p:nvSpPr>
        <p:spPr bwMode="auto">
          <a:xfrm>
            <a:off x="442913" y="1381125"/>
            <a:ext cx="8377237"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pPr>
            <a:endParaRPr lang="en-GB" sz="2500">
              <a:solidFill>
                <a:srgbClr val="000066"/>
              </a:solidFill>
              <a:latin typeface="Arial" pitchFamily="34" charset="0"/>
            </a:endParaRPr>
          </a:p>
          <a:p>
            <a:pPr marL="341313" indent="-341313" defTabSz="912813" eaLnBrk="0" hangingPunct="0">
              <a:spcBef>
                <a:spcPct val="80000"/>
              </a:spcBef>
              <a:buClr>
                <a:srgbClr val="1E7FB8"/>
              </a:buClr>
              <a:buFont typeface="Wingdings" pitchFamily="2" charset="2"/>
              <a:buChar char="l"/>
            </a:pPr>
            <a:endParaRPr lang="fr-FR" sz="2500">
              <a:solidFill>
                <a:srgbClr val="000066"/>
              </a:solidFill>
              <a:latin typeface="Arial" pitchFamily="34" charset="0"/>
            </a:endParaRPr>
          </a:p>
        </p:txBody>
      </p:sp>
      <p:sp>
        <p:nvSpPr>
          <p:cNvPr id="12291" name="Rectangle 6"/>
          <p:cNvSpPr>
            <a:spLocks noChangeArrowheads="1"/>
          </p:cNvSpPr>
          <p:nvPr/>
        </p:nvSpPr>
        <p:spPr bwMode="auto">
          <a:xfrm>
            <a:off x="7164388" y="3068638"/>
            <a:ext cx="2232025" cy="274637"/>
          </a:xfrm>
          <a:prstGeom prst="rect">
            <a:avLst/>
          </a:prstGeom>
          <a:noFill/>
          <a:ln w="9525">
            <a:noFill/>
            <a:miter lim="800000"/>
            <a:headEnd/>
            <a:tailEnd/>
          </a:ln>
        </p:spPr>
        <p:txBody>
          <a:bodyPr>
            <a:spAutoFit/>
          </a:bodyPr>
          <a:lstStyle/>
          <a:p>
            <a:pPr algn="ctr"/>
            <a:endParaRPr lang="fr-FR" sz="1200" b="1">
              <a:solidFill>
                <a:srgbClr val="000066"/>
              </a:solidFill>
              <a:latin typeface="Arial" pitchFamily="34" charset="0"/>
            </a:endParaRPr>
          </a:p>
        </p:txBody>
      </p:sp>
      <p:sp>
        <p:nvSpPr>
          <p:cNvPr id="11268" name="Rectangle 2"/>
          <p:cNvSpPr txBox="1">
            <a:spLocks noChangeArrowheads="1"/>
          </p:cNvSpPr>
          <p:nvPr/>
        </p:nvSpPr>
        <p:spPr bwMode="auto">
          <a:xfrm>
            <a:off x="131184" y="20662"/>
            <a:ext cx="9144000" cy="1238250"/>
          </a:xfrm>
          <a:prstGeom prst="rect">
            <a:avLst/>
          </a:prstGeom>
          <a:noFill/>
          <a:ln w="9525">
            <a:noFill/>
            <a:miter lim="800000"/>
            <a:headEnd/>
            <a:tailEnd/>
          </a:ln>
          <a:effectLst>
            <a:outerShdw dist="17961" dir="2700000" algn="ctr" rotWithShape="0">
              <a:srgbClr val="96CCEE"/>
            </a:outerShdw>
          </a:effectLst>
        </p:spPr>
        <p:txBody>
          <a:bodyPr lIns="0" tIns="0" rIns="0" bIns="0" anchor="ctr"/>
          <a:lstStyle/>
          <a:p>
            <a:pPr algn="ctr" defTabSz="912813" eaLnBrk="0" hangingPunct="0">
              <a:defRPr/>
            </a:pPr>
            <a:r>
              <a:rPr lang="en-US" sz="3500" b="1" dirty="0">
                <a:solidFill>
                  <a:srgbClr val="002060"/>
                </a:solidFill>
                <a:latin typeface="Arial" pitchFamily="34" charset="0"/>
              </a:rPr>
              <a:t>Where to place HPV vaccine in the refrigerator?</a:t>
            </a:r>
            <a:endParaRPr lang="en-GB" sz="3500" b="1" dirty="0">
              <a:solidFill>
                <a:srgbClr val="002060"/>
              </a:solidFill>
              <a:latin typeface="Arial"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263781"/>
            <a:ext cx="7009141" cy="4679819"/>
          </a:xfrm>
          <a:prstGeom prst="rect">
            <a:avLst/>
          </a:prstGeom>
        </p:spPr>
      </p:pic>
    </p:spTree>
    <p:extLst>
      <p:ext uri="{BB962C8B-B14F-4D97-AF65-F5344CB8AC3E}">
        <p14:creationId xmlns:p14="http://schemas.microsoft.com/office/powerpoint/2010/main" val="631620929"/>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41562</TotalTime>
  <Words>1628</Words>
  <Application>Microsoft Office PowerPoint</Application>
  <PresentationFormat>On-screen Show (4:3)</PresentationFormat>
  <Paragraphs>181</Paragraphs>
  <Slides>14</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Arial Narrow</vt:lpstr>
      <vt:lpstr>Calibri</vt:lpstr>
      <vt:lpstr>Limon F3</vt:lpstr>
      <vt:lpstr>Wingdings</vt:lpstr>
      <vt:lpstr>PPTtemplate</vt:lpstr>
      <vt:lpstr>PowerPoint Presentation</vt:lpstr>
      <vt:lpstr>Learning objectives</vt:lpstr>
      <vt:lpstr>PowerPoint Presentation</vt:lpstr>
      <vt:lpstr>What is the presentation of Cecolin®?</vt:lpstr>
      <vt:lpstr>Is Cecolin® effective?</vt:lpstr>
      <vt:lpstr>Is Cecolin® safe? </vt:lpstr>
      <vt:lpstr>PowerPoint Presentation</vt:lpstr>
      <vt:lpstr>PowerPoint Presentation</vt:lpstr>
      <vt:lpstr>PowerPoint Presentation</vt:lpstr>
      <vt:lpstr>Which vaccine vials should be stored in front?</vt:lpstr>
      <vt:lpstr> Cold boxes and vaccine carriers </vt:lpstr>
      <vt:lpstr>Key messages </vt:lpstr>
      <vt:lpstr>End of module</vt:lpstr>
      <vt:lpstr> References </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1058</cp:revision>
  <cp:lastPrinted>2013-06-21T12:22:24Z</cp:lastPrinted>
  <dcterms:created xsi:type="dcterms:W3CDTF">2012-01-26T15:16:34Z</dcterms:created>
  <dcterms:modified xsi:type="dcterms:W3CDTF">2022-05-15T14:38:34Z</dcterms:modified>
</cp:coreProperties>
</file>