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19" r:id="rId1"/>
  </p:sldMasterIdLst>
  <p:notesMasterIdLst>
    <p:notesMasterId r:id="rId22"/>
  </p:notesMasterIdLst>
  <p:handoutMasterIdLst>
    <p:handoutMasterId r:id="rId23"/>
  </p:handoutMasterIdLst>
  <p:sldIdLst>
    <p:sldId id="336" r:id="rId2"/>
    <p:sldId id="301" r:id="rId3"/>
    <p:sldId id="282" r:id="rId4"/>
    <p:sldId id="357" r:id="rId5"/>
    <p:sldId id="346" r:id="rId6"/>
    <p:sldId id="356" r:id="rId7"/>
    <p:sldId id="347" r:id="rId8"/>
    <p:sldId id="348" r:id="rId9"/>
    <p:sldId id="349" r:id="rId10"/>
    <p:sldId id="358" r:id="rId11"/>
    <p:sldId id="353" r:id="rId12"/>
    <p:sldId id="325" r:id="rId13"/>
    <p:sldId id="345" r:id="rId14"/>
    <p:sldId id="294" r:id="rId15"/>
    <p:sldId id="352" r:id="rId16"/>
    <p:sldId id="354" r:id="rId17"/>
    <p:sldId id="321" r:id="rId18"/>
    <p:sldId id="327" r:id="rId19"/>
    <p:sldId id="322" r:id="rId20"/>
    <p:sldId id="335" r:id="rId21"/>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9A0AD98B-AEB8-2DAF-443F-8358416DAD73}" name="AKABA, Hiroki" initials="AH" userId="S::akabah@who.int::db41f2cb-68b2-46d0-b1a9-2b507dcca92f" providerId="AD"/>
  <p188:author id="{CC5CBCFB-D074-74D6-D7C0-35ADAD7114D9}" name="BLOEM, Paul" initials="BP" userId="S::bloemp@who.int::e45b6380-c0aa-4e5d-b539-a832f4480bf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BAHL, Jhilmil" initials="bahlj" lastIdx="1" clrIdx="0"/>
  <p:cmAuthor id="1" name="Dorothy" initials="D" lastIdx="13" clrIdx="1"/>
  <p:cmAuthor id="2" name="Sabrina Gaber" initials="SG" lastIdx="0" clrIdx="2"/>
  <p:cmAuthor id="3" name="BLOEM, Paulus Joannes Nicolaas" initials="bloemp" lastIdx="1" clrIdx="3"/>
  <p:cmAuthor id="4" name="DAHL, Benjamin" initials="dahlb" lastIdx="3"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7FE"/>
    <a:srgbClr val="0091FE"/>
    <a:srgbClr val="53D2FF"/>
    <a:srgbClr val="1E7FB8"/>
    <a:srgbClr val="FF9393"/>
    <a:srgbClr val="5F5F5F"/>
    <a:srgbClr val="000066"/>
    <a:srgbClr val="01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69179" autoAdjust="0"/>
  </p:normalViewPr>
  <p:slideViewPr>
    <p:cSldViewPr snapToGrid="0">
      <p:cViewPr varScale="1">
        <p:scale>
          <a:sx n="80" d="100"/>
          <a:sy n="80" d="100"/>
        </p:scale>
        <p:origin x="1146" y="84"/>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906838F5-D0E5-483F-B423-F09629C8D351}"/>
    <pc:docChg chg="modSld">
      <pc:chgData name="AKABA, Hiroki" userId="db41f2cb-68b2-46d0-b1a9-2b507dcca92f" providerId="ADAL" clId="{906838F5-D0E5-483F-B423-F09629C8D351}" dt="2022-03-07T09:33:37.179" v="28" actId="20577"/>
      <pc:docMkLst>
        <pc:docMk/>
      </pc:docMkLst>
      <pc:sldChg chg="modSp mod">
        <pc:chgData name="AKABA, Hiroki" userId="db41f2cb-68b2-46d0-b1a9-2b507dcca92f" providerId="ADAL" clId="{906838F5-D0E5-483F-B423-F09629C8D351}" dt="2022-03-07T09:33:37.179" v="28" actId="20577"/>
        <pc:sldMkLst>
          <pc:docMk/>
          <pc:sldMk cId="0" sldId="325"/>
        </pc:sldMkLst>
        <pc:spChg chg="mod">
          <ac:chgData name="AKABA, Hiroki" userId="db41f2cb-68b2-46d0-b1a9-2b507dcca92f" providerId="ADAL" clId="{906838F5-D0E5-483F-B423-F09629C8D351}" dt="2022-03-07T09:33:37.179" v="28" actId="20577"/>
          <ac:spMkLst>
            <pc:docMk/>
            <pc:sldMk cId="0" sldId="325"/>
            <ac:spMk id="12290" creationId="{00000000-0000-0000-0000-000000000000}"/>
          </ac:spMkLst>
        </pc:spChg>
      </pc:sldChg>
      <pc:sldChg chg="modNotesTx">
        <pc:chgData name="AKABA, Hiroki" userId="db41f2cb-68b2-46d0-b1a9-2b507dcca92f" providerId="ADAL" clId="{906838F5-D0E5-483F-B423-F09629C8D351}" dt="2022-02-07T08:45:51.813" v="21" actId="113"/>
        <pc:sldMkLst>
          <pc:docMk/>
          <pc:sldMk cId="1715268121" sldId="358"/>
        </pc:sldMkLst>
      </pc:sldChg>
    </pc:docChg>
  </pc:docChgLst>
  <pc:docChgLst>
    <pc:chgData name="AKABA, Hiroki" userId="db41f2cb-68b2-46d0-b1a9-2b507dcca92f" providerId="ADAL" clId="{C82A6F56-F384-4153-B04D-B4956278ADC7}"/>
    <pc:docChg chg="modMainMaster">
      <pc:chgData name="AKABA, Hiroki" userId="db41f2cb-68b2-46d0-b1a9-2b507dcca92f" providerId="ADAL" clId="{C82A6F56-F384-4153-B04D-B4956278ADC7}" dt="2022-05-16T12:06:50.197" v="0" actId="1076"/>
      <pc:docMkLst>
        <pc:docMk/>
      </pc:docMkLst>
      <pc:sldMasterChg chg="modSp mod">
        <pc:chgData name="AKABA, Hiroki" userId="db41f2cb-68b2-46d0-b1a9-2b507dcca92f" providerId="ADAL" clId="{C82A6F56-F384-4153-B04D-B4956278ADC7}" dt="2022-05-16T12:06:50.197" v="0" actId="1076"/>
        <pc:sldMasterMkLst>
          <pc:docMk/>
          <pc:sldMasterMk cId="0" sldId="2147484719"/>
        </pc:sldMasterMkLst>
        <pc:spChg chg="mod">
          <ac:chgData name="AKABA, Hiroki" userId="db41f2cb-68b2-46d0-b1a9-2b507dcca92f" providerId="ADAL" clId="{C82A6F56-F384-4153-B04D-B4956278ADC7}" dt="2022-05-16T12:06:50.197" v="0" actId="1076"/>
          <ac:spMkLst>
            <pc:docMk/>
            <pc:sldMasterMk cId="0" sldId="2147484719"/>
            <ac:spMk id="1029" creationId="{00000000-0000-0000-0000-000000000000}"/>
          </ac:spMkLst>
        </pc:spChg>
      </pc:sldMasterChg>
    </pc:docChg>
  </pc:docChgLst>
  <pc:docChgLst>
    <pc:chgData name="AKABA, Hiroki" userId="db41f2cb-68b2-46d0-b1a9-2b507dcca92f" providerId="ADAL" clId="{E9C7FDEE-627F-49C0-BDEC-E49372DDB856}"/>
    <pc:docChg chg="custSel modSld">
      <pc:chgData name="AKABA, Hiroki" userId="db41f2cb-68b2-46d0-b1a9-2b507dcca92f" providerId="ADAL" clId="{E9C7FDEE-627F-49C0-BDEC-E49372DDB856}" dt="2022-01-20T08:52:14.240" v="33"/>
      <pc:docMkLst>
        <pc:docMk/>
      </pc:docMkLst>
      <pc:sldChg chg="addSp delSp modSp mod delCm">
        <pc:chgData name="AKABA, Hiroki" userId="db41f2cb-68b2-46d0-b1a9-2b507dcca92f" providerId="ADAL" clId="{E9C7FDEE-627F-49C0-BDEC-E49372DDB856}" dt="2022-01-20T08:52:14.240" v="33"/>
        <pc:sldMkLst>
          <pc:docMk/>
          <pc:sldMk cId="0" sldId="345"/>
        </pc:sldMkLst>
        <pc:spChg chg="mod topLvl">
          <ac:chgData name="AKABA, Hiroki" userId="db41f2cb-68b2-46d0-b1a9-2b507dcca92f" providerId="ADAL" clId="{E9C7FDEE-627F-49C0-BDEC-E49372DDB856}" dt="2022-01-20T08:51:51.732" v="27" actId="1076"/>
          <ac:spMkLst>
            <pc:docMk/>
            <pc:sldMk cId="0" sldId="345"/>
            <ac:spMk id="23" creationId="{820784F6-AF80-4C88-8048-9BD39A965BEF}"/>
          </ac:spMkLst>
        </pc:spChg>
        <pc:spChg chg="mod topLvl">
          <ac:chgData name="AKABA, Hiroki" userId="db41f2cb-68b2-46d0-b1a9-2b507dcca92f" providerId="ADAL" clId="{E9C7FDEE-627F-49C0-BDEC-E49372DDB856}" dt="2022-01-20T08:52:02.531" v="30" actId="1076"/>
          <ac:spMkLst>
            <pc:docMk/>
            <pc:sldMk cId="0" sldId="345"/>
            <ac:spMk id="27" creationId="{0250FBC6-9018-4B3C-9F6D-ABF0D97852EA}"/>
          </ac:spMkLst>
        </pc:spChg>
        <pc:grpChg chg="del">
          <ac:chgData name="AKABA, Hiroki" userId="db41f2cb-68b2-46d0-b1a9-2b507dcca92f" providerId="ADAL" clId="{E9C7FDEE-627F-49C0-BDEC-E49372DDB856}" dt="2022-01-20T08:51:27.760" v="20" actId="165"/>
          <ac:grpSpMkLst>
            <pc:docMk/>
            <pc:sldMk cId="0" sldId="345"/>
            <ac:grpSpMk id="21" creationId="{01D3E57B-E961-46BB-905B-33FF6C2B72E3}"/>
          </ac:grpSpMkLst>
        </pc:grpChg>
        <pc:grpChg chg="del">
          <ac:chgData name="AKABA, Hiroki" userId="db41f2cb-68b2-46d0-b1a9-2b507dcca92f" providerId="ADAL" clId="{E9C7FDEE-627F-49C0-BDEC-E49372DDB856}" dt="2022-01-20T08:51:57.813" v="28" actId="165"/>
          <ac:grpSpMkLst>
            <pc:docMk/>
            <pc:sldMk cId="0" sldId="345"/>
            <ac:grpSpMk id="24" creationId="{30450190-9346-448D-9730-9B545ACA49BD}"/>
          </ac:grpSpMkLst>
        </pc:grpChg>
        <pc:picChg chg="add mod">
          <ac:chgData name="AKABA, Hiroki" userId="db41f2cb-68b2-46d0-b1a9-2b507dcca92f" providerId="ADAL" clId="{E9C7FDEE-627F-49C0-BDEC-E49372DDB856}" dt="2022-01-20T08:51:46.456" v="26" actId="1076"/>
          <ac:picMkLst>
            <pc:docMk/>
            <pc:sldMk cId="0" sldId="345"/>
            <ac:picMk id="15" creationId="{0B35B1B1-3CF7-4673-999A-750ABD3B4187}"/>
          </ac:picMkLst>
        </pc:picChg>
        <pc:picChg chg="del mod topLvl">
          <ac:chgData name="AKABA, Hiroki" userId="db41f2cb-68b2-46d0-b1a9-2b507dcca92f" providerId="ADAL" clId="{E9C7FDEE-627F-49C0-BDEC-E49372DDB856}" dt="2022-01-20T08:51:30.091" v="21" actId="478"/>
          <ac:picMkLst>
            <pc:docMk/>
            <pc:sldMk cId="0" sldId="345"/>
            <ac:picMk id="22" creationId="{C9ED87AD-3B35-4445-8180-158CDD0A5575}"/>
          </ac:picMkLst>
        </pc:picChg>
        <pc:picChg chg="add mod">
          <ac:chgData name="AKABA, Hiroki" userId="db41f2cb-68b2-46d0-b1a9-2b507dcca92f" providerId="ADAL" clId="{E9C7FDEE-627F-49C0-BDEC-E49372DDB856}" dt="2022-01-20T08:52:07.772" v="32" actId="1076"/>
          <ac:picMkLst>
            <pc:docMk/>
            <pc:sldMk cId="0" sldId="345"/>
            <ac:picMk id="25" creationId="{884D916E-AA49-4B18-A7A6-4D0F4B4AB4C2}"/>
          </ac:picMkLst>
        </pc:picChg>
        <pc:picChg chg="del mod topLvl">
          <ac:chgData name="AKABA, Hiroki" userId="db41f2cb-68b2-46d0-b1a9-2b507dcca92f" providerId="ADAL" clId="{E9C7FDEE-627F-49C0-BDEC-E49372DDB856}" dt="2022-01-20T08:51:59.032" v="29" actId="478"/>
          <ac:picMkLst>
            <pc:docMk/>
            <pc:sldMk cId="0" sldId="345"/>
            <ac:picMk id="26" creationId="{418C6AA6-D4AE-4466-BCF5-70C1827D62EF}"/>
          </ac:picMkLst>
        </pc:picChg>
      </pc:sldChg>
      <pc:sldChg chg="addSp delSp modSp mod delCm">
        <pc:chgData name="AKABA, Hiroki" userId="db41f2cb-68b2-46d0-b1a9-2b507dcca92f" providerId="ADAL" clId="{E9C7FDEE-627F-49C0-BDEC-E49372DDB856}" dt="2022-01-20T08:50:16.752" v="18"/>
        <pc:sldMkLst>
          <pc:docMk/>
          <pc:sldMk cId="0" sldId="353"/>
        </pc:sldMkLst>
        <pc:spChg chg="mod">
          <ac:chgData name="AKABA, Hiroki" userId="db41f2cb-68b2-46d0-b1a9-2b507dcca92f" providerId="ADAL" clId="{E9C7FDEE-627F-49C0-BDEC-E49372DDB856}" dt="2022-01-20T08:50:07.985" v="17" actId="1076"/>
          <ac:spMkLst>
            <pc:docMk/>
            <pc:sldMk cId="0" sldId="353"/>
            <ac:spMk id="11270" creationId="{00000000-0000-0000-0000-000000000000}"/>
          </ac:spMkLst>
        </pc:spChg>
        <pc:picChg chg="add mod modCrop">
          <ac:chgData name="AKABA, Hiroki" userId="db41f2cb-68b2-46d0-b1a9-2b507dcca92f" providerId="ADAL" clId="{E9C7FDEE-627F-49C0-BDEC-E49372DDB856}" dt="2022-01-20T08:50:05.439" v="16" actId="1076"/>
          <ac:picMkLst>
            <pc:docMk/>
            <pc:sldMk cId="0" sldId="353"/>
            <ac:picMk id="3" creationId="{AE7C5593-813E-48CB-9ECC-107A7AA891C4}"/>
          </ac:picMkLst>
        </pc:picChg>
        <pc:picChg chg="del">
          <ac:chgData name="AKABA, Hiroki" userId="db41f2cb-68b2-46d0-b1a9-2b507dcca92f" providerId="ADAL" clId="{E9C7FDEE-627F-49C0-BDEC-E49372DDB856}" dt="2022-01-20T08:49:00.039" v="0" actId="478"/>
          <ac:picMkLst>
            <pc:docMk/>
            <pc:sldMk cId="0" sldId="353"/>
            <ac:picMk id="23" creationId="{4E96B0C3-0605-47D4-8D5C-E98B14A317F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en-US"/>
          </a:p>
        </p:txBody>
      </p:sp>
      <p:sp>
        <p:nvSpPr>
          <p:cNvPr id="28676" name="Rectangle 4"/>
          <p:cNvSpPr>
            <a:spLocks noGrp="1" noChangeArrowheads="1"/>
          </p:cNvSpPr>
          <p:nvPr>
            <p:ph type="ftr" sz="quarter" idx="2"/>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7" name="Rectangle 5"/>
          <p:cNvSpPr>
            <a:spLocks noGrp="1" noChangeArrowheads="1"/>
          </p:cNvSpPr>
          <p:nvPr>
            <p:ph type="sldNum" sz="quarter" idx="3"/>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cs typeface="+mn-cs"/>
              </a:defRPr>
            </a:lvl1pPr>
          </a:lstStyle>
          <a:p>
            <a:pPr>
              <a:defRPr/>
            </a:pPr>
            <a:fld id="{7FFFB5E4-07C8-4D03-B6E3-E6563EE184FF}" type="slidenum">
              <a:rPr lang="en-US"/>
              <a:pPr>
                <a:defRPr/>
              </a:pPr>
              <a:t>‹#›</a:t>
            </a:fld>
            <a:endParaRPr lang="en-US"/>
          </a:p>
        </p:txBody>
      </p:sp>
    </p:spTree>
    <p:extLst>
      <p:ext uri="{BB962C8B-B14F-4D97-AF65-F5344CB8AC3E}">
        <p14:creationId xmlns:p14="http://schemas.microsoft.com/office/powerpoint/2010/main" val="2517774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fr-FR"/>
          </a:p>
        </p:txBody>
      </p:sp>
      <p:sp>
        <p:nvSpPr>
          <p:cNvPr id="24580"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8"/>
            <a:ext cx="5386715" cy="4409837"/>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9" name="Rectangle 7"/>
          <p:cNvSpPr>
            <a:spLocks noGrp="1" noChangeArrowheads="1"/>
          </p:cNvSpPr>
          <p:nvPr>
            <p:ph type="sldNum" sz="quarter" idx="5"/>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cs typeface="+mn-cs"/>
              </a:defRPr>
            </a:lvl1pPr>
          </a:lstStyle>
          <a:p>
            <a:pPr>
              <a:defRPr/>
            </a:pPr>
            <a:fld id="{BB07EBA8-6C9B-4E17-82ED-E1D58684F65F}" type="slidenum">
              <a:rPr lang="en-GB"/>
              <a:pPr>
                <a:defRPr/>
              </a:pPr>
              <a:t>‹#›</a:t>
            </a:fld>
            <a:endParaRPr lang="en-GB"/>
          </a:p>
        </p:txBody>
      </p:sp>
    </p:spTree>
    <p:extLst>
      <p:ext uri="{BB962C8B-B14F-4D97-AF65-F5344CB8AC3E}">
        <p14:creationId xmlns:p14="http://schemas.microsoft.com/office/powerpoint/2010/main" val="34062669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endParaRPr lang="en-US"/>
          </a:p>
        </p:txBody>
      </p:sp>
      <p:sp>
        <p:nvSpPr>
          <p:cNvPr id="25604" name="Slide Number Placeholder 3"/>
          <p:cNvSpPr>
            <a:spLocks noGrp="1"/>
          </p:cNvSpPr>
          <p:nvPr>
            <p:ph type="sldNum" sz="quarter" idx="5"/>
          </p:nvPr>
        </p:nvSpPr>
        <p:spPr>
          <a:noFill/>
        </p:spPr>
        <p:txBody>
          <a:bodyPr/>
          <a:lstStyle/>
          <a:p>
            <a:fld id="{2B55A26B-6E04-438B-9F66-7B26452DD3AF}"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ln/>
        </p:spPr>
      </p:sp>
      <p:sp>
        <p:nvSpPr>
          <p:cNvPr id="32771" name="Espace réservé des commentaires 2"/>
          <p:cNvSpPr>
            <a:spLocks noGrp="1"/>
          </p:cNvSpPr>
          <p:nvPr>
            <p:ph type="body" idx="1"/>
          </p:nvPr>
        </p:nvSpPr>
        <p:spPr>
          <a:noFill/>
          <a:ln/>
        </p:spPr>
        <p:txBody>
          <a:bodyPr/>
          <a:lstStyle/>
          <a:p>
            <a:r>
              <a:rPr lang="en-US" b="1" dirty="0"/>
              <a:t>Explain to the participants how to inform about cervical cancer:</a:t>
            </a:r>
          </a:p>
          <a:p>
            <a:r>
              <a:rPr lang="en-US" dirty="0"/>
              <a:t>Key messages for teachers, parents,</a:t>
            </a:r>
            <a:r>
              <a:rPr lang="en-US" baseline="0" dirty="0"/>
              <a:t> and </a:t>
            </a:r>
            <a:r>
              <a:rPr lang="en-US" dirty="0"/>
              <a:t>girls include:</a:t>
            </a:r>
          </a:p>
          <a:p>
            <a:pPr marL="171450" indent="-171450">
              <a:buFont typeface="Arial" pitchFamily="34" charset="0"/>
              <a:buChar char="•"/>
            </a:pPr>
            <a:r>
              <a:rPr lang="en-US" dirty="0"/>
              <a:t>Although cervical cancer is one of the most preventable cancers, it is the </a:t>
            </a:r>
            <a:r>
              <a:rPr lang="en-US" b="1" dirty="0"/>
              <a:t>fourth</a:t>
            </a:r>
            <a:r>
              <a:rPr lang="en-US" dirty="0"/>
              <a:t> most common cancer among women in developing countries where routine cervical cancer screening is not widely available. Every year, more than </a:t>
            </a:r>
            <a:r>
              <a:rPr lang="en-US" b="1" dirty="0"/>
              <a:t>342,000</a:t>
            </a:r>
            <a:r>
              <a:rPr lang="en-US" dirty="0"/>
              <a:t> women die from cervical cancer</a:t>
            </a:r>
          </a:p>
          <a:p>
            <a:pPr marL="171450" indent="-171450">
              <a:buFont typeface="Arial" pitchFamily="34" charset="0"/>
              <a:buChar char="•"/>
            </a:pPr>
            <a:r>
              <a:rPr lang="en-US" dirty="0"/>
              <a:t>Cervical cancer comes from a virus called the Human Papillomavirus (HPV)</a:t>
            </a:r>
          </a:p>
          <a:p>
            <a:pPr marL="628650" lvl="1" indent="-171450">
              <a:buFont typeface="Arial" pitchFamily="34" charset="0"/>
              <a:buChar char="-"/>
            </a:pPr>
            <a:r>
              <a:rPr lang="en-US" dirty="0"/>
              <a:t> It is a common virus that is easily spread by skin-to-skin contact during sexual activity with another infected person</a:t>
            </a:r>
          </a:p>
          <a:p>
            <a:pPr marL="628650" lvl="1" indent="-171450">
              <a:buFont typeface="Arial" pitchFamily="34" charset="0"/>
              <a:buChar char="-"/>
            </a:pPr>
            <a:r>
              <a:rPr lang="en-US" dirty="0"/>
              <a:t>70 percent of cervical cancer worldwide are caused by only two HPV types 16 and 18</a:t>
            </a:r>
          </a:p>
          <a:p>
            <a:pPr marL="171450" indent="-171450" defTabSz="914336">
              <a:buFont typeface="Arial" pitchFamily="34" charset="0"/>
              <a:buChar char="•"/>
            </a:pPr>
            <a:r>
              <a:rPr lang="en-US" dirty="0"/>
              <a:t>Most young people are typically infected soon after they become sexually active </a:t>
            </a:r>
          </a:p>
          <a:p>
            <a:pPr marL="171450" indent="-171450">
              <a:buFont typeface="Arial" pitchFamily="34" charset="0"/>
              <a:buChar char="•"/>
            </a:pPr>
            <a:r>
              <a:rPr lang="en-US" dirty="0"/>
              <a:t>C</a:t>
            </a:r>
            <a:r>
              <a:rPr lang="en-US" dirty="0">
                <a:cs typeface="Arial" pitchFamily="34" charset="0"/>
              </a:rPr>
              <a:t>ervical cancer develops slowly many years (</a:t>
            </a:r>
            <a:r>
              <a:rPr lang="en-US" b="1" dirty="0">
                <a:cs typeface="Arial" pitchFamily="34" charset="0"/>
              </a:rPr>
              <a:t>usually</a:t>
            </a:r>
            <a:r>
              <a:rPr lang="en-US" b="1" baseline="0" dirty="0">
                <a:cs typeface="Arial" pitchFamily="34" charset="0"/>
              </a:rPr>
              <a:t> between 15 to 20 years  but often even more</a:t>
            </a:r>
            <a:r>
              <a:rPr lang="en-US" baseline="0" dirty="0">
                <a:cs typeface="Arial" pitchFamily="34" charset="0"/>
              </a:rPr>
              <a:t>) after </a:t>
            </a:r>
            <a:r>
              <a:rPr lang="en-US" strike="noStrike" baseline="0" dirty="0">
                <a:cs typeface="Arial" pitchFamily="34" charset="0"/>
              </a:rPr>
              <a:t>HPV</a:t>
            </a:r>
            <a:r>
              <a:rPr lang="en-US" baseline="0" dirty="0">
                <a:cs typeface="Arial" pitchFamily="34" charset="0"/>
              </a:rPr>
              <a:t> infection. I</a:t>
            </a:r>
            <a:r>
              <a:rPr lang="en-US" baseline="0" dirty="0"/>
              <a:t>n people with weak immune systems, women with untreated HIV, cervical cancer may develop more </a:t>
            </a:r>
            <a:r>
              <a:rPr lang="en-US" dirty="0">
                <a:cs typeface="Arial" pitchFamily="34" charset="0"/>
              </a:rPr>
              <a:t>rapidly.</a:t>
            </a:r>
            <a:r>
              <a:rPr lang="en-US" dirty="0"/>
              <a:t> In most cases, there is no sign</a:t>
            </a:r>
            <a:r>
              <a:rPr lang="en-US" baseline="0" dirty="0"/>
              <a:t> that</a:t>
            </a:r>
            <a:r>
              <a:rPr lang="en-US" dirty="0"/>
              <a:t> a person is infected with HPV</a:t>
            </a:r>
          </a:p>
          <a:p>
            <a:pPr marL="171450" indent="-171450">
              <a:buFont typeface="Arial" pitchFamily="34" charset="0"/>
              <a:buChar char="•"/>
            </a:pPr>
            <a:r>
              <a:rPr lang="en-US" b="1" dirty="0"/>
              <a:t>Cervical cancer: https://www.who.int/health-topics/cervical-cancer#tab=tab_1</a:t>
            </a:r>
          </a:p>
          <a:p>
            <a:pPr marL="0" lvl="1"/>
            <a:endParaRPr lang="en-US" dirty="0"/>
          </a:p>
          <a:p>
            <a:endParaRPr lang="en-US" dirty="0"/>
          </a:p>
          <a:p>
            <a:pPr>
              <a:buFontTx/>
              <a:buChar char="•"/>
            </a:pPr>
            <a:endParaRPr lang="en-US" dirty="0"/>
          </a:p>
          <a:p>
            <a:pPr>
              <a:buFontTx/>
              <a:buChar char="•"/>
            </a:pPr>
            <a:endParaRPr lang="en-US" dirty="0"/>
          </a:p>
          <a:p>
            <a:pPr>
              <a:buFontTx/>
              <a:buChar char="•"/>
            </a:pPr>
            <a:endParaRPr lang="en-GB" dirty="0"/>
          </a:p>
        </p:txBody>
      </p:sp>
      <p:sp>
        <p:nvSpPr>
          <p:cNvPr id="32772" name="Espace réservé du numéro de diapositive 3"/>
          <p:cNvSpPr>
            <a:spLocks noGrp="1"/>
          </p:cNvSpPr>
          <p:nvPr>
            <p:ph type="sldNum" sz="quarter" idx="5"/>
          </p:nvPr>
        </p:nvSpPr>
        <p:spPr>
          <a:noFill/>
        </p:spPr>
        <p:txBody>
          <a:bodyPr/>
          <a:lstStyle/>
          <a:p>
            <a:fld id="{B77DA2FC-B78A-4BFD-AEA2-0FFAAB4E9843}" type="slidenum">
              <a:rPr lang="en-GB" smtClean="0"/>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p:spPr>
        <p:txBody>
          <a:bodyPr/>
          <a:lstStyle/>
          <a:p>
            <a:r>
              <a:rPr lang="en-US" b="1" dirty="0"/>
              <a:t>Explain to the participants the main messages for prevention of</a:t>
            </a:r>
            <a:r>
              <a:rPr lang="en-US" b="1" baseline="0" dirty="0"/>
              <a:t> Cervical Cancer:</a:t>
            </a:r>
            <a:endParaRPr lang="en-US" b="1" dirty="0"/>
          </a:p>
          <a:p>
            <a:endParaRPr lang="en-US" b="1" dirty="0"/>
          </a:p>
          <a:p>
            <a:r>
              <a:rPr lang="en-US" dirty="0"/>
              <a:t>Prevention methods against cervical cancer</a:t>
            </a:r>
            <a:r>
              <a:rPr lang="en-US" baseline="0" dirty="0"/>
              <a:t> for g</a:t>
            </a:r>
            <a:r>
              <a:rPr lang="en-US" dirty="0"/>
              <a:t>irls and women include HPV vaccine for girls aged 9-14 years old, sexuality education, prevention of</a:t>
            </a:r>
            <a:r>
              <a:rPr lang="en-US" baseline="0" dirty="0"/>
              <a:t> tobacco use and cessation if relevant, consistent use of condoms, </a:t>
            </a:r>
            <a:r>
              <a:rPr lang="en-US" dirty="0"/>
              <a:t>and cervical cancer screening for women between</a:t>
            </a:r>
            <a:r>
              <a:rPr lang="en-US" baseline="0" dirty="0"/>
              <a:t> 30 and 49</a:t>
            </a:r>
            <a:r>
              <a:rPr lang="en-US" dirty="0"/>
              <a:t>. </a:t>
            </a:r>
          </a:p>
          <a:p>
            <a:endParaRPr lang="en-US" dirty="0"/>
          </a:p>
          <a:p>
            <a:r>
              <a:rPr lang="en-US" dirty="0"/>
              <a:t>Currently, there are four HPV vaccines </a:t>
            </a:r>
            <a:r>
              <a:rPr lang="es-ES" dirty="0" err="1"/>
              <a:t>licensed</a:t>
            </a:r>
            <a:r>
              <a:rPr lang="es-ES" dirty="0"/>
              <a:t> and </a:t>
            </a:r>
            <a:r>
              <a:rPr lang="es-ES" dirty="0" err="1"/>
              <a:t>available</a:t>
            </a:r>
            <a:r>
              <a:rPr lang="es-ES" dirty="0"/>
              <a:t> </a:t>
            </a:r>
            <a:r>
              <a:rPr lang="es-ES" dirty="0" err="1"/>
              <a:t>worldwide</a:t>
            </a:r>
            <a:r>
              <a:rPr lang="es-ES" dirty="0"/>
              <a:t>, </a:t>
            </a:r>
            <a:r>
              <a:rPr lang="es-ES" dirty="0" err="1"/>
              <a:t>inlcuding</a:t>
            </a:r>
            <a:r>
              <a:rPr lang="es-ES" dirty="0"/>
              <a:t> Gardasil</a:t>
            </a:r>
            <a:r>
              <a:rPr lang="es-ES" baseline="30000" dirty="0"/>
              <a:t>®</a:t>
            </a:r>
            <a:r>
              <a:rPr lang="es-ES" dirty="0"/>
              <a:t>,Gardasil-9®, Cervarix </a:t>
            </a:r>
            <a:r>
              <a:rPr lang="es-ES" baseline="30000" dirty="0"/>
              <a:t>TM </a:t>
            </a:r>
            <a:r>
              <a:rPr lang="es-ES" dirty="0"/>
              <a:t>and </a:t>
            </a:r>
            <a:r>
              <a:rPr lang="es-ES" dirty="0" err="1"/>
              <a:t>Cecolin</a:t>
            </a:r>
            <a:r>
              <a:rPr lang="es-ES" dirty="0"/>
              <a:t>® . </a:t>
            </a:r>
            <a:r>
              <a:rPr lang="es-ES" dirty="0" err="1"/>
              <a:t>All</a:t>
            </a:r>
            <a:r>
              <a:rPr lang="es-ES" dirty="0"/>
              <a:t> </a:t>
            </a:r>
            <a:r>
              <a:rPr lang="es-ES" dirty="0" err="1"/>
              <a:t>four</a:t>
            </a:r>
            <a:r>
              <a:rPr lang="es-ES" dirty="0"/>
              <a:t> HPV </a:t>
            </a:r>
            <a:r>
              <a:rPr lang="es-ES" dirty="0" err="1"/>
              <a:t>vaccines</a:t>
            </a:r>
            <a:r>
              <a:rPr lang="es-ES" dirty="0"/>
              <a:t> </a:t>
            </a:r>
            <a:r>
              <a:rPr lang="es-ES" dirty="0" err="1"/>
              <a:t>work</a:t>
            </a:r>
            <a:r>
              <a:rPr lang="es-ES" dirty="0"/>
              <a:t> </a:t>
            </a:r>
            <a:r>
              <a:rPr lang="es-ES" dirty="0" err="1"/>
              <a:t>best</a:t>
            </a:r>
            <a:r>
              <a:rPr lang="es-ES" dirty="0"/>
              <a:t> </a:t>
            </a:r>
            <a:r>
              <a:rPr lang="es-ES" dirty="0" err="1"/>
              <a:t>if</a:t>
            </a:r>
            <a:r>
              <a:rPr lang="es-ES" dirty="0"/>
              <a:t> </a:t>
            </a:r>
            <a:r>
              <a:rPr lang="es-ES" dirty="0" err="1"/>
              <a:t>given</a:t>
            </a:r>
            <a:r>
              <a:rPr lang="es-ES" dirty="0"/>
              <a:t> </a:t>
            </a:r>
            <a:r>
              <a:rPr lang="es-ES" dirty="0" err="1"/>
              <a:t>to</a:t>
            </a:r>
            <a:r>
              <a:rPr lang="es-ES" dirty="0"/>
              <a:t> </a:t>
            </a:r>
            <a:r>
              <a:rPr lang="es-ES" dirty="0" err="1"/>
              <a:t>young</a:t>
            </a:r>
            <a:r>
              <a:rPr lang="es-ES" dirty="0"/>
              <a:t> </a:t>
            </a:r>
            <a:r>
              <a:rPr lang="es-ES" dirty="0" err="1"/>
              <a:t>girls</a:t>
            </a:r>
            <a:r>
              <a:rPr lang="es-ES" dirty="0"/>
              <a:t> </a:t>
            </a:r>
            <a:r>
              <a:rPr lang="es-ES" dirty="0" err="1"/>
              <a:t>before</a:t>
            </a:r>
            <a:r>
              <a:rPr lang="es-ES" dirty="0"/>
              <a:t> </a:t>
            </a:r>
            <a:r>
              <a:rPr lang="es-ES" dirty="0" err="1"/>
              <a:t>they</a:t>
            </a:r>
            <a:r>
              <a:rPr lang="es-ES" dirty="0"/>
              <a:t> </a:t>
            </a:r>
            <a:r>
              <a:rPr lang="es-ES" dirty="0" err="1"/>
              <a:t>become</a:t>
            </a:r>
            <a:r>
              <a:rPr lang="es-ES" dirty="0"/>
              <a:t> </a:t>
            </a:r>
            <a:r>
              <a:rPr lang="es-ES" dirty="0" err="1"/>
              <a:t>sexually</a:t>
            </a:r>
            <a:r>
              <a:rPr lang="es-ES" dirty="0"/>
              <a:t> active. </a:t>
            </a:r>
            <a:r>
              <a:rPr lang="es-ES" dirty="0" err="1"/>
              <a:t>The</a:t>
            </a:r>
            <a:r>
              <a:rPr lang="es-ES" dirty="0"/>
              <a:t> WHO </a:t>
            </a:r>
            <a:r>
              <a:rPr lang="es-ES" dirty="0" err="1"/>
              <a:t>recommends</a:t>
            </a:r>
            <a:r>
              <a:rPr lang="es-ES" dirty="0"/>
              <a:t> </a:t>
            </a:r>
            <a:r>
              <a:rPr lang="es-ES" dirty="0" err="1"/>
              <a:t>the</a:t>
            </a:r>
            <a:r>
              <a:rPr lang="es-ES" dirty="0"/>
              <a:t> </a:t>
            </a:r>
            <a:r>
              <a:rPr lang="es-ES" dirty="0" err="1"/>
              <a:t>vaccination</a:t>
            </a:r>
            <a:r>
              <a:rPr lang="es-ES" dirty="0"/>
              <a:t> </a:t>
            </a:r>
            <a:r>
              <a:rPr lang="es-ES" dirty="0" err="1"/>
              <a:t>of</a:t>
            </a:r>
            <a:r>
              <a:rPr lang="es-ES" dirty="0"/>
              <a:t> </a:t>
            </a:r>
            <a:r>
              <a:rPr lang="es-ES" dirty="0" err="1"/>
              <a:t>girls</a:t>
            </a:r>
            <a:r>
              <a:rPr lang="es-ES" dirty="0"/>
              <a:t> </a:t>
            </a:r>
            <a:r>
              <a:rPr lang="es-ES" dirty="0" err="1"/>
              <a:t>between</a:t>
            </a:r>
            <a:r>
              <a:rPr lang="es-ES" dirty="0"/>
              <a:t> 9</a:t>
            </a:r>
            <a:r>
              <a:rPr lang="es-ES" baseline="0" dirty="0"/>
              <a:t> and </a:t>
            </a:r>
            <a:r>
              <a:rPr lang="es-ES" dirty="0"/>
              <a:t>14 </a:t>
            </a:r>
            <a:r>
              <a:rPr lang="es-ES" dirty="0" err="1"/>
              <a:t>years</a:t>
            </a:r>
            <a:r>
              <a:rPr lang="es-ES" dirty="0"/>
              <a:t> </a:t>
            </a:r>
            <a:r>
              <a:rPr lang="es-ES" dirty="0" err="1"/>
              <a:t>old</a:t>
            </a:r>
            <a:r>
              <a:rPr lang="es-ES" dirty="0"/>
              <a:t>.</a:t>
            </a:r>
          </a:p>
          <a:p>
            <a:endParaRPr lang="en-US" dirty="0"/>
          </a:p>
          <a:p>
            <a:r>
              <a:rPr lang="en-US" dirty="0"/>
              <a:t>HPV vaccines will not treat or get rid of existing HPV infections. Also, HPV vaccines do not treat or cure health problems (like cancer or warts) caused by an HPV infection that was acquired before vaccination. </a:t>
            </a:r>
            <a:r>
              <a:rPr lang="es-ES" dirty="0"/>
              <a:t> </a:t>
            </a:r>
            <a:r>
              <a:rPr lang="en-US" dirty="0"/>
              <a:t> </a:t>
            </a:r>
          </a:p>
          <a:p>
            <a:endParaRPr lang="en-US" dirty="0"/>
          </a:p>
          <a:p>
            <a:r>
              <a:rPr lang="en-US" dirty="0"/>
              <a:t>Adult women should get regular cervical cancer screening even if they have completed HPV vaccination.</a:t>
            </a:r>
            <a:endParaRPr lang="es-ES" dirty="0"/>
          </a:p>
          <a:p>
            <a:endParaRPr lang="es-ES" dirty="0"/>
          </a:p>
          <a:p>
            <a:endParaRPr lang="es-ES" dirty="0"/>
          </a:p>
          <a:p>
            <a:r>
              <a:rPr lang="es-ES" dirty="0"/>
              <a:t> </a:t>
            </a:r>
          </a:p>
          <a:p>
            <a:endParaRPr lang="en-US" dirty="0"/>
          </a:p>
        </p:txBody>
      </p:sp>
      <p:sp>
        <p:nvSpPr>
          <p:cNvPr id="3379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57" tIns="45129" rIns="90257" bIns="45129" anchor="b"/>
          <a:lstStyle/>
          <a:p>
            <a:pPr algn="r" defTabSz="901934"/>
            <a:fld id="{FCC4DE4F-6450-492E-843B-130333DE6CB0}" type="slidenum">
              <a:rPr lang="en-GB" sz="1200">
                <a:solidFill>
                  <a:srgbClr val="000000"/>
                </a:solidFill>
                <a:latin typeface="Arial" pitchFamily="34" charset="0"/>
              </a:rPr>
              <a:pPr algn="r" defTabSz="901934"/>
              <a:t>11</a:t>
            </a:fld>
            <a:endParaRPr lang="en-GB" sz="1200">
              <a:solidFill>
                <a:srgbClr val="000000"/>
              </a:solidFill>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p:cNvSpPr>
            <a:spLocks noGrp="1" noRot="1" noChangeAspect="1" noTextEdit="1"/>
          </p:cNvSpPr>
          <p:nvPr>
            <p:ph type="sldImg"/>
          </p:nvPr>
        </p:nvSpPr>
        <p:spPr>
          <a:ln/>
        </p:spPr>
      </p:sp>
      <p:sp>
        <p:nvSpPr>
          <p:cNvPr id="34819" name="Espace réservé des commentaires 2"/>
          <p:cNvSpPr>
            <a:spLocks noGrp="1"/>
          </p:cNvSpPr>
          <p:nvPr>
            <p:ph type="body" idx="1"/>
          </p:nvPr>
        </p:nvSpPr>
        <p:spPr>
          <a:noFill/>
          <a:ln/>
        </p:spPr>
        <p:txBody>
          <a:bodyPr/>
          <a:lstStyle/>
          <a:p>
            <a:r>
              <a:rPr lang="en-US" b="1" dirty="0"/>
              <a:t>Explain to the participants if HPV vaccine is safe :</a:t>
            </a:r>
            <a:endParaRPr lang="en-US" dirty="0"/>
          </a:p>
          <a:p>
            <a:r>
              <a:rPr lang="en-US" dirty="0"/>
              <a:t>This vaccine offers the best protection against HPV injection!</a:t>
            </a:r>
          </a:p>
          <a:p>
            <a:pPr marL="171450" indent="-171450">
              <a:buFont typeface="Arial" pitchFamily="34" charset="0"/>
              <a:buChar char="•"/>
            </a:pPr>
            <a:r>
              <a:rPr lang="en-US" dirty="0"/>
              <a:t>Most national regulatory agencies, including the Food and Drug Administration in the U.S.A. and the European Medicines Agency, have licensed the vaccines and note them to be safe and effective</a:t>
            </a:r>
          </a:p>
          <a:p>
            <a:pPr marL="171450" indent="-171450">
              <a:buFont typeface="Arial" pitchFamily="34" charset="0"/>
              <a:buChar char="•"/>
            </a:pPr>
            <a:r>
              <a:rPr lang="en-US" dirty="0"/>
              <a:t>The vaccine has been administered to </a:t>
            </a:r>
            <a:r>
              <a:rPr lang="en-US" b="1" dirty="0"/>
              <a:t>more than 300 million </a:t>
            </a:r>
            <a:r>
              <a:rPr lang="en-US" dirty="0"/>
              <a:t>of girls and women around the world without serious side effects</a:t>
            </a:r>
          </a:p>
          <a:p>
            <a:pPr marL="171450" indent="-171450">
              <a:buFont typeface="Arial" pitchFamily="34" charset="0"/>
              <a:buChar char="•"/>
            </a:pPr>
            <a:r>
              <a:rPr lang="en-US" sz="1200" dirty="0">
                <a:solidFill>
                  <a:srgbClr val="000066"/>
                </a:solidFill>
                <a:latin typeface="Arial" panose="020B0604020202020204" pitchFamily="34" charset="0"/>
                <a:cs typeface="Arial" panose="020B0604020202020204" pitchFamily="34" charset="0"/>
              </a:rPr>
              <a:t>As </a:t>
            </a:r>
            <a:r>
              <a:rPr lang="en-US" sz="1200">
                <a:solidFill>
                  <a:srgbClr val="000066"/>
                </a:solidFill>
                <a:latin typeface="Arial" panose="020B0604020202020204" pitchFamily="34" charset="0"/>
                <a:cs typeface="Arial" panose="020B0604020202020204" pitchFamily="34" charset="0"/>
              </a:rPr>
              <a:t>of February 2022, </a:t>
            </a:r>
            <a:r>
              <a:rPr lang="en-US" sz="1200" dirty="0">
                <a:solidFill>
                  <a:srgbClr val="000066"/>
                </a:solidFill>
                <a:latin typeface="Arial" panose="020B0604020202020204" pitchFamily="34" charset="0"/>
                <a:cs typeface="Arial" panose="020B0604020202020204" pitchFamily="34" charset="0"/>
              </a:rPr>
              <a:t>HPV vaccine has been introduced </a:t>
            </a:r>
            <a:r>
              <a:rPr lang="en-US" sz="1200">
                <a:solidFill>
                  <a:srgbClr val="000066"/>
                </a:solidFill>
                <a:latin typeface="Arial" panose="020B0604020202020204" pitchFamily="34" charset="0"/>
                <a:cs typeface="Arial" panose="020B0604020202020204" pitchFamily="34" charset="0"/>
              </a:rPr>
              <a:t>in 117 </a:t>
            </a:r>
            <a:r>
              <a:rPr lang="en-US" sz="1200" dirty="0">
                <a:solidFill>
                  <a:srgbClr val="000066"/>
                </a:solidFill>
                <a:latin typeface="Arial" panose="020B0604020202020204" pitchFamily="34" charset="0"/>
                <a:cs typeface="Arial" panose="020B0604020202020204" pitchFamily="34" charset="0"/>
              </a:rPr>
              <a:t>countries</a:t>
            </a:r>
          </a:p>
          <a:p>
            <a:pPr marL="171450" indent="-171450">
              <a:buFont typeface="Arial" pitchFamily="34" charset="0"/>
              <a:buChar char="•"/>
            </a:pPr>
            <a:r>
              <a:rPr lang="en-US" dirty="0"/>
              <a:t>The vaccine works against cervical cancer. The vaccine does NOT prevent pregnancy, HIV, or other sexually transmitted infections</a:t>
            </a:r>
          </a:p>
          <a:p>
            <a:endParaRPr lang="en-US" dirty="0"/>
          </a:p>
        </p:txBody>
      </p:sp>
      <p:sp>
        <p:nvSpPr>
          <p:cNvPr id="34820" name="Espace réservé du numéro de diapositive 3"/>
          <p:cNvSpPr>
            <a:spLocks noGrp="1"/>
          </p:cNvSpPr>
          <p:nvPr>
            <p:ph type="sldNum" sz="quarter" idx="5"/>
          </p:nvPr>
        </p:nvSpPr>
        <p:spPr>
          <a:noFill/>
        </p:spPr>
        <p:txBody>
          <a:bodyPr/>
          <a:lstStyle/>
          <a:p>
            <a:fld id="{31FD24E2-13BA-436A-91FF-F227A8CED1CA}" type="slidenum">
              <a:rPr lang="en-GB" smtClean="0">
                <a:solidFill>
                  <a:srgbClr val="000000"/>
                </a:solidFill>
              </a:rPr>
              <a:pPr/>
              <a:t>12</a:t>
            </a:fld>
            <a:endParaRPr lang="en-GB">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p:cNvSpPr>
            <a:spLocks noGrp="1" noRot="1" noChangeAspect="1" noTextEdit="1"/>
          </p:cNvSpPr>
          <p:nvPr>
            <p:ph type="sldImg"/>
          </p:nvPr>
        </p:nvSpPr>
        <p:spPr>
          <a:ln/>
        </p:spPr>
      </p:sp>
      <p:sp>
        <p:nvSpPr>
          <p:cNvPr id="36867" name="Espace réservé des commentaires 2"/>
          <p:cNvSpPr>
            <a:spLocks noGrp="1"/>
          </p:cNvSpPr>
          <p:nvPr>
            <p:ph type="body" idx="1"/>
          </p:nvPr>
        </p:nvSpPr>
        <p:spPr>
          <a:noFill/>
          <a:ln/>
        </p:spPr>
        <p:txBody>
          <a:bodyPr/>
          <a:lstStyle/>
          <a:p>
            <a:r>
              <a:rPr lang="en-US" b="1" dirty="0"/>
              <a:t>Explain to the participants how to vaccinate the girl against HPV:</a:t>
            </a:r>
          </a:p>
          <a:p>
            <a:pPr marL="171450" indent="-171450">
              <a:buFont typeface="Arial" pitchFamily="34" charset="0"/>
              <a:buChar char="•"/>
            </a:pPr>
            <a:r>
              <a:rPr lang="en-US" sz="1200" kern="1200" dirty="0">
                <a:solidFill>
                  <a:schemeClr val="tx1"/>
                </a:solidFill>
                <a:latin typeface="Arial" pitchFamily="34" charset="0"/>
                <a:ea typeface="MS PGothic" pitchFamily="34" charset="-128"/>
              </a:rPr>
              <a:t>Explain to the teachers, parents and girls that it is important to get the complete series of 2 doses of HPV vaccine with at least 6-months between the first and second doses</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latin typeface="Arial" pitchFamily="34" charset="0"/>
                <a:ea typeface="MS PGothic" pitchFamily="34" charset="-128"/>
              </a:rPr>
              <a:t>In addition, girls known to be immunocompromised or with HIV infection should receive a third dose (at least six months after the second dose).</a:t>
            </a:r>
          </a:p>
          <a:p>
            <a:pPr marL="171450" indent="-171450">
              <a:buFont typeface="Arial" pitchFamily="34" charset="0"/>
              <a:buChar char="•"/>
            </a:pPr>
            <a:endParaRPr lang="en-US" dirty="0"/>
          </a:p>
          <a:p>
            <a:pPr marL="171450" indent="-171450">
              <a:buFont typeface="Arial" pitchFamily="34" charset="0"/>
              <a:buChar char="•"/>
            </a:pPr>
            <a:r>
              <a:rPr lang="fr-FR" dirty="0"/>
              <a:t>HPV vaccine </a:t>
            </a:r>
            <a:r>
              <a:rPr lang="fr-FR" dirty="0" err="1"/>
              <a:t>will</a:t>
            </a:r>
            <a:r>
              <a:rPr lang="fr-FR" dirty="0"/>
              <a:t> </a:t>
            </a:r>
            <a:r>
              <a:rPr lang="fr-FR" dirty="0" err="1"/>
              <a:t>be</a:t>
            </a:r>
            <a:r>
              <a:rPr lang="fr-FR" dirty="0"/>
              <a:t> </a:t>
            </a:r>
            <a:r>
              <a:rPr lang="fr-FR" dirty="0" err="1"/>
              <a:t>given</a:t>
            </a:r>
            <a:r>
              <a:rPr lang="fr-FR" dirty="0"/>
              <a:t> in the </a:t>
            </a:r>
            <a:r>
              <a:rPr lang="fr-FR" dirty="0" err="1"/>
              <a:t>form</a:t>
            </a:r>
            <a:r>
              <a:rPr lang="fr-FR" dirty="0"/>
              <a:t> of an injection in the muscle of the </a:t>
            </a:r>
            <a:r>
              <a:rPr lang="fr-FR" dirty="0" err="1"/>
              <a:t>upper</a:t>
            </a:r>
            <a:r>
              <a:rPr lang="fr-FR" dirty="0"/>
              <a:t> arm (right or </a:t>
            </a:r>
            <a:r>
              <a:rPr lang="fr-FR" dirty="0" err="1"/>
              <a:t>left</a:t>
            </a:r>
            <a:r>
              <a:rPr lang="fr-FR" dirty="0"/>
              <a:t> arm)</a:t>
            </a:r>
          </a:p>
        </p:txBody>
      </p:sp>
      <p:sp>
        <p:nvSpPr>
          <p:cNvPr id="36868" name="Espace réservé du numéro de diapositive 3"/>
          <p:cNvSpPr>
            <a:spLocks noGrp="1"/>
          </p:cNvSpPr>
          <p:nvPr>
            <p:ph type="sldNum" sz="quarter" idx="5"/>
          </p:nvPr>
        </p:nvSpPr>
        <p:spPr>
          <a:noFill/>
        </p:spPr>
        <p:txBody>
          <a:bodyPr/>
          <a:lstStyle/>
          <a:p>
            <a:fld id="{A2C5EBB2-E8E9-449D-8B33-45C1EF946E5F}" type="slidenum">
              <a:rPr lang="en-GB" smtClean="0">
                <a:solidFill>
                  <a:srgbClr val="000000"/>
                </a:solidFill>
              </a:rPr>
              <a:pPr/>
              <a:t>13</a:t>
            </a:fld>
            <a:endParaRPr lang="en-GB">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p:cNvSpPr>
            <a:spLocks noGrp="1" noRot="1" noChangeAspect="1" noTextEdit="1"/>
          </p:cNvSpPr>
          <p:nvPr>
            <p:ph type="sldImg"/>
          </p:nvPr>
        </p:nvSpPr>
        <p:spPr>
          <a:ln/>
        </p:spPr>
      </p:sp>
      <p:sp>
        <p:nvSpPr>
          <p:cNvPr id="38915" name="Espace réservé des commentaires 2"/>
          <p:cNvSpPr>
            <a:spLocks noGrp="1"/>
          </p:cNvSpPr>
          <p:nvPr>
            <p:ph type="body" idx="1"/>
          </p:nvPr>
        </p:nvSpPr>
        <p:spPr>
          <a:noFill/>
          <a:ln/>
        </p:spPr>
        <p:txBody>
          <a:bodyPr/>
          <a:lstStyle/>
          <a:p>
            <a:pPr marL="604479" indent="-604479"/>
            <a:r>
              <a:rPr lang="en-US" b="1" dirty="0"/>
              <a:t>Explain to the participants how to respond to side effects:</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Current HPV vaccines are generally well tolerated</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a:t>Pain and swelling where the injection was given </a:t>
            </a:r>
            <a:r>
              <a:rPr lang="en-US" b="0" baseline="0" dirty="0"/>
              <a:t>are </a:t>
            </a:r>
            <a:r>
              <a:rPr lang="en-US" baseline="0" dirty="0"/>
              <a:t>very common side effect</a:t>
            </a:r>
            <a:r>
              <a:rPr lang="en-US" strike="sngStrike" baseline="0" dirty="0"/>
              <a:t>s</a:t>
            </a:r>
            <a:r>
              <a:rPr lang="en-US" baseline="0" dirty="0"/>
              <a:t> of HPV vaccine</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a:t>Other minor adverse events include fever, dizziness, and nausea</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a:solidFill>
                  <a:schemeClr val="tx1"/>
                </a:solidFill>
                <a:latin typeface="Arial" pitchFamily="34" charset="0"/>
                <a:ea typeface="MS PGothic" pitchFamily="34" charset="-128"/>
                <a:cs typeface="MS PGothic" pitchFamily="34" charset="-128"/>
              </a:rPr>
              <a:t>Syncope – fainting - not related to HPV vaccine but to needles/blood is more common in adolescents than in other ages. </a:t>
            </a:r>
            <a:r>
              <a:rPr lang="en-US" sz="1200" kern="1200" dirty="0">
                <a:solidFill>
                  <a:schemeClr val="tx1"/>
                </a:solidFill>
                <a:latin typeface="Arial" pitchFamily="34" charset="0"/>
                <a:ea typeface="MS PGothic" pitchFamily="34" charset="-128"/>
                <a:cs typeface="MS PGothic" pitchFamily="34" charset="-128"/>
              </a:rPr>
              <a:t>This is unrelated to the vaccine itself. </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a:solidFill>
                  <a:schemeClr val="tx1"/>
                </a:solidFill>
                <a:latin typeface="Arial" pitchFamily="34" charset="0"/>
                <a:ea typeface="MS PGothic" pitchFamily="34" charset="-128"/>
                <a:cs typeface="MS PGothic" pitchFamily="34" charset="-128"/>
              </a:rPr>
              <a:t>To prevent possible syncope, it is recommended that adolescents be seated or lie down during HPV vaccine administration.</a:t>
            </a:r>
            <a:r>
              <a:rPr lang="en-US" sz="1200" kern="1200" dirty="0">
                <a:solidFill>
                  <a:schemeClr val="tx1"/>
                </a:solidFill>
                <a:latin typeface="Arial" pitchFamily="34" charset="0"/>
                <a:ea typeface="MS PGothic" pitchFamily="34" charset="-128"/>
                <a:cs typeface="MS PGothic" pitchFamily="34" charset="-128"/>
              </a:rPr>
              <a:t> Girls who feel faint/weak after the vaccination</a:t>
            </a:r>
            <a:r>
              <a:rPr lang="en-US" sz="1200" kern="1200" baseline="0" dirty="0">
                <a:solidFill>
                  <a:schemeClr val="tx1"/>
                </a:solidFill>
                <a:latin typeface="Arial" pitchFamily="34" charset="0"/>
                <a:ea typeface="MS PGothic" pitchFamily="34" charset="-128"/>
                <a:cs typeface="MS PGothic" pitchFamily="34" charset="-128"/>
              </a:rPr>
              <a:t> </a:t>
            </a:r>
            <a:r>
              <a:rPr lang="en-US" sz="1200" kern="1200" dirty="0">
                <a:solidFill>
                  <a:schemeClr val="tx1"/>
                </a:solidFill>
                <a:latin typeface="Arial" pitchFamily="34" charset="0"/>
                <a:ea typeface="MS PGothic" pitchFamily="34" charset="-128"/>
                <a:cs typeface="MS PGothic" pitchFamily="34" charset="-128"/>
              </a:rPr>
              <a:t>should remain seated or </a:t>
            </a:r>
            <a:r>
              <a:rPr lang="en-US" sz="1200" b="0" kern="1200" dirty="0">
                <a:solidFill>
                  <a:schemeClr val="tx1"/>
                </a:solidFill>
                <a:latin typeface="Arial" pitchFamily="34" charset="0"/>
                <a:ea typeface="MS PGothic" pitchFamily="34" charset="-128"/>
                <a:cs typeface="MS PGothic" pitchFamily="34" charset="-128"/>
              </a:rPr>
              <a:t>laying</a:t>
            </a:r>
            <a:r>
              <a:rPr lang="en-US" sz="1200" kern="1200" dirty="0">
                <a:solidFill>
                  <a:schemeClr val="tx1"/>
                </a:solidFill>
                <a:latin typeface="Arial" pitchFamily="34" charset="0"/>
                <a:ea typeface="MS PGothic" pitchFamily="34" charset="-128"/>
                <a:cs typeface="MS PGothic" pitchFamily="34" charset="-128"/>
              </a:rPr>
              <a:t> down for 15 minutes before getting back on their feet</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If a girl has fever (&gt;39˚C), paracetamol may be given</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If the girl shows any unusual symptoms, take her directly to the hospital or contact the health worker who administered the vaccine</a:t>
            </a:r>
          </a:p>
          <a:p>
            <a:pPr marL="604479" indent="-604479"/>
            <a:endParaRPr lang="en-US" dirty="0"/>
          </a:p>
          <a:p>
            <a:pPr marL="604479" indent="-604479"/>
            <a:r>
              <a:rPr lang="en-US" dirty="0">
                <a:sym typeface="Wingdings" pitchFamily="2" charset="2"/>
              </a:rPr>
              <a:t> </a:t>
            </a:r>
            <a:r>
              <a:rPr lang="en-US" dirty="0"/>
              <a:t>Teachers, parents and </a:t>
            </a:r>
            <a:r>
              <a:rPr lang="en-US" u="none" dirty="0"/>
              <a:t>girls need to understand that </a:t>
            </a:r>
            <a:r>
              <a:rPr lang="en-US" dirty="0"/>
              <a:t>the risk of the side effects after HPV vaccination is much lower than the future risk of cervical cancer.</a:t>
            </a:r>
            <a:r>
              <a:rPr lang="en-US" baseline="0" dirty="0"/>
              <a:t>   </a:t>
            </a:r>
            <a:endParaRPr lang="en-US" dirty="0"/>
          </a:p>
          <a:p>
            <a:pPr marL="604479" indent="-604479"/>
            <a:endParaRPr lang="en-US" dirty="0"/>
          </a:p>
          <a:p>
            <a:pPr marL="604479" indent="-604479"/>
            <a:endParaRPr lang="fr-FR" dirty="0"/>
          </a:p>
        </p:txBody>
      </p:sp>
      <p:sp>
        <p:nvSpPr>
          <p:cNvPr id="38916" name="Espace réservé du numéro de diapositive 3"/>
          <p:cNvSpPr>
            <a:spLocks noGrp="1"/>
          </p:cNvSpPr>
          <p:nvPr>
            <p:ph type="sldNum" sz="quarter" idx="5"/>
          </p:nvPr>
        </p:nvSpPr>
        <p:spPr>
          <a:noFill/>
        </p:spPr>
        <p:txBody>
          <a:bodyPr/>
          <a:lstStyle/>
          <a:p>
            <a:fld id="{CB4E9DCA-1BF3-4B6D-973A-343B8A9A3945}" type="slidenum">
              <a:rPr lang="en-GB" smtClean="0"/>
              <a:pPr/>
              <a:t>14</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lIns="90234" tIns="45115" rIns="90234" bIns="45115"/>
          <a:lstStyle/>
          <a:p>
            <a:r>
              <a:rPr lang="en-US" b="1" dirty="0"/>
              <a:t>Read the situation and question to the participants:</a:t>
            </a:r>
          </a:p>
          <a:p>
            <a:r>
              <a:rPr lang="en-US" b="1" dirty="0"/>
              <a:t>Response:</a:t>
            </a:r>
            <a:r>
              <a:rPr lang="en-US" b="1" baseline="0" dirty="0"/>
              <a:t> </a:t>
            </a:r>
          </a:p>
          <a:p>
            <a:pPr marL="171450" indent="-171450">
              <a:buFont typeface="Arial" pitchFamily="34" charset="0"/>
              <a:buChar char="•"/>
            </a:pPr>
            <a:r>
              <a:rPr lang="en-US" b="0" baseline="0" dirty="0"/>
              <a:t>Question 1: No, </a:t>
            </a:r>
            <a:r>
              <a:rPr lang="en-US" dirty="0"/>
              <a:t>HPV vaccine does </a:t>
            </a:r>
            <a:r>
              <a:rPr lang="en-US" b="1" dirty="0"/>
              <a:t>NOT </a:t>
            </a:r>
            <a:r>
              <a:rPr lang="en-US" dirty="0"/>
              <a:t>affect a girl's fertility (the ability to bear children)</a:t>
            </a:r>
          </a:p>
          <a:p>
            <a:pPr marL="171450" indent="-171450" defTabSz="906719">
              <a:buFont typeface="Arial" pitchFamily="34" charset="0"/>
              <a:buChar char="•"/>
            </a:pPr>
            <a:r>
              <a:rPr lang="en-US" dirty="0"/>
              <a:t>Question 2: No, HPV vaccine does </a:t>
            </a:r>
            <a:r>
              <a:rPr lang="en-US" b="1" dirty="0"/>
              <a:t>NOT</a:t>
            </a:r>
            <a:r>
              <a:rPr lang="en-US" b="0" dirty="0"/>
              <a:t> affect </a:t>
            </a:r>
            <a:r>
              <a:rPr lang="en-US" dirty="0"/>
              <a:t>a girl’s sexual behavior or orientation</a:t>
            </a:r>
          </a:p>
          <a:p>
            <a:pPr marL="171450" indent="-171450" defTabSz="906719">
              <a:buFont typeface="Arial" pitchFamily="34" charset="0"/>
              <a:buChar char="•"/>
            </a:pPr>
            <a:r>
              <a:rPr lang="en-US" dirty="0"/>
              <a:t>Question 3: There is no antiviral treatment for HPV infection. But there are treatments for the health problems that it can cause, including treatment for precancerous cervical lesions and cancerous cervical lesions</a:t>
            </a:r>
          </a:p>
          <a:p>
            <a:pPr marL="171450" indent="-171450" defTabSz="906719">
              <a:buFont typeface="Arial" pitchFamily="34" charset="0"/>
              <a:buChar char="•"/>
            </a:pPr>
            <a:r>
              <a:rPr lang="en-US" b="0" dirty="0"/>
              <a:t>Question 4: </a:t>
            </a:r>
          </a:p>
          <a:p>
            <a:pPr marL="628650" lvl="1" indent="-171450" defTabSz="906719">
              <a:buFont typeface="Arial" pitchFamily="34" charset="0"/>
              <a:buChar char="•"/>
            </a:pPr>
            <a:r>
              <a:rPr lang="en-US" b="0" dirty="0"/>
              <a:t>The current vaccination </a:t>
            </a:r>
            <a:r>
              <a:rPr lang="en-US" b="0" dirty="0" err="1"/>
              <a:t>programme</a:t>
            </a:r>
            <a:r>
              <a:rPr lang="en-US" b="0" dirty="0"/>
              <a:t> is for prevention of cervical cancer, which only affects women, and therefore girls' vaccination is prioritized.  Evidence from other countries has shown that when coverage is high (&gt;80%) herd protection means that not only the unimmunized girls are indirectly protected, but also boys.  </a:t>
            </a:r>
          </a:p>
          <a:p>
            <a:pPr marL="628650" lvl="1" indent="-171450" defTabSz="906719">
              <a:buFont typeface="Arial" pitchFamily="34" charset="0"/>
              <a:buChar char="•"/>
            </a:pPr>
            <a:r>
              <a:rPr lang="en-US" b="0" dirty="0"/>
              <a:t>In some countries boys are also vaccinated which will not only help to prevent girls from HPV infections, but also prevent certain cancers in boys. However, HPV is a very expensive vaccine and more than 80% of cancers caused by HPV are in women and therefore vaccination of young girls is most cost effective and therefore prioritized. </a:t>
            </a:r>
          </a:p>
          <a:p>
            <a:pPr marL="628650" lvl="1" indent="-171450" defTabSz="906719">
              <a:buFont typeface="Arial" pitchFamily="34" charset="0"/>
              <a:buChar char="•"/>
            </a:pPr>
            <a:r>
              <a:rPr lang="en-US" b="0" dirty="0"/>
              <a:t>Nevertheless, </a:t>
            </a:r>
            <a:r>
              <a:rPr lang="en-US" b="0" dirty="0">
                <a:solidFill>
                  <a:srgbClr val="FF0000"/>
                </a:solidFill>
              </a:rPr>
              <a:t>boys and men should know how to help protect their female partners and their daughters against cervical cancer. Key prevention measures are condom use, promotion of, and supporting, HPV vaccination in girls and daughters and promotion of cervical cancer screening for older women.</a:t>
            </a:r>
          </a:p>
          <a:p>
            <a:pPr marL="628650" lvl="1" indent="-171450" defTabSz="906719">
              <a:buFont typeface="Arial" pitchFamily="34" charset="0"/>
              <a:buChar char="•"/>
            </a:pPr>
            <a:r>
              <a:rPr lang="en-US" b="0" dirty="0">
                <a:solidFill>
                  <a:srgbClr val="FF0000"/>
                </a:solidFill>
              </a:rPr>
              <a:t>Finally, unlike some other vaccines, the </a:t>
            </a:r>
            <a:r>
              <a:rPr lang="en-US" b="0" dirty="0" err="1">
                <a:solidFill>
                  <a:srgbClr val="FF0000"/>
                </a:solidFill>
              </a:rPr>
              <a:t>Cecolin</a:t>
            </a:r>
            <a:r>
              <a:rPr lang="en-US" b="0" dirty="0">
                <a:solidFill>
                  <a:srgbClr val="FF0000"/>
                </a:solidFill>
              </a:rPr>
              <a:t>® vaccine is </a:t>
            </a:r>
            <a:r>
              <a:rPr lang="en-US" b="0" u="sng" dirty="0">
                <a:solidFill>
                  <a:srgbClr val="FF0000"/>
                </a:solidFill>
              </a:rPr>
              <a:t>not</a:t>
            </a:r>
            <a:r>
              <a:rPr lang="en-US" b="0" dirty="0">
                <a:solidFill>
                  <a:srgbClr val="FF0000"/>
                </a:solidFill>
              </a:rPr>
              <a:t> licensed to be used in males, because the required studies have not been carried out.</a:t>
            </a:r>
          </a:p>
        </p:txBody>
      </p:sp>
      <p:sp>
        <p:nvSpPr>
          <p:cNvPr id="29700"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34" tIns="45115" rIns="90234" bIns="45115" anchor="b"/>
          <a:lstStyle/>
          <a:p>
            <a:pPr algn="r" defTabSz="901890"/>
            <a:fld id="{4CB34BD1-2EB5-4A45-B77A-A4204492305C}" type="slidenum">
              <a:rPr lang="fr-FR" sz="1200">
                <a:solidFill>
                  <a:srgbClr val="000000"/>
                </a:solidFill>
                <a:latin typeface="Arial" pitchFamily="34" charset="0"/>
              </a:rPr>
              <a:pPr algn="r" defTabSz="901890"/>
              <a:t>15</a:t>
            </a:fld>
            <a:endParaRPr lang="fr-FR" sz="1200">
              <a:solidFill>
                <a:srgbClr val="000000"/>
              </a:solidFill>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lIns="90234" tIns="45115" rIns="90234" bIns="45115"/>
          <a:lstStyle/>
          <a:p>
            <a:r>
              <a:rPr lang="en-US" b="1" dirty="0"/>
              <a:t>Read the situation and question to the participants:</a:t>
            </a:r>
          </a:p>
          <a:p>
            <a:endParaRPr lang="en-US" b="1" dirty="0"/>
          </a:p>
          <a:p>
            <a:r>
              <a:rPr lang="en-US" b="1" dirty="0"/>
              <a:t>Responses:</a:t>
            </a:r>
            <a:r>
              <a:rPr lang="en-US" b="1" baseline="0" dirty="0"/>
              <a:t> </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0" baseline="0" dirty="0"/>
              <a:t>Question 5: </a:t>
            </a:r>
            <a:r>
              <a:rPr lang="en-US" sz="1200" kern="1200" dirty="0">
                <a:solidFill>
                  <a:schemeClr val="tx1"/>
                </a:solidFill>
                <a:latin typeface="Arial" pitchFamily="34" charset="0"/>
                <a:ea typeface="MS PGothic" pitchFamily="34" charset="-128"/>
                <a:cs typeface="MS PGothic" pitchFamily="34" charset="-128"/>
              </a:rPr>
              <a:t>Cervical cancer takes a long time to develop (usually between 10 and 20 years) after</a:t>
            </a:r>
            <a:r>
              <a:rPr lang="en-US" sz="1200" kern="1200" baseline="0" dirty="0">
                <a:solidFill>
                  <a:schemeClr val="tx1"/>
                </a:solidFill>
                <a:latin typeface="Arial" pitchFamily="34" charset="0"/>
                <a:ea typeface="MS PGothic" pitchFamily="34" charset="-128"/>
                <a:cs typeface="MS PGothic" pitchFamily="34" charset="-128"/>
              </a:rPr>
              <a:t> </a:t>
            </a:r>
            <a:r>
              <a:rPr lang="en-US" sz="1200" kern="1200" dirty="0">
                <a:solidFill>
                  <a:schemeClr val="tx1"/>
                </a:solidFill>
                <a:latin typeface="Arial" pitchFamily="34" charset="0"/>
                <a:ea typeface="MS PGothic" pitchFamily="34" charset="-128"/>
                <a:cs typeface="MS PGothic" pitchFamily="34" charset="-128"/>
              </a:rPr>
              <a:t>HPV infection. Most HPV infections occur quickly after the start of sexual activity; </a:t>
            </a:r>
            <a:r>
              <a:rPr lang="en-US" sz="1200" b="0" kern="1200" dirty="0">
                <a:solidFill>
                  <a:schemeClr val="tx1"/>
                </a:solidFill>
                <a:latin typeface="Arial" pitchFamily="34" charset="0"/>
                <a:ea typeface="MS PGothic" pitchFamily="34" charset="-128"/>
                <a:cs typeface="MS PGothic" pitchFamily="34" charset="-128"/>
              </a:rPr>
              <a:t>Therefore, it is important to vaccinate girls before HPV infection can first occur. The vaccine is also most effective in girls aged 9-14 years old as this is usually before sexual debut.</a:t>
            </a:r>
            <a:endParaRPr lang="en-US" b="0" dirty="0">
              <a:solidFill>
                <a:schemeClr val="tx1"/>
              </a:solidFill>
            </a:endParaRPr>
          </a:p>
          <a:p>
            <a:pPr marL="171450" marR="0" indent="-171450" algn="l" defTabSz="906719" rtl="0" eaLnBrk="0" fontAlgn="base" latinLnBrk="0" hangingPunct="0">
              <a:lnSpc>
                <a:spcPct val="100000"/>
              </a:lnSpc>
              <a:spcBef>
                <a:spcPct val="30000"/>
              </a:spcBef>
              <a:spcAft>
                <a:spcPct val="0"/>
              </a:spcAft>
              <a:buClrTx/>
              <a:buSzTx/>
              <a:buFont typeface="Arial" pitchFamily="34" charset="0"/>
              <a:buChar char="•"/>
              <a:tabLst/>
              <a:defRPr/>
            </a:pPr>
            <a:r>
              <a:rPr lang="en-US" b="0" dirty="0">
                <a:solidFill>
                  <a:schemeClr val="tx1"/>
                </a:solidFill>
              </a:rPr>
              <a:t>Question 6:  HPV vaccine is not</a:t>
            </a:r>
            <a:r>
              <a:rPr lang="en-US" b="0" baseline="0" dirty="0">
                <a:solidFill>
                  <a:schemeClr val="tx1"/>
                </a:solidFill>
              </a:rPr>
              <a:t> recommended beyond early adolescence.  </a:t>
            </a:r>
            <a:r>
              <a:rPr lang="en-US" sz="1200" b="0" kern="1200" dirty="0">
                <a:solidFill>
                  <a:schemeClr val="tx1"/>
                </a:solidFill>
                <a:latin typeface="Arial" pitchFamily="34" charset="0"/>
                <a:ea typeface="MS PGothic" pitchFamily="34" charset="-128"/>
                <a:cs typeface="MS PGothic" pitchFamily="34" charset="-128"/>
              </a:rPr>
              <a:t>There are other steps older women can take to lower their risk of cervical cancer</a:t>
            </a:r>
            <a:r>
              <a:rPr lang="en-US" sz="1200" b="0" kern="1200" baseline="0" dirty="0">
                <a:solidFill>
                  <a:schemeClr val="tx1"/>
                </a:solidFill>
                <a:latin typeface="Arial" pitchFamily="34" charset="0"/>
                <a:ea typeface="MS PGothic" pitchFamily="34" charset="-128"/>
                <a:cs typeface="MS PGothic" pitchFamily="34" charset="-128"/>
              </a:rPr>
              <a:t> such as</a:t>
            </a:r>
            <a:r>
              <a:rPr lang="en-US" b="0" baseline="0" dirty="0"/>
              <a:t>, using condoms, </a:t>
            </a:r>
            <a:r>
              <a:rPr lang="en-US" b="0" dirty="0"/>
              <a:t>and going for cervical cancer screening. They can also</a:t>
            </a:r>
            <a:r>
              <a:rPr lang="en-US" b="0" baseline="0" dirty="0"/>
              <a:t> reduce their cancer risk by not using tobacco.</a:t>
            </a:r>
            <a:endParaRPr lang="en-US" b="0" dirty="0"/>
          </a:p>
          <a:p>
            <a:pPr marL="171450" indent="-171450">
              <a:buFont typeface="Arial" pitchFamily="34" charset="0"/>
              <a:buChar char="•"/>
            </a:pPr>
            <a:r>
              <a:rPr lang="en-US" b="0" dirty="0"/>
              <a:t>Question 7: All eligible</a:t>
            </a:r>
            <a:r>
              <a:rPr lang="en-US" b="0" baseline="0" dirty="0"/>
              <a:t> g</a:t>
            </a:r>
            <a:r>
              <a:rPr lang="en-US" sz="1200" b="0" kern="1200" dirty="0">
                <a:solidFill>
                  <a:schemeClr val="tx1"/>
                </a:solidFill>
                <a:latin typeface="Arial" pitchFamily="34" charset="0"/>
                <a:ea typeface="MS PGothic" pitchFamily="34" charset="-128"/>
                <a:cs typeface="MS PGothic" pitchFamily="34" charset="-128"/>
              </a:rPr>
              <a:t>irls</a:t>
            </a:r>
            <a:r>
              <a:rPr lang="en-US" sz="1200" b="0" kern="1200" baseline="0" dirty="0">
                <a:solidFill>
                  <a:schemeClr val="tx1"/>
                </a:solidFill>
                <a:latin typeface="Arial" pitchFamily="34" charset="0"/>
                <a:ea typeface="MS PGothic" pitchFamily="34" charset="-128"/>
                <a:cs typeface="MS PGothic" pitchFamily="34" charset="-128"/>
              </a:rPr>
              <a:t> in the </a:t>
            </a:r>
            <a:r>
              <a:rPr lang="en-US" sz="1200" b="0" kern="1200" dirty="0">
                <a:solidFill>
                  <a:schemeClr val="tx1"/>
                </a:solidFill>
                <a:latin typeface="Arial" pitchFamily="34" charset="0"/>
                <a:ea typeface="MS PGothic" pitchFamily="34" charset="-128"/>
                <a:cs typeface="MS PGothic" pitchFamily="34" charset="-128"/>
              </a:rPr>
              <a:t>age</a:t>
            </a:r>
            <a:r>
              <a:rPr lang="en-US" sz="1200" b="0" kern="1200" baseline="0" dirty="0">
                <a:solidFill>
                  <a:schemeClr val="tx1"/>
                </a:solidFill>
                <a:latin typeface="Arial" pitchFamily="34" charset="0"/>
                <a:ea typeface="MS PGothic" pitchFamily="34" charset="-128"/>
                <a:cs typeface="MS PGothic" pitchFamily="34" charset="-128"/>
              </a:rPr>
              <a:t> group of</a:t>
            </a:r>
            <a:r>
              <a:rPr lang="en-US" sz="1200" b="0" kern="1200" dirty="0">
                <a:solidFill>
                  <a:schemeClr val="tx1"/>
                </a:solidFill>
                <a:latin typeface="Arial" pitchFamily="34" charset="0"/>
                <a:ea typeface="MS PGothic" pitchFamily="34" charset="-128"/>
                <a:cs typeface="MS PGothic" pitchFamily="34" charset="-128"/>
              </a:rPr>
              <a:t> 9-14 years</a:t>
            </a:r>
            <a:r>
              <a:rPr lang="en-US" sz="1200" b="0" kern="1200" baseline="0" dirty="0">
                <a:solidFill>
                  <a:schemeClr val="tx1"/>
                </a:solidFill>
                <a:latin typeface="Arial" pitchFamily="34" charset="0"/>
                <a:ea typeface="MS PGothic" pitchFamily="34" charset="-128"/>
                <a:cs typeface="MS PGothic" pitchFamily="34" charset="-128"/>
              </a:rPr>
              <a:t> </a:t>
            </a:r>
            <a:r>
              <a:rPr lang="en-US" sz="1200" b="0" kern="1200" dirty="0">
                <a:solidFill>
                  <a:schemeClr val="tx1"/>
                </a:solidFill>
                <a:latin typeface="Arial" pitchFamily="34" charset="0"/>
                <a:ea typeface="MS PGothic" pitchFamily="34" charset="-128"/>
                <a:cs typeface="MS PGothic" pitchFamily="34" charset="-128"/>
              </a:rPr>
              <a:t>should get the vaccine even if:</a:t>
            </a:r>
          </a:p>
          <a:p>
            <a:pPr marL="628650" lvl="1" indent="-171450">
              <a:buFont typeface="Arial" pitchFamily="34" charset="0"/>
              <a:buChar char="-"/>
            </a:pPr>
            <a:r>
              <a:rPr lang="en-US" sz="1200" b="0" kern="1200" dirty="0">
                <a:solidFill>
                  <a:schemeClr val="tx1"/>
                </a:solidFill>
                <a:latin typeface="Arial" pitchFamily="34" charset="0"/>
                <a:ea typeface="MS PGothic" pitchFamily="34" charset="-128"/>
                <a:cs typeface="MS PGothic" pitchFamily="34" charset="-128"/>
              </a:rPr>
              <a:t> they have started their monthly periods (menstruation)</a:t>
            </a:r>
          </a:p>
          <a:p>
            <a:pPr marL="628650" lvl="1" indent="-171450">
              <a:buFont typeface="Arial" pitchFamily="34" charset="0"/>
              <a:buChar char="-"/>
            </a:pPr>
            <a:r>
              <a:rPr lang="en-US" sz="1200" b="0" kern="1200" dirty="0">
                <a:solidFill>
                  <a:schemeClr val="tx1"/>
                </a:solidFill>
                <a:latin typeface="Arial" pitchFamily="34" charset="0"/>
                <a:ea typeface="MS PGothic" pitchFamily="34" charset="-128"/>
                <a:cs typeface="MS PGothic" pitchFamily="34" charset="-128"/>
              </a:rPr>
              <a:t> they have HIV (in which case they need 3 doses)</a:t>
            </a:r>
          </a:p>
        </p:txBody>
      </p:sp>
      <p:sp>
        <p:nvSpPr>
          <p:cNvPr id="29700"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34" tIns="45115" rIns="90234" bIns="45115" anchor="b"/>
          <a:lstStyle/>
          <a:p>
            <a:pPr algn="r" defTabSz="901890"/>
            <a:fld id="{4CB34BD1-2EB5-4A45-B77A-A4204492305C}" type="slidenum">
              <a:rPr lang="fr-FR" sz="1200">
                <a:solidFill>
                  <a:srgbClr val="000000"/>
                </a:solidFill>
                <a:latin typeface="Arial" pitchFamily="34" charset="0"/>
              </a:rPr>
              <a:pPr algn="r" defTabSz="901890"/>
              <a:t>16</a:t>
            </a:fld>
            <a:endParaRPr lang="fr-FR" sz="1200">
              <a:solidFill>
                <a:srgbClr val="000000"/>
              </a:solidFill>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r>
              <a:rPr lang="en-US" b="1"/>
              <a:t>Explain to the participants when to return for the second and third dose:</a:t>
            </a:r>
          </a:p>
          <a:p>
            <a:pPr marL="171450" marR="0" lvl="0" indent="-171450" algn="l" defTabSz="914400" rtl="0" eaLnBrk="0" fontAlgn="base" latinLnBrk="0" hangingPunct="0">
              <a:lnSpc>
                <a:spcPct val="100000"/>
              </a:lnSpc>
              <a:spcBef>
                <a:spcPts val="1200"/>
              </a:spcBef>
              <a:spcAft>
                <a:spcPct val="0"/>
              </a:spcAft>
              <a:buClrTx/>
              <a:buSzTx/>
              <a:buFont typeface="Arial" pitchFamily="34" charset="0"/>
              <a:buChar char="•"/>
              <a:tabLst/>
              <a:defRPr/>
            </a:pPr>
            <a:r>
              <a:rPr lang="en-US"/>
              <a:t>Inform the girls when to get the next HPV vaccine dose </a:t>
            </a:r>
          </a:p>
          <a:p>
            <a:pPr marL="171450" marR="0" lvl="0" indent="-171450" algn="l" defTabSz="914400" rtl="0" eaLnBrk="0" fontAlgn="base" latinLnBrk="0" hangingPunct="0">
              <a:lnSpc>
                <a:spcPct val="100000"/>
              </a:lnSpc>
              <a:spcBef>
                <a:spcPts val="1200"/>
              </a:spcBef>
              <a:spcAft>
                <a:spcPct val="0"/>
              </a:spcAft>
              <a:buClrTx/>
              <a:buSzTx/>
              <a:buFont typeface="Arial" pitchFamily="34" charset="0"/>
              <a:buChar char="•"/>
              <a:tabLst/>
              <a:defRPr/>
            </a:pPr>
            <a:r>
              <a:rPr lang="en-US"/>
              <a:t>Write the date of the next visit on the immunization card </a:t>
            </a:r>
          </a:p>
          <a:p>
            <a:pPr marL="171450" marR="0" lvl="0" indent="-171450" algn="l" defTabSz="914400" rtl="0" eaLnBrk="0" fontAlgn="base" latinLnBrk="0" hangingPunct="0">
              <a:lnSpc>
                <a:spcPct val="100000"/>
              </a:lnSpc>
              <a:spcBef>
                <a:spcPts val="1200"/>
              </a:spcBef>
              <a:spcAft>
                <a:spcPct val="0"/>
              </a:spcAft>
              <a:buClrTx/>
              <a:buSzTx/>
              <a:buFont typeface="Arial" pitchFamily="34" charset="0"/>
              <a:buChar char="•"/>
              <a:tabLst/>
              <a:defRPr/>
            </a:pPr>
            <a:r>
              <a:rPr lang="en-US"/>
              <a:t>Remind the girl</a:t>
            </a:r>
            <a:r>
              <a:rPr lang="en-US" b="0"/>
              <a:t>s</a:t>
            </a:r>
            <a:r>
              <a:rPr lang="en-US"/>
              <a:t> to come on the specified date and to bring the card</a:t>
            </a:r>
          </a:p>
          <a:p>
            <a:pPr marL="171450" marR="0" lvl="0" indent="-171450" algn="l" defTabSz="914400" rtl="0" eaLnBrk="0" fontAlgn="base" latinLnBrk="0" hangingPunct="0">
              <a:lnSpc>
                <a:spcPct val="100000"/>
              </a:lnSpc>
              <a:spcBef>
                <a:spcPts val="1200"/>
              </a:spcBef>
              <a:spcAft>
                <a:spcPct val="0"/>
              </a:spcAft>
              <a:buClrTx/>
              <a:buSzTx/>
              <a:buFont typeface="Arial" pitchFamily="34" charset="0"/>
              <a:buChar char="•"/>
              <a:tabLst/>
              <a:defRPr/>
            </a:pPr>
            <a:r>
              <a:rPr lang="en-US" sz="1200"/>
              <a:t>Remind teachers and parents to inform the girls some days before the next immunization session about the next dose</a:t>
            </a:r>
          </a:p>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e l'image des diapositives 1"/>
          <p:cNvSpPr>
            <a:spLocks noGrp="1" noRot="1" noChangeAspect="1" noTextEdit="1"/>
          </p:cNvSpPr>
          <p:nvPr>
            <p:ph type="sldImg"/>
          </p:nvPr>
        </p:nvSpPr>
        <p:spPr>
          <a:ln/>
        </p:spPr>
      </p:sp>
      <p:sp>
        <p:nvSpPr>
          <p:cNvPr id="41987" name="Espace réservé des commentaires 2"/>
          <p:cNvSpPr>
            <a:spLocks noGrp="1"/>
          </p:cNvSpPr>
          <p:nvPr>
            <p:ph type="body" idx="1"/>
          </p:nvPr>
        </p:nvSpPr>
        <p:spPr>
          <a:noFill/>
          <a:ln/>
        </p:spPr>
        <p:txBody>
          <a:bodyPr/>
          <a:lstStyle/>
          <a:p>
            <a:r>
              <a:rPr lang="en-US" b="1"/>
              <a:t>Explain to the participants that these </a:t>
            </a:r>
            <a:r>
              <a:rPr lang="en-US" b="1" baseline="0"/>
              <a:t> are </a:t>
            </a:r>
            <a:r>
              <a:rPr lang="en-US" b="1"/>
              <a:t>the main messages</a:t>
            </a:r>
            <a:r>
              <a:rPr lang="en-US" b="1" baseline="0"/>
              <a:t> from this module:</a:t>
            </a:r>
            <a:endParaRPr lang="en-US" b="1"/>
          </a:p>
          <a:p>
            <a:pPr marL="171450" indent="-171450" defTabSz="912813" eaLnBrk="0" hangingPunct="0">
              <a:spcBef>
                <a:spcPct val="80000"/>
              </a:spcBef>
              <a:buClr>
                <a:srgbClr val="1E7FB8"/>
              </a:buClr>
              <a:buFont typeface="Arial" pitchFamily="34" charset="0"/>
              <a:buChar char="•"/>
            </a:pPr>
            <a:r>
              <a:rPr lang="en-US" altLang="zh-CN" sz="1200">
                <a:solidFill>
                  <a:srgbClr val="000066"/>
                </a:solidFill>
                <a:latin typeface="Arial" pitchFamily="34" charset="0"/>
                <a:ea typeface="SimSun" pitchFamily="2" charset="-122"/>
              </a:rPr>
              <a:t>Applying the basic principles of good communication (show respect, use simple terms, verify correct understanding, address concerns, and enable involvement) ensures the main messages will be understood by teachers, parents and girls</a:t>
            </a:r>
          </a:p>
          <a:p>
            <a:pPr marL="171450" indent="-171450" defTabSz="912813" eaLnBrk="0" hangingPunct="0">
              <a:spcBef>
                <a:spcPct val="80000"/>
              </a:spcBef>
              <a:buClr>
                <a:srgbClr val="1E7FB8"/>
              </a:buClr>
              <a:buFont typeface="Arial" pitchFamily="34" charset="0"/>
              <a:buChar char="•"/>
            </a:pPr>
            <a:r>
              <a:rPr lang="en-US" altLang="zh-CN" sz="1200">
                <a:solidFill>
                  <a:srgbClr val="000066"/>
                </a:solidFill>
                <a:latin typeface="Arial" pitchFamily="34" charset="0"/>
                <a:ea typeface="SimSun" pitchFamily="2" charset="-122"/>
              </a:rPr>
              <a:t>Using Triple “A” (Advise, Alert and Arrange) facilitates health workers to correctly convey the correct messages on cervical cancer, its prevention and the correct administration of HPV vaccine</a:t>
            </a:r>
            <a:endParaRPr lang="en-US" sz="1200" kern="1200">
              <a:solidFill>
                <a:schemeClr val="tx1"/>
              </a:solidFill>
              <a:latin typeface="Arial" pitchFamily="34" charset="0"/>
              <a:ea typeface="MS PGothic" pitchFamily="34" charset="-128"/>
              <a:cs typeface="MS PGothic" pitchFamily="34" charset="-128"/>
            </a:endParaRP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sz="1200" kern="1200" baseline="0">
              <a:solidFill>
                <a:schemeClr val="tx1"/>
              </a:solidFill>
              <a:latin typeface="Arial" pitchFamily="34" charset="0"/>
              <a:ea typeface="MS PGothic" pitchFamily="34" charset="-128"/>
              <a:cs typeface="MS PGothic" pitchFamily="34" charset="-128"/>
            </a:endParaRP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sz="1200" kern="1200">
              <a:solidFill>
                <a:schemeClr val="tx1"/>
              </a:solidFill>
              <a:latin typeface="Arial" pitchFamily="34" charset="0"/>
              <a:ea typeface="MS PGothic" pitchFamily="34" charset="-128"/>
              <a:cs typeface="MS PGothic" pitchFamily="34"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a:solidFill>
                <a:schemeClr val="tx1"/>
              </a:solidFill>
              <a:latin typeface="Arial" pitchFamily="34" charset="0"/>
              <a:ea typeface="MS PGothic" pitchFamily="34" charset="-128"/>
              <a:cs typeface="MS PGothic" pitchFamily="34"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a:solidFill>
                <a:schemeClr val="tx1"/>
              </a:solidFill>
              <a:latin typeface="Arial" pitchFamily="34" charset="0"/>
              <a:ea typeface="MS PGothic" pitchFamily="34" charset="-128"/>
              <a:cs typeface="MS PGothic" pitchFamily="34" charset="-128"/>
            </a:endParaRPr>
          </a:p>
          <a:p>
            <a:endParaRPr lang="en-GB"/>
          </a:p>
        </p:txBody>
      </p:sp>
      <p:sp>
        <p:nvSpPr>
          <p:cNvPr id="41988"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8D266636-6A7C-45FF-B99D-A995BA31837C}" type="slidenum">
              <a:rPr lang="en-GB" sz="1200">
                <a:latin typeface="Arial" pitchFamily="34" charset="0"/>
              </a:rPr>
              <a:pPr algn="r" defTabSz="901997"/>
              <a:t>18</a:t>
            </a:fld>
            <a:endParaRPr lang="en-GB" sz="120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a:t>This is the end of the module, thank you for your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19</a:t>
            </a:fld>
            <a:endParaRPr lang="en-GB">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xfrm>
            <a:off x="674525" y="4654829"/>
            <a:ext cx="5386715" cy="4716076"/>
          </a:xfrm>
          <a:noFill/>
          <a:ln/>
        </p:spPr>
        <p:txBody>
          <a:bodyPr/>
          <a:lstStyle/>
          <a:p>
            <a:pPr eaLnBrk="1" hangingPunct="1"/>
            <a:endParaRPr lang="fr-FR"/>
          </a:p>
        </p:txBody>
      </p:sp>
      <p:sp>
        <p:nvSpPr>
          <p:cNvPr id="26628" name="Espace réservé du numéro de diapositive 3"/>
          <p:cNvSpPr>
            <a:spLocks noGrp="1"/>
          </p:cNvSpPr>
          <p:nvPr>
            <p:ph type="sldNum" sz="quarter" idx="5"/>
          </p:nvPr>
        </p:nvSpPr>
        <p:spPr>
          <a:noFill/>
        </p:spPr>
        <p:txBody>
          <a:bodyPr/>
          <a:lstStyle/>
          <a:p>
            <a:fld id="{3EB24170-39C3-46D7-ACA1-39E56B48A3DF}" type="slidenum">
              <a:rPr lang="fr-FR" smtClean="0">
                <a:solidFill>
                  <a:srgbClr val="000000"/>
                </a:solidFill>
              </a:rPr>
              <a:pPr/>
              <a:t>2</a:t>
            </a:fld>
            <a:endParaRPr lang="fr-FR">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B07EBA8-6C9B-4E17-82ED-E1D58684F65F}" type="slidenum">
              <a:rPr lang="en-GB" smtClean="0"/>
              <a:pPr>
                <a:defRPr/>
              </a:pPr>
              <a:t>20</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p:cNvSpPr>
            <a:spLocks noGrp="1" noRot="1" noChangeAspect="1" noTextEdit="1"/>
          </p:cNvSpPr>
          <p:nvPr>
            <p:ph type="sldImg"/>
          </p:nvPr>
        </p:nvSpPr>
        <p:spPr>
          <a:ln/>
        </p:spPr>
      </p:sp>
      <p:sp>
        <p:nvSpPr>
          <p:cNvPr id="27651" name="Espace réservé des commentaires 2"/>
          <p:cNvSpPr>
            <a:spLocks noGrp="1"/>
          </p:cNvSpPr>
          <p:nvPr>
            <p:ph type="body" idx="1"/>
          </p:nvPr>
        </p:nvSpPr>
        <p:spPr>
          <a:noFill/>
          <a:ln/>
        </p:spPr>
        <p:txBody>
          <a:bodyPr/>
          <a:lstStyle/>
          <a:p>
            <a:r>
              <a:rPr lang="en-US" b="1"/>
              <a:t>Explain to the participants the key issues raised in this module:</a:t>
            </a:r>
          </a:p>
          <a:p>
            <a:r>
              <a:rPr lang="en-US" b="0"/>
              <a:t>We will provide you with answers to the following questions:</a:t>
            </a:r>
          </a:p>
          <a:p>
            <a:pPr marL="171450" indent="-171450">
              <a:buFont typeface="Arial" pitchFamily="34" charset="0"/>
              <a:buChar char="•"/>
            </a:pPr>
            <a:r>
              <a:rPr lang="en-US" b="0"/>
              <a:t>Who are key </a:t>
            </a:r>
            <a:r>
              <a:rPr lang="en-US"/>
              <a:t>stakeholders</a:t>
            </a:r>
            <a:r>
              <a:rPr lang="en-US" b="0"/>
              <a:t>?</a:t>
            </a:r>
          </a:p>
          <a:p>
            <a:pPr marL="171450" indent="-171450">
              <a:buFont typeface="Arial" pitchFamily="34" charset="0"/>
              <a:buChar char="•"/>
            </a:pPr>
            <a:r>
              <a:rPr lang="en-US" b="0"/>
              <a:t>How does one communicate with each of these </a:t>
            </a:r>
            <a:r>
              <a:rPr lang="en-US"/>
              <a:t>stakeholders</a:t>
            </a:r>
            <a:r>
              <a:rPr lang="en-US" b="0"/>
              <a:t>?</a:t>
            </a:r>
          </a:p>
          <a:p>
            <a:pPr marL="171450" indent="-171450">
              <a:buFont typeface="Arial" pitchFamily="34" charset="0"/>
              <a:buChar char="•"/>
            </a:pPr>
            <a:r>
              <a:rPr lang="en-US" b="0"/>
              <a:t>What are the key messages to give to </a:t>
            </a:r>
            <a:r>
              <a:rPr lang="en-US"/>
              <a:t>stakeholders</a:t>
            </a:r>
            <a:r>
              <a:rPr lang="en-US" b="0"/>
              <a:t> on cervical cancer and HPV vaccination?</a:t>
            </a:r>
          </a:p>
          <a:p>
            <a:pPr marL="171450" indent="-171450">
              <a:buFont typeface="Arial" pitchFamily="34" charset="0"/>
              <a:buChar char="•"/>
            </a:pPr>
            <a:r>
              <a:rPr lang="en-US" b="0"/>
              <a:t>How does one advise on potential side effects?</a:t>
            </a:r>
          </a:p>
          <a:p>
            <a:endParaRPr lang="en-US"/>
          </a:p>
          <a:p>
            <a:pPr>
              <a:buFontTx/>
              <a:buChar char="•"/>
            </a:pPr>
            <a:endParaRPr lang="en-US"/>
          </a:p>
        </p:txBody>
      </p:sp>
      <p:sp>
        <p:nvSpPr>
          <p:cNvPr id="27652" name="Espace réservé du numéro de diapositive 3"/>
          <p:cNvSpPr>
            <a:spLocks noGrp="1"/>
          </p:cNvSpPr>
          <p:nvPr>
            <p:ph type="sldNum" sz="quarter" idx="5"/>
          </p:nvPr>
        </p:nvSpPr>
        <p:spPr>
          <a:noFill/>
        </p:spPr>
        <p:txBody>
          <a:bodyPr/>
          <a:lstStyle/>
          <a:p>
            <a:fld id="{75FA5B2D-4EF1-4FB3-B4D8-D012D3AC991C}" type="slidenum">
              <a:rPr lang="fr-FR" smtClean="0"/>
              <a:pPr/>
              <a:t>3</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r>
              <a:rPr lang="en-US" b="1" dirty="0"/>
              <a:t>Explain to the participants  who are key stakeholders :</a:t>
            </a:r>
          </a:p>
          <a:p>
            <a:r>
              <a:rPr lang="en-US" b="0" dirty="0"/>
              <a:t>There are 3 key stakeholders for HPV vaccination</a:t>
            </a:r>
            <a:r>
              <a:rPr lang="en-US" b="0" baseline="0" dirty="0"/>
              <a:t>  </a:t>
            </a:r>
            <a:r>
              <a:rPr lang="en-US" b="0" dirty="0"/>
              <a:t>teachers, parents and </a:t>
            </a:r>
            <a:r>
              <a:rPr lang="en-US" b="0" baseline="0" dirty="0"/>
              <a:t>g</a:t>
            </a:r>
            <a:r>
              <a:rPr lang="en-US" b="0" dirty="0"/>
              <a:t>irls aged from 9-14 years old. Discuss the reasons</a:t>
            </a:r>
            <a:r>
              <a:rPr lang="en-US" b="0" baseline="0" dirty="0"/>
              <a:t> </a:t>
            </a:r>
            <a:r>
              <a:rPr lang="en-US" b="0" dirty="0"/>
              <a:t>why they are</a:t>
            </a:r>
            <a:r>
              <a:rPr lang="en-US" b="0" baseline="0" dirty="0"/>
              <a:t> important. Note that the importance of teachers may depend on the delivery strategy that is being followed for the vaccination – even when the delivery is not (exclusively) school based, remember that teachers are influential members in the community. </a:t>
            </a:r>
            <a:endParaRPr lang="en-US" b="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i="1" dirty="0">
                <a:solidFill>
                  <a:schemeClr val="tx2"/>
                </a:solidFill>
              </a:rPr>
              <a:t>Raise question: </a:t>
            </a:r>
            <a:r>
              <a:rPr lang="en-US" dirty="0">
                <a:solidFill>
                  <a:schemeClr val="tx2"/>
                </a:solidFill>
              </a:rPr>
              <a:t>“ Are there other specific stakeholders or gatekeepers in your community? “</a:t>
            </a:r>
          </a:p>
          <a:p>
            <a:r>
              <a:rPr lang="en-US" dirty="0">
                <a:solidFill>
                  <a:schemeClr val="tx2"/>
                </a:solidFill>
                <a:sym typeface="Wingdings" pitchFamily="2" charset="2"/>
              </a:rPr>
              <a:t> </a:t>
            </a:r>
            <a:r>
              <a:rPr lang="en-US" dirty="0">
                <a:solidFill>
                  <a:schemeClr val="tx2"/>
                </a:solidFill>
              </a:rPr>
              <a:t>In some communities, religious leaders are some of the groups that can influence people to support HPV vaccination. They will likely need the same information as teachers. </a:t>
            </a:r>
          </a:p>
          <a:p>
            <a:r>
              <a:rPr lang="en-US" dirty="0"/>
              <a:t>If vaccinations will be carried out at schools</a:t>
            </a:r>
            <a:r>
              <a:rPr lang="en-US" dirty="0">
                <a:solidFill>
                  <a:schemeClr val="tx2"/>
                </a:solidFill>
              </a:rPr>
              <a:t>, parents are likely to be absent. Teachers therefore will become a conduit for the right information as they get questions from parents and need to be comfortable answering them.</a:t>
            </a:r>
          </a:p>
          <a:p>
            <a:endParaRPr lang="en-US" dirty="0">
              <a:solidFill>
                <a:schemeClr val="tx2"/>
              </a:solidFill>
            </a:endParaRPr>
          </a:p>
        </p:txBody>
      </p:sp>
      <p:sp>
        <p:nvSpPr>
          <p:cNvPr id="28676" name="Slide Number Placeholder 3"/>
          <p:cNvSpPr>
            <a:spLocks noGrp="1"/>
          </p:cNvSpPr>
          <p:nvPr>
            <p:ph type="sldNum" sz="quarter" idx="5"/>
          </p:nvPr>
        </p:nvSpPr>
        <p:spPr>
          <a:noFill/>
        </p:spPr>
        <p:txBody>
          <a:bodyPr/>
          <a:lstStyle/>
          <a:p>
            <a:fld id="{3F1D9113-64A2-4278-AB51-3FDE13A03DEE}" type="slidenum">
              <a:rPr lang="en-GB" smtClean="0"/>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r>
              <a:rPr lang="en-US" b="1"/>
              <a:t>Explain to the participants how to communicate with teachers:</a:t>
            </a:r>
            <a:endParaRPr lang="en-US" baseline="0"/>
          </a:p>
          <a:p>
            <a:r>
              <a:rPr lang="en-US"/>
              <a:t>In order to ensure good communication with teachers the health worker should : </a:t>
            </a:r>
          </a:p>
          <a:p>
            <a:pPr marL="171450" indent="-171450" algn="just">
              <a:buFont typeface="Arial" pitchFamily="34" charset="0"/>
              <a:buChar char="•"/>
            </a:pPr>
            <a:r>
              <a:rPr lang="en-US"/>
              <a:t>Be respectful: smile often, be friendly</a:t>
            </a:r>
          </a:p>
          <a:p>
            <a:pPr marL="171450" indent="-171450" algn="just">
              <a:buFont typeface="Arial" pitchFamily="34" charset="0"/>
              <a:buChar char="•"/>
            </a:pPr>
            <a:r>
              <a:rPr lang="en-US"/>
              <a:t>Use simple words to provide information on cervical cancer and HPV vaccination.</a:t>
            </a:r>
            <a:r>
              <a:rPr lang="en-US" baseline="0"/>
              <a:t> You should avoid using technical terms</a:t>
            </a:r>
            <a:endParaRPr lang="en-US"/>
          </a:p>
          <a:p>
            <a:pPr marL="171450" indent="-171450" algn="just">
              <a:buFont typeface="Arial" pitchFamily="34" charset="0"/>
              <a:buChar char="•"/>
            </a:pPr>
            <a:r>
              <a:rPr lang="en-US"/>
              <a:t>Make sure </a:t>
            </a:r>
            <a:r>
              <a:rPr lang="en-US" b="0"/>
              <a:t>that teachers</a:t>
            </a:r>
            <a:r>
              <a:rPr lang="en-US" b="0" baseline="0"/>
              <a:t> have</a:t>
            </a:r>
            <a:r>
              <a:rPr lang="en-US" b="0"/>
              <a:t> understood your key messages. Reword and simplify if needed</a:t>
            </a:r>
          </a:p>
          <a:p>
            <a:pPr marL="171450" indent="-171450" algn="just">
              <a:buFont typeface="Arial" pitchFamily="34" charset="0"/>
              <a:buChar char="•"/>
            </a:pPr>
            <a:r>
              <a:rPr lang="en-US" b="0"/>
              <a:t>Remind teachers of the </a:t>
            </a:r>
            <a:r>
              <a:rPr lang="en-US"/>
              <a:t>contribution they</a:t>
            </a:r>
            <a:r>
              <a:rPr lang="en-US" baseline="0"/>
              <a:t> can make to </a:t>
            </a:r>
            <a:r>
              <a:rPr lang="en-US"/>
              <a:t>HPV vaccination programme, including working with health workers to have all eligible girls vaccinated, mobilizing all eligible girls for HPV vaccination,</a:t>
            </a:r>
            <a:r>
              <a:rPr lang="en-US" baseline="0"/>
              <a:t> </a:t>
            </a:r>
            <a:r>
              <a:rPr lang="en-US"/>
              <a:t>listening to and addressing parents’ concerns described</a:t>
            </a:r>
            <a:r>
              <a:rPr lang="en-US" baseline="0"/>
              <a:t> in the next slide</a:t>
            </a:r>
            <a:r>
              <a:rPr lang="en-US"/>
              <a:t>.  (note that in some</a:t>
            </a:r>
            <a:r>
              <a:rPr lang="en-US" baseline="0"/>
              <a:t> countries teachers may have been assigned specific roles in the vaccination campaign, in which </a:t>
            </a:r>
            <a:r>
              <a:rPr lang="en-US" b="0" baseline="0"/>
              <a:t>these cases </a:t>
            </a:r>
            <a:r>
              <a:rPr lang="en-US" baseline="0"/>
              <a:t>are described in the agreement between the health and education authorities)</a:t>
            </a:r>
            <a:endParaRPr lang="en-US"/>
          </a:p>
          <a:p>
            <a:pPr marL="171450" indent="-171450" algn="just">
              <a:buFont typeface="Arial" pitchFamily="34" charset="0"/>
              <a:buChar char="•"/>
            </a:pPr>
            <a:r>
              <a:rPr lang="en-US"/>
              <a:t>Involve teachers as partners in HPV vaccine communication in</a:t>
            </a:r>
            <a:r>
              <a:rPr lang="en-US" baseline="0"/>
              <a:t> their communities</a:t>
            </a:r>
            <a:endParaRPr lang="en-US"/>
          </a:p>
        </p:txBody>
      </p:sp>
      <p:sp>
        <p:nvSpPr>
          <p:cNvPr id="29700" name="Slide Number Placeholder 3"/>
          <p:cNvSpPr>
            <a:spLocks noGrp="1"/>
          </p:cNvSpPr>
          <p:nvPr>
            <p:ph type="sldNum" sz="quarter" idx="5"/>
          </p:nvPr>
        </p:nvSpPr>
        <p:spPr>
          <a:noFill/>
        </p:spPr>
        <p:txBody>
          <a:bodyPr/>
          <a:lstStyle/>
          <a:p>
            <a:fld id="{75FEA4B1-522A-496C-820D-61D54DD15408}" type="slidenum">
              <a:rPr lang="en-GB" smtClean="0"/>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a:t>Explain to the participants how to communicate with parents:</a:t>
            </a:r>
          </a:p>
          <a:p>
            <a:r>
              <a:rPr lang="en-US"/>
              <a:t>The health worker should</a:t>
            </a:r>
            <a:r>
              <a:rPr lang="en-US" baseline="0"/>
              <a:t> always</a:t>
            </a:r>
            <a:r>
              <a:rPr lang="en-US"/>
              <a:t>: </a:t>
            </a:r>
          </a:p>
          <a:p>
            <a:pPr marL="171450" indent="-171450">
              <a:buFont typeface="Arial" pitchFamily="34" charset="0"/>
              <a:buChar char="•"/>
            </a:pPr>
            <a:r>
              <a:rPr lang="en-US"/>
              <a:t>Be respectful: smile often, be friendly</a:t>
            </a:r>
          </a:p>
          <a:p>
            <a:pPr marL="171450" indent="-171450">
              <a:buFont typeface="Arial" pitchFamily="34" charset="0"/>
              <a:buChar char="•"/>
            </a:pPr>
            <a:r>
              <a:rPr lang="en-US"/>
              <a:t>Use simple words to provide information on cervical cancer and HPV vaccination.</a:t>
            </a:r>
            <a:r>
              <a:rPr lang="en-US" baseline="0"/>
              <a:t> You should avoid using technical terms</a:t>
            </a:r>
            <a:endParaRPr lang="en-US"/>
          </a:p>
          <a:p>
            <a:pPr marL="171450" indent="-171450">
              <a:buFont typeface="Arial" pitchFamily="34" charset="0"/>
              <a:buChar char="•"/>
            </a:pPr>
            <a:r>
              <a:rPr lang="en-US"/>
              <a:t>Make sure that parents </a:t>
            </a:r>
            <a:r>
              <a:rPr lang="en-US" baseline="0"/>
              <a:t>have</a:t>
            </a:r>
            <a:r>
              <a:rPr lang="en-US"/>
              <a:t> understood your key messages. Reword and simplify if needed</a:t>
            </a:r>
          </a:p>
          <a:p>
            <a:pPr marL="171450" indent="-171450">
              <a:buFont typeface="Arial" pitchFamily="34" charset="0"/>
              <a:buChar char="•"/>
            </a:pPr>
            <a:r>
              <a:rPr lang="en-US"/>
              <a:t>Listen </a:t>
            </a:r>
            <a:r>
              <a:rPr lang="en-US" b="0"/>
              <a:t>to</a:t>
            </a:r>
            <a:r>
              <a:rPr lang="en-US" b="0" baseline="0"/>
              <a:t> </a:t>
            </a:r>
            <a:r>
              <a:rPr lang="en-US" baseline="0"/>
              <a:t>p</a:t>
            </a:r>
            <a:r>
              <a:rPr lang="en-US"/>
              <a:t>arents’ concerns.</a:t>
            </a:r>
            <a:r>
              <a:rPr lang="en-US" baseline="0"/>
              <a:t> Sometimes parents have fears that are unfounded. </a:t>
            </a:r>
            <a:r>
              <a:rPr lang="en-US" sz="1200" kern="1200">
                <a:solidFill>
                  <a:schemeClr val="tx1"/>
                </a:solidFill>
                <a:latin typeface="Arial" pitchFamily="34" charset="0"/>
                <a:ea typeface="MS PGothic" pitchFamily="34" charset="-128"/>
              </a:rPr>
              <a:t>Examples of such fears are:</a:t>
            </a:r>
          </a:p>
          <a:p>
            <a:pPr lvl="1">
              <a:buFont typeface="Arial" pitchFamily="34" charset="0"/>
              <a:buChar char="-"/>
            </a:pPr>
            <a:r>
              <a:rPr lang="en-US" sz="1200" kern="1200">
                <a:solidFill>
                  <a:schemeClr val="tx1"/>
                </a:solidFill>
                <a:latin typeface="Arial" pitchFamily="34" charset="0"/>
                <a:ea typeface="MS PGothic" pitchFamily="34" charset="-128"/>
              </a:rPr>
              <a:t> Girls may perceive consent to vaccination as implicit approval from their parents for them to be sexually active</a:t>
            </a:r>
          </a:p>
          <a:p>
            <a:pPr lvl="1">
              <a:buFont typeface="Arial" pitchFamily="34" charset="0"/>
              <a:buChar char="-"/>
            </a:pPr>
            <a:r>
              <a:rPr lang="en-US"/>
              <a:t> The vaccine will make girls more likely to have sex earlier, or to have unprotected sex or </a:t>
            </a:r>
            <a:r>
              <a:rPr lang="en-US" b="0"/>
              <a:t>affects </a:t>
            </a:r>
            <a:r>
              <a:rPr lang="en-US"/>
              <a:t>a girl’s sexual behavior in other ways</a:t>
            </a:r>
          </a:p>
          <a:p>
            <a:pPr lvl="1">
              <a:buFont typeface="Arial" pitchFamily="34" charset="0"/>
              <a:buChar char="-"/>
            </a:pPr>
            <a:r>
              <a:rPr lang="en-US"/>
              <a:t> The vaccine may affect the fertility of the girl</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a:t>Address</a:t>
            </a:r>
            <a:r>
              <a:rPr lang="en-US" baseline="0"/>
              <a:t> p</a:t>
            </a:r>
            <a:r>
              <a:rPr lang="en-US"/>
              <a:t>arents’ concerns:</a:t>
            </a:r>
            <a:r>
              <a:rPr lang="en-US" baseline="0"/>
              <a:t> </a:t>
            </a:r>
          </a:p>
          <a:p>
            <a:pPr marL="628650" marR="0" lvl="1"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a:t>R</a:t>
            </a:r>
            <a:r>
              <a:rPr lang="en-US"/>
              <a:t>eassure</a:t>
            </a:r>
            <a:r>
              <a:rPr lang="en-US" baseline="0"/>
              <a:t> parents that careful research has shown that HPV vaccine is safe and effective and that the HPV vaccine does not have any effect on sexual behavior or fertility</a:t>
            </a:r>
            <a:endParaRPr lang="en-US"/>
          </a:p>
          <a:p>
            <a:pPr marL="171450" indent="-171450">
              <a:buFont typeface="Arial" pitchFamily="34" charset="0"/>
              <a:buChar char="•"/>
            </a:pPr>
            <a:r>
              <a:rPr lang="en-US"/>
              <a:t>Involve parents as partners in HPV vaccine communication by talking to other members in the community</a:t>
            </a:r>
          </a:p>
        </p:txBody>
      </p:sp>
      <p:sp>
        <p:nvSpPr>
          <p:cNvPr id="4" name="Slide Number Placeholder 3"/>
          <p:cNvSpPr>
            <a:spLocks noGrp="1"/>
          </p:cNvSpPr>
          <p:nvPr>
            <p:ph type="sldNum" sz="quarter" idx="10"/>
          </p:nvPr>
        </p:nvSpPr>
        <p:spPr/>
        <p:txBody>
          <a:bodyPr/>
          <a:lstStyle/>
          <a:p>
            <a:pPr>
              <a:defRPr/>
            </a:pPr>
            <a:fld id="{BB07EBA8-6C9B-4E17-82ED-E1D58684F65F}" type="slidenum">
              <a:rPr lang="en-GB" smtClean="0"/>
              <a:pPr>
                <a:defRPr/>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p:cNvSpPr>
            <a:spLocks noGrp="1" noRot="1" noChangeAspect="1" noTextEdit="1"/>
          </p:cNvSpPr>
          <p:nvPr>
            <p:ph type="sldImg"/>
          </p:nvPr>
        </p:nvSpPr>
        <p:spPr>
          <a:ln/>
        </p:spPr>
      </p:sp>
      <p:sp>
        <p:nvSpPr>
          <p:cNvPr id="30723" name="Espace réservé des commentaires 2"/>
          <p:cNvSpPr>
            <a:spLocks noGrp="1"/>
          </p:cNvSpPr>
          <p:nvPr>
            <p:ph type="body" idx="1"/>
          </p:nvPr>
        </p:nvSpPr>
        <p:spPr>
          <a:noFill/>
          <a:ln/>
        </p:spPr>
        <p:txBody>
          <a:bodyPr/>
          <a:lstStyle/>
          <a:p>
            <a:r>
              <a:rPr lang="en-US" b="1"/>
              <a:t>Explain to the participants how to communicate with girls:</a:t>
            </a:r>
          </a:p>
          <a:p>
            <a:r>
              <a:rPr lang="en-US"/>
              <a:t>To effectively communicate with girls, health workers must first understand their concerns regarding HPV  immunization and understand factors that can lead to misinformation about the safety and effectiveness of the vaccine. Healthcare workers should establish an open, friendly dialogue with girls and provide clear answers to their questions and provide accurate information about vaccination. </a:t>
            </a:r>
          </a:p>
          <a:p>
            <a:r>
              <a:rPr lang="en-US"/>
              <a:t>To establish a good rapport with </a:t>
            </a:r>
            <a:r>
              <a:rPr lang="en-US" b="0"/>
              <a:t>the</a:t>
            </a:r>
            <a:r>
              <a:rPr lang="en-US"/>
              <a:t> girls the health worker should : </a:t>
            </a:r>
          </a:p>
          <a:p>
            <a:pPr marL="171450" indent="-171450">
              <a:buFont typeface="Arial" pitchFamily="34" charset="0"/>
              <a:buChar char="•"/>
            </a:pPr>
            <a:r>
              <a:rPr lang="en-US"/>
              <a:t>Be respectful: A good way of doing that is to introduce yourself. Smile often, be friendly</a:t>
            </a:r>
          </a:p>
          <a:p>
            <a:pPr marL="171450" indent="-171450">
              <a:buFont typeface="Arial" pitchFamily="34" charset="0"/>
              <a:buChar char="•"/>
            </a:pPr>
            <a:r>
              <a:rPr lang="en-US"/>
              <a:t>Use simple words to make sure the girl understands your key messages</a:t>
            </a:r>
          </a:p>
          <a:p>
            <a:pPr marL="171450" indent="-171450">
              <a:buFont typeface="Arial" pitchFamily="34" charset="0"/>
              <a:buChar char="•"/>
            </a:pPr>
            <a:r>
              <a:rPr lang="en-US"/>
              <a:t>You can ask the girl</a:t>
            </a:r>
            <a:r>
              <a:rPr lang="en-US" baseline="0"/>
              <a:t> what she has understood, and if needed you can r</a:t>
            </a:r>
            <a:r>
              <a:rPr lang="en-US"/>
              <a:t>eword and simplify your messages</a:t>
            </a:r>
          </a:p>
          <a:p>
            <a:pPr marL="171450" indent="-171450" defTabSz="914336">
              <a:buFont typeface="Arial" pitchFamily="34" charset="0"/>
              <a:buChar char="•"/>
            </a:pPr>
            <a:r>
              <a:rPr lang="en-US"/>
              <a:t>Allow the girl to express her concerns: actively ask if the girls</a:t>
            </a:r>
            <a:r>
              <a:rPr lang="en-US" b="0"/>
              <a:t> have </a:t>
            </a:r>
            <a:r>
              <a:rPr lang="en-US"/>
              <a:t>any questions or concerns. Remember that adolescents may be reluctant to ask and that short term consequences like</a:t>
            </a:r>
            <a:r>
              <a:rPr lang="en-US" baseline="0"/>
              <a:t> pain may be more relevant to an adolescent compared to benefits of the vaccine in future</a:t>
            </a:r>
            <a:endParaRPr lang="en-US"/>
          </a:p>
          <a:p>
            <a:pPr marL="171450" indent="-171450" defTabSz="914336">
              <a:buFont typeface="Arial" pitchFamily="34" charset="0"/>
              <a:buChar char="•"/>
            </a:pPr>
            <a:r>
              <a:rPr lang="en-US"/>
              <a:t>Answer</a:t>
            </a:r>
            <a:r>
              <a:rPr lang="en-US" baseline="0"/>
              <a:t> all questions factually. When you get questions related to </a:t>
            </a:r>
            <a:r>
              <a:rPr lang="en-US"/>
              <a:t>sexuality or fertility, make sure that your own beliefs do not interfere with how and what you answer </a:t>
            </a:r>
            <a:r>
              <a:rPr lang="en-US" b="0"/>
              <a:t>to </a:t>
            </a:r>
            <a:r>
              <a:rPr lang="en-US"/>
              <a:t>the girls.</a:t>
            </a:r>
          </a:p>
        </p:txBody>
      </p:sp>
      <p:sp>
        <p:nvSpPr>
          <p:cNvPr id="30724" name="Espace réservé du numéro de diapositive 3"/>
          <p:cNvSpPr>
            <a:spLocks noGrp="1"/>
          </p:cNvSpPr>
          <p:nvPr>
            <p:ph type="sldNum" sz="quarter" idx="5"/>
          </p:nvPr>
        </p:nvSpPr>
        <p:spPr>
          <a:noFill/>
        </p:spPr>
        <p:txBody>
          <a:bodyPr/>
          <a:lstStyle/>
          <a:p>
            <a:fld id="{E401335F-2263-4842-A023-DB2038FE2E91}" type="slidenum">
              <a:rPr lang="en-GB" smtClean="0"/>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defTabSz="914336">
              <a:buFont typeface="Arial" pitchFamily="34" charset="0"/>
              <a:buChar char="•"/>
            </a:pPr>
            <a:r>
              <a:rPr lang="en-US"/>
              <a:t>Motivate the</a:t>
            </a:r>
            <a:r>
              <a:rPr lang="en-US" baseline="0"/>
              <a:t> </a:t>
            </a:r>
            <a:r>
              <a:rPr lang="en-US"/>
              <a:t>girls to get vaccinated.</a:t>
            </a:r>
            <a:r>
              <a:rPr lang="en-US" baseline="0"/>
              <a:t> </a:t>
            </a:r>
            <a:r>
              <a:rPr lang="en-US"/>
              <a:t>If a girl is reluctant to </a:t>
            </a:r>
            <a:r>
              <a:rPr lang="en-US" b="0">
                <a:solidFill>
                  <a:srgbClr val="FF0000"/>
                </a:solidFill>
              </a:rPr>
              <a:t>have</a:t>
            </a:r>
            <a:r>
              <a:rPr lang="en-US"/>
              <a:t> the vaccine, find out what fears she has and address them. If a</a:t>
            </a:r>
            <a:r>
              <a:rPr lang="en-US" b="1"/>
              <a:t> </a:t>
            </a:r>
            <a:r>
              <a:rPr lang="en-US" b="0"/>
              <a:t>girl </a:t>
            </a:r>
            <a:r>
              <a:rPr lang="en-US"/>
              <a:t>refuses, remember</a:t>
            </a:r>
            <a:r>
              <a:rPr lang="en-US" baseline="0"/>
              <a:t> </a:t>
            </a:r>
            <a:r>
              <a:rPr lang="en-US"/>
              <a:t>that she has the right to refuse. While it is good to explore if there are ways to convince</a:t>
            </a:r>
            <a:r>
              <a:rPr lang="en-US" b="0" baseline="0"/>
              <a:t> her</a:t>
            </a:r>
            <a:r>
              <a:rPr lang="en-US" b="1" baseline="0"/>
              <a:t>, </a:t>
            </a:r>
            <a:r>
              <a:rPr lang="en-US" baseline="0"/>
              <a:t>n</a:t>
            </a:r>
            <a:r>
              <a:rPr lang="en-US"/>
              <a:t>ever force or trick a girl into getting vaccinated</a:t>
            </a:r>
          </a:p>
          <a:p>
            <a:pPr marL="171450" indent="-171450">
              <a:buFont typeface="Arial" pitchFamily="34" charset="0"/>
              <a:buChar char="•"/>
            </a:pPr>
            <a:endParaRPr lang="en-GB"/>
          </a:p>
          <a:p>
            <a:pPr marL="171450" indent="-171450">
              <a:buFont typeface="Arial" pitchFamily="34" charset="0"/>
              <a:buChar char="•"/>
            </a:pPr>
            <a:r>
              <a:rPr lang="en-GB"/>
              <a:t>Allow the</a:t>
            </a:r>
            <a:r>
              <a:rPr lang="en-GB" b="0"/>
              <a:t> girls </a:t>
            </a:r>
            <a:r>
              <a:rPr lang="en-GB"/>
              <a:t>to take part </a:t>
            </a:r>
            <a:r>
              <a:rPr lang="en-GB" b="0"/>
              <a:t>in the </a:t>
            </a:r>
            <a:r>
              <a:rPr lang="en-GB"/>
              <a:t>decision-</a:t>
            </a:r>
            <a:r>
              <a:rPr lang="en-GB" b="0"/>
              <a:t>making about</a:t>
            </a:r>
            <a:r>
              <a:rPr lang="en-GB"/>
              <a:t> vaccination. </a:t>
            </a:r>
            <a:r>
              <a:rPr lang="en-US"/>
              <a:t>Giving</a:t>
            </a:r>
            <a:r>
              <a:rPr lang="en-US" b="0"/>
              <a:t> them </a:t>
            </a:r>
            <a:r>
              <a:rPr lang="en-US"/>
              <a:t>a chance to be involved in</a:t>
            </a:r>
            <a:r>
              <a:rPr lang="en-US" baseline="0"/>
              <a:t> HPV vaccination shows that you are taking </a:t>
            </a:r>
            <a:r>
              <a:rPr lang="en-US" b="0"/>
              <a:t>them</a:t>
            </a:r>
            <a:r>
              <a:rPr lang="en-US" b="0" baseline="0"/>
              <a:t> </a:t>
            </a:r>
            <a:r>
              <a:rPr lang="en-US" baseline="0"/>
              <a:t>seriously</a:t>
            </a:r>
          </a:p>
          <a:p>
            <a:pPr marL="171450" indent="-171450">
              <a:buFont typeface="Arial" pitchFamily="34" charset="0"/>
              <a:buChar char="•"/>
            </a:pPr>
            <a:endParaRPr lang="en-US" b="0" baseline="0"/>
          </a:p>
          <a:p>
            <a:pPr marL="171450" indent="-171450">
              <a:buFont typeface="Arial" pitchFamily="34" charset="0"/>
              <a:buChar char="•"/>
            </a:pPr>
            <a:r>
              <a:rPr lang="en-US" b="0" baseline="0"/>
              <a:t>You can involve the </a:t>
            </a:r>
            <a:r>
              <a:rPr lang="en-US" baseline="0"/>
              <a:t>girls by motivating them to talk to other eligible girls in the community about the benefits of HPV vaccination– particularly those who do not go to school</a:t>
            </a:r>
            <a:endParaRPr lang="en-US"/>
          </a:p>
          <a:p>
            <a:pPr marL="0" marR="0" indent="0" algn="l" defTabSz="914336" rtl="0" eaLnBrk="0" fontAlgn="base" latinLnBrk="0" hangingPunct="0">
              <a:lnSpc>
                <a:spcPct val="100000"/>
              </a:lnSpc>
              <a:spcBef>
                <a:spcPct val="30000"/>
              </a:spcBef>
              <a:spcAft>
                <a:spcPct val="0"/>
              </a:spcAft>
              <a:buClrTx/>
              <a:buSzTx/>
              <a:buFontTx/>
              <a:buNone/>
              <a:tabLst/>
              <a:defRPr/>
            </a:pPr>
            <a:endParaRPr lang="en-US"/>
          </a:p>
          <a:p>
            <a:pPr defTabSz="914336">
              <a:buFontTx/>
              <a:buChar char="•"/>
            </a:pPr>
            <a:endParaRPr lang="en-US"/>
          </a:p>
          <a:p>
            <a:endParaRPr lang="en-US"/>
          </a:p>
        </p:txBody>
      </p:sp>
      <p:sp>
        <p:nvSpPr>
          <p:cNvPr id="4" name="Slide Number Placeholder 3"/>
          <p:cNvSpPr>
            <a:spLocks noGrp="1"/>
          </p:cNvSpPr>
          <p:nvPr>
            <p:ph type="sldNum" sz="quarter" idx="10"/>
          </p:nvPr>
        </p:nvSpPr>
        <p:spPr/>
        <p:txBody>
          <a:bodyPr/>
          <a:lstStyle/>
          <a:p>
            <a:pPr>
              <a:defRPr/>
            </a:pPr>
            <a:fld id="{77FC72DA-61E8-4554-92A9-635AD2889BA2}" type="slidenum">
              <a:rPr lang="en-GB" smtClean="0"/>
              <a:pPr>
                <a:defRPr/>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ln/>
        </p:spPr>
      </p:sp>
      <p:sp>
        <p:nvSpPr>
          <p:cNvPr id="31747" name="Espace réservé des commentaires 2"/>
          <p:cNvSpPr>
            <a:spLocks noGrp="1"/>
          </p:cNvSpPr>
          <p:nvPr>
            <p:ph type="body" idx="1"/>
          </p:nvPr>
        </p:nvSpPr>
        <p:spPr>
          <a:noFill/>
          <a:ln/>
        </p:spPr>
        <p:txBody>
          <a:bodyPr/>
          <a:lstStyle/>
          <a:p>
            <a:r>
              <a:rPr lang="en-US" b="1" dirty="0"/>
              <a:t>Describe to the participants what the concept of triple A communication with teachers, parents and girls:</a:t>
            </a:r>
          </a:p>
          <a:p>
            <a:r>
              <a:rPr lang="en-US" dirty="0"/>
              <a:t>Triple A is a mnemonic system/memory trigger that allows health workers to remember the three areas of content that need to be covered when communicating with teachers, parents and girls: </a:t>
            </a:r>
          </a:p>
          <a:p>
            <a:r>
              <a:rPr lang="en-US" b="1" dirty="0"/>
              <a:t>A</a:t>
            </a:r>
            <a:r>
              <a:rPr lang="en-US" dirty="0"/>
              <a:t>dvise, </a:t>
            </a:r>
            <a:r>
              <a:rPr lang="en-US" b="1" dirty="0"/>
              <a:t>A</a:t>
            </a:r>
            <a:r>
              <a:rPr lang="en-US" dirty="0"/>
              <a:t>lert, and </a:t>
            </a:r>
            <a:r>
              <a:rPr lang="en-US" b="1" dirty="0"/>
              <a:t>A</a:t>
            </a:r>
            <a:r>
              <a:rPr lang="en-US" dirty="0"/>
              <a:t>rrange. </a:t>
            </a:r>
          </a:p>
          <a:p>
            <a:endParaRPr lang="en-US" dirty="0"/>
          </a:p>
          <a:p>
            <a:pPr marL="171450" indent="-171450">
              <a:buFont typeface="Arial" pitchFamily="34" charset="0"/>
              <a:buChar char="•"/>
            </a:pPr>
            <a:r>
              <a:rPr lang="en-US" dirty="0"/>
              <a:t>Advise: Health workers should advise teachers,</a:t>
            </a:r>
            <a:r>
              <a:rPr lang="en-US" baseline="0" dirty="0"/>
              <a:t> parents and</a:t>
            </a:r>
            <a:r>
              <a:rPr lang="en-US" dirty="0"/>
              <a:t> girls on the disease prevented, and the characteristics, doses,</a:t>
            </a:r>
            <a:r>
              <a:rPr lang="en-US" baseline="0" dirty="0"/>
              <a:t> </a:t>
            </a:r>
            <a:r>
              <a:rPr lang="en-US" dirty="0"/>
              <a:t>schedule</a:t>
            </a:r>
            <a:r>
              <a:rPr lang="en-US" baseline="0" dirty="0"/>
              <a:t> </a:t>
            </a:r>
            <a:r>
              <a:rPr lang="en-US" dirty="0"/>
              <a:t>of the vaccine, etc.</a:t>
            </a:r>
          </a:p>
          <a:p>
            <a:pPr marL="171450" indent="-171450">
              <a:buFont typeface="Arial" pitchFamily="34" charset="0"/>
              <a:buChar char="•"/>
            </a:pPr>
            <a:r>
              <a:rPr lang="en-US" dirty="0"/>
              <a:t>Alert: Health workers should alert teachers, parents</a:t>
            </a:r>
            <a:r>
              <a:rPr lang="en-US" baseline="0" dirty="0"/>
              <a:t> and</a:t>
            </a:r>
            <a:r>
              <a:rPr lang="en-US" dirty="0"/>
              <a:t> girls</a:t>
            </a:r>
            <a:r>
              <a:rPr lang="en-US" b="0" dirty="0"/>
              <a:t> about</a:t>
            </a:r>
            <a:r>
              <a:rPr lang="en-US" dirty="0"/>
              <a:t> the potential side effects after vaccination and how to respond</a:t>
            </a:r>
          </a:p>
          <a:p>
            <a:pPr marL="171450" indent="-171450">
              <a:buFont typeface="Arial" pitchFamily="34" charset="0"/>
              <a:buChar char="•"/>
            </a:pPr>
            <a:r>
              <a:rPr lang="en-US" dirty="0"/>
              <a:t>Arrange: Health workers should arrange with teachers, parents</a:t>
            </a:r>
            <a:r>
              <a:rPr lang="en-US" baseline="0" dirty="0"/>
              <a:t> and</a:t>
            </a:r>
            <a:r>
              <a:rPr lang="en-US" dirty="0"/>
              <a:t> girls the next appointment for administering the subsequent doses to complete the schedule</a:t>
            </a:r>
          </a:p>
        </p:txBody>
      </p:sp>
      <p:sp>
        <p:nvSpPr>
          <p:cNvPr id="31748" name="Espace réservé du numéro de diapositive 3"/>
          <p:cNvSpPr>
            <a:spLocks noGrp="1"/>
          </p:cNvSpPr>
          <p:nvPr>
            <p:ph type="sldNum" sz="quarter" idx="5"/>
          </p:nvPr>
        </p:nvSpPr>
        <p:spPr>
          <a:noFill/>
        </p:spPr>
        <p:txBody>
          <a:bodyPr/>
          <a:lstStyle/>
          <a:p>
            <a:fld id="{73CDECE5-90E1-4A69-958E-CA4101AD10EA}" type="slidenum">
              <a:rPr lang="en-GB" smtClean="0"/>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b="1">
              <a:solidFill>
                <a:srgbClr val="000066"/>
              </a:solidFill>
              <a:latin typeface="Arial" pitchFamily="34" charset="0"/>
            </a:endParaRPr>
          </a:p>
        </p:txBody>
      </p:sp>
      <p:pic>
        <p:nvPicPr>
          <p:cNvPr id="5" name="Picture 17" descr="WHO-EN-white-H"/>
          <p:cNvPicPr>
            <a:picLocks noChangeAspect="1" noChangeArrowheads="1"/>
          </p:cNvPicPr>
          <p:nvPr userDrawn="1"/>
        </p:nvPicPr>
        <p:blipFill>
          <a:blip r:embed="rId2"/>
          <a:srcRect/>
          <a:stretch>
            <a:fillRect/>
          </a:stretch>
        </p:blipFill>
        <p:spPr bwMode="auto">
          <a:xfrm>
            <a:off x="3132138" y="5349875"/>
            <a:ext cx="2952750" cy="958850"/>
          </a:xfrm>
          <a:prstGeom prst="rect">
            <a:avLst/>
          </a:prstGeom>
          <a:noFill/>
          <a:ln w="9525">
            <a:noFill/>
            <a:miter lim="800000"/>
            <a:headEnd/>
            <a:tailEnd/>
          </a:ln>
        </p:spPr>
      </p:pic>
      <p:sp>
        <p:nvSpPr>
          <p:cNvPr id="2050" name="Rectangle 3"/>
          <p:cNvSpPr>
            <a:spLocks noGrp="1" noChangeArrowheads="1"/>
          </p:cNvSpPr>
          <p:nvPr>
            <p:ph type="title"/>
          </p:nvPr>
        </p:nvSpPr>
        <p:spPr>
          <a:xfrm>
            <a:off x="687388" y="188913"/>
            <a:ext cx="7772400" cy="1470025"/>
          </a:xfrm>
          <a:ln>
            <a:miter lim="800000"/>
            <a:headEnd/>
            <a:tailEnd/>
          </a:ln>
        </p:spPr>
        <p:txBody>
          <a:bodyPr/>
          <a:lstStyle>
            <a:lvl1pPr>
              <a:defRPr sz="2400" smtClean="0">
                <a:solidFill>
                  <a:schemeClr val="bg1"/>
                </a:solidFill>
              </a:defRPr>
            </a:lvl1pPr>
          </a:lstStyle>
          <a:p>
            <a:r>
              <a:rPr lang="fr-FR"/>
              <a:t>Cliquez pour modifier le style du titre</a:t>
            </a:r>
          </a:p>
        </p:txBody>
      </p:sp>
      <p:sp>
        <p:nvSpPr>
          <p:cNvPr id="92171"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endParaRPr lang="en-US"/>
          </a:p>
        </p:txBody>
      </p:sp>
      <p:sp>
        <p:nvSpPr>
          <p:cNvPr id="1029" name="Rectangle 12"/>
          <p:cNvSpPr>
            <a:spLocks noChangeArrowheads="1"/>
          </p:cNvSpPr>
          <p:nvPr/>
        </p:nvSpPr>
        <p:spPr bwMode="auto">
          <a:xfrm>
            <a:off x="0" y="5992813"/>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fr-FR" sz="3400" b="1">
              <a:solidFill>
                <a:srgbClr val="000066"/>
              </a:solidFill>
              <a:latin typeface="Arial" pitchFamily="34" charset="0"/>
            </a:endParaRPr>
          </a:p>
        </p:txBody>
      </p:sp>
      <p:sp>
        <p:nvSpPr>
          <p:cNvPr id="1030" name="Rectangle 13"/>
          <p:cNvSpPr>
            <a:spLocks noChangeArrowheads="1"/>
          </p:cNvSpPr>
          <p:nvPr/>
        </p:nvSpPr>
        <p:spPr bwMode="auto">
          <a:xfrm>
            <a:off x="927100" y="6426200"/>
            <a:ext cx="7245350" cy="431800"/>
          </a:xfrm>
          <a:prstGeom prst="rect">
            <a:avLst/>
          </a:prstGeom>
          <a:noFill/>
          <a:ln w="9525">
            <a:noFill/>
            <a:miter lim="800000"/>
            <a:headEnd/>
            <a:tailEnd/>
          </a:ln>
        </p:spPr>
        <p:txBody>
          <a:bodyPr lIns="0" tIns="0" rIns="0" bIns="0"/>
          <a:lstStyle/>
          <a:p>
            <a:pPr defTabSz="912813"/>
            <a:r>
              <a:rPr lang="en-US" sz="1200" b="0" dirty="0">
                <a:solidFill>
                  <a:srgbClr val="96CCEE"/>
                </a:solidFill>
                <a:latin typeface="Arial Narrow" pitchFamily="34" charset="0"/>
              </a:rPr>
              <a:t>Communicating</a:t>
            </a:r>
            <a:r>
              <a:rPr lang="en-US" sz="1200" b="0" baseline="0" dirty="0">
                <a:solidFill>
                  <a:srgbClr val="96CCEE"/>
                </a:solidFill>
                <a:latin typeface="Arial Narrow" pitchFamily="34" charset="0"/>
              </a:rPr>
              <a:t> </a:t>
            </a:r>
            <a:r>
              <a:rPr lang="en-US" sz="1200" b="0" dirty="0">
                <a:solidFill>
                  <a:srgbClr val="96CCEE"/>
                </a:solidFill>
                <a:latin typeface="Arial Narrow" pitchFamily="34" charset="0"/>
              </a:rPr>
              <a:t>about HPV vaccine with Stakeholders,</a:t>
            </a:r>
            <a:r>
              <a:rPr lang="en-US" sz="1200" b="0" baseline="0" dirty="0">
                <a:solidFill>
                  <a:srgbClr val="96CCEE"/>
                </a:solidFill>
                <a:latin typeface="Arial Narrow" pitchFamily="34" charset="0"/>
              </a:rPr>
              <a:t> </a:t>
            </a:r>
            <a:r>
              <a:rPr lang="en-GB" sz="1200" b="0" dirty="0">
                <a:solidFill>
                  <a:srgbClr val="96CCEE"/>
                </a:solidFill>
                <a:latin typeface="Arial Narrow" pitchFamily="34" charset="0"/>
              </a:rPr>
              <a:t>Module 6 </a:t>
            </a:r>
            <a:r>
              <a:rPr lang="en-US" sz="1200" b="0" dirty="0" err="1">
                <a:solidFill>
                  <a:srgbClr val="96CCEE"/>
                </a:solidFill>
                <a:latin typeface="Arial Narrow" pitchFamily="34" charset="0"/>
              </a:rPr>
              <a:t>Cecolin</a:t>
            </a:r>
            <a:r>
              <a:rPr lang="en-US" sz="1200" b="0" dirty="0">
                <a:solidFill>
                  <a:srgbClr val="96CCEE"/>
                </a:solidFill>
                <a:latin typeface="Arial Narrow" pitchFamily="34" charset="0"/>
              </a:rPr>
              <a:t>® </a:t>
            </a:r>
            <a:r>
              <a:rPr lang="en-GB" b="0" baseline="12000" dirty="0">
                <a:solidFill>
                  <a:srgbClr val="FFFFFF"/>
                </a:solidFill>
                <a:latin typeface="Arial Narrow" pitchFamily="34" charset="0"/>
              </a:rPr>
              <a:t>|</a:t>
            </a:r>
            <a:r>
              <a:rPr lang="en-GB" sz="1200" b="0" dirty="0">
                <a:solidFill>
                  <a:srgbClr val="96CCEE"/>
                </a:solidFill>
                <a:latin typeface="Arial Narrow" pitchFamily="34" charset="0"/>
              </a:rPr>
              <a:t>  </a:t>
            </a:r>
            <a:r>
              <a:rPr lang="en-GB" sz="1200" dirty="0">
                <a:solidFill>
                  <a:srgbClr val="96CCEE"/>
                </a:solidFill>
                <a:latin typeface="Arial Narrow" pitchFamily="34" charset="0"/>
              </a:rPr>
              <a:t>May 2022</a:t>
            </a:r>
          </a:p>
        </p:txBody>
      </p:sp>
      <p:sp>
        <p:nvSpPr>
          <p:cNvPr id="1031" name="Rectangle 14"/>
          <p:cNvSpPr>
            <a:spLocks noChangeArrowheads="1"/>
          </p:cNvSpPr>
          <p:nvPr/>
        </p:nvSpPr>
        <p:spPr bwMode="auto">
          <a:xfrm>
            <a:off x="360363" y="6399213"/>
            <a:ext cx="466725" cy="331787"/>
          </a:xfrm>
          <a:prstGeom prst="rect">
            <a:avLst/>
          </a:prstGeom>
          <a:noFill/>
          <a:ln w="9525">
            <a:noFill/>
            <a:miter lim="800000"/>
            <a:headEnd/>
            <a:tailEnd/>
          </a:ln>
        </p:spPr>
        <p:txBody>
          <a:bodyPr lIns="0" tIns="0" rIns="0" bIns="0"/>
          <a:lstStyle/>
          <a:p>
            <a:pPr algn="r" defTabSz="912813"/>
            <a:fld id="{5A1D3E32-4C33-43D2-ADA6-55A347FEFC98}" type="slidenum">
              <a:rPr lang="en-US" sz="1500" b="1">
                <a:solidFill>
                  <a:srgbClr val="72BBE8"/>
                </a:solidFill>
                <a:latin typeface="Arial Narrow" pitchFamily="34" charset="0"/>
              </a:rPr>
              <a:pPr algn="r" defTabSz="912813"/>
              <a:t>‹#›</a:t>
            </a:fld>
            <a:r>
              <a:rPr lang="en-GB" sz="1500" b="1">
                <a:solidFill>
                  <a:srgbClr val="72BBE8"/>
                </a:solidFill>
                <a:latin typeface="Arial Narrow" pitchFamily="34" charset="0"/>
              </a:rPr>
              <a:t> </a:t>
            </a:r>
            <a:r>
              <a:rPr lang="en-GB" sz="2100" b="1" baseline="14000">
                <a:solidFill>
                  <a:srgbClr val="FFFFFF"/>
                </a:solidFill>
                <a:latin typeface="Arial Narrow" pitchFamily="34" charset="0"/>
              </a:rPr>
              <a:t>|</a:t>
            </a:r>
          </a:p>
        </p:txBody>
      </p:sp>
      <p:pic>
        <p:nvPicPr>
          <p:cNvPr id="1032" name="Picture 17" descr="WHO-EN-white-H"/>
          <p:cNvPicPr>
            <a:picLocks noChangeAspect="1" noChangeArrowheads="1"/>
          </p:cNvPicPr>
          <p:nvPr/>
        </p:nvPicPr>
        <p:blipFill>
          <a:blip r:embed="rId13"/>
          <a:srcRect/>
          <a:stretch>
            <a:fillRect/>
          </a:stretch>
        </p:blipFill>
        <p:spPr bwMode="auto">
          <a:xfrm>
            <a:off x="6430963" y="6040438"/>
            <a:ext cx="2208212" cy="717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023" r:id="rId1"/>
    <p:sldLayoutId id="2147485013" r:id="rId2"/>
    <p:sldLayoutId id="2147485014" r:id="rId3"/>
    <p:sldLayoutId id="2147485015" r:id="rId4"/>
    <p:sldLayoutId id="2147485016" r:id="rId5"/>
    <p:sldLayoutId id="2147485017" r:id="rId6"/>
    <p:sldLayoutId id="2147485018" r:id="rId7"/>
    <p:sldLayoutId id="2147485019" r:id="rId8"/>
    <p:sldLayoutId id="2147485020" r:id="rId9"/>
    <p:sldLayoutId id="2147485021" r:id="rId10"/>
    <p:sldLayoutId id="2147485022"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hyperlink" Target="https://www.who.int/publications/i/item/9789241549769"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hyperlink" Target="https://www.unicef.org/media/93661/file/Vaccine%20messaging%20guide.pdf" TargetMode="External"/><Relationship Id="rId4" Type="http://schemas.openxmlformats.org/officeDocument/2006/relationships/hyperlink" Target="https://apps.who.int/iris/bitstream/handle/10665/273314/9789290234005-eng.pdf?sequence=1&amp;isAllowed=y"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838200" y="2397125"/>
            <a:ext cx="7620000" cy="1752600"/>
          </a:xfrm>
        </p:spPr>
        <p:txBody>
          <a:bodyPr/>
          <a:lstStyle/>
          <a:p>
            <a:pPr>
              <a:lnSpc>
                <a:spcPct val="90000"/>
              </a:lnSpc>
            </a:pPr>
            <a:r>
              <a:rPr lang="en-US" dirty="0">
                <a:solidFill>
                  <a:srgbClr val="FFFFFF"/>
                </a:solidFill>
              </a:rPr>
              <a:t>Module 6</a:t>
            </a:r>
          </a:p>
          <a:p>
            <a:r>
              <a:rPr lang="en-US" dirty="0">
                <a:solidFill>
                  <a:srgbClr val="FFFFFF"/>
                </a:solidFill>
              </a:rPr>
              <a:t>Communicating about  HPV Vaccine with Stakeholders</a:t>
            </a:r>
          </a:p>
          <a:p>
            <a:r>
              <a:rPr lang="en-US" dirty="0" err="1">
                <a:solidFill>
                  <a:srgbClr val="FFFFFF"/>
                </a:solidFill>
              </a:rPr>
              <a:t>Cecolin</a:t>
            </a:r>
            <a:r>
              <a:rPr lang="en-US" dirty="0">
                <a:solidFill>
                  <a:srgbClr val="FFFFFF"/>
                </a:solidFill>
              </a:rPr>
              <a:t>®</a:t>
            </a:r>
            <a:endParaRPr lang="en-US" baseline="30000" dirty="0">
              <a:solidFill>
                <a:srgbClr val="FFFFFF"/>
              </a:solidFill>
            </a:endParaRPr>
          </a:p>
          <a:p>
            <a:endParaRPr lang="en-US" dirty="0">
              <a:solidFill>
                <a:srgbClr val="FFFFFF"/>
              </a:solidFill>
            </a:endParaRPr>
          </a:p>
          <a:p>
            <a:endParaRPr lang="en-US" dirty="0"/>
          </a:p>
        </p:txBody>
      </p:sp>
      <p:sp>
        <p:nvSpPr>
          <p:cNvPr id="5" name="Rectangle 4"/>
          <p:cNvSpPr>
            <a:spLocks noChangeArrowheads="1"/>
          </p:cNvSpPr>
          <p:nvPr/>
        </p:nvSpPr>
        <p:spPr bwMode="auto">
          <a:xfrm>
            <a:off x="266700" y="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a:solidFill>
                  <a:schemeClr val="bg1"/>
                </a:solidFill>
              </a:rPr>
              <a:t>Essential Training Package for HPV Vaccine Introduction</a:t>
            </a:r>
            <a:endParaRPr lang="fr-FR" sz="2400">
              <a:solidFill>
                <a:schemeClr val="bg1"/>
              </a:solidFill>
              <a:latin typeface="Arial" charset="0"/>
              <a:ea typeface="ＭＳ Ｐゴシック"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solidFill>
            <a:schemeClr val="bg1"/>
          </a:solidFill>
        </p:spPr>
        <p:txBody>
          <a:bodyPr/>
          <a:lstStyle/>
          <a:p>
            <a:pPr eaLnBrk="1" hangingPunct="1">
              <a:defRPr/>
            </a:pPr>
            <a:r>
              <a:rPr lang="en-US" kern="1200">
                <a:solidFill>
                  <a:srgbClr val="0067FE"/>
                </a:solidFill>
                <a:latin typeface="Arial" pitchFamily="34" charset="0"/>
                <a:cs typeface="+mn-cs"/>
              </a:rPr>
              <a:t>A</a:t>
            </a:r>
            <a:r>
              <a:rPr lang="en-US"/>
              <a:t>dvise: Cervical cancer (1/4)</a:t>
            </a:r>
            <a:endParaRPr lang="fr-FR"/>
          </a:p>
        </p:txBody>
      </p:sp>
      <p:sp>
        <p:nvSpPr>
          <p:cNvPr id="10243" name="Rectangle 3"/>
          <p:cNvSpPr txBox="1">
            <a:spLocks noChangeArrowheads="1"/>
          </p:cNvSpPr>
          <p:nvPr/>
        </p:nvSpPr>
        <p:spPr bwMode="auto">
          <a:xfrm>
            <a:off x="0" y="1219200"/>
            <a:ext cx="9144000" cy="4648200"/>
          </a:xfrm>
          <a:prstGeom prst="rect">
            <a:avLst/>
          </a:prstGeom>
          <a:solidFill>
            <a:schemeClr val="bg1"/>
          </a:solidFill>
          <a:ln w="9525">
            <a:noFill/>
            <a:miter lim="800000"/>
            <a:headEnd/>
            <a:tailEnd/>
          </a:ln>
        </p:spPr>
        <p:txBody>
          <a:bodyPr lIns="0" tIns="0" rIns="0" bIns="0"/>
          <a:lstStyle/>
          <a:p>
            <a:pPr marL="341313" indent="-341313" defTabSz="912813">
              <a:spcBef>
                <a:spcPts val="600"/>
              </a:spcBef>
              <a:buClr>
                <a:srgbClr val="1E7FB8"/>
              </a:buClr>
              <a:buFont typeface="Wingdings" pitchFamily="2" charset="2"/>
              <a:buChar char="l"/>
            </a:pPr>
            <a:r>
              <a:rPr lang="en-US" sz="2400" dirty="0">
                <a:solidFill>
                  <a:srgbClr val="000066"/>
                </a:solidFill>
                <a:latin typeface="+mn-lt"/>
              </a:rPr>
              <a:t>Cervical cancer is the fourth most common cancer among women in developing countries</a:t>
            </a:r>
          </a:p>
          <a:p>
            <a:pPr marL="341313" indent="-341313" defTabSz="912813">
              <a:spcBef>
                <a:spcPts val="600"/>
              </a:spcBef>
              <a:buClr>
                <a:srgbClr val="1E7FB8"/>
              </a:buClr>
              <a:buFont typeface="Wingdings" pitchFamily="2" charset="2"/>
              <a:buChar char="l"/>
            </a:pPr>
            <a:r>
              <a:rPr lang="en-US" sz="2400" dirty="0">
                <a:solidFill>
                  <a:srgbClr val="000066"/>
                </a:solidFill>
                <a:latin typeface="+mn-lt"/>
              </a:rPr>
              <a:t>Cervical cancer is most often caused by a virus called Human Papillomaviruses (HPV) </a:t>
            </a:r>
          </a:p>
          <a:p>
            <a:pPr marL="800100" lvl="1" indent="-342900" defTabSz="912813">
              <a:buClr>
                <a:srgbClr val="1E7FB8"/>
              </a:buClr>
              <a:buFontTx/>
              <a:buChar char="−"/>
            </a:pPr>
            <a:r>
              <a:rPr lang="en-US" sz="2100" dirty="0">
                <a:solidFill>
                  <a:srgbClr val="000066"/>
                </a:solidFill>
                <a:latin typeface="+mn-lt"/>
              </a:rPr>
              <a:t>HPV is a common virus that is easily spread by skin-to-skin contact during sexual activity with another infected person</a:t>
            </a:r>
          </a:p>
          <a:p>
            <a:pPr marL="800100" lvl="1" indent="-342900" defTabSz="912813">
              <a:buClr>
                <a:srgbClr val="1E7FB8"/>
              </a:buClr>
              <a:buFontTx/>
              <a:buChar char="−"/>
            </a:pPr>
            <a:r>
              <a:rPr lang="en-US" sz="2100" dirty="0">
                <a:solidFill>
                  <a:srgbClr val="000066"/>
                </a:solidFill>
                <a:latin typeface="+mn-lt"/>
              </a:rPr>
              <a:t>HPV types 16 and 18 cause 70% of all cervical cancer cases</a:t>
            </a:r>
          </a:p>
          <a:p>
            <a:pPr marL="341313" indent="-341313" defTabSz="912813">
              <a:spcBef>
                <a:spcPts val="600"/>
              </a:spcBef>
              <a:buClr>
                <a:srgbClr val="1E7FB8"/>
              </a:buClr>
              <a:buFont typeface="Wingdings" pitchFamily="2" charset="2"/>
              <a:buChar char="l"/>
            </a:pPr>
            <a:r>
              <a:rPr lang="en-US" sz="2400" dirty="0">
                <a:solidFill>
                  <a:srgbClr val="000066"/>
                </a:solidFill>
                <a:latin typeface="+mn-lt"/>
              </a:rPr>
              <a:t>Most young people are typically infected soon after they become sexually active. Most HPV infections are asymptomatic</a:t>
            </a:r>
          </a:p>
          <a:p>
            <a:pPr marL="341313" indent="-341313" defTabSz="912813">
              <a:spcBef>
                <a:spcPts val="600"/>
              </a:spcBef>
              <a:buClr>
                <a:srgbClr val="1E7FB8"/>
              </a:buClr>
              <a:buFont typeface="Wingdings" pitchFamily="2" charset="2"/>
              <a:buChar char="l"/>
            </a:pPr>
            <a:r>
              <a:rPr lang="en-US" sz="2400" dirty="0">
                <a:solidFill>
                  <a:srgbClr val="000066"/>
                </a:solidFill>
                <a:latin typeface="+mn-lt"/>
              </a:rPr>
              <a:t>It takes between 15 to 20 years for cervical cancer to develop after HPV infection, but can occur much more quickly in people with weak immune systems, such as women with untreated HIV infection</a:t>
            </a:r>
          </a:p>
        </p:txBody>
      </p:sp>
    </p:spTree>
    <p:extLst>
      <p:ext uri="{BB962C8B-B14F-4D97-AF65-F5344CB8AC3E}">
        <p14:creationId xmlns:p14="http://schemas.microsoft.com/office/powerpoint/2010/main" val="1715268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1" name="Straight Connector 50"/>
          <p:cNvCxnSpPr/>
          <p:nvPr/>
        </p:nvCxnSpPr>
        <p:spPr bwMode="auto">
          <a:xfrm rot="16200000" flipV="1">
            <a:off x="4038600" y="3809999"/>
            <a:ext cx="685800" cy="76200"/>
          </a:xfrm>
          <a:prstGeom prst="line">
            <a:avLst/>
          </a:prstGeom>
          <a:ln>
            <a:solidFill>
              <a:srgbClr val="0067FE"/>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dk1"/>
          </a:lnRef>
          <a:fillRef idx="0">
            <a:schemeClr val="dk1"/>
          </a:fillRef>
          <a:effectRef idx="2">
            <a:schemeClr val="dk1"/>
          </a:effectRef>
          <a:fontRef idx="minor">
            <a:schemeClr val="tx1"/>
          </a:fontRef>
        </p:style>
      </p:cxnSp>
      <p:grpSp>
        <p:nvGrpSpPr>
          <p:cNvPr id="48" name="Group 47"/>
          <p:cNvGrpSpPr/>
          <p:nvPr/>
        </p:nvGrpSpPr>
        <p:grpSpPr>
          <a:xfrm>
            <a:off x="5791200" y="3657600"/>
            <a:ext cx="1763713" cy="1395410"/>
            <a:chOff x="5551487" y="4038600"/>
            <a:chExt cx="1763713" cy="1395410"/>
          </a:xfrm>
        </p:grpSpPr>
        <p:sp>
          <p:nvSpPr>
            <p:cNvPr id="17" name="Rectangle à coins arrondis 25"/>
            <p:cNvSpPr>
              <a:spLocks noChangeArrowheads="1"/>
            </p:cNvSpPr>
            <p:nvPr/>
          </p:nvSpPr>
          <p:spPr bwMode="auto">
            <a:xfrm>
              <a:off x="5551487" y="4857748"/>
              <a:ext cx="1763713" cy="576262"/>
            </a:xfrm>
            <a:prstGeom prst="roundRect">
              <a:avLst>
                <a:gd name="adj" fmla="val 16667"/>
              </a:avLst>
            </a:prstGeom>
            <a:solidFill>
              <a:schemeClr val="bg1"/>
            </a:solidFill>
            <a:ln w="25400">
              <a:noFill/>
              <a:round/>
              <a:headEnd/>
              <a:tailEnd/>
            </a:ln>
          </p:spPr>
          <p:txBody>
            <a:bodyPr/>
            <a:lstStyle/>
            <a:p>
              <a:pPr algn="ctr" defTabSz="1042988" rtl="1"/>
              <a:r>
                <a:rPr lang="en-US" sz="1600" b="1">
                  <a:solidFill>
                    <a:srgbClr val="000066"/>
                  </a:solidFill>
                  <a:latin typeface="Arial" pitchFamily="34" charset="0"/>
                </a:rPr>
                <a:t>Prevent or stop  tobacco use</a:t>
              </a:r>
            </a:p>
          </p:txBody>
        </p:sp>
        <p:pic>
          <p:nvPicPr>
            <p:cNvPr id="18" name="Picture 17" descr="no_smoking_sign.png"/>
            <p:cNvPicPr>
              <a:picLocks noChangeAspect="1"/>
            </p:cNvPicPr>
            <p:nvPr/>
          </p:nvPicPr>
          <p:blipFill>
            <a:blip r:embed="rId3" cstate="print"/>
            <a:stretch>
              <a:fillRect/>
            </a:stretch>
          </p:blipFill>
          <p:spPr>
            <a:xfrm>
              <a:off x="5945197" y="4038600"/>
              <a:ext cx="857256" cy="857256"/>
            </a:xfrm>
            <a:prstGeom prst="rect">
              <a:avLst/>
            </a:prstGeom>
            <a:solidFill>
              <a:schemeClr val="bg1"/>
            </a:solidFill>
          </p:spPr>
        </p:pic>
      </p:grpSp>
      <p:cxnSp>
        <p:nvCxnSpPr>
          <p:cNvPr id="41" name="Straight Connector 40"/>
          <p:cNvCxnSpPr/>
          <p:nvPr/>
        </p:nvCxnSpPr>
        <p:spPr bwMode="auto">
          <a:xfrm flipV="1">
            <a:off x="2971800" y="2819400"/>
            <a:ext cx="2590800" cy="1219200"/>
          </a:xfrm>
          <a:prstGeom prst="line">
            <a:avLst/>
          </a:prstGeom>
          <a:ln>
            <a:solidFill>
              <a:srgbClr val="0067FE"/>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dk1"/>
          </a:lnRef>
          <a:fillRef idx="0">
            <a:schemeClr val="dk1"/>
          </a:fillRef>
          <a:effectRef idx="2">
            <a:schemeClr val="dk1"/>
          </a:effectRef>
          <a:fontRef idx="minor">
            <a:schemeClr val="tx1"/>
          </a:fontRef>
        </p:style>
      </p:cxnSp>
      <p:cxnSp>
        <p:nvCxnSpPr>
          <p:cNvPr id="39" name="Straight Connector 38"/>
          <p:cNvCxnSpPr/>
          <p:nvPr/>
        </p:nvCxnSpPr>
        <p:spPr bwMode="auto">
          <a:xfrm>
            <a:off x="3124200" y="2667000"/>
            <a:ext cx="2590800" cy="1447800"/>
          </a:xfrm>
          <a:prstGeom prst="line">
            <a:avLst/>
          </a:prstGeom>
          <a:ln>
            <a:solidFill>
              <a:srgbClr val="0067FE"/>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dk1"/>
          </a:lnRef>
          <a:fillRef idx="0">
            <a:schemeClr val="dk1"/>
          </a:fillRef>
          <a:effectRef idx="2">
            <a:schemeClr val="dk1"/>
          </a:effectRef>
          <a:fontRef idx="minor">
            <a:schemeClr val="tx1"/>
          </a:fontRef>
        </p:style>
      </p:cxnSp>
      <p:sp>
        <p:nvSpPr>
          <p:cNvPr id="11266" name="Rectangle 3"/>
          <p:cNvSpPr txBox="1">
            <a:spLocks noChangeArrowheads="1"/>
          </p:cNvSpPr>
          <p:nvPr/>
        </p:nvSpPr>
        <p:spPr bwMode="auto">
          <a:xfrm>
            <a:off x="179388" y="1238250"/>
            <a:ext cx="8569325" cy="1111250"/>
          </a:xfrm>
          <a:prstGeom prst="rect">
            <a:avLst/>
          </a:prstGeom>
          <a:noFill/>
          <a:ln w="9525">
            <a:noFill/>
            <a:miter lim="800000"/>
            <a:headEnd/>
            <a:tailEnd/>
          </a:ln>
        </p:spPr>
        <p:txBody>
          <a:bodyPr lIns="0" tIns="0" rIns="0" bIns="0"/>
          <a:lstStyle/>
          <a:p>
            <a:pPr marL="341313" indent="-341313" defTabSz="912813">
              <a:spcBef>
                <a:spcPct val="80000"/>
              </a:spcBef>
              <a:buClr>
                <a:srgbClr val="1E7FB8"/>
              </a:buClr>
            </a:pPr>
            <a:r>
              <a:rPr lang="en-US" sz="2500">
                <a:solidFill>
                  <a:srgbClr val="000066"/>
                </a:solidFill>
                <a:latin typeface="Arial" pitchFamily="34" charset="0"/>
              </a:rPr>
              <a:t> </a:t>
            </a:r>
          </a:p>
        </p:txBody>
      </p:sp>
      <p:sp>
        <p:nvSpPr>
          <p:cNvPr id="11267" name="Rectangle 2"/>
          <p:cNvSpPr txBox="1">
            <a:spLocks noChangeArrowheads="1"/>
          </p:cNvSpPr>
          <p:nvPr/>
        </p:nvSpPr>
        <p:spPr bwMode="auto">
          <a:xfrm>
            <a:off x="0" y="0"/>
            <a:ext cx="9144000" cy="1238250"/>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rtl="1"/>
            <a:r>
              <a:rPr lang="en-US" sz="3500" b="1">
                <a:solidFill>
                  <a:srgbClr val="0067FE"/>
                </a:solidFill>
                <a:latin typeface="Arial" pitchFamily="34" charset="0"/>
              </a:rPr>
              <a:t>A</a:t>
            </a:r>
            <a:r>
              <a:rPr lang="en-US" sz="3500" b="1">
                <a:solidFill>
                  <a:srgbClr val="000066"/>
                </a:solidFill>
                <a:latin typeface="Arial" pitchFamily="34" charset="0"/>
              </a:rPr>
              <a:t>dvise: Prevention of HPV infection and Cervical cancer (2/4)</a:t>
            </a:r>
            <a:endParaRPr lang="en-GB" sz="3500" b="1">
              <a:solidFill>
                <a:srgbClr val="000066"/>
              </a:solidFill>
              <a:latin typeface="Arial" pitchFamily="34" charset="0"/>
            </a:endParaRPr>
          </a:p>
        </p:txBody>
      </p:sp>
      <p:grpSp>
        <p:nvGrpSpPr>
          <p:cNvPr id="56" name="Group 55"/>
          <p:cNvGrpSpPr/>
          <p:nvPr/>
        </p:nvGrpSpPr>
        <p:grpSpPr>
          <a:xfrm>
            <a:off x="3505201" y="4300538"/>
            <a:ext cx="2057400" cy="1719262"/>
            <a:chOff x="3407834" y="4343400"/>
            <a:chExt cx="2171698" cy="1871662"/>
          </a:xfrm>
        </p:grpSpPr>
        <p:sp>
          <p:nvSpPr>
            <p:cNvPr id="15" name="Rectangle à coins arrondis 25"/>
            <p:cNvSpPr>
              <a:spLocks noChangeArrowheads="1"/>
            </p:cNvSpPr>
            <p:nvPr/>
          </p:nvSpPr>
          <p:spPr bwMode="auto">
            <a:xfrm>
              <a:off x="3407834" y="5638800"/>
              <a:ext cx="2171698" cy="576262"/>
            </a:xfrm>
            <a:prstGeom prst="roundRect">
              <a:avLst>
                <a:gd name="adj" fmla="val 16667"/>
              </a:avLst>
            </a:prstGeom>
            <a:solidFill>
              <a:schemeClr val="bg1"/>
            </a:solidFill>
            <a:ln w="25400">
              <a:noFill/>
              <a:round/>
              <a:headEnd/>
              <a:tailEnd/>
            </a:ln>
          </p:spPr>
          <p:txBody>
            <a:bodyPr/>
            <a:lstStyle/>
            <a:p>
              <a:pPr algn="ctr" defTabSz="1042988" rtl="1"/>
              <a:r>
                <a:rPr lang="fr-FR" sz="1600" b="1">
                  <a:solidFill>
                    <a:srgbClr val="000066"/>
                  </a:solidFill>
                  <a:latin typeface="Arial" pitchFamily="34" charset="0"/>
                </a:rPr>
                <a:t>Consistent condom use</a:t>
              </a:r>
            </a:p>
          </p:txBody>
        </p:sp>
        <p:pic>
          <p:nvPicPr>
            <p:cNvPr id="21" name="Picture 20" descr="condom.jpg"/>
            <p:cNvPicPr>
              <a:picLocks noChangeAspect="1"/>
            </p:cNvPicPr>
            <p:nvPr/>
          </p:nvPicPr>
          <p:blipFill>
            <a:blip r:embed="rId4"/>
            <a:stretch>
              <a:fillRect/>
            </a:stretch>
          </p:blipFill>
          <p:spPr>
            <a:xfrm>
              <a:off x="4069388" y="4343400"/>
              <a:ext cx="607288" cy="1287453"/>
            </a:xfrm>
            <a:prstGeom prst="rect">
              <a:avLst/>
            </a:prstGeom>
            <a:solidFill>
              <a:schemeClr val="bg1"/>
            </a:solidFill>
          </p:spPr>
        </p:pic>
      </p:grpSp>
      <p:grpSp>
        <p:nvGrpSpPr>
          <p:cNvPr id="45" name="Group 44"/>
          <p:cNvGrpSpPr/>
          <p:nvPr/>
        </p:nvGrpSpPr>
        <p:grpSpPr>
          <a:xfrm>
            <a:off x="1047221" y="3429000"/>
            <a:ext cx="1772179" cy="1752600"/>
            <a:chOff x="1284287" y="3200400"/>
            <a:chExt cx="1772179" cy="1752600"/>
          </a:xfrm>
        </p:grpSpPr>
        <p:sp>
          <p:nvSpPr>
            <p:cNvPr id="11269" name="Rectangle à coins arrondis 25"/>
            <p:cNvSpPr>
              <a:spLocks noChangeArrowheads="1"/>
            </p:cNvSpPr>
            <p:nvPr/>
          </p:nvSpPr>
          <p:spPr bwMode="auto">
            <a:xfrm>
              <a:off x="1284287" y="4376738"/>
              <a:ext cx="1763713" cy="576262"/>
            </a:xfrm>
            <a:prstGeom prst="roundRect">
              <a:avLst>
                <a:gd name="adj" fmla="val 16667"/>
              </a:avLst>
            </a:prstGeom>
            <a:solidFill>
              <a:schemeClr val="bg1"/>
            </a:solidFill>
            <a:ln w="25400">
              <a:noFill/>
              <a:round/>
              <a:headEnd/>
              <a:tailEnd/>
            </a:ln>
          </p:spPr>
          <p:txBody>
            <a:bodyPr/>
            <a:lstStyle/>
            <a:p>
              <a:pPr algn="ctr" defTabSz="1042988" rtl="1"/>
              <a:r>
                <a:rPr lang="en-US" sz="1600" b="1">
                  <a:solidFill>
                    <a:srgbClr val="000066"/>
                  </a:solidFill>
                  <a:latin typeface="Arial" pitchFamily="34" charset="0"/>
                </a:rPr>
                <a:t>Cervical screening </a:t>
              </a:r>
            </a:p>
          </p:txBody>
        </p:sp>
        <p:pic>
          <p:nvPicPr>
            <p:cNvPr id="19" name="Picture 18" descr="p4_converted.png"/>
            <p:cNvPicPr>
              <a:picLocks noChangeAspect="1"/>
            </p:cNvPicPr>
            <p:nvPr/>
          </p:nvPicPr>
          <p:blipFill>
            <a:blip r:embed="rId5" cstate="print"/>
            <a:stretch>
              <a:fillRect/>
            </a:stretch>
          </p:blipFill>
          <p:spPr>
            <a:xfrm>
              <a:off x="1295400" y="3200400"/>
              <a:ext cx="1761066" cy="1152698"/>
            </a:xfrm>
            <a:prstGeom prst="rect">
              <a:avLst/>
            </a:prstGeom>
            <a:solidFill>
              <a:schemeClr val="bg1"/>
            </a:solidFill>
          </p:spPr>
        </p:pic>
      </p:grpSp>
      <p:grpSp>
        <p:nvGrpSpPr>
          <p:cNvPr id="47" name="Group 46"/>
          <p:cNvGrpSpPr/>
          <p:nvPr/>
        </p:nvGrpSpPr>
        <p:grpSpPr>
          <a:xfrm>
            <a:off x="5562600" y="1447800"/>
            <a:ext cx="1658938" cy="1719262"/>
            <a:chOff x="5791200" y="1447800"/>
            <a:chExt cx="1658938" cy="1719262"/>
          </a:xfrm>
        </p:grpSpPr>
        <p:sp>
          <p:nvSpPr>
            <p:cNvPr id="12" name="Rectangle à coins arrondis 25"/>
            <p:cNvSpPr>
              <a:spLocks noChangeArrowheads="1"/>
            </p:cNvSpPr>
            <p:nvPr/>
          </p:nvSpPr>
          <p:spPr bwMode="auto">
            <a:xfrm>
              <a:off x="5867400" y="2590800"/>
              <a:ext cx="1524000" cy="576262"/>
            </a:xfrm>
            <a:prstGeom prst="roundRect">
              <a:avLst>
                <a:gd name="adj" fmla="val 16667"/>
              </a:avLst>
            </a:prstGeom>
            <a:solidFill>
              <a:schemeClr val="bg1"/>
            </a:solidFill>
            <a:ln w="25400">
              <a:noFill/>
              <a:round/>
              <a:headEnd/>
              <a:tailEnd/>
            </a:ln>
          </p:spPr>
          <p:txBody>
            <a:bodyPr/>
            <a:lstStyle/>
            <a:p>
              <a:pPr algn="ctr" defTabSz="1042988" rtl="1"/>
              <a:r>
                <a:rPr lang="en-US" sz="1600" b="1">
                  <a:solidFill>
                    <a:srgbClr val="000066"/>
                  </a:solidFill>
                  <a:latin typeface="Arial" pitchFamily="34" charset="0"/>
                </a:rPr>
                <a:t>Sexual education</a:t>
              </a:r>
            </a:p>
          </p:txBody>
        </p:sp>
        <p:pic>
          <p:nvPicPr>
            <p:cNvPr id="24" name="Picture 23" descr="Sexuality education.png"/>
            <p:cNvPicPr>
              <a:picLocks noChangeAspect="1"/>
            </p:cNvPicPr>
            <p:nvPr/>
          </p:nvPicPr>
          <p:blipFill>
            <a:blip r:embed="rId6" cstate="print"/>
            <a:srcRect b="40000"/>
            <a:stretch>
              <a:fillRect/>
            </a:stretch>
          </p:blipFill>
          <p:spPr>
            <a:xfrm>
              <a:off x="5791200" y="1447800"/>
              <a:ext cx="1658938" cy="1143000"/>
            </a:xfrm>
            <a:prstGeom prst="rect">
              <a:avLst/>
            </a:prstGeom>
            <a:solidFill>
              <a:schemeClr val="bg1"/>
            </a:solidFill>
          </p:spPr>
        </p:pic>
      </p:grpSp>
      <p:sp>
        <p:nvSpPr>
          <p:cNvPr id="11270" name="Rectangle à coins arrondis 25"/>
          <p:cNvSpPr>
            <a:spLocks noChangeArrowheads="1"/>
          </p:cNvSpPr>
          <p:nvPr/>
        </p:nvSpPr>
        <p:spPr bwMode="auto">
          <a:xfrm>
            <a:off x="503178" y="1976217"/>
            <a:ext cx="1524001" cy="576263"/>
          </a:xfrm>
          <a:prstGeom prst="roundRect">
            <a:avLst>
              <a:gd name="adj" fmla="val 16667"/>
            </a:avLst>
          </a:prstGeom>
          <a:solidFill>
            <a:schemeClr val="bg1"/>
          </a:solidFill>
          <a:ln w="25400">
            <a:noFill/>
            <a:round/>
            <a:headEnd/>
            <a:tailEnd/>
          </a:ln>
        </p:spPr>
        <p:txBody>
          <a:bodyPr/>
          <a:lstStyle/>
          <a:p>
            <a:pPr algn="ctr" defTabSz="1042988" rtl="1"/>
            <a:r>
              <a:rPr lang="en-US" sz="1600" b="1" dirty="0">
                <a:solidFill>
                  <a:srgbClr val="000066"/>
                </a:solidFill>
                <a:latin typeface="Arial" pitchFamily="34" charset="0"/>
              </a:rPr>
              <a:t>HPV Vaccination</a:t>
            </a:r>
          </a:p>
        </p:txBody>
      </p:sp>
      <p:sp>
        <p:nvSpPr>
          <p:cNvPr id="11274" name="ZoneTexte 23"/>
          <p:cNvSpPr txBox="1">
            <a:spLocks noChangeArrowheads="1"/>
          </p:cNvSpPr>
          <p:nvPr/>
        </p:nvSpPr>
        <p:spPr bwMode="auto">
          <a:xfrm>
            <a:off x="3505200" y="3200400"/>
            <a:ext cx="1879600" cy="396875"/>
          </a:xfrm>
          <a:prstGeom prst="rect">
            <a:avLst/>
          </a:prstGeom>
          <a:solidFill>
            <a:schemeClr val="bg1"/>
          </a:solidFill>
          <a:ln w="76200">
            <a:noFill/>
            <a:miter lim="800000"/>
            <a:headEnd/>
            <a:tailEnd/>
          </a:ln>
        </p:spPr>
        <p:txBody>
          <a:bodyPr>
            <a:spAutoFit/>
          </a:bodyPr>
          <a:lstStyle/>
          <a:p>
            <a:pPr algn="ctr"/>
            <a:r>
              <a:rPr lang="en-US" sz="2000" b="1">
                <a:solidFill>
                  <a:srgbClr val="CC0000"/>
                </a:solidFill>
                <a:latin typeface="Arial" pitchFamily="34" charset="0"/>
              </a:rPr>
              <a:t>PREVENTION</a:t>
            </a:r>
          </a:p>
        </p:txBody>
      </p:sp>
      <p:pic>
        <p:nvPicPr>
          <p:cNvPr id="3" name="Picture 2" descr="A picture containing text&#10;&#10;Description automatically generated">
            <a:extLst>
              <a:ext uri="{FF2B5EF4-FFF2-40B4-BE49-F238E27FC236}">
                <a16:creationId xmlns:a16="http://schemas.microsoft.com/office/drawing/2014/main" id="{AE7C5593-813E-48CB-9ECC-107A7AA891C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8538" t="15515" r="18327" b="12223"/>
          <a:stretch/>
        </p:blipFill>
        <p:spPr>
          <a:xfrm>
            <a:off x="2027179" y="1379976"/>
            <a:ext cx="919221" cy="1875548"/>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txBox="1">
            <a:spLocks noChangeArrowheads="1"/>
          </p:cNvSpPr>
          <p:nvPr/>
        </p:nvSpPr>
        <p:spPr bwMode="auto">
          <a:xfrm>
            <a:off x="380999" y="1676400"/>
            <a:ext cx="8597633" cy="5016500"/>
          </a:xfrm>
          <a:prstGeom prst="rect">
            <a:avLst/>
          </a:prstGeom>
          <a:noFill/>
          <a:ln w="9525">
            <a:noFill/>
            <a:miter lim="800000"/>
            <a:headEnd/>
            <a:tailEnd/>
          </a:ln>
        </p:spPr>
        <p:txBody>
          <a:bodyPr lIns="0" tIns="0" rIns="0" bIns="0"/>
          <a:lstStyle/>
          <a:p>
            <a:pPr marL="341313" indent="-341313" defTabSz="912813">
              <a:spcBef>
                <a:spcPts val="1200"/>
              </a:spcBef>
              <a:buClr>
                <a:srgbClr val="1E7FB8"/>
              </a:buClr>
              <a:buFont typeface="Wingdings" pitchFamily="2" charset="2"/>
              <a:buChar char="l"/>
            </a:pPr>
            <a:r>
              <a:rPr lang="en-US" sz="2400" dirty="0">
                <a:solidFill>
                  <a:srgbClr val="000066"/>
                </a:solidFill>
                <a:latin typeface="+mn-lt"/>
                <a:cs typeface="Arial"/>
              </a:rPr>
              <a:t>The vaccine is very safe and effective</a:t>
            </a:r>
          </a:p>
          <a:p>
            <a:pPr marL="341313" indent="-341313" defTabSz="912813">
              <a:spcBef>
                <a:spcPts val="1200"/>
              </a:spcBef>
              <a:buClr>
                <a:srgbClr val="1E7FB8"/>
              </a:buClr>
              <a:buFont typeface="Wingdings" pitchFamily="2" charset="2"/>
              <a:buChar char="l"/>
            </a:pPr>
            <a:r>
              <a:rPr lang="en-US" sz="2400" dirty="0">
                <a:solidFill>
                  <a:srgbClr val="000066"/>
                </a:solidFill>
                <a:latin typeface="+mn-lt"/>
                <a:cs typeface="Arial"/>
              </a:rPr>
              <a:t>Millions of girls and women around the world have received HPV vaccine without serious side effects </a:t>
            </a:r>
          </a:p>
          <a:p>
            <a:pPr marL="341313" indent="-341313" defTabSz="912813">
              <a:spcBef>
                <a:spcPts val="1200"/>
              </a:spcBef>
              <a:buClr>
                <a:srgbClr val="1E7FB8"/>
              </a:buClr>
              <a:buFont typeface="Wingdings" pitchFamily="2" charset="2"/>
              <a:buChar char="l"/>
            </a:pPr>
            <a:r>
              <a:rPr lang="en-US" sz="2400" dirty="0">
                <a:solidFill>
                  <a:srgbClr val="000066"/>
                </a:solidFill>
                <a:latin typeface="+mn-lt"/>
                <a:cs typeface="Arial"/>
              </a:rPr>
              <a:t>As of February 2022, HPV vaccine has been introduced in 117 countries</a:t>
            </a:r>
          </a:p>
          <a:p>
            <a:pPr marL="341313" indent="-341313" defTabSz="912813">
              <a:spcBef>
                <a:spcPts val="1200"/>
              </a:spcBef>
              <a:buClr>
                <a:srgbClr val="1E7FB8"/>
              </a:buClr>
              <a:buFont typeface="Wingdings" pitchFamily="2" charset="2"/>
              <a:buChar char="l"/>
            </a:pPr>
            <a:r>
              <a:rPr lang="en-US" sz="2400" dirty="0">
                <a:solidFill>
                  <a:srgbClr val="000066"/>
                </a:solidFill>
                <a:latin typeface="+mn-lt"/>
                <a:cs typeface="Arial"/>
              </a:rPr>
              <a:t>The vaccine works against Cervical Cancer but</a:t>
            </a:r>
          </a:p>
          <a:p>
            <a:pPr marL="800100" lvl="1" indent="-342900" defTabSz="912813">
              <a:buClr>
                <a:srgbClr val="1E7FB8"/>
              </a:buClr>
              <a:buFontTx/>
              <a:buChar char="−"/>
            </a:pPr>
            <a:r>
              <a:rPr lang="en-US" sz="2100" dirty="0">
                <a:solidFill>
                  <a:srgbClr val="000066"/>
                </a:solidFill>
                <a:latin typeface="Arial"/>
                <a:cs typeface="Arial"/>
              </a:rPr>
              <a:t>does NOT prevent pregnancy </a:t>
            </a:r>
          </a:p>
          <a:p>
            <a:pPr marL="800100" lvl="1" indent="-342900" defTabSz="912813">
              <a:buClr>
                <a:srgbClr val="1E7FB8"/>
              </a:buClr>
              <a:buFontTx/>
              <a:buChar char="−"/>
            </a:pPr>
            <a:r>
              <a:rPr lang="en-US" sz="2100" dirty="0">
                <a:solidFill>
                  <a:srgbClr val="000066"/>
                </a:solidFill>
                <a:latin typeface="Arial"/>
                <a:cs typeface="Arial"/>
              </a:rPr>
              <a:t>does NOT prevent HIV or other sexually transmitted </a:t>
            </a:r>
            <a:br>
              <a:rPr lang="en-US" sz="2100" dirty="0">
                <a:solidFill>
                  <a:srgbClr val="000066"/>
                </a:solidFill>
                <a:latin typeface="Arial"/>
                <a:cs typeface="Arial"/>
              </a:rPr>
            </a:br>
            <a:r>
              <a:rPr lang="en-US" sz="2100" dirty="0">
                <a:solidFill>
                  <a:srgbClr val="000066"/>
                </a:solidFill>
                <a:latin typeface="Arial"/>
                <a:cs typeface="Arial"/>
              </a:rPr>
              <a:t>infections</a:t>
            </a:r>
            <a:endParaRPr lang="en-US" sz="2300" dirty="0">
              <a:solidFill>
                <a:srgbClr val="000066"/>
              </a:solidFill>
              <a:latin typeface="Arial"/>
              <a:cs typeface="Arial"/>
            </a:endParaRPr>
          </a:p>
        </p:txBody>
      </p:sp>
      <p:sp>
        <p:nvSpPr>
          <p:cNvPr id="12291"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eaLnBrk="1" hangingPunct="1">
              <a:defRPr/>
            </a:pPr>
            <a:r>
              <a:rPr lang="en-US" sz="3500" b="1">
                <a:solidFill>
                  <a:srgbClr val="0067FE"/>
                </a:solidFill>
                <a:latin typeface="Arial" pitchFamily="34" charset="0"/>
              </a:rPr>
              <a:t>A</a:t>
            </a:r>
            <a:r>
              <a:rPr lang="en-US" sz="3500" b="1">
                <a:solidFill>
                  <a:srgbClr val="000066"/>
                </a:solidFill>
                <a:latin typeface="Arial" pitchFamily="34" charset="0"/>
              </a:rPr>
              <a:t>dvise: HPV vaccine (3/4)</a:t>
            </a:r>
            <a:endParaRPr lang="en-GB" sz="3500" b="1">
              <a:solidFill>
                <a:srgbClr val="000066"/>
              </a:solidFill>
              <a:latin typeface="Arial" pitchFamily="34" charset="0"/>
            </a:endParaRPr>
          </a:p>
        </p:txBody>
      </p:sp>
      <p:pic>
        <p:nvPicPr>
          <p:cNvPr id="6" name="Picture 5" descr="p9d.png"/>
          <p:cNvPicPr>
            <a:picLocks noChangeAspect="1"/>
          </p:cNvPicPr>
          <p:nvPr/>
        </p:nvPicPr>
        <p:blipFill>
          <a:blip r:embed="rId3" cstate="print"/>
          <a:stretch>
            <a:fillRect/>
          </a:stretch>
        </p:blipFill>
        <p:spPr>
          <a:xfrm>
            <a:off x="7391400" y="3619971"/>
            <a:ext cx="1587233" cy="1942629"/>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eaLnBrk="1" hangingPunct="1">
              <a:defRPr/>
            </a:pPr>
            <a:r>
              <a:rPr lang="en-US" sz="3500" b="1">
                <a:solidFill>
                  <a:srgbClr val="0067FE"/>
                </a:solidFill>
                <a:latin typeface="Arial" pitchFamily="34" charset="0"/>
              </a:rPr>
              <a:t>A</a:t>
            </a:r>
            <a:r>
              <a:rPr lang="en-US" sz="3500" b="1">
                <a:solidFill>
                  <a:srgbClr val="000066"/>
                </a:solidFill>
                <a:latin typeface="Arial" pitchFamily="34" charset="0"/>
              </a:rPr>
              <a:t>dvise: HPV vaccine schedule (4/4)</a:t>
            </a:r>
            <a:endParaRPr lang="en-GB" sz="3500" b="1">
              <a:solidFill>
                <a:srgbClr val="000066"/>
              </a:solidFill>
              <a:latin typeface="Arial" pitchFamily="34" charset="0"/>
            </a:endParaRPr>
          </a:p>
        </p:txBody>
      </p:sp>
      <p:pic>
        <p:nvPicPr>
          <p:cNvPr id="16" name="Picture 2" descr="Z:\Training\WHO_Rotavirus_Training Package\Illustrations\vaccine.jpg">
            <a:extLst>
              <a:ext uri="{FF2B5EF4-FFF2-40B4-BE49-F238E27FC236}">
                <a16:creationId xmlns:a16="http://schemas.microsoft.com/office/drawing/2014/main" id="{13806445-EECE-4B1B-9C86-18BC3EEBD7D7}"/>
              </a:ext>
            </a:extLst>
          </p:cNvPr>
          <p:cNvPicPr>
            <a:picLocks noGrp="1" noChangeAspect="1" noChangeArrowheads="1"/>
          </p:cNvPicPr>
          <p:nvPr>
            <p:ph idx="1"/>
          </p:nvPr>
        </p:nvPicPr>
        <p:blipFill>
          <a:blip r:embed="rId3"/>
          <a:srcRect/>
          <a:stretch>
            <a:fillRect/>
          </a:stretch>
        </p:blipFill>
        <p:spPr>
          <a:xfrm>
            <a:off x="3808413" y="3763554"/>
            <a:ext cx="69850" cy="46037"/>
          </a:xfrm>
          <a:noFill/>
        </p:spPr>
      </p:pic>
      <p:sp>
        <p:nvSpPr>
          <p:cNvPr id="17" name="Arc 16">
            <a:extLst>
              <a:ext uri="{FF2B5EF4-FFF2-40B4-BE49-F238E27FC236}">
                <a16:creationId xmlns:a16="http://schemas.microsoft.com/office/drawing/2014/main" id="{1BCC08BB-0509-411A-986D-AF322A6488CD}"/>
              </a:ext>
            </a:extLst>
          </p:cNvPr>
          <p:cNvSpPr/>
          <p:nvPr/>
        </p:nvSpPr>
        <p:spPr bwMode="auto">
          <a:xfrm>
            <a:off x="1843088" y="4549366"/>
            <a:ext cx="1500187" cy="1376363"/>
          </a:xfrm>
          <a:prstGeom prst="arc">
            <a:avLst/>
          </a:prstGeom>
          <a:noFill/>
          <a:ln>
            <a:noFill/>
          </a:ln>
          <a:effectLst/>
        </p:spPr>
        <p:txBody>
          <a:bodyPr>
            <a:spAutoFit/>
          </a:bodyPr>
          <a:lstStyle/>
          <a:p>
            <a:pPr defTabSz="1042988">
              <a:spcBef>
                <a:spcPct val="50000"/>
              </a:spcBef>
              <a:defRPr/>
            </a:pPr>
            <a:endParaRPr lang="en-US" sz="3900" b="1">
              <a:solidFill>
                <a:schemeClr val="accent4">
                  <a:lumMod val="85000"/>
                  <a:lumOff val="15000"/>
                </a:schemeClr>
              </a:solidFill>
              <a:latin typeface="Arial" charset="0"/>
            </a:endParaRPr>
          </a:p>
        </p:txBody>
      </p:sp>
      <p:pic>
        <p:nvPicPr>
          <p:cNvPr id="18" name="Picture 2">
            <a:extLst>
              <a:ext uri="{FF2B5EF4-FFF2-40B4-BE49-F238E27FC236}">
                <a16:creationId xmlns:a16="http://schemas.microsoft.com/office/drawing/2014/main" id="{811D6BDE-816C-4499-834C-898F6B8227DB}"/>
              </a:ext>
            </a:extLst>
          </p:cNvPr>
          <p:cNvPicPr>
            <a:picLocks noChangeAspect="1" noChangeArrowheads="1"/>
          </p:cNvPicPr>
          <p:nvPr/>
        </p:nvPicPr>
        <p:blipFill>
          <a:blip r:embed="rId4"/>
          <a:srcRect/>
          <a:stretch>
            <a:fillRect/>
          </a:stretch>
        </p:blipFill>
        <p:spPr bwMode="auto">
          <a:xfrm>
            <a:off x="304800" y="3776266"/>
            <a:ext cx="8301038" cy="1153780"/>
          </a:xfrm>
          <a:prstGeom prst="rect">
            <a:avLst/>
          </a:prstGeom>
          <a:noFill/>
          <a:ln w="9525">
            <a:noFill/>
            <a:miter lim="800000"/>
            <a:headEnd/>
            <a:tailEnd/>
          </a:ln>
          <a:effectLst/>
        </p:spPr>
      </p:pic>
      <p:cxnSp>
        <p:nvCxnSpPr>
          <p:cNvPr id="19" name="Straight Arrow Connector 18">
            <a:extLst>
              <a:ext uri="{FF2B5EF4-FFF2-40B4-BE49-F238E27FC236}">
                <a16:creationId xmlns:a16="http://schemas.microsoft.com/office/drawing/2014/main" id="{D91833C4-FE70-4DFA-9AF4-01CAB10BA8ED}"/>
              </a:ext>
            </a:extLst>
          </p:cNvPr>
          <p:cNvCxnSpPr/>
          <p:nvPr/>
        </p:nvCxnSpPr>
        <p:spPr bwMode="auto">
          <a:xfrm>
            <a:off x="1237780" y="5207861"/>
            <a:ext cx="6382220" cy="0"/>
          </a:xfrm>
          <a:prstGeom prst="straightConnector1">
            <a:avLst/>
          </a:prstGeom>
          <a:ln w="57150">
            <a:solidFill>
              <a:schemeClr val="tx1"/>
            </a:solidFill>
            <a:headEnd type="arrow"/>
            <a:tailEnd type="arrow"/>
          </a:ln>
          <a:effectLst>
            <a:innerShdw blurRad="63500" dist="50800">
              <a:prstClr val="black">
                <a:alpha val="50000"/>
              </a:prstClr>
            </a:innerShdw>
          </a:effectLst>
        </p:spPr>
        <p:style>
          <a:lnRef idx="1">
            <a:schemeClr val="accent4"/>
          </a:lnRef>
          <a:fillRef idx="0">
            <a:schemeClr val="accent4"/>
          </a:fillRef>
          <a:effectRef idx="0">
            <a:schemeClr val="accent4"/>
          </a:effectRef>
          <a:fontRef idx="minor">
            <a:schemeClr val="tx1"/>
          </a:fontRef>
        </p:style>
      </p:cxnSp>
      <p:sp>
        <p:nvSpPr>
          <p:cNvPr id="20" name="TextBox 19">
            <a:extLst>
              <a:ext uri="{FF2B5EF4-FFF2-40B4-BE49-F238E27FC236}">
                <a16:creationId xmlns:a16="http://schemas.microsoft.com/office/drawing/2014/main" id="{C6A43022-099D-4484-B206-36D13EDEB079}"/>
              </a:ext>
            </a:extLst>
          </p:cNvPr>
          <p:cNvSpPr txBox="1"/>
          <p:nvPr/>
        </p:nvSpPr>
        <p:spPr>
          <a:xfrm>
            <a:off x="1337648" y="5349203"/>
            <a:ext cx="5963264" cy="400110"/>
          </a:xfrm>
          <a:prstGeom prst="rect">
            <a:avLst/>
          </a:prstGeom>
          <a:noFill/>
        </p:spPr>
        <p:txBody>
          <a:bodyPr wrap="square" rtlCol="0">
            <a:spAutoFit/>
          </a:bodyPr>
          <a:lstStyle/>
          <a:p>
            <a:pPr algn="ctr"/>
            <a:r>
              <a:rPr lang="en-US" sz="2000" b="1"/>
              <a:t>Minimum interval of 6 months</a:t>
            </a:r>
          </a:p>
        </p:txBody>
      </p:sp>
      <p:sp>
        <p:nvSpPr>
          <p:cNvPr id="23" name="TextBox 22">
            <a:extLst>
              <a:ext uri="{FF2B5EF4-FFF2-40B4-BE49-F238E27FC236}">
                <a16:creationId xmlns:a16="http://schemas.microsoft.com/office/drawing/2014/main" id="{820784F6-AF80-4C88-8048-9BD39A965BEF}"/>
              </a:ext>
            </a:extLst>
          </p:cNvPr>
          <p:cNvSpPr txBox="1"/>
          <p:nvPr/>
        </p:nvSpPr>
        <p:spPr>
          <a:xfrm>
            <a:off x="374499" y="4942758"/>
            <a:ext cx="830677" cy="369332"/>
          </a:xfrm>
          <a:prstGeom prst="rect">
            <a:avLst/>
          </a:prstGeom>
          <a:noFill/>
        </p:spPr>
        <p:txBody>
          <a:bodyPr wrap="none" rtlCol="0">
            <a:spAutoFit/>
          </a:bodyPr>
          <a:lstStyle/>
          <a:p>
            <a:r>
              <a:rPr lang="en-US" b="1" dirty="0"/>
              <a:t>Dose 1</a:t>
            </a:r>
          </a:p>
        </p:txBody>
      </p:sp>
      <p:sp>
        <p:nvSpPr>
          <p:cNvPr id="27" name="TextBox 26">
            <a:extLst>
              <a:ext uri="{FF2B5EF4-FFF2-40B4-BE49-F238E27FC236}">
                <a16:creationId xmlns:a16="http://schemas.microsoft.com/office/drawing/2014/main" id="{0250FBC6-9018-4B3C-9F6D-ABF0D97852EA}"/>
              </a:ext>
            </a:extLst>
          </p:cNvPr>
          <p:cNvSpPr txBox="1"/>
          <p:nvPr/>
        </p:nvSpPr>
        <p:spPr>
          <a:xfrm>
            <a:off x="7710101" y="4978247"/>
            <a:ext cx="830677" cy="369332"/>
          </a:xfrm>
          <a:prstGeom prst="rect">
            <a:avLst/>
          </a:prstGeom>
          <a:noFill/>
        </p:spPr>
        <p:txBody>
          <a:bodyPr wrap="none" rtlCol="0">
            <a:spAutoFit/>
          </a:bodyPr>
          <a:lstStyle/>
          <a:p>
            <a:r>
              <a:rPr lang="en-US" b="1" dirty="0"/>
              <a:t>Dose 2</a:t>
            </a:r>
          </a:p>
        </p:txBody>
      </p:sp>
      <p:sp>
        <p:nvSpPr>
          <p:cNvPr id="28" name="TextBox 15">
            <a:extLst>
              <a:ext uri="{FF2B5EF4-FFF2-40B4-BE49-F238E27FC236}">
                <a16:creationId xmlns:a16="http://schemas.microsoft.com/office/drawing/2014/main" id="{2FE3DB57-D530-45DF-B63B-9239C1A662AB}"/>
              </a:ext>
            </a:extLst>
          </p:cNvPr>
          <p:cNvSpPr txBox="1">
            <a:spLocks noChangeArrowheads="1"/>
          </p:cNvSpPr>
          <p:nvPr/>
        </p:nvSpPr>
        <p:spPr bwMode="auto">
          <a:xfrm>
            <a:off x="669280" y="1604407"/>
            <a:ext cx="8169920" cy="1754326"/>
          </a:xfrm>
          <a:prstGeom prst="rect">
            <a:avLst/>
          </a:prstGeom>
          <a:noFill/>
          <a:ln w="9525">
            <a:noFill/>
            <a:miter lim="800000"/>
            <a:headEnd/>
            <a:tailEnd/>
          </a:ln>
        </p:spPr>
        <p:txBody>
          <a:bodyPr wrap="square">
            <a:spAutoFit/>
          </a:bodyPr>
          <a:lstStyle/>
          <a:p>
            <a:pPr marL="285750" indent="-285750">
              <a:buFont typeface="Arial" panose="020B0604020202020204" pitchFamily="34" charset="0"/>
              <a:buChar char="•"/>
            </a:pPr>
            <a:r>
              <a:rPr lang="en-US" b="1" dirty="0">
                <a:latin typeface="+mj-lt"/>
              </a:rPr>
              <a:t>To be fully protected 2 doses of HPV vaccine are needed – the second dose after a minimum interval of 6 months ( there is no maximum interval )</a:t>
            </a:r>
          </a:p>
          <a:p>
            <a:pPr marL="285750" indent="-285750">
              <a:buFont typeface="Arial" panose="020B0604020202020204" pitchFamily="34" charset="0"/>
              <a:buChar char="•"/>
            </a:pPr>
            <a:endParaRPr lang="en-US" b="1" dirty="0">
              <a:latin typeface="+mj-lt"/>
            </a:endParaRPr>
          </a:p>
          <a:p>
            <a:pPr marL="285750" indent="-285750">
              <a:buFont typeface="Arial" panose="020B0604020202020204" pitchFamily="34" charset="0"/>
              <a:buChar char="•"/>
            </a:pPr>
            <a:r>
              <a:rPr lang="en-US" b="1" dirty="0">
                <a:latin typeface="+mj-lt"/>
              </a:rPr>
              <a:t>Girls known to be immunocompromised or with HIV infection should receive a third dose (at least six months after the second dose).</a:t>
            </a:r>
          </a:p>
        </p:txBody>
      </p:sp>
      <p:pic>
        <p:nvPicPr>
          <p:cNvPr id="15" name="Picture 14" descr="A picture containing text&#10;&#10;Description automatically generated">
            <a:extLst>
              <a:ext uri="{FF2B5EF4-FFF2-40B4-BE49-F238E27FC236}">
                <a16:creationId xmlns:a16="http://schemas.microsoft.com/office/drawing/2014/main" id="{0B35B1B1-3CF7-4673-999A-750ABD3B418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7376" t="47243" r="38227" b="13594"/>
          <a:stretch/>
        </p:blipFill>
        <p:spPr>
          <a:xfrm>
            <a:off x="462017" y="3408929"/>
            <a:ext cx="718945" cy="1200266"/>
          </a:xfrm>
          <a:prstGeom prst="rect">
            <a:avLst/>
          </a:prstGeom>
        </p:spPr>
      </p:pic>
      <p:pic>
        <p:nvPicPr>
          <p:cNvPr id="25" name="Picture 24" descr="A picture containing text&#10;&#10;Description automatically generated">
            <a:extLst>
              <a:ext uri="{FF2B5EF4-FFF2-40B4-BE49-F238E27FC236}">
                <a16:creationId xmlns:a16="http://schemas.microsoft.com/office/drawing/2014/main" id="{884D916E-AA49-4B18-A7A6-4D0F4B4AB4C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7376" t="47243" r="38227" b="13594"/>
          <a:stretch/>
        </p:blipFill>
        <p:spPr>
          <a:xfrm>
            <a:off x="7765966" y="3408929"/>
            <a:ext cx="718945" cy="1200266"/>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en-GB" sz="3600">
                <a:solidFill>
                  <a:srgbClr val="0067FE"/>
                </a:solidFill>
                <a:ea typeface="Arial" charset="0"/>
              </a:rPr>
              <a:t>A</a:t>
            </a:r>
            <a:r>
              <a:rPr lang="en-GB" sz="3600">
                <a:ea typeface="Arial" charset="0"/>
              </a:rPr>
              <a:t>lert: Description of side effects</a:t>
            </a:r>
          </a:p>
        </p:txBody>
      </p:sp>
      <p:pic>
        <p:nvPicPr>
          <p:cNvPr id="16387" name="Picture 17" descr="lever2_heathcentre"/>
          <p:cNvPicPr>
            <a:picLocks noChangeAspect="1" noChangeArrowheads="1"/>
          </p:cNvPicPr>
          <p:nvPr/>
        </p:nvPicPr>
        <p:blipFill>
          <a:blip r:embed="rId3"/>
          <a:srcRect/>
          <a:stretch>
            <a:fillRect/>
          </a:stretch>
        </p:blipFill>
        <p:spPr bwMode="auto">
          <a:xfrm>
            <a:off x="7266723" y="4191000"/>
            <a:ext cx="1877277" cy="887517"/>
          </a:xfrm>
          <a:prstGeom prst="rect">
            <a:avLst/>
          </a:prstGeom>
          <a:noFill/>
          <a:ln w="9525">
            <a:noFill/>
            <a:miter lim="800000"/>
            <a:headEnd/>
            <a:tailEnd/>
          </a:ln>
        </p:spPr>
      </p:pic>
      <p:sp>
        <p:nvSpPr>
          <p:cNvPr id="16388" name="Rectangle 3"/>
          <p:cNvSpPr txBox="1">
            <a:spLocks noChangeArrowheads="1"/>
          </p:cNvSpPr>
          <p:nvPr/>
        </p:nvSpPr>
        <p:spPr bwMode="auto">
          <a:xfrm>
            <a:off x="179388" y="1423988"/>
            <a:ext cx="8278812" cy="4367212"/>
          </a:xfrm>
          <a:prstGeom prst="rect">
            <a:avLst/>
          </a:prstGeom>
          <a:noFill/>
          <a:ln w="9525">
            <a:noFill/>
            <a:miter lim="800000"/>
            <a:headEnd/>
            <a:tailEnd/>
          </a:ln>
        </p:spPr>
        <p:txBody>
          <a:bodyPr lIns="0" tIns="0" rIns="0" bIns="0"/>
          <a:lstStyle/>
          <a:p>
            <a:pPr marL="341313" indent="-341313" defTabSz="912813">
              <a:spcBef>
                <a:spcPts val="600"/>
              </a:spcBef>
              <a:buClr>
                <a:srgbClr val="1E7FB8"/>
              </a:buClr>
              <a:buFont typeface="Wingdings" pitchFamily="2" charset="2"/>
              <a:buChar char="l"/>
            </a:pPr>
            <a:r>
              <a:rPr lang="en-US" sz="2400">
                <a:solidFill>
                  <a:srgbClr val="000066"/>
                </a:solidFill>
                <a:latin typeface="+mn-lt"/>
              </a:rPr>
              <a:t>No serious side effects have been reported </a:t>
            </a:r>
          </a:p>
          <a:p>
            <a:pPr marL="341313" indent="-341313" defTabSz="912813">
              <a:spcBef>
                <a:spcPts val="600"/>
              </a:spcBef>
              <a:buClr>
                <a:srgbClr val="1E7FB8"/>
              </a:buClr>
              <a:buFont typeface="Wingdings" pitchFamily="2" charset="2"/>
              <a:buChar char="l"/>
            </a:pPr>
            <a:r>
              <a:rPr lang="en-US" sz="2400">
                <a:solidFill>
                  <a:srgbClr val="000066"/>
                </a:solidFill>
                <a:latin typeface="+mn-lt"/>
              </a:rPr>
              <a:t>Common minor side effects are redness, pain and </a:t>
            </a:r>
            <a:br>
              <a:rPr lang="en-US" sz="2400">
                <a:solidFill>
                  <a:srgbClr val="000066"/>
                </a:solidFill>
                <a:latin typeface="+mn-lt"/>
              </a:rPr>
            </a:br>
            <a:r>
              <a:rPr lang="en-US" sz="2400">
                <a:solidFill>
                  <a:srgbClr val="000066"/>
                </a:solidFill>
                <a:latin typeface="+mn-lt"/>
              </a:rPr>
              <a:t>swelling at the injection site</a:t>
            </a:r>
          </a:p>
          <a:p>
            <a:pPr marL="341313" indent="-341313" defTabSz="912813">
              <a:spcBef>
                <a:spcPts val="600"/>
              </a:spcBef>
              <a:buClr>
                <a:srgbClr val="1E7FB8"/>
              </a:buClr>
              <a:buFont typeface="Wingdings" pitchFamily="2" charset="2"/>
              <a:buChar char="l"/>
            </a:pPr>
            <a:r>
              <a:rPr lang="en-US" sz="2400">
                <a:solidFill>
                  <a:srgbClr val="000066"/>
                </a:solidFill>
                <a:latin typeface="+mn-lt"/>
              </a:rPr>
              <a:t>Less common minor adverse events include fever, dizziness, and nausea</a:t>
            </a:r>
          </a:p>
          <a:p>
            <a:pPr marL="341313" indent="-341313" defTabSz="912813">
              <a:spcBef>
                <a:spcPts val="600"/>
              </a:spcBef>
              <a:buClr>
                <a:srgbClr val="1E7FB8"/>
              </a:buClr>
              <a:buFont typeface="Wingdings" pitchFamily="2" charset="2"/>
              <a:buChar char="l"/>
            </a:pPr>
            <a:r>
              <a:rPr lang="en-US" sz="2400">
                <a:solidFill>
                  <a:srgbClr val="000066"/>
                </a:solidFill>
                <a:latin typeface="+mn-lt"/>
              </a:rPr>
              <a:t>Syncope or fainting after injection is more common in adolescent girls but not related to HPV vaccine</a:t>
            </a:r>
          </a:p>
          <a:p>
            <a:pPr marL="341313" indent="-341313" defTabSz="912813">
              <a:spcBef>
                <a:spcPts val="600"/>
              </a:spcBef>
              <a:buClr>
                <a:srgbClr val="1E7FB8"/>
              </a:buClr>
              <a:buFont typeface="Wingdings" pitchFamily="2" charset="2"/>
              <a:buChar char="l"/>
            </a:pPr>
            <a:r>
              <a:rPr lang="en-US" sz="2400">
                <a:solidFill>
                  <a:srgbClr val="000066"/>
                </a:solidFill>
                <a:latin typeface="+mn-lt"/>
              </a:rPr>
              <a:t>If a girl shows any unusual symptoms after </a:t>
            </a:r>
            <a:br>
              <a:rPr lang="en-US" sz="2400">
                <a:solidFill>
                  <a:srgbClr val="000066"/>
                </a:solidFill>
                <a:latin typeface="+mn-lt"/>
              </a:rPr>
            </a:br>
            <a:r>
              <a:rPr lang="en-US" sz="2400">
                <a:solidFill>
                  <a:srgbClr val="000066"/>
                </a:solidFill>
                <a:latin typeface="+mn-lt"/>
              </a:rPr>
              <a:t>vaccination, take her directly to the hospital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ctor_thinking"/>
          <p:cNvPicPr>
            <a:picLocks noChangeAspect="1" noChangeArrowheads="1"/>
          </p:cNvPicPr>
          <p:nvPr/>
        </p:nvPicPr>
        <p:blipFill>
          <a:blip r:embed="rId3"/>
          <a:srcRect/>
          <a:stretch>
            <a:fillRect/>
          </a:stretch>
        </p:blipFill>
        <p:spPr bwMode="auto">
          <a:xfrm>
            <a:off x="5724525" y="1557338"/>
            <a:ext cx="2871788" cy="4146550"/>
          </a:xfrm>
          <a:prstGeom prst="rect">
            <a:avLst/>
          </a:prstGeom>
          <a:noFill/>
          <a:ln w="9525">
            <a:noFill/>
            <a:miter lim="800000"/>
            <a:headEnd/>
            <a:tailEnd/>
          </a:ln>
        </p:spPr>
      </p:pic>
      <p:sp>
        <p:nvSpPr>
          <p:cNvPr id="819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err="1">
                <a:solidFill>
                  <a:srgbClr val="000066"/>
                </a:solidFill>
                <a:latin typeface="Arial" pitchFamily="34" charset="0"/>
                <a:cs typeface="+mn-cs"/>
              </a:rPr>
              <a:t>FAQs</a:t>
            </a:r>
            <a:r>
              <a:rPr lang="fr-FR" sz="3500" b="1">
                <a:solidFill>
                  <a:srgbClr val="000066"/>
                </a:solidFill>
                <a:latin typeface="Arial" pitchFamily="34" charset="0"/>
                <a:cs typeface="+mn-cs"/>
              </a:rPr>
              <a:t> (1/2)</a:t>
            </a:r>
          </a:p>
        </p:txBody>
      </p:sp>
      <p:grpSp>
        <p:nvGrpSpPr>
          <p:cNvPr id="2" name="Group 13"/>
          <p:cNvGrpSpPr/>
          <p:nvPr/>
        </p:nvGrpSpPr>
        <p:grpSpPr>
          <a:xfrm>
            <a:off x="400618" y="1285860"/>
            <a:ext cx="4857182" cy="1008062"/>
            <a:chOff x="428596" y="1285860"/>
            <a:chExt cx="4675264" cy="1008062"/>
          </a:xfrm>
        </p:grpSpPr>
        <p:sp>
          <p:nvSpPr>
            <p:cNvPr id="5" name="Rectangle à coins arrondis 6"/>
            <p:cNvSpPr/>
            <p:nvPr/>
          </p:nvSpPr>
          <p:spPr bwMode="auto">
            <a:xfrm>
              <a:off x="803155" y="1501760"/>
              <a:ext cx="4300705" cy="792162"/>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r>
                <a:rPr lang="en-US" sz="2000" b="1">
                  <a:solidFill>
                    <a:srgbClr val="000066"/>
                  </a:solidFill>
                  <a:latin typeface="Arial" pitchFamily="34" charset="0"/>
                </a:rPr>
                <a:t> Does HPV vaccine affect fertility?</a:t>
              </a:r>
            </a:p>
            <a:p>
              <a:pPr rtl="1">
                <a:defRPr/>
              </a:pPr>
              <a:endParaRPr lang="fr-FR" sz="2000" b="1">
                <a:solidFill>
                  <a:srgbClr val="000066"/>
                </a:solidFill>
                <a:ea typeface="MS PGothic" pitchFamily="34" charset="-128"/>
              </a:endParaRPr>
            </a:p>
          </p:txBody>
        </p:sp>
        <p:sp>
          <p:nvSpPr>
            <p:cNvPr id="8" name="Ellipse 7"/>
            <p:cNvSpPr>
              <a:spLocks noChangeArrowheads="1"/>
            </p:cNvSpPr>
            <p:nvPr/>
          </p:nvSpPr>
          <p:spPr bwMode="auto">
            <a:xfrm>
              <a:off x="428596" y="1285860"/>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a:solidFill>
                    <a:srgbClr val="FFFFFF"/>
                  </a:solidFill>
                  <a:latin typeface="+mn-lt"/>
                  <a:ea typeface="+mn-ea"/>
                </a:rPr>
                <a:t>1</a:t>
              </a:r>
            </a:p>
          </p:txBody>
        </p:sp>
      </p:grpSp>
      <p:grpSp>
        <p:nvGrpSpPr>
          <p:cNvPr id="3" name="Group 14"/>
          <p:cNvGrpSpPr/>
          <p:nvPr/>
        </p:nvGrpSpPr>
        <p:grpSpPr>
          <a:xfrm>
            <a:off x="357158" y="2357430"/>
            <a:ext cx="4582641" cy="1006476"/>
            <a:chOff x="357158" y="2357430"/>
            <a:chExt cx="4582641" cy="1006476"/>
          </a:xfrm>
        </p:grpSpPr>
        <p:sp>
          <p:nvSpPr>
            <p:cNvPr id="6" name="Rectangle à coins arrondis 6"/>
            <p:cNvSpPr/>
            <p:nvPr/>
          </p:nvSpPr>
          <p:spPr bwMode="auto">
            <a:xfrm>
              <a:off x="785786" y="2571744"/>
              <a:ext cx="4154013" cy="792162"/>
            </a:xfrm>
            <a:prstGeom prst="wedgeRoundRectCallout">
              <a:avLst>
                <a:gd name="adj1" fmla="val 71290"/>
                <a:gd name="adj2" fmla="val 396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err="1">
                  <a:solidFill>
                    <a:srgbClr val="000066"/>
                  </a:solidFill>
                  <a:ea typeface="MS PGothic" pitchFamily="34" charset="-128"/>
                </a:rPr>
                <a:t>Does</a:t>
              </a:r>
              <a:r>
                <a:rPr lang="fr-FR" sz="2000" b="1">
                  <a:solidFill>
                    <a:srgbClr val="000066"/>
                  </a:solidFill>
                  <a:ea typeface="MS PGothic" pitchFamily="34" charset="-128"/>
                </a:rPr>
                <a:t> HPV vaccine affect </a:t>
              </a:r>
              <a:r>
                <a:rPr lang="fr-FR" sz="2000" b="1" err="1">
                  <a:solidFill>
                    <a:srgbClr val="000066"/>
                  </a:solidFill>
                  <a:ea typeface="MS PGothic" pitchFamily="34" charset="-128"/>
                </a:rPr>
                <a:t>sexual</a:t>
              </a:r>
              <a:r>
                <a:rPr lang="fr-FR" sz="2000" b="1">
                  <a:solidFill>
                    <a:srgbClr val="000066"/>
                  </a:solidFill>
                  <a:ea typeface="MS PGothic" pitchFamily="34" charset="-128"/>
                </a:rPr>
                <a:t> </a:t>
              </a:r>
              <a:r>
                <a:rPr lang="fr-FR" sz="2000" b="1" err="1">
                  <a:solidFill>
                    <a:srgbClr val="000066"/>
                  </a:solidFill>
                  <a:ea typeface="MS PGothic" pitchFamily="34" charset="-128"/>
                </a:rPr>
                <a:t>behavior</a:t>
              </a:r>
              <a:r>
                <a:rPr lang="fr-FR" sz="2000" b="1">
                  <a:solidFill>
                    <a:srgbClr val="000066"/>
                  </a:solidFill>
                  <a:ea typeface="MS PGothic" pitchFamily="34" charset="-128"/>
                </a:rPr>
                <a:t>?  </a:t>
              </a:r>
            </a:p>
          </p:txBody>
        </p:sp>
        <p:sp>
          <p:nvSpPr>
            <p:cNvPr id="9" name="Ellipse 7"/>
            <p:cNvSpPr>
              <a:spLocks noChangeArrowheads="1"/>
            </p:cNvSpPr>
            <p:nvPr/>
          </p:nvSpPr>
          <p:spPr bwMode="auto">
            <a:xfrm>
              <a:off x="357158" y="2357430"/>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a:solidFill>
                    <a:srgbClr val="FFFFFF"/>
                  </a:solidFill>
                  <a:latin typeface="+mn-lt"/>
                  <a:ea typeface="+mn-ea"/>
                </a:rPr>
                <a:t>2</a:t>
              </a:r>
            </a:p>
          </p:txBody>
        </p:sp>
      </p:grpSp>
      <p:grpSp>
        <p:nvGrpSpPr>
          <p:cNvPr id="4" name="Group 15"/>
          <p:cNvGrpSpPr/>
          <p:nvPr/>
        </p:nvGrpSpPr>
        <p:grpSpPr>
          <a:xfrm>
            <a:off x="428596" y="3500438"/>
            <a:ext cx="4511203" cy="1000132"/>
            <a:chOff x="428596" y="3500438"/>
            <a:chExt cx="4511203" cy="1000132"/>
          </a:xfrm>
        </p:grpSpPr>
        <p:sp>
          <p:nvSpPr>
            <p:cNvPr id="10" name="Rectangle à coins arrondis 6"/>
            <p:cNvSpPr/>
            <p:nvPr/>
          </p:nvSpPr>
          <p:spPr bwMode="auto">
            <a:xfrm>
              <a:off x="785786" y="3708408"/>
              <a:ext cx="4154013" cy="792162"/>
            </a:xfrm>
            <a:prstGeom prst="wedgeRoundRectCallout">
              <a:avLst>
                <a:gd name="adj1" fmla="val 71290"/>
                <a:gd name="adj2" fmla="val 396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a:solidFill>
                    <a:srgbClr val="000066"/>
                  </a:solidFill>
                </a:rPr>
                <a:t> Can HPV infection be treated?</a:t>
              </a:r>
              <a:endParaRPr lang="en-US" sz="2000">
                <a:solidFill>
                  <a:srgbClr val="000066"/>
                </a:solidFill>
              </a:endParaRPr>
            </a:p>
            <a:p>
              <a:pPr rtl="1">
                <a:defRPr/>
              </a:pPr>
              <a:endParaRPr lang="fr-FR" sz="2000" b="1">
                <a:solidFill>
                  <a:srgbClr val="000066"/>
                </a:solidFill>
                <a:ea typeface="MS PGothic" pitchFamily="34" charset="-128"/>
              </a:endParaRPr>
            </a:p>
          </p:txBody>
        </p:sp>
        <p:sp>
          <p:nvSpPr>
            <p:cNvPr id="12" name="Ellipse 7"/>
            <p:cNvSpPr>
              <a:spLocks noChangeArrowheads="1"/>
            </p:cNvSpPr>
            <p:nvPr/>
          </p:nvSpPr>
          <p:spPr bwMode="auto">
            <a:xfrm>
              <a:off x="428596" y="3500438"/>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a:solidFill>
                    <a:srgbClr val="FFFFFF"/>
                  </a:solidFill>
                  <a:latin typeface="+mn-lt"/>
                  <a:ea typeface="+mn-ea"/>
                </a:rPr>
                <a:t>3</a:t>
              </a:r>
            </a:p>
          </p:txBody>
        </p:sp>
      </p:grpSp>
      <p:grpSp>
        <p:nvGrpSpPr>
          <p:cNvPr id="7" name="Group 16"/>
          <p:cNvGrpSpPr/>
          <p:nvPr/>
        </p:nvGrpSpPr>
        <p:grpSpPr>
          <a:xfrm>
            <a:off x="428596" y="4572008"/>
            <a:ext cx="4511203" cy="935038"/>
            <a:chOff x="428596" y="4572008"/>
            <a:chExt cx="4511203" cy="935038"/>
          </a:xfrm>
        </p:grpSpPr>
        <p:sp>
          <p:nvSpPr>
            <p:cNvPr id="11" name="Rectangle à coins arrondis 6"/>
            <p:cNvSpPr/>
            <p:nvPr/>
          </p:nvSpPr>
          <p:spPr bwMode="auto">
            <a:xfrm>
              <a:off x="785786" y="4714884"/>
              <a:ext cx="4154013" cy="792162"/>
            </a:xfrm>
            <a:prstGeom prst="wedgeRoundRectCallout">
              <a:avLst>
                <a:gd name="adj1" fmla="val 71290"/>
                <a:gd name="adj2" fmla="val 396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a:solidFill>
                    <a:srgbClr val="000066"/>
                  </a:solidFill>
                  <a:ea typeface="MS PGothic" pitchFamily="34" charset="-128"/>
                </a:rPr>
                <a:t> What is the role of boys and men in HPV prevention?</a:t>
              </a:r>
            </a:p>
          </p:txBody>
        </p:sp>
        <p:sp>
          <p:nvSpPr>
            <p:cNvPr id="13" name="Ellipse 7"/>
            <p:cNvSpPr>
              <a:spLocks noChangeArrowheads="1"/>
            </p:cNvSpPr>
            <p:nvPr/>
          </p:nvSpPr>
          <p:spPr bwMode="auto">
            <a:xfrm>
              <a:off x="428596" y="4572008"/>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a:solidFill>
                    <a:srgbClr val="FFFFFF"/>
                  </a:solidFill>
                  <a:latin typeface="+mn-lt"/>
                  <a:ea typeface="+mn-ea"/>
                </a:rPr>
                <a:t>4</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ctor_thinking"/>
          <p:cNvPicPr>
            <a:picLocks noChangeAspect="1" noChangeArrowheads="1"/>
          </p:cNvPicPr>
          <p:nvPr/>
        </p:nvPicPr>
        <p:blipFill>
          <a:blip r:embed="rId3"/>
          <a:srcRect/>
          <a:stretch>
            <a:fillRect/>
          </a:stretch>
        </p:blipFill>
        <p:spPr bwMode="auto">
          <a:xfrm>
            <a:off x="6272212" y="1557338"/>
            <a:ext cx="2871788" cy="4146550"/>
          </a:xfrm>
          <a:prstGeom prst="rect">
            <a:avLst/>
          </a:prstGeom>
          <a:noFill/>
          <a:ln w="9525">
            <a:noFill/>
            <a:miter lim="800000"/>
            <a:headEnd/>
            <a:tailEnd/>
          </a:ln>
        </p:spPr>
      </p:pic>
      <p:sp>
        <p:nvSpPr>
          <p:cNvPr id="819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err="1">
                <a:solidFill>
                  <a:srgbClr val="000066"/>
                </a:solidFill>
                <a:latin typeface="Arial" pitchFamily="34" charset="0"/>
                <a:cs typeface="+mn-cs"/>
              </a:rPr>
              <a:t>FAQs</a:t>
            </a:r>
            <a:r>
              <a:rPr lang="fr-FR" sz="3500" b="1">
                <a:solidFill>
                  <a:srgbClr val="000066"/>
                </a:solidFill>
                <a:latin typeface="Arial" pitchFamily="34" charset="0"/>
                <a:cs typeface="+mn-cs"/>
              </a:rPr>
              <a:t> (2/2)</a:t>
            </a:r>
          </a:p>
        </p:txBody>
      </p:sp>
      <p:grpSp>
        <p:nvGrpSpPr>
          <p:cNvPr id="7" name="Group 6"/>
          <p:cNvGrpSpPr/>
          <p:nvPr/>
        </p:nvGrpSpPr>
        <p:grpSpPr>
          <a:xfrm>
            <a:off x="357158" y="2793984"/>
            <a:ext cx="5053042" cy="1006476"/>
            <a:chOff x="357158" y="2793984"/>
            <a:chExt cx="5053042" cy="1006476"/>
          </a:xfrm>
        </p:grpSpPr>
        <p:sp>
          <p:nvSpPr>
            <p:cNvPr id="6" name="Rectangle à coins arrondis 6"/>
            <p:cNvSpPr/>
            <p:nvPr/>
          </p:nvSpPr>
          <p:spPr bwMode="auto">
            <a:xfrm>
              <a:off x="829784" y="3008298"/>
              <a:ext cx="4580416" cy="792162"/>
            </a:xfrm>
            <a:prstGeom prst="wedgeRoundRectCallout">
              <a:avLst>
                <a:gd name="adj1" fmla="val 71290"/>
                <a:gd name="adj2" fmla="val 396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r>
                <a:rPr lang="en-US" sz="2000" b="1">
                  <a:solidFill>
                    <a:srgbClr val="000066"/>
                  </a:solidFill>
                  <a:ea typeface="MS PGothic" pitchFamily="34" charset="-128"/>
                </a:rPr>
                <a:t>Can older women get the HPV vaccine?</a:t>
              </a:r>
            </a:p>
          </p:txBody>
        </p:sp>
        <p:sp>
          <p:nvSpPr>
            <p:cNvPr id="9" name="Ellipse 7"/>
            <p:cNvSpPr>
              <a:spLocks noChangeArrowheads="1"/>
            </p:cNvSpPr>
            <p:nvPr/>
          </p:nvSpPr>
          <p:spPr bwMode="auto">
            <a:xfrm>
              <a:off x="357158" y="2793984"/>
              <a:ext cx="584031"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a:solidFill>
                    <a:srgbClr val="FFFFFF"/>
                  </a:solidFill>
                  <a:latin typeface="+mn-lt"/>
                  <a:ea typeface="+mn-ea"/>
                </a:rPr>
                <a:t>6</a:t>
              </a:r>
            </a:p>
          </p:txBody>
        </p:sp>
      </p:grpSp>
      <p:grpSp>
        <p:nvGrpSpPr>
          <p:cNvPr id="2" name="Group 1"/>
          <p:cNvGrpSpPr/>
          <p:nvPr/>
        </p:nvGrpSpPr>
        <p:grpSpPr>
          <a:xfrm>
            <a:off x="418195" y="1398356"/>
            <a:ext cx="4992005" cy="1344845"/>
            <a:chOff x="418195" y="1398356"/>
            <a:chExt cx="4992005" cy="1344845"/>
          </a:xfrm>
        </p:grpSpPr>
        <p:sp>
          <p:nvSpPr>
            <p:cNvPr id="5" name="Rectangle à coins arrondis 6"/>
            <p:cNvSpPr/>
            <p:nvPr/>
          </p:nvSpPr>
          <p:spPr bwMode="auto">
            <a:xfrm>
              <a:off x="775177" y="1597984"/>
              <a:ext cx="4635023" cy="1145217"/>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r>
                <a:rPr lang="en-US" sz="2000" b="1" dirty="0">
                  <a:solidFill>
                    <a:srgbClr val="002060"/>
                  </a:solidFill>
                  <a:latin typeface="Arial" pitchFamily="34" charset="0"/>
                </a:rPr>
                <a:t> </a:t>
              </a:r>
              <a:r>
                <a:rPr lang="en-US" sz="2000" b="1" dirty="0">
                  <a:solidFill>
                    <a:srgbClr val="000066"/>
                  </a:solidFill>
                  <a:ea typeface="MS PGothic" pitchFamily="34" charset="-128"/>
                </a:rPr>
                <a:t>Why is HPV vaccine given to girls 9-14 years of age if cervical cancer affects women later in life?</a:t>
              </a:r>
              <a:r>
                <a:rPr lang="en-US" sz="2000" b="1" dirty="0"/>
                <a:t> </a:t>
              </a:r>
              <a:endParaRPr lang="fr-FR" sz="2000" b="1" dirty="0">
                <a:solidFill>
                  <a:srgbClr val="000066"/>
                </a:solidFill>
                <a:ea typeface="MS PGothic" pitchFamily="34" charset="-128"/>
              </a:endParaRPr>
            </a:p>
          </p:txBody>
        </p:sp>
        <p:sp>
          <p:nvSpPr>
            <p:cNvPr id="13" name="Ellipse 7"/>
            <p:cNvSpPr>
              <a:spLocks noChangeArrowheads="1"/>
            </p:cNvSpPr>
            <p:nvPr/>
          </p:nvSpPr>
          <p:spPr bwMode="auto">
            <a:xfrm>
              <a:off x="418195" y="1398356"/>
              <a:ext cx="584031"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a:solidFill>
                    <a:srgbClr val="FFFFFF"/>
                  </a:solidFill>
                  <a:latin typeface="+mn-lt"/>
                  <a:ea typeface="+mn-ea"/>
                </a:rPr>
                <a:t>5</a:t>
              </a:r>
            </a:p>
          </p:txBody>
        </p:sp>
      </p:grpSp>
      <p:grpSp>
        <p:nvGrpSpPr>
          <p:cNvPr id="4" name="Group 15"/>
          <p:cNvGrpSpPr/>
          <p:nvPr/>
        </p:nvGrpSpPr>
        <p:grpSpPr>
          <a:xfrm>
            <a:off x="428596" y="3936992"/>
            <a:ext cx="4974271" cy="1000132"/>
            <a:chOff x="428596" y="3500438"/>
            <a:chExt cx="4511203" cy="1000132"/>
          </a:xfrm>
        </p:grpSpPr>
        <p:sp>
          <p:nvSpPr>
            <p:cNvPr id="10" name="Rectangle à coins arrondis 6"/>
            <p:cNvSpPr/>
            <p:nvPr/>
          </p:nvSpPr>
          <p:spPr bwMode="auto">
            <a:xfrm>
              <a:off x="785786" y="3708408"/>
              <a:ext cx="4154013" cy="792162"/>
            </a:xfrm>
            <a:prstGeom prst="wedgeRoundRectCallout">
              <a:avLst>
                <a:gd name="adj1" fmla="val 71290"/>
                <a:gd name="adj2" fmla="val 396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r>
                <a:rPr lang="en-US" sz="2000" b="1">
                  <a:solidFill>
                    <a:srgbClr val="000066"/>
                  </a:solidFill>
                  <a:ea typeface="MS PGothic" pitchFamily="34" charset="-128"/>
                </a:rPr>
                <a:t> Who should get the vaccine? </a:t>
              </a:r>
            </a:p>
            <a:p>
              <a:pPr rtl="1">
                <a:defRPr/>
              </a:pPr>
              <a:endParaRPr lang="fr-FR" sz="2000" b="1">
                <a:solidFill>
                  <a:srgbClr val="000066"/>
                </a:solidFill>
                <a:ea typeface="MS PGothic" pitchFamily="34" charset="-128"/>
              </a:endParaRPr>
            </a:p>
          </p:txBody>
        </p:sp>
        <p:sp>
          <p:nvSpPr>
            <p:cNvPr id="12" name="Ellipse 7"/>
            <p:cNvSpPr>
              <a:spLocks noChangeArrowheads="1"/>
            </p:cNvSpPr>
            <p:nvPr/>
          </p:nvSpPr>
          <p:spPr bwMode="auto">
            <a:xfrm>
              <a:off x="428596" y="3500438"/>
              <a:ext cx="529662" cy="50482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a:solidFill>
                    <a:srgbClr val="FFFFFF"/>
                  </a:solidFill>
                  <a:latin typeface="+mn-lt"/>
                  <a:ea typeface="+mn-ea"/>
                </a:rPr>
                <a:t>7</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defRPr/>
            </a:pPr>
            <a:r>
              <a:rPr lang="en-GB">
                <a:solidFill>
                  <a:srgbClr val="0067FE"/>
                </a:solidFill>
                <a:ea typeface="Arial" charset="0"/>
              </a:rPr>
              <a:t>A</a:t>
            </a:r>
            <a:r>
              <a:rPr lang="en-GB">
                <a:ea typeface="Arial" charset="0"/>
              </a:rPr>
              <a:t>rrange: ensure completion of the immunization schedule </a:t>
            </a:r>
          </a:p>
        </p:txBody>
      </p:sp>
      <p:sp>
        <p:nvSpPr>
          <p:cNvPr id="17411" name="Rectangle 14"/>
          <p:cNvSpPr>
            <a:spLocks noChangeArrowheads="1"/>
          </p:cNvSpPr>
          <p:nvPr/>
        </p:nvSpPr>
        <p:spPr bwMode="auto">
          <a:xfrm>
            <a:off x="457200" y="1905000"/>
            <a:ext cx="8497887" cy="3687762"/>
          </a:xfrm>
          <a:prstGeom prst="rect">
            <a:avLst/>
          </a:prstGeom>
          <a:noFill/>
          <a:ln w="9525">
            <a:noFill/>
            <a:miter lim="800000"/>
            <a:headEnd/>
            <a:tailEnd/>
          </a:ln>
        </p:spPr>
        <p:txBody>
          <a:bodyPr lIns="0" tIns="0" rIns="0" bIns="0"/>
          <a:lstStyle/>
          <a:p>
            <a:pPr marL="341313" indent="-341313" defTabSz="912813">
              <a:spcBef>
                <a:spcPts val="1800"/>
              </a:spcBef>
              <a:buClr>
                <a:srgbClr val="1E7FB8"/>
              </a:buClr>
              <a:buFont typeface="Wingdings" pitchFamily="2" charset="2"/>
              <a:buChar char="l"/>
            </a:pPr>
            <a:r>
              <a:rPr lang="en-GB" sz="2400">
                <a:solidFill>
                  <a:srgbClr val="000066"/>
                </a:solidFill>
                <a:latin typeface="+mn-lt"/>
              </a:rPr>
              <a:t>Inform girls when they should receive the next HPV vaccine dose </a:t>
            </a:r>
            <a:endParaRPr lang="en-GB" sz="2400">
              <a:solidFill>
                <a:srgbClr val="002060"/>
              </a:solidFill>
              <a:latin typeface="+mn-lt"/>
            </a:endParaRPr>
          </a:p>
          <a:p>
            <a:pPr marL="341313" indent="-341313" defTabSz="912813">
              <a:spcBef>
                <a:spcPts val="1800"/>
              </a:spcBef>
              <a:buClr>
                <a:srgbClr val="1E7FB8"/>
              </a:buClr>
              <a:buFont typeface="Wingdings" pitchFamily="2" charset="2"/>
              <a:buChar char="l"/>
            </a:pPr>
            <a:r>
              <a:rPr lang="en-GB" sz="2400">
                <a:solidFill>
                  <a:srgbClr val="000066"/>
                </a:solidFill>
                <a:latin typeface="+mn-lt"/>
              </a:rPr>
              <a:t>Write the date of the next dose on their immunization card</a:t>
            </a:r>
          </a:p>
          <a:p>
            <a:pPr marL="341313" indent="-341313" defTabSz="912813">
              <a:spcBef>
                <a:spcPts val="1800"/>
              </a:spcBef>
              <a:buClr>
                <a:srgbClr val="1E7FB8"/>
              </a:buClr>
              <a:buFont typeface="Wingdings" pitchFamily="2" charset="2"/>
              <a:buChar char="l"/>
            </a:pPr>
            <a:r>
              <a:rPr lang="en-GB" sz="2400">
                <a:solidFill>
                  <a:srgbClr val="000066"/>
                </a:solidFill>
                <a:latin typeface="+mn-lt"/>
              </a:rPr>
              <a:t>Remind girls to come on the specified date and to bring their immunization card</a:t>
            </a:r>
          </a:p>
          <a:p>
            <a:pPr marL="341313" indent="-341313" defTabSz="912813">
              <a:spcBef>
                <a:spcPts val="1800"/>
              </a:spcBef>
              <a:buClr>
                <a:srgbClr val="1E7FB8"/>
              </a:buClr>
              <a:buFont typeface="Wingdings" pitchFamily="2" charset="2"/>
              <a:buChar char="l"/>
            </a:pPr>
            <a:r>
              <a:rPr lang="en-US" sz="2400">
                <a:solidFill>
                  <a:srgbClr val="000066"/>
                </a:solidFill>
                <a:latin typeface="+mn-lt"/>
              </a:rPr>
              <a:t>Tell teachers and parents to remind girls of the next vaccination date</a:t>
            </a:r>
          </a:p>
          <a:p>
            <a:pPr marL="341313" indent="-341313" defTabSz="912813">
              <a:spcBef>
                <a:spcPts val="1800"/>
              </a:spcBef>
              <a:buClr>
                <a:srgbClr val="1E7FB8"/>
              </a:buClr>
              <a:buFont typeface="Wingdings" pitchFamily="2" charset="2"/>
              <a:buChar char="l"/>
            </a:pPr>
            <a:endParaRPr lang="en-GB" sz="2400">
              <a:solidFill>
                <a:srgbClr val="000066"/>
              </a:solidFill>
              <a:latin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txBox="1">
            <a:spLocks noChangeArrowheads="1"/>
          </p:cNvSpPr>
          <p:nvPr/>
        </p:nvSpPr>
        <p:spPr bwMode="auto">
          <a:xfrm>
            <a:off x="0" y="0"/>
            <a:ext cx="9144000" cy="1238250"/>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a:r>
              <a:rPr lang="en-GB" sz="3500" b="1">
                <a:solidFill>
                  <a:srgbClr val="000066"/>
                </a:solidFill>
                <a:latin typeface="Arial" pitchFamily="34" charset="0"/>
              </a:rPr>
              <a:t>Key messages  </a:t>
            </a:r>
          </a:p>
        </p:txBody>
      </p:sp>
      <p:sp>
        <p:nvSpPr>
          <p:cNvPr id="19459" name="Rectangle 14"/>
          <p:cNvSpPr>
            <a:spLocks noChangeArrowheads="1"/>
          </p:cNvSpPr>
          <p:nvPr/>
        </p:nvSpPr>
        <p:spPr bwMode="auto">
          <a:xfrm>
            <a:off x="395288" y="1484313"/>
            <a:ext cx="8497887" cy="4611687"/>
          </a:xfrm>
          <a:prstGeom prst="rect">
            <a:avLst/>
          </a:prstGeom>
          <a:noFill/>
          <a:ln w="9525">
            <a:noFill/>
            <a:miter lim="800000"/>
            <a:headEnd/>
            <a:tailEnd/>
          </a:ln>
        </p:spPr>
        <p:txBody>
          <a:bodyPr lIns="0" tIns="0" rIns="0" bIns="0"/>
          <a:lstStyle/>
          <a:p>
            <a:pPr marL="341313" indent="-341313" algn="just" defTabSz="912813" eaLnBrk="0" hangingPunct="0">
              <a:spcBef>
                <a:spcPct val="80000"/>
              </a:spcBef>
              <a:buClr>
                <a:srgbClr val="1E7FB8"/>
              </a:buClr>
              <a:buFont typeface="Wingdings" pitchFamily="2" charset="2"/>
              <a:buChar char="l"/>
            </a:pPr>
            <a:r>
              <a:rPr lang="en-US" altLang="zh-CN" sz="2400">
                <a:solidFill>
                  <a:srgbClr val="000066"/>
                </a:solidFill>
                <a:latin typeface="Arial" pitchFamily="34" charset="0"/>
                <a:ea typeface="SimSun" pitchFamily="2" charset="-122"/>
              </a:rPr>
              <a:t>Applying the basic principles of good communication ensures that main messages will be understood by teachers, parents, and girls:</a:t>
            </a:r>
          </a:p>
          <a:p>
            <a:pPr marL="800100" lvl="1" indent="-342900" defTabSz="912813" eaLnBrk="0" hangingPunct="0">
              <a:buClr>
                <a:srgbClr val="1E7FB8"/>
              </a:buClr>
              <a:buFontTx/>
              <a:buChar char="−"/>
            </a:pPr>
            <a:r>
              <a:rPr lang="en-US" altLang="zh-CN" sz="2100">
                <a:solidFill>
                  <a:srgbClr val="000066"/>
                </a:solidFill>
              </a:rPr>
              <a:t>Show respect</a:t>
            </a:r>
          </a:p>
          <a:p>
            <a:pPr marL="800100" lvl="1" indent="-342900" defTabSz="912813" eaLnBrk="0" hangingPunct="0">
              <a:buClr>
                <a:srgbClr val="1E7FB8"/>
              </a:buClr>
              <a:buFontTx/>
              <a:buChar char="−"/>
            </a:pPr>
            <a:r>
              <a:rPr lang="en-US" altLang="zh-CN" sz="2100">
                <a:solidFill>
                  <a:srgbClr val="000066"/>
                </a:solidFill>
              </a:rPr>
              <a:t>Use simple terms</a:t>
            </a:r>
          </a:p>
          <a:p>
            <a:pPr marL="800100" lvl="1" indent="-342900" defTabSz="912813" eaLnBrk="0" hangingPunct="0">
              <a:buClr>
                <a:srgbClr val="1E7FB8"/>
              </a:buClr>
              <a:buFontTx/>
              <a:buChar char="−"/>
            </a:pPr>
            <a:r>
              <a:rPr lang="en-US" altLang="zh-CN" sz="2100">
                <a:solidFill>
                  <a:srgbClr val="000066"/>
                </a:solidFill>
              </a:rPr>
              <a:t>Verify correct understanding</a:t>
            </a:r>
          </a:p>
          <a:p>
            <a:pPr marL="800100" lvl="1" indent="-342900" defTabSz="912813" eaLnBrk="0" hangingPunct="0">
              <a:buClr>
                <a:srgbClr val="1E7FB8"/>
              </a:buClr>
              <a:buFontTx/>
              <a:buChar char="−"/>
            </a:pPr>
            <a:r>
              <a:rPr lang="en-US" altLang="zh-CN" sz="2100">
                <a:solidFill>
                  <a:srgbClr val="000066"/>
                </a:solidFill>
              </a:rPr>
              <a:t>Address concerns</a:t>
            </a:r>
          </a:p>
          <a:p>
            <a:pPr marL="800100" lvl="1" indent="-342900" defTabSz="912813" eaLnBrk="0" hangingPunct="0">
              <a:buClr>
                <a:srgbClr val="1E7FB8"/>
              </a:buClr>
              <a:buFontTx/>
              <a:buChar char="−"/>
            </a:pPr>
            <a:r>
              <a:rPr lang="en-US" altLang="zh-CN" sz="2100">
                <a:solidFill>
                  <a:srgbClr val="000066"/>
                </a:solidFill>
              </a:rPr>
              <a:t>Enable involvement</a:t>
            </a:r>
          </a:p>
          <a:p>
            <a:pPr marL="341313" indent="-341313" algn="just" defTabSz="912813" eaLnBrk="0" hangingPunct="0">
              <a:spcBef>
                <a:spcPct val="80000"/>
              </a:spcBef>
              <a:buClr>
                <a:srgbClr val="1E7FB8"/>
              </a:buClr>
              <a:buFont typeface="Wingdings" pitchFamily="2" charset="2"/>
              <a:buChar char="l"/>
            </a:pPr>
            <a:r>
              <a:rPr lang="en-US" altLang="zh-CN" sz="2400">
                <a:solidFill>
                  <a:srgbClr val="000066"/>
                </a:solidFill>
                <a:latin typeface="Arial" pitchFamily="34" charset="0"/>
                <a:ea typeface="SimSun" pitchFamily="2" charset="-122"/>
              </a:rPr>
              <a:t>Using “Triple A” communication (Advise, Alert and Arrange) helps health workers to convey the correct messages on cervical cancer, its prevention, and the correct administration of HPV vaccine</a:t>
            </a:r>
          </a:p>
        </p:txBody>
      </p:sp>
      <p:pic>
        <p:nvPicPr>
          <p:cNvPr id="19460" name="Picture 7" descr="C:\Users\sfellache\Desktop\ammp\doctor1.jpg"/>
          <p:cNvPicPr>
            <a:picLocks noChangeAspect="1" noChangeArrowheads="1"/>
          </p:cNvPicPr>
          <p:nvPr/>
        </p:nvPicPr>
        <p:blipFill>
          <a:blip r:embed="rId3"/>
          <a:srcRect/>
          <a:stretch>
            <a:fillRect/>
          </a:stretch>
        </p:blipFill>
        <p:spPr bwMode="auto">
          <a:xfrm>
            <a:off x="7297738" y="188913"/>
            <a:ext cx="1846262" cy="1208087"/>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a:t>End of module</a:t>
            </a:r>
            <a:endParaRPr lang="fr-FR" sz="360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a:solidFill>
                  <a:srgbClr val="000066"/>
                </a:solidFill>
              </a:rPr>
            </a:br>
            <a:r>
              <a:rPr lang="en-US" sz="2400" b="1">
                <a:solidFill>
                  <a:srgbClr val="000066"/>
                </a:solidFill>
              </a:rPr>
              <a:t>Thank you</a:t>
            </a:r>
          </a:p>
          <a:p>
            <a:pPr algn="ctr" rtl="1">
              <a:defRPr/>
            </a:pPr>
            <a:r>
              <a:rPr lang="en-US" sz="2400" b="1">
                <a:solidFill>
                  <a:srgbClr val="000066"/>
                </a:solidFill>
              </a:rPr>
              <a:t>for your attention! </a:t>
            </a:r>
            <a:br>
              <a:rPr lang="en-US" sz="2400" b="1">
                <a:solidFill>
                  <a:srgbClr val="000066"/>
                </a:solidFill>
              </a:rPr>
            </a:br>
            <a:br>
              <a:rPr lang="en-US" sz="2400" b="1">
                <a:solidFill>
                  <a:srgbClr val="000066"/>
                </a:solidFill>
              </a:rPr>
            </a:br>
            <a:endParaRPr lang="en-US" sz="2400" b="1">
              <a:solidFill>
                <a:srgbClr val="000066"/>
              </a:solidFill>
            </a:endParaRPr>
          </a:p>
          <a:p>
            <a:pPr rtl="1">
              <a:defRPr/>
            </a:pPr>
            <a:endParaRPr lang="en-US" sz="2000" b="1">
              <a:solidFill>
                <a:srgbClr val="000066"/>
              </a:solidFill>
            </a:endParaRPr>
          </a:p>
          <a:p>
            <a:pPr rtl="1">
              <a:defRPr/>
            </a:pPr>
            <a:endParaRPr lang="en-US" sz="2000" b="1">
              <a:solidFill>
                <a:srgbClr val="000066"/>
              </a:solidFill>
            </a:endParaRPr>
          </a:p>
          <a:p>
            <a:pPr rtl="1">
              <a:defRPr/>
            </a:pPr>
            <a:endParaRPr lang="en-US" sz="2000" b="1">
              <a:solidFill>
                <a:srgbClr val="000066"/>
              </a:solidFill>
            </a:endParaRPr>
          </a:p>
          <a:p>
            <a:pPr rtl="1">
              <a:defRPr/>
            </a:pPr>
            <a:endParaRPr lang="en-US" sz="2000" b="1">
              <a:solidFill>
                <a:srgbClr val="000066"/>
              </a:solidFill>
            </a:endParaRPr>
          </a:p>
          <a:p>
            <a:pPr rtl="1">
              <a:defRPr/>
            </a:pPr>
            <a:r>
              <a:rPr lang="fr-FR" sz="2000" b="1">
                <a:solidFill>
                  <a:srgbClr val="000066"/>
                </a:solidFill>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a:solidFill>
                  <a:srgbClr val="000066"/>
                </a:solidFill>
                <a:latin typeface="Arial" charset="0"/>
                <a:ea typeface="Arial" charset="0"/>
              </a:rPr>
              <a:t>Learning objectives</a:t>
            </a:r>
          </a:p>
        </p:txBody>
      </p:sp>
      <p:sp>
        <p:nvSpPr>
          <p:cNvPr id="4099"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err="1">
                <a:solidFill>
                  <a:srgbClr val="000066"/>
                </a:solidFill>
                <a:latin typeface="+mn-lt"/>
              </a:rPr>
              <a:t>At</a:t>
            </a:r>
            <a:r>
              <a:rPr lang="fr-FR" sz="2400">
                <a:solidFill>
                  <a:srgbClr val="000066"/>
                </a:solidFill>
                <a:latin typeface="+mn-lt"/>
              </a:rPr>
              <a:t> the end of the module, </a:t>
            </a:r>
            <a:r>
              <a:rPr lang="fr-FR" sz="2400" err="1">
                <a:solidFill>
                  <a:srgbClr val="000066"/>
                </a:solidFill>
                <a:latin typeface="+mn-lt"/>
              </a:rPr>
              <a:t>you</a:t>
            </a:r>
            <a:r>
              <a:rPr lang="fr-FR" sz="2400">
                <a:solidFill>
                  <a:srgbClr val="000066"/>
                </a:solidFill>
                <a:latin typeface="+mn-lt"/>
              </a:rPr>
              <a:t> </a:t>
            </a:r>
            <a:r>
              <a:rPr lang="fr-FR" sz="2400" err="1">
                <a:solidFill>
                  <a:srgbClr val="000066"/>
                </a:solidFill>
                <a:latin typeface="+mn-lt"/>
              </a:rPr>
              <a:t>will</a:t>
            </a:r>
            <a:r>
              <a:rPr lang="fr-FR" sz="2400">
                <a:solidFill>
                  <a:srgbClr val="000066"/>
                </a:solidFill>
                <a:latin typeface="+mn-lt"/>
              </a:rPr>
              <a:t> </a:t>
            </a:r>
            <a:r>
              <a:rPr lang="fr-FR" sz="2400" err="1">
                <a:solidFill>
                  <a:srgbClr val="000066"/>
                </a:solidFill>
                <a:latin typeface="+mn-lt"/>
              </a:rPr>
              <a:t>be</a:t>
            </a:r>
            <a:r>
              <a:rPr lang="fr-FR" sz="2400">
                <a:solidFill>
                  <a:srgbClr val="000066"/>
                </a:solidFill>
                <a:latin typeface="+mn-lt"/>
              </a:rPr>
              <a:t> able to:</a:t>
            </a:r>
            <a:endParaRPr lang="fr-FR" sz="2400">
              <a:solidFill>
                <a:srgbClr val="FF0000"/>
              </a:solidFill>
              <a:latin typeface="+mn-lt"/>
            </a:endParaRPr>
          </a:p>
          <a:p>
            <a:pPr marL="804863" lvl="1" indent="-280988" defTabSz="912813" eaLnBrk="0" hangingPunct="0">
              <a:spcBef>
                <a:spcPct val="20000"/>
              </a:spcBef>
              <a:buClr>
                <a:srgbClr val="1E7FB8"/>
              </a:buClr>
              <a:buFont typeface="Arial" pitchFamily="34" charset="0"/>
              <a:buChar char="–"/>
            </a:pPr>
            <a:r>
              <a:rPr lang="en-US" sz="2100">
                <a:solidFill>
                  <a:srgbClr val="000066"/>
                </a:solidFill>
                <a:latin typeface="+mn-lt"/>
              </a:rPr>
              <a:t>Describe the key stakeholders </a:t>
            </a:r>
          </a:p>
          <a:p>
            <a:pPr marL="804863" lvl="1" indent="-280988" defTabSz="912813" eaLnBrk="0" hangingPunct="0">
              <a:spcBef>
                <a:spcPct val="20000"/>
              </a:spcBef>
              <a:buClr>
                <a:srgbClr val="1E7FB8"/>
              </a:buClr>
              <a:buFont typeface="Arial" pitchFamily="34" charset="0"/>
              <a:buChar char="–"/>
            </a:pPr>
            <a:r>
              <a:rPr lang="en-US" sz="2100">
                <a:solidFill>
                  <a:srgbClr val="000066"/>
                </a:solidFill>
                <a:latin typeface="+mn-lt"/>
              </a:rPr>
              <a:t>Describe how to communicate with these stakeholders (teachers, parents and girls)</a:t>
            </a:r>
          </a:p>
          <a:p>
            <a:pPr marL="804863" lvl="1" indent="-280988" defTabSz="912813" eaLnBrk="0" hangingPunct="0">
              <a:spcBef>
                <a:spcPct val="20000"/>
              </a:spcBef>
              <a:buClr>
                <a:srgbClr val="1E7FB8"/>
              </a:buClr>
              <a:buFont typeface="Arial" pitchFamily="34" charset="0"/>
              <a:buChar char="–"/>
            </a:pPr>
            <a:r>
              <a:rPr lang="en-US" sz="2100">
                <a:solidFill>
                  <a:srgbClr val="000066"/>
                </a:solidFill>
                <a:latin typeface="+mn-lt"/>
              </a:rPr>
              <a:t>Describe key messages on Cervical cancer and HPV vaccination to stakeholders, using Triple “A”</a:t>
            </a:r>
          </a:p>
          <a:p>
            <a:pPr marL="341313" indent="-341313" defTabSz="912813" eaLnBrk="0" hangingPunct="0">
              <a:spcBef>
                <a:spcPct val="80000"/>
              </a:spcBef>
              <a:buClr>
                <a:srgbClr val="1E7FB8"/>
              </a:buClr>
              <a:buFont typeface="Wingdings" pitchFamily="2" charset="2"/>
              <a:buChar char="l"/>
            </a:pPr>
            <a:r>
              <a:rPr lang="en-GB" sz="2400">
                <a:solidFill>
                  <a:srgbClr val="000066"/>
                </a:solidFill>
                <a:latin typeface="+mn-lt"/>
              </a:rPr>
              <a:t>Duration</a:t>
            </a:r>
            <a:endParaRPr lang="en-GB" sz="2500">
              <a:solidFill>
                <a:srgbClr val="000066"/>
              </a:solidFill>
              <a:latin typeface="+mn-lt"/>
            </a:endParaRPr>
          </a:p>
          <a:p>
            <a:pPr marL="804863" lvl="1" indent="-280988" defTabSz="912813" eaLnBrk="0" hangingPunct="0">
              <a:spcBef>
                <a:spcPct val="20000"/>
              </a:spcBef>
              <a:buClr>
                <a:srgbClr val="1E7FB8"/>
              </a:buClr>
              <a:buFont typeface="Arial" pitchFamily="34" charset="0"/>
              <a:buChar char="–"/>
            </a:pPr>
            <a:r>
              <a:rPr lang="en-GB" sz="2100">
                <a:solidFill>
                  <a:srgbClr val="000066"/>
                </a:solidFill>
                <a:latin typeface="+mn-lt"/>
              </a:rPr>
              <a:t>20</a:t>
            </a:r>
            <a:r>
              <a:rPr lang="ja-JP" altLang="en-GB" sz="2100">
                <a:solidFill>
                  <a:srgbClr val="000066"/>
                </a:solidFill>
                <a:latin typeface="+mn-lt"/>
              </a:rPr>
              <a:t>’</a:t>
            </a:r>
            <a:endParaRPr lang="en-GB" sz="2100">
              <a:solidFill>
                <a:srgbClr val="000066"/>
              </a:solidFill>
              <a:latin typeface="+mn-lt"/>
            </a:endParaRPr>
          </a:p>
        </p:txBody>
      </p:sp>
      <p:pic>
        <p:nvPicPr>
          <p:cNvPr id="4100" name="Picture 6" descr="C:\Users\sfellache\Desktop\ammp\sandclock.jpg"/>
          <p:cNvPicPr>
            <a:picLocks noChangeAspect="1" noChangeArrowheads="1"/>
          </p:cNvPicPr>
          <p:nvPr/>
        </p:nvPicPr>
        <p:blipFill>
          <a:blip r:embed="rId3"/>
          <a:srcRect/>
          <a:stretch>
            <a:fillRect/>
          </a:stretch>
        </p:blipFill>
        <p:spPr bwMode="auto">
          <a:xfrm>
            <a:off x="434975" y="4581525"/>
            <a:ext cx="823913" cy="1008063"/>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a:srcRect/>
          <a:stretch>
            <a:fillRect/>
          </a:stretch>
        </p:blipFill>
        <p:spPr bwMode="auto">
          <a:xfrm>
            <a:off x="179388" y="1341438"/>
            <a:ext cx="1223962" cy="10160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a:t>References </a:t>
            </a:r>
          </a:p>
        </p:txBody>
      </p:sp>
      <p:sp>
        <p:nvSpPr>
          <p:cNvPr id="23555" name="Content Placeholder 2"/>
          <p:cNvSpPr>
            <a:spLocks noGrp="1"/>
          </p:cNvSpPr>
          <p:nvPr>
            <p:ph idx="1"/>
          </p:nvPr>
        </p:nvSpPr>
        <p:spPr/>
        <p:txBody>
          <a:bodyPr/>
          <a:lstStyle/>
          <a:p>
            <a:r>
              <a:rPr lang="en-US" altLang="zh-CN" sz="1800" dirty="0">
                <a:latin typeface="Arial" pitchFamily="34" charset="0"/>
                <a:ea typeface="SimSun" pitchFamily="2" charset="-122"/>
              </a:rPr>
              <a:t>Guide to introducing HPV vaccine into national immunization </a:t>
            </a:r>
            <a:r>
              <a:rPr lang="en-US" altLang="zh-CN" sz="1800" dirty="0" err="1">
                <a:latin typeface="Arial" pitchFamily="34" charset="0"/>
                <a:ea typeface="SimSun" pitchFamily="2" charset="-122"/>
              </a:rPr>
              <a:t>programmes</a:t>
            </a:r>
            <a:r>
              <a:rPr lang="en-US" altLang="zh-CN" sz="1800" dirty="0">
                <a:latin typeface="Arial" pitchFamily="34" charset="0"/>
                <a:ea typeface="SimSun" pitchFamily="2" charset="-122"/>
              </a:rPr>
              <a:t>. WHO 2016 </a:t>
            </a:r>
            <a:r>
              <a:rPr lang="en-US" altLang="zh-CN" sz="1800" dirty="0">
                <a:latin typeface="Arial" pitchFamily="34" charset="0"/>
                <a:ea typeface="SimSun" pitchFamily="2" charset="-122"/>
                <a:hlinkClick r:id="rId3"/>
              </a:rPr>
              <a:t>https://www.who.int/publications/i/item/9789241549769</a:t>
            </a:r>
            <a:endParaRPr lang="en-US" altLang="zh-CN" sz="1800" dirty="0">
              <a:latin typeface="Arial" pitchFamily="34" charset="0"/>
              <a:ea typeface="SimSun" pitchFamily="2" charset="-122"/>
            </a:endParaRPr>
          </a:p>
          <a:p>
            <a:r>
              <a:rPr lang="en-US" sz="1800" dirty="0"/>
              <a:t>Positioning Demand Generation in National EPI Planning and </a:t>
            </a:r>
            <a:r>
              <a:rPr lang="en-US" sz="1800"/>
              <a:t>Implementation Processes: A </a:t>
            </a:r>
            <a:r>
              <a:rPr lang="en-US" sz="1800" dirty="0"/>
              <a:t>quick guide to assist immunization and communication planners and managers </a:t>
            </a:r>
            <a:r>
              <a:rPr lang="en-US" sz="1800" dirty="0">
                <a:hlinkClick r:id="rId4"/>
              </a:rPr>
              <a:t>https://apps.who.int/iris/bitstream/handle/10665/273314/9789290234005-eng.pdf?sequence=1&amp;isAllowed=y</a:t>
            </a:r>
            <a:endParaRPr lang="en-US" sz="1800" dirty="0"/>
          </a:p>
          <a:p>
            <a:r>
              <a:rPr lang="en-US" sz="1800" dirty="0"/>
              <a:t>UNICEF Vaccine Messaging Guide DECEMBER 2020 </a:t>
            </a:r>
            <a:r>
              <a:rPr lang="en-US" sz="1800" dirty="0">
                <a:hlinkClick r:id="rId5"/>
              </a:rPr>
              <a:t>https://www.unicef.org/media/93661/file/Vaccine%20messaging%20guide.pdf</a:t>
            </a:r>
            <a:endParaRPr lang="en-US" sz="1800" dirty="0"/>
          </a:p>
          <a:p>
            <a:endParaRPr lang="en-US" sz="1800" dirty="0"/>
          </a:p>
          <a:p>
            <a:endParaRPr lang="en-US" sz="2100" dirty="0"/>
          </a:p>
          <a:p>
            <a:endParaRPr lang="en-US" sz="2100" dirty="0"/>
          </a:p>
          <a:p>
            <a:endParaRPr lang="en-US" sz="2100" dirty="0"/>
          </a:p>
          <a:p>
            <a:endParaRPr lang="en-US" sz="21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p:cNvGrpSpPr>
            <a:grpSpLocks/>
          </p:cNvGrpSpPr>
          <p:nvPr/>
        </p:nvGrpSpPr>
        <p:grpSpPr bwMode="auto">
          <a:xfrm>
            <a:off x="503238" y="1268413"/>
            <a:ext cx="4356100" cy="1008062"/>
            <a:chOff x="317" y="981"/>
            <a:chExt cx="2744" cy="635"/>
          </a:xfrm>
        </p:grpSpPr>
        <p:sp>
          <p:nvSpPr>
            <p:cNvPr id="7" name="Rectangle à coins arrondis 6"/>
            <p:cNvSpPr/>
            <p:nvPr/>
          </p:nvSpPr>
          <p:spPr bwMode="auto">
            <a:xfrm>
              <a:off x="567" y="1117"/>
              <a:ext cx="2494" cy="499"/>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a:solidFill>
                    <a:srgbClr val="000066"/>
                  </a:solidFill>
                  <a:ea typeface="MS PGothic" pitchFamily="34" charset="-128"/>
                </a:rPr>
                <a:t> Who are the key stakeholders?</a:t>
              </a:r>
            </a:p>
            <a:p>
              <a:pPr rtl="1">
                <a:defRPr/>
              </a:pPr>
              <a:endParaRPr lang="en-US" sz="2000" b="1">
                <a:solidFill>
                  <a:srgbClr val="000066"/>
                </a:solidFill>
                <a:ea typeface="MS PGothic" pitchFamily="34" charset="-128"/>
              </a:endParaRPr>
            </a:p>
          </p:txBody>
        </p:sp>
        <p:sp>
          <p:nvSpPr>
            <p:cNvPr id="8" name="Ellipse 7"/>
            <p:cNvSpPr>
              <a:spLocks noChangeArrowheads="1"/>
            </p:cNvSpPr>
            <p:nvPr/>
          </p:nvSpPr>
          <p:spPr bwMode="auto">
            <a:xfrm>
              <a:off x="317" y="98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en-US" sz="2400" b="1">
                  <a:solidFill>
                    <a:srgbClr val="FFFFFF"/>
                  </a:solidFill>
                  <a:latin typeface="+mn-lt"/>
                  <a:ea typeface="+mn-ea"/>
                </a:rPr>
                <a:t>1</a:t>
              </a:r>
            </a:p>
          </p:txBody>
        </p:sp>
      </p:grpSp>
      <p:grpSp>
        <p:nvGrpSpPr>
          <p:cNvPr id="3" name="Group 15"/>
          <p:cNvGrpSpPr>
            <a:grpSpLocks/>
          </p:cNvGrpSpPr>
          <p:nvPr/>
        </p:nvGrpSpPr>
        <p:grpSpPr bwMode="auto">
          <a:xfrm>
            <a:off x="496168" y="4581526"/>
            <a:ext cx="4572818" cy="1285875"/>
            <a:chOff x="317" y="2342"/>
            <a:chExt cx="2745" cy="810"/>
          </a:xfrm>
        </p:grpSpPr>
        <p:sp>
          <p:nvSpPr>
            <p:cNvPr id="6" name="Rectangle à coins arrondis 5"/>
            <p:cNvSpPr/>
            <p:nvPr/>
          </p:nvSpPr>
          <p:spPr bwMode="auto">
            <a:xfrm>
              <a:off x="567" y="2477"/>
              <a:ext cx="2495" cy="67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a:solidFill>
                    <a:srgbClr val="000066"/>
                  </a:solidFill>
                  <a:ea typeface="Arial" charset="0"/>
                </a:rPr>
                <a:t>What are the key messages for stakeholders on Cervical cancer and HPV vaccination?</a:t>
              </a:r>
              <a:endParaRPr lang="en-US" sz="2000" b="1">
                <a:solidFill>
                  <a:srgbClr val="000066"/>
                </a:solidFill>
                <a:ea typeface="ＭＳ Ｐゴシック" charset="0"/>
              </a:endParaRPr>
            </a:p>
          </p:txBody>
        </p:sp>
        <p:sp>
          <p:nvSpPr>
            <p:cNvPr id="10" name="Ellipse 9"/>
            <p:cNvSpPr>
              <a:spLocks noChangeArrowheads="1"/>
            </p:cNvSpPr>
            <p:nvPr/>
          </p:nvSpPr>
          <p:spPr bwMode="auto">
            <a:xfrm>
              <a:off x="317" y="234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en-US" sz="2400" b="1">
                  <a:solidFill>
                    <a:srgbClr val="FFFFFF"/>
                  </a:solidFill>
                  <a:latin typeface="+mn-lt"/>
                  <a:ea typeface="+mn-ea"/>
                </a:rPr>
                <a:t>4</a:t>
              </a:r>
            </a:p>
          </p:txBody>
        </p:sp>
      </p:grpSp>
      <p:pic>
        <p:nvPicPr>
          <p:cNvPr id="5125" name="Picture 15" descr="C:\Users\sfellache\Desktop\ammp\doctor2.jpg"/>
          <p:cNvPicPr>
            <a:picLocks noChangeAspect="1" noChangeArrowheads="1"/>
          </p:cNvPicPr>
          <p:nvPr/>
        </p:nvPicPr>
        <p:blipFill>
          <a:blip r:embed="rId3"/>
          <a:srcRect/>
          <a:stretch>
            <a:fillRect/>
          </a:stretch>
        </p:blipFill>
        <p:spPr bwMode="auto">
          <a:xfrm>
            <a:off x="6103937" y="1485900"/>
            <a:ext cx="2735263" cy="3959225"/>
          </a:xfrm>
          <a:prstGeom prst="rect">
            <a:avLst/>
          </a:prstGeom>
          <a:noFill/>
          <a:ln w="9525">
            <a:noFill/>
            <a:miter lim="800000"/>
            <a:headEnd/>
            <a:tailEnd/>
          </a:ln>
        </p:spPr>
      </p:pic>
      <p:grpSp>
        <p:nvGrpSpPr>
          <p:cNvPr id="5" name="Group 16"/>
          <p:cNvGrpSpPr>
            <a:grpSpLocks/>
          </p:cNvGrpSpPr>
          <p:nvPr/>
        </p:nvGrpSpPr>
        <p:grpSpPr bwMode="auto">
          <a:xfrm>
            <a:off x="508544" y="3498851"/>
            <a:ext cx="4427537" cy="1082675"/>
            <a:chOff x="317" y="3021"/>
            <a:chExt cx="2789" cy="635"/>
          </a:xfrm>
        </p:grpSpPr>
        <p:sp>
          <p:nvSpPr>
            <p:cNvPr id="4" name="Rectangle à coins arrondis 3"/>
            <p:cNvSpPr/>
            <p:nvPr/>
          </p:nvSpPr>
          <p:spPr bwMode="auto">
            <a:xfrm>
              <a:off x="567" y="3111"/>
              <a:ext cx="2539" cy="545"/>
            </a:xfrm>
            <a:prstGeom prst="wedgeRoundRectCallout">
              <a:avLst>
                <a:gd name="adj1" fmla="val 66309"/>
                <a:gd name="adj2" fmla="val -387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a:solidFill>
                    <a:srgbClr val="000066"/>
                  </a:solidFill>
                  <a:ea typeface="ＭＳ Ｐゴシック" charset="0"/>
                </a:rPr>
                <a:t>Using  'Triple A' to remember to give right messages?</a:t>
              </a:r>
            </a:p>
            <a:p>
              <a:pPr rtl="1">
                <a:defRPr/>
              </a:pPr>
              <a:endParaRPr lang="en-US" sz="2000" b="1">
                <a:solidFill>
                  <a:srgbClr val="000066"/>
                </a:solidFill>
                <a:ea typeface="Arial" charset="0"/>
              </a:endParaRPr>
            </a:p>
          </p:txBody>
        </p:sp>
        <p:sp>
          <p:nvSpPr>
            <p:cNvPr id="12" name="Ellipse 11"/>
            <p:cNvSpPr>
              <a:spLocks noChangeArrowheads="1"/>
            </p:cNvSpPr>
            <p:nvPr/>
          </p:nvSpPr>
          <p:spPr bwMode="auto">
            <a:xfrm>
              <a:off x="317" y="3021"/>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en-US" sz="2400" b="1">
                  <a:solidFill>
                    <a:srgbClr val="FFFFFF"/>
                  </a:solidFill>
                  <a:latin typeface="+mn-lt"/>
                  <a:ea typeface="+mn-ea"/>
                </a:rPr>
                <a:t>3</a:t>
              </a:r>
            </a:p>
          </p:txBody>
        </p:sp>
      </p:grpSp>
      <p:grpSp>
        <p:nvGrpSpPr>
          <p:cNvPr id="9" name="Group 14"/>
          <p:cNvGrpSpPr>
            <a:grpSpLocks/>
          </p:cNvGrpSpPr>
          <p:nvPr/>
        </p:nvGrpSpPr>
        <p:grpSpPr bwMode="auto">
          <a:xfrm>
            <a:off x="503238" y="2346325"/>
            <a:ext cx="4357687" cy="1152525"/>
            <a:chOff x="317" y="1660"/>
            <a:chExt cx="2745" cy="726"/>
          </a:xfrm>
        </p:grpSpPr>
        <p:sp>
          <p:nvSpPr>
            <p:cNvPr id="11" name="Rectangle à coins arrondis 10"/>
            <p:cNvSpPr/>
            <p:nvPr/>
          </p:nvSpPr>
          <p:spPr bwMode="auto">
            <a:xfrm>
              <a:off x="567" y="1751"/>
              <a:ext cx="2495" cy="63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en-US" sz="2000" b="1">
                  <a:solidFill>
                    <a:srgbClr val="000066"/>
                  </a:solidFill>
                  <a:ea typeface="MS PGothic" pitchFamily="34" charset="-128"/>
                </a:rPr>
                <a:t>How to communicate with stakeholders? </a:t>
              </a:r>
            </a:p>
            <a:p>
              <a:pPr rtl="1">
                <a:defRPr/>
              </a:pPr>
              <a:endParaRPr lang="en-US" sz="2000" b="1">
                <a:solidFill>
                  <a:srgbClr val="000066"/>
                </a:solidFill>
                <a:ea typeface="MS PGothic" pitchFamily="34" charset="-128"/>
              </a:endParaRPr>
            </a:p>
          </p:txBody>
        </p:sp>
        <p:sp>
          <p:nvSpPr>
            <p:cNvPr id="13" name="Ellipse 12"/>
            <p:cNvSpPr>
              <a:spLocks noChangeArrowheads="1"/>
            </p:cNvSpPr>
            <p:nvPr/>
          </p:nvSpPr>
          <p:spPr bwMode="auto">
            <a:xfrm>
              <a:off x="317" y="1660"/>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en-US" sz="2400" b="1">
                  <a:solidFill>
                    <a:srgbClr val="FFFFFF"/>
                  </a:solidFill>
                  <a:latin typeface="+mn-lt"/>
                  <a:ea typeface="+mn-ea"/>
                </a:rPr>
                <a:t>2</a:t>
              </a:r>
            </a:p>
          </p:txBody>
        </p:sp>
      </p:grpSp>
      <p:sp>
        <p:nvSpPr>
          <p:cNvPr id="16"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a:solidFill>
                  <a:srgbClr val="000066"/>
                </a:solidFill>
                <a:latin typeface="Arial" charset="0"/>
                <a:ea typeface="Arial" charset="0"/>
              </a:rPr>
              <a:t>Key issues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a:t>Who are key </a:t>
            </a:r>
            <a:r>
              <a:rPr lang="en-US" sz="3600"/>
              <a:t>stakeholders</a:t>
            </a:r>
            <a:r>
              <a:rPr lang="en-US"/>
              <a:t>? </a:t>
            </a:r>
          </a:p>
        </p:txBody>
      </p:sp>
      <p:pic>
        <p:nvPicPr>
          <p:cNvPr id="8" name="Picture 7" descr="p2.png"/>
          <p:cNvPicPr>
            <a:picLocks noChangeAspect="1"/>
          </p:cNvPicPr>
          <p:nvPr/>
        </p:nvPicPr>
        <p:blipFill>
          <a:blip r:embed="rId3" cstate="print"/>
          <a:srcRect b="39335"/>
          <a:stretch>
            <a:fillRect/>
          </a:stretch>
        </p:blipFill>
        <p:spPr>
          <a:xfrm>
            <a:off x="981076" y="2667000"/>
            <a:ext cx="1500198" cy="2012722"/>
          </a:xfrm>
          <a:prstGeom prst="rect">
            <a:avLst/>
          </a:prstGeom>
        </p:spPr>
      </p:pic>
      <p:sp>
        <p:nvSpPr>
          <p:cNvPr id="9" name="TextBox 8"/>
          <p:cNvSpPr txBox="1"/>
          <p:nvPr/>
        </p:nvSpPr>
        <p:spPr>
          <a:xfrm>
            <a:off x="838200" y="4780442"/>
            <a:ext cx="1214446" cy="408623"/>
          </a:xfrm>
          <a:prstGeom prst="roundRect">
            <a:avLst/>
          </a:prstGeom>
          <a:solidFill>
            <a:schemeClr val="bg1"/>
          </a:solidFill>
        </p:spPr>
        <p:txBody>
          <a:bodyPr wrap="square" rtlCol="0">
            <a:spAutoFit/>
          </a:bodyPr>
          <a:lstStyle/>
          <a:p>
            <a:pPr algn="ctr"/>
            <a:r>
              <a:rPr lang="en-US" b="1"/>
              <a:t>Teacher </a:t>
            </a:r>
          </a:p>
        </p:txBody>
      </p:sp>
      <p:pic>
        <p:nvPicPr>
          <p:cNvPr id="10" name="Picture 9" descr="parents.jpg"/>
          <p:cNvPicPr>
            <a:picLocks noChangeAspect="1"/>
          </p:cNvPicPr>
          <p:nvPr/>
        </p:nvPicPr>
        <p:blipFill>
          <a:blip r:embed="rId4" cstate="print"/>
          <a:srcRect b="39784"/>
          <a:stretch>
            <a:fillRect/>
          </a:stretch>
        </p:blipFill>
        <p:spPr>
          <a:xfrm>
            <a:off x="3357554" y="2676064"/>
            <a:ext cx="2286016" cy="2003658"/>
          </a:xfrm>
          <a:prstGeom prst="rect">
            <a:avLst/>
          </a:prstGeom>
        </p:spPr>
      </p:pic>
      <p:sp>
        <p:nvSpPr>
          <p:cNvPr id="11" name="TextBox 10"/>
          <p:cNvSpPr txBox="1"/>
          <p:nvPr/>
        </p:nvSpPr>
        <p:spPr>
          <a:xfrm>
            <a:off x="3643306" y="4780442"/>
            <a:ext cx="1500194" cy="408623"/>
          </a:xfrm>
          <a:prstGeom prst="roundRect">
            <a:avLst/>
          </a:prstGeom>
          <a:solidFill>
            <a:schemeClr val="bg1"/>
          </a:solidFill>
        </p:spPr>
        <p:txBody>
          <a:bodyPr wrap="square" rtlCol="0">
            <a:spAutoFit/>
          </a:bodyPr>
          <a:lstStyle/>
          <a:p>
            <a:pPr algn="ctr"/>
            <a:r>
              <a:rPr lang="en-US" b="1"/>
              <a:t>Parents  </a:t>
            </a:r>
          </a:p>
        </p:txBody>
      </p:sp>
      <p:pic>
        <p:nvPicPr>
          <p:cNvPr id="12" name="Picture 11" descr="p3-4d.png"/>
          <p:cNvPicPr>
            <a:picLocks noChangeAspect="1"/>
          </p:cNvPicPr>
          <p:nvPr/>
        </p:nvPicPr>
        <p:blipFill>
          <a:blip r:embed="rId5" cstate="print"/>
          <a:srcRect b="32895"/>
          <a:stretch>
            <a:fillRect/>
          </a:stretch>
        </p:blipFill>
        <p:spPr>
          <a:xfrm>
            <a:off x="7148514" y="2665981"/>
            <a:ext cx="857256" cy="2013741"/>
          </a:xfrm>
          <a:prstGeom prst="rect">
            <a:avLst/>
          </a:prstGeom>
        </p:spPr>
      </p:pic>
      <p:sp>
        <p:nvSpPr>
          <p:cNvPr id="13" name="TextBox 12"/>
          <p:cNvSpPr txBox="1"/>
          <p:nvPr/>
        </p:nvSpPr>
        <p:spPr>
          <a:xfrm>
            <a:off x="7010400" y="4780442"/>
            <a:ext cx="1214446" cy="408623"/>
          </a:xfrm>
          <a:prstGeom prst="roundRect">
            <a:avLst/>
          </a:prstGeom>
          <a:solidFill>
            <a:schemeClr val="bg1"/>
          </a:solidFill>
        </p:spPr>
        <p:txBody>
          <a:bodyPr wrap="square" rtlCol="0">
            <a:spAutoFit/>
          </a:bodyPr>
          <a:lstStyle/>
          <a:p>
            <a:pPr algn="ctr"/>
            <a:r>
              <a:rPr lang="en-US" b="1"/>
              <a:t>Girl </a:t>
            </a:r>
            <a:r>
              <a:rPr lang="en-US"/>
              <a:t> </a:t>
            </a:r>
          </a:p>
        </p:txBody>
      </p:sp>
      <p:sp>
        <p:nvSpPr>
          <p:cNvPr id="14" name="TextBox 13"/>
          <p:cNvSpPr txBox="1"/>
          <p:nvPr/>
        </p:nvSpPr>
        <p:spPr>
          <a:xfrm>
            <a:off x="0" y="1371600"/>
            <a:ext cx="9144000" cy="861774"/>
          </a:xfrm>
          <a:prstGeom prst="rect">
            <a:avLst/>
          </a:prstGeom>
          <a:noFill/>
        </p:spPr>
        <p:txBody>
          <a:bodyPr wrap="square" rtlCol="0">
            <a:spAutoFit/>
          </a:bodyPr>
          <a:lstStyle/>
          <a:p>
            <a:pPr algn="ctr">
              <a:buClr>
                <a:srgbClr val="0070C0"/>
              </a:buClr>
            </a:pPr>
            <a:r>
              <a:rPr lang="en-US">
                <a:solidFill>
                  <a:srgbClr val="002060"/>
                </a:solidFill>
                <a:latin typeface="+mn-lt"/>
              </a:rPr>
              <a:t> </a:t>
            </a:r>
            <a:r>
              <a:rPr lang="en-US" sz="2400">
                <a:solidFill>
                  <a:srgbClr val="002060"/>
                </a:solidFill>
                <a:latin typeface="+mn-lt"/>
              </a:rPr>
              <a:t>Are there other specific stakeholders or gatekeepers in your community? </a:t>
            </a:r>
          </a:p>
        </p:txBody>
      </p:sp>
      <p:sp>
        <p:nvSpPr>
          <p:cNvPr id="17" name="TextBox 16"/>
          <p:cNvSpPr txBox="1"/>
          <p:nvPr/>
        </p:nvSpPr>
        <p:spPr>
          <a:xfrm>
            <a:off x="1295400" y="2286000"/>
            <a:ext cx="457200" cy="369332"/>
          </a:xfrm>
          <a:prstGeom prst="rect">
            <a:avLst/>
          </a:prstGeom>
          <a:noFill/>
          <a:ln>
            <a:noFill/>
          </a:ln>
        </p:spPr>
        <p:txBody>
          <a:bodyPr wrap="square" rtlCol="0">
            <a:spAutoFit/>
          </a:bodyPr>
          <a:lstStyle/>
          <a:p>
            <a:r>
              <a:rPr lang="en-US" b="1"/>
              <a:t>1</a:t>
            </a:r>
          </a:p>
        </p:txBody>
      </p:sp>
      <p:sp>
        <p:nvSpPr>
          <p:cNvPr id="18" name="TextBox 17"/>
          <p:cNvSpPr txBox="1"/>
          <p:nvPr/>
        </p:nvSpPr>
        <p:spPr>
          <a:xfrm>
            <a:off x="4343400" y="2286000"/>
            <a:ext cx="457200" cy="369332"/>
          </a:xfrm>
          <a:prstGeom prst="rect">
            <a:avLst/>
          </a:prstGeom>
          <a:noFill/>
          <a:ln>
            <a:noFill/>
          </a:ln>
        </p:spPr>
        <p:txBody>
          <a:bodyPr wrap="square" rtlCol="0">
            <a:spAutoFit/>
          </a:bodyPr>
          <a:lstStyle/>
          <a:p>
            <a:r>
              <a:rPr lang="en-US" b="1"/>
              <a:t>2</a:t>
            </a:r>
          </a:p>
        </p:txBody>
      </p:sp>
      <p:sp>
        <p:nvSpPr>
          <p:cNvPr id="19" name="TextBox 18"/>
          <p:cNvSpPr txBox="1"/>
          <p:nvPr/>
        </p:nvSpPr>
        <p:spPr>
          <a:xfrm>
            <a:off x="7391400" y="2286000"/>
            <a:ext cx="457200" cy="381000"/>
          </a:xfrm>
          <a:prstGeom prst="rect">
            <a:avLst/>
          </a:prstGeom>
          <a:noFill/>
          <a:ln>
            <a:noFill/>
          </a:ln>
        </p:spPr>
        <p:txBody>
          <a:bodyPr wrap="square" rtlCol="0">
            <a:spAutoFit/>
          </a:bodyPr>
          <a:lstStyle/>
          <a:p>
            <a:r>
              <a:rPr lang="en-US" b="1"/>
              <a:t>3</a:t>
            </a:r>
          </a:p>
        </p:txBody>
      </p:sp>
    </p:spTree>
    <p:extLst>
      <p:ext uri="{BB962C8B-B14F-4D97-AF65-F5344CB8AC3E}">
        <p14:creationId xmlns:p14="http://schemas.microsoft.com/office/powerpoint/2010/main" val="569657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a:t>How to communicate with </a:t>
            </a:r>
            <a:br>
              <a:rPr lang="en-US"/>
            </a:br>
            <a:r>
              <a:rPr lang="en-US"/>
              <a:t>stakeholders: teachers</a:t>
            </a:r>
          </a:p>
        </p:txBody>
      </p:sp>
      <p:sp>
        <p:nvSpPr>
          <p:cNvPr id="7171" name="Content Placeholder 2"/>
          <p:cNvSpPr>
            <a:spLocks noGrp="1"/>
          </p:cNvSpPr>
          <p:nvPr>
            <p:ph idx="1"/>
          </p:nvPr>
        </p:nvSpPr>
        <p:spPr>
          <a:xfrm>
            <a:off x="304800" y="1371600"/>
            <a:ext cx="8291512" cy="4611688"/>
          </a:xfrm>
        </p:spPr>
        <p:txBody>
          <a:bodyPr/>
          <a:lstStyle/>
          <a:p>
            <a:pPr eaLnBrk="1" hangingPunct="1">
              <a:spcBef>
                <a:spcPts val="1200"/>
              </a:spcBef>
            </a:pPr>
            <a:r>
              <a:rPr lang="en-GB" sz="2400"/>
              <a:t>Be respectful</a:t>
            </a:r>
          </a:p>
          <a:p>
            <a:pPr eaLnBrk="1" hangingPunct="1">
              <a:spcBef>
                <a:spcPts val="1200"/>
              </a:spcBef>
            </a:pPr>
            <a:r>
              <a:rPr lang="en-GB" sz="2400"/>
              <a:t>Use simple words and avoid technical terms</a:t>
            </a:r>
          </a:p>
          <a:p>
            <a:pPr>
              <a:spcBef>
                <a:spcPts val="1200"/>
              </a:spcBef>
            </a:pPr>
            <a:r>
              <a:rPr lang="en-GB" sz="2400"/>
              <a:t>Make sure the teacher has understood your key messages</a:t>
            </a:r>
          </a:p>
          <a:p>
            <a:pPr>
              <a:spcBef>
                <a:spcPts val="1200"/>
              </a:spcBef>
            </a:pPr>
            <a:r>
              <a:rPr lang="en-US" sz="2400"/>
              <a:t>Tell teachers they can play an important role by:</a:t>
            </a:r>
          </a:p>
          <a:p>
            <a:pPr lvl="1"/>
            <a:r>
              <a:rPr lang="en-US"/>
              <a:t>Listening to and addressing the concerns of parents</a:t>
            </a:r>
          </a:p>
          <a:p>
            <a:pPr lvl="1"/>
            <a:r>
              <a:rPr lang="en-US"/>
              <a:t>Educating girls on the benefits of HPV vaccination</a:t>
            </a:r>
          </a:p>
          <a:p>
            <a:pPr lvl="1"/>
            <a:r>
              <a:rPr lang="en-US"/>
              <a:t>Helping with the organization on the HPV                immunization session</a:t>
            </a:r>
          </a:p>
          <a:p>
            <a:pPr>
              <a:spcBef>
                <a:spcPts val="1200"/>
              </a:spcBef>
            </a:pPr>
            <a:r>
              <a:rPr lang="en-US" sz="2400"/>
              <a:t>Involve teachers as partners in HPV vaccine communication </a:t>
            </a:r>
            <a:endParaRPr lang="en-GB" sz="2400"/>
          </a:p>
          <a:p>
            <a:endParaRPr lang="en-US" sz="2300"/>
          </a:p>
          <a:p>
            <a:endParaRPr lang="en-US" sz="2300"/>
          </a:p>
        </p:txBody>
      </p:sp>
      <p:pic>
        <p:nvPicPr>
          <p:cNvPr id="5" name="Picture 4" descr="p2.png"/>
          <p:cNvPicPr>
            <a:picLocks noChangeAspect="1"/>
          </p:cNvPicPr>
          <p:nvPr/>
        </p:nvPicPr>
        <p:blipFill>
          <a:blip r:embed="rId3" cstate="print"/>
          <a:srcRect b="39335"/>
          <a:stretch>
            <a:fillRect/>
          </a:stretch>
        </p:blipFill>
        <p:spPr>
          <a:xfrm>
            <a:off x="7381876" y="3402951"/>
            <a:ext cx="1500198" cy="201272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rents.jpg"/>
          <p:cNvPicPr>
            <a:picLocks noChangeAspect="1"/>
          </p:cNvPicPr>
          <p:nvPr/>
        </p:nvPicPr>
        <p:blipFill>
          <a:blip r:embed="rId3" cstate="print"/>
          <a:srcRect b="39784"/>
          <a:stretch>
            <a:fillRect/>
          </a:stretch>
        </p:blipFill>
        <p:spPr>
          <a:xfrm>
            <a:off x="7103802" y="4190999"/>
            <a:ext cx="1659213" cy="1454275"/>
          </a:xfrm>
          <a:prstGeom prst="rect">
            <a:avLst/>
          </a:prstGeom>
        </p:spPr>
      </p:pic>
      <p:sp>
        <p:nvSpPr>
          <p:cNvPr id="6" name="Title 5"/>
          <p:cNvSpPr>
            <a:spLocks noGrp="1"/>
          </p:cNvSpPr>
          <p:nvPr>
            <p:ph type="title"/>
          </p:nvPr>
        </p:nvSpPr>
        <p:spPr/>
        <p:txBody>
          <a:bodyPr/>
          <a:lstStyle/>
          <a:p>
            <a:r>
              <a:rPr lang="en-US"/>
              <a:t>How to communicate with </a:t>
            </a:r>
            <a:br>
              <a:rPr lang="en-US"/>
            </a:br>
            <a:r>
              <a:rPr lang="en-US"/>
              <a:t>stakeholders: parents</a:t>
            </a:r>
          </a:p>
        </p:txBody>
      </p:sp>
      <p:sp>
        <p:nvSpPr>
          <p:cNvPr id="8" name="Content Placeholder 2"/>
          <p:cNvSpPr txBox="1">
            <a:spLocks/>
          </p:cNvSpPr>
          <p:nvPr/>
        </p:nvSpPr>
        <p:spPr bwMode="auto">
          <a:xfrm>
            <a:off x="609600" y="1447800"/>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1313" indent="-341313" defTabSz="912813">
              <a:spcBef>
                <a:spcPct val="80000"/>
              </a:spcBef>
              <a:buClr>
                <a:srgbClr val="1E7FB8"/>
              </a:buClr>
              <a:buFont typeface="Wingdings" pitchFamily="2" charset="2"/>
              <a:buChar char="l"/>
            </a:pPr>
            <a:r>
              <a:rPr lang="en-GB" sz="2400" kern="0">
                <a:solidFill>
                  <a:srgbClr val="000066"/>
                </a:solidFill>
                <a:latin typeface="+mn-lt"/>
              </a:rPr>
              <a:t>Be respectful</a:t>
            </a:r>
          </a:p>
          <a:p>
            <a:pPr marL="341313" indent="-341313" defTabSz="912813">
              <a:spcBef>
                <a:spcPct val="80000"/>
              </a:spcBef>
              <a:buClr>
                <a:srgbClr val="1E7FB8"/>
              </a:buClr>
              <a:buFont typeface="Wingdings" pitchFamily="2" charset="2"/>
              <a:buChar char="l"/>
            </a:pPr>
            <a:r>
              <a:rPr lang="en-GB" sz="2400" kern="0">
                <a:solidFill>
                  <a:srgbClr val="000066"/>
                </a:solidFill>
                <a:latin typeface="+mn-lt"/>
              </a:rPr>
              <a:t>Use simple words and avoid technical terms</a:t>
            </a:r>
          </a:p>
          <a:p>
            <a:pPr marL="341313" indent="-341313" defTabSz="912813">
              <a:spcBef>
                <a:spcPct val="80000"/>
              </a:spcBef>
              <a:buClr>
                <a:srgbClr val="1E7FB8"/>
              </a:buClr>
              <a:buFont typeface="Wingdings" pitchFamily="2" charset="2"/>
              <a:buChar char="l"/>
            </a:pPr>
            <a:r>
              <a:rPr lang="en-GB" sz="2400" kern="0">
                <a:solidFill>
                  <a:srgbClr val="000066"/>
                </a:solidFill>
                <a:latin typeface="+mn-lt"/>
              </a:rPr>
              <a:t>Make sure parents have understood your key messages</a:t>
            </a:r>
          </a:p>
          <a:p>
            <a:pPr marL="341313" indent="-341313" defTabSz="912813">
              <a:spcBef>
                <a:spcPct val="80000"/>
              </a:spcBef>
              <a:buClr>
                <a:srgbClr val="1E7FB8"/>
              </a:buClr>
              <a:buFont typeface="Wingdings" pitchFamily="2" charset="2"/>
              <a:buChar char="l"/>
            </a:pPr>
            <a:r>
              <a:rPr lang="en-US" sz="2400" kern="0">
                <a:solidFill>
                  <a:srgbClr val="000066"/>
                </a:solidFill>
                <a:latin typeface="+mn-lt"/>
              </a:rPr>
              <a:t>Listen and address their concerns</a:t>
            </a:r>
          </a:p>
          <a:p>
            <a:pPr marL="341313" indent="-341313" defTabSz="912813">
              <a:spcBef>
                <a:spcPct val="80000"/>
              </a:spcBef>
              <a:buClr>
                <a:srgbClr val="1E7FB8"/>
              </a:buClr>
              <a:buFont typeface="Wingdings" pitchFamily="2" charset="2"/>
              <a:buChar char="l"/>
            </a:pPr>
            <a:r>
              <a:rPr lang="en-US" sz="2400" kern="0">
                <a:solidFill>
                  <a:srgbClr val="000066"/>
                </a:solidFill>
                <a:latin typeface="+mn-lt"/>
              </a:rPr>
              <a:t>Involve parents as partners in HPV vaccine communication </a:t>
            </a:r>
          </a:p>
          <a:p>
            <a:pPr marL="341313" marR="0" lvl="0" indent="-341313" algn="l" defTabSz="912813" rtl="0" eaLnBrk="0" fontAlgn="base" latinLnBrk="0" hangingPunct="0">
              <a:lnSpc>
                <a:spcPct val="100000"/>
              </a:lnSpc>
              <a:spcBef>
                <a:spcPct val="80000"/>
              </a:spcBef>
              <a:spcAft>
                <a:spcPct val="0"/>
              </a:spcAft>
              <a:buClr>
                <a:srgbClr val="1E7FB8"/>
              </a:buClr>
              <a:buSzTx/>
              <a:buFont typeface="Wingdings" pitchFamily="2" charset="2"/>
              <a:buChar char="l"/>
              <a:tabLst/>
              <a:defRPr/>
            </a:pPr>
            <a:endParaRPr kumimoji="0" lang="en-US" sz="2300" b="0" i="0" u="none" strike="noStrike" kern="0" cap="none" spc="0" normalizeH="0" baseline="0" noProof="0">
              <a:ln>
                <a:noFill/>
              </a:ln>
              <a:solidFill>
                <a:srgbClr val="000066"/>
              </a:solidFill>
              <a:effectLst/>
              <a:uLnTx/>
              <a:uFillTx/>
              <a:latin typeface="+mn-lt"/>
              <a:ea typeface="MS PGothic" pitchFamily="34" charset="-128"/>
              <a:cs typeface="+mn-cs"/>
            </a:endParaRPr>
          </a:p>
          <a:p>
            <a:pPr marL="341313" marR="0" lvl="0" indent="-341313" algn="l" defTabSz="912813" rtl="0" eaLnBrk="0" fontAlgn="base" latinLnBrk="0" hangingPunct="0">
              <a:lnSpc>
                <a:spcPct val="100000"/>
              </a:lnSpc>
              <a:spcBef>
                <a:spcPct val="80000"/>
              </a:spcBef>
              <a:spcAft>
                <a:spcPct val="0"/>
              </a:spcAft>
              <a:buClr>
                <a:srgbClr val="1E7FB8"/>
              </a:buClr>
              <a:buSzTx/>
              <a:buFont typeface="Wingdings" pitchFamily="2" charset="2"/>
              <a:buChar char="l"/>
              <a:tabLst/>
              <a:defRPr/>
            </a:pPr>
            <a:endParaRPr kumimoji="0" lang="en-US" sz="2300" b="0" i="0" u="none" strike="noStrike" kern="0" cap="none" spc="0" normalizeH="0" baseline="0" noProof="0">
              <a:ln>
                <a:noFill/>
              </a:ln>
              <a:solidFill>
                <a:srgbClr val="000066"/>
              </a:solidFill>
              <a:effectLst/>
              <a:uLnTx/>
              <a:uFillTx/>
              <a:latin typeface="+mn-lt"/>
              <a:ea typeface="MS PGothic" pitchFamily="34" charset="-128"/>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defTabSz="912813">
              <a:defRPr/>
            </a:pPr>
            <a:br>
              <a:rPr lang="en-US" sz="3500" b="1">
                <a:solidFill>
                  <a:srgbClr val="000066"/>
                </a:solidFill>
                <a:latin typeface="+mj-lt"/>
                <a:cs typeface="+mj-cs"/>
              </a:rPr>
            </a:br>
            <a:r>
              <a:rPr lang="en-US" sz="3500" b="1">
                <a:solidFill>
                  <a:srgbClr val="000066"/>
                </a:solidFill>
                <a:latin typeface="+mj-lt"/>
                <a:cs typeface="+mj-cs"/>
              </a:rPr>
              <a:t>How to communicate with </a:t>
            </a:r>
            <a:br>
              <a:rPr lang="en-US" sz="3500" b="1">
                <a:solidFill>
                  <a:srgbClr val="000066"/>
                </a:solidFill>
                <a:latin typeface="+mj-lt"/>
                <a:cs typeface="+mj-cs"/>
              </a:rPr>
            </a:br>
            <a:r>
              <a:rPr lang="en-US" sz="3500" b="1">
                <a:solidFill>
                  <a:srgbClr val="000066"/>
                </a:solidFill>
                <a:latin typeface="+mj-lt"/>
                <a:cs typeface="+mj-cs"/>
              </a:rPr>
              <a:t>stakeholders: girls (1/2)</a:t>
            </a:r>
            <a:br>
              <a:rPr lang="fr-FR" sz="3500" b="1">
                <a:solidFill>
                  <a:srgbClr val="000066"/>
                </a:solidFill>
                <a:latin typeface="+mj-lt"/>
                <a:cs typeface="+mj-cs"/>
              </a:rPr>
            </a:br>
            <a:endParaRPr lang="en-GB" sz="3500" b="1">
              <a:solidFill>
                <a:srgbClr val="000066"/>
              </a:solidFill>
              <a:latin typeface="+mj-lt"/>
              <a:cs typeface="+mj-cs"/>
            </a:endParaRPr>
          </a:p>
        </p:txBody>
      </p:sp>
      <p:sp>
        <p:nvSpPr>
          <p:cNvPr id="8195" name="Rectangle 3"/>
          <p:cNvSpPr txBox="1">
            <a:spLocks noChangeArrowheads="1"/>
          </p:cNvSpPr>
          <p:nvPr/>
        </p:nvSpPr>
        <p:spPr bwMode="auto">
          <a:xfrm>
            <a:off x="-3657600" y="2590800"/>
            <a:ext cx="8569325" cy="4525962"/>
          </a:xfrm>
          <a:prstGeom prst="rect">
            <a:avLst/>
          </a:prstGeom>
          <a:noFill/>
          <a:ln w="9525">
            <a:noFill/>
            <a:miter lim="800000"/>
            <a:headEnd/>
            <a:tailEnd/>
          </a:ln>
        </p:spPr>
        <p:txBody>
          <a:bodyPr lIns="0" tIns="0" rIns="0" bIns="0"/>
          <a:lstStyle/>
          <a:p>
            <a:pPr defTabSz="912813">
              <a:spcBef>
                <a:spcPct val="80000"/>
              </a:spcBef>
              <a:buClr>
                <a:srgbClr val="1E7FB8"/>
              </a:buClr>
            </a:pPr>
            <a:endParaRPr lang="en-GB" sz="2500">
              <a:solidFill>
                <a:srgbClr val="000066"/>
              </a:solidFill>
              <a:latin typeface="Arial" pitchFamily="34" charset="0"/>
            </a:endParaRPr>
          </a:p>
        </p:txBody>
      </p:sp>
      <p:pic>
        <p:nvPicPr>
          <p:cNvPr id="5" name="Picture 4" descr="p3-4d.png"/>
          <p:cNvPicPr>
            <a:picLocks noChangeAspect="1"/>
          </p:cNvPicPr>
          <p:nvPr/>
        </p:nvPicPr>
        <p:blipFill>
          <a:blip r:embed="rId3" cstate="print"/>
          <a:srcRect b="32895"/>
          <a:stretch>
            <a:fillRect/>
          </a:stretch>
        </p:blipFill>
        <p:spPr>
          <a:xfrm>
            <a:off x="8143868" y="3421535"/>
            <a:ext cx="857256" cy="2013741"/>
          </a:xfrm>
          <a:prstGeom prst="rect">
            <a:avLst/>
          </a:prstGeom>
        </p:spPr>
      </p:pic>
      <p:sp>
        <p:nvSpPr>
          <p:cNvPr id="7" name="Content Placeholder 2"/>
          <p:cNvSpPr txBox="1">
            <a:spLocks/>
          </p:cNvSpPr>
          <p:nvPr/>
        </p:nvSpPr>
        <p:spPr bwMode="auto">
          <a:xfrm>
            <a:off x="613999" y="1752600"/>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341313" indent="-341313" defTabSz="912813">
              <a:spcBef>
                <a:spcPct val="80000"/>
              </a:spcBef>
              <a:buClr>
                <a:srgbClr val="1E7FB8"/>
              </a:buClr>
              <a:buFont typeface="Wingdings" pitchFamily="2" charset="2"/>
              <a:buChar char="l"/>
            </a:pPr>
            <a:r>
              <a:rPr lang="en-GB" sz="2400">
                <a:solidFill>
                  <a:srgbClr val="000066"/>
                </a:solidFill>
                <a:latin typeface="Arial" pitchFamily="34" charset="0"/>
              </a:rPr>
              <a:t>Be respectful</a:t>
            </a:r>
            <a:r>
              <a:rPr lang="fr-FR" sz="2400">
                <a:solidFill>
                  <a:srgbClr val="000066"/>
                </a:solidFill>
                <a:latin typeface="Arial" pitchFamily="34" charset="0"/>
              </a:rPr>
              <a:t>; a</a:t>
            </a:r>
            <a:r>
              <a:rPr lang="en-US" sz="2400">
                <a:solidFill>
                  <a:srgbClr val="000066"/>
                </a:solidFill>
                <a:latin typeface="Arial" pitchFamily="34" charset="0"/>
              </a:rPr>
              <a:t> good way to do so is to introduce yourself</a:t>
            </a:r>
            <a:endParaRPr lang="en-GB" sz="2400">
              <a:solidFill>
                <a:srgbClr val="000066"/>
              </a:solidFill>
              <a:latin typeface="Arial" pitchFamily="34" charset="0"/>
            </a:endParaRPr>
          </a:p>
          <a:p>
            <a:pPr marL="341313" indent="-341313" defTabSz="912813">
              <a:spcBef>
                <a:spcPct val="80000"/>
              </a:spcBef>
              <a:buClr>
                <a:srgbClr val="1E7FB8"/>
              </a:buClr>
              <a:buFont typeface="Wingdings" pitchFamily="2" charset="2"/>
              <a:buChar char="l"/>
            </a:pPr>
            <a:r>
              <a:rPr lang="en-GB" sz="2400">
                <a:solidFill>
                  <a:srgbClr val="000066"/>
                </a:solidFill>
                <a:latin typeface="Arial" pitchFamily="34" charset="0"/>
              </a:rPr>
              <a:t>Use simple words and avoid technical terms</a:t>
            </a:r>
          </a:p>
          <a:p>
            <a:pPr marL="341313" indent="-341313" defTabSz="912813">
              <a:spcBef>
                <a:spcPct val="80000"/>
              </a:spcBef>
              <a:buClr>
                <a:srgbClr val="1E7FB8"/>
              </a:buClr>
              <a:buFont typeface="Wingdings" pitchFamily="2" charset="2"/>
              <a:buChar char="l"/>
            </a:pPr>
            <a:r>
              <a:rPr lang="en-GB" sz="2400">
                <a:solidFill>
                  <a:srgbClr val="000066"/>
                </a:solidFill>
                <a:latin typeface="Arial" pitchFamily="34" charset="0"/>
              </a:rPr>
              <a:t>Make sure the girls have understood key messages</a:t>
            </a:r>
          </a:p>
          <a:p>
            <a:pPr marL="341313" indent="-341313" defTabSz="912813">
              <a:spcBef>
                <a:spcPct val="80000"/>
              </a:spcBef>
              <a:buClr>
                <a:srgbClr val="1E7FB8"/>
              </a:buClr>
              <a:buFont typeface="Wingdings" pitchFamily="2" charset="2"/>
              <a:buChar char="l"/>
            </a:pPr>
            <a:r>
              <a:rPr lang="en-US" sz="2400">
                <a:solidFill>
                  <a:srgbClr val="000066"/>
                </a:solidFill>
                <a:latin typeface="Arial" pitchFamily="34" charset="0"/>
              </a:rPr>
              <a:t>Ask the girls if they have any questions</a:t>
            </a:r>
          </a:p>
          <a:p>
            <a:pPr marL="341313" indent="-341313" defTabSz="912813">
              <a:spcBef>
                <a:spcPct val="80000"/>
              </a:spcBef>
              <a:buClr>
                <a:srgbClr val="1E7FB8"/>
              </a:buClr>
              <a:buFont typeface="Wingdings" pitchFamily="2" charset="2"/>
              <a:buChar char="l"/>
            </a:pPr>
            <a:r>
              <a:rPr lang="en-GB" sz="2400">
                <a:solidFill>
                  <a:srgbClr val="000066"/>
                </a:solidFill>
                <a:latin typeface="Arial" pitchFamily="34" charset="0"/>
              </a:rPr>
              <a:t>Listen and address their concerns</a:t>
            </a:r>
            <a:endParaRPr kumimoji="0" lang="en-US" sz="2300" b="0" i="0" u="none" strike="noStrike" kern="0" cap="none" spc="0" normalizeH="0" baseline="0" noProof="0">
              <a:ln>
                <a:noFill/>
              </a:ln>
              <a:solidFill>
                <a:srgbClr val="000066"/>
              </a:solidFill>
              <a:effectLst/>
              <a:uLnTx/>
              <a:uFillTx/>
              <a:latin typeface="+mn-lt"/>
              <a:ea typeface="MS PGothic" pitchFamily="34" charset="-128"/>
              <a:cs typeface="+mn-cs"/>
            </a:endParaRPr>
          </a:p>
          <a:p>
            <a:pPr marL="341313" marR="0" lvl="0" indent="-341313" algn="l" defTabSz="912813" rtl="0" eaLnBrk="0" fontAlgn="base" latinLnBrk="0" hangingPunct="0">
              <a:lnSpc>
                <a:spcPct val="100000"/>
              </a:lnSpc>
              <a:spcBef>
                <a:spcPct val="80000"/>
              </a:spcBef>
              <a:spcAft>
                <a:spcPct val="0"/>
              </a:spcAft>
              <a:buClr>
                <a:srgbClr val="1E7FB8"/>
              </a:buClr>
              <a:buSzTx/>
              <a:buFont typeface="Wingdings" pitchFamily="2" charset="2"/>
              <a:buChar char="l"/>
              <a:tabLst/>
              <a:defRPr/>
            </a:pPr>
            <a:endParaRPr kumimoji="0" lang="en-US" sz="2300" b="0" i="0" u="none" strike="noStrike" kern="0" cap="none" spc="0" normalizeH="0" baseline="0" noProof="0">
              <a:ln>
                <a:noFill/>
              </a:ln>
              <a:solidFill>
                <a:srgbClr val="000066"/>
              </a:solidFill>
              <a:effectLst/>
              <a:uLnTx/>
              <a:uFillTx/>
              <a:latin typeface="+mn-lt"/>
              <a:ea typeface="MS PGothic" pitchFamily="34" charset="-128"/>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3-4d.png"/>
          <p:cNvPicPr>
            <a:picLocks noChangeAspect="1"/>
          </p:cNvPicPr>
          <p:nvPr/>
        </p:nvPicPr>
        <p:blipFill>
          <a:blip r:embed="rId3" cstate="print"/>
          <a:srcRect b="32895"/>
          <a:stretch>
            <a:fillRect/>
          </a:stretch>
        </p:blipFill>
        <p:spPr>
          <a:xfrm>
            <a:off x="8143868" y="3421535"/>
            <a:ext cx="857256" cy="2013741"/>
          </a:xfrm>
          <a:prstGeom prst="rect">
            <a:avLst/>
          </a:prstGeom>
        </p:spPr>
      </p:pic>
      <p:sp>
        <p:nvSpPr>
          <p:cNvPr id="8" name="Title 7"/>
          <p:cNvSpPr>
            <a:spLocks noGrp="1"/>
          </p:cNvSpPr>
          <p:nvPr>
            <p:ph type="title"/>
          </p:nvPr>
        </p:nvSpPr>
        <p:spPr/>
        <p:txBody>
          <a:bodyPr/>
          <a:lstStyle/>
          <a:p>
            <a:r>
              <a:rPr lang="en-US"/>
              <a:t>How to communicate with </a:t>
            </a:r>
            <a:br>
              <a:rPr lang="en-US"/>
            </a:br>
            <a:r>
              <a:rPr lang="en-US"/>
              <a:t>stakeholders: girls (2/2)</a:t>
            </a:r>
          </a:p>
        </p:txBody>
      </p:sp>
      <p:sp>
        <p:nvSpPr>
          <p:cNvPr id="10" name="Content Placeholder 2"/>
          <p:cNvSpPr>
            <a:spLocks noGrp="1"/>
          </p:cNvSpPr>
          <p:nvPr>
            <p:ph idx="1"/>
          </p:nvPr>
        </p:nvSpPr>
        <p:spPr>
          <a:xfrm>
            <a:off x="609600" y="1447800"/>
            <a:ext cx="8291512" cy="4611688"/>
          </a:xfrm>
        </p:spPr>
        <p:txBody>
          <a:bodyPr/>
          <a:lstStyle/>
          <a:p>
            <a:r>
              <a:rPr lang="en-US" sz="2400" dirty="0"/>
              <a:t>Encourage girls to get vaccinated</a:t>
            </a:r>
          </a:p>
          <a:p>
            <a:pPr lvl="1"/>
            <a:r>
              <a:rPr lang="en-US" dirty="0"/>
              <a:t>If girls are reluctant, take the time to listen and understand their fears and/or source of misunderstanding</a:t>
            </a:r>
          </a:p>
          <a:p>
            <a:pPr lvl="1"/>
            <a:r>
              <a:rPr lang="en-US" dirty="0"/>
              <a:t>Recognize that girls have the right to refuse to get vaccinated</a:t>
            </a:r>
          </a:p>
          <a:p>
            <a:pPr marL="341313" lvl="1" indent="-341313">
              <a:spcBef>
                <a:spcPct val="80000"/>
              </a:spcBef>
              <a:buFont typeface="Wingdings" pitchFamily="2" charset="2"/>
              <a:buChar char="l"/>
            </a:pPr>
            <a:r>
              <a:rPr lang="en-GB" sz="2400" dirty="0">
                <a:ea typeface="MS PGothic" pitchFamily="34" charset="-128"/>
              </a:rPr>
              <a:t>Never force or trick a girl into getting vaccinated</a:t>
            </a:r>
            <a:endParaRPr lang="en-US" sz="2000" dirty="0"/>
          </a:p>
          <a:p>
            <a:r>
              <a:rPr lang="en-GB" sz="2400" dirty="0"/>
              <a:t>Allow the girls to take part in decision-making about vaccination</a:t>
            </a:r>
          </a:p>
          <a:p>
            <a:r>
              <a:rPr lang="en-GB" sz="2400" dirty="0"/>
              <a:t>Involve girls in reaching out to other girls in the </a:t>
            </a:r>
            <a:br>
              <a:rPr lang="en-GB" sz="2400" dirty="0"/>
            </a:br>
            <a:r>
              <a:rPr lang="en-GB" sz="2400" dirty="0"/>
              <a:t>community that maybe eligible for HPV vaccination</a:t>
            </a:r>
          </a:p>
          <a:p>
            <a:endParaRPr lang="en-US" sz="2300" dirty="0"/>
          </a:p>
          <a:p>
            <a:endParaRPr lang="en-US" sz="23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3"/>
          <p:cNvSpPr txBox="1">
            <a:spLocks noChangeArrowheads="1"/>
          </p:cNvSpPr>
          <p:nvPr/>
        </p:nvSpPr>
        <p:spPr bwMode="auto">
          <a:xfrm>
            <a:off x="179388" y="1341438"/>
            <a:ext cx="8229600" cy="4668837"/>
          </a:xfrm>
          <a:prstGeom prst="rect">
            <a:avLst/>
          </a:prstGeom>
          <a:noFill/>
          <a:ln w="9525">
            <a:noFill/>
            <a:miter lim="800000"/>
            <a:headEnd/>
            <a:tailEnd/>
          </a:ln>
        </p:spPr>
        <p:txBody>
          <a:bodyPr lIns="0" tIns="0" rIns="0" bIns="0"/>
          <a:lstStyle/>
          <a:p>
            <a:pPr marL="341313" indent="-341313" defTabSz="912813">
              <a:spcBef>
                <a:spcPct val="80000"/>
              </a:spcBef>
              <a:buClr>
                <a:srgbClr val="1E7FB8"/>
              </a:buClr>
              <a:defRPr/>
            </a:pPr>
            <a:endParaRPr lang="en-US" sz="2500" kern="0">
              <a:solidFill>
                <a:srgbClr val="000066"/>
              </a:solidFill>
              <a:latin typeface="+mn-lt"/>
              <a:ea typeface="+mn-ea"/>
            </a:endParaRPr>
          </a:p>
        </p:txBody>
      </p:sp>
      <p:sp>
        <p:nvSpPr>
          <p:cNvPr id="9219" name="Rectangle 2"/>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defTabSz="912813"/>
            <a:r>
              <a:rPr lang="en-US" sz="3500" b="1">
                <a:solidFill>
                  <a:srgbClr val="000066"/>
                </a:solidFill>
                <a:latin typeface="+mj-lt"/>
                <a:cs typeface="+mj-cs"/>
              </a:rPr>
              <a:t> “Triple A” communication to deliver key messages to stakeholders</a:t>
            </a:r>
          </a:p>
        </p:txBody>
      </p:sp>
      <p:sp>
        <p:nvSpPr>
          <p:cNvPr id="9220" name="Text Box 19"/>
          <p:cNvSpPr txBox="1">
            <a:spLocks noChangeArrowheads="1"/>
          </p:cNvSpPr>
          <p:nvPr/>
        </p:nvSpPr>
        <p:spPr bwMode="auto">
          <a:xfrm>
            <a:off x="6877050" y="4000504"/>
            <a:ext cx="1371600" cy="1250950"/>
          </a:xfrm>
          <a:prstGeom prst="rect">
            <a:avLst/>
          </a:prstGeom>
          <a:noFill/>
          <a:ln w="9525">
            <a:noFill/>
            <a:miter lim="800000"/>
            <a:headEnd/>
            <a:tailEnd/>
          </a:ln>
        </p:spPr>
        <p:txBody>
          <a:bodyPr wrap="none">
            <a:spAutoFit/>
          </a:bodyPr>
          <a:lstStyle/>
          <a:p>
            <a:pPr algn="ctr"/>
            <a:r>
              <a:rPr lang="fr-FR" sz="3600">
                <a:solidFill>
                  <a:srgbClr val="000066"/>
                </a:solidFill>
                <a:latin typeface="Arial" pitchFamily="34" charset="0"/>
              </a:rPr>
              <a:t>A</a:t>
            </a:r>
            <a:r>
              <a:rPr lang="fr-FR" sz="2400">
                <a:solidFill>
                  <a:srgbClr val="000066"/>
                </a:solidFill>
                <a:latin typeface="Arial" pitchFamily="34" charset="0"/>
              </a:rPr>
              <a:t>rrange</a:t>
            </a:r>
          </a:p>
          <a:p>
            <a:pPr algn="ctr"/>
            <a:r>
              <a:rPr lang="fr-FR" sz="2000">
                <a:solidFill>
                  <a:srgbClr val="000066"/>
                </a:solidFill>
                <a:latin typeface="Arial" pitchFamily="34" charset="0"/>
              </a:rPr>
              <a:t>for when</a:t>
            </a:r>
          </a:p>
          <a:p>
            <a:pPr algn="ctr"/>
            <a:r>
              <a:rPr lang="fr-FR" sz="2000">
                <a:solidFill>
                  <a:srgbClr val="000066"/>
                </a:solidFill>
                <a:latin typeface="Arial" pitchFamily="34" charset="0"/>
              </a:rPr>
              <a:t>to return</a:t>
            </a:r>
          </a:p>
        </p:txBody>
      </p:sp>
      <p:sp>
        <p:nvSpPr>
          <p:cNvPr id="9221" name="Text Box 25"/>
          <p:cNvSpPr txBox="1">
            <a:spLocks noChangeArrowheads="1"/>
          </p:cNvSpPr>
          <p:nvPr/>
        </p:nvSpPr>
        <p:spPr bwMode="auto">
          <a:xfrm>
            <a:off x="3475038" y="4000504"/>
            <a:ext cx="2320925" cy="1250950"/>
          </a:xfrm>
          <a:prstGeom prst="rect">
            <a:avLst/>
          </a:prstGeom>
          <a:noFill/>
          <a:ln w="9525">
            <a:noFill/>
            <a:miter lim="800000"/>
            <a:headEnd/>
            <a:tailEnd/>
          </a:ln>
        </p:spPr>
        <p:txBody>
          <a:bodyPr>
            <a:spAutoFit/>
          </a:bodyPr>
          <a:lstStyle/>
          <a:p>
            <a:pPr algn="ctr"/>
            <a:r>
              <a:rPr lang="fr-FR" sz="3600">
                <a:solidFill>
                  <a:srgbClr val="000066"/>
                </a:solidFill>
                <a:latin typeface="Arial" pitchFamily="34" charset="0"/>
              </a:rPr>
              <a:t>A</a:t>
            </a:r>
            <a:r>
              <a:rPr lang="fr-FR" sz="2400">
                <a:solidFill>
                  <a:srgbClr val="000066"/>
                </a:solidFill>
                <a:latin typeface="Arial" pitchFamily="34" charset="0"/>
              </a:rPr>
              <a:t>lert</a:t>
            </a:r>
          </a:p>
          <a:p>
            <a:pPr algn="ctr"/>
            <a:r>
              <a:rPr lang="fr-FR" sz="2000">
                <a:solidFill>
                  <a:srgbClr val="000066"/>
                </a:solidFill>
                <a:latin typeface="Arial" pitchFamily="34" charset="0"/>
              </a:rPr>
              <a:t>on side effects and how to respond</a:t>
            </a:r>
          </a:p>
        </p:txBody>
      </p:sp>
      <p:sp>
        <p:nvSpPr>
          <p:cNvPr id="9222" name="Text Box 27"/>
          <p:cNvSpPr txBox="1">
            <a:spLocks noChangeArrowheads="1"/>
          </p:cNvSpPr>
          <p:nvPr/>
        </p:nvSpPr>
        <p:spPr bwMode="auto">
          <a:xfrm>
            <a:off x="868363" y="4035438"/>
            <a:ext cx="1327150" cy="1250950"/>
          </a:xfrm>
          <a:prstGeom prst="rect">
            <a:avLst/>
          </a:prstGeom>
          <a:noFill/>
          <a:ln w="9525">
            <a:noFill/>
            <a:miter lim="800000"/>
            <a:headEnd/>
            <a:tailEnd/>
          </a:ln>
        </p:spPr>
        <p:txBody>
          <a:bodyPr wrap="none">
            <a:spAutoFit/>
          </a:bodyPr>
          <a:lstStyle/>
          <a:p>
            <a:pPr algn="ctr"/>
            <a:r>
              <a:rPr lang="fr-FR" sz="3600" err="1">
                <a:solidFill>
                  <a:srgbClr val="000066"/>
                </a:solidFill>
                <a:latin typeface="Arial" pitchFamily="34" charset="0"/>
              </a:rPr>
              <a:t>A</a:t>
            </a:r>
            <a:r>
              <a:rPr lang="fr-FR" sz="2400" err="1">
                <a:solidFill>
                  <a:srgbClr val="000066"/>
                </a:solidFill>
                <a:latin typeface="Arial" pitchFamily="34" charset="0"/>
              </a:rPr>
              <a:t>dvise</a:t>
            </a:r>
            <a:endParaRPr lang="fr-FR" sz="2400">
              <a:solidFill>
                <a:srgbClr val="000066"/>
              </a:solidFill>
              <a:latin typeface="Arial" pitchFamily="34" charset="0"/>
            </a:endParaRPr>
          </a:p>
          <a:p>
            <a:pPr algn="ctr"/>
            <a:r>
              <a:rPr lang="fr-FR" sz="2000">
                <a:solidFill>
                  <a:srgbClr val="000066"/>
                </a:solidFill>
                <a:latin typeface="Arial" pitchFamily="34" charset="0"/>
              </a:rPr>
              <a:t>on what is</a:t>
            </a:r>
          </a:p>
          <a:p>
            <a:pPr algn="ctr"/>
            <a:r>
              <a:rPr lang="fr-FR" sz="2000">
                <a:solidFill>
                  <a:srgbClr val="000066"/>
                </a:solidFill>
                <a:latin typeface="Arial" pitchFamily="34" charset="0"/>
              </a:rPr>
              <a:t>given</a:t>
            </a:r>
          </a:p>
        </p:txBody>
      </p:sp>
      <p:pic>
        <p:nvPicPr>
          <p:cNvPr id="11" name="Picture 10" descr="p9d.png"/>
          <p:cNvPicPr>
            <a:picLocks noChangeAspect="1"/>
          </p:cNvPicPr>
          <p:nvPr/>
        </p:nvPicPr>
        <p:blipFill>
          <a:blip r:embed="rId3" cstate="print"/>
          <a:stretch>
            <a:fillRect/>
          </a:stretch>
        </p:blipFill>
        <p:spPr>
          <a:xfrm>
            <a:off x="770189" y="1986437"/>
            <a:ext cx="1587233" cy="1942629"/>
          </a:xfrm>
          <a:prstGeom prst="rect">
            <a:avLst/>
          </a:prstGeom>
        </p:spPr>
      </p:pic>
      <p:pic>
        <p:nvPicPr>
          <p:cNvPr id="13" name="Picture 12" descr="p2.png"/>
          <p:cNvPicPr>
            <a:picLocks noChangeAspect="1"/>
          </p:cNvPicPr>
          <p:nvPr/>
        </p:nvPicPr>
        <p:blipFill>
          <a:blip r:embed="rId4" cstate="print"/>
          <a:stretch>
            <a:fillRect/>
          </a:stretch>
        </p:blipFill>
        <p:spPr>
          <a:xfrm>
            <a:off x="4143372" y="2000240"/>
            <a:ext cx="659334" cy="2071678"/>
          </a:xfrm>
          <a:prstGeom prst="rect">
            <a:avLst/>
          </a:prstGeom>
        </p:spPr>
      </p:pic>
      <p:pic>
        <p:nvPicPr>
          <p:cNvPr id="12" name="Picture 11" descr="calendar1.png"/>
          <p:cNvPicPr>
            <a:picLocks noChangeAspect="1"/>
          </p:cNvPicPr>
          <p:nvPr/>
        </p:nvPicPr>
        <p:blipFill>
          <a:blip r:embed="rId5"/>
          <a:stretch>
            <a:fillRect/>
          </a:stretch>
        </p:blipFill>
        <p:spPr>
          <a:xfrm>
            <a:off x="7000891" y="2627456"/>
            <a:ext cx="1228709" cy="1214747"/>
          </a:xfrm>
          <a:prstGeom prst="rect">
            <a:avLst/>
          </a:prstGeom>
        </p:spPr>
      </p:pic>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TotalTime>
  <Words>3556</Words>
  <Application>Microsoft Office PowerPoint</Application>
  <PresentationFormat>On-screen Show (4:3)</PresentationFormat>
  <Paragraphs>290</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Limon F3</vt:lpstr>
      <vt:lpstr>Arial</vt:lpstr>
      <vt:lpstr>Arial Narrow</vt:lpstr>
      <vt:lpstr>Wingdings</vt:lpstr>
      <vt:lpstr>PPTtemplate</vt:lpstr>
      <vt:lpstr>PowerPoint Presentation</vt:lpstr>
      <vt:lpstr>PowerPoint Presentation</vt:lpstr>
      <vt:lpstr>PowerPoint Presentation</vt:lpstr>
      <vt:lpstr>Who are key stakeholders? </vt:lpstr>
      <vt:lpstr>How to communicate with  stakeholders: teachers</vt:lpstr>
      <vt:lpstr>How to communicate with  stakeholders: parents</vt:lpstr>
      <vt:lpstr>PowerPoint Presentation</vt:lpstr>
      <vt:lpstr>How to communicate with  stakeholders: girls (2/2)</vt:lpstr>
      <vt:lpstr>PowerPoint Presentation</vt:lpstr>
      <vt:lpstr>Advise: Cervical cancer (1/4)</vt:lpstr>
      <vt:lpstr>PowerPoint Presentation</vt:lpstr>
      <vt:lpstr>PowerPoint Presentation</vt:lpstr>
      <vt:lpstr>PowerPoint Presentation</vt:lpstr>
      <vt:lpstr>Alert: Description of side effects</vt:lpstr>
      <vt:lpstr>PowerPoint Presentation</vt:lpstr>
      <vt:lpstr>PowerPoint Presentation</vt:lpstr>
      <vt:lpstr>Arrange: ensure completion of the immunization schedule </vt:lpstr>
      <vt:lpstr>PowerPoint Presentation</vt:lpstr>
      <vt:lpstr>End of module</vt:lpstr>
      <vt:lpstr>References </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Training 2</dc:creator>
  <cp:lastModifiedBy>AKABA, Hiroki</cp:lastModifiedBy>
  <cp:revision>6</cp:revision>
  <cp:lastPrinted>2013-05-14T06:36:28Z</cp:lastPrinted>
  <dcterms:created xsi:type="dcterms:W3CDTF">2013-06-20T09:47:22Z</dcterms:created>
  <dcterms:modified xsi:type="dcterms:W3CDTF">2022-05-16T12:06:59Z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