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74" r:id="rId1"/>
  </p:sldMasterIdLst>
  <p:notesMasterIdLst>
    <p:notesMasterId r:id="rId14"/>
  </p:notesMasterIdLst>
  <p:handoutMasterIdLst>
    <p:handoutMasterId r:id="rId15"/>
  </p:handoutMasterIdLst>
  <p:sldIdLst>
    <p:sldId id="291" r:id="rId2"/>
    <p:sldId id="286" r:id="rId3"/>
    <p:sldId id="282" r:id="rId4"/>
    <p:sldId id="326" r:id="rId5"/>
    <p:sldId id="324" r:id="rId6"/>
    <p:sldId id="341" r:id="rId7"/>
    <p:sldId id="343" r:id="rId8"/>
    <p:sldId id="329" r:id="rId9"/>
    <p:sldId id="338" r:id="rId10"/>
    <p:sldId id="346" r:id="rId11"/>
    <p:sldId id="347" r:id="rId12"/>
    <p:sldId id="309" r:id="rId13"/>
  </p:sldIdLst>
  <p:sldSz cx="9144000" cy="6858000" type="screen4x3"/>
  <p:notesSz cx="67691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>
          <p15:clr>
            <a:srgbClr val="A4A3A4"/>
          </p15:clr>
        </p15:guide>
        <p15:guide id="2" pos="213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FA7003-4B01-347A-77CD-C0F24495F502}" name="Gill Mayers" initials="GM" userId="Gill Mayers" providerId="None"/>
  <p188:author id="{9A0AD98B-AEB8-2DAF-443F-8358416DAD73}" name="AKABA, Hiroki" initials="AH" userId="S::akabah@who.int::db41f2cb-68b2-46d0-b1a9-2b507dcca92f" providerId="AD"/>
  <p188:author id="{CC5CBCFB-D074-74D6-D7C0-35ADAD7114D9}" name="BLOEM, Paul" initials="BP" userId="S::bloemp@who.int::e45b6380-c0aa-4e5d-b539-a832f4480bf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mulya reddy" initials="" lastIdx="9" clrIdx="0"/>
  <p:cmAuthor id="1" name="BAHL, Jhilmil" initials="bahlj" lastIdx="1" clrIdx="1"/>
  <p:cmAuthor id="2" name="Dorothy" initials="D" lastIdx="1" clrIdx="2"/>
  <p:cmAuthor id="3" name="DAHL, Benjamin" initials="dahlb" lastIdx="8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0294"/>
    <a:srgbClr val="99FF66"/>
    <a:srgbClr val="66FF66"/>
    <a:srgbClr val="339933"/>
    <a:srgbClr val="009900"/>
    <a:srgbClr val="33CC33"/>
    <a:srgbClr val="66FF99"/>
    <a:srgbClr val="CCFFCC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E70166-1F85-3412-4A47-902AD1EB427E}" v="13" dt="2022-02-21T10:38:40.110"/>
    <p1510:client id="{CAD91851-A4D7-2D05-1323-04753AB3C894}" v="18" dt="2022-02-21T10:37:46.896"/>
    <p1510:client id="{E4D5BE71-445C-487D-8F91-793834A52B26}" v="4" dt="2022-03-07T17:06:13.5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160" autoAdjust="0"/>
  </p:normalViewPr>
  <p:slideViewPr>
    <p:cSldViewPr>
      <p:cViewPr varScale="1">
        <p:scale>
          <a:sx n="86" d="100"/>
          <a:sy n="86" d="100"/>
        </p:scale>
        <p:origin x="1776" y="90"/>
      </p:cViewPr>
      <p:guideLst>
        <p:guide orient="horz" pos="302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4048" y="-104"/>
      </p:cViewPr>
      <p:guideLst>
        <p:guide orient="horz" pos="3120"/>
        <p:guide pos="21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KABA, Hiroki" userId="db41f2cb-68b2-46d0-b1a9-2b507dcca92f" providerId="ADAL" clId="{DC78432A-69F8-4500-99C5-ECFCABB14987}"/>
    <pc:docChg chg="undo custSel modSld">
      <pc:chgData name="AKABA, Hiroki" userId="db41f2cb-68b2-46d0-b1a9-2b507dcca92f" providerId="ADAL" clId="{DC78432A-69F8-4500-99C5-ECFCABB14987}" dt="2022-01-20T08:44:21.692" v="33" actId="1076"/>
      <pc:docMkLst>
        <pc:docMk/>
      </pc:docMkLst>
      <pc:sldChg chg="addSp delSp modSp mod">
        <pc:chgData name="AKABA, Hiroki" userId="db41f2cb-68b2-46d0-b1a9-2b507dcca92f" providerId="ADAL" clId="{DC78432A-69F8-4500-99C5-ECFCABB14987}" dt="2022-01-20T08:44:21.692" v="33" actId="1076"/>
        <pc:sldMkLst>
          <pc:docMk/>
          <pc:sldMk cId="0" sldId="326"/>
        </pc:sldMkLst>
        <pc:spChg chg="mod topLvl">
          <ac:chgData name="AKABA, Hiroki" userId="db41f2cb-68b2-46d0-b1a9-2b507dcca92f" providerId="ADAL" clId="{DC78432A-69F8-4500-99C5-ECFCABB14987}" dt="2022-01-20T08:44:04.941" v="26" actId="1076"/>
          <ac:spMkLst>
            <pc:docMk/>
            <pc:sldMk cId="0" sldId="326"/>
            <ac:spMk id="9" creationId="{C5299857-ADF7-4ACB-B8C4-F7895763EA11}"/>
          </ac:spMkLst>
        </pc:spChg>
        <pc:spChg chg="mod topLvl">
          <ac:chgData name="AKABA, Hiroki" userId="db41f2cb-68b2-46d0-b1a9-2b507dcca92f" providerId="ADAL" clId="{DC78432A-69F8-4500-99C5-ECFCABB14987}" dt="2022-01-20T08:44:21.692" v="33" actId="1076"/>
          <ac:spMkLst>
            <pc:docMk/>
            <pc:sldMk cId="0" sldId="326"/>
            <ac:spMk id="23" creationId="{81D815F4-15B3-41B7-8789-5483890C98BC}"/>
          </ac:spMkLst>
        </pc:spChg>
        <pc:grpChg chg="add del">
          <ac:chgData name="AKABA, Hiroki" userId="db41f2cb-68b2-46d0-b1a9-2b507dcca92f" providerId="ADAL" clId="{DC78432A-69F8-4500-99C5-ECFCABB14987}" dt="2022-01-20T08:43:25.114" v="18" actId="165"/>
          <ac:grpSpMkLst>
            <pc:docMk/>
            <pc:sldMk cId="0" sldId="326"/>
            <ac:grpSpMk id="10" creationId="{CE675269-7322-4981-9452-F1D5CEC14F76}"/>
          </ac:grpSpMkLst>
        </pc:grpChg>
        <pc:grpChg chg="del">
          <ac:chgData name="AKABA, Hiroki" userId="db41f2cb-68b2-46d0-b1a9-2b507dcca92f" providerId="ADAL" clId="{DC78432A-69F8-4500-99C5-ECFCABB14987}" dt="2022-01-20T08:43:37.756" v="21" actId="165"/>
          <ac:grpSpMkLst>
            <pc:docMk/>
            <pc:sldMk cId="0" sldId="326"/>
            <ac:grpSpMk id="21" creationId="{867D3888-B8A9-4228-BB1B-7F35B0658FC8}"/>
          </ac:grpSpMkLst>
        </pc:grpChg>
        <pc:picChg chg="add mod modCrop">
          <ac:chgData name="AKABA, Hiroki" userId="db41f2cb-68b2-46d0-b1a9-2b507dcca92f" providerId="ADAL" clId="{DC78432A-69F8-4500-99C5-ECFCABB14987}" dt="2022-01-20T08:43:57.633" v="25" actId="1076"/>
          <ac:picMkLst>
            <pc:docMk/>
            <pc:sldMk cId="0" sldId="326"/>
            <ac:picMk id="4" creationId="{24148B21-C793-4A60-BFCA-5864F406AAC3}"/>
          </ac:picMkLst>
        </pc:picChg>
        <pc:picChg chg="del mod topLvl">
          <ac:chgData name="AKABA, Hiroki" userId="db41f2cb-68b2-46d0-b1a9-2b507dcca92f" providerId="ADAL" clId="{DC78432A-69F8-4500-99C5-ECFCABB14987}" dt="2022-01-20T08:43:32.243" v="20" actId="478"/>
          <ac:picMkLst>
            <pc:docMk/>
            <pc:sldMk cId="0" sldId="326"/>
            <ac:picMk id="5" creationId="{D816B84A-E23E-4122-A367-C627DE9CB532}"/>
          </ac:picMkLst>
        </pc:picChg>
        <pc:picChg chg="add del mod modCrop">
          <ac:chgData name="AKABA, Hiroki" userId="db41f2cb-68b2-46d0-b1a9-2b507dcca92f" providerId="ADAL" clId="{DC78432A-69F8-4500-99C5-ECFCABB14987}" dt="2022-01-20T08:42:59.850" v="13" actId="478"/>
          <ac:picMkLst>
            <pc:docMk/>
            <pc:sldMk cId="0" sldId="326"/>
            <ac:picMk id="8" creationId="{8B533204-1256-4484-BC24-D1A5C9F248B6}"/>
          </ac:picMkLst>
        </pc:picChg>
        <pc:picChg chg="add mod">
          <ac:chgData name="AKABA, Hiroki" userId="db41f2cb-68b2-46d0-b1a9-2b507dcca92f" providerId="ADAL" clId="{DC78432A-69F8-4500-99C5-ECFCABB14987}" dt="2022-01-20T08:44:15.957" v="32" actId="1038"/>
          <ac:picMkLst>
            <pc:docMk/>
            <pc:sldMk cId="0" sldId="326"/>
            <ac:picMk id="20" creationId="{8AAA1406-0D0C-44FF-8881-BB7D51BB0D01}"/>
          </ac:picMkLst>
        </pc:picChg>
        <pc:picChg chg="del mod topLvl">
          <ac:chgData name="AKABA, Hiroki" userId="db41f2cb-68b2-46d0-b1a9-2b507dcca92f" providerId="ADAL" clId="{DC78432A-69F8-4500-99C5-ECFCABB14987}" dt="2022-01-20T08:43:39.994" v="22" actId="478"/>
          <ac:picMkLst>
            <pc:docMk/>
            <pc:sldMk cId="0" sldId="326"/>
            <ac:picMk id="22" creationId="{9C5A10D8-97E7-4E2E-B283-AF852DD8BB6C}"/>
          </ac:picMkLst>
        </pc:picChg>
      </pc:sldChg>
    </pc:docChg>
  </pc:docChgLst>
  <pc:docChgLst>
    <pc:chgData name="AKABA, Hiroki" userId="db41f2cb-68b2-46d0-b1a9-2b507dcca92f" providerId="ADAL" clId="{64A3FD03-CF1F-4C69-B4F5-154CE2A9F757}"/>
    <pc:docChg chg="modSld">
      <pc:chgData name="AKABA, Hiroki" userId="db41f2cb-68b2-46d0-b1a9-2b507dcca92f" providerId="ADAL" clId="{64A3FD03-CF1F-4C69-B4F5-154CE2A9F757}" dt="2022-02-10T20:02:19.336" v="0" actId="20577"/>
      <pc:docMkLst>
        <pc:docMk/>
      </pc:docMkLst>
      <pc:sldChg chg="modSp mod">
        <pc:chgData name="AKABA, Hiroki" userId="db41f2cb-68b2-46d0-b1a9-2b507dcca92f" providerId="ADAL" clId="{64A3FD03-CF1F-4C69-B4F5-154CE2A9F757}" dt="2022-02-10T20:02:19.336" v="0" actId="20577"/>
        <pc:sldMkLst>
          <pc:docMk/>
          <pc:sldMk cId="2506360905" sldId="346"/>
        </pc:sldMkLst>
        <pc:spChg chg="mod">
          <ac:chgData name="AKABA, Hiroki" userId="db41f2cb-68b2-46d0-b1a9-2b507dcca92f" providerId="ADAL" clId="{64A3FD03-CF1F-4C69-B4F5-154CE2A9F757}" dt="2022-02-10T20:02:19.336" v="0" actId="20577"/>
          <ac:spMkLst>
            <pc:docMk/>
            <pc:sldMk cId="2506360905" sldId="346"/>
            <ac:spMk id="14340" creationId="{00000000-0000-0000-0000-000000000000}"/>
          </ac:spMkLst>
        </pc:spChg>
      </pc:sldChg>
    </pc:docChg>
  </pc:docChgLst>
  <pc:docChgLst>
    <pc:chgData name="Mrs Gillian F. MAYERS (mayersgill@gmail.com)" userId="S::mayersgill_gmail.com#ext#@worldhealthorg.onmicrosoft.com::d9b941f0-ac22-4431-a954-e58ec48ed8eb" providerId="AD" clId="Web-{68E70166-1F85-3412-4A47-902AD1EB427E}"/>
    <pc:docChg chg="modSld">
      <pc:chgData name="Mrs Gillian F. MAYERS (mayersgill@gmail.com)" userId="S::mayersgill_gmail.com#ext#@worldhealthorg.onmicrosoft.com::d9b941f0-ac22-4431-a954-e58ec48ed8eb" providerId="AD" clId="Web-{68E70166-1F85-3412-4A47-902AD1EB427E}" dt="2022-02-21T10:38:40.110" v="10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68E70166-1F85-3412-4A47-902AD1EB427E}" dt="2022-02-21T10:38:40.110" v="10" actId="20577"/>
        <pc:sldMkLst>
          <pc:docMk/>
          <pc:sldMk cId="0" sldId="282"/>
        </pc:sldMkLst>
        <pc:spChg chg="mod">
          <ac:chgData name="Mrs Gillian F. MAYERS (mayersgill@gmail.com)" userId="S::mayersgill_gmail.com#ext#@worldhealthorg.onmicrosoft.com::d9b941f0-ac22-4431-a954-e58ec48ed8eb" providerId="AD" clId="Web-{68E70166-1F85-3412-4A47-902AD1EB427E}" dt="2022-02-21T10:38:40.110" v="10" actId="20577"/>
          <ac:spMkLst>
            <pc:docMk/>
            <pc:sldMk cId="0" sldId="282"/>
            <ac:spMk id="7" creationId="{00000000-0000-0000-0000-000000000000}"/>
          </ac:spMkLst>
        </pc:spChg>
      </pc:sldChg>
      <pc:sldChg chg="modSp">
        <pc:chgData name="Mrs Gillian F. MAYERS (mayersgill@gmail.com)" userId="S::mayersgill_gmail.com#ext#@worldhealthorg.onmicrosoft.com::d9b941f0-ac22-4431-a954-e58ec48ed8eb" providerId="AD" clId="Web-{68E70166-1F85-3412-4A47-902AD1EB427E}" dt="2022-02-21T10:38:17.531" v="8" actId="20577"/>
        <pc:sldMkLst>
          <pc:docMk/>
          <pc:sldMk cId="0" sldId="286"/>
        </pc:sldMkLst>
        <pc:spChg chg="mod">
          <ac:chgData name="Mrs Gillian F. MAYERS (mayersgill@gmail.com)" userId="S::mayersgill_gmail.com#ext#@worldhealthorg.onmicrosoft.com::d9b941f0-ac22-4431-a954-e58ec48ed8eb" providerId="AD" clId="Web-{68E70166-1F85-3412-4A47-902AD1EB427E}" dt="2022-02-21T10:38:17.531" v="8" actId="20577"/>
          <ac:spMkLst>
            <pc:docMk/>
            <pc:sldMk cId="0" sldId="286"/>
            <ac:spMk id="7170" creationId="{00000000-0000-0000-0000-000000000000}"/>
          </ac:spMkLst>
        </pc:spChg>
      </pc:sldChg>
      <pc:sldChg chg="modSp">
        <pc:chgData name="Mrs Gillian F. MAYERS (mayersgill@gmail.com)" userId="S::mayersgill_gmail.com#ext#@worldhealthorg.onmicrosoft.com::d9b941f0-ac22-4431-a954-e58ec48ed8eb" providerId="AD" clId="Web-{68E70166-1F85-3412-4A47-902AD1EB427E}" dt="2022-02-21T10:38:08.203" v="5" actId="20577"/>
        <pc:sldMkLst>
          <pc:docMk/>
          <pc:sldMk cId="0" sldId="338"/>
        </pc:sldMkLst>
        <pc:spChg chg="mod">
          <ac:chgData name="Mrs Gillian F. MAYERS (mayersgill@gmail.com)" userId="S::mayersgill_gmail.com#ext#@worldhealthorg.onmicrosoft.com::d9b941f0-ac22-4431-a954-e58ec48ed8eb" providerId="AD" clId="Web-{68E70166-1F85-3412-4A47-902AD1EB427E}" dt="2022-02-21T10:38:08.203" v="5" actId="20577"/>
          <ac:spMkLst>
            <pc:docMk/>
            <pc:sldMk cId="0" sldId="338"/>
            <ac:spMk id="27651" creationId="{00000000-0000-0000-0000-000000000000}"/>
          </ac:spMkLst>
        </pc:spChg>
      </pc:sldChg>
    </pc:docChg>
  </pc:docChgLst>
  <pc:docChgLst>
    <pc:chgData name="Mrs Gillian F. MAYERS (mayersgill@gmail.com)" userId="S::mayersgill_gmail.com#ext#@worldhealthorg.onmicrosoft.com::d9b941f0-ac22-4431-a954-e58ec48ed8eb" providerId="AD" clId="Web-{E4D5BE71-445C-487D-8F91-793834A52B26}"/>
    <pc:docChg chg="modSld">
      <pc:chgData name="Mrs Gillian F. MAYERS (mayersgill@gmail.com)" userId="S::mayersgill_gmail.com#ext#@worldhealthorg.onmicrosoft.com::d9b941f0-ac22-4431-a954-e58ec48ed8eb" providerId="AD" clId="Web-{E4D5BE71-445C-487D-8F91-793834A52B26}" dt="2022-03-07T17:06:13.111" v="0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E4D5BE71-445C-487D-8F91-793834A52B26}" dt="2022-03-07T17:06:13.111" v="0" actId="20577"/>
        <pc:sldMkLst>
          <pc:docMk/>
          <pc:sldMk cId="0" sldId="291"/>
        </pc:sldMkLst>
        <pc:spChg chg="mod">
          <ac:chgData name="Mrs Gillian F. MAYERS (mayersgill@gmail.com)" userId="S::mayersgill_gmail.com#ext#@worldhealthorg.onmicrosoft.com::d9b941f0-ac22-4431-a954-e58ec48ed8eb" providerId="AD" clId="Web-{E4D5BE71-445C-487D-8F91-793834A52B26}" dt="2022-03-07T17:06:13.111" v="0" actId="20577"/>
          <ac:spMkLst>
            <pc:docMk/>
            <pc:sldMk cId="0" sldId="291"/>
            <ac:spMk id="5123" creationId="{00000000-0000-0000-0000-000000000000}"/>
          </ac:spMkLst>
        </pc:spChg>
      </pc:sldChg>
    </pc:docChg>
  </pc:docChgLst>
  <pc:docChgLst>
    <pc:chgData name="Mrs Gillian F. MAYERS (mayersgill@gmail.com)" userId="S::mayersgill_gmail.com#ext#@worldhealthorg.onmicrosoft.com::d9b941f0-ac22-4431-a954-e58ec48ed8eb" providerId="AD" clId="Web-{CAD91851-A4D7-2D05-1323-04753AB3C894}"/>
    <pc:docChg chg="modSld">
      <pc:chgData name="Mrs Gillian F. MAYERS (mayersgill@gmail.com)" userId="S::mayersgill_gmail.com#ext#@worldhealthorg.onmicrosoft.com::d9b941f0-ac22-4431-a954-e58ec48ed8eb" providerId="AD" clId="Web-{CAD91851-A4D7-2D05-1323-04753AB3C894}" dt="2022-02-21T10:37:46.896" v="17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CAD91851-A4D7-2D05-1323-04753AB3C894}" dt="2022-02-21T10:36:56.113" v="6"/>
        <pc:sldMkLst>
          <pc:docMk/>
          <pc:sldMk cId="0" sldId="309"/>
        </pc:sldMkLst>
        <pc:spChg chg="mod">
          <ac:chgData name="Mrs Gillian F. MAYERS (mayersgill@gmail.com)" userId="S::mayersgill_gmail.com#ext#@worldhealthorg.onmicrosoft.com::d9b941f0-ac22-4431-a954-e58ec48ed8eb" providerId="AD" clId="Web-{CAD91851-A4D7-2D05-1323-04753AB3C894}" dt="2022-02-21T10:36:56.113" v="6"/>
          <ac:spMkLst>
            <pc:docMk/>
            <pc:sldMk cId="0" sldId="309"/>
            <ac:spMk id="31746" creationId="{00000000-0000-0000-0000-000000000000}"/>
          </ac:spMkLst>
        </pc:spChg>
      </pc:sldChg>
      <pc:sldChg chg="modSp">
        <pc:chgData name="Mrs Gillian F. MAYERS (mayersgill@gmail.com)" userId="S::mayersgill_gmail.com#ext#@worldhealthorg.onmicrosoft.com::d9b941f0-ac22-4431-a954-e58ec48ed8eb" providerId="AD" clId="Web-{CAD91851-A4D7-2D05-1323-04753AB3C894}" dt="2022-02-21T10:37:46.896" v="17" actId="20577"/>
        <pc:sldMkLst>
          <pc:docMk/>
          <pc:sldMk cId="0" sldId="338"/>
        </pc:sldMkLst>
        <pc:spChg chg="mod">
          <ac:chgData name="Mrs Gillian F. MAYERS (mayersgill@gmail.com)" userId="S::mayersgill_gmail.com#ext#@worldhealthorg.onmicrosoft.com::d9b941f0-ac22-4431-a954-e58ec48ed8eb" providerId="AD" clId="Web-{CAD91851-A4D7-2D05-1323-04753AB3C894}" dt="2022-02-21T10:37:46.896" v="17" actId="20577"/>
          <ac:spMkLst>
            <pc:docMk/>
            <pc:sldMk cId="0" sldId="338"/>
            <ac:spMk id="27651" creationId="{00000000-0000-0000-0000-000000000000}"/>
          </ac:spMkLst>
        </pc:spChg>
      </pc:sldChg>
      <pc:sldChg chg="modSp">
        <pc:chgData name="Mrs Gillian F. MAYERS (mayersgill@gmail.com)" userId="S::mayersgill_gmail.com#ext#@worldhealthorg.onmicrosoft.com::d9b941f0-ac22-4431-a954-e58ec48ed8eb" providerId="AD" clId="Web-{CAD91851-A4D7-2D05-1323-04753AB3C894}" dt="2022-02-21T10:37:06.863" v="8" actId="20577"/>
        <pc:sldMkLst>
          <pc:docMk/>
          <pc:sldMk cId="2506360905" sldId="346"/>
        </pc:sldMkLst>
        <pc:spChg chg="mod">
          <ac:chgData name="Mrs Gillian F. MAYERS (mayersgill@gmail.com)" userId="S::mayersgill_gmail.com#ext#@worldhealthorg.onmicrosoft.com::d9b941f0-ac22-4431-a954-e58ec48ed8eb" providerId="AD" clId="Web-{CAD91851-A4D7-2D05-1323-04753AB3C894}" dt="2022-02-21T10:37:06.863" v="8" actId="20577"/>
          <ac:spMkLst>
            <pc:docMk/>
            <pc:sldMk cId="2506360905" sldId="346"/>
            <ac:spMk id="1434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>
              <a:defRPr sz="1200">
                <a:latin typeface="Arial" pitchFamily="34" charset="0"/>
              </a:defRPr>
            </a:lvl1pPr>
          </a:lstStyle>
          <a:p>
            <a:fld id="{9938D6F9-7CCF-4D47-BE2B-B5B9F52F23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75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>
              <a:defRPr sz="1200">
                <a:latin typeface="Arial" pitchFamily="34" charset="0"/>
              </a:defRPr>
            </a:lvl1pPr>
          </a:lstStyle>
          <a:p>
            <a:fld id="{503ED41C-C209-4016-991A-F0F7E052094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0279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GB">
                <a:ea typeface="MS PGothic" pitchFamily="34" charset="-128"/>
              </a:rPr>
              <a:t>World Health Organization</a:t>
            </a:r>
          </a:p>
        </p:txBody>
      </p:sp>
      <p:sp>
        <p:nvSpPr>
          <p:cNvPr id="614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DE91A29-78E9-46B0-BB85-BE501868E1F3}" type="datetime3">
              <a:rPr lang="en-GB" smtClean="0">
                <a:ea typeface="MS PGothic" pitchFamily="34" charset="-128"/>
              </a:rPr>
              <a:pPr/>
              <a:t>15 May, 2022</a:t>
            </a:fld>
            <a:endParaRPr lang="en-GB">
              <a:ea typeface="MS PGothic" pitchFamily="34" charset="-128"/>
            </a:endParaRPr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B408A9-2F1E-4090-B260-68DD34E8B7DC}" type="slidenum">
              <a:rPr lang="en-GB"/>
              <a:pPr/>
              <a:t>1</a:t>
            </a:fld>
            <a:endParaRPr lang="en-GB"/>
          </a:p>
        </p:txBody>
      </p:sp>
      <p:sp>
        <p:nvSpPr>
          <p:cNvPr id="61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742950"/>
            <a:ext cx="4951412" cy="3713163"/>
          </a:xfrm>
          <a:ln/>
        </p:spPr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50000"/>
              </a:lnSpc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en-US" altLang="zh-CN" sz="1200" dirty="0">
                <a:solidFill>
                  <a:srgbClr val="000066"/>
                </a:solidFill>
                <a:ea typeface="SimSun" pitchFamily="2" charset="-122"/>
              </a:rPr>
              <a:t>The target population for HPV vaccination are girls who are between</a:t>
            </a:r>
            <a:r>
              <a:rPr lang="en-US" altLang="zh-CN" sz="1200" baseline="0" dirty="0">
                <a:solidFill>
                  <a:srgbClr val="000066"/>
                </a:solidFill>
                <a:ea typeface="SimSun" pitchFamily="2" charset="-122"/>
              </a:rPr>
              <a:t> </a:t>
            </a:r>
            <a:r>
              <a:rPr lang="en-US" altLang="zh-CN" sz="1200" dirty="0">
                <a:solidFill>
                  <a:srgbClr val="000066"/>
                </a:solidFill>
                <a:ea typeface="SimSun" pitchFamily="2" charset="-122"/>
              </a:rPr>
              <a:t>9 and 14 </a:t>
            </a:r>
            <a:r>
              <a:rPr lang="fr-FR" altLang="zh-CN" sz="1200" dirty="0" err="1">
                <a:solidFill>
                  <a:srgbClr val="000066"/>
                </a:solidFill>
                <a:ea typeface="SimSun" pitchFamily="2" charset="-122"/>
              </a:rPr>
              <a:t>years</a:t>
            </a:r>
            <a:r>
              <a:rPr lang="fr-FR" altLang="zh-CN" sz="1200" dirty="0">
                <a:solidFill>
                  <a:srgbClr val="000066"/>
                </a:solidFill>
                <a:ea typeface="SimSun" pitchFamily="2" charset="-122"/>
              </a:rPr>
              <a:t> </a:t>
            </a:r>
            <a:r>
              <a:rPr lang="fr-FR" altLang="zh-CN" sz="1200" dirty="0" err="1">
                <a:solidFill>
                  <a:srgbClr val="000066"/>
                </a:solidFill>
                <a:ea typeface="SimSun" pitchFamily="2" charset="-122"/>
              </a:rPr>
              <a:t>old</a:t>
            </a:r>
            <a:r>
              <a:rPr lang="fr-FR" altLang="zh-CN" sz="1200" dirty="0">
                <a:solidFill>
                  <a:srgbClr val="000066"/>
                </a:solidFill>
                <a:ea typeface="SimSun" pitchFamily="2" charset="-122"/>
              </a:rPr>
              <a:t>.</a:t>
            </a:r>
          </a:p>
          <a:p>
            <a:pPr marL="171450" indent="-171450">
              <a:lnSpc>
                <a:spcPct val="150000"/>
              </a:lnSpc>
              <a:spcBef>
                <a:spcPct val="80000"/>
              </a:spcBef>
              <a:buClr>
                <a:srgbClr val="1E7FB8"/>
              </a:buClr>
              <a:buFont typeface="Arial" pitchFamily="34" charset="0"/>
              <a:buChar char="•"/>
            </a:pPr>
            <a:r>
              <a:rPr lang="en-US" altLang="zh-CN" sz="1200" dirty="0">
                <a:solidFill>
                  <a:srgbClr val="000066"/>
                </a:solidFill>
                <a:ea typeface="SimSun" pitchFamily="2" charset="-122"/>
              </a:rPr>
              <a:t>For </a:t>
            </a:r>
            <a:r>
              <a:rPr lang="en-US" altLang="zh-CN" sz="1200" dirty="0" err="1">
                <a:solidFill>
                  <a:srgbClr val="000066"/>
                </a:solidFill>
                <a:ea typeface="SimSun" pitchFamily="2" charset="-122"/>
              </a:rPr>
              <a:t>Cecolin</a:t>
            </a:r>
            <a:r>
              <a:rPr lang="en-US" altLang="zh-CN" sz="1200" dirty="0">
                <a:solidFill>
                  <a:srgbClr val="000066"/>
                </a:solidFill>
                <a:ea typeface="SimSun" pitchFamily="2" charset="-122"/>
              </a:rPr>
              <a:t>®, a minimum interval of 6 months should be observed between the 1st and 2</a:t>
            </a:r>
            <a:r>
              <a:rPr lang="en-US" altLang="zh-CN" sz="1200" baseline="30000" dirty="0">
                <a:solidFill>
                  <a:srgbClr val="000066"/>
                </a:solidFill>
                <a:ea typeface="SimSun" pitchFamily="2" charset="-122"/>
              </a:rPr>
              <a:t>nd</a:t>
            </a:r>
            <a:r>
              <a:rPr lang="en-US" altLang="zh-CN" sz="1200" dirty="0">
                <a:solidFill>
                  <a:srgbClr val="000066"/>
                </a:solidFill>
                <a:ea typeface="SimSun" pitchFamily="2" charset="-122"/>
              </a:rPr>
              <a:t> doses.</a:t>
            </a:r>
          </a:p>
          <a:p>
            <a:pPr marL="171450" indent="-171450" defTabSz="912813" eaLnBrk="0" hangingPunct="0">
              <a:spcBef>
                <a:spcPts val="600"/>
              </a:spcBef>
              <a:buClr>
                <a:srgbClr val="1E7FB8"/>
              </a:buClr>
              <a:buFont typeface="Arial" pitchFamily="34" charset="0"/>
              <a:buChar char="•"/>
            </a:pPr>
            <a:r>
              <a:rPr lang="fr-FR" altLang="zh-CN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Contrindications for HPV vaccination are: </a:t>
            </a:r>
          </a:p>
          <a:p>
            <a:pPr marL="628650" lvl="1" indent="-171450" defTabSz="912813" eaLnBrk="0" hangingPunct="0">
              <a:spcBef>
                <a:spcPts val="600"/>
              </a:spcBef>
              <a:buClr>
                <a:srgbClr val="1E7FB8"/>
              </a:buClr>
              <a:buFont typeface="Arial" pitchFamily="34" charset="0"/>
              <a:buChar char="•"/>
            </a:pPr>
            <a:r>
              <a:rPr lang="fr-FR" altLang="zh-CN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Allergy</a:t>
            </a:r>
            <a:r>
              <a:rPr lang="fr-FR" altLang="zh-CN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after</a:t>
            </a:r>
            <a:r>
              <a:rPr lang="es-ES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a </a:t>
            </a:r>
            <a:r>
              <a:rPr lang="es-ES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previous</a:t>
            </a:r>
            <a:r>
              <a:rPr lang="es-ES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vaccine</a:t>
            </a:r>
            <a:r>
              <a:rPr lang="es-ES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dose</a:t>
            </a:r>
            <a:r>
              <a:rPr lang="es-ES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, </a:t>
            </a:r>
            <a:r>
              <a:rPr lang="es-ES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or</a:t>
            </a:r>
            <a:r>
              <a:rPr lang="es-ES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to</a:t>
            </a:r>
            <a:r>
              <a:rPr lang="es-ES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a </a:t>
            </a:r>
            <a:r>
              <a:rPr lang="es-ES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component</a:t>
            </a:r>
            <a:r>
              <a:rPr lang="es-ES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of </a:t>
            </a:r>
            <a:r>
              <a:rPr lang="es-ES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the</a:t>
            </a:r>
            <a:r>
              <a:rPr lang="es-ES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vaccine</a:t>
            </a:r>
            <a:endParaRPr lang="es-ES" sz="12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628650" marR="0" lvl="1" indent="-171450" algn="l" defTabSz="912813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1E7FB8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es-ES" altLang="zh-CN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Pregnancy</a:t>
            </a:r>
            <a:r>
              <a:rPr lang="es-ES" altLang="zh-CN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(</a:t>
            </a:r>
            <a:r>
              <a:rPr lang="es-ES" altLang="zh-CN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delay</a:t>
            </a:r>
            <a:r>
              <a:rPr lang="es-ES" altLang="zh-CN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altLang="zh-CN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until</a:t>
            </a:r>
            <a:r>
              <a:rPr lang="es-ES" altLang="zh-CN" sz="1200" baseline="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altLang="zh-CN" sz="1200" baseline="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pregnancy</a:t>
            </a:r>
            <a:r>
              <a:rPr lang="es-ES" altLang="zh-CN" sz="1200" baseline="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altLang="zh-CN" sz="1200" baseline="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is</a:t>
            </a:r>
            <a:r>
              <a:rPr lang="es-ES" altLang="zh-CN" sz="1200" baseline="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altLang="zh-CN" sz="1200" baseline="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over</a:t>
            </a:r>
            <a:r>
              <a:rPr lang="es-ES" altLang="zh-CN" sz="1200" baseline="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)</a:t>
            </a:r>
            <a:endParaRPr lang="fr-FR" altLang="zh-CN" sz="12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628650" lvl="1" indent="-171450" defTabSz="912813" eaLnBrk="0" hangingPunct="0">
              <a:spcBef>
                <a:spcPts val="600"/>
              </a:spcBef>
              <a:buClr>
                <a:srgbClr val="1E7FB8"/>
              </a:buClr>
              <a:buFont typeface="Arial" pitchFamily="34" charset="0"/>
              <a:buChar char="•"/>
            </a:pPr>
            <a:r>
              <a:rPr lang="es-ES" altLang="zh-CN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Severe</a:t>
            </a:r>
            <a:r>
              <a:rPr lang="es-ES" altLang="zh-CN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altLang="zh-CN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febrile</a:t>
            </a:r>
            <a:r>
              <a:rPr lang="es-ES" altLang="zh-CN" sz="1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altLang="zh-CN" sz="1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illness</a:t>
            </a:r>
            <a:endParaRPr lang="es-ES" altLang="zh-CN" sz="12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171450" indent="-171450">
              <a:lnSpc>
                <a:spcPct val="150000"/>
              </a:lnSpc>
              <a:spcBef>
                <a:spcPct val="80000"/>
              </a:spcBef>
              <a:buClr>
                <a:srgbClr val="1E7FB8"/>
              </a:buClr>
              <a:buFont typeface="Arial" pitchFamily="34" charset="0"/>
              <a:buChar char="•"/>
            </a:pPr>
            <a:endParaRPr lang="fr-FR" altLang="zh-CN" sz="1200" dirty="0">
              <a:solidFill>
                <a:srgbClr val="000066"/>
              </a:solidFill>
              <a:ea typeface="SimSun" pitchFamily="2" charset="-122"/>
            </a:endParaRPr>
          </a:p>
          <a:p>
            <a:endParaRPr lang="en-US" dirty="0"/>
          </a:p>
          <a:p>
            <a:endParaRPr lang="en-US" b="1" dirty="0"/>
          </a:p>
          <a:p>
            <a:endParaRPr lang="en-US" b="1" dirty="0"/>
          </a:p>
          <a:p>
            <a:endParaRPr lang="fr-FR" b="1" dirty="0"/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09638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/>
            <a:fld id="{97FBE266-BADA-4389-B4C3-C4F580C6CF47}" type="slidenum">
              <a:rPr lang="en-GB" smtClean="0">
                <a:solidFill>
                  <a:srgbClr val="000000"/>
                </a:solidFill>
                <a:latin typeface="Arial" pitchFamily="34" charset="0"/>
              </a:rPr>
              <a:pPr eaLnBrk="1" hangingPunct="1"/>
              <a:t>10</a:t>
            </a:fld>
            <a:endParaRPr lang="en-GB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/>
              <a:t>This is the end of </a:t>
            </a:r>
            <a:r>
              <a:rPr lang="en-US"/>
              <a:t>the module, </a:t>
            </a:r>
            <a:r>
              <a:rPr lang="en-US" dirty="0"/>
              <a:t>thank you for your attention!</a:t>
            </a:r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01694-C6EC-42BD-850F-67FD06B9D8C5}" type="slidenum">
              <a:rPr lang="en-GB" smtClean="0">
                <a:solidFill>
                  <a:srgbClr val="000000"/>
                </a:solidFill>
              </a:rPr>
              <a:pPr/>
              <a:t>11</a:t>
            </a:fld>
            <a:endParaRPr lang="en-GB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06859A-9604-4C05-A375-6D688E269D64}" type="slidenum">
              <a:rPr lang="en-GB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4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/>
          </a:p>
        </p:txBody>
      </p:sp>
      <p:sp>
        <p:nvSpPr>
          <p:cNvPr id="8195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0298BE-6D9A-47F1-AFD9-6B639ACCE86B}" type="slidenum">
              <a:rPr lang="fr-FR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Explain to the participants the key issues raised in this module:</a:t>
            </a:r>
            <a:endParaRPr lang="en-US" dirty="0"/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1200" b="0" dirty="0" err="1">
                <a:solidFill>
                  <a:srgbClr val="000066"/>
                </a:solidFill>
              </a:rPr>
              <a:t>What</a:t>
            </a:r>
            <a:r>
              <a:rPr lang="fr-FR" sz="1200" b="0" dirty="0">
                <a:solidFill>
                  <a:srgbClr val="000066"/>
                </a:solidFill>
              </a:rPr>
              <a:t> </a:t>
            </a:r>
            <a:r>
              <a:rPr lang="fr-FR" sz="1200" b="0" dirty="0" err="1">
                <a:solidFill>
                  <a:srgbClr val="000066"/>
                </a:solidFill>
              </a:rPr>
              <a:t>is</a:t>
            </a:r>
            <a:r>
              <a:rPr lang="fr-FR" sz="1200" b="0" dirty="0">
                <a:solidFill>
                  <a:srgbClr val="000066"/>
                </a:solidFill>
              </a:rPr>
              <a:t> the </a:t>
            </a:r>
            <a:r>
              <a:rPr lang="fr-FR" sz="1200" b="0" dirty="0" err="1">
                <a:solidFill>
                  <a:srgbClr val="000066"/>
                </a:solidFill>
              </a:rPr>
              <a:t>schedule</a:t>
            </a:r>
            <a:r>
              <a:rPr lang="fr-FR" sz="1200" b="0" dirty="0">
                <a:solidFill>
                  <a:srgbClr val="000066"/>
                </a:solidFill>
              </a:rPr>
              <a:t> and dosage for </a:t>
            </a:r>
            <a:r>
              <a:rPr lang="en-US" sz="1200" b="0" dirty="0" err="1">
                <a:solidFill>
                  <a:srgbClr val="000066"/>
                </a:solidFill>
              </a:rPr>
              <a:t>Cecolin</a:t>
            </a:r>
            <a:r>
              <a:rPr lang="en-US" sz="1200" b="0" dirty="0">
                <a:solidFill>
                  <a:srgbClr val="000066"/>
                </a:solidFill>
              </a:rPr>
              <a:t>®</a:t>
            </a:r>
            <a:r>
              <a:rPr lang="fr-FR" sz="1200" b="0" dirty="0">
                <a:solidFill>
                  <a:srgbClr val="000066"/>
                </a:solidFill>
              </a:rPr>
              <a:t>?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How do </a:t>
            </a: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you</a:t>
            </a: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 </a:t>
            </a: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determine</a:t>
            </a: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 a </a:t>
            </a: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girl</a:t>
            </a:r>
            <a:r>
              <a:rPr lang="fr-FR" altLang="en-US" sz="1200" b="0" dirty="0" err="1">
                <a:solidFill>
                  <a:srgbClr val="000066"/>
                </a:solidFill>
                <a:ea typeface="MS PGothic" pitchFamily="34" charset="-128"/>
              </a:rPr>
              <a:t>’</a:t>
            </a: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s</a:t>
            </a: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 </a:t>
            </a: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eligibility</a:t>
            </a: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 for HPV vaccine?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What</a:t>
            </a: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 to do </a:t>
            </a: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when</a:t>
            </a: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…?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What</a:t>
            </a: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 are the </a:t>
            </a: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precautions</a:t>
            </a: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 and </a:t>
            </a:r>
            <a:r>
              <a:rPr lang="fr-FR" sz="1200" b="0" dirty="0" err="1">
                <a:solidFill>
                  <a:srgbClr val="000066"/>
                </a:solidFill>
                <a:ea typeface="MS PGothic" pitchFamily="34" charset="-128"/>
              </a:rPr>
              <a:t>contraindications</a:t>
            </a:r>
            <a:r>
              <a:rPr lang="fr-FR" sz="1200" b="0" dirty="0">
                <a:solidFill>
                  <a:srgbClr val="000066"/>
                </a:solidFill>
                <a:ea typeface="MS PGothic" pitchFamily="34" charset="-128"/>
              </a:rPr>
              <a:t>?</a:t>
            </a:r>
          </a:p>
          <a:p>
            <a:endParaRPr lang="en-US" dirty="0"/>
          </a:p>
        </p:txBody>
      </p:sp>
      <p:sp>
        <p:nvSpPr>
          <p:cNvPr id="1024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554046-AD92-4875-B68F-58A554DF5B41}" type="slidenum">
              <a:rPr lang="fr-FR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71450" indent="-171450" algn="just">
              <a:lnSpc>
                <a:spcPct val="90000"/>
              </a:lnSpc>
              <a:buFont typeface="Arial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HPV vaccine,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Cecolin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®, is a 2-dose</a:t>
            </a:r>
            <a:r>
              <a:rPr lang="en-US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 schedule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 a minimum interval of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6 months</a:t>
            </a:r>
            <a:r>
              <a:rPr lang="en-US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 between the first and second dose.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lnSpc>
                <a:spcPct val="90000"/>
              </a:lnSpc>
              <a:buFont typeface="Arial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Each dose</a:t>
            </a:r>
            <a:r>
              <a:rPr lang="en-US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is administered intramuscularly using 0.5ml of liquid suspension</a:t>
            </a:r>
          </a:p>
          <a:p>
            <a:pPr marL="171450" indent="-171450" algn="just">
              <a:lnSpc>
                <a:spcPct val="90000"/>
              </a:lnSpc>
              <a:buFont typeface="Arial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The second dose is at least 6 months after the first dose </a:t>
            </a: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Attention:</a:t>
            </a:r>
            <a:r>
              <a:rPr lang="en-US" sz="1200" b="1" baseline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the second dose is administered too early (</a:t>
            </a:r>
            <a:r>
              <a:rPr lang="en-US" sz="1200" b="1" u="sng" baseline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interval of less than 5 month</a:t>
            </a:r>
            <a:r>
              <a:rPr lang="en-US" sz="1200" b="1" baseline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then a third dose will be needed to achieve full protection.   The third dose should be given at least 5-8 months after the first dose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There is no maximum interval between doses. When the date of the first dose is unknown a final dose can be given without restarting the series.</a:t>
            </a:r>
          </a:p>
          <a:p>
            <a:pPr marL="171450" indent="-171450">
              <a:lnSpc>
                <a:spcPct val="90000"/>
              </a:lnSpc>
              <a:buFont typeface="Arial" pitchFamily="34" charset="0"/>
              <a:buNone/>
            </a:pPr>
            <a:endParaRPr 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3-dose schedule for girls known to be immunocompromised or with HIV infection. This can follow  the minimal 0,1,6 months schedule but also a schedule with longer intervals  e.g. 0, 6, 12 months  </a:t>
            </a: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9D998B-0638-419C-9E2F-A6441D7A3EEA}" type="slidenum">
              <a:rPr lang="en-GB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/>
            <a:r>
              <a:rPr lang="en-US" dirty="0"/>
              <a:t>Ask the audience to point to the image of girls who they think should get HPV vaccine. The answer will appear by a mouse click in animations. 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en-US" dirty="0"/>
              <a:t>Pic 1: The target population for HPV vaccination are girls who are 9 – 14 </a:t>
            </a:r>
            <a:r>
              <a:rPr lang="fr-FR" dirty="0" err="1">
                <a:solidFill>
                  <a:srgbClr val="000066"/>
                </a:solidFill>
              </a:rPr>
              <a:t>years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old</a:t>
            </a:r>
            <a:endParaRPr lang="fr-FR" dirty="0">
              <a:solidFill>
                <a:srgbClr val="000066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fr-FR" dirty="0">
                <a:solidFill>
                  <a:srgbClr val="000066"/>
                </a:solidFill>
              </a:rPr>
              <a:t>Pic 2: The vaccine </a:t>
            </a:r>
            <a:r>
              <a:rPr lang="fr-FR" dirty="0" err="1">
                <a:solidFill>
                  <a:srgbClr val="000066"/>
                </a:solidFill>
              </a:rPr>
              <a:t>is</a:t>
            </a:r>
            <a:r>
              <a:rPr lang="fr-FR" dirty="0">
                <a:solidFill>
                  <a:srgbClr val="000066"/>
                </a:solidFill>
              </a:rPr>
              <a:t> not </a:t>
            </a:r>
            <a:r>
              <a:rPr lang="fr-FR" dirty="0" err="1">
                <a:solidFill>
                  <a:srgbClr val="000066"/>
                </a:solidFill>
              </a:rPr>
              <a:t>recommended</a:t>
            </a:r>
            <a:r>
              <a:rPr lang="fr-FR" dirty="0">
                <a:solidFill>
                  <a:srgbClr val="000066"/>
                </a:solidFill>
              </a:rPr>
              <a:t> for girls </a:t>
            </a:r>
            <a:r>
              <a:rPr lang="fr-FR" dirty="0" err="1">
                <a:solidFill>
                  <a:srgbClr val="000066"/>
                </a:solidFill>
              </a:rPr>
              <a:t>younger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than</a:t>
            </a:r>
            <a:r>
              <a:rPr lang="fr-FR" dirty="0">
                <a:solidFill>
                  <a:srgbClr val="000066"/>
                </a:solidFill>
              </a:rPr>
              <a:t> 9 </a:t>
            </a:r>
            <a:r>
              <a:rPr lang="fr-FR" dirty="0" err="1">
                <a:solidFill>
                  <a:srgbClr val="000066"/>
                </a:solidFill>
              </a:rPr>
              <a:t>years</a:t>
            </a:r>
            <a:r>
              <a:rPr lang="fr-FR" dirty="0">
                <a:solidFill>
                  <a:srgbClr val="000066"/>
                </a:solidFill>
              </a:rPr>
              <a:t> of </a:t>
            </a:r>
            <a:r>
              <a:rPr lang="fr-FR" dirty="0" err="1">
                <a:solidFill>
                  <a:srgbClr val="000066"/>
                </a:solidFill>
              </a:rPr>
              <a:t>age</a:t>
            </a:r>
            <a:r>
              <a:rPr lang="fr-FR" dirty="0">
                <a:solidFill>
                  <a:srgbClr val="000066"/>
                </a:solidFill>
              </a:rPr>
              <a:t> 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fr-FR" dirty="0">
                <a:solidFill>
                  <a:srgbClr val="000066"/>
                </a:solidFill>
              </a:rPr>
              <a:t>For the HPV vaccine to </a:t>
            </a:r>
            <a:r>
              <a:rPr lang="fr-FR" dirty="0" err="1">
                <a:solidFill>
                  <a:srgbClr val="000066"/>
                </a:solidFill>
              </a:rPr>
              <a:t>work</a:t>
            </a:r>
            <a:r>
              <a:rPr lang="fr-FR" dirty="0">
                <a:solidFill>
                  <a:srgbClr val="000066"/>
                </a:solidFill>
              </a:rPr>
              <a:t> best, </a:t>
            </a:r>
            <a:r>
              <a:rPr lang="fr-FR" dirty="0" err="1">
                <a:solidFill>
                  <a:srgbClr val="000066"/>
                </a:solidFill>
              </a:rPr>
              <a:t>it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is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very</a:t>
            </a:r>
            <a:r>
              <a:rPr lang="fr-FR" dirty="0">
                <a:solidFill>
                  <a:srgbClr val="000066"/>
                </a:solidFill>
              </a:rPr>
              <a:t> important for adolescent girls to </a:t>
            </a:r>
            <a:r>
              <a:rPr lang="fr-FR" dirty="0" err="1">
                <a:solidFill>
                  <a:srgbClr val="000066"/>
                </a:solidFill>
              </a:rPr>
              <a:t>get</a:t>
            </a:r>
            <a:r>
              <a:rPr lang="fr-FR" dirty="0">
                <a:solidFill>
                  <a:srgbClr val="000066"/>
                </a:solidFill>
              </a:rPr>
              <a:t> all 2 doses (shots) </a:t>
            </a:r>
            <a:r>
              <a:rPr lang="fr-FR" dirty="0" err="1">
                <a:solidFill>
                  <a:srgbClr val="000066"/>
                </a:solidFill>
              </a:rPr>
              <a:t>before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any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sexual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activity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with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another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person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begins</a:t>
            </a:r>
            <a:r>
              <a:rPr lang="fr-FR" dirty="0">
                <a:solidFill>
                  <a:srgbClr val="000066"/>
                </a:solidFill>
              </a:rPr>
              <a:t>. It </a:t>
            </a:r>
            <a:r>
              <a:rPr lang="fr-FR" dirty="0" err="1">
                <a:solidFill>
                  <a:srgbClr val="000066"/>
                </a:solidFill>
              </a:rPr>
              <a:t>is</a:t>
            </a:r>
            <a:r>
              <a:rPr lang="fr-FR" dirty="0">
                <a:solidFill>
                  <a:srgbClr val="000066"/>
                </a:solidFill>
              </a:rPr>
              <a:t> possible to </a:t>
            </a:r>
            <a:r>
              <a:rPr lang="fr-FR" dirty="0" err="1">
                <a:solidFill>
                  <a:srgbClr val="000066"/>
                </a:solidFill>
              </a:rPr>
              <a:t>be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infected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with</a:t>
            </a:r>
            <a:r>
              <a:rPr lang="fr-FR" dirty="0">
                <a:solidFill>
                  <a:srgbClr val="000066"/>
                </a:solidFill>
              </a:rPr>
              <a:t> HPV the </a:t>
            </a:r>
            <a:r>
              <a:rPr lang="fr-FR" dirty="0" err="1">
                <a:solidFill>
                  <a:srgbClr val="000066"/>
                </a:solidFill>
              </a:rPr>
              <a:t>very</a:t>
            </a:r>
            <a:r>
              <a:rPr lang="fr-FR" dirty="0">
                <a:solidFill>
                  <a:srgbClr val="000066"/>
                </a:solidFill>
              </a:rPr>
              <a:t> first time </a:t>
            </a:r>
            <a:r>
              <a:rPr lang="fr-FR" dirty="0" err="1">
                <a:solidFill>
                  <a:srgbClr val="000066"/>
                </a:solidFill>
              </a:rPr>
              <a:t>that</a:t>
            </a:r>
            <a:r>
              <a:rPr lang="fr-FR" dirty="0">
                <a:solidFill>
                  <a:srgbClr val="000066"/>
                </a:solidFill>
              </a:rPr>
              <a:t> a </a:t>
            </a:r>
            <a:r>
              <a:rPr lang="fr-FR" dirty="0" err="1">
                <a:solidFill>
                  <a:srgbClr val="000066"/>
                </a:solidFill>
              </a:rPr>
              <a:t>person</a:t>
            </a:r>
            <a:r>
              <a:rPr lang="fr-FR" dirty="0">
                <a:solidFill>
                  <a:srgbClr val="000066"/>
                </a:solidFill>
              </a:rPr>
              <a:t> has </a:t>
            </a:r>
            <a:r>
              <a:rPr lang="fr-FR" dirty="0" err="1">
                <a:solidFill>
                  <a:srgbClr val="000066"/>
                </a:solidFill>
              </a:rPr>
              <a:t>sexual</a:t>
            </a:r>
            <a:r>
              <a:rPr lang="fr-FR" dirty="0">
                <a:solidFill>
                  <a:srgbClr val="000066"/>
                </a:solidFill>
              </a:rPr>
              <a:t> contact </a:t>
            </a:r>
            <a:r>
              <a:rPr lang="fr-FR" dirty="0" err="1">
                <a:solidFill>
                  <a:srgbClr val="000066"/>
                </a:solidFill>
              </a:rPr>
              <a:t>with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another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person</a:t>
            </a:r>
            <a:r>
              <a:rPr lang="fr-FR" dirty="0">
                <a:solidFill>
                  <a:srgbClr val="000066"/>
                </a:solidFill>
              </a:rPr>
              <a:t>.  </a:t>
            </a:r>
            <a:r>
              <a:rPr lang="fr-FR" dirty="0" err="1">
                <a:solidFill>
                  <a:srgbClr val="000066"/>
                </a:solidFill>
              </a:rPr>
              <a:t>Also</a:t>
            </a:r>
            <a:r>
              <a:rPr lang="fr-FR" dirty="0">
                <a:solidFill>
                  <a:srgbClr val="000066"/>
                </a:solidFill>
              </a:rPr>
              <a:t>, the vaccine </a:t>
            </a:r>
            <a:r>
              <a:rPr lang="fr-FR" dirty="0" err="1">
                <a:solidFill>
                  <a:srgbClr val="000066"/>
                </a:solidFill>
              </a:rPr>
              <a:t>produces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higher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antibody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levels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when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given</a:t>
            </a:r>
            <a:r>
              <a:rPr lang="fr-FR" dirty="0">
                <a:solidFill>
                  <a:srgbClr val="000066"/>
                </a:solidFill>
              </a:rPr>
              <a:t> at </a:t>
            </a:r>
            <a:r>
              <a:rPr lang="fr-FR" dirty="0" err="1">
                <a:solidFill>
                  <a:srgbClr val="000066"/>
                </a:solidFill>
              </a:rPr>
              <a:t>early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age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compared</a:t>
            </a:r>
            <a:r>
              <a:rPr lang="fr-FR" dirty="0">
                <a:solidFill>
                  <a:srgbClr val="000066"/>
                </a:solidFill>
              </a:rPr>
              <a:t> to </a:t>
            </a:r>
            <a:r>
              <a:rPr lang="fr-FR" dirty="0" err="1">
                <a:solidFill>
                  <a:srgbClr val="000066"/>
                </a:solidFill>
              </a:rPr>
              <a:t>older</a:t>
            </a:r>
            <a:r>
              <a:rPr lang="fr-FR" dirty="0">
                <a:solidFill>
                  <a:srgbClr val="000066"/>
                </a:solidFill>
              </a:rPr>
              <a:t> </a:t>
            </a:r>
            <a:r>
              <a:rPr lang="fr-FR" dirty="0" err="1">
                <a:solidFill>
                  <a:srgbClr val="000066"/>
                </a:solidFill>
              </a:rPr>
              <a:t>ages</a:t>
            </a:r>
            <a:endParaRPr lang="fr-FR" dirty="0">
              <a:solidFill>
                <a:srgbClr val="000066"/>
              </a:solidFill>
            </a:endParaRPr>
          </a:p>
          <a:p>
            <a:endParaRPr lang="fr-FR" dirty="0">
              <a:solidFill>
                <a:srgbClr val="000066"/>
              </a:solidFill>
            </a:endParaRPr>
          </a:p>
          <a:p>
            <a:endParaRPr lang="en-US" dirty="0"/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B8ABF5-A498-4A5E-B00C-00E22D13270E}" type="slidenum">
              <a:rPr lang="en-GB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b="1" dirty="0"/>
          </a:p>
          <a:p>
            <a:pPr marL="171450" indent="-171450">
              <a:buFont typeface="Arial" pitchFamily="34" charset="0"/>
              <a:buChar char="•"/>
            </a:pPr>
            <a:r>
              <a:rPr lang="es-ES" dirty="0" err="1"/>
              <a:t>Pic</a:t>
            </a:r>
            <a:r>
              <a:rPr lang="es-ES" dirty="0"/>
              <a:t> 1: HPV </a:t>
            </a:r>
            <a:r>
              <a:rPr lang="es-ES" dirty="0" err="1"/>
              <a:t>vaccines</a:t>
            </a:r>
            <a:r>
              <a:rPr lang="es-ES" dirty="0"/>
              <a:t> are </a:t>
            </a: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recommended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use in </a:t>
            </a:r>
            <a:r>
              <a:rPr lang="es-ES" dirty="0" err="1"/>
              <a:t>people</a:t>
            </a:r>
            <a:r>
              <a:rPr lang="es-ES" dirty="0"/>
              <a:t> </a:t>
            </a:r>
            <a:r>
              <a:rPr lang="es-ES" dirty="0" err="1"/>
              <a:t>who</a:t>
            </a:r>
            <a:r>
              <a:rPr lang="es-ES" dirty="0"/>
              <a:t>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experienced</a:t>
            </a:r>
            <a:r>
              <a:rPr lang="es-ES" dirty="0"/>
              <a:t> </a:t>
            </a:r>
            <a:r>
              <a:rPr lang="es-ES" dirty="0" err="1"/>
              <a:t>severe</a:t>
            </a:r>
            <a:r>
              <a:rPr lang="es-ES" dirty="0"/>
              <a:t> </a:t>
            </a:r>
            <a:r>
              <a:rPr lang="es-ES" dirty="0" err="1"/>
              <a:t>allergic</a:t>
            </a:r>
            <a:r>
              <a:rPr lang="es-ES" dirty="0"/>
              <a:t> </a:t>
            </a:r>
            <a:r>
              <a:rPr lang="es-ES" dirty="0" err="1"/>
              <a:t>reactions</a:t>
            </a:r>
            <a:r>
              <a:rPr lang="es-ES" dirty="0"/>
              <a:t> after a </a:t>
            </a:r>
            <a:r>
              <a:rPr lang="es-ES" dirty="0" err="1"/>
              <a:t>previous</a:t>
            </a:r>
            <a:r>
              <a:rPr lang="es-ES" dirty="0"/>
              <a:t> </a:t>
            </a:r>
            <a:r>
              <a:rPr lang="es-ES" dirty="0" err="1"/>
              <a:t>vaccine</a:t>
            </a:r>
            <a:r>
              <a:rPr lang="es-ES" dirty="0"/>
              <a:t> </a:t>
            </a:r>
            <a:r>
              <a:rPr lang="es-ES" dirty="0" err="1"/>
              <a:t>dose</a:t>
            </a:r>
            <a:r>
              <a:rPr lang="es-ES" dirty="0"/>
              <a:t>,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s-ES" dirty="0" err="1"/>
              <a:t>Pic</a:t>
            </a:r>
            <a:r>
              <a:rPr lang="es-ES" dirty="0"/>
              <a:t> 2: HPV </a:t>
            </a:r>
            <a:r>
              <a:rPr lang="es-ES" dirty="0" err="1"/>
              <a:t>vaccines</a:t>
            </a:r>
            <a:r>
              <a:rPr lang="es-ES" dirty="0"/>
              <a:t> are </a:t>
            </a: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recommended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use in </a:t>
            </a:r>
            <a:r>
              <a:rPr lang="es-ES" dirty="0" err="1"/>
              <a:t>pregnancy</a:t>
            </a:r>
            <a:r>
              <a:rPr lang="es-ES" dirty="0"/>
              <a:t>. </a:t>
            </a:r>
            <a:r>
              <a:rPr lang="es-ES" dirty="0" err="1"/>
              <a:t>If</a:t>
            </a:r>
            <a:r>
              <a:rPr lang="es-ES" dirty="0"/>
              <a:t> a </a:t>
            </a:r>
            <a:r>
              <a:rPr lang="es-ES" dirty="0" err="1"/>
              <a:t>girl</a:t>
            </a:r>
            <a:r>
              <a:rPr lang="es-ES" dirty="0"/>
              <a:t> </a:t>
            </a:r>
            <a:r>
              <a:rPr lang="es-ES" dirty="0" err="1"/>
              <a:t>becomes</a:t>
            </a:r>
            <a:r>
              <a:rPr lang="es-ES" dirty="0"/>
              <a:t> </a:t>
            </a:r>
            <a:r>
              <a:rPr lang="es-ES" dirty="0" err="1"/>
              <a:t>pregnant</a:t>
            </a:r>
            <a:r>
              <a:rPr lang="es-ES" dirty="0"/>
              <a:t> </a:t>
            </a:r>
            <a:r>
              <a:rPr lang="es-ES" dirty="0" err="1"/>
              <a:t>after</a:t>
            </a:r>
            <a:r>
              <a:rPr lang="es-ES" dirty="0"/>
              <a:t> </a:t>
            </a:r>
            <a:r>
              <a:rPr lang="es-ES" dirty="0" err="1"/>
              <a:t>initiating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vaccination</a:t>
            </a:r>
            <a:r>
              <a:rPr lang="es-ES" dirty="0"/>
              <a:t> series,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remainder</a:t>
            </a:r>
            <a:r>
              <a:rPr lang="es-ES" dirty="0"/>
              <a:t> of </a:t>
            </a:r>
            <a:r>
              <a:rPr lang="es-ES" dirty="0" err="1"/>
              <a:t>the</a:t>
            </a:r>
            <a:r>
              <a:rPr lang="es-ES" dirty="0"/>
              <a:t> 2-dose </a:t>
            </a:r>
            <a:r>
              <a:rPr lang="es-ES" dirty="0" err="1"/>
              <a:t>regime</a:t>
            </a:r>
            <a:r>
              <a:rPr lang="es-ES" dirty="0"/>
              <a:t> </a:t>
            </a:r>
            <a:r>
              <a:rPr lang="es-ES" dirty="0" err="1"/>
              <a:t>should</a:t>
            </a:r>
            <a:r>
              <a:rPr lang="es-ES" dirty="0"/>
              <a:t> be </a:t>
            </a:r>
            <a:r>
              <a:rPr lang="es-ES" dirty="0" err="1"/>
              <a:t>delayed</a:t>
            </a:r>
            <a:r>
              <a:rPr lang="es-ES" dirty="0"/>
              <a:t> </a:t>
            </a:r>
            <a:r>
              <a:rPr lang="es-ES" dirty="0" err="1"/>
              <a:t>until</a:t>
            </a:r>
            <a:r>
              <a:rPr lang="es-ES" dirty="0"/>
              <a:t> </a:t>
            </a:r>
            <a:r>
              <a:rPr lang="es-ES" dirty="0" err="1"/>
              <a:t>after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of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pregnancy</a:t>
            </a:r>
            <a:r>
              <a:rPr lang="es-ES" dirty="0"/>
              <a:t>. 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event</a:t>
            </a:r>
            <a:r>
              <a:rPr lang="es-ES" dirty="0"/>
              <a:t> </a:t>
            </a:r>
            <a:r>
              <a:rPr lang="es-ES" dirty="0" err="1"/>
              <a:t>that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HPV </a:t>
            </a:r>
            <a:r>
              <a:rPr lang="es-ES" dirty="0" err="1"/>
              <a:t>vaccine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inadvertently</a:t>
            </a:r>
            <a:r>
              <a:rPr lang="es-ES" dirty="0"/>
              <a:t> </a:t>
            </a:r>
            <a:r>
              <a:rPr lang="es-ES" dirty="0" err="1"/>
              <a:t>administered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a </a:t>
            </a:r>
            <a:r>
              <a:rPr lang="es-ES" dirty="0" err="1"/>
              <a:t>girl</a:t>
            </a:r>
            <a:r>
              <a:rPr lang="es-ES" dirty="0"/>
              <a:t> </a:t>
            </a:r>
            <a:r>
              <a:rPr lang="es-ES" dirty="0" err="1"/>
              <a:t>who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pregnant</a:t>
            </a:r>
            <a:r>
              <a:rPr lang="es-ES" dirty="0"/>
              <a:t>, no </a:t>
            </a:r>
            <a:r>
              <a:rPr lang="es-ES" dirty="0" err="1"/>
              <a:t>intervention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necessary</a:t>
            </a:r>
            <a:r>
              <a:rPr lang="es-ES" dirty="0"/>
              <a:t>. No </a:t>
            </a:r>
            <a:r>
              <a:rPr lang="es-ES" dirty="0" err="1"/>
              <a:t>health</a:t>
            </a:r>
            <a:r>
              <a:rPr lang="es-ES" dirty="0"/>
              <a:t> </a:t>
            </a:r>
            <a:r>
              <a:rPr lang="es-ES" dirty="0" err="1"/>
              <a:t>problems</a:t>
            </a:r>
            <a:r>
              <a:rPr lang="es-ES" dirty="0"/>
              <a:t> in </a:t>
            </a:r>
            <a:r>
              <a:rPr lang="es-ES" dirty="0" err="1"/>
              <a:t>mother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</a:t>
            </a:r>
            <a:r>
              <a:rPr lang="es-ES" dirty="0" err="1"/>
              <a:t>child</a:t>
            </a:r>
            <a:r>
              <a:rPr lang="es-ES" dirty="0"/>
              <a:t>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been</a:t>
            </a:r>
            <a:r>
              <a:rPr lang="es-ES" dirty="0"/>
              <a:t> </a:t>
            </a:r>
            <a:r>
              <a:rPr lang="es-ES" dirty="0" err="1"/>
              <a:t>observed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date </a:t>
            </a:r>
            <a:r>
              <a:rPr lang="es-ES" dirty="0" err="1"/>
              <a:t>after</a:t>
            </a:r>
            <a:r>
              <a:rPr lang="es-ES" dirty="0"/>
              <a:t> accidental HPV </a:t>
            </a:r>
            <a:r>
              <a:rPr lang="es-ES" dirty="0" err="1"/>
              <a:t>vaccination</a:t>
            </a:r>
            <a:r>
              <a:rPr lang="es-ES" dirty="0"/>
              <a:t> </a:t>
            </a:r>
            <a:r>
              <a:rPr lang="es-ES" dirty="0" err="1"/>
              <a:t>during</a:t>
            </a:r>
            <a:r>
              <a:rPr lang="es-ES" dirty="0"/>
              <a:t> </a:t>
            </a:r>
            <a:r>
              <a:rPr lang="es-ES" dirty="0" err="1"/>
              <a:t>pregnancy</a:t>
            </a:r>
            <a:endParaRPr lang="es-ES" dirty="0"/>
          </a:p>
          <a:p>
            <a:pPr marL="171450" indent="-171450">
              <a:buFont typeface="Arial" pitchFamily="34" charset="0"/>
              <a:buChar char="•"/>
            </a:pPr>
            <a:r>
              <a:rPr lang="es-ES" dirty="0" err="1"/>
              <a:t>Pic</a:t>
            </a:r>
            <a:r>
              <a:rPr lang="es-ES" dirty="0"/>
              <a:t> 3: </a:t>
            </a:r>
            <a:r>
              <a:rPr lang="es-ES" dirty="0" err="1"/>
              <a:t>Girls</a:t>
            </a:r>
            <a:r>
              <a:rPr lang="es-ES" baseline="0" dirty="0"/>
              <a:t> </a:t>
            </a:r>
            <a:r>
              <a:rPr lang="es-ES" baseline="0" dirty="0" err="1"/>
              <a:t>with</a:t>
            </a:r>
            <a:r>
              <a:rPr lang="es-ES" baseline="0" dirty="0"/>
              <a:t> </a:t>
            </a:r>
            <a:r>
              <a:rPr lang="es-ES" baseline="0" dirty="0" err="1"/>
              <a:t>severe</a:t>
            </a:r>
            <a:r>
              <a:rPr lang="es-ES" baseline="0" dirty="0"/>
              <a:t> </a:t>
            </a:r>
            <a:r>
              <a:rPr lang="es-ES" baseline="0" dirty="0" err="1"/>
              <a:t>febrile</a:t>
            </a:r>
            <a:r>
              <a:rPr lang="es-ES" baseline="0" dirty="0"/>
              <a:t> </a:t>
            </a:r>
            <a:r>
              <a:rPr lang="es-ES" baseline="0" dirty="0" err="1"/>
              <a:t>illness</a:t>
            </a:r>
            <a:r>
              <a:rPr lang="es-ES" baseline="0" dirty="0"/>
              <a:t> </a:t>
            </a:r>
            <a:r>
              <a:rPr lang="es-ES" baseline="0" dirty="0" err="1"/>
              <a:t>should</a:t>
            </a:r>
            <a:r>
              <a:rPr lang="es-ES" baseline="0" dirty="0"/>
              <a:t> </a:t>
            </a:r>
            <a:r>
              <a:rPr lang="es-ES" baseline="0" dirty="0" err="1"/>
              <a:t>not</a:t>
            </a:r>
            <a:r>
              <a:rPr lang="es-ES" baseline="0" dirty="0"/>
              <a:t> be </a:t>
            </a:r>
            <a:r>
              <a:rPr lang="es-ES" baseline="0" dirty="0" err="1"/>
              <a:t>vaccinated</a:t>
            </a:r>
            <a:endParaRPr lang="es-ES" dirty="0"/>
          </a:p>
          <a:p>
            <a:endParaRPr lang="es-ES" dirty="0"/>
          </a:p>
          <a:p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38031F-A438-4D42-85C3-E30AEF54F750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s-ES" dirty="0"/>
              <a:t>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event</a:t>
            </a:r>
            <a:r>
              <a:rPr lang="es-ES" dirty="0"/>
              <a:t> </a:t>
            </a:r>
            <a:r>
              <a:rPr lang="es-ES" dirty="0" err="1"/>
              <a:t>that</a:t>
            </a:r>
            <a:r>
              <a:rPr lang="es-ES" dirty="0"/>
              <a:t> a </a:t>
            </a:r>
            <a:r>
              <a:rPr lang="es-ES" dirty="0" err="1"/>
              <a:t>girl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pregnant</a:t>
            </a:r>
            <a:r>
              <a:rPr lang="es-ES" dirty="0"/>
              <a:t> </a:t>
            </a:r>
            <a:r>
              <a:rPr lang="es-ES" dirty="0" err="1"/>
              <a:t>after</a:t>
            </a:r>
            <a:r>
              <a:rPr lang="es-ES" dirty="0"/>
              <a:t> </a:t>
            </a:r>
            <a:r>
              <a:rPr lang="es-ES" dirty="0" err="1"/>
              <a:t>initiating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vaccintion</a:t>
            </a:r>
            <a:r>
              <a:rPr lang="es-ES" dirty="0"/>
              <a:t> series,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remainder</a:t>
            </a:r>
            <a:r>
              <a:rPr lang="es-ES" dirty="0"/>
              <a:t> of </a:t>
            </a:r>
            <a:r>
              <a:rPr lang="es-ES" dirty="0" err="1"/>
              <a:t>the</a:t>
            </a:r>
            <a:r>
              <a:rPr lang="es-ES" dirty="0"/>
              <a:t> 2 </a:t>
            </a:r>
            <a:r>
              <a:rPr lang="es-ES" dirty="0" err="1"/>
              <a:t>dose</a:t>
            </a:r>
            <a:r>
              <a:rPr lang="es-ES" dirty="0"/>
              <a:t> </a:t>
            </a:r>
            <a:r>
              <a:rPr lang="es-ES" dirty="0" err="1"/>
              <a:t>regimen</a:t>
            </a:r>
            <a:r>
              <a:rPr lang="es-ES" dirty="0"/>
              <a:t> </a:t>
            </a:r>
            <a:r>
              <a:rPr lang="es-ES" dirty="0" err="1"/>
              <a:t>should</a:t>
            </a:r>
            <a:r>
              <a:rPr lang="es-ES" dirty="0"/>
              <a:t> be </a:t>
            </a:r>
            <a:r>
              <a:rPr lang="es-ES" dirty="0" err="1"/>
              <a:t>delayed</a:t>
            </a:r>
            <a:r>
              <a:rPr lang="es-ES" dirty="0"/>
              <a:t> </a:t>
            </a:r>
            <a:r>
              <a:rPr lang="es-ES" dirty="0" err="1"/>
              <a:t>until</a:t>
            </a:r>
            <a:r>
              <a:rPr lang="es-ES" dirty="0"/>
              <a:t> </a:t>
            </a:r>
            <a:r>
              <a:rPr lang="es-ES" dirty="0" err="1"/>
              <a:t>after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of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pregnancy</a:t>
            </a:r>
            <a:r>
              <a:rPr lang="es-ES" dirty="0"/>
              <a:t>.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7C06D5-C379-4873-8FE0-DB1E6F454F8F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/>
            <a:r>
              <a:rPr lang="en-US" dirty="0"/>
              <a:t>HPV vaccination is safe and immunogenic and does not cause problems for HIV-infected persons who get the vaccine.</a:t>
            </a:r>
            <a:r>
              <a:rPr lang="en-US" baseline="0" dirty="0"/>
              <a:t> </a:t>
            </a:r>
            <a:r>
              <a:rPr lang="en-US" dirty="0"/>
              <a:t>HPV vaccine is not contraindicated in HIV-infected girls.  </a:t>
            </a:r>
            <a:r>
              <a:rPr lang="en-US" b="1" dirty="0"/>
              <a:t>HIV+ girls have a risk up to 5 times higher to develop cervical cancer so it is important they are fully protected</a:t>
            </a:r>
            <a:r>
              <a:rPr lang="en-US" dirty="0"/>
              <a:t>.  As the immune response and vaccine efficacy might be less than in persons who are immunocompetent, a third dose is recommended for all HIV infected girls. </a:t>
            </a:r>
          </a:p>
          <a:p>
            <a:pPr algn="just"/>
            <a:endParaRPr lang="en-US" dirty="0"/>
          </a:p>
          <a:p>
            <a:pPr algn="just"/>
            <a:r>
              <a:rPr lang="en-US" b="1" dirty="0"/>
              <a:t>Therefore, HIV-infected girls should be given an additional third dose</a:t>
            </a:r>
            <a:r>
              <a:rPr lang="en-US" b="1" baseline="0" dirty="0"/>
              <a:t> – this may follow the minimum  a 0, 1, 6 months schedule or a more extended 0, 6 , 12 months schedule</a:t>
            </a:r>
            <a:endParaRPr lang="en-US" b="1" dirty="0"/>
          </a:p>
          <a:p>
            <a:endParaRPr lang="en-US" dirty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2C6475-603C-4665-BB9E-55548F766FC4}" type="slidenum">
              <a:rPr lang="en-GB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/>
            <a:r>
              <a:rPr lang="en-US" dirty="0"/>
              <a:t>Give</a:t>
            </a:r>
            <a:r>
              <a:rPr lang="en-US" baseline="0" dirty="0"/>
              <a:t> the second dose of HPV vaccine. </a:t>
            </a:r>
            <a:endParaRPr lang="en-US" dirty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D2DA0E-4626-4BE3-9659-1849D616437D}" type="slidenum">
              <a:rPr lang="en-GB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</a:pPr>
            <a:endParaRPr lang="en-U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3686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28" name="Line 6"/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</p:spPr>
        <p:txBody>
          <a:bodyPr lIns="80147" tIns="40074" rIns="80147" bIns="40074"/>
          <a:lstStyle/>
          <a:p>
            <a:endParaRPr lang="en-US"/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4" rIns="80147" bIns="40074" anchor="ctr"/>
          <a:lstStyle/>
          <a:p>
            <a:pPr>
              <a:spcBef>
                <a:spcPct val="50000"/>
              </a:spcBef>
            </a:pPr>
            <a:endParaRPr lang="fr-FR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30" name="Rectangle 13"/>
          <p:cNvSpPr>
            <a:spLocks noChangeArrowheads="1"/>
          </p:cNvSpPr>
          <p:nvPr/>
        </p:nvSpPr>
        <p:spPr bwMode="auto">
          <a:xfrm>
            <a:off x="927100" y="6426200"/>
            <a:ext cx="56261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12813"/>
            <a:r>
              <a:rPr lang="en-US" sz="1200" b="1" dirty="0">
                <a:solidFill>
                  <a:srgbClr val="96CCEE"/>
                </a:solidFill>
                <a:latin typeface="Arial Narrow" pitchFamily="34" charset="0"/>
              </a:rPr>
              <a:t>HPV vaccine eligibility</a:t>
            </a:r>
            <a:r>
              <a:rPr lang="en-US" sz="1200" b="1" baseline="0" dirty="0">
                <a:solidFill>
                  <a:srgbClr val="96CCEE"/>
                </a:solidFill>
                <a:latin typeface="Arial Narrow" pitchFamily="34" charset="0"/>
              </a:rPr>
              <a:t> and contraindications</a:t>
            </a:r>
            <a:r>
              <a:rPr lang="en-GB" sz="1200" b="1" dirty="0">
                <a:solidFill>
                  <a:srgbClr val="96CCEE"/>
                </a:solidFill>
                <a:latin typeface="Arial Narrow" pitchFamily="34" charset="0"/>
              </a:rPr>
              <a:t>  Module 3 </a:t>
            </a:r>
            <a:r>
              <a:rPr lang="en-GB" sz="1200" b="1" dirty="0" err="1">
                <a:solidFill>
                  <a:srgbClr val="96CCEE"/>
                </a:solidFill>
                <a:latin typeface="Arial Narrow" pitchFamily="34" charset="0"/>
              </a:rPr>
              <a:t>Cecolin</a:t>
            </a:r>
            <a:r>
              <a:rPr lang="en-GB" sz="1200" b="1" dirty="0">
                <a:solidFill>
                  <a:srgbClr val="96CCEE"/>
                </a:solidFill>
                <a:latin typeface="Arial Narrow" pitchFamily="34" charset="0"/>
              </a:rPr>
              <a:t>®</a:t>
            </a:r>
            <a:r>
              <a:rPr lang="en-GB" sz="1200" b="1" dirty="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GB" b="1" baseline="12000" dirty="0">
                <a:solidFill>
                  <a:srgbClr val="FFFFFF"/>
                </a:solidFill>
                <a:latin typeface="Arial Narrow" pitchFamily="34" charset="0"/>
              </a:rPr>
              <a:t>|</a:t>
            </a:r>
            <a:r>
              <a:rPr lang="en-GB" sz="1200" b="1" baseline="12000" dirty="0">
                <a:solidFill>
                  <a:srgbClr val="96CCEE"/>
                </a:solidFill>
                <a:latin typeface="Arial Narrow" pitchFamily="34" charset="0"/>
              </a:rPr>
              <a:t> </a:t>
            </a:r>
            <a:r>
              <a:rPr lang="en-GB" sz="1200" b="1" kern="1200" baseline="0" dirty="0">
                <a:solidFill>
                  <a:srgbClr val="96CCEE"/>
                </a:solidFill>
                <a:latin typeface="Arial Narrow" pitchFamily="34" charset="0"/>
                <a:ea typeface="MS PGothic" pitchFamily="34" charset="-128"/>
                <a:cs typeface="+mn-cs"/>
              </a:rPr>
              <a:t>May 2022</a:t>
            </a:r>
          </a:p>
        </p:txBody>
      </p:sp>
      <p:sp>
        <p:nvSpPr>
          <p:cNvPr id="1031" name="Rectangle 14"/>
          <p:cNvSpPr>
            <a:spLocks noChangeArrowheads="1"/>
          </p:cNvSpPr>
          <p:nvPr/>
        </p:nvSpPr>
        <p:spPr bwMode="auto">
          <a:xfrm>
            <a:off x="360363" y="6399213"/>
            <a:ext cx="53975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2813"/>
            <a:fld id="{76B9EFEE-0CEC-46FD-BF88-0D5C76793603}" type="slidenum">
              <a:rPr lang="en-US" sz="1500" b="1">
                <a:solidFill>
                  <a:srgbClr val="72BBE8"/>
                </a:solidFill>
                <a:latin typeface="Arial Narrow" pitchFamily="34" charset="0"/>
              </a:rPr>
              <a:pPr algn="r" defTabSz="912813"/>
              <a:t>‹#›</a:t>
            </a:fld>
            <a:r>
              <a:rPr lang="en-GB" sz="1500" b="1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GB" sz="2100" b="1" baseline="14000">
                <a:solidFill>
                  <a:srgbClr val="FFFFFF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1032" name="Picture 17" descr="WHO-EN-white-H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16" r:id="rId1"/>
    <p:sldLayoutId id="2147484806" r:id="rId2"/>
    <p:sldLayoutId id="2147484807" r:id="rId3"/>
    <p:sldLayoutId id="2147484808" r:id="rId4"/>
    <p:sldLayoutId id="2147484809" r:id="rId5"/>
    <p:sldLayoutId id="2147484810" r:id="rId6"/>
    <p:sldLayoutId id="2147484811" r:id="rId7"/>
    <p:sldLayoutId id="2147484812" r:id="rId8"/>
    <p:sldLayoutId id="2147484813" r:id="rId9"/>
    <p:sldLayoutId id="2147484814" r:id="rId10"/>
    <p:sldLayoutId id="2147484815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2100">
          <a:solidFill>
            <a:srgbClr val="000066"/>
          </a:solidFill>
          <a:latin typeface="+mn-lt"/>
          <a:ea typeface="Arial" charset="0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who.int/iris/bitstream/handle/10665/329962/WER9447-eng-fre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xtranet.who.int/pqweb/content/cecolin%C2%AE" TargetMode="External"/><Relationship Id="rId4" Type="http://schemas.openxmlformats.org/officeDocument/2006/relationships/hyperlink" Target="https://apps.who.int/iris/handle/10665/25535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447925"/>
            <a:ext cx="6400800" cy="1752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GB" sz="3200" b="1" dirty="0">
                <a:solidFill>
                  <a:schemeClr val="bg1"/>
                </a:solidFill>
                <a:latin typeface="Arial"/>
                <a:ea typeface="MS PGothic"/>
                <a:cs typeface="Arial"/>
              </a:rPr>
              <a:t>Module 3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GB" sz="3200" b="1" dirty="0">
                <a:solidFill>
                  <a:schemeClr val="bg1"/>
                </a:solidFill>
                <a:latin typeface="Arial"/>
                <a:ea typeface="MS PGothic"/>
                <a:cs typeface="Arial"/>
              </a:rPr>
              <a:t>HPV vaccine eligibility and contraindications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GB" sz="3200" b="1" dirty="0" err="1">
                <a:solidFill>
                  <a:schemeClr val="bg1"/>
                </a:solidFill>
                <a:latin typeface="Arial"/>
                <a:ea typeface="MS PGothic"/>
                <a:cs typeface="Arial"/>
              </a:rPr>
              <a:t>Cecolin</a:t>
            </a:r>
            <a:r>
              <a:rPr lang="en-GB" sz="3200" b="1" dirty="0">
                <a:solidFill>
                  <a:schemeClr val="bg1"/>
                </a:solidFill>
                <a:latin typeface="Arial"/>
                <a:ea typeface="MS PGothic"/>
                <a:cs typeface="Arial"/>
              </a:rPr>
              <a:t>®</a:t>
            </a:r>
          </a:p>
          <a:p>
            <a:pPr>
              <a:buFont typeface="Wingdings" pitchFamily="2" charset="2"/>
              <a:buNone/>
            </a:pPr>
            <a:endParaRPr lang="en-GB" sz="3200" b="1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5124" name="Picture 5" descr="WHO-EN-white-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76525" y="5059363"/>
            <a:ext cx="3789363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66700" y="0"/>
            <a:ext cx="8610600" cy="14700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pPr algn="ctr" defTabSz="912813" eaLnBrk="0" hangingPunct="0">
              <a:defRPr/>
            </a:pPr>
            <a:r>
              <a:rPr lang="fr-FR" sz="2400" dirty="0">
                <a:solidFill>
                  <a:schemeClr val="bg1"/>
                </a:solidFill>
              </a:rPr>
              <a:t>Essential Training Package for HPV Vaccine Introduction</a:t>
            </a:r>
            <a:endParaRPr lang="fr-FR" sz="2400" dirty="0">
              <a:solidFill>
                <a:schemeClr val="bg1"/>
              </a:solidFill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9525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>
                <a:solidFill>
                  <a:srgbClr val="002060"/>
                </a:solidFill>
                <a:ea typeface="+mj-ea"/>
              </a:rPr>
              <a:t>Key messages</a:t>
            </a:r>
          </a:p>
        </p:txBody>
      </p:sp>
      <p:pic>
        <p:nvPicPr>
          <p:cNvPr id="14339" name="Picture 7" descr="C:\Users\sfellache\Desktop\ammp\doctor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188913"/>
            <a:ext cx="18462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31"/>
          <p:cNvSpPr>
            <a:spLocks noChangeArrowheads="1"/>
          </p:cNvSpPr>
          <p:nvPr/>
        </p:nvSpPr>
        <p:spPr bwMode="auto">
          <a:xfrm>
            <a:off x="203994" y="1600201"/>
            <a:ext cx="8940006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marL="340995" lvl="1" indent="-340995" defTabSz="912813" eaLnBrk="0" hangingPunct="0">
              <a:spcBef>
                <a:spcPts val="6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altLang="zh-CN" sz="2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Girls between 9 and 14 </a:t>
            </a:r>
            <a:r>
              <a:rPr lang="fr-FR" altLang="zh-CN" sz="2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years</a:t>
            </a:r>
            <a:r>
              <a:rPr lang="fr-FR" altLang="zh-CN" sz="2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fr-FR" altLang="zh-CN" sz="2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old</a:t>
            </a:r>
            <a:r>
              <a:rPr lang="fr-FR" altLang="zh-CN" sz="2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are </a:t>
            </a:r>
            <a:r>
              <a:rPr lang="fr-FR" altLang="zh-CN" sz="2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eligible</a:t>
            </a:r>
            <a:r>
              <a:rPr lang="fr-FR" altLang="zh-CN" sz="2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for HPV vaccination</a:t>
            </a:r>
            <a:endParaRPr lang="en-US"/>
          </a:p>
          <a:p>
            <a:pPr marL="340995" lvl="1" indent="-340995" defTabSz="912813" eaLnBrk="0" hangingPunct="0">
              <a:spcBef>
                <a:spcPts val="6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200" dirty="0">
                <a:solidFill>
                  <a:srgbClr val="000066"/>
                </a:solidFill>
                <a:latin typeface="Arial"/>
                <a:ea typeface="SimSun"/>
              </a:rPr>
              <a:t>A two dose schedule is recommended for girls, administered with a minimum interval of 6 months </a:t>
            </a:r>
            <a:endParaRPr lang="en-US" sz="22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340995" lvl="1" indent="-340995" defTabSz="912813" eaLnBrk="0" hangingPunct="0">
              <a:spcBef>
                <a:spcPts val="6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There is no maximum interval – when interval is unknown always provide the second dose </a:t>
            </a:r>
          </a:p>
          <a:p>
            <a:pPr marL="340995" lvl="1" indent="-340995" defTabSz="912813" eaLnBrk="0" hangingPunct="0">
              <a:spcBef>
                <a:spcPts val="6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sz="2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A third dose is recommended for girls known to be immunocompromised or with HIV infection - at least 6 months after the second dose.</a:t>
            </a:r>
            <a:endParaRPr lang="en-US" altLang="zh-CN" sz="22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340995" indent="-340995" defTabSz="912813" eaLnBrk="0" hangingPunct="0">
              <a:spcBef>
                <a:spcPts val="6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fr-FR" altLang="zh-CN" sz="22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Contraindications</a:t>
            </a:r>
            <a:r>
              <a:rPr lang="fr-FR" altLang="zh-CN" sz="22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for HPV vaccination are: </a:t>
            </a:r>
          </a:p>
          <a:p>
            <a:pPr marL="800100" lvl="2" indent="-342900" defTabSz="912813" eaLnBrk="0" hangingPunct="0">
              <a:buClr>
                <a:srgbClr val="1E7FB8"/>
              </a:buClr>
              <a:buFont typeface="Arial" pitchFamily="34" charset="0"/>
              <a:buChar char="-"/>
            </a:pPr>
            <a:r>
              <a:rPr lang="fr-FR" altLang="zh-CN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Known</a:t>
            </a:r>
            <a:r>
              <a:rPr lang="fr-FR" altLang="zh-CN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fr-FR" altLang="zh-CN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allergy</a:t>
            </a:r>
            <a:r>
              <a:rPr lang="fr-FR" altLang="zh-CN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to a component of  the </a:t>
            </a:r>
            <a:r>
              <a:rPr lang="es-ES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HPV </a:t>
            </a:r>
            <a:r>
              <a:rPr lang="es-ES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vaccine</a:t>
            </a:r>
            <a:r>
              <a:rPr lang="es-ES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fr-FR" altLang="zh-CN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or </a:t>
            </a:r>
            <a:r>
              <a:rPr lang="es-ES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after a </a:t>
            </a:r>
            <a:r>
              <a:rPr lang="es-ES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previous</a:t>
            </a:r>
            <a:r>
              <a:rPr lang="es-ES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</a:t>
            </a:r>
            <a:r>
              <a:rPr lang="es-ES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dose</a:t>
            </a:r>
            <a:endParaRPr lang="es-ES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800100" lvl="2" indent="-342900" defTabSz="912813" eaLnBrk="0" hangingPunct="0">
              <a:buClr>
                <a:srgbClr val="1E7FB8"/>
              </a:buClr>
              <a:buFont typeface="Arial" pitchFamily="34" charset="0"/>
              <a:buChar char="-"/>
            </a:pPr>
            <a:r>
              <a:rPr lang="es-ES" altLang="zh-CN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Pregnancy</a:t>
            </a:r>
            <a:endParaRPr lang="es-ES" altLang="zh-CN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800100" lvl="2" indent="-342900" defTabSz="912813" eaLnBrk="0" hangingPunct="0">
              <a:buClr>
                <a:srgbClr val="1E7FB8"/>
              </a:buClr>
              <a:buFont typeface="Arial" pitchFamily="34" charset="0"/>
              <a:buChar char="-"/>
            </a:pPr>
            <a:r>
              <a:rPr lang="es-ES" altLang="zh-CN" dirty="0">
                <a:solidFill>
                  <a:srgbClr val="000066"/>
                </a:solidFill>
                <a:latin typeface="Arial"/>
                <a:ea typeface="SimSun"/>
              </a:rPr>
              <a:t>Severe </a:t>
            </a:r>
            <a:r>
              <a:rPr lang="es-ES" altLang="zh-CN" dirty="0" err="1">
                <a:solidFill>
                  <a:srgbClr val="000066"/>
                </a:solidFill>
                <a:latin typeface="Arial"/>
                <a:ea typeface="SimSun"/>
              </a:rPr>
              <a:t>febrile</a:t>
            </a:r>
            <a:r>
              <a:rPr lang="es-ES" altLang="zh-CN" dirty="0">
                <a:solidFill>
                  <a:srgbClr val="000066"/>
                </a:solidFill>
                <a:latin typeface="Arial"/>
                <a:ea typeface="SimSun"/>
              </a:rPr>
              <a:t> </a:t>
            </a:r>
            <a:r>
              <a:rPr lang="es-ES" altLang="zh-CN" dirty="0" err="1">
                <a:solidFill>
                  <a:srgbClr val="000066"/>
                </a:solidFill>
                <a:latin typeface="Arial"/>
                <a:ea typeface="SimSun"/>
              </a:rPr>
              <a:t>illness</a:t>
            </a:r>
            <a:endParaRPr lang="es-ES" altLang="zh-CN" dirty="0">
              <a:solidFill>
                <a:srgbClr val="000066"/>
              </a:solidFill>
              <a:latin typeface="Arial"/>
              <a:ea typeface="SimSun"/>
            </a:endParaRPr>
          </a:p>
          <a:p>
            <a:pPr marL="457200" lvl="2" defTabSz="912813" eaLnBrk="0" hangingPunct="0">
              <a:buClr>
                <a:srgbClr val="1E7FB8"/>
              </a:buClr>
            </a:pPr>
            <a:endParaRPr lang="fr-FR" altLang="zh-CN" sz="21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6360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doctor_goodby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itr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sz="3600" dirty="0"/>
              <a:t>End of module</a:t>
            </a:r>
            <a:endParaRPr lang="fr-FR" sz="3600" dirty="0"/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3924300" y="2060575"/>
            <a:ext cx="3671888" cy="1512888"/>
          </a:xfrm>
          <a:prstGeom prst="wedgeRoundRectCallout">
            <a:avLst>
              <a:gd name="adj1" fmla="val -80920"/>
              <a:gd name="adj2" fmla="val -26776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rtl="1">
              <a:defRPr/>
            </a:pPr>
            <a:br>
              <a:rPr lang="en-US" sz="1400" b="1" dirty="0">
                <a:solidFill>
                  <a:srgbClr val="000066"/>
                </a:solidFill>
              </a:rPr>
            </a:br>
            <a:r>
              <a:rPr lang="en-US" sz="2400" b="1" dirty="0">
                <a:solidFill>
                  <a:srgbClr val="000066"/>
                </a:solidFill>
              </a:rPr>
              <a:t>Thank you</a:t>
            </a:r>
          </a:p>
          <a:p>
            <a:pPr algn="ctr" rtl="1">
              <a:defRPr/>
            </a:pPr>
            <a:r>
              <a:rPr lang="en-US" sz="2400" b="1" dirty="0">
                <a:solidFill>
                  <a:srgbClr val="000066"/>
                </a:solidFill>
              </a:rPr>
              <a:t>for your attention! </a:t>
            </a:r>
            <a:br>
              <a:rPr lang="en-US" sz="2400" b="1" dirty="0">
                <a:solidFill>
                  <a:srgbClr val="000066"/>
                </a:solidFill>
              </a:rPr>
            </a:br>
            <a:br>
              <a:rPr lang="en-US" sz="2400" b="1" dirty="0">
                <a:solidFill>
                  <a:srgbClr val="000066"/>
                </a:solidFill>
              </a:rPr>
            </a:br>
            <a:endParaRPr lang="en-US" sz="24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b="1" dirty="0">
              <a:solidFill>
                <a:srgbClr val="000066"/>
              </a:solidFill>
            </a:endParaRPr>
          </a:p>
          <a:p>
            <a:pPr rtl="1">
              <a:defRPr/>
            </a:pPr>
            <a:r>
              <a:rPr lang="fr-FR" sz="2000" b="1" dirty="0">
                <a:solidFill>
                  <a:srgbClr val="000066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96434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V="1">
            <a:off x="499064" y="491063"/>
            <a:ext cx="8143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2813" eaLnBrk="0" hangingPunct="0">
              <a:defRPr/>
            </a:pPr>
            <a:r>
              <a:rPr lang="en-US" sz="3600" b="1" dirty="0">
                <a:solidFill>
                  <a:srgbClr val="000066"/>
                </a:solidFill>
                <a:latin typeface="+mj-lt"/>
                <a:cs typeface="+mj-cs"/>
              </a:rPr>
              <a:t>References</a:t>
            </a:r>
          </a:p>
        </p:txBody>
      </p:sp>
      <p:sp>
        <p:nvSpPr>
          <p:cNvPr id="31746" name="Rectangle 31"/>
          <p:cNvSpPr>
            <a:spLocks noChangeArrowheads="1"/>
          </p:cNvSpPr>
          <p:nvPr/>
        </p:nvSpPr>
        <p:spPr bwMode="auto">
          <a:xfrm>
            <a:off x="179388" y="1412875"/>
            <a:ext cx="8640762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marL="340995" indent="-340995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altLang="zh-CN" sz="24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SAGE recommendations on HPV vaccines in supply constraint (2019)</a:t>
            </a:r>
            <a:r>
              <a:rPr lang="en-US" altLang="zh-CN" sz="2400" dirty="0">
                <a:latin typeface="Arial" pitchFamily="34" charset="0"/>
                <a:ea typeface="SimSun" pitchFamily="2" charset="-122"/>
              </a:rPr>
              <a:t> </a:t>
            </a:r>
            <a:r>
              <a:rPr lang="en-US" altLang="zh-CN" sz="2400" dirty="0">
                <a:latin typeface="Arial" pitchFamily="34" charset="0"/>
                <a:ea typeface="SimSun" pitchFamily="2" charset="-122"/>
                <a:hlinkClick r:id="rId3"/>
              </a:rPr>
              <a:t>https://apps.who.int/iris/bitstream/handle/10665/329962/WER9447-eng-fre.pdf</a:t>
            </a:r>
            <a:endParaRPr lang="en-US" altLang="zh-CN" sz="2400" dirty="0">
              <a:latin typeface="Arial" pitchFamily="34" charset="0"/>
              <a:ea typeface="SimSun" pitchFamily="2" charset="-122"/>
            </a:endParaRPr>
          </a:p>
          <a:p>
            <a:pPr marL="340995" indent="-340995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altLang="zh-CN" sz="24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WHO position paper on HPV vaccines (2017)</a:t>
            </a:r>
            <a:r>
              <a:rPr lang="en-US" altLang="zh-CN" sz="2400" dirty="0">
                <a:latin typeface="Arial" pitchFamily="34" charset="0"/>
                <a:ea typeface="SimSun" pitchFamily="2" charset="-122"/>
              </a:rPr>
              <a:t> </a:t>
            </a:r>
            <a:r>
              <a:rPr lang="en-US" altLang="zh-CN" sz="2400" dirty="0">
                <a:latin typeface="Arial" pitchFamily="34" charset="0"/>
                <a:ea typeface="SimSun" pitchFamily="2" charset="-122"/>
                <a:hlinkClick r:id="rId4"/>
              </a:rPr>
              <a:t>https://apps.who.int/iris/handle/10665/255353</a:t>
            </a:r>
            <a:endParaRPr lang="en-US" altLang="zh-CN" sz="2400" dirty="0">
              <a:latin typeface="Arial" pitchFamily="34" charset="0"/>
              <a:ea typeface="SimSun" pitchFamily="2" charset="-122"/>
            </a:endParaRPr>
          </a:p>
          <a:p>
            <a:pPr marL="340995" indent="-340995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US" altLang="zh-CN" sz="2400" dirty="0" err="1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Cecolin</a:t>
            </a:r>
            <a:r>
              <a:rPr lang="en-US" altLang="zh-CN" sz="24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: product overview</a:t>
            </a:r>
            <a:r>
              <a:rPr lang="en-US" altLang="zh-CN" sz="2400" dirty="0">
                <a:latin typeface="Arial" pitchFamily="34" charset="0"/>
                <a:ea typeface="SimSun" pitchFamily="2" charset="-122"/>
              </a:rPr>
              <a:t> </a:t>
            </a:r>
            <a:r>
              <a:rPr lang="en-US" altLang="zh-CN" sz="2400" dirty="0">
                <a:latin typeface="Arial" pitchFamily="34" charset="0"/>
                <a:ea typeface="SimSun" pitchFamily="2" charset="-122"/>
                <a:hlinkClick r:id="rId5"/>
              </a:rPr>
              <a:t>https://extranet.who.int/pqweb/content/cecolin%C2%AE</a:t>
            </a:r>
            <a:endParaRPr lang="en-US" altLang="zh-CN" sz="2400" dirty="0">
              <a:latin typeface="Arial" pitchFamily="34" charset="0"/>
              <a:ea typeface="SimSun" pitchFamily="2" charset="-122"/>
            </a:endParaRPr>
          </a:p>
          <a:p>
            <a:pPr marL="340995" indent="-340995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endParaRPr lang="en-US" altLang="zh-CN" sz="24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dirty="0">
                <a:ea typeface="ＭＳ Ｐゴシック" charset="0"/>
              </a:rPr>
              <a:t>Learning objectives</a:t>
            </a:r>
          </a:p>
        </p:txBody>
      </p:sp>
      <p:sp>
        <p:nvSpPr>
          <p:cNvPr id="7170" name="Rectangle 14"/>
          <p:cNvSpPr>
            <a:spLocks noChangeArrowheads="1"/>
          </p:cNvSpPr>
          <p:nvPr/>
        </p:nvSpPr>
        <p:spPr bwMode="auto">
          <a:xfrm>
            <a:off x="1476375" y="1381125"/>
            <a:ext cx="7258050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t"/>
          <a:lstStyle/>
          <a:p>
            <a:pPr marL="340995" indent="-340995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fr-FR" sz="2400" dirty="0">
                <a:solidFill>
                  <a:srgbClr val="000066"/>
                </a:solidFill>
                <a:latin typeface="Arial"/>
                <a:ea typeface="MS PGothic"/>
              </a:rPr>
              <a:t>At the end of the module, </a:t>
            </a:r>
            <a:r>
              <a:rPr lang="fr-FR" sz="2400" dirty="0" err="1">
                <a:solidFill>
                  <a:srgbClr val="000066"/>
                </a:solidFill>
                <a:latin typeface="Arial"/>
                <a:ea typeface="MS PGothic"/>
              </a:rPr>
              <a:t>you</a:t>
            </a:r>
            <a:r>
              <a:rPr lang="fr-FR" sz="2400" dirty="0">
                <a:solidFill>
                  <a:srgbClr val="000066"/>
                </a:solidFill>
                <a:latin typeface="Arial"/>
                <a:ea typeface="MS PGothic"/>
              </a:rPr>
              <a:t> </a:t>
            </a:r>
            <a:r>
              <a:rPr lang="fr-FR" sz="2400" dirty="0" err="1">
                <a:solidFill>
                  <a:srgbClr val="000066"/>
                </a:solidFill>
                <a:latin typeface="Arial"/>
                <a:ea typeface="MS PGothic"/>
              </a:rPr>
              <a:t>will</a:t>
            </a:r>
            <a:r>
              <a:rPr lang="fr-FR" sz="2400" dirty="0">
                <a:solidFill>
                  <a:srgbClr val="000066"/>
                </a:solidFill>
                <a:latin typeface="Arial"/>
                <a:ea typeface="MS PGothic"/>
              </a:rPr>
              <a:t> have </a:t>
            </a:r>
            <a:r>
              <a:rPr lang="fr-FR" sz="2400" dirty="0" err="1">
                <a:solidFill>
                  <a:srgbClr val="000066"/>
                </a:solidFill>
                <a:latin typeface="Arial"/>
                <a:ea typeface="MS PGothic"/>
              </a:rPr>
              <a:t>learned</a:t>
            </a:r>
            <a:r>
              <a:rPr lang="fr-FR" sz="2400" dirty="0">
                <a:solidFill>
                  <a:srgbClr val="000066"/>
                </a:solidFill>
                <a:latin typeface="Arial"/>
                <a:ea typeface="MS PGothic"/>
              </a:rPr>
              <a:t> to:</a:t>
            </a:r>
            <a:endParaRPr lang="en-US">
              <a:latin typeface="Arial"/>
              <a:ea typeface="MS PGothic"/>
            </a:endParaRPr>
          </a:p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100" dirty="0">
                <a:solidFill>
                  <a:srgbClr val="000066"/>
                </a:solidFill>
                <a:latin typeface="Arial"/>
                <a:ea typeface="MS PGothic"/>
              </a:rPr>
              <a:t>Describe the recommended immunization schedule for </a:t>
            </a:r>
            <a:r>
              <a:rPr lang="en-US" sz="2100" dirty="0" err="1">
                <a:solidFill>
                  <a:srgbClr val="000066"/>
                </a:solidFill>
                <a:latin typeface="Arial"/>
                <a:ea typeface="MS PGothic"/>
              </a:rPr>
              <a:t>Cecolin</a:t>
            </a:r>
            <a:r>
              <a:rPr lang="en-US" sz="2100" dirty="0">
                <a:solidFill>
                  <a:srgbClr val="000066"/>
                </a:solidFill>
                <a:latin typeface="Arial"/>
                <a:ea typeface="MS PGothic"/>
              </a:rPr>
              <a:t>®</a:t>
            </a:r>
            <a:endParaRPr lang="en-US" sz="2100" baseline="30000" dirty="0">
              <a:solidFill>
                <a:srgbClr val="000066"/>
              </a:solidFill>
              <a:latin typeface="Arial"/>
              <a:ea typeface="MS PGothic"/>
            </a:endParaRPr>
          </a:p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100" dirty="0">
                <a:solidFill>
                  <a:srgbClr val="000066"/>
                </a:solidFill>
                <a:latin typeface="Arial" pitchFamily="34" charset="0"/>
              </a:rPr>
              <a:t>Describe when a girl is eligible for HPV vaccine and when she is not eligible</a:t>
            </a:r>
          </a:p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US" sz="2100" dirty="0">
                <a:solidFill>
                  <a:srgbClr val="000066"/>
                </a:solidFill>
                <a:latin typeface="Arial" pitchFamily="34" charset="0"/>
              </a:rPr>
              <a:t>Describe the absolute contraindications for vaccination                                                                                                                                    </a:t>
            </a:r>
          </a:p>
          <a:p>
            <a:pPr marL="347345" indent="-280670" defTabSz="912813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en-GB" sz="2400" dirty="0">
                <a:solidFill>
                  <a:srgbClr val="000066"/>
                </a:solidFill>
                <a:latin typeface="Arial" pitchFamily="34" charset="0"/>
              </a:rPr>
              <a:t>Duration</a:t>
            </a:r>
            <a:endParaRPr lang="en-GB" sz="2500" dirty="0">
              <a:solidFill>
                <a:srgbClr val="000066"/>
              </a:solidFill>
              <a:latin typeface="Arial" pitchFamily="34" charset="0"/>
            </a:endParaRPr>
          </a:p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r>
              <a:rPr lang="en-GB" sz="2100" dirty="0">
                <a:solidFill>
                  <a:srgbClr val="000066"/>
                </a:solidFill>
                <a:latin typeface="Arial" pitchFamily="34" charset="0"/>
              </a:rPr>
              <a:t>60</a:t>
            </a:r>
            <a:r>
              <a:rPr lang="ja-JP" altLang="en-GB" sz="2100" dirty="0">
                <a:solidFill>
                  <a:srgbClr val="000066"/>
                </a:solidFill>
                <a:latin typeface="Arial" pitchFamily="34" charset="0"/>
              </a:rPr>
              <a:t>’</a:t>
            </a:r>
            <a:endParaRPr lang="en-GB" altLang="ja-JP" sz="2100" dirty="0">
              <a:solidFill>
                <a:srgbClr val="000066"/>
              </a:solidFill>
              <a:latin typeface="Arial" pitchFamily="34" charset="0"/>
            </a:endParaRPr>
          </a:p>
          <a:p>
            <a:pPr marL="804545" lvl="1" indent="-280670" defTabSz="912813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</a:pPr>
            <a:endParaRPr lang="fr-FR" sz="2100" dirty="0">
              <a:solidFill>
                <a:srgbClr val="000066"/>
              </a:solidFill>
              <a:latin typeface="Arial" pitchFamily="34" charset="0"/>
            </a:endParaRPr>
          </a:p>
        </p:txBody>
      </p:sp>
      <p:pic>
        <p:nvPicPr>
          <p:cNvPr id="7171" name="Picture 6" descr="C:\Users\sfellache\Desktop\ammp\sandclo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975" y="3429000"/>
            <a:ext cx="82391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7" descr="arro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1"/>
          <p:cNvSpPr txBox="1">
            <a:spLocks noChangeArrowheads="1"/>
          </p:cNvSpPr>
          <p:nvPr/>
        </p:nvSpPr>
        <p:spPr bwMode="auto">
          <a:xfrm>
            <a:off x="1600200" y="65659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5" descr="C:\Users\sfellache\Desktop\ammp\doctor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1500188"/>
            <a:ext cx="2101850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00063" y="1358900"/>
            <a:ext cx="4929187" cy="784225"/>
            <a:chOff x="290" y="1207"/>
            <a:chExt cx="2743" cy="494"/>
          </a:xfrm>
        </p:grpSpPr>
        <p:sp>
          <p:nvSpPr>
            <p:cNvPr id="4" name="Rectangle à coins arrondis 3"/>
            <p:cNvSpPr/>
            <p:nvPr/>
          </p:nvSpPr>
          <p:spPr bwMode="auto">
            <a:xfrm>
              <a:off x="529" y="1207"/>
              <a:ext cx="2504" cy="494"/>
            </a:xfrm>
            <a:prstGeom prst="wedgeRoundRectCallout">
              <a:avLst>
                <a:gd name="adj1" fmla="val 68142"/>
                <a:gd name="adj2" fmla="val 36750"/>
                <a:gd name="adj3" fmla="val 16667"/>
              </a:avLst>
            </a:prstGeom>
            <a:ln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rtl="1">
                <a:defRPr/>
              </a:pPr>
              <a:r>
                <a:rPr lang="fr-FR" sz="2000" b="1" dirty="0" err="1">
                  <a:solidFill>
                    <a:srgbClr val="000066"/>
                  </a:solidFill>
                </a:rPr>
                <a:t>What</a:t>
              </a:r>
              <a:r>
                <a:rPr lang="fr-FR" sz="2000" b="1" dirty="0">
                  <a:solidFill>
                    <a:srgbClr val="000066"/>
                  </a:solidFill>
                </a:rPr>
                <a:t> </a:t>
              </a:r>
              <a:r>
                <a:rPr lang="fr-FR" sz="2000" b="1" dirty="0" err="1">
                  <a:solidFill>
                    <a:srgbClr val="000066"/>
                  </a:solidFill>
                </a:rPr>
                <a:t>is</a:t>
              </a:r>
              <a:r>
                <a:rPr lang="fr-FR" sz="2000" b="1" dirty="0">
                  <a:solidFill>
                    <a:srgbClr val="000066"/>
                  </a:solidFill>
                </a:rPr>
                <a:t> the </a:t>
              </a:r>
              <a:r>
                <a:rPr lang="fr-FR" sz="2000" b="1" dirty="0" err="1">
                  <a:solidFill>
                    <a:srgbClr val="000066"/>
                  </a:solidFill>
                </a:rPr>
                <a:t>schedule</a:t>
              </a:r>
              <a:r>
                <a:rPr lang="fr-FR" sz="2000" b="1" dirty="0">
                  <a:solidFill>
                    <a:srgbClr val="000066"/>
                  </a:solidFill>
                </a:rPr>
                <a:t> and dosage for </a:t>
              </a:r>
              <a:r>
                <a:rPr lang="en-US" sz="2000" b="1" dirty="0" err="1">
                  <a:solidFill>
                    <a:srgbClr val="000066"/>
                  </a:solidFill>
                </a:rPr>
                <a:t>Cecolin</a:t>
              </a:r>
              <a:r>
                <a:rPr lang="en-US" sz="2000" b="1" dirty="0">
                  <a:solidFill>
                    <a:srgbClr val="000066"/>
                  </a:solidFill>
                </a:rPr>
                <a:t>®</a:t>
              </a:r>
              <a:r>
                <a:rPr lang="fr-FR" sz="2000" b="1" dirty="0">
                  <a:solidFill>
                    <a:srgbClr val="000066"/>
                  </a:solidFill>
                </a:rPr>
                <a:t>?</a:t>
              </a:r>
            </a:p>
          </p:txBody>
        </p:sp>
        <p:sp>
          <p:nvSpPr>
            <p:cNvPr id="8" name="Ellipse 7"/>
            <p:cNvSpPr>
              <a:spLocks noChangeArrowheads="1"/>
            </p:cNvSpPr>
            <p:nvPr/>
          </p:nvSpPr>
          <p:spPr bwMode="auto">
            <a:xfrm>
              <a:off x="290" y="1251"/>
              <a:ext cx="279" cy="318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1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00063" y="3214688"/>
            <a:ext cx="5000625" cy="927100"/>
            <a:chOff x="440" y="1958"/>
            <a:chExt cx="2803" cy="751"/>
          </a:xfrm>
        </p:grpSpPr>
        <p:sp>
          <p:nvSpPr>
            <p:cNvPr id="6" name="Rectangle à coins arrondis 5"/>
            <p:cNvSpPr/>
            <p:nvPr/>
          </p:nvSpPr>
          <p:spPr bwMode="auto">
            <a:xfrm>
              <a:off x="640" y="2072"/>
              <a:ext cx="2603" cy="637"/>
            </a:xfrm>
            <a:prstGeom prst="wedgeRoundRectCallout">
              <a:avLst>
                <a:gd name="adj1" fmla="val 69870"/>
                <a:gd name="adj2" fmla="val -7207"/>
                <a:gd name="adj3" fmla="val 16667"/>
              </a:avLst>
            </a:prstGeom>
            <a:ln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rtl="1"/>
              <a:r>
                <a:rPr lang="fr-FR" sz="2000" b="1" dirty="0" err="1">
                  <a:solidFill>
                    <a:srgbClr val="000066"/>
                  </a:solidFill>
                  <a:ea typeface="MS PGothic" pitchFamily="34" charset="-128"/>
                </a:rPr>
                <a:t>What</a:t>
              </a:r>
              <a:r>
                <a:rPr lang="fr-FR" sz="2000" b="1" dirty="0">
                  <a:solidFill>
                    <a:srgbClr val="000066"/>
                  </a:solidFill>
                  <a:ea typeface="MS PGothic" pitchFamily="34" charset="-128"/>
                </a:rPr>
                <a:t> to do </a:t>
              </a:r>
              <a:r>
                <a:rPr lang="fr-FR" sz="2000" b="1" dirty="0" err="1">
                  <a:solidFill>
                    <a:srgbClr val="000066"/>
                  </a:solidFill>
                  <a:ea typeface="MS PGothic" pitchFamily="34" charset="-128"/>
                </a:rPr>
                <a:t>when</a:t>
              </a:r>
              <a:r>
                <a:rPr lang="fr-FR" sz="2000" b="1" dirty="0">
                  <a:solidFill>
                    <a:srgbClr val="000066"/>
                  </a:solidFill>
                  <a:ea typeface="MS PGothic" pitchFamily="34" charset="-128"/>
                </a:rPr>
                <a:t>…?</a:t>
              </a:r>
            </a:p>
          </p:txBody>
        </p:sp>
        <p:sp>
          <p:nvSpPr>
            <p:cNvPr id="9" name="Ellipse 8"/>
            <p:cNvSpPr>
              <a:spLocks noChangeArrowheads="1"/>
            </p:cNvSpPr>
            <p:nvPr/>
          </p:nvSpPr>
          <p:spPr bwMode="auto">
            <a:xfrm>
              <a:off x="440" y="1958"/>
              <a:ext cx="280" cy="405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3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500063" y="4286250"/>
            <a:ext cx="5000625" cy="857250"/>
            <a:chOff x="295" y="2343"/>
            <a:chExt cx="2816" cy="540"/>
          </a:xfrm>
        </p:grpSpPr>
        <p:sp>
          <p:nvSpPr>
            <p:cNvPr id="7" name="Rectangle à coins arrondis 6"/>
            <p:cNvSpPr/>
            <p:nvPr/>
          </p:nvSpPr>
          <p:spPr bwMode="auto">
            <a:xfrm>
              <a:off x="533" y="2388"/>
              <a:ext cx="2578" cy="495"/>
            </a:xfrm>
            <a:prstGeom prst="wedgeRoundRectCallout">
              <a:avLst>
                <a:gd name="adj1" fmla="val 69091"/>
                <a:gd name="adj2" fmla="val -67490"/>
                <a:gd name="adj3" fmla="val 16667"/>
              </a:avLst>
            </a:prstGeom>
            <a:ln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40" tIns="45720" rIns="91440" bIns="45720" anchor="t"/>
            <a:lstStyle/>
            <a:p>
              <a:pPr rtl="1">
                <a:defRPr/>
              </a:pPr>
              <a:r>
                <a:rPr lang="fr-FR" sz="2000" b="1" dirty="0" err="1">
                  <a:solidFill>
                    <a:srgbClr val="000066"/>
                  </a:solidFill>
                  <a:ea typeface="MS PGothic"/>
                </a:rPr>
                <a:t>What</a:t>
              </a:r>
              <a:r>
                <a:rPr lang="fr-FR" sz="2000" b="1" dirty="0">
                  <a:solidFill>
                    <a:srgbClr val="000066"/>
                  </a:solidFill>
                  <a:ea typeface="MS PGothic"/>
                </a:rPr>
                <a:t> are the </a:t>
              </a:r>
              <a:r>
                <a:rPr lang="fr-FR" sz="2000" b="1" dirty="0" err="1">
                  <a:solidFill>
                    <a:srgbClr val="000066"/>
                  </a:solidFill>
                  <a:ea typeface="MS PGothic"/>
                </a:rPr>
                <a:t>precautions</a:t>
              </a:r>
              <a:r>
                <a:rPr lang="fr-FR" sz="2000" b="1" dirty="0">
                  <a:solidFill>
                    <a:srgbClr val="000066"/>
                  </a:solidFill>
                  <a:ea typeface="MS PGothic"/>
                </a:rPr>
                <a:t> and </a:t>
              </a:r>
              <a:r>
                <a:rPr lang="fr-FR" sz="2000" b="1" dirty="0" err="1">
                  <a:solidFill>
                    <a:srgbClr val="000066"/>
                  </a:solidFill>
                  <a:ea typeface="MS PGothic"/>
                </a:rPr>
                <a:t>contraindications</a:t>
              </a:r>
            </a:p>
          </p:txBody>
        </p:sp>
        <p:sp>
          <p:nvSpPr>
            <p:cNvPr id="10" name="Ellipse 9"/>
            <p:cNvSpPr>
              <a:spLocks noChangeArrowheads="1"/>
            </p:cNvSpPr>
            <p:nvPr/>
          </p:nvSpPr>
          <p:spPr bwMode="auto">
            <a:xfrm>
              <a:off x="295" y="2343"/>
              <a:ext cx="278" cy="318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4</a:t>
              </a:r>
            </a:p>
          </p:txBody>
        </p:sp>
      </p:grpSp>
      <p:sp>
        <p:nvSpPr>
          <p:cNvPr id="9222" name="Titre 17"/>
          <p:cNvSpPr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 eaLnBrk="0" hangingPunct="0">
              <a:defRPr/>
            </a:pPr>
            <a:r>
              <a:rPr lang="fr-FR" sz="3500" b="1" dirty="0">
                <a:solidFill>
                  <a:srgbClr val="000066"/>
                </a:solidFill>
                <a:latin typeface="Arial" charset="0"/>
                <a:ea typeface="ＭＳ Ｐゴシック" charset="0"/>
              </a:rPr>
              <a:t>Key issues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003800" y="5592763"/>
            <a:ext cx="2492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/>
              <a:t> </a:t>
            </a:r>
            <a:endParaRPr lang="en-GB" b="1" i="1"/>
          </a:p>
        </p:txBody>
      </p: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500063" y="2357438"/>
            <a:ext cx="5000625" cy="785812"/>
            <a:chOff x="250" y="1792"/>
            <a:chExt cx="2610" cy="545"/>
          </a:xfrm>
        </p:grpSpPr>
        <p:sp>
          <p:nvSpPr>
            <p:cNvPr id="16" name="Rectangle à coins arrondis 5"/>
            <p:cNvSpPr/>
            <p:nvPr/>
          </p:nvSpPr>
          <p:spPr bwMode="auto">
            <a:xfrm>
              <a:off x="467" y="1792"/>
              <a:ext cx="2393" cy="545"/>
            </a:xfrm>
            <a:prstGeom prst="wedgeRoundRectCallout">
              <a:avLst>
                <a:gd name="adj1" fmla="val 69870"/>
                <a:gd name="adj2" fmla="val -7207"/>
                <a:gd name="adj3" fmla="val 16667"/>
              </a:avLst>
            </a:prstGeom>
            <a:ln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rtl="1"/>
              <a:r>
                <a:rPr lang="fr-FR" sz="2000" b="1" dirty="0">
                  <a:solidFill>
                    <a:srgbClr val="000066"/>
                  </a:solidFill>
                  <a:ea typeface="MS PGothic" pitchFamily="34" charset="-128"/>
                </a:rPr>
                <a:t>How do </a:t>
              </a:r>
              <a:r>
                <a:rPr lang="fr-FR" sz="2000" b="1" dirty="0" err="1">
                  <a:solidFill>
                    <a:srgbClr val="000066"/>
                  </a:solidFill>
                  <a:ea typeface="MS PGothic" pitchFamily="34" charset="-128"/>
                </a:rPr>
                <a:t>you</a:t>
              </a:r>
              <a:r>
                <a:rPr lang="fr-FR" sz="2000" b="1" dirty="0">
                  <a:solidFill>
                    <a:srgbClr val="000066"/>
                  </a:solidFill>
                  <a:ea typeface="MS PGothic" pitchFamily="34" charset="-128"/>
                </a:rPr>
                <a:t> </a:t>
              </a:r>
              <a:r>
                <a:rPr lang="fr-FR" sz="2000" b="1" dirty="0" err="1">
                  <a:solidFill>
                    <a:srgbClr val="000066"/>
                  </a:solidFill>
                  <a:ea typeface="MS PGothic" pitchFamily="34" charset="-128"/>
                </a:rPr>
                <a:t>determine</a:t>
              </a:r>
              <a:r>
                <a:rPr lang="fr-FR" sz="2000" b="1" dirty="0">
                  <a:solidFill>
                    <a:srgbClr val="000066"/>
                  </a:solidFill>
                  <a:ea typeface="MS PGothic" pitchFamily="34" charset="-128"/>
                </a:rPr>
                <a:t> a </a:t>
              </a:r>
              <a:r>
                <a:rPr lang="fr-FR" sz="2000" b="1" dirty="0" err="1">
                  <a:solidFill>
                    <a:srgbClr val="000066"/>
                  </a:solidFill>
                  <a:ea typeface="MS PGothic" pitchFamily="34" charset="-128"/>
                </a:rPr>
                <a:t>girl</a:t>
              </a:r>
              <a:r>
                <a:rPr lang="fr-FR" altLang="en-US" sz="2000" b="1" dirty="0" err="1">
                  <a:solidFill>
                    <a:srgbClr val="000066"/>
                  </a:solidFill>
                  <a:ea typeface="MS PGothic" pitchFamily="34" charset="-128"/>
                </a:rPr>
                <a:t>’</a:t>
              </a:r>
              <a:r>
                <a:rPr lang="fr-FR" sz="2000" b="1" dirty="0" err="1">
                  <a:solidFill>
                    <a:srgbClr val="000066"/>
                  </a:solidFill>
                  <a:ea typeface="MS PGothic" pitchFamily="34" charset="-128"/>
                </a:rPr>
                <a:t>s</a:t>
              </a:r>
              <a:r>
                <a:rPr lang="fr-FR" sz="2000" b="1" dirty="0">
                  <a:solidFill>
                    <a:srgbClr val="000066"/>
                  </a:solidFill>
                  <a:ea typeface="MS PGothic" pitchFamily="34" charset="-128"/>
                </a:rPr>
                <a:t> </a:t>
              </a:r>
              <a:r>
                <a:rPr lang="fr-FR" sz="2000" b="1" dirty="0" err="1">
                  <a:solidFill>
                    <a:srgbClr val="000066"/>
                  </a:solidFill>
                  <a:ea typeface="MS PGothic" pitchFamily="34" charset="-128"/>
                </a:rPr>
                <a:t>eligibility</a:t>
              </a:r>
              <a:r>
                <a:rPr lang="fr-FR" sz="2000" b="1" dirty="0">
                  <a:solidFill>
                    <a:srgbClr val="000066"/>
                  </a:solidFill>
                  <a:ea typeface="MS PGothic" pitchFamily="34" charset="-128"/>
                </a:rPr>
                <a:t> for HPV vaccine?</a:t>
              </a:r>
            </a:p>
          </p:txBody>
        </p:sp>
        <p:sp>
          <p:nvSpPr>
            <p:cNvPr id="17" name="Ellipse 8"/>
            <p:cNvSpPr>
              <a:spLocks noChangeArrowheads="1"/>
            </p:cNvSpPr>
            <p:nvPr/>
          </p:nvSpPr>
          <p:spPr bwMode="auto">
            <a:xfrm>
              <a:off x="250" y="1842"/>
              <a:ext cx="254" cy="348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238250"/>
          </a:xfrm>
        </p:spPr>
        <p:txBody>
          <a:bodyPr/>
          <a:lstStyle/>
          <a:p>
            <a:pPr>
              <a:defRPr/>
            </a:pPr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the </a:t>
            </a:r>
            <a:r>
              <a:rPr lang="fr-FR" dirty="0" err="1"/>
              <a:t>schedule</a:t>
            </a:r>
            <a:r>
              <a:rPr lang="fr-FR" dirty="0"/>
              <a:t> for </a:t>
            </a:r>
            <a:r>
              <a:rPr lang="en-US" dirty="0" err="1"/>
              <a:t>Cecolin</a:t>
            </a:r>
            <a:r>
              <a:rPr lang="en-US" dirty="0"/>
              <a:t>®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vaccine administration?</a:t>
            </a:r>
            <a:endParaRPr lang="en-US" dirty="0"/>
          </a:p>
        </p:txBody>
      </p:sp>
      <p:pic>
        <p:nvPicPr>
          <p:cNvPr id="11266" name="Picture 2" descr="Z:\Training\WHO_Rotavirus_Training Package\Illustrations\vaccin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925094" y="2262508"/>
            <a:ext cx="69850" cy="46037"/>
          </a:xfrm>
          <a:noFill/>
        </p:spPr>
      </p:pic>
      <p:sp>
        <p:nvSpPr>
          <p:cNvPr id="24" name="Arc 23"/>
          <p:cNvSpPr/>
          <p:nvPr/>
        </p:nvSpPr>
        <p:spPr bwMode="auto">
          <a:xfrm>
            <a:off x="1843088" y="4549366"/>
            <a:ext cx="1500187" cy="1376363"/>
          </a:xfrm>
          <a:prstGeom prst="arc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defTabSz="1042988">
              <a:spcBef>
                <a:spcPct val="50000"/>
              </a:spcBef>
              <a:defRPr/>
            </a:pPr>
            <a:endParaRPr lang="en-US" sz="3900" b="1" dirty="0">
              <a:solidFill>
                <a:schemeClr val="accent4">
                  <a:lumMod val="85000"/>
                  <a:lumOff val="15000"/>
                </a:schemeClr>
              </a:solidFill>
              <a:latin typeface="Arial" charset="0"/>
            </a:endParaRPr>
          </a:p>
        </p:txBody>
      </p:sp>
      <p:sp>
        <p:nvSpPr>
          <p:cNvPr id="11282" name="TextBox 15"/>
          <p:cNvSpPr txBox="1">
            <a:spLocks noChangeArrowheads="1"/>
          </p:cNvSpPr>
          <p:nvPr/>
        </p:nvSpPr>
        <p:spPr bwMode="auto">
          <a:xfrm>
            <a:off x="76201" y="5547886"/>
            <a:ext cx="90211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b="1" dirty="0">
                <a:latin typeface="+mj-lt"/>
              </a:rPr>
              <a:t> Girls known to be immunocompromised (e.g. HIV+) should get a third dose (e.g. 0,6,12 m)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" y="2275220"/>
            <a:ext cx="8301038" cy="115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Straight Arrow Connector 17"/>
          <p:cNvCxnSpPr/>
          <p:nvPr/>
        </p:nvCxnSpPr>
        <p:spPr bwMode="auto">
          <a:xfrm>
            <a:off x="1354461" y="3706815"/>
            <a:ext cx="6382220" cy="0"/>
          </a:xfrm>
          <a:prstGeom prst="straightConnector1">
            <a:avLst/>
          </a:prstGeom>
          <a:ln w="57150">
            <a:solidFill>
              <a:schemeClr val="tx1"/>
            </a:solidFill>
            <a:headEnd type="arrow"/>
            <a:tailEnd type="arrow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40054" y="3789347"/>
            <a:ext cx="5963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Minimum interval of 6 months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299857-ADF7-4ACB-B8C4-F7895763EA11}"/>
              </a:ext>
            </a:extLst>
          </p:cNvPr>
          <p:cNvSpPr txBox="1"/>
          <p:nvPr/>
        </p:nvSpPr>
        <p:spPr>
          <a:xfrm>
            <a:off x="1309549" y="1585922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Dose 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D815F4-15B3-41B7-8789-5483890C98BC}"/>
              </a:ext>
            </a:extLst>
          </p:cNvPr>
          <p:cNvSpPr txBox="1"/>
          <p:nvPr/>
        </p:nvSpPr>
        <p:spPr>
          <a:xfrm>
            <a:off x="7060978" y="1605832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Dose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E3E810-DFBB-4535-B02F-922996AB52D0}"/>
              </a:ext>
            </a:extLst>
          </p:cNvPr>
          <p:cNvSpPr txBox="1"/>
          <p:nvPr/>
        </p:nvSpPr>
        <p:spPr>
          <a:xfrm>
            <a:off x="610794" y="4813580"/>
            <a:ext cx="829549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latin typeface="+mj-lt"/>
              </a:rPr>
              <a:t>Longer intervals of one, three or even up to five years between doses may be used for programmatic reasons.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24148B21-C793-4A60-BFCA-5864F406AA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6" t="47243" r="38227" b="13594"/>
          <a:stretch/>
        </p:blipFill>
        <p:spPr>
          <a:xfrm>
            <a:off x="590604" y="1388957"/>
            <a:ext cx="718945" cy="1731425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8AAA1406-0D0C-44FF-8881-BB7D51BB0D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6" t="47243" r="38227" b="13594"/>
          <a:stretch/>
        </p:blipFill>
        <p:spPr>
          <a:xfrm>
            <a:off x="7891655" y="1371600"/>
            <a:ext cx="718945" cy="17314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785813" y="285750"/>
            <a:ext cx="7072312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500" b="1" dirty="0">
                <a:solidFill>
                  <a:srgbClr val="000066"/>
                </a:solidFill>
                <a:latin typeface="+mj-lt"/>
                <a:cs typeface="+mj-cs"/>
              </a:rPr>
              <a:t>Who should get HPV vaccine?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42913" y="1381125"/>
            <a:ext cx="8161337" cy="4611688"/>
          </a:xfrm>
          <a:prstGeom prst="rect">
            <a:avLst/>
          </a:prstGeom>
        </p:spPr>
        <p:txBody>
          <a:bodyPr/>
          <a:lstStyle/>
          <a:p>
            <a:pPr marL="341313" indent="-341313" defTabSz="912813" eaLnBrk="0" hangingPunct="0">
              <a:spcBef>
                <a:spcPts val="1200"/>
              </a:spcBef>
              <a:buClr>
                <a:srgbClr val="1E7FB8"/>
              </a:buClr>
              <a:defRPr/>
            </a:pPr>
            <a:endParaRPr lang="fr-FR" sz="2500" kern="0" dirty="0">
              <a:solidFill>
                <a:srgbClr val="000066"/>
              </a:solidFill>
              <a:latin typeface="+mn-lt"/>
            </a:endParaRPr>
          </a:p>
          <a:p>
            <a:pPr marL="341313" indent="-341313" defTabSz="912813" eaLnBrk="0" hangingPunct="0">
              <a:spcBef>
                <a:spcPts val="12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endParaRPr lang="fr-FR" sz="2500" kern="0" dirty="0">
              <a:solidFill>
                <a:srgbClr val="000066"/>
              </a:solidFill>
              <a:latin typeface="+mn-lt"/>
            </a:endParaRPr>
          </a:p>
          <a:p>
            <a:pPr marL="341313" indent="-341313" defTabSz="912813" eaLnBrk="0" hangingPunct="0">
              <a:spcBef>
                <a:spcPts val="0"/>
              </a:spcBef>
              <a:buClr>
                <a:srgbClr val="1E7FB8"/>
              </a:buClr>
              <a:defRPr/>
            </a:pPr>
            <a:endParaRPr lang="fr-FR" sz="2000" kern="0" dirty="0">
              <a:solidFill>
                <a:srgbClr val="000066"/>
              </a:solidFill>
              <a:latin typeface="+mn-lt"/>
            </a:endParaRPr>
          </a:p>
        </p:txBody>
      </p:sp>
      <p:pic>
        <p:nvPicPr>
          <p:cNvPr id="13328" name="Picture 7" descr="p3-4c.png"/>
          <p:cNvPicPr>
            <a:picLocks noChangeAspect="1"/>
          </p:cNvPicPr>
          <p:nvPr/>
        </p:nvPicPr>
        <p:blipFill>
          <a:blip r:embed="rId3"/>
          <a:srcRect t="-2211" b="29234"/>
          <a:stretch>
            <a:fillRect/>
          </a:stretch>
        </p:blipFill>
        <p:spPr bwMode="auto">
          <a:xfrm>
            <a:off x="1214438" y="1928815"/>
            <a:ext cx="1051615" cy="235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8" descr="p3-4b.png"/>
          <p:cNvPicPr>
            <a:picLocks noChangeAspect="1"/>
          </p:cNvPicPr>
          <p:nvPr/>
        </p:nvPicPr>
        <p:blipFill>
          <a:blip r:embed="rId4"/>
          <a:srcRect b="29268"/>
          <a:stretch>
            <a:fillRect/>
          </a:stretch>
        </p:blipFill>
        <p:spPr bwMode="auto">
          <a:xfrm>
            <a:off x="2714626" y="2214613"/>
            <a:ext cx="982483" cy="2072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9" descr="p3-4a.png"/>
          <p:cNvPicPr>
            <a:picLocks noChangeAspect="1"/>
          </p:cNvPicPr>
          <p:nvPr/>
        </p:nvPicPr>
        <p:blipFill>
          <a:blip r:embed="rId5"/>
          <a:srcRect b="25748"/>
          <a:stretch>
            <a:fillRect/>
          </a:stretch>
        </p:blipFill>
        <p:spPr bwMode="auto">
          <a:xfrm>
            <a:off x="6215063" y="2428875"/>
            <a:ext cx="96308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4000500" y="2928938"/>
            <a:ext cx="1285875" cy="1570037"/>
            <a:chOff x="4000496" y="2928934"/>
            <a:chExt cx="1285884" cy="1569660"/>
          </a:xfrm>
        </p:grpSpPr>
        <p:sp>
          <p:nvSpPr>
            <p:cNvPr id="15" name="Donut 14"/>
            <p:cNvSpPr>
              <a:spLocks noChangeArrowheads="1"/>
            </p:cNvSpPr>
            <p:nvPr/>
          </p:nvSpPr>
          <p:spPr bwMode="auto">
            <a:xfrm>
              <a:off x="4000496" y="3286124"/>
              <a:ext cx="1000132" cy="973782"/>
            </a:xfrm>
            <a:custGeom>
              <a:avLst/>
              <a:gdLst>
                <a:gd name="T0" fmla="*/ 500066 w 1000132"/>
                <a:gd name="T1" fmla="*/ 0 h 973782"/>
                <a:gd name="T2" fmla="*/ 146466 w 1000132"/>
                <a:gd name="T3" fmla="*/ 142607 h 973782"/>
                <a:gd name="T4" fmla="*/ 0 w 1000132"/>
                <a:gd name="T5" fmla="*/ 486891 h 973782"/>
                <a:gd name="T6" fmla="*/ 146466 w 1000132"/>
                <a:gd name="T7" fmla="*/ 831175 h 973782"/>
                <a:gd name="T8" fmla="*/ 500066 w 1000132"/>
                <a:gd name="T9" fmla="*/ 973782 h 973782"/>
                <a:gd name="T10" fmla="*/ 853666 w 1000132"/>
                <a:gd name="T11" fmla="*/ 831175 h 973782"/>
                <a:gd name="T12" fmla="*/ 1000132 w 1000132"/>
                <a:gd name="T13" fmla="*/ 486891 h 973782"/>
                <a:gd name="T14" fmla="*/ 853666 w 1000132"/>
                <a:gd name="T15" fmla="*/ 142607 h 97378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46466 w 1000132"/>
                <a:gd name="T25" fmla="*/ 142607 h 973782"/>
                <a:gd name="T26" fmla="*/ 853666 w 1000132"/>
                <a:gd name="T27" fmla="*/ 831175 h 9737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0132" h="973782">
                  <a:moveTo>
                    <a:pt x="0" y="486891"/>
                  </a:moveTo>
                  <a:lnTo>
                    <a:pt x="0" y="486891"/>
                  </a:lnTo>
                  <a:cubicBezTo>
                    <a:pt x="0" y="217988"/>
                    <a:pt x="223887" y="0"/>
                    <a:pt x="500066" y="0"/>
                  </a:cubicBezTo>
                  <a:cubicBezTo>
                    <a:pt x="500066" y="0"/>
                    <a:pt x="500066" y="1"/>
                    <a:pt x="500066" y="1"/>
                  </a:cubicBezTo>
                  <a:cubicBezTo>
                    <a:pt x="776245" y="1"/>
                    <a:pt x="1000132" y="217989"/>
                    <a:pt x="1000132" y="486892"/>
                  </a:cubicBezTo>
                  <a:cubicBezTo>
                    <a:pt x="1000132" y="486892"/>
                    <a:pt x="1000131" y="486892"/>
                    <a:pt x="1000131" y="486892"/>
                  </a:cubicBezTo>
                  <a:lnTo>
                    <a:pt x="1000132" y="486893"/>
                  </a:lnTo>
                  <a:cubicBezTo>
                    <a:pt x="1000132" y="755795"/>
                    <a:pt x="776244" y="973783"/>
                    <a:pt x="500066" y="973783"/>
                  </a:cubicBezTo>
                  <a:cubicBezTo>
                    <a:pt x="223887" y="973784"/>
                    <a:pt x="0" y="755795"/>
                    <a:pt x="0" y="486893"/>
                  </a:cubicBezTo>
                  <a:cubicBezTo>
                    <a:pt x="0" y="486892"/>
                    <a:pt x="0" y="486892"/>
                    <a:pt x="0" y="486892"/>
                  </a:cubicBezTo>
                  <a:lnTo>
                    <a:pt x="0" y="486891"/>
                  </a:lnTo>
                  <a:close/>
                  <a:moveTo>
                    <a:pt x="112297" y="486891"/>
                  </a:moveTo>
                  <a:lnTo>
                    <a:pt x="112296" y="486890"/>
                  </a:lnTo>
                  <a:cubicBezTo>
                    <a:pt x="112296" y="693773"/>
                    <a:pt x="285907" y="861485"/>
                    <a:pt x="500065" y="861485"/>
                  </a:cubicBezTo>
                  <a:lnTo>
                    <a:pt x="500066" y="861484"/>
                  </a:lnTo>
                  <a:cubicBezTo>
                    <a:pt x="714224" y="861484"/>
                    <a:pt x="887835" y="693773"/>
                    <a:pt x="887835" y="486891"/>
                  </a:cubicBezTo>
                  <a:cubicBezTo>
                    <a:pt x="887835" y="280008"/>
                    <a:pt x="714224" y="112297"/>
                    <a:pt x="500066" y="112297"/>
                  </a:cubicBezTo>
                  <a:lnTo>
                    <a:pt x="500066" y="112296"/>
                  </a:lnTo>
                  <a:cubicBezTo>
                    <a:pt x="285907" y="112296"/>
                    <a:pt x="112296" y="280008"/>
                    <a:pt x="112296" y="486890"/>
                  </a:cubicBezTo>
                  <a:lnTo>
                    <a:pt x="112297" y="486891"/>
                  </a:lnTo>
                  <a:close/>
                </a:path>
              </a:pathLst>
            </a:custGeom>
            <a:solidFill>
              <a:srgbClr val="33CC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27940" dir="5400000" algn="ctr" rotWithShape="0">
                <a:srgbClr val="000000">
                  <a:alpha val="31998"/>
                </a:srgbClr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3322" name="TextBox 16"/>
            <p:cNvSpPr txBox="1">
              <a:spLocks noChangeArrowheads="1"/>
            </p:cNvSpPr>
            <p:nvPr/>
          </p:nvSpPr>
          <p:spPr bwMode="auto">
            <a:xfrm>
              <a:off x="4071934" y="2928934"/>
              <a:ext cx="1214446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9600" dirty="0">
                  <a:solidFill>
                    <a:srgbClr val="33CC33"/>
                  </a:solidFill>
                  <a:latin typeface="Wingdings" pitchFamily="2" charset="2"/>
                  <a:sym typeface="Wingdings" pitchFamily="2" charset="2"/>
                </a:rPr>
                <a:t></a:t>
              </a:r>
              <a:endParaRPr lang="en-US" sz="9600" dirty="0">
                <a:solidFill>
                  <a:srgbClr val="33CC33"/>
                </a:solidFill>
                <a:latin typeface="Wingdings" pitchFamily="2" charset="2"/>
              </a:endParaRP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7429500" y="3000375"/>
            <a:ext cx="1285875" cy="1570038"/>
            <a:chOff x="7429520" y="3000372"/>
            <a:chExt cx="1285884" cy="1569660"/>
          </a:xfrm>
        </p:grpSpPr>
        <p:sp>
          <p:nvSpPr>
            <p:cNvPr id="13319" name="TextBox 17"/>
            <p:cNvSpPr txBox="1">
              <a:spLocks noChangeArrowheads="1"/>
            </p:cNvSpPr>
            <p:nvPr/>
          </p:nvSpPr>
          <p:spPr bwMode="auto">
            <a:xfrm>
              <a:off x="7429520" y="3000372"/>
              <a:ext cx="1285884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9600" dirty="0">
                  <a:solidFill>
                    <a:srgbClr val="FF0000"/>
                  </a:solidFill>
                  <a:sym typeface="Wingdings" pitchFamily="2" charset="2"/>
                </a:rPr>
                <a:t></a:t>
              </a:r>
              <a:endParaRPr lang="en-US" sz="9600" dirty="0">
                <a:solidFill>
                  <a:srgbClr val="FF0000"/>
                </a:solidFill>
              </a:endParaRPr>
            </a:p>
          </p:txBody>
        </p:sp>
        <p:sp>
          <p:nvSpPr>
            <p:cNvPr id="21" name="Donut 20"/>
            <p:cNvSpPr>
              <a:spLocks noChangeArrowheads="1"/>
            </p:cNvSpPr>
            <p:nvPr/>
          </p:nvSpPr>
          <p:spPr bwMode="auto">
            <a:xfrm>
              <a:off x="7429520" y="3286124"/>
              <a:ext cx="1000132" cy="973782"/>
            </a:xfrm>
            <a:custGeom>
              <a:avLst/>
              <a:gdLst>
                <a:gd name="T0" fmla="*/ 500066 w 1000132"/>
                <a:gd name="T1" fmla="*/ 0 h 973782"/>
                <a:gd name="T2" fmla="*/ 146466 w 1000132"/>
                <a:gd name="T3" fmla="*/ 142607 h 973782"/>
                <a:gd name="T4" fmla="*/ 0 w 1000132"/>
                <a:gd name="T5" fmla="*/ 486891 h 973782"/>
                <a:gd name="T6" fmla="*/ 146466 w 1000132"/>
                <a:gd name="T7" fmla="*/ 831175 h 973782"/>
                <a:gd name="T8" fmla="*/ 500066 w 1000132"/>
                <a:gd name="T9" fmla="*/ 973782 h 973782"/>
                <a:gd name="T10" fmla="*/ 853666 w 1000132"/>
                <a:gd name="T11" fmla="*/ 831175 h 973782"/>
                <a:gd name="T12" fmla="*/ 1000132 w 1000132"/>
                <a:gd name="T13" fmla="*/ 486891 h 973782"/>
                <a:gd name="T14" fmla="*/ 853666 w 1000132"/>
                <a:gd name="T15" fmla="*/ 142607 h 97378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46466 w 1000132"/>
                <a:gd name="T25" fmla="*/ 142607 h 973782"/>
                <a:gd name="T26" fmla="*/ 853666 w 1000132"/>
                <a:gd name="T27" fmla="*/ 831175 h 9737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0132" h="973782">
                  <a:moveTo>
                    <a:pt x="0" y="486891"/>
                  </a:moveTo>
                  <a:lnTo>
                    <a:pt x="0" y="486891"/>
                  </a:lnTo>
                  <a:cubicBezTo>
                    <a:pt x="0" y="217988"/>
                    <a:pt x="223887" y="0"/>
                    <a:pt x="500066" y="0"/>
                  </a:cubicBezTo>
                  <a:cubicBezTo>
                    <a:pt x="500066" y="0"/>
                    <a:pt x="500066" y="1"/>
                    <a:pt x="500066" y="1"/>
                  </a:cubicBezTo>
                  <a:cubicBezTo>
                    <a:pt x="776245" y="1"/>
                    <a:pt x="1000132" y="217989"/>
                    <a:pt x="1000132" y="486892"/>
                  </a:cubicBezTo>
                  <a:cubicBezTo>
                    <a:pt x="1000132" y="486892"/>
                    <a:pt x="1000131" y="486892"/>
                    <a:pt x="1000131" y="486892"/>
                  </a:cubicBezTo>
                  <a:lnTo>
                    <a:pt x="1000132" y="486893"/>
                  </a:lnTo>
                  <a:cubicBezTo>
                    <a:pt x="1000132" y="755795"/>
                    <a:pt x="776244" y="973783"/>
                    <a:pt x="500066" y="973783"/>
                  </a:cubicBezTo>
                  <a:cubicBezTo>
                    <a:pt x="223887" y="973784"/>
                    <a:pt x="0" y="755795"/>
                    <a:pt x="0" y="486893"/>
                  </a:cubicBezTo>
                  <a:cubicBezTo>
                    <a:pt x="0" y="486892"/>
                    <a:pt x="0" y="486892"/>
                    <a:pt x="0" y="486892"/>
                  </a:cubicBezTo>
                  <a:lnTo>
                    <a:pt x="0" y="486891"/>
                  </a:lnTo>
                  <a:close/>
                  <a:moveTo>
                    <a:pt x="112297" y="486891"/>
                  </a:moveTo>
                  <a:lnTo>
                    <a:pt x="112296" y="486890"/>
                  </a:lnTo>
                  <a:cubicBezTo>
                    <a:pt x="112296" y="693773"/>
                    <a:pt x="285907" y="861485"/>
                    <a:pt x="500065" y="861485"/>
                  </a:cubicBezTo>
                  <a:lnTo>
                    <a:pt x="500066" y="861484"/>
                  </a:lnTo>
                  <a:cubicBezTo>
                    <a:pt x="714224" y="861484"/>
                    <a:pt x="887835" y="693773"/>
                    <a:pt x="887835" y="486891"/>
                  </a:cubicBezTo>
                  <a:cubicBezTo>
                    <a:pt x="887835" y="280008"/>
                    <a:pt x="714224" y="112297"/>
                    <a:pt x="500066" y="112297"/>
                  </a:cubicBezTo>
                  <a:lnTo>
                    <a:pt x="500066" y="112296"/>
                  </a:lnTo>
                  <a:cubicBezTo>
                    <a:pt x="285907" y="112296"/>
                    <a:pt x="112296" y="280008"/>
                    <a:pt x="112296" y="486890"/>
                  </a:cubicBezTo>
                  <a:lnTo>
                    <a:pt x="112297" y="486891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27940" dir="5400000" algn="ctr" rotWithShape="0">
                <a:srgbClr val="000000">
                  <a:alpha val="31998"/>
                </a:srgbClr>
              </a:outerShdw>
            </a:effec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79C1681-2698-4646-9836-EA0F184FDDD8}"/>
              </a:ext>
            </a:extLst>
          </p:cNvPr>
          <p:cNvSpPr txBox="1"/>
          <p:nvPr/>
        </p:nvSpPr>
        <p:spPr>
          <a:xfrm>
            <a:off x="1624545" y="4498975"/>
            <a:ext cx="2180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9-14 years old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926CE6-193F-48F9-8280-2AFE315044B0}"/>
              </a:ext>
            </a:extLst>
          </p:cNvPr>
          <p:cNvSpPr txBox="1"/>
          <p:nvPr/>
        </p:nvSpPr>
        <p:spPr>
          <a:xfrm>
            <a:off x="5447772" y="4519850"/>
            <a:ext cx="3460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Younger than 9 years old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fr-FR" sz="2400" dirty="0"/>
              <a:t>HPV vaccine </a:t>
            </a:r>
            <a:r>
              <a:rPr lang="fr-FR" sz="2400" dirty="0" err="1"/>
              <a:t>is</a:t>
            </a:r>
            <a:r>
              <a:rPr lang="fr-FR" sz="2400" dirty="0"/>
              <a:t> </a:t>
            </a:r>
            <a:r>
              <a:rPr lang="fr-FR" sz="2400" b="1" u="sng" dirty="0"/>
              <a:t>not </a:t>
            </a:r>
            <a:r>
              <a:rPr lang="fr-FR" sz="2400" b="1" u="sng" dirty="0" err="1"/>
              <a:t>recommended</a:t>
            </a:r>
            <a:r>
              <a:rPr lang="fr-FR" sz="2400" dirty="0"/>
              <a:t> for: </a:t>
            </a:r>
          </a:p>
          <a:p>
            <a:pPr marL="457200">
              <a:spcBef>
                <a:spcPts val="600"/>
              </a:spcBef>
              <a:buFont typeface="Wingdings" pitchFamily="2" charset="2"/>
              <a:buNone/>
              <a:defRPr/>
            </a:pPr>
            <a:endParaRPr lang="fr-FR" sz="2100" dirty="0"/>
          </a:p>
          <a:p>
            <a:pPr>
              <a:buFont typeface="Wingdings" pitchFamily="2" charset="2"/>
              <a:buNone/>
              <a:defRPr/>
            </a:pPr>
            <a:endParaRPr lang="fr-FR" dirty="0"/>
          </a:p>
          <a:p>
            <a:pPr>
              <a:buFont typeface="Wingdings" pitchFamily="2" charset="2"/>
              <a:buNone/>
              <a:defRPr/>
            </a:pPr>
            <a:endParaRPr lang="fr-FR" dirty="0"/>
          </a:p>
          <a:p>
            <a:pPr>
              <a:buFont typeface="Wingdings" pitchFamily="2" charset="2"/>
              <a:buNone/>
              <a:defRPr/>
            </a:pPr>
            <a:endParaRPr lang="fr-FR" dirty="0"/>
          </a:p>
          <a:p>
            <a:pPr>
              <a:buFont typeface="Wingdings" pitchFamily="2" charset="2"/>
              <a:buNone/>
              <a:defRPr/>
            </a:pPr>
            <a:endParaRPr lang="fr-FR" dirty="0"/>
          </a:p>
          <a:p>
            <a:pPr>
              <a:buFont typeface="Wingdings" pitchFamily="2" charset="2"/>
              <a:buNone/>
              <a:defRPr/>
            </a:pPr>
            <a:endParaRPr lang="fr-FR" dirty="0"/>
          </a:p>
          <a:p>
            <a:pPr>
              <a:buFont typeface="Wingdings" pitchFamily="2" charset="2"/>
              <a:buNone/>
              <a:defRPr/>
            </a:pPr>
            <a:endParaRPr lang="en-US" dirty="0"/>
          </a:p>
        </p:txBody>
      </p:sp>
      <p:pic>
        <p:nvPicPr>
          <p:cNvPr id="9219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060575"/>
            <a:ext cx="245110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kern="1200" dirty="0">
                <a:cs typeface="+mn-cs"/>
              </a:rPr>
              <a:t>Are there contraindications to HPV vaccination? </a:t>
            </a:r>
          </a:p>
        </p:txBody>
      </p:sp>
      <p:pic>
        <p:nvPicPr>
          <p:cNvPr id="9221" name="Picture 7" descr="p5a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060575"/>
            <a:ext cx="23764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8" descr="p5b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2060575"/>
            <a:ext cx="244792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Box 3"/>
          <p:cNvSpPr txBox="1">
            <a:spLocks noChangeArrowheads="1"/>
          </p:cNvSpPr>
          <p:nvPr/>
        </p:nvSpPr>
        <p:spPr bwMode="auto">
          <a:xfrm>
            <a:off x="6497638" y="2630488"/>
            <a:ext cx="180022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/>
              <a:t>SEVERE </a:t>
            </a:r>
            <a:br>
              <a:rPr lang="en-US" sz="2800" b="1"/>
            </a:br>
            <a:r>
              <a:rPr lang="en-US" sz="2800" b="1"/>
              <a:t>FEBRILE </a:t>
            </a:r>
            <a:br>
              <a:rPr lang="en-US" sz="2800" b="1"/>
            </a:br>
            <a:r>
              <a:rPr lang="en-US" sz="2800" b="1"/>
              <a:t>ILLNESS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68313" y="5157788"/>
            <a:ext cx="7478712" cy="719137"/>
            <a:chOff x="300" y="2821"/>
            <a:chExt cx="5370" cy="434"/>
          </a:xfrm>
        </p:grpSpPr>
        <p:sp>
          <p:nvSpPr>
            <p:cNvPr id="9225" name="Rectangle 4"/>
            <p:cNvSpPr>
              <a:spLocks noChangeArrowheads="1"/>
            </p:cNvSpPr>
            <p:nvPr/>
          </p:nvSpPr>
          <p:spPr bwMode="auto">
            <a:xfrm>
              <a:off x="1043" y="2930"/>
              <a:ext cx="4627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marL="341313" indent="-341313" defTabSz="912813" eaLnBrk="0" hangingPunct="0">
                <a:spcBef>
                  <a:spcPct val="80000"/>
                </a:spcBef>
                <a:buClr>
                  <a:srgbClr val="1E7FB8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rgbClr val="000066"/>
                  </a:solidFill>
                  <a:latin typeface="Arial" pitchFamily="34" charset="0"/>
                </a:rPr>
                <a:t>A minor infection such as a cold is </a:t>
              </a:r>
              <a:r>
                <a:rPr lang="en-US" sz="2000" b="1" u="sng">
                  <a:solidFill>
                    <a:srgbClr val="000066"/>
                  </a:solidFill>
                  <a:latin typeface="Arial" pitchFamily="34" charset="0"/>
                </a:rPr>
                <a:t>not</a:t>
              </a:r>
              <a:r>
                <a:rPr lang="en-US" sz="2000">
                  <a:solidFill>
                    <a:srgbClr val="000066"/>
                  </a:solidFill>
                  <a:latin typeface="Arial" pitchFamily="34" charset="0"/>
                </a:rPr>
                <a:t> a contraindication</a:t>
              </a:r>
              <a:endParaRPr lang="en-GB" sz="2000">
                <a:solidFill>
                  <a:srgbClr val="000066"/>
                </a:solidFill>
                <a:latin typeface="Arial" pitchFamily="34" charset="0"/>
              </a:endParaRPr>
            </a:p>
          </p:txBody>
        </p:sp>
        <p:pic>
          <p:nvPicPr>
            <p:cNvPr id="9226" name="Picture 10" descr="caution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0" y="2821"/>
              <a:ext cx="630" cy="4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What should you do in this scenario?</a:t>
            </a:r>
          </a:p>
        </p:txBody>
      </p:sp>
      <p:pic>
        <p:nvPicPr>
          <p:cNvPr id="11267" name="Picture 7" descr="doctor_thinki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215063" y="2071688"/>
            <a:ext cx="2152650" cy="3108325"/>
          </a:xfrm>
          <a:noFill/>
        </p:spPr>
      </p:pic>
      <p:sp>
        <p:nvSpPr>
          <p:cNvPr id="11268" name="Rectangle à coins arrondis 3"/>
          <p:cNvSpPr>
            <a:spLocks noChangeArrowheads="1"/>
          </p:cNvSpPr>
          <p:nvPr/>
        </p:nvSpPr>
        <p:spPr bwMode="auto">
          <a:xfrm>
            <a:off x="971550" y="1989138"/>
            <a:ext cx="4321175" cy="1944687"/>
          </a:xfrm>
          <a:prstGeom prst="wedgeRoundRectCallout">
            <a:avLst>
              <a:gd name="adj1" fmla="val 68125"/>
              <a:gd name="adj2" fmla="val -25755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pPr rtl="1"/>
            <a:r>
              <a:rPr lang="en-US" sz="2000" b="1" dirty="0">
                <a:solidFill>
                  <a:srgbClr val="002060"/>
                </a:solidFill>
                <a:latin typeface="Arial" pitchFamily="34" charset="0"/>
              </a:rPr>
              <a:t>The girl is pregnant when she returns for second dose </a:t>
            </a:r>
          </a:p>
          <a:p>
            <a:pPr rtl="1"/>
            <a:r>
              <a:rPr lang="en-US" sz="2000" b="1" dirty="0">
                <a:solidFill>
                  <a:srgbClr val="002060"/>
                </a:solidFill>
                <a:latin typeface="Arial" pitchFamily="34" charset="0"/>
              </a:rPr>
              <a:t>of HPV vaccine.</a:t>
            </a:r>
          </a:p>
          <a:p>
            <a:pPr rtl="1"/>
            <a:endParaRPr lang="en-US" sz="2000" b="1" dirty="0">
              <a:solidFill>
                <a:srgbClr val="002060"/>
              </a:solidFill>
              <a:latin typeface="Arial" pitchFamily="34" charset="0"/>
            </a:endParaRPr>
          </a:p>
          <a:p>
            <a:pPr rtl="1"/>
            <a:endParaRPr lang="en-US" sz="2000" b="1" dirty="0">
              <a:solidFill>
                <a:srgbClr val="002060"/>
              </a:solidFill>
              <a:latin typeface="Arial" pitchFamily="34" charset="0"/>
            </a:endParaRPr>
          </a:p>
          <a:p>
            <a:pPr rtl="1"/>
            <a:endParaRPr lang="fr-FR" sz="2000" b="1" dirty="0">
              <a:solidFill>
                <a:srgbClr val="00206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What should you do in this scenario?</a:t>
            </a:r>
          </a:p>
        </p:txBody>
      </p:sp>
      <p:pic>
        <p:nvPicPr>
          <p:cNvPr id="23554" name="Picture 7" descr="doctor_think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2071688"/>
            <a:ext cx="215265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à coins arrondis 3"/>
          <p:cNvSpPr>
            <a:spLocks noChangeArrowheads="1"/>
          </p:cNvSpPr>
          <p:nvPr/>
        </p:nvSpPr>
        <p:spPr bwMode="auto">
          <a:xfrm>
            <a:off x="971549" y="1989137"/>
            <a:ext cx="4321175" cy="1944687"/>
          </a:xfrm>
          <a:prstGeom prst="wedgeRoundRectCallout">
            <a:avLst>
              <a:gd name="adj1" fmla="val 68125"/>
              <a:gd name="adj2" fmla="val -25755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/>
          <a:p>
            <a:pPr rtl="1"/>
            <a:r>
              <a:rPr lang="en-US" sz="2000" b="1" dirty="0">
                <a:solidFill>
                  <a:srgbClr val="002060"/>
                </a:solidFill>
                <a:latin typeface="Arial" pitchFamily="34" charset="0"/>
              </a:rPr>
              <a:t>The girl is immunocompromised due to HIV/AIDS.</a:t>
            </a:r>
          </a:p>
          <a:p>
            <a:pPr rtl="1"/>
            <a:endParaRPr lang="fr-FR" sz="2000" b="1" dirty="0">
              <a:solidFill>
                <a:srgbClr val="00206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What should you do in this scenario?</a:t>
            </a:r>
          </a:p>
        </p:txBody>
      </p:sp>
      <p:pic>
        <p:nvPicPr>
          <p:cNvPr id="27650" name="Picture 7" descr="doctor_thinki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215063" y="2071688"/>
            <a:ext cx="2152650" cy="3108325"/>
          </a:xfrm>
          <a:noFill/>
        </p:spPr>
      </p:pic>
      <p:sp>
        <p:nvSpPr>
          <p:cNvPr id="27651" name="Rectangle à coins arrondis 3"/>
          <p:cNvSpPr>
            <a:spLocks noChangeArrowheads="1"/>
          </p:cNvSpPr>
          <p:nvPr/>
        </p:nvSpPr>
        <p:spPr bwMode="auto">
          <a:xfrm>
            <a:off x="971550" y="1928813"/>
            <a:ext cx="4321175" cy="2571750"/>
          </a:xfrm>
          <a:prstGeom prst="wedgeRoundRectCallout">
            <a:avLst>
              <a:gd name="adj1" fmla="val 68125"/>
              <a:gd name="adj2" fmla="val -25755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 lIns="91440" tIns="45720" rIns="91440" bIns="45720" anchor="t"/>
          <a:lstStyle/>
          <a:p>
            <a:pPr rtl="1"/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A girl </a:t>
            </a:r>
            <a:r>
              <a:rPr lang="fr-FR" sz="2000" b="1" dirty="0" err="1">
                <a:solidFill>
                  <a:srgbClr val="002060"/>
                </a:solidFill>
                <a:latin typeface="Arial"/>
                <a:ea typeface="MS PGothic"/>
              </a:rPr>
              <a:t>comes</a:t>
            </a:r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 in to an immunization session for </a:t>
            </a:r>
            <a:r>
              <a:rPr lang="fr-FR" sz="2000" b="1" dirty="0" err="1">
                <a:solidFill>
                  <a:srgbClr val="002060"/>
                </a:solidFill>
                <a:latin typeface="Arial"/>
                <a:ea typeface="MS PGothic"/>
              </a:rPr>
              <a:t>her</a:t>
            </a:r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 second dose.  The </a:t>
            </a:r>
            <a:r>
              <a:rPr lang="fr-FR" sz="2000" b="1" dirty="0" err="1">
                <a:solidFill>
                  <a:srgbClr val="002060"/>
                </a:solidFill>
                <a:latin typeface="Arial"/>
                <a:ea typeface="MS PGothic"/>
              </a:rPr>
              <a:t>registry</a:t>
            </a:r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 shows </a:t>
            </a:r>
            <a:r>
              <a:rPr lang="fr-FR" sz="2000" b="1" dirty="0" err="1">
                <a:solidFill>
                  <a:srgbClr val="002060"/>
                </a:solidFill>
                <a:latin typeface="Arial"/>
                <a:ea typeface="MS PGothic"/>
              </a:rPr>
              <a:t>that</a:t>
            </a:r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 18 </a:t>
            </a:r>
            <a:r>
              <a:rPr lang="fr-FR" sz="2000" b="1" dirty="0" err="1">
                <a:solidFill>
                  <a:srgbClr val="002060"/>
                </a:solidFill>
                <a:latin typeface="Arial"/>
                <a:ea typeface="MS PGothic"/>
              </a:rPr>
              <a:t>months</a:t>
            </a:r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 have </a:t>
            </a:r>
            <a:r>
              <a:rPr lang="fr-FR" sz="2000" b="1" dirty="0" err="1">
                <a:solidFill>
                  <a:srgbClr val="002060"/>
                </a:solidFill>
                <a:latin typeface="Arial"/>
                <a:ea typeface="MS PGothic"/>
              </a:rPr>
              <a:t>passed</a:t>
            </a:r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 </a:t>
            </a:r>
            <a:r>
              <a:rPr lang="fr-FR" sz="2000" b="1" dirty="0" err="1">
                <a:solidFill>
                  <a:srgbClr val="002060"/>
                </a:solidFill>
                <a:latin typeface="Arial"/>
                <a:ea typeface="MS PGothic"/>
              </a:rPr>
              <a:t>since</a:t>
            </a:r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 </a:t>
            </a:r>
            <a:r>
              <a:rPr lang="fr-FR" sz="2000" b="1" dirty="0" err="1">
                <a:solidFill>
                  <a:srgbClr val="002060"/>
                </a:solidFill>
                <a:latin typeface="Arial"/>
                <a:ea typeface="MS PGothic"/>
              </a:rPr>
              <a:t>she</a:t>
            </a:r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 </a:t>
            </a:r>
            <a:r>
              <a:rPr lang="fr-FR" sz="2000" b="1" dirty="0" err="1">
                <a:solidFill>
                  <a:srgbClr val="002060"/>
                </a:solidFill>
                <a:latin typeface="Arial"/>
                <a:ea typeface="MS PGothic"/>
              </a:rPr>
              <a:t>received</a:t>
            </a:r>
            <a:r>
              <a:rPr lang="fr-FR" sz="2000" b="1" dirty="0">
                <a:solidFill>
                  <a:srgbClr val="002060"/>
                </a:solidFill>
                <a:latin typeface="Arial"/>
                <a:ea typeface="MS PGothic"/>
              </a:rPr>
              <a:t> the first dose</a:t>
            </a:r>
            <a:endParaRPr lang="fr-FR" sz="2000" b="1" dirty="0">
              <a:solidFill>
                <a:srgbClr val="00206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57952</TotalTime>
  <Words>1175</Words>
  <Application>Microsoft Office PowerPoint</Application>
  <PresentationFormat>On-screen Show (4:3)</PresentationFormat>
  <Paragraphs>122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Narrow</vt:lpstr>
      <vt:lpstr>Limon F3</vt:lpstr>
      <vt:lpstr>Wingdings</vt:lpstr>
      <vt:lpstr>PPTtemplate</vt:lpstr>
      <vt:lpstr>PowerPoint Presentation</vt:lpstr>
      <vt:lpstr>Learning objectives</vt:lpstr>
      <vt:lpstr>PowerPoint Presentation</vt:lpstr>
      <vt:lpstr>What is the schedule for Cecolin®  vaccine administration?</vt:lpstr>
      <vt:lpstr>PowerPoint Presentation</vt:lpstr>
      <vt:lpstr>Are there contraindications to HPV vaccination? </vt:lpstr>
      <vt:lpstr>What should you do in this scenario?</vt:lpstr>
      <vt:lpstr>What should you do in this scenario?</vt:lpstr>
      <vt:lpstr>What should you do in this scenario?</vt:lpstr>
      <vt:lpstr>Key messages</vt:lpstr>
      <vt:lpstr>End of module</vt:lpstr>
      <vt:lpstr>PowerPoint Presentation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Gillian Mayers</cp:lastModifiedBy>
  <cp:revision>2175</cp:revision>
  <dcterms:created xsi:type="dcterms:W3CDTF">2012-01-26T15:16:34Z</dcterms:created>
  <dcterms:modified xsi:type="dcterms:W3CDTF">2022-05-15T14:39:51Z</dcterms:modified>
</cp:coreProperties>
</file>