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413" r:id="rId3"/>
    <p:sldId id="307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</p:sldIdLst>
  <p:sldSz cx="12192000" cy="6858000"/>
  <p:notesSz cx="6858000" cy="9144000"/>
  <p:custShowLst>
    <p:custShow name="Custom Show 1" id="0">
      <p:sldLst/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y Cohen" initials="GA" lastIdx="1" clrIdx="0"/>
  <p:cmAuthor id="2" name="Terence Hart" initials="" lastIdx="26" clrIdx="1"/>
  <p:cmAuthor id="3" name="Bola Oyeledun" initials="BO" lastIdx="5" clrIdx="2">
    <p:extLst>
      <p:ext uri="{19B8F6BF-5375-455C-9EA6-DF929625EA0E}">
        <p15:presenceInfo xmlns:p15="http://schemas.microsoft.com/office/powerpoint/2012/main" userId="S-1-5-21-1812511232-1286835695-3551756802-1511" providerId="AD"/>
      </p:ext>
    </p:extLst>
  </p:cmAuthor>
  <p:cmAuthor id="4" name="Eckert" initials="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DB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75" autoAdjust="0"/>
    <p:restoredTop sz="87309" autoAdjust="0"/>
  </p:normalViewPr>
  <p:slideViewPr>
    <p:cSldViewPr snapToGrid="0">
      <p:cViewPr varScale="1">
        <p:scale>
          <a:sx n="96" d="100"/>
          <a:sy n="96" d="100"/>
        </p:scale>
        <p:origin x="70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635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4" d="100"/>
        <a:sy n="134" d="100"/>
      </p:scale>
      <p:origin x="0" y="-10506"/>
    </p:cViewPr>
  </p:sorterViewPr>
  <p:notesViewPr>
    <p:cSldViewPr snapToGrid="0">
      <p:cViewPr varScale="1">
        <p:scale>
          <a:sx n="75" d="100"/>
          <a:sy n="75" d="100"/>
        </p:scale>
        <p:origin x="-331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E3D0DCC-E37D-42DA-8F94-48B8D50B09BE}" type="datetimeFigureOut">
              <a:rPr lang="en-US"/>
              <a:pPr/>
              <a:t>10-Feb-22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1FF91C0-CD26-49BC-AFE6-02598319996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5281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gpsc/tools/GPSC-HandRub-Wash.pdf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7C96B-3069-48A7-9A1C-5421D504640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Source: </a:t>
            </a:r>
            <a:r>
              <a:rPr lang="en-GB" sz="1200" u="sng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3"/>
              </a:rPr>
              <a:t>https://www.who.int/gpsc/tools/GPSC-HandRub-Wash.pdf</a:t>
            </a:r>
            <a:endParaRPr lang="en-GB" sz="1200" u="sng" dirty="0">
              <a:solidFill>
                <a:srgbClr val="4472C4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Use </a:t>
            </a:r>
            <a:r>
              <a:rPr lang="en-GB" dirty="0"/>
              <a:t>appropriate product and hand cleaning technique.</a:t>
            </a:r>
          </a:p>
          <a:p>
            <a:r>
              <a:rPr lang="en-GB" dirty="0"/>
              <a:t>An alcohol</a:t>
            </a:r>
            <a:r>
              <a:rPr lang="en-GB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-based hand rub product is preferable, if hands are not visibly soiled.</a:t>
            </a:r>
          </a:p>
          <a:p>
            <a:pPr lvl="1"/>
            <a:r>
              <a:rPr lang="en-GB" sz="26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Rub  hands for 20-30 seconds.</a:t>
            </a:r>
          </a:p>
          <a:p>
            <a:r>
              <a:rPr lang="en-GB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Use soap, running water and single use towel when hands are visibly dirty or contaminated</a:t>
            </a:r>
          </a:p>
          <a:p>
            <a:pPr lvl="1"/>
            <a:r>
              <a:rPr lang="en-GB" sz="2600" dirty="0">
                <a:solidFill>
                  <a:schemeClr val="dk1"/>
                </a:solidFill>
                <a:ea typeface="Arial"/>
                <a:cs typeface="Arial"/>
                <a:sym typeface="Arial"/>
              </a:rPr>
              <a:t>Wash hands for 40-60 seconds.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7C96B-3069-48A7-9A1C-5421D504640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38138" indent="-338138"/>
            <a:endParaRPr lang="en-US" sz="120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7C96B-3069-48A7-9A1C-5421D504640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* Optional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7C96B-3069-48A7-9A1C-5421D504640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i="1" dirty="0">
                <a:latin typeface="Arial" pitchFamily="34" charset="0"/>
                <a:cs typeface="Arial" pitchFamily="34" charset="0"/>
              </a:rPr>
              <a:t>Note: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Consult the national guidelines to follow special procedures for removing PPE.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7C96B-3069-48A7-9A1C-5421D504640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8F2125-1841-4602-A049-364E09FF0CB1}" type="datetimeFigureOut">
              <a:rPr lang="en-AU"/>
              <a:pPr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730701-EFF5-4785-BB0E-A324228AD527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0739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182A5E-B402-47B7-896B-9126F5648FD9}" type="datetimeFigureOut">
              <a:rPr lang="en-AU"/>
              <a:pPr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2E0F7-B287-4949-B46B-F9687A7E5D8C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4832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13B152-F284-414F-8AEA-736D37A840CF}" type="datetimeFigureOut">
              <a:rPr lang="en-AU"/>
              <a:pPr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29FFAE-1AB3-4122-9E9B-3D55DA846CD6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8264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F1F6C-D831-4ACB-B8AD-F59E90A02A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B40B59-71D6-454D-B22C-55DDD57A76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BDA0F-834F-4F4F-BEA6-BF8E7F3EB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2F808-8B7C-4A2C-844F-CBD855982D22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3393C6-A46F-463B-B403-82145B850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AB5C1A-8AD5-47FA-9C18-8BFC0A7EF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332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FE5D7-8D2A-4ECA-A55E-3A08BEB07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7E9815-7C42-4100-BC77-F646642BB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4539B-7330-46DD-A9FA-310070CAC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9A750-69F2-4EB9-BD03-74C28D619833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BF7B0-B012-414B-B822-244FDFE5B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FFA2A-208B-4630-9CE3-C8CF04926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2392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FE381-D90F-4EEE-88E0-1A786948B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25B3D6-6A8F-44D6-8924-F332BF8016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A5EA6C-3B3C-45EB-9159-5C32D384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654A-8D2E-4F47-B0E9-915473241FDA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251095-A23F-4692-838D-3BDA35905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DFEA1-E356-47BC-91D0-0136E8B87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14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94972-0057-47A7-BB9C-357500464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5A9CC-2BF4-4053-BB54-9EFDE04429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EB689E-D8C7-4962-844E-A1E1B1CF2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C0863A-BAC9-48A4-88D8-317911234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56BFA-D91F-4FBA-9743-4A46428EEE74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CC206F-B064-4260-88C9-CAA234CDA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DE359E-D1CA-4D46-9078-0CDA2249E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940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6E6B8-3BE5-4E6A-AA20-671733445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32732B-677F-4DC6-AD46-D9414B2E75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C0EBA6-E8C1-4345-91C0-D05B8F3D90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B64ACB-AF57-4097-B0DB-6383A3A221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4FED33-D345-4130-8CA5-E1AD6589C0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20410F-0C04-4CDC-B71B-5C1027F1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BA2F4-459E-47A5-930D-0D93D3C22441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A75392-1A18-42E6-9656-3F885B669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58C699-E042-4AB3-B99A-BD327D7A0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1455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A845C-B4A1-431F-9F40-1A7B14D5A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A215D-EA07-4018-8C7C-2D0DBF6EF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44DB-0083-4872-AE78-C43071E3BC2D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46051-107A-4D59-8FEC-A503F8A43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D99F22-9A1D-444C-AFCB-804B384DF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3485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62646D-977E-405F-890B-B9859333C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300E9-0CF3-4ED9-9D3D-4AD905CBC5E2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6D2D44-38FB-489E-ABFF-4B469CCD4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B9258F-9D32-49E3-B89F-A4701DA1A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5686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08816-9365-4969-B707-A87090F6E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74E226-04F3-439F-8693-DBEC0E867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A65A20-44F7-4262-A3A4-02F4CD2092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A29427-6771-4E0C-977A-BDE3634D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32195-44D8-4B42-9257-B813113A4753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B0E879-07AF-40B9-B7BE-74038E6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A84FCD-A43E-443C-A198-9D756302B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094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2A812D-51E7-41EF-ACCD-96A4F58F494E}" type="datetimeFigureOut">
              <a:rPr lang="en-AU"/>
              <a:pPr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342104-3504-4822-BAA3-A28A36676908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2982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9E6AE-0B12-4394-BB73-63DBD82F2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2BEFE8-8F23-41D9-8F76-1B05A5C504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0C1D67-8AE5-4FCB-816A-B7D741623F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27F659-6415-4B70-9648-CAA54836C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E3653-A75B-4178-9872-81C276461755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0EA5EC-6146-4B7A-8275-191D890B9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ACCFBE-15AF-4A7A-8851-1AAED86D8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4126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B23F5-3673-4B77-9110-B307BAB7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9328EB-8B77-40F9-B349-B5EC9E7382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2B76CE-4EDE-43BB-BE40-EB25C4A28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5691-BAD9-4BE6-AC2E-78E5C72957C5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506E5-DCD9-470D-A5F0-D99CEAE10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E1C705-93FD-414A-84C9-044375BC8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172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FC972D-08FE-4A64-8702-AD25B6273A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F6E6D4-805B-42F1-A43F-3A93FBEF61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7E3223-500D-4EDD-99F1-459C34139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49338-0A78-409D-A76D-9E407FE8CD68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32B84-2E6B-4328-8058-84FA7C6A9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1D0D46-5938-4450-B71B-2097B7C9E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231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077ACB-5CB5-4127-87EC-CC6FF0485EDB}" type="datetimeFigureOut">
              <a:rPr lang="en-AU"/>
              <a:pPr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358DB9-C0ED-4F23-B810-D07DFAC51408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8472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974D5-23CB-4413-825C-39BD22EC80EE}" type="datetimeFigureOut">
              <a:rPr lang="en-AU"/>
              <a:pPr/>
              <a:t>10/02/2022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CD8C7-DF5E-4C3D-ADC0-FE936D3BFB19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7308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7F1F60-74E3-46A5-9DE2-4F39D63D1977}" type="datetimeFigureOut">
              <a:rPr lang="en-AU"/>
              <a:pPr/>
              <a:t>10/02/2022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F913B-2854-4807-BD57-99E86A11B5E1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538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6EC6BF-F12F-4F21-8C2B-C32D6D283684}" type="datetimeFigureOut">
              <a:rPr lang="en-AU"/>
              <a:pPr/>
              <a:t>10/02/2022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B5D2EA-2AE5-44D2-B245-E3FB25897F62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4389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12AD9F-B28D-4C3F-938B-DE2CBE4C860A}" type="datetimeFigureOut">
              <a:rPr lang="en-AU"/>
              <a:pPr/>
              <a:t>10/02/2022</a:t>
            </a:fld>
            <a:endParaRPr lang="en-A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6335B-38EE-44F4-920A-3AA05E142F13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9999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85337F-C1A9-4D76-B965-60D97D04BFAD}" type="datetimeFigureOut">
              <a:rPr lang="en-AU"/>
              <a:pPr/>
              <a:t>10/02/2022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E78C0-46D7-4C6C-B9C5-842DA648C1AA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4699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0FC7C7-9AE9-4983-AE27-7D409E545D7D}" type="datetimeFigureOut">
              <a:rPr lang="en-AU"/>
              <a:pPr/>
              <a:t>10/02/2022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599AA6-091F-4726-8207-60D7B4DE1C06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4939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EC578EF6-07E0-4B24-83EF-371C84A4DD17}" type="datetimeFigureOut">
              <a:rPr lang="en-AU"/>
              <a:pPr/>
              <a:t>10/02/2022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6B2D997-A891-4DFA-B1B0-56CFA23BBCA8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MS PGothic" pitchFamily="34" charset="-128"/>
          <a:cs typeface="MS PGothic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MS PGothic" pitchFamily="34" charset="-128"/>
          <a:cs typeface="MS PGothic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MS PGothic" pitchFamily="34" charset="-128"/>
          <a:cs typeface="MS PGothic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MS PGothic" pitchFamily="34" charset="-128"/>
          <a:cs typeface="MS PGothic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  <a:cs typeface="ＭＳ Ｐゴシック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5FC9BE-50FC-4580-8165-0B0034A61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7477C-F504-4C23-AEFB-E1192BB9EB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DFE98E-CD71-496D-91EE-518D00795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E2F26-D1DC-4204-9103-7A4E5FB00F52}" type="datetime1">
              <a:rPr lang="en-US" smtClean="0"/>
              <a:pPr/>
              <a:t>10-Feb-22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B74F30-2014-4013-9B85-B37C4DD2B9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274F29-8ABB-4963-970B-AF84FB9D0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3845B-95F4-455A-B10D-7E464EEC4D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651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who.int/gpsc/tools/GPSC-HandRub-Wash.pd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5031" y="2157543"/>
            <a:ext cx="5561938" cy="25135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300" b="1" kern="1200" dirty="0">
                <a:solidFill>
                  <a:schemeClr val="tx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Additional session</a:t>
            </a:r>
            <a:br>
              <a:rPr lang="en-US" sz="3300" b="1" kern="1200" dirty="0">
                <a:solidFill>
                  <a:schemeClr val="tx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br>
              <a:rPr lang="en-US" sz="3300" b="1" kern="1200" dirty="0">
                <a:solidFill>
                  <a:schemeClr val="tx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3300" b="1" kern="1200" dirty="0">
                <a:solidFill>
                  <a:schemeClr val="tx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HPV vaccination in the context of COVID-19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467444" y="6356350"/>
            <a:ext cx="886355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C303845B-95F4-455A-B10D-7E464EEC4D39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900" b="1" dirty="0">
                <a:solidFill>
                  <a:schemeClr val="accent1">
                    <a:lumMod val="75000"/>
                  </a:schemeClr>
                </a:solidFill>
              </a:rPr>
              <a:t>Disposal of PPE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8166315" cy="4351338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Contaminated PPE is infectious waste and should be disposed of in a separate container or a waste bag as all other hazardous waste.</a:t>
            </a:r>
          </a:p>
          <a:p>
            <a:r>
              <a:rPr lang="en-GB" dirty="0"/>
              <a:t>Remove PPE away from the vaccination area,</a:t>
            </a:r>
          </a:p>
          <a:p>
            <a:r>
              <a:rPr lang="en-GB" dirty="0"/>
              <a:t>After safely removing PPE, place them into a special waste container or a bag for infectious waste (yellow or red).</a:t>
            </a:r>
          </a:p>
          <a:p>
            <a:r>
              <a:rPr lang="en-GB" dirty="0"/>
              <a:t>The container/bag should be properly labelled with the infectious substances symbol.</a:t>
            </a:r>
          </a:p>
          <a:p>
            <a:r>
              <a:rPr lang="en-GB" dirty="0"/>
              <a:t>Seal the container before transporting to the treatment site.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3" descr="Biohazard.png">
            <a:extLst>
              <a:ext uri="{FF2B5EF4-FFF2-40B4-BE49-F238E27FC236}">
                <a16:creationId xmlns:a16="http://schemas.microsoft.com/office/drawing/2014/main" id="{7981C710-86B5-4617-B580-9EF36B2E187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9486" y="2618655"/>
            <a:ext cx="1980738" cy="18753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94468" y="0"/>
            <a:ext cx="11897532" cy="905736"/>
          </a:xfrm>
        </p:spPr>
        <p:txBody>
          <a:bodyPr/>
          <a:lstStyle/>
          <a:p>
            <a:r>
              <a:rPr lang="en-GB" sz="3900" b="1" dirty="0">
                <a:solidFill>
                  <a:schemeClr val="accent1">
                    <a:lumMod val="75000"/>
                  </a:schemeClr>
                </a:solidFill>
                <a:ea typeface="MS PGothic"/>
              </a:rPr>
              <a:t>Best practice in the context of COVID-19: vaccinator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6909" y="1053884"/>
            <a:ext cx="10811359" cy="55638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dirty="0"/>
              <a:t>Standard infection prevention and control (IPC) strategies:</a:t>
            </a:r>
          </a:p>
          <a:p>
            <a:r>
              <a:rPr lang="en-GB" dirty="0"/>
              <a:t>Hand hygiene: use clean water and soap (40 to 60 seconds) or alcohol-based hand rub (20 to 30 seconds):</a:t>
            </a:r>
          </a:p>
          <a:p>
            <a:pPr lvl="1"/>
            <a:r>
              <a:rPr lang="en-GB" dirty="0"/>
              <a:t>before putting and removing the mask</a:t>
            </a:r>
          </a:p>
          <a:p>
            <a:pPr lvl="1"/>
            <a:r>
              <a:rPr lang="en-GB" dirty="0"/>
              <a:t>before preparing the vaccine</a:t>
            </a:r>
          </a:p>
          <a:p>
            <a:pPr lvl="1"/>
            <a:r>
              <a:rPr lang="en-GB" dirty="0"/>
              <a:t>between each vaccine administration.</a:t>
            </a:r>
          </a:p>
          <a:p>
            <a:r>
              <a:rPr lang="en-GB" dirty="0"/>
              <a:t>Personal protective equipment (PPE): </a:t>
            </a:r>
          </a:p>
          <a:p>
            <a:pPr lvl="1"/>
            <a:r>
              <a:rPr lang="en-GB" dirty="0"/>
              <a:t>wear a medical mask throughout the vaccination session;</a:t>
            </a:r>
          </a:p>
          <a:p>
            <a:pPr lvl="1"/>
            <a:r>
              <a:rPr lang="en-GB" dirty="0"/>
              <a:t>gloves are not required for injectable vaccine administration; if used they do not replace the need for performing hand hygiene;</a:t>
            </a:r>
          </a:p>
          <a:p>
            <a:pPr lvl="1"/>
            <a:r>
              <a:rPr lang="en-GB" dirty="0"/>
              <a:t>applying alcohol-based hand rub on gloved hands is strongly discouraged.</a:t>
            </a: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211;p7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722886" y="254000"/>
            <a:ext cx="5640483" cy="634664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172869" y="5710019"/>
            <a:ext cx="5895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dirty="0"/>
              <a:t>Source:  </a:t>
            </a:r>
            <a:r>
              <a:rPr lang="en-GB" sz="1600" u="sng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4"/>
              </a:rPr>
              <a:t>https://www.who.int/gpsc/tools/GPSC-HandRub-Wash.pdf</a:t>
            </a:r>
            <a:endParaRPr lang="en-GB" sz="160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900" b="1" dirty="0">
                <a:solidFill>
                  <a:schemeClr val="accent1">
                    <a:lumMod val="75000"/>
                  </a:schemeClr>
                </a:solidFill>
              </a:rPr>
              <a:t>How to wear a mask properly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Clean your hands properly before putting on mask.</a:t>
            </a:r>
          </a:p>
          <a:p>
            <a:r>
              <a:rPr lang="en-GB" dirty="0"/>
              <a:t>Place mask carefully, ensure it covers mouth and nose, and tie securely to minimize any gaps.</a:t>
            </a:r>
          </a:p>
          <a:p>
            <a:r>
              <a:rPr lang="en-GB" dirty="0"/>
              <a:t>Do not touch mask while wearing it. If you inadvertently touch a used mask, clean your hands with alcohol-based hand rub or soap and water.</a:t>
            </a:r>
          </a:p>
          <a:p>
            <a:r>
              <a:rPr lang="en-GB" dirty="0"/>
              <a:t>Remove and replace masks as soon as they become damp.</a:t>
            </a:r>
          </a:p>
          <a:p>
            <a:r>
              <a:rPr lang="en-GB" dirty="0"/>
              <a:t>When removing mask, do not touch the front of the mask; untie from behind or pull away from the straps.</a:t>
            </a:r>
          </a:p>
          <a:p>
            <a:r>
              <a:rPr lang="en-GB" dirty="0"/>
              <a:t>Discard mask after each use, dispose adequately immediately upon removal, and perform hand hygiene.</a:t>
            </a:r>
          </a:p>
          <a:p>
            <a:r>
              <a:rPr lang="en-GB" dirty="0"/>
              <a:t>Do not re-use single-use masks.</a:t>
            </a:r>
          </a:p>
          <a:p>
            <a:pPr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79" y="0"/>
            <a:ext cx="10515600" cy="1325563"/>
          </a:xfrm>
        </p:spPr>
        <p:txBody>
          <a:bodyPr>
            <a:normAutofit/>
          </a:bodyPr>
          <a:lstStyle/>
          <a:p>
            <a:r>
              <a:rPr lang="en-GB" sz="3900" b="1" dirty="0">
                <a:solidFill>
                  <a:schemeClr val="accent1">
                    <a:lumMod val="75000"/>
                  </a:schemeClr>
                </a:solidFill>
              </a:rPr>
              <a:t>How to safely put on and remove the medical mask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07496D-428A-41D6-9CE0-6150B3CFCB5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6910" y="1245278"/>
            <a:ext cx="2816431" cy="20061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D07496D-428A-41D6-9CE0-6150B3CFCB5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8784" y="1341531"/>
            <a:ext cx="2816431" cy="20061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07496D-428A-41D6-9CE0-6150B3CFCB5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8996" y="4261194"/>
            <a:ext cx="2816431" cy="20061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FCFDD9-C08E-4AFD-AE77-A1696F6665D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7255" y="1261153"/>
            <a:ext cx="2810002" cy="20203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17F665-B5B0-4910-94E0-0537ACAD224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7470" y="4229078"/>
            <a:ext cx="2760376" cy="19800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B73B2C-562D-4E5E-BF59-BD707E7DB7E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17724" y="4355537"/>
            <a:ext cx="2870558" cy="19738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5432" y="3320716"/>
            <a:ext cx="253954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Step 1. Perform hand hygiene.</a:t>
            </a:r>
          </a:p>
          <a:p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4299286" y="3304674"/>
            <a:ext cx="288757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Step 2.  Place the loops around the ears. Ensure the mask fits over your nose, mouth and chin. Avoid touching it.</a:t>
            </a:r>
          </a:p>
          <a:p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8197516" y="3400927"/>
            <a:ext cx="277528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Step 3. Perform hand hygiene before removing or touching the mask.</a:t>
            </a:r>
          </a:p>
          <a:p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545432" y="6257835"/>
            <a:ext cx="290362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Step 4. Remove by the straps and pull away from your face.</a:t>
            </a:r>
          </a:p>
          <a:p>
            <a:endParaRPr lang="en-GB" sz="1500" dirty="0"/>
          </a:p>
        </p:txBody>
      </p:sp>
      <p:sp>
        <p:nvSpPr>
          <p:cNvPr id="13" name="TextBox 12"/>
          <p:cNvSpPr txBox="1"/>
          <p:nvPr/>
        </p:nvSpPr>
        <p:spPr>
          <a:xfrm>
            <a:off x="4395537" y="6416842"/>
            <a:ext cx="29517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Step 5. Discard in a closed bin.</a:t>
            </a:r>
          </a:p>
          <a:p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8229600" y="6211669"/>
            <a:ext cx="29357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Step 6. After discarding, perform hand hygiene again.</a:t>
            </a:r>
          </a:p>
          <a:p>
            <a:endParaRPr lang="en-GB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3137" y="1"/>
            <a:ext cx="11758863" cy="946484"/>
          </a:xfrm>
        </p:spPr>
        <p:txBody>
          <a:bodyPr>
            <a:normAutofit/>
          </a:bodyPr>
          <a:lstStyle/>
          <a:p>
            <a:r>
              <a:rPr lang="en-GB" sz="3900" b="1" dirty="0">
                <a:solidFill>
                  <a:schemeClr val="accent1">
                    <a:lumMod val="75000"/>
                  </a:schemeClr>
                </a:solidFill>
                <a:ea typeface="MS PGothic"/>
              </a:rPr>
              <a:t>Best practice in the context of COVID-19: vaccination site</a:t>
            </a:r>
            <a:endParaRPr lang="en-GB" sz="3900" dirty="0">
              <a:solidFill>
                <a:schemeClr val="accent1">
                  <a:lumMod val="75000"/>
                </a:schemeClr>
              </a:solidFill>
              <a:ea typeface="MS PGothic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72978" y="1167899"/>
            <a:ext cx="11434011" cy="4351338"/>
          </a:xfrm>
        </p:spPr>
        <p:txBody>
          <a:bodyPr/>
          <a:lstStyle/>
          <a:p>
            <a:r>
              <a:rPr lang="en-GB" dirty="0"/>
              <a:t>Good ventilation – open the windows in indoor space and if outdoors, pick well ventilated area</a:t>
            </a:r>
            <a:endParaRPr lang="en-CA" dirty="0"/>
          </a:p>
          <a:p>
            <a:pPr lvl="0"/>
            <a:r>
              <a:rPr lang="en-CA" dirty="0"/>
              <a:t>Hand hygiene resources – must be available for both health workers and persons coming to get vaccinated.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7" name="Google Shape;246;p10" descr="C:\Users\Aleksandra\Pictures\WHO\Hand washing station.PNG"/>
          <p:cNvPicPr preferRelativeResize="0"/>
          <p:nvPr/>
        </p:nvPicPr>
        <p:blipFill rotWithShape="1">
          <a:blip r:embed="rId2" cstate="print">
            <a:alphaModFix/>
          </a:blip>
          <a:srcRect/>
          <a:stretch/>
        </p:blipFill>
        <p:spPr>
          <a:xfrm>
            <a:off x="1347536" y="3135590"/>
            <a:ext cx="4106780" cy="3329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41;p10"/>
          <p:cNvPicPr preferRelativeResize="0"/>
          <p:nvPr/>
        </p:nvPicPr>
        <p:blipFill rotWithShape="1">
          <a:blip r:embed="rId3" cstate="print">
            <a:alphaModFix/>
          </a:blip>
          <a:srcRect l="42961" t="30008" r="37479" b="32485"/>
          <a:stretch/>
        </p:blipFill>
        <p:spPr>
          <a:xfrm>
            <a:off x="6606175" y="2871226"/>
            <a:ext cx="3573293" cy="371405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48" y="0"/>
            <a:ext cx="11774905" cy="1325563"/>
          </a:xfrm>
        </p:spPr>
        <p:txBody>
          <a:bodyPr>
            <a:normAutofit/>
          </a:bodyPr>
          <a:lstStyle/>
          <a:p>
            <a:r>
              <a:rPr lang="en-GB" sz="3900" b="1" dirty="0">
                <a:solidFill>
                  <a:schemeClr val="accent1">
                    <a:lumMod val="75000"/>
                  </a:schemeClr>
                </a:solidFill>
              </a:rPr>
              <a:t>Best practice in the context of COVID-19: vaccination site</a:t>
            </a:r>
            <a:endParaRPr lang="en-GB" sz="3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5906" y="1552909"/>
            <a:ext cx="5450306" cy="505643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Adequate physical distancing – ensure 1-meter distance in all directions between each person</a:t>
            </a:r>
          </a:p>
          <a:p>
            <a:r>
              <a:rPr lang="en-GB" dirty="0"/>
              <a:t>One-way flow through the vaccination site</a:t>
            </a:r>
          </a:p>
          <a:p>
            <a:pPr>
              <a:buNone/>
            </a:pPr>
            <a:endParaRPr lang="en-GB" dirty="0"/>
          </a:p>
          <a:p>
            <a:r>
              <a:rPr lang="en-GB" dirty="0"/>
              <a:t>Limited number of individuals to avoid crowding and long waiting times</a:t>
            </a:r>
          </a:p>
          <a:p>
            <a:r>
              <a:rPr lang="en-GB" dirty="0"/>
              <a:t>Environmental cleaning: clean high-touch surfaces (e.g. chairs, tables, door-handles)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Google Shape;283;p12"/>
          <p:cNvPicPr preferRelativeResize="0"/>
          <p:nvPr/>
        </p:nvPicPr>
        <p:blipFill rotWithShape="1">
          <a:blip r:embed="rId2" cstate="print">
            <a:alphaModFix/>
          </a:blip>
          <a:srcRect l="20950" t="34720" r="27301" b="20924"/>
          <a:stretch/>
        </p:blipFill>
        <p:spPr>
          <a:xfrm>
            <a:off x="6257223" y="4001946"/>
            <a:ext cx="5678906" cy="2602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96;p13"/>
          <p:cNvPicPr preferRelativeResize="0"/>
          <p:nvPr/>
        </p:nvPicPr>
        <p:blipFill rotWithShape="1">
          <a:blip r:embed="rId3" cstate="print">
            <a:alphaModFix/>
          </a:blip>
          <a:srcRect l="2" t="8340" r="-1" b="16078"/>
          <a:stretch/>
        </p:blipFill>
        <p:spPr>
          <a:xfrm>
            <a:off x="7170820" y="1301111"/>
            <a:ext cx="4700338" cy="264524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5360" y="6492875"/>
            <a:ext cx="2743200" cy="365125"/>
          </a:xfrm>
        </p:spPr>
        <p:txBody>
          <a:bodyPr/>
          <a:lstStyle/>
          <a:p>
            <a:fld id="{C303845B-95F4-455A-B10D-7E464EEC4D39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716" y="220746"/>
            <a:ext cx="11353800" cy="1325563"/>
          </a:xfrm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chemeClr val="accent1">
                    <a:lumMod val="75000"/>
                  </a:schemeClr>
                </a:solidFill>
                <a:ea typeface="MS PGothic"/>
              </a:rPr>
              <a:t>Best practice in the context of COVID-19: </a:t>
            </a:r>
            <a:br>
              <a:rPr lang="en-GB" sz="3600" b="1" dirty="0"/>
            </a:br>
            <a:r>
              <a:rPr lang="en-GB" sz="3600" b="1" dirty="0">
                <a:solidFill>
                  <a:schemeClr val="accent1">
                    <a:lumMod val="75000"/>
                  </a:schemeClr>
                </a:solidFill>
                <a:ea typeface="MS PGothic"/>
              </a:rPr>
              <a:t>vaccination session</a:t>
            </a:r>
            <a:endParaRPr lang="en-GB" sz="3600" dirty="0">
              <a:solidFill>
                <a:schemeClr val="accent1">
                  <a:lumMod val="75000"/>
                </a:schemeClr>
              </a:solidFill>
              <a:ea typeface="MS PGothi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33" y="1729372"/>
            <a:ext cx="6172200" cy="4351338"/>
          </a:xfrm>
        </p:spPr>
        <p:txBody>
          <a:bodyPr>
            <a:normAutofit/>
          </a:bodyPr>
          <a:lstStyle/>
          <a:p>
            <a:r>
              <a:rPr lang="en-GB" dirty="0"/>
              <a:t>Screening for respiratory symptoms before caregivers and vaccinees enter the vaccination site</a:t>
            </a:r>
          </a:p>
          <a:p>
            <a:r>
              <a:rPr lang="en-GB" dirty="0"/>
              <a:t>Masks: medical masks for vaccinators, medical or fabric masks for caregivers</a:t>
            </a:r>
          </a:p>
          <a:p>
            <a:r>
              <a:rPr lang="en-GB" dirty="0"/>
              <a:t>Sideways positioning – avoid positioning yourself face-to-face with the caregiver and the </a:t>
            </a:r>
            <a:r>
              <a:rPr lang="en-GB" dirty="0" err="1"/>
              <a:t>vaccinee</a:t>
            </a:r>
            <a:endParaRPr lang="en-GB" dirty="0"/>
          </a:p>
          <a:p>
            <a:pPr>
              <a:buNone/>
            </a:pPr>
            <a:endParaRPr lang="en-GB" dirty="0"/>
          </a:p>
        </p:txBody>
      </p:sp>
      <p:pic>
        <p:nvPicPr>
          <p:cNvPr id="4" name="Google Shape;294;p13"/>
          <p:cNvPicPr preferRelativeResize="0"/>
          <p:nvPr/>
        </p:nvPicPr>
        <p:blipFill rotWithShape="1">
          <a:blip r:embed="rId2" cstate="print">
            <a:alphaModFix/>
          </a:blip>
          <a:srcRect l="31508" t="27646" r="33163" b="28121"/>
          <a:stretch/>
        </p:blipFill>
        <p:spPr>
          <a:xfrm>
            <a:off x="6593304" y="1473792"/>
            <a:ext cx="5358064" cy="37714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55032" y="5434389"/>
            <a:ext cx="9833810" cy="123110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It is important that safety measures are communicated to the community prior and during the SIA.</a:t>
            </a:r>
          </a:p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79" y="0"/>
            <a:ext cx="10515600" cy="1325563"/>
          </a:xfrm>
        </p:spPr>
        <p:txBody>
          <a:bodyPr>
            <a:normAutofit/>
          </a:bodyPr>
          <a:lstStyle/>
          <a:p>
            <a:r>
              <a:rPr lang="en-GB" sz="3900" b="1" dirty="0">
                <a:solidFill>
                  <a:schemeClr val="accent1">
                    <a:lumMod val="75000"/>
                  </a:schemeClr>
                </a:solidFill>
              </a:rPr>
              <a:t>Infection prevention and control (IPC) kit for outreach/campaign vaccination posts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4031" y="1504782"/>
            <a:ext cx="10515600" cy="4928101"/>
          </a:xfrm>
        </p:spPr>
        <p:txBody>
          <a:bodyPr>
            <a:normAutofit/>
          </a:bodyPr>
          <a:lstStyle/>
          <a:p>
            <a:r>
              <a:rPr lang="en-GB" dirty="0"/>
              <a:t>IPC kits for outreach and campaign vaccination sessions should as a minimum include:</a:t>
            </a:r>
          </a:p>
          <a:p>
            <a:pPr lvl="1"/>
            <a:r>
              <a:rPr lang="en-GB" dirty="0"/>
              <a:t>Products for hand hygiene: soap/clean water/Veronica buckets (if sinks not available)/disposable or clean towels or alcohol-based hand rub products</a:t>
            </a:r>
          </a:p>
          <a:p>
            <a:pPr lvl="1"/>
            <a:r>
              <a:rPr lang="en-GB" dirty="0"/>
              <a:t>Medical masks (several for replacement – mask should be replaced with a clean one as soon as it becomes damp)</a:t>
            </a:r>
          </a:p>
          <a:p>
            <a:pPr lvl="1"/>
            <a:r>
              <a:rPr lang="en-GB" dirty="0"/>
              <a:t>Waste bins/garbage bags</a:t>
            </a:r>
          </a:p>
          <a:p>
            <a:r>
              <a:rPr lang="en-GB" dirty="0"/>
              <a:t>Special considerations:</a:t>
            </a:r>
          </a:p>
          <a:p>
            <a:pPr lvl="1"/>
            <a:r>
              <a:rPr lang="en-GB" dirty="0"/>
              <a:t>Eye protection, gown and gloves are not routinely required, they should be used if dealing with suspected COVID-19 patient.</a:t>
            </a:r>
          </a:p>
          <a:p>
            <a:r>
              <a:rPr lang="en-GB" dirty="0"/>
              <a:t>Gowns and gloves, if used, should be discarded after single use.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3845B-95F4-455A-B10D-7E464EEC4D3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6738</TotalTime>
  <Words>814</Words>
  <Application>Microsoft Office PowerPoint</Application>
  <PresentationFormat>Widescreen</PresentationFormat>
  <Paragraphs>83</Paragraphs>
  <Slides>10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  <vt:variant>
        <vt:lpstr>Custom Shows</vt:lpstr>
      </vt:variant>
      <vt:variant>
        <vt:i4>1</vt:i4>
      </vt:variant>
    </vt:vector>
  </HeadingPairs>
  <TitlesOfParts>
    <vt:vector size="17" baseType="lpstr">
      <vt:lpstr>Arial</vt:lpstr>
      <vt:lpstr>Calibri</vt:lpstr>
      <vt:lpstr>Calibri Light</vt:lpstr>
      <vt:lpstr>Lato Black</vt:lpstr>
      <vt:lpstr>Office Theme</vt:lpstr>
      <vt:lpstr>1_Office Theme</vt:lpstr>
      <vt:lpstr>Additional session  HPV vaccination in the context of COVID-19</vt:lpstr>
      <vt:lpstr>Best practice in the context of COVID-19: vaccinator</vt:lpstr>
      <vt:lpstr>PowerPoint Presentation</vt:lpstr>
      <vt:lpstr>How to wear a mask properly</vt:lpstr>
      <vt:lpstr>How to safely put on and remove the medical mask</vt:lpstr>
      <vt:lpstr>Best practice in the context of COVID-19: vaccination site</vt:lpstr>
      <vt:lpstr>Best practice in the context of COVID-19: vaccination site</vt:lpstr>
      <vt:lpstr>Best practice in the context of COVID-19:  vaccination session</vt:lpstr>
      <vt:lpstr>Infection prevention and control (IPC) kit for outreach/campaign vaccination posts</vt:lpstr>
      <vt:lpstr>Disposal of PPE</vt:lpstr>
      <vt:lpstr>Custom Show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AEFI slide Gavi IRC</dc:title>
  <dc:creator>Aleksandra</dc:creator>
  <cp:lastModifiedBy>Gill Mayers</cp:lastModifiedBy>
  <cp:revision>78</cp:revision>
  <dcterms:created xsi:type="dcterms:W3CDTF">2014-11-22T09:38:00Z</dcterms:created>
  <dcterms:modified xsi:type="dcterms:W3CDTF">2022-02-10T14:29:04Z</dcterms:modified>
</cp:coreProperties>
</file>