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 id="2147484226" r:id="rId2"/>
  </p:sldMasterIdLst>
  <p:notesMasterIdLst>
    <p:notesMasterId r:id="rId21"/>
  </p:notesMasterIdLst>
  <p:handoutMasterIdLst>
    <p:handoutMasterId r:id="rId22"/>
  </p:handoutMasterIdLst>
  <p:sldIdLst>
    <p:sldId id="336" r:id="rId3"/>
    <p:sldId id="279" r:id="rId4"/>
    <p:sldId id="390" r:id="rId5"/>
    <p:sldId id="415" r:id="rId6"/>
    <p:sldId id="405" r:id="rId7"/>
    <p:sldId id="409" r:id="rId8"/>
    <p:sldId id="425" r:id="rId9"/>
    <p:sldId id="407" r:id="rId10"/>
    <p:sldId id="410" r:id="rId11"/>
    <p:sldId id="411" r:id="rId12"/>
    <p:sldId id="420" r:id="rId13"/>
    <p:sldId id="350" r:id="rId14"/>
    <p:sldId id="358" r:id="rId15"/>
    <p:sldId id="413" r:id="rId16"/>
    <p:sldId id="399" r:id="rId17"/>
    <p:sldId id="391" r:id="rId18"/>
    <p:sldId id="421" r:id="rId19"/>
    <p:sldId id="356" r:id="rId20"/>
  </p:sldIdLst>
  <p:sldSz cx="9144000" cy="6858000" type="screen4x3"/>
  <p:notesSz cx="6735763" cy="9799638"/>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9A0AD98B-AEB8-2DAF-443F-8358416DAD73}" name="AKABA, Hiroki" initials="AH" userId="S::akabah@who.int::db41f2cb-68b2-46d0-b1a9-2b507dcca92f" providerId="AD"/>
  <p188:author id="{CC5CBCFB-D074-74D6-D7C0-35ADAD7114D9}" name="BLOEM, Paul" initials="BP" userId="S::bloemp@who.int::e45b6380-c0aa-4e5d-b539-a832f4480bf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LOEM, Paulus Joannes Nicolaas" initials="bloemp" lastIdx="1" clrIdx="0"/>
  <p:cmAuthor id="1" name="training2" initials="t" lastIdx="7" clrIdx="1"/>
  <p:cmAuthor id="2" name="BAHL, Jhilmil" initials="bahlj" lastIdx="36" clrIdx="2"/>
  <p:cmAuthor id="3" name="nbaker" initials="n" lastIdx="0" clrIdx="3"/>
  <p:cmAuthor id="4" name="Dorothy" initials="D" lastIdx="4" clrIdx="4"/>
  <p:cmAuthor id="5" name="alphonse" initials="a" lastIdx="1" clrIdx="5"/>
  <p:cmAuthor id="6" name="DAHL, Benjamin" initials="dahlb" lastIdx="3"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8EE"/>
    <a:srgbClr val="0192FF"/>
    <a:srgbClr val="000066"/>
    <a:srgbClr val="CEEAB0"/>
    <a:srgbClr val="9FFF9F"/>
    <a:srgbClr val="81CCFF"/>
    <a:srgbClr val="B6E088"/>
    <a:srgbClr val="A7D971"/>
    <a:srgbClr val="C5E8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27C3F1-3FA8-C88D-3217-73BBA7D89B97}" v="12" dt="2022-03-07T17:06:47.0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29" autoAdjust="0"/>
    <p:restoredTop sz="73443" autoAdjust="0"/>
  </p:normalViewPr>
  <p:slideViewPr>
    <p:cSldViewPr>
      <p:cViewPr varScale="1">
        <p:scale>
          <a:sx n="80" d="100"/>
          <a:sy n="80" d="100"/>
        </p:scale>
        <p:origin x="270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00" d="100"/>
          <a:sy n="100" d="100"/>
        </p:scale>
        <p:origin x="3510" y="-642"/>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KABA, Hiroki" userId="db41f2cb-68b2-46d0-b1a9-2b507dcca92f" providerId="ADAL" clId="{973BF722-14CC-4BE5-AEF1-C0CD52013D6E}"/>
    <pc:docChg chg="undo custSel modSld">
      <pc:chgData name="AKABA, Hiroki" userId="db41f2cb-68b2-46d0-b1a9-2b507dcca92f" providerId="ADAL" clId="{973BF722-14CC-4BE5-AEF1-C0CD52013D6E}" dt="2022-01-21T11:06:45.043" v="298" actId="1076"/>
      <pc:docMkLst>
        <pc:docMk/>
      </pc:docMkLst>
      <pc:sldChg chg="addSp delSp modSp mod delCm">
        <pc:chgData name="AKABA, Hiroki" userId="db41f2cb-68b2-46d0-b1a9-2b507dcca92f" providerId="ADAL" clId="{973BF722-14CC-4BE5-AEF1-C0CD52013D6E}" dt="2022-01-21T11:06:01.209" v="290"/>
        <pc:sldMkLst>
          <pc:docMk/>
          <pc:sldMk cId="362484819" sldId="405"/>
        </pc:sldMkLst>
        <pc:spChg chg="add mod">
          <ac:chgData name="AKABA, Hiroki" userId="db41f2cb-68b2-46d0-b1a9-2b507dcca92f" providerId="ADAL" clId="{973BF722-14CC-4BE5-AEF1-C0CD52013D6E}" dt="2022-01-21T11:05:39.796" v="289" actId="20577"/>
          <ac:spMkLst>
            <pc:docMk/>
            <pc:sldMk cId="362484819" sldId="405"/>
            <ac:spMk id="8" creationId="{DFDA06DE-CF99-4D2B-90CA-72FCA07621EA}"/>
          </ac:spMkLst>
        </pc:spChg>
        <pc:spChg chg="add mod">
          <ac:chgData name="AKABA, Hiroki" userId="db41f2cb-68b2-46d0-b1a9-2b507dcca92f" providerId="ADAL" clId="{973BF722-14CC-4BE5-AEF1-C0CD52013D6E}" dt="2022-01-21T11:03:49.864" v="265" actId="208"/>
          <ac:spMkLst>
            <pc:docMk/>
            <pc:sldMk cId="362484819" sldId="405"/>
            <ac:spMk id="9" creationId="{87280BC2-55A0-4C6E-852D-D19B41AF1F09}"/>
          </ac:spMkLst>
        </pc:spChg>
        <pc:grpChg chg="del">
          <ac:chgData name="AKABA, Hiroki" userId="db41f2cb-68b2-46d0-b1a9-2b507dcca92f" providerId="ADAL" clId="{973BF722-14CC-4BE5-AEF1-C0CD52013D6E}" dt="2022-01-21T11:02:18.899" v="246" actId="478"/>
          <ac:grpSpMkLst>
            <pc:docMk/>
            <pc:sldMk cId="362484819" sldId="405"/>
            <ac:grpSpMk id="5" creationId="{00000000-0000-0000-0000-000000000000}"/>
          </ac:grpSpMkLst>
        </pc:grpChg>
        <pc:picChg chg="add mod modCrop">
          <ac:chgData name="AKABA, Hiroki" userId="db41f2cb-68b2-46d0-b1a9-2b507dcca92f" providerId="ADAL" clId="{973BF722-14CC-4BE5-AEF1-C0CD52013D6E}" dt="2022-01-21T11:03:42.664" v="263" actId="1076"/>
          <ac:picMkLst>
            <pc:docMk/>
            <pc:sldMk cId="362484819" sldId="405"/>
            <ac:picMk id="7" creationId="{F23BD54C-5FC9-4AFE-B6C1-1F859B73D0EE}"/>
          </ac:picMkLst>
        </pc:picChg>
        <pc:cxnChg chg="add del mod">
          <ac:chgData name="AKABA, Hiroki" userId="db41f2cb-68b2-46d0-b1a9-2b507dcca92f" providerId="ADAL" clId="{973BF722-14CC-4BE5-AEF1-C0CD52013D6E}" dt="2022-01-21T11:04:30.466" v="270" actId="478"/>
          <ac:cxnSpMkLst>
            <pc:docMk/>
            <pc:sldMk cId="362484819" sldId="405"/>
            <ac:cxnSpMk id="11" creationId="{F28B9AF8-665A-4AB1-91F2-E99275C3AA56}"/>
          </ac:cxnSpMkLst>
        </pc:cxnChg>
        <pc:cxnChg chg="add mod">
          <ac:chgData name="AKABA, Hiroki" userId="db41f2cb-68b2-46d0-b1a9-2b507dcca92f" providerId="ADAL" clId="{973BF722-14CC-4BE5-AEF1-C0CD52013D6E}" dt="2022-01-21T11:05:34.569" v="283" actId="20577"/>
          <ac:cxnSpMkLst>
            <pc:docMk/>
            <pc:sldMk cId="362484819" sldId="405"/>
            <ac:cxnSpMk id="14" creationId="{8BB99BBE-4C7A-46B1-B5B7-1163D545D6A2}"/>
          </ac:cxnSpMkLst>
        </pc:cxnChg>
      </pc:sldChg>
      <pc:sldChg chg="modNotesTx">
        <pc:chgData name="AKABA, Hiroki" userId="db41f2cb-68b2-46d0-b1a9-2b507dcca92f" providerId="ADAL" clId="{973BF722-14CC-4BE5-AEF1-C0CD52013D6E}" dt="2022-01-20T08:48:31.619" v="91" actId="113"/>
        <pc:sldMkLst>
          <pc:docMk/>
          <pc:sldMk cId="56340408" sldId="410"/>
        </pc:sldMkLst>
      </pc:sldChg>
      <pc:sldChg chg="addSp delSp modSp mod delCm modCm">
        <pc:chgData name="AKABA, Hiroki" userId="db41f2cb-68b2-46d0-b1a9-2b507dcca92f" providerId="ADAL" clId="{973BF722-14CC-4BE5-AEF1-C0CD52013D6E}" dt="2022-01-21T11:06:45.043" v="298" actId="1076"/>
        <pc:sldMkLst>
          <pc:docMk/>
          <pc:sldMk cId="3556000845" sldId="425"/>
        </pc:sldMkLst>
        <pc:picChg chg="add mod">
          <ac:chgData name="AKABA, Hiroki" userId="db41f2cb-68b2-46d0-b1a9-2b507dcca92f" providerId="ADAL" clId="{973BF722-14CC-4BE5-AEF1-C0CD52013D6E}" dt="2022-01-21T11:06:45.043" v="298" actId="1076"/>
          <ac:picMkLst>
            <pc:docMk/>
            <pc:sldMk cId="3556000845" sldId="425"/>
            <ac:picMk id="6" creationId="{F01A9D5B-1C1B-4D1E-B6A0-B0EDA49129B3}"/>
          </ac:picMkLst>
        </pc:picChg>
        <pc:picChg chg="add del">
          <ac:chgData name="AKABA, Hiroki" userId="db41f2cb-68b2-46d0-b1a9-2b507dcca92f" providerId="ADAL" clId="{973BF722-14CC-4BE5-AEF1-C0CD52013D6E}" dt="2022-01-21T11:06:09.557" v="291" actId="478"/>
          <ac:picMkLst>
            <pc:docMk/>
            <pc:sldMk cId="3556000845" sldId="425"/>
            <ac:picMk id="10" creationId="{00000000-0000-0000-0000-000000000000}"/>
          </ac:picMkLst>
        </pc:picChg>
      </pc:sldChg>
    </pc:docChg>
  </pc:docChgLst>
  <pc:docChgLst>
    <pc:chgData name="AKABA, Hiroki" userId="db41f2cb-68b2-46d0-b1a9-2b507dcca92f" providerId="ADAL" clId="{BDE9A65E-7310-4546-84A9-9DBA2ADFC854}"/>
    <pc:docChg chg="undo custSel modSld">
      <pc:chgData name="AKABA, Hiroki" userId="db41f2cb-68b2-46d0-b1a9-2b507dcca92f" providerId="ADAL" clId="{BDE9A65E-7310-4546-84A9-9DBA2ADFC854}" dt="2022-03-07T09:22:47.837" v="16" actId="404"/>
      <pc:docMkLst>
        <pc:docMk/>
      </pc:docMkLst>
      <pc:sldChg chg="modSp mod modNotesTx">
        <pc:chgData name="AKABA, Hiroki" userId="db41f2cb-68b2-46d0-b1a9-2b507dcca92f" providerId="ADAL" clId="{BDE9A65E-7310-4546-84A9-9DBA2ADFC854}" dt="2022-02-07T08:43:43.873" v="3" actId="20577"/>
        <pc:sldMkLst>
          <pc:docMk/>
          <pc:sldMk cId="0" sldId="350"/>
        </pc:sldMkLst>
        <pc:spChg chg="mod">
          <ac:chgData name="AKABA, Hiroki" userId="db41f2cb-68b2-46d0-b1a9-2b507dcca92f" providerId="ADAL" clId="{BDE9A65E-7310-4546-84A9-9DBA2ADFC854}" dt="2022-02-07T08:43:39.289" v="1" actId="20577"/>
          <ac:spMkLst>
            <pc:docMk/>
            <pc:sldMk cId="0" sldId="350"/>
            <ac:spMk id="2" creationId="{00000000-0000-0000-0000-000000000000}"/>
          </ac:spMkLst>
        </pc:spChg>
      </pc:sldChg>
      <pc:sldChg chg="modSp mod">
        <pc:chgData name="AKABA, Hiroki" userId="db41f2cb-68b2-46d0-b1a9-2b507dcca92f" providerId="ADAL" clId="{BDE9A65E-7310-4546-84A9-9DBA2ADFC854}" dt="2022-03-07T09:22:47.837" v="16" actId="404"/>
        <pc:sldMkLst>
          <pc:docMk/>
          <pc:sldMk cId="1274324000" sldId="356"/>
        </pc:sldMkLst>
        <pc:spChg chg="mod">
          <ac:chgData name="AKABA, Hiroki" userId="db41f2cb-68b2-46d0-b1a9-2b507dcca92f" providerId="ADAL" clId="{BDE9A65E-7310-4546-84A9-9DBA2ADFC854}" dt="2022-03-07T09:22:47.837" v="16" actId="404"/>
          <ac:spMkLst>
            <pc:docMk/>
            <pc:sldMk cId="1274324000" sldId="356"/>
            <ac:spMk id="3" creationId="{00000000-0000-0000-0000-000000000000}"/>
          </ac:spMkLst>
        </pc:spChg>
      </pc:sldChg>
      <pc:sldChg chg="modSp mod modNotesTx">
        <pc:chgData name="AKABA, Hiroki" userId="db41f2cb-68b2-46d0-b1a9-2b507dcca92f" providerId="ADAL" clId="{BDE9A65E-7310-4546-84A9-9DBA2ADFC854}" dt="2022-02-07T08:43:51.310" v="7" actId="20577"/>
        <pc:sldMkLst>
          <pc:docMk/>
          <pc:sldMk cId="0" sldId="358"/>
        </pc:sldMkLst>
        <pc:spChg chg="mod">
          <ac:chgData name="AKABA, Hiroki" userId="db41f2cb-68b2-46d0-b1a9-2b507dcca92f" providerId="ADAL" clId="{BDE9A65E-7310-4546-84A9-9DBA2ADFC854}" dt="2022-02-07T08:43:47.948" v="5" actId="20577"/>
          <ac:spMkLst>
            <pc:docMk/>
            <pc:sldMk cId="0" sldId="358"/>
            <ac:spMk id="2" creationId="{00000000-0000-0000-0000-000000000000}"/>
          </ac:spMkLst>
        </pc:spChg>
      </pc:sldChg>
      <pc:sldChg chg="modSp mod">
        <pc:chgData name="AKABA, Hiroki" userId="db41f2cb-68b2-46d0-b1a9-2b507dcca92f" providerId="ADAL" clId="{BDE9A65E-7310-4546-84A9-9DBA2ADFC854}" dt="2022-03-07T09:18:38.598" v="8" actId="13926"/>
        <pc:sldMkLst>
          <pc:docMk/>
          <pc:sldMk cId="3803825652" sldId="420"/>
        </pc:sldMkLst>
        <pc:spChg chg="mod">
          <ac:chgData name="AKABA, Hiroki" userId="db41f2cb-68b2-46d0-b1a9-2b507dcca92f" providerId="ADAL" clId="{BDE9A65E-7310-4546-84A9-9DBA2ADFC854}" dt="2022-03-07T09:18:38.598" v="8" actId="13926"/>
          <ac:spMkLst>
            <pc:docMk/>
            <pc:sldMk cId="3803825652" sldId="420"/>
            <ac:spMk id="35" creationId="{00000000-0000-0000-0000-000000000000}"/>
          </ac:spMkLst>
        </pc:spChg>
      </pc:sldChg>
    </pc:docChg>
  </pc:docChgLst>
  <pc:docChgLst>
    <pc:chgData name="Mrs Gillian F. MAYERS (mayersgill@gmail.com)" userId="S::mayersgill_gmail.com#ext#@worldhealthorg.onmicrosoft.com::d9b941f0-ac22-4431-a954-e58ec48ed8eb" providerId="AD" clId="Web-{5327C3F1-3FA8-C88D-3217-73BBA7D89B97}"/>
    <pc:docChg chg="modSld">
      <pc:chgData name="Mrs Gillian F. MAYERS (mayersgill@gmail.com)" userId="S::mayersgill_gmail.com#ext#@worldhealthorg.onmicrosoft.com::d9b941f0-ac22-4431-a954-e58ec48ed8eb" providerId="AD" clId="Web-{5327C3F1-3FA8-C88D-3217-73BBA7D89B97}" dt="2022-03-07T17:06:47.010" v="11" actId="20577"/>
      <pc:docMkLst>
        <pc:docMk/>
      </pc:docMkLst>
      <pc:sldChg chg="modSp">
        <pc:chgData name="Mrs Gillian F. MAYERS (mayersgill@gmail.com)" userId="S::mayersgill_gmail.com#ext#@worldhealthorg.onmicrosoft.com::d9b941f0-ac22-4431-a954-e58ec48ed8eb" providerId="AD" clId="Web-{5327C3F1-3FA8-C88D-3217-73BBA7D89B97}" dt="2022-03-07T17:06:47.010" v="11" actId="20577"/>
        <pc:sldMkLst>
          <pc:docMk/>
          <pc:sldMk cId="1274324000" sldId="356"/>
        </pc:sldMkLst>
        <pc:spChg chg="mod">
          <ac:chgData name="Mrs Gillian F. MAYERS (mayersgill@gmail.com)" userId="S::mayersgill_gmail.com#ext#@worldhealthorg.onmicrosoft.com::d9b941f0-ac22-4431-a954-e58ec48ed8eb" providerId="AD" clId="Web-{5327C3F1-3FA8-C88D-3217-73BBA7D89B97}" dt="2022-03-07T17:06:47.010" v="11" actId="20577"/>
          <ac:spMkLst>
            <pc:docMk/>
            <pc:sldMk cId="1274324000" sldId="356"/>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6D1F1549-CD87-4E9F-99F8-90A8DA043BF7}" type="slidenum">
              <a:rPr lang="en-US"/>
              <a:pPr>
                <a:defRPr/>
              </a:pPr>
              <a:t>‹#›</a:t>
            </a:fld>
            <a:endParaRPr lang="en-US" dirty="0"/>
          </a:p>
        </p:txBody>
      </p:sp>
    </p:spTree>
    <p:extLst>
      <p:ext uri="{BB962C8B-B14F-4D97-AF65-F5344CB8AC3E}">
        <p14:creationId xmlns:p14="http://schemas.microsoft.com/office/powerpoint/2010/main" val="1500298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14932" y="0"/>
            <a:ext cx="2919252" cy="489982"/>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5636">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919163" y="735013"/>
            <a:ext cx="490061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525" y="4654829"/>
            <a:ext cx="5386715" cy="4409837"/>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5636">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14932" y="9308087"/>
            <a:ext cx="2919252" cy="489982"/>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5636">
              <a:defRPr sz="1200">
                <a:latin typeface="Arial" pitchFamily="34" charset="0"/>
                <a:cs typeface="+mn-cs"/>
              </a:defRPr>
            </a:lvl1pPr>
          </a:lstStyle>
          <a:p>
            <a:pPr>
              <a:defRPr/>
            </a:pPr>
            <a:fld id="{44612494-D678-4E4F-B962-2F10D7CDD8B4}" type="slidenum">
              <a:rPr lang="en-GB"/>
              <a:pPr>
                <a:defRPr/>
              </a:pPr>
              <a:t>‹#›</a:t>
            </a:fld>
            <a:endParaRPr lang="en-GB" dirty="0"/>
          </a:p>
        </p:txBody>
      </p:sp>
    </p:spTree>
    <p:extLst>
      <p:ext uri="{BB962C8B-B14F-4D97-AF65-F5344CB8AC3E}">
        <p14:creationId xmlns:p14="http://schemas.microsoft.com/office/powerpoint/2010/main" val="20570228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a:t>
            </a:fld>
            <a:endParaRPr lang="en-GB" dirty="0"/>
          </a:p>
        </p:txBody>
      </p:sp>
    </p:spTree>
    <p:extLst>
      <p:ext uri="{BB962C8B-B14F-4D97-AF65-F5344CB8AC3E}">
        <p14:creationId xmlns:p14="http://schemas.microsoft.com/office/powerpoint/2010/main" val="3590995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girls come for immunization:</a:t>
            </a:r>
          </a:p>
          <a:p>
            <a:pPr marL="171450" indent="-171450">
              <a:buFont typeface="Arial" pitchFamily="34" charset="0"/>
              <a:buChar char="•"/>
            </a:pPr>
            <a:r>
              <a:rPr lang="en-US" dirty="0"/>
              <a:t>Determine eligibility</a:t>
            </a:r>
            <a:r>
              <a:rPr lang="en-US" baseline="0" dirty="0"/>
              <a:t> of girls (9-14 years of age) and register them</a:t>
            </a:r>
          </a:p>
          <a:p>
            <a:pPr marL="171450" indent="-171450">
              <a:buFont typeface="Arial" pitchFamily="34" charset="0"/>
              <a:buChar char="•"/>
            </a:pPr>
            <a:r>
              <a:rPr lang="en-US" baseline="0" dirty="0"/>
              <a:t>Each injection prepared using aseptic techniques. Do not prefill syringes.</a:t>
            </a:r>
          </a:p>
          <a:p>
            <a:pPr marL="171450" indent="-171450">
              <a:buFont typeface="Arial" pitchFamily="34" charset="0"/>
              <a:buChar char="•"/>
            </a:pPr>
            <a:r>
              <a:rPr lang="en-US" baseline="0" dirty="0"/>
              <a:t>Each vaccine administered according to the recommended techniques and injection site</a:t>
            </a:r>
          </a:p>
          <a:p>
            <a:pPr marL="171450" indent="-171450">
              <a:buFont typeface="Arial" pitchFamily="34" charset="0"/>
              <a:buChar char="•"/>
            </a:pPr>
            <a:r>
              <a:rPr lang="en-US" baseline="0" dirty="0"/>
              <a:t>Used syringes disposed immediately into the safety box after each injection</a:t>
            </a:r>
          </a:p>
          <a:p>
            <a:pPr marL="171450" indent="-171450">
              <a:buFont typeface="Arial" pitchFamily="34" charset="0"/>
              <a:buChar char="•"/>
            </a:pPr>
            <a:r>
              <a:rPr lang="en-US" baseline="0" dirty="0"/>
              <a:t>Immunization card, tally sheet, register completed with vaccines given and date of next immunization marked</a:t>
            </a:r>
          </a:p>
          <a:p>
            <a:pPr marL="171450" indent="-171450">
              <a:buFont typeface="Arial" pitchFamily="34" charset="0"/>
              <a:buChar char="•"/>
            </a:pPr>
            <a:r>
              <a:rPr lang="en-US" baseline="0" dirty="0"/>
              <a:t>Key messages given to caregiver/parent: vaccines given, side effects, and date of return</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t>Let’s explain activities carried out when girls come for immunization:</a:t>
            </a:r>
          </a:p>
          <a:p>
            <a:pPr>
              <a:buFont typeface="Arial" pitchFamily="34" charset="0"/>
              <a:buChar char="•"/>
            </a:pPr>
            <a:r>
              <a:rPr lang="en-US" b="1" dirty="0"/>
              <a:t> Picture 1 illustrates  the following steps: </a:t>
            </a:r>
          </a:p>
          <a:p>
            <a:pPr marL="0" marR="0" lvl="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GB" sz="1200" kern="1200" dirty="0">
                <a:solidFill>
                  <a:schemeClr val="tx1"/>
                </a:solidFill>
                <a:latin typeface="Arial" pitchFamily="34" charset="0"/>
                <a:ea typeface="MS PGothic" pitchFamily="34" charset="-128"/>
                <a:cs typeface="MS PGothic" pitchFamily="34" charset="-128"/>
              </a:rPr>
              <a:t>  Before administering vaccine, the health worker should determine that the girl is eligible for HPV vaccination (between 9-14 years of age), that the girl understands what is about to be done</a:t>
            </a:r>
            <a:endParaRPr lang="en-US" sz="1200" kern="1200" dirty="0">
              <a:solidFill>
                <a:schemeClr val="tx1"/>
              </a:solidFill>
              <a:latin typeface="Arial" pitchFamily="34" charset="0"/>
              <a:ea typeface="MS PGothic" pitchFamily="34" charset="-128"/>
              <a:cs typeface="MS PGothic" pitchFamily="34" charset="-128"/>
            </a:endParaRPr>
          </a:p>
          <a:p>
            <a:pPr lvl="0">
              <a:buFont typeface="Arial" pitchFamily="34" charset="0"/>
              <a:buChar char="̵"/>
            </a:pPr>
            <a:r>
              <a:rPr lang="en-US" dirty="0"/>
              <a:t>  Health worker greets the girl,</a:t>
            </a:r>
            <a:r>
              <a:rPr lang="en-US" baseline="0" dirty="0"/>
              <a:t> </a:t>
            </a:r>
            <a:r>
              <a:rPr lang="en-GB" sz="1200" kern="1200" dirty="0">
                <a:solidFill>
                  <a:schemeClr val="tx1"/>
                </a:solidFill>
                <a:latin typeface="Arial" pitchFamily="34" charset="0"/>
                <a:ea typeface="MS PGothic" pitchFamily="34" charset="-128"/>
                <a:cs typeface="MS PGothic" pitchFamily="34" charset="-128"/>
              </a:rPr>
              <a:t>explains the purpose and benefits of HPV vaccination, discusses potential risks and side-effects of vaccination, and discusses risks of not receiving the vaccine</a:t>
            </a:r>
            <a:endParaRPr lang="en-GB" dirty="0"/>
          </a:p>
          <a:p>
            <a:pPr defTabSz="910377">
              <a:buFont typeface="Arial" pitchFamily="34" charset="0"/>
              <a:buChar char="•"/>
              <a:defRPr/>
            </a:pPr>
            <a:r>
              <a:rPr lang="en-US" sz="1200" b="1" kern="1200" dirty="0">
                <a:solidFill>
                  <a:schemeClr val="tx1"/>
                </a:solidFill>
                <a:latin typeface="Arial" pitchFamily="34" charset="0"/>
                <a:ea typeface="MS PGothic" pitchFamily="34" charset="-128"/>
                <a:cs typeface="MS PGothic" pitchFamily="34" charset="-128"/>
              </a:rPr>
              <a:t> Picture 2 illustrates  the following steps</a:t>
            </a:r>
            <a:r>
              <a:rPr lang="en-US" b="1" dirty="0"/>
              <a:t>: </a:t>
            </a:r>
          </a:p>
          <a:p>
            <a:pPr lvl="0">
              <a:buFont typeface="Arial" pitchFamily="34" charset="0"/>
              <a:buChar char="̵"/>
            </a:pPr>
            <a:r>
              <a:rPr lang="en-GB" dirty="0"/>
              <a:t> </a:t>
            </a:r>
            <a:r>
              <a:rPr lang="en-GB" baseline="0" dirty="0"/>
              <a:t> </a:t>
            </a:r>
            <a:r>
              <a:rPr lang="en-GB" dirty="0"/>
              <a:t>Health worker verifies girl’s vaccination card and documents</a:t>
            </a:r>
            <a:r>
              <a:rPr lang="en-GB" baseline="0" dirty="0"/>
              <a:t> </a:t>
            </a:r>
            <a:r>
              <a:rPr lang="en-GB" dirty="0"/>
              <a:t>the following information in </a:t>
            </a:r>
            <a:r>
              <a:rPr lang="en-GB" i="0" dirty="0"/>
              <a:t>the</a:t>
            </a:r>
            <a:r>
              <a:rPr lang="en-GB" dirty="0"/>
              <a:t> vaccination register and on </a:t>
            </a:r>
            <a:r>
              <a:rPr lang="en-GB" i="0" dirty="0"/>
              <a:t>the</a:t>
            </a:r>
            <a:r>
              <a:rPr lang="en-GB" dirty="0"/>
              <a:t> vaccination card if available: </a:t>
            </a:r>
            <a:r>
              <a:rPr lang="en-US" dirty="0"/>
              <a:t>Name of girl, Address, Date of birth and age (if unknown, determine age based on educated guess and document), Date of vaccination, HPV dose number (1</a:t>
            </a:r>
            <a:r>
              <a:rPr lang="en-US" baseline="0" dirty="0"/>
              <a:t> or </a:t>
            </a:r>
            <a:r>
              <a:rPr lang="en-US" dirty="0"/>
              <a:t>2)</a:t>
            </a:r>
          </a:p>
          <a:p>
            <a:pPr defTabSz="910377">
              <a:buFont typeface="Arial" pitchFamily="34" charset="0"/>
              <a:buChar char="̵"/>
              <a:defRPr/>
            </a:pPr>
            <a:r>
              <a:rPr lang="en-GB" dirty="0"/>
              <a:t> </a:t>
            </a:r>
            <a:r>
              <a:rPr lang="en-GB" baseline="0" dirty="0"/>
              <a:t> </a:t>
            </a:r>
            <a:r>
              <a:rPr lang="en-GB" dirty="0"/>
              <a:t>Health worker verifies eligibility of the girl by checking that the girl: Is within the target age (9-14 years of age); Is not pregnant; </a:t>
            </a:r>
            <a:r>
              <a:rPr lang="en-US" dirty="0"/>
              <a:t>Is not allergic to any component of the vaccine</a:t>
            </a:r>
          </a:p>
          <a:p>
            <a:pPr defTabSz="910377">
              <a:buFont typeface="Arial" pitchFamily="34" charset="0"/>
              <a:buChar char="̵"/>
              <a:defRPr/>
            </a:pPr>
            <a:r>
              <a:rPr lang="en-US" dirty="0"/>
              <a:t>  Health worker answers any question the</a:t>
            </a:r>
            <a:r>
              <a:rPr lang="en-US" baseline="0" dirty="0"/>
              <a:t> girl may have about the vaccine and its effects to ensure she has proper understanding of the vaccine. </a:t>
            </a:r>
            <a:r>
              <a:rPr lang="en-US" dirty="0"/>
              <a:t> </a:t>
            </a:r>
          </a:p>
          <a:p>
            <a:pPr defTabSz="910377">
              <a:buFont typeface="Arial" pitchFamily="34" charset="0"/>
              <a:buChar char="̵"/>
              <a:defRPr/>
            </a:pPr>
            <a:r>
              <a:rPr lang="en-GB" dirty="0"/>
              <a:t>  Collect written consent of parent if applicable and ensures girl agrees to be</a:t>
            </a:r>
            <a:r>
              <a:rPr lang="en-GB" baseline="0" dirty="0"/>
              <a:t> vaccinated (this is also called "assent")</a:t>
            </a:r>
            <a:endParaRPr lang="en-US" dirty="0"/>
          </a:p>
          <a:p>
            <a:pPr lvl="0">
              <a:buFont typeface="Arial" pitchFamily="34" charset="0"/>
              <a:buChar char="•"/>
            </a:pPr>
            <a:r>
              <a:rPr lang="en-US" b="1" dirty="0"/>
              <a:t> Picture 3</a:t>
            </a:r>
            <a:r>
              <a:rPr lang="en-US" dirty="0"/>
              <a:t>: </a:t>
            </a:r>
            <a:r>
              <a:rPr lang="en-GB" dirty="0"/>
              <a:t>Health worker </a:t>
            </a:r>
            <a:r>
              <a:rPr lang="en-US" dirty="0"/>
              <a:t>prepares for vaccination. We will discuss details on how to prepare for vaccination in next slide</a:t>
            </a:r>
          </a:p>
          <a:p>
            <a:pPr lvl="0">
              <a:buFont typeface="Arial" pitchFamily="34" charset="0"/>
              <a:buChar char="•"/>
            </a:pPr>
            <a:r>
              <a:rPr lang="en-US" b="1" dirty="0"/>
              <a:t> Picture 4 : </a:t>
            </a:r>
            <a:r>
              <a:rPr lang="en-GB" dirty="0"/>
              <a:t>Health worker </a:t>
            </a:r>
            <a:r>
              <a:rPr lang="en-US" i="0" strike="noStrike" dirty="0"/>
              <a:t>gives</a:t>
            </a:r>
            <a:r>
              <a:rPr lang="en-US" dirty="0"/>
              <a:t> the injection. We will discuss details on the site and route of administration </a:t>
            </a:r>
          </a:p>
          <a:p>
            <a:pPr lvl="0">
              <a:buFont typeface="Arial" pitchFamily="34" charset="0"/>
              <a:buChar char="•"/>
            </a:pPr>
            <a:r>
              <a:rPr lang="en-US" b="1" dirty="0"/>
              <a:t> Picture 5 :</a:t>
            </a:r>
            <a:r>
              <a:rPr lang="en-US" b="1" baseline="0" dirty="0"/>
              <a:t> </a:t>
            </a:r>
            <a:r>
              <a:rPr lang="en-US" dirty="0"/>
              <a:t>Determine date for next vaccine dose and record on vaccination card and r</a:t>
            </a:r>
            <a:r>
              <a:rPr lang="en-US" strike="noStrike" dirty="0"/>
              <a:t>emind</a:t>
            </a:r>
            <a:r>
              <a:rPr lang="en-US" dirty="0"/>
              <a:t> her that she must receive 2 doses and the date for her next scheduled vaccination. Write the date of the next dose on vaccination card</a:t>
            </a:r>
          </a:p>
          <a:p>
            <a:pPr lvl="0">
              <a:buFont typeface="Arial" pitchFamily="34" charset="0"/>
              <a:buChar char="•"/>
            </a:pPr>
            <a:r>
              <a:rPr lang="en-US" b="1" dirty="0"/>
              <a:t> Picture 6</a:t>
            </a:r>
            <a:r>
              <a:rPr lang="en-US" dirty="0"/>
              <a:t>: Return updated vaccination card to the girl and ask her to bring it back on her next scheduled vaccination day (note that in some places card maybe kept at the school)</a:t>
            </a:r>
          </a:p>
          <a:p>
            <a:pPr lvl="0">
              <a:buFont typeface="Arial" pitchFamily="34" charset="0"/>
              <a:buChar char="•"/>
            </a:pPr>
            <a:r>
              <a:rPr lang="en-US" b="1" dirty="0"/>
              <a:t> Picture 7</a:t>
            </a:r>
            <a:r>
              <a:rPr lang="en-US" dirty="0"/>
              <a:t>: Observe the girl for </a:t>
            </a:r>
            <a:r>
              <a:rPr lang="en-US" b="1" dirty="0"/>
              <a:t>at least 15 </a:t>
            </a:r>
            <a:r>
              <a:rPr lang="en-US" dirty="0"/>
              <a:t>minutes after administration, manage and document any adverse reaction</a:t>
            </a:r>
          </a:p>
          <a:p>
            <a:pPr lvl="0">
              <a:buFont typeface="Arial" pitchFamily="34" charset="0"/>
              <a:buChar cha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11</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0377">
              <a:defRPr/>
            </a:pPr>
            <a:r>
              <a:rPr lang="en-US" b="1" dirty="0"/>
              <a:t>Step 1/2</a:t>
            </a:r>
            <a:r>
              <a:rPr lang="en-US" dirty="0"/>
              <a:t> :</a:t>
            </a:r>
          </a:p>
          <a:p>
            <a:pPr defTabSz="910377">
              <a:buFont typeface="Arial" pitchFamily="34" charset="0"/>
              <a:buChar char="•"/>
              <a:defRPr/>
            </a:pPr>
            <a:r>
              <a:rPr lang="en-US" dirty="0"/>
              <a:t> Mix the vaccine suspension by shaking the vial – </a:t>
            </a:r>
            <a:r>
              <a:rPr lang="en-US" dirty="0" err="1"/>
              <a:t>Cecolin</a:t>
            </a:r>
            <a:r>
              <a:rPr lang="en-US" dirty="0"/>
              <a:t>® should be a white, homogenous suspension after shaking.</a:t>
            </a:r>
          </a:p>
          <a:p>
            <a:pPr defTabSz="910377">
              <a:buFont typeface="Arial" pitchFamily="34" charset="0"/>
              <a:buChar char="•"/>
              <a:defRPr/>
            </a:pPr>
            <a:r>
              <a:rPr lang="en-US" dirty="0"/>
              <a:t> Open the AD syringe package and remove the syringe and needle from package.</a:t>
            </a:r>
          </a:p>
          <a:p>
            <a:pPr defTabSz="910377">
              <a:buFont typeface="Arial" pitchFamily="34" charset="0"/>
              <a:buChar char="•"/>
              <a:defRPr/>
            </a:pPr>
            <a:endParaRPr lang="en-US" dirty="0"/>
          </a:p>
          <a:p>
            <a:pPr defTabSz="910377">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C3F0B0C4-ECCE-4D43-A0C1-B37B47E6A972}" type="slidenum">
              <a:rPr lang="en-GB" smtClean="0"/>
              <a:pPr>
                <a:defRPr/>
              </a:pPr>
              <a:t>12</a:t>
            </a:fld>
            <a:endParaRPr lang="en-GB" dirty="0"/>
          </a:p>
        </p:txBody>
      </p:sp>
    </p:spTree>
    <p:extLst>
      <p:ext uri="{BB962C8B-B14F-4D97-AF65-F5344CB8AC3E}">
        <p14:creationId xmlns:p14="http://schemas.microsoft.com/office/powerpoint/2010/main" val="212100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Step 2/2: </a:t>
            </a:r>
            <a:r>
              <a:rPr lang="en-US" strike="noStrike" dirty="0"/>
              <a:t>Take off </a:t>
            </a:r>
            <a:r>
              <a:rPr lang="en-US" baseline="0" dirty="0"/>
              <a:t>the needle cap and do not touch any part of the needle </a:t>
            </a: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0696" indent="-170696" algn="just" defTabSz="910377">
              <a:buFont typeface="Arial" pitchFamily="34" charset="0"/>
              <a:buChar char="•"/>
              <a:defRPr/>
            </a:pPr>
            <a:r>
              <a:rPr lang="en-US" dirty="0"/>
              <a:t>The deltoid muscle of the upper arm is </a:t>
            </a:r>
            <a:r>
              <a:rPr lang="en-US" i="0" dirty="0"/>
              <a:t>the</a:t>
            </a:r>
            <a:r>
              <a:rPr lang="en-US" dirty="0"/>
              <a:t> recommended </a:t>
            </a:r>
            <a:r>
              <a:rPr lang="en-US" i="0" dirty="0"/>
              <a:t>location</a:t>
            </a:r>
            <a:r>
              <a:rPr lang="en-US" dirty="0"/>
              <a:t> for HPV injection. HPV vaccine is given</a:t>
            </a:r>
            <a:r>
              <a:rPr lang="en-US" baseline="0" dirty="0"/>
              <a:t> as an intramuscular injection</a:t>
            </a:r>
            <a:endParaRPr lang="en-US" dirty="0"/>
          </a:p>
          <a:p>
            <a:pPr marL="170696" indent="-170696" algn="just" defTabSz="910377">
              <a:buFont typeface="Arial" pitchFamily="34" charset="0"/>
              <a:buChar char="•"/>
              <a:defRPr/>
            </a:pPr>
            <a:r>
              <a:rPr lang="en-US" b="0" dirty="0"/>
              <a:t>Hold the syringe like a pen and </a:t>
            </a:r>
            <a:r>
              <a:rPr lang="en-US" b="0" i="0" dirty="0"/>
              <a:t>then</a:t>
            </a:r>
            <a:r>
              <a:rPr lang="en-US" b="0" dirty="0"/>
              <a:t> push the needle straight down at 90˚ through the skin between the forefingers and thumb. Inject entire content of the syringe into the deltoid muscle of the upper arm </a:t>
            </a:r>
          </a:p>
          <a:p>
            <a:pPr marL="170696" indent="-170696" algn="just" defTabSz="910377">
              <a:buFont typeface="Arial" pitchFamily="34" charset="0"/>
              <a:buChar char="•"/>
              <a:defRPr/>
            </a:pPr>
            <a:endParaRPr lang="en-US" b="0" dirty="0"/>
          </a:p>
          <a:p>
            <a:pPr marL="170696" indent="-170696" algn="just" defTabSz="910377">
              <a:buFont typeface="Arial" pitchFamily="34" charset="0"/>
              <a:buChar char="•"/>
              <a:defRPr/>
            </a:pPr>
            <a:r>
              <a:rPr lang="en-US" b="0" dirty="0"/>
              <a:t>To reduce pain and anxiety there are some general  measures that can be taken:</a:t>
            </a:r>
          </a:p>
          <a:p>
            <a:pPr marL="170696" indent="-170696" algn="just" defTabSz="910377">
              <a:buFont typeface="Arial" pitchFamily="34" charset="0"/>
              <a:buChar char="•"/>
              <a:defRPr/>
            </a:pPr>
            <a:endParaRPr lang="en-US" b="0" dirty="0"/>
          </a:p>
          <a:p>
            <a:pPr marL="170696" indent="-170696" defTabSz="910377">
              <a:buFont typeface="Arial" pitchFamily="34" charset="0"/>
              <a:buChar char="•"/>
              <a:defRPr/>
            </a:pPr>
            <a:r>
              <a:rPr lang="en-US" b="0" dirty="0"/>
              <a:t>Health-care personnel carrying out vaccination should be calm, collaborative and well informed; they should use neutral words (e.g. “here I go” rather than “here comes the sting”) and avoid language that increases anxiety, promotes distrust and/or is falsely reassuring or dishonest (e.g. phrases such as “it will only hurt for a second”). (ii) Proper positioning of the vaccine recipient should be ensured - sitting upright in the case of adolescents.  Lying down may be preferred for those with a history of fainting. (iii) No aspiration should be done during intramuscular injections, as this may increase pain due to longer contact time and lateral movement of the needle.</a:t>
            </a:r>
          </a:p>
          <a:p>
            <a:pPr marL="170696" indent="-170696" defTabSz="910377">
              <a:buFont typeface="Arial" pitchFamily="34" charset="0"/>
              <a:buChar char="•"/>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B8A310E-00BF-44AD-973A-EFB22CB1C76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After all girls</a:t>
            </a:r>
            <a:r>
              <a:rPr lang="en-US" baseline="0" dirty="0"/>
              <a:t> leave the immunization site:</a:t>
            </a:r>
          </a:p>
          <a:p>
            <a:pPr marL="228600" indent="-228600">
              <a:buFont typeface="+mj-lt"/>
              <a:buAutoNum type="arabicPeriod"/>
            </a:pPr>
            <a:r>
              <a:rPr lang="en-US" dirty="0"/>
              <a:t>Complete Immunization tally sheet by</a:t>
            </a:r>
            <a:r>
              <a:rPr lang="en-US" baseline="0" dirty="0"/>
              <a:t> counting the number of doses given</a:t>
            </a:r>
            <a:endParaRPr lang="en-US" dirty="0"/>
          </a:p>
          <a:p>
            <a:pPr marL="228600" indent="-228600">
              <a:buFont typeface="+mj-lt"/>
              <a:buAutoNum type="arabicPeriod"/>
            </a:pPr>
            <a:r>
              <a:rPr lang="en-US" dirty="0"/>
              <a:t>Unopened</a:t>
            </a:r>
            <a:r>
              <a:rPr lang="en-US" baseline="0" dirty="0"/>
              <a:t> vaccine vials should be returned to the refrigerator</a:t>
            </a:r>
          </a:p>
          <a:p>
            <a:pPr marL="228600" indent="-228600">
              <a:buFont typeface="+mj-lt"/>
              <a:buAutoNum type="arabicPeriod"/>
            </a:pPr>
            <a:r>
              <a:rPr lang="en-US" baseline="0" dirty="0"/>
              <a:t>Safety box placed in a safe location. Full safety box handled according to national guidelines</a:t>
            </a:r>
          </a:p>
          <a:p>
            <a:pPr marL="228600" indent="-228600">
              <a:buFont typeface="+mj-lt"/>
              <a:buAutoNum type="arabicPeriod"/>
            </a:pPr>
            <a:r>
              <a:rPr lang="en-US" baseline="0" dirty="0"/>
              <a:t>Community informed of next session and activities planned to reach unvaccinated girls. In the case of school based vaccination, the teacher of the relevant grade and the headmaster or headmistress should be informed of the next session</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15</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ln/>
        </p:spPr>
      </p:sp>
      <p:sp>
        <p:nvSpPr>
          <p:cNvPr id="44035" name="Espace réservé des commentaires 2"/>
          <p:cNvSpPr>
            <a:spLocks noGrp="1"/>
          </p:cNvSpPr>
          <p:nvPr>
            <p:ph type="body" idx="1"/>
          </p:nvPr>
        </p:nvSpPr>
        <p:spPr>
          <a:noFill/>
          <a:ln/>
        </p:spPr>
        <p:txBody>
          <a:bodyPr lIns="90619" tIns="45308" rIns="90619" bIns="45308"/>
          <a:lstStyle/>
          <a:p>
            <a:r>
              <a:rPr lang="en-US" b="0" dirty="0"/>
              <a:t>Explain to the participants that this is the main information to keep in mind.</a:t>
            </a:r>
            <a:endParaRPr lang="fr-FR" b="0" dirty="0"/>
          </a:p>
          <a:p>
            <a:endParaRPr lang="fr-FR" dirty="0"/>
          </a:p>
          <a:p>
            <a:endParaRPr lang="fr-FR" dirty="0"/>
          </a:p>
          <a:p>
            <a:endParaRPr lang="fr-FR" dirty="0"/>
          </a:p>
          <a:p>
            <a:endParaRPr lang="fr-FR" dirty="0"/>
          </a:p>
        </p:txBody>
      </p:sp>
      <p:sp>
        <p:nvSpPr>
          <p:cNvPr id="44036"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19" tIns="45308" rIns="90619" bIns="45308" anchor="b"/>
          <a:lstStyle/>
          <a:p>
            <a:pPr algn="r" defTabSz="905636"/>
            <a:fld id="{88C95990-978A-4A30-85FB-A2958DEFCD24}" type="slidenum">
              <a:rPr lang="en-GB" sz="1200">
                <a:latin typeface="Arial" pitchFamily="34" charset="0"/>
              </a:rPr>
              <a:pPr algn="r" defTabSz="905636"/>
              <a:t>16</a:t>
            </a:fld>
            <a:endParaRPr lang="en-GB" sz="1200" dirty="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eaLnBrk="1" hangingPunct="1">
              <a:spcBef>
                <a:spcPct val="0"/>
              </a:spcBef>
            </a:pPr>
            <a:r>
              <a:rPr lang="en-US" dirty="0"/>
              <a:t>This is the end of </a:t>
            </a:r>
            <a:r>
              <a:rPr lang="en-US"/>
              <a:t>the module, </a:t>
            </a:r>
            <a:r>
              <a:rPr lang="en-US" dirty="0"/>
              <a:t>thank you for your attention!</a:t>
            </a:r>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18</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ln/>
        </p:spPr>
      </p:sp>
      <p:sp>
        <p:nvSpPr>
          <p:cNvPr id="25603" name="Espace réservé des commentaires 2"/>
          <p:cNvSpPr>
            <a:spLocks noGrp="1"/>
          </p:cNvSpPr>
          <p:nvPr>
            <p:ph type="body" idx="1"/>
          </p:nvPr>
        </p:nvSpPr>
        <p:spPr>
          <a:xfrm>
            <a:off x="674525" y="4654828"/>
            <a:ext cx="5386715" cy="4716077"/>
          </a:xfrm>
          <a:noFill/>
          <a:ln/>
        </p:spPr>
        <p:txBody>
          <a:bodyPr/>
          <a:lstStyle/>
          <a:p>
            <a:pPr eaLnBrk="1" hangingPunct="1"/>
            <a:endParaRPr lang="fr-FR" dirty="0"/>
          </a:p>
        </p:txBody>
      </p:sp>
      <p:sp>
        <p:nvSpPr>
          <p:cNvPr id="25604" name="Espace réservé du numéro de diapositive 3"/>
          <p:cNvSpPr>
            <a:spLocks noGrp="1"/>
          </p:cNvSpPr>
          <p:nvPr>
            <p:ph type="sldNum" sz="quarter" idx="5"/>
          </p:nvPr>
        </p:nvSpPr>
        <p:spPr/>
        <p:txBody>
          <a:bodyPr/>
          <a:lstStyle/>
          <a:p>
            <a:pPr>
              <a:defRPr/>
            </a:pPr>
            <a:fld id="{901D434A-1A6E-459B-86FD-85E4597BE2C1}" type="slidenum">
              <a:rPr lang="fr-FR" smtClean="0"/>
              <a:pPr>
                <a:defRPr/>
              </a:pPr>
              <a:t>2</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p:cNvSpPr>
            <a:spLocks noGrp="1" noRot="1" noChangeAspect="1" noTextEdit="1"/>
          </p:cNvSpPr>
          <p:nvPr>
            <p:ph type="sldImg"/>
          </p:nvPr>
        </p:nvSpPr>
        <p:spPr>
          <a:ln/>
        </p:spPr>
      </p:sp>
      <p:sp>
        <p:nvSpPr>
          <p:cNvPr id="26627" name="Espace réservé des commentaires 2"/>
          <p:cNvSpPr>
            <a:spLocks noGrp="1"/>
          </p:cNvSpPr>
          <p:nvPr>
            <p:ph type="body" idx="1"/>
          </p:nvPr>
        </p:nvSpPr>
        <p:spPr>
          <a:noFill/>
          <a:ln/>
        </p:spPr>
        <p:txBody>
          <a:bodyPr/>
          <a:lstStyle/>
          <a:p>
            <a:r>
              <a:rPr lang="en-US" b="1" i="0" dirty="0"/>
              <a:t>Explain to the participants the key issues that are raised in this module:</a:t>
            </a:r>
          </a:p>
          <a:p>
            <a:r>
              <a:rPr lang="en-US" i="0" dirty="0"/>
              <a:t>You have many</a:t>
            </a:r>
            <a:r>
              <a:rPr lang="en-US" i="0" baseline="0" dirty="0"/>
              <a:t> girls</a:t>
            </a:r>
            <a:r>
              <a:rPr lang="en-US" i="0" dirty="0"/>
              <a:t> to vaccinate, what are you going to do first? </a:t>
            </a:r>
          </a:p>
          <a:p>
            <a:r>
              <a:rPr lang="en-US" i="0" dirty="0"/>
              <a:t>We will provide you with the answers to the following questions:</a:t>
            </a:r>
          </a:p>
          <a:p>
            <a:pPr marL="171450" indent="-171450">
              <a:buFont typeface="Arial" pitchFamily="34" charset="0"/>
              <a:buChar char="•"/>
            </a:pPr>
            <a:r>
              <a:rPr lang="en-US" i="0" dirty="0"/>
              <a:t>How do you ensure that vaccine is of good quality ? </a:t>
            </a:r>
          </a:p>
          <a:p>
            <a:pPr marL="171450" indent="-171450">
              <a:buFont typeface="Arial" pitchFamily="34" charset="0"/>
              <a:buChar char="•"/>
            </a:pPr>
            <a:r>
              <a:rPr lang="en-US" i="0" dirty="0"/>
              <a:t>How</a:t>
            </a:r>
            <a:r>
              <a:rPr lang="en-US" i="0" baseline="0" dirty="0"/>
              <a:t> </a:t>
            </a:r>
            <a:r>
              <a:rPr lang="en-US" i="0" dirty="0"/>
              <a:t>do you prepare for vaccination?</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dirty="0"/>
              <a:t>How do you administer the vaccine? </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0" dirty="0">
                <a:solidFill>
                  <a:srgbClr val="000066"/>
                </a:solidFill>
                <a:latin typeface="Arial" pitchFamily="34" charset="0"/>
              </a:rPr>
              <a:t>What to do after completing the immunization session?</a:t>
            </a:r>
            <a:endParaRPr lang="en-US" b="0" i="0" dirty="0"/>
          </a:p>
        </p:txBody>
      </p:sp>
      <p:sp>
        <p:nvSpPr>
          <p:cNvPr id="26628" name="Espace réservé du numéro de diapositive 3"/>
          <p:cNvSpPr>
            <a:spLocks noGrp="1"/>
          </p:cNvSpPr>
          <p:nvPr>
            <p:ph type="sldNum" sz="quarter" idx="5"/>
          </p:nvPr>
        </p:nvSpPr>
        <p:spPr>
          <a:noFill/>
        </p:spPr>
        <p:txBody>
          <a:bodyPr/>
          <a:lstStyle/>
          <a:p>
            <a:fld id="{4A2421A8-FAC4-498D-BCB1-5EB34FAD57FD}" type="slidenum">
              <a:rPr lang="fr-FR" smtClean="0"/>
              <a:pPr/>
              <a:t>3</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dirty="0"/>
              <a:t>Now let’s</a:t>
            </a:r>
            <a:r>
              <a:rPr lang="en-US" baseline="0" dirty="0"/>
              <a:t> look at the key phases and critical activities of an immunization session, </a:t>
            </a:r>
            <a:r>
              <a:rPr lang="en-US" dirty="0"/>
              <a:t>consisting</a:t>
            </a:r>
            <a:r>
              <a:rPr lang="en-US" baseline="0" dirty="0"/>
              <a:t> of 3 parts:  </a:t>
            </a:r>
          </a:p>
          <a:p>
            <a:pPr marL="171450" indent="-171450" algn="just">
              <a:buFont typeface="Arial" pitchFamily="34" charset="0"/>
              <a:buChar char="•"/>
            </a:pPr>
            <a:r>
              <a:rPr lang="en-US" baseline="0" dirty="0"/>
              <a:t> Phase 1: Before girls come for immunization, health workers need to ensure that all equipment is ready for the immunization session. They can use a checklist  to prepare for immunization session</a:t>
            </a:r>
          </a:p>
          <a:p>
            <a:pPr marL="171450" indent="-171450" algn="just">
              <a:buFont typeface="Arial" pitchFamily="34" charset="0"/>
              <a:buChar char="•"/>
            </a:pPr>
            <a:r>
              <a:rPr lang="en-US" baseline="0" dirty="0"/>
              <a:t> Phase 2: During an immunization session, key activities include assessing and registering girls, preparing for vaccination and giving immunization. After vaccinating each girl, key activities include observing the girl to make sure no AEFIs occur, identifying date for next vaccine dose, and updating vaccination card</a:t>
            </a:r>
          </a:p>
          <a:p>
            <a:pPr marL="171450" indent="-171450" algn="just">
              <a:buFont typeface="Arial" pitchFamily="34" charset="0"/>
              <a:buChar char="•"/>
            </a:pPr>
            <a:r>
              <a:rPr lang="en-US" baseline="0" dirty="0"/>
              <a:t> Phase 3: After all girls leave immunization area, key activities include data reporting, waste management and safety, and communication about next session and catch up activities</a:t>
            </a:r>
          </a:p>
          <a:p>
            <a:pPr algn="just">
              <a:buFontTx/>
              <a:buNone/>
            </a:pPr>
            <a:r>
              <a:rPr lang="en-US" baseline="0" dirty="0"/>
              <a:t>In the following slides, each phase will be described with key activities and tools to be checked.</a:t>
            </a:r>
          </a:p>
          <a:p>
            <a:pPr>
              <a:buFontTx/>
              <a:buNone/>
            </a:pPr>
            <a:endParaRPr lang="en-US" baseline="0" dirty="0"/>
          </a:p>
          <a:p>
            <a:pPr>
              <a:buFontTx/>
              <a:buChar char="-"/>
            </a:pPr>
            <a:endParaRPr lang="en-US" baseline="0" dirty="0"/>
          </a:p>
          <a:p>
            <a:pPr>
              <a:buFontTx/>
              <a:buChar char="-"/>
            </a:pP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Let’s go through each</a:t>
            </a:r>
            <a:r>
              <a:rPr lang="en-US" baseline="0" dirty="0"/>
              <a:t> phase with key activities together:</a:t>
            </a:r>
          </a:p>
          <a:p>
            <a:r>
              <a:rPr lang="en-US" dirty="0"/>
              <a:t>Before girls come for immunization:</a:t>
            </a:r>
          </a:p>
          <a:p>
            <a:pPr marL="228600" indent="-228600">
              <a:buFont typeface="+mj-lt"/>
              <a:buAutoNum type="arabicPeriod"/>
            </a:pPr>
            <a:r>
              <a:rPr lang="en-US" dirty="0"/>
              <a:t>Required quantities</a:t>
            </a:r>
            <a:r>
              <a:rPr lang="en-US" baseline="0" dirty="0"/>
              <a:t> of vaccines vials should be taken out of refrigerator</a:t>
            </a:r>
            <a:endParaRPr lang="en-US" b="1" baseline="0" dirty="0">
              <a:solidFill>
                <a:srgbClr val="FF0000"/>
              </a:solidFill>
            </a:endParaRPr>
          </a:p>
          <a:p>
            <a:pPr marL="457200" lvl="1" indent="0">
              <a:buFont typeface="+mj-lt"/>
              <a:buNone/>
            </a:pPr>
            <a:r>
              <a:rPr lang="en-US" b="0" baseline="0" dirty="0">
                <a:solidFill>
                  <a:srgbClr val="FF0000"/>
                </a:solidFill>
              </a:rPr>
              <a:t>When the immunization session is carried out as outreach or in schools – the number of vials calculated for that day will be prepared and taken in a cold box to the vaccination site - or various sites</a:t>
            </a:r>
            <a:r>
              <a:rPr lang="en-US" b="1" baseline="0" dirty="0">
                <a:solidFill>
                  <a:srgbClr val="FF0000"/>
                </a:solidFill>
              </a:rPr>
              <a:t>  </a:t>
            </a:r>
          </a:p>
          <a:p>
            <a:pPr marL="228600" indent="-228600">
              <a:buFont typeface="+mj-lt"/>
              <a:buAutoNum type="arabicPeriod" startAt="2"/>
            </a:pPr>
            <a:r>
              <a:rPr lang="en-US" baseline="0" dirty="0"/>
              <a:t>Expiry date and VVM status should be checked for each vial</a:t>
            </a:r>
          </a:p>
          <a:p>
            <a:pPr marL="228600" indent="-228600">
              <a:buFont typeface="+mj-lt"/>
              <a:buAutoNum type="arabicPeriod" startAt="2"/>
            </a:pPr>
            <a:r>
              <a:rPr lang="en-US" baseline="0" dirty="0"/>
              <a:t>Supplies and monitoring tools for the immunization session should be collected and arranged</a:t>
            </a:r>
          </a:p>
          <a:p>
            <a:pPr marL="684794" lvl="1" indent="-227594">
              <a:buFont typeface="Arial" pitchFamily="34" charset="0"/>
              <a:buChar char="•"/>
            </a:pPr>
            <a:r>
              <a:rPr lang="en-US" baseline="0" dirty="0"/>
              <a:t>AD syringes</a:t>
            </a:r>
          </a:p>
          <a:p>
            <a:pPr marL="684794" lvl="1" indent="-227594">
              <a:buFont typeface="Arial" pitchFamily="34" charset="0"/>
              <a:buChar char="•"/>
            </a:pPr>
            <a:r>
              <a:rPr lang="en-US" baseline="0" dirty="0"/>
              <a:t>Safety box</a:t>
            </a:r>
          </a:p>
          <a:p>
            <a:pPr marL="684794" lvl="1" indent="-227594">
              <a:buFont typeface="Arial" pitchFamily="34" charset="0"/>
              <a:buChar char="•"/>
            </a:pPr>
            <a:r>
              <a:rPr lang="en-US" baseline="0" dirty="0"/>
              <a:t>Immunization register, Immunization tally sheets, Blank immunization cards</a:t>
            </a:r>
          </a:p>
          <a:p>
            <a:pPr marL="684794" lvl="1" indent="-227594">
              <a:buFont typeface="Arial" pitchFamily="34" charset="0"/>
              <a:buChar char="•"/>
            </a:pPr>
            <a:r>
              <a:rPr lang="en-US" baseline="0" dirty="0"/>
              <a:t>Rubbish container, paper, pencils and pens</a:t>
            </a:r>
          </a:p>
          <a:p>
            <a:pPr marL="228600" indent="-228600">
              <a:buFont typeface="+mj-lt"/>
              <a:buAutoNum type="arabicPeriod" startAt="4"/>
            </a:pPr>
            <a:r>
              <a:rPr lang="en-US" baseline="0" dirty="0"/>
              <a:t>Prepare an AEFI kit</a:t>
            </a:r>
          </a:p>
          <a:p>
            <a:pPr marL="227594" indent="-227594">
              <a:buAutoNum type="arabicPeriod" startAt="4"/>
            </a:pPr>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Explain to the participants how and where to check the expiration date:</a:t>
            </a:r>
          </a:p>
          <a:p>
            <a:pPr marL="171450" indent="-171450">
              <a:buFont typeface="Arial" pitchFamily="34" charset="0"/>
              <a:buChar char="•"/>
            </a:pPr>
            <a:r>
              <a:rPr lang="en-US" dirty="0"/>
              <a:t>As HPV vaccine is freeze sensitive,</a:t>
            </a:r>
            <a:r>
              <a:rPr lang="en-US" baseline="0" dirty="0"/>
              <a:t> check the temperature inside the refrigerator to ensure that HPV vaccine was not frozen</a:t>
            </a:r>
            <a:endParaRPr lang="en-US" dirty="0"/>
          </a:p>
          <a:p>
            <a:pPr marL="171450" indent="-171450">
              <a:buFont typeface="Arial" pitchFamily="34" charset="0"/>
              <a:buChar char="•"/>
            </a:pPr>
            <a:r>
              <a:rPr lang="en-US" dirty="0"/>
              <a:t>Check VVM status. Do not use</a:t>
            </a:r>
            <a:r>
              <a:rPr lang="en-US" baseline="0" dirty="0"/>
              <a:t> a vial with VVM that has reached the discard point.  N.B. </a:t>
            </a:r>
            <a:r>
              <a:rPr lang="en-US" baseline="0" dirty="0" err="1"/>
              <a:t>Cecolin</a:t>
            </a:r>
            <a:r>
              <a:rPr lang="en-US" baseline="0" dirty="0"/>
              <a:t>® has a VVM Type 14, which is shorter than the other HPV vaccines which have VVM Type 30.</a:t>
            </a:r>
            <a:endParaRPr lang="en-US" dirty="0"/>
          </a:p>
          <a:p>
            <a:pPr marL="171450" indent="-171450">
              <a:buFont typeface="Arial" pitchFamily="34" charset="0"/>
              <a:buChar char="•"/>
            </a:pPr>
            <a:r>
              <a:rPr lang="en-US" dirty="0"/>
              <a:t>It is important to understand that VVM does not provide information about vaccine potency</a:t>
            </a:r>
          </a:p>
          <a:p>
            <a:pPr marL="171450" indent="-171450">
              <a:buFont typeface="Arial" pitchFamily="34" charset="0"/>
              <a:buChar char="•"/>
            </a:pPr>
            <a:r>
              <a:rPr lang="en-US" dirty="0"/>
              <a:t>Check the expiration date on the vaccine vial before using it. The VVM may be ok (which means the inner square is lighter than the outer circle), but the vaccine may </a:t>
            </a:r>
            <a:r>
              <a:rPr lang="en-US" i="0" strike="noStrike" dirty="0"/>
              <a:t>have</a:t>
            </a:r>
            <a:r>
              <a:rPr lang="en-US" i="1" strike="noStrike" dirty="0"/>
              <a:t> </a:t>
            </a:r>
            <a:r>
              <a:rPr lang="en-US" i="0" strike="noStrike" dirty="0"/>
              <a:t>passed</a:t>
            </a:r>
            <a:r>
              <a:rPr lang="en-US" i="1" strike="noStrike" dirty="0"/>
              <a:t> </a:t>
            </a:r>
            <a:r>
              <a:rPr lang="en-US" strike="noStrike" dirty="0"/>
              <a:t>the</a:t>
            </a:r>
            <a:r>
              <a:rPr lang="en-US" dirty="0"/>
              <a:t> expiration date.</a:t>
            </a:r>
            <a:r>
              <a:rPr lang="en-US" baseline="0" dirty="0"/>
              <a:t> </a:t>
            </a:r>
            <a:r>
              <a:rPr lang="en-US" dirty="0"/>
              <a:t>The expiration date is mentioned clearly on the vial</a:t>
            </a:r>
            <a:endParaRPr lang="en-GB" dirty="0"/>
          </a:p>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a:t>The vaccine vial monitor (VVM) is a round disc of heat-sensitive material placed on a vaccine vial to register cumulative heat exposure</a:t>
            </a:r>
          </a:p>
          <a:p>
            <a:pPr marL="171450" indent="-171450">
              <a:buFont typeface="Arial" pitchFamily="34" charset="0"/>
              <a:buChar char="•"/>
            </a:pPr>
            <a:r>
              <a:rPr lang="en-US" dirty="0"/>
              <a:t>The inner square is chemically active and changes color irreversibly from light to dark </a:t>
            </a:r>
            <a:r>
              <a:rPr lang="en-US" i="0" dirty="0"/>
              <a:t>when</a:t>
            </a:r>
            <a:r>
              <a:rPr lang="en-US" dirty="0"/>
              <a:t> exposed to heat over time</a:t>
            </a:r>
          </a:p>
          <a:p>
            <a:pPr marL="171450" indent="-171450">
              <a:buFont typeface="Arial" pitchFamily="34" charset="0"/>
              <a:buChar char="•"/>
            </a:pPr>
            <a:r>
              <a:rPr lang="en-US" dirty="0"/>
              <a:t>By comparing the color of the inner square to the reference color of the outer</a:t>
            </a:r>
            <a:r>
              <a:rPr lang="en-US" baseline="0" dirty="0"/>
              <a:t> ring</a:t>
            </a:r>
            <a:r>
              <a:rPr lang="en-US" dirty="0"/>
              <a:t>, a health worker can determine whether or not the vaccine has been exposed to heat</a:t>
            </a:r>
          </a:p>
          <a:p>
            <a:pPr marL="171450" indent="-171450">
              <a:buFont typeface="Arial" pitchFamily="34" charset="0"/>
              <a:buChar char="•"/>
            </a:pPr>
            <a:r>
              <a:rPr lang="en-US" dirty="0"/>
              <a:t>Thanks to the VVM, important decisions about which vaccines to use or to discard are now clear. If the inner square matches, or is darker </a:t>
            </a:r>
            <a:r>
              <a:rPr lang="en-US" i="0" dirty="0"/>
              <a:t>than</a:t>
            </a:r>
            <a:r>
              <a:rPr lang="en-US" dirty="0"/>
              <a:t> the outer ring, discard the vaccine</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dirty="0"/>
          </a:p>
        </p:txBody>
      </p:sp>
    </p:spTree>
    <p:extLst>
      <p:ext uri="{BB962C8B-B14F-4D97-AF65-F5344CB8AC3E}">
        <p14:creationId xmlns:p14="http://schemas.microsoft.com/office/powerpoint/2010/main" val="4217928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p:spPr>
        <p:txBody>
          <a:bodyPr lIns="90608" tIns="45302" rIns="90608" bIns="45302"/>
          <a:lstStyle/>
          <a:p>
            <a:r>
              <a:rPr lang="en-US" b="1" dirty="0"/>
              <a:t>Read the situation and question to the participants. </a:t>
            </a:r>
          </a:p>
          <a:p>
            <a:r>
              <a:rPr lang="en-US" b="1" dirty="0"/>
              <a:t>This question will test if the</a:t>
            </a:r>
            <a:r>
              <a:rPr lang="en-US" b="1" baseline="0" dirty="0"/>
              <a:t> </a:t>
            </a:r>
            <a:r>
              <a:rPr lang="en-US" b="1" dirty="0"/>
              <a:t>participants understand what to do if the vaccine vial monitor shows that the inner square is still lighter than the ring.</a:t>
            </a:r>
          </a:p>
          <a:p>
            <a:endParaRPr lang="en-US" b="1" dirty="0"/>
          </a:p>
          <a:p>
            <a:r>
              <a:rPr lang="en-US" b="1" dirty="0"/>
              <a:t>Response:</a:t>
            </a:r>
            <a:r>
              <a:rPr lang="en-US" b="1" baseline="0" dirty="0"/>
              <a:t> </a:t>
            </a:r>
            <a:r>
              <a:rPr lang="en-US" dirty="0"/>
              <a:t>Use these vaccines first, as their VVM has already started to change.</a:t>
            </a:r>
            <a:endParaRPr lang="fr-FR" dirty="0"/>
          </a:p>
        </p:txBody>
      </p:sp>
      <p:sp>
        <p:nvSpPr>
          <p:cNvPr id="29700" name="Espace réservé du numéro de diapositive 3"/>
          <p:cNvSpPr txBox="1">
            <a:spLocks noGrp="1"/>
          </p:cNvSpPr>
          <p:nvPr/>
        </p:nvSpPr>
        <p:spPr bwMode="auto">
          <a:xfrm>
            <a:off x="3814932" y="9308087"/>
            <a:ext cx="2919252" cy="489982"/>
          </a:xfrm>
          <a:prstGeom prst="rect">
            <a:avLst/>
          </a:prstGeom>
          <a:noFill/>
          <a:ln w="9525">
            <a:noFill/>
            <a:miter lim="800000"/>
            <a:headEnd/>
            <a:tailEnd/>
          </a:ln>
        </p:spPr>
        <p:txBody>
          <a:bodyPr lIns="90608" tIns="45302" rIns="90608" bIns="45302" anchor="b"/>
          <a:lstStyle/>
          <a:p>
            <a:pPr algn="r" defTabSz="905636"/>
            <a:fld id="{4CB34BD1-2EB5-4A45-B77A-A4204492305C}" type="slidenum">
              <a:rPr lang="fr-FR" sz="1200">
                <a:solidFill>
                  <a:srgbClr val="000000"/>
                </a:solidFill>
                <a:latin typeface="Arial" pitchFamily="34" charset="0"/>
              </a:rPr>
              <a:pPr algn="r" defTabSz="905636"/>
              <a:t>8</a:t>
            </a:fld>
            <a:endParaRPr lang="fr-FR" sz="1200" dirty="0">
              <a:solidFill>
                <a:srgbClr val="000000"/>
              </a:solidFill>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marL="171450" indent="-171450">
              <a:buFont typeface="Arial" pitchFamily="34" charset="0"/>
              <a:buChar char="•"/>
            </a:pPr>
            <a:r>
              <a:rPr lang="en-US" baseline="0" dirty="0"/>
              <a:t>The organization of an HPV vaccination session required specific supplies and monitoring tools</a:t>
            </a:r>
          </a:p>
          <a:p>
            <a:pPr marL="171450" indent="-171450">
              <a:buFont typeface="Arial" pitchFamily="34" charset="0"/>
              <a:buChar char="•"/>
            </a:pPr>
            <a:r>
              <a:rPr lang="en-US" baseline="0" dirty="0"/>
              <a:t>The use of a checklist as displayed on the slide is helpful for preparing the immunization session</a:t>
            </a:r>
          </a:p>
          <a:p>
            <a:pPr marL="171450" indent="-171450">
              <a:buFont typeface="Arial" pitchFamily="34" charset="0"/>
              <a:buChar char="•"/>
            </a:pPr>
            <a:r>
              <a:rPr lang="en-US" b="1" baseline="0" dirty="0"/>
              <a:t>Additional modules are available for HPV vaccination in the context of COVID-19</a:t>
            </a:r>
          </a:p>
          <a:p>
            <a:endParaRPr lang="en-US" dirty="0"/>
          </a:p>
        </p:txBody>
      </p:sp>
      <p:sp>
        <p:nvSpPr>
          <p:cNvPr id="4" name="Slide Number Placeholder 3"/>
          <p:cNvSpPr>
            <a:spLocks noGrp="1"/>
          </p:cNvSpPr>
          <p:nvPr>
            <p:ph type="sldNum" sz="quarter" idx="5"/>
          </p:nvPr>
        </p:nvSpPr>
        <p:spPr/>
        <p:txBody>
          <a:bodyPr/>
          <a:lstStyle/>
          <a:p>
            <a:pPr>
              <a:defRPr/>
            </a:pPr>
            <a:fld id="{2FD31AD1-B370-42D9-81C4-EB31556F8B99}" type="slidenum">
              <a:rPr lang="en-GB" smtClean="0"/>
              <a:pPr>
                <a:defRPr/>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1588" y="0"/>
            <a:ext cx="9144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dirty="0">
              <a:solidFill>
                <a:srgbClr val="000066"/>
              </a:solidFill>
              <a:latin typeface="Arial"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1346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2804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86108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6743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28275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055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2296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36208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5573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06165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000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r>
              <a:rPr lang="en-US"/>
              <a:t>Click to edit Master title style</a:t>
            </a:r>
          </a:p>
        </p:txBody>
      </p:sp>
      <p:sp>
        <p:nvSpPr>
          <p:cNvPr id="3" name="Table Placeholder 2"/>
          <p:cNvSpPr>
            <a:spLocks noGrp="1"/>
          </p:cNvSpPr>
          <p:nvPr>
            <p:ph type="tbl" idx="1"/>
          </p:nvPr>
        </p:nvSpPr>
        <p:spPr>
          <a:xfrm>
            <a:off x="442913" y="1381125"/>
            <a:ext cx="8291512" cy="4611688"/>
          </a:xfrm>
        </p:spPr>
        <p:txBody>
          <a:bodyPr/>
          <a:lstStyle/>
          <a:p>
            <a:pPr lvl="0"/>
            <a:endParaRPr lang="en-US" noProof="0" dirty="0"/>
          </a:p>
        </p:txBody>
      </p:sp>
    </p:spTree>
    <p:extLst>
      <p:ext uri="{BB962C8B-B14F-4D97-AF65-F5344CB8AC3E}">
        <p14:creationId xmlns:p14="http://schemas.microsoft.com/office/powerpoint/2010/main" val="3370192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dirty="0"/>
              <a:t>Click to edit Master title style</a:t>
            </a:r>
            <a:endParaRPr lang="en-GB" dirty="0"/>
          </a:p>
        </p:txBody>
      </p:sp>
      <p:sp>
        <p:nvSpPr>
          <p:cNvPr id="1027" name="Rectangle 4"/>
          <p:cNvSpPr>
            <a:spLocks noGrp="1" noChangeArrowheads="1"/>
          </p:cNvSpPr>
          <p:nvPr>
            <p:ph type="body" idx="1"/>
          </p:nvPr>
        </p:nvSpPr>
        <p:spPr bwMode="auto">
          <a:xfrm>
            <a:off x="442913" y="1381125"/>
            <a:ext cx="8291512"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p:spPr>
        <p:txBody>
          <a:bodyPr lIns="80147" tIns="40074" rIns="80147" bIns="40074"/>
          <a:lstStyle/>
          <a:p>
            <a:pPr>
              <a:defRPr/>
            </a:pPr>
            <a:endParaRPr lang="en-US" dirty="0"/>
          </a:p>
        </p:txBody>
      </p:sp>
      <p:sp>
        <p:nvSpPr>
          <p:cNvPr id="1029" name="Rectangle 12"/>
          <p:cNvSpPr>
            <a:spLocks noChangeArrowheads="1"/>
          </p:cNvSpPr>
          <p:nvPr/>
        </p:nvSpPr>
        <p:spPr bwMode="auto">
          <a:xfrm>
            <a:off x="1588" y="6015038"/>
            <a:ext cx="9144000" cy="842962"/>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dirty="0">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w="9525">
            <a:noFill/>
            <a:miter lim="800000"/>
            <a:headEnd/>
            <a:tailEnd/>
          </a:ln>
        </p:spPr>
        <p:txBody>
          <a:bodyPr lIns="0" tIns="0" rIns="0" bIns="0"/>
          <a:lstStyle/>
          <a:p>
            <a:pPr defTabSz="912813">
              <a:defRPr/>
            </a:pPr>
            <a:r>
              <a:rPr lang="en-GB" sz="1200" b="0" dirty="0">
                <a:solidFill>
                  <a:srgbClr val="96CCEE"/>
                </a:solidFill>
                <a:latin typeface="Arial Narrow" pitchFamily="34" charset="0"/>
              </a:rPr>
              <a:t>HPV Vaccine administration, Module 4  </a:t>
            </a:r>
            <a:r>
              <a:rPr lang="en-GB" sz="1200" b="0" dirty="0" err="1">
                <a:solidFill>
                  <a:srgbClr val="96CCEE"/>
                </a:solidFill>
                <a:latin typeface="Arial Narrow" pitchFamily="34" charset="0"/>
              </a:rPr>
              <a:t>Cecolin</a:t>
            </a:r>
            <a:r>
              <a:rPr lang="en-GB" sz="1200" b="0" dirty="0">
                <a:solidFill>
                  <a:srgbClr val="96CCEE"/>
                </a:solidFill>
                <a:latin typeface="Arial Narrow" pitchFamily="34" charset="0"/>
              </a:rPr>
              <a:t>® </a:t>
            </a:r>
            <a:r>
              <a:rPr lang="en-GB" b="0" baseline="12000" dirty="0">
                <a:solidFill>
                  <a:srgbClr val="FFFFFF"/>
                </a:solidFill>
                <a:latin typeface="Arial Narrow" pitchFamily="34" charset="0"/>
              </a:rPr>
              <a:t>|</a:t>
            </a:r>
            <a:r>
              <a:rPr lang="en-GB" sz="1200" b="0" dirty="0">
                <a:solidFill>
                  <a:srgbClr val="96CCEE"/>
                </a:solidFill>
                <a:latin typeface="Arial Narrow" pitchFamily="34" charset="0"/>
              </a:rPr>
              <a:t>  May 2022</a:t>
            </a:r>
          </a:p>
        </p:txBody>
      </p:sp>
      <p:sp>
        <p:nvSpPr>
          <p:cNvPr id="1031" name="Rectangle 14"/>
          <p:cNvSpPr>
            <a:spLocks noChangeArrowheads="1"/>
          </p:cNvSpPr>
          <p:nvPr/>
        </p:nvSpPr>
        <p:spPr bwMode="auto">
          <a:xfrm>
            <a:off x="360363" y="6399213"/>
            <a:ext cx="466725" cy="331787"/>
          </a:xfrm>
          <a:prstGeom prst="rect">
            <a:avLst/>
          </a:prstGeom>
          <a:noFill/>
          <a:ln w="9525">
            <a:noFill/>
            <a:miter lim="800000"/>
            <a:headEnd/>
            <a:tailEnd/>
          </a:ln>
        </p:spPr>
        <p:txBody>
          <a:bodyPr lIns="0" tIns="0" rIns="0" bIns="0"/>
          <a:lstStyle/>
          <a:p>
            <a:pPr algn="r" defTabSz="912813">
              <a:defRPr/>
            </a:pPr>
            <a:fld id="{3BB202F5-E9C6-4607-864B-B8249A57D872}" type="slidenum">
              <a:rPr lang="en-US" sz="1500" b="1">
                <a:solidFill>
                  <a:srgbClr val="72BBE8"/>
                </a:solidFill>
                <a:latin typeface="Arial Narrow" pitchFamily="34" charset="0"/>
              </a:rPr>
              <a:pPr algn="r" defTabSz="912813">
                <a:defRPr/>
              </a:pPr>
              <a:t>‹#›</a:t>
            </a:fld>
            <a:r>
              <a:rPr lang="en-GB" sz="1500" b="1" dirty="0">
                <a:solidFill>
                  <a:srgbClr val="72BBE8"/>
                </a:solidFill>
                <a:latin typeface="Arial Narrow" pitchFamily="34" charset="0"/>
              </a:rPr>
              <a:t> </a:t>
            </a:r>
            <a:r>
              <a:rPr lang="en-GB" sz="2100" b="1" baseline="14000" dirty="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cstate="print"/>
          <a:srcRect/>
          <a:stretch>
            <a:fillRect/>
          </a:stretch>
        </p:blipFill>
        <p:spPr bwMode="auto">
          <a:xfrm>
            <a:off x="6430963" y="6040438"/>
            <a:ext cx="2208212" cy="717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14"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28"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pPr rtl="1"/>
            <a:endParaRPr lang="en-US" sz="3900" b="1" dirty="0">
              <a:solidFill>
                <a:srgbClr val="000066"/>
              </a:solidFill>
              <a:latin typeface="Arial" pitchFamily="34" charset="0"/>
              <a:ea typeface="+mn-ea"/>
            </a:endParaRPr>
          </a:p>
        </p:txBody>
      </p:sp>
      <p:sp>
        <p:nvSpPr>
          <p:cNvPr id="1029"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rtl="1"/>
            <a:endParaRPr lang="en-US" sz="3900" b="1" dirty="0">
              <a:solidFill>
                <a:srgbClr val="000066"/>
              </a:solidFill>
              <a:latin typeface="Arial" pitchFamily="34" charset="0"/>
              <a:ea typeface="+mn-ea"/>
            </a:endParaRPr>
          </a:p>
        </p:txBody>
      </p:sp>
      <p:sp>
        <p:nvSpPr>
          <p:cNvPr id="1030" name="Rectangle 6"/>
          <p:cNvSpPr>
            <a:spLocks noChangeArrowheads="1"/>
          </p:cNvSpPr>
          <p:nvPr/>
        </p:nvSpPr>
        <p:spPr bwMode="auto">
          <a:xfrm>
            <a:off x="927100" y="6426200"/>
            <a:ext cx="42481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r>
              <a:rPr lang="en-US" sz="1200" b="1" dirty="0">
                <a:solidFill>
                  <a:srgbClr val="96CCEE"/>
                </a:solidFill>
                <a:latin typeface="Arial Narrow" pitchFamily="34" charset="0"/>
                <a:ea typeface="+mn-ea"/>
              </a:rPr>
              <a:t>Global Update on HPV Vaccine Introduction, November 2012</a:t>
            </a:r>
          </a:p>
        </p:txBody>
      </p:sp>
      <p:sp>
        <p:nvSpPr>
          <p:cNvPr id="1031"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r"/>
            <a:fld id="{EACE0AEF-9472-42E1-BAE8-46FC6C813F31}" type="slidenum">
              <a:rPr lang="ar-SA" sz="1500" b="1" smtClean="0">
                <a:solidFill>
                  <a:srgbClr val="72BBE8"/>
                </a:solidFill>
                <a:latin typeface="Arial Narrow" pitchFamily="34" charset="0"/>
                <a:ea typeface="+mn-ea"/>
              </a:rPr>
              <a:pPr algn="r"/>
              <a:t>‹#›</a:t>
            </a:fld>
            <a:r>
              <a:rPr lang="en-US" sz="1500" b="1" dirty="0">
                <a:solidFill>
                  <a:srgbClr val="72BBE8"/>
                </a:solidFill>
                <a:latin typeface="Arial Narrow" pitchFamily="34" charset="0"/>
                <a:ea typeface="+mn-ea"/>
              </a:rPr>
              <a:t> </a:t>
            </a:r>
            <a:r>
              <a:rPr lang="en-US" sz="2100" b="1" baseline="14000" dirty="0">
                <a:solidFill>
                  <a:srgbClr val="FFFFFF"/>
                </a:solidFill>
                <a:latin typeface="Arial Narrow" pitchFamily="34" charset="0"/>
                <a:ea typeface="+mn-ea"/>
              </a:rPr>
              <a:t>|</a:t>
            </a:r>
          </a:p>
        </p:txBody>
      </p:sp>
      <p:pic>
        <p:nvPicPr>
          <p:cNvPr id="1032"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386812"/>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Lst>
  <p:txStyles>
    <p:titleStyle>
      <a:lvl1pPr algn="ctr" rtl="0" eaLnBrk="0" fontAlgn="base" hangingPunct="0">
        <a:spcBef>
          <a:spcPct val="0"/>
        </a:spcBef>
        <a:spcAft>
          <a:spcPct val="0"/>
        </a:spcAft>
        <a:defRPr sz="3500" b="1">
          <a:solidFill>
            <a:srgbClr val="000066"/>
          </a:solidFill>
          <a:latin typeface="+mj-lt"/>
          <a:ea typeface="+mj-ea"/>
          <a:cs typeface="+mj-cs"/>
        </a:defRPr>
      </a:lvl1pPr>
      <a:lvl2pPr algn="ctr" rtl="0" eaLnBrk="0" fontAlgn="base" hangingPunct="0">
        <a:spcBef>
          <a:spcPct val="0"/>
        </a:spcBef>
        <a:spcAft>
          <a:spcPct val="0"/>
        </a:spcAft>
        <a:defRPr sz="3500" b="1">
          <a:solidFill>
            <a:srgbClr val="000066"/>
          </a:solidFill>
          <a:latin typeface="Arial" charset="0"/>
          <a:cs typeface="Arial" charset="0"/>
        </a:defRPr>
      </a:lvl2pPr>
      <a:lvl3pPr algn="ctr" rtl="0" eaLnBrk="0" fontAlgn="base" hangingPunct="0">
        <a:spcBef>
          <a:spcPct val="0"/>
        </a:spcBef>
        <a:spcAft>
          <a:spcPct val="0"/>
        </a:spcAft>
        <a:defRPr sz="3500" b="1">
          <a:solidFill>
            <a:srgbClr val="000066"/>
          </a:solidFill>
          <a:latin typeface="Arial" charset="0"/>
          <a:cs typeface="Arial" charset="0"/>
        </a:defRPr>
      </a:lvl3pPr>
      <a:lvl4pPr algn="ctr" rtl="0" eaLnBrk="0" fontAlgn="base" hangingPunct="0">
        <a:spcBef>
          <a:spcPct val="0"/>
        </a:spcBef>
        <a:spcAft>
          <a:spcPct val="0"/>
        </a:spcAft>
        <a:defRPr sz="3500" b="1">
          <a:solidFill>
            <a:srgbClr val="000066"/>
          </a:solidFill>
          <a:latin typeface="Arial" charset="0"/>
          <a:cs typeface="Arial" charset="0"/>
        </a:defRPr>
      </a:lvl4pPr>
      <a:lvl5pPr algn="ctr" rtl="0" eaLnBrk="0" fontAlgn="base" hangingPunct="0">
        <a:spcBef>
          <a:spcPct val="0"/>
        </a:spcBef>
        <a:spcAft>
          <a:spcPct val="0"/>
        </a:spcAft>
        <a:defRPr sz="3500" b="1">
          <a:solidFill>
            <a:srgbClr val="000066"/>
          </a:solidFill>
          <a:latin typeface="Arial" charset="0"/>
          <a:cs typeface="Arial" charset="0"/>
        </a:defRPr>
      </a:lvl5pPr>
      <a:lvl6pPr marL="457200" algn="ctr" rtl="0" fontAlgn="base">
        <a:spcBef>
          <a:spcPct val="0"/>
        </a:spcBef>
        <a:spcAft>
          <a:spcPct val="0"/>
        </a:spcAft>
        <a:defRPr sz="3500" b="1">
          <a:solidFill>
            <a:srgbClr val="000066"/>
          </a:solidFill>
          <a:latin typeface="Arial" charset="0"/>
          <a:cs typeface="Arial" charset="0"/>
        </a:defRPr>
      </a:lvl6pPr>
      <a:lvl7pPr marL="914400" algn="ctr" rtl="0" fontAlgn="base">
        <a:spcBef>
          <a:spcPct val="0"/>
        </a:spcBef>
        <a:spcAft>
          <a:spcPct val="0"/>
        </a:spcAft>
        <a:defRPr sz="3500" b="1">
          <a:solidFill>
            <a:srgbClr val="000066"/>
          </a:solidFill>
          <a:latin typeface="Arial" charset="0"/>
          <a:cs typeface="Arial" charset="0"/>
        </a:defRPr>
      </a:lvl7pPr>
      <a:lvl8pPr marL="1371600" algn="ctr" rtl="0" fontAlgn="base">
        <a:spcBef>
          <a:spcPct val="0"/>
        </a:spcBef>
        <a:spcAft>
          <a:spcPct val="0"/>
        </a:spcAft>
        <a:defRPr sz="3500" b="1">
          <a:solidFill>
            <a:srgbClr val="000066"/>
          </a:solidFill>
          <a:latin typeface="Arial" charset="0"/>
          <a:cs typeface="Arial" charset="0"/>
        </a:defRPr>
      </a:lvl8pPr>
      <a:lvl9pPr marL="1828800" algn="ctr" rtl="0" fontAlgn="base">
        <a:spcBef>
          <a:spcPct val="0"/>
        </a:spcBef>
        <a:spcAft>
          <a:spcPct val="0"/>
        </a:spcAft>
        <a:defRPr sz="3500" b="1">
          <a:solidFill>
            <a:srgbClr val="000066"/>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n-ea"/>
          <a:cs typeface="+mn-cs"/>
        </a:defRPr>
      </a:lvl1pPr>
      <a:lvl2pPr marL="804863" indent="-280988" algn="l" rtl="0" eaLnBrk="0" fontAlgn="base" hangingPunct="0">
        <a:spcBef>
          <a:spcPct val="20000"/>
        </a:spcBef>
        <a:spcAft>
          <a:spcPct val="0"/>
        </a:spcAft>
        <a:buClr>
          <a:srgbClr val="1E7FB8"/>
        </a:buClr>
        <a:buFont typeface="Arial" pitchFamily="34" charset="0"/>
        <a:buChar char="–"/>
        <a:defRPr sz="2100">
          <a:solidFill>
            <a:srgbClr val="000066"/>
          </a:solidFill>
          <a:latin typeface="+mn-lt"/>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26.png"/><Relationship Id="rId5" Type="http://schemas.openxmlformats.org/officeDocument/2006/relationships/image" Target="../media/image22.jpeg"/><Relationship Id="rId10" Type="http://schemas.openxmlformats.org/officeDocument/2006/relationships/image" Target="../media/image12.png"/><Relationship Id="rId4" Type="http://schemas.openxmlformats.org/officeDocument/2006/relationships/image" Target="../media/image21.pn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1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extranet.who.int/pqweb/content/cecolin%C2%A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apps.who.int/iris/bitstream/handle/10665/242426/WER9039_505-510.PDF" TargetMode="External"/><Relationship Id="rId5" Type="http://schemas.openxmlformats.org/officeDocument/2006/relationships/hyperlink" Target="https://www.who.int/publications/i/item/9789241548953" TargetMode="External"/><Relationship Id="rId4" Type="http://schemas.openxmlformats.org/officeDocument/2006/relationships/hyperlink" Target="https://www.who.int/publications/i/item/9789241549769"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png"/><Relationship Id="rId12"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1476375" y="2397125"/>
            <a:ext cx="6400800" cy="1752600"/>
          </a:xfrm>
          <a:prstGeom prst="rect">
            <a:avLst/>
          </a:prstGeom>
          <a:noFill/>
          <a:ln w="9525">
            <a:noFill/>
            <a:miter lim="800000"/>
            <a:headEnd/>
            <a:tailEnd/>
          </a:ln>
        </p:spPr>
        <p:txBody>
          <a:bodyPr lIns="0" tIns="0" rIns="0" bIns="0"/>
          <a:lstStyle/>
          <a:p>
            <a:pPr algn="ctr" defTabSz="912813" eaLnBrk="0" hangingPunct="0">
              <a:spcBef>
                <a:spcPct val="80000"/>
              </a:spcBef>
              <a:buClr>
                <a:srgbClr val="1E7FB8"/>
              </a:buClr>
              <a:buFont typeface="Wingdings" pitchFamily="2" charset="2"/>
              <a:buNone/>
            </a:pPr>
            <a:r>
              <a:rPr lang="en-US" sz="3200" b="1" dirty="0">
                <a:solidFill>
                  <a:srgbClr val="FFFFFF"/>
                </a:solidFill>
                <a:latin typeface="Arial" pitchFamily="34" charset="0"/>
              </a:rPr>
              <a:t>Module  4</a:t>
            </a:r>
          </a:p>
          <a:p>
            <a:pPr algn="ctr" defTabSz="912813" eaLnBrk="0" hangingPunct="0">
              <a:spcBef>
                <a:spcPct val="80000"/>
              </a:spcBef>
              <a:buClr>
                <a:srgbClr val="1E7FB8"/>
              </a:buClr>
              <a:buFont typeface="Wingdings" pitchFamily="2" charset="2"/>
              <a:buNone/>
            </a:pPr>
            <a:r>
              <a:rPr lang="en-US" sz="3200" b="1" dirty="0">
                <a:solidFill>
                  <a:srgbClr val="FFFFFF"/>
                </a:solidFill>
                <a:latin typeface="Arial" pitchFamily="34" charset="0"/>
              </a:rPr>
              <a:t>HPV vaccine administration</a:t>
            </a:r>
          </a:p>
          <a:p>
            <a:pPr algn="ctr" defTabSz="912813" eaLnBrk="0" hangingPunct="0">
              <a:spcBef>
                <a:spcPct val="80000"/>
              </a:spcBef>
              <a:buClr>
                <a:srgbClr val="1E7FB8"/>
              </a:buClr>
              <a:buFont typeface="Wingdings" pitchFamily="2" charset="2"/>
              <a:buNone/>
            </a:pPr>
            <a:r>
              <a:rPr lang="en-US" sz="3200" b="1" dirty="0" err="1">
                <a:solidFill>
                  <a:srgbClr val="FFFFFF"/>
                </a:solidFill>
                <a:latin typeface="Arial" pitchFamily="34" charset="0"/>
              </a:rPr>
              <a:t>Cecolin</a:t>
            </a:r>
            <a:r>
              <a:rPr lang="en-US" sz="3200" b="1" dirty="0">
                <a:solidFill>
                  <a:srgbClr val="FFFFFF"/>
                </a:solidFill>
                <a:latin typeface="Arial" pitchFamily="34" charset="0"/>
              </a:rPr>
              <a:t>® </a:t>
            </a:r>
            <a:endParaRPr lang="fr-FR" sz="3200" b="1" dirty="0">
              <a:solidFill>
                <a:srgbClr val="FFFFFF"/>
              </a:solidFill>
              <a:latin typeface="Arial" pitchFamily="34" charset="0"/>
            </a:endParaRPr>
          </a:p>
        </p:txBody>
      </p:sp>
      <p:pic>
        <p:nvPicPr>
          <p:cNvPr id="3076" name="Picture 5" descr="WHO-EN-white-H"/>
          <p:cNvPicPr>
            <a:picLocks noChangeAspect="1" noChangeArrowheads="1"/>
          </p:cNvPicPr>
          <p:nvPr/>
        </p:nvPicPr>
        <p:blipFill>
          <a:blip r:embed="rId3" cstate="print"/>
          <a:srcRect/>
          <a:stretch>
            <a:fillRect/>
          </a:stretch>
        </p:blipFill>
        <p:spPr bwMode="auto">
          <a:xfrm>
            <a:off x="2676525" y="5059363"/>
            <a:ext cx="3789363" cy="1235075"/>
          </a:xfrm>
          <a:prstGeom prst="rect">
            <a:avLst/>
          </a:prstGeom>
          <a:noFill/>
          <a:ln w="9525">
            <a:noFill/>
            <a:miter lim="800000"/>
            <a:headEnd/>
            <a:tailEnd/>
          </a:ln>
        </p:spPr>
      </p:pic>
      <p:sp>
        <p:nvSpPr>
          <p:cNvPr id="5" name="Rectangle 4"/>
          <p:cNvSpPr>
            <a:spLocks noChangeArrowheads="1"/>
          </p:cNvSpPr>
          <p:nvPr/>
        </p:nvSpPr>
        <p:spPr bwMode="auto">
          <a:xfrm>
            <a:off x="266700" y="762000"/>
            <a:ext cx="86106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pPr algn="ctr" defTabSz="912813" eaLnBrk="0" hangingPunct="0">
              <a:defRPr/>
            </a:pPr>
            <a:r>
              <a:rPr lang="fr-FR" sz="2400" dirty="0">
                <a:solidFill>
                  <a:schemeClr val="bg1"/>
                </a:solidFill>
              </a:rPr>
              <a:t>Essential Training Package for HPV Vaccine Introduction</a:t>
            </a:r>
            <a:endParaRPr lang="fr-FR" sz="2400" dirty="0">
              <a:solidFill>
                <a:schemeClr val="bg1"/>
              </a:solidFill>
              <a:latin typeface="Arial" charset="0"/>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38250"/>
          </a:xfrm>
        </p:spPr>
        <p:txBody>
          <a:bodyPr/>
          <a:lstStyle/>
          <a:p>
            <a:br>
              <a:rPr lang="en-US" dirty="0"/>
            </a:br>
            <a:r>
              <a:rPr lang="en-US" dirty="0">
                <a:latin typeface="+mn-lt"/>
              </a:rPr>
              <a:t>Phase 2: </a:t>
            </a:r>
            <a:br>
              <a:rPr lang="en-US" dirty="0">
                <a:latin typeface="+mn-lt"/>
              </a:rPr>
            </a:br>
            <a:r>
              <a:rPr lang="en-US" dirty="0">
                <a:latin typeface="+mn-lt"/>
              </a:rPr>
              <a:t>When girls come for immunization </a:t>
            </a:r>
            <a:br>
              <a:rPr lang="en-US" dirty="0">
                <a:latin typeface="+mn-lt"/>
              </a:rPr>
            </a:br>
            <a:endParaRPr lang="en-US" dirty="0">
              <a:latin typeface="+mn-lt"/>
            </a:endParaRPr>
          </a:p>
        </p:txBody>
      </p:sp>
      <p:sp>
        <p:nvSpPr>
          <p:cNvPr id="18" name="TextBox 17"/>
          <p:cNvSpPr txBox="1"/>
          <p:nvPr/>
        </p:nvSpPr>
        <p:spPr>
          <a:xfrm>
            <a:off x="1449786" y="1360024"/>
            <a:ext cx="7153796" cy="461665"/>
          </a:xfrm>
          <a:prstGeom prst="rect">
            <a:avLst/>
          </a:prstGeom>
          <a:noFill/>
        </p:spPr>
        <p:txBody>
          <a:bodyPr wrap="square" rtlCol="0">
            <a:spAutoFit/>
          </a:bodyPr>
          <a:lstStyle/>
          <a:p>
            <a:r>
              <a:rPr lang="en-US" sz="2400" dirty="0">
                <a:solidFill>
                  <a:srgbClr val="000066"/>
                </a:solidFill>
                <a:latin typeface="+mn-lt"/>
              </a:rPr>
              <a:t>1. Check eligibility of girls</a:t>
            </a:r>
          </a:p>
        </p:txBody>
      </p:sp>
      <p:pic>
        <p:nvPicPr>
          <p:cNvPr id="20" name="Picture 7" descr="p3-4c.png"/>
          <p:cNvPicPr>
            <a:picLocks noChangeAspect="1"/>
          </p:cNvPicPr>
          <p:nvPr/>
        </p:nvPicPr>
        <p:blipFill>
          <a:blip r:embed="rId3" cstate="print"/>
          <a:srcRect t="-2211" b="29234"/>
          <a:stretch>
            <a:fillRect/>
          </a:stretch>
        </p:blipFill>
        <p:spPr bwMode="auto">
          <a:xfrm>
            <a:off x="193226" y="1283713"/>
            <a:ext cx="276179" cy="544374"/>
          </a:xfrm>
          <a:prstGeom prst="rect">
            <a:avLst/>
          </a:prstGeom>
          <a:noFill/>
          <a:ln w="9525">
            <a:noFill/>
            <a:miter lim="800000"/>
            <a:headEnd/>
            <a:tailEnd/>
          </a:ln>
        </p:spPr>
      </p:pic>
      <p:pic>
        <p:nvPicPr>
          <p:cNvPr id="23" name="Picture 8" descr="p3-4b.png"/>
          <p:cNvPicPr>
            <a:picLocks noChangeAspect="1"/>
          </p:cNvPicPr>
          <p:nvPr/>
        </p:nvPicPr>
        <p:blipFill>
          <a:blip r:embed="rId4" cstate="print"/>
          <a:srcRect b="29268"/>
          <a:stretch>
            <a:fillRect/>
          </a:stretch>
        </p:blipFill>
        <p:spPr bwMode="auto">
          <a:xfrm>
            <a:off x="587210" y="1349698"/>
            <a:ext cx="258023" cy="478390"/>
          </a:xfrm>
          <a:prstGeom prst="rect">
            <a:avLst/>
          </a:prstGeom>
          <a:noFill/>
          <a:ln w="9525">
            <a:noFill/>
            <a:miter lim="800000"/>
            <a:headEnd/>
            <a:tailEnd/>
          </a:ln>
        </p:spPr>
      </p:pic>
      <p:grpSp>
        <p:nvGrpSpPr>
          <p:cNvPr id="11" name="Group 10"/>
          <p:cNvGrpSpPr/>
          <p:nvPr/>
        </p:nvGrpSpPr>
        <p:grpSpPr>
          <a:xfrm>
            <a:off x="193226" y="2438400"/>
            <a:ext cx="8263444" cy="878846"/>
            <a:chOff x="193226" y="2438400"/>
            <a:chExt cx="8263444" cy="878846"/>
          </a:xfrm>
        </p:grpSpPr>
        <p:sp>
          <p:nvSpPr>
            <p:cNvPr id="28" name="TextBox 27"/>
            <p:cNvSpPr txBox="1"/>
            <p:nvPr/>
          </p:nvSpPr>
          <p:spPr>
            <a:xfrm>
              <a:off x="1449786" y="2486249"/>
              <a:ext cx="7006884" cy="830997"/>
            </a:xfrm>
            <a:prstGeom prst="rect">
              <a:avLst/>
            </a:prstGeom>
            <a:noFill/>
          </p:spPr>
          <p:txBody>
            <a:bodyPr wrap="square" rtlCol="0">
              <a:spAutoFit/>
            </a:bodyPr>
            <a:lstStyle/>
            <a:p>
              <a:pPr marL="361950" indent="-361950"/>
              <a:r>
                <a:rPr lang="en-US" sz="2400" dirty="0">
                  <a:solidFill>
                    <a:srgbClr val="000066"/>
                  </a:solidFill>
                  <a:latin typeface="+mn-lt"/>
                </a:rPr>
                <a:t>3. Administer vaccine according to the recommended techniques and injection site</a:t>
              </a:r>
            </a:p>
          </p:txBody>
        </p:sp>
        <p:pic>
          <p:nvPicPr>
            <p:cNvPr id="30" name="Picture 29"/>
            <p:cNvPicPr>
              <a:picLocks noChangeAspect="1"/>
            </p:cNvPicPr>
            <p:nvPr/>
          </p:nvPicPr>
          <p:blipFill rotWithShape="1">
            <a:blip r:embed="rId5" cstate="print">
              <a:extLst>
                <a:ext uri="{28A0092B-C50C-407E-A947-70E740481C1C}">
                  <a14:useLocalDpi xmlns:a14="http://schemas.microsoft.com/office/drawing/2010/main" val="0"/>
                </a:ext>
              </a:extLst>
            </a:blip>
            <a:srcRect l="15496" r="3780"/>
            <a:stretch/>
          </p:blipFill>
          <p:spPr>
            <a:xfrm>
              <a:off x="193226" y="2438400"/>
              <a:ext cx="1037834" cy="762000"/>
            </a:xfrm>
            <a:prstGeom prst="rect">
              <a:avLst/>
            </a:prstGeom>
            <a:ln>
              <a:noFill/>
            </a:ln>
            <a:effectLst>
              <a:softEdge rad="112500"/>
            </a:effectLst>
          </p:spPr>
        </p:pic>
      </p:grpSp>
      <p:grpSp>
        <p:nvGrpSpPr>
          <p:cNvPr id="13" name="Group 12"/>
          <p:cNvGrpSpPr/>
          <p:nvPr/>
        </p:nvGrpSpPr>
        <p:grpSpPr>
          <a:xfrm>
            <a:off x="193226" y="4310001"/>
            <a:ext cx="8263444" cy="594706"/>
            <a:chOff x="193226" y="4386201"/>
            <a:chExt cx="8263444" cy="594706"/>
          </a:xfrm>
        </p:grpSpPr>
        <p:pic>
          <p:nvPicPr>
            <p:cNvPr id="24" name="Picture 23" descr="tải xuống (1).jpg"/>
            <p:cNvPicPr>
              <a:picLocks noChangeAspect="1"/>
            </p:cNvPicPr>
            <p:nvPr/>
          </p:nvPicPr>
          <p:blipFill>
            <a:blip r:embed="rId6" cstate="print"/>
            <a:stretch>
              <a:fillRect/>
            </a:stretch>
          </p:blipFill>
          <p:spPr>
            <a:xfrm>
              <a:off x="193226" y="4419600"/>
              <a:ext cx="371232" cy="561307"/>
            </a:xfrm>
            <a:prstGeom prst="rect">
              <a:avLst/>
            </a:prstGeom>
          </p:spPr>
        </p:pic>
        <p:pic>
          <p:nvPicPr>
            <p:cNvPr id="22" name="Picture 21" descr="43932768.png"/>
            <p:cNvPicPr>
              <a:picLocks noChangeAspect="1"/>
            </p:cNvPicPr>
            <p:nvPr/>
          </p:nvPicPr>
          <p:blipFill>
            <a:blip r:embed="rId7" cstate="print"/>
            <a:stretch>
              <a:fillRect/>
            </a:stretch>
          </p:blipFill>
          <p:spPr>
            <a:xfrm>
              <a:off x="667310" y="4467793"/>
              <a:ext cx="307413" cy="395639"/>
            </a:xfrm>
            <a:prstGeom prst="rect">
              <a:avLst/>
            </a:prstGeom>
            <a:ln>
              <a:solidFill>
                <a:schemeClr val="tx1"/>
              </a:solidFill>
            </a:ln>
          </p:spPr>
        </p:pic>
        <p:pic>
          <p:nvPicPr>
            <p:cNvPr id="21" name="Picture 20" descr="Immunization-Card.jpg"/>
            <p:cNvPicPr>
              <a:picLocks noChangeAspect="1"/>
            </p:cNvPicPr>
            <p:nvPr/>
          </p:nvPicPr>
          <p:blipFill>
            <a:blip r:embed="rId8" cstate="print"/>
            <a:stretch>
              <a:fillRect/>
            </a:stretch>
          </p:blipFill>
          <p:spPr>
            <a:xfrm>
              <a:off x="1045774" y="4419600"/>
              <a:ext cx="396842" cy="440641"/>
            </a:xfrm>
            <a:prstGeom prst="rect">
              <a:avLst/>
            </a:prstGeom>
          </p:spPr>
        </p:pic>
        <p:sp>
          <p:nvSpPr>
            <p:cNvPr id="33" name="TextBox 32"/>
            <p:cNvSpPr txBox="1"/>
            <p:nvPr/>
          </p:nvSpPr>
          <p:spPr>
            <a:xfrm>
              <a:off x="1449786" y="4386201"/>
              <a:ext cx="7006884" cy="461665"/>
            </a:xfrm>
            <a:prstGeom prst="rect">
              <a:avLst/>
            </a:prstGeom>
            <a:noFill/>
          </p:spPr>
          <p:txBody>
            <a:bodyPr wrap="square" rtlCol="0">
              <a:spAutoFit/>
            </a:bodyPr>
            <a:lstStyle/>
            <a:p>
              <a:r>
                <a:rPr lang="en-US" sz="2400" dirty="0">
                  <a:solidFill>
                    <a:srgbClr val="000066"/>
                  </a:solidFill>
                  <a:latin typeface="+mn-lt"/>
                </a:rPr>
                <a:t>5. Complete immunization card and tally sheet</a:t>
              </a:r>
            </a:p>
          </p:txBody>
        </p:sp>
      </p:grpSp>
      <p:grpSp>
        <p:nvGrpSpPr>
          <p:cNvPr id="14" name="Group 13"/>
          <p:cNvGrpSpPr/>
          <p:nvPr/>
        </p:nvGrpSpPr>
        <p:grpSpPr>
          <a:xfrm>
            <a:off x="193226" y="4876800"/>
            <a:ext cx="8493655" cy="1200329"/>
            <a:chOff x="193226" y="4971871"/>
            <a:chExt cx="8493655" cy="1200329"/>
          </a:xfrm>
        </p:grpSpPr>
        <p:pic>
          <p:nvPicPr>
            <p:cNvPr id="19" name="Picture 18" descr="parents.jpg"/>
            <p:cNvPicPr>
              <a:picLocks noChangeAspect="1"/>
            </p:cNvPicPr>
            <p:nvPr/>
          </p:nvPicPr>
          <p:blipFill>
            <a:blip r:embed="rId9" cstate="print"/>
            <a:stretch>
              <a:fillRect/>
            </a:stretch>
          </p:blipFill>
          <p:spPr>
            <a:xfrm>
              <a:off x="193226" y="5029200"/>
              <a:ext cx="682357" cy="993217"/>
            </a:xfrm>
            <a:prstGeom prst="rect">
              <a:avLst/>
            </a:prstGeom>
          </p:spPr>
        </p:pic>
        <p:sp>
          <p:nvSpPr>
            <p:cNvPr id="34" name="TextBox 33"/>
            <p:cNvSpPr txBox="1"/>
            <p:nvPr/>
          </p:nvSpPr>
          <p:spPr>
            <a:xfrm>
              <a:off x="1449786" y="4971871"/>
              <a:ext cx="7237095" cy="1200329"/>
            </a:xfrm>
            <a:prstGeom prst="rect">
              <a:avLst/>
            </a:prstGeom>
            <a:noFill/>
          </p:spPr>
          <p:txBody>
            <a:bodyPr wrap="square" rtlCol="0">
              <a:spAutoFit/>
            </a:bodyPr>
            <a:lstStyle/>
            <a:p>
              <a:pPr marL="361950" indent="-361950"/>
              <a:r>
                <a:rPr lang="en-US" sz="2400" dirty="0">
                  <a:solidFill>
                    <a:srgbClr val="000066"/>
                  </a:solidFill>
                  <a:latin typeface="+mn-lt"/>
                </a:rPr>
                <a:t>6. Give key messages to girl/caregiver/parent: inform about vaccines given, side effects, and date of return</a:t>
              </a:r>
            </a:p>
          </p:txBody>
        </p:sp>
      </p:grpSp>
      <p:grpSp>
        <p:nvGrpSpPr>
          <p:cNvPr id="12" name="Group 11"/>
          <p:cNvGrpSpPr/>
          <p:nvPr/>
        </p:nvGrpSpPr>
        <p:grpSpPr>
          <a:xfrm>
            <a:off x="193226" y="3352800"/>
            <a:ext cx="8263444" cy="887446"/>
            <a:chOff x="193226" y="3429000"/>
            <a:chExt cx="8263444" cy="887446"/>
          </a:xfrm>
        </p:grpSpPr>
        <p:sp>
          <p:nvSpPr>
            <p:cNvPr id="32" name="TextBox 31"/>
            <p:cNvSpPr txBox="1"/>
            <p:nvPr/>
          </p:nvSpPr>
          <p:spPr>
            <a:xfrm>
              <a:off x="1449786" y="3485449"/>
              <a:ext cx="7006884" cy="830997"/>
            </a:xfrm>
            <a:prstGeom prst="rect">
              <a:avLst/>
            </a:prstGeom>
            <a:noFill/>
          </p:spPr>
          <p:txBody>
            <a:bodyPr wrap="square" rtlCol="0">
              <a:spAutoFit/>
            </a:bodyPr>
            <a:lstStyle/>
            <a:p>
              <a:pPr marL="361950" indent="-361950"/>
              <a:r>
                <a:rPr lang="en-US" sz="2400" dirty="0">
                  <a:solidFill>
                    <a:srgbClr val="000066"/>
                  </a:solidFill>
                  <a:latin typeface="+mn-lt"/>
                </a:rPr>
                <a:t>4. Dispose used syringes immediately into the safety box after each injection</a:t>
              </a:r>
            </a:p>
          </p:txBody>
        </p:sp>
        <p:pic>
          <p:nvPicPr>
            <p:cNvPr id="26" name="Picture 25" descr="safety-box.png"/>
            <p:cNvPicPr>
              <a:picLocks noChangeAspect="1"/>
            </p:cNvPicPr>
            <p:nvPr/>
          </p:nvPicPr>
          <p:blipFill>
            <a:blip r:embed="rId10" cstate="print"/>
            <a:stretch>
              <a:fillRect/>
            </a:stretch>
          </p:blipFill>
          <p:spPr>
            <a:xfrm>
              <a:off x="193226" y="3429000"/>
              <a:ext cx="524286" cy="838200"/>
            </a:xfrm>
            <a:prstGeom prst="rect">
              <a:avLst/>
            </a:prstGeom>
          </p:spPr>
        </p:pic>
      </p:grpSp>
      <p:grpSp>
        <p:nvGrpSpPr>
          <p:cNvPr id="10" name="Group 9"/>
          <p:cNvGrpSpPr/>
          <p:nvPr/>
        </p:nvGrpSpPr>
        <p:grpSpPr>
          <a:xfrm>
            <a:off x="193226" y="1981200"/>
            <a:ext cx="8263444" cy="461665"/>
            <a:chOff x="193226" y="1981200"/>
            <a:chExt cx="8263444" cy="461665"/>
          </a:xfrm>
        </p:grpSpPr>
        <p:sp>
          <p:nvSpPr>
            <p:cNvPr id="25" name="TextBox 24"/>
            <p:cNvSpPr txBox="1"/>
            <p:nvPr/>
          </p:nvSpPr>
          <p:spPr>
            <a:xfrm>
              <a:off x="1449786" y="1981200"/>
              <a:ext cx="7006884" cy="461665"/>
            </a:xfrm>
            <a:prstGeom prst="rect">
              <a:avLst/>
            </a:prstGeom>
            <a:noFill/>
          </p:spPr>
          <p:txBody>
            <a:bodyPr wrap="square" rtlCol="0">
              <a:spAutoFit/>
            </a:bodyPr>
            <a:lstStyle/>
            <a:p>
              <a:r>
                <a:rPr lang="en-US" sz="2400" dirty="0">
                  <a:solidFill>
                    <a:srgbClr val="000066"/>
                  </a:solidFill>
                  <a:latin typeface="+mn-lt"/>
                </a:rPr>
                <a:t>2. Prepare injection using aseptic techniques</a:t>
              </a:r>
            </a:p>
          </p:txBody>
        </p:sp>
        <p:pic>
          <p:nvPicPr>
            <p:cNvPr id="27" name="Picture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475858">
              <a:off x="193226" y="2150420"/>
              <a:ext cx="1008223" cy="161316"/>
            </a:xfrm>
            <a:prstGeom prst="rect">
              <a:avLst/>
            </a:prstGeom>
          </p:spPr>
        </p:pic>
      </p:grpSp>
      <p:sp>
        <p:nvSpPr>
          <p:cNvPr id="3" name="TextBox 2">
            <a:extLst>
              <a:ext uri="{FF2B5EF4-FFF2-40B4-BE49-F238E27FC236}">
                <a16:creationId xmlns:a16="http://schemas.microsoft.com/office/drawing/2014/main" id="{D606CA4C-2052-4E4D-BB2F-FCB673B389C3}"/>
              </a:ext>
            </a:extLst>
          </p:cNvPr>
          <p:cNvSpPr txBox="1"/>
          <p:nvPr/>
        </p:nvSpPr>
        <p:spPr>
          <a:xfrm>
            <a:off x="274409" y="1838638"/>
            <a:ext cx="771365" cy="215444"/>
          </a:xfrm>
          <a:prstGeom prst="rect">
            <a:avLst/>
          </a:prstGeom>
          <a:noFill/>
        </p:spPr>
        <p:txBody>
          <a:bodyPr wrap="none" rtlCol="0">
            <a:spAutoFit/>
          </a:bodyPr>
          <a:lstStyle/>
          <a:p>
            <a:r>
              <a:rPr lang="en-US" sz="800" dirty="0"/>
              <a:t>9-14 years old</a:t>
            </a:r>
          </a:p>
        </p:txBody>
      </p:sp>
    </p:spTree>
    <p:extLst>
      <p:ext uri="{BB962C8B-B14F-4D97-AF65-F5344CB8AC3E}">
        <p14:creationId xmlns:p14="http://schemas.microsoft.com/office/powerpoint/2010/main" val="393392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0" y="0"/>
            <a:ext cx="9144000" cy="1238250"/>
          </a:xfrm>
        </p:spPr>
        <p:txBody>
          <a:bodyPr/>
          <a:lstStyle/>
          <a:p>
            <a:r>
              <a:rPr lang="en-US" dirty="0"/>
              <a:t>What to do when girls come for immunization ? </a:t>
            </a:r>
          </a:p>
        </p:txBody>
      </p:sp>
      <p:cxnSp>
        <p:nvCxnSpPr>
          <p:cNvPr id="22" name="Straight Arrow Connector 21"/>
          <p:cNvCxnSpPr/>
          <p:nvPr/>
        </p:nvCxnSpPr>
        <p:spPr bwMode="auto">
          <a:xfrm flipV="1">
            <a:off x="1600200" y="2057400"/>
            <a:ext cx="5791200" cy="11430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3" name="Picture 22" descr="p9.jpg"/>
          <p:cNvPicPr>
            <a:picLocks noChangeAspect="1"/>
          </p:cNvPicPr>
          <p:nvPr/>
        </p:nvPicPr>
        <p:blipFill>
          <a:blip r:embed="rId3" cstate="print"/>
          <a:stretch>
            <a:fillRect/>
          </a:stretch>
        </p:blipFill>
        <p:spPr>
          <a:xfrm>
            <a:off x="303481" y="1447800"/>
            <a:ext cx="1180798" cy="1697881"/>
          </a:xfrm>
          <a:prstGeom prst="rect">
            <a:avLst/>
          </a:prstGeom>
        </p:spPr>
      </p:pic>
      <p:pic>
        <p:nvPicPr>
          <p:cNvPr id="24" name="Picture 23" descr="p9.jpg"/>
          <p:cNvPicPr>
            <a:picLocks noChangeAspect="1"/>
          </p:cNvPicPr>
          <p:nvPr/>
        </p:nvPicPr>
        <p:blipFill>
          <a:blip r:embed="rId4" cstate="print"/>
          <a:stretch>
            <a:fillRect/>
          </a:stretch>
        </p:blipFill>
        <p:spPr>
          <a:xfrm>
            <a:off x="5594978" y="1371600"/>
            <a:ext cx="1045364" cy="1295400"/>
          </a:xfrm>
          <a:prstGeom prst="rect">
            <a:avLst/>
          </a:prstGeom>
        </p:spPr>
      </p:pic>
      <p:cxnSp>
        <p:nvCxnSpPr>
          <p:cNvPr id="25" name="Straight Arrow Connector 24"/>
          <p:cNvCxnSpPr/>
          <p:nvPr/>
        </p:nvCxnSpPr>
        <p:spPr bwMode="auto">
          <a:xfrm rot="10800000" flipV="1">
            <a:off x="2057400" y="4114800"/>
            <a:ext cx="5943600" cy="1219200"/>
          </a:xfrm>
          <a:prstGeom prst="straightConnector1">
            <a:avLst/>
          </a:prstGeom>
          <a:ln w="76200">
            <a:solidFill>
              <a:schemeClr val="tx1">
                <a:lumMod val="75000"/>
                <a:lumOff val="25000"/>
              </a:schemeClr>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4"/>
          </a:lnRef>
          <a:fillRef idx="0">
            <a:schemeClr val="accent4"/>
          </a:fillRef>
          <a:effectRef idx="2">
            <a:schemeClr val="accent4"/>
          </a:effectRef>
          <a:fontRef idx="minor">
            <a:schemeClr val="tx1"/>
          </a:fontRef>
        </p:style>
      </p:cxnSp>
      <p:pic>
        <p:nvPicPr>
          <p:cNvPr id="26" name="Picture 25" descr="p9.jpg"/>
          <p:cNvPicPr>
            <a:picLocks noChangeAspect="1"/>
          </p:cNvPicPr>
          <p:nvPr/>
        </p:nvPicPr>
        <p:blipFill>
          <a:blip r:embed="rId5" cstate="print"/>
          <a:stretch>
            <a:fillRect/>
          </a:stretch>
        </p:blipFill>
        <p:spPr>
          <a:xfrm>
            <a:off x="5764215" y="3580184"/>
            <a:ext cx="1322386" cy="1372816"/>
          </a:xfrm>
          <a:prstGeom prst="rect">
            <a:avLst/>
          </a:prstGeom>
        </p:spPr>
      </p:pic>
      <p:pic>
        <p:nvPicPr>
          <p:cNvPr id="27" name="Picture 26" descr="p9.jpg"/>
          <p:cNvPicPr>
            <a:picLocks noChangeAspect="1"/>
          </p:cNvPicPr>
          <p:nvPr/>
        </p:nvPicPr>
        <p:blipFill>
          <a:blip r:embed="rId6" cstate="print"/>
          <a:stretch>
            <a:fillRect/>
          </a:stretch>
        </p:blipFill>
        <p:spPr>
          <a:xfrm>
            <a:off x="3124200" y="3896284"/>
            <a:ext cx="1689288" cy="1351430"/>
          </a:xfrm>
          <a:prstGeom prst="rect">
            <a:avLst/>
          </a:prstGeom>
        </p:spPr>
      </p:pic>
      <p:pic>
        <p:nvPicPr>
          <p:cNvPr id="28" name="Picture 27" descr="p9.jpg"/>
          <p:cNvPicPr>
            <a:picLocks noChangeAspect="1"/>
          </p:cNvPicPr>
          <p:nvPr/>
        </p:nvPicPr>
        <p:blipFill>
          <a:blip r:embed="rId7" cstate="print"/>
          <a:stretch>
            <a:fillRect/>
          </a:stretch>
        </p:blipFill>
        <p:spPr>
          <a:xfrm>
            <a:off x="306337" y="3733800"/>
            <a:ext cx="1621489" cy="1752600"/>
          </a:xfrm>
          <a:prstGeom prst="rect">
            <a:avLst/>
          </a:prstGeom>
        </p:spPr>
      </p:pic>
      <p:sp>
        <p:nvSpPr>
          <p:cNvPr id="29" name="TextBox 28"/>
          <p:cNvSpPr txBox="1"/>
          <p:nvPr/>
        </p:nvSpPr>
        <p:spPr>
          <a:xfrm>
            <a:off x="228600" y="3200400"/>
            <a:ext cx="1295400" cy="510778"/>
          </a:xfrm>
          <a:prstGeom prst="roundRect">
            <a:avLst/>
          </a:prstGeom>
          <a:solidFill>
            <a:schemeClr val="bg1">
              <a:lumMod val="85000"/>
            </a:schemeClr>
          </a:solidFill>
        </p:spPr>
        <p:txBody>
          <a:bodyPr wrap="square" rtlCol="0">
            <a:spAutoFit/>
          </a:bodyPr>
          <a:lstStyle/>
          <a:p>
            <a:pPr algn="ctr"/>
            <a:r>
              <a:rPr lang="en-US" sz="1200" b="1" dirty="0"/>
              <a:t>1.Greet the girl</a:t>
            </a:r>
          </a:p>
        </p:txBody>
      </p:sp>
      <p:sp>
        <p:nvSpPr>
          <p:cNvPr id="30" name="TextBox 29"/>
          <p:cNvSpPr txBox="1"/>
          <p:nvPr/>
        </p:nvSpPr>
        <p:spPr>
          <a:xfrm>
            <a:off x="3124199" y="3124201"/>
            <a:ext cx="1904999" cy="715089"/>
          </a:xfrm>
          <a:prstGeom prst="roundRect">
            <a:avLst/>
          </a:prstGeom>
          <a:solidFill>
            <a:schemeClr val="bg1">
              <a:lumMod val="85000"/>
            </a:schemeClr>
          </a:solidFill>
        </p:spPr>
        <p:txBody>
          <a:bodyPr wrap="square" rtlCol="0">
            <a:spAutoFit/>
          </a:bodyPr>
          <a:lstStyle/>
          <a:p>
            <a:pPr algn="ctr"/>
            <a:r>
              <a:rPr lang="en-US" sz="1200" b="1" dirty="0"/>
              <a:t>2.Verify, register,  explain HPV vaccine benefits</a:t>
            </a:r>
          </a:p>
        </p:txBody>
      </p:sp>
      <p:sp>
        <p:nvSpPr>
          <p:cNvPr id="31" name="TextBox 30"/>
          <p:cNvSpPr txBox="1"/>
          <p:nvPr/>
        </p:nvSpPr>
        <p:spPr>
          <a:xfrm>
            <a:off x="5562600" y="2743200"/>
            <a:ext cx="1295400" cy="510778"/>
          </a:xfrm>
          <a:prstGeom prst="roundRect">
            <a:avLst/>
          </a:prstGeom>
          <a:solidFill>
            <a:schemeClr val="bg1">
              <a:lumMod val="85000"/>
            </a:schemeClr>
          </a:solidFill>
        </p:spPr>
        <p:txBody>
          <a:bodyPr wrap="square" rtlCol="0">
            <a:spAutoFit/>
          </a:bodyPr>
          <a:lstStyle/>
          <a:p>
            <a:pPr algn="ctr"/>
            <a:r>
              <a:rPr lang="en-US" sz="1200" b="1" dirty="0"/>
              <a:t>3.Prepare for vaccine</a:t>
            </a:r>
          </a:p>
        </p:txBody>
      </p:sp>
      <p:sp>
        <p:nvSpPr>
          <p:cNvPr id="32" name="TextBox 31"/>
          <p:cNvSpPr txBox="1"/>
          <p:nvPr/>
        </p:nvSpPr>
        <p:spPr>
          <a:xfrm>
            <a:off x="7620000" y="3124200"/>
            <a:ext cx="1295400" cy="510778"/>
          </a:xfrm>
          <a:prstGeom prst="roundRect">
            <a:avLst/>
          </a:prstGeom>
          <a:solidFill>
            <a:schemeClr val="bg1">
              <a:lumMod val="85000"/>
            </a:schemeClr>
          </a:solidFill>
        </p:spPr>
        <p:txBody>
          <a:bodyPr wrap="square" rtlCol="0">
            <a:spAutoFit/>
          </a:bodyPr>
          <a:lstStyle/>
          <a:p>
            <a:pPr algn="ctr"/>
            <a:r>
              <a:rPr lang="en-US" sz="1200" b="1" dirty="0"/>
              <a:t>4.Inject in the upper arm  </a:t>
            </a:r>
          </a:p>
        </p:txBody>
      </p:sp>
      <p:sp>
        <p:nvSpPr>
          <p:cNvPr id="33" name="TextBox 32"/>
          <p:cNvSpPr txBox="1"/>
          <p:nvPr/>
        </p:nvSpPr>
        <p:spPr>
          <a:xfrm>
            <a:off x="5638800" y="4975622"/>
            <a:ext cx="1828800" cy="510778"/>
          </a:xfrm>
          <a:prstGeom prst="roundRect">
            <a:avLst/>
          </a:prstGeom>
          <a:solidFill>
            <a:schemeClr val="bg1">
              <a:lumMod val="85000"/>
            </a:schemeClr>
          </a:solidFill>
        </p:spPr>
        <p:txBody>
          <a:bodyPr wrap="square" rtlCol="0">
            <a:spAutoFit/>
          </a:bodyPr>
          <a:lstStyle/>
          <a:p>
            <a:pPr lvl="0" algn="ctr"/>
            <a:r>
              <a:rPr lang="en-US" sz="1200" b="1" dirty="0"/>
              <a:t>5.Determine date for next vaccine dose </a:t>
            </a:r>
            <a:endParaRPr lang="en-US" sz="1200" dirty="0"/>
          </a:p>
        </p:txBody>
      </p:sp>
      <p:sp>
        <p:nvSpPr>
          <p:cNvPr id="34" name="TextBox 33"/>
          <p:cNvSpPr txBox="1"/>
          <p:nvPr/>
        </p:nvSpPr>
        <p:spPr>
          <a:xfrm>
            <a:off x="3276600" y="5410200"/>
            <a:ext cx="1295400" cy="510778"/>
          </a:xfrm>
          <a:prstGeom prst="roundRect">
            <a:avLst/>
          </a:prstGeom>
          <a:solidFill>
            <a:schemeClr val="bg1">
              <a:lumMod val="85000"/>
            </a:schemeClr>
          </a:solidFill>
        </p:spPr>
        <p:txBody>
          <a:bodyPr wrap="square" rtlCol="0">
            <a:spAutoFit/>
          </a:bodyPr>
          <a:lstStyle/>
          <a:p>
            <a:pPr algn="ctr"/>
            <a:r>
              <a:rPr lang="en-US" sz="1200" b="1" dirty="0"/>
              <a:t>6.Return the updated card </a:t>
            </a:r>
          </a:p>
        </p:txBody>
      </p:sp>
      <p:sp>
        <p:nvSpPr>
          <p:cNvPr id="35" name="TextBox 34"/>
          <p:cNvSpPr txBox="1"/>
          <p:nvPr/>
        </p:nvSpPr>
        <p:spPr>
          <a:xfrm>
            <a:off x="304800" y="5509022"/>
            <a:ext cx="1371600" cy="510778"/>
          </a:xfrm>
          <a:prstGeom prst="roundRect">
            <a:avLst/>
          </a:prstGeom>
          <a:solidFill>
            <a:schemeClr val="bg1">
              <a:lumMod val="85000"/>
            </a:schemeClr>
          </a:solidFill>
        </p:spPr>
        <p:txBody>
          <a:bodyPr wrap="square" rtlCol="0">
            <a:spAutoFit/>
          </a:bodyPr>
          <a:lstStyle/>
          <a:p>
            <a:pPr algn="ctr"/>
            <a:r>
              <a:rPr lang="en-US" sz="1200" b="1" dirty="0"/>
              <a:t>7.Observe the girl for at least 15’</a:t>
            </a:r>
          </a:p>
        </p:txBody>
      </p:sp>
      <p:pic>
        <p:nvPicPr>
          <p:cNvPr id="37" name="Picture 36" descr="girl1.png"/>
          <p:cNvPicPr>
            <a:picLocks noChangeAspect="1"/>
          </p:cNvPicPr>
          <p:nvPr/>
        </p:nvPicPr>
        <p:blipFill>
          <a:blip r:embed="rId8" cstate="print"/>
          <a:stretch>
            <a:fillRect/>
          </a:stretch>
        </p:blipFill>
        <p:spPr>
          <a:xfrm>
            <a:off x="2895600" y="1546579"/>
            <a:ext cx="1676400" cy="1425222"/>
          </a:xfrm>
          <a:prstGeom prst="rect">
            <a:avLst/>
          </a:prstGeom>
          <a:noFill/>
        </p:spPr>
      </p:pic>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7363" y="1676400"/>
            <a:ext cx="1120673" cy="1371600"/>
          </a:xfrm>
          <a:prstGeom prst="rect">
            <a:avLst/>
          </a:prstGeom>
        </p:spPr>
      </p:pic>
    </p:spTree>
    <p:extLst>
      <p:ext uri="{BB962C8B-B14F-4D97-AF65-F5344CB8AC3E}">
        <p14:creationId xmlns:p14="http://schemas.microsoft.com/office/powerpoint/2010/main" val="3803825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mn-lt"/>
              </a:rPr>
              <a:t>How to prepare for vaccination ? (1/2)</a:t>
            </a:r>
          </a:p>
        </p:txBody>
      </p:sp>
      <p:sp>
        <p:nvSpPr>
          <p:cNvPr id="6147" name="Content Placeholder 3"/>
          <p:cNvSpPr>
            <a:spLocks noGrp="1"/>
          </p:cNvSpPr>
          <p:nvPr>
            <p:ph sz="half" idx="1"/>
          </p:nvPr>
        </p:nvSpPr>
        <p:spPr>
          <a:xfrm>
            <a:off x="381000" y="1375372"/>
            <a:ext cx="5043487" cy="4011612"/>
          </a:xfrm>
        </p:spPr>
        <p:txBody>
          <a:bodyPr/>
          <a:lstStyle/>
          <a:p>
            <a:pPr>
              <a:spcBef>
                <a:spcPts val="2400"/>
              </a:spcBef>
            </a:pPr>
            <a:r>
              <a:rPr lang="en-US" sz="2400" dirty="0"/>
              <a:t>Shake the vial well, </a:t>
            </a:r>
            <a:r>
              <a:rPr lang="en-US" sz="2400" dirty="0" err="1"/>
              <a:t>Cecolin</a:t>
            </a:r>
            <a:r>
              <a:rPr lang="en-US" sz="2400" dirty="0"/>
              <a:t>® should be a white homogenous suspension after shaking</a:t>
            </a:r>
            <a:endParaRPr lang="en-US" dirty="0"/>
          </a:p>
          <a:p>
            <a:pPr>
              <a:spcBef>
                <a:spcPts val="2000"/>
              </a:spcBef>
            </a:pPr>
            <a:r>
              <a:rPr lang="en-US" sz="2400" dirty="0"/>
              <a:t>Open AD syringe package and remove the syringe and needle from plastic wrapping </a:t>
            </a:r>
          </a:p>
          <a:p>
            <a:pPr>
              <a:spcBef>
                <a:spcPts val="2000"/>
              </a:spcBef>
            </a:pPr>
            <a:r>
              <a:rPr lang="en-US" dirty="0"/>
              <a:t>Ensure that you do not touch any part of the needle</a:t>
            </a:r>
          </a:p>
          <a:p>
            <a:pPr>
              <a:spcBef>
                <a:spcPts val="2000"/>
              </a:spcBef>
            </a:pPr>
            <a:endParaRPr lang="en-US" dirty="0"/>
          </a:p>
        </p:txBody>
      </p:sp>
      <p:sp>
        <p:nvSpPr>
          <p:cNvPr id="6148" name="Content Placeholder 4"/>
          <p:cNvSpPr>
            <a:spLocks noGrp="1"/>
          </p:cNvSpPr>
          <p:nvPr>
            <p:ph sz="half" idx="2"/>
          </p:nvPr>
        </p:nvSpPr>
        <p:spPr>
          <a:xfrm>
            <a:off x="6372225" y="1381125"/>
            <a:ext cx="2362200" cy="4611688"/>
          </a:xfrm>
        </p:spPr>
        <p:txBody>
          <a:bodyPr/>
          <a:lstStyle/>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a:p>
            <a:endParaRPr lang="en-US" sz="1400" i="1" dirty="0"/>
          </a:p>
        </p:txBody>
      </p:sp>
      <p:pic>
        <p:nvPicPr>
          <p:cNvPr id="11" name="Picture 10" descr="p4.jpg"/>
          <p:cNvPicPr>
            <a:picLocks noChangeAspect="1"/>
          </p:cNvPicPr>
          <p:nvPr/>
        </p:nvPicPr>
        <p:blipFill>
          <a:blip r:embed="rId3" cstate="print"/>
          <a:stretch>
            <a:fillRect/>
          </a:stretch>
        </p:blipFill>
        <p:spPr>
          <a:xfrm>
            <a:off x="5804316" y="1371600"/>
            <a:ext cx="1006867" cy="1143000"/>
          </a:xfrm>
          <a:prstGeom prst="rect">
            <a:avLst/>
          </a:prstGeom>
        </p:spPr>
      </p:pic>
      <p:pic>
        <p:nvPicPr>
          <p:cNvPr id="12" name="Picture 11" descr="p4.jpg"/>
          <p:cNvPicPr>
            <a:picLocks noChangeAspect="1"/>
          </p:cNvPicPr>
          <p:nvPr/>
        </p:nvPicPr>
        <p:blipFill>
          <a:blip r:embed="rId4" cstate="print"/>
          <a:stretch>
            <a:fillRect/>
          </a:stretch>
        </p:blipFill>
        <p:spPr>
          <a:xfrm>
            <a:off x="5694011" y="2689193"/>
            <a:ext cx="1544989" cy="1120807"/>
          </a:xfrm>
          <a:prstGeom prst="rect">
            <a:avLst/>
          </a:prstGeom>
        </p:spPr>
      </p:pic>
      <p:pic>
        <p:nvPicPr>
          <p:cNvPr id="7" name="Picture 6" descr="p5.jpg"/>
          <p:cNvPicPr>
            <a:picLocks noChangeAspect="1"/>
          </p:cNvPicPr>
          <p:nvPr/>
        </p:nvPicPr>
        <p:blipFill>
          <a:blip r:embed="rId5" cstate="print"/>
          <a:stretch>
            <a:fillRect/>
          </a:stretch>
        </p:blipFill>
        <p:spPr>
          <a:xfrm>
            <a:off x="5638800" y="4191000"/>
            <a:ext cx="1524000" cy="1524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How to prepare for vaccination ? (2/2)</a:t>
            </a:r>
          </a:p>
        </p:txBody>
      </p:sp>
      <p:sp>
        <p:nvSpPr>
          <p:cNvPr id="3" name="Content Placeholder 2"/>
          <p:cNvSpPr>
            <a:spLocks noGrp="1"/>
          </p:cNvSpPr>
          <p:nvPr>
            <p:ph sz="half" idx="1"/>
          </p:nvPr>
        </p:nvSpPr>
        <p:spPr>
          <a:xfrm>
            <a:off x="479507" y="1453013"/>
            <a:ext cx="5043860" cy="3644744"/>
          </a:xfrm>
        </p:spPr>
        <p:txBody>
          <a:bodyPr/>
          <a:lstStyle/>
          <a:p>
            <a:pPr>
              <a:spcBef>
                <a:spcPts val="2400"/>
              </a:spcBef>
            </a:pPr>
            <a:r>
              <a:rPr lang="en-US" sz="2400" dirty="0"/>
              <a:t>Take off the needle cap when you are ready to give the vaccine</a:t>
            </a:r>
          </a:p>
          <a:p>
            <a:pPr>
              <a:spcBef>
                <a:spcPts val="2400"/>
              </a:spcBef>
            </a:pPr>
            <a:r>
              <a:rPr lang="en-US" sz="2400" dirty="0"/>
              <a:t>Insert the needle into the vaccine vial </a:t>
            </a:r>
          </a:p>
          <a:p>
            <a:pPr>
              <a:spcBef>
                <a:spcPts val="2400"/>
              </a:spcBef>
            </a:pPr>
            <a:r>
              <a:rPr lang="en-US" sz="2400" dirty="0"/>
              <a:t>Draw vaccine from the vial into the 0.5mL syringe </a:t>
            </a:r>
          </a:p>
          <a:p>
            <a:pPr>
              <a:spcBef>
                <a:spcPts val="2400"/>
              </a:spcBef>
            </a:pPr>
            <a:endParaRPr lang="en-US" sz="2400" dirty="0"/>
          </a:p>
          <a:p>
            <a:pPr>
              <a:spcBef>
                <a:spcPts val="2400"/>
              </a:spcBef>
            </a:pPr>
            <a:endParaRPr lang="en-US" sz="2400" dirty="0"/>
          </a:p>
          <a:p>
            <a:endParaRPr lang="en-US" dirty="0"/>
          </a:p>
          <a:p>
            <a:endParaRPr lang="en-US" dirty="0"/>
          </a:p>
        </p:txBody>
      </p:sp>
      <p:pic>
        <p:nvPicPr>
          <p:cNvPr id="10" name="Picture 9" descr="p5.jpg"/>
          <p:cNvPicPr>
            <a:picLocks noChangeAspect="1"/>
          </p:cNvPicPr>
          <p:nvPr/>
        </p:nvPicPr>
        <p:blipFill>
          <a:blip r:embed="rId3" cstate="print"/>
          <a:stretch>
            <a:fillRect/>
          </a:stretch>
        </p:blipFill>
        <p:spPr>
          <a:xfrm rot="1011522">
            <a:off x="5668308" y="1033175"/>
            <a:ext cx="2639458" cy="1645637"/>
          </a:xfrm>
          <a:prstGeom prst="rect">
            <a:avLst/>
          </a:prstGeom>
        </p:spPr>
      </p:pic>
      <p:pic>
        <p:nvPicPr>
          <p:cNvPr id="6" name="Picture 5" descr="p6.jpg"/>
          <p:cNvPicPr>
            <a:picLocks noChangeAspect="1"/>
          </p:cNvPicPr>
          <p:nvPr/>
        </p:nvPicPr>
        <p:blipFill>
          <a:blip r:embed="rId4" cstate="print"/>
          <a:stretch>
            <a:fillRect/>
          </a:stretch>
        </p:blipFill>
        <p:spPr>
          <a:xfrm>
            <a:off x="6096000" y="2540014"/>
            <a:ext cx="1600200" cy="35092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latin typeface="+mn-lt"/>
              </a:rPr>
              <a:t>Route and site of administration</a:t>
            </a:r>
          </a:p>
        </p:txBody>
      </p:sp>
      <p:sp>
        <p:nvSpPr>
          <p:cNvPr id="8195" name="Content Placeholder 2"/>
          <p:cNvSpPr>
            <a:spLocks noGrp="1"/>
          </p:cNvSpPr>
          <p:nvPr>
            <p:ph sz="half" idx="1"/>
          </p:nvPr>
        </p:nvSpPr>
        <p:spPr>
          <a:xfrm>
            <a:off x="418229" y="1524000"/>
            <a:ext cx="4763371" cy="4087813"/>
          </a:xfrm>
        </p:spPr>
        <p:txBody>
          <a:bodyPr/>
          <a:lstStyle/>
          <a:p>
            <a:pPr>
              <a:spcBef>
                <a:spcPts val="2400"/>
              </a:spcBef>
            </a:pPr>
            <a:r>
              <a:rPr lang="en-US" sz="2400" dirty="0"/>
              <a:t>Injection route: Intramuscular</a:t>
            </a:r>
          </a:p>
          <a:p>
            <a:pPr>
              <a:spcBef>
                <a:spcPts val="2400"/>
              </a:spcBef>
            </a:pPr>
            <a:r>
              <a:rPr lang="en-US" sz="2400" dirty="0"/>
              <a:t>Injection site: </a:t>
            </a:r>
            <a:r>
              <a:rPr lang="en-US" altLang="zh-CN" sz="2400" dirty="0">
                <a:solidFill>
                  <a:srgbClr val="000066"/>
                </a:solidFill>
                <a:latin typeface="Arial" pitchFamily="34" charset="0"/>
                <a:ea typeface="SimSun" pitchFamily="2" charset="-122"/>
              </a:rPr>
              <a:t>injection </a:t>
            </a:r>
            <a:r>
              <a:rPr lang="en-US" sz="2400" dirty="0">
                <a:solidFill>
                  <a:srgbClr val="000066"/>
                </a:solidFill>
                <a:latin typeface="Arial" pitchFamily="34" charset="0"/>
                <a:cs typeface="MS PGothic" pitchFamily="34" charset="-128"/>
              </a:rPr>
              <a:t>in the deltoid muscle of </a:t>
            </a:r>
            <a:r>
              <a:rPr lang="en-US" sz="2400" dirty="0"/>
              <a:t>the upper arm, check national policy on which arm (left or right)</a:t>
            </a:r>
            <a:r>
              <a:rPr lang="en-US" sz="2400" dirty="0">
                <a:ea typeface="Arial" pitchFamily="34" charset="0"/>
              </a:rPr>
              <a:t> </a:t>
            </a:r>
            <a:endParaRPr lang="en-US" sz="2400" dirty="0"/>
          </a:p>
          <a:p>
            <a:pPr>
              <a:spcBef>
                <a:spcPts val="600"/>
              </a:spcBef>
            </a:pPr>
            <a:r>
              <a:rPr lang="en-US" sz="2400" dirty="0"/>
              <a:t>The injection angle - </a:t>
            </a:r>
            <a:r>
              <a:rPr lang="en-US" sz="2400" kern="1200" dirty="0">
                <a:latin typeface="Arial" pitchFamily="34" charset="0"/>
                <a:ea typeface="MS PGothic" pitchFamily="34" charset="-128"/>
                <a:cs typeface="MS PGothic" pitchFamily="34" charset="-128"/>
              </a:rPr>
              <a:t>90 degree angle</a:t>
            </a:r>
          </a:p>
          <a:p>
            <a:pPr>
              <a:spcBef>
                <a:spcPts val="600"/>
              </a:spcBef>
            </a:pPr>
            <a:r>
              <a:rPr lang="en-US" sz="2400" kern="1200" dirty="0">
                <a:latin typeface="Arial" pitchFamily="34" charset="0"/>
                <a:cs typeface="MS PGothic" pitchFamily="34" charset="-128"/>
              </a:rPr>
              <a:t>Follow measures to reduce pain and anxiety </a:t>
            </a:r>
            <a:endParaRPr lang="en-US" sz="2400" kern="1200" dirty="0">
              <a:latin typeface="Arial" pitchFamily="34" charset="0"/>
              <a:ea typeface="MS PGothic" pitchFamily="34" charset="-128"/>
              <a:cs typeface="MS PGothic" pitchFamily="34" charset="-128"/>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496" r="3780"/>
          <a:stretch/>
        </p:blipFill>
        <p:spPr>
          <a:xfrm>
            <a:off x="5163442" y="1981200"/>
            <a:ext cx="3590904" cy="2636520"/>
          </a:xfrm>
          <a:prstGeom prst="rect">
            <a:avLst/>
          </a:prstGeom>
          <a:ln>
            <a:noFill/>
          </a:ln>
          <a:effectLst>
            <a:softEdge rad="112500"/>
          </a:effectLst>
        </p:spPr>
      </p:pic>
    </p:spTree>
    <p:extLst>
      <p:ext uri="{BB962C8B-B14F-4D97-AF65-F5344CB8AC3E}">
        <p14:creationId xmlns:p14="http://schemas.microsoft.com/office/powerpoint/2010/main" val="994865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Phase 3: </a:t>
            </a:r>
            <a:br>
              <a:rPr lang="en-US" dirty="0">
                <a:latin typeface="+mn-lt"/>
              </a:rPr>
            </a:br>
            <a:r>
              <a:rPr lang="en-US" dirty="0">
                <a:latin typeface="+mn-lt"/>
              </a:rPr>
              <a:t>After all girls leave immunization site</a:t>
            </a:r>
          </a:p>
        </p:txBody>
      </p:sp>
      <p:pic>
        <p:nvPicPr>
          <p:cNvPr id="11" name="Content Placeholder 10" descr="43932768.png"/>
          <p:cNvPicPr>
            <a:picLocks noGrp="1" noChangeAspect="1"/>
          </p:cNvPicPr>
          <p:nvPr>
            <p:ph idx="1"/>
          </p:nvPr>
        </p:nvPicPr>
        <p:blipFill>
          <a:blip r:embed="rId3" cstate="print"/>
          <a:stretch>
            <a:fillRect/>
          </a:stretch>
        </p:blipFill>
        <p:spPr>
          <a:xfrm>
            <a:off x="609600" y="1371600"/>
            <a:ext cx="830255" cy="1068193"/>
          </a:xfrm>
          <a:prstGeom prst="rect">
            <a:avLst/>
          </a:prstGeom>
          <a:ln>
            <a:solidFill>
              <a:schemeClr val="tx1"/>
            </a:solidFill>
          </a:ln>
        </p:spPr>
      </p:pic>
      <p:sp>
        <p:nvSpPr>
          <p:cNvPr id="10" name="TextBox 9"/>
          <p:cNvSpPr txBox="1"/>
          <p:nvPr/>
        </p:nvSpPr>
        <p:spPr>
          <a:xfrm>
            <a:off x="2281010" y="1447800"/>
            <a:ext cx="6862990" cy="830997"/>
          </a:xfrm>
          <a:prstGeom prst="rect">
            <a:avLst/>
          </a:prstGeom>
          <a:noFill/>
        </p:spPr>
        <p:txBody>
          <a:bodyPr wrap="square" rtlCol="0">
            <a:spAutoFit/>
          </a:bodyPr>
          <a:lstStyle/>
          <a:p>
            <a:r>
              <a:rPr lang="en-US" sz="2400" dirty="0">
                <a:solidFill>
                  <a:srgbClr val="000066"/>
                </a:solidFill>
                <a:latin typeface="+mn-lt"/>
              </a:rPr>
              <a:t>1. Complete Immunization tally sheet by  </a:t>
            </a:r>
          </a:p>
          <a:p>
            <a:r>
              <a:rPr lang="en-US" sz="2400" dirty="0">
                <a:solidFill>
                  <a:srgbClr val="000066"/>
                </a:solidFill>
                <a:latin typeface="+mn-lt"/>
              </a:rPr>
              <a:t>    counting the number of doses given</a:t>
            </a:r>
          </a:p>
        </p:txBody>
      </p:sp>
      <p:sp>
        <p:nvSpPr>
          <p:cNvPr id="14" name="TextBox 13"/>
          <p:cNvSpPr txBox="1"/>
          <p:nvPr/>
        </p:nvSpPr>
        <p:spPr>
          <a:xfrm>
            <a:off x="2281011" y="2590799"/>
            <a:ext cx="6862989" cy="830997"/>
          </a:xfrm>
          <a:prstGeom prst="rect">
            <a:avLst/>
          </a:prstGeom>
          <a:noFill/>
        </p:spPr>
        <p:txBody>
          <a:bodyPr wrap="square" rtlCol="0">
            <a:spAutoFit/>
          </a:bodyPr>
          <a:lstStyle/>
          <a:p>
            <a:r>
              <a:rPr lang="en-US" sz="2400" dirty="0">
                <a:solidFill>
                  <a:srgbClr val="000066"/>
                </a:solidFill>
                <a:latin typeface="+mn-lt"/>
              </a:rPr>
              <a:t>2. Return unopened vaccine vials to the </a:t>
            </a:r>
          </a:p>
          <a:p>
            <a:r>
              <a:rPr lang="en-US" sz="2400" dirty="0">
                <a:solidFill>
                  <a:srgbClr val="000066"/>
                </a:solidFill>
                <a:latin typeface="+mn-lt"/>
              </a:rPr>
              <a:t>    refrigerator</a:t>
            </a:r>
          </a:p>
        </p:txBody>
      </p:sp>
      <p:sp>
        <p:nvSpPr>
          <p:cNvPr id="15" name="TextBox 14"/>
          <p:cNvSpPr txBox="1"/>
          <p:nvPr/>
        </p:nvSpPr>
        <p:spPr>
          <a:xfrm>
            <a:off x="2281011" y="3733800"/>
            <a:ext cx="6862989" cy="461665"/>
          </a:xfrm>
          <a:prstGeom prst="rect">
            <a:avLst/>
          </a:prstGeom>
          <a:noFill/>
        </p:spPr>
        <p:txBody>
          <a:bodyPr wrap="square" rtlCol="0">
            <a:spAutoFit/>
          </a:bodyPr>
          <a:lstStyle/>
          <a:p>
            <a:r>
              <a:rPr lang="en-US" sz="2400" dirty="0">
                <a:solidFill>
                  <a:srgbClr val="000066"/>
                </a:solidFill>
                <a:latin typeface="+mn-lt"/>
              </a:rPr>
              <a:t>3. Put safety box in a safe location</a:t>
            </a:r>
          </a:p>
        </p:txBody>
      </p:sp>
      <p:sp>
        <p:nvSpPr>
          <p:cNvPr id="16" name="TextBox 15"/>
          <p:cNvSpPr txBox="1"/>
          <p:nvPr/>
        </p:nvSpPr>
        <p:spPr>
          <a:xfrm>
            <a:off x="2281011" y="4572000"/>
            <a:ext cx="6862989" cy="830997"/>
          </a:xfrm>
          <a:prstGeom prst="rect">
            <a:avLst/>
          </a:prstGeom>
          <a:noFill/>
        </p:spPr>
        <p:txBody>
          <a:bodyPr wrap="square" rtlCol="0">
            <a:spAutoFit/>
          </a:bodyPr>
          <a:lstStyle/>
          <a:p>
            <a:r>
              <a:rPr lang="en-US" sz="2400" dirty="0">
                <a:solidFill>
                  <a:srgbClr val="000066"/>
                </a:solidFill>
                <a:latin typeface="+mn-lt"/>
              </a:rPr>
              <a:t>4. Inform community of the next session and </a:t>
            </a:r>
          </a:p>
          <a:p>
            <a:r>
              <a:rPr lang="en-US" sz="2400" dirty="0">
                <a:solidFill>
                  <a:srgbClr val="000066"/>
                </a:solidFill>
                <a:latin typeface="+mn-lt"/>
              </a:rPr>
              <a:t>    activities planned to reach unvaccinated girls</a:t>
            </a:r>
          </a:p>
        </p:txBody>
      </p:sp>
      <p:pic>
        <p:nvPicPr>
          <p:cNvPr id="12" name="Picture 11" descr="frigo.png"/>
          <p:cNvPicPr>
            <a:picLocks noChangeAspect="1"/>
          </p:cNvPicPr>
          <p:nvPr/>
        </p:nvPicPr>
        <p:blipFill>
          <a:blip r:embed="rId4" cstate="print"/>
          <a:stretch>
            <a:fillRect/>
          </a:stretch>
        </p:blipFill>
        <p:spPr>
          <a:xfrm>
            <a:off x="609600" y="2667000"/>
            <a:ext cx="680675" cy="914400"/>
          </a:xfrm>
          <a:prstGeom prst="rect">
            <a:avLst/>
          </a:prstGeom>
        </p:spPr>
      </p:pic>
      <p:pic>
        <p:nvPicPr>
          <p:cNvPr id="17" name="Picture 16" descr="safety-box.png"/>
          <p:cNvPicPr>
            <a:picLocks noChangeAspect="1"/>
          </p:cNvPicPr>
          <p:nvPr/>
        </p:nvPicPr>
        <p:blipFill>
          <a:blip r:embed="rId5" cstate="print"/>
          <a:stretch>
            <a:fillRect/>
          </a:stretch>
        </p:blipFill>
        <p:spPr>
          <a:xfrm>
            <a:off x="618714" y="3655336"/>
            <a:ext cx="524286" cy="838200"/>
          </a:xfrm>
          <a:prstGeom prst="rect">
            <a:avLst/>
          </a:prstGeom>
        </p:spPr>
      </p:pic>
      <p:pic>
        <p:nvPicPr>
          <p:cNvPr id="19" name="Picture 18" descr="community2.png"/>
          <p:cNvPicPr>
            <a:picLocks noChangeAspect="1"/>
          </p:cNvPicPr>
          <p:nvPr/>
        </p:nvPicPr>
        <p:blipFill>
          <a:blip r:embed="rId6" cstate="print"/>
          <a:stretch>
            <a:fillRect/>
          </a:stretch>
        </p:blipFill>
        <p:spPr>
          <a:xfrm>
            <a:off x="152400" y="4493536"/>
            <a:ext cx="1981200" cy="106906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defRPr/>
            </a:pPr>
            <a:r>
              <a:rPr lang="en-GB" dirty="0"/>
              <a:t>Key messages</a:t>
            </a:r>
          </a:p>
        </p:txBody>
      </p:sp>
      <p:pic>
        <p:nvPicPr>
          <p:cNvPr id="22531" name="Picture 7" descr="C:\Users\sfellache\Desktop\ammp\doctor1.jpg"/>
          <p:cNvPicPr>
            <a:picLocks noChangeAspect="1" noChangeArrowheads="1"/>
          </p:cNvPicPr>
          <p:nvPr/>
        </p:nvPicPr>
        <p:blipFill>
          <a:blip r:embed="rId3" cstate="print"/>
          <a:srcRect/>
          <a:stretch>
            <a:fillRect/>
          </a:stretch>
        </p:blipFill>
        <p:spPr bwMode="auto">
          <a:xfrm>
            <a:off x="7297738" y="188913"/>
            <a:ext cx="1846262" cy="1208087"/>
          </a:xfrm>
          <a:prstGeom prst="rect">
            <a:avLst/>
          </a:prstGeom>
          <a:noFill/>
          <a:ln w="9525">
            <a:noFill/>
            <a:miter lim="800000"/>
            <a:headEnd/>
            <a:tailEnd/>
          </a:ln>
        </p:spPr>
      </p:pic>
      <p:sp>
        <p:nvSpPr>
          <p:cNvPr id="22532" name="Rectangle 14"/>
          <p:cNvSpPr>
            <a:spLocks noChangeArrowheads="1"/>
          </p:cNvSpPr>
          <p:nvPr/>
        </p:nvSpPr>
        <p:spPr bwMode="auto">
          <a:xfrm>
            <a:off x="395288" y="1560513"/>
            <a:ext cx="8497887" cy="4611687"/>
          </a:xfrm>
          <a:prstGeom prst="rect">
            <a:avLst/>
          </a:prstGeom>
          <a:noFill/>
          <a:ln w="9525">
            <a:noFill/>
            <a:miter lim="800000"/>
            <a:headEnd/>
            <a:tailEnd/>
          </a:ln>
        </p:spPr>
        <p:txBody>
          <a:bodyPr lIns="0" tIns="0" rIns="0" bIns="0"/>
          <a:lstStyle/>
          <a:p>
            <a:pPr marL="341313" lvl="1" indent="-341313" defTabSz="912813" eaLnBrk="0" hangingPunct="0">
              <a:spcBef>
                <a:spcPts val="1200"/>
              </a:spcBef>
              <a:buClr>
                <a:srgbClr val="1E7FB8"/>
              </a:buClr>
              <a:buFont typeface="Wingdings" pitchFamily="2" charset="2"/>
              <a:buChar char="l"/>
            </a:pPr>
            <a:r>
              <a:rPr lang="en-US" sz="2400" dirty="0">
                <a:solidFill>
                  <a:srgbClr val="000066"/>
                </a:solidFill>
                <a:latin typeface="Arial" pitchFamily="34" charset="0"/>
                <a:ea typeface="SimSun" pitchFamily="2" charset="-122"/>
              </a:rPr>
              <a:t>HPV vaccine session requires planning of activities before girls come, when girls arrive and after all girls leave</a:t>
            </a:r>
            <a:endParaRPr lang="en-GB" sz="2400" dirty="0">
              <a:solidFill>
                <a:srgbClr val="000066"/>
              </a:solidFill>
              <a:latin typeface="Arial" pitchFamily="34" charset="0"/>
              <a:ea typeface="SimSun" pitchFamily="2" charset="-122"/>
            </a:endParaRPr>
          </a:p>
          <a:p>
            <a:pPr marL="341313" lvl="1" indent="-341313" defTabSz="912813" eaLnBrk="0" hangingPunct="0">
              <a:spcBef>
                <a:spcPts val="12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The quality of vaccine should be checked before giving the vaccine</a:t>
            </a:r>
          </a:p>
          <a:p>
            <a:pPr marL="341313" lvl="1" indent="-341313" defTabSz="912813" eaLnBrk="0" hangingPunct="0">
              <a:spcBef>
                <a:spcPts val="1200"/>
              </a:spcBef>
              <a:buClr>
                <a:srgbClr val="1E7FB8"/>
              </a:buClr>
              <a:buFont typeface="Wingdings" pitchFamily="2" charset="2"/>
              <a:buChar char="l"/>
            </a:pPr>
            <a:r>
              <a:rPr lang="en-US" altLang="zh-CN" sz="2400" dirty="0">
                <a:solidFill>
                  <a:srgbClr val="000066"/>
                </a:solidFill>
                <a:latin typeface="Arial" pitchFamily="34" charset="0"/>
                <a:ea typeface="SimSun" pitchFamily="2" charset="-122"/>
              </a:rPr>
              <a:t>The HPV vaccine is given as an intramuscular injection </a:t>
            </a:r>
            <a:r>
              <a:rPr lang="en-US" sz="2400" dirty="0">
                <a:solidFill>
                  <a:srgbClr val="000066"/>
                </a:solidFill>
                <a:latin typeface="Arial" pitchFamily="34" charset="0"/>
                <a:cs typeface="MS PGothic" pitchFamily="34" charset="-128"/>
              </a:rPr>
              <a:t>in the deltoid muscle of the upper arm</a:t>
            </a:r>
          </a:p>
          <a:p>
            <a:pPr marL="341313" indent="-341313" defTabSz="912813" eaLnBrk="0" hangingPunct="0">
              <a:spcBef>
                <a:spcPct val="80000"/>
              </a:spcBef>
              <a:buClr>
                <a:srgbClr val="1E7FB8"/>
              </a:buClr>
              <a:buFont typeface="Wingdings" pitchFamily="2" charset="2"/>
              <a:buChar char="l"/>
            </a:pPr>
            <a:endParaRPr lang="en-US" altLang="zh-CN" sz="2000" dirty="0">
              <a:solidFill>
                <a:srgbClr val="000066"/>
              </a:solidFill>
              <a:latin typeface="Arial" pitchFamily="34" charset="0"/>
              <a:ea typeface="SimSun" pitchFamily="2" charset="-122"/>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4318192"/>
            <a:ext cx="8499231" cy="1180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p:cNvPicPr>
            <a:picLocks noChangeAspect="1" noChangeArrowheads="1"/>
          </p:cNvPicPr>
          <p:nvPr/>
        </p:nvPicPr>
        <p:blipFill>
          <a:blip r:embed="rId3"/>
          <a:srcRect/>
          <a:stretch>
            <a:fillRect/>
          </a:stretch>
        </p:blipFill>
        <p:spPr bwMode="auto">
          <a:xfrm>
            <a:off x="536575" y="1773238"/>
            <a:ext cx="2522538" cy="3641725"/>
          </a:xfrm>
          <a:prstGeom prst="rect">
            <a:avLst/>
          </a:prstGeom>
          <a:noFill/>
          <a:ln w="9525">
            <a:noFill/>
            <a:miter lim="800000"/>
            <a:headEnd/>
            <a:tailEnd/>
          </a:ln>
        </p:spPr>
      </p:pic>
      <p:sp>
        <p:nvSpPr>
          <p:cNvPr id="17411" name="Titre 1"/>
          <p:cNvSpPr>
            <a:spLocks noGrp="1"/>
          </p:cNvSpPr>
          <p:nvPr>
            <p:ph type="title" idx="4294967295"/>
          </p:nvPr>
        </p:nvSpPr>
        <p:spPr/>
        <p:txBody>
          <a:bodyPr/>
          <a:lstStyle/>
          <a:p>
            <a:pPr>
              <a:defRPr/>
            </a:pPr>
            <a:r>
              <a:rPr lang="en-US" sz="3600" dirty="0"/>
              <a:t>End of module</a:t>
            </a:r>
            <a:endParaRPr lang="fr-FR" sz="3600" dirty="0"/>
          </a:p>
        </p:txBody>
      </p:sp>
      <p:sp>
        <p:nvSpPr>
          <p:cNvPr id="7" name="Rectangle à coins arrondis 6"/>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en-US" sz="2400" b="1" dirty="0">
                <a:solidFill>
                  <a:srgbClr val="000066"/>
                </a:solidFill>
              </a:rPr>
              <a:t>Thank you</a:t>
            </a:r>
          </a:p>
          <a:p>
            <a:pPr algn="ctr" rtl="1">
              <a:defRPr/>
            </a:pPr>
            <a:r>
              <a:rPr lang="en-US" sz="2400" b="1" dirty="0">
                <a:solidFill>
                  <a:srgbClr val="000066"/>
                </a:solidFill>
              </a:rPr>
              <a:t>for your attention!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spTree>
    <p:extLst>
      <p:ext uri="{BB962C8B-B14F-4D97-AF65-F5344CB8AC3E}">
        <p14:creationId xmlns:p14="http://schemas.microsoft.com/office/powerpoint/2010/main" val="3796434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References </a:t>
            </a:r>
          </a:p>
        </p:txBody>
      </p:sp>
      <p:sp>
        <p:nvSpPr>
          <p:cNvPr id="3" name="Content Placeholder 2"/>
          <p:cNvSpPr>
            <a:spLocks noGrp="1"/>
          </p:cNvSpPr>
          <p:nvPr>
            <p:ph idx="1"/>
          </p:nvPr>
        </p:nvSpPr>
        <p:spPr/>
        <p:txBody>
          <a:bodyPr/>
          <a:lstStyle/>
          <a:p>
            <a:pPr marL="340995" indent="-340995"/>
            <a:r>
              <a:rPr lang="en-US" altLang="zh-CN" sz="2000" dirty="0" err="1">
                <a:latin typeface="Arial"/>
                <a:ea typeface="SimSun"/>
              </a:rPr>
              <a:t>Cecolin</a:t>
            </a:r>
            <a:r>
              <a:rPr lang="en-US" altLang="zh-CN" sz="2000" dirty="0">
                <a:latin typeface="Arial"/>
                <a:ea typeface="SimSun"/>
              </a:rPr>
              <a:t>: Product overview </a:t>
            </a:r>
            <a:r>
              <a:rPr lang="en-US" altLang="zh-CN" sz="2000" dirty="0">
                <a:latin typeface="Arial"/>
                <a:ea typeface="SimSun"/>
                <a:hlinkClick r:id="rId3"/>
              </a:rPr>
              <a:t>https://extranet.who.int/pqweb/content/cecolin%C2%AE</a:t>
            </a:r>
            <a:endParaRPr lang="en-US"/>
          </a:p>
          <a:p>
            <a:pPr marL="340995" indent="-340995"/>
            <a:r>
              <a:rPr lang="en-US" altLang="zh-CN" sz="2000" dirty="0">
                <a:solidFill>
                  <a:srgbClr val="000066"/>
                </a:solidFill>
                <a:latin typeface="Arial"/>
                <a:ea typeface="SimSun"/>
              </a:rPr>
              <a:t>Guide to introducing HPV vaccine into national immunization </a:t>
            </a:r>
            <a:r>
              <a:rPr lang="en-US" altLang="zh-CN" sz="2000" dirty="0" err="1">
                <a:solidFill>
                  <a:srgbClr val="000066"/>
                </a:solidFill>
                <a:latin typeface="Arial"/>
                <a:ea typeface="SimSun"/>
              </a:rPr>
              <a:t>programmes</a:t>
            </a:r>
            <a:r>
              <a:rPr lang="en-US" altLang="zh-CN" sz="2000" dirty="0">
                <a:solidFill>
                  <a:srgbClr val="000066"/>
                </a:solidFill>
                <a:latin typeface="Arial"/>
                <a:ea typeface="SimSun"/>
              </a:rPr>
              <a:t>. WHO 2016: </a:t>
            </a:r>
            <a:r>
              <a:rPr lang="en-US" altLang="zh-CN" sz="2000" dirty="0">
                <a:solidFill>
                  <a:srgbClr val="000066"/>
                </a:solidFill>
                <a:latin typeface="Arial"/>
                <a:ea typeface="SimSun"/>
                <a:hlinkClick r:id="rId4"/>
              </a:rPr>
              <a:t>https://www.who.int/publications/i/item/9789241549769</a:t>
            </a:r>
            <a:endParaRPr lang="en-US" altLang="zh-CN" sz="2000" dirty="0">
              <a:solidFill>
                <a:srgbClr val="000066"/>
              </a:solidFill>
              <a:latin typeface="Arial" pitchFamily="34" charset="0"/>
              <a:ea typeface="SimSun" pitchFamily="2" charset="-122"/>
              <a:hlinkClick r:id="rId4"/>
            </a:endParaRPr>
          </a:p>
          <a:p>
            <a:pPr marL="340995" indent="-340995"/>
            <a:r>
              <a:rPr lang="en-US" altLang="zh-CN" sz="2000" dirty="0">
                <a:latin typeface="Arial"/>
                <a:ea typeface="SimSun"/>
              </a:rPr>
              <a:t>Comprehensive Cervical Cancer Control. A guide to essential practice (C4 GEP). WHO 2014 </a:t>
            </a:r>
            <a:r>
              <a:rPr lang="en-US" altLang="zh-CN" sz="2000" dirty="0">
                <a:latin typeface="Arial"/>
                <a:ea typeface="SimSun"/>
                <a:hlinkClick r:id="rId5"/>
              </a:rPr>
              <a:t>https://www.who.int/publications/i/item/9789241548953</a:t>
            </a:r>
            <a:endParaRPr lang="en-US" altLang="zh-CN" sz="2000" dirty="0">
              <a:latin typeface="Arial" pitchFamily="34" charset="0"/>
              <a:ea typeface="SimSun" pitchFamily="2" charset="-122"/>
              <a:hlinkClick r:id="rId5"/>
            </a:endParaRPr>
          </a:p>
          <a:p>
            <a:pPr marL="340995" indent="-340995"/>
            <a:r>
              <a:rPr lang="en-US" sz="2000" dirty="0">
                <a:latin typeface="Arial"/>
                <a:ea typeface="SimSun"/>
              </a:rPr>
              <a:t>Reducing pain at the time of vaccination: WHO position paper – September </a:t>
            </a:r>
            <a:r>
              <a:rPr lang="en-US" sz="2000" dirty="0">
                <a:ea typeface="SimSun"/>
              </a:rPr>
              <a:t>2015: </a:t>
            </a:r>
            <a:r>
              <a:rPr lang="en-US" sz="2000" dirty="0">
                <a:ea typeface="SimSun"/>
                <a:hlinkClick r:id="rId6"/>
              </a:rPr>
              <a:t>https://apps.who.int/iris/bitstream/handle/10665/242426/WER9039_505-510.PDF</a:t>
            </a:r>
            <a:endParaRPr lang="en-US" altLang="zh-CN" sz="1800" dirty="0">
              <a:ea typeface="SimSun" pitchFamily="2" charset="-122"/>
            </a:endParaRPr>
          </a:p>
        </p:txBody>
      </p:sp>
    </p:spTree>
    <p:extLst>
      <p:ext uri="{BB962C8B-B14F-4D97-AF65-F5344CB8AC3E}">
        <p14:creationId xmlns:p14="http://schemas.microsoft.com/office/powerpoint/2010/main" val="1274324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mn-lt"/>
                <a:ea typeface="Arial" charset="0"/>
              </a:rPr>
              <a:t>Learning Objectives</a:t>
            </a:r>
          </a:p>
        </p:txBody>
      </p:sp>
      <p:sp>
        <p:nvSpPr>
          <p:cNvPr id="4099" name="Rectangle 14"/>
          <p:cNvSpPr>
            <a:spLocks noChangeArrowheads="1"/>
          </p:cNvSpPr>
          <p:nvPr/>
        </p:nvSpPr>
        <p:spPr bwMode="auto">
          <a:xfrm>
            <a:off x="1476375" y="1381125"/>
            <a:ext cx="7515226"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At the end of this module, you will have learned to:</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activities carried out </a:t>
            </a:r>
            <a:r>
              <a:rPr lang="fr-FR" sz="2100" dirty="0">
                <a:solidFill>
                  <a:srgbClr val="000066"/>
                </a:solidFill>
                <a:latin typeface="Arial" pitchFamily="34" charset="0"/>
              </a:rPr>
              <a:t>before, during and after </a:t>
            </a:r>
            <a:r>
              <a:rPr lang="en-US" sz="2100" dirty="0">
                <a:solidFill>
                  <a:srgbClr val="000066"/>
                </a:solidFill>
                <a:latin typeface="Arial" pitchFamily="34" charset="0"/>
              </a:rPr>
              <a:t>an immunization session.</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how to ensure that vaccine is of good quality            </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the technique to administer the vaccine      </a:t>
            </a:r>
          </a:p>
          <a:p>
            <a:pPr marL="804863" lvl="1" indent="-280988" defTabSz="912813" eaLnBrk="0" hangingPunct="0">
              <a:spcBef>
                <a:spcPct val="20000"/>
              </a:spcBef>
              <a:buClr>
                <a:srgbClr val="1E7FB8"/>
              </a:buClr>
              <a:buFont typeface="Arial" pitchFamily="34" charset="0"/>
              <a:buChar char="–"/>
            </a:pPr>
            <a:r>
              <a:rPr lang="en-US" sz="2100" dirty="0">
                <a:solidFill>
                  <a:srgbClr val="000066"/>
                </a:solidFill>
                <a:latin typeface="Arial" pitchFamily="34" charset="0"/>
              </a:rPr>
              <a:t>Describe considerations for conducting immunization session in school setting </a:t>
            </a:r>
          </a:p>
          <a:p>
            <a:pPr marL="341313" indent="-341313" defTabSz="912813" eaLnBrk="0" hangingPunct="0">
              <a:spcBef>
                <a:spcPts val="2400"/>
              </a:spcBef>
              <a:buClr>
                <a:srgbClr val="1E7FB8"/>
              </a:buClr>
              <a:buFont typeface="Wingdings" pitchFamily="2" charset="2"/>
              <a:buChar char="l"/>
            </a:pPr>
            <a:r>
              <a:rPr lang="en-GB" sz="2400" dirty="0">
                <a:solidFill>
                  <a:srgbClr val="000066"/>
                </a:solidFill>
                <a:latin typeface="Arial" pitchFamily="34" charset="0"/>
              </a:rPr>
              <a:t>Duration </a:t>
            </a:r>
            <a:endParaRPr lang="en-GB"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r>
              <a:rPr lang="en-GB" altLang="ja-JP" sz="2100" dirty="0">
                <a:solidFill>
                  <a:srgbClr val="000066"/>
                </a:solidFill>
                <a:latin typeface="Arial" pitchFamily="34" charset="0"/>
              </a:rPr>
              <a:t>45 ’</a:t>
            </a: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434975" y="3933825"/>
            <a:ext cx="823913" cy="1008063"/>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179388" y="1341438"/>
            <a:ext cx="1223962" cy="1016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cstate="print"/>
          <a:srcRect/>
          <a:stretch>
            <a:fillRect/>
          </a:stretch>
        </p:blipFill>
        <p:spPr bwMode="auto">
          <a:xfrm>
            <a:off x="5724525" y="1628775"/>
            <a:ext cx="2735263" cy="3959225"/>
          </a:xfrm>
          <a:prstGeom prst="rect">
            <a:avLst/>
          </a:prstGeom>
          <a:noFill/>
          <a:ln w="9525">
            <a:noFill/>
            <a:miter lim="800000"/>
            <a:headEnd/>
            <a:tailEnd/>
          </a:ln>
        </p:spPr>
      </p:pic>
      <p:grpSp>
        <p:nvGrpSpPr>
          <p:cNvPr id="13" name="Group 12"/>
          <p:cNvGrpSpPr/>
          <p:nvPr/>
        </p:nvGrpSpPr>
        <p:grpSpPr>
          <a:xfrm>
            <a:off x="539750" y="1281113"/>
            <a:ext cx="4679951" cy="1081087"/>
            <a:chOff x="539750" y="1143000"/>
            <a:chExt cx="4679951" cy="1081087"/>
          </a:xfrm>
        </p:grpSpPr>
        <p:sp>
          <p:nvSpPr>
            <p:cNvPr id="4" name="Rectangle à coins arrondis 3"/>
            <p:cNvSpPr/>
            <p:nvPr/>
          </p:nvSpPr>
          <p:spPr bwMode="auto">
            <a:xfrm>
              <a:off x="900113" y="1358900"/>
              <a:ext cx="4319588" cy="865187"/>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 </a:t>
              </a:r>
              <a:r>
                <a:rPr lang="en-US" sz="2000" b="1" dirty="0">
                  <a:solidFill>
                    <a:srgbClr val="000066"/>
                  </a:solidFill>
                  <a:ea typeface="MS PGothic" pitchFamily="34" charset="-128"/>
                </a:rPr>
                <a:t>How to </a:t>
              </a:r>
              <a:r>
                <a:rPr lang="en-US" sz="2000" b="1" dirty="0">
                  <a:solidFill>
                    <a:srgbClr val="000066"/>
                  </a:solidFill>
                </a:rPr>
                <a:t>ensure that the vaccine is of good quality</a:t>
              </a:r>
              <a:r>
                <a:rPr lang="en-US" sz="2000" b="1" dirty="0">
                  <a:solidFill>
                    <a:srgbClr val="000066"/>
                  </a:solidFill>
                  <a:ea typeface="MS PGothic" pitchFamily="34" charset="-128"/>
                </a:rPr>
                <a:t>? </a:t>
              </a:r>
              <a:endParaRPr lang="fr-FR" sz="2000" b="1" dirty="0">
                <a:solidFill>
                  <a:srgbClr val="000066"/>
                </a:solidFill>
                <a:ea typeface="MS PGothic" pitchFamily="34" charset="-128"/>
              </a:endParaRPr>
            </a:p>
          </p:txBody>
        </p:sp>
        <p:sp>
          <p:nvSpPr>
            <p:cNvPr id="8" name="Ellipse 7"/>
            <p:cNvSpPr>
              <a:spLocks noChangeArrowheads="1"/>
            </p:cNvSpPr>
            <p:nvPr/>
          </p:nvSpPr>
          <p:spPr bwMode="auto">
            <a:xfrm>
              <a:off x="539750" y="1143000"/>
              <a:ext cx="504825"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1</a:t>
              </a:r>
            </a:p>
          </p:txBody>
        </p:sp>
      </p:grpSp>
      <p:grpSp>
        <p:nvGrpSpPr>
          <p:cNvPr id="12" name="Group 11"/>
          <p:cNvGrpSpPr/>
          <p:nvPr/>
        </p:nvGrpSpPr>
        <p:grpSpPr>
          <a:xfrm>
            <a:off x="538163" y="2209800"/>
            <a:ext cx="4681537" cy="914399"/>
            <a:chOff x="538163" y="2133600"/>
            <a:chExt cx="4681537" cy="914399"/>
          </a:xfrm>
        </p:grpSpPr>
        <p:sp>
          <p:nvSpPr>
            <p:cNvPr id="6" name="Rectangle à coins arrondis 5"/>
            <p:cNvSpPr/>
            <p:nvPr/>
          </p:nvSpPr>
          <p:spPr bwMode="auto">
            <a:xfrm>
              <a:off x="900113" y="2377977"/>
              <a:ext cx="4319587" cy="670022"/>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a:defRPr/>
              </a:pPr>
              <a:r>
                <a:rPr lang="fr-FR" sz="2000" b="1" dirty="0">
                  <a:solidFill>
                    <a:srgbClr val="000066"/>
                  </a:solidFill>
                  <a:ea typeface="MS PGothic" pitchFamily="34" charset="-128"/>
                </a:rPr>
                <a:t>How to prepare for vaccination</a:t>
              </a:r>
              <a:r>
                <a:rPr lang="en-GB" sz="2000" b="1" dirty="0">
                  <a:solidFill>
                    <a:srgbClr val="000066"/>
                  </a:solidFill>
                  <a:ea typeface="MS PGothic" pitchFamily="34" charset="-128"/>
                </a:rPr>
                <a:t>?</a:t>
              </a:r>
              <a:endParaRPr lang="fr-FR" sz="2000" b="1" dirty="0">
                <a:solidFill>
                  <a:srgbClr val="000066"/>
                </a:solidFill>
                <a:ea typeface="MS PGothic" pitchFamily="34" charset="-128"/>
              </a:endParaRPr>
            </a:p>
          </p:txBody>
        </p:sp>
        <p:sp>
          <p:nvSpPr>
            <p:cNvPr id="9" name="Ellipse 8"/>
            <p:cNvSpPr>
              <a:spLocks noChangeArrowheads="1"/>
            </p:cNvSpPr>
            <p:nvPr/>
          </p:nvSpPr>
          <p:spPr bwMode="auto">
            <a:xfrm>
              <a:off x="538163" y="2133600"/>
              <a:ext cx="504825" cy="57938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2</a:t>
              </a:r>
            </a:p>
          </p:txBody>
        </p:sp>
      </p:grpSp>
      <p:sp>
        <p:nvSpPr>
          <p:cNvPr id="5126" name="ZoneTexte 15"/>
          <p:cNvSpPr txBox="1">
            <a:spLocks noChangeArrowheads="1"/>
          </p:cNvSpPr>
          <p:nvPr/>
        </p:nvSpPr>
        <p:spPr bwMode="auto">
          <a:xfrm>
            <a:off x="0" y="333375"/>
            <a:ext cx="9144000" cy="641350"/>
          </a:xfrm>
          <a:prstGeom prst="rect">
            <a:avLst/>
          </a:prstGeom>
          <a:noFill/>
          <a:ln w="9525">
            <a:noFill/>
            <a:miter lim="800000"/>
            <a:headEnd/>
            <a:tailEnd/>
          </a:ln>
        </p:spPr>
        <p:txBody>
          <a:bodyPr>
            <a:spAutoFit/>
          </a:bodyPr>
          <a:lstStyle/>
          <a:p>
            <a:pPr algn="ctr" defTabSz="912813" eaLnBrk="0" hangingPunct="0">
              <a:defRPr/>
            </a:pPr>
            <a:r>
              <a:rPr lang="en-GB" sz="3500" b="1" dirty="0">
                <a:solidFill>
                  <a:srgbClr val="000066"/>
                </a:solidFill>
                <a:latin typeface="Arial" charset="0"/>
                <a:ea typeface="Arial" charset="0"/>
              </a:rPr>
              <a:t>Key issues </a:t>
            </a:r>
          </a:p>
        </p:txBody>
      </p:sp>
      <p:grpSp>
        <p:nvGrpSpPr>
          <p:cNvPr id="10" name="Group 9"/>
          <p:cNvGrpSpPr/>
          <p:nvPr/>
        </p:nvGrpSpPr>
        <p:grpSpPr>
          <a:xfrm>
            <a:off x="533400" y="3048000"/>
            <a:ext cx="4606925" cy="762000"/>
            <a:chOff x="612775" y="2951162"/>
            <a:chExt cx="4606925" cy="762000"/>
          </a:xfrm>
        </p:grpSpPr>
        <p:sp>
          <p:nvSpPr>
            <p:cNvPr id="5128" name="Rectangle à coins arrondis 6"/>
            <p:cNvSpPr>
              <a:spLocks noChangeArrowheads="1"/>
            </p:cNvSpPr>
            <p:nvPr/>
          </p:nvSpPr>
          <p:spPr bwMode="auto">
            <a:xfrm>
              <a:off x="971550" y="3168649"/>
              <a:ext cx="4248150" cy="544513"/>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p>
              <a:pPr rtl="1"/>
              <a:r>
                <a:rPr lang="en-US" sz="2000" b="1" dirty="0">
                  <a:solidFill>
                    <a:srgbClr val="000066"/>
                  </a:solidFill>
                  <a:latin typeface="Arial" pitchFamily="34" charset="0"/>
                </a:rPr>
                <a:t>How to administer the vaccine? </a:t>
              </a:r>
            </a:p>
          </p:txBody>
        </p:sp>
        <p:sp>
          <p:nvSpPr>
            <p:cNvPr id="3" name="Ellipse 9"/>
            <p:cNvSpPr>
              <a:spLocks noChangeArrowheads="1"/>
            </p:cNvSpPr>
            <p:nvPr/>
          </p:nvSpPr>
          <p:spPr bwMode="auto">
            <a:xfrm>
              <a:off x="612775" y="2951162"/>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3</a:t>
              </a:r>
            </a:p>
          </p:txBody>
        </p:sp>
      </p:grpSp>
      <p:grpSp>
        <p:nvGrpSpPr>
          <p:cNvPr id="7" name="Group 6"/>
          <p:cNvGrpSpPr/>
          <p:nvPr/>
        </p:nvGrpSpPr>
        <p:grpSpPr>
          <a:xfrm>
            <a:off x="541337" y="3810000"/>
            <a:ext cx="4716463" cy="947341"/>
            <a:chOff x="541337" y="3733800"/>
            <a:chExt cx="4716463" cy="947341"/>
          </a:xfrm>
        </p:grpSpPr>
        <p:sp>
          <p:nvSpPr>
            <p:cNvPr id="14" name="Rectangle à coins arrondis 6"/>
            <p:cNvSpPr>
              <a:spLocks noChangeArrowheads="1"/>
            </p:cNvSpPr>
            <p:nvPr/>
          </p:nvSpPr>
          <p:spPr bwMode="auto">
            <a:xfrm>
              <a:off x="902933" y="3810000"/>
              <a:ext cx="4354867" cy="871141"/>
            </a:xfrm>
            <a:prstGeom prst="wedgeRoundRectCallout">
              <a:avLst>
                <a:gd name="adj1" fmla="val 65350"/>
                <a:gd name="adj2" fmla="val -56029"/>
                <a:gd name="adj3" fmla="val 16667"/>
              </a:avLst>
            </a:prstGeom>
            <a:solidFill>
              <a:schemeClr val="bg1"/>
            </a:solidFill>
            <a:ln w="25400">
              <a:solidFill>
                <a:srgbClr val="CC0000"/>
              </a:solidFill>
              <a:miter lim="800000"/>
              <a:headEnd/>
              <a:tailEnd/>
            </a:ln>
          </p:spPr>
          <p:txBody>
            <a:bodyPr/>
            <a:lstStyle/>
            <a:p>
              <a:pPr rtl="1"/>
              <a:r>
                <a:rPr lang="en-US" sz="2000" b="1" dirty="0">
                  <a:solidFill>
                    <a:srgbClr val="000066"/>
                  </a:solidFill>
                  <a:latin typeface="Arial" pitchFamily="34" charset="0"/>
                </a:rPr>
                <a:t>What to do after completing the immunization session? </a:t>
              </a:r>
            </a:p>
            <a:p>
              <a:pPr rtl="1"/>
              <a:endParaRPr lang="en-US" sz="2000" b="1" dirty="0">
                <a:solidFill>
                  <a:srgbClr val="000066"/>
                </a:solidFill>
                <a:latin typeface="Arial" pitchFamily="34" charset="0"/>
              </a:endParaRPr>
            </a:p>
          </p:txBody>
        </p:sp>
        <p:sp>
          <p:nvSpPr>
            <p:cNvPr id="17" name="Ellipse 9"/>
            <p:cNvSpPr>
              <a:spLocks noChangeArrowheads="1"/>
            </p:cNvSpPr>
            <p:nvPr/>
          </p:nvSpPr>
          <p:spPr bwMode="auto">
            <a:xfrm>
              <a:off x="541337" y="3733800"/>
              <a:ext cx="503238" cy="504825"/>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a:defRPr/>
              </a:pPr>
              <a:r>
                <a:rPr lang="fr-FR" sz="2400" b="1" dirty="0">
                  <a:solidFill>
                    <a:srgbClr val="FFFFFF"/>
                  </a:solidFill>
                  <a:latin typeface="+mn-lt"/>
                  <a:ea typeface="+mn-ea"/>
                  <a:cs typeface="+mn-cs"/>
                </a:rPr>
                <a:t>4</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Immunization sessions: </a:t>
            </a:r>
            <a:br>
              <a:rPr lang="en-US" kern="1200" dirty="0">
                <a:latin typeface="Arial" charset="0"/>
                <a:ea typeface="Arial" charset="0"/>
                <a:cs typeface="+mn-cs"/>
              </a:rPr>
            </a:br>
            <a:r>
              <a:rPr lang="en-US" kern="1200" dirty="0">
                <a:latin typeface="Arial" charset="0"/>
                <a:ea typeface="Arial" charset="0"/>
                <a:cs typeface="+mn-cs"/>
              </a:rPr>
              <a:t>phases &amp; critical activities </a:t>
            </a:r>
          </a:p>
        </p:txBody>
      </p:sp>
      <p:sp>
        <p:nvSpPr>
          <p:cNvPr id="4" name="Rounded Rectangle 3"/>
          <p:cNvSpPr/>
          <p:nvPr/>
        </p:nvSpPr>
        <p:spPr bwMode="auto">
          <a:xfrm>
            <a:off x="152400" y="2887266"/>
            <a:ext cx="2590800" cy="1191816"/>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marL="0" marR="0" indent="0" algn="ctr" defTabSz="1042988" rtl="0" eaLnBrk="1" fontAlgn="base" latinLnBrk="0" hangingPunct="1">
              <a:lnSpc>
                <a:spcPct val="100000"/>
              </a:lnSpc>
              <a:spcBef>
                <a:spcPct val="50000"/>
              </a:spcBef>
              <a:spcAft>
                <a:spcPct val="0"/>
              </a:spcAft>
              <a:buClrTx/>
              <a:buSzTx/>
              <a:buFontTx/>
              <a:buNone/>
              <a:tabLst/>
            </a:pPr>
            <a:r>
              <a:rPr kumimoji="0" lang="en-US" sz="2400" b="1" i="0" u="none" strike="noStrike" cap="none" normalizeH="0" baseline="0" dirty="0">
                <a:ln>
                  <a:noFill/>
                </a:ln>
                <a:solidFill>
                  <a:schemeClr val="bg1"/>
                </a:solidFill>
                <a:effectLst/>
                <a:latin typeface="Arial" charset="0"/>
                <a:cs typeface="Arial" charset="0"/>
              </a:rPr>
              <a:t>Phase 1</a:t>
            </a:r>
            <a:br>
              <a:rPr kumimoji="0" lang="en-US" sz="2000" b="1" i="0" u="none" strike="noStrike" cap="none" normalizeH="0" baseline="0" dirty="0">
                <a:ln>
                  <a:noFill/>
                </a:ln>
                <a:solidFill>
                  <a:schemeClr val="bg1"/>
                </a:solidFill>
                <a:effectLst/>
                <a:latin typeface="Arial" charset="0"/>
                <a:cs typeface="Arial" charset="0"/>
              </a:rPr>
            </a:br>
            <a:r>
              <a:rPr kumimoji="0" lang="en-US" sz="2000" i="0" u="none" strike="noStrike" cap="none" normalizeH="0" baseline="0" dirty="0">
                <a:ln>
                  <a:noFill/>
                </a:ln>
                <a:solidFill>
                  <a:schemeClr val="bg1"/>
                </a:solidFill>
                <a:effectLst/>
                <a:latin typeface="Arial" charset="0"/>
                <a:cs typeface="Arial" charset="0"/>
              </a:rPr>
              <a:t>Before</a:t>
            </a:r>
            <a:r>
              <a:rPr kumimoji="0" lang="en-US" sz="2000" i="0" u="none" strike="noStrike" cap="none" normalizeH="0" dirty="0">
                <a:ln>
                  <a:noFill/>
                </a:ln>
                <a:solidFill>
                  <a:schemeClr val="bg1"/>
                </a:solidFill>
                <a:effectLst/>
                <a:latin typeface="Arial" charset="0"/>
                <a:cs typeface="Arial" charset="0"/>
              </a:rPr>
              <a:t> girls come for immunization</a:t>
            </a:r>
          </a:p>
        </p:txBody>
      </p:sp>
      <p:sp>
        <p:nvSpPr>
          <p:cNvPr id="7" name="Rounded Rectangle 6"/>
          <p:cNvSpPr/>
          <p:nvPr/>
        </p:nvSpPr>
        <p:spPr bwMode="auto">
          <a:xfrm>
            <a:off x="3276600" y="2887266"/>
            <a:ext cx="2590800" cy="1191816"/>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defTabSz="1042988">
              <a:spcBef>
                <a:spcPct val="50000"/>
              </a:spcBef>
            </a:pPr>
            <a:r>
              <a:rPr kumimoji="0" lang="en-US" sz="2400" b="1" i="0" u="none" strike="noStrike" cap="none" normalizeH="0" baseline="0" dirty="0">
                <a:ln>
                  <a:noFill/>
                </a:ln>
                <a:solidFill>
                  <a:schemeClr val="bg1"/>
                </a:solidFill>
                <a:effectLst/>
                <a:latin typeface="Arial" charset="0"/>
                <a:cs typeface="Arial" charset="0"/>
              </a:rPr>
              <a:t>Phase 2</a:t>
            </a:r>
            <a:br>
              <a:rPr kumimoji="0" lang="en-US" sz="2000" b="1" i="0" u="none" strike="noStrike" cap="none" normalizeH="0" baseline="0" dirty="0">
                <a:ln>
                  <a:noFill/>
                </a:ln>
                <a:solidFill>
                  <a:schemeClr val="bg1"/>
                </a:solidFill>
                <a:effectLst/>
                <a:latin typeface="Arial" charset="0"/>
                <a:cs typeface="Arial" charset="0"/>
              </a:rPr>
            </a:br>
            <a:r>
              <a:rPr lang="en-US" sz="2000" dirty="0">
                <a:solidFill>
                  <a:schemeClr val="bg1"/>
                </a:solidFill>
                <a:latin typeface="Arial" charset="0"/>
                <a:cs typeface="Arial" charset="0"/>
              </a:rPr>
              <a:t>When girls come for immunization</a:t>
            </a:r>
          </a:p>
        </p:txBody>
      </p:sp>
      <p:sp>
        <p:nvSpPr>
          <p:cNvPr id="8" name="Rounded Rectangle 7"/>
          <p:cNvSpPr/>
          <p:nvPr/>
        </p:nvSpPr>
        <p:spPr bwMode="auto">
          <a:xfrm>
            <a:off x="6477000" y="2887266"/>
            <a:ext cx="2590800" cy="1191816"/>
          </a:xfrm>
          <a:prstGeom prst="roundRect">
            <a:avLst/>
          </a:prstGeom>
          <a:solidFill>
            <a:srgbClr val="0088EE"/>
          </a:solidFill>
          <a:ln>
            <a:noFill/>
          </a:ln>
          <a:effectLst/>
        </p:spPr>
        <p:txBody>
          <a:bodyPr vert="horz" wrap="square" lIns="91440" tIns="45720" rIns="91440" bIns="45720" numCol="1" rtlCol="0" anchor="t" anchorCtr="0" compatLnSpc="1">
            <a:prstTxWarp prst="textNoShape">
              <a:avLst/>
            </a:prstTxWarp>
            <a:spAutoFit/>
          </a:bodyPr>
          <a:lstStyle/>
          <a:p>
            <a:pPr lvl="0" algn="ctr"/>
            <a:r>
              <a:rPr kumimoji="0" lang="en-US" sz="2400" b="1" i="0" u="none" strike="noStrike" cap="none" normalizeH="0" baseline="0" dirty="0">
                <a:ln>
                  <a:noFill/>
                </a:ln>
                <a:solidFill>
                  <a:schemeClr val="bg1"/>
                </a:solidFill>
                <a:effectLst/>
                <a:latin typeface="Arial" charset="0"/>
                <a:cs typeface="Arial" charset="0"/>
              </a:rPr>
              <a:t>Phase 3</a:t>
            </a:r>
            <a:br>
              <a:rPr kumimoji="0" lang="en-US" sz="2000" b="1" i="0" u="none" strike="noStrike" cap="none" normalizeH="0" baseline="0" dirty="0">
                <a:ln>
                  <a:noFill/>
                </a:ln>
                <a:solidFill>
                  <a:schemeClr val="bg1"/>
                </a:solidFill>
                <a:effectLst/>
                <a:latin typeface="Arial" charset="0"/>
                <a:cs typeface="Arial" charset="0"/>
              </a:rPr>
            </a:br>
            <a:r>
              <a:rPr lang="en-US" sz="2000" dirty="0">
                <a:solidFill>
                  <a:schemeClr val="bg1"/>
                </a:solidFill>
                <a:latin typeface="Arial" charset="0"/>
                <a:cs typeface="Arial" charset="0"/>
              </a:rPr>
              <a:t>After all girls leave immunization area</a:t>
            </a:r>
          </a:p>
        </p:txBody>
      </p:sp>
      <p:grpSp>
        <p:nvGrpSpPr>
          <p:cNvPr id="9" name="Group 8"/>
          <p:cNvGrpSpPr/>
          <p:nvPr/>
        </p:nvGrpSpPr>
        <p:grpSpPr>
          <a:xfrm>
            <a:off x="2786666" y="3429000"/>
            <a:ext cx="489934" cy="412874"/>
            <a:chOff x="2372824" y="509065"/>
            <a:chExt cx="489934" cy="412874"/>
          </a:xfrm>
        </p:grpSpPr>
        <p:sp>
          <p:nvSpPr>
            <p:cNvPr id="10" name="Right Arrow 9"/>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1"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grpSp>
        <p:nvGrpSpPr>
          <p:cNvPr id="12" name="Group 11"/>
          <p:cNvGrpSpPr/>
          <p:nvPr/>
        </p:nvGrpSpPr>
        <p:grpSpPr>
          <a:xfrm>
            <a:off x="5943600" y="3429000"/>
            <a:ext cx="489934" cy="412874"/>
            <a:chOff x="2372824" y="509065"/>
            <a:chExt cx="489934" cy="412874"/>
          </a:xfrm>
        </p:grpSpPr>
        <p:sp>
          <p:nvSpPr>
            <p:cNvPr id="13" name="Right Arrow 12"/>
            <p:cNvSpPr/>
            <p:nvPr/>
          </p:nvSpPr>
          <p:spPr>
            <a:xfrm rot="21427893">
              <a:off x="2372824" y="509065"/>
              <a:ext cx="489934" cy="412874"/>
            </a:xfrm>
            <a:prstGeom prst="rightArrow">
              <a:avLst>
                <a:gd name="adj1" fmla="val 60000"/>
                <a:gd name="adj2" fmla="val 50000"/>
              </a:avLst>
            </a:prstGeom>
            <a:solidFill>
              <a:schemeClr val="bg1">
                <a:lumMod val="85000"/>
              </a:schemeClr>
            </a:solidFill>
            <a:ln>
              <a:solidFill>
                <a:schemeClr val="bg1">
                  <a:lumMod val="75000"/>
                </a:schemeClr>
              </a:solidFill>
            </a:ln>
          </p:spPr>
          <p:style>
            <a:lnRef idx="0">
              <a:scrgbClr r="0" g="0" b="0"/>
            </a:lnRef>
            <a:fillRef idx="1">
              <a:scrgbClr r="0" g="0" b="0"/>
            </a:fillRef>
            <a:effectRef idx="0">
              <a:schemeClr val="accent1">
                <a:tint val="60000"/>
                <a:hueOff val="0"/>
                <a:satOff val="0"/>
                <a:lumOff val="0"/>
                <a:alphaOff val="0"/>
              </a:schemeClr>
            </a:effectRef>
            <a:fontRef idx="minor">
              <a:schemeClr val="lt1"/>
            </a:fontRef>
          </p:style>
        </p:sp>
        <p:sp>
          <p:nvSpPr>
            <p:cNvPr id="14" name="Right Arrow 4"/>
            <p:cNvSpPr/>
            <p:nvPr/>
          </p:nvSpPr>
          <p:spPr>
            <a:xfrm rot="21427893">
              <a:off x="2372902" y="594739"/>
              <a:ext cx="366072" cy="24772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dirty="0"/>
            </a:p>
          </p:txBody>
        </p:sp>
      </p:grpSp>
    </p:spTree>
    <p:extLst>
      <p:ext uri="{BB962C8B-B14F-4D97-AF65-F5344CB8AC3E}">
        <p14:creationId xmlns:p14="http://schemas.microsoft.com/office/powerpoint/2010/main" val="301727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kern="1200" dirty="0">
                <a:latin typeface="Arial" charset="0"/>
                <a:ea typeface="Arial" charset="0"/>
                <a:cs typeface="+mn-cs"/>
              </a:rPr>
              <a:t>Phase 1: </a:t>
            </a:r>
            <a:br>
              <a:rPr lang="en-US" kern="1200" dirty="0">
                <a:latin typeface="Arial" charset="0"/>
                <a:ea typeface="Arial" charset="0"/>
                <a:cs typeface="+mn-cs"/>
              </a:rPr>
            </a:br>
            <a:r>
              <a:rPr lang="en-US" kern="1200" dirty="0">
                <a:latin typeface="Arial" charset="0"/>
                <a:ea typeface="Arial" charset="0"/>
                <a:cs typeface="+mn-cs"/>
              </a:rPr>
              <a:t>Before girls come for immunization </a:t>
            </a:r>
          </a:p>
        </p:txBody>
      </p:sp>
      <p:pic>
        <p:nvPicPr>
          <p:cNvPr id="17" name="Picture 16" descr="stock-vector-a-box-of-vaccine-vials-95825236.jpg"/>
          <p:cNvPicPr>
            <a:picLocks noChangeAspect="1"/>
          </p:cNvPicPr>
          <p:nvPr/>
        </p:nvPicPr>
        <p:blipFill>
          <a:blip r:embed="rId3" cstate="print"/>
          <a:srcRect t="3546" b="8418"/>
          <a:stretch>
            <a:fillRect/>
          </a:stretch>
        </p:blipFill>
        <p:spPr>
          <a:xfrm>
            <a:off x="1212613" y="1491669"/>
            <a:ext cx="920987" cy="846834"/>
          </a:xfrm>
          <a:prstGeom prst="rect">
            <a:avLst/>
          </a:prstGeom>
        </p:spPr>
      </p:pic>
      <p:pic>
        <p:nvPicPr>
          <p:cNvPr id="24" name="Picture 23" descr="first_aid_box.png"/>
          <p:cNvPicPr>
            <a:picLocks noChangeAspect="1"/>
          </p:cNvPicPr>
          <p:nvPr/>
        </p:nvPicPr>
        <p:blipFill>
          <a:blip r:embed="rId4" cstate="print"/>
          <a:stretch>
            <a:fillRect/>
          </a:stretch>
        </p:blipFill>
        <p:spPr>
          <a:xfrm>
            <a:off x="125596" y="5220269"/>
            <a:ext cx="865004" cy="693124"/>
          </a:xfrm>
          <a:prstGeom prst="rect">
            <a:avLst/>
          </a:prstGeom>
        </p:spPr>
      </p:pic>
      <p:sp>
        <p:nvSpPr>
          <p:cNvPr id="12" name="Content Placeholder 11"/>
          <p:cNvSpPr txBox="1">
            <a:spLocks noGrp="1"/>
          </p:cNvSpPr>
          <p:nvPr>
            <p:ph idx="1"/>
          </p:nvPr>
        </p:nvSpPr>
        <p:spPr>
          <a:xfrm>
            <a:off x="3352800" y="1699736"/>
            <a:ext cx="5252113" cy="738664"/>
          </a:xfrm>
          <a:prstGeom prst="rect">
            <a:avLst/>
          </a:prstGeom>
          <a:noFill/>
        </p:spPr>
        <p:txBody>
          <a:bodyPr wrap="square" rtlCol="0">
            <a:spAutoFit/>
          </a:bodyPr>
          <a:lstStyle/>
          <a:p>
            <a:pPr>
              <a:buNone/>
            </a:pPr>
            <a:r>
              <a:rPr lang="en-US" sz="2400" dirty="0"/>
              <a:t>1. Take vaccines and vials out of the refrigerator </a:t>
            </a:r>
            <a:endParaRPr lang="en-US" sz="2400" dirty="0">
              <a:solidFill>
                <a:srgbClr val="000066"/>
              </a:solidFill>
            </a:endParaRPr>
          </a:p>
        </p:txBody>
      </p:sp>
      <p:sp>
        <p:nvSpPr>
          <p:cNvPr id="19" name="Content Placeholder 11"/>
          <p:cNvSpPr txBox="1">
            <a:spLocks/>
          </p:cNvSpPr>
          <p:nvPr/>
        </p:nvSpPr>
        <p:spPr bwMode="auto">
          <a:xfrm>
            <a:off x="3429000" y="2995136"/>
            <a:ext cx="5028668"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Font typeface="Wingdings" pitchFamily="2" charset="2"/>
              <a:buNone/>
            </a:pPr>
            <a:r>
              <a:rPr lang="en-US" sz="2400" kern="0" dirty="0"/>
              <a:t>2. Check expiry date and VVM status for each vial</a:t>
            </a:r>
          </a:p>
        </p:txBody>
      </p:sp>
      <p:sp>
        <p:nvSpPr>
          <p:cNvPr id="21" name="Content Placeholder 11"/>
          <p:cNvSpPr txBox="1">
            <a:spLocks/>
          </p:cNvSpPr>
          <p:nvPr/>
        </p:nvSpPr>
        <p:spPr bwMode="auto">
          <a:xfrm>
            <a:off x="3429000" y="4038600"/>
            <a:ext cx="5410200" cy="1107996"/>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Font typeface="Wingdings" pitchFamily="2" charset="2"/>
              <a:buNone/>
            </a:pPr>
            <a:r>
              <a:rPr lang="en-US" sz="2400" kern="0" dirty="0"/>
              <a:t>3. Collect &amp; arrange supplies and monitoring tools for immunization session</a:t>
            </a:r>
          </a:p>
        </p:txBody>
      </p:sp>
      <p:sp>
        <p:nvSpPr>
          <p:cNvPr id="27" name="Content Placeholder 11"/>
          <p:cNvSpPr txBox="1">
            <a:spLocks/>
          </p:cNvSpPr>
          <p:nvPr/>
        </p:nvSpPr>
        <p:spPr bwMode="auto">
          <a:xfrm>
            <a:off x="3429000" y="5498068"/>
            <a:ext cx="54102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Font typeface="Wingdings" pitchFamily="2" charset="2"/>
              <a:buNone/>
            </a:pPr>
            <a:r>
              <a:rPr lang="en-US" sz="2400" kern="0" dirty="0"/>
              <a:t>4. Prepare an AEFI Kit</a:t>
            </a:r>
          </a:p>
        </p:txBody>
      </p:sp>
      <p:pic>
        <p:nvPicPr>
          <p:cNvPr id="29" name="Picture 28" descr="frigo.png"/>
          <p:cNvPicPr>
            <a:picLocks noChangeAspect="1"/>
          </p:cNvPicPr>
          <p:nvPr/>
        </p:nvPicPr>
        <p:blipFill>
          <a:blip r:embed="rId5" cstate="print"/>
          <a:stretch>
            <a:fillRect/>
          </a:stretch>
        </p:blipFill>
        <p:spPr>
          <a:xfrm>
            <a:off x="109601" y="1371600"/>
            <a:ext cx="957199" cy="1285875"/>
          </a:xfrm>
          <a:prstGeom prst="rect">
            <a:avLst/>
          </a:prstGeom>
        </p:spPr>
      </p:pic>
      <p:grpSp>
        <p:nvGrpSpPr>
          <p:cNvPr id="4" name="Group 3"/>
          <p:cNvGrpSpPr/>
          <p:nvPr/>
        </p:nvGrpSpPr>
        <p:grpSpPr>
          <a:xfrm>
            <a:off x="247603" y="4056600"/>
            <a:ext cx="2653654" cy="845091"/>
            <a:chOff x="247603" y="4056600"/>
            <a:chExt cx="2653654" cy="845091"/>
          </a:xfrm>
        </p:grpSpPr>
        <p:grpSp>
          <p:nvGrpSpPr>
            <p:cNvPr id="32" name="Group 31"/>
            <p:cNvGrpSpPr/>
            <p:nvPr/>
          </p:nvGrpSpPr>
          <p:grpSpPr>
            <a:xfrm>
              <a:off x="618714" y="4056600"/>
              <a:ext cx="2282543" cy="838200"/>
              <a:chOff x="618714" y="4020599"/>
              <a:chExt cx="2282543" cy="838200"/>
            </a:xfrm>
          </p:grpSpPr>
          <p:grpSp>
            <p:nvGrpSpPr>
              <p:cNvPr id="26" name="Group 25"/>
              <p:cNvGrpSpPr/>
              <p:nvPr/>
            </p:nvGrpSpPr>
            <p:grpSpPr>
              <a:xfrm>
                <a:off x="1258400" y="4181714"/>
                <a:ext cx="1642857" cy="515970"/>
                <a:chOff x="2895600" y="4053811"/>
                <a:chExt cx="4061480" cy="1752600"/>
              </a:xfrm>
            </p:grpSpPr>
            <p:pic>
              <p:nvPicPr>
                <p:cNvPr id="15" name="Picture 14" descr="Immunization-Card.jpg"/>
                <p:cNvPicPr>
                  <a:picLocks noChangeAspect="1"/>
                </p:cNvPicPr>
                <p:nvPr/>
              </p:nvPicPr>
              <p:blipFill>
                <a:blip r:embed="rId6" cstate="print"/>
                <a:stretch>
                  <a:fillRect/>
                </a:stretch>
              </p:blipFill>
              <p:spPr>
                <a:xfrm>
                  <a:off x="5791200" y="4105825"/>
                  <a:ext cx="1165880" cy="1557867"/>
                </a:xfrm>
                <a:prstGeom prst="rect">
                  <a:avLst/>
                </a:prstGeom>
              </p:spPr>
            </p:pic>
            <p:pic>
              <p:nvPicPr>
                <p:cNvPr id="16" name="Picture 15" descr="43932768.png"/>
                <p:cNvPicPr>
                  <a:picLocks noChangeAspect="1"/>
                </p:cNvPicPr>
                <p:nvPr/>
              </p:nvPicPr>
              <p:blipFill>
                <a:blip r:embed="rId7" cstate="print"/>
                <a:stretch>
                  <a:fillRect/>
                </a:stretch>
              </p:blipFill>
              <p:spPr>
                <a:xfrm>
                  <a:off x="4191000" y="4053811"/>
                  <a:ext cx="1535181" cy="1752600"/>
                </a:xfrm>
                <a:prstGeom prst="rect">
                  <a:avLst/>
                </a:prstGeom>
              </p:spPr>
            </p:pic>
            <p:pic>
              <p:nvPicPr>
                <p:cNvPr id="23" name="Picture 22" descr="tải xuống (1).jpg"/>
                <p:cNvPicPr>
                  <a:picLocks noChangeAspect="1"/>
                </p:cNvPicPr>
                <p:nvPr/>
              </p:nvPicPr>
              <p:blipFill>
                <a:blip r:embed="rId8" cstate="print"/>
                <a:stretch>
                  <a:fillRect/>
                </a:stretch>
              </p:blipFill>
              <p:spPr>
                <a:xfrm>
                  <a:off x="2895600" y="4191000"/>
                  <a:ext cx="1183361" cy="1544049"/>
                </a:xfrm>
                <a:prstGeom prst="rect">
                  <a:avLst/>
                </a:prstGeom>
              </p:spPr>
            </p:pic>
          </p:grpSp>
          <p:pic>
            <p:nvPicPr>
              <p:cNvPr id="30" name="Picture 29" descr="safety-box.png"/>
              <p:cNvPicPr>
                <a:picLocks noChangeAspect="1"/>
              </p:cNvPicPr>
              <p:nvPr/>
            </p:nvPicPr>
            <p:blipFill>
              <a:blip r:embed="rId9" cstate="print"/>
              <a:stretch>
                <a:fillRect/>
              </a:stretch>
            </p:blipFill>
            <p:spPr>
              <a:xfrm>
                <a:off x="618714" y="4020599"/>
                <a:ext cx="524286" cy="838200"/>
              </a:xfrm>
              <a:prstGeom prst="rect">
                <a:avLst/>
              </a:prstGeom>
            </p:spPr>
          </p:pic>
        </p:grpSp>
        <p:pic>
          <p:nvPicPr>
            <p:cNvPr id="3" name="Picture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068753">
              <a:off x="-102090" y="4418780"/>
              <a:ext cx="832604" cy="133217"/>
            </a:xfrm>
            <a:prstGeom prst="rect">
              <a:avLst/>
            </a:prstGeom>
          </p:spPr>
        </p:pic>
      </p:grpSp>
      <p:pic>
        <p:nvPicPr>
          <p:cNvPr id="7" name="Picture 6" descr="A picture containing bottle, plastic&#10;&#10;Description automatically generated">
            <a:extLst>
              <a:ext uri="{FF2B5EF4-FFF2-40B4-BE49-F238E27FC236}">
                <a16:creationId xmlns:a16="http://schemas.microsoft.com/office/drawing/2014/main" id="{F23BD54C-5FC9-4AFE-B6C1-1F859B73D0EE}"/>
              </a:ext>
            </a:extLst>
          </p:cNvPr>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bright="20000" contrast="40000"/>
                    </a14:imgEffect>
                  </a14:imgLayer>
                </a14:imgProps>
              </a:ext>
              <a:ext uri="{28A0092B-C50C-407E-A947-70E740481C1C}">
                <a14:useLocalDpi xmlns:a14="http://schemas.microsoft.com/office/drawing/2010/main" val="0"/>
              </a:ext>
            </a:extLst>
          </a:blip>
          <a:srcRect l="39004" t="14326" r="39874" b="27066"/>
          <a:stretch/>
        </p:blipFill>
        <p:spPr>
          <a:xfrm>
            <a:off x="2158750" y="2640285"/>
            <a:ext cx="564311" cy="1238250"/>
          </a:xfrm>
          <a:prstGeom prst="rect">
            <a:avLst/>
          </a:prstGeom>
        </p:spPr>
      </p:pic>
      <p:sp>
        <p:nvSpPr>
          <p:cNvPr id="8" name="TextBox 7">
            <a:extLst>
              <a:ext uri="{FF2B5EF4-FFF2-40B4-BE49-F238E27FC236}">
                <a16:creationId xmlns:a16="http://schemas.microsoft.com/office/drawing/2014/main" id="{DFDA06DE-CF99-4D2B-90CA-72FCA07621EA}"/>
              </a:ext>
            </a:extLst>
          </p:cNvPr>
          <p:cNvSpPr txBox="1"/>
          <p:nvPr/>
        </p:nvSpPr>
        <p:spPr>
          <a:xfrm>
            <a:off x="109601" y="2888734"/>
            <a:ext cx="1847346" cy="861774"/>
          </a:xfrm>
          <a:prstGeom prst="rect">
            <a:avLst/>
          </a:prstGeom>
          <a:noFill/>
        </p:spPr>
        <p:txBody>
          <a:bodyPr wrap="square" rtlCol="0">
            <a:spAutoFit/>
          </a:bodyPr>
          <a:lstStyle/>
          <a:p>
            <a:r>
              <a:rPr lang="en-US" sz="1000" dirty="0"/>
              <a:t>Vaccine Expiration Date: </a:t>
            </a:r>
          </a:p>
          <a:p>
            <a:r>
              <a:rPr lang="en-US" sz="1000" dirty="0">
                <a:solidFill>
                  <a:srgbClr val="FF0000"/>
                </a:solidFill>
              </a:rPr>
              <a:t>2022. 12. 02</a:t>
            </a:r>
          </a:p>
          <a:p>
            <a:r>
              <a:rPr lang="en-US" sz="1000" u="sng" dirty="0"/>
              <a:t>Note</a:t>
            </a:r>
            <a:r>
              <a:rPr lang="en-US" sz="1000" dirty="0"/>
              <a:t>: Use through December 2, 2022. Do NOT use on or after December 3, 2022.</a:t>
            </a:r>
          </a:p>
        </p:txBody>
      </p:sp>
      <p:sp>
        <p:nvSpPr>
          <p:cNvPr id="9" name="Rectangle 8">
            <a:extLst>
              <a:ext uri="{FF2B5EF4-FFF2-40B4-BE49-F238E27FC236}">
                <a16:creationId xmlns:a16="http://schemas.microsoft.com/office/drawing/2014/main" id="{87280BC2-55A0-4C6E-852D-D19B41AF1F09}"/>
              </a:ext>
            </a:extLst>
          </p:cNvPr>
          <p:cNvSpPr/>
          <p:nvPr/>
        </p:nvSpPr>
        <p:spPr bwMode="auto">
          <a:xfrm>
            <a:off x="2155899" y="3246970"/>
            <a:ext cx="143051" cy="495831"/>
          </a:xfrm>
          <a:prstGeom prst="rect">
            <a:avLst/>
          </a:pr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14" name="Straight Arrow Connector 13">
            <a:extLst>
              <a:ext uri="{FF2B5EF4-FFF2-40B4-BE49-F238E27FC236}">
                <a16:creationId xmlns:a16="http://schemas.microsoft.com/office/drawing/2014/main" id="{8BB99BBE-4C7A-46B1-B5B7-1163D545D6A2}"/>
              </a:ext>
            </a:extLst>
          </p:cNvPr>
          <p:cNvCxnSpPr>
            <a:stCxn id="8" idx="3"/>
            <a:endCxn id="9" idx="1"/>
          </p:cNvCxnSpPr>
          <p:nvPr/>
        </p:nvCxnSpPr>
        <p:spPr bwMode="auto">
          <a:xfrm>
            <a:off x="1956947" y="3319621"/>
            <a:ext cx="198952" cy="175265"/>
          </a:xfrm>
          <a:prstGeom prst="straightConnector1">
            <a:avLst/>
          </a:prstGeom>
          <a:ln w="952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62484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How to ensure that vaccine is of good quality? </a:t>
            </a:r>
          </a:p>
        </p:txBody>
      </p:sp>
      <p:sp>
        <p:nvSpPr>
          <p:cNvPr id="3" name="Content Placeholder 2"/>
          <p:cNvSpPr>
            <a:spLocks noGrp="1"/>
          </p:cNvSpPr>
          <p:nvPr>
            <p:ph idx="1"/>
          </p:nvPr>
        </p:nvSpPr>
        <p:spPr/>
        <p:txBody>
          <a:bodyPr/>
          <a:lstStyle/>
          <a:p>
            <a:r>
              <a:rPr lang="en-US" sz="2400" dirty="0"/>
              <a:t>Check the temperature inside the refrigerator, if vaccine freezing is suspected perform the Shake test to confirm</a:t>
            </a:r>
            <a:endParaRPr lang="fr-FR" sz="2400" dirty="0"/>
          </a:p>
          <a:p>
            <a:r>
              <a:rPr lang="en-US" sz="2400" dirty="0"/>
              <a:t>Check VVM status</a:t>
            </a:r>
          </a:p>
          <a:p>
            <a:pPr lvl="1"/>
            <a:r>
              <a:rPr lang="en-US" sz="2000" dirty="0"/>
              <a:t>Note that </a:t>
            </a:r>
            <a:r>
              <a:rPr lang="en-US" sz="2000" dirty="0" err="1"/>
              <a:t>Cecolin</a:t>
            </a:r>
            <a:r>
              <a:rPr lang="en-US" sz="2000" dirty="0"/>
              <a:t>® has a VVM Type 14, which is shorter than the other HPV vaccines (Type 30).</a:t>
            </a:r>
          </a:p>
          <a:p>
            <a:r>
              <a:rPr lang="en-US" sz="2400" dirty="0"/>
              <a:t>Check the expiry date on the vials</a:t>
            </a:r>
          </a:p>
        </p:txBody>
      </p:sp>
    </p:spTree>
    <p:extLst>
      <p:ext uri="{BB962C8B-B14F-4D97-AF65-F5344CB8AC3E}">
        <p14:creationId xmlns:p14="http://schemas.microsoft.com/office/powerpoint/2010/main" val="14385404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How to check VVM status?</a:t>
            </a:r>
          </a:p>
        </p:txBody>
      </p:sp>
      <p:sp>
        <p:nvSpPr>
          <p:cNvPr id="3" name="Content Placeholder 2"/>
          <p:cNvSpPr>
            <a:spLocks noGrp="1"/>
          </p:cNvSpPr>
          <p:nvPr>
            <p:ph idx="1"/>
          </p:nvPr>
        </p:nvSpPr>
        <p:spPr/>
        <p:txBody>
          <a:bodyPr/>
          <a:lstStyle/>
          <a:p>
            <a:r>
              <a:rPr lang="en-US" sz="2400" dirty="0"/>
              <a:t>Before administering the vaccine, you need to check the Vaccine Vial Monitor (VVM) on the vaccine vial </a:t>
            </a:r>
            <a:endParaRPr lang="fr-FR" sz="2400" dirty="0"/>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 y="2234011"/>
            <a:ext cx="6676401" cy="404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A picture containing bottle, plastic&#10;&#10;Description automatically generated">
            <a:extLst>
              <a:ext uri="{FF2B5EF4-FFF2-40B4-BE49-F238E27FC236}">
                <a16:creationId xmlns:a16="http://schemas.microsoft.com/office/drawing/2014/main" id="{F01A9D5B-1C1B-4D1E-B6A0-B0EDA49129B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39004" t="14326" r="39874" b="27066"/>
          <a:stretch/>
        </p:blipFill>
        <p:spPr>
          <a:xfrm>
            <a:off x="7570679" y="2859197"/>
            <a:ext cx="1179939" cy="2589103"/>
          </a:xfrm>
          <a:prstGeom prst="rect">
            <a:avLst/>
          </a:prstGeom>
        </p:spPr>
      </p:pic>
    </p:spTree>
    <p:extLst>
      <p:ext uri="{BB962C8B-B14F-4D97-AF65-F5344CB8AC3E}">
        <p14:creationId xmlns:p14="http://schemas.microsoft.com/office/powerpoint/2010/main" val="3556000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ctor_thinking"/>
          <p:cNvPicPr>
            <a:picLocks noChangeAspect="1" noChangeArrowheads="1"/>
          </p:cNvPicPr>
          <p:nvPr/>
        </p:nvPicPr>
        <p:blipFill>
          <a:blip r:embed="rId3" cstate="print"/>
          <a:srcRect/>
          <a:stretch>
            <a:fillRect/>
          </a:stretch>
        </p:blipFill>
        <p:spPr bwMode="auto">
          <a:xfrm>
            <a:off x="5724525" y="1557338"/>
            <a:ext cx="2871788" cy="4146550"/>
          </a:xfrm>
          <a:prstGeom prst="rect">
            <a:avLst/>
          </a:prstGeom>
          <a:noFill/>
          <a:ln w="9525">
            <a:noFill/>
            <a:miter lim="800000"/>
            <a:headEnd/>
            <a:tailEnd/>
          </a:ln>
        </p:spPr>
      </p:pic>
      <p:sp>
        <p:nvSpPr>
          <p:cNvPr id="8195" name="Titre 17"/>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cs typeface="+mn-cs"/>
              </a:rPr>
              <a:t>What should you do in this scenario? </a:t>
            </a:r>
          </a:p>
        </p:txBody>
      </p:sp>
      <p:sp>
        <p:nvSpPr>
          <p:cNvPr id="8196" name="Rectangle à coins arrondis 3"/>
          <p:cNvSpPr>
            <a:spLocks noChangeArrowheads="1"/>
          </p:cNvSpPr>
          <p:nvPr/>
        </p:nvSpPr>
        <p:spPr bwMode="auto">
          <a:xfrm>
            <a:off x="993159" y="1846216"/>
            <a:ext cx="3959225" cy="2449512"/>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p>
            <a:pPr rtl="1"/>
            <a:r>
              <a:rPr lang="en-US" sz="2000" b="1" dirty="0">
                <a:solidFill>
                  <a:srgbClr val="002060"/>
                </a:solidFill>
                <a:latin typeface="Arial" pitchFamily="34" charset="0"/>
              </a:rPr>
              <a:t>The vaccine vial monitor shows that the inner square is lighter than </a:t>
            </a:r>
          </a:p>
          <a:p>
            <a:pPr rtl="1"/>
            <a:r>
              <a:rPr lang="en-US" sz="2000" b="1" dirty="0">
                <a:solidFill>
                  <a:srgbClr val="002060"/>
                </a:solidFill>
                <a:latin typeface="Arial" pitchFamily="34" charset="0"/>
              </a:rPr>
              <a:t>the outer circle?</a:t>
            </a:r>
          </a:p>
          <a:p>
            <a:pPr rtl="1"/>
            <a:endParaRPr lang="en-US" sz="2000" b="1" dirty="0">
              <a:solidFill>
                <a:srgbClr val="002060"/>
              </a:solidFill>
              <a:latin typeface="Arial" pitchFamily="34" charset="0"/>
            </a:endParaRPr>
          </a:p>
          <a:p>
            <a:pPr rtl="1"/>
            <a:r>
              <a:rPr lang="fr-FR" sz="2000" b="1" dirty="0">
                <a:solidFill>
                  <a:srgbClr val="002060"/>
                </a:solidFill>
                <a:latin typeface="Arial" pitchFamily="34" charset="0"/>
              </a:rPr>
              <a:t>What should you do?</a:t>
            </a:r>
            <a:r>
              <a:rPr lang="fr-FR" sz="2000" b="1" dirty="0">
                <a:solidFill>
                  <a:srgbClr val="000066"/>
                </a:solidFill>
                <a:latin typeface="Arial" pitchFamily="34" charset="0"/>
              </a:rPr>
              <a:t> </a:t>
            </a: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7384" y="2656634"/>
            <a:ext cx="809625"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0644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200" dirty="0">
                <a:latin typeface="+mn-lt"/>
              </a:rPr>
              <a:t>Checklist of supplies and monitoring tools</a:t>
            </a:r>
            <a:br>
              <a:rPr lang="en-US" sz="3200" dirty="0">
                <a:latin typeface="+mn-lt"/>
              </a:rPr>
            </a:br>
            <a:r>
              <a:rPr lang="en-US" sz="3200" dirty="0">
                <a:latin typeface="+mn-lt"/>
              </a:rPr>
              <a:t>needed for HPV vaccination</a:t>
            </a:r>
          </a:p>
        </p:txBody>
      </p:sp>
      <p:sp>
        <p:nvSpPr>
          <p:cNvPr id="6" name="Content Placeholder 5"/>
          <p:cNvSpPr>
            <a:spLocks noGrp="1"/>
          </p:cNvSpPr>
          <p:nvPr>
            <p:ph idx="1"/>
          </p:nvPr>
        </p:nvSpPr>
        <p:spPr>
          <a:xfrm>
            <a:off x="228600" y="1385180"/>
            <a:ext cx="5715000" cy="4611688"/>
          </a:xfrm>
        </p:spPr>
        <p:txBody>
          <a:bodyPr/>
          <a:lstStyle/>
          <a:p>
            <a:pPr>
              <a:spcBef>
                <a:spcPts val="200"/>
              </a:spcBef>
              <a:buFont typeface="Wingdings" pitchFamily="2" charset="2"/>
              <a:buNone/>
              <a:defRPr/>
            </a:pPr>
            <a:r>
              <a:rPr lang="en-US" sz="2400" b="1" dirty="0">
                <a:solidFill>
                  <a:srgbClr val="FF0000"/>
                </a:solidFill>
              </a:rPr>
              <a:t>Supplies</a:t>
            </a:r>
          </a:p>
          <a:p>
            <a:pPr>
              <a:spcBef>
                <a:spcPts val="200"/>
              </a:spcBef>
              <a:buFont typeface="Wingdings" pitchFamily="2" charset="2"/>
              <a:buNone/>
              <a:defRPr/>
            </a:pPr>
            <a:endParaRPr lang="en-US" sz="1800" b="1" dirty="0">
              <a:solidFill>
                <a:srgbClr val="FF0000"/>
              </a:solidFill>
            </a:endParaRPr>
          </a:p>
          <a:p>
            <a:pPr lvl="1">
              <a:buFont typeface="Wingdings" pitchFamily="2" charset="2"/>
              <a:buChar char="q"/>
              <a:defRPr/>
            </a:pPr>
            <a:r>
              <a:rPr lang="en-GB" sz="1800" dirty="0"/>
              <a:t>Vaccine and syringes</a:t>
            </a:r>
          </a:p>
          <a:p>
            <a:pPr lvl="1">
              <a:buFont typeface="Wingdings" pitchFamily="2" charset="2"/>
              <a:buChar char="q"/>
              <a:defRPr/>
            </a:pPr>
            <a:r>
              <a:rPr lang="en-GB" sz="1800" dirty="0"/>
              <a:t>IEC materials (e.g. flyers, pamphlets, posters)</a:t>
            </a:r>
            <a:endParaRPr lang="en-US" sz="1800" dirty="0"/>
          </a:p>
          <a:p>
            <a:pPr lvl="1">
              <a:buFont typeface="Wingdings" pitchFamily="2" charset="2"/>
              <a:buChar char="q"/>
              <a:defRPr/>
            </a:pPr>
            <a:r>
              <a:rPr lang="en-GB" sz="1800" dirty="0"/>
              <a:t>Chairs and tables</a:t>
            </a:r>
            <a:endParaRPr lang="en-US" sz="1800" dirty="0"/>
          </a:p>
          <a:p>
            <a:pPr lvl="1">
              <a:buFont typeface="Wingdings" pitchFamily="2" charset="2"/>
              <a:buChar char="q"/>
              <a:defRPr/>
            </a:pPr>
            <a:r>
              <a:rPr lang="en-GB" sz="1800" dirty="0"/>
              <a:t>Water and soap for cleaning hands</a:t>
            </a:r>
            <a:endParaRPr lang="en-US" sz="1800" dirty="0"/>
          </a:p>
          <a:p>
            <a:pPr lvl="1">
              <a:buFont typeface="Wingdings" pitchFamily="2" charset="2"/>
              <a:buChar char="q"/>
              <a:defRPr/>
            </a:pPr>
            <a:r>
              <a:rPr lang="en-GB" sz="1800" dirty="0"/>
              <a:t>Trays</a:t>
            </a:r>
            <a:endParaRPr lang="en-US" sz="1800" dirty="0"/>
          </a:p>
          <a:p>
            <a:pPr lvl="1">
              <a:buFont typeface="Wingdings" pitchFamily="2" charset="2"/>
              <a:buChar char="q"/>
              <a:defRPr/>
            </a:pPr>
            <a:r>
              <a:rPr lang="en-GB" sz="1800" dirty="0"/>
              <a:t>Safety boxes</a:t>
            </a:r>
            <a:endParaRPr lang="en-US" sz="1800" dirty="0"/>
          </a:p>
          <a:p>
            <a:pPr lvl="1">
              <a:buFont typeface="Wingdings" pitchFamily="2" charset="2"/>
              <a:buChar char="q"/>
              <a:defRPr/>
            </a:pPr>
            <a:r>
              <a:rPr lang="en-GB" sz="1800" dirty="0"/>
              <a:t>Containers for used vials</a:t>
            </a:r>
            <a:endParaRPr lang="en-US" sz="1800" dirty="0"/>
          </a:p>
          <a:p>
            <a:pPr lvl="1">
              <a:buFont typeface="Wingdings" pitchFamily="2" charset="2"/>
              <a:buChar char="q"/>
              <a:defRPr/>
            </a:pPr>
            <a:r>
              <a:rPr lang="en-GB" sz="1800" dirty="0"/>
              <a:t>Drugs to manage allergic reactions- 'AEFI kit'</a:t>
            </a:r>
            <a:endParaRPr lang="en-US" sz="1800" dirty="0"/>
          </a:p>
          <a:p>
            <a:pPr lvl="1">
              <a:buFont typeface="Wingdings" pitchFamily="2" charset="2"/>
              <a:buChar char="q"/>
              <a:defRPr/>
            </a:pPr>
            <a:r>
              <a:rPr lang="en-GB" sz="1800" dirty="0"/>
              <a:t>Chairs to rest after vaccination (at least 15 mins)</a:t>
            </a:r>
          </a:p>
          <a:p>
            <a:pPr lvl="1">
              <a:buFont typeface="Wingdings" pitchFamily="2" charset="2"/>
              <a:buChar char="q"/>
              <a:defRPr/>
            </a:pPr>
            <a:r>
              <a:rPr lang="en-GB" sz="1800" dirty="0"/>
              <a:t>Pens, pencils</a:t>
            </a:r>
          </a:p>
        </p:txBody>
      </p:sp>
      <p:sp>
        <p:nvSpPr>
          <p:cNvPr id="8" name="Content Placeholder 5"/>
          <p:cNvSpPr txBox="1">
            <a:spLocks/>
          </p:cNvSpPr>
          <p:nvPr/>
        </p:nvSpPr>
        <p:spPr bwMode="auto">
          <a:xfrm>
            <a:off x="5715000" y="1394233"/>
            <a:ext cx="3962400"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200"/>
              </a:spcBef>
              <a:buFont typeface="Wingdings" pitchFamily="2" charset="2"/>
              <a:buNone/>
              <a:defRPr/>
            </a:pPr>
            <a:r>
              <a:rPr lang="en-GB" sz="2400" b="1" kern="0" dirty="0">
                <a:solidFill>
                  <a:srgbClr val="FF0000"/>
                </a:solidFill>
              </a:rPr>
              <a:t>Monitoring tools </a:t>
            </a:r>
          </a:p>
          <a:p>
            <a:pPr>
              <a:spcBef>
                <a:spcPts val="200"/>
              </a:spcBef>
              <a:buFont typeface="Wingdings" pitchFamily="2" charset="2"/>
              <a:buNone/>
              <a:defRPr/>
            </a:pPr>
            <a:endParaRPr lang="en-GB" sz="2400" b="1" kern="0" dirty="0">
              <a:solidFill>
                <a:srgbClr val="FF0000"/>
              </a:solidFill>
            </a:endParaRPr>
          </a:p>
          <a:p>
            <a:pPr lvl="1">
              <a:buFont typeface="Wingdings" pitchFamily="2" charset="2"/>
              <a:buChar char="q"/>
              <a:defRPr/>
            </a:pPr>
            <a:r>
              <a:rPr lang="en-GB" sz="1800" kern="0" dirty="0"/>
              <a:t>Vaccination register</a:t>
            </a:r>
          </a:p>
          <a:p>
            <a:pPr lvl="1">
              <a:buFont typeface="Wingdings" pitchFamily="2" charset="2"/>
              <a:buChar char="q"/>
              <a:defRPr/>
            </a:pPr>
            <a:r>
              <a:rPr lang="en-GB" sz="1800" kern="0" dirty="0">
                <a:sym typeface="Wingdings"/>
              </a:rPr>
              <a:t>T</a:t>
            </a:r>
            <a:r>
              <a:rPr lang="en-GB" sz="1800" kern="0" dirty="0"/>
              <a:t>ally sheets </a:t>
            </a:r>
            <a:endParaRPr lang="en-US" sz="1800" kern="0" dirty="0"/>
          </a:p>
          <a:p>
            <a:pPr lvl="1">
              <a:buFont typeface="Wingdings" pitchFamily="2" charset="2"/>
              <a:buChar char="q"/>
              <a:defRPr/>
            </a:pPr>
            <a:r>
              <a:rPr lang="en-GB" sz="1800" kern="0" dirty="0"/>
              <a:t>Vaccination cards           </a:t>
            </a:r>
          </a:p>
          <a:p>
            <a:pPr lvl="1">
              <a:buFont typeface="Wingdings" pitchFamily="2" charset="2"/>
              <a:buChar char="q"/>
              <a:defRPr/>
            </a:pPr>
            <a:r>
              <a:rPr lang="en-GB" sz="1800" kern="0" dirty="0"/>
              <a:t>Calendar</a:t>
            </a:r>
            <a:endParaRPr lang="en-US" sz="1800" kern="0" dirty="0"/>
          </a:p>
          <a:p>
            <a:pPr lvl="2">
              <a:buFont typeface="Wingdings" pitchFamily="2" charset="2"/>
              <a:buChar char="ü"/>
              <a:defRPr/>
            </a:pPr>
            <a:endParaRPr lang="en-US" sz="1600" kern="0" dirty="0"/>
          </a:p>
          <a:p>
            <a:pPr lvl="1">
              <a:buFont typeface="Wingdings" pitchFamily="2" charset="2"/>
              <a:buChar char="ü"/>
              <a:defRPr/>
            </a:pPr>
            <a:endParaRPr lang="en-GB" sz="1600" kern="0" dirty="0"/>
          </a:p>
          <a:p>
            <a:pPr lvl="1">
              <a:buFont typeface="Wingdings" pitchFamily="2" charset="2"/>
              <a:buChar char="ü"/>
              <a:defRPr/>
            </a:pPr>
            <a:endParaRPr lang="en-US" sz="1600" kern="0" dirty="0"/>
          </a:p>
          <a:p>
            <a:pPr lvl="1">
              <a:buFont typeface="Wingdings" pitchFamily="2" charset="2"/>
              <a:buChar char="ü"/>
              <a:defRPr/>
            </a:pPr>
            <a:endParaRPr lang="en-US" sz="2400" kern="0" dirty="0"/>
          </a:p>
        </p:txBody>
      </p:sp>
      <p:pic>
        <p:nvPicPr>
          <p:cNvPr id="5" name="Picture 4" descr="p5.jpg"/>
          <p:cNvPicPr>
            <a:picLocks noChangeAspect="1"/>
          </p:cNvPicPr>
          <p:nvPr/>
        </p:nvPicPr>
        <p:blipFill>
          <a:blip r:embed="rId3" cstate="print"/>
          <a:stretch>
            <a:fillRect/>
          </a:stretch>
        </p:blipFill>
        <p:spPr>
          <a:xfrm>
            <a:off x="6248400" y="3839464"/>
            <a:ext cx="1981200" cy="1875536"/>
          </a:xfrm>
          <a:prstGeom prst="rect">
            <a:avLst/>
          </a:prstGeom>
        </p:spPr>
      </p:pic>
    </p:spTree>
    <p:extLst>
      <p:ext uri="{BB962C8B-B14F-4D97-AF65-F5344CB8AC3E}">
        <p14:creationId xmlns:p14="http://schemas.microsoft.com/office/powerpoint/2010/main" val="56340408"/>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EBA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none" lIns="80147" tIns="40074" rIns="80147" bIns="40074" anchor="ctr">
        <a:spAutoFit/>
      </a:bodyP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55323</TotalTime>
  <Words>2491</Words>
  <Application>Microsoft Office PowerPoint</Application>
  <PresentationFormat>On-screen Show (4:3)</PresentationFormat>
  <Paragraphs>233</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Arial Narrow</vt:lpstr>
      <vt:lpstr>Limon F3</vt:lpstr>
      <vt:lpstr>Wingdings</vt:lpstr>
      <vt:lpstr>PPTtemplate</vt:lpstr>
      <vt:lpstr>master</vt:lpstr>
      <vt:lpstr>PowerPoint Presentation</vt:lpstr>
      <vt:lpstr>PowerPoint Presentation</vt:lpstr>
      <vt:lpstr>PowerPoint Presentation</vt:lpstr>
      <vt:lpstr>Immunization sessions:  phases &amp; critical activities </vt:lpstr>
      <vt:lpstr>Phase 1:  Before girls come for immunization </vt:lpstr>
      <vt:lpstr>How to ensure that vaccine is of good quality? </vt:lpstr>
      <vt:lpstr>How to check VVM status?</vt:lpstr>
      <vt:lpstr>PowerPoint Presentation</vt:lpstr>
      <vt:lpstr>Checklist of supplies and monitoring tools needed for HPV vaccination</vt:lpstr>
      <vt:lpstr> Phase 2:  When girls come for immunization  </vt:lpstr>
      <vt:lpstr>What to do when girls come for immunization ? </vt:lpstr>
      <vt:lpstr>How to prepare for vaccination ? (1/2)</vt:lpstr>
      <vt:lpstr>How to prepare for vaccination ? (2/2)</vt:lpstr>
      <vt:lpstr>Route and site of administration</vt:lpstr>
      <vt:lpstr>Phase 3:  After all girls leave immunization site</vt:lpstr>
      <vt:lpstr>Key messages</vt:lpstr>
      <vt:lpstr>End of module</vt:lpstr>
      <vt:lpstr>References </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Administering HPV vaccine</dc:title>
  <dc:creator>Training 2</dc:creator>
  <cp:lastModifiedBy>Gillian Mayers</cp:lastModifiedBy>
  <cp:revision>1628</cp:revision>
  <cp:lastPrinted>2013-06-28T05:48:00Z</cp:lastPrinted>
  <dcterms:created xsi:type="dcterms:W3CDTF">2012-01-26T16:16:35Z</dcterms:created>
  <dcterms:modified xsi:type="dcterms:W3CDTF">2022-05-16T07:23:09Z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