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modernComment_7FFFDD17_5F0E9565.xml" ContentType="application/vnd.ms-powerpoint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723" r:id="rId5"/>
  </p:sldMasterIdLst>
  <p:notesMasterIdLst>
    <p:notesMasterId r:id="rId24"/>
  </p:notesMasterIdLst>
  <p:sldIdLst>
    <p:sldId id="295" r:id="rId6"/>
    <p:sldId id="314" r:id="rId7"/>
    <p:sldId id="345" r:id="rId8"/>
    <p:sldId id="2147474694" r:id="rId9"/>
    <p:sldId id="356" r:id="rId10"/>
    <p:sldId id="2147474711" r:id="rId11"/>
    <p:sldId id="2147474707" r:id="rId12"/>
    <p:sldId id="2147474710" r:id="rId13"/>
    <p:sldId id="2147470990" r:id="rId14"/>
    <p:sldId id="2147470989" r:id="rId15"/>
    <p:sldId id="2147474715" r:id="rId16"/>
    <p:sldId id="273" r:id="rId17"/>
    <p:sldId id="2147474697" r:id="rId18"/>
    <p:sldId id="2147474682" r:id="rId19"/>
    <p:sldId id="2147474685" r:id="rId20"/>
    <p:sldId id="2147474700" r:id="rId21"/>
    <p:sldId id="2147474714" r:id="rId22"/>
    <p:sldId id="214747471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CAF2A0D-1FC8-EF50-2B29-A51DB50AAEED}" name="Jenny Johnson" initials="JJ" userId="S::jjohnson@path.org::7635160b-1914-48e5-accf-a20be361975e" providerId="AD"/>
  <p188:author id="{ED18D110-937E-2D5F-CA9B-6A463B8C6E47}" name="BERGSTROM, Cynthia" initials="BC" userId="S::bergstromc@who.int::9006e360-c385-439a-b715-c3424572f65c" providerId="AD"/>
  <p188:author id="{353DF688-F959-EB1A-EE03-B8B1A53478E8}" name="GOODMAN, Tracey S." initials="GTS" userId="S::goodmant@who.int::c16ebd8a-7bb2-40bf-be20-fb6877570d1b" providerId="AD"/>
  <p188:author id="{A560D998-AF24-42E8-6BBD-A5ACA64FB19D}" name="Mrs Gillian F. MAYERS (mayersgill@gmail.com)" initials="" userId="S::mayersgill@gmail.com::d9b941f0-ac22-4431-a954-e58ec48ed8eb" providerId="AD"/>
  <p188:author id="{F9B9CDCE-8A91-FD55-5D1B-54532BE4E9B0}" name="HAMEL, Mary" initials="HM" userId="S::hamelm@who.int::fbb8c8e9-d334-430c-ab82-b4b991b91096" providerId="AD"/>
  <p188:author id="{4CFC59D2-5B38-3167-DF06-E463624E66DE}" name="Piotr Źrołka" initials="PŹ" userId="S::piotr@kinaole.onmicrosoft.com::5d4a00a2-d2cd-4e85-bca7-7f41ce0fb8f8" providerId="AD"/>
  <p188:author id="{DCFB4AF6-F573-F6CC-0DB5-F825D51CA375}" name="Bagshaw, Katharine (GH/MCHN)" initials="BK(" userId="S::kbagshaw@usaid.gov::6330c49a-e37a-434f-ae37-821c23f80b0f" providerId="AD"/>
  <p188:author id="{7A4B85FA-32E6-9E94-B5C7-2DC71EC2C560}" name="SHENDALE, Stephanie" initials="SS" userId="S::shendales@who.int::7af1828e-f8ee-4826-8c8d-83dce249656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est User" initials="GU" lastIdx="1" clrIdx="0">
    <p:extLst>
      <p:ext uri="{19B8F6BF-5375-455C-9EA6-DF929625EA0E}">
        <p15:presenceInfo xmlns:p15="http://schemas.microsoft.com/office/powerpoint/2012/main" userId="S::urn:spo:anon#a7228aa99c3016f3a97bb77d74f17f624f06292927472437df94bbb845903814::" providerId="AD"/>
      </p:ext>
    </p:extLst>
  </p:cmAuthor>
  <p:cmAuthor id="2" name="SHENDALE, Stephanie" initials="SS" lastIdx="1" clrIdx="1">
    <p:extLst>
      <p:ext uri="{19B8F6BF-5375-455C-9EA6-DF929625EA0E}">
        <p15:presenceInfo xmlns:p15="http://schemas.microsoft.com/office/powerpoint/2012/main" userId="S::shendales@who.int::7af1828e-f8ee-4826-8c8d-83dce24965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80B9"/>
    <a:srgbClr val="00CCFF"/>
    <a:srgbClr val="00205C"/>
    <a:srgbClr val="99FFCC"/>
    <a:srgbClr val="FFFFFF"/>
    <a:srgbClr val="245D37"/>
    <a:srgbClr val="B19B77"/>
    <a:srgbClr val="CBDEF2"/>
    <a:srgbClr val="DDEFF9"/>
    <a:srgbClr val="79B5E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0C57AA-481D-1987-8048-51130D888FF0}" v="111" dt="2025-02-13T12:00:14.0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55"/>
    <p:restoredTop sz="66574"/>
  </p:normalViewPr>
  <p:slideViewPr>
    <p:cSldViewPr snapToGrid="0">
      <p:cViewPr varScale="1">
        <p:scale>
          <a:sx n="72" d="100"/>
          <a:sy n="72" d="100"/>
        </p:scale>
        <p:origin x="1368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NDALE, Stephanie" userId="S::shendales@who.int::7af1828e-f8ee-4826-8c8d-83dce2496567" providerId="AD" clId="Web-{E6302438-54F0-5617-C34B-056729018B70}"/>
    <pc:docChg chg="modSld">
      <pc:chgData name="SHENDALE, Stephanie" userId="S::shendales@who.int::7af1828e-f8ee-4826-8c8d-83dce2496567" providerId="AD" clId="Web-{E6302438-54F0-5617-C34B-056729018B70}" dt="2025-01-23T13:09:15.348" v="11"/>
      <pc:docMkLst>
        <pc:docMk/>
      </pc:docMkLst>
      <pc:sldChg chg="delSp modSp">
        <pc:chgData name="SHENDALE, Stephanie" userId="S::shendales@who.int::7af1828e-f8ee-4826-8c8d-83dce2496567" providerId="AD" clId="Web-{E6302438-54F0-5617-C34B-056729018B70}" dt="2025-01-23T13:09:15.348" v="11"/>
        <pc:sldMkLst>
          <pc:docMk/>
          <pc:sldMk cId="953640645" sldId="2147474694"/>
        </pc:sldMkLst>
        <pc:spChg chg="del">
          <ac:chgData name="SHENDALE, Stephanie" userId="S::shendales@who.int::7af1828e-f8ee-4826-8c8d-83dce2496567" providerId="AD" clId="Web-{E6302438-54F0-5617-C34B-056729018B70}" dt="2025-01-23T13:09:15.348" v="11"/>
          <ac:spMkLst>
            <pc:docMk/>
            <pc:sldMk cId="953640645" sldId="2147474694"/>
            <ac:spMk id="4" creationId="{6E495714-BAA5-68BC-A114-4A50A6508E08}"/>
          </ac:spMkLst>
        </pc:spChg>
        <pc:picChg chg="mod">
          <ac:chgData name="SHENDALE, Stephanie" userId="S::shendales@who.int::7af1828e-f8ee-4826-8c8d-83dce2496567" providerId="AD" clId="Web-{E6302438-54F0-5617-C34B-056729018B70}" dt="2025-01-23T13:09:11.676" v="10" actId="1076"/>
          <ac:picMkLst>
            <pc:docMk/>
            <pc:sldMk cId="953640645" sldId="2147474694"/>
            <ac:picMk id="5" creationId="{1C248E82-E458-BF9E-044A-EA6B1E7B1A04}"/>
          </ac:picMkLst>
        </pc:picChg>
      </pc:sldChg>
      <pc:sldChg chg="modSp">
        <pc:chgData name="SHENDALE, Stephanie" userId="S::shendales@who.int::7af1828e-f8ee-4826-8c8d-83dce2496567" providerId="AD" clId="Web-{E6302438-54F0-5617-C34B-056729018B70}" dt="2025-01-23T13:08:53.175" v="4" actId="1076"/>
        <pc:sldMkLst>
          <pc:docMk/>
          <pc:sldMk cId="2684551314" sldId="2147474710"/>
        </pc:sldMkLst>
        <pc:spChg chg="mod">
          <ac:chgData name="SHENDALE, Stephanie" userId="S::shendales@who.int::7af1828e-f8ee-4826-8c8d-83dce2496567" providerId="AD" clId="Web-{E6302438-54F0-5617-C34B-056729018B70}" dt="2025-01-23T13:08:43.112" v="1" actId="1076"/>
          <ac:spMkLst>
            <pc:docMk/>
            <pc:sldMk cId="2684551314" sldId="2147474710"/>
            <ac:spMk id="3" creationId="{2EB181A0-CD3E-945A-748E-F18FD5E94A23}"/>
          </ac:spMkLst>
        </pc:spChg>
        <pc:spChg chg="mod">
          <ac:chgData name="SHENDALE, Stephanie" userId="S::shendales@who.int::7af1828e-f8ee-4826-8c8d-83dce2496567" providerId="AD" clId="Web-{E6302438-54F0-5617-C34B-056729018B70}" dt="2025-01-23T13:08:53.175" v="4" actId="1076"/>
          <ac:spMkLst>
            <pc:docMk/>
            <pc:sldMk cId="2684551314" sldId="2147474710"/>
            <ac:spMk id="7" creationId="{AE84B176-0CED-5E95-8E77-CEDDED4A360C}"/>
          </ac:spMkLst>
        </pc:spChg>
      </pc:sldChg>
    </pc:docChg>
  </pc:docChgLst>
  <pc:docChgLst>
    <pc:chgData name="SHENDALE, Stephanie" userId="7af1828e-f8ee-4826-8c8d-83dce2496567" providerId="ADAL" clId="{43EFBB63-A97A-4C1F-82A0-79C4D1A50216}"/>
    <pc:docChg chg="custSel modSld">
      <pc:chgData name="SHENDALE, Stephanie" userId="7af1828e-f8ee-4826-8c8d-83dce2496567" providerId="ADAL" clId="{43EFBB63-A97A-4C1F-82A0-79C4D1A50216}" dt="2025-01-23T13:11:37.016" v="22" actId="1076"/>
      <pc:docMkLst>
        <pc:docMk/>
      </pc:docMkLst>
      <pc:sldChg chg="modSp mod">
        <pc:chgData name="SHENDALE, Stephanie" userId="7af1828e-f8ee-4826-8c8d-83dce2496567" providerId="ADAL" clId="{43EFBB63-A97A-4C1F-82A0-79C4D1A50216}" dt="2025-01-23T13:11:37.016" v="22" actId="1076"/>
        <pc:sldMkLst>
          <pc:docMk/>
          <pc:sldMk cId="0" sldId="356"/>
        </pc:sldMkLst>
        <pc:spChg chg="mod">
          <ac:chgData name="SHENDALE, Stephanie" userId="7af1828e-f8ee-4826-8c8d-83dce2496567" providerId="ADAL" clId="{43EFBB63-A97A-4C1F-82A0-79C4D1A50216}" dt="2025-01-23T13:11:37.016" v="22" actId="1076"/>
          <ac:spMkLst>
            <pc:docMk/>
            <pc:sldMk cId="0" sldId="356"/>
            <ac:spMk id="19" creationId="{99FE0A0C-75D0-8980-7D9A-5DDDB7B135CD}"/>
          </ac:spMkLst>
        </pc:spChg>
      </pc:sldChg>
      <pc:sldChg chg="addSp modSp mod delCm">
        <pc:chgData name="SHENDALE, Stephanie" userId="7af1828e-f8ee-4826-8c8d-83dce2496567" providerId="ADAL" clId="{43EFBB63-A97A-4C1F-82A0-79C4D1A50216}" dt="2025-01-23T13:11:29.029" v="21"/>
        <pc:sldMkLst>
          <pc:docMk/>
          <pc:sldMk cId="953640645" sldId="2147474694"/>
        </pc:sldMkLst>
        <pc:spChg chg="mod">
          <ac:chgData name="SHENDALE, Stephanie" userId="7af1828e-f8ee-4826-8c8d-83dce2496567" providerId="ADAL" clId="{43EFBB63-A97A-4C1F-82A0-79C4D1A50216}" dt="2025-01-23T13:10:52.215" v="14" actId="1076"/>
          <ac:spMkLst>
            <pc:docMk/>
            <pc:sldMk cId="953640645" sldId="2147474694"/>
            <ac:spMk id="2" creationId="{9A76288B-4258-3EA7-6ABD-872B47989320}"/>
          </ac:spMkLst>
        </pc:spChg>
        <pc:spChg chg="mod">
          <ac:chgData name="SHENDALE, Stephanie" userId="7af1828e-f8ee-4826-8c8d-83dce2496567" providerId="ADAL" clId="{43EFBB63-A97A-4C1F-82A0-79C4D1A50216}" dt="2025-01-23T13:11:11.933" v="19" actId="207"/>
          <ac:spMkLst>
            <pc:docMk/>
            <pc:sldMk cId="953640645" sldId="2147474694"/>
            <ac:spMk id="3" creationId="{3D5DF47E-381C-FC0B-BA54-1BCA2C6AD1EA}"/>
          </ac:spMkLst>
        </pc:spChg>
        <pc:picChg chg="add mod">
          <ac:chgData name="SHENDALE, Stephanie" userId="7af1828e-f8ee-4826-8c8d-83dce2496567" providerId="ADAL" clId="{43EFBB63-A97A-4C1F-82A0-79C4D1A50216}" dt="2025-01-23T13:10:55.871" v="16" actId="1076"/>
          <ac:picMkLst>
            <pc:docMk/>
            <pc:sldMk cId="953640645" sldId="2147474694"/>
            <ac:picMk id="7" creationId="{AB48266A-78BA-CF72-B3BE-12A53328BB0A}"/>
          </ac:picMkLst>
        </pc:picChg>
      </pc:sldChg>
      <pc:sldChg chg="modSp mod">
        <pc:chgData name="SHENDALE, Stephanie" userId="7af1828e-f8ee-4826-8c8d-83dce2496567" providerId="ADAL" clId="{43EFBB63-A97A-4C1F-82A0-79C4D1A50216}" dt="2025-01-23T11:31:07.896" v="2" actId="1076"/>
        <pc:sldMkLst>
          <pc:docMk/>
          <pc:sldMk cId="1594791269" sldId="2147474711"/>
        </pc:sldMkLst>
        <pc:spChg chg="mod">
          <ac:chgData name="SHENDALE, Stephanie" userId="7af1828e-f8ee-4826-8c8d-83dce2496567" providerId="ADAL" clId="{43EFBB63-A97A-4C1F-82A0-79C4D1A50216}" dt="2025-01-23T11:31:07.896" v="2" actId="1076"/>
          <ac:spMkLst>
            <pc:docMk/>
            <pc:sldMk cId="1594791269" sldId="2147474711"/>
            <ac:spMk id="3" creationId="{172A4620-6C23-4C1D-AC90-55640156BA53}"/>
          </ac:spMkLst>
        </pc:spChg>
      </pc:sldChg>
    </pc:docChg>
  </pc:docChgLst>
  <pc:docChgLst>
    <pc:chgData name="SHENDALE, Stephanie" userId="S::shendales@who.int::7af1828e-f8ee-4826-8c8d-83dce2496567" providerId="AD" clId="Web-{FB0C57AA-481D-1987-8048-51130D888FF0}"/>
    <pc:docChg chg="modSld">
      <pc:chgData name="SHENDALE, Stephanie" userId="S::shendales@who.int::7af1828e-f8ee-4826-8c8d-83dce2496567" providerId="AD" clId="Web-{FB0C57AA-481D-1987-8048-51130D888FF0}" dt="2025-02-13T12:00:14.038" v="109" actId="14100"/>
      <pc:docMkLst>
        <pc:docMk/>
      </pc:docMkLst>
      <pc:sldChg chg="addSp modSp">
        <pc:chgData name="SHENDALE, Stephanie" userId="S::shendales@who.int::7af1828e-f8ee-4826-8c8d-83dce2496567" providerId="AD" clId="Web-{FB0C57AA-481D-1987-8048-51130D888FF0}" dt="2025-02-13T11:40:25.024" v="2" actId="20577"/>
        <pc:sldMkLst>
          <pc:docMk/>
          <pc:sldMk cId="0" sldId="295"/>
        </pc:sldMkLst>
        <pc:spChg chg="add">
          <ac:chgData name="SHENDALE, Stephanie" userId="S::shendales@who.int::7af1828e-f8ee-4826-8c8d-83dce2496567" providerId="AD" clId="Web-{FB0C57AA-481D-1987-8048-51130D888FF0}" dt="2025-02-13T11:40:13.415" v="0"/>
          <ac:spMkLst>
            <pc:docMk/>
            <pc:sldMk cId="0" sldId="295"/>
            <ac:spMk id="2" creationId="{37359BB4-26C9-7B37-C00D-A6D8B2B4AC46}"/>
          </ac:spMkLst>
        </pc:spChg>
        <pc:spChg chg="mod">
          <ac:chgData name="SHENDALE, Stephanie" userId="S::shendales@who.int::7af1828e-f8ee-4826-8c8d-83dce2496567" providerId="AD" clId="Web-{FB0C57AA-481D-1987-8048-51130D888FF0}" dt="2025-02-13T11:40:25.024" v="2" actId="20577"/>
          <ac:spMkLst>
            <pc:docMk/>
            <pc:sldMk cId="0" sldId="295"/>
            <ac:spMk id="3076" creationId="{00000000-0000-0000-0000-000000000000}"/>
          </ac:spMkLst>
        </pc:spChg>
      </pc:sldChg>
      <pc:sldChg chg="addSp modSp">
        <pc:chgData name="SHENDALE, Stephanie" userId="S::shendales@who.int::7af1828e-f8ee-4826-8c8d-83dce2496567" providerId="AD" clId="Web-{FB0C57AA-481D-1987-8048-51130D888FF0}" dt="2025-02-13T12:00:14.038" v="109" actId="14100"/>
        <pc:sldMkLst>
          <pc:docMk/>
          <pc:sldMk cId="1968094895" sldId="2147474712"/>
        </pc:sldMkLst>
        <pc:spChg chg="mod">
          <ac:chgData name="SHENDALE, Stephanie" userId="S::shendales@who.int::7af1828e-f8ee-4826-8c8d-83dce2496567" providerId="AD" clId="Web-{FB0C57AA-481D-1987-8048-51130D888FF0}" dt="2025-02-13T12:00:09.991" v="108" actId="20577"/>
          <ac:spMkLst>
            <pc:docMk/>
            <pc:sldMk cId="1968094895" sldId="2147474712"/>
            <ac:spMk id="3" creationId="{2CA1FF14-AAC1-808F-856D-F428E5323E8B}"/>
          </ac:spMkLst>
        </pc:spChg>
        <pc:picChg chg="add mod">
          <ac:chgData name="SHENDALE, Stephanie" userId="S::shendales@who.int::7af1828e-f8ee-4826-8c8d-83dce2496567" providerId="AD" clId="Web-{FB0C57AA-481D-1987-8048-51130D888FF0}" dt="2025-02-13T12:00:14.038" v="109" actId="14100"/>
          <ac:picMkLst>
            <pc:docMk/>
            <pc:sldMk cId="1968094895" sldId="2147474712"/>
            <ac:picMk id="5" creationId="{D3806BE3-9C66-035E-BDC5-C6C70CAA9538}"/>
          </ac:picMkLst>
        </pc:picChg>
      </pc:sldChg>
    </pc:docChg>
  </pc:docChgLst>
  <pc:docChgLst>
    <pc:chgData name="SHENDALE, Stephanie" userId="7af1828e-f8ee-4826-8c8d-83dce2496567" providerId="ADAL" clId="{9996A983-65B5-4E53-B536-F03BE3FD97FD}"/>
    <pc:docChg chg="modSld">
      <pc:chgData name="SHENDALE, Stephanie" userId="7af1828e-f8ee-4826-8c8d-83dce2496567" providerId="ADAL" clId="{9996A983-65B5-4E53-B536-F03BE3FD97FD}" dt="2025-02-13T12:03:53.317" v="11" actId="207"/>
      <pc:docMkLst>
        <pc:docMk/>
      </pc:docMkLst>
      <pc:sldChg chg="modSp mod">
        <pc:chgData name="SHENDALE, Stephanie" userId="7af1828e-f8ee-4826-8c8d-83dce2496567" providerId="ADAL" clId="{9996A983-65B5-4E53-B536-F03BE3FD97FD}" dt="2025-02-13T12:03:53.317" v="11" actId="207"/>
        <pc:sldMkLst>
          <pc:docMk/>
          <pc:sldMk cId="1968094895" sldId="2147474712"/>
        </pc:sldMkLst>
        <pc:spChg chg="mod">
          <ac:chgData name="SHENDALE, Stephanie" userId="7af1828e-f8ee-4826-8c8d-83dce2496567" providerId="ADAL" clId="{9996A983-65B5-4E53-B536-F03BE3FD97FD}" dt="2025-02-13T12:03:53.317" v="11" actId="207"/>
          <ac:spMkLst>
            <pc:docMk/>
            <pc:sldMk cId="1968094895" sldId="2147474712"/>
            <ac:spMk id="3" creationId="{2CA1FF14-AAC1-808F-856D-F428E5323E8B}"/>
          </ac:spMkLst>
        </pc:spChg>
      </pc:sldChg>
    </pc:docChg>
  </pc:docChgLst>
</pc:chgInfo>
</file>

<file path=ppt/comments/modernComment_7FFFDD17_5F0E956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BE81AF4-805C-4183-BDEE-89019E32B45E}" authorId="{7A4B85FA-32E6-9E94-B5C7-2DC71EC2C560}" created="2024-08-31T10:51:21.828">
    <pc:sldMkLst xmlns:pc="http://schemas.microsoft.com/office/powerpoint/2013/main/command">
      <pc:docMk/>
      <pc:sldMk cId="1594791269" sldId="2147474711"/>
    </pc:sldMkLst>
    <p188:replyLst>
      <p188:reply id="{21B06BF6-C89B-422D-B09B-1AC9C9618683}" authorId="{353DF688-F959-EB1A-EE03-B8B1A53478E8}" created="2024-09-02T11:49:35.785">
        <p188:txBody>
          <a:bodyPr/>
          <a:lstStyle/>
          <a:p>
            <a:r>
              <a:rPr lang="en-US"/>
              <a:t>Happy to review when completed</a:t>
            </a:r>
          </a:p>
        </p188:txBody>
      </p188:reply>
      <p188:reply id="{CA6828BA-66E2-4FDD-AA1C-5B3115AB020B}" authorId="{7A4B85FA-32E6-9E94-B5C7-2DC71EC2C560}" created="2025-01-23T11:02:54.536">
        <p188:txBody>
          <a:bodyPr/>
          <a:lstStyle/>
          <a:p>
            <a:r>
              <a:rPr lang="en-GB"/>
              <a:t>I found this interesting paper but not sure if this is too much info/out of scope if this presentation anyway </a:t>
            </a:r>
          </a:p>
        </p188:txBody>
      </p188:reply>
    </p188:replyLst>
    <p188:txBody>
      <a:bodyPr/>
      <a:lstStyle/>
      <a:p>
        <a:r>
          <a:rPr lang="en-US"/>
          <a:t>looks like this slide is still under development... 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25686-C135-714D-ADAE-A031C4BC020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5B747-18E9-E746-A276-B387773C2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771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/>
            <a:r>
              <a:rPr lang="en-US" b="0" noProof="0" dirty="0">
                <a:latin typeface="Arial"/>
                <a:ea typeface="MS PGothic"/>
                <a:cs typeface="Arial"/>
              </a:rPr>
              <a:t>This</a:t>
            </a:r>
            <a:r>
              <a:rPr lang="en-US" b="0" baseline="0" noProof="0" dirty="0">
                <a:latin typeface="Arial"/>
                <a:ea typeface="MS PGothic"/>
                <a:cs typeface="Arial"/>
              </a:rPr>
              <a:t> module corresponds to Chapter 1 of ‘A guide for introducing and strengthening Hepatitis B birth dose vaccination’: The importance of hepatitis B birth dose vaccination</a:t>
            </a:r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048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0A0C2-2502-4BF3-8075-15EB5923890B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048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/>
                </a:solidFill>
              </a:rPr>
              <a:t>Note to facilitators: Stress that these are </a:t>
            </a:r>
            <a:r>
              <a:rPr lang="en-US" b="1" dirty="0">
                <a:solidFill>
                  <a:prstClr val="black"/>
                </a:solidFill>
              </a:rPr>
              <a:t>examples </a:t>
            </a:r>
            <a:r>
              <a:rPr lang="en-US" dirty="0">
                <a:solidFill>
                  <a:prstClr val="black"/>
                </a:solidFill>
              </a:rPr>
              <a:t>and may not be faced everywhere/are </a:t>
            </a:r>
            <a:r>
              <a:rPr lang="en-US" b="1" dirty="0">
                <a:solidFill>
                  <a:prstClr val="black"/>
                </a:solidFill>
              </a:rPr>
              <a:t>context-specific</a:t>
            </a:r>
          </a:p>
          <a:p>
            <a:pPr defTabSz="685800">
              <a:spcAft>
                <a:spcPts val="675"/>
              </a:spcAft>
              <a:defRPr/>
            </a:pPr>
            <a:endParaRPr lang="en-US" sz="1100" b="1" dirty="0">
              <a:solidFill>
                <a:prstClr val="black"/>
              </a:solidFill>
              <a:latin typeface="Calibri"/>
              <a:ea typeface="Open Sans Light"/>
              <a:cs typeface="Calibri"/>
            </a:endParaRPr>
          </a:p>
          <a:p>
            <a:pPr defTabSz="685800">
              <a:spcAft>
                <a:spcPts val="675"/>
              </a:spcAft>
              <a:defRPr/>
            </a:pPr>
            <a:endParaRPr lang="en-US" sz="1100" b="1" dirty="0">
              <a:solidFill>
                <a:prstClr val="black"/>
              </a:solidFill>
              <a:latin typeface="Calibri"/>
              <a:ea typeface="Open Sans Light"/>
              <a:cs typeface="Calibri"/>
            </a:endParaRPr>
          </a:p>
          <a:p>
            <a:pPr defTabSz="685800">
              <a:spcAft>
                <a:spcPts val="675"/>
              </a:spcAft>
              <a:defRPr/>
            </a:pPr>
            <a:endParaRPr lang="en-US" sz="1100" b="1" dirty="0">
              <a:solidFill>
                <a:prstClr val="black"/>
              </a:solidFill>
              <a:latin typeface="Calibri"/>
              <a:ea typeface="Open Sans Light"/>
              <a:cs typeface="Calibri"/>
            </a:endParaRPr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75"/>
              </a:spcAft>
              <a:buClrTx/>
              <a:buNone/>
              <a:defRPr/>
            </a:pPr>
            <a:r>
              <a:rPr lang="en-US" sz="1100" b="1" dirty="0">
                <a:solidFill>
                  <a:prstClr val="black"/>
                </a:solidFill>
                <a:latin typeface="Calibri"/>
                <a:ea typeface="Open Sans Light"/>
                <a:cs typeface="Calibri"/>
              </a:rPr>
              <a:t>Female healthcare workers</a:t>
            </a:r>
            <a:r>
              <a:rPr lang="en-US" sz="1100" dirty="0">
                <a:solidFill>
                  <a:prstClr val="black"/>
                </a:solidFill>
                <a:latin typeface="Calibri"/>
                <a:ea typeface="Open Sans Light"/>
                <a:cs typeface="Calibri"/>
              </a:rPr>
              <a:t> </a:t>
            </a:r>
            <a:endParaRPr lang="en-US" sz="1100" dirty="0">
              <a:solidFill>
                <a:prstClr val="black"/>
              </a:solidFill>
              <a:latin typeface="Calibri"/>
              <a:ea typeface="Open Sans Light" panose="020B0306030504020204" pitchFamily="34" charset="0"/>
              <a:cs typeface="Calibri"/>
            </a:endParaRPr>
          </a:p>
          <a:p>
            <a:pPr marL="171450" indent="-171450" defTabSz="685800">
              <a:lnSpc>
                <a:spcPct val="100000"/>
              </a:lnSpc>
              <a:spcBef>
                <a:spcPts val="0"/>
              </a:spcBef>
              <a:spcAft>
                <a:spcPts val="675"/>
              </a:spcAft>
              <a:buClrTx/>
              <a:defRPr/>
            </a:pPr>
            <a:r>
              <a:rPr lang="en-US" sz="1100" dirty="0">
                <a:solidFill>
                  <a:prstClr val="black"/>
                </a:solidFill>
                <a:latin typeface="Calibri"/>
                <a:ea typeface="Open Sans Light"/>
                <a:cs typeface="Open Sans Light"/>
              </a:rPr>
              <a:t>Comprise 70% of workers but only 25% of senior management</a:t>
            </a:r>
          </a:p>
          <a:p>
            <a:pPr marL="171450" indent="-171450" defTabSz="685800">
              <a:lnSpc>
                <a:spcPct val="100000"/>
              </a:lnSpc>
              <a:spcBef>
                <a:spcPts val="0"/>
              </a:spcBef>
              <a:spcAft>
                <a:spcPts val="675"/>
              </a:spcAft>
              <a:buClrTx/>
              <a:defRPr/>
            </a:pPr>
            <a:r>
              <a:rPr lang="en-US" sz="1100" dirty="0">
                <a:solidFill>
                  <a:prstClr val="black"/>
                </a:solidFill>
                <a:latin typeface="Calibri"/>
                <a:ea typeface="Open Sans Light"/>
                <a:cs typeface="Open Sans Light"/>
              </a:rPr>
              <a:t>On average, experience a gender pay gap</a:t>
            </a:r>
          </a:p>
          <a:p>
            <a:pPr marL="171450" indent="-171450" defTabSz="685800">
              <a:lnSpc>
                <a:spcPct val="100000"/>
              </a:lnSpc>
              <a:spcBef>
                <a:spcPts val="0"/>
              </a:spcBef>
              <a:spcAft>
                <a:spcPts val="675"/>
              </a:spcAft>
              <a:buClrTx/>
              <a:defRPr/>
            </a:pPr>
            <a:r>
              <a:rPr lang="en-US" sz="1100" dirty="0">
                <a:solidFill>
                  <a:prstClr val="black"/>
                </a:solidFill>
                <a:latin typeface="Calibri"/>
                <a:ea typeface="Open Sans Light"/>
                <a:cs typeface="Calibri Light"/>
              </a:rPr>
              <a:t>May face discrimination, security challenges, harassment</a:t>
            </a:r>
            <a:endParaRPr lang="en-US" sz="1100" dirty="0">
              <a:solidFill>
                <a:prstClr val="black"/>
              </a:solidFill>
              <a:latin typeface="Calibri"/>
              <a:ea typeface="Open Sans Light" panose="020B0306030504020204" pitchFamily="34" charset="0"/>
              <a:cs typeface="Calibri Ligh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6EEF21-3BAA-4ADE-8F6B-C9A6CA811E9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76111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4637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51" name="Google Shape;251;p18:notes"/>
          <p:cNvSpPr txBox="1">
            <a:spLocks noGrp="1"/>
          </p:cNvSpPr>
          <p:nvPr>
            <p:ph type="body" idx="1"/>
          </p:nvPr>
        </p:nvSpPr>
        <p:spPr>
          <a:xfrm>
            <a:off x="681839" y="4721940"/>
            <a:ext cx="5445114" cy="4473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252" name="Google Shape;252;p18:notes"/>
          <p:cNvSpPr txBox="1">
            <a:spLocks noGrp="1"/>
          </p:cNvSpPr>
          <p:nvPr>
            <p:ph type="sldNum" idx="12"/>
          </p:nvPr>
        </p:nvSpPr>
        <p:spPr>
          <a:xfrm>
            <a:off x="3856291" y="9442286"/>
            <a:ext cx="2950901" cy="497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1039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4637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51" name="Google Shape;251;p18:notes"/>
          <p:cNvSpPr txBox="1">
            <a:spLocks noGrp="1"/>
          </p:cNvSpPr>
          <p:nvPr>
            <p:ph type="body" idx="1"/>
          </p:nvPr>
        </p:nvSpPr>
        <p:spPr>
          <a:xfrm>
            <a:off x="681839" y="4721940"/>
            <a:ext cx="5445114" cy="4473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To the facilitators – there is animation on this slide. 1 click displays the answers </a:t>
            </a:r>
          </a:p>
        </p:txBody>
      </p:sp>
      <p:sp>
        <p:nvSpPr>
          <p:cNvPr id="252" name="Google Shape;252;p18:notes"/>
          <p:cNvSpPr txBox="1">
            <a:spLocks noGrp="1"/>
          </p:cNvSpPr>
          <p:nvPr>
            <p:ph type="sldNum" idx="12"/>
          </p:nvPr>
        </p:nvSpPr>
        <p:spPr>
          <a:xfrm>
            <a:off x="3856291" y="9442286"/>
            <a:ext cx="2950901" cy="497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4637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51" name="Google Shape;251;p18:notes"/>
          <p:cNvSpPr txBox="1">
            <a:spLocks noGrp="1"/>
          </p:cNvSpPr>
          <p:nvPr>
            <p:ph type="body" idx="1"/>
          </p:nvPr>
        </p:nvSpPr>
        <p:spPr>
          <a:xfrm>
            <a:off x="681839" y="4721940"/>
            <a:ext cx="5445114" cy="4473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the facilitators – there is animation on this slide. 1 click displays the answers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252" name="Google Shape;252;p18:notes"/>
          <p:cNvSpPr txBox="1">
            <a:spLocks noGrp="1"/>
          </p:cNvSpPr>
          <p:nvPr>
            <p:ph type="sldNum" idx="12"/>
          </p:nvPr>
        </p:nvSpPr>
        <p:spPr>
          <a:xfrm>
            <a:off x="3856291" y="9442286"/>
            <a:ext cx="2950901" cy="497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46327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01694-C6EC-42BD-850F-67FD06B9D8C5}" type="slidenum">
              <a:rPr lang="en-GB" smtClean="0">
                <a:solidFill>
                  <a:srgbClr val="000000"/>
                </a:solidFill>
              </a:rPr>
              <a:pPr/>
              <a:t>14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9230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01694-C6EC-42BD-850F-67FD06B9D8C5}" type="slidenum">
              <a:rPr lang="en-GB" smtClean="0">
                <a:solidFill>
                  <a:srgbClr val="000000"/>
                </a:solidFill>
              </a:rPr>
              <a:pPr/>
              <a:t>16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9962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/>
          </a:p>
        </p:txBody>
      </p:sp>
      <p:sp>
        <p:nvSpPr>
          <p:cNvPr id="3686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C5EBB2-E8E9-449D-8B33-45C1EF946E5F}" type="slidenum">
              <a:rPr lang="en-GB" smtClean="0">
                <a:solidFill>
                  <a:srgbClr val="000000"/>
                </a:solidFill>
              </a:rPr>
              <a:pPr/>
              <a:t>17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8078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5B747-18E9-E746-A276-B387773C2AC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99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>
              <a:latin typeface="Arial" pitchFamily="34" charset="0"/>
            </a:endParaRPr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BF5F91-5201-4DB7-A511-A68BF4522135}" type="slidenum">
              <a:rPr lang="fr-FR">
                <a:ea typeface="MS PGothic" pitchFamily="34" charset="-128"/>
              </a:rPr>
              <a:pPr/>
              <a:t>2</a:t>
            </a:fld>
            <a:endParaRPr lang="fr-FR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>
            <a:extLst>
              <a:ext uri="{FF2B5EF4-FFF2-40B4-BE49-F238E27FC236}">
                <a16:creationId xmlns:a16="http://schemas.microsoft.com/office/drawing/2014/main" id="{1BC8EC65-6BED-4230-3023-A6454B313F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>
            <a:extLst>
              <a:ext uri="{FF2B5EF4-FFF2-40B4-BE49-F238E27FC236}">
                <a16:creationId xmlns:a16="http://schemas.microsoft.com/office/drawing/2014/main" id="{417CFAC5-D8C6-DFF1-5691-C61F446005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  <p:sp>
        <p:nvSpPr>
          <p:cNvPr id="13316" name="Espace réservé du numéro de diapositive 3">
            <a:extLst>
              <a:ext uri="{FF2B5EF4-FFF2-40B4-BE49-F238E27FC236}">
                <a16:creationId xmlns:a16="http://schemas.microsoft.com/office/drawing/2014/main" id="{CC6405B8-5C07-0A73-BF5C-8791A05CB8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2475" indent="-288925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57288" indent="-230188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20838" indent="-230188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82800" indent="-230188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40000" indent="-230188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97200" indent="-230188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54400" indent="-230188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11600" indent="-230188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59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A8DC4F-A21A-4731-B992-F795F5BBA980}" type="slidenum">
              <a:rPr kumimoji="0" lang="fr-FR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5988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*Please contact WHO for information about gender and immunization training opportunities.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5B747-18E9-E746-A276-B387773C2AC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471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Sex is typically assigned at birth and refers to the biological characteristics that define a person as female, male or intersex. </a:t>
            </a:r>
          </a:p>
          <a:p>
            <a:endParaRPr lang="en-US" dirty="0"/>
          </a:p>
          <a:p>
            <a:r>
              <a:rPr lang="en-US" dirty="0"/>
              <a:t>Gender refers to the socially constructed roles, norms, behaviors that a given society considers appropriate for individuals based on the sex they were assigned at birth. Gender also shapes the relationships between and within groups of women and men. </a:t>
            </a:r>
            <a:endParaRPr lang="en-GB" dirty="0"/>
          </a:p>
          <a:p>
            <a:endParaRPr lang="en-US" b="0" i="0" dirty="0">
              <a:solidFill>
                <a:srgbClr val="3C4245"/>
              </a:solidFill>
              <a:effectLst/>
              <a:latin typeface="Noto Sans" panose="020B0502040504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07EBA8-6C9B-4E17-82ED-E1D58684F65F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5B747-18E9-E746-A276-B387773C2AC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3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5B747-18E9-E746-A276-B387773C2AC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518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 txBox="1">
            <a:spLocks noGrp="1"/>
          </p:cNvSpPr>
          <p:nvPr>
            <p:ph type="body" idx="1"/>
          </p:nvPr>
        </p:nvSpPr>
        <p:spPr>
          <a:xfrm>
            <a:off x="681839" y="4721940"/>
            <a:ext cx="5445114" cy="4473416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" name="Google Shape;8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4637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928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to facilitators: Stress that these are </a:t>
            </a:r>
            <a:r>
              <a:rPr lang="en-US" b="1" dirty="0"/>
              <a:t>examples </a:t>
            </a:r>
            <a:r>
              <a:rPr lang="en-US" dirty="0"/>
              <a:t>and may not be faced everywhere/are </a:t>
            </a:r>
            <a:r>
              <a:rPr lang="en-US" b="1" dirty="0"/>
              <a:t>context-specific</a:t>
            </a:r>
          </a:p>
          <a:p>
            <a:endParaRPr lang="en-US" dirty="0"/>
          </a:p>
          <a:p>
            <a:r>
              <a:rPr lang="en-US" dirty="0"/>
              <a:t>Mothers (typically primary caregivers) may experience… </a:t>
            </a:r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2764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avy + blue logo">
    <p:bg>
      <p:bgPr>
        <a:solidFill>
          <a:srgbClr val="0020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1483D-923E-144D-9141-59E56DC794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85419"/>
            <a:ext cx="5638800" cy="2387600"/>
          </a:xfrm>
        </p:spPr>
        <p:txBody>
          <a:bodyPr anchor="t" anchorCtr="0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9D2BC0-3B2B-2444-BFD2-05B470211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200400"/>
            <a:ext cx="56388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0CB99A3-E1BC-0B46-9A11-79A3F59F9B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57200" y="457200"/>
            <a:ext cx="11277600" cy="0"/>
          </a:xfrm>
          <a:prstGeom prst="line">
            <a:avLst/>
          </a:prstGeom>
          <a:ln w="19050">
            <a:solidFill>
              <a:srgbClr val="009A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World Health Organization logo ">
            <a:extLst>
              <a:ext uri="{FF2B5EF4-FFF2-40B4-BE49-F238E27FC236}">
                <a16:creationId xmlns:a16="http://schemas.microsoft.com/office/drawing/2014/main" id="{522893C7-C83B-014A-8B5D-560C13D798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2" y="5852984"/>
            <a:ext cx="2314637" cy="704735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9CC8919-662B-B3FF-7C3F-B7449EFD52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4764" y="6397384"/>
            <a:ext cx="380035" cy="3206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14BF2E0-EE3B-6A4E-9FB9-82DE86E1F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559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10" y="4407381"/>
            <a:ext cx="10363924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10" y="2907056"/>
            <a:ext cx="10363924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7824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5" y="1380818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2" y="1380818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56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5012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5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5" y="2174175"/>
            <a:ext cx="5386489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39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39" y="2174175"/>
            <a:ext cx="5388300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754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927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18060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3572"/>
            <a:ext cx="4010908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480" y="273571"/>
            <a:ext cx="681456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63" y="1435533"/>
            <a:ext cx="4010908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9836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71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71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71" y="5367757"/>
            <a:ext cx="7315924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13632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872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25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2964F-381C-7B4D-833B-E524C7882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11277600" cy="1004888"/>
          </a:xfrm>
        </p:spPr>
        <p:txBody>
          <a:bodyPr/>
          <a:lstStyle>
            <a:lvl1pPr>
              <a:defRPr>
                <a:solidFill>
                  <a:srgbClr val="00205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1B538-2004-A148-91A7-DDAD8DCB0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5625"/>
            <a:ext cx="11277600" cy="38842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EB427A-B671-5046-997C-FBCC440F9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00172" y="6397384"/>
            <a:ext cx="5154592" cy="3240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5C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F5830-4E1F-5A49-AE5A-AC956905C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5C"/>
                </a:solidFill>
              </a:defRPr>
            </a:lvl1pPr>
          </a:lstStyle>
          <a:p>
            <a:fld id="{714BF2E0-EE3B-6A4E-9FB9-82DE86E1F02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World Health Organization logo ">
            <a:extLst>
              <a:ext uri="{FF2B5EF4-FFF2-40B4-BE49-F238E27FC236}">
                <a16:creationId xmlns:a16="http://schemas.microsoft.com/office/drawing/2014/main" id="{E3EDB005-A3A8-244D-9176-D7DF06EAD0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4" y="6000906"/>
            <a:ext cx="1828795" cy="55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40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A116F-33D4-214F-8363-398140754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11277600" cy="1004888"/>
          </a:xfrm>
        </p:spPr>
        <p:txBody>
          <a:bodyPr/>
          <a:lstStyle>
            <a:lvl1pPr>
              <a:defRPr>
                <a:solidFill>
                  <a:srgbClr val="00205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0AB01D-7345-234E-A3DA-20878B807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00172" y="6397384"/>
            <a:ext cx="5154592" cy="3240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5C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F8493-D439-A54B-B38D-F16C729EB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5C"/>
                </a:solidFill>
              </a:defRPr>
            </a:lvl1pPr>
          </a:lstStyle>
          <a:p>
            <a:fld id="{714BF2E0-EE3B-6A4E-9FB9-82DE86E1F02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D24C2A-6EDC-0343-99A8-1F88C30FE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57200" y="457200"/>
            <a:ext cx="11277600" cy="0"/>
          </a:xfrm>
          <a:prstGeom prst="line">
            <a:avLst/>
          </a:prstGeom>
          <a:ln w="19050">
            <a:solidFill>
              <a:srgbClr val="002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World Health Organization logo ">
            <a:extLst>
              <a:ext uri="{FF2B5EF4-FFF2-40B4-BE49-F238E27FC236}">
                <a16:creationId xmlns:a16="http://schemas.microsoft.com/office/drawing/2014/main" id="{3B07DB3F-88D4-4949-9C4B-3D78CB2090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4" y="6000906"/>
            <a:ext cx="1828795" cy="55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98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D8E279F-2BBA-1D44-B270-AA9874F04DB2}"/>
              </a:ext>
            </a:extLst>
          </p:cNvPr>
          <p:cNvSpPr/>
          <p:nvPr userDrawn="1"/>
        </p:nvSpPr>
        <p:spPr>
          <a:xfrm>
            <a:off x="4259484" y="0"/>
            <a:ext cx="7932516" cy="6858000"/>
          </a:xfrm>
          <a:prstGeom prst="rect">
            <a:avLst/>
          </a:prstGeom>
          <a:solidFill>
            <a:srgbClr val="DDEF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485297-9C41-6C4E-8A84-CACB42015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435" y="685800"/>
            <a:ext cx="3335388" cy="839788"/>
          </a:xfrm>
        </p:spPr>
        <p:txBody>
          <a:bodyPr anchor="t" anchorCtr="0">
            <a:normAutofit/>
          </a:bodyPr>
          <a:lstStyle>
            <a:lvl1pPr>
              <a:defRPr sz="2400">
                <a:solidFill>
                  <a:srgbClr val="00205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407C06-6CF8-2F41-BC67-54F13BB0A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C0C6F6-8639-BE4B-BAD3-FFDBE27818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828801"/>
            <a:ext cx="3335388" cy="3952232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FontTx/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F08247-7496-3348-B3C4-9BDDB676B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5C"/>
                </a:solidFill>
              </a:defRPr>
            </a:lvl1pPr>
          </a:lstStyle>
          <a:p>
            <a:fld id="{714BF2E0-EE3B-6A4E-9FB9-82DE86E1F02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AE8B88C-5FF6-8C4C-B269-E15964BDC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57200" y="457200"/>
            <a:ext cx="3338623" cy="0"/>
          </a:xfrm>
          <a:prstGeom prst="line">
            <a:avLst/>
          </a:prstGeom>
          <a:ln w="19050">
            <a:solidFill>
              <a:srgbClr val="002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World Health Organization logo ">
            <a:extLst>
              <a:ext uri="{FF2B5EF4-FFF2-40B4-BE49-F238E27FC236}">
                <a16:creationId xmlns:a16="http://schemas.microsoft.com/office/drawing/2014/main" id="{895724E3-FDE3-2149-BB91-FE058CAA94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4" y="6000906"/>
            <a:ext cx="1828795" cy="55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698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bg>
      <p:bgPr>
        <a:solidFill>
          <a:srgbClr val="DD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47DDD-7B22-4B4B-AF9B-229B49A9A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3337560" cy="857150"/>
          </a:xfrm>
        </p:spPr>
        <p:txBody>
          <a:bodyPr anchor="t" anchorCtr="0">
            <a:normAutofit/>
          </a:bodyPr>
          <a:lstStyle>
            <a:lvl1pPr>
              <a:defRPr sz="2400">
                <a:solidFill>
                  <a:srgbClr val="00205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4C8B99-BBF3-CC4A-B7FE-B150924800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828800"/>
            <a:ext cx="3337560" cy="388112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51B503-85CA-F24C-915F-EDB0C0315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05C"/>
                </a:solidFill>
              </a:defRPr>
            </a:lvl1pPr>
          </a:lstStyle>
          <a:p>
            <a:fld id="{714BF2E0-EE3B-6A4E-9FB9-82DE86E1F02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D472D18-BE55-9E45-89BD-2847F7014D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57200" y="457200"/>
            <a:ext cx="3337560" cy="0"/>
          </a:xfrm>
          <a:prstGeom prst="line">
            <a:avLst/>
          </a:prstGeom>
          <a:ln w="19050">
            <a:solidFill>
              <a:srgbClr val="002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World Health Organization logo ">
            <a:extLst>
              <a:ext uri="{FF2B5EF4-FFF2-40B4-BE49-F238E27FC236}">
                <a16:creationId xmlns:a16="http://schemas.microsoft.com/office/drawing/2014/main" id="{1484C8C0-9FE5-7B48-A8C7-062291516A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4" y="6000906"/>
            <a:ext cx="1828795" cy="55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913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 userDrawn="1"/>
        </p:nvSpPr>
        <p:spPr bwMode="auto">
          <a:xfrm>
            <a:off x="2117" y="0"/>
            <a:ext cx="12192000" cy="6858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</a:pPr>
            <a:endParaRPr lang="en-US" sz="3400"/>
          </a:p>
        </p:txBody>
      </p:sp>
    </p:spTree>
    <p:extLst>
      <p:ext uri="{BB962C8B-B14F-4D97-AF65-F5344CB8AC3E}">
        <p14:creationId xmlns:p14="http://schemas.microsoft.com/office/powerpoint/2010/main" val="248164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6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49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D7C119-971B-C2CE-75F0-EC56A9B0E8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E381451-25C7-4207-B052-DE340A1509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94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527A5-2D13-5665-9B43-795F82F6E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23243A-CB2B-D32F-9098-3EDECC3704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E381451-25C7-4207-B052-DE340A1509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452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4.wmf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1342D1-2D03-6345-A214-DB5C9B4F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5800"/>
            <a:ext cx="11277600" cy="100488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3F734F-57A1-F647-8BF4-103A6F49A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25625"/>
            <a:ext cx="11277600" cy="43465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1056B-352D-9345-9A93-0EC73276E8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4764" y="6397384"/>
            <a:ext cx="380035" cy="3206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14BF2E0-EE3B-6A4E-9FB9-82DE86E1F02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6FCB857-0D21-D10D-9A97-7D80B6C37A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00172" y="6397384"/>
            <a:ext cx="5154592" cy="32409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773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50" r:id="rId2"/>
    <p:sldLayoutId id="2147483654" r:id="rId3"/>
    <p:sldLayoutId id="2147483656" r:id="rId4"/>
    <p:sldLayoutId id="2147483722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88">
          <p15:clr>
            <a:srgbClr val="F26B43"/>
          </p15:clr>
        </p15:guide>
        <p15:guide id="4" orient="horz" pos="288">
          <p15:clr>
            <a:srgbClr val="F26B43"/>
          </p15:clr>
        </p15:guide>
        <p15:guide id="5" pos="7392">
          <p15:clr>
            <a:srgbClr val="F26B43"/>
          </p15:clr>
        </p15:guide>
        <p15:guide id="6" orient="horz" pos="3888">
          <p15:clr>
            <a:srgbClr val="F26B43"/>
          </p15:clr>
        </p15:guide>
        <p15:guide id="7" orient="horz" pos="4032">
          <p15:clr>
            <a:srgbClr val="F26B43"/>
          </p15:clr>
        </p15:guide>
        <p15:guide id="8" orient="horz" pos="432">
          <p15:clr>
            <a:srgbClr val="F26B43"/>
          </p15:clr>
        </p15:guide>
        <p15:guide id="9" pos="2592">
          <p15:clr>
            <a:srgbClr val="F26B43"/>
          </p15:clr>
        </p15:guide>
        <p15:guide id="10" pos="2688">
          <p15:clr>
            <a:srgbClr val="F26B43"/>
          </p15:clr>
        </p15:guide>
        <p15:guide id="11" pos="4992">
          <p15:clr>
            <a:srgbClr val="F26B43"/>
          </p15:clr>
        </p15:guide>
        <p15:guide id="12" pos="5088">
          <p15:clr>
            <a:srgbClr val="F26B43"/>
          </p15:clr>
        </p15:guide>
        <p15:guide id="13" orient="horz" pos="115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552" y="1381125"/>
            <a:ext cx="11055349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2117" y="6318000"/>
            <a:ext cx="12192000" cy="540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</a:pPr>
            <a:endParaRPr lang="en-US" sz="3400"/>
          </a:p>
        </p:txBody>
      </p:sp>
      <p:sp>
        <p:nvSpPr>
          <p:cNvPr id="1030" name="Rectangle 13"/>
          <p:cNvSpPr>
            <a:spLocks noChangeArrowheads="1"/>
          </p:cNvSpPr>
          <p:nvPr/>
        </p:nvSpPr>
        <p:spPr bwMode="auto">
          <a:xfrm>
            <a:off x="1236135" y="6481064"/>
            <a:ext cx="6203951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>
                <a:solidFill>
                  <a:srgbClr val="96CCEE"/>
                </a:solidFill>
                <a:latin typeface="Arial Narrow" pitchFamily="34" charset="0"/>
              </a:rPr>
              <a:t>Gender and </a:t>
            </a:r>
            <a:r>
              <a:rPr lang="en-GB" sz="1200" b="0" dirty="0" err="1">
                <a:solidFill>
                  <a:srgbClr val="96CCEE"/>
                </a:solidFill>
                <a:latin typeface="Arial Narrow" pitchFamily="34" charset="0"/>
              </a:rPr>
              <a:t>HepB</a:t>
            </a:r>
            <a:r>
              <a:rPr lang="en-GB" sz="1200" b="0" dirty="0">
                <a:solidFill>
                  <a:srgbClr val="96CCEE"/>
                </a:solidFill>
                <a:latin typeface="Arial Narrow" pitchFamily="34" charset="0"/>
              </a:rPr>
              <a:t> birth dose vaccine introduction</a:t>
            </a:r>
            <a:r>
              <a:rPr lang="en-US" sz="1200" b="0" baseline="0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GB" sz="1200" b="0" dirty="0">
                <a:solidFill>
                  <a:srgbClr val="96CCEE"/>
                </a:solidFill>
                <a:latin typeface="Arial Narrow" pitchFamily="34" charset="0"/>
              </a:rPr>
              <a:t>Module 8</a:t>
            </a:r>
            <a:endParaRPr lang="en-GB" sz="1200" dirty="0">
              <a:solidFill>
                <a:srgbClr val="96CCEE"/>
              </a:solidFill>
              <a:latin typeface="Arial Narrow" pitchFamily="34" charset="0"/>
            </a:endParaRPr>
          </a:p>
        </p:txBody>
      </p:sp>
      <p:pic>
        <p:nvPicPr>
          <p:cNvPr id="1032" name="Picture 17" descr="WHO-EN-white-H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999228" y="6336288"/>
            <a:ext cx="1646673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552" y="97125"/>
            <a:ext cx="900000" cy="10440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 userDrawn="1"/>
        </p:nvSpPr>
        <p:spPr bwMode="auto">
          <a:xfrm>
            <a:off x="508002" y="6466551"/>
            <a:ext cx="6223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2813">
              <a:defRPr/>
            </a:pPr>
            <a:fld id="{557AAF42-5488-448E-9A70-C5E1434ABC2A}" type="slidenum">
              <a:rPr lang="en-US" sz="1500" b="1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pPr algn="r" defTabSz="912813">
                <a:defRPr/>
              </a:pPr>
              <a:t>‹#›</a:t>
            </a:fld>
            <a:r>
              <a:rPr lang="en-GB" sz="1500" b="1" dirty="0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t> </a:t>
            </a:r>
            <a:r>
              <a:rPr lang="en-GB" sz="2100" b="1" baseline="14000" dirty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208107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</p:sldLayoutIdLst>
  <p:hf hdr="0" ftr="0" dt="0"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2100">
          <a:solidFill>
            <a:srgbClr val="000066"/>
          </a:solidFill>
          <a:latin typeface="+mn-lt"/>
          <a:ea typeface="Arial" charset="0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Arial" charset="0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s://www.who.int/teams/immunization-vaccines-and-biologicals/gender" TargetMode="External"/><Relationship Id="rId7" Type="http://schemas.openxmlformats.org/officeDocument/2006/relationships/hyperlink" Target="https://genderpro.gwu.edu/capacity-building-programme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gavi.org/our-alliance/strategy/gender-and-immunisation" TargetMode="External"/><Relationship Id="rId11" Type="http://schemas.openxmlformats.org/officeDocument/2006/relationships/image" Target="../media/image24.png"/><Relationship Id="rId5" Type="http://schemas.openxmlformats.org/officeDocument/2006/relationships/hyperlink" Target="https://www.ige.health/" TargetMode="External"/><Relationship Id="rId10" Type="http://schemas.openxmlformats.org/officeDocument/2006/relationships/image" Target="../media/image23.png"/><Relationship Id="rId4" Type="http://schemas.openxmlformats.org/officeDocument/2006/relationships/hyperlink" Target="https://www.unicef.org/gender-equality" TargetMode="External"/><Relationship Id="rId9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demandhub.org/gender-and-immunization-demand-final-report-and-recommendations/" TargetMode="External"/><Relationship Id="rId13" Type="http://schemas.openxmlformats.org/officeDocument/2006/relationships/hyperlink" Target="https://learn.immunizationacademy.com/en/courses/9/details" TargetMode="External"/><Relationship Id="rId3" Type="http://schemas.openxmlformats.org/officeDocument/2006/relationships/hyperlink" Target="https://www.who.int/publications/i/item/9789240033948" TargetMode="External"/><Relationship Id="rId7" Type="http://schemas.openxmlformats.org/officeDocument/2006/relationships/hyperlink" Target="https://www.paho.org/en/documents/gender-mainstreaming-health-practical-guide" TargetMode="External"/><Relationship Id="rId12" Type="http://schemas.openxmlformats.org/officeDocument/2006/relationships/hyperlink" Target="https://usaidmomentum.org/resource/gender-and-immunization-opportunities-for-action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who.int/publications/i/item/9789241501057" TargetMode="External"/><Relationship Id="rId11" Type="http://schemas.openxmlformats.org/officeDocument/2006/relationships/hyperlink" Target="https://polioeradication.org/gender-and-polio" TargetMode="External"/><Relationship Id="rId5" Type="http://schemas.openxmlformats.org/officeDocument/2006/relationships/hyperlink" Target="https://www.who.int/publications/i/item/9789240008458" TargetMode="External"/><Relationship Id="rId10" Type="http://schemas.openxmlformats.org/officeDocument/2006/relationships/hyperlink" Target="https://www.unicef.org/rosa/reports/gender-responsive-communication-development-0" TargetMode="External"/><Relationship Id="rId4" Type="http://schemas.openxmlformats.org/officeDocument/2006/relationships/hyperlink" Target="https://www.technet-21.org/en/topics/programme-management/gender-and-immunization#:~:text=Gender%2Drelated%20barriers%20and%20gender,and%20benefit%20from%20immunization%20services" TargetMode="External"/><Relationship Id="rId9" Type="http://schemas.openxmlformats.org/officeDocument/2006/relationships/hyperlink" Target="https://www.unicef.org/rosa/media/12346/file" TargetMode="External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hyperlink" Target="https://www.who.int/publications/i/item/978924003394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who.int/news-room/questions-and-answers/item/gender-and-health" TargetMode="Externa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FFFDD17_5F0E956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mc.ncbi.nlm.nih.gov/articles/PMC9520633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publications/i/item/9789240033948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WHO-EN-white-H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5715000"/>
            <a:ext cx="2952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Rectangle 4"/>
          <p:cNvSpPr>
            <a:spLocks noChangeArrowheads="1"/>
          </p:cNvSpPr>
          <p:nvPr/>
        </p:nvSpPr>
        <p:spPr bwMode="auto">
          <a:xfrm>
            <a:off x="6477000" y="188916"/>
            <a:ext cx="3886200" cy="147002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</a:rPr>
              <a:t>Essential training</a:t>
            </a:r>
          </a:p>
          <a:p>
            <a:pPr marL="0" marR="0" lvl="0" indent="0" algn="ct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</a:rPr>
              <a:t>for introduction of 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</a:rPr>
            </a:b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</a:rPr>
              <a:t>HepB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</a:rPr>
              <a:t>-BD vaccine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  <a:cs typeface="Arial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6553200" y="2438400"/>
            <a:ext cx="3886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marL="0" marR="0" lvl="0" indent="0" algn="ctr" defTabSz="912813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1E7FB8"/>
              </a:buClr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</a:rPr>
              <a:t>Module 8</a:t>
            </a:r>
          </a:p>
          <a:p>
            <a:pPr marL="0" marR="0" lvl="0" indent="0" algn="ctr" defTabSz="912813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1E7FB8"/>
              </a:buClr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/>
            </a:endParaRPr>
          </a:p>
          <a:p>
            <a:pPr marL="0" marR="0" lvl="0" indent="0" algn="ctr" defTabSz="912813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1E7FB8"/>
              </a:buClr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S PGothic"/>
                <a:cs typeface="Arial"/>
              </a:rPr>
              <a:t>Gender and </a:t>
            </a:r>
            <a:r>
              <a:rPr kumimoji="0" lang="en-US" sz="3200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S PGothic"/>
                <a:cs typeface="Arial"/>
              </a:rPr>
              <a:t>HepB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S PGothic"/>
                <a:cs typeface="Arial"/>
              </a:rPr>
              <a:t> Birth </a:t>
            </a:r>
            <a:r>
              <a:rPr lang="en-US" sz="3200" b="1" dirty="0">
                <a:solidFill>
                  <a:srgbClr val="FFFFFF"/>
                </a:solidFill>
                <a:latin typeface="Arial"/>
                <a:ea typeface="MS PGothic"/>
                <a:cs typeface="Arial"/>
              </a:rPr>
              <a:t>Dose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S PGothic"/>
                <a:cs typeface="Arial"/>
              </a:rPr>
              <a:t>vaccine introduction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S PGothic"/>
              <a:cs typeface="Arial"/>
            </a:endParaRPr>
          </a:p>
        </p:txBody>
      </p:sp>
      <p:pic>
        <p:nvPicPr>
          <p:cNvPr id="1027" name="Picture 3"/>
          <p:cNvPicPr>
            <a:picLocks noChangeArrowheads="1"/>
          </p:cNvPicPr>
          <p:nvPr/>
        </p:nvPicPr>
        <p:blipFill rotWithShape="1">
          <a:blip r:embed="rId4" cstate="email">
            <a:duotone>
              <a:prstClr val="black"/>
              <a:srgbClr val="00205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0"/>
            <a:ext cx="5406887" cy="6858000"/>
          </a:xfrm>
          <a:prstGeom prst="rect">
            <a:avLst/>
          </a:prstGeom>
          <a:gradFill>
            <a:gsLst>
              <a:gs pos="0">
                <a:srgbClr val="99FFCC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359BB4-26C9-7B37-C00D-A6D8B2B4AC46}"/>
              </a:ext>
            </a:extLst>
          </p:cNvPr>
          <p:cNvSpPr txBox="1"/>
          <p:nvPr/>
        </p:nvSpPr>
        <p:spPr>
          <a:xfrm>
            <a:off x="11189704" y="114548"/>
            <a:ext cx="975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ver. 11/24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3FAB2-C294-472C-8149-12DA9A442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1234" y="0"/>
            <a:ext cx="10760765" cy="1238250"/>
          </a:xfrm>
          <a:noFill/>
        </p:spPr>
        <p:txBody>
          <a:bodyPr>
            <a:normAutofit/>
          </a:bodyPr>
          <a:lstStyle/>
          <a:p>
            <a:pPr algn="l"/>
            <a:r>
              <a:rPr lang="en-US" dirty="0"/>
              <a:t>Supply side gender barriers</a:t>
            </a:r>
            <a:br>
              <a:rPr lang="en-US" dirty="0"/>
            </a:br>
            <a:r>
              <a:rPr lang="en-US" dirty="0"/>
              <a:t>(provision of services)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04E168-8E61-47B6-8B61-B791AB2709E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38760" y="1431392"/>
            <a:ext cx="6883491" cy="4611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 defTabSz="914377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Cultural/religious preference for female vaccinators</a:t>
            </a:r>
          </a:p>
          <a:p>
            <a:pPr marL="285744" indent="-285744" defTabSz="914377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Poor working conditions/gender discrimination/workplace harassment </a:t>
            </a: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high staff turnover</a:t>
            </a:r>
          </a:p>
          <a:p>
            <a:pPr marL="285744" indent="-285744" defTabSz="914377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Inconvenient service hours </a:t>
            </a:r>
          </a:p>
          <a:p>
            <a:pPr marL="285744" indent="-285744" defTabSz="914377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Poor treatment/service experience (e.g. toward young mothers or male caregivers)</a:t>
            </a:r>
          </a:p>
          <a:p>
            <a:pPr marL="285744" indent="-285744" defTabSz="914377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Limited representation of women in managerial and decision-making positions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2B642F-9FCA-4166-A802-3D0726F22D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812588" y="6397625"/>
            <a:ext cx="379412" cy="320675"/>
          </a:xfrm>
          <a:prstGeom prst="rect">
            <a:avLst/>
          </a:prstGeom>
        </p:spPr>
        <p:txBody>
          <a:bodyPr/>
          <a:lstStyle/>
          <a:p>
            <a:pPr defTabSz="914377"/>
            <a:fld id="{A9A282EC-7EB1-1842-AEDA-969B9A13090D}" type="slidenum">
              <a:rPr lang="en-GB">
                <a:solidFill>
                  <a:srgbClr val="000000">
                    <a:tint val="75000"/>
                  </a:srgbClr>
                </a:solidFill>
                <a:sym typeface="Arial"/>
              </a:rPr>
              <a:pPr defTabSz="914377"/>
              <a:t>10</a:t>
            </a:fld>
            <a:endParaRPr lang="en-GB">
              <a:solidFill>
                <a:srgbClr val="000000">
                  <a:tint val="75000"/>
                </a:srgbClr>
              </a:solidFill>
              <a:sym typeface="Arial"/>
            </a:endParaRPr>
          </a:p>
        </p:txBody>
      </p:sp>
      <p:pic>
        <p:nvPicPr>
          <p:cNvPr id="3" name="Picture 2" descr="A picture containing person, wall, indoor, floor&#10;&#10;Description automatically generated">
            <a:extLst>
              <a:ext uri="{FF2B5EF4-FFF2-40B4-BE49-F238E27FC236}">
                <a16:creationId xmlns:a16="http://schemas.microsoft.com/office/drawing/2014/main" id="{4192412A-9729-6CC5-0A08-5DC446EDD7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95"/>
          <a:stretch/>
        </p:blipFill>
        <p:spPr>
          <a:xfrm>
            <a:off x="7368208" y="460375"/>
            <a:ext cx="4677835" cy="5492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B692AA-D982-45BC-B149-6C6D94E2B7B3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8770686" y="5579096"/>
            <a:ext cx="4043982" cy="133962"/>
          </a:xfrm>
          <a:prstGeom prst="rect">
            <a:avLst/>
          </a:prstGeom>
        </p:spPr>
        <p:txBody>
          <a:bodyPr/>
          <a:lstStyle/>
          <a:p>
            <a:pPr defTabSz="914377"/>
            <a:r>
              <a:rPr lang="en-US" sz="800" dirty="0">
                <a:solidFill>
                  <a:srgbClr val="002060"/>
                </a:solidFill>
                <a:latin typeface="Helvetica Neue"/>
                <a:sym typeface="Arial"/>
              </a:rPr>
              <a:t>Covid-19 vaccination in Angola. © WHO / Booming - Carlos Cesar</a:t>
            </a:r>
            <a:endParaRPr lang="en-GB" sz="800" dirty="0">
              <a:solidFill>
                <a:srgbClr val="002060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065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2AFB9A0-B0BB-8132-3EBC-C05768E42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your thoughts and experience…</a:t>
            </a:r>
          </a:p>
        </p:txBody>
      </p:sp>
      <p:sp>
        <p:nvSpPr>
          <p:cNvPr id="255" name="Google Shape;255;p30"/>
          <p:cNvSpPr txBox="1">
            <a:spLocks noGrp="1"/>
          </p:cNvSpPr>
          <p:nvPr>
            <p:ph idx="1"/>
          </p:nvPr>
        </p:nvSpPr>
        <p:spPr>
          <a:xfrm>
            <a:off x="622853" y="1491456"/>
            <a:ext cx="6875118" cy="461168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lvl="0" indent="0" defTabSz="914377" fontAlgn="base">
              <a:lnSpc>
                <a:spcPct val="90000"/>
              </a:lnSpc>
              <a:spcAft>
                <a:spcPct val="0"/>
              </a:spcAft>
              <a:buNone/>
              <a:defRPr/>
            </a:pPr>
            <a:r>
              <a:rPr lang="en-US" sz="2800" dirty="0">
                <a:solidFill>
                  <a:srgbClr val="002060"/>
                </a:solidFill>
                <a:sym typeface="Arial"/>
              </a:rPr>
              <a:t>Do you face any gender barriers in carrying out  your work?</a:t>
            </a:r>
          </a:p>
          <a:p>
            <a:pPr marL="0" lvl="0" indent="0" defTabSz="914377" fontAlgn="base">
              <a:lnSpc>
                <a:spcPct val="90000"/>
              </a:lnSpc>
              <a:spcAft>
                <a:spcPct val="0"/>
              </a:spcAft>
              <a:buNone/>
              <a:defRPr/>
            </a:pPr>
            <a:endParaRPr lang="en-US" sz="2800" dirty="0">
              <a:solidFill>
                <a:srgbClr val="002060"/>
              </a:solidFill>
              <a:sym typeface="Arial"/>
            </a:endParaRPr>
          </a:p>
          <a:p>
            <a:pPr marL="0" lvl="0" indent="0" defTabSz="914377" fontAlgn="base">
              <a:lnSpc>
                <a:spcPct val="90000"/>
              </a:lnSpc>
              <a:spcAft>
                <a:spcPct val="0"/>
              </a:spcAft>
              <a:buNone/>
              <a:defRPr/>
            </a:pPr>
            <a:r>
              <a:rPr lang="en-US" sz="2800" dirty="0">
                <a:solidFill>
                  <a:srgbClr val="002060"/>
                </a:solidFill>
                <a:sym typeface="Arial"/>
              </a:rPr>
              <a:t>Do you have suggestions or ideas that could address these? </a:t>
            </a:r>
            <a:endParaRPr lang="en-US" sz="2800" dirty="0">
              <a:solidFill>
                <a:srgbClr val="002060"/>
              </a:solidFill>
            </a:endParaRPr>
          </a:p>
          <a:p>
            <a:pPr marL="228594" lvl="0" indent="-228594" defTabSz="914377" fontAlgn="base">
              <a:lnSpc>
                <a:spcPct val="90000"/>
              </a:lnSpc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en-ES" dirty="0">
              <a:solidFill>
                <a:srgbClr val="002060"/>
              </a:solidFill>
              <a:latin typeface="Segoe UI"/>
              <a:sym typeface="Arial"/>
            </a:endParaRPr>
          </a:p>
          <a:p>
            <a:endParaRPr lang="it-IT" dirty="0">
              <a:solidFill>
                <a:srgbClr val="002060"/>
              </a:solidFill>
            </a:endParaRPr>
          </a:p>
          <a:p>
            <a:pPr marL="340995" indent="-340995">
              <a:spcBef>
                <a:spcPts val="400"/>
              </a:spcBef>
              <a:buSzPts val="1600"/>
            </a:pP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14417C-9E52-FCBE-E580-955C0924D7D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714BF2E0-EE3B-6A4E-9FB9-82DE86E1F02F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11" name="Elemento grafico 10" descr="Domande con riempimento a tinta unita">
            <a:extLst>
              <a:ext uri="{FF2B5EF4-FFF2-40B4-BE49-F238E27FC236}">
                <a16:creationId xmlns:a16="http://schemas.microsoft.com/office/drawing/2014/main" id="{288B0D26-0D3B-04E7-2FC5-F9C681322D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58965" y="3429000"/>
            <a:ext cx="2014539" cy="2014539"/>
          </a:xfrm>
          <a:prstGeom prst="rect">
            <a:avLst/>
          </a:prstGeom>
        </p:spPr>
      </p:pic>
      <p:pic>
        <p:nvPicPr>
          <p:cNvPr id="14" name="Google Shape;151;p18">
            <a:extLst>
              <a:ext uri="{FF2B5EF4-FFF2-40B4-BE49-F238E27FC236}">
                <a16:creationId xmlns:a16="http://schemas.microsoft.com/office/drawing/2014/main" id="{1C9EAC62-A063-15B1-7E8F-B83B1DBD28C6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3504" y="1108459"/>
            <a:ext cx="2727587" cy="34915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4931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0"/>
          <p:cNvSpPr txBox="1">
            <a:spLocks noGrp="1"/>
          </p:cNvSpPr>
          <p:nvPr>
            <p:ph type="title"/>
          </p:nvPr>
        </p:nvSpPr>
        <p:spPr>
          <a:xfrm>
            <a:off x="457201" y="1017883"/>
            <a:ext cx="3584712" cy="87676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01"/>
              </a:srgbClr>
            </a:outerShdw>
          </a:effectLst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r>
              <a:rPr lang="en-US" sz="2200" dirty="0"/>
              <a:t>Potential gender barrier: </a:t>
            </a: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Arial" charset="0"/>
                <a:sym typeface="Arial"/>
              </a:rPr>
              <a:t>Women have limited mobility, time, and control over resources</a:t>
            </a:r>
            <a:endParaRPr sz="2200" dirty="0"/>
          </a:p>
        </p:txBody>
      </p:sp>
      <p:sp>
        <p:nvSpPr>
          <p:cNvPr id="255" name="Google Shape;255;p30"/>
          <p:cNvSpPr txBox="1">
            <a:spLocks noGrp="1"/>
          </p:cNvSpPr>
          <p:nvPr>
            <p:ph type="body" idx="1"/>
          </p:nvPr>
        </p:nvSpPr>
        <p:spPr>
          <a:xfrm>
            <a:off x="4630476" y="1894643"/>
            <a:ext cx="7104323" cy="402764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defTabSz="914377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lang="en-GB" sz="2800" dirty="0">
                <a:solidFill>
                  <a:prstClr val="black"/>
                </a:solidFill>
                <a:sym typeface="Arial"/>
              </a:rPr>
              <a:t>Bring vaccines to the places and events that women visit </a:t>
            </a:r>
          </a:p>
          <a:p>
            <a:pPr lvl="0" defTabSz="914377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lang="en-GB" sz="2800" dirty="0">
                <a:solidFill>
                  <a:prstClr val="black"/>
                </a:solidFill>
                <a:sym typeface="Arial"/>
              </a:rPr>
              <a:t>Consider extended/flexible vaccination hours</a:t>
            </a:r>
          </a:p>
          <a:p>
            <a:r>
              <a:rPr lang="en-GB" sz="2800" dirty="0"/>
              <a:t>Ensure vaccines and immunization services are offered free of charge</a:t>
            </a:r>
          </a:p>
          <a:p>
            <a:r>
              <a:rPr lang="en-GB" sz="2800" dirty="0"/>
              <a:t>Be sure to tailor communications plans to the community and to meaningfully involve women and girls in their design</a:t>
            </a:r>
          </a:p>
          <a:p>
            <a:pPr marL="227965" lvl="0" indent="-227965" defTabSz="914377" fontAlgn="base">
              <a:lnSpc>
                <a:spcPct val="90000"/>
              </a:lnSpc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en-ES" dirty="0">
              <a:solidFill>
                <a:prstClr val="black"/>
              </a:solidFill>
              <a:latin typeface="Segoe UI"/>
              <a:cs typeface="Segoe UI"/>
            </a:endParaRPr>
          </a:p>
          <a:p>
            <a:endParaRPr lang="it-IT" dirty="0"/>
          </a:p>
          <a:p>
            <a:pPr marL="340995" indent="-340995">
              <a:spcBef>
                <a:spcPts val="400"/>
              </a:spcBef>
              <a:buSzPts val="1600"/>
            </a:pPr>
            <a:endParaRPr lang="en-US" sz="2000" dirty="0"/>
          </a:p>
        </p:txBody>
      </p:sp>
      <p:sp>
        <p:nvSpPr>
          <p:cNvPr id="256" name="Google Shape;256;p30"/>
          <p:cNvSpPr txBox="1">
            <a:spLocks noGrp="1"/>
          </p:cNvSpPr>
          <p:nvPr>
            <p:ph type="body" sz="half" idx="2"/>
          </p:nvPr>
        </p:nvSpPr>
        <p:spPr>
          <a:xfrm>
            <a:off x="178718" y="1907477"/>
            <a:ext cx="3863195" cy="4027645"/>
          </a:xfrm>
          <a:prstGeom prst="roundRect">
            <a:avLst/>
          </a:prstGeom>
          <a:solidFill>
            <a:srgbClr val="D0D8E8"/>
          </a:solidFill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</a:rPr>
              <a:t>Scenario</a:t>
            </a:r>
            <a:r>
              <a:rPr lang="en-US" sz="2400" dirty="0"/>
              <a:t>: A gender assessment carried out by a local partner revealed that although mothers are considered the main caregivers, they often lack </a:t>
            </a:r>
            <a:r>
              <a:rPr lang="it-IT" sz="2400" dirty="0"/>
              <a:t>resources to access health services for themeselves and to visit with their young children. </a:t>
            </a:r>
          </a:p>
          <a:p>
            <a:pPr algn="ctr">
              <a:spcBef>
                <a:spcPts val="1200"/>
              </a:spcBef>
              <a:buSzPts val="1500"/>
            </a:pPr>
            <a:endParaRPr sz="2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14417C-9E52-FCBE-E580-955C0924D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BF2E0-EE3B-6A4E-9FB9-82DE86E1F02F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FEAEB3-5E9C-6C35-0FEF-3A35745E46EC}"/>
              </a:ext>
            </a:extLst>
          </p:cNvPr>
          <p:cNvSpPr txBox="1"/>
          <p:nvPr/>
        </p:nvSpPr>
        <p:spPr>
          <a:xfrm>
            <a:off x="4630476" y="503455"/>
            <a:ext cx="72434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5">
              <a:spcBef>
                <a:spcPts val="1200"/>
              </a:spcBef>
              <a:buSzPts val="1500"/>
            </a:pPr>
            <a:r>
              <a:rPr lang="en-US" sz="2800" b="1" i="1" dirty="0">
                <a:solidFill>
                  <a:schemeClr val="accent1"/>
                </a:solidFill>
                <a:cs typeface="Arial"/>
                <a:sym typeface="Arial"/>
              </a:rPr>
              <a:t>How can we adapt childhood vaccination plans and services to address this gender barrier?</a:t>
            </a:r>
            <a:endParaRPr lang="en-US" sz="2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0"/>
          <p:cNvSpPr txBox="1">
            <a:spLocks noGrp="1"/>
          </p:cNvSpPr>
          <p:nvPr>
            <p:ph type="title"/>
          </p:nvPr>
        </p:nvSpPr>
        <p:spPr>
          <a:xfrm>
            <a:off x="457201" y="1456263"/>
            <a:ext cx="3529012" cy="87676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01"/>
              </a:srgbClr>
            </a:outerShdw>
          </a:effectLst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r>
              <a:rPr lang="en-GB" sz="2200" dirty="0"/>
              <a:t>Potential gender barrier: </a:t>
            </a:r>
            <a:r>
              <a:rPr lang="en-GB" sz="2200" b="1" dirty="0">
                <a:solidFill>
                  <a:prstClr val="black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  <a:t>Women have limited autonomy in decision-making and household dynamics </a:t>
            </a:r>
            <a:br>
              <a:rPr lang="en-GB" sz="2200" b="1" dirty="0">
                <a:solidFill>
                  <a:prstClr val="black"/>
                </a:solidFill>
                <a:latin typeface="Calibri" pitchFamily="34" charset="0"/>
                <a:ea typeface="ＭＳ Ｐゴシック" pitchFamily="34" charset="-128"/>
                <a:cs typeface="Arial" charset="0"/>
              </a:rPr>
            </a:br>
            <a:b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Arial" charset="0"/>
                <a:sym typeface="Arial"/>
              </a:rPr>
            </a:br>
            <a:endParaRPr lang="en-GB" sz="1800" dirty="0"/>
          </a:p>
        </p:txBody>
      </p:sp>
      <p:sp>
        <p:nvSpPr>
          <p:cNvPr id="255" name="Google Shape;255;p30"/>
          <p:cNvSpPr txBox="1">
            <a:spLocks noGrp="1"/>
          </p:cNvSpPr>
          <p:nvPr>
            <p:ph type="body" idx="1"/>
          </p:nvPr>
        </p:nvSpPr>
        <p:spPr>
          <a:xfrm>
            <a:off x="4630476" y="1894643"/>
            <a:ext cx="7104323" cy="402764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lvl="0" defTabSz="914377" fontAlgn="base">
              <a:spcAft>
                <a:spcPct val="0"/>
              </a:spcAft>
              <a:defRPr/>
            </a:pPr>
            <a:r>
              <a:rPr lang="en-GB" sz="2800" dirty="0">
                <a:solidFill>
                  <a:prstClr val="black"/>
                </a:solidFill>
                <a:sym typeface="Arial"/>
              </a:rPr>
              <a:t>Promote joint decision-making in households, including spouses/grandparents</a:t>
            </a:r>
          </a:p>
          <a:p>
            <a:pPr defTabSz="914377" fontAlgn="base">
              <a:spcAft>
                <a:spcPct val="0"/>
              </a:spcAft>
              <a:defRPr/>
            </a:pPr>
            <a:r>
              <a:rPr lang="en-GB" sz="2800" dirty="0">
                <a:solidFill>
                  <a:prstClr val="black"/>
                </a:solidFill>
                <a:sym typeface="Arial"/>
              </a:rPr>
              <a:t>Engage and educate men/fathers so that they understand and can become advocates for maternal care and vaccination</a:t>
            </a:r>
            <a:endParaRPr lang="en-GB" sz="2800" dirty="0">
              <a:solidFill>
                <a:prstClr val="black"/>
              </a:solidFill>
              <a:cs typeface="Segoe UI"/>
            </a:endParaRPr>
          </a:p>
          <a:p>
            <a:r>
              <a:rPr lang="en-GB" sz="2800" dirty="0"/>
              <a:t>Be sure to tailor communications plans to the community and to involve women and girls in their design</a:t>
            </a:r>
          </a:p>
          <a:p>
            <a:pPr marL="228594" lvl="0" indent="-228594" defTabSz="914377" fontAlgn="base"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en-GB" dirty="0">
              <a:solidFill>
                <a:prstClr val="black"/>
              </a:solidFill>
              <a:latin typeface="Segoe UI"/>
              <a:sym typeface="Arial"/>
            </a:endParaRPr>
          </a:p>
          <a:p>
            <a:endParaRPr lang="en-GB" dirty="0"/>
          </a:p>
          <a:p>
            <a:pPr marL="340995" indent="-340995">
              <a:spcBef>
                <a:spcPts val="400"/>
              </a:spcBef>
              <a:buSzPts val="1600"/>
            </a:pPr>
            <a:endParaRPr lang="en-GB" sz="2000" dirty="0"/>
          </a:p>
        </p:txBody>
      </p:sp>
      <p:sp>
        <p:nvSpPr>
          <p:cNvPr id="256" name="Google Shape;256;p30"/>
          <p:cNvSpPr txBox="1">
            <a:spLocks noGrp="1"/>
          </p:cNvSpPr>
          <p:nvPr>
            <p:ph type="body" idx="2"/>
          </p:nvPr>
        </p:nvSpPr>
        <p:spPr>
          <a:xfrm>
            <a:off x="313707" y="2036465"/>
            <a:ext cx="3816000" cy="3744000"/>
          </a:xfrm>
          <a:prstGeom prst="roundRect">
            <a:avLst/>
          </a:prstGeom>
          <a:solidFill>
            <a:srgbClr val="D0D8E8"/>
          </a:solidFill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algn="ctr"/>
            <a:r>
              <a:rPr lang="en-GB" sz="2400" b="1" dirty="0">
                <a:solidFill>
                  <a:schemeClr val="tx2"/>
                </a:solidFill>
              </a:rPr>
              <a:t>Scenario</a:t>
            </a:r>
            <a:r>
              <a:rPr lang="en-GB" sz="2400" dirty="0"/>
              <a:t>: A pregnant woman wanted to deliver at the health facility. However, the father/husband refused because he didn’t feel it was necessary (no benefit).</a:t>
            </a:r>
            <a:endParaRPr lang="en-GB" sz="2400" dirty="0">
              <a:effectLst/>
            </a:endParaRPr>
          </a:p>
          <a:p>
            <a:endParaRPr lang="en-GB" sz="2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14417C-9E52-FCBE-E580-955C0924D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BF2E0-EE3B-6A4E-9FB9-82DE86E1F02F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FEAEB3-5E9C-6C35-0FEF-3A35745E46EC}"/>
              </a:ext>
            </a:extLst>
          </p:cNvPr>
          <p:cNvSpPr txBox="1"/>
          <p:nvPr/>
        </p:nvSpPr>
        <p:spPr>
          <a:xfrm>
            <a:off x="4630476" y="502156"/>
            <a:ext cx="736874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5">
              <a:spcBef>
                <a:spcPts val="1200"/>
              </a:spcBef>
              <a:buSzPts val="1500"/>
            </a:pPr>
            <a:r>
              <a:rPr lang="en-US" sz="2800" b="1" i="1" dirty="0">
                <a:solidFill>
                  <a:schemeClr val="accent1"/>
                </a:solidFill>
                <a:cs typeface="Arial"/>
                <a:sym typeface="Arial"/>
              </a:rPr>
              <a:t>How can we adapt childhood vaccination plans and services to address this gender barrier?</a:t>
            </a:r>
            <a:endParaRPr lang="en-US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98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dirty="0"/>
              <a:t>Key takeaways</a:t>
            </a:r>
            <a:endParaRPr lang="fr-FR" sz="36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364375-F5B0-84D6-D785-FBD11CD4A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325" y="1659420"/>
            <a:ext cx="11055349" cy="4611688"/>
          </a:xfrm>
        </p:spPr>
        <p:txBody>
          <a:bodyPr/>
          <a:lstStyle/>
          <a:p>
            <a:r>
              <a:rPr lang="en-US" dirty="0"/>
              <a:t>Gender-related barriers and gender inequality can prevent adults, both men and women, and prevent children, both boys and girls, from getting vaccinated.</a:t>
            </a:r>
          </a:p>
          <a:p>
            <a:r>
              <a:rPr lang="en-US" dirty="0"/>
              <a:t>Gender barriers to immunization affect both the demand for vaccination and the provision or supply of those services.</a:t>
            </a:r>
          </a:p>
          <a:p>
            <a:r>
              <a:rPr lang="en-US" dirty="0"/>
              <a:t>Make sure vaccination services are gender-responsive to help improve the performance of the programme.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A82296-EE59-0EF4-226F-0D0F163253C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812588" y="6397625"/>
            <a:ext cx="379412" cy="320675"/>
          </a:xfrm>
          <a:prstGeom prst="rect">
            <a:avLst/>
          </a:prstGeom>
        </p:spPr>
        <p:txBody>
          <a:bodyPr/>
          <a:lstStyle/>
          <a:p>
            <a:fld id="{714BF2E0-EE3B-6A4E-9FB9-82DE86E1F02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455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520F9C3-F162-2F72-2447-59907DD98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 Comments?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722EC3-FE68-99B0-2CD5-86EF15B7ACE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812588" y="6397625"/>
            <a:ext cx="379412" cy="32067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4BF2E0-EE3B-6A4E-9FB9-82DE86E1F02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205C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205C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6584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dirty="0"/>
              <a:t>End of the module</a:t>
            </a:r>
            <a:endParaRPr lang="fr-FR" sz="3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988BF4-62FB-468E-936E-165F5BB119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7825" y="1470407"/>
            <a:ext cx="1994628" cy="4206113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05D4518F-4E07-5305-843C-D406E89FC3F5}"/>
              </a:ext>
            </a:extLst>
          </p:cNvPr>
          <p:cNvSpPr/>
          <p:nvPr/>
        </p:nvSpPr>
        <p:spPr bwMode="auto">
          <a:xfrm>
            <a:off x="5754800" y="2314967"/>
            <a:ext cx="3595039" cy="1191816"/>
          </a:xfrm>
          <a:prstGeom prst="wedgeRoundRectCallout">
            <a:avLst>
              <a:gd name="adj1" fmla="val -81338"/>
              <a:gd name="adj2" fmla="val -26240"/>
              <a:gd name="adj3" fmla="val 16667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1042988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>
                <a:cs typeface="Arial" charset="0"/>
              </a:rPr>
              <a:t>Thank you for your attention!</a:t>
            </a:r>
          </a:p>
        </p:txBody>
      </p:sp>
    </p:spTree>
    <p:extLst>
      <p:ext uri="{BB962C8B-B14F-4D97-AF65-F5344CB8AC3E}">
        <p14:creationId xmlns:p14="http://schemas.microsoft.com/office/powerpoint/2010/main" val="996143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1449355" y="-195943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GB" sz="35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E9BC21A7-0AE9-73A4-024C-421A7CC2A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704" y="0"/>
            <a:ext cx="10946296" cy="1238250"/>
          </a:xfrm>
        </p:spPr>
        <p:txBody>
          <a:bodyPr/>
          <a:lstStyle/>
          <a:p>
            <a:r>
              <a:rPr lang="en-US" dirty="0"/>
              <a:t>Additional resources on gender, health and immunization</a:t>
            </a:r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7BD6FB-A965-9BD7-104A-E7F20EBF4EE1}"/>
              </a:ext>
            </a:extLst>
          </p:cNvPr>
          <p:cNvSpPr txBox="1">
            <a:spLocks/>
          </p:cNvSpPr>
          <p:nvPr/>
        </p:nvSpPr>
        <p:spPr>
          <a:xfrm>
            <a:off x="3455032" y="1472966"/>
            <a:ext cx="8409024" cy="60023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44" indent="-285744">
              <a:spcBef>
                <a:spcPts val="800"/>
              </a:spcBef>
              <a:spcAft>
                <a:spcPts val="1800"/>
              </a:spcAft>
            </a:pPr>
            <a:r>
              <a:rPr lang="en-US" sz="2000" b="1" dirty="0"/>
              <a:t>WHO IVB landing page on Gender and Immunization  </a:t>
            </a:r>
            <a:r>
              <a:rPr lang="en-US" sz="2000" dirty="0">
                <a:hlinkClick r:id="rId3"/>
              </a:rPr>
              <a:t>https://www.who.int/teams/immunization-vaccines-and-biologicals/gender</a:t>
            </a:r>
            <a:r>
              <a:rPr lang="en-US" sz="2000" dirty="0"/>
              <a:t> </a:t>
            </a:r>
          </a:p>
          <a:p>
            <a:pPr marL="285744" indent="-285744">
              <a:spcBef>
                <a:spcPts val="800"/>
              </a:spcBef>
              <a:spcAft>
                <a:spcPts val="1800"/>
              </a:spcAft>
            </a:pPr>
            <a:r>
              <a:rPr lang="en-US" sz="2000" b="1" dirty="0"/>
              <a:t>UNICEF – Gender Equality  </a:t>
            </a:r>
            <a:r>
              <a:rPr lang="en-US" sz="2000" dirty="0">
                <a:hlinkClick r:id="rId4"/>
              </a:rPr>
              <a:t>https://www.unicef.org/gender-equality</a:t>
            </a:r>
            <a:r>
              <a:rPr lang="en-US" sz="2000" dirty="0"/>
              <a:t> </a:t>
            </a:r>
          </a:p>
          <a:p>
            <a:pPr marL="285744" indent="-285744">
              <a:spcBef>
                <a:spcPts val="800"/>
              </a:spcBef>
              <a:spcAft>
                <a:spcPts val="1800"/>
              </a:spcAft>
            </a:pPr>
            <a:r>
              <a:rPr lang="en-US" sz="2000" b="1" dirty="0"/>
              <a:t>Immunization, Gender and Equity </a:t>
            </a:r>
            <a:r>
              <a:rPr lang="en-US" sz="2000" dirty="0">
                <a:hlinkClick r:id="rId5"/>
              </a:rPr>
              <a:t>https://www.ige.health/</a:t>
            </a:r>
            <a:r>
              <a:rPr lang="en-US" sz="2000" dirty="0"/>
              <a:t> </a:t>
            </a:r>
          </a:p>
          <a:p>
            <a:pPr marL="285744" indent="-285744">
              <a:spcBef>
                <a:spcPts val="800"/>
              </a:spcBef>
              <a:spcAft>
                <a:spcPts val="1800"/>
              </a:spcAft>
            </a:pPr>
            <a:r>
              <a:rPr lang="en-US" sz="2000" b="1" dirty="0"/>
              <a:t>Gavi – Gender and Immunisation </a:t>
            </a:r>
            <a:r>
              <a:rPr lang="en-US" sz="2000" dirty="0">
                <a:hlinkClick r:id="rId6"/>
              </a:rPr>
              <a:t>https://www.gavi.org/our-alliance/strategy/gender-and-immunisation</a:t>
            </a:r>
            <a:r>
              <a:rPr lang="en-US" sz="2000" dirty="0"/>
              <a:t> </a:t>
            </a:r>
          </a:p>
          <a:p>
            <a:pPr marL="285744" indent="-285744">
              <a:spcBef>
                <a:spcPts val="800"/>
              </a:spcBef>
              <a:spcAft>
                <a:spcPts val="1800"/>
              </a:spcAft>
            </a:pPr>
            <a:r>
              <a:rPr lang="en-US" sz="2000" b="1" dirty="0"/>
              <a:t>Gender//PRO Capacity Building Course – Immunization Sector Track </a:t>
            </a:r>
            <a:r>
              <a:rPr lang="en-US" sz="2000" dirty="0"/>
              <a:t>(long and short courses)</a:t>
            </a:r>
            <a:r>
              <a:rPr lang="en-US" sz="2000" b="1" dirty="0"/>
              <a:t> </a:t>
            </a:r>
            <a:r>
              <a:rPr lang="en-US" sz="2000" dirty="0">
                <a:hlinkClick r:id="rId7"/>
              </a:rPr>
              <a:t>https://genderpro.gwu.edu/capacity-building-programme</a:t>
            </a:r>
            <a:r>
              <a:rPr lang="en-US" sz="2000" dirty="0"/>
              <a:t> 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AFEB65E4-24CF-2F6D-9920-2967E4DC97C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387524"/>
            <a:ext cx="2610063" cy="1008589"/>
          </a:xfrm>
          <a:prstGeom prst="rect">
            <a:avLst/>
          </a:prstGeom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9093BA46-CDCE-7E97-9A7A-F79B2CC2FFB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54" y="2588894"/>
            <a:ext cx="1995496" cy="1080000"/>
          </a:xfrm>
          <a:prstGeom prst="rect">
            <a:avLst/>
          </a:prstGeom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E33EB0EF-0C88-F9F8-5216-806402EFCB2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401" y="3833409"/>
            <a:ext cx="2070001" cy="1080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FDD81037-DED3-F79B-06B9-037F33BF354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654" y="5098906"/>
            <a:ext cx="2317313" cy="52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9503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11153-A043-5561-0C88-E8BD95506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1FF14-AAC1-808F-856D-F428E5323E8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57866" y="1270552"/>
            <a:ext cx="11476268" cy="4567465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340995" indent="-340995">
              <a:spcBef>
                <a:spcPts val="1000"/>
              </a:spcBef>
            </a:pPr>
            <a:r>
              <a:rPr lang="en-GB" sz="1300" dirty="0">
                <a:solidFill>
                  <a:schemeClr val="tx1"/>
                </a:solidFill>
                <a:latin typeface="Arial"/>
                <a:ea typeface="MS PGothic"/>
                <a:cs typeface="Arial"/>
              </a:rPr>
              <a:t>Why Gender Matters: Immunization Agenda 2030. World Health Organization. 2021 </a:t>
            </a:r>
            <a:br>
              <a:rPr lang="en-GB" sz="1300" dirty="0">
                <a:latin typeface="Arial"/>
                <a:ea typeface="MS PGothic"/>
                <a:cs typeface="Arial"/>
              </a:rPr>
            </a:br>
            <a:r>
              <a:rPr lang="en-GB" sz="1300" kern="1200" dirty="0">
                <a:solidFill>
                  <a:srgbClr val="1A1A1A"/>
                </a:solidFill>
                <a:latin typeface="Arial"/>
                <a:ea typeface="MS PGothic"/>
                <a:cs typeface="Arial"/>
                <a:hlinkClick r:id="rId3"/>
              </a:rPr>
              <a:t>https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Arial"/>
                <a:ea typeface="MS PGothic"/>
                <a:cs typeface="Arial"/>
                <a:hlinkClick r:id="rId3"/>
              </a:rPr>
              <a:t>://www.who.int/publications/i/item/9789240033948</a:t>
            </a:r>
            <a:endParaRPr lang="en-GB" sz="1300" b="0" u="none" strike="noStrike" kern="1200" cap="none" spc="0" normalizeH="0" baseline="0" noProof="0" dirty="0">
              <a:ln>
                <a:noFill/>
              </a:ln>
              <a:uLnTx/>
              <a:uFillTx/>
              <a:latin typeface="Arial"/>
              <a:ea typeface="MS PGothic"/>
              <a:cs typeface="Arial"/>
            </a:endParaRPr>
          </a:p>
          <a:p>
            <a:pPr marL="340995" indent="-340995">
              <a:spcBef>
                <a:spcPts val="1000"/>
              </a:spcBef>
            </a:pP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ea typeface="MS PGothic"/>
                <a:cs typeface="Arial"/>
              </a:rPr>
              <a:t>Webinar series on IA2030 </a:t>
            </a:r>
            <a:r>
              <a:rPr lang="en-GB" sz="1300" i="0" noProof="0" dirty="0">
                <a:solidFill>
                  <a:schemeClr val="tx1"/>
                </a:solidFill>
                <a:latin typeface="Arial"/>
                <a:ea typeface="MS PGothic"/>
                <a:cs typeface="Arial"/>
              </a:rPr>
              <a:t>Why Gender Matters</a:t>
            </a:r>
            <a:r>
              <a:rPr lang="en-GB" sz="1300" dirty="0">
                <a:solidFill>
                  <a:schemeClr val="tx1"/>
                </a:solidFill>
                <a:latin typeface="Arial"/>
                <a:ea typeface="MS PGothic"/>
                <a:cs typeface="Arial"/>
              </a:rPr>
              <a:t> (recordings and webinar materials):</a:t>
            </a: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ea typeface="MS PGothic"/>
                <a:cs typeface="Arial"/>
              </a:rPr>
              <a:t> </a:t>
            </a:r>
            <a:r>
              <a:rPr lang="en-GB" sz="1300" b="0" i="0" noProof="0" dirty="0">
                <a:solidFill>
                  <a:schemeClr val="tx1"/>
                </a:solidFill>
                <a:effectLst/>
                <a:latin typeface="Arial"/>
                <a:ea typeface="MS PGothic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https://www.technet-21.org/en/topics/programme-management/gender-and immunization</a:t>
            </a:r>
            <a:endParaRPr lang="en-GB" sz="1300" dirty="0">
              <a:solidFill>
                <a:schemeClr val="tx1"/>
              </a:solidFill>
              <a:latin typeface="Arial"/>
              <a:ea typeface="MS PGothic"/>
              <a:cs typeface="Arial"/>
            </a:endParaRPr>
          </a:p>
          <a:p>
            <a:pPr marL="340995" indent="-340995">
              <a:spcBef>
                <a:spcPts val="1000"/>
              </a:spcBef>
            </a:pPr>
            <a:r>
              <a:rPr lang="en-GB" sz="1300" kern="1200" noProof="0" dirty="0">
                <a:solidFill>
                  <a:schemeClr val="dk1"/>
                </a:solidFill>
                <a:effectLst/>
                <a:latin typeface="Arial"/>
                <a:ea typeface="+mn-ea"/>
                <a:cs typeface="Arial"/>
              </a:rPr>
              <a:t>Incorporating intersectional gender analysis into research on infectious diseases of poverty: a toolkit for health researchers. Geneva: World Health Organization; 2020 </a:t>
            </a:r>
            <a:r>
              <a:rPr lang="en-GB" sz="1300" kern="1200" noProof="0" dirty="0">
                <a:solidFill>
                  <a:schemeClr val="dk1"/>
                </a:solidFill>
                <a:effectLst/>
                <a:latin typeface="Arial"/>
                <a:ea typeface="+mn-ea"/>
                <a:cs typeface="Arial"/>
                <a:hlinkClick r:id="rId5"/>
              </a:rPr>
              <a:t>https://www.who.int/publications/i/item/9789240008458</a:t>
            </a:r>
            <a:endParaRPr lang="en-GB" sz="1300" dirty="0">
              <a:solidFill>
                <a:schemeClr val="dk1"/>
              </a:solidFill>
              <a:latin typeface="Arial"/>
              <a:cs typeface="Arial"/>
            </a:endParaRPr>
          </a:p>
          <a:p>
            <a:pPr marL="340995" indent="-340995">
              <a:spcBef>
                <a:spcPts val="1000"/>
              </a:spcBef>
            </a:pPr>
            <a:r>
              <a:rPr lang="en-GB" sz="1300" b="0" dirty="0">
                <a:solidFill>
                  <a:schemeClr val="tx1"/>
                </a:solidFill>
                <a:effectLst/>
                <a:latin typeface="Arial"/>
                <a:cs typeface="Arial"/>
              </a:rPr>
              <a:t>Gender mainstreaming for health managers: a practical approach. 2011 </a:t>
            </a:r>
            <a:r>
              <a:rPr lang="en-GB" sz="1300" b="0" dirty="0">
                <a:effectLst/>
                <a:latin typeface="Arial"/>
                <a:cs typeface="Arial"/>
                <a:hlinkClick r:id="rId6"/>
              </a:rPr>
              <a:t>https://www.who.int/publications/i/item/9789241501057</a:t>
            </a:r>
            <a:r>
              <a:rPr lang="en-GB" sz="1300" b="0" dirty="0">
                <a:effectLst/>
                <a:latin typeface="Arial"/>
                <a:cs typeface="Arial"/>
              </a:rPr>
              <a:t>  </a:t>
            </a:r>
            <a:r>
              <a:rPr lang="en-GB" sz="1300" b="0" dirty="0">
                <a:solidFill>
                  <a:schemeClr val="tx1"/>
                </a:solidFill>
                <a:effectLst/>
                <a:latin typeface="Arial"/>
                <a:cs typeface="Arial"/>
              </a:rPr>
              <a:t>and Gender mainstreaming in health: a practical guide. 2010 </a:t>
            </a:r>
            <a:r>
              <a:rPr lang="en-GB" sz="1300" b="0" dirty="0">
                <a:effectLst/>
                <a:latin typeface="Arial"/>
                <a:cs typeface="Arial"/>
                <a:hlinkClick r:id="rId7"/>
              </a:rPr>
              <a:t>https://www.paho.org/en/documents/gender-mainstreaming-health-practical-guide</a:t>
            </a:r>
            <a:endParaRPr lang="en-GB" sz="1300" dirty="0"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marL="285750" indent="-285750">
              <a:spcBef>
                <a:spcPts val="1000"/>
              </a:spcBef>
            </a:pPr>
            <a:r>
              <a:rPr lang="en-GB" sz="1300" dirty="0">
                <a:solidFill>
                  <a:schemeClr val="tx1"/>
                </a:solidFill>
                <a:latin typeface="Arial"/>
                <a:ea typeface="MS PGothic"/>
                <a:cs typeface="Arial"/>
              </a:rPr>
              <a:t>Gender and Demand</a:t>
            </a:r>
            <a:r>
              <a:rPr lang="en-GB" sz="1300" b="0" dirty="0">
                <a:solidFill>
                  <a:schemeClr val="tx1"/>
                </a:solidFill>
                <a:effectLst/>
                <a:latin typeface="Arial"/>
                <a:ea typeface="MS PGothic"/>
                <a:cs typeface="Arial"/>
              </a:rPr>
              <a:t> for </a:t>
            </a:r>
            <a:r>
              <a:rPr lang="en-GB" sz="1300" dirty="0">
                <a:solidFill>
                  <a:schemeClr val="tx1"/>
                </a:solidFill>
                <a:latin typeface="Arial"/>
                <a:ea typeface="MS PGothic"/>
                <a:cs typeface="Arial"/>
              </a:rPr>
              <a:t>Vaccination</a:t>
            </a:r>
            <a:r>
              <a:rPr lang="en-GB" sz="1300" b="0" dirty="0">
                <a:solidFill>
                  <a:schemeClr val="tx1"/>
                </a:solidFill>
                <a:effectLst/>
                <a:latin typeface="Arial"/>
                <a:ea typeface="MS PGothic"/>
                <a:cs typeface="Arial"/>
              </a:rPr>
              <a:t>. </a:t>
            </a:r>
            <a:r>
              <a:rPr lang="en-GB" sz="1300" dirty="0">
                <a:solidFill>
                  <a:schemeClr val="tx1"/>
                </a:solidFill>
                <a:latin typeface="Arial"/>
                <a:ea typeface="MS PGothic"/>
                <a:cs typeface="Arial"/>
              </a:rPr>
              <a:t>UNICEF and Gavi. 2022 </a:t>
            </a:r>
            <a:r>
              <a:rPr lang="en-GB" sz="1300" dirty="0">
                <a:latin typeface="Arial"/>
                <a:ea typeface="+mn-lt"/>
                <a:cs typeface="Arial"/>
                <a:hlinkClick r:id="rId8"/>
              </a:rPr>
              <a:t>https://demandhub.org/gender-and-immunization-demand-final-report-and-recommendations/</a:t>
            </a:r>
            <a:endParaRPr lang="en-GB" sz="1300" b="0" dirty="0">
              <a:effectLst/>
              <a:latin typeface="Arial"/>
              <a:ea typeface="+mn-lt"/>
              <a:cs typeface="Arial"/>
            </a:endParaRPr>
          </a:p>
          <a:p>
            <a:pPr marL="285750" indent="-285750">
              <a:spcBef>
                <a:spcPts val="1000"/>
              </a:spcBef>
            </a:pP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</a:rPr>
              <a:t>Immunization and gender: a practical guide to integrate a gender lens into immunization programmes</a:t>
            </a:r>
            <a:r>
              <a:rPr lang="en-GB" sz="1300" b="1" dirty="0">
                <a:latin typeface="Arial"/>
                <a:cs typeface="Arial"/>
              </a:rPr>
              <a:t>. </a:t>
            </a: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</a:rPr>
              <a:t>2019. </a:t>
            </a: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  <a:hlinkClick r:id="rId9"/>
              </a:rPr>
              <a:t>h</a:t>
            </a:r>
            <a:r>
              <a:rPr lang="en-GB" sz="1300" dirty="0">
                <a:latin typeface="Arial"/>
                <a:cs typeface="Arial"/>
                <a:hlinkClick r:id="rId9"/>
              </a:rPr>
              <a:t>ttps://www.unicef.org/rosa/media/12346/file</a:t>
            </a:r>
            <a:r>
              <a:rPr lang="en-GB" sz="1300" dirty="0">
                <a:latin typeface="Arial"/>
                <a:cs typeface="Arial"/>
              </a:rPr>
              <a:t> </a:t>
            </a:r>
          </a:p>
          <a:p>
            <a:pPr marL="285750" indent="-285750">
              <a:spcBef>
                <a:spcPts val="1000"/>
              </a:spcBef>
            </a:pP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</a:rPr>
              <a:t>Gender-responsive communication for development: guidance, tools and resources (UNICEF ROSA 2018) </a:t>
            </a: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  <a:hlinkClick r:id="rId10"/>
              </a:rPr>
              <a:t>https://www.unicef.org/rosa/reports/gender-responsive-communication-development-0</a:t>
            </a:r>
            <a:endParaRPr lang="en-GB" sz="1300" i="0" noProof="0" dirty="0">
              <a:solidFill>
                <a:schemeClr val="tx1"/>
              </a:solidFill>
              <a:effectLst/>
              <a:latin typeface="Arial"/>
              <a:cs typeface="Arial"/>
            </a:endParaRPr>
          </a:p>
          <a:p>
            <a:pPr marL="285750" indent="-285750">
              <a:spcBef>
                <a:spcPts val="1000"/>
              </a:spcBef>
            </a:pP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</a:rPr>
              <a:t>Global Polio Eradication Initiative (GPEI) Gender Equality Strategy 2019-2023 </a:t>
            </a: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  <a:hlinkClick r:id="rId11"/>
              </a:rPr>
              <a:t>https://polioeradication.org/gender-and-polio</a:t>
            </a: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</a:rPr>
              <a:t>  </a:t>
            </a:r>
            <a:r>
              <a:rPr lang="en-GB" sz="1300" dirty="0">
                <a:latin typeface="Arial"/>
                <a:cs typeface="Arial"/>
              </a:rPr>
              <a:t>(2019) and </a:t>
            </a: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</a:rPr>
              <a:t>Technical Brief: Gender </a:t>
            </a: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  <a:hlinkClick r:id="rId11"/>
              </a:rPr>
              <a:t>https://polioeradication.org/gender-and-polio</a:t>
            </a: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</a:rPr>
              <a:t>  (2018)</a:t>
            </a:r>
          </a:p>
          <a:p>
            <a:pPr marL="285750" indent="-285750">
              <a:spcBef>
                <a:spcPts val="1000"/>
              </a:spcBef>
            </a:pPr>
            <a:r>
              <a:rPr lang="en-GB" sz="1300" i="0" noProof="0" dirty="0">
                <a:solidFill>
                  <a:schemeClr val="tx1"/>
                </a:solidFill>
                <a:latin typeface="Arial"/>
                <a:cs typeface="Arial"/>
              </a:rPr>
              <a:t>Gender and Immunization: Opportunities for Action. </a:t>
            </a:r>
            <a:r>
              <a:rPr lang="en-GB" sz="1300" i="0" noProof="0" dirty="0">
                <a:solidFill>
                  <a:schemeClr val="tx1"/>
                </a:solidFill>
                <a:latin typeface="Arial"/>
                <a:cs typeface="Arial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https://usaidmomentum.org/resource/gender-and-immunization-opportunities-for-action/</a:t>
            </a:r>
            <a:endParaRPr lang="en-GB" sz="1300" i="0" noProof="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spcBef>
                <a:spcPts val="1000"/>
              </a:spcBef>
            </a:pPr>
            <a:r>
              <a:rPr lang="en-GB" sz="1300" i="0" noProof="0" dirty="0">
                <a:solidFill>
                  <a:schemeClr val="tx1"/>
                </a:solidFill>
                <a:effectLst/>
                <a:latin typeface="Arial"/>
                <a:cs typeface="Arial"/>
              </a:rPr>
              <a:t>Immunization Academy’s Improving Service Delivery and Increasing Vaccine Demand Using a Gender Lens </a:t>
            </a:r>
            <a:r>
              <a:rPr lang="en-GB" sz="1300" b="0" i="0" noProof="0" dirty="0">
                <a:solidFill>
                  <a:schemeClr val="tx1"/>
                </a:solidFill>
                <a:effectLst/>
                <a:latin typeface="Arial"/>
                <a:cs typeface="Arial"/>
                <a:hlinkClick r:id="rId13"/>
              </a:rPr>
              <a:t>https://learn.immunizationacademy.com/en/courses/9/details</a:t>
            </a:r>
            <a:endParaRPr lang="en-GB" sz="1300" i="0" noProof="0" dirty="0">
              <a:solidFill>
                <a:schemeClr val="tx1"/>
              </a:solidFill>
              <a:effectLst/>
              <a:latin typeface="Arial"/>
              <a:cs typeface="Arial"/>
            </a:endParaRPr>
          </a:p>
        </p:txBody>
      </p:sp>
      <p:pic>
        <p:nvPicPr>
          <p:cNvPr id="5" name="Picture 4" descr="A blue background with yellow text and a group of people&#10;&#10;AI-generated content may be incorrect.">
            <a:extLst>
              <a:ext uri="{FF2B5EF4-FFF2-40B4-BE49-F238E27FC236}">
                <a16:creationId xmlns:a16="http://schemas.microsoft.com/office/drawing/2014/main" id="{D3806BE3-9C66-035E-BDC5-C6C70CAA953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686853" y="202493"/>
            <a:ext cx="1291809" cy="17556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8094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ea typeface="ＭＳ Ｐゴシック" charset="0"/>
              </a:rPr>
              <a:t>Learning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0115FF3-6D85-B579-16CF-AAE279641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619" y="1785937"/>
            <a:ext cx="9477131" cy="4611688"/>
          </a:xfrm>
        </p:spPr>
        <p:txBody>
          <a:bodyPr/>
          <a:lstStyle/>
          <a:p>
            <a:pPr defTabSz="912813" eaLnBrk="0" hangingPunct="0">
              <a:spcBef>
                <a:spcPct val="80000"/>
              </a:spcBef>
              <a:buClr>
                <a:schemeClr val="tx1"/>
              </a:buClr>
            </a:pPr>
            <a:r>
              <a:rPr lang="en-US" sz="2400" dirty="0">
                <a:solidFill>
                  <a:srgbClr val="00205C"/>
                </a:solidFill>
              </a:rPr>
              <a:t>At the end of the module, you will have learned to:</a:t>
            </a:r>
          </a:p>
          <a:p>
            <a:pPr marL="804545" lvl="1" indent="-280670" defTabSz="912813" eaLnBrk="0" hangingPunct="0">
              <a:spcBef>
                <a:spcPts val="1800"/>
              </a:spcBef>
              <a:buClr>
                <a:schemeClr val="tx1"/>
              </a:buClr>
              <a:buFont typeface="Arial" pitchFamily="34" charset="0"/>
              <a:buChar char="–"/>
            </a:pPr>
            <a:r>
              <a:rPr lang="it-IT" sz="2400" dirty="0">
                <a:solidFill>
                  <a:srgbClr val="00205C"/>
                </a:solidFill>
              </a:rPr>
              <a:t>Understand basic concepts regarding sex, gender and how these affect health</a:t>
            </a:r>
          </a:p>
          <a:p>
            <a:pPr marL="804545" lvl="1" indent="-280670" defTabSz="912813" eaLnBrk="0" hangingPunct="0">
              <a:spcBef>
                <a:spcPts val="1800"/>
              </a:spcBef>
              <a:buClr>
                <a:schemeClr val="tx1"/>
              </a:buClr>
              <a:buFont typeface="Arial" pitchFamily="34" charset="0"/>
              <a:buChar char="–"/>
            </a:pPr>
            <a:r>
              <a:rPr lang="it-IT" sz="2400" dirty="0">
                <a:solidFill>
                  <a:srgbClr val="00205C"/>
                </a:solidFill>
              </a:rPr>
              <a:t>Identify gender barriers and think through how these could impact the successful introduction of the HepB BD vaccine</a:t>
            </a:r>
          </a:p>
          <a:p>
            <a:pPr marL="804545" lvl="1" indent="-280670" defTabSz="912813" eaLnBrk="0" hangingPunct="0">
              <a:lnSpc>
                <a:spcPct val="150000"/>
              </a:lnSpc>
              <a:spcBef>
                <a:spcPts val="1800"/>
              </a:spcBef>
              <a:buClr>
                <a:schemeClr val="tx1"/>
              </a:buClr>
              <a:buFont typeface="Arial" pitchFamily="34" charset="0"/>
              <a:buChar char="–"/>
            </a:pPr>
            <a:r>
              <a:rPr lang="it-IT" sz="2400" dirty="0">
                <a:solidFill>
                  <a:srgbClr val="00205C"/>
                </a:solidFill>
              </a:rPr>
              <a:t> Make sure immunization programmes are gender-responsive</a:t>
            </a:r>
          </a:p>
          <a:p>
            <a:pPr defTabSz="912813" eaLnBrk="0" hangingPunct="0">
              <a:buClr>
                <a:schemeClr val="tx1"/>
              </a:buClr>
            </a:pPr>
            <a:r>
              <a:rPr lang="en-GB" sz="2400" dirty="0">
                <a:solidFill>
                  <a:srgbClr val="00205C"/>
                </a:solidFill>
                <a:cs typeface="Arial" panose="020B0604020202020204" pitchFamily="34" charset="0"/>
              </a:rPr>
              <a:t>Duration: 20 minutes</a:t>
            </a:r>
            <a:endParaRPr lang="en-GB" sz="2400" dirty="0">
              <a:solidFill>
                <a:srgbClr val="00205C"/>
              </a:solidFill>
              <a:latin typeface="Calibri" panose="020F0502020204030204" pitchFamily="34" charset="0"/>
            </a:endParaRPr>
          </a:p>
          <a:p>
            <a:endParaRPr lang="en-US" dirty="0">
              <a:solidFill>
                <a:srgbClr val="00205C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AB9E17-DB26-30F1-159D-2A5D02AABFD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812588" y="6397625"/>
            <a:ext cx="379412" cy="320675"/>
          </a:xfrm>
          <a:prstGeom prst="rect">
            <a:avLst/>
          </a:prstGeom>
        </p:spPr>
        <p:txBody>
          <a:bodyPr/>
          <a:lstStyle/>
          <a:p>
            <a:fld id="{714BF2E0-EE3B-6A4E-9FB9-82DE86E1F02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099" name="Rectangle 14"/>
          <p:cNvSpPr>
            <a:spLocks noChangeArrowheads="1"/>
          </p:cNvSpPr>
          <p:nvPr/>
        </p:nvSpPr>
        <p:spPr bwMode="auto">
          <a:xfrm>
            <a:off x="1844245" y="1328496"/>
            <a:ext cx="8963455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marL="804545" lvl="1" indent="-280670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sz="2400" dirty="0"/>
          </a:p>
        </p:txBody>
      </p:sp>
      <p:pic>
        <p:nvPicPr>
          <p:cNvPr id="4100" name="Picture 6" descr="C:\Users\sfellache\Desktop\ammp\sandclock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658" y="4408215"/>
            <a:ext cx="82391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9" descr="arrow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283" y="1683368"/>
            <a:ext cx="12239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>
            <a:extLst>
              <a:ext uri="{FF2B5EF4-FFF2-40B4-BE49-F238E27FC236}">
                <a16:creationId xmlns:a16="http://schemas.microsoft.com/office/drawing/2014/main" id="{5B1F9CFA-F461-36B5-ABA7-01B0192FF637}"/>
              </a:ext>
            </a:extLst>
          </p:cNvPr>
          <p:cNvGrpSpPr>
            <a:grpSpLocks/>
          </p:cNvGrpSpPr>
          <p:nvPr/>
        </p:nvGrpSpPr>
        <p:grpSpPr bwMode="auto">
          <a:xfrm>
            <a:off x="2123867" y="2626359"/>
            <a:ext cx="6362038" cy="1043470"/>
            <a:chOff x="-23" y="1210"/>
            <a:chExt cx="3432" cy="759"/>
          </a:xfrm>
        </p:grpSpPr>
        <p:sp>
          <p:nvSpPr>
            <p:cNvPr id="6" name="Rectangle à coins arrondis 5">
              <a:extLst>
                <a:ext uri="{FF2B5EF4-FFF2-40B4-BE49-F238E27FC236}">
                  <a16:creationId xmlns:a16="http://schemas.microsoft.com/office/drawing/2014/main" id="{8308A329-D0B2-47E7-8DD5-819225FF01C6}"/>
                </a:ext>
              </a:extLst>
            </p:cNvPr>
            <p:cNvSpPr/>
            <p:nvPr/>
          </p:nvSpPr>
          <p:spPr bwMode="auto">
            <a:xfrm>
              <a:off x="199" y="1293"/>
              <a:ext cx="3210" cy="676"/>
            </a:xfrm>
            <a:prstGeom prst="wedgeRoundRectCallout">
              <a:avLst>
                <a:gd name="adj1" fmla="val 69870"/>
                <a:gd name="adj2" fmla="val -7207"/>
                <a:gd name="adj3" fmla="val 16667"/>
              </a:avLst>
            </a:prstGeom>
            <a:ln w="25400"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40" tIns="45720" rIns="91440" bIns="45720" anchor="ctr"/>
            <a:lstStyle/>
            <a:p>
              <a:r>
                <a:rPr lang="en-US" sz="2200" b="1" dirty="0">
                  <a:solidFill>
                    <a:srgbClr val="000000"/>
                  </a:solidFill>
                  <a:latin typeface="Calibri" panose="020F0502020204030204"/>
                  <a:ea typeface="MS PGothic" panose="020B0600070205080204" pitchFamily="34" charset="-128"/>
                  <a:cs typeface="Arial" panose="020B0604020202020204" pitchFamily="34" charset="0"/>
                </a:rPr>
                <a:t>What are gender-related barriers </a:t>
              </a:r>
              <a:br>
                <a:rPr lang="en-US" sz="2200" b="1" dirty="0">
                  <a:solidFill>
                    <a:srgbClr val="000000"/>
                  </a:solidFill>
                  <a:latin typeface="Calibri" panose="020F0502020204030204"/>
                  <a:ea typeface="MS PGothic" panose="020B0600070205080204" pitchFamily="34" charset="-128"/>
                  <a:cs typeface="Arial" panose="020B0604020202020204" pitchFamily="34" charset="0"/>
                </a:rPr>
              </a:br>
              <a:r>
                <a:rPr lang="en-US" sz="2200" b="1" dirty="0">
                  <a:solidFill>
                    <a:srgbClr val="000000"/>
                  </a:solidFill>
                  <a:latin typeface="Calibri" panose="020F0502020204030204"/>
                  <a:ea typeface="MS PGothic" panose="020B0600070205080204" pitchFamily="34" charset="-128"/>
                  <a:cs typeface="Arial" panose="020B0604020202020204" pitchFamily="34" charset="0"/>
                </a:rPr>
                <a:t>that impact </a:t>
              </a:r>
              <a:r>
                <a:rPr lang="en-US" sz="2200" b="1" dirty="0" err="1">
                  <a:solidFill>
                    <a:srgbClr val="000000"/>
                  </a:solidFill>
                  <a:latin typeface="Calibri" panose="020F0502020204030204"/>
                  <a:ea typeface="MS PGothic" panose="020B0600070205080204" pitchFamily="34" charset="-128"/>
                  <a:cs typeface="Arial" panose="020B0604020202020204" pitchFamily="34" charset="0"/>
                </a:rPr>
                <a:t>HepB</a:t>
              </a:r>
              <a:r>
                <a:rPr lang="en-US" sz="2200" b="1" dirty="0">
                  <a:solidFill>
                    <a:srgbClr val="000000"/>
                  </a:solidFill>
                  <a:latin typeface="Calibri" panose="020F0502020204030204"/>
                  <a:ea typeface="MS PGothic" panose="020B0600070205080204" pitchFamily="34" charset="-128"/>
                  <a:cs typeface="Arial" panose="020B0604020202020204" pitchFamily="34" charset="0"/>
                </a:rPr>
                <a:t> BD vaccine intro?</a:t>
              </a: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73B5BB7E-095B-4D41-B9A6-24E639975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3" y="1210"/>
              <a:ext cx="286" cy="366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1042988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4" name="Group 21">
            <a:extLst>
              <a:ext uri="{FF2B5EF4-FFF2-40B4-BE49-F238E27FC236}">
                <a16:creationId xmlns:a16="http://schemas.microsoft.com/office/drawing/2014/main" id="{DD5EBCA1-C089-FD7F-46CC-930054DA60A8}"/>
              </a:ext>
            </a:extLst>
          </p:cNvPr>
          <p:cNvGrpSpPr>
            <a:grpSpLocks/>
          </p:cNvGrpSpPr>
          <p:nvPr/>
        </p:nvGrpSpPr>
        <p:grpSpPr bwMode="auto">
          <a:xfrm>
            <a:off x="2127006" y="3642946"/>
            <a:ext cx="6352309" cy="995663"/>
            <a:chOff x="382" y="1905"/>
            <a:chExt cx="3644" cy="862"/>
          </a:xfrm>
        </p:grpSpPr>
        <p:sp>
          <p:nvSpPr>
            <p:cNvPr id="12298" name="Rectangle à coins arrondis 6">
              <a:extLst>
                <a:ext uri="{FF2B5EF4-FFF2-40B4-BE49-F238E27FC236}">
                  <a16:creationId xmlns:a16="http://schemas.microsoft.com/office/drawing/2014/main" id="{D37105C3-25F3-9FC6-312B-0D64511841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" y="1975"/>
              <a:ext cx="3410" cy="792"/>
            </a:xfrm>
            <a:prstGeom prst="wedgeRoundRectCallout">
              <a:avLst>
                <a:gd name="adj1" fmla="val 65718"/>
                <a:gd name="adj2" fmla="val -46917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00000"/>
              </a:solidFill>
              <a:miter lim="800000"/>
              <a:headEnd/>
              <a:tailEnd/>
            </a:ln>
          </p:spPr>
          <p:txBody>
            <a:bodyPr lIns="91440" tIns="45720" rIns="91440" bIns="45720" anchor="ctr"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en-US" sz="2200" b="1" dirty="0">
                  <a:solidFill>
                    <a:srgbClr val="000000"/>
                  </a:solidFill>
                  <a:latin typeface="Calibri" panose="020F0502020204030204"/>
                  <a:ea typeface="MS PGothic"/>
                  <a:cs typeface="Arial"/>
                </a:rPr>
                <a:t>How to make immunization </a:t>
              </a:r>
              <a:r>
                <a:rPr lang="en-US" altLang="en-US" sz="2200" b="1" dirty="0" err="1">
                  <a:solidFill>
                    <a:srgbClr val="000000"/>
                  </a:solidFill>
                  <a:latin typeface="Calibri" panose="020F0502020204030204"/>
                  <a:ea typeface="MS PGothic"/>
                  <a:cs typeface="Arial"/>
                </a:rPr>
                <a:t>programmes</a:t>
              </a:r>
              <a:r>
                <a:rPr lang="en-US" altLang="en-US" sz="2200" b="1" dirty="0">
                  <a:solidFill>
                    <a:srgbClr val="000000"/>
                  </a:solidFill>
                  <a:latin typeface="Calibri" panose="020F0502020204030204"/>
                  <a:ea typeface="MS PGothic"/>
                  <a:cs typeface="Arial"/>
                </a:rPr>
                <a:t> gender responsive?</a:t>
              </a:r>
              <a:endPara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MS PGothic"/>
                <a:cs typeface="Arial"/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6DD87F81-474A-4CF8-9829-48EF74247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" y="1905"/>
              <a:ext cx="304" cy="435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1042988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</a:t>
              </a:r>
            </a:p>
          </p:txBody>
        </p:sp>
      </p:grpSp>
      <p:sp>
        <p:nvSpPr>
          <p:cNvPr id="7173" name="Rectangle 15">
            <a:extLst>
              <a:ext uri="{FF2B5EF4-FFF2-40B4-BE49-F238E27FC236}">
                <a16:creationId xmlns:a16="http://schemas.microsoft.com/office/drawing/2014/main" id="{6F3B8625-E91A-4F1F-824E-781BED1FDB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ea typeface="ＭＳ Ｐゴシック" charset="0"/>
              </a:rPr>
              <a:t>Key issues to be addressed in this module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82AEAE-7A39-2148-736D-AD0A3283270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812588" y="6397625"/>
            <a:ext cx="379412" cy="32067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4BF2E0-EE3B-6A4E-9FB9-82DE86E1F02F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205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205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293" name="Connecteur droit 19">
            <a:extLst>
              <a:ext uri="{FF2B5EF4-FFF2-40B4-BE49-F238E27FC236}">
                <a16:creationId xmlns:a16="http://schemas.microsoft.com/office/drawing/2014/main" id="{1CFA554A-A1D7-F658-19D7-7DB294E415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14055" y="1075860"/>
            <a:ext cx="5029200" cy="467995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grpSp>
        <p:nvGrpSpPr>
          <p:cNvPr id="7" name="Group 16">
            <a:extLst>
              <a:ext uri="{FF2B5EF4-FFF2-40B4-BE49-F238E27FC236}">
                <a16:creationId xmlns:a16="http://schemas.microsoft.com/office/drawing/2014/main" id="{DBA9E0EA-300E-1FF8-29E0-7D692162FB7B}"/>
              </a:ext>
            </a:extLst>
          </p:cNvPr>
          <p:cNvGrpSpPr>
            <a:grpSpLocks/>
          </p:cNvGrpSpPr>
          <p:nvPr/>
        </p:nvGrpSpPr>
        <p:grpSpPr bwMode="auto">
          <a:xfrm>
            <a:off x="2113108" y="1638685"/>
            <a:ext cx="6364189" cy="1033463"/>
            <a:chOff x="471" y="866"/>
            <a:chExt cx="3461" cy="651"/>
          </a:xfrm>
        </p:grpSpPr>
        <p:sp>
          <p:nvSpPr>
            <p:cNvPr id="12296" name="Rectangle à coins arrondis 3">
              <a:extLst>
                <a:ext uri="{FF2B5EF4-FFF2-40B4-BE49-F238E27FC236}">
                  <a16:creationId xmlns:a16="http://schemas.microsoft.com/office/drawing/2014/main" id="{ACBA09BE-2612-2E12-EDAD-AD556AA5B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" y="941"/>
              <a:ext cx="3232" cy="576"/>
            </a:xfrm>
            <a:prstGeom prst="wedgeRoundRectCallout">
              <a:avLst>
                <a:gd name="adj1" fmla="val 67394"/>
                <a:gd name="adj2" fmla="val 67116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en-US" sz="2200" b="1" dirty="0">
                  <a:solidFill>
                    <a:srgbClr val="000000"/>
                  </a:solidFill>
                  <a:latin typeface="Calibri" panose="020F0502020204030204"/>
                </a:rPr>
                <a:t>What is sex, what is gender and how do they interact to affect health?</a:t>
              </a:r>
              <a:endPara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C719239B-686B-4DD0-9AF5-7DD3EEA14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" y="866"/>
              <a:ext cx="288" cy="317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1042988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</p:grpSp>
      <p:pic>
        <p:nvPicPr>
          <p:cNvPr id="12295" name="Picture 7">
            <a:extLst>
              <a:ext uri="{FF2B5EF4-FFF2-40B4-BE49-F238E27FC236}">
                <a16:creationId xmlns:a16="http://schemas.microsoft.com/office/drawing/2014/main" id="{2D8313D3-7996-B281-3E9E-78F188D3D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9799" y="1638685"/>
            <a:ext cx="1900238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76288B-4258-3EA7-6ABD-872B47989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704" y="8730"/>
            <a:ext cx="8914296" cy="1238250"/>
          </a:xfrm>
        </p:spPr>
        <p:txBody>
          <a:bodyPr/>
          <a:lstStyle/>
          <a:p>
            <a:r>
              <a:rPr lang="en-GB" dirty="0"/>
              <a:t>Tips for facilitators </a:t>
            </a:r>
            <a:br>
              <a:rPr lang="en-GB" dirty="0"/>
            </a:br>
            <a:r>
              <a:rPr lang="en-GB" dirty="0">
                <a:highlight>
                  <a:srgbClr val="FFFF00"/>
                </a:highlight>
              </a:rPr>
              <a:t>(</a:t>
            </a:r>
            <a:r>
              <a:rPr lang="en-GB" i="1" dirty="0">
                <a:highlight>
                  <a:srgbClr val="FFFF00"/>
                </a:highlight>
              </a:rPr>
              <a:t>do not show this slide</a:t>
            </a:r>
            <a:r>
              <a:rPr lang="en-GB" dirty="0">
                <a:highlight>
                  <a:srgbClr val="FFFF00"/>
                </a:highlight>
              </a:rPr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248E82-E458-BF9E-044A-EA6B1E7B1A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3470" y="3013227"/>
            <a:ext cx="1441272" cy="3026829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D5DF47E-381C-FC0B-BA54-1BCA2C6AD1E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2303" y="1488543"/>
            <a:ext cx="9604445" cy="4865687"/>
          </a:xfrm>
          <a:noFill/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0" tIns="0" rIns="0" bIns="0" rtlCol="0" anchor="t">
            <a:normAutofit lnSpcReduction="10000"/>
          </a:bodyPr>
          <a:lstStyle/>
          <a:p>
            <a:r>
              <a:rPr lang="en-GB" sz="2000" dirty="0">
                <a:effectLst/>
              </a:rPr>
              <a:t>If gender is </a:t>
            </a:r>
            <a:r>
              <a:rPr lang="en-GB" sz="2000" dirty="0"/>
              <a:t>a</a:t>
            </a:r>
            <a:r>
              <a:rPr lang="en-GB" sz="2000" dirty="0">
                <a:effectLst/>
              </a:rPr>
              <a:t> new topic for you, take some time to reflect about your understanding of the concept and how you feel about it</a:t>
            </a:r>
            <a:r>
              <a:rPr lang="en-GB" sz="2000" dirty="0"/>
              <a:t>. </a:t>
            </a:r>
          </a:p>
          <a:p>
            <a:r>
              <a:rPr lang="en-GB" sz="2000" dirty="0"/>
              <a:t>Learning about gender is an ongoing process. Ask</a:t>
            </a:r>
            <a:r>
              <a:rPr lang="en-GB" sz="2000" dirty="0">
                <a:effectLst/>
              </a:rPr>
              <a:t> for support if you need it and c</a:t>
            </a:r>
            <a:r>
              <a:rPr lang="en-GB" sz="2000" dirty="0"/>
              <a:t>onsider the possibility to carry out additional gender training* for yourself and your staff after the workshop.</a:t>
            </a:r>
            <a:endParaRPr lang="en-GB" sz="2000" dirty="0">
              <a:ea typeface="Calibri"/>
              <a:cs typeface="Calibri"/>
            </a:endParaRPr>
          </a:p>
          <a:p>
            <a:r>
              <a:rPr lang="en-GB" sz="2000" dirty="0"/>
              <a:t>This </a:t>
            </a:r>
            <a:r>
              <a:rPr lang="en-GB" sz="2000" dirty="0">
                <a:hlinkClick r:id="rId4"/>
              </a:rPr>
              <a:t>resource</a:t>
            </a:r>
            <a:r>
              <a:rPr lang="en-GB" sz="2000" dirty="0"/>
              <a:t> is useful background reading and can guide additional trainings.</a:t>
            </a:r>
          </a:p>
          <a:p>
            <a:r>
              <a:rPr lang="en-GB" sz="2000" b="0" dirty="0">
                <a:solidFill>
                  <a:srgbClr val="211E1E"/>
                </a:solidFill>
                <a:effectLst/>
              </a:rPr>
              <a:t>Gender learning can be difficult because it may challenge accepted ideas and requires participants to reflect on </a:t>
            </a:r>
            <a:r>
              <a:rPr lang="en-GB" sz="2000" dirty="0"/>
              <a:t>individual and cultural beliefs about gender </a:t>
            </a:r>
            <a:br>
              <a:rPr lang="en-GB" sz="2000" dirty="0"/>
            </a:br>
            <a:r>
              <a:rPr lang="en-GB" sz="2000" dirty="0">
                <a:solidFill>
                  <a:schemeClr val="tx1"/>
                </a:solidFill>
              </a:rPr>
              <a:t>and gender dynamics.</a:t>
            </a:r>
            <a:endParaRPr lang="en-GB" sz="2000" dirty="0">
              <a:solidFill>
                <a:schemeClr val="tx1"/>
              </a:solidFill>
              <a:ea typeface="Calibri"/>
              <a:cs typeface="Calibri"/>
            </a:endParaRPr>
          </a:p>
          <a:p>
            <a:r>
              <a:rPr lang="en-GB" sz="2000" dirty="0"/>
              <a:t>The process requires consideration of how norms, roles, and relationships affect programmes, policies and ultimately health outcomes.</a:t>
            </a:r>
          </a:p>
          <a:p>
            <a:r>
              <a:rPr lang="en-GB" sz="2000" dirty="0"/>
              <a:t>These ideas might be new to participants, be </a:t>
            </a:r>
            <a:r>
              <a:rPr lang="en-GB" sz="2000" dirty="0">
                <a:effectLst/>
              </a:rPr>
              <a:t>sensitive to this. </a:t>
            </a:r>
            <a:endParaRPr lang="en-GB" sz="2000" i="1" dirty="0">
              <a:effectLst/>
            </a:endParaRPr>
          </a:p>
          <a:p>
            <a:pPr marL="0" indent="0">
              <a:buNone/>
            </a:pPr>
            <a:endParaRPr lang="en-GB" sz="2000" dirty="0">
              <a:effectLst/>
            </a:endParaRPr>
          </a:p>
          <a:p>
            <a:endParaRPr lang="en-GB" sz="2000" dirty="0">
              <a:effectLst/>
              <a:latin typeface="RotisSerif"/>
            </a:endParaRPr>
          </a:p>
          <a:p>
            <a:endParaRPr lang="en-GB" sz="2000" b="1" dirty="0"/>
          </a:p>
          <a:p>
            <a:endParaRPr lang="en-GB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48266A-78BA-CF72-B3BE-12A53328BB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3496" y="220636"/>
            <a:ext cx="1808881" cy="25358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3640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What is the difference between sex and gender? </a:t>
            </a: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01F354FE-68A6-C414-A825-BF601275937A}"/>
              </a:ext>
            </a:extLst>
          </p:cNvPr>
          <p:cNvSpPr/>
          <p:nvPr/>
        </p:nvSpPr>
        <p:spPr>
          <a:xfrm>
            <a:off x="6856806" y="1116853"/>
            <a:ext cx="4032000" cy="1260000"/>
          </a:xfrm>
          <a:custGeom>
            <a:avLst/>
            <a:gdLst>
              <a:gd name="connsiteX0" fmla="*/ 0 w 3612639"/>
              <a:gd name="connsiteY0" fmla="*/ 0 h 973895"/>
              <a:gd name="connsiteX1" fmla="*/ 3612639 w 3612639"/>
              <a:gd name="connsiteY1" fmla="*/ 0 h 973895"/>
              <a:gd name="connsiteX2" fmla="*/ 3612639 w 3612639"/>
              <a:gd name="connsiteY2" fmla="*/ 973895 h 973895"/>
              <a:gd name="connsiteX3" fmla="*/ 0 w 3612639"/>
              <a:gd name="connsiteY3" fmla="*/ 973895 h 973895"/>
              <a:gd name="connsiteX4" fmla="*/ 0 w 3612639"/>
              <a:gd name="connsiteY4" fmla="*/ 0 h 97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2639" h="973895">
                <a:moveTo>
                  <a:pt x="0" y="0"/>
                </a:moveTo>
                <a:lnTo>
                  <a:pt x="3612639" y="0"/>
                </a:lnTo>
                <a:lnTo>
                  <a:pt x="3612639" y="973895"/>
                </a:lnTo>
                <a:lnTo>
                  <a:pt x="0" y="973895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spcFirstLastPara="0" vert="horz" wrap="square" lIns="170688" tIns="97536" rIns="170688" bIns="97536" numCol="1" spcCol="1270" anchor="ctr" anchorCtr="0">
            <a:noAutofit/>
          </a:bodyPr>
          <a:lstStyle/>
          <a:p>
            <a:pPr marL="0" marR="0" lvl="0" indent="0" algn="ctr" defTabSz="10668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9CDE">
                    <a:lumMod val="40000"/>
                    <a:lumOff val="6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Gender</a:t>
            </a:r>
          </a:p>
          <a:p>
            <a:pPr marL="0" marR="0" lvl="0" indent="0" algn="ctr" defTabSz="10668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Socially created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5BB805F0-841C-5E9B-7132-02FCAF1A4B23}"/>
              </a:ext>
            </a:extLst>
          </p:cNvPr>
          <p:cNvSpPr/>
          <p:nvPr/>
        </p:nvSpPr>
        <p:spPr>
          <a:xfrm>
            <a:off x="6866765" y="2335995"/>
            <a:ext cx="4022041" cy="1830826"/>
          </a:xfrm>
          <a:custGeom>
            <a:avLst/>
            <a:gdLst>
              <a:gd name="connsiteX0" fmla="*/ 0 w 3612639"/>
              <a:gd name="connsiteY0" fmla="*/ 0 h 1751996"/>
              <a:gd name="connsiteX1" fmla="*/ 3612639 w 3612639"/>
              <a:gd name="connsiteY1" fmla="*/ 0 h 1751996"/>
              <a:gd name="connsiteX2" fmla="*/ 3612639 w 3612639"/>
              <a:gd name="connsiteY2" fmla="*/ 1751996 h 1751996"/>
              <a:gd name="connsiteX3" fmla="*/ 0 w 3612639"/>
              <a:gd name="connsiteY3" fmla="*/ 1751996 h 1751996"/>
              <a:gd name="connsiteX4" fmla="*/ 0 w 3612639"/>
              <a:gd name="connsiteY4" fmla="*/ 0 h 175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2639" h="1751996">
                <a:moveTo>
                  <a:pt x="0" y="0"/>
                </a:moveTo>
                <a:lnTo>
                  <a:pt x="3612639" y="0"/>
                </a:lnTo>
                <a:lnTo>
                  <a:pt x="3612639" y="1751996"/>
                </a:lnTo>
                <a:lnTo>
                  <a:pt x="0" y="1751996"/>
                </a:lnTo>
                <a:lnTo>
                  <a:pt x="0" y="0"/>
                </a:lnTo>
                <a:close/>
              </a:path>
            </a:pathLst>
          </a:custGeom>
          <a:solidFill>
            <a:srgbClr val="134A8A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spcFirstLastPara="0" vert="horz" wrap="square" lIns="96012" tIns="96012" rIns="128016" bIns="144018" numCol="1" spcCol="1270" anchor="t" anchorCtr="0">
            <a:noAutofit/>
          </a:bodyPr>
          <a:lstStyle/>
          <a:p>
            <a:pPr marL="171450" marR="0" lvl="1" indent="-171450" defTabSz="8001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Norms, roles and relations </a:t>
            </a: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171450" marR="0" lvl="1" indent="-171450" defTabSz="8001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Varies from society to society and can evolve</a:t>
            </a: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171450" marR="0" lvl="1" indent="-171450" defTabSz="8001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Hierarchical and often unequal relations of power between men and women</a:t>
            </a: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D9FDF070-40EC-DF92-DC3B-0D794A89D6C6}"/>
              </a:ext>
            </a:extLst>
          </p:cNvPr>
          <p:cNvSpPr/>
          <p:nvPr/>
        </p:nvSpPr>
        <p:spPr>
          <a:xfrm>
            <a:off x="1393464" y="1116853"/>
            <a:ext cx="4032000" cy="1260000"/>
          </a:xfrm>
          <a:custGeom>
            <a:avLst/>
            <a:gdLst>
              <a:gd name="connsiteX0" fmla="*/ 0 w 3612639"/>
              <a:gd name="connsiteY0" fmla="*/ 0 h 973895"/>
              <a:gd name="connsiteX1" fmla="*/ 3612639 w 3612639"/>
              <a:gd name="connsiteY1" fmla="*/ 0 h 973895"/>
              <a:gd name="connsiteX2" fmla="*/ 3612639 w 3612639"/>
              <a:gd name="connsiteY2" fmla="*/ 973895 h 973895"/>
              <a:gd name="connsiteX3" fmla="*/ 0 w 3612639"/>
              <a:gd name="connsiteY3" fmla="*/ 973895 h 973895"/>
              <a:gd name="connsiteX4" fmla="*/ 0 w 3612639"/>
              <a:gd name="connsiteY4" fmla="*/ 0 h 97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2639" h="973895">
                <a:moveTo>
                  <a:pt x="0" y="0"/>
                </a:moveTo>
                <a:lnTo>
                  <a:pt x="3612639" y="0"/>
                </a:lnTo>
                <a:lnTo>
                  <a:pt x="3612639" y="973895"/>
                </a:lnTo>
                <a:lnTo>
                  <a:pt x="0" y="973895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spcFirstLastPara="0" vert="horz" wrap="square" lIns="170688" tIns="97536" rIns="170688" bIns="97536" numCol="1" spcCol="1270" anchor="ctr" anchorCtr="0">
            <a:noAutofit/>
          </a:bodyPr>
          <a:lstStyle/>
          <a:p>
            <a:pPr marL="0" marR="0" lvl="0" indent="0" algn="ctr" defTabSz="10668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Sex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9CDE">
                    <a:lumMod val="40000"/>
                    <a:lumOff val="60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0" marR="0" lvl="0" indent="0" algn="ctr" defTabSz="10668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Biological characteristics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F6D5C0CD-9FE2-7D26-282A-3D442D58DEFC}"/>
              </a:ext>
            </a:extLst>
          </p:cNvPr>
          <p:cNvSpPr/>
          <p:nvPr/>
        </p:nvSpPr>
        <p:spPr>
          <a:xfrm>
            <a:off x="1382385" y="2406594"/>
            <a:ext cx="4032000" cy="1751996"/>
          </a:xfrm>
          <a:custGeom>
            <a:avLst/>
            <a:gdLst>
              <a:gd name="connsiteX0" fmla="*/ 0 w 3612639"/>
              <a:gd name="connsiteY0" fmla="*/ 0 h 1751996"/>
              <a:gd name="connsiteX1" fmla="*/ 3612639 w 3612639"/>
              <a:gd name="connsiteY1" fmla="*/ 0 h 1751996"/>
              <a:gd name="connsiteX2" fmla="*/ 3612639 w 3612639"/>
              <a:gd name="connsiteY2" fmla="*/ 1751996 h 1751996"/>
              <a:gd name="connsiteX3" fmla="*/ 0 w 3612639"/>
              <a:gd name="connsiteY3" fmla="*/ 1751996 h 1751996"/>
              <a:gd name="connsiteX4" fmla="*/ 0 w 3612639"/>
              <a:gd name="connsiteY4" fmla="*/ 0 h 175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2639" h="1751996">
                <a:moveTo>
                  <a:pt x="0" y="0"/>
                </a:moveTo>
                <a:lnTo>
                  <a:pt x="3612639" y="0"/>
                </a:lnTo>
                <a:lnTo>
                  <a:pt x="3612639" y="1751996"/>
                </a:lnTo>
                <a:lnTo>
                  <a:pt x="0" y="1751996"/>
                </a:lnTo>
                <a:lnTo>
                  <a:pt x="0" y="0"/>
                </a:lnTo>
                <a:close/>
              </a:path>
            </a:pathLst>
          </a:custGeom>
          <a:solidFill>
            <a:srgbClr val="134A8A"/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spcFirstLastPara="0" vert="horz" wrap="square" lIns="96012" tIns="96012" rIns="128016" bIns="144018" numCol="1" spcCol="1270" anchor="t" anchorCtr="0">
            <a:noAutofit/>
          </a:bodyPr>
          <a:lstStyle/>
          <a:p>
            <a:pPr marL="171450" marR="0" lvl="1" indent="-171450" defTabSz="8001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Biological attributes</a:t>
            </a: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171450" marR="0" lvl="1" indent="-171450" defTabSz="8001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Physical and physiological features </a:t>
            </a:r>
            <a:endParaRPr kumimoji="0" lang="en-GB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171450" marR="0" lvl="1" indent="-171450" defTabSz="80010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Generally assigned at birth based on the appearance of external anatomy/genitalia</a:t>
            </a:r>
          </a:p>
        </p:txBody>
      </p:sp>
      <p:pic>
        <p:nvPicPr>
          <p:cNvPr id="17" name="Picture 26" descr="A picture containing invertebrate&#10;&#10;Description automatically generated">
            <a:extLst>
              <a:ext uri="{FF2B5EF4-FFF2-40B4-BE49-F238E27FC236}">
                <a16:creationId xmlns:a16="http://schemas.microsoft.com/office/drawing/2014/main" id="{A44E4FF3-9858-BD50-C908-E60E8BE07F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0830" y="4237420"/>
            <a:ext cx="4032000" cy="1771528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D0541E6C-027D-3C45-2020-1AEFD13FD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6765" y="4237420"/>
            <a:ext cx="4031999" cy="175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5">
            <a:extLst>
              <a:ext uri="{FF2B5EF4-FFF2-40B4-BE49-F238E27FC236}">
                <a16:creationId xmlns:a16="http://schemas.microsoft.com/office/drawing/2014/main" id="{99FE0A0C-75D0-8980-7D9A-5DDDB7B135CD}"/>
              </a:ext>
            </a:extLst>
          </p:cNvPr>
          <p:cNvSpPr txBox="1"/>
          <p:nvPr/>
        </p:nvSpPr>
        <p:spPr>
          <a:xfrm>
            <a:off x="5425464" y="6458595"/>
            <a:ext cx="296848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/>
                <a:ea typeface="+mn-ea"/>
                <a:cs typeface="+mn-cs"/>
              </a:rPr>
              <a:t>Reference: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"/>
                <a:ea typeface="+mn-ea"/>
                <a:cs typeface="+mn-cs"/>
                <a:hlinkClick r:id="rId5"/>
              </a:rPr>
              <a:t>Gender and Health Q&amp;A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E2207-0B15-F2C3-47EC-27BE48BAF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429" y="0"/>
            <a:ext cx="12192000" cy="1238250"/>
          </a:xfrm>
        </p:spPr>
        <p:txBody>
          <a:bodyPr>
            <a:normAutofit/>
          </a:bodyPr>
          <a:lstStyle/>
          <a:p>
            <a:r>
              <a:rPr lang="en-GB" dirty="0">
                <a:ea typeface="MS PGothic"/>
              </a:rPr>
              <a:t>Interesting to know: Sex, Gender and Hepatitis B  </a:t>
            </a:r>
            <a:endParaRPr lang="en-US" dirty="0">
              <a:ea typeface="MS PGothic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A4620-6C23-4C1D-AC90-55640156B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362" y="1472311"/>
            <a:ext cx="11427275" cy="461168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it-IT" sz="2300" dirty="0">
                <a:ea typeface="MS PGothic"/>
              </a:rPr>
              <a:t>Boys and girls have similar risks of </a:t>
            </a:r>
            <a:r>
              <a:rPr lang="it-IT" sz="2300" dirty="0" err="1">
                <a:ea typeface="MS PGothic"/>
              </a:rPr>
              <a:t>mother</a:t>
            </a:r>
            <a:r>
              <a:rPr lang="it-IT" sz="2300" dirty="0">
                <a:ea typeface="MS PGothic"/>
              </a:rPr>
              <a:t>-to-</a:t>
            </a:r>
            <a:r>
              <a:rPr lang="it-IT" sz="2300" dirty="0" err="1">
                <a:ea typeface="MS PGothic"/>
              </a:rPr>
              <a:t>child</a:t>
            </a:r>
            <a:r>
              <a:rPr lang="it-IT" sz="2300" dirty="0">
                <a:ea typeface="MS PGothic"/>
              </a:rPr>
              <a:t>-transmission (MTCT), </a:t>
            </a:r>
            <a:r>
              <a:rPr lang="it-IT" sz="2300" dirty="0" err="1">
                <a:ea typeface="MS PGothic"/>
              </a:rPr>
              <a:t>but</a:t>
            </a:r>
            <a:r>
              <a:rPr lang="it-IT" sz="2300" dirty="0">
                <a:ea typeface="MS PGothic"/>
              </a:rPr>
              <a:t> some of the risk </a:t>
            </a:r>
            <a:r>
              <a:rPr lang="it-IT" sz="2300" dirty="0" err="1">
                <a:ea typeface="MS PGothic"/>
              </a:rPr>
              <a:t>factors</a:t>
            </a:r>
            <a:r>
              <a:rPr lang="it-IT" sz="2300" dirty="0">
                <a:ea typeface="MS PGothic"/>
              </a:rPr>
              <a:t> for </a:t>
            </a:r>
            <a:r>
              <a:rPr lang="it-IT" sz="2300" dirty="0" err="1">
                <a:ea typeface="MS PGothic"/>
              </a:rPr>
              <a:t>Hepatitis</a:t>
            </a:r>
            <a:r>
              <a:rPr lang="it-IT" sz="2300" dirty="0">
                <a:ea typeface="MS PGothic"/>
              </a:rPr>
              <a:t> B virus </a:t>
            </a:r>
            <a:r>
              <a:rPr lang="it-IT" sz="2300" dirty="0" err="1">
                <a:ea typeface="MS PGothic"/>
              </a:rPr>
              <a:t>exposure</a:t>
            </a:r>
            <a:r>
              <a:rPr lang="it-IT" sz="2300" dirty="0">
                <a:ea typeface="MS PGothic"/>
              </a:rPr>
              <a:t> </a:t>
            </a:r>
            <a:r>
              <a:rPr lang="it-IT" sz="2300" dirty="0" err="1">
                <a:ea typeface="MS PGothic"/>
              </a:rPr>
              <a:t>as</a:t>
            </a:r>
            <a:r>
              <a:rPr lang="it-IT" sz="2300" dirty="0">
                <a:ea typeface="MS PGothic"/>
              </a:rPr>
              <a:t> </a:t>
            </a:r>
            <a:r>
              <a:rPr lang="it-IT" sz="2300" dirty="0" err="1">
                <a:ea typeface="MS PGothic"/>
              </a:rPr>
              <a:t>well</a:t>
            </a:r>
            <a:r>
              <a:rPr lang="it-IT" sz="2300" dirty="0">
                <a:ea typeface="MS PGothic"/>
              </a:rPr>
              <a:t> </a:t>
            </a:r>
            <a:r>
              <a:rPr lang="it-IT" sz="2300" dirty="0" err="1">
                <a:ea typeface="MS PGothic"/>
              </a:rPr>
              <a:t>as</a:t>
            </a:r>
            <a:r>
              <a:rPr lang="it-IT" sz="2300" dirty="0">
                <a:ea typeface="MS PGothic"/>
              </a:rPr>
              <a:t> </a:t>
            </a:r>
            <a:r>
              <a:rPr lang="it-IT" sz="2300" dirty="0" err="1">
                <a:ea typeface="MS PGothic"/>
              </a:rPr>
              <a:t>susceptibility</a:t>
            </a:r>
            <a:r>
              <a:rPr lang="it-IT" sz="2300" dirty="0">
                <a:ea typeface="MS PGothic"/>
              </a:rPr>
              <a:t> to </a:t>
            </a:r>
            <a:r>
              <a:rPr lang="it-IT" sz="2300" dirty="0" err="1">
                <a:ea typeface="MS PGothic"/>
              </a:rPr>
              <a:t>infection</a:t>
            </a:r>
            <a:r>
              <a:rPr lang="it-IT" sz="2300" dirty="0">
                <a:ea typeface="MS PGothic"/>
              </a:rPr>
              <a:t> </a:t>
            </a:r>
            <a:r>
              <a:rPr lang="it-IT" sz="2300" dirty="0" err="1">
                <a:ea typeface="MS PGothic"/>
              </a:rPr>
              <a:t>differ</a:t>
            </a:r>
            <a:r>
              <a:rPr lang="it-IT" sz="2300" dirty="0">
                <a:ea typeface="MS PGothic"/>
              </a:rPr>
              <a:t> for men and women</a:t>
            </a:r>
            <a:endParaRPr lang="en-US" sz="2300" dirty="0">
              <a:ea typeface="MS PGothic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300" b="1" dirty="0">
                <a:ea typeface="MS PGothic"/>
              </a:rPr>
              <a:t>Sex: </a:t>
            </a:r>
            <a:r>
              <a:rPr lang="en-US" sz="2300" dirty="0">
                <a:ea typeface="MS PGothic"/>
              </a:rPr>
              <a:t>studies have found certain immunological differences between males and females cause differential outcomes of infection. Females have also been shown to mount higher antibody response to vaccination against Hepatitis B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300" b="1" dirty="0">
                <a:ea typeface="MS PGothic"/>
              </a:rPr>
              <a:t>Gender: </a:t>
            </a:r>
            <a:r>
              <a:rPr lang="en-US" sz="2300" dirty="0">
                <a:ea typeface="MS PGothic"/>
              </a:rPr>
              <a:t>Access to diagnosis and care is influenced by gender-specific education, behaviour, beliefs, role-models and tailoring of health services. Stigma and </a:t>
            </a:r>
            <a:r>
              <a:rPr lang="en-US" sz="2300" dirty="0" err="1">
                <a:ea typeface="MS PGothic"/>
              </a:rPr>
              <a:t>marginalisation</a:t>
            </a:r>
            <a:r>
              <a:rPr lang="en-US" sz="2300" dirty="0">
                <a:ea typeface="MS PGothic"/>
              </a:rPr>
              <a:t> in some of the groups at high risk of Hepatitis B virus infection is a significant barrier</a:t>
            </a:r>
            <a:endParaRPr lang="en-US" sz="2300" dirty="0"/>
          </a:p>
          <a:p>
            <a:pPr>
              <a:buFont typeface="Arial" panose="020B0604020202020204" pitchFamily="34" charset="0"/>
              <a:buChar char="•"/>
            </a:pPr>
            <a:endParaRPr lang="en-US" sz="2300" dirty="0">
              <a:highlight>
                <a:srgbClr val="FFFF0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A818BE-4481-FB79-3CD5-06902270EAD9}"/>
              </a:ext>
            </a:extLst>
          </p:cNvPr>
          <p:cNvSpPr txBox="1"/>
          <p:nvPr/>
        </p:nvSpPr>
        <p:spPr>
          <a:xfrm>
            <a:off x="239156" y="5990440"/>
            <a:ext cx="11873673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000" b="1" dirty="0">
                <a:solidFill>
                  <a:srgbClr val="1B1B1B"/>
                </a:solidFill>
              </a:rPr>
              <a:t>Reference: </a:t>
            </a:r>
            <a:r>
              <a:rPr lang="en-GB" sz="1000" b="1" dirty="0">
                <a:solidFill>
                  <a:srgbClr val="1B1B1B"/>
                </a:solidFill>
                <a:hlinkClick r:id="rId4"/>
              </a:rPr>
              <a:t>Brown R, Goulder P, Matthews PC. Sexual Dimorphism in Chronic Hepatitis B Virus (HBV) Infection: Evidence to Inform Elimination Efforts. Wellcome Open Res. 2022 Apr 26;7:32.</a:t>
            </a:r>
            <a:r>
              <a:rPr lang="en-GB" sz="1000" b="1" dirty="0">
                <a:solidFill>
                  <a:srgbClr val="1B1B1B"/>
                </a:solidFill>
              </a:rPr>
              <a:t> </a:t>
            </a:r>
            <a:endParaRPr lang="en-US" sz="1000" dirty="0"/>
          </a:p>
          <a:p>
            <a:pPr algn="l"/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79126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935A2-EC6D-AD53-4A22-B072680AC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       Gender is one of many factors related to inequality</a:t>
            </a:r>
            <a:endParaRPr lang="en-US" dirty="0"/>
          </a:p>
        </p:txBody>
      </p:sp>
      <p:pic>
        <p:nvPicPr>
          <p:cNvPr id="1026" name="Picture 2" descr="Status of Women Canada, 'Intersectionality image: graphic illustrating... |  Download Scientific Diagram">
            <a:extLst>
              <a:ext uri="{FF2B5EF4-FFF2-40B4-BE49-F238E27FC236}">
                <a16:creationId xmlns:a16="http://schemas.microsoft.com/office/drawing/2014/main" id="{C3F8E4E3-74BD-D9B5-D7BF-C34B4C51A9F6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142" y="1160949"/>
            <a:ext cx="4858823" cy="485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1FA318-8CDD-0C74-9282-DD4FF4124845}"/>
              </a:ext>
            </a:extLst>
          </p:cNvPr>
          <p:cNvSpPr txBox="1"/>
          <p:nvPr/>
        </p:nvSpPr>
        <p:spPr>
          <a:xfrm>
            <a:off x="422637" y="1483726"/>
            <a:ext cx="619019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Gender intersects with many other characteristics to shape social inequalities and health.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For example, a wealthy father may have better education and the confidence to take his child for vaccination; whereas a father from a low economic class may feel he would be laughed at.</a:t>
            </a:r>
          </a:p>
          <a:p>
            <a:endParaRPr lang="en-US" sz="2400" dirty="0"/>
          </a:p>
          <a:p>
            <a:r>
              <a:rPr lang="en-US" sz="2400" b="1" dirty="0"/>
              <a:t>Exercise</a:t>
            </a:r>
            <a:r>
              <a:rPr lang="en-US" sz="2400" dirty="0"/>
              <a:t>: Can you think of other examples?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71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01"/>
              </a:srgbClr>
            </a:outerShdw>
          </a:effectLst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r>
              <a:rPr lang="en-US" dirty="0"/>
              <a:t>         What are gender-related barriers to immunization? </a:t>
            </a:r>
            <a:endParaRPr dirty="0"/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AE84B176-0CED-5E95-8E77-CEDDED4A360C}"/>
              </a:ext>
            </a:extLst>
          </p:cNvPr>
          <p:cNvSpPr txBox="1"/>
          <p:nvPr/>
        </p:nvSpPr>
        <p:spPr>
          <a:xfrm>
            <a:off x="7276371" y="5918279"/>
            <a:ext cx="5640765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Source: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  <a:hlinkClick r:id="rId3"/>
              </a:rPr>
              <a:t>Why gender matters: immunization agenda 2030. Geneva.2021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</p:txBody>
      </p:sp>
      <p:sp>
        <p:nvSpPr>
          <p:cNvPr id="15" name="Arrow: Right 8">
            <a:extLst>
              <a:ext uri="{FF2B5EF4-FFF2-40B4-BE49-F238E27FC236}">
                <a16:creationId xmlns:a16="http://schemas.microsoft.com/office/drawing/2014/main" id="{229101F2-702D-0EC8-0681-59CE7BA2CA84}"/>
              </a:ext>
            </a:extLst>
          </p:cNvPr>
          <p:cNvSpPr/>
          <p:nvPr/>
        </p:nvSpPr>
        <p:spPr>
          <a:xfrm>
            <a:off x="767231" y="4038825"/>
            <a:ext cx="4135028" cy="1761390"/>
          </a:xfrm>
          <a:prstGeom prst="rightArrow">
            <a:avLst/>
          </a:prstGeom>
          <a:solidFill>
            <a:srgbClr val="EF4A2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SUPPLY SIDE 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(Provision of Services)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/>
              <a:ea typeface="+mn-ea"/>
              <a:cs typeface="+mn-cs"/>
              <a:sym typeface="Arial"/>
            </a:endParaRPr>
          </a:p>
        </p:txBody>
      </p:sp>
      <p:sp>
        <p:nvSpPr>
          <p:cNvPr id="16" name="Arrow: Right 9">
            <a:extLst>
              <a:ext uri="{FF2B5EF4-FFF2-40B4-BE49-F238E27FC236}">
                <a16:creationId xmlns:a16="http://schemas.microsoft.com/office/drawing/2014/main" id="{9C1B24DA-857D-FE6C-2B98-959AD2AB4A7F}"/>
              </a:ext>
            </a:extLst>
          </p:cNvPr>
          <p:cNvSpPr/>
          <p:nvPr/>
        </p:nvSpPr>
        <p:spPr>
          <a:xfrm flipH="1">
            <a:off x="6776498" y="4038825"/>
            <a:ext cx="4251951" cy="1761390"/>
          </a:xfrm>
          <a:prstGeom prst="rightArrow">
            <a:avLst/>
          </a:prstGeom>
          <a:solidFill>
            <a:srgbClr val="008A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DEMAND SIDE 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(Health Seeking Behaviours)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/>
              <a:ea typeface="+mn-ea"/>
              <a:cs typeface="+mn-cs"/>
              <a:sym typeface="Arial"/>
            </a:endParaRPr>
          </a:p>
        </p:txBody>
      </p:sp>
      <p:pic>
        <p:nvPicPr>
          <p:cNvPr id="17" name="Picture 10">
            <a:extLst>
              <a:ext uri="{FF2B5EF4-FFF2-40B4-BE49-F238E27FC236}">
                <a16:creationId xmlns:a16="http://schemas.microsoft.com/office/drawing/2014/main" id="{4303585B-076A-2946-F9AF-5B91A018C1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8469" y="4136357"/>
            <a:ext cx="1536404" cy="152485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B181A0-CD3E-945A-748E-F18FD5E94A23}"/>
              </a:ext>
            </a:extLst>
          </p:cNvPr>
          <p:cNvSpPr txBox="1">
            <a:spLocks/>
          </p:cNvSpPr>
          <p:nvPr/>
        </p:nvSpPr>
        <p:spPr>
          <a:xfrm>
            <a:off x="767231" y="1566249"/>
            <a:ext cx="11055349" cy="4611688"/>
          </a:xfrm>
          <a:prstGeom prst="rect">
            <a:avLst/>
          </a:prstGeom>
        </p:spPr>
        <p:txBody>
          <a:bodyPr>
            <a:normAutofit/>
          </a:bodyPr>
          <a:lstStyle>
            <a:lvl1pPr marL="341313" indent="-341313" algn="l" defTabSz="912813" rtl="0" eaLnBrk="0" fontAlgn="base" hangingPunct="0"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804863" indent="-280988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+mn-lt"/>
                <a:ea typeface="Arial" charset="0"/>
                <a:cs typeface="+mn-cs"/>
              </a:defRPr>
            </a:lvl2pPr>
            <a:lvl3pPr marL="1255713" indent="-269875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charset="0"/>
                <a:cs typeface="+mn-cs"/>
              </a:defRPr>
            </a:lvl3pPr>
            <a:lvl4pPr marL="1663700" indent="-225425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charset="0"/>
                <a:cs typeface="+mn-cs"/>
              </a:defRPr>
            </a:lvl4pPr>
            <a:lvl5pPr marL="1987550" indent="-144463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ea typeface="Arial" charset="0"/>
                <a:cs typeface="+mn-cs"/>
              </a:defRPr>
            </a:lvl5pPr>
            <a:lvl6pPr marL="2389109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6pPr>
            <a:lvl7pPr marL="2789845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7pPr>
            <a:lvl8pPr marL="3190581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8pPr>
            <a:lvl9pPr marL="3591317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Gender affects both the </a:t>
            </a:r>
            <a:r>
              <a:rPr lang="it-IT" sz="2800" b="1" dirty="0"/>
              <a:t>supply side </a:t>
            </a:r>
            <a:r>
              <a:rPr lang="it-IT" sz="2800" dirty="0"/>
              <a:t>and the </a:t>
            </a:r>
            <a:r>
              <a:rPr lang="it-IT" sz="2800" b="1" dirty="0"/>
              <a:t>demand side </a:t>
            </a:r>
            <a:r>
              <a:rPr lang="it-IT" sz="2800" dirty="0"/>
              <a:t>of immunization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it-IT" sz="2800" dirty="0"/>
              <a:t>Gender barriers to immunization </a:t>
            </a:r>
            <a:r>
              <a:rPr lang="en-US" sz="2800" dirty="0"/>
              <a:t>operate at multiple levels, from the individual and the household to the community and health systems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kern="0" dirty="0"/>
          </a:p>
        </p:txBody>
      </p:sp>
    </p:spTree>
    <p:extLst>
      <p:ext uri="{BB962C8B-B14F-4D97-AF65-F5344CB8AC3E}">
        <p14:creationId xmlns:p14="http://schemas.microsoft.com/office/powerpoint/2010/main" val="2684551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D998F-6C85-42B0-A980-A26E0420C40E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en-US" dirty="0"/>
              <a:t>Demand-side gender barriers </a:t>
            </a:r>
            <a:br>
              <a:rPr lang="en-US" dirty="0"/>
            </a:br>
            <a:r>
              <a:rPr lang="en-US" dirty="0"/>
              <a:t>(health seeking behaviors)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AE559C-22A7-4424-9B1D-CEE025B239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77"/>
            <a:fld id="{A9A282EC-7EB1-1842-AEDA-969B9A13090D}" type="slidenum">
              <a:rPr lang="en-GB">
                <a:solidFill>
                  <a:srgbClr val="000000">
                    <a:tint val="75000"/>
                  </a:srgbClr>
                </a:solidFill>
                <a:sym typeface="Arial"/>
              </a:rPr>
              <a:pPr defTabSz="914377"/>
              <a:t>9</a:t>
            </a:fld>
            <a:endParaRPr lang="en-GB">
              <a:solidFill>
                <a:srgbClr val="000000">
                  <a:tint val="75000"/>
                </a:srgbClr>
              </a:solidFill>
              <a:sym typeface="Arial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E798F7-3520-4677-BBEF-41E65622618D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5675525" y="1487439"/>
            <a:ext cx="63106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defTabSz="914377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Tx/>
              <a:buNone/>
              <a:defRPr/>
            </a:pPr>
            <a:r>
              <a:rPr lang="en-US" sz="2000" b="1" i="1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Examples…</a:t>
            </a:r>
          </a:p>
          <a:p>
            <a:pPr marL="285744" indent="-285744" defTabSz="914377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Limited decision-making autonomy</a:t>
            </a:r>
          </a:p>
          <a:p>
            <a:pPr marL="285744" indent="-285744" defTabSz="914377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Lack of control over time/resources (including mobile phones)</a:t>
            </a:r>
          </a:p>
          <a:p>
            <a:pPr marL="285744" indent="-285744" defTabSz="914377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Mobility restrictions (sociocultural, security)</a:t>
            </a:r>
          </a:p>
          <a:p>
            <a:pPr marL="285744" indent="-285744" defTabSz="914377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Lower education &amp; health literacy</a:t>
            </a:r>
          </a:p>
          <a:p>
            <a:pPr marL="285744" indent="-285744" defTabSz="914377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Gender-based violence (GBV) and harmful practices (including child marriage)</a:t>
            </a:r>
          </a:p>
          <a:p>
            <a:pPr marL="285744" indent="-285744" defTabSz="914377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Lack of men’s/father’s involvement in care</a:t>
            </a:r>
          </a:p>
        </p:txBody>
      </p:sp>
      <p:pic>
        <p:nvPicPr>
          <p:cNvPr id="3" name="Picture 2" descr="A picture containing person, indoor, ceiling, several&#10;&#10;Description automatically generated">
            <a:extLst>
              <a:ext uri="{FF2B5EF4-FFF2-40B4-BE49-F238E27FC236}">
                <a16:creationId xmlns:a16="http://schemas.microsoft.com/office/drawing/2014/main" id="{94DA3896-1AF8-EE57-CAC0-6675C28E02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02" b="-2204"/>
          <a:stretch/>
        </p:blipFill>
        <p:spPr>
          <a:xfrm>
            <a:off x="365552" y="1238250"/>
            <a:ext cx="5104179" cy="5134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CFD93E-69FF-4137-B6D3-523E7937094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540836" y="5940164"/>
            <a:ext cx="2201863" cy="111125"/>
          </a:xfrm>
          <a:prstGeom prst="rect">
            <a:avLst/>
          </a:prstGeom>
        </p:spPr>
        <p:txBody>
          <a:bodyPr/>
          <a:lstStyle/>
          <a:p>
            <a:pPr defTabSz="914377"/>
            <a:r>
              <a:rPr lang="en-US" sz="800" dirty="0">
                <a:solidFill>
                  <a:srgbClr val="FFFFFF">
                    <a:lumMod val="65000"/>
                  </a:srgbClr>
                </a:solidFill>
                <a:latin typeface="Helvetica Neue"/>
                <a:sym typeface="Arial"/>
              </a:rPr>
              <a:t>© WHO / Blink Media - Ricci Shryock</a:t>
            </a:r>
            <a:endParaRPr lang="en-GB" sz="800" dirty="0">
              <a:solidFill>
                <a:srgbClr val="FFFFFF">
                  <a:lumMod val="65000"/>
                </a:srgbClr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565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HO_palette">
      <a:dk1>
        <a:srgbClr val="000000"/>
      </a:dk1>
      <a:lt1>
        <a:srgbClr val="FFFFFF"/>
      </a:lt1>
      <a:dk2>
        <a:srgbClr val="00205C"/>
      </a:dk2>
      <a:lt2>
        <a:srgbClr val="E7E6E6"/>
      </a:lt2>
      <a:accent1>
        <a:srgbClr val="0099DD"/>
      </a:accent1>
      <a:accent2>
        <a:srgbClr val="F16829"/>
      </a:accent2>
      <a:accent3>
        <a:srgbClr val="F3A81C"/>
      </a:accent3>
      <a:accent4>
        <a:srgbClr val="A6228C"/>
      </a:accent4>
      <a:accent5>
        <a:srgbClr val="5B2C86"/>
      </a:accent5>
      <a:accent6>
        <a:srgbClr val="80BC5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HO_presentation_template_R1_V06" id="{1BDC1073-AB81-8147-89C3-A79EC2A6301F}" vid="{9D092595-E6B8-C345-B470-402B85CA4A40}"/>
    </a:ext>
  </a:extLst>
</a:theme>
</file>

<file path=ppt/theme/theme2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EDB27E50806848838E854E99034A00" ma:contentTypeVersion="18" ma:contentTypeDescription="Create a new document." ma:contentTypeScope="" ma:versionID="92d878932c2e9590bfa137065a2d2a38">
  <xsd:schema xmlns:xsd="http://www.w3.org/2001/XMLSchema" xmlns:xs="http://www.w3.org/2001/XMLSchema" xmlns:p="http://schemas.microsoft.com/office/2006/metadata/properties" xmlns:ns2="995131ef-4b84-4a89-8ec0-1848db7ea1dd" xmlns:ns3="33fc9297-1dc9-4d84-ab5d-dd00c9b88de2" targetNamespace="http://schemas.microsoft.com/office/2006/metadata/properties" ma:root="true" ma:fieldsID="f3c989fd52259bff1cccb0d03e122edc" ns2:_="" ns3:_="">
    <xsd:import namespace="995131ef-4b84-4a89-8ec0-1848db7ea1dd"/>
    <xsd:import namespace="33fc9297-1dc9-4d84-ab5d-dd00c9b88d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5131ef-4b84-4a89-8ec0-1848db7ea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a4eac88-8ae6-4a96-90c7-97bc93c844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fc9297-1dc9-4d84-ab5d-dd00c9b88de2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f26c2ce-6988-43d3-a671-b487ed6b79aa}" ma:internalName="TaxCatchAll" ma:showField="CatchAllData" ma:web="33fc9297-1dc9-4d84-ab5d-dd00c9b88d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95131ef-4b84-4a89-8ec0-1848db7ea1dd">
      <Terms xmlns="http://schemas.microsoft.com/office/infopath/2007/PartnerControls"/>
    </lcf76f155ced4ddcb4097134ff3c332f>
    <TaxCatchAll xmlns="33fc9297-1dc9-4d84-ab5d-dd00c9b88de2" xsi:nil="true"/>
    <SharedWithUsers xmlns="33fc9297-1dc9-4d84-ab5d-dd00c9b88de2">
      <UserInfo>
        <DisplayName>SharingLinks.3e9cdcb1-d0bd-4f3f-ba91-4a4f6e27fbd6.Flexible.66e87071-3fba-43ab-ad8b-69d6f9cc551c</DisplayName>
        <AccountId>793</AccountId>
        <AccountType/>
      </UserInfo>
      <UserInfo>
        <DisplayName>GOODMAN, Tracey S.</DisplayName>
        <AccountId>46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493A8AC-0138-4F7A-8E1E-F9CF148E40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5131ef-4b84-4a89-8ec0-1848db7ea1dd"/>
    <ds:schemaRef ds:uri="33fc9297-1dc9-4d84-ab5d-dd00c9b88d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EAAE073-15C6-4297-9457-7C9F8A75D7C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F73142-980B-4AF5-84F5-2B9AB6814D1B}">
  <ds:schemaRefs>
    <ds:schemaRef ds:uri="995131ef-4b84-4a89-8ec0-1848db7ea1dd"/>
    <ds:schemaRef ds:uri="http://schemas.microsoft.com/office/2006/documentManagement/types"/>
    <ds:schemaRef ds:uri="http://purl.org/dc/elements/1.1/"/>
    <ds:schemaRef ds:uri="33fc9297-1dc9-4d84-ab5d-dd00c9b88de2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18527</TotalTime>
  <Words>1745</Words>
  <Application>Microsoft Office PowerPoint</Application>
  <PresentationFormat>Widescreen</PresentationFormat>
  <Paragraphs>161</Paragraphs>
  <Slides>18</Slides>
  <Notes>17</Notes>
  <HiddenSlides>1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Arial Narrow</vt:lpstr>
      <vt:lpstr>Calibri</vt:lpstr>
      <vt:lpstr>Helvetica Neue</vt:lpstr>
      <vt:lpstr>Noto Sans</vt:lpstr>
      <vt:lpstr>Poppins</vt:lpstr>
      <vt:lpstr>RotisSerif</vt:lpstr>
      <vt:lpstr>Segoe UI</vt:lpstr>
      <vt:lpstr>Wingdings</vt:lpstr>
      <vt:lpstr>Office Theme</vt:lpstr>
      <vt:lpstr>PPTtemplate</vt:lpstr>
      <vt:lpstr>PowerPoint Presentation</vt:lpstr>
      <vt:lpstr>Learning objectives</vt:lpstr>
      <vt:lpstr>Key issues to be addressed in this module</vt:lpstr>
      <vt:lpstr>Tips for facilitators  (do not show this slide)</vt:lpstr>
      <vt:lpstr>      What is the difference between sex and gender? </vt:lpstr>
      <vt:lpstr>Interesting to know: Sex, Gender and Hepatitis B  </vt:lpstr>
      <vt:lpstr>        Gender is one of many factors related to inequality</vt:lpstr>
      <vt:lpstr>         What are gender-related barriers to immunization? </vt:lpstr>
      <vt:lpstr>Demand-side gender barriers  (health seeking behaviors)</vt:lpstr>
      <vt:lpstr>Supply side gender barriers (provision of services) </vt:lpstr>
      <vt:lpstr>Share your thoughts and experience…</vt:lpstr>
      <vt:lpstr>Potential gender barrier: Women have limited mobility, time, and control over resources</vt:lpstr>
      <vt:lpstr>Potential gender barrier: Women have limited autonomy in decision-making and household dynamics   </vt:lpstr>
      <vt:lpstr>Key takeaways</vt:lpstr>
      <vt:lpstr>Questions? Comments?</vt:lpstr>
      <vt:lpstr>End of the module</vt:lpstr>
      <vt:lpstr>Additional resources on gender, health and immunization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{Main title presentation}</dc:title>
  <dc:subject/>
  <dc:creator>{Enter autor's name}</dc:creator>
  <cp:keywords/>
  <dc:description/>
  <cp:lastModifiedBy>SHENDALE, Stephanie</cp:lastModifiedBy>
  <cp:revision>213</cp:revision>
  <dcterms:created xsi:type="dcterms:W3CDTF">2022-05-27T09:31:14Z</dcterms:created>
  <dcterms:modified xsi:type="dcterms:W3CDTF">2025-02-13T12:03:56Z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0x01010037EDB27E50806848838E854E99034A00</vt:lpwstr>
  </property>
  <property fmtid="{D5CDD505-2E9C-101B-9397-08002B2CF9AE}" pid="3" name="MediaServiceImageTags">
    <vt:lpwstr/>
  </property>
</Properties>
</file>