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24"/>
  </p:notesMasterIdLst>
  <p:sldIdLst>
    <p:sldId id="560" r:id="rId3"/>
    <p:sldId id="535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568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9" autoAdjust="0"/>
    <p:restoredTop sz="91525" autoAdjust="0"/>
  </p:normalViewPr>
  <p:slideViewPr>
    <p:cSldViewPr snapToGrid="0">
      <p:cViewPr varScale="1">
        <p:scale>
          <a:sx n="75" d="100"/>
          <a:sy n="75" d="100"/>
        </p:scale>
        <p:origin x="10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38B7BC0D-878B-4865-9A11-B23DCDCB8901}"/>
    <pc:docChg chg="delSld delMainMaster">
      <pc:chgData name="Eilidh McGregor (Green Ink)" userId="9cba41ee-7d70-4c23-afba-c2290bddaa61" providerId="ADAL" clId="{38B7BC0D-878B-4865-9A11-B23DCDCB8901}" dt="2025-01-22T17:49:16.426" v="1" actId="2696"/>
      <pc:docMkLst>
        <pc:docMk/>
      </pc:docMkLst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669582613" sldId="49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279994913" sldId="49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281892448" sldId="54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284976561" sldId="564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38B7BC0D-878B-4865-9A11-B23DCDCB8901}" dt="2025-01-22T17:48:59.192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38B7BC0D-878B-4865-9A11-B23DCDCB8901}" dt="2025-01-22T17:49:16.426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38B7BC0D-878B-4865-9A11-B23DCDCB8901}" dt="2025-01-22T17:48:59.192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38B7BC0D-878B-4865-9A11-B23DCDCB8901}" dt="2025-01-22T17:48:59.192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38B7BC0D-878B-4865-9A11-B23DCDCB8901}" dt="2025-01-22T17:48:59.192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38B7BC0D-878B-4865-9A11-B23DCDCB8901}" dt="2025-01-22T17:48:59.192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38B7BC0D-878B-4865-9A11-B23DCDCB8901}" dt="2025-01-22T17:48:59.192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38B7BC0D-878B-4865-9A11-B23DCDCB8901}" dt="2025-01-22T17:48:59.192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  <pc:docChgLst>
    <pc:chgData name="Guy Manners (Green Ink)" userId="0f72d4e3-0f22-40ba-bc66-f2cb0e17addf" providerId="ADAL" clId="{E05E9454-51C9-47B8-93D4-4781BE52407A}"/>
    <pc:docChg chg="undo custSel modSld">
      <pc:chgData name="Guy Manners (Green Ink)" userId="0f72d4e3-0f22-40ba-bc66-f2cb0e17addf" providerId="ADAL" clId="{E05E9454-51C9-47B8-93D4-4781BE52407A}" dt="2025-01-20T10:30:41.453" v="783" actId="1038"/>
      <pc:docMkLst>
        <pc:docMk/>
      </pc:docMkLst>
      <pc:sldChg chg="modNotesTx">
        <pc:chgData name="Guy Manners (Green Ink)" userId="0f72d4e3-0f22-40ba-bc66-f2cb0e17addf" providerId="ADAL" clId="{E05E9454-51C9-47B8-93D4-4781BE52407A}" dt="2025-01-20T09:12:57.663" v="687" actId="13926"/>
        <pc:sldMkLst>
          <pc:docMk/>
          <pc:sldMk cId="0" sldId="270"/>
        </pc:sldMkLst>
      </pc:sldChg>
      <pc:sldChg chg="modNotesTx">
        <pc:chgData name="Guy Manners (Green Ink)" userId="0f72d4e3-0f22-40ba-bc66-f2cb0e17addf" providerId="ADAL" clId="{E05E9454-51C9-47B8-93D4-4781BE52407A}" dt="2025-01-20T09:46:46.271" v="728"/>
        <pc:sldMkLst>
          <pc:docMk/>
          <pc:sldMk cId="2325324675" sldId="276"/>
        </pc:sldMkLst>
      </pc:sldChg>
      <pc:sldChg chg="modNotesTx">
        <pc:chgData name="Guy Manners (Green Ink)" userId="0f72d4e3-0f22-40ba-bc66-f2cb0e17addf" providerId="ADAL" clId="{E05E9454-51C9-47B8-93D4-4781BE52407A}" dt="2025-01-20T09:12:44.959" v="686" actId="13926"/>
        <pc:sldMkLst>
          <pc:docMk/>
          <pc:sldMk cId="3190309418" sldId="292"/>
        </pc:sldMkLst>
      </pc:sldChg>
      <pc:sldChg chg="modNotesTx">
        <pc:chgData name="Guy Manners (Green Ink)" userId="0f72d4e3-0f22-40ba-bc66-f2cb0e17addf" providerId="ADAL" clId="{E05E9454-51C9-47B8-93D4-4781BE52407A}" dt="2025-01-20T10:03:18.217" v="734" actId="13926"/>
        <pc:sldMkLst>
          <pc:docMk/>
          <pc:sldMk cId="405924900" sldId="318"/>
        </pc:sldMkLst>
      </pc:sldChg>
      <pc:sldChg chg="modNotesTx">
        <pc:chgData name="Guy Manners (Green Ink)" userId="0f72d4e3-0f22-40ba-bc66-f2cb0e17addf" providerId="ADAL" clId="{E05E9454-51C9-47B8-93D4-4781BE52407A}" dt="2025-01-20T08:46:18.368" v="365" actId="20577"/>
        <pc:sldMkLst>
          <pc:docMk/>
          <pc:sldMk cId="1365899413" sldId="323"/>
        </pc:sldMkLst>
      </pc:sldChg>
      <pc:sldChg chg="addSp modSp mod">
        <pc:chgData name="Guy Manners (Green Ink)" userId="0f72d4e3-0f22-40ba-bc66-f2cb0e17addf" providerId="ADAL" clId="{E05E9454-51C9-47B8-93D4-4781BE52407A}" dt="2025-01-20T09:00:48.437" v="522" actId="1035"/>
        <pc:sldMkLst>
          <pc:docMk/>
          <pc:sldMk cId="503172891" sldId="335"/>
        </pc:sldMkLst>
      </pc:sldChg>
      <pc:sldChg chg="modNotesTx">
        <pc:chgData name="Guy Manners (Green Ink)" userId="0f72d4e3-0f22-40ba-bc66-f2cb0e17addf" providerId="ADAL" clId="{E05E9454-51C9-47B8-93D4-4781BE52407A}" dt="2025-01-20T09:12:23.047" v="685" actId="13926"/>
        <pc:sldMkLst>
          <pc:docMk/>
          <pc:sldMk cId="3591334104" sldId="343"/>
        </pc:sldMkLst>
      </pc:sldChg>
      <pc:sldChg chg="modNotesTx">
        <pc:chgData name="Guy Manners (Green Ink)" userId="0f72d4e3-0f22-40ba-bc66-f2cb0e17addf" providerId="ADAL" clId="{E05E9454-51C9-47B8-93D4-4781BE52407A}" dt="2025-01-20T09:12:11.823" v="684" actId="13926"/>
        <pc:sldMkLst>
          <pc:docMk/>
          <pc:sldMk cId="1115174239" sldId="345"/>
        </pc:sldMkLst>
      </pc:sldChg>
      <pc:sldChg chg="modNotesTx">
        <pc:chgData name="Guy Manners (Green Ink)" userId="0f72d4e3-0f22-40ba-bc66-f2cb0e17addf" providerId="ADAL" clId="{E05E9454-51C9-47B8-93D4-4781BE52407A}" dt="2025-01-20T09:12:04.463" v="683" actId="13926"/>
        <pc:sldMkLst>
          <pc:docMk/>
          <pc:sldMk cId="3936956838" sldId="348"/>
        </pc:sldMkLst>
      </pc:sldChg>
      <pc:sldChg chg="modSp mod modCm">
        <pc:chgData name="Guy Manners (Green Ink)" userId="0f72d4e3-0f22-40ba-bc66-f2cb0e17addf" providerId="ADAL" clId="{E05E9454-51C9-47B8-93D4-4781BE52407A}" dt="2025-01-20T09:03:20.446" v="523" actId="20577"/>
        <pc:sldMkLst>
          <pc:docMk/>
          <pc:sldMk cId="2997695657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y Manners (Green Ink)" userId="0f72d4e3-0f22-40ba-bc66-f2cb0e17addf" providerId="ADAL" clId="{E05E9454-51C9-47B8-93D4-4781BE52407A}" dt="2025-01-20T09:03:20.446" v="523" actId="20577"/>
              <pc2:cmMkLst xmlns:pc2="http://schemas.microsoft.com/office/powerpoint/2019/9/main/command">
                <pc:docMk/>
                <pc:sldMk cId="2997695657" sldId="363"/>
                <pc2:cmMk id="{062F6FD9-9BFB-461D-9421-4580186D36A5}"/>
              </pc2:cmMkLst>
            </pc226:cmChg>
          </p:ext>
        </pc:extLst>
      </pc:sldChg>
      <pc:sldChg chg="modSp mod modNotesTx">
        <pc:chgData name="Guy Manners (Green Ink)" userId="0f72d4e3-0f22-40ba-bc66-f2cb0e17addf" providerId="ADAL" clId="{E05E9454-51C9-47B8-93D4-4781BE52407A}" dt="2025-01-20T08:58:33.787" v="455" actId="20577"/>
        <pc:sldMkLst>
          <pc:docMk/>
          <pc:sldMk cId="1156690852" sldId="386"/>
        </pc:sldMkLst>
      </pc:sldChg>
      <pc:sldChg chg="modAnim">
        <pc:chgData name="Guy Manners (Green Ink)" userId="0f72d4e3-0f22-40ba-bc66-f2cb0e17addf" providerId="ADAL" clId="{E05E9454-51C9-47B8-93D4-4781BE52407A}" dt="2025-01-20T08:57:18.195" v="428"/>
        <pc:sldMkLst>
          <pc:docMk/>
          <pc:sldMk cId="2692575180" sldId="403"/>
        </pc:sldMkLst>
      </pc:sldChg>
      <pc:sldChg chg="modAnim">
        <pc:chgData name="Guy Manners (Green Ink)" userId="0f72d4e3-0f22-40ba-bc66-f2cb0e17addf" providerId="ADAL" clId="{E05E9454-51C9-47B8-93D4-4781BE52407A}" dt="2025-01-20T08:57:03.634" v="427"/>
        <pc:sldMkLst>
          <pc:docMk/>
          <pc:sldMk cId="2966736274" sldId="421"/>
        </pc:sldMkLst>
      </pc:sldChg>
      <pc:sldChg chg="modAnim">
        <pc:chgData name="Guy Manners (Green Ink)" userId="0f72d4e3-0f22-40ba-bc66-f2cb0e17addf" providerId="ADAL" clId="{E05E9454-51C9-47B8-93D4-4781BE52407A}" dt="2025-01-20T08:56:55.072" v="426"/>
        <pc:sldMkLst>
          <pc:docMk/>
          <pc:sldMk cId="968710743" sldId="425"/>
        </pc:sldMkLst>
      </pc:sldChg>
      <pc:sldChg chg="addSp modSp mod">
        <pc:chgData name="Guy Manners (Green Ink)" userId="0f72d4e3-0f22-40ba-bc66-f2cb0e17addf" providerId="ADAL" clId="{E05E9454-51C9-47B8-93D4-4781BE52407A}" dt="2025-01-20T08:56:22.305" v="424" actId="1076"/>
        <pc:sldMkLst>
          <pc:docMk/>
          <pc:sldMk cId="708236150" sldId="429"/>
        </pc:sldMkLst>
      </pc:sldChg>
      <pc:sldChg chg="modAnim">
        <pc:chgData name="Guy Manners (Green Ink)" userId="0f72d4e3-0f22-40ba-bc66-f2cb0e17addf" providerId="ADAL" clId="{E05E9454-51C9-47B8-93D4-4781BE52407A}" dt="2025-01-20T08:55:49.400" v="422"/>
        <pc:sldMkLst>
          <pc:docMk/>
          <pc:sldMk cId="4268944015" sldId="442"/>
        </pc:sldMkLst>
      </pc:sldChg>
      <pc:sldChg chg="addSp delSp modSp mod">
        <pc:chgData name="Guy Manners (Green Ink)" userId="0f72d4e3-0f22-40ba-bc66-f2cb0e17addf" providerId="ADAL" clId="{E05E9454-51C9-47B8-93D4-4781BE52407A}" dt="2025-01-20T10:29:35.827" v="736"/>
        <pc:sldMkLst>
          <pc:docMk/>
          <pc:sldMk cId="4138028408" sldId="448"/>
        </pc:sldMkLst>
        <pc:spChg chg="mod">
          <ac:chgData name="Guy Manners (Green Ink)" userId="0f72d4e3-0f22-40ba-bc66-f2cb0e17addf" providerId="ADAL" clId="{E05E9454-51C9-47B8-93D4-4781BE52407A}" dt="2025-01-20T10:29:35.827" v="736"/>
          <ac:spMkLst>
            <pc:docMk/>
            <pc:sldMk cId="4138028408" sldId="448"/>
            <ac:spMk id="5" creationId="{91A6F8BE-AC93-8A44-5EFF-D0EBF0D9202B}"/>
          </ac:spMkLst>
        </pc:spChg>
        <pc:grpChg chg="add mod">
          <ac:chgData name="Guy Manners (Green Ink)" userId="0f72d4e3-0f22-40ba-bc66-f2cb0e17addf" providerId="ADAL" clId="{E05E9454-51C9-47B8-93D4-4781BE52407A}" dt="2025-01-20T10:29:35.827" v="736"/>
          <ac:grpSpMkLst>
            <pc:docMk/>
            <pc:sldMk cId="4138028408" sldId="448"/>
            <ac:grpSpMk id="2" creationId="{BDAEB98C-17B6-3B40-6209-6EEE901D5C70}"/>
          </ac:grpSpMkLst>
        </pc:grpChg>
        <pc:picChg chg="mod">
          <ac:chgData name="Guy Manners (Green Ink)" userId="0f72d4e3-0f22-40ba-bc66-f2cb0e17addf" providerId="ADAL" clId="{E05E9454-51C9-47B8-93D4-4781BE52407A}" dt="2025-01-20T10:29:35.827" v="736"/>
          <ac:picMkLst>
            <pc:docMk/>
            <pc:sldMk cId="4138028408" sldId="448"/>
            <ac:picMk id="4" creationId="{DBAA2FEF-BDF1-BAA1-CFA2-0A3EFF62E645}"/>
          </ac:picMkLst>
        </pc:picChg>
      </pc:sldChg>
      <pc:sldChg chg="addSp delSp modSp mod modNotesTx">
        <pc:chgData name="Guy Manners (Green Ink)" userId="0f72d4e3-0f22-40ba-bc66-f2cb0e17addf" providerId="ADAL" clId="{E05E9454-51C9-47B8-93D4-4781BE52407A}" dt="2025-01-20T10:30:41.453" v="783" actId="1038"/>
        <pc:sldMkLst>
          <pc:docMk/>
          <pc:sldMk cId="4190746743" sldId="461"/>
        </pc:sldMkLst>
        <pc:spChg chg="mod">
          <ac:chgData name="Guy Manners (Green Ink)" userId="0f72d4e3-0f22-40ba-bc66-f2cb0e17addf" providerId="ADAL" clId="{E05E9454-51C9-47B8-93D4-4781BE52407A}" dt="2025-01-20T10:29:51.401" v="738"/>
          <ac:spMkLst>
            <pc:docMk/>
            <pc:sldMk cId="4190746743" sldId="461"/>
            <ac:spMk id="7" creationId="{E2BD34A4-CAA2-FF3D-9879-A3A0BC3A6FB7}"/>
          </ac:spMkLst>
        </pc:spChg>
        <pc:spChg chg="mod">
          <ac:chgData name="Guy Manners (Green Ink)" userId="0f72d4e3-0f22-40ba-bc66-f2cb0e17addf" providerId="ADAL" clId="{E05E9454-51C9-47B8-93D4-4781BE52407A}" dt="2025-01-20T10:30:41.453" v="783" actId="1038"/>
          <ac:spMkLst>
            <pc:docMk/>
            <pc:sldMk cId="4190746743" sldId="461"/>
            <ac:spMk id="2023" creationId="{00000000-0000-0000-0000-000000000000}"/>
          </ac:spMkLst>
        </pc:spChg>
        <pc:grpChg chg="add mod ord">
          <ac:chgData name="Guy Manners (Green Ink)" userId="0f72d4e3-0f22-40ba-bc66-f2cb0e17addf" providerId="ADAL" clId="{E05E9454-51C9-47B8-93D4-4781BE52407A}" dt="2025-01-20T10:30:30.578" v="780" actId="1038"/>
          <ac:grpSpMkLst>
            <pc:docMk/>
            <pc:sldMk cId="4190746743" sldId="461"/>
            <ac:grpSpMk id="4" creationId="{43043073-C360-264C-CD3F-4F9187BBE775}"/>
          </ac:grpSpMkLst>
        </pc:grpChg>
        <pc:picChg chg="mod">
          <ac:chgData name="Guy Manners (Green Ink)" userId="0f72d4e3-0f22-40ba-bc66-f2cb0e17addf" providerId="ADAL" clId="{E05E9454-51C9-47B8-93D4-4781BE52407A}" dt="2025-01-20T10:29:51.401" v="738"/>
          <ac:picMkLst>
            <pc:docMk/>
            <pc:sldMk cId="4190746743" sldId="461"/>
            <ac:picMk id="6" creationId="{5F48809E-8BFB-0BE0-ABCF-CA723A2A6A69}"/>
          </ac:picMkLst>
        </pc:picChg>
      </pc:sldChg>
      <pc:sldChg chg="modNotesTx">
        <pc:chgData name="Guy Manners (Green Ink)" userId="0f72d4e3-0f22-40ba-bc66-f2cb0e17addf" providerId="ADAL" clId="{E05E9454-51C9-47B8-93D4-4781BE52407A}" dt="2025-01-20T09:11:24.599" v="681" actId="13926"/>
        <pc:sldMkLst>
          <pc:docMk/>
          <pc:sldMk cId="2101170238" sldId="477"/>
        </pc:sldMkLst>
      </pc:sldChg>
      <pc:sldChg chg="modAnim">
        <pc:chgData name="Guy Manners (Green Ink)" userId="0f72d4e3-0f22-40ba-bc66-f2cb0e17addf" providerId="ADAL" clId="{E05E9454-51C9-47B8-93D4-4781BE52407A}" dt="2025-01-20T08:53:17.755" v="418"/>
        <pc:sldMkLst>
          <pc:docMk/>
          <pc:sldMk cId="1944775028" sldId="479"/>
        </pc:sldMkLst>
      </pc:sldChg>
      <pc:sldChg chg="modNotesTx">
        <pc:chgData name="Guy Manners (Green Ink)" userId="0f72d4e3-0f22-40ba-bc66-f2cb0e17addf" providerId="ADAL" clId="{E05E9454-51C9-47B8-93D4-4781BE52407A}" dt="2025-01-20T09:11:15.335" v="680" actId="13926"/>
        <pc:sldMkLst>
          <pc:docMk/>
          <pc:sldMk cId="2436485472" sldId="480"/>
        </pc:sldMkLst>
      </pc:sldChg>
      <pc:sldChg chg="modAnim modNotesTx">
        <pc:chgData name="Guy Manners (Green Ink)" userId="0f72d4e3-0f22-40ba-bc66-f2cb0e17addf" providerId="ADAL" clId="{E05E9454-51C9-47B8-93D4-4781BE52407A}" dt="2025-01-20T09:11:08.596" v="679" actId="13926"/>
        <pc:sldMkLst>
          <pc:docMk/>
          <pc:sldMk cId="250980949" sldId="481"/>
        </pc:sldMkLst>
      </pc:sldChg>
      <pc:sldChg chg="modNotesTx">
        <pc:chgData name="Guy Manners (Green Ink)" userId="0f72d4e3-0f22-40ba-bc66-f2cb0e17addf" providerId="ADAL" clId="{E05E9454-51C9-47B8-93D4-4781BE52407A}" dt="2025-01-20T08:50:20.582" v="414"/>
        <pc:sldMkLst>
          <pc:docMk/>
          <pc:sldMk cId="516420185" sldId="504"/>
        </pc:sldMkLst>
      </pc:sldChg>
      <pc:sldChg chg="modNotesTx">
        <pc:chgData name="Guy Manners (Green Ink)" userId="0f72d4e3-0f22-40ba-bc66-f2cb0e17addf" providerId="ADAL" clId="{E05E9454-51C9-47B8-93D4-4781BE52407A}" dt="2025-01-20T08:50:28.019" v="415"/>
        <pc:sldMkLst>
          <pc:docMk/>
          <pc:sldMk cId="2793079073" sldId="505"/>
        </pc:sldMkLst>
      </pc:sldChg>
      <pc:sldChg chg="addSp delSp modSp mod modNotesTx">
        <pc:chgData name="Guy Manners (Green Ink)" userId="0f72d4e3-0f22-40ba-bc66-f2cb0e17addf" providerId="ADAL" clId="{E05E9454-51C9-47B8-93D4-4781BE52407A}" dt="2025-01-20T09:46:27.034" v="727" actId="113"/>
        <pc:sldMkLst>
          <pc:docMk/>
          <pc:sldMk cId="691906105" sldId="545"/>
        </pc:sldMkLst>
      </pc:sldChg>
      <pc:sldChg chg="modNotesTx">
        <pc:chgData name="Guy Manners (Green Ink)" userId="0f72d4e3-0f22-40ba-bc66-f2cb0e17addf" providerId="ADAL" clId="{E05E9454-51C9-47B8-93D4-4781BE52407A}" dt="2025-01-20T09:47:04.110" v="729"/>
        <pc:sldMkLst>
          <pc:docMk/>
          <pc:sldMk cId="3673841498" sldId="548"/>
        </pc:sldMkLst>
      </pc:sldChg>
      <pc:sldChg chg="modNotesTx">
        <pc:chgData name="Guy Manners (Green Ink)" userId="0f72d4e3-0f22-40ba-bc66-f2cb0e17addf" providerId="ADAL" clId="{E05E9454-51C9-47B8-93D4-4781BE52407A}" dt="2025-01-20T09:47:20.650" v="730"/>
        <pc:sldMkLst>
          <pc:docMk/>
          <pc:sldMk cId="584985910" sldId="551"/>
        </pc:sldMkLst>
      </pc:sldChg>
      <pc:sldChg chg="modSp mod">
        <pc:chgData name="Guy Manners (Green Ink)" userId="0f72d4e3-0f22-40ba-bc66-f2cb0e17addf" providerId="ADAL" clId="{E05E9454-51C9-47B8-93D4-4781BE52407A}" dt="2025-01-20T09:08:52.665" v="678" actId="6549"/>
        <pc:sldMkLst>
          <pc:docMk/>
          <pc:sldMk cId="3557591569" sldId="554"/>
        </pc:sldMkLst>
      </pc:sldChg>
      <pc:sldChg chg="modNotesTx">
        <pc:chgData name="Guy Manners (Green Ink)" userId="0f72d4e3-0f22-40ba-bc66-f2cb0e17addf" providerId="ADAL" clId="{E05E9454-51C9-47B8-93D4-4781BE52407A}" dt="2025-01-20T09:48:04.732" v="731"/>
        <pc:sldMkLst>
          <pc:docMk/>
          <pc:sldMk cId="40989714" sldId="560"/>
        </pc:sldMkLst>
      </pc:sldChg>
      <pc:sldChg chg="modNotesTx">
        <pc:chgData name="Guy Manners (Green Ink)" userId="0f72d4e3-0f22-40ba-bc66-f2cb0e17addf" providerId="ADAL" clId="{E05E9454-51C9-47B8-93D4-4781BE52407A}" dt="2025-01-20T09:48:21.024" v="732"/>
        <pc:sldMkLst>
          <pc:docMk/>
          <pc:sldMk cId="2996773268" sldId="561"/>
        </pc:sldMkLst>
      </pc:sldChg>
      <pc:sldChg chg="modNotesTx">
        <pc:chgData name="Guy Manners (Green Ink)" userId="0f72d4e3-0f22-40ba-bc66-f2cb0e17addf" providerId="ADAL" clId="{E05E9454-51C9-47B8-93D4-4781BE52407A}" dt="2025-01-20T09:48:42.181" v="733"/>
        <pc:sldMkLst>
          <pc:docMk/>
          <pc:sldMk cId="1740026120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pPr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79BE-6E0B-1577-0FE8-F8E3110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9F345-AA75-AEEE-2D86-46085CFBD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A3BAA-674F-E63E-2303-D446C8291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Facilitator’s notes: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The </a:t>
            </a: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exclamation mark-in-a-triangle icon 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highlights slides that require edits for contextual adaptation.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Review the slide and make the necessary adjustments (e.g., updating examples, data, or language).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Remove the icon</a:t>
            </a:r>
            <a:r>
              <a:rPr lang="en-US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once edits are complete 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noProof="0" dirty="0"/>
              <a:t>In the Notes, what you need to do is preceded by:</a:t>
            </a:r>
          </a:p>
          <a:p>
            <a:r>
              <a:rPr lang="en-GB" b="1" noProof="0" dirty="0">
                <a:latin typeface="Arial"/>
                <a:cs typeface="Arial"/>
                <a:sym typeface="Wingdings 3" panose="05040102010807070707" pitchFamily="18" charset="2"/>
              </a:rPr>
              <a:t></a:t>
            </a:r>
            <a:r>
              <a:rPr lang="en-GB" b="1" noProof="0" dirty="0">
                <a:latin typeface="Arial"/>
                <a:cs typeface="Arial"/>
              </a:rPr>
              <a:t>&gt; </a:t>
            </a:r>
            <a:r>
              <a:rPr lang="en-GB" b="1" noProof="0" dirty="0">
                <a:highlight>
                  <a:srgbClr val="FFFF00"/>
                </a:highlight>
                <a:latin typeface="Arial"/>
                <a:cs typeface="Arial"/>
              </a:rPr>
              <a:t>Facilitator Action:</a:t>
            </a: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5538A-1AE9-DCB8-78B4-BD384C921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0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9" name="Google Shape;1939;p22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9" name="Google Shape;1949;p22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Facilitator’s notes:</a:t>
            </a:r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You may also want to discuss with the survivor: </a:t>
            </a:r>
            <a:endParaRPr dirty="0"/>
          </a:p>
          <a:p>
            <a:pPr marL="181240" marR="813187" indent="-181240">
              <a:lnSpc>
                <a:spcPct val="113000"/>
              </a:lnSpc>
              <a:buClr>
                <a:srgbClr val="005DA9"/>
              </a:buClr>
              <a:buSzPts val="1000"/>
              <a:buFont typeface="Arial"/>
              <a:buChar char="•"/>
            </a:pPr>
            <a:r>
              <a:rPr lang="fr" dirty="0"/>
              <a:t>whether there was more than one perpetrator</a:t>
            </a:r>
            <a:endParaRPr dirty="0"/>
          </a:p>
          <a:p>
            <a:pPr marL="181240" marR="813187" indent="-181240">
              <a:lnSpc>
                <a:spcPct val="113000"/>
              </a:lnSpc>
              <a:spcBef>
                <a:spcPts val="447"/>
              </a:spcBef>
              <a:buClr>
                <a:srgbClr val="005DA9"/>
              </a:buClr>
              <a:buSzPts val="1000"/>
              <a:buFont typeface="Arial"/>
              <a:buChar char="•"/>
            </a:pPr>
            <a:r>
              <a:rPr lang="fr" dirty="0"/>
              <a:t>whether the exam found lacerations.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0" name="Google Shape;1960;p223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Facilitator’s notes:</a:t>
            </a:r>
          </a:p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Say: </a:t>
            </a:r>
            <a:r>
              <a:rPr lang="fr" dirty="0"/>
              <a:t>Treatment protocols vary depending on available medications and local epidemiology trends. </a:t>
            </a:r>
            <a:endParaRPr dirty="0"/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SzPts val="1100"/>
            </a:pPr>
            <a:r>
              <a:rPr lang="en-US" b="1" dirty="0"/>
              <a:t>Say: </a:t>
            </a:r>
            <a:r>
              <a:rPr lang="en-US" b="0" dirty="0"/>
              <a:t>Ensure providers have syndromic management job aids in the work sites. If they do not prior to training, consider providing job aids and distributing them during this session. </a:t>
            </a:r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The 2014 Clinical Handbook includes a sample template on page 53.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1" name="Google Shape;1971;p22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Say: </a:t>
            </a:r>
            <a:r>
              <a:rPr lang="fr" dirty="0"/>
              <a:t>Hepatitis B and HPV vaccines are not always available, and not every country includes them in essential medicine formularies. If they are unavailable, proceed with other treatments as indicated.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3" name="Google Shape;1983;p22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3" name="Google Shape;1993;p22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Say: </a:t>
            </a:r>
            <a:r>
              <a:rPr lang="fr" dirty="0"/>
              <a:t>Offer and administer HPV vaccination in accordance with national guidelines. 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3" name="Google Shape;2003;p22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3" name="Google Shape;2013;p22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L="0" marR="118501" lvl="0" indent="0" algn="l" defTabSz="914400" rtl="0" eaLnBrk="1" fontAlgn="auto" latinLnBrk="0" hangingPunct="1">
              <a:lnSpc>
                <a:spcPct val="115000"/>
              </a:lnSpc>
              <a:spcBef>
                <a:spcPts val="699"/>
              </a:spcBef>
              <a:spcAft>
                <a:spcPts val="0"/>
              </a:spcAft>
              <a:buClr>
                <a:srgbClr val="005DA9"/>
              </a:buClr>
              <a:buSzPts val="1000"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sym typeface="Wingdings 3" panose="05040102010807070707" pitchFamily="18" charset="2"/>
              </a:rPr>
              <a:t>&gt; </a:t>
            </a:r>
            <a:r>
              <a:rPr lang="en-US" b="1" noProof="0" dirty="0">
                <a:latin typeface="Arial"/>
                <a:cs typeface="Arial"/>
                <a:sym typeface="Wingdings 3" panose="05040102010807070707" pitchFamily="18" charset="2"/>
              </a:rPr>
              <a:t>Facilitator Action: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This slide should be updated based on context-specific abortion laws.</a:t>
            </a:r>
          </a:p>
          <a:p>
            <a:pPr marL="0" marR="118501" lvl="0" indent="0" algn="l" defTabSz="914400" rtl="0" eaLnBrk="1" fontAlgn="auto" latinLnBrk="0" hangingPunct="1">
              <a:lnSpc>
                <a:spcPct val="115000"/>
              </a:lnSpc>
              <a:spcBef>
                <a:spcPts val="699"/>
              </a:spcBef>
              <a:spcAft>
                <a:spcPts val="0"/>
              </a:spcAft>
              <a:buClr>
                <a:srgbClr val="005DA9"/>
              </a:buClr>
              <a:buSzPts val="1000"/>
              <a:buFontTx/>
              <a:buNone/>
              <a:tabLst/>
              <a:defRPr/>
            </a:pPr>
            <a:endParaRPr lang="en-US" sz="1200" b="1" dirty="0">
              <a:latin typeface="Arial"/>
              <a:ea typeface="Arial"/>
              <a:cs typeface="Arial"/>
              <a:sym typeface="Arial"/>
            </a:endParaRPr>
          </a:p>
          <a:p>
            <a:pPr marR="118501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Facilitator’s notes:</a:t>
            </a:r>
          </a:p>
          <a:p>
            <a:pPr marL="362480" marR="118501" indent="-362480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  <a:buFont typeface="Arial" panose="020B0604020202020204" pitchFamily="34" charset="0"/>
              <a:buChar char="•"/>
            </a:pPr>
            <a:r>
              <a:rPr lang="fr" sz="1200" b="1" dirty="0">
                <a:latin typeface="Arial"/>
                <a:ea typeface="Arial"/>
                <a:cs typeface="Arial"/>
                <a:sym typeface="Arial"/>
              </a:rPr>
              <a:t>Ask participants: </a:t>
            </a:r>
            <a:r>
              <a:rPr lang="fr" sz="1200" dirty="0">
                <a:latin typeface="Arial"/>
                <a:ea typeface="Arial"/>
                <a:cs typeface="Arial"/>
                <a:sym typeface="Arial"/>
              </a:rPr>
              <a:t>What are the barriers (e.g. policy requirements) that may delay women and girls from accessing abortion services?</a:t>
            </a:r>
            <a:endParaRPr sz="1200" dirty="0"/>
          </a:p>
          <a:p>
            <a:pPr marL="362480" marR="118501" indent="-362480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  <a:buFont typeface="Arial" panose="020B0604020202020204" pitchFamily="34" charset="0"/>
              <a:buChar char="•"/>
            </a:pPr>
            <a:r>
              <a:rPr lang="fr" sz="1200" dirty="0">
                <a:latin typeface="Arial"/>
                <a:ea typeface="Arial"/>
                <a:cs typeface="Arial"/>
                <a:sym typeface="Arial"/>
              </a:rPr>
              <a:t>Particularly in contexts where induced abortion is only permitted in the very early weeks of a pregnancy, timely counselling can be critical to maintain access to this rights-based service. </a:t>
            </a:r>
            <a:endParaRPr sz="1200" dirty="0"/>
          </a:p>
          <a:p>
            <a:pPr marL="362480" marR="118501" indent="-362480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Counselling regarding safe, induced abortion should be provided immediately following a positive test and indication from the survivor that the pregnancy is not desired </a:t>
            </a:r>
            <a:r>
              <a:rPr lang="f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limits of local laws.</a:t>
            </a:r>
            <a:endParaRPr sz="1200" dirty="0"/>
          </a:p>
          <a:p>
            <a:pPr marL="362480" marR="118501" indent="-362480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who received a positive pregnancy test result should be offered a follow-up visit within the week to discuss and counsel further on options. </a:t>
            </a:r>
            <a:endParaRPr sz="1200" dirty="0"/>
          </a:p>
          <a:p>
            <a:pPr marL="362480" marR="118501" indent="-362480">
              <a:lnSpc>
                <a:spcPct val="115000"/>
              </a:lnSpc>
              <a:spcBef>
                <a:spcPts val="699"/>
              </a:spcBef>
              <a:buClr>
                <a:srgbClr val="005DA9"/>
              </a:buClr>
              <a:buSzPts val="1000"/>
              <a:buFont typeface="Arial" panose="020B0604020202020204" pitchFamily="34" charset="0"/>
              <a:buChar char="•"/>
            </a:pPr>
            <a:r>
              <a:rPr lang="fr" sz="1200" dirty="0">
                <a:latin typeface="Arial"/>
                <a:ea typeface="Arial"/>
                <a:cs typeface="Arial"/>
                <a:sym typeface="Arial"/>
              </a:rPr>
              <a:t>Medications used for medical abortion (i.e. misoprostol and mifepristone) are available from IARH Kit 8 – packaged for post-abortion care. Medical abortion induced with misoprostol-only is approved and indicated in settings where mifepristone is not available. </a:t>
            </a:r>
            <a:endParaRPr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6" name="Google Shape;2026;p229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7" name="Google Shape;2037;p230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47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7" name="Google Shape;2047;p23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7" name="Google Shape;1857;p21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8" name="Google Shape;1868;p21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Say: </a:t>
            </a:r>
            <a:r>
              <a:rPr lang="fr" dirty="0"/>
              <a:t>While the treatment flow shows provision of early steps in first-line support prior to treating injuries, it is critical to recognize signs of potential life-threatening conditions and stabilize and/or transfer promptly if identified. </a:t>
            </a:r>
            <a:endParaRPr dirty="0"/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If, during initial intake, clinical history review or at any time during the visit, you suspect a critical or life-threatening injury, stop and evaluate, stabilize and treat or transport as needed.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2" name="Google Shape;1882;p21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Say: </a:t>
            </a:r>
            <a:r>
              <a:rPr lang="fr" dirty="0"/>
              <a:t>Provide indicated first aid or refer if injuries are beyond your scope of practice to treat. This may include basic cleaning and bandaging, suturing and/or provision of antibiotics to treat infections.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2" name="Google Shape;1892;p21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Facilitator’s notes:</a:t>
            </a:r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May cause nausea and vomiting. If the survivor vomits within 2 hours after taking an ECP, she should return for another dose as soon as possible.</a:t>
            </a:r>
            <a:endParaRPr dirty="0"/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EC is EXTREMELY SAFE and will not harm an existing pregnancy. When in doubt, provide EC. </a:t>
            </a:r>
            <a:endParaRPr dirty="0"/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Clr>
                <a:srgbClr val="000000"/>
              </a:buClr>
              <a:buSzPts val="1100"/>
            </a:pPr>
            <a:r>
              <a:rPr lang="fr" dirty="0"/>
              <a:t>EC </a:t>
            </a:r>
            <a:r>
              <a:rPr lang="fr" dirty="0">
                <a:latin typeface="Helvetica Neue"/>
                <a:ea typeface="Helvetica Neue"/>
                <a:cs typeface="Helvetica Neue"/>
                <a:sym typeface="Helvetica Neue"/>
              </a:rPr>
              <a:t>can be offered to girls who have attained menarche (i.e. post-menarche), as well as those who are in the beginning stages of puberty (i.e. have reached Tanner stage 2 or 3) without any restrictions, as long as they reported within 120 hours (5 days) of the rape (see CMRIPV p. 39, guideline Part 3, Step 5). 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4" name="Google Shape;1904;p21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4" name="Google Shape;1914;p219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r>
              <a:rPr lang="fr" b="1" dirty="0"/>
              <a:t>Facilitator’s notes:</a:t>
            </a:r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See Annex 7 of the CMRIPV Guideline.</a:t>
            </a:r>
          </a:p>
          <a:p>
            <a:pPr marR="60315">
              <a:lnSpc>
                <a:spcPct val="118000"/>
              </a:lnSpc>
              <a:buSzPts val="1100"/>
            </a:pPr>
            <a:endParaRPr lang="fr" dirty="0"/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Annex 7 of the </a:t>
            </a:r>
            <a:r>
              <a:rPr lang="fr" i="1" dirty="0"/>
              <a:t>Guidelines for developing protocols in humanitarian emergencies </a:t>
            </a:r>
            <a:r>
              <a:rPr lang="fr" dirty="0"/>
              <a:t>contains detailed protocols for EC. </a:t>
            </a:r>
            <a:endParaRPr dirty="0"/>
          </a:p>
          <a:p>
            <a:pPr marR="60315">
              <a:lnSpc>
                <a:spcPct val="118000"/>
              </a:lnSpc>
              <a:buSzPts val="1100"/>
            </a:pPr>
            <a:endParaRPr dirty="0"/>
          </a:p>
          <a:p>
            <a:pPr marR="60315">
              <a:lnSpc>
                <a:spcPct val="118000"/>
              </a:lnSpc>
              <a:buSzPts val="1100"/>
            </a:pPr>
            <a:r>
              <a:rPr lang="fr" dirty="0"/>
              <a:t>If official EC packs are not available, you can provide EC doses from oral contraceptives that are likely to be present in your facility’s family planning clinic.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8" name="Google Shape;1928;p220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 marR="60315">
              <a:lnSpc>
                <a:spcPct val="118000"/>
              </a:lnSpc>
              <a:buSzPts val="11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8F318-EC06-19F6-17CC-443FA24A8322}"/>
              </a:ext>
            </a:extLst>
          </p:cNvPr>
          <p:cNvGrpSpPr/>
          <p:nvPr userDrawn="1"/>
        </p:nvGrpSpPr>
        <p:grpSpPr>
          <a:xfrm>
            <a:off x="176232" y="6239098"/>
            <a:ext cx="5495163" cy="414703"/>
            <a:chOff x="838200" y="6304834"/>
            <a:chExt cx="5495163" cy="4147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8024BBA-AA2F-CF85-6DA1-A038F982C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8200" y="6311900"/>
              <a:ext cx="1314038" cy="40700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A783D73-6DC7-966A-2B15-5EADC1A6E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59225" y="6307052"/>
              <a:ext cx="957553" cy="41185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47C241E-8A29-17F0-5903-4622DFA61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23765" y="6304835"/>
              <a:ext cx="877824" cy="41406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557856A-4968-AC5B-2BDD-24B1B1B31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608576" y="6304834"/>
              <a:ext cx="1724787" cy="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7407D0-AD8D-C374-6137-D2E6DB2D4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" y="6235600"/>
            <a:ext cx="1336627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fpa.org/sites/default/files/resource-pdf/MISP-Reference-English.pdf" TargetMode="External"/><Relationship Id="rId2" Type="http://schemas.openxmlformats.org/officeDocument/2006/relationships/hyperlink" Target="https://iris.who.int/bitstream/handle/10665/365350/WER9750-eng-fre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D5D2D-4859-1819-96D8-51EDE47B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D61FC6-E2E5-B8EC-9059-D4C1AC4FD7B4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7DE249-B3CB-5448-F24B-59E005EEFBEF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8A1D223C-F91E-6F56-0091-4095D37E20B2}"/>
              </a:ext>
            </a:extLst>
          </p:cNvPr>
          <p:cNvSpPr txBox="1"/>
          <p:nvPr/>
        </p:nvSpPr>
        <p:spPr>
          <a:xfrm>
            <a:off x="6719274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management of rape and intimate partner violence in emergencies </a:t>
            </a:r>
          </a:p>
          <a:p>
            <a:r>
              <a:rPr lang="en-GB" sz="2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curriculum for health workers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86F96B46-E8CF-5D64-4EC0-C6F8DFA70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4825832" cy="541871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sz="28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slides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A4054-5693-1B6F-FFFE-C3AA7BE009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A black and white world map&#10;&#10;Description automatically generated">
            <a:extLst>
              <a:ext uri="{FF2B5EF4-FFF2-40B4-BE49-F238E27FC236}">
                <a16:creationId xmlns:a16="http://schemas.microsoft.com/office/drawing/2014/main" id="{5789F789-7C03-1186-9A73-0F45476BD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9204B5-A339-075B-A23E-C81D484E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CE4A55-B8BC-BC6D-F36E-B2AA14BB162E}"/>
              </a:ext>
            </a:extLst>
          </p:cNvPr>
          <p:cNvGrpSpPr/>
          <p:nvPr/>
        </p:nvGrpSpPr>
        <p:grpSpPr>
          <a:xfrm>
            <a:off x="6766400" y="6018223"/>
            <a:ext cx="4739987" cy="415055"/>
            <a:chOff x="3414584" y="6180774"/>
            <a:chExt cx="5380825" cy="471170"/>
          </a:xfrm>
        </p:grpSpPr>
        <p:pic>
          <p:nvPicPr>
            <p:cNvPr id="23" name="Image 20">
              <a:extLst>
                <a:ext uri="{FF2B5EF4-FFF2-40B4-BE49-F238E27FC236}">
                  <a16:creationId xmlns:a16="http://schemas.microsoft.com/office/drawing/2014/main" id="{981BE5D9-AAE4-C59D-E3D0-D4A95C1136DB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985" y="6199824"/>
              <a:ext cx="725170" cy="41402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EF2EEB-AE8E-B44E-F473-D4463A9C74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069F04F5-FED8-C3DC-95F7-A6066FD1DF8E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F0F33AC2-C78F-B8E8-9C8F-AFF906E36199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6A2D30B3-48FD-25EB-47CF-299F2C3ADC7A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827FD58B-A155-2C5F-7CB9-244C0C41411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7D420141-B4E5-5968-5AE9-64222F7572DF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08B8C82B-7D27-F83F-8D4A-4AD65DC83559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15B870F1-4553-F2CA-B152-1897792B31D2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F1889D38-A506-DF4A-AB8D-29B17E0CFAB3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812B6044-9BA0-A505-7709-4F2E36EB3C58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B9921889-796E-FA26-1262-72100E57EA91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5D3D602B-DBBA-FFF3-5495-66F039555618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  <p:pic>
          <p:nvPicPr>
            <p:cNvPr id="26" name="Image 33">
              <a:extLst>
                <a:ext uri="{FF2B5EF4-FFF2-40B4-BE49-F238E27FC236}">
                  <a16:creationId xmlns:a16="http://schemas.microsoft.com/office/drawing/2014/main" id="{2C897BBC-D590-6A5F-1B0D-C4457761B747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4584" y="6180774"/>
              <a:ext cx="1476375" cy="452120"/>
            </a:xfrm>
            <a:prstGeom prst="rect">
              <a:avLst/>
            </a:prstGeom>
          </p:spPr>
        </p:pic>
        <p:pic>
          <p:nvPicPr>
            <p:cNvPr id="27" name="Image 34">
              <a:extLst>
                <a:ext uri="{FF2B5EF4-FFF2-40B4-BE49-F238E27FC236}">
                  <a16:creationId xmlns:a16="http://schemas.microsoft.com/office/drawing/2014/main" id="{A3CA5D9F-025F-DAAA-F25C-E4EA6BCFBAD2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9199" y="6191622"/>
              <a:ext cx="1426210" cy="41449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C8BF35A-6E76-0930-C265-DFAE3A546C59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221"/>
          <p:cNvSpPr txBox="1"/>
          <p:nvPr/>
        </p:nvSpPr>
        <p:spPr>
          <a:xfrm>
            <a:off x="0" y="0"/>
            <a:ext cx="12192000" cy="116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When to test and when to give PEP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graphicFrame>
        <p:nvGraphicFramePr>
          <p:cNvPr id="1946" name="Google Shape;1946;p221"/>
          <p:cNvGraphicFramePr/>
          <p:nvPr>
            <p:extLst>
              <p:ext uri="{D42A27DB-BD31-4B8C-83A1-F6EECF244321}">
                <p14:modId xmlns:p14="http://schemas.microsoft.com/office/powerpoint/2010/main" val="873478640"/>
              </p:ext>
            </p:extLst>
          </p:nvPr>
        </p:nvGraphicFramePr>
        <p:xfrm>
          <a:off x="934514" y="1169234"/>
          <a:ext cx="10466549" cy="44650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9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1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Situation</a:t>
                      </a:r>
                      <a:endParaRPr lang="en-GB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1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Recommended procedure</a:t>
                      </a:r>
                      <a:endParaRPr lang="en-GB" sz="21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Perpetrator is HIV-positive or status unknown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Give PEP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Survivor’s HIV status is unknown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Offer HIV testing and counselling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 is unwilling to test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Give PEP; plan follow-up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2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 is HIV-positive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Do </a:t>
                      </a:r>
                      <a:r>
                        <a:rPr lang="en-GB" sz="2000" b="1" u="none" strike="noStrike" cap="none" noProof="0" dirty="0">
                          <a:solidFill>
                            <a:schemeClr val="accent3"/>
                          </a:solidFill>
                        </a:rPr>
                        <a:t>not</a:t>
                      </a:r>
                      <a:r>
                        <a:rPr lang="en-GB" sz="2000" u="none" strike="noStrike" cap="none" noProof="0" dirty="0"/>
                        <a:t> give PEP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 has been exposed to blood or semen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Give PEP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3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 was unconscious and cannot remember </a:t>
                      </a:r>
                      <a:b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</a:b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what happened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Give PEP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2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Survivor was gang-raped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.Lucida Grande UI Regular"/>
                        <a:buChar char="►"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Give PEP</a:t>
                      </a:r>
                      <a:endParaRPr lang="en-GB" sz="2000" noProof="0" dirty="0"/>
                    </a:p>
                  </a:txBody>
                  <a:tcPr marL="121933" marR="121933" marT="60967" marB="6096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8FB2FC-CE54-2A73-BC9D-7433D80AE3D1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11.10</a:t>
            </a:r>
          </a:p>
        </p:txBody>
      </p:sp>
    </p:spTree>
    <p:extLst>
      <p:ext uri="{BB962C8B-B14F-4D97-AF65-F5344CB8AC3E}">
        <p14:creationId xmlns:p14="http://schemas.microsoft.com/office/powerpoint/2010/main" val="223796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22"/>
          <p:cNvSpPr txBox="1"/>
          <p:nvPr/>
        </p:nvSpPr>
        <p:spPr>
          <a:xfrm>
            <a:off x="0" y="5552"/>
            <a:ext cx="12192000" cy="132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Counselling for PEP</a:t>
            </a:r>
          </a:p>
        </p:txBody>
      </p:sp>
      <p:sp>
        <p:nvSpPr>
          <p:cNvPr id="1956" name="Google Shape;1956;p222"/>
          <p:cNvSpPr txBox="1"/>
          <p:nvPr/>
        </p:nvSpPr>
        <p:spPr>
          <a:xfrm>
            <a:off x="826358" y="2018500"/>
            <a:ext cx="5782786" cy="352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Whether HIV is common in that setting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Whether she knows if the perpetrator is HIV-positive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PEP lowers the chances of HIV infection but is not 100% effective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half of people who take PEP have side-effects (nausea, tiredness, headaches); for most, these decrease after a few days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1957" name="Google Shape;1957;p222"/>
          <p:cNvSpPr txBox="1"/>
          <p:nvPr/>
        </p:nvSpPr>
        <p:spPr>
          <a:xfrm>
            <a:off x="6342927" y="2561749"/>
            <a:ext cx="4918543" cy="327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marR="970256">
              <a:lnSpc>
                <a:spcPct val="108000"/>
              </a:lnSpc>
              <a:spcAft>
                <a:spcPts val="800"/>
              </a:spcAft>
            </a:pPr>
            <a:r>
              <a:rPr lang="en-GB" sz="2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Also:</a:t>
            </a:r>
            <a:endParaRPr lang="en-GB" sz="2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Tell her that the medicine must be taken daily for 28 days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retesting for HIV at 3 or 6 months, or both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test result is positive:</a:t>
            </a:r>
            <a:endParaRPr lang="en-GB" sz="2000" dirty="0">
              <a:latin typeface="Arial" panose="020B0604020202020204" pitchFamily="34" charset="0"/>
            </a:endParaRPr>
          </a:p>
          <a:p>
            <a:pPr marL="723891" lvl="2" indent="-342900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her for HIV treatment and care</a:t>
            </a:r>
            <a:endParaRPr lang="en-GB" sz="2000" dirty="0">
              <a:latin typeface="Arial" panose="020B0604020202020204" pitchFamily="34" charset="0"/>
            </a:endParaRPr>
          </a:p>
          <a:p>
            <a:pPr marL="723891" indent="-342900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follow-up at regular intervals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16D87B-F125-A3C6-F76B-912127DB0AB5}"/>
              </a:ext>
            </a:extLst>
          </p:cNvPr>
          <p:cNvSpPr/>
          <p:nvPr/>
        </p:nvSpPr>
        <p:spPr>
          <a:xfrm>
            <a:off x="629588" y="1739219"/>
            <a:ext cx="5377673" cy="397867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D5ADEA59-2B80-E54E-E6E4-35CEECD856BF}"/>
              </a:ext>
            </a:extLst>
          </p:cNvPr>
          <p:cNvSpPr txBox="1">
            <a:spLocks/>
          </p:cNvSpPr>
          <p:nvPr/>
        </p:nvSpPr>
        <p:spPr>
          <a:xfrm>
            <a:off x="1715404" y="1314487"/>
            <a:ext cx="2766532" cy="42473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/>
                <a:ea typeface="Arial"/>
                <a:cs typeface="Arial"/>
                <a:sym typeface="Arial"/>
              </a:rPr>
              <a:t>Discuss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69A9CE-233F-971A-4116-5A825FBFD9FE}"/>
              </a:ext>
            </a:extLst>
          </p:cNvPr>
          <p:cNvGrpSpPr/>
          <p:nvPr/>
        </p:nvGrpSpPr>
        <p:grpSpPr>
          <a:xfrm>
            <a:off x="8480393" y="987934"/>
            <a:ext cx="2426242" cy="1445930"/>
            <a:chOff x="8732120" y="576000"/>
            <a:chExt cx="2019880" cy="1203757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EDA79C6F-DBB8-6C62-D4E0-A7DF36B953B2}"/>
                </a:ext>
              </a:extLst>
            </p:cNvPr>
            <p:cNvSpPr/>
            <p:nvPr/>
          </p:nvSpPr>
          <p:spPr>
            <a:xfrm>
              <a:off x="8732120" y="844161"/>
              <a:ext cx="1146413" cy="935596"/>
            </a:xfrm>
            <a:prstGeom prst="wedgeRoundRectCallout">
              <a:avLst>
                <a:gd name="adj1" fmla="val -4964"/>
                <a:gd name="adj2" fmla="val 72685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21361C53-8B79-C82E-8F00-E71C1294F69A}"/>
                </a:ext>
              </a:extLst>
            </p:cNvPr>
            <p:cNvSpPr/>
            <p:nvPr/>
          </p:nvSpPr>
          <p:spPr>
            <a:xfrm>
              <a:off x="9497562" y="576000"/>
              <a:ext cx="1254438" cy="1023757"/>
            </a:xfrm>
            <a:prstGeom prst="wedgeEllipseCallout">
              <a:avLst>
                <a:gd name="adj1" fmla="val -4964"/>
                <a:gd name="adj2" fmla="val 70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67F783-9382-60FB-3564-6EF39DD96DF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11.11</a:t>
            </a:r>
          </a:p>
        </p:txBody>
      </p:sp>
    </p:spTree>
    <p:extLst>
      <p:ext uri="{BB962C8B-B14F-4D97-AF65-F5344CB8AC3E}">
        <p14:creationId xmlns:p14="http://schemas.microsoft.com/office/powerpoint/2010/main" val="98463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223"/>
          <p:cNvSpPr txBox="1"/>
          <p:nvPr/>
        </p:nvSpPr>
        <p:spPr>
          <a:xfrm>
            <a:off x="0" y="0"/>
            <a:ext cx="12192000" cy="14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Offer STI prophylaxis/treatment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967" name="Google Shape;1967;p223"/>
          <p:cNvSpPr txBox="1"/>
          <p:nvPr/>
        </p:nvSpPr>
        <p:spPr>
          <a:xfrm>
            <a:off x="1261641" y="1652757"/>
            <a:ext cx="9201132" cy="29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if a lab is available, even if treating for STIs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antibiotics to prevent or treat these STIs: chlamydia, gonorrhea, trichomonas and, if common in the area, syphilis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give preventive treatment for other STIs common in the area (such as chancroid)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the shortest courses available in the national protocol</a:t>
            </a:r>
            <a:endParaRPr sz="2200">
              <a:latin typeface="Arial" panose="020B0604020202020204" pitchFamily="34" charset="0"/>
            </a:endParaRPr>
          </a:p>
        </p:txBody>
      </p:sp>
      <p:sp>
        <p:nvSpPr>
          <p:cNvPr id="3" name="Google Shape;2023;p228">
            <a:extLst>
              <a:ext uri="{FF2B5EF4-FFF2-40B4-BE49-F238E27FC236}">
                <a16:creationId xmlns:a16="http://schemas.microsoft.com/office/drawing/2014/main" id="{D8FC0CED-3033-6B9F-0FA7-E05A6BD12DC5}"/>
              </a:ext>
            </a:extLst>
          </p:cNvPr>
          <p:cNvSpPr/>
          <p:nvPr/>
        </p:nvSpPr>
        <p:spPr>
          <a:xfrm>
            <a:off x="9861629" y="2292819"/>
            <a:ext cx="1863524" cy="1652164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fr" sz="1467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Available from IARH Kit 5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CC72F-F98F-8B3F-2C2E-940F349BB68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11.12</a:t>
            </a:r>
          </a:p>
        </p:txBody>
      </p:sp>
    </p:spTree>
    <p:extLst>
      <p:ext uri="{BB962C8B-B14F-4D97-AF65-F5344CB8AC3E}">
        <p14:creationId xmlns:p14="http://schemas.microsoft.com/office/powerpoint/2010/main" val="6358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24"/>
          <p:cNvSpPr txBox="1"/>
          <p:nvPr/>
        </p:nvSpPr>
        <p:spPr>
          <a:xfrm>
            <a:off x="0" y="22685"/>
            <a:ext cx="12191999" cy="148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Prevent hepatitis B and offer human papillomavirus </a:t>
            </a:r>
            <a:b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</a:b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(HPV) vaccination if age-appropriate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graphicFrame>
        <p:nvGraphicFramePr>
          <p:cNvPr id="1979" name="Google Shape;1979;p224"/>
          <p:cNvGraphicFramePr/>
          <p:nvPr>
            <p:extLst>
              <p:ext uri="{D42A27DB-BD31-4B8C-83A1-F6EECF244321}">
                <p14:modId xmlns:p14="http://schemas.microsoft.com/office/powerpoint/2010/main" val="2841133106"/>
              </p:ext>
            </p:extLst>
          </p:nvPr>
        </p:nvGraphicFramePr>
        <p:xfrm>
          <a:off x="3009225" y="1873008"/>
          <a:ext cx="8233397" cy="29968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0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5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1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Has she been vaccinated against HPV?</a:t>
                      </a:r>
                      <a:endParaRPr lang="en-GB" sz="21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sng" strike="noStrike" cap="none" noProof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n-GB" sz="2000" u="none" strike="noStrike" cap="none" noProof="0" dirty="0"/>
                        <a:t> or does </a:t>
                      </a:r>
                      <a:r>
                        <a:rPr lang="en-GB" sz="2000" b="1" u="sng" strike="noStrike" cap="none" noProof="0" dirty="0">
                          <a:solidFill>
                            <a:schemeClr val="accent3"/>
                          </a:solidFill>
                        </a:rPr>
                        <a:t>not</a:t>
                      </a:r>
                      <a:r>
                        <a:rPr lang="en-GB" sz="2000" u="none" strike="noStrike" cap="none" noProof="0" dirty="0"/>
                        <a:t> know, age 9–14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1- or 2-dose schedule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sng" strike="noStrike" cap="none" noProof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n-GB" sz="2000" u="none" strike="noStrike" cap="none" noProof="0" dirty="0"/>
                        <a:t> or does </a:t>
                      </a:r>
                      <a:r>
                        <a:rPr lang="en-GB" sz="2000" b="1" u="sng" strike="noStrike" cap="none" noProof="0" dirty="0">
                          <a:solidFill>
                            <a:schemeClr val="accent3"/>
                          </a:solidFill>
                        </a:rPr>
                        <a:t>not</a:t>
                      </a:r>
                      <a:r>
                        <a:rPr lang="en-GB" sz="2000" u="none" strike="noStrike" cap="none" noProof="0" dirty="0"/>
                        <a:t> know, age 15–20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1- or 2-dose schedule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sng" strike="noStrike" cap="none" noProof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n-GB" sz="2000" u="none" strike="noStrike" cap="none" noProof="0" dirty="0"/>
                        <a:t> or does </a:t>
                      </a:r>
                      <a:r>
                        <a:rPr lang="en-GB" sz="2000" b="1" u="sng" strike="noStrike" cap="none" noProof="0" dirty="0">
                          <a:solidFill>
                            <a:schemeClr val="accent3"/>
                          </a:solidFill>
                        </a:rPr>
                        <a:t>not</a:t>
                      </a:r>
                      <a:r>
                        <a:rPr lang="en-GB" sz="2000" u="none" strike="noStrike" cap="none" noProof="0" dirty="0"/>
                        <a:t> know, immunocompromised, any age, </a:t>
                      </a:r>
                      <a:br>
                        <a:rPr lang="en-GB" sz="2000" u="none" strike="noStrike" cap="none" noProof="0" dirty="0"/>
                      </a:br>
                      <a:r>
                        <a:rPr lang="en-GB" sz="2000" u="none" strike="noStrike" cap="none" noProof="0" dirty="0"/>
                        <a:t>including HIV-positive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2- or 3-dose schedule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rPr>
                        <a:t>Yes</a:t>
                      </a:r>
                      <a:endParaRPr lang="en-GB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noProof="0" dirty="0">
                          <a:latin typeface="Arial" panose="020B0604020202020204" pitchFamily="34" charset="0"/>
                        </a:rPr>
                        <a:t>No need to re-vaccinate</a:t>
                      </a:r>
                      <a:endParaRPr lang="en-GB" sz="2000" noProof="0" dirty="0"/>
                    </a:p>
                  </a:txBody>
                  <a:tcPr marL="144000" marR="144000" marT="6096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0" name="Google Shape;1980;p224"/>
          <p:cNvSpPr txBox="1"/>
          <p:nvPr/>
        </p:nvSpPr>
        <p:spPr>
          <a:xfrm>
            <a:off x="3009225" y="4977114"/>
            <a:ext cx="823339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local protocols based on vaccines available in your country/setting. WHO recommendations (December 2022) provide alternate reduced dose options.</a:t>
            </a:r>
            <a:r>
              <a:rPr lang="en-GB" sz="12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lang="en-GB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B165A9D-A44B-EFAA-4D1F-C7937BC7F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606" y="2135962"/>
            <a:ext cx="1944498" cy="1944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4DBBF-08FE-98CC-C628-4FB106F28D43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11.13</a:t>
            </a:r>
          </a:p>
        </p:txBody>
      </p:sp>
    </p:spTree>
    <p:extLst>
      <p:ext uri="{BB962C8B-B14F-4D97-AF65-F5344CB8AC3E}">
        <p14:creationId xmlns:p14="http://schemas.microsoft.com/office/powerpoint/2010/main" val="357719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84ACDC-21AB-6E69-A955-9C3F434F4988}"/>
              </a:ext>
            </a:extLst>
          </p:cNvPr>
          <p:cNvSpPr/>
          <p:nvPr/>
        </p:nvSpPr>
        <p:spPr>
          <a:xfrm>
            <a:off x="636608" y="1828800"/>
            <a:ext cx="10764455" cy="1053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86" name="Google Shape;1986;p225"/>
          <p:cNvSpPr txBox="1"/>
          <p:nvPr/>
        </p:nvSpPr>
        <p:spPr>
          <a:xfrm>
            <a:off x="0" y="1"/>
            <a:ext cx="12192000" cy="172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Special considerations for STI prophylaxis/treatment </a:t>
            </a:r>
            <a:b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</a:b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and PEP for children</a:t>
            </a:r>
          </a:p>
        </p:txBody>
      </p:sp>
      <p:sp>
        <p:nvSpPr>
          <p:cNvPr id="1990" name="Google Shape;1990;p225"/>
          <p:cNvSpPr txBox="1"/>
          <p:nvPr/>
        </p:nvSpPr>
        <p:spPr>
          <a:xfrm>
            <a:off x="902825" y="3029311"/>
            <a:ext cx="11147431" cy="272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Involve a safe and trusted adult in treatment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Be mindful of whether crushing or chewing a medication is contraindicated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For adolescents with mobile phones, encourage the use of reminder alarms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Offer a follow-up in a few days to discuss the management of side-effects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Ensure they understand the instructions for missed doses</a:t>
            </a:r>
            <a:endParaRPr lang="en-GB" sz="22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CAA36-46C6-AE48-31C9-BA24F62AEABA}"/>
              </a:ext>
            </a:extLst>
          </p:cNvPr>
          <p:cNvSpPr txBox="1"/>
          <p:nvPr/>
        </p:nvSpPr>
        <p:spPr>
          <a:xfrm>
            <a:off x="902825" y="1978404"/>
            <a:ext cx="10764456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70256" lvl="1">
              <a:lnSpc>
                <a:spcPct val="108000"/>
              </a:lnSpc>
              <a:spcAft>
                <a:spcPts val="200"/>
              </a:spcAft>
            </a:pPr>
            <a:r>
              <a:rPr lang="en-GB" sz="2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Tolerance of side-effects and completion of treatment regimens may be more challenging for children and adolescents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8564380-23DF-8EEA-71F5-1EB26490216F}"/>
              </a:ext>
            </a:extLst>
          </p:cNvPr>
          <p:cNvSpPr/>
          <p:nvPr/>
        </p:nvSpPr>
        <p:spPr>
          <a:xfrm>
            <a:off x="636608" y="1978404"/>
            <a:ext cx="664400" cy="50074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2B597-F115-23D8-6A55-8571D17187D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338928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226"/>
          <p:cNvSpPr txBox="1"/>
          <p:nvPr/>
        </p:nvSpPr>
        <p:spPr>
          <a:xfrm>
            <a:off x="0" y="0"/>
            <a:ext cx="12192000" cy="149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HPV vaccination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000" name="Google Shape;2000;p226"/>
          <p:cNvSpPr txBox="1"/>
          <p:nvPr/>
        </p:nvSpPr>
        <p:spPr>
          <a:xfrm>
            <a:off x="3020992" y="1836960"/>
            <a:ext cx="8403221" cy="252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 HPV vaccination to children and adolescents aged 9–14, if they were not previously vaccinated 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Bef>
                <a:spcPts val="533"/>
              </a:spcBef>
              <a:spcAft>
                <a:spcPts val="1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HPV and hepatitis B vaccinations can be administered at the same visit, ensuring that different injection sites are chosen and different syringes are used </a:t>
            </a:r>
            <a:endParaRPr sz="220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A91C97-EE17-A4B9-691A-CD9AA7DD5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787" y="1932972"/>
            <a:ext cx="1944498" cy="2020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148C4-E14B-C0A7-0A45-A5CEE329D34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392054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227"/>
          <p:cNvSpPr txBox="1"/>
          <p:nvPr/>
        </p:nvSpPr>
        <p:spPr>
          <a:xfrm>
            <a:off x="0" y="0"/>
            <a:ext cx="12191999" cy="143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Discuss self-care and plan follow-up care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010" name="Google Shape;2010;p227"/>
          <p:cNvSpPr txBox="1"/>
          <p:nvPr/>
        </p:nvSpPr>
        <p:spPr>
          <a:xfrm>
            <a:off x="374755" y="1304145"/>
            <a:ext cx="11557416" cy="458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>
              <a:lnSpc>
                <a:spcPct val="108000"/>
              </a:lnSpc>
              <a:spcAft>
                <a:spcPts val="200"/>
              </a:spcAft>
            </a:pPr>
            <a:r>
              <a:rPr lang="fr"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Explain the summary of examination findings and given or agreed-upon treatments</a:t>
            </a:r>
            <a:endParaRPr sz="22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Invite her to voice questions and concerns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Explain the importance of completing the course of medication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Discuss likely side-effects and what to do about them</a:t>
            </a:r>
            <a:endParaRPr sz="2200"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25000"/>
            </a:pPr>
            <a:r>
              <a:rPr lang="fr"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Care of injuries</a:t>
            </a:r>
            <a:endParaRPr sz="22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Show how to care for any injuries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Describe signs and symptoms of wound infection; ask her to return if these signs develop</a:t>
            </a:r>
            <a:endParaRPr sz="2200"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25000"/>
            </a:pPr>
            <a:r>
              <a:rPr lang="fr"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Treatment of STIs</a:t>
            </a:r>
            <a:endParaRPr sz="22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Discuss signs and symptoms of STIs; advise her to return if they occur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Advise her to avoid sexual intercourse until STI treatments are finished</a:t>
            </a:r>
            <a:endParaRPr sz="220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9313BC-DF95-B736-0C20-8DB4B9F410D8}"/>
              </a:ext>
            </a:extLst>
          </p:cNvPr>
          <p:cNvGrpSpPr/>
          <p:nvPr/>
        </p:nvGrpSpPr>
        <p:grpSpPr>
          <a:xfrm>
            <a:off x="9707309" y="1917603"/>
            <a:ext cx="1569851" cy="935560"/>
            <a:chOff x="8732120" y="576000"/>
            <a:chExt cx="2019880" cy="1203757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E6AD6C0-330B-71FF-00FC-773DA5694D25}"/>
                </a:ext>
              </a:extLst>
            </p:cNvPr>
            <p:cNvSpPr/>
            <p:nvPr/>
          </p:nvSpPr>
          <p:spPr>
            <a:xfrm>
              <a:off x="8732120" y="844161"/>
              <a:ext cx="1146413" cy="935596"/>
            </a:xfrm>
            <a:prstGeom prst="wedgeRoundRectCallout">
              <a:avLst>
                <a:gd name="adj1" fmla="val -4964"/>
                <a:gd name="adj2" fmla="val 72685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2E55C97F-5B59-29B8-9DD2-287E4351501B}"/>
                </a:ext>
              </a:extLst>
            </p:cNvPr>
            <p:cNvSpPr/>
            <p:nvPr/>
          </p:nvSpPr>
          <p:spPr>
            <a:xfrm>
              <a:off x="9497562" y="576000"/>
              <a:ext cx="1254438" cy="1023757"/>
            </a:xfrm>
            <a:prstGeom prst="wedgeEllipseCallout">
              <a:avLst>
                <a:gd name="adj1" fmla="val -4964"/>
                <a:gd name="adj2" fmla="val 70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6CF35D-ED91-3B7F-34D5-2B8F244B0B1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11.16</a:t>
            </a:r>
          </a:p>
        </p:txBody>
      </p:sp>
    </p:spTree>
    <p:extLst>
      <p:ext uri="{BB962C8B-B14F-4D97-AF65-F5344CB8AC3E}">
        <p14:creationId xmlns:p14="http://schemas.microsoft.com/office/powerpoint/2010/main" val="114937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043073-C360-264C-CD3F-4F9187BBE775}"/>
              </a:ext>
            </a:extLst>
          </p:cNvPr>
          <p:cNvGrpSpPr/>
          <p:nvPr/>
        </p:nvGrpSpPr>
        <p:grpSpPr>
          <a:xfrm>
            <a:off x="6222580" y="1"/>
            <a:ext cx="5699760" cy="6012180"/>
            <a:chOff x="6325540" y="1182670"/>
            <a:chExt cx="3868599" cy="4768448"/>
          </a:xfrm>
        </p:grpSpPr>
        <p:pic>
          <p:nvPicPr>
            <p:cNvPr id="6" name="Google Shape;1228;p155" descr="A diagram of a medical procedure&#10;&#10;Description automatically generated">
              <a:extLst>
                <a:ext uri="{FF2B5EF4-FFF2-40B4-BE49-F238E27FC236}">
                  <a16:creationId xmlns:a16="http://schemas.microsoft.com/office/drawing/2014/main" id="{5F48809E-8BFB-0BE0-ABCF-CA723A2A6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4999" t="2235" r="10766" b="3630"/>
            <a:stretch/>
          </p:blipFill>
          <p:spPr>
            <a:xfrm>
              <a:off x="6325540" y="1182670"/>
              <a:ext cx="3868599" cy="4768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229;p155">
              <a:extLst>
                <a:ext uri="{FF2B5EF4-FFF2-40B4-BE49-F238E27FC236}">
                  <a16:creationId xmlns:a16="http://schemas.microsoft.com/office/drawing/2014/main" id="{E2BD34A4-CAA2-FF3D-9879-A3A0BC3A6FB7}"/>
                </a:ext>
              </a:extLst>
            </p:cNvPr>
            <p:cNvSpPr/>
            <p:nvPr/>
          </p:nvSpPr>
          <p:spPr>
            <a:xfrm>
              <a:off x="6421503" y="4354613"/>
              <a:ext cx="960604" cy="1220997"/>
            </a:xfrm>
            <a:prstGeom prst="rect">
              <a:avLst/>
            </a:prstGeom>
            <a:solidFill>
              <a:srgbClr val="FFDDB2">
                <a:alpha val="40784"/>
              </a:srgb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6" name="Google Shape;2016;p228"/>
          <p:cNvSpPr txBox="1"/>
          <p:nvPr/>
        </p:nvSpPr>
        <p:spPr>
          <a:xfrm>
            <a:off x="1" y="0"/>
            <a:ext cx="6874769" cy="120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Plan follow-up care</a:t>
            </a:r>
          </a:p>
        </p:txBody>
      </p:sp>
      <p:sp>
        <p:nvSpPr>
          <p:cNvPr id="2023" name="Google Shape;2023;p228"/>
          <p:cNvSpPr/>
          <p:nvPr/>
        </p:nvSpPr>
        <p:spPr>
          <a:xfrm>
            <a:off x="4524493" y="4499207"/>
            <a:ext cx="1863524" cy="1652164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GB" sz="14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Available from IARH Kit 8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Google Shape;2020;p228"/>
          <p:cNvSpPr txBox="1"/>
          <p:nvPr/>
        </p:nvSpPr>
        <p:spPr>
          <a:xfrm>
            <a:off x="273738" y="958328"/>
            <a:ext cx="7401058" cy="485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R="118530">
              <a:lnSpc>
                <a:spcPct val="108000"/>
              </a:lnSpc>
            </a:pPr>
            <a:r>
              <a:rPr lang="en-GB" sz="2133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Encourage follow-up visits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Important to check progress of wound healing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Re-test for STI and HIV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Rule out unintended pregnancy</a:t>
            </a:r>
            <a:endParaRPr lang="en-GB" sz="20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Monitor emotional/psychological recovery</a:t>
            </a:r>
            <a:endParaRPr lang="en-GB" sz="2000" dirty="0"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Bef>
                <a:spcPts val="1160"/>
              </a:spcBef>
            </a:pPr>
            <a:r>
              <a:rPr lang="en-GB" sz="2133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Safe abortion care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marR="970256" lvl="4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>
                <a:tab pos="5400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In many restrictive legal environments, induced abortion is permissible in cases of rape </a:t>
            </a:r>
            <a:endParaRPr lang="en-GB" sz="2000" dirty="0">
              <a:latin typeface="Arial" panose="020B0604020202020204" pitchFamily="34" charset="0"/>
            </a:endParaRPr>
          </a:p>
          <a:p>
            <a:pPr marL="457200" marR="970256" lvl="4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>
                <a:tab pos="540000" algn="l"/>
              </a:tabLst>
            </a:pPr>
            <a:r>
              <a:rPr lang="en-GB" sz="2000" dirty="0">
                <a:solidFill>
                  <a:srgbClr val="E36C09"/>
                </a:solidFill>
                <a:latin typeface="Arial" panose="020B0604020202020204" pitchFamily="34" charset="0"/>
                <a:sym typeface="Arial"/>
              </a:rPr>
              <a:t>Know your local laws</a:t>
            </a:r>
            <a:endParaRPr lang="en-GB" sz="2000" dirty="0">
              <a:latin typeface="Arial" panose="020B0604020202020204" pitchFamily="34" charset="0"/>
            </a:endParaRPr>
          </a:p>
          <a:p>
            <a:pPr marL="457200" marR="970256" lvl="4" indent="-457189">
              <a:lnSpc>
                <a:spcPct val="108000"/>
              </a:lnSpc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>
                <a:tab pos="5400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If a survivor learns </a:t>
            </a:r>
            <a:r>
              <a:rPr lang="en-GB" sz="2000" dirty="0">
                <a:latin typeface="Arial" panose="020B0604020202020204" pitchFamily="34" charset="0"/>
              </a:rPr>
              <a:t>during an initial </a:t>
            </a:r>
            <a:br>
              <a:rPr lang="en-GB" sz="2000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visit that she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is pregnant as a result </a:t>
            </a:r>
            <a:b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of sexual violence, offer a follow-up </a:t>
            </a:r>
            <a:b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visit sooner than 2 weeks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A1935-5C1C-42EE-275A-5954933B69F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11.17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EBAAA379-B6A3-A9D5-A8DB-8535B2A86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229"/>
          <p:cNvSpPr txBox="1"/>
          <p:nvPr/>
        </p:nvSpPr>
        <p:spPr>
          <a:xfrm>
            <a:off x="0" y="0"/>
            <a:ext cx="12191999" cy="163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Accessing essential medications in emergencies</a:t>
            </a:r>
            <a:r>
              <a:rPr lang="fr" sz="3400" b="1" baseline="30000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2</a:t>
            </a:r>
            <a:endParaRPr sz="3400" b="1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033" name="Google Shape;2033;p229"/>
          <p:cNvSpPr txBox="1"/>
          <p:nvPr/>
        </p:nvSpPr>
        <p:spPr>
          <a:xfrm>
            <a:off x="756289" y="1780082"/>
            <a:ext cx="11435710" cy="329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primarily a responsibility of the crisis response coordinator, health-zone manager or other health system administrators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first-line medications and protocols may change; be on the lookout for adapted guidance</a:t>
            </a:r>
            <a:endParaRPr sz="22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Commodities may be procured through humanitarian response mechanisms and arrive as kits from UNFPA as part of the MISP for SRH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2B0D4-90EE-7848-2920-1BCF11C6E54F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11.18</a:t>
            </a:r>
          </a:p>
        </p:txBody>
      </p:sp>
    </p:spTree>
    <p:extLst>
      <p:ext uri="{BB962C8B-B14F-4D97-AF65-F5344CB8AC3E}">
        <p14:creationId xmlns:p14="http://schemas.microsoft.com/office/powerpoint/2010/main" val="122126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230"/>
          <p:cNvSpPr txBox="1"/>
          <p:nvPr/>
        </p:nvSpPr>
        <p:spPr>
          <a:xfrm>
            <a:off x="579618" y="2294702"/>
            <a:ext cx="11032761" cy="282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group should select a rapporteur to present back to plenary</a:t>
            </a:r>
            <a:endParaRPr sz="24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have 7 minutes per case study to discuss and fill out tables describing treatments to prescribe, tests to do and referrals to make and why</a:t>
            </a:r>
            <a:endParaRPr sz="240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groups reconvene in plenary, rapporteurs will present one of their case studies (in 3–4 minutes) and explain their decisions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44659-37AE-18AB-3D7E-BA23E782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>
                <a:solidFill>
                  <a:schemeClr val="accent3"/>
                </a:solidFill>
                <a:latin typeface="+mj-lt"/>
                <a:ea typeface="Arial"/>
                <a:cs typeface="Arial"/>
                <a:sym typeface="Arial"/>
              </a:rPr>
              <a:t> Sexual assault treatment decisions </a:t>
            </a:r>
            <a:r>
              <a:rPr lang="en-GB" sz="3400">
                <a:solidFill>
                  <a:schemeClr val="accent3"/>
                </a:solidFill>
                <a:latin typeface="+mj-lt"/>
                <a:ea typeface="Arial"/>
                <a:cs typeface="Arial"/>
                <a:sym typeface="Arial"/>
              </a:rPr>
              <a:t>– </a:t>
            </a:r>
            <a:r>
              <a:rPr lang="en-GB" sz="3400" b="1">
                <a:solidFill>
                  <a:schemeClr val="accent3"/>
                </a:solidFill>
                <a:latin typeface="+mj-lt"/>
                <a:ea typeface="Arial"/>
                <a:cs typeface="Arial"/>
                <a:sym typeface="Arial"/>
              </a:rPr>
              <a:t>case studies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214D8-1A5D-411C-AD1D-542A88E53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400" b="1">
                <a:latin typeface="+mj-lt"/>
                <a:ea typeface="Arial"/>
                <a:cs typeface="Arial"/>
                <a:sym typeface="Arial"/>
              </a:rPr>
              <a:t>Exercise 11.1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CBA3-C57C-F7F1-F5B4-EE72B3CD85DD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11.19</a:t>
            </a:r>
          </a:p>
        </p:txBody>
      </p:sp>
    </p:spTree>
    <p:extLst>
      <p:ext uri="{BB962C8B-B14F-4D97-AF65-F5344CB8AC3E}">
        <p14:creationId xmlns:p14="http://schemas.microsoft.com/office/powerpoint/2010/main" val="107395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pic>
        <p:nvPicPr>
          <p:cNvPr id="4" name="Google Shape;36;p34" descr="Close-up of two people holding hands">
            <a:extLst>
              <a:ext uri="{FF2B5EF4-FFF2-40B4-BE49-F238E27FC236}">
                <a16:creationId xmlns:a16="http://schemas.microsoft.com/office/drawing/2014/main" id="{0F4FBE82-45AF-86AF-B5C4-A53D23017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9" t="832" r="20357" b="9971"/>
          <a:stretch/>
        </p:blipFill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Clinical care for survivors of sexual </a:t>
            </a:r>
            <a:br>
              <a:rPr lang="en-US"/>
            </a:br>
            <a:r>
              <a:rPr lang="en-US"/>
              <a:t>assault, part 3: </a:t>
            </a:r>
            <a:br>
              <a:rPr lang="en-US"/>
            </a:br>
            <a:r>
              <a:rPr lang="en-US"/>
              <a:t>treatment and care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Session 11.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E7B89-EF39-7141-5827-B8CA14B25C1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11.2</a:t>
            </a:r>
          </a:p>
        </p:txBody>
      </p:sp>
    </p:spTree>
    <p:extLst>
      <p:ext uri="{BB962C8B-B14F-4D97-AF65-F5344CB8AC3E}">
        <p14:creationId xmlns:p14="http://schemas.microsoft.com/office/powerpoint/2010/main" val="153337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231"/>
          <p:cNvSpPr txBox="1"/>
          <p:nvPr/>
        </p:nvSpPr>
        <p:spPr>
          <a:xfrm>
            <a:off x="0" y="0"/>
            <a:ext cx="12192000" cy="136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Session 11: That’s a wrap!</a:t>
            </a:r>
          </a:p>
        </p:txBody>
      </p:sp>
      <p:sp>
        <p:nvSpPr>
          <p:cNvPr id="2051" name="Google Shape;2051;p231"/>
          <p:cNvSpPr txBox="1"/>
          <p:nvPr/>
        </p:nvSpPr>
        <p:spPr>
          <a:xfrm>
            <a:off x="407232" y="1414437"/>
            <a:ext cx="11688311" cy="40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200" dirty="0">
                <a:latin typeface="Arial" panose="020B0604020202020204" pitchFamily="34" charset="0"/>
              </a:rPr>
              <a:t>Immediate treatment includes first-line support and, as needed, referral to other mental health services, treatment of injuries, EC, HIV PEP, STI prophylaxis, hepatitis B and HPV prevention, and comprehensive abortion care to the fullest extent of applicable law</a:t>
            </a: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200" dirty="0">
                <a:latin typeface="Arial" panose="020B0604020202020204" pitchFamily="34" charset="0"/>
              </a:rPr>
              <a:t>Treatment for rape/sexual assault depends on whether the survivor presents within the first 72–120 hours </a:t>
            </a: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200" dirty="0">
                <a:latin typeface="Arial" panose="020B0604020202020204" pitchFamily="34" charset="0"/>
              </a:rPr>
              <a:t>Many elements of first-line support can and should still be provided after this critical window; offer LIVES, including appropriate referrals even after 5 days have elapsed</a:t>
            </a: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200" dirty="0">
                <a:latin typeface="Arial" panose="020B0604020202020204" pitchFamily="34" charset="0"/>
              </a:rPr>
              <a:t>Providers need to determine the history of the assault and what has happened since then, to arrive at a decision about which tests to run and treatments to offer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5542C-C9D9-7F51-BCA1-6F1333EE72E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11.20</a:t>
            </a:r>
          </a:p>
        </p:txBody>
      </p:sp>
    </p:spTree>
    <p:extLst>
      <p:ext uri="{BB962C8B-B14F-4D97-AF65-F5344CB8AC3E}">
        <p14:creationId xmlns:p14="http://schemas.microsoft.com/office/powerpoint/2010/main" val="303694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CAFF-25E5-9676-F07D-08C6C521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2A8D-3774-55B4-A4F8-1086792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400" b="1" dirty="0">
                <a:solidFill>
                  <a:schemeClr val="accent3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DCF-05AF-8DC6-50E2-EA7ED19E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98"/>
            <a:ext cx="10515600" cy="4351338"/>
          </a:xfrm>
        </p:spPr>
        <p:txBody>
          <a:bodyPr>
            <a:normAutofit/>
          </a:bodyPr>
          <a:lstStyle/>
          <a:p>
            <a:pPr marL="457200" indent="-36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</a:rPr>
              <a:t>Human papillomavirus vaccines: WHO position paper (2022 update). Weekly epidemiological record, no. 5. Geneva: World Health Organization; 2022 (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  <a:hlinkClick r:id="rId2"/>
              </a:rPr>
              <a:t>https://iris.who.int/bitstream/handle/10665/365350/WER9750-eng-fre.pdf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</a:rPr>
              <a:t>)</a:t>
            </a:r>
            <a:r>
              <a:rPr lang="en-GB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indent="-36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</a:rPr>
              <a:t>Minimum initial service package for sexual and reproductive health: Interagency field manual of reproductive health in humanitarian settings. New York: United Nations Population Fund; 2020 (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  <a:hlinkClick r:id="rId3"/>
              </a:rPr>
              <a:t>www.unfpa.org/sites/default/files/resource-pdf/MISP-Reference-English.pdf</a:t>
            </a:r>
            <a:r>
              <a:rPr lang="en-US" sz="2000" dirty="0">
                <a:solidFill>
                  <a:schemeClr val="tx1"/>
                </a:solidFill>
                <a:ea typeface="Arial"/>
                <a:cs typeface="Arial" panose="020B0604020202020204" pitchFamily="34" charset="0"/>
                <a:sym typeface="Arial"/>
              </a:rPr>
              <a:t>). </a:t>
            </a:r>
            <a:endParaRPr lang="en-GB" sz="2000" dirty="0">
              <a:solidFill>
                <a:schemeClr val="tx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6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sz="2000" dirty="0">
              <a:solidFill>
                <a:schemeClr val="tx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6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sz="2000" dirty="0">
              <a:solidFill>
                <a:schemeClr val="tx1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CC71B-F743-74B4-EAD5-0C21E4168CF8}"/>
              </a:ext>
            </a:extLst>
          </p:cNvPr>
          <p:cNvSpPr/>
          <p:nvPr/>
        </p:nvSpPr>
        <p:spPr>
          <a:xfrm>
            <a:off x="11483163" y="6262577"/>
            <a:ext cx="708837" cy="5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5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214"/>
          <p:cNvSpPr txBox="1"/>
          <p:nvPr/>
        </p:nvSpPr>
        <p:spPr>
          <a:xfrm>
            <a:off x="821872" y="1543595"/>
            <a:ext cx="10734186" cy="274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>
              <a:lnSpc>
                <a:spcPct val="108000"/>
              </a:lnSpc>
              <a:spcAft>
                <a:spcPts val="1600"/>
              </a:spcAft>
            </a:pPr>
            <a:r>
              <a:rPr lang="en-GB" sz="2400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 3:</a:t>
            </a: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sym typeface="Arial"/>
              </a:rPr>
              <a:t>	Demonstrate clinical skills appropriate to one’s scope of 			practice to respond to sexual violence and IPV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lang="en-GB" sz="1000" b="1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r>
              <a:rPr lang="en-GB" sz="22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Competencies: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Know how to provide appropriate treatment/care to survivors of sexual assault, including child and adolescent survivors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8D92C-0C82-3611-D034-EAC9F3D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29EDF-867C-F542-23BF-2C4D46AE625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87833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215"/>
          <p:cNvSpPr/>
          <p:nvPr/>
        </p:nvSpPr>
        <p:spPr>
          <a:xfrm>
            <a:off x="7910949" y="877975"/>
            <a:ext cx="3666691" cy="52361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sp>
        <p:nvSpPr>
          <p:cNvPr id="1873" name="Google Shape;1873;p215"/>
          <p:cNvSpPr txBox="1"/>
          <p:nvPr/>
        </p:nvSpPr>
        <p:spPr>
          <a:xfrm>
            <a:off x="0" y="0"/>
            <a:ext cx="6096000" cy="111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fr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Treating injuries</a:t>
            </a:r>
            <a:endParaRPr sz="3400" b="1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877" name="Google Shape;1877;p215"/>
          <p:cNvSpPr txBox="1"/>
          <p:nvPr/>
        </p:nvSpPr>
        <p:spPr>
          <a:xfrm>
            <a:off x="957110" y="1118459"/>
            <a:ext cx="5824689" cy="440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970256">
              <a:lnSpc>
                <a:spcPct val="108000"/>
              </a:lnSpc>
              <a:spcAft>
                <a:spcPts val="200"/>
              </a:spcAft>
            </a:pPr>
            <a:r>
              <a:rPr lang="fr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Urgent hospitalization is required if there is:</a:t>
            </a:r>
            <a:endParaRPr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Bef>
                <a:spcPts val="1067"/>
              </a:spcBef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Extensive injury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Neurological deficits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Respiratory distress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Swelling of joints on one side of the body (septic arthritis)</a:t>
            </a:r>
            <a:endParaRPr sz="2200" dirty="0">
              <a:latin typeface="Arial" panose="020B0604020202020204" pitchFamily="34" charset="0"/>
            </a:endParaRPr>
          </a:p>
          <a:p>
            <a:pPr marR="970256">
              <a:lnSpc>
                <a:spcPct val="108000"/>
              </a:lnSpc>
              <a:spcBef>
                <a:spcPts val="1067"/>
              </a:spcBef>
              <a:spcAft>
                <a:spcPts val="800"/>
              </a:spcAft>
            </a:pPr>
            <a:r>
              <a:rPr lang="fr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 severe injuries can usually be treated on site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marR="970256">
              <a:lnSpc>
                <a:spcPct val="113000"/>
              </a:lnSpc>
              <a:spcBef>
                <a:spcPts val="1067"/>
              </a:spcBef>
            </a:pPr>
            <a:endParaRPr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A2F31-D618-92D5-411B-7E3525563B2A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AEB98C-17B6-3B40-6209-6EEE901D5C70}"/>
              </a:ext>
            </a:extLst>
          </p:cNvPr>
          <p:cNvGrpSpPr/>
          <p:nvPr/>
        </p:nvGrpSpPr>
        <p:grpSpPr>
          <a:xfrm>
            <a:off x="5829300" y="1"/>
            <a:ext cx="5699760" cy="6012180"/>
            <a:chOff x="6325540" y="1182670"/>
            <a:chExt cx="3868599" cy="4768448"/>
          </a:xfrm>
        </p:grpSpPr>
        <p:pic>
          <p:nvPicPr>
            <p:cNvPr id="4" name="Google Shape;1228;p155" descr="A diagram of a medical procedure&#10;&#10;Description automatically generated">
              <a:extLst>
                <a:ext uri="{FF2B5EF4-FFF2-40B4-BE49-F238E27FC236}">
                  <a16:creationId xmlns:a16="http://schemas.microsoft.com/office/drawing/2014/main" id="{DBAA2FEF-BDF1-BAA1-CFA2-0A3EFF62E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4999" t="2235" r="10766" b="3630"/>
            <a:stretch/>
          </p:blipFill>
          <p:spPr>
            <a:xfrm>
              <a:off x="6325540" y="1182670"/>
              <a:ext cx="3868599" cy="4768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229;p155">
              <a:extLst>
                <a:ext uri="{FF2B5EF4-FFF2-40B4-BE49-F238E27FC236}">
                  <a16:creationId xmlns:a16="http://schemas.microsoft.com/office/drawing/2014/main" id="{91A6F8BE-AC93-8A44-5EFF-D0EBF0D9202B}"/>
                </a:ext>
              </a:extLst>
            </p:cNvPr>
            <p:cNvSpPr/>
            <p:nvPr/>
          </p:nvSpPr>
          <p:spPr>
            <a:xfrm>
              <a:off x="6421503" y="4354613"/>
              <a:ext cx="960604" cy="1220997"/>
            </a:xfrm>
            <a:prstGeom prst="rect">
              <a:avLst/>
            </a:prstGeom>
            <a:solidFill>
              <a:srgbClr val="FFDDB2">
                <a:alpha val="40784"/>
              </a:srgb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2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6FB48A-AD3F-D01B-B12B-24F303C42A3A}"/>
              </a:ext>
            </a:extLst>
          </p:cNvPr>
          <p:cNvSpPr/>
          <p:nvPr/>
        </p:nvSpPr>
        <p:spPr>
          <a:xfrm>
            <a:off x="752354" y="5029263"/>
            <a:ext cx="10210172" cy="972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9" name="Google Shape;1889;p216"/>
          <p:cNvSpPr txBox="1"/>
          <p:nvPr/>
        </p:nvSpPr>
        <p:spPr>
          <a:xfrm>
            <a:off x="752354" y="1152983"/>
            <a:ext cx="10930360" cy="43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t" anchorCtr="0">
            <a:noAutofit/>
          </a:bodyPr>
          <a:lstStyle/>
          <a:p>
            <a:pPr marL="152396">
              <a:lnSpc>
                <a:spcPct val="90000"/>
              </a:lnSpc>
            </a:pPr>
            <a:r>
              <a:rPr lang="fr" sz="2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Tetanus</a:t>
            </a:r>
            <a:endParaRPr sz="2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has an incubation period of 3–21 days but can be many months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the survivor to the appropriate level of care if you see signs of a tetanus infection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person has not been fully vaccinated, vaccinate immediately, no matter how long it has been since the incident 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there remain major, dirty, unhealed wounds, or the survivor is HIV-positive, consider giving tetanus immunoglobulin* if it is available</a:t>
            </a:r>
          </a:p>
          <a:p>
            <a:pPr marL="457189" marR="970256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endParaRPr sz="800" i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R="970256" lvl="1">
              <a:lnSpc>
                <a:spcPct val="113000"/>
              </a:lnSpc>
            </a:pPr>
            <a:r>
              <a:rPr lang="en-GB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*	Tetanus immunoglobulin requires cold chain without freezing, which is rarely </a:t>
            </a:r>
            <a:br>
              <a:rPr lang="en-GB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available in low-resource or crisis settings</a:t>
            </a:r>
          </a:p>
        </p:txBody>
      </p:sp>
      <p:sp>
        <p:nvSpPr>
          <p:cNvPr id="2" name="Google Shape;1873;p215">
            <a:extLst>
              <a:ext uri="{FF2B5EF4-FFF2-40B4-BE49-F238E27FC236}">
                <a16:creationId xmlns:a16="http://schemas.microsoft.com/office/drawing/2014/main" id="{DEDE83DF-F40D-8659-ED22-12C6C6D65068}"/>
              </a:ext>
            </a:extLst>
          </p:cNvPr>
          <p:cNvSpPr txBox="1"/>
          <p:nvPr/>
        </p:nvSpPr>
        <p:spPr>
          <a:xfrm>
            <a:off x="0" y="0"/>
            <a:ext cx="12192000" cy="126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Treating injuries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6E04C-0B0B-70B5-9056-782B4AD711BE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11.5</a:t>
            </a:r>
          </a:p>
        </p:txBody>
      </p:sp>
    </p:spTree>
    <p:extLst>
      <p:ext uri="{BB962C8B-B14F-4D97-AF65-F5344CB8AC3E}">
        <p14:creationId xmlns:p14="http://schemas.microsoft.com/office/powerpoint/2010/main" val="95359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217"/>
          <p:cNvSpPr txBox="1"/>
          <p:nvPr/>
        </p:nvSpPr>
        <p:spPr>
          <a:xfrm>
            <a:off x="0" y="1"/>
            <a:ext cx="12192000" cy="123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Oral emergency contraception pills (ECPs)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CA1B5-6086-EBE2-5DE2-3843AE84D44C}"/>
              </a:ext>
            </a:extLst>
          </p:cNvPr>
          <p:cNvSpPr txBox="1"/>
          <p:nvPr/>
        </p:nvSpPr>
        <p:spPr>
          <a:xfrm>
            <a:off x="2446269" y="1352609"/>
            <a:ext cx="5308769" cy="4041193"/>
          </a:xfrm>
          <a:prstGeom prst="rect">
            <a:avLst/>
          </a:prstGeom>
          <a:noFill/>
        </p:spPr>
        <p:txBody>
          <a:bodyPr wrap="square" rIns="0">
            <a:no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Offer an ECP to all women who have been raped </a:t>
            </a:r>
            <a:endParaRPr lang="en-GB" sz="18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ECPs will not harm girls. They can be offered to girls who have attained menarche (i.e. post-menarche), as well as those in the beginning stages of puberty (i.e. Tanner stage 2 or 3; see Job aid 11a)</a:t>
            </a:r>
            <a:endParaRPr lang="en-GB" sz="18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There is no need to screen for health conditions or test for pregnancy</a:t>
            </a: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C82F8-7E16-E5D9-F741-A654AF33BED7}"/>
              </a:ext>
            </a:extLst>
          </p:cNvPr>
          <p:cNvSpPr txBox="1"/>
          <p:nvPr/>
        </p:nvSpPr>
        <p:spPr>
          <a:xfrm>
            <a:off x="7188016" y="1352610"/>
            <a:ext cx="5003983" cy="352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Say: “Return if your next menstrual period is more than 1 week late”</a:t>
            </a:r>
            <a:endParaRPr lang="en-GB" sz="18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ECPs are effective for up to </a:t>
            </a:r>
            <a:br>
              <a:rPr lang="en-GB" sz="1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 days after sexual assault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Spotting or bleeding a few days after taking an ECP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normal</a:t>
            </a:r>
            <a:endParaRPr lang="en-GB" sz="18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ECPs can be taken at the same time as antibiotics for STIs and PEP for HIV prevention</a:t>
            </a: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7" name="Google Shape;2023;p228">
            <a:extLst>
              <a:ext uri="{FF2B5EF4-FFF2-40B4-BE49-F238E27FC236}">
                <a16:creationId xmlns:a16="http://schemas.microsoft.com/office/drawing/2014/main" id="{BF2A3198-13BC-8100-0E28-B76D15C88174}"/>
              </a:ext>
            </a:extLst>
          </p:cNvPr>
          <p:cNvSpPr/>
          <p:nvPr/>
        </p:nvSpPr>
        <p:spPr>
          <a:xfrm>
            <a:off x="324382" y="2224242"/>
            <a:ext cx="1863524" cy="1652164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fr" sz="1600" b="1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fr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CMRIPV</a:t>
            </a:r>
          </a:p>
          <a:p>
            <a:pPr algn="ctr"/>
            <a:r>
              <a:rPr lang="fr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Annex 7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52C4B-3F07-6317-CA8D-3AC858C19E3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11.6</a:t>
            </a:r>
          </a:p>
        </p:txBody>
      </p:sp>
    </p:spTree>
    <p:extLst>
      <p:ext uri="{BB962C8B-B14F-4D97-AF65-F5344CB8AC3E}">
        <p14:creationId xmlns:p14="http://schemas.microsoft.com/office/powerpoint/2010/main" val="355749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218"/>
          <p:cNvSpPr txBox="1"/>
          <p:nvPr/>
        </p:nvSpPr>
        <p:spPr>
          <a:xfrm>
            <a:off x="0" y="1"/>
            <a:ext cx="121920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Counselling on oral ECPs</a:t>
            </a:r>
          </a:p>
        </p:txBody>
      </p:sp>
      <p:sp>
        <p:nvSpPr>
          <p:cNvPr id="1911" name="Google Shape;1911;p218"/>
          <p:cNvSpPr txBox="1"/>
          <p:nvPr/>
        </p:nvSpPr>
        <p:spPr>
          <a:xfrm>
            <a:off x="833377" y="1453491"/>
            <a:ext cx="11261798" cy="43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ECPs will </a:t>
            </a:r>
            <a:r>
              <a:rPr lang="en-GB" sz="2200" u="sng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not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 cause abortion. If she is already pregnant, ECPs will </a:t>
            </a:r>
            <a:r>
              <a:rPr lang="en-GB" sz="2200" u="sng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not</a:t>
            </a:r>
            <a:r>
              <a:rPr lang="en-GB" sz="2200" dirty="0"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harm the pregnancy.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ECPs will </a:t>
            </a:r>
            <a:r>
              <a:rPr lang="en-GB" sz="2200" u="sng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not</a:t>
            </a:r>
            <a:r>
              <a:rPr lang="en-GB" sz="2200" dirty="0"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prevent pregnancy the next time she has sex.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ECPs are </a:t>
            </a:r>
            <a:r>
              <a:rPr lang="en-GB" sz="2200" u="sng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not</a:t>
            </a:r>
            <a:r>
              <a:rPr lang="en-GB" sz="2200" dirty="0"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meant for regular use. More effective continuing contraceptive methods are available.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A pregnancy test may show if she was already pregnant. She can have a test if she wishes, but it is not necessary before taking an ECP.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For those who are already pregnant as a result of rape, discuss options including for accessing safe abortion to the full extent of the law.</a:t>
            </a:r>
            <a:endParaRPr lang="en-GB" sz="22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A7D3A-FFCF-82DB-5819-C9C37D7DCEBF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11.7</a:t>
            </a:r>
          </a:p>
        </p:txBody>
      </p:sp>
    </p:spTree>
    <p:extLst>
      <p:ext uri="{BB962C8B-B14F-4D97-AF65-F5344CB8AC3E}">
        <p14:creationId xmlns:p14="http://schemas.microsoft.com/office/powerpoint/2010/main" val="343583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19"/>
          <p:cNvSpPr txBox="1"/>
          <p:nvPr/>
        </p:nvSpPr>
        <p:spPr>
          <a:xfrm>
            <a:off x="0" y="1"/>
            <a:ext cx="12191999" cy="137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</a:rPr>
              <a:t>Emergency contraception (EC) </a:t>
            </a: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regimen options</a:t>
            </a:r>
          </a:p>
        </p:txBody>
      </p:sp>
      <p:sp>
        <p:nvSpPr>
          <p:cNvPr id="1921" name="Google Shape;1921;p219"/>
          <p:cNvSpPr txBox="1"/>
          <p:nvPr/>
        </p:nvSpPr>
        <p:spPr>
          <a:xfrm>
            <a:off x="1741455" y="2592409"/>
            <a:ext cx="4566877" cy="309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marL="761981" lvl="1">
              <a:lnSpc>
                <a:spcPct val="108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Ulipristal acetate or levonorgestrel recommended </a:t>
            </a:r>
            <a:b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 mg single dose </a:t>
            </a:r>
            <a:endParaRPr lang="en-GB" sz="2000" dirty="0">
              <a:latin typeface="Arial" panose="020B0604020202020204" pitchFamily="34" charset="0"/>
            </a:endParaRPr>
          </a:p>
          <a:p>
            <a:pPr marL="761981" lvl="1">
              <a:lnSpc>
                <a:spcPct val="108000"/>
              </a:lnSpc>
              <a:spcAft>
                <a:spcPts val="800"/>
              </a:spcAft>
            </a:pPr>
            <a:r>
              <a:rPr lang="en-GB" sz="2000" u="sng" dirty="0">
                <a:solidFill>
                  <a:schemeClr val="accent3"/>
                </a:solidFill>
                <a:latin typeface="Arial" panose="020B0604020202020204" pitchFamily="34" charset="0"/>
                <a:sym typeface="Arial"/>
              </a:rPr>
              <a:t>or</a:t>
            </a:r>
            <a:endParaRPr lang="en-GB" sz="2000" u="sng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marL="761981" lvl="1">
              <a:lnSpc>
                <a:spcPct val="108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combined </a:t>
            </a:r>
            <a:r>
              <a:rPr lang="en-GB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–progestogen – 2 doses of 100 </a:t>
            </a:r>
            <a:r>
              <a:rPr lang="en-GB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μg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ethinyl </a:t>
            </a:r>
            <a:r>
              <a:rPr lang="en-GB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estradiol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plus 0.5 mg levonorgestrel, 12 hours apart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1922" name="Google Shape;1922;p219"/>
          <p:cNvSpPr txBox="1"/>
          <p:nvPr/>
        </p:nvSpPr>
        <p:spPr>
          <a:xfrm>
            <a:off x="2409619" y="1416393"/>
            <a:ext cx="4164951" cy="117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GB" sz="2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Oral ECP – No need to test for pregnancy prior to administration</a:t>
            </a:r>
            <a:endParaRPr lang="en-GB" sz="2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23" name="Google Shape;1923;p219"/>
          <p:cNvSpPr txBox="1"/>
          <p:nvPr/>
        </p:nvSpPr>
        <p:spPr>
          <a:xfrm>
            <a:off x="6789745" y="1416393"/>
            <a:ext cx="4842812" cy="117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GB" sz="2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Copper intrauterine device (IUD) – Rule out pregnancy before insertion</a:t>
            </a:r>
            <a:endParaRPr lang="en-GB" sz="2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24" name="Google Shape;1924;p219"/>
          <p:cNvSpPr txBox="1"/>
          <p:nvPr/>
        </p:nvSpPr>
        <p:spPr>
          <a:xfrm>
            <a:off x="6921662" y="2592409"/>
            <a:ext cx="5270338" cy="319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</a:rPr>
              <a:t>Do no use hormonal intrauterine system (IUS) for EC</a:t>
            </a: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</a:rPr>
              <a:t>Active STIs are a contraindication</a:t>
            </a: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</a:rPr>
              <a:t>Also effective for up to 5 days (120 hours) post-incident</a:t>
            </a: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</a:rPr>
              <a:t>Requires a trained provider to perform the insertion, which requires use of a speculum</a:t>
            </a:r>
          </a:p>
        </p:txBody>
      </p:sp>
      <p:sp>
        <p:nvSpPr>
          <p:cNvPr id="3" name="Google Shape;2023;p228">
            <a:extLst>
              <a:ext uri="{FF2B5EF4-FFF2-40B4-BE49-F238E27FC236}">
                <a16:creationId xmlns:a16="http://schemas.microsoft.com/office/drawing/2014/main" id="{BDA5FE77-E324-A4A9-FA70-82A170D19BDA}"/>
              </a:ext>
            </a:extLst>
          </p:cNvPr>
          <p:cNvSpPr/>
          <p:nvPr/>
        </p:nvSpPr>
        <p:spPr>
          <a:xfrm>
            <a:off x="300762" y="2408316"/>
            <a:ext cx="1863524" cy="1652164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GB" sz="14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Available from IARH Kit 3A or 4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C81BF-1902-787E-7D82-187C9FF4BADC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11.8</a:t>
            </a:r>
          </a:p>
        </p:txBody>
      </p:sp>
    </p:spTree>
    <p:extLst>
      <p:ext uri="{BB962C8B-B14F-4D97-AF65-F5344CB8AC3E}">
        <p14:creationId xmlns:p14="http://schemas.microsoft.com/office/powerpoint/2010/main" val="319538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220"/>
          <p:cNvSpPr txBox="1"/>
          <p:nvPr/>
        </p:nvSpPr>
        <p:spPr>
          <a:xfrm>
            <a:off x="0" y="1"/>
            <a:ext cx="12192000" cy="148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Offer PEP for HIV prevention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935" name="Google Shape;1935;p220"/>
          <p:cNvSpPr txBox="1"/>
          <p:nvPr/>
        </p:nvSpPr>
        <p:spPr>
          <a:xfrm>
            <a:off x="1261641" y="1852034"/>
            <a:ext cx="8067554" cy="31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for HIV. Do not give PEP to those who test positive for HIV.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 should be started as soon as possible, up to 72 hours after possible exposure to HIV.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drugs based on national guidelines/current WHO antiretroviral (ARV) guidelines.</a:t>
            </a:r>
            <a:endParaRPr sz="2200" dirty="0">
              <a:latin typeface="Arial" panose="020B0604020202020204" pitchFamily="34" charset="0"/>
            </a:endParaRPr>
          </a:p>
          <a:p>
            <a:pPr marL="457189" marR="970256" indent="-457189">
              <a:lnSpc>
                <a:spcPct val="108000"/>
              </a:lnSpc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28-day prescription of ARVs should be provided.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23;p228">
            <a:extLst>
              <a:ext uri="{FF2B5EF4-FFF2-40B4-BE49-F238E27FC236}">
                <a16:creationId xmlns:a16="http://schemas.microsoft.com/office/drawing/2014/main" id="{FB09C1B9-80E0-4DF2-4536-A508FBDEBFBA}"/>
              </a:ext>
            </a:extLst>
          </p:cNvPr>
          <p:cNvSpPr/>
          <p:nvPr/>
        </p:nvSpPr>
        <p:spPr>
          <a:xfrm>
            <a:off x="9241545" y="2362017"/>
            <a:ext cx="1863524" cy="1652164"/>
          </a:xfrm>
          <a:prstGeom prst="star8">
            <a:avLst>
              <a:gd name="adj" fmla="val 37500"/>
            </a:avLst>
          </a:prstGeom>
          <a:solidFill>
            <a:schemeClr val="accent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fr" sz="1467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Available from IARH Kit 3B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5D2FA-300A-7736-2AF8-F55B3560247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11.9</a:t>
            </a:r>
          </a:p>
        </p:txBody>
      </p:sp>
    </p:spTree>
    <p:extLst>
      <p:ext uri="{BB962C8B-B14F-4D97-AF65-F5344CB8AC3E}">
        <p14:creationId xmlns:p14="http://schemas.microsoft.com/office/powerpoint/2010/main" val="19693574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38BC797FB8841A9F0CD35402662DF" ma:contentTypeVersion="15" ma:contentTypeDescription="Create a new document." ma:contentTypeScope="" ma:versionID="99ced07fb5afd8f3080f0dbb565623de">
  <xsd:schema xmlns:xsd="http://www.w3.org/2001/XMLSchema" xmlns:xs="http://www.w3.org/2001/XMLSchema" xmlns:p="http://schemas.microsoft.com/office/2006/metadata/properties" xmlns:ns2="378195d7-c3f9-40f6-b052-ccfdcaa7f5e8" xmlns:ns3="95a69525-d3a7-4da9-92b2-a924b10b2f63" targetNamespace="http://schemas.microsoft.com/office/2006/metadata/properties" ma:root="true" ma:fieldsID="49b72808d499569d2c22931c840e3c90" ns2:_="" ns3:_="">
    <xsd:import namespace="378195d7-c3f9-40f6-b052-ccfdcaa7f5e8"/>
    <xsd:import namespace="95a69525-d3a7-4da9-92b2-a924b10b2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195d7-c3f9-40f6-b052-ccfdcaa7f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9525-d3a7-4da9-92b2-a924b10b2f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285f84-c2dd-47f7-9666-a0759b6a09ac}" ma:internalName="TaxCatchAll" ma:showField="CatchAllData" ma:web="95a69525-d3a7-4da9-92b2-a924b10b2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a69525-d3a7-4da9-92b2-a924b10b2f63" xsi:nil="true"/>
    <lcf76f155ced4ddcb4097134ff3c332f xmlns="378195d7-c3f9-40f6-b052-ccfdcaa7f5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9FF400-6D7A-4CC4-906A-3640E1AE1ABB}"/>
</file>

<file path=customXml/itemProps2.xml><?xml version="1.0" encoding="utf-8"?>
<ds:datastoreItem xmlns:ds="http://schemas.openxmlformats.org/officeDocument/2006/customXml" ds:itemID="{C180BB71-AC9B-4B08-8146-BAB9D2581FF2}"/>
</file>

<file path=customXml/itemProps3.xml><?xml version="1.0" encoding="utf-8"?>
<ds:datastoreItem xmlns:ds="http://schemas.openxmlformats.org/officeDocument/2006/customXml" ds:itemID="{12ADC0CE-7FBC-478F-938A-2FD869308D7D}"/>
</file>

<file path=docProps/app.xml><?xml version="1.0" encoding="utf-8"?>
<Properties xmlns="http://schemas.openxmlformats.org/officeDocument/2006/extended-properties" xmlns:vt="http://schemas.openxmlformats.org/officeDocument/2006/docPropsVTypes">
  <TotalTime>21414</TotalTime>
  <Words>2337</Words>
  <Application>Microsoft Office PowerPoint</Application>
  <PresentationFormat>Widescreen</PresentationFormat>
  <Paragraphs>215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.Lucida Grande UI Regular</vt:lpstr>
      <vt:lpstr>Aptos</vt:lpstr>
      <vt:lpstr>Arial</vt:lpstr>
      <vt:lpstr>Calibri</vt:lpstr>
      <vt:lpstr>Helvetica Neue</vt:lpstr>
      <vt:lpstr>Symbol</vt:lpstr>
      <vt:lpstr>Wingdings</vt:lpstr>
      <vt:lpstr>Wingdings 3</vt:lpstr>
      <vt:lpstr>1_Office Theme 4 - WHO</vt:lpstr>
      <vt:lpstr>1_Office Theme 5</vt:lpstr>
      <vt:lpstr>Presentation slides</vt:lpstr>
      <vt:lpstr>PowerPoint Presentation</vt:lpstr>
      <vt:lpstr>Session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Sexual assault treatment decisions – case studies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editor</cp:lastModifiedBy>
  <cp:revision>687</cp:revision>
  <cp:lastPrinted>2024-11-29T14:13:27Z</cp:lastPrinted>
  <dcterms:created xsi:type="dcterms:W3CDTF">2024-07-22T16:05:02Z</dcterms:created>
  <dcterms:modified xsi:type="dcterms:W3CDTF">2025-01-22T17:49:18Z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0x0101000BF38BC797FB8841A9F0CD35402662DF</vt:lpwstr>
  </property>
</Properties>
</file>