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58" r:id="rId5"/>
    <p:sldId id="263" r:id="rId6"/>
    <p:sldId id="259" r:id="rId7"/>
    <p:sldId id="260" r:id="rId8"/>
    <p:sldId id="261" r:id="rId9"/>
    <p:sldId id="262" r:id="rId10"/>
    <p:sldId id="273" r:id="rId11"/>
    <p:sldId id="266" r:id="rId12"/>
    <p:sldId id="265" r:id="rId13"/>
    <p:sldId id="268" r:id="rId14"/>
    <p:sldId id="269" r:id="rId15"/>
    <p:sldId id="271" r:id="rId16"/>
    <p:sldId id="274" r:id="rId17"/>
    <p:sldId id="276" r:id="rId18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ULAIN, Laurent" initials="PL" lastIdx="3" clrIdx="0">
    <p:extLst>
      <p:ext uri="{19B8F6BF-5375-455C-9EA6-DF929625EA0E}">
        <p15:presenceInfo xmlns:p15="http://schemas.microsoft.com/office/powerpoint/2012/main" userId="S::poulainl@who.int::ded0c952-75ee-4a74-8e68-c8d269963a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83B"/>
    <a:srgbClr val="0F581C"/>
    <a:srgbClr val="1D6111"/>
    <a:srgbClr val="247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C9BCF-983F-42B4-A438-AF4D84AA718A}" v="8" dt="2021-11-10T07:09:44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9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1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630BC-4E1F-EB4C-83E0-20FCAAAD29F7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16C80632-98F6-6D46-B5AE-D6E2AA73F25E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  <a:prstDash val="sysDot"/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Preparation</a:t>
          </a:r>
        </a:p>
      </dgm:t>
    </dgm:pt>
    <dgm:pt modelId="{43A9481F-BE95-3A4B-B8CB-DC2DCFE699FF}" type="parTrans" cxnId="{836DE74A-4274-254F-B3CF-1A998611A4AB}">
      <dgm:prSet/>
      <dgm:spPr/>
      <dgm:t>
        <a:bodyPr/>
        <a:lstStyle/>
        <a:p>
          <a:endParaRPr lang="en-GB" sz="1800"/>
        </a:p>
      </dgm:t>
    </dgm:pt>
    <dgm:pt modelId="{E76A7E81-A2BB-F24B-BCB1-570532477B4E}" type="sibTrans" cxnId="{836DE74A-4274-254F-B3CF-1A998611A4AB}">
      <dgm:prSet/>
      <dgm:spPr/>
      <dgm:t>
        <a:bodyPr/>
        <a:lstStyle/>
        <a:p>
          <a:endParaRPr lang="en-GB" sz="1800"/>
        </a:p>
      </dgm:t>
    </dgm:pt>
    <dgm:pt modelId="{E6BB6D28-88CA-534C-96B6-1A5F59A75F40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Conducting verification</a:t>
          </a:r>
        </a:p>
      </dgm:t>
    </dgm:pt>
    <dgm:pt modelId="{00670EF8-8596-AA44-AD61-196800FCC749}" type="parTrans" cxnId="{815E120A-26CC-0743-888A-8DEAC55382A4}">
      <dgm:prSet/>
      <dgm:spPr/>
      <dgm:t>
        <a:bodyPr/>
        <a:lstStyle/>
        <a:p>
          <a:endParaRPr lang="en-GB" sz="1800"/>
        </a:p>
      </dgm:t>
    </dgm:pt>
    <dgm:pt modelId="{AC185DA8-71CE-5948-8B0A-6B639DF9D5F1}" type="sibTrans" cxnId="{815E120A-26CC-0743-888A-8DEAC55382A4}">
      <dgm:prSet/>
      <dgm:spPr/>
      <dgm:t>
        <a:bodyPr/>
        <a:lstStyle/>
        <a:p>
          <a:endParaRPr lang="en-GB" sz="1800"/>
        </a:p>
      </dgm:t>
    </dgm:pt>
    <dgm:pt modelId="{18EEA7A9-4125-4D4B-B738-6A34491F704C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Pilot </a:t>
          </a:r>
        </a:p>
        <a:p>
          <a:r>
            <a:rPr lang="en-GB" sz="1400" b="1" dirty="0">
              <a:solidFill>
                <a:schemeClr val="tx1"/>
              </a:solidFill>
            </a:rPr>
            <a:t>(at the discretion of the country)</a:t>
          </a:r>
        </a:p>
      </dgm:t>
    </dgm:pt>
    <dgm:pt modelId="{400D65BA-636C-7E4F-BBDC-F6368216E9B2}" type="parTrans" cxnId="{E9205830-AC01-4B44-9273-F71C7FCA20D8}">
      <dgm:prSet/>
      <dgm:spPr/>
      <dgm:t>
        <a:bodyPr/>
        <a:lstStyle/>
        <a:p>
          <a:endParaRPr lang="en-GB" sz="1800"/>
        </a:p>
      </dgm:t>
    </dgm:pt>
    <dgm:pt modelId="{1D097FB7-7948-CB46-AAD4-91A077A39DCB}" type="sibTrans" cxnId="{E9205830-AC01-4B44-9273-F71C7FCA20D8}">
      <dgm:prSet/>
      <dgm:spPr/>
      <dgm:t>
        <a:bodyPr/>
        <a:lstStyle/>
        <a:p>
          <a:endParaRPr lang="en-GB" sz="1800"/>
        </a:p>
      </dgm:t>
    </dgm:pt>
    <dgm:pt modelId="{23AC2FAF-DF0A-494E-B89C-E1589A56B76E}" type="pres">
      <dgm:prSet presAssocID="{4DC630BC-4E1F-EB4C-83E0-20FCAAAD29F7}" presName="Name0" presStyleCnt="0">
        <dgm:presLayoutVars>
          <dgm:dir/>
          <dgm:animLvl val="lvl"/>
          <dgm:resizeHandles val="exact"/>
        </dgm:presLayoutVars>
      </dgm:prSet>
      <dgm:spPr/>
    </dgm:pt>
    <dgm:pt modelId="{B0344103-AE7B-6A4A-AD4C-74CB64BD02A1}" type="pres">
      <dgm:prSet presAssocID="{16C80632-98F6-6D46-B5AE-D6E2AA73F25E}" presName="parTxOnly" presStyleLbl="node1" presStyleIdx="0" presStyleCnt="3" custScaleX="134160" custLinFactNeighborX="-3639">
        <dgm:presLayoutVars>
          <dgm:chMax val="0"/>
          <dgm:chPref val="0"/>
          <dgm:bulletEnabled val="1"/>
        </dgm:presLayoutVars>
      </dgm:prSet>
      <dgm:spPr/>
    </dgm:pt>
    <dgm:pt modelId="{BDCC6A47-AFB9-5346-B90F-EF53243ED867}" type="pres">
      <dgm:prSet presAssocID="{E76A7E81-A2BB-F24B-BCB1-570532477B4E}" presName="parTxOnlySpace" presStyleCnt="0"/>
      <dgm:spPr/>
    </dgm:pt>
    <dgm:pt modelId="{B2056D90-A82C-6549-BAA6-DB20F7B39688}" type="pres">
      <dgm:prSet presAssocID="{E6BB6D28-88CA-534C-96B6-1A5F59A75F40}" presName="parTxOnly" presStyleLbl="node1" presStyleIdx="1" presStyleCnt="3" custScaleX="129596">
        <dgm:presLayoutVars>
          <dgm:chMax val="0"/>
          <dgm:chPref val="0"/>
          <dgm:bulletEnabled val="1"/>
        </dgm:presLayoutVars>
      </dgm:prSet>
      <dgm:spPr/>
    </dgm:pt>
    <dgm:pt modelId="{1F4E8539-C034-5A46-9EAE-B7D445DEABB8}" type="pres">
      <dgm:prSet presAssocID="{AC185DA8-71CE-5948-8B0A-6B639DF9D5F1}" presName="parTxOnlySpace" presStyleCnt="0"/>
      <dgm:spPr/>
    </dgm:pt>
    <dgm:pt modelId="{BAFFF470-EFE8-AC45-B025-A82B4E59A700}" type="pres">
      <dgm:prSet presAssocID="{18EEA7A9-4125-4D4B-B738-6A34491F704C}" presName="parTxOnly" presStyleLbl="node1" presStyleIdx="2" presStyleCnt="3" custScaleX="129083">
        <dgm:presLayoutVars>
          <dgm:chMax val="0"/>
          <dgm:chPref val="0"/>
          <dgm:bulletEnabled val="1"/>
        </dgm:presLayoutVars>
      </dgm:prSet>
      <dgm:spPr/>
    </dgm:pt>
  </dgm:ptLst>
  <dgm:cxnLst>
    <dgm:cxn modelId="{815E120A-26CC-0743-888A-8DEAC55382A4}" srcId="{4DC630BC-4E1F-EB4C-83E0-20FCAAAD29F7}" destId="{E6BB6D28-88CA-534C-96B6-1A5F59A75F40}" srcOrd="1" destOrd="0" parTransId="{00670EF8-8596-AA44-AD61-196800FCC749}" sibTransId="{AC185DA8-71CE-5948-8B0A-6B639DF9D5F1}"/>
    <dgm:cxn modelId="{A452CB0D-BC5B-B340-848F-E32993F23304}" type="presOf" srcId="{16C80632-98F6-6D46-B5AE-D6E2AA73F25E}" destId="{B0344103-AE7B-6A4A-AD4C-74CB64BD02A1}" srcOrd="0" destOrd="0" presId="urn:microsoft.com/office/officeart/2005/8/layout/chevron1"/>
    <dgm:cxn modelId="{E9205830-AC01-4B44-9273-F71C7FCA20D8}" srcId="{4DC630BC-4E1F-EB4C-83E0-20FCAAAD29F7}" destId="{18EEA7A9-4125-4D4B-B738-6A34491F704C}" srcOrd="2" destOrd="0" parTransId="{400D65BA-636C-7E4F-BBDC-F6368216E9B2}" sibTransId="{1D097FB7-7948-CB46-AAD4-91A077A39DCB}"/>
    <dgm:cxn modelId="{836DE74A-4274-254F-B3CF-1A998611A4AB}" srcId="{4DC630BC-4E1F-EB4C-83E0-20FCAAAD29F7}" destId="{16C80632-98F6-6D46-B5AE-D6E2AA73F25E}" srcOrd="0" destOrd="0" parTransId="{43A9481F-BE95-3A4B-B8CB-DC2DCFE699FF}" sibTransId="{E76A7E81-A2BB-F24B-BCB1-570532477B4E}"/>
    <dgm:cxn modelId="{A680DC7B-3685-AF4F-A895-782612A70E81}" type="presOf" srcId="{E6BB6D28-88CA-534C-96B6-1A5F59A75F40}" destId="{B2056D90-A82C-6549-BAA6-DB20F7B39688}" srcOrd="0" destOrd="0" presId="urn:microsoft.com/office/officeart/2005/8/layout/chevron1"/>
    <dgm:cxn modelId="{5117157F-72AF-1943-A865-29E375E94405}" type="presOf" srcId="{18EEA7A9-4125-4D4B-B738-6A34491F704C}" destId="{BAFFF470-EFE8-AC45-B025-A82B4E59A700}" srcOrd="0" destOrd="0" presId="urn:microsoft.com/office/officeart/2005/8/layout/chevron1"/>
    <dgm:cxn modelId="{7300B79B-326D-DC42-AA8B-98BEBD7F8D2B}" type="presOf" srcId="{4DC630BC-4E1F-EB4C-83E0-20FCAAAD29F7}" destId="{23AC2FAF-DF0A-494E-B89C-E1589A56B76E}" srcOrd="0" destOrd="0" presId="urn:microsoft.com/office/officeart/2005/8/layout/chevron1"/>
    <dgm:cxn modelId="{7FB1A0A7-D3FA-4543-87EB-3E41EA0CDF71}" type="presParOf" srcId="{23AC2FAF-DF0A-494E-B89C-E1589A56B76E}" destId="{B0344103-AE7B-6A4A-AD4C-74CB64BD02A1}" srcOrd="0" destOrd="0" presId="urn:microsoft.com/office/officeart/2005/8/layout/chevron1"/>
    <dgm:cxn modelId="{FA2AE7E4-FF01-594E-84FF-4BC43972387C}" type="presParOf" srcId="{23AC2FAF-DF0A-494E-B89C-E1589A56B76E}" destId="{BDCC6A47-AFB9-5346-B90F-EF53243ED867}" srcOrd="1" destOrd="0" presId="urn:microsoft.com/office/officeart/2005/8/layout/chevron1"/>
    <dgm:cxn modelId="{4644C5B3-C413-814C-9744-51893341126C}" type="presParOf" srcId="{23AC2FAF-DF0A-494E-B89C-E1589A56B76E}" destId="{B2056D90-A82C-6549-BAA6-DB20F7B39688}" srcOrd="2" destOrd="0" presId="urn:microsoft.com/office/officeart/2005/8/layout/chevron1"/>
    <dgm:cxn modelId="{12AA6AAA-E497-ED4E-AE12-63F00CACABE5}" type="presParOf" srcId="{23AC2FAF-DF0A-494E-B89C-E1589A56B76E}" destId="{1F4E8539-C034-5A46-9EAE-B7D445DEABB8}" srcOrd="3" destOrd="0" presId="urn:microsoft.com/office/officeart/2005/8/layout/chevron1"/>
    <dgm:cxn modelId="{2F155E41-3121-794F-98A1-0ED3FF41C361}" type="presParOf" srcId="{23AC2FAF-DF0A-494E-B89C-E1589A56B76E}" destId="{BAFFF470-EFE8-AC45-B025-A82B4E59A700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C02FE-33D3-3447-B04B-2844921CCB1D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05653ED5-7B06-CA48-AC4E-CF5911A96E6E}" type="pres">
      <dgm:prSet presAssocID="{212C02FE-33D3-3447-B04B-2844921CCB1D}" presName="Name0" presStyleCnt="0">
        <dgm:presLayoutVars>
          <dgm:dir/>
          <dgm:resizeHandles val="exact"/>
        </dgm:presLayoutVars>
      </dgm:prSet>
      <dgm:spPr/>
    </dgm:pt>
    <dgm:pt modelId="{6E96C393-EE9E-9848-8AA3-ECDC46278CAA}" type="pres">
      <dgm:prSet presAssocID="{212C02FE-33D3-3447-B04B-2844921CCB1D}" presName="arrow" presStyleLbl="bgShp" presStyleIdx="0" presStyleCnt="1" custScaleX="100000" custScaleY="111852" custLinFactNeighborX="-12521" custLinFactNeighborY="-15982"/>
      <dgm:spPr/>
    </dgm:pt>
    <dgm:pt modelId="{A1F0391D-A860-D64A-A832-4BCD2060B362}" type="pres">
      <dgm:prSet presAssocID="{212C02FE-33D3-3447-B04B-2844921CCB1D}" presName="points" presStyleCnt="0"/>
      <dgm:spPr/>
    </dgm:pt>
  </dgm:ptLst>
  <dgm:cxnLst>
    <dgm:cxn modelId="{B03C602D-1C6A-494B-AED3-E9CB1089F563}" type="presOf" srcId="{212C02FE-33D3-3447-B04B-2844921CCB1D}" destId="{05653ED5-7B06-CA48-AC4E-CF5911A96E6E}" srcOrd="0" destOrd="0" presId="urn:microsoft.com/office/officeart/2005/8/layout/hProcess11"/>
    <dgm:cxn modelId="{854D32CB-0445-574C-AC6E-6A4C7EC32FE9}" type="presParOf" srcId="{05653ED5-7B06-CA48-AC4E-CF5911A96E6E}" destId="{6E96C393-EE9E-9848-8AA3-ECDC46278CAA}" srcOrd="0" destOrd="0" presId="urn:microsoft.com/office/officeart/2005/8/layout/hProcess11"/>
    <dgm:cxn modelId="{DF970224-4FB9-B641-87C5-1C3F85528723}" type="presParOf" srcId="{05653ED5-7B06-CA48-AC4E-CF5911A96E6E}" destId="{A1F0391D-A860-D64A-A832-4BCD2060B362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2C02FE-33D3-3447-B04B-2844921CCB1D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05653ED5-7B06-CA48-AC4E-CF5911A96E6E}" type="pres">
      <dgm:prSet presAssocID="{212C02FE-33D3-3447-B04B-2844921CCB1D}" presName="Name0" presStyleCnt="0">
        <dgm:presLayoutVars>
          <dgm:dir/>
          <dgm:resizeHandles val="exact"/>
        </dgm:presLayoutVars>
      </dgm:prSet>
      <dgm:spPr/>
    </dgm:pt>
    <dgm:pt modelId="{6E96C393-EE9E-9848-8AA3-ECDC46278CAA}" type="pres">
      <dgm:prSet presAssocID="{212C02FE-33D3-3447-B04B-2844921CCB1D}" presName="arrow" presStyleLbl="bgShp" presStyleIdx="0" presStyleCnt="1" custScaleX="100000" custScaleY="111852" custLinFactNeighborX="-1352" custLinFactNeighborY="-17813"/>
      <dgm:spPr/>
    </dgm:pt>
    <dgm:pt modelId="{A1F0391D-A860-D64A-A832-4BCD2060B362}" type="pres">
      <dgm:prSet presAssocID="{212C02FE-33D3-3447-B04B-2844921CCB1D}" presName="points" presStyleCnt="0"/>
      <dgm:spPr/>
    </dgm:pt>
  </dgm:ptLst>
  <dgm:cxnLst>
    <dgm:cxn modelId="{B03C602D-1C6A-494B-AED3-E9CB1089F563}" type="presOf" srcId="{212C02FE-33D3-3447-B04B-2844921CCB1D}" destId="{05653ED5-7B06-CA48-AC4E-CF5911A96E6E}" srcOrd="0" destOrd="0" presId="urn:microsoft.com/office/officeart/2005/8/layout/hProcess11"/>
    <dgm:cxn modelId="{854D32CB-0445-574C-AC6E-6A4C7EC32FE9}" type="presParOf" srcId="{05653ED5-7B06-CA48-AC4E-CF5911A96E6E}" destId="{6E96C393-EE9E-9848-8AA3-ECDC46278CAA}" srcOrd="0" destOrd="0" presId="urn:microsoft.com/office/officeart/2005/8/layout/hProcess11"/>
    <dgm:cxn modelId="{DF970224-4FB9-B641-87C5-1C3F85528723}" type="presParOf" srcId="{05653ED5-7B06-CA48-AC4E-CF5911A96E6E}" destId="{A1F0391D-A860-D64A-A832-4BCD2060B362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2C02FE-33D3-3447-B04B-2844921CCB1D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05653ED5-7B06-CA48-AC4E-CF5911A96E6E}" type="pres">
      <dgm:prSet presAssocID="{212C02FE-33D3-3447-B04B-2844921CCB1D}" presName="Name0" presStyleCnt="0">
        <dgm:presLayoutVars>
          <dgm:dir/>
          <dgm:resizeHandles val="exact"/>
        </dgm:presLayoutVars>
      </dgm:prSet>
      <dgm:spPr/>
    </dgm:pt>
    <dgm:pt modelId="{6E96C393-EE9E-9848-8AA3-ECDC46278CAA}" type="pres">
      <dgm:prSet presAssocID="{212C02FE-33D3-3447-B04B-2844921CCB1D}" presName="arrow" presStyleLbl="bgShp" presStyleIdx="0" presStyleCnt="1" custScaleX="100000" custScaleY="111852" custLinFactNeighborY="-17813"/>
      <dgm:spPr/>
    </dgm:pt>
    <dgm:pt modelId="{A1F0391D-A860-D64A-A832-4BCD2060B362}" type="pres">
      <dgm:prSet presAssocID="{212C02FE-33D3-3447-B04B-2844921CCB1D}" presName="points" presStyleCnt="0"/>
      <dgm:spPr/>
    </dgm:pt>
  </dgm:ptLst>
  <dgm:cxnLst>
    <dgm:cxn modelId="{B03C602D-1C6A-494B-AED3-E9CB1089F563}" type="presOf" srcId="{212C02FE-33D3-3447-B04B-2844921CCB1D}" destId="{05653ED5-7B06-CA48-AC4E-CF5911A96E6E}" srcOrd="0" destOrd="0" presId="urn:microsoft.com/office/officeart/2005/8/layout/hProcess11"/>
    <dgm:cxn modelId="{854D32CB-0445-574C-AC6E-6A4C7EC32FE9}" type="presParOf" srcId="{05653ED5-7B06-CA48-AC4E-CF5911A96E6E}" destId="{6E96C393-EE9E-9848-8AA3-ECDC46278CAA}" srcOrd="0" destOrd="0" presId="urn:microsoft.com/office/officeart/2005/8/layout/hProcess11"/>
    <dgm:cxn modelId="{DF970224-4FB9-B641-87C5-1C3F85528723}" type="presParOf" srcId="{05653ED5-7B06-CA48-AC4E-CF5911A96E6E}" destId="{A1F0391D-A860-D64A-A832-4BCD2060B362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44103-AE7B-6A4A-AD4C-74CB64BD02A1}">
      <dsp:nvSpPr>
        <dsp:cNvPr id="0" name=""/>
        <dsp:cNvSpPr/>
      </dsp:nvSpPr>
      <dsp:spPr>
        <a:xfrm>
          <a:off x="0" y="48100"/>
          <a:ext cx="4145169" cy="123588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Preparation</a:t>
          </a:r>
        </a:p>
      </dsp:txBody>
      <dsp:txXfrm>
        <a:off x="617944" y="48100"/>
        <a:ext cx="2909281" cy="1235888"/>
      </dsp:txXfrm>
    </dsp:sp>
    <dsp:sp modelId="{B2056D90-A82C-6549-BAA6-DB20F7B39688}">
      <dsp:nvSpPr>
        <dsp:cNvPr id="0" name=""/>
        <dsp:cNvSpPr/>
      </dsp:nvSpPr>
      <dsp:spPr>
        <a:xfrm>
          <a:off x="3839332" y="48100"/>
          <a:ext cx="4004154" cy="123588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Conducting verification</a:t>
          </a:r>
        </a:p>
      </dsp:txBody>
      <dsp:txXfrm>
        <a:off x="4457276" y="48100"/>
        <a:ext cx="2768266" cy="1235888"/>
      </dsp:txXfrm>
    </dsp:sp>
    <dsp:sp modelId="{BAFFF470-EFE8-AC45-B025-A82B4E59A700}">
      <dsp:nvSpPr>
        <dsp:cNvPr id="0" name=""/>
        <dsp:cNvSpPr/>
      </dsp:nvSpPr>
      <dsp:spPr>
        <a:xfrm>
          <a:off x="7534514" y="48100"/>
          <a:ext cx="3988304" cy="123588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Pilot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(at the discretion of the country)</a:t>
          </a:r>
        </a:p>
      </dsp:txBody>
      <dsp:txXfrm>
        <a:off x="8152458" y="48100"/>
        <a:ext cx="2752416" cy="1235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6C393-EE9E-9848-8AA3-ECDC46278CAA}">
      <dsp:nvSpPr>
        <dsp:cNvPr id="0" name=""/>
        <dsp:cNvSpPr/>
      </dsp:nvSpPr>
      <dsp:spPr>
        <a:xfrm>
          <a:off x="0" y="393772"/>
          <a:ext cx="3689992" cy="82958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6C393-EE9E-9848-8AA3-ECDC46278CAA}">
      <dsp:nvSpPr>
        <dsp:cNvPr id="0" name=""/>
        <dsp:cNvSpPr/>
      </dsp:nvSpPr>
      <dsp:spPr>
        <a:xfrm>
          <a:off x="0" y="380192"/>
          <a:ext cx="3689992" cy="82958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6C393-EE9E-9848-8AA3-ECDC46278CAA}">
      <dsp:nvSpPr>
        <dsp:cNvPr id="0" name=""/>
        <dsp:cNvSpPr/>
      </dsp:nvSpPr>
      <dsp:spPr>
        <a:xfrm>
          <a:off x="0" y="380192"/>
          <a:ext cx="3689992" cy="82958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02F7-779C-ED4B-93FE-D05ED9998E91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7D775-6C70-F247-B324-03D5C0F866E9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5259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1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898234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10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2729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11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02350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12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86386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13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55220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14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01230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15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62417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16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864626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17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3953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2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6578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3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07526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8017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5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798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24648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7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78402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8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4696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9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8845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5333-754E-CD40-A9FD-51004AA34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0928E-D812-F442-9579-2C981A42A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00CD8-D4EB-7544-A00A-065DFD126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D6BE2-AF11-244A-B177-25BB4A4D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EB13C-B6F4-2A47-B38A-766887B3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3769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FD4A-085E-7A4B-928E-19294AFE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69381-2389-5448-9F20-6BAF946F2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0A8BA-8867-F547-9CD7-941D3C4E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57781-380A-F84A-BEB2-6B1A9FEB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A2B58-822D-B343-9797-C83CF889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718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C5C24-7643-4A42-825D-095C4E726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B6832-D357-1E4B-A482-BBBCAB43C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EDAC-97B5-A046-9D3A-0A9FD3DF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14C7-133E-674F-BC84-074F1CB4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0ECFD-F3E7-624B-AA16-23E0A224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3207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EC11-E2E2-BB47-A552-E70432D2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256F-FE59-504C-BE81-9649D18E4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4640E-2584-104B-9CA6-6075E2F7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81C62-9BBF-C74E-81D6-23BBF70C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1B0CC-6077-114A-9835-7B5E87D8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53876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E403-96E4-1443-A50F-2F546954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38659-D25D-0C4F-B0E0-65355A5B1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911DD-F275-5443-AA09-79FE0624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7C91-CC17-7849-BA8F-465D5E70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0E33-D83F-8447-A673-A9E8552A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54051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8225-6B68-5640-B1AC-B9296694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3CC0-861A-F44C-8539-1BF74DC45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5B59E-25AB-2049-901E-B4923D02D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7CD86-A930-F84D-8A35-9A3ABF46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71AD6-9397-4B49-B0CC-8BEFB284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207EA-3957-4B42-B39C-42E930A7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2424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842A-E771-4049-8903-B105910A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60C6F-03A1-6949-94BD-3C940004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AD5A4-8B4A-0A4D-8FF4-8D1530CE2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67A3C-A825-2744-A065-CA7BE4DFB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94CE3-3BBD-0542-ACD1-2DFBACB6A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E10D4-2390-624A-9E8B-8450E34A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96061-F5C7-2C4F-AB11-DCCDA312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3EC90-822F-5B4F-81E2-BF2C00B3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3997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000D-A389-7941-ADD4-042834D6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C2961-607C-A34F-A161-4F37F837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E4188-80DF-9F47-B5FB-A60FAFB7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536CB-2122-E840-8ED4-BB96E0BC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8939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4C39E-C78A-ED45-8427-887EE7C7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CA5CD-C8D4-FB4D-B40B-690BA80F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669C8-B92D-CC46-989C-D5D5D26F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2443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AB63-883A-0648-81EF-05C39965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730C-2341-3148-98BF-FB830B176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F377C-0A06-454E-BEF6-9B9553FD2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FB09D-9D25-6643-B9AB-56AF9E83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F6C10-E1D7-B049-9C14-AAA2265E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C275E-4890-E648-8659-841BE00B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6357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66C1-FA2C-1848-B8BF-B22B1E89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5B595-501D-0A46-A613-E9C387F11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5538E-0C21-FB4D-88AC-EAC4050C8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3BACB-8580-694D-A6D8-A1FE1C0D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E841C-7FBC-524B-A1BF-6E6F39C3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A1274-6B64-7C4B-B245-2C30E67F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3648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23F01-248A-FA4D-850F-FDEF85E4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01750-E5E4-5A4A-9E84-24E9F8A2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7DBDE-1865-574E-BC78-9F5607B2B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F065-4B62-9441-B1CC-1D64BD2D2957}" type="datetimeFigureOut">
              <a:rPr lang="en-ES" smtClean="0"/>
              <a:t>23/11/21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15173-DE2B-4842-A856-FFBC2A8A3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B8CCA-DD9A-304E-AAA4-E5426AC2B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8560B-77B5-6943-8C23-D551D576946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2231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ig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tools/optimizing-hiv-testing-algorithms-toolk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lancet.com/action/showPdf?pii=S2352-3018%2820%2930315-5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pqweb/vitro-diagnostics/vitro-diagnostics-lis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heglobalfund.org/media/5878/psm_productshiv-who_list_en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EBF05C-8711-7347-B7D6-B58159C6D29E}"/>
              </a:ext>
            </a:extLst>
          </p:cNvPr>
          <p:cNvSpPr/>
          <p:nvPr/>
        </p:nvSpPr>
        <p:spPr>
          <a:xfrm>
            <a:off x="0" y="0"/>
            <a:ext cx="6858000" cy="68580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sz="4000" b="1" dirty="0"/>
          </a:p>
          <a:p>
            <a:pPr algn="ctr"/>
            <a:endParaRPr lang="en-ES" sz="4400" b="1" dirty="0"/>
          </a:p>
          <a:p>
            <a:pPr algn="ctr"/>
            <a:r>
              <a:rPr lang="en-ES" sz="4400" dirty="0"/>
              <a:t>Summary of the </a:t>
            </a:r>
          </a:p>
          <a:p>
            <a:pPr algn="ctr"/>
            <a:r>
              <a:rPr lang="en-ES" sz="4400" dirty="0"/>
              <a:t>verification toolkit</a:t>
            </a:r>
          </a:p>
          <a:p>
            <a:pPr algn="ctr"/>
            <a:endParaRPr lang="en-ES" sz="4000" dirty="0"/>
          </a:p>
          <a:p>
            <a:pPr algn="ctr"/>
            <a:endParaRPr lang="en-ES" sz="4000" b="1" dirty="0"/>
          </a:p>
          <a:p>
            <a:pPr algn="ctr"/>
            <a:endParaRPr lang="en-ES" sz="4000" b="1" dirty="0"/>
          </a:p>
        </p:txBody>
      </p:sp>
      <p:pic>
        <p:nvPicPr>
          <p:cNvPr id="5" name="Picture 2" descr="Image result for who logo">
            <a:extLst>
              <a:ext uri="{FF2B5EF4-FFF2-40B4-BE49-F238E27FC236}">
                <a16:creationId xmlns:a16="http://schemas.microsoft.com/office/drawing/2014/main" id="{2E13483D-FC96-EE48-8223-A9A292A3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18" y="488914"/>
            <a:ext cx="3043732" cy="94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015D7-FBB2-CC45-9FA8-B91842E31006}"/>
              </a:ext>
            </a:extLst>
          </p:cNvPr>
          <p:cNvSpPr txBox="1"/>
          <p:nvPr/>
        </p:nvSpPr>
        <p:spPr>
          <a:xfrm>
            <a:off x="7407192" y="2117551"/>
            <a:ext cx="434702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ES" sz="1600" b="1" dirty="0">
              <a:solidFill>
                <a:srgbClr val="00206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ES" sz="1600" b="1" dirty="0">
                <a:solidFill>
                  <a:srgbClr val="00206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Emmanuel Fajardo</a:t>
            </a:r>
          </a:p>
          <a:p>
            <a:pPr algn="ctr"/>
            <a:r>
              <a:rPr lang="en-ES" sz="1600" b="1" dirty="0">
                <a:solidFill>
                  <a:srgbClr val="00206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Céline Lastrucci</a:t>
            </a:r>
          </a:p>
          <a:p>
            <a:pPr algn="ctr"/>
            <a:r>
              <a:rPr lang="en-ES" sz="1600" b="1" dirty="0">
                <a:solidFill>
                  <a:srgbClr val="00206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Cheryl Johnson </a:t>
            </a:r>
          </a:p>
          <a:p>
            <a:pPr algn="ctr"/>
            <a:r>
              <a:rPr lang="en-ES" sz="1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HIV Testing Services (HTS)</a:t>
            </a:r>
          </a:p>
          <a:p>
            <a:pPr algn="ctr"/>
            <a:r>
              <a:rPr lang="en-ES" sz="1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Testing, Prevention and Populations (TPP) Unit</a:t>
            </a:r>
          </a:p>
          <a:p>
            <a:pPr algn="ctr"/>
            <a:r>
              <a:rPr lang="en-ES" sz="1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Global HIV, Hepatitis, STI Programmes (HSS)</a:t>
            </a:r>
          </a:p>
          <a:p>
            <a:pPr algn="ctr"/>
            <a:endParaRPr lang="en-ES" sz="16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ES" sz="1600" b="1" dirty="0">
                <a:solidFill>
                  <a:srgbClr val="00206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Anita Sands</a:t>
            </a:r>
          </a:p>
          <a:p>
            <a:pPr algn="ctr"/>
            <a:r>
              <a:rPr lang="en-ES" sz="1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Incidents and Substandard/Falsified </a:t>
            </a:r>
          </a:p>
          <a:p>
            <a:pPr algn="ctr"/>
            <a:r>
              <a:rPr lang="en-ES" sz="1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Medical Products Team</a:t>
            </a:r>
          </a:p>
          <a:p>
            <a:pPr algn="ctr"/>
            <a:r>
              <a:rPr lang="en-ES" sz="1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Regulations and Prequalification Department</a:t>
            </a:r>
          </a:p>
          <a:p>
            <a:pPr algn="ctr"/>
            <a:endParaRPr lang="en-ES" sz="1600" dirty="0">
              <a:solidFill>
                <a:srgbClr val="00206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endParaRPr lang="en-ES" sz="16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0AC2DC-36F5-BA4D-81ED-48AF39E51171}"/>
              </a:ext>
            </a:extLst>
          </p:cNvPr>
          <p:cNvSpPr txBox="1"/>
          <p:nvPr/>
        </p:nvSpPr>
        <p:spPr>
          <a:xfrm>
            <a:off x="7105135" y="6003990"/>
            <a:ext cx="499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WHO/UCN/HHS/21.02</a:t>
            </a:r>
          </a:p>
          <a:p>
            <a:r>
              <a:rPr lang="en-GB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© World Health Organization 2021. Some rights reserved. This work is available under the </a:t>
            </a:r>
            <a:r>
              <a:rPr lang="en-GB" sz="1400" dirty="0">
                <a:latin typeface="Segoe UI Symbol" panose="020B0502040204020203" pitchFamily="34" charset="0"/>
                <a:ea typeface="Segoe UI Symbol" panose="020B0502040204020203" pitchFamily="34" charset="0"/>
                <a:hlinkClick r:id="rId4"/>
              </a:rPr>
              <a:t>CC BY-NC-SA 3.0 IGO licence</a:t>
            </a:r>
            <a:endParaRPr lang="en-GB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endParaRPr lang="en-ES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9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E2D72-7590-7547-A0D1-1F1D508BA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69" y="1507469"/>
            <a:ext cx="9127796" cy="46393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E7985C-98B6-1A40-9BB8-7661475B689C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3700" b="1" dirty="0"/>
              <a:t>   Selection of A1 based on analytical sensitivity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6C5A09-62B7-CD41-A74B-14E022400732}"/>
              </a:ext>
            </a:extLst>
          </p:cNvPr>
          <p:cNvSpPr/>
          <p:nvPr/>
        </p:nvSpPr>
        <p:spPr>
          <a:xfrm rot="16200000">
            <a:off x="2411102" y="3568291"/>
            <a:ext cx="2189747" cy="44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Sensitivity Index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52391-C113-E943-BC21-684A2F73742F}"/>
              </a:ext>
            </a:extLst>
          </p:cNvPr>
          <p:cNvSpPr txBox="1"/>
          <p:nvPr/>
        </p:nvSpPr>
        <p:spPr>
          <a:xfrm>
            <a:off x="5846055" y="5624011"/>
            <a:ext cx="2022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/>
              <a:t>Rapid Diagnostic Tests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59D03-EB28-0E4F-9BB9-B137081E93B3}"/>
              </a:ext>
            </a:extLst>
          </p:cNvPr>
          <p:cNvSpPr txBox="1"/>
          <p:nvPr/>
        </p:nvSpPr>
        <p:spPr>
          <a:xfrm>
            <a:off x="281265" y="1230765"/>
            <a:ext cx="3137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500" dirty="0"/>
              <a:t>List of WHO P</a:t>
            </a:r>
            <a:r>
              <a:rPr lang="en-GB" sz="1500" dirty="0"/>
              <a:t>requalified</a:t>
            </a:r>
            <a:r>
              <a:rPr lang="en-ES" sz="1500" dirty="0"/>
              <a:t> </a:t>
            </a:r>
            <a:r>
              <a:rPr lang="en-GB" sz="1500" dirty="0"/>
              <a:t>p</a:t>
            </a:r>
            <a:r>
              <a:rPr lang="en-ES" sz="1500" dirty="0"/>
              <a:t>rofessional </a:t>
            </a:r>
          </a:p>
          <a:p>
            <a:pPr algn="ctr"/>
            <a:r>
              <a:rPr lang="en-ES" sz="1500" dirty="0"/>
              <a:t>HIV and dual HIV/syphilis RDTs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7A8F6D-A054-5746-BED9-B968809D1968}"/>
              </a:ext>
            </a:extLst>
          </p:cNvPr>
          <p:cNvSpPr txBox="1"/>
          <p:nvPr/>
        </p:nvSpPr>
        <p:spPr>
          <a:xfrm>
            <a:off x="3520680" y="1233989"/>
            <a:ext cx="851335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700" dirty="0"/>
              <a:t>All WHO-prequalified RDTs have a clinical sensitivity* &gt;99% but differ in analytical sensitivity**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20C62F-177D-AF44-BDA7-044E071B37A2}"/>
              </a:ext>
            </a:extLst>
          </p:cNvPr>
          <p:cNvSpPr txBox="1"/>
          <p:nvPr/>
        </p:nvSpPr>
        <p:spPr>
          <a:xfrm>
            <a:off x="5504158" y="1833866"/>
            <a:ext cx="862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400" dirty="0"/>
              <a:t>OraQuick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03937-8E27-5F4F-A933-1E9BCE970A40}"/>
              </a:ext>
            </a:extLst>
          </p:cNvPr>
          <p:cNvSpPr txBox="1"/>
          <p:nvPr/>
        </p:nvSpPr>
        <p:spPr>
          <a:xfrm>
            <a:off x="5935302" y="5042754"/>
            <a:ext cx="1886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400" dirty="0"/>
              <a:t>Determine Early Detect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DF6BAE1-D0E4-B34C-B613-BD0B11B35958}"/>
              </a:ext>
            </a:extLst>
          </p:cNvPr>
          <p:cNvSpPr/>
          <p:nvPr/>
        </p:nvSpPr>
        <p:spPr>
          <a:xfrm>
            <a:off x="9439359" y="1802073"/>
            <a:ext cx="453356" cy="208412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1FC83-E8F5-4B4A-B9EC-FA5DEEC1F0ED}"/>
              </a:ext>
            </a:extLst>
          </p:cNvPr>
          <p:cNvSpPr txBox="1"/>
          <p:nvPr/>
        </p:nvSpPr>
        <p:spPr>
          <a:xfrm>
            <a:off x="9896098" y="2063773"/>
            <a:ext cx="23353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500" dirty="0"/>
              <a:t>RDTs with an </a:t>
            </a:r>
            <a:r>
              <a:rPr lang="en-GB" sz="1500" dirty="0"/>
              <a:t>I</a:t>
            </a:r>
            <a:r>
              <a:rPr lang="en-ES" sz="1500" dirty="0"/>
              <a:t>ndex </a:t>
            </a:r>
            <a:r>
              <a:rPr lang="en-ES" sz="1500" b="1" dirty="0">
                <a:solidFill>
                  <a:srgbClr val="0070C0"/>
                </a:solidFill>
              </a:rPr>
              <a:t>above 0</a:t>
            </a:r>
            <a:r>
              <a:rPr lang="en-ES" sz="1500" dirty="0">
                <a:solidFill>
                  <a:srgbClr val="0070C0"/>
                </a:solidFill>
              </a:rPr>
              <a:t> </a:t>
            </a:r>
            <a:r>
              <a:rPr lang="en-GB" sz="1500" dirty="0" err="1">
                <a:solidFill>
                  <a:srgbClr val="0070C0"/>
                </a:solidFill>
              </a:rPr>
              <a:t>i</a:t>
            </a:r>
            <a:r>
              <a:rPr lang="en-ES" sz="1500" dirty="0"/>
              <a:t>ndicate that the RDT becomes </a:t>
            </a:r>
            <a:r>
              <a:rPr lang="en-GB" sz="1500" dirty="0"/>
              <a:t>r</a:t>
            </a:r>
            <a:r>
              <a:rPr lang="en-ES" sz="1500" dirty="0"/>
              <a:t>eactive specimens later </a:t>
            </a:r>
            <a:r>
              <a:rPr lang="en-GB" sz="1500" dirty="0"/>
              <a:t>c</a:t>
            </a:r>
            <a:r>
              <a:rPr lang="en-ES" sz="1500" dirty="0"/>
              <a:t>ompared to the </a:t>
            </a:r>
            <a:r>
              <a:rPr lang="en-GB" sz="1500" dirty="0"/>
              <a:t>r</a:t>
            </a:r>
            <a:r>
              <a:rPr lang="en-ES" sz="1500" dirty="0"/>
              <a:t>eference assay 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BD45621-6B86-4349-905A-827A79BB636F}"/>
              </a:ext>
            </a:extLst>
          </p:cNvPr>
          <p:cNvSpPr/>
          <p:nvPr/>
        </p:nvSpPr>
        <p:spPr>
          <a:xfrm>
            <a:off x="9490100" y="3948733"/>
            <a:ext cx="453356" cy="14017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D3AF9-4F2A-794E-A5A5-6A9A37778300}"/>
              </a:ext>
            </a:extLst>
          </p:cNvPr>
          <p:cNvSpPr txBox="1"/>
          <p:nvPr/>
        </p:nvSpPr>
        <p:spPr>
          <a:xfrm>
            <a:off x="9892715" y="3776941"/>
            <a:ext cx="23353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500" dirty="0"/>
              <a:t>RDTs with an </a:t>
            </a:r>
            <a:r>
              <a:rPr lang="en-GB" sz="1500" dirty="0" err="1"/>
              <a:t>i</a:t>
            </a:r>
            <a:r>
              <a:rPr lang="en-ES" sz="1500" dirty="0"/>
              <a:t>ndex </a:t>
            </a:r>
            <a:r>
              <a:rPr lang="en-ES" sz="1500" b="1" dirty="0">
                <a:solidFill>
                  <a:srgbClr val="FF0000"/>
                </a:solidFill>
              </a:rPr>
              <a:t>below 0</a:t>
            </a:r>
            <a:r>
              <a:rPr lang="en-ES" sz="1500" dirty="0">
                <a:solidFill>
                  <a:srgbClr val="FF0000"/>
                </a:solidFill>
              </a:rPr>
              <a:t> </a:t>
            </a:r>
            <a:r>
              <a:rPr lang="en-GB" sz="1500" dirty="0" err="1"/>
              <a:t>i</a:t>
            </a:r>
            <a:r>
              <a:rPr lang="en-ES" sz="1500" dirty="0"/>
              <a:t>ndicate that the RDT becomes </a:t>
            </a:r>
            <a:r>
              <a:rPr lang="en-GB" sz="1500" dirty="0"/>
              <a:t>r</a:t>
            </a:r>
            <a:r>
              <a:rPr lang="en-ES" sz="1500" dirty="0"/>
              <a:t>eactive specimens earlier </a:t>
            </a:r>
            <a:r>
              <a:rPr lang="en-GB" sz="1500" dirty="0"/>
              <a:t>c</a:t>
            </a:r>
            <a:r>
              <a:rPr lang="en-ES" sz="1500" dirty="0"/>
              <a:t>ompared to the </a:t>
            </a:r>
            <a:r>
              <a:rPr lang="en-GB" sz="1500" dirty="0"/>
              <a:t>r</a:t>
            </a:r>
            <a:r>
              <a:rPr lang="en-ES" sz="1500" dirty="0"/>
              <a:t>eference assay. This may be optimal </a:t>
            </a:r>
          </a:p>
          <a:p>
            <a:r>
              <a:rPr lang="en-ES" sz="1500" dirty="0"/>
              <a:t>tests to be </a:t>
            </a:r>
            <a:r>
              <a:rPr lang="en-GB" sz="1500" dirty="0"/>
              <a:t>u</a:t>
            </a:r>
            <a:r>
              <a:rPr lang="en-ES" sz="1500" dirty="0"/>
              <a:t>sed as A1 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8CE49ECD-1178-8349-84A0-70DF3124480F}"/>
              </a:ext>
            </a:extLst>
          </p:cNvPr>
          <p:cNvSpPr txBox="1">
            <a:spLocks/>
          </p:cNvSpPr>
          <p:nvPr/>
        </p:nvSpPr>
        <p:spPr bwMode="gray">
          <a:xfrm>
            <a:off x="9233122" y="-30243"/>
            <a:ext cx="3172871" cy="1112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F6B21-2F2F-E24D-9D2B-4AD5A0127771}"/>
              </a:ext>
            </a:extLst>
          </p:cNvPr>
          <p:cNvSpPr txBox="1"/>
          <p:nvPr/>
        </p:nvSpPr>
        <p:spPr>
          <a:xfrm>
            <a:off x="397039" y="6196262"/>
            <a:ext cx="11536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500" dirty="0"/>
              <a:t>*Clinical sensitivity: ability of an assay to identify the presence of a target marker associated with a particular disease</a:t>
            </a:r>
          </a:p>
          <a:p>
            <a:r>
              <a:rPr lang="en-ES" sz="1500" dirty="0"/>
              <a:t>**Analytical sensitivity: also known as limit of detection, is the ability of an assay to detect the lowest amount or concentration of a target marker</a:t>
            </a:r>
          </a:p>
        </p:txBody>
      </p:sp>
    </p:spTree>
    <p:extLst>
      <p:ext uri="{BB962C8B-B14F-4D97-AF65-F5344CB8AC3E}">
        <p14:creationId xmlns:p14="http://schemas.microsoft.com/office/powerpoint/2010/main" val="349689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2C081-D2A1-DC4C-B94C-D40EDE8A4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91" y="3042392"/>
            <a:ext cx="8262524" cy="36457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E7985C-98B6-1A40-9BB8-7661475B689C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4000" b="1" dirty="0"/>
              <a:t>                   Establishing the Verification Panel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70B25-3B06-0D4C-9B3E-9089B65CBB75}"/>
              </a:ext>
            </a:extLst>
          </p:cNvPr>
          <p:cNvSpPr txBox="1"/>
          <p:nvPr/>
        </p:nvSpPr>
        <p:spPr>
          <a:xfrm>
            <a:off x="529389" y="1503947"/>
            <a:ext cx="11696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ES" dirty="0"/>
              <a:t>For practical reasons, </a:t>
            </a:r>
            <a:r>
              <a:rPr lang="en-ES" b="1" dirty="0">
                <a:solidFill>
                  <a:srgbClr val="0070C0"/>
                </a:solidFill>
              </a:rPr>
              <a:t>plasma specimens </a:t>
            </a:r>
            <a:r>
              <a:rPr lang="en-ES" dirty="0"/>
              <a:t>can be used to ensure large volumes (6 mL) are available</a:t>
            </a:r>
            <a:endParaRPr lang="en-ZW" dirty="0"/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ZW" dirty="0"/>
              <a:t>Specimens (n=250) can be collected from clinic settings, antenatal care clinics, etc.</a:t>
            </a:r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ZW" dirty="0"/>
              <a:t>Specimens should be adequately </a:t>
            </a:r>
            <a:r>
              <a:rPr lang="en-ZW" b="1" dirty="0">
                <a:solidFill>
                  <a:srgbClr val="0070C0"/>
                </a:solidFill>
              </a:rPr>
              <a:t>characterized for the absence of HIV </a:t>
            </a:r>
            <a:r>
              <a:rPr lang="en-ZW" dirty="0"/>
              <a:t>using a reference testing algorithm composed of </a:t>
            </a:r>
          </a:p>
          <a:p>
            <a:pPr>
              <a:buClr>
                <a:srgbClr val="0070C0"/>
              </a:buClr>
              <a:buSzPct val="120000"/>
            </a:pPr>
            <a:r>
              <a:rPr lang="en-ZW" dirty="0"/>
              <a:t>      one RDT and one EIA: </a:t>
            </a:r>
            <a:endParaRPr lang="en-E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5615A-03E5-1C4F-8A2C-5E8E3E7CBE94}"/>
              </a:ext>
            </a:extLst>
          </p:cNvPr>
          <p:cNvSpPr/>
          <p:nvPr/>
        </p:nvSpPr>
        <p:spPr>
          <a:xfrm>
            <a:off x="4788568" y="3236495"/>
            <a:ext cx="529390" cy="324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7E2A7-F047-4548-8612-6F8623FA8723}"/>
              </a:ext>
            </a:extLst>
          </p:cNvPr>
          <p:cNvSpPr txBox="1"/>
          <p:nvPr/>
        </p:nvSpPr>
        <p:spPr>
          <a:xfrm>
            <a:off x="8037091" y="2704276"/>
            <a:ext cx="3577582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ES" sz="1700" b="1" dirty="0"/>
              <a:t>The RDT should not be part of the </a:t>
            </a:r>
          </a:p>
          <a:p>
            <a:r>
              <a:rPr lang="en-ES" sz="1700" b="1" dirty="0"/>
              <a:t>candidate products under evaluation!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694219-B4DF-994C-B6EC-F8AC35F83096}"/>
              </a:ext>
            </a:extLst>
          </p:cNvPr>
          <p:cNvCxnSpPr/>
          <p:nvPr/>
        </p:nvCxnSpPr>
        <p:spPr>
          <a:xfrm flipV="1">
            <a:off x="5053263" y="2891923"/>
            <a:ext cx="0" cy="3445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9CCE6A-7E69-2447-9BED-B01570728444}"/>
              </a:ext>
            </a:extLst>
          </p:cNvPr>
          <p:cNvCxnSpPr/>
          <p:nvPr/>
        </p:nvCxnSpPr>
        <p:spPr>
          <a:xfrm>
            <a:off x="5053263" y="2891923"/>
            <a:ext cx="298382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6C8452-0863-FD46-9C8D-FD13B13C7F76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26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E7985C-98B6-1A40-9BB8-7661475B689C}"/>
              </a:ext>
            </a:extLst>
          </p:cNvPr>
          <p:cNvSpPr/>
          <p:nvPr/>
        </p:nvSpPr>
        <p:spPr>
          <a:xfrm>
            <a:off x="0" y="1"/>
            <a:ext cx="12192000" cy="9967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4000" b="1" dirty="0"/>
              <a:t>                    Ordering Test Kits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32AD674-1F5F-084E-9B33-D94CDE5FD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365879"/>
              </p:ext>
            </p:extLst>
          </p:nvPr>
        </p:nvGraphicFramePr>
        <p:xfrm>
          <a:off x="992393" y="1346512"/>
          <a:ext cx="1013502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833">
                  <a:extLst>
                    <a:ext uri="{9D8B030D-6E8A-4147-A177-3AD203B41FA5}">
                      <a16:colId xmlns:a16="http://schemas.microsoft.com/office/drawing/2014/main" val="1848616256"/>
                    </a:ext>
                  </a:extLst>
                </a:gridCol>
                <a:gridCol w="2249805">
                  <a:extLst>
                    <a:ext uri="{9D8B030D-6E8A-4147-A177-3AD203B41FA5}">
                      <a16:colId xmlns:a16="http://schemas.microsoft.com/office/drawing/2014/main" val="2505888613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314891208"/>
                    </a:ext>
                  </a:extLst>
                </a:gridCol>
                <a:gridCol w="1622742">
                  <a:extLst>
                    <a:ext uri="{9D8B030D-6E8A-4147-A177-3AD203B41FA5}">
                      <a16:colId xmlns:a16="http://schemas.microsoft.com/office/drawing/2014/main" val="3890755092"/>
                    </a:ext>
                  </a:extLst>
                </a:gridCol>
                <a:gridCol w="1797939">
                  <a:extLst>
                    <a:ext uri="{9D8B030D-6E8A-4147-A177-3AD203B41FA5}">
                      <a16:colId xmlns:a16="http://schemas.microsoft.com/office/drawing/2014/main" val="2516808953"/>
                    </a:ext>
                  </a:extLst>
                </a:gridCol>
                <a:gridCol w="1607122">
                  <a:extLst>
                    <a:ext uri="{9D8B030D-6E8A-4147-A177-3AD203B41FA5}">
                      <a16:colId xmlns:a16="http://schemas.microsoft.com/office/drawing/2014/main" val="2949681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Tests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No of Lots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S" sz="1600" dirty="0"/>
                        <a:t>No of specimens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1% repeat testing*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Total No of Tests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5608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Specimen characterization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Single HIV RDT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83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Enzyme Immunoassay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88340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endParaRPr lang="en-ES" sz="1600" dirty="0"/>
                    </a:p>
                    <a:p>
                      <a:pPr algn="ctr"/>
                      <a:endParaRPr lang="en-ES" sz="1600" dirty="0"/>
                    </a:p>
                    <a:p>
                      <a:pPr algn="ctr"/>
                      <a:endParaRPr lang="en-ES" sz="1600" dirty="0"/>
                    </a:p>
                    <a:p>
                      <a:pPr algn="ctr"/>
                      <a:endParaRPr lang="en-ES" sz="1600" dirty="0"/>
                    </a:p>
                    <a:p>
                      <a:pPr algn="ctr"/>
                      <a:endParaRPr lang="en-ES" sz="1600" dirty="0"/>
                    </a:p>
                    <a:p>
                      <a:pPr algn="ctr"/>
                      <a:endParaRPr lang="en-ES" sz="1600" dirty="0"/>
                    </a:p>
                    <a:p>
                      <a:pPr algn="ctr"/>
                      <a:endParaRPr lang="en-ES" sz="1600" dirty="0"/>
                    </a:p>
                    <a:p>
                      <a:pPr algn="ctr"/>
                      <a:r>
                        <a:rPr lang="en-ES" sz="1600" dirty="0"/>
                        <a:t>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Single HIV Test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465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426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Single HIV Test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E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465</a:t>
                      </a:r>
                      <a:endParaRPr lang="en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4145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Single HIV Test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E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465</a:t>
                      </a:r>
                      <a:endParaRPr lang="en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9675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Single HIV Test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E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465</a:t>
                      </a:r>
                      <a:endParaRPr lang="en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3899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Single HIV Test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E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465</a:t>
                      </a:r>
                      <a:endParaRPr lang="en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114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Single HIV Test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E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465</a:t>
                      </a:r>
                      <a:endParaRPr lang="en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200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Single HIV Test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E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465</a:t>
                      </a:r>
                      <a:endParaRPr lang="en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5467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Single HIV Test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E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465</a:t>
                      </a:r>
                      <a:endParaRPr lang="en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9779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Dual HIV/Syphilis Test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E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465</a:t>
                      </a:r>
                      <a:endParaRPr lang="en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1110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Dual HIV/Syphilis Test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465</a:t>
                      </a:r>
                      <a:endParaRPr lang="en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72915"/>
                  </a:ext>
                </a:extLst>
              </a:tr>
            </a:tbl>
          </a:graphicData>
        </a:graphic>
      </p:graphicFrame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84A086E-9E94-C341-8FB5-ED5DFF489D92}"/>
              </a:ext>
            </a:extLst>
          </p:cNvPr>
          <p:cNvSpPr txBox="1">
            <a:spLocks/>
          </p:cNvSpPr>
          <p:nvPr/>
        </p:nvSpPr>
        <p:spPr bwMode="gray">
          <a:xfrm>
            <a:off x="9579711" y="53553"/>
            <a:ext cx="2612289" cy="8896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3D107-9C04-5843-BDD9-EEC8CB93E2C2}"/>
              </a:ext>
            </a:extLst>
          </p:cNvPr>
          <p:cNvSpPr txBox="1"/>
          <p:nvPr/>
        </p:nvSpPr>
        <p:spPr>
          <a:xfrm>
            <a:off x="908171" y="6247722"/>
            <a:ext cx="427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/>
              <a:t>*In case of invalid or indeterminate test results.   </a:t>
            </a:r>
          </a:p>
        </p:txBody>
      </p:sp>
    </p:spTree>
    <p:extLst>
      <p:ext uri="{BB962C8B-B14F-4D97-AF65-F5344CB8AC3E}">
        <p14:creationId xmlns:p14="http://schemas.microsoft.com/office/powerpoint/2010/main" val="136777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E7985C-98B6-1A40-9BB8-7661475B689C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4000" b="1" dirty="0"/>
              <a:t>               </a:t>
            </a:r>
            <a:r>
              <a:rPr lang="en-ES" sz="3600" b="1" dirty="0"/>
              <a:t>Selecting study sites and training staff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70B25-3B06-0D4C-9B3E-9089B65CBB75}"/>
              </a:ext>
            </a:extLst>
          </p:cNvPr>
          <p:cNvSpPr txBox="1"/>
          <p:nvPr/>
        </p:nvSpPr>
        <p:spPr>
          <a:xfrm>
            <a:off x="481263" y="1949116"/>
            <a:ext cx="6124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ZW" sz="2000" dirty="0"/>
              <a:t>The verification study may be conducted in any setting (laboratory or at point of use), as designated by national authorities</a:t>
            </a:r>
            <a:endParaRPr lang="en-ES" sz="2000" dirty="0"/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ES" sz="2000" dirty="0"/>
              <a:t>Logistically, it may be easier to conduct the verification study at the National Reference Laboratory</a:t>
            </a:r>
            <a:endParaRPr lang="en-ZW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3FFC48-F7A1-1B42-A6BA-1FB1AFC31590}"/>
              </a:ext>
            </a:extLst>
          </p:cNvPr>
          <p:cNvSpPr txBox="1"/>
          <p:nvPr/>
        </p:nvSpPr>
        <p:spPr>
          <a:xfrm>
            <a:off x="2634915" y="1347537"/>
            <a:ext cx="142526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ES" sz="2400" dirty="0"/>
              <a:t>Study 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40DEF-05BA-E646-BD97-BB27781E6255}"/>
              </a:ext>
            </a:extLst>
          </p:cNvPr>
          <p:cNvSpPr txBox="1"/>
          <p:nvPr/>
        </p:nvSpPr>
        <p:spPr>
          <a:xfrm>
            <a:off x="8177460" y="1347534"/>
            <a:ext cx="181459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ES" sz="2400" dirty="0"/>
              <a:t>Staff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A4962-C4AF-9140-940C-03A537076A38}"/>
              </a:ext>
            </a:extLst>
          </p:cNvPr>
          <p:cNvSpPr txBox="1"/>
          <p:nvPr/>
        </p:nvSpPr>
        <p:spPr>
          <a:xfrm>
            <a:off x="7049628" y="1973446"/>
            <a:ext cx="51186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dirty="0"/>
              <a:t>All test operators should be trained on the relevant</a:t>
            </a:r>
          </a:p>
          <a:p>
            <a:r>
              <a:rPr lang="en-ZW" dirty="0"/>
              <a:t>study standard operating procedures (SOPs), </a:t>
            </a:r>
          </a:p>
          <a:p>
            <a:r>
              <a:rPr lang="en-ZW" dirty="0"/>
              <a:t>Including on how to handle specimens, how to </a:t>
            </a:r>
          </a:p>
          <a:p>
            <a:r>
              <a:rPr lang="en-ZW" dirty="0"/>
              <a:t>perform each assay, and how to read and record test</a:t>
            </a:r>
          </a:p>
          <a:p>
            <a:r>
              <a:rPr lang="en-ZW" dirty="0"/>
              <a:t>results. Training should be documented in the </a:t>
            </a:r>
          </a:p>
          <a:p>
            <a:r>
              <a:rPr lang="en-ZW" dirty="0"/>
              <a:t>training records. All test operators should be able to </a:t>
            </a:r>
          </a:p>
          <a:p>
            <a:r>
              <a:rPr lang="en-ZW" dirty="0"/>
              <a:t>demonstrate proficiency before participating in the </a:t>
            </a:r>
          </a:p>
          <a:p>
            <a:r>
              <a:rPr lang="en-ZW" dirty="0"/>
              <a:t>study. </a:t>
            </a:r>
            <a:endParaRPr lang="en-E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4ABD83-5DC4-384C-B84F-756D5C77B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288" y="4056825"/>
            <a:ext cx="2124085" cy="2591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F387-BA70-9D47-9C78-F4287DC5B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06" y="3699269"/>
            <a:ext cx="5299471" cy="304487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5A3AFFA-A86C-F246-99F8-B4BDBDC59978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55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E7985C-98B6-1A40-9BB8-7661475B689C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4000" b="1" dirty="0"/>
              <a:t>         Conducting the verification study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34E9C7-01A4-DB44-B77A-D3D346FC0F84}"/>
              </a:ext>
            </a:extLst>
          </p:cNvPr>
          <p:cNvGrpSpPr/>
          <p:nvPr/>
        </p:nvGrpSpPr>
        <p:grpSpPr>
          <a:xfrm>
            <a:off x="575066" y="2078399"/>
            <a:ext cx="3580358" cy="1245174"/>
            <a:chOff x="3309505" y="4071336"/>
            <a:chExt cx="3580358" cy="12451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A44CCA4-2F92-6F45-B060-9F18B11FBB97}"/>
                </a:ext>
              </a:extLst>
            </p:cNvPr>
            <p:cNvGrpSpPr/>
            <p:nvPr/>
          </p:nvGrpSpPr>
          <p:grpSpPr>
            <a:xfrm>
              <a:off x="3563504" y="4109955"/>
              <a:ext cx="250390" cy="405016"/>
              <a:chOff x="4444038" y="4572802"/>
              <a:chExt cx="250390" cy="405016"/>
            </a:xfrm>
          </p:grpSpPr>
          <p:pic>
            <p:nvPicPr>
              <p:cNvPr id="83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14461368-7883-7B41-B202-E9D6A40305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9486AD7-93FA-1B49-8F33-E194044C96B0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55F1BD-3166-9C43-B815-ED359CAB8FD3}"/>
                </a:ext>
              </a:extLst>
            </p:cNvPr>
            <p:cNvGrpSpPr/>
            <p:nvPr/>
          </p:nvGrpSpPr>
          <p:grpSpPr>
            <a:xfrm>
              <a:off x="3309505" y="4375243"/>
              <a:ext cx="250390" cy="405016"/>
              <a:chOff x="4444038" y="4572802"/>
              <a:chExt cx="250390" cy="405016"/>
            </a:xfrm>
          </p:grpSpPr>
          <p:pic>
            <p:nvPicPr>
              <p:cNvPr id="81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5FC6983D-EB18-FB44-88E6-BDDECCC857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51255F2-6A24-5843-87FB-D563C7836C31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596FFC-433C-C742-AFC7-84B5C2CB5A41}"/>
                </a:ext>
              </a:extLst>
            </p:cNvPr>
            <p:cNvGrpSpPr/>
            <p:nvPr/>
          </p:nvGrpSpPr>
          <p:grpSpPr>
            <a:xfrm>
              <a:off x="3792346" y="4322472"/>
              <a:ext cx="250390" cy="405016"/>
              <a:chOff x="4444038" y="4572802"/>
              <a:chExt cx="250390" cy="405016"/>
            </a:xfrm>
          </p:grpSpPr>
          <p:pic>
            <p:nvPicPr>
              <p:cNvPr id="79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B64EF055-7875-3443-B52C-63A9A81DC5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70545D6-330D-E244-BDD7-0D7AFB08C17B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75AAD0B-A7BB-9E4B-8318-1012B121A4EF}"/>
                </a:ext>
              </a:extLst>
            </p:cNvPr>
            <p:cNvGrpSpPr/>
            <p:nvPr/>
          </p:nvGrpSpPr>
          <p:grpSpPr>
            <a:xfrm>
              <a:off x="4053878" y="4261221"/>
              <a:ext cx="250390" cy="405016"/>
              <a:chOff x="4444038" y="4572802"/>
              <a:chExt cx="250390" cy="405016"/>
            </a:xfrm>
          </p:grpSpPr>
          <p:pic>
            <p:nvPicPr>
              <p:cNvPr id="77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EFD66A23-7656-9245-93AD-EBABAEDA21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E7F5455-F13A-2A4D-A8A5-651140A73EBF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50329D-C928-724F-8731-36B505CEA3E6}"/>
                </a:ext>
              </a:extLst>
            </p:cNvPr>
            <p:cNvGrpSpPr/>
            <p:nvPr/>
          </p:nvGrpSpPr>
          <p:grpSpPr>
            <a:xfrm>
              <a:off x="4364438" y="4133672"/>
              <a:ext cx="250390" cy="405016"/>
              <a:chOff x="4444038" y="4572802"/>
              <a:chExt cx="250390" cy="405016"/>
            </a:xfrm>
          </p:grpSpPr>
          <p:pic>
            <p:nvPicPr>
              <p:cNvPr id="75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29AC55FB-9432-1B47-943E-F721ADDF87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92EFA38-D522-EF41-8EF8-0CB99D21A377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194AB1-0966-714C-9866-BDAAECCC78B5}"/>
                </a:ext>
              </a:extLst>
            </p:cNvPr>
            <p:cNvGrpSpPr/>
            <p:nvPr/>
          </p:nvGrpSpPr>
          <p:grpSpPr>
            <a:xfrm>
              <a:off x="4300091" y="4543301"/>
              <a:ext cx="250390" cy="405016"/>
              <a:chOff x="4444038" y="4572802"/>
              <a:chExt cx="250390" cy="405016"/>
            </a:xfrm>
          </p:grpSpPr>
          <p:pic>
            <p:nvPicPr>
              <p:cNvPr id="73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4A1766AE-F139-A848-8FB8-7367A8CB7D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F3232CF-462D-6E4B-A255-3EA2A169ED1F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D1D546F-F9AA-304C-998D-ED0E029F754B}"/>
                </a:ext>
              </a:extLst>
            </p:cNvPr>
            <p:cNvGrpSpPr/>
            <p:nvPr/>
          </p:nvGrpSpPr>
          <p:grpSpPr>
            <a:xfrm>
              <a:off x="4692369" y="4313572"/>
              <a:ext cx="250390" cy="405016"/>
              <a:chOff x="4444038" y="4572802"/>
              <a:chExt cx="250390" cy="405016"/>
            </a:xfrm>
          </p:grpSpPr>
          <p:pic>
            <p:nvPicPr>
              <p:cNvPr id="71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E044E239-3364-7041-99D3-1E85CFFBDC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E1D56DB-582D-C04A-A00E-F754C767A9D2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FCB096C-9623-AC4E-A99D-BD2031B9444B}"/>
                </a:ext>
              </a:extLst>
            </p:cNvPr>
            <p:cNvGrpSpPr/>
            <p:nvPr/>
          </p:nvGrpSpPr>
          <p:grpSpPr>
            <a:xfrm>
              <a:off x="5002929" y="4071336"/>
              <a:ext cx="250390" cy="405016"/>
              <a:chOff x="4444038" y="4572802"/>
              <a:chExt cx="250390" cy="405016"/>
            </a:xfrm>
          </p:grpSpPr>
          <p:pic>
            <p:nvPicPr>
              <p:cNvPr id="69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47DF7234-9368-2845-9D95-B23DBCC3F2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ADEF3AC-FB08-D84C-8379-639CC29A4A90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F081F5D-FE55-6A45-9129-5350A356AFCC}"/>
                </a:ext>
              </a:extLst>
            </p:cNvPr>
            <p:cNvGrpSpPr/>
            <p:nvPr/>
          </p:nvGrpSpPr>
          <p:grpSpPr>
            <a:xfrm>
              <a:off x="5322612" y="4177612"/>
              <a:ext cx="250390" cy="405016"/>
              <a:chOff x="4444038" y="4572802"/>
              <a:chExt cx="250390" cy="405016"/>
            </a:xfrm>
          </p:grpSpPr>
          <p:pic>
            <p:nvPicPr>
              <p:cNvPr id="67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E02EC3DE-5901-B94F-BC4E-97FD03A21B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F3132F3-130B-A247-A915-85604443E0F4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32DDA74-A6F6-EA41-8981-475FC91C2ED5}"/>
                </a:ext>
              </a:extLst>
            </p:cNvPr>
            <p:cNvGrpSpPr/>
            <p:nvPr/>
          </p:nvGrpSpPr>
          <p:grpSpPr>
            <a:xfrm>
              <a:off x="4953123" y="4558600"/>
              <a:ext cx="250390" cy="405016"/>
              <a:chOff x="4444038" y="4572802"/>
              <a:chExt cx="250390" cy="405016"/>
            </a:xfrm>
          </p:grpSpPr>
          <p:pic>
            <p:nvPicPr>
              <p:cNvPr id="65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4755FDCB-74BC-3043-9767-567223B6F2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9D6DFC9-CCFC-B145-903D-675A7CB6EFAE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6202C62-1131-774B-810D-48295FA40400}"/>
                </a:ext>
              </a:extLst>
            </p:cNvPr>
            <p:cNvGrpSpPr/>
            <p:nvPr/>
          </p:nvGrpSpPr>
          <p:grpSpPr>
            <a:xfrm>
              <a:off x="5264133" y="4605263"/>
              <a:ext cx="250390" cy="405016"/>
              <a:chOff x="4444038" y="4572802"/>
              <a:chExt cx="250390" cy="405016"/>
            </a:xfrm>
          </p:grpSpPr>
          <p:pic>
            <p:nvPicPr>
              <p:cNvPr id="63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56F17802-6816-9144-A872-1B90FF36E2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449E239-6DE8-AB48-A709-D1B36F86B288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AE8B6C3-F960-FB40-A56E-05968BF8AFAE}"/>
                </a:ext>
              </a:extLst>
            </p:cNvPr>
            <p:cNvGrpSpPr/>
            <p:nvPr/>
          </p:nvGrpSpPr>
          <p:grpSpPr>
            <a:xfrm>
              <a:off x="5626993" y="4324819"/>
              <a:ext cx="250390" cy="405016"/>
              <a:chOff x="4444038" y="4572802"/>
              <a:chExt cx="250390" cy="405016"/>
            </a:xfrm>
          </p:grpSpPr>
          <p:pic>
            <p:nvPicPr>
              <p:cNvPr id="61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E3DC9375-2630-104C-861F-B93E1566FD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2E8D358-51F4-3C4A-B18B-27E6E47885ED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5E1899A-3D90-154F-8E3E-8D6AEB48F0F0}"/>
                </a:ext>
              </a:extLst>
            </p:cNvPr>
            <p:cNvGrpSpPr/>
            <p:nvPr/>
          </p:nvGrpSpPr>
          <p:grpSpPr>
            <a:xfrm>
              <a:off x="5943899" y="4177612"/>
              <a:ext cx="250390" cy="405016"/>
              <a:chOff x="4444038" y="4572802"/>
              <a:chExt cx="250390" cy="405016"/>
            </a:xfrm>
          </p:grpSpPr>
          <p:pic>
            <p:nvPicPr>
              <p:cNvPr id="59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285EACD3-5B27-724C-8825-68570AC146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C5B6862-990E-6747-8CF0-C540F9C58A50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048DDCC-CE26-CE42-9DB8-653D0C994A96}"/>
                </a:ext>
              </a:extLst>
            </p:cNvPr>
            <p:cNvGrpSpPr/>
            <p:nvPr/>
          </p:nvGrpSpPr>
          <p:grpSpPr>
            <a:xfrm>
              <a:off x="4009418" y="4781646"/>
              <a:ext cx="250390" cy="405016"/>
              <a:chOff x="4444038" y="4572802"/>
              <a:chExt cx="250390" cy="405016"/>
            </a:xfrm>
          </p:grpSpPr>
          <p:pic>
            <p:nvPicPr>
              <p:cNvPr id="57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41BAA941-6465-114F-AEAE-0EF756C2F7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0A66916-CBBE-3C4A-BE47-9315536ED3A5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6E10016-852D-064C-8C20-E52CFD608185}"/>
                </a:ext>
              </a:extLst>
            </p:cNvPr>
            <p:cNvGrpSpPr/>
            <p:nvPr/>
          </p:nvGrpSpPr>
          <p:grpSpPr>
            <a:xfrm>
              <a:off x="3608696" y="4798870"/>
              <a:ext cx="250390" cy="405016"/>
              <a:chOff x="4444038" y="4572802"/>
              <a:chExt cx="250390" cy="405016"/>
            </a:xfrm>
          </p:grpSpPr>
          <p:pic>
            <p:nvPicPr>
              <p:cNvPr id="55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337B8513-E31B-B342-9593-DA259150E6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762CA3A-C7B0-C64F-8B7B-CD5C8354FEE1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ABAA5B-0E1F-394A-B08C-5099AAC2DE42}"/>
                </a:ext>
              </a:extLst>
            </p:cNvPr>
            <p:cNvGrpSpPr/>
            <p:nvPr/>
          </p:nvGrpSpPr>
          <p:grpSpPr>
            <a:xfrm>
              <a:off x="4696846" y="4807060"/>
              <a:ext cx="250390" cy="405016"/>
              <a:chOff x="4444038" y="4572802"/>
              <a:chExt cx="250390" cy="405016"/>
            </a:xfrm>
          </p:grpSpPr>
          <p:pic>
            <p:nvPicPr>
              <p:cNvPr id="53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E877C025-0FED-5E49-A647-1875BCD67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DC8F7A-C81A-E546-BADA-B2AE883B7813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D089CB-5A32-F84C-827C-39D593FC3E66}"/>
                </a:ext>
              </a:extLst>
            </p:cNvPr>
            <p:cNvGrpSpPr/>
            <p:nvPr/>
          </p:nvGrpSpPr>
          <p:grpSpPr>
            <a:xfrm>
              <a:off x="4473485" y="4911494"/>
              <a:ext cx="250390" cy="405016"/>
              <a:chOff x="4444038" y="4572802"/>
              <a:chExt cx="250390" cy="405016"/>
            </a:xfrm>
          </p:grpSpPr>
          <p:pic>
            <p:nvPicPr>
              <p:cNvPr id="51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AC7F3EFE-CBA7-4A43-992E-CDC043D2C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385344E-D0BC-244B-8F9C-C314EE9B6A2B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E7C3DBC-3CE4-A149-8DB9-D59239C3DD87}"/>
                </a:ext>
              </a:extLst>
            </p:cNvPr>
            <p:cNvGrpSpPr/>
            <p:nvPr/>
          </p:nvGrpSpPr>
          <p:grpSpPr>
            <a:xfrm>
              <a:off x="5448843" y="4743027"/>
              <a:ext cx="250390" cy="405016"/>
              <a:chOff x="4444038" y="4572802"/>
              <a:chExt cx="250390" cy="405016"/>
            </a:xfrm>
          </p:grpSpPr>
          <p:pic>
            <p:nvPicPr>
              <p:cNvPr id="49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19F11DDA-813B-F648-A458-21F8027010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991FDC4-E289-7B4A-BB6A-2EE4AC4E0A78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5F3F73-933F-AF40-BC52-09892120A276}"/>
                </a:ext>
              </a:extLst>
            </p:cNvPr>
            <p:cNvGrpSpPr/>
            <p:nvPr/>
          </p:nvGrpSpPr>
          <p:grpSpPr>
            <a:xfrm>
              <a:off x="6334530" y="4710864"/>
              <a:ext cx="250390" cy="405016"/>
              <a:chOff x="4444038" y="4572802"/>
              <a:chExt cx="250390" cy="405016"/>
            </a:xfrm>
          </p:grpSpPr>
          <p:pic>
            <p:nvPicPr>
              <p:cNvPr id="47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ADDA315A-DDBD-5F4D-A115-36D3A41A72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46EC4E9-F79A-1540-94DB-6349257A4C52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10B9D0B-6A59-F540-A694-60CD89B68FB5}"/>
                </a:ext>
              </a:extLst>
            </p:cNvPr>
            <p:cNvGrpSpPr/>
            <p:nvPr/>
          </p:nvGrpSpPr>
          <p:grpSpPr>
            <a:xfrm>
              <a:off x="5948745" y="4678091"/>
              <a:ext cx="250390" cy="405016"/>
              <a:chOff x="4444038" y="4572802"/>
              <a:chExt cx="250390" cy="405016"/>
            </a:xfrm>
          </p:grpSpPr>
          <p:pic>
            <p:nvPicPr>
              <p:cNvPr id="45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B2999542-0C2D-FF4B-AE48-7B711D731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9F2E2A7-6E8E-3F43-9EC1-00F431C116F9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DA98CD-2FA1-C84F-9918-390D37EF0ECC}"/>
                </a:ext>
              </a:extLst>
            </p:cNvPr>
            <p:cNvGrpSpPr/>
            <p:nvPr/>
          </p:nvGrpSpPr>
          <p:grpSpPr>
            <a:xfrm>
              <a:off x="6353142" y="4293680"/>
              <a:ext cx="250390" cy="405016"/>
              <a:chOff x="4444038" y="4572802"/>
              <a:chExt cx="250390" cy="405016"/>
            </a:xfrm>
          </p:grpSpPr>
          <p:pic>
            <p:nvPicPr>
              <p:cNvPr id="43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61339160-1A25-394C-96AD-081F70AC32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4328513-BB1E-2A47-80DE-9DEE3E9440CB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E369A1A-0254-424F-A085-8B12F6114236}"/>
                </a:ext>
              </a:extLst>
            </p:cNvPr>
            <p:cNvGrpSpPr/>
            <p:nvPr/>
          </p:nvGrpSpPr>
          <p:grpSpPr>
            <a:xfrm>
              <a:off x="6595854" y="4446080"/>
              <a:ext cx="250390" cy="405016"/>
              <a:chOff x="4444038" y="4572802"/>
              <a:chExt cx="250390" cy="405016"/>
            </a:xfrm>
          </p:grpSpPr>
          <p:pic>
            <p:nvPicPr>
              <p:cNvPr id="41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A13CD660-19FD-604A-A3D0-B5ABA00B86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1827D3-1DD0-AC45-80BF-9F1121F4B190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8710546-7A0F-EB4E-AD61-0632B4A54637}"/>
                </a:ext>
              </a:extLst>
            </p:cNvPr>
            <p:cNvGrpSpPr/>
            <p:nvPr/>
          </p:nvGrpSpPr>
          <p:grpSpPr>
            <a:xfrm>
              <a:off x="6639473" y="4908449"/>
              <a:ext cx="250390" cy="405016"/>
              <a:chOff x="4444038" y="4572802"/>
              <a:chExt cx="250390" cy="405016"/>
            </a:xfrm>
          </p:grpSpPr>
          <p:pic>
            <p:nvPicPr>
              <p:cNvPr id="39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60891BA4-F8FF-834F-9642-81247D81E0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051C37-A2B6-6A48-9536-AE0B0D6C0D1D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7C72E87-AB1A-9148-8CA8-DFE6ED358476}"/>
                </a:ext>
              </a:extLst>
            </p:cNvPr>
            <p:cNvGrpSpPr/>
            <p:nvPr/>
          </p:nvGrpSpPr>
          <p:grpSpPr>
            <a:xfrm>
              <a:off x="5692527" y="4886341"/>
              <a:ext cx="250390" cy="405016"/>
              <a:chOff x="4444038" y="4572802"/>
              <a:chExt cx="250390" cy="405016"/>
            </a:xfrm>
          </p:grpSpPr>
          <p:pic>
            <p:nvPicPr>
              <p:cNvPr id="37" name="Picture 2" descr="Isolated object vial and bottle icon graphic Vector Image">
                <a:extLst>
                  <a:ext uri="{FF2B5EF4-FFF2-40B4-BE49-F238E27FC236}">
                    <a16:creationId xmlns:a16="http://schemas.microsoft.com/office/drawing/2014/main" id="{4F03EBE1-7616-014D-82C6-96CC909DA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3" t="6957" r="29657" b="14346"/>
              <a:stretch/>
            </p:blipFill>
            <p:spPr bwMode="auto">
              <a:xfrm>
                <a:off x="4480021" y="4572802"/>
                <a:ext cx="195795" cy="405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C1E8F9-6F40-5E4D-B898-339DD43C1CFE}"/>
                  </a:ext>
                </a:extLst>
              </p:cNvPr>
              <p:cNvSpPr txBox="1"/>
              <p:nvPr/>
            </p:nvSpPr>
            <p:spPr>
              <a:xfrm>
                <a:off x="4444038" y="469960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ES" sz="10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6170F7-93DB-F449-AE56-E13BFDB26977}"/>
              </a:ext>
            </a:extLst>
          </p:cNvPr>
          <p:cNvSpPr txBox="1"/>
          <p:nvPr/>
        </p:nvSpPr>
        <p:spPr>
          <a:xfrm>
            <a:off x="1106035" y="1455519"/>
            <a:ext cx="264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b="1" dirty="0">
                <a:solidFill>
                  <a:srgbClr val="0070C0"/>
                </a:solidFill>
              </a:rPr>
              <a:t>Verification Panel (n=230)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34F2358-CE34-0E47-979B-800161FD86B4}"/>
              </a:ext>
            </a:extLst>
          </p:cNvPr>
          <p:cNvGrpSpPr/>
          <p:nvPr/>
        </p:nvGrpSpPr>
        <p:grpSpPr>
          <a:xfrm>
            <a:off x="6069067" y="1706354"/>
            <a:ext cx="1981624" cy="1704624"/>
            <a:chOff x="395111" y="1885244"/>
            <a:chExt cx="1981624" cy="170462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617AB7C-5B93-6F41-893E-0650EBA677FA}"/>
                </a:ext>
              </a:extLst>
            </p:cNvPr>
            <p:cNvSpPr/>
            <p:nvPr/>
          </p:nvSpPr>
          <p:spPr>
            <a:xfrm>
              <a:off x="982677" y="2336802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704AD65-B102-184C-BB03-5BB7A495E587}"/>
                </a:ext>
              </a:extLst>
            </p:cNvPr>
            <p:cNvSpPr/>
            <p:nvPr/>
          </p:nvSpPr>
          <p:spPr>
            <a:xfrm>
              <a:off x="796478" y="2335190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BA124A2-48DE-E24B-9D20-E080FB80B529}"/>
                </a:ext>
              </a:extLst>
            </p:cNvPr>
            <p:cNvSpPr/>
            <p:nvPr/>
          </p:nvSpPr>
          <p:spPr>
            <a:xfrm>
              <a:off x="1160382" y="2328329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1C09D29-4779-0949-ADEA-12002DFFE9F2}"/>
                </a:ext>
              </a:extLst>
            </p:cNvPr>
            <p:cNvSpPr/>
            <p:nvPr/>
          </p:nvSpPr>
          <p:spPr>
            <a:xfrm>
              <a:off x="802733" y="2723437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50CBFD1-7CBA-A049-9CAC-9148E0469B8B}"/>
                </a:ext>
              </a:extLst>
            </p:cNvPr>
            <p:cNvSpPr/>
            <p:nvPr/>
          </p:nvSpPr>
          <p:spPr>
            <a:xfrm>
              <a:off x="1000702" y="2712150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F98AD2A-62B4-7140-997C-483CF9CEBDEA}"/>
                </a:ext>
              </a:extLst>
            </p:cNvPr>
            <p:cNvSpPr/>
            <p:nvPr/>
          </p:nvSpPr>
          <p:spPr>
            <a:xfrm>
              <a:off x="1168096" y="2720618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1E0982E-D8B9-3F4C-9121-C5FF43B55067}"/>
                </a:ext>
              </a:extLst>
            </p:cNvPr>
            <p:cNvSpPr/>
            <p:nvPr/>
          </p:nvSpPr>
          <p:spPr>
            <a:xfrm>
              <a:off x="1342835" y="2710899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5FD8801-20AB-CA4C-B367-AA641C654EE6}"/>
                </a:ext>
              </a:extLst>
            </p:cNvPr>
            <p:cNvSpPr/>
            <p:nvPr/>
          </p:nvSpPr>
          <p:spPr>
            <a:xfrm>
              <a:off x="1001496" y="3095041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4F1B160-8EC7-0C4B-A9FA-16C550A6D961}"/>
                </a:ext>
              </a:extLst>
            </p:cNvPr>
            <p:cNvSpPr/>
            <p:nvPr/>
          </p:nvSpPr>
          <p:spPr>
            <a:xfrm>
              <a:off x="1173500" y="3099139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F091DB2-7715-C44B-9B7C-AA9D9D31914D}"/>
                </a:ext>
              </a:extLst>
            </p:cNvPr>
            <p:cNvSpPr/>
            <p:nvPr/>
          </p:nvSpPr>
          <p:spPr>
            <a:xfrm>
              <a:off x="1349214" y="3102097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BCEBB6C-D68F-C949-8889-C1DB0C213607}"/>
                </a:ext>
              </a:extLst>
            </p:cNvPr>
            <p:cNvSpPr/>
            <p:nvPr/>
          </p:nvSpPr>
          <p:spPr>
            <a:xfrm>
              <a:off x="1519518" y="2717935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E75DCBC-CFF6-F248-BA1D-E6D0BC334DC4}"/>
                </a:ext>
              </a:extLst>
            </p:cNvPr>
            <p:cNvSpPr/>
            <p:nvPr/>
          </p:nvSpPr>
          <p:spPr>
            <a:xfrm>
              <a:off x="1336276" y="2324080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86991A8-00A7-E446-BD17-9CCBCD140549}"/>
                </a:ext>
              </a:extLst>
            </p:cNvPr>
            <p:cNvSpPr/>
            <p:nvPr/>
          </p:nvSpPr>
          <p:spPr>
            <a:xfrm>
              <a:off x="620584" y="2338201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DD98008-A7AE-3D4F-92C7-63155634A257}"/>
                </a:ext>
              </a:extLst>
            </p:cNvPr>
            <p:cNvSpPr/>
            <p:nvPr/>
          </p:nvSpPr>
          <p:spPr>
            <a:xfrm>
              <a:off x="1857919" y="2321274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5156C1-2AA6-A74E-A554-7F3695433F1A}"/>
                </a:ext>
              </a:extLst>
            </p:cNvPr>
            <p:cNvSpPr/>
            <p:nvPr/>
          </p:nvSpPr>
          <p:spPr>
            <a:xfrm>
              <a:off x="1692381" y="2328328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8B797A6-C864-564C-A1C3-DDB66C93623C}"/>
                </a:ext>
              </a:extLst>
            </p:cNvPr>
            <p:cNvSpPr/>
            <p:nvPr/>
          </p:nvSpPr>
          <p:spPr>
            <a:xfrm>
              <a:off x="2043889" y="2321273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3C012D7-9EA2-A947-BB7E-7FC6884F42BA}"/>
                </a:ext>
              </a:extLst>
            </p:cNvPr>
            <p:cNvSpPr/>
            <p:nvPr/>
          </p:nvSpPr>
          <p:spPr>
            <a:xfrm>
              <a:off x="1683387" y="2720747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B609A01-EE84-2940-A226-4BD09D89B04E}"/>
                </a:ext>
              </a:extLst>
            </p:cNvPr>
            <p:cNvSpPr/>
            <p:nvPr/>
          </p:nvSpPr>
          <p:spPr>
            <a:xfrm>
              <a:off x="1863458" y="2710899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F7747D0-7266-F44A-8642-8FF86C16A829}"/>
                </a:ext>
              </a:extLst>
            </p:cNvPr>
            <p:cNvSpPr/>
            <p:nvPr/>
          </p:nvSpPr>
          <p:spPr>
            <a:xfrm>
              <a:off x="2040711" y="2706551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763A87A-4A71-7A4A-BD65-52B3383BF574}"/>
                </a:ext>
              </a:extLst>
            </p:cNvPr>
            <p:cNvSpPr/>
            <p:nvPr/>
          </p:nvSpPr>
          <p:spPr>
            <a:xfrm>
              <a:off x="644007" y="3095042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250B8EB-2C3C-F741-BB0E-61D1EBB348F8}"/>
                </a:ext>
              </a:extLst>
            </p:cNvPr>
            <p:cNvSpPr/>
            <p:nvPr/>
          </p:nvSpPr>
          <p:spPr>
            <a:xfrm>
              <a:off x="1511985" y="3099502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74FC876-D2E3-224D-A45F-9E3589D5F8ED}"/>
                </a:ext>
              </a:extLst>
            </p:cNvPr>
            <p:cNvSpPr/>
            <p:nvPr/>
          </p:nvSpPr>
          <p:spPr>
            <a:xfrm>
              <a:off x="1683525" y="3102628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0B5A52D-703B-7249-9FC3-34E19A5FCD4C}"/>
                </a:ext>
              </a:extLst>
            </p:cNvPr>
            <p:cNvSpPr/>
            <p:nvPr/>
          </p:nvSpPr>
          <p:spPr>
            <a:xfrm>
              <a:off x="1868686" y="3092873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35A9CD-B265-FA4A-BA7E-71C4E3F58A2E}"/>
                </a:ext>
              </a:extLst>
            </p:cNvPr>
            <p:cNvSpPr/>
            <p:nvPr/>
          </p:nvSpPr>
          <p:spPr>
            <a:xfrm>
              <a:off x="825201" y="3102097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2150788-7AA4-A545-8509-B28165D6818C}"/>
                </a:ext>
              </a:extLst>
            </p:cNvPr>
            <p:cNvSpPr/>
            <p:nvPr/>
          </p:nvSpPr>
          <p:spPr>
            <a:xfrm>
              <a:off x="626904" y="2712150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0E269C8-1394-C845-B059-045DD1D24629}"/>
                </a:ext>
              </a:extLst>
            </p:cNvPr>
            <p:cNvSpPr/>
            <p:nvPr/>
          </p:nvSpPr>
          <p:spPr>
            <a:xfrm>
              <a:off x="1512170" y="2332719"/>
              <a:ext cx="124314" cy="3160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1200" b="1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C3A9254-B3D6-BA48-BC66-F1476EFB6CFF}"/>
                </a:ext>
              </a:extLst>
            </p:cNvPr>
            <p:cNvSpPr/>
            <p:nvPr/>
          </p:nvSpPr>
          <p:spPr>
            <a:xfrm>
              <a:off x="395111" y="1885244"/>
              <a:ext cx="1981624" cy="17046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A3E3B12-F3DD-7A49-87F4-F3DCCB46D4CA}"/>
                </a:ext>
              </a:extLst>
            </p:cNvPr>
            <p:cNvSpPr txBox="1"/>
            <p:nvPr/>
          </p:nvSpPr>
          <p:spPr>
            <a:xfrm>
              <a:off x="646751" y="1938906"/>
              <a:ext cx="1581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ES" b="1" dirty="0">
                  <a:solidFill>
                    <a:srgbClr val="144906"/>
                  </a:solidFill>
                </a:rPr>
                <a:t>RDTS (n=8–12)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13FB98F9-AE18-5F4F-A54A-837D10728FAF}"/>
              </a:ext>
            </a:extLst>
          </p:cNvPr>
          <p:cNvSpPr/>
          <p:nvPr/>
        </p:nvSpPr>
        <p:spPr>
          <a:xfrm>
            <a:off x="4624386" y="2356416"/>
            <a:ext cx="1046747" cy="703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114" name="Graphic 113" descr="Bar chart">
            <a:extLst>
              <a:ext uri="{FF2B5EF4-FFF2-40B4-BE49-F238E27FC236}">
                <a16:creationId xmlns:a16="http://schemas.microsoft.com/office/drawing/2014/main" id="{1188F100-8E9B-A342-98F1-AEE78751D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3371" y="1652444"/>
            <a:ext cx="2006414" cy="2006414"/>
          </a:xfrm>
          <a:prstGeom prst="rect">
            <a:avLst/>
          </a:prstGeom>
        </p:spPr>
      </p:pic>
      <p:sp>
        <p:nvSpPr>
          <p:cNvPr id="116" name="Right Arrow 115">
            <a:extLst>
              <a:ext uri="{FF2B5EF4-FFF2-40B4-BE49-F238E27FC236}">
                <a16:creationId xmlns:a16="http://schemas.microsoft.com/office/drawing/2014/main" id="{F365393D-B74A-654E-8D95-5E5F4B908A49}"/>
              </a:ext>
            </a:extLst>
          </p:cNvPr>
          <p:cNvSpPr/>
          <p:nvPr/>
        </p:nvSpPr>
        <p:spPr>
          <a:xfrm>
            <a:off x="8362450" y="2280221"/>
            <a:ext cx="1046747" cy="703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24C83C1-5BAA-734C-B8F3-ACC073C71EB5}"/>
              </a:ext>
            </a:extLst>
          </p:cNvPr>
          <p:cNvSpPr txBox="1"/>
          <p:nvPr/>
        </p:nvSpPr>
        <p:spPr>
          <a:xfrm>
            <a:off x="10139582" y="1356313"/>
            <a:ext cx="144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b="1" dirty="0">
                <a:solidFill>
                  <a:srgbClr val="0070C0"/>
                </a:solidFill>
              </a:rPr>
              <a:t>Data analysis</a:t>
            </a:r>
          </a:p>
        </p:txBody>
      </p:sp>
      <p:graphicFrame>
        <p:nvGraphicFramePr>
          <p:cNvPr id="118" name="Table 117">
            <a:extLst>
              <a:ext uri="{FF2B5EF4-FFF2-40B4-BE49-F238E27FC236}">
                <a16:creationId xmlns:a16="http://schemas.microsoft.com/office/drawing/2014/main" id="{A2BAFF0D-7B53-1644-B280-DE2322710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84304"/>
              </p:ext>
            </p:extLst>
          </p:nvPr>
        </p:nvGraphicFramePr>
        <p:xfrm>
          <a:off x="939724" y="3885272"/>
          <a:ext cx="6338762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764">
                  <a:extLst>
                    <a:ext uri="{9D8B030D-6E8A-4147-A177-3AD203B41FA5}">
                      <a16:colId xmlns:a16="http://schemas.microsoft.com/office/drawing/2014/main" val="641571057"/>
                    </a:ext>
                  </a:extLst>
                </a:gridCol>
                <a:gridCol w="827329">
                  <a:extLst>
                    <a:ext uri="{9D8B030D-6E8A-4147-A177-3AD203B41FA5}">
                      <a16:colId xmlns:a16="http://schemas.microsoft.com/office/drawing/2014/main" val="2321443105"/>
                    </a:ext>
                  </a:extLst>
                </a:gridCol>
                <a:gridCol w="676667">
                  <a:extLst>
                    <a:ext uri="{9D8B030D-6E8A-4147-A177-3AD203B41FA5}">
                      <a16:colId xmlns:a16="http://schemas.microsoft.com/office/drawing/2014/main" val="2098187344"/>
                    </a:ext>
                  </a:extLst>
                </a:gridCol>
                <a:gridCol w="676667">
                  <a:extLst>
                    <a:ext uri="{9D8B030D-6E8A-4147-A177-3AD203B41FA5}">
                      <a16:colId xmlns:a16="http://schemas.microsoft.com/office/drawing/2014/main" val="3177348499"/>
                    </a:ext>
                  </a:extLst>
                </a:gridCol>
                <a:gridCol w="676667">
                  <a:extLst>
                    <a:ext uri="{9D8B030D-6E8A-4147-A177-3AD203B41FA5}">
                      <a16:colId xmlns:a16="http://schemas.microsoft.com/office/drawing/2014/main" val="1539799961"/>
                    </a:ext>
                  </a:extLst>
                </a:gridCol>
                <a:gridCol w="676667">
                  <a:extLst>
                    <a:ext uri="{9D8B030D-6E8A-4147-A177-3AD203B41FA5}">
                      <a16:colId xmlns:a16="http://schemas.microsoft.com/office/drawing/2014/main" val="4113256522"/>
                    </a:ext>
                  </a:extLst>
                </a:gridCol>
                <a:gridCol w="676667">
                  <a:extLst>
                    <a:ext uri="{9D8B030D-6E8A-4147-A177-3AD203B41FA5}">
                      <a16:colId xmlns:a16="http://schemas.microsoft.com/office/drawing/2014/main" val="4195159520"/>
                    </a:ext>
                  </a:extLst>
                </a:gridCol>
                <a:gridCol w="676667">
                  <a:extLst>
                    <a:ext uri="{9D8B030D-6E8A-4147-A177-3AD203B41FA5}">
                      <a16:colId xmlns:a16="http://schemas.microsoft.com/office/drawing/2014/main" val="3890235961"/>
                    </a:ext>
                  </a:extLst>
                </a:gridCol>
                <a:gridCol w="676667">
                  <a:extLst>
                    <a:ext uri="{9D8B030D-6E8A-4147-A177-3AD203B41FA5}">
                      <a16:colId xmlns:a16="http://schemas.microsoft.com/office/drawing/2014/main" val="1880010767"/>
                    </a:ext>
                  </a:extLst>
                </a:gridCol>
              </a:tblGrid>
              <a:tr h="249951">
                <a:tc rowSpan="2">
                  <a:txBody>
                    <a:bodyPr/>
                    <a:lstStyle/>
                    <a:p>
                      <a:r>
                        <a:rPr lang="en-US" sz="1200" b="1" dirty="0"/>
                        <a:t>Products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Total False+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No of samples with shared false-reactivity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059960"/>
                  </a:ext>
                </a:extLst>
              </a:tr>
              <a:tr h="2499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RDT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RDT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RDT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RDT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RDT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RDT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RDT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864778"/>
                  </a:ext>
                </a:extLst>
              </a:tr>
              <a:tr h="24995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RDT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51904"/>
                  </a:ext>
                </a:extLst>
              </a:tr>
              <a:tr h="24995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RDT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78786"/>
                  </a:ext>
                </a:extLst>
              </a:tr>
              <a:tr h="24995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RDT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24254"/>
                  </a:ext>
                </a:extLst>
              </a:tr>
              <a:tr h="24995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RDT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007813"/>
                  </a:ext>
                </a:extLst>
              </a:tr>
              <a:tr h="24995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RDT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057734"/>
                  </a:ext>
                </a:extLst>
              </a:tr>
              <a:tr h="249951">
                <a:tc>
                  <a:txBody>
                    <a:bodyPr/>
                    <a:lstStyle/>
                    <a:p>
                      <a:r>
                        <a:rPr lang="en-US" sz="1200" dirty="0"/>
                        <a:t>RDT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1701"/>
                  </a:ext>
                </a:extLst>
              </a:tr>
              <a:tr h="249951">
                <a:tc>
                  <a:txBody>
                    <a:bodyPr/>
                    <a:lstStyle/>
                    <a:p>
                      <a:r>
                        <a:rPr lang="en-US" sz="1200" dirty="0"/>
                        <a:t>RDT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43912"/>
                  </a:ext>
                </a:extLst>
              </a:tr>
              <a:tr h="249951">
                <a:tc>
                  <a:txBody>
                    <a:bodyPr/>
                    <a:lstStyle/>
                    <a:p>
                      <a:r>
                        <a:rPr lang="en-US" sz="1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62218"/>
                  </a:ext>
                </a:extLst>
              </a:tr>
            </a:tbl>
          </a:graphicData>
        </a:graphic>
      </p:graphicFrame>
      <p:sp>
        <p:nvSpPr>
          <p:cNvPr id="119" name="TextBox 118">
            <a:extLst>
              <a:ext uri="{FF2B5EF4-FFF2-40B4-BE49-F238E27FC236}">
                <a16:creationId xmlns:a16="http://schemas.microsoft.com/office/drawing/2014/main" id="{3BBC6D2F-CD15-C140-A61A-3AA5648082ED}"/>
              </a:ext>
            </a:extLst>
          </p:cNvPr>
          <p:cNvSpPr txBox="1"/>
          <p:nvPr/>
        </p:nvSpPr>
        <p:spPr>
          <a:xfrm>
            <a:off x="7751266" y="3810558"/>
            <a:ext cx="3726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ZW" dirty="0"/>
              <a:t>Identify the products displaying the lowest false reactivity</a:t>
            </a:r>
          </a:p>
          <a:p>
            <a:pPr>
              <a:buClr>
                <a:srgbClr val="0070C0"/>
              </a:buClr>
              <a:buSzPct val="120000"/>
            </a:pPr>
            <a:endParaRPr lang="en-ZW" dirty="0"/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ES" dirty="0"/>
              <a:t>Identify the products sharing the least number of false-reactive results</a:t>
            </a:r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endParaRPr lang="en-ES" dirty="0"/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ES" b="1" dirty="0">
                <a:solidFill>
                  <a:srgbClr val="0070C0"/>
                </a:solidFill>
              </a:rPr>
              <a:t>Choose HIV testing algorithms for the general population and ANC settings, if applicable</a:t>
            </a:r>
            <a:endParaRPr lang="en-ZW" b="1" dirty="0">
              <a:solidFill>
                <a:srgbClr val="0070C0"/>
              </a:solidFill>
            </a:endParaRPr>
          </a:p>
        </p:txBody>
      </p:sp>
      <p:sp>
        <p:nvSpPr>
          <p:cNvPr id="115" name="Picture Placeholder 8">
            <a:extLst>
              <a:ext uri="{FF2B5EF4-FFF2-40B4-BE49-F238E27FC236}">
                <a16:creationId xmlns:a16="http://schemas.microsoft.com/office/drawing/2014/main" id="{9F2AB5B3-2D5F-2943-9C00-79E37092D5BE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53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E7985C-98B6-1A40-9BB8-7661475B689C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4000" b="1" dirty="0"/>
              <a:t>            Preparing for Implementation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AE1CCFB-2FDA-2742-9E06-CCC0F65025BA}"/>
              </a:ext>
            </a:extLst>
          </p:cNvPr>
          <p:cNvSpPr txBox="1"/>
          <p:nvPr/>
        </p:nvSpPr>
        <p:spPr>
          <a:xfrm>
            <a:off x="227672" y="2551591"/>
            <a:ext cx="332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>
                <a:solidFill>
                  <a:srgbClr val="0070C0"/>
                </a:solidFill>
              </a:rPr>
              <a:t>New verified HIV 3-Test Algoritms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52949-C98E-274D-BADD-7F7E16DB72A9}"/>
              </a:ext>
            </a:extLst>
          </p:cNvPr>
          <p:cNvSpPr txBox="1"/>
          <p:nvPr/>
        </p:nvSpPr>
        <p:spPr>
          <a:xfrm>
            <a:off x="1191129" y="1468901"/>
            <a:ext cx="472841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ES" b="1" dirty="0">
                <a:solidFill>
                  <a:srgbClr val="0070C0"/>
                </a:solidFill>
              </a:rPr>
              <a:t>Run new 3-test algorithms for 1 month</a:t>
            </a:r>
          </a:p>
          <a:p>
            <a:pPr algn="ctr"/>
            <a:r>
              <a:rPr lang="en-ES" b="1" dirty="0">
                <a:solidFill>
                  <a:srgbClr val="0070C0"/>
                </a:solidFill>
              </a:rPr>
              <a:t>(in selected low-volume and high-volume sites)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D4A3516-247C-474B-9237-7814F9122347}"/>
              </a:ext>
            </a:extLst>
          </p:cNvPr>
          <p:cNvSpPr txBox="1"/>
          <p:nvPr/>
        </p:nvSpPr>
        <p:spPr>
          <a:xfrm>
            <a:off x="9374716" y="1598172"/>
            <a:ext cx="16261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ES" sz="2400" b="1" dirty="0">
                <a:solidFill>
                  <a:srgbClr val="0070C0"/>
                </a:solidFill>
              </a:rPr>
              <a:t>Pilot study</a:t>
            </a:r>
          </a:p>
        </p:txBody>
      </p:sp>
      <p:sp>
        <p:nvSpPr>
          <p:cNvPr id="123" name="Right Arrow 122">
            <a:extLst>
              <a:ext uri="{FF2B5EF4-FFF2-40B4-BE49-F238E27FC236}">
                <a16:creationId xmlns:a16="http://schemas.microsoft.com/office/drawing/2014/main" id="{2EA9C83D-BD7C-CD4E-B076-29B4FD20C2B5}"/>
              </a:ext>
            </a:extLst>
          </p:cNvPr>
          <p:cNvSpPr/>
          <p:nvPr/>
        </p:nvSpPr>
        <p:spPr>
          <a:xfrm>
            <a:off x="7096907" y="1485685"/>
            <a:ext cx="1100441" cy="629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7D4E7CD-B284-6142-89DE-43468EA16942}"/>
              </a:ext>
            </a:extLst>
          </p:cNvPr>
          <p:cNvSpPr txBox="1"/>
          <p:nvPr/>
        </p:nvSpPr>
        <p:spPr>
          <a:xfrm>
            <a:off x="9045535" y="2459504"/>
            <a:ext cx="25492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ZW" sz="2000" dirty="0"/>
              <a:t>Assess feasibility</a:t>
            </a:r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ZW" sz="2000" dirty="0"/>
              <a:t>Assess acceptability</a:t>
            </a:r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ZW" sz="2000" dirty="0"/>
              <a:t>Share lessons learnt</a:t>
            </a:r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ZW" sz="2000" dirty="0"/>
              <a:t>Adapt local policy</a:t>
            </a:r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ZW" sz="2000" dirty="0"/>
              <a:t>Register products</a:t>
            </a:r>
          </a:p>
          <a:p>
            <a:pPr marL="285750" indent="-285750"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ZW" sz="2000" dirty="0"/>
              <a:t>Scale up </a:t>
            </a:r>
          </a:p>
          <a:p>
            <a:pPr>
              <a:buClr>
                <a:srgbClr val="0070C0"/>
              </a:buClr>
              <a:buSzPct val="120000"/>
            </a:pPr>
            <a:endParaRPr lang="en-ZW" sz="2000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6F20460-AC1D-054D-AC3F-3255CA0D083A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1026" name="Picture 2" descr="Free Icon | Happy">
            <a:extLst>
              <a:ext uri="{FF2B5EF4-FFF2-40B4-BE49-F238E27FC236}">
                <a16:creationId xmlns:a16="http://schemas.microsoft.com/office/drawing/2014/main" id="{53E125C4-E3C8-E544-A922-126B6E08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484" y="4834541"/>
            <a:ext cx="981101" cy="9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ale Up Icons - Download Free Vector Icons | Noun Project">
            <a:extLst>
              <a:ext uri="{FF2B5EF4-FFF2-40B4-BE49-F238E27FC236}">
                <a16:creationId xmlns:a16="http://schemas.microsoft.com/office/drawing/2014/main" id="{CCB62990-D65D-9B4F-89AD-21E34D77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453" y="4567248"/>
            <a:ext cx="1419721" cy="14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444D2F-B492-7E4A-BF00-4E2F931B7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583910"/>
              </p:ext>
            </p:extLst>
          </p:nvPr>
        </p:nvGraphicFramePr>
        <p:xfrm>
          <a:off x="227672" y="3119245"/>
          <a:ext cx="7504435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631">
                  <a:extLst>
                    <a:ext uri="{9D8B030D-6E8A-4147-A177-3AD203B41FA5}">
                      <a16:colId xmlns:a16="http://schemas.microsoft.com/office/drawing/2014/main" val="881149909"/>
                    </a:ext>
                  </a:extLst>
                </a:gridCol>
                <a:gridCol w="708152">
                  <a:extLst>
                    <a:ext uri="{9D8B030D-6E8A-4147-A177-3AD203B41FA5}">
                      <a16:colId xmlns:a16="http://schemas.microsoft.com/office/drawing/2014/main" val="3717350316"/>
                    </a:ext>
                  </a:extLst>
                </a:gridCol>
                <a:gridCol w="708152">
                  <a:extLst>
                    <a:ext uri="{9D8B030D-6E8A-4147-A177-3AD203B41FA5}">
                      <a16:colId xmlns:a16="http://schemas.microsoft.com/office/drawing/2014/main" val="2330499194"/>
                    </a:ext>
                  </a:extLst>
                </a:gridCol>
                <a:gridCol w="708152">
                  <a:extLst>
                    <a:ext uri="{9D8B030D-6E8A-4147-A177-3AD203B41FA5}">
                      <a16:colId xmlns:a16="http://schemas.microsoft.com/office/drawing/2014/main" val="1487380925"/>
                    </a:ext>
                  </a:extLst>
                </a:gridCol>
                <a:gridCol w="4308348">
                  <a:extLst>
                    <a:ext uri="{9D8B030D-6E8A-4147-A177-3AD203B41FA5}">
                      <a16:colId xmlns:a16="http://schemas.microsoft.com/office/drawing/2014/main" val="32159841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Algorithm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Assay </a:t>
                      </a:r>
                    </a:p>
                    <a:p>
                      <a:pPr algn="ctr"/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Assay </a:t>
                      </a:r>
                    </a:p>
                    <a:p>
                      <a:pPr algn="ctr"/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Assay </a:t>
                      </a:r>
                    </a:p>
                    <a:p>
                      <a:pPr algn="ctr"/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Intended testing population</a:t>
                      </a:r>
                      <a:endParaRPr lang="en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603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 1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General population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280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 2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General population (alternate for A1)*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45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General population (alternate for A2 or A3)*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67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ANC settings (dual HIV/syphilis for A1)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908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5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ANC settings (dual HIV/syphilis alternate for A1)**</a:t>
                      </a:r>
                      <a:endParaRPr lang="en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88397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E58AA9F-4383-3742-96B0-794BA7C3BE3D}"/>
              </a:ext>
            </a:extLst>
          </p:cNvPr>
          <p:cNvSpPr txBox="1"/>
          <p:nvPr/>
        </p:nvSpPr>
        <p:spPr>
          <a:xfrm>
            <a:off x="127566" y="4945293"/>
            <a:ext cx="711438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/>
              <a:t>*Alternate testing algorithms in the event of stock ruptures for a specific assay</a:t>
            </a:r>
            <a:endParaRPr lang="en-ES" sz="1700" dirty="0"/>
          </a:p>
          <a:p>
            <a:r>
              <a:rPr lang="en-GB" sz="1700" dirty="0"/>
              <a:t>**Alternate single syphilis RDT may be considered in the absence of a second </a:t>
            </a:r>
          </a:p>
          <a:p>
            <a:r>
              <a:rPr lang="en-GB" sz="1700" dirty="0"/>
              <a:t>dual HIV/syphilis RDT</a:t>
            </a:r>
            <a:endParaRPr lang="en-ES" sz="1700" dirty="0"/>
          </a:p>
          <a:p>
            <a:endParaRPr lang="en-ES" sz="1700" dirty="0"/>
          </a:p>
        </p:txBody>
      </p:sp>
    </p:spTree>
    <p:extLst>
      <p:ext uri="{BB962C8B-B14F-4D97-AF65-F5344CB8AC3E}">
        <p14:creationId xmlns:p14="http://schemas.microsoft.com/office/powerpoint/2010/main" val="3691031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1B0BF-64A6-FC44-AAFE-D56F853F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215"/>
            <a:ext cx="10880558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Clr>
                <a:srgbClr val="0070C0"/>
              </a:buClr>
              <a:buSzPct val="120000"/>
              <a:buNone/>
            </a:pPr>
            <a:r>
              <a:rPr lang="en-ES" sz="2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WHO has developed the following tools to assist countries plan and execute a verification study: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ES" sz="24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Generic study protocol: </a:t>
            </a:r>
            <a:r>
              <a:rPr lang="en-ES" sz="2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to assist developing local protocol to seek ethics approval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ES" sz="24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Test selection tool: </a:t>
            </a:r>
            <a:r>
              <a:rPr lang="en-ES" sz="2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to assist with the selection of WHO prequalified HIV products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ES" sz="24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Checklist of lab consumables and reagents: </a:t>
            </a:r>
            <a:r>
              <a:rPr lang="en-ES" sz="2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of tests and consumables to be purchased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ES" sz="24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Study database: </a:t>
            </a:r>
            <a:r>
              <a:rPr lang="en-ES" sz="2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to support data analysis</a:t>
            </a:r>
            <a:endParaRPr lang="en-ES" sz="2400" b="1" dirty="0">
              <a:solidFill>
                <a:srgbClr val="0070C0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ES" sz="24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Budget template: </a:t>
            </a:r>
            <a:r>
              <a:rPr lang="en-ES" sz="2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to assist developing a budget of core activites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en-ES" sz="24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Gantt chart: </a:t>
            </a:r>
            <a:r>
              <a:rPr lang="en-ES" sz="2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to assist with the planning of the verification study with timelines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endParaRPr lang="en-ES" sz="2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EDFEC-BC18-294E-AA32-8C45872BB3DF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4000" b="1" dirty="0"/>
              <a:t>            WHO Verification Toolkit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12368E0-794A-1041-A2C5-9FF6E7784741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1B6F61-C0CF-3A44-8A61-E5D32B5317DE}"/>
              </a:ext>
            </a:extLst>
          </p:cNvPr>
          <p:cNvSpPr/>
          <p:nvPr/>
        </p:nvSpPr>
        <p:spPr>
          <a:xfrm>
            <a:off x="1945925" y="2167370"/>
            <a:ext cx="8105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S" dirty="0">
                <a:hlinkClick r:id="rId4"/>
              </a:rPr>
              <a:t>https://www.who.int/tools/optimizing-hiv-testing-algorithms-toolkit</a:t>
            </a:r>
            <a:r>
              <a:rPr lang="en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51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EAC96C-355C-2C41-8CD8-867E48D53FF4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4000" b="1" dirty="0"/>
              <a:t>      Acknowledgements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12F8C70-6150-0346-8E96-E609E717ABD3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C4E0E-1194-984F-AC4C-2D97B88D311E}"/>
              </a:ext>
            </a:extLst>
          </p:cNvPr>
          <p:cNvSpPr txBox="1"/>
          <p:nvPr/>
        </p:nvSpPr>
        <p:spPr>
          <a:xfrm>
            <a:off x="312821" y="1275343"/>
            <a:ext cx="1163453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000" b="1" dirty="0">
                <a:solidFill>
                  <a:srgbClr val="002060"/>
                </a:solidFill>
              </a:rPr>
              <a:t>WHO</a:t>
            </a:r>
            <a:r>
              <a:rPr lang="en-ES" sz="2000" b="1" dirty="0"/>
              <a:t>: </a:t>
            </a:r>
            <a:r>
              <a:rPr lang="en-ES" sz="2000" dirty="0"/>
              <a:t>Anne-Laure Page,</a:t>
            </a:r>
            <a:r>
              <a:rPr lang="en-ES" sz="2000" b="1" dirty="0"/>
              <a:t> </a:t>
            </a:r>
            <a:r>
              <a:rPr lang="en-ES" sz="2000" dirty="0"/>
              <a:t>Rachel Baggaley, Muhammad Jamil, Maggie Barr-Dichiara, Anne Bekelynck, Peter Cherutich, Purvi Shah, Belen Dinku, </a:t>
            </a:r>
            <a:r>
              <a:rPr lang="en-ES" sz="2000" b="1" dirty="0"/>
              <a:t> </a:t>
            </a:r>
            <a:r>
              <a:rPr lang="en-ES" sz="2000" dirty="0"/>
              <a:t>Yann Siegenthaler</a:t>
            </a:r>
            <a:r>
              <a:rPr lang="en-ES" sz="2000" b="1" dirty="0"/>
              <a:t> </a:t>
            </a:r>
            <a:endParaRPr lang="en-ES" sz="2000" b="1" dirty="0">
              <a:solidFill>
                <a:srgbClr val="002060"/>
              </a:solidFill>
            </a:endParaRPr>
          </a:p>
          <a:p>
            <a:endParaRPr lang="en-ES" sz="2000" b="1" dirty="0">
              <a:solidFill>
                <a:srgbClr val="002060"/>
              </a:solidFill>
            </a:endParaRPr>
          </a:p>
          <a:p>
            <a:r>
              <a:rPr lang="en-ES" sz="2000" b="1" dirty="0">
                <a:solidFill>
                  <a:srgbClr val="002060"/>
                </a:solidFill>
              </a:rPr>
              <a:t>CDC</a:t>
            </a:r>
            <a:r>
              <a:rPr lang="en-ES" sz="2000" dirty="0"/>
              <a:t>: Bharat Parekh, Ernest Yufenyuy</a:t>
            </a:r>
            <a:endParaRPr lang="en-ES" sz="2000" b="1" dirty="0">
              <a:solidFill>
                <a:srgbClr val="002060"/>
              </a:solidFill>
            </a:endParaRPr>
          </a:p>
          <a:p>
            <a:endParaRPr lang="en-ES" sz="2000" b="1" dirty="0">
              <a:solidFill>
                <a:srgbClr val="002060"/>
              </a:solidFill>
            </a:endParaRPr>
          </a:p>
          <a:p>
            <a:r>
              <a:rPr lang="en-ES" sz="2000" b="1" dirty="0">
                <a:solidFill>
                  <a:srgbClr val="002060"/>
                </a:solidFill>
              </a:rPr>
              <a:t>USAID</a:t>
            </a:r>
            <a:r>
              <a:rPr lang="en-ES" sz="2000" dirty="0"/>
              <a:t>: Vincent Wong, Dianne Edgil, Jason Williams</a:t>
            </a:r>
          </a:p>
          <a:p>
            <a:r>
              <a:rPr lang="en-ES" sz="2000" dirty="0"/>
              <a:t> </a:t>
            </a:r>
            <a:endParaRPr lang="en-ES" sz="2000" b="1" dirty="0">
              <a:solidFill>
                <a:srgbClr val="002060"/>
              </a:solidFill>
            </a:endParaRPr>
          </a:p>
          <a:p>
            <a:r>
              <a:rPr lang="en-ES" sz="2000" b="1" dirty="0">
                <a:solidFill>
                  <a:srgbClr val="002060"/>
                </a:solidFill>
              </a:rPr>
              <a:t>Global Fund: </a:t>
            </a:r>
            <a:r>
              <a:rPr lang="fr-CH" sz="2000" dirty="0" err="1"/>
              <a:t>Jean-Frederic</a:t>
            </a:r>
            <a:r>
              <a:rPr lang="fr-CH" sz="2000" dirty="0"/>
              <a:t> Flandin, </a:t>
            </a:r>
            <a:r>
              <a:rPr lang="fr-CH" sz="2000" dirty="0" err="1"/>
              <a:t>Fatim</a:t>
            </a:r>
            <a:r>
              <a:rPr lang="fr-CH" sz="2000" dirty="0"/>
              <a:t> Cham </a:t>
            </a:r>
            <a:r>
              <a:rPr lang="fr-CH" sz="2000" dirty="0" err="1"/>
              <a:t>Jallow</a:t>
            </a:r>
            <a:r>
              <a:rPr lang="fr-CH" sz="2000" dirty="0"/>
              <a:t>, David Maman, </a:t>
            </a:r>
            <a:r>
              <a:rPr lang="fr-CH" sz="2000" dirty="0" err="1"/>
              <a:t>Obinna</a:t>
            </a:r>
            <a:r>
              <a:rPr lang="fr-CH" sz="2000" dirty="0"/>
              <a:t> </a:t>
            </a:r>
            <a:r>
              <a:rPr lang="fr-CH" sz="2000" dirty="0" err="1"/>
              <a:t>Onyekwena</a:t>
            </a:r>
            <a:endParaRPr lang="en-ES" sz="2000" b="1" dirty="0">
              <a:solidFill>
                <a:srgbClr val="002060"/>
              </a:solidFill>
            </a:endParaRPr>
          </a:p>
          <a:p>
            <a:endParaRPr lang="en-ES" sz="2000" b="1" dirty="0">
              <a:solidFill>
                <a:srgbClr val="002060"/>
              </a:solidFill>
            </a:endParaRPr>
          </a:p>
          <a:p>
            <a:r>
              <a:rPr lang="en-ES" sz="2000" b="1" dirty="0">
                <a:solidFill>
                  <a:srgbClr val="002060"/>
                </a:solidFill>
              </a:rPr>
              <a:t>CHAI</a:t>
            </a:r>
            <a:r>
              <a:rPr lang="en-ES" sz="2000" dirty="0"/>
              <a:t>: Shaukat Khan, Gillian Leitch, Emi Okamoko</a:t>
            </a:r>
            <a:endParaRPr lang="en-ES" sz="2000" b="1" dirty="0">
              <a:solidFill>
                <a:srgbClr val="002060"/>
              </a:solidFill>
            </a:endParaRPr>
          </a:p>
          <a:p>
            <a:endParaRPr lang="en-ES" sz="2000" b="1" dirty="0">
              <a:solidFill>
                <a:srgbClr val="002060"/>
              </a:solidFill>
            </a:endParaRPr>
          </a:p>
          <a:p>
            <a:r>
              <a:rPr lang="en-ES" sz="2000" b="1" dirty="0">
                <a:solidFill>
                  <a:srgbClr val="002060"/>
                </a:solidFill>
              </a:rPr>
              <a:t>GSS Health</a:t>
            </a:r>
            <a:r>
              <a:rPr lang="en-ES" sz="2000" dirty="0"/>
              <a:t>: Ekaterina Milgotina, Rémi Charlebois </a:t>
            </a:r>
          </a:p>
          <a:p>
            <a:endParaRPr lang="en-ES" sz="2000" dirty="0"/>
          </a:p>
          <a:p>
            <a:r>
              <a:rPr lang="en-ES" sz="2000" dirty="0"/>
              <a:t>Thanks also to the members of the Quality HIV Testing Services (</a:t>
            </a:r>
            <a:r>
              <a:rPr lang="en-ES" sz="2000" b="1" dirty="0">
                <a:solidFill>
                  <a:srgbClr val="002060"/>
                </a:solidFill>
              </a:rPr>
              <a:t>QuEST</a:t>
            </a:r>
            <a:r>
              <a:rPr lang="en-ES" sz="2000" dirty="0"/>
              <a:t>) Technical Working Group for their support, inputs and ideas over the last years</a:t>
            </a:r>
          </a:p>
          <a:p>
            <a:endParaRPr lang="en-ES" sz="2000" dirty="0"/>
          </a:p>
          <a:p>
            <a:r>
              <a:rPr lang="en-ES" sz="2000" dirty="0"/>
              <a:t>Thanks to </a:t>
            </a:r>
            <a:r>
              <a:rPr lang="en-ES" sz="2000" b="1" dirty="0">
                <a:solidFill>
                  <a:srgbClr val="002060"/>
                </a:solidFill>
              </a:rPr>
              <a:t>Mary Henderson</a:t>
            </a:r>
            <a:r>
              <a:rPr lang="en-ES" sz="2000" dirty="0"/>
              <a:t> for her assistance in formatting and editing the generic protocol</a:t>
            </a:r>
          </a:p>
        </p:txBody>
      </p:sp>
    </p:spTree>
    <p:extLst>
      <p:ext uri="{BB962C8B-B14F-4D97-AF65-F5344CB8AC3E}">
        <p14:creationId xmlns:p14="http://schemas.microsoft.com/office/powerpoint/2010/main" val="177976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AF4CCA-A451-A34F-9448-2BC7D6FE318A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4000" b="1" dirty="0"/>
              <a:t>     Adapting National HIV Testing Strategies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E95BC-135F-E948-9E6B-83803593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8" y="1215189"/>
            <a:ext cx="4024616" cy="555858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5BDE019-B38D-664A-AE0F-480FC2F9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829" y="3290629"/>
            <a:ext cx="7637333" cy="1425747"/>
          </a:xfr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1650"/>
              </a:spcBef>
              <a:buClr>
                <a:schemeClr val="accent6">
                  <a:lumMod val="50000"/>
                </a:schemeClr>
              </a:buClr>
              <a:buSzPct val="130000"/>
            </a:pPr>
            <a:r>
              <a:rPr lang="en-US" sz="1700" b="1" dirty="0">
                <a:ea typeface="Arial" charset="0"/>
                <a:cs typeface="Calibri" panose="020F0502020204030204" pitchFamily="34" charset="0"/>
              </a:rPr>
              <a:t>Ensure that the testing strategy has a positive predictive value ≥99% (PPV)</a:t>
            </a:r>
          </a:p>
          <a:p>
            <a:pPr lvl="1"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ea typeface="Arial" charset="0"/>
                <a:cs typeface="Calibri" panose="020F0502020204030204" pitchFamily="34" charset="0"/>
              </a:rPr>
              <a:t>Meaning of the persons classified as HIV+, ≥99% will truly be living with HIV</a:t>
            </a:r>
          </a:p>
          <a:p>
            <a:pPr lvl="1"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ea typeface="Arial" charset="0"/>
                <a:cs typeface="Calibri" panose="020F0502020204030204" pitchFamily="34" charset="0"/>
                <a:sym typeface="Wingdings" pitchFamily="2" charset="2"/>
              </a:rPr>
              <a:t>PPV depends on positivity rate among testing population </a:t>
            </a:r>
            <a:endParaRPr lang="en-US" sz="1700" b="1" dirty="0">
              <a:ea typeface="Arial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06C5C-9B5D-CC4C-9244-2665C54F031A}"/>
              </a:ext>
            </a:extLst>
          </p:cNvPr>
          <p:cNvSpPr/>
          <p:nvPr/>
        </p:nvSpPr>
        <p:spPr>
          <a:xfrm>
            <a:off x="4407560" y="4957889"/>
            <a:ext cx="7616602" cy="1621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1650"/>
              </a:spcBef>
              <a:buClr>
                <a:schemeClr val="accent6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prstClr val="black"/>
                </a:solidFill>
                <a:ea typeface="Arial" charset="0"/>
                <a:cs typeface="Calibri" panose="020F0502020204030204" pitchFamily="34" charset="0"/>
              </a:rPr>
              <a:t>Quality assured assays, such as WHO prequalified, should be used:</a:t>
            </a:r>
          </a:p>
          <a:p>
            <a:pPr lvl="1">
              <a:lnSpc>
                <a:spcPct val="150000"/>
              </a:lnSpc>
              <a:buClr>
                <a:prstClr val="black"/>
              </a:buClr>
              <a:buFont typeface="Wingdings" charset="2"/>
              <a:buChar char="§"/>
            </a:pPr>
            <a:r>
              <a:rPr lang="en-US" sz="1700" b="1" dirty="0">
                <a:solidFill>
                  <a:srgbClr val="C00000"/>
                </a:solidFill>
                <a:ea typeface="Arial" charset="0"/>
                <a:cs typeface="Calibri" panose="020F0502020204030204" pitchFamily="34" charset="0"/>
              </a:rPr>
              <a:t>  </a:t>
            </a:r>
            <a:r>
              <a:rPr lang="en-US" sz="1700" b="1" u="sng" dirty="0">
                <a:solidFill>
                  <a:srgbClr val="C00000"/>
                </a:solidFill>
                <a:ea typeface="Arial" charset="0"/>
                <a:cs typeface="Calibri" panose="020F0502020204030204" pitchFamily="34" charset="0"/>
              </a:rPr>
              <a:t>&gt;</a:t>
            </a:r>
            <a:r>
              <a:rPr lang="en-US" sz="1700" b="1" dirty="0">
                <a:solidFill>
                  <a:srgbClr val="C00000"/>
                </a:solidFill>
                <a:ea typeface="Arial" charset="0"/>
                <a:cs typeface="Calibri" panose="020F0502020204030204" pitchFamily="34" charset="0"/>
              </a:rPr>
              <a:t>99% sensitivity</a:t>
            </a:r>
            <a:r>
              <a:rPr lang="en-US" sz="1700" b="1" dirty="0">
                <a:ea typeface="Arial" charset="0"/>
                <a:cs typeface="Calibri" panose="020F0502020204030204" pitchFamily="34" charset="0"/>
              </a:rPr>
              <a:t>:</a:t>
            </a:r>
            <a:r>
              <a:rPr lang="en-US" sz="1700" b="1" dirty="0">
                <a:solidFill>
                  <a:srgbClr val="C00000"/>
                </a:solidFill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ea typeface="Arial" charset="0"/>
                <a:cs typeface="Calibri" panose="020F0502020204030204" pitchFamily="34" charset="0"/>
              </a:rPr>
              <a:t> fewer than </a:t>
            </a:r>
            <a:r>
              <a:rPr lang="en-US" sz="1700" dirty="0">
                <a:solidFill>
                  <a:srgbClr val="C00000"/>
                </a:solidFill>
                <a:ea typeface="Arial" charset="0"/>
                <a:cs typeface="Calibri" panose="020F0502020204030204" pitchFamily="34" charset="0"/>
              </a:rPr>
              <a:t>1 ‘</a:t>
            </a:r>
            <a:r>
              <a:rPr lang="en-US" sz="1700" i="1" dirty="0">
                <a:solidFill>
                  <a:srgbClr val="C00000"/>
                </a:solidFill>
                <a:ea typeface="Arial" charset="0"/>
                <a:cs typeface="Calibri" panose="020F0502020204030204" pitchFamily="34" charset="0"/>
              </a:rPr>
              <a:t>false negative</a:t>
            </a:r>
            <a:r>
              <a:rPr lang="en-US" sz="1700" dirty="0">
                <a:solidFill>
                  <a:srgbClr val="C00000"/>
                </a:solidFill>
                <a:ea typeface="Arial" charset="0"/>
                <a:cs typeface="Calibri" panose="020F0502020204030204" pitchFamily="34" charset="0"/>
              </a:rPr>
              <a:t>’</a:t>
            </a:r>
            <a:r>
              <a:rPr lang="en-US" sz="1700" dirty="0">
                <a:solidFill>
                  <a:prstClr val="black"/>
                </a:solidFill>
                <a:ea typeface="Arial" charset="0"/>
                <a:cs typeface="Calibri" panose="020F0502020204030204" pitchFamily="34" charset="0"/>
              </a:rPr>
              <a:t> for 100 truly positive </a:t>
            </a:r>
          </a:p>
          <a:p>
            <a:pPr lvl="1">
              <a:lnSpc>
                <a:spcPct val="150000"/>
              </a:lnSpc>
              <a:buClr>
                <a:prstClr val="black"/>
              </a:buClr>
              <a:buFont typeface="Wingdings" charset="2"/>
              <a:buChar char="§"/>
            </a:pPr>
            <a:r>
              <a:rPr lang="en-US" sz="1700" b="1" dirty="0">
                <a:solidFill>
                  <a:srgbClr val="009CDE"/>
                </a:solidFill>
                <a:ea typeface="Arial" charset="0"/>
                <a:cs typeface="Calibri" panose="020F0502020204030204" pitchFamily="34" charset="0"/>
              </a:rPr>
              <a:t>  </a:t>
            </a:r>
            <a:r>
              <a:rPr lang="en-US" sz="1700" b="1" u="sng" dirty="0">
                <a:solidFill>
                  <a:srgbClr val="009CDE"/>
                </a:solidFill>
                <a:ea typeface="Arial" charset="0"/>
                <a:cs typeface="Calibri" panose="020F0502020204030204" pitchFamily="34" charset="0"/>
              </a:rPr>
              <a:t>&gt;</a:t>
            </a:r>
            <a:r>
              <a:rPr lang="en-US" sz="1700" b="1" dirty="0">
                <a:solidFill>
                  <a:srgbClr val="009CDE"/>
                </a:solidFill>
                <a:ea typeface="Arial" charset="0"/>
                <a:cs typeface="Calibri" panose="020F0502020204030204" pitchFamily="34" charset="0"/>
              </a:rPr>
              <a:t>98% specificity</a:t>
            </a:r>
            <a:r>
              <a:rPr lang="en-US" sz="1700" b="1" dirty="0">
                <a:solidFill>
                  <a:prstClr val="black"/>
                </a:solidFill>
                <a:ea typeface="Arial" charset="0"/>
                <a:cs typeface="Calibri" panose="020F0502020204030204" pitchFamily="34" charset="0"/>
              </a:rPr>
              <a:t>:</a:t>
            </a:r>
            <a:r>
              <a:rPr lang="en-US" sz="1700" dirty="0">
                <a:solidFill>
                  <a:prstClr val="black"/>
                </a:solidFill>
                <a:ea typeface="Arial" charset="0"/>
                <a:cs typeface="Calibri" panose="020F0502020204030204" pitchFamily="34" charset="0"/>
              </a:rPr>
              <a:t> fewer than </a:t>
            </a:r>
            <a:r>
              <a:rPr lang="en-US" sz="1700" dirty="0">
                <a:solidFill>
                  <a:srgbClr val="009CDE"/>
                </a:solidFill>
                <a:ea typeface="Arial" charset="0"/>
                <a:cs typeface="Calibri" panose="020F0502020204030204" pitchFamily="34" charset="0"/>
              </a:rPr>
              <a:t>2 ‘</a:t>
            </a:r>
            <a:r>
              <a:rPr lang="en-US" sz="1700" i="1" dirty="0">
                <a:solidFill>
                  <a:srgbClr val="009CDE"/>
                </a:solidFill>
                <a:ea typeface="Arial" charset="0"/>
                <a:cs typeface="Calibri" panose="020F0502020204030204" pitchFamily="34" charset="0"/>
              </a:rPr>
              <a:t>false positive</a:t>
            </a:r>
            <a:r>
              <a:rPr lang="en-US" sz="1700" dirty="0">
                <a:solidFill>
                  <a:srgbClr val="009CDE"/>
                </a:solidFill>
                <a:ea typeface="Arial" charset="0"/>
                <a:cs typeface="Calibri" panose="020F0502020204030204" pitchFamily="34" charset="0"/>
              </a:rPr>
              <a:t>’ </a:t>
            </a:r>
            <a:r>
              <a:rPr lang="en-US" sz="1700" dirty="0">
                <a:solidFill>
                  <a:prstClr val="black"/>
                </a:solidFill>
                <a:ea typeface="Arial" charset="0"/>
                <a:cs typeface="Calibri" panose="020F0502020204030204" pitchFamily="34" charset="0"/>
              </a:rPr>
              <a:t>for 100 truly negative</a:t>
            </a:r>
          </a:p>
          <a:p>
            <a:pPr lvl="1">
              <a:lnSpc>
                <a:spcPct val="150000"/>
              </a:lnSpc>
              <a:buClr>
                <a:prstClr val="black"/>
              </a:buClr>
              <a:buFont typeface="Wingdings" charset="2"/>
              <a:buChar char="§"/>
            </a:pPr>
            <a:r>
              <a:rPr lang="en-US" sz="1700" dirty="0">
                <a:solidFill>
                  <a:prstClr val="black"/>
                </a:solidFill>
                <a:ea typeface="Arial" charset="0"/>
                <a:cs typeface="Calibri" panose="020F0502020204030204" pitchFamily="34" charset="0"/>
              </a:rPr>
              <a:t>  Either rapid diagnostic tests (RDTs) or enzyme immunoassay (EIA</a:t>
            </a:r>
            <a:r>
              <a:rPr lang="en-US" sz="1700" dirty="0">
                <a:solidFill>
                  <a:prstClr val="black"/>
                </a:solidFill>
              </a:rPr>
              <a:t>, CLIA, ECL)</a:t>
            </a:r>
            <a:endParaRPr lang="en-US" sz="1700" dirty="0">
              <a:solidFill>
                <a:prstClr val="black"/>
              </a:solidFill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00D16DE-E818-B944-AE19-49ADF27C1637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AC90450B-41A3-C147-BC34-84BE70B30633}"/>
              </a:ext>
            </a:extLst>
          </p:cNvPr>
          <p:cNvSpPr/>
          <p:nvPr/>
        </p:nvSpPr>
        <p:spPr>
          <a:xfrm>
            <a:off x="5556306" y="1222515"/>
            <a:ext cx="5178467" cy="1885394"/>
          </a:xfrm>
          <a:prstGeom prst="round1Rect">
            <a:avLst/>
          </a:prstGeom>
          <a:solidFill>
            <a:srgbClr val="1258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1700" dirty="0"/>
              <a:t>WHO is encouraging countries currently using two consecutive reactive tests for an HIV-positive diagnosis to move torward using three consecutive reactive tests for an HIV-positive diagnosis. This is increasingly important as treatment-adjusted HIV prevalence and national HTS </a:t>
            </a:r>
            <a:r>
              <a:rPr lang="en-ES" sz="1700"/>
              <a:t>positivity continue </a:t>
            </a:r>
            <a:r>
              <a:rPr lang="en-ES" sz="1700" dirty="0"/>
              <a:t>to decline over time.</a:t>
            </a:r>
          </a:p>
        </p:txBody>
      </p:sp>
    </p:spTree>
    <p:extLst>
      <p:ext uri="{BB962C8B-B14F-4D97-AF65-F5344CB8AC3E}">
        <p14:creationId xmlns:p14="http://schemas.microsoft.com/office/powerpoint/2010/main" val="357837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D0AC31-1725-3647-A630-D2F2117C26F6}"/>
              </a:ext>
            </a:extLst>
          </p:cNvPr>
          <p:cNvSpPr/>
          <p:nvPr/>
        </p:nvSpPr>
        <p:spPr>
          <a:xfrm>
            <a:off x="0" y="0"/>
            <a:ext cx="12192000" cy="12031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     HIV testing and treatment scale-up has led to </a:t>
            </a:r>
            <a:br>
              <a:rPr lang="en-GB" sz="3600" b="1" dirty="0"/>
            </a:br>
            <a:r>
              <a:rPr lang="en-GB" sz="3600" b="1" dirty="0"/>
              <a:t>            declining HTS positivity in many settings</a:t>
            </a:r>
            <a:endParaRPr lang="en-ES" sz="3600" b="1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9500B56-56C0-0B45-B562-DF18BBDCB0FE}"/>
              </a:ext>
            </a:extLst>
          </p:cNvPr>
          <p:cNvSpPr txBox="1">
            <a:spLocks/>
          </p:cNvSpPr>
          <p:nvPr/>
        </p:nvSpPr>
        <p:spPr bwMode="gray">
          <a:xfrm>
            <a:off x="9269218" y="29918"/>
            <a:ext cx="3172871" cy="1112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39C0A53-7C17-9141-8387-95F1FEF1A88C}"/>
              </a:ext>
            </a:extLst>
          </p:cNvPr>
          <p:cNvSpPr txBox="1">
            <a:spLocks/>
          </p:cNvSpPr>
          <p:nvPr/>
        </p:nvSpPr>
        <p:spPr>
          <a:xfrm>
            <a:off x="2566968" y="1216548"/>
            <a:ext cx="5293784" cy="523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2CC"/>
              </a:buClr>
              <a:buSzPct val="130000"/>
            </a:pPr>
            <a:r>
              <a:rPr lang="en-GB" sz="1800" b="1" dirty="0"/>
              <a:t>(% testing positive in national HTS programme)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58439E-B012-324F-8D47-741594D62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8" y="1954011"/>
            <a:ext cx="5359565" cy="4547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C8E66B-89E0-1A42-98AC-3BF114210851}"/>
              </a:ext>
            </a:extLst>
          </p:cNvPr>
          <p:cNvSpPr txBox="1"/>
          <p:nvPr/>
        </p:nvSpPr>
        <p:spPr>
          <a:xfrm>
            <a:off x="6563438" y="1847707"/>
            <a:ext cx="5142926" cy="4585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2018, in countries with ≥20% national HIV prevalence,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HTS positivity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was generally ~ or &lt;5%.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 HTS positivity was much closer to the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prevalence among those not on treatment (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treatment-adjusted prevalence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 to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 prevalence.</a:t>
            </a:r>
          </a:p>
          <a:p>
            <a:pPr lvl="0"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2020, HTS positivity dropped from 9% in 2000 to 2.8% in 2020 in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73DE67-3D50-024D-AD7A-95AEFDE288F8}"/>
              </a:ext>
            </a:extLst>
          </p:cNvPr>
          <p:cNvSpPr/>
          <p:nvPr/>
        </p:nvSpPr>
        <p:spPr>
          <a:xfrm>
            <a:off x="4807131" y="4689566"/>
            <a:ext cx="927463" cy="70539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247ECB-51CF-974F-9CC4-7C7C2E0FB4F3}"/>
              </a:ext>
            </a:extLst>
          </p:cNvPr>
          <p:cNvSpPr txBox="1"/>
          <p:nvPr/>
        </p:nvSpPr>
        <p:spPr>
          <a:xfrm>
            <a:off x="625823" y="1706769"/>
            <a:ext cx="5609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East and Southern Africa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DF118C-20F7-5B40-ADD8-71F89592F5EA}"/>
              </a:ext>
            </a:extLst>
          </p:cNvPr>
          <p:cNvCxnSpPr/>
          <p:nvPr/>
        </p:nvCxnSpPr>
        <p:spPr>
          <a:xfrm>
            <a:off x="836023" y="5042263"/>
            <a:ext cx="394498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057A1E-CDBC-5147-A0F1-BFA57431723D}"/>
              </a:ext>
            </a:extLst>
          </p:cNvPr>
          <p:cNvSpPr/>
          <p:nvPr/>
        </p:nvSpPr>
        <p:spPr>
          <a:xfrm>
            <a:off x="6751645" y="5962618"/>
            <a:ext cx="5233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baseline="30000" dirty="0"/>
              <a:t>1</a:t>
            </a:r>
            <a:r>
              <a:rPr lang="en-GB" sz="1200" i="1" dirty="0"/>
              <a:t>Giguere et al  2021 </a:t>
            </a:r>
            <a:r>
              <a:rPr lang="en-GB" sz="1200" i="1" dirty="0">
                <a:hlinkClick r:id="rId5"/>
              </a:rPr>
              <a:t>https://www.thelancet.com/action/showPdf?pii=S2352-3018%2820%2930315-5</a:t>
            </a:r>
            <a:r>
              <a:rPr lang="en-GB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50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FEC5A4-FE83-7349-97F5-3782FA49BEE8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4000" b="1" dirty="0"/>
              <a:t>               WHO 3-assay HIV Testing Strategy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86388D-F6C7-AE49-9ADC-324C654BC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875"/>
            <a:ext cx="12191999" cy="57631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CC2B5A-A20A-0445-AB69-A06D295C56E5}"/>
              </a:ext>
            </a:extLst>
          </p:cNvPr>
          <p:cNvSpPr/>
          <p:nvPr/>
        </p:nvSpPr>
        <p:spPr>
          <a:xfrm>
            <a:off x="637674" y="5847346"/>
            <a:ext cx="1840831" cy="4812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7368B-A577-E94C-810D-4799E7F8555C}"/>
              </a:ext>
            </a:extLst>
          </p:cNvPr>
          <p:cNvSpPr/>
          <p:nvPr/>
        </p:nvSpPr>
        <p:spPr>
          <a:xfrm>
            <a:off x="3958389" y="1251284"/>
            <a:ext cx="1792706" cy="360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BF8449-6822-A644-AF4F-9F2880CA90FB}"/>
              </a:ext>
            </a:extLst>
          </p:cNvPr>
          <p:cNvSpPr/>
          <p:nvPr/>
        </p:nvSpPr>
        <p:spPr>
          <a:xfrm>
            <a:off x="1515979" y="3344779"/>
            <a:ext cx="1780674" cy="324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EB267B9-263E-A040-94A9-52A214674524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78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3AEDD-3B90-7545-9EBA-8DE6DDCC7C56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3200" b="1" dirty="0"/>
              <a:t>                       WHO Dual HIV/Syphilis Testing Strategy </a:t>
            </a:r>
          </a:p>
          <a:p>
            <a:r>
              <a:rPr lang="en-ES" sz="3200" b="1" dirty="0"/>
              <a:t>                                            for ANC 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5F1A5-5F25-AE4B-A936-E5D30701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57" y="1106907"/>
            <a:ext cx="7923335" cy="55465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0B0EB6-2D95-E74E-8F2C-715BE815A643}"/>
              </a:ext>
            </a:extLst>
          </p:cNvPr>
          <p:cNvSpPr/>
          <p:nvPr/>
        </p:nvSpPr>
        <p:spPr>
          <a:xfrm>
            <a:off x="3248526" y="1347537"/>
            <a:ext cx="1130969" cy="2887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B72C0-EC30-9F44-A13E-F09CF84BF6AA}"/>
              </a:ext>
            </a:extLst>
          </p:cNvPr>
          <p:cNvSpPr/>
          <p:nvPr/>
        </p:nvSpPr>
        <p:spPr>
          <a:xfrm>
            <a:off x="4014537" y="2466475"/>
            <a:ext cx="1965158" cy="2887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E554D2-1F1E-4848-92EE-96F95DD10F2F}"/>
              </a:ext>
            </a:extLst>
          </p:cNvPr>
          <p:cNvSpPr/>
          <p:nvPr/>
        </p:nvSpPr>
        <p:spPr>
          <a:xfrm>
            <a:off x="3176339" y="3388893"/>
            <a:ext cx="1227220" cy="2887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6951C-0EEF-C440-8F0F-7DFC565DD5F3}"/>
              </a:ext>
            </a:extLst>
          </p:cNvPr>
          <p:cNvSpPr txBox="1"/>
          <p:nvPr/>
        </p:nvSpPr>
        <p:spPr>
          <a:xfrm>
            <a:off x="9329292" y="1347537"/>
            <a:ext cx="1829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ES" dirty="0"/>
              <a:t>Dual HIV/Syphilis </a:t>
            </a:r>
          </a:p>
          <a:p>
            <a:pPr algn="ctr"/>
            <a:r>
              <a:rPr lang="en-ES" dirty="0"/>
              <a:t>used as </a:t>
            </a:r>
            <a:r>
              <a:rPr lang="en-ES" b="1" dirty="0">
                <a:solidFill>
                  <a:srgbClr val="0070C0"/>
                </a:solidFill>
              </a:rPr>
              <a:t>A1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04310A-0CFF-3E4C-A488-5E4F21D53553}"/>
              </a:ext>
            </a:extLst>
          </p:cNvPr>
          <p:cNvCxnSpPr>
            <a:cxnSpLocks/>
          </p:cNvCxnSpPr>
          <p:nvPr/>
        </p:nvCxnSpPr>
        <p:spPr>
          <a:xfrm>
            <a:off x="4547938" y="1491916"/>
            <a:ext cx="45720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B4F51C7-63E9-BA4C-BE8A-FF11F1EECD63}"/>
              </a:ext>
            </a:extLst>
          </p:cNvPr>
          <p:cNvSpPr/>
          <p:nvPr/>
        </p:nvSpPr>
        <p:spPr>
          <a:xfrm>
            <a:off x="8040368" y="2237873"/>
            <a:ext cx="959250" cy="1744578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7688B-788A-CD4F-8D16-33CF246EA660}"/>
              </a:ext>
            </a:extLst>
          </p:cNvPr>
          <p:cNvSpPr txBox="1"/>
          <p:nvPr/>
        </p:nvSpPr>
        <p:spPr>
          <a:xfrm>
            <a:off x="9100321" y="2466473"/>
            <a:ext cx="28149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ES" dirty="0"/>
              <a:t>Dual HIV/Syphilis strategy </a:t>
            </a:r>
          </a:p>
          <a:p>
            <a:pPr algn="ctr"/>
            <a:r>
              <a:rPr lang="en-ES" dirty="0"/>
              <a:t>aligned with national </a:t>
            </a:r>
          </a:p>
          <a:p>
            <a:pPr algn="ctr"/>
            <a:r>
              <a:rPr lang="en-ES" dirty="0"/>
              <a:t>HIV testing strategy </a:t>
            </a:r>
          </a:p>
          <a:p>
            <a:pPr algn="ctr"/>
            <a:r>
              <a:rPr lang="en-ES" dirty="0"/>
              <a:t>for </a:t>
            </a:r>
            <a:r>
              <a:rPr lang="en-ES" b="1" dirty="0">
                <a:solidFill>
                  <a:srgbClr val="FF0000"/>
                </a:solidFill>
              </a:rPr>
              <a:t>A2</a:t>
            </a:r>
            <a:r>
              <a:rPr lang="en-ES" dirty="0"/>
              <a:t> and </a:t>
            </a:r>
            <a:r>
              <a:rPr lang="en-ES" b="1" dirty="0">
                <a:solidFill>
                  <a:srgbClr val="FF0000"/>
                </a:solidFill>
              </a:rPr>
              <a:t>A3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A8DE6DE-31F0-5F4C-A35C-7F76396C4CDA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F4CBEB-DA42-534E-9844-CB804F0C6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179" y="3880185"/>
            <a:ext cx="2338122" cy="27486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73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218215-DA25-5A41-A2DC-50646BCEDA34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3200" b="1" dirty="0"/>
              <a:t>                                    Principles for the selection </a:t>
            </a:r>
          </a:p>
          <a:p>
            <a:r>
              <a:rPr lang="en-ES" sz="3200" b="1" dirty="0"/>
              <a:t>                                     of HIV Testing Algorithms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86568DD-1B36-114A-8097-581EA1961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9252"/>
              </p:ext>
            </p:extLst>
          </p:nvPr>
        </p:nvGraphicFramePr>
        <p:xfrm>
          <a:off x="467890" y="1611335"/>
          <a:ext cx="5042575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0445">
                  <a:extLst>
                    <a:ext uri="{9D8B030D-6E8A-4147-A177-3AD203B41FA5}">
                      <a16:colId xmlns:a16="http://schemas.microsoft.com/office/drawing/2014/main" val="519630818"/>
                    </a:ext>
                  </a:extLst>
                </a:gridCol>
                <a:gridCol w="1402130">
                  <a:extLst>
                    <a:ext uri="{9D8B030D-6E8A-4147-A177-3AD203B41FA5}">
                      <a16:colId xmlns:a16="http://schemas.microsoft.com/office/drawing/2014/main" val="2879450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ES" sz="2000" b="1" dirty="0"/>
                        <a:t>Performance characteristics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2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ES" b="1" dirty="0">
                          <a:solidFill>
                            <a:srgbClr val="0070C0"/>
                          </a:solidFill>
                        </a:rPr>
                        <a:t>Highest sensitivity </a:t>
                      </a:r>
                    </a:p>
                    <a:p>
                      <a:pPr algn="ctr"/>
                      <a:r>
                        <a:rPr lang="en-ES" dirty="0"/>
                        <a:t>(to rule in all positives [true + false])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>
                          <a:solidFill>
                            <a:srgbClr val="0070C0"/>
                          </a:solidFill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163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ES" b="1" dirty="0">
                          <a:solidFill>
                            <a:srgbClr val="FF0000"/>
                          </a:solidFill>
                        </a:rPr>
                        <a:t>Highest specificity</a:t>
                      </a:r>
                    </a:p>
                    <a:p>
                      <a:pPr algn="ctr"/>
                      <a:r>
                        <a:rPr lang="en-ES" dirty="0"/>
                        <a:t>(to rule out all false positives)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>
                          <a:solidFill>
                            <a:srgbClr val="FF0000"/>
                          </a:solidFill>
                        </a:rPr>
                        <a:t>A2</a:t>
                      </a:r>
                      <a:r>
                        <a:rPr lang="en-ES" dirty="0"/>
                        <a:t> and </a:t>
                      </a:r>
                      <a:r>
                        <a:rPr lang="en-ES" b="1" dirty="0">
                          <a:solidFill>
                            <a:srgbClr val="FF0000"/>
                          </a:solidFill>
                        </a:rPr>
                        <a:t>A3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22918842"/>
                  </a:ext>
                </a:extLst>
              </a:tr>
            </a:tbl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BC2AEE1-BD1A-974A-B73F-1BDE1787B9C6}"/>
              </a:ext>
            </a:extLst>
          </p:cNvPr>
          <p:cNvSpPr txBox="1">
            <a:spLocks/>
          </p:cNvSpPr>
          <p:nvPr/>
        </p:nvSpPr>
        <p:spPr bwMode="gray">
          <a:xfrm>
            <a:off x="6003749" y="1611335"/>
            <a:ext cx="5787189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vert="horz" lIns="18000" tIns="0" rIns="18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Correctness of the final HIV status is dependent on: </a:t>
            </a:r>
          </a:p>
          <a:p>
            <a:pPr marL="646113" lvl="1" indent="-285750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Specificity of the individual products used (for A1, A2, A3),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</a:p>
          <a:p>
            <a:pPr marL="646113" lvl="1" indent="-285750">
              <a:lnSpc>
                <a:spcPct val="100000"/>
              </a:lnSpc>
              <a:buClr>
                <a:prstClr val="black"/>
              </a:buClr>
              <a:buFont typeface="Wingdings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Probability that any specimen that is falsely-reactive on the first assay (A1) is not also falsely-reactive on the second assay (A2) and third assay (A3)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62D59-A7C8-6F42-B06D-9F8DE657D57A}"/>
              </a:ext>
            </a:extLst>
          </p:cNvPr>
          <p:cNvSpPr/>
          <p:nvPr/>
        </p:nvSpPr>
        <p:spPr>
          <a:xfrm>
            <a:off x="347570" y="3850099"/>
            <a:ext cx="11563687" cy="26469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ES" sz="2000" dirty="0">
              <a:solidFill>
                <a:srgbClr val="002060"/>
              </a:solidFill>
            </a:endParaRPr>
          </a:p>
          <a:p>
            <a:r>
              <a:rPr lang="en-ES" sz="2000" dirty="0">
                <a:solidFill>
                  <a:srgbClr val="002060"/>
                </a:solidFill>
              </a:rPr>
              <a:t>It is suggested to conduct a </a:t>
            </a:r>
            <a:r>
              <a:rPr lang="en-ES" sz="2000" b="1" dirty="0">
                <a:solidFill>
                  <a:srgbClr val="002060"/>
                </a:solidFill>
              </a:rPr>
              <a:t>verification study of the new testing algorithms with the purpose</a:t>
            </a:r>
            <a:r>
              <a:rPr lang="en-ES" sz="2000" dirty="0">
                <a:solidFill>
                  <a:srgbClr val="002060"/>
                </a:solidFill>
              </a:rPr>
              <a:t> to:</a:t>
            </a:r>
          </a:p>
          <a:p>
            <a:endParaRPr lang="en-ES" sz="2000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ES" sz="2000" dirty="0">
                <a:solidFill>
                  <a:srgbClr val="002060"/>
                </a:solidFill>
              </a:rPr>
              <a:t>Identify the </a:t>
            </a:r>
            <a:r>
              <a:rPr lang="en-ES" sz="2000" b="1" dirty="0">
                <a:solidFill>
                  <a:srgbClr val="002060"/>
                </a:solidFill>
              </a:rPr>
              <a:t>combination of products which have minimum possible common cross-reactivity </a:t>
            </a:r>
            <a:r>
              <a:rPr lang="en-ES" sz="2000" dirty="0">
                <a:solidFill>
                  <a:srgbClr val="002060"/>
                </a:solidFill>
              </a:rPr>
              <a:t>to reduce the risk of false HIV-positive diagnosis. (Note: </a:t>
            </a:r>
            <a:r>
              <a:rPr lang="en-ES" sz="1900" i="1" dirty="0">
                <a:solidFill>
                  <a:srgbClr val="002060"/>
                </a:solidFill>
              </a:rPr>
              <a:t>Products from the same manufacturer should not be used as part of the testing algorithm to minimize common cross-reactivity</a:t>
            </a:r>
            <a:r>
              <a:rPr lang="en-ES" sz="2000" dirty="0">
                <a:solidFill>
                  <a:srgbClr val="002060"/>
                </a:solidFill>
              </a:rPr>
              <a:t>)</a:t>
            </a:r>
          </a:p>
          <a:p>
            <a:endParaRPr lang="en-ES" sz="2000" dirty="0">
              <a:solidFill>
                <a:srgbClr val="002060"/>
              </a:solidFill>
            </a:endParaRPr>
          </a:p>
          <a:p>
            <a:pPr marL="457200" indent="-457200">
              <a:buAutoNum type="arabicPeriod" startAt="2"/>
            </a:pPr>
            <a:r>
              <a:rPr lang="en-ES" sz="2000" dirty="0">
                <a:solidFill>
                  <a:srgbClr val="002060"/>
                </a:solidFill>
              </a:rPr>
              <a:t>Not intended to reevaluate sensitivity and specificity of individual products!</a:t>
            </a:r>
          </a:p>
          <a:p>
            <a:pPr marL="457200" indent="-457200">
              <a:buAutoNum type="arabicPeriod" startAt="2"/>
            </a:pPr>
            <a:endParaRPr lang="en-ES" sz="2000" dirty="0">
              <a:solidFill>
                <a:srgbClr val="002060"/>
              </a:solidFill>
            </a:endParaRPr>
          </a:p>
          <a:p>
            <a:endParaRPr lang="en-ES" sz="2000" dirty="0">
              <a:solidFill>
                <a:srgbClr val="002060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3B432CC-19D1-C049-A0F7-8FFEA6EA19A9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369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006B2A-1D70-BE45-869D-2540E9D0BF55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4000" b="1" dirty="0"/>
              <a:t>                      Verification Study Process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5D1F35-570B-F044-B0F8-9B1425D38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175656"/>
              </p:ext>
            </p:extLst>
          </p:nvPr>
        </p:nvGraphicFramePr>
        <p:xfrm>
          <a:off x="428979" y="1250243"/>
          <a:ext cx="11525954" cy="133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0C96422-2342-C348-B1AE-618B810ACB86}"/>
              </a:ext>
            </a:extLst>
          </p:cNvPr>
          <p:cNvSpPr/>
          <p:nvPr/>
        </p:nvSpPr>
        <p:spPr>
          <a:xfrm>
            <a:off x="451556" y="2660612"/>
            <a:ext cx="3663244" cy="2312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en-ES" b="1" dirty="0"/>
              <a:t>Develop study protocol, seek ERB approval</a:t>
            </a:r>
          </a:p>
          <a:p>
            <a:pPr marL="342900" indent="-342900">
              <a:buAutoNum type="alphaLcPeriod"/>
            </a:pPr>
            <a:r>
              <a:rPr lang="en-ES" b="1" dirty="0"/>
              <a:t>Shortlist candidate products</a:t>
            </a:r>
          </a:p>
          <a:p>
            <a:pPr marL="342900" indent="-342900">
              <a:buAutoNum type="alphaLcPeriod"/>
            </a:pPr>
            <a:r>
              <a:rPr lang="en-ES" b="1" dirty="0"/>
              <a:t>Request/order test kits</a:t>
            </a:r>
          </a:p>
          <a:p>
            <a:pPr marL="342900" indent="-342900">
              <a:buAutoNum type="alphaLcPeriod"/>
            </a:pPr>
            <a:r>
              <a:rPr lang="en-ES" dirty="0"/>
              <a:t>Select study sites (collection and testing sites)</a:t>
            </a:r>
          </a:p>
          <a:p>
            <a:pPr marL="342900" indent="-342900">
              <a:buAutoNum type="alphaLcPeriod"/>
            </a:pPr>
            <a:r>
              <a:rPr lang="en-ES" dirty="0"/>
              <a:t>Develop study tools (SOPs, data collection, training material, etc)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2EE7E-E187-574F-B9D4-4338F060BB76}"/>
              </a:ext>
            </a:extLst>
          </p:cNvPr>
          <p:cNvSpPr/>
          <p:nvPr/>
        </p:nvSpPr>
        <p:spPr>
          <a:xfrm>
            <a:off x="4286223" y="2683190"/>
            <a:ext cx="3505197" cy="20331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lphaLcPeriod"/>
            </a:pPr>
            <a:r>
              <a:rPr lang="en-ES" dirty="0"/>
              <a:t>Establish verification panel (n=250 negative specimens)</a:t>
            </a:r>
          </a:p>
          <a:p>
            <a:pPr marL="342900" indent="-342900">
              <a:buAutoNum type="alphaLcPeriod"/>
            </a:pPr>
            <a:r>
              <a:rPr lang="en-ES" dirty="0"/>
              <a:t>Test each candidate product with the verification panel</a:t>
            </a:r>
          </a:p>
          <a:p>
            <a:pPr marL="342900" indent="-342900">
              <a:buAutoNum type="alphaLcPeriod"/>
            </a:pPr>
            <a:r>
              <a:rPr lang="en-ES" dirty="0"/>
              <a:t>Interpret and analyze results</a:t>
            </a:r>
          </a:p>
          <a:p>
            <a:pPr marL="342900" indent="-342900">
              <a:buAutoNum type="alphaLcPeriod"/>
            </a:pPr>
            <a:r>
              <a:rPr lang="en-ES" dirty="0"/>
              <a:t>Choose HIV testing algorithms (including replacement tests)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0C8DD-A02D-454C-9A07-B4C9151EA99A}"/>
              </a:ext>
            </a:extLst>
          </p:cNvPr>
          <p:cNvSpPr/>
          <p:nvPr/>
        </p:nvSpPr>
        <p:spPr>
          <a:xfrm>
            <a:off x="8017636" y="2694479"/>
            <a:ext cx="3722808" cy="2455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en-ES" dirty="0"/>
              <a:t>Update tools (SOPs, training modules, data collection, etc)</a:t>
            </a:r>
          </a:p>
          <a:p>
            <a:pPr marL="342900" indent="-342900">
              <a:buAutoNum type="alphaLcPeriod"/>
            </a:pPr>
            <a:r>
              <a:rPr lang="en-ES" dirty="0"/>
              <a:t>Run new HIV testing algorithm</a:t>
            </a:r>
          </a:p>
          <a:p>
            <a:pPr marL="800100" lvl="1" indent="-342900">
              <a:buAutoNum type="alphaLcPeriod"/>
            </a:pPr>
            <a:r>
              <a:rPr lang="en-ES" dirty="0"/>
              <a:t>High-volume sites: 2 weeks</a:t>
            </a:r>
          </a:p>
          <a:p>
            <a:pPr marL="800100" lvl="1" indent="-342900">
              <a:buAutoNum type="alphaLcPeriod"/>
            </a:pPr>
            <a:r>
              <a:rPr lang="en-ES" dirty="0"/>
              <a:t>Low-volume sites: 4 weeks</a:t>
            </a:r>
          </a:p>
          <a:p>
            <a:pPr marL="342900" indent="-342900">
              <a:buAutoNum type="alphaLcPeriod"/>
            </a:pPr>
            <a:r>
              <a:rPr lang="en-ES" dirty="0"/>
              <a:t>Assess feasibility and acceptability</a:t>
            </a:r>
          </a:p>
          <a:p>
            <a:pPr marL="342900" indent="-342900">
              <a:buAutoNum type="alphaLcPeriod"/>
            </a:pPr>
            <a:r>
              <a:rPr lang="en-ES" dirty="0"/>
              <a:t>Roll out HIV testing algorithm more widely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1AA8190-F48D-DD42-A966-E207EECC1B8E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4B4B7-027F-2B40-83ED-019C785F0515}"/>
              </a:ext>
            </a:extLst>
          </p:cNvPr>
          <p:cNvSpPr txBox="1"/>
          <p:nvPr/>
        </p:nvSpPr>
        <p:spPr>
          <a:xfrm>
            <a:off x="451556" y="6488668"/>
            <a:ext cx="5539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/>
              <a:t>Timeline will be context specific and will vary country by country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E4F2FB7-D20F-8D48-B653-A08B991BA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768767"/>
              </p:ext>
            </p:extLst>
          </p:nvPr>
        </p:nvGraphicFramePr>
        <p:xfrm>
          <a:off x="451556" y="5278895"/>
          <a:ext cx="3689992" cy="18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ZoneTexte 2">
            <a:extLst>
              <a:ext uri="{FF2B5EF4-FFF2-40B4-BE49-F238E27FC236}">
                <a16:creationId xmlns:a16="http://schemas.microsoft.com/office/drawing/2014/main" id="{69DE3F95-0B2B-AF46-A8F3-749BADADB7EC}"/>
              </a:ext>
            </a:extLst>
          </p:cNvPr>
          <p:cNvSpPr txBox="1"/>
          <p:nvPr/>
        </p:nvSpPr>
        <p:spPr>
          <a:xfrm>
            <a:off x="1320801" y="5909733"/>
            <a:ext cx="176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6- 8 </a:t>
            </a:r>
            <a:r>
              <a:rPr lang="fr-FR" dirty="0" err="1"/>
              <a:t>weeks</a:t>
            </a:r>
            <a:endParaRPr lang="fr-FR" dirty="0"/>
          </a:p>
        </p:txBody>
      </p:sp>
      <p:graphicFrame>
        <p:nvGraphicFramePr>
          <p:cNvPr id="13" name="Diagram 8">
            <a:extLst>
              <a:ext uri="{FF2B5EF4-FFF2-40B4-BE49-F238E27FC236}">
                <a16:creationId xmlns:a16="http://schemas.microsoft.com/office/drawing/2014/main" id="{5A87F971-DA93-0C4E-9665-B5F9740B5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270769"/>
              </p:ext>
            </p:extLst>
          </p:nvPr>
        </p:nvGraphicFramePr>
        <p:xfrm>
          <a:off x="4327644" y="5278895"/>
          <a:ext cx="3689992" cy="18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4" name="Diagram 8">
            <a:extLst>
              <a:ext uri="{FF2B5EF4-FFF2-40B4-BE49-F238E27FC236}">
                <a16:creationId xmlns:a16="http://schemas.microsoft.com/office/drawing/2014/main" id="{6F9A7F8F-755E-264F-8E8F-380F9685C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092158"/>
              </p:ext>
            </p:extLst>
          </p:nvPr>
        </p:nvGraphicFramePr>
        <p:xfrm>
          <a:off x="8170036" y="5278895"/>
          <a:ext cx="3689992" cy="18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5" name="ZoneTexte 12">
            <a:extLst>
              <a:ext uri="{FF2B5EF4-FFF2-40B4-BE49-F238E27FC236}">
                <a16:creationId xmlns:a16="http://schemas.microsoft.com/office/drawing/2014/main" id="{65856F52-3EAA-FB42-9FDA-294E2FAC980D}"/>
              </a:ext>
            </a:extLst>
          </p:cNvPr>
          <p:cNvSpPr txBox="1"/>
          <p:nvPr/>
        </p:nvSpPr>
        <p:spPr>
          <a:xfrm>
            <a:off x="5393268" y="5909733"/>
            <a:ext cx="176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6- 8 </a:t>
            </a:r>
            <a:r>
              <a:rPr lang="fr-FR" dirty="0" err="1"/>
              <a:t>weeks</a:t>
            </a:r>
            <a:endParaRPr lang="fr-FR" dirty="0"/>
          </a:p>
        </p:txBody>
      </p:sp>
      <p:sp>
        <p:nvSpPr>
          <p:cNvPr id="16" name="ZoneTexte 13">
            <a:extLst>
              <a:ext uri="{FF2B5EF4-FFF2-40B4-BE49-F238E27FC236}">
                <a16:creationId xmlns:a16="http://schemas.microsoft.com/office/drawing/2014/main" id="{5D5AAA12-FD57-A648-BABB-2D8D32FC6094}"/>
              </a:ext>
            </a:extLst>
          </p:cNvPr>
          <p:cNvSpPr txBox="1"/>
          <p:nvPr/>
        </p:nvSpPr>
        <p:spPr>
          <a:xfrm>
            <a:off x="9338735" y="5877467"/>
            <a:ext cx="176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6-8 </a:t>
            </a:r>
            <a:r>
              <a:rPr lang="fr-FR" dirty="0" err="1"/>
              <a:t>weeks</a:t>
            </a:r>
            <a:endParaRPr lang="fr-FR" dirty="0"/>
          </a:p>
        </p:txBody>
      </p:sp>
      <p:sp>
        <p:nvSpPr>
          <p:cNvPr id="17" name="Flèche : courbe vers le bas 14">
            <a:extLst>
              <a:ext uri="{FF2B5EF4-FFF2-40B4-BE49-F238E27FC236}">
                <a16:creationId xmlns:a16="http://schemas.microsoft.com/office/drawing/2014/main" id="{9C5ACEC2-9F1D-2840-9BA4-B9B17A9CC9FF}"/>
              </a:ext>
            </a:extLst>
          </p:cNvPr>
          <p:cNvSpPr/>
          <p:nvPr/>
        </p:nvSpPr>
        <p:spPr>
          <a:xfrm>
            <a:off x="3217334" y="5278895"/>
            <a:ext cx="1710266" cy="4276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 : courbe vers le haut 17">
            <a:extLst>
              <a:ext uri="{FF2B5EF4-FFF2-40B4-BE49-F238E27FC236}">
                <a16:creationId xmlns:a16="http://schemas.microsoft.com/office/drawing/2014/main" id="{D0260CD0-ED2B-5F44-A57C-F605AC4CF8C8}"/>
              </a:ext>
            </a:extLst>
          </p:cNvPr>
          <p:cNvSpPr/>
          <p:nvPr/>
        </p:nvSpPr>
        <p:spPr>
          <a:xfrm>
            <a:off x="7238703" y="6350000"/>
            <a:ext cx="1862666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056B646-6825-E64B-8A43-E9E26F89FEF4}"/>
              </a:ext>
            </a:extLst>
          </p:cNvPr>
          <p:cNvSpPr txBox="1"/>
          <p:nvPr/>
        </p:nvSpPr>
        <p:spPr>
          <a:xfrm>
            <a:off x="3285066" y="5477932"/>
            <a:ext cx="157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Ordering</a:t>
            </a:r>
            <a:r>
              <a:rPr lang="fr-FR" sz="1600" dirty="0"/>
              <a:t> time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ADAA2D8-DEEF-134F-8E6F-171C87E59108}"/>
              </a:ext>
            </a:extLst>
          </p:cNvPr>
          <p:cNvSpPr txBox="1"/>
          <p:nvPr/>
        </p:nvSpPr>
        <p:spPr>
          <a:xfrm>
            <a:off x="7526568" y="6319391"/>
            <a:ext cx="157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Ordering</a:t>
            </a:r>
            <a:r>
              <a:rPr lang="fr-FR" sz="1600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5785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DBB3B9-5E3E-B54E-A841-D1549919A27B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3200" b="1" dirty="0"/>
              <a:t>          </a:t>
            </a:r>
            <a:r>
              <a:rPr lang="en-ES" sz="3600" b="1" dirty="0"/>
              <a:t>Selecting quality-assured products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19FC2-7ADD-3E47-AF95-61FF0083883F}"/>
              </a:ext>
            </a:extLst>
          </p:cNvPr>
          <p:cNvSpPr txBox="1"/>
          <p:nvPr/>
        </p:nvSpPr>
        <p:spPr>
          <a:xfrm>
            <a:off x="986591" y="1415657"/>
            <a:ext cx="10603827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ES" b="1" dirty="0">
                <a:solidFill>
                  <a:schemeClr val="bg1"/>
                </a:solidFill>
              </a:rPr>
              <a:t>Select Quality-assured products: </a:t>
            </a:r>
            <a:r>
              <a:rPr lang="en-ES" dirty="0">
                <a:solidFill>
                  <a:schemeClr val="bg1"/>
                </a:solidFill>
              </a:rPr>
              <a:t>HIV assays that have undergone stringent regulatory assessments:</a:t>
            </a:r>
          </a:p>
          <a:p>
            <a:r>
              <a:rPr lang="en-ES" dirty="0">
                <a:solidFill>
                  <a:schemeClr val="bg1"/>
                </a:solidFill>
              </a:rPr>
              <a:t> – WHO prequalied products (performance and operational characteristics are well documented)</a:t>
            </a:r>
          </a:p>
          <a:p>
            <a:r>
              <a:rPr lang="en-ES" dirty="0">
                <a:solidFill>
                  <a:schemeClr val="bg1"/>
                </a:solidFill>
              </a:rPr>
              <a:t>– Those approved by SRAs e.g. Australia, Canada, Europe (CE-mark), Japan or USA (FDA).  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E2647BC7-1C67-9947-84D0-4187B7532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96014"/>
              </p:ext>
            </p:extLst>
          </p:nvPr>
        </p:nvGraphicFramePr>
        <p:xfrm>
          <a:off x="997270" y="2496825"/>
          <a:ext cx="705185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804">
                  <a:extLst>
                    <a:ext uri="{9D8B030D-6E8A-4147-A177-3AD203B41FA5}">
                      <a16:colId xmlns:a16="http://schemas.microsoft.com/office/drawing/2014/main" val="4108953876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1410431159"/>
                    </a:ext>
                  </a:extLst>
                </a:gridCol>
                <a:gridCol w="2406315">
                  <a:extLst>
                    <a:ext uri="{9D8B030D-6E8A-4147-A177-3AD203B41FA5}">
                      <a16:colId xmlns:a16="http://schemas.microsoft.com/office/drawing/2014/main" val="128116554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ES" dirty="0"/>
                        <a:t>Number of quality-assured products eligible for </a:t>
                      </a:r>
                    </a:p>
                    <a:p>
                      <a:pPr algn="ctr"/>
                      <a:r>
                        <a:rPr lang="en-ES" dirty="0"/>
                        <a:t>procurement through WHO and Global Fund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28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dirty="0"/>
                        <a:t>Global 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292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Dual HIV/Syphilis RDTs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39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HIV RDTs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655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HIV EIAs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S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1408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9027F194-F872-9E42-B029-8DEFC3F460C3}"/>
              </a:ext>
            </a:extLst>
          </p:cNvPr>
          <p:cNvSpPr/>
          <p:nvPr/>
        </p:nvSpPr>
        <p:spPr>
          <a:xfrm>
            <a:off x="553453" y="1668320"/>
            <a:ext cx="252663" cy="232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b="1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7A72E7-950A-EB48-AA84-151B528280E2}"/>
              </a:ext>
            </a:extLst>
          </p:cNvPr>
          <p:cNvSpPr/>
          <p:nvPr/>
        </p:nvSpPr>
        <p:spPr>
          <a:xfrm>
            <a:off x="551895" y="5733339"/>
            <a:ext cx="252663" cy="232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b="1" dirty="0"/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927085-5976-5841-B8B3-61BDB42CE8C1}"/>
              </a:ext>
            </a:extLst>
          </p:cNvPr>
          <p:cNvSpPr/>
          <p:nvPr/>
        </p:nvSpPr>
        <p:spPr>
          <a:xfrm>
            <a:off x="979015" y="5573898"/>
            <a:ext cx="9500489" cy="646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dirty="0"/>
              <a:t>Consider products already approved by the National Regulatory Agency (NRA) in your country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8413A-EE6F-AE45-B182-F519CF3AE45F}"/>
              </a:ext>
            </a:extLst>
          </p:cNvPr>
          <p:cNvSpPr txBox="1"/>
          <p:nvPr/>
        </p:nvSpPr>
        <p:spPr>
          <a:xfrm>
            <a:off x="950483" y="4740436"/>
            <a:ext cx="7866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400" dirty="0"/>
              <a:t>WHO Prequalified IVDs List: </a:t>
            </a:r>
            <a:r>
              <a:rPr lang="en-GB" sz="1400" dirty="0">
                <a:hlinkClick r:id="rId3"/>
              </a:rPr>
              <a:t>https://extranet.who.int/pqweb/vitro-diagnostics/vitro-diagnostics-lists</a:t>
            </a:r>
            <a:r>
              <a:rPr lang="en-GB" sz="1400" dirty="0"/>
              <a:t> </a:t>
            </a:r>
            <a:endParaRPr lang="en-ES" sz="1400" dirty="0"/>
          </a:p>
          <a:p>
            <a:r>
              <a:rPr lang="en-ES" sz="1400" dirty="0"/>
              <a:t>Global Fund Product List: </a:t>
            </a:r>
            <a:r>
              <a:rPr lang="en-GB" sz="1400" dirty="0">
                <a:hlinkClick r:id="rId4"/>
              </a:rPr>
              <a:t>https://www.theglobalfund.org/media/5878/psm_productshiv-who_list_en.pdf</a:t>
            </a:r>
            <a:r>
              <a:rPr lang="en-GB" sz="1400" dirty="0"/>
              <a:t> </a:t>
            </a:r>
            <a:endParaRPr lang="en-ES" sz="1400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72C88EA2-97B4-CB47-BE9B-DF00B04D4D23}"/>
              </a:ext>
            </a:extLst>
          </p:cNvPr>
          <p:cNvSpPr txBox="1">
            <a:spLocks/>
          </p:cNvSpPr>
          <p:nvPr/>
        </p:nvSpPr>
        <p:spPr bwMode="gray">
          <a:xfrm>
            <a:off x="9269218" y="5854"/>
            <a:ext cx="3172871" cy="1112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45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E7985C-98B6-1A40-9BB8-7661475B689C}"/>
              </a:ext>
            </a:extLst>
          </p:cNvPr>
          <p:cNvSpPr/>
          <p:nvPr/>
        </p:nvSpPr>
        <p:spPr>
          <a:xfrm>
            <a:off x="0" y="1"/>
            <a:ext cx="12192000" cy="111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3200" b="1" dirty="0"/>
              <a:t> Shortlisting candidate assays based on </a:t>
            </a:r>
          </a:p>
          <a:p>
            <a:pPr algn="ctr"/>
            <a:r>
              <a:rPr lang="en-ES" sz="3000" b="1" dirty="0"/>
              <a:t> performance and operational characteristics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A310ABF-B2FC-0841-A03F-53609DD41625}"/>
              </a:ext>
            </a:extLst>
          </p:cNvPr>
          <p:cNvSpPr txBox="1">
            <a:spLocks/>
          </p:cNvSpPr>
          <p:nvPr/>
        </p:nvSpPr>
        <p:spPr bwMode="gray">
          <a:xfrm>
            <a:off x="9721516" y="48126"/>
            <a:ext cx="2624319" cy="86558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Calibri" panose="020F050202020403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+mj-lt"/>
              <a:buAutoNum type="arabicParenR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1FB1F-5610-3B4D-AF42-4F8881B7C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5505"/>
            <a:ext cx="12192000" cy="5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7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14764</TotalTime>
  <Words>1858</Words>
  <Application>Microsoft Macintosh PowerPoint</Application>
  <PresentationFormat>Widescreen</PresentationFormat>
  <Paragraphs>382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Segoe UI Historic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FAJARDO ARISTIZABAL, Edisson</dc:creator>
  <cp:lastModifiedBy>FAJARDO ARISTIZABAL, Edisson</cp:lastModifiedBy>
  <cp:revision>127</cp:revision>
  <cp:lastPrinted>2021-11-07T22:30:26Z</cp:lastPrinted>
  <dcterms:created xsi:type="dcterms:W3CDTF">2021-04-12T09:28:29Z</dcterms:created>
  <dcterms:modified xsi:type="dcterms:W3CDTF">2021-11-23T08:59:40Z</dcterms:modified>
</cp:coreProperties>
</file>