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256" r:id="rId5"/>
    <p:sldId id="257" r:id="rId6"/>
    <p:sldId id="2957" r:id="rId7"/>
    <p:sldId id="2958" r:id="rId8"/>
    <p:sldId id="2930" r:id="rId9"/>
    <p:sldId id="2956" r:id="rId10"/>
    <p:sldId id="989" r:id="rId11"/>
    <p:sldId id="390" r:id="rId12"/>
    <p:sldId id="1009" r:id="rId13"/>
    <p:sldId id="1011" r:id="rId14"/>
    <p:sldId id="372" r:id="rId15"/>
    <p:sldId id="374" r:id="rId16"/>
    <p:sldId id="391" r:id="rId17"/>
    <p:sldId id="383" r:id="rId18"/>
    <p:sldId id="2951" r:id="rId19"/>
    <p:sldId id="2952" r:id="rId20"/>
    <p:sldId id="2905" r:id="rId21"/>
    <p:sldId id="260" r:id="rId22"/>
    <p:sldId id="264" r:id="rId23"/>
    <p:sldId id="934" r:id="rId24"/>
    <p:sldId id="370" r:id="rId25"/>
    <p:sldId id="2938" r:id="rId26"/>
    <p:sldId id="2934" r:id="rId27"/>
    <p:sldId id="2898" r:id="rId28"/>
    <p:sldId id="2955" r:id="rId29"/>
    <p:sldId id="420" r:id="rId30"/>
    <p:sldId id="708" r:id="rId31"/>
    <p:sldId id="2926" r:id="rId32"/>
    <p:sldId id="938" r:id="rId33"/>
    <p:sldId id="2918" r:id="rId34"/>
    <p:sldId id="990" r:id="rId35"/>
    <p:sldId id="349" r:id="rId36"/>
    <p:sldId id="350" r:id="rId37"/>
    <p:sldId id="351" r:id="rId38"/>
    <p:sldId id="352" r:id="rId39"/>
    <p:sldId id="1016" r:id="rId40"/>
    <p:sldId id="296" r:id="rId41"/>
    <p:sldId id="782" r:id="rId42"/>
    <p:sldId id="275" r:id="rId43"/>
    <p:sldId id="2928" r:id="rId44"/>
    <p:sldId id="313" r:id="rId45"/>
    <p:sldId id="306" r:id="rId46"/>
    <p:sldId id="273" r:id="rId47"/>
    <p:sldId id="2948" r:id="rId48"/>
    <p:sldId id="2949" r:id="rId49"/>
    <p:sldId id="2959" r:id="rId50"/>
    <p:sldId id="2960" r:id="rId51"/>
    <p:sldId id="259" r:id="rId52"/>
    <p:sldId id="3281" r:id="rId53"/>
    <p:sldId id="25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R-DICHIARA, Magdalena Sea" initials="BMS" lastIdx="21" clrIdx="0">
    <p:extLst>
      <p:ext uri="{19B8F6BF-5375-455C-9EA6-DF929625EA0E}">
        <p15:presenceInfo xmlns:p15="http://schemas.microsoft.com/office/powerpoint/2012/main" userId="S-1-5-21-1446143339-2250552318-1255726049-2226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16" autoAdjust="0"/>
    <p:restoredTop sz="92945" autoAdjust="0"/>
  </p:normalViewPr>
  <p:slideViewPr>
    <p:cSldViewPr snapToGrid="0">
      <p:cViewPr varScale="1">
        <p:scale>
          <a:sx n="101" d="100"/>
          <a:sy n="101" d="100"/>
        </p:scale>
        <p:origin x="208" y="264"/>
      </p:cViewPr>
      <p:guideLst>
        <p:guide orient="horz" pos="2160"/>
        <p:guide pos="3840"/>
      </p:guideLst>
    </p:cSldViewPr>
  </p:slideViewPr>
  <p:outlineViewPr>
    <p:cViewPr>
      <p:scale>
        <a:sx n="33" d="100"/>
        <a:sy n="33" d="100"/>
      </p:scale>
      <p:origin x="0" y="-176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worldhealthorg-my.sharepoint.com/personal/johnsonc_who_int/Documents/Documents/cascad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095037645411154E-2"/>
          <c:y val="4.8319972476398868E-2"/>
          <c:w val="0.91822969914509811"/>
          <c:h val="0.73299365152927565"/>
        </c:manualLayout>
      </c:layout>
      <c:barChart>
        <c:barDir val="col"/>
        <c:grouping val="clustered"/>
        <c:varyColors val="0"/>
        <c:ser>
          <c:idx val="0"/>
          <c:order val="0"/>
          <c:tx>
            <c:strRef>
              <c:f>Sheet1!$B$1</c:f>
              <c:strCache>
                <c:ptCount val="1"/>
                <c:pt idx="0">
                  <c:v>PLHIV diagnosed</c:v>
                </c:pt>
              </c:strCache>
            </c:strRef>
          </c:tx>
          <c:spPr>
            <a:solidFill>
              <a:srgbClr val="45ACD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900" b="1" i="0" u="none" strike="noStrike" kern="1200" baseline="0">
                    <a:solidFill>
                      <a:schemeClr val="bg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2015</c:v>
                </c:pt>
                <c:pt idx="1">
                  <c:v>2016</c:v>
                </c:pt>
                <c:pt idx="2">
                  <c:v>2017</c:v>
                </c:pt>
                <c:pt idx="3">
                  <c:v>2018</c:v>
                </c:pt>
              </c:numCache>
            </c:numRef>
          </c:cat>
          <c:val>
            <c:numRef>
              <c:f>Sheet1!$B$2:$B$5</c:f>
              <c:numCache>
                <c:formatCode>0%</c:formatCode>
                <c:ptCount val="4"/>
                <c:pt idx="0">
                  <c:v>0.7</c:v>
                </c:pt>
                <c:pt idx="1">
                  <c:v>0.73</c:v>
                </c:pt>
                <c:pt idx="2">
                  <c:v>0.76</c:v>
                </c:pt>
                <c:pt idx="3">
                  <c:v>0.79</c:v>
                </c:pt>
              </c:numCache>
            </c:numRef>
          </c:val>
          <c:extLst>
            <c:ext xmlns:c16="http://schemas.microsoft.com/office/drawing/2014/chart" uri="{C3380CC4-5D6E-409C-BE32-E72D297353CC}">
              <c16:uniqueId val="{00000003-F2C1-477D-822B-649DAF6BC17A}"/>
            </c:ext>
          </c:extLst>
        </c:ser>
        <c:ser>
          <c:idx val="1"/>
          <c:order val="1"/>
          <c:tx>
            <c:strRef>
              <c:f>Sheet1!$C$1</c:f>
              <c:strCache>
                <c:ptCount val="1"/>
                <c:pt idx="0">
                  <c:v>PLHIV diagnosed on ART</c:v>
                </c:pt>
              </c:strCache>
            </c:strRef>
          </c:tx>
          <c:spPr>
            <a:solidFill>
              <a:srgbClr val="EF41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900" b="1" i="0" u="none" strike="noStrike" kern="1200" baseline="0">
                    <a:solidFill>
                      <a:schemeClr val="bg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2015</c:v>
                </c:pt>
                <c:pt idx="1">
                  <c:v>2016</c:v>
                </c:pt>
                <c:pt idx="2">
                  <c:v>2017</c:v>
                </c:pt>
                <c:pt idx="3">
                  <c:v>2018</c:v>
                </c:pt>
              </c:numCache>
            </c:numRef>
          </c:cat>
          <c:val>
            <c:numRef>
              <c:f>Sheet1!$C$2:$C$5</c:f>
              <c:numCache>
                <c:formatCode>0%</c:formatCode>
                <c:ptCount val="4"/>
                <c:pt idx="0">
                  <c:v>0.68</c:v>
                </c:pt>
                <c:pt idx="1">
                  <c:v>0.72</c:v>
                </c:pt>
                <c:pt idx="2">
                  <c:v>0.75</c:v>
                </c:pt>
                <c:pt idx="3">
                  <c:v>0.78</c:v>
                </c:pt>
              </c:numCache>
            </c:numRef>
          </c:val>
          <c:extLst>
            <c:ext xmlns:c16="http://schemas.microsoft.com/office/drawing/2014/chart" uri="{C3380CC4-5D6E-409C-BE32-E72D297353CC}">
              <c16:uniqueId val="{00000007-F2C1-477D-822B-649DAF6BC17A}"/>
            </c:ext>
          </c:extLst>
        </c:ser>
        <c:ser>
          <c:idx val="2"/>
          <c:order val="2"/>
          <c:tx>
            <c:strRef>
              <c:f>Sheet1!$D$1</c:f>
              <c:strCache>
                <c:ptCount val="1"/>
                <c:pt idx="0">
                  <c:v>PLHIV on ART virally suppressed</c:v>
                </c:pt>
              </c:strCache>
            </c:strRef>
          </c:tx>
          <c:spPr>
            <a:solidFill>
              <a:srgbClr val="F2B8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900" b="1" i="0" u="none" strike="noStrike" kern="1200" baseline="0">
                    <a:solidFill>
                      <a:schemeClr val="bg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2015</c:v>
                </c:pt>
                <c:pt idx="1">
                  <c:v>2016</c:v>
                </c:pt>
                <c:pt idx="2">
                  <c:v>2017</c:v>
                </c:pt>
                <c:pt idx="3">
                  <c:v>2018</c:v>
                </c:pt>
              </c:numCache>
            </c:numRef>
          </c:cat>
          <c:val>
            <c:numRef>
              <c:f>Sheet1!$D$2:$D$5</c:f>
              <c:numCache>
                <c:formatCode>0%</c:formatCode>
                <c:ptCount val="4"/>
                <c:pt idx="0">
                  <c:v>0.82</c:v>
                </c:pt>
                <c:pt idx="1">
                  <c:v>0.84</c:v>
                </c:pt>
                <c:pt idx="2">
                  <c:v>0.85</c:v>
                </c:pt>
                <c:pt idx="3">
                  <c:v>0.86</c:v>
                </c:pt>
              </c:numCache>
            </c:numRef>
          </c:val>
          <c:extLst>
            <c:ext xmlns:c16="http://schemas.microsoft.com/office/drawing/2014/chart" uri="{C3380CC4-5D6E-409C-BE32-E72D297353CC}">
              <c16:uniqueId val="{0000000B-F2C1-477D-822B-649DAF6BC17A}"/>
            </c:ext>
          </c:extLst>
        </c:ser>
        <c:dLbls>
          <c:showLegendKey val="0"/>
          <c:showVal val="0"/>
          <c:showCatName val="0"/>
          <c:showSerName val="0"/>
          <c:showPercent val="0"/>
          <c:showBubbleSize val="0"/>
        </c:dLbls>
        <c:gapWidth val="219"/>
        <c:overlap val="-27"/>
        <c:axId val="782488464"/>
        <c:axId val="782488856"/>
      </c:barChart>
      <c:catAx>
        <c:axId val="78248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ES"/>
          </a:p>
        </c:txPr>
        <c:crossAx val="782488856"/>
        <c:crosses val="autoZero"/>
        <c:auto val="1"/>
        <c:lblAlgn val="ctr"/>
        <c:lblOffset val="100"/>
        <c:noMultiLvlLbl val="0"/>
      </c:catAx>
      <c:valAx>
        <c:axId val="78248885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ES"/>
          </a:p>
        </c:txPr>
        <c:crossAx val="782488464"/>
        <c:crosses val="autoZero"/>
        <c:crossBetween val="between"/>
        <c:majorUnit val="0.2"/>
      </c:valAx>
      <c:spPr>
        <a:noFill/>
        <a:ln>
          <a:noFill/>
        </a:ln>
        <a:effectLst/>
      </c:spPr>
    </c:plotArea>
    <c:legend>
      <c:legendPos val="b"/>
      <c:layout>
        <c:manualLayout>
          <c:xMode val="edge"/>
          <c:yMode val="edge"/>
          <c:x val="8.0352303783495657E-2"/>
          <c:y val="0.89842955390893509"/>
          <c:w val="0.87644395719047874"/>
          <c:h val="8.4721969175689374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ES"/>
        </a:p>
      </c:txPr>
    </c:legend>
    <c:plotVisOnly val="1"/>
    <c:dispBlanksAs val="gap"/>
    <c:showDLblsOverMax val="0"/>
  </c:chart>
  <c:spPr>
    <a:noFill/>
    <a:ln>
      <a:noFill/>
    </a:ln>
    <a:effectLst/>
  </c:spPr>
  <c:txPr>
    <a:bodyPr/>
    <a:lstStyle/>
    <a:p>
      <a:pPr>
        <a:defRPr/>
      </a:pPr>
      <a:endParaRPr lang="en-E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1292000044825E-2"/>
          <c:y val="5.2070468158419599E-2"/>
          <c:w val="0.92091411467744566"/>
          <c:h val="0.63673174392091947"/>
        </c:manualLayout>
      </c:layout>
      <c:barChart>
        <c:barDir val="col"/>
        <c:grouping val="clustered"/>
        <c:varyColors val="0"/>
        <c:ser>
          <c:idx val="0"/>
          <c:order val="0"/>
          <c:tx>
            <c:strRef>
              <c:f>Sheet1!$A$2</c:f>
              <c:strCache>
                <c:ptCount val="1"/>
                <c:pt idx="0">
                  <c:v>PLHIV diagnosed</c:v>
                </c:pt>
              </c:strCache>
            </c:strRef>
          </c:tx>
          <c:spPr>
            <a:solidFill>
              <a:srgbClr val="45ACD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East and Southern Africa</c:v>
                </c:pt>
                <c:pt idx="1">
                  <c:v>West and Central Africa</c:v>
                </c:pt>
                <c:pt idx="2">
                  <c:v>Asia and Pacific</c:v>
                </c:pt>
                <c:pt idx="3">
                  <c:v>Caribbean</c:v>
                </c:pt>
                <c:pt idx="4">
                  <c:v>Eastern Europe Central Asia</c:v>
                </c:pt>
                <c:pt idx="5">
                  <c:v>Middle East North Africa</c:v>
                </c:pt>
                <c:pt idx="6">
                  <c:v>Latin America</c:v>
                </c:pt>
              </c:strCache>
            </c:strRef>
          </c:cat>
          <c:val>
            <c:numRef>
              <c:f>Sheet1!$B$2:$H$2</c:f>
              <c:numCache>
                <c:formatCode>0%</c:formatCode>
                <c:ptCount val="7"/>
                <c:pt idx="0">
                  <c:v>0.85</c:v>
                </c:pt>
                <c:pt idx="1">
                  <c:v>0.64</c:v>
                </c:pt>
                <c:pt idx="2">
                  <c:v>0.69</c:v>
                </c:pt>
                <c:pt idx="3">
                  <c:v>0.72</c:v>
                </c:pt>
                <c:pt idx="4">
                  <c:v>0.72</c:v>
                </c:pt>
                <c:pt idx="5">
                  <c:v>0.47</c:v>
                </c:pt>
                <c:pt idx="6">
                  <c:v>0.8</c:v>
                </c:pt>
              </c:numCache>
            </c:numRef>
          </c:val>
          <c:extLst>
            <c:ext xmlns:c16="http://schemas.microsoft.com/office/drawing/2014/chart" uri="{C3380CC4-5D6E-409C-BE32-E72D297353CC}">
              <c16:uniqueId val="{00000000-C3E2-4EF0-895F-A15A0FE30DCD}"/>
            </c:ext>
          </c:extLst>
        </c:ser>
        <c:ser>
          <c:idx val="1"/>
          <c:order val="1"/>
          <c:tx>
            <c:strRef>
              <c:f>Sheet1!$A$3</c:f>
              <c:strCache>
                <c:ptCount val="1"/>
                <c:pt idx="0">
                  <c:v>PLHIV diagnosed on ART</c:v>
                </c:pt>
              </c:strCache>
            </c:strRef>
          </c:tx>
          <c:spPr>
            <a:solidFill>
              <a:srgbClr val="FF0000"/>
            </a:solidFill>
            <a:ln>
              <a:noFill/>
            </a:ln>
            <a:effectLst/>
          </c:spPr>
          <c:invertIfNegative val="0"/>
          <c:dPt>
            <c:idx val="3"/>
            <c:invertIfNegative val="0"/>
            <c:bubble3D val="0"/>
            <c:spPr>
              <a:solidFill>
                <a:srgbClr val="EF4129"/>
              </a:solidFill>
              <a:ln>
                <a:noFill/>
              </a:ln>
              <a:effectLst/>
            </c:spPr>
            <c:extLst>
              <c:ext xmlns:c16="http://schemas.microsoft.com/office/drawing/2014/chart" uri="{C3380CC4-5D6E-409C-BE32-E72D297353CC}">
                <c16:uniqueId val="{00000004-C3E2-4EF0-895F-A15A0FE30DCD}"/>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East and Southern Africa</c:v>
                </c:pt>
                <c:pt idx="1">
                  <c:v>West and Central Africa</c:v>
                </c:pt>
                <c:pt idx="2">
                  <c:v>Asia and Pacific</c:v>
                </c:pt>
                <c:pt idx="3">
                  <c:v>Caribbean</c:v>
                </c:pt>
                <c:pt idx="4">
                  <c:v>Eastern Europe Central Asia</c:v>
                </c:pt>
                <c:pt idx="5">
                  <c:v>Middle East North Africa</c:v>
                </c:pt>
                <c:pt idx="6">
                  <c:v>Latin America</c:v>
                </c:pt>
              </c:strCache>
            </c:strRef>
          </c:cat>
          <c:val>
            <c:numRef>
              <c:f>Sheet1!$B$3:$H$3</c:f>
              <c:numCache>
                <c:formatCode>0%</c:formatCode>
                <c:ptCount val="7"/>
                <c:pt idx="0">
                  <c:v>0.79</c:v>
                </c:pt>
                <c:pt idx="1">
                  <c:v>0.79</c:v>
                </c:pt>
                <c:pt idx="2">
                  <c:v>0.78</c:v>
                </c:pt>
                <c:pt idx="3">
                  <c:v>0.77</c:v>
                </c:pt>
                <c:pt idx="4">
                  <c:v>0.53</c:v>
                </c:pt>
                <c:pt idx="5">
                  <c:v>0.69</c:v>
                </c:pt>
                <c:pt idx="6">
                  <c:v>0.78</c:v>
                </c:pt>
              </c:numCache>
            </c:numRef>
          </c:val>
          <c:extLst>
            <c:ext xmlns:c16="http://schemas.microsoft.com/office/drawing/2014/chart" uri="{C3380CC4-5D6E-409C-BE32-E72D297353CC}">
              <c16:uniqueId val="{00000001-C3E2-4EF0-895F-A15A0FE30DCD}"/>
            </c:ext>
          </c:extLst>
        </c:ser>
        <c:ser>
          <c:idx val="2"/>
          <c:order val="2"/>
          <c:tx>
            <c:strRef>
              <c:f>Sheet1!$A$4</c:f>
              <c:strCache>
                <c:ptCount val="1"/>
                <c:pt idx="0">
                  <c:v>PLHIV on ART virally suppressed</c:v>
                </c:pt>
              </c:strCache>
            </c:strRef>
          </c:tx>
          <c:spPr>
            <a:solidFill>
              <a:srgbClr val="F2B8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East and Southern Africa</c:v>
                </c:pt>
                <c:pt idx="1">
                  <c:v>West and Central Africa</c:v>
                </c:pt>
                <c:pt idx="2">
                  <c:v>Asia and Pacific</c:v>
                </c:pt>
                <c:pt idx="3">
                  <c:v>Caribbean</c:v>
                </c:pt>
                <c:pt idx="4">
                  <c:v>Eastern Europe Central Asia</c:v>
                </c:pt>
                <c:pt idx="5">
                  <c:v>Middle East North Africa</c:v>
                </c:pt>
                <c:pt idx="6">
                  <c:v>Latin America</c:v>
                </c:pt>
              </c:strCache>
            </c:strRef>
          </c:cat>
          <c:val>
            <c:numRef>
              <c:f>Sheet1!$B$4:$H$4</c:f>
              <c:numCache>
                <c:formatCode>0%</c:formatCode>
                <c:ptCount val="7"/>
                <c:pt idx="0">
                  <c:v>0.87</c:v>
                </c:pt>
                <c:pt idx="1">
                  <c:v>0.76</c:v>
                </c:pt>
                <c:pt idx="2">
                  <c:v>0.91</c:v>
                </c:pt>
                <c:pt idx="3">
                  <c:v>0.74</c:v>
                </c:pt>
                <c:pt idx="4">
                  <c:v>0.77</c:v>
                </c:pt>
                <c:pt idx="5">
                  <c:v>0.82</c:v>
                </c:pt>
                <c:pt idx="6">
                  <c:v>0.89</c:v>
                </c:pt>
              </c:numCache>
            </c:numRef>
          </c:val>
          <c:extLst>
            <c:ext xmlns:c16="http://schemas.microsoft.com/office/drawing/2014/chart" uri="{C3380CC4-5D6E-409C-BE32-E72D297353CC}">
              <c16:uniqueId val="{00000002-C3E2-4EF0-895F-A15A0FE30DCD}"/>
            </c:ext>
          </c:extLst>
        </c:ser>
        <c:dLbls>
          <c:showLegendKey val="0"/>
          <c:showVal val="0"/>
          <c:showCatName val="0"/>
          <c:showSerName val="0"/>
          <c:showPercent val="0"/>
          <c:showBubbleSize val="0"/>
        </c:dLbls>
        <c:gapWidth val="219"/>
        <c:overlap val="-27"/>
        <c:axId val="586227768"/>
        <c:axId val="586228944"/>
      </c:barChart>
      <c:catAx>
        <c:axId val="586227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ES"/>
          </a:p>
        </c:txPr>
        <c:crossAx val="586228944"/>
        <c:crosses val="autoZero"/>
        <c:auto val="1"/>
        <c:lblAlgn val="ctr"/>
        <c:lblOffset val="100"/>
        <c:noMultiLvlLbl val="0"/>
      </c:catAx>
      <c:valAx>
        <c:axId val="586228944"/>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86227768"/>
        <c:crosses val="autoZero"/>
        <c:crossBetween val="between"/>
        <c:majorUnit val="0.2"/>
      </c:valAx>
      <c:spPr>
        <a:noFill/>
        <a:ln w="25400">
          <a:noFill/>
        </a:ln>
        <a:effectLst/>
      </c:spPr>
    </c:plotArea>
    <c:legend>
      <c:legendPos val="b"/>
      <c:layout>
        <c:manualLayout>
          <c:xMode val="edge"/>
          <c:yMode val="edge"/>
          <c:x val="0.1705636579800722"/>
          <c:y val="0.94239143650085555"/>
          <c:w val="0.67181105629754045"/>
          <c:h val="4.7188741475597248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ES"/>
        </a:p>
      </c:txPr>
    </c:legend>
    <c:plotVisOnly val="1"/>
    <c:dispBlanksAs val="gap"/>
    <c:showDLblsOverMax val="0"/>
  </c:chart>
  <c:spPr>
    <a:noFill/>
    <a:ln>
      <a:noFill/>
    </a:ln>
    <a:effectLst/>
  </c:spPr>
  <c:txPr>
    <a:bodyPr/>
    <a:lstStyle/>
    <a:p>
      <a:pPr>
        <a:defRPr/>
      </a:pPr>
      <a:endParaRPr lang="en-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c:v>
                </c:pt>
              </c:strCache>
            </c:strRef>
          </c:tx>
          <c:spPr>
            <a:solidFill>
              <a:schemeClr val="accent1"/>
            </a:solidFill>
            <a:ln>
              <a:noFill/>
            </a:ln>
            <a:effectLst/>
          </c:spPr>
          <c:invertIfNegative val="0"/>
          <c:dPt>
            <c:idx val="3"/>
            <c:invertIfNegative val="0"/>
            <c:bubble3D val="0"/>
            <c:spPr>
              <a:solidFill>
                <a:schemeClr val="accent2"/>
              </a:solidFill>
              <a:ln>
                <a:noFill/>
              </a:ln>
              <a:effectLst/>
            </c:spPr>
            <c:extLst>
              <c:ext xmlns:c16="http://schemas.microsoft.com/office/drawing/2014/chart" uri="{C3380CC4-5D6E-409C-BE32-E72D297353CC}">
                <c16:uniqueId val="{00000003-06E4-4175-B9E2-A6202E460911}"/>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1-8AC9-45CB-A395-B43BBDBF0303}"/>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4-06E4-4175-B9E2-A6202E460911}"/>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PITC</c:v>
                </c:pt>
                <c:pt idx="1">
                  <c:v>ANC HTS</c:v>
                </c:pt>
                <c:pt idx="2">
                  <c:v>Community HTS</c:v>
                </c:pt>
                <c:pt idx="3">
                  <c:v>Partner notification</c:v>
                </c:pt>
                <c:pt idx="4">
                  <c:v>Lay provider HTS</c:v>
                </c:pt>
                <c:pt idx="5">
                  <c:v>HIVST</c:v>
                </c:pt>
              </c:strCache>
            </c:strRef>
          </c:cat>
          <c:val>
            <c:numRef>
              <c:f>Sheet1!$B$2:$B$7</c:f>
              <c:numCache>
                <c:formatCode>0%</c:formatCode>
                <c:ptCount val="6"/>
                <c:pt idx="0">
                  <c:v>0.97</c:v>
                </c:pt>
                <c:pt idx="1">
                  <c:v>0.96</c:v>
                </c:pt>
                <c:pt idx="2">
                  <c:v>0.82</c:v>
                </c:pt>
                <c:pt idx="3">
                  <c:v>0.56999999999999995</c:v>
                </c:pt>
                <c:pt idx="4">
                  <c:v>0.55000000000000004</c:v>
                </c:pt>
                <c:pt idx="5">
                  <c:v>0.2</c:v>
                </c:pt>
              </c:numCache>
            </c:numRef>
          </c:val>
          <c:extLst>
            <c:ext xmlns:c16="http://schemas.microsoft.com/office/drawing/2014/chart" uri="{C3380CC4-5D6E-409C-BE32-E72D297353CC}">
              <c16:uniqueId val="{00000000-06E4-4175-B9E2-A6202E460911}"/>
            </c:ext>
          </c:extLst>
        </c:ser>
        <c:dLbls>
          <c:showLegendKey val="0"/>
          <c:showVal val="0"/>
          <c:showCatName val="0"/>
          <c:showSerName val="0"/>
          <c:showPercent val="0"/>
          <c:showBubbleSize val="0"/>
        </c:dLbls>
        <c:gapWidth val="219"/>
        <c:overlap val="-27"/>
        <c:axId val="780366280"/>
        <c:axId val="780366672"/>
      </c:barChart>
      <c:catAx>
        <c:axId val="780366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ES"/>
          </a:p>
        </c:txPr>
        <c:crossAx val="780366672"/>
        <c:crosses val="autoZero"/>
        <c:auto val="1"/>
        <c:lblAlgn val="ctr"/>
        <c:lblOffset val="100"/>
        <c:noMultiLvlLbl val="0"/>
      </c:catAx>
      <c:valAx>
        <c:axId val="780366672"/>
        <c:scaling>
          <c:orientation val="minMax"/>
          <c:max val="1"/>
        </c:scaling>
        <c:delete val="1"/>
        <c:axPos val="l"/>
        <c:numFmt formatCode="0%" sourceLinked="1"/>
        <c:majorTickMark val="none"/>
        <c:minorTickMark val="none"/>
        <c:tickLblPos val="nextTo"/>
        <c:crossAx val="780366280"/>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rial" panose="020B0604020202020204" pitchFamily="34" charset="0"/>
          <a:cs typeface="Arial" panose="020B0604020202020204" pitchFamily="34" charset="0"/>
        </a:defRPr>
      </a:pPr>
      <a:endParaRPr lang="en-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 # With Policy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AFR</c:v>
                </c:pt>
                <c:pt idx="1">
                  <c:v>AMR</c:v>
                </c:pt>
                <c:pt idx="2">
                  <c:v>EMR</c:v>
                </c:pt>
                <c:pt idx="3">
                  <c:v>EUR</c:v>
                </c:pt>
                <c:pt idx="4">
                  <c:v>SEAR</c:v>
                </c:pt>
                <c:pt idx="5">
                  <c:v>WPR</c:v>
                </c:pt>
              </c:strCache>
            </c:strRef>
          </c:cat>
          <c:val>
            <c:numRef>
              <c:f>Sheet1!$B$2:$B$7</c:f>
              <c:numCache>
                <c:formatCode>General</c:formatCode>
                <c:ptCount val="6"/>
                <c:pt idx="0">
                  <c:v>23</c:v>
                </c:pt>
                <c:pt idx="1">
                  <c:v>12</c:v>
                </c:pt>
                <c:pt idx="2">
                  <c:v>10</c:v>
                </c:pt>
                <c:pt idx="3">
                  <c:v>12</c:v>
                </c:pt>
                <c:pt idx="4">
                  <c:v>4</c:v>
                </c:pt>
                <c:pt idx="5">
                  <c:v>11</c:v>
                </c:pt>
              </c:numCache>
            </c:numRef>
          </c:val>
          <c:extLst>
            <c:ext xmlns:c16="http://schemas.microsoft.com/office/drawing/2014/chart" uri="{C3380CC4-5D6E-409C-BE32-E72D297353CC}">
              <c16:uniqueId val="{00000000-8CF4-4299-A363-1CB5BE3B47FE}"/>
            </c:ext>
          </c:extLst>
        </c:ser>
        <c:ser>
          <c:idx val="1"/>
          <c:order val="1"/>
          <c:tx>
            <c:strRef>
              <c:f>Sheet1!$C$1</c:f>
              <c:strCache>
                <c:ptCount val="1"/>
                <c:pt idx="0">
                  <c:v>2017  Total # Reporting</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AFR</c:v>
                </c:pt>
                <c:pt idx="1">
                  <c:v>AMR</c:v>
                </c:pt>
                <c:pt idx="2">
                  <c:v>EMR</c:v>
                </c:pt>
                <c:pt idx="3">
                  <c:v>EUR</c:v>
                </c:pt>
                <c:pt idx="4">
                  <c:v>SEAR</c:v>
                </c:pt>
                <c:pt idx="5">
                  <c:v>WPR</c:v>
                </c:pt>
              </c:strCache>
            </c:strRef>
          </c:cat>
          <c:val>
            <c:numRef>
              <c:f>Sheet1!$C$2:$C$7</c:f>
              <c:numCache>
                <c:formatCode>General</c:formatCode>
                <c:ptCount val="6"/>
                <c:pt idx="0">
                  <c:v>38</c:v>
                </c:pt>
                <c:pt idx="1">
                  <c:v>30</c:v>
                </c:pt>
                <c:pt idx="2">
                  <c:v>11</c:v>
                </c:pt>
                <c:pt idx="3">
                  <c:v>16</c:v>
                </c:pt>
                <c:pt idx="4">
                  <c:v>8</c:v>
                </c:pt>
                <c:pt idx="5">
                  <c:v>14</c:v>
                </c:pt>
              </c:numCache>
            </c:numRef>
          </c:val>
          <c:extLst>
            <c:ext xmlns:c16="http://schemas.microsoft.com/office/drawing/2014/chart" uri="{C3380CC4-5D6E-409C-BE32-E72D297353CC}">
              <c16:uniqueId val="{00000001-8CF4-4299-A363-1CB5BE3B47FE}"/>
            </c:ext>
          </c:extLst>
        </c:ser>
        <c:ser>
          <c:idx val="2"/>
          <c:order val="2"/>
          <c:tx>
            <c:strRef>
              <c:f>Sheet1!$D$1</c:f>
              <c:strCache>
                <c:ptCount val="1"/>
                <c:pt idx="0">
                  <c:v>2018 # With Policy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AFR</c:v>
                </c:pt>
                <c:pt idx="1">
                  <c:v>AMR</c:v>
                </c:pt>
                <c:pt idx="2">
                  <c:v>EMR</c:v>
                </c:pt>
                <c:pt idx="3">
                  <c:v>EUR</c:v>
                </c:pt>
                <c:pt idx="4">
                  <c:v>SEAR</c:v>
                </c:pt>
                <c:pt idx="5">
                  <c:v>WPR</c:v>
                </c:pt>
              </c:strCache>
            </c:strRef>
          </c:cat>
          <c:val>
            <c:numRef>
              <c:f>Sheet1!$D$2:$D$7</c:f>
              <c:numCache>
                <c:formatCode>General</c:formatCode>
                <c:ptCount val="6"/>
                <c:pt idx="0">
                  <c:v>30</c:v>
                </c:pt>
                <c:pt idx="1">
                  <c:v>19</c:v>
                </c:pt>
                <c:pt idx="2">
                  <c:v>10</c:v>
                </c:pt>
                <c:pt idx="3">
                  <c:v>13</c:v>
                </c:pt>
                <c:pt idx="4">
                  <c:v>4</c:v>
                </c:pt>
                <c:pt idx="5">
                  <c:v>15</c:v>
                </c:pt>
              </c:numCache>
            </c:numRef>
          </c:val>
          <c:extLst>
            <c:ext xmlns:c16="http://schemas.microsoft.com/office/drawing/2014/chart" uri="{C3380CC4-5D6E-409C-BE32-E72D297353CC}">
              <c16:uniqueId val="{00000003-8CF4-4299-A363-1CB5BE3B47FE}"/>
            </c:ext>
          </c:extLst>
        </c:ser>
        <c:ser>
          <c:idx val="3"/>
          <c:order val="3"/>
          <c:tx>
            <c:strRef>
              <c:f>Sheet1!$E$1</c:f>
              <c:strCache>
                <c:ptCount val="1"/>
                <c:pt idx="0">
                  <c:v>2018 Total # Reporting</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AFR</c:v>
                </c:pt>
                <c:pt idx="1">
                  <c:v>AMR</c:v>
                </c:pt>
                <c:pt idx="2">
                  <c:v>EMR</c:v>
                </c:pt>
                <c:pt idx="3">
                  <c:v>EUR</c:v>
                </c:pt>
                <c:pt idx="4">
                  <c:v>SEAR</c:v>
                </c:pt>
                <c:pt idx="5">
                  <c:v>WPR</c:v>
                </c:pt>
              </c:strCache>
            </c:strRef>
          </c:cat>
          <c:val>
            <c:numRef>
              <c:f>Sheet1!$E$2:$E$7</c:f>
              <c:numCache>
                <c:formatCode>General</c:formatCode>
                <c:ptCount val="6"/>
                <c:pt idx="0">
                  <c:v>44</c:v>
                </c:pt>
                <c:pt idx="1">
                  <c:v>32</c:v>
                </c:pt>
                <c:pt idx="2">
                  <c:v>12</c:v>
                </c:pt>
                <c:pt idx="3">
                  <c:v>18</c:v>
                </c:pt>
                <c:pt idx="4">
                  <c:v>8</c:v>
                </c:pt>
                <c:pt idx="5">
                  <c:v>16</c:v>
                </c:pt>
              </c:numCache>
            </c:numRef>
          </c:val>
          <c:extLst>
            <c:ext xmlns:c16="http://schemas.microsoft.com/office/drawing/2014/chart" uri="{C3380CC4-5D6E-409C-BE32-E72D297353CC}">
              <c16:uniqueId val="{00000004-8CF4-4299-A363-1CB5BE3B47FE}"/>
            </c:ext>
          </c:extLst>
        </c:ser>
        <c:dLbls>
          <c:showLegendKey val="0"/>
          <c:showVal val="0"/>
          <c:showCatName val="0"/>
          <c:showSerName val="0"/>
          <c:showPercent val="0"/>
          <c:showBubbleSize val="0"/>
        </c:dLbls>
        <c:gapWidth val="219"/>
        <c:overlap val="-27"/>
        <c:axId val="772689720"/>
        <c:axId val="772691288"/>
      </c:barChart>
      <c:catAx>
        <c:axId val="77268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ES"/>
          </a:p>
        </c:txPr>
        <c:crossAx val="772691288"/>
        <c:crosses val="autoZero"/>
        <c:auto val="1"/>
        <c:lblAlgn val="ctr"/>
        <c:lblOffset val="100"/>
        <c:noMultiLvlLbl val="0"/>
      </c:catAx>
      <c:valAx>
        <c:axId val="772691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ES"/>
          </a:p>
        </c:txPr>
        <c:crossAx val="772689720"/>
        <c:crosses val="autoZero"/>
        <c:crossBetween val="between"/>
      </c:valAx>
      <c:spPr>
        <a:noFill/>
        <a:ln>
          <a:noFill/>
        </a:ln>
        <a:effectLst/>
      </c:spPr>
    </c:plotArea>
    <c:legend>
      <c:legendPos val="b"/>
      <c:layout>
        <c:manualLayout>
          <c:xMode val="edge"/>
          <c:yMode val="edge"/>
          <c:x val="9.6154760546236048E-2"/>
          <c:y val="0.92634403486927475"/>
          <c:w val="0.8245986914679142"/>
          <c:h val="5.614411015646222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HIVST Policy and implementation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Asia and Pacific</c:v>
                </c:pt>
                <c:pt idx="1">
                  <c:v>Caribbean</c:v>
                </c:pt>
                <c:pt idx="2">
                  <c:v>East and Southern Africa</c:v>
                </c:pt>
                <c:pt idx="3">
                  <c:v>Eastern Europe and Central Asia</c:v>
                </c:pt>
                <c:pt idx="4">
                  <c:v>Latin America</c:v>
                </c:pt>
                <c:pt idx="5">
                  <c:v>Middle East and North Africa</c:v>
                </c:pt>
                <c:pt idx="6">
                  <c:v>West and Central Africa</c:v>
                </c:pt>
                <c:pt idx="7">
                  <c:v>Western and Central Europe and North America</c:v>
                </c:pt>
              </c:strCache>
            </c:strRef>
          </c:cat>
          <c:val>
            <c:numRef>
              <c:f>Sheet1!$B$2:$I$2</c:f>
              <c:numCache>
                <c:formatCode>General</c:formatCode>
                <c:ptCount val="8"/>
                <c:pt idx="0">
                  <c:v>3</c:v>
                </c:pt>
                <c:pt idx="2">
                  <c:v>10</c:v>
                </c:pt>
                <c:pt idx="3">
                  <c:v>3</c:v>
                </c:pt>
                <c:pt idx="4">
                  <c:v>1</c:v>
                </c:pt>
                <c:pt idx="5">
                  <c:v>1</c:v>
                </c:pt>
                <c:pt idx="6">
                  <c:v>1</c:v>
                </c:pt>
                <c:pt idx="7">
                  <c:v>19</c:v>
                </c:pt>
              </c:numCache>
            </c:numRef>
          </c:val>
          <c:extLst>
            <c:ext xmlns:c16="http://schemas.microsoft.com/office/drawing/2014/chart" uri="{C3380CC4-5D6E-409C-BE32-E72D297353CC}">
              <c16:uniqueId val="{00000000-B992-48B2-B63D-0E04E9350D06}"/>
            </c:ext>
          </c:extLst>
        </c:ser>
        <c:ser>
          <c:idx val="1"/>
          <c:order val="1"/>
          <c:tx>
            <c:strRef>
              <c:f>Sheet1!$A$3</c:f>
              <c:strCache>
                <c:ptCount val="1"/>
                <c:pt idx="0">
                  <c:v>HIVST policy and pilots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Asia and Pacific</c:v>
                </c:pt>
                <c:pt idx="1">
                  <c:v>Caribbean</c:v>
                </c:pt>
                <c:pt idx="2">
                  <c:v>East and Southern Africa</c:v>
                </c:pt>
                <c:pt idx="3">
                  <c:v>Eastern Europe and Central Asia</c:v>
                </c:pt>
                <c:pt idx="4">
                  <c:v>Latin America</c:v>
                </c:pt>
                <c:pt idx="5">
                  <c:v>Middle East and North Africa</c:v>
                </c:pt>
                <c:pt idx="6">
                  <c:v>West and Central Africa</c:v>
                </c:pt>
                <c:pt idx="7">
                  <c:v>Western and Central Europe and North America</c:v>
                </c:pt>
              </c:strCache>
            </c:strRef>
          </c:cat>
          <c:val>
            <c:numRef>
              <c:f>Sheet1!$B$3:$I$3</c:f>
              <c:numCache>
                <c:formatCode>General</c:formatCode>
                <c:ptCount val="8"/>
                <c:pt idx="0">
                  <c:v>7</c:v>
                </c:pt>
                <c:pt idx="2">
                  <c:v>4</c:v>
                </c:pt>
                <c:pt idx="3">
                  <c:v>2</c:v>
                </c:pt>
                <c:pt idx="4">
                  <c:v>1</c:v>
                </c:pt>
                <c:pt idx="5">
                  <c:v>2</c:v>
                </c:pt>
                <c:pt idx="6">
                  <c:v>7</c:v>
                </c:pt>
              </c:numCache>
            </c:numRef>
          </c:val>
          <c:extLst>
            <c:ext xmlns:c16="http://schemas.microsoft.com/office/drawing/2014/chart" uri="{C3380CC4-5D6E-409C-BE32-E72D297353CC}">
              <c16:uniqueId val="{00000001-B992-48B2-B63D-0E04E9350D06}"/>
            </c:ext>
          </c:extLst>
        </c:ser>
        <c:ser>
          <c:idx val="2"/>
          <c:order val="2"/>
          <c:tx>
            <c:strRef>
              <c:f>Sheet1!$A$4</c:f>
              <c:strCache>
                <c:ptCount val="1"/>
                <c:pt idx="0">
                  <c:v>HIVST policy only, no pilots or implementation</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Asia and Pacific</c:v>
                </c:pt>
                <c:pt idx="1">
                  <c:v>Caribbean</c:v>
                </c:pt>
                <c:pt idx="2">
                  <c:v>East and Southern Africa</c:v>
                </c:pt>
                <c:pt idx="3">
                  <c:v>Eastern Europe and Central Asia</c:v>
                </c:pt>
                <c:pt idx="4">
                  <c:v>Latin America</c:v>
                </c:pt>
                <c:pt idx="5">
                  <c:v>Middle East and North Africa</c:v>
                </c:pt>
                <c:pt idx="6">
                  <c:v>West and Central Africa</c:v>
                </c:pt>
                <c:pt idx="7">
                  <c:v>Western and Central Europe and North America</c:v>
                </c:pt>
              </c:strCache>
            </c:strRef>
          </c:cat>
          <c:val>
            <c:numRef>
              <c:f>Sheet1!$B$4:$I$4</c:f>
              <c:numCache>
                <c:formatCode>General</c:formatCode>
                <c:ptCount val="8"/>
                <c:pt idx="0">
                  <c:v>2</c:v>
                </c:pt>
                <c:pt idx="1">
                  <c:v>1</c:v>
                </c:pt>
                <c:pt idx="2">
                  <c:v>1</c:v>
                </c:pt>
                <c:pt idx="3">
                  <c:v>2</c:v>
                </c:pt>
                <c:pt idx="4">
                  <c:v>1</c:v>
                </c:pt>
                <c:pt idx="6">
                  <c:v>6</c:v>
                </c:pt>
                <c:pt idx="7">
                  <c:v>3</c:v>
                </c:pt>
              </c:numCache>
            </c:numRef>
          </c:val>
          <c:extLst>
            <c:ext xmlns:c16="http://schemas.microsoft.com/office/drawing/2014/chart" uri="{C3380CC4-5D6E-409C-BE32-E72D297353CC}">
              <c16:uniqueId val="{00000002-B992-48B2-B63D-0E04E9350D06}"/>
            </c:ext>
          </c:extLst>
        </c:ser>
        <c:ser>
          <c:idx val="3"/>
          <c:order val="3"/>
          <c:tx>
            <c:strRef>
              <c:f>Sheet1!$A$5</c:f>
              <c:strCache>
                <c:ptCount val="1"/>
                <c:pt idx="0">
                  <c:v>No HIVST policy</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Asia and Pacific</c:v>
                </c:pt>
                <c:pt idx="1">
                  <c:v>Caribbean</c:v>
                </c:pt>
                <c:pt idx="2">
                  <c:v>East and Southern Africa</c:v>
                </c:pt>
                <c:pt idx="3">
                  <c:v>Eastern Europe and Central Asia</c:v>
                </c:pt>
                <c:pt idx="4">
                  <c:v>Latin America</c:v>
                </c:pt>
                <c:pt idx="5">
                  <c:v>Middle East and North Africa</c:v>
                </c:pt>
                <c:pt idx="6">
                  <c:v>West and Central Africa</c:v>
                </c:pt>
                <c:pt idx="7">
                  <c:v>Western and Central Europe and North America</c:v>
                </c:pt>
              </c:strCache>
            </c:strRef>
          </c:cat>
          <c:val>
            <c:numRef>
              <c:f>Sheet1!$B$5:$I$5</c:f>
              <c:numCache>
                <c:formatCode>General</c:formatCode>
                <c:ptCount val="8"/>
                <c:pt idx="0">
                  <c:v>18</c:v>
                </c:pt>
                <c:pt idx="1">
                  <c:v>11</c:v>
                </c:pt>
                <c:pt idx="2">
                  <c:v>1</c:v>
                </c:pt>
                <c:pt idx="3">
                  <c:v>2</c:v>
                </c:pt>
                <c:pt idx="4">
                  <c:v>5</c:v>
                </c:pt>
                <c:pt idx="5">
                  <c:v>9</c:v>
                </c:pt>
                <c:pt idx="6">
                  <c:v>4</c:v>
                </c:pt>
                <c:pt idx="7">
                  <c:v>11</c:v>
                </c:pt>
              </c:numCache>
            </c:numRef>
          </c:val>
          <c:extLst>
            <c:ext xmlns:c16="http://schemas.microsoft.com/office/drawing/2014/chart" uri="{C3380CC4-5D6E-409C-BE32-E72D297353CC}">
              <c16:uniqueId val="{00000003-B992-48B2-B63D-0E04E9350D06}"/>
            </c:ext>
          </c:extLst>
        </c:ser>
        <c:ser>
          <c:idx val="4"/>
          <c:order val="4"/>
          <c:tx>
            <c:strRef>
              <c:f>Sheet1!$A$6</c:f>
              <c:strCache>
                <c:ptCount val="1"/>
                <c:pt idx="0">
                  <c:v>No HIVST policy but policy under development</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Asia and Pacific</c:v>
                </c:pt>
                <c:pt idx="1">
                  <c:v>Caribbean</c:v>
                </c:pt>
                <c:pt idx="2">
                  <c:v>East and Southern Africa</c:v>
                </c:pt>
                <c:pt idx="3">
                  <c:v>Eastern Europe and Central Asia</c:v>
                </c:pt>
                <c:pt idx="4">
                  <c:v>Latin America</c:v>
                </c:pt>
                <c:pt idx="5">
                  <c:v>Middle East and North Africa</c:v>
                </c:pt>
                <c:pt idx="6">
                  <c:v>West and Central Africa</c:v>
                </c:pt>
                <c:pt idx="7">
                  <c:v>Western and Central Europe and North America</c:v>
                </c:pt>
              </c:strCache>
            </c:strRef>
          </c:cat>
          <c:val>
            <c:numRef>
              <c:f>Sheet1!$B$6:$I$6</c:f>
              <c:numCache>
                <c:formatCode>General</c:formatCode>
                <c:ptCount val="8"/>
                <c:pt idx="0">
                  <c:v>8</c:v>
                </c:pt>
                <c:pt idx="1">
                  <c:v>4</c:v>
                </c:pt>
                <c:pt idx="2">
                  <c:v>5</c:v>
                </c:pt>
                <c:pt idx="3">
                  <c:v>6</c:v>
                </c:pt>
                <c:pt idx="4">
                  <c:v>9</c:v>
                </c:pt>
                <c:pt idx="5">
                  <c:v>5</c:v>
                </c:pt>
                <c:pt idx="6">
                  <c:v>7</c:v>
                </c:pt>
                <c:pt idx="7">
                  <c:v>3</c:v>
                </c:pt>
              </c:numCache>
            </c:numRef>
          </c:val>
          <c:extLst>
            <c:ext xmlns:c16="http://schemas.microsoft.com/office/drawing/2014/chart" uri="{C3380CC4-5D6E-409C-BE32-E72D297353CC}">
              <c16:uniqueId val="{00000004-B992-48B2-B63D-0E04E9350D06}"/>
            </c:ext>
          </c:extLst>
        </c:ser>
        <c:dLbls>
          <c:showLegendKey val="0"/>
          <c:showVal val="0"/>
          <c:showCatName val="0"/>
          <c:showSerName val="0"/>
          <c:showPercent val="0"/>
          <c:showBubbleSize val="0"/>
        </c:dLbls>
        <c:gapWidth val="219"/>
        <c:overlap val="-27"/>
        <c:axId val="490384480"/>
        <c:axId val="283775536"/>
      </c:barChart>
      <c:catAx>
        <c:axId val="49038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ES"/>
          </a:p>
        </c:txPr>
        <c:crossAx val="283775536"/>
        <c:crosses val="autoZero"/>
        <c:auto val="1"/>
        <c:lblAlgn val="ctr"/>
        <c:lblOffset val="100"/>
        <c:noMultiLvlLbl val="0"/>
      </c:catAx>
      <c:valAx>
        <c:axId val="283775536"/>
        <c:scaling>
          <c:orientation val="minMax"/>
        </c:scaling>
        <c:delete val="1"/>
        <c:axPos val="l"/>
        <c:numFmt formatCode="General" sourceLinked="1"/>
        <c:majorTickMark val="none"/>
        <c:minorTickMark val="none"/>
        <c:tickLblPos val="nextTo"/>
        <c:crossAx val="490384480"/>
        <c:crosses val="autoZero"/>
        <c:crossBetween val="between"/>
      </c:valAx>
      <c:spPr>
        <a:noFill/>
        <a:ln>
          <a:noFill/>
        </a:ln>
        <a:effectLst/>
      </c:spPr>
    </c:plotArea>
    <c:legend>
      <c:legendPos val="b"/>
      <c:layout>
        <c:manualLayout>
          <c:xMode val="edge"/>
          <c:yMode val="edge"/>
          <c:x val="1.1445250985764722E-2"/>
          <c:y val="0.90341338858103859"/>
          <c:w val="0.97821588467512888"/>
          <c:h val="9.658661141896138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C630BC-4E1F-EB4C-83E0-20FCAAAD29F7}" type="doc">
      <dgm:prSet loTypeId="urn:microsoft.com/office/officeart/2005/8/layout/chevron1" loCatId="" qsTypeId="urn:microsoft.com/office/officeart/2005/8/quickstyle/simple1" qsCatId="simple" csTypeId="urn:microsoft.com/office/officeart/2005/8/colors/accent1_2" csCatId="accent1" phldr="1"/>
      <dgm:spPr/>
    </dgm:pt>
    <dgm:pt modelId="{16C80632-98F6-6D46-B5AE-D6E2AA73F25E}">
      <dgm:prSet phldrT="[Text]" custT="1"/>
      <dgm:spPr>
        <a:solidFill>
          <a:schemeClr val="accent5">
            <a:lumMod val="60000"/>
            <a:lumOff val="40000"/>
          </a:schemeClr>
        </a:solidFill>
        <a:ln>
          <a:solidFill>
            <a:schemeClr val="accent6">
              <a:lumMod val="50000"/>
            </a:schemeClr>
          </a:solidFill>
          <a:prstDash val="sysDot"/>
        </a:ln>
      </dgm:spPr>
      <dgm:t>
        <a:bodyPr/>
        <a:lstStyle/>
        <a:p>
          <a:r>
            <a:rPr lang="en-GB" sz="1600" b="1" dirty="0">
              <a:solidFill>
                <a:srgbClr val="002060"/>
              </a:solidFill>
            </a:rPr>
            <a:t>PHASE 1 </a:t>
          </a:r>
        </a:p>
        <a:p>
          <a:r>
            <a:rPr lang="en-GB" sz="1600" b="1" dirty="0">
              <a:solidFill>
                <a:srgbClr val="002060"/>
              </a:solidFill>
            </a:rPr>
            <a:t>Preparing verification</a:t>
          </a:r>
        </a:p>
      </dgm:t>
    </dgm:pt>
    <dgm:pt modelId="{43A9481F-BE95-3A4B-B8CB-DC2DCFE699FF}" type="parTrans" cxnId="{836DE74A-4274-254F-B3CF-1A998611A4AB}">
      <dgm:prSet/>
      <dgm:spPr/>
      <dgm:t>
        <a:bodyPr/>
        <a:lstStyle/>
        <a:p>
          <a:endParaRPr lang="en-GB" sz="1600">
            <a:solidFill>
              <a:srgbClr val="002060"/>
            </a:solidFill>
          </a:endParaRPr>
        </a:p>
      </dgm:t>
    </dgm:pt>
    <dgm:pt modelId="{E76A7E81-A2BB-F24B-BCB1-570532477B4E}" type="sibTrans" cxnId="{836DE74A-4274-254F-B3CF-1A998611A4AB}">
      <dgm:prSet/>
      <dgm:spPr/>
      <dgm:t>
        <a:bodyPr/>
        <a:lstStyle/>
        <a:p>
          <a:endParaRPr lang="en-GB" sz="1600">
            <a:solidFill>
              <a:srgbClr val="002060"/>
            </a:solidFill>
          </a:endParaRPr>
        </a:p>
      </dgm:t>
    </dgm:pt>
    <dgm:pt modelId="{E6BB6D28-88CA-534C-96B6-1A5F59A75F40}">
      <dgm:prSet phldrT="[Text]" custT="1"/>
      <dgm:spPr>
        <a:solidFill>
          <a:schemeClr val="accent5">
            <a:lumMod val="60000"/>
            <a:lumOff val="40000"/>
          </a:schemeClr>
        </a:solidFill>
        <a:ln>
          <a:solidFill>
            <a:schemeClr val="accent6">
              <a:lumMod val="50000"/>
            </a:schemeClr>
          </a:solidFill>
        </a:ln>
      </dgm:spPr>
      <dgm:t>
        <a:bodyPr/>
        <a:lstStyle/>
        <a:p>
          <a:r>
            <a:rPr lang="en-GB" sz="1600" b="1" dirty="0">
              <a:solidFill>
                <a:srgbClr val="002060"/>
              </a:solidFill>
            </a:rPr>
            <a:t>PHASE 2</a:t>
          </a:r>
        </a:p>
        <a:p>
          <a:r>
            <a:rPr lang="en-GB" sz="1600" b="1" dirty="0">
              <a:solidFill>
                <a:srgbClr val="002060"/>
              </a:solidFill>
            </a:rPr>
            <a:t>Conducting verification</a:t>
          </a:r>
        </a:p>
      </dgm:t>
    </dgm:pt>
    <dgm:pt modelId="{00670EF8-8596-AA44-AD61-196800FCC749}" type="parTrans" cxnId="{815E120A-26CC-0743-888A-8DEAC55382A4}">
      <dgm:prSet/>
      <dgm:spPr/>
      <dgm:t>
        <a:bodyPr/>
        <a:lstStyle/>
        <a:p>
          <a:endParaRPr lang="en-GB" sz="1600">
            <a:solidFill>
              <a:srgbClr val="002060"/>
            </a:solidFill>
          </a:endParaRPr>
        </a:p>
      </dgm:t>
    </dgm:pt>
    <dgm:pt modelId="{AC185DA8-71CE-5948-8B0A-6B639DF9D5F1}" type="sibTrans" cxnId="{815E120A-26CC-0743-888A-8DEAC55382A4}">
      <dgm:prSet/>
      <dgm:spPr/>
      <dgm:t>
        <a:bodyPr/>
        <a:lstStyle/>
        <a:p>
          <a:endParaRPr lang="en-GB" sz="1600">
            <a:solidFill>
              <a:srgbClr val="002060"/>
            </a:solidFill>
          </a:endParaRPr>
        </a:p>
      </dgm:t>
    </dgm:pt>
    <dgm:pt modelId="{18EEA7A9-4125-4D4B-B738-6A34491F704C}">
      <dgm:prSet phldrT="[Text]" custT="1"/>
      <dgm:spPr>
        <a:solidFill>
          <a:schemeClr val="accent5">
            <a:lumMod val="60000"/>
            <a:lumOff val="40000"/>
          </a:schemeClr>
        </a:solidFill>
        <a:ln>
          <a:solidFill>
            <a:schemeClr val="accent6">
              <a:lumMod val="50000"/>
            </a:schemeClr>
          </a:solidFill>
        </a:ln>
      </dgm:spPr>
      <dgm:t>
        <a:bodyPr/>
        <a:lstStyle/>
        <a:p>
          <a:r>
            <a:rPr lang="en-GB" sz="1600" b="1" dirty="0">
              <a:solidFill>
                <a:srgbClr val="002060"/>
              </a:solidFill>
            </a:rPr>
            <a:t>PHASE 3</a:t>
          </a:r>
        </a:p>
        <a:p>
          <a:r>
            <a:rPr lang="en-GB" sz="1600" b="1" dirty="0">
              <a:solidFill>
                <a:srgbClr val="002060"/>
              </a:solidFill>
            </a:rPr>
            <a:t>Pilot prior to implementation</a:t>
          </a:r>
        </a:p>
      </dgm:t>
    </dgm:pt>
    <dgm:pt modelId="{400D65BA-636C-7E4F-BBDC-F6368216E9B2}" type="parTrans" cxnId="{E9205830-AC01-4B44-9273-F71C7FCA20D8}">
      <dgm:prSet/>
      <dgm:spPr/>
      <dgm:t>
        <a:bodyPr/>
        <a:lstStyle/>
        <a:p>
          <a:endParaRPr lang="en-GB" sz="1600">
            <a:solidFill>
              <a:srgbClr val="002060"/>
            </a:solidFill>
          </a:endParaRPr>
        </a:p>
      </dgm:t>
    </dgm:pt>
    <dgm:pt modelId="{1D097FB7-7948-CB46-AAD4-91A077A39DCB}" type="sibTrans" cxnId="{E9205830-AC01-4B44-9273-F71C7FCA20D8}">
      <dgm:prSet/>
      <dgm:spPr/>
      <dgm:t>
        <a:bodyPr/>
        <a:lstStyle/>
        <a:p>
          <a:endParaRPr lang="en-GB" sz="1600">
            <a:solidFill>
              <a:srgbClr val="002060"/>
            </a:solidFill>
          </a:endParaRPr>
        </a:p>
      </dgm:t>
    </dgm:pt>
    <dgm:pt modelId="{23AC2FAF-DF0A-494E-B89C-E1589A56B76E}" type="pres">
      <dgm:prSet presAssocID="{4DC630BC-4E1F-EB4C-83E0-20FCAAAD29F7}" presName="Name0" presStyleCnt="0">
        <dgm:presLayoutVars>
          <dgm:dir/>
          <dgm:animLvl val="lvl"/>
          <dgm:resizeHandles val="exact"/>
        </dgm:presLayoutVars>
      </dgm:prSet>
      <dgm:spPr/>
    </dgm:pt>
    <dgm:pt modelId="{B0344103-AE7B-6A4A-AD4C-74CB64BD02A1}" type="pres">
      <dgm:prSet presAssocID="{16C80632-98F6-6D46-B5AE-D6E2AA73F25E}" presName="parTxOnly" presStyleLbl="node1" presStyleIdx="0" presStyleCnt="3" custScaleX="134160" custLinFactNeighborX="-3639">
        <dgm:presLayoutVars>
          <dgm:chMax val="0"/>
          <dgm:chPref val="0"/>
          <dgm:bulletEnabled val="1"/>
        </dgm:presLayoutVars>
      </dgm:prSet>
      <dgm:spPr/>
    </dgm:pt>
    <dgm:pt modelId="{BDCC6A47-AFB9-5346-B90F-EF53243ED867}" type="pres">
      <dgm:prSet presAssocID="{E76A7E81-A2BB-F24B-BCB1-570532477B4E}" presName="parTxOnlySpace" presStyleCnt="0"/>
      <dgm:spPr/>
    </dgm:pt>
    <dgm:pt modelId="{B2056D90-A82C-6549-BAA6-DB20F7B39688}" type="pres">
      <dgm:prSet presAssocID="{E6BB6D28-88CA-534C-96B6-1A5F59A75F40}" presName="parTxOnly" presStyleLbl="node1" presStyleIdx="1" presStyleCnt="3" custScaleX="129596">
        <dgm:presLayoutVars>
          <dgm:chMax val="0"/>
          <dgm:chPref val="0"/>
          <dgm:bulletEnabled val="1"/>
        </dgm:presLayoutVars>
      </dgm:prSet>
      <dgm:spPr/>
    </dgm:pt>
    <dgm:pt modelId="{1F4E8539-C034-5A46-9EAE-B7D445DEABB8}" type="pres">
      <dgm:prSet presAssocID="{AC185DA8-71CE-5948-8B0A-6B639DF9D5F1}" presName="parTxOnlySpace" presStyleCnt="0"/>
      <dgm:spPr/>
    </dgm:pt>
    <dgm:pt modelId="{BAFFF470-EFE8-AC45-B025-A82B4E59A700}" type="pres">
      <dgm:prSet presAssocID="{18EEA7A9-4125-4D4B-B738-6A34491F704C}" presName="parTxOnly" presStyleLbl="node1" presStyleIdx="2" presStyleCnt="3" custScaleX="129083">
        <dgm:presLayoutVars>
          <dgm:chMax val="0"/>
          <dgm:chPref val="0"/>
          <dgm:bulletEnabled val="1"/>
        </dgm:presLayoutVars>
      </dgm:prSet>
      <dgm:spPr/>
    </dgm:pt>
  </dgm:ptLst>
  <dgm:cxnLst>
    <dgm:cxn modelId="{815E120A-26CC-0743-888A-8DEAC55382A4}" srcId="{4DC630BC-4E1F-EB4C-83E0-20FCAAAD29F7}" destId="{E6BB6D28-88CA-534C-96B6-1A5F59A75F40}" srcOrd="1" destOrd="0" parTransId="{00670EF8-8596-AA44-AD61-196800FCC749}" sibTransId="{AC185DA8-71CE-5948-8B0A-6B639DF9D5F1}"/>
    <dgm:cxn modelId="{A452CB0D-BC5B-B340-848F-E32993F23304}" type="presOf" srcId="{16C80632-98F6-6D46-B5AE-D6E2AA73F25E}" destId="{B0344103-AE7B-6A4A-AD4C-74CB64BD02A1}" srcOrd="0" destOrd="0" presId="urn:microsoft.com/office/officeart/2005/8/layout/chevron1"/>
    <dgm:cxn modelId="{E9205830-AC01-4B44-9273-F71C7FCA20D8}" srcId="{4DC630BC-4E1F-EB4C-83E0-20FCAAAD29F7}" destId="{18EEA7A9-4125-4D4B-B738-6A34491F704C}" srcOrd="2" destOrd="0" parTransId="{400D65BA-636C-7E4F-BBDC-F6368216E9B2}" sibTransId="{1D097FB7-7948-CB46-AAD4-91A077A39DCB}"/>
    <dgm:cxn modelId="{836DE74A-4274-254F-B3CF-1A998611A4AB}" srcId="{4DC630BC-4E1F-EB4C-83E0-20FCAAAD29F7}" destId="{16C80632-98F6-6D46-B5AE-D6E2AA73F25E}" srcOrd="0" destOrd="0" parTransId="{43A9481F-BE95-3A4B-B8CB-DC2DCFE699FF}" sibTransId="{E76A7E81-A2BB-F24B-BCB1-570532477B4E}"/>
    <dgm:cxn modelId="{A680DC7B-3685-AF4F-A895-782612A70E81}" type="presOf" srcId="{E6BB6D28-88CA-534C-96B6-1A5F59A75F40}" destId="{B2056D90-A82C-6549-BAA6-DB20F7B39688}" srcOrd="0" destOrd="0" presId="urn:microsoft.com/office/officeart/2005/8/layout/chevron1"/>
    <dgm:cxn modelId="{5117157F-72AF-1943-A865-29E375E94405}" type="presOf" srcId="{18EEA7A9-4125-4D4B-B738-6A34491F704C}" destId="{BAFFF470-EFE8-AC45-B025-A82B4E59A700}" srcOrd="0" destOrd="0" presId="urn:microsoft.com/office/officeart/2005/8/layout/chevron1"/>
    <dgm:cxn modelId="{7300B79B-326D-DC42-AA8B-98BEBD7F8D2B}" type="presOf" srcId="{4DC630BC-4E1F-EB4C-83E0-20FCAAAD29F7}" destId="{23AC2FAF-DF0A-494E-B89C-E1589A56B76E}" srcOrd="0" destOrd="0" presId="urn:microsoft.com/office/officeart/2005/8/layout/chevron1"/>
    <dgm:cxn modelId="{7FB1A0A7-D3FA-4543-87EB-3E41EA0CDF71}" type="presParOf" srcId="{23AC2FAF-DF0A-494E-B89C-E1589A56B76E}" destId="{B0344103-AE7B-6A4A-AD4C-74CB64BD02A1}" srcOrd="0" destOrd="0" presId="urn:microsoft.com/office/officeart/2005/8/layout/chevron1"/>
    <dgm:cxn modelId="{FA2AE7E4-FF01-594E-84FF-4BC43972387C}" type="presParOf" srcId="{23AC2FAF-DF0A-494E-B89C-E1589A56B76E}" destId="{BDCC6A47-AFB9-5346-B90F-EF53243ED867}" srcOrd="1" destOrd="0" presId="urn:microsoft.com/office/officeart/2005/8/layout/chevron1"/>
    <dgm:cxn modelId="{4644C5B3-C413-814C-9744-51893341126C}" type="presParOf" srcId="{23AC2FAF-DF0A-494E-B89C-E1589A56B76E}" destId="{B2056D90-A82C-6549-BAA6-DB20F7B39688}" srcOrd="2" destOrd="0" presId="urn:microsoft.com/office/officeart/2005/8/layout/chevron1"/>
    <dgm:cxn modelId="{12AA6AAA-E497-ED4E-AE12-63F00CACABE5}" type="presParOf" srcId="{23AC2FAF-DF0A-494E-B89C-E1589A56B76E}" destId="{1F4E8539-C034-5A46-9EAE-B7D445DEABB8}" srcOrd="3" destOrd="0" presId="urn:microsoft.com/office/officeart/2005/8/layout/chevron1"/>
    <dgm:cxn modelId="{2F155E41-3121-794F-98A1-0ED3FF41C361}" type="presParOf" srcId="{23AC2FAF-DF0A-494E-B89C-E1589A56B76E}" destId="{BAFFF470-EFE8-AC45-B025-A82B4E59A700}" srcOrd="4"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6571E8-8D9D-9B43-82DD-F0ADF552879D}"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GB"/>
        </a:p>
      </dgm:t>
    </dgm:pt>
    <dgm:pt modelId="{8EBBFB7F-BD99-4245-9160-494720F07AD1}">
      <dgm:prSet phldrT="[Text]" custT="1"/>
      <dgm:spPr/>
      <dgm:t>
        <a:bodyPr/>
        <a:lstStyle/>
        <a:p>
          <a:r>
            <a:rPr lang="en-GB" sz="1400" dirty="0"/>
            <a:t>Test</a:t>
          </a:r>
        </a:p>
      </dgm:t>
    </dgm:pt>
    <dgm:pt modelId="{5B08EFC0-1095-D249-AC1C-5BEA852F9DE0}" type="parTrans" cxnId="{8F57F1B2-A244-B74B-AC3F-7307B3538898}">
      <dgm:prSet/>
      <dgm:spPr/>
      <dgm:t>
        <a:bodyPr/>
        <a:lstStyle/>
        <a:p>
          <a:endParaRPr lang="en-GB" sz="1400"/>
        </a:p>
      </dgm:t>
    </dgm:pt>
    <dgm:pt modelId="{078827EF-E1C7-674F-B1DD-208E5EA457F9}" type="sibTrans" cxnId="{8F57F1B2-A244-B74B-AC3F-7307B3538898}">
      <dgm:prSet/>
      <dgm:spPr/>
      <dgm:t>
        <a:bodyPr/>
        <a:lstStyle/>
        <a:p>
          <a:endParaRPr lang="en-GB" sz="1400"/>
        </a:p>
      </dgm:t>
    </dgm:pt>
    <dgm:pt modelId="{3DF0A3B1-8DD4-3041-85CF-B01DCCE19FCC}">
      <dgm:prSet phldrT="[Text]" custT="1"/>
      <dgm:spPr/>
      <dgm:t>
        <a:bodyPr/>
        <a:lstStyle/>
        <a:p>
          <a:r>
            <a:rPr lang="en-GB" sz="1400" dirty="0"/>
            <a:t>Test</a:t>
          </a:r>
        </a:p>
      </dgm:t>
    </dgm:pt>
    <dgm:pt modelId="{FDA91482-1521-094F-B4E7-1EADD334CE82}" type="parTrans" cxnId="{9C28A60C-34E4-404A-9950-79B72BBF09DC}">
      <dgm:prSet/>
      <dgm:spPr>
        <a:ln>
          <a:solidFill>
            <a:schemeClr val="bg1"/>
          </a:solidFill>
        </a:ln>
      </dgm:spPr>
      <dgm:t>
        <a:bodyPr/>
        <a:lstStyle/>
        <a:p>
          <a:endParaRPr lang="en-GB" sz="1400"/>
        </a:p>
      </dgm:t>
    </dgm:pt>
    <dgm:pt modelId="{60DDDBC0-2840-804F-BB3F-FB7A9D6E72A5}" type="sibTrans" cxnId="{9C28A60C-34E4-404A-9950-79B72BBF09DC}">
      <dgm:prSet/>
      <dgm:spPr/>
      <dgm:t>
        <a:bodyPr/>
        <a:lstStyle/>
        <a:p>
          <a:endParaRPr lang="en-GB" sz="1400"/>
        </a:p>
      </dgm:t>
    </dgm:pt>
    <dgm:pt modelId="{4555E3A7-5962-074F-B004-75C0594E8E9B}">
      <dgm:prSet phldrT="[Text]" custT="1"/>
      <dgm:spPr/>
      <dgm:t>
        <a:bodyPr/>
        <a:lstStyle/>
        <a:p>
          <a:r>
            <a:rPr lang="en-GB" sz="1400" dirty="0"/>
            <a:t>Test</a:t>
          </a:r>
        </a:p>
      </dgm:t>
    </dgm:pt>
    <dgm:pt modelId="{85BA0336-E0BC-B24C-867C-8BADC57557B5}" type="parTrans" cxnId="{2116C4D3-5D64-6C48-8559-A0C9CD86A02E}">
      <dgm:prSet/>
      <dgm:spPr>
        <a:ln>
          <a:solidFill>
            <a:schemeClr val="bg1"/>
          </a:solidFill>
        </a:ln>
      </dgm:spPr>
      <dgm:t>
        <a:bodyPr/>
        <a:lstStyle/>
        <a:p>
          <a:endParaRPr lang="en-GB" sz="1400"/>
        </a:p>
      </dgm:t>
    </dgm:pt>
    <dgm:pt modelId="{70C71551-96D4-2449-A707-56E0A4E84EF1}" type="sibTrans" cxnId="{2116C4D3-5D64-6C48-8559-A0C9CD86A02E}">
      <dgm:prSet/>
      <dgm:spPr/>
      <dgm:t>
        <a:bodyPr/>
        <a:lstStyle/>
        <a:p>
          <a:endParaRPr lang="en-GB" sz="1400"/>
        </a:p>
      </dgm:t>
    </dgm:pt>
    <dgm:pt modelId="{0F5C4197-5B8A-E842-B5F5-715FD2A12E51}">
      <dgm:prSet phldrT="[Text]" custT="1"/>
      <dgm:spPr/>
      <dgm:t>
        <a:bodyPr/>
        <a:lstStyle/>
        <a:p>
          <a:r>
            <a:rPr lang="en-GB" sz="1400" dirty="0"/>
            <a:t>Test</a:t>
          </a:r>
        </a:p>
      </dgm:t>
    </dgm:pt>
    <dgm:pt modelId="{52B336F6-661D-0E41-9F8D-49C6B2F38BD6}" type="parTrans" cxnId="{7683EB4D-5664-0044-A7EF-4A47A3A4F86A}">
      <dgm:prSet/>
      <dgm:spPr>
        <a:ln>
          <a:solidFill>
            <a:schemeClr val="bg1"/>
          </a:solidFill>
        </a:ln>
      </dgm:spPr>
      <dgm:t>
        <a:bodyPr/>
        <a:lstStyle/>
        <a:p>
          <a:endParaRPr lang="en-GB" sz="1400"/>
        </a:p>
      </dgm:t>
    </dgm:pt>
    <dgm:pt modelId="{31D0AF2A-E811-8C4A-96E3-BFDCD7A748DB}" type="sibTrans" cxnId="{7683EB4D-5664-0044-A7EF-4A47A3A4F86A}">
      <dgm:prSet/>
      <dgm:spPr/>
      <dgm:t>
        <a:bodyPr/>
        <a:lstStyle/>
        <a:p>
          <a:endParaRPr lang="en-GB" sz="1400"/>
        </a:p>
      </dgm:t>
    </dgm:pt>
    <dgm:pt modelId="{93CAE654-E504-1F4B-9F95-9915BE7931BB}">
      <dgm:prSet phldrT="[Text]" custT="1"/>
      <dgm:spPr/>
      <dgm:t>
        <a:bodyPr/>
        <a:lstStyle/>
        <a:p>
          <a:r>
            <a:rPr lang="en-GB" sz="1400" dirty="0"/>
            <a:t>Test</a:t>
          </a:r>
        </a:p>
      </dgm:t>
    </dgm:pt>
    <dgm:pt modelId="{18A843BA-6DEE-A445-9947-1E52A00E9D02}" type="parTrans" cxnId="{DEF75522-A4EB-9142-9E50-3C481659A61B}">
      <dgm:prSet/>
      <dgm:spPr>
        <a:ln>
          <a:solidFill>
            <a:schemeClr val="bg1"/>
          </a:solidFill>
        </a:ln>
      </dgm:spPr>
      <dgm:t>
        <a:bodyPr/>
        <a:lstStyle/>
        <a:p>
          <a:endParaRPr lang="en-GB" sz="1400">
            <a:solidFill>
              <a:schemeClr val="bg1"/>
            </a:solidFill>
          </a:endParaRPr>
        </a:p>
      </dgm:t>
    </dgm:pt>
    <dgm:pt modelId="{EF0F4E27-D5AA-A844-87CF-0E8F90712533}" type="sibTrans" cxnId="{DEF75522-A4EB-9142-9E50-3C481659A61B}">
      <dgm:prSet/>
      <dgm:spPr/>
      <dgm:t>
        <a:bodyPr/>
        <a:lstStyle/>
        <a:p>
          <a:endParaRPr lang="en-GB" sz="1400"/>
        </a:p>
      </dgm:t>
    </dgm:pt>
    <dgm:pt modelId="{3D7D2DEC-D61A-3644-8096-6818E5C9570D}">
      <dgm:prSet phldrT="[Text]" custT="1"/>
      <dgm:spPr/>
      <dgm:t>
        <a:bodyPr/>
        <a:lstStyle/>
        <a:p>
          <a:r>
            <a:rPr lang="en-GB" sz="1400" dirty="0"/>
            <a:t>Test</a:t>
          </a:r>
        </a:p>
      </dgm:t>
    </dgm:pt>
    <dgm:pt modelId="{040D4020-CF2F-0944-8149-699733E4C8A0}" type="parTrans" cxnId="{0EE71ED6-8E99-EC4A-8BFB-2E24D79050DC}">
      <dgm:prSet/>
      <dgm:spPr>
        <a:ln>
          <a:solidFill>
            <a:schemeClr val="bg1"/>
          </a:solidFill>
        </a:ln>
      </dgm:spPr>
      <dgm:t>
        <a:bodyPr/>
        <a:lstStyle/>
        <a:p>
          <a:endParaRPr lang="en-GB" sz="1400"/>
        </a:p>
      </dgm:t>
    </dgm:pt>
    <dgm:pt modelId="{17C3AAB4-70DF-5C45-A7AD-11508BED9238}" type="sibTrans" cxnId="{0EE71ED6-8E99-EC4A-8BFB-2E24D79050DC}">
      <dgm:prSet/>
      <dgm:spPr/>
      <dgm:t>
        <a:bodyPr/>
        <a:lstStyle/>
        <a:p>
          <a:endParaRPr lang="en-GB" sz="1400"/>
        </a:p>
      </dgm:t>
    </dgm:pt>
    <dgm:pt modelId="{E2EEB906-2D4E-8448-9248-B0A4078B1061}" type="pres">
      <dgm:prSet presAssocID="{A36571E8-8D9D-9B43-82DD-F0ADF552879D}" presName="hierChild1" presStyleCnt="0">
        <dgm:presLayoutVars>
          <dgm:chPref val="1"/>
          <dgm:dir/>
          <dgm:animOne val="branch"/>
          <dgm:animLvl val="lvl"/>
          <dgm:resizeHandles/>
        </dgm:presLayoutVars>
      </dgm:prSet>
      <dgm:spPr/>
    </dgm:pt>
    <dgm:pt modelId="{28DFAD2B-D995-B347-82C0-C2912DAE86D5}" type="pres">
      <dgm:prSet presAssocID="{8EBBFB7F-BD99-4245-9160-494720F07AD1}" presName="hierRoot1" presStyleCnt="0"/>
      <dgm:spPr/>
    </dgm:pt>
    <dgm:pt modelId="{D562F2C7-3605-1A44-A4E8-3C895DFCC1BB}" type="pres">
      <dgm:prSet presAssocID="{8EBBFB7F-BD99-4245-9160-494720F07AD1}" presName="composite" presStyleCnt="0"/>
      <dgm:spPr/>
    </dgm:pt>
    <dgm:pt modelId="{6163674D-B800-9947-A97E-3CEF5EF593CD}" type="pres">
      <dgm:prSet presAssocID="{8EBBFB7F-BD99-4245-9160-494720F07AD1}" presName="background" presStyleLbl="node0" presStyleIdx="0" presStyleCnt="1"/>
      <dgm:spPr/>
    </dgm:pt>
    <dgm:pt modelId="{935F988D-69C3-F04A-94A8-53265F372082}" type="pres">
      <dgm:prSet presAssocID="{8EBBFB7F-BD99-4245-9160-494720F07AD1}" presName="text" presStyleLbl="fgAcc0" presStyleIdx="0" presStyleCnt="1">
        <dgm:presLayoutVars>
          <dgm:chPref val="3"/>
        </dgm:presLayoutVars>
      </dgm:prSet>
      <dgm:spPr/>
    </dgm:pt>
    <dgm:pt modelId="{8CB44750-88FC-4E40-AA0E-177F3B16DC1B}" type="pres">
      <dgm:prSet presAssocID="{8EBBFB7F-BD99-4245-9160-494720F07AD1}" presName="hierChild2" presStyleCnt="0"/>
      <dgm:spPr/>
    </dgm:pt>
    <dgm:pt modelId="{E982626E-256E-CE4E-AA43-BD7D56EE73DC}" type="pres">
      <dgm:prSet presAssocID="{FDA91482-1521-094F-B4E7-1EADD334CE82}" presName="Name10" presStyleLbl="parChTrans1D2" presStyleIdx="0" presStyleCnt="2"/>
      <dgm:spPr/>
    </dgm:pt>
    <dgm:pt modelId="{6765ECF9-9379-3A4A-A6A4-50A47A53FA54}" type="pres">
      <dgm:prSet presAssocID="{3DF0A3B1-8DD4-3041-85CF-B01DCCE19FCC}" presName="hierRoot2" presStyleCnt="0"/>
      <dgm:spPr/>
    </dgm:pt>
    <dgm:pt modelId="{3C9CFC8B-FB21-BA46-9BCC-C538A7CB29ED}" type="pres">
      <dgm:prSet presAssocID="{3DF0A3B1-8DD4-3041-85CF-B01DCCE19FCC}" presName="composite2" presStyleCnt="0"/>
      <dgm:spPr/>
    </dgm:pt>
    <dgm:pt modelId="{AD2E303F-4243-E548-AB14-F79938DE9D97}" type="pres">
      <dgm:prSet presAssocID="{3DF0A3B1-8DD4-3041-85CF-B01DCCE19FCC}" presName="background2" presStyleLbl="node2" presStyleIdx="0" presStyleCnt="2"/>
      <dgm:spPr/>
    </dgm:pt>
    <dgm:pt modelId="{166FA9D8-56D1-584E-8578-A1F54AC0B91A}" type="pres">
      <dgm:prSet presAssocID="{3DF0A3B1-8DD4-3041-85CF-B01DCCE19FCC}" presName="text2" presStyleLbl="fgAcc2" presStyleIdx="0" presStyleCnt="2">
        <dgm:presLayoutVars>
          <dgm:chPref val="3"/>
        </dgm:presLayoutVars>
      </dgm:prSet>
      <dgm:spPr/>
    </dgm:pt>
    <dgm:pt modelId="{85ABE772-0DD1-F74F-9A39-3920B4B598EF}" type="pres">
      <dgm:prSet presAssocID="{3DF0A3B1-8DD4-3041-85CF-B01DCCE19FCC}" presName="hierChild3" presStyleCnt="0"/>
      <dgm:spPr/>
    </dgm:pt>
    <dgm:pt modelId="{E1879E42-304E-174B-9A0B-C168F8969E73}" type="pres">
      <dgm:prSet presAssocID="{85BA0336-E0BC-B24C-867C-8BADC57557B5}" presName="Name17" presStyleLbl="parChTrans1D3" presStyleIdx="0" presStyleCnt="3"/>
      <dgm:spPr/>
    </dgm:pt>
    <dgm:pt modelId="{CC0CA54D-ED15-084E-B890-7CA5BBF63228}" type="pres">
      <dgm:prSet presAssocID="{4555E3A7-5962-074F-B004-75C0594E8E9B}" presName="hierRoot3" presStyleCnt="0"/>
      <dgm:spPr/>
    </dgm:pt>
    <dgm:pt modelId="{B0BFBB8C-0B04-D749-B808-114D31C87F87}" type="pres">
      <dgm:prSet presAssocID="{4555E3A7-5962-074F-B004-75C0594E8E9B}" presName="composite3" presStyleCnt="0"/>
      <dgm:spPr/>
    </dgm:pt>
    <dgm:pt modelId="{6C4E25D3-191E-4348-8EF9-0936B0A99C19}" type="pres">
      <dgm:prSet presAssocID="{4555E3A7-5962-074F-B004-75C0594E8E9B}" presName="background3" presStyleLbl="node3" presStyleIdx="0" presStyleCnt="3"/>
      <dgm:spPr/>
    </dgm:pt>
    <dgm:pt modelId="{E6DFF12A-DA5B-0C4C-993B-226A82072396}" type="pres">
      <dgm:prSet presAssocID="{4555E3A7-5962-074F-B004-75C0594E8E9B}" presName="text3" presStyleLbl="fgAcc3" presStyleIdx="0" presStyleCnt="3">
        <dgm:presLayoutVars>
          <dgm:chPref val="3"/>
        </dgm:presLayoutVars>
      </dgm:prSet>
      <dgm:spPr/>
    </dgm:pt>
    <dgm:pt modelId="{F14DA0C9-7EEA-E84E-A432-7D4E43FC5030}" type="pres">
      <dgm:prSet presAssocID="{4555E3A7-5962-074F-B004-75C0594E8E9B}" presName="hierChild4" presStyleCnt="0"/>
      <dgm:spPr/>
    </dgm:pt>
    <dgm:pt modelId="{B9E6C9E5-0DE7-BE4C-BAB6-0A41E1C38FB9}" type="pres">
      <dgm:prSet presAssocID="{52B336F6-661D-0E41-9F8D-49C6B2F38BD6}" presName="Name17" presStyleLbl="parChTrans1D3" presStyleIdx="1" presStyleCnt="3"/>
      <dgm:spPr/>
    </dgm:pt>
    <dgm:pt modelId="{E6AD1C46-0142-0E42-857B-2A2AE85102F6}" type="pres">
      <dgm:prSet presAssocID="{0F5C4197-5B8A-E842-B5F5-715FD2A12E51}" presName="hierRoot3" presStyleCnt="0"/>
      <dgm:spPr/>
    </dgm:pt>
    <dgm:pt modelId="{61C70E69-A144-9140-A0C8-D8ADA32C9AC4}" type="pres">
      <dgm:prSet presAssocID="{0F5C4197-5B8A-E842-B5F5-715FD2A12E51}" presName="composite3" presStyleCnt="0"/>
      <dgm:spPr/>
    </dgm:pt>
    <dgm:pt modelId="{F91FBDD2-248D-9C4A-83DA-DFFFF9D5AE24}" type="pres">
      <dgm:prSet presAssocID="{0F5C4197-5B8A-E842-B5F5-715FD2A12E51}" presName="background3" presStyleLbl="node3" presStyleIdx="1" presStyleCnt="3"/>
      <dgm:spPr/>
    </dgm:pt>
    <dgm:pt modelId="{EB0DE407-9628-C242-BFDC-A00845430998}" type="pres">
      <dgm:prSet presAssocID="{0F5C4197-5B8A-E842-B5F5-715FD2A12E51}" presName="text3" presStyleLbl="fgAcc3" presStyleIdx="1" presStyleCnt="3">
        <dgm:presLayoutVars>
          <dgm:chPref val="3"/>
        </dgm:presLayoutVars>
      </dgm:prSet>
      <dgm:spPr/>
    </dgm:pt>
    <dgm:pt modelId="{7E27955C-4E61-5C4D-9CD2-6B89E959D99F}" type="pres">
      <dgm:prSet presAssocID="{0F5C4197-5B8A-E842-B5F5-715FD2A12E51}" presName="hierChild4" presStyleCnt="0"/>
      <dgm:spPr/>
    </dgm:pt>
    <dgm:pt modelId="{0BAE149B-D971-C547-B290-26549548AB9C}" type="pres">
      <dgm:prSet presAssocID="{18A843BA-6DEE-A445-9947-1E52A00E9D02}" presName="Name10" presStyleLbl="parChTrans1D2" presStyleIdx="1" presStyleCnt="2"/>
      <dgm:spPr/>
    </dgm:pt>
    <dgm:pt modelId="{986EFFDA-3A2F-FE47-B58D-734B3CBD4DB3}" type="pres">
      <dgm:prSet presAssocID="{93CAE654-E504-1F4B-9F95-9915BE7931BB}" presName="hierRoot2" presStyleCnt="0"/>
      <dgm:spPr/>
    </dgm:pt>
    <dgm:pt modelId="{3C83A8F0-0BA6-D545-84F1-8FEA23744048}" type="pres">
      <dgm:prSet presAssocID="{93CAE654-E504-1F4B-9F95-9915BE7931BB}" presName="composite2" presStyleCnt="0"/>
      <dgm:spPr/>
    </dgm:pt>
    <dgm:pt modelId="{C6664B98-9234-9F47-A423-AC070FCB2C36}" type="pres">
      <dgm:prSet presAssocID="{93CAE654-E504-1F4B-9F95-9915BE7931BB}" presName="background2" presStyleLbl="node2" presStyleIdx="1" presStyleCnt="2"/>
      <dgm:spPr/>
    </dgm:pt>
    <dgm:pt modelId="{B7DA8927-103D-9742-A3F4-CA29CE9CDDB8}" type="pres">
      <dgm:prSet presAssocID="{93CAE654-E504-1F4B-9F95-9915BE7931BB}" presName="text2" presStyleLbl="fgAcc2" presStyleIdx="1" presStyleCnt="2">
        <dgm:presLayoutVars>
          <dgm:chPref val="3"/>
        </dgm:presLayoutVars>
      </dgm:prSet>
      <dgm:spPr/>
    </dgm:pt>
    <dgm:pt modelId="{493F8D42-F1FD-5C44-A615-B6BE769FFC85}" type="pres">
      <dgm:prSet presAssocID="{93CAE654-E504-1F4B-9F95-9915BE7931BB}" presName="hierChild3" presStyleCnt="0"/>
      <dgm:spPr/>
    </dgm:pt>
    <dgm:pt modelId="{ADC6F988-D732-CB4C-BCAE-9A2C4313844E}" type="pres">
      <dgm:prSet presAssocID="{040D4020-CF2F-0944-8149-699733E4C8A0}" presName="Name17" presStyleLbl="parChTrans1D3" presStyleIdx="2" presStyleCnt="3"/>
      <dgm:spPr/>
    </dgm:pt>
    <dgm:pt modelId="{DC427A9F-84D4-3649-972A-FCE3FD223918}" type="pres">
      <dgm:prSet presAssocID="{3D7D2DEC-D61A-3644-8096-6818E5C9570D}" presName="hierRoot3" presStyleCnt="0"/>
      <dgm:spPr/>
    </dgm:pt>
    <dgm:pt modelId="{8302D38F-C228-7A40-83FA-67756AC0909D}" type="pres">
      <dgm:prSet presAssocID="{3D7D2DEC-D61A-3644-8096-6818E5C9570D}" presName="composite3" presStyleCnt="0"/>
      <dgm:spPr/>
    </dgm:pt>
    <dgm:pt modelId="{D27BD91B-C466-AC4F-A986-E436B0C3343D}" type="pres">
      <dgm:prSet presAssocID="{3D7D2DEC-D61A-3644-8096-6818E5C9570D}" presName="background3" presStyleLbl="node3" presStyleIdx="2" presStyleCnt="3"/>
      <dgm:spPr/>
    </dgm:pt>
    <dgm:pt modelId="{400D7A23-941E-6B47-96E4-AF637CC2B31A}" type="pres">
      <dgm:prSet presAssocID="{3D7D2DEC-D61A-3644-8096-6818E5C9570D}" presName="text3" presStyleLbl="fgAcc3" presStyleIdx="2" presStyleCnt="3">
        <dgm:presLayoutVars>
          <dgm:chPref val="3"/>
        </dgm:presLayoutVars>
      </dgm:prSet>
      <dgm:spPr/>
    </dgm:pt>
    <dgm:pt modelId="{26FE01B1-8199-C140-A384-43E47EDDB15B}" type="pres">
      <dgm:prSet presAssocID="{3D7D2DEC-D61A-3644-8096-6818E5C9570D}" presName="hierChild4" presStyleCnt="0"/>
      <dgm:spPr/>
    </dgm:pt>
  </dgm:ptLst>
  <dgm:cxnLst>
    <dgm:cxn modelId="{5E85E109-0116-8648-9331-D43D93538C86}" type="presOf" srcId="{52B336F6-661D-0E41-9F8D-49C6B2F38BD6}" destId="{B9E6C9E5-0DE7-BE4C-BAB6-0A41E1C38FB9}" srcOrd="0" destOrd="0" presId="urn:microsoft.com/office/officeart/2005/8/layout/hierarchy1"/>
    <dgm:cxn modelId="{9C28A60C-34E4-404A-9950-79B72BBF09DC}" srcId="{8EBBFB7F-BD99-4245-9160-494720F07AD1}" destId="{3DF0A3B1-8DD4-3041-85CF-B01DCCE19FCC}" srcOrd="0" destOrd="0" parTransId="{FDA91482-1521-094F-B4E7-1EADD334CE82}" sibTransId="{60DDDBC0-2840-804F-BB3F-FB7A9D6E72A5}"/>
    <dgm:cxn modelId="{0CD2B916-385C-0F4E-B437-B2936F4D40D2}" type="presOf" srcId="{93CAE654-E504-1F4B-9F95-9915BE7931BB}" destId="{B7DA8927-103D-9742-A3F4-CA29CE9CDDB8}" srcOrd="0" destOrd="0" presId="urn:microsoft.com/office/officeart/2005/8/layout/hierarchy1"/>
    <dgm:cxn modelId="{DEF75522-A4EB-9142-9E50-3C481659A61B}" srcId="{8EBBFB7F-BD99-4245-9160-494720F07AD1}" destId="{93CAE654-E504-1F4B-9F95-9915BE7931BB}" srcOrd="1" destOrd="0" parTransId="{18A843BA-6DEE-A445-9947-1E52A00E9D02}" sibTransId="{EF0F4E27-D5AA-A844-87CF-0E8F90712533}"/>
    <dgm:cxn modelId="{B967683B-DCEE-2144-8982-11032DDF5544}" type="presOf" srcId="{18A843BA-6DEE-A445-9947-1E52A00E9D02}" destId="{0BAE149B-D971-C547-B290-26549548AB9C}" srcOrd="0" destOrd="0" presId="urn:microsoft.com/office/officeart/2005/8/layout/hierarchy1"/>
    <dgm:cxn modelId="{7683EB4D-5664-0044-A7EF-4A47A3A4F86A}" srcId="{3DF0A3B1-8DD4-3041-85CF-B01DCCE19FCC}" destId="{0F5C4197-5B8A-E842-B5F5-715FD2A12E51}" srcOrd="1" destOrd="0" parTransId="{52B336F6-661D-0E41-9F8D-49C6B2F38BD6}" sibTransId="{31D0AF2A-E811-8C4A-96E3-BFDCD7A748DB}"/>
    <dgm:cxn modelId="{4D5E9254-5504-8541-A43B-BB0A1497D4E8}" type="presOf" srcId="{3DF0A3B1-8DD4-3041-85CF-B01DCCE19FCC}" destId="{166FA9D8-56D1-584E-8578-A1F54AC0B91A}" srcOrd="0" destOrd="0" presId="urn:microsoft.com/office/officeart/2005/8/layout/hierarchy1"/>
    <dgm:cxn modelId="{1B2CB263-31F6-AF49-A262-59B9A45D08B0}" type="presOf" srcId="{8EBBFB7F-BD99-4245-9160-494720F07AD1}" destId="{935F988D-69C3-F04A-94A8-53265F372082}" srcOrd="0" destOrd="0" presId="urn:microsoft.com/office/officeart/2005/8/layout/hierarchy1"/>
    <dgm:cxn modelId="{D6D4607F-79ED-FE46-833A-0C02CB24EDC2}" type="presOf" srcId="{85BA0336-E0BC-B24C-867C-8BADC57557B5}" destId="{E1879E42-304E-174B-9A0B-C168F8969E73}" srcOrd="0" destOrd="0" presId="urn:microsoft.com/office/officeart/2005/8/layout/hierarchy1"/>
    <dgm:cxn modelId="{A4C5B486-8F12-B745-8609-78E2309F5CDE}" type="presOf" srcId="{A36571E8-8D9D-9B43-82DD-F0ADF552879D}" destId="{E2EEB906-2D4E-8448-9248-B0A4078B1061}" srcOrd="0" destOrd="0" presId="urn:microsoft.com/office/officeart/2005/8/layout/hierarchy1"/>
    <dgm:cxn modelId="{E275E8A9-30CF-6843-A568-A50166E13E4B}" type="presOf" srcId="{040D4020-CF2F-0944-8149-699733E4C8A0}" destId="{ADC6F988-D732-CB4C-BCAE-9A2C4313844E}" srcOrd="0" destOrd="0" presId="urn:microsoft.com/office/officeart/2005/8/layout/hierarchy1"/>
    <dgm:cxn modelId="{AA5AEFB0-3409-054B-B0FF-92223E1AF85C}" type="presOf" srcId="{4555E3A7-5962-074F-B004-75C0594E8E9B}" destId="{E6DFF12A-DA5B-0C4C-993B-226A82072396}" srcOrd="0" destOrd="0" presId="urn:microsoft.com/office/officeart/2005/8/layout/hierarchy1"/>
    <dgm:cxn modelId="{8F57F1B2-A244-B74B-AC3F-7307B3538898}" srcId="{A36571E8-8D9D-9B43-82DD-F0ADF552879D}" destId="{8EBBFB7F-BD99-4245-9160-494720F07AD1}" srcOrd="0" destOrd="0" parTransId="{5B08EFC0-1095-D249-AC1C-5BEA852F9DE0}" sibTransId="{078827EF-E1C7-674F-B1DD-208E5EA457F9}"/>
    <dgm:cxn modelId="{87E255CC-F3D9-454D-A699-6AF0D2998001}" type="presOf" srcId="{FDA91482-1521-094F-B4E7-1EADD334CE82}" destId="{E982626E-256E-CE4E-AA43-BD7D56EE73DC}" srcOrd="0" destOrd="0" presId="urn:microsoft.com/office/officeart/2005/8/layout/hierarchy1"/>
    <dgm:cxn modelId="{2116C4D3-5D64-6C48-8559-A0C9CD86A02E}" srcId="{3DF0A3B1-8DD4-3041-85CF-B01DCCE19FCC}" destId="{4555E3A7-5962-074F-B004-75C0594E8E9B}" srcOrd="0" destOrd="0" parTransId="{85BA0336-E0BC-B24C-867C-8BADC57557B5}" sibTransId="{70C71551-96D4-2449-A707-56E0A4E84EF1}"/>
    <dgm:cxn modelId="{0EE71ED6-8E99-EC4A-8BFB-2E24D79050DC}" srcId="{93CAE654-E504-1F4B-9F95-9915BE7931BB}" destId="{3D7D2DEC-D61A-3644-8096-6818E5C9570D}" srcOrd="0" destOrd="0" parTransId="{040D4020-CF2F-0944-8149-699733E4C8A0}" sibTransId="{17C3AAB4-70DF-5C45-A7AD-11508BED9238}"/>
    <dgm:cxn modelId="{9C51F3F0-D28B-0140-9EB3-6313B79B70A4}" type="presOf" srcId="{0F5C4197-5B8A-E842-B5F5-715FD2A12E51}" destId="{EB0DE407-9628-C242-BFDC-A00845430998}" srcOrd="0" destOrd="0" presId="urn:microsoft.com/office/officeart/2005/8/layout/hierarchy1"/>
    <dgm:cxn modelId="{C00544F9-733C-6242-8150-8AEF5C755FC5}" type="presOf" srcId="{3D7D2DEC-D61A-3644-8096-6818E5C9570D}" destId="{400D7A23-941E-6B47-96E4-AF637CC2B31A}" srcOrd="0" destOrd="0" presId="urn:microsoft.com/office/officeart/2005/8/layout/hierarchy1"/>
    <dgm:cxn modelId="{A6EC64C9-692B-9E46-8BC5-995B86AB9531}" type="presParOf" srcId="{E2EEB906-2D4E-8448-9248-B0A4078B1061}" destId="{28DFAD2B-D995-B347-82C0-C2912DAE86D5}" srcOrd="0" destOrd="0" presId="urn:microsoft.com/office/officeart/2005/8/layout/hierarchy1"/>
    <dgm:cxn modelId="{CAF916BA-D6C4-BE43-9542-DE8AA82DBBE8}" type="presParOf" srcId="{28DFAD2B-D995-B347-82C0-C2912DAE86D5}" destId="{D562F2C7-3605-1A44-A4E8-3C895DFCC1BB}" srcOrd="0" destOrd="0" presId="urn:microsoft.com/office/officeart/2005/8/layout/hierarchy1"/>
    <dgm:cxn modelId="{FC473872-087C-374F-B112-F90C91FB5F26}" type="presParOf" srcId="{D562F2C7-3605-1A44-A4E8-3C895DFCC1BB}" destId="{6163674D-B800-9947-A97E-3CEF5EF593CD}" srcOrd="0" destOrd="0" presId="urn:microsoft.com/office/officeart/2005/8/layout/hierarchy1"/>
    <dgm:cxn modelId="{75C572C4-DDE6-8946-8F44-4290A7F37B3B}" type="presParOf" srcId="{D562F2C7-3605-1A44-A4E8-3C895DFCC1BB}" destId="{935F988D-69C3-F04A-94A8-53265F372082}" srcOrd="1" destOrd="0" presId="urn:microsoft.com/office/officeart/2005/8/layout/hierarchy1"/>
    <dgm:cxn modelId="{C87A2812-5A22-0C4E-88A0-0E2EE0823428}" type="presParOf" srcId="{28DFAD2B-D995-B347-82C0-C2912DAE86D5}" destId="{8CB44750-88FC-4E40-AA0E-177F3B16DC1B}" srcOrd="1" destOrd="0" presId="urn:microsoft.com/office/officeart/2005/8/layout/hierarchy1"/>
    <dgm:cxn modelId="{F6378B03-2DBD-5B44-8437-813D2474597F}" type="presParOf" srcId="{8CB44750-88FC-4E40-AA0E-177F3B16DC1B}" destId="{E982626E-256E-CE4E-AA43-BD7D56EE73DC}" srcOrd="0" destOrd="0" presId="urn:microsoft.com/office/officeart/2005/8/layout/hierarchy1"/>
    <dgm:cxn modelId="{B1B81D2D-91B8-6C40-B387-AF53372E57E5}" type="presParOf" srcId="{8CB44750-88FC-4E40-AA0E-177F3B16DC1B}" destId="{6765ECF9-9379-3A4A-A6A4-50A47A53FA54}" srcOrd="1" destOrd="0" presId="urn:microsoft.com/office/officeart/2005/8/layout/hierarchy1"/>
    <dgm:cxn modelId="{15861A97-1061-A544-BCBC-77BF39F4D4EB}" type="presParOf" srcId="{6765ECF9-9379-3A4A-A6A4-50A47A53FA54}" destId="{3C9CFC8B-FB21-BA46-9BCC-C538A7CB29ED}" srcOrd="0" destOrd="0" presId="urn:microsoft.com/office/officeart/2005/8/layout/hierarchy1"/>
    <dgm:cxn modelId="{1032C3EF-20CB-AE49-8211-DEA5E901B375}" type="presParOf" srcId="{3C9CFC8B-FB21-BA46-9BCC-C538A7CB29ED}" destId="{AD2E303F-4243-E548-AB14-F79938DE9D97}" srcOrd="0" destOrd="0" presId="urn:microsoft.com/office/officeart/2005/8/layout/hierarchy1"/>
    <dgm:cxn modelId="{8DE483E1-9627-DD4A-8E37-080850FA8A90}" type="presParOf" srcId="{3C9CFC8B-FB21-BA46-9BCC-C538A7CB29ED}" destId="{166FA9D8-56D1-584E-8578-A1F54AC0B91A}" srcOrd="1" destOrd="0" presId="urn:microsoft.com/office/officeart/2005/8/layout/hierarchy1"/>
    <dgm:cxn modelId="{C536C0BD-9815-2A4B-9071-EE1BC066388D}" type="presParOf" srcId="{6765ECF9-9379-3A4A-A6A4-50A47A53FA54}" destId="{85ABE772-0DD1-F74F-9A39-3920B4B598EF}" srcOrd="1" destOrd="0" presId="urn:microsoft.com/office/officeart/2005/8/layout/hierarchy1"/>
    <dgm:cxn modelId="{A1427811-4E4D-394D-862F-420564C42EBB}" type="presParOf" srcId="{85ABE772-0DD1-F74F-9A39-3920B4B598EF}" destId="{E1879E42-304E-174B-9A0B-C168F8969E73}" srcOrd="0" destOrd="0" presId="urn:microsoft.com/office/officeart/2005/8/layout/hierarchy1"/>
    <dgm:cxn modelId="{FE430D91-73EB-754D-AA2F-73245CDE4B53}" type="presParOf" srcId="{85ABE772-0DD1-F74F-9A39-3920B4B598EF}" destId="{CC0CA54D-ED15-084E-B890-7CA5BBF63228}" srcOrd="1" destOrd="0" presId="urn:microsoft.com/office/officeart/2005/8/layout/hierarchy1"/>
    <dgm:cxn modelId="{E2F8BE58-988D-1044-9C87-D771A7DCF4CA}" type="presParOf" srcId="{CC0CA54D-ED15-084E-B890-7CA5BBF63228}" destId="{B0BFBB8C-0B04-D749-B808-114D31C87F87}" srcOrd="0" destOrd="0" presId="urn:microsoft.com/office/officeart/2005/8/layout/hierarchy1"/>
    <dgm:cxn modelId="{6A67AE03-0AB8-5C41-891D-D01EB236B2EB}" type="presParOf" srcId="{B0BFBB8C-0B04-D749-B808-114D31C87F87}" destId="{6C4E25D3-191E-4348-8EF9-0936B0A99C19}" srcOrd="0" destOrd="0" presId="urn:microsoft.com/office/officeart/2005/8/layout/hierarchy1"/>
    <dgm:cxn modelId="{2BC5E160-EF2B-5445-944F-457A05C38227}" type="presParOf" srcId="{B0BFBB8C-0B04-D749-B808-114D31C87F87}" destId="{E6DFF12A-DA5B-0C4C-993B-226A82072396}" srcOrd="1" destOrd="0" presId="urn:microsoft.com/office/officeart/2005/8/layout/hierarchy1"/>
    <dgm:cxn modelId="{2A257FA7-EF5D-F947-9457-612A81481902}" type="presParOf" srcId="{CC0CA54D-ED15-084E-B890-7CA5BBF63228}" destId="{F14DA0C9-7EEA-E84E-A432-7D4E43FC5030}" srcOrd="1" destOrd="0" presId="urn:microsoft.com/office/officeart/2005/8/layout/hierarchy1"/>
    <dgm:cxn modelId="{F7D33455-6D80-5443-AA71-3D0786481ACA}" type="presParOf" srcId="{85ABE772-0DD1-F74F-9A39-3920B4B598EF}" destId="{B9E6C9E5-0DE7-BE4C-BAB6-0A41E1C38FB9}" srcOrd="2" destOrd="0" presId="urn:microsoft.com/office/officeart/2005/8/layout/hierarchy1"/>
    <dgm:cxn modelId="{8E79F8FA-5687-C047-9CD6-176F29753778}" type="presParOf" srcId="{85ABE772-0DD1-F74F-9A39-3920B4B598EF}" destId="{E6AD1C46-0142-0E42-857B-2A2AE85102F6}" srcOrd="3" destOrd="0" presId="urn:microsoft.com/office/officeart/2005/8/layout/hierarchy1"/>
    <dgm:cxn modelId="{46F26944-0331-3A4E-83AA-BC200DA2C9F7}" type="presParOf" srcId="{E6AD1C46-0142-0E42-857B-2A2AE85102F6}" destId="{61C70E69-A144-9140-A0C8-D8ADA32C9AC4}" srcOrd="0" destOrd="0" presId="urn:microsoft.com/office/officeart/2005/8/layout/hierarchy1"/>
    <dgm:cxn modelId="{6A125ED4-5049-1C46-99BB-C3D849E3CE0A}" type="presParOf" srcId="{61C70E69-A144-9140-A0C8-D8ADA32C9AC4}" destId="{F91FBDD2-248D-9C4A-83DA-DFFFF9D5AE24}" srcOrd="0" destOrd="0" presId="urn:microsoft.com/office/officeart/2005/8/layout/hierarchy1"/>
    <dgm:cxn modelId="{4AB50DB8-D4B2-8040-81C0-1526E847ED6A}" type="presParOf" srcId="{61C70E69-A144-9140-A0C8-D8ADA32C9AC4}" destId="{EB0DE407-9628-C242-BFDC-A00845430998}" srcOrd="1" destOrd="0" presId="urn:microsoft.com/office/officeart/2005/8/layout/hierarchy1"/>
    <dgm:cxn modelId="{5B14DE94-9D4A-B14A-8CB9-E06A972DF326}" type="presParOf" srcId="{E6AD1C46-0142-0E42-857B-2A2AE85102F6}" destId="{7E27955C-4E61-5C4D-9CD2-6B89E959D99F}" srcOrd="1" destOrd="0" presId="urn:microsoft.com/office/officeart/2005/8/layout/hierarchy1"/>
    <dgm:cxn modelId="{100A5FAC-2A24-1844-8571-259D6F2B2939}" type="presParOf" srcId="{8CB44750-88FC-4E40-AA0E-177F3B16DC1B}" destId="{0BAE149B-D971-C547-B290-26549548AB9C}" srcOrd="2" destOrd="0" presId="urn:microsoft.com/office/officeart/2005/8/layout/hierarchy1"/>
    <dgm:cxn modelId="{D6E6F655-F61B-B740-B69D-D085F3FC9EC6}" type="presParOf" srcId="{8CB44750-88FC-4E40-AA0E-177F3B16DC1B}" destId="{986EFFDA-3A2F-FE47-B58D-734B3CBD4DB3}" srcOrd="3" destOrd="0" presId="urn:microsoft.com/office/officeart/2005/8/layout/hierarchy1"/>
    <dgm:cxn modelId="{038F9EBB-867D-DF4B-868F-35D4233751B8}" type="presParOf" srcId="{986EFFDA-3A2F-FE47-B58D-734B3CBD4DB3}" destId="{3C83A8F0-0BA6-D545-84F1-8FEA23744048}" srcOrd="0" destOrd="0" presId="urn:microsoft.com/office/officeart/2005/8/layout/hierarchy1"/>
    <dgm:cxn modelId="{041FEB2B-7E8B-7249-95D6-DD893D70B877}" type="presParOf" srcId="{3C83A8F0-0BA6-D545-84F1-8FEA23744048}" destId="{C6664B98-9234-9F47-A423-AC070FCB2C36}" srcOrd="0" destOrd="0" presId="urn:microsoft.com/office/officeart/2005/8/layout/hierarchy1"/>
    <dgm:cxn modelId="{BA3C97CD-0818-6E4C-ACB7-728C0F4D53F6}" type="presParOf" srcId="{3C83A8F0-0BA6-D545-84F1-8FEA23744048}" destId="{B7DA8927-103D-9742-A3F4-CA29CE9CDDB8}" srcOrd="1" destOrd="0" presId="urn:microsoft.com/office/officeart/2005/8/layout/hierarchy1"/>
    <dgm:cxn modelId="{D9DB6712-2420-274E-9A41-64462E8B2054}" type="presParOf" srcId="{986EFFDA-3A2F-FE47-B58D-734B3CBD4DB3}" destId="{493F8D42-F1FD-5C44-A615-B6BE769FFC85}" srcOrd="1" destOrd="0" presId="urn:microsoft.com/office/officeart/2005/8/layout/hierarchy1"/>
    <dgm:cxn modelId="{8B8CE95F-99F9-9048-A855-9EFF7965DE9E}" type="presParOf" srcId="{493F8D42-F1FD-5C44-A615-B6BE769FFC85}" destId="{ADC6F988-D732-CB4C-BCAE-9A2C4313844E}" srcOrd="0" destOrd="0" presId="urn:microsoft.com/office/officeart/2005/8/layout/hierarchy1"/>
    <dgm:cxn modelId="{4E77099E-13BB-D849-9EB0-5A7A8B988B22}" type="presParOf" srcId="{493F8D42-F1FD-5C44-A615-B6BE769FFC85}" destId="{DC427A9F-84D4-3649-972A-FCE3FD223918}" srcOrd="1" destOrd="0" presId="urn:microsoft.com/office/officeart/2005/8/layout/hierarchy1"/>
    <dgm:cxn modelId="{C44D41EB-50F5-5341-B2C8-C16B4036CB5A}" type="presParOf" srcId="{DC427A9F-84D4-3649-972A-FCE3FD223918}" destId="{8302D38F-C228-7A40-83FA-67756AC0909D}" srcOrd="0" destOrd="0" presId="urn:microsoft.com/office/officeart/2005/8/layout/hierarchy1"/>
    <dgm:cxn modelId="{ECC97A12-348C-4548-9D87-81879049406B}" type="presParOf" srcId="{8302D38F-C228-7A40-83FA-67756AC0909D}" destId="{D27BD91B-C466-AC4F-A986-E436B0C3343D}" srcOrd="0" destOrd="0" presId="urn:microsoft.com/office/officeart/2005/8/layout/hierarchy1"/>
    <dgm:cxn modelId="{1939E9B4-8D4B-9B47-A114-43B92088C4CB}" type="presParOf" srcId="{8302D38F-C228-7A40-83FA-67756AC0909D}" destId="{400D7A23-941E-6B47-96E4-AF637CC2B31A}" srcOrd="1" destOrd="0" presId="urn:microsoft.com/office/officeart/2005/8/layout/hierarchy1"/>
    <dgm:cxn modelId="{8C0241E8-C53F-CF44-ABE2-776916E1F437}" type="presParOf" srcId="{DC427A9F-84D4-3649-972A-FCE3FD223918}" destId="{26FE01B1-8199-C140-A384-43E47EDDB15B}"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6571E8-8D9D-9B43-82DD-F0ADF552879D}"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GB"/>
        </a:p>
      </dgm:t>
    </dgm:pt>
    <dgm:pt modelId="{8EBBFB7F-BD99-4245-9160-494720F07AD1}">
      <dgm:prSet phldrT="[Text]" custT="1"/>
      <dgm:spPr/>
      <dgm:t>
        <a:bodyPr/>
        <a:lstStyle/>
        <a:p>
          <a:r>
            <a:rPr lang="en-GB" sz="1400" dirty="0"/>
            <a:t>Test</a:t>
          </a:r>
        </a:p>
      </dgm:t>
    </dgm:pt>
    <dgm:pt modelId="{5B08EFC0-1095-D249-AC1C-5BEA852F9DE0}" type="parTrans" cxnId="{8F57F1B2-A244-B74B-AC3F-7307B3538898}">
      <dgm:prSet/>
      <dgm:spPr/>
      <dgm:t>
        <a:bodyPr/>
        <a:lstStyle/>
        <a:p>
          <a:endParaRPr lang="en-GB" sz="1400"/>
        </a:p>
      </dgm:t>
    </dgm:pt>
    <dgm:pt modelId="{078827EF-E1C7-674F-B1DD-208E5EA457F9}" type="sibTrans" cxnId="{8F57F1B2-A244-B74B-AC3F-7307B3538898}">
      <dgm:prSet/>
      <dgm:spPr/>
      <dgm:t>
        <a:bodyPr/>
        <a:lstStyle/>
        <a:p>
          <a:endParaRPr lang="en-GB" sz="1400"/>
        </a:p>
      </dgm:t>
    </dgm:pt>
    <dgm:pt modelId="{3DF0A3B1-8DD4-3041-85CF-B01DCCE19FCC}">
      <dgm:prSet phldrT="[Text]" custT="1"/>
      <dgm:spPr/>
      <dgm:t>
        <a:bodyPr/>
        <a:lstStyle/>
        <a:p>
          <a:r>
            <a:rPr lang="en-GB" sz="1400" dirty="0"/>
            <a:t>Test</a:t>
          </a:r>
        </a:p>
      </dgm:t>
    </dgm:pt>
    <dgm:pt modelId="{FDA91482-1521-094F-B4E7-1EADD334CE82}" type="parTrans" cxnId="{9C28A60C-34E4-404A-9950-79B72BBF09DC}">
      <dgm:prSet/>
      <dgm:spPr>
        <a:ln>
          <a:solidFill>
            <a:schemeClr val="bg1"/>
          </a:solidFill>
        </a:ln>
      </dgm:spPr>
      <dgm:t>
        <a:bodyPr/>
        <a:lstStyle/>
        <a:p>
          <a:endParaRPr lang="en-GB" sz="1400"/>
        </a:p>
      </dgm:t>
    </dgm:pt>
    <dgm:pt modelId="{60DDDBC0-2840-804F-BB3F-FB7A9D6E72A5}" type="sibTrans" cxnId="{9C28A60C-34E4-404A-9950-79B72BBF09DC}">
      <dgm:prSet/>
      <dgm:spPr/>
      <dgm:t>
        <a:bodyPr/>
        <a:lstStyle/>
        <a:p>
          <a:endParaRPr lang="en-GB" sz="1400"/>
        </a:p>
      </dgm:t>
    </dgm:pt>
    <dgm:pt modelId="{4555E3A7-5962-074F-B004-75C0594E8E9B}">
      <dgm:prSet phldrT="[Text]" custT="1"/>
      <dgm:spPr/>
      <dgm:t>
        <a:bodyPr/>
        <a:lstStyle/>
        <a:p>
          <a:r>
            <a:rPr lang="en-GB" sz="1400" dirty="0"/>
            <a:t>Test</a:t>
          </a:r>
        </a:p>
      </dgm:t>
    </dgm:pt>
    <dgm:pt modelId="{85BA0336-E0BC-B24C-867C-8BADC57557B5}" type="parTrans" cxnId="{2116C4D3-5D64-6C48-8559-A0C9CD86A02E}">
      <dgm:prSet/>
      <dgm:spPr>
        <a:ln>
          <a:solidFill>
            <a:schemeClr val="bg1"/>
          </a:solidFill>
        </a:ln>
      </dgm:spPr>
      <dgm:t>
        <a:bodyPr/>
        <a:lstStyle/>
        <a:p>
          <a:endParaRPr lang="en-GB" sz="1400"/>
        </a:p>
      </dgm:t>
    </dgm:pt>
    <dgm:pt modelId="{70C71551-96D4-2449-A707-56E0A4E84EF1}" type="sibTrans" cxnId="{2116C4D3-5D64-6C48-8559-A0C9CD86A02E}">
      <dgm:prSet/>
      <dgm:spPr/>
      <dgm:t>
        <a:bodyPr/>
        <a:lstStyle/>
        <a:p>
          <a:endParaRPr lang="en-GB" sz="1400"/>
        </a:p>
      </dgm:t>
    </dgm:pt>
    <dgm:pt modelId="{0F5C4197-5B8A-E842-B5F5-715FD2A12E51}">
      <dgm:prSet phldrT="[Text]" custT="1"/>
      <dgm:spPr/>
      <dgm:t>
        <a:bodyPr/>
        <a:lstStyle/>
        <a:p>
          <a:r>
            <a:rPr lang="en-GB" sz="1400" dirty="0"/>
            <a:t>Test</a:t>
          </a:r>
        </a:p>
      </dgm:t>
    </dgm:pt>
    <dgm:pt modelId="{52B336F6-661D-0E41-9F8D-49C6B2F38BD6}" type="parTrans" cxnId="{7683EB4D-5664-0044-A7EF-4A47A3A4F86A}">
      <dgm:prSet/>
      <dgm:spPr>
        <a:ln>
          <a:solidFill>
            <a:schemeClr val="bg1"/>
          </a:solidFill>
        </a:ln>
      </dgm:spPr>
      <dgm:t>
        <a:bodyPr/>
        <a:lstStyle/>
        <a:p>
          <a:endParaRPr lang="en-GB" sz="1400"/>
        </a:p>
      </dgm:t>
    </dgm:pt>
    <dgm:pt modelId="{31D0AF2A-E811-8C4A-96E3-BFDCD7A748DB}" type="sibTrans" cxnId="{7683EB4D-5664-0044-A7EF-4A47A3A4F86A}">
      <dgm:prSet/>
      <dgm:spPr/>
      <dgm:t>
        <a:bodyPr/>
        <a:lstStyle/>
        <a:p>
          <a:endParaRPr lang="en-GB" sz="1400"/>
        </a:p>
      </dgm:t>
    </dgm:pt>
    <dgm:pt modelId="{93CAE654-E504-1F4B-9F95-9915BE7931BB}">
      <dgm:prSet phldrT="[Text]" custT="1"/>
      <dgm:spPr/>
      <dgm:t>
        <a:bodyPr/>
        <a:lstStyle/>
        <a:p>
          <a:r>
            <a:rPr lang="en-GB" sz="1400" dirty="0"/>
            <a:t>Test</a:t>
          </a:r>
        </a:p>
      </dgm:t>
    </dgm:pt>
    <dgm:pt modelId="{18A843BA-6DEE-A445-9947-1E52A00E9D02}" type="parTrans" cxnId="{DEF75522-A4EB-9142-9E50-3C481659A61B}">
      <dgm:prSet/>
      <dgm:spPr>
        <a:ln>
          <a:solidFill>
            <a:schemeClr val="bg1"/>
          </a:solidFill>
        </a:ln>
      </dgm:spPr>
      <dgm:t>
        <a:bodyPr/>
        <a:lstStyle/>
        <a:p>
          <a:endParaRPr lang="en-GB" sz="1400">
            <a:solidFill>
              <a:schemeClr val="bg1"/>
            </a:solidFill>
          </a:endParaRPr>
        </a:p>
      </dgm:t>
    </dgm:pt>
    <dgm:pt modelId="{EF0F4E27-D5AA-A844-87CF-0E8F90712533}" type="sibTrans" cxnId="{DEF75522-A4EB-9142-9E50-3C481659A61B}">
      <dgm:prSet/>
      <dgm:spPr/>
      <dgm:t>
        <a:bodyPr/>
        <a:lstStyle/>
        <a:p>
          <a:endParaRPr lang="en-GB" sz="1400"/>
        </a:p>
      </dgm:t>
    </dgm:pt>
    <dgm:pt modelId="{3D7D2DEC-D61A-3644-8096-6818E5C9570D}">
      <dgm:prSet phldrT="[Text]" custT="1"/>
      <dgm:spPr/>
      <dgm:t>
        <a:bodyPr/>
        <a:lstStyle/>
        <a:p>
          <a:r>
            <a:rPr lang="en-GB" sz="1400" dirty="0"/>
            <a:t>Test</a:t>
          </a:r>
        </a:p>
      </dgm:t>
    </dgm:pt>
    <dgm:pt modelId="{040D4020-CF2F-0944-8149-699733E4C8A0}" type="parTrans" cxnId="{0EE71ED6-8E99-EC4A-8BFB-2E24D79050DC}">
      <dgm:prSet/>
      <dgm:spPr>
        <a:ln>
          <a:solidFill>
            <a:schemeClr val="bg1"/>
          </a:solidFill>
        </a:ln>
      </dgm:spPr>
      <dgm:t>
        <a:bodyPr/>
        <a:lstStyle/>
        <a:p>
          <a:endParaRPr lang="en-GB" sz="1400"/>
        </a:p>
      </dgm:t>
    </dgm:pt>
    <dgm:pt modelId="{17C3AAB4-70DF-5C45-A7AD-11508BED9238}" type="sibTrans" cxnId="{0EE71ED6-8E99-EC4A-8BFB-2E24D79050DC}">
      <dgm:prSet/>
      <dgm:spPr/>
      <dgm:t>
        <a:bodyPr/>
        <a:lstStyle/>
        <a:p>
          <a:endParaRPr lang="en-GB" sz="1400"/>
        </a:p>
      </dgm:t>
    </dgm:pt>
    <dgm:pt modelId="{E2EEB906-2D4E-8448-9248-B0A4078B1061}" type="pres">
      <dgm:prSet presAssocID="{A36571E8-8D9D-9B43-82DD-F0ADF552879D}" presName="hierChild1" presStyleCnt="0">
        <dgm:presLayoutVars>
          <dgm:chPref val="1"/>
          <dgm:dir/>
          <dgm:animOne val="branch"/>
          <dgm:animLvl val="lvl"/>
          <dgm:resizeHandles/>
        </dgm:presLayoutVars>
      </dgm:prSet>
      <dgm:spPr/>
    </dgm:pt>
    <dgm:pt modelId="{28DFAD2B-D995-B347-82C0-C2912DAE86D5}" type="pres">
      <dgm:prSet presAssocID="{8EBBFB7F-BD99-4245-9160-494720F07AD1}" presName="hierRoot1" presStyleCnt="0"/>
      <dgm:spPr/>
    </dgm:pt>
    <dgm:pt modelId="{D562F2C7-3605-1A44-A4E8-3C895DFCC1BB}" type="pres">
      <dgm:prSet presAssocID="{8EBBFB7F-BD99-4245-9160-494720F07AD1}" presName="composite" presStyleCnt="0"/>
      <dgm:spPr/>
    </dgm:pt>
    <dgm:pt modelId="{6163674D-B800-9947-A97E-3CEF5EF593CD}" type="pres">
      <dgm:prSet presAssocID="{8EBBFB7F-BD99-4245-9160-494720F07AD1}" presName="background" presStyleLbl="node0" presStyleIdx="0" presStyleCnt="1"/>
      <dgm:spPr/>
    </dgm:pt>
    <dgm:pt modelId="{935F988D-69C3-F04A-94A8-53265F372082}" type="pres">
      <dgm:prSet presAssocID="{8EBBFB7F-BD99-4245-9160-494720F07AD1}" presName="text" presStyleLbl="fgAcc0" presStyleIdx="0" presStyleCnt="1">
        <dgm:presLayoutVars>
          <dgm:chPref val="3"/>
        </dgm:presLayoutVars>
      </dgm:prSet>
      <dgm:spPr/>
    </dgm:pt>
    <dgm:pt modelId="{8CB44750-88FC-4E40-AA0E-177F3B16DC1B}" type="pres">
      <dgm:prSet presAssocID="{8EBBFB7F-BD99-4245-9160-494720F07AD1}" presName="hierChild2" presStyleCnt="0"/>
      <dgm:spPr/>
    </dgm:pt>
    <dgm:pt modelId="{E982626E-256E-CE4E-AA43-BD7D56EE73DC}" type="pres">
      <dgm:prSet presAssocID="{FDA91482-1521-094F-B4E7-1EADD334CE82}" presName="Name10" presStyleLbl="parChTrans1D2" presStyleIdx="0" presStyleCnt="2"/>
      <dgm:spPr/>
    </dgm:pt>
    <dgm:pt modelId="{6765ECF9-9379-3A4A-A6A4-50A47A53FA54}" type="pres">
      <dgm:prSet presAssocID="{3DF0A3B1-8DD4-3041-85CF-B01DCCE19FCC}" presName="hierRoot2" presStyleCnt="0"/>
      <dgm:spPr/>
    </dgm:pt>
    <dgm:pt modelId="{3C9CFC8B-FB21-BA46-9BCC-C538A7CB29ED}" type="pres">
      <dgm:prSet presAssocID="{3DF0A3B1-8DD4-3041-85CF-B01DCCE19FCC}" presName="composite2" presStyleCnt="0"/>
      <dgm:spPr/>
    </dgm:pt>
    <dgm:pt modelId="{AD2E303F-4243-E548-AB14-F79938DE9D97}" type="pres">
      <dgm:prSet presAssocID="{3DF0A3B1-8DD4-3041-85CF-B01DCCE19FCC}" presName="background2" presStyleLbl="node2" presStyleIdx="0" presStyleCnt="2"/>
      <dgm:spPr/>
    </dgm:pt>
    <dgm:pt modelId="{166FA9D8-56D1-584E-8578-A1F54AC0B91A}" type="pres">
      <dgm:prSet presAssocID="{3DF0A3B1-8DD4-3041-85CF-B01DCCE19FCC}" presName="text2" presStyleLbl="fgAcc2" presStyleIdx="0" presStyleCnt="2">
        <dgm:presLayoutVars>
          <dgm:chPref val="3"/>
        </dgm:presLayoutVars>
      </dgm:prSet>
      <dgm:spPr/>
    </dgm:pt>
    <dgm:pt modelId="{85ABE772-0DD1-F74F-9A39-3920B4B598EF}" type="pres">
      <dgm:prSet presAssocID="{3DF0A3B1-8DD4-3041-85CF-B01DCCE19FCC}" presName="hierChild3" presStyleCnt="0"/>
      <dgm:spPr/>
    </dgm:pt>
    <dgm:pt modelId="{E1879E42-304E-174B-9A0B-C168F8969E73}" type="pres">
      <dgm:prSet presAssocID="{85BA0336-E0BC-B24C-867C-8BADC57557B5}" presName="Name17" presStyleLbl="parChTrans1D3" presStyleIdx="0" presStyleCnt="3"/>
      <dgm:spPr/>
    </dgm:pt>
    <dgm:pt modelId="{CC0CA54D-ED15-084E-B890-7CA5BBF63228}" type="pres">
      <dgm:prSet presAssocID="{4555E3A7-5962-074F-B004-75C0594E8E9B}" presName="hierRoot3" presStyleCnt="0"/>
      <dgm:spPr/>
    </dgm:pt>
    <dgm:pt modelId="{B0BFBB8C-0B04-D749-B808-114D31C87F87}" type="pres">
      <dgm:prSet presAssocID="{4555E3A7-5962-074F-B004-75C0594E8E9B}" presName="composite3" presStyleCnt="0"/>
      <dgm:spPr/>
    </dgm:pt>
    <dgm:pt modelId="{6C4E25D3-191E-4348-8EF9-0936B0A99C19}" type="pres">
      <dgm:prSet presAssocID="{4555E3A7-5962-074F-B004-75C0594E8E9B}" presName="background3" presStyleLbl="node3" presStyleIdx="0" presStyleCnt="3"/>
      <dgm:spPr/>
    </dgm:pt>
    <dgm:pt modelId="{E6DFF12A-DA5B-0C4C-993B-226A82072396}" type="pres">
      <dgm:prSet presAssocID="{4555E3A7-5962-074F-B004-75C0594E8E9B}" presName="text3" presStyleLbl="fgAcc3" presStyleIdx="0" presStyleCnt="3">
        <dgm:presLayoutVars>
          <dgm:chPref val="3"/>
        </dgm:presLayoutVars>
      </dgm:prSet>
      <dgm:spPr/>
    </dgm:pt>
    <dgm:pt modelId="{F14DA0C9-7EEA-E84E-A432-7D4E43FC5030}" type="pres">
      <dgm:prSet presAssocID="{4555E3A7-5962-074F-B004-75C0594E8E9B}" presName="hierChild4" presStyleCnt="0"/>
      <dgm:spPr/>
    </dgm:pt>
    <dgm:pt modelId="{B9E6C9E5-0DE7-BE4C-BAB6-0A41E1C38FB9}" type="pres">
      <dgm:prSet presAssocID="{52B336F6-661D-0E41-9F8D-49C6B2F38BD6}" presName="Name17" presStyleLbl="parChTrans1D3" presStyleIdx="1" presStyleCnt="3"/>
      <dgm:spPr/>
    </dgm:pt>
    <dgm:pt modelId="{E6AD1C46-0142-0E42-857B-2A2AE85102F6}" type="pres">
      <dgm:prSet presAssocID="{0F5C4197-5B8A-E842-B5F5-715FD2A12E51}" presName="hierRoot3" presStyleCnt="0"/>
      <dgm:spPr/>
    </dgm:pt>
    <dgm:pt modelId="{61C70E69-A144-9140-A0C8-D8ADA32C9AC4}" type="pres">
      <dgm:prSet presAssocID="{0F5C4197-5B8A-E842-B5F5-715FD2A12E51}" presName="composite3" presStyleCnt="0"/>
      <dgm:spPr/>
    </dgm:pt>
    <dgm:pt modelId="{F91FBDD2-248D-9C4A-83DA-DFFFF9D5AE24}" type="pres">
      <dgm:prSet presAssocID="{0F5C4197-5B8A-E842-B5F5-715FD2A12E51}" presName="background3" presStyleLbl="node3" presStyleIdx="1" presStyleCnt="3"/>
      <dgm:spPr/>
    </dgm:pt>
    <dgm:pt modelId="{EB0DE407-9628-C242-BFDC-A00845430998}" type="pres">
      <dgm:prSet presAssocID="{0F5C4197-5B8A-E842-B5F5-715FD2A12E51}" presName="text3" presStyleLbl="fgAcc3" presStyleIdx="1" presStyleCnt="3">
        <dgm:presLayoutVars>
          <dgm:chPref val="3"/>
        </dgm:presLayoutVars>
      </dgm:prSet>
      <dgm:spPr/>
    </dgm:pt>
    <dgm:pt modelId="{7E27955C-4E61-5C4D-9CD2-6B89E959D99F}" type="pres">
      <dgm:prSet presAssocID="{0F5C4197-5B8A-E842-B5F5-715FD2A12E51}" presName="hierChild4" presStyleCnt="0"/>
      <dgm:spPr/>
    </dgm:pt>
    <dgm:pt modelId="{0BAE149B-D971-C547-B290-26549548AB9C}" type="pres">
      <dgm:prSet presAssocID="{18A843BA-6DEE-A445-9947-1E52A00E9D02}" presName="Name10" presStyleLbl="parChTrans1D2" presStyleIdx="1" presStyleCnt="2"/>
      <dgm:spPr/>
    </dgm:pt>
    <dgm:pt modelId="{986EFFDA-3A2F-FE47-B58D-734B3CBD4DB3}" type="pres">
      <dgm:prSet presAssocID="{93CAE654-E504-1F4B-9F95-9915BE7931BB}" presName="hierRoot2" presStyleCnt="0"/>
      <dgm:spPr/>
    </dgm:pt>
    <dgm:pt modelId="{3C83A8F0-0BA6-D545-84F1-8FEA23744048}" type="pres">
      <dgm:prSet presAssocID="{93CAE654-E504-1F4B-9F95-9915BE7931BB}" presName="composite2" presStyleCnt="0"/>
      <dgm:spPr/>
    </dgm:pt>
    <dgm:pt modelId="{C6664B98-9234-9F47-A423-AC070FCB2C36}" type="pres">
      <dgm:prSet presAssocID="{93CAE654-E504-1F4B-9F95-9915BE7931BB}" presName="background2" presStyleLbl="node2" presStyleIdx="1" presStyleCnt="2"/>
      <dgm:spPr/>
    </dgm:pt>
    <dgm:pt modelId="{B7DA8927-103D-9742-A3F4-CA29CE9CDDB8}" type="pres">
      <dgm:prSet presAssocID="{93CAE654-E504-1F4B-9F95-9915BE7931BB}" presName="text2" presStyleLbl="fgAcc2" presStyleIdx="1" presStyleCnt="2">
        <dgm:presLayoutVars>
          <dgm:chPref val="3"/>
        </dgm:presLayoutVars>
      </dgm:prSet>
      <dgm:spPr/>
    </dgm:pt>
    <dgm:pt modelId="{493F8D42-F1FD-5C44-A615-B6BE769FFC85}" type="pres">
      <dgm:prSet presAssocID="{93CAE654-E504-1F4B-9F95-9915BE7931BB}" presName="hierChild3" presStyleCnt="0"/>
      <dgm:spPr/>
    </dgm:pt>
    <dgm:pt modelId="{ADC6F988-D732-CB4C-BCAE-9A2C4313844E}" type="pres">
      <dgm:prSet presAssocID="{040D4020-CF2F-0944-8149-699733E4C8A0}" presName="Name17" presStyleLbl="parChTrans1D3" presStyleIdx="2" presStyleCnt="3"/>
      <dgm:spPr/>
    </dgm:pt>
    <dgm:pt modelId="{DC427A9F-84D4-3649-972A-FCE3FD223918}" type="pres">
      <dgm:prSet presAssocID="{3D7D2DEC-D61A-3644-8096-6818E5C9570D}" presName="hierRoot3" presStyleCnt="0"/>
      <dgm:spPr/>
    </dgm:pt>
    <dgm:pt modelId="{8302D38F-C228-7A40-83FA-67756AC0909D}" type="pres">
      <dgm:prSet presAssocID="{3D7D2DEC-D61A-3644-8096-6818E5C9570D}" presName="composite3" presStyleCnt="0"/>
      <dgm:spPr/>
    </dgm:pt>
    <dgm:pt modelId="{D27BD91B-C466-AC4F-A986-E436B0C3343D}" type="pres">
      <dgm:prSet presAssocID="{3D7D2DEC-D61A-3644-8096-6818E5C9570D}" presName="background3" presStyleLbl="node3" presStyleIdx="2" presStyleCnt="3"/>
      <dgm:spPr/>
    </dgm:pt>
    <dgm:pt modelId="{400D7A23-941E-6B47-96E4-AF637CC2B31A}" type="pres">
      <dgm:prSet presAssocID="{3D7D2DEC-D61A-3644-8096-6818E5C9570D}" presName="text3" presStyleLbl="fgAcc3" presStyleIdx="2" presStyleCnt="3">
        <dgm:presLayoutVars>
          <dgm:chPref val="3"/>
        </dgm:presLayoutVars>
      </dgm:prSet>
      <dgm:spPr/>
    </dgm:pt>
    <dgm:pt modelId="{26FE01B1-8199-C140-A384-43E47EDDB15B}" type="pres">
      <dgm:prSet presAssocID="{3D7D2DEC-D61A-3644-8096-6818E5C9570D}" presName="hierChild4" presStyleCnt="0"/>
      <dgm:spPr/>
    </dgm:pt>
  </dgm:ptLst>
  <dgm:cxnLst>
    <dgm:cxn modelId="{5E85E109-0116-8648-9331-D43D93538C86}" type="presOf" srcId="{52B336F6-661D-0E41-9F8D-49C6B2F38BD6}" destId="{B9E6C9E5-0DE7-BE4C-BAB6-0A41E1C38FB9}" srcOrd="0" destOrd="0" presId="urn:microsoft.com/office/officeart/2005/8/layout/hierarchy1"/>
    <dgm:cxn modelId="{9C28A60C-34E4-404A-9950-79B72BBF09DC}" srcId="{8EBBFB7F-BD99-4245-9160-494720F07AD1}" destId="{3DF0A3B1-8DD4-3041-85CF-B01DCCE19FCC}" srcOrd="0" destOrd="0" parTransId="{FDA91482-1521-094F-B4E7-1EADD334CE82}" sibTransId="{60DDDBC0-2840-804F-BB3F-FB7A9D6E72A5}"/>
    <dgm:cxn modelId="{0CD2B916-385C-0F4E-B437-B2936F4D40D2}" type="presOf" srcId="{93CAE654-E504-1F4B-9F95-9915BE7931BB}" destId="{B7DA8927-103D-9742-A3F4-CA29CE9CDDB8}" srcOrd="0" destOrd="0" presId="urn:microsoft.com/office/officeart/2005/8/layout/hierarchy1"/>
    <dgm:cxn modelId="{DEF75522-A4EB-9142-9E50-3C481659A61B}" srcId="{8EBBFB7F-BD99-4245-9160-494720F07AD1}" destId="{93CAE654-E504-1F4B-9F95-9915BE7931BB}" srcOrd="1" destOrd="0" parTransId="{18A843BA-6DEE-A445-9947-1E52A00E9D02}" sibTransId="{EF0F4E27-D5AA-A844-87CF-0E8F90712533}"/>
    <dgm:cxn modelId="{B967683B-DCEE-2144-8982-11032DDF5544}" type="presOf" srcId="{18A843BA-6DEE-A445-9947-1E52A00E9D02}" destId="{0BAE149B-D971-C547-B290-26549548AB9C}" srcOrd="0" destOrd="0" presId="urn:microsoft.com/office/officeart/2005/8/layout/hierarchy1"/>
    <dgm:cxn modelId="{7683EB4D-5664-0044-A7EF-4A47A3A4F86A}" srcId="{3DF0A3B1-8DD4-3041-85CF-B01DCCE19FCC}" destId="{0F5C4197-5B8A-E842-B5F5-715FD2A12E51}" srcOrd="1" destOrd="0" parTransId="{52B336F6-661D-0E41-9F8D-49C6B2F38BD6}" sibTransId="{31D0AF2A-E811-8C4A-96E3-BFDCD7A748DB}"/>
    <dgm:cxn modelId="{4D5E9254-5504-8541-A43B-BB0A1497D4E8}" type="presOf" srcId="{3DF0A3B1-8DD4-3041-85CF-B01DCCE19FCC}" destId="{166FA9D8-56D1-584E-8578-A1F54AC0B91A}" srcOrd="0" destOrd="0" presId="urn:microsoft.com/office/officeart/2005/8/layout/hierarchy1"/>
    <dgm:cxn modelId="{1B2CB263-31F6-AF49-A262-59B9A45D08B0}" type="presOf" srcId="{8EBBFB7F-BD99-4245-9160-494720F07AD1}" destId="{935F988D-69C3-F04A-94A8-53265F372082}" srcOrd="0" destOrd="0" presId="urn:microsoft.com/office/officeart/2005/8/layout/hierarchy1"/>
    <dgm:cxn modelId="{D6D4607F-79ED-FE46-833A-0C02CB24EDC2}" type="presOf" srcId="{85BA0336-E0BC-B24C-867C-8BADC57557B5}" destId="{E1879E42-304E-174B-9A0B-C168F8969E73}" srcOrd="0" destOrd="0" presId="urn:microsoft.com/office/officeart/2005/8/layout/hierarchy1"/>
    <dgm:cxn modelId="{A4C5B486-8F12-B745-8609-78E2309F5CDE}" type="presOf" srcId="{A36571E8-8D9D-9B43-82DD-F0ADF552879D}" destId="{E2EEB906-2D4E-8448-9248-B0A4078B1061}" srcOrd="0" destOrd="0" presId="urn:microsoft.com/office/officeart/2005/8/layout/hierarchy1"/>
    <dgm:cxn modelId="{E275E8A9-30CF-6843-A568-A50166E13E4B}" type="presOf" srcId="{040D4020-CF2F-0944-8149-699733E4C8A0}" destId="{ADC6F988-D732-CB4C-BCAE-9A2C4313844E}" srcOrd="0" destOrd="0" presId="urn:microsoft.com/office/officeart/2005/8/layout/hierarchy1"/>
    <dgm:cxn modelId="{AA5AEFB0-3409-054B-B0FF-92223E1AF85C}" type="presOf" srcId="{4555E3A7-5962-074F-B004-75C0594E8E9B}" destId="{E6DFF12A-DA5B-0C4C-993B-226A82072396}" srcOrd="0" destOrd="0" presId="urn:microsoft.com/office/officeart/2005/8/layout/hierarchy1"/>
    <dgm:cxn modelId="{8F57F1B2-A244-B74B-AC3F-7307B3538898}" srcId="{A36571E8-8D9D-9B43-82DD-F0ADF552879D}" destId="{8EBBFB7F-BD99-4245-9160-494720F07AD1}" srcOrd="0" destOrd="0" parTransId="{5B08EFC0-1095-D249-AC1C-5BEA852F9DE0}" sibTransId="{078827EF-E1C7-674F-B1DD-208E5EA457F9}"/>
    <dgm:cxn modelId="{87E255CC-F3D9-454D-A699-6AF0D2998001}" type="presOf" srcId="{FDA91482-1521-094F-B4E7-1EADD334CE82}" destId="{E982626E-256E-CE4E-AA43-BD7D56EE73DC}" srcOrd="0" destOrd="0" presId="urn:microsoft.com/office/officeart/2005/8/layout/hierarchy1"/>
    <dgm:cxn modelId="{2116C4D3-5D64-6C48-8559-A0C9CD86A02E}" srcId="{3DF0A3B1-8DD4-3041-85CF-B01DCCE19FCC}" destId="{4555E3A7-5962-074F-B004-75C0594E8E9B}" srcOrd="0" destOrd="0" parTransId="{85BA0336-E0BC-B24C-867C-8BADC57557B5}" sibTransId="{70C71551-96D4-2449-A707-56E0A4E84EF1}"/>
    <dgm:cxn modelId="{0EE71ED6-8E99-EC4A-8BFB-2E24D79050DC}" srcId="{93CAE654-E504-1F4B-9F95-9915BE7931BB}" destId="{3D7D2DEC-D61A-3644-8096-6818E5C9570D}" srcOrd="0" destOrd="0" parTransId="{040D4020-CF2F-0944-8149-699733E4C8A0}" sibTransId="{17C3AAB4-70DF-5C45-A7AD-11508BED9238}"/>
    <dgm:cxn modelId="{9C51F3F0-D28B-0140-9EB3-6313B79B70A4}" type="presOf" srcId="{0F5C4197-5B8A-E842-B5F5-715FD2A12E51}" destId="{EB0DE407-9628-C242-BFDC-A00845430998}" srcOrd="0" destOrd="0" presId="urn:microsoft.com/office/officeart/2005/8/layout/hierarchy1"/>
    <dgm:cxn modelId="{C00544F9-733C-6242-8150-8AEF5C755FC5}" type="presOf" srcId="{3D7D2DEC-D61A-3644-8096-6818E5C9570D}" destId="{400D7A23-941E-6B47-96E4-AF637CC2B31A}" srcOrd="0" destOrd="0" presId="urn:microsoft.com/office/officeart/2005/8/layout/hierarchy1"/>
    <dgm:cxn modelId="{A6EC64C9-692B-9E46-8BC5-995B86AB9531}" type="presParOf" srcId="{E2EEB906-2D4E-8448-9248-B0A4078B1061}" destId="{28DFAD2B-D995-B347-82C0-C2912DAE86D5}" srcOrd="0" destOrd="0" presId="urn:microsoft.com/office/officeart/2005/8/layout/hierarchy1"/>
    <dgm:cxn modelId="{CAF916BA-D6C4-BE43-9542-DE8AA82DBBE8}" type="presParOf" srcId="{28DFAD2B-D995-B347-82C0-C2912DAE86D5}" destId="{D562F2C7-3605-1A44-A4E8-3C895DFCC1BB}" srcOrd="0" destOrd="0" presId="urn:microsoft.com/office/officeart/2005/8/layout/hierarchy1"/>
    <dgm:cxn modelId="{FC473872-087C-374F-B112-F90C91FB5F26}" type="presParOf" srcId="{D562F2C7-3605-1A44-A4E8-3C895DFCC1BB}" destId="{6163674D-B800-9947-A97E-3CEF5EF593CD}" srcOrd="0" destOrd="0" presId="urn:microsoft.com/office/officeart/2005/8/layout/hierarchy1"/>
    <dgm:cxn modelId="{75C572C4-DDE6-8946-8F44-4290A7F37B3B}" type="presParOf" srcId="{D562F2C7-3605-1A44-A4E8-3C895DFCC1BB}" destId="{935F988D-69C3-F04A-94A8-53265F372082}" srcOrd="1" destOrd="0" presId="urn:microsoft.com/office/officeart/2005/8/layout/hierarchy1"/>
    <dgm:cxn modelId="{C87A2812-5A22-0C4E-88A0-0E2EE0823428}" type="presParOf" srcId="{28DFAD2B-D995-B347-82C0-C2912DAE86D5}" destId="{8CB44750-88FC-4E40-AA0E-177F3B16DC1B}" srcOrd="1" destOrd="0" presId="urn:microsoft.com/office/officeart/2005/8/layout/hierarchy1"/>
    <dgm:cxn modelId="{F6378B03-2DBD-5B44-8437-813D2474597F}" type="presParOf" srcId="{8CB44750-88FC-4E40-AA0E-177F3B16DC1B}" destId="{E982626E-256E-CE4E-AA43-BD7D56EE73DC}" srcOrd="0" destOrd="0" presId="urn:microsoft.com/office/officeart/2005/8/layout/hierarchy1"/>
    <dgm:cxn modelId="{B1B81D2D-91B8-6C40-B387-AF53372E57E5}" type="presParOf" srcId="{8CB44750-88FC-4E40-AA0E-177F3B16DC1B}" destId="{6765ECF9-9379-3A4A-A6A4-50A47A53FA54}" srcOrd="1" destOrd="0" presId="urn:microsoft.com/office/officeart/2005/8/layout/hierarchy1"/>
    <dgm:cxn modelId="{15861A97-1061-A544-BCBC-77BF39F4D4EB}" type="presParOf" srcId="{6765ECF9-9379-3A4A-A6A4-50A47A53FA54}" destId="{3C9CFC8B-FB21-BA46-9BCC-C538A7CB29ED}" srcOrd="0" destOrd="0" presId="urn:microsoft.com/office/officeart/2005/8/layout/hierarchy1"/>
    <dgm:cxn modelId="{1032C3EF-20CB-AE49-8211-DEA5E901B375}" type="presParOf" srcId="{3C9CFC8B-FB21-BA46-9BCC-C538A7CB29ED}" destId="{AD2E303F-4243-E548-AB14-F79938DE9D97}" srcOrd="0" destOrd="0" presId="urn:microsoft.com/office/officeart/2005/8/layout/hierarchy1"/>
    <dgm:cxn modelId="{8DE483E1-9627-DD4A-8E37-080850FA8A90}" type="presParOf" srcId="{3C9CFC8B-FB21-BA46-9BCC-C538A7CB29ED}" destId="{166FA9D8-56D1-584E-8578-A1F54AC0B91A}" srcOrd="1" destOrd="0" presId="urn:microsoft.com/office/officeart/2005/8/layout/hierarchy1"/>
    <dgm:cxn modelId="{C536C0BD-9815-2A4B-9071-EE1BC066388D}" type="presParOf" srcId="{6765ECF9-9379-3A4A-A6A4-50A47A53FA54}" destId="{85ABE772-0DD1-F74F-9A39-3920B4B598EF}" srcOrd="1" destOrd="0" presId="urn:microsoft.com/office/officeart/2005/8/layout/hierarchy1"/>
    <dgm:cxn modelId="{A1427811-4E4D-394D-862F-420564C42EBB}" type="presParOf" srcId="{85ABE772-0DD1-F74F-9A39-3920B4B598EF}" destId="{E1879E42-304E-174B-9A0B-C168F8969E73}" srcOrd="0" destOrd="0" presId="urn:microsoft.com/office/officeart/2005/8/layout/hierarchy1"/>
    <dgm:cxn modelId="{FE430D91-73EB-754D-AA2F-73245CDE4B53}" type="presParOf" srcId="{85ABE772-0DD1-F74F-9A39-3920B4B598EF}" destId="{CC0CA54D-ED15-084E-B890-7CA5BBF63228}" srcOrd="1" destOrd="0" presId="urn:microsoft.com/office/officeart/2005/8/layout/hierarchy1"/>
    <dgm:cxn modelId="{E2F8BE58-988D-1044-9C87-D771A7DCF4CA}" type="presParOf" srcId="{CC0CA54D-ED15-084E-B890-7CA5BBF63228}" destId="{B0BFBB8C-0B04-D749-B808-114D31C87F87}" srcOrd="0" destOrd="0" presId="urn:microsoft.com/office/officeart/2005/8/layout/hierarchy1"/>
    <dgm:cxn modelId="{6A67AE03-0AB8-5C41-891D-D01EB236B2EB}" type="presParOf" srcId="{B0BFBB8C-0B04-D749-B808-114D31C87F87}" destId="{6C4E25D3-191E-4348-8EF9-0936B0A99C19}" srcOrd="0" destOrd="0" presId="urn:microsoft.com/office/officeart/2005/8/layout/hierarchy1"/>
    <dgm:cxn modelId="{2BC5E160-EF2B-5445-944F-457A05C38227}" type="presParOf" srcId="{B0BFBB8C-0B04-D749-B808-114D31C87F87}" destId="{E6DFF12A-DA5B-0C4C-993B-226A82072396}" srcOrd="1" destOrd="0" presId="urn:microsoft.com/office/officeart/2005/8/layout/hierarchy1"/>
    <dgm:cxn modelId="{2A257FA7-EF5D-F947-9457-612A81481902}" type="presParOf" srcId="{CC0CA54D-ED15-084E-B890-7CA5BBF63228}" destId="{F14DA0C9-7EEA-E84E-A432-7D4E43FC5030}" srcOrd="1" destOrd="0" presId="urn:microsoft.com/office/officeart/2005/8/layout/hierarchy1"/>
    <dgm:cxn modelId="{F7D33455-6D80-5443-AA71-3D0786481ACA}" type="presParOf" srcId="{85ABE772-0DD1-F74F-9A39-3920B4B598EF}" destId="{B9E6C9E5-0DE7-BE4C-BAB6-0A41E1C38FB9}" srcOrd="2" destOrd="0" presId="urn:microsoft.com/office/officeart/2005/8/layout/hierarchy1"/>
    <dgm:cxn modelId="{8E79F8FA-5687-C047-9CD6-176F29753778}" type="presParOf" srcId="{85ABE772-0DD1-F74F-9A39-3920B4B598EF}" destId="{E6AD1C46-0142-0E42-857B-2A2AE85102F6}" srcOrd="3" destOrd="0" presId="urn:microsoft.com/office/officeart/2005/8/layout/hierarchy1"/>
    <dgm:cxn modelId="{46F26944-0331-3A4E-83AA-BC200DA2C9F7}" type="presParOf" srcId="{E6AD1C46-0142-0E42-857B-2A2AE85102F6}" destId="{61C70E69-A144-9140-A0C8-D8ADA32C9AC4}" srcOrd="0" destOrd="0" presId="urn:microsoft.com/office/officeart/2005/8/layout/hierarchy1"/>
    <dgm:cxn modelId="{6A125ED4-5049-1C46-99BB-C3D849E3CE0A}" type="presParOf" srcId="{61C70E69-A144-9140-A0C8-D8ADA32C9AC4}" destId="{F91FBDD2-248D-9C4A-83DA-DFFFF9D5AE24}" srcOrd="0" destOrd="0" presId="urn:microsoft.com/office/officeart/2005/8/layout/hierarchy1"/>
    <dgm:cxn modelId="{4AB50DB8-D4B2-8040-81C0-1526E847ED6A}" type="presParOf" srcId="{61C70E69-A144-9140-A0C8-D8ADA32C9AC4}" destId="{EB0DE407-9628-C242-BFDC-A00845430998}" srcOrd="1" destOrd="0" presId="urn:microsoft.com/office/officeart/2005/8/layout/hierarchy1"/>
    <dgm:cxn modelId="{5B14DE94-9D4A-B14A-8CB9-E06A972DF326}" type="presParOf" srcId="{E6AD1C46-0142-0E42-857B-2A2AE85102F6}" destId="{7E27955C-4E61-5C4D-9CD2-6B89E959D99F}" srcOrd="1" destOrd="0" presId="urn:microsoft.com/office/officeart/2005/8/layout/hierarchy1"/>
    <dgm:cxn modelId="{100A5FAC-2A24-1844-8571-259D6F2B2939}" type="presParOf" srcId="{8CB44750-88FC-4E40-AA0E-177F3B16DC1B}" destId="{0BAE149B-D971-C547-B290-26549548AB9C}" srcOrd="2" destOrd="0" presId="urn:microsoft.com/office/officeart/2005/8/layout/hierarchy1"/>
    <dgm:cxn modelId="{D6E6F655-F61B-B740-B69D-D085F3FC9EC6}" type="presParOf" srcId="{8CB44750-88FC-4E40-AA0E-177F3B16DC1B}" destId="{986EFFDA-3A2F-FE47-B58D-734B3CBD4DB3}" srcOrd="3" destOrd="0" presId="urn:microsoft.com/office/officeart/2005/8/layout/hierarchy1"/>
    <dgm:cxn modelId="{038F9EBB-867D-DF4B-868F-35D4233751B8}" type="presParOf" srcId="{986EFFDA-3A2F-FE47-B58D-734B3CBD4DB3}" destId="{3C83A8F0-0BA6-D545-84F1-8FEA23744048}" srcOrd="0" destOrd="0" presId="urn:microsoft.com/office/officeart/2005/8/layout/hierarchy1"/>
    <dgm:cxn modelId="{041FEB2B-7E8B-7249-95D6-DD893D70B877}" type="presParOf" srcId="{3C83A8F0-0BA6-D545-84F1-8FEA23744048}" destId="{C6664B98-9234-9F47-A423-AC070FCB2C36}" srcOrd="0" destOrd="0" presId="urn:microsoft.com/office/officeart/2005/8/layout/hierarchy1"/>
    <dgm:cxn modelId="{BA3C97CD-0818-6E4C-ACB7-728C0F4D53F6}" type="presParOf" srcId="{3C83A8F0-0BA6-D545-84F1-8FEA23744048}" destId="{B7DA8927-103D-9742-A3F4-CA29CE9CDDB8}" srcOrd="1" destOrd="0" presId="urn:microsoft.com/office/officeart/2005/8/layout/hierarchy1"/>
    <dgm:cxn modelId="{D9DB6712-2420-274E-9A41-64462E8B2054}" type="presParOf" srcId="{986EFFDA-3A2F-FE47-B58D-734B3CBD4DB3}" destId="{493F8D42-F1FD-5C44-A615-B6BE769FFC85}" srcOrd="1" destOrd="0" presId="urn:microsoft.com/office/officeart/2005/8/layout/hierarchy1"/>
    <dgm:cxn modelId="{8B8CE95F-99F9-9048-A855-9EFF7965DE9E}" type="presParOf" srcId="{493F8D42-F1FD-5C44-A615-B6BE769FFC85}" destId="{ADC6F988-D732-CB4C-BCAE-9A2C4313844E}" srcOrd="0" destOrd="0" presId="urn:microsoft.com/office/officeart/2005/8/layout/hierarchy1"/>
    <dgm:cxn modelId="{4E77099E-13BB-D849-9EB0-5A7A8B988B22}" type="presParOf" srcId="{493F8D42-F1FD-5C44-A615-B6BE769FFC85}" destId="{DC427A9F-84D4-3649-972A-FCE3FD223918}" srcOrd="1" destOrd="0" presId="urn:microsoft.com/office/officeart/2005/8/layout/hierarchy1"/>
    <dgm:cxn modelId="{C44D41EB-50F5-5341-B2C8-C16B4036CB5A}" type="presParOf" srcId="{DC427A9F-84D4-3649-972A-FCE3FD223918}" destId="{8302D38F-C228-7A40-83FA-67756AC0909D}" srcOrd="0" destOrd="0" presId="urn:microsoft.com/office/officeart/2005/8/layout/hierarchy1"/>
    <dgm:cxn modelId="{ECC97A12-348C-4548-9D87-81879049406B}" type="presParOf" srcId="{8302D38F-C228-7A40-83FA-67756AC0909D}" destId="{D27BD91B-C466-AC4F-A986-E436B0C3343D}" srcOrd="0" destOrd="0" presId="urn:microsoft.com/office/officeart/2005/8/layout/hierarchy1"/>
    <dgm:cxn modelId="{1939E9B4-8D4B-9B47-A114-43B92088C4CB}" type="presParOf" srcId="{8302D38F-C228-7A40-83FA-67756AC0909D}" destId="{400D7A23-941E-6B47-96E4-AF637CC2B31A}" srcOrd="1" destOrd="0" presId="urn:microsoft.com/office/officeart/2005/8/layout/hierarchy1"/>
    <dgm:cxn modelId="{8C0241E8-C53F-CF44-ABE2-776916E1F437}" type="presParOf" srcId="{DC427A9F-84D4-3649-972A-FCE3FD223918}" destId="{26FE01B1-8199-C140-A384-43E47EDDB15B}" srcOrd="1" destOrd="0" presId="urn:microsoft.com/office/officeart/2005/8/layout/hierarchy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2C02FE-33D3-3447-B04B-2844921CCB1D}" type="doc">
      <dgm:prSet loTypeId="urn:microsoft.com/office/officeart/2005/8/layout/hProcess11" loCatId="" qsTypeId="urn:microsoft.com/office/officeart/2005/8/quickstyle/simple1" qsCatId="simple" csTypeId="urn:microsoft.com/office/officeart/2005/8/colors/accent1_2" csCatId="accent1" phldr="1"/>
      <dgm:spPr/>
    </dgm:pt>
    <dgm:pt modelId="{C80C8E79-A55C-6C45-8FA8-B03224F7608B}">
      <dgm:prSet phldrT="[Text]" custT="1"/>
      <dgm:spPr/>
      <dgm:t>
        <a:bodyPr/>
        <a:lstStyle/>
        <a:p>
          <a:r>
            <a:rPr lang="en-GB" sz="1200" b="1" dirty="0"/>
            <a:t>Month 1</a:t>
          </a:r>
        </a:p>
      </dgm:t>
    </dgm:pt>
    <dgm:pt modelId="{F97FE8C9-5B7C-7F45-B04D-C696C0A41869}" type="parTrans" cxnId="{D073B81A-FFD3-C34A-BDC0-BB047FC74870}">
      <dgm:prSet/>
      <dgm:spPr/>
      <dgm:t>
        <a:bodyPr/>
        <a:lstStyle/>
        <a:p>
          <a:endParaRPr lang="en-GB" sz="1500"/>
        </a:p>
      </dgm:t>
    </dgm:pt>
    <dgm:pt modelId="{238F662C-CCC5-8C4F-A207-C860BBD3CDA3}" type="sibTrans" cxnId="{D073B81A-FFD3-C34A-BDC0-BB047FC74870}">
      <dgm:prSet/>
      <dgm:spPr/>
      <dgm:t>
        <a:bodyPr/>
        <a:lstStyle/>
        <a:p>
          <a:endParaRPr lang="en-GB" sz="1500"/>
        </a:p>
      </dgm:t>
    </dgm:pt>
    <dgm:pt modelId="{C5BBD444-C52F-FE41-9C72-0E8BC08F23A9}">
      <dgm:prSet phldrT="[Text]" custT="1"/>
      <dgm:spPr/>
      <dgm:t>
        <a:bodyPr/>
        <a:lstStyle/>
        <a:p>
          <a:r>
            <a:rPr lang="en-GB" sz="1200" b="1" dirty="0"/>
            <a:t>Month 2</a:t>
          </a:r>
        </a:p>
      </dgm:t>
    </dgm:pt>
    <dgm:pt modelId="{3F8BE7FB-6BD4-4C40-B1A3-A38A850C5EB6}" type="parTrans" cxnId="{B91790A1-7B3A-794A-B1E7-BCC83FC14CED}">
      <dgm:prSet/>
      <dgm:spPr/>
      <dgm:t>
        <a:bodyPr/>
        <a:lstStyle/>
        <a:p>
          <a:endParaRPr lang="en-GB" sz="1500"/>
        </a:p>
      </dgm:t>
    </dgm:pt>
    <dgm:pt modelId="{401C56CB-3405-7A4C-AF01-554DC45FD163}" type="sibTrans" cxnId="{B91790A1-7B3A-794A-B1E7-BCC83FC14CED}">
      <dgm:prSet/>
      <dgm:spPr/>
      <dgm:t>
        <a:bodyPr/>
        <a:lstStyle/>
        <a:p>
          <a:endParaRPr lang="en-GB" sz="1500"/>
        </a:p>
      </dgm:t>
    </dgm:pt>
    <dgm:pt modelId="{4BE9CA2D-FCBA-6942-966A-3347CBAED1BE}">
      <dgm:prSet phldrT="[Text]" custT="1"/>
      <dgm:spPr/>
      <dgm:t>
        <a:bodyPr/>
        <a:lstStyle/>
        <a:p>
          <a:r>
            <a:rPr lang="en-GB" sz="1200" b="1" dirty="0"/>
            <a:t>Month 3</a:t>
          </a:r>
        </a:p>
      </dgm:t>
    </dgm:pt>
    <dgm:pt modelId="{D9D0464D-7C3E-9F44-B395-01476DE5D371}" type="parTrans" cxnId="{AA6D268E-DF25-D74C-88BB-CA36AB3A0D48}">
      <dgm:prSet/>
      <dgm:spPr/>
      <dgm:t>
        <a:bodyPr/>
        <a:lstStyle/>
        <a:p>
          <a:endParaRPr lang="en-GB" sz="1500"/>
        </a:p>
      </dgm:t>
    </dgm:pt>
    <dgm:pt modelId="{2874EA0B-C8F4-7C42-BA87-491078A04FB5}" type="sibTrans" cxnId="{AA6D268E-DF25-D74C-88BB-CA36AB3A0D48}">
      <dgm:prSet/>
      <dgm:spPr/>
      <dgm:t>
        <a:bodyPr/>
        <a:lstStyle/>
        <a:p>
          <a:endParaRPr lang="en-GB" sz="1500"/>
        </a:p>
      </dgm:t>
    </dgm:pt>
    <dgm:pt modelId="{12D88A86-041D-3243-A0AD-687AC1370EC2}">
      <dgm:prSet custT="1"/>
      <dgm:spPr/>
      <dgm:t>
        <a:bodyPr/>
        <a:lstStyle/>
        <a:p>
          <a:r>
            <a:rPr lang="en-GB" sz="1200" b="1" dirty="0"/>
            <a:t>Month 4</a:t>
          </a:r>
        </a:p>
      </dgm:t>
    </dgm:pt>
    <dgm:pt modelId="{A283EE5C-12FE-5A42-8D1E-699131397F5F}" type="parTrans" cxnId="{083F5944-B885-B249-BF96-86A798434F53}">
      <dgm:prSet/>
      <dgm:spPr/>
      <dgm:t>
        <a:bodyPr/>
        <a:lstStyle/>
        <a:p>
          <a:endParaRPr lang="en-GB" sz="1500"/>
        </a:p>
      </dgm:t>
    </dgm:pt>
    <dgm:pt modelId="{CA9972CB-55BA-5148-81D5-E87CA7A624BF}" type="sibTrans" cxnId="{083F5944-B885-B249-BF96-86A798434F53}">
      <dgm:prSet/>
      <dgm:spPr/>
      <dgm:t>
        <a:bodyPr/>
        <a:lstStyle/>
        <a:p>
          <a:endParaRPr lang="en-GB" sz="1500"/>
        </a:p>
      </dgm:t>
    </dgm:pt>
    <dgm:pt modelId="{8E9C95E9-57B8-FC4E-98C8-CE7B388DA5AE}">
      <dgm:prSet custT="1"/>
      <dgm:spPr/>
      <dgm:t>
        <a:bodyPr/>
        <a:lstStyle/>
        <a:p>
          <a:r>
            <a:rPr lang="en-GB" sz="1200" b="1" dirty="0"/>
            <a:t>Month 5</a:t>
          </a:r>
        </a:p>
      </dgm:t>
    </dgm:pt>
    <dgm:pt modelId="{B382EDC4-BB01-AA45-AC02-A457D6DE1170}" type="parTrans" cxnId="{A8CA0E61-3D0E-2B40-932C-4A724E76B7CA}">
      <dgm:prSet/>
      <dgm:spPr/>
      <dgm:t>
        <a:bodyPr/>
        <a:lstStyle/>
        <a:p>
          <a:endParaRPr lang="en-GB" sz="1500"/>
        </a:p>
      </dgm:t>
    </dgm:pt>
    <dgm:pt modelId="{C0659D6C-67F4-904A-A7D7-74AD2BF8CC35}" type="sibTrans" cxnId="{A8CA0E61-3D0E-2B40-932C-4A724E76B7CA}">
      <dgm:prSet/>
      <dgm:spPr/>
      <dgm:t>
        <a:bodyPr/>
        <a:lstStyle/>
        <a:p>
          <a:endParaRPr lang="en-GB" sz="1500"/>
        </a:p>
      </dgm:t>
    </dgm:pt>
    <dgm:pt modelId="{1293E2EB-4D30-864E-9225-B02572B3391C}">
      <dgm:prSet custT="1"/>
      <dgm:spPr/>
      <dgm:t>
        <a:bodyPr/>
        <a:lstStyle/>
        <a:p>
          <a:r>
            <a:rPr lang="en-GB" sz="1200" b="1" dirty="0"/>
            <a:t>Month 6</a:t>
          </a:r>
        </a:p>
      </dgm:t>
    </dgm:pt>
    <dgm:pt modelId="{B85DCE81-A9BF-4844-933A-01BB7A0BF851}" type="parTrans" cxnId="{5A6835BB-EAAF-1B4C-904B-1A97E38EFDC5}">
      <dgm:prSet/>
      <dgm:spPr/>
      <dgm:t>
        <a:bodyPr/>
        <a:lstStyle/>
        <a:p>
          <a:endParaRPr lang="en-GB"/>
        </a:p>
      </dgm:t>
    </dgm:pt>
    <dgm:pt modelId="{3D152652-ECBE-7D49-B83A-285EC61C7244}" type="sibTrans" cxnId="{5A6835BB-EAAF-1B4C-904B-1A97E38EFDC5}">
      <dgm:prSet/>
      <dgm:spPr/>
      <dgm:t>
        <a:bodyPr/>
        <a:lstStyle/>
        <a:p>
          <a:endParaRPr lang="en-GB"/>
        </a:p>
      </dgm:t>
    </dgm:pt>
    <dgm:pt modelId="{05653ED5-7B06-CA48-AC4E-CF5911A96E6E}" type="pres">
      <dgm:prSet presAssocID="{212C02FE-33D3-3447-B04B-2844921CCB1D}" presName="Name0" presStyleCnt="0">
        <dgm:presLayoutVars>
          <dgm:dir/>
          <dgm:resizeHandles val="exact"/>
        </dgm:presLayoutVars>
      </dgm:prSet>
      <dgm:spPr/>
    </dgm:pt>
    <dgm:pt modelId="{6E96C393-EE9E-9848-8AA3-ECDC46278CAA}" type="pres">
      <dgm:prSet presAssocID="{212C02FE-33D3-3447-B04B-2844921CCB1D}" presName="arrow" presStyleLbl="bgShp" presStyleIdx="0" presStyleCnt="1" custScaleY="59577" custLinFactNeighborY="-3288"/>
      <dgm:spPr/>
    </dgm:pt>
    <dgm:pt modelId="{A1F0391D-A860-D64A-A832-4BCD2060B362}" type="pres">
      <dgm:prSet presAssocID="{212C02FE-33D3-3447-B04B-2844921CCB1D}" presName="points" presStyleCnt="0"/>
      <dgm:spPr/>
    </dgm:pt>
    <dgm:pt modelId="{7B3B4D1B-74E7-F74F-84C2-4800B9E19107}" type="pres">
      <dgm:prSet presAssocID="{C80C8E79-A55C-6C45-8FA8-B03224F7608B}" presName="compositeA" presStyleCnt="0"/>
      <dgm:spPr/>
    </dgm:pt>
    <dgm:pt modelId="{7A408E36-5789-6040-ADF9-F0F5EE1C10E5}" type="pres">
      <dgm:prSet presAssocID="{C80C8E79-A55C-6C45-8FA8-B03224F7608B}" presName="textA" presStyleLbl="revTx" presStyleIdx="0" presStyleCnt="6" custScaleY="46924" custLinFactNeighborX="1436" custLinFactNeighborY="48660">
        <dgm:presLayoutVars>
          <dgm:bulletEnabled val="1"/>
        </dgm:presLayoutVars>
      </dgm:prSet>
      <dgm:spPr/>
    </dgm:pt>
    <dgm:pt modelId="{EDB29BB3-A8FC-E44E-9894-59D901328AF0}" type="pres">
      <dgm:prSet presAssocID="{C80C8E79-A55C-6C45-8FA8-B03224F7608B}" presName="circleA" presStyleLbl="node1" presStyleIdx="0" presStyleCnt="6" custLinFactNeighborY="38762"/>
      <dgm:spPr/>
    </dgm:pt>
    <dgm:pt modelId="{9D51CA09-4330-5340-BEBB-4D02A9CD59E3}" type="pres">
      <dgm:prSet presAssocID="{C80C8E79-A55C-6C45-8FA8-B03224F7608B}" presName="spaceA" presStyleCnt="0"/>
      <dgm:spPr/>
    </dgm:pt>
    <dgm:pt modelId="{E6DE4F05-B254-894E-87D3-F55523ED1639}" type="pres">
      <dgm:prSet presAssocID="{238F662C-CCC5-8C4F-A207-C860BBD3CDA3}" presName="space" presStyleCnt="0"/>
      <dgm:spPr/>
    </dgm:pt>
    <dgm:pt modelId="{1A1592AF-B3B5-894E-A7F7-AFAC0262B515}" type="pres">
      <dgm:prSet presAssocID="{C5BBD444-C52F-FE41-9C72-0E8BC08F23A9}" presName="compositeB" presStyleCnt="0"/>
      <dgm:spPr/>
    </dgm:pt>
    <dgm:pt modelId="{7518AC0D-7109-154E-82CA-681493F83431}" type="pres">
      <dgm:prSet presAssocID="{C5BBD444-C52F-FE41-9C72-0E8BC08F23A9}" presName="textB" presStyleLbl="revTx" presStyleIdx="1" presStyleCnt="6" custScaleY="67934" custLinFactY="-10176" custLinFactNeighborX="-3995" custLinFactNeighborY="-100000">
        <dgm:presLayoutVars>
          <dgm:bulletEnabled val="1"/>
        </dgm:presLayoutVars>
      </dgm:prSet>
      <dgm:spPr/>
    </dgm:pt>
    <dgm:pt modelId="{5812B2EB-370A-3946-86AF-CF91FEB09F3E}" type="pres">
      <dgm:prSet presAssocID="{C5BBD444-C52F-FE41-9C72-0E8BC08F23A9}" presName="circleB" presStyleLbl="node1" presStyleIdx="1" presStyleCnt="6" custLinFactNeighborY="-45595"/>
      <dgm:spPr/>
    </dgm:pt>
    <dgm:pt modelId="{54B7F942-24C0-AA40-89E2-036FDA5AB654}" type="pres">
      <dgm:prSet presAssocID="{C5BBD444-C52F-FE41-9C72-0E8BC08F23A9}" presName="spaceB" presStyleCnt="0"/>
      <dgm:spPr/>
    </dgm:pt>
    <dgm:pt modelId="{9673FABA-FBBA-E540-9DD6-3A0ACECB3996}" type="pres">
      <dgm:prSet presAssocID="{401C56CB-3405-7A4C-AF01-554DC45FD163}" presName="space" presStyleCnt="0"/>
      <dgm:spPr/>
    </dgm:pt>
    <dgm:pt modelId="{605DE1F1-362F-D14D-B3E8-3BE59C229FAF}" type="pres">
      <dgm:prSet presAssocID="{4BE9CA2D-FCBA-6942-966A-3347CBAED1BE}" presName="compositeA" presStyleCnt="0"/>
      <dgm:spPr/>
    </dgm:pt>
    <dgm:pt modelId="{75E133A5-FE92-5747-B2B1-4582AE5445F4}" type="pres">
      <dgm:prSet presAssocID="{4BE9CA2D-FCBA-6942-966A-3347CBAED1BE}" presName="textA" presStyleLbl="revTx" presStyleIdx="2" presStyleCnt="6" custScaleY="48329" custLinFactNeighborX="1436" custLinFactNeighborY="48660">
        <dgm:presLayoutVars>
          <dgm:bulletEnabled val="1"/>
        </dgm:presLayoutVars>
      </dgm:prSet>
      <dgm:spPr/>
    </dgm:pt>
    <dgm:pt modelId="{999014A5-0C35-4D4C-81DB-FFD00AE30F88}" type="pres">
      <dgm:prSet presAssocID="{4BE9CA2D-FCBA-6942-966A-3347CBAED1BE}" presName="circleA" presStyleLbl="node1" presStyleIdx="2" presStyleCnt="6" custLinFactNeighborY="32187"/>
      <dgm:spPr/>
    </dgm:pt>
    <dgm:pt modelId="{5D5F28BA-E6BE-3E48-B759-A1A66A901396}" type="pres">
      <dgm:prSet presAssocID="{4BE9CA2D-FCBA-6942-966A-3347CBAED1BE}" presName="spaceA" presStyleCnt="0"/>
      <dgm:spPr/>
    </dgm:pt>
    <dgm:pt modelId="{8F355DB1-3263-5D49-8CA1-2E986F3DBF78}" type="pres">
      <dgm:prSet presAssocID="{2874EA0B-C8F4-7C42-BA87-491078A04FB5}" presName="space" presStyleCnt="0"/>
      <dgm:spPr/>
    </dgm:pt>
    <dgm:pt modelId="{09B4BA2F-06DC-0B44-8E49-41EC63F93386}" type="pres">
      <dgm:prSet presAssocID="{12D88A86-041D-3243-A0AD-687AC1370EC2}" presName="compositeB" presStyleCnt="0"/>
      <dgm:spPr/>
    </dgm:pt>
    <dgm:pt modelId="{BFA53B43-D352-E34B-B6A5-5E3B14334B3F}" type="pres">
      <dgm:prSet presAssocID="{12D88A86-041D-3243-A0AD-687AC1370EC2}" presName="textB" presStyleLbl="revTx" presStyleIdx="3" presStyleCnt="6" custLinFactNeighborX="1436" custLinFactNeighborY="-85812">
        <dgm:presLayoutVars>
          <dgm:bulletEnabled val="1"/>
        </dgm:presLayoutVars>
      </dgm:prSet>
      <dgm:spPr/>
    </dgm:pt>
    <dgm:pt modelId="{915B1B31-EBF2-E044-AD7D-33FC2BBD396D}" type="pres">
      <dgm:prSet presAssocID="{12D88A86-041D-3243-A0AD-687AC1370EC2}" presName="circleB" presStyleLbl="node1" presStyleIdx="3" presStyleCnt="6" custLinFactNeighborY="-13236"/>
      <dgm:spPr/>
    </dgm:pt>
    <dgm:pt modelId="{ECB65C89-C591-D34B-BD20-FCFFC8063748}" type="pres">
      <dgm:prSet presAssocID="{12D88A86-041D-3243-A0AD-687AC1370EC2}" presName="spaceB" presStyleCnt="0"/>
      <dgm:spPr/>
    </dgm:pt>
    <dgm:pt modelId="{8BEBDA5B-AA1E-6644-A248-7143864F5F59}" type="pres">
      <dgm:prSet presAssocID="{CA9972CB-55BA-5148-81D5-E87CA7A624BF}" presName="space" presStyleCnt="0"/>
      <dgm:spPr/>
    </dgm:pt>
    <dgm:pt modelId="{756237C9-A410-0B4B-834A-9E53CE245CE1}" type="pres">
      <dgm:prSet presAssocID="{8E9C95E9-57B8-FC4E-98C8-CE7B388DA5AE}" presName="compositeA" presStyleCnt="0"/>
      <dgm:spPr/>
    </dgm:pt>
    <dgm:pt modelId="{C3E90C6D-D393-404F-ACE7-2AAB80AE6625}" type="pres">
      <dgm:prSet presAssocID="{8E9C95E9-57B8-FC4E-98C8-CE7B388DA5AE}" presName="textA" presStyleLbl="revTx" presStyleIdx="4" presStyleCnt="6" custScaleY="32781" custLinFactNeighborX="1436" custLinFactNeighborY="58458">
        <dgm:presLayoutVars>
          <dgm:bulletEnabled val="1"/>
        </dgm:presLayoutVars>
      </dgm:prSet>
      <dgm:spPr/>
    </dgm:pt>
    <dgm:pt modelId="{F6448D39-5675-2B49-9F2B-8025D1881F47}" type="pres">
      <dgm:prSet presAssocID="{8E9C95E9-57B8-FC4E-98C8-CE7B388DA5AE}" presName="circleA" presStyleLbl="node1" presStyleIdx="4" presStyleCnt="6" custLinFactNeighborY="51654"/>
      <dgm:spPr/>
    </dgm:pt>
    <dgm:pt modelId="{F7F8DB2F-1309-694F-BD45-5CCE55D0F02D}" type="pres">
      <dgm:prSet presAssocID="{8E9C95E9-57B8-FC4E-98C8-CE7B388DA5AE}" presName="spaceA" presStyleCnt="0"/>
      <dgm:spPr/>
    </dgm:pt>
    <dgm:pt modelId="{2A5CB094-6BA9-E341-96FF-03C8E7CB8687}" type="pres">
      <dgm:prSet presAssocID="{C0659D6C-67F4-904A-A7D7-74AD2BF8CC35}" presName="space" presStyleCnt="0"/>
      <dgm:spPr/>
    </dgm:pt>
    <dgm:pt modelId="{22A46569-C7A9-C944-9BCB-F2020D18F805}" type="pres">
      <dgm:prSet presAssocID="{1293E2EB-4D30-864E-9225-B02572B3391C}" presName="compositeB" presStyleCnt="0"/>
      <dgm:spPr/>
    </dgm:pt>
    <dgm:pt modelId="{68D209B4-1A1F-0846-92BD-3E2C4C717026}" type="pres">
      <dgm:prSet presAssocID="{1293E2EB-4D30-864E-9225-B02572B3391C}" presName="textB" presStyleLbl="revTx" presStyleIdx="5" presStyleCnt="6" custScaleY="44204" custLinFactY="-27982" custLinFactNeighborX="2872" custLinFactNeighborY="-100000">
        <dgm:presLayoutVars>
          <dgm:bulletEnabled val="1"/>
        </dgm:presLayoutVars>
      </dgm:prSet>
      <dgm:spPr/>
    </dgm:pt>
    <dgm:pt modelId="{14CACD75-B148-8F41-8540-E02BD7C3B54B}" type="pres">
      <dgm:prSet presAssocID="{1293E2EB-4D30-864E-9225-B02572B3391C}" presName="circleB" presStyleLbl="node1" presStyleIdx="5" presStyleCnt="6" custLinFactNeighborY="-71723"/>
      <dgm:spPr/>
    </dgm:pt>
    <dgm:pt modelId="{C1E1F58B-9047-F948-AB67-BA360E5AB38E}" type="pres">
      <dgm:prSet presAssocID="{1293E2EB-4D30-864E-9225-B02572B3391C}" presName="spaceB" presStyleCnt="0"/>
      <dgm:spPr/>
    </dgm:pt>
  </dgm:ptLst>
  <dgm:cxnLst>
    <dgm:cxn modelId="{D073B81A-FFD3-C34A-BDC0-BB047FC74870}" srcId="{212C02FE-33D3-3447-B04B-2844921CCB1D}" destId="{C80C8E79-A55C-6C45-8FA8-B03224F7608B}" srcOrd="0" destOrd="0" parTransId="{F97FE8C9-5B7C-7F45-B04D-C696C0A41869}" sibTransId="{238F662C-CCC5-8C4F-A207-C860BBD3CDA3}"/>
    <dgm:cxn modelId="{B03C602D-1C6A-494B-AED3-E9CB1089F563}" type="presOf" srcId="{212C02FE-33D3-3447-B04B-2844921CCB1D}" destId="{05653ED5-7B06-CA48-AC4E-CF5911A96E6E}" srcOrd="0" destOrd="0" presId="urn:microsoft.com/office/officeart/2005/8/layout/hProcess11"/>
    <dgm:cxn modelId="{083F5944-B885-B249-BF96-86A798434F53}" srcId="{212C02FE-33D3-3447-B04B-2844921CCB1D}" destId="{12D88A86-041D-3243-A0AD-687AC1370EC2}" srcOrd="3" destOrd="0" parTransId="{A283EE5C-12FE-5A42-8D1E-699131397F5F}" sibTransId="{CA9972CB-55BA-5148-81D5-E87CA7A624BF}"/>
    <dgm:cxn modelId="{9FA4555E-4A03-9849-A950-35F9B0A39EF0}" type="presOf" srcId="{8E9C95E9-57B8-FC4E-98C8-CE7B388DA5AE}" destId="{C3E90C6D-D393-404F-ACE7-2AAB80AE6625}" srcOrd="0" destOrd="0" presId="urn:microsoft.com/office/officeart/2005/8/layout/hProcess11"/>
    <dgm:cxn modelId="{0229A160-5B26-D54F-81B4-6C5B329ED811}" type="presOf" srcId="{C5BBD444-C52F-FE41-9C72-0E8BC08F23A9}" destId="{7518AC0D-7109-154E-82CA-681493F83431}" srcOrd="0" destOrd="0" presId="urn:microsoft.com/office/officeart/2005/8/layout/hProcess11"/>
    <dgm:cxn modelId="{A8CA0E61-3D0E-2B40-932C-4A724E76B7CA}" srcId="{212C02FE-33D3-3447-B04B-2844921CCB1D}" destId="{8E9C95E9-57B8-FC4E-98C8-CE7B388DA5AE}" srcOrd="4" destOrd="0" parTransId="{B382EDC4-BB01-AA45-AC02-A457D6DE1170}" sibTransId="{C0659D6C-67F4-904A-A7D7-74AD2BF8CC35}"/>
    <dgm:cxn modelId="{6D3EA272-6783-D34B-9E86-8BFDE671AEA3}" type="presOf" srcId="{C80C8E79-A55C-6C45-8FA8-B03224F7608B}" destId="{7A408E36-5789-6040-ADF9-F0F5EE1C10E5}" srcOrd="0" destOrd="0" presId="urn:microsoft.com/office/officeart/2005/8/layout/hProcess11"/>
    <dgm:cxn modelId="{AA6D268E-DF25-D74C-88BB-CA36AB3A0D48}" srcId="{212C02FE-33D3-3447-B04B-2844921CCB1D}" destId="{4BE9CA2D-FCBA-6942-966A-3347CBAED1BE}" srcOrd="2" destOrd="0" parTransId="{D9D0464D-7C3E-9F44-B395-01476DE5D371}" sibTransId="{2874EA0B-C8F4-7C42-BA87-491078A04FB5}"/>
    <dgm:cxn modelId="{B91790A1-7B3A-794A-B1E7-BCC83FC14CED}" srcId="{212C02FE-33D3-3447-B04B-2844921CCB1D}" destId="{C5BBD444-C52F-FE41-9C72-0E8BC08F23A9}" srcOrd="1" destOrd="0" parTransId="{3F8BE7FB-6BD4-4C40-B1A3-A38A850C5EB6}" sibTransId="{401C56CB-3405-7A4C-AF01-554DC45FD163}"/>
    <dgm:cxn modelId="{6F4B6DAA-C27F-B745-A79A-5E61F53F6D27}" type="presOf" srcId="{12D88A86-041D-3243-A0AD-687AC1370EC2}" destId="{BFA53B43-D352-E34B-B6A5-5E3B14334B3F}" srcOrd="0" destOrd="0" presId="urn:microsoft.com/office/officeart/2005/8/layout/hProcess11"/>
    <dgm:cxn modelId="{BBFB79AB-ED0C-ED43-87FE-AAE8994DD2BB}" type="presOf" srcId="{1293E2EB-4D30-864E-9225-B02572B3391C}" destId="{68D209B4-1A1F-0846-92BD-3E2C4C717026}" srcOrd="0" destOrd="0" presId="urn:microsoft.com/office/officeart/2005/8/layout/hProcess11"/>
    <dgm:cxn modelId="{5A6835BB-EAAF-1B4C-904B-1A97E38EFDC5}" srcId="{212C02FE-33D3-3447-B04B-2844921CCB1D}" destId="{1293E2EB-4D30-864E-9225-B02572B3391C}" srcOrd="5" destOrd="0" parTransId="{B85DCE81-A9BF-4844-933A-01BB7A0BF851}" sibTransId="{3D152652-ECBE-7D49-B83A-285EC61C7244}"/>
    <dgm:cxn modelId="{255019E4-13FC-6449-8172-07559565ADBD}" type="presOf" srcId="{4BE9CA2D-FCBA-6942-966A-3347CBAED1BE}" destId="{75E133A5-FE92-5747-B2B1-4582AE5445F4}" srcOrd="0" destOrd="0" presId="urn:microsoft.com/office/officeart/2005/8/layout/hProcess11"/>
    <dgm:cxn modelId="{854D32CB-0445-574C-AC6E-6A4C7EC32FE9}" type="presParOf" srcId="{05653ED5-7B06-CA48-AC4E-CF5911A96E6E}" destId="{6E96C393-EE9E-9848-8AA3-ECDC46278CAA}" srcOrd="0" destOrd="0" presId="urn:microsoft.com/office/officeart/2005/8/layout/hProcess11"/>
    <dgm:cxn modelId="{DF970224-4FB9-B641-87C5-1C3F85528723}" type="presParOf" srcId="{05653ED5-7B06-CA48-AC4E-CF5911A96E6E}" destId="{A1F0391D-A860-D64A-A832-4BCD2060B362}" srcOrd="1" destOrd="0" presId="urn:microsoft.com/office/officeart/2005/8/layout/hProcess11"/>
    <dgm:cxn modelId="{7A75AA0D-10CD-264B-85A3-FA57FEB69035}" type="presParOf" srcId="{A1F0391D-A860-D64A-A832-4BCD2060B362}" destId="{7B3B4D1B-74E7-F74F-84C2-4800B9E19107}" srcOrd="0" destOrd="0" presId="urn:microsoft.com/office/officeart/2005/8/layout/hProcess11"/>
    <dgm:cxn modelId="{DD796BC8-FA8B-424F-9C72-20FAD23422F6}" type="presParOf" srcId="{7B3B4D1B-74E7-F74F-84C2-4800B9E19107}" destId="{7A408E36-5789-6040-ADF9-F0F5EE1C10E5}" srcOrd="0" destOrd="0" presId="urn:microsoft.com/office/officeart/2005/8/layout/hProcess11"/>
    <dgm:cxn modelId="{4AF71004-68AA-D243-A8D6-91732CF10A42}" type="presParOf" srcId="{7B3B4D1B-74E7-F74F-84C2-4800B9E19107}" destId="{EDB29BB3-A8FC-E44E-9894-59D901328AF0}" srcOrd="1" destOrd="0" presId="urn:microsoft.com/office/officeart/2005/8/layout/hProcess11"/>
    <dgm:cxn modelId="{3FE7B3C3-5991-D04C-9135-D77AF11114DE}" type="presParOf" srcId="{7B3B4D1B-74E7-F74F-84C2-4800B9E19107}" destId="{9D51CA09-4330-5340-BEBB-4D02A9CD59E3}" srcOrd="2" destOrd="0" presId="urn:microsoft.com/office/officeart/2005/8/layout/hProcess11"/>
    <dgm:cxn modelId="{CD8BB251-E14A-B74D-82B3-FE79563D00D1}" type="presParOf" srcId="{A1F0391D-A860-D64A-A832-4BCD2060B362}" destId="{E6DE4F05-B254-894E-87D3-F55523ED1639}" srcOrd="1" destOrd="0" presId="urn:microsoft.com/office/officeart/2005/8/layout/hProcess11"/>
    <dgm:cxn modelId="{DB98591D-5750-834A-A486-6F069EE43474}" type="presParOf" srcId="{A1F0391D-A860-D64A-A832-4BCD2060B362}" destId="{1A1592AF-B3B5-894E-A7F7-AFAC0262B515}" srcOrd="2" destOrd="0" presId="urn:microsoft.com/office/officeart/2005/8/layout/hProcess11"/>
    <dgm:cxn modelId="{CF94AE52-0DED-E44D-947E-FDCFEC9B4D43}" type="presParOf" srcId="{1A1592AF-B3B5-894E-A7F7-AFAC0262B515}" destId="{7518AC0D-7109-154E-82CA-681493F83431}" srcOrd="0" destOrd="0" presId="urn:microsoft.com/office/officeart/2005/8/layout/hProcess11"/>
    <dgm:cxn modelId="{702EB670-06DE-2449-9C00-7C5B56163FC8}" type="presParOf" srcId="{1A1592AF-B3B5-894E-A7F7-AFAC0262B515}" destId="{5812B2EB-370A-3946-86AF-CF91FEB09F3E}" srcOrd="1" destOrd="0" presId="urn:microsoft.com/office/officeart/2005/8/layout/hProcess11"/>
    <dgm:cxn modelId="{81E6C9B0-5FA0-C541-9B2E-383459325D7F}" type="presParOf" srcId="{1A1592AF-B3B5-894E-A7F7-AFAC0262B515}" destId="{54B7F942-24C0-AA40-89E2-036FDA5AB654}" srcOrd="2" destOrd="0" presId="urn:microsoft.com/office/officeart/2005/8/layout/hProcess11"/>
    <dgm:cxn modelId="{DD426BD2-EEAB-484C-BAD2-928E0AB7A052}" type="presParOf" srcId="{A1F0391D-A860-D64A-A832-4BCD2060B362}" destId="{9673FABA-FBBA-E540-9DD6-3A0ACECB3996}" srcOrd="3" destOrd="0" presId="urn:microsoft.com/office/officeart/2005/8/layout/hProcess11"/>
    <dgm:cxn modelId="{55A5EA4D-0452-C649-BB06-BFCC013CF2CB}" type="presParOf" srcId="{A1F0391D-A860-D64A-A832-4BCD2060B362}" destId="{605DE1F1-362F-D14D-B3E8-3BE59C229FAF}" srcOrd="4" destOrd="0" presId="urn:microsoft.com/office/officeart/2005/8/layout/hProcess11"/>
    <dgm:cxn modelId="{5C73A87F-652F-5A44-9F10-493266C36565}" type="presParOf" srcId="{605DE1F1-362F-D14D-B3E8-3BE59C229FAF}" destId="{75E133A5-FE92-5747-B2B1-4582AE5445F4}" srcOrd="0" destOrd="0" presId="urn:microsoft.com/office/officeart/2005/8/layout/hProcess11"/>
    <dgm:cxn modelId="{7706CEBC-1724-BB4D-AE90-3CC8BD9C5BF8}" type="presParOf" srcId="{605DE1F1-362F-D14D-B3E8-3BE59C229FAF}" destId="{999014A5-0C35-4D4C-81DB-FFD00AE30F88}" srcOrd="1" destOrd="0" presId="urn:microsoft.com/office/officeart/2005/8/layout/hProcess11"/>
    <dgm:cxn modelId="{9F10CF7E-97A0-714F-8B8E-343866558C27}" type="presParOf" srcId="{605DE1F1-362F-D14D-B3E8-3BE59C229FAF}" destId="{5D5F28BA-E6BE-3E48-B759-A1A66A901396}" srcOrd="2" destOrd="0" presId="urn:microsoft.com/office/officeart/2005/8/layout/hProcess11"/>
    <dgm:cxn modelId="{A6E47661-48BC-0649-9F76-5DEB6ED48431}" type="presParOf" srcId="{A1F0391D-A860-D64A-A832-4BCD2060B362}" destId="{8F355DB1-3263-5D49-8CA1-2E986F3DBF78}" srcOrd="5" destOrd="0" presId="urn:microsoft.com/office/officeart/2005/8/layout/hProcess11"/>
    <dgm:cxn modelId="{B51C6979-3EF1-964E-A0D9-A35B0D9AA527}" type="presParOf" srcId="{A1F0391D-A860-D64A-A832-4BCD2060B362}" destId="{09B4BA2F-06DC-0B44-8E49-41EC63F93386}" srcOrd="6" destOrd="0" presId="urn:microsoft.com/office/officeart/2005/8/layout/hProcess11"/>
    <dgm:cxn modelId="{F2EF6AC5-AD67-B74A-BC9C-72A1E6DC9983}" type="presParOf" srcId="{09B4BA2F-06DC-0B44-8E49-41EC63F93386}" destId="{BFA53B43-D352-E34B-B6A5-5E3B14334B3F}" srcOrd="0" destOrd="0" presId="urn:microsoft.com/office/officeart/2005/8/layout/hProcess11"/>
    <dgm:cxn modelId="{D6B9A7C2-EF3A-EB4E-8864-C9060A97AE6E}" type="presParOf" srcId="{09B4BA2F-06DC-0B44-8E49-41EC63F93386}" destId="{915B1B31-EBF2-E044-AD7D-33FC2BBD396D}" srcOrd="1" destOrd="0" presId="urn:microsoft.com/office/officeart/2005/8/layout/hProcess11"/>
    <dgm:cxn modelId="{75B07B11-209D-DD4A-AB50-3D929029C732}" type="presParOf" srcId="{09B4BA2F-06DC-0B44-8E49-41EC63F93386}" destId="{ECB65C89-C591-D34B-BD20-FCFFC8063748}" srcOrd="2" destOrd="0" presId="urn:microsoft.com/office/officeart/2005/8/layout/hProcess11"/>
    <dgm:cxn modelId="{F5BF4299-4999-6148-B7C5-184E32B61514}" type="presParOf" srcId="{A1F0391D-A860-D64A-A832-4BCD2060B362}" destId="{8BEBDA5B-AA1E-6644-A248-7143864F5F59}" srcOrd="7" destOrd="0" presId="urn:microsoft.com/office/officeart/2005/8/layout/hProcess11"/>
    <dgm:cxn modelId="{7512873E-2883-F240-B044-9CEE629BEF88}" type="presParOf" srcId="{A1F0391D-A860-D64A-A832-4BCD2060B362}" destId="{756237C9-A410-0B4B-834A-9E53CE245CE1}" srcOrd="8" destOrd="0" presId="urn:microsoft.com/office/officeart/2005/8/layout/hProcess11"/>
    <dgm:cxn modelId="{A45F691B-3235-7D44-AFF3-241D4CBB7065}" type="presParOf" srcId="{756237C9-A410-0B4B-834A-9E53CE245CE1}" destId="{C3E90C6D-D393-404F-ACE7-2AAB80AE6625}" srcOrd="0" destOrd="0" presId="urn:microsoft.com/office/officeart/2005/8/layout/hProcess11"/>
    <dgm:cxn modelId="{AD3FF8E1-461C-1942-ADFE-455447533D48}" type="presParOf" srcId="{756237C9-A410-0B4B-834A-9E53CE245CE1}" destId="{F6448D39-5675-2B49-9F2B-8025D1881F47}" srcOrd="1" destOrd="0" presId="urn:microsoft.com/office/officeart/2005/8/layout/hProcess11"/>
    <dgm:cxn modelId="{B5AD8679-7691-D64C-A344-C8C581D0DD4E}" type="presParOf" srcId="{756237C9-A410-0B4B-834A-9E53CE245CE1}" destId="{F7F8DB2F-1309-694F-BD45-5CCE55D0F02D}" srcOrd="2" destOrd="0" presId="urn:microsoft.com/office/officeart/2005/8/layout/hProcess11"/>
    <dgm:cxn modelId="{ED42711E-8328-FA49-B435-2410B3147262}" type="presParOf" srcId="{A1F0391D-A860-D64A-A832-4BCD2060B362}" destId="{2A5CB094-6BA9-E341-96FF-03C8E7CB8687}" srcOrd="9" destOrd="0" presId="urn:microsoft.com/office/officeart/2005/8/layout/hProcess11"/>
    <dgm:cxn modelId="{A6F118E5-91CD-B247-90F6-EDFB658F3FFF}" type="presParOf" srcId="{A1F0391D-A860-D64A-A832-4BCD2060B362}" destId="{22A46569-C7A9-C944-9BCB-F2020D18F805}" srcOrd="10" destOrd="0" presId="urn:microsoft.com/office/officeart/2005/8/layout/hProcess11"/>
    <dgm:cxn modelId="{71359565-4227-F94C-B052-5A14D3364090}" type="presParOf" srcId="{22A46569-C7A9-C944-9BCB-F2020D18F805}" destId="{68D209B4-1A1F-0846-92BD-3E2C4C717026}" srcOrd="0" destOrd="0" presId="urn:microsoft.com/office/officeart/2005/8/layout/hProcess11"/>
    <dgm:cxn modelId="{D544B977-D7FF-AF40-9300-AD27A36647F2}" type="presParOf" srcId="{22A46569-C7A9-C944-9BCB-F2020D18F805}" destId="{14CACD75-B148-8F41-8540-E02BD7C3B54B}" srcOrd="1" destOrd="0" presId="urn:microsoft.com/office/officeart/2005/8/layout/hProcess11"/>
    <dgm:cxn modelId="{0CDEC6CE-037E-014C-9112-52078F35724D}" type="presParOf" srcId="{22A46569-C7A9-C944-9BCB-F2020D18F805}" destId="{C1E1F58B-9047-F948-AB67-BA360E5AB38E}" srcOrd="2" destOrd="0" presId="urn:microsoft.com/office/officeart/2005/8/layout/hProcess1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44103-AE7B-6A4A-AD4C-74CB64BD02A1}">
      <dsp:nvSpPr>
        <dsp:cNvPr id="0" name=""/>
        <dsp:cNvSpPr/>
      </dsp:nvSpPr>
      <dsp:spPr>
        <a:xfrm>
          <a:off x="0" y="0"/>
          <a:ext cx="4287273" cy="603322"/>
        </a:xfrm>
        <a:prstGeom prst="chevron">
          <a:avLst/>
        </a:prstGeom>
        <a:solidFill>
          <a:schemeClr val="accent5">
            <a:lumMod val="60000"/>
            <a:lumOff val="40000"/>
          </a:schemeClr>
        </a:solidFill>
        <a:ln w="12700" cap="flat" cmpd="sng" algn="ctr">
          <a:solidFill>
            <a:schemeClr val="accent6">
              <a:lumMod val="50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rgbClr val="002060"/>
              </a:solidFill>
            </a:rPr>
            <a:t>PHASE 1 </a:t>
          </a:r>
        </a:p>
        <a:p>
          <a:pPr marL="0" lvl="0" indent="0" algn="ctr" defTabSz="711200">
            <a:lnSpc>
              <a:spcPct val="90000"/>
            </a:lnSpc>
            <a:spcBef>
              <a:spcPct val="0"/>
            </a:spcBef>
            <a:spcAft>
              <a:spcPct val="35000"/>
            </a:spcAft>
            <a:buNone/>
          </a:pPr>
          <a:r>
            <a:rPr lang="en-GB" sz="1600" b="1" kern="1200" dirty="0">
              <a:solidFill>
                <a:srgbClr val="002060"/>
              </a:solidFill>
            </a:rPr>
            <a:t>Preparing verification</a:t>
          </a:r>
        </a:p>
      </dsp:txBody>
      <dsp:txXfrm>
        <a:off x="301661" y="0"/>
        <a:ext cx="3683951" cy="603322"/>
      </dsp:txXfrm>
    </dsp:sp>
    <dsp:sp modelId="{B2056D90-A82C-6549-BAA6-DB20F7B39688}">
      <dsp:nvSpPr>
        <dsp:cNvPr id="0" name=""/>
        <dsp:cNvSpPr/>
      </dsp:nvSpPr>
      <dsp:spPr>
        <a:xfrm>
          <a:off x="3970951" y="0"/>
          <a:ext cx="4141424" cy="603322"/>
        </a:xfrm>
        <a:prstGeom prst="chevron">
          <a:avLst/>
        </a:prstGeom>
        <a:solidFill>
          <a:schemeClr val="accent5">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rgbClr val="002060"/>
              </a:solidFill>
            </a:rPr>
            <a:t>PHASE 2</a:t>
          </a:r>
        </a:p>
        <a:p>
          <a:pPr marL="0" lvl="0" indent="0" algn="ctr" defTabSz="711200">
            <a:lnSpc>
              <a:spcPct val="90000"/>
            </a:lnSpc>
            <a:spcBef>
              <a:spcPct val="0"/>
            </a:spcBef>
            <a:spcAft>
              <a:spcPct val="35000"/>
            </a:spcAft>
            <a:buNone/>
          </a:pPr>
          <a:r>
            <a:rPr lang="en-GB" sz="1600" b="1" kern="1200" dirty="0">
              <a:solidFill>
                <a:srgbClr val="002060"/>
              </a:solidFill>
            </a:rPr>
            <a:t>Conducting verification</a:t>
          </a:r>
        </a:p>
      </dsp:txBody>
      <dsp:txXfrm>
        <a:off x="4272612" y="0"/>
        <a:ext cx="3538102" cy="603322"/>
      </dsp:txXfrm>
    </dsp:sp>
    <dsp:sp modelId="{BAFFF470-EFE8-AC45-B025-A82B4E59A700}">
      <dsp:nvSpPr>
        <dsp:cNvPr id="0" name=""/>
        <dsp:cNvSpPr/>
      </dsp:nvSpPr>
      <dsp:spPr>
        <a:xfrm>
          <a:off x="7792812" y="0"/>
          <a:ext cx="4125031" cy="603322"/>
        </a:xfrm>
        <a:prstGeom prst="chevron">
          <a:avLst/>
        </a:prstGeom>
        <a:solidFill>
          <a:schemeClr val="accent5">
            <a:lumMod val="60000"/>
            <a:lumOff val="4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rgbClr val="002060"/>
              </a:solidFill>
            </a:rPr>
            <a:t>PHASE 3</a:t>
          </a:r>
        </a:p>
        <a:p>
          <a:pPr marL="0" lvl="0" indent="0" algn="ctr" defTabSz="711200">
            <a:lnSpc>
              <a:spcPct val="90000"/>
            </a:lnSpc>
            <a:spcBef>
              <a:spcPct val="0"/>
            </a:spcBef>
            <a:spcAft>
              <a:spcPct val="35000"/>
            </a:spcAft>
            <a:buNone/>
          </a:pPr>
          <a:r>
            <a:rPr lang="en-GB" sz="1600" b="1" kern="1200" dirty="0">
              <a:solidFill>
                <a:srgbClr val="002060"/>
              </a:solidFill>
            </a:rPr>
            <a:t>Pilot prior to implementation</a:t>
          </a:r>
        </a:p>
      </dsp:txBody>
      <dsp:txXfrm>
        <a:off x="8094473" y="0"/>
        <a:ext cx="3521709" cy="6033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6F988-D732-CB4C-BCAE-9A2C4313844E}">
      <dsp:nvSpPr>
        <dsp:cNvPr id="0" name=""/>
        <dsp:cNvSpPr/>
      </dsp:nvSpPr>
      <dsp:spPr>
        <a:xfrm>
          <a:off x="1256601" y="669789"/>
          <a:ext cx="91440" cy="124673"/>
        </a:xfrm>
        <a:custGeom>
          <a:avLst/>
          <a:gdLst/>
          <a:ahLst/>
          <a:cxnLst/>
          <a:rect l="0" t="0" r="0" b="0"/>
          <a:pathLst>
            <a:path>
              <a:moveTo>
                <a:pt x="45720" y="0"/>
              </a:moveTo>
              <a:lnTo>
                <a:pt x="45720" y="124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0BAE149B-D971-C547-B290-26549548AB9C}">
      <dsp:nvSpPr>
        <dsp:cNvPr id="0" name=""/>
        <dsp:cNvSpPr/>
      </dsp:nvSpPr>
      <dsp:spPr>
        <a:xfrm>
          <a:off x="909368" y="272907"/>
          <a:ext cx="392952" cy="124673"/>
        </a:xfrm>
        <a:custGeom>
          <a:avLst/>
          <a:gdLst/>
          <a:ahLst/>
          <a:cxnLst/>
          <a:rect l="0" t="0" r="0" b="0"/>
          <a:pathLst>
            <a:path>
              <a:moveTo>
                <a:pt x="0" y="0"/>
              </a:moveTo>
              <a:lnTo>
                <a:pt x="0" y="84961"/>
              </a:lnTo>
              <a:lnTo>
                <a:pt x="392952" y="84961"/>
              </a:lnTo>
              <a:lnTo>
                <a:pt x="392952" y="124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9E6C9E5-0DE7-BE4C-BAB6-0A41E1C38FB9}">
      <dsp:nvSpPr>
        <dsp:cNvPr id="0" name=""/>
        <dsp:cNvSpPr/>
      </dsp:nvSpPr>
      <dsp:spPr>
        <a:xfrm>
          <a:off x="516416" y="669789"/>
          <a:ext cx="261968" cy="124673"/>
        </a:xfrm>
        <a:custGeom>
          <a:avLst/>
          <a:gdLst/>
          <a:ahLst/>
          <a:cxnLst/>
          <a:rect l="0" t="0" r="0" b="0"/>
          <a:pathLst>
            <a:path>
              <a:moveTo>
                <a:pt x="0" y="0"/>
              </a:moveTo>
              <a:lnTo>
                <a:pt x="0" y="84961"/>
              </a:lnTo>
              <a:lnTo>
                <a:pt x="261968" y="84961"/>
              </a:lnTo>
              <a:lnTo>
                <a:pt x="261968" y="124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E1879E42-304E-174B-9A0B-C168F8969E73}">
      <dsp:nvSpPr>
        <dsp:cNvPr id="0" name=""/>
        <dsp:cNvSpPr/>
      </dsp:nvSpPr>
      <dsp:spPr>
        <a:xfrm>
          <a:off x="254447" y="669789"/>
          <a:ext cx="261968" cy="124673"/>
        </a:xfrm>
        <a:custGeom>
          <a:avLst/>
          <a:gdLst/>
          <a:ahLst/>
          <a:cxnLst/>
          <a:rect l="0" t="0" r="0" b="0"/>
          <a:pathLst>
            <a:path>
              <a:moveTo>
                <a:pt x="261968" y="0"/>
              </a:moveTo>
              <a:lnTo>
                <a:pt x="261968" y="84961"/>
              </a:lnTo>
              <a:lnTo>
                <a:pt x="0" y="84961"/>
              </a:lnTo>
              <a:lnTo>
                <a:pt x="0" y="124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E982626E-256E-CE4E-AA43-BD7D56EE73DC}">
      <dsp:nvSpPr>
        <dsp:cNvPr id="0" name=""/>
        <dsp:cNvSpPr/>
      </dsp:nvSpPr>
      <dsp:spPr>
        <a:xfrm>
          <a:off x="516416" y="272907"/>
          <a:ext cx="392952" cy="124673"/>
        </a:xfrm>
        <a:custGeom>
          <a:avLst/>
          <a:gdLst/>
          <a:ahLst/>
          <a:cxnLst/>
          <a:rect l="0" t="0" r="0" b="0"/>
          <a:pathLst>
            <a:path>
              <a:moveTo>
                <a:pt x="392952" y="0"/>
              </a:moveTo>
              <a:lnTo>
                <a:pt x="392952" y="84961"/>
              </a:lnTo>
              <a:lnTo>
                <a:pt x="0" y="84961"/>
              </a:lnTo>
              <a:lnTo>
                <a:pt x="0" y="124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163674D-B800-9947-A97E-3CEF5EF593CD}">
      <dsp:nvSpPr>
        <dsp:cNvPr id="0" name=""/>
        <dsp:cNvSpPr/>
      </dsp:nvSpPr>
      <dsp:spPr>
        <a:xfrm>
          <a:off x="695031" y="698"/>
          <a:ext cx="428675" cy="272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5F988D-69C3-F04A-94A8-53265F372082}">
      <dsp:nvSpPr>
        <dsp:cNvPr id="0" name=""/>
        <dsp:cNvSpPr/>
      </dsp:nvSpPr>
      <dsp:spPr>
        <a:xfrm>
          <a:off x="742661" y="45947"/>
          <a:ext cx="428675" cy="27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Test</a:t>
          </a:r>
        </a:p>
      </dsp:txBody>
      <dsp:txXfrm>
        <a:off x="750634" y="53920"/>
        <a:ext cx="412729" cy="256263"/>
      </dsp:txXfrm>
    </dsp:sp>
    <dsp:sp modelId="{AD2E303F-4243-E548-AB14-F79938DE9D97}">
      <dsp:nvSpPr>
        <dsp:cNvPr id="0" name=""/>
        <dsp:cNvSpPr/>
      </dsp:nvSpPr>
      <dsp:spPr>
        <a:xfrm>
          <a:off x="302078" y="397580"/>
          <a:ext cx="428675" cy="272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6FA9D8-56D1-584E-8578-A1F54AC0B91A}">
      <dsp:nvSpPr>
        <dsp:cNvPr id="0" name=""/>
        <dsp:cNvSpPr/>
      </dsp:nvSpPr>
      <dsp:spPr>
        <a:xfrm>
          <a:off x="349709" y="442830"/>
          <a:ext cx="428675" cy="27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Test</a:t>
          </a:r>
        </a:p>
      </dsp:txBody>
      <dsp:txXfrm>
        <a:off x="357682" y="450803"/>
        <a:ext cx="412729" cy="256263"/>
      </dsp:txXfrm>
    </dsp:sp>
    <dsp:sp modelId="{6C4E25D3-191E-4348-8EF9-0936B0A99C19}">
      <dsp:nvSpPr>
        <dsp:cNvPr id="0" name=""/>
        <dsp:cNvSpPr/>
      </dsp:nvSpPr>
      <dsp:spPr>
        <a:xfrm>
          <a:off x="40109" y="794463"/>
          <a:ext cx="428675" cy="272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DFF12A-DA5B-0C4C-993B-226A82072396}">
      <dsp:nvSpPr>
        <dsp:cNvPr id="0" name=""/>
        <dsp:cNvSpPr/>
      </dsp:nvSpPr>
      <dsp:spPr>
        <a:xfrm>
          <a:off x="87740" y="839712"/>
          <a:ext cx="428675" cy="27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Test</a:t>
          </a:r>
        </a:p>
      </dsp:txBody>
      <dsp:txXfrm>
        <a:off x="95713" y="847685"/>
        <a:ext cx="412729" cy="256263"/>
      </dsp:txXfrm>
    </dsp:sp>
    <dsp:sp modelId="{F91FBDD2-248D-9C4A-83DA-DFFFF9D5AE24}">
      <dsp:nvSpPr>
        <dsp:cNvPr id="0" name=""/>
        <dsp:cNvSpPr/>
      </dsp:nvSpPr>
      <dsp:spPr>
        <a:xfrm>
          <a:off x="564046" y="794463"/>
          <a:ext cx="428675" cy="272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0DE407-9628-C242-BFDC-A00845430998}">
      <dsp:nvSpPr>
        <dsp:cNvPr id="0" name=""/>
        <dsp:cNvSpPr/>
      </dsp:nvSpPr>
      <dsp:spPr>
        <a:xfrm>
          <a:off x="611677" y="839712"/>
          <a:ext cx="428675" cy="27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Test</a:t>
          </a:r>
        </a:p>
      </dsp:txBody>
      <dsp:txXfrm>
        <a:off x="619650" y="847685"/>
        <a:ext cx="412729" cy="256263"/>
      </dsp:txXfrm>
    </dsp:sp>
    <dsp:sp modelId="{C6664B98-9234-9F47-A423-AC070FCB2C36}">
      <dsp:nvSpPr>
        <dsp:cNvPr id="0" name=""/>
        <dsp:cNvSpPr/>
      </dsp:nvSpPr>
      <dsp:spPr>
        <a:xfrm>
          <a:off x="1087983" y="397580"/>
          <a:ext cx="428675" cy="272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DA8927-103D-9742-A3F4-CA29CE9CDDB8}">
      <dsp:nvSpPr>
        <dsp:cNvPr id="0" name=""/>
        <dsp:cNvSpPr/>
      </dsp:nvSpPr>
      <dsp:spPr>
        <a:xfrm>
          <a:off x="1135614" y="442830"/>
          <a:ext cx="428675" cy="27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Test</a:t>
          </a:r>
        </a:p>
      </dsp:txBody>
      <dsp:txXfrm>
        <a:off x="1143587" y="450803"/>
        <a:ext cx="412729" cy="256263"/>
      </dsp:txXfrm>
    </dsp:sp>
    <dsp:sp modelId="{D27BD91B-C466-AC4F-A986-E436B0C3343D}">
      <dsp:nvSpPr>
        <dsp:cNvPr id="0" name=""/>
        <dsp:cNvSpPr/>
      </dsp:nvSpPr>
      <dsp:spPr>
        <a:xfrm>
          <a:off x="1087983" y="794463"/>
          <a:ext cx="428675" cy="272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0D7A23-941E-6B47-96E4-AF637CC2B31A}">
      <dsp:nvSpPr>
        <dsp:cNvPr id="0" name=""/>
        <dsp:cNvSpPr/>
      </dsp:nvSpPr>
      <dsp:spPr>
        <a:xfrm>
          <a:off x="1135614" y="839712"/>
          <a:ext cx="428675" cy="27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Test</a:t>
          </a:r>
        </a:p>
      </dsp:txBody>
      <dsp:txXfrm>
        <a:off x="1143587" y="847685"/>
        <a:ext cx="412729" cy="2562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6F988-D732-CB4C-BCAE-9A2C4313844E}">
      <dsp:nvSpPr>
        <dsp:cNvPr id="0" name=""/>
        <dsp:cNvSpPr/>
      </dsp:nvSpPr>
      <dsp:spPr>
        <a:xfrm>
          <a:off x="1256601" y="669789"/>
          <a:ext cx="91440" cy="124673"/>
        </a:xfrm>
        <a:custGeom>
          <a:avLst/>
          <a:gdLst/>
          <a:ahLst/>
          <a:cxnLst/>
          <a:rect l="0" t="0" r="0" b="0"/>
          <a:pathLst>
            <a:path>
              <a:moveTo>
                <a:pt x="45720" y="0"/>
              </a:moveTo>
              <a:lnTo>
                <a:pt x="45720" y="124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0BAE149B-D971-C547-B290-26549548AB9C}">
      <dsp:nvSpPr>
        <dsp:cNvPr id="0" name=""/>
        <dsp:cNvSpPr/>
      </dsp:nvSpPr>
      <dsp:spPr>
        <a:xfrm>
          <a:off x="909368" y="272907"/>
          <a:ext cx="392952" cy="124673"/>
        </a:xfrm>
        <a:custGeom>
          <a:avLst/>
          <a:gdLst/>
          <a:ahLst/>
          <a:cxnLst/>
          <a:rect l="0" t="0" r="0" b="0"/>
          <a:pathLst>
            <a:path>
              <a:moveTo>
                <a:pt x="0" y="0"/>
              </a:moveTo>
              <a:lnTo>
                <a:pt x="0" y="84961"/>
              </a:lnTo>
              <a:lnTo>
                <a:pt x="392952" y="84961"/>
              </a:lnTo>
              <a:lnTo>
                <a:pt x="392952" y="124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9E6C9E5-0DE7-BE4C-BAB6-0A41E1C38FB9}">
      <dsp:nvSpPr>
        <dsp:cNvPr id="0" name=""/>
        <dsp:cNvSpPr/>
      </dsp:nvSpPr>
      <dsp:spPr>
        <a:xfrm>
          <a:off x="516416" y="669789"/>
          <a:ext cx="261968" cy="124673"/>
        </a:xfrm>
        <a:custGeom>
          <a:avLst/>
          <a:gdLst/>
          <a:ahLst/>
          <a:cxnLst/>
          <a:rect l="0" t="0" r="0" b="0"/>
          <a:pathLst>
            <a:path>
              <a:moveTo>
                <a:pt x="0" y="0"/>
              </a:moveTo>
              <a:lnTo>
                <a:pt x="0" y="84961"/>
              </a:lnTo>
              <a:lnTo>
                <a:pt x="261968" y="84961"/>
              </a:lnTo>
              <a:lnTo>
                <a:pt x="261968" y="124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E1879E42-304E-174B-9A0B-C168F8969E73}">
      <dsp:nvSpPr>
        <dsp:cNvPr id="0" name=""/>
        <dsp:cNvSpPr/>
      </dsp:nvSpPr>
      <dsp:spPr>
        <a:xfrm>
          <a:off x="254447" y="669789"/>
          <a:ext cx="261968" cy="124673"/>
        </a:xfrm>
        <a:custGeom>
          <a:avLst/>
          <a:gdLst/>
          <a:ahLst/>
          <a:cxnLst/>
          <a:rect l="0" t="0" r="0" b="0"/>
          <a:pathLst>
            <a:path>
              <a:moveTo>
                <a:pt x="261968" y="0"/>
              </a:moveTo>
              <a:lnTo>
                <a:pt x="261968" y="84961"/>
              </a:lnTo>
              <a:lnTo>
                <a:pt x="0" y="84961"/>
              </a:lnTo>
              <a:lnTo>
                <a:pt x="0" y="124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E982626E-256E-CE4E-AA43-BD7D56EE73DC}">
      <dsp:nvSpPr>
        <dsp:cNvPr id="0" name=""/>
        <dsp:cNvSpPr/>
      </dsp:nvSpPr>
      <dsp:spPr>
        <a:xfrm>
          <a:off x="516416" y="272907"/>
          <a:ext cx="392952" cy="124673"/>
        </a:xfrm>
        <a:custGeom>
          <a:avLst/>
          <a:gdLst/>
          <a:ahLst/>
          <a:cxnLst/>
          <a:rect l="0" t="0" r="0" b="0"/>
          <a:pathLst>
            <a:path>
              <a:moveTo>
                <a:pt x="392952" y="0"/>
              </a:moveTo>
              <a:lnTo>
                <a:pt x="392952" y="84961"/>
              </a:lnTo>
              <a:lnTo>
                <a:pt x="0" y="84961"/>
              </a:lnTo>
              <a:lnTo>
                <a:pt x="0" y="124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163674D-B800-9947-A97E-3CEF5EF593CD}">
      <dsp:nvSpPr>
        <dsp:cNvPr id="0" name=""/>
        <dsp:cNvSpPr/>
      </dsp:nvSpPr>
      <dsp:spPr>
        <a:xfrm>
          <a:off x="695031" y="698"/>
          <a:ext cx="428675" cy="272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5F988D-69C3-F04A-94A8-53265F372082}">
      <dsp:nvSpPr>
        <dsp:cNvPr id="0" name=""/>
        <dsp:cNvSpPr/>
      </dsp:nvSpPr>
      <dsp:spPr>
        <a:xfrm>
          <a:off x="742661" y="45947"/>
          <a:ext cx="428675" cy="27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Test</a:t>
          </a:r>
        </a:p>
      </dsp:txBody>
      <dsp:txXfrm>
        <a:off x="750634" y="53920"/>
        <a:ext cx="412729" cy="256263"/>
      </dsp:txXfrm>
    </dsp:sp>
    <dsp:sp modelId="{AD2E303F-4243-E548-AB14-F79938DE9D97}">
      <dsp:nvSpPr>
        <dsp:cNvPr id="0" name=""/>
        <dsp:cNvSpPr/>
      </dsp:nvSpPr>
      <dsp:spPr>
        <a:xfrm>
          <a:off x="302078" y="397580"/>
          <a:ext cx="428675" cy="272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6FA9D8-56D1-584E-8578-A1F54AC0B91A}">
      <dsp:nvSpPr>
        <dsp:cNvPr id="0" name=""/>
        <dsp:cNvSpPr/>
      </dsp:nvSpPr>
      <dsp:spPr>
        <a:xfrm>
          <a:off x="349709" y="442830"/>
          <a:ext cx="428675" cy="27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Test</a:t>
          </a:r>
        </a:p>
      </dsp:txBody>
      <dsp:txXfrm>
        <a:off x="357682" y="450803"/>
        <a:ext cx="412729" cy="256263"/>
      </dsp:txXfrm>
    </dsp:sp>
    <dsp:sp modelId="{6C4E25D3-191E-4348-8EF9-0936B0A99C19}">
      <dsp:nvSpPr>
        <dsp:cNvPr id="0" name=""/>
        <dsp:cNvSpPr/>
      </dsp:nvSpPr>
      <dsp:spPr>
        <a:xfrm>
          <a:off x="40109" y="794463"/>
          <a:ext cx="428675" cy="272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DFF12A-DA5B-0C4C-993B-226A82072396}">
      <dsp:nvSpPr>
        <dsp:cNvPr id="0" name=""/>
        <dsp:cNvSpPr/>
      </dsp:nvSpPr>
      <dsp:spPr>
        <a:xfrm>
          <a:off x="87740" y="839712"/>
          <a:ext cx="428675" cy="27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Test</a:t>
          </a:r>
        </a:p>
      </dsp:txBody>
      <dsp:txXfrm>
        <a:off x="95713" y="847685"/>
        <a:ext cx="412729" cy="256263"/>
      </dsp:txXfrm>
    </dsp:sp>
    <dsp:sp modelId="{F91FBDD2-248D-9C4A-83DA-DFFFF9D5AE24}">
      <dsp:nvSpPr>
        <dsp:cNvPr id="0" name=""/>
        <dsp:cNvSpPr/>
      </dsp:nvSpPr>
      <dsp:spPr>
        <a:xfrm>
          <a:off x="564046" y="794463"/>
          <a:ext cx="428675" cy="272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0DE407-9628-C242-BFDC-A00845430998}">
      <dsp:nvSpPr>
        <dsp:cNvPr id="0" name=""/>
        <dsp:cNvSpPr/>
      </dsp:nvSpPr>
      <dsp:spPr>
        <a:xfrm>
          <a:off x="611677" y="839712"/>
          <a:ext cx="428675" cy="27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Test</a:t>
          </a:r>
        </a:p>
      </dsp:txBody>
      <dsp:txXfrm>
        <a:off x="619650" y="847685"/>
        <a:ext cx="412729" cy="256263"/>
      </dsp:txXfrm>
    </dsp:sp>
    <dsp:sp modelId="{C6664B98-9234-9F47-A423-AC070FCB2C36}">
      <dsp:nvSpPr>
        <dsp:cNvPr id="0" name=""/>
        <dsp:cNvSpPr/>
      </dsp:nvSpPr>
      <dsp:spPr>
        <a:xfrm>
          <a:off x="1087983" y="397580"/>
          <a:ext cx="428675" cy="272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DA8927-103D-9742-A3F4-CA29CE9CDDB8}">
      <dsp:nvSpPr>
        <dsp:cNvPr id="0" name=""/>
        <dsp:cNvSpPr/>
      </dsp:nvSpPr>
      <dsp:spPr>
        <a:xfrm>
          <a:off x="1135614" y="442830"/>
          <a:ext cx="428675" cy="27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Test</a:t>
          </a:r>
        </a:p>
      </dsp:txBody>
      <dsp:txXfrm>
        <a:off x="1143587" y="450803"/>
        <a:ext cx="412729" cy="256263"/>
      </dsp:txXfrm>
    </dsp:sp>
    <dsp:sp modelId="{D27BD91B-C466-AC4F-A986-E436B0C3343D}">
      <dsp:nvSpPr>
        <dsp:cNvPr id="0" name=""/>
        <dsp:cNvSpPr/>
      </dsp:nvSpPr>
      <dsp:spPr>
        <a:xfrm>
          <a:off x="1087983" y="794463"/>
          <a:ext cx="428675" cy="272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0D7A23-941E-6B47-96E4-AF637CC2B31A}">
      <dsp:nvSpPr>
        <dsp:cNvPr id="0" name=""/>
        <dsp:cNvSpPr/>
      </dsp:nvSpPr>
      <dsp:spPr>
        <a:xfrm>
          <a:off x="1135614" y="839712"/>
          <a:ext cx="428675" cy="272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Test</a:t>
          </a:r>
        </a:p>
      </dsp:txBody>
      <dsp:txXfrm>
        <a:off x="1143587" y="847685"/>
        <a:ext cx="412729" cy="2562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6C393-EE9E-9848-8AA3-ECDC46278CAA}">
      <dsp:nvSpPr>
        <dsp:cNvPr id="0" name=""/>
        <dsp:cNvSpPr/>
      </dsp:nvSpPr>
      <dsp:spPr>
        <a:xfrm>
          <a:off x="0" y="681778"/>
          <a:ext cx="11640192" cy="44187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408E36-5789-6040-ADF9-F0F5EE1C10E5}">
      <dsp:nvSpPr>
        <dsp:cNvPr id="0" name=""/>
        <dsp:cNvSpPr/>
      </dsp:nvSpPr>
      <dsp:spPr>
        <a:xfrm>
          <a:off x="26934" y="459315"/>
          <a:ext cx="1675266" cy="348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GB" sz="1200" b="1" kern="1200" dirty="0"/>
            <a:t>Month 1</a:t>
          </a:r>
        </a:p>
      </dsp:txBody>
      <dsp:txXfrm>
        <a:off x="26934" y="459315"/>
        <a:ext cx="1675266" cy="348025"/>
      </dsp:txXfrm>
    </dsp:sp>
    <dsp:sp modelId="{EDB29BB3-A8FC-E44E-9894-59D901328AF0}">
      <dsp:nvSpPr>
        <dsp:cNvPr id="0" name=""/>
        <dsp:cNvSpPr/>
      </dsp:nvSpPr>
      <dsp:spPr>
        <a:xfrm>
          <a:off x="747800" y="807848"/>
          <a:ext cx="185420" cy="1854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8AC0D-7109-154E-82CA-681493F83431}">
      <dsp:nvSpPr>
        <dsp:cNvPr id="0" name=""/>
        <dsp:cNvSpPr/>
      </dsp:nvSpPr>
      <dsp:spPr>
        <a:xfrm>
          <a:off x="1694980" y="473736"/>
          <a:ext cx="1675266" cy="503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b="1" kern="1200" dirty="0"/>
            <a:t>Month 2</a:t>
          </a:r>
        </a:p>
      </dsp:txBody>
      <dsp:txXfrm>
        <a:off x="1694980" y="473736"/>
        <a:ext cx="1675266" cy="503852"/>
      </dsp:txXfrm>
    </dsp:sp>
    <dsp:sp modelId="{5812B2EB-370A-3946-86AF-CF91FEB09F3E}">
      <dsp:nvSpPr>
        <dsp:cNvPr id="0" name=""/>
        <dsp:cNvSpPr/>
      </dsp:nvSpPr>
      <dsp:spPr>
        <a:xfrm>
          <a:off x="2506831" y="809304"/>
          <a:ext cx="185420" cy="1854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E133A5-FE92-5747-B2B1-4582AE5445F4}">
      <dsp:nvSpPr>
        <dsp:cNvPr id="0" name=""/>
        <dsp:cNvSpPr/>
      </dsp:nvSpPr>
      <dsp:spPr>
        <a:xfrm>
          <a:off x="3544994" y="456709"/>
          <a:ext cx="1675266" cy="358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GB" sz="1200" b="1" kern="1200" dirty="0"/>
            <a:t>Month 3</a:t>
          </a:r>
        </a:p>
      </dsp:txBody>
      <dsp:txXfrm>
        <a:off x="3544994" y="456709"/>
        <a:ext cx="1675266" cy="358446"/>
      </dsp:txXfrm>
    </dsp:sp>
    <dsp:sp modelId="{999014A5-0C35-4D4C-81DB-FFD00AE30F88}">
      <dsp:nvSpPr>
        <dsp:cNvPr id="0" name=""/>
        <dsp:cNvSpPr/>
      </dsp:nvSpPr>
      <dsp:spPr>
        <a:xfrm>
          <a:off x="4265861" y="798262"/>
          <a:ext cx="185420" cy="1854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53B43-D352-E34B-B6A5-5E3B14334B3F}">
      <dsp:nvSpPr>
        <dsp:cNvPr id="0" name=""/>
        <dsp:cNvSpPr/>
      </dsp:nvSpPr>
      <dsp:spPr>
        <a:xfrm>
          <a:off x="5304024" y="476069"/>
          <a:ext cx="1675266" cy="74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b="1" kern="1200" dirty="0"/>
            <a:t>Month 4</a:t>
          </a:r>
        </a:p>
      </dsp:txBody>
      <dsp:txXfrm>
        <a:off x="5304024" y="476069"/>
        <a:ext cx="1675266" cy="741680"/>
      </dsp:txXfrm>
    </dsp:sp>
    <dsp:sp modelId="{915B1B31-EBF2-E044-AD7D-33FC2BBD396D}">
      <dsp:nvSpPr>
        <dsp:cNvPr id="0" name=""/>
        <dsp:cNvSpPr/>
      </dsp:nvSpPr>
      <dsp:spPr>
        <a:xfrm>
          <a:off x="6024891" y="809847"/>
          <a:ext cx="185420" cy="1854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E90C6D-D393-404F-ACE7-2AAB80AE6625}">
      <dsp:nvSpPr>
        <dsp:cNvPr id="0" name=""/>
        <dsp:cNvSpPr/>
      </dsp:nvSpPr>
      <dsp:spPr>
        <a:xfrm>
          <a:off x="7063055" y="558208"/>
          <a:ext cx="1675266" cy="243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GB" sz="1200" b="1" kern="1200" dirty="0"/>
            <a:t>Month 5</a:t>
          </a:r>
        </a:p>
      </dsp:txBody>
      <dsp:txXfrm>
        <a:off x="7063055" y="558208"/>
        <a:ext cx="1675266" cy="243130"/>
      </dsp:txXfrm>
    </dsp:sp>
    <dsp:sp modelId="{F6448D39-5675-2B49-9F2B-8025D1881F47}">
      <dsp:nvSpPr>
        <dsp:cNvPr id="0" name=""/>
        <dsp:cNvSpPr/>
      </dsp:nvSpPr>
      <dsp:spPr>
        <a:xfrm>
          <a:off x="7783921" y="805529"/>
          <a:ext cx="185420" cy="1854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D209B4-1A1F-0846-92BD-3E2C4C717026}">
      <dsp:nvSpPr>
        <dsp:cNvPr id="0" name=""/>
        <dsp:cNvSpPr/>
      </dsp:nvSpPr>
      <dsp:spPr>
        <a:xfrm>
          <a:off x="8846142" y="473673"/>
          <a:ext cx="1675266" cy="327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b="1" kern="1200" dirty="0"/>
            <a:t>Month 6</a:t>
          </a:r>
        </a:p>
      </dsp:txBody>
      <dsp:txXfrm>
        <a:off x="8846142" y="473673"/>
        <a:ext cx="1675266" cy="327852"/>
      </dsp:txXfrm>
    </dsp:sp>
    <dsp:sp modelId="{14CACD75-B148-8F41-8540-E02BD7C3B54B}">
      <dsp:nvSpPr>
        <dsp:cNvPr id="0" name=""/>
        <dsp:cNvSpPr/>
      </dsp:nvSpPr>
      <dsp:spPr>
        <a:xfrm>
          <a:off x="9542951" y="804858"/>
          <a:ext cx="185420" cy="1854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0.07503</cdr:x>
      <cdr:y>0.12103</cdr:y>
    </cdr:from>
    <cdr:to>
      <cdr:x>1</cdr:x>
      <cdr:y>0.12103</cdr:y>
    </cdr:to>
    <cdr:cxnSp macro="">
      <cdr:nvCxnSpPr>
        <cdr:cNvPr id="2" name="Straight Connector 1">
          <a:extLst xmlns:a="http://schemas.openxmlformats.org/drawingml/2006/main">
            <a:ext uri="{FF2B5EF4-FFF2-40B4-BE49-F238E27FC236}">
              <a16:creationId xmlns:a16="http://schemas.microsoft.com/office/drawing/2014/main" id="{C1E95996-222D-45A5-B3B8-9934DAD19E12}"/>
            </a:ext>
          </a:extLst>
        </cdr:cNvPr>
        <cdr:cNvCxnSpPr>
          <a:cxnSpLocks xmlns:a="http://schemas.openxmlformats.org/drawingml/2006/main"/>
        </cdr:cNvCxnSpPr>
      </cdr:nvCxnSpPr>
      <cdr:spPr>
        <a:xfrm xmlns:a="http://schemas.openxmlformats.org/drawingml/2006/main">
          <a:off x="897730" y="547369"/>
          <a:ext cx="11067739" cy="0"/>
        </a:xfrm>
        <a:prstGeom xmlns:a="http://schemas.openxmlformats.org/drawingml/2006/main" prst="line">
          <a:avLst/>
        </a:prstGeom>
        <a:ln xmlns:a="http://schemas.openxmlformats.org/drawingml/2006/main" w="38100">
          <a:solidFill>
            <a:schemeClr val="tx2">
              <a:lumMod val="50000"/>
            </a:schemeClr>
          </a:solidFill>
          <a:prstDash val="sysDot"/>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0.9074</cdr:x>
      <cdr:y>0.0308</cdr:y>
    </cdr:from>
    <cdr:to>
      <cdr:x>1</cdr:x>
      <cdr:y>0.10743</cdr:y>
    </cdr:to>
    <cdr:sp macro="" textlink="">
      <cdr:nvSpPr>
        <cdr:cNvPr id="3" name="Rectangle 2">
          <a:extLst xmlns:a="http://schemas.openxmlformats.org/drawingml/2006/main">
            <a:ext uri="{FF2B5EF4-FFF2-40B4-BE49-F238E27FC236}">
              <a16:creationId xmlns:a16="http://schemas.microsoft.com/office/drawing/2014/main" id="{309CAD5B-3280-48A8-ACE7-32A2E14B0AE4}"/>
            </a:ext>
          </a:extLst>
        </cdr:cNvPr>
        <cdr:cNvSpPr/>
      </cdr:nvSpPr>
      <cdr:spPr>
        <a:xfrm xmlns:a="http://schemas.openxmlformats.org/drawingml/2006/main">
          <a:off x="10857473" y="148466"/>
          <a:ext cx="1107996" cy="369332"/>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GB" b="1" dirty="0">
              <a:solidFill>
                <a:srgbClr val="002060"/>
              </a:solidFill>
              <a:latin typeface="Arial" panose="020B0604020202020204" pitchFamily="34" charset="0"/>
              <a:cs typeface="Arial" panose="020B0604020202020204" pitchFamily="34" charset="0"/>
            </a:rPr>
            <a:t>90-90-90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6ECC6-2536-4405-8D16-E31AE81E223F}" type="datetimeFigureOut">
              <a:rPr lang="en-GB" smtClean="0"/>
              <a:t>21/10/2021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0F9C2-892B-4BFC-96D9-36091630060D}" type="slidenum">
              <a:rPr lang="en-GB" smtClean="0"/>
              <a:t>‹#›</a:t>
            </a:fld>
            <a:endParaRPr lang="en-GB"/>
          </a:p>
        </p:txBody>
      </p:sp>
    </p:spTree>
    <p:extLst>
      <p:ext uri="{BB962C8B-B14F-4D97-AF65-F5344CB8AC3E}">
        <p14:creationId xmlns:p14="http://schemas.microsoft.com/office/powerpoint/2010/main" val="170284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WHO guidance </a:t>
            </a:r>
            <a:r>
              <a:rPr lang="fr-CH" dirty="0" err="1"/>
              <a:t>is</a:t>
            </a:r>
            <a:r>
              <a:rPr lang="fr-CH" dirty="0"/>
              <a:t> </a:t>
            </a:r>
            <a:r>
              <a:rPr lang="fr-CH" dirty="0" err="1"/>
              <a:t>now</a:t>
            </a:r>
            <a:r>
              <a:rPr lang="fr-CH" dirty="0"/>
              <a:t> </a:t>
            </a:r>
            <a:r>
              <a:rPr lang="fr-CH" dirty="0" err="1"/>
              <a:t>available</a:t>
            </a:r>
            <a:r>
              <a:rPr lang="fr-CH" dirty="0"/>
              <a:t> online and on </a:t>
            </a:r>
            <a:r>
              <a:rPr lang="fr-CH" dirty="0" err="1"/>
              <a:t>WHO’s</a:t>
            </a:r>
            <a:r>
              <a:rPr lang="fr-CH" dirty="0"/>
              <a:t>  HTS Info App.</a:t>
            </a:r>
          </a:p>
          <a:p>
            <a:endParaRPr lang="en-US" dirty="0"/>
          </a:p>
        </p:txBody>
      </p:sp>
      <p:sp>
        <p:nvSpPr>
          <p:cNvPr id="4" name="Slide Number Placeholder 3"/>
          <p:cNvSpPr>
            <a:spLocks noGrp="1"/>
          </p:cNvSpPr>
          <p:nvPr>
            <p:ph type="sldNum" sz="quarter" idx="10"/>
          </p:nvPr>
        </p:nvSpPr>
        <p:spPr/>
        <p:txBody>
          <a:bodyPr/>
          <a:lstStyle/>
          <a:p>
            <a:fld id="{67D0F9C2-892B-4BFC-96D9-36091630060D}" type="slidenum">
              <a:rPr lang="en-GB" smtClean="0"/>
              <a:t>4</a:t>
            </a:fld>
            <a:endParaRPr lang="en-GB"/>
          </a:p>
        </p:txBody>
      </p:sp>
    </p:spTree>
    <p:extLst>
      <p:ext uri="{BB962C8B-B14F-4D97-AF65-F5344CB8AC3E}">
        <p14:creationId xmlns:p14="http://schemas.microsoft.com/office/powerpoint/2010/main" val="2983006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4BD2-DCE6-45DC-A45F-EB1F3FB383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44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4BD2-DCE6-45DC-A45F-EB1F3FB383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65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4BD2-DCE6-45DC-A45F-EB1F3FB383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737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2" indent="0">
              <a:spcBef>
                <a:spcPts val="200"/>
              </a:spcBef>
              <a:buFont typeface="Wingdings" panose="05000000000000000000" pitchFamily="2" charset="2"/>
              <a:buNone/>
            </a:pPr>
            <a:endParaRPr lang="en-CA" baseline="0" dirty="0"/>
          </a:p>
        </p:txBody>
      </p:sp>
      <p:sp>
        <p:nvSpPr>
          <p:cNvPr id="4" name="Slide Number Placeholder 3"/>
          <p:cNvSpPr>
            <a:spLocks noGrp="1"/>
          </p:cNvSpPr>
          <p:nvPr>
            <p:ph type="sldNum" sz="quarter" idx="10"/>
          </p:nvPr>
        </p:nvSpPr>
        <p:spPr/>
        <p:txBody>
          <a:bodyPr/>
          <a:lstStyle/>
          <a:p>
            <a:fld id="{3859D3D5-938D-4E49-B17E-97EAB737D908}" type="slidenum">
              <a:rPr lang="en-CA" smtClean="0"/>
              <a:t>21</a:t>
            </a:fld>
            <a:endParaRPr lang="en-CA"/>
          </a:p>
        </p:txBody>
      </p:sp>
    </p:spTree>
    <p:extLst>
      <p:ext uri="{BB962C8B-B14F-4D97-AF65-F5344CB8AC3E}">
        <p14:creationId xmlns:p14="http://schemas.microsoft.com/office/powerpoint/2010/main" val="2686974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0F9C2-892B-4BFC-96D9-36091630060D}" type="slidenum">
              <a:rPr lang="en-GB" smtClean="0"/>
              <a:t>23</a:t>
            </a:fld>
            <a:endParaRPr lang="en-GB"/>
          </a:p>
        </p:txBody>
      </p:sp>
    </p:spTree>
    <p:extLst>
      <p:ext uri="{BB962C8B-B14F-4D97-AF65-F5344CB8AC3E}">
        <p14:creationId xmlns:p14="http://schemas.microsoft.com/office/powerpoint/2010/main" val="1772599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971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4BD2-DCE6-45DC-A45F-EB1F3FB383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754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HIV testing services provide an important gateway to treatment</a:t>
            </a:r>
            <a:r>
              <a:rPr lang="en-GB" baseline="0" dirty="0"/>
              <a:t> and prevention. Following an HIV test: Those who test negative can be linked to effective HIV methods, e.g. voluntary male medical circumcision, pre exposure prophylaxis, harm reduction and condoms; </a:t>
            </a:r>
            <a:r>
              <a:rPr lang="en-GB" dirty="0"/>
              <a:t>Those who test positive can</a:t>
            </a:r>
            <a:r>
              <a:rPr lang="en-GB" baseline="0" dirty="0"/>
              <a:t> be linked to lifesaving treatment. </a:t>
            </a:r>
          </a:p>
          <a:p>
            <a:r>
              <a:rPr lang="en-GB" baseline="0" dirty="0"/>
              <a:t>There are many WHO-recommended approaches for HTS: In facility settings, community-settings or through self-testing.</a:t>
            </a:r>
          </a:p>
          <a:p>
            <a:r>
              <a:rPr lang="en-US" dirty="0"/>
              <a:t>As programmes scale up testing, they are increasingly facing the issue of balancing resource needs and efficiency and maximizing impact. </a:t>
            </a:r>
          </a:p>
          <a:p>
            <a:r>
              <a:rPr lang="en-US" dirty="0"/>
              <a:t>HTS approaches need to focus on reaching those who remain undiagnosed and those at ongoing risk through a strategic mix of HTS approaches. New approaches may be needed for reaching hard to reach populations. At the same time it is critical to maintain quality of HTS, improve linkage to post-test services and optimize service delivery.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DA7642-9286-4AD8-BE1D-26A9F890CF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745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4BD2-DCE6-45DC-A45F-EB1F3FB383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816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454692-94B8-426D-8820-F77D15D92335}" type="slidenum">
              <a:rPr lang="en-GB" smtClean="0"/>
              <a:t>31</a:t>
            </a:fld>
            <a:endParaRPr lang="en-GB"/>
          </a:p>
        </p:txBody>
      </p:sp>
    </p:spTree>
    <p:extLst>
      <p:ext uri="{BB962C8B-B14F-4D97-AF65-F5344CB8AC3E}">
        <p14:creationId xmlns:p14="http://schemas.microsoft.com/office/powerpoint/2010/main" val="54188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A4EED-DC1C-43EF-9DDC-14FD77D7CE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805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fld id="{3859D3D5-938D-4E49-B17E-97EAB737D908}" type="slidenum">
              <a:rPr lang="en-CA" smtClean="0"/>
              <a:t>32</a:t>
            </a:fld>
            <a:endParaRPr lang="en-CA"/>
          </a:p>
        </p:txBody>
      </p:sp>
    </p:spTree>
    <p:extLst>
      <p:ext uri="{BB962C8B-B14F-4D97-AF65-F5344CB8AC3E}">
        <p14:creationId xmlns:p14="http://schemas.microsoft.com/office/powerpoint/2010/main" val="2860927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fld id="{3859D3D5-938D-4E49-B17E-97EAB737D908}" type="slidenum">
              <a:rPr lang="en-CA" smtClean="0"/>
              <a:t>33</a:t>
            </a:fld>
            <a:endParaRPr lang="en-CA"/>
          </a:p>
        </p:txBody>
      </p:sp>
    </p:spTree>
    <p:extLst>
      <p:ext uri="{BB962C8B-B14F-4D97-AF65-F5344CB8AC3E}">
        <p14:creationId xmlns:p14="http://schemas.microsoft.com/office/powerpoint/2010/main" val="1639379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fld id="{3859D3D5-938D-4E49-B17E-97EAB737D908}" type="slidenum">
              <a:rPr lang="en-CA" smtClean="0"/>
              <a:t>34</a:t>
            </a:fld>
            <a:endParaRPr lang="en-CA"/>
          </a:p>
        </p:txBody>
      </p:sp>
    </p:spTree>
    <p:extLst>
      <p:ext uri="{BB962C8B-B14F-4D97-AF65-F5344CB8AC3E}">
        <p14:creationId xmlns:p14="http://schemas.microsoft.com/office/powerpoint/2010/main" val="2995104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fld id="{3859D3D5-938D-4E49-B17E-97EAB737D908}" type="slidenum">
              <a:rPr lang="en-CA" smtClean="0"/>
              <a:t>35</a:t>
            </a:fld>
            <a:endParaRPr lang="en-CA"/>
          </a:p>
        </p:txBody>
      </p:sp>
    </p:spTree>
    <p:extLst>
      <p:ext uri="{BB962C8B-B14F-4D97-AF65-F5344CB8AC3E}">
        <p14:creationId xmlns:p14="http://schemas.microsoft.com/office/powerpoint/2010/main" val="1983279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454692-94B8-426D-8820-F77D15D92335}" type="slidenum">
              <a:rPr lang="en-GB" smtClean="0"/>
              <a:t>36</a:t>
            </a:fld>
            <a:endParaRPr lang="en-GB"/>
          </a:p>
        </p:txBody>
      </p:sp>
    </p:spTree>
    <p:extLst>
      <p:ext uri="{BB962C8B-B14F-4D97-AF65-F5344CB8AC3E}">
        <p14:creationId xmlns:p14="http://schemas.microsoft.com/office/powerpoint/2010/main" val="2548397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A8993CB-66CB-4677-9100-9933B8F0927B}" type="slidenum">
              <a:rPr lang="en-GB" smtClean="0"/>
              <a:t>38</a:t>
            </a:fld>
            <a:endParaRPr lang="en-GB"/>
          </a:p>
        </p:txBody>
      </p:sp>
    </p:spTree>
    <p:extLst>
      <p:ext uri="{BB962C8B-B14F-4D97-AF65-F5344CB8AC3E}">
        <p14:creationId xmlns:p14="http://schemas.microsoft.com/office/powerpoint/2010/main" val="2961070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lvl="1" defTabSz="931774">
              <a:defRPr/>
            </a:pPr>
            <a:r>
              <a:rPr lang="en-US" dirty="0"/>
              <a:t>Maternal HIV and syphilis</a:t>
            </a:r>
            <a:r>
              <a:rPr lang="en-US" baseline="0" dirty="0"/>
              <a:t> </a:t>
            </a:r>
            <a:r>
              <a:rPr lang="en-US" dirty="0"/>
              <a:t>cause</a:t>
            </a:r>
            <a:r>
              <a:rPr lang="en-US" baseline="0" dirty="0"/>
              <a:t> substantial morbidity and mortality globally, with 1.4 million maternal HIV infections and 930,000 maternal syphilis infections annually.  The burden of these infections is most pronounced in sub-Saharan Africa. Despite the success of effective maternal treatment to prevent MTCT,  between 2-23% of HIV-infected mothers will transmit HIV to their infant, and 11% of infants exposed to syphilis will develop congenital syphilis.</a:t>
            </a:r>
          </a:p>
          <a:p>
            <a:pPr marL="0" lvl="1" defTabSz="931774">
              <a:defRPr/>
            </a:pPr>
            <a:endParaRPr lang="en-US" baseline="0" dirty="0"/>
          </a:p>
          <a:p>
            <a:pPr marL="0" lvl="1" defTabSz="931774">
              <a:defRPr/>
            </a:pPr>
            <a:r>
              <a:rPr lang="en-US" baseline="0" dirty="0"/>
              <a:t>Overall, this leads to 150,000 infant HIV infections and 102,000 congenital syphilis infections each year, with the majority from Sub-Saharan Africa.  </a:t>
            </a:r>
          </a:p>
          <a:p>
            <a:pPr marL="0" lvl="1" defTabSz="931774">
              <a:defRPr/>
            </a:pPr>
            <a:endParaRPr lang="en-US" baseline="0" dirty="0"/>
          </a:p>
          <a:p>
            <a:pPr marL="0" lvl="1" defTabSz="931774">
              <a:defRPr/>
            </a:pPr>
            <a:r>
              <a:rPr lang="en-US" baseline="0" dirty="0"/>
              <a:t>To move towards global goals of elimination of MTCT of both infections, we will need to universally screen pregnant women for both HIV and syphilis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C504C-6B41-40FD-8BD7-8F94C6F49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298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D0F9C2-892B-4BFC-96D9-36091630060D}" type="slidenum">
              <a:rPr lang="en-GB" smtClean="0"/>
              <a:t>40</a:t>
            </a:fld>
            <a:endParaRPr lang="en-GB"/>
          </a:p>
        </p:txBody>
      </p:sp>
    </p:spTree>
    <p:extLst>
      <p:ext uri="{BB962C8B-B14F-4D97-AF65-F5344CB8AC3E}">
        <p14:creationId xmlns:p14="http://schemas.microsoft.com/office/powerpoint/2010/main" val="3879788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dirty="0">
                <a:latin typeface="Arial" panose="020B0604020202020204" pitchFamily="34" charset="0"/>
                <a:cs typeface="Arial" panose="020B0604020202020204" pitchFamily="34" charset="0"/>
              </a:rPr>
              <a:t>Integrated </a:t>
            </a:r>
            <a:r>
              <a:rPr lang="fr-CH" sz="1200" b="0" dirty="0" err="1">
                <a:latin typeface="Arial" panose="020B0604020202020204" pitchFamily="34" charset="0"/>
                <a:cs typeface="Arial" panose="020B0604020202020204" pitchFamily="34" charset="0"/>
              </a:rPr>
              <a:t>testing</a:t>
            </a:r>
            <a:r>
              <a:rPr lang="fr-CH" sz="1200" b="0" dirty="0">
                <a:latin typeface="Arial" panose="020B0604020202020204" pitchFamily="34" charset="0"/>
                <a:cs typeface="Arial" panose="020B0604020202020204" pitchFamily="34" charset="0"/>
              </a:rPr>
              <a:t> and </a:t>
            </a:r>
            <a:r>
              <a:rPr lang="fr-CH" sz="1200" b="0" dirty="0" err="1">
                <a:latin typeface="Arial" panose="020B0604020202020204" pitchFamily="34" charset="0"/>
                <a:cs typeface="Arial" panose="020B0604020202020204" pitchFamily="34" charset="0"/>
              </a:rPr>
              <a:t>treatment</a:t>
            </a:r>
            <a:r>
              <a:rPr lang="fr-CH" sz="1200" b="0" dirty="0">
                <a:latin typeface="Arial" panose="020B0604020202020204" pitchFamily="34" charset="0"/>
                <a:cs typeface="Arial" panose="020B0604020202020204" pitchFamily="34" charset="0"/>
              </a:rPr>
              <a:t> services </a:t>
            </a:r>
            <a:r>
              <a:rPr lang="fr-CH" sz="1200" b="0" dirty="0" err="1">
                <a:latin typeface="Arial" panose="020B0604020202020204" pitchFamily="34" charset="0"/>
                <a:cs typeface="Arial" panose="020B0604020202020204" pitchFamily="34" charset="0"/>
              </a:rPr>
              <a:t>require</a:t>
            </a:r>
            <a:r>
              <a:rPr lang="fr-CH" sz="1200" b="0" dirty="0">
                <a:latin typeface="Arial" panose="020B0604020202020204" pitchFamily="34" charset="0"/>
                <a:cs typeface="Arial" panose="020B0604020202020204" pitchFamily="34" charset="0"/>
              </a:rPr>
              <a:t> </a:t>
            </a:r>
            <a:r>
              <a:rPr lang="fr-CH" sz="1200" b="0" dirty="0" err="1">
                <a:latin typeface="Arial" panose="020B0604020202020204" pitchFamily="34" charset="0"/>
                <a:cs typeface="Arial" panose="020B0604020202020204" pitchFamily="34" charset="0"/>
              </a:rPr>
              <a:t>careful</a:t>
            </a:r>
            <a:r>
              <a:rPr lang="fr-CH" sz="1200" b="0" dirty="0">
                <a:latin typeface="Arial" panose="020B0604020202020204" pitchFamily="34" charset="0"/>
                <a:cs typeface="Arial" panose="020B0604020202020204" pitchFamily="34" charset="0"/>
              </a:rPr>
              <a:t> </a:t>
            </a:r>
            <a:r>
              <a:rPr lang="fr-CH" sz="1200" b="0" dirty="0" err="1">
                <a:latin typeface="Arial" panose="020B0604020202020204" pitchFamily="34" charset="0"/>
                <a:cs typeface="Arial" panose="020B0604020202020204" pitchFamily="34" charset="0"/>
              </a:rPr>
              <a:t>supply</a:t>
            </a:r>
            <a:r>
              <a:rPr lang="fr-CH" sz="1200" b="0" dirty="0">
                <a:latin typeface="Arial" panose="020B0604020202020204" pitchFamily="34" charset="0"/>
                <a:cs typeface="Arial" panose="020B0604020202020204" pitchFamily="34" charset="0"/>
              </a:rPr>
              <a:t> planning </a:t>
            </a:r>
            <a:r>
              <a:rPr lang="en-GB" sz="1200" b="0" dirty="0">
                <a:cs typeface="Arial" panose="020B0604020202020204" pitchFamily="34" charset="0"/>
              </a:rPr>
              <a:t>to </a:t>
            </a:r>
            <a:r>
              <a:rPr lang="en-GB" sz="1200" b="0" dirty="0">
                <a:highlight>
                  <a:srgbClr val="FFFF00"/>
                </a:highlight>
                <a:cs typeface="Arial" panose="020B0604020202020204" pitchFamily="34" charset="0"/>
              </a:rPr>
              <a:t>prevent missed opportunities for testing</a:t>
            </a:r>
            <a:r>
              <a:rPr lang="en-GB" sz="1200" b="0" dirty="0">
                <a:cs typeface="Arial" panose="020B0604020202020204" pitchFamily="34" charset="0"/>
              </a:rPr>
              <a:t> and treatment for syphilis and HIV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cs typeface="Arial" panose="020B0604020202020204" pitchFamily="34" charset="0"/>
              </a:rPr>
              <a:t>Single syphilis RDTs are still recommended. So, if programmes are not using dual RDTs single rapid tests offer a fast and simple to use tool for diagnosis of syphilis. With types of test, a complete package of testing, prevention, and treatment services must be considered.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highlight>
                  <a:srgbClr val="FF00FF"/>
                </a:highlight>
              </a:rPr>
              <a:t>Penicillin is prevention: </a:t>
            </a:r>
            <a:r>
              <a:rPr lang="en-US" sz="1200" u="sng" dirty="0"/>
              <a:t>all women </a:t>
            </a:r>
            <a:r>
              <a:rPr lang="en-US" sz="1200" dirty="0"/>
              <a:t>whose test results include a </a:t>
            </a:r>
            <a:r>
              <a:rPr lang="en-US" sz="1200" dirty="0">
                <a:highlight>
                  <a:srgbClr val="FFFF00"/>
                </a:highlight>
              </a:rPr>
              <a:t>reactive TP (syphilis) result should be treated using benzathine penicillin</a:t>
            </a:r>
            <a:r>
              <a:rPr lang="en-US" sz="1200" dirty="0"/>
              <a:t> and referred for further testing to provide final diagnosis of active syphilis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To estimate a programme’s penicillin needs one can use the WHO </a:t>
            </a:r>
            <a:r>
              <a:rPr lang="en-GB" sz="1200" dirty="0">
                <a:highlight>
                  <a:srgbClr val="FFFF00"/>
                </a:highlight>
                <a:cs typeface="Arial" panose="020B0604020202020204" pitchFamily="34" charset="0"/>
              </a:rPr>
              <a:t>syphilis estimation tool. A web link is included here.  </a:t>
            </a:r>
            <a:endParaRPr lang="en-GB" sz="1200" b="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cs typeface="Arial" panose="020B0604020202020204" pitchFamily="34" charset="0"/>
              </a:rPr>
              <a:t>Tests that can diagnose active an past syphilis infection, or treponemal/non treponemal tests are an emerging innovation that may be useful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750C756-BDAD-4EF0-87FD-B84E9B45DB5A}" type="slidenum">
              <a:rPr lang="en-US" smtClean="0"/>
              <a:t>41</a:t>
            </a:fld>
            <a:endParaRPr lang="en-US"/>
          </a:p>
        </p:txBody>
      </p:sp>
    </p:spTree>
    <p:extLst>
      <p:ext uri="{BB962C8B-B14F-4D97-AF65-F5344CB8AC3E}">
        <p14:creationId xmlns:p14="http://schemas.microsoft.com/office/powerpoint/2010/main" val="2325570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Elimination of mother-to-child transmission (EMTCT) of HIV and syphilis is a global health priority. It is estimated that there are 1.4 million new maternal HIV infections and nearly a million new maternal syphilis infections every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While we have seen remarkable progress toward elimination of mother to child transmission of HIV, syphilis remains the second most common cause of stillbirth globally.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Condensed" panose="020B0606040200020203" pitchFamily="34" charset="0"/>
              </a:rPr>
              <a:t>All pregnant women should be tested for HIV, syphilis and hepatitis B surface antigen (HBsAg)* at least once and as early as possible, ideally at the first antenatal care visit </a:t>
            </a:r>
            <a:r>
              <a:rPr lang="en-US" strike="noStrike" baseline="0" dirty="0">
                <a:latin typeface="Segoe Condensed" panose="020B0606040200020203" pitchFamily="34" charset="0"/>
              </a:rPr>
              <a:t>(syphilis: strong recommendation, moderate-quality evidence; HBsAg*: strong recommendation, low-quality evidence).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Use of dual HIV/syphilis RDT is cost saving in both high and low burden settings</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0C756-BDAD-4EF0-87FD-B84E9B45D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55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WAF: 60%</a:t>
            </a:r>
          </a:p>
          <a:p>
            <a:r>
              <a:rPr lang="en-US" dirty="0"/>
              <a:t>CAF: 68%</a:t>
            </a:r>
          </a:p>
          <a:p>
            <a:r>
              <a:rPr lang="en-US" dirty="0"/>
              <a:t>EAF: 83%</a:t>
            </a:r>
          </a:p>
          <a:p>
            <a:r>
              <a:rPr lang="en-US" dirty="0"/>
              <a:t>SAF:</a:t>
            </a:r>
            <a:r>
              <a:rPr lang="en-US" baseline="0" dirty="0"/>
              <a:t> 84%</a:t>
            </a:r>
          </a:p>
          <a:p>
            <a:endParaRPr lang="en-US" baseline="0" dirty="0"/>
          </a:p>
          <a:p>
            <a:r>
              <a:rPr lang="en-US" baseline="0" dirty="0"/>
              <a:t>WAF: West of Nigeria and Niger (including them)</a:t>
            </a:r>
          </a:p>
          <a:p>
            <a:r>
              <a:rPr lang="en-US" baseline="0" dirty="0"/>
              <a:t>CAF: Cameroon and Chad to the north, to DRC, to Angola</a:t>
            </a:r>
          </a:p>
          <a:p>
            <a:r>
              <a:rPr lang="en-US" dirty="0"/>
              <a:t>EAF:</a:t>
            </a:r>
            <a:r>
              <a:rPr lang="en-US" baseline="0" dirty="0"/>
              <a:t> From South Sudan and Ethiopia to Uganda, Rwanda, Burundi, Zambia, Zimbabwe and Mozambique</a:t>
            </a:r>
          </a:p>
          <a:p>
            <a:r>
              <a:rPr lang="en-US" baseline="0" dirty="0"/>
              <a:t>SAF: South Africa, Botswana, Namibia, Lesotho, </a:t>
            </a:r>
            <a:r>
              <a:rPr lang="en-US" baseline="0" dirty="0" err="1"/>
              <a:t>Eswatini</a:t>
            </a:r>
            <a:r>
              <a:rPr lang="en-US" baseline="0" dirty="0"/>
              <a:t>.</a:t>
            </a:r>
            <a:endParaRPr lang="en-US" dirty="0"/>
          </a:p>
        </p:txBody>
      </p:sp>
      <p:sp>
        <p:nvSpPr>
          <p:cNvPr id="4" name="Slide Number Placeholder 3"/>
          <p:cNvSpPr>
            <a:spLocks noGrp="1"/>
          </p:cNvSpPr>
          <p:nvPr>
            <p:ph type="sldNum" sz="quarter" idx="5"/>
          </p:nvPr>
        </p:nvSpPr>
        <p:spPr/>
        <p:txBody>
          <a:bodyPr/>
          <a:lstStyle/>
          <a:p>
            <a:fld id="{3859D3D5-938D-4E49-B17E-97EAB737D908}" type="slidenum">
              <a:rPr lang="en-CA" smtClean="0"/>
              <a:t>8</a:t>
            </a:fld>
            <a:endParaRPr lang="en-CA"/>
          </a:p>
        </p:txBody>
      </p:sp>
    </p:spTree>
    <p:extLst>
      <p:ext uri="{BB962C8B-B14F-4D97-AF65-F5344CB8AC3E}">
        <p14:creationId xmlns:p14="http://schemas.microsoft.com/office/powerpoint/2010/main" val="569857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As programmes </a:t>
            </a:r>
            <a:r>
              <a:rPr lang="fr-CH" dirty="0" err="1"/>
              <a:t>undertake</a:t>
            </a:r>
            <a:r>
              <a:rPr lang="fr-CH" dirty="0"/>
              <a:t> the </a:t>
            </a:r>
            <a:r>
              <a:rPr lang="fr-CH" dirty="0" err="1"/>
              <a:t>review</a:t>
            </a:r>
            <a:r>
              <a:rPr lang="fr-CH" dirty="0"/>
              <a:t> and </a:t>
            </a:r>
            <a:r>
              <a:rPr lang="fr-CH" dirty="0" err="1"/>
              <a:t>updating</a:t>
            </a:r>
            <a:r>
              <a:rPr lang="fr-CH" dirty="0"/>
              <a:t> of national </a:t>
            </a:r>
            <a:r>
              <a:rPr lang="fr-CH" dirty="0" err="1"/>
              <a:t>testing</a:t>
            </a:r>
            <a:r>
              <a:rPr lang="fr-CH" dirty="0"/>
              <a:t> </a:t>
            </a:r>
            <a:r>
              <a:rPr lang="fr-CH" dirty="0" err="1"/>
              <a:t>algorithms</a:t>
            </a:r>
            <a:r>
              <a:rPr lang="fr-CH" dirty="0"/>
              <a:t>, introduction of dual HIV/</a:t>
            </a:r>
            <a:r>
              <a:rPr lang="fr-CH" dirty="0" err="1"/>
              <a:t>syphilst</a:t>
            </a:r>
            <a:r>
              <a:rPr lang="fr-CH" dirty="0"/>
              <a:t> tests </a:t>
            </a:r>
            <a:r>
              <a:rPr lang="fr-CH" dirty="0" err="1"/>
              <a:t>should</a:t>
            </a:r>
            <a:r>
              <a:rPr lang="fr-CH" dirty="0"/>
              <a:t> be </a:t>
            </a:r>
            <a:r>
              <a:rPr lang="fr-CH" dirty="0" err="1"/>
              <a:t>considered</a:t>
            </a:r>
            <a:r>
              <a:rPr lang="fr-CH" dirty="0"/>
              <a:t> as a </a:t>
            </a:r>
            <a:r>
              <a:rPr lang="fr-CH" dirty="0" err="1"/>
              <a:t>cost</a:t>
            </a:r>
            <a:r>
              <a:rPr lang="fr-CH" dirty="0"/>
              <a:t> </a:t>
            </a:r>
            <a:r>
              <a:rPr lang="fr-CH" dirty="0" err="1"/>
              <a:t>saving</a:t>
            </a:r>
            <a:r>
              <a:rPr lang="fr-CH" dirty="0"/>
              <a:t> </a:t>
            </a:r>
            <a:r>
              <a:rPr lang="fr-CH" dirty="0" err="1"/>
              <a:t>approach</a:t>
            </a:r>
            <a:r>
              <a:rPr lang="fr-CH" dirty="0"/>
              <a:t> to </a:t>
            </a:r>
            <a:r>
              <a:rPr lang="fr-CH" dirty="0" err="1"/>
              <a:t>reducing</a:t>
            </a:r>
            <a:r>
              <a:rPr lang="fr-CH" dirty="0"/>
              <a:t> </a:t>
            </a:r>
            <a:r>
              <a:rPr lang="fr-CH" dirty="0" err="1"/>
              <a:t>mother</a:t>
            </a:r>
            <a:r>
              <a:rPr lang="fr-CH" dirty="0"/>
              <a:t> to </a:t>
            </a:r>
            <a:r>
              <a:rPr lang="fr-CH" dirty="0" err="1"/>
              <a:t>child</a:t>
            </a:r>
            <a:r>
              <a:rPr lang="fr-CH" dirty="0"/>
              <a:t> transmission of hiv and syphilis.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Multiple, inexpensive rapid dual HIV/syphilis RDTs and single rapid tests for syphilis are currently available. They are accurate, can provide results in minutes, and are easy to use with minimal training. Rapid syphilis tests have been shown to increase the number of pregnant women tested for syphilis. However, increased efforts are still needed in most low- and middle-income countries to ensure that all pregnant women receive a syphilis test.</a:t>
            </a:r>
          </a:p>
          <a:p>
            <a:endParaRPr lang="en-US" dirty="0"/>
          </a:p>
          <a:p>
            <a:r>
              <a:rPr lang="fr-CH" dirty="0"/>
              <a:t>There are a </a:t>
            </a:r>
            <a:r>
              <a:rPr lang="fr-CH" dirty="0" err="1"/>
              <a:t>number</a:t>
            </a:r>
            <a:r>
              <a:rPr lang="fr-CH" dirty="0"/>
              <a:t> of important </a:t>
            </a:r>
            <a:r>
              <a:rPr lang="fr-CH" dirty="0" err="1"/>
              <a:t>implementation</a:t>
            </a:r>
            <a:r>
              <a:rPr lang="fr-CH" dirty="0"/>
              <a:t> </a:t>
            </a:r>
            <a:r>
              <a:rPr lang="fr-CH" dirty="0" err="1"/>
              <a:t>considerations</a:t>
            </a:r>
            <a:r>
              <a:rPr lang="fr-CH" dirty="0"/>
              <a:t> for programmes </a:t>
            </a:r>
            <a:r>
              <a:rPr lang="fr-CH" dirty="0" err="1"/>
              <a:t>introducing</a:t>
            </a:r>
            <a:r>
              <a:rPr lang="fr-CH" dirty="0"/>
              <a:t> dual HIV/syphilis RDT </a:t>
            </a:r>
            <a:r>
              <a:rPr lang="fr-CH" dirty="0" err="1"/>
              <a:t>within</a:t>
            </a:r>
            <a:r>
              <a:rPr lang="fr-CH" dirty="0"/>
              <a:t> </a:t>
            </a:r>
            <a:r>
              <a:rPr lang="fr-CH" dirty="0" err="1"/>
              <a:t>testing</a:t>
            </a:r>
            <a:r>
              <a:rPr lang="fr-CH" dirty="0"/>
              <a:t> </a:t>
            </a:r>
            <a:r>
              <a:rPr lang="fr-CH" dirty="0" err="1"/>
              <a:t>algorithms</a:t>
            </a:r>
            <a:r>
              <a:rPr lang="fr-CH" dirty="0"/>
              <a:t> at </a:t>
            </a:r>
            <a:r>
              <a:rPr lang="fr-CH" dirty="0" err="1"/>
              <a:t>antenatal</a:t>
            </a:r>
            <a:r>
              <a:rPr lang="fr-CH" dirty="0"/>
              <a:t> care, </a:t>
            </a:r>
            <a:r>
              <a:rPr lang="fr-CH" dirty="0" err="1"/>
              <a:t>these</a:t>
            </a:r>
            <a:r>
              <a:rPr lang="fr-CH" dirty="0"/>
              <a:t> </a:t>
            </a:r>
            <a:r>
              <a:rPr lang="fr-CH" dirty="0" err="1"/>
              <a:t>include</a:t>
            </a:r>
            <a:r>
              <a:rPr lang="fr-CH" dirty="0"/>
              <a:t>:  </a:t>
            </a:r>
          </a:p>
          <a:p>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Need to verify that the new dual rapid test works well in combination with the other two HIV tests in the algorithm</a:t>
            </a:r>
            <a:r>
              <a:rPr lang="en-US" sz="1200" b="1" dirty="0"/>
              <a:t>. </a:t>
            </a:r>
            <a:r>
              <a:rPr lang="en-US" sz="1200" b="0" dirty="0"/>
              <a:t>We will discuss how to verify this later on during this session.</a:t>
            </a:r>
          </a:p>
          <a:p>
            <a:endParaRPr lang="en-US" dirty="0"/>
          </a:p>
          <a:p>
            <a:pPr marL="0" indent="0">
              <a:buFont typeface="Arial" panose="020B0604020202020204" pitchFamily="34" charset="0"/>
              <a:buNone/>
            </a:pPr>
            <a:r>
              <a:rPr lang="en-US" sz="2400" dirty="0"/>
              <a:t>Rapid dual HIV/syphilis </a:t>
            </a:r>
            <a:r>
              <a:rPr lang="en-US" sz="2400" b="0" dirty="0"/>
              <a:t>test cannot be used for: </a:t>
            </a:r>
          </a:p>
          <a:p>
            <a:pPr lvl="2"/>
            <a:r>
              <a:rPr lang="en-US" sz="2400" b="0" dirty="0"/>
              <a:t>1. women with HIV taking ART; </a:t>
            </a:r>
          </a:p>
          <a:p>
            <a:pPr lvl="2"/>
            <a:r>
              <a:rPr lang="en-US" sz="2400" b="0" dirty="0"/>
              <a:t>2. women already diagnosed with and treated for syphilis during their current pregnancy; and </a:t>
            </a:r>
          </a:p>
          <a:p>
            <a:pPr lvl="2"/>
            <a:r>
              <a:rPr lang="en-US" sz="2400" b="0" dirty="0"/>
              <a:t>3. retesting for HIV before ART initiation. </a:t>
            </a:r>
          </a:p>
          <a:p>
            <a:pPr marL="0" indent="0">
              <a:buFont typeface="Arial" panose="020B0604020202020204" pitchFamily="34" charset="0"/>
              <a:buNone/>
            </a:pPr>
            <a:endParaRPr lang="en-US" sz="2400" b="0" dirty="0"/>
          </a:p>
          <a:p>
            <a:pPr marL="0" indent="0">
              <a:buFont typeface="Arial" panose="020B0604020202020204" pitchFamily="34" charset="0"/>
              <a:buNone/>
            </a:pPr>
            <a:r>
              <a:rPr lang="en-US" sz="2400" b="0" dirty="0"/>
              <a:t>Countries should review and consider WHO prequalified products  </a:t>
            </a:r>
          </a:p>
          <a:p>
            <a:pPr marL="0" indent="0">
              <a:buFont typeface="Arial" panose="020B0604020202020204" pitchFamily="34" charset="0"/>
              <a:buNone/>
            </a:pPr>
            <a:endParaRPr lang="en-US" sz="2400"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0C756-BDAD-4EF0-87FD-B84E9B45D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780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0C756-BDAD-4EF0-87FD-B84E9B45DB5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800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0C756-BDAD-4EF0-87FD-B84E9B45DB5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329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7135B497-51A4-BF4C-8951-153E197F34D8}" type="slidenum">
              <a:rPr lang="en-ES" smtClean="0"/>
              <a:t>49</a:t>
            </a:fld>
            <a:endParaRPr lang="en-ES"/>
          </a:p>
        </p:txBody>
      </p:sp>
    </p:spTree>
    <p:extLst>
      <p:ext uri="{BB962C8B-B14F-4D97-AF65-F5344CB8AC3E}">
        <p14:creationId xmlns:p14="http://schemas.microsoft.com/office/powerpoint/2010/main" val="195913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PLHIV: People living with HIV; ART: antiretroviral therapy; </a:t>
            </a:r>
          </a:p>
          <a:p>
            <a:r>
              <a:rPr lang="en-US" sz="1200" b="0" i="0" u="none" strike="noStrike" kern="1200" baseline="0" dirty="0">
                <a:solidFill>
                  <a:schemeClr val="tx1"/>
                </a:solidFill>
                <a:latin typeface="+mn-lt"/>
                <a:ea typeface="+mn-ea"/>
                <a:cs typeface="+mn-cs"/>
              </a:rPr>
              <a:t>HTS positivity presented in this figure is based on national programme data reported to 2018 UNAIDS Global AIDS Monitoring. National HTS positivity refers to the number of tests conducted where an HIV-positive result was returned to a person in the calendar year. </a:t>
            </a:r>
          </a:p>
          <a:p>
            <a:r>
              <a:rPr lang="en-US" sz="1200" b="0" i="0" u="none" strike="noStrike" kern="1200" baseline="0" dirty="0">
                <a:solidFill>
                  <a:schemeClr val="tx1"/>
                </a:solidFill>
                <a:latin typeface="+mn-lt"/>
                <a:ea typeface="+mn-ea"/>
                <a:cs typeface="+mn-cs"/>
              </a:rPr>
              <a:t>Treatment-adjusted prevalence refers to the estimated national HIV prevalence, adjusted to exclude people with HIV who are on ART from the numerator and the denominator. Treatment-adjusted prevalence includes: people with HIV who are undiagnosed, people with HIV who know their status but have not initiated treatment, and people with HIV who previously initiated treatment but have disengaged from care. </a:t>
            </a:r>
          </a:p>
          <a:p>
            <a:r>
              <a:rPr lang="en-GB" sz="1200" b="0" i="0" u="none" strike="noStrike" kern="1200" baseline="0" dirty="0">
                <a:solidFill>
                  <a:schemeClr val="tx1"/>
                </a:solidFill>
                <a:latin typeface="+mn-lt"/>
                <a:ea typeface="+mn-ea"/>
                <a:cs typeface="+mn-cs"/>
              </a:rPr>
              <a:t>Source: Estimates shared in personal communication from K </a:t>
            </a:r>
            <a:r>
              <a:rPr lang="en-GB" sz="1200" b="0" i="0" u="none" strike="noStrike" kern="1200" baseline="0" dirty="0" err="1">
                <a:solidFill>
                  <a:schemeClr val="tx1"/>
                </a:solidFill>
                <a:latin typeface="+mn-lt"/>
                <a:ea typeface="+mn-ea"/>
                <a:cs typeface="+mn-cs"/>
              </a:rPr>
              <a:t>Giugere</a:t>
            </a:r>
            <a:r>
              <a:rPr lang="en-GB" sz="1200" b="0" i="0" u="none" strike="noStrike" kern="1200" baseline="0" dirty="0">
                <a:solidFill>
                  <a:schemeClr val="tx1"/>
                </a:solidFill>
                <a:latin typeface="+mn-lt"/>
                <a:ea typeface="+mn-ea"/>
                <a:cs typeface="+mn-cs"/>
              </a:rPr>
              <a:t>, M Maheu-Giroux, JW Eaton, October 2019; UNAIDS/WHO, 2019; Marsh K, Eaton JW, </a:t>
            </a:r>
            <a:r>
              <a:rPr lang="en-GB" sz="1200" b="0" i="0" u="none" strike="noStrike" kern="1200" baseline="0" dirty="0" err="1">
                <a:solidFill>
                  <a:schemeClr val="tx1"/>
                </a:solidFill>
                <a:latin typeface="+mn-lt"/>
                <a:ea typeface="+mn-ea"/>
                <a:cs typeface="+mn-cs"/>
              </a:rPr>
              <a:t>Mahy</a:t>
            </a:r>
            <a:r>
              <a:rPr lang="en-GB" sz="1200" b="0" i="0" u="none" strike="noStrike" kern="1200" baseline="0" dirty="0">
                <a:solidFill>
                  <a:schemeClr val="tx1"/>
                </a:solidFill>
                <a:latin typeface="+mn-lt"/>
                <a:ea typeface="+mn-ea"/>
                <a:cs typeface="+mn-cs"/>
              </a:rPr>
              <a:t> M, Sabin K, </a:t>
            </a:r>
            <a:r>
              <a:rPr lang="en-GB" sz="1200" b="0" i="0" u="none" strike="noStrike" kern="1200" baseline="0" dirty="0" err="1">
                <a:solidFill>
                  <a:schemeClr val="tx1"/>
                </a:solidFill>
                <a:latin typeface="+mn-lt"/>
                <a:ea typeface="+mn-ea"/>
                <a:cs typeface="+mn-cs"/>
              </a:rPr>
              <a:t>Autenrieth</a:t>
            </a:r>
            <a:r>
              <a:rPr lang="en-GB" sz="1200" b="0" i="0" u="none" strike="noStrike" kern="1200" baseline="0" dirty="0">
                <a:solidFill>
                  <a:schemeClr val="tx1"/>
                </a:solidFill>
                <a:latin typeface="+mn-lt"/>
                <a:ea typeface="+mn-ea"/>
                <a:cs typeface="+mn-cs"/>
              </a:rPr>
              <a:t> C, Wanyeki I, Daher J, </a:t>
            </a:r>
            <a:r>
              <a:rPr lang="en-GB" sz="1200" b="0" i="0" u="none" strike="noStrike" kern="1200" baseline="0" dirty="0" err="1">
                <a:solidFill>
                  <a:schemeClr val="tx1"/>
                </a:solidFill>
                <a:latin typeface="+mn-lt"/>
                <a:ea typeface="+mn-ea"/>
                <a:cs typeface="+mn-cs"/>
              </a:rPr>
              <a:t>Ghys</a:t>
            </a:r>
            <a:r>
              <a:rPr lang="en-GB" sz="1200" b="0" i="0" u="none" strike="noStrike" kern="1200" baseline="0" dirty="0">
                <a:solidFill>
                  <a:schemeClr val="tx1"/>
                </a:solidFill>
                <a:latin typeface="+mn-lt"/>
                <a:ea typeface="+mn-ea"/>
                <a:cs typeface="+mn-cs"/>
              </a:rPr>
              <a:t> PD. Global, regional and country-level 90-90-90 estimates for 2018: assessing progress towards the 2020 target. AIDS. 2019; 33 (</a:t>
            </a:r>
            <a:r>
              <a:rPr lang="en-GB" sz="1200" b="0" i="0" u="none" strike="noStrike" kern="1200" baseline="0" dirty="0" err="1">
                <a:solidFill>
                  <a:schemeClr val="tx1"/>
                </a:solidFill>
                <a:latin typeface="+mn-lt"/>
                <a:ea typeface="+mn-ea"/>
                <a:cs typeface="+mn-cs"/>
              </a:rPr>
              <a:t>Suppl</a:t>
            </a:r>
            <a:r>
              <a:rPr lang="en-GB" sz="1200" b="0" i="0" u="none" strike="noStrike" kern="1200" baseline="0" dirty="0">
                <a:solidFill>
                  <a:schemeClr val="tx1"/>
                </a:solidFill>
                <a:latin typeface="+mn-lt"/>
                <a:ea typeface="+mn-ea"/>
                <a:cs typeface="+mn-cs"/>
              </a:rPr>
              <a:t> 3): S213. </a:t>
            </a:r>
            <a:r>
              <a:rPr lang="en-GB" sz="1200" b="0" i="0" u="none" strike="noStrike" kern="1200" baseline="0" dirty="0" err="1">
                <a:solidFill>
                  <a:schemeClr val="tx1"/>
                </a:solidFill>
                <a:latin typeface="+mn-lt"/>
                <a:ea typeface="+mn-ea"/>
                <a:cs typeface="+mn-cs"/>
              </a:rPr>
              <a:t>doi</a:t>
            </a:r>
            <a:r>
              <a:rPr lang="en-GB" sz="1200" b="0" i="0" u="none" strike="noStrike" kern="1200" baseline="0" dirty="0">
                <a:solidFill>
                  <a:schemeClr val="tx1"/>
                </a:solidFill>
                <a:latin typeface="+mn-lt"/>
                <a:ea typeface="+mn-ea"/>
                <a:cs typeface="+mn-cs"/>
              </a:rPr>
              <a:t>: 10.1097/QAD.0000000000002355.</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6B978-9225-401C-B7A6-A5E45D3587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862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HTS: HIV testing services; HTS positivity presented in this figure is based on national programme data reported to 2018 UNAIDS Global AIDS Monitoring. National HTS positivity refers to the number of tests conducted where an HIV-positive result was returned to a person in the calendar year through the HTS </a:t>
            </a:r>
            <a:r>
              <a:rPr lang="en-US" sz="1200" b="0" kern="1200" dirty="0" err="1">
                <a:solidFill>
                  <a:schemeClr val="tx1"/>
                </a:solidFill>
                <a:effectLst/>
                <a:latin typeface="+mn-lt"/>
                <a:ea typeface="+mn-ea"/>
                <a:cs typeface="+mn-cs"/>
              </a:rPr>
              <a:t>programme</a:t>
            </a:r>
            <a:r>
              <a:rPr lang="en-US" sz="1200" b="0" kern="1200" dirty="0">
                <a:solidFill>
                  <a:schemeClr val="tx1"/>
                </a:solidFill>
                <a:effectLst/>
                <a:latin typeface="+mn-lt"/>
                <a:ea typeface="+mn-ea"/>
                <a:cs typeface="+mn-cs"/>
              </a:rPr>
              <a:t>. </a:t>
            </a:r>
          </a:p>
          <a:p>
            <a:endParaRPr lang="en-GB"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Treatment-adjusted prevalence refers to the estimated national HIV prevalence, adjusted to exclude people with HIV who are on ART from the numerator and the denominator. Treatment-adjusted prevalence includes: people with HIV who are undiagnosed, people with HIV who know their status but have not initiated treatment, and people with HIV who previously initiated treatment but have disengaged from care.</a:t>
            </a:r>
          </a:p>
          <a:p>
            <a:endParaRPr lang="en-GB" sz="1200" b="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Source:</a:t>
            </a:r>
            <a:r>
              <a:rPr lang="en-US" sz="1200" b="0" kern="1200" dirty="0">
                <a:solidFill>
                  <a:schemeClr val="tx1"/>
                </a:solidFill>
                <a:effectLst/>
                <a:latin typeface="+mn-lt"/>
                <a:ea typeface="+mn-ea"/>
                <a:cs typeface="+mn-cs"/>
              </a:rPr>
              <a:t> UNAIDS/WHO, 2019</a:t>
            </a:r>
            <a:endParaRPr lang="en-GB"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Giguère, Maheu-Giroux, Eaton, 2019</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F64E1-C6CE-4327-AD73-B76654B4867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939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a:t>Women:</a:t>
            </a:r>
            <a:r>
              <a:rPr lang="en-US" baseline="0" dirty="0"/>
              <a:t> 83%</a:t>
            </a:r>
          </a:p>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baseline="0" dirty="0"/>
              <a:t>Men: 73%</a:t>
            </a:r>
            <a:endParaRPr lang="en-US" dirty="0"/>
          </a:p>
        </p:txBody>
      </p:sp>
      <p:sp>
        <p:nvSpPr>
          <p:cNvPr id="4" name="Slide Number Placeholder 3"/>
          <p:cNvSpPr>
            <a:spLocks noGrp="1"/>
          </p:cNvSpPr>
          <p:nvPr>
            <p:ph type="sldNum" sz="quarter" idx="5"/>
          </p:nvPr>
        </p:nvSpPr>
        <p:spPr/>
        <p:txBody>
          <a:bodyPr/>
          <a:lstStyle/>
          <a:p>
            <a:fld id="{3859D3D5-938D-4E49-B17E-97EAB737D908}" type="slidenum">
              <a:rPr lang="en-CA" smtClean="0"/>
              <a:t>11</a:t>
            </a:fld>
            <a:endParaRPr lang="en-CA"/>
          </a:p>
        </p:txBody>
      </p:sp>
    </p:spTree>
    <p:extLst>
      <p:ext uri="{BB962C8B-B14F-4D97-AF65-F5344CB8AC3E}">
        <p14:creationId xmlns:p14="http://schemas.microsoft.com/office/powerpoint/2010/main" val="419626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2 million undiagnosed men overall.</a:t>
            </a:r>
            <a:endParaRPr lang="en-US" dirty="0"/>
          </a:p>
          <a:p>
            <a:pPr marL="171450" indent="-171450">
              <a:buFontTx/>
              <a:buChar char="-"/>
            </a:pPr>
            <a:r>
              <a:rPr lang="en-US" dirty="0"/>
              <a:t>More</a:t>
            </a:r>
            <a:r>
              <a:rPr lang="en-US" baseline="0" dirty="0"/>
              <a:t> than 1.25 million men aged 25+ years to diagnose to reach target.</a:t>
            </a:r>
          </a:p>
        </p:txBody>
      </p:sp>
      <p:sp>
        <p:nvSpPr>
          <p:cNvPr id="4" name="Slide Number Placeholder 3"/>
          <p:cNvSpPr>
            <a:spLocks noGrp="1"/>
          </p:cNvSpPr>
          <p:nvPr>
            <p:ph type="sldNum" sz="quarter" idx="5"/>
          </p:nvPr>
        </p:nvSpPr>
        <p:spPr/>
        <p:txBody>
          <a:bodyPr/>
          <a:lstStyle/>
          <a:p>
            <a:fld id="{3859D3D5-938D-4E49-B17E-97EAB737D908}" type="slidenum">
              <a:rPr lang="en-CA" smtClean="0"/>
              <a:t>12</a:t>
            </a:fld>
            <a:endParaRPr lang="en-CA"/>
          </a:p>
        </p:txBody>
      </p:sp>
    </p:spTree>
    <p:extLst>
      <p:ext uri="{BB962C8B-B14F-4D97-AF65-F5344CB8AC3E}">
        <p14:creationId xmlns:p14="http://schemas.microsoft.com/office/powerpoint/2010/main" val="669327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3859D3D5-938D-4E49-B17E-97EAB737D908}" type="slidenum">
              <a:rPr lang="en-CA" smtClean="0"/>
              <a:t>13</a:t>
            </a:fld>
            <a:endParaRPr lang="en-CA"/>
          </a:p>
        </p:txBody>
      </p:sp>
    </p:spTree>
    <p:extLst>
      <p:ext uri="{BB962C8B-B14F-4D97-AF65-F5344CB8AC3E}">
        <p14:creationId xmlns:p14="http://schemas.microsoft.com/office/powerpoint/2010/main" val="400681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3859D3D5-938D-4E49-B17E-97EAB737D908}" type="slidenum">
              <a:rPr lang="en-CA" smtClean="0"/>
              <a:t>14</a:t>
            </a:fld>
            <a:endParaRPr lang="en-CA"/>
          </a:p>
        </p:txBody>
      </p:sp>
    </p:spTree>
    <p:extLst>
      <p:ext uri="{BB962C8B-B14F-4D97-AF65-F5344CB8AC3E}">
        <p14:creationId xmlns:p14="http://schemas.microsoft.com/office/powerpoint/2010/main" val="3253790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9560-97A3-4B12-9C9B-6AC9CE4CFB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9A05F98-E54D-428E-9DEE-AD35814A25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7429D8-291A-41DF-B6A5-E1E302CE7C93}"/>
              </a:ext>
            </a:extLst>
          </p:cNvPr>
          <p:cNvSpPr>
            <a:spLocks noGrp="1"/>
          </p:cNvSpPr>
          <p:nvPr>
            <p:ph type="dt" sz="half" idx="10"/>
          </p:nvPr>
        </p:nvSpPr>
        <p:spPr/>
        <p:txBody>
          <a:bodyPr/>
          <a:lstStyle/>
          <a:p>
            <a:fld id="{BAAD5A5D-513C-4961-AAA5-25F827F2AE4D}" type="datetimeFigureOut">
              <a:rPr lang="en-GB" smtClean="0"/>
              <a:t>21/10/2021</a:t>
            </a:fld>
            <a:endParaRPr lang="en-GB"/>
          </a:p>
        </p:txBody>
      </p:sp>
      <p:sp>
        <p:nvSpPr>
          <p:cNvPr id="5" name="Footer Placeholder 4">
            <a:extLst>
              <a:ext uri="{FF2B5EF4-FFF2-40B4-BE49-F238E27FC236}">
                <a16:creationId xmlns:a16="http://schemas.microsoft.com/office/drawing/2014/main" id="{301D8461-18B2-4F82-9442-18A23BC4DE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2C0C0E-9639-430D-B56D-47DAD20CAFED}"/>
              </a:ext>
            </a:extLst>
          </p:cNvPr>
          <p:cNvSpPr>
            <a:spLocks noGrp="1"/>
          </p:cNvSpPr>
          <p:nvPr>
            <p:ph type="sldNum" sz="quarter" idx="12"/>
          </p:nvPr>
        </p:nvSpPr>
        <p:spPr/>
        <p:txBody>
          <a:bodyPr/>
          <a:lstStyle/>
          <a:p>
            <a:fld id="{B3189356-D10E-423F-BE03-E525668DE224}" type="slidenum">
              <a:rPr lang="en-GB" smtClean="0"/>
              <a:t>‹#›</a:t>
            </a:fld>
            <a:endParaRPr lang="en-GB"/>
          </a:p>
        </p:txBody>
      </p:sp>
    </p:spTree>
    <p:extLst>
      <p:ext uri="{BB962C8B-B14F-4D97-AF65-F5344CB8AC3E}">
        <p14:creationId xmlns:p14="http://schemas.microsoft.com/office/powerpoint/2010/main" val="1229553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7BBE-C529-4032-9FB2-41F75A6326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CD82C2-FC07-47F9-B138-99C8E5E6B9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33E124-9CD4-48F5-A202-E4185FC32388}"/>
              </a:ext>
            </a:extLst>
          </p:cNvPr>
          <p:cNvSpPr>
            <a:spLocks noGrp="1"/>
          </p:cNvSpPr>
          <p:nvPr>
            <p:ph type="dt" sz="half" idx="10"/>
          </p:nvPr>
        </p:nvSpPr>
        <p:spPr/>
        <p:txBody>
          <a:bodyPr/>
          <a:lstStyle/>
          <a:p>
            <a:fld id="{BAAD5A5D-513C-4961-AAA5-25F827F2AE4D}" type="datetimeFigureOut">
              <a:rPr lang="en-GB" smtClean="0"/>
              <a:t>21/10/2021</a:t>
            </a:fld>
            <a:endParaRPr lang="en-GB"/>
          </a:p>
        </p:txBody>
      </p:sp>
      <p:sp>
        <p:nvSpPr>
          <p:cNvPr id="5" name="Footer Placeholder 4">
            <a:extLst>
              <a:ext uri="{FF2B5EF4-FFF2-40B4-BE49-F238E27FC236}">
                <a16:creationId xmlns:a16="http://schemas.microsoft.com/office/drawing/2014/main" id="{182E4FB4-C869-4AA1-A39F-AF52CD5F13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2CB113-F4EC-4AE1-BE23-7C4CE79C4706}"/>
              </a:ext>
            </a:extLst>
          </p:cNvPr>
          <p:cNvSpPr>
            <a:spLocks noGrp="1"/>
          </p:cNvSpPr>
          <p:nvPr>
            <p:ph type="sldNum" sz="quarter" idx="12"/>
          </p:nvPr>
        </p:nvSpPr>
        <p:spPr/>
        <p:txBody>
          <a:bodyPr/>
          <a:lstStyle/>
          <a:p>
            <a:fld id="{B3189356-D10E-423F-BE03-E525668DE224}" type="slidenum">
              <a:rPr lang="en-GB" smtClean="0"/>
              <a:t>‹#›</a:t>
            </a:fld>
            <a:endParaRPr lang="en-GB"/>
          </a:p>
        </p:txBody>
      </p:sp>
    </p:spTree>
    <p:extLst>
      <p:ext uri="{BB962C8B-B14F-4D97-AF65-F5344CB8AC3E}">
        <p14:creationId xmlns:p14="http://schemas.microsoft.com/office/powerpoint/2010/main" val="2984535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8871C8-BC95-4CEA-953B-2E68428B2C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0FCB3F-75A0-4021-BB0B-C7951171389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E75F26-3C3C-406F-917C-B3688E678D77}"/>
              </a:ext>
            </a:extLst>
          </p:cNvPr>
          <p:cNvSpPr>
            <a:spLocks noGrp="1"/>
          </p:cNvSpPr>
          <p:nvPr>
            <p:ph type="dt" sz="half" idx="10"/>
          </p:nvPr>
        </p:nvSpPr>
        <p:spPr/>
        <p:txBody>
          <a:bodyPr/>
          <a:lstStyle/>
          <a:p>
            <a:fld id="{BAAD5A5D-513C-4961-AAA5-25F827F2AE4D}" type="datetimeFigureOut">
              <a:rPr lang="en-GB" smtClean="0"/>
              <a:t>21/10/2021</a:t>
            </a:fld>
            <a:endParaRPr lang="en-GB"/>
          </a:p>
        </p:txBody>
      </p:sp>
      <p:sp>
        <p:nvSpPr>
          <p:cNvPr id="5" name="Footer Placeholder 4">
            <a:extLst>
              <a:ext uri="{FF2B5EF4-FFF2-40B4-BE49-F238E27FC236}">
                <a16:creationId xmlns:a16="http://schemas.microsoft.com/office/drawing/2014/main" id="{EFC23CFD-CE48-4C90-8483-B25559D67C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8016A2-97CD-4C73-9488-2FA6DF2CBF93}"/>
              </a:ext>
            </a:extLst>
          </p:cNvPr>
          <p:cNvSpPr>
            <a:spLocks noGrp="1"/>
          </p:cNvSpPr>
          <p:nvPr>
            <p:ph type="sldNum" sz="quarter" idx="12"/>
          </p:nvPr>
        </p:nvSpPr>
        <p:spPr/>
        <p:txBody>
          <a:bodyPr/>
          <a:lstStyle/>
          <a:p>
            <a:fld id="{B3189356-D10E-423F-BE03-E525668DE224}" type="slidenum">
              <a:rPr lang="en-GB" smtClean="0"/>
              <a:t>‹#›</a:t>
            </a:fld>
            <a:endParaRPr lang="en-GB"/>
          </a:p>
        </p:txBody>
      </p:sp>
    </p:spTree>
    <p:extLst>
      <p:ext uri="{BB962C8B-B14F-4D97-AF65-F5344CB8AC3E}">
        <p14:creationId xmlns:p14="http://schemas.microsoft.com/office/powerpoint/2010/main" val="1996082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51933" y="909457"/>
            <a:ext cx="10193867" cy="360363"/>
          </a:xfrm>
          <a:prstGeom prst="rect">
            <a:avLst/>
          </a:prstGeom>
        </p:spPr>
        <p:txBody>
          <a:bodyPr vert="horz"/>
          <a:lstStyle>
            <a:lvl1pPr marL="0" indent="0">
              <a:buNone/>
              <a:defRPr sz="3733" b="1" i="0">
                <a:solidFill>
                  <a:srgbClr val="007C8A"/>
                </a:solidFill>
                <a:latin typeface="Arial Narrow"/>
                <a:cs typeface="Arial Narrow"/>
              </a:defRPr>
            </a:lvl1pPr>
          </a:lstStyle>
          <a:p>
            <a:pPr lvl="0"/>
            <a:endParaRPr lang="en-US" dirty="0"/>
          </a:p>
        </p:txBody>
      </p:sp>
      <p:sp>
        <p:nvSpPr>
          <p:cNvPr id="5" name="Content Placeholder 4"/>
          <p:cNvSpPr>
            <a:spLocks noGrp="1"/>
          </p:cNvSpPr>
          <p:nvPr>
            <p:ph sz="quarter" idx="11"/>
          </p:nvPr>
        </p:nvSpPr>
        <p:spPr>
          <a:xfrm>
            <a:off x="651933" y="1381436"/>
            <a:ext cx="10972800" cy="4976813"/>
          </a:xfrm>
          <a:prstGeom prst="rect">
            <a:avLst/>
          </a:prstGeom>
        </p:spPr>
        <p:txBody>
          <a:bodyPr vert="horz"/>
          <a:lstStyle>
            <a:lvl1pPr marL="380990" indent="-380990">
              <a:buFont typeface="Arial"/>
              <a:buChar char="•"/>
              <a:defRPr sz="2133" b="0" i="0">
                <a:solidFill>
                  <a:schemeClr val="tx1">
                    <a:lumMod val="65000"/>
                    <a:lumOff val="35000"/>
                  </a:schemeClr>
                </a:solidFill>
                <a:latin typeface="Arial"/>
                <a:cs typeface="Arial"/>
              </a:defRPr>
            </a:lvl1pPr>
          </a:lstStyle>
          <a:p>
            <a:pPr lvl="0"/>
            <a:endParaRPr lang="en-US" dirty="0"/>
          </a:p>
        </p:txBody>
      </p:sp>
      <p:sp>
        <p:nvSpPr>
          <p:cNvPr id="16" name="CuadroTexto 15"/>
          <p:cNvSpPr txBox="1"/>
          <p:nvPr userDrawn="1"/>
        </p:nvSpPr>
        <p:spPr>
          <a:xfrm>
            <a:off x="487318" y="6651290"/>
            <a:ext cx="184731" cy="461665"/>
          </a:xfrm>
          <a:prstGeom prst="rect">
            <a:avLst/>
          </a:prstGeom>
          <a:noFill/>
        </p:spPr>
        <p:txBody>
          <a:bodyPr wrap="none" rtlCol="0">
            <a:spAutoFit/>
          </a:bodyPr>
          <a:lstStyle/>
          <a:p>
            <a:endParaRPr lang="es-ES" sz="2400" dirty="0">
              <a:solidFill>
                <a:prstClr val="black"/>
              </a:solidFill>
            </a:endParaRPr>
          </a:p>
        </p:txBody>
      </p:sp>
    </p:spTree>
    <p:extLst>
      <p:ext uri="{BB962C8B-B14F-4D97-AF65-F5344CB8AC3E}">
        <p14:creationId xmlns:p14="http://schemas.microsoft.com/office/powerpoint/2010/main" val="384921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3B5A-6FA4-426B-8CDD-696B47CB6B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396400-7411-40FA-BAD6-3B9D27CE426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1C0682-9257-48A8-ACBA-5BAEA04A32B7}"/>
              </a:ext>
            </a:extLst>
          </p:cNvPr>
          <p:cNvSpPr>
            <a:spLocks noGrp="1"/>
          </p:cNvSpPr>
          <p:nvPr>
            <p:ph type="dt" sz="half" idx="10"/>
          </p:nvPr>
        </p:nvSpPr>
        <p:spPr/>
        <p:txBody>
          <a:bodyPr/>
          <a:lstStyle/>
          <a:p>
            <a:fld id="{BAAD5A5D-513C-4961-AAA5-25F827F2AE4D}" type="datetimeFigureOut">
              <a:rPr lang="en-GB" smtClean="0"/>
              <a:t>21/10/2021</a:t>
            </a:fld>
            <a:endParaRPr lang="en-GB"/>
          </a:p>
        </p:txBody>
      </p:sp>
      <p:sp>
        <p:nvSpPr>
          <p:cNvPr id="5" name="Footer Placeholder 4">
            <a:extLst>
              <a:ext uri="{FF2B5EF4-FFF2-40B4-BE49-F238E27FC236}">
                <a16:creationId xmlns:a16="http://schemas.microsoft.com/office/drawing/2014/main" id="{2636DB88-FCD5-45A4-9429-39D3026805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A635E4-1EEA-4DAE-BF9D-CEDF09D76632}"/>
              </a:ext>
            </a:extLst>
          </p:cNvPr>
          <p:cNvSpPr>
            <a:spLocks noGrp="1"/>
          </p:cNvSpPr>
          <p:nvPr>
            <p:ph type="sldNum" sz="quarter" idx="12"/>
          </p:nvPr>
        </p:nvSpPr>
        <p:spPr/>
        <p:txBody>
          <a:bodyPr/>
          <a:lstStyle/>
          <a:p>
            <a:fld id="{B3189356-D10E-423F-BE03-E525668DE224}" type="slidenum">
              <a:rPr lang="en-GB" smtClean="0"/>
              <a:t>‹#›</a:t>
            </a:fld>
            <a:endParaRPr lang="en-GB"/>
          </a:p>
        </p:txBody>
      </p:sp>
    </p:spTree>
    <p:extLst>
      <p:ext uri="{BB962C8B-B14F-4D97-AF65-F5344CB8AC3E}">
        <p14:creationId xmlns:p14="http://schemas.microsoft.com/office/powerpoint/2010/main" val="23831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2556-A72B-4846-B002-1EEB360D83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A155CD8-802D-4FD3-9A00-FD44F3D10E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381E87-DFE6-4D3B-9105-B411AC359110}"/>
              </a:ext>
            </a:extLst>
          </p:cNvPr>
          <p:cNvSpPr>
            <a:spLocks noGrp="1"/>
          </p:cNvSpPr>
          <p:nvPr>
            <p:ph type="dt" sz="half" idx="10"/>
          </p:nvPr>
        </p:nvSpPr>
        <p:spPr/>
        <p:txBody>
          <a:bodyPr/>
          <a:lstStyle/>
          <a:p>
            <a:fld id="{BAAD5A5D-513C-4961-AAA5-25F827F2AE4D}" type="datetimeFigureOut">
              <a:rPr lang="en-GB" smtClean="0"/>
              <a:t>21/10/2021</a:t>
            </a:fld>
            <a:endParaRPr lang="en-GB"/>
          </a:p>
        </p:txBody>
      </p:sp>
      <p:sp>
        <p:nvSpPr>
          <p:cNvPr id="5" name="Footer Placeholder 4">
            <a:extLst>
              <a:ext uri="{FF2B5EF4-FFF2-40B4-BE49-F238E27FC236}">
                <a16:creationId xmlns:a16="http://schemas.microsoft.com/office/drawing/2014/main" id="{9F6F6A56-46D6-4C84-B067-44D2B8C0A6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9759D1-6591-4161-8EF1-21A1D1B59B39}"/>
              </a:ext>
            </a:extLst>
          </p:cNvPr>
          <p:cNvSpPr>
            <a:spLocks noGrp="1"/>
          </p:cNvSpPr>
          <p:nvPr>
            <p:ph type="sldNum" sz="quarter" idx="12"/>
          </p:nvPr>
        </p:nvSpPr>
        <p:spPr/>
        <p:txBody>
          <a:bodyPr/>
          <a:lstStyle/>
          <a:p>
            <a:fld id="{B3189356-D10E-423F-BE03-E525668DE224}" type="slidenum">
              <a:rPr lang="en-GB" smtClean="0"/>
              <a:t>‹#›</a:t>
            </a:fld>
            <a:endParaRPr lang="en-GB"/>
          </a:p>
        </p:txBody>
      </p:sp>
    </p:spTree>
    <p:extLst>
      <p:ext uri="{BB962C8B-B14F-4D97-AF65-F5344CB8AC3E}">
        <p14:creationId xmlns:p14="http://schemas.microsoft.com/office/powerpoint/2010/main" val="1627127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2915-592D-4144-B0C2-464BB35166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C0887A-1751-4E71-9B3D-08DF8F5C57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8BA3B00-E1D8-434D-A639-9AF3173C11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06F35D-DD39-4BBF-A4CB-D5657D714A1B}"/>
              </a:ext>
            </a:extLst>
          </p:cNvPr>
          <p:cNvSpPr>
            <a:spLocks noGrp="1"/>
          </p:cNvSpPr>
          <p:nvPr>
            <p:ph type="dt" sz="half" idx="10"/>
          </p:nvPr>
        </p:nvSpPr>
        <p:spPr/>
        <p:txBody>
          <a:bodyPr/>
          <a:lstStyle/>
          <a:p>
            <a:fld id="{BAAD5A5D-513C-4961-AAA5-25F827F2AE4D}" type="datetimeFigureOut">
              <a:rPr lang="en-GB" smtClean="0"/>
              <a:t>21/10/2021</a:t>
            </a:fld>
            <a:endParaRPr lang="en-GB"/>
          </a:p>
        </p:txBody>
      </p:sp>
      <p:sp>
        <p:nvSpPr>
          <p:cNvPr id="6" name="Footer Placeholder 5">
            <a:extLst>
              <a:ext uri="{FF2B5EF4-FFF2-40B4-BE49-F238E27FC236}">
                <a16:creationId xmlns:a16="http://schemas.microsoft.com/office/drawing/2014/main" id="{E71C229C-0512-4948-AD96-0A144ECCE1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234A20-EB15-4031-B79B-1080A52EE305}"/>
              </a:ext>
            </a:extLst>
          </p:cNvPr>
          <p:cNvSpPr>
            <a:spLocks noGrp="1"/>
          </p:cNvSpPr>
          <p:nvPr>
            <p:ph type="sldNum" sz="quarter" idx="12"/>
          </p:nvPr>
        </p:nvSpPr>
        <p:spPr/>
        <p:txBody>
          <a:bodyPr/>
          <a:lstStyle/>
          <a:p>
            <a:fld id="{B3189356-D10E-423F-BE03-E525668DE224}" type="slidenum">
              <a:rPr lang="en-GB" smtClean="0"/>
              <a:t>‹#›</a:t>
            </a:fld>
            <a:endParaRPr lang="en-GB"/>
          </a:p>
        </p:txBody>
      </p:sp>
    </p:spTree>
    <p:extLst>
      <p:ext uri="{BB962C8B-B14F-4D97-AF65-F5344CB8AC3E}">
        <p14:creationId xmlns:p14="http://schemas.microsoft.com/office/powerpoint/2010/main" val="2561451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323C0-7D31-4F88-816D-B84F022FD54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3926A1-B74E-44BF-96AB-33FC13FDCB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95DADB-3A35-469A-9173-037536C2051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837F022-D7C9-4491-961D-C6182E15DA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668D84-0C17-4BA3-8487-B568D1D3700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1C5A76E-9933-44C5-8744-4B32A3648A45}"/>
              </a:ext>
            </a:extLst>
          </p:cNvPr>
          <p:cNvSpPr>
            <a:spLocks noGrp="1"/>
          </p:cNvSpPr>
          <p:nvPr>
            <p:ph type="dt" sz="half" idx="10"/>
          </p:nvPr>
        </p:nvSpPr>
        <p:spPr/>
        <p:txBody>
          <a:bodyPr/>
          <a:lstStyle/>
          <a:p>
            <a:fld id="{BAAD5A5D-513C-4961-AAA5-25F827F2AE4D}" type="datetimeFigureOut">
              <a:rPr lang="en-GB" smtClean="0"/>
              <a:t>21/10/2021</a:t>
            </a:fld>
            <a:endParaRPr lang="en-GB"/>
          </a:p>
        </p:txBody>
      </p:sp>
      <p:sp>
        <p:nvSpPr>
          <p:cNvPr id="8" name="Footer Placeholder 7">
            <a:extLst>
              <a:ext uri="{FF2B5EF4-FFF2-40B4-BE49-F238E27FC236}">
                <a16:creationId xmlns:a16="http://schemas.microsoft.com/office/drawing/2014/main" id="{2B99324E-A0BD-40B3-A492-1FE3D7FB2B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E676D43-DD42-45B6-9671-9DD5F44AD2C8}"/>
              </a:ext>
            </a:extLst>
          </p:cNvPr>
          <p:cNvSpPr>
            <a:spLocks noGrp="1"/>
          </p:cNvSpPr>
          <p:nvPr>
            <p:ph type="sldNum" sz="quarter" idx="12"/>
          </p:nvPr>
        </p:nvSpPr>
        <p:spPr/>
        <p:txBody>
          <a:bodyPr/>
          <a:lstStyle/>
          <a:p>
            <a:fld id="{B3189356-D10E-423F-BE03-E525668DE224}" type="slidenum">
              <a:rPr lang="en-GB" smtClean="0"/>
              <a:t>‹#›</a:t>
            </a:fld>
            <a:endParaRPr lang="en-GB"/>
          </a:p>
        </p:txBody>
      </p:sp>
    </p:spTree>
    <p:extLst>
      <p:ext uri="{BB962C8B-B14F-4D97-AF65-F5344CB8AC3E}">
        <p14:creationId xmlns:p14="http://schemas.microsoft.com/office/powerpoint/2010/main" val="1571081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62E8-8508-491D-B937-048A6C13B9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9C2CA6-1CF1-462B-A73E-715591B87831}"/>
              </a:ext>
            </a:extLst>
          </p:cNvPr>
          <p:cNvSpPr>
            <a:spLocks noGrp="1"/>
          </p:cNvSpPr>
          <p:nvPr>
            <p:ph type="dt" sz="half" idx="10"/>
          </p:nvPr>
        </p:nvSpPr>
        <p:spPr/>
        <p:txBody>
          <a:bodyPr/>
          <a:lstStyle/>
          <a:p>
            <a:fld id="{BAAD5A5D-513C-4961-AAA5-25F827F2AE4D}" type="datetimeFigureOut">
              <a:rPr lang="en-GB" smtClean="0"/>
              <a:t>21/10/2021</a:t>
            </a:fld>
            <a:endParaRPr lang="en-GB"/>
          </a:p>
        </p:txBody>
      </p:sp>
      <p:sp>
        <p:nvSpPr>
          <p:cNvPr id="4" name="Footer Placeholder 3">
            <a:extLst>
              <a:ext uri="{FF2B5EF4-FFF2-40B4-BE49-F238E27FC236}">
                <a16:creationId xmlns:a16="http://schemas.microsoft.com/office/drawing/2014/main" id="{51CEE5B2-7405-4EDD-B49F-520C1FDDE53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58BD77-8E51-49BB-A22F-C925AF32FA8D}"/>
              </a:ext>
            </a:extLst>
          </p:cNvPr>
          <p:cNvSpPr>
            <a:spLocks noGrp="1"/>
          </p:cNvSpPr>
          <p:nvPr>
            <p:ph type="sldNum" sz="quarter" idx="12"/>
          </p:nvPr>
        </p:nvSpPr>
        <p:spPr/>
        <p:txBody>
          <a:bodyPr/>
          <a:lstStyle/>
          <a:p>
            <a:fld id="{B3189356-D10E-423F-BE03-E525668DE224}" type="slidenum">
              <a:rPr lang="en-GB" smtClean="0"/>
              <a:t>‹#›</a:t>
            </a:fld>
            <a:endParaRPr lang="en-GB"/>
          </a:p>
        </p:txBody>
      </p:sp>
    </p:spTree>
    <p:extLst>
      <p:ext uri="{BB962C8B-B14F-4D97-AF65-F5344CB8AC3E}">
        <p14:creationId xmlns:p14="http://schemas.microsoft.com/office/powerpoint/2010/main" val="3174051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5F1949-DE23-4D05-A75C-C4EC9B816F01}"/>
              </a:ext>
            </a:extLst>
          </p:cNvPr>
          <p:cNvSpPr>
            <a:spLocks noGrp="1"/>
          </p:cNvSpPr>
          <p:nvPr>
            <p:ph type="dt" sz="half" idx="10"/>
          </p:nvPr>
        </p:nvSpPr>
        <p:spPr/>
        <p:txBody>
          <a:bodyPr/>
          <a:lstStyle/>
          <a:p>
            <a:fld id="{BAAD5A5D-513C-4961-AAA5-25F827F2AE4D}" type="datetimeFigureOut">
              <a:rPr lang="en-GB" smtClean="0"/>
              <a:t>21/10/2021</a:t>
            </a:fld>
            <a:endParaRPr lang="en-GB"/>
          </a:p>
        </p:txBody>
      </p:sp>
      <p:sp>
        <p:nvSpPr>
          <p:cNvPr id="3" name="Footer Placeholder 2">
            <a:extLst>
              <a:ext uri="{FF2B5EF4-FFF2-40B4-BE49-F238E27FC236}">
                <a16:creationId xmlns:a16="http://schemas.microsoft.com/office/drawing/2014/main" id="{7EB36E00-D0D8-4F8D-9F14-09414F63F3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C2E0DE-C9FD-4EF5-A1D1-7F251696C588}"/>
              </a:ext>
            </a:extLst>
          </p:cNvPr>
          <p:cNvSpPr>
            <a:spLocks noGrp="1"/>
          </p:cNvSpPr>
          <p:nvPr>
            <p:ph type="sldNum" sz="quarter" idx="12"/>
          </p:nvPr>
        </p:nvSpPr>
        <p:spPr/>
        <p:txBody>
          <a:bodyPr/>
          <a:lstStyle/>
          <a:p>
            <a:fld id="{B3189356-D10E-423F-BE03-E525668DE224}" type="slidenum">
              <a:rPr lang="en-GB" smtClean="0"/>
              <a:t>‹#›</a:t>
            </a:fld>
            <a:endParaRPr lang="en-GB"/>
          </a:p>
        </p:txBody>
      </p:sp>
    </p:spTree>
    <p:extLst>
      <p:ext uri="{BB962C8B-B14F-4D97-AF65-F5344CB8AC3E}">
        <p14:creationId xmlns:p14="http://schemas.microsoft.com/office/powerpoint/2010/main" val="2454881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9CE16-BF0C-43E3-BD0B-63093016B2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A1B37D-2F12-45CF-9076-4D3812C46B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CC9BE31-289D-4086-8F79-914A4CA9C0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6655688-E47B-4DFC-AA94-A9F3465468E4}"/>
              </a:ext>
            </a:extLst>
          </p:cNvPr>
          <p:cNvSpPr>
            <a:spLocks noGrp="1"/>
          </p:cNvSpPr>
          <p:nvPr>
            <p:ph type="dt" sz="half" idx="10"/>
          </p:nvPr>
        </p:nvSpPr>
        <p:spPr/>
        <p:txBody>
          <a:bodyPr/>
          <a:lstStyle/>
          <a:p>
            <a:fld id="{BAAD5A5D-513C-4961-AAA5-25F827F2AE4D}" type="datetimeFigureOut">
              <a:rPr lang="en-GB" smtClean="0"/>
              <a:t>21/10/2021</a:t>
            </a:fld>
            <a:endParaRPr lang="en-GB"/>
          </a:p>
        </p:txBody>
      </p:sp>
      <p:sp>
        <p:nvSpPr>
          <p:cNvPr id="6" name="Footer Placeholder 5">
            <a:extLst>
              <a:ext uri="{FF2B5EF4-FFF2-40B4-BE49-F238E27FC236}">
                <a16:creationId xmlns:a16="http://schemas.microsoft.com/office/drawing/2014/main" id="{1F9699D2-A915-4292-973A-F9C61F2CFD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B77B52-739E-4F3A-8346-36A67A333D3F}"/>
              </a:ext>
            </a:extLst>
          </p:cNvPr>
          <p:cNvSpPr>
            <a:spLocks noGrp="1"/>
          </p:cNvSpPr>
          <p:nvPr>
            <p:ph type="sldNum" sz="quarter" idx="12"/>
          </p:nvPr>
        </p:nvSpPr>
        <p:spPr/>
        <p:txBody>
          <a:bodyPr/>
          <a:lstStyle/>
          <a:p>
            <a:fld id="{B3189356-D10E-423F-BE03-E525668DE224}" type="slidenum">
              <a:rPr lang="en-GB" smtClean="0"/>
              <a:t>‹#›</a:t>
            </a:fld>
            <a:endParaRPr lang="en-GB"/>
          </a:p>
        </p:txBody>
      </p:sp>
    </p:spTree>
    <p:extLst>
      <p:ext uri="{BB962C8B-B14F-4D97-AF65-F5344CB8AC3E}">
        <p14:creationId xmlns:p14="http://schemas.microsoft.com/office/powerpoint/2010/main" val="3061878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BC20E-8347-462C-8B71-3710A88925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1E9368-0A1A-4696-A252-AA2BC388DE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529155-C49A-4BC9-AB92-DCA45A6837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F5D975-1444-476D-9D08-6A0E90B5F362}"/>
              </a:ext>
            </a:extLst>
          </p:cNvPr>
          <p:cNvSpPr>
            <a:spLocks noGrp="1"/>
          </p:cNvSpPr>
          <p:nvPr>
            <p:ph type="dt" sz="half" idx="10"/>
          </p:nvPr>
        </p:nvSpPr>
        <p:spPr/>
        <p:txBody>
          <a:bodyPr/>
          <a:lstStyle/>
          <a:p>
            <a:fld id="{BAAD5A5D-513C-4961-AAA5-25F827F2AE4D}" type="datetimeFigureOut">
              <a:rPr lang="en-GB" smtClean="0"/>
              <a:t>21/10/2021</a:t>
            </a:fld>
            <a:endParaRPr lang="en-GB"/>
          </a:p>
        </p:txBody>
      </p:sp>
      <p:sp>
        <p:nvSpPr>
          <p:cNvPr id="6" name="Footer Placeholder 5">
            <a:extLst>
              <a:ext uri="{FF2B5EF4-FFF2-40B4-BE49-F238E27FC236}">
                <a16:creationId xmlns:a16="http://schemas.microsoft.com/office/drawing/2014/main" id="{DB605F96-AC6D-4471-AC1A-D64E76BB26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DBBAF7-7428-4442-9B12-A6DD9CEB2BBA}"/>
              </a:ext>
            </a:extLst>
          </p:cNvPr>
          <p:cNvSpPr>
            <a:spLocks noGrp="1"/>
          </p:cNvSpPr>
          <p:nvPr>
            <p:ph type="sldNum" sz="quarter" idx="12"/>
          </p:nvPr>
        </p:nvSpPr>
        <p:spPr/>
        <p:txBody>
          <a:bodyPr/>
          <a:lstStyle/>
          <a:p>
            <a:fld id="{B3189356-D10E-423F-BE03-E525668DE224}" type="slidenum">
              <a:rPr lang="en-GB" smtClean="0"/>
              <a:t>‹#›</a:t>
            </a:fld>
            <a:endParaRPr lang="en-GB"/>
          </a:p>
        </p:txBody>
      </p:sp>
    </p:spTree>
    <p:extLst>
      <p:ext uri="{BB962C8B-B14F-4D97-AF65-F5344CB8AC3E}">
        <p14:creationId xmlns:p14="http://schemas.microsoft.com/office/powerpoint/2010/main" val="4123479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9DE56-4DAD-473D-B5B2-3E4F86E65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364E61-9617-4CC1-B56F-24B00723F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19CCBB-ED0F-4719-8EF8-4879A258F5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D5A5D-513C-4961-AAA5-25F827F2AE4D}" type="datetimeFigureOut">
              <a:rPr lang="en-GB" smtClean="0"/>
              <a:t>21/10/2021</a:t>
            </a:fld>
            <a:endParaRPr lang="en-GB"/>
          </a:p>
        </p:txBody>
      </p:sp>
      <p:sp>
        <p:nvSpPr>
          <p:cNvPr id="5" name="Footer Placeholder 4">
            <a:extLst>
              <a:ext uri="{FF2B5EF4-FFF2-40B4-BE49-F238E27FC236}">
                <a16:creationId xmlns:a16="http://schemas.microsoft.com/office/drawing/2014/main" id="{D79C587D-9567-4EE3-9D87-CB7282FDC7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7550D06-7039-44EE-B7E6-C4242F6BEC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89356-D10E-423F-BE03-E525668DE224}" type="slidenum">
              <a:rPr lang="en-GB" smtClean="0"/>
              <a:t>‹#›</a:t>
            </a:fld>
            <a:endParaRPr lang="en-GB"/>
          </a:p>
        </p:txBody>
      </p:sp>
    </p:spTree>
    <p:extLst>
      <p:ext uri="{BB962C8B-B14F-4D97-AF65-F5344CB8AC3E}">
        <p14:creationId xmlns:p14="http://schemas.microsoft.com/office/powerpoint/2010/main" val="584977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it.ly/2RQiW4M"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hts.hivci.org/" TargetMode="External"/><Relationship Id="rId4" Type="http://schemas.openxmlformats.org/officeDocument/2006/relationships/hyperlink" Target="https://apple.co/2LAB8v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nc-sa/3.0/igo/" TargetMode="External"/><Relationship Id="rId2" Type="http://schemas.openxmlformats.org/officeDocument/2006/relationships/hyperlink" Target="https://creativecommons.org/licenses/by-nc-sa/3.0/igo" TargetMode="External"/><Relationship Id="rId1" Type="http://schemas.openxmlformats.org/officeDocument/2006/relationships/slideLayout" Target="../slideLayouts/slideLayout7.xml"/><Relationship Id="rId6" Type="http://schemas.openxmlformats.org/officeDocument/2006/relationships/hyperlink" Target="http://www.who.int/about/licensing" TargetMode="External"/><Relationship Id="rId5" Type="http://schemas.openxmlformats.org/officeDocument/2006/relationships/hyperlink" Target="http://apps.who.int/bookorders" TargetMode="External"/><Relationship Id="rId4" Type="http://schemas.openxmlformats.org/officeDocument/2006/relationships/hyperlink" Target="http://apps.who.int/iris/"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72.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ti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0.png"/><Relationship Id="rId5" Type="http://schemas.openxmlformats.org/officeDocument/2006/relationships/slide" Target="slide41.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who.int/diagnostics_laboratory/evaluations/pq-list/hiv_syphilis/en/"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4.png"/><Relationship Id="rId18" Type="http://schemas.microsoft.com/office/2007/relationships/diagramDrawing" Target="../diagrams/drawing3.xml"/><Relationship Id="rId3" Type="http://schemas.openxmlformats.org/officeDocument/2006/relationships/diagramData" Target="../diagrams/data1.xml"/><Relationship Id="rId21" Type="http://schemas.openxmlformats.org/officeDocument/2006/relationships/diagramLayout" Target="../diagrams/layout4.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Colors" Target="../diagrams/colors3.xml"/><Relationship Id="rId2" Type="http://schemas.openxmlformats.org/officeDocument/2006/relationships/notesSlide" Target="../notesSlides/notesSlide33.xml"/><Relationship Id="rId16" Type="http://schemas.openxmlformats.org/officeDocument/2006/relationships/diagramQuickStyle" Target="../diagrams/quickStyle3.xml"/><Relationship Id="rId20"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microsoft.com/office/2007/relationships/diagramDrawing" Target="../diagrams/drawing4.xml"/><Relationship Id="rId5" Type="http://schemas.openxmlformats.org/officeDocument/2006/relationships/diagramQuickStyle" Target="../diagrams/quickStyle1.xml"/><Relationship Id="rId15" Type="http://schemas.openxmlformats.org/officeDocument/2006/relationships/diagramLayout" Target="../diagrams/layout3.xml"/><Relationship Id="rId23" Type="http://schemas.openxmlformats.org/officeDocument/2006/relationships/diagramColors" Target="../diagrams/colors4.xml"/><Relationship Id="rId10" Type="http://schemas.openxmlformats.org/officeDocument/2006/relationships/diagramQuickStyle" Target="../diagrams/quickStyle2.xml"/><Relationship Id="rId19" Type="http://schemas.openxmlformats.org/officeDocument/2006/relationships/image" Target="../media/image21.jpe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Data" Target="../diagrams/data3.xml"/><Relationship Id="rId22"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B52E92-69BB-4A09-8A95-0734D1E8674F}"/>
              </a:ext>
            </a:extLst>
          </p:cNvPr>
          <p:cNvPicPr>
            <a:picLocks noChangeAspect="1"/>
          </p:cNvPicPr>
          <p:nvPr/>
        </p:nvPicPr>
        <p:blipFill>
          <a:blip r:embed="rId2"/>
          <a:stretch>
            <a:fillRect/>
          </a:stretch>
        </p:blipFill>
        <p:spPr>
          <a:xfrm>
            <a:off x="8685087" y="8848"/>
            <a:ext cx="3017782" cy="938865"/>
          </a:xfrm>
          <a:prstGeom prst="rect">
            <a:avLst/>
          </a:prstGeom>
        </p:spPr>
      </p:pic>
      <p:sp>
        <p:nvSpPr>
          <p:cNvPr id="7" name="Rectangle 6">
            <a:extLst>
              <a:ext uri="{FF2B5EF4-FFF2-40B4-BE49-F238E27FC236}">
                <a16:creationId xmlns:a16="http://schemas.microsoft.com/office/drawing/2014/main" id="{9D788719-7063-45BC-AD06-ACB7A64857B6}"/>
              </a:ext>
            </a:extLst>
          </p:cNvPr>
          <p:cNvSpPr/>
          <p:nvPr/>
        </p:nvSpPr>
        <p:spPr>
          <a:xfrm>
            <a:off x="7629993" y="6116461"/>
            <a:ext cx="444127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HTS</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https://bit.ly/2RQiW4M</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HTS Info on the Go</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https://apple.co/2LAB8vt</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HTS Data Dashboards</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http://hts.hivci.org/</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nvGrpSpPr>
          <p:cNvPr id="2" name="Group 4"/>
          <p:cNvGrpSpPr>
            <a:grpSpLocks noChangeAspect="1"/>
          </p:cNvGrpSpPr>
          <p:nvPr/>
        </p:nvGrpSpPr>
        <p:grpSpPr bwMode="auto">
          <a:xfrm>
            <a:off x="417513" y="1317625"/>
            <a:ext cx="7075487" cy="4667250"/>
            <a:chOff x="263" y="830"/>
            <a:chExt cx="4457" cy="2940"/>
          </a:xfrm>
        </p:grpSpPr>
        <p:sp>
          <p:nvSpPr>
            <p:cNvPr id="3" name="AutoShape 3"/>
            <p:cNvSpPr>
              <a:spLocks noChangeAspect="1" noChangeArrowheads="1" noTextEdit="1"/>
            </p:cNvSpPr>
            <p:nvPr/>
          </p:nvSpPr>
          <p:spPr bwMode="auto">
            <a:xfrm>
              <a:off x="263" y="830"/>
              <a:ext cx="4457" cy="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H"/>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 y="830"/>
              <a:ext cx="4468" cy="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ZoneTexte 3"/>
          <p:cNvSpPr txBox="1"/>
          <p:nvPr/>
        </p:nvSpPr>
        <p:spPr>
          <a:xfrm>
            <a:off x="7629993" y="5356007"/>
            <a:ext cx="4235942" cy="369332"/>
          </a:xfrm>
          <a:prstGeom prst="rect">
            <a:avLst/>
          </a:prstGeom>
          <a:noFill/>
        </p:spPr>
        <p:txBody>
          <a:bodyPr wrap="square" rtlCol="0">
            <a:spAutoFit/>
          </a:bodyPr>
          <a:lstStyle/>
          <a:p>
            <a:r>
              <a:rPr lang="fr-CH" dirty="0" err="1"/>
              <a:t>WHO</a:t>
            </a:r>
            <a:r>
              <a:rPr lang="fr-CH" dirty="0"/>
              <a:t> </a:t>
            </a:r>
            <a:r>
              <a:rPr lang="fr-CH" dirty="0" err="1"/>
              <a:t>HTS</a:t>
            </a:r>
            <a:r>
              <a:rPr lang="fr-CH" dirty="0"/>
              <a:t> guidelines – </a:t>
            </a:r>
            <a:r>
              <a:rPr lang="fr-CH" dirty="0" err="1"/>
              <a:t>presentation</a:t>
            </a:r>
            <a:r>
              <a:rPr lang="fr-CH" dirty="0"/>
              <a:t> part 1</a:t>
            </a:r>
          </a:p>
        </p:txBody>
      </p:sp>
    </p:spTree>
    <p:extLst>
      <p:ext uri="{BB962C8B-B14F-4D97-AF65-F5344CB8AC3E}">
        <p14:creationId xmlns:p14="http://schemas.microsoft.com/office/powerpoint/2010/main" val="414042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AB3E49-5C9F-4635-B23C-2A8729573263}"/>
              </a:ext>
            </a:extLst>
          </p:cNvPr>
          <p:cNvSpPr>
            <a:spLocks noGrp="1"/>
          </p:cNvSpPr>
          <p:nvPr>
            <p:ph idx="1"/>
          </p:nvPr>
        </p:nvSpPr>
        <p:spPr>
          <a:xfrm>
            <a:off x="1006164" y="2110766"/>
            <a:ext cx="5457669" cy="4351338"/>
          </a:xfrm>
        </p:spPr>
        <p:txBody>
          <a:bodyPr/>
          <a:lstStyle/>
          <a:p>
            <a:endParaRPr lang="en-GB" dirty="0"/>
          </a:p>
        </p:txBody>
      </p:sp>
      <p:pic>
        <p:nvPicPr>
          <p:cNvPr id="6" name="Picture 5">
            <a:extLst>
              <a:ext uri="{FF2B5EF4-FFF2-40B4-BE49-F238E27FC236}">
                <a16:creationId xmlns:a16="http://schemas.microsoft.com/office/drawing/2014/main" id="{447F94C3-CBE2-4712-A155-38833B5172E6}"/>
              </a:ext>
            </a:extLst>
          </p:cNvPr>
          <p:cNvPicPr>
            <a:picLocks noChangeAspect="1"/>
          </p:cNvPicPr>
          <p:nvPr/>
        </p:nvPicPr>
        <p:blipFill>
          <a:blip r:embed="rId3"/>
          <a:stretch>
            <a:fillRect/>
          </a:stretch>
        </p:blipFill>
        <p:spPr>
          <a:xfrm>
            <a:off x="689921" y="1994370"/>
            <a:ext cx="5265544" cy="4467734"/>
          </a:xfrm>
          <a:prstGeom prst="rect">
            <a:avLst/>
          </a:prstGeom>
        </p:spPr>
      </p:pic>
      <p:sp>
        <p:nvSpPr>
          <p:cNvPr id="7" name="TextBox 6">
            <a:extLst>
              <a:ext uri="{FF2B5EF4-FFF2-40B4-BE49-F238E27FC236}">
                <a16:creationId xmlns:a16="http://schemas.microsoft.com/office/drawing/2014/main" id="{5E8C5DC3-DFD5-4294-A8ED-D00FCE409784}"/>
              </a:ext>
            </a:extLst>
          </p:cNvPr>
          <p:cNvSpPr txBox="1"/>
          <p:nvPr/>
        </p:nvSpPr>
        <p:spPr>
          <a:xfrm>
            <a:off x="6780076" y="2091646"/>
            <a:ext cx="5142926" cy="4493538"/>
          </a:xfrm>
          <a:prstGeom prst="rect">
            <a:avLst/>
          </a:prstGeom>
          <a:solidFill>
            <a:schemeClr val="accent4">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2018, in countries with ≥20% national HIV prevalence, HTS positivity was generally ~ or &lt; 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lvl="0" indent="-28575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National HTS positivity was much closer to the </a:t>
            </a:r>
            <a:r>
              <a:rPr lang="en-US" sz="2400" dirty="0">
                <a:solidFill>
                  <a:prstClr val="black"/>
                </a:solidFill>
                <a:latin typeface="Arial" panose="020B0604020202020204" pitchFamily="34" charset="0"/>
                <a:cs typeface="Arial" panose="020B0604020202020204" pitchFamily="34" charset="0"/>
              </a:rPr>
              <a:t>HIV prevalence among those not on treatment (treatment-adjusted prevalence)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than to </a:t>
            </a:r>
            <a:r>
              <a:rPr lang="en-US" sz="2400" dirty="0">
                <a:solidFill>
                  <a:prstClr val="black"/>
                </a:solidFill>
                <a:latin typeface="Arial" panose="020B0604020202020204" pitchFamily="34" charset="0"/>
                <a:cs typeface="Arial" panose="020B0604020202020204" pitchFamily="34" charset="0"/>
              </a:rPr>
              <a:t>overall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national prevalence.</a:t>
            </a:r>
          </a:p>
          <a:p>
            <a:pPr lvl="0">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lvl="0" indent="-285750">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But gaps remain…</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F6B04E-61EF-4237-ACA9-BBF06F7A334A}"/>
              </a:ext>
            </a:extLst>
          </p:cNvPr>
          <p:cNvSpPr txBox="1"/>
          <p:nvPr/>
        </p:nvSpPr>
        <p:spPr>
          <a:xfrm>
            <a:off x="268998" y="1815356"/>
            <a:ext cx="56096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East and Southern Africa*</a:t>
            </a:r>
          </a:p>
        </p:txBody>
      </p:sp>
      <p:sp>
        <p:nvSpPr>
          <p:cNvPr id="9" name="Title 1">
            <a:extLst>
              <a:ext uri="{FF2B5EF4-FFF2-40B4-BE49-F238E27FC236}">
                <a16:creationId xmlns:a16="http://schemas.microsoft.com/office/drawing/2014/main" id="{13ED4EA5-1A16-4D98-BF54-3BA8FDCDA49E}"/>
              </a:ext>
            </a:extLst>
          </p:cNvPr>
          <p:cNvSpPr txBox="1">
            <a:spLocks/>
          </p:cNvSpPr>
          <p:nvPr/>
        </p:nvSpPr>
        <p:spPr>
          <a:xfrm>
            <a:off x="3388" y="114536"/>
            <a:ext cx="12188612" cy="16089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H" sz="4000" b="1" dirty="0">
                <a:latin typeface="Arial" panose="020B0604020202020204" pitchFamily="34" charset="0"/>
                <a:cs typeface="Arial" panose="020B0604020202020204" pitchFamily="34" charset="0"/>
              </a:rPr>
              <a:t> HIV </a:t>
            </a:r>
            <a:r>
              <a:rPr lang="fr-CH" sz="4000" b="1" dirty="0" err="1">
                <a:latin typeface="Arial" panose="020B0604020202020204" pitchFamily="34" charset="0"/>
                <a:cs typeface="Arial" panose="020B0604020202020204" pitchFamily="34" charset="0"/>
              </a:rPr>
              <a:t>testing</a:t>
            </a:r>
            <a:r>
              <a:rPr lang="fr-CH" sz="4000" b="1" dirty="0">
                <a:latin typeface="Arial" panose="020B0604020202020204" pitchFamily="34" charset="0"/>
                <a:cs typeface="Arial" panose="020B0604020202020204" pitchFamily="34" charset="0"/>
              </a:rPr>
              <a:t> and </a:t>
            </a:r>
            <a:r>
              <a:rPr lang="fr-CH" sz="4000" b="1" dirty="0" err="1">
                <a:latin typeface="Arial" panose="020B0604020202020204" pitchFamily="34" charset="0"/>
                <a:cs typeface="Arial" panose="020B0604020202020204" pitchFamily="34" charset="0"/>
              </a:rPr>
              <a:t>treatment</a:t>
            </a:r>
            <a:r>
              <a:rPr lang="fr-CH" sz="4000" b="1" dirty="0">
                <a:latin typeface="Arial" panose="020B0604020202020204" pitchFamily="34" charset="0"/>
                <a:cs typeface="Arial" panose="020B0604020202020204" pitchFamily="34" charset="0"/>
              </a:rPr>
              <a:t> scale-up has </a:t>
            </a:r>
            <a:r>
              <a:rPr lang="fr-CH" sz="4000" b="1" dirty="0" err="1">
                <a:latin typeface="Arial" panose="020B0604020202020204" pitchFamily="34" charset="0"/>
                <a:cs typeface="Arial" panose="020B0604020202020204" pitchFamily="34" charset="0"/>
              </a:rPr>
              <a:t>led</a:t>
            </a:r>
            <a:r>
              <a:rPr lang="fr-CH" sz="4000" b="1" dirty="0">
                <a:latin typeface="Arial" panose="020B0604020202020204" pitchFamily="34" charset="0"/>
                <a:cs typeface="Arial" panose="020B0604020202020204" pitchFamily="34" charset="0"/>
              </a:rPr>
              <a:t> to </a:t>
            </a:r>
          </a:p>
          <a:p>
            <a:pPr algn="ctr"/>
            <a:r>
              <a:rPr lang="fr-CH" sz="4000" b="1" dirty="0" err="1">
                <a:latin typeface="Arial" panose="020B0604020202020204" pitchFamily="34" charset="0"/>
                <a:cs typeface="Arial" panose="020B0604020202020204" pitchFamily="34" charset="0"/>
              </a:rPr>
              <a:t>declining</a:t>
            </a:r>
            <a:r>
              <a:rPr lang="fr-CH" sz="4000" b="1" dirty="0">
                <a:latin typeface="Arial" panose="020B0604020202020204" pitchFamily="34" charset="0"/>
                <a:cs typeface="Arial" panose="020B0604020202020204" pitchFamily="34" charset="0"/>
              </a:rPr>
              <a:t> HTS </a:t>
            </a:r>
            <a:r>
              <a:rPr lang="fr-CH" sz="4000" b="1" dirty="0" err="1">
                <a:latin typeface="Arial" panose="020B0604020202020204" pitchFamily="34" charset="0"/>
                <a:cs typeface="Arial" panose="020B0604020202020204" pitchFamily="34" charset="0"/>
              </a:rPr>
              <a:t>positivity</a:t>
            </a:r>
            <a:r>
              <a:rPr lang="fr-CH" sz="4000" b="1" dirty="0">
                <a:latin typeface="Arial" panose="020B0604020202020204" pitchFamily="34" charset="0"/>
                <a:cs typeface="Arial" panose="020B0604020202020204" pitchFamily="34" charset="0"/>
              </a:rPr>
              <a:t> in </a:t>
            </a:r>
            <a:r>
              <a:rPr lang="fr-CH" sz="4000" b="1" dirty="0" err="1">
                <a:latin typeface="Arial" panose="020B0604020202020204" pitchFamily="34" charset="0"/>
                <a:cs typeface="Arial" panose="020B0604020202020204" pitchFamily="34" charset="0"/>
              </a:rPr>
              <a:t>many</a:t>
            </a:r>
            <a:r>
              <a:rPr lang="fr-CH" sz="4000" b="1" dirty="0">
                <a:latin typeface="Arial" panose="020B0604020202020204" pitchFamily="34" charset="0"/>
                <a:cs typeface="Arial" panose="020B0604020202020204" pitchFamily="34" charset="0"/>
              </a:rPr>
              <a:t> settings</a:t>
            </a:r>
          </a:p>
          <a:p>
            <a:pPr algn="ctr"/>
            <a:endParaRPr lang="fr-CH" sz="1400" b="1" i="1" dirty="0">
              <a:solidFill>
                <a:srgbClr val="00B0F0"/>
              </a:solidFill>
              <a:latin typeface="Arial" panose="020B0604020202020204" pitchFamily="34" charset="0"/>
              <a:cs typeface="Arial" panose="020B0604020202020204" pitchFamily="34" charset="0"/>
            </a:endParaRPr>
          </a:p>
          <a:p>
            <a:pPr algn="ctr"/>
            <a:r>
              <a:rPr lang="fr-CH" sz="1800" b="1" i="1" dirty="0">
                <a:solidFill>
                  <a:srgbClr val="00B0F0"/>
                </a:solidFill>
                <a:latin typeface="Arial" panose="020B0604020202020204" pitchFamily="34" charset="0"/>
                <a:cs typeface="Arial" panose="020B0604020202020204" pitchFamily="34" charset="0"/>
              </a:rPr>
              <a:t>(% </a:t>
            </a:r>
            <a:r>
              <a:rPr lang="fr-CH" sz="1800" b="1" i="1" dirty="0" err="1">
                <a:solidFill>
                  <a:srgbClr val="00B0F0"/>
                </a:solidFill>
                <a:latin typeface="Arial" panose="020B0604020202020204" pitchFamily="34" charset="0"/>
                <a:cs typeface="Arial" panose="020B0604020202020204" pitchFamily="34" charset="0"/>
              </a:rPr>
              <a:t>testing</a:t>
            </a:r>
            <a:r>
              <a:rPr lang="fr-CH" sz="1800" b="1" i="1" dirty="0">
                <a:solidFill>
                  <a:srgbClr val="00B0F0"/>
                </a:solidFill>
                <a:latin typeface="Arial" panose="020B0604020202020204" pitchFamily="34" charset="0"/>
                <a:cs typeface="Arial" panose="020B0604020202020204" pitchFamily="34" charset="0"/>
              </a:rPr>
              <a:t> positive in national HTS programme) </a:t>
            </a:r>
          </a:p>
        </p:txBody>
      </p:sp>
      <p:sp>
        <p:nvSpPr>
          <p:cNvPr id="4" name="Rectangle 3">
            <a:extLst>
              <a:ext uri="{FF2B5EF4-FFF2-40B4-BE49-F238E27FC236}">
                <a16:creationId xmlns:a16="http://schemas.microsoft.com/office/drawing/2014/main" id="{99147D69-82D1-4064-B006-6F43FA012D06}"/>
              </a:ext>
            </a:extLst>
          </p:cNvPr>
          <p:cNvSpPr/>
          <p:nvPr/>
        </p:nvSpPr>
        <p:spPr>
          <a:xfrm>
            <a:off x="0" y="6541565"/>
            <a:ext cx="3410614" cy="307777"/>
          </a:xfrm>
          <a:prstGeom prst="rect">
            <a:avLst/>
          </a:prstGeom>
        </p:spPr>
        <p:txBody>
          <a:bodyPr wrap="none">
            <a:spAutoFit/>
          </a:bodyPr>
          <a:lstStyle/>
          <a:p>
            <a:r>
              <a:rPr lang="en-US" sz="1400" i="1" dirty="0">
                <a:solidFill>
                  <a:prstClr val="black"/>
                </a:solidFill>
                <a:latin typeface="Arial" panose="020B0604020202020204" pitchFamily="34" charset="0"/>
                <a:cs typeface="Arial" panose="020B0604020202020204" pitchFamily="34" charset="0"/>
              </a:rPr>
              <a:t>*Tanzania = United Republic of Tanzania</a:t>
            </a:r>
            <a:endParaRPr lang="en-GB" sz="1400" i="1" dirty="0"/>
          </a:p>
        </p:txBody>
      </p:sp>
    </p:spTree>
    <p:extLst>
      <p:ext uri="{BB962C8B-B14F-4D97-AF65-F5344CB8AC3E}">
        <p14:creationId xmlns:p14="http://schemas.microsoft.com/office/powerpoint/2010/main" val="1238019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09853" y="1474362"/>
            <a:ext cx="9972292" cy="5205548"/>
          </a:xfrm>
          <a:prstGeom prst="rect">
            <a:avLst/>
          </a:prstGeom>
        </p:spPr>
      </p:pic>
      <p:sp>
        <p:nvSpPr>
          <p:cNvPr id="33" name="Slide Number Placeholder 1">
            <a:extLst>
              <a:ext uri="{FF2B5EF4-FFF2-40B4-BE49-F238E27FC236}">
                <a16:creationId xmlns:a16="http://schemas.microsoft.com/office/drawing/2014/main" id="{E88AD04D-B6E6-6F49-84E7-3D2BBC1A3032}"/>
              </a:ext>
            </a:extLst>
          </p:cNvPr>
          <p:cNvSpPr>
            <a:spLocks noGrp="1"/>
          </p:cNvSpPr>
          <p:nvPr>
            <p:ph type="sldNum" sz="quarter" idx="12"/>
          </p:nvPr>
        </p:nvSpPr>
        <p:spPr>
          <a:xfrm>
            <a:off x="8610600" y="6356350"/>
            <a:ext cx="2743200" cy="365125"/>
          </a:xfrm>
        </p:spPr>
        <p:txBody>
          <a:bodyPr/>
          <a:lstStyle/>
          <a:p>
            <a:fld id="{F297082E-E1B6-1C4E-9FB7-D0DF7D314292}" type="slidenum">
              <a:rPr lang="en-CA" smtClean="0"/>
              <a:t>11</a:t>
            </a:fld>
            <a:endParaRPr lang="en-CA"/>
          </a:p>
        </p:txBody>
      </p:sp>
      <p:sp>
        <p:nvSpPr>
          <p:cNvPr id="10" name="Title 1">
            <a:extLst>
              <a:ext uri="{FF2B5EF4-FFF2-40B4-BE49-F238E27FC236}">
                <a16:creationId xmlns:a16="http://schemas.microsoft.com/office/drawing/2014/main" id="{58DE7955-60EE-A343-9EEC-D025B5DADB41}"/>
              </a:ext>
            </a:extLst>
          </p:cNvPr>
          <p:cNvSpPr txBox="1">
            <a:spLocks/>
          </p:cNvSpPr>
          <p:nvPr/>
        </p:nvSpPr>
        <p:spPr>
          <a:xfrm>
            <a:off x="0" y="-1"/>
            <a:ext cx="10480431" cy="1305735"/>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a:latin typeface="Arial" charset="0"/>
                <a:ea typeface="Arial" charset="0"/>
                <a:cs typeface="Arial" charset="0"/>
              </a:rPr>
              <a:t>Gender differences in proportion of PLHIV aware (2000-2018)</a:t>
            </a:r>
          </a:p>
        </p:txBody>
      </p:sp>
      <p:sp>
        <p:nvSpPr>
          <p:cNvPr id="11" name="TextBox 10"/>
          <p:cNvSpPr txBox="1"/>
          <p:nvPr/>
        </p:nvSpPr>
        <p:spPr>
          <a:xfrm>
            <a:off x="88900" y="1439725"/>
            <a:ext cx="12103099" cy="584775"/>
          </a:xfrm>
          <a:prstGeom prst="rect">
            <a:avLst/>
          </a:prstGeom>
          <a:noFill/>
        </p:spPr>
        <p:txBody>
          <a:bodyPr wrap="square" rtlCol="0">
            <a:spAutoFit/>
          </a:bodyPr>
          <a:lstStyle/>
          <a:p>
            <a:pPr algn="ctr"/>
            <a:r>
              <a:rPr lang="en-US" sz="3200" b="1" dirty="0">
                <a:solidFill>
                  <a:schemeClr val="bg2">
                    <a:lumMod val="25000"/>
                  </a:schemeClr>
                </a:solidFill>
              </a:rPr>
              <a:t>All sub-Saharan Africa</a:t>
            </a:r>
          </a:p>
        </p:txBody>
      </p:sp>
      <p:sp>
        <p:nvSpPr>
          <p:cNvPr id="13" name="TextBox 12"/>
          <p:cNvSpPr txBox="1"/>
          <p:nvPr/>
        </p:nvSpPr>
        <p:spPr>
          <a:xfrm rot="20091170">
            <a:off x="4541915" y="2795650"/>
            <a:ext cx="2160399" cy="461665"/>
          </a:xfrm>
          <a:prstGeom prst="rect">
            <a:avLst/>
          </a:prstGeom>
          <a:noFill/>
        </p:spPr>
        <p:txBody>
          <a:bodyPr wrap="square" rtlCol="0">
            <a:spAutoFit/>
          </a:bodyPr>
          <a:lstStyle/>
          <a:p>
            <a:r>
              <a:rPr lang="en-US" sz="2400" b="1" dirty="0">
                <a:solidFill>
                  <a:srgbClr val="C93211"/>
                </a:solidFill>
              </a:rPr>
              <a:t>Women (15+)</a:t>
            </a:r>
          </a:p>
        </p:txBody>
      </p:sp>
      <p:sp>
        <p:nvSpPr>
          <p:cNvPr id="14" name="TextBox 13"/>
          <p:cNvSpPr txBox="1"/>
          <p:nvPr/>
        </p:nvSpPr>
        <p:spPr>
          <a:xfrm rot="20033717">
            <a:off x="5349562" y="4180255"/>
            <a:ext cx="1767121" cy="461665"/>
          </a:xfrm>
          <a:prstGeom prst="rect">
            <a:avLst/>
          </a:prstGeom>
          <a:noFill/>
        </p:spPr>
        <p:txBody>
          <a:bodyPr wrap="square" rtlCol="0">
            <a:spAutoFit/>
          </a:bodyPr>
          <a:lstStyle/>
          <a:p>
            <a:pPr algn="ctr"/>
            <a:r>
              <a:rPr lang="en-US" sz="2400" b="1" dirty="0">
                <a:solidFill>
                  <a:srgbClr val="4EACC8"/>
                </a:solidFill>
              </a:rPr>
              <a:t>Men (15+)</a:t>
            </a:r>
          </a:p>
        </p:txBody>
      </p:sp>
      <p:sp>
        <p:nvSpPr>
          <p:cNvPr id="8" name="TextBox 7"/>
          <p:cNvSpPr txBox="1"/>
          <p:nvPr/>
        </p:nvSpPr>
        <p:spPr>
          <a:xfrm>
            <a:off x="9015686" y="1652113"/>
            <a:ext cx="2184647" cy="369332"/>
          </a:xfrm>
          <a:prstGeom prst="rect">
            <a:avLst/>
          </a:prstGeom>
          <a:noFill/>
        </p:spPr>
        <p:txBody>
          <a:bodyPr wrap="square" rtlCol="0">
            <a:spAutoFit/>
          </a:bodyPr>
          <a:lstStyle/>
          <a:p>
            <a:pPr algn="ctr"/>
            <a:r>
              <a:rPr lang="fr-CA" b="1" dirty="0">
                <a:solidFill>
                  <a:srgbClr val="E18C22"/>
                </a:solidFill>
                <a:latin typeface="Arial" charset="0"/>
                <a:ea typeface="Arial" charset="0"/>
                <a:cs typeface="Arial" charset="0"/>
              </a:rPr>
              <a:t>2020 90% </a:t>
            </a:r>
            <a:r>
              <a:rPr lang="fr-CA" b="1" dirty="0" err="1">
                <a:solidFill>
                  <a:srgbClr val="E18C22"/>
                </a:solidFill>
                <a:latin typeface="Arial" charset="0"/>
                <a:ea typeface="Arial" charset="0"/>
                <a:cs typeface="Arial" charset="0"/>
              </a:rPr>
              <a:t>target</a:t>
            </a:r>
            <a:endParaRPr lang="fr-CA" b="1" dirty="0">
              <a:solidFill>
                <a:srgbClr val="E18C22"/>
              </a:solidFill>
              <a:latin typeface="Arial" charset="0"/>
              <a:ea typeface="Arial" charset="0"/>
              <a:cs typeface="Arial" charset="0"/>
            </a:endParaRPr>
          </a:p>
        </p:txBody>
      </p:sp>
      <p:sp>
        <p:nvSpPr>
          <p:cNvPr id="9" name="Rectangle 8">
            <a:extLst>
              <a:ext uri="{FF2B5EF4-FFF2-40B4-BE49-F238E27FC236}">
                <a16:creationId xmlns:a16="http://schemas.microsoft.com/office/drawing/2014/main" id="{13017BBA-C675-4C65-AE41-2DAEF642818C}"/>
              </a:ext>
            </a:extLst>
          </p:cNvPr>
          <p:cNvSpPr/>
          <p:nvPr/>
        </p:nvSpPr>
        <p:spPr>
          <a:xfrm>
            <a:off x="0" y="6540664"/>
            <a:ext cx="2975366" cy="276999"/>
          </a:xfrm>
          <a:prstGeom prst="rect">
            <a:avLst/>
          </a:prstGeom>
        </p:spPr>
        <p:txBody>
          <a:bodyPr wrap="none">
            <a:spAutoFit/>
          </a:bodyPr>
          <a:lstStyle/>
          <a:p>
            <a:r>
              <a:rPr lang="en-GB" sz="1200" i="1" dirty="0"/>
              <a:t>Slide courtesy of Maheu-Giroux 2019, ICASA</a:t>
            </a:r>
          </a:p>
        </p:txBody>
      </p:sp>
      <p:pic>
        <p:nvPicPr>
          <p:cNvPr id="12" name="Picture 11">
            <a:extLst>
              <a:ext uri="{FF2B5EF4-FFF2-40B4-BE49-F238E27FC236}">
                <a16:creationId xmlns:a16="http://schemas.microsoft.com/office/drawing/2014/main" id="{314CC78F-C09D-4CB5-975E-53749B67B0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316118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
            <a:extLst>
              <a:ext uri="{FF2B5EF4-FFF2-40B4-BE49-F238E27FC236}">
                <a16:creationId xmlns:a16="http://schemas.microsoft.com/office/drawing/2014/main" id="{E88AD04D-B6E6-6F49-84E7-3D2BBC1A3032}"/>
              </a:ext>
            </a:extLst>
          </p:cNvPr>
          <p:cNvSpPr>
            <a:spLocks noGrp="1"/>
          </p:cNvSpPr>
          <p:nvPr>
            <p:ph type="sldNum" sz="quarter" idx="12"/>
          </p:nvPr>
        </p:nvSpPr>
        <p:spPr>
          <a:xfrm>
            <a:off x="8610600" y="6356350"/>
            <a:ext cx="2743200" cy="365125"/>
          </a:xfrm>
        </p:spPr>
        <p:txBody>
          <a:bodyPr/>
          <a:lstStyle/>
          <a:p>
            <a:fld id="{F297082E-E1B6-1C4E-9FB7-D0DF7D314292}" type="slidenum">
              <a:rPr lang="en-CA" smtClean="0"/>
              <a:t>12</a:t>
            </a:fld>
            <a:endParaRPr lang="en-CA"/>
          </a:p>
        </p:txBody>
      </p:sp>
      <p:sp>
        <p:nvSpPr>
          <p:cNvPr id="10" name="Title 1">
            <a:extLst>
              <a:ext uri="{FF2B5EF4-FFF2-40B4-BE49-F238E27FC236}">
                <a16:creationId xmlns:a16="http://schemas.microsoft.com/office/drawing/2014/main" id="{58DE7955-60EE-A343-9EEC-D025B5DADB41}"/>
              </a:ext>
            </a:extLst>
          </p:cNvPr>
          <p:cNvSpPr txBox="1">
            <a:spLocks/>
          </p:cNvSpPr>
          <p:nvPr/>
        </p:nvSpPr>
        <p:spPr>
          <a:xfrm>
            <a:off x="0" y="232424"/>
            <a:ext cx="12191999" cy="88899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a:latin typeface="Arial" charset="0"/>
                <a:ea typeface="Arial" charset="0"/>
                <a:cs typeface="Arial" charset="0"/>
              </a:rPr>
              <a:t>Absolute diagnosis gaps in 2018</a:t>
            </a: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271182" y="1356534"/>
            <a:ext cx="7649634" cy="5415741"/>
          </a:xfrm>
          <a:prstGeom prst="rect">
            <a:avLst/>
          </a:prstGeom>
        </p:spPr>
      </p:pic>
      <p:sp>
        <p:nvSpPr>
          <p:cNvPr id="9" name="TextBox 8"/>
          <p:cNvSpPr txBox="1"/>
          <p:nvPr/>
        </p:nvSpPr>
        <p:spPr>
          <a:xfrm>
            <a:off x="139700" y="3415543"/>
            <a:ext cx="2016567" cy="830997"/>
          </a:xfrm>
          <a:prstGeom prst="rect">
            <a:avLst/>
          </a:prstGeom>
          <a:noFill/>
        </p:spPr>
        <p:txBody>
          <a:bodyPr wrap="square" rtlCol="0">
            <a:spAutoFit/>
          </a:bodyPr>
          <a:lstStyle/>
          <a:p>
            <a:pPr algn="ctr"/>
            <a:r>
              <a:rPr lang="en-US" sz="2400" b="1" dirty="0">
                <a:solidFill>
                  <a:schemeClr val="bg2">
                    <a:lumMod val="25000"/>
                  </a:schemeClr>
                </a:solidFill>
              </a:rPr>
              <a:t>All sub-Saharan Africa</a:t>
            </a:r>
          </a:p>
        </p:txBody>
      </p:sp>
      <p:sp>
        <p:nvSpPr>
          <p:cNvPr id="2" name="Right Brace 1"/>
          <p:cNvSpPr/>
          <p:nvPr/>
        </p:nvSpPr>
        <p:spPr>
          <a:xfrm>
            <a:off x="9105900" y="2227240"/>
            <a:ext cx="457200" cy="2166960"/>
          </a:xfrm>
          <a:prstGeom prst="rightBrace">
            <a:avLst>
              <a:gd name="adj1" fmla="val 39912"/>
              <a:gd name="adj2" fmla="val 50641"/>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3" name="TextBox 2"/>
          <p:cNvSpPr txBox="1"/>
          <p:nvPr/>
        </p:nvSpPr>
        <p:spPr>
          <a:xfrm>
            <a:off x="9730316" y="2907711"/>
            <a:ext cx="2131484" cy="923330"/>
          </a:xfrm>
          <a:prstGeom prst="rect">
            <a:avLst/>
          </a:prstGeom>
          <a:noFill/>
        </p:spPr>
        <p:txBody>
          <a:bodyPr wrap="square" rtlCol="0">
            <a:spAutoFit/>
          </a:bodyPr>
          <a:lstStyle/>
          <a:p>
            <a:pPr algn="ctr"/>
            <a:r>
              <a:rPr lang="fr-CA" b="1" dirty="0" err="1">
                <a:latin typeface="Arial" charset="0"/>
                <a:ea typeface="Arial" charset="0"/>
                <a:cs typeface="Arial" charset="0"/>
              </a:rPr>
              <a:t>Number</a:t>
            </a:r>
            <a:r>
              <a:rPr lang="fr-CA" b="1" dirty="0">
                <a:latin typeface="Arial" charset="0"/>
                <a:ea typeface="Arial" charset="0"/>
                <a:cs typeface="Arial" charset="0"/>
              </a:rPr>
              <a:t> to diagnose to </a:t>
            </a:r>
            <a:r>
              <a:rPr lang="fr-CA" b="1" dirty="0" err="1">
                <a:latin typeface="Arial" charset="0"/>
                <a:ea typeface="Arial" charset="0"/>
                <a:cs typeface="Arial" charset="0"/>
              </a:rPr>
              <a:t>reach</a:t>
            </a:r>
            <a:r>
              <a:rPr lang="fr-CA" b="1" dirty="0">
                <a:latin typeface="Arial" charset="0"/>
                <a:ea typeface="Arial" charset="0"/>
                <a:cs typeface="Arial" charset="0"/>
              </a:rPr>
              <a:t> 90% </a:t>
            </a:r>
            <a:r>
              <a:rPr lang="fr-CA" b="1" dirty="0" err="1">
                <a:latin typeface="Arial" charset="0"/>
                <a:ea typeface="Arial" charset="0"/>
                <a:cs typeface="Arial" charset="0"/>
              </a:rPr>
              <a:t>target</a:t>
            </a:r>
            <a:endParaRPr lang="fr-CA" b="1" dirty="0">
              <a:latin typeface="Arial" charset="0"/>
              <a:ea typeface="Arial" charset="0"/>
              <a:cs typeface="Arial" charset="0"/>
            </a:endParaRPr>
          </a:p>
        </p:txBody>
      </p:sp>
      <p:sp>
        <p:nvSpPr>
          <p:cNvPr id="8" name="TextBox 7"/>
          <p:cNvSpPr txBox="1"/>
          <p:nvPr/>
        </p:nvSpPr>
        <p:spPr>
          <a:xfrm>
            <a:off x="5005669" y="3689109"/>
            <a:ext cx="1484031" cy="646331"/>
          </a:xfrm>
          <a:prstGeom prst="rect">
            <a:avLst/>
          </a:prstGeom>
          <a:noFill/>
        </p:spPr>
        <p:txBody>
          <a:bodyPr wrap="square" rtlCol="0">
            <a:spAutoFit/>
          </a:bodyPr>
          <a:lstStyle/>
          <a:p>
            <a:pPr algn="ctr"/>
            <a:r>
              <a:rPr lang="fr-CA" b="1" dirty="0">
                <a:solidFill>
                  <a:srgbClr val="E18C22"/>
                </a:solidFill>
                <a:latin typeface="Arial" charset="0"/>
                <a:ea typeface="Arial" charset="0"/>
                <a:cs typeface="Arial" charset="0"/>
              </a:rPr>
              <a:t>2020 </a:t>
            </a:r>
            <a:r>
              <a:rPr lang="fr-CA" b="1">
                <a:solidFill>
                  <a:srgbClr val="E18C22"/>
                </a:solidFill>
                <a:latin typeface="Arial" charset="0"/>
                <a:ea typeface="Arial" charset="0"/>
                <a:cs typeface="Arial" charset="0"/>
              </a:rPr>
              <a:t>90%</a:t>
            </a:r>
          </a:p>
          <a:p>
            <a:pPr algn="ctr"/>
            <a:r>
              <a:rPr lang="fr-CA" b="1" dirty="0">
                <a:solidFill>
                  <a:srgbClr val="E18C22"/>
                </a:solidFill>
                <a:latin typeface="Arial" charset="0"/>
                <a:ea typeface="Arial" charset="0"/>
                <a:cs typeface="Arial" charset="0"/>
              </a:rPr>
              <a:t> </a:t>
            </a:r>
            <a:r>
              <a:rPr lang="fr-CA" b="1" dirty="0" err="1">
                <a:solidFill>
                  <a:srgbClr val="E18C22"/>
                </a:solidFill>
                <a:latin typeface="Arial" charset="0"/>
                <a:ea typeface="Arial" charset="0"/>
                <a:cs typeface="Arial" charset="0"/>
              </a:rPr>
              <a:t>target</a:t>
            </a:r>
            <a:endParaRPr lang="fr-CA" b="1" dirty="0">
              <a:solidFill>
                <a:srgbClr val="E18C22"/>
              </a:solidFill>
              <a:latin typeface="Arial" charset="0"/>
              <a:ea typeface="Arial" charset="0"/>
              <a:cs typeface="Arial" charset="0"/>
            </a:endParaRPr>
          </a:p>
        </p:txBody>
      </p:sp>
      <p:sp>
        <p:nvSpPr>
          <p:cNvPr id="5" name="Oval 4"/>
          <p:cNvSpPr/>
          <p:nvPr/>
        </p:nvSpPr>
        <p:spPr>
          <a:xfrm>
            <a:off x="4114800" y="5626100"/>
            <a:ext cx="88900" cy="88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5680049" y="3502744"/>
            <a:ext cx="88900" cy="88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8807549" y="4390065"/>
            <a:ext cx="88900" cy="88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4572000" y="6083300"/>
            <a:ext cx="88900" cy="88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7254849" y="5814144"/>
            <a:ext cx="88900" cy="88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EF59ED0F-042F-4FC4-86E7-F9DD6516E11F}"/>
              </a:ext>
            </a:extLst>
          </p:cNvPr>
          <p:cNvSpPr/>
          <p:nvPr/>
        </p:nvSpPr>
        <p:spPr>
          <a:xfrm>
            <a:off x="0" y="6540664"/>
            <a:ext cx="2975366" cy="276999"/>
          </a:xfrm>
          <a:prstGeom prst="rect">
            <a:avLst/>
          </a:prstGeom>
        </p:spPr>
        <p:txBody>
          <a:bodyPr wrap="none">
            <a:spAutoFit/>
          </a:bodyPr>
          <a:lstStyle/>
          <a:p>
            <a:r>
              <a:rPr lang="en-GB" sz="1200" i="1" dirty="0"/>
              <a:t>Slide courtesy of Maheu-Giroux 2019, ICASA</a:t>
            </a:r>
          </a:p>
        </p:txBody>
      </p:sp>
      <p:pic>
        <p:nvPicPr>
          <p:cNvPr id="16" name="Picture 15">
            <a:extLst>
              <a:ext uri="{FF2B5EF4-FFF2-40B4-BE49-F238E27FC236}">
                <a16:creationId xmlns:a16="http://schemas.microsoft.com/office/drawing/2014/main" id="{397CE6B8-BF44-47AF-B3B4-97D992486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811431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1555" y="2566435"/>
            <a:ext cx="5890345" cy="4217778"/>
          </a:xfrm>
          <a:prstGeom prst="rect">
            <a:avLst/>
          </a:prstGeom>
        </p:spPr>
      </p:pic>
      <p:sp>
        <p:nvSpPr>
          <p:cNvPr id="33" name="Slide Number Placeholder 1">
            <a:extLst>
              <a:ext uri="{FF2B5EF4-FFF2-40B4-BE49-F238E27FC236}">
                <a16:creationId xmlns:a16="http://schemas.microsoft.com/office/drawing/2014/main" id="{E88AD04D-B6E6-6F49-84E7-3D2BBC1A3032}"/>
              </a:ext>
            </a:extLst>
          </p:cNvPr>
          <p:cNvSpPr>
            <a:spLocks noGrp="1"/>
          </p:cNvSpPr>
          <p:nvPr>
            <p:ph type="sldNum" sz="quarter" idx="12"/>
          </p:nvPr>
        </p:nvSpPr>
        <p:spPr>
          <a:xfrm>
            <a:off x="8610600" y="6356350"/>
            <a:ext cx="2743200" cy="365125"/>
          </a:xfrm>
        </p:spPr>
        <p:txBody>
          <a:bodyPr/>
          <a:lstStyle/>
          <a:p>
            <a:fld id="{F297082E-E1B6-1C4E-9FB7-D0DF7D314292}" type="slidenum">
              <a:rPr lang="en-CA" smtClean="0"/>
              <a:t>13</a:t>
            </a:fld>
            <a:endParaRPr lang="en-CA"/>
          </a:p>
        </p:txBody>
      </p:sp>
      <p:sp>
        <p:nvSpPr>
          <p:cNvPr id="10" name="Title 1">
            <a:extLst>
              <a:ext uri="{FF2B5EF4-FFF2-40B4-BE49-F238E27FC236}">
                <a16:creationId xmlns:a16="http://schemas.microsoft.com/office/drawing/2014/main" id="{58DE7955-60EE-A343-9EEC-D025B5DADB41}"/>
              </a:ext>
            </a:extLst>
          </p:cNvPr>
          <p:cNvSpPr txBox="1">
            <a:spLocks/>
          </p:cNvSpPr>
          <p:nvPr/>
        </p:nvSpPr>
        <p:spPr>
          <a:xfrm>
            <a:off x="0" y="225082"/>
            <a:ext cx="10596833" cy="842159"/>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a:latin typeface="Arial" charset="0"/>
                <a:ea typeface="Arial" charset="0"/>
                <a:cs typeface="Arial" charset="0"/>
              </a:rPr>
              <a:t>Distribution of new HIV infections (2018)</a:t>
            </a:r>
          </a:p>
        </p:txBody>
      </p:sp>
      <p:pic>
        <p:nvPicPr>
          <p:cNvPr id="2" name="Picture 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01654" y="2351021"/>
            <a:ext cx="5890345" cy="3854176"/>
          </a:xfrm>
          <a:prstGeom prst="rect">
            <a:avLst/>
          </a:prstGeom>
        </p:spPr>
      </p:pic>
      <p:sp>
        <p:nvSpPr>
          <p:cNvPr id="29" name="TextBox 28"/>
          <p:cNvSpPr txBox="1"/>
          <p:nvPr/>
        </p:nvSpPr>
        <p:spPr>
          <a:xfrm>
            <a:off x="1188134" y="1421174"/>
            <a:ext cx="4103186" cy="954107"/>
          </a:xfrm>
          <a:prstGeom prst="rect">
            <a:avLst/>
          </a:prstGeom>
          <a:noFill/>
        </p:spPr>
        <p:txBody>
          <a:bodyPr wrap="square" rtlCol="0">
            <a:spAutoFit/>
          </a:bodyPr>
          <a:lstStyle/>
          <a:p>
            <a:pPr algn="ctr"/>
            <a:r>
              <a:rPr lang="en-US" sz="2800" b="1" dirty="0">
                <a:solidFill>
                  <a:schemeClr val="bg2">
                    <a:lumMod val="25000"/>
                  </a:schemeClr>
                </a:solidFill>
              </a:rPr>
              <a:t>West and Central Africa (among 15-49 years)</a:t>
            </a:r>
          </a:p>
        </p:txBody>
      </p:sp>
      <p:sp>
        <p:nvSpPr>
          <p:cNvPr id="30" name="TextBox 29"/>
          <p:cNvSpPr txBox="1"/>
          <p:nvPr/>
        </p:nvSpPr>
        <p:spPr>
          <a:xfrm>
            <a:off x="6899686" y="1421174"/>
            <a:ext cx="4694280" cy="954107"/>
          </a:xfrm>
          <a:prstGeom prst="rect">
            <a:avLst/>
          </a:prstGeom>
          <a:noFill/>
        </p:spPr>
        <p:txBody>
          <a:bodyPr wrap="square" rtlCol="0">
            <a:spAutoFit/>
          </a:bodyPr>
          <a:lstStyle/>
          <a:p>
            <a:pPr algn="ctr"/>
            <a:r>
              <a:rPr lang="en-US" sz="2800" b="1" dirty="0">
                <a:solidFill>
                  <a:schemeClr val="bg2">
                    <a:lumMod val="25000"/>
                  </a:schemeClr>
                </a:solidFill>
              </a:rPr>
              <a:t>Eastern and Southern Africa </a:t>
            </a:r>
          </a:p>
          <a:p>
            <a:pPr algn="ctr"/>
            <a:r>
              <a:rPr lang="en-US" sz="2800" b="1" dirty="0">
                <a:solidFill>
                  <a:schemeClr val="bg2">
                    <a:lumMod val="25000"/>
                  </a:schemeClr>
                </a:solidFill>
              </a:rPr>
              <a:t>(15-49 years)</a:t>
            </a:r>
          </a:p>
        </p:txBody>
      </p:sp>
      <p:sp>
        <p:nvSpPr>
          <p:cNvPr id="3" name="TextBox 2"/>
          <p:cNvSpPr txBox="1"/>
          <p:nvPr/>
        </p:nvSpPr>
        <p:spPr>
          <a:xfrm>
            <a:off x="0" y="6538912"/>
            <a:ext cx="4610100" cy="338554"/>
          </a:xfrm>
          <a:prstGeom prst="rect">
            <a:avLst/>
          </a:prstGeom>
          <a:noFill/>
        </p:spPr>
        <p:txBody>
          <a:bodyPr wrap="square" rtlCol="0">
            <a:spAutoFit/>
          </a:bodyPr>
          <a:lstStyle/>
          <a:p>
            <a:r>
              <a:rPr lang="fr-CA" sz="1600" dirty="0">
                <a:solidFill>
                  <a:schemeClr val="tx1">
                    <a:lumMod val="50000"/>
                    <a:lumOff val="50000"/>
                  </a:schemeClr>
                </a:solidFill>
              </a:rPr>
              <a:t>Source: UNAIDS 2019 </a:t>
            </a:r>
            <a:r>
              <a:rPr lang="fr-CA" sz="1600" dirty="0" err="1">
                <a:solidFill>
                  <a:schemeClr val="tx1">
                    <a:lumMod val="50000"/>
                    <a:lumOff val="50000"/>
                  </a:schemeClr>
                </a:solidFill>
              </a:rPr>
              <a:t>Estimates</a:t>
            </a:r>
            <a:endParaRPr lang="fr-CA" sz="1600" dirty="0">
              <a:solidFill>
                <a:schemeClr val="tx1">
                  <a:lumMod val="50000"/>
                  <a:lumOff val="50000"/>
                </a:schemeClr>
              </a:solidFill>
            </a:endParaRPr>
          </a:p>
        </p:txBody>
      </p:sp>
      <p:pic>
        <p:nvPicPr>
          <p:cNvPr id="9" name="Picture 8">
            <a:extLst>
              <a:ext uri="{FF2B5EF4-FFF2-40B4-BE49-F238E27FC236}">
                <a16:creationId xmlns:a16="http://schemas.microsoft.com/office/drawing/2014/main" id="{94630D12-C23F-4977-A7EC-61745AC5C7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1172514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
            <a:extLst>
              <a:ext uri="{FF2B5EF4-FFF2-40B4-BE49-F238E27FC236}">
                <a16:creationId xmlns:a16="http://schemas.microsoft.com/office/drawing/2014/main" id="{E88AD04D-B6E6-6F49-84E7-3D2BBC1A3032}"/>
              </a:ext>
            </a:extLst>
          </p:cNvPr>
          <p:cNvSpPr>
            <a:spLocks noGrp="1"/>
          </p:cNvSpPr>
          <p:nvPr>
            <p:ph type="sldNum" sz="quarter" idx="12"/>
          </p:nvPr>
        </p:nvSpPr>
        <p:spPr>
          <a:xfrm>
            <a:off x="8610600" y="6356350"/>
            <a:ext cx="2743200" cy="365125"/>
          </a:xfrm>
        </p:spPr>
        <p:txBody>
          <a:bodyPr/>
          <a:lstStyle/>
          <a:p>
            <a:fld id="{F297082E-E1B6-1C4E-9FB7-D0DF7D314292}" type="slidenum">
              <a:rPr lang="en-CA" smtClean="0"/>
              <a:t>14</a:t>
            </a:fld>
            <a:endParaRPr lang="en-CA"/>
          </a:p>
        </p:txBody>
      </p:sp>
      <p:sp>
        <p:nvSpPr>
          <p:cNvPr id="10" name="Title 1">
            <a:extLst>
              <a:ext uri="{FF2B5EF4-FFF2-40B4-BE49-F238E27FC236}">
                <a16:creationId xmlns:a16="http://schemas.microsoft.com/office/drawing/2014/main" id="{58DE7955-60EE-A343-9EEC-D025B5DADB41}"/>
              </a:ext>
            </a:extLst>
          </p:cNvPr>
          <p:cNvSpPr txBox="1">
            <a:spLocks/>
          </p:cNvSpPr>
          <p:nvPr/>
        </p:nvSpPr>
        <p:spPr>
          <a:xfrm>
            <a:off x="1" y="-1"/>
            <a:ext cx="11071274" cy="1305735"/>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a:latin typeface="Arial" charset="0"/>
                <a:ea typeface="Arial" charset="0"/>
                <a:cs typeface="Arial" charset="0"/>
              </a:rPr>
              <a:t>Comparison of awareness of HIV status: </a:t>
            </a:r>
          </a:p>
          <a:p>
            <a:pPr algn="ctr"/>
            <a:r>
              <a:rPr lang="en-CA" sz="4000" b="1" dirty="0">
                <a:latin typeface="Arial" charset="0"/>
                <a:ea typeface="Arial" charset="0"/>
                <a:cs typeface="Arial" charset="0"/>
              </a:rPr>
              <a:t>men and men who have sex with men</a:t>
            </a:r>
          </a:p>
        </p:txBody>
      </p:sp>
      <p:pic>
        <p:nvPicPr>
          <p:cNvPr id="15" name="Picture 1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1970" y="2392127"/>
            <a:ext cx="2906582" cy="2878897"/>
          </a:xfrm>
          <a:prstGeom prst="rect">
            <a:avLst/>
          </a:prstGeom>
        </p:spPr>
      </p:pic>
      <p:pic>
        <p:nvPicPr>
          <p:cNvPr id="16" name="Picture 1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76310" y="2392129"/>
            <a:ext cx="2930103" cy="2878897"/>
          </a:xfrm>
          <a:prstGeom prst="rect">
            <a:avLst/>
          </a:prstGeom>
        </p:spPr>
      </p:pic>
      <p:pic>
        <p:nvPicPr>
          <p:cNvPr id="17" name="Picture 16"/>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196984" y="2392129"/>
            <a:ext cx="2839029" cy="2878897"/>
          </a:xfrm>
          <a:prstGeom prst="rect">
            <a:avLst/>
          </a:prstGeom>
        </p:spPr>
      </p:pic>
      <p:pic>
        <p:nvPicPr>
          <p:cNvPr id="18" name="Picture 17"/>
          <p:cNvPicPr>
            <a:picLocks noChangeAspect="1"/>
          </p:cNvPicPr>
          <p:nvPr/>
        </p:nvPicPr>
        <p:blipFill rotWithShape="1">
          <a:blip r:embed="rId6" cstate="hqprint">
            <a:extLst>
              <a:ext uri="{28A0092B-C50C-407E-A947-70E740481C1C}">
                <a14:useLocalDpi xmlns:a14="http://schemas.microsoft.com/office/drawing/2010/main"/>
              </a:ext>
            </a:extLst>
          </a:blip>
          <a:srcRect r="-4"/>
          <a:stretch/>
        </p:blipFill>
        <p:spPr>
          <a:xfrm>
            <a:off x="3360147" y="2392128"/>
            <a:ext cx="2925592" cy="2878897"/>
          </a:xfrm>
          <a:prstGeom prst="rect">
            <a:avLst/>
          </a:prstGeom>
        </p:spPr>
      </p:pic>
      <p:sp>
        <p:nvSpPr>
          <p:cNvPr id="19" name="TextBox 18"/>
          <p:cNvSpPr txBox="1"/>
          <p:nvPr/>
        </p:nvSpPr>
        <p:spPr>
          <a:xfrm>
            <a:off x="3610462" y="1763186"/>
            <a:ext cx="2665848" cy="461665"/>
          </a:xfrm>
          <a:prstGeom prst="rect">
            <a:avLst/>
          </a:prstGeom>
          <a:noFill/>
        </p:spPr>
        <p:txBody>
          <a:bodyPr wrap="square" rtlCol="0">
            <a:spAutoFit/>
          </a:bodyPr>
          <a:lstStyle/>
          <a:p>
            <a:pPr algn="ctr"/>
            <a:r>
              <a:rPr lang="en-US" sz="2400" b="1" dirty="0">
                <a:solidFill>
                  <a:schemeClr val="bg2">
                    <a:lumMod val="25000"/>
                  </a:schemeClr>
                </a:solidFill>
              </a:rPr>
              <a:t>Western Africa</a:t>
            </a:r>
          </a:p>
        </p:txBody>
      </p:sp>
      <p:sp>
        <p:nvSpPr>
          <p:cNvPr id="20" name="TextBox 19"/>
          <p:cNvSpPr txBox="1"/>
          <p:nvPr/>
        </p:nvSpPr>
        <p:spPr>
          <a:xfrm>
            <a:off x="956348" y="1763187"/>
            <a:ext cx="2035217" cy="461665"/>
          </a:xfrm>
          <a:prstGeom prst="rect">
            <a:avLst/>
          </a:prstGeom>
          <a:noFill/>
        </p:spPr>
        <p:txBody>
          <a:bodyPr wrap="square" rtlCol="0">
            <a:spAutoFit/>
          </a:bodyPr>
          <a:lstStyle/>
          <a:p>
            <a:r>
              <a:rPr lang="en-US" sz="2400" b="1" dirty="0">
                <a:solidFill>
                  <a:schemeClr val="bg2">
                    <a:lumMod val="25000"/>
                  </a:schemeClr>
                </a:solidFill>
              </a:rPr>
              <a:t>Central Africa</a:t>
            </a:r>
          </a:p>
        </p:txBody>
      </p:sp>
      <p:sp>
        <p:nvSpPr>
          <p:cNvPr id="21" name="TextBox 20"/>
          <p:cNvSpPr txBox="1"/>
          <p:nvPr/>
        </p:nvSpPr>
        <p:spPr>
          <a:xfrm>
            <a:off x="9650793" y="1765702"/>
            <a:ext cx="2385220" cy="461665"/>
          </a:xfrm>
          <a:prstGeom prst="rect">
            <a:avLst/>
          </a:prstGeom>
          <a:noFill/>
        </p:spPr>
        <p:txBody>
          <a:bodyPr wrap="square" rtlCol="0">
            <a:spAutoFit/>
          </a:bodyPr>
          <a:lstStyle/>
          <a:p>
            <a:pPr algn="ctr"/>
            <a:r>
              <a:rPr lang="en-US" sz="2400" b="1" dirty="0">
                <a:solidFill>
                  <a:schemeClr val="bg2">
                    <a:lumMod val="25000"/>
                  </a:schemeClr>
                </a:solidFill>
              </a:rPr>
              <a:t>Southern Africa</a:t>
            </a:r>
          </a:p>
        </p:txBody>
      </p:sp>
      <p:sp>
        <p:nvSpPr>
          <p:cNvPr id="22" name="TextBox 21"/>
          <p:cNvSpPr txBox="1"/>
          <p:nvPr/>
        </p:nvSpPr>
        <p:spPr>
          <a:xfrm>
            <a:off x="6811764" y="1763186"/>
            <a:ext cx="2385220" cy="461665"/>
          </a:xfrm>
          <a:prstGeom prst="rect">
            <a:avLst/>
          </a:prstGeom>
          <a:noFill/>
        </p:spPr>
        <p:txBody>
          <a:bodyPr wrap="square" rtlCol="0">
            <a:spAutoFit/>
          </a:bodyPr>
          <a:lstStyle/>
          <a:p>
            <a:pPr algn="ctr"/>
            <a:r>
              <a:rPr lang="en-US" sz="2400" b="1" dirty="0">
                <a:solidFill>
                  <a:schemeClr val="bg2">
                    <a:lumMod val="25000"/>
                  </a:schemeClr>
                </a:solidFill>
              </a:rPr>
              <a:t>Eastern Africa</a:t>
            </a:r>
          </a:p>
        </p:txBody>
      </p:sp>
      <p:sp>
        <p:nvSpPr>
          <p:cNvPr id="23" name="TextBox 22"/>
          <p:cNvSpPr txBox="1"/>
          <p:nvPr/>
        </p:nvSpPr>
        <p:spPr>
          <a:xfrm rot="16200000">
            <a:off x="-1048350" y="3303635"/>
            <a:ext cx="2620021" cy="338554"/>
          </a:xfrm>
          <a:prstGeom prst="rect">
            <a:avLst/>
          </a:prstGeom>
          <a:noFill/>
        </p:spPr>
        <p:txBody>
          <a:bodyPr wrap="square" rtlCol="0">
            <a:spAutoFit/>
          </a:bodyPr>
          <a:lstStyle/>
          <a:p>
            <a:r>
              <a:rPr lang="en-US" sz="1600" b="1" dirty="0"/>
              <a:t>Proportion Aware (%)</a:t>
            </a:r>
          </a:p>
        </p:txBody>
      </p:sp>
      <p:pic>
        <p:nvPicPr>
          <p:cNvPr id="24" name="Picture 23"/>
          <p:cNvPicPr>
            <a:picLocks noChangeAspect="1"/>
          </p:cNvPicPr>
          <p:nvPr/>
        </p:nvPicPr>
        <p:blipFill rotWithShape="1">
          <a:blip r:embed="rId7" cstate="hqprint">
            <a:extLst>
              <a:ext uri="{28A0092B-C50C-407E-A947-70E740481C1C}">
                <a14:useLocalDpi xmlns:a14="http://schemas.microsoft.com/office/drawing/2010/main"/>
              </a:ext>
            </a:extLst>
          </a:blip>
          <a:srcRect t="56139"/>
          <a:stretch/>
        </p:blipFill>
        <p:spPr>
          <a:xfrm>
            <a:off x="9043525" y="5343188"/>
            <a:ext cx="2992488" cy="201076"/>
          </a:xfrm>
          <a:prstGeom prst="rect">
            <a:avLst/>
          </a:prstGeom>
        </p:spPr>
      </p:pic>
      <p:sp>
        <p:nvSpPr>
          <p:cNvPr id="25" name="TextBox 24"/>
          <p:cNvSpPr txBox="1"/>
          <p:nvPr/>
        </p:nvSpPr>
        <p:spPr>
          <a:xfrm rot="19233689">
            <a:off x="416153" y="3890226"/>
            <a:ext cx="2035217" cy="369332"/>
          </a:xfrm>
          <a:prstGeom prst="rect">
            <a:avLst/>
          </a:prstGeom>
          <a:noFill/>
        </p:spPr>
        <p:txBody>
          <a:bodyPr wrap="square" rtlCol="0">
            <a:spAutoFit/>
          </a:bodyPr>
          <a:lstStyle/>
          <a:p>
            <a:pPr algn="ctr"/>
            <a:r>
              <a:rPr lang="en-US" b="1" dirty="0">
                <a:solidFill>
                  <a:srgbClr val="F9766D"/>
                </a:solidFill>
              </a:rPr>
              <a:t>Men (15+)</a:t>
            </a:r>
          </a:p>
        </p:txBody>
      </p:sp>
      <p:sp>
        <p:nvSpPr>
          <p:cNvPr id="28" name="TextBox 27"/>
          <p:cNvSpPr txBox="1"/>
          <p:nvPr/>
        </p:nvSpPr>
        <p:spPr>
          <a:xfrm>
            <a:off x="1586133" y="4632899"/>
            <a:ext cx="2035217" cy="369332"/>
          </a:xfrm>
          <a:prstGeom prst="rect">
            <a:avLst/>
          </a:prstGeom>
          <a:noFill/>
        </p:spPr>
        <p:txBody>
          <a:bodyPr wrap="square" rtlCol="0">
            <a:spAutoFit/>
          </a:bodyPr>
          <a:lstStyle/>
          <a:p>
            <a:pPr algn="ctr"/>
            <a:r>
              <a:rPr lang="en-US" b="1" dirty="0">
                <a:solidFill>
                  <a:srgbClr val="00BFC4"/>
                </a:solidFill>
              </a:rPr>
              <a:t>MSM</a:t>
            </a:r>
          </a:p>
        </p:txBody>
      </p:sp>
      <p:sp>
        <p:nvSpPr>
          <p:cNvPr id="26" name="TextBox 25"/>
          <p:cNvSpPr txBox="1"/>
          <p:nvPr/>
        </p:nvSpPr>
        <p:spPr>
          <a:xfrm>
            <a:off x="141740" y="5729167"/>
            <a:ext cx="11930339" cy="1015663"/>
          </a:xfrm>
          <a:prstGeom prst="rect">
            <a:avLst/>
          </a:prstGeom>
          <a:noFill/>
        </p:spPr>
        <p:txBody>
          <a:bodyPr wrap="square" rtlCol="0">
            <a:spAutoFit/>
          </a:bodyPr>
          <a:lstStyle/>
          <a:p>
            <a:r>
              <a:rPr lang="en-US" sz="2000" b="1" dirty="0">
                <a:solidFill>
                  <a:srgbClr val="F9766D"/>
                </a:solidFill>
              </a:rPr>
              <a:t>Men : </a:t>
            </a:r>
            <a:r>
              <a:rPr lang="en-US" sz="2000" dirty="0">
                <a:solidFill>
                  <a:srgbClr val="F9766D"/>
                </a:solidFill>
              </a:rPr>
              <a:t>Modeled Shiny90 estimates for men aged 15+ years.</a:t>
            </a:r>
          </a:p>
          <a:p>
            <a:r>
              <a:rPr lang="en-US" sz="2000" b="1" dirty="0">
                <a:solidFill>
                  <a:srgbClr val="00BFC4"/>
                </a:solidFill>
              </a:rPr>
              <a:t>MSM: </a:t>
            </a:r>
            <a:r>
              <a:rPr lang="en-US" sz="2000" dirty="0">
                <a:solidFill>
                  <a:srgbClr val="00BFC4"/>
                </a:solidFill>
              </a:rPr>
              <a:t>Systematic review of empirical estimates of self-reported HIV awareness. Points correspond to specific survey estimates conducted at different times in different locations (</a:t>
            </a:r>
            <a:r>
              <a:rPr lang="en-CA" sz="2000" i="1" dirty="0" err="1">
                <a:solidFill>
                  <a:srgbClr val="00BFC4"/>
                </a:solidFill>
              </a:rPr>
              <a:t>Stannah</a:t>
            </a:r>
            <a:r>
              <a:rPr lang="en-CA" sz="2000" i="1" dirty="0">
                <a:solidFill>
                  <a:srgbClr val="00BFC4"/>
                </a:solidFill>
              </a:rPr>
              <a:t> et al. 2019. Lancet HIV).</a:t>
            </a:r>
            <a:endParaRPr lang="en-US" sz="2000" dirty="0">
              <a:solidFill>
                <a:srgbClr val="00BFC4"/>
              </a:solidFill>
            </a:endParaRPr>
          </a:p>
        </p:txBody>
      </p:sp>
      <p:pic>
        <p:nvPicPr>
          <p:cNvPr id="27" name="Picture 26">
            <a:extLst>
              <a:ext uri="{FF2B5EF4-FFF2-40B4-BE49-F238E27FC236}">
                <a16:creationId xmlns:a16="http://schemas.microsoft.com/office/drawing/2014/main" id="{E99F1B7A-F815-42CB-9CE9-FB32C8C797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514651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CE0A2-35C3-4BC9-ADB0-F67CEDD12DE1}"/>
              </a:ext>
            </a:extLst>
          </p:cNvPr>
          <p:cNvSpPr>
            <a:spLocks noGrp="1"/>
          </p:cNvSpPr>
          <p:nvPr>
            <p:ph type="title"/>
          </p:nvPr>
        </p:nvSpPr>
        <p:spPr>
          <a:xfrm>
            <a:off x="364923" y="100268"/>
            <a:ext cx="10515600" cy="842269"/>
          </a:xfrm>
        </p:spPr>
        <p:txBody>
          <a:bodyPr>
            <a:normAutofit/>
          </a:bodyPr>
          <a:lstStyle/>
          <a:p>
            <a:r>
              <a:rPr lang="en-GB" sz="4000" b="1" dirty="0">
                <a:solidFill>
                  <a:schemeClr val="tx1"/>
                </a:solidFill>
                <a:latin typeface="Arial" panose="020B0604020202020204" pitchFamily="34" charset="0"/>
              </a:rPr>
              <a:t>Understanding gap: Who is missing? </a:t>
            </a:r>
          </a:p>
        </p:txBody>
      </p:sp>
      <p:sp>
        <p:nvSpPr>
          <p:cNvPr id="3" name="Content Placeholder 2">
            <a:extLst>
              <a:ext uri="{FF2B5EF4-FFF2-40B4-BE49-F238E27FC236}">
                <a16:creationId xmlns:a16="http://schemas.microsoft.com/office/drawing/2014/main" id="{078E18F8-B605-41BC-BB12-011A2906F8F1}"/>
              </a:ext>
            </a:extLst>
          </p:cNvPr>
          <p:cNvSpPr>
            <a:spLocks noGrp="1"/>
          </p:cNvSpPr>
          <p:nvPr>
            <p:ph idx="1"/>
          </p:nvPr>
        </p:nvSpPr>
        <p:spPr>
          <a:xfrm>
            <a:off x="206507" y="1369559"/>
            <a:ext cx="6132874" cy="4886909"/>
          </a:xfrm>
        </p:spPr>
        <p:txBody>
          <a:bodyPr>
            <a:normAutofit fontScale="92500" lnSpcReduction="20000"/>
          </a:bodyPr>
          <a:lstStyle/>
          <a:p>
            <a:r>
              <a:rPr lang="en-GB" sz="3100" dirty="0">
                <a:latin typeface="Arial" panose="020B0604020202020204" pitchFamily="34" charset="0"/>
              </a:rPr>
              <a:t>Globally the </a:t>
            </a:r>
            <a:r>
              <a:rPr lang="en-GB" sz="3600" b="1" dirty="0">
                <a:solidFill>
                  <a:srgbClr val="C00000"/>
                </a:solidFill>
                <a:latin typeface="Arial" panose="020B0604020202020204" pitchFamily="34" charset="0"/>
              </a:rPr>
              <a:t>21%</a:t>
            </a:r>
            <a:r>
              <a:rPr lang="en-GB" sz="3100" b="1" dirty="0">
                <a:solidFill>
                  <a:srgbClr val="C00000"/>
                </a:solidFill>
                <a:latin typeface="Arial" panose="020B0604020202020204" pitchFamily="34" charset="0"/>
              </a:rPr>
              <a:t> </a:t>
            </a:r>
            <a:r>
              <a:rPr lang="en-GB" sz="3100" dirty="0">
                <a:latin typeface="Arial" panose="020B0604020202020204" pitchFamily="34" charset="0"/>
              </a:rPr>
              <a:t>of PLHIV undiagnosed are primarily</a:t>
            </a:r>
          </a:p>
          <a:p>
            <a:r>
              <a:rPr lang="en-GB" sz="2600" dirty="0">
                <a:latin typeface="Arial" panose="020B0604020202020204" pitchFamily="34" charset="0"/>
              </a:rPr>
              <a:t>Biggest gaps in</a:t>
            </a:r>
          </a:p>
          <a:p>
            <a:pPr lvl="1"/>
            <a:r>
              <a:rPr lang="en-GB" sz="2600" b="1" dirty="0">
                <a:solidFill>
                  <a:srgbClr val="7030A0"/>
                </a:solidFill>
                <a:latin typeface="Arial" panose="020B0604020202020204" pitchFamily="34" charset="0"/>
              </a:rPr>
              <a:t>Key populations (KP) and their partners</a:t>
            </a:r>
          </a:p>
          <a:p>
            <a:pPr lvl="1"/>
            <a:r>
              <a:rPr lang="en-GB" sz="2600" b="1" dirty="0">
                <a:solidFill>
                  <a:srgbClr val="45ACDA"/>
                </a:solidFill>
                <a:latin typeface="Arial" panose="020B0604020202020204" pitchFamily="34" charset="0"/>
              </a:rPr>
              <a:t>Men</a:t>
            </a:r>
            <a:r>
              <a:rPr lang="en-GB" sz="2600" dirty="0">
                <a:solidFill>
                  <a:srgbClr val="45ACDA"/>
                </a:solidFill>
                <a:latin typeface="Arial" panose="020B0604020202020204" pitchFamily="34" charset="0"/>
              </a:rPr>
              <a:t> in high HIV burden settings</a:t>
            </a:r>
          </a:p>
          <a:p>
            <a:pPr lvl="1"/>
            <a:r>
              <a:rPr lang="en-GB" sz="2600" b="1" dirty="0">
                <a:solidFill>
                  <a:schemeClr val="accent6"/>
                </a:solidFill>
                <a:latin typeface="Arial" panose="020B0604020202020204" pitchFamily="34" charset="0"/>
              </a:rPr>
              <a:t>Young people </a:t>
            </a:r>
            <a:r>
              <a:rPr lang="en-GB" sz="2600" dirty="0">
                <a:solidFill>
                  <a:schemeClr val="accent6"/>
                </a:solidFill>
                <a:latin typeface="Arial" panose="020B0604020202020204" pitchFamily="34" charset="0"/>
              </a:rPr>
              <a:t>(age 15-24) from KP and in high HIV burden settings</a:t>
            </a:r>
          </a:p>
          <a:p>
            <a:pPr lvl="1"/>
            <a:r>
              <a:rPr lang="fr-CH" sz="2600" b="1" dirty="0">
                <a:solidFill>
                  <a:srgbClr val="EF4129"/>
                </a:solidFill>
                <a:latin typeface="Arial" panose="020B0604020202020204" pitchFamily="34" charset="0"/>
              </a:rPr>
              <a:t>FP service </a:t>
            </a:r>
            <a:r>
              <a:rPr lang="fr-CH" sz="2600" dirty="0" err="1">
                <a:solidFill>
                  <a:srgbClr val="EF4129"/>
                </a:solidFill>
                <a:latin typeface="Arial" panose="020B0604020202020204" pitchFamily="34" charset="0"/>
              </a:rPr>
              <a:t>attendees</a:t>
            </a:r>
            <a:r>
              <a:rPr lang="fr-CH" sz="2600" dirty="0">
                <a:solidFill>
                  <a:srgbClr val="EF4129"/>
                </a:solidFill>
                <a:latin typeface="Arial" panose="020B0604020202020204" pitchFamily="34" charset="0"/>
              </a:rPr>
              <a:t> in high HIV </a:t>
            </a:r>
            <a:r>
              <a:rPr lang="fr-CH" sz="2600" dirty="0" err="1">
                <a:solidFill>
                  <a:srgbClr val="EF4129"/>
                </a:solidFill>
                <a:latin typeface="Arial" panose="020B0604020202020204" pitchFamily="34" charset="0"/>
              </a:rPr>
              <a:t>burden</a:t>
            </a:r>
            <a:r>
              <a:rPr lang="fr-CH" sz="2600" dirty="0">
                <a:solidFill>
                  <a:srgbClr val="EF4129"/>
                </a:solidFill>
                <a:latin typeface="Arial" panose="020B0604020202020204" pitchFamily="34" charset="0"/>
              </a:rPr>
              <a:t> settings </a:t>
            </a:r>
            <a:endParaRPr lang="en-GB" sz="2600" b="1" dirty="0">
              <a:solidFill>
                <a:srgbClr val="EF4129"/>
              </a:solidFill>
              <a:latin typeface="Arial" panose="020B0604020202020204" pitchFamily="34" charset="0"/>
            </a:endParaRPr>
          </a:p>
          <a:p>
            <a:pPr lvl="1"/>
            <a:r>
              <a:rPr lang="fr-CH" sz="2600" b="1" dirty="0">
                <a:solidFill>
                  <a:srgbClr val="0070C0"/>
                </a:solidFill>
                <a:latin typeface="Arial" panose="020B0604020202020204" pitchFamily="34" charset="0"/>
              </a:rPr>
              <a:t>P</a:t>
            </a:r>
            <a:r>
              <a:rPr lang="en-GB" sz="2600" b="1" dirty="0" err="1">
                <a:solidFill>
                  <a:srgbClr val="0070C0"/>
                </a:solidFill>
                <a:latin typeface="Arial" panose="020B0604020202020204" pitchFamily="34" charset="0"/>
              </a:rPr>
              <a:t>artners</a:t>
            </a:r>
            <a:r>
              <a:rPr lang="en-GB" sz="2600" b="1" dirty="0">
                <a:solidFill>
                  <a:srgbClr val="0070C0"/>
                </a:solidFill>
                <a:latin typeface="Arial" panose="020B0604020202020204" pitchFamily="34" charset="0"/>
              </a:rPr>
              <a:t> of PLHIV </a:t>
            </a:r>
          </a:p>
          <a:p>
            <a:pPr lvl="1"/>
            <a:r>
              <a:rPr lang="fr-CH" sz="2600" b="1" dirty="0">
                <a:solidFill>
                  <a:schemeClr val="accent2"/>
                </a:solidFill>
                <a:latin typeface="Arial" panose="020B0604020202020204" pitchFamily="34" charset="0"/>
              </a:rPr>
              <a:t>S</a:t>
            </a:r>
            <a:r>
              <a:rPr lang="en-GB" sz="2600" b="1" dirty="0">
                <a:solidFill>
                  <a:schemeClr val="accent2"/>
                </a:solidFill>
                <a:latin typeface="Arial" panose="020B0604020202020204" pitchFamily="34" charset="0"/>
              </a:rPr>
              <a:t>TI patients </a:t>
            </a:r>
          </a:p>
          <a:p>
            <a:r>
              <a:rPr lang="fr-CH" sz="3000" b="1" dirty="0">
                <a:solidFill>
                  <a:schemeClr val="tx2"/>
                </a:solidFill>
                <a:latin typeface="Arial" panose="020B0604020202020204" pitchFamily="34" charset="0"/>
              </a:rPr>
              <a:t>LTFU PLHIV </a:t>
            </a:r>
            <a:r>
              <a:rPr lang="fr-CH" sz="3000" dirty="0">
                <a:solidFill>
                  <a:schemeClr val="tx2"/>
                </a:solidFill>
                <a:latin typeface="Arial" panose="020B0604020202020204" pitchFamily="34" charset="0"/>
              </a:rPr>
              <a:t>(</a:t>
            </a:r>
            <a:r>
              <a:rPr lang="fr-CH" sz="3000" dirty="0" err="1">
                <a:solidFill>
                  <a:schemeClr val="tx2"/>
                </a:solidFill>
                <a:latin typeface="Arial" panose="020B0604020202020204" pitchFamily="34" charset="0"/>
              </a:rPr>
              <a:t>also</a:t>
            </a:r>
            <a:r>
              <a:rPr lang="fr-CH" sz="3000" dirty="0">
                <a:solidFill>
                  <a:schemeClr val="tx2"/>
                </a:solidFill>
                <a:latin typeface="Arial" panose="020B0604020202020204" pitchFamily="34" charset="0"/>
              </a:rPr>
              <a:t> </a:t>
            </a:r>
            <a:r>
              <a:rPr lang="fr-CH" sz="3000" dirty="0" err="1">
                <a:solidFill>
                  <a:schemeClr val="tx2"/>
                </a:solidFill>
                <a:latin typeface="Arial" panose="020B0604020202020204" pitchFamily="34" charset="0"/>
              </a:rPr>
              <a:t>need</a:t>
            </a:r>
            <a:r>
              <a:rPr lang="fr-CH" sz="3000" dirty="0">
                <a:solidFill>
                  <a:schemeClr val="tx2"/>
                </a:solidFill>
                <a:latin typeface="Arial" panose="020B0604020202020204" pitchFamily="34" charset="0"/>
              </a:rPr>
              <a:t> to </a:t>
            </a:r>
            <a:r>
              <a:rPr lang="fr-CH" sz="3000" dirty="0" err="1">
                <a:solidFill>
                  <a:schemeClr val="tx2"/>
                </a:solidFill>
                <a:latin typeface="Arial" panose="020B0604020202020204" pitchFamily="34" charset="0"/>
              </a:rPr>
              <a:t>be</a:t>
            </a:r>
            <a:r>
              <a:rPr lang="fr-CH" sz="3000" dirty="0">
                <a:solidFill>
                  <a:schemeClr val="tx2"/>
                </a:solidFill>
                <a:latin typeface="Arial" panose="020B0604020202020204" pitchFamily="34" charset="0"/>
              </a:rPr>
              <a:t> </a:t>
            </a:r>
            <a:r>
              <a:rPr lang="fr-CH" sz="3000" dirty="0" err="1">
                <a:solidFill>
                  <a:schemeClr val="tx2"/>
                </a:solidFill>
                <a:latin typeface="Arial" panose="020B0604020202020204" pitchFamily="34" charset="0"/>
              </a:rPr>
              <a:t>tested</a:t>
            </a:r>
            <a:r>
              <a:rPr lang="fr-CH" sz="3000" dirty="0">
                <a:solidFill>
                  <a:schemeClr val="tx2"/>
                </a:solidFill>
                <a:latin typeface="Arial" panose="020B0604020202020204" pitchFamily="34" charset="0"/>
              </a:rPr>
              <a:t> to </a:t>
            </a:r>
            <a:r>
              <a:rPr lang="fr-CH" sz="3000" dirty="0" err="1">
                <a:solidFill>
                  <a:schemeClr val="tx2"/>
                </a:solidFill>
                <a:latin typeface="Arial" panose="020B0604020202020204" pitchFamily="34" charset="0"/>
              </a:rPr>
              <a:t>be</a:t>
            </a:r>
            <a:r>
              <a:rPr lang="fr-CH" sz="3000" dirty="0">
                <a:solidFill>
                  <a:schemeClr val="tx2"/>
                </a:solidFill>
                <a:latin typeface="Arial" panose="020B0604020202020204" pitchFamily="34" charset="0"/>
              </a:rPr>
              <a:t> re-</a:t>
            </a:r>
            <a:r>
              <a:rPr lang="fr-CH" sz="3000" dirty="0" err="1">
                <a:solidFill>
                  <a:schemeClr val="tx2"/>
                </a:solidFill>
                <a:latin typeface="Arial" panose="020B0604020202020204" pitchFamily="34" charset="0"/>
              </a:rPr>
              <a:t>engaged</a:t>
            </a:r>
            <a:r>
              <a:rPr lang="fr-CH" sz="3000" dirty="0">
                <a:solidFill>
                  <a:schemeClr val="tx2"/>
                </a:solidFill>
                <a:latin typeface="Arial" panose="020B0604020202020204" pitchFamily="34" charset="0"/>
              </a:rPr>
              <a:t> in care)</a:t>
            </a:r>
            <a:endParaRPr lang="en-GB" sz="3000" dirty="0">
              <a:solidFill>
                <a:schemeClr val="tx2"/>
              </a:solidFill>
              <a:latin typeface="Arial" panose="020B0604020202020204" pitchFamily="34" charset="0"/>
            </a:endParaRPr>
          </a:p>
          <a:p>
            <a:pPr marL="457200" lvl="1" indent="0">
              <a:buNone/>
            </a:pPr>
            <a:endParaRPr lang="en-GB" sz="2400" dirty="0">
              <a:latin typeface="Arial" panose="020B0604020202020204" pitchFamily="34" charset="0"/>
            </a:endParaRPr>
          </a:p>
        </p:txBody>
      </p:sp>
      <p:pic>
        <p:nvPicPr>
          <p:cNvPr id="11" name="Picture 10">
            <a:extLst>
              <a:ext uri="{FF2B5EF4-FFF2-40B4-BE49-F238E27FC236}">
                <a16:creationId xmlns:a16="http://schemas.microsoft.com/office/drawing/2014/main" id="{9D7D2F16-EB39-4E15-AB8D-D5AEE72A50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pic>
        <p:nvPicPr>
          <p:cNvPr id="6" name="Image 5"/>
          <p:cNvPicPr>
            <a:picLocks noChangeAspect="1"/>
          </p:cNvPicPr>
          <p:nvPr/>
        </p:nvPicPr>
        <p:blipFill>
          <a:blip r:embed="rId4"/>
          <a:stretch>
            <a:fillRect/>
          </a:stretch>
        </p:blipFill>
        <p:spPr>
          <a:xfrm>
            <a:off x="6856330" y="1505260"/>
            <a:ext cx="5257143" cy="4971429"/>
          </a:xfrm>
          <a:prstGeom prst="rect">
            <a:avLst/>
          </a:prstGeom>
        </p:spPr>
      </p:pic>
    </p:spTree>
    <p:extLst>
      <p:ext uri="{BB962C8B-B14F-4D97-AF65-F5344CB8AC3E}">
        <p14:creationId xmlns:p14="http://schemas.microsoft.com/office/powerpoint/2010/main" val="493236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CE0A2-35C3-4BC9-ADB0-F67CEDD12DE1}"/>
              </a:ext>
            </a:extLst>
          </p:cNvPr>
          <p:cNvSpPr>
            <a:spLocks noGrp="1"/>
          </p:cNvSpPr>
          <p:nvPr>
            <p:ph type="title"/>
          </p:nvPr>
        </p:nvSpPr>
        <p:spPr>
          <a:xfrm>
            <a:off x="491535" y="43996"/>
            <a:ext cx="10515600" cy="1325563"/>
          </a:xfrm>
        </p:spPr>
        <p:txBody>
          <a:bodyPr>
            <a:normAutofit/>
          </a:bodyPr>
          <a:lstStyle/>
          <a:p>
            <a:r>
              <a:rPr lang="en-GB" sz="3600" b="1" dirty="0">
                <a:solidFill>
                  <a:schemeClr val="tx1"/>
                </a:solidFill>
                <a:latin typeface="Arial" panose="020B0604020202020204" pitchFamily="34" charset="0"/>
              </a:rPr>
              <a:t>Understanding gap: Who is</a:t>
            </a:r>
          </a:p>
        </p:txBody>
      </p:sp>
      <p:sp>
        <p:nvSpPr>
          <p:cNvPr id="3" name="Content Placeholder 2">
            <a:extLst>
              <a:ext uri="{FF2B5EF4-FFF2-40B4-BE49-F238E27FC236}">
                <a16:creationId xmlns:a16="http://schemas.microsoft.com/office/drawing/2014/main" id="{078E18F8-B605-41BC-BB12-011A2906F8F1}"/>
              </a:ext>
            </a:extLst>
          </p:cNvPr>
          <p:cNvSpPr>
            <a:spLocks noGrp="1"/>
          </p:cNvSpPr>
          <p:nvPr>
            <p:ph idx="1"/>
          </p:nvPr>
        </p:nvSpPr>
        <p:spPr>
          <a:xfrm>
            <a:off x="206507" y="1262285"/>
            <a:ext cx="6132874" cy="4994183"/>
          </a:xfrm>
        </p:spPr>
        <p:txBody>
          <a:bodyPr>
            <a:normAutofit fontScale="92500" lnSpcReduction="20000"/>
          </a:bodyPr>
          <a:lstStyle/>
          <a:p>
            <a:r>
              <a:rPr lang="en-GB" sz="3100" dirty="0">
                <a:latin typeface="Arial" panose="020B0604020202020204" pitchFamily="34" charset="0"/>
              </a:rPr>
              <a:t>Globally the </a:t>
            </a:r>
            <a:r>
              <a:rPr lang="en-GB" sz="3600" b="1" dirty="0">
                <a:solidFill>
                  <a:srgbClr val="C00000"/>
                </a:solidFill>
                <a:latin typeface="Arial" panose="020B0604020202020204" pitchFamily="34" charset="0"/>
              </a:rPr>
              <a:t>21%</a:t>
            </a:r>
            <a:r>
              <a:rPr lang="en-GB" sz="3100" b="1" dirty="0">
                <a:solidFill>
                  <a:srgbClr val="C00000"/>
                </a:solidFill>
                <a:latin typeface="Arial" panose="020B0604020202020204" pitchFamily="34" charset="0"/>
              </a:rPr>
              <a:t> </a:t>
            </a:r>
            <a:r>
              <a:rPr lang="en-GB" sz="3100" dirty="0">
                <a:latin typeface="Arial" panose="020B0604020202020204" pitchFamily="34" charset="0"/>
              </a:rPr>
              <a:t>of PLHIV undiagnosed are primarily</a:t>
            </a:r>
          </a:p>
          <a:p>
            <a:r>
              <a:rPr lang="en-GB" sz="2600" dirty="0">
                <a:latin typeface="Arial" panose="020B0604020202020204" pitchFamily="34" charset="0"/>
              </a:rPr>
              <a:t>Biggest gaps in</a:t>
            </a:r>
          </a:p>
          <a:p>
            <a:pPr lvl="1"/>
            <a:r>
              <a:rPr lang="en-GB" sz="2600" b="1" dirty="0">
                <a:solidFill>
                  <a:srgbClr val="7030A0"/>
                </a:solidFill>
                <a:latin typeface="Arial" panose="020B0604020202020204" pitchFamily="34" charset="0"/>
              </a:rPr>
              <a:t>Key populations (KP) and their partners</a:t>
            </a:r>
          </a:p>
          <a:p>
            <a:pPr lvl="1"/>
            <a:r>
              <a:rPr lang="en-GB" sz="2600" b="1" dirty="0">
                <a:solidFill>
                  <a:srgbClr val="45ACDA"/>
                </a:solidFill>
                <a:latin typeface="Arial" panose="020B0604020202020204" pitchFamily="34" charset="0"/>
              </a:rPr>
              <a:t>Men</a:t>
            </a:r>
            <a:r>
              <a:rPr lang="en-GB" sz="2600" dirty="0">
                <a:solidFill>
                  <a:srgbClr val="45ACDA"/>
                </a:solidFill>
                <a:latin typeface="Arial" panose="020B0604020202020204" pitchFamily="34" charset="0"/>
              </a:rPr>
              <a:t> in high HIV burden settings</a:t>
            </a:r>
          </a:p>
          <a:p>
            <a:pPr lvl="1"/>
            <a:r>
              <a:rPr lang="en-GB" sz="2600" b="1" dirty="0">
                <a:solidFill>
                  <a:schemeClr val="accent6"/>
                </a:solidFill>
                <a:latin typeface="Arial" panose="020B0604020202020204" pitchFamily="34" charset="0"/>
              </a:rPr>
              <a:t>Young people </a:t>
            </a:r>
            <a:r>
              <a:rPr lang="en-GB" sz="2600" dirty="0">
                <a:solidFill>
                  <a:schemeClr val="accent6"/>
                </a:solidFill>
                <a:latin typeface="Arial" panose="020B0604020202020204" pitchFamily="34" charset="0"/>
              </a:rPr>
              <a:t>(age 15-24) from KP and in high HIV burden settings</a:t>
            </a:r>
          </a:p>
          <a:p>
            <a:pPr lvl="1"/>
            <a:r>
              <a:rPr lang="fr-CH" sz="2600" b="1" dirty="0">
                <a:solidFill>
                  <a:srgbClr val="EF4129"/>
                </a:solidFill>
                <a:latin typeface="Arial" panose="020B0604020202020204" pitchFamily="34" charset="0"/>
              </a:rPr>
              <a:t>FP service </a:t>
            </a:r>
            <a:r>
              <a:rPr lang="fr-CH" sz="2600" dirty="0" err="1">
                <a:solidFill>
                  <a:srgbClr val="EF4129"/>
                </a:solidFill>
                <a:latin typeface="Arial" panose="020B0604020202020204" pitchFamily="34" charset="0"/>
              </a:rPr>
              <a:t>attendees</a:t>
            </a:r>
            <a:r>
              <a:rPr lang="fr-CH" sz="2600" dirty="0">
                <a:solidFill>
                  <a:srgbClr val="EF4129"/>
                </a:solidFill>
                <a:latin typeface="Arial" panose="020B0604020202020204" pitchFamily="34" charset="0"/>
              </a:rPr>
              <a:t> in high HIV </a:t>
            </a:r>
            <a:r>
              <a:rPr lang="fr-CH" sz="2600" dirty="0" err="1">
                <a:solidFill>
                  <a:srgbClr val="EF4129"/>
                </a:solidFill>
                <a:latin typeface="Arial" panose="020B0604020202020204" pitchFamily="34" charset="0"/>
              </a:rPr>
              <a:t>burden</a:t>
            </a:r>
            <a:r>
              <a:rPr lang="fr-CH" sz="2600" dirty="0">
                <a:solidFill>
                  <a:srgbClr val="EF4129"/>
                </a:solidFill>
                <a:latin typeface="Arial" panose="020B0604020202020204" pitchFamily="34" charset="0"/>
              </a:rPr>
              <a:t> settings </a:t>
            </a:r>
            <a:endParaRPr lang="en-GB" sz="2600" b="1" dirty="0">
              <a:solidFill>
                <a:srgbClr val="EF4129"/>
              </a:solidFill>
              <a:latin typeface="Arial" panose="020B0604020202020204" pitchFamily="34" charset="0"/>
            </a:endParaRPr>
          </a:p>
          <a:p>
            <a:pPr lvl="1"/>
            <a:r>
              <a:rPr lang="fr-CH" sz="2600" b="1" dirty="0">
                <a:solidFill>
                  <a:srgbClr val="92D050"/>
                </a:solidFill>
                <a:latin typeface="Arial" panose="020B0604020202020204" pitchFamily="34" charset="0"/>
              </a:rPr>
              <a:t>P</a:t>
            </a:r>
            <a:r>
              <a:rPr lang="en-GB" sz="2600" b="1" dirty="0" err="1">
                <a:solidFill>
                  <a:srgbClr val="92D050"/>
                </a:solidFill>
                <a:latin typeface="Arial" panose="020B0604020202020204" pitchFamily="34" charset="0"/>
              </a:rPr>
              <a:t>artners</a:t>
            </a:r>
            <a:r>
              <a:rPr lang="en-GB" sz="2600" b="1" dirty="0">
                <a:solidFill>
                  <a:srgbClr val="92D050"/>
                </a:solidFill>
                <a:latin typeface="Arial" panose="020B0604020202020204" pitchFamily="34" charset="0"/>
              </a:rPr>
              <a:t> of PLHIV </a:t>
            </a:r>
          </a:p>
          <a:p>
            <a:pPr lvl="1"/>
            <a:r>
              <a:rPr lang="fr-CH" sz="2600" b="1" dirty="0">
                <a:solidFill>
                  <a:srgbClr val="FFC000"/>
                </a:solidFill>
                <a:latin typeface="Arial" panose="020B0604020202020204" pitchFamily="34" charset="0"/>
              </a:rPr>
              <a:t>S</a:t>
            </a:r>
            <a:r>
              <a:rPr lang="en-GB" sz="2600" b="1" dirty="0">
                <a:solidFill>
                  <a:srgbClr val="FFC000"/>
                </a:solidFill>
                <a:latin typeface="Arial" panose="020B0604020202020204" pitchFamily="34" charset="0"/>
              </a:rPr>
              <a:t>TI patients </a:t>
            </a:r>
          </a:p>
          <a:p>
            <a:r>
              <a:rPr lang="fr-CH" sz="3000" b="1" dirty="0">
                <a:solidFill>
                  <a:schemeClr val="tx2"/>
                </a:solidFill>
                <a:latin typeface="Arial" panose="020B0604020202020204" pitchFamily="34" charset="0"/>
              </a:rPr>
              <a:t>LTFU PLHIV </a:t>
            </a:r>
            <a:r>
              <a:rPr lang="fr-CH" sz="3000" dirty="0">
                <a:solidFill>
                  <a:schemeClr val="tx2"/>
                </a:solidFill>
                <a:latin typeface="Arial" panose="020B0604020202020204" pitchFamily="34" charset="0"/>
              </a:rPr>
              <a:t>(</a:t>
            </a:r>
            <a:r>
              <a:rPr lang="fr-CH" sz="3000" dirty="0" err="1">
                <a:solidFill>
                  <a:schemeClr val="tx2"/>
                </a:solidFill>
                <a:latin typeface="Arial" panose="020B0604020202020204" pitchFamily="34" charset="0"/>
              </a:rPr>
              <a:t>also</a:t>
            </a:r>
            <a:r>
              <a:rPr lang="fr-CH" sz="3000" dirty="0">
                <a:solidFill>
                  <a:schemeClr val="tx2"/>
                </a:solidFill>
                <a:latin typeface="Arial" panose="020B0604020202020204" pitchFamily="34" charset="0"/>
              </a:rPr>
              <a:t> </a:t>
            </a:r>
            <a:r>
              <a:rPr lang="fr-CH" sz="3000" dirty="0" err="1">
                <a:solidFill>
                  <a:schemeClr val="tx2"/>
                </a:solidFill>
                <a:latin typeface="Arial" panose="020B0604020202020204" pitchFamily="34" charset="0"/>
              </a:rPr>
              <a:t>need</a:t>
            </a:r>
            <a:r>
              <a:rPr lang="fr-CH" sz="3000" dirty="0">
                <a:solidFill>
                  <a:schemeClr val="tx2"/>
                </a:solidFill>
                <a:latin typeface="Arial" panose="020B0604020202020204" pitchFamily="34" charset="0"/>
              </a:rPr>
              <a:t> to </a:t>
            </a:r>
            <a:r>
              <a:rPr lang="fr-CH" sz="3000" dirty="0" err="1">
                <a:solidFill>
                  <a:schemeClr val="tx2"/>
                </a:solidFill>
                <a:latin typeface="Arial" panose="020B0604020202020204" pitchFamily="34" charset="0"/>
              </a:rPr>
              <a:t>be</a:t>
            </a:r>
            <a:r>
              <a:rPr lang="fr-CH" sz="3000">
                <a:solidFill>
                  <a:schemeClr val="tx2"/>
                </a:solidFill>
                <a:latin typeface="Arial" panose="020B0604020202020204" pitchFamily="34" charset="0"/>
              </a:rPr>
              <a:t> tested</a:t>
            </a:r>
            <a:r>
              <a:rPr lang="fr-CH" sz="3000" dirty="0">
                <a:solidFill>
                  <a:schemeClr val="tx2"/>
                </a:solidFill>
                <a:latin typeface="Arial" panose="020B0604020202020204" pitchFamily="34" charset="0"/>
              </a:rPr>
              <a:t> to </a:t>
            </a:r>
            <a:r>
              <a:rPr lang="fr-CH" sz="3000" dirty="0" err="1">
                <a:solidFill>
                  <a:schemeClr val="tx2"/>
                </a:solidFill>
                <a:latin typeface="Arial" panose="020B0604020202020204" pitchFamily="34" charset="0"/>
              </a:rPr>
              <a:t>be</a:t>
            </a:r>
            <a:r>
              <a:rPr lang="fr-CH" sz="3000" dirty="0">
                <a:solidFill>
                  <a:schemeClr val="tx2"/>
                </a:solidFill>
                <a:latin typeface="Arial" panose="020B0604020202020204" pitchFamily="34" charset="0"/>
              </a:rPr>
              <a:t> re-</a:t>
            </a:r>
            <a:r>
              <a:rPr lang="fr-CH" sz="3000" dirty="0" err="1">
                <a:solidFill>
                  <a:schemeClr val="tx2"/>
                </a:solidFill>
                <a:latin typeface="Arial" panose="020B0604020202020204" pitchFamily="34" charset="0"/>
              </a:rPr>
              <a:t>engaged</a:t>
            </a:r>
            <a:r>
              <a:rPr lang="fr-CH" sz="3000" dirty="0">
                <a:solidFill>
                  <a:schemeClr val="tx2"/>
                </a:solidFill>
                <a:latin typeface="Arial" panose="020B0604020202020204" pitchFamily="34" charset="0"/>
              </a:rPr>
              <a:t> in care)</a:t>
            </a:r>
            <a:endParaRPr lang="en-GB" sz="3000" dirty="0">
              <a:solidFill>
                <a:schemeClr val="tx2"/>
              </a:solidFill>
              <a:latin typeface="Arial" panose="020B0604020202020204" pitchFamily="34" charset="0"/>
            </a:endParaRPr>
          </a:p>
          <a:p>
            <a:pPr marL="457200" lvl="1" indent="0">
              <a:buNone/>
            </a:pPr>
            <a:endParaRPr lang="en-GB" sz="2400" dirty="0">
              <a:latin typeface="Arial" panose="020B0604020202020204" pitchFamily="34" charset="0"/>
            </a:endParaRPr>
          </a:p>
        </p:txBody>
      </p:sp>
      <p:sp>
        <p:nvSpPr>
          <p:cNvPr id="6" name="Rectangle 5">
            <a:extLst>
              <a:ext uri="{FF2B5EF4-FFF2-40B4-BE49-F238E27FC236}">
                <a16:creationId xmlns:a16="http://schemas.microsoft.com/office/drawing/2014/main" id="{80D59A0D-5CF2-4FE1-92D8-6DC34770BB28}"/>
              </a:ext>
            </a:extLst>
          </p:cNvPr>
          <p:cNvSpPr/>
          <p:nvPr/>
        </p:nvSpPr>
        <p:spPr>
          <a:xfrm>
            <a:off x="640580" y="3812219"/>
            <a:ext cx="5264727" cy="1163518"/>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81FD708-74D5-48D3-9873-070C286A5C9D}"/>
              </a:ext>
            </a:extLst>
          </p:cNvPr>
          <p:cNvSpPr/>
          <p:nvPr/>
        </p:nvSpPr>
        <p:spPr>
          <a:xfrm>
            <a:off x="206507" y="43996"/>
            <a:ext cx="6440691" cy="1926700"/>
          </a:xfrm>
          <a:prstGeom prst="rect">
            <a:avLst/>
          </a:prstGeom>
          <a:solidFill>
            <a:srgbClr val="1E8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err="1">
                <a:latin typeface="Arial" panose="020B0604020202020204" pitchFamily="34" charset="0"/>
                <a:cs typeface="Arial" panose="020B0604020202020204" pitchFamily="34" charset="0"/>
              </a:rPr>
              <a:t>Many</a:t>
            </a:r>
            <a:r>
              <a:rPr lang="fr-CH" sz="2800" b="1" dirty="0">
                <a:latin typeface="Arial" panose="020B0604020202020204" pitchFamily="34" charset="0"/>
                <a:cs typeface="Arial" panose="020B0604020202020204" pitchFamily="34" charset="0"/>
              </a:rPr>
              <a:t> of </a:t>
            </a:r>
            <a:r>
              <a:rPr lang="fr-CH" sz="2800" b="1" dirty="0" err="1">
                <a:latin typeface="Arial" panose="020B0604020202020204" pitchFamily="34" charset="0"/>
                <a:cs typeface="Arial" panose="020B0604020202020204" pitchFamily="34" charset="0"/>
              </a:rPr>
              <a:t>these</a:t>
            </a:r>
            <a:r>
              <a:rPr lang="fr-CH" sz="2800" b="1" dirty="0">
                <a:latin typeface="Arial" panose="020B0604020202020204" pitchFamily="34" charset="0"/>
                <a:cs typeface="Arial" panose="020B0604020202020204" pitchFamily="34" charset="0"/>
              </a:rPr>
              <a:t> populations are </a:t>
            </a:r>
            <a:r>
              <a:rPr lang="fr-CH" sz="2800" b="1" dirty="0" err="1">
                <a:latin typeface="Arial" panose="020B0604020202020204" pitchFamily="34" charset="0"/>
                <a:cs typeface="Arial" panose="020B0604020202020204" pitchFamily="34" charset="0"/>
              </a:rPr>
              <a:t>also</a:t>
            </a:r>
            <a:r>
              <a:rPr lang="fr-CH" sz="2800" b="1" dirty="0">
                <a:latin typeface="Arial" panose="020B0604020202020204" pitchFamily="34" charset="0"/>
                <a:cs typeface="Arial" panose="020B0604020202020204" pitchFamily="34" charset="0"/>
              </a:rPr>
              <a:t> </a:t>
            </a:r>
          </a:p>
          <a:p>
            <a:pPr algn="ctr"/>
            <a:r>
              <a:rPr lang="fr-CH" sz="2800" b="1" dirty="0">
                <a:latin typeface="Arial" panose="020B0604020202020204" pitchFamily="34" charset="0"/>
                <a:cs typeface="Arial" panose="020B0604020202020204" pitchFamily="34" charset="0"/>
              </a:rPr>
              <a:t>a high </a:t>
            </a:r>
            <a:r>
              <a:rPr lang="fr-CH" sz="2800" b="1" dirty="0" err="1">
                <a:latin typeface="Arial" panose="020B0604020202020204" pitchFamily="34" charset="0"/>
                <a:cs typeface="Arial" panose="020B0604020202020204" pitchFamily="34" charset="0"/>
              </a:rPr>
              <a:t>priority</a:t>
            </a:r>
            <a:r>
              <a:rPr lang="fr-CH" sz="2800" b="1" dirty="0">
                <a:latin typeface="Arial" panose="020B0604020202020204" pitchFamily="34" charset="0"/>
                <a:cs typeface="Arial" panose="020B0604020202020204" pitchFamily="34" charset="0"/>
              </a:rPr>
              <a:t> for HIV </a:t>
            </a:r>
            <a:r>
              <a:rPr lang="fr-CH" sz="2800" b="1" dirty="0" err="1">
                <a:latin typeface="Arial" panose="020B0604020202020204" pitchFamily="34" charset="0"/>
                <a:cs typeface="Arial" panose="020B0604020202020204" pitchFamily="34" charset="0"/>
              </a:rPr>
              <a:t>prevention</a:t>
            </a:r>
            <a:r>
              <a:rPr lang="fr-CH" sz="2800" b="1" dirty="0">
                <a:latin typeface="Arial" panose="020B0604020202020204" pitchFamily="34" charset="0"/>
                <a:cs typeface="Arial" panose="020B0604020202020204" pitchFamily="34" charset="0"/>
              </a:rPr>
              <a:t> – </a:t>
            </a:r>
            <a:r>
              <a:rPr lang="fr-CH" sz="2800" b="1" dirty="0" err="1">
                <a:latin typeface="Arial" panose="020B0604020202020204" pitchFamily="34" charset="0"/>
                <a:cs typeface="Arial" panose="020B0604020202020204" pitchFamily="34" charset="0"/>
              </a:rPr>
              <a:t>including</a:t>
            </a:r>
            <a:r>
              <a:rPr lang="fr-CH" sz="2800" b="1" dirty="0">
                <a:latin typeface="Arial" panose="020B0604020202020204" pitchFamily="34" charset="0"/>
                <a:cs typeface="Arial" panose="020B0604020202020204" pitchFamily="34" charset="0"/>
              </a:rPr>
              <a:t> </a:t>
            </a:r>
            <a:r>
              <a:rPr lang="fr-CH" sz="2800" b="1" dirty="0" err="1">
                <a:latin typeface="Arial" panose="020B0604020202020204" pitchFamily="34" charset="0"/>
                <a:cs typeface="Arial" panose="020B0604020202020204" pitchFamily="34" charset="0"/>
              </a:rPr>
              <a:t>PrEP</a:t>
            </a:r>
            <a:endParaRPr lang="en-GB" sz="2800" b="1" dirty="0">
              <a:latin typeface="Arial" panose="020B0604020202020204" pitchFamily="34" charset="0"/>
              <a:cs typeface="Arial" panose="020B0604020202020204" pitchFamily="34" charset="0"/>
            </a:endParaRPr>
          </a:p>
        </p:txBody>
      </p:sp>
      <p:sp>
        <p:nvSpPr>
          <p:cNvPr id="14" name="Arrow: Down 13">
            <a:extLst>
              <a:ext uri="{FF2B5EF4-FFF2-40B4-BE49-F238E27FC236}">
                <a16:creationId xmlns:a16="http://schemas.microsoft.com/office/drawing/2014/main" id="{9D75C221-17C8-4CA4-9414-1E0EE8E45973}"/>
              </a:ext>
            </a:extLst>
          </p:cNvPr>
          <p:cNvSpPr/>
          <p:nvPr/>
        </p:nvSpPr>
        <p:spPr>
          <a:xfrm>
            <a:off x="3078962" y="1788892"/>
            <a:ext cx="770021" cy="433137"/>
          </a:xfrm>
          <a:prstGeom prst="downArrow">
            <a:avLst/>
          </a:prstGeom>
          <a:solidFill>
            <a:srgbClr val="1E8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699536E-4C9E-425D-BA00-810EF50C0AFE}"/>
              </a:ext>
            </a:extLst>
          </p:cNvPr>
          <p:cNvSpPr/>
          <p:nvPr/>
        </p:nvSpPr>
        <p:spPr>
          <a:xfrm>
            <a:off x="640580" y="2368449"/>
            <a:ext cx="5264727" cy="591300"/>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4522B4C6-C37F-400E-8F8B-6F051165D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pic>
        <p:nvPicPr>
          <p:cNvPr id="7" name="Image 6"/>
          <p:cNvPicPr>
            <a:picLocks noChangeAspect="1"/>
          </p:cNvPicPr>
          <p:nvPr/>
        </p:nvPicPr>
        <p:blipFill>
          <a:blip r:embed="rId4"/>
          <a:stretch>
            <a:fillRect/>
          </a:stretch>
        </p:blipFill>
        <p:spPr>
          <a:xfrm>
            <a:off x="6856330" y="1514216"/>
            <a:ext cx="5257143" cy="4971429"/>
          </a:xfrm>
          <a:prstGeom prst="rect">
            <a:avLst/>
          </a:prstGeom>
        </p:spPr>
      </p:pic>
    </p:spTree>
    <p:extLst>
      <p:ext uri="{BB962C8B-B14F-4D97-AF65-F5344CB8AC3E}">
        <p14:creationId xmlns:p14="http://schemas.microsoft.com/office/powerpoint/2010/main" val="1389458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85E6AD-8485-43DD-A4CC-4E9A5E08D39D}"/>
              </a:ext>
            </a:extLst>
          </p:cNvPr>
          <p:cNvPicPr>
            <a:picLocks noChangeAspect="1"/>
          </p:cNvPicPr>
          <p:nvPr/>
        </p:nvPicPr>
        <p:blipFill>
          <a:blip r:embed="rId2"/>
          <a:stretch>
            <a:fillRect/>
          </a:stretch>
        </p:blipFill>
        <p:spPr>
          <a:xfrm>
            <a:off x="391886" y="1371542"/>
            <a:ext cx="8914946" cy="5384939"/>
          </a:xfrm>
          <a:prstGeom prst="rect">
            <a:avLst/>
          </a:prstGeom>
        </p:spPr>
      </p:pic>
      <p:sp>
        <p:nvSpPr>
          <p:cNvPr id="7" name="Rectangle 6">
            <a:extLst>
              <a:ext uri="{FF2B5EF4-FFF2-40B4-BE49-F238E27FC236}">
                <a16:creationId xmlns:a16="http://schemas.microsoft.com/office/drawing/2014/main" id="{E82C1E4A-0757-4E0B-8417-79F514BDD396}"/>
              </a:ext>
            </a:extLst>
          </p:cNvPr>
          <p:cNvSpPr/>
          <p:nvPr/>
        </p:nvSpPr>
        <p:spPr>
          <a:xfrm>
            <a:off x="8455594" y="1513129"/>
            <a:ext cx="3567545" cy="2290475"/>
          </a:xfrm>
          <a:prstGeom prst="rect">
            <a:avLst/>
          </a:prstGeom>
          <a:solidFill>
            <a:srgbClr val="B7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14C66FC6-9F60-4F35-BB03-EDA71B83D43B}"/>
              </a:ext>
            </a:extLst>
          </p:cNvPr>
          <p:cNvSpPr>
            <a:spLocks noGrp="1"/>
          </p:cNvSpPr>
          <p:nvPr>
            <p:ph idx="1"/>
          </p:nvPr>
        </p:nvSpPr>
        <p:spPr>
          <a:xfrm>
            <a:off x="8546544" y="1771893"/>
            <a:ext cx="3567545" cy="1616075"/>
          </a:xfrm>
        </p:spPr>
        <p:txBody>
          <a:bodyPr>
            <a:normAutofit fontScale="92500" lnSpcReduction="20000"/>
          </a:bodyPr>
          <a:lstStyle/>
          <a:p>
            <a:pPr marL="0" indent="0" algn="ctr">
              <a:buNone/>
            </a:pPr>
            <a:r>
              <a:rPr lang="fr-CH" sz="2400" dirty="0">
                <a:latin typeface="Arial" panose="020B0604020202020204" pitchFamily="34" charset="0"/>
                <a:cs typeface="Arial" panose="020B0604020202020204" pitchFamily="34" charset="0"/>
              </a:rPr>
              <a:t>Not </a:t>
            </a:r>
            <a:r>
              <a:rPr lang="fr-CH" sz="2400" dirty="0" err="1">
                <a:latin typeface="Arial" panose="020B0604020202020204" pitchFamily="34" charset="0"/>
                <a:cs typeface="Arial" panose="020B0604020202020204" pitchFamily="34" charset="0"/>
              </a:rPr>
              <a:t>just</a:t>
            </a:r>
            <a:r>
              <a:rPr lang="fr-CH" sz="2400" dirty="0">
                <a:latin typeface="Arial" panose="020B0604020202020204" pitchFamily="34" charset="0"/>
                <a:cs typeface="Arial" panose="020B0604020202020204" pitchFamily="34" charset="0"/>
              </a:rPr>
              <a:t> HIV, but </a:t>
            </a:r>
            <a:r>
              <a:rPr lang="fr-CH" sz="2400" dirty="0" err="1">
                <a:latin typeface="Arial" panose="020B0604020202020204" pitchFamily="34" charset="0"/>
                <a:cs typeface="Arial" panose="020B0604020202020204" pitchFamily="34" charset="0"/>
              </a:rPr>
              <a:t>STIs</a:t>
            </a:r>
            <a:endParaRPr lang="fr-CH" sz="2400" dirty="0">
              <a:latin typeface="Arial" panose="020B0604020202020204" pitchFamily="34" charset="0"/>
              <a:cs typeface="Arial" panose="020B0604020202020204" pitchFamily="34" charset="0"/>
            </a:endParaRPr>
          </a:p>
          <a:p>
            <a:pPr marL="0" indent="0" algn="ctr">
              <a:buNone/>
            </a:pPr>
            <a:endParaRPr lang="fr-CH" sz="2400" dirty="0">
              <a:latin typeface="Arial" panose="020B0604020202020204" pitchFamily="34" charset="0"/>
              <a:cs typeface="Arial" panose="020B0604020202020204" pitchFamily="34" charset="0"/>
            </a:endParaRPr>
          </a:p>
          <a:p>
            <a:pPr marL="0" indent="0" algn="ctr">
              <a:buNone/>
            </a:pPr>
            <a:r>
              <a:rPr lang="fr-CH" sz="2400" dirty="0">
                <a:latin typeface="Arial" panose="020B0604020202020204" pitchFamily="34" charset="0"/>
                <a:cs typeface="Arial" panose="020B0604020202020204" pitchFamily="34" charset="0"/>
              </a:rPr>
              <a:t>Syphilis </a:t>
            </a:r>
            <a:r>
              <a:rPr lang="fr-CH" sz="2400" dirty="0" err="1">
                <a:latin typeface="Arial" panose="020B0604020202020204" pitchFamily="34" charset="0"/>
                <a:cs typeface="Arial" panose="020B0604020202020204" pitchFamily="34" charset="0"/>
              </a:rPr>
              <a:t>testing</a:t>
            </a:r>
            <a:r>
              <a:rPr lang="fr-CH" sz="2400" dirty="0">
                <a:latin typeface="Arial" panose="020B0604020202020204" pitchFamily="34" charset="0"/>
                <a:cs typeface="Arial" panose="020B0604020202020204" pitchFamily="34" charset="0"/>
              </a:rPr>
              <a:t>, </a:t>
            </a:r>
            <a:r>
              <a:rPr lang="fr-CH" sz="2400" dirty="0" err="1">
                <a:latin typeface="Arial" panose="020B0604020202020204" pitchFamily="34" charset="0"/>
                <a:cs typeface="Arial" panose="020B0604020202020204" pitchFamily="34" charset="0"/>
              </a:rPr>
              <a:t>which</a:t>
            </a:r>
            <a:r>
              <a:rPr lang="fr-CH" sz="2400" dirty="0">
                <a:latin typeface="Arial" panose="020B0604020202020204" pitchFamily="34" charset="0"/>
                <a:cs typeface="Arial" panose="020B0604020202020204" pitchFamily="34" charset="0"/>
              </a:rPr>
              <a:t> has </a:t>
            </a:r>
            <a:r>
              <a:rPr lang="fr-CH" sz="2400" dirty="0" err="1">
                <a:latin typeface="Arial" panose="020B0604020202020204" pitchFamily="34" charset="0"/>
                <a:cs typeface="Arial" panose="020B0604020202020204" pitchFamily="34" charset="0"/>
              </a:rPr>
              <a:t>considerably</a:t>
            </a:r>
            <a:r>
              <a:rPr lang="fr-CH" sz="2400" dirty="0">
                <a:latin typeface="Arial" panose="020B0604020202020204" pitchFamily="34" charset="0"/>
                <a:cs typeface="Arial" panose="020B0604020202020204" pitchFamily="34" charset="0"/>
              </a:rPr>
              <a:t> </a:t>
            </a:r>
            <a:r>
              <a:rPr lang="fr-CH" sz="2400" dirty="0" err="1">
                <a:latin typeface="Arial" panose="020B0604020202020204" pitchFamily="34" charset="0"/>
                <a:cs typeface="Arial" panose="020B0604020202020204" pitchFamily="34" charset="0"/>
              </a:rPr>
              <a:t>low</a:t>
            </a:r>
            <a:r>
              <a:rPr lang="fr-CH" sz="2400" dirty="0">
                <a:latin typeface="Arial" panose="020B0604020202020204" pitchFamily="34" charset="0"/>
                <a:cs typeface="Arial" panose="020B0604020202020204" pitchFamily="34" charset="0"/>
              </a:rPr>
              <a:t> </a:t>
            </a:r>
            <a:r>
              <a:rPr lang="fr-CH" sz="2400" dirty="0" err="1">
                <a:latin typeface="Arial" panose="020B0604020202020204" pitchFamily="34" charset="0"/>
                <a:cs typeface="Arial" panose="020B0604020202020204" pitchFamily="34" charset="0"/>
              </a:rPr>
              <a:t>coverage</a:t>
            </a:r>
            <a:r>
              <a:rPr lang="fr-CH" sz="2400" dirty="0">
                <a:latin typeface="Arial" panose="020B0604020202020204" pitchFamily="34" charset="0"/>
                <a:cs typeface="Arial" panose="020B0604020202020204" pitchFamily="34" charset="0"/>
              </a:rPr>
              <a:t> </a:t>
            </a:r>
            <a:r>
              <a:rPr lang="fr-CH" sz="2400" dirty="0" err="1">
                <a:latin typeface="Arial" panose="020B0604020202020204" pitchFamily="34" charset="0"/>
                <a:cs typeface="Arial" panose="020B0604020202020204" pitchFamily="34" charset="0"/>
              </a:rPr>
              <a:t>than</a:t>
            </a:r>
            <a:r>
              <a:rPr lang="fr-CH" sz="2400" dirty="0">
                <a:latin typeface="Arial" panose="020B0604020202020204" pitchFamily="34" charset="0"/>
                <a:cs typeface="Arial" panose="020B0604020202020204" pitchFamily="34" charset="0"/>
              </a:rPr>
              <a:t> HIV </a:t>
            </a:r>
          </a:p>
          <a:p>
            <a:pPr marL="0" indent="0" algn="ctr">
              <a:buNone/>
            </a:pPr>
            <a:endParaRPr lang="en-GB" sz="2400" dirty="0">
              <a:latin typeface="Arial" panose="020B0604020202020204" pitchFamily="34" charset="0"/>
              <a:cs typeface="Arial" panose="020B0604020202020204" pitchFamily="34" charset="0"/>
            </a:endParaRPr>
          </a:p>
        </p:txBody>
      </p:sp>
      <p:sp>
        <p:nvSpPr>
          <p:cNvPr id="6" name="Isosceles Triangle 5">
            <a:extLst>
              <a:ext uri="{FF2B5EF4-FFF2-40B4-BE49-F238E27FC236}">
                <a16:creationId xmlns:a16="http://schemas.microsoft.com/office/drawing/2014/main" id="{36D9B631-A8D0-469A-91C4-2FBF7BE231A4}"/>
              </a:ext>
            </a:extLst>
          </p:cNvPr>
          <p:cNvSpPr/>
          <p:nvPr/>
        </p:nvSpPr>
        <p:spPr>
          <a:xfrm rot="16200000">
            <a:off x="7093453" y="2441463"/>
            <a:ext cx="2290474" cy="433807"/>
          </a:xfrm>
          <a:prstGeom prst="triangle">
            <a:avLst/>
          </a:prstGeom>
          <a:solidFill>
            <a:srgbClr val="0094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AB97DEB-6129-45B4-83CA-FFE8AA2BA5B4}"/>
              </a:ext>
            </a:extLst>
          </p:cNvPr>
          <p:cNvSpPr/>
          <p:nvPr/>
        </p:nvSpPr>
        <p:spPr>
          <a:xfrm>
            <a:off x="0" y="195848"/>
            <a:ext cx="11790218" cy="1077218"/>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Differences in coverage of testing for HIV and syphilis in pregnant women visiting ANC in 10 countries, 2016–2018</a:t>
            </a:r>
            <a:endParaRPr lang="en-GB" sz="32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48B7A16-14F6-4BE1-BD2F-F348C7444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7449" y="6278423"/>
            <a:ext cx="1516640" cy="478058"/>
          </a:xfrm>
          <a:prstGeom prst="rect">
            <a:avLst/>
          </a:prstGeom>
        </p:spPr>
      </p:pic>
    </p:spTree>
    <p:extLst>
      <p:ext uri="{BB962C8B-B14F-4D97-AF65-F5344CB8AC3E}">
        <p14:creationId xmlns:p14="http://schemas.microsoft.com/office/powerpoint/2010/main" val="2805976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0712B-A8F0-4A2E-BA53-EDA7BB1916BA}"/>
              </a:ext>
            </a:extLst>
          </p:cNvPr>
          <p:cNvSpPr>
            <a:spLocks noGrp="1"/>
          </p:cNvSpPr>
          <p:nvPr>
            <p:ph type="title"/>
          </p:nvPr>
        </p:nvSpPr>
        <p:spPr>
          <a:xfrm>
            <a:off x="538161" y="238125"/>
            <a:ext cx="11308782" cy="1587500"/>
          </a:xfrm>
        </p:spPr>
        <p:txBody>
          <a:bodyPr>
            <a:noAutofit/>
          </a:bodyPr>
          <a:lstStyle/>
          <a:p>
            <a:r>
              <a:rPr lang="en-GB" sz="4000" b="1" dirty="0">
                <a:latin typeface="Arial" panose="020B0604020202020204" pitchFamily="34" charset="0"/>
                <a:cs typeface="Arial" panose="020B0604020202020204" pitchFamily="34" charset="0"/>
              </a:rPr>
              <a:t>Uptake and implementation of WHO HIV testing services guidelines, 2018</a:t>
            </a:r>
            <a:br>
              <a:rPr lang="en-GB" sz="4000" b="1"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 </a:t>
            </a:r>
            <a:br>
              <a:rPr lang="en-GB" sz="4000" b="1" dirty="0">
                <a:latin typeface="Arial" panose="020B0604020202020204" pitchFamily="34" charset="0"/>
                <a:cs typeface="Arial" panose="020B0604020202020204" pitchFamily="34" charset="0"/>
              </a:rPr>
            </a:br>
            <a:r>
              <a:rPr lang="en-GB" sz="1800" b="1" i="1" dirty="0">
                <a:solidFill>
                  <a:srgbClr val="00B0F0"/>
                </a:solidFill>
                <a:latin typeface="Arial" panose="020B0604020202020204" pitchFamily="34" charset="0"/>
                <a:cs typeface="Arial" panose="020B0604020202020204" pitchFamily="34" charset="0"/>
              </a:rPr>
              <a:t>90% (n=130) countries report fully or partial adoption of WHO guidelines in 2018</a:t>
            </a:r>
            <a:endParaRPr lang="en-GB" sz="4000" b="1" dirty="0">
              <a:solidFill>
                <a:srgbClr val="00B0F0"/>
              </a:solidFill>
              <a:latin typeface="Arial" panose="020B0604020202020204" pitchFamily="34" charset="0"/>
              <a:cs typeface="Arial" panose="020B0604020202020204" pitchFamily="34" charset="0"/>
            </a:endParaRPr>
          </a:p>
        </p:txBody>
      </p:sp>
      <p:graphicFrame>
        <p:nvGraphicFramePr>
          <p:cNvPr id="6" name="Content Placeholder 5">
            <a:extLst>
              <a:ext uri="{FF2B5EF4-FFF2-40B4-BE49-F238E27FC236}">
                <a16:creationId xmlns:a16="http://schemas.microsoft.com/office/drawing/2014/main" id="{8B288280-A192-4A97-809E-24341EA68BA4}"/>
              </a:ext>
            </a:extLst>
          </p:cNvPr>
          <p:cNvGraphicFramePr>
            <a:graphicFrameLocks noGrp="1"/>
          </p:cNvGraphicFramePr>
          <p:nvPr>
            <p:ph idx="1"/>
          </p:nvPr>
        </p:nvGraphicFramePr>
        <p:xfrm>
          <a:off x="345057" y="1825625"/>
          <a:ext cx="11533517"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9A524A26-A692-4764-BF00-432D9DF6D20E}"/>
              </a:ext>
            </a:extLst>
          </p:cNvPr>
          <p:cNvSpPr/>
          <p:nvPr/>
        </p:nvSpPr>
        <p:spPr>
          <a:xfrm>
            <a:off x="137717" y="6304002"/>
            <a:ext cx="11916565" cy="553998"/>
          </a:xfrm>
          <a:prstGeom prst="rect">
            <a:avLst/>
          </a:prstGeom>
        </p:spPr>
        <p:txBody>
          <a:bodyPr wrap="square">
            <a:spAutoFit/>
          </a:bodyPr>
          <a:lstStyle/>
          <a:p>
            <a:r>
              <a:rPr lang="en-GB" sz="1000" b="1" u="sng" dirty="0"/>
              <a:t>PITC</a:t>
            </a:r>
            <a:r>
              <a:rPr lang="en-GB" sz="1000" dirty="0"/>
              <a:t> based on reported use, 2018=126/130 countries reporting; </a:t>
            </a:r>
            <a:r>
              <a:rPr lang="en-GB" sz="1000" b="1" u="sng" dirty="0"/>
              <a:t>ANC HTS </a:t>
            </a:r>
            <a:r>
              <a:rPr lang="en-GB" sz="1000" dirty="0"/>
              <a:t>based on reported use, 2018=125/130 countries reporting; </a:t>
            </a:r>
            <a:r>
              <a:rPr lang="en-GB" sz="1000" b="1" u="sng" dirty="0"/>
              <a:t>Community HTS </a:t>
            </a:r>
            <a:r>
              <a:rPr lang="en-GB" sz="1000" dirty="0"/>
              <a:t>based on reported use, 2018=107/130 countries reporting; </a:t>
            </a:r>
            <a:r>
              <a:rPr lang="en-GB" sz="1000" b="1" u="sng" dirty="0"/>
              <a:t>Partner notification or index testing </a:t>
            </a:r>
            <a:r>
              <a:rPr lang="en-GB" sz="1000" dirty="0"/>
              <a:t>based on reported policy and use, 2018=73/128 countries reporting; </a:t>
            </a:r>
            <a:r>
              <a:rPr lang="en-GB" sz="1000" b="1" u="sng" dirty="0"/>
              <a:t>Lay provider HTS </a:t>
            </a:r>
            <a:r>
              <a:rPr lang="en-GB" sz="1000" dirty="0"/>
              <a:t>based on reported use, 2018=71/130 countries reporting; </a:t>
            </a:r>
            <a:r>
              <a:rPr lang="en-GB" sz="1000" b="1" u="sng" dirty="0"/>
              <a:t>HIVST </a:t>
            </a:r>
            <a:r>
              <a:rPr lang="en-GB" sz="1000" dirty="0"/>
              <a:t>based on policy and full implementation, 2018=77/194. </a:t>
            </a:r>
          </a:p>
        </p:txBody>
      </p:sp>
      <p:sp>
        <p:nvSpPr>
          <p:cNvPr id="3" name="Arrow: Down 2">
            <a:extLst>
              <a:ext uri="{FF2B5EF4-FFF2-40B4-BE49-F238E27FC236}">
                <a16:creationId xmlns:a16="http://schemas.microsoft.com/office/drawing/2014/main" id="{59025BC9-8176-4C10-BBEF-A97196B8E5C8}"/>
              </a:ext>
            </a:extLst>
          </p:cNvPr>
          <p:cNvSpPr/>
          <p:nvPr/>
        </p:nvSpPr>
        <p:spPr>
          <a:xfrm>
            <a:off x="10526233" y="4291065"/>
            <a:ext cx="223284" cy="499179"/>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49BC5CC-381F-43D9-865D-3FEF220AB031}"/>
              </a:ext>
            </a:extLst>
          </p:cNvPr>
          <p:cNvSpPr/>
          <p:nvPr/>
        </p:nvSpPr>
        <p:spPr>
          <a:xfrm>
            <a:off x="10164726" y="3147791"/>
            <a:ext cx="1889556" cy="120147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anose="020B0604020202020204" pitchFamily="34" charset="0"/>
                <a:cs typeface="Arial" panose="020B0604020202020204" pitchFamily="34" charset="0"/>
              </a:rPr>
              <a:t>77 countries with policies, of which 38 are fully  implementing </a:t>
            </a:r>
          </a:p>
        </p:txBody>
      </p:sp>
      <p:sp>
        <p:nvSpPr>
          <p:cNvPr id="8" name="Arrow: Down 7">
            <a:extLst>
              <a:ext uri="{FF2B5EF4-FFF2-40B4-BE49-F238E27FC236}">
                <a16:creationId xmlns:a16="http://schemas.microsoft.com/office/drawing/2014/main" id="{54ED4D48-042C-470B-97F8-CF3849420787}"/>
              </a:ext>
            </a:extLst>
          </p:cNvPr>
          <p:cNvSpPr/>
          <p:nvPr/>
        </p:nvSpPr>
        <p:spPr>
          <a:xfrm>
            <a:off x="6914708" y="3041275"/>
            <a:ext cx="241005" cy="498993"/>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D9EBF7C-67FA-486E-9EDB-40BEA1D6571C}"/>
              </a:ext>
            </a:extLst>
          </p:cNvPr>
          <p:cNvSpPr/>
          <p:nvPr/>
        </p:nvSpPr>
        <p:spPr>
          <a:xfrm>
            <a:off x="6765852" y="2062526"/>
            <a:ext cx="1889556" cy="9787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anose="020B0604020202020204" pitchFamily="34" charset="0"/>
                <a:cs typeface="Arial" panose="020B0604020202020204" pitchFamily="34" charset="0"/>
              </a:rPr>
              <a:t>91 countries with policies, of which 73 are using partner services </a:t>
            </a:r>
          </a:p>
        </p:txBody>
      </p:sp>
      <p:pic>
        <p:nvPicPr>
          <p:cNvPr id="10" name="Picture 9">
            <a:extLst>
              <a:ext uri="{FF2B5EF4-FFF2-40B4-BE49-F238E27FC236}">
                <a16:creationId xmlns:a16="http://schemas.microsoft.com/office/drawing/2014/main" id="{E933AD8C-89F4-4CB9-8B09-6B9FDD277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1562533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1ED119-E74F-410D-8DD0-D9A2317F7535}"/>
              </a:ext>
            </a:extLst>
          </p:cNvPr>
          <p:cNvSpPr>
            <a:spLocks noGrp="1"/>
          </p:cNvSpPr>
          <p:nvPr>
            <p:ph type="title"/>
          </p:nvPr>
        </p:nvSpPr>
        <p:spPr>
          <a:xfrm>
            <a:off x="42205" y="268070"/>
            <a:ext cx="11282288" cy="1234940"/>
          </a:xfrm>
        </p:spPr>
        <p:txBody>
          <a:bodyPr>
            <a:noAutofit/>
          </a:bodyPr>
          <a:lstStyle/>
          <a:p>
            <a:pPr algn="ctr"/>
            <a:r>
              <a:rPr lang="en-GB" sz="2400" b="1" dirty="0">
                <a:latin typeface="Arial" panose="020B0604020202020204" pitchFamily="34" charset="0"/>
                <a:cs typeface="Arial" panose="020B0604020202020204" pitchFamily="34" charset="0"/>
              </a:rPr>
              <a:t>Number of countries with a provider-assisted referral </a:t>
            </a:r>
            <a:r>
              <a:rPr lang="en-GB" sz="2400" b="1" u="sng" dirty="0">
                <a:latin typeface="Arial" panose="020B0604020202020204" pitchFamily="34" charset="0"/>
                <a:cs typeface="Arial" panose="020B0604020202020204" pitchFamily="34" charset="0"/>
              </a:rPr>
              <a:t>policy</a:t>
            </a:r>
            <a:r>
              <a:rPr lang="en-GB" sz="2400" b="1" dirty="0">
                <a:latin typeface="Arial" panose="020B0604020202020204" pitchFamily="34" charset="0"/>
                <a:cs typeface="Arial" panose="020B0604020202020204" pitchFamily="34" charset="0"/>
              </a:rPr>
              <a:t> </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(often called partner notification or index HIV testing), 2017-2018</a:t>
            </a:r>
            <a:br>
              <a:rPr lang="en-GB" sz="2400" b="1" dirty="0">
                <a:latin typeface="Arial" panose="020B0604020202020204" pitchFamily="34" charset="0"/>
                <a:cs typeface="Arial" panose="020B0604020202020204" pitchFamily="34" charset="0"/>
              </a:rPr>
            </a:br>
            <a:r>
              <a:rPr lang="en-GB" sz="1400" b="1" dirty="0">
                <a:latin typeface="Arial" panose="020B0604020202020204" pitchFamily="34" charset="0"/>
                <a:cs typeface="Arial" panose="020B0604020202020204" pitchFamily="34" charset="0"/>
              </a:rPr>
              <a:t> </a:t>
            </a:r>
            <a:br>
              <a:rPr lang="en-GB" sz="2400" b="1" dirty="0">
                <a:latin typeface="Arial" panose="020B0604020202020204" pitchFamily="34" charset="0"/>
                <a:cs typeface="Arial" panose="020B0604020202020204" pitchFamily="34" charset="0"/>
              </a:rPr>
            </a:br>
            <a:r>
              <a:rPr lang="en-GB" sz="1800" b="1" i="1" dirty="0">
                <a:solidFill>
                  <a:srgbClr val="00B0F0"/>
                </a:solidFill>
                <a:latin typeface="Arial" panose="020B0604020202020204" pitchFamily="34" charset="0"/>
                <a:cs typeface="Arial" panose="020B0604020202020204" pitchFamily="34" charset="0"/>
              </a:rPr>
              <a:t>61% and 70% of countries reporting had an assisted partner notification or index HIV testing policy in 2017 and 2018, respectively </a:t>
            </a:r>
            <a:br>
              <a:rPr lang="en-GB" sz="1800" b="1" i="1" dirty="0">
                <a:solidFill>
                  <a:srgbClr val="00B0F0"/>
                </a:solidFill>
                <a:latin typeface="Arial" panose="020B0604020202020204" pitchFamily="34" charset="0"/>
                <a:cs typeface="Arial" panose="020B0604020202020204" pitchFamily="34" charset="0"/>
              </a:rPr>
            </a:br>
            <a:endParaRPr lang="en-GB" sz="2000" b="1" dirty="0">
              <a:solidFill>
                <a:srgbClr val="00B0F0"/>
              </a:solidFill>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2F37E854-DC4E-4085-B65E-361A1BEF88C3}"/>
              </a:ext>
            </a:extLst>
          </p:cNvPr>
          <p:cNvGraphicFramePr>
            <a:graphicFrameLocks noGrp="1"/>
          </p:cNvGraphicFramePr>
          <p:nvPr>
            <p:ph idx="1"/>
            <p:extLst>
              <p:ext uri="{D42A27DB-BD31-4B8C-83A1-F6EECF244321}">
                <p14:modId xmlns:p14="http://schemas.microsoft.com/office/powerpoint/2010/main" val="2122252638"/>
              </p:ext>
            </p:extLst>
          </p:nvPr>
        </p:nvGraphicFramePr>
        <p:xfrm>
          <a:off x="114300" y="1605480"/>
          <a:ext cx="11702562" cy="4796571"/>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76D2BEDF-EFE9-483F-904B-5553CE9929D8}"/>
              </a:ext>
            </a:extLst>
          </p:cNvPr>
          <p:cNvSpPr/>
          <p:nvPr/>
        </p:nvSpPr>
        <p:spPr>
          <a:xfrm>
            <a:off x="0" y="6492875"/>
            <a:ext cx="5201039"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GAM – WHO, UNAIDS, UNICEF, 25 June 2019; reported by WHO region </a:t>
            </a:r>
          </a:p>
        </p:txBody>
      </p:sp>
      <p:sp>
        <p:nvSpPr>
          <p:cNvPr id="6" name="Rectangle 5">
            <a:extLst>
              <a:ext uri="{FF2B5EF4-FFF2-40B4-BE49-F238E27FC236}">
                <a16:creationId xmlns:a16="http://schemas.microsoft.com/office/drawing/2014/main" id="{028C62D3-0F45-4B2E-8084-ACEE157AC3E2}"/>
              </a:ext>
            </a:extLst>
          </p:cNvPr>
          <p:cNvSpPr/>
          <p:nvPr/>
        </p:nvSpPr>
        <p:spPr>
          <a:xfrm>
            <a:off x="7321964" y="6492875"/>
            <a:ext cx="4852419" cy="276999"/>
          </a:xfrm>
          <a:prstGeom prst="rect">
            <a:avLst/>
          </a:prstGeom>
        </p:spPr>
        <p:txBody>
          <a:bodyPr wrap="none">
            <a:spAutoFit/>
          </a:bodyPr>
          <a:lstStyle/>
          <a:p>
            <a:r>
              <a:rPr lang="en-GB" sz="1200" i="1" dirty="0">
                <a:latin typeface="Arial" panose="020B0604020202020204" pitchFamily="34" charset="0"/>
                <a:cs typeface="Arial" panose="020B0604020202020204" pitchFamily="34" charset="0"/>
              </a:rPr>
              <a:t>2017 = 72/118 countries reporting; 2018=91/130 countries reporting</a:t>
            </a:r>
          </a:p>
        </p:txBody>
      </p:sp>
      <p:sp>
        <p:nvSpPr>
          <p:cNvPr id="7" name="Rectangle 6">
            <a:extLst>
              <a:ext uri="{FF2B5EF4-FFF2-40B4-BE49-F238E27FC236}">
                <a16:creationId xmlns:a16="http://schemas.microsoft.com/office/drawing/2014/main" id="{D7DB25C9-6F00-43BF-B1E9-785E33976132}"/>
              </a:ext>
            </a:extLst>
          </p:cNvPr>
          <p:cNvSpPr/>
          <p:nvPr/>
        </p:nvSpPr>
        <p:spPr>
          <a:xfrm>
            <a:off x="655608" y="1949098"/>
            <a:ext cx="646331" cy="369332"/>
          </a:xfrm>
          <a:prstGeom prst="rect">
            <a:avLst/>
          </a:prstGeom>
          <a:solidFill>
            <a:schemeClr val="accent1"/>
          </a:solidFill>
        </p:spPr>
        <p:txBody>
          <a:bodyPr wrap="square">
            <a:spAutoFit/>
          </a:bodyPr>
          <a:lstStyle/>
          <a:p>
            <a:pPr algn="ctr"/>
            <a:r>
              <a:rPr lang="en-GB" b="1" dirty="0">
                <a:solidFill>
                  <a:schemeClr val="bg1"/>
                </a:solidFill>
                <a:latin typeface="Arial" panose="020B0604020202020204" pitchFamily="34" charset="0"/>
                <a:cs typeface="Arial" panose="020B0604020202020204" pitchFamily="34" charset="0"/>
              </a:rPr>
              <a:t>61%</a:t>
            </a:r>
          </a:p>
        </p:txBody>
      </p:sp>
      <p:sp>
        <p:nvSpPr>
          <p:cNvPr id="9" name="Rectangle 8">
            <a:extLst>
              <a:ext uri="{FF2B5EF4-FFF2-40B4-BE49-F238E27FC236}">
                <a16:creationId xmlns:a16="http://schemas.microsoft.com/office/drawing/2014/main" id="{C161EC8C-A073-4C05-A34E-0F160BC658D5}"/>
              </a:ext>
            </a:extLst>
          </p:cNvPr>
          <p:cNvSpPr/>
          <p:nvPr/>
        </p:nvSpPr>
        <p:spPr>
          <a:xfrm>
            <a:off x="1520081" y="1579766"/>
            <a:ext cx="646331" cy="369332"/>
          </a:xfrm>
          <a:prstGeom prst="rect">
            <a:avLst/>
          </a:prstGeom>
          <a:solidFill>
            <a:schemeClr val="accent2"/>
          </a:solidFill>
        </p:spPr>
        <p:txBody>
          <a:bodyPr wrap="square">
            <a:spAutoFit/>
          </a:bodyPr>
          <a:lstStyle/>
          <a:p>
            <a:pPr algn="ctr"/>
            <a:r>
              <a:rPr lang="en-GB" b="1" dirty="0">
                <a:solidFill>
                  <a:schemeClr val="bg1"/>
                </a:solidFill>
                <a:latin typeface="Arial" panose="020B0604020202020204" pitchFamily="34" charset="0"/>
                <a:cs typeface="Arial" panose="020B0604020202020204" pitchFamily="34" charset="0"/>
              </a:rPr>
              <a:t>68%</a:t>
            </a:r>
          </a:p>
        </p:txBody>
      </p:sp>
      <p:sp>
        <p:nvSpPr>
          <p:cNvPr id="12" name="Rectangle 11">
            <a:extLst>
              <a:ext uri="{FF2B5EF4-FFF2-40B4-BE49-F238E27FC236}">
                <a16:creationId xmlns:a16="http://schemas.microsoft.com/office/drawing/2014/main" id="{A073D382-1B5F-47E4-9504-789A7E893916}"/>
              </a:ext>
            </a:extLst>
          </p:cNvPr>
          <p:cNvSpPr/>
          <p:nvPr/>
        </p:nvSpPr>
        <p:spPr>
          <a:xfrm>
            <a:off x="2586087" y="2503096"/>
            <a:ext cx="646331" cy="369332"/>
          </a:xfrm>
          <a:prstGeom prst="rect">
            <a:avLst/>
          </a:prstGeom>
          <a:solidFill>
            <a:schemeClr val="accent1"/>
          </a:solidFill>
        </p:spPr>
        <p:txBody>
          <a:bodyPr wrap="square">
            <a:spAutoFit/>
          </a:bodyPr>
          <a:lstStyle/>
          <a:p>
            <a:pPr algn="ctr"/>
            <a:r>
              <a:rPr lang="en-GB" b="1" dirty="0">
                <a:solidFill>
                  <a:schemeClr val="bg1"/>
                </a:solidFill>
                <a:latin typeface="Arial" panose="020B0604020202020204" pitchFamily="34" charset="0"/>
                <a:cs typeface="Arial" panose="020B0604020202020204" pitchFamily="34" charset="0"/>
              </a:rPr>
              <a:t>40%</a:t>
            </a:r>
          </a:p>
        </p:txBody>
      </p:sp>
      <p:sp>
        <p:nvSpPr>
          <p:cNvPr id="13" name="Rectangle 12">
            <a:extLst>
              <a:ext uri="{FF2B5EF4-FFF2-40B4-BE49-F238E27FC236}">
                <a16:creationId xmlns:a16="http://schemas.microsoft.com/office/drawing/2014/main" id="{A050F47E-3ED5-41B6-B03A-18080D5908AC}"/>
              </a:ext>
            </a:extLst>
          </p:cNvPr>
          <p:cNvSpPr/>
          <p:nvPr/>
        </p:nvSpPr>
        <p:spPr>
          <a:xfrm>
            <a:off x="3450560" y="2133764"/>
            <a:ext cx="646331" cy="369332"/>
          </a:xfrm>
          <a:prstGeom prst="rect">
            <a:avLst/>
          </a:prstGeom>
          <a:solidFill>
            <a:schemeClr val="accent2"/>
          </a:solidFill>
        </p:spPr>
        <p:txBody>
          <a:bodyPr wrap="square">
            <a:spAutoFit/>
          </a:bodyPr>
          <a:lstStyle/>
          <a:p>
            <a:pPr algn="ctr"/>
            <a:r>
              <a:rPr lang="en-GB" b="1" dirty="0">
                <a:solidFill>
                  <a:schemeClr val="bg1"/>
                </a:solidFill>
                <a:latin typeface="Arial" panose="020B0604020202020204" pitchFamily="34" charset="0"/>
                <a:cs typeface="Arial" panose="020B0604020202020204" pitchFamily="34" charset="0"/>
              </a:rPr>
              <a:t>59%</a:t>
            </a:r>
          </a:p>
        </p:txBody>
      </p:sp>
      <p:sp>
        <p:nvSpPr>
          <p:cNvPr id="16" name="Rectangle 15">
            <a:extLst>
              <a:ext uri="{FF2B5EF4-FFF2-40B4-BE49-F238E27FC236}">
                <a16:creationId xmlns:a16="http://schemas.microsoft.com/office/drawing/2014/main" id="{155043A9-A50F-4C56-856A-5E58EB156EFE}"/>
              </a:ext>
            </a:extLst>
          </p:cNvPr>
          <p:cNvSpPr/>
          <p:nvPr/>
        </p:nvSpPr>
        <p:spPr>
          <a:xfrm>
            <a:off x="4463770" y="4117760"/>
            <a:ext cx="646331" cy="369332"/>
          </a:xfrm>
          <a:prstGeom prst="rect">
            <a:avLst/>
          </a:prstGeom>
          <a:solidFill>
            <a:schemeClr val="accent1"/>
          </a:solidFill>
        </p:spPr>
        <p:txBody>
          <a:bodyPr wrap="square">
            <a:spAutoFit/>
          </a:bodyPr>
          <a:lstStyle/>
          <a:p>
            <a:pPr algn="ctr"/>
            <a:r>
              <a:rPr lang="en-GB" b="1" dirty="0">
                <a:solidFill>
                  <a:schemeClr val="bg1"/>
                </a:solidFill>
                <a:latin typeface="Arial" panose="020B0604020202020204" pitchFamily="34" charset="0"/>
                <a:cs typeface="Arial" panose="020B0604020202020204" pitchFamily="34" charset="0"/>
              </a:rPr>
              <a:t>91%</a:t>
            </a:r>
          </a:p>
        </p:txBody>
      </p:sp>
      <p:sp>
        <p:nvSpPr>
          <p:cNvPr id="17" name="Rectangle 16">
            <a:extLst>
              <a:ext uri="{FF2B5EF4-FFF2-40B4-BE49-F238E27FC236}">
                <a16:creationId xmlns:a16="http://schemas.microsoft.com/office/drawing/2014/main" id="{4FD0047D-AE18-4E6E-B3DB-853CAA2C3BC2}"/>
              </a:ext>
            </a:extLst>
          </p:cNvPr>
          <p:cNvSpPr/>
          <p:nvPr/>
        </p:nvSpPr>
        <p:spPr>
          <a:xfrm>
            <a:off x="5267858" y="4117760"/>
            <a:ext cx="646331" cy="369332"/>
          </a:xfrm>
          <a:prstGeom prst="rect">
            <a:avLst/>
          </a:prstGeom>
          <a:solidFill>
            <a:schemeClr val="accent2"/>
          </a:solidFill>
        </p:spPr>
        <p:txBody>
          <a:bodyPr wrap="square">
            <a:spAutoFit/>
          </a:bodyPr>
          <a:lstStyle/>
          <a:p>
            <a:pPr algn="ctr"/>
            <a:r>
              <a:rPr lang="en-GB" b="1" dirty="0">
                <a:solidFill>
                  <a:schemeClr val="bg1"/>
                </a:solidFill>
                <a:latin typeface="Arial" panose="020B0604020202020204" pitchFamily="34" charset="0"/>
                <a:cs typeface="Arial" panose="020B0604020202020204" pitchFamily="34" charset="0"/>
              </a:rPr>
              <a:t>83%</a:t>
            </a:r>
          </a:p>
        </p:txBody>
      </p:sp>
      <p:sp>
        <p:nvSpPr>
          <p:cNvPr id="18" name="Rectangle 17">
            <a:extLst>
              <a:ext uri="{FF2B5EF4-FFF2-40B4-BE49-F238E27FC236}">
                <a16:creationId xmlns:a16="http://schemas.microsoft.com/office/drawing/2014/main" id="{F6EF688C-0752-456D-B46D-DFA0BACCA5E7}"/>
              </a:ext>
            </a:extLst>
          </p:cNvPr>
          <p:cNvSpPr/>
          <p:nvPr/>
        </p:nvSpPr>
        <p:spPr>
          <a:xfrm>
            <a:off x="6384585" y="3613169"/>
            <a:ext cx="646331" cy="369332"/>
          </a:xfrm>
          <a:prstGeom prst="rect">
            <a:avLst/>
          </a:prstGeom>
          <a:solidFill>
            <a:schemeClr val="accent1"/>
          </a:solidFill>
        </p:spPr>
        <p:txBody>
          <a:bodyPr wrap="square">
            <a:spAutoFit/>
          </a:bodyPr>
          <a:lstStyle/>
          <a:p>
            <a:pPr algn="ctr"/>
            <a:r>
              <a:rPr lang="en-GB" b="1" dirty="0">
                <a:solidFill>
                  <a:schemeClr val="bg1"/>
                </a:solidFill>
                <a:latin typeface="Arial" panose="020B0604020202020204" pitchFamily="34" charset="0"/>
                <a:cs typeface="Arial" panose="020B0604020202020204" pitchFamily="34" charset="0"/>
              </a:rPr>
              <a:t>71%</a:t>
            </a:r>
          </a:p>
        </p:txBody>
      </p:sp>
      <p:sp>
        <p:nvSpPr>
          <p:cNvPr id="19" name="Rectangle 18">
            <a:extLst>
              <a:ext uri="{FF2B5EF4-FFF2-40B4-BE49-F238E27FC236}">
                <a16:creationId xmlns:a16="http://schemas.microsoft.com/office/drawing/2014/main" id="{227F2113-B131-4EB0-A946-7F81AF854EBF}"/>
              </a:ext>
            </a:extLst>
          </p:cNvPr>
          <p:cNvSpPr/>
          <p:nvPr/>
        </p:nvSpPr>
        <p:spPr>
          <a:xfrm>
            <a:off x="7188673" y="3613169"/>
            <a:ext cx="646331" cy="369332"/>
          </a:xfrm>
          <a:prstGeom prst="rect">
            <a:avLst/>
          </a:prstGeom>
          <a:solidFill>
            <a:schemeClr val="accent2"/>
          </a:solidFill>
        </p:spPr>
        <p:txBody>
          <a:bodyPr wrap="square">
            <a:spAutoFit/>
          </a:bodyPr>
          <a:lstStyle/>
          <a:p>
            <a:pPr algn="ctr"/>
            <a:r>
              <a:rPr lang="en-GB" b="1" dirty="0">
                <a:solidFill>
                  <a:schemeClr val="bg1"/>
                </a:solidFill>
                <a:latin typeface="Arial" panose="020B0604020202020204" pitchFamily="34" charset="0"/>
                <a:cs typeface="Arial" panose="020B0604020202020204" pitchFamily="34" charset="0"/>
              </a:rPr>
              <a:t>72%</a:t>
            </a:r>
          </a:p>
        </p:txBody>
      </p:sp>
      <p:sp>
        <p:nvSpPr>
          <p:cNvPr id="20" name="Rectangle 19">
            <a:extLst>
              <a:ext uri="{FF2B5EF4-FFF2-40B4-BE49-F238E27FC236}">
                <a16:creationId xmlns:a16="http://schemas.microsoft.com/office/drawing/2014/main" id="{19206825-0B81-45F6-83DF-F30848659E9C}"/>
              </a:ext>
            </a:extLst>
          </p:cNvPr>
          <p:cNvSpPr/>
          <p:nvPr/>
        </p:nvSpPr>
        <p:spPr>
          <a:xfrm>
            <a:off x="8142535" y="4378045"/>
            <a:ext cx="646331" cy="369332"/>
          </a:xfrm>
          <a:prstGeom prst="rect">
            <a:avLst/>
          </a:prstGeom>
          <a:solidFill>
            <a:schemeClr val="accent1"/>
          </a:solidFill>
        </p:spPr>
        <p:txBody>
          <a:bodyPr wrap="square">
            <a:spAutoFit/>
          </a:bodyPr>
          <a:lstStyle/>
          <a:p>
            <a:pPr algn="ctr"/>
            <a:r>
              <a:rPr lang="en-GB" b="1" dirty="0">
                <a:solidFill>
                  <a:schemeClr val="bg1"/>
                </a:solidFill>
                <a:latin typeface="Arial" panose="020B0604020202020204" pitchFamily="34" charset="0"/>
                <a:cs typeface="Arial" panose="020B0604020202020204" pitchFamily="34" charset="0"/>
              </a:rPr>
              <a:t>50%</a:t>
            </a:r>
          </a:p>
        </p:txBody>
      </p:sp>
      <p:sp>
        <p:nvSpPr>
          <p:cNvPr id="21" name="Rectangle 20">
            <a:extLst>
              <a:ext uri="{FF2B5EF4-FFF2-40B4-BE49-F238E27FC236}">
                <a16:creationId xmlns:a16="http://schemas.microsoft.com/office/drawing/2014/main" id="{57D180CC-B43E-4A85-A86B-3E8191F6F978}"/>
              </a:ext>
            </a:extLst>
          </p:cNvPr>
          <p:cNvSpPr/>
          <p:nvPr/>
        </p:nvSpPr>
        <p:spPr>
          <a:xfrm>
            <a:off x="8946623" y="4378045"/>
            <a:ext cx="646331" cy="369332"/>
          </a:xfrm>
          <a:prstGeom prst="rect">
            <a:avLst/>
          </a:prstGeom>
          <a:solidFill>
            <a:schemeClr val="accent2"/>
          </a:solidFill>
        </p:spPr>
        <p:txBody>
          <a:bodyPr wrap="square">
            <a:spAutoFit/>
          </a:bodyPr>
          <a:lstStyle/>
          <a:p>
            <a:pPr algn="ctr"/>
            <a:r>
              <a:rPr lang="en-GB" b="1" dirty="0">
                <a:solidFill>
                  <a:schemeClr val="bg1"/>
                </a:solidFill>
                <a:latin typeface="Arial" panose="020B0604020202020204" pitchFamily="34" charset="0"/>
                <a:cs typeface="Arial" panose="020B0604020202020204" pitchFamily="34" charset="0"/>
              </a:rPr>
              <a:t>50%</a:t>
            </a:r>
          </a:p>
        </p:txBody>
      </p:sp>
      <p:sp>
        <p:nvSpPr>
          <p:cNvPr id="22" name="Rectangle 21">
            <a:extLst>
              <a:ext uri="{FF2B5EF4-FFF2-40B4-BE49-F238E27FC236}">
                <a16:creationId xmlns:a16="http://schemas.microsoft.com/office/drawing/2014/main" id="{659C95AA-2FC6-46D6-8C8D-CE15AA43761E}"/>
              </a:ext>
            </a:extLst>
          </p:cNvPr>
          <p:cNvSpPr/>
          <p:nvPr/>
        </p:nvSpPr>
        <p:spPr>
          <a:xfrm>
            <a:off x="10095008" y="3910977"/>
            <a:ext cx="646331" cy="369332"/>
          </a:xfrm>
          <a:prstGeom prst="rect">
            <a:avLst/>
          </a:prstGeom>
          <a:solidFill>
            <a:schemeClr val="accent1"/>
          </a:solidFill>
        </p:spPr>
        <p:txBody>
          <a:bodyPr wrap="square">
            <a:spAutoFit/>
          </a:bodyPr>
          <a:lstStyle/>
          <a:p>
            <a:pPr algn="ctr"/>
            <a:r>
              <a:rPr lang="en-GB" b="1" dirty="0">
                <a:solidFill>
                  <a:schemeClr val="bg1"/>
                </a:solidFill>
                <a:latin typeface="Arial" panose="020B0604020202020204" pitchFamily="34" charset="0"/>
                <a:cs typeface="Arial" panose="020B0604020202020204" pitchFamily="34" charset="0"/>
              </a:rPr>
              <a:t>79%</a:t>
            </a:r>
          </a:p>
        </p:txBody>
      </p:sp>
      <p:sp>
        <p:nvSpPr>
          <p:cNvPr id="23" name="Rectangle 22">
            <a:extLst>
              <a:ext uri="{FF2B5EF4-FFF2-40B4-BE49-F238E27FC236}">
                <a16:creationId xmlns:a16="http://schemas.microsoft.com/office/drawing/2014/main" id="{5CBAD881-5B35-43E1-AB61-6709CEAE6479}"/>
              </a:ext>
            </a:extLst>
          </p:cNvPr>
          <p:cNvSpPr/>
          <p:nvPr/>
        </p:nvSpPr>
        <p:spPr>
          <a:xfrm>
            <a:off x="10888569" y="3678976"/>
            <a:ext cx="646331" cy="369332"/>
          </a:xfrm>
          <a:prstGeom prst="rect">
            <a:avLst/>
          </a:prstGeom>
          <a:solidFill>
            <a:schemeClr val="accent2"/>
          </a:solidFill>
        </p:spPr>
        <p:txBody>
          <a:bodyPr wrap="square">
            <a:spAutoFit/>
          </a:bodyPr>
          <a:lstStyle/>
          <a:p>
            <a:pPr algn="ctr"/>
            <a:r>
              <a:rPr lang="en-GB" b="1" dirty="0">
                <a:solidFill>
                  <a:schemeClr val="bg1"/>
                </a:solidFill>
                <a:latin typeface="Arial" panose="020B0604020202020204" pitchFamily="34" charset="0"/>
                <a:cs typeface="Arial" panose="020B0604020202020204" pitchFamily="34" charset="0"/>
              </a:rPr>
              <a:t>94%</a:t>
            </a:r>
          </a:p>
        </p:txBody>
      </p:sp>
      <p:pic>
        <p:nvPicPr>
          <p:cNvPr id="25" name="Picture 24">
            <a:extLst>
              <a:ext uri="{FF2B5EF4-FFF2-40B4-BE49-F238E27FC236}">
                <a16:creationId xmlns:a16="http://schemas.microsoft.com/office/drawing/2014/main" id="{C1F3E30E-4DE3-492B-8577-B89CABABC4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1797382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FC77F1-C2AC-4AB3-9FEC-374D6FB93483}"/>
              </a:ext>
            </a:extLst>
          </p:cNvPr>
          <p:cNvSpPr txBox="1"/>
          <p:nvPr/>
        </p:nvSpPr>
        <p:spPr>
          <a:xfrm>
            <a:off x="556591" y="431107"/>
            <a:ext cx="11001997" cy="6001643"/>
          </a:xfrm>
          <a:prstGeom prst="rect">
            <a:avLst/>
          </a:prstGeom>
          <a:noFill/>
        </p:spPr>
        <p:txBody>
          <a:bodyPr wrap="square" rtlCol="0">
            <a:spAutoFit/>
          </a:bodyPr>
          <a:lstStyle/>
          <a:p>
            <a:r>
              <a:rPr lang="en-US" sz="1200" dirty="0">
                <a:latin typeface="Segoe Condensed" panose="020B0606040200020203" pitchFamily="34" charset="0"/>
              </a:rPr>
              <a:t>Consolidated guidelines on HIV testing services</a:t>
            </a:r>
          </a:p>
          <a:p>
            <a:r>
              <a:rPr lang="en-US" sz="1200" dirty="0">
                <a:latin typeface="Segoe Condensed" panose="020B0606040200020203" pitchFamily="34" charset="0"/>
              </a:rPr>
              <a:t>ISBN 978-92-4-155058-1</a:t>
            </a:r>
          </a:p>
          <a:p>
            <a:r>
              <a:rPr lang="en-US" sz="1200" b="1" dirty="0">
                <a:latin typeface="Segoe Condensed" panose="020B0606040200020203" pitchFamily="34" charset="0"/>
              </a:rPr>
              <a:t> </a:t>
            </a:r>
            <a:endParaRPr lang="en-US" sz="1200" dirty="0">
              <a:latin typeface="Segoe Condensed" panose="020B0606040200020203" pitchFamily="34" charset="0"/>
            </a:endParaRPr>
          </a:p>
          <a:p>
            <a:r>
              <a:rPr lang="en-US" sz="1200" b="1" dirty="0">
                <a:latin typeface="Segoe Condensed" panose="020B0606040200020203" pitchFamily="34" charset="0"/>
              </a:rPr>
              <a:t>© World Health Organization 2019</a:t>
            </a:r>
          </a:p>
          <a:p>
            <a:endParaRPr lang="en-US" sz="1200" dirty="0">
              <a:latin typeface="Segoe Condensed" panose="020B0606040200020203" pitchFamily="34" charset="0"/>
            </a:endParaRPr>
          </a:p>
          <a:p>
            <a:r>
              <a:rPr lang="en-US" sz="1200" dirty="0">
                <a:latin typeface="Segoe Condensed" panose="020B0606040200020203" pitchFamily="34" charset="0"/>
              </a:rPr>
              <a:t>Some rights reserved. This work is available under the Creative Commons Attribution-</a:t>
            </a:r>
            <a:r>
              <a:rPr lang="en-US" sz="1200" dirty="0" err="1">
                <a:latin typeface="Segoe Condensed" panose="020B0606040200020203" pitchFamily="34" charset="0"/>
              </a:rPr>
              <a:t>NonCommercial</a:t>
            </a:r>
            <a:r>
              <a:rPr lang="en-US" sz="1200" dirty="0">
                <a:latin typeface="Segoe Condensed" panose="020B0606040200020203" pitchFamily="34" charset="0"/>
              </a:rPr>
              <a:t>-</a:t>
            </a:r>
            <a:r>
              <a:rPr lang="en-US" sz="1200" dirty="0" err="1">
                <a:latin typeface="Segoe Condensed" panose="020B0606040200020203" pitchFamily="34" charset="0"/>
              </a:rPr>
              <a:t>ShareAlike</a:t>
            </a:r>
            <a:r>
              <a:rPr lang="en-US" sz="1200" dirty="0">
                <a:latin typeface="Segoe Condensed" panose="020B0606040200020203" pitchFamily="34" charset="0"/>
              </a:rPr>
              <a:t> 3.0 IGO </a:t>
            </a:r>
            <a:r>
              <a:rPr lang="en-US" sz="1200" dirty="0" err="1">
                <a:latin typeface="Segoe Condensed" panose="020B0606040200020203" pitchFamily="34" charset="0"/>
              </a:rPr>
              <a:t>licence</a:t>
            </a:r>
            <a:r>
              <a:rPr lang="en-US" sz="1200" dirty="0">
                <a:latin typeface="Segoe Condensed" panose="020B0606040200020203" pitchFamily="34" charset="0"/>
              </a:rPr>
              <a:t> (CC BY-NC-SA 3.0 IGO; </a:t>
            </a:r>
            <a:r>
              <a:rPr lang="en-US" sz="1200" u="sng" dirty="0">
                <a:latin typeface="Segoe Condensed" panose="020B0606040200020203" pitchFamily="34" charset="0"/>
                <a:hlinkClick r:id="rId2"/>
              </a:rPr>
              <a:t>https://creativecommons.org/licenses/by-nc-sa/3.0/igo</a:t>
            </a:r>
            <a:r>
              <a:rPr lang="en-US" sz="1200" dirty="0">
                <a:latin typeface="Segoe Condensed" panose="020B0606040200020203" pitchFamily="34" charset="0"/>
              </a:rPr>
              <a:t>). </a:t>
            </a:r>
          </a:p>
          <a:p>
            <a:endParaRPr lang="en-US" sz="1200" dirty="0">
              <a:latin typeface="Segoe Condensed" panose="020B0606040200020203" pitchFamily="34" charset="0"/>
            </a:endParaRPr>
          </a:p>
          <a:p>
            <a:r>
              <a:rPr lang="en-US" sz="1200" dirty="0">
                <a:latin typeface="Segoe Condensed" panose="020B0606040200020203" pitchFamily="34" charset="0"/>
              </a:rPr>
              <a:t>Under the terms of this </a:t>
            </a:r>
            <a:r>
              <a:rPr lang="en-US" sz="1200" dirty="0" err="1">
                <a:latin typeface="Segoe Condensed" panose="020B0606040200020203" pitchFamily="34" charset="0"/>
              </a:rPr>
              <a:t>licence</a:t>
            </a:r>
            <a:r>
              <a:rPr lang="en-US" sz="1200" dirty="0">
                <a:latin typeface="Segoe Condensed" panose="020B0606040200020203" pitchFamily="34" charset="0"/>
              </a:rPr>
              <a:t>, you may copy, redistribute and adapt the work for non-commercial purposes, provided the work is appropriately cited, as indicated below. In any use of this work, there should be no suggestion that WHO endorses any specific organization, products or services. The use of the WHO logo is not permitted. If you adapt the work, then you must license your work under the same or equivalent Creative Commons </a:t>
            </a:r>
            <a:r>
              <a:rPr lang="en-US" sz="1200" dirty="0" err="1">
                <a:latin typeface="Segoe Condensed" panose="020B0606040200020203" pitchFamily="34" charset="0"/>
              </a:rPr>
              <a:t>licence</a:t>
            </a:r>
            <a:r>
              <a:rPr lang="en-US" sz="1200" dirty="0">
                <a:latin typeface="Segoe Condensed" panose="020B0606040200020203" pitchFamily="34" charset="0"/>
              </a:rPr>
              <a:t>. If you create a translation of this work, you should add the following disclaimer along with the suggested citation:</a:t>
            </a:r>
            <a:r>
              <a:rPr lang="en-US" sz="1200" i="1" dirty="0">
                <a:latin typeface="Segoe Condensed" panose="020B0606040200020203" pitchFamily="34" charset="0"/>
              </a:rPr>
              <a:t> “</a:t>
            </a:r>
            <a:r>
              <a:rPr lang="en-US" sz="1200" dirty="0">
                <a:latin typeface="Segoe Condensed" panose="020B0606040200020203" pitchFamily="34" charset="0"/>
              </a:rPr>
              <a:t>This translation was not created by the World Health Organization (WHO). WHO is not responsible for the content or accuracy of this translation. The original English edition shall be the binding and authentic edition”. </a:t>
            </a:r>
          </a:p>
          <a:p>
            <a:r>
              <a:rPr lang="en-US" sz="1200" dirty="0">
                <a:latin typeface="Segoe Condensed" panose="020B0606040200020203" pitchFamily="34" charset="0"/>
              </a:rPr>
              <a:t>Any mediation relating to disputes arising under the </a:t>
            </a:r>
            <a:r>
              <a:rPr lang="en-US" sz="1200" dirty="0" err="1">
                <a:latin typeface="Segoe Condensed" panose="020B0606040200020203" pitchFamily="34" charset="0"/>
              </a:rPr>
              <a:t>licence</a:t>
            </a:r>
            <a:r>
              <a:rPr lang="en-US" sz="1200" dirty="0">
                <a:latin typeface="Segoe Condensed" panose="020B0606040200020203" pitchFamily="34" charset="0"/>
              </a:rPr>
              <a:t> shall be conducted in accordance with the mediation rules of the World Intellectual Property Organization.</a:t>
            </a:r>
          </a:p>
          <a:p>
            <a:endParaRPr lang="en-US" sz="1200" b="1" dirty="0">
              <a:latin typeface="Segoe Condensed" panose="020B0606040200020203" pitchFamily="34" charset="0"/>
            </a:endParaRPr>
          </a:p>
          <a:p>
            <a:r>
              <a:rPr lang="en-US" sz="1200" b="1" dirty="0">
                <a:latin typeface="Segoe Condensed" panose="020B0606040200020203" pitchFamily="34" charset="0"/>
              </a:rPr>
              <a:t>Suggested citation</a:t>
            </a:r>
            <a:r>
              <a:rPr lang="en-US" sz="1200" dirty="0">
                <a:latin typeface="Segoe Condensed" panose="020B0606040200020203" pitchFamily="34" charset="0"/>
              </a:rPr>
              <a:t>.</a:t>
            </a:r>
            <a:r>
              <a:rPr lang="en-US" sz="1200" b="1" dirty="0">
                <a:latin typeface="Segoe Condensed" panose="020B0606040200020203" pitchFamily="34" charset="0"/>
              </a:rPr>
              <a:t> </a:t>
            </a:r>
            <a:r>
              <a:rPr lang="en-US" sz="1200" dirty="0">
                <a:latin typeface="Segoe Condensed" panose="020B0606040200020203" pitchFamily="34" charset="0"/>
              </a:rPr>
              <a:t>Consolidated guidelines on HIV testing services. Geneva: World Health Organization; 2019. </a:t>
            </a:r>
            <a:r>
              <a:rPr lang="en-US" sz="1200" dirty="0" err="1">
                <a:latin typeface="Segoe Condensed" panose="020B0606040200020203" pitchFamily="34" charset="0"/>
              </a:rPr>
              <a:t>Licence</a:t>
            </a:r>
            <a:r>
              <a:rPr lang="en-US" sz="1200" dirty="0">
                <a:latin typeface="Segoe Condensed" panose="020B0606040200020203" pitchFamily="34" charset="0"/>
              </a:rPr>
              <a:t>: </a:t>
            </a:r>
            <a:r>
              <a:rPr lang="en-US" sz="1200" u="sng" dirty="0">
                <a:latin typeface="Segoe Condensed" panose="020B0606040200020203" pitchFamily="34" charset="0"/>
                <a:hlinkClick r:id="rId3"/>
              </a:rPr>
              <a:t>CC BY-NC-SA 3.0 IGO</a:t>
            </a:r>
            <a:r>
              <a:rPr lang="en-US" sz="1200" dirty="0">
                <a:latin typeface="Segoe Condensed" panose="020B0606040200020203" pitchFamily="34" charset="0"/>
              </a:rPr>
              <a:t>.</a:t>
            </a:r>
          </a:p>
          <a:p>
            <a:endParaRPr lang="en-US" sz="1200" b="1" dirty="0">
              <a:latin typeface="Segoe Condensed" panose="020B0606040200020203" pitchFamily="34" charset="0"/>
            </a:endParaRPr>
          </a:p>
          <a:p>
            <a:r>
              <a:rPr lang="en-US" sz="1200" b="1" dirty="0">
                <a:latin typeface="Segoe Condensed" panose="020B0606040200020203" pitchFamily="34" charset="0"/>
              </a:rPr>
              <a:t>Cataloguing-in-Publication (CIP) data.</a:t>
            </a:r>
            <a:r>
              <a:rPr lang="en-US" sz="1200" dirty="0">
                <a:latin typeface="Segoe Condensed" panose="020B0606040200020203" pitchFamily="34" charset="0"/>
              </a:rPr>
              <a:t> CIP data are available at </a:t>
            </a:r>
            <a:r>
              <a:rPr lang="en-US" sz="1200" u="sng" dirty="0">
                <a:latin typeface="Segoe Condensed" panose="020B0606040200020203" pitchFamily="34" charset="0"/>
                <a:hlinkClick r:id="rId4"/>
              </a:rPr>
              <a:t>http://apps.who.int/iris</a:t>
            </a:r>
            <a:r>
              <a:rPr lang="en-US" sz="1200" dirty="0">
                <a:latin typeface="Segoe Condensed" panose="020B0606040200020203" pitchFamily="34" charset="0"/>
              </a:rPr>
              <a:t>.</a:t>
            </a:r>
          </a:p>
          <a:p>
            <a:endParaRPr lang="en-US" sz="1200" b="1" dirty="0">
              <a:latin typeface="Segoe Condensed" panose="020B0606040200020203" pitchFamily="34" charset="0"/>
            </a:endParaRPr>
          </a:p>
          <a:p>
            <a:r>
              <a:rPr lang="en-US" sz="1200" b="1" dirty="0">
                <a:latin typeface="Segoe Condensed" panose="020B0606040200020203" pitchFamily="34" charset="0"/>
              </a:rPr>
              <a:t>Sales, rights and licensing. </a:t>
            </a:r>
            <a:r>
              <a:rPr lang="en-US" sz="1200" dirty="0">
                <a:latin typeface="Segoe Condensed" panose="020B0606040200020203" pitchFamily="34" charset="0"/>
              </a:rPr>
              <a:t>To purchase WHO publications, see </a:t>
            </a:r>
            <a:r>
              <a:rPr lang="en-US" sz="1200" u="sng" dirty="0">
                <a:latin typeface="Segoe Condensed" panose="020B0606040200020203" pitchFamily="34" charset="0"/>
                <a:hlinkClick r:id="rId5"/>
              </a:rPr>
              <a:t>http://apps.who.int/bookorders</a:t>
            </a:r>
            <a:r>
              <a:rPr lang="en-US" sz="1200" dirty="0">
                <a:latin typeface="Segoe Condensed" panose="020B0606040200020203" pitchFamily="34" charset="0"/>
              </a:rPr>
              <a:t>. To submit requests for commercial use and queries on rights and licensing, see </a:t>
            </a:r>
            <a:r>
              <a:rPr lang="en-US" sz="1200" u="sng" dirty="0">
                <a:latin typeface="Segoe Condensed" panose="020B0606040200020203" pitchFamily="34" charset="0"/>
                <a:hlinkClick r:id="rId6"/>
              </a:rPr>
              <a:t>http://www.who.int/about/licensing</a:t>
            </a:r>
            <a:r>
              <a:rPr lang="en-US" sz="1200" dirty="0">
                <a:latin typeface="Segoe Condensed" panose="020B0606040200020203" pitchFamily="34" charset="0"/>
              </a:rPr>
              <a:t>. </a:t>
            </a:r>
          </a:p>
          <a:p>
            <a:endParaRPr lang="en-US" sz="1200" b="1" dirty="0">
              <a:latin typeface="Segoe Condensed" panose="020B0606040200020203" pitchFamily="34" charset="0"/>
            </a:endParaRPr>
          </a:p>
          <a:p>
            <a:r>
              <a:rPr lang="en-US" sz="1200" b="1" dirty="0">
                <a:latin typeface="Segoe Condensed" panose="020B0606040200020203" pitchFamily="34" charset="0"/>
              </a:rPr>
              <a:t>Third-party materials. </a:t>
            </a:r>
            <a:r>
              <a:rPr lang="en-US" sz="1200" dirty="0">
                <a:latin typeface="Segoe Condensed" panose="020B0606040200020203" pitchFamily="34" charset="0"/>
              </a:rPr>
              <a:t>If you wish to reuse material from this work that is attributed to a third party, such as tables, figures or images, it is your responsibility to determine whether permission is needed for that reuse and to obtain permission from the copyright holder. The risk of claims resulting from infringement of any third-party-owned component in the work rests solely with the user.</a:t>
            </a:r>
          </a:p>
          <a:p>
            <a:endParaRPr lang="en-US" sz="1200" b="1" dirty="0">
              <a:latin typeface="Segoe Condensed" panose="020B0606040200020203" pitchFamily="34" charset="0"/>
            </a:endParaRPr>
          </a:p>
          <a:p>
            <a:r>
              <a:rPr lang="en-US" sz="1200" b="1" dirty="0">
                <a:latin typeface="Segoe Condensed" panose="020B0606040200020203" pitchFamily="34" charset="0"/>
              </a:rPr>
              <a:t>General disclaimers. </a:t>
            </a:r>
            <a:r>
              <a:rPr lang="en-US" sz="1200" dirty="0">
                <a:latin typeface="Segoe Condensed" panose="020B0606040200020203" pitchFamily="34" charset="0"/>
              </a:rPr>
              <a:t>The designations employed and the presentation of the material in this publication do not imply the expression of any opinion whatsoever on the part of WHO concerning the legal status of any country, territory, city or area or of its authorities, or concerning the delimitation of its frontiers or boundaries. Dotted and dashed lines on maps represent approximate border lines for which there may not yet be full agreement.</a:t>
            </a:r>
            <a:br>
              <a:rPr lang="en-US" sz="1200" dirty="0">
                <a:latin typeface="Segoe Condensed" panose="020B0606040200020203" pitchFamily="34" charset="0"/>
              </a:rPr>
            </a:br>
            <a:br>
              <a:rPr lang="en-US" sz="1200" dirty="0">
                <a:latin typeface="Segoe Condensed" panose="020B0606040200020203" pitchFamily="34" charset="0"/>
              </a:rPr>
            </a:br>
            <a:r>
              <a:rPr lang="en-US" sz="1200" dirty="0">
                <a:latin typeface="Segoe Condensed" panose="020B0606040200020203" pitchFamily="34" charset="0"/>
              </a:rPr>
              <a:t>The mention of specific companies or of certain manufacturers’ products does not imply that they are endorsed or recommended by WHO in preference to others of a similar nature that are not mentioned. Errors and omissions excepted, the names of proprietary products are distinguished by initial capital letters.</a:t>
            </a:r>
          </a:p>
          <a:p>
            <a:r>
              <a:rPr lang="en-US" sz="1200" dirty="0">
                <a:latin typeface="Segoe Condensed" panose="020B0606040200020203" pitchFamily="34" charset="0"/>
              </a:rPr>
              <a:t>All reasonable precautions have been taken by WHO to verify the information contained in this publication. However, the published material is being distributed without warranty of any kind, either expressed or implied. The responsibility for the interpretation and use of the material lies with the reader. In no event shall WHO be liable for damages arising from its use. </a:t>
            </a:r>
          </a:p>
        </p:txBody>
      </p:sp>
    </p:spTree>
    <p:extLst>
      <p:ext uri="{BB962C8B-B14F-4D97-AF65-F5344CB8AC3E}">
        <p14:creationId xmlns:p14="http://schemas.microsoft.com/office/powerpoint/2010/main" val="3195014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EED66-1210-4F5B-92FF-0144C82E58B4}"/>
              </a:ext>
            </a:extLst>
          </p:cNvPr>
          <p:cNvSpPr>
            <a:spLocks noGrp="1"/>
          </p:cNvSpPr>
          <p:nvPr>
            <p:ph type="title"/>
          </p:nvPr>
        </p:nvSpPr>
        <p:spPr>
          <a:xfrm>
            <a:off x="357116" y="144115"/>
            <a:ext cx="11403475" cy="890469"/>
          </a:xfrm>
        </p:spPr>
        <p:txBody>
          <a:bodyPr>
            <a:noAutofit/>
          </a:bodyPr>
          <a:lstStyle/>
          <a:p>
            <a:pPr algn="ctr"/>
            <a:r>
              <a:rPr lang="fr-CH" sz="3200" b="1" dirty="0">
                <a:latin typeface="Arial" panose="020B0604020202020204" pitchFamily="34" charset="0"/>
                <a:cs typeface="Arial" panose="020B0604020202020204" pitchFamily="34" charset="0"/>
              </a:rPr>
              <a:t>National HIVST </a:t>
            </a:r>
            <a:r>
              <a:rPr lang="fr-CH" sz="3200" b="1" dirty="0" err="1">
                <a:latin typeface="Arial" panose="020B0604020202020204" pitchFamily="34" charset="0"/>
                <a:cs typeface="Arial" panose="020B0604020202020204" pitchFamily="34" charset="0"/>
              </a:rPr>
              <a:t>policy</a:t>
            </a:r>
            <a:r>
              <a:rPr lang="fr-CH" sz="3200" b="1" dirty="0">
                <a:latin typeface="Arial" panose="020B0604020202020204" pitchFamily="34" charset="0"/>
                <a:cs typeface="Arial" panose="020B0604020202020204" pitchFamily="34" charset="0"/>
              </a:rPr>
              <a:t> and </a:t>
            </a:r>
            <a:r>
              <a:rPr lang="fr-CH" sz="3200" b="1" dirty="0" err="1">
                <a:latin typeface="Arial" panose="020B0604020202020204" pitchFamily="34" charset="0"/>
                <a:cs typeface="Arial" panose="020B0604020202020204" pitchFamily="34" charset="0"/>
              </a:rPr>
              <a:t>implementation</a:t>
            </a:r>
            <a:r>
              <a:rPr lang="fr-CH" sz="3200" b="1" dirty="0">
                <a:latin typeface="Arial" panose="020B0604020202020204" pitchFamily="34" charset="0"/>
                <a:cs typeface="Arial" panose="020B0604020202020204" pitchFamily="34" charset="0"/>
              </a:rPr>
              <a:t> 2018, by </a:t>
            </a:r>
            <a:r>
              <a:rPr lang="fr-CH" sz="3200" b="1" dirty="0" err="1">
                <a:latin typeface="Arial" panose="020B0604020202020204" pitchFamily="34" charset="0"/>
                <a:cs typeface="Arial" panose="020B0604020202020204" pitchFamily="34" charset="0"/>
              </a:rPr>
              <a:t>region</a:t>
            </a:r>
            <a:br>
              <a:rPr lang="fr-CH" sz="3200" b="1" dirty="0">
                <a:latin typeface="Arial" panose="020B0604020202020204" pitchFamily="34" charset="0"/>
                <a:cs typeface="Arial" panose="020B0604020202020204" pitchFamily="34" charset="0"/>
              </a:rPr>
            </a:br>
            <a:r>
              <a:rPr lang="fr-CH" sz="1400" b="1" dirty="0">
                <a:latin typeface="Arial" panose="020B0604020202020204" pitchFamily="34" charset="0"/>
                <a:cs typeface="Arial" panose="020B0604020202020204" pitchFamily="34" charset="0"/>
              </a:rPr>
              <a:t> </a:t>
            </a:r>
            <a:br>
              <a:rPr lang="fr-CH" sz="3200" b="1" dirty="0">
                <a:latin typeface="Arial" panose="020B0604020202020204" pitchFamily="34" charset="0"/>
                <a:cs typeface="Arial" panose="020B0604020202020204" pitchFamily="34" charset="0"/>
              </a:rPr>
            </a:br>
            <a:r>
              <a:rPr lang="fr-CH" sz="1800" b="1" i="1" dirty="0">
                <a:solidFill>
                  <a:srgbClr val="00B0F0"/>
                </a:solidFill>
                <a:latin typeface="Arial" panose="020B0604020202020204" pitchFamily="34" charset="0"/>
                <a:cs typeface="Arial" panose="020B0604020202020204" pitchFamily="34" charset="0"/>
              </a:rPr>
              <a:t>40% (77/194) </a:t>
            </a:r>
            <a:r>
              <a:rPr lang="fr-CH" sz="1800" b="1" i="1" dirty="0" err="1">
                <a:solidFill>
                  <a:srgbClr val="00B0F0"/>
                </a:solidFill>
                <a:latin typeface="Arial" panose="020B0604020202020204" pitchFamily="34" charset="0"/>
                <a:cs typeface="Arial" panose="020B0604020202020204" pitchFamily="34" charset="0"/>
              </a:rPr>
              <a:t>reporting</a:t>
            </a:r>
            <a:r>
              <a:rPr lang="fr-CH" sz="1800" b="1" i="1" dirty="0">
                <a:solidFill>
                  <a:srgbClr val="00B0F0"/>
                </a:solidFill>
                <a:latin typeface="Arial" panose="020B0604020202020204" pitchFamily="34" charset="0"/>
                <a:cs typeface="Arial" panose="020B0604020202020204" pitchFamily="34" charset="0"/>
              </a:rPr>
              <a:t> countries have HIVST </a:t>
            </a:r>
            <a:r>
              <a:rPr lang="fr-CH" sz="1800" b="1" i="1" dirty="0" err="1">
                <a:solidFill>
                  <a:srgbClr val="00B0F0"/>
                </a:solidFill>
                <a:latin typeface="Arial" panose="020B0604020202020204" pitchFamily="34" charset="0"/>
                <a:cs typeface="Arial" panose="020B0604020202020204" pitchFamily="34" charset="0"/>
              </a:rPr>
              <a:t>policies</a:t>
            </a:r>
            <a:r>
              <a:rPr lang="fr-CH" sz="1800" b="1" i="1" dirty="0">
                <a:solidFill>
                  <a:srgbClr val="00B0F0"/>
                </a:solidFill>
                <a:latin typeface="Arial" panose="020B0604020202020204" pitchFamily="34" charset="0"/>
                <a:cs typeface="Arial" panose="020B0604020202020204" pitchFamily="34" charset="0"/>
              </a:rPr>
              <a:t>, of </a:t>
            </a:r>
            <a:r>
              <a:rPr lang="fr-CH" sz="1800" b="1" i="1" dirty="0" err="1">
                <a:solidFill>
                  <a:srgbClr val="00B0F0"/>
                </a:solidFill>
                <a:latin typeface="Arial" panose="020B0604020202020204" pitchFamily="34" charset="0"/>
                <a:cs typeface="Arial" panose="020B0604020202020204" pitchFamily="34" charset="0"/>
              </a:rPr>
              <a:t>these</a:t>
            </a:r>
            <a:r>
              <a:rPr lang="fr-CH" sz="1800" b="1" i="1" dirty="0">
                <a:solidFill>
                  <a:srgbClr val="00B0F0"/>
                </a:solidFill>
                <a:latin typeface="Arial" panose="020B0604020202020204" pitchFamily="34" charset="0"/>
                <a:cs typeface="Arial" panose="020B0604020202020204" pitchFamily="34" charset="0"/>
              </a:rPr>
              <a:t> </a:t>
            </a:r>
            <a:r>
              <a:rPr lang="fr-CH" sz="1800" b="1" i="1" dirty="0" err="1">
                <a:solidFill>
                  <a:srgbClr val="00B0F0"/>
                </a:solidFill>
                <a:latin typeface="Arial" panose="020B0604020202020204" pitchFamily="34" charset="0"/>
                <a:cs typeface="Arial" panose="020B0604020202020204" pitchFamily="34" charset="0"/>
              </a:rPr>
              <a:t>only</a:t>
            </a:r>
            <a:r>
              <a:rPr lang="fr-CH" sz="1800" b="1" i="1" dirty="0">
                <a:solidFill>
                  <a:srgbClr val="00B0F0"/>
                </a:solidFill>
                <a:latin typeface="Arial" panose="020B0604020202020204" pitchFamily="34" charset="0"/>
                <a:cs typeface="Arial" panose="020B0604020202020204" pitchFamily="34" charset="0"/>
              </a:rPr>
              <a:t> 49% (38) are </a:t>
            </a:r>
            <a:r>
              <a:rPr lang="fr-CH" sz="1800" b="1" i="1" dirty="0" err="1">
                <a:solidFill>
                  <a:srgbClr val="00B0F0"/>
                </a:solidFill>
                <a:latin typeface="Arial" panose="020B0604020202020204" pitchFamily="34" charset="0"/>
                <a:cs typeface="Arial" panose="020B0604020202020204" pitchFamily="34" charset="0"/>
              </a:rPr>
              <a:t>implementing</a:t>
            </a:r>
            <a:endParaRPr lang="en-GB" sz="1800" b="1" i="1" dirty="0">
              <a:solidFill>
                <a:srgbClr val="00B0F0"/>
              </a:solidFill>
              <a:latin typeface="Arial" panose="020B0604020202020204" pitchFamily="34" charset="0"/>
              <a:cs typeface="Arial" panose="020B0604020202020204" pitchFamily="34" charset="0"/>
            </a:endParaRPr>
          </a:p>
        </p:txBody>
      </p:sp>
      <p:graphicFrame>
        <p:nvGraphicFramePr>
          <p:cNvPr id="6" name="Content Placeholder 5">
            <a:extLst>
              <a:ext uri="{FF2B5EF4-FFF2-40B4-BE49-F238E27FC236}">
                <a16:creationId xmlns:a16="http://schemas.microsoft.com/office/drawing/2014/main" id="{18A27FF1-DF1D-4F5A-AD0B-A759E04E6876}"/>
              </a:ext>
            </a:extLst>
          </p:cNvPr>
          <p:cNvGraphicFramePr>
            <a:graphicFrameLocks noGrp="1"/>
          </p:cNvGraphicFramePr>
          <p:nvPr>
            <p:ph idx="1"/>
          </p:nvPr>
        </p:nvGraphicFramePr>
        <p:xfrm>
          <a:off x="109182" y="1801503"/>
          <a:ext cx="11955439" cy="485860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56267981-17D3-4EB1-BED8-B283B72E9CDC}"/>
              </a:ext>
            </a:extLst>
          </p:cNvPr>
          <p:cNvSpPr/>
          <p:nvPr/>
        </p:nvSpPr>
        <p:spPr>
          <a:xfrm>
            <a:off x="666733" y="5712564"/>
            <a:ext cx="57259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N=40</a:t>
            </a:r>
          </a:p>
        </p:txBody>
      </p:sp>
      <p:sp>
        <p:nvSpPr>
          <p:cNvPr id="8" name="Rectangle 7">
            <a:extLst>
              <a:ext uri="{FF2B5EF4-FFF2-40B4-BE49-F238E27FC236}">
                <a16:creationId xmlns:a16="http://schemas.microsoft.com/office/drawing/2014/main" id="{3523D80E-A085-4FF2-B90C-88423FE6E057}"/>
              </a:ext>
            </a:extLst>
          </p:cNvPr>
          <p:cNvSpPr/>
          <p:nvPr/>
        </p:nvSpPr>
        <p:spPr>
          <a:xfrm>
            <a:off x="2308132" y="5730246"/>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N=16</a:t>
            </a:r>
          </a:p>
        </p:txBody>
      </p:sp>
      <p:sp>
        <p:nvSpPr>
          <p:cNvPr id="9" name="Rectangle 8">
            <a:extLst>
              <a:ext uri="{FF2B5EF4-FFF2-40B4-BE49-F238E27FC236}">
                <a16:creationId xmlns:a16="http://schemas.microsoft.com/office/drawing/2014/main" id="{52EC8B09-1FFD-4A39-86C2-02022D564BBC}"/>
              </a:ext>
            </a:extLst>
          </p:cNvPr>
          <p:cNvSpPr/>
          <p:nvPr/>
        </p:nvSpPr>
        <p:spPr>
          <a:xfrm>
            <a:off x="3571772" y="5730246"/>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N=21</a:t>
            </a:r>
          </a:p>
        </p:txBody>
      </p:sp>
      <p:sp>
        <p:nvSpPr>
          <p:cNvPr id="10" name="Rectangle 9">
            <a:extLst>
              <a:ext uri="{FF2B5EF4-FFF2-40B4-BE49-F238E27FC236}">
                <a16:creationId xmlns:a16="http://schemas.microsoft.com/office/drawing/2014/main" id="{4CF90B8A-C219-4DBA-8ABA-196880EAC77F}"/>
              </a:ext>
            </a:extLst>
          </p:cNvPr>
          <p:cNvSpPr/>
          <p:nvPr/>
        </p:nvSpPr>
        <p:spPr>
          <a:xfrm>
            <a:off x="5076643" y="5730246"/>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N=16</a:t>
            </a:r>
          </a:p>
        </p:txBody>
      </p:sp>
      <p:sp>
        <p:nvSpPr>
          <p:cNvPr id="11" name="Rectangle 10">
            <a:extLst>
              <a:ext uri="{FF2B5EF4-FFF2-40B4-BE49-F238E27FC236}">
                <a16:creationId xmlns:a16="http://schemas.microsoft.com/office/drawing/2014/main" id="{45494559-D246-4DE3-9408-294637F56C9F}"/>
              </a:ext>
            </a:extLst>
          </p:cNvPr>
          <p:cNvSpPr/>
          <p:nvPr/>
        </p:nvSpPr>
        <p:spPr>
          <a:xfrm>
            <a:off x="6656079" y="5730246"/>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N=17</a:t>
            </a:r>
          </a:p>
        </p:txBody>
      </p:sp>
      <p:sp>
        <p:nvSpPr>
          <p:cNvPr id="12" name="Rectangle 11">
            <a:extLst>
              <a:ext uri="{FF2B5EF4-FFF2-40B4-BE49-F238E27FC236}">
                <a16:creationId xmlns:a16="http://schemas.microsoft.com/office/drawing/2014/main" id="{B336C968-AB0A-43DE-BE0A-D805766352D9}"/>
              </a:ext>
            </a:extLst>
          </p:cNvPr>
          <p:cNvSpPr/>
          <p:nvPr/>
        </p:nvSpPr>
        <p:spPr>
          <a:xfrm>
            <a:off x="7974678" y="5712565"/>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N=21</a:t>
            </a:r>
          </a:p>
        </p:txBody>
      </p:sp>
      <p:sp>
        <p:nvSpPr>
          <p:cNvPr id="13" name="Rectangle 12">
            <a:extLst>
              <a:ext uri="{FF2B5EF4-FFF2-40B4-BE49-F238E27FC236}">
                <a16:creationId xmlns:a16="http://schemas.microsoft.com/office/drawing/2014/main" id="{CAFFE59C-FE6E-4AE9-8384-D14EF102424F}"/>
              </a:ext>
            </a:extLst>
          </p:cNvPr>
          <p:cNvSpPr/>
          <p:nvPr/>
        </p:nvSpPr>
        <p:spPr>
          <a:xfrm>
            <a:off x="9460278" y="5712566"/>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N=25</a:t>
            </a:r>
          </a:p>
        </p:txBody>
      </p:sp>
      <p:sp>
        <p:nvSpPr>
          <p:cNvPr id="14" name="Rectangle 13">
            <a:extLst>
              <a:ext uri="{FF2B5EF4-FFF2-40B4-BE49-F238E27FC236}">
                <a16:creationId xmlns:a16="http://schemas.microsoft.com/office/drawing/2014/main" id="{8738EAAE-0F9B-4F0E-807F-870629A5B8EB}"/>
              </a:ext>
            </a:extLst>
          </p:cNvPr>
          <p:cNvSpPr/>
          <p:nvPr/>
        </p:nvSpPr>
        <p:spPr>
          <a:xfrm>
            <a:off x="10913668" y="5730246"/>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N=41</a:t>
            </a:r>
          </a:p>
        </p:txBody>
      </p:sp>
      <p:sp>
        <p:nvSpPr>
          <p:cNvPr id="16" name="Rectangle 15">
            <a:extLst>
              <a:ext uri="{FF2B5EF4-FFF2-40B4-BE49-F238E27FC236}">
                <a16:creationId xmlns:a16="http://schemas.microsoft.com/office/drawing/2014/main" id="{E44667AB-DE78-4F7E-AA3B-7BD38297C500}"/>
              </a:ext>
            </a:extLst>
          </p:cNvPr>
          <p:cNvSpPr/>
          <p:nvPr/>
        </p:nvSpPr>
        <p:spPr>
          <a:xfrm>
            <a:off x="40453" y="1090146"/>
            <a:ext cx="1198872"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srgbClr val="C00000"/>
                </a:solidFill>
                <a:effectLst/>
                <a:uLnTx/>
                <a:uFillTx/>
                <a:latin typeface="Calibri" panose="020F0502020204030204"/>
                <a:ea typeface="+mn-ea"/>
                <a:cs typeface="+mn-cs"/>
              </a:rPr>
              <a:t>% Implementing</a:t>
            </a:r>
          </a:p>
        </p:txBody>
      </p:sp>
      <p:sp>
        <p:nvSpPr>
          <p:cNvPr id="18" name="Rectangle 17">
            <a:extLst>
              <a:ext uri="{FF2B5EF4-FFF2-40B4-BE49-F238E27FC236}">
                <a16:creationId xmlns:a16="http://schemas.microsoft.com/office/drawing/2014/main" id="{79FB5860-22EB-4B6A-BEC3-E2055B14E625}"/>
              </a:ext>
            </a:extLst>
          </p:cNvPr>
          <p:cNvSpPr/>
          <p:nvPr/>
        </p:nvSpPr>
        <p:spPr>
          <a:xfrm>
            <a:off x="980279" y="1391963"/>
            <a:ext cx="518091" cy="369332"/>
          </a:xfrm>
          <a:prstGeom prst="rect">
            <a:avLst/>
          </a:prstGeom>
          <a:solidFill>
            <a:srgbClr val="C000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9" name="Rectangle 18">
            <a:extLst>
              <a:ext uri="{FF2B5EF4-FFF2-40B4-BE49-F238E27FC236}">
                <a16:creationId xmlns:a16="http://schemas.microsoft.com/office/drawing/2014/main" id="{E65FA4EF-795D-45DF-9131-88EE47727C01}"/>
              </a:ext>
            </a:extLst>
          </p:cNvPr>
          <p:cNvSpPr/>
          <p:nvPr/>
        </p:nvSpPr>
        <p:spPr>
          <a:xfrm>
            <a:off x="2365840" y="2267695"/>
            <a:ext cx="518091" cy="369332"/>
          </a:xfrm>
          <a:prstGeom prst="rect">
            <a:avLst/>
          </a:prstGeom>
          <a:solidFill>
            <a:srgbClr val="C000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0" name="Rectangle 19">
            <a:extLst>
              <a:ext uri="{FF2B5EF4-FFF2-40B4-BE49-F238E27FC236}">
                <a16:creationId xmlns:a16="http://schemas.microsoft.com/office/drawing/2014/main" id="{F652888E-CDF6-4A6E-BB59-64E164732145}"/>
              </a:ext>
            </a:extLst>
          </p:cNvPr>
          <p:cNvSpPr/>
          <p:nvPr/>
        </p:nvSpPr>
        <p:spPr>
          <a:xfrm>
            <a:off x="3571772" y="2680137"/>
            <a:ext cx="646331" cy="369332"/>
          </a:xfrm>
          <a:prstGeom prst="rect">
            <a:avLst/>
          </a:prstGeom>
          <a:solidFill>
            <a:srgbClr val="C000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48</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1" name="Rectangle 20">
            <a:extLst>
              <a:ext uri="{FF2B5EF4-FFF2-40B4-BE49-F238E27FC236}">
                <a16:creationId xmlns:a16="http://schemas.microsoft.com/office/drawing/2014/main" id="{2FBD407A-B731-442E-883D-3C417E4E8790}"/>
              </a:ext>
            </a:extLst>
          </p:cNvPr>
          <p:cNvSpPr/>
          <p:nvPr/>
        </p:nvSpPr>
        <p:spPr>
          <a:xfrm>
            <a:off x="4977467" y="3211877"/>
            <a:ext cx="646331" cy="369332"/>
          </a:xfrm>
          <a:prstGeom prst="rect">
            <a:avLst/>
          </a:prstGeom>
          <a:solidFill>
            <a:srgbClr val="C000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19</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2" name="Rectangle 21">
            <a:extLst>
              <a:ext uri="{FF2B5EF4-FFF2-40B4-BE49-F238E27FC236}">
                <a16:creationId xmlns:a16="http://schemas.microsoft.com/office/drawing/2014/main" id="{2C4753D2-2960-4981-94CB-1C7784B5A6EE}"/>
              </a:ext>
            </a:extLst>
          </p:cNvPr>
          <p:cNvSpPr/>
          <p:nvPr/>
        </p:nvSpPr>
        <p:spPr>
          <a:xfrm>
            <a:off x="6585547" y="2680137"/>
            <a:ext cx="518091" cy="369332"/>
          </a:xfrm>
          <a:prstGeom prst="rect">
            <a:avLst/>
          </a:prstGeom>
          <a:solidFill>
            <a:srgbClr val="C000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3" name="Rectangle 22">
            <a:extLst>
              <a:ext uri="{FF2B5EF4-FFF2-40B4-BE49-F238E27FC236}">
                <a16:creationId xmlns:a16="http://schemas.microsoft.com/office/drawing/2014/main" id="{64748D97-B4A5-4B22-8114-CED78722B935}"/>
              </a:ext>
            </a:extLst>
          </p:cNvPr>
          <p:cNvSpPr/>
          <p:nvPr/>
        </p:nvSpPr>
        <p:spPr>
          <a:xfrm>
            <a:off x="8262577" y="2680944"/>
            <a:ext cx="518091" cy="369332"/>
          </a:xfrm>
          <a:prstGeom prst="rect">
            <a:avLst/>
          </a:prstGeom>
          <a:solidFill>
            <a:srgbClr val="C000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4" name="Rectangle 23">
            <a:extLst>
              <a:ext uri="{FF2B5EF4-FFF2-40B4-BE49-F238E27FC236}">
                <a16:creationId xmlns:a16="http://schemas.microsoft.com/office/drawing/2014/main" id="{E273A0DB-A94E-480D-85D1-AB12758F08A1}"/>
              </a:ext>
            </a:extLst>
          </p:cNvPr>
          <p:cNvSpPr/>
          <p:nvPr/>
        </p:nvSpPr>
        <p:spPr>
          <a:xfrm>
            <a:off x="9564087" y="2680137"/>
            <a:ext cx="518091" cy="369332"/>
          </a:xfrm>
          <a:prstGeom prst="rect">
            <a:avLst/>
          </a:prstGeom>
          <a:solidFill>
            <a:srgbClr val="C000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5" name="Rectangle 24">
            <a:extLst>
              <a:ext uri="{FF2B5EF4-FFF2-40B4-BE49-F238E27FC236}">
                <a16:creationId xmlns:a16="http://schemas.microsoft.com/office/drawing/2014/main" id="{A238D1C3-86F6-4351-AB77-11F32CC91D43}"/>
              </a:ext>
            </a:extLst>
          </p:cNvPr>
          <p:cNvSpPr/>
          <p:nvPr/>
        </p:nvSpPr>
        <p:spPr>
          <a:xfrm>
            <a:off x="11000714" y="1391963"/>
            <a:ext cx="646331" cy="369332"/>
          </a:xfrm>
          <a:prstGeom prst="rect">
            <a:avLst/>
          </a:prstGeom>
          <a:solidFill>
            <a:srgbClr val="C000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46</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0CE162FD-DADD-4771-ACD5-0488E8848FA0}"/>
              </a:ext>
            </a:extLst>
          </p:cNvPr>
          <p:cNvSpPr/>
          <p:nvPr/>
        </p:nvSpPr>
        <p:spPr>
          <a:xfrm>
            <a:off x="-15391" y="5394502"/>
            <a:ext cx="912575"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 Reporting</a:t>
            </a:r>
          </a:p>
        </p:txBody>
      </p:sp>
      <p:sp>
        <p:nvSpPr>
          <p:cNvPr id="29" name="Rectangle 28">
            <a:extLst>
              <a:ext uri="{FF2B5EF4-FFF2-40B4-BE49-F238E27FC236}">
                <a16:creationId xmlns:a16="http://schemas.microsoft.com/office/drawing/2014/main" id="{25A2BF12-B502-45FC-9B30-6F674A5880D9}"/>
              </a:ext>
            </a:extLst>
          </p:cNvPr>
          <p:cNvSpPr/>
          <p:nvPr/>
        </p:nvSpPr>
        <p:spPr>
          <a:xfrm>
            <a:off x="9502240" y="6613311"/>
            <a:ext cx="28184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rPr>
              <a:t>Source: GAM WHO, UNAIDS, UNICEF 15 July 2019</a:t>
            </a:r>
          </a:p>
        </p:txBody>
      </p:sp>
    </p:spTree>
    <p:extLst>
      <p:ext uri="{BB962C8B-B14F-4D97-AF65-F5344CB8AC3E}">
        <p14:creationId xmlns:p14="http://schemas.microsoft.com/office/powerpoint/2010/main" val="2342644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252522" y="1129117"/>
            <a:ext cx="11686953" cy="5592358"/>
          </a:xfrm>
          <a:solidFill>
            <a:srgbClr val="EDEEE3"/>
          </a:solidFill>
        </p:spPr>
        <p:txBody>
          <a:bodyPr>
            <a:noAutofit/>
          </a:bodyPr>
          <a:lstStyle/>
          <a:p>
            <a:pPr marL="17463" lvl="1" indent="0">
              <a:spcBef>
                <a:spcPts val="200"/>
              </a:spcBef>
              <a:buNone/>
            </a:pPr>
            <a:r>
              <a:rPr lang="en-CA" b="1" dirty="0">
                <a:latin typeface="Arial" panose="020B0604020202020204" pitchFamily="34" charset="0"/>
                <a:cs typeface="Arial" panose="020B0604020202020204" pitchFamily="34" charset="0"/>
              </a:rPr>
              <a:t>Tremendous progress over last decade:</a:t>
            </a:r>
          </a:p>
          <a:p>
            <a:pPr marL="355600" lvl="1" indent="-152400">
              <a:spcBef>
                <a:spcPts val="200"/>
              </a:spcBef>
              <a:buFont typeface="Wingdings" charset="2"/>
              <a:buChar char="§"/>
            </a:pPr>
            <a:r>
              <a:rPr lang="en-CA" dirty="0">
                <a:latin typeface="Arial" panose="020B0604020202020204" pitchFamily="34" charset="0"/>
                <a:cs typeface="Arial" panose="020B0604020202020204" pitchFamily="34" charset="0"/>
              </a:rPr>
              <a:t> Closer to achieving first 90 – but priority populations still missed.</a:t>
            </a:r>
          </a:p>
          <a:p>
            <a:pPr marL="17463" lvl="1" indent="0">
              <a:spcBef>
                <a:spcPts val="2000"/>
              </a:spcBef>
              <a:buNone/>
            </a:pPr>
            <a:r>
              <a:rPr lang="en-CA" b="1" dirty="0">
                <a:latin typeface="Arial" panose="020B0604020202020204" pitchFamily="34" charset="0"/>
                <a:cs typeface="Arial" panose="020B0604020202020204" pitchFamily="34" charset="0"/>
              </a:rPr>
              <a:t>Achieving high awareness of status is challenging:</a:t>
            </a:r>
          </a:p>
          <a:p>
            <a:pPr marL="393700" lvl="2" indent="-215900">
              <a:spcBef>
                <a:spcPts val="200"/>
              </a:spcBef>
              <a:buFont typeface="Wingdings" charset="2"/>
              <a:buChar char="§"/>
            </a:pPr>
            <a:r>
              <a:rPr lang="en-CA" sz="2400" dirty="0">
                <a:latin typeface="Arial" panose="020B0604020202020204" pitchFamily="34" charset="0"/>
                <a:cs typeface="Arial" panose="020B0604020202020204" pitchFamily="34" charset="0"/>
              </a:rPr>
              <a:t>Key populations are more likely to be undiagnosed.</a:t>
            </a:r>
          </a:p>
          <a:p>
            <a:pPr marL="393700" lvl="2" indent="-215900">
              <a:spcBef>
                <a:spcPts val="200"/>
              </a:spcBef>
              <a:buFont typeface="Wingdings" charset="2"/>
              <a:buChar char="§"/>
            </a:pPr>
            <a:r>
              <a:rPr lang="en-CA" sz="2400" dirty="0">
                <a:latin typeface="Arial" panose="020B0604020202020204" pitchFamily="34" charset="0"/>
                <a:cs typeface="Arial" panose="020B0604020202020204" pitchFamily="34" charset="0"/>
              </a:rPr>
              <a:t>Partners of PLHIV, STI patients missed</a:t>
            </a:r>
          </a:p>
          <a:p>
            <a:pPr marL="393700" lvl="2" indent="-215900">
              <a:spcBef>
                <a:spcPts val="200"/>
              </a:spcBef>
              <a:buFont typeface="Wingdings" charset="2"/>
              <a:buChar char="§"/>
            </a:pPr>
            <a:r>
              <a:rPr lang="en-CA" sz="2400" dirty="0">
                <a:latin typeface="Arial" panose="020B0604020202020204" pitchFamily="34" charset="0"/>
                <a:cs typeface="Arial" panose="020B0604020202020204" pitchFamily="34" charset="0"/>
              </a:rPr>
              <a:t>In southern Africa, men (25+) missed and AGYW incidence high and no standard HTS in FP services.</a:t>
            </a:r>
          </a:p>
          <a:p>
            <a:pPr marL="393700" lvl="2" indent="-215900">
              <a:spcBef>
                <a:spcPts val="200"/>
              </a:spcBef>
              <a:buFont typeface="Wingdings" charset="2"/>
              <a:buChar char="§"/>
            </a:pPr>
            <a:endParaRPr lang="en-CA" sz="500" dirty="0">
              <a:latin typeface="Arial" panose="020B0604020202020204" pitchFamily="34" charset="0"/>
              <a:cs typeface="Arial" panose="020B0604020202020204" pitchFamily="34" charset="0"/>
            </a:endParaRPr>
          </a:p>
          <a:p>
            <a:pPr marL="0" lvl="1" indent="0">
              <a:spcBef>
                <a:spcPts val="200"/>
              </a:spcBef>
              <a:buNone/>
            </a:pPr>
            <a:r>
              <a:rPr lang="en-CA" b="1" dirty="0">
                <a:latin typeface="Arial" panose="020B0604020202020204" pitchFamily="34" charset="0"/>
                <a:cs typeface="Arial" panose="020B0604020202020204" pitchFamily="34" charset="0"/>
              </a:rPr>
              <a:t>WHO policy gaps</a:t>
            </a:r>
          </a:p>
          <a:p>
            <a:pPr marL="393700" lvl="2" indent="-177800">
              <a:spcBef>
                <a:spcPts val="200"/>
              </a:spcBef>
              <a:buFont typeface="Wingdings" charset="2"/>
              <a:buChar char="§"/>
            </a:pPr>
            <a:r>
              <a:rPr lang="en-CA" sz="2400" dirty="0">
                <a:solidFill>
                  <a:prstClr val="black"/>
                </a:solidFill>
                <a:latin typeface="Arial" panose="020B0604020202020204" pitchFamily="34" charset="0"/>
                <a:cs typeface="Arial" panose="020B0604020202020204" pitchFamily="34" charset="0"/>
              </a:rPr>
              <a:t>Significant gaps in implementation of WHO HTS guidelines – particularly high impact differentiated HTS approaches.</a:t>
            </a:r>
          </a:p>
          <a:p>
            <a:pPr marL="17463" lvl="1" indent="0">
              <a:spcBef>
                <a:spcPts val="2000"/>
              </a:spcBef>
              <a:buNone/>
            </a:pPr>
            <a:r>
              <a:rPr lang="en-CA" b="1" dirty="0">
                <a:latin typeface="Arial" panose="020B0604020202020204" pitchFamily="34" charset="0"/>
                <a:cs typeface="Arial" panose="020B0604020202020204" pitchFamily="34" charset="0"/>
              </a:rPr>
              <a:t>2030 target is 95% awareness </a:t>
            </a:r>
            <a:r>
              <a:rPr lang="mr-IN" b="1" dirty="0">
                <a:latin typeface="Arial" panose="020B0604020202020204" pitchFamily="34" charset="0"/>
                <a:cs typeface="Arial" panose="020B0604020202020204" pitchFamily="34" charset="0"/>
              </a:rPr>
              <a:t>–</a:t>
            </a:r>
            <a:r>
              <a:rPr lang="en-CA" b="1" dirty="0">
                <a:latin typeface="Arial" panose="020B0604020202020204" pitchFamily="34" charset="0"/>
                <a:cs typeface="Arial" panose="020B0604020202020204" pitchFamily="34" charset="0"/>
              </a:rPr>
              <a:t> how to achieve it:</a:t>
            </a:r>
          </a:p>
          <a:p>
            <a:pPr marL="393700" lvl="2" indent="-177800">
              <a:spcBef>
                <a:spcPts val="200"/>
              </a:spcBef>
              <a:buFont typeface="Wingdings" charset="2"/>
              <a:buChar char="§"/>
            </a:pPr>
            <a:r>
              <a:rPr lang="en-CA" sz="2400" dirty="0">
                <a:latin typeface="Arial" panose="020B0604020202020204" pitchFamily="34" charset="0"/>
                <a:cs typeface="Arial" panose="020B0604020202020204" pitchFamily="34" charset="0"/>
              </a:rPr>
              <a:t>Additional challenges, decreasing positivity.</a:t>
            </a:r>
          </a:p>
          <a:p>
            <a:pPr marL="393700" lvl="2" indent="-177800">
              <a:spcBef>
                <a:spcPts val="200"/>
              </a:spcBef>
              <a:buFont typeface="Wingdings" charset="2"/>
              <a:buChar char="§"/>
            </a:pPr>
            <a:r>
              <a:rPr lang="en-CA" sz="2400" dirty="0">
                <a:latin typeface="Arial" panose="020B0604020202020204" pitchFamily="34" charset="0"/>
                <a:cs typeface="Arial" panose="020B0604020202020204" pitchFamily="34" charset="0"/>
              </a:rPr>
              <a:t>Need to optimize HIV testing services to focus on priority populations.</a:t>
            </a:r>
          </a:p>
          <a:p>
            <a:pPr marL="393700" lvl="2" indent="-177800">
              <a:spcBef>
                <a:spcPts val="200"/>
              </a:spcBef>
              <a:buFont typeface="Wingdings" charset="2"/>
              <a:buChar char="§"/>
            </a:pPr>
            <a:r>
              <a:rPr lang="en-CA" sz="2400" dirty="0">
                <a:latin typeface="Arial" panose="020B0604020202020204" pitchFamily="34" charset="0"/>
                <a:cs typeface="Arial" panose="020B0604020202020204" pitchFamily="34" charset="0"/>
              </a:rPr>
              <a:t>Reduce both absolute and relative gaps.</a:t>
            </a:r>
          </a:p>
          <a:p>
            <a:pPr marL="393700" lvl="2" indent="-177800">
              <a:spcBef>
                <a:spcPts val="200"/>
              </a:spcBef>
              <a:buFont typeface="Wingdings" charset="2"/>
              <a:buChar char="§"/>
            </a:pPr>
            <a:endParaRPr lang="en-CA" sz="24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F297082E-E1B6-1C4E-9FB7-D0DF7D314292}" type="slidenum">
              <a:rPr lang="en-CA" smtClean="0"/>
              <a:t>21</a:t>
            </a:fld>
            <a:endParaRPr lang="en-CA" dirty="0"/>
          </a:p>
        </p:txBody>
      </p:sp>
      <p:sp>
        <p:nvSpPr>
          <p:cNvPr id="7" name="Title 1">
            <a:extLst>
              <a:ext uri="{FF2B5EF4-FFF2-40B4-BE49-F238E27FC236}">
                <a16:creationId xmlns:a16="http://schemas.microsoft.com/office/drawing/2014/main" id="{58DE7955-60EE-A343-9EEC-D025B5DADB41}"/>
              </a:ext>
            </a:extLst>
          </p:cNvPr>
          <p:cNvSpPr txBox="1">
            <a:spLocks/>
          </p:cNvSpPr>
          <p:nvPr/>
        </p:nvSpPr>
        <p:spPr>
          <a:xfrm>
            <a:off x="0" y="-1"/>
            <a:ext cx="12191999" cy="1305735"/>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b="1" dirty="0">
                <a:latin typeface="Arial" charset="0"/>
                <a:ea typeface="Arial" charset="0"/>
                <a:cs typeface="Arial" charset="0"/>
              </a:rPr>
              <a:t>Priorities for first 95</a:t>
            </a:r>
          </a:p>
        </p:txBody>
      </p:sp>
    </p:spTree>
    <p:extLst>
      <p:ext uri="{BB962C8B-B14F-4D97-AF65-F5344CB8AC3E}">
        <p14:creationId xmlns:p14="http://schemas.microsoft.com/office/powerpoint/2010/main" val="696622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FCB1-050F-4CCC-8881-B9FD732B51F6}"/>
              </a:ext>
            </a:extLst>
          </p:cNvPr>
          <p:cNvSpPr>
            <a:spLocks noGrp="1"/>
          </p:cNvSpPr>
          <p:nvPr>
            <p:ph type="title"/>
          </p:nvPr>
        </p:nvSpPr>
        <p:spPr>
          <a:xfrm>
            <a:off x="356004" y="153032"/>
            <a:ext cx="4863110" cy="1904368"/>
          </a:xfrm>
        </p:spPr>
        <p:txBody>
          <a:bodyPr>
            <a:normAutofit/>
          </a:bodyPr>
          <a:lstStyle/>
          <a:p>
            <a:r>
              <a:rPr lang="fr-CH" sz="4000" b="1" dirty="0">
                <a:latin typeface="Arial" panose="020B0604020202020204" pitchFamily="34" charset="0"/>
                <a:cs typeface="Arial" panose="020B0604020202020204" pitchFamily="34" charset="0"/>
              </a:rPr>
              <a:t>Access the full guidelines on the WHO HTS APP!</a:t>
            </a:r>
            <a:endParaRPr lang="en-GB" sz="4000" b="1"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0521661-0452-47E2-A7CF-39B8AA5A8151}"/>
              </a:ext>
            </a:extLst>
          </p:cNvPr>
          <p:cNvSpPr>
            <a:spLocks noGrp="1"/>
          </p:cNvSpPr>
          <p:nvPr>
            <p:ph type="body" sz="half" idx="2"/>
          </p:nvPr>
        </p:nvSpPr>
        <p:spPr>
          <a:xfrm>
            <a:off x="356004" y="2231756"/>
            <a:ext cx="4416022" cy="3637232"/>
          </a:xfrm>
        </p:spPr>
        <p:txBody>
          <a:bodyPr>
            <a:normAutofit/>
          </a:bodyPr>
          <a:lstStyle/>
          <a:p>
            <a:pPr marL="285750" indent="-285750">
              <a:buFont typeface="Arial" panose="020B0604020202020204" pitchFamily="34" charset="0"/>
              <a:buChar char="•"/>
            </a:pPr>
            <a:r>
              <a:rPr lang="fr-CH" sz="1800" dirty="0" err="1">
                <a:latin typeface="Arial" panose="020B0604020202020204" pitchFamily="34" charset="0"/>
                <a:cs typeface="Arial" panose="020B0604020202020204" pitchFamily="34" charset="0"/>
              </a:rPr>
              <a:t>Search</a:t>
            </a:r>
            <a:r>
              <a:rPr lang="fr-CH" sz="1800" dirty="0">
                <a:latin typeface="Arial" panose="020B0604020202020204" pitchFamily="34" charset="0"/>
                <a:cs typeface="Arial" panose="020B0604020202020204" pitchFamily="34" charset="0"/>
              </a:rPr>
              <a:t> ‘WHO HTS Info’ </a:t>
            </a:r>
            <a:r>
              <a:rPr lang="fr-CH" sz="1800" dirty="0" err="1">
                <a:latin typeface="Arial" panose="020B0604020202020204" pitchFamily="34" charset="0"/>
                <a:cs typeface="Arial" panose="020B0604020202020204" pitchFamily="34" charset="0"/>
              </a:rPr>
              <a:t>wherever</a:t>
            </a:r>
            <a:r>
              <a:rPr lang="fr-CH" sz="1800" dirty="0">
                <a:latin typeface="Arial" panose="020B0604020202020204" pitchFamily="34" charset="0"/>
                <a:cs typeface="Arial" panose="020B0604020202020204" pitchFamily="34" charset="0"/>
              </a:rPr>
              <a:t> </a:t>
            </a:r>
            <a:r>
              <a:rPr lang="fr-CH" sz="1800" dirty="0" err="1">
                <a:latin typeface="Arial" panose="020B0604020202020204" pitchFamily="34" charset="0"/>
                <a:cs typeface="Arial" panose="020B0604020202020204" pitchFamily="34" charset="0"/>
              </a:rPr>
              <a:t>you</a:t>
            </a:r>
            <a:r>
              <a:rPr lang="fr-CH" sz="1800" dirty="0">
                <a:latin typeface="Arial" panose="020B0604020202020204" pitchFamily="34" charset="0"/>
                <a:cs typeface="Arial" panose="020B0604020202020204" pitchFamily="34" charset="0"/>
              </a:rPr>
              <a:t> </a:t>
            </a:r>
            <a:r>
              <a:rPr lang="fr-CH" sz="1800" dirty="0" err="1">
                <a:latin typeface="Arial" panose="020B0604020202020204" pitchFamily="34" charset="0"/>
                <a:cs typeface="Arial" panose="020B0604020202020204" pitchFamily="34" charset="0"/>
              </a:rPr>
              <a:t>get</a:t>
            </a:r>
            <a:r>
              <a:rPr lang="fr-CH" sz="1800" dirty="0">
                <a:latin typeface="Arial" panose="020B0604020202020204" pitchFamily="34" charset="0"/>
                <a:cs typeface="Arial" panose="020B0604020202020204" pitchFamily="34" charset="0"/>
              </a:rPr>
              <a:t> Apps</a:t>
            </a:r>
          </a:p>
          <a:p>
            <a:pPr marL="285750" indent="-285750">
              <a:buFont typeface="Arial" panose="020B0604020202020204" pitchFamily="34" charset="0"/>
              <a:buChar char="•"/>
            </a:pPr>
            <a:r>
              <a:rPr lang="fr-CH" sz="1800" dirty="0">
                <a:latin typeface="Arial" panose="020B0604020202020204" pitchFamily="34" charset="0"/>
                <a:cs typeface="Arial" panose="020B0604020202020204" pitchFamily="34" charset="0"/>
              </a:rPr>
              <a:t>Notifications </a:t>
            </a:r>
            <a:r>
              <a:rPr lang="fr-CH" sz="1800" dirty="0" err="1">
                <a:latin typeface="Arial" panose="020B0604020202020204" pitchFamily="34" charset="0"/>
                <a:cs typeface="Arial" panose="020B0604020202020204" pitchFamily="34" charset="0"/>
              </a:rPr>
              <a:t>when</a:t>
            </a:r>
            <a:r>
              <a:rPr lang="fr-CH" sz="1800" dirty="0">
                <a:latin typeface="Arial" panose="020B0604020202020204" pitchFamily="34" charset="0"/>
                <a:cs typeface="Arial" panose="020B0604020202020204" pitchFamily="34" charset="0"/>
              </a:rPr>
              <a:t> new content </a:t>
            </a:r>
            <a:r>
              <a:rPr lang="fr-CH" sz="1800" dirty="0" err="1">
                <a:latin typeface="Arial" panose="020B0604020202020204" pitchFamily="34" charset="0"/>
                <a:cs typeface="Arial" panose="020B0604020202020204" pitchFamily="34" charset="0"/>
              </a:rPr>
              <a:t>is</a:t>
            </a:r>
            <a:r>
              <a:rPr lang="fr-CH" sz="1800" dirty="0">
                <a:latin typeface="Arial" panose="020B0604020202020204" pitchFamily="34" charset="0"/>
                <a:cs typeface="Arial" panose="020B0604020202020204" pitchFamily="34" charset="0"/>
              </a:rPr>
              <a:t> </a:t>
            </a:r>
            <a:r>
              <a:rPr lang="fr-CH" sz="1800" dirty="0" err="1">
                <a:latin typeface="Arial" panose="020B0604020202020204" pitchFamily="34" charset="0"/>
                <a:cs typeface="Arial" panose="020B0604020202020204" pitchFamily="34" charset="0"/>
              </a:rPr>
              <a:t>available</a:t>
            </a:r>
            <a:endParaRPr lang="fr-CH"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H" sz="1800" dirty="0" err="1">
                <a:latin typeface="Arial" panose="020B0604020202020204" pitchFamily="34" charset="0"/>
                <a:cs typeface="Arial" panose="020B0604020202020204" pitchFamily="34" charset="0"/>
              </a:rPr>
              <a:t>Search</a:t>
            </a:r>
            <a:r>
              <a:rPr lang="fr-CH" sz="1800" dirty="0">
                <a:latin typeface="Arial" panose="020B0604020202020204" pitchFamily="34" charset="0"/>
                <a:cs typeface="Arial" panose="020B0604020202020204" pitchFamily="34" charset="0"/>
              </a:rPr>
              <a:t>, </a:t>
            </a:r>
            <a:r>
              <a:rPr lang="fr-CH" sz="1800" dirty="0" err="1">
                <a:latin typeface="Arial" panose="020B0604020202020204" pitchFamily="34" charset="0"/>
                <a:cs typeface="Arial" panose="020B0604020202020204" pitchFamily="34" charset="0"/>
              </a:rPr>
              <a:t>save</a:t>
            </a:r>
            <a:r>
              <a:rPr lang="fr-CH" sz="1800" dirty="0">
                <a:latin typeface="Arial" panose="020B0604020202020204" pitchFamily="34" charset="0"/>
                <a:cs typeface="Arial" panose="020B0604020202020204" pitchFamily="34" charset="0"/>
              </a:rPr>
              <a:t>, </a:t>
            </a:r>
            <a:r>
              <a:rPr lang="fr-CH" sz="1800" dirty="0" err="1">
                <a:latin typeface="Arial" panose="020B0604020202020204" pitchFamily="34" charset="0"/>
                <a:cs typeface="Arial" panose="020B0604020202020204" pitchFamily="34" charset="0"/>
              </a:rPr>
              <a:t>send</a:t>
            </a:r>
            <a:endParaRPr lang="fr-CH"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H" sz="1800" dirty="0">
                <a:latin typeface="Arial" panose="020B0604020202020204" pitchFamily="34" charset="0"/>
                <a:cs typeface="Arial" panose="020B0604020202020204" pitchFamily="34" charset="0"/>
              </a:rPr>
              <a:t>Country HTS data in one place w/ guidelines</a:t>
            </a:r>
          </a:p>
          <a:p>
            <a:pPr marL="285750" indent="-285750">
              <a:buFont typeface="Arial" panose="020B0604020202020204" pitchFamily="34" charset="0"/>
              <a:buChar char="•"/>
            </a:pPr>
            <a:r>
              <a:rPr lang="fr-CH" sz="1800" dirty="0" err="1">
                <a:latin typeface="Arial" panose="020B0604020202020204" pitchFamily="34" charset="0"/>
                <a:cs typeface="Arial" panose="020B0604020202020204" pitchFamily="34" charset="0"/>
              </a:rPr>
              <a:t>Language</a:t>
            </a:r>
            <a:r>
              <a:rPr lang="fr-CH" sz="1800" dirty="0">
                <a:latin typeface="Arial" panose="020B0604020202020204" pitchFamily="34" charset="0"/>
                <a:cs typeface="Arial" panose="020B0604020202020204" pitchFamily="34" charset="0"/>
              </a:rPr>
              <a:t> updates: French on the </a:t>
            </a:r>
            <a:r>
              <a:rPr lang="fr-CH" sz="1800" dirty="0" err="1">
                <a:latin typeface="Arial" panose="020B0604020202020204" pitchFamily="34" charset="0"/>
                <a:cs typeface="Arial" panose="020B0604020202020204" pitchFamily="34" charset="0"/>
              </a:rPr>
              <a:t>way</a:t>
            </a:r>
            <a:r>
              <a:rPr lang="fr-CH" sz="18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fr-CH" sz="1800" dirty="0" err="1">
                <a:latin typeface="Arial" panose="020B0604020202020204" pitchFamily="34" charset="0"/>
                <a:cs typeface="Arial" panose="020B0604020202020204" pitchFamily="34" charset="0"/>
              </a:rPr>
              <a:t>Available</a:t>
            </a:r>
            <a:r>
              <a:rPr lang="fr-CH" sz="1800" dirty="0">
                <a:latin typeface="Arial" panose="020B0604020202020204" pitchFamily="34" charset="0"/>
                <a:cs typeface="Arial" panose="020B0604020202020204" pitchFamily="34" charset="0"/>
              </a:rPr>
              <a:t> online and off</a:t>
            </a:r>
          </a:p>
          <a:p>
            <a:pPr marL="285750" indent="-285750">
              <a:buFont typeface="Arial" panose="020B0604020202020204" pitchFamily="34" charset="0"/>
              <a:buChar char="•"/>
            </a:pPr>
            <a:r>
              <a:rPr lang="fr-CH" sz="1800" dirty="0" err="1">
                <a:latin typeface="Arial" panose="020B0604020202020204" pitchFamily="34" charset="0"/>
                <a:cs typeface="Arial" panose="020B0604020202020204" pitchFamily="34" charset="0"/>
              </a:rPr>
              <a:t>Videos</a:t>
            </a:r>
            <a:r>
              <a:rPr lang="fr-CH" sz="1800" dirty="0">
                <a:latin typeface="Arial" panose="020B0604020202020204" pitchFamily="34" charset="0"/>
                <a:cs typeface="Arial" panose="020B0604020202020204" pitchFamily="34" charset="0"/>
              </a:rPr>
              <a:t> </a:t>
            </a:r>
            <a:r>
              <a:rPr lang="fr-CH" sz="1800" dirty="0" err="1">
                <a:latin typeface="Arial" panose="020B0604020202020204" pitchFamily="34" charset="0"/>
                <a:cs typeface="Arial" panose="020B0604020202020204" pitchFamily="34" charset="0"/>
              </a:rPr>
              <a:t>coming</a:t>
            </a:r>
            <a:r>
              <a:rPr lang="fr-CH" sz="1800" dirty="0">
                <a:latin typeface="Arial" panose="020B0604020202020204" pitchFamily="34" charset="0"/>
                <a:cs typeface="Arial" panose="020B0604020202020204" pitchFamily="34" charset="0"/>
              </a:rPr>
              <a:t> for 2020</a:t>
            </a:r>
            <a:endParaRPr lang="en-GB" sz="18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D3558E8-8B68-4FA8-A606-EBD7AC510F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627" y="6191030"/>
            <a:ext cx="1516640" cy="478058"/>
          </a:xfrm>
          <a:prstGeom prst="rect">
            <a:avLst/>
          </a:prstGeom>
        </p:spPr>
      </p:pic>
      <p:pic>
        <p:nvPicPr>
          <p:cNvPr id="3" name="Image 2"/>
          <p:cNvPicPr>
            <a:picLocks noChangeAspect="1"/>
          </p:cNvPicPr>
          <p:nvPr/>
        </p:nvPicPr>
        <p:blipFill>
          <a:blip r:embed="rId3"/>
          <a:stretch>
            <a:fillRect/>
          </a:stretch>
        </p:blipFill>
        <p:spPr>
          <a:xfrm>
            <a:off x="5293140" y="0"/>
            <a:ext cx="6542857" cy="4761905"/>
          </a:xfrm>
          <a:prstGeom prst="rect">
            <a:avLst/>
          </a:prstGeom>
        </p:spPr>
      </p:pic>
      <p:pic>
        <p:nvPicPr>
          <p:cNvPr id="6" name="Image 5"/>
          <p:cNvPicPr>
            <a:picLocks noChangeAspect="1"/>
          </p:cNvPicPr>
          <p:nvPr/>
        </p:nvPicPr>
        <p:blipFill>
          <a:blip r:embed="rId4"/>
          <a:stretch>
            <a:fillRect/>
          </a:stretch>
        </p:blipFill>
        <p:spPr>
          <a:xfrm>
            <a:off x="10616949" y="4869088"/>
            <a:ext cx="1219048" cy="1800000"/>
          </a:xfrm>
          <a:prstGeom prst="rect">
            <a:avLst/>
          </a:prstGeom>
        </p:spPr>
      </p:pic>
      <p:pic>
        <p:nvPicPr>
          <p:cNvPr id="7" name="Image 6"/>
          <p:cNvPicPr>
            <a:picLocks noChangeAspect="1"/>
          </p:cNvPicPr>
          <p:nvPr/>
        </p:nvPicPr>
        <p:blipFill>
          <a:blip r:embed="rId5"/>
          <a:stretch>
            <a:fillRect/>
          </a:stretch>
        </p:blipFill>
        <p:spPr>
          <a:xfrm>
            <a:off x="7301104" y="5069606"/>
            <a:ext cx="3142857" cy="1657143"/>
          </a:xfrm>
          <a:prstGeom prst="rect">
            <a:avLst/>
          </a:prstGeom>
        </p:spPr>
      </p:pic>
      <p:pic>
        <p:nvPicPr>
          <p:cNvPr id="19" name="Image 18"/>
          <p:cNvPicPr>
            <a:picLocks noChangeAspect="1"/>
          </p:cNvPicPr>
          <p:nvPr/>
        </p:nvPicPr>
        <p:blipFill>
          <a:blip r:embed="rId6"/>
          <a:stretch>
            <a:fillRect/>
          </a:stretch>
        </p:blipFill>
        <p:spPr>
          <a:xfrm>
            <a:off x="4070973" y="4964326"/>
            <a:ext cx="3057143" cy="1609524"/>
          </a:xfrm>
          <a:prstGeom prst="rect">
            <a:avLst/>
          </a:prstGeom>
        </p:spPr>
      </p:pic>
    </p:spTree>
    <p:extLst>
      <p:ext uri="{BB962C8B-B14F-4D97-AF65-F5344CB8AC3E}">
        <p14:creationId xmlns:p14="http://schemas.microsoft.com/office/powerpoint/2010/main" val="3431420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a:extLst>
              <a:ext uri="{FF2B5EF4-FFF2-40B4-BE49-F238E27FC236}">
                <a16:creationId xmlns:a16="http://schemas.microsoft.com/office/drawing/2014/main" id="{5D549115-7217-44AC-935D-39E862CA73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4364" y="3913658"/>
            <a:ext cx="2248297" cy="2688793"/>
          </a:xfrm>
          <a:prstGeom prst="rect">
            <a:avLst/>
          </a:prstGeom>
        </p:spPr>
      </p:pic>
      <p:pic>
        <p:nvPicPr>
          <p:cNvPr id="8" name="Picture 7" descr="Screen Clipping">
            <a:extLst>
              <a:ext uri="{FF2B5EF4-FFF2-40B4-BE49-F238E27FC236}">
                <a16:creationId xmlns:a16="http://schemas.microsoft.com/office/drawing/2014/main" id="{CBC1CC17-96B0-4484-8178-91BB58C1FD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4364" y="1063080"/>
            <a:ext cx="2248297" cy="2651930"/>
          </a:xfrm>
          <a:prstGeom prst="rect">
            <a:avLst/>
          </a:prstGeom>
        </p:spPr>
      </p:pic>
      <p:pic>
        <p:nvPicPr>
          <p:cNvPr id="10" name="Picture 9" descr="Screen Clipping">
            <a:extLst>
              <a:ext uri="{FF2B5EF4-FFF2-40B4-BE49-F238E27FC236}">
                <a16:creationId xmlns:a16="http://schemas.microsoft.com/office/drawing/2014/main" id="{C72D8D33-DC5F-45AC-A2AC-DE09EA3C07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7" r="1"/>
          <a:stretch/>
        </p:blipFill>
        <p:spPr>
          <a:xfrm>
            <a:off x="9564561" y="1032274"/>
            <a:ext cx="2163500" cy="2718382"/>
          </a:xfrm>
          <a:prstGeom prst="rect">
            <a:avLst/>
          </a:prstGeom>
        </p:spPr>
      </p:pic>
      <p:pic>
        <p:nvPicPr>
          <p:cNvPr id="12" name="Picture 11" descr="Screen Clipping">
            <a:extLst>
              <a:ext uri="{FF2B5EF4-FFF2-40B4-BE49-F238E27FC236}">
                <a16:creationId xmlns:a16="http://schemas.microsoft.com/office/drawing/2014/main" id="{87C83D9F-30D6-44F7-AEED-8833D53FDE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29"/>
          <a:stretch/>
        </p:blipFill>
        <p:spPr>
          <a:xfrm>
            <a:off x="6538818" y="3913658"/>
            <a:ext cx="2328680" cy="2718382"/>
          </a:xfrm>
          <a:prstGeom prst="rect">
            <a:avLst/>
          </a:prstGeom>
        </p:spPr>
      </p:pic>
      <p:pic>
        <p:nvPicPr>
          <p:cNvPr id="14" name="Picture 13" descr="Screen Clipping">
            <a:extLst>
              <a:ext uri="{FF2B5EF4-FFF2-40B4-BE49-F238E27FC236}">
                <a16:creationId xmlns:a16="http://schemas.microsoft.com/office/drawing/2014/main" id="{A8A33701-8026-4526-9FE4-06A6851107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9271" y="1067919"/>
            <a:ext cx="2248297" cy="2718382"/>
          </a:xfrm>
          <a:prstGeom prst="rect">
            <a:avLst/>
          </a:prstGeom>
        </p:spPr>
      </p:pic>
      <p:pic>
        <p:nvPicPr>
          <p:cNvPr id="13" name="Picture 12">
            <a:extLst>
              <a:ext uri="{FF2B5EF4-FFF2-40B4-BE49-F238E27FC236}">
                <a16:creationId xmlns:a16="http://schemas.microsoft.com/office/drawing/2014/main" id="{1CEE4090-9871-45EA-8072-6C667A0C4D0F}"/>
              </a:ext>
            </a:extLst>
          </p:cNvPr>
          <p:cNvPicPr>
            <a:picLocks noChangeAspect="1"/>
          </p:cNvPicPr>
          <p:nvPr/>
        </p:nvPicPr>
        <p:blipFill>
          <a:blip r:embed="rId8"/>
          <a:stretch>
            <a:fillRect/>
          </a:stretch>
        </p:blipFill>
        <p:spPr>
          <a:xfrm>
            <a:off x="122981" y="1223232"/>
            <a:ext cx="3073445" cy="4832290"/>
          </a:xfrm>
          <a:prstGeom prst="rect">
            <a:avLst/>
          </a:prstGeom>
        </p:spPr>
      </p:pic>
      <p:sp>
        <p:nvSpPr>
          <p:cNvPr id="11" name="Isosceles Triangle 10">
            <a:extLst>
              <a:ext uri="{FF2B5EF4-FFF2-40B4-BE49-F238E27FC236}">
                <a16:creationId xmlns:a16="http://schemas.microsoft.com/office/drawing/2014/main" id="{0476AFE2-6148-43E9-8EEC-5717FFF722B3}"/>
              </a:ext>
            </a:extLst>
          </p:cNvPr>
          <p:cNvSpPr/>
          <p:nvPr/>
        </p:nvSpPr>
        <p:spPr>
          <a:xfrm rot="5400000">
            <a:off x="2353641" y="3296302"/>
            <a:ext cx="2143125" cy="32861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
            <a:extLst>
              <a:ext uri="{FF2B5EF4-FFF2-40B4-BE49-F238E27FC236}">
                <a16:creationId xmlns:a16="http://schemas.microsoft.com/office/drawing/2014/main" id="{3962F649-93EC-4085-B33F-52F12E1D8F05}"/>
              </a:ext>
            </a:extLst>
          </p:cNvPr>
          <p:cNvSpPr txBox="1">
            <a:spLocks/>
          </p:cNvSpPr>
          <p:nvPr/>
        </p:nvSpPr>
        <p:spPr>
          <a:xfrm>
            <a:off x="0" y="463059"/>
            <a:ext cx="11352628" cy="61699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u="sng" dirty="0">
                <a:solidFill>
                  <a:schemeClr val="tx1"/>
                </a:solidFill>
                <a:latin typeface="Arial" panose="020B0604020202020204" pitchFamily="34" charset="0"/>
                <a:cs typeface="Arial" panose="020B0604020202020204" pitchFamily="34" charset="0"/>
              </a:rPr>
              <a:t>New</a:t>
            </a:r>
            <a:r>
              <a:rPr lang="en-US" sz="3600" b="1" dirty="0">
                <a:solidFill>
                  <a:schemeClr val="tx1"/>
                </a:solidFill>
                <a:latin typeface="Arial" panose="020B0604020202020204" pitchFamily="34" charset="0"/>
                <a:cs typeface="Arial" panose="020B0604020202020204" pitchFamily="34" charset="0"/>
              </a:rPr>
              <a:t> WHO HTS Guidelines for a changing epidemic</a:t>
            </a:r>
            <a:endParaRPr lang="en-GB" sz="3600" b="1" dirty="0">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BE0460E1-063D-4771-81E1-042A19371D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pic>
        <p:nvPicPr>
          <p:cNvPr id="2" name="Image 1"/>
          <p:cNvPicPr>
            <a:picLocks noChangeAspect="1"/>
          </p:cNvPicPr>
          <p:nvPr/>
        </p:nvPicPr>
        <p:blipFill>
          <a:blip r:embed="rId10"/>
          <a:stretch>
            <a:fillRect/>
          </a:stretch>
        </p:blipFill>
        <p:spPr>
          <a:xfrm>
            <a:off x="9613775" y="3945266"/>
            <a:ext cx="2114286" cy="2857143"/>
          </a:xfrm>
          <a:prstGeom prst="rect">
            <a:avLst/>
          </a:prstGeom>
        </p:spPr>
      </p:pic>
    </p:spTree>
    <p:extLst>
      <p:ext uri="{BB962C8B-B14F-4D97-AF65-F5344CB8AC3E}">
        <p14:creationId xmlns:p14="http://schemas.microsoft.com/office/powerpoint/2010/main" val="3577329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0188" y="158662"/>
            <a:ext cx="11932527" cy="616996"/>
          </a:xfrm>
        </p:spPr>
        <p:txBody>
          <a:bodyPr>
            <a:noAutofit/>
          </a:bodyPr>
          <a:lstStyle/>
          <a:p>
            <a:pPr algn="ctr"/>
            <a:r>
              <a:rPr lang="en-US" sz="3600" u="sng" dirty="0">
                <a:solidFill>
                  <a:schemeClr val="tx1"/>
                </a:solidFill>
                <a:latin typeface="Arial" panose="020B0604020202020204" pitchFamily="34" charset="0"/>
                <a:cs typeface="Arial" panose="020B0604020202020204" pitchFamily="34" charset="0"/>
              </a:rPr>
              <a:t>New</a:t>
            </a:r>
            <a:r>
              <a:rPr lang="en-US" sz="3600" dirty="0">
                <a:solidFill>
                  <a:schemeClr val="tx1"/>
                </a:solidFill>
                <a:latin typeface="Arial" panose="020B0604020202020204" pitchFamily="34" charset="0"/>
                <a:cs typeface="Arial" panose="020B0604020202020204" pitchFamily="34" charset="0"/>
              </a:rPr>
              <a:t> WHO guidelines on HTS for a changing epidemic</a:t>
            </a:r>
          </a:p>
          <a:p>
            <a:pPr algn="ctr"/>
            <a:r>
              <a:rPr lang="en-US" sz="3200" i="1" dirty="0">
                <a:solidFill>
                  <a:srgbClr val="00B0F0"/>
                </a:solidFill>
                <a:latin typeface="Arial" panose="020B0604020202020204" pitchFamily="34" charset="0"/>
                <a:cs typeface="Arial" panose="020B0604020202020204" pitchFamily="34" charset="0"/>
              </a:rPr>
              <a:t>8 updates and new recommendations/guidance  </a:t>
            </a:r>
            <a:endParaRPr lang="en-GB" sz="3200" i="1" dirty="0">
              <a:solidFill>
                <a:srgbClr val="00B0F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7350D87-B6A4-4326-8580-500C02A5EFB5}"/>
              </a:ext>
            </a:extLst>
          </p:cNvPr>
          <p:cNvPicPr>
            <a:picLocks noChangeAspect="1"/>
          </p:cNvPicPr>
          <p:nvPr/>
        </p:nvPicPr>
        <p:blipFill>
          <a:blip r:embed="rId3"/>
          <a:stretch>
            <a:fillRect/>
          </a:stretch>
        </p:blipFill>
        <p:spPr>
          <a:xfrm>
            <a:off x="762000" y="1293548"/>
            <a:ext cx="10293928" cy="5509933"/>
          </a:xfrm>
          <a:prstGeom prst="rect">
            <a:avLst/>
          </a:prstGeom>
        </p:spPr>
      </p:pic>
    </p:spTree>
    <p:extLst>
      <p:ext uri="{BB962C8B-B14F-4D97-AF65-F5344CB8AC3E}">
        <p14:creationId xmlns:p14="http://schemas.microsoft.com/office/powerpoint/2010/main" val="24576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CE0A2-35C3-4BC9-ADB0-F67CEDD12DE1}"/>
              </a:ext>
            </a:extLst>
          </p:cNvPr>
          <p:cNvSpPr>
            <a:spLocks noGrp="1"/>
          </p:cNvSpPr>
          <p:nvPr>
            <p:ph type="title"/>
          </p:nvPr>
        </p:nvSpPr>
        <p:spPr>
          <a:xfrm>
            <a:off x="0" y="464234"/>
            <a:ext cx="12191999" cy="675249"/>
          </a:xfrm>
        </p:spPr>
        <p:txBody>
          <a:bodyPr>
            <a:normAutofit/>
          </a:bodyPr>
          <a:lstStyle/>
          <a:p>
            <a:r>
              <a:rPr lang="en-GB" sz="3600" b="1" dirty="0">
                <a:solidFill>
                  <a:schemeClr val="tx1"/>
                </a:solidFill>
                <a:latin typeface="Arial" panose="020B0604020202020204" pitchFamily="34" charset="0"/>
              </a:rPr>
              <a:t>Prioritizing population: Reaching who is missing? </a:t>
            </a:r>
          </a:p>
        </p:txBody>
      </p:sp>
      <p:sp>
        <p:nvSpPr>
          <p:cNvPr id="3" name="Content Placeholder 2">
            <a:extLst>
              <a:ext uri="{FF2B5EF4-FFF2-40B4-BE49-F238E27FC236}">
                <a16:creationId xmlns:a16="http://schemas.microsoft.com/office/drawing/2014/main" id="{078E18F8-B605-41BC-BB12-011A2906F8F1}"/>
              </a:ext>
            </a:extLst>
          </p:cNvPr>
          <p:cNvSpPr>
            <a:spLocks noGrp="1"/>
          </p:cNvSpPr>
          <p:nvPr>
            <p:ph idx="1"/>
          </p:nvPr>
        </p:nvSpPr>
        <p:spPr>
          <a:xfrm>
            <a:off x="206507" y="1369559"/>
            <a:ext cx="6132874" cy="4886909"/>
          </a:xfrm>
        </p:spPr>
        <p:txBody>
          <a:bodyPr>
            <a:normAutofit fontScale="92500" lnSpcReduction="20000"/>
          </a:bodyPr>
          <a:lstStyle/>
          <a:p>
            <a:r>
              <a:rPr lang="en-GB" sz="3100" dirty="0">
                <a:latin typeface="Arial" panose="020B0604020202020204" pitchFamily="34" charset="0"/>
              </a:rPr>
              <a:t>Globally the </a:t>
            </a:r>
            <a:r>
              <a:rPr lang="en-GB" sz="3600" b="1" dirty="0">
                <a:solidFill>
                  <a:srgbClr val="C00000"/>
                </a:solidFill>
                <a:latin typeface="Arial" panose="020B0604020202020204" pitchFamily="34" charset="0"/>
              </a:rPr>
              <a:t>21%</a:t>
            </a:r>
            <a:r>
              <a:rPr lang="en-GB" sz="3100" b="1" dirty="0">
                <a:solidFill>
                  <a:srgbClr val="C00000"/>
                </a:solidFill>
                <a:latin typeface="Arial" panose="020B0604020202020204" pitchFamily="34" charset="0"/>
              </a:rPr>
              <a:t> </a:t>
            </a:r>
            <a:r>
              <a:rPr lang="en-GB" sz="3100" dirty="0">
                <a:latin typeface="Arial" panose="020B0604020202020204" pitchFamily="34" charset="0"/>
              </a:rPr>
              <a:t>of PLHIV undiagnosed are primarily</a:t>
            </a:r>
          </a:p>
          <a:p>
            <a:r>
              <a:rPr lang="en-GB" sz="2600" dirty="0">
                <a:latin typeface="Arial" panose="020B0604020202020204" pitchFamily="34" charset="0"/>
              </a:rPr>
              <a:t>Biggest gaps in</a:t>
            </a:r>
          </a:p>
          <a:p>
            <a:pPr lvl="1"/>
            <a:r>
              <a:rPr lang="en-GB" sz="2600" b="1" dirty="0">
                <a:solidFill>
                  <a:srgbClr val="7030A0"/>
                </a:solidFill>
                <a:latin typeface="Arial" panose="020B0604020202020204" pitchFamily="34" charset="0"/>
              </a:rPr>
              <a:t>Key populations (KP) and their partners</a:t>
            </a:r>
          </a:p>
          <a:p>
            <a:pPr lvl="1"/>
            <a:r>
              <a:rPr lang="en-GB" sz="2600" b="1" dirty="0">
                <a:solidFill>
                  <a:srgbClr val="45ACDA"/>
                </a:solidFill>
                <a:latin typeface="Arial" panose="020B0604020202020204" pitchFamily="34" charset="0"/>
              </a:rPr>
              <a:t>Men</a:t>
            </a:r>
            <a:r>
              <a:rPr lang="en-GB" sz="2600" dirty="0">
                <a:solidFill>
                  <a:srgbClr val="45ACDA"/>
                </a:solidFill>
                <a:latin typeface="Arial" panose="020B0604020202020204" pitchFamily="34" charset="0"/>
              </a:rPr>
              <a:t> in high HIV burden settings</a:t>
            </a:r>
          </a:p>
          <a:p>
            <a:pPr lvl="1"/>
            <a:r>
              <a:rPr lang="en-GB" sz="2600" b="1" dirty="0">
                <a:solidFill>
                  <a:schemeClr val="accent6"/>
                </a:solidFill>
                <a:latin typeface="Arial" panose="020B0604020202020204" pitchFamily="34" charset="0"/>
              </a:rPr>
              <a:t>Young people </a:t>
            </a:r>
            <a:r>
              <a:rPr lang="en-GB" sz="2600" dirty="0">
                <a:solidFill>
                  <a:schemeClr val="accent6"/>
                </a:solidFill>
                <a:latin typeface="Arial" panose="020B0604020202020204" pitchFamily="34" charset="0"/>
              </a:rPr>
              <a:t>(age 15-24) from KP and in high HIV burden settings</a:t>
            </a:r>
          </a:p>
          <a:p>
            <a:pPr lvl="1"/>
            <a:r>
              <a:rPr lang="fr-CH" sz="2600" b="1" dirty="0">
                <a:solidFill>
                  <a:srgbClr val="EF4129"/>
                </a:solidFill>
                <a:latin typeface="Arial" panose="020B0604020202020204" pitchFamily="34" charset="0"/>
              </a:rPr>
              <a:t>FP service </a:t>
            </a:r>
            <a:r>
              <a:rPr lang="fr-CH" sz="2600" dirty="0" err="1">
                <a:solidFill>
                  <a:srgbClr val="EF4129"/>
                </a:solidFill>
                <a:latin typeface="Arial" panose="020B0604020202020204" pitchFamily="34" charset="0"/>
              </a:rPr>
              <a:t>attendees</a:t>
            </a:r>
            <a:r>
              <a:rPr lang="fr-CH" sz="2600" dirty="0">
                <a:solidFill>
                  <a:srgbClr val="EF4129"/>
                </a:solidFill>
                <a:latin typeface="Arial" panose="020B0604020202020204" pitchFamily="34" charset="0"/>
              </a:rPr>
              <a:t> in high HIV </a:t>
            </a:r>
            <a:r>
              <a:rPr lang="fr-CH" sz="2600" dirty="0" err="1">
                <a:solidFill>
                  <a:srgbClr val="EF4129"/>
                </a:solidFill>
                <a:latin typeface="Arial" panose="020B0604020202020204" pitchFamily="34" charset="0"/>
              </a:rPr>
              <a:t>burden</a:t>
            </a:r>
            <a:r>
              <a:rPr lang="fr-CH" sz="2600" dirty="0">
                <a:solidFill>
                  <a:srgbClr val="EF4129"/>
                </a:solidFill>
                <a:latin typeface="Arial" panose="020B0604020202020204" pitchFamily="34" charset="0"/>
              </a:rPr>
              <a:t> settings </a:t>
            </a:r>
            <a:endParaRPr lang="en-GB" sz="2600" b="1" dirty="0">
              <a:solidFill>
                <a:srgbClr val="EF4129"/>
              </a:solidFill>
              <a:latin typeface="Arial" panose="020B0604020202020204" pitchFamily="34" charset="0"/>
            </a:endParaRPr>
          </a:p>
          <a:p>
            <a:pPr lvl="1"/>
            <a:r>
              <a:rPr lang="fr-CH" sz="2600" b="1" dirty="0">
                <a:solidFill>
                  <a:srgbClr val="0070C0"/>
                </a:solidFill>
                <a:latin typeface="Arial" panose="020B0604020202020204" pitchFamily="34" charset="0"/>
              </a:rPr>
              <a:t>P</a:t>
            </a:r>
            <a:r>
              <a:rPr lang="en-GB" sz="2600" b="1" dirty="0" err="1">
                <a:solidFill>
                  <a:srgbClr val="0070C0"/>
                </a:solidFill>
                <a:latin typeface="Arial" panose="020B0604020202020204" pitchFamily="34" charset="0"/>
              </a:rPr>
              <a:t>artners</a:t>
            </a:r>
            <a:r>
              <a:rPr lang="en-GB" sz="2600" b="1" dirty="0">
                <a:solidFill>
                  <a:srgbClr val="0070C0"/>
                </a:solidFill>
                <a:latin typeface="Arial" panose="020B0604020202020204" pitchFamily="34" charset="0"/>
              </a:rPr>
              <a:t> of PLHIV </a:t>
            </a:r>
          </a:p>
          <a:p>
            <a:pPr lvl="1"/>
            <a:r>
              <a:rPr lang="fr-CH" sz="2600" b="1" dirty="0">
                <a:solidFill>
                  <a:schemeClr val="accent2"/>
                </a:solidFill>
                <a:latin typeface="Arial" panose="020B0604020202020204" pitchFamily="34" charset="0"/>
              </a:rPr>
              <a:t>S</a:t>
            </a:r>
            <a:r>
              <a:rPr lang="en-GB" sz="2600" b="1" dirty="0">
                <a:solidFill>
                  <a:schemeClr val="accent2"/>
                </a:solidFill>
                <a:latin typeface="Arial" panose="020B0604020202020204" pitchFamily="34" charset="0"/>
              </a:rPr>
              <a:t>TI patients </a:t>
            </a:r>
          </a:p>
          <a:p>
            <a:r>
              <a:rPr lang="fr-CH" sz="3000" b="1" dirty="0">
                <a:solidFill>
                  <a:schemeClr val="tx2"/>
                </a:solidFill>
                <a:latin typeface="Arial" panose="020B0604020202020204" pitchFamily="34" charset="0"/>
              </a:rPr>
              <a:t>PLHIV </a:t>
            </a:r>
            <a:r>
              <a:rPr lang="fr-CH" sz="3000" b="1" dirty="0" err="1">
                <a:solidFill>
                  <a:schemeClr val="tx2"/>
                </a:solidFill>
                <a:latin typeface="Arial" panose="020B0604020202020204" pitchFamily="34" charset="0"/>
              </a:rPr>
              <a:t>lost</a:t>
            </a:r>
            <a:r>
              <a:rPr lang="fr-CH" sz="3000" b="1" dirty="0">
                <a:solidFill>
                  <a:schemeClr val="tx2"/>
                </a:solidFill>
                <a:latin typeface="Arial" panose="020B0604020202020204" pitchFamily="34" charset="0"/>
              </a:rPr>
              <a:t> to follow-up </a:t>
            </a:r>
            <a:r>
              <a:rPr lang="fr-CH" sz="3000" dirty="0">
                <a:solidFill>
                  <a:schemeClr val="tx2"/>
                </a:solidFill>
                <a:latin typeface="Arial" panose="020B0604020202020204" pitchFamily="34" charset="0"/>
              </a:rPr>
              <a:t>(</a:t>
            </a:r>
            <a:r>
              <a:rPr lang="fr-CH" sz="3000" dirty="0" err="1">
                <a:solidFill>
                  <a:schemeClr val="tx2"/>
                </a:solidFill>
                <a:latin typeface="Arial" panose="020B0604020202020204" pitchFamily="34" charset="0"/>
              </a:rPr>
              <a:t>also</a:t>
            </a:r>
            <a:r>
              <a:rPr lang="fr-CH" sz="3000" dirty="0">
                <a:solidFill>
                  <a:schemeClr val="tx2"/>
                </a:solidFill>
                <a:latin typeface="Arial" panose="020B0604020202020204" pitchFamily="34" charset="0"/>
              </a:rPr>
              <a:t> </a:t>
            </a:r>
            <a:r>
              <a:rPr lang="fr-CH" sz="3000" dirty="0" err="1">
                <a:solidFill>
                  <a:schemeClr val="tx2"/>
                </a:solidFill>
                <a:latin typeface="Arial" panose="020B0604020202020204" pitchFamily="34" charset="0"/>
              </a:rPr>
              <a:t>need</a:t>
            </a:r>
            <a:r>
              <a:rPr lang="fr-CH" sz="3000" dirty="0">
                <a:solidFill>
                  <a:schemeClr val="tx2"/>
                </a:solidFill>
                <a:latin typeface="Arial" panose="020B0604020202020204" pitchFamily="34" charset="0"/>
              </a:rPr>
              <a:t> to </a:t>
            </a:r>
            <a:r>
              <a:rPr lang="fr-CH" sz="3000" dirty="0" err="1">
                <a:solidFill>
                  <a:schemeClr val="tx2"/>
                </a:solidFill>
                <a:latin typeface="Arial" panose="020B0604020202020204" pitchFamily="34" charset="0"/>
              </a:rPr>
              <a:t>tested</a:t>
            </a:r>
            <a:r>
              <a:rPr lang="fr-CH" sz="3000" dirty="0">
                <a:solidFill>
                  <a:schemeClr val="tx2"/>
                </a:solidFill>
                <a:latin typeface="Arial" panose="020B0604020202020204" pitchFamily="34" charset="0"/>
              </a:rPr>
              <a:t> to </a:t>
            </a:r>
            <a:r>
              <a:rPr lang="fr-CH" sz="3000" dirty="0" err="1">
                <a:solidFill>
                  <a:schemeClr val="tx2"/>
                </a:solidFill>
                <a:latin typeface="Arial" panose="020B0604020202020204" pitchFamily="34" charset="0"/>
              </a:rPr>
              <a:t>be</a:t>
            </a:r>
            <a:r>
              <a:rPr lang="fr-CH" sz="3000" dirty="0">
                <a:solidFill>
                  <a:schemeClr val="tx2"/>
                </a:solidFill>
                <a:latin typeface="Arial" panose="020B0604020202020204" pitchFamily="34" charset="0"/>
              </a:rPr>
              <a:t> re-</a:t>
            </a:r>
            <a:r>
              <a:rPr lang="fr-CH" sz="3000" dirty="0" err="1">
                <a:solidFill>
                  <a:schemeClr val="tx2"/>
                </a:solidFill>
                <a:latin typeface="Arial" panose="020B0604020202020204" pitchFamily="34" charset="0"/>
              </a:rPr>
              <a:t>engaged</a:t>
            </a:r>
            <a:r>
              <a:rPr lang="fr-CH" sz="3000" dirty="0">
                <a:solidFill>
                  <a:schemeClr val="tx2"/>
                </a:solidFill>
                <a:latin typeface="Arial" panose="020B0604020202020204" pitchFamily="34" charset="0"/>
              </a:rPr>
              <a:t> in care)</a:t>
            </a:r>
            <a:endParaRPr lang="en-GB" sz="3000" dirty="0">
              <a:solidFill>
                <a:schemeClr val="tx2"/>
              </a:solidFill>
              <a:latin typeface="Arial" panose="020B0604020202020204" pitchFamily="34" charset="0"/>
            </a:endParaRPr>
          </a:p>
          <a:p>
            <a:pPr marL="457200" lvl="1" indent="0">
              <a:buNone/>
            </a:pPr>
            <a:endParaRPr lang="en-GB" sz="2400" dirty="0">
              <a:latin typeface="Arial" panose="020B0604020202020204" pitchFamily="34" charset="0"/>
            </a:endParaRPr>
          </a:p>
        </p:txBody>
      </p:sp>
      <p:pic>
        <p:nvPicPr>
          <p:cNvPr id="11" name="Picture 10">
            <a:extLst>
              <a:ext uri="{FF2B5EF4-FFF2-40B4-BE49-F238E27FC236}">
                <a16:creationId xmlns:a16="http://schemas.microsoft.com/office/drawing/2014/main" id="{A2A0064B-0D09-4F65-98B6-3EFB789053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pic>
        <p:nvPicPr>
          <p:cNvPr id="6" name="Image 5"/>
          <p:cNvPicPr>
            <a:picLocks noChangeAspect="1"/>
          </p:cNvPicPr>
          <p:nvPr/>
        </p:nvPicPr>
        <p:blipFill>
          <a:blip r:embed="rId4"/>
          <a:stretch>
            <a:fillRect/>
          </a:stretch>
        </p:blipFill>
        <p:spPr>
          <a:xfrm>
            <a:off x="6544003" y="1285039"/>
            <a:ext cx="5257143" cy="4971429"/>
          </a:xfrm>
          <a:prstGeom prst="rect">
            <a:avLst/>
          </a:prstGeom>
        </p:spPr>
      </p:pic>
    </p:spTree>
    <p:extLst>
      <p:ext uri="{BB962C8B-B14F-4D97-AF65-F5344CB8AC3E}">
        <p14:creationId xmlns:p14="http://schemas.microsoft.com/office/powerpoint/2010/main" val="2323949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91" y="236826"/>
            <a:ext cx="11882234" cy="870079"/>
          </a:xfrm>
        </p:spPr>
        <p:txBody>
          <a:bodyPr>
            <a:noAutofit/>
          </a:bodyPr>
          <a:lstStyle/>
          <a:p>
            <a:pPr algn="ctr"/>
            <a:r>
              <a:rPr lang="en-GB" sz="3200" b="1" dirty="0">
                <a:latin typeface="Arial" panose="020B0604020202020204" pitchFamily="34" charset="0"/>
                <a:cs typeface="Arial" panose="020B0604020202020204" pitchFamily="34" charset="0"/>
              </a:rPr>
              <a:t>WHO recommended HIV testing service delivery approaches</a:t>
            </a:r>
            <a:br>
              <a:rPr lang="en-GB" sz="3100" dirty="0">
                <a:latin typeface="Arial" panose="020B0604020202020204" pitchFamily="34" charset="0"/>
                <a:cs typeface="Arial" panose="020B0604020202020204" pitchFamily="34" charset="0"/>
              </a:rPr>
            </a:br>
            <a:endParaRPr lang="en-GB" sz="3100" i="1"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2382983" y="1309581"/>
          <a:ext cx="9518072" cy="4841809"/>
        </p:xfrm>
        <a:graphic>
          <a:graphicData uri="http://schemas.openxmlformats.org/drawingml/2006/table">
            <a:tbl>
              <a:tblPr firstRow="1" bandRow="1">
                <a:tableStyleId>{22838BEF-8BB2-4498-84A7-C5851F593DF1}</a:tableStyleId>
              </a:tblPr>
              <a:tblGrid>
                <a:gridCol w="9518072">
                  <a:extLst>
                    <a:ext uri="{9D8B030D-6E8A-4147-A177-3AD203B41FA5}">
                      <a16:colId xmlns:a16="http://schemas.microsoft.com/office/drawing/2014/main" val="20000"/>
                    </a:ext>
                  </a:extLst>
                </a:gridCol>
              </a:tblGrid>
              <a:tr h="969820">
                <a:tc>
                  <a:txBody>
                    <a:bodyPr/>
                    <a:lstStyle/>
                    <a:p>
                      <a:r>
                        <a:rPr lang="en-GB" sz="1900" dirty="0">
                          <a:latin typeface="Arial" panose="020B0604020202020204" pitchFamily="34" charset="0"/>
                          <a:cs typeface="Arial" panose="020B0604020202020204" pitchFamily="34" charset="0"/>
                        </a:rPr>
                        <a:t>Facility-based: </a:t>
                      </a:r>
                      <a:r>
                        <a:rPr lang="en-GB" sz="1900" b="0" dirty="0">
                          <a:latin typeface="Arial" panose="020B0604020202020204" pitchFamily="34" charset="0"/>
                          <a:cs typeface="Arial" panose="020B0604020202020204" pitchFamily="34" charset="0"/>
                        </a:rPr>
                        <a:t>Offering HIV testing in a facility, e.g. VCT, in-patient and out-patient clinics,</a:t>
                      </a:r>
                      <a:r>
                        <a:rPr lang="en-GB" sz="1900" b="0" baseline="0" dirty="0">
                          <a:latin typeface="Arial" panose="020B0604020202020204" pitchFamily="34" charset="0"/>
                          <a:cs typeface="Arial" panose="020B0604020202020204" pitchFamily="34" charset="0"/>
                        </a:rPr>
                        <a:t> ANC, </a:t>
                      </a:r>
                      <a:r>
                        <a:rPr lang="en-GB" sz="1900" b="1" u="sng" baseline="0" dirty="0">
                          <a:solidFill>
                            <a:schemeClr val="tx1"/>
                          </a:solidFill>
                          <a:latin typeface="Arial" panose="020B0604020202020204" pitchFamily="34" charset="0"/>
                          <a:cs typeface="Arial" panose="020B0604020202020204" pitchFamily="34" charset="0"/>
                        </a:rPr>
                        <a:t>TB</a:t>
                      </a:r>
                      <a:r>
                        <a:rPr lang="en-GB" sz="1900" b="1" u="none" baseline="0" dirty="0">
                          <a:solidFill>
                            <a:schemeClr val="tx1"/>
                          </a:solidFill>
                          <a:latin typeface="Arial" panose="020B0604020202020204" pitchFamily="34" charset="0"/>
                          <a:cs typeface="Arial" panose="020B0604020202020204" pitchFamily="34" charset="0"/>
                        </a:rPr>
                        <a:t>, </a:t>
                      </a:r>
                      <a:r>
                        <a:rPr lang="en-GB" sz="1900" b="1" u="sng" baseline="0" dirty="0">
                          <a:solidFill>
                            <a:schemeClr val="tx1"/>
                          </a:solidFill>
                          <a:latin typeface="Arial" panose="020B0604020202020204" pitchFamily="34" charset="0"/>
                          <a:cs typeface="Arial" panose="020B0604020202020204" pitchFamily="34" charset="0"/>
                        </a:rPr>
                        <a:t>STI</a:t>
                      </a:r>
                      <a:r>
                        <a:rPr lang="en-GB" sz="1900" b="1" u="none" baseline="0" dirty="0">
                          <a:solidFill>
                            <a:schemeClr val="tx1"/>
                          </a:solidFill>
                          <a:latin typeface="Arial" panose="020B0604020202020204" pitchFamily="34" charset="0"/>
                          <a:cs typeface="Arial" panose="020B0604020202020204" pitchFamily="34" charset="0"/>
                        </a:rPr>
                        <a:t>, </a:t>
                      </a:r>
                      <a:r>
                        <a:rPr lang="en-GB" sz="1900" b="1" u="sng" baseline="0" dirty="0">
                          <a:solidFill>
                            <a:schemeClr val="tx1"/>
                          </a:solidFill>
                          <a:latin typeface="Arial" panose="020B0604020202020204" pitchFamily="34" charset="0"/>
                          <a:cs typeface="Arial" panose="020B0604020202020204" pitchFamily="34" charset="0"/>
                        </a:rPr>
                        <a:t>family planning/contraceptive services</a:t>
                      </a:r>
                      <a:endParaRPr lang="en-GB" sz="1900" b="1" u="sng" baseline="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0000"/>
                  </a:ext>
                </a:extLst>
              </a:tr>
              <a:tr h="727604">
                <a:tc>
                  <a:txBody>
                    <a:bodyPr/>
                    <a:lstStyle/>
                    <a:p>
                      <a:r>
                        <a:rPr lang="en-GB" sz="1900" b="1" dirty="0">
                          <a:latin typeface="Arial" panose="020B0604020202020204" pitchFamily="34" charset="0"/>
                          <a:cs typeface="Arial" panose="020B0604020202020204" pitchFamily="34" charset="0"/>
                        </a:rPr>
                        <a:t>Community-based</a:t>
                      </a:r>
                      <a:r>
                        <a:rPr lang="en-GB" sz="1900" dirty="0">
                          <a:latin typeface="Arial" panose="020B0604020202020204" pitchFamily="34" charset="0"/>
                          <a:cs typeface="Arial" panose="020B0604020202020204" pitchFamily="34" charset="0"/>
                        </a:rPr>
                        <a:t>: Offering HIV testing in natural setting of</a:t>
                      </a:r>
                      <a:r>
                        <a:rPr lang="en-GB" sz="1900" baseline="0" dirty="0">
                          <a:latin typeface="Arial" panose="020B0604020202020204" pitchFamily="34" charset="0"/>
                          <a:cs typeface="Arial" panose="020B0604020202020204" pitchFamily="34" charset="0"/>
                        </a:rPr>
                        <a:t> the community, e.g. outreach, CBOs, workplace, clubs, bars.</a:t>
                      </a:r>
                      <a:endParaRPr lang="en-GB" sz="19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0001"/>
                  </a:ext>
                </a:extLst>
              </a:tr>
              <a:tr h="1000811">
                <a:tc>
                  <a:txBody>
                    <a:bodyPr/>
                    <a:lstStyle/>
                    <a:p>
                      <a:r>
                        <a:rPr lang="en-GB" sz="1900" b="1" noProof="0" dirty="0">
                          <a:solidFill>
                            <a:srgbClr val="C00000"/>
                          </a:solidFill>
                          <a:latin typeface="Arial" panose="020B0604020202020204" pitchFamily="34" charset="0"/>
                          <a:cs typeface="Arial" panose="020B0604020202020204" pitchFamily="34" charset="0"/>
                        </a:rPr>
                        <a:t>UPDATED</a:t>
                      </a:r>
                      <a:r>
                        <a:rPr lang="en-GB" sz="1900" b="1" noProof="0" dirty="0">
                          <a:latin typeface="Arial" panose="020B0604020202020204" pitchFamily="34" charset="0"/>
                          <a:cs typeface="Arial" panose="020B0604020202020204" pitchFamily="34" charset="0"/>
                        </a:rPr>
                        <a:t> Provider-assisted referral </a:t>
                      </a:r>
                      <a:r>
                        <a:rPr lang="en-GB" sz="1900" noProof="0" dirty="0">
                          <a:latin typeface="Arial" panose="020B0604020202020204" pitchFamily="34" charset="0"/>
                          <a:cs typeface="Arial" panose="020B0604020202020204" pitchFamily="34" charset="0"/>
                        </a:rPr>
                        <a:t>(i.e. index testing or assisted</a:t>
                      </a:r>
                      <a:r>
                        <a:rPr lang="fr-CH" sz="1900" dirty="0">
                          <a:latin typeface="Arial" panose="020B0604020202020204" pitchFamily="34" charset="0"/>
                          <a:cs typeface="Arial" panose="020B0604020202020204" pitchFamily="34" charset="0"/>
                        </a:rPr>
                        <a:t> </a:t>
                      </a:r>
                      <a:r>
                        <a:rPr lang="en-GB" sz="1900" noProof="0" dirty="0">
                          <a:latin typeface="Arial" panose="020B0604020202020204" pitchFamily="34" charset="0"/>
                          <a:cs typeface="Arial" panose="020B0604020202020204" pitchFamily="34" charset="0"/>
                        </a:rPr>
                        <a:t>partner</a:t>
                      </a:r>
                      <a:r>
                        <a:rPr lang="fr-CH" sz="1900" dirty="0">
                          <a:latin typeface="Arial" panose="020B0604020202020204" pitchFamily="34" charset="0"/>
                          <a:cs typeface="Arial" panose="020B0604020202020204" pitchFamily="34" charset="0"/>
                        </a:rPr>
                        <a:t> notification): </a:t>
                      </a:r>
                      <a:r>
                        <a:rPr lang="en-GB" sz="1900" noProof="0" dirty="0">
                          <a:latin typeface="Arial" panose="020B0604020202020204" pitchFamily="34" charset="0"/>
                          <a:cs typeface="Arial" panose="020B0604020202020204" pitchFamily="34" charset="0"/>
                        </a:rPr>
                        <a:t>Assisting</a:t>
                      </a:r>
                      <a:r>
                        <a:rPr lang="fr-CH" sz="1900" dirty="0">
                          <a:latin typeface="Arial" panose="020B0604020202020204" pitchFamily="34" charset="0"/>
                          <a:cs typeface="Arial" panose="020B0604020202020204" pitchFamily="34" charset="0"/>
                        </a:rPr>
                        <a:t> </a:t>
                      </a:r>
                      <a:r>
                        <a:rPr lang="en-GB" sz="1900" noProof="0" dirty="0">
                          <a:latin typeface="Arial" panose="020B0604020202020204" pitchFamily="34" charset="0"/>
                          <a:cs typeface="Arial" panose="020B0604020202020204" pitchFamily="34" charset="0"/>
                        </a:rPr>
                        <a:t>individuals</a:t>
                      </a:r>
                      <a:r>
                        <a:rPr lang="fr-CH" sz="1900" dirty="0">
                          <a:latin typeface="Arial" panose="020B0604020202020204" pitchFamily="34" charset="0"/>
                          <a:cs typeface="Arial" panose="020B0604020202020204" pitchFamily="34" charset="0"/>
                        </a:rPr>
                        <a:t> </a:t>
                      </a:r>
                      <a:r>
                        <a:rPr lang="en-GB" sz="1900" noProof="0" dirty="0">
                          <a:latin typeface="Arial" panose="020B0604020202020204" pitchFamily="34" charset="0"/>
                          <a:cs typeface="Arial" panose="020B0604020202020204" pitchFamily="34" charset="0"/>
                        </a:rPr>
                        <a:t>with</a:t>
                      </a:r>
                      <a:r>
                        <a:rPr lang="fr-CH" sz="1900" dirty="0">
                          <a:latin typeface="Arial" panose="020B0604020202020204" pitchFamily="34" charset="0"/>
                          <a:cs typeface="Arial" panose="020B0604020202020204" pitchFamily="34" charset="0"/>
                        </a:rPr>
                        <a:t> HIV by </a:t>
                      </a:r>
                      <a:r>
                        <a:rPr lang="en-GB" sz="1900" noProof="0" dirty="0">
                          <a:latin typeface="Arial" panose="020B0604020202020204" pitchFamily="34" charset="0"/>
                          <a:cs typeface="Arial" panose="020B0604020202020204" pitchFamily="34" charset="0"/>
                        </a:rPr>
                        <a:t>contacting</a:t>
                      </a:r>
                      <a:r>
                        <a:rPr lang="fr-CH" sz="1900" dirty="0">
                          <a:latin typeface="Arial" panose="020B0604020202020204" pitchFamily="34" charset="0"/>
                          <a:cs typeface="Arial" panose="020B0604020202020204" pitchFamily="34" charset="0"/>
                        </a:rPr>
                        <a:t> </a:t>
                      </a:r>
                      <a:r>
                        <a:rPr lang="en-GB" sz="1900" noProof="0" dirty="0">
                          <a:latin typeface="Arial" panose="020B0604020202020204" pitchFamily="34" charset="0"/>
                          <a:cs typeface="Arial" panose="020B0604020202020204" pitchFamily="34" charset="0"/>
                        </a:rPr>
                        <a:t>their</a:t>
                      </a:r>
                      <a:r>
                        <a:rPr lang="fr-CH" sz="1900" dirty="0">
                          <a:latin typeface="Arial" panose="020B0604020202020204" pitchFamily="34" charset="0"/>
                          <a:cs typeface="Arial" panose="020B0604020202020204" pitchFamily="34" charset="0"/>
                        </a:rPr>
                        <a:t> sexual and/or drug injecting partners and offering them HIV testing services. </a:t>
                      </a:r>
                      <a:endParaRPr lang="en-GB" sz="1900" b="1"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2840377004"/>
                  </a:ext>
                </a:extLst>
              </a:tr>
              <a:tr h="969820">
                <a:tc>
                  <a:txBody>
                    <a:bodyPr/>
                    <a:lstStyle/>
                    <a:p>
                      <a:r>
                        <a:rPr lang="en-GB" sz="1900" b="1" noProof="0" dirty="0">
                          <a:solidFill>
                            <a:srgbClr val="C00000"/>
                          </a:solidFill>
                          <a:latin typeface="Arial" panose="020B0604020202020204" pitchFamily="34" charset="0"/>
                          <a:cs typeface="Arial" panose="020B0604020202020204" pitchFamily="34" charset="0"/>
                        </a:rPr>
                        <a:t>NEW </a:t>
                      </a:r>
                      <a:r>
                        <a:rPr lang="fr-CH" sz="1900" b="1" dirty="0">
                          <a:latin typeface="Arial" panose="020B0604020202020204" pitchFamily="34" charset="0"/>
                          <a:cs typeface="Arial" panose="020B0604020202020204" pitchFamily="34" charset="0"/>
                        </a:rPr>
                        <a:t>Social network-</a:t>
                      </a:r>
                      <a:r>
                        <a:rPr lang="fr-CH" sz="1900" b="1" dirty="0" err="1">
                          <a:latin typeface="Arial" panose="020B0604020202020204" pitchFamily="34" charset="0"/>
                          <a:cs typeface="Arial" panose="020B0604020202020204" pitchFamily="34" charset="0"/>
                        </a:rPr>
                        <a:t>based</a:t>
                      </a:r>
                      <a:r>
                        <a:rPr lang="fr-CH" sz="1900" b="1" dirty="0">
                          <a:latin typeface="Arial" panose="020B0604020202020204" pitchFamily="34" charset="0"/>
                          <a:cs typeface="Arial" panose="020B0604020202020204" pitchFamily="34" charset="0"/>
                        </a:rPr>
                        <a:t> </a:t>
                      </a:r>
                      <a:r>
                        <a:rPr lang="fr-CH" sz="1900" b="1" dirty="0" err="1">
                          <a:latin typeface="Arial" panose="020B0604020202020204" pitchFamily="34" charset="0"/>
                          <a:cs typeface="Arial" panose="020B0604020202020204" pitchFamily="34" charset="0"/>
                        </a:rPr>
                        <a:t>approaches</a:t>
                      </a:r>
                      <a:r>
                        <a:rPr lang="fr-CH" sz="1900" dirty="0">
                          <a:latin typeface="Arial" panose="020B0604020202020204" pitchFamily="34" charset="0"/>
                          <a:cs typeface="Arial" panose="020B0604020202020204" pitchFamily="34" charset="0"/>
                        </a:rPr>
                        <a:t>: </a:t>
                      </a:r>
                      <a:r>
                        <a:rPr lang="fr-CH" sz="1900" dirty="0" err="1">
                          <a:latin typeface="Arial" panose="020B0604020202020204" pitchFamily="34" charset="0"/>
                          <a:cs typeface="Arial" panose="020B0604020202020204" pitchFamily="34" charset="0"/>
                        </a:rPr>
                        <a:t>whereby</a:t>
                      </a:r>
                      <a:r>
                        <a:rPr lang="fr-CH" sz="1900" dirty="0">
                          <a:latin typeface="Arial" panose="020B0604020202020204" pitchFamily="34" charset="0"/>
                          <a:cs typeface="Arial" panose="020B0604020202020204" pitchFamily="34" charset="0"/>
                        </a:rPr>
                        <a:t> key populations </a:t>
                      </a:r>
                      <a:r>
                        <a:rPr lang="fr-CH" sz="1900" dirty="0" err="1">
                          <a:latin typeface="Arial" panose="020B0604020202020204" pitchFamily="34" charset="0"/>
                          <a:cs typeface="Arial" panose="020B0604020202020204" pitchFamily="34" charset="0"/>
                        </a:rPr>
                        <a:t>offer</a:t>
                      </a:r>
                      <a:r>
                        <a:rPr lang="fr-CH" sz="1900" dirty="0">
                          <a:latin typeface="Arial" panose="020B0604020202020204" pitchFamily="34" charset="0"/>
                          <a:cs typeface="Arial" panose="020B0604020202020204" pitchFamily="34" charset="0"/>
                        </a:rPr>
                        <a:t> HTS to </a:t>
                      </a:r>
                      <a:r>
                        <a:rPr lang="fr-CH" sz="1900" dirty="0" err="1">
                          <a:latin typeface="Arial" panose="020B0604020202020204" pitchFamily="34" charset="0"/>
                          <a:cs typeface="Arial" panose="020B0604020202020204" pitchFamily="34" charset="0"/>
                        </a:rPr>
                        <a:t>their</a:t>
                      </a:r>
                      <a:r>
                        <a:rPr lang="fr-CH" sz="1900" dirty="0">
                          <a:latin typeface="Arial" panose="020B0604020202020204" pitchFamily="34" charset="0"/>
                          <a:cs typeface="Arial" panose="020B0604020202020204" pitchFamily="34" charset="0"/>
                        </a:rPr>
                        <a:t> social, </a:t>
                      </a:r>
                      <a:r>
                        <a:rPr lang="fr-CH" sz="1900" dirty="0" err="1">
                          <a:latin typeface="Arial" panose="020B0604020202020204" pitchFamily="34" charset="0"/>
                          <a:cs typeface="Arial" panose="020B0604020202020204" pitchFamily="34" charset="0"/>
                        </a:rPr>
                        <a:t>sexual</a:t>
                      </a:r>
                      <a:r>
                        <a:rPr lang="fr-CH" sz="1900" dirty="0">
                          <a:latin typeface="Arial" panose="020B0604020202020204" pitchFamily="34" charset="0"/>
                          <a:cs typeface="Arial" panose="020B0604020202020204" pitchFamily="34" charset="0"/>
                        </a:rPr>
                        <a:t> and </a:t>
                      </a:r>
                      <a:r>
                        <a:rPr lang="fr-CH" sz="1900" dirty="0" err="1">
                          <a:latin typeface="Arial" panose="020B0604020202020204" pitchFamily="34" charset="0"/>
                          <a:cs typeface="Arial" panose="020B0604020202020204" pitchFamily="34" charset="0"/>
                        </a:rPr>
                        <a:t>drug</a:t>
                      </a:r>
                      <a:r>
                        <a:rPr lang="fr-CH" sz="1900" dirty="0">
                          <a:latin typeface="Arial" panose="020B0604020202020204" pitchFamily="34" charset="0"/>
                          <a:cs typeface="Arial" panose="020B0604020202020204" pitchFamily="34" charset="0"/>
                        </a:rPr>
                        <a:t> </a:t>
                      </a:r>
                      <a:r>
                        <a:rPr lang="fr-CH" sz="1900" dirty="0" err="1">
                          <a:latin typeface="Arial" panose="020B0604020202020204" pitchFamily="34" charset="0"/>
                          <a:cs typeface="Arial" panose="020B0604020202020204" pitchFamily="34" charset="0"/>
                        </a:rPr>
                        <a:t>injecting</a:t>
                      </a:r>
                      <a:r>
                        <a:rPr lang="fr-CH" sz="1900" dirty="0">
                          <a:latin typeface="Arial" panose="020B0604020202020204" pitchFamily="34" charset="0"/>
                          <a:cs typeface="Arial" panose="020B0604020202020204" pitchFamily="34" charset="0"/>
                        </a:rPr>
                        <a:t> </a:t>
                      </a:r>
                      <a:r>
                        <a:rPr lang="fr-CH" sz="1900" dirty="0" err="1">
                          <a:latin typeface="Arial" panose="020B0604020202020204" pitchFamily="34" charset="0"/>
                          <a:cs typeface="Arial" panose="020B0604020202020204" pitchFamily="34" charset="0"/>
                        </a:rPr>
                        <a:t>partners</a:t>
                      </a:r>
                      <a:r>
                        <a:rPr lang="fr-CH" sz="1900" dirty="0">
                          <a:latin typeface="Arial" panose="020B0604020202020204" pitchFamily="34" charset="0"/>
                          <a:cs typeface="Arial" panose="020B0604020202020204" pitchFamily="34" charset="0"/>
                        </a:rPr>
                        <a:t> at </a:t>
                      </a:r>
                      <a:r>
                        <a:rPr lang="fr-CH" sz="1900" dirty="0" err="1">
                          <a:latin typeface="Arial" panose="020B0604020202020204" pitchFamily="34" charset="0"/>
                          <a:cs typeface="Arial" panose="020B0604020202020204" pitchFamily="34" charset="0"/>
                        </a:rPr>
                        <a:t>risk</a:t>
                      </a:r>
                      <a:r>
                        <a:rPr lang="fr-CH" sz="1900" dirty="0">
                          <a:latin typeface="Arial" panose="020B0604020202020204" pitchFamily="34" charset="0"/>
                          <a:cs typeface="Arial" panose="020B0604020202020204" pitchFamily="34" charset="0"/>
                        </a:rPr>
                        <a:t> of HIV. </a:t>
                      </a:r>
                      <a:r>
                        <a:rPr lang="fr-CH" sz="1900" dirty="0" err="1">
                          <a:latin typeface="Arial" panose="020B0604020202020204" pitchFamily="34" charset="0"/>
                          <a:cs typeface="Arial" panose="020B0604020202020204" pitchFamily="34" charset="0"/>
                        </a:rPr>
                        <a:t>Includes</a:t>
                      </a:r>
                      <a:r>
                        <a:rPr lang="fr-CH" sz="1900" dirty="0">
                          <a:latin typeface="Arial" panose="020B0604020202020204" pitchFamily="34" charset="0"/>
                          <a:cs typeface="Arial" panose="020B0604020202020204" pitchFamily="34" charset="0"/>
                        </a:rPr>
                        <a:t> HIV+ and HIV- key populations</a:t>
                      </a:r>
                      <a:endParaRPr lang="en-GB" sz="1900" b="1"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3887294905"/>
                  </a:ext>
                </a:extLst>
              </a:tr>
              <a:tr h="1152974">
                <a:tc>
                  <a:txBody>
                    <a:bodyPr/>
                    <a:lstStyle/>
                    <a:p>
                      <a:r>
                        <a:rPr lang="en-GB" sz="1900" b="1" noProof="0" dirty="0">
                          <a:solidFill>
                            <a:srgbClr val="C00000"/>
                          </a:solidFill>
                          <a:latin typeface="Arial" panose="020B0604020202020204" pitchFamily="34" charset="0"/>
                          <a:cs typeface="Arial" panose="020B0604020202020204" pitchFamily="34" charset="0"/>
                        </a:rPr>
                        <a:t>UPDATED </a:t>
                      </a:r>
                      <a:r>
                        <a:rPr lang="en-GB" sz="1900" b="1" dirty="0">
                          <a:latin typeface="Arial" panose="020B0604020202020204" pitchFamily="34" charset="0"/>
                          <a:cs typeface="Arial" panose="020B0604020202020204" pitchFamily="34" charset="0"/>
                        </a:rPr>
                        <a:t>HIV self-testing: </a:t>
                      </a:r>
                      <a:r>
                        <a:rPr lang="en-GB" sz="1900" dirty="0">
                          <a:latin typeface="Arial" panose="020B0604020202020204" pitchFamily="34" charset="0"/>
                          <a:cs typeface="Arial" panose="020B0604020202020204" pitchFamily="34" charset="0"/>
                        </a:rPr>
                        <a:t>Offering self-test kit for individual, and/or</a:t>
                      </a:r>
                      <a:r>
                        <a:rPr lang="en-GB" sz="1900" baseline="0" dirty="0">
                          <a:latin typeface="Arial" panose="020B0604020202020204" pitchFamily="34" charset="0"/>
                          <a:cs typeface="Arial" panose="020B0604020202020204" pitchFamily="34" charset="0"/>
                        </a:rPr>
                        <a:t> their partner, enabling them to collect their sample (oral or blood), perform test, and interpret results in private. All reactive results need confirmation.</a:t>
                      </a:r>
                      <a:endParaRPr lang="en-GB" sz="1900" b="1"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0002"/>
                  </a:ext>
                </a:extLst>
              </a:tr>
            </a:tbl>
          </a:graphicData>
        </a:graphic>
      </p:graphicFrame>
      <p:sp>
        <p:nvSpPr>
          <p:cNvPr id="3" name="Rectangle 2">
            <a:extLst>
              <a:ext uri="{FF2B5EF4-FFF2-40B4-BE49-F238E27FC236}">
                <a16:creationId xmlns:a16="http://schemas.microsoft.com/office/drawing/2014/main" id="{0459ACF5-032D-4529-A67E-DC0F6AA28615}"/>
              </a:ext>
            </a:extLst>
          </p:cNvPr>
          <p:cNvSpPr/>
          <p:nvPr/>
        </p:nvSpPr>
        <p:spPr>
          <a:xfrm>
            <a:off x="180974" y="727390"/>
            <a:ext cx="11830051" cy="369332"/>
          </a:xfrm>
          <a:prstGeom prst="rect">
            <a:avLst/>
          </a:prstGeom>
        </p:spPr>
        <p:txBody>
          <a:bodyPr wrap="square">
            <a:spAutoFit/>
          </a:bodyPr>
          <a:lstStyle/>
          <a:p>
            <a:pPr algn="ctr"/>
            <a:r>
              <a:rPr lang="en-GB" b="1" i="1" dirty="0">
                <a:solidFill>
                  <a:srgbClr val="00B0F0"/>
                </a:solidFill>
                <a:latin typeface="Arial" panose="020B0604020202020204" pitchFamily="34" charset="0"/>
                <a:cs typeface="Arial" panose="020B0604020202020204" pitchFamily="34" charset="0"/>
              </a:rPr>
              <a:t>HTS is an important gateway to treatment and prevention for individuals, partners, couples and families</a:t>
            </a:r>
            <a:endParaRPr lang="en-GB" b="1" dirty="0">
              <a:solidFill>
                <a:srgbClr val="00B0F0"/>
              </a:solidFill>
            </a:endParaRPr>
          </a:p>
        </p:txBody>
      </p:sp>
      <p:grpSp>
        <p:nvGrpSpPr>
          <p:cNvPr id="35" name="Group 34">
            <a:extLst>
              <a:ext uri="{FF2B5EF4-FFF2-40B4-BE49-F238E27FC236}">
                <a16:creationId xmlns:a16="http://schemas.microsoft.com/office/drawing/2014/main" id="{2BFEFDD6-92E8-49E8-AD09-203B199E4DBB}"/>
              </a:ext>
            </a:extLst>
          </p:cNvPr>
          <p:cNvGrpSpPr/>
          <p:nvPr/>
        </p:nvGrpSpPr>
        <p:grpSpPr>
          <a:xfrm>
            <a:off x="658926" y="1228548"/>
            <a:ext cx="1159515" cy="5309431"/>
            <a:chOff x="631216" y="1137333"/>
            <a:chExt cx="1159515" cy="5309431"/>
          </a:xfrm>
          <a:solidFill>
            <a:schemeClr val="bg1"/>
          </a:solidFill>
        </p:grpSpPr>
        <p:pic>
          <p:nvPicPr>
            <p:cNvPr id="26" name="Picture 25">
              <a:extLst>
                <a:ext uri="{FF2B5EF4-FFF2-40B4-BE49-F238E27FC236}">
                  <a16:creationId xmlns:a16="http://schemas.microsoft.com/office/drawing/2014/main" id="{E57EA71B-38CB-41D3-AD4C-F8B888AB7D3D}"/>
                </a:ext>
              </a:extLst>
            </p:cNvPr>
            <p:cNvPicPr>
              <a:picLocks noChangeAspect="1"/>
            </p:cNvPicPr>
            <p:nvPr/>
          </p:nvPicPr>
          <p:blipFill>
            <a:blip r:embed="rId3"/>
            <a:stretch>
              <a:fillRect/>
            </a:stretch>
          </p:blipFill>
          <p:spPr>
            <a:xfrm>
              <a:off x="676227" y="1137333"/>
              <a:ext cx="1011382" cy="1011382"/>
            </a:xfrm>
            <a:prstGeom prst="rect">
              <a:avLst/>
            </a:prstGeom>
            <a:grpFill/>
          </p:spPr>
        </p:pic>
        <p:pic>
          <p:nvPicPr>
            <p:cNvPr id="27" name="Picture 26">
              <a:extLst>
                <a:ext uri="{FF2B5EF4-FFF2-40B4-BE49-F238E27FC236}">
                  <a16:creationId xmlns:a16="http://schemas.microsoft.com/office/drawing/2014/main" id="{FA97BA41-C8D1-46D3-BC1F-1FDA6B48B35C}"/>
                </a:ext>
              </a:extLst>
            </p:cNvPr>
            <p:cNvPicPr>
              <a:picLocks noChangeAspect="1"/>
            </p:cNvPicPr>
            <p:nvPr/>
          </p:nvPicPr>
          <p:blipFill>
            <a:blip r:embed="rId4"/>
            <a:stretch>
              <a:fillRect/>
            </a:stretch>
          </p:blipFill>
          <p:spPr>
            <a:xfrm>
              <a:off x="744650" y="2178946"/>
              <a:ext cx="978508" cy="978508"/>
            </a:xfrm>
            <a:prstGeom prst="rect">
              <a:avLst/>
            </a:prstGeom>
            <a:grpFill/>
          </p:spPr>
        </p:pic>
        <p:pic>
          <p:nvPicPr>
            <p:cNvPr id="29" name="Picture 28">
              <a:extLst>
                <a:ext uri="{FF2B5EF4-FFF2-40B4-BE49-F238E27FC236}">
                  <a16:creationId xmlns:a16="http://schemas.microsoft.com/office/drawing/2014/main" id="{A0068170-9536-48C6-A828-2E99C34139BE}"/>
                </a:ext>
              </a:extLst>
            </p:cNvPr>
            <p:cNvPicPr>
              <a:picLocks noChangeAspect="1"/>
            </p:cNvPicPr>
            <p:nvPr/>
          </p:nvPicPr>
          <p:blipFill>
            <a:blip r:embed="rId5"/>
            <a:stretch>
              <a:fillRect/>
            </a:stretch>
          </p:blipFill>
          <p:spPr>
            <a:xfrm>
              <a:off x="744650" y="3070468"/>
              <a:ext cx="978508" cy="1038871"/>
            </a:xfrm>
            <a:prstGeom prst="rect">
              <a:avLst/>
            </a:prstGeom>
            <a:grpFill/>
          </p:spPr>
        </p:pic>
        <p:pic>
          <p:nvPicPr>
            <p:cNvPr id="30" name="Picture 29">
              <a:extLst>
                <a:ext uri="{FF2B5EF4-FFF2-40B4-BE49-F238E27FC236}">
                  <a16:creationId xmlns:a16="http://schemas.microsoft.com/office/drawing/2014/main" id="{5455FD9D-49FB-4EA3-9965-E16DBE931A59}"/>
                </a:ext>
              </a:extLst>
            </p:cNvPr>
            <p:cNvPicPr>
              <a:picLocks noChangeAspect="1"/>
            </p:cNvPicPr>
            <p:nvPr/>
          </p:nvPicPr>
          <p:blipFill>
            <a:blip r:embed="rId6"/>
            <a:stretch>
              <a:fillRect/>
            </a:stretch>
          </p:blipFill>
          <p:spPr>
            <a:xfrm>
              <a:off x="631216" y="4109339"/>
              <a:ext cx="1159515" cy="1125412"/>
            </a:xfrm>
            <a:prstGeom prst="rect">
              <a:avLst/>
            </a:prstGeom>
            <a:grpFill/>
          </p:spPr>
        </p:pic>
        <p:pic>
          <p:nvPicPr>
            <p:cNvPr id="34" name="Picture 33">
              <a:extLst>
                <a:ext uri="{FF2B5EF4-FFF2-40B4-BE49-F238E27FC236}">
                  <a16:creationId xmlns:a16="http://schemas.microsoft.com/office/drawing/2014/main" id="{859367CB-7A33-47C3-B1F7-CC02AA793274}"/>
                </a:ext>
              </a:extLst>
            </p:cNvPr>
            <p:cNvPicPr>
              <a:picLocks noChangeAspect="1"/>
            </p:cNvPicPr>
            <p:nvPr/>
          </p:nvPicPr>
          <p:blipFill rotWithShape="1">
            <a:blip r:embed="rId7"/>
            <a:srcRect t="9327"/>
            <a:stretch/>
          </p:blipFill>
          <p:spPr>
            <a:xfrm>
              <a:off x="631216" y="5321352"/>
              <a:ext cx="1124816" cy="1125412"/>
            </a:xfrm>
            <a:prstGeom prst="rect">
              <a:avLst/>
            </a:prstGeom>
            <a:grpFill/>
            <a:ln>
              <a:noFill/>
            </a:ln>
          </p:spPr>
        </p:pic>
      </p:grpSp>
      <p:pic>
        <p:nvPicPr>
          <p:cNvPr id="12" name="Picture 11">
            <a:extLst>
              <a:ext uri="{FF2B5EF4-FFF2-40B4-BE49-F238E27FC236}">
                <a16:creationId xmlns:a16="http://schemas.microsoft.com/office/drawing/2014/main" id="{630C33E3-B70D-4590-9EC4-E9169795F384}"/>
              </a:ext>
            </a:extLst>
          </p:cNvPr>
          <p:cNvPicPr>
            <a:picLocks noChangeAspect="1"/>
          </p:cNvPicPr>
          <p:nvPr/>
        </p:nvPicPr>
        <p:blipFill>
          <a:blip r:embed="rId8"/>
          <a:stretch>
            <a:fillRect/>
          </a:stretch>
        </p:blipFill>
        <p:spPr>
          <a:xfrm>
            <a:off x="4217844" y="6177733"/>
            <a:ext cx="5848350" cy="600075"/>
          </a:xfrm>
          <a:prstGeom prst="rect">
            <a:avLst/>
          </a:prstGeom>
        </p:spPr>
      </p:pic>
    </p:spTree>
    <p:extLst>
      <p:ext uri="{BB962C8B-B14F-4D97-AF65-F5344CB8AC3E}">
        <p14:creationId xmlns:p14="http://schemas.microsoft.com/office/powerpoint/2010/main" val="114900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7C4BA-C816-4223-A182-E9B2F4488412}"/>
              </a:ext>
            </a:extLst>
          </p:cNvPr>
          <p:cNvSpPr>
            <a:spLocks noGrp="1"/>
          </p:cNvSpPr>
          <p:nvPr>
            <p:ph type="title"/>
          </p:nvPr>
        </p:nvSpPr>
        <p:spPr>
          <a:xfrm>
            <a:off x="0" y="561670"/>
            <a:ext cx="12192000" cy="1325563"/>
          </a:xfrm>
        </p:spPr>
        <p:txBody>
          <a:bodyPr>
            <a:normAutofit/>
          </a:bodyPr>
          <a:lstStyle/>
          <a:p>
            <a:pPr algn="ctr"/>
            <a:r>
              <a:rPr lang="fr-CH" sz="4000" b="1" dirty="0">
                <a:latin typeface="Arial" panose="020B0604020202020204" pitchFamily="34" charset="0"/>
                <a:cs typeface="Arial" panose="020B0604020202020204" pitchFamily="34" charset="0"/>
              </a:rPr>
              <a:t>Key </a:t>
            </a:r>
            <a:r>
              <a:rPr lang="fr-CH" sz="4000" b="1" dirty="0" err="1">
                <a:latin typeface="Arial" panose="020B0604020202020204" pitchFamily="34" charset="0"/>
                <a:cs typeface="Arial" panose="020B0604020202020204" pitchFamily="34" charset="0"/>
              </a:rPr>
              <a:t>definitions</a:t>
            </a:r>
            <a:r>
              <a:rPr lang="fr-CH" sz="4000" b="1" dirty="0">
                <a:latin typeface="Arial" panose="020B0604020202020204" pitchFamily="34" charset="0"/>
                <a:cs typeface="Arial" panose="020B0604020202020204" pitchFamily="34" charset="0"/>
              </a:rPr>
              <a:t> for </a:t>
            </a:r>
            <a:r>
              <a:rPr lang="fr-CH" sz="4000" b="1" dirty="0" err="1">
                <a:latin typeface="Arial" panose="020B0604020202020204" pitchFamily="34" charset="0"/>
                <a:cs typeface="Arial" panose="020B0604020202020204" pitchFamily="34" charset="0"/>
              </a:rPr>
              <a:t>considering</a:t>
            </a:r>
            <a:r>
              <a:rPr lang="fr-CH" sz="4000" b="1" dirty="0">
                <a:latin typeface="Arial" panose="020B0604020202020204" pitchFamily="34" charset="0"/>
                <a:cs typeface="Arial" panose="020B0604020202020204" pitchFamily="34" charset="0"/>
              </a:rPr>
              <a:t> HTS </a:t>
            </a:r>
            <a:r>
              <a:rPr lang="fr-CH" sz="4000" b="1" dirty="0" err="1">
                <a:latin typeface="Arial" panose="020B0604020202020204" pitchFamily="34" charset="0"/>
                <a:cs typeface="Arial" panose="020B0604020202020204" pitchFamily="34" charset="0"/>
              </a:rPr>
              <a:t>delivery</a:t>
            </a:r>
            <a:br>
              <a:rPr lang="fr-CH" sz="4000" b="1" dirty="0">
                <a:latin typeface="Arial" panose="020B0604020202020204" pitchFamily="34" charset="0"/>
                <a:cs typeface="Arial" panose="020B0604020202020204" pitchFamily="34" charset="0"/>
              </a:rPr>
            </a:br>
            <a:r>
              <a:rPr lang="fr-CH" sz="4000" b="1" dirty="0">
                <a:latin typeface="Arial" panose="020B0604020202020204" pitchFamily="34" charset="0"/>
                <a:cs typeface="Arial" panose="020B0604020202020204" pitchFamily="34" charset="0"/>
              </a:rPr>
              <a:t> </a:t>
            </a:r>
            <a:endParaRPr lang="en-GB" sz="3000"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5C54743-6783-4022-8725-3B471C7DA206}"/>
              </a:ext>
            </a:extLst>
          </p:cNvPr>
          <p:cNvSpPr>
            <a:spLocks noGrp="1"/>
          </p:cNvSpPr>
          <p:nvPr>
            <p:ph idx="1"/>
          </p:nvPr>
        </p:nvSpPr>
        <p:spPr>
          <a:xfrm>
            <a:off x="5500256" y="2909454"/>
            <a:ext cx="6222224" cy="3020291"/>
          </a:xfrm>
        </p:spPr>
        <p:txBody>
          <a:bodyPr>
            <a:normAutofit fontScale="92500" lnSpcReduction="20000"/>
          </a:bodyPr>
          <a:lstStyle/>
          <a:p>
            <a:r>
              <a:rPr lang="fr-CH" sz="3200" dirty="0">
                <a:latin typeface="Arial" panose="020B0604020202020204" pitchFamily="34" charset="0"/>
                <a:cs typeface="Arial" panose="020B0604020202020204" pitchFamily="34" charset="0"/>
              </a:rPr>
              <a:t>High HIV </a:t>
            </a:r>
            <a:r>
              <a:rPr lang="fr-CH" sz="3200" dirty="0" err="1">
                <a:latin typeface="Arial" panose="020B0604020202020204" pitchFamily="34" charset="0"/>
                <a:cs typeface="Arial" panose="020B0604020202020204" pitchFamily="34" charset="0"/>
              </a:rPr>
              <a:t>burden</a:t>
            </a:r>
            <a:r>
              <a:rPr lang="fr-CH" sz="3200" dirty="0">
                <a:latin typeface="Arial" panose="020B0604020202020204" pitchFamily="34" charset="0"/>
                <a:cs typeface="Arial" panose="020B0604020202020204" pitchFamily="34" charset="0"/>
              </a:rPr>
              <a:t> settings </a:t>
            </a:r>
            <a:r>
              <a:rPr lang="fr-CH" sz="3200" dirty="0" err="1">
                <a:latin typeface="Arial" panose="020B0604020202020204" pitchFamily="34" charset="0"/>
                <a:cs typeface="Arial" panose="020B0604020202020204" pitchFamily="34" charset="0"/>
              </a:rPr>
              <a:t>considered</a:t>
            </a:r>
            <a:r>
              <a:rPr lang="fr-CH" sz="3200" dirty="0">
                <a:latin typeface="Arial" panose="020B0604020202020204" pitchFamily="34" charset="0"/>
                <a:cs typeface="Arial" panose="020B0604020202020204" pitchFamily="34" charset="0"/>
              </a:rPr>
              <a:t> </a:t>
            </a:r>
            <a:r>
              <a:rPr lang="fr-CH" sz="3200" b="1" dirty="0">
                <a:solidFill>
                  <a:schemeClr val="accent2"/>
                </a:solidFill>
                <a:latin typeface="Arial" panose="020B0604020202020204" pitchFamily="34" charset="0"/>
                <a:cs typeface="Arial" panose="020B0604020202020204" pitchFamily="34" charset="0"/>
              </a:rPr>
              <a:t>≥5%</a:t>
            </a:r>
          </a:p>
          <a:p>
            <a:pPr marL="0" indent="0">
              <a:buNone/>
            </a:pPr>
            <a:endParaRPr lang="fr-CH" sz="3200" dirty="0">
              <a:latin typeface="Arial" panose="020B0604020202020204" pitchFamily="34" charset="0"/>
              <a:cs typeface="Arial" panose="020B0604020202020204" pitchFamily="34" charset="0"/>
            </a:endParaRPr>
          </a:p>
          <a:p>
            <a:pPr marL="0" indent="0">
              <a:buNone/>
            </a:pPr>
            <a:endParaRPr lang="fr-CH" sz="3200" dirty="0">
              <a:latin typeface="Arial" panose="020B0604020202020204" pitchFamily="34" charset="0"/>
              <a:cs typeface="Arial" panose="020B0604020202020204" pitchFamily="34" charset="0"/>
            </a:endParaRPr>
          </a:p>
          <a:p>
            <a:pPr marL="0" indent="0">
              <a:buNone/>
            </a:pPr>
            <a:endParaRPr lang="fr-CH" sz="3200" dirty="0">
              <a:latin typeface="Arial" panose="020B0604020202020204" pitchFamily="34" charset="0"/>
              <a:cs typeface="Arial" panose="020B0604020202020204" pitchFamily="34" charset="0"/>
            </a:endParaRPr>
          </a:p>
          <a:p>
            <a:r>
              <a:rPr lang="fr-CH" sz="3200" dirty="0">
                <a:latin typeface="Arial" panose="020B0604020202020204" pitchFamily="34" charset="0"/>
                <a:cs typeface="Arial" panose="020B0604020202020204" pitchFamily="34" charset="0"/>
              </a:rPr>
              <a:t>Low HIV </a:t>
            </a:r>
            <a:r>
              <a:rPr lang="fr-CH" sz="3200" dirty="0" err="1">
                <a:latin typeface="Arial" panose="020B0604020202020204" pitchFamily="34" charset="0"/>
                <a:cs typeface="Arial" panose="020B0604020202020204" pitchFamily="34" charset="0"/>
              </a:rPr>
              <a:t>burden</a:t>
            </a:r>
            <a:r>
              <a:rPr lang="fr-CH" sz="3200" dirty="0">
                <a:latin typeface="Arial" panose="020B0604020202020204" pitchFamily="34" charset="0"/>
                <a:cs typeface="Arial" panose="020B0604020202020204" pitchFamily="34" charset="0"/>
              </a:rPr>
              <a:t> settings </a:t>
            </a:r>
            <a:r>
              <a:rPr lang="fr-CH" sz="3200" dirty="0" err="1">
                <a:latin typeface="Arial" panose="020B0604020202020204" pitchFamily="34" charset="0"/>
                <a:cs typeface="Arial" panose="020B0604020202020204" pitchFamily="34" charset="0"/>
              </a:rPr>
              <a:t>considered</a:t>
            </a:r>
            <a:r>
              <a:rPr lang="fr-CH" sz="3200" dirty="0">
                <a:latin typeface="Arial" panose="020B0604020202020204" pitchFamily="34" charset="0"/>
                <a:cs typeface="Arial" panose="020B0604020202020204" pitchFamily="34" charset="0"/>
              </a:rPr>
              <a:t> </a:t>
            </a:r>
            <a:r>
              <a:rPr lang="fr-CH" sz="3200" b="1" dirty="0">
                <a:solidFill>
                  <a:srgbClr val="00B0F0"/>
                </a:solidFill>
                <a:latin typeface="Arial" panose="020B0604020202020204" pitchFamily="34" charset="0"/>
                <a:cs typeface="Arial" panose="020B0604020202020204" pitchFamily="34" charset="0"/>
              </a:rPr>
              <a:t>&lt;5%</a:t>
            </a:r>
            <a:endParaRPr lang="en-GB" sz="3200" b="1" dirty="0">
              <a:solidFill>
                <a:srgbClr val="00B0F0"/>
              </a:solidFill>
              <a:latin typeface="Arial" panose="020B0604020202020204" pitchFamily="34" charset="0"/>
              <a:cs typeface="Arial" panose="020B0604020202020204" pitchFamily="34" charset="0"/>
            </a:endParaRPr>
          </a:p>
        </p:txBody>
      </p:sp>
      <p:sp>
        <p:nvSpPr>
          <p:cNvPr id="4" name="Arrow: Down 3">
            <a:extLst>
              <a:ext uri="{FF2B5EF4-FFF2-40B4-BE49-F238E27FC236}">
                <a16:creationId xmlns:a16="http://schemas.microsoft.com/office/drawing/2014/main" id="{5694F47F-F4AF-4B09-9B11-BBDD2BACB75C}"/>
              </a:ext>
            </a:extLst>
          </p:cNvPr>
          <p:cNvSpPr/>
          <p:nvPr/>
        </p:nvSpPr>
        <p:spPr>
          <a:xfrm flipV="1">
            <a:off x="3505194" y="2241267"/>
            <a:ext cx="1759527" cy="192578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Down 4">
            <a:extLst>
              <a:ext uri="{FF2B5EF4-FFF2-40B4-BE49-F238E27FC236}">
                <a16:creationId xmlns:a16="http://schemas.microsoft.com/office/drawing/2014/main" id="{B34287D3-D426-4C44-AB50-DB40028B8FCF}"/>
              </a:ext>
            </a:extLst>
          </p:cNvPr>
          <p:cNvSpPr/>
          <p:nvPr/>
        </p:nvSpPr>
        <p:spPr>
          <a:xfrm>
            <a:off x="3505194" y="4567093"/>
            <a:ext cx="1759527" cy="1925782"/>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44C6287-3CCE-425C-A0EB-92CA63F0BE93}"/>
              </a:ext>
            </a:extLst>
          </p:cNvPr>
          <p:cNvSpPr/>
          <p:nvPr/>
        </p:nvSpPr>
        <p:spPr>
          <a:xfrm>
            <a:off x="469520" y="3643763"/>
            <a:ext cx="2621230" cy="923330"/>
          </a:xfrm>
          <a:prstGeom prst="rect">
            <a:avLst/>
          </a:prstGeom>
        </p:spPr>
        <p:txBody>
          <a:bodyPr wrap="none">
            <a:spAutoFit/>
          </a:bodyPr>
          <a:lstStyle/>
          <a:p>
            <a:r>
              <a:rPr lang="en-GB" dirty="0">
                <a:latin typeface="Arial" panose="020B0604020202020204" pitchFamily="34" charset="0"/>
                <a:cs typeface="Arial" panose="020B0604020202020204" pitchFamily="34" charset="0"/>
              </a:rPr>
              <a:t>Generalised epidemic</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Concentrated epidemic </a:t>
            </a:r>
          </a:p>
        </p:txBody>
      </p:sp>
      <p:cxnSp>
        <p:nvCxnSpPr>
          <p:cNvPr id="9" name="Straight Connector 8">
            <a:extLst>
              <a:ext uri="{FF2B5EF4-FFF2-40B4-BE49-F238E27FC236}">
                <a16:creationId xmlns:a16="http://schemas.microsoft.com/office/drawing/2014/main" id="{794A8AF8-5ED9-452D-AA91-9575C80888AF}"/>
              </a:ext>
            </a:extLst>
          </p:cNvPr>
          <p:cNvCxnSpPr>
            <a:cxnSpLocks/>
          </p:cNvCxnSpPr>
          <p:nvPr/>
        </p:nvCxnSpPr>
        <p:spPr>
          <a:xfrm flipV="1">
            <a:off x="611287" y="3429000"/>
            <a:ext cx="1920039" cy="141560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768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D46C1-6119-4480-B6F3-52619F1F4248}"/>
              </a:ext>
            </a:extLst>
          </p:cNvPr>
          <p:cNvSpPr>
            <a:spLocks noGrp="1"/>
          </p:cNvSpPr>
          <p:nvPr>
            <p:ph type="title"/>
          </p:nvPr>
        </p:nvSpPr>
        <p:spPr>
          <a:xfrm>
            <a:off x="64168" y="28136"/>
            <a:ext cx="11987624" cy="1204553"/>
          </a:xfrm>
        </p:spPr>
        <p:txBody>
          <a:bodyPr>
            <a:noAutofit/>
          </a:bodyPr>
          <a:lstStyle/>
          <a:p>
            <a:pPr algn="ctr"/>
            <a:r>
              <a:rPr lang="fr-CH" sz="3000" b="1" dirty="0">
                <a:latin typeface="Arial" panose="020B0604020202020204" pitchFamily="34" charset="0"/>
                <a:cs typeface="Arial" panose="020B0604020202020204" pitchFamily="34" charset="0"/>
              </a:rPr>
              <a:t>High impact HTS </a:t>
            </a:r>
            <a:r>
              <a:rPr lang="fr-CH" sz="3000" b="1" dirty="0" err="1">
                <a:latin typeface="Arial" panose="020B0604020202020204" pitchFamily="34" charset="0"/>
                <a:cs typeface="Arial" panose="020B0604020202020204" pitchFamily="34" charset="0"/>
              </a:rPr>
              <a:t>implementation</a:t>
            </a:r>
            <a:r>
              <a:rPr lang="fr-CH" sz="3000" b="1" dirty="0">
                <a:latin typeface="Arial" panose="020B0604020202020204" pitchFamily="34" charset="0"/>
                <a:cs typeface="Arial" panose="020B0604020202020204" pitchFamily="34" charset="0"/>
              </a:rPr>
              <a:t> </a:t>
            </a:r>
            <a:r>
              <a:rPr lang="fr-CH" sz="3000" b="1" dirty="0" err="1">
                <a:latin typeface="Arial" panose="020B0604020202020204" pitchFamily="34" charset="0"/>
                <a:cs typeface="Arial" panose="020B0604020202020204" pitchFamily="34" charset="0"/>
              </a:rPr>
              <a:t>that</a:t>
            </a:r>
            <a:r>
              <a:rPr lang="fr-CH" sz="3000" b="1" dirty="0">
                <a:latin typeface="Arial" panose="020B0604020202020204" pitchFamily="34" charset="0"/>
                <a:cs typeface="Arial" panose="020B0604020202020204" pitchFamily="34" charset="0"/>
              </a:rPr>
              <a:t> </a:t>
            </a:r>
            <a:r>
              <a:rPr lang="fr-CH" sz="3000" b="1" dirty="0" err="1">
                <a:latin typeface="Arial" panose="020B0604020202020204" pitchFamily="34" charset="0"/>
                <a:cs typeface="Arial" panose="020B0604020202020204" pitchFamily="34" charset="0"/>
              </a:rPr>
              <a:t>is</a:t>
            </a:r>
            <a:r>
              <a:rPr lang="fr-CH" sz="3000" b="1" dirty="0">
                <a:latin typeface="Arial" panose="020B0604020202020204" pitchFamily="34" charset="0"/>
                <a:cs typeface="Arial" panose="020B0604020202020204" pitchFamily="34" charset="0"/>
              </a:rPr>
              <a:t> </a:t>
            </a:r>
            <a:r>
              <a:rPr lang="fr-CH" sz="3000" b="1" dirty="0" err="1">
                <a:latin typeface="Arial" panose="020B0604020202020204" pitchFamily="34" charset="0"/>
                <a:cs typeface="Arial" panose="020B0604020202020204" pitchFamily="34" charset="0"/>
              </a:rPr>
              <a:t>focused</a:t>
            </a:r>
            <a:r>
              <a:rPr lang="fr-CH" sz="3000" b="1" dirty="0">
                <a:latin typeface="Arial" panose="020B0604020202020204" pitchFamily="34" charset="0"/>
                <a:cs typeface="Arial" panose="020B0604020202020204" pitchFamily="34" charset="0"/>
              </a:rPr>
              <a:t> on </a:t>
            </a:r>
            <a:r>
              <a:rPr lang="fr-CH" sz="3000" b="1" dirty="0" err="1">
                <a:latin typeface="Arial" panose="020B0604020202020204" pitchFamily="34" charset="0"/>
                <a:cs typeface="Arial" panose="020B0604020202020204" pitchFamily="34" charset="0"/>
              </a:rPr>
              <a:t>reaching</a:t>
            </a:r>
            <a:r>
              <a:rPr lang="fr-CH" sz="3000" b="1" dirty="0">
                <a:latin typeface="Arial" panose="020B0604020202020204" pitchFamily="34" charset="0"/>
                <a:cs typeface="Arial" panose="020B0604020202020204" pitchFamily="34" charset="0"/>
              </a:rPr>
              <a:t> </a:t>
            </a:r>
            <a:r>
              <a:rPr lang="fr-CH" sz="3000" b="1" dirty="0" err="1">
                <a:latin typeface="Arial" panose="020B0604020202020204" pitchFamily="34" charset="0"/>
                <a:cs typeface="Arial" panose="020B0604020202020204" pitchFamily="34" charset="0"/>
              </a:rPr>
              <a:t>undiagnosed</a:t>
            </a:r>
            <a:r>
              <a:rPr lang="fr-CH" sz="3000" b="1" dirty="0">
                <a:latin typeface="Arial" panose="020B0604020202020204" pitchFamily="34" charset="0"/>
                <a:cs typeface="Arial" panose="020B0604020202020204" pitchFamily="34" charset="0"/>
              </a:rPr>
              <a:t> PLHIV and </a:t>
            </a:r>
            <a:r>
              <a:rPr lang="fr-CH" sz="3000" b="1" dirty="0" err="1">
                <a:latin typeface="Arial" panose="020B0604020202020204" pitchFamily="34" charset="0"/>
                <a:cs typeface="Arial" panose="020B0604020202020204" pitchFamily="34" charset="0"/>
              </a:rPr>
              <a:t>facilitating</a:t>
            </a:r>
            <a:r>
              <a:rPr lang="fr-CH" sz="3000" b="1" dirty="0">
                <a:latin typeface="Arial" panose="020B0604020202020204" pitchFamily="34" charset="0"/>
                <a:cs typeface="Arial" panose="020B0604020202020204" pitchFamily="34" charset="0"/>
              </a:rPr>
              <a:t> linkage to care </a:t>
            </a:r>
            <a:r>
              <a:rPr lang="fr-CH" sz="3000" b="1" dirty="0" err="1">
                <a:latin typeface="Arial" panose="020B0604020202020204" pitchFamily="34" charset="0"/>
                <a:cs typeface="Arial" panose="020B0604020202020204" pitchFamily="34" charset="0"/>
              </a:rPr>
              <a:t>is</a:t>
            </a:r>
            <a:r>
              <a:rPr lang="fr-CH" sz="3000" b="1" dirty="0">
                <a:latin typeface="Arial" panose="020B0604020202020204" pitchFamily="34" charset="0"/>
                <a:cs typeface="Arial" panose="020B0604020202020204" pitchFamily="34" charset="0"/>
              </a:rPr>
              <a:t> essential</a:t>
            </a:r>
            <a:endParaRPr lang="en-GB" sz="3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713F769-B4AD-4C21-8AAB-125F0CE268FC}"/>
              </a:ext>
            </a:extLst>
          </p:cNvPr>
          <p:cNvSpPr>
            <a:spLocks noGrp="1"/>
          </p:cNvSpPr>
          <p:nvPr>
            <p:ph idx="1"/>
          </p:nvPr>
        </p:nvSpPr>
        <p:spPr>
          <a:xfrm>
            <a:off x="6020563" y="4601757"/>
            <a:ext cx="6031229" cy="2128227"/>
          </a:xfrm>
          <a:solidFill>
            <a:schemeClr val="bg1">
              <a:lumMod val="95000"/>
            </a:schemeClr>
          </a:solidFill>
        </p:spPr>
        <p:txBody>
          <a:bodyPr>
            <a:noAutofit/>
          </a:bodyPr>
          <a:lstStyle/>
          <a:p>
            <a:r>
              <a:rPr lang="fr-CH" sz="1600" dirty="0" err="1">
                <a:latin typeface="Arial" panose="020B0604020202020204" pitchFamily="34" charset="0"/>
                <a:cs typeface="Arial" panose="020B0604020202020204" pitchFamily="34" charset="0"/>
              </a:rPr>
              <a:t>Reorienting</a:t>
            </a:r>
            <a:r>
              <a:rPr lang="fr-CH" sz="1600" dirty="0">
                <a:latin typeface="Arial" panose="020B0604020202020204" pitchFamily="34" charset="0"/>
                <a:cs typeface="Arial" panose="020B0604020202020204" pitchFamily="34" charset="0"/>
              </a:rPr>
              <a:t> HTS </a:t>
            </a:r>
            <a:r>
              <a:rPr lang="en-US" sz="1600" dirty="0">
                <a:latin typeface="Arial" panose="020B0604020202020204" pitchFamily="34" charset="0"/>
                <a:cs typeface="Arial" panose="020B0604020202020204" pitchFamily="34" charset="0"/>
              </a:rPr>
              <a:t>to reach the most PLHIV (#) who don’t know their status as effectively and efficiently as possible (%)</a:t>
            </a:r>
            <a:endParaRPr lang="fr-CH" sz="1600" dirty="0">
              <a:latin typeface="Arial" panose="020B0604020202020204" pitchFamily="34" charset="0"/>
              <a:cs typeface="Arial" panose="020B0604020202020204" pitchFamily="34" charset="0"/>
            </a:endParaRPr>
          </a:p>
          <a:p>
            <a:r>
              <a:rPr lang="fr-CH" sz="1600" dirty="0">
                <a:latin typeface="Arial" panose="020B0604020202020204" pitchFamily="34" charset="0"/>
                <a:cs typeface="Arial" panose="020B0604020202020204" pitchFamily="34" charset="0"/>
              </a:rPr>
              <a:t>A </a:t>
            </a:r>
            <a:r>
              <a:rPr lang="fr-CH" sz="1600" dirty="0" err="1">
                <a:latin typeface="Arial" panose="020B0604020202020204" pitchFamily="34" charset="0"/>
                <a:cs typeface="Arial" panose="020B0604020202020204" pitchFamily="34" charset="0"/>
              </a:rPr>
              <a:t>strategic</a:t>
            </a:r>
            <a:r>
              <a:rPr lang="fr-CH" sz="1600" dirty="0">
                <a:latin typeface="Arial" panose="020B0604020202020204" pitchFamily="34" charset="0"/>
                <a:cs typeface="Arial" panose="020B0604020202020204" pitchFamily="34" charset="0"/>
              </a:rPr>
              <a:t> mix of HTS </a:t>
            </a:r>
            <a:r>
              <a:rPr lang="fr-CH" sz="1600" dirty="0" err="1">
                <a:latin typeface="Arial" panose="020B0604020202020204" pitchFamily="34" charset="0"/>
                <a:cs typeface="Arial" panose="020B0604020202020204" pitchFamily="34" charset="0"/>
              </a:rPr>
              <a:t>approaches</a:t>
            </a:r>
            <a:r>
              <a:rPr lang="fr-CH" sz="1600" dirty="0">
                <a:latin typeface="Arial" panose="020B0604020202020204" pitchFamily="34" charset="0"/>
                <a:cs typeface="Arial" panose="020B0604020202020204" pitchFamily="34" charset="0"/>
              </a:rPr>
              <a:t> and options </a:t>
            </a:r>
            <a:r>
              <a:rPr lang="fr-CH" sz="1600" dirty="0" err="1">
                <a:latin typeface="Arial" panose="020B0604020202020204" pitchFamily="34" charset="0"/>
                <a:cs typeface="Arial" panose="020B0604020202020204" pitchFamily="34" charset="0"/>
              </a:rPr>
              <a:t>needed</a:t>
            </a:r>
            <a:r>
              <a:rPr lang="fr-CH" sz="1600" dirty="0">
                <a:latin typeface="Arial" panose="020B0604020202020204" pitchFamily="34" charset="0"/>
                <a:cs typeface="Arial" panose="020B0604020202020204" pitchFamily="34" charset="0"/>
              </a:rPr>
              <a:t> to </a:t>
            </a:r>
            <a:r>
              <a:rPr lang="fr-CH" sz="1600" dirty="0" err="1">
                <a:latin typeface="Arial" panose="020B0604020202020204" pitchFamily="34" charset="0"/>
                <a:cs typeface="Arial" panose="020B0604020202020204" pitchFamily="34" charset="0"/>
              </a:rPr>
              <a:t>reach</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priority</a:t>
            </a:r>
            <a:r>
              <a:rPr lang="fr-CH" sz="1600" dirty="0">
                <a:latin typeface="Arial" panose="020B0604020202020204" pitchFamily="34" charset="0"/>
                <a:cs typeface="Arial" panose="020B0604020202020204" pitchFamily="34" charset="0"/>
              </a:rPr>
              <a:t> populations</a:t>
            </a:r>
          </a:p>
          <a:p>
            <a:pPr lvl="1"/>
            <a:r>
              <a:rPr lang="fr-CH" sz="1600" dirty="0">
                <a:latin typeface="Arial" panose="020B0604020202020204" pitchFamily="34" charset="0"/>
                <a:cs typeface="Arial" panose="020B0604020202020204" pitchFamily="34" charset="0"/>
              </a:rPr>
              <a:t>Key populations and </a:t>
            </a:r>
            <a:r>
              <a:rPr lang="fr-CH" sz="1600" dirty="0" err="1">
                <a:latin typeface="Arial" panose="020B0604020202020204" pitchFamily="34" charset="0"/>
                <a:cs typeface="Arial" panose="020B0604020202020204" pitchFamily="34" charset="0"/>
              </a:rPr>
              <a:t>their</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partners</a:t>
            </a:r>
            <a:endParaRPr lang="fr-CH" sz="1600" dirty="0">
              <a:latin typeface="Arial" panose="020B0604020202020204" pitchFamily="34" charset="0"/>
              <a:cs typeface="Arial" panose="020B0604020202020204" pitchFamily="34" charset="0"/>
            </a:endParaRPr>
          </a:p>
          <a:p>
            <a:pPr lvl="1"/>
            <a:r>
              <a:rPr lang="fr-CH" sz="1600" dirty="0" err="1">
                <a:latin typeface="Arial" panose="020B0604020202020204" pitchFamily="34" charset="0"/>
                <a:cs typeface="Arial" panose="020B0604020202020204" pitchFamily="34" charset="0"/>
              </a:rPr>
              <a:t>Partners</a:t>
            </a:r>
            <a:r>
              <a:rPr lang="fr-CH" sz="1600" dirty="0">
                <a:latin typeface="Arial" panose="020B0604020202020204" pitchFamily="34" charset="0"/>
                <a:cs typeface="Arial" panose="020B0604020202020204" pitchFamily="34" charset="0"/>
              </a:rPr>
              <a:t> PLHIV</a:t>
            </a:r>
          </a:p>
          <a:p>
            <a:pPr lvl="1"/>
            <a:r>
              <a:rPr lang="fr-CH" sz="1600" dirty="0">
                <a:latin typeface="Arial" panose="020B0604020202020204" pitchFamily="34" charset="0"/>
                <a:cs typeface="Arial" panose="020B0604020202020204" pitchFamily="34" charset="0"/>
              </a:rPr>
              <a:t>Young people (15-24) and men in ESA</a:t>
            </a:r>
          </a:p>
        </p:txBody>
      </p:sp>
      <p:pic>
        <p:nvPicPr>
          <p:cNvPr id="4" name="Picture 3">
            <a:extLst>
              <a:ext uri="{FF2B5EF4-FFF2-40B4-BE49-F238E27FC236}">
                <a16:creationId xmlns:a16="http://schemas.microsoft.com/office/drawing/2014/main" id="{023B32BE-D797-457F-8B61-31A5C6D529B5}"/>
              </a:ext>
            </a:extLst>
          </p:cNvPr>
          <p:cNvPicPr>
            <a:picLocks noChangeAspect="1"/>
          </p:cNvPicPr>
          <p:nvPr/>
        </p:nvPicPr>
        <p:blipFill rotWithShape="1">
          <a:blip r:embed="rId2"/>
          <a:srcRect t="2231"/>
          <a:stretch/>
        </p:blipFill>
        <p:spPr>
          <a:xfrm>
            <a:off x="5947411" y="1294873"/>
            <a:ext cx="6180421" cy="3206254"/>
          </a:xfrm>
          <a:prstGeom prst="rect">
            <a:avLst/>
          </a:prstGeom>
        </p:spPr>
      </p:pic>
      <p:graphicFrame>
        <p:nvGraphicFramePr>
          <p:cNvPr id="5" name="Table 4">
            <a:extLst>
              <a:ext uri="{FF2B5EF4-FFF2-40B4-BE49-F238E27FC236}">
                <a16:creationId xmlns:a16="http://schemas.microsoft.com/office/drawing/2014/main" id="{97B053A1-8328-4D5A-8889-FE610CC740E9}"/>
              </a:ext>
            </a:extLst>
          </p:cNvPr>
          <p:cNvGraphicFramePr>
            <a:graphicFrameLocks noGrp="1"/>
          </p:cNvGraphicFramePr>
          <p:nvPr>
            <p:extLst>
              <p:ext uri="{D42A27DB-BD31-4B8C-83A1-F6EECF244321}">
                <p14:modId xmlns:p14="http://schemas.microsoft.com/office/powerpoint/2010/main" val="4121691297"/>
              </p:ext>
            </p:extLst>
          </p:nvPr>
        </p:nvGraphicFramePr>
        <p:xfrm>
          <a:off x="64168" y="5318500"/>
          <a:ext cx="5734050" cy="1334425"/>
        </p:xfrm>
        <a:graphic>
          <a:graphicData uri="http://schemas.openxmlformats.org/drawingml/2006/table">
            <a:tbl>
              <a:tblPr firstRow="1" bandRow="1">
                <a:tableStyleId>{5C22544A-7EE6-4342-B048-85BDC9FD1C3A}</a:tableStyleId>
              </a:tblPr>
              <a:tblGrid>
                <a:gridCol w="2867025">
                  <a:extLst>
                    <a:ext uri="{9D8B030D-6E8A-4147-A177-3AD203B41FA5}">
                      <a16:colId xmlns:a16="http://schemas.microsoft.com/office/drawing/2014/main" val="20000"/>
                    </a:ext>
                  </a:extLst>
                </a:gridCol>
                <a:gridCol w="2867025">
                  <a:extLst>
                    <a:ext uri="{9D8B030D-6E8A-4147-A177-3AD203B41FA5}">
                      <a16:colId xmlns:a16="http://schemas.microsoft.com/office/drawing/2014/main" val="20001"/>
                    </a:ext>
                  </a:extLst>
                </a:gridCol>
              </a:tblGrid>
              <a:tr h="348695">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Couples and Partners</a:t>
                      </a:r>
                    </a:p>
                  </a:txBody>
                  <a:tcPr marL="96972" marR="96972" marT="69411" marB="69411" anchor="ctr">
                    <a:solidFill>
                      <a:srgbClr val="3979B0"/>
                    </a:solidFill>
                  </a:tcPr>
                </a:tc>
                <a:tc hMerge="1">
                  <a:txBody>
                    <a:bodyPr/>
                    <a:lstStyle/>
                    <a:p>
                      <a:endParaRPr lang="en-US" dirty="0"/>
                    </a:p>
                  </a:txBody>
                  <a:tcPr/>
                </a:tc>
                <a:extLst>
                  <a:ext uri="{0D108BD9-81ED-4DB2-BD59-A6C34878D82A}">
                    <a16:rowId xmlns:a16="http://schemas.microsoft.com/office/drawing/2014/main" val="10000"/>
                  </a:ext>
                </a:extLst>
              </a:tr>
              <a:tr h="890803">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High burden settings: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offer all, and for partners of KP and PLHIV</a:t>
                      </a:r>
                      <a:endParaRPr kumimoji="0" lang="en-US" sz="1600" b="1" i="0" u="sng"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endParaRPr>
                    </a:p>
                  </a:txBody>
                  <a:tcPr marL="96972" marR="96972" marT="69411" marB="69411" anchor="ctr">
                    <a:solidFill>
                      <a:schemeClr val="accent5">
                        <a:lumMod val="20000"/>
                        <a:lumOff val="8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Low burden settings:</a:t>
                      </a:r>
                      <a:r>
                        <a:rPr kumimoji="0" lang="en-US" sz="1600" b="0" i="0" u="none"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offer to KP and partners of PLHIV</a:t>
                      </a:r>
                    </a:p>
                  </a:txBody>
                  <a:tcPr marL="96972" marR="96972" marT="69411" marB="69411"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6" name="Table 5">
            <a:extLst>
              <a:ext uri="{FF2B5EF4-FFF2-40B4-BE49-F238E27FC236}">
                <a16:creationId xmlns:a16="http://schemas.microsoft.com/office/drawing/2014/main" id="{4B007CDD-50F6-4825-A6B3-0DDD06BC95F3}"/>
              </a:ext>
            </a:extLst>
          </p:cNvPr>
          <p:cNvGraphicFramePr>
            <a:graphicFrameLocks noGrp="1"/>
          </p:cNvGraphicFramePr>
          <p:nvPr>
            <p:extLst>
              <p:ext uri="{D42A27DB-BD31-4B8C-83A1-F6EECF244321}">
                <p14:modId xmlns:p14="http://schemas.microsoft.com/office/powerpoint/2010/main" val="3221419558"/>
              </p:ext>
            </p:extLst>
          </p:nvPr>
        </p:nvGraphicFramePr>
        <p:xfrm>
          <a:off x="64168" y="1331449"/>
          <a:ext cx="5734050" cy="1339093"/>
        </p:xfrm>
        <a:graphic>
          <a:graphicData uri="http://schemas.openxmlformats.org/drawingml/2006/table">
            <a:tbl>
              <a:tblPr firstRow="1" bandRow="1">
                <a:tableStyleId>{5C22544A-7EE6-4342-B048-85BDC9FD1C3A}</a:tableStyleId>
              </a:tblPr>
              <a:tblGrid>
                <a:gridCol w="2867025">
                  <a:extLst>
                    <a:ext uri="{9D8B030D-6E8A-4147-A177-3AD203B41FA5}">
                      <a16:colId xmlns:a16="http://schemas.microsoft.com/office/drawing/2014/main" val="20000"/>
                    </a:ext>
                  </a:extLst>
                </a:gridCol>
                <a:gridCol w="2867025">
                  <a:extLst>
                    <a:ext uri="{9D8B030D-6E8A-4147-A177-3AD203B41FA5}">
                      <a16:colId xmlns:a16="http://schemas.microsoft.com/office/drawing/2014/main" val="20001"/>
                    </a:ext>
                  </a:extLst>
                </a:gridCol>
              </a:tblGrid>
              <a:tr h="397729">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Effective Focused Facility-based HTS </a:t>
                      </a:r>
                    </a:p>
                  </a:txBody>
                  <a:tcPr marL="96972" marR="96972" marT="54865" marB="54865" anchor="ctr">
                    <a:solidFill>
                      <a:srgbClr val="3979B0"/>
                    </a:solidFill>
                  </a:tcPr>
                </a:tc>
                <a:tc hMerge="1">
                  <a:txBody>
                    <a:bodyPr/>
                    <a:lstStyle/>
                    <a:p>
                      <a:endParaRPr lang="en-US" dirty="0"/>
                    </a:p>
                  </a:txBody>
                  <a:tcPr/>
                </a:tc>
                <a:extLst>
                  <a:ext uri="{0D108BD9-81ED-4DB2-BD59-A6C34878D82A}">
                    <a16:rowId xmlns:a16="http://schemas.microsoft.com/office/drawing/2014/main" val="10000"/>
                  </a:ext>
                </a:extLst>
              </a:tr>
              <a:tr h="924563">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High burden settings: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HTS in every health contact – integration</a:t>
                      </a:r>
                    </a:p>
                  </a:txBody>
                  <a:tcPr marL="96972" marR="96972" marT="54865" marB="54865" anchor="ctr">
                    <a:solidFill>
                      <a:schemeClr val="accent5">
                        <a:lumMod val="20000"/>
                        <a:lumOff val="8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Low burden settings: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HTS in hotspots/select services (TB, STI, key pops) </a:t>
                      </a:r>
                    </a:p>
                  </a:txBody>
                  <a:tcPr marL="96972" marR="96972" marT="54865" marB="54865"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75A08B15-74D7-456B-B232-E24B18B20E7B}"/>
              </a:ext>
            </a:extLst>
          </p:cNvPr>
          <p:cNvGraphicFramePr>
            <a:graphicFrameLocks noGrp="1"/>
          </p:cNvGraphicFramePr>
          <p:nvPr>
            <p:extLst>
              <p:ext uri="{D42A27DB-BD31-4B8C-83A1-F6EECF244321}">
                <p14:modId xmlns:p14="http://schemas.microsoft.com/office/powerpoint/2010/main" val="1411302932"/>
              </p:ext>
            </p:extLst>
          </p:nvPr>
        </p:nvGraphicFramePr>
        <p:xfrm>
          <a:off x="64168" y="3025792"/>
          <a:ext cx="5734050" cy="2000228"/>
        </p:xfrm>
        <a:graphic>
          <a:graphicData uri="http://schemas.openxmlformats.org/drawingml/2006/table">
            <a:tbl>
              <a:tblPr firstRow="1" bandRow="1">
                <a:tableStyleId>{5C22544A-7EE6-4342-B048-85BDC9FD1C3A}</a:tableStyleId>
              </a:tblPr>
              <a:tblGrid>
                <a:gridCol w="2867025">
                  <a:extLst>
                    <a:ext uri="{9D8B030D-6E8A-4147-A177-3AD203B41FA5}">
                      <a16:colId xmlns:a16="http://schemas.microsoft.com/office/drawing/2014/main" val="20000"/>
                    </a:ext>
                  </a:extLst>
                </a:gridCol>
                <a:gridCol w="2867025">
                  <a:extLst>
                    <a:ext uri="{9D8B030D-6E8A-4147-A177-3AD203B41FA5}">
                      <a16:colId xmlns:a16="http://schemas.microsoft.com/office/drawing/2014/main" val="20001"/>
                    </a:ext>
                  </a:extLst>
                </a:gridCol>
              </a:tblGrid>
              <a:tr h="514196">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HIVST &amp; Community Approaches</a:t>
                      </a:r>
                    </a:p>
                  </a:txBody>
                  <a:tcPr marL="96972" marR="96972" marT="54868" marB="54868" anchor="ctr">
                    <a:solidFill>
                      <a:srgbClr val="3979B0"/>
                    </a:solidFill>
                  </a:tcPr>
                </a:tc>
                <a:tc hMerge="1">
                  <a:txBody>
                    <a:bodyPr/>
                    <a:lstStyle/>
                    <a:p>
                      <a:endParaRPr lang="en-US" dirty="0"/>
                    </a:p>
                  </a:txBody>
                  <a:tcPr/>
                </a:tc>
                <a:extLst>
                  <a:ext uri="{0D108BD9-81ED-4DB2-BD59-A6C34878D82A}">
                    <a16:rowId xmlns:a16="http://schemas.microsoft.com/office/drawing/2014/main" val="10000"/>
                  </a:ext>
                </a:extLst>
              </a:tr>
              <a:tr h="1486032">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High burden settings: </a:t>
                      </a:r>
                      <a:r>
                        <a:rPr kumimoji="0" lang="en-US" sz="1600" b="0" i="0" u="none"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outreach for key pops, partners PLHIV, hotspots, consider workplace, strategic outreach </a:t>
                      </a:r>
                    </a:p>
                  </a:txBody>
                  <a:tcPr marL="96972" marR="96972" marT="54868" marB="54868" anchor="ctr">
                    <a:solidFill>
                      <a:schemeClr val="accent5">
                        <a:lumMod val="20000"/>
                        <a:lumOff val="8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Low burden settings:  </a:t>
                      </a:r>
                      <a:r>
                        <a:rPr kumimoji="0" lang="en-US" sz="1600" b="0" i="0" u="none" strike="noStrike" kern="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outreach to key pops, partners PLHIV</a:t>
                      </a:r>
                    </a:p>
                  </a:txBody>
                  <a:tcPr marL="96972" marR="96972" marT="54868" marB="5486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8" name="Isosceles Triangle 7">
            <a:extLst>
              <a:ext uri="{FF2B5EF4-FFF2-40B4-BE49-F238E27FC236}">
                <a16:creationId xmlns:a16="http://schemas.microsoft.com/office/drawing/2014/main" id="{30B41089-E75B-4D3D-9BF7-B7350CEDAEC0}"/>
              </a:ext>
            </a:extLst>
          </p:cNvPr>
          <p:cNvSpPr/>
          <p:nvPr/>
        </p:nvSpPr>
        <p:spPr>
          <a:xfrm rot="10800000">
            <a:off x="1730086" y="2733311"/>
            <a:ext cx="395958" cy="165583"/>
          </a:xfrm>
          <a:prstGeom prst="triangle">
            <a:avLst/>
          </a:prstGeom>
          <a:solidFill>
            <a:srgbClr val="3979B0"/>
          </a:solidFill>
          <a:ln>
            <a:noFill/>
          </a:ln>
        </p:spPr>
        <p:style>
          <a:lnRef idx="2">
            <a:schemeClr val="accent1"/>
          </a:lnRef>
          <a:fillRef idx="1">
            <a:schemeClr val="lt1"/>
          </a:fillRef>
          <a:effectRef idx="0">
            <a:schemeClr val="accent1"/>
          </a:effectRef>
          <a:fontRef idx="minor">
            <a:schemeClr val="dk1"/>
          </a:fontRef>
        </p:style>
        <p:txBody>
          <a:bodyPr lIns="104903" tIns="52450" rIns="104903" bIns="52450" anchor="ctr"/>
          <a:lstStyle/>
          <a:p>
            <a:pPr algn="ctr">
              <a:defRPr/>
            </a:pPr>
            <a:endParaRPr lang="en-US" sz="2000">
              <a:solidFill>
                <a:srgbClr val="000000"/>
              </a:solidFill>
              <a:latin typeface="Raleway" panose="020B0503030101060003"/>
              <a:cs typeface="Arial" pitchFamily="34" charset="0"/>
            </a:endParaRPr>
          </a:p>
        </p:txBody>
      </p:sp>
      <p:sp>
        <p:nvSpPr>
          <p:cNvPr id="9" name="Isosceles Triangle 8">
            <a:extLst>
              <a:ext uri="{FF2B5EF4-FFF2-40B4-BE49-F238E27FC236}">
                <a16:creationId xmlns:a16="http://schemas.microsoft.com/office/drawing/2014/main" id="{2A1DC44C-D6C3-446F-BA7A-A7D05310D2CA}"/>
              </a:ext>
            </a:extLst>
          </p:cNvPr>
          <p:cNvSpPr/>
          <p:nvPr/>
        </p:nvSpPr>
        <p:spPr>
          <a:xfrm rot="10800000">
            <a:off x="4387757" y="2761021"/>
            <a:ext cx="395958" cy="165582"/>
          </a:xfrm>
          <a:prstGeom prst="triangle">
            <a:avLst/>
          </a:prstGeom>
          <a:solidFill>
            <a:srgbClr val="3979B0"/>
          </a:solidFill>
          <a:ln>
            <a:noFill/>
          </a:ln>
        </p:spPr>
        <p:style>
          <a:lnRef idx="2">
            <a:schemeClr val="accent1"/>
          </a:lnRef>
          <a:fillRef idx="1">
            <a:schemeClr val="lt1"/>
          </a:fillRef>
          <a:effectRef idx="0">
            <a:schemeClr val="accent1"/>
          </a:effectRef>
          <a:fontRef idx="minor">
            <a:schemeClr val="dk1"/>
          </a:fontRef>
        </p:style>
        <p:txBody>
          <a:bodyPr lIns="104903" tIns="52450" rIns="104903" bIns="52450" anchor="ctr"/>
          <a:lstStyle/>
          <a:p>
            <a:pPr algn="ctr">
              <a:defRPr/>
            </a:pPr>
            <a:endParaRPr lang="en-US" sz="2000">
              <a:solidFill>
                <a:srgbClr val="000000"/>
              </a:solidFill>
              <a:latin typeface="Raleway" panose="020B0503030101060003"/>
              <a:cs typeface="Arial" pitchFamily="34" charset="0"/>
            </a:endParaRPr>
          </a:p>
        </p:txBody>
      </p:sp>
      <p:sp>
        <p:nvSpPr>
          <p:cNvPr id="10" name="Isosceles Triangle 9">
            <a:extLst>
              <a:ext uri="{FF2B5EF4-FFF2-40B4-BE49-F238E27FC236}">
                <a16:creationId xmlns:a16="http://schemas.microsoft.com/office/drawing/2014/main" id="{0C63E0D6-5BCE-4B10-8565-19EE9A20E251}"/>
              </a:ext>
            </a:extLst>
          </p:cNvPr>
          <p:cNvSpPr/>
          <p:nvPr/>
        </p:nvSpPr>
        <p:spPr>
          <a:xfrm rot="10800000">
            <a:off x="1591539" y="5072779"/>
            <a:ext cx="395958" cy="165583"/>
          </a:xfrm>
          <a:prstGeom prst="triangle">
            <a:avLst/>
          </a:prstGeom>
          <a:solidFill>
            <a:srgbClr val="3979B0"/>
          </a:solidFill>
          <a:ln>
            <a:noFill/>
          </a:ln>
        </p:spPr>
        <p:style>
          <a:lnRef idx="2">
            <a:schemeClr val="accent1"/>
          </a:lnRef>
          <a:fillRef idx="1">
            <a:schemeClr val="lt1"/>
          </a:fillRef>
          <a:effectRef idx="0">
            <a:schemeClr val="accent1"/>
          </a:effectRef>
          <a:fontRef idx="minor">
            <a:schemeClr val="dk1"/>
          </a:fontRef>
        </p:style>
        <p:txBody>
          <a:bodyPr lIns="104903" tIns="52450" rIns="104903" bIns="52450" anchor="ctr"/>
          <a:lstStyle/>
          <a:p>
            <a:pPr algn="ctr">
              <a:defRPr/>
            </a:pPr>
            <a:endParaRPr lang="en-US" sz="2000">
              <a:solidFill>
                <a:srgbClr val="000000"/>
              </a:solidFill>
              <a:latin typeface="Raleway" panose="020B0503030101060003"/>
              <a:cs typeface="Arial" pitchFamily="34" charset="0"/>
            </a:endParaRPr>
          </a:p>
        </p:txBody>
      </p:sp>
      <p:sp>
        <p:nvSpPr>
          <p:cNvPr id="11" name="Isosceles Triangle 10">
            <a:extLst>
              <a:ext uri="{FF2B5EF4-FFF2-40B4-BE49-F238E27FC236}">
                <a16:creationId xmlns:a16="http://schemas.microsoft.com/office/drawing/2014/main" id="{F7557F34-5536-4C55-BD8E-E9758C6F7156}"/>
              </a:ext>
            </a:extLst>
          </p:cNvPr>
          <p:cNvSpPr/>
          <p:nvPr/>
        </p:nvSpPr>
        <p:spPr>
          <a:xfrm rot="10800000">
            <a:off x="4249210" y="5053729"/>
            <a:ext cx="395958" cy="165582"/>
          </a:xfrm>
          <a:prstGeom prst="triangle">
            <a:avLst/>
          </a:prstGeom>
          <a:solidFill>
            <a:srgbClr val="3979B0"/>
          </a:solidFill>
          <a:ln>
            <a:noFill/>
          </a:ln>
        </p:spPr>
        <p:style>
          <a:lnRef idx="2">
            <a:schemeClr val="accent1"/>
          </a:lnRef>
          <a:fillRef idx="1">
            <a:schemeClr val="lt1"/>
          </a:fillRef>
          <a:effectRef idx="0">
            <a:schemeClr val="accent1"/>
          </a:effectRef>
          <a:fontRef idx="minor">
            <a:schemeClr val="dk1"/>
          </a:fontRef>
        </p:style>
        <p:txBody>
          <a:bodyPr lIns="104903" tIns="52450" rIns="104903" bIns="52450" anchor="ctr"/>
          <a:lstStyle/>
          <a:p>
            <a:pPr algn="ctr">
              <a:defRPr/>
            </a:pPr>
            <a:endParaRPr lang="en-US" sz="2000">
              <a:solidFill>
                <a:srgbClr val="000000"/>
              </a:solidFill>
              <a:latin typeface="Raleway" panose="020B0503030101060003"/>
              <a:cs typeface="Arial" pitchFamily="34" charset="0"/>
            </a:endParaRPr>
          </a:p>
        </p:txBody>
      </p:sp>
    </p:spTree>
    <p:extLst>
      <p:ext uri="{BB962C8B-B14F-4D97-AF65-F5344CB8AC3E}">
        <p14:creationId xmlns:p14="http://schemas.microsoft.com/office/powerpoint/2010/main" val="3737863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CE0A2-35C3-4BC9-ADB0-F67CEDD12DE1}"/>
              </a:ext>
            </a:extLst>
          </p:cNvPr>
          <p:cNvSpPr>
            <a:spLocks noGrp="1"/>
          </p:cNvSpPr>
          <p:nvPr>
            <p:ph type="title"/>
          </p:nvPr>
        </p:nvSpPr>
        <p:spPr>
          <a:xfrm>
            <a:off x="627185" y="85768"/>
            <a:ext cx="10515600" cy="1333484"/>
          </a:xfrm>
        </p:spPr>
        <p:txBody>
          <a:bodyPr>
            <a:normAutofit/>
          </a:bodyPr>
          <a:lstStyle/>
          <a:p>
            <a:pPr algn="ctr"/>
            <a:r>
              <a:rPr lang="en-GB" sz="4000" b="1" dirty="0">
                <a:latin typeface="Arial" panose="020B0604020202020204" pitchFamily="34" charset="0"/>
              </a:rPr>
              <a:t>HIV testing as prevention monitoring </a:t>
            </a:r>
            <a:br>
              <a:rPr lang="en-GB" sz="3100" b="1" dirty="0">
                <a:solidFill>
                  <a:schemeClr val="tx1">
                    <a:lumMod val="50000"/>
                    <a:lumOff val="50000"/>
                  </a:schemeClr>
                </a:solidFill>
                <a:latin typeface="Arial" panose="020B0604020202020204" pitchFamily="34" charset="0"/>
              </a:rPr>
            </a:br>
            <a:r>
              <a:rPr lang="en-GB" sz="1400" b="1" dirty="0">
                <a:solidFill>
                  <a:schemeClr val="tx1">
                    <a:lumMod val="50000"/>
                    <a:lumOff val="50000"/>
                  </a:schemeClr>
                </a:solidFill>
                <a:latin typeface="Arial" panose="020B0604020202020204" pitchFamily="34" charset="0"/>
              </a:rPr>
              <a:t> </a:t>
            </a:r>
            <a:br>
              <a:rPr lang="en-GB" sz="3100" b="1" dirty="0">
                <a:solidFill>
                  <a:schemeClr val="tx1">
                    <a:lumMod val="50000"/>
                    <a:lumOff val="50000"/>
                  </a:schemeClr>
                </a:solidFill>
                <a:latin typeface="Arial" panose="020B0604020202020204" pitchFamily="34" charset="0"/>
              </a:rPr>
            </a:br>
            <a:r>
              <a:rPr lang="en-GB" sz="2400" b="1" i="1" dirty="0">
                <a:solidFill>
                  <a:srgbClr val="00B0F0"/>
                </a:solidFill>
                <a:latin typeface="Arial" panose="020B0604020202020204" pitchFamily="34" charset="0"/>
              </a:rPr>
              <a:t>HIV prevention packages </a:t>
            </a:r>
            <a:endParaRPr lang="en-GB" sz="1800" b="1" i="1" dirty="0">
              <a:solidFill>
                <a:srgbClr val="00B0F0"/>
              </a:solidFill>
              <a:latin typeface="Arial" panose="020B0604020202020204" pitchFamily="34" charset="0"/>
            </a:endParaRPr>
          </a:p>
        </p:txBody>
      </p:sp>
      <p:sp>
        <p:nvSpPr>
          <p:cNvPr id="3" name="Content Placeholder 2">
            <a:extLst>
              <a:ext uri="{FF2B5EF4-FFF2-40B4-BE49-F238E27FC236}">
                <a16:creationId xmlns:a16="http://schemas.microsoft.com/office/drawing/2014/main" id="{078E18F8-B605-41BC-BB12-011A2906F8F1}"/>
              </a:ext>
            </a:extLst>
          </p:cNvPr>
          <p:cNvSpPr>
            <a:spLocks noGrp="1"/>
          </p:cNvSpPr>
          <p:nvPr>
            <p:ph idx="1"/>
          </p:nvPr>
        </p:nvSpPr>
        <p:spPr>
          <a:xfrm>
            <a:off x="157628" y="1457838"/>
            <a:ext cx="6132874" cy="5233191"/>
          </a:xfrm>
        </p:spPr>
        <p:txBody>
          <a:bodyPr>
            <a:noAutofit/>
          </a:bodyPr>
          <a:lstStyle/>
          <a:p>
            <a:pPr marL="96837" lvl="1" indent="0">
              <a:buNone/>
            </a:pPr>
            <a:r>
              <a:rPr lang="en-GB" sz="2000" dirty="0">
                <a:latin typeface="Arial" panose="020B0604020202020204" pitchFamily="34" charset="0"/>
              </a:rPr>
              <a:t>HIV testing services are also part of implementing and monitoring prevention services to help:</a:t>
            </a:r>
          </a:p>
          <a:p>
            <a:pPr marL="611187" lvl="1" indent="-514350">
              <a:buAutoNum type="arabicPeriod"/>
            </a:pPr>
            <a:r>
              <a:rPr lang="fr-CH" sz="2000" b="1" dirty="0">
                <a:latin typeface="Arial" panose="020B0604020202020204" pitchFamily="34" charset="0"/>
              </a:rPr>
              <a:t>HIV-</a:t>
            </a:r>
            <a:r>
              <a:rPr lang="fr-CH" sz="2000" b="1" dirty="0" err="1">
                <a:latin typeface="Arial" panose="020B0604020202020204" pitchFamily="34" charset="0"/>
              </a:rPr>
              <a:t>negative</a:t>
            </a:r>
            <a:r>
              <a:rPr lang="fr-CH" sz="2000" b="1" dirty="0">
                <a:latin typeface="Arial" panose="020B0604020202020204" pitchFamily="34" charset="0"/>
              </a:rPr>
              <a:t> </a:t>
            </a:r>
            <a:r>
              <a:rPr lang="fr-CH" sz="2000" dirty="0" err="1">
                <a:latin typeface="Arial" panose="020B0604020202020204" pitchFamily="34" charset="0"/>
              </a:rPr>
              <a:t>ppl</a:t>
            </a:r>
            <a:r>
              <a:rPr lang="fr-CH" sz="2000" dirty="0">
                <a:latin typeface="Arial" panose="020B0604020202020204" pitchFamily="34" charset="0"/>
              </a:rPr>
              <a:t> </a:t>
            </a:r>
            <a:r>
              <a:rPr lang="fr-CH" sz="2000" dirty="0" err="1">
                <a:latin typeface="Arial" panose="020B0604020202020204" pitchFamily="34" charset="0"/>
              </a:rPr>
              <a:t>stay</a:t>
            </a:r>
            <a:r>
              <a:rPr lang="fr-CH" sz="2000" dirty="0">
                <a:latin typeface="Arial" panose="020B0604020202020204" pitchFamily="34" charset="0"/>
              </a:rPr>
              <a:t> </a:t>
            </a:r>
            <a:r>
              <a:rPr lang="fr-CH" sz="2000" dirty="0" err="1">
                <a:latin typeface="Arial" panose="020B0604020202020204" pitchFamily="34" charset="0"/>
              </a:rPr>
              <a:t>negative</a:t>
            </a:r>
            <a:r>
              <a:rPr lang="fr-CH" sz="2000" dirty="0">
                <a:latin typeface="Arial" panose="020B0604020202020204" pitchFamily="34" charset="0"/>
              </a:rPr>
              <a:t> (monitoring)</a:t>
            </a:r>
          </a:p>
          <a:p>
            <a:pPr marL="611187" lvl="1" indent="-514350">
              <a:buAutoNum type="arabicPeriod"/>
            </a:pPr>
            <a:r>
              <a:rPr lang="fr-CH" sz="2000" b="1" dirty="0">
                <a:latin typeface="Arial" panose="020B0604020202020204" pitchFamily="34" charset="0"/>
              </a:rPr>
              <a:t>Diagnose PLHIV at high </a:t>
            </a:r>
            <a:r>
              <a:rPr lang="fr-CH" sz="2000" b="1" dirty="0" err="1">
                <a:latin typeface="Arial" panose="020B0604020202020204" pitchFamily="34" charset="0"/>
              </a:rPr>
              <a:t>risk</a:t>
            </a:r>
            <a:r>
              <a:rPr lang="fr-CH" sz="2000" b="1" dirty="0">
                <a:latin typeface="Arial" panose="020B0604020202020204" pitchFamily="34" charset="0"/>
              </a:rPr>
              <a:t> </a:t>
            </a:r>
            <a:r>
              <a:rPr lang="fr-CH" sz="2000" dirty="0">
                <a:latin typeface="Arial" panose="020B0604020202020204" pitchFamily="34" charset="0"/>
              </a:rPr>
              <a:t>and start ART as </a:t>
            </a:r>
            <a:r>
              <a:rPr lang="fr-CH" sz="2000" dirty="0" err="1">
                <a:latin typeface="Arial" panose="020B0604020202020204" pitchFamily="34" charset="0"/>
              </a:rPr>
              <a:t>soon</a:t>
            </a:r>
            <a:r>
              <a:rPr lang="fr-CH" sz="2000" dirty="0">
                <a:latin typeface="Arial" panose="020B0604020202020204" pitchFamily="34" charset="0"/>
              </a:rPr>
              <a:t> as possible</a:t>
            </a:r>
          </a:p>
          <a:p>
            <a:pPr marL="96837" lvl="1" indent="0">
              <a:buNone/>
            </a:pPr>
            <a:endParaRPr lang="fr-CH" sz="2000" dirty="0">
              <a:latin typeface="Arial" panose="020B0604020202020204" pitchFamily="34" charset="0"/>
            </a:endParaRPr>
          </a:p>
          <a:p>
            <a:pPr marL="96837" lvl="1" indent="0">
              <a:buNone/>
            </a:pPr>
            <a:r>
              <a:rPr lang="fr-CH" sz="2000" dirty="0" err="1">
                <a:latin typeface="Arial" panose="020B0604020202020204" pitchFamily="34" charset="0"/>
              </a:rPr>
              <a:t>Core</a:t>
            </a:r>
            <a:r>
              <a:rPr lang="fr-CH" sz="2000" dirty="0">
                <a:latin typeface="Arial" panose="020B0604020202020204" pitchFamily="34" charset="0"/>
              </a:rPr>
              <a:t> </a:t>
            </a:r>
            <a:r>
              <a:rPr lang="fr-CH" sz="2000" b="1" dirty="0">
                <a:latin typeface="Arial" panose="020B0604020202020204" pitchFamily="34" charset="0"/>
              </a:rPr>
              <a:t>HIV Prevention </a:t>
            </a:r>
            <a:r>
              <a:rPr lang="fr-CH" sz="2000" dirty="0">
                <a:latin typeface="Arial" panose="020B0604020202020204" pitchFamily="34" charset="0"/>
              </a:rPr>
              <a:t>packages </a:t>
            </a:r>
            <a:r>
              <a:rPr lang="fr-CH" sz="2000" dirty="0" err="1">
                <a:latin typeface="Arial" panose="020B0604020202020204" pitchFamily="34" charset="0"/>
              </a:rPr>
              <a:t>with</a:t>
            </a:r>
            <a:r>
              <a:rPr lang="fr-CH" sz="2000" dirty="0">
                <a:latin typeface="Arial" panose="020B0604020202020204" pitchFamily="34" charset="0"/>
              </a:rPr>
              <a:t> HTS:</a:t>
            </a:r>
            <a:endParaRPr lang="en-GB" sz="2000" dirty="0">
              <a:latin typeface="Arial" panose="020B0604020202020204" pitchFamily="34" charset="0"/>
            </a:endParaRPr>
          </a:p>
          <a:p>
            <a:pPr marL="439737" lvl="1" indent="-342900"/>
            <a:r>
              <a:rPr lang="en-GB" sz="1800" b="1" dirty="0">
                <a:latin typeface="Arial" panose="020B0604020202020204" pitchFamily="34" charset="0"/>
              </a:rPr>
              <a:t>PMTCT (</a:t>
            </a:r>
            <a:r>
              <a:rPr lang="en-GB" sz="1800" dirty="0">
                <a:latin typeface="Arial" panose="020B0604020202020204" pitchFamily="34" charset="0"/>
              </a:rPr>
              <a:t>1</a:t>
            </a:r>
            <a:r>
              <a:rPr lang="en-GB" sz="1800" baseline="30000" dirty="0">
                <a:latin typeface="Arial" panose="020B0604020202020204" pitchFamily="34" charset="0"/>
              </a:rPr>
              <a:t>st</a:t>
            </a:r>
            <a:r>
              <a:rPr lang="en-GB" sz="1800" dirty="0">
                <a:latin typeface="Arial" panose="020B0604020202020204" pitchFamily="34" charset="0"/>
              </a:rPr>
              <a:t> ANC visit test for all</a:t>
            </a:r>
            <a:r>
              <a:rPr lang="en-GB" sz="1800" b="1" dirty="0">
                <a:latin typeface="Arial" panose="020B0604020202020204" pitchFamily="34" charset="0"/>
              </a:rPr>
              <a:t>, </a:t>
            </a:r>
            <a:r>
              <a:rPr lang="en-GB" sz="1800" dirty="0">
                <a:latin typeface="Arial" panose="020B0604020202020204" pitchFamily="34" charset="0"/>
              </a:rPr>
              <a:t>late pregnancy 3</a:t>
            </a:r>
            <a:r>
              <a:rPr lang="en-GB" sz="1800" baseline="30000" dirty="0">
                <a:latin typeface="Arial" panose="020B0604020202020204" pitchFamily="34" charset="0"/>
              </a:rPr>
              <a:t>rd</a:t>
            </a:r>
            <a:r>
              <a:rPr lang="en-GB" sz="1800" dirty="0">
                <a:latin typeface="Arial" panose="020B0604020202020204" pitchFamily="34" charset="0"/>
              </a:rPr>
              <a:t> trimester only for KP or in high burden settings)</a:t>
            </a:r>
          </a:p>
          <a:p>
            <a:pPr marL="439737" lvl="1" indent="-342900"/>
            <a:r>
              <a:rPr lang="en-GB" sz="1800" b="1" dirty="0">
                <a:latin typeface="Arial" panose="020B0604020202020204" pitchFamily="34" charset="0"/>
              </a:rPr>
              <a:t>VMMC</a:t>
            </a:r>
            <a:r>
              <a:rPr lang="en-GB" sz="1800" dirty="0">
                <a:latin typeface="Arial" panose="020B0604020202020204" pitchFamily="34" charset="0"/>
              </a:rPr>
              <a:t> – 1 test or self-test </a:t>
            </a:r>
          </a:p>
          <a:p>
            <a:pPr marL="439737" lvl="1" indent="-342900"/>
            <a:r>
              <a:rPr lang="en-GB" sz="1800" b="1" dirty="0" err="1">
                <a:latin typeface="Arial" panose="020B0604020202020204" pitchFamily="34" charset="0"/>
              </a:rPr>
              <a:t>PrEP</a:t>
            </a:r>
            <a:r>
              <a:rPr lang="en-GB" sz="1800" dirty="0">
                <a:latin typeface="Arial" panose="020B0604020202020204" pitchFamily="34" charset="0"/>
              </a:rPr>
              <a:t> – quarterly testing </a:t>
            </a:r>
          </a:p>
          <a:p>
            <a:pPr marL="439737" lvl="1" indent="-342900"/>
            <a:r>
              <a:rPr lang="en-GB" sz="1800" b="1" dirty="0">
                <a:latin typeface="Arial" panose="020B0604020202020204" pitchFamily="34" charset="0"/>
              </a:rPr>
              <a:t>Key populations </a:t>
            </a:r>
            <a:r>
              <a:rPr lang="en-GB" sz="1800" dirty="0">
                <a:latin typeface="Arial" panose="020B0604020202020204" pitchFamily="34" charset="0"/>
              </a:rPr>
              <a:t>testing at least annually (up to 3-6 month based on risk )</a:t>
            </a:r>
          </a:p>
          <a:p>
            <a:pPr marL="439737" lvl="1" indent="-342900"/>
            <a:r>
              <a:rPr lang="en-GB" sz="1800" b="1" dirty="0" err="1">
                <a:latin typeface="Arial" panose="020B0604020202020204" pitchFamily="34" charset="0"/>
              </a:rPr>
              <a:t>Serodiscordant</a:t>
            </a:r>
            <a:r>
              <a:rPr lang="en-GB" sz="1800" b="1" dirty="0">
                <a:latin typeface="Arial" panose="020B0604020202020204" pitchFamily="34" charset="0"/>
              </a:rPr>
              <a:t> couples </a:t>
            </a:r>
            <a:r>
              <a:rPr lang="en-GB" sz="1800" dirty="0">
                <a:latin typeface="Arial" panose="020B0604020202020204" pitchFamily="34" charset="0"/>
              </a:rPr>
              <a:t>package of services annually (up to 3-6 month based on risk )</a:t>
            </a:r>
          </a:p>
          <a:p>
            <a:pPr marL="439737" lvl="1" indent="-342900"/>
            <a:r>
              <a:rPr lang="en-GB" sz="1800" b="1" dirty="0">
                <a:latin typeface="Arial" panose="020B0604020202020204" pitchFamily="34" charset="0"/>
              </a:rPr>
              <a:t>AGYW</a:t>
            </a:r>
            <a:r>
              <a:rPr lang="en-GB" sz="1800" dirty="0">
                <a:latin typeface="Arial" panose="020B0604020202020204" pitchFamily="34" charset="0"/>
              </a:rPr>
              <a:t> package of services</a:t>
            </a:r>
          </a:p>
          <a:p>
            <a:pPr lvl="2" indent="-588963"/>
            <a:endParaRPr lang="en-GB" dirty="0">
              <a:latin typeface="Arial" panose="020B0604020202020204" pitchFamily="34" charset="0"/>
            </a:endParaRPr>
          </a:p>
        </p:txBody>
      </p:sp>
      <p:pic>
        <p:nvPicPr>
          <p:cNvPr id="7" name="Picture 6">
            <a:extLst>
              <a:ext uri="{FF2B5EF4-FFF2-40B4-BE49-F238E27FC236}">
                <a16:creationId xmlns:a16="http://schemas.microsoft.com/office/drawing/2014/main" id="{25292B2A-434B-429E-8E8D-1EC8A4CD2C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pic>
        <p:nvPicPr>
          <p:cNvPr id="4" name="Image 3"/>
          <p:cNvPicPr>
            <a:picLocks noChangeAspect="1"/>
          </p:cNvPicPr>
          <p:nvPr/>
        </p:nvPicPr>
        <p:blipFill>
          <a:blip r:embed="rId4"/>
          <a:stretch>
            <a:fillRect/>
          </a:stretch>
        </p:blipFill>
        <p:spPr>
          <a:xfrm>
            <a:off x="6290502" y="1457838"/>
            <a:ext cx="5685714" cy="4914286"/>
          </a:xfrm>
          <a:prstGeom prst="rect">
            <a:avLst/>
          </a:prstGeom>
        </p:spPr>
      </p:pic>
    </p:spTree>
    <p:extLst>
      <p:ext uri="{BB962C8B-B14F-4D97-AF65-F5344CB8AC3E}">
        <p14:creationId xmlns:p14="http://schemas.microsoft.com/office/powerpoint/2010/main" val="2036325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FCB1-050F-4CCC-8881-B9FD732B51F6}"/>
              </a:ext>
            </a:extLst>
          </p:cNvPr>
          <p:cNvSpPr>
            <a:spLocks noGrp="1"/>
          </p:cNvSpPr>
          <p:nvPr>
            <p:ph type="title"/>
          </p:nvPr>
        </p:nvSpPr>
        <p:spPr>
          <a:xfrm>
            <a:off x="356004" y="457200"/>
            <a:ext cx="4416022" cy="1600200"/>
          </a:xfrm>
        </p:spPr>
        <p:txBody>
          <a:bodyPr/>
          <a:lstStyle/>
          <a:p>
            <a:r>
              <a:rPr lang="fr-CH" b="1" dirty="0">
                <a:latin typeface="Arial" panose="020B0604020202020204" pitchFamily="34" charset="0"/>
                <a:cs typeface="Arial" panose="020B0604020202020204" pitchFamily="34" charset="0"/>
              </a:rPr>
              <a:t>Access the full guidelines on the WHO HTS APP!</a:t>
            </a:r>
            <a:endParaRPr lang="en-GB" b="1"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0521661-0452-47E2-A7CF-39B8AA5A8151}"/>
              </a:ext>
            </a:extLst>
          </p:cNvPr>
          <p:cNvSpPr>
            <a:spLocks noGrp="1"/>
          </p:cNvSpPr>
          <p:nvPr>
            <p:ph type="body" sz="half" idx="2"/>
          </p:nvPr>
        </p:nvSpPr>
        <p:spPr>
          <a:xfrm>
            <a:off x="356004" y="2231756"/>
            <a:ext cx="4416022" cy="3637232"/>
          </a:xfrm>
        </p:spPr>
        <p:txBody>
          <a:bodyPr>
            <a:normAutofit/>
          </a:bodyPr>
          <a:lstStyle/>
          <a:p>
            <a:pPr marL="285750" indent="-285750">
              <a:buFont typeface="Arial" panose="020B0604020202020204" pitchFamily="34" charset="0"/>
              <a:buChar char="•"/>
            </a:pPr>
            <a:r>
              <a:rPr lang="fr-CH" sz="1800" dirty="0" err="1">
                <a:latin typeface="Arial" panose="020B0604020202020204" pitchFamily="34" charset="0"/>
                <a:cs typeface="Arial" panose="020B0604020202020204" pitchFamily="34" charset="0"/>
              </a:rPr>
              <a:t>Search</a:t>
            </a:r>
            <a:r>
              <a:rPr lang="fr-CH" sz="1800" dirty="0">
                <a:latin typeface="Arial" panose="020B0604020202020204" pitchFamily="34" charset="0"/>
                <a:cs typeface="Arial" panose="020B0604020202020204" pitchFamily="34" charset="0"/>
              </a:rPr>
              <a:t> ‘WHO HTS Info’ </a:t>
            </a:r>
            <a:r>
              <a:rPr lang="fr-CH" sz="1800" dirty="0" err="1">
                <a:latin typeface="Arial" panose="020B0604020202020204" pitchFamily="34" charset="0"/>
                <a:cs typeface="Arial" panose="020B0604020202020204" pitchFamily="34" charset="0"/>
              </a:rPr>
              <a:t>wherever</a:t>
            </a:r>
            <a:r>
              <a:rPr lang="fr-CH" sz="1800" dirty="0">
                <a:latin typeface="Arial" panose="020B0604020202020204" pitchFamily="34" charset="0"/>
                <a:cs typeface="Arial" panose="020B0604020202020204" pitchFamily="34" charset="0"/>
              </a:rPr>
              <a:t> </a:t>
            </a:r>
            <a:r>
              <a:rPr lang="fr-CH" sz="1800" dirty="0" err="1">
                <a:latin typeface="Arial" panose="020B0604020202020204" pitchFamily="34" charset="0"/>
                <a:cs typeface="Arial" panose="020B0604020202020204" pitchFamily="34" charset="0"/>
              </a:rPr>
              <a:t>you</a:t>
            </a:r>
            <a:r>
              <a:rPr lang="fr-CH" sz="1800" dirty="0">
                <a:latin typeface="Arial" panose="020B0604020202020204" pitchFamily="34" charset="0"/>
                <a:cs typeface="Arial" panose="020B0604020202020204" pitchFamily="34" charset="0"/>
              </a:rPr>
              <a:t> </a:t>
            </a:r>
            <a:r>
              <a:rPr lang="fr-CH" sz="1800" dirty="0" err="1">
                <a:latin typeface="Arial" panose="020B0604020202020204" pitchFamily="34" charset="0"/>
                <a:cs typeface="Arial" panose="020B0604020202020204" pitchFamily="34" charset="0"/>
              </a:rPr>
              <a:t>get</a:t>
            </a:r>
            <a:r>
              <a:rPr lang="fr-CH" sz="1800" dirty="0">
                <a:latin typeface="Arial" panose="020B0604020202020204" pitchFamily="34" charset="0"/>
                <a:cs typeface="Arial" panose="020B0604020202020204" pitchFamily="34" charset="0"/>
              </a:rPr>
              <a:t> Apps</a:t>
            </a:r>
          </a:p>
          <a:p>
            <a:pPr marL="285750" indent="-285750">
              <a:buFont typeface="Arial" panose="020B0604020202020204" pitchFamily="34" charset="0"/>
              <a:buChar char="•"/>
            </a:pPr>
            <a:r>
              <a:rPr lang="fr-CH" sz="1800" dirty="0">
                <a:latin typeface="Arial" panose="020B0604020202020204" pitchFamily="34" charset="0"/>
                <a:cs typeface="Arial" panose="020B0604020202020204" pitchFamily="34" charset="0"/>
              </a:rPr>
              <a:t>Notifications </a:t>
            </a:r>
            <a:r>
              <a:rPr lang="fr-CH" sz="1800" dirty="0" err="1">
                <a:latin typeface="Arial" panose="020B0604020202020204" pitchFamily="34" charset="0"/>
                <a:cs typeface="Arial" panose="020B0604020202020204" pitchFamily="34" charset="0"/>
              </a:rPr>
              <a:t>when</a:t>
            </a:r>
            <a:r>
              <a:rPr lang="fr-CH" sz="1800" dirty="0">
                <a:latin typeface="Arial" panose="020B0604020202020204" pitchFamily="34" charset="0"/>
                <a:cs typeface="Arial" panose="020B0604020202020204" pitchFamily="34" charset="0"/>
              </a:rPr>
              <a:t> new content </a:t>
            </a:r>
            <a:r>
              <a:rPr lang="fr-CH" sz="1800" dirty="0" err="1">
                <a:latin typeface="Arial" panose="020B0604020202020204" pitchFamily="34" charset="0"/>
                <a:cs typeface="Arial" panose="020B0604020202020204" pitchFamily="34" charset="0"/>
              </a:rPr>
              <a:t>is</a:t>
            </a:r>
            <a:r>
              <a:rPr lang="fr-CH" sz="1800" dirty="0">
                <a:latin typeface="Arial" panose="020B0604020202020204" pitchFamily="34" charset="0"/>
                <a:cs typeface="Arial" panose="020B0604020202020204" pitchFamily="34" charset="0"/>
              </a:rPr>
              <a:t> </a:t>
            </a:r>
            <a:r>
              <a:rPr lang="fr-CH" sz="1800" dirty="0" err="1">
                <a:latin typeface="Arial" panose="020B0604020202020204" pitchFamily="34" charset="0"/>
                <a:cs typeface="Arial" panose="020B0604020202020204" pitchFamily="34" charset="0"/>
              </a:rPr>
              <a:t>available</a:t>
            </a:r>
            <a:endParaRPr lang="fr-CH"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H" sz="1800" dirty="0" err="1">
                <a:latin typeface="Arial" panose="020B0604020202020204" pitchFamily="34" charset="0"/>
                <a:cs typeface="Arial" panose="020B0604020202020204" pitchFamily="34" charset="0"/>
              </a:rPr>
              <a:t>Search</a:t>
            </a:r>
            <a:r>
              <a:rPr lang="fr-CH" sz="1800" dirty="0">
                <a:latin typeface="Arial" panose="020B0604020202020204" pitchFamily="34" charset="0"/>
                <a:cs typeface="Arial" panose="020B0604020202020204" pitchFamily="34" charset="0"/>
              </a:rPr>
              <a:t>, </a:t>
            </a:r>
            <a:r>
              <a:rPr lang="fr-CH" sz="1800" dirty="0" err="1">
                <a:latin typeface="Arial" panose="020B0604020202020204" pitchFamily="34" charset="0"/>
                <a:cs typeface="Arial" panose="020B0604020202020204" pitchFamily="34" charset="0"/>
              </a:rPr>
              <a:t>save</a:t>
            </a:r>
            <a:r>
              <a:rPr lang="fr-CH" sz="1800" dirty="0">
                <a:latin typeface="Arial" panose="020B0604020202020204" pitchFamily="34" charset="0"/>
                <a:cs typeface="Arial" panose="020B0604020202020204" pitchFamily="34" charset="0"/>
              </a:rPr>
              <a:t>, </a:t>
            </a:r>
            <a:r>
              <a:rPr lang="fr-CH" sz="1800" dirty="0" err="1">
                <a:latin typeface="Arial" panose="020B0604020202020204" pitchFamily="34" charset="0"/>
                <a:cs typeface="Arial" panose="020B0604020202020204" pitchFamily="34" charset="0"/>
              </a:rPr>
              <a:t>send</a:t>
            </a:r>
            <a:endParaRPr lang="fr-CH"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H" sz="1800" dirty="0">
                <a:latin typeface="Arial" panose="020B0604020202020204" pitchFamily="34" charset="0"/>
                <a:cs typeface="Arial" panose="020B0604020202020204" pitchFamily="34" charset="0"/>
              </a:rPr>
              <a:t>Country HTS data in one place w/ guidelines</a:t>
            </a:r>
          </a:p>
          <a:p>
            <a:pPr marL="285750" indent="-285750">
              <a:buFont typeface="Arial" panose="020B0604020202020204" pitchFamily="34" charset="0"/>
              <a:buChar char="•"/>
            </a:pPr>
            <a:r>
              <a:rPr lang="fr-CH" sz="1800" dirty="0" err="1">
                <a:latin typeface="Arial" panose="020B0604020202020204" pitchFamily="34" charset="0"/>
                <a:cs typeface="Arial" panose="020B0604020202020204" pitchFamily="34" charset="0"/>
              </a:rPr>
              <a:t>Language</a:t>
            </a:r>
            <a:r>
              <a:rPr lang="fr-CH" sz="1800" dirty="0">
                <a:latin typeface="Arial" panose="020B0604020202020204" pitchFamily="34" charset="0"/>
                <a:cs typeface="Arial" panose="020B0604020202020204" pitchFamily="34" charset="0"/>
              </a:rPr>
              <a:t> updates: French on the </a:t>
            </a:r>
            <a:r>
              <a:rPr lang="fr-CH" sz="1800" dirty="0" err="1">
                <a:latin typeface="Arial" panose="020B0604020202020204" pitchFamily="34" charset="0"/>
                <a:cs typeface="Arial" panose="020B0604020202020204" pitchFamily="34" charset="0"/>
              </a:rPr>
              <a:t>way</a:t>
            </a:r>
            <a:r>
              <a:rPr lang="fr-CH" sz="18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fr-CH" sz="1800" dirty="0" err="1">
                <a:latin typeface="Arial" panose="020B0604020202020204" pitchFamily="34" charset="0"/>
                <a:cs typeface="Arial" panose="020B0604020202020204" pitchFamily="34" charset="0"/>
              </a:rPr>
              <a:t>Available</a:t>
            </a:r>
            <a:r>
              <a:rPr lang="fr-CH" sz="1800" dirty="0">
                <a:latin typeface="Arial" panose="020B0604020202020204" pitchFamily="34" charset="0"/>
                <a:cs typeface="Arial" panose="020B0604020202020204" pitchFamily="34" charset="0"/>
              </a:rPr>
              <a:t> online and off</a:t>
            </a:r>
          </a:p>
          <a:p>
            <a:pPr marL="285750" indent="-285750">
              <a:buFont typeface="Arial" panose="020B0604020202020204" pitchFamily="34" charset="0"/>
              <a:buChar char="•"/>
            </a:pPr>
            <a:r>
              <a:rPr lang="fr-CH" sz="1800" dirty="0" err="1">
                <a:latin typeface="Arial" panose="020B0604020202020204" pitchFamily="34" charset="0"/>
                <a:cs typeface="Arial" panose="020B0604020202020204" pitchFamily="34" charset="0"/>
              </a:rPr>
              <a:t>Videos</a:t>
            </a:r>
            <a:r>
              <a:rPr lang="fr-CH" sz="1800" dirty="0">
                <a:latin typeface="Arial" panose="020B0604020202020204" pitchFamily="34" charset="0"/>
                <a:cs typeface="Arial" panose="020B0604020202020204" pitchFamily="34" charset="0"/>
              </a:rPr>
              <a:t> </a:t>
            </a:r>
            <a:r>
              <a:rPr lang="fr-CH" sz="1800" dirty="0" err="1">
                <a:latin typeface="Arial" panose="020B0604020202020204" pitchFamily="34" charset="0"/>
                <a:cs typeface="Arial" panose="020B0604020202020204" pitchFamily="34" charset="0"/>
              </a:rPr>
              <a:t>coming</a:t>
            </a:r>
            <a:r>
              <a:rPr lang="fr-CH" sz="1800" dirty="0">
                <a:latin typeface="Arial" panose="020B0604020202020204" pitchFamily="34" charset="0"/>
                <a:cs typeface="Arial" panose="020B0604020202020204" pitchFamily="34" charset="0"/>
              </a:rPr>
              <a:t> for 2020</a:t>
            </a:r>
            <a:endParaRPr lang="en-GB" sz="1800" dirty="0">
              <a:latin typeface="Arial" panose="020B0604020202020204" pitchFamily="34" charset="0"/>
              <a:cs typeface="Arial" panose="020B0604020202020204" pitchFamily="34" charset="0"/>
            </a:endParaRPr>
          </a:p>
        </p:txBody>
      </p:sp>
      <p:pic>
        <p:nvPicPr>
          <p:cNvPr id="3" name="Image 2"/>
          <p:cNvPicPr>
            <a:picLocks noChangeAspect="1"/>
          </p:cNvPicPr>
          <p:nvPr/>
        </p:nvPicPr>
        <p:blipFill>
          <a:blip r:embed="rId2"/>
          <a:stretch>
            <a:fillRect/>
          </a:stretch>
        </p:blipFill>
        <p:spPr>
          <a:xfrm>
            <a:off x="5293140" y="141638"/>
            <a:ext cx="6542857" cy="4761905"/>
          </a:xfrm>
          <a:prstGeom prst="rect">
            <a:avLst/>
          </a:prstGeom>
        </p:spPr>
      </p:pic>
      <p:pic>
        <p:nvPicPr>
          <p:cNvPr id="6" name="Image 5"/>
          <p:cNvPicPr>
            <a:picLocks noChangeAspect="1"/>
          </p:cNvPicPr>
          <p:nvPr/>
        </p:nvPicPr>
        <p:blipFill>
          <a:blip r:embed="rId3"/>
          <a:stretch>
            <a:fillRect/>
          </a:stretch>
        </p:blipFill>
        <p:spPr>
          <a:xfrm>
            <a:off x="10616949" y="4964858"/>
            <a:ext cx="1219048" cy="1800000"/>
          </a:xfrm>
          <a:prstGeom prst="rect">
            <a:avLst/>
          </a:prstGeom>
        </p:spPr>
      </p:pic>
      <p:pic>
        <p:nvPicPr>
          <p:cNvPr id="7" name="Image 6"/>
          <p:cNvPicPr>
            <a:picLocks noChangeAspect="1"/>
          </p:cNvPicPr>
          <p:nvPr/>
        </p:nvPicPr>
        <p:blipFill>
          <a:blip r:embed="rId4"/>
          <a:stretch>
            <a:fillRect/>
          </a:stretch>
        </p:blipFill>
        <p:spPr>
          <a:xfrm>
            <a:off x="7301104" y="5069606"/>
            <a:ext cx="3142857" cy="1657143"/>
          </a:xfrm>
          <a:prstGeom prst="rect">
            <a:avLst/>
          </a:prstGeom>
        </p:spPr>
      </p:pic>
      <p:pic>
        <p:nvPicPr>
          <p:cNvPr id="18" name="Image 17"/>
          <p:cNvPicPr>
            <a:picLocks noChangeAspect="1"/>
          </p:cNvPicPr>
          <p:nvPr/>
        </p:nvPicPr>
        <p:blipFill>
          <a:blip r:embed="rId5"/>
          <a:stretch>
            <a:fillRect/>
          </a:stretch>
        </p:blipFill>
        <p:spPr>
          <a:xfrm>
            <a:off x="4070973" y="5060096"/>
            <a:ext cx="3057143" cy="1609524"/>
          </a:xfrm>
          <a:prstGeom prst="rect">
            <a:avLst/>
          </a:prstGeom>
        </p:spPr>
      </p:pic>
    </p:spTree>
    <p:extLst>
      <p:ext uri="{BB962C8B-B14F-4D97-AF65-F5344CB8AC3E}">
        <p14:creationId xmlns:p14="http://schemas.microsoft.com/office/powerpoint/2010/main" val="1575204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41DA5-48E7-4249-A642-38A2FEFBA587}"/>
              </a:ext>
            </a:extLst>
          </p:cNvPr>
          <p:cNvSpPr>
            <a:spLocks noGrp="1"/>
          </p:cNvSpPr>
          <p:nvPr>
            <p:ph type="title"/>
          </p:nvPr>
        </p:nvSpPr>
        <p:spPr>
          <a:xfrm>
            <a:off x="0" y="152398"/>
            <a:ext cx="10734235" cy="749525"/>
          </a:xfrm>
        </p:spPr>
        <p:txBody>
          <a:bodyPr>
            <a:noAutofit/>
          </a:bodyPr>
          <a:lstStyle/>
          <a:p>
            <a:pPr algn="ctr"/>
            <a:r>
              <a:rPr lang="fr-CH" sz="3600" b="1" dirty="0">
                <a:solidFill>
                  <a:schemeClr val="tx1"/>
                </a:solidFill>
                <a:latin typeface="Arial" panose="020B0604020202020204" pitchFamily="34" charset="0"/>
                <a:cs typeface="Arial" panose="020B0604020202020204" pitchFamily="34" charset="0"/>
              </a:rPr>
              <a:t>Frequency of HIV </a:t>
            </a:r>
            <a:r>
              <a:rPr lang="fr-CH" sz="3600" b="1" dirty="0" err="1">
                <a:solidFill>
                  <a:schemeClr val="tx1"/>
                </a:solidFill>
                <a:latin typeface="Arial" panose="020B0604020202020204" pitchFamily="34" charset="0"/>
                <a:cs typeface="Arial" panose="020B0604020202020204" pitchFamily="34" charset="0"/>
              </a:rPr>
              <a:t>testing</a:t>
            </a:r>
            <a:r>
              <a:rPr lang="fr-CH" sz="3600" b="1" dirty="0">
                <a:solidFill>
                  <a:schemeClr val="tx1"/>
                </a:solidFill>
                <a:latin typeface="Arial" panose="020B0604020202020204" pitchFamily="34" charset="0"/>
                <a:cs typeface="Arial" panose="020B0604020202020204" pitchFamily="34" charset="0"/>
              </a:rPr>
              <a:t> people (HIV-</a:t>
            </a:r>
            <a:r>
              <a:rPr lang="fr-CH" sz="3600" b="1" dirty="0" err="1">
                <a:solidFill>
                  <a:schemeClr val="tx1"/>
                </a:solidFill>
                <a:latin typeface="Arial" panose="020B0604020202020204" pitchFamily="34" charset="0"/>
                <a:cs typeface="Arial" panose="020B0604020202020204" pitchFamily="34" charset="0"/>
              </a:rPr>
              <a:t>negatives</a:t>
            </a:r>
            <a:r>
              <a:rPr lang="fr-CH" sz="3600" b="1" dirty="0">
                <a:solidFill>
                  <a:schemeClr val="tx1"/>
                </a:solidFill>
                <a:latin typeface="Arial" panose="020B0604020202020204" pitchFamily="34" charset="0"/>
                <a:cs typeface="Arial" panose="020B0604020202020204" pitchFamily="34" charset="0"/>
              </a:rPr>
              <a:t>)</a:t>
            </a:r>
            <a:endParaRPr lang="en-GB" sz="3600" b="1" dirty="0">
              <a:solidFill>
                <a:schemeClr val="tx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D58BEA2E-C8C4-4C32-AC79-3D57BA0DE4F5}"/>
              </a:ext>
            </a:extLst>
          </p:cNvPr>
          <p:cNvSpPr txBox="1">
            <a:spLocks/>
          </p:cNvSpPr>
          <p:nvPr/>
        </p:nvSpPr>
        <p:spPr>
          <a:xfrm>
            <a:off x="266700" y="901923"/>
            <a:ext cx="11772900" cy="5803677"/>
          </a:xfrm>
          <a:prstGeom prst="rect">
            <a:avLst/>
          </a:prstGeom>
          <a:solidFill>
            <a:schemeClr val="accent3">
              <a:lumMod val="20000"/>
              <a:lumOff val="80000"/>
            </a:schemeClr>
          </a:solidFill>
        </p:spPr>
        <p:txBody>
          <a:bodyPr vert="horz" wrap="square" numCol="1"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Calibri" panose="020F050202020403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Calibri" panose="020F050202020403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Calibri" panose="020F050202020403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4775" indent="0" defTabSz="512763">
              <a:spcBef>
                <a:spcPct val="0"/>
              </a:spcBef>
              <a:buFont typeface="Arial" pitchFamily="34" charset="0"/>
              <a:buNone/>
              <a:defRPr/>
            </a:pPr>
            <a:r>
              <a:rPr lang="en-US" sz="2000" b="1" u="sng" dirty="0">
                <a:latin typeface="Arial" panose="020B0604020202020204" pitchFamily="34" charset="0"/>
              </a:rPr>
              <a:t>Primary retesting goals</a:t>
            </a:r>
            <a:r>
              <a:rPr lang="en-US" sz="2000" dirty="0">
                <a:latin typeface="Arial" panose="020B0604020202020204" pitchFamily="34" charset="0"/>
              </a:rPr>
              <a:t>: </a:t>
            </a:r>
          </a:p>
          <a:p>
            <a:pPr marL="561975" indent="-457200" defTabSz="512763">
              <a:spcBef>
                <a:spcPct val="0"/>
              </a:spcBef>
              <a:buFont typeface="Arial" pitchFamily="34" charset="0"/>
              <a:buAutoNum type="arabicPeriod"/>
              <a:defRPr/>
            </a:pPr>
            <a:r>
              <a:rPr lang="en-US" sz="2000" dirty="0">
                <a:latin typeface="Arial" panose="020B0604020202020204" pitchFamily="34" charset="0"/>
              </a:rPr>
              <a:t>Enable people who are HIV-negative to </a:t>
            </a:r>
            <a:r>
              <a:rPr lang="en-US" sz="2000" b="1" dirty="0">
                <a:solidFill>
                  <a:srgbClr val="00B050"/>
                </a:solidFill>
                <a:latin typeface="Arial" panose="020B0604020202020204" pitchFamily="34" charset="0"/>
              </a:rPr>
              <a:t>stay HIV-negative </a:t>
            </a:r>
            <a:r>
              <a:rPr lang="en-US" sz="2000" dirty="0">
                <a:latin typeface="Arial" panose="020B0604020202020204" pitchFamily="34" charset="0"/>
              </a:rPr>
              <a:t>(link or stay engaged in prevention) </a:t>
            </a:r>
          </a:p>
          <a:p>
            <a:pPr marL="561975" indent="-457200" defTabSz="512763">
              <a:spcBef>
                <a:spcPct val="0"/>
              </a:spcBef>
              <a:buFont typeface="Arial" pitchFamily="34" charset="0"/>
              <a:buAutoNum type="arabicPeriod"/>
              <a:defRPr/>
            </a:pPr>
            <a:r>
              <a:rPr lang="en-US" sz="2000" dirty="0">
                <a:solidFill>
                  <a:srgbClr val="00B050"/>
                </a:solidFill>
                <a:latin typeface="Arial" panose="020B0604020202020204" pitchFamily="34" charset="0"/>
              </a:rPr>
              <a:t>I</a:t>
            </a:r>
            <a:r>
              <a:rPr lang="en-US" sz="2000" b="1" dirty="0">
                <a:solidFill>
                  <a:srgbClr val="00B050"/>
                </a:solidFill>
                <a:latin typeface="Arial" panose="020B0604020202020204" pitchFamily="34" charset="0"/>
              </a:rPr>
              <a:t>dentify new PLHIV </a:t>
            </a:r>
            <a:r>
              <a:rPr lang="en-US" sz="2000" dirty="0">
                <a:latin typeface="Arial" panose="020B0604020202020204" pitchFamily="34" charset="0"/>
              </a:rPr>
              <a:t>as early as possible so that they can start treatment.</a:t>
            </a:r>
          </a:p>
          <a:p>
            <a:pPr marL="104775" indent="0" defTabSz="512763">
              <a:spcBef>
                <a:spcPct val="0"/>
              </a:spcBef>
              <a:buNone/>
              <a:defRPr/>
            </a:pPr>
            <a:endParaRPr lang="en-US" sz="2000" dirty="0">
              <a:latin typeface="Arial" panose="020B0604020202020204" pitchFamily="34" charset="0"/>
            </a:endParaRPr>
          </a:p>
          <a:p>
            <a:pPr marL="104775" indent="0" defTabSz="512763">
              <a:spcBef>
                <a:spcPct val="0"/>
              </a:spcBef>
              <a:buNone/>
              <a:defRPr/>
            </a:pPr>
            <a:r>
              <a:rPr lang="en-US" sz="2000" b="1" u="sng" dirty="0">
                <a:solidFill>
                  <a:srgbClr val="C00000"/>
                </a:solidFill>
                <a:latin typeface="Arial" panose="020B0604020202020204" pitchFamily="34" charset="0"/>
              </a:rPr>
              <a:t>Annual retesting</a:t>
            </a:r>
            <a:r>
              <a:rPr lang="en-US" sz="2000" b="1" dirty="0">
                <a:latin typeface="Arial" panose="020B0604020202020204" pitchFamily="34" charset="0"/>
              </a:rPr>
              <a:t>, in high HIV burden setting, advised for</a:t>
            </a:r>
            <a:r>
              <a:rPr lang="en-US" sz="2000" dirty="0">
                <a:latin typeface="Arial" panose="020B0604020202020204" pitchFamily="34" charset="0"/>
              </a:rPr>
              <a:t>: </a:t>
            </a:r>
          </a:p>
          <a:p>
            <a:pPr marL="447675" defTabSz="512763">
              <a:spcBef>
                <a:spcPct val="0"/>
              </a:spcBef>
              <a:defRPr/>
            </a:pPr>
            <a:r>
              <a:rPr lang="en-US" sz="2000" dirty="0">
                <a:latin typeface="Arial" panose="020B0604020202020204" pitchFamily="34" charset="0"/>
              </a:rPr>
              <a:t>sexually active individuals in high HIV burden settings and; </a:t>
            </a:r>
          </a:p>
          <a:p>
            <a:pPr marL="447675" defTabSz="512763">
              <a:spcBef>
                <a:spcPct val="0"/>
              </a:spcBef>
              <a:defRPr/>
            </a:pPr>
            <a:r>
              <a:rPr lang="en-US" sz="2000" dirty="0">
                <a:latin typeface="Arial" panose="020B0604020202020204" pitchFamily="34" charset="0"/>
              </a:rPr>
              <a:t>people who have ongoing HIV-related risks in all settings. </a:t>
            </a:r>
          </a:p>
          <a:p>
            <a:pPr marL="104775" indent="0" defTabSz="512763">
              <a:spcBef>
                <a:spcPct val="0"/>
              </a:spcBef>
              <a:buNone/>
              <a:defRPr/>
            </a:pPr>
            <a:endParaRPr lang="en-US" sz="1100" dirty="0">
              <a:latin typeface="Arial" panose="020B0604020202020204" pitchFamily="34" charset="0"/>
            </a:endParaRPr>
          </a:p>
          <a:p>
            <a:pPr marL="104775" indent="0" defTabSz="512763">
              <a:spcBef>
                <a:spcPct val="0"/>
              </a:spcBef>
              <a:buNone/>
              <a:defRPr/>
            </a:pPr>
            <a:r>
              <a:rPr lang="en-US" sz="2000" b="1" u="sng" dirty="0">
                <a:solidFill>
                  <a:schemeClr val="accent2"/>
                </a:solidFill>
                <a:latin typeface="Arial" panose="020B0604020202020204" pitchFamily="34" charset="0"/>
              </a:rPr>
              <a:t>More frequent retesting</a:t>
            </a:r>
            <a:r>
              <a:rPr lang="en-US" sz="2000" b="1" dirty="0">
                <a:latin typeface="Arial" panose="020B0604020202020204" pitchFamily="34" charset="0"/>
              </a:rPr>
              <a:t>, e.g. every 3–6 months</a:t>
            </a:r>
          </a:p>
          <a:p>
            <a:pPr marL="447675" defTabSz="512763">
              <a:spcBef>
                <a:spcPct val="0"/>
              </a:spcBef>
              <a:defRPr/>
            </a:pPr>
            <a:r>
              <a:rPr lang="en-US" sz="2000" dirty="0">
                <a:latin typeface="Arial" panose="020B0604020202020204" pitchFamily="34" charset="0"/>
              </a:rPr>
              <a:t>based on individual risks and as part of broader HIV prevention interventions, e.g. quarterly testing while taking </a:t>
            </a:r>
            <a:r>
              <a:rPr lang="en-US" sz="2000" dirty="0" err="1">
                <a:latin typeface="Arial" panose="020B0604020202020204" pitchFamily="34" charset="0"/>
              </a:rPr>
              <a:t>PrEP</a:t>
            </a:r>
            <a:r>
              <a:rPr lang="en-US" sz="2000" dirty="0">
                <a:latin typeface="Arial" panose="020B0604020202020204" pitchFamily="34" charset="0"/>
              </a:rPr>
              <a:t>, or KP with risks such as an STI. </a:t>
            </a:r>
          </a:p>
          <a:p>
            <a:pPr marL="447675" defTabSz="512763">
              <a:spcBef>
                <a:spcPct val="0"/>
              </a:spcBef>
              <a:defRPr/>
            </a:pPr>
            <a:r>
              <a:rPr lang="en-US" sz="2000" dirty="0">
                <a:latin typeface="Arial" panose="020B0604020202020204" pitchFamily="34" charset="0"/>
              </a:rPr>
              <a:t>(</a:t>
            </a:r>
            <a:r>
              <a:rPr lang="en-US" sz="2000" b="1" u="sng" dirty="0">
                <a:latin typeface="Arial" panose="020B0604020202020204" pitchFamily="34" charset="0"/>
              </a:rPr>
              <a:t>Not</a:t>
            </a:r>
            <a:r>
              <a:rPr lang="en-US" sz="2000" dirty="0">
                <a:latin typeface="Arial" panose="020B0604020202020204" pitchFamily="34" charset="0"/>
              </a:rPr>
              <a:t> </a:t>
            </a:r>
            <a:r>
              <a:rPr lang="en-US" sz="2000" b="1" dirty="0">
                <a:latin typeface="Arial" panose="020B0604020202020204" pitchFamily="34" charset="0"/>
              </a:rPr>
              <a:t>recommended to advise retesting every 3-months e.g. “window period for all”)</a:t>
            </a:r>
          </a:p>
          <a:p>
            <a:pPr marL="104775" indent="0" defTabSz="512763">
              <a:spcBef>
                <a:spcPct val="0"/>
              </a:spcBef>
              <a:buNone/>
              <a:defRPr/>
            </a:pPr>
            <a:endParaRPr lang="en-US" sz="400" dirty="0">
              <a:latin typeface="Arial" panose="020B0604020202020204" pitchFamily="34" charset="0"/>
            </a:endParaRPr>
          </a:p>
          <a:p>
            <a:pPr marL="0" indent="0">
              <a:buNone/>
            </a:pPr>
            <a:r>
              <a:rPr lang="en-US" sz="2000" b="1" u="sng" dirty="0">
                <a:solidFill>
                  <a:srgbClr val="002060"/>
                </a:solidFill>
                <a:latin typeface="Arial" panose="020B0604020202020204" pitchFamily="34" charset="0"/>
              </a:rPr>
              <a:t>Retesting in specific groups</a:t>
            </a:r>
          </a:p>
          <a:p>
            <a:r>
              <a:rPr lang="en-US" sz="2000" dirty="0">
                <a:latin typeface="Arial" panose="020B0604020202020204" pitchFamily="34" charset="0"/>
              </a:rPr>
              <a:t>People presenting with a diagnosis or receiving treatment for STIs or viral hepatitis </a:t>
            </a:r>
          </a:p>
          <a:p>
            <a:r>
              <a:rPr lang="en-US" sz="2000" dirty="0">
                <a:latin typeface="Arial" panose="020B0604020202020204" pitchFamily="34" charset="0"/>
              </a:rPr>
              <a:t>People with a confirmed or presumptive TB diagnosis </a:t>
            </a:r>
          </a:p>
          <a:p>
            <a:r>
              <a:rPr lang="en-US" sz="2000" dirty="0">
                <a:latin typeface="Arial" panose="020B0604020202020204" pitchFamily="34" charset="0"/>
              </a:rPr>
              <a:t>outpatients presenting with clinical conditions or symptoms indicative of HIV </a:t>
            </a:r>
          </a:p>
          <a:p>
            <a:r>
              <a:rPr lang="en-US" sz="2000" dirty="0">
                <a:latin typeface="Arial" panose="020B0604020202020204" pitchFamily="34" charset="0"/>
              </a:rPr>
              <a:t>individuals with recent HIV risk exposure or who are concerned that they may have been exposed.  </a:t>
            </a:r>
          </a:p>
        </p:txBody>
      </p:sp>
      <p:pic>
        <p:nvPicPr>
          <p:cNvPr id="4" name="Picture 3">
            <a:extLst>
              <a:ext uri="{FF2B5EF4-FFF2-40B4-BE49-F238E27FC236}">
                <a16:creationId xmlns:a16="http://schemas.microsoft.com/office/drawing/2014/main" id="{7A801F99-4FC3-4D3C-9038-BA3EBC332E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2755805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07DE6-DEC2-4E15-97BE-D6656C4208C5}"/>
              </a:ext>
            </a:extLst>
          </p:cNvPr>
          <p:cNvSpPr>
            <a:spLocks noGrp="1"/>
          </p:cNvSpPr>
          <p:nvPr>
            <p:ph type="title"/>
          </p:nvPr>
        </p:nvSpPr>
        <p:spPr>
          <a:xfrm>
            <a:off x="230488" y="109881"/>
            <a:ext cx="11731024" cy="639761"/>
          </a:xfrm>
        </p:spPr>
        <p:txBody>
          <a:bodyPr>
            <a:noAutofit/>
          </a:bodyPr>
          <a:lstStyle/>
          <a:p>
            <a:pPr algn="ctr"/>
            <a:br>
              <a:rPr lang="fr-CH" sz="3100" b="1" dirty="0">
                <a:solidFill>
                  <a:schemeClr val="tx1"/>
                </a:solidFill>
                <a:latin typeface="Arial" panose="020B0604020202020204" pitchFamily="34" charset="0"/>
              </a:rPr>
            </a:br>
            <a:r>
              <a:rPr lang="fr-CH" sz="3600" b="1" dirty="0" err="1">
                <a:solidFill>
                  <a:schemeClr val="tx1"/>
                </a:solidFill>
                <a:latin typeface="Arial" panose="020B0604020202020204" pitchFamily="34" charset="0"/>
              </a:rPr>
              <a:t>Accurate</a:t>
            </a:r>
            <a:r>
              <a:rPr lang="fr-CH" sz="3600" b="1" dirty="0">
                <a:solidFill>
                  <a:schemeClr val="tx1"/>
                </a:solidFill>
                <a:latin typeface="Arial" panose="020B0604020202020204" pitchFamily="34" charset="0"/>
              </a:rPr>
              <a:t> HIV </a:t>
            </a:r>
            <a:r>
              <a:rPr lang="fr-CH" sz="3600" b="1" dirty="0" err="1">
                <a:solidFill>
                  <a:schemeClr val="tx1"/>
                </a:solidFill>
                <a:latin typeface="Arial" panose="020B0604020202020204" pitchFamily="34" charset="0"/>
              </a:rPr>
              <a:t>diagnosis</a:t>
            </a:r>
            <a:br>
              <a:rPr lang="fr-CH" sz="3600" b="1" dirty="0">
                <a:solidFill>
                  <a:schemeClr val="tx1"/>
                </a:solidFill>
                <a:latin typeface="Arial" panose="020B0604020202020204" pitchFamily="34" charset="0"/>
              </a:rPr>
            </a:br>
            <a:r>
              <a:rPr lang="fr-CH" sz="1200" b="1" dirty="0">
                <a:solidFill>
                  <a:schemeClr val="tx1"/>
                </a:solidFill>
                <a:latin typeface="Arial" panose="020B0604020202020204" pitchFamily="34" charset="0"/>
              </a:rPr>
              <a:t> </a:t>
            </a:r>
            <a:br>
              <a:rPr lang="fr-CH" sz="3600" b="1" dirty="0">
                <a:solidFill>
                  <a:schemeClr val="tx1"/>
                </a:solidFill>
                <a:latin typeface="Arial" panose="020B0604020202020204" pitchFamily="34" charset="0"/>
              </a:rPr>
            </a:br>
            <a:r>
              <a:rPr lang="fr-CH" sz="1800" b="1" i="1" dirty="0">
                <a:solidFill>
                  <a:srgbClr val="00B0F0"/>
                </a:solidFill>
                <a:latin typeface="Arial" panose="020B0604020202020204" pitchFamily="34" charset="0"/>
              </a:rPr>
              <a:t>WHO standard HIV </a:t>
            </a:r>
            <a:r>
              <a:rPr lang="fr-CH" sz="1800" b="1" i="1" dirty="0" err="1">
                <a:solidFill>
                  <a:srgbClr val="00B0F0"/>
                </a:solidFill>
                <a:latin typeface="Arial" panose="020B0604020202020204" pitchFamily="34" charset="0"/>
              </a:rPr>
              <a:t>testing</a:t>
            </a:r>
            <a:r>
              <a:rPr lang="fr-CH" sz="1800" b="1" i="1" dirty="0">
                <a:solidFill>
                  <a:srgbClr val="00B0F0"/>
                </a:solidFill>
                <a:latin typeface="Arial" panose="020B0604020202020204" pitchFamily="34" charset="0"/>
              </a:rPr>
              <a:t> </a:t>
            </a:r>
            <a:r>
              <a:rPr lang="fr-CH" sz="1800" b="1" i="1" dirty="0" err="1">
                <a:solidFill>
                  <a:srgbClr val="00B0F0"/>
                </a:solidFill>
                <a:latin typeface="Arial" panose="020B0604020202020204" pitchFamily="34" charset="0"/>
              </a:rPr>
              <a:t>strategy</a:t>
            </a:r>
            <a:r>
              <a:rPr lang="fr-CH" sz="1800" b="1" i="1" dirty="0">
                <a:solidFill>
                  <a:srgbClr val="00B0F0"/>
                </a:solidFill>
                <a:latin typeface="Arial" panose="020B0604020202020204" pitchFamily="34" charset="0"/>
              </a:rPr>
              <a:t> for </a:t>
            </a:r>
            <a:r>
              <a:rPr lang="fr-CH" sz="1800" b="1" i="1" dirty="0" err="1">
                <a:solidFill>
                  <a:srgbClr val="00B0F0"/>
                </a:solidFill>
                <a:latin typeface="Arial" panose="020B0604020202020204" pitchFamily="34" charset="0"/>
              </a:rPr>
              <a:t>changing</a:t>
            </a:r>
            <a:r>
              <a:rPr lang="fr-CH" sz="1800" b="1" i="1" dirty="0">
                <a:solidFill>
                  <a:srgbClr val="00B0F0"/>
                </a:solidFill>
                <a:latin typeface="Arial" panose="020B0604020202020204" pitchFamily="34" charset="0"/>
              </a:rPr>
              <a:t> HIV </a:t>
            </a:r>
            <a:r>
              <a:rPr lang="fr-CH" sz="1800" b="1" i="1" dirty="0" err="1">
                <a:solidFill>
                  <a:srgbClr val="00B0F0"/>
                </a:solidFill>
                <a:latin typeface="Arial" panose="020B0604020202020204" pitchFamily="34" charset="0"/>
              </a:rPr>
              <a:t>epidemic</a:t>
            </a:r>
            <a:endParaRPr lang="en-GB" sz="1800" b="1" i="1" dirty="0">
              <a:solidFill>
                <a:srgbClr val="00B0F0"/>
              </a:solidFill>
              <a:latin typeface="Arial" panose="020B0604020202020204" pitchFamily="34" charset="0"/>
            </a:endParaRPr>
          </a:p>
        </p:txBody>
      </p:sp>
      <p:pic>
        <p:nvPicPr>
          <p:cNvPr id="4" name="Picture 3">
            <a:extLst>
              <a:ext uri="{FF2B5EF4-FFF2-40B4-BE49-F238E27FC236}">
                <a16:creationId xmlns:a16="http://schemas.microsoft.com/office/drawing/2014/main" id="{F01E0713-B033-40A2-8FF6-5941CB33B63A}"/>
              </a:ext>
            </a:extLst>
          </p:cNvPr>
          <p:cNvPicPr>
            <a:picLocks noChangeAspect="1"/>
          </p:cNvPicPr>
          <p:nvPr/>
        </p:nvPicPr>
        <p:blipFill>
          <a:blip r:embed="rId3"/>
          <a:stretch>
            <a:fillRect/>
          </a:stretch>
        </p:blipFill>
        <p:spPr>
          <a:xfrm>
            <a:off x="17968" y="1428868"/>
            <a:ext cx="6270997" cy="4839574"/>
          </a:xfrm>
          <a:prstGeom prst="rect">
            <a:avLst/>
          </a:prstGeom>
        </p:spPr>
      </p:pic>
      <p:sp>
        <p:nvSpPr>
          <p:cNvPr id="7" name="Rectangle 6">
            <a:extLst>
              <a:ext uri="{FF2B5EF4-FFF2-40B4-BE49-F238E27FC236}">
                <a16:creationId xmlns:a16="http://schemas.microsoft.com/office/drawing/2014/main" id="{6643CBBE-0A88-488B-A77A-F9AF543D0776}"/>
              </a:ext>
            </a:extLst>
          </p:cNvPr>
          <p:cNvSpPr/>
          <p:nvPr/>
        </p:nvSpPr>
        <p:spPr>
          <a:xfrm>
            <a:off x="17968" y="46494"/>
            <a:ext cx="2921184" cy="400110"/>
          </a:xfrm>
          <a:prstGeom prst="rect">
            <a:avLst/>
          </a:prstGeom>
          <a:solidFill>
            <a:schemeClr val="accent2"/>
          </a:solidFill>
        </p:spPr>
        <p:txBody>
          <a:bodyPr wrap="none">
            <a:spAutoFit/>
          </a:bodyPr>
          <a:lstStyle/>
          <a:p>
            <a:r>
              <a:rPr lang="fr-CH" sz="2000" b="1" dirty="0">
                <a:solidFill>
                  <a:schemeClr val="bg1"/>
                </a:solidFill>
                <a:latin typeface="Arial" panose="020B0604020202020204" pitchFamily="34" charset="0"/>
                <a:ea typeface="+mj-ea"/>
                <a:cs typeface="+mj-cs"/>
              </a:rPr>
              <a:t>UPDATED GUIDANCE </a:t>
            </a:r>
            <a:endParaRPr lang="en-GB" sz="1200" dirty="0">
              <a:solidFill>
                <a:schemeClr val="bg1"/>
              </a:solidFill>
            </a:endParaRPr>
          </a:p>
        </p:txBody>
      </p:sp>
      <p:sp>
        <p:nvSpPr>
          <p:cNvPr id="6" name="Rectangle 5">
            <a:extLst>
              <a:ext uri="{FF2B5EF4-FFF2-40B4-BE49-F238E27FC236}">
                <a16:creationId xmlns:a16="http://schemas.microsoft.com/office/drawing/2014/main" id="{D9C4EAD6-BEDA-43F3-BDA9-60B1E180B4B9}"/>
              </a:ext>
            </a:extLst>
          </p:cNvPr>
          <p:cNvSpPr/>
          <p:nvPr/>
        </p:nvSpPr>
        <p:spPr>
          <a:xfrm>
            <a:off x="6493790" y="1428868"/>
            <a:ext cx="5467722" cy="5262979"/>
          </a:xfrm>
          <a:prstGeom prst="rect">
            <a:avLst/>
          </a:prstGeom>
          <a:solidFill>
            <a:schemeClr val="bg1"/>
          </a:solidFill>
          <a:ln w="57150">
            <a:solidFill>
              <a:schemeClr val="accent2">
                <a:lumMod val="75000"/>
              </a:schemeClr>
            </a:solidFill>
            <a:prstDash val="dash"/>
          </a:ln>
        </p:spPr>
        <p:txBody>
          <a:bodyPr wrap="square">
            <a:spAutoFit/>
          </a:bodyPr>
          <a:lstStyle/>
          <a:p>
            <a:r>
              <a:rPr lang="fr-CH" sz="1600" dirty="0">
                <a:latin typeface="Arial" panose="020B0604020202020204" pitchFamily="34" charset="0"/>
                <a:cs typeface="Arial" panose="020B0604020202020204" pitchFamily="34" charset="0"/>
              </a:rPr>
              <a:t>WHO </a:t>
            </a:r>
            <a:r>
              <a:rPr lang="fr-CH" sz="1600" dirty="0" err="1">
                <a:latin typeface="Arial" panose="020B0604020202020204" pitchFamily="34" charset="0"/>
                <a:cs typeface="Arial" panose="020B0604020202020204" pitchFamily="34" charset="0"/>
              </a:rPr>
              <a:t>recommends</a:t>
            </a:r>
            <a:r>
              <a:rPr lang="fr-CH" sz="1600" dirty="0">
                <a:latin typeface="Arial" panose="020B0604020202020204" pitchFamily="34" charset="0"/>
                <a:cs typeface="Arial" panose="020B0604020202020204" pitchFamily="34" charset="0"/>
              </a:rPr>
              <a:t> national </a:t>
            </a:r>
            <a:r>
              <a:rPr lang="fr-CH" sz="1600" dirty="0" err="1">
                <a:latin typeface="Arial" panose="020B0604020202020204" pitchFamily="34" charset="0"/>
                <a:cs typeface="Arial" panose="020B0604020202020204" pitchFamily="34" charset="0"/>
              </a:rPr>
              <a:t>testing</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strategies</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achieve</a:t>
            </a:r>
            <a:r>
              <a:rPr lang="fr-CH" sz="1600" dirty="0">
                <a:latin typeface="Arial" panose="020B0604020202020204" pitchFamily="34" charset="0"/>
                <a:cs typeface="Arial" panose="020B0604020202020204" pitchFamily="34" charset="0"/>
              </a:rPr>
              <a:t> at least </a:t>
            </a:r>
            <a:r>
              <a:rPr lang="fr-CH" sz="1600" b="1" u="sng" dirty="0">
                <a:latin typeface="Arial" panose="020B0604020202020204" pitchFamily="34" charset="0"/>
                <a:cs typeface="Arial" panose="020B0604020202020204" pitchFamily="34" charset="0"/>
              </a:rPr>
              <a:t>99% PPV </a:t>
            </a:r>
            <a:r>
              <a:rPr lang="fr-CH" sz="1600" dirty="0">
                <a:latin typeface="Arial" panose="020B0604020202020204" pitchFamily="34" charset="0"/>
                <a:cs typeface="Arial" panose="020B0604020202020204" pitchFamily="34" charset="0"/>
              </a:rPr>
              <a:t>(</a:t>
            </a:r>
            <a:r>
              <a:rPr lang="fr-CH" sz="1600" dirty="0" err="1">
                <a:latin typeface="Arial" panose="020B0604020202020204" pitchFamily="34" charset="0"/>
                <a:cs typeface="Arial" panose="020B0604020202020204" pitchFamily="34" charset="0"/>
              </a:rPr>
              <a:t>that</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is</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less</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than</a:t>
            </a:r>
            <a:r>
              <a:rPr lang="fr-CH" sz="1600" dirty="0">
                <a:latin typeface="Arial" panose="020B0604020202020204" pitchFamily="34" charset="0"/>
                <a:cs typeface="Arial" panose="020B0604020202020204" pitchFamily="34" charset="0"/>
              </a:rPr>
              <a:t> 1 false positive per 100)</a:t>
            </a:r>
          </a:p>
          <a:p>
            <a:endParaRPr lang="fr-CH"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When national HTS positivity drops below 5% the PPV of testing strategies, with only 2 consecutive reactive tests, drops below 99% PPV</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Important to simplify as the HIV epidemic becomes more mixed across sites and  </a:t>
            </a:r>
            <a:r>
              <a:rPr lang="en-US" sz="1600" dirty="0" err="1">
                <a:latin typeface="Arial" panose="020B0604020202020204" pitchFamily="34" charset="0"/>
                <a:cs typeface="Arial" panose="020B0604020202020204" pitchFamily="34" charset="0"/>
              </a:rPr>
              <a:t>subnationally</a:t>
            </a:r>
            <a:r>
              <a:rPr lang="en-US" sz="1600" dirty="0">
                <a:latin typeface="Arial" panose="020B0604020202020204" pitchFamily="34" charset="0"/>
                <a:cs typeface="Arial" panose="020B0604020202020204" pitchFamily="34" charset="0"/>
              </a:rPr>
              <a:t> and across populations</a:t>
            </a:r>
          </a:p>
          <a:p>
            <a:pPr marL="285750" indent="-285750">
              <a:buFont typeface="Arial" panose="020B0604020202020204" pitchFamily="34" charset="0"/>
              <a:buChar char="•"/>
            </a:pPr>
            <a:endParaRPr lang="fr-CH" sz="1600" dirty="0">
              <a:latin typeface="Arial" panose="020B0604020202020204" pitchFamily="34" charset="0"/>
              <a:cs typeface="Arial" panose="020B0604020202020204" pitchFamily="34" charset="0"/>
            </a:endParaRPr>
          </a:p>
          <a:p>
            <a:r>
              <a:rPr lang="fr-CH" sz="1600" b="1" dirty="0">
                <a:latin typeface="Arial" panose="020B0604020202020204" pitchFamily="34" charset="0"/>
                <a:cs typeface="Arial" panose="020B0604020202020204" pitchFamily="34" charset="0"/>
              </a:rPr>
              <a:t>WHO guidance: </a:t>
            </a:r>
          </a:p>
          <a:p>
            <a:pPr marL="285750" indent="-285750">
              <a:buFont typeface="Arial" panose="020B0604020202020204" pitchFamily="34" charset="0"/>
              <a:buChar char="•"/>
            </a:pPr>
            <a:endParaRPr lang="fr-CH"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High HIV burden countries </a:t>
            </a:r>
            <a:r>
              <a:rPr lang="en-US" sz="1600" dirty="0">
                <a:latin typeface="Arial" panose="020B0604020202020204" pitchFamily="34" charset="0"/>
                <a:cs typeface="Arial" panose="020B0604020202020204" pitchFamily="34" charset="0"/>
              </a:rPr>
              <a:t>need to monitor HIV prevalence among those untreated to </a:t>
            </a:r>
            <a:r>
              <a:rPr lang="en-US" sz="1600" b="1" dirty="0">
                <a:latin typeface="Arial" panose="020B0604020202020204" pitchFamily="34" charset="0"/>
                <a:cs typeface="Arial" panose="020B0604020202020204" pitchFamily="34" charset="0"/>
              </a:rPr>
              <a:t>plan and determine when and how to transition </a:t>
            </a:r>
            <a:r>
              <a:rPr lang="en-US" sz="1600" dirty="0">
                <a:latin typeface="Arial" panose="020B0604020202020204" pitchFamily="34" charset="0"/>
                <a:cs typeface="Arial" panose="020B0604020202020204" pitchFamily="34" charset="0"/>
              </a:rPr>
              <a:t>to using  </a:t>
            </a:r>
            <a:r>
              <a:rPr lang="en-US" sz="1600" b="1" u="sng" dirty="0">
                <a:latin typeface="Arial" panose="020B0604020202020204" pitchFamily="34" charset="0"/>
                <a:cs typeface="Arial" panose="020B0604020202020204" pitchFamily="34" charset="0"/>
              </a:rPr>
              <a:t>3 consecutive reactive tests </a:t>
            </a:r>
            <a:r>
              <a:rPr lang="en-US" sz="1600" dirty="0">
                <a:latin typeface="Arial" panose="020B0604020202020204" pitchFamily="34" charset="0"/>
                <a:cs typeface="Arial" panose="020B0604020202020204" pitchFamily="34" charset="0"/>
              </a:rPr>
              <a:t>for accurate HIV+ diagnosis</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Low HIV burden countries reminded </a:t>
            </a:r>
            <a:r>
              <a:rPr lang="en-US" sz="1600" dirty="0">
                <a:latin typeface="Arial" panose="020B0604020202020204" pitchFamily="34" charset="0"/>
                <a:cs typeface="Arial" panose="020B0604020202020204" pitchFamily="34" charset="0"/>
              </a:rPr>
              <a:t>to use </a:t>
            </a:r>
          </a:p>
          <a:p>
            <a:pPr marL="263525"/>
            <a:r>
              <a:rPr lang="en-US" sz="1600" b="1" u="sng" dirty="0">
                <a:latin typeface="Arial" panose="020B0604020202020204" pitchFamily="34" charset="0"/>
                <a:cs typeface="Arial" panose="020B0604020202020204" pitchFamily="34" charset="0"/>
              </a:rPr>
              <a:t>3 consecutive reactive tests</a:t>
            </a:r>
            <a:r>
              <a:rPr lang="en-US" sz="1600" dirty="0">
                <a:latin typeface="Arial" panose="020B0604020202020204" pitchFamily="34" charset="0"/>
                <a:cs typeface="Arial" panose="020B0604020202020204" pitchFamily="34" charset="0"/>
              </a:rPr>
              <a:t> for accurate HIV+ diagnosis</a:t>
            </a:r>
          </a:p>
        </p:txBody>
      </p:sp>
      <p:pic>
        <p:nvPicPr>
          <p:cNvPr id="8" name="Picture 7">
            <a:extLst>
              <a:ext uri="{FF2B5EF4-FFF2-40B4-BE49-F238E27FC236}">
                <a16:creationId xmlns:a16="http://schemas.microsoft.com/office/drawing/2014/main" id="{6770CD64-4812-409C-9BA1-F2AA593589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166064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a:spLocks noGrp="1"/>
          </p:cNvSpPr>
          <p:nvPr>
            <p:ph type="title"/>
          </p:nvPr>
        </p:nvSpPr>
        <p:spPr>
          <a:xfrm>
            <a:off x="1" y="0"/>
            <a:ext cx="11071274" cy="796835"/>
          </a:xfrm>
          <a:noFill/>
        </p:spPr>
        <p:txBody>
          <a:bodyPr>
            <a:normAutofit/>
          </a:bodyPr>
          <a:lstStyle/>
          <a:p>
            <a:pPr algn="ctr"/>
            <a:r>
              <a:rPr lang="en-US" sz="4000" b="1" dirty="0">
                <a:latin typeface="Arial" charset="0"/>
                <a:ea typeface="Arial" charset="0"/>
                <a:cs typeface="Arial" charset="0"/>
              </a:rPr>
              <a:t>WHO </a:t>
            </a:r>
            <a:r>
              <a:rPr lang="en-US" sz="4000" b="1" u="sng" dirty="0">
                <a:latin typeface="Arial" charset="0"/>
                <a:ea typeface="Arial" charset="0"/>
                <a:cs typeface="Arial" charset="0"/>
              </a:rPr>
              <a:t>2015</a:t>
            </a:r>
            <a:r>
              <a:rPr lang="en-US" sz="4000" b="1" dirty="0">
                <a:latin typeface="Arial" charset="0"/>
                <a:ea typeface="Arial" charset="0"/>
                <a:cs typeface="Arial" charset="0"/>
              </a:rPr>
              <a:t> guidelines: testing strategies</a:t>
            </a:r>
          </a:p>
        </p:txBody>
      </p:sp>
      <p:sp>
        <p:nvSpPr>
          <p:cNvPr id="2" name="Slide Number Placeholder 1"/>
          <p:cNvSpPr>
            <a:spLocks noGrp="1"/>
          </p:cNvSpPr>
          <p:nvPr>
            <p:ph type="sldNum" sz="quarter" idx="12"/>
          </p:nvPr>
        </p:nvSpPr>
        <p:spPr/>
        <p:txBody>
          <a:bodyPr/>
          <a:lstStyle/>
          <a:p>
            <a:fld id="{F297082E-E1B6-1C4E-9FB7-D0DF7D314292}" type="slidenum">
              <a:rPr lang="en-CA" smtClean="0"/>
              <a:t>32</a:t>
            </a:fld>
            <a:endParaRPr lang="en-CA"/>
          </a:p>
        </p:txBody>
      </p:sp>
      <p:sp>
        <p:nvSpPr>
          <p:cNvPr id="5" name="TextBox 4">
            <a:extLst>
              <a:ext uri="{FF2B5EF4-FFF2-40B4-BE49-F238E27FC236}">
                <a16:creationId xmlns:a16="http://schemas.microsoft.com/office/drawing/2014/main" id="{A850FBF5-B20F-B84A-88E6-CC3A0F89F139}"/>
              </a:ext>
            </a:extLst>
          </p:cNvPr>
          <p:cNvSpPr txBox="1"/>
          <p:nvPr/>
        </p:nvSpPr>
        <p:spPr>
          <a:xfrm>
            <a:off x="152400" y="6099138"/>
            <a:ext cx="10549683" cy="707886"/>
          </a:xfrm>
          <a:prstGeom prst="rect">
            <a:avLst/>
          </a:prstGeom>
          <a:noFill/>
        </p:spPr>
        <p:txBody>
          <a:bodyPr wrap="none" rtlCol="0">
            <a:spAutoFit/>
          </a:bodyPr>
          <a:lstStyle/>
          <a:p>
            <a:pPr marL="285750" indent="-285750">
              <a:buFont typeface="Arial" panose="020B0604020202020204" pitchFamily="34" charset="0"/>
              <a:buChar char="•"/>
            </a:pPr>
            <a:r>
              <a:rPr lang="en-US" sz="2000" b="1" i="1" dirty="0">
                <a:solidFill>
                  <a:srgbClr val="FF0000"/>
                </a:solidFill>
                <a:latin typeface="Arial" charset="0"/>
                <a:ea typeface="Arial" charset="0"/>
                <a:cs typeface="Arial" charset="0"/>
              </a:rPr>
              <a:t>2- or 3-test strategy refer to number of consecutive reactive tests to diagnose HIV</a:t>
            </a:r>
          </a:p>
          <a:p>
            <a:pPr marL="285750" indent="-285750">
              <a:buFont typeface="Arial" panose="020B0604020202020204" pitchFamily="34" charset="0"/>
              <a:buChar char="•"/>
            </a:pPr>
            <a:r>
              <a:rPr lang="en-US" sz="2000" b="1" i="1" dirty="0">
                <a:solidFill>
                  <a:srgbClr val="FF0000"/>
                </a:solidFill>
                <a:latin typeface="Arial" charset="0"/>
                <a:ea typeface="Arial" charset="0"/>
                <a:cs typeface="Arial" charset="0"/>
              </a:rPr>
              <a:t>both strategies require 3 assays (A3)</a:t>
            </a: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19958" y="1006596"/>
            <a:ext cx="4772025" cy="5128312"/>
          </a:xfrm>
          <a:prstGeom prst="rect">
            <a:avLst/>
          </a:prstGeom>
        </p:spPr>
      </p:pic>
      <p:pic>
        <p:nvPicPr>
          <p:cNvPr id="7" name="Picture 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43067" y="954368"/>
            <a:ext cx="4629149" cy="5232768"/>
          </a:xfrm>
          <a:prstGeom prst="rect">
            <a:avLst/>
          </a:prstGeom>
        </p:spPr>
      </p:pic>
      <p:sp>
        <p:nvSpPr>
          <p:cNvPr id="9" name="TextBox 8"/>
          <p:cNvSpPr txBox="1"/>
          <p:nvPr/>
        </p:nvSpPr>
        <p:spPr>
          <a:xfrm>
            <a:off x="112623" y="954368"/>
            <a:ext cx="2582952" cy="1200329"/>
          </a:xfrm>
          <a:prstGeom prst="rect">
            <a:avLst/>
          </a:prstGeom>
          <a:noFill/>
        </p:spPr>
        <p:txBody>
          <a:bodyPr wrap="square" rtlCol="0">
            <a:spAutoFit/>
          </a:bodyPr>
          <a:lstStyle/>
          <a:p>
            <a:pPr algn="ctr"/>
            <a:r>
              <a:rPr lang="en-US" sz="2400" b="1" dirty="0">
                <a:solidFill>
                  <a:schemeClr val="bg2">
                    <a:lumMod val="25000"/>
                  </a:schemeClr>
                </a:solidFill>
                <a:latin typeface="Arial" charset="0"/>
                <a:ea typeface="Arial" charset="0"/>
                <a:cs typeface="Arial" charset="0"/>
              </a:rPr>
              <a:t>High prevalence among testers</a:t>
            </a:r>
          </a:p>
          <a:p>
            <a:pPr algn="ctr"/>
            <a:r>
              <a:rPr lang="en-US" sz="2400" b="1" dirty="0">
                <a:solidFill>
                  <a:schemeClr val="bg2">
                    <a:lumMod val="25000"/>
                  </a:schemeClr>
                </a:solidFill>
                <a:latin typeface="Arial" charset="0"/>
                <a:ea typeface="Arial" charset="0"/>
                <a:cs typeface="Arial" charset="0"/>
              </a:rPr>
              <a:t>≥5%(2-Test)</a:t>
            </a:r>
          </a:p>
        </p:txBody>
      </p:sp>
      <p:sp>
        <p:nvSpPr>
          <p:cNvPr id="10" name="TextBox 9"/>
          <p:cNvSpPr txBox="1"/>
          <p:nvPr/>
        </p:nvSpPr>
        <p:spPr>
          <a:xfrm>
            <a:off x="5622836" y="957131"/>
            <a:ext cx="2830602" cy="1200329"/>
          </a:xfrm>
          <a:prstGeom prst="rect">
            <a:avLst/>
          </a:prstGeom>
          <a:noFill/>
        </p:spPr>
        <p:txBody>
          <a:bodyPr wrap="square" rtlCol="0">
            <a:spAutoFit/>
          </a:bodyPr>
          <a:lstStyle/>
          <a:p>
            <a:pPr algn="ctr"/>
            <a:r>
              <a:rPr lang="en-US" sz="2400" b="1" dirty="0">
                <a:solidFill>
                  <a:schemeClr val="bg2">
                    <a:lumMod val="25000"/>
                  </a:schemeClr>
                </a:solidFill>
                <a:latin typeface="Arial" charset="0"/>
                <a:ea typeface="Arial" charset="0"/>
                <a:cs typeface="Arial" charset="0"/>
              </a:rPr>
              <a:t>Low prevalence</a:t>
            </a:r>
          </a:p>
          <a:p>
            <a:pPr algn="ctr"/>
            <a:r>
              <a:rPr lang="en-US" sz="2400" b="1" dirty="0">
                <a:solidFill>
                  <a:schemeClr val="bg2">
                    <a:lumMod val="25000"/>
                  </a:schemeClr>
                </a:solidFill>
                <a:latin typeface="Arial" charset="0"/>
                <a:ea typeface="Arial" charset="0"/>
                <a:cs typeface="Arial" charset="0"/>
              </a:rPr>
              <a:t>Among testers &lt;5%(3-Test)</a:t>
            </a:r>
          </a:p>
        </p:txBody>
      </p:sp>
      <p:sp>
        <p:nvSpPr>
          <p:cNvPr id="11" name="Rectangle 10"/>
          <p:cNvSpPr/>
          <p:nvPr/>
        </p:nvSpPr>
        <p:spPr>
          <a:xfrm>
            <a:off x="7272339" y="5340736"/>
            <a:ext cx="971551" cy="814387"/>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4019547" y="1495424"/>
            <a:ext cx="1485900" cy="671514"/>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3338518" y="3958606"/>
            <a:ext cx="1233482" cy="103781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B050"/>
              </a:solidFill>
            </a:endParaRPr>
          </a:p>
        </p:txBody>
      </p:sp>
      <p:sp>
        <p:nvSpPr>
          <p:cNvPr id="14" name="Rectangle 13"/>
          <p:cNvSpPr/>
          <p:nvPr/>
        </p:nvSpPr>
        <p:spPr>
          <a:xfrm>
            <a:off x="1852617" y="3257845"/>
            <a:ext cx="1485900" cy="757911"/>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7581014" y="2795589"/>
            <a:ext cx="1339702" cy="2335386"/>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B050"/>
              </a:solidFill>
            </a:endParaRPr>
          </a:p>
        </p:txBody>
      </p:sp>
      <p:sp>
        <p:nvSpPr>
          <p:cNvPr id="16" name="Rectangle 15"/>
          <p:cNvSpPr/>
          <p:nvPr/>
        </p:nvSpPr>
        <p:spPr>
          <a:xfrm>
            <a:off x="9777410" y="1585911"/>
            <a:ext cx="1485900" cy="671514"/>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Arrow: Right 2">
            <a:extLst>
              <a:ext uri="{FF2B5EF4-FFF2-40B4-BE49-F238E27FC236}">
                <a16:creationId xmlns:a16="http://schemas.microsoft.com/office/drawing/2014/main" id="{589F2DFF-D278-4905-980E-610EEE811CE1}"/>
              </a:ext>
            </a:extLst>
          </p:cNvPr>
          <p:cNvSpPr/>
          <p:nvPr/>
        </p:nvSpPr>
        <p:spPr>
          <a:xfrm rot="1699578">
            <a:off x="2179263" y="4269155"/>
            <a:ext cx="1485900" cy="46726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6054E96E-4201-44B6-A894-6F6362571684}"/>
              </a:ext>
            </a:extLst>
          </p:cNvPr>
          <p:cNvSpPr/>
          <p:nvPr/>
        </p:nvSpPr>
        <p:spPr>
          <a:xfrm rot="1699578">
            <a:off x="6522663" y="4364405"/>
            <a:ext cx="1485900" cy="46726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147AB77-54D8-4A62-9A85-A1755724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422297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 y="0"/>
            <a:ext cx="10874326" cy="1014496"/>
          </a:xfrm>
          <a:noFill/>
        </p:spPr>
        <p:txBody>
          <a:bodyPr>
            <a:normAutofit fontScale="90000"/>
          </a:bodyPr>
          <a:lstStyle/>
          <a:p>
            <a:pPr algn="ctr"/>
            <a:r>
              <a:rPr lang="en-US" sz="4000" b="1" dirty="0">
                <a:latin typeface="Arial" charset="0"/>
                <a:ea typeface="Arial" charset="0"/>
                <a:cs typeface="Arial" charset="0"/>
              </a:rPr>
              <a:t>Positive predictive value and number of tests</a:t>
            </a:r>
          </a:p>
        </p:txBody>
      </p:sp>
      <p:sp>
        <p:nvSpPr>
          <p:cNvPr id="2" name="Slide Number Placeholder 1"/>
          <p:cNvSpPr>
            <a:spLocks noGrp="1"/>
          </p:cNvSpPr>
          <p:nvPr>
            <p:ph type="sldNum" sz="quarter" idx="12"/>
          </p:nvPr>
        </p:nvSpPr>
        <p:spPr/>
        <p:txBody>
          <a:bodyPr/>
          <a:lstStyle/>
          <a:p>
            <a:fld id="{F297082E-E1B6-1C4E-9FB7-D0DF7D314292}" type="slidenum">
              <a:rPr lang="en-CA" smtClean="0">
                <a:latin typeface="Arial" charset="0"/>
                <a:ea typeface="Arial" charset="0"/>
                <a:cs typeface="Arial" charset="0"/>
              </a:rPr>
              <a:t>33</a:t>
            </a:fld>
            <a:endParaRPr lang="en-CA">
              <a:latin typeface="Arial" charset="0"/>
              <a:ea typeface="Arial" charset="0"/>
              <a:cs typeface="Arial" charset="0"/>
            </a:endParaRPr>
          </a:p>
        </p:txBody>
      </p:sp>
      <p:sp>
        <p:nvSpPr>
          <p:cNvPr id="9" name="Rectangle 8">
            <a:extLst>
              <a:ext uri="{FF2B5EF4-FFF2-40B4-BE49-F238E27FC236}">
                <a16:creationId xmlns:a16="http://schemas.microsoft.com/office/drawing/2014/main" id="{C7199A34-1491-824E-9C52-B65AFA1AE8B0}"/>
              </a:ext>
            </a:extLst>
          </p:cNvPr>
          <p:cNvSpPr/>
          <p:nvPr/>
        </p:nvSpPr>
        <p:spPr>
          <a:xfrm>
            <a:off x="813944" y="993790"/>
            <a:ext cx="10564110" cy="400110"/>
          </a:xfrm>
          <a:prstGeom prst="rect">
            <a:avLst/>
          </a:prstGeom>
        </p:spPr>
        <p:txBody>
          <a:bodyPr wrap="none">
            <a:spAutoFit/>
          </a:bodyPr>
          <a:lstStyle/>
          <a:p>
            <a:r>
              <a:rPr lang="en-US" sz="2000" b="1" dirty="0">
                <a:latin typeface="Arial" charset="0"/>
                <a:ea typeface="Arial" charset="0"/>
                <a:cs typeface="Arial" charset="0"/>
              </a:rPr>
              <a:t>Probability of being classified as HIV positive </a:t>
            </a:r>
            <a:r>
              <a:rPr lang="en-US" sz="2000" dirty="0">
                <a:latin typeface="Arial" charset="0"/>
                <a:ea typeface="Arial" charset="0"/>
                <a:cs typeface="Arial" charset="0"/>
              </a:rPr>
              <a:t>(assuming 99% sensitivity; 98% specificity)</a:t>
            </a:r>
          </a:p>
        </p:txBody>
      </p:sp>
      <p:sp>
        <p:nvSpPr>
          <p:cNvPr id="10" name="Rectangle 9">
            <a:extLst>
              <a:ext uri="{FF2B5EF4-FFF2-40B4-BE49-F238E27FC236}">
                <a16:creationId xmlns:a16="http://schemas.microsoft.com/office/drawing/2014/main" id="{9130BC1E-AA38-7044-B304-BA48B16513C9}"/>
              </a:ext>
            </a:extLst>
          </p:cNvPr>
          <p:cNvSpPr/>
          <p:nvPr/>
        </p:nvSpPr>
        <p:spPr>
          <a:xfrm>
            <a:off x="218075" y="3017751"/>
            <a:ext cx="1941094" cy="107876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Arial" charset="0"/>
                <a:ea typeface="Arial" charset="0"/>
                <a:cs typeface="Arial" charset="0"/>
              </a:rPr>
              <a:t>100,000 specimens tested;</a:t>
            </a:r>
          </a:p>
          <a:p>
            <a:pPr algn="ctr"/>
            <a:r>
              <a:rPr lang="en-US" dirty="0">
                <a:solidFill>
                  <a:schemeClr val="bg1"/>
                </a:solidFill>
                <a:latin typeface="Arial" charset="0"/>
                <a:ea typeface="Arial" charset="0"/>
                <a:cs typeface="Arial" charset="0"/>
              </a:rPr>
              <a:t>5% prevalence</a:t>
            </a:r>
          </a:p>
        </p:txBody>
      </p:sp>
      <p:sp>
        <p:nvSpPr>
          <p:cNvPr id="11" name="Rectangle 10">
            <a:extLst>
              <a:ext uri="{FF2B5EF4-FFF2-40B4-BE49-F238E27FC236}">
                <a16:creationId xmlns:a16="http://schemas.microsoft.com/office/drawing/2014/main" id="{49026D4A-9E91-B344-B68B-785AFDE29EB2}"/>
              </a:ext>
            </a:extLst>
          </p:cNvPr>
          <p:cNvSpPr/>
          <p:nvPr/>
        </p:nvSpPr>
        <p:spPr>
          <a:xfrm>
            <a:off x="2624232" y="2510165"/>
            <a:ext cx="1403684" cy="914400"/>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charset="0"/>
                <a:ea typeface="Arial" charset="0"/>
                <a:cs typeface="Arial" charset="0"/>
              </a:rPr>
              <a:t>5,000 HIV+ specimens</a:t>
            </a:r>
          </a:p>
        </p:txBody>
      </p:sp>
      <p:cxnSp>
        <p:nvCxnSpPr>
          <p:cNvPr id="12" name="Straight Arrow Connector 11">
            <a:extLst>
              <a:ext uri="{FF2B5EF4-FFF2-40B4-BE49-F238E27FC236}">
                <a16:creationId xmlns:a16="http://schemas.microsoft.com/office/drawing/2014/main" id="{CF381013-D802-0840-A165-BA476B6F344B}"/>
              </a:ext>
            </a:extLst>
          </p:cNvPr>
          <p:cNvCxnSpPr>
            <a:cxnSpLocks/>
          </p:cNvCxnSpPr>
          <p:nvPr/>
        </p:nvCxnSpPr>
        <p:spPr>
          <a:xfrm flipV="1">
            <a:off x="2167512" y="3154560"/>
            <a:ext cx="356937" cy="15771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0048F3BE-6F0F-3A4A-967A-1101A0E4F3D1}"/>
              </a:ext>
            </a:extLst>
          </p:cNvPr>
          <p:cNvSpPr/>
          <p:nvPr/>
        </p:nvSpPr>
        <p:spPr>
          <a:xfrm>
            <a:off x="2624232" y="3588931"/>
            <a:ext cx="1403684" cy="914400"/>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charset="0"/>
                <a:ea typeface="Arial" charset="0"/>
                <a:cs typeface="Arial" charset="0"/>
              </a:rPr>
              <a:t>95,000 HIV– specimens</a:t>
            </a:r>
          </a:p>
        </p:txBody>
      </p:sp>
      <p:cxnSp>
        <p:nvCxnSpPr>
          <p:cNvPr id="14" name="Straight Arrow Connector 13">
            <a:extLst>
              <a:ext uri="{FF2B5EF4-FFF2-40B4-BE49-F238E27FC236}">
                <a16:creationId xmlns:a16="http://schemas.microsoft.com/office/drawing/2014/main" id="{32E396EB-4207-6F4A-A2A4-D45846C0E54B}"/>
              </a:ext>
            </a:extLst>
          </p:cNvPr>
          <p:cNvCxnSpPr>
            <a:cxnSpLocks/>
          </p:cNvCxnSpPr>
          <p:nvPr/>
        </p:nvCxnSpPr>
        <p:spPr>
          <a:xfrm>
            <a:off x="2167512" y="3878912"/>
            <a:ext cx="356937" cy="14597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36152729-7F0C-B64C-8454-B51B8AF9F276}"/>
              </a:ext>
            </a:extLst>
          </p:cNvPr>
          <p:cNvSpPr/>
          <p:nvPr/>
        </p:nvSpPr>
        <p:spPr>
          <a:xfrm>
            <a:off x="5079316" y="2510165"/>
            <a:ext cx="1403684" cy="914400"/>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charset="0"/>
                <a:ea typeface="Arial" charset="0"/>
                <a:cs typeface="Arial" charset="0"/>
              </a:rPr>
              <a:t>4950 reactive</a:t>
            </a:r>
          </a:p>
        </p:txBody>
      </p:sp>
      <p:sp>
        <p:nvSpPr>
          <p:cNvPr id="16" name="Rectangle 15">
            <a:extLst>
              <a:ext uri="{FF2B5EF4-FFF2-40B4-BE49-F238E27FC236}">
                <a16:creationId xmlns:a16="http://schemas.microsoft.com/office/drawing/2014/main" id="{9D421440-F7A6-2747-82D6-C7D0B1ADC9EC}"/>
              </a:ext>
            </a:extLst>
          </p:cNvPr>
          <p:cNvSpPr/>
          <p:nvPr/>
        </p:nvSpPr>
        <p:spPr>
          <a:xfrm>
            <a:off x="5079316" y="3588931"/>
            <a:ext cx="1403684" cy="914400"/>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charset="0"/>
                <a:ea typeface="Arial" charset="0"/>
                <a:cs typeface="Arial" charset="0"/>
              </a:rPr>
              <a:t>1900 reactive</a:t>
            </a:r>
          </a:p>
        </p:txBody>
      </p:sp>
      <p:sp>
        <p:nvSpPr>
          <p:cNvPr id="17" name="TextBox 16">
            <a:extLst>
              <a:ext uri="{FF2B5EF4-FFF2-40B4-BE49-F238E27FC236}">
                <a16:creationId xmlns:a16="http://schemas.microsoft.com/office/drawing/2014/main" id="{87D8AAB0-5647-D64C-8683-35153DC2BBD1}"/>
              </a:ext>
            </a:extLst>
          </p:cNvPr>
          <p:cNvSpPr txBox="1"/>
          <p:nvPr/>
        </p:nvSpPr>
        <p:spPr>
          <a:xfrm>
            <a:off x="5075965" y="2106403"/>
            <a:ext cx="1620957" cy="369332"/>
          </a:xfrm>
          <a:prstGeom prst="rect">
            <a:avLst/>
          </a:prstGeom>
          <a:noFill/>
        </p:spPr>
        <p:txBody>
          <a:bodyPr wrap="none" rtlCol="0">
            <a:spAutoFit/>
          </a:bodyPr>
          <a:lstStyle/>
          <a:p>
            <a:r>
              <a:rPr lang="en-US" b="1" dirty="0">
                <a:latin typeface="Arial" charset="0"/>
                <a:ea typeface="Arial" charset="0"/>
                <a:cs typeface="Arial" charset="0"/>
              </a:rPr>
              <a:t>After 1 assay</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BCCDB7-4C93-5042-A2FF-09014629E1B7}"/>
                  </a:ext>
                </a:extLst>
              </p:cNvPr>
              <p:cNvSpPr txBox="1"/>
              <p:nvPr/>
            </p:nvSpPr>
            <p:spPr>
              <a:xfrm>
                <a:off x="3660620" y="4757707"/>
                <a:ext cx="2922595" cy="624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b="1" i="0" smtClean="0">
                          <a:latin typeface="Arial" charset="0"/>
                          <a:ea typeface="Arial" charset="0"/>
                          <a:cs typeface="Arial" charset="0"/>
                        </a:rPr>
                        <m:t>PPV</m:t>
                      </m:r>
                      <m:r>
                        <m:rPr>
                          <m:nor/>
                        </m:rPr>
                        <a:rPr lang="en-US" b="1" i="0" smtClean="0">
                          <a:latin typeface="Arial" charset="0"/>
                          <a:ea typeface="Arial" charset="0"/>
                          <a:cs typeface="Arial" charset="0"/>
                        </a:rPr>
                        <m:t> =</m:t>
                      </m:r>
                      <m:r>
                        <a:rPr lang="en-US" b="1" i="1" smtClean="0">
                          <a:latin typeface="Cambria Math" charset="0"/>
                          <a:ea typeface="Arial" charset="0"/>
                          <a:cs typeface="Arial" charset="0"/>
                        </a:rPr>
                        <m:t> </m:t>
                      </m:r>
                      <m:f>
                        <m:fPr>
                          <m:ctrlPr>
                            <a:rPr lang="en-US" b="1" i="1">
                              <a:latin typeface="Cambria Math" panose="02040503050406030204" pitchFamily="18" charset="0"/>
                              <a:ea typeface="Arial" charset="0"/>
                              <a:cs typeface="Arial" charset="0"/>
                            </a:rPr>
                          </m:ctrlPr>
                        </m:fPr>
                        <m:num>
                          <m:r>
                            <m:rPr>
                              <m:nor/>
                            </m:rPr>
                            <a:rPr lang="en-US" b="1">
                              <a:latin typeface="Arial" charset="0"/>
                              <a:ea typeface="Arial" charset="0"/>
                              <a:cs typeface="Arial" charset="0"/>
                            </a:rPr>
                            <m:t>4950</m:t>
                          </m:r>
                        </m:num>
                        <m:den>
                          <m:r>
                            <m:rPr>
                              <m:nor/>
                            </m:rPr>
                            <a:rPr lang="en-US" b="1">
                              <a:latin typeface="Arial" charset="0"/>
                              <a:ea typeface="Arial" charset="0"/>
                              <a:cs typeface="Arial" charset="0"/>
                            </a:rPr>
                            <m:t>4950+1900</m:t>
                          </m:r>
                        </m:den>
                      </m:f>
                      <m:r>
                        <m:rPr>
                          <m:nor/>
                        </m:rPr>
                        <a:rPr lang="en-US" b="1">
                          <a:latin typeface="Arial" charset="0"/>
                          <a:ea typeface="Arial" charset="0"/>
                          <a:cs typeface="Arial" charset="0"/>
                        </a:rPr>
                        <m:t> = 72%</m:t>
                      </m:r>
                    </m:oMath>
                  </m:oMathPara>
                </a14:m>
                <a:endParaRPr lang="en-US" b="1" dirty="0">
                  <a:latin typeface="Arial" charset="0"/>
                  <a:ea typeface="Arial" charset="0"/>
                  <a:cs typeface="Arial" charset="0"/>
                </a:endParaRPr>
              </a:p>
            </p:txBody>
          </p:sp>
        </mc:Choice>
        <mc:Fallback xmlns="">
          <p:sp>
            <p:nvSpPr>
              <p:cNvPr id="18" name="TextBox 17">
                <a:extLst>
                  <a:ext uri="{FF2B5EF4-FFF2-40B4-BE49-F238E27FC236}">
                    <a16:creationId xmlns:a16="http://schemas.microsoft.com/office/drawing/2014/main" xmlns="" xmlns:a14="http://schemas.microsoft.com/office/drawing/2010/main" id="{B2BCCDB7-4C93-5042-A2FF-09014629E1B7}"/>
                  </a:ext>
                </a:extLst>
              </p:cNvPr>
              <p:cNvSpPr txBox="1">
                <a:spLocks noRot="1" noChangeAspect="1" noMove="1" noResize="1" noEditPoints="1" noAdjustHandles="1" noChangeArrowheads="1" noChangeShapeType="1" noTextEdit="1"/>
              </p:cNvSpPr>
              <p:nvPr/>
            </p:nvSpPr>
            <p:spPr>
              <a:xfrm>
                <a:off x="3660620" y="4757707"/>
                <a:ext cx="2922595" cy="624082"/>
              </a:xfrm>
              <a:prstGeom prst="rect">
                <a:avLst/>
              </a:prstGeom>
              <a:blipFill rotWithShape="0">
                <a:blip r:embed="rId3"/>
                <a:stretch>
                  <a:fillRect/>
                </a:stretch>
              </a:blipFill>
            </p:spPr>
            <p:txBody>
              <a:bodyPr/>
              <a:lstStyle/>
              <a:p>
                <a:r>
                  <a:rPr lang="en-CA">
                    <a:noFill/>
                  </a:rPr>
                  <a:t> </a:t>
                </a:r>
              </a:p>
            </p:txBody>
          </p:sp>
        </mc:Fallback>
      </mc:AlternateContent>
      <p:cxnSp>
        <p:nvCxnSpPr>
          <p:cNvPr id="19" name="Straight Arrow Connector 18">
            <a:extLst>
              <a:ext uri="{FF2B5EF4-FFF2-40B4-BE49-F238E27FC236}">
                <a16:creationId xmlns:a16="http://schemas.microsoft.com/office/drawing/2014/main" id="{CBBCF16F-6994-B844-9150-43C851EEA7A3}"/>
              </a:ext>
            </a:extLst>
          </p:cNvPr>
          <p:cNvCxnSpPr>
            <a:cxnSpLocks/>
          </p:cNvCxnSpPr>
          <p:nvPr/>
        </p:nvCxnSpPr>
        <p:spPr>
          <a:xfrm flipV="1">
            <a:off x="4397858" y="3011628"/>
            <a:ext cx="457200"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B18E601-71E4-FD4F-B968-AB35A6B08646}"/>
              </a:ext>
            </a:extLst>
          </p:cNvPr>
          <p:cNvCxnSpPr>
            <a:cxnSpLocks/>
          </p:cNvCxnSpPr>
          <p:nvPr/>
        </p:nvCxnSpPr>
        <p:spPr>
          <a:xfrm flipV="1">
            <a:off x="4397858" y="4047940"/>
            <a:ext cx="457200" cy="0"/>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402F7EE-2BF9-654B-B2EC-CEB1E1DFFF9F}"/>
              </a:ext>
            </a:extLst>
          </p:cNvPr>
          <p:cNvSpPr/>
          <p:nvPr/>
        </p:nvSpPr>
        <p:spPr>
          <a:xfrm>
            <a:off x="7670276" y="2488922"/>
            <a:ext cx="1403684" cy="914400"/>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charset="0"/>
                <a:ea typeface="Arial" charset="0"/>
                <a:cs typeface="Arial" charset="0"/>
              </a:rPr>
              <a:t>4901 reactive</a:t>
            </a:r>
          </a:p>
        </p:txBody>
      </p:sp>
      <p:sp>
        <p:nvSpPr>
          <p:cNvPr id="22" name="Rectangle 21">
            <a:extLst>
              <a:ext uri="{FF2B5EF4-FFF2-40B4-BE49-F238E27FC236}">
                <a16:creationId xmlns:a16="http://schemas.microsoft.com/office/drawing/2014/main" id="{B0E1CDBD-4719-7249-AE18-E747E04E84E0}"/>
              </a:ext>
            </a:extLst>
          </p:cNvPr>
          <p:cNvSpPr/>
          <p:nvPr/>
        </p:nvSpPr>
        <p:spPr>
          <a:xfrm>
            <a:off x="7670276" y="3567688"/>
            <a:ext cx="1403684" cy="914400"/>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charset="0"/>
                <a:ea typeface="Arial" charset="0"/>
                <a:cs typeface="Arial" charset="0"/>
              </a:rPr>
              <a:t>38 reactive</a:t>
            </a:r>
          </a:p>
        </p:txBody>
      </p:sp>
      <p:sp>
        <p:nvSpPr>
          <p:cNvPr id="23" name="TextBox 22">
            <a:extLst>
              <a:ext uri="{FF2B5EF4-FFF2-40B4-BE49-F238E27FC236}">
                <a16:creationId xmlns:a16="http://schemas.microsoft.com/office/drawing/2014/main" id="{C6B1DD2B-4E85-2449-8B06-7969F28ACFD9}"/>
              </a:ext>
            </a:extLst>
          </p:cNvPr>
          <p:cNvSpPr txBox="1"/>
          <p:nvPr/>
        </p:nvSpPr>
        <p:spPr>
          <a:xfrm>
            <a:off x="7621976" y="2104057"/>
            <a:ext cx="1749197" cy="369332"/>
          </a:xfrm>
          <a:prstGeom prst="rect">
            <a:avLst/>
          </a:prstGeom>
          <a:noFill/>
        </p:spPr>
        <p:txBody>
          <a:bodyPr wrap="none" rtlCol="0">
            <a:spAutoFit/>
          </a:bodyPr>
          <a:lstStyle/>
          <a:p>
            <a:r>
              <a:rPr lang="en-US" b="1" dirty="0">
                <a:latin typeface="Arial" charset="0"/>
                <a:ea typeface="Arial" charset="0"/>
                <a:cs typeface="Arial" charset="0"/>
              </a:rPr>
              <a:t>After 2 assays</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0C9091E-58DB-4945-B7B4-BDEFE5824CA5}"/>
                  </a:ext>
                </a:extLst>
              </p:cNvPr>
              <p:cNvSpPr txBox="1"/>
              <p:nvPr/>
            </p:nvSpPr>
            <p:spPr>
              <a:xfrm>
                <a:off x="6684293" y="4837591"/>
                <a:ext cx="2717411" cy="552715"/>
              </a:xfrm>
              <a:prstGeom prst="rect">
                <a:avLst/>
              </a:prstGeom>
              <a:noFill/>
            </p:spPr>
            <p:txBody>
              <a:bodyPr wrap="none" rtlCol="0">
                <a:spAutoFit/>
              </a:bodyPr>
              <a:lstStyle/>
              <a:p>
                <a:r>
                  <a:rPr lang="en-US" b="1" dirty="0">
                    <a:latin typeface="Arial" charset="0"/>
                    <a:ea typeface="Arial" charset="0"/>
                    <a:cs typeface="Arial" charset="0"/>
                  </a:rPr>
                  <a:t>PPV = </a:t>
                </a:r>
                <a14:m>
                  <m:oMath xmlns:m="http://schemas.openxmlformats.org/officeDocument/2006/math">
                    <m:f>
                      <m:fPr>
                        <m:ctrlPr>
                          <a:rPr lang="en-US" b="1" i="1">
                            <a:latin typeface="Cambria Math" panose="02040503050406030204" pitchFamily="18" charset="0"/>
                            <a:ea typeface="Arial" charset="0"/>
                            <a:cs typeface="Arial" charset="0"/>
                          </a:rPr>
                        </m:ctrlPr>
                      </m:fPr>
                      <m:num>
                        <m:r>
                          <m:rPr>
                            <m:nor/>
                          </m:rPr>
                          <a:rPr lang="en-US" b="1">
                            <a:latin typeface="Arial" charset="0"/>
                            <a:ea typeface="Arial" charset="0"/>
                            <a:cs typeface="Arial" charset="0"/>
                          </a:rPr>
                          <m:t>49</m:t>
                        </m:r>
                        <m:r>
                          <m:rPr>
                            <m:nor/>
                          </m:rPr>
                          <a:rPr lang="fr-CA" b="1" i="0" smtClean="0">
                            <a:latin typeface="Arial" charset="0"/>
                            <a:ea typeface="Arial" charset="0"/>
                            <a:cs typeface="Arial" charset="0"/>
                          </a:rPr>
                          <m:t>01</m:t>
                        </m:r>
                      </m:num>
                      <m:den>
                        <m:r>
                          <m:rPr>
                            <m:nor/>
                          </m:rPr>
                          <a:rPr lang="en-US" b="1">
                            <a:latin typeface="Arial" charset="0"/>
                            <a:ea typeface="Arial" charset="0"/>
                            <a:cs typeface="Arial" charset="0"/>
                          </a:rPr>
                          <m:t>49</m:t>
                        </m:r>
                        <m:r>
                          <m:rPr>
                            <m:nor/>
                          </m:rPr>
                          <a:rPr lang="fr-CA" b="1" i="0" smtClean="0">
                            <a:latin typeface="Arial" charset="0"/>
                            <a:ea typeface="Arial" charset="0"/>
                            <a:cs typeface="Arial" charset="0"/>
                          </a:rPr>
                          <m:t>01</m:t>
                        </m:r>
                        <m:r>
                          <m:rPr>
                            <m:nor/>
                          </m:rPr>
                          <a:rPr lang="en-US" b="1">
                            <a:latin typeface="Arial" charset="0"/>
                            <a:ea typeface="Arial" charset="0"/>
                            <a:cs typeface="Arial" charset="0"/>
                          </a:rPr>
                          <m:t>+</m:t>
                        </m:r>
                        <m:r>
                          <m:rPr>
                            <m:nor/>
                          </m:rPr>
                          <a:rPr lang="fr-CA" b="1" i="0" smtClean="0">
                            <a:latin typeface="Arial" charset="0"/>
                            <a:ea typeface="Arial" charset="0"/>
                            <a:cs typeface="Arial" charset="0"/>
                          </a:rPr>
                          <m:t>38</m:t>
                        </m:r>
                      </m:den>
                    </m:f>
                    <m:r>
                      <a:rPr lang="en-US" b="1" i="1">
                        <a:latin typeface="Cambria Math" charset="0"/>
                        <a:ea typeface="Arial" charset="0"/>
                        <a:cs typeface="Arial" charset="0"/>
                      </a:rPr>
                      <m:t> </m:t>
                    </m:r>
                  </m:oMath>
                </a14:m>
                <a:r>
                  <a:rPr lang="en-US" b="1" dirty="0">
                    <a:latin typeface="Arial" charset="0"/>
                    <a:ea typeface="Arial" charset="0"/>
                    <a:cs typeface="Arial" charset="0"/>
                  </a:rPr>
                  <a:t>= 99.2%</a:t>
                </a:r>
              </a:p>
            </p:txBody>
          </p:sp>
        </mc:Choice>
        <mc:Fallback xmlns="">
          <p:sp>
            <p:nvSpPr>
              <p:cNvPr id="24" name="TextBox 23">
                <a:extLst>
                  <a:ext uri="{FF2B5EF4-FFF2-40B4-BE49-F238E27FC236}">
                    <a16:creationId xmlns:a16="http://schemas.microsoft.com/office/drawing/2014/main" xmlns="" xmlns:a14="http://schemas.microsoft.com/office/drawing/2010/main" id="{30C9091E-58DB-4945-B7B4-BDEFE5824CA5}"/>
                  </a:ext>
                </a:extLst>
              </p:cNvPr>
              <p:cNvSpPr txBox="1">
                <a:spLocks noRot="1" noChangeAspect="1" noMove="1" noResize="1" noEditPoints="1" noAdjustHandles="1" noChangeArrowheads="1" noChangeShapeType="1" noTextEdit="1"/>
              </p:cNvSpPr>
              <p:nvPr/>
            </p:nvSpPr>
            <p:spPr>
              <a:xfrm>
                <a:off x="6684293" y="4837591"/>
                <a:ext cx="2717411" cy="552715"/>
              </a:xfrm>
              <a:prstGeom prst="rect">
                <a:avLst/>
              </a:prstGeom>
              <a:blipFill rotWithShape="0">
                <a:blip r:embed="rId4"/>
                <a:stretch>
                  <a:fillRect l="-2022" r="-1348" b="-4444"/>
                </a:stretch>
              </a:blipFill>
            </p:spPr>
            <p:txBody>
              <a:bodyPr/>
              <a:lstStyle/>
              <a:p>
                <a:r>
                  <a:rPr lang="en-CA">
                    <a:noFill/>
                  </a:rPr>
                  <a:t> </a:t>
                </a:r>
              </a:p>
            </p:txBody>
          </p:sp>
        </mc:Fallback>
      </mc:AlternateContent>
      <p:cxnSp>
        <p:nvCxnSpPr>
          <p:cNvPr id="25" name="Straight Arrow Connector 24">
            <a:extLst>
              <a:ext uri="{FF2B5EF4-FFF2-40B4-BE49-F238E27FC236}">
                <a16:creationId xmlns:a16="http://schemas.microsoft.com/office/drawing/2014/main" id="{763488B8-D259-9F41-A75A-87768E55F547}"/>
              </a:ext>
            </a:extLst>
          </p:cNvPr>
          <p:cNvCxnSpPr>
            <a:cxnSpLocks/>
          </p:cNvCxnSpPr>
          <p:nvPr/>
        </p:nvCxnSpPr>
        <p:spPr>
          <a:xfrm flipV="1">
            <a:off x="6860802" y="2990385"/>
            <a:ext cx="457200"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D525237A-0427-A648-8BBD-1F634F4E49CA}"/>
              </a:ext>
            </a:extLst>
          </p:cNvPr>
          <p:cNvCxnSpPr>
            <a:cxnSpLocks/>
          </p:cNvCxnSpPr>
          <p:nvPr/>
        </p:nvCxnSpPr>
        <p:spPr>
          <a:xfrm flipV="1">
            <a:off x="6860802" y="4026697"/>
            <a:ext cx="457200" cy="0"/>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E7934D9B-2B2D-CA4C-9BBE-7C837557EB81}"/>
              </a:ext>
            </a:extLst>
          </p:cNvPr>
          <p:cNvSpPr/>
          <p:nvPr/>
        </p:nvSpPr>
        <p:spPr>
          <a:xfrm>
            <a:off x="10145895" y="2511974"/>
            <a:ext cx="1403684" cy="914400"/>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charset="0"/>
                <a:ea typeface="Arial" charset="0"/>
                <a:cs typeface="Arial" charset="0"/>
              </a:rPr>
              <a:t>4851 reactive</a:t>
            </a:r>
          </a:p>
        </p:txBody>
      </p:sp>
      <p:sp>
        <p:nvSpPr>
          <p:cNvPr id="28" name="Rectangle 27">
            <a:extLst>
              <a:ext uri="{FF2B5EF4-FFF2-40B4-BE49-F238E27FC236}">
                <a16:creationId xmlns:a16="http://schemas.microsoft.com/office/drawing/2014/main" id="{A36F8FDB-B7E0-4C4D-B783-853B0A3134EA}"/>
              </a:ext>
            </a:extLst>
          </p:cNvPr>
          <p:cNvSpPr/>
          <p:nvPr/>
        </p:nvSpPr>
        <p:spPr>
          <a:xfrm>
            <a:off x="10145895" y="3590740"/>
            <a:ext cx="1403684" cy="914400"/>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charset="0"/>
                <a:ea typeface="Arial" charset="0"/>
                <a:cs typeface="Arial" charset="0"/>
              </a:rPr>
              <a:t>0.8 reactive</a:t>
            </a:r>
          </a:p>
        </p:txBody>
      </p:sp>
      <p:sp>
        <p:nvSpPr>
          <p:cNvPr id="29" name="TextBox 28">
            <a:extLst>
              <a:ext uri="{FF2B5EF4-FFF2-40B4-BE49-F238E27FC236}">
                <a16:creationId xmlns:a16="http://schemas.microsoft.com/office/drawing/2014/main" id="{076B2935-C0CF-124E-ABD0-9670B44472EF}"/>
              </a:ext>
            </a:extLst>
          </p:cNvPr>
          <p:cNvSpPr txBox="1"/>
          <p:nvPr/>
        </p:nvSpPr>
        <p:spPr>
          <a:xfrm>
            <a:off x="10097595" y="2127109"/>
            <a:ext cx="1749197" cy="369332"/>
          </a:xfrm>
          <a:prstGeom prst="rect">
            <a:avLst/>
          </a:prstGeom>
          <a:noFill/>
        </p:spPr>
        <p:txBody>
          <a:bodyPr wrap="none" rtlCol="0">
            <a:spAutoFit/>
          </a:bodyPr>
          <a:lstStyle/>
          <a:p>
            <a:r>
              <a:rPr lang="en-US" b="1" dirty="0">
                <a:latin typeface="Arial" charset="0"/>
                <a:ea typeface="Arial" charset="0"/>
                <a:cs typeface="Arial" charset="0"/>
              </a:rPr>
              <a:t>After 3 assays</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5A2FC18-585A-4B41-B920-DB771696848D}"/>
                  </a:ext>
                </a:extLst>
              </p:cNvPr>
              <p:cNvSpPr txBox="1"/>
              <p:nvPr/>
            </p:nvSpPr>
            <p:spPr>
              <a:xfrm>
                <a:off x="9502782" y="4803041"/>
                <a:ext cx="2717411" cy="552715"/>
              </a:xfrm>
              <a:prstGeom prst="rect">
                <a:avLst/>
              </a:prstGeom>
              <a:noFill/>
            </p:spPr>
            <p:txBody>
              <a:bodyPr wrap="none" rtlCol="0">
                <a:spAutoFit/>
              </a:bodyPr>
              <a:lstStyle/>
              <a:p>
                <a:r>
                  <a:rPr lang="en-US" b="1" dirty="0">
                    <a:latin typeface="Arial" charset="0"/>
                    <a:ea typeface="Arial" charset="0"/>
                    <a:cs typeface="Arial" charset="0"/>
                  </a:rPr>
                  <a:t>PPV = </a:t>
                </a:r>
                <a14:m>
                  <m:oMath xmlns:m="http://schemas.openxmlformats.org/officeDocument/2006/math">
                    <m:f>
                      <m:fPr>
                        <m:ctrlPr>
                          <a:rPr lang="en-US" b="1" i="1">
                            <a:latin typeface="Cambria Math" panose="02040503050406030204" pitchFamily="18" charset="0"/>
                            <a:ea typeface="Arial" charset="0"/>
                            <a:cs typeface="Arial" charset="0"/>
                          </a:rPr>
                        </m:ctrlPr>
                      </m:fPr>
                      <m:num>
                        <m:r>
                          <m:rPr>
                            <m:nor/>
                          </m:rPr>
                          <a:rPr lang="fr-CA" b="1" i="0" smtClean="0">
                            <a:latin typeface="Arial" charset="0"/>
                            <a:ea typeface="Arial" charset="0"/>
                            <a:cs typeface="Arial" charset="0"/>
                          </a:rPr>
                          <m:t>4851</m:t>
                        </m:r>
                      </m:num>
                      <m:den>
                        <m:r>
                          <m:rPr>
                            <m:nor/>
                          </m:rPr>
                          <a:rPr lang="fr-CA" b="1" i="0" smtClean="0">
                            <a:latin typeface="Arial" charset="0"/>
                            <a:ea typeface="Arial" charset="0"/>
                            <a:cs typeface="Arial" charset="0"/>
                          </a:rPr>
                          <m:t>4851</m:t>
                        </m:r>
                        <m:r>
                          <m:rPr>
                            <m:nor/>
                          </m:rPr>
                          <a:rPr lang="en-US" b="1">
                            <a:latin typeface="Arial" charset="0"/>
                            <a:ea typeface="Arial" charset="0"/>
                            <a:cs typeface="Arial" charset="0"/>
                          </a:rPr>
                          <m:t>+</m:t>
                        </m:r>
                        <m:r>
                          <m:rPr>
                            <m:nor/>
                          </m:rPr>
                          <a:rPr lang="fr-CA" b="1" i="0" smtClean="0">
                            <a:latin typeface="Arial" charset="0"/>
                            <a:ea typeface="Arial" charset="0"/>
                            <a:cs typeface="Arial" charset="0"/>
                          </a:rPr>
                          <m:t>0.</m:t>
                        </m:r>
                        <m:r>
                          <m:rPr>
                            <m:nor/>
                          </m:rPr>
                          <a:rPr lang="fr-CA" b="1">
                            <a:latin typeface="Arial" charset="0"/>
                            <a:ea typeface="Arial" charset="0"/>
                            <a:cs typeface="Arial" charset="0"/>
                          </a:rPr>
                          <m:t>8</m:t>
                        </m:r>
                      </m:den>
                    </m:f>
                    <m:r>
                      <a:rPr lang="en-US" b="1" i="1">
                        <a:latin typeface="Cambria Math" charset="0"/>
                        <a:ea typeface="Arial" charset="0"/>
                        <a:cs typeface="Arial" charset="0"/>
                      </a:rPr>
                      <m:t> </m:t>
                    </m:r>
                  </m:oMath>
                </a14:m>
                <a:r>
                  <a:rPr lang="en-US" b="1" dirty="0">
                    <a:latin typeface="Arial" charset="0"/>
                    <a:ea typeface="Arial" charset="0"/>
                    <a:cs typeface="Arial" charset="0"/>
                  </a:rPr>
                  <a:t>&gt;99.9%</a:t>
                </a:r>
              </a:p>
            </p:txBody>
          </p:sp>
        </mc:Choice>
        <mc:Fallback xmlns="">
          <p:sp>
            <p:nvSpPr>
              <p:cNvPr id="30" name="TextBox 29">
                <a:extLst>
                  <a:ext uri="{FF2B5EF4-FFF2-40B4-BE49-F238E27FC236}">
                    <a16:creationId xmlns:a16="http://schemas.microsoft.com/office/drawing/2014/main" xmlns="" xmlns:a14="http://schemas.microsoft.com/office/drawing/2010/main" id="{A5A2FC18-585A-4B41-B920-DB771696848D}"/>
                  </a:ext>
                </a:extLst>
              </p:cNvPr>
              <p:cNvSpPr txBox="1">
                <a:spLocks noRot="1" noChangeAspect="1" noMove="1" noResize="1" noEditPoints="1" noAdjustHandles="1" noChangeArrowheads="1" noChangeShapeType="1" noTextEdit="1"/>
              </p:cNvSpPr>
              <p:nvPr/>
            </p:nvSpPr>
            <p:spPr>
              <a:xfrm>
                <a:off x="9502782" y="4803041"/>
                <a:ext cx="2717411" cy="552715"/>
              </a:xfrm>
              <a:prstGeom prst="rect">
                <a:avLst/>
              </a:prstGeom>
              <a:blipFill rotWithShape="0">
                <a:blip r:embed="rId5"/>
                <a:stretch>
                  <a:fillRect l="-2018" r="-1345" b="-3297"/>
                </a:stretch>
              </a:blipFill>
            </p:spPr>
            <p:txBody>
              <a:bodyPr/>
              <a:lstStyle/>
              <a:p>
                <a:r>
                  <a:rPr lang="en-CA">
                    <a:noFill/>
                  </a:rPr>
                  <a:t> </a:t>
                </a:r>
              </a:p>
            </p:txBody>
          </p:sp>
        </mc:Fallback>
      </mc:AlternateContent>
      <p:cxnSp>
        <p:nvCxnSpPr>
          <p:cNvPr id="31" name="Straight Arrow Connector 30">
            <a:extLst>
              <a:ext uri="{FF2B5EF4-FFF2-40B4-BE49-F238E27FC236}">
                <a16:creationId xmlns:a16="http://schemas.microsoft.com/office/drawing/2014/main" id="{BF556B63-0367-AE48-A6D2-17D3049EC6EF}"/>
              </a:ext>
            </a:extLst>
          </p:cNvPr>
          <p:cNvCxnSpPr>
            <a:cxnSpLocks/>
          </p:cNvCxnSpPr>
          <p:nvPr/>
        </p:nvCxnSpPr>
        <p:spPr>
          <a:xfrm flipV="1">
            <a:off x="9427861" y="3013437"/>
            <a:ext cx="457200"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C3AF5E30-7C98-6F48-837A-17FE65E057CE}"/>
              </a:ext>
            </a:extLst>
          </p:cNvPr>
          <p:cNvCxnSpPr>
            <a:cxnSpLocks/>
          </p:cNvCxnSpPr>
          <p:nvPr/>
        </p:nvCxnSpPr>
        <p:spPr>
          <a:xfrm flipV="1">
            <a:off x="9427861" y="4049749"/>
            <a:ext cx="457200" cy="0"/>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1D6392D8-33F7-CB4B-84F3-FDA459E8DE8A}"/>
              </a:ext>
            </a:extLst>
          </p:cNvPr>
          <p:cNvSpPr/>
          <p:nvPr/>
        </p:nvSpPr>
        <p:spPr>
          <a:xfrm>
            <a:off x="0" y="6494402"/>
            <a:ext cx="6212860" cy="338554"/>
          </a:xfrm>
          <a:prstGeom prst="rect">
            <a:avLst/>
          </a:prstGeom>
        </p:spPr>
        <p:txBody>
          <a:bodyPr wrap="square">
            <a:spAutoFit/>
          </a:bodyPr>
          <a:lstStyle/>
          <a:p>
            <a:r>
              <a:rPr lang="en-US" sz="1600" i="1" dirty="0">
                <a:latin typeface="Arial" charset="0"/>
                <a:ea typeface="Arial" charset="0"/>
                <a:cs typeface="Arial" charset="0"/>
              </a:rPr>
              <a:t>**Simplified algorithm - consecutive reactive HIV tests only</a:t>
            </a:r>
            <a:endParaRPr lang="en-US" sz="1600" dirty="0">
              <a:latin typeface="Arial" charset="0"/>
              <a:ea typeface="Arial" charset="0"/>
              <a:cs typeface="Arial" charset="0"/>
            </a:endParaRPr>
          </a:p>
        </p:txBody>
      </p:sp>
      <p:sp>
        <p:nvSpPr>
          <p:cNvPr id="36" name="Rectangle 35">
            <a:extLst>
              <a:ext uri="{FF2B5EF4-FFF2-40B4-BE49-F238E27FC236}">
                <a16:creationId xmlns:a16="http://schemas.microsoft.com/office/drawing/2014/main" id="{A755FBCB-3A7D-C04A-B71B-68AB896992F9}"/>
              </a:ext>
            </a:extLst>
          </p:cNvPr>
          <p:cNvSpPr/>
          <p:nvPr/>
        </p:nvSpPr>
        <p:spPr>
          <a:xfrm>
            <a:off x="4132038" y="2624209"/>
            <a:ext cx="813044" cy="369332"/>
          </a:xfrm>
          <a:prstGeom prst="rect">
            <a:avLst/>
          </a:prstGeom>
        </p:spPr>
        <p:txBody>
          <a:bodyPr wrap="none">
            <a:spAutoFit/>
          </a:bodyPr>
          <a:lstStyle/>
          <a:p>
            <a:pPr algn="ctr"/>
            <a:r>
              <a:rPr lang="en-US" dirty="0">
                <a:solidFill>
                  <a:schemeClr val="accent3"/>
                </a:solidFill>
                <a:latin typeface="Arial" charset="0"/>
                <a:ea typeface="Arial" charset="0"/>
                <a:cs typeface="Arial" charset="0"/>
              </a:rPr>
              <a:t>x 0.99</a:t>
            </a:r>
          </a:p>
        </p:txBody>
      </p:sp>
      <p:sp>
        <p:nvSpPr>
          <p:cNvPr id="37" name="Rectangle 36">
            <a:extLst>
              <a:ext uri="{FF2B5EF4-FFF2-40B4-BE49-F238E27FC236}">
                <a16:creationId xmlns:a16="http://schemas.microsoft.com/office/drawing/2014/main" id="{AD59A523-4194-754D-98B4-4CB3E5D3FB87}"/>
              </a:ext>
            </a:extLst>
          </p:cNvPr>
          <p:cNvSpPr/>
          <p:nvPr/>
        </p:nvSpPr>
        <p:spPr>
          <a:xfrm>
            <a:off x="3965365" y="3660418"/>
            <a:ext cx="1172116" cy="369332"/>
          </a:xfrm>
          <a:prstGeom prst="rect">
            <a:avLst/>
          </a:prstGeom>
        </p:spPr>
        <p:txBody>
          <a:bodyPr wrap="none">
            <a:spAutoFit/>
          </a:bodyPr>
          <a:lstStyle/>
          <a:p>
            <a:pPr algn="ctr"/>
            <a:r>
              <a:rPr lang="en-US" dirty="0">
                <a:solidFill>
                  <a:schemeClr val="tx1">
                    <a:lumMod val="50000"/>
                    <a:lumOff val="50000"/>
                  </a:schemeClr>
                </a:solidFill>
                <a:latin typeface="Arial" charset="0"/>
                <a:ea typeface="Arial" charset="0"/>
                <a:cs typeface="Arial" charset="0"/>
              </a:rPr>
              <a:t>x (1-0.98)</a:t>
            </a:r>
          </a:p>
        </p:txBody>
      </p:sp>
      <p:sp>
        <p:nvSpPr>
          <p:cNvPr id="38" name="Rectangle 37">
            <a:extLst>
              <a:ext uri="{FF2B5EF4-FFF2-40B4-BE49-F238E27FC236}">
                <a16:creationId xmlns:a16="http://schemas.microsoft.com/office/drawing/2014/main" id="{5D284778-6238-624A-B065-7AD4CB4C6B70}"/>
              </a:ext>
            </a:extLst>
          </p:cNvPr>
          <p:cNvSpPr/>
          <p:nvPr/>
        </p:nvSpPr>
        <p:spPr>
          <a:xfrm>
            <a:off x="6643507" y="2602798"/>
            <a:ext cx="813044" cy="369332"/>
          </a:xfrm>
          <a:prstGeom prst="rect">
            <a:avLst/>
          </a:prstGeom>
        </p:spPr>
        <p:txBody>
          <a:bodyPr wrap="none">
            <a:spAutoFit/>
          </a:bodyPr>
          <a:lstStyle/>
          <a:p>
            <a:pPr algn="ctr"/>
            <a:r>
              <a:rPr lang="en-US" dirty="0">
                <a:solidFill>
                  <a:schemeClr val="accent3"/>
                </a:solidFill>
                <a:latin typeface="Arial" charset="0"/>
                <a:ea typeface="Arial" charset="0"/>
                <a:cs typeface="Arial" charset="0"/>
              </a:rPr>
              <a:t>x 0.99</a:t>
            </a:r>
          </a:p>
        </p:txBody>
      </p:sp>
      <p:sp>
        <p:nvSpPr>
          <p:cNvPr id="40" name="Rectangle 39">
            <a:extLst>
              <a:ext uri="{FF2B5EF4-FFF2-40B4-BE49-F238E27FC236}">
                <a16:creationId xmlns:a16="http://schemas.microsoft.com/office/drawing/2014/main" id="{F8CB08D9-B5EA-F84E-AB11-EF3849094E74}"/>
              </a:ext>
            </a:extLst>
          </p:cNvPr>
          <p:cNvSpPr/>
          <p:nvPr/>
        </p:nvSpPr>
        <p:spPr>
          <a:xfrm>
            <a:off x="9185613" y="2658037"/>
            <a:ext cx="813044" cy="369332"/>
          </a:xfrm>
          <a:prstGeom prst="rect">
            <a:avLst/>
          </a:prstGeom>
        </p:spPr>
        <p:txBody>
          <a:bodyPr wrap="none">
            <a:spAutoFit/>
          </a:bodyPr>
          <a:lstStyle/>
          <a:p>
            <a:pPr algn="ctr"/>
            <a:r>
              <a:rPr lang="en-US" dirty="0">
                <a:solidFill>
                  <a:schemeClr val="accent3"/>
                </a:solidFill>
                <a:latin typeface="Arial" charset="0"/>
                <a:ea typeface="Arial" charset="0"/>
                <a:cs typeface="Arial" charset="0"/>
              </a:rPr>
              <a:t>x 0.99</a:t>
            </a:r>
          </a:p>
        </p:txBody>
      </p:sp>
      <p:sp>
        <p:nvSpPr>
          <p:cNvPr id="43" name="Rectangle 42">
            <a:extLst>
              <a:ext uri="{FF2B5EF4-FFF2-40B4-BE49-F238E27FC236}">
                <a16:creationId xmlns:a16="http://schemas.microsoft.com/office/drawing/2014/main" id="{AD59A523-4194-754D-98B4-4CB3E5D3FB87}"/>
              </a:ext>
            </a:extLst>
          </p:cNvPr>
          <p:cNvSpPr/>
          <p:nvPr/>
        </p:nvSpPr>
        <p:spPr>
          <a:xfrm>
            <a:off x="6478607" y="3634611"/>
            <a:ext cx="1172116" cy="369332"/>
          </a:xfrm>
          <a:prstGeom prst="rect">
            <a:avLst/>
          </a:prstGeom>
        </p:spPr>
        <p:txBody>
          <a:bodyPr wrap="none">
            <a:spAutoFit/>
          </a:bodyPr>
          <a:lstStyle/>
          <a:p>
            <a:pPr algn="ctr"/>
            <a:r>
              <a:rPr lang="en-US" dirty="0">
                <a:solidFill>
                  <a:schemeClr val="tx1">
                    <a:lumMod val="50000"/>
                    <a:lumOff val="50000"/>
                  </a:schemeClr>
                </a:solidFill>
                <a:latin typeface="Arial" charset="0"/>
                <a:ea typeface="Arial" charset="0"/>
                <a:cs typeface="Arial" charset="0"/>
              </a:rPr>
              <a:t>x (1-0.98)</a:t>
            </a:r>
          </a:p>
        </p:txBody>
      </p:sp>
      <p:sp>
        <p:nvSpPr>
          <p:cNvPr id="44" name="Rectangle 43">
            <a:extLst>
              <a:ext uri="{FF2B5EF4-FFF2-40B4-BE49-F238E27FC236}">
                <a16:creationId xmlns:a16="http://schemas.microsoft.com/office/drawing/2014/main" id="{AD59A523-4194-754D-98B4-4CB3E5D3FB87}"/>
              </a:ext>
            </a:extLst>
          </p:cNvPr>
          <p:cNvSpPr/>
          <p:nvPr/>
        </p:nvSpPr>
        <p:spPr>
          <a:xfrm>
            <a:off x="8991849" y="3611022"/>
            <a:ext cx="1172116" cy="369332"/>
          </a:xfrm>
          <a:prstGeom prst="rect">
            <a:avLst/>
          </a:prstGeom>
        </p:spPr>
        <p:txBody>
          <a:bodyPr wrap="none">
            <a:spAutoFit/>
          </a:bodyPr>
          <a:lstStyle/>
          <a:p>
            <a:pPr algn="ctr"/>
            <a:r>
              <a:rPr lang="en-US" dirty="0">
                <a:solidFill>
                  <a:schemeClr val="tx1">
                    <a:lumMod val="50000"/>
                    <a:lumOff val="50000"/>
                  </a:schemeClr>
                </a:solidFill>
                <a:latin typeface="Arial" charset="0"/>
                <a:ea typeface="Arial" charset="0"/>
                <a:cs typeface="Arial" charset="0"/>
              </a:rPr>
              <a:t>x (1-0.98)</a:t>
            </a:r>
          </a:p>
        </p:txBody>
      </p:sp>
      <p:pic>
        <p:nvPicPr>
          <p:cNvPr id="39" name="Picture 38">
            <a:extLst>
              <a:ext uri="{FF2B5EF4-FFF2-40B4-BE49-F238E27FC236}">
                <a16:creationId xmlns:a16="http://schemas.microsoft.com/office/drawing/2014/main" id="{9CBB4617-2358-4306-A92A-9ED583FFBB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19780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p:bldP spid="21" grpId="0" animBg="1"/>
      <p:bldP spid="22" grpId="0" animBg="1"/>
      <p:bldP spid="23" grpId="0"/>
      <p:bldP spid="24" grpId="0"/>
      <p:bldP spid="27" grpId="0" animBg="1"/>
      <p:bldP spid="28" grpId="0" animBg="1"/>
      <p:bldP spid="29" grpId="0"/>
      <p:bldP spid="30" grpId="0"/>
      <p:bldP spid="36" grpId="0"/>
      <p:bldP spid="37" grpId="0"/>
      <p:bldP spid="38" grpId="0"/>
      <p:bldP spid="40" grpId="0"/>
      <p:bldP spid="43" grpId="0"/>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Table 42">
            <a:extLst>
              <a:ext uri="{FF2B5EF4-FFF2-40B4-BE49-F238E27FC236}">
                <a16:creationId xmlns:a16="http://schemas.microsoft.com/office/drawing/2014/main" id="{24B59696-9EA6-B143-A41F-257EA03C2F87}"/>
              </a:ext>
            </a:extLst>
          </p:cNvPr>
          <p:cNvGraphicFramePr>
            <a:graphicFrameLocks noGrp="1"/>
          </p:cNvGraphicFramePr>
          <p:nvPr/>
        </p:nvGraphicFramePr>
        <p:xfrm>
          <a:off x="609600" y="2397135"/>
          <a:ext cx="10972801" cy="4023360"/>
        </p:xfrm>
        <a:graphic>
          <a:graphicData uri="http://schemas.openxmlformats.org/drawingml/2006/table">
            <a:tbl>
              <a:tblPr firstRow="1" bandRow="1">
                <a:tableStyleId>{21E4AEA4-8DFA-4A89-87EB-49C32662AFE0}</a:tableStyleId>
              </a:tblPr>
              <a:tblGrid>
                <a:gridCol w="1462088">
                  <a:extLst>
                    <a:ext uri="{9D8B030D-6E8A-4147-A177-3AD203B41FA5}">
                      <a16:colId xmlns:a16="http://schemas.microsoft.com/office/drawing/2014/main" val="1021871640"/>
                    </a:ext>
                  </a:extLst>
                </a:gridCol>
                <a:gridCol w="2275724">
                  <a:extLst>
                    <a:ext uri="{9D8B030D-6E8A-4147-A177-3AD203B41FA5}">
                      <a16:colId xmlns:a16="http://schemas.microsoft.com/office/drawing/2014/main" val="2464830853"/>
                    </a:ext>
                  </a:extLst>
                </a:gridCol>
                <a:gridCol w="2411663">
                  <a:extLst>
                    <a:ext uri="{9D8B030D-6E8A-4147-A177-3AD203B41FA5}">
                      <a16:colId xmlns:a16="http://schemas.microsoft.com/office/drawing/2014/main" val="2010626281"/>
                    </a:ext>
                  </a:extLst>
                </a:gridCol>
                <a:gridCol w="2411663">
                  <a:extLst>
                    <a:ext uri="{9D8B030D-6E8A-4147-A177-3AD203B41FA5}">
                      <a16:colId xmlns:a16="http://schemas.microsoft.com/office/drawing/2014/main" val="444631883"/>
                    </a:ext>
                  </a:extLst>
                </a:gridCol>
                <a:gridCol w="2411663">
                  <a:extLst>
                    <a:ext uri="{9D8B030D-6E8A-4147-A177-3AD203B41FA5}">
                      <a16:colId xmlns:a16="http://schemas.microsoft.com/office/drawing/2014/main" val="3172815517"/>
                    </a:ext>
                  </a:extLst>
                </a:gridCol>
              </a:tblGrid>
              <a:tr h="148269">
                <a:tc>
                  <a:txBody>
                    <a:bodyPr/>
                    <a:lstStyle/>
                    <a:p>
                      <a:pPr algn="ctr"/>
                      <a:r>
                        <a:rPr lang="en-US" sz="1800" dirty="0">
                          <a:latin typeface="Arial" charset="0"/>
                          <a:ea typeface="Arial" charset="0"/>
                          <a:cs typeface="Arial" charset="0"/>
                        </a:rPr>
                        <a:t>Prevalence</a:t>
                      </a:r>
                    </a:p>
                  </a:txBody>
                  <a:tcPr anchor="ctr"/>
                </a:tc>
                <a:tc>
                  <a:txBody>
                    <a:bodyPr/>
                    <a:lstStyle/>
                    <a:p>
                      <a:pPr algn="ctr"/>
                      <a:r>
                        <a:rPr lang="en-US" sz="1800" dirty="0">
                          <a:latin typeface="Arial" charset="0"/>
                          <a:ea typeface="Arial" charset="0"/>
                          <a:cs typeface="Arial" charset="0"/>
                        </a:rPr>
                        <a:t>Per 100,000 tested</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charset="0"/>
                          <a:ea typeface="Arial" charset="0"/>
                          <a:cs typeface="Arial" charset="0"/>
                        </a:rPr>
                        <a:t>After 1 assay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charset="0"/>
                          <a:ea typeface="Arial" charset="0"/>
                          <a:cs typeface="Arial" charset="0"/>
                        </a:rPr>
                        <a:t>After 2 assays</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charset="0"/>
                          <a:ea typeface="Arial" charset="0"/>
                          <a:cs typeface="Arial" charset="0"/>
                        </a:rPr>
                        <a:t>After 3 assays</a:t>
                      </a:r>
                    </a:p>
                  </a:txBody>
                  <a:tcPr anchor="ctr"/>
                </a:tc>
                <a:extLst>
                  <a:ext uri="{0D108BD9-81ED-4DB2-BD59-A6C34878D82A}">
                    <a16:rowId xmlns:a16="http://schemas.microsoft.com/office/drawing/2014/main" val="4081972412"/>
                  </a:ext>
                </a:extLst>
              </a:tr>
              <a:tr h="622674">
                <a:tc>
                  <a:txBody>
                    <a:bodyPr/>
                    <a:lstStyle/>
                    <a:p>
                      <a:pPr algn="ctr"/>
                      <a:r>
                        <a:rPr lang="en-US" sz="1800" b="1" dirty="0">
                          <a:latin typeface="Arial" charset="0"/>
                          <a:ea typeface="Arial" charset="0"/>
                          <a:cs typeface="Arial" charset="0"/>
                        </a:rPr>
                        <a:t>10%</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charset="0"/>
                          <a:ea typeface="Arial" charset="0"/>
                          <a:cs typeface="Arial" charset="0"/>
                        </a:rPr>
                        <a:t>10,000 HIV+</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charset="0"/>
                          <a:ea typeface="Arial" charset="0"/>
                          <a:cs typeface="Arial" charset="0"/>
                        </a:rPr>
                        <a:t>90,000 HIV-</a:t>
                      </a:r>
                    </a:p>
                  </a:txBody>
                  <a:tcPr anchor="ctr"/>
                </a:tc>
                <a:tc>
                  <a:txBody>
                    <a:bodyPr/>
                    <a:lstStyle/>
                    <a:p>
                      <a:pPr algn="ctr"/>
                      <a:r>
                        <a:rPr lang="en-US" sz="1800" dirty="0">
                          <a:latin typeface="Arial" charset="0"/>
                          <a:ea typeface="Arial" charset="0"/>
                          <a:cs typeface="Arial" charset="0"/>
                        </a:rPr>
                        <a:t>9900 true+ (99%)</a:t>
                      </a:r>
                    </a:p>
                    <a:p>
                      <a:pPr algn="ctr"/>
                      <a:r>
                        <a:rPr lang="en-US" sz="1800" dirty="0">
                          <a:latin typeface="Arial" charset="0"/>
                          <a:ea typeface="Arial" charset="0"/>
                          <a:cs typeface="Arial" charset="0"/>
                        </a:rPr>
                        <a:t>1800 false+ (2%)</a:t>
                      </a:r>
                      <a:endParaRPr lang="en-US" sz="1800" b="1" dirty="0">
                        <a:latin typeface="Arial" charset="0"/>
                        <a:ea typeface="Arial" charset="0"/>
                        <a:cs typeface="Arial" charset="0"/>
                      </a:endParaRPr>
                    </a:p>
                    <a:p>
                      <a:pPr algn="ctr"/>
                      <a:r>
                        <a:rPr lang="en-US" sz="1800" b="1" dirty="0">
                          <a:latin typeface="Arial" charset="0"/>
                          <a:ea typeface="Arial" charset="0"/>
                          <a:cs typeface="Arial" charset="0"/>
                        </a:rPr>
                        <a:t>85% PPV</a:t>
                      </a:r>
                      <a:endParaRPr lang="en-US" sz="1800" dirty="0">
                        <a:latin typeface="Arial" charset="0"/>
                        <a:ea typeface="Arial" charset="0"/>
                        <a:cs typeface="Arial" charset="0"/>
                      </a:endParaRPr>
                    </a:p>
                  </a:txBody>
                  <a:tcPr anchor="ctr"/>
                </a:tc>
                <a:tc>
                  <a:txBody>
                    <a:bodyPr/>
                    <a:lstStyle/>
                    <a:p>
                      <a:pPr algn="ctr"/>
                      <a:r>
                        <a:rPr lang="en-US" sz="1800" dirty="0">
                          <a:latin typeface="Arial" charset="0"/>
                          <a:ea typeface="Arial" charset="0"/>
                          <a:cs typeface="Arial" charset="0"/>
                        </a:rPr>
                        <a:t>9801 true+</a:t>
                      </a:r>
                    </a:p>
                    <a:p>
                      <a:pPr algn="ctr"/>
                      <a:r>
                        <a:rPr lang="en-US" sz="1800" dirty="0">
                          <a:latin typeface="Arial" charset="0"/>
                          <a:ea typeface="Arial" charset="0"/>
                          <a:cs typeface="Arial" charset="0"/>
                        </a:rPr>
                        <a:t>36 false+</a:t>
                      </a:r>
                      <a:endParaRPr lang="en-US" sz="1800" b="1" dirty="0">
                        <a:latin typeface="Arial" charset="0"/>
                        <a:ea typeface="Arial" charset="0"/>
                        <a:cs typeface="Arial" charset="0"/>
                      </a:endParaRPr>
                    </a:p>
                    <a:p>
                      <a:pPr algn="ctr"/>
                      <a:r>
                        <a:rPr lang="en-US" sz="1800" b="1" i="1" u="none" dirty="0">
                          <a:latin typeface="Arial" charset="0"/>
                          <a:ea typeface="Arial" charset="0"/>
                          <a:cs typeface="Arial" charset="0"/>
                        </a:rPr>
                        <a:t>99.6% PPV</a:t>
                      </a:r>
                      <a:endParaRPr lang="en-US" sz="1800" i="1" u="none" dirty="0">
                        <a:latin typeface="Arial" charset="0"/>
                        <a:ea typeface="Arial" charset="0"/>
                        <a:cs typeface="Arial" charset="0"/>
                      </a:endParaRPr>
                    </a:p>
                  </a:txBody>
                  <a:tcPr anchor="ctr"/>
                </a:tc>
                <a:tc>
                  <a:txBody>
                    <a:bodyPr/>
                    <a:lstStyle/>
                    <a:p>
                      <a:pPr algn="ctr"/>
                      <a:r>
                        <a:rPr lang="en-US" sz="1800" dirty="0">
                          <a:latin typeface="Arial" charset="0"/>
                          <a:ea typeface="Arial" charset="0"/>
                          <a:cs typeface="Arial" charset="0"/>
                        </a:rPr>
                        <a:t>9703 true+</a:t>
                      </a:r>
                    </a:p>
                    <a:p>
                      <a:pPr algn="ctr"/>
                      <a:r>
                        <a:rPr lang="en-US" sz="1800" dirty="0">
                          <a:latin typeface="Arial" charset="0"/>
                          <a:ea typeface="Arial" charset="0"/>
                          <a:cs typeface="Arial" charset="0"/>
                        </a:rPr>
                        <a:t>0.7 false+</a:t>
                      </a:r>
                    </a:p>
                    <a:p>
                      <a:pPr algn="ctr"/>
                      <a:r>
                        <a:rPr lang="en-US" sz="1800" b="1" i="1" u="none" dirty="0">
                          <a:latin typeface="Arial" charset="0"/>
                          <a:ea typeface="Arial" charset="0"/>
                          <a:cs typeface="Arial" charset="0"/>
                        </a:rPr>
                        <a:t>99.9% PPV</a:t>
                      </a:r>
                    </a:p>
                  </a:txBody>
                  <a:tcPr anchor="ctr"/>
                </a:tc>
                <a:extLst>
                  <a:ext uri="{0D108BD9-81ED-4DB2-BD59-A6C34878D82A}">
                    <a16:rowId xmlns:a16="http://schemas.microsoft.com/office/drawing/2014/main" val="1453766893"/>
                  </a:ext>
                </a:extLst>
              </a:tr>
              <a:tr h="148269">
                <a:tc>
                  <a:txBody>
                    <a:bodyPr/>
                    <a:lstStyle/>
                    <a:p>
                      <a:pPr algn="ctr"/>
                      <a:r>
                        <a:rPr lang="en-US" sz="1800" b="1" dirty="0">
                          <a:latin typeface="Arial" charset="0"/>
                          <a:ea typeface="Arial" charset="0"/>
                          <a:cs typeface="Arial" charset="0"/>
                        </a:rPr>
                        <a:t>5%</a:t>
                      </a:r>
                    </a:p>
                  </a:txBody>
                  <a:tcPr anchor="ctr"/>
                </a:tc>
                <a:tc>
                  <a:txBody>
                    <a:bodyPr/>
                    <a:lstStyle/>
                    <a:p>
                      <a:pPr algn="ctr"/>
                      <a:r>
                        <a:rPr lang="en-US" sz="1800" dirty="0">
                          <a:latin typeface="Arial" charset="0"/>
                          <a:ea typeface="Arial" charset="0"/>
                          <a:cs typeface="Arial" charset="0"/>
                        </a:rPr>
                        <a:t>5000 HIV+</a:t>
                      </a:r>
                    </a:p>
                    <a:p>
                      <a:pPr algn="ctr"/>
                      <a:r>
                        <a:rPr lang="en-US" sz="1800" dirty="0">
                          <a:latin typeface="Arial" charset="0"/>
                          <a:ea typeface="Arial" charset="0"/>
                          <a:cs typeface="Arial" charset="0"/>
                        </a:rPr>
                        <a:t>95,000 HIV-</a:t>
                      </a:r>
                    </a:p>
                  </a:txBody>
                  <a:tcPr anchor="ctr"/>
                </a:tc>
                <a:tc>
                  <a:txBody>
                    <a:bodyPr/>
                    <a:lstStyle/>
                    <a:p>
                      <a:pPr algn="ctr"/>
                      <a:r>
                        <a:rPr lang="en-US" sz="1800" dirty="0">
                          <a:latin typeface="Arial" charset="0"/>
                          <a:ea typeface="Arial" charset="0"/>
                          <a:cs typeface="Arial" charset="0"/>
                        </a:rPr>
                        <a:t>4950 true+</a:t>
                      </a:r>
                    </a:p>
                    <a:p>
                      <a:pPr algn="ctr"/>
                      <a:r>
                        <a:rPr lang="en-US" sz="1800" dirty="0">
                          <a:latin typeface="Arial" charset="0"/>
                          <a:ea typeface="Arial" charset="0"/>
                          <a:cs typeface="Arial" charset="0"/>
                        </a:rPr>
                        <a:t>1900 false+</a:t>
                      </a:r>
                    </a:p>
                    <a:p>
                      <a:pPr algn="ctr"/>
                      <a:r>
                        <a:rPr lang="en-US" sz="1800" b="1" dirty="0">
                          <a:latin typeface="Arial" charset="0"/>
                          <a:ea typeface="Arial" charset="0"/>
                          <a:cs typeface="Arial" charset="0"/>
                        </a:rPr>
                        <a:t>72% PPV</a:t>
                      </a:r>
                    </a:p>
                  </a:txBody>
                  <a:tcPr anchor="ctr"/>
                </a:tc>
                <a:tc>
                  <a:txBody>
                    <a:bodyPr/>
                    <a:lstStyle/>
                    <a:p>
                      <a:pPr algn="ctr"/>
                      <a:r>
                        <a:rPr lang="en-US" sz="1800" dirty="0">
                          <a:latin typeface="Arial" charset="0"/>
                          <a:ea typeface="Arial" charset="0"/>
                          <a:cs typeface="Arial" charset="0"/>
                        </a:rPr>
                        <a:t>4901 true+</a:t>
                      </a:r>
                    </a:p>
                    <a:p>
                      <a:pPr algn="ctr"/>
                      <a:r>
                        <a:rPr lang="en-US" sz="1800" dirty="0">
                          <a:latin typeface="Arial" charset="0"/>
                          <a:ea typeface="Arial" charset="0"/>
                          <a:cs typeface="Arial" charset="0"/>
                        </a:rPr>
                        <a:t>38 false+</a:t>
                      </a:r>
                    </a:p>
                    <a:p>
                      <a:pPr algn="ctr"/>
                      <a:r>
                        <a:rPr lang="en-US" sz="1800" b="1" i="1" u="sng" dirty="0">
                          <a:latin typeface="Arial" charset="0"/>
                          <a:ea typeface="Arial" charset="0"/>
                          <a:cs typeface="Arial" charset="0"/>
                        </a:rPr>
                        <a:t>99.2% PPV</a:t>
                      </a:r>
                    </a:p>
                  </a:txBody>
                  <a:tcPr anchor="ctr"/>
                </a:tc>
                <a:tc>
                  <a:txBody>
                    <a:bodyPr/>
                    <a:lstStyle/>
                    <a:p>
                      <a:pPr algn="ctr"/>
                      <a:r>
                        <a:rPr lang="en-US" sz="1800" dirty="0">
                          <a:latin typeface="Arial" charset="0"/>
                          <a:ea typeface="Arial" charset="0"/>
                          <a:cs typeface="Arial" charset="0"/>
                        </a:rPr>
                        <a:t>4851 true+</a:t>
                      </a:r>
                    </a:p>
                    <a:p>
                      <a:pPr algn="ctr"/>
                      <a:r>
                        <a:rPr lang="en-US" sz="1800" dirty="0">
                          <a:latin typeface="Arial" charset="0"/>
                          <a:ea typeface="Arial" charset="0"/>
                          <a:cs typeface="Arial" charset="0"/>
                        </a:rPr>
                        <a:t>0.8 false+</a:t>
                      </a:r>
                    </a:p>
                    <a:p>
                      <a:pPr algn="ctr"/>
                      <a:r>
                        <a:rPr lang="en-US" sz="1800" b="1" i="1" u="none" dirty="0">
                          <a:latin typeface="Arial" charset="0"/>
                          <a:ea typeface="Arial" charset="0"/>
                          <a:cs typeface="Arial" charset="0"/>
                        </a:rPr>
                        <a:t>99.9% PPV</a:t>
                      </a:r>
                    </a:p>
                  </a:txBody>
                  <a:tcPr anchor="ctr"/>
                </a:tc>
                <a:extLst>
                  <a:ext uri="{0D108BD9-81ED-4DB2-BD59-A6C34878D82A}">
                    <a16:rowId xmlns:a16="http://schemas.microsoft.com/office/drawing/2014/main" val="153675156"/>
                  </a:ext>
                </a:extLst>
              </a:tr>
              <a:tr h="148269">
                <a:tc>
                  <a:txBody>
                    <a:bodyPr/>
                    <a:lstStyle/>
                    <a:p>
                      <a:pPr algn="ctr"/>
                      <a:r>
                        <a:rPr lang="en-US" sz="1800" b="1" dirty="0">
                          <a:latin typeface="Arial" charset="0"/>
                          <a:ea typeface="Arial" charset="0"/>
                          <a:cs typeface="Arial" charset="0"/>
                        </a:rPr>
                        <a:t>1%</a:t>
                      </a:r>
                    </a:p>
                  </a:txBody>
                  <a:tcPr anchor="ctr"/>
                </a:tc>
                <a:tc>
                  <a:txBody>
                    <a:bodyPr/>
                    <a:lstStyle/>
                    <a:p>
                      <a:pPr algn="ctr"/>
                      <a:r>
                        <a:rPr lang="en-US" sz="1800" b="0" dirty="0">
                          <a:latin typeface="Arial" charset="0"/>
                          <a:ea typeface="Arial" charset="0"/>
                          <a:cs typeface="Arial" charset="0"/>
                        </a:rPr>
                        <a:t>1000 HIV+</a:t>
                      </a:r>
                    </a:p>
                    <a:p>
                      <a:pPr algn="ctr"/>
                      <a:r>
                        <a:rPr lang="en-US" sz="1800" b="0" dirty="0">
                          <a:latin typeface="Arial" charset="0"/>
                          <a:ea typeface="Arial" charset="0"/>
                          <a:cs typeface="Arial" charset="0"/>
                        </a:rPr>
                        <a:t>99,000 HIV-</a:t>
                      </a:r>
                    </a:p>
                  </a:txBody>
                  <a:tcPr anchor="ctr"/>
                </a:tc>
                <a:tc>
                  <a:txBody>
                    <a:bodyPr/>
                    <a:lstStyle/>
                    <a:p>
                      <a:pPr algn="ctr"/>
                      <a:r>
                        <a:rPr lang="en-US" sz="1800" b="0" dirty="0">
                          <a:latin typeface="Arial" charset="0"/>
                          <a:ea typeface="Arial" charset="0"/>
                          <a:cs typeface="Arial" charset="0"/>
                        </a:rPr>
                        <a:t>990 true+</a:t>
                      </a:r>
                    </a:p>
                    <a:p>
                      <a:pPr algn="ctr"/>
                      <a:r>
                        <a:rPr lang="en-US" sz="1800" b="0" dirty="0">
                          <a:latin typeface="Arial" charset="0"/>
                          <a:ea typeface="Arial" charset="0"/>
                          <a:cs typeface="Arial" charset="0"/>
                        </a:rPr>
                        <a:t>1980 false+</a:t>
                      </a:r>
                    </a:p>
                    <a:p>
                      <a:pPr algn="ctr"/>
                      <a:r>
                        <a:rPr lang="en-US" sz="1800" b="1" dirty="0">
                          <a:latin typeface="Arial" charset="0"/>
                          <a:ea typeface="Arial" charset="0"/>
                          <a:cs typeface="Arial" charset="0"/>
                        </a:rPr>
                        <a:t>33% PPV</a:t>
                      </a:r>
                    </a:p>
                  </a:txBody>
                  <a:tcPr anchor="ctr"/>
                </a:tc>
                <a:tc>
                  <a:txBody>
                    <a:bodyPr/>
                    <a:lstStyle/>
                    <a:p>
                      <a:pPr algn="ctr"/>
                      <a:r>
                        <a:rPr lang="en-US" sz="1800" b="0" dirty="0">
                          <a:latin typeface="Arial" charset="0"/>
                          <a:ea typeface="Arial" charset="0"/>
                          <a:cs typeface="Arial" charset="0"/>
                        </a:rPr>
                        <a:t>980 true+</a:t>
                      </a:r>
                    </a:p>
                    <a:p>
                      <a:pPr algn="ctr"/>
                      <a:r>
                        <a:rPr lang="en-US" sz="1800" b="0" dirty="0">
                          <a:latin typeface="Arial" charset="0"/>
                          <a:ea typeface="Arial" charset="0"/>
                          <a:cs typeface="Arial" charset="0"/>
                        </a:rPr>
                        <a:t>40 false+</a:t>
                      </a:r>
                    </a:p>
                    <a:p>
                      <a:pPr algn="ctr"/>
                      <a:r>
                        <a:rPr lang="en-US" sz="1800" b="1" dirty="0">
                          <a:latin typeface="Arial" charset="0"/>
                          <a:ea typeface="Arial" charset="0"/>
                          <a:cs typeface="Arial" charset="0"/>
                        </a:rPr>
                        <a:t>96% PPV</a:t>
                      </a:r>
                    </a:p>
                  </a:txBody>
                  <a:tcPr anchor="ctr"/>
                </a:tc>
                <a:tc>
                  <a:txBody>
                    <a:bodyPr/>
                    <a:lstStyle/>
                    <a:p>
                      <a:pPr algn="ctr"/>
                      <a:r>
                        <a:rPr lang="en-US" sz="1800" b="0" dirty="0">
                          <a:latin typeface="Arial" charset="0"/>
                          <a:ea typeface="Arial" charset="0"/>
                          <a:cs typeface="Arial" charset="0"/>
                        </a:rPr>
                        <a:t>970 true+</a:t>
                      </a:r>
                    </a:p>
                    <a:p>
                      <a:pPr algn="ctr"/>
                      <a:r>
                        <a:rPr lang="en-US" sz="1800" b="0" dirty="0">
                          <a:latin typeface="Arial" charset="0"/>
                          <a:ea typeface="Arial" charset="0"/>
                          <a:cs typeface="Arial" charset="0"/>
                        </a:rPr>
                        <a:t>0.8 false+</a:t>
                      </a:r>
                    </a:p>
                    <a:p>
                      <a:pPr algn="ctr"/>
                      <a:r>
                        <a:rPr lang="en-US" sz="1800" b="1" i="1" u="none" dirty="0">
                          <a:latin typeface="Arial" charset="0"/>
                          <a:ea typeface="Arial" charset="0"/>
                          <a:cs typeface="Arial" charset="0"/>
                        </a:rPr>
                        <a:t>99.9% PPV</a:t>
                      </a:r>
                    </a:p>
                  </a:txBody>
                  <a:tcPr anchor="ctr"/>
                </a:tc>
                <a:extLst>
                  <a:ext uri="{0D108BD9-81ED-4DB2-BD59-A6C34878D82A}">
                    <a16:rowId xmlns:a16="http://schemas.microsoft.com/office/drawing/2014/main" val="138727529"/>
                  </a:ext>
                </a:extLst>
              </a:tr>
              <a:tr h="0">
                <a:tc>
                  <a:txBody>
                    <a:bodyPr/>
                    <a:lstStyle/>
                    <a:p>
                      <a:pPr algn="ctr"/>
                      <a:r>
                        <a:rPr lang="en-US" sz="1800" b="1" dirty="0">
                          <a:latin typeface="Arial" charset="0"/>
                          <a:ea typeface="Arial" charset="0"/>
                          <a:cs typeface="Arial" charset="0"/>
                        </a:rPr>
                        <a:t>0.1%</a:t>
                      </a:r>
                    </a:p>
                  </a:txBody>
                  <a:tcPr anchor="ctr"/>
                </a:tc>
                <a:tc>
                  <a:txBody>
                    <a:bodyPr/>
                    <a:lstStyle/>
                    <a:p>
                      <a:pPr algn="ctr"/>
                      <a:r>
                        <a:rPr lang="en-US" sz="1800" dirty="0">
                          <a:latin typeface="Arial" charset="0"/>
                          <a:ea typeface="Arial" charset="0"/>
                          <a:cs typeface="Arial" charset="0"/>
                        </a:rPr>
                        <a:t>100 HIV+</a:t>
                      </a:r>
                    </a:p>
                    <a:p>
                      <a:pPr algn="ctr"/>
                      <a:r>
                        <a:rPr lang="en-US" sz="1800" dirty="0">
                          <a:latin typeface="Arial" charset="0"/>
                          <a:ea typeface="Arial" charset="0"/>
                          <a:cs typeface="Arial" charset="0"/>
                        </a:rPr>
                        <a:t>99,900 HIV-</a:t>
                      </a:r>
                    </a:p>
                  </a:txBody>
                  <a:tcPr anchor="ctr"/>
                </a:tc>
                <a:tc>
                  <a:txBody>
                    <a:bodyPr/>
                    <a:lstStyle/>
                    <a:p>
                      <a:pPr algn="ctr"/>
                      <a:r>
                        <a:rPr lang="en-US" sz="1800" dirty="0">
                          <a:latin typeface="Arial" charset="0"/>
                          <a:ea typeface="Arial" charset="0"/>
                          <a:cs typeface="Arial" charset="0"/>
                        </a:rPr>
                        <a:t>99 true+</a:t>
                      </a:r>
                    </a:p>
                    <a:p>
                      <a:pPr algn="ctr"/>
                      <a:r>
                        <a:rPr lang="en-US" sz="1800" dirty="0">
                          <a:latin typeface="Arial" charset="0"/>
                          <a:ea typeface="Arial" charset="0"/>
                          <a:cs typeface="Arial" charset="0"/>
                        </a:rPr>
                        <a:t>1998 false+</a:t>
                      </a:r>
                    </a:p>
                    <a:p>
                      <a:pPr algn="ctr"/>
                      <a:r>
                        <a:rPr lang="en-US" sz="1800" b="1" dirty="0">
                          <a:latin typeface="Arial" charset="0"/>
                          <a:ea typeface="Arial" charset="0"/>
                          <a:cs typeface="Arial" charset="0"/>
                        </a:rPr>
                        <a:t>5% PPV</a:t>
                      </a:r>
                    </a:p>
                  </a:txBody>
                  <a:tcPr anchor="ctr"/>
                </a:tc>
                <a:tc>
                  <a:txBody>
                    <a:bodyPr/>
                    <a:lstStyle/>
                    <a:p>
                      <a:pPr algn="ctr"/>
                      <a:r>
                        <a:rPr lang="en-US" sz="1800" dirty="0">
                          <a:latin typeface="Arial" charset="0"/>
                          <a:ea typeface="Arial" charset="0"/>
                          <a:cs typeface="Arial" charset="0"/>
                        </a:rPr>
                        <a:t>98 true+</a:t>
                      </a:r>
                    </a:p>
                    <a:p>
                      <a:pPr algn="ctr"/>
                      <a:r>
                        <a:rPr lang="en-US" sz="1800" dirty="0">
                          <a:latin typeface="Arial" charset="0"/>
                          <a:ea typeface="Arial" charset="0"/>
                          <a:cs typeface="Arial" charset="0"/>
                        </a:rPr>
                        <a:t>40 false+</a:t>
                      </a:r>
                    </a:p>
                    <a:p>
                      <a:pPr algn="ctr"/>
                      <a:r>
                        <a:rPr lang="en-US" sz="1800" b="1" dirty="0">
                          <a:latin typeface="Arial" charset="0"/>
                          <a:ea typeface="Arial" charset="0"/>
                          <a:cs typeface="Arial" charset="0"/>
                        </a:rPr>
                        <a:t>70% PPV</a:t>
                      </a:r>
                    </a:p>
                  </a:txBody>
                  <a:tcPr anchor="ctr"/>
                </a:tc>
                <a:tc>
                  <a:txBody>
                    <a:bodyPr/>
                    <a:lstStyle/>
                    <a:p>
                      <a:pPr algn="ctr"/>
                      <a:r>
                        <a:rPr lang="en-US" sz="1800" dirty="0">
                          <a:latin typeface="Arial" charset="0"/>
                          <a:ea typeface="Arial" charset="0"/>
                          <a:cs typeface="Arial" charset="0"/>
                        </a:rPr>
                        <a:t>97 true+</a:t>
                      </a:r>
                    </a:p>
                    <a:p>
                      <a:pPr algn="ctr"/>
                      <a:r>
                        <a:rPr lang="en-US" sz="1800" dirty="0">
                          <a:latin typeface="Arial" charset="0"/>
                          <a:ea typeface="Arial" charset="0"/>
                          <a:cs typeface="Arial" charset="0"/>
                        </a:rPr>
                        <a:t>0.8 false+</a:t>
                      </a:r>
                    </a:p>
                    <a:p>
                      <a:pPr algn="ctr"/>
                      <a:r>
                        <a:rPr lang="en-US" sz="1800" b="1" i="0" u="none" dirty="0">
                          <a:latin typeface="Arial" charset="0"/>
                          <a:ea typeface="Arial" charset="0"/>
                          <a:cs typeface="Arial" charset="0"/>
                        </a:rPr>
                        <a:t>99.1% PPV</a:t>
                      </a:r>
                    </a:p>
                  </a:txBody>
                  <a:tcPr anchor="ctr"/>
                </a:tc>
                <a:extLst>
                  <a:ext uri="{0D108BD9-81ED-4DB2-BD59-A6C34878D82A}">
                    <a16:rowId xmlns:a16="http://schemas.microsoft.com/office/drawing/2014/main" val="4115579878"/>
                  </a:ext>
                </a:extLst>
              </a:tr>
            </a:tbl>
          </a:graphicData>
        </a:graphic>
      </p:graphicFrame>
      <p:sp>
        <p:nvSpPr>
          <p:cNvPr id="45" name="Rectangle 44">
            <a:extLst>
              <a:ext uri="{FF2B5EF4-FFF2-40B4-BE49-F238E27FC236}">
                <a16:creationId xmlns:a16="http://schemas.microsoft.com/office/drawing/2014/main" id="{CF5BA891-E904-0C46-8D8F-5000671B63DE}"/>
              </a:ext>
            </a:extLst>
          </p:cNvPr>
          <p:cNvSpPr/>
          <p:nvPr/>
        </p:nvSpPr>
        <p:spPr>
          <a:xfrm>
            <a:off x="9176084" y="2237818"/>
            <a:ext cx="2598822" cy="4387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48" name="Rectangle 47">
            <a:extLst>
              <a:ext uri="{FF2B5EF4-FFF2-40B4-BE49-F238E27FC236}">
                <a16:creationId xmlns:a16="http://schemas.microsoft.com/office/drawing/2014/main" id="{64CAB878-D277-CB41-A03B-05C58C758E09}"/>
              </a:ext>
            </a:extLst>
          </p:cNvPr>
          <p:cNvSpPr/>
          <p:nvPr/>
        </p:nvSpPr>
        <p:spPr>
          <a:xfrm>
            <a:off x="6753727" y="2365737"/>
            <a:ext cx="5021179" cy="4387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6" name="Title 1"/>
          <p:cNvSpPr>
            <a:spLocks noGrp="1"/>
          </p:cNvSpPr>
          <p:nvPr>
            <p:ph type="title"/>
          </p:nvPr>
        </p:nvSpPr>
        <p:spPr>
          <a:xfrm>
            <a:off x="0" y="282666"/>
            <a:ext cx="11353800" cy="937963"/>
          </a:xfrm>
          <a:noFill/>
        </p:spPr>
        <p:txBody>
          <a:bodyPr>
            <a:normAutofit fontScale="90000"/>
          </a:bodyPr>
          <a:lstStyle/>
          <a:p>
            <a:pPr algn="ctr"/>
            <a:r>
              <a:rPr lang="en-US" b="1" dirty="0">
                <a:latin typeface="Arial" charset="0"/>
                <a:ea typeface="Arial" charset="0"/>
                <a:cs typeface="Arial" charset="0"/>
              </a:rPr>
              <a:t>Positive predictive value depends on positivity</a:t>
            </a:r>
          </a:p>
        </p:txBody>
      </p:sp>
      <p:sp>
        <p:nvSpPr>
          <p:cNvPr id="44" name="Rectangle 43">
            <a:extLst>
              <a:ext uri="{FF2B5EF4-FFF2-40B4-BE49-F238E27FC236}">
                <a16:creationId xmlns:a16="http://schemas.microsoft.com/office/drawing/2014/main" id="{6947853F-44F6-894B-975E-E7ECF9D5D7F3}"/>
              </a:ext>
            </a:extLst>
          </p:cNvPr>
          <p:cNvSpPr/>
          <p:nvPr/>
        </p:nvSpPr>
        <p:spPr>
          <a:xfrm>
            <a:off x="381000" y="1313606"/>
            <a:ext cx="10717999" cy="707886"/>
          </a:xfrm>
          <a:prstGeom prst="rect">
            <a:avLst/>
          </a:prstGeom>
        </p:spPr>
        <p:txBody>
          <a:bodyPr wrap="none">
            <a:spAutoFit/>
          </a:bodyPr>
          <a:lstStyle/>
          <a:p>
            <a:r>
              <a:rPr lang="en-US" sz="2000" b="1" dirty="0">
                <a:latin typeface="Arial" charset="0"/>
                <a:ea typeface="Arial" charset="0"/>
                <a:cs typeface="Arial" charset="0"/>
              </a:rPr>
              <a:t>Outcomes per 100,000 tested</a:t>
            </a:r>
          </a:p>
          <a:p>
            <a:r>
              <a:rPr lang="en-US" sz="2000" i="1" dirty="0">
                <a:latin typeface="Arial" charset="0"/>
                <a:ea typeface="Arial" charset="0"/>
                <a:cs typeface="Arial" charset="0"/>
              </a:rPr>
              <a:t>Assuming 99% sensitivity; 98% specificity; simplified algorithm -- consecutive HIV+ tests only.</a:t>
            </a:r>
            <a:endParaRPr lang="en-US" sz="2000" b="1" u="sng" dirty="0">
              <a:latin typeface="Arial" charset="0"/>
              <a:ea typeface="Arial" charset="0"/>
              <a:cs typeface="Arial" charset="0"/>
            </a:endParaRPr>
          </a:p>
        </p:txBody>
      </p:sp>
      <p:sp>
        <p:nvSpPr>
          <p:cNvPr id="46" name="Rectangle 45">
            <a:extLst>
              <a:ext uri="{FF2B5EF4-FFF2-40B4-BE49-F238E27FC236}">
                <a16:creationId xmlns:a16="http://schemas.microsoft.com/office/drawing/2014/main" id="{B2B918FE-C3C7-3D4E-9D8D-5561B86E7FEE}"/>
              </a:ext>
            </a:extLst>
          </p:cNvPr>
          <p:cNvSpPr/>
          <p:nvPr/>
        </p:nvSpPr>
        <p:spPr>
          <a:xfrm>
            <a:off x="4339390" y="4587988"/>
            <a:ext cx="3088105" cy="1957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47" name="Rectangle 46">
            <a:extLst>
              <a:ext uri="{FF2B5EF4-FFF2-40B4-BE49-F238E27FC236}">
                <a16:creationId xmlns:a16="http://schemas.microsoft.com/office/drawing/2014/main" id="{2ED6BB95-5CBC-AA42-96CB-2322CA73A540}"/>
              </a:ext>
            </a:extLst>
          </p:cNvPr>
          <p:cNvSpPr/>
          <p:nvPr/>
        </p:nvSpPr>
        <p:spPr>
          <a:xfrm>
            <a:off x="4339390" y="2770094"/>
            <a:ext cx="3088105" cy="907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 name="Slide Number Placeholder 2"/>
          <p:cNvSpPr>
            <a:spLocks noGrp="1"/>
          </p:cNvSpPr>
          <p:nvPr>
            <p:ph type="sldNum" sz="quarter" idx="12"/>
          </p:nvPr>
        </p:nvSpPr>
        <p:spPr/>
        <p:txBody>
          <a:bodyPr/>
          <a:lstStyle/>
          <a:p>
            <a:fld id="{F297082E-E1B6-1C4E-9FB7-D0DF7D314292}" type="slidenum">
              <a:rPr lang="en-CA" smtClean="0"/>
              <a:t>34</a:t>
            </a:fld>
            <a:endParaRPr lang="en-CA"/>
          </a:p>
        </p:txBody>
      </p:sp>
      <p:pic>
        <p:nvPicPr>
          <p:cNvPr id="10" name="Picture 9">
            <a:extLst>
              <a:ext uri="{FF2B5EF4-FFF2-40B4-BE49-F238E27FC236}">
                <a16:creationId xmlns:a16="http://schemas.microsoft.com/office/drawing/2014/main" id="{D81A8680-7629-4129-AD28-FE837EFCB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370489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8" grpId="0" animBg="1"/>
      <p:bldP spid="46" grpId="0" animBg="1"/>
      <p:bldP spid="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414B93-88CD-5F4A-A554-7B9569F8BD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34424" y="5086351"/>
            <a:ext cx="2938117" cy="1624756"/>
          </a:xfrm>
          <a:prstGeom prst="rect">
            <a:avLst/>
          </a:prstGeom>
          <a:ln>
            <a:solidFill>
              <a:schemeClr val="bg1">
                <a:lumMod val="85000"/>
              </a:schemeClr>
            </a:solidFill>
          </a:ln>
        </p:spPr>
      </p:pic>
      <p:sp>
        <p:nvSpPr>
          <p:cNvPr id="6" name="Title 1"/>
          <p:cNvSpPr>
            <a:spLocks noGrp="1"/>
          </p:cNvSpPr>
          <p:nvPr>
            <p:ph type="title"/>
          </p:nvPr>
        </p:nvSpPr>
        <p:spPr>
          <a:xfrm>
            <a:off x="0" y="207646"/>
            <a:ext cx="10916529" cy="1097280"/>
          </a:xfrm>
          <a:noFill/>
        </p:spPr>
        <p:txBody>
          <a:bodyPr>
            <a:noAutofit/>
          </a:bodyPr>
          <a:lstStyle/>
          <a:p>
            <a:pPr algn="ctr"/>
            <a:r>
              <a:rPr lang="en-US" sz="4000" b="1" dirty="0">
                <a:latin typeface="Arial" charset="0"/>
                <a:ea typeface="Arial" charset="0"/>
                <a:cs typeface="Arial" charset="0"/>
              </a:rPr>
              <a:t>Challenges in operationalizing diagnosis guidance</a:t>
            </a:r>
          </a:p>
        </p:txBody>
      </p:sp>
      <p:sp>
        <p:nvSpPr>
          <p:cNvPr id="11" name="Content Placeholder 2"/>
          <p:cNvSpPr txBox="1">
            <a:spLocks/>
          </p:cNvSpPr>
          <p:nvPr/>
        </p:nvSpPr>
        <p:spPr>
          <a:xfrm>
            <a:off x="271462" y="1664208"/>
            <a:ext cx="7558088" cy="4836606"/>
          </a:xfrm>
          <a:prstGeom prst="rect">
            <a:avLst/>
          </a:prstGeom>
          <a:solidFill>
            <a:srgbClr val="EDEEE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254000">
              <a:buNone/>
              <a:tabLst>
                <a:tab pos="7011988" algn="l"/>
              </a:tabLst>
            </a:pPr>
            <a:r>
              <a:rPr lang="en-US" b="1" dirty="0">
                <a:latin typeface="Arial" charset="0"/>
                <a:ea typeface="Arial" charset="0"/>
                <a:cs typeface="Arial" charset="0"/>
              </a:rPr>
              <a:t>Current guidance on choosing 2-test vs 3-test strategy:</a:t>
            </a:r>
          </a:p>
          <a:p>
            <a:pPr marL="366713" lvl="1" indent="-254000">
              <a:buFont typeface="Wingdings" charset="2"/>
              <a:buChar char="§"/>
              <a:tabLst>
                <a:tab pos="7011988" algn="l"/>
              </a:tabLst>
            </a:pPr>
            <a:r>
              <a:rPr lang="en-US" dirty="0">
                <a:latin typeface="Arial" charset="0"/>
                <a:ea typeface="Arial" charset="0"/>
                <a:cs typeface="Arial" charset="0"/>
              </a:rPr>
              <a:t>Countries experienced challenges in adopting  WHO’s diagnostic guidance.</a:t>
            </a:r>
          </a:p>
          <a:p>
            <a:pPr marL="366713" lvl="1" indent="-254000">
              <a:buFont typeface="Wingdings" charset="2"/>
              <a:buChar char="§"/>
              <a:tabLst>
                <a:tab pos="7011988" algn="l"/>
              </a:tabLst>
            </a:pPr>
            <a:r>
              <a:rPr lang="en-US" dirty="0">
                <a:latin typeface="Arial" charset="0"/>
                <a:ea typeface="Arial" charset="0"/>
                <a:cs typeface="Arial" charset="0"/>
              </a:rPr>
              <a:t>Should reflect </a:t>
            </a:r>
            <a:r>
              <a:rPr lang="en-US" i="1" dirty="0">
                <a:latin typeface="Arial" charset="0"/>
                <a:ea typeface="Arial" charset="0"/>
                <a:cs typeface="Arial" charset="0"/>
              </a:rPr>
              <a:t>positivity </a:t>
            </a:r>
            <a:r>
              <a:rPr lang="en-US" dirty="0">
                <a:latin typeface="Arial" charset="0"/>
                <a:ea typeface="Arial" charset="0"/>
                <a:cs typeface="Arial" charset="0"/>
              </a:rPr>
              <a:t>amongst tested population (not national prevalence).</a:t>
            </a:r>
          </a:p>
          <a:p>
            <a:pPr marL="366713" lvl="1" indent="-254000">
              <a:buFont typeface="Wingdings" charset="2"/>
              <a:buChar char="§"/>
              <a:tabLst>
                <a:tab pos="7011988" algn="l"/>
              </a:tabLst>
            </a:pPr>
            <a:r>
              <a:rPr lang="en-US" dirty="0">
                <a:latin typeface="Arial" charset="0"/>
                <a:ea typeface="Arial" charset="0"/>
                <a:cs typeface="Arial" charset="0"/>
              </a:rPr>
              <a:t>Requires clarification in 2019 HTS GL revision.</a:t>
            </a:r>
          </a:p>
          <a:p>
            <a:pPr marL="366713" lvl="1" indent="-254000">
              <a:buFont typeface="Wingdings" charset="2"/>
              <a:buChar char="§"/>
              <a:tabLst>
                <a:tab pos="7011988" algn="l"/>
              </a:tabLst>
            </a:pPr>
            <a:endParaRPr lang="en-US" dirty="0">
              <a:latin typeface="Arial" charset="0"/>
              <a:ea typeface="Arial" charset="0"/>
              <a:cs typeface="Arial" charset="0"/>
            </a:endParaRPr>
          </a:p>
          <a:p>
            <a:pPr marL="366713" indent="-254000">
              <a:buNone/>
              <a:tabLst>
                <a:tab pos="7011988" algn="l"/>
              </a:tabLst>
            </a:pPr>
            <a:r>
              <a:rPr lang="en-US" b="1" dirty="0">
                <a:latin typeface="Arial" charset="0"/>
                <a:ea typeface="Arial" charset="0"/>
                <a:cs typeface="Arial" charset="0"/>
              </a:rPr>
              <a:t>Typically, national HIV prevalence has been used as </a:t>
            </a:r>
            <a:r>
              <a:rPr lang="en-US" b="1" i="1" dirty="0">
                <a:latin typeface="Arial" charset="0"/>
                <a:ea typeface="Arial" charset="0"/>
                <a:cs typeface="Arial" charset="0"/>
              </a:rPr>
              <a:t>proxy</a:t>
            </a:r>
            <a:r>
              <a:rPr lang="en-US" b="1" dirty="0">
                <a:latin typeface="Arial" charset="0"/>
                <a:ea typeface="Arial" charset="0"/>
                <a:cs typeface="Arial" charset="0"/>
              </a:rPr>
              <a:t> for positivity among testers to select 2-test or 3-test strategy.</a:t>
            </a:r>
          </a:p>
        </p:txBody>
      </p:sp>
      <p:pic>
        <p:nvPicPr>
          <p:cNvPr id="13" name="Picture 12">
            <a:extLst>
              <a:ext uri="{FF2B5EF4-FFF2-40B4-BE49-F238E27FC236}">
                <a16:creationId xmlns:a16="http://schemas.microsoft.com/office/drawing/2014/main" id="{AE926D8F-9B0E-5D42-80F1-C506C059F831}"/>
              </a:ext>
            </a:extLst>
          </p:cNvPr>
          <p:cNvPicPr/>
          <p:nvPr/>
        </p:nvPicPr>
        <p:blipFill rotWithShape="1">
          <a:blip r:embed="rId4" cstate="hqprint">
            <a:extLst>
              <a:ext uri="{28A0092B-C50C-407E-A947-70E740481C1C}">
                <a14:useLocalDpi xmlns:a14="http://schemas.microsoft.com/office/drawing/2010/main"/>
              </a:ext>
            </a:extLst>
          </a:blip>
          <a:srcRect/>
          <a:stretch/>
        </p:blipFill>
        <p:spPr>
          <a:xfrm>
            <a:off x="8111042" y="1285876"/>
            <a:ext cx="3384882" cy="3800475"/>
          </a:xfrm>
          <a:prstGeom prst="rect">
            <a:avLst/>
          </a:prstGeom>
          <a:ln>
            <a:solidFill>
              <a:schemeClr val="bg1">
                <a:lumMod val="85000"/>
              </a:schemeClr>
            </a:solidFill>
          </a:ln>
        </p:spPr>
      </p:pic>
      <p:sp>
        <p:nvSpPr>
          <p:cNvPr id="2" name="Slide Number Placeholder 1"/>
          <p:cNvSpPr>
            <a:spLocks noGrp="1"/>
          </p:cNvSpPr>
          <p:nvPr>
            <p:ph type="sldNum" sz="quarter" idx="12"/>
          </p:nvPr>
        </p:nvSpPr>
        <p:spPr>
          <a:xfrm>
            <a:off x="9110331" y="6345982"/>
            <a:ext cx="2743200" cy="365125"/>
          </a:xfrm>
        </p:spPr>
        <p:txBody>
          <a:bodyPr/>
          <a:lstStyle/>
          <a:p>
            <a:fld id="{F297082E-E1B6-1C4E-9FB7-D0DF7D314292}" type="slidenum">
              <a:rPr lang="en-CA" smtClean="0"/>
              <a:t>35</a:t>
            </a:fld>
            <a:endParaRPr lang="en-CA" dirty="0"/>
          </a:p>
        </p:txBody>
      </p:sp>
      <p:pic>
        <p:nvPicPr>
          <p:cNvPr id="7" name="Picture 6">
            <a:extLst>
              <a:ext uri="{FF2B5EF4-FFF2-40B4-BE49-F238E27FC236}">
                <a16:creationId xmlns:a16="http://schemas.microsoft.com/office/drawing/2014/main" id="{520358D8-229F-4C27-80CD-1628CC800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1619352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9E256F-AFA2-4B10-87F4-8D9261DFBCFD}"/>
              </a:ext>
            </a:extLst>
          </p:cNvPr>
          <p:cNvSpPr>
            <a:spLocks noGrp="1"/>
          </p:cNvSpPr>
          <p:nvPr>
            <p:ph idx="1"/>
          </p:nvPr>
        </p:nvSpPr>
        <p:spPr>
          <a:xfrm>
            <a:off x="485273" y="931331"/>
            <a:ext cx="5125453" cy="5662644"/>
          </a:xfrm>
          <a:solidFill>
            <a:schemeClr val="bg1">
              <a:lumMod val="95000"/>
            </a:schemeClr>
          </a:solidFill>
        </p:spPr>
        <p:txBody>
          <a:bodyPr>
            <a:noAutofit/>
          </a:bodyPr>
          <a:lstStyle/>
          <a:p>
            <a:r>
              <a:rPr lang="en-US" sz="1600" b="1" dirty="0">
                <a:latin typeface="Arial" charset="0"/>
                <a:ea typeface="Arial" charset="0"/>
                <a:cs typeface="Arial" charset="0"/>
              </a:rPr>
              <a:t>More accurate HIV+ diagnoses</a:t>
            </a:r>
          </a:p>
          <a:p>
            <a:pPr lvl="1"/>
            <a:r>
              <a:rPr lang="en-US" sz="1600" dirty="0">
                <a:latin typeface="Arial" charset="0"/>
                <a:ea typeface="Arial" charset="0"/>
                <a:cs typeface="Arial" charset="0"/>
              </a:rPr>
              <a:t>Increases </a:t>
            </a:r>
            <a:r>
              <a:rPr lang="en-US" sz="1600" b="1" dirty="0">
                <a:latin typeface="Arial" charset="0"/>
                <a:ea typeface="Arial" charset="0"/>
                <a:cs typeface="Arial" charset="0"/>
              </a:rPr>
              <a:t>inconclusive</a:t>
            </a:r>
            <a:r>
              <a:rPr lang="en-US" sz="1600" i="1" dirty="0">
                <a:latin typeface="Arial" charset="0"/>
                <a:ea typeface="Arial" charset="0"/>
                <a:cs typeface="Arial" charset="0"/>
              </a:rPr>
              <a:t> </a:t>
            </a:r>
            <a:r>
              <a:rPr lang="en-US" sz="1600" dirty="0">
                <a:latin typeface="Arial" charset="0"/>
                <a:ea typeface="Arial" charset="0"/>
                <a:cs typeface="Arial" charset="0"/>
              </a:rPr>
              <a:t>results: </a:t>
            </a:r>
          </a:p>
          <a:p>
            <a:pPr lvl="2"/>
            <a:r>
              <a:rPr lang="en-US" sz="1600" dirty="0">
                <a:latin typeface="Arial" charset="0"/>
                <a:ea typeface="Arial" charset="0"/>
                <a:cs typeface="Arial" charset="0"/>
              </a:rPr>
              <a:t>A1+/A2+/A3- ruled inconclusive</a:t>
            </a:r>
            <a:r>
              <a:rPr lang="mr-IN" sz="1600" dirty="0">
                <a:latin typeface="Arial" charset="0"/>
                <a:ea typeface="Arial" charset="0"/>
                <a:cs typeface="Arial" charset="0"/>
              </a:rPr>
              <a:t>…</a:t>
            </a:r>
            <a:r>
              <a:rPr lang="en-US" sz="1600" dirty="0">
                <a:latin typeface="Arial" charset="0"/>
                <a:ea typeface="Arial" charset="0"/>
                <a:cs typeface="Arial" charset="0"/>
              </a:rPr>
              <a:t> but most will be confirmed negative at day 14 </a:t>
            </a:r>
            <a:r>
              <a:rPr lang="en-US" sz="1600" i="1" dirty="0">
                <a:latin typeface="Arial" charset="0"/>
                <a:ea typeface="Arial" charset="0"/>
                <a:cs typeface="Arial" charset="0"/>
              </a:rPr>
              <a:t>(a good thing, otherwise, they would go on ART)</a:t>
            </a:r>
            <a:r>
              <a:rPr lang="en-US" sz="1600" dirty="0">
                <a:latin typeface="Arial" charset="0"/>
                <a:ea typeface="Arial" charset="0"/>
                <a:cs typeface="Arial" charset="0"/>
              </a:rPr>
              <a:t>.</a:t>
            </a:r>
          </a:p>
          <a:p>
            <a:pPr lvl="1"/>
            <a:r>
              <a:rPr lang="en-US" sz="1600" dirty="0">
                <a:latin typeface="Arial" charset="0"/>
                <a:ea typeface="Arial" charset="0"/>
                <a:cs typeface="Arial" charset="0"/>
              </a:rPr>
              <a:t>Important for treat all and rapid initiation </a:t>
            </a:r>
          </a:p>
          <a:p>
            <a:r>
              <a:rPr lang="en-US" sz="1600" b="1" dirty="0">
                <a:latin typeface="Arial" charset="0"/>
                <a:ea typeface="Arial" charset="0"/>
                <a:cs typeface="Arial" charset="0"/>
              </a:rPr>
              <a:t>Cost-effective overall</a:t>
            </a:r>
          </a:p>
          <a:p>
            <a:pPr lvl="1"/>
            <a:r>
              <a:rPr lang="en-US" sz="1600" dirty="0">
                <a:latin typeface="Arial" charset="0"/>
                <a:ea typeface="Arial" charset="0"/>
                <a:cs typeface="Arial" charset="0"/>
              </a:rPr>
              <a:t>Without even considering cost of misdiagnosis and unnecessary ART initiation </a:t>
            </a:r>
          </a:p>
          <a:p>
            <a:r>
              <a:rPr lang="en-US" sz="1600" b="1" dirty="0">
                <a:latin typeface="Arial" charset="0"/>
                <a:ea typeface="Arial" charset="0"/>
                <a:cs typeface="Arial" charset="0"/>
              </a:rPr>
              <a:t>HTS programme costs are comparable </a:t>
            </a:r>
            <a:r>
              <a:rPr lang="en-US" sz="1600" dirty="0">
                <a:latin typeface="Arial" charset="0"/>
                <a:ea typeface="Arial" charset="0"/>
                <a:cs typeface="Arial" charset="0"/>
              </a:rPr>
              <a:t>– see Malawi example</a:t>
            </a:r>
          </a:p>
          <a:p>
            <a:pPr lvl="1"/>
            <a:r>
              <a:rPr lang="en-US" sz="1600" dirty="0">
                <a:latin typeface="Arial" charset="0"/>
                <a:ea typeface="Arial" charset="0"/>
                <a:cs typeface="Arial" charset="0"/>
              </a:rPr>
              <a:t>Incremental cost of 3-test vs. 2-test algorithm &lt;2.5% for positivity below 5%</a:t>
            </a:r>
          </a:p>
          <a:p>
            <a:pPr lvl="1"/>
            <a:r>
              <a:rPr lang="en-US" sz="1600" dirty="0">
                <a:latin typeface="Arial" charset="0"/>
                <a:ea typeface="Arial" charset="0"/>
                <a:cs typeface="Arial" charset="0"/>
              </a:rPr>
              <a:t>Continued efforts to minimize costs are needed, by having good coordination and exploring ways to reduce cost of delivering first test</a:t>
            </a:r>
          </a:p>
          <a:p>
            <a:r>
              <a:rPr lang="en-US" sz="1600" b="1" dirty="0">
                <a:latin typeface="Arial" charset="0"/>
                <a:ea typeface="Arial" charset="0"/>
                <a:cs typeface="Arial" charset="0"/>
              </a:rPr>
              <a:t>Need to consider ways to ease implementation </a:t>
            </a:r>
          </a:p>
          <a:p>
            <a:pPr lvl="1"/>
            <a:r>
              <a:rPr lang="en-US" sz="1600" dirty="0">
                <a:latin typeface="Arial" charset="0"/>
                <a:ea typeface="Arial" charset="0"/>
                <a:cs typeface="Arial" charset="0"/>
              </a:rPr>
              <a:t>Greater expansion of test for triage and HIV self-testing</a:t>
            </a:r>
          </a:p>
        </p:txBody>
      </p:sp>
      <p:pic>
        <p:nvPicPr>
          <p:cNvPr id="5" name="Picture 4">
            <a:extLst>
              <a:ext uri="{FF2B5EF4-FFF2-40B4-BE49-F238E27FC236}">
                <a16:creationId xmlns:a16="http://schemas.microsoft.com/office/drawing/2014/main" id="{7CF01628-21B0-45E7-B335-810EA044F147}"/>
              </a:ext>
            </a:extLst>
          </p:cNvPr>
          <p:cNvPicPr>
            <a:picLocks noChangeAspect="1"/>
          </p:cNvPicPr>
          <p:nvPr/>
        </p:nvPicPr>
        <p:blipFill>
          <a:blip r:embed="rId3"/>
          <a:stretch>
            <a:fillRect/>
          </a:stretch>
        </p:blipFill>
        <p:spPr>
          <a:xfrm>
            <a:off x="6146799" y="1083730"/>
            <a:ext cx="5873657" cy="5445654"/>
          </a:xfrm>
          <a:prstGeom prst="rect">
            <a:avLst/>
          </a:prstGeom>
        </p:spPr>
      </p:pic>
      <p:sp>
        <p:nvSpPr>
          <p:cNvPr id="2" name="Rectangle 1">
            <a:extLst>
              <a:ext uri="{FF2B5EF4-FFF2-40B4-BE49-F238E27FC236}">
                <a16:creationId xmlns:a16="http://schemas.microsoft.com/office/drawing/2014/main" id="{0DB66946-A5C3-4040-BA89-1EF5AD8364A5}"/>
              </a:ext>
            </a:extLst>
          </p:cNvPr>
          <p:cNvSpPr/>
          <p:nvPr/>
        </p:nvSpPr>
        <p:spPr>
          <a:xfrm>
            <a:off x="5939626" y="293311"/>
            <a:ext cx="6107509"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Estimates and projections for HIV rapid test kit usage (2000-2025), Malawi, and implications for HIV testing</a:t>
            </a:r>
            <a:endParaRPr lang="en-GB"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01024C2-447C-41E9-98A8-771744DBCCA1}"/>
              </a:ext>
            </a:extLst>
          </p:cNvPr>
          <p:cNvSpPr/>
          <p:nvPr/>
        </p:nvSpPr>
        <p:spPr>
          <a:xfrm>
            <a:off x="15169" y="6593975"/>
            <a:ext cx="11981167" cy="246221"/>
          </a:xfrm>
          <a:prstGeom prst="rect">
            <a:avLst/>
          </a:prstGeom>
        </p:spPr>
        <p:txBody>
          <a:bodyPr wrap="square">
            <a:spAutoFit/>
          </a:bodyPr>
          <a:lstStyle/>
          <a:p>
            <a:r>
              <a:rPr lang="en-GB" sz="1000" b="0" i="0" u="none" strike="noStrike" baseline="0" dirty="0">
                <a:solidFill>
                  <a:srgbClr val="000000"/>
                </a:solidFill>
                <a:latin typeface="Arial" panose="020B0604020202020204" pitchFamily="34" charset="0"/>
                <a:cs typeface="Arial" panose="020B0604020202020204" pitchFamily="34" charset="0"/>
              </a:rPr>
              <a:t>Source: WHO GL 2019; WHO/UNAIDS/Malawi Department of HIV/AIDS, 2019 derived from Maheu-Giroux M et al AIDS 2019. DOI: 10.1097/QAD.0000000000002386. </a:t>
            </a:r>
            <a:endParaRPr lang="en-GB" sz="10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ECBC80F-55F4-4E44-A3DD-54868972CD2D}"/>
              </a:ext>
            </a:extLst>
          </p:cNvPr>
          <p:cNvSpPr/>
          <p:nvPr/>
        </p:nvSpPr>
        <p:spPr>
          <a:xfrm>
            <a:off x="485273" y="243964"/>
            <a:ext cx="5125453" cy="707886"/>
          </a:xfrm>
          <a:prstGeom prst="rect">
            <a:avLst/>
          </a:prstGeom>
          <a:solidFill>
            <a:schemeClr val="accent2"/>
          </a:solidFill>
        </p:spPr>
        <p:txBody>
          <a:bodyPr wrap="square">
            <a:spAutoFit/>
          </a:bodyPr>
          <a:lstStyle/>
          <a:p>
            <a:pPr algn="ctr"/>
            <a:r>
              <a:rPr lang="fr-CH" sz="2000" b="1" dirty="0">
                <a:solidFill>
                  <a:schemeClr val="bg1"/>
                </a:solidFill>
                <a:latin typeface="Arial" panose="020B0604020202020204" pitchFamily="34" charset="0"/>
                <a:cs typeface="Arial" panose="020B0604020202020204" pitchFamily="34" charset="0"/>
              </a:rPr>
              <a:t>Implications for </a:t>
            </a:r>
            <a:r>
              <a:rPr lang="fr-CH" sz="2000" b="1" dirty="0" err="1">
                <a:solidFill>
                  <a:schemeClr val="bg1"/>
                </a:solidFill>
                <a:latin typeface="Arial" panose="020B0604020202020204" pitchFamily="34" charset="0"/>
                <a:cs typeface="Arial" panose="020B0604020202020204" pitchFamily="34" charset="0"/>
              </a:rPr>
              <a:t>moving</a:t>
            </a:r>
            <a:r>
              <a:rPr lang="fr-CH" sz="2000" b="1" dirty="0">
                <a:solidFill>
                  <a:schemeClr val="bg1"/>
                </a:solidFill>
                <a:latin typeface="Arial" panose="020B0604020202020204" pitchFamily="34" charset="0"/>
                <a:cs typeface="Arial" panose="020B0604020202020204" pitchFamily="34" charset="0"/>
              </a:rPr>
              <a:t> to the </a:t>
            </a:r>
          </a:p>
          <a:p>
            <a:pPr algn="ctr"/>
            <a:r>
              <a:rPr lang="fr-CH" sz="2000" b="1" dirty="0">
                <a:solidFill>
                  <a:schemeClr val="bg1"/>
                </a:solidFill>
                <a:latin typeface="Arial" panose="020B0604020202020204" pitchFamily="34" charset="0"/>
                <a:cs typeface="Arial" panose="020B0604020202020204" pitchFamily="34" charset="0"/>
              </a:rPr>
              <a:t>WHO standard HIV </a:t>
            </a:r>
            <a:r>
              <a:rPr lang="fr-CH" sz="2000" b="1" dirty="0" err="1">
                <a:solidFill>
                  <a:schemeClr val="bg1"/>
                </a:solidFill>
                <a:latin typeface="Arial" panose="020B0604020202020204" pitchFamily="34" charset="0"/>
                <a:cs typeface="Arial" panose="020B0604020202020204" pitchFamily="34" charset="0"/>
              </a:rPr>
              <a:t>testing</a:t>
            </a:r>
            <a:r>
              <a:rPr lang="fr-CH" sz="2000" b="1" dirty="0">
                <a:solidFill>
                  <a:schemeClr val="bg1"/>
                </a:solidFill>
                <a:latin typeface="Arial" panose="020B0604020202020204" pitchFamily="34" charset="0"/>
                <a:cs typeface="Arial" panose="020B0604020202020204" pitchFamily="34" charset="0"/>
              </a:rPr>
              <a:t> </a:t>
            </a:r>
            <a:r>
              <a:rPr lang="fr-CH" sz="2000" b="1" dirty="0" err="1">
                <a:solidFill>
                  <a:schemeClr val="bg1"/>
                </a:solidFill>
                <a:latin typeface="Arial" panose="020B0604020202020204" pitchFamily="34" charset="0"/>
                <a:cs typeface="Arial" panose="020B0604020202020204" pitchFamily="34" charset="0"/>
              </a:rPr>
              <a:t>strategy</a:t>
            </a:r>
            <a:r>
              <a:rPr lang="fr-CH" sz="20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44231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D58BEA2E-C8C4-4C32-AC79-3D57BA0DE4F5}"/>
              </a:ext>
            </a:extLst>
          </p:cNvPr>
          <p:cNvSpPr txBox="1">
            <a:spLocks/>
          </p:cNvSpPr>
          <p:nvPr/>
        </p:nvSpPr>
        <p:spPr>
          <a:xfrm>
            <a:off x="266700" y="337930"/>
            <a:ext cx="7128013" cy="6367671"/>
          </a:xfrm>
          <a:prstGeom prst="rect">
            <a:avLst/>
          </a:prstGeom>
          <a:solidFill>
            <a:schemeClr val="accent3">
              <a:lumMod val="20000"/>
              <a:lumOff val="80000"/>
            </a:schemeClr>
          </a:solidFill>
        </p:spPr>
        <p:txBody>
          <a:bodyPr vert="horz" wrap="square" numCol="1"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Calibri" panose="020F050202020403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Calibri" panose="020F050202020403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Calibri" panose="020F050202020403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4775" marR="0" lvl="0" indent="0" algn="l" defTabSz="512763" rtl="0" eaLnBrk="1" fontAlgn="auto" latinLnBrk="0" hangingPunct="1">
              <a:lnSpc>
                <a:spcPct val="100000"/>
              </a:lnSpc>
              <a:spcBef>
                <a:spcPct val="0"/>
              </a:spcBef>
              <a:spcAft>
                <a:spcPts val="0"/>
              </a:spcAft>
              <a:buClrTx/>
              <a:buSzTx/>
              <a:buFont typeface="Arial" pitchFamily="34" charset="0"/>
              <a:buNone/>
              <a:tabLst/>
              <a:defRPr/>
            </a:pPr>
            <a:endParaRPr kumimoji="0" lang="en-US" alt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104775" marR="0" lvl="0" indent="0" algn="l" defTabSz="512763" rtl="0" eaLnBrk="1" fontAlgn="auto" latinLnBrk="0" hangingPunct="1">
              <a:lnSpc>
                <a:spcPct val="100000"/>
              </a:lnSpc>
              <a:spcBef>
                <a:spcPct val="0"/>
              </a:spcBef>
              <a:spcAft>
                <a:spcPts val="0"/>
              </a:spcAft>
              <a:buClrTx/>
              <a:buSzTx/>
              <a:buFont typeface="Arial"/>
              <a:buNone/>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It remains important to retest: </a:t>
            </a:r>
          </a:p>
          <a:p>
            <a:pPr marL="104775" marR="0" lvl="0" indent="0" algn="l" defTabSz="512763" rtl="0" eaLnBrk="1" fontAlgn="auto" latinLnBrk="0" hangingPunct="1">
              <a:lnSpc>
                <a:spcPct val="100000"/>
              </a:lnSpc>
              <a:spcBef>
                <a:spcPct val="0"/>
              </a:spcBef>
              <a:spcAft>
                <a:spcPts val="0"/>
              </a:spcAft>
              <a:buClrTx/>
              <a:buSzTx/>
              <a:buFont typeface="Arial"/>
              <a:buNone/>
              <a:tabLst/>
              <a:defRPr/>
            </a:pP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561975" marR="0" lvl="0" indent="-457200" algn="l" defTabSz="512763" rtl="0" eaLnBrk="1" fontAlgn="auto" latinLnBrk="0" hangingPunct="1">
              <a:lnSpc>
                <a:spcPct val="100000"/>
              </a:lnSpc>
              <a:spcBef>
                <a:spcPct val="0"/>
              </a:spcBef>
              <a:spcAft>
                <a:spcPts val="0"/>
              </a:spcAft>
              <a:buClrTx/>
              <a:buSzTx/>
              <a:buFont typeface="+mj-lt"/>
              <a:buAutoNum type="arabicPeriod"/>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People with HIV-inconclusive test results after 14 days;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and </a:t>
            </a:r>
          </a:p>
          <a:p>
            <a:pPr marL="561975" marR="0" lvl="0" indent="-457200" algn="l" defTabSz="512763" rtl="0" eaLnBrk="1" fontAlgn="auto" latinLnBrk="0" hangingPunct="1">
              <a:lnSpc>
                <a:spcPct val="100000"/>
              </a:lnSpc>
              <a:spcBef>
                <a:spcPct val="0"/>
              </a:spcBef>
              <a:spcAft>
                <a:spcPts val="0"/>
              </a:spcAft>
              <a:buClrTx/>
              <a:buSzTx/>
              <a:buFont typeface="+mj-lt"/>
              <a:buAutoNum type="arabicPeriod"/>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561975" marR="0" lvl="0" indent="-457200" algn="l" defTabSz="512763" rtl="0" eaLnBrk="1" fontAlgn="auto" latinLnBrk="0" hangingPunct="1">
              <a:lnSpc>
                <a:spcPct val="100000"/>
              </a:lnSpc>
              <a:spcBef>
                <a:spcPct val="0"/>
              </a:spcBef>
              <a:spcAft>
                <a:spcPts val="0"/>
              </a:spcAft>
              <a:buClrTx/>
              <a:buSzTx/>
              <a:buFont typeface="+mj-lt"/>
              <a:buAutoNum type="arabicPeriod"/>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People diagnosed with HIV to </a:t>
            </a:r>
            <a:r>
              <a:rPr kumimoji="0" lang="en-US" alt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verify</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an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itchFamily="34" charset="0"/>
              </a:rPr>
              <a:t>HIV-positive diagnosis</a:t>
            </a:r>
            <a:r>
              <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before initiating care and/or ART. </a:t>
            </a:r>
          </a:p>
          <a:p>
            <a:pPr marL="812800" marR="0" lvl="0" indent="-363538" algn="l" defTabSz="512763" rtl="0" eaLnBrk="1" fontAlgn="auto" latinLnBrk="0" hangingPunct="1">
              <a:lnSpc>
                <a:spcPct val="100000"/>
              </a:lnSpc>
              <a:spcBef>
                <a:spcPct val="0"/>
              </a:spcBef>
              <a:spcAft>
                <a:spcPts val="0"/>
              </a:spcAft>
              <a:buClrTx/>
              <a:buSzTx/>
              <a:buFont typeface="Arial"/>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This is quality assurance measure, e.g. rule out human errors, and prevent initiation of life long treatment. </a:t>
            </a:r>
          </a:p>
          <a:p>
            <a:pPr marL="812800" marR="0" lvl="0" indent="-363538" algn="l" defTabSz="512763" rtl="0" eaLnBrk="1" fontAlgn="auto" latinLnBrk="0" hangingPunct="1">
              <a:lnSpc>
                <a:spcPct val="100000"/>
              </a:lnSpc>
              <a:spcBef>
                <a:spcPct val="0"/>
              </a:spcBef>
              <a:spcAft>
                <a:spcPts val="0"/>
              </a:spcAft>
              <a:buClrTx/>
              <a:buSzTx/>
              <a:buFont typeface="Arial"/>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812800" marR="0" lvl="0" indent="-363538" algn="l" defTabSz="512763" rtl="0" eaLnBrk="1" fontAlgn="auto" latinLnBrk="0" hangingPunct="1">
              <a:lnSpc>
                <a:spcPct val="100000"/>
              </a:lnSpc>
              <a:spcBef>
                <a:spcPct val="0"/>
              </a:spcBef>
              <a:spcAft>
                <a:spcPts val="0"/>
              </a:spcAft>
              <a:buClrTx/>
              <a:buSzTx/>
              <a:buFont typeface="Arial"/>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Retesting people who are already on ART is </a:t>
            </a:r>
            <a:r>
              <a:rPr kumimoji="0" lang="en-US" alt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not</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recommended. </a:t>
            </a:r>
          </a:p>
          <a:p>
            <a:pPr marL="104775" marR="0" lvl="0" indent="0" algn="l" defTabSz="512763" rtl="0" eaLnBrk="1" fontAlgn="auto" latinLnBrk="0" hangingPunct="1">
              <a:lnSpc>
                <a:spcPct val="100000"/>
              </a:lnSpc>
              <a:spcBef>
                <a:spcPct val="0"/>
              </a:spcBef>
              <a:spcAft>
                <a:spcPts val="0"/>
              </a:spcAft>
              <a:buClrTx/>
              <a:buSzTx/>
              <a:buFontTx/>
              <a:buAutoNum type="arabicPeriod"/>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p:txBody>
      </p:sp>
      <p:pic>
        <p:nvPicPr>
          <p:cNvPr id="3" name="Picture 2">
            <a:extLst>
              <a:ext uri="{FF2B5EF4-FFF2-40B4-BE49-F238E27FC236}">
                <a16:creationId xmlns:a16="http://schemas.microsoft.com/office/drawing/2014/main" id="{0DE46E15-7DF0-4D99-AD8E-8E170A0F0F31}"/>
              </a:ext>
            </a:extLst>
          </p:cNvPr>
          <p:cNvPicPr>
            <a:picLocks noChangeAspect="1"/>
          </p:cNvPicPr>
          <p:nvPr/>
        </p:nvPicPr>
        <p:blipFill>
          <a:blip r:embed="rId2"/>
          <a:stretch>
            <a:fillRect/>
          </a:stretch>
        </p:blipFill>
        <p:spPr>
          <a:xfrm>
            <a:off x="8607942" y="337930"/>
            <a:ext cx="3584058" cy="3680367"/>
          </a:xfrm>
          <a:prstGeom prst="rect">
            <a:avLst/>
          </a:prstGeom>
        </p:spPr>
      </p:pic>
      <p:pic>
        <p:nvPicPr>
          <p:cNvPr id="4" name="Picture 3">
            <a:extLst>
              <a:ext uri="{FF2B5EF4-FFF2-40B4-BE49-F238E27FC236}">
                <a16:creationId xmlns:a16="http://schemas.microsoft.com/office/drawing/2014/main" id="{D1BADF2D-7360-4177-A471-2FB324C0E519}"/>
              </a:ext>
            </a:extLst>
          </p:cNvPr>
          <p:cNvPicPr>
            <a:picLocks noChangeAspect="1"/>
          </p:cNvPicPr>
          <p:nvPr/>
        </p:nvPicPr>
        <p:blipFill>
          <a:blip r:embed="rId3"/>
          <a:stretch>
            <a:fillRect/>
          </a:stretch>
        </p:blipFill>
        <p:spPr>
          <a:xfrm>
            <a:off x="7650646" y="3485323"/>
            <a:ext cx="2407392" cy="3220278"/>
          </a:xfrm>
          <a:prstGeom prst="rect">
            <a:avLst/>
          </a:prstGeom>
        </p:spPr>
      </p:pic>
    </p:spTree>
    <p:extLst>
      <p:ext uri="{BB962C8B-B14F-4D97-AF65-F5344CB8AC3E}">
        <p14:creationId xmlns:p14="http://schemas.microsoft.com/office/powerpoint/2010/main" val="3788278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C106BD-DFB1-4D4B-A3E4-A9530A29E451}"/>
              </a:ext>
            </a:extLst>
          </p:cNvPr>
          <p:cNvPicPr>
            <a:picLocks noChangeAspect="1"/>
          </p:cNvPicPr>
          <p:nvPr/>
        </p:nvPicPr>
        <p:blipFill>
          <a:blip r:embed="rId3"/>
          <a:stretch>
            <a:fillRect/>
          </a:stretch>
        </p:blipFill>
        <p:spPr>
          <a:xfrm>
            <a:off x="238655" y="1690686"/>
            <a:ext cx="5724525" cy="2257425"/>
          </a:xfrm>
          <a:prstGeom prst="rect">
            <a:avLst/>
          </a:prstGeom>
        </p:spPr>
      </p:pic>
      <p:sp>
        <p:nvSpPr>
          <p:cNvPr id="3" name="Rectangle 2">
            <a:extLst>
              <a:ext uri="{FF2B5EF4-FFF2-40B4-BE49-F238E27FC236}">
                <a16:creationId xmlns:a16="http://schemas.microsoft.com/office/drawing/2014/main" id="{AEECD591-9A40-4D4E-B5DF-0021A4FE4FAD}"/>
              </a:ext>
            </a:extLst>
          </p:cNvPr>
          <p:cNvSpPr/>
          <p:nvPr/>
        </p:nvSpPr>
        <p:spPr>
          <a:xfrm>
            <a:off x="6244452" y="91628"/>
            <a:ext cx="5814198" cy="6617196"/>
          </a:xfrm>
          <a:prstGeom prst="rect">
            <a:avLst/>
          </a:prstGeom>
        </p:spPr>
        <p:txBody>
          <a:bodyPr wrap="square">
            <a:spAutoFit/>
          </a:bodyPr>
          <a:lstStyle/>
          <a:p>
            <a:r>
              <a:rPr lang="en-PH" sz="2400" b="1" dirty="0">
                <a:solidFill>
                  <a:srgbClr val="000000"/>
                </a:solidFill>
                <a:ea typeface="Times New Roman"/>
                <a:cs typeface="Times New Roman"/>
              </a:rPr>
              <a:t>Summary of key evidence</a:t>
            </a:r>
          </a:p>
          <a:p>
            <a:endParaRPr lang="en-PH" i="1" u="sng" dirty="0">
              <a:solidFill>
                <a:srgbClr val="000000"/>
              </a:solidFill>
              <a:ea typeface="Times New Roman"/>
              <a:cs typeface="Times New Roman"/>
            </a:endParaRPr>
          </a:p>
          <a:p>
            <a:r>
              <a:rPr lang="en-PH" i="1" u="sng" dirty="0">
                <a:solidFill>
                  <a:srgbClr val="000000"/>
                </a:solidFill>
                <a:ea typeface="Times New Roman"/>
                <a:cs typeface="Times New Roman"/>
              </a:rPr>
              <a:t>Performance:</a:t>
            </a:r>
            <a:r>
              <a:rPr lang="en-PH" dirty="0">
                <a:solidFill>
                  <a:srgbClr val="000000"/>
                </a:solidFill>
                <a:ea typeface="Times New Roman"/>
                <a:cs typeface="Times New Roman"/>
              </a:rPr>
              <a:t> Sensitivity and specificity is comparable, but a substantially higher number of indeterminate results with an algorithm containing WB (nearly half were among HIV+).</a:t>
            </a:r>
          </a:p>
          <a:p>
            <a:endParaRPr lang="en-PH" sz="800" dirty="0">
              <a:solidFill>
                <a:srgbClr val="000000"/>
              </a:solidFill>
              <a:ea typeface="Times New Roman"/>
              <a:cs typeface="Times New Roman"/>
            </a:endParaRPr>
          </a:p>
          <a:p>
            <a:r>
              <a:rPr lang="en-PH" i="1" u="sng" dirty="0">
                <a:solidFill>
                  <a:srgbClr val="000000"/>
                </a:solidFill>
                <a:ea typeface="Times New Roman"/>
                <a:cs typeface="Times New Roman"/>
              </a:rPr>
              <a:t>Programmatic outcomes:</a:t>
            </a:r>
            <a:r>
              <a:rPr lang="en-PH" i="1" dirty="0">
                <a:solidFill>
                  <a:srgbClr val="000000"/>
                </a:solidFill>
                <a:ea typeface="Times New Roman"/>
                <a:cs typeface="Times New Roman"/>
              </a:rPr>
              <a:t> </a:t>
            </a:r>
            <a:r>
              <a:rPr lang="en-PH" dirty="0">
                <a:solidFill>
                  <a:srgbClr val="000000"/>
                </a:solidFill>
                <a:ea typeface="Times New Roman"/>
                <a:cs typeface="Times New Roman"/>
              </a:rPr>
              <a:t>Significantly longer time to diagnosis, higher loss to follow-up, and lower linkage to care with algorithms containing WB. </a:t>
            </a:r>
          </a:p>
          <a:p>
            <a:endParaRPr lang="en-PH" sz="800" dirty="0">
              <a:solidFill>
                <a:srgbClr val="000000"/>
              </a:solidFill>
              <a:ea typeface="Times New Roman"/>
              <a:cs typeface="Times New Roman"/>
            </a:endParaRPr>
          </a:p>
          <a:p>
            <a:r>
              <a:rPr lang="en-PH" i="1" u="sng" dirty="0">
                <a:solidFill>
                  <a:srgbClr val="000000"/>
                </a:solidFill>
                <a:ea typeface="Times New Roman"/>
                <a:cs typeface="Times New Roman"/>
              </a:rPr>
              <a:t>Values and preferences:</a:t>
            </a:r>
            <a:r>
              <a:rPr lang="en-PH" dirty="0">
                <a:solidFill>
                  <a:srgbClr val="000000"/>
                </a:solidFill>
                <a:ea typeface="Times New Roman"/>
                <a:cs typeface="Times New Roman"/>
              </a:rPr>
              <a:t> Generally both clients and provider favor algorithms without WB.</a:t>
            </a:r>
          </a:p>
          <a:p>
            <a:endParaRPr lang="en-AU" sz="800" dirty="0">
              <a:ea typeface="MS Mincho"/>
              <a:cs typeface="Times New Roman"/>
            </a:endParaRPr>
          </a:p>
          <a:p>
            <a:r>
              <a:rPr lang="en-PH" i="1" u="sng" dirty="0">
                <a:solidFill>
                  <a:srgbClr val="000000"/>
                </a:solidFill>
                <a:ea typeface="Times New Roman"/>
                <a:cs typeface="Times New Roman"/>
              </a:rPr>
              <a:t>Feasibility:</a:t>
            </a:r>
            <a:r>
              <a:rPr lang="en-PH" i="1" dirty="0">
                <a:solidFill>
                  <a:srgbClr val="000000"/>
                </a:solidFill>
                <a:ea typeface="Times New Roman"/>
                <a:cs typeface="Times New Roman"/>
              </a:rPr>
              <a:t> </a:t>
            </a:r>
            <a:r>
              <a:rPr lang="en-PH" dirty="0">
                <a:solidFill>
                  <a:srgbClr val="000000"/>
                </a:solidFill>
                <a:ea typeface="Times New Roman"/>
                <a:cs typeface="Times New Roman"/>
              </a:rPr>
              <a:t>Difficult to implement treat all, rapid ART initiation and offer prevention (</a:t>
            </a:r>
            <a:r>
              <a:rPr lang="en-PH" dirty="0" err="1">
                <a:solidFill>
                  <a:srgbClr val="000000"/>
                </a:solidFill>
                <a:ea typeface="Times New Roman"/>
                <a:cs typeface="Times New Roman"/>
              </a:rPr>
              <a:t>PrEP</a:t>
            </a:r>
            <a:r>
              <a:rPr lang="en-PH" dirty="0">
                <a:solidFill>
                  <a:srgbClr val="000000"/>
                </a:solidFill>
                <a:ea typeface="Times New Roman"/>
                <a:cs typeface="Times New Roman"/>
              </a:rPr>
              <a:t>) to those at substantial HIV risk when utilizing a WB algorithm. Testing with a WB requires more skilled staff and infrastructure.</a:t>
            </a:r>
          </a:p>
          <a:p>
            <a:endParaRPr lang="en-AU" sz="800" dirty="0">
              <a:latin typeface="Cambria"/>
              <a:ea typeface="MS Mincho"/>
              <a:cs typeface="Times New Roman"/>
            </a:endParaRPr>
          </a:p>
          <a:p>
            <a:r>
              <a:rPr lang="en-PH" i="1" u="sng" dirty="0">
                <a:solidFill>
                  <a:srgbClr val="000000"/>
                </a:solidFill>
                <a:ea typeface="Times New Roman"/>
                <a:cs typeface="Times New Roman"/>
              </a:rPr>
              <a:t>Resources use:</a:t>
            </a:r>
            <a:r>
              <a:rPr lang="en-PH" i="1" dirty="0">
                <a:solidFill>
                  <a:srgbClr val="000000"/>
                </a:solidFill>
                <a:ea typeface="Times New Roman"/>
                <a:cs typeface="Times New Roman"/>
              </a:rPr>
              <a:t> </a:t>
            </a:r>
            <a:r>
              <a:rPr lang="en-PH" dirty="0">
                <a:solidFill>
                  <a:srgbClr val="000000"/>
                </a:solidFill>
                <a:ea typeface="Times New Roman"/>
                <a:cs typeface="Times New Roman"/>
              </a:rPr>
              <a:t>More resources required for WB-based testing, all studies reported RDT to be substantially less costly than WB-based testing. One programme that stopped WB-based algorithms reported cost savings. </a:t>
            </a:r>
          </a:p>
          <a:p>
            <a:endParaRPr lang="en-AU" sz="800" dirty="0">
              <a:latin typeface="Cambria"/>
              <a:cs typeface="Times New Roman"/>
            </a:endParaRPr>
          </a:p>
          <a:p>
            <a:r>
              <a:rPr lang="en-AU" i="1" u="sng" dirty="0">
                <a:ea typeface="MS Mincho"/>
                <a:cs typeface="Times New Roman"/>
              </a:rPr>
              <a:t>Equity:</a:t>
            </a:r>
            <a:r>
              <a:rPr lang="en-AU" i="1" dirty="0">
                <a:ea typeface="MS Mincho"/>
                <a:cs typeface="Times New Roman"/>
              </a:rPr>
              <a:t> </a:t>
            </a:r>
            <a:r>
              <a:rPr lang="en-AU" dirty="0">
                <a:ea typeface="MS Mincho"/>
                <a:cs typeface="Times New Roman"/>
              </a:rPr>
              <a:t>Moving away from WB likely to improve </a:t>
            </a:r>
            <a:r>
              <a:rPr lang="en-US" dirty="0">
                <a:ea typeface="MS Mincho"/>
                <a:cs typeface="Times New Roman"/>
              </a:rPr>
              <a:t>equity and uptake among people with HIV who do not know their status</a:t>
            </a:r>
            <a:r>
              <a:rPr lang="en-AU" dirty="0">
                <a:ea typeface="MS Mincho"/>
                <a:cs typeface="Times New Roman"/>
              </a:rPr>
              <a:t> </a:t>
            </a:r>
          </a:p>
        </p:txBody>
      </p:sp>
      <p:sp>
        <p:nvSpPr>
          <p:cNvPr id="5" name="Rectangle 4">
            <a:extLst>
              <a:ext uri="{FF2B5EF4-FFF2-40B4-BE49-F238E27FC236}">
                <a16:creationId xmlns:a16="http://schemas.microsoft.com/office/drawing/2014/main" id="{40BB2766-71F8-44D1-AB40-1C6EAF703F4F}"/>
              </a:ext>
            </a:extLst>
          </p:cNvPr>
          <p:cNvSpPr/>
          <p:nvPr/>
        </p:nvSpPr>
        <p:spPr>
          <a:xfrm>
            <a:off x="17968" y="46494"/>
            <a:ext cx="3345981" cy="400110"/>
          </a:xfrm>
          <a:prstGeom prst="rect">
            <a:avLst/>
          </a:prstGeom>
          <a:solidFill>
            <a:srgbClr val="C00000"/>
          </a:solidFill>
        </p:spPr>
        <p:txBody>
          <a:bodyPr wrap="none">
            <a:spAutoFit/>
          </a:bodyPr>
          <a:lstStyle/>
          <a:p>
            <a:r>
              <a:rPr lang="fr-CH" sz="2000" b="1" dirty="0">
                <a:solidFill>
                  <a:schemeClr val="bg1"/>
                </a:solidFill>
                <a:latin typeface="Arial" panose="020B0604020202020204" pitchFamily="34" charset="0"/>
                <a:ea typeface="+mj-ea"/>
                <a:cs typeface="+mj-cs"/>
              </a:rPr>
              <a:t>NEW RECOMMENDATION</a:t>
            </a:r>
            <a:endParaRPr lang="en-GB" sz="1200" dirty="0">
              <a:solidFill>
                <a:schemeClr val="bg1"/>
              </a:solidFill>
            </a:endParaRPr>
          </a:p>
        </p:txBody>
      </p:sp>
      <p:pic>
        <p:nvPicPr>
          <p:cNvPr id="6" name="Picture 5">
            <a:extLst>
              <a:ext uri="{FF2B5EF4-FFF2-40B4-BE49-F238E27FC236}">
                <a16:creationId xmlns:a16="http://schemas.microsoft.com/office/drawing/2014/main" id="{163483F3-4517-4706-9810-C125C7CF7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3049585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p:txBody>
      </p:sp>
      <p:sp>
        <p:nvSpPr>
          <p:cNvPr id="3" name="Title 2"/>
          <p:cNvSpPr>
            <a:spLocks noGrp="1"/>
          </p:cNvSpPr>
          <p:nvPr>
            <p:ph type="title"/>
          </p:nvPr>
        </p:nvSpPr>
        <p:spPr>
          <a:xfrm>
            <a:off x="838200" y="274637"/>
            <a:ext cx="10515600" cy="1325563"/>
          </a:xfrm>
        </p:spPr>
        <p:txBody>
          <a:bodyPr>
            <a:noAutofit/>
          </a:bodyPr>
          <a:lstStyle/>
          <a:p>
            <a:pPr algn="ctr"/>
            <a:r>
              <a:rPr lang="en-US" sz="3600" b="1" dirty="0">
                <a:solidFill>
                  <a:schemeClr val="tx1"/>
                </a:solidFill>
                <a:latin typeface="Arial" panose="020B0604020202020204" pitchFamily="34" charset="0"/>
                <a:cs typeface="Arial" panose="020B0604020202020204" pitchFamily="34" charset="0"/>
              </a:rPr>
              <a:t>Gaps in HIV and syphilis screening </a:t>
            </a:r>
            <a:br>
              <a:rPr lang="en-US" sz="3600" b="1" dirty="0">
                <a:solidFill>
                  <a:schemeClr val="tx1"/>
                </a:solidFill>
                <a:latin typeface="Arial" panose="020B0604020202020204" pitchFamily="34" charset="0"/>
                <a:cs typeface="Arial" panose="020B0604020202020204" pitchFamily="34" charset="0"/>
              </a:rPr>
            </a:br>
            <a:r>
              <a:rPr lang="en-US" sz="3600" b="1" dirty="0">
                <a:solidFill>
                  <a:schemeClr val="tx1"/>
                </a:solidFill>
                <a:latin typeface="Arial" panose="020B0604020202020204" pitchFamily="34" charset="0"/>
                <a:cs typeface="Arial" panose="020B0604020202020204" pitchFamily="34" charset="0"/>
              </a:rPr>
              <a:t>during pregnancy</a:t>
            </a:r>
          </a:p>
        </p:txBody>
      </p:sp>
      <p:sp>
        <p:nvSpPr>
          <p:cNvPr id="7" name="Content Placeholder 1"/>
          <p:cNvSpPr txBox="1">
            <a:spLocks/>
          </p:cNvSpPr>
          <p:nvPr/>
        </p:nvSpPr>
        <p:spPr>
          <a:xfrm>
            <a:off x="4648200" y="1861463"/>
            <a:ext cx="3505200" cy="2858601"/>
          </a:xfrm>
          <a:prstGeom prst="rect">
            <a:avLst/>
          </a:prstGeom>
        </p:spPr>
        <p:txBody>
          <a:bodyPr vert="horz">
            <a:normAutofit/>
          </a:bodyPr>
          <a:lstStyle>
            <a:lvl1pPr marL="342900" indent="-342900" algn="l" rtl="0" eaLnBrk="1" latinLnBrk="0" hangingPunct="1">
              <a:spcBef>
                <a:spcPts val="700"/>
              </a:spcBef>
              <a:buClr>
                <a:schemeClr val="accent2"/>
              </a:buClr>
              <a:buSzPct val="60000"/>
              <a:buFont typeface="Wingdings" charset="2"/>
              <a:buChar char="u"/>
              <a:defRPr kumimoji="0" sz="2000" kern="1200">
                <a:solidFill>
                  <a:schemeClr val="tx1"/>
                </a:solidFill>
                <a:latin typeface="+mn-lt"/>
                <a:ea typeface="+mn-ea"/>
                <a:cs typeface="+mn-cs"/>
              </a:defRPr>
            </a:lvl1pPr>
            <a:lvl2pPr marL="651510" indent="-285750" algn="l" rtl="0" eaLnBrk="1" latinLnBrk="0" hangingPunct="1">
              <a:spcBef>
                <a:spcPts val="550"/>
              </a:spcBef>
              <a:buClr>
                <a:schemeClr val="accent1"/>
              </a:buClr>
              <a:buSzPct val="70000"/>
              <a:buFont typeface="Wingdings" charset="2"/>
              <a:buChar char="u"/>
              <a:defRPr kumimoji="0" sz="1800" kern="1200">
                <a:solidFill>
                  <a:schemeClr val="tx1"/>
                </a:solidFill>
                <a:latin typeface="+mn-lt"/>
                <a:ea typeface="+mn-ea"/>
                <a:cs typeface="+mn-cs"/>
              </a:defRPr>
            </a:lvl2pPr>
            <a:lvl3pPr marL="971550" indent="-285750" algn="l" rtl="0" eaLnBrk="1" latinLnBrk="0" hangingPunct="1">
              <a:spcBef>
                <a:spcPts val="500"/>
              </a:spcBef>
              <a:buClr>
                <a:schemeClr val="accent2"/>
              </a:buClr>
              <a:buSzPct val="75000"/>
              <a:buFont typeface="Wingdings" charset="2"/>
              <a:buChar char="u"/>
              <a:defRPr kumimoji="0" sz="1600" kern="1200">
                <a:solidFill>
                  <a:schemeClr val="tx1"/>
                </a:solidFill>
                <a:latin typeface="+mn-lt"/>
                <a:ea typeface="+mn-ea"/>
                <a:cs typeface="+mn-cs"/>
              </a:defRPr>
            </a:lvl3pPr>
            <a:lvl4pPr marL="1428750" indent="-285750" algn="l" rtl="0" eaLnBrk="1" latinLnBrk="0" hangingPunct="1">
              <a:spcBef>
                <a:spcPts val="400"/>
              </a:spcBef>
              <a:buClr>
                <a:schemeClr val="accent3"/>
              </a:buClr>
              <a:buSzPct val="75000"/>
              <a:buFont typeface="Wingdings" charset="2"/>
              <a:buChar char="u"/>
              <a:defRPr kumimoji="0" sz="1400" kern="1200">
                <a:solidFill>
                  <a:schemeClr val="tx1"/>
                </a:solidFill>
                <a:latin typeface="+mn-lt"/>
                <a:ea typeface="+mn-ea"/>
                <a:cs typeface="+mn-cs"/>
              </a:defRPr>
            </a:lvl4pPr>
            <a:lvl5pPr marL="1771650" indent="-171450" algn="l" rtl="0" eaLnBrk="1" latinLnBrk="0" hangingPunct="1">
              <a:spcBef>
                <a:spcPts val="400"/>
              </a:spcBef>
              <a:buClr>
                <a:schemeClr val="accent4"/>
              </a:buClr>
              <a:buSzPct val="65000"/>
              <a:buFont typeface="Wingdings" charset="2"/>
              <a:buChar char="u"/>
              <a:defRPr kumimoji="0" sz="12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65751" marR="0" lvl="1" indent="0" algn="ctr" defTabSz="914400" rtl="0" eaLnBrk="1" fontAlgn="auto" latinLnBrk="0" hangingPunct="1">
              <a:lnSpc>
                <a:spcPct val="100000"/>
              </a:lnSpc>
              <a:spcBef>
                <a:spcPts val="550"/>
              </a:spcBef>
              <a:spcAft>
                <a:spcPts val="0"/>
              </a:spcAft>
              <a:buClr>
                <a:srgbClr val="006792"/>
              </a:buClr>
              <a:buSzPct val="70000"/>
              <a:buFont typeface="Wingdings" charset="2"/>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365751" marR="0" lvl="1" indent="0" algn="ctr" defTabSz="914400" rtl="0" eaLnBrk="1" fontAlgn="auto" latinLnBrk="0" hangingPunct="1">
              <a:lnSpc>
                <a:spcPct val="100000"/>
              </a:lnSpc>
              <a:spcBef>
                <a:spcPts val="550"/>
              </a:spcBef>
              <a:spcAft>
                <a:spcPts val="0"/>
              </a:spcAft>
              <a:buClr>
                <a:srgbClr val="006792"/>
              </a:buClr>
              <a:buSzPct val="70000"/>
              <a:buFont typeface="Wingdings" charset="2"/>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365751" marR="0" lvl="1" indent="0" algn="ctr" defTabSz="914400" rtl="0" eaLnBrk="1" fontAlgn="auto" latinLnBrk="0" hangingPunct="1">
              <a:lnSpc>
                <a:spcPct val="100000"/>
              </a:lnSpc>
              <a:spcBef>
                <a:spcPts val="550"/>
              </a:spcBef>
              <a:spcAft>
                <a:spcPts val="0"/>
              </a:spcAft>
              <a:buClr>
                <a:srgbClr val="006792"/>
              </a:buClr>
              <a:buSzPct val="70000"/>
              <a:buFont typeface="Wingdings" charset="2"/>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700"/>
              </a:spcBef>
              <a:spcAft>
                <a:spcPts val="0"/>
              </a:spcAft>
              <a:buClr>
                <a:srgbClr val="3995B9"/>
              </a:buClr>
              <a:buSzPct val="60000"/>
              <a:buFont typeface="Wingdings" charset="2"/>
              <a:buChar char="u"/>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Content Placeholder 1"/>
          <p:cNvSpPr txBox="1">
            <a:spLocks/>
          </p:cNvSpPr>
          <p:nvPr/>
        </p:nvSpPr>
        <p:spPr>
          <a:xfrm>
            <a:off x="7312152" y="1600200"/>
            <a:ext cx="2511552" cy="4648200"/>
          </a:xfrm>
          <a:prstGeom prst="rect">
            <a:avLst/>
          </a:prstGeom>
        </p:spPr>
        <p:txBody>
          <a:bodyPr vert="horz">
            <a:normAutofit/>
          </a:bodyPr>
          <a:lstStyle>
            <a:lvl1pPr marL="342900" indent="-342900" algn="l" rtl="0" eaLnBrk="1" latinLnBrk="0" hangingPunct="1">
              <a:spcBef>
                <a:spcPts val="700"/>
              </a:spcBef>
              <a:buClr>
                <a:schemeClr val="accent2"/>
              </a:buClr>
              <a:buSzPct val="60000"/>
              <a:buFont typeface="Wingdings" charset="2"/>
              <a:buChar char="u"/>
              <a:defRPr kumimoji="0" sz="2000" kern="1200">
                <a:solidFill>
                  <a:schemeClr val="tx1"/>
                </a:solidFill>
                <a:latin typeface="+mn-lt"/>
                <a:ea typeface="+mn-ea"/>
                <a:cs typeface="+mn-cs"/>
              </a:defRPr>
            </a:lvl1pPr>
            <a:lvl2pPr marL="651510" indent="-285750" algn="l" rtl="0" eaLnBrk="1" latinLnBrk="0" hangingPunct="1">
              <a:spcBef>
                <a:spcPts val="550"/>
              </a:spcBef>
              <a:buClr>
                <a:schemeClr val="accent1"/>
              </a:buClr>
              <a:buSzPct val="70000"/>
              <a:buFont typeface="Wingdings" charset="2"/>
              <a:buChar char="u"/>
              <a:defRPr kumimoji="0" sz="1800" kern="1200">
                <a:solidFill>
                  <a:schemeClr val="tx1"/>
                </a:solidFill>
                <a:latin typeface="+mn-lt"/>
                <a:ea typeface="+mn-ea"/>
                <a:cs typeface="+mn-cs"/>
              </a:defRPr>
            </a:lvl2pPr>
            <a:lvl3pPr marL="971550" indent="-285750" algn="l" rtl="0" eaLnBrk="1" latinLnBrk="0" hangingPunct="1">
              <a:spcBef>
                <a:spcPts val="500"/>
              </a:spcBef>
              <a:buClr>
                <a:schemeClr val="accent2"/>
              </a:buClr>
              <a:buSzPct val="75000"/>
              <a:buFont typeface="Wingdings" charset="2"/>
              <a:buChar char="u"/>
              <a:defRPr kumimoji="0" sz="1600" kern="1200">
                <a:solidFill>
                  <a:schemeClr val="tx1"/>
                </a:solidFill>
                <a:latin typeface="+mn-lt"/>
                <a:ea typeface="+mn-ea"/>
                <a:cs typeface="+mn-cs"/>
              </a:defRPr>
            </a:lvl3pPr>
            <a:lvl4pPr marL="1428750" indent="-285750" algn="l" rtl="0" eaLnBrk="1" latinLnBrk="0" hangingPunct="1">
              <a:spcBef>
                <a:spcPts val="400"/>
              </a:spcBef>
              <a:buClr>
                <a:schemeClr val="accent3"/>
              </a:buClr>
              <a:buSzPct val="75000"/>
              <a:buFont typeface="Wingdings" charset="2"/>
              <a:buChar char="u"/>
              <a:defRPr kumimoji="0" sz="1400" kern="1200">
                <a:solidFill>
                  <a:schemeClr val="tx1"/>
                </a:solidFill>
                <a:latin typeface="+mn-lt"/>
                <a:ea typeface="+mn-ea"/>
                <a:cs typeface="+mn-cs"/>
              </a:defRPr>
            </a:lvl4pPr>
            <a:lvl5pPr marL="1771650" indent="-171450" algn="l" rtl="0" eaLnBrk="1" latinLnBrk="0" hangingPunct="1">
              <a:spcBef>
                <a:spcPts val="400"/>
              </a:spcBef>
              <a:buClr>
                <a:schemeClr val="accent4"/>
              </a:buClr>
              <a:buSzPct val="65000"/>
              <a:buFont typeface="Wingdings" charset="2"/>
              <a:buChar char="u"/>
              <a:defRPr kumimoji="0" sz="12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700"/>
              </a:spcBef>
              <a:spcAft>
                <a:spcPts val="0"/>
              </a:spcAft>
              <a:buClr>
                <a:srgbClr val="3995B9"/>
              </a:buClr>
              <a:buSzPct val="60000"/>
              <a:buFont typeface="Wingdings" charset="2"/>
              <a:buChar char="u"/>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700"/>
              </a:spcBef>
              <a:spcAft>
                <a:spcPts val="0"/>
              </a:spcAft>
              <a:buClr>
                <a:srgbClr val="3995B9"/>
              </a:buClr>
              <a:buSzPct val="60000"/>
              <a:buFont typeface="Wingdings" charset="2"/>
              <a:buChar char="u"/>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700"/>
              </a:spcBef>
              <a:spcAft>
                <a:spcPts val="0"/>
              </a:spcAft>
              <a:buClr>
                <a:srgbClr val="3995B9"/>
              </a:buClr>
              <a:buSzPct val="60000"/>
              <a:buFont typeface="Wingdings" charset="2"/>
              <a:buChar char="u"/>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Picture 8"/>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2968929" y="5459000"/>
            <a:ext cx="753501" cy="753501"/>
          </a:xfrm>
          <a:prstGeom prst="rect">
            <a:avLst/>
          </a:prstGeom>
        </p:spPr>
      </p:pic>
      <p:sp>
        <p:nvSpPr>
          <p:cNvPr id="5" name="TextBox 4"/>
          <p:cNvSpPr txBox="1"/>
          <p:nvPr/>
        </p:nvSpPr>
        <p:spPr>
          <a:xfrm>
            <a:off x="7968343" y="6304486"/>
            <a:ext cx="42236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UNAIDS Global Plan, 2016; </a:t>
            </a:r>
            <a:r>
              <a:rPr kumimoji="0" lang="en-US" sz="1400" b="0" i="1" u="none" strike="noStrike" kern="1200" cap="none" spc="0" normalizeH="0" baseline="0" noProof="0" dirty="0" err="1">
                <a:ln>
                  <a:noFill/>
                </a:ln>
                <a:solidFill>
                  <a:prstClr val="black"/>
                </a:solidFill>
                <a:effectLst/>
                <a:uLnTx/>
                <a:uFillTx/>
                <a:latin typeface="Arial"/>
                <a:ea typeface="+mn-ea"/>
                <a:cs typeface="+mn-cs"/>
              </a:rPr>
              <a:t>Wijesooriya</a:t>
            </a:r>
            <a:r>
              <a:rPr kumimoji="0" lang="en-US" sz="1400" b="0" i="1" u="none" strike="noStrike" kern="1200" cap="none" spc="0" normalizeH="0" baseline="0" noProof="0" dirty="0">
                <a:ln>
                  <a:noFill/>
                </a:ln>
                <a:solidFill>
                  <a:prstClr val="black"/>
                </a:solidFill>
                <a:effectLst/>
                <a:uLnTx/>
                <a:uFillTx/>
                <a:latin typeface="Arial"/>
                <a:ea typeface="+mn-ea"/>
                <a:cs typeface="+mn-cs"/>
              </a:rPr>
              <a:t> NS, Lancet 2016;  Johnson LF, JAIDS 2012.</a:t>
            </a:r>
          </a:p>
        </p:txBody>
      </p:sp>
      <p:grpSp>
        <p:nvGrpSpPr>
          <p:cNvPr id="17" name="Group 16"/>
          <p:cNvGrpSpPr/>
          <p:nvPr/>
        </p:nvGrpSpPr>
        <p:grpSpPr>
          <a:xfrm>
            <a:off x="2318360" y="3945374"/>
            <a:ext cx="1849248" cy="1159621"/>
            <a:chOff x="2181275" y="3119591"/>
            <a:chExt cx="2329841" cy="137814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495" y="3119591"/>
              <a:ext cx="959400" cy="959400"/>
            </a:xfrm>
            <a:prstGeom prst="rect">
              <a:avLst/>
            </a:prstGeom>
          </p:spPr>
        </p:pic>
        <p:sp>
          <p:nvSpPr>
            <p:cNvPr id="15" name="TextBox 14"/>
            <p:cNvSpPr txBox="1"/>
            <p:nvPr/>
          </p:nvSpPr>
          <p:spPr>
            <a:xfrm>
              <a:off x="2181275" y="4036066"/>
              <a:ext cx="2329841" cy="461665"/>
            </a:xfrm>
            <a:prstGeom prst="rect">
              <a:avLst/>
            </a:prstGeom>
            <a:noFill/>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MTCT </a:t>
              </a:r>
            </a:p>
          </p:txBody>
        </p:sp>
      </p:grpSp>
      <p:sp>
        <p:nvSpPr>
          <p:cNvPr id="19" name="Content Placeholder 1"/>
          <p:cNvSpPr txBox="1">
            <a:spLocks/>
          </p:cNvSpPr>
          <p:nvPr/>
        </p:nvSpPr>
        <p:spPr>
          <a:xfrm>
            <a:off x="969264" y="1600200"/>
            <a:ext cx="10871200" cy="467868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panose="05000000000000000000" pitchFamily="2" charset="2"/>
              <a:buChar char=""/>
              <a:defRPr kumimoji="0" sz="20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panose="05000000000000000000" pitchFamily="2" charset="2"/>
              <a:buChar char=""/>
              <a:defRPr kumimoji="0" sz="18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panose="05000000000000000000" pitchFamily="2" charset="2"/>
              <a:buChar char=""/>
              <a:defRPr kumimoji="0" sz="16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panose="05000000000000000000" pitchFamily="2" charset="2"/>
              <a:buChar char=""/>
              <a:defRPr kumimoji="0" sz="14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panose="05000000000000000000" pitchFamily="2" charset="2"/>
              <a:buChar char=""/>
              <a:defRPr kumimoji="0" sz="12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700"/>
              </a:spcBef>
              <a:spcAft>
                <a:spcPts val="0"/>
              </a:spcAft>
              <a:buClr>
                <a:srgbClr val="3995B9"/>
              </a:buClr>
              <a:buSzPct val="60000"/>
              <a:buFont typeface="Wingdings" panose="05000000000000000000" pitchFamily="2" charset="2"/>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700"/>
              </a:spcBef>
              <a:spcAft>
                <a:spcPts val="0"/>
              </a:spcAft>
              <a:buClr>
                <a:srgbClr val="3995B9"/>
              </a:buClr>
              <a:buSzPct val="60000"/>
              <a:buFont typeface="Wingdings" panose="05000000000000000000" pitchFamily="2" charset="2"/>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700"/>
              </a:spcBef>
              <a:spcAft>
                <a:spcPts val="0"/>
              </a:spcAft>
              <a:buClr>
                <a:srgbClr val="3995B9"/>
              </a:buClr>
              <a:buSzPct val="60000"/>
              <a:buFont typeface="Wingdings" panose="05000000000000000000" pitchFamily="2" charset="2"/>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Rectangle 19"/>
          <p:cNvSpPr/>
          <p:nvPr/>
        </p:nvSpPr>
        <p:spPr>
          <a:xfrm>
            <a:off x="5447792" y="2247610"/>
            <a:ext cx="1622109" cy="4800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HIV</a:t>
            </a:r>
          </a:p>
        </p:txBody>
      </p:sp>
      <p:sp>
        <p:nvSpPr>
          <p:cNvPr id="21" name="Rectangle 20"/>
          <p:cNvSpPr/>
          <p:nvPr/>
        </p:nvSpPr>
        <p:spPr>
          <a:xfrm>
            <a:off x="9113817" y="2247610"/>
            <a:ext cx="1622109" cy="4800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Syphilis</a:t>
            </a:r>
          </a:p>
        </p:txBody>
      </p:sp>
      <p:sp>
        <p:nvSpPr>
          <p:cNvPr id="24" name="TextBox 23"/>
          <p:cNvSpPr txBox="1"/>
          <p:nvPr/>
        </p:nvSpPr>
        <p:spPr>
          <a:xfrm>
            <a:off x="8801814" y="2860172"/>
            <a:ext cx="2329841" cy="461665"/>
          </a:xfrm>
          <a:prstGeom prst="rect">
            <a:avLst/>
          </a:prstGeom>
          <a:noFill/>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930,000</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TextBox 24"/>
          <p:cNvSpPr txBox="1"/>
          <p:nvPr/>
        </p:nvSpPr>
        <p:spPr>
          <a:xfrm>
            <a:off x="8863363" y="4151866"/>
            <a:ext cx="2329841" cy="461665"/>
          </a:xfrm>
          <a:prstGeom prst="rect">
            <a:avLst/>
          </a:prstGeom>
          <a:noFill/>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11%</a:t>
            </a: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719" y="2345273"/>
            <a:ext cx="1264324" cy="1264324"/>
          </a:xfrm>
          <a:prstGeom prst="rect">
            <a:avLst/>
          </a:prstGeom>
        </p:spPr>
      </p:pic>
      <p:sp>
        <p:nvSpPr>
          <p:cNvPr id="27" name="TextBox 26"/>
          <p:cNvSpPr txBox="1"/>
          <p:nvPr/>
        </p:nvSpPr>
        <p:spPr>
          <a:xfrm>
            <a:off x="5112345" y="5438085"/>
            <a:ext cx="2441573" cy="738664"/>
          </a:xfrm>
          <a:prstGeom prst="rect">
            <a:avLst/>
          </a:prstGeom>
          <a:noFill/>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150,000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New infections (2015)</a:t>
            </a:r>
          </a:p>
        </p:txBody>
      </p:sp>
      <p:sp>
        <p:nvSpPr>
          <p:cNvPr id="29" name="TextBox 28"/>
          <p:cNvSpPr txBox="1"/>
          <p:nvPr/>
        </p:nvSpPr>
        <p:spPr>
          <a:xfrm>
            <a:off x="8558831" y="5393968"/>
            <a:ext cx="3091783" cy="738664"/>
          </a:xfrm>
          <a:prstGeom prst="rect">
            <a:avLst/>
          </a:prstGeom>
          <a:noFill/>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102,000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Congenital infections (2012)</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5379" y="2669641"/>
            <a:ext cx="877371" cy="877371"/>
          </a:xfrm>
          <a:prstGeom prst="rect">
            <a:avLst/>
          </a:prstGeom>
        </p:spPr>
      </p:pic>
      <p:sp>
        <p:nvSpPr>
          <p:cNvPr id="30" name="TextBox 29"/>
          <p:cNvSpPr txBox="1"/>
          <p:nvPr/>
        </p:nvSpPr>
        <p:spPr>
          <a:xfrm>
            <a:off x="5114750" y="2929407"/>
            <a:ext cx="2329841" cy="461665"/>
          </a:xfrm>
          <a:prstGeom prst="rect">
            <a:avLst/>
          </a:prstGeom>
          <a:noFill/>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1.4 M</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1" name="TextBox 30"/>
          <p:cNvSpPr txBox="1"/>
          <p:nvPr/>
        </p:nvSpPr>
        <p:spPr>
          <a:xfrm>
            <a:off x="5188311" y="4119309"/>
            <a:ext cx="2329841" cy="461665"/>
          </a:xfrm>
          <a:prstGeom prst="rect">
            <a:avLst/>
          </a:prstGeom>
          <a:noFill/>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2-23%</a:t>
            </a:r>
          </a:p>
        </p:txBody>
      </p:sp>
      <p:pic>
        <p:nvPicPr>
          <p:cNvPr id="18" name="Picture 17"/>
          <p:cNvPicPr>
            <a:picLocks noChangeAspect="1"/>
          </p:cNvPicPr>
          <p:nvPr/>
        </p:nvPicPr>
        <p:blipFill>
          <a:blip r:embed="rId7"/>
          <a:stretch>
            <a:fillRect/>
          </a:stretch>
        </p:blipFill>
        <p:spPr>
          <a:xfrm>
            <a:off x="524042" y="3945374"/>
            <a:ext cx="1306866" cy="1306866"/>
          </a:xfrm>
          <a:prstGeom prst="rect">
            <a:avLst/>
          </a:prstGeom>
        </p:spPr>
      </p:pic>
      <p:sp>
        <p:nvSpPr>
          <p:cNvPr id="4" name="Rectangle 3">
            <a:extLst>
              <a:ext uri="{FF2B5EF4-FFF2-40B4-BE49-F238E27FC236}">
                <a16:creationId xmlns:a16="http://schemas.microsoft.com/office/drawing/2014/main" id="{330215FF-54A9-45F8-A889-9F7BCF097219}"/>
              </a:ext>
            </a:extLst>
          </p:cNvPr>
          <p:cNvSpPr/>
          <p:nvPr/>
        </p:nvSpPr>
        <p:spPr>
          <a:xfrm>
            <a:off x="8378979" y="1231075"/>
            <a:ext cx="3091783" cy="646331"/>
          </a:xfrm>
          <a:prstGeom prst="rect">
            <a:avLst/>
          </a:prstGeom>
          <a:solidFill>
            <a:srgbClr val="C00000"/>
          </a:solidFill>
        </p:spPr>
        <p:txBody>
          <a:bodyPr wrap="square">
            <a:spAutoFit/>
          </a:bodyPr>
          <a:lstStyle/>
          <a:p>
            <a:pPr algn="ctr"/>
            <a:r>
              <a:rPr lang="fr-CH" b="1" dirty="0">
                <a:solidFill>
                  <a:schemeClr val="bg1"/>
                </a:solidFill>
                <a:latin typeface="Arial" panose="020B0604020202020204" pitchFamily="34" charset="0"/>
                <a:cs typeface="Arial" panose="020B0604020202020204" pitchFamily="34" charset="0"/>
              </a:rPr>
              <a:t>Syphilis </a:t>
            </a:r>
            <a:r>
              <a:rPr lang="fr-CH" b="1" dirty="0" err="1">
                <a:solidFill>
                  <a:schemeClr val="bg1"/>
                </a:solidFill>
                <a:latin typeface="Arial" panose="020B0604020202020204" pitchFamily="34" charset="0"/>
                <a:cs typeface="Arial" panose="020B0604020202020204" pitchFamily="34" charset="0"/>
              </a:rPr>
              <a:t>is</a:t>
            </a:r>
            <a:r>
              <a:rPr lang="fr-CH" b="1" dirty="0">
                <a:solidFill>
                  <a:schemeClr val="bg1"/>
                </a:solidFill>
                <a:latin typeface="Arial" panose="020B0604020202020204" pitchFamily="34" charset="0"/>
                <a:cs typeface="Arial" panose="020B0604020202020204" pitchFamily="34" charset="0"/>
              </a:rPr>
              <a:t> the 2</a:t>
            </a:r>
            <a:r>
              <a:rPr lang="fr-CH" b="1" baseline="30000" dirty="0">
                <a:solidFill>
                  <a:schemeClr val="bg1"/>
                </a:solidFill>
                <a:latin typeface="Arial" panose="020B0604020202020204" pitchFamily="34" charset="0"/>
                <a:cs typeface="Arial" panose="020B0604020202020204" pitchFamily="34" charset="0"/>
              </a:rPr>
              <a:t>nd</a:t>
            </a:r>
            <a:r>
              <a:rPr lang="fr-CH" b="1" dirty="0">
                <a:solidFill>
                  <a:schemeClr val="bg1"/>
                </a:solidFill>
                <a:latin typeface="Arial" panose="020B0604020202020204" pitchFamily="34" charset="0"/>
                <a:cs typeface="Arial" panose="020B0604020202020204" pitchFamily="34" charset="0"/>
              </a:rPr>
              <a:t> </a:t>
            </a:r>
            <a:r>
              <a:rPr lang="fr-CH" b="1" dirty="0" err="1">
                <a:solidFill>
                  <a:schemeClr val="bg1"/>
                </a:solidFill>
                <a:latin typeface="Arial" panose="020B0604020202020204" pitchFamily="34" charset="0"/>
                <a:cs typeface="Arial" panose="020B0604020202020204" pitchFamily="34" charset="0"/>
              </a:rPr>
              <a:t>leading</a:t>
            </a:r>
            <a:r>
              <a:rPr lang="fr-CH" b="1" dirty="0">
                <a:solidFill>
                  <a:schemeClr val="bg1"/>
                </a:solidFill>
                <a:latin typeface="Arial" panose="020B0604020202020204" pitchFamily="34" charset="0"/>
                <a:cs typeface="Arial" panose="020B0604020202020204" pitchFamily="34" charset="0"/>
              </a:rPr>
              <a:t> cause of </a:t>
            </a:r>
            <a:r>
              <a:rPr lang="fr-CH" b="1" dirty="0" err="1">
                <a:solidFill>
                  <a:schemeClr val="bg1"/>
                </a:solidFill>
                <a:latin typeface="Arial" panose="020B0604020202020204" pitchFamily="34" charset="0"/>
                <a:cs typeface="Arial" panose="020B0604020202020204" pitchFamily="34" charset="0"/>
              </a:rPr>
              <a:t>still</a:t>
            </a:r>
            <a:r>
              <a:rPr lang="fr-CH" b="1" dirty="0">
                <a:solidFill>
                  <a:schemeClr val="bg1"/>
                </a:solidFill>
                <a:latin typeface="Arial" panose="020B0604020202020204" pitchFamily="34" charset="0"/>
                <a:cs typeface="Arial" panose="020B0604020202020204" pitchFamily="34" charset="0"/>
              </a:rPr>
              <a:t> </a:t>
            </a:r>
            <a:r>
              <a:rPr lang="fr-CH" b="1" dirty="0" err="1">
                <a:solidFill>
                  <a:schemeClr val="bg1"/>
                </a:solidFill>
                <a:latin typeface="Arial" panose="020B0604020202020204" pitchFamily="34" charset="0"/>
                <a:cs typeface="Arial" panose="020B0604020202020204" pitchFamily="34" charset="0"/>
              </a:rPr>
              <a:t>birth</a:t>
            </a:r>
            <a:r>
              <a:rPr lang="fr-CH" b="1" dirty="0">
                <a:solidFill>
                  <a:schemeClr val="bg1"/>
                </a:solidFill>
                <a:latin typeface="Arial" panose="020B0604020202020204" pitchFamily="34" charset="0"/>
                <a:cs typeface="Arial" panose="020B0604020202020204" pitchFamily="34" charset="0"/>
              </a:rPr>
              <a:t> </a:t>
            </a:r>
            <a:r>
              <a:rPr lang="fr-CH" b="1" dirty="0" err="1">
                <a:solidFill>
                  <a:schemeClr val="bg1"/>
                </a:solidFill>
                <a:latin typeface="Arial" panose="020B0604020202020204" pitchFamily="34" charset="0"/>
                <a:cs typeface="Arial" panose="020B0604020202020204" pitchFamily="34" charset="0"/>
              </a:rPr>
              <a:t>globally</a:t>
            </a:r>
            <a:endParaRPr lang="fr-CH" b="1" dirty="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327D8F4D-68BB-46FD-88D0-16EB629C1A95}"/>
              </a:ext>
            </a:extLst>
          </p:cNvPr>
          <p:cNvSpPr/>
          <p:nvPr/>
        </p:nvSpPr>
        <p:spPr>
          <a:xfrm>
            <a:off x="17968" y="46494"/>
            <a:ext cx="4993996" cy="400110"/>
          </a:xfrm>
          <a:prstGeom prst="rect">
            <a:avLst/>
          </a:prstGeom>
          <a:solidFill>
            <a:schemeClr val="accent2"/>
          </a:solidFill>
        </p:spPr>
        <p:txBody>
          <a:bodyPr wrap="none">
            <a:spAutoFit/>
          </a:bodyPr>
          <a:lstStyle/>
          <a:p>
            <a:r>
              <a:rPr lang="fr-CH" sz="2000" b="1" dirty="0">
                <a:solidFill>
                  <a:schemeClr val="bg1"/>
                </a:solidFill>
                <a:latin typeface="Arial" panose="020B0604020202020204" pitchFamily="34" charset="0"/>
                <a:ea typeface="+mj-ea"/>
                <a:cs typeface="+mj-cs"/>
              </a:rPr>
              <a:t>UPDATED GUIDANCE FOR HTS IN ANC</a:t>
            </a:r>
            <a:endParaRPr lang="en-GB" sz="1200" dirty="0">
              <a:solidFill>
                <a:schemeClr val="bg1"/>
              </a:solidFill>
            </a:endParaRPr>
          </a:p>
        </p:txBody>
      </p:sp>
      <p:pic>
        <p:nvPicPr>
          <p:cNvPr id="32" name="Picture 31">
            <a:extLst>
              <a:ext uri="{FF2B5EF4-FFF2-40B4-BE49-F238E27FC236}">
                <a16:creationId xmlns:a16="http://schemas.microsoft.com/office/drawing/2014/main" id="{774A5513-DEBA-4784-9072-21642BA0E3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212359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5" grpId="0"/>
      <p:bldP spid="27" grpId="0"/>
      <p:bldP spid="29"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a:extLst>
              <a:ext uri="{FF2B5EF4-FFF2-40B4-BE49-F238E27FC236}">
                <a16:creationId xmlns:a16="http://schemas.microsoft.com/office/drawing/2014/main" id="{5D549115-7217-44AC-935D-39E862CA73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4364" y="3913658"/>
            <a:ext cx="2248297" cy="2688793"/>
          </a:xfrm>
          <a:prstGeom prst="rect">
            <a:avLst/>
          </a:prstGeom>
        </p:spPr>
      </p:pic>
      <p:pic>
        <p:nvPicPr>
          <p:cNvPr id="8" name="Picture 7" descr="Screen Clipping">
            <a:extLst>
              <a:ext uri="{FF2B5EF4-FFF2-40B4-BE49-F238E27FC236}">
                <a16:creationId xmlns:a16="http://schemas.microsoft.com/office/drawing/2014/main" id="{CBC1CC17-96B0-4484-8178-91BB58C1FD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4364" y="1063080"/>
            <a:ext cx="2248297" cy="2651930"/>
          </a:xfrm>
          <a:prstGeom prst="rect">
            <a:avLst/>
          </a:prstGeom>
        </p:spPr>
      </p:pic>
      <p:pic>
        <p:nvPicPr>
          <p:cNvPr id="10" name="Picture 9" descr="Screen Clipping">
            <a:extLst>
              <a:ext uri="{FF2B5EF4-FFF2-40B4-BE49-F238E27FC236}">
                <a16:creationId xmlns:a16="http://schemas.microsoft.com/office/drawing/2014/main" id="{C72D8D33-DC5F-45AC-A2AC-DE09EA3C07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7" r="1"/>
          <a:stretch/>
        </p:blipFill>
        <p:spPr>
          <a:xfrm>
            <a:off x="9564561" y="1032274"/>
            <a:ext cx="2163500" cy="2718382"/>
          </a:xfrm>
          <a:prstGeom prst="rect">
            <a:avLst/>
          </a:prstGeom>
        </p:spPr>
      </p:pic>
      <p:pic>
        <p:nvPicPr>
          <p:cNvPr id="12" name="Picture 11" descr="Screen Clipping">
            <a:extLst>
              <a:ext uri="{FF2B5EF4-FFF2-40B4-BE49-F238E27FC236}">
                <a16:creationId xmlns:a16="http://schemas.microsoft.com/office/drawing/2014/main" id="{87C83D9F-30D6-44F7-AEED-8833D53FDE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29"/>
          <a:stretch/>
        </p:blipFill>
        <p:spPr>
          <a:xfrm>
            <a:off x="6538818" y="3913658"/>
            <a:ext cx="2328680" cy="2718382"/>
          </a:xfrm>
          <a:prstGeom prst="rect">
            <a:avLst/>
          </a:prstGeom>
        </p:spPr>
      </p:pic>
      <p:pic>
        <p:nvPicPr>
          <p:cNvPr id="14" name="Picture 13" descr="Screen Clipping">
            <a:extLst>
              <a:ext uri="{FF2B5EF4-FFF2-40B4-BE49-F238E27FC236}">
                <a16:creationId xmlns:a16="http://schemas.microsoft.com/office/drawing/2014/main" id="{A8A33701-8026-4526-9FE4-06A6851107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9271" y="1067919"/>
            <a:ext cx="2248297" cy="2718382"/>
          </a:xfrm>
          <a:prstGeom prst="rect">
            <a:avLst/>
          </a:prstGeom>
        </p:spPr>
      </p:pic>
      <p:pic>
        <p:nvPicPr>
          <p:cNvPr id="13" name="Picture 12">
            <a:extLst>
              <a:ext uri="{FF2B5EF4-FFF2-40B4-BE49-F238E27FC236}">
                <a16:creationId xmlns:a16="http://schemas.microsoft.com/office/drawing/2014/main" id="{1CEE4090-9871-45EA-8072-6C667A0C4D0F}"/>
              </a:ext>
            </a:extLst>
          </p:cNvPr>
          <p:cNvPicPr>
            <a:picLocks noChangeAspect="1"/>
          </p:cNvPicPr>
          <p:nvPr/>
        </p:nvPicPr>
        <p:blipFill>
          <a:blip r:embed="rId8"/>
          <a:stretch>
            <a:fillRect/>
          </a:stretch>
        </p:blipFill>
        <p:spPr>
          <a:xfrm>
            <a:off x="122981" y="1223232"/>
            <a:ext cx="3073445" cy="4832290"/>
          </a:xfrm>
          <a:prstGeom prst="rect">
            <a:avLst/>
          </a:prstGeom>
        </p:spPr>
      </p:pic>
      <p:sp>
        <p:nvSpPr>
          <p:cNvPr id="11" name="Isosceles Triangle 10">
            <a:extLst>
              <a:ext uri="{FF2B5EF4-FFF2-40B4-BE49-F238E27FC236}">
                <a16:creationId xmlns:a16="http://schemas.microsoft.com/office/drawing/2014/main" id="{0476AFE2-6148-43E9-8EEC-5717FFF722B3}"/>
              </a:ext>
            </a:extLst>
          </p:cNvPr>
          <p:cNvSpPr/>
          <p:nvPr/>
        </p:nvSpPr>
        <p:spPr>
          <a:xfrm rot="5400000">
            <a:off x="2353641" y="3296302"/>
            <a:ext cx="2143125" cy="32861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
            <a:extLst>
              <a:ext uri="{FF2B5EF4-FFF2-40B4-BE49-F238E27FC236}">
                <a16:creationId xmlns:a16="http://schemas.microsoft.com/office/drawing/2014/main" id="{3962F649-93EC-4085-B33F-52F12E1D8F05}"/>
              </a:ext>
            </a:extLst>
          </p:cNvPr>
          <p:cNvSpPr txBox="1">
            <a:spLocks/>
          </p:cNvSpPr>
          <p:nvPr/>
        </p:nvSpPr>
        <p:spPr>
          <a:xfrm>
            <a:off x="435985" y="158662"/>
            <a:ext cx="11536842" cy="61699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u="sng" dirty="0">
                <a:solidFill>
                  <a:schemeClr val="tx1"/>
                </a:solidFill>
                <a:latin typeface="Arial" panose="020B0604020202020204" pitchFamily="34" charset="0"/>
                <a:cs typeface="Arial" panose="020B0604020202020204" pitchFamily="34" charset="0"/>
              </a:rPr>
              <a:t>New</a:t>
            </a:r>
            <a:r>
              <a:rPr lang="en-US" sz="3200" b="1" dirty="0">
                <a:solidFill>
                  <a:schemeClr val="tx1"/>
                </a:solidFill>
                <a:latin typeface="Arial" panose="020B0604020202020204" pitchFamily="34" charset="0"/>
                <a:cs typeface="Arial" panose="020B0604020202020204" pitchFamily="34" charset="0"/>
              </a:rPr>
              <a:t> WHO HTS Guidelines for a changing epidemic</a:t>
            </a:r>
            <a:endParaRPr lang="en-GB" sz="3200" b="1" dirty="0">
              <a:solidFill>
                <a:schemeClr val="tx1"/>
              </a:solidFill>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9"/>
          <a:stretch>
            <a:fillRect/>
          </a:stretch>
        </p:blipFill>
        <p:spPr>
          <a:xfrm>
            <a:off x="9564561" y="3913658"/>
            <a:ext cx="2114286" cy="2857143"/>
          </a:xfrm>
          <a:prstGeom prst="rect">
            <a:avLst/>
          </a:prstGeom>
        </p:spPr>
      </p:pic>
    </p:spTree>
    <p:extLst>
      <p:ext uri="{BB962C8B-B14F-4D97-AF65-F5344CB8AC3E}">
        <p14:creationId xmlns:p14="http://schemas.microsoft.com/office/powerpoint/2010/main" val="1558712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85E6AD-8485-43DD-A4CC-4E9A5E08D39D}"/>
              </a:ext>
            </a:extLst>
          </p:cNvPr>
          <p:cNvPicPr>
            <a:picLocks noChangeAspect="1"/>
          </p:cNvPicPr>
          <p:nvPr/>
        </p:nvPicPr>
        <p:blipFill>
          <a:blip r:embed="rId3"/>
          <a:stretch>
            <a:fillRect/>
          </a:stretch>
        </p:blipFill>
        <p:spPr>
          <a:xfrm>
            <a:off x="122346" y="1252396"/>
            <a:ext cx="8669961" cy="5551197"/>
          </a:xfrm>
          <a:prstGeom prst="rect">
            <a:avLst/>
          </a:prstGeom>
        </p:spPr>
      </p:pic>
      <p:sp>
        <p:nvSpPr>
          <p:cNvPr id="8" name="Rectangle 7">
            <a:extLst>
              <a:ext uri="{FF2B5EF4-FFF2-40B4-BE49-F238E27FC236}">
                <a16:creationId xmlns:a16="http://schemas.microsoft.com/office/drawing/2014/main" id="{DAB97DEB-6129-45B4-83CA-FFE8AA2BA5B4}"/>
              </a:ext>
            </a:extLst>
          </p:cNvPr>
          <p:cNvSpPr/>
          <p:nvPr/>
        </p:nvSpPr>
        <p:spPr>
          <a:xfrm>
            <a:off x="136414" y="482954"/>
            <a:ext cx="8196882" cy="707886"/>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Differences in coverage of testing for HIV and syphilis in pregnant women visiting ANC in 10 countries, 2016–2018</a:t>
            </a:r>
            <a:endParaRPr lang="en-GB" sz="2000" b="1"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29BEE6BE-406A-482C-A616-1C66AEC204AA}"/>
              </a:ext>
            </a:extLst>
          </p:cNvPr>
          <p:cNvSpPr>
            <a:spLocks noGrp="1"/>
          </p:cNvSpPr>
          <p:nvPr>
            <p:ph type="title"/>
          </p:nvPr>
        </p:nvSpPr>
        <p:spPr>
          <a:xfrm>
            <a:off x="391887" y="365126"/>
            <a:ext cx="11523022" cy="618982"/>
          </a:xfrm>
        </p:spPr>
        <p:txBody>
          <a:bodyPr>
            <a:normAutofit/>
          </a:bodyPr>
          <a:lstStyle/>
          <a:p>
            <a:pPr algn="ctr"/>
            <a:r>
              <a:rPr lang="fr-CH" sz="2800" b="1" dirty="0">
                <a:latin typeface="Arial" panose="020B0604020202020204" pitchFamily="34" charset="0"/>
                <a:cs typeface="Arial" panose="020B0604020202020204" pitchFamily="34" charset="0"/>
              </a:rPr>
              <a:t> </a:t>
            </a:r>
            <a:endParaRPr lang="en-GB" sz="3100"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7BF68F-16B2-4597-B8A1-BDEB03655F8E}"/>
              </a:ext>
            </a:extLst>
          </p:cNvPr>
          <p:cNvSpPr/>
          <p:nvPr/>
        </p:nvSpPr>
        <p:spPr>
          <a:xfrm>
            <a:off x="8545928" y="882458"/>
            <a:ext cx="3567545" cy="33299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chemeClr val="tx1"/>
                </a:solidFill>
                <a:latin typeface="Arial" panose="020B0604020202020204" pitchFamily="34" charset="0"/>
                <a:cs typeface="Arial" panose="020B0604020202020204" pitchFamily="34" charset="0"/>
              </a:rPr>
              <a:t>Syphilis </a:t>
            </a:r>
            <a:r>
              <a:rPr lang="fr-CH" b="1" dirty="0" err="1">
                <a:solidFill>
                  <a:schemeClr val="tx1"/>
                </a:solidFill>
                <a:latin typeface="Arial" panose="020B0604020202020204" pitchFamily="34" charset="0"/>
                <a:cs typeface="Arial" panose="020B0604020202020204" pitchFamily="34" charset="0"/>
              </a:rPr>
              <a:t>testing</a:t>
            </a:r>
            <a:r>
              <a:rPr lang="fr-CH" b="1" dirty="0">
                <a:solidFill>
                  <a:schemeClr val="tx1"/>
                </a:solidFill>
                <a:latin typeface="Arial" panose="020B0604020202020204" pitchFamily="34" charset="0"/>
                <a:cs typeface="Arial" panose="020B0604020202020204" pitchFamily="34" charset="0"/>
              </a:rPr>
              <a:t> </a:t>
            </a:r>
            <a:r>
              <a:rPr lang="fr-CH" b="1" dirty="0" err="1">
                <a:solidFill>
                  <a:schemeClr val="tx1"/>
                </a:solidFill>
                <a:latin typeface="Arial" panose="020B0604020202020204" pitchFamily="34" charset="0"/>
                <a:cs typeface="Arial" panose="020B0604020202020204" pitchFamily="34" charset="0"/>
              </a:rPr>
              <a:t>coverage</a:t>
            </a:r>
            <a:r>
              <a:rPr lang="fr-CH" b="1" dirty="0">
                <a:solidFill>
                  <a:schemeClr val="tx1"/>
                </a:solidFill>
                <a:latin typeface="Arial" panose="020B0604020202020204" pitchFamily="34" charset="0"/>
                <a:cs typeface="Arial" panose="020B0604020202020204" pitchFamily="34" charset="0"/>
              </a:rPr>
              <a:t> </a:t>
            </a:r>
            <a:r>
              <a:rPr lang="fr-CH" b="1" dirty="0" err="1">
                <a:solidFill>
                  <a:schemeClr val="tx1"/>
                </a:solidFill>
                <a:latin typeface="Arial" panose="020B0604020202020204" pitchFamily="34" charset="0"/>
                <a:cs typeface="Arial" panose="020B0604020202020204" pitchFamily="34" charset="0"/>
              </a:rPr>
              <a:t>considerably</a:t>
            </a:r>
            <a:r>
              <a:rPr lang="fr-CH" b="1" dirty="0">
                <a:solidFill>
                  <a:schemeClr val="tx1"/>
                </a:solidFill>
                <a:latin typeface="Arial" panose="020B0604020202020204" pitchFamily="34" charset="0"/>
                <a:cs typeface="Arial" panose="020B0604020202020204" pitchFamily="34" charset="0"/>
              </a:rPr>
              <a:t> </a:t>
            </a:r>
            <a:r>
              <a:rPr lang="fr-CH" b="1" dirty="0" err="1">
                <a:solidFill>
                  <a:schemeClr val="tx1"/>
                </a:solidFill>
                <a:latin typeface="Arial" panose="020B0604020202020204" pitchFamily="34" charset="0"/>
                <a:cs typeface="Arial" panose="020B0604020202020204" pitchFamily="34" charset="0"/>
              </a:rPr>
              <a:t>low</a:t>
            </a:r>
            <a:r>
              <a:rPr lang="fr-CH" b="1" dirty="0">
                <a:solidFill>
                  <a:schemeClr val="tx1"/>
                </a:solidFill>
                <a:latin typeface="Arial" panose="020B0604020202020204" pitchFamily="34" charset="0"/>
                <a:cs typeface="Arial" panose="020B0604020202020204" pitchFamily="34" charset="0"/>
              </a:rPr>
              <a:t> </a:t>
            </a:r>
            <a:r>
              <a:rPr lang="fr-CH" b="1" dirty="0" err="1">
                <a:solidFill>
                  <a:schemeClr val="tx1"/>
                </a:solidFill>
                <a:latin typeface="Arial" panose="020B0604020202020204" pitchFamily="34" charset="0"/>
                <a:cs typeface="Arial" panose="020B0604020202020204" pitchFamily="34" charset="0"/>
              </a:rPr>
              <a:t>coverage</a:t>
            </a:r>
            <a:r>
              <a:rPr lang="fr-CH" b="1" dirty="0">
                <a:solidFill>
                  <a:schemeClr val="tx1"/>
                </a:solidFill>
                <a:latin typeface="Arial" panose="020B0604020202020204" pitchFamily="34" charset="0"/>
                <a:cs typeface="Arial" panose="020B0604020202020204" pitchFamily="34" charset="0"/>
              </a:rPr>
              <a:t> </a:t>
            </a:r>
            <a:r>
              <a:rPr lang="fr-CH" b="1" dirty="0" err="1">
                <a:solidFill>
                  <a:schemeClr val="tx1"/>
                </a:solidFill>
                <a:latin typeface="Arial" panose="020B0604020202020204" pitchFamily="34" charset="0"/>
                <a:cs typeface="Arial" panose="020B0604020202020204" pitchFamily="34" charset="0"/>
              </a:rPr>
              <a:t>than</a:t>
            </a:r>
            <a:r>
              <a:rPr lang="fr-CH" b="1" dirty="0">
                <a:solidFill>
                  <a:schemeClr val="tx1"/>
                </a:solidFill>
                <a:latin typeface="Arial" panose="020B0604020202020204" pitchFamily="34" charset="0"/>
                <a:cs typeface="Arial" panose="020B0604020202020204" pitchFamily="34" charset="0"/>
              </a:rPr>
              <a:t> HIV</a:t>
            </a:r>
          </a:p>
          <a:p>
            <a:pPr algn="ctr"/>
            <a:endParaRPr lang="fr-CH" dirty="0">
              <a:solidFill>
                <a:schemeClr val="tx1"/>
              </a:solidFill>
              <a:latin typeface="Arial" panose="020B0604020202020204" pitchFamily="34" charset="0"/>
              <a:cs typeface="Arial" panose="020B0604020202020204" pitchFamily="34" charset="0"/>
            </a:endParaRPr>
          </a:p>
          <a:p>
            <a:pPr algn="ctr"/>
            <a:r>
              <a:rPr lang="fr-CH" dirty="0" err="1">
                <a:solidFill>
                  <a:schemeClr val="tx1"/>
                </a:solidFill>
                <a:latin typeface="Arial" panose="020B0604020202020204" pitchFamily="34" charset="0"/>
                <a:cs typeface="Arial" panose="020B0604020202020204" pitchFamily="34" charset="0"/>
              </a:rPr>
              <a:t>Introducing</a:t>
            </a:r>
            <a:r>
              <a:rPr lang="fr-CH" dirty="0">
                <a:solidFill>
                  <a:schemeClr val="tx1"/>
                </a:solidFill>
                <a:latin typeface="Arial" panose="020B0604020202020204" pitchFamily="34" charset="0"/>
                <a:cs typeface="Arial" panose="020B0604020202020204" pitchFamily="34" charset="0"/>
              </a:rPr>
              <a:t> dual HIV/syphilis </a:t>
            </a:r>
            <a:r>
              <a:rPr lang="fr-CH" dirty="0" err="1">
                <a:solidFill>
                  <a:schemeClr val="tx1"/>
                </a:solidFill>
                <a:latin typeface="Arial" panose="020B0604020202020204" pitchFamily="34" charset="0"/>
                <a:cs typeface="Arial" panose="020B0604020202020204" pitchFamily="34" charset="0"/>
              </a:rPr>
              <a:t>rapid</a:t>
            </a:r>
            <a:r>
              <a:rPr lang="fr-CH" dirty="0">
                <a:solidFill>
                  <a:schemeClr val="tx1"/>
                </a:solidFill>
                <a:latin typeface="Arial" panose="020B0604020202020204" pitchFamily="34" charset="0"/>
                <a:cs typeface="Arial" panose="020B0604020202020204" pitchFamily="34" charset="0"/>
              </a:rPr>
              <a:t> tests as first test in ANC </a:t>
            </a:r>
            <a:r>
              <a:rPr lang="fr-CH" dirty="0" err="1">
                <a:solidFill>
                  <a:schemeClr val="tx1"/>
                </a:solidFill>
                <a:latin typeface="Arial" panose="020B0604020202020204" pitchFamily="34" charset="0"/>
                <a:cs typeface="Arial" panose="020B0604020202020204" pitchFamily="34" charset="0"/>
              </a:rPr>
              <a:t>is</a:t>
            </a:r>
            <a:r>
              <a:rPr lang="fr-CH" dirty="0">
                <a:solidFill>
                  <a:schemeClr val="tx1"/>
                </a:solidFill>
                <a:latin typeface="Arial" panose="020B0604020202020204" pitchFamily="34" charset="0"/>
                <a:cs typeface="Arial" panose="020B0604020202020204" pitchFamily="34" charset="0"/>
              </a:rPr>
              <a:t> </a:t>
            </a:r>
            <a:r>
              <a:rPr lang="fr-CH" dirty="0" err="1">
                <a:solidFill>
                  <a:schemeClr val="tx1"/>
                </a:solidFill>
                <a:latin typeface="Arial" panose="020B0604020202020204" pitchFamily="34" charset="0"/>
                <a:cs typeface="Arial" panose="020B0604020202020204" pitchFamily="34" charset="0"/>
              </a:rPr>
              <a:t>cost-saving</a:t>
            </a:r>
            <a:r>
              <a:rPr lang="fr-CH" dirty="0">
                <a:solidFill>
                  <a:schemeClr val="tx1"/>
                </a:solidFill>
                <a:latin typeface="Arial" panose="020B0604020202020204" pitchFamily="34" charset="0"/>
                <a:cs typeface="Arial" panose="020B0604020202020204" pitchFamily="34" charset="0"/>
              </a:rPr>
              <a:t> in </a:t>
            </a:r>
            <a:r>
              <a:rPr lang="fr-CH" dirty="0" err="1">
                <a:solidFill>
                  <a:schemeClr val="tx1"/>
                </a:solidFill>
                <a:latin typeface="Arial" panose="020B0604020202020204" pitchFamily="34" charset="0"/>
                <a:cs typeface="Arial" panose="020B0604020202020204" pitchFamily="34" charset="0"/>
              </a:rPr>
              <a:t>both</a:t>
            </a:r>
            <a:r>
              <a:rPr lang="fr-CH" dirty="0">
                <a:solidFill>
                  <a:schemeClr val="tx1"/>
                </a:solidFill>
                <a:latin typeface="Arial" panose="020B0604020202020204" pitchFamily="34" charset="0"/>
                <a:cs typeface="Arial" panose="020B0604020202020204" pitchFamily="34" charset="0"/>
              </a:rPr>
              <a:t> high and </a:t>
            </a:r>
            <a:r>
              <a:rPr lang="fr-CH" dirty="0" err="1">
                <a:solidFill>
                  <a:schemeClr val="tx1"/>
                </a:solidFill>
                <a:latin typeface="Arial" panose="020B0604020202020204" pitchFamily="34" charset="0"/>
                <a:cs typeface="Arial" panose="020B0604020202020204" pitchFamily="34" charset="0"/>
              </a:rPr>
              <a:t>low</a:t>
            </a:r>
            <a:r>
              <a:rPr lang="fr-CH" dirty="0">
                <a:solidFill>
                  <a:schemeClr val="tx1"/>
                </a:solidFill>
                <a:latin typeface="Arial" panose="020B0604020202020204" pitchFamily="34" charset="0"/>
                <a:cs typeface="Arial" panose="020B0604020202020204" pitchFamily="34" charset="0"/>
              </a:rPr>
              <a:t> HIV </a:t>
            </a:r>
            <a:r>
              <a:rPr lang="fr-CH" dirty="0" err="1">
                <a:solidFill>
                  <a:schemeClr val="tx1"/>
                </a:solidFill>
                <a:latin typeface="Arial" panose="020B0604020202020204" pitchFamily="34" charset="0"/>
                <a:cs typeface="Arial" panose="020B0604020202020204" pitchFamily="34" charset="0"/>
              </a:rPr>
              <a:t>burden</a:t>
            </a:r>
            <a:r>
              <a:rPr lang="fr-CH" dirty="0">
                <a:solidFill>
                  <a:schemeClr val="tx1"/>
                </a:solidFill>
                <a:latin typeface="Arial" panose="020B0604020202020204" pitchFamily="34" charset="0"/>
                <a:cs typeface="Arial" panose="020B0604020202020204" pitchFamily="34" charset="0"/>
              </a:rPr>
              <a:t> settings</a:t>
            </a:r>
          </a:p>
          <a:p>
            <a:pPr algn="ctr"/>
            <a:endParaRPr lang="fr-CH" dirty="0">
              <a:solidFill>
                <a:schemeClr val="tx1"/>
              </a:solidFill>
              <a:latin typeface="Arial" panose="020B0604020202020204" pitchFamily="34" charset="0"/>
              <a:cs typeface="Arial" panose="020B0604020202020204" pitchFamily="34" charset="0"/>
            </a:endParaRPr>
          </a:p>
          <a:p>
            <a:pPr algn="ctr"/>
            <a:r>
              <a:rPr lang="fr-CH" dirty="0">
                <a:solidFill>
                  <a:schemeClr val="tx1"/>
                </a:solidFill>
                <a:latin typeface="Arial" panose="020B0604020202020204" pitchFamily="34" charset="0"/>
                <a:cs typeface="Arial" panose="020B0604020202020204" pitchFamily="34" charset="0"/>
              </a:rPr>
              <a:t>Dual HIV/syphilis </a:t>
            </a:r>
            <a:r>
              <a:rPr lang="fr-CH" dirty="0" err="1">
                <a:solidFill>
                  <a:schemeClr val="tx1"/>
                </a:solidFill>
                <a:latin typeface="Arial" panose="020B0604020202020204" pitchFamily="34" charset="0"/>
                <a:cs typeface="Arial" panose="020B0604020202020204" pitchFamily="34" charset="0"/>
              </a:rPr>
              <a:t>RDs</a:t>
            </a:r>
            <a:r>
              <a:rPr lang="fr-CH" dirty="0">
                <a:solidFill>
                  <a:schemeClr val="tx1"/>
                </a:solidFill>
                <a:latin typeface="Arial" panose="020B0604020202020204" pitchFamily="34" charset="0"/>
                <a:cs typeface="Arial" panose="020B0604020202020204" pitchFamily="34" charset="0"/>
              </a:rPr>
              <a:t> can help close the gap!</a:t>
            </a:r>
            <a:endParaRPr lang="en-GB"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9A5C746-CD76-4265-AFA2-CBB264A3EF70}"/>
              </a:ext>
            </a:extLst>
          </p:cNvPr>
          <p:cNvSpPr/>
          <p:nvPr/>
        </p:nvSpPr>
        <p:spPr>
          <a:xfrm>
            <a:off x="17968" y="46494"/>
            <a:ext cx="4993996" cy="400110"/>
          </a:xfrm>
          <a:prstGeom prst="rect">
            <a:avLst/>
          </a:prstGeom>
          <a:solidFill>
            <a:schemeClr val="accent2"/>
          </a:solidFill>
        </p:spPr>
        <p:txBody>
          <a:bodyPr wrap="none">
            <a:spAutoFit/>
          </a:bodyPr>
          <a:lstStyle/>
          <a:p>
            <a:r>
              <a:rPr lang="fr-CH" sz="2000" b="1" dirty="0">
                <a:solidFill>
                  <a:schemeClr val="bg1"/>
                </a:solidFill>
                <a:latin typeface="Arial" panose="020B0604020202020204" pitchFamily="34" charset="0"/>
                <a:ea typeface="+mj-ea"/>
                <a:cs typeface="+mj-cs"/>
              </a:rPr>
              <a:t>UPDATED GUIDANCE FOR HTS IN ANC</a:t>
            </a:r>
            <a:endParaRPr lang="en-GB" sz="1200" dirty="0">
              <a:solidFill>
                <a:schemeClr val="bg1"/>
              </a:solidFill>
            </a:endParaRPr>
          </a:p>
        </p:txBody>
      </p:sp>
      <p:pic>
        <p:nvPicPr>
          <p:cNvPr id="7" name="Picture 6">
            <a:extLst>
              <a:ext uri="{FF2B5EF4-FFF2-40B4-BE49-F238E27FC236}">
                <a16:creationId xmlns:a16="http://schemas.microsoft.com/office/drawing/2014/main" id="{B74A0C0C-3AAE-4D26-9564-F3B3D4991D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6833" y="85768"/>
            <a:ext cx="1516640" cy="478058"/>
          </a:xfrm>
          <a:prstGeom prst="rect">
            <a:avLst/>
          </a:prstGeom>
        </p:spPr>
      </p:pic>
    </p:spTree>
    <p:extLst>
      <p:ext uri="{BB962C8B-B14F-4D97-AF65-F5344CB8AC3E}">
        <p14:creationId xmlns:p14="http://schemas.microsoft.com/office/powerpoint/2010/main" val="3455261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FD882C-A730-445B-9F2F-F447240AFEF6}"/>
              </a:ext>
            </a:extLst>
          </p:cNvPr>
          <p:cNvSpPr>
            <a:spLocks noGrp="1"/>
          </p:cNvSpPr>
          <p:nvPr>
            <p:ph idx="1"/>
          </p:nvPr>
        </p:nvSpPr>
        <p:spPr>
          <a:xfrm>
            <a:off x="361950" y="796131"/>
            <a:ext cx="7486650" cy="3852069"/>
          </a:xfrm>
          <a:solidFill>
            <a:schemeClr val="bg2"/>
          </a:solidFill>
        </p:spPr>
        <p:txBody>
          <a:bodyPr>
            <a:normAutofit lnSpcReduction="10000"/>
          </a:bodyPr>
          <a:lstStyle/>
          <a:p>
            <a:r>
              <a:rPr lang="en-GB" sz="2400" dirty="0">
                <a:cs typeface="Arial" panose="020B0604020202020204" pitchFamily="34" charset="0"/>
              </a:rPr>
              <a:t>Single and dual RDTs are entry points for HIV and syphilis prevention services and delivering a comprehensive package of diagnosis and treatment is essential</a:t>
            </a:r>
            <a:endParaRPr lang="en-US" sz="2400" dirty="0"/>
          </a:p>
          <a:p>
            <a:r>
              <a:rPr lang="en-US" sz="2400" u="sng" dirty="0"/>
              <a:t>Penicillin is prevention: all women </a:t>
            </a:r>
            <a:r>
              <a:rPr lang="en-US" sz="2400" dirty="0"/>
              <a:t>whose dual HIV/syphilis test results include a reactive TP (syphilis) result should be treated using benzathine penicillin and referred for further testing to provide final diagnosis of active syphilis</a:t>
            </a:r>
          </a:p>
          <a:p>
            <a:r>
              <a:rPr lang="en-GB" sz="2400" dirty="0">
                <a:cs typeface="Arial" panose="020B0604020202020204" pitchFamily="34" charset="0"/>
              </a:rPr>
              <a:t>Estimate BP needs using WHO syphilis estimation tool: </a:t>
            </a:r>
            <a:r>
              <a:rPr lang="en-GB" sz="2400" dirty="0">
                <a:solidFill>
                  <a:srgbClr val="00B0F0"/>
                </a:solidFill>
              </a:rPr>
              <a:t>https://www.who.int/reproductivehealth/congenital-syphilis/Syphilis-Estimation-Tool.xlsx?ua=1</a:t>
            </a:r>
          </a:p>
          <a:p>
            <a:pPr marL="0" indent="0">
              <a:buNone/>
            </a:pPr>
            <a:endParaRPr lang="en-GB" sz="2400" dirty="0">
              <a:cs typeface="Arial" panose="020B0604020202020204" pitchFamily="34" charset="0"/>
            </a:endParaRPr>
          </a:p>
        </p:txBody>
      </p:sp>
      <p:pic>
        <p:nvPicPr>
          <p:cNvPr id="8" name="Picture 7">
            <a:extLst>
              <a:ext uri="{FF2B5EF4-FFF2-40B4-BE49-F238E27FC236}">
                <a16:creationId xmlns:a16="http://schemas.microsoft.com/office/drawing/2014/main" id="{68545C0D-8AC4-476C-AA32-658B4983DE54}"/>
              </a:ext>
            </a:extLst>
          </p:cNvPr>
          <p:cNvPicPr>
            <a:picLocks noChangeAspect="1"/>
          </p:cNvPicPr>
          <p:nvPr/>
        </p:nvPicPr>
        <p:blipFill>
          <a:blip r:embed="rId3"/>
          <a:stretch>
            <a:fillRect/>
          </a:stretch>
        </p:blipFill>
        <p:spPr>
          <a:xfrm>
            <a:off x="8121821" y="796131"/>
            <a:ext cx="12181233" cy="5772845"/>
          </a:xfrm>
          <a:prstGeom prst="rect">
            <a:avLst/>
          </a:prstGeom>
        </p:spPr>
      </p:pic>
      <p:sp>
        <p:nvSpPr>
          <p:cNvPr id="9" name="TextBox 8">
            <a:extLst>
              <a:ext uri="{FF2B5EF4-FFF2-40B4-BE49-F238E27FC236}">
                <a16:creationId xmlns:a16="http://schemas.microsoft.com/office/drawing/2014/main" id="{838ADEA4-AD8C-4D4A-8ED9-F076A43EF01D}"/>
              </a:ext>
            </a:extLst>
          </p:cNvPr>
          <p:cNvSpPr txBox="1"/>
          <p:nvPr/>
        </p:nvSpPr>
        <p:spPr>
          <a:xfrm>
            <a:off x="361950" y="4937760"/>
            <a:ext cx="7486650" cy="1631216"/>
          </a:xfrm>
          <a:prstGeom prst="rect">
            <a:avLst/>
          </a:prstGeom>
          <a:noFill/>
          <a:ln w="28575">
            <a:solidFill>
              <a:schemeClr val="tx1"/>
            </a:solidFill>
            <a:prstDash val="dash"/>
          </a:ln>
        </p:spPr>
        <p:txBody>
          <a:bodyPr wrap="square" rtlCol="0">
            <a:spAutoFit/>
          </a:bodyPr>
          <a:lstStyle/>
          <a:p>
            <a:r>
              <a:rPr lang="fr-CH" sz="2000" dirty="0"/>
              <a:t>Key Resource: </a:t>
            </a:r>
          </a:p>
          <a:p>
            <a:r>
              <a:rPr lang="en-US" sz="2000" dirty="0"/>
              <a:t>WHO guidelines for syphilis screening and treatment for pregnant women. </a:t>
            </a:r>
          </a:p>
          <a:p>
            <a:r>
              <a:rPr lang="en-US" sz="2000" u="sng" dirty="0">
                <a:solidFill>
                  <a:srgbClr val="0070C0"/>
                </a:solidFill>
              </a:rPr>
              <a:t>https://www.who.int/ </a:t>
            </a:r>
            <a:r>
              <a:rPr lang="en-US" sz="2000" u="sng" dirty="0" err="1">
                <a:solidFill>
                  <a:srgbClr val="0070C0"/>
                </a:solidFill>
              </a:rPr>
              <a:t>reproductivehealth</a:t>
            </a:r>
            <a:r>
              <a:rPr lang="en-US" sz="2000" u="sng" dirty="0">
                <a:solidFill>
                  <a:srgbClr val="0070C0"/>
                </a:solidFill>
              </a:rPr>
              <a:t>/publications/</a:t>
            </a:r>
            <a:r>
              <a:rPr lang="en-US" sz="2000" u="sng" dirty="0" err="1">
                <a:solidFill>
                  <a:srgbClr val="0070C0"/>
                </a:solidFill>
              </a:rPr>
              <a:t>rtis</a:t>
            </a:r>
            <a:r>
              <a:rPr lang="en-US" sz="2000" u="sng" dirty="0">
                <a:solidFill>
                  <a:srgbClr val="0070C0"/>
                </a:solidFill>
              </a:rPr>
              <a:t>/syphilis-ANC-</a:t>
            </a:r>
            <a:r>
              <a:rPr lang="en-US" sz="2000" u="sng" dirty="0" err="1">
                <a:solidFill>
                  <a:srgbClr val="0070C0"/>
                </a:solidFill>
              </a:rPr>
              <a:t>screenandtreat</a:t>
            </a:r>
            <a:r>
              <a:rPr lang="en-US" sz="2000" u="sng" dirty="0">
                <a:solidFill>
                  <a:srgbClr val="0070C0"/>
                </a:solidFill>
              </a:rPr>
              <a:t>-guidelines/</a:t>
            </a:r>
            <a:r>
              <a:rPr lang="en-US" sz="2000" u="sng" dirty="0" err="1">
                <a:solidFill>
                  <a:srgbClr val="0070C0"/>
                </a:solidFill>
              </a:rPr>
              <a:t>en</a:t>
            </a:r>
            <a:r>
              <a:rPr lang="en-US" sz="2000" u="sng" dirty="0">
                <a:solidFill>
                  <a:srgbClr val="0070C0"/>
                </a:solidFill>
              </a:rPr>
              <a:t>/ </a:t>
            </a:r>
            <a:endParaRPr lang="en-US" sz="2000" dirty="0"/>
          </a:p>
        </p:txBody>
      </p:sp>
      <p:sp>
        <p:nvSpPr>
          <p:cNvPr id="4" name="TextBox 3">
            <a:extLst>
              <a:ext uri="{FF2B5EF4-FFF2-40B4-BE49-F238E27FC236}">
                <a16:creationId xmlns:a16="http://schemas.microsoft.com/office/drawing/2014/main" id="{8B8333AE-0D29-4D87-ABB4-DB7E79B3DAEE}"/>
              </a:ext>
            </a:extLst>
          </p:cNvPr>
          <p:cNvSpPr txBox="1"/>
          <p:nvPr/>
        </p:nvSpPr>
        <p:spPr>
          <a:xfrm>
            <a:off x="302945" y="137239"/>
            <a:ext cx="9852377" cy="461665"/>
          </a:xfrm>
          <a:prstGeom prst="rect">
            <a:avLst/>
          </a:prstGeom>
          <a:noFill/>
        </p:spPr>
        <p:txBody>
          <a:bodyPr wrap="none" rtlCol="0">
            <a:spAutoFit/>
          </a:bodyPr>
          <a:lstStyle/>
          <a:p>
            <a:r>
              <a:rPr lang="fr-CH" sz="2400" b="1" dirty="0" err="1">
                <a:solidFill>
                  <a:srgbClr val="0092D2"/>
                </a:solidFill>
                <a:latin typeface="+mj-lt"/>
                <a:ea typeface="+mj-ea"/>
                <a:cs typeface="Arial" panose="020B0604020202020204" pitchFamily="34" charset="0"/>
              </a:rPr>
              <a:t>Ensure</a:t>
            </a:r>
            <a:r>
              <a:rPr lang="fr-CH" sz="2400" b="1" dirty="0">
                <a:solidFill>
                  <a:srgbClr val="0092D2"/>
                </a:solidFill>
                <a:latin typeface="+mj-lt"/>
                <a:ea typeface="+mj-ea"/>
                <a:cs typeface="Arial" panose="020B0604020202020204" pitchFamily="34" charset="0"/>
              </a:rPr>
              <a:t> </a:t>
            </a:r>
            <a:r>
              <a:rPr lang="fr-CH" sz="2400" b="1" dirty="0" err="1">
                <a:solidFill>
                  <a:srgbClr val="0092D2"/>
                </a:solidFill>
                <a:latin typeface="+mj-lt"/>
                <a:ea typeface="+mj-ea"/>
                <a:cs typeface="Arial" panose="020B0604020202020204" pitchFamily="34" charset="0"/>
              </a:rPr>
              <a:t>integrated</a:t>
            </a:r>
            <a:r>
              <a:rPr lang="fr-CH" sz="2400" b="1" dirty="0">
                <a:solidFill>
                  <a:srgbClr val="0092D2"/>
                </a:solidFill>
                <a:latin typeface="+mj-lt"/>
                <a:ea typeface="+mj-ea"/>
                <a:cs typeface="Arial" panose="020B0604020202020204" pitchFamily="34" charset="0"/>
              </a:rPr>
              <a:t> </a:t>
            </a:r>
            <a:r>
              <a:rPr lang="fr-CH" sz="2400" b="1" dirty="0" err="1">
                <a:solidFill>
                  <a:srgbClr val="0092D2"/>
                </a:solidFill>
                <a:latin typeface="+mj-lt"/>
                <a:ea typeface="+mj-ea"/>
                <a:cs typeface="Arial" panose="020B0604020202020204" pitchFamily="34" charset="0"/>
              </a:rPr>
              <a:t>testing</a:t>
            </a:r>
            <a:r>
              <a:rPr lang="fr-CH" sz="2400" b="1" dirty="0">
                <a:solidFill>
                  <a:srgbClr val="0092D2"/>
                </a:solidFill>
                <a:latin typeface="+mj-lt"/>
                <a:ea typeface="+mj-ea"/>
                <a:cs typeface="Arial" panose="020B0604020202020204" pitchFamily="34" charset="0"/>
              </a:rPr>
              <a:t> and </a:t>
            </a:r>
            <a:r>
              <a:rPr lang="fr-CH" sz="2400" b="1" dirty="0" err="1">
                <a:solidFill>
                  <a:srgbClr val="0092D2"/>
                </a:solidFill>
                <a:latin typeface="+mj-lt"/>
                <a:ea typeface="+mj-ea"/>
                <a:cs typeface="Arial" panose="020B0604020202020204" pitchFamily="34" charset="0"/>
              </a:rPr>
              <a:t>treatment</a:t>
            </a:r>
            <a:r>
              <a:rPr lang="fr-CH" sz="2400" b="1" dirty="0">
                <a:solidFill>
                  <a:srgbClr val="0092D2"/>
                </a:solidFill>
                <a:latin typeface="+mj-lt"/>
                <a:ea typeface="+mj-ea"/>
                <a:cs typeface="Arial" panose="020B0604020202020204" pitchFamily="34" charset="0"/>
              </a:rPr>
              <a:t> services to </a:t>
            </a:r>
            <a:r>
              <a:rPr lang="fr-CH" sz="2400" b="1" dirty="0" err="1">
                <a:solidFill>
                  <a:srgbClr val="0092D2"/>
                </a:solidFill>
                <a:latin typeface="+mj-lt"/>
                <a:ea typeface="+mj-ea"/>
                <a:cs typeface="Arial" panose="020B0604020202020204" pitchFamily="34" charset="0"/>
              </a:rPr>
              <a:t>acheive</a:t>
            </a:r>
            <a:r>
              <a:rPr lang="fr-CH" sz="2400" b="1" dirty="0">
                <a:solidFill>
                  <a:srgbClr val="0092D2"/>
                </a:solidFill>
                <a:latin typeface="+mj-lt"/>
                <a:ea typeface="+mj-ea"/>
                <a:cs typeface="Arial" panose="020B0604020202020204" pitchFamily="34" charset="0"/>
              </a:rPr>
              <a:t> impact</a:t>
            </a:r>
            <a:endParaRPr lang="en-US" sz="2400" b="1" dirty="0">
              <a:solidFill>
                <a:srgbClr val="0092D2"/>
              </a:solidFill>
              <a:latin typeface="+mj-lt"/>
              <a:ea typeface="+mj-ea"/>
              <a:cs typeface="Arial" panose="020B0604020202020204" pitchFamily="34" charset="0"/>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18CB8342-A5E4-4F30-8411-8C25F3DABBFA}"/>
                  </a:ext>
                </a:extLst>
              </p:cNvPr>
              <p:cNvGraphicFramePr>
                <a:graphicFrameLocks noChangeAspect="1"/>
              </p:cNvGraphicFramePr>
              <p:nvPr>
                <p:extLst>
                  <p:ext uri="{D42A27DB-BD31-4B8C-83A1-F6EECF244321}">
                    <p14:modId xmlns:p14="http://schemas.microsoft.com/office/powerpoint/2010/main" val="35959180"/>
                  </p:ext>
                </p:extLst>
              </p:nvPr>
            </p:nvGraphicFramePr>
            <p:xfrm>
              <a:off x="-188686" y="317164"/>
              <a:ext cx="3048000" cy="1714500"/>
            </p:xfrm>
            <a:graphic>
              <a:graphicData uri="http://schemas.microsoft.com/office/powerpoint/2016/slidezoom">
                <pslz:sldZm>
                  <pslz:sldZmObj sldId="313" cId="4199401574">
                    <pslz:zmPr id="{5FB61C43-5C8B-44ED-B4C0-B2831D17F1CC}"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18CB8342-A5E4-4F30-8411-8C25F3DABBFA}"/>
                  </a:ext>
                </a:extLst>
              </p:cNvPr>
              <p:cNvPicPr>
                <a:picLocks noGrp="1" noRot="1" noChangeAspect="1" noMove="1" noResize="1" noEditPoints="1" noAdjustHandles="1" noChangeArrowheads="1" noChangeShapeType="1"/>
              </p:cNvPicPr>
              <p:nvPr/>
            </p:nvPicPr>
            <p:blipFill>
              <a:blip r:embed="rId6"/>
              <a:stretch>
                <a:fillRect/>
              </a:stretch>
            </p:blipFill>
            <p:spPr>
              <a:xfrm>
                <a:off x="-188686" y="317164"/>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199401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1EE7-6D46-40C4-B066-A2FA09648B31}"/>
              </a:ext>
            </a:extLst>
          </p:cNvPr>
          <p:cNvSpPr>
            <a:spLocks noGrp="1"/>
          </p:cNvSpPr>
          <p:nvPr>
            <p:ph type="title"/>
          </p:nvPr>
        </p:nvSpPr>
        <p:spPr>
          <a:xfrm>
            <a:off x="128587" y="446604"/>
            <a:ext cx="11210925" cy="945551"/>
          </a:xfrm>
        </p:spPr>
        <p:txBody>
          <a:bodyPr>
            <a:normAutofit/>
          </a:bodyPr>
          <a:lstStyle/>
          <a:p>
            <a:r>
              <a:rPr lang="en-US" sz="2400" b="1" dirty="0">
                <a:latin typeface="Arial" panose="020B0604020202020204" pitchFamily="34" charset="0"/>
                <a:cs typeface="Arial" panose="020B0604020202020204" pitchFamily="34" charset="0"/>
              </a:rPr>
              <a:t>Dual HIV/syphilis rapid diagnostic tests can be used as the first test in antenatal care</a:t>
            </a:r>
          </a:p>
        </p:txBody>
      </p:sp>
      <p:sp>
        <p:nvSpPr>
          <p:cNvPr id="3" name="Content Placeholder 2">
            <a:extLst>
              <a:ext uri="{FF2B5EF4-FFF2-40B4-BE49-F238E27FC236}">
                <a16:creationId xmlns:a16="http://schemas.microsoft.com/office/drawing/2014/main" id="{D306AD94-0220-45A6-8D7F-2D82068C01B5}"/>
              </a:ext>
            </a:extLst>
          </p:cNvPr>
          <p:cNvSpPr>
            <a:spLocks noGrp="1"/>
          </p:cNvSpPr>
          <p:nvPr>
            <p:ph idx="1"/>
          </p:nvPr>
        </p:nvSpPr>
        <p:spPr>
          <a:xfrm>
            <a:off x="426084" y="1255969"/>
            <a:ext cx="7064214" cy="5053787"/>
          </a:xfrm>
          <a:solidFill>
            <a:schemeClr val="bg1">
              <a:lumMod val="95000"/>
            </a:schemeClr>
          </a:solidFill>
        </p:spPr>
        <p:txBody>
          <a:bodyPr>
            <a:normAutofit fontScale="92500" lnSpcReduction="20000"/>
          </a:bodyPr>
          <a:lstStyle/>
          <a:p>
            <a:pPr marL="0" indent="0">
              <a:buNone/>
            </a:pPr>
            <a:endParaRPr lang="en-GB" b="1" dirty="0">
              <a:latin typeface="Segoe Condensed" panose="020B0606040200020203" pitchFamily="34" charset="0"/>
            </a:endParaRPr>
          </a:p>
          <a:p>
            <a:pPr marL="0" indent="0">
              <a:buNone/>
            </a:pPr>
            <a:r>
              <a:rPr lang="en-GB" b="1" dirty="0">
                <a:latin typeface="Segoe Condensed" panose="020B0606040200020203" pitchFamily="34" charset="0"/>
              </a:rPr>
              <a:t>WHO recommendation and </a:t>
            </a:r>
            <a:r>
              <a:rPr lang="en-GB" b="1" dirty="0">
                <a:solidFill>
                  <a:srgbClr val="00B0F0"/>
                </a:solidFill>
                <a:latin typeface="Segoe Condensed" panose="020B0606040200020203" pitchFamily="34" charset="0"/>
              </a:rPr>
              <a:t>NEW</a:t>
            </a:r>
            <a:r>
              <a:rPr lang="en-GB" b="1" dirty="0">
                <a:latin typeface="Segoe Condensed" panose="020B0606040200020203" pitchFamily="34" charset="0"/>
              </a:rPr>
              <a:t> implementation guidance</a:t>
            </a:r>
          </a:p>
          <a:p>
            <a:pPr marL="0" indent="0">
              <a:buNone/>
            </a:pPr>
            <a:endParaRPr lang="en-US" dirty="0">
              <a:latin typeface="Segoe Condensed" panose="020B0606040200020203" pitchFamily="34" charset="0"/>
            </a:endParaRPr>
          </a:p>
          <a:p>
            <a:pPr marL="0" indent="0">
              <a:buNone/>
            </a:pPr>
            <a:r>
              <a:rPr lang="en-US" dirty="0">
                <a:latin typeface="Segoe Condensed" panose="020B0606040200020203" pitchFamily="34" charset="0"/>
              </a:rPr>
              <a:t>All pregnant women should be tested for HIV, syphilis and hepatitis B surface antigen (HBsAg)* at least once and as early as possible, ideally at the first antenatal care visit</a:t>
            </a:r>
          </a:p>
          <a:p>
            <a:pPr marL="0" indent="0">
              <a:buNone/>
            </a:pPr>
            <a:r>
              <a:rPr lang="en-US" dirty="0">
                <a:latin typeface="Segoe Condensed" panose="020B0606040200020203" pitchFamily="34" charset="0"/>
              </a:rPr>
              <a:t>Dual HIV/syphilis rapid diagnostic tests (RDTs) can be considered as the first test in HIV testing strategies and algorithms in ANC settings. </a:t>
            </a:r>
          </a:p>
          <a:p>
            <a:pPr marL="0" indent="0">
              <a:buNone/>
            </a:pPr>
            <a:endParaRPr lang="en-US" dirty="0">
              <a:latin typeface="Segoe Condensed" panose="020B0606040200020203" pitchFamily="34" charset="0"/>
            </a:endParaRPr>
          </a:p>
          <a:p>
            <a:pPr marL="0" indent="0">
              <a:buNone/>
            </a:pPr>
            <a:r>
              <a:rPr lang="en-US" dirty="0">
                <a:latin typeface="Segoe Condensed" panose="020B0606040200020203" pitchFamily="34" charset="0"/>
              </a:rPr>
              <a:t>*Particularly in settings with a ≥2% HBsAg seroprevalence in the general population. </a:t>
            </a:r>
            <a:endParaRPr lang="en-GB" sz="1800" b="1" dirty="0">
              <a:latin typeface="Segoe Condensed" panose="020B0606040200020203" pitchFamily="34" charset="0"/>
            </a:endParaRPr>
          </a:p>
        </p:txBody>
      </p:sp>
      <p:pic>
        <p:nvPicPr>
          <p:cNvPr id="7" name="Picture 6">
            <a:extLst>
              <a:ext uri="{FF2B5EF4-FFF2-40B4-BE49-F238E27FC236}">
                <a16:creationId xmlns:a16="http://schemas.microsoft.com/office/drawing/2014/main" id="{DFD80E49-12EB-4428-8AD6-49081F2E4F8F}"/>
              </a:ext>
            </a:extLst>
          </p:cNvPr>
          <p:cNvPicPr>
            <a:picLocks noChangeAspect="1"/>
          </p:cNvPicPr>
          <p:nvPr/>
        </p:nvPicPr>
        <p:blipFill>
          <a:blip r:embed="rId3"/>
          <a:stretch>
            <a:fillRect/>
          </a:stretch>
        </p:blipFill>
        <p:spPr>
          <a:xfrm>
            <a:off x="7858132" y="1255969"/>
            <a:ext cx="3563874" cy="505378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4B185E6F-CAA8-49CA-BD0D-4B9BCCB69BF7}"/>
              </a:ext>
            </a:extLst>
          </p:cNvPr>
          <p:cNvSpPr txBox="1"/>
          <p:nvPr/>
        </p:nvSpPr>
        <p:spPr>
          <a:xfrm>
            <a:off x="4186252" y="6445942"/>
            <a:ext cx="76009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https://www.who.int/publications/i/item/dual-hiv-syphilis-rapid-diagnostic-test</a:t>
            </a:r>
          </a:p>
        </p:txBody>
      </p:sp>
      <p:sp>
        <p:nvSpPr>
          <p:cNvPr id="6" name="Rectangle 5">
            <a:extLst>
              <a:ext uri="{FF2B5EF4-FFF2-40B4-BE49-F238E27FC236}">
                <a16:creationId xmlns:a16="http://schemas.microsoft.com/office/drawing/2014/main" id="{88C17B8E-E2EB-4983-96D4-7BFF03449EEC}"/>
              </a:ext>
            </a:extLst>
          </p:cNvPr>
          <p:cNvSpPr/>
          <p:nvPr/>
        </p:nvSpPr>
        <p:spPr>
          <a:xfrm>
            <a:off x="17968" y="46494"/>
            <a:ext cx="4993996" cy="400110"/>
          </a:xfrm>
          <a:prstGeom prst="rect">
            <a:avLst/>
          </a:prstGeom>
          <a:solidFill>
            <a:schemeClr val="accent2"/>
          </a:solidFill>
        </p:spPr>
        <p:txBody>
          <a:bodyPr wrap="none">
            <a:spAutoFit/>
          </a:bodyPr>
          <a:lstStyle/>
          <a:p>
            <a:r>
              <a:rPr lang="fr-CH" sz="2000" b="1" dirty="0">
                <a:solidFill>
                  <a:schemeClr val="bg1"/>
                </a:solidFill>
                <a:latin typeface="Arial" panose="020B0604020202020204" pitchFamily="34" charset="0"/>
                <a:ea typeface="+mj-ea"/>
                <a:cs typeface="+mj-cs"/>
              </a:rPr>
              <a:t>UPDATED GUIDANCE FOR HTS IN ANC</a:t>
            </a:r>
            <a:endParaRPr lang="en-GB" sz="1200" dirty="0">
              <a:solidFill>
                <a:schemeClr val="bg1"/>
              </a:solidFill>
            </a:endParaRPr>
          </a:p>
        </p:txBody>
      </p:sp>
    </p:spTree>
    <p:extLst>
      <p:ext uri="{BB962C8B-B14F-4D97-AF65-F5344CB8AC3E}">
        <p14:creationId xmlns:p14="http://schemas.microsoft.com/office/powerpoint/2010/main" val="459959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C12DE5-26D7-4C59-B78A-C7B90277234E}"/>
              </a:ext>
            </a:extLst>
          </p:cNvPr>
          <p:cNvSpPr/>
          <p:nvPr/>
        </p:nvSpPr>
        <p:spPr>
          <a:xfrm>
            <a:off x="126608" y="109413"/>
            <a:ext cx="1192940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Testing strategy for dual detection of HIV and syphilis infection for ANC settings</a:t>
            </a:r>
          </a:p>
        </p:txBody>
      </p:sp>
      <p:pic>
        <p:nvPicPr>
          <p:cNvPr id="4" name="Picture 3">
            <a:extLst>
              <a:ext uri="{FF2B5EF4-FFF2-40B4-BE49-F238E27FC236}">
                <a16:creationId xmlns:a16="http://schemas.microsoft.com/office/drawing/2014/main" id="{CD353DD6-2E08-49FA-8F0A-87D174CFEAF2}"/>
              </a:ext>
            </a:extLst>
          </p:cNvPr>
          <p:cNvPicPr>
            <a:picLocks noChangeAspect="1"/>
          </p:cNvPicPr>
          <p:nvPr/>
        </p:nvPicPr>
        <p:blipFill>
          <a:blip r:embed="rId3"/>
          <a:stretch>
            <a:fillRect/>
          </a:stretch>
        </p:blipFill>
        <p:spPr>
          <a:xfrm>
            <a:off x="1617784" y="717454"/>
            <a:ext cx="8874098" cy="6071751"/>
          </a:xfrm>
          <a:prstGeom prst="rect">
            <a:avLst/>
          </a:prstGeom>
        </p:spPr>
      </p:pic>
    </p:spTree>
    <p:extLst>
      <p:ext uri="{BB962C8B-B14F-4D97-AF65-F5344CB8AC3E}">
        <p14:creationId xmlns:p14="http://schemas.microsoft.com/office/powerpoint/2010/main" val="2334044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dont forget">
            <a:extLst>
              <a:ext uri="{FF2B5EF4-FFF2-40B4-BE49-F238E27FC236}">
                <a16:creationId xmlns:a16="http://schemas.microsoft.com/office/drawing/2014/main" id="{CFED702F-7FB9-4604-AC62-2D45F68F4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68" y="2929731"/>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44E5D4-264B-40C1-8048-63B20C75D549}"/>
              </a:ext>
            </a:extLst>
          </p:cNvPr>
          <p:cNvSpPr>
            <a:spLocks noGrp="1"/>
          </p:cNvSpPr>
          <p:nvPr>
            <p:ph type="title"/>
          </p:nvPr>
        </p:nvSpPr>
        <p:spPr>
          <a:xfrm>
            <a:off x="653142" y="631221"/>
            <a:ext cx="11030858" cy="464042"/>
          </a:xfrm>
          <a:noFill/>
        </p:spPr>
        <p:txBody>
          <a:bodyPr>
            <a:noAutofit/>
          </a:bodyPr>
          <a:lstStyle/>
          <a:p>
            <a:r>
              <a:rPr lang="en-GB" sz="3400" b="1" dirty="0">
                <a:solidFill>
                  <a:srgbClr val="0092D2"/>
                </a:solidFill>
                <a:cs typeface="Arial" panose="020B0604020202020204" pitchFamily="34" charset="0"/>
              </a:rPr>
              <a:t>Implementation considerations for dual HIV/syphilis RDT in ANC</a:t>
            </a:r>
            <a:endParaRPr lang="en-GB" sz="3400" b="1" dirty="0">
              <a:solidFill>
                <a:srgbClr val="0092D2"/>
              </a:solidFill>
            </a:endParaRPr>
          </a:p>
        </p:txBody>
      </p:sp>
      <p:sp>
        <p:nvSpPr>
          <p:cNvPr id="10" name="Content Placeholder 9">
            <a:extLst>
              <a:ext uri="{FF2B5EF4-FFF2-40B4-BE49-F238E27FC236}">
                <a16:creationId xmlns:a16="http://schemas.microsoft.com/office/drawing/2014/main" id="{7EA01244-E234-4BD9-892C-405E7FD3D5DE}"/>
              </a:ext>
            </a:extLst>
          </p:cNvPr>
          <p:cNvSpPr>
            <a:spLocks noGrp="1"/>
          </p:cNvSpPr>
          <p:nvPr>
            <p:ph idx="1"/>
          </p:nvPr>
        </p:nvSpPr>
        <p:spPr>
          <a:xfrm>
            <a:off x="2283586" y="1429145"/>
            <a:ext cx="9160888" cy="4797634"/>
          </a:xfrm>
        </p:spPr>
        <p:txBody>
          <a:bodyPr>
            <a:normAutofit/>
          </a:bodyPr>
          <a:lstStyle/>
          <a:p>
            <a:pPr marL="342900" indent="-342900">
              <a:buClr>
                <a:srgbClr val="0092D2"/>
              </a:buClr>
              <a:buFont typeface="Wingdings" panose="05000000000000000000" pitchFamily="2" charset="2"/>
              <a:buChar char="q"/>
            </a:pPr>
            <a:r>
              <a:rPr lang="en-US" sz="2400" dirty="0"/>
              <a:t>Use of dual HIV/syphilis tests are </a:t>
            </a:r>
            <a:r>
              <a:rPr lang="en-US" sz="2400" b="1" dirty="0"/>
              <a:t>cost-saving in high and low </a:t>
            </a:r>
            <a:r>
              <a:rPr lang="en-US" sz="2400" dirty="0"/>
              <a:t>HIV burden settings* </a:t>
            </a:r>
          </a:p>
          <a:p>
            <a:pPr marL="342900" lvl="0" indent="-342900">
              <a:buClr>
                <a:srgbClr val="0092D2"/>
              </a:buClr>
              <a:buFont typeface="Wingdings" panose="05000000000000000000" pitchFamily="2" charset="2"/>
              <a:buChar char="q"/>
            </a:pPr>
            <a:r>
              <a:rPr lang="en-US" sz="2400" dirty="0"/>
              <a:t>Dual HIV/syphilis tests are </a:t>
            </a:r>
            <a:r>
              <a:rPr lang="en-US" sz="2400" b="1" dirty="0"/>
              <a:t>not for retesting </a:t>
            </a:r>
            <a:r>
              <a:rPr lang="en-US" sz="2400" dirty="0"/>
              <a:t>pregnant</a:t>
            </a:r>
            <a:r>
              <a:rPr lang="en-US" sz="2400" b="1" dirty="0"/>
              <a:t> </a:t>
            </a:r>
            <a:r>
              <a:rPr lang="en-US" sz="2400" dirty="0"/>
              <a:t>women on with know HIV+ status and/or those on ART</a:t>
            </a:r>
          </a:p>
          <a:p>
            <a:pPr marL="342900" indent="-342900">
              <a:buClr>
                <a:srgbClr val="0092D2"/>
              </a:buClr>
              <a:buFont typeface="Wingdings" panose="05000000000000000000" pitchFamily="2" charset="2"/>
              <a:buChar char="q"/>
            </a:pPr>
            <a:r>
              <a:rPr lang="en-GB" sz="2400" dirty="0"/>
              <a:t>Dual HIV/syphilis tests may be used to deliver </a:t>
            </a:r>
            <a:r>
              <a:rPr lang="en-GB" sz="2400" b="1" dirty="0"/>
              <a:t>testing for sexual partners</a:t>
            </a:r>
          </a:p>
          <a:p>
            <a:pPr marL="342900" lvl="0" indent="-342900">
              <a:buClr>
                <a:srgbClr val="0092D2"/>
              </a:buClr>
              <a:buFont typeface="Wingdings" panose="05000000000000000000" pitchFamily="2" charset="2"/>
              <a:buChar char="q"/>
            </a:pPr>
            <a:r>
              <a:rPr lang="en-US" sz="2400" b="1" dirty="0"/>
              <a:t>Procurement</a:t>
            </a:r>
            <a:r>
              <a:rPr lang="en-US" sz="2400" dirty="0"/>
              <a:t> of dual HIV/syphilis RDT for pregnant women may be supported by HIV funding mechanisms including </a:t>
            </a:r>
            <a:r>
              <a:rPr lang="en-US" sz="2400" b="1" dirty="0"/>
              <a:t>GF and PEPFAR</a:t>
            </a:r>
          </a:p>
          <a:p>
            <a:pPr marL="342900" lvl="0" indent="-342900">
              <a:buClr>
                <a:srgbClr val="0092D2"/>
              </a:buClr>
              <a:buFont typeface="Wingdings" panose="05000000000000000000" pitchFamily="2" charset="2"/>
              <a:buChar char="q"/>
            </a:pPr>
            <a:r>
              <a:rPr lang="en-US" sz="2400" dirty="0"/>
              <a:t>Ethical imperative to </a:t>
            </a:r>
            <a:r>
              <a:rPr lang="en-US" sz="2400" b="1" dirty="0"/>
              <a:t>provide and assure treatment </a:t>
            </a:r>
            <a:r>
              <a:rPr lang="en-US" sz="2400" dirty="0"/>
              <a:t>for HIV and syphilis </a:t>
            </a:r>
          </a:p>
          <a:p>
            <a:pPr marL="342900" indent="-342900">
              <a:buClr>
                <a:srgbClr val="0092D2"/>
              </a:buClr>
              <a:buFont typeface="Wingdings" panose="05000000000000000000" pitchFamily="2" charset="2"/>
              <a:buChar char="q"/>
            </a:pPr>
            <a:r>
              <a:rPr lang="en-US" sz="2400" dirty="0"/>
              <a:t>Opportunities to offer </a:t>
            </a:r>
            <a:r>
              <a:rPr lang="en-US" sz="2400" b="1" dirty="0"/>
              <a:t>hepatitis B testing </a:t>
            </a:r>
            <a:r>
              <a:rPr lang="en-US" sz="2400" dirty="0"/>
              <a:t>alongside the dual test in pregnancy -- towards triple ETMCT</a:t>
            </a:r>
          </a:p>
          <a:p>
            <a:pPr marL="342900" lvl="0" indent="-342900">
              <a:buClr>
                <a:srgbClr val="0092D2"/>
              </a:buClr>
              <a:buFont typeface="Wingdings" panose="05000000000000000000" pitchFamily="2" charset="2"/>
              <a:buChar char="q"/>
            </a:pPr>
            <a:endParaRPr lang="en-GB" sz="2000" dirty="0">
              <a:cs typeface="Arial" panose="020B0604020202020204" pitchFamily="34" charset="0"/>
            </a:endParaRPr>
          </a:p>
        </p:txBody>
      </p:sp>
      <p:sp>
        <p:nvSpPr>
          <p:cNvPr id="5" name="TextBox 4">
            <a:extLst>
              <a:ext uri="{FF2B5EF4-FFF2-40B4-BE49-F238E27FC236}">
                <a16:creationId xmlns:a16="http://schemas.microsoft.com/office/drawing/2014/main" id="{011627AB-BCD0-47E0-857E-B52320F9269C}"/>
              </a:ext>
            </a:extLst>
          </p:cNvPr>
          <p:cNvSpPr txBox="1"/>
          <p:nvPr/>
        </p:nvSpPr>
        <p:spPr>
          <a:xfrm>
            <a:off x="371790" y="6369654"/>
            <a:ext cx="602495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0" u="sng" strike="noStrike" kern="1200" cap="none" spc="0" normalizeH="0" baseline="0" noProof="0" dirty="0">
                <a:ln>
                  <a:noFill/>
                </a:ln>
                <a:solidFill>
                  <a:srgbClr val="0070C0"/>
                </a:solidFill>
                <a:effectLst/>
                <a:uLnTx/>
                <a:uFillTx/>
                <a:latin typeface="Calibri" panose="020F0502020204030204"/>
                <a:ea typeface="+mn-ea"/>
                <a:cs typeface="+mn-cs"/>
              </a:rPr>
              <a:t> https://www.thelancet.com/journals/langlo/article/PIIS2214-109X(20)30395-8/fulltext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6366CC2-F4EC-43AC-A3D1-EC2C3104D68C}"/>
              </a:ext>
            </a:extLst>
          </p:cNvPr>
          <p:cNvSpPr/>
          <p:nvPr/>
        </p:nvSpPr>
        <p:spPr>
          <a:xfrm>
            <a:off x="17968" y="46494"/>
            <a:ext cx="4993996" cy="400110"/>
          </a:xfrm>
          <a:prstGeom prst="rect">
            <a:avLst/>
          </a:prstGeom>
          <a:solidFill>
            <a:schemeClr val="accent2"/>
          </a:solidFill>
        </p:spPr>
        <p:txBody>
          <a:bodyPr wrap="none">
            <a:spAutoFit/>
          </a:bodyPr>
          <a:lstStyle/>
          <a:p>
            <a:r>
              <a:rPr lang="fr-CH" sz="2000" b="1" dirty="0">
                <a:solidFill>
                  <a:schemeClr val="bg1"/>
                </a:solidFill>
                <a:latin typeface="Arial" panose="020B0604020202020204" pitchFamily="34" charset="0"/>
                <a:ea typeface="+mj-ea"/>
                <a:cs typeface="+mj-cs"/>
              </a:rPr>
              <a:t>UPDATED GUIDANCE FOR HTS IN ANC</a:t>
            </a:r>
            <a:endParaRPr lang="en-GB" sz="1200" dirty="0">
              <a:solidFill>
                <a:schemeClr val="bg1"/>
              </a:solidFill>
            </a:endParaRPr>
          </a:p>
        </p:txBody>
      </p:sp>
    </p:spTree>
    <p:extLst>
      <p:ext uri="{BB962C8B-B14F-4D97-AF65-F5344CB8AC3E}">
        <p14:creationId xmlns:p14="http://schemas.microsoft.com/office/powerpoint/2010/main" val="2936508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E5D4-264B-40C1-8048-63B20C75D549}"/>
              </a:ext>
            </a:extLst>
          </p:cNvPr>
          <p:cNvSpPr>
            <a:spLocks noGrp="1"/>
          </p:cNvSpPr>
          <p:nvPr>
            <p:ph type="title"/>
          </p:nvPr>
        </p:nvSpPr>
        <p:spPr>
          <a:xfrm>
            <a:off x="371790" y="548725"/>
            <a:ext cx="10209126" cy="464042"/>
          </a:xfrm>
          <a:noFill/>
        </p:spPr>
        <p:txBody>
          <a:bodyPr>
            <a:noAutofit/>
          </a:bodyPr>
          <a:lstStyle/>
          <a:p>
            <a:r>
              <a:rPr lang="en-US" sz="3400" dirty="0">
                <a:solidFill>
                  <a:srgbClr val="0092D2"/>
                </a:solidFill>
                <a:cs typeface="Arial" panose="020B0604020202020204" pitchFamily="34" charset="0"/>
              </a:rPr>
              <a:t>WHO prequalified rapid dual HIV/syphilis tests</a:t>
            </a:r>
            <a:endParaRPr lang="en-GB" sz="3400" b="1" dirty="0">
              <a:solidFill>
                <a:srgbClr val="0092D2"/>
              </a:solidFill>
            </a:endParaRPr>
          </a:p>
        </p:txBody>
      </p:sp>
      <p:sp>
        <p:nvSpPr>
          <p:cNvPr id="10" name="Content Placeholder 9">
            <a:extLst>
              <a:ext uri="{FF2B5EF4-FFF2-40B4-BE49-F238E27FC236}">
                <a16:creationId xmlns:a16="http://schemas.microsoft.com/office/drawing/2014/main" id="{7EA01244-E234-4BD9-892C-405E7FD3D5DE}"/>
              </a:ext>
            </a:extLst>
          </p:cNvPr>
          <p:cNvSpPr>
            <a:spLocks noGrp="1"/>
          </p:cNvSpPr>
          <p:nvPr>
            <p:ph idx="1"/>
          </p:nvPr>
        </p:nvSpPr>
        <p:spPr>
          <a:xfrm>
            <a:off x="837783" y="1324672"/>
            <a:ext cx="10209126" cy="1287551"/>
          </a:xfrm>
        </p:spPr>
        <p:txBody>
          <a:bodyPr>
            <a:normAutofit/>
          </a:bodyPr>
          <a:lstStyle/>
          <a:p>
            <a:pPr marL="342900" indent="-342900">
              <a:buClr>
                <a:srgbClr val="0092D2"/>
              </a:buClr>
              <a:buFont typeface="Arial" panose="020B0604020202020204" pitchFamily="34" charset="0"/>
              <a:buChar char="•"/>
            </a:pPr>
            <a:r>
              <a:rPr lang="en-US" sz="2000" dirty="0"/>
              <a:t>As of May 2021, three dual HIV/syphilis rapid tests have been WHO prequalified</a:t>
            </a:r>
          </a:p>
          <a:p>
            <a:pPr marL="342900" indent="-342900">
              <a:buClr>
                <a:srgbClr val="0092D2"/>
              </a:buClr>
              <a:buFont typeface="Arial" panose="020B0604020202020204" pitchFamily="34" charset="0"/>
              <a:buChar char="•"/>
            </a:pPr>
            <a:r>
              <a:rPr lang="en-US" sz="2000" dirty="0"/>
              <a:t>Prices for these products range from $1.15 to $1.50 per test through WHO, Global Fund, PEPFAR/USAID (opportunities for pooled procurement)</a:t>
            </a:r>
          </a:p>
          <a:p>
            <a:pPr lvl="0">
              <a:buClr>
                <a:srgbClr val="0092D2"/>
              </a:buClr>
            </a:pPr>
            <a:endParaRPr lang="en-GB" sz="2000" dirty="0">
              <a:cs typeface="Arial" panose="020B0604020202020204" pitchFamily="34" charset="0"/>
            </a:endParaRPr>
          </a:p>
        </p:txBody>
      </p:sp>
      <p:graphicFrame>
        <p:nvGraphicFramePr>
          <p:cNvPr id="6" name="Table 5">
            <a:extLst>
              <a:ext uri="{FF2B5EF4-FFF2-40B4-BE49-F238E27FC236}">
                <a16:creationId xmlns:a16="http://schemas.microsoft.com/office/drawing/2014/main" id="{F1B33FCE-1326-4BCE-9CC3-11EBB6884883}"/>
              </a:ext>
            </a:extLst>
          </p:cNvPr>
          <p:cNvGraphicFramePr>
            <a:graphicFrameLocks noGrp="1"/>
          </p:cNvGraphicFramePr>
          <p:nvPr/>
        </p:nvGraphicFramePr>
        <p:xfrm>
          <a:off x="426402" y="2783236"/>
          <a:ext cx="11345048" cy="3261360"/>
        </p:xfrm>
        <a:graphic>
          <a:graphicData uri="http://schemas.openxmlformats.org/drawingml/2006/table">
            <a:tbl>
              <a:tblPr firstRow="1" bandRow="1">
                <a:tableStyleId>{5C22544A-7EE6-4342-B048-85BDC9FD1C3A}</a:tableStyleId>
              </a:tblPr>
              <a:tblGrid>
                <a:gridCol w="1072444">
                  <a:extLst>
                    <a:ext uri="{9D8B030D-6E8A-4147-A177-3AD203B41FA5}">
                      <a16:colId xmlns:a16="http://schemas.microsoft.com/office/drawing/2014/main" val="995779927"/>
                    </a:ext>
                  </a:extLst>
                </a:gridCol>
                <a:gridCol w="2415822">
                  <a:extLst>
                    <a:ext uri="{9D8B030D-6E8A-4147-A177-3AD203B41FA5}">
                      <a16:colId xmlns:a16="http://schemas.microsoft.com/office/drawing/2014/main" val="2864010727"/>
                    </a:ext>
                  </a:extLst>
                </a:gridCol>
                <a:gridCol w="1636889">
                  <a:extLst>
                    <a:ext uri="{9D8B030D-6E8A-4147-A177-3AD203B41FA5}">
                      <a16:colId xmlns:a16="http://schemas.microsoft.com/office/drawing/2014/main" val="3333326539"/>
                    </a:ext>
                  </a:extLst>
                </a:gridCol>
                <a:gridCol w="1208055">
                  <a:extLst>
                    <a:ext uri="{9D8B030D-6E8A-4147-A177-3AD203B41FA5}">
                      <a16:colId xmlns:a16="http://schemas.microsoft.com/office/drawing/2014/main" val="1977599452"/>
                    </a:ext>
                  </a:extLst>
                </a:gridCol>
                <a:gridCol w="1296365">
                  <a:extLst>
                    <a:ext uri="{9D8B030D-6E8A-4147-A177-3AD203B41FA5}">
                      <a16:colId xmlns:a16="http://schemas.microsoft.com/office/drawing/2014/main" val="2715154277"/>
                    </a:ext>
                  </a:extLst>
                </a:gridCol>
                <a:gridCol w="1851949">
                  <a:extLst>
                    <a:ext uri="{9D8B030D-6E8A-4147-A177-3AD203B41FA5}">
                      <a16:colId xmlns:a16="http://schemas.microsoft.com/office/drawing/2014/main" val="871591882"/>
                    </a:ext>
                  </a:extLst>
                </a:gridCol>
                <a:gridCol w="1863524">
                  <a:extLst>
                    <a:ext uri="{9D8B030D-6E8A-4147-A177-3AD203B41FA5}">
                      <a16:colId xmlns:a16="http://schemas.microsoft.com/office/drawing/2014/main" val="4265485428"/>
                    </a:ext>
                  </a:extLst>
                </a:gridCol>
              </a:tblGrid>
              <a:tr h="370840">
                <a:tc>
                  <a:txBody>
                    <a:bodyPr/>
                    <a:lstStyle/>
                    <a:p>
                      <a:pPr algn="ctr"/>
                      <a:r>
                        <a:rPr lang="en-GB" sz="1800" noProof="0" dirty="0">
                          <a:solidFill>
                            <a:srgbClr val="002060"/>
                          </a:solidFill>
                          <a:latin typeface="Times New Roman" panose="02020603050405020304" pitchFamily="18" charset="0"/>
                          <a:cs typeface="Times New Roman" panose="02020603050405020304" pitchFamily="18" charset="0"/>
                        </a:rPr>
                        <a:t> Year </a:t>
                      </a:r>
                      <a:r>
                        <a:rPr lang="en-GB" sz="1800" noProof="0" dirty="0" err="1">
                          <a:solidFill>
                            <a:srgbClr val="002060"/>
                          </a:solidFill>
                          <a:latin typeface="Times New Roman" panose="02020603050405020304" pitchFamily="18" charset="0"/>
                          <a:cs typeface="Times New Roman" panose="02020603050405020304" pitchFamily="18" charset="0"/>
                        </a:rPr>
                        <a:t>PQed</a:t>
                      </a:r>
                      <a:r>
                        <a:rPr lang="en-GB" sz="1800" noProof="0" dirty="0">
                          <a:solidFill>
                            <a:srgbClr val="002060"/>
                          </a:solidFill>
                          <a:latin typeface="Times New Roman" panose="02020603050405020304" pitchFamily="18" charset="0"/>
                          <a:cs typeface="Times New Roman" panose="02020603050405020304" pitchFamily="18"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800" noProof="0" dirty="0">
                          <a:solidFill>
                            <a:srgbClr val="002060"/>
                          </a:solidFill>
                          <a:latin typeface="Times New Roman" panose="02020603050405020304" pitchFamily="18" charset="0"/>
                          <a:cs typeface="Times New Roman" panose="02020603050405020304" pitchFamily="18" charset="0"/>
                        </a:rPr>
                        <a:t>Product Name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noProof="0" dirty="0">
                          <a:solidFill>
                            <a:srgbClr val="002060"/>
                          </a:solidFill>
                          <a:latin typeface="Times New Roman" panose="02020603050405020304" pitchFamily="18" charset="0"/>
                          <a:cs typeface="Times New Roman" panose="02020603050405020304" pitchFamily="18" charset="0"/>
                        </a:rPr>
                        <a:t>Manufacturer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800" noProof="0" dirty="0">
                          <a:solidFill>
                            <a:srgbClr val="002060"/>
                          </a:solidFill>
                          <a:latin typeface="Times New Roman" panose="02020603050405020304" pitchFamily="18" charset="0"/>
                          <a:cs typeface="Times New Roman" panose="02020603050405020304" pitchFamily="18" charset="0"/>
                        </a:rPr>
                        <a:t>Product </a:t>
                      </a:r>
                    </a:p>
                    <a:p>
                      <a:pPr algn="ctr"/>
                      <a:r>
                        <a:rPr lang="en-GB" sz="1800" noProof="0" dirty="0">
                          <a:solidFill>
                            <a:srgbClr val="002060"/>
                          </a:solidFill>
                          <a:latin typeface="Times New Roman" panose="02020603050405020304" pitchFamily="18" charset="0"/>
                          <a:cs typeface="Times New Roman" panose="02020603050405020304" pitchFamily="18" charset="0"/>
                        </a:rPr>
                        <a:t>Code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800" noProof="0" dirty="0">
                          <a:solidFill>
                            <a:srgbClr val="002060"/>
                          </a:solidFill>
                          <a:latin typeface="Times New Roman" panose="02020603050405020304" pitchFamily="18" charset="0"/>
                          <a:cs typeface="Times New Roman" panose="02020603050405020304" pitchFamily="18" charset="0"/>
                        </a:rPr>
                        <a:t>No. of tests per kit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800" noProof="0" dirty="0">
                          <a:solidFill>
                            <a:srgbClr val="002060"/>
                          </a:solidFill>
                          <a:latin typeface="Times New Roman" panose="02020603050405020304" pitchFamily="18" charset="0"/>
                          <a:cs typeface="Times New Roman" panose="02020603050405020304" pitchFamily="18" charset="0"/>
                        </a:rPr>
                        <a:t>WHO evaluation</a:t>
                      </a:r>
                    </a:p>
                    <a:p>
                      <a:pPr algn="ctr"/>
                      <a:r>
                        <a:rPr lang="en-GB" sz="1800" noProof="0" dirty="0">
                          <a:solidFill>
                            <a:srgbClr val="002060"/>
                          </a:solidFill>
                          <a:latin typeface="Times New Roman" panose="02020603050405020304" pitchFamily="18" charset="0"/>
                          <a:cs typeface="Times New Roman" panose="02020603050405020304" pitchFamily="18" charset="0"/>
                        </a:rPr>
                        <a:t>Final sensitivity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800" noProof="0" dirty="0">
                          <a:solidFill>
                            <a:srgbClr val="002060"/>
                          </a:solidFill>
                          <a:latin typeface="Times New Roman" panose="02020603050405020304" pitchFamily="18" charset="0"/>
                          <a:cs typeface="Times New Roman" panose="02020603050405020304" pitchFamily="18" charset="0"/>
                        </a:rPr>
                        <a:t>WHO evaluation</a:t>
                      </a:r>
                    </a:p>
                    <a:p>
                      <a:pPr algn="ctr"/>
                      <a:r>
                        <a:rPr lang="en-GB" sz="1800" noProof="0" dirty="0">
                          <a:solidFill>
                            <a:srgbClr val="002060"/>
                          </a:solidFill>
                          <a:latin typeface="Times New Roman" panose="02020603050405020304" pitchFamily="18" charset="0"/>
                          <a:cs typeface="Times New Roman" panose="02020603050405020304" pitchFamily="18" charset="0"/>
                        </a:rPr>
                        <a:t>Final specificity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05382823"/>
                  </a:ext>
                </a:extLst>
              </a:tr>
              <a:tr h="370840">
                <a:tc>
                  <a:txBody>
                    <a:bodyPr/>
                    <a:lstStyle/>
                    <a:p>
                      <a:pPr algn="ctr"/>
                      <a:r>
                        <a:rPr lang="en-GB" sz="1600" noProof="0" dirty="0">
                          <a:latin typeface="Times New Roman" panose="02020603050405020304" pitchFamily="18" charset="0"/>
                          <a:cs typeface="Times New Roman" panose="02020603050405020304" pitchFamily="18" charset="0"/>
                        </a:rPr>
                        <a:t>Oct 2015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600" noProof="0" dirty="0" err="1">
                          <a:solidFill>
                            <a:srgbClr val="002060"/>
                          </a:solidFill>
                          <a:latin typeface="Times New Roman" panose="02020603050405020304" pitchFamily="18" charset="0"/>
                          <a:cs typeface="Times New Roman" panose="02020603050405020304" pitchFamily="18" charset="0"/>
                        </a:rPr>
                        <a:t>Bioline</a:t>
                      </a:r>
                      <a:r>
                        <a:rPr lang="en-GB" sz="1600" noProof="0" dirty="0">
                          <a:solidFill>
                            <a:srgbClr val="002060"/>
                          </a:solidFill>
                          <a:latin typeface="Times New Roman" panose="02020603050405020304" pitchFamily="18" charset="0"/>
                          <a:cs typeface="Times New Roman" panose="02020603050405020304" pitchFamily="18" charset="0"/>
                        </a:rPr>
                        <a:t> HIV/Syphilis Duo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400" noProof="0" dirty="0">
                          <a:latin typeface="Times New Roman" panose="02020603050405020304" pitchFamily="18" charset="0"/>
                          <a:cs typeface="Times New Roman" panose="02020603050405020304" pitchFamily="18" charset="0"/>
                        </a:rPr>
                        <a:t>Abbott Diagnostics Korea Inc</a:t>
                      </a:r>
                    </a:p>
                    <a:p>
                      <a:pPr algn="ctr"/>
                      <a:r>
                        <a:rPr lang="en-GB" sz="1400" noProof="0" dirty="0">
                          <a:latin typeface="Times New Roman" panose="02020603050405020304" pitchFamily="18" charset="0"/>
                          <a:cs typeface="Times New Roman" panose="02020603050405020304" pitchFamily="18" charset="0"/>
                        </a:rPr>
                        <a:t>(Republic of Korea)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600" noProof="0" dirty="0">
                          <a:latin typeface="Times New Roman" panose="02020603050405020304" pitchFamily="18" charset="0"/>
                          <a:cs typeface="Times New Roman" panose="02020603050405020304" pitchFamily="18" charset="0"/>
                        </a:rPr>
                        <a:t>06FK30</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dirty="0">
                          <a:latin typeface="Times New Roman" panose="02020603050405020304" pitchFamily="18" charset="0"/>
                          <a:cs typeface="Times New Roman" panose="02020603050405020304" pitchFamily="18" charset="0"/>
                        </a:rPr>
                        <a:t>06FK35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600" noProof="0" dirty="0">
                          <a:latin typeface="Times New Roman" panose="02020603050405020304" pitchFamily="18" charset="0"/>
                          <a:cs typeface="Times New Roman" panose="02020603050405020304" pitchFamily="18" charset="0"/>
                        </a:rPr>
                        <a:t>25 T/kit</a:t>
                      </a:r>
                    </a:p>
                    <a:p>
                      <a:pPr algn="ctr"/>
                      <a:r>
                        <a:rPr lang="en-GB" sz="1600" noProof="0" dirty="0">
                          <a:latin typeface="Times New Roman" panose="02020603050405020304" pitchFamily="18" charset="0"/>
                          <a:cs typeface="Times New Roman" panose="02020603050405020304" pitchFamily="18" charset="0"/>
                        </a:rPr>
                        <a:t>25 T/kit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just"/>
                      <a:r>
                        <a:rPr lang="en-GB" sz="1600" noProof="0" dirty="0">
                          <a:latin typeface="Times New Roman" panose="02020603050405020304" pitchFamily="18" charset="0"/>
                          <a:cs typeface="Times New Roman" panose="02020603050405020304" pitchFamily="18" charset="0"/>
                        </a:rPr>
                        <a:t>          HIV: 100%</a:t>
                      </a:r>
                    </a:p>
                    <a:p>
                      <a:pPr algn="just"/>
                      <a:r>
                        <a:rPr lang="en-GB" sz="1600" noProof="0" dirty="0">
                          <a:latin typeface="Times New Roman" panose="02020603050405020304" pitchFamily="18" charset="0"/>
                          <a:cs typeface="Times New Roman" panose="02020603050405020304" pitchFamily="18" charset="0"/>
                        </a:rPr>
                        <a:t>    Syphilis:   87%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just"/>
                      <a:r>
                        <a:rPr lang="en-GB" sz="1600" noProof="0" dirty="0">
                          <a:latin typeface="Times New Roman" panose="02020603050405020304" pitchFamily="18" charset="0"/>
                          <a:cs typeface="Times New Roman" panose="02020603050405020304" pitchFamily="18" charset="0"/>
                        </a:rPr>
                        <a:t>         HIV: 99.5%</a:t>
                      </a:r>
                    </a:p>
                    <a:p>
                      <a:pPr algn="just"/>
                      <a:r>
                        <a:rPr lang="en-GB" sz="1600" noProof="0" dirty="0">
                          <a:latin typeface="Times New Roman" panose="02020603050405020304" pitchFamily="18" charset="0"/>
                          <a:cs typeface="Times New Roman" panose="02020603050405020304" pitchFamily="18" charset="0"/>
                        </a:rPr>
                        <a:t>   Syphilis: 99.5%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82822850"/>
                  </a:ext>
                </a:extLst>
              </a:tr>
              <a:tr h="370840">
                <a:tc>
                  <a:txBody>
                    <a:bodyPr/>
                    <a:lstStyle/>
                    <a:p>
                      <a:pPr algn="ctr"/>
                      <a:r>
                        <a:rPr lang="en-GB" sz="1600" noProof="0" dirty="0">
                          <a:latin typeface="Times New Roman" panose="02020603050405020304" pitchFamily="18" charset="0"/>
                          <a:cs typeface="Times New Roman" panose="02020603050405020304" pitchFamily="18" charset="0"/>
                        </a:rPr>
                        <a:t>June 2019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a:r>
                        <a:rPr lang="en-GB" sz="1600" noProof="0" dirty="0">
                          <a:solidFill>
                            <a:srgbClr val="002060"/>
                          </a:solidFill>
                          <a:latin typeface="Times New Roman" panose="02020603050405020304" pitchFamily="18" charset="0"/>
                          <a:cs typeface="Times New Roman" panose="02020603050405020304" pitchFamily="18" charset="0"/>
                        </a:rPr>
                        <a:t>First Response HIV 1+2/Syphilis Combo Card Test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a:r>
                        <a:rPr lang="en-GB" sz="1400" noProof="0" dirty="0">
                          <a:latin typeface="Times New Roman" panose="02020603050405020304" pitchFamily="18" charset="0"/>
                          <a:cs typeface="Times New Roman" panose="02020603050405020304" pitchFamily="18" charset="0"/>
                        </a:rPr>
                        <a:t>Premier Medical Corporation Pvt Ltd</a:t>
                      </a:r>
                    </a:p>
                    <a:p>
                      <a:pPr algn="ctr"/>
                      <a:r>
                        <a:rPr lang="en-GB" sz="1400" noProof="0" dirty="0">
                          <a:latin typeface="Times New Roman" panose="02020603050405020304" pitchFamily="18" charset="0"/>
                          <a:cs typeface="Times New Roman" panose="02020603050405020304" pitchFamily="18" charset="0"/>
                        </a:rPr>
                        <a:t>(Gujarat, India)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a:r>
                        <a:rPr lang="en-GB" sz="1600" noProof="0" dirty="0">
                          <a:latin typeface="Times New Roman" panose="02020603050405020304" pitchFamily="18" charset="0"/>
                          <a:cs typeface="Times New Roman" panose="02020603050405020304" pitchFamily="18" charset="0"/>
                        </a:rPr>
                        <a:t>I20FR25</a:t>
                      </a:r>
                    </a:p>
                    <a:p>
                      <a:pPr algn="ctr"/>
                      <a:r>
                        <a:rPr lang="en-GB" sz="1600" noProof="0" dirty="0">
                          <a:latin typeface="Times New Roman" panose="02020603050405020304" pitchFamily="18" charset="0"/>
                          <a:cs typeface="Times New Roman" panose="02020603050405020304" pitchFamily="18" charset="0"/>
                        </a:rPr>
                        <a:t>I20FR30</a:t>
                      </a:r>
                    </a:p>
                    <a:p>
                      <a:pPr algn="ctr"/>
                      <a:r>
                        <a:rPr lang="en-GB" sz="1600" noProof="0" dirty="0">
                          <a:latin typeface="Times New Roman" panose="02020603050405020304" pitchFamily="18" charset="0"/>
                          <a:cs typeface="Times New Roman" panose="02020603050405020304" pitchFamily="18" charset="0"/>
                        </a:rPr>
                        <a:t>I20FR50</a:t>
                      </a:r>
                    </a:p>
                    <a:p>
                      <a:pPr algn="ctr"/>
                      <a:r>
                        <a:rPr lang="en-GB" sz="1600" noProof="0" dirty="0">
                          <a:latin typeface="Times New Roman" panose="02020603050405020304" pitchFamily="18" charset="0"/>
                          <a:cs typeface="Times New Roman" panose="02020603050405020304" pitchFamily="18" charset="0"/>
                        </a:rPr>
                        <a:t>I20FR60</a:t>
                      </a:r>
                    </a:p>
                    <a:p>
                      <a:pPr algn="ctr"/>
                      <a:r>
                        <a:rPr lang="en-GB" sz="1600" noProof="0" dirty="0">
                          <a:latin typeface="Times New Roman" panose="02020603050405020304" pitchFamily="18" charset="0"/>
                          <a:cs typeface="Times New Roman" panose="02020603050405020304" pitchFamily="18" charset="0"/>
                        </a:rPr>
                        <a:t>I20FR100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ctr"/>
                      <a:r>
                        <a:rPr lang="en-GB" sz="1600" noProof="0" dirty="0">
                          <a:latin typeface="Times New Roman" panose="02020603050405020304" pitchFamily="18" charset="0"/>
                          <a:cs typeface="Times New Roman" panose="02020603050405020304" pitchFamily="18" charset="0"/>
                        </a:rPr>
                        <a:t>25 T/kit</a:t>
                      </a:r>
                    </a:p>
                    <a:p>
                      <a:pPr algn="ctr"/>
                      <a:r>
                        <a:rPr lang="en-GB" sz="1600" noProof="0" dirty="0">
                          <a:latin typeface="Times New Roman" panose="02020603050405020304" pitchFamily="18" charset="0"/>
                          <a:cs typeface="Times New Roman" panose="02020603050405020304" pitchFamily="18" charset="0"/>
                        </a:rPr>
                        <a:t>30 T/kit</a:t>
                      </a:r>
                    </a:p>
                    <a:p>
                      <a:pPr algn="ctr"/>
                      <a:r>
                        <a:rPr lang="en-GB" sz="1600" noProof="0" dirty="0">
                          <a:latin typeface="Times New Roman" panose="02020603050405020304" pitchFamily="18" charset="0"/>
                          <a:cs typeface="Times New Roman" panose="02020603050405020304" pitchFamily="18" charset="0"/>
                        </a:rPr>
                        <a:t>50 T/kit</a:t>
                      </a:r>
                    </a:p>
                    <a:p>
                      <a:pPr algn="ctr"/>
                      <a:r>
                        <a:rPr lang="en-GB" sz="1600" noProof="0" dirty="0">
                          <a:latin typeface="Times New Roman" panose="02020603050405020304" pitchFamily="18" charset="0"/>
                          <a:cs typeface="Times New Roman" panose="02020603050405020304" pitchFamily="18" charset="0"/>
                        </a:rPr>
                        <a:t>60 T/kit</a:t>
                      </a:r>
                    </a:p>
                    <a:p>
                      <a:pPr algn="ctr"/>
                      <a:r>
                        <a:rPr lang="en-GB" sz="1600" noProof="0" dirty="0">
                          <a:latin typeface="Times New Roman" panose="02020603050405020304" pitchFamily="18" charset="0"/>
                          <a:cs typeface="Times New Roman" panose="02020603050405020304" pitchFamily="18" charset="0"/>
                        </a:rPr>
                        <a:t>100 T/kit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just"/>
                      <a:r>
                        <a:rPr lang="en-GB" sz="1600" noProof="0" dirty="0">
                          <a:latin typeface="Times New Roman" panose="02020603050405020304" pitchFamily="18" charset="0"/>
                          <a:cs typeface="Times New Roman" panose="02020603050405020304" pitchFamily="18" charset="0"/>
                        </a:rPr>
                        <a:t>           HIV: 100%</a:t>
                      </a:r>
                    </a:p>
                    <a:p>
                      <a:pPr algn="just"/>
                      <a:r>
                        <a:rPr lang="en-GB" sz="1600" noProof="0" dirty="0">
                          <a:latin typeface="Times New Roman" panose="02020603050405020304" pitchFamily="18" charset="0"/>
                          <a:cs typeface="Times New Roman" panose="02020603050405020304" pitchFamily="18" charset="0"/>
                        </a:rPr>
                        <a:t>     Syphilis:  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algn="just"/>
                      <a:r>
                        <a:rPr lang="en-GB" sz="1600" noProof="0" dirty="0">
                          <a:latin typeface="Times New Roman" panose="02020603050405020304" pitchFamily="18" charset="0"/>
                          <a:cs typeface="Times New Roman" panose="02020603050405020304" pitchFamily="18" charset="0"/>
                        </a:rPr>
                        <a:t>        HIV:  99.5%</a:t>
                      </a:r>
                    </a:p>
                    <a:p>
                      <a:pPr algn="just"/>
                      <a:r>
                        <a:rPr lang="en-GB" sz="1600" noProof="0" dirty="0">
                          <a:latin typeface="Times New Roman" panose="02020603050405020304" pitchFamily="18" charset="0"/>
                          <a:cs typeface="Times New Roman" panose="02020603050405020304" pitchFamily="18" charset="0"/>
                        </a:rPr>
                        <a:t>    Syphilis: 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1682881"/>
                  </a:ext>
                </a:extLst>
              </a:tr>
              <a:tr h="370840">
                <a:tc>
                  <a:txBody>
                    <a:bodyPr/>
                    <a:lstStyle/>
                    <a:p>
                      <a:pPr algn="ctr"/>
                      <a:r>
                        <a:rPr lang="en-GB" sz="1600" noProof="0" dirty="0">
                          <a:latin typeface="Times New Roman" panose="02020603050405020304" pitchFamily="18" charset="0"/>
                          <a:cs typeface="Times New Roman" panose="02020603050405020304" pitchFamily="18" charset="0"/>
                        </a:rPr>
                        <a:t>May 2020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noProof="0" dirty="0">
                          <a:solidFill>
                            <a:srgbClr val="002060"/>
                          </a:solidFill>
                          <a:latin typeface="Times New Roman" panose="02020603050405020304" pitchFamily="18" charset="0"/>
                          <a:cs typeface="Times New Roman" panose="02020603050405020304" pitchFamily="18" charset="0"/>
                        </a:rPr>
                        <a:t>Standard</a:t>
                      </a:r>
                      <a:r>
                        <a:rPr lang="en-GB" sz="1600" baseline="30000" noProof="0" dirty="0">
                          <a:solidFill>
                            <a:srgbClr val="002060"/>
                          </a:solidFill>
                          <a:latin typeface="Times New Roman" panose="02020603050405020304" pitchFamily="18" charset="0"/>
                          <a:cs typeface="Times New Roman" panose="02020603050405020304" pitchFamily="18" charset="0"/>
                        </a:rPr>
                        <a:t> </a:t>
                      </a:r>
                      <a:r>
                        <a:rPr lang="en-GB" sz="1600" noProof="0" dirty="0">
                          <a:solidFill>
                            <a:srgbClr val="002060"/>
                          </a:solidFill>
                          <a:latin typeface="Times New Roman" panose="02020603050405020304" pitchFamily="18" charset="0"/>
                          <a:cs typeface="Times New Roman" panose="02020603050405020304" pitchFamily="18" charset="0"/>
                        </a:rPr>
                        <a:t>Q HIV/Syphilis Combo Test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noProof="0" dirty="0">
                          <a:latin typeface="Times New Roman" panose="02020603050405020304" pitchFamily="18" charset="0"/>
                          <a:cs typeface="Times New Roman" panose="02020603050405020304" pitchFamily="18" charset="0"/>
                        </a:rPr>
                        <a:t>SD Biosensor Inc </a:t>
                      </a:r>
                    </a:p>
                    <a:p>
                      <a:pPr algn="ctr"/>
                      <a:r>
                        <a:rPr lang="en-GB" sz="1400" noProof="0" dirty="0">
                          <a:latin typeface="Times New Roman" panose="02020603050405020304" pitchFamily="18" charset="0"/>
                          <a:cs typeface="Times New Roman" panose="02020603050405020304" pitchFamily="18" charset="0"/>
                        </a:rPr>
                        <a:t>(Republic of Korea)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noProof="0" dirty="0">
                          <a:latin typeface="Times New Roman" panose="02020603050405020304" pitchFamily="18" charset="0"/>
                          <a:cs typeface="Times New Roman" panose="02020603050405020304" pitchFamily="18" charset="0"/>
                        </a:rPr>
                        <a:t>09HIV20D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noProof="0" dirty="0">
                          <a:latin typeface="Times New Roman" panose="02020603050405020304" pitchFamily="18" charset="0"/>
                          <a:cs typeface="Times New Roman" panose="02020603050405020304" pitchFamily="18" charset="0"/>
                        </a:rPr>
                        <a:t>25 T/kit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GB" sz="1600" noProof="0" dirty="0">
                          <a:latin typeface="Times New Roman" panose="02020603050405020304" pitchFamily="18" charset="0"/>
                          <a:cs typeface="Times New Roman" panose="02020603050405020304" pitchFamily="18" charset="0"/>
                        </a:rPr>
                        <a:t>           HIV: 100% </a:t>
                      </a:r>
                    </a:p>
                    <a:p>
                      <a:pPr algn="just"/>
                      <a:r>
                        <a:rPr lang="en-GB" sz="1600" noProof="0" dirty="0">
                          <a:latin typeface="Times New Roman" panose="02020603050405020304" pitchFamily="18" charset="0"/>
                          <a:cs typeface="Times New Roman" panose="02020603050405020304" pitchFamily="18" charset="0"/>
                        </a:rPr>
                        <a:t>    Syphilis: 95.5%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GB" sz="1600" noProof="0" dirty="0">
                          <a:latin typeface="Times New Roman" panose="02020603050405020304" pitchFamily="18" charset="0"/>
                          <a:cs typeface="Times New Roman" panose="02020603050405020304" pitchFamily="18" charset="0"/>
                        </a:rPr>
                        <a:t>        HIV: 99.5%</a:t>
                      </a:r>
                    </a:p>
                    <a:p>
                      <a:pPr algn="just"/>
                      <a:r>
                        <a:rPr lang="en-GB" sz="1600" noProof="0" dirty="0">
                          <a:latin typeface="Times New Roman" panose="02020603050405020304" pitchFamily="18" charset="0"/>
                          <a:cs typeface="Times New Roman" panose="02020603050405020304" pitchFamily="18" charset="0"/>
                        </a:rPr>
                        <a:t>  Syphilis: 99.5%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6514158"/>
                  </a:ext>
                </a:extLst>
              </a:tr>
            </a:tbl>
          </a:graphicData>
        </a:graphic>
      </p:graphicFrame>
      <p:sp>
        <p:nvSpPr>
          <p:cNvPr id="7" name="TextBox 6">
            <a:extLst>
              <a:ext uri="{FF2B5EF4-FFF2-40B4-BE49-F238E27FC236}">
                <a16:creationId xmlns:a16="http://schemas.microsoft.com/office/drawing/2014/main" id="{2F9F92F2-2520-4A5B-9157-F91BC3AD674F}"/>
              </a:ext>
            </a:extLst>
          </p:cNvPr>
          <p:cNvSpPr txBox="1"/>
          <p:nvPr/>
        </p:nvSpPr>
        <p:spPr>
          <a:xfrm>
            <a:off x="4838222" y="6215609"/>
            <a:ext cx="7180427" cy="323165"/>
          </a:xfrm>
          <a:prstGeom prst="rect">
            <a:avLst/>
          </a:prstGeom>
          <a:noFill/>
        </p:spPr>
        <p:txBody>
          <a:bodyPr wrap="none" rtlCol="0">
            <a:spAutoFit/>
          </a:bodyPr>
          <a:lstStyle/>
          <a:p>
            <a:r>
              <a:rPr lang="en-ES" sz="1500" dirty="0"/>
              <a:t>Source: </a:t>
            </a:r>
            <a:r>
              <a:rPr lang="en-GB" sz="1500" dirty="0">
                <a:hlinkClick r:id="rId3"/>
              </a:rPr>
              <a:t>https://www.who.int/diagnostics_laboratory/evaluations/pq-list/hiv_syphilis/en/</a:t>
            </a:r>
            <a:r>
              <a:rPr lang="en-GB" sz="1500" dirty="0"/>
              <a:t> </a:t>
            </a:r>
            <a:endParaRPr lang="en-ES" sz="1500" dirty="0"/>
          </a:p>
        </p:txBody>
      </p:sp>
      <p:sp>
        <p:nvSpPr>
          <p:cNvPr id="8" name="Rectangle 7">
            <a:extLst>
              <a:ext uri="{FF2B5EF4-FFF2-40B4-BE49-F238E27FC236}">
                <a16:creationId xmlns:a16="http://schemas.microsoft.com/office/drawing/2014/main" id="{273AA5DC-EB4D-43BB-8301-C9FF820A7337}"/>
              </a:ext>
            </a:extLst>
          </p:cNvPr>
          <p:cNvSpPr/>
          <p:nvPr/>
        </p:nvSpPr>
        <p:spPr>
          <a:xfrm>
            <a:off x="17968" y="46494"/>
            <a:ext cx="4993996" cy="400110"/>
          </a:xfrm>
          <a:prstGeom prst="rect">
            <a:avLst/>
          </a:prstGeom>
          <a:solidFill>
            <a:schemeClr val="accent2"/>
          </a:solidFill>
        </p:spPr>
        <p:txBody>
          <a:bodyPr wrap="none">
            <a:spAutoFit/>
          </a:bodyPr>
          <a:lstStyle/>
          <a:p>
            <a:r>
              <a:rPr lang="fr-CH" sz="2000" b="1" dirty="0">
                <a:solidFill>
                  <a:schemeClr val="bg1"/>
                </a:solidFill>
                <a:latin typeface="Arial" panose="020B0604020202020204" pitchFamily="34" charset="0"/>
                <a:ea typeface="+mj-ea"/>
                <a:cs typeface="+mj-cs"/>
              </a:rPr>
              <a:t>UPDATED GUIDANCE FOR HTS IN ANC</a:t>
            </a:r>
            <a:endParaRPr lang="en-GB" sz="1200" dirty="0">
              <a:solidFill>
                <a:schemeClr val="bg1"/>
              </a:solidFill>
            </a:endParaRPr>
          </a:p>
        </p:txBody>
      </p:sp>
    </p:spTree>
    <p:extLst>
      <p:ext uri="{BB962C8B-B14F-4D97-AF65-F5344CB8AC3E}">
        <p14:creationId xmlns:p14="http://schemas.microsoft.com/office/powerpoint/2010/main" val="84001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F4CCA-A451-A34F-9448-2BC7D6FE318A}"/>
              </a:ext>
            </a:extLst>
          </p:cNvPr>
          <p:cNvSpPr/>
          <p:nvPr/>
        </p:nvSpPr>
        <p:spPr>
          <a:xfrm>
            <a:off x="0" y="1"/>
            <a:ext cx="12192000" cy="97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ES" sz="3800" b="1" dirty="0">
                <a:solidFill>
                  <a:schemeClr val="tx1"/>
                </a:solidFill>
              </a:rPr>
              <a:t>     Adapting National HIV Testing Strategies</a:t>
            </a:r>
          </a:p>
        </p:txBody>
      </p:sp>
      <p:pic>
        <p:nvPicPr>
          <p:cNvPr id="8" name="Picture 7">
            <a:extLst>
              <a:ext uri="{FF2B5EF4-FFF2-40B4-BE49-F238E27FC236}">
                <a16:creationId xmlns:a16="http://schemas.microsoft.com/office/drawing/2014/main" id="{BF1E95BC-135F-E948-9E6B-838035933DF6}"/>
              </a:ext>
            </a:extLst>
          </p:cNvPr>
          <p:cNvPicPr>
            <a:picLocks noChangeAspect="1"/>
          </p:cNvPicPr>
          <p:nvPr/>
        </p:nvPicPr>
        <p:blipFill>
          <a:blip r:embed="rId2"/>
          <a:stretch>
            <a:fillRect/>
          </a:stretch>
        </p:blipFill>
        <p:spPr>
          <a:xfrm>
            <a:off x="167838" y="1215189"/>
            <a:ext cx="4024616" cy="5558589"/>
          </a:xfrm>
          <a:prstGeom prst="rect">
            <a:avLst/>
          </a:prstGeom>
          <a:ln>
            <a:solidFill>
              <a:schemeClr val="tx1">
                <a:lumMod val="75000"/>
                <a:lumOff val="25000"/>
              </a:schemeClr>
            </a:solidFill>
          </a:ln>
        </p:spPr>
      </p:pic>
      <p:sp>
        <p:nvSpPr>
          <p:cNvPr id="11" name="Content Placeholder 1">
            <a:extLst>
              <a:ext uri="{FF2B5EF4-FFF2-40B4-BE49-F238E27FC236}">
                <a16:creationId xmlns:a16="http://schemas.microsoft.com/office/drawing/2014/main" id="{65BDE019-B38D-664A-AE0F-480FC2F90CEF}"/>
              </a:ext>
            </a:extLst>
          </p:cNvPr>
          <p:cNvSpPr>
            <a:spLocks noGrp="1"/>
          </p:cNvSpPr>
          <p:nvPr>
            <p:ph idx="1"/>
          </p:nvPr>
        </p:nvSpPr>
        <p:spPr>
          <a:xfrm>
            <a:off x="4386829" y="3290629"/>
            <a:ext cx="7637333" cy="1425747"/>
          </a:xfrm>
          <a:solidFill>
            <a:schemeClr val="accent5">
              <a:lumMod val="20000"/>
              <a:lumOff val="80000"/>
            </a:schemeClr>
          </a:solidFill>
          <a:ln w="22225">
            <a:solidFill>
              <a:schemeClr val="accent1">
                <a:shade val="50000"/>
              </a:schemeClr>
            </a:solidFill>
            <a:prstDash val="sysDash"/>
          </a:ln>
        </p:spPr>
        <p:txBody>
          <a:bodyPr>
            <a:noAutofit/>
          </a:bodyPr>
          <a:lstStyle/>
          <a:p>
            <a:pPr lvl="0">
              <a:lnSpc>
                <a:spcPct val="150000"/>
              </a:lnSpc>
              <a:spcBef>
                <a:spcPts val="1650"/>
              </a:spcBef>
              <a:buClr>
                <a:schemeClr val="accent6">
                  <a:lumMod val="50000"/>
                </a:schemeClr>
              </a:buClr>
              <a:buSzPct val="130000"/>
            </a:pPr>
            <a:r>
              <a:rPr lang="en-US" sz="1700" b="1" dirty="0">
                <a:ea typeface="Arial" charset="0"/>
                <a:cs typeface="Calibri" panose="020F0502020204030204" pitchFamily="34" charset="0"/>
              </a:rPr>
              <a:t>Ensure that the testing strategy has a positive predictive value ≥99% (PPV)</a:t>
            </a:r>
          </a:p>
          <a:p>
            <a:pPr lvl="1">
              <a:lnSpc>
                <a:spcPct val="150000"/>
              </a:lnSpc>
              <a:buClr>
                <a:prstClr val="black"/>
              </a:buClr>
              <a:buFont typeface="Wingdings" panose="05000000000000000000" pitchFamily="2" charset="2"/>
              <a:buChar char="§"/>
            </a:pPr>
            <a:r>
              <a:rPr lang="en-US" sz="1700" dirty="0">
                <a:ea typeface="Arial" charset="0"/>
                <a:cs typeface="Calibri" panose="020F0502020204030204" pitchFamily="34" charset="0"/>
              </a:rPr>
              <a:t>Meaning of the persons classified as HIV+, ≥99% will truly be living with HIV</a:t>
            </a:r>
          </a:p>
          <a:p>
            <a:pPr lvl="1">
              <a:lnSpc>
                <a:spcPct val="150000"/>
              </a:lnSpc>
              <a:buClr>
                <a:prstClr val="black"/>
              </a:buClr>
              <a:buFont typeface="Wingdings" panose="05000000000000000000" pitchFamily="2" charset="2"/>
              <a:buChar char="§"/>
            </a:pPr>
            <a:r>
              <a:rPr lang="en-US" sz="1700" dirty="0">
                <a:ea typeface="Arial" charset="0"/>
                <a:cs typeface="Calibri" panose="020F0502020204030204" pitchFamily="34" charset="0"/>
                <a:sym typeface="Wingdings" pitchFamily="2" charset="2"/>
              </a:rPr>
              <a:t>PPV depends on positivity rate among testing population </a:t>
            </a:r>
            <a:endParaRPr lang="en-US" sz="1700" b="1" dirty="0">
              <a:ea typeface="Arial" charset="0"/>
              <a:cs typeface="Calibri" panose="020F0502020204030204" pitchFamily="34" charset="0"/>
            </a:endParaRPr>
          </a:p>
          <a:p>
            <a:pPr>
              <a:lnSpc>
                <a:spcPct val="150000"/>
              </a:lnSpc>
            </a:pPr>
            <a:endParaRPr lang="en-US" sz="1700" dirty="0"/>
          </a:p>
        </p:txBody>
      </p:sp>
      <p:sp>
        <p:nvSpPr>
          <p:cNvPr id="12" name="Rectangle 11">
            <a:extLst>
              <a:ext uri="{FF2B5EF4-FFF2-40B4-BE49-F238E27FC236}">
                <a16:creationId xmlns:a16="http://schemas.microsoft.com/office/drawing/2014/main" id="{D7806C5C-9B5D-CC4C-9244-2665C54F031A}"/>
              </a:ext>
            </a:extLst>
          </p:cNvPr>
          <p:cNvSpPr/>
          <p:nvPr/>
        </p:nvSpPr>
        <p:spPr>
          <a:xfrm>
            <a:off x="4407560" y="4957889"/>
            <a:ext cx="7616602" cy="1621470"/>
          </a:xfrm>
          <a:prstGeom prst="rect">
            <a:avLst/>
          </a:prstGeom>
          <a:solidFill>
            <a:schemeClr val="accent5">
              <a:lumMod val="20000"/>
              <a:lumOff val="80000"/>
            </a:schemeClr>
          </a:solidFill>
          <a:ln w="22225">
            <a:solidFill>
              <a:schemeClr val="accent1">
                <a:shade val="50000"/>
              </a:schemeClr>
            </a:solidFill>
            <a:prstDash val="sysDash"/>
          </a:ln>
        </p:spPr>
        <p:txBody>
          <a:bodyPr wrap="square">
            <a:spAutoFit/>
          </a:bodyPr>
          <a:lstStyle/>
          <a:p>
            <a:pPr marL="285750" lvl="0" indent="-285750">
              <a:lnSpc>
                <a:spcPct val="150000"/>
              </a:lnSpc>
              <a:spcBef>
                <a:spcPts val="1650"/>
              </a:spcBef>
              <a:buClr>
                <a:schemeClr val="accent6">
                  <a:lumMod val="50000"/>
                </a:schemeClr>
              </a:buClr>
              <a:buSzPct val="130000"/>
              <a:buFont typeface="Arial" panose="020B0604020202020204" pitchFamily="34" charset="0"/>
              <a:buChar char="•"/>
            </a:pPr>
            <a:r>
              <a:rPr lang="en-US" sz="1700" b="1" dirty="0">
                <a:solidFill>
                  <a:prstClr val="black"/>
                </a:solidFill>
                <a:ea typeface="Arial" charset="0"/>
                <a:cs typeface="Calibri" panose="020F0502020204030204" pitchFamily="34" charset="0"/>
              </a:rPr>
              <a:t>Quality assured assays, such as WHO prequalified, should be used:</a:t>
            </a:r>
          </a:p>
          <a:p>
            <a:pPr lvl="1">
              <a:lnSpc>
                <a:spcPct val="150000"/>
              </a:lnSpc>
              <a:buClr>
                <a:prstClr val="black"/>
              </a:buClr>
              <a:buFont typeface="Wingdings" charset="2"/>
              <a:buChar char="§"/>
            </a:pPr>
            <a:r>
              <a:rPr lang="en-US" sz="1700" b="1" dirty="0">
                <a:solidFill>
                  <a:srgbClr val="C00000"/>
                </a:solidFill>
                <a:ea typeface="Arial" charset="0"/>
                <a:cs typeface="Calibri" panose="020F0502020204030204" pitchFamily="34" charset="0"/>
              </a:rPr>
              <a:t>  </a:t>
            </a:r>
            <a:r>
              <a:rPr lang="en-US" sz="1700" b="1" u="sng" dirty="0">
                <a:solidFill>
                  <a:srgbClr val="C00000"/>
                </a:solidFill>
                <a:ea typeface="Arial" charset="0"/>
                <a:cs typeface="Calibri" panose="020F0502020204030204" pitchFamily="34" charset="0"/>
              </a:rPr>
              <a:t>&gt;</a:t>
            </a:r>
            <a:r>
              <a:rPr lang="en-US" sz="1700" b="1" dirty="0">
                <a:solidFill>
                  <a:srgbClr val="C00000"/>
                </a:solidFill>
                <a:ea typeface="Arial" charset="0"/>
                <a:cs typeface="Calibri" panose="020F0502020204030204" pitchFamily="34" charset="0"/>
              </a:rPr>
              <a:t>99% sensitivity</a:t>
            </a:r>
            <a:r>
              <a:rPr lang="en-US" sz="1700" b="1" dirty="0">
                <a:ea typeface="Arial" charset="0"/>
                <a:cs typeface="Calibri" panose="020F0502020204030204" pitchFamily="34" charset="0"/>
              </a:rPr>
              <a:t>:</a:t>
            </a:r>
            <a:r>
              <a:rPr lang="en-US" sz="1700" b="1" dirty="0">
                <a:solidFill>
                  <a:srgbClr val="C00000"/>
                </a:solidFill>
                <a:ea typeface="Arial" charset="0"/>
                <a:cs typeface="Calibri" panose="020F0502020204030204" pitchFamily="34" charset="0"/>
              </a:rPr>
              <a:t> </a:t>
            </a:r>
            <a:r>
              <a:rPr lang="en-US" sz="1700" dirty="0">
                <a:solidFill>
                  <a:prstClr val="black"/>
                </a:solidFill>
                <a:ea typeface="Arial" charset="0"/>
                <a:cs typeface="Calibri" panose="020F0502020204030204" pitchFamily="34" charset="0"/>
              </a:rPr>
              <a:t> fewer than </a:t>
            </a:r>
            <a:r>
              <a:rPr lang="en-US" sz="1700" dirty="0">
                <a:solidFill>
                  <a:srgbClr val="C00000"/>
                </a:solidFill>
                <a:ea typeface="Arial" charset="0"/>
                <a:cs typeface="Calibri" panose="020F0502020204030204" pitchFamily="34" charset="0"/>
              </a:rPr>
              <a:t>1 ‘</a:t>
            </a:r>
            <a:r>
              <a:rPr lang="en-US" sz="1700" i="1" dirty="0">
                <a:solidFill>
                  <a:srgbClr val="C00000"/>
                </a:solidFill>
                <a:ea typeface="Arial" charset="0"/>
                <a:cs typeface="Calibri" panose="020F0502020204030204" pitchFamily="34" charset="0"/>
              </a:rPr>
              <a:t>false negative</a:t>
            </a:r>
            <a:r>
              <a:rPr lang="en-US" sz="1700" dirty="0">
                <a:solidFill>
                  <a:srgbClr val="C00000"/>
                </a:solidFill>
                <a:ea typeface="Arial" charset="0"/>
                <a:cs typeface="Calibri" panose="020F0502020204030204" pitchFamily="34" charset="0"/>
              </a:rPr>
              <a:t>’</a:t>
            </a:r>
            <a:r>
              <a:rPr lang="en-US" sz="1700" dirty="0">
                <a:solidFill>
                  <a:prstClr val="black"/>
                </a:solidFill>
                <a:ea typeface="Arial" charset="0"/>
                <a:cs typeface="Calibri" panose="020F0502020204030204" pitchFamily="34" charset="0"/>
              </a:rPr>
              <a:t> for 100 truly positive </a:t>
            </a:r>
          </a:p>
          <a:p>
            <a:pPr lvl="1">
              <a:lnSpc>
                <a:spcPct val="150000"/>
              </a:lnSpc>
              <a:buClr>
                <a:prstClr val="black"/>
              </a:buClr>
              <a:buFont typeface="Wingdings" charset="2"/>
              <a:buChar char="§"/>
            </a:pPr>
            <a:r>
              <a:rPr lang="en-US" sz="1700" b="1" dirty="0">
                <a:solidFill>
                  <a:srgbClr val="009CDE"/>
                </a:solidFill>
                <a:ea typeface="Arial" charset="0"/>
                <a:cs typeface="Calibri" panose="020F0502020204030204" pitchFamily="34" charset="0"/>
              </a:rPr>
              <a:t>  </a:t>
            </a:r>
            <a:r>
              <a:rPr lang="en-US" sz="1700" b="1" u="sng" dirty="0">
                <a:solidFill>
                  <a:srgbClr val="009CDE"/>
                </a:solidFill>
                <a:ea typeface="Arial" charset="0"/>
                <a:cs typeface="Calibri" panose="020F0502020204030204" pitchFamily="34" charset="0"/>
              </a:rPr>
              <a:t>&gt;</a:t>
            </a:r>
            <a:r>
              <a:rPr lang="en-US" sz="1700" b="1" dirty="0">
                <a:solidFill>
                  <a:srgbClr val="009CDE"/>
                </a:solidFill>
                <a:ea typeface="Arial" charset="0"/>
                <a:cs typeface="Calibri" panose="020F0502020204030204" pitchFamily="34" charset="0"/>
              </a:rPr>
              <a:t>98% specificity</a:t>
            </a:r>
            <a:r>
              <a:rPr lang="en-US" sz="1700" b="1" dirty="0">
                <a:solidFill>
                  <a:prstClr val="black"/>
                </a:solidFill>
                <a:ea typeface="Arial" charset="0"/>
                <a:cs typeface="Calibri" panose="020F0502020204030204" pitchFamily="34" charset="0"/>
              </a:rPr>
              <a:t>:</a:t>
            </a:r>
            <a:r>
              <a:rPr lang="en-US" sz="1700" dirty="0">
                <a:solidFill>
                  <a:prstClr val="black"/>
                </a:solidFill>
                <a:ea typeface="Arial" charset="0"/>
                <a:cs typeface="Calibri" panose="020F0502020204030204" pitchFamily="34" charset="0"/>
              </a:rPr>
              <a:t> fewer than </a:t>
            </a:r>
            <a:r>
              <a:rPr lang="en-US" sz="1700" dirty="0">
                <a:solidFill>
                  <a:srgbClr val="009CDE"/>
                </a:solidFill>
                <a:ea typeface="Arial" charset="0"/>
                <a:cs typeface="Calibri" panose="020F0502020204030204" pitchFamily="34" charset="0"/>
              </a:rPr>
              <a:t>2 ‘</a:t>
            </a:r>
            <a:r>
              <a:rPr lang="en-US" sz="1700" i="1" dirty="0">
                <a:solidFill>
                  <a:srgbClr val="009CDE"/>
                </a:solidFill>
                <a:ea typeface="Arial" charset="0"/>
                <a:cs typeface="Calibri" panose="020F0502020204030204" pitchFamily="34" charset="0"/>
              </a:rPr>
              <a:t>false positive</a:t>
            </a:r>
            <a:r>
              <a:rPr lang="en-US" sz="1700" dirty="0">
                <a:solidFill>
                  <a:srgbClr val="009CDE"/>
                </a:solidFill>
                <a:ea typeface="Arial" charset="0"/>
                <a:cs typeface="Calibri" panose="020F0502020204030204" pitchFamily="34" charset="0"/>
              </a:rPr>
              <a:t>’ </a:t>
            </a:r>
            <a:r>
              <a:rPr lang="en-US" sz="1700" dirty="0">
                <a:solidFill>
                  <a:prstClr val="black"/>
                </a:solidFill>
                <a:ea typeface="Arial" charset="0"/>
                <a:cs typeface="Calibri" panose="020F0502020204030204" pitchFamily="34" charset="0"/>
              </a:rPr>
              <a:t>for 100 truly negative</a:t>
            </a:r>
          </a:p>
          <a:p>
            <a:pPr lvl="1">
              <a:lnSpc>
                <a:spcPct val="150000"/>
              </a:lnSpc>
              <a:buClr>
                <a:prstClr val="black"/>
              </a:buClr>
              <a:buFont typeface="Wingdings" charset="2"/>
              <a:buChar char="§"/>
            </a:pPr>
            <a:r>
              <a:rPr lang="en-US" sz="1700" dirty="0">
                <a:solidFill>
                  <a:prstClr val="black"/>
                </a:solidFill>
                <a:ea typeface="Arial" charset="0"/>
                <a:cs typeface="Calibri" panose="020F0502020204030204" pitchFamily="34" charset="0"/>
              </a:rPr>
              <a:t>  Either rapid diagnostic tests (RDTs) or enzyme immunoassay (EIA</a:t>
            </a:r>
            <a:r>
              <a:rPr lang="en-US" sz="1700" dirty="0">
                <a:solidFill>
                  <a:prstClr val="black"/>
                </a:solidFill>
              </a:rPr>
              <a:t>, CLIA, ECL)</a:t>
            </a:r>
            <a:endParaRPr lang="en-US" sz="1700" dirty="0">
              <a:solidFill>
                <a:prstClr val="black"/>
              </a:solidFill>
              <a:ea typeface="Arial" charset="0"/>
              <a:cs typeface="Calibri" panose="020F0502020204030204" pitchFamily="34" charset="0"/>
            </a:endParaRPr>
          </a:p>
        </p:txBody>
      </p:sp>
      <p:pic>
        <p:nvPicPr>
          <p:cNvPr id="9" name="Picture 8">
            <a:extLst>
              <a:ext uri="{FF2B5EF4-FFF2-40B4-BE49-F238E27FC236}">
                <a16:creationId xmlns:a16="http://schemas.microsoft.com/office/drawing/2014/main" id="{1D13CB7D-436C-EB4D-818E-3BFF823AC3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9158" y="247808"/>
            <a:ext cx="1771230" cy="558307"/>
          </a:xfrm>
          <a:prstGeom prst="rect">
            <a:avLst/>
          </a:prstGeom>
        </p:spPr>
      </p:pic>
      <p:sp>
        <p:nvSpPr>
          <p:cNvPr id="13" name="Round Single Corner of Rectangle 12">
            <a:extLst>
              <a:ext uri="{FF2B5EF4-FFF2-40B4-BE49-F238E27FC236}">
                <a16:creationId xmlns:a16="http://schemas.microsoft.com/office/drawing/2014/main" id="{5AB28485-B04C-7346-BA63-D7547C721EB5}"/>
              </a:ext>
            </a:extLst>
          </p:cNvPr>
          <p:cNvSpPr/>
          <p:nvPr/>
        </p:nvSpPr>
        <p:spPr>
          <a:xfrm>
            <a:off x="5556306" y="1146315"/>
            <a:ext cx="5178467" cy="1885394"/>
          </a:xfrm>
          <a:prstGeom prst="round1Rect">
            <a:avLst/>
          </a:prstGeom>
          <a:solidFill>
            <a:srgbClr val="1258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ES" sz="1700" dirty="0"/>
              <a:t>WHO is encouraging countries currently using two consecutive reactive tests for an HIV-positive diagnosis to move torward using three consecutive reactive tests for an HIV-positive diagnosis. This is increasingly important as treatment-adjusted HIV prevalence and national HTS positivity continue to decline over time.</a:t>
            </a:r>
          </a:p>
        </p:txBody>
      </p:sp>
    </p:spTree>
    <p:extLst>
      <p:ext uri="{BB962C8B-B14F-4D97-AF65-F5344CB8AC3E}">
        <p14:creationId xmlns:p14="http://schemas.microsoft.com/office/powerpoint/2010/main" val="3578372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4B3FA-6B18-1C44-A558-5EBF92C1A0A5}"/>
              </a:ext>
            </a:extLst>
          </p:cNvPr>
          <p:cNvSpPr>
            <a:spLocks noGrp="1"/>
          </p:cNvSpPr>
          <p:nvPr>
            <p:ph type="ctrTitle"/>
          </p:nvPr>
        </p:nvSpPr>
        <p:spPr>
          <a:xfrm>
            <a:off x="0" y="1913"/>
            <a:ext cx="12192000" cy="1276689"/>
          </a:xfrm>
          <a:solidFill>
            <a:schemeClr val="bg1"/>
          </a:solidFill>
          <a:ln>
            <a:noFill/>
          </a:ln>
        </p:spPr>
        <p:txBody>
          <a:bodyPr anchor="ctr">
            <a:normAutofit/>
          </a:bodyPr>
          <a:lstStyle/>
          <a:p>
            <a:pPr algn="l"/>
            <a:r>
              <a:rPr lang="en-ES" sz="3600" b="1" dirty="0">
                <a:latin typeface="Segoe UI Historic" panose="020B0502040204020203" pitchFamily="34" charset="0"/>
                <a:ea typeface="Segoe UI Historic" panose="020B0502040204020203" pitchFamily="34" charset="0"/>
                <a:cs typeface="Segoe UI Historic" panose="020B0502040204020203" pitchFamily="34" charset="0"/>
              </a:rPr>
              <a:t>           WHO 2019 HIV Testing Strategies</a:t>
            </a:r>
            <a:br>
              <a:rPr lang="en-ES" sz="3600" b="1" dirty="0">
                <a:latin typeface="Segoe UI Historic" panose="020B0502040204020203" pitchFamily="34" charset="0"/>
                <a:ea typeface="Segoe UI Historic" panose="020B0502040204020203" pitchFamily="34" charset="0"/>
                <a:cs typeface="Segoe UI Historic" panose="020B0502040204020203" pitchFamily="34" charset="0"/>
              </a:rPr>
            </a:br>
            <a:r>
              <a:rPr lang="en-ES" sz="3600" b="1" dirty="0">
                <a:latin typeface="Segoe UI Historic" panose="020B0502040204020203" pitchFamily="34" charset="0"/>
                <a:ea typeface="Segoe UI Historic" panose="020B0502040204020203" pitchFamily="34" charset="0"/>
                <a:cs typeface="Segoe UI Historic" panose="020B0502040204020203" pitchFamily="34" charset="0"/>
              </a:rPr>
              <a:t>  </a:t>
            </a:r>
            <a:r>
              <a:rPr lang="en-ES" sz="2600" b="1" dirty="0">
                <a:latin typeface="Segoe UI Historic" panose="020B0502040204020203" pitchFamily="34" charset="0"/>
                <a:ea typeface="Segoe UI Historic" panose="020B0502040204020203" pitchFamily="34" charset="0"/>
                <a:cs typeface="Segoe UI Historic" panose="020B0502040204020203" pitchFamily="34" charset="0"/>
              </a:rPr>
              <a:t>3 consecutive reactive tests for an HIV-positive diagnosis</a:t>
            </a:r>
            <a:r>
              <a:rPr lang="en-ES" sz="3600" b="1" dirty="0">
                <a:latin typeface="Segoe UI Historic" panose="020B0502040204020203" pitchFamily="34" charset="0"/>
                <a:ea typeface="Segoe UI Historic" panose="020B0502040204020203" pitchFamily="34" charset="0"/>
                <a:cs typeface="Segoe UI Historic" panose="020B0502040204020203" pitchFamily="34" charset="0"/>
              </a:rPr>
              <a:t> </a:t>
            </a:r>
          </a:p>
        </p:txBody>
      </p:sp>
      <p:pic>
        <p:nvPicPr>
          <p:cNvPr id="11" name="Picture 10">
            <a:extLst>
              <a:ext uri="{FF2B5EF4-FFF2-40B4-BE49-F238E27FC236}">
                <a16:creationId xmlns:a16="http://schemas.microsoft.com/office/drawing/2014/main" id="{453381BD-E39D-5145-B715-F7379EF505F2}"/>
              </a:ext>
            </a:extLst>
          </p:cNvPr>
          <p:cNvPicPr>
            <a:picLocks noChangeAspect="1"/>
          </p:cNvPicPr>
          <p:nvPr/>
        </p:nvPicPr>
        <p:blipFill rotWithShape="1">
          <a:blip r:embed="rId2"/>
          <a:srcRect l="2283" t="1807" r="31019"/>
          <a:stretch/>
        </p:blipFill>
        <p:spPr>
          <a:xfrm>
            <a:off x="200024" y="1777660"/>
            <a:ext cx="5665376" cy="4371222"/>
          </a:xfrm>
          <a:prstGeom prst="rect">
            <a:avLst/>
          </a:prstGeom>
          <a:ln>
            <a:solidFill>
              <a:srgbClr val="002060"/>
            </a:solidFill>
          </a:ln>
        </p:spPr>
      </p:pic>
      <p:sp>
        <p:nvSpPr>
          <p:cNvPr id="3" name="TextBox 2">
            <a:extLst>
              <a:ext uri="{FF2B5EF4-FFF2-40B4-BE49-F238E27FC236}">
                <a16:creationId xmlns:a16="http://schemas.microsoft.com/office/drawing/2014/main" id="{5A569EFC-717A-E14E-AD93-F334DA4224FA}"/>
              </a:ext>
            </a:extLst>
          </p:cNvPr>
          <p:cNvSpPr txBox="1"/>
          <p:nvPr/>
        </p:nvSpPr>
        <p:spPr>
          <a:xfrm>
            <a:off x="1641556" y="1308373"/>
            <a:ext cx="2958502" cy="369332"/>
          </a:xfrm>
          <a:prstGeom prst="rect">
            <a:avLst/>
          </a:prstGeom>
          <a:solidFill>
            <a:schemeClr val="accent5">
              <a:lumMod val="40000"/>
              <a:lumOff val="60000"/>
            </a:schemeClr>
          </a:solidFill>
        </p:spPr>
        <p:txBody>
          <a:bodyPr wrap="none" rtlCol="0">
            <a:spAutoFit/>
          </a:bodyPr>
          <a:lstStyle/>
          <a:p>
            <a:r>
              <a:rPr lang="en-ES" b="1" dirty="0">
                <a:solidFill>
                  <a:srgbClr val="002060"/>
                </a:solidFill>
              </a:rPr>
              <a:t>National HIV Testing Strategy</a:t>
            </a:r>
          </a:p>
        </p:txBody>
      </p:sp>
      <p:pic>
        <p:nvPicPr>
          <p:cNvPr id="12" name="Picture 11">
            <a:extLst>
              <a:ext uri="{FF2B5EF4-FFF2-40B4-BE49-F238E27FC236}">
                <a16:creationId xmlns:a16="http://schemas.microsoft.com/office/drawing/2014/main" id="{8B337EAD-D9AE-6F4B-A3E2-263CBE5641B9}"/>
              </a:ext>
            </a:extLst>
          </p:cNvPr>
          <p:cNvPicPr>
            <a:picLocks noChangeAspect="1"/>
          </p:cNvPicPr>
          <p:nvPr/>
        </p:nvPicPr>
        <p:blipFill>
          <a:blip r:embed="rId3"/>
          <a:stretch>
            <a:fillRect/>
          </a:stretch>
        </p:blipFill>
        <p:spPr>
          <a:xfrm>
            <a:off x="6331610" y="1777660"/>
            <a:ext cx="5534032" cy="4408069"/>
          </a:xfrm>
          <a:prstGeom prst="rect">
            <a:avLst/>
          </a:prstGeom>
          <a:ln>
            <a:solidFill>
              <a:srgbClr val="002060"/>
            </a:solidFill>
          </a:ln>
        </p:spPr>
      </p:pic>
      <p:sp>
        <p:nvSpPr>
          <p:cNvPr id="13" name="TextBox 12">
            <a:extLst>
              <a:ext uri="{FF2B5EF4-FFF2-40B4-BE49-F238E27FC236}">
                <a16:creationId xmlns:a16="http://schemas.microsoft.com/office/drawing/2014/main" id="{DCD3A032-AEBD-8545-B1DE-A4AD55A53621}"/>
              </a:ext>
            </a:extLst>
          </p:cNvPr>
          <p:cNvSpPr txBox="1"/>
          <p:nvPr/>
        </p:nvSpPr>
        <p:spPr>
          <a:xfrm>
            <a:off x="6623887" y="1298600"/>
            <a:ext cx="4885055" cy="369332"/>
          </a:xfrm>
          <a:prstGeom prst="rect">
            <a:avLst/>
          </a:prstGeom>
          <a:solidFill>
            <a:schemeClr val="accent5">
              <a:lumMod val="40000"/>
              <a:lumOff val="60000"/>
            </a:schemeClr>
          </a:solidFill>
        </p:spPr>
        <p:txBody>
          <a:bodyPr wrap="none" rtlCol="0">
            <a:spAutoFit/>
          </a:bodyPr>
          <a:lstStyle/>
          <a:p>
            <a:r>
              <a:rPr lang="en-ES" b="1" dirty="0">
                <a:solidFill>
                  <a:srgbClr val="002060"/>
                </a:solidFill>
              </a:rPr>
              <a:t>Dual HIV/Syphilis Testing Strategy in ANC settings</a:t>
            </a:r>
          </a:p>
        </p:txBody>
      </p:sp>
      <p:sp>
        <p:nvSpPr>
          <p:cNvPr id="4" name="Rounded Rectangle 3">
            <a:extLst>
              <a:ext uri="{FF2B5EF4-FFF2-40B4-BE49-F238E27FC236}">
                <a16:creationId xmlns:a16="http://schemas.microsoft.com/office/drawing/2014/main" id="{9C531216-0A86-FD4B-9032-58076E892890}"/>
              </a:ext>
            </a:extLst>
          </p:cNvPr>
          <p:cNvSpPr/>
          <p:nvPr/>
        </p:nvSpPr>
        <p:spPr>
          <a:xfrm>
            <a:off x="1878942" y="2359746"/>
            <a:ext cx="1263316" cy="3563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4" name="Rounded Rectangle 13">
            <a:extLst>
              <a:ext uri="{FF2B5EF4-FFF2-40B4-BE49-F238E27FC236}">
                <a16:creationId xmlns:a16="http://schemas.microsoft.com/office/drawing/2014/main" id="{8CA7A06A-0143-C542-8DB6-720B9F4608B6}"/>
              </a:ext>
            </a:extLst>
          </p:cNvPr>
          <p:cNvSpPr/>
          <p:nvPr/>
        </p:nvSpPr>
        <p:spPr>
          <a:xfrm>
            <a:off x="1032716" y="3414516"/>
            <a:ext cx="1263316" cy="2520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5" name="Rounded Rectangle 14">
            <a:extLst>
              <a:ext uri="{FF2B5EF4-FFF2-40B4-BE49-F238E27FC236}">
                <a16:creationId xmlns:a16="http://schemas.microsoft.com/office/drawing/2014/main" id="{2B47B52A-14EF-C94C-9661-4F163F7B4E78}"/>
              </a:ext>
            </a:extLst>
          </p:cNvPr>
          <p:cNvSpPr/>
          <p:nvPr/>
        </p:nvSpPr>
        <p:spPr>
          <a:xfrm>
            <a:off x="479267" y="5351597"/>
            <a:ext cx="1263316" cy="3563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6" name="Rounded Rectangle 15">
            <a:extLst>
              <a:ext uri="{FF2B5EF4-FFF2-40B4-BE49-F238E27FC236}">
                <a16:creationId xmlns:a16="http://schemas.microsoft.com/office/drawing/2014/main" id="{196CA6A8-06CD-AA48-8387-4F15C7710AD7}"/>
              </a:ext>
            </a:extLst>
          </p:cNvPr>
          <p:cNvSpPr/>
          <p:nvPr/>
        </p:nvSpPr>
        <p:spPr>
          <a:xfrm>
            <a:off x="9328493" y="2394836"/>
            <a:ext cx="753963" cy="21600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7" name="Rounded Rectangle 16">
            <a:extLst>
              <a:ext uri="{FF2B5EF4-FFF2-40B4-BE49-F238E27FC236}">
                <a16:creationId xmlns:a16="http://schemas.microsoft.com/office/drawing/2014/main" id="{3E56CD53-0DF7-7A4B-84B8-BB4162D07A5C}"/>
              </a:ext>
            </a:extLst>
          </p:cNvPr>
          <p:cNvSpPr/>
          <p:nvPr/>
        </p:nvSpPr>
        <p:spPr>
          <a:xfrm>
            <a:off x="8426123" y="3297211"/>
            <a:ext cx="902370" cy="21600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8" name="Rounded Rectangle 17">
            <a:extLst>
              <a:ext uri="{FF2B5EF4-FFF2-40B4-BE49-F238E27FC236}">
                <a16:creationId xmlns:a16="http://schemas.microsoft.com/office/drawing/2014/main" id="{87A560CB-8EFA-D64B-877D-D11EAF533321}"/>
              </a:ext>
            </a:extLst>
          </p:cNvPr>
          <p:cNvSpPr/>
          <p:nvPr/>
        </p:nvSpPr>
        <p:spPr>
          <a:xfrm>
            <a:off x="8037097" y="3979002"/>
            <a:ext cx="782042" cy="3764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9" name="TextBox 18">
            <a:extLst>
              <a:ext uri="{FF2B5EF4-FFF2-40B4-BE49-F238E27FC236}">
                <a16:creationId xmlns:a16="http://schemas.microsoft.com/office/drawing/2014/main" id="{F2B5304E-7FB1-3B4E-8E5E-F3E5E761054E}"/>
              </a:ext>
            </a:extLst>
          </p:cNvPr>
          <p:cNvSpPr txBox="1"/>
          <p:nvPr/>
        </p:nvSpPr>
        <p:spPr>
          <a:xfrm>
            <a:off x="108129" y="6213805"/>
            <a:ext cx="4442948" cy="646331"/>
          </a:xfrm>
          <a:prstGeom prst="rect">
            <a:avLst/>
          </a:prstGeom>
          <a:noFill/>
        </p:spPr>
        <p:txBody>
          <a:bodyPr wrap="none" rtlCol="0">
            <a:spAutoFit/>
          </a:bodyPr>
          <a:lstStyle/>
          <a:p>
            <a:pPr marL="285750" indent="-285750">
              <a:buFont typeface="Wingdings" pitchFamily="2" charset="2"/>
              <a:buChar char="§"/>
            </a:pPr>
            <a:r>
              <a:rPr lang="en-ES" b="1" dirty="0">
                <a:solidFill>
                  <a:srgbClr val="FF0000"/>
                </a:solidFill>
              </a:rPr>
              <a:t>A1, </a:t>
            </a:r>
            <a:r>
              <a:rPr lang="en-ES" b="1" dirty="0">
                <a:solidFill>
                  <a:srgbClr val="002060"/>
                </a:solidFill>
              </a:rPr>
              <a:t>A2, A3: </a:t>
            </a:r>
            <a:r>
              <a:rPr lang="en-ES" dirty="0"/>
              <a:t>standalone HIV tests</a:t>
            </a:r>
          </a:p>
          <a:p>
            <a:pPr marL="285750" indent="-285750">
              <a:buFont typeface="Wingdings" pitchFamily="2" charset="2"/>
              <a:buChar char="§"/>
            </a:pPr>
            <a:r>
              <a:rPr lang="en-ES" dirty="0"/>
              <a:t>Retesting A1, A2, A3 prior to ART initiation</a:t>
            </a:r>
          </a:p>
        </p:txBody>
      </p:sp>
      <p:sp>
        <p:nvSpPr>
          <p:cNvPr id="20" name="TextBox 19">
            <a:extLst>
              <a:ext uri="{FF2B5EF4-FFF2-40B4-BE49-F238E27FC236}">
                <a16:creationId xmlns:a16="http://schemas.microsoft.com/office/drawing/2014/main" id="{A33FFF44-EFE9-CB47-B3B2-3B0A2C364C65}"/>
              </a:ext>
            </a:extLst>
          </p:cNvPr>
          <p:cNvSpPr txBox="1"/>
          <p:nvPr/>
        </p:nvSpPr>
        <p:spPr>
          <a:xfrm>
            <a:off x="5318300" y="6245889"/>
            <a:ext cx="6954083" cy="646331"/>
          </a:xfrm>
          <a:prstGeom prst="rect">
            <a:avLst/>
          </a:prstGeom>
          <a:noFill/>
        </p:spPr>
        <p:txBody>
          <a:bodyPr wrap="none" rtlCol="0">
            <a:spAutoFit/>
          </a:bodyPr>
          <a:lstStyle/>
          <a:p>
            <a:pPr marL="285750" indent="-285750">
              <a:buFont typeface="Wingdings" pitchFamily="2" charset="2"/>
              <a:buChar char="§"/>
            </a:pPr>
            <a:r>
              <a:rPr lang="en-ES" b="1" dirty="0">
                <a:solidFill>
                  <a:srgbClr val="FF0000"/>
                </a:solidFill>
              </a:rPr>
              <a:t>A1: </a:t>
            </a:r>
            <a:r>
              <a:rPr lang="en-ES" dirty="0"/>
              <a:t>dual HIV/Syphilis and alignment with </a:t>
            </a:r>
            <a:r>
              <a:rPr lang="en-ES" b="1" dirty="0">
                <a:solidFill>
                  <a:srgbClr val="002060"/>
                </a:solidFill>
              </a:rPr>
              <a:t>A2, A3: </a:t>
            </a:r>
            <a:r>
              <a:rPr lang="en-ES" dirty="0"/>
              <a:t>standalone HIV tests</a:t>
            </a:r>
          </a:p>
          <a:p>
            <a:pPr marL="285750" indent="-285750">
              <a:buFont typeface="Wingdings" pitchFamily="2" charset="2"/>
              <a:buChar char="§"/>
            </a:pPr>
            <a:r>
              <a:rPr lang="en-ES" b="1" dirty="0">
                <a:solidFill>
                  <a:srgbClr val="002060"/>
                </a:solidFill>
              </a:rPr>
              <a:t>TP+:</a:t>
            </a:r>
            <a:r>
              <a:rPr lang="en-ES" dirty="0"/>
              <a:t> initiate treatment and further testing (RPR) where feasible</a:t>
            </a:r>
          </a:p>
        </p:txBody>
      </p:sp>
      <p:sp>
        <p:nvSpPr>
          <p:cNvPr id="21" name="TextBox 20">
            <a:extLst>
              <a:ext uri="{FF2B5EF4-FFF2-40B4-BE49-F238E27FC236}">
                <a16:creationId xmlns:a16="http://schemas.microsoft.com/office/drawing/2014/main" id="{60FF268C-F860-A54B-9452-319D041F94E9}"/>
              </a:ext>
            </a:extLst>
          </p:cNvPr>
          <p:cNvSpPr txBox="1"/>
          <p:nvPr/>
        </p:nvSpPr>
        <p:spPr>
          <a:xfrm>
            <a:off x="3712482" y="5375661"/>
            <a:ext cx="1806905" cy="584775"/>
          </a:xfrm>
          <a:prstGeom prst="rect">
            <a:avLst/>
          </a:prstGeom>
          <a:noFill/>
          <a:ln w="28575">
            <a:solidFill>
              <a:srgbClr val="00B050"/>
            </a:solidFill>
          </a:ln>
        </p:spPr>
        <p:txBody>
          <a:bodyPr wrap="none" rtlCol="0">
            <a:spAutoFit/>
          </a:bodyPr>
          <a:lstStyle/>
          <a:p>
            <a:pPr algn="ctr"/>
            <a:r>
              <a:rPr lang="en-ES" sz="1600" dirty="0"/>
              <a:t>Inconclusive results</a:t>
            </a:r>
          </a:p>
          <a:p>
            <a:pPr algn="ctr"/>
            <a:r>
              <a:rPr lang="en-ES" sz="1600" dirty="0"/>
              <a:t>Retest in 14 days</a:t>
            </a:r>
          </a:p>
        </p:txBody>
      </p:sp>
      <p:sp>
        <p:nvSpPr>
          <p:cNvPr id="22" name="Rectangle 21">
            <a:extLst>
              <a:ext uri="{FF2B5EF4-FFF2-40B4-BE49-F238E27FC236}">
                <a16:creationId xmlns:a16="http://schemas.microsoft.com/office/drawing/2014/main" id="{4DD3ADA3-35EA-0D48-8459-C442D4E63043}"/>
              </a:ext>
            </a:extLst>
          </p:cNvPr>
          <p:cNvSpPr/>
          <p:nvPr/>
        </p:nvSpPr>
        <p:spPr>
          <a:xfrm>
            <a:off x="1878942" y="5351597"/>
            <a:ext cx="1441774" cy="48371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3" name="Rectangle 22">
            <a:extLst>
              <a:ext uri="{FF2B5EF4-FFF2-40B4-BE49-F238E27FC236}">
                <a16:creationId xmlns:a16="http://schemas.microsoft.com/office/drawing/2014/main" id="{EE2167C6-E67E-2948-A84E-A0E7AEF018B5}"/>
              </a:ext>
            </a:extLst>
          </p:cNvPr>
          <p:cNvSpPr/>
          <p:nvPr/>
        </p:nvSpPr>
        <p:spPr>
          <a:xfrm>
            <a:off x="4451685" y="4355421"/>
            <a:ext cx="1323474" cy="80612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cxnSp>
        <p:nvCxnSpPr>
          <p:cNvPr id="25" name="Straight Arrow Connector 24">
            <a:extLst>
              <a:ext uri="{FF2B5EF4-FFF2-40B4-BE49-F238E27FC236}">
                <a16:creationId xmlns:a16="http://schemas.microsoft.com/office/drawing/2014/main" id="{1CFBAA59-749B-EE4E-A6FD-73BE815EAF56}"/>
              </a:ext>
            </a:extLst>
          </p:cNvPr>
          <p:cNvCxnSpPr/>
          <p:nvPr/>
        </p:nvCxnSpPr>
        <p:spPr>
          <a:xfrm>
            <a:off x="3320716" y="5570617"/>
            <a:ext cx="391766"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CD58E84-A29F-F044-B09F-C1CD3C0B1319}"/>
              </a:ext>
            </a:extLst>
          </p:cNvPr>
          <p:cNvCxnSpPr/>
          <p:nvPr/>
        </p:nvCxnSpPr>
        <p:spPr>
          <a:xfrm>
            <a:off x="5053263" y="5161543"/>
            <a:ext cx="0" cy="21411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136CF951-B490-6043-BE25-232E18B46A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3547" y="217881"/>
            <a:ext cx="1865549" cy="588037"/>
          </a:xfrm>
          <a:prstGeom prst="rect">
            <a:avLst/>
          </a:prstGeom>
        </p:spPr>
      </p:pic>
      <p:sp>
        <p:nvSpPr>
          <p:cNvPr id="5" name="Left Arrow 4">
            <a:extLst>
              <a:ext uri="{FF2B5EF4-FFF2-40B4-BE49-F238E27FC236}">
                <a16:creationId xmlns:a16="http://schemas.microsoft.com/office/drawing/2014/main" id="{01249B16-1D04-364E-8540-53AA20475CFA}"/>
              </a:ext>
            </a:extLst>
          </p:cNvPr>
          <p:cNvSpPr/>
          <p:nvPr/>
        </p:nvSpPr>
        <p:spPr>
          <a:xfrm>
            <a:off x="4740445" y="6245889"/>
            <a:ext cx="517358" cy="4075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2370031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218215-DA25-5A41-A2DC-50646BCEDA34}"/>
              </a:ext>
            </a:extLst>
          </p:cNvPr>
          <p:cNvSpPr/>
          <p:nvPr/>
        </p:nvSpPr>
        <p:spPr>
          <a:xfrm>
            <a:off x="0" y="134113"/>
            <a:ext cx="12192000" cy="1094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ES" sz="3200" b="1" dirty="0">
                <a:solidFill>
                  <a:schemeClr val="tx1"/>
                </a:solidFill>
              </a:rPr>
              <a:t>   Principles for the selection of HIV products </a:t>
            </a:r>
          </a:p>
          <a:p>
            <a:r>
              <a:rPr lang="en-ES" sz="3200" b="1" dirty="0">
                <a:solidFill>
                  <a:schemeClr val="tx1"/>
                </a:solidFill>
              </a:rPr>
              <a:t>                       –Verification study–</a:t>
            </a:r>
          </a:p>
        </p:txBody>
      </p:sp>
      <p:graphicFrame>
        <p:nvGraphicFramePr>
          <p:cNvPr id="5" name="Table 5">
            <a:extLst>
              <a:ext uri="{FF2B5EF4-FFF2-40B4-BE49-F238E27FC236}">
                <a16:creationId xmlns:a16="http://schemas.microsoft.com/office/drawing/2014/main" id="{186568DD-1B36-114A-8097-581EA1961300}"/>
              </a:ext>
            </a:extLst>
          </p:cNvPr>
          <p:cNvGraphicFramePr>
            <a:graphicFrameLocks noGrp="1"/>
          </p:cNvGraphicFramePr>
          <p:nvPr/>
        </p:nvGraphicFramePr>
        <p:xfrm>
          <a:off x="467890" y="1611335"/>
          <a:ext cx="5042575" cy="1676400"/>
        </p:xfrm>
        <a:graphic>
          <a:graphicData uri="http://schemas.openxmlformats.org/drawingml/2006/table">
            <a:tbl>
              <a:tblPr firstRow="1" bandRow="1">
                <a:tableStyleId>{5940675A-B579-460E-94D1-54222C63F5DA}</a:tableStyleId>
              </a:tblPr>
              <a:tblGrid>
                <a:gridCol w="3640445">
                  <a:extLst>
                    <a:ext uri="{9D8B030D-6E8A-4147-A177-3AD203B41FA5}">
                      <a16:colId xmlns:a16="http://schemas.microsoft.com/office/drawing/2014/main" val="519630818"/>
                    </a:ext>
                  </a:extLst>
                </a:gridCol>
                <a:gridCol w="1402130">
                  <a:extLst>
                    <a:ext uri="{9D8B030D-6E8A-4147-A177-3AD203B41FA5}">
                      <a16:colId xmlns:a16="http://schemas.microsoft.com/office/drawing/2014/main" val="287945019"/>
                    </a:ext>
                  </a:extLst>
                </a:gridCol>
              </a:tblGrid>
              <a:tr h="370840">
                <a:tc gridSpan="2">
                  <a:txBody>
                    <a:bodyPr/>
                    <a:lstStyle/>
                    <a:p>
                      <a:pPr algn="ctr"/>
                      <a:r>
                        <a:rPr lang="en-ES" sz="2000" b="1" dirty="0"/>
                        <a:t>Performance characteristics</a:t>
                      </a:r>
                    </a:p>
                  </a:txBody>
                  <a:tcPr>
                    <a:solidFill>
                      <a:schemeClr val="accent5">
                        <a:lumMod val="20000"/>
                        <a:lumOff val="80000"/>
                      </a:schemeClr>
                    </a:solidFill>
                  </a:tcPr>
                </a:tc>
                <a:tc hMerge="1">
                  <a:txBody>
                    <a:bodyPr/>
                    <a:lstStyle/>
                    <a:p>
                      <a:endParaRPr lang="en-ES" dirty="0"/>
                    </a:p>
                  </a:txBody>
                  <a:tcPr/>
                </a:tc>
                <a:extLst>
                  <a:ext uri="{0D108BD9-81ED-4DB2-BD59-A6C34878D82A}">
                    <a16:rowId xmlns:a16="http://schemas.microsoft.com/office/drawing/2014/main" val="190342026"/>
                  </a:ext>
                </a:extLst>
              </a:tr>
              <a:tr h="370840">
                <a:tc>
                  <a:txBody>
                    <a:bodyPr/>
                    <a:lstStyle/>
                    <a:p>
                      <a:pPr algn="ctr"/>
                      <a:r>
                        <a:rPr lang="en-ES" b="1" dirty="0">
                          <a:solidFill>
                            <a:srgbClr val="0070C0"/>
                          </a:solidFill>
                        </a:rPr>
                        <a:t>Highest sensitivity </a:t>
                      </a:r>
                    </a:p>
                    <a:p>
                      <a:pPr algn="ctr"/>
                      <a:r>
                        <a:rPr lang="en-ES" dirty="0"/>
                        <a:t>(to rule in all positives [true + false])</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ES" b="1" dirty="0">
                          <a:solidFill>
                            <a:srgbClr val="0070C0"/>
                          </a:solidFill>
                        </a:rPr>
                        <a:t>A1</a:t>
                      </a:r>
                    </a:p>
                  </a:txBody>
                  <a:tcPr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3163420"/>
                  </a:ext>
                </a:extLst>
              </a:tr>
              <a:tr h="370840">
                <a:tc>
                  <a:txBody>
                    <a:bodyPr/>
                    <a:lstStyle/>
                    <a:p>
                      <a:pPr algn="ctr"/>
                      <a:r>
                        <a:rPr lang="en-ES" b="1" dirty="0">
                          <a:solidFill>
                            <a:srgbClr val="FF0000"/>
                          </a:solidFill>
                        </a:rPr>
                        <a:t>Highest specificity</a:t>
                      </a:r>
                    </a:p>
                    <a:p>
                      <a:pPr algn="ctr"/>
                      <a:r>
                        <a:rPr lang="en-ES" dirty="0"/>
                        <a:t>(to rule out all false positives)</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ES" b="1" dirty="0">
                          <a:solidFill>
                            <a:srgbClr val="FF0000"/>
                          </a:solidFill>
                        </a:rPr>
                        <a:t>A2</a:t>
                      </a:r>
                      <a:r>
                        <a:rPr lang="en-ES" dirty="0"/>
                        <a:t> and </a:t>
                      </a:r>
                      <a:r>
                        <a:rPr lang="en-ES" b="1" dirty="0">
                          <a:solidFill>
                            <a:srgbClr val="FF0000"/>
                          </a:solidFill>
                        </a:rPr>
                        <a:t>A3</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22918842"/>
                  </a:ext>
                </a:extLst>
              </a:tr>
            </a:tbl>
          </a:graphicData>
        </a:graphic>
      </p:graphicFrame>
      <p:sp>
        <p:nvSpPr>
          <p:cNvPr id="6" name="Content Placeholder 1">
            <a:extLst>
              <a:ext uri="{FF2B5EF4-FFF2-40B4-BE49-F238E27FC236}">
                <a16:creationId xmlns:a16="http://schemas.microsoft.com/office/drawing/2014/main" id="{1BC2AEE1-BD1A-974A-B73F-1BDE1787B9C6}"/>
              </a:ext>
            </a:extLst>
          </p:cNvPr>
          <p:cNvSpPr txBox="1">
            <a:spLocks/>
          </p:cNvSpPr>
          <p:nvPr/>
        </p:nvSpPr>
        <p:spPr bwMode="gray">
          <a:xfrm>
            <a:off x="6003749" y="1611335"/>
            <a:ext cx="5787189" cy="1676400"/>
          </a:xfrm>
          <a:prstGeom prst="rect">
            <a:avLst/>
          </a:prstGeom>
          <a:solidFill>
            <a:schemeClr val="accent1">
              <a:lumMod val="20000"/>
              <a:lumOff val="80000"/>
            </a:schemeClr>
          </a:solidFill>
          <a:ln w="19050">
            <a:solidFill>
              <a:schemeClr val="accent1">
                <a:shade val="50000"/>
              </a:schemeClr>
            </a:solidFill>
            <a:prstDash val="sysDash"/>
          </a:ln>
        </p:spPr>
        <p:txBody>
          <a:bodyPr vert="horz" lIns="18000" tIns="0" rIns="18000" bIns="0" rtlCol="0">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0"/>
              </a:spcBef>
              <a:spcAft>
                <a:spcPts val="0"/>
              </a:spcAft>
              <a:buClr>
                <a:prstClr val="black"/>
              </a:buClr>
              <a:buSzPct val="80000"/>
              <a:tabLst/>
              <a:defRPr/>
            </a:pPr>
            <a:endPar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defTabSz="914400" rtl="0" eaLnBrk="1" fontAlgn="auto" latinLnBrk="0" hangingPunct="1">
              <a:lnSpc>
                <a:spcPct val="100000"/>
              </a:lnSpc>
              <a:spcBef>
                <a:spcPts val="0"/>
              </a:spcBef>
              <a:spcAft>
                <a:spcPts val="0"/>
              </a:spcAft>
              <a:buClr>
                <a:prstClr val="black"/>
              </a:buClr>
              <a:buSzPct val="80000"/>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Correctness of the final HIV status is dependent on: </a:t>
            </a:r>
          </a:p>
          <a:p>
            <a:pPr marL="646113" lvl="1" indent="-285750">
              <a:lnSpc>
                <a:spcPct val="100000"/>
              </a:lnSpc>
              <a:buClr>
                <a:prstClr val="black"/>
              </a:buClr>
              <a:buFont typeface="Wingdings" pitchFamily="2" charset="2"/>
              <a:buChar char="Ø"/>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Specificity of the individual products used (for A1, A2, A3), </a:t>
            </a:r>
            <a:r>
              <a:rPr kumimoji="0" lang="en-US"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p>
          <a:p>
            <a:pPr marL="646113" lvl="1" indent="-285750">
              <a:lnSpc>
                <a:spcPct val="100000"/>
              </a:lnSpc>
              <a:buClr>
                <a:prstClr val="black"/>
              </a:buClr>
              <a:buFont typeface="Wingdings" pitchFamily="2" charset="2"/>
              <a:buChar char="Ø"/>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Probability that any specimen that is falsely-reactive on the first assay (A1) is not also falsely-reactive on the second assay (A2) and third assay (A3) </a:t>
            </a:r>
          </a:p>
        </p:txBody>
      </p:sp>
      <p:sp>
        <p:nvSpPr>
          <p:cNvPr id="7" name="Rectangle 6">
            <a:extLst>
              <a:ext uri="{FF2B5EF4-FFF2-40B4-BE49-F238E27FC236}">
                <a16:creationId xmlns:a16="http://schemas.microsoft.com/office/drawing/2014/main" id="{A7A62D59-A7C8-6F42-B06D-9F8DE657D57A}"/>
              </a:ext>
            </a:extLst>
          </p:cNvPr>
          <p:cNvSpPr/>
          <p:nvPr/>
        </p:nvSpPr>
        <p:spPr>
          <a:xfrm>
            <a:off x="347570" y="3850099"/>
            <a:ext cx="11563687" cy="2646954"/>
          </a:xfrm>
          <a:prstGeom prst="rect">
            <a:avLst/>
          </a:prstGeom>
          <a:solidFill>
            <a:schemeClr val="accent2">
              <a:lumMod val="20000"/>
              <a:lumOff val="80000"/>
            </a:schemeClr>
          </a:solidFill>
          <a:ln w="222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ES" sz="2000" dirty="0">
              <a:solidFill>
                <a:srgbClr val="002060"/>
              </a:solidFill>
            </a:endParaRPr>
          </a:p>
          <a:p>
            <a:r>
              <a:rPr lang="en-ES" sz="2000" dirty="0">
                <a:solidFill>
                  <a:srgbClr val="002060"/>
                </a:solidFill>
              </a:rPr>
              <a:t>It is suggested to conduct a </a:t>
            </a:r>
            <a:r>
              <a:rPr lang="en-ES" sz="2000" b="1" dirty="0">
                <a:solidFill>
                  <a:srgbClr val="002060"/>
                </a:solidFill>
              </a:rPr>
              <a:t>verification study of the new testing algorithms </a:t>
            </a:r>
            <a:r>
              <a:rPr lang="en-ES" sz="2000" dirty="0">
                <a:solidFill>
                  <a:srgbClr val="002060"/>
                </a:solidFill>
              </a:rPr>
              <a:t>in order to:</a:t>
            </a:r>
          </a:p>
          <a:p>
            <a:endParaRPr lang="en-ES" sz="2000" dirty="0">
              <a:solidFill>
                <a:srgbClr val="002060"/>
              </a:solidFill>
            </a:endParaRPr>
          </a:p>
          <a:p>
            <a:pPr marL="457200" indent="-457200">
              <a:buAutoNum type="arabicPeriod"/>
            </a:pPr>
            <a:r>
              <a:rPr lang="en-ES" sz="2000" dirty="0">
                <a:solidFill>
                  <a:srgbClr val="002060"/>
                </a:solidFill>
              </a:rPr>
              <a:t>Identify the </a:t>
            </a:r>
            <a:r>
              <a:rPr lang="en-ES" sz="2000" b="1" dirty="0">
                <a:solidFill>
                  <a:srgbClr val="002060"/>
                </a:solidFill>
              </a:rPr>
              <a:t>combination of products which have minimum possible common cross-reactivity </a:t>
            </a:r>
            <a:r>
              <a:rPr lang="en-ES" sz="2000" dirty="0">
                <a:solidFill>
                  <a:srgbClr val="002060"/>
                </a:solidFill>
              </a:rPr>
              <a:t>to reduce the risk of false HIV-positive diagnosis. (</a:t>
            </a:r>
            <a:r>
              <a:rPr lang="en-ES" sz="2000" b="1" dirty="0">
                <a:solidFill>
                  <a:srgbClr val="002060"/>
                </a:solidFill>
              </a:rPr>
              <a:t>Note</a:t>
            </a:r>
            <a:r>
              <a:rPr lang="en-ES" sz="2000" dirty="0">
                <a:solidFill>
                  <a:srgbClr val="002060"/>
                </a:solidFill>
              </a:rPr>
              <a:t>: </a:t>
            </a:r>
            <a:r>
              <a:rPr lang="en-ES" sz="1900" i="1" dirty="0">
                <a:solidFill>
                  <a:srgbClr val="002060"/>
                </a:solidFill>
              </a:rPr>
              <a:t>Products from the same manufacturer should not be used as part of the testing algorithm to minimize common cross-reactivity</a:t>
            </a:r>
            <a:r>
              <a:rPr lang="en-ES" sz="2000" dirty="0">
                <a:solidFill>
                  <a:srgbClr val="002060"/>
                </a:solidFill>
              </a:rPr>
              <a:t>)</a:t>
            </a:r>
          </a:p>
          <a:p>
            <a:endParaRPr lang="en-ES" sz="2000" dirty="0">
              <a:solidFill>
                <a:srgbClr val="002060"/>
              </a:solidFill>
            </a:endParaRPr>
          </a:p>
          <a:p>
            <a:pPr marL="457200" indent="-457200">
              <a:buAutoNum type="arabicPeriod" startAt="2"/>
            </a:pPr>
            <a:r>
              <a:rPr lang="en-ES" sz="2000" dirty="0">
                <a:solidFill>
                  <a:srgbClr val="002060"/>
                </a:solidFill>
              </a:rPr>
              <a:t>Not intended to reevaluate sensitivity and specificity of individual products!</a:t>
            </a:r>
          </a:p>
          <a:p>
            <a:pPr marL="457200" indent="-457200">
              <a:buAutoNum type="arabicPeriod" startAt="2"/>
            </a:pPr>
            <a:endParaRPr lang="en-ES" sz="2000" dirty="0">
              <a:solidFill>
                <a:srgbClr val="002060"/>
              </a:solidFill>
            </a:endParaRPr>
          </a:p>
          <a:p>
            <a:endParaRPr lang="en-ES" sz="2000" dirty="0">
              <a:solidFill>
                <a:srgbClr val="002060"/>
              </a:solidFill>
            </a:endParaRPr>
          </a:p>
        </p:txBody>
      </p:sp>
      <p:pic>
        <p:nvPicPr>
          <p:cNvPr id="9" name="Picture 8">
            <a:extLst>
              <a:ext uri="{FF2B5EF4-FFF2-40B4-BE49-F238E27FC236}">
                <a16:creationId xmlns:a16="http://schemas.microsoft.com/office/drawing/2014/main" id="{30BA4E85-B1DD-C94A-AFF2-61FB84E46C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3547" y="217881"/>
            <a:ext cx="1865549" cy="588037"/>
          </a:xfrm>
          <a:prstGeom prst="rect">
            <a:avLst/>
          </a:prstGeom>
        </p:spPr>
      </p:pic>
    </p:spTree>
    <p:extLst>
      <p:ext uri="{BB962C8B-B14F-4D97-AF65-F5344CB8AC3E}">
        <p14:creationId xmlns:p14="http://schemas.microsoft.com/office/powerpoint/2010/main" val="1253695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A3A52BE-7209-374E-8C72-5C0D92D1E6AE}"/>
              </a:ext>
            </a:extLst>
          </p:cNvPr>
          <p:cNvGraphicFramePr/>
          <p:nvPr>
            <p:extLst>
              <p:ext uri="{D42A27DB-BD31-4B8C-83A1-F6EECF244321}">
                <p14:modId xmlns:p14="http://schemas.microsoft.com/office/powerpoint/2010/main" val="1811226165"/>
              </p:ext>
            </p:extLst>
          </p:nvPr>
        </p:nvGraphicFramePr>
        <p:xfrm>
          <a:off x="154596" y="968455"/>
          <a:ext cx="11921085" cy="603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96D787BB-06AF-FB4C-AA28-DE54D07A3243}"/>
              </a:ext>
            </a:extLst>
          </p:cNvPr>
          <p:cNvSpPr/>
          <p:nvPr/>
        </p:nvSpPr>
        <p:spPr>
          <a:xfrm>
            <a:off x="162793" y="1739309"/>
            <a:ext cx="3505197" cy="2137013"/>
          </a:xfrm>
          <a:prstGeom prst="rect">
            <a:avLst/>
          </a:prstGeom>
          <a:solidFill>
            <a:schemeClr val="accent5">
              <a:lumMod val="20000"/>
              <a:lumOff val="80000"/>
            </a:schemeClr>
          </a:solidFill>
          <a:ln w="19050">
            <a:solidFill>
              <a:srgbClr val="0070C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lphaLcPeriod"/>
            </a:pPr>
            <a:r>
              <a:rPr lang="en-ES" sz="1600" dirty="0"/>
              <a:t>Develop study protocol, seek ERB approval</a:t>
            </a:r>
          </a:p>
          <a:p>
            <a:pPr marL="342900" indent="-342900">
              <a:buAutoNum type="alphaLcPeriod"/>
            </a:pPr>
            <a:r>
              <a:rPr lang="en-ES" sz="1600" dirty="0"/>
              <a:t>Shortlist candidate products</a:t>
            </a:r>
          </a:p>
          <a:p>
            <a:pPr marL="342900" indent="-342900">
              <a:buAutoNum type="alphaLcPeriod"/>
            </a:pPr>
            <a:r>
              <a:rPr lang="en-ES" sz="1600" dirty="0"/>
              <a:t>Request/order test kits</a:t>
            </a:r>
          </a:p>
          <a:p>
            <a:pPr marL="342900" indent="-342900">
              <a:buAutoNum type="alphaLcPeriod"/>
            </a:pPr>
            <a:r>
              <a:rPr lang="en-ES" sz="1600" dirty="0"/>
              <a:t>Establish verification panel</a:t>
            </a:r>
          </a:p>
          <a:p>
            <a:pPr marL="342900" indent="-342900">
              <a:buAutoNum type="alphaLcPeriod"/>
            </a:pPr>
            <a:r>
              <a:rPr lang="en-ES" sz="1600" dirty="0"/>
              <a:t>Select study sites</a:t>
            </a:r>
          </a:p>
          <a:p>
            <a:pPr marL="342900" indent="-342900">
              <a:buAutoNum type="alphaLcPeriod"/>
            </a:pPr>
            <a:r>
              <a:rPr lang="en-ES" sz="1600" dirty="0"/>
              <a:t>Train staff on verification study</a:t>
            </a:r>
          </a:p>
          <a:p>
            <a:pPr marL="342900" indent="-342900">
              <a:buAutoNum type="alphaLcPeriod"/>
            </a:pPr>
            <a:r>
              <a:rPr lang="en-ES" sz="1600" dirty="0"/>
              <a:t>Implement data quality practices</a:t>
            </a:r>
          </a:p>
        </p:txBody>
      </p:sp>
      <p:sp>
        <p:nvSpPr>
          <p:cNvPr id="6" name="Rectangle 5">
            <a:extLst>
              <a:ext uri="{FF2B5EF4-FFF2-40B4-BE49-F238E27FC236}">
                <a16:creationId xmlns:a16="http://schemas.microsoft.com/office/drawing/2014/main" id="{1198B48A-C0E8-7F40-92F0-51BD11168A23}"/>
              </a:ext>
            </a:extLst>
          </p:cNvPr>
          <p:cNvSpPr/>
          <p:nvPr/>
        </p:nvSpPr>
        <p:spPr>
          <a:xfrm>
            <a:off x="4102768" y="1738144"/>
            <a:ext cx="3862137" cy="1186935"/>
          </a:xfrm>
          <a:prstGeom prst="rect">
            <a:avLst/>
          </a:prstGeom>
          <a:solidFill>
            <a:schemeClr val="accent5">
              <a:lumMod val="20000"/>
              <a:lumOff val="80000"/>
            </a:schemeClr>
          </a:solidFill>
          <a:ln w="19050">
            <a:solidFill>
              <a:srgbClr val="0070C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lphaLcPeriod"/>
            </a:pPr>
            <a:r>
              <a:rPr lang="en-ES" sz="1600" dirty="0"/>
              <a:t>Test each candidate product with the verification panel</a:t>
            </a:r>
          </a:p>
          <a:p>
            <a:pPr marL="342900" indent="-342900">
              <a:buAutoNum type="alphaLcPeriod"/>
            </a:pPr>
            <a:r>
              <a:rPr lang="en-ES" sz="1600" dirty="0"/>
              <a:t>Interpret and analyze results</a:t>
            </a:r>
          </a:p>
          <a:p>
            <a:pPr marL="342900" indent="-342900">
              <a:buAutoNum type="alphaLcPeriod"/>
            </a:pPr>
            <a:r>
              <a:rPr lang="en-ES" sz="1600" dirty="0"/>
              <a:t>Choose HIV testing algorithms</a:t>
            </a:r>
          </a:p>
        </p:txBody>
      </p:sp>
      <p:sp>
        <p:nvSpPr>
          <p:cNvPr id="7" name="Rectangle 6">
            <a:extLst>
              <a:ext uri="{FF2B5EF4-FFF2-40B4-BE49-F238E27FC236}">
                <a16:creationId xmlns:a16="http://schemas.microsoft.com/office/drawing/2014/main" id="{13E183C0-51E1-2A4F-B316-C1D111FCE9DD}"/>
              </a:ext>
            </a:extLst>
          </p:cNvPr>
          <p:cNvSpPr/>
          <p:nvPr/>
        </p:nvSpPr>
        <p:spPr>
          <a:xfrm>
            <a:off x="8473393" y="1737240"/>
            <a:ext cx="3531429" cy="2481192"/>
          </a:xfrm>
          <a:prstGeom prst="rect">
            <a:avLst/>
          </a:prstGeom>
          <a:solidFill>
            <a:schemeClr val="accent5">
              <a:lumMod val="20000"/>
              <a:lumOff val="80000"/>
            </a:schemeClr>
          </a:solidFill>
          <a:ln w="19050">
            <a:solidFill>
              <a:srgbClr val="0070C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lphaLcPeriod"/>
            </a:pPr>
            <a:r>
              <a:rPr lang="en-ES" sz="1600" dirty="0"/>
              <a:t>Run in parallel new and existing HIV testing algorithm</a:t>
            </a:r>
          </a:p>
          <a:p>
            <a:pPr marL="342900" indent="-342900">
              <a:buAutoNum type="alphaLcPeriod"/>
            </a:pPr>
            <a:r>
              <a:rPr lang="en-ES" sz="1600" dirty="0"/>
              <a:t>High-volume sites: 2 weeks</a:t>
            </a:r>
          </a:p>
          <a:p>
            <a:pPr marL="342900" indent="-342900">
              <a:buAutoNum type="alphaLcPeriod"/>
            </a:pPr>
            <a:r>
              <a:rPr lang="en-ES" sz="1600" dirty="0"/>
              <a:t>Low-volume sites: 4 weeks</a:t>
            </a:r>
          </a:p>
          <a:p>
            <a:pPr marL="342900" indent="-342900">
              <a:buAutoNum type="alphaLcPeriod"/>
            </a:pPr>
            <a:r>
              <a:rPr lang="en-ES" sz="1600" dirty="0"/>
              <a:t>Analyze the data: &gt;1% discrepancy rates requires investigation of the root cause</a:t>
            </a:r>
          </a:p>
          <a:p>
            <a:pPr marL="342900" indent="-342900">
              <a:buAutoNum type="alphaLcPeriod"/>
            </a:pPr>
            <a:r>
              <a:rPr lang="en-ES" sz="1600" dirty="0"/>
              <a:t>Adapt job aids, SOPs, train staff, etc</a:t>
            </a:r>
          </a:p>
          <a:p>
            <a:pPr marL="342900" indent="-342900">
              <a:buAutoNum type="alphaLcPeriod"/>
            </a:pPr>
            <a:r>
              <a:rPr lang="en-ES" sz="1600" dirty="0"/>
              <a:t>Roll out HIV testing algorithm more widely</a:t>
            </a:r>
          </a:p>
        </p:txBody>
      </p:sp>
      <p:sp>
        <p:nvSpPr>
          <p:cNvPr id="8" name="Title 1">
            <a:extLst>
              <a:ext uri="{FF2B5EF4-FFF2-40B4-BE49-F238E27FC236}">
                <a16:creationId xmlns:a16="http://schemas.microsoft.com/office/drawing/2014/main" id="{F988BB07-B9D3-AD4E-A4D6-FBD776A87BC8}"/>
              </a:ext>
            </a:extLst>
          </p:cNvPr>
          <p:cNvSpPr txBox="1">
            <a:spLocks/>
          </p:cNvSpPr>
          <p:nvPr/>
        </p:nvSpPr>
        <p:spPr>
          <a:xfrm>
            <a:off x="-6741" y="210277"/>
            <a:ext cx="12192000" cy="512339"/>
          </a:xfrm>
          <a:prstGeom prst="rect">
            <a:avLst/>
          </a:prstGeom>
          <a:solidFill>
            <a:schemeClr val="bg1"/>
          </a:solidFill>
          <a:ln>
            <a:no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ES" sz="3600" b="1" dirty="0">
                <a:latin typeface="Segoe UI Historic" panose="020B0502040204020203" pitchFamily="34" charset="0"/>
                <a:ea typeface="Segoe UI Historic" panose="020B0502040204020203" pitchFamily="34" charset="0"/>
                <a:cs typeface="Segoe UI Historic" panose="020B0502040204020203" pitchFamily="34" charset="0"/>
              </a:rPr>
              <a:t>        Phases of the Verification Study</a:t>
            </a:r>
          </a:p>
        </p:txBody>
      </p:sp>
      <p:graphicFrame>
        <p:nvGraphicFramePr>
          <p:cNvPr id="11" name="Diagram 10">
            <a:extLst>
              <a:ext uri="{FF2B5EF4-FFF2-40B4-BE49-F238E27FC236}">
                <a16:creationId xmlns:a16="http://schemas.microsoft.com/office/drawing/2014/main" id="{196B706B-6050-8E47-BFA3-F1DE56DE545F}"/>
              </a:ext>
            </a:extLst>
          </p:cNvPr>
          <p:cNvGraphicFramePr/>
          <p:nvPr>
            <p:extLst>
              <p:ext uri="{D42A27DB-BD31-4B8C-83A1-F6EECF244321}">
                <p14:modId xmlns:p14="http://schemas.microsoft.com/office/powerpoint/2010/main" val="2810102913"/>
              </p:ext>
            </p:extLst>
          </p:nvPr>
        </p:nvGraphicFramePr>
        <p:xfrm>
          <a:off x="8634475" y="4774159"/>
          <a:ext cx="1604400" cy="11126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TextBox 11">
            <a:extLst>
              <a:ext uri="{FF2B5EF4-FFF2-40B4-BE49-F238E27FC236}">
                <a16:creationId xmlns:a16="http://schemas.microsoft.com/office/drawing/2014/main" id="{A67E854C-4D4E-4146-8C50-3C2FA8FF58C6}"/>
              </a:ext>
            </a:extLst>
          </p:cNvPr>
          <p:cNvSpPr txBox="1"/>
          <p:nvPr/>
        </p:nvSpPr>
        <p:spPr>
          <a:xfrm>
            <a:off x="8572198" y="4300552"/>
            <a:ext cx="3689536" cy="369332"/>
          </a:xfrm>
          <a:prstGeom prst="rect">
            <a:avLst/>
          </a:prstGeom>
          <a:noFill/>
        </p:spPr>
        <p:txBody>
          <a:bodyPr wrap="none" rtlCol="0">
            <a:spAutoFit/>
          </a:bodyPr>
          <a:lstStyle/>
          <a:p>
            <a:r>
              <a:rPr lang="en-ES" dirty="0">
                <a:solidFill>
                  <a:srgbClr val="0070C0"/>
                </a:solidFill>
              </a:rPr>
              <a:t>Current </a:t>
            </a:r>
            <a:r>
              <a:rPr lang="en-ES" sz="1600" dirty="0">
                <a:solidFill>
                  <a:srgbClr val="0070C0"/>
                </a:solidFill>
              </a:rPr>
              <a:t>Algorithm</a:t>
            </a:r>
            <a:r>
              <a:rPr lang="en-ES" dirty="0">
                <a:solidFill>
                  <a:srgbClr val="0070C0"/>
                </a:solidFill>
              </a:rPr>
              <a:t>  vs.   New Algoritm</a:t>
            </a:r>
          </a:p>
        </p:txBody>
      </p:sp>
      <p:pic>
        <p:nvPicPr>
          <p:cNvPr id="15" name="Picture 14">
            <a:extLst>
              <a:ext uri="{FF2B5EF4-FFF2-40B4-BE49-F238E27FC236}">
                <a16:creationId xmlns:a16="http://schemas.microsoft.com/office/drawing/2014/main" id="{C0244A97-7A7A-B642-B635-74585EFA829F}"/>
              </a:ext>
            </a:extLst>
          </p:cNvPr>
          <p:cNvPicPr>
            <a:picLocks noChangeAspect="1"/>
          </p:cNvPicPr>
          <p:nvPr/>
        </p:nvPicPr>
        <p:blipFill>
          <a:blip r:embed="rId13"/>
          <a:stretch>
            <a:fillRect/>
          </a:stretch>
        </p:blipFill>
        <p:spPr>
          <a:xfrm>
            <a:off x="22249" y="4265762"/>
            <a:ext cx="3875984" cy="1353435"/>
          </a:xfrm>
          <a:prstGeom prst="rect">
            <a:avLst/>
          </a:prstGeom>
        </p:spPr>
      </p:pic>
      <p:graphicFrame>
        <p:nvGraphicFramePr>
          <p:cNvPr id="16" name="Table 15">
            <a:extLst>
              <a:ext uri="{FF2B5EF4-FFF2-40B4-BE49-F238E27FC236}">
                <a16:creationId xmlns:a16="http://schemas.microsoft.com/office/drawing/2014/main" id="{1C00A633-C744-5047-ADE6-77BB819CA2DC}"/>
              </a:ext>
            </a:extLst>
          </p:cNvPr>
          <p:cNvGraphicFramePr>
            <a:graphicFrameLocks noGrp="1"/>
          </p:cNvGraphicFramePr>
          <p:nvPr>
            <p:extLst>
              <p:ext uri="{D42A27DB-BD31-4B8C-83A1-F6EECF244321}">
                <p14:modId xmlns:p14="http://schemas.microsoft.com/office/powerpoint/2010/main" val="3484959054"/>
              </p:ext>
            </p:extLst>
          </p:nvPr>
        </p:nvGraphicFramePr>
        <p:xfrm>
          <a:off x="3874787" y="3067288"/>
          <a:ext cx="4417695" cy="2249559"/>
        </p:xfrm>
        <a:graphic>
          <a:graphicData uri="http://schemas.openxmlformats.org/drawingml/2006/table">
            <a:tbl>
              <a:tblPr firstRow="1" bandRow="1">
                <a:tableStyleId>{5940675A-B579-460E-94D1-54222C63F5DA}</a:tableStyleId>
              </a:tblPr>
              <a:tblGrid>
                <a:gridCol w="484505">
                  <a:extLst>
                    <a:ext uri="{9D8B030D-6E8A-4147-A177-3AD203B41FA5}">
                      <a16:colId xmlns:a16="http://schemas.microsoft.com/office/drawing/2014/main" val="641571057"/>
                    </a:ext>
                  </a:extLst>
                </a:gridCol>
                <a:gridCol w="541655">
                  <a:extLst>
                    <a:ext uri="{9D8B030D-6E8A-4147-A177-3AD203B41FA5}">
                      <a16:colId xmlns:a16="http://schemas.microsoft.com/office/drawing/2014/main" val="2321443105"/>
                    </a:ext>
                  </a:extLst>
                </a:gridCol>
                <a:gridCol w="484505">
                  <a:extLst>
                    <a:ext uri="{9D8B030D-6E8A-4147-A177-3AD203B41FA5}">
                      <a16:colId xmlns:a16="http://schemas.microsoft.com/office/drawing/2014/main" val="2098187344"/>
                    </a:ext>
                  </a:extLst>
                </a:gridCol>
                <a:gridCol w="484505">
                  <a:extLst>
                    <a:ext uri="{9D8B030D-6E8A-4147-A177-3AD203B41FA5}">
                      <a16:colId xmlns:a16="http://schemas.microsoft.com/office/drawing/2014/main" val="3177348499"/>
                    </a:ext>
                  </a:extLst>
                </a:gridCol>
                <a:gridCol w="484505">
                  <a:extLst>
                    <a:ext uri="{9D8B030D-6E8A-4147-A177-3AD203B41FA5}">
                      <a16:colId xmlns:a16="http://schemas.microsoft.com/office/drawing/2014/main" val="1539799961"/>
                    </a:ext>
                  </a:extLst>
                </a:gridCol>
                <a:gridCol w="484505">
                  <a:extLst>
                    <a:ext uri="{9D8B030D-6E8A-4147-A177-3AD203B41FA5}">
                      <a16:colId xmlns:a16="http://schemas.microsoft.com/office/drawing/2014/main" val="4113256522"/>
                    </a:ext>
                  </a:extLst>
                </a:gridCol>
                <a:gridCol w="484505">
                  <a:extLst>
                    <a:ext uri="{9D8B030D-6E8A-4147-A177-3AD203B41FA5}">
                      <a16:colId xmlns:a16="http://schemas.microsoft.com/office/drawing/2014/main" val="4195159520"/>
                    </a:ext>
                  </a:extLst>
                </a:gridCol>
                <a:gridCol w="484505">
                  <a:extLst>
                    <a:ext uri="{9D8B030D-6E8A-4147-A177-3AD203B41FA5}">
                      <a16:colId xmlns:a16="http://schemas.microsoft.com/office/drawing/2014/main" val="3890235961"/>
                    </a:ext>
                  </a:extLst>
                </a:gridCol>
                <a:gridCol w="484505">
                  <a:extLst>
                    <a:ext uri="{9D8B030D-6E8A-4147-A177-3AD203B41FA5}">
                      <a16:colId xmlns:a16="http://schemas.microsoft.com/office/drawing/2014/main" val="1880010767"/>
                    </a:ext>
                  </a:extLst>
                </a:gridCol>
              </a:tblGrid>
              <a:tr h="249951">
                <a:tc rowSpan="2">
                  <a:txBody>
                    <a:bodyPr/>
                    <a:lstStyle/>
                    <a:p>
                      <a:endParaRPr lang="en-US" sz="1000" b="1" dirty="0"/>
                    </a:p>
                  </a:txBody>
                  <a:tcPr anchor="ctr"/>
                </a:tc>
                <a:tc rowSpan="2">
                  <a:txBody>
                    <a:bodyPr/>
                    <a:lstStyle/>
                    <a:p>
                      <a:pPr algn="ctr"/>
                      <a:r>
                        <a:rPr lang="en-US" sz="1000" b="1" dirty="0"/>
                        <a:t>Total </a:t>
                      </a:r>
                    </a:p>
                    <a:p>
                      <a:pPr algn="ctr"/>
                      <a:r>
                        <a:rPr lang="en-US" sz="1000" b="1" dirty="0"/>
                        <a:t>False+</a:t>
                      </a:r>
                    </a:p>
                  </a:txBody>
                  <a:tcPr anchor="ctr"/>
                </a:tc>
                <a:tc gridSpan="7">
                  <a:txBody>
                    <a:bodyPr/>
                    <a:lstStyle/>
                    <a:p>
                      <a:pPr algn="ctr"/>
                      <a:r>
                        <a:rPr lang="en-US" sz="1000" b="1" dirty="0"/>
                        <a:t>No of samples with shared false-reactivity</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40059960"/>
                  </a:ext>
                </a:extLst>
              </a:tr>
              <a:tr h="249951">
                <a:tc vMerge="1">
                  <a:txBody>
                    <a:bodyPr/>
                    <a:lstStyle/>
                    <a:p>
                      <a:endParaRPr lang="en-US" dirty="0"/>
                    </a:p>
                  </a:txBody>
                  <a:tcPr/>
                </a:tc>
                <a:tc vMerge="1">
                  <a:txBody>
                    <a:bodyPr/>
                    <a:lstStyle/>
                    <a:p>
                      <a:endParaRPr lang="en-US" b="1" dirty="0"/>
                    </a:p>
                  </a:txBody>
                  <a:tcPr/>
                </a:tc>
                <a:tc>
                  <a:txBody>
                    <a:bodyPr/>
                    <a:lstStyle/>
                    <a:p>
                      <a:pPr algn="ctr"/>
                      <a:r>
                        <a:rPr lang="en-US" sz="1000" b="0" dirty="0">
                          <a:solidFill>
                            <a:schemeClr val="tx1"/>
                          </a:solidFill>
                        </a:rPr>
                        <a:t>RDT1</a:t>
                      </a:r>
                    </a:p>
                  </a:txBody>
                  <a:tcPr/>
                </a:tc>
                <a:tc>
                  <a:txBody>
                    <a:bodyPr/>
                    <a:lstStyle/>
                    <a:p>
                      <a:pPr algn="ctr"/>
                      <a:r>
                        <a:rPr lang="en-US" sz="1000" b="0" dirty="0">
                          <a:solidFill>
                            <a:schemeClr val="tx1"/>
                          </a:solidFill>
                        </a:rPr>
                        <a:t>RDT2</a:t>
                      </a:r>
                    </a:p>
                  </a:txBody>
                  <a:tcPr/>
                </a:tc>
                <a:tc>
                  <a:txBody>
                    <a:bodyPr/>
                    <a:lstStyle/>
                    <a:p>
                      <a:pPr algn="ctr"/>
                      <a:r>
                        <a:rPr lang="en-US" sz="1000" b="0" dirty="0">
                          <a:solidFill>
                            <a:schemeClr val="tx1"/>
                          </a:solidFill>
                        </a:rPr>
                        <a:t>RDT3</a:t>
                      </a:r>
                    </a:p>
                  </a:txBody>
                  <a:tcPr/>
                </a:tc>
                <a:tc>
                  <a:txBody>
                    <a:bodyPr/>
                    <a:lstStyle/>
                    <a:p>
                      <a:pPr algn="ctr"/>
                      <a:r>
                        <a:rPr lang="en-US" sz="1000" b="0" dirty="0">
                          <a:solidFill>
                            <a:schemeClr val="tx1"/>
                          </a:solidFill>
                        </a:rPr>
                        <a:t>RDT4</a:t>
                      </a:r>
                    </a:p>
                  </a:txBody>
                  <a:tcPr/>
                </a:tc>
                <a:tc>
                  <a:txBody>
                    <a:bodyPr/>
                    <a:lstStyle/>
                    <a:p>
                      <a:pPr algn="ctr"/>
                      <a:r>
                        <a:rPr lang="en-US" sz="1000" b="0" dirty="0">
                          <a:solidFill>
                            <a:schemeClr val="tx1"/>
                          </a:solidFill>
                        </a:rPr>
                        <a:t>RDT5</a:t>
                      </a:r>
                    </a:p>
                  </a:txBody>
                  <a:tcPr/>
                </a:tc>
                <a:tc>
                  <a:txBody>
                    <a:bodyPr/>
                    <a:lstStyle/>
                    <a:p>
                      <a:pPr algn="ctr"/>
                      <a:r>
                        <a:rPr lang="en-US" sz="1000" dirty="0"/>
                        <a:t>RDT6</a:t>
                      </a:r>
                    </a:p>
                  </a:txBody>
                  <a:tcPr/>
                </a:tc>
                <a:tc>
                  <a:txBody>
                    <a:bodyPr/>
                    <a:lstStyle/>
                    <a:p>
                      <a:pPr algn="ctr"/>
                      <a:r>
                        <a:rPr lang="en-US" sz="1000" dirty="0"/>
                        <a:t>RDT7</a:t>
                      </a:r>
                    </a:p>
                  </a:txBody>
                  <a:tcPr/>
                </a:tc>
                <a:extLst>
                  <a:ext uri="{0D108BD9-81ED-4DB2-BD59-A6C34878D82A}">
                    <a16:rowId xmlns:a16="http://schemas.microsoft.com/office/drawing/2014/main" val="2518864778"/>
                  </a:ext>
                </a:extLst>
              </a:tr>
              <a:tr h="249951">
                <a:tc>
                  <a:txBody>
                    <a:bodyPr/>
                    <a:lstStyle/>
                    <a:p>
                      <a:r>
                        <a:rPr lang="en-US" sz="1000" b="0" dirty="0">
                          <a:solidFill>
                            <a:schemeClr val="tx1"/>
                          </a:solidFill>
                        </a:rPr>
                        <a:t>RDT1</a:t>
                      </a:r>
                    </a:p>
                  </a:txBody>
                  <a:tcPr/>
                </a:tc>
                <a:tc>
                  <a:txBody>
                    <a:bodyPr/>
                    <a:lstStyle/>
                    <a:p>
                      <a:pPr algn="ctr"/>
                      <a:endParaRPr lang="en-US" sz="1000" b="0" dirty="0">
                        <a:solidFill>
                          <a:schemeClr val="tx1"/>
                        </a:solidFill>
                      </a:endParaRPr>
                    </a:p>
                  </a:txBody>
                  <a:tcPr/>
                </a:tc>
                <a:tc>
                  <a:txBody>
                    <a:bodyPr/>
                    <a:lstStyle/>
                    <a:p>
                      <a:pPr algn="ctr"/>
                      <a:endParaRPr lang="en-US" sz="1000" dirty="0"/>
                    </a:p>
                  </a:txBody>
                  <a:tcPr>
                    <a:solidFill>
                      <a:schemeClr val="accent5">
                        <a:lumMod val="60000"/>
                        <a:lumOff val="40000"/>
                      </a:schemeClr>
                    </a:solidFill>
                  </a:tcPr>
                </a:tc>
                <a:tc>
                  <a:txBody>
                    <a:bodyPr/>
                    <a:lstStyle/>
                    <a:p>
                      <a:pPr algn="ctr"/>
                      <a:endParaRPr lang="en-US" sz="1000" dirty="0"/>
                    </a:p>
                  </a:txBody>
                  <a:tcPr/>
                </a:tc>
                <a:tc>
                  <a:txBody>
                    <a:bodyPr/>
                    <a:lstStyle/>
                    <a:p>
                      <a:pPr algn="ctr"/>
                      <a:endParaRPr lang="en-US" sz="1000" dirty="0"/>
                    </a:p>
                  </a:txBody>
                  <a:tcPr>
                    <a:noFill/>
                  </a:tcPr>
                </a:tc>
                <a:tc>
                  <a:txBody>
                    <a:bodyPr/>
                    <a:lstStyle/>
                    <a:p>
                      <a:pPr algn="ctr"/>
                      <a:endParaRPr lang="en-US" sz="1000" dirty="0"/>
                    </a:p>
                  </a:txBody>
                  <a:tcPr>
                    <a:noFill/>
                  </a:tcPr>
                </a:tc>
                <a:tc>
                  <a:txBody>
                    <a:bodyPr/>
                    <a:lstStyle/>
                    <a:p>
                      <a:pPr algn="ctr"/>
                      <a:endParaRPr lang="en-US" sz="1000" dirty="0"/>
                    </a:p>
                  </a:txBody>
                  <a:tcPr>
                    <a:noFill/>
                  </a:tcPr>
                </a:tc>
                <a:tc>
                  <a:txBody>
                    <a:bodyPr/>
                    <a:lstStyle/>
                    <a:p>
                      <a:pPr algn="ctr"/>
                      <a:endParaRPr lang="en-US" sz="1000" dirty="0"/>
                    </a:p>
                  </a:txBody>
                  <a:tcPr>
                    <a:noFill/>
                  </a:tcPr>
                </a:tc>
                <a:tc>
                  <a:txBody>
                    <a:bodyPr/>
                    <a:lstStyle/>
                    <a:p>
                      <a:pPr algn="ctr"/>
                      <a:endParaRPr lang="en-US" sz="1000" dirty="0"/>
                    </a:p>
                  </a:txBody>
                  <a:tcPr/>
                </a:tc>
                <a:extLst>
                  <a:ext uri="{0D108BD9-81ED-4DB2-BD59-A6C34878D82A}">
                    <a16:rowId xmlns:a16="http://schemas.microsoft.com/office/drawing/2014/main" val="4019851904"/>
                  </a:ext>
                </a:extLst>
              </a:tr>
              <a:tr h="249951">
                <a:tc>
                  <a:txBody>
                    <a:bodyPr/>
                    <a:lstStyle/>
                    <a:p>
                      <a:r>
                        <a:rPr lang="en-US" sz="1000" b="0" dirty="0">
                          <a:solidFill>
                            <a:schemeClr val="tx1"/>
                          </a:solidFill>
                        </a:rPr>
                        <a:t>RDT2</a:t>
                      </a:r>
                    </a:p>
                  </a:txBody>
                  <a:tcPr/>
                </a:tc>
                <a:tc>
                  <a:txBody>
                    <a:bodyPr/>
                    <a:lstStyle/>
                    <a:p>
                      <a:pPr algn="ctr"/>
                      <a:endParaRPr lang="en-US" sz="1000" b="0" dirty="0">
                        <a:solidFill>
                          <a:schemeClr val="tx1"/>
                        </a:solidFill>
                      </a:endParaRPr>
                    </a:p>
                  </a:txBody>
                  <a:tcPr/>
                </a:tc>
                <a:tc>
                  <a:txBody>
                    <a:bodyPr/>
                    <a:lstStyle/>
                    <a:p>
                      <a:pPr algn="ctr"/>
                      <a:endParaRPr lang="en-US" sz="1000" dirty="0"/>
                    </a:p>
                  </a:txBody>
                  <a:tcPr/>
                </a:tc>
                <a:tc>
                  <a:txBody>
                    <a:bodyPr/>
                    <a:lstStyle/>
                    <a:p>
                      <a:pPr algn="ctr"/>
                      <a:endParaRPr lang="en-US" sz="1000" dirty="0"/>
                    </a:p>
                  </a:txBody>
                  <a:tcPr>
                    <a:solidFill>
                      <a:schemeClr val="accent5">
                        <a:lumMod val="60000"/>
                        <a:lumOff val="40000"/>
                      </a:schemeClr>
                    </a:solidFill>
                  </a:tcPr>
                </a:tc>
                <a:tc>
                  <a:txBody>
                    <a:bodyPr/>
                    <a:lstStyle/>
                    <a:p>
                      <a:pPr algn="ctr"/>
                      <a:endParaRPr lang="en-US" sz="1000" dirty="0"/>
                    </a:p>
                  </a:txBody>
                  <a:tcPr/>
                </a:tc>
                <a:tc>
                  <a:txBody>
                    <a:bodyPr/>
                    <a:lstStyle/>
                    <a:p>
                      <a:pPr algn="ctr"/>
                      <a:endParaRPr lang="en-US" sz="1000" dirty="0"/>
                    </a:p>
                  </a:txBody>
                  <a:tcPr>
                    <a:noFill/>
                  </a:tcPr>
                </a:tc>
                <a:tc>
                  <a:txBody>
                    <a:bodyPr/>
                    <a:lstStyle/>
                    <a:p>
                      <a:pPr algn="ctr"/>
                      <a:endParaRPr lang="en-US" sz="1000" dirty="0"/>
                    </a:p>
                  </a:txBody>
                  <a:tcPr>
                    <a:noFill/>
                  </a:tcPr>
                </a:tc>
                <a:tc>
                  <a:txBody>
                    <a:bodyPr/>
                    <a:lstStyle/>
                    <a:p>
                      <a:pPr algn="ctr"/>
                      <a:endParaRPr lang="en-US" sz="1000" dirty="0"/>
                    </a:p>
                  </a:txBody>
                  <a:tcPr/>
                </a:tc>
                <a:tc>
                  <a:txBody>
                    <a:bodyPr/>
                    <a:lstStyle/>
                    <a:p>
                      <a:pPr algn="ctr"/>
                      <a:endParaRPr lang="en-US" sz="1000" dirty="0"/>
                    </a:p>
                  </a:txBody>
                  <a:tcPr/>
                </a:tc>
                <a:extLst>
                  <a:ext uri="{0D108BD9-81ED-4DB2-BD59-A6C34878D82A}">
                    <a16:rowId xmlns:a16="http://schemas.microsoft.com/office/drawing/2014/main" val="186478786"/>
                  </a:ext>
                </a:extLst>
              </a:tr>
              <a:tr h="249951">
                <a:tc>
                  <a:txBody>
                    <a:bodyPr/>
                    <a:lstStyle/>
                    <a:p>
                      <a:r>
                        <a:rPr lang="en-US" sz="1000" b="0" dirty="0">
                          <a:solidFill>
                            <a:schemeClr val="tx1"/>
                          </a:solidFill>
                        </a:rPr>
                        <a:t>RDT3</a:t>
                      </a:r>
                    </a:p>
                  </a:txBody>
                  <a:tcPr/>
                </a:tc>
                <a:tc>
                  <a:txBody>
                    <a:bodyPr/>
                    <a:lstStyle/>
                    <a:p>
                      <a:pPr algn="ctr"/>
                      <a:endParaRPr lang="en-US" sz="1000" b="0" dirty="0">
                        <a:solidFill>
                          <a:schemeClr val="tx1"/>
                        </a:solidFill>
                      </a:endParaRPr>
                    </a:p>
                  </a:txBody>
                  <a:tcPr/>
                </a:tc>
                <a:tc>
                  <a:txBody>
                    <a:bodyPr/>
                    <a:lstStyle/>
                    <a:p>
                      <a:pPr algn="ctr"/>
                      <a:endParaRPr lang="en-US" sz="1000" dirty="0"/>
                    </a:p>
                  </a:txBody>
                  <a:tcPr>
                    <a:noFill/>
                  </a:tcPr>
                </a:tc>
                <a:tc>
                  <a:txBody>
                    <a:bodyPr/>
                    <a:lstStyle/>
                    <a:p>
                      <a:pPr algn="ctr"/>
                      <a:endParaRPr lang="en-US" sz="1000" dirty="0"/>
                    </a:p>
                  </a:txBody>
                  <a:tcPr>
                    <a:noFill/>
                  </a:tcPr>
                </a:tc>
                <a:tc>
                  <a:txBody>
                    <a:bodyPr/>
                    <a:lstStyle/>
                    <a:p>
                      <a:pPr algn="ctr"/>
                      <a:endParaRPr lang="en-US" sz="1000" dirty="0"/>
                    </a:p>
                  </a:txBody>
                  <a:tcPr>
                    <a:solidFill>
                      <a:schemeClr val="accent5">
                        <a:lumMod val="60000"/>
                        <a:lumOff val="40000"/>
                      </a:schemeClr>
                    </a:solidFill>
                  </a:tcPr>
                </a:tc>
                <a:tc>
                  <a:txBody>
                    <a:bodyPr/>
                    <a:lstStyle/>
                    <a:p>
                      <a:pPr algn="ctr"/>
                      <a:endParaRPr lang="en-US" sz="1000" dirty="0"/>
                    </a:p>
                  </a:txBody>
                  <a:tcPr/>
                </a:tc>
                <a:tc>
                  <a:txBody>
                    <a:bodyPr/>
                    <a:lstStyle/>
                    <a:p>
                      <a:pPr algn="ctr"/>
                      <a:endParaRPr lang="en-US" sz="1000" dirty="0"/>
                    </a:p>
                  </a:txBody>
                  <a:tcPr>
                    <a:noFill/>
                  </a:tcPr>
                </a:tc>
                <a:tc>
                  <a:txBody>
                    <a:bodyPr/>
                    <a:lstStyle/>
                    <a:p>
                      <a:pPr algn="ctr"/>
                      <a:endParaRPr lang="en-US" sz="1000" dirty="0"/>
                    </a:p>
                  </a:txBody>
                  <a:tcPr/>
                </a:tc>
                <a:tc>
                  <a:txBody>
                    <a:bodyPr/>
                    <a:lstStyle/>
                    <a:p>
                      <a:pPr algn="ctr"/>
                      <a:endParaRPr lang="en-US" sz="1000" dirty="0"/>
                    </a:p>
                  </a:txBody>
                  <a:tcPr/>
                </a:tc>
                <a:extLst>
                  <a:ext uri="{0D108BD9-81ED-4DB2-BD59-A6C34878D82A}">
                    <a16:rowId xmlns:a16="http://schemas.microsoft.com/office/drawing/2014/main" val="2751824254"/>
                  </a:ext>
                </a:extLst>
              </a:tr>
              <a:tr h="249951">
                <a:tc>
                  <a:txBody>
                    <a:bodyPr/>
                    <a:lstStyle/>
                    <a:p>
                      <a:r>
                        <a:rPr lang="en-US" sz="1000" b="0" dirty="0">
                          <a:solidFill>
                            <a:schemeClr val="tx1"/>
                          </a:solidFill>
                        </a:rPr>
                        <a:t>RDT4</a:t>
                      </a:r>
                    </a:p>
                  </a:txBody>
                  <a:tcPr/>
                </a:tc>
                <a:tc>
                  <a:txBody>
                    <a:bodyPr/>
                    <a:lstStyle/>
                    <a:p>
                      <a:pPr algn="ctr"/>
                      <a:endParaRPr lang="en-US" sz="1000" b="0" dirty="0">
                        <a:solidFill>
                          <a:schemeClr val="tx1"/>
                        </a:solidFill>
                      </a:endParaRPr>
                    </a:p>
                  </a:txBody>
                  <a:tcPr/>
                </a:tc>
                <a:tc>
                  <a:txBody>
                    <a:bodyPr/>
                    <a:lstStyle/>
                    <a:p>
                      <a:pPr algn="ctr"/>
                      <a:endParaRPr lang="en-US" sz="1000" dirty="0"/>
                    </a:p>
                  </a:txBody>
                  <a:tcPr>
                    <a:noFill/>
                  </a:tcPr>
                </a:tc>
                <a:tc>
                  <a:txBody>
                    <a:bodyPr/>
                    <a:lstStyle/>
                    <a:p>
                      <a:pPr algn="ctr"/>
                      <a:endParaRPr lang="en-US" sz="1000" dirty="0"/>
                    </a:p>
                  </a:txBody>
                  <a:tcPr>
                    <a:noFill/>
                  </a:tcPr>
                </a:tc>
                <a:tc>
                  <a:txBody>
                    <a:bodyPr/>
                    <a:lstStyle/>
                    <a:p>
                      <a:pPr algn="ctr"/>
                      <a:endParaRPr lang="en-US" sz="1000" dirty="0"/>
                    </a:p>
                  </a:txBody>
                  <a:tcPr/>
                </a:tc>
                <a:tc>
                  <a:txBody>
                    <a:bodyPr/>
                    <a:lstStyle/>
                    <a:p>
                      <a:pPr algn="ctr"/>
                      <a:endParaRPr lang="en-US" sz="1000" dirty="0"/>
                    </a:p>
                  </a:txBody>
                  <a:tcPr>
                    <a:solidFill>
                      <a:schemeClr val="accent5">
                        <a:lumMod val="60000"/>
                        <a:lumOff val="40000"/>
                      </a:schemeClr>
                    </a:solidFill>
                  </a:tcPr>
                </a:tc>
                <a:tc>
                  <a:txBody>
                    <a:bodyPr/>
                    <a:lstStyle/>
                    <a:p>
                      <a:pPr algn="ctr"/>
                      <a:endParaRPr lang="en-US" sz="1000" dirty="0"/>
                    </a:p>
                  </a:txBody>
                  <a:tcPr>
                    <a:noFill/>
                  </a:tcPr>
                </a:tc>
                <a:tc>
                  <a:txBody>
                    <a:bodyPr/>
                    <a:lstStyle/>
                    <a:p>
                      <a:pPr algn="ctr"/>
                      <a:endParaRPr lang="en-US" sz="1000" dirty="0"/>
                    </a:p>
                  </a:txBody>
                  <a:tcPr/>
                </a:tc>
                <a:tc>
                  <a:txBody>
                    <a:bodyPr/>
                    <a:lstStyle/>
                    <a:p>
                      <a:pPr algn="ctr"/>
                      <a:endParaRPr lang="en-US" sz="1000" dirty="0"/>
                    </a:p>
                  </a:txBody>
                  <a:tcPr/>
                </a:tc>
                <a:extLst>
                  <a:ext uri="{0D108BD9-81ED-4DB2-BD59-A6C34878D82A}">
                    <a16:rowId xmlns:a16="http://schemas.microsoft.com/office/drawing/2014/main" val="1514007813"/>
                  </a:ext>
                </a:extLst>
              </a:tr>
              <a:tr h="249951">
                <a:tc>
                  <a:txBody>
                    <a:bodyPr/>
                    <a:lstStyle/>
                    <a:p>
                      <a:r>
                        <a:rPr lang="en-US" sz="1000" b="0" dirty="0">
                          <a:solidFill>
                            <a:schemeClr val="tx1"/>
                          </a:solidFill>
                        </a:rPr>
                        <a:t>RDT5</a:t>
                      </a:r>
                    </a:p>
                  </a:txBody>
                  <a:tcPr/>
                </a:tc>
                <a:tc>
                  <a:txBody>
                    <a:bodyPr/>
                    <a:lstStyle/>
                    <a:p>
                      <a:pPr algn="ctr"/>
                      <a:endParaRPr lang="en-US" sz="1000" b="0" dirty="0">
                        <a:solidFill>
                          <a:schemeClr val="tx1"/>
                        </a:solidFill>
                      </a:endParaRPr>
                    </a:p>
                  </a:txBody>
                  <a:tcPr/>
                </a:tc>
                <a:tc>
                  <a:txBody>
                    <a:bodyPr/>
                    <a:lstStyle/>
                    <a:p>
                      <a:pPr algn="ctr"/>
                      <a:endParaRPr lang="en-US" sz="1000" dirty="0"/>
                    </a:p>
                  </a:txBody>
                  <a:tcPr>
                    <a:noFill/>
                  </a:tcPr>
                </a:tc>
                <a:tc>
                  <a:txBody>
                    <a:bodyPr/>
                    <a:lstStyle/>
                    <a:p>
                      <a:pPr algn="ctr"/>
                      <a:endParaRPr lang="en-US" sz="1000" dirty="0"/>
                    </a:p>
                  </a:txBody>
                  <a:tcPr>
                    <a:noFill/>
                  </a:tcPr>
                </a:tc>
                <a:tc>
                  <a:txBody>
                    <a:bodyPr/>
                    <a:lstStyle/>
                    <a:p>
                      <a:pPr algn="ctr"/>
                      <a:endParaRPr lang="en-US" sz="1000" dirty="0"/>
                    </a:p>
                  </a:txBody>
                  <a:tcPr>
                    <a:noFill/>
                  </a:tcPr>
                </a:tc>
                <a:tc>
                  <a:txBody>
                    <a:bodyPr/>
                    <a:lstStyle/>
                    <a:p>
                      <a:pPr algn="ctr"/>
                      <a:endParaRPr lang="en-US" sz="1000" dirty="0"/>
                    </a:p>
                  </a:txBody>
                  <a:tcPr>
                    <a:noFill/>
                  </a:tcPr>
                </a:tc>
                <a:tc>
                  <a:txBody>
                    <a:bodyPr/>
                    <a:lstStyle/>
                    <a:p>
                      <a:pPr algn="ctr"/>
                      <a:endParaRPr lang="en-US" sz="1000" dirty="0"/>
                    </a:p>
                  </a:txBody>
                  <a:tcPr>
                    <a:solidFill>
                      <a:schemeClr val="accent5">
                        <a:lumMod val="60000"/>
                        <a:lumOff val="40000"/>
                      </a:schemeClr>
                    </a:solidFill>
                  </a:tcPr>
                </a:tc>
                <a:tc>
                  <a:txBody>
                    <a:bodyPr/>
                    <a:lstStyle/>
                    <a:p>
                      <a:pPr algn="ctr"/>
                      <a:endParaRPr lang="en-US" sz="1000" dirty="0"/>
                    </a:p>
                  </a:txBody>
                  <a:tcPr>
                    <a:noFill/>
                  </a:tcPr>
                </a:tc>
                <a:tc>
                  <a:txBody>
                    <a:bodyPr/>
                    <a:lstStyle/>
                    <a:p>
                      <a:pPr algn="ctr"/>
                      <a:endParaRPr lang="en-US" sz="1000" dirty="0"/>
                    </a:p>
                  </a:txBody>
                  <a:tcPr>
                    <a:noFill/>
                  </a:tcPr>
                </a:tc>
                <a:extLst>
                  <a:ext uri="{0D108BD9-81ED-4DB2-BD59-A6C34878D82A}">
                    <a16:rowId xmlns:a16="http://schemas.microsoft.com/office/drawing/2014/main" val="3730057734"/>
                  </a:ext>
                </a:extLst>
              </a:tr>
              <a:tr h="249951">
                <a:tc>
                  <a:txBody>
                    <a:bodyPr/>
                    <a:lstStyle/>
                    <a:p>
                      <a:r>
                        <a:rPr lang="en-US" sz="1000" dirty="0"/>
                        <a:t>RDT6</a:t>
                      </a:r>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noFill/>
                  </a:tcPr>
                </a:tc>
                <a:tc>
                  <a:txBody>
                    <a:bodyPr/>
                    <a:lstStyle/>
                    <a:p>
                      <a:pPr algn="ctr"/>
                      <a:endParaRPr lang="en-US" sz="1000" dirty="0"/>
                    </a:p>
                  </a:txBody>
                  <a:tcPr>
                    <a:solidFill>
                      <a:schemeClr val="accent5">
                        <a:lumMod val="60000"/>
                        <a:lumOff val="40000"/>
                      </a:schemeClr>
                    </a:solidFill>
                  </a:tcPr>
                </a:tc>
                <a:tc>
                  <a:txBody>
                    <a:bodyPr/>
                    <a:lstStyle/>
                    <a:p>
                      <a:pPr algn="ctr"/>
                      <a:endParaRPr lang="en-US" sz="1000" dirty="0"/>
                    </a:p>
                  </a:txBody>
                  <a:tcPr/>
                </a:tc>
                <a:extLst>
                  <a:ext uri="{0D108BD9-81ED-4DB2-BD59-A6C34878D82A}">
                    <a16:rowId xmlns:a16="http://schemas.microsoft.com/office/drawing/2014/main" val="1204651701"/>
                  </a:ext>
                </a:extLst>
              </a:tr>
              <a:tr h="249951">
                <a:tc>
                  <a:txBody>
                    <a:bodyPr/>
                    <a:lstStyle/>
                    <a:p>
                      <a:r>
                        <a:rPr lang="en-US" sz="1000" dirty="0"/>
                        <a:t>RDT7</a:t>
                      </a:r>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tc>
                <a:tc>
                  <a:txBody>
                    <a:bodyPr/>
                    <a:lstStyle/>
                    <a:p>
                      <a:pPr algn="ctr"/>
                      <a:endParaRPr lang="en-US" sz="1000" dirty="0"/>
                    </a:p>
                  </a:txBody>
                  <a:tcPr>
                    <a:noFill/>
                  </a:tcPr>
                </a:tc>
                <a:tc>
                  <a:txBody>
                    <a:bodyPr/>
                    <a:lstStyle/>
                    <a:p>
                      <a:pPr algn="ctr"/>
                      <a:endParaRPr lang="en-US" sz="1000" dirty="0"/>
                    </a:p>
                  </a:txBody>
                  <a:tcPr/>
                </a:tc>
                <a:tc>
                  <a:txBody>
                    <a:bodyPr/>
                    <a:lstStyle/>
                    <a:p>
                      <a:pPr algn="ctr"/>
                      <a:endParaRPr lang="en-US" sz="1000" dirty="0"/>
                    </a:p>
                  </a:txBody>
                  <a:tcPr>
                    <a:solidFill>
                      <a:schemeClr val="accent5">
                        <a:lumMod val="60000"/>
                        <a:lumOff val="40000"/>
                      </a:schemeClr>
                    </a:solidFill>
                  </a:tcPr>
                </a:tc>
                <a:extLst>
                  <a:ext uri="{0D108BD9-81ED-4DB2-BD59-A6C34878D82A}">
                    <a16:rowId xmlns:a16="http://schemas.microsoft.com/office/drawing/2014/main" val="3861743912"/>
                  </a:ext>
                </a:extLst>
              </a:tr>
            </a:tbl>
          </a:graphicData>
        </a:graphic>
      </p:graphicFrame>
      <p:graphicFrame>
        <p:nvGraphicFramePr>
          <p:cNvPr id="17" name="Diagram 16">
            <a:extLst>
              <a:ext uri="{FF2B5EF4-FFF2-40B4-BE49-F238E27FC236}">
                <a16:creationId xmlns:a16="http://schemas.microsoft.com/office/drawing/2014/main" id="{C538CF90-27EE-C545-A9A8-7BA0D9BFB790}"/>
              </a:ext>
            </a:extLst>
          </p:cNvPr>
          <p:cNvGraphicFramePr/>
          <p:nvPr>
            <p:extLst>
              <p:ext uri="{D42A27DB-BD31-4B8C-83A1-F6EECF244321}">
                <p14:modId xmlns:p14="http://schemas.microsoft.com/office/powerpoint/2010/main" val="303086764"/>
              </p:ext>
            </p:extLst>
          </p:nvPr>
        </p:nvGraphicFramePr>
        <p:xfrm>
          <a:off x="10483323" y="4782180"/>
          <a:ext cx="1604400" cy="11126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3" name="Picture 12">
            <a:extLst>
              <a:ext uri="{FF2B5EF4-FFF2-40B4-BE49-F238E27FC236}">
                <a16:creationId xmlns:a16="http://schemas.microsoft.com/office/drawing/2014/main" id="{CD8744B2-2D77-914D-82D8-560733CDC0B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733547" y="156921"/>
            <a:ext cx="1865549" cy="588037"/>
          </a:xfrm>
          <a:prstGeom prst="rect">
            <a:avLst/>
          </a:prstGeom>
        </p:spPr>
      </p:pic>
      <p:graphicFrame>
        <p:nvGraphicFramePr>
          <p:cNvPr id="14" name="Diagram 13">
            <a:extLst>
              <a:ext uri="{FF2B5EF4-FFF2-40B4-BE49-F238E27FC236}">
                <a16:creationId xmlns:a16="http://schemas.microsoft.com/office/drawing/2014/main" id="{3EB0412B-2B55-634C-A1ED-CA082966E2F2}"/>
              </a:ext>
            </a:extLst>
          </p:cNvPr>
          <p:cNvGraphicFramePr/>
          <p:nvPr>
            <p:extLst>
              <p:ext uri="{D42A27DB-BD31-4B8C-83A1-F6EECF244321}">
                <p14:modId xmlns:p14="http://schemas.microsoft.com/office/powerpoint/2010/main" val="1052179526"/>
              </p:ext>
            </p:extLst>
          </p:nvPr>
        </p:nvGraphicFramePr>
        <p:xfrm>
          <a:off x="314741" y="5623319"/>
          <a:ext cx="11640192" cy="185420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3446943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2A852-BD91-45DF-A4F7-3EA0DBCE2FFE}"/>
              </a:ext>
            </a:extLst>
          </p:cNvPr>
          <p:cNvSpPr>
            <a:spLocks noGrp="1"/>
          </p:cNvSpPr>
          <p:nvPr>
            <p:ph type="title"/>
          </p:nvPr>
        </p:nvSpPr>
        <p:spPr/>
        <p:txBody>
          <a:bodyPr>
            <a:normAutofit/>
          </a:bodyPr>
          <a:lstStyle/>
          <a:p>
            <a:r>
              <a:rPr lang="en-GB" sz="3600" b="1" dirty="0">
                <a:latin typeface="Arial" panose="020B0604020202020204" pitchFamily="34" charset="0"/>
                <a:cs typeface="Arial" panose="020B0604020202020204" pitchFamily="34" charset="0"/>
              </a:rPr>
              <a:t>Outline </a:t>
            </a:r>
          </a:p>
        </p:txBody>
      </p:sp>
      <p:sp>
        <p:nvSpPr>
          <p:cNvPr id="3" name="Content Placeholder 2">
            <a:extLst>
              <a:ext uri="{FF2B5EF4-FFF2-40B4-BE49-F238E27FC236}">
                <a16:creationId xmlns:a16="http://schemas.microsoft.com/office/drawing/2014/main" id="{609755A2-F00D-4CDB-B1F5-BA64134E7605}"/>
              </a:ext>
            </a:extLst>
          </p:cNvPr>
          <p:cNvSpPr>
            <a:spLocks noGrp="1"/>
          </p:cNvSpPr>
          <p:nvPr>
            <p:ph idx="1"/>
          </p:nvPr>
        </p:nvSpPr>
        <p:spPr/>
        <p:txBody>
          <a:bodyPr>
            <a:normAutofit/>
          </a:bodyPr>
          <a:lstStyle/>
          <a:p>
            <a:pPr marL="514350" indent="-514350">
              <a:buFont typeface="+mj-lt"/>
              <a:buAutoNum type="arabicPeriod"/>
            </a:pPr>
            <a:r>
              <a:rPr lang="en-GB" sz="3200" dirty="0">
                <a:latin typeface="Arial" panose="020B0604020202020204" pitchFamily="34" charset="0"/>
                <a:cs typeface="Arial" panose="020B0604020202020204" pitchFamily="34" charset="0"/>
              </a:rPr>
              <a:t>Background – changing epidemic</a:t>
            </a:r>
          </a:p>
          <a:p>
            <a:pPr marL="514350" indent="-514350">
              <a:buFont typeface="+mj-lt"/>
              <a:buAutoNum type="arabicPeriod"/>
            </a:pPr>
            <a:endParaRPr lang="en-GB" sz="3200" dirty="0">
              <a:latin typeface="Arial" panose="020B0604020202020204" pitchFamily="34" charset="0"/>
              <a:cs typeface="Arial" panose="020B0604020202020204" pitchFamily="34" charset="0"/>
            </a:endParaRPr>
          </a:p>
          <a:p>
            <a:pPr marL="514350" indent="-514350">
              <a:buFont typeface="+mj-lt"/>
              <a:buAutoNum type="arabicPeriod"/>
            </a:pPr>
            <a:r>
              <a:rPr lang="en-GB" sz="3200" dirty="0">
                <a:latin typeface="Arial" panose="020B0604020202020204" pitchFamily="34" charset="0"/>
                <a:cs typeface="Arial" panose="020B0604020202020204" pitchFamily="34" charset="0"/>
              </a:rPr>
              <a:t>New guidelines – highlights</a:t>
            </a:r>
          </a:p>
          <a:p>
            <a:pPr marL="514350" indent="-514350">
              <a:buFont typeface="+mj-lt"/>
              <a:buAutoNum type="arabicPeriod"/>
            </a:pPr>
            <a:endParaRPr lang="en-GB" sz="3200" dirty="0">
              <a:latin typeface="Arial" panose="020B0604020202020204" pitchFamily="34" charset="0"/>
              <a:cs typeface="Arial" panose="020B0604020202020204" pitchFamily="34" charset="0"/>
            </a:endParaRPr>
          </a:p>
          <a:p>
            <a:pPr marL="514350" indent="-514350">
              <a:buFont typeface="+mj-lt"/>
              <a:buAutoNum type="arabicPeriod"/>
            </a:pPr>
            <a:r>
              <a:rPr lang="en-GB" sz="3200" dirty="0">
                <a:latin typeface="Arial" panose="020B0604020202020204" pitchFamily="34" charset="0"/>
                <a:cs typeface="Arial" panose="020B0604020202020204" pitchFamily="34" charset="0"/>
              </a:rPr>
              <a:t>New ways to access WHO guidance </a:t>
            </a:r>
          </a:p>
        </p:txBody>
      </p:sp>
    </p:spTree>
    <p:extLst>
      <p:ext uri="{BB962C8B-B14F-4D97-AF65-F5344CB8AC3E}">
        <p14:creationId xmlns:p14="http://schemas.microsoft.com/office/powerpoint/2010/main" val="1257435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A68DC5-028C-8D4C-BCCC-212317811771}"/>
              </a:ext>
            </a:extLst>
          </p:cNvPr>
          <p:cNvSpPr>
            <a:spLocks noGrp="1"/>
          </p:cNvSpPr>
          <p:nvPr>
            <p:ph type="title"/>
          </p:nvPr>
        </p:nvSpPr>
        <p:spPr>
          <a:xfrm>
            <a:off x="0" y="179537"/>
            <a:ext cx="12192000" cy="1150859"/>
          </a:xfrm>
          <a:solidFill>
            <a:schemeClr val="bg1"/>
          </a:solidFill>
          <a:ln>
            <a:noFill/>
          </a:ln>
        </p:spPr>
        <p:txBody>
          <a:bodyPr>
            <a:normAutofit/>
          </a:bodyPr>
          <a:lstStyle/>
          <a:p>
            <a:r>
              <a:rPr lang="en-ES" sz="3600" b="1" dirty="0">
                <a:solidFill>
                  <a:srgbClr val="0070C0"/>
                </a:solidFill>
                <a:latin typeface="Arial" panose="020B0604020202020204" pitchFamily="34" charset="0"/>
                <a:cs typeface="Arial" panose="020B0604020202020204" pitchFamily="34" charset="0"/>
              </a:rPr>
              <a:t> Verification </a:t>
            </a:r>
            <a:r>
              <a:rPr lang="en-ES" sz="3600" b="1" dirty="0">
                <a:latin typeface="Arial" panose="020B0604020202020204" pitchFamily="34" charset="0"/>
                <a:cs typeface="Arial" panose="020B0604020202020204" pitchFamily="34" charset="0"/>
              </a:rPr>
              <a:t>Toolkit </a:t>
            </a:r>
            <a:r>
              <a:rPr lang="en-ES" sz="3600" b="1" dirty="0">
                <a:solidFill>
                  <a:srgbClr val="0070C0"/>
                </a:solidFill>
                <a:latin typeface="Arial" panose="020B0604020202020204" pitchFamily="34" charset="0"/>
                <a:cs typeface="Arial" panose="020B0604020202020204" pitchFamily="34" charset="0"/>
              </a:rPr>
              <a:t>HIV Testing Algorithms</a:t>
            </a:r>
            <a:br>
              <a:rPr lang="en-ES" sz="3600" b="1" dirty="0">
                <a:solidFill>
                  <a:srgbClr val="0070C0"/>
                </a:solidFill>
                <a:latin typeface="Arial" panose="020B0604020202020204" pitchFamily="34" charset="0"/>
                <a:cs typeface="Arial" panose="020B0604020202020204" pitchFamily="34" charset="0"/>
              </a:rPr>
            </a:br>
            <a:r>
              <a:rPr lang="en-ES" sz="3600" b="1" dirty="0">
                <a:solidFill>
                  <a:srgbClr val="0070C0"/>
                </a:solidFill>
                <a:latin typeface="Arial" panose="020B0604020202020204" pitchFamily="34" charset="0"/>
                <a:cs typeface="Arial" panose="020B0604020202020204" pitchFamily="34" charset="0"/>
              </a:rPr>
              <a:t>                       –</a:t>
            </a:r>
            <a:r>
              <a:rPr lang="en-ES" sz="3200" b="1" dirty="0">
                <a:solidFill>
                  <a:srgbClr val="0070C0"/>
                </a:solidFill>
                <a:latin typeface="Arial" panose="020B0604020202020204" pitchFamily="34" charset="0"/>
                <a:cs typeface="Arial" panose="020B0604020202020204" pitchFamily="34" charset="0"/>
              </a:rPr>
              <a:t>Forthcoming</a:t>
            </a:r>
            <a:r>
              <a:rPr lang="en-ES" sz="3600" b="1" dirty="0">
                <a:solidFill>
                  <a:srgbClr val="0070C0"/>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6B8FD8DB-170B-D74C-B1CD-B76BB79152C2}"/>
              </a:ext>
            </a:extLst>
          </p:cNvPr>
          <p:cNvSpPr txBox="1"/>
          <p:nvPr/>
        </p:nvSpPr>
        <p:spPr>
          <a:xfrm>
            <a:off x="4344247" y="3558411"/>
            <a:ext cx="2873544" cy="369332"/>
          </a:xfrm>
          <a:prstGeom prst="rect">
            <a:avLst/>
          </a:prstGeom>
          <a:noFill/>
          <a:ln>
            <a:solidFill>
              <a:schemeClr val="tx1"/>
            </a:solidFill>
          </a:ln>
        </p:spPr>
        <p:txBody>
          <a:bodyPr wrap="none" rtlCol="0">
            <a:spAutoFit/>
          </a:bodyPr>
          <a:lstStyle/>
          <a:p>
            <a:r>
              <a:rPr lang="en-ES" dirty="0"/>
              <a:t>Generic Verification Protocol</a:t>
            </a:r>
          </a:p>
        </p:txBody>
      </p:sp>
      <p:grpSp>
        <p:nvGrpSpPr>
          <p:cNvPr id="9" name="Group 8">
            <a:extLst>
              <a:ext uri="{FF2B5EF4-FFF2-40B4-BE49-F238E27FC236}">
                <a16:creationId xmlns:a16="http://schemas.microsoft.com/office/drawing/2014/main" id="{EC9517B2-A801-854D-8FAD-EDC5388F75C6}"/>
              </a:ext>
            </a:extLst>
          </p:cNvPr>
          <p:cNvGrpSpPr/>
          <p:nvPr/>
        </p:nvGrpSpPr>
        <p:grpSpPr>
          <a:xfrm>
            <a:off x="3355391" y="3039145"/>
            <a:ext cx="793338" cy="992718"/>
            <a:chOff x="2270125" y="1222376"/>
            <a:chExt cx="360363" cy="338138"/>
          </a:xfrm>
          <a:solidFill>
            <a:schemeClr val="tx2"/>
          </a:solidFill>
        </p:grpSpPr>
        <p:sp>
          <p:nvSpPr>
            <p:cNvPr id="10" name="Freeform 14">
              <a:extLst>
                <a:ext uri="{FF2B5EF4-FFF2-40B4-BE49-F238E27FC236}">
                  <a16:creationId xmlns:a16="http://schemas.microsoft.com/office/drawing/2014/main" id="{50F072D0-1C48-384F-8798-696E75B6C119}"/>
                </a:ext>
              </a:extLst>
            </p:cNvPr>
            <p:cNvSpPr>
              <a:spLocks noEditPoints="1"/>
            </p:cNvSpPr>
            <p:nvPr/>
          </p:nvSpPr>
          <p:spPr bwMode="auto">
            <a:xfrm>
              <a:off x="2270125" y="1222376"/>
              <a:ext cx="360363" cy="338138"/>
            </a:xfrm>
            <a:custGeom>
              <a:avLst/>
              <a:gdLst/>
              <a:ahLst/>
              <a:cxnLst>
                <a:cxn ang="0">
                  <a:pos x="120" y="25"/>
                </a:cxn>
                <a:cxn ang="0">
                  <a:pos x="97" y="2"/>
                </a:cxn>
                <a:cxn ang="0">
                  <a:pos x="92" y="0"/>
                </a:cxn>
                <a:cxn ang="0">
                  <a:pos x="11" y="0"/>
                </a:cxn>
                <a:cxn ang="0">
                  <a:pos x="0" y="11"/>
                </a:cxn>
                <a:cxn ang="0">
                  <a:pos x="0" y="104"/>
                </a:cxn>
                <a:cxn ang="0">
                  <a:pos x="11" y="115"/>
                </a:cxn>
                <a:cxn ang="0">
                  <a:pos x="111" y="115"/>
                </a:cxn>
                <a:cxn ang="0">
                  <a:pos x="123" y="104"/>
                </a:cxn>
                <a:cxn ang="0">
                  <a:pos x="123" y="31"/>
                </a:cxn>
                <a:cxn ang="0">
                  <a:pos x="120" y="25"/>
                </a:cxn>
                <a:cxn ang="0">
                  <a:pos x="115" y="104"/>
                </a:cxn>
                <a:cxn ang="0">
                  <a:pos x="111" y="107"/>
                </a:cxn>
                <a:cxn ang="0">
                  <a:pos x="11" y="107"/>
                </a:cxn>
                <a:cxn ang="0">
                  <a:pos x="8" y="104"/>
                </a:cxn>
                <a:cxn ang="0">
                  <a:pos x="8" y="11"/>
                </a:cxn>
                <a:cxn ang="0">
                  <a:pos x="11" y="8"/>
                </a:cxn>
                <a:cxn ang="0">
                  <a:pos x="88" y="8"/>
                </a:cxn>
                <a:cxn ang="0">
                  <a:pos x="88" y="23"/>
                </a:cxn>
                <a:cxn ang="0">
                  <a:pos x="100" y="34"/>
                </a:cxn>
                <a:cxn ang="0">
                  <a:pos x="115" y="34"/>
                </a:cxn>
                <a:cxn ang="0">
                  <a:pos x="115" y="104"/>
                </a:cxn>
                <a:cxn ang="0">
                  <a:pos x="103" y="31"/>
                </a:cxn>
                <a:cxn ang="0">
                  <a:pos x="100" y="31"/>
                </a:cxn>
                <a:cxn ang="0">
                  <a:pos x="92" y="23"/>
                </a:cxn>
                <a:cxn ang="0">
                  <a:pos x="92" y="8"/>
                </a:cxn>
                <a:cxn ang="0">
                  <a:pos x="115" y="31"/>
                </a:cxn>
                <a:cxn ang="0">
                  <a:pos x="103" y="31"/>
                </a:cxn>
                <a:cxn ang="0">
                  <a:pos x="103" y="31"/>
                </a:cxn>
                <a:cxn ang="0">
                  <a:pos x="103" y="31"/>
                </a:cxn>
              </a:cxnLst>
              <a:rect l="0" t="0" r="r" b="b"/>
              <a:pathLst>
                <a:path w="123" h="115">
                  <a:moveTo>
                    <a:pt x="120" y="25"/>
                  </a:moveTo>
                  <a:cubicBezTo>
                    <a:pt x="97" y="2"/>
                    <a:pt x="97" y="2"/>
                    <a:pt x="97" y="2"/>
                  </a:cubicBezTo>
                  <a:cubicBezTo>
                    <a:pt x="96" y="1"/>
                    <a:pt x="94" y="0"/>
                    <a:pt x="92" y="0"/>
                  </a:cubicBezTo>
                  <a:cubicBezTo>
                    <a:pt x="11" y="0"/>
                    <a:pt x="11" y="0"/>
                    <a:pt x="11" y="0"/>
                  </a:cubicBezTo>
                  <a:cubicBezTo>
                    <a:pt x="5" y="0"/>
                    <a:pt x="0" y="5"/>
                    <a:pt x="0" y="11"/>
                  </a:cubicBezTo>
                  <a:cubicBezTo>
                    <a:pt x="0" y="104"/>
                    <a:pt x="0" y="104"/>
                    <a:pt x="0" y="104"/>
                  </a:cubicBezTo>
                  <a:cubicBezTo>
                    <a:pt x="0" y="110"/>
                    <a:pt x="5" y="115"/>
                    <a:pt x="11" y="115"/>
                  </a:cubicBezTo>
                  <a:cubicBezTo>
                    <a:pt x="111" y="115"/>
                    <a:pt x="111" y="115"/>
                    <a:pt x="111" y="115"/>
                  </a:cubicBezTo>
                  <a:cubicBezTo>
                    <a:pt x="118" y="115"/>
                    <a:pt x="123" y="110"/>
                    <a:pt x="123" y="104"/>
                  </a:cubicBezTo>
                  <a:cubicBezTo>
                    <a:pt x="123" y="31"/>
                    <a:pt x="123" y="31"/>
                    <a:pt x="123" y="31"/>
                  </a:cubicBezTo>
                  <a:cubicBezTo>
                    <a:pt x="123" y="29"/>
                    <a:pt x="122" y="27"/>
                    <a:pt x="120" y="25"/>
                  </a:cubicBezTo>
                  <a:close/>
                  <a:moveTo>
                    <a:pt x="115" y="104"/>
                  </a:moveTo>
                  <a:cubicBezTo>
                    <a:pt x="115" y="106"/>
                    <a:pt x="113" y="107"/>
                    <a:pt x="111" y="107"/>
                  </a:cubicBezTo>
                  <a:cubicBezTo>
                    <a:pt x="11" y="107"/>
                    <a:pt x="11" y="107"/>
                    <a:pt x="11" y="107"/>
                  </a:cubicBezTo>
                  <a:cubicBezTo>
                    <a:pt x="9" y="107"/>
                    <a:pt x="8" y="106"/>
                    <a:pt x="8" y="104"/>
                  </a:cubicBezTo>
                  <a:cubicBezTo>
                    <a:pt x="8" y="11"/>
                    <a:pt x="8" y="11"/>
                    <a:pt x="8" y="11"/>
                  </a:cubicBezTo>
                  <a:cubicBezTo>
                    <a:pt x="8" y="9"/>
                    <a:pt x="9" y="8"/>
                    <a:pt x="11" y="8"/>
                  </a:cubicBezTo>
                  <a:cubicBezTo>
                    <a:pt x="88" y="8"/>
                    <a:pt x="88" y="8"/>
                    <a:pt x="88" y="8"/>
                  </a:cubicBezTo>
                  <a:cubicBezTo>
                    <a:pt x="88" y="23"/>
                    <a:pt x="88" y="23"/>
                    <a:pt x="88" y="23"/>
                  </a:cubicBezTo>
                  <a:cubicBezTo>
                    <a:pt x="88" y="29"/>
                    <a:pt x="93" y="34"/>
                    <a:pt x="100" y="34"/>
                  </a:cubicBezTo>
                  <a:cubicBezTo>
                    <a:pt x="115" y="34"/>
                    <a:pt x="115" y="34"/>
                    <a:pt x="115" y="34"/>
                  </a:cubicBezTo>
                  <a:lnTo>
                    <a:pt x="115" y="104"/>
                  </a:lnTo>
                  <a:close/>
                  <a:moveTo>
                    <a:pt x="103" y="31"/>
                  </a:moveTo>
                  <a:cubicBezTo>
                    <a:pt x="100" y="31"/>
                    <a:pt x="100" y="31"/>
                    <a:pt x="100" y="31"/>
                  </a:cubicBezTo>
                  <a:cubicBezTo>
                    <a:pt x="95" y="31"/>
                    <a:pt x="92" y="27"/>
                    <a:pt x="92" y="23"/>
                  </a:cubicBezTo>
                  <a:cubicBezTo>
                    <a:pt x="92" y="8"/>
                    <a:pt x="92" y="8"/>
                    <a:pt x="92" y="8"/>
                  </a:cubicBezTo>
                  <a:cubicBezTo>
                    <a:pt x="115" y="31"/>
                    <a:pt x="115" y="31"/>
                    <a:pt x="115" y="31"/>
                  </a:cubicBezTo>
                  <a:lnTo>
                    <a:pt x="103" y="31"/>
                  </a:lnTo>
                  <a:close/>
                  <a:moveTo>
                    <a:pt x="103" y="31"/>
                  </a:moveTo>
                  <a:cubicBezTo>
                    <a:pt x="103" y="31"/>
                    <a:pt x="103" y="31"/>
                    <a:pt x="103" y="31"/>
                  </a:cubicBezTo>
                </a:path>
              </a:pathLst>
            </a:custGeom>
            <a:grpFill/>
            <a:ln w="9525">
              <a:noFill/>
              <a:round/>
              <a:headEnd/>
              <a:tailEnd/>
            </a:ln>
          </p:spPr>
          <p:txBody>
            <a:bodyPr/>
            <a:lstStyle/>
            <a:p>
              <a:pPr fontAlgn="auto">
                <a:spcBef>
                  <a:spcPts val="0"/>
                </a:spcBef>
                <a:spcAft>
                  <a:spcPts val="0"/>
                </a:spcAft>
                <a:defRPr/>
              </a:pPr>
              <a:endParaRPr lang="en-US">
                <a:latin typeface="+mn-lt"/>
                <a:ea typeface="+mn-ea"/>
              </a:endParaRPr>
            </a:p>
          </p:txBody>
        </p:sp>
        <p:sp>
          <p:nvSpPr>
            <p:cNvPr id="11" name="Freeform 15">
              <a:extLst>
                <a:ext uri="{FF2B5EF4-FFF2-40B4-BE49-F238E27FC236}">
                  <a16:creationId xmlns:a16="http://schemas.microsoft.com/office/drawing/2014/main" id="{2D227A42-9ADF-7F49-9792-D115B66DA9BA}"/>
                </a:ext>
              </a:extLst>
            </p:cNvPr>
            <p:cNvSpPr>
              <a:spLocks noEditPoints="1"/>
            </p:cNvSpPr>
            <p:nvPr/>
          </p:nvSpPr>
          <p:spPr bwMode="auto">
            <a:xfrm>
              <a:off x="2436813" y="1290638"/>
              <a:ext cx="66675" cy="11113"/>
            </a:xfrm>
            <a:custGeom>
              <a:avLst/>
              <a:gdLst/>
              <a:ahLst/>
              <a:cxnLst>
                <a:cxn ang="0">
                  <a:pos x="2" y="4"/>
                </a:cxn>
                <a:cxn ang="0">
                  <a:pos x="22" y="4"/>
                </a:cxn>
                <a:cxn ang="0">
                  <a:pos x="23" y="2"/>
                </a:cxn>
                <a:cxn ang="0">
                  <a:pos x="22" y="0"/>
                </a:cxn>
                <a:cxn ang="0">
                  <a:pos x="2" y="0"/>
                </a:cxn>
                <a:cxn ang="0">
                  <a:pos x="0" y="2"/>
                </a:cxn>
                <a:cxn ang="0">
                  <a:pos x="2" y="4"/>
                </a:cxn>
                <a:cxn ang="0">
                  <a:pos x="2" y="4"/>
                </a:cxn>
                <a:cxn ang="0">
                  <a:pos x="2" y="4"/>
                </a:cxn>
              </a:cxnLst>
              <a:rect l="0" t="0" r="r" b="b"/>
              <a:pathLst>
                <a:path w="23" h="4">
                  <a:moveTo>
                    <a:pt x="2" y="4"/>
                  </a:moveTo>
                  <a:cubicBezTo>
                    <a:pt x="22" y="4"/>
                    <a:pt x="22" y="4"/>
                    <a:pt x="22" y="4"/>
                  </a:cubicBezTo>
                  <a:cubicBezTo>
                    <a:pt x="23" y="4"/>
                    <a:pt x="23" y="3"/>
                    <a:pt x="23" y="2"/>
                  </a:cubicBezTo>
                  <a:cubicBezTo>
                    <a:pt x="23" y="1"/>
                    <a:pt x="23" y="0"/>
                    <a:pt x="22" y="0"/>
                  </a:cubicBezTo>
                  <a:cubicBezTo>
                    <a:pt x="2" y="0"/>
                    <a:pt x="2" y="0"/>
                    <a:pt x="2" y="0"/>
                  </a:cubicBezTo>
                  <a:cubicBezTo>
                    <a:pt x="1" y="0"/>
                    <a:pt x="0" y="1"/>
                    <a:pt x="0" y="2"/>
                  </a:cubicBezTo>
                  <a:cubicBezTo>
                    <a:pt x="0" y="3"/>
                    <a:pt x="1" y="4"/>
                    <a:pt x="2" y="4"/>
                  </a:cubicBezTo>
                  <a:close/>
                  <a:moveTo>
                    <a:pt x="2" y="4"/>
                  </a:moveTo>
                  <a:cubicBezTo>
                    <a:pt x="2" y="4"/>
                    <a:pt x="2" y="4"/>
                    <a:pt x="2" y="4"/>
                  </a:cubicBezTo>
                </a:path>
              </a:pathLst>
            </a:custGeom>
            <a:grpFill/>
            <a:ln w="9525">
              <a:noFill/>
              <a:round/>
              <a:headEnd/>
              <a:tailEnd/>
            </a:ln>
          </p:spPr>
          <p:txBody>
            <a:bodyPr/>
            <a:lstStyle/>
            <a:p>
              <a:pPr fontAlgn="auto">
                <a:spcBef>
                  <a:spcPts val="0"/>
                </a:spcBef>
                <a:spcAft>
                  <a:spcPts val="0"/>
                </a:spcAft>
                <a:defRPr/>
              </a:pPr>
              <a:endParaRPr lang="en-US">
                <a:latin typeface="+mn-lt"/>
                <a:ea typeface="+mn-ea"/>
              </a:endParaRPr>
            </a:p>
          </p:txBody>
        </p:sp>
        <p:sp>
          <p:nvSpPr>
            <p:cNvPr id="12" name="Freeform 16">
              <a:extLst>
                <a:ext uri="{FF2B5EF4-FFF2-40B4-BE49-F238E27FC236}">
                  <a16:creationId xmlns:a16="http://schemas.microsoft.com/office/drawing/2014/main" id="{649655B9-87E1-7C45-B264-2A6CA3C97CCE}"/>
                </a:ext>
              </a:extLst>
            </p:cNvPr>
            <p:cNvSpPr>
              <a:spLocks noEditPoints="1"/>
            </p:cNvSpPr>
            <p:nvPr/>
          </p:nvSpPr>
          <p:spPr bwMode="auto">
            <a:xfrm>
              <a:off x="2436813" y="1322388"/>
              <a:ext cx="66675" cy="12700"/>
            </a:xfrm>
            <a:custGeom>
              <a:avLst/>
              <a:gdLst/>
              <a:ahLst/>
              <a:cxnLst>
                <a:cxn ang="0">
                  <a:pos x="2" y="4"/>
                </a:cxn>
                <a:cxn ang="0">
                  <a:pos x="22" y="4"/>
                </a:cxn>
                <a:cxn ang="0">
                  <a:pos x="23" y="2"/>
                </a:cxn>
                <a:cxn ang="0">
                  <a:pos x="22" y="0"/>
                </a:cxn>
                <a:cxn ang="0">
                  <a:pos x="2" y="0"/>
                </a:cxn>
                <a:cxn ang="0">
                  <a:pos x="0" y="2"/>
                </a:cxn>
                <a:cxn ang="0">
                  <a:pos x="2" y="4"/>
                </a:cxn>
                <a:cxn ang="0">
                  <a:pos x="2" y="4"/>
                </a:cxn>
                <a:cxn ang="0">
                  <a:pos x="2" y="4"/>
                </a:cxn>
              </a:cxnLst>
              <a:rect l="0" t="0" r="r" b="b"/>
              <a:pathLst>
                <a:path w="23" h="4">
                  <a:moveTo>
                    <a:pt x="2" y="4"/>
                  </a:moveTo>
                  <a:cubicBezTo>
                    <a:pt x="22" y="4"/>
                    <a:pt x="22" y="4"/>
                    <a:pt x="22" y="4"/>
                  </a:cubicBezTo>
                  <a:cubicBezTo>
                    <a:pt x="23" y="4"/>
                    <a:pt x="23" y="3"/>
                    <a:pt x="23" y="2"/>
                  </a:cubicBezTo>
                  <a:cubicBezTo>
                    <a:pt x="23" y="1"/>
                    <a:pt x="23" y="0"/>
                    <a:pt x="22" y="0"/>
                  </a:cubicBezTo>
                  <a:cubicBezTo>
                    <a:pt x="2" y="0"/>
                    <a:pt x="2" y="0"/>
                    <a:pt x="2" y="0"/>
                  </a:cubicBezTo>
                  <a:cubicBezTo>
                    <a:pt x="1" y="0"/>
                    <a:pt x="0" y="1"/>
                    <a:pt x="0" y="2"/>
                  </a:cubicBezTo>
                  <a:cubicBezTo>
                    <a:pt x="0" y="3"/>
                    <a:pt x="1" y="4"/>
                    <a:pt x="2" y="4"/>
                  </a:cubicBezTo>
                  <a:close/>
                  <a:moveTo>
                    <a:pt x="2" y="4"/>
                  </a:moveTo>
                  <a:cubicBezTo>
                    <a:pt x="2" y="4"/>
                    <a:pt x="2" y="4"/>
                    <a:pt x="2" y="4"/>
                  </a:cubicBezTo>
                </a:path>
              </a:pathLst>
            </a:custGeom>
            <a:grpFill/>
            <a:ln w="9525">
              <a:noFill/>
              <a:round/>
              <a:headEnd/>
              <a:tailEnd/>
            </a:ln>
          </p:spPr>
          <p:txBody>
            <a:bodyPr/>
            <a:lstStyle/>
            <a:p>
              <a:pPr fontAlgn="auto">
                <a:spcBef>
                  <a:spcPts val="0"/>
                </a:spcBef>
                <a:spcAft>
                  <a:spcPts val="0"/>
                </a:spcAft>
                <a:defRPr/>
              </a:pPr>
              <a:endParaRPr lang="en-US">
                <a:latin typeface="+mn-lt"/>
                <a:ea typeface="+mn-ea"/>
              </a:endParaRPr>
            </a:p>
          </p:txBody>
        </p:sp>
        <p:sp>
          <p:nvSpPr>
            <p:cNvPr id="13" name="Freeform 17">
              <a:extLst>
                <a:ext uri="{FF2B5EF4-FFF2-40B4-BE49-F238E27FC236}">
                  <a16:creationId xmlns:a16="http://schemas.microsoft.com/office/drawing/2014/main" id="{1CDACA2C-1F7B-C94E-AF1A-318085C4E2EC}"/>
                </a:ext>
              </a:extLst>
            </p:cNvPr>
            <p:cNvSpPr>
              <a:spLocks noEditPoints="1"/>
            </p:cNvSpPr>
            <p:nvPr/>
          </p:nvSpPr>
          <p:spPr bwMode="auto">
            <a:xfrm>
              <a:off x="2436813" y="1357313"/>
              <a:ext cx="146050" cy="12700"/>
            </a:xfrm>
            <a:custGeom>
              <a:avLst/>
              <a:gdLst/>
              <a:ahLst/>
              <a:cxnLst>
                <a:cxn ang="0">
                  <a:pos x="0" y="2"/>
                </a:cxn>
                <a:cxn ang="0">
                  <a:pos x="2" y="4"/>
                </a:cxn>
                <a:cxn ang="0">
                  <a:pos x="48" y="4"/>
                </a:cxn>
                <a:cxn ang="0">
                  <a:pos x="50" y="2"/>
                </a:cxn>
                <a:cxn ang="0">
                  <a:pos x="48" y="0"/>
                </a:cxn>
                <a:cxn ang="0">
                  <a:pos x="2" y="0"/>
                </a:cxn>
                <a:cxn ang="0">
                  <a:pos x="0" y="2"/>
                </a:cxn>
                <a:cxn ang="0">
                  <a:pos x="0" y="2"/>
                </a:cxn>
                <a:cxn ang="0">
                  <a:pos x="0" y="2"/>
                </a:cxn>
              </a:cxnLst>
              <a:rect l="0" t="0" r="r" b="b"/>
              <a:pathLst>
                <a:path w="50" h="4">
                  <a:moveTo>
                    <a:pt x="0" y="2"/>
                  </a:moveTo>
                  <a:cubicBezTo>
                    <a:pt x="0" y="3"/>
                    <a:pt x="1" y="4"/>
                    <a:pt x="2" y="4"/>
                  </a:cubicBezTo>
                  <a:cubicBezTo>
                    <a:pt x="48" y="4"/>
                    <a:pt x="48" y="4"/>
                    <a:pt x="48" y="4"/>
                  </a:cubicBezTo>
                  <a:cubicBezTo>
                    <a:pt x="49" y="4"/>
                    <a:pt x="50" y="3"/>
                    <a:pt x="50" y="2"/>
                  </a:cubicBezTo>
                  <a:cubicBezTo>
                    <a:pt x="50" y="1"/>
                    <a:pt x="49" y="0"/>
                    <a:pt x="48" y="0"/>
                  </a:cubicBezTo>
                  <a:cubicBezTo>
                    <a:pt x="2" y="0"/>
                    <a:pt x="2" y="0"/>
                    <a:pt x="2" y="0"/>
                  </a:cubicBezTo>
                  <a:cubicBezTo>
                    <a:pt x="1" y="0"/>
                    <a:pt x="0" y="1"/>
                    <a:pt x="0" y="2"/>
                  </a:cubicBezTo>
                  <a:close/>
                  <a:moveTo>
                    <a:pt x="0" y="2"/>
                  </a:moveTo>
                  <a:cubicBezTo>
                    <a:pt x="0" y="2"/>
                    <a:pt x="0" y="2"/>
                    <a:pt x="0" y="2"/>
                  </a:cubicBezTo>
                </a:path>
              </a:pathLst>
            </a:custGeom>
            <a:grpFill/>
            <a:ln w="9525">
              <a:noFill/>
              <a:round/>
              <a:headEnd/>
              <a:tailEnd/>
            </a:ln>
          </p:spPr>
          <p:txBody>
            <a:bodyPr/>
            <a:lstStyle/>
            <a:p>
              <a:pPr fontAlgn="auto">
                <a:spcBef>
                  <a:spcPts val="0"/>
                </a:spcBef>
                <a:spcAft>
                  <a:spcPts val="0"/>
                </a:spcAft>
                <a:defRPr/>
              </a:pPr>
              <a:endParaRPr lang="en-US">
                <a:latin typeface="+mn-lt"/>
                <a:ea typeface="+mn-ea"/>
              </a:endParaRPr>
            </a:p>
          </p:txBody>
        </p:sp>
        <p:sp>
          <p:nvSpPr>
            <p:cNvPr id="14" name="Freeform 18">
              <a:extLst>
                <a:ext uri="{FF2B5EF4-FFF2-40B4-BE49-F238E27FC236}">
                  <a16:creationId xmlns:a16="http://schemas.microsoft.com/office/drawing/2014/main" id="{21D7C5EE-9A9A-3742-8B93-E18B1E3A4BFE}"/>
                </a:ext>
              </a:extLst>
            </p:cNvPr>
            <p:cNvSpPr>
              <a:spLocks noEditPoints="1"/>
            </p:cNvSpPr>
            <p:nvPr/>
          </p:nvSpPr>
          <p:spPr bwMode="auto">
            <a:xfrm>
              <a:off x="2314575" y="1425576"/>
              <a:ext cx="268288" cy="11113"/>
            </a:xfrm>
            <a:custGeom>
              <a:avLst/>
              <a:gdLst/>
              <a:ahLst/>
              <a:cxnLst>
                <a:cxn ang="0">
                  <a:pos x="90" y="0"/>
                </a:cxn>
                <a:cxn ang="0">
                  <a:pos x="2" y="0"/>
                </a:cxn>
                <a:cxn ang="0">
                  <a:pos x="0" y="2"/>
                </a:cxn>
                <a:cxn ang="0">
                  <a:pos x="2" y="4"/>
                </a:cxn>
                <a:cxn ang="0">
                  <a:pos x="90" y="4"/>
                </a:cxn>
                <a:cxn ang="0">
                  <a:pos x="92" y="2"/>
                </a:cxn>
                <a:cxn ang="0">
                  <a:pos x="90" y="0"/>
                </a:cxn>
                <a:cxn ang="0">
                  <a:pos x="90" y="0"/>
                </a:cxn>
                <a:cxn ang="0">
                  <a:pos x="90" y="0"/>
                </a:cxn>
              </a:cxnLst>
              <a:rect l="0" t="0" r="r" b="b"/>
              <a:pathLst>
                <a:path w="92" h="4">
                  <a:moveTo>
                    <a:pt x="90" y="0"/>
                  </a:moveTo>
                  <a:cubicBezTo>
                    <a:pt x="2" y="0"/>
                    <a:pt x="2" y="0"/>
                    <a:pt x="2" y="0"/>
                  </a:cubicBezTo>
                  <a:cubicBezTo>
                    <a:pt x="1" y="0"/>
                    <a:pt x="0" y="1"/>
                    <a:pt x="0" y="2"/>
                  </a:cubicBezTo>
                  <a:cubicBezTo>
                    <a:pt x="0" y="3"/>
                    <a:pt x="1" y="4"/>
                    <a:pt x="2" y="4"/>
                  </a:cubicBezTo>
                  <a:cubicBezTo>
                    <a:pt x="90" y="4"/>
                    <a:pt x="90" y="4"/>
                    <a:pt x="90" y="4"/>
                  </a:cubicBezTo>
                  <a:cubicBezTo>
                    <a:pt x="91" y="4"/>
                    <a:pt x="92" y="3"/>
                    <a:pt x="92" y="2"/>
                  </a:cubicBezTo>
                  <a:cubicBezTo>
                    <a:pt x="92" y="1"/>
                    <a:pt x="91" y="0"/>
                    <a:pt x="90" y="0"/>
                  </a:cubicBezTo>
                  <a:close/>
                  <a:moveTo>
                    <a:pt x="90" y="0"/>
                  </a:moveTo>
                  <a:cubicBezTo>
                    <a:pt x="90" y="0"/>
                    <a:pt x="90" y="0"/>
                    <a:pt x="90" y="0"/>
                  </a:cubicBezTo>
                </a:path>
              </a:pathLst>
            </a:custGeom>
            <a:grpFill/>
            <a:ln w="9525">
              <a:noFill/>
              <a:round/>
              <a:headEnd/>
              <a:tailEnd/>
            </a:ln>
          </p:spPr>
          <p:txBody>
            <a:bodyPr/>
            <a:lstStyle/>
            <a:p>
              <a:pPr fontAlgn="auto">
                <a:spcBef>
                  <a:spcPts val="0"/>
                </a:spcBef>
                <a:spcAft>
                  <a:spcPts val="0"/>
                </a:spcAft>
                <a:defRPr/>
              </a:pPr>
              <a:endParaRPr lang="en-US">
                <a:latin typeface="+mn-lt"/>
                <a:ea typeface="+mn-ea"/>
              </a:endParaRPr>
            </a:p>
          </p:txBody>
        </p:sp>
        <p:sp>
          <p:nvSpPr>
            <p:cNvPr id="15" name="Freeform 19">
              <a:extLst>
                <a:ext uri="{FF2B5EF4-FFF2-40B4-BE49-F238E27FC236}">
                  <a16:creationId xmlns:a16="http://schemas.microsoft.com/office/drawing/2014/main" id="{49F16E6D-4DA5-9C40-BBDF-1C9D185FE395}"/>
                </a:ext>
              </a:extLst>
            </p:cNvPr>
            <p:cNvSpPr>
              <a:spLocks noEditPoints="1"/>
            </p:cNvSpPr>
            <p:nvPr/>
          </p:nvSpPr>
          <p:spPr bwMode="auto">
            <a:xfrm>
              <a:off x="2314575" y="1460501"/>
              <a:ext cx="268288" cy="9525"/>
            </a:xfrm>
            <a:custGeom>
              <a:avLst/>
              <a:gdLst/>
              <a:ahLst/>
              <a:cxnLst>
                <a:cxn ang="0">
                  <a:pos x="90" y="0"/>
                </a:cxn>
                <a:cxn ang="0">
                  <a:pos x="2" y="0"/>
                </a:cxn>
                <a:cxn ang="0">
                  <a:pos x="0" y="1"/>
                </a:cxn>
                <a:cxn ang="0">
                  <a:pos x="2" y="3"/>
                </a:cxn>
                <a:cxn ang="0">
                  <a:pos x="90" y="3"/>
                </a:cxn>
                <a:cxn ang="0">
                  <a:pos x="92" y="1"/>
                </a:cxn>
                <a:cxn ang="0">
                  <a:pos x="90" y="0"/>
                </a:cxn>
                <a:cxn ang="0">
                  <a:pos x="90" y="0"/>
                </a:cxn>
                <a:cxn ang="0">
                  <a:pos x="90" y="0"/>
                </a:cxn>
              </a:cxnLst>
              <a:rect l="0" t="0" r="r" b="b"/>
              <a:pathLst>
                <a:path w="92" h="3">
                  <a:moveTo>
                    <a:pt x="90" y="0"/>
                  </a:moveTo>
                  <a:cubicBezTo>
                    <a:pt x="2" y="0"/>
                    <a:pt x="2" y="0"/>
                    <a:pt x="2" y="0"/>
                  </a:cubicBezTo>
                  <a:cubicBezTo>
                    <a:pt x="1" y="0"/>
                    <a:pt x="0" y="0"/>
                    <a:pt x="0" y="1"/>
                  </a:cubicBezTo>
                  <a:cubicBezTo>
                    <a:pt x="0" y="2"/>
                    <a:pt x="1" y="3"/>
                    <a:pt x="2" y="3"/>
                  </a:cubicBezTo>
                  <a:cubicBezTo>
                    <a:pt x="90" y="3"/>
                    <a:pt x="90" y="3"/>
                    <a:pt x="90" y="3"/>
                  </a:cubicBezTo>
                  <a:cubicBezTo>
                    <a:pt x="91" y="3"/>
                    <a:pt x="92" y="2"/>
                    <a:pt x="92" y="1"/>
                  </a:cubicBezTo>
                  <a:cubicBezTo>
                    <a:pt x="92" y="0"/>
                    <a:pt x="91" y="0"/>
                    <a:pt x="90" y="0"/>
                  </a:cubicBezTo>
                  <a:close/>
                  <a:moveTo>
                    <a:pt x="90" y="0"/>
                  </a:moveTo>
                  <a:cubicBezTo>
                    <a:pt x="90" y="0"/>
                    <a:pt x="90" y="0"/>
                    <a:pt x="90" y="0"/>
                  </a:cubicBezTo>
                </a:path>
              </a:pathLst>
            </a:custGeom>
            <a:grpFill/>
            <a:ln w="9525">
              <a:noFill/>
              <a:round/>
              <a:headEnd/>
              <a:tailEnd/>
            </a:ln>
          </p:spPr>
          <p:txBody>
            <a:bodyPr/>
            <a:lstStyle/>
            <a:p>
              <a:pPr fontAlgn="auto">
                <a:spcBef>
                  <a:spcPts val="0"/>
                </a:spcBef>
                <a:spcAft>
                  <a:spcPts val="0"/>
                </a:spcAft>
                <a:defRPr/>
              </a:pPr>
              <a:endParaRPr lang="en-US">
                <a:latin typeface="+mn-lt"/>
                <a:ea typeface="+mn-ea"/>
              </a:endParaRPr>
            </a:p>
          </p:txBody>
        </p:sp>
        <p:sp>
          <p:nvSpPr>
            <p:cNvPr id="16" name="Freeform 20">
              <a:extLst>
                <a:ext uri="{FF2B5EF4-FFF2-40B4-BE49-F238E27FC236}">
                  <a16:creationId xmlns:a16="http://schemas.microsoft.com/office/drawing/2014/main" id="{80EFF1C7-712C-6343-AF6D-98CF55EF7E1C}"/>
                </a:ext>
              </a:extLst>
            </p:cNvPr>
            <p:cNvSpPr>
              <a:spLocks noEditPoints="1"/>
            </p:cNvSpPr>
            <p:nvPr/>
          </p:nvSpPr>
          <p:spPr bwMode="auto">
            <a:xfrm>
              <a:off x="2314575" y="1492251"/>
              <a:ext cx="268288" cy="12700"/>
            </a:xfrm>
            <a:custGeom>
              <a:avLst/>
              <a:gdLst/>
              <a:ahLst/>
              <a:cxnLst>
                <a:cxn ang="0">
                  <a:pos x="90" y="0"/>
                </a:cxn>
                <a:cxn ang="0">
                  <a:pos x="2" y="0"/>
                </a:cxn>
                <a:cxn ang="0">
                  <a:pos x="0" y="2"/>
                </a:cxn>
                <a:cxn ang="0">
                  <a:pos x="2" y="4"/>
                </a:cxn>
                <a:cxn ang="0">
                  <a:pos x="90" y="4"/>
                </a:cxn>
                <a:cxn ang="0">
                  <a:pos x="92" y="2"/>
                </a:cxn>
                <a:cxn ang="0">
                  <a:pos x="90" y="0"/>
                </a:cxn>
                <a:cxn ang="0">
                  <a:pos x="90" y="0"/>
                </a:cxn>
                <a:cxn ang="0">
                  <a:pos x="90" y="0"/>
                </a:cxn>
              </a:cxnLst>
              <a:rect l="0" t="0" r="r" b="b"/>
              <a:pathLst>
                <a:path w="92" h="4">
                  <a:moveTo>
                    <a:pt x="90" y="0"/>
                  </a:moveTo>
                  <a:cubicBezTo>
                    <a:pt x="2" y="0"/>
                    <a:pt x="2" y="0"/>
                    <a:pt x="2" y="0"/>
                  </a:cubicBezTo>
                  <a:cubicBezTo>
                    <a:pt x="1" y="0"/>
                    <a:pt x="0" y="1"/>
                    <a:pt x="0" y="2"/>
                  </a:cubicBezTo>
                  <a:cubicBezTo>
                    <a:pt x="0" y="3"/>
                    <a:pt x="1" y="4"/>
                    <a:pt x="2" y="4"/>
                  </a:cubicBezTo>
                  <a:cubicBezTo>
                    <a:pt x="90" y="4"/>
                    <a:pt x="90" y="4"/>
                    <a:pt x="90" y="4"/>
                  </a:cubicBezTo>
                  <a:cubicBezTo>
                    <a:pt x="91" y="4"/>
                    <a:pt x="92" y="3"/>
                    <a:pt x="92" y="2"/>
                  </a:cubicBezTo>
                  <a:cubicBezTo>
                    <a:pt x="92" y="1"/>
                    <a:pt x="91" y="0"/>
                    <a:pt x="90" y="0"/>
                  </a:cubicBezTo>
                  <a:close/>
                  <a:moveTo>
                    <a:pt x="90" y="0"/>
                  </a:moveTo>
                  <a:cubicBezTo>
                    <a:pt x="90" y="0"/>
                    <a:pt x="90" y="0"/>
                    <a:pt x="90" y="0"/>
                  </a:cubicBezTo>
                </a:path>
              </a:pathLst>
            </a:custGeom>
            <a:grpFill/>
            <a:ln w="9525">
              <a:noFill/>
              <a:round/>
              <a:headEnd/>
              <a:tailEnd/>
            </a:ln>
          </p:spPr>
          <p:txBody>
            <a:bodyPr/>
            <a:lstStyle/>
            <a:p>
              <a:pPr fontAlgn="auto">
                <a:spcBef>
                  <a:spcPts val="0"/>
                </a:spcBef>
                <a:spcAft>
                  <a:spcPts val="0"/>
                </a:spcAft>
                <a:defRPr/>
              </a:pPr>
              <a:endParaRPr lang="en-US">
                <a:latin typeface="+mn-lt"/>
                <a:ea typeface="+mn-ea"/>
              </a:endParaRPr>
            </a:p>
          </p:txBody>
        </p:sp>
        <p:sp>
          <p:nvSpPr>
            <p:cNvPr id="17" name="Freeform 21">
              <a:extLst>
                <a:ext uri="{FF2B5EF4-FFF2-40B4-BE49-F238E27FC236}">
                  <a16:creationId xmlns:a16="http://schemas.microsoft.com/office/drawing/2014/main" id="{2B8E714F-BFD0-6C4E-A243-7EE1905BD520}"/>
                </a:ext>
              </a:extLst>
            </p:cNvPr>
            <p:cNvSpPr>
              <a:spLocks noEditPoints="1"/>
            </p:cNvSpPr>
            <p:nvPr/>
          </p:nvSpPr>
          <p:spPr bwMode="auto">
            <a:xfrm>
              <a:off x="2314575" y="1390651"/>
              <a:ext cx="268288" cy="11113"/>
            </a:xfrm>
            <a:custGeom>
              <a:avLst/>
              <a:gdLst/>
              <a:ahLst/>
              <a:cxnLst>
                <a:cxn ang="0">
                  <a:pos x="90" y="0"/>
                </a:cxn>
                <a:cxn ang="0">
                  <a:pos x="2" y="0"/>
                </a:cxn>
                <a:cxn ang="0">
                  <a:pos x="0" y="2"/>
                </a:cxn>
                <a:cxn ang="0">
                  <a:pos x="2" y="4"/>
                </a:cxn>
                <a:cxn ang="0">
                  <a:pos x="90" y="4"/>
                </a:cxn>
                <a:cxn ang="0">
                  <a:pos x="92" y="2"/>
                </a:cxn>
                <a:cxn ang="0">
                  <a:pos x="90" y="0"/>
                </a:cxn>
                <a:cxn ang="0">
                  <a:pos x="90" y="0"/>
                </a:cxn>
                <a:cxn ang="0">
                  <a:pos x="90" y="0"/>
                </a:cxn>
              </a:cxnLst>
              <a:rect l="0" t="0" r="r" b="b"/>
              <a:pathLst>
                <a:path w="92" h="4">
                  <a:moveTo>
                    <a:pt x="90" y="0"/>
                  </a:moveTo>
                  <a:cubicBezTo>
                    <a:pt x="2" y="0"/>
                    <a:pt x="2" y="0"/>
                    <a:pt x="2" y="0"/>
                  </a:cubicBezTo>
                  <a:cubicBezTo>
                    <a:pt x="1" y="0"/>
                    <a:pt x="0" y="1"/>
                    <a:pt x="0" y="2"/>
                  </a:cubicBezTo>
                  <a:cubicBezTo>
                    <a:pt x="0" y="3"/>
                    <a:pt x="1" y="4"/>
                    <a:pt x="2" y="4"/>
                  </a:cubicBezTo>
                  <a:cubicBezTo>
                    <a:pt x="90" y="4"/>
                    <a:pt x="90" y="4"/>
                    <a:pt x="90" y="4"/>
                  </a:cubicBezTo>
                  <a:cubicBezTo>
                    <a:pt x="91" y="4"/>
                    <a:pt x="92" y="3"/>
                    <a:pt x="92" y="2"/>
                  </a:cubicBezTo>
                  <a:cubicBezTo>
                    <a:pt x="92" y="1"/>
                    <a:pt x="91" y="0"/>
                    <a:pt x="90" y="0"/>
                  </a:cubicBezTo>
                  <a:close/>
                  <a:moveTo>
                    <a:pt x="90" y="0"/>
                  </a:moveTo>
                  <a:cubicBezTo>
                    <a:pt x="90" y="0"/>
                    <a:pt x="90" y="0"/>
                    <a:pt x="90" y="0"/>
                  </a:cubicBezTo>
                </a:path>
              </a:pathLst>
            </a:custGeom>
            <a:grpFill/>
            <a:ln w="9525">
              <a:noFill/>
              <a:round/>
              <a:headEnd/>
              <a:tailEnd/>
            </a:ln>
          </p:spPr>
          <p:txBody>
            <a:bodyPr/>
            <a:lstStyle/>
            <a:p>
              <a:pPr fontAlgn="auto">
                <a:spcBef>
                  <a:spcPts val="0"/>
                </a:spcBef>
                <a:spcAft>
                  <a:spcPts val="0"/>
                </a:spcAft>
                <a:defRPr/>
              </a:pPr>
              <a:endParaRPr lang="en-US">
                <a:latin typeface="+mn-lt"/>
                <a:ea typeface="+mn-ea"/>
              </a:endParaRPr>
            </a:p>
          </p:txBody>
        </p:sp>
        <p:sp>
          <p:nvSpPr>
            <p:cNvPr id="18" name="Freeform 22">
              <a:extLst>
                <a:ext uri="{FF2B5EF4-FFF2-40B4-BE49-F238E27FC236}">
                  <a16:creationId xmlns:a16="http://schemas.microsoft.com/office/drawing/2014/main" id="{BE420E1B-7ECB-9444-A194-6B4042EDF641}"/>
                </a:ext>
              </a:extLst>
            </p:cNvPr>
            <p:cNvSpPr>
              <a:spLocks noEditPoints="1"/>
            </p:cNvSpPr>
            <p:nvPr/>
          </p:nvSpPr>
          <p:spPr bwMode="auto">
            <a:xfrm>
              <a:off x="2314575" y="1277938"/>
              <a:ext cx="101600" cy="92075"/>
            </a:xfrm>
            <a:custGeom>
              <a:avLst/>
              <a:gdLst/>
              <a:ahLst/>
              <a:cxnLst>
                <a:cxn ang="0">
                  <a:pos x="4" y="31"/>
                </a:cxn>
                <a:cxn ang="0">
                  <a:pos x="31" y="31"/>
                </a:cxn>
                <a:cxn ang="0">
                  <a:pos x="35" y="27"/>
                </a:cxn>
                <a:cxn ang="0">
                  <a:pos x="35" y="4"/>
                </a:cxn>
                <a:cxn ang="0">
                  <a:pos x="31" y="0"/>
                </a:cxn>
                <a:cxn ang="0">
                  <a:pos x="4" y="0"/>
                </a:cxn>
                <a:cxn ang="0">
                  <a:pos x="0" y="4"/>
                </a:cxn>
                <a:cxn ang="0">
                  <a:pos x="0" y="27"/>
                </a:cxn>
                <a:cxn ang="0">
                  <a:pos x="4" y="31"/>
                </a:cxn>
                <a:cxn ang="0">
                  <a:pos x="8" y="8"/>
                </a:cxn>
                <a:cxn ang="0">
                  <a:pos x="27" y="8"/>
                </a:cxn>
                <a:cxn ang="0">
                  <a:pos x="27" y="23"/>
                </a:cxn>
                <a:cxn ang="0">
                  <a:pos x="8" y="23"/>
                </a:cxn>
                <a:cxn ang="0">
                  <a:pos x="8" y="8"/>
                </a:cxn>
                <a:cxn ang="0">
                  <a:pos x="8" y="8"/>
                </a:cxn>
                <a:cxn ang="0">
                  <a:pos x="8" y="8"/>
                </a:cxn>
              </a:cxnLst>
              <a:rect l="0" t="0" r="r" b="b"/>
              <a:pathLst>
                <a:path w="35" h="31">
                  <a:moveTo>
                    <a:pt x="4" y="31"/>
                  </a:moveTo>
                  <a:cubicBezTo>
                    <a:pt x="31" y="31"/>
                    <a:pt x="31" y="31"/>
                    <a:pt x="31" y="31"/>
                  </a:cubicBezTo>
                  <a:cubicBezTo>
                    <a:pt x="33" y="31"/>
                    <a:pt x="35" y="29"/>
                    <a:pt x="35" y="27"/>
                  </a:cubicBezTo>
                  <a:cubicBezTo>
                    <a:pt x="35" y="4"/>
                    <a:pt x="35" y="4"/>
                    <a:pt x="35" y="4"/>
                  </a:cubicBezTo>
                  <a:cubicBezTo>
                    <a:pt x="35" y="2"/>
                    <a:pt x="33" y="0"/>
                    <a:pt x="31" y="0"/>
                  </a:cubicBezTo>
                  <a:cubicBezTo>
                    <a:pt x="4" y="0"/>
                    <a:pt x="4" y="0"/>
                    <a:pt x="4" y="0"/>
                  </a:cubicBezTo>
                  <a:cubicBezTo>
                    <a:pt x="2" y="0"/>
                    <a:pt x="0" y="2"/>
                    <a:pt x="0" y="4"/>
                  </a:cubicBezTo>
                  <a:cubicBezTo>
                    <a:pt x="0" y="27"/>
                    <a:pt x="0" y="27"/>
                    <a:pt x="0" y="27"/>
                  </a:cubicBezTo>
                  <a:cubicBezTo>
                    <a:pt x="0" y="29"/>
                    <a:pt x="2" y="31"/>
                    <a:pt x="4" y="31"/>
                  </a:cubicBezTo>
                  <a:close/>
                  <a:moveTo>
                    <a:pt x="8" y="8"/>
                  </a:moveTo>
                  <a:cubicBezTo>
                    <a:pt x="27" y="8"/>
                    <a:pt x="27" y="8"/>
                    <a:pt x="27" y="8"/>
                  </a:cubicBezTo>
                  <a:cubicBezTo>
                    <a:pt x="27" y="23"/>
                    <a:pt x="27" y="23"/>
                    <a:pt x="27" y="23"/>
                  </a:cubicBezTo>
                  <a:cubicBezTo>
                    <a:pt x="8" y="23"/>
                    <a:pt x="8" y="23"/>
                    <a:pt x="8" y="23"/>
                  </a:cubicBezTo>
                  <a:lnTo>
                    <a:pt x="8" y="8"/>
                  </a:lnTo>
                  <a:close/>
                  <a:moveTo>
                    <a:pt x="8" y="8"/>
                  </a:moveTo>
                  <a:cubicBezTo>
                    <a:pt x="8" y="8"/>
                    <a:pt x="8" y="8"/>
                    <a:pt x="8" y="8"/>
                  </a:cubicBezTo>
                </a:path>
              </a:pathLst>
            </a:custGeom>
            <a:grpFill/>
            <a:ln w="9525">
              <a:noFill/>
              <a:round/>
              <a:headEnd/>
              <a:tailEnd/>
            </a:ln>
          </p:spPr>
          <p:txBody>
            <a:bodyPr/>
            <a:lstStyle/>
            <a:p>
              <a:pPr fontAlgn="auto">
                <a:spcBef>
                  <a:spcPts val="0"/>
                </a:spcBef>
                <a:spcAft>
                  <a:spcPts val="0"/>
                </a:spcAft>
                <a:defRPr/>
              </a:pPr>
              <a:endParaRPr lang="en-US">
                <a:latin typeface="+mn-lt"/>
                <a:ea typeface="+mn-ea"/>
              </a:endParaRPr>
            </a:p>
          </p:txBody>
        </p:sp>
      </p:grpSp>
      <p:sp>
        <p:nvSpPr>
          <p:cNvPr id="19" name="TextBox 18">
            <a:extLst>
              <a:ext uri="{FF2B5EF4-FFF2-40B4-BE49-F238E27FC236}">
                <a16:creationId xmlns:a16="http://schemas.microsoft.com/office/drawing/2014/main" id="{4C42954E-8585-D048-AAF0-025717E7ECDF}"/>
              </a:ext>
            </a:extLst>
          </p:cNvPr>
          <p:cNvSpPr txBox="1"/>
          <p:nvPr/>
        </p:nvSpPr>
        <p:spPr>
          <a:xfrm>
            <a:off x="4352263" y="3000945"/>
            <a:ext cx="2597249" cy="369332"/>
          </a:xfrm>
          <a:prstGeom prst="rect">
            <a:avLst/>
          </a:prstGeom>
          <a:noFill/>
          <a:ln>
            <a:solidFill>
              <a:schemeClr val="tx1"/>
            </a:solidFill>
          </a:ln>
        </p:spPr>
        <p:txBody>
          <a:bodyPr wrap="none" rtlCol="0">
            <a:spAutoFit/>
          </a:bodyPr>
          <a:lstStyle/>
          <a:p>
            <a:r>
              <a:rPr lang="en-ES" dirty="0"/>
              <a:t>Briefer Verification toolkit</a:t>
            </a:r>
          </a:p>
        </p:txBody>
      </p:sp>
      <p:pic>
        <p:nvPicPr>
          <p:cNvPr id="2050" name="Picture 2" descr="7 Tips In Making Your Business PowerPoint Presentation Presentable | The  Marketing Scope">
            <a:extLst>
              <a:ext uri="{FF2B5EF4-FFF2-40B4-BE49-F238E27FC236}">
                <a16:creationId xmlns:a16="http://schemas.microsoft.com/office/drawing/2014/main" id="{45FB0DE9-DCB5-894F-9C24-F485BFF8C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9341" y="4733789"/>
            <a:ext cx="1147989" cy="90476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5589630-241E-7244-9F14-765536AF8148}"/>
              </a:ext>
            </a:extLst>
          </p:cNvPr>
          <p:cNvSpPr txBox="1"/>
          <p:nvPr/>
        </p:nvSpPr>
        <p:spPr>
          <a:xfrm>
            <a:off x="9065416" y="2845386"/>
            <a:ext cx="1737079" cy="646331"/>
          </a:xfrm>
          <a:prstGeom prst="rect">
            <a:avLst/>
          </a:prstGeom>
          <a:noFill/>
          <a:ln>
            <a:solidFill>
              <a:schemeClr val="tx1"/>
            </a:solidFill>
          </a:ln>
        </p:spPr>
        <p:txBody>
          <a:bodyPr wrap="none" rtlCol="0">
            <a:spAutoFit/>
          </a:bodyPr>
          <a:lstStyle/>
          <a:p>
            <a:r>
              <a:rPr lang="en-ES" dirty="0"/>
              <a:t>Order Checklist</a:t>
            </a:r>
          </a:p>
          <a:p>
            <a:r>
              <a:rPr lang="en-ES" dirty="0"/>
              <a:t>Budget Checklist</a:t>
            </a:r>
          </a:p>
        </p:txBody>
      </p:sp>
      <p:sp>
        <p:nvSpPr>
          <p:cNvPr id="24" name="TextBox 23">
            <a:extLst>
              <a:ext uri="{FF2B5EF4-FFF2-40B4-BE49-F238E27FC236}">
                <a16:creationId xmlns:a16="http://schemas.microsoft.com/office/drawing/2014/main" id="{229A0F74-BF82-A245-8BB1-87394F6E6BD0}"/>
              </a:ext>
            </a:extLst>
          </p:cNvPr>
          <p:cNvSpPr txBox="1"/>
          <p:nvPr/>
        </p:nvSpPr>
        <p:spPr>
          <a:xfrm>
            <a:off x="9029048" y="3599824"/>
            <a:ext cx="2645853" cy="646331"/>
          </a:xfrm>
          <a:prstGeom prst="rect">
            <a:avLst/>
          </a:prstGeom>
          <a:noFill/>
          <a:ln>
            <a:solidFill>
              <a:schemeClr val="tx1"/>
            </a:solidFill>
          </a:ln>
        </p:spPr>
        <p:txBody>
          <a:bodyPr wrap="none" rtlCol="0">
            <a:spAutoFit/>
          </a:bodyPr>
          <a:lstStyle/>
          <a:p>
            <a:r>
              <a:rPr lang="en-ES" dirty="0"/>
              <a:t>Human Resource planning</a:t>
            </a:r>
          </a:p>
          <a:p>
            <a:r>
              <a:rPr lang="en-ES" dirty="0"/>
              <a:t>Responsibility matrix</a:t>
            </a:r>
          </a:p>
        </p:txBody>
      </p:sp>
      <p:sp>
        <p:nvSpPr>
          <p:cNvPr id="26" name="Freeform 105">
            <a:extLst>
              <a:ext uri="{FF2B5EF4-FFF2-40B4-BE49-F238E27FC236}">
                <a16:creationId xmlns:a16="http://schemas.microsoft.com/office/drawing/2014/main" id="{AAF5C858-59CF-E542-BEF3-D6ACF6E58010}"/>
              </a:ext>
            </a:extLst>
          </p:cNvPr>
          <p:cNvSpPr>
            <a:spLocks noEditPoints="1"/>
          </p:cNvSpPr>
          <p:nvPr/>
        </p:nvSpPr>
        <p:spPr bwMode="auto">
          <a:xfrm>
            <a:off x="955979" y="2650921"/>
            <a:ext cx="1338147" cy="1315970"/>
          </a:xfrm>
          <a:custGeom>
            <a:avLst/>
            <a:gdLst>
              <a:gd name="T0" fmla="*/ 64 w 176"/>
              <a:gd name="T1" fmla="*/ 32 h 176"/>
              <a:gd name="T2" fmla="*/ 67 w 176"/>
              <a:gd name="T3" fmla="*/ 31 h 176"/>
              <a:gd name="T4" fmla="*/ 84 w 176"/>
              <a:gd name="T5" fmla="*/ 14 h 176"/>
              <a:gd name="T6" fmla="*/ 84 w 176"/>
              <a:gd name="T7" fmla="*/ 124 h 176"/>
              <a:gd name="T8" fmla="*/ 84 w 176"/>
              <a:gd name="T9" fmla="*/ 124 h 176"/>
              <a:gd name="T10" fmla="*/ 88 w 176"/>
              <a:gd name="T11" fmla="*/ 128 h 176"/>
              <a:gd name="T12" fmla="*/ 92 w 176"/>
              <a:gd name="T13" fmla="*/ 124 h 176"/>
              <a:gd name="T14" fmla="*/ 92 w 176"/>
              <a:gd name="T15" fmla="*/ 14 h 176"/>
              <a:gd name="T16" fmla="*/ 109 w 176"/>
              <a:gd name="T17" fmla="*/ 31 h 176"/>
              <a:gd name="T18" fmla="*/ 112 w 176"/>
              <a:gd name="T19" fmla="*/ 32 h 176"/>
              <a:gd name="T20" fmla="*/ 116 w 176"/>
              <a:gd name="T21" fmla="*/ 28 h 176"/>
              <a:gd name="T22" fmla="*/ 115 w 176"/>
              <a:gd name="T23" fmla="*/ 25 h 176"/>
              <a:gd name="T24" fmla="*/ 91 w 176"/>
              <a:gd name="T25" fmla="*/ 1 h 176"/>
              <a:gd name="T26" fmla="*/ 88 w 176"/>
              <a:gd name="T27" fmla="*/ 0 h 176"/>
              <a:gd name="T28" fmla="*/ 85 w 176"/>
              <a:gd name="T29" fmla="*/ 1 h 176"/>
              <a:gd name="T30" fmla="*/ 61 w 176"/>
              <a:gd name="T31" fmla="*/ 25 h 176"/>
              <a:gd name="T32" fmla="*/ 60 w 176"/>
              <a:gd name="T33" fmla="*/ 28 h 176"/>
              <a:gd name="T34" fmla="*/ 64 w 176"/>
              <a:gd name="T35" fmla="*/ 32 h 176"/>
              <a:gd name="T36" fmla="*/ 168 w 176"/>
              <a:gd name="T37" fmla="*/ 40 h 176"/>
              <a:gd name="T38" fmla="*/ 104 w 176"/>
              <a:gd name="T39" fmla="*/ 40 h 176"/>
              <a:gd name="T40" fmla="*/ 100 w 176"/>
              <a:gd name="T41" fmla="*/ 44 h 176"/>
              <a:gd name="T42" fmla="*/ 104 w 176"/>
              <a:gd name="T43" fmla="*/ 48 h 176"/>
              <a:gd name="T44" fmla="*/ 168 w 176"/>
              <a:gd name="T45" fmla="*/ 48 h 176"/>
              <a:gd name="T46" fmla="*/ 168 w 176"/>
              <a:gd name="T47" fmla="*/ 64 h 176"/>
              <a:gd name="T48" fmla="*/ 104 w 176"/>
              <a:gd name="T49" fmla="*/ 64 h 176"/>
              <a:gd name="T50" fmla="*/ 100 w 176"/>
              <a:gd name="T51" fmla="*/ 68 h 176"/>
              <a:gd name="T52" fmla="*/ 104 w 176"/>
              <a:gd name="T53" fmla="*/ 72 h 176"/>
              <a:gd name="T54" fmla="*/ 152 w 176"/>
              <a:gd name="T55" fmla="*/ 72 h 176"/>
              <a:gd name="T56" fmla="*/ 152 w 176"/>
              <a:gd name="T57" fmla="*/ 168 h 176"/>
              <a:gd name="T58" fmla="*/ 24 w 176"/>
              <a:gd name="T59" fmla="*/ 168 h 176"/>
              <a:gd name="T60" fmla="*/ 24 w 176"/>
              <a:gd name="T61" fmla="*/ 72 h 176"/>
              <a:gd name="T62" fmla="*/ 72 w 176"/>
              <a:gd name="T63" fmla="*/ 72 h 176"/>
              <a:gd name="T64" fmla="*/ 76 w 176"/>
              <a:gd name="T65" fmla="*/ 68 h 176"/>
              <a:gd name="T66" fmla="*/ 72 w 176"/>
              <a:gd name="T67" fmla="*/ 64 h 176"/>
              <a:gd name="T68" fmla="*/ 8 w 176"/>
              <a:gd name="T69" fmla="*/ 64 h 176"/>
              <a:gd name="T70" fmla="*/ 8 w 176"/>
              <a:gd name="T71" fmla="*/ 48 h 176"/>
              <a:gd name="T72" fmla="*/ 72 w 176"/>
              <a:gd name="T73" fmla="*/ 48 h 176"/>
              <a:gd name="T74" fmla="*/ 76 w 176"/>
              <a:gd name="T75" fmla="*/ 44 h 176"/>
              <a:gd name="T76" fmla="*/ 72 w 176"/>
              <a:gd name="T77" fmla="*/ 40 h 176"/>
              <a:gd name="T78" fmla="*/ 8 w 176"/>
              <a:gd name="T79" fmla="*/ 40 h 176"/>
              <a:gd name="T80" fmla="*/ 0 w 176"/>
              <a:gd name="T81" fmla="*/ 48 h 176"/>
              <a:gd name="T82" fmla="*/ 0 w 176"/>
              <a:gd name="T83" fmla="*/ 64 h 176"/>
              <a:gd name="T84" fmla="*/ 8 w 176"/>
              <a:gd name="T85" fmla="*/ 72 h 176"/>
              <a:gd name="T86" fmla="*/ 16 w 176"/>
              <a:gd name="T87" fmla="*/ 72 h 176"/>
              <a:gd name="T88" fmla="*/ 16 w 176"/>
              <a:gd name="T89" fmla="*/ 168 h 176"/>
              <a:gd name="T90" fmla="*/ 24 w 176"/>
              <a:gd name="T91" fmla="*/ 176 h 176"/>
              <a:gd name="T92" fmla="*/ 152 w 176"/>
              <a:gd name="T93" fmla="*/ 176 h 176"/>
              <a:gd name="T94" fmla="*/ 160 w 176"/>
              <a:gd name="T95" fmla="*/ 168 h 176"/>
              <a:gd name="T96" fmla="*/ 160 w 176"/>
              <a:gd name="T97" fmla="*/ 72 h 176"/>
              <a:gd name="T98" fmla="*/ 168 w 176"/>
              <a:gd name="T99" fmla="*/ 72 h 176"/>
              <a:gd name="T100" fmla="*/ 176 w 176"/>
              <a:gd name="T101" fmla="*/ 64 h 176"/>
              <a:gd name="T102" fmla="*/ 176 w 176"/>
              <a:gd name="T103" fmla="*/ 48 h 176"/>
              <a:gd name="T104" fmla="*/ 168 w 176"/>
              <a:gd name="T10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64" y="32"/>
                </a:moveTo>
                <a:cubicBezTo>
                  <a:pt x="65" y="32"/>
                  <a:pt x="66" y="32"/>
                  <a:pt x="67" y="31"/>
                </a:cubicBezTo>
                <a:cubicBezTo>
                  <a:pt x="84" y="14"/>
                  <a:pt x="84" y="14"/>
                  <a:pt x="84" y="14"/>
                </a:cubicBezTo>
                <a:cubicBezTo>
                  <a:pt x="84" y="124"/>
                  <a:pt x="84" y="124"/>
                  <a:pt x="84" y="124"/>
                </a:cubicBezTo>
                <a:cubicBezTo>
                  <a:pt x="84" y="124"/>
                  <a:pt x="84" y="124"/>
                  <a:pt x="84" y="124"/>
                </a:cubicBezTo>
                <a:cubicBezTo>
                  <a:pt x="84" y="126"/>
                  <a:pt x="86" y="128"/>
                  <a:pt x="88" y="128"/>
                </a:cubicBezTo>
                <a:cubicBezTo>
                  <a:pt x="90" y="128"/>
                  <a:pt x="92" y="126"/>
                  <a:pt x="92" y="124"/>
                </a:cubicBezTo>
                <a:cubicBezTo>
                  <a:pt x="92" y="14"/>
                  <a:pt x="92" y="14"/>
                  <a:pt x="92" y="14"/>
                </a:cubicBezTo>
                <a:cubicBezTo>
                  <a:pt x="109" y="31"/>
                  <a:pt x="109" y="31"/>
                  <a:pt x="109" y="31"/>
                </a:cubicBezTo>
                <a:cubicBezTo>
                  <a:pt x="110" y="32"/>
                  <a:pt x="111" y="32"/>
                  <a:pt x="112" y="32"/>
                </a:cubicBezTo>
                <a:cubicBezTo>
                  <a:pt x="114" y="32"/>
                  <a:pt x="116" y="30"/>
                  <a:pt x="116" y="28"/>
                </a:cubicBezTo>
                <a:cubicBezTo>
                  <a:pt x="116" y="27"/>
                  <a:pt x="116" y="26"/>
                  <a:pt x="115" y="25"/>
                </a:cubicBezTo>
                <a:cubicBezTo>
                  <a:pt x="91" y="1"/>
                  <a:pt x="91" y="1"/>
                  <a:pt x="91" y="1"/>
                </a:cubicBezTo>
                <a:cubicBezTo>
                  <a:pt x="90" y="0"/>
                  <a:pt x="89" y="0"/>
                  <a:pt x="88" y="0"/>
                </a:cubicBezTo>
                <a:cubicBezTo>
                  <a:pt x="87" y="0"/>
                  <a:pt x="86" y="0"/>
                  <a:pt x="85" y="1"/>
                </a:cubicBezTo>
                <a:cubicBezTo>
                  <a:pt x="61" y="25"/>
                  <a:pt x="61" y="25"/>
                  <a:pt x="61" y="25"/>
                </a:cubicBezTo>
                <a:cubicBezTo>
                  <a:pt x="60" y="26"/>
                  <a:pt x="60" y="27"/>
                  <a:pt x="60" y="28"/>
                </a:cubicBezTo>
                <a:cubicBezTo>
                  <a:pt x="60" y="30"/>
                  <a:pt x="62" y="32"/>
                  <a:pt x="64" y="32"/>
                </a:cubicBezTo>
                <a:moveTo>
                  <a:pt x="168" y="40"/>
                </a:moveTo>
                <a:cubicBezTo>
                  <a:pt x="104" y="40"/>
                  <a:pt x="104" y="40"/>
                  <a:pt x="104" y="40"/>
                </a:cubicBezTo>
                <a:cubicBezTo>
                  <a:pt x="102" y="40"/>
                  <a:pt x="100" y="42"/>
                  <a:pt x="100" y="44"/>
                </a:cubicBezTo>
                <a:cubicBezTo>
                  <a:pt x="100" y="46"/>
                  <a:pt x="102" y="48"/>
                  <a:pt x="104" y="48"/>
                </a:cubicBezTo>
                <a:cubicBezTo>
                  <a:pt x="168" y="48"/>
                  <a:pt x="168" y="48"/>
                  <a:pt x="168" y="48"/>
                </a:cubicBezTo>
                <a:cubicBezTo>
                  <a:pt x="168" y="64"/>
                  <a:pt x="168" y="64"/>
                  <a:pt x="168" y="64"/>
                </a:cubicBezTo>
                <a:cubicBezTo>
                  <a:pt x="104" y="64"/>
                  <a:pt x="104" y="64"/>
                  <a:pt x="104" y="64"/>
                </a:cubicBezTo>
                <a:cubicBezTo>
                  <a:pt x="102" y="64"/>
                  <a:pt x="100" y="66"/>
                  <a:pt x="100" y="68"/>
                </a:cubicBezTo>
                <a:cubicBezTo>
                  <a:pt x="100" y="70"/>
                  <a:pt x="102" y="72"/>
                  <a:pt x="104" y="72"/>
                </a:cubicBezTo>
                <a:cubicBezTo>
                  <a:pt x="152" y="72"/>
                  <a:pt x="152" y="72"/>
                  <a:pt x="152" y="72"/>
                </a:cubicBezTo>
                <a:cubicBezTo>
                  <a:pt x="152" y="168"/>
                  <a:pt x="152" y="168"/>
                  <a:pt x="152" y="168"/>
                </a:cubicBezTo>
                <a:cubicBezTo>
                  <a:pt x="24" y="168"/>
                  <a:pt x="24" y="168"/>
                  <a:pt x="24" y="168"/>
                </a:cubicBezTo>
                <a:cubicBezTo>
                  <a:pt x="24" y="72"/>
                  <a:pt x="24" y="72"/>
                  <a:pt x="24" y="72"/>
                </a:cubicBezTo>
                <a:cubicBezTo>
                  <a:pt x="72" y="72"/>
                  <a:pt x="72" y="72"/>
                  <a:pt x="72" y="72"/>
                </a:cubicBezTo>
                <a:cubicBezTo>
                  <a:pt x="74" y="72"/>
                  <a:pt x="76" y="70"/>
                  <a:pt x="76" y="68"/>
                </a:cubicBezTo>
                <a:cubicBezTo>
                  <a:pt x="76" y="66"/>
                  <a:pt x="74" y="64"/>
                  <a:pt x="72" y="64"/>
                </a:cubicBezTo>
                <a:cubicBezTo>
                  <a:pt x="8" y="64"/>
                  <a:pt x="8" y="64"/>
                  <a:pt x="8" y="64"/>
                </a:cubicBezTo>
                <a:cubicBezTo>
                  <a:pt x="8" y="48"/>
                  <a:pt x="8" y="48"/>
                  <a:pt x="8" y="48"/>
                </a:cubicBezTo>
                <a:cubicBezTo>
                  <a:pt x="72" y="48"/>
                  <a:pt x="72" y="48"/>
                  <a:pt x="72" y="48"/>
                </a:cubicBezTo>
                <a:cubicBezTo>
                  <a:pt x="74" y="48"/>
                  <a:pt x="76" y="46"/>
                  <a:pt x="76" y="44"/>
                </a:cubicBezTo>
                <a:cubicBezTo>
                  <a:pt x="76" y="42"/>
                  <a:pt x="74" y="40"/>
                  <a:pt x="72" y="40"/>
                </a:cubicBezTo>
                <a:cubicBezTo>
                  <a:pt x="8" y="40"/>
                  <a:pt x="8" y="40"/>
                  <a:pt x="8" y="40"/>
                </a:cubicBezTo>
                <a:cubicBezTo>
                  <a:pt x="4" y="40"/>
                  <a:pt x="0" y="44"/>
                  <a:pt x="0" y="48"/>
                </a:cubicBezTo>
                <a:cubicBezTo>
                  <a:pt x="0" y="64"/>
                  <a:pt x="0" y="64"/>
                  <a:pt x="0" y="64"/>
                </a:cubicBezTo>
                <a:cubicBezTo>
                  <a:pt x="0" y="68"/>
                  <a:pt x="4" y="72"/>
                  <a:pt x="8" y="72"/>
                </a:cubicBezTo>
                <a:cubicBezTo>
                  <a:pt x="16" y="72"/>
                  <a:pt x="16" y="72"/>
                  <a:pt x="16" y="72"/>
                </a:cubicBezTo>
                <a:cubicBezTo>
                  <a:pt x="16" y="168"/>
                  <a:pt x="16" y="168"/>
                  <a:pt x="16" y="168"/>
                </a:cubicBezTo>
                <a:cubicBezTo>
                  <a:pt x="16" y="172"/>
                  <a:pt x="20" y="176"/>
                  <a:pt x="24" y="176"/>
                </a:cubicBezTo>
                <a:cubicBezTo>
                  <a:pt x="152" y="176"/>
                  <a:pt x="152" y="176"/>
                  <a:pt x="152" y="176"/>
                </a:cubicBezTo>
                <a:cubicBezTo>
                  <a:pt x="156" y="176"/>
                  <a:pt x="160" y="172"/>
                  <a:pt x="160" y="168"/>
                </a:cubicBezTo>
                <a:cubicBezTo>
                  <a:pt x="160" y="72"/>
                  <a:pt x="160" y="72"/>
                  <a:pt x="160" y="72"/>
                </a:cubicBezTo>
                <a:cubicBezTo>
                  <a:pt x="168" y="72"/>
                  <a:pt x="168" y="72"/>
                  <a:pt x="168" y="72"/>
                </a:cubicBezTo>
                <a:cubicBezTo>
                  <a:pt x="172" y="72"/>
                  <a:pt x="176" y="68"/>
                  <a:pt x="176" y="64"/>
                </a:cubicBezTo>
                <a:cubicBezTo>
                  <a:pt x="176" y="48"/>
                  <a:pt x="176" y="48"/>
                  <a:pt x="176" y="48"/>
                </a:cubicBezTo>
                <a:cubicBezTo>
                  <a:pt x="176" y="44"/>
                  <a:pt x="172" y="40"/>
                  <a:pt x="168" y="4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TextBox 19">
            <a:extLst>
              <a:ext uri="{FF2B5EF4-FFF2-40B4-BE49-F238E27FC236}">
                <a16:creationId xmlns:a16="http://schemas.microsoft.com/office/drawing/2014/main" id="{9097FADB-CF0A-8A42-A0C1-7019B81F4E3F}"/>
              </a:ext>
            </a:extLst>
          </p:cNvPr>
          <p:cNvSpPr txBox="1"/>
          <p:nvPr/>
        </p:nvSpPr>
        <p:spPr>
          <a:xfrm>
            <a:off x="4087660" y="1753333"/>
            <a:ext cx="2984278" cy="461665"/>
          </a:xfrm>
          <a:prstGeom prst="rect">
            <a:avLst/>
          </a:prstGeom>
          <a:solidFill>
            <a:schemeClr val="accent1">
              <a:lumMod val="20000"/>
              <a:lumOff val="80000"/>
            </a:schemeClr>
          </a:solidFill>
        </p:spPr>
        <p:txBody>
          <a:bodyPr wrap="none" rtlCol="0">
            <a:spAutoFit/>
          </a:bodyPr>
          <a:lstStyle/>
          <a:p>
            <a:r>
              <a:rPr lang="en-ES" sz="2400" b="1" dirty="0"/>
              <a:t>Reference Documents</a:t>
            </a:r>
          </a:p>
        </p:txBody>
      </p:sp>
      <p:sp>
        <p:nvSpPr>
          <p:cNvPr id="28" name="TextBox 27">
            <a:extLst>
              <a:ext uri="{FF2B5EF4-FFF2-40B4-BE49-F238E27FC236}">
                <a16:creationId xmlns:a16="http://schemas.microsoft.com/office/drawing/2014/main" id="{E298C5C4-A89F-7446-A51F-D58FE3825230}"/>
              </a:ext>
            </a:extLst>
          </p:cNvPr>
          <p:cNvSpPr txBox="1"/>
          <p:nvPr/>
        </p:nvSpPr>
        <p:spPr>
          <a:xfrm>
            <a:off x="7722437" y="1738124"/>
            <a:ext cx="4217052" cy="461665"/>
          </a:xfrm>
          <a:prstGeom prst="rect">
            <a:avLst/>
          </a:prstGeom>
          <a:solidFill>
            <a:schemeClr val="accent1">
              <a:lumMod val="20000"/>
              <a:lumOff val="80000"/>
            </a:schemeClr>
          </a:solidFill>
        </p:spPr>
        <p:txBody>
          <a:bodyPr wrap="none" rtlCol="0">
            <a:spAutoFit/>
          </a:bodyPr>
          <a:lstStyle/>
          <a:p>
            <a:r>
              <a:rPr lang="en-ES" sz="2400" b="1" dirty="0"/>
              <a:t>Implementation Considerations</a:t>
            </a:r>
          </a:p>
        </p:txBody>
      </p:sp>
      <p:grpSp>
        <p:nvGrpSpPr>
          <p:cNvPr id="29" name="Group 28">
            <a:extLst>
              <a:ext uri="{FF2B5EF4-FFF2-40B4-BE49-F238E27FC236}">
                <a16:creationId xmlns:a16="http://schemas.microsoft.com/office/drawing/2014/main" id="{0D69C25A-D562-8D45-950D-658F95C8FC36}"/>
              </a:ext>
            </a:extLst>
          </p:cNvPr>
          <p:cNvGrpSpPr/>
          <p:nvPr/>
        </p:nvGrpSpPr>
        <p:grpSpPr>
          <a:xfrm>
            <a:off x="359095" y="4587787"/>
            <a:ext cx="2952027" cy="1302271"/>
            <a:chOff x="9235268" y="3066478"/>
            <a:chExt cx="2952027" cy="1302271"/>
          </a:xfrm>
        </p:grpSpPr>
        <p:sp>
          <p:nvSpPr>
            <p:cNvPr id="30" name="Rectangle 29">
              <a:extLst>
                <a:ext uri="{FF2B5EF4-FFF2-40B4-BE49-F238E27FC236}">
                  <a16:creationId xmlns:a16="http://schemas.microsoft.com/office/drawing/2014/main" id="{B1662CE5-6AA6-6747-8EC2-ECB9CA3AEB2C}"/>
                </a:ext>
              </a:extLst>
            </p:cNvPr>
            <p:cNvSpPr/>
            <p:nvPr/>
          </p:nvSpPr>
          <p:spPr>
            <a:xfrm>
              <a:off x="9312213" y="3066478"/>
              <a:ext cx="1497432" cy="400110"/>
            </a:xfrm>
            <a:prstGeom prst="rect">
              <a:avLst/>
            </a:prstGeom>
            <a:noFill/>
          </p:spPr>
          <p:txBody>
            <a:bodyPr wrap="square" lIns="91440" tIns="45720" rIns="91440" bIns="45720">
              <a:spAutoFit/>
            </a:bodyPr>
            <a:lstStyle/>
            <a:p>
              <a:pPr algn="ctr"/>
              <a:r>
                <a:rPr lang="en-GB" sz="2000" dirty="0">
                  <a:ln w="0"/>
                  <a:solidFill>
                    <a:schemeClr val="accent1"/>
                  </a:solidFill>
                  <a:effectLst>
                    <a:outerShdw blurRad="38100" dist="25400" dir="5400000" algn="ctr" rotWithShape="0">
                      <a:srgbClr val="6E747A">
                        <a:alpha val="43000"/>
                      </a:srgbClr>
                    </a:outerShdw>
                  </a:effectLst>
                </a:rPr>
                <a:t>Verification</a:t>
              </a:r>
            </a:p>
          </p:txBody>
        </p:sp>
        <p:sp>
          <p:nvSpPr>
            <p:cNvPr id="31" name="Rectangle 30">
              <a:extLst>
                <a:ext uri="{FF2B5EF4-FFF2-40B4-BE49-F238E27FC236}">
                  <a16:creationId xmlns:a16="http://schemas.microsoft.com/office/drawing/2014/main" id="{5F0E6DDD-4964-1348-863D-D7509696CD60}"/>
                </a:ext>
              </a:extLst>
            </p:cNvPr>
            <p:cNvSpPr/>
            <p:nvPr/>
          </p:nvSpPr>
          <p:spPr>
            <a:xfrm>
              <a:off x="9663920" y="3234513"/>
              <a:ext cx="2123788" cy="923330"/>
            </a:xfrm>
            <a:prstGeom prst="rect">
              <a:avLst/>
            </a:prstGeom>
            <a:noFill/>
          </p:spPr>
          <p:txBody>
            <a:bodyPr wrap="none" lIns="91440" tIns="45720" rIns="91440" bIns="45720">
              <a:spAutoFit/>
            </a:bodyPr>
            <a:lstStyle/>
            <a:p>
              <a:pPr algn="ctr"/>
              <a:r>
                <a:rPr lang="en-GB"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Toolkit</a:t>
              </a:r>
            </a:p>
          </p:txBody>
        </p:sp>
        <p:sp>
          <p:nvSpPr>
            <p:cNvPr id="32" name="Rectangle 31">
              <a:extLst>
                <a:ext uri="{FF2B5EF4-FFF2-40B4-BE49-F238E27FC236}">
                  <a16:creationId xmlns:a16="http://schemas.microsoft.com/office/drawing/2014/main" id="{5CE5D792-1D3B-5B4B-A775-EFB4D974A260}"/>
                </a:ext>
              </a:extLst>
            </p:cNvPr>
            <p:cNvSpPr/>
            <p:nvPr/>
          </p:nvSpPr>
          <p:spPr>
            <a:xfrm>
              <a:off x="9235268" y="3907084"/>
              <a:ext cx="2952027" cy="461665"/>
            </a:xfrm>
            <a:prstGeom prst="rect">
              <a:avLst/>
            </a:prstGeom>
            <a:noFill/>
          </p:spPr>
          <p:txBody>
            <a:bodyPr wrap="none" lIns="91440" tIns="45720" rIns="91440" bIns="45720">
              <a:spAutoFit/>
            </a:bodyPr>
            <a:lstStyle/>
            <a:p>
              <a:pPr algn="ctr"/>
              <a:r>
                <a:rPr lang="en-GB" sz="2400" b="1" dirty="0">
                  <a:ln w="6600">
                    <a:solidFill>
                      <a:schemeClr val="accent6">
                        <a:lumMod val="75000"/>
                      </a:schemeClr>
                    </a:solidFill>
                    <a:prstDash val="solid"/>
                  </a:ln>
                  <a:solidFill>
                    <a:schemeClr val="accent6">
                      <a:lumMod val="75000"/>
                    </a:schemeClr>
                  </a:solidFill>
                  <a:effectLst>
                    <a:outerShdw dist="38100" dir="2700000" algn="tl" rotWithShape="0">
                      <a:schemeClr val="accent2"/>
                    </a:outerShdw>
                  </a:effectLst>
                </a:rPr>
                <a:t>HIV Testing Algorithm</a:t>
              </a:r>
              <a:endParaRPr lang="en-GB" sz="2400" b="1" cap="none" spc="0" dirty="0">
                <a:ln w="6600">
                  <a:solidFill>
                    <a:schemeClr val="accent6">
                      <a:lumMod val="75000"/>
                    </a:schemeClr>
                  </a:solidFill>
                  <a:prstDash val="solid"/>
                </a:ln>
                <a:solidFill>
                  <a:schemeClr val="accent6">
                    <a:lumMod val="75000"/>
                  </a:schemeClr>
                </a:solidFill>
                <a:effectLst>
                  <a:outerShdw dist="38100" dir="2700000" algn="tl" rotWithShape="0">
                    <a:schemeClr val="accent2"/>
                  </a:outerShdw>
                </a:effectLst>
              </a:endParaRPr>
            </a:p>
          </p:txBody>
        </p:sp>
      </p:grpSp>
      <p:sp>
        <p:nvSpPr>
          <p:cNvPr id="2" name="TextBox 1">
            <a:extLst>
              <a:ext uri="{FF2B5EF4-FFF2-40B4-BE49-F238E27FC236}">
                <a16:creationId xmlns:a16="http://schemas.microsoft.com/office/drawing/2014/main" id="{CF699FD2-573C-9D4C-84EB-5340696B5A41}"/>
              </a:ext>
            </a:extLst>
          </p:cNvPr>
          <p:cNvSpPr txBox="1"/>
          <p:nvPr/>
        </p:nvSpPr>
        <p:spPr>
          <a:xfrm>
            <a:off x="498670" y="1667493"/>
            <a:ext cx="2430665" cy="646331"/>
          </a:xfrm>
          <a:prstGeom prst="rect">
            <a:avLst/>
          </a:prstGeom>
          <a:noFill/>
        </p:spPr>
        <p:txBody>
          <a:bodyPr wrap="none" rtlCol="0">
            <a:spAutoFit/>
          </a:bodyPr>
          <a:lstStyle/>
          <a:p>
            <a:pPr algn="ctr"/>
            <a:r>
              <a:rPr lang="en-ES" dirty="0"/>
              <a:t>Multilingual</a:t>
            </a:r>
          </a:p>
          <a:p>
            <a:pPr algn="ctr"/>
            <a:r>
              <a:rPr lang="en-ES" dirty="0"/>
              <a:t>English, French, Spanish</a:t>
            </a:r>
          </a:p>
        </p:txBody>
      </p:sp>
      <p:sp>
        <p:nvSpPr>
          <p:cNvPr id="33" name="TextBox 32">
            <a:extLst>
              <a:ext uri="{FF2B5EF4-FFF2-40B4-BE49-F238E27FC236}">
                <a16:creationId xmlns:a16="http://schemas.microsoft.com/office/drawing/2014/main" id="{6BDDB8FB-3B0F-1B41-B4D3-40C8438A42F5}"/>
              </a:ext>
            </a:extLst>
          </p:cNvPr>
          <p:cNvSpPr txBox="1"/>
          <p:nvPr/>
        </p:nvSpPr>
        <p:spPr>
          <a:xfrm>
            <a:off x="9029047" y="4851862"/>
            <a:ext cx="2477409" cy="1200329"/>
          </a:xfrm>
          <a:prstGeom prst="rect">
            <a:avLst/>
          </a:prstGeom>
          <a:noFill/>
          <a:ln>
            <a:solidFill>
              <a:schemeClr val="tx1"/>
            </a:solidFill>
          </a:ln>
        </p:spPr>
        <p:txBody>
          <a:bodyPr wrap="none" rtlCol="0">
            <a:spAutoFit/>
          </a:bodyPr>
          <a:lstStyle/>
          <a:p>
            <a:r>
              <a:rPr lang="en-ES" dirty="0"/>
              <a:t>Lab Requisition form</a:t>
            </a:r>
          </a:p>
          <a:p>
            <a:r>
              <a:rPr lang="en-ES" dirty="0"/>
              <a:t>Sample referral log book</a:t>
            </a:r>
          </a:p>
          <a:p>
            <a:r>
              <a:rPr lang="en-ES" dirty="0"/>
              <a:t>Database</a:t>
            </a:r>
          </a:p>
          <a:p>
            <a:r>
              <a:rPr lang="en-ES" dirty="0"/>
              <a:t>Cross-reactivity analysis</a:t>
            </a:r>
          </a:p>
        </p:txBody>
      </p:sp>
      <p:sp>
        <p:nvSpPr>
          <p:cNvPr id="35" name="TextBox 34">
            <a:extLst>
              <a:ext uri="{FF2B5EF4-FFF2-40B4-BE49-F238E27FC236}">
                <a16:creationId xmlns:a16="http://schemas.microsoft.com/office/drawing/2014/main" id="{E0CA85F3-BEE5-E14E-9909-902732491BB1}"/>
              </a:ext>
            </a:extLst>
          </p:cNvPr>
          <p:cNvSpPr txBox="1"/>
          <p:nvPr/>
        </p:nvSpPr>
        <p:spPr>
          <a:xfrm>
            <a:off x="9037072" y="2349859"/>
            <a:ext cx="1877758" cy="369332"/>
          </a:xfrm>
          <a:prstGeom prst="rect">
            <a:avLst/>
          </a:prstGeom>
          <a:noFill/>
          <a:ln>
            <a:solidFill>
              <a:schemeClr val="tx1"/>
            </a:solidFill>
          </a:ln>
        </p:spPr>
        <p:txBody>
          <a:bodyPr wrap="none" rtlCol="0">
            <a:spAutoFit/>
          </a:bodyPr>
          <a:lstStyle/>
          <a:p>
            <a:r>
              <a:rPr lang="en-ES" dirty="0"/>
              <a:t>Test selection tool</a:t>
            </a:r>
          </a:p>
        </p:txBody>
      </p:sp>
      <p:pic>
        <p:nvPicPr>
          <p:cNvPr id="1026" name="Picture 2" descr="Microsoft, office, excel Free Icon of Microsoft Office Icons">
            <a:extLst>
              <a:ext uri="{FF2B5EF4-FFF2-40B4-BE49-F238E27FC236}">
                <a16:creationId xmlns:a16="http://schemas.microsoft.com/office/drawing/2014/main" id="{A477A174-C16B-404C-AACC-48905D057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620" y="2345993"/>
            <a:ext cx="1497432" cy="120164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BF18DB7C-A28E-DB4C-BEC8-BDDCCE8AAA33}"/>
              </a:ext>
            </a:extLst>
          </p:cNvPr>
          <p:cNvSpPr txBox="1"/>
          <p:nvPr/>
        </p:nvSpPr>
        <p:spPr>
          <a:xfrm>
            <a:off x="9041085" y="4384004"/>
            <a:ext cx="2527487" cy="369332"/>
          </a:xfrm>
          <a:prstGeom prst="rect">
            <a:avLst/>
          </a:prstGeom>
          <a:noFill/>
          <a:ln>
            <a:solidFill>
              <a:schemeClr val="tx1"/>
            </a:solidFill>
          </a:ln>
        </p:spPr>
        <p:txBody>
          <a:bodyPr wrap="none" rtlCol="0">
            <a:spAutoFit/>
          </a:bodyPr>
          <a:lstStyle/>
          <a:p>
            <a:r>
              <a:rPr lang="en-ES" dirty="0"/>
              <a:t>Site assessment checklist</a:t>
            </a:r>
          </a:p>
        </p:txBody>
      </p:sp>
      <p:sp>
        <p:nvSpPr>
          <p:cNvPr id="37" name="Picture Placeholder 8">
            <a:extLst>
              <a:ext uri="{FF2B5EF4-FFF2-40B4-BE49-F238E27FC236}">
                <a16:creationId xmlns:a16="http://schemas.microsoft.com/office/drawing/2014/main" id="{3403CCBE-8C27-074C-B8D2-94227A334616}"/>
              </a:ext>
            </a:extLst>
          </p:cNvPr>
          <p:cNvSpPr txBox="1">
            <a:spLocks/>
          </p:cNvSpPr>
          <p:nvPr/>
        </p:nvSpPr>
        <p:spPr bwMode="gray">
          <a:xfrm>
            <a:off x="9558551" y="95140"/>
            <a:ext cx="2624788" cy="1002453"/>
          </a:xfrm>
          <a:prstGeom prst="rect">
            <a:avLst/>
          </a:prstGeom>
          <a:blipFill dpi="0" rotWithShape="1">
            <a:blip r:embed="rId4"/>
            <a:srcRect/>
            <a:stretch>
              <a:fillRect/>
            </a:stretch>
          </a:blipFill>
        </p:spPr>
        <p:txBody>
          <a:bodyPr/>
          <a:lstStyle>
            <a:lvl1pPr marL="0" indent="0" algn="ctr" defTabSz="914400" rtl="0" eaLnBrk="1" latinLnBrk="0" hangingPunct="1">
              <a:lnSpc>
                <a:spcPct val="110000"/>
              </a:lnSpc>
              <a:spcBef>
                <a:spcPts val="1000"/>
              </a:spcBef>
              <a:spcAft>
                <a:spcPts val="600"/>
              </a:spcAft>
              <a:buClr>
                <a:schemeClr val="tx1"/>
              </a:buClr>
              <a:buSzPct val="80000"/>
              <a:buFontTx/>
              <a:buNone/>
              <a:defRPr sz="100" b="0" kern="1200">
                <a:solidFill>
                  <a:schemeClr val="bg1"/>
                </a:solidFill>
                <a:latin typeface="+mn-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tx1"/>
              </a:buClr>
              <a:buSzPct val="100000"/>
              <a:buFont typeface="Calibri" panose="020F0502020204030204" pitchFamily="34" charset="0"/>
              <a:buChar char="•"/>
              <a:defRPr sz="1600" kern="1200">
                <a:solidFill>
                  <a:schemeClr val="tx1"/>
                </a:solidFill>
                <a:latin typeface="+mn-lt"/>
                <a:ea typeface="+mn-ea"/>
                <a:cs typeface="+mn-cs"/>
              </a:defRPr>
            </a:lvl2pPr>
            <a:lvl3pPr marL="720725" indent="-179388" algn="l" defTabSz="914400" rtl="0" eaLnBrk="1" latinLnBrk="0" hangingPunct="1">
              <a:lnSpc>
                <a:spcPct val="110000"/>
              </a:lnSpc>
              <a:spcBef>
                <a:spcPts val="500"/>
              </a:spcBef>
              <a:spcAft>
                <a:spcPts val="600"/>
              </a:spcAft>
              <a:buClr>
                <a:schemeClr val="tx1"/>
              </a:buClr>
              <a:buSzPct val="100000"/>
              <a:buFont typeface="Calibri" panose="020F0502020204030204" pitchFamily="34" charset="0"/>
              <a:buChar char="•"/>
              <a:defRPr sz="1600" kern="1200">
                <a:solidFill>
                  <a:schemeClr val="tx1"/>
                </a:solidFill>
                <a:latin typeface="+mn-lt"/>
                <a:ea typeface="+mn-ea"/>
                <a:cs typeface="+mn-cs"/>
              </a:defRPr>
            </a:lvl3pPr>
            <a:lvl4pPr marL="1074738" indent="-180975" algn="l" defTabSz="914400" rtl="0" eaLnBrk="1" latinLnBrk="0" hangingPunct="1">
              <a:lnSpc>
                <a:spcPct val="110000"/>
              </a:lnSpc>
              <a:spcBef>
                <a:spcPts val="500"/>
              </a:spcBef>
              <a:spcAft>
                <a:spcPts val="600"/>
              </a:spcAft>
              <a:buClr>
                <a:schemeClr val="tx1"/>
              </a:buClr>
              <a:buSzPct val="100000"/>
              <a:buFont typeface="Calibri" panose="020F0502020204030204" pitchFamily="34" charset="0"/>
              <a:buChar char="•"/>
              <a:defRPr sz="1600" kern="1200">
                <a:solidFill>
                  <a:schemeClr val="tx1"/>
                </a:solidFill>
                <a:latin typeface="+mn-lt"/>
                <a:ea typeface="+mn-ea"/>
                <a:cs typeface="+mn-cs"/>
              </a:defRPr>
            </a:lvl4pPr>
            <a:lvl5pPr marL="358775" indent="-358775" algn="l" defTabSz="914400" rtl="0" eaLnBrk="1" latinLnBrk="0" hangingPunct="1">
              <a:lnSpc>
                <a:spcPct val="110000"/>
              </a:lnSpc>
              <a:spcBef>
                <a:spcPts val="500"/>
              </a:spcBef>
              <a:spcAft>
                <a:spcPts val="600"/>
              </a:spcAft>
              <a:buClr>
                <a:schemeClr val="tx1"/>
              </a:buClr>
              <a:buSzPct val="100000"/>
              <a:buFont typeface="+mj-lt"/>
              <a:buAutoNum type="arabicParen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black"/>
              </a:buClr>
            </a:pPr>
            <a:r>
              <a:rPr lang="en-GB">
                <a:solidFill>
                  <a:prstClr val="white"/>
                </a:solidFill>
              </a:rPr>
              <a:t>.</a:t>
            </a:r>
          </a:p>
        </p:txBody>
      </p:sp>
      <p:pic>
        <p:nvPicPr>
          <p:cNvPr id="3" name="Picture 2" descr="Microsoft, office, word Free Icon of Microsoft Office Icons">
            <a:extLst>
              <a:ext uri="{FF2B5EF4-FFF2-40B4-BE49-F238E27FC236}">
                <a16:creationId xmlns:a16="http://schemas.microsoft.com/office/drawing/2014/main" id="{1EDEC4BC-4EE6-F541-A9EB-D80F663758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8756" y="3350729"/>
            <a:ext cx="1473296" cy="132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03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D198-DB65-4D19-9BC8-DFA707F1AE08}"/>
              </a:ext>
            </a:extLst>
          </p:cNvPr>
          <p:cNvSpPr>
            <a:spLocks noGrp="1"/>
          </p:cNvSpPr>
          <p:nvPr>
            <p:ph type="title"/>
          </p:nvPr>
        </p:nvSpPr>
        <p:spPr>
          <a:xfrm>
            <a:off x="0" y="239114"/>
            <a:ext cx="12150186" cy="894594"/>
          </a:xfrm>
        </p:spPr>
        <p:txBody>
          <a:bodyPr>
            <a:noAutofit/>
          </a:bodyPr>
          <a:lstStyle/>
          <a:p>
            <a:pPr algn="ctr"/>
            <a:r>
              <a:rPr lang="en-GB" sz="3100" b="1" dirty="0">
                <a:solidFill>
                  <a:schemeClr val="tx1"/>
                </a:solidFill>
                <a:latin typeface="Arial" panose="020B0604020202020204" pitchFamily="34" charset="0"/>
              </a:rPr>
              <a:t>Progress toward the 90-90-90, 2015-2018</a:t>
            </a:r>
            <a:endParaRPr lang="en-GB" sz="3100" b="1" dirty="0">
              <a:latin typeface="Arial" panose="020B0604020202020204" pitchFamily="34" charset="0"/>
            </a:endParaRPr>
          </a:p>
        </p:txBody>
      </p:sp>
      <p:sp>
        <p:nvSpPr>
          <p:cNvPr id="12" name="Rectangle 11">
            <a:extLst>
              <a:ext uri="{FF2B5EF4-FFF2-40B4-BE49-F238E27FC236}">
                <a16:creationId xmlns:a16="http://schemas.microsoft.com/office/drawing/2014/main" id="{8F8881B0-9E53-4721-927A-F7353AA62DA7}"/>
              </a:ext>
            </a:extLst>
          </p:cNvPr>
          <p:cNvSpPr/>
          <p:nvPr/>
        </p:nvSpPr>
        <p:spPr>
          <a:xfrm>
            <a:off x="609600" y="927286"/>
            <a:ext cx="1129295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99D2"/>
                </a:solidFill>
                <a:effectLst/>
                <a:uLnTx/>
                <a:uFillTx/>
                <a:latin typeface="Arial" panose="020B0604020202020204" pitchFamily="34" charset="0"/>
                <a:ea typeface="+mn-ea"/>
                <a:cs typeface="Arial" panose="020B0604020202020204" pitchFamily="34" charset="0"/>
              </a:rPr>
              <a:t>8.1 million PLHIV remain undiagnosed, globally</a:t>
            </a:r>
            <a:endParaRPr kumimoji="0" lang="en-GB" sz="2800" b="1" i="1" u="none" strike="noStrike" kern="1200" cap="none" spc="0" normalizeH="0" baseline="0" noProof="0" dirty="0">
              <a:ln>
                <a:noFill/>
              </a:ln>
              <a:solidFill>
                <a:srgbClr val="0099D2"/>
              </a:solidFill>
              <a:effectLst/>
              <a:uLnTx/>
              <a:uFillTx/>
              <a:latin typeface="Arial" panose="020B0604020202020204" pitchFamily="34" charset="0"/>
              <a:ea typeface="+mn-ea"/>
              <a:cs typeface="Arial" panose="020B0604020202020204" pitchFamily="34" charset="0"/>
            </a:endParaRPr>
          </a:p>
        </p:txBody>
      </p:sp>
      <p:graphicFrame>
        <p:nvGraphicFramePr>
          <p:cNvPr id="11" name="Chart 10">
            <a:extLst>
              <a:ext uri="{FF2B5EF4-FFF2-40B4-BE49-F238E27FC236}">
                <a16:creationId xmlns:a16="http://schemas.microsoft.com/office/drawing/2014/main" id="{D28949C6-4EB9-41E2-9CB9-28474D339C66}"/>
              </a:ext>
            </a:extLst>
          </p:cNvPr>
          <p:cNvGraphicFramePr/>
          <p:nvPr/>
        </p:nvGraphicFramePr>
        <p:xfrm>
          <a:off x="184717" y="1448399"/>
          <a:ext cx="11965469" cy="4820054"/>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78DF57AF-832A-44FB-BA63-9D0358B75F81}"/>
              </a:ext>
            </a:extLst>
          </p:cNvPr>
          <p:cNvSpPr/>
          <p:nvPr/>
        </p:nvSpPr>
        <p:spPr>
          <a:xfrm>
            <a:off x="0" y="6576980"/>
            <a:ext cx="181011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WHO/UNAIDS 2018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7063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D198-DB65-4D19-9BC8-DFA707F1AE08}"/>
              </a:ext>
            </a:extLst>
          </p:cNvPr>
          <p:cNvSpPr>
            <a:spLocks noGrp="1"/>
          </p:cNvSpPr>
          <p:nvPr>
            <p:ph type="title"/>
          </p:nvPr>
        </p:nvSpPr>
        <p:spPr>
          <a:xfrm>
            <a:off x="0" y="142365"/>
            <a:ext cx="12192000" cy="716416"/>
          </a:xfrm>
        </p:spPr>
        <p:txBody>
          <a:bodyPr>
            <a:noAutofit/>
          </a:bodyPr>
          <a:lstStyle/>
          <a:p>
            <a:pPr algn="ctr"/>
            <a:r>
              <a:rPr lang="en-GB" sz="4000" b="1" dirty="0">
                <a:solidFill>
                  <a:schemeClr val="tx1"/>
                </a:solidFill>
                <a:latin typeface="Arial" panose="020B0604020202020204" pitchFamily="34" charset="0"/>
              </a:rPr>
              <a:t>Progress toward the 90-90-90, by region, 2018 </a:t>
            </a:r>
            <a:endParaRPr lang="en-GB" sz="4000" b="1" dirty="0">
              <a:latin typeface="Arial" panose="020B0604020202020204" pitchFamily="34" charset="0"/>
            </a:endParaRPr>
          </a:p>
        </p:txBody>
      </p:sp>
      <p:sp>
        <p:nvSpPr>
          <p:cNvPr id="13" name="Rectangle 12">
            <a:extLst>
              <a:ext uri="{FF2B5EF4-FFF2-40B4-BE49-F238E27FC236}">
                <a16:creationId xmlns:a16="http://schemas.microsoft.com/office/drawing/2014/main" id="{78DF57AF-832A-44FB-BA63-9D0358B75F81}"/>
              </a:ext>
            </a:extLst>
          </p:cNvPr>
          <p:cNvSpPr/>
          <p:nvPr/>
        </p:nvSpPr>
        <p:spPr>
          <a:xfrm>
            <a:off x="42532" y="6613223"/>
            <a:ext cx="188064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WHO/UNAIDS 2019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Chart 14">
            <a:extLst>
              <a:ext uri="{FF2B5EF4-FFF2-40B4-BE49-F238E27FC236}">
                <a16:creationId xmlns:a16="http://schemas.microsoft.com/office/drawing/2014/main" id="{4D35FC10-7559-4DC1-8FDD-FFA54B3D518F}"/>
              </a:ext>
            </a:extLst>
          </p:cNvPr>
          <p:cNvGraphicFramePr>
            <a:graphicFrameLocks/>
          </p:cNvGraphicFramePr>
          <p:nvPr/>
        </p:nvGraphicFramePr>
        <p:xfrm>
          <a:off x="246317" y="648586"/>
          <a:ext cx="11778916" cy="607826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D1BF3962-AC81-4B2F-8E94-02B4C11DA9BF}"/>
              </a:ext>
            </a:extLst>
          </p:cNvPr>
          <p:cNvSpPr/>
          <p:nvPr/>
        </p:nvSpPr>
        <p:spPr>
          <a:xfrm>
            <a:off x="1073888" y="5251453"/>
            <a:ext cx="1313186" cy="415498"/>
          </a:xfrm>
          <a:prstGeom prst="rect">
            <a:avLst/>
          </a:prstGeom>
          <a:solidFill>
            <a:srgbClr val="45ACD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undiagnosed</a:t>
            </a:r>
          </a:p>
        </p:txBody>
      </p:sp>
      <p:sp>
        <p:nvSpPr>
          <p:cNvPr id="18" name="Rectangle 17">
            <a:extLst>
              <a:ext uri="{FF2B5EF4-FFF2-40B4-BE49-F238E27FC236}">
                <a16:creationId xmlns:a16="http://schemas.microsoft.com/office/drawing/2014/main" id="{658DF630-822F-435C-8FC3-F9303216C591}"/>
              </a:ext>
            </a:extLst>
          </p:cNvPr>
          <p:cNvSpPr/>
          <p:nvPr/>
        </p:nvSpPr>
        <p:spPr>
          <a:xfrm>
            <a:off x="2724682" y="5251453"/>
            <a:ext cx="1237590" cy="415498"/>
          </a:xfrm>
          <a:prstGeom prst="rect">
            <a:avLst/>
          </a:prstGeom>
          <a:solidFill>
            <a:srgbClr val="45ACD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million undiagnosed</a:t>
            </a:r>
          </a:p>
        </p:txBody>
      </p:sp>
      <p:sp>
        <p:nvSpPr>
          <p:cNvPr id="22" name="Rectangle 21">
            <a:extLst>
              <a:ext uri="{FF2B5EF4-FFF2-40B4-BE49-F238E27FC236}">
                <a16:creationId xmlns:a16="http://schemas.microsoft.com/office/drawing/2014/main" id="{F175FCF7-1966-412A-887B-6233F9CA9F23}"/>
              </a:ext>
            </a:extLst>
          </p:cNvPr>
          <p:cNvSpPr/>
          <p:nvPr/>
        </p:nvSpPr>
        <p:spPr>
          <a:xfrm>
            <a:off x="9124864" y="5276381"/>
            <a:ext cx="937217" cy="369332"/>
          </a:xfrm>
          <a:prstGeom prst="rect">
            <a:avLst/>
          </a:prstGeom>
          <a:solidFill>
            <a:srgbClr val="45ACD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130,000 </a:t>
            </a:r>
            <a:r>
              <a:rPr kumimoji="0" lang="en-GB"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undiagnosed</a:t>
            </a:r>
          </a:p>
        </p:txBody>
      </p:sp>
      <p:sp>
        <p:nvSpPr>
          <p:cNvPr id="28" name="Rectangle 27">
            <a:extLst>
              <a:ext uri="{FF2B5EF4-FFF2-40B4-BE49-F238E27FC236}">
                <a16:creationId xmlns:a16="http://schemas.microsoft.com/office/drawing/2014/main" id="{5A5C8E12-73DA-4E46-A93F-77F590E5A725}"/>
              </a:ext>
            </a:extLst>
          </p:cNvPr>
          <p:cNvSpPr/>
          <p:nvPr/>
        </p:nvSpPr>
        <p:spPr>
          <a:xfrm>
            <a:off x="4406671" y="5251453"/>
            <a:ext cx="1042257" cy="415498"/>
          </a:xfrm>
          <a:prstGeom prst="rect">
            <a:avLst/>
          </a:prstGeom>
          <a:solidFill>
            <a:srgbClr val="45ACD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1.9 million </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undiagnosed</a:t>
            </a:r>
          </a:p>
        </p:txBody>
      </p:sp>
      <p:sp>
        <p:nvSpPr>
          <p:cNvPr id="29" name="Rectangle 28">
            <a:extLst>
              <a:ext uri="{FF2B5EF4-FFF2-40B4-BE49-F238E27FC236}">
                <a16:creationId xmlns:a16="http://schemas.microsoft.com/office/drawing/2014/main" id="{66A69B52-8584-4827-8351-2980EDDB6893}"/>
              </a:ext>
            </a:extLst>
          </p:cNvPr>
          <p:cNvSpPr/>
          <p:nvPr/>
        </p:nvSpPr>
        <p:spPr>
          <a:xfrm>
            <a:off x="10613303" y="5273502"/>
            <a:ext cx="937217" cy="369332"/>
          </a:xfrm>
          <a:prstGeom prst="rect">
            <a:avLst/>
          </a:prstGeom>
          <a:solidFill>
            <a:srgbClr val="45ACD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sz="900" b="1" dirty="0">
                <a:solidFill>
                  <a:prstClr val="white"/>
                </a:solidFill>
                <a:latin typeface="Arial" panose="020B0604020202020204" pitchFamily="34" charset="0"/>
                <a:cs typeface="Arial" panose="020B0604020202020204" pitchFamily="34" charset="0"/>
              </a:rPr>
              <a:t>400,00 </a:t>
            </a:r>
            <a:endParaRPr kumimoji="0" lang="en-GB"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undiagnosed</a:t>
            </a:r>
          </a:p>
        </p:txBody>
      </p:sp>
      <p:sp>
        <p:nvSpPr>
          <p:cNvPr id="30" name="Rectangle 29">
            <a:extLst>
              <a:ext uri="{FF2B5EF4-FFF2-40B4-BE49-F238E27FC236}">
                <a16:creationId xmlns:a16="http://schemas.microsoft.com/office/drawing/2014/main" id="{0BA53E50-3C15-4AEE-829B-50C4B7E28A85}"/>
              </a:ext>
            </a:extLst>
          </p:cNvPr>
          <p:cNvSpPr/>
          <p:nvPr/>
        </p:nvSpPr>
        <p:spPr>
          <a:xfrm>
            <a:off x="5978589" y="5276381"/>
            <a:ext cx="974580" cy="369332"/>
          </a:xfrm>
          <a:prstGeom prst="rect">
            <a:avLst/>
          </a:prstGeom>
          <a:solidFill>
            <a:srgbClr val="45ACD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100,000</a:t>
            </a:r>
            <a:endParaRPr kumimoji="0" lang="en-GB"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undiagnosed</a:t>
            </a:r>
          </a:p>
        </p:txBody>
      </p:sp>
      <p:sp>
        <p:nvSpPr>
          <p:cNvPr id="31" name="Rectangle 30">
            <a:extLst>
              <a:ext uri="{FF2B5EF4-FFF2-40B4-BE49-F238E27FC236}">
                <a16:creationId xmlns:a16="http://schemas.microsoft.com/office/drawing/2014/main" id="{D6AB4515-75D8-466B-B099-DE7E82C7D53B}"/>
              </a:ext>
            </a:extLst>
          </p:cNvPr>
          <p:cNvSpPr/>
          <p:nvPr/>
        </p:nvSpPr>
        <p:spPr>
          <a:xfrm>
            <a:off x="7581764" y="5282229"/>
            <a:ext cx="974580" cy="369332"/>
          </a:xfrm>
          <a:prstGeom prst="rect">
            <a:avLst/>
          </a:prstGeom>
          <a:solidFill>
            <a:srgbClr val="45ACD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500,000</a:t>
            </a:r>
            <a:endParaRPr kumimoji="0" lang="en-GB"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undiagnosed</a:t>
            </a:r>
          </a:p>
        </p:txBody>
      </p:sp>
      <p:sp>
        <p:nvSpPr>
          <p:cNvPr id="40" name="Rectangle 39">
            <a:extLst>
              <a:ext uri="{FF2B5EF4-FFF2-40B4-BE49-F238E27FC236}">
                <a16:creationId xmlns:a16="http://schemas.microsoft.com/office/drawing/2014/main" id="{0ACABD00-8EF9-4DC8-B82D-9320C7E29E6F}"/>
              </a:ext>
            </a:extLst>
          </p:cNvPr>
          <p:cNvSpPr/>
          <p:nvPr/>
        </p:nvSpPr>
        <p:spPr>
          <a:xfrm>
            <a:off x="956197" y="5749051"/>
            <a:ext cx="1516237" cy="415498"/>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20.6 million </a:t>
            </a: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PLHIV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Rectangle 40">
            <a:extLst>
              <a:ext uri="{FF2B5EF4-FFF2-40B4-BE49-F238E27FC236}">
                <a16:creationId xmlns:a16="http://schemas.microsoft.com/office/drawing/2014/main" id="{49B8D015-AC5B-48F2-B4BE-C6B7F08B19EC}"/>
              </a:ext>
            </a:extLst>
          </p:cNvPr>
          <p:cNvSpPr/>
          <p:nvPr/>
        </p:nvSpPr>
        <p:spPr>
          <a:xfrm>
            <a:off x="2618589" y="5752412"/>
            <a:ext cx="1408398" cy="400110"/>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a:t>
            </a: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million PLHIV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B3994E59-DD31-42B5-B55A-B181EF65D229}"/>
              </a:ext>
            </a:extLst>
          </p:cNvPr>
          <p:cNvSpPr/>
          <p:nvPr/>
        </p:nvSpPr>
        <p:spPr>
          <a:xfrm>
            <a:off x="8934240" y="5752412"/>
            <a:ext cx="1281104" cy="400110"/>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240,000 </a:t>
            </a: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PLHIV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51C01E99-FB31-46B7-901C-9E10A2F15D8D}"/>
              </a:ext>
            </a:extLst>
          </p:cNvPr>
          <p:cNvSpPr/>
          <p:nvPr/>
        </p:nvSpPr>
        <p:spPr>
          <a:xfrm>
            <a:off x="4151696" y="5744718"/>
            <a:ext cx="1459944" cy="400110"/>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5.9 million </a:t>
            </a: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PLHIV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Rectangle 48">
            <a:extLst>
              <a:ext uri="{FF2B5EF4-FFF2-40B4-BE49-F238E27FC236}">
                <a16:creationId xmlns:a16="http://schemas.microsoft.com/office/drawing/2014/main" id="{FF7C9E92-C968-4BD5-AD0C-B07DB0789B6C}"/>
              </a:ext>
            </a:extLst>
          </p:cNvPr>
          <p:cNvSpPr/>
          <p:nvPr/>
        </p:nvSpPr>
        <p:spPr>
          <a:xfrm>
            <a:off x="10410786" y="5764244"/>
            <a:ext cx="1408398" cy="400110"/>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sz="1000" b="1" dirty="0">
                <a:solidFill>
                  <a:prstClr val="white"/>
                </a:solidFill>
                <a:latin typeface="Arial" panose="020B0604020202020204" pitchFamily="34" charset="0"/>
                <a:cs typeface="Arial" panose="020B0604020202020204" pitchFamily="34" charset="0"/>
              </a:rPr>
              <a:t>1.9 million </a:t>
            </a:r>
            <a:r>
              <a:rPr kumimoji="0" lang="fr-CH"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LHIV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Rectangle 49">
            <a:extLst>
              <a:ext uri="{FF2B5EF4-FFF2-40B4-BE49-F238E27FC236}">
                <a16:creationId xmlns:a16="http://schemas.microsoft.com/office/drawing/2014/main" id="{BA4D4DE1-EEB5-489C-85D6-A2E41D1DA898}"/>
              </a:ext>
            </a:extLst>
          </p:cNvPr>
          <p:cNvSpPr/>
          <p:nvPr/>
        </p:nvSpPr>
        <p:spPr>
          <a:xfrm>
            <a:off x="5802725" y="5737024"/>
            <a:ext cx="1408398" cy="415498"/>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sz="1000" b="1" dirty="0">
                <a:solidFill>
                  <a:prstClr val="white"/>
                </a:solidFill>
                <a:latin typeface="Arial" panose="020B0604020202020204" pitchFamily="34" charset="0"/>
                <a:cs typeface="Arial" panose="020B0604020202020204" pitchFamily="34" charset="0"/>
              </a:rPr>
              <a:t>3</a:t>
            </a:r>
            <a:r>
              <a:rPr kumimoji="0" lang="fr-CH"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40,000 P</a:t>
            </a: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LHIV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96E1DCE1-AEE0-484C-AA03-A00364EB87EE}"/>
              </a:ext>
            </a:extLst>
          </p:cNvPr>
          <p:cNvSpPr/>
          <p:nvPr/>
        </p:nvSpPr>
        <p:spPr>
          <a:xfrm>
            <a:off x="7331439" y="5753671"/>
            <a:ext cx="1443615" cy="415498"/>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1,700,000 PLHIV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7633113D-C946-41E5-A67B-DC3F42B671E1}"/>
              </a:ext>
            </a:extLst>
          </p:cNvPr>
          <p:cNvSpPr/>
          <p:nvPr/>
        </p:nvSpPr>
        <p:spPr>
          <a:xfrm>
            <a:off x="583925" y="909855"/>
            <a:ext cx="5034687" cy="5363353"/>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618470DB-42FB-416A-B0D7-C119280C9D51}"/>
              </a:ext>
            </a:extLst>
          </p:cNvPr>
          <p:cNvSpPr/>
          <p:nvPr/>
        </p:nvSpPr>
        <p:spPr>
          <a:xfrm>
            <a:off x="5802725" y="909855"/>
            <a:ext cx="6222508" cy="5363354"/>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90FFFA29-FD52-4273-A779-C910A1B18D94}"/>
              </a:ext>
            </a:extLst>
          </p:cNvPr>
          <p:cNvCxnSpPr>
            <a:cxnSpLocks/>
          </p:cNvCxnSpPr>
          <p:nvPr/>
        </p:nvCxnSpPr>
        <p:spPr>
          <a:xfrm>
            <a:off x="637090" y="1344123"/>
            <a:ext cx="11160630" cy="0"/>
          </a:xfrm>
          <a:prstGeom prst="line">
            <a:avLst/>
          </a:prstGeom>
          <a:ln w="38100">
            <a:solidFill>
              <a:srgbClr val="002060"/>
            </a:solidFill>
            <a:prstDash val="sysDot"/>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9B0CC442-5B47-4E61-AC87-D86EF28CCEDF}"/>
              </a:ext>
            </a:extLst>
          </p:cNvPr>
          <p:cNvSpPr/>
          <p:nvPr/>
        </p:nvSpPr>
        <p:spPr>
          <a:xfrm>
            <a:off x="538313" y="1055677"/>
            <a:ext cx="1005403" cy="338554"/>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90-90-90</a:t>
            </a:r>
          </a:p>
        </p:txBody>
      </p:sp>
      <p:sp>
        <p:nvSpPr>
          <p:cNvPr id="6" name="Rectangle 5">
            <a:extLst>
              <a:ext uri="{FF2B5EF4-FFF2-40B4-BE49-F238E27FC236}">
                <a16:creationId xmlns:a16="http://schemas.microsoft.com/office/drawing/2014/main" id="{2D0E151C-5D64-4935-886E-19F8D4AF9E35}"/>
              </a:ext>
            </a:extLst>
          </p:cNvPr>
          <p:cNvSpPr/>
          <p:nvPr/>
        </p:nvSpPr>
        <p:spPr>
          <a:xfrm>
            <a:off x="1666875" y="947956"/>
            <a:ext cx="3295609" cy="261610"/>
          </a:xfrm>
          <a:prstGeom prst="rect">
            <a:avLst/>
          </a:prstGeom>
          <a:solidFill>
            <a:srgbClr val="C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-85% </a:t>
            </a:r>
            <a:r>
              <a:rPr kumimoji="0" lang="fr-CH" sz="1100" b="1"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undiagnosed</a:t>
            </a:r>
            <a:r>
              <a:rPr kumimoji="0" lang="fr-CH" sz="11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PLHIV </a:t>
            </a:r>
            <a:endParaRPr kumimoji="0" lang="en-GB" sz="11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ABD74DDA-B4C8-49F0-83BD-4D16310E7560}"/>
              </a:ext>
            </a:extLst>
          </p:cNvPr>
          <p:cNvSpPr/>
          <p:nvPr/>
        </p:nvSpPr>
        <p:spPr>
          <a:xfrm>
            <a:off x="6632810" y="963344"/>
            <a:ext cx="4552183" cy="261610"/>
          </a:xfrm>
          <a:prstGeom prst="rect">
            <a:avLst/>
          </a:prstGeom>
          <a:solidFill>
            <a:srgbClr val="00B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Nearly</a:t>
            </a:r>
            <a:r>
              <a:rPr kumimoji="0" lang="fr-CH" sz="11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all </a:t>
            </a:r>
            <a:r>
              <a:rPr kumimoji="0" lang="fr-CH" sz="1100" b="1"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represent</a:t>
            </a:r>
            <a:r>
              <a:rPr kumimoji="0" lang="fr-CH" sz="11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KP and </a:t>
            </a:r>
            <a:r>
              <a:rPr kumimoji="0" lang="fr-CH" sz="1100" b="1"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partners</a:t>
            </a:r>
            <a:r>
              <a:rPr kumimoji="0" lang="fr-CH" sz="11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r-CH" sz="1100" b="1"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missed</a:t>
            </a:r>
            <a:r>
              <a:rPr kumimoji="0" lang="fr-CH" sz="11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by standard services </a:t>
            </a:r>
            <a:endParaRPr kumimoji="0" lang="en-GB" sz="11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991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409700" y="1484312"/>
            <a:ext cx="9601200" cy="5054600"/>
          </a:xfrm>
          <a:prstGeom prst="rect">
            <a:avLst/>
          </a:prstGeom>
          <a:noFill/>
          <a:ln>
            <a:noFill/>
          </a:ln>
        </p:spPr>
      </p:pic>
      <p:sp>
        <p:nvSpPr>
          <p:cNvPr id="2" name="Slide Number Placeholder 1">
            <a:extLst>
              <a:ext uri="{FF2B5EF4-FFF2-40B4-BE49-F238E27FC236}">
                <a16:creationId xmlns:a16="http://schemas.microsoft.com/office/drawing/2014/main" id="{51936C14-4DCD-7440-BE49-FABA74A1374B}"/>
              </a:ext>
            </a:extLst>
          </p:cNvPr>
          <p:cNvSpPr>
            <a:spLocks noGrp="1"/>
          </p:cNvSpPr>
          <p:nvPr>
            <p:ph type="sldNum" sz="quarter" idx="12"/>
          </p:nvPr>
        </p:nvSpPr>
        <p:spPr/>
        <p:txBody>
          <a:bodyPr/>
          <a:lstStyle/>
          <a:p>
            <a:fld id="{F297082E-E1B6-1C4E-9FB7-D0DF7D314292}" type="slidenum">
              <a:rPr lang="en-CA" smtClean="0"/>
              <a:t>8</a:t>
            </a:fld>
            <a:endParaRPr lang="en-CA"/>
          </a:p>
        </p:txBody>
      </p:sp>
      <p:sp>
        <p:nvSpPr>
          <p:cNvPr id="4" name="Title 1">
            <a:extLst>
              <a:ext uri="{FF2B5EF4-FFF2-40B4-BE49-F238E27FC236}">
                <a16:creationId xmlns:a16="http://schemas.microsoft.com/office/drawing/2014/main" id="{58DE7955-60EE-A343-9EEC-D025B5DADB41}"/>
              </a:ext>
            </a:extLst>
          </p:cNvPr>
          <p:cNvSpPr txBox="1">
            <a:spLocks/>
          </p:cNvSpPr>
          <p:nvPr/>
        </p:nvSpPr>
        <p:spPr>
          <a:xfrm>
            <a:off x="0" y="-1"/>
            <a:ext cx="12191999" cy="1305735"/>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a:latin typeface="Arial" panose="020B0604020202020204" pitchFamily="34" charset="0"/>
                <a:cs typeface="Arial" panose="020B0604020202020204" pitchFamily="34" charset="0"/>
              </a:rPr>
              <a:t>Regional trends in proportion of PLHIV in Africa aware of their HIV status (2000-2018)</a:t>
            </a:r>
          </a:p>
        </p:txBody>
      </p:sp>
      <p:sp>
        <p:nvSpPr>
          <p:cNvPr id="13" name="Rectangle 12"/>
          <p:cNvSpPr/>
          <p:nvPr/>
        </p:nvSpPr>
        <p:spPr>
          <a:xfrm>
            <a:off x="3173273" y="1652113"/>
            <a:ext cx="1298448" cy="1321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rot="19974381">
            <a:off x="7319070" y="3869464"/>
            <a:ext cx="1975028" cy="369332"/>
          </a:xfrm>
          <a:prstGeom prst="rect">
            <a:avLst/>
          </a:prstGeom>
          <a:noFill/>
        </p:spPr>
        <p:txBody>
          <a:bodyPr wrap="square" rtlCol="0">
            <a:spAutoFit/>
          </a:bodyPr>
          <a:lstStyle/>
          <a:p>
            <a:pPr algn="ctr"/>
            <a:r>
              <a:rPr lang="en-US" b="1" dirty="0">
                <a:solidFill>
                  <a:srgbClr val="DC853A"/>
                </a:solidFill>
              </a:rPr>
              <a:t>Western Africa</a:t>
            </a:r>
          </a:p>
        </p:txBody>
      </p:sp>
      <p:sp>
        <p:nvSpPr>
          <p:cNvPr id="9" name="TextBox 8"/>
          <p:cNvSpPr txBox="1"/>
          <p:nvPr/>
        </p:nvSpPr>
        <p:spPr>
          <a:xfrm rot="20080594">
            <a:off x="6097630" y="3624040"/>
            <a:ext cx="1507817" cy="369332"/>
          </a:xfrm>
          <a:prstGeom prst="rect">
            <a:avLst/>
          </a:prstGeom>
          <a:noFill/>
        </p:spPr>
        <p:txBody>
          <a:bodyPr wrap="square" rtlCol="0">
            <a:spAutoFit/>
          </a:bodyPr>
          <a:lstStyle/>
          <a:p>
            <a:r>
              <a:rPr lang="en-US" b="1" dirty="0">
                <a:solidFill>
                  <a:srgbClr val="74A089"/>
                </a:solidFill>
              </a:rPr>
              <a:t>Central Africa</a:t>
            </a:r>
          </a:p>
        </p:txBody>
      </p:sp>
      <p:sp>
        <p:nvSpPr>
          <p:cNvPr id="10" name="TextBox 9"/>
          <p:cNvSpPr txBox="1"/>
          <p:nvPr/>
        </p:nvSpPr>
        <p:spPr>
          <a:xfrm rot="20332853">
            <a:off x="5076247" y="3045362"/>
            <a:ext cx="1767121" cy="369332"/>
          </a:xfrm>
          <a:prstGeom prst="rect">
            <a:avLst/>
          </a:prstGeom>
          <a:noFill/>
        </p:spPr>
        <p:txBody>
          <a:bodyPr wrap="square" rtlCol="0">
            <a:spAutoFit/>
          </a:bodyPr>
          <a:lstStyle/>
          <a:p>
            <a:r>
              <a:rPr lang="en-US" b="1" dirty="0">
                <a:solidFill>
                  <a:srgbClr val="EE9F90"/>
                </a:solidFill>
              </a:rPr>
              <a:t>Southern Africa</a:t>
            </a:r>
          </a:p>
        </p:txBody>
      </p:sp>
      <p:sp>
        <p:nvSpPr>
          <p:cNvPr id="11" name="TextBox 10"/>
          <p:cNvSpPr txBox="1"/>
          <p:nvPr/>
        </p:nvSpPr>
        <p:spPr>
          <a:xfrm rot="20002556">
            <a:off x="3466465" y="4674469"/>
            <a:ext cx="1767121" cy="369332"/>
          </a:xfrm>
          <a:prstGeom prst="rect">
            <a:avLst/>
          </a:prstGeom>
          <a:noFill/>
        </p:spPr>
        <p:txBody>
          <a:bodyPr wrap="square" rtlCol="0">
            <a:spAutoFit/>
          </a:bodyPr>
          <a:lstStyle/>
          <a:p>
            <a:r>
              <a:rPr lang="en-US" b="1" dirty="0">
                <a:solidFill>
                  <a:srgbClr val="C93211"/>
                </a:solidFill>
              </a:rPr>
              <a:t>Eastern Africa</a:t>
            </a:r>
          </a:p>
        </p:txBody>
      </p:sp>
      <p:sp>
        <p:nvSpPr>
          <p:cNvPr id="14" name="TextBox 13"/>
          <p:cNvSpPr txBox="1"/>
          <p:nvPr/>
        </p:nvSpPr>
        <p:spPr>
          <a:xfrm rot="20522963">
            <a:off x="7621025" y="2979054"/>
            <a:ext cx="1371118" cy="369332"/>
          </a:xfrm>
          <a:prstGeom prst="rect">
            <a:avLst/>
          </a:prstGeom>
          <a:noFill/>
        </p:spPr>
        <p:txBody>
          <a:bodyPr wrap="square" rtlCol="0">
            <a:spAutoFit/>
          </a:bodyPr>
          <a:lstStyle/>
          <a:p>
            <a:pPr algn="ctr"/>
            <a:r>
              <a:rPr lang="en-US" b="1" dirty="0">
                <a:solidFill>
                  <a:srgbClr val="7C9C96"/>
                </a:solidFill>
              </a:rPr>
              <a:t>All of SSA</a:t>
            </a:r>
          </a:p>
        </p:txBody>
      </p:sp>
      <p:sp>
        <p:nvSpPr>
          <p:cNvPr id="12" name="TextBox 11"/>
          <p:cNvSpPr txBox="1"/>
          <p:nvPr/>
        </p:nvSpPr>
        <p:spPr>
          <a:xfrm>
            <a:off x="9015686" y="1652113"/>
            <a:ext cx="2184647" cy="369332"/>
          </a:xfrm>
          <a:prstGeom prst="rect">
            <a:avLst/>
          </a:prstGeom>
          <a:noFill/>
        </p:spPr>
        <p:txBody>
          <a:bodyPr wrap="square" rtlCol="0">
            <a:spAutoFit/>
          </a:bodyPr>
          <a:lstStyle/>
          <a:p>
            <a:pPr algn="ctr"/>
            <a:r>
              <a:rPr lang="fr-CA" b="1" dirty="0">
                <a:solidFill>
                  <a:srgbClr val="E18C22"/>
                </a:solidFill>
                <a:latin typeface="Arial" charset="0"/>
                <a:ea typeface="Arial" charset="0"/>
                <a:cs typeface="Arial" charset="0"/>
              </a:rPr>
              <a:t>2020 90% </a:t>
            </a:r>
            <a:r>
              <a:rPr lang="fr-CA" b="1" dirty="0" err="1">
                <a:solidFill>
                  <a:srgbClr val="E18C22"/>
                </a:solidFill>
                <a:latin typeface="Arial" charset="0"/>
                <a:ea typeface="Arial" charset="0"/>
                <a:cs typeface="Arial" charset="0"/>
              </a:rPr>
              <a:t>target</a:t>
            </a:r>
            <a:endParaRPr lang="fr-CA" b="1" dirty="0">
              <a:solidFill>
                <a:srgbClr val="E18C22"/>
              </a:solidFill>
              <a:latin typeface="Arial" charset="0"/>
              <a:ea typeface="Arial" charset="0"/>
              <a:cs typeface="Arial"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2974" t="21644" r="44630" b="36102"/>
          <a:stretch/>
        </p:blipFill>
        <p:spPr>
          <a:xfrm>
            <a:off x="9673431" y="3025273"/>
            <a:ext cx="2335076" cy="2327248"/>
          </a:xfrm>
          <a:prstGeom prst="rect">
            <a:avLst/>
          </a:prstGeom>
        </p:spPr>
      </p:pic>
      <p:sp>
        <p:nvSpPr>
          <p:cNvPr id="15" name="Rectangle 14">
            <a:extLst>
              <a:ext uri="{FF2B5EF4-FFF2-40B4-BE49-F238E27FC236}">
                <a16:creationId xmlns:a16="http://schemas.microsoft.com/office/drawing/2014/main" id="{5572DDE4-2E31-40D3-A4E6-E7D6998BD092}"/>
              </a:ext>
            </a:extLst>
          </p:cNvPr>
          <p:cNvSpPr/>
          <p:nvPr/>
        </p:nvSpPr>
        <p:spPr>
          <a:xfrm>
            <a:off x="0" y="6554519"/>
            <a:ext cx="2975366" cy="276999"/>
          </a:xfrm>
          <a:prstGeom prst="rect">
            <a:avLst/>
          </a:prstGeom>
        </p:spPr>
        <p:txBody>
          <a:bodyPr wrap="none">
            <a:spAutoFit/>
          </a:bodyPr>
          <a:lstStyle/>
          <a:p>
            <a:r>
              <a:rPr lang="en-GB" sz="1200" i="1" dirty="0"/>
              <a:t>Slide courtesy of Maheu-Giroux 2019, ICASA</a:t>
            </a:r>
          </a:p>
        </p:txBody>
      </p:sp>
    </p:spTree>
    <p:extLst>
      <p:ext uri="{BB962C8B-B14F-4D97-AF65-F5344CB8AC3E}">
        <p14:creationId xmlns:p14="http://schemas.microsoft.com/office/powerpoint/2010/main" val="15351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D0113-C43A-4CA8-8ED1-F20A1F7B7AEE}"/>
              </a:ext>
            </a:extLst>
          </p:cNvPr>
          <p:cNvSpPr>
            <a:spLocks noGrp="1"/>
          </p:cNvSpPr>
          <p:nvPr>
            <p:ph type="title"/>
          </p:nvPr>
        </p:nvSpPr>
        <p:spPr>
          <a:xfrm>
            <a:off x="574963" y="173496"/>
            <a:ext cx="11045827" cy="981546"/>
          </a:xfrm>
        </p:spPr>
        <p:txBody>
          <a:bodyPr>
            <a:noAutofit/>
          </a:bodyPr>
          <a:lstStyle/>
          <a:p>
            <a:pPr algn="ctr"/>
            <a:r>
              <a:rPr lang="en-GB" sz="3600" b="1" dirty="0">
                <a:latin typeface="Arial" panose="020B0604020202020204" pitchFamily="34" charset="0"/>
                <a:cs typeface="Arial" panose="020B0604020202020204" pitchFamily="34" charset="0"/>
              </a:rPr>
              <a:t>Number of people with HIV who do not know their </a:t>
            </a:r>
            <a:br>
              <a:rPr lang="en-GB" sz="3600" b="1" dirty="0">
                <a:latin typeface="Arial" panose="020B0604020202020204" pitchFamily="34" charset="0"/>
                <a:cs typeface="Arial" panose="020B0604020202020204" pitchFamily="34" charset="0"/>
              </a:rPr>
            </a:br>
            <a:r>
              <a:rPr lang="en-GB" sz="3600" b="1" dirty="0">
                <a:latin typeface="Arial" panose="020B0604020202020204" pitchFamily="34" charset="0"/>
                <a:cs typeface="Arial" panose="020B0604020202020204" pitchFamily="34" charset="0"/>
              </a:rPr>
              <a:t>HIV-positive status is declining but gaps remain</a:t>
            </a:r>
          </a:p>
        </p:txBody>
      </p:sp>
      <p:pic>
        <p:nvPicPr>
          <p:cNvPr id="4" name="Content Placeholder 3">
            <a:extLst>
              <a:ext uri="{FF2B5EF4-FFF2-40B4-BE49-F238E27FC236}">
                <a16:creationId xmlns:a16="http://schemas.microsoft.com/office/drawing/2014/main" id="{4824E377-9995-4BF7-AAC7-3F641CDF9CE9}"/>
              </a:ext>
            </a:extLst>
          </p:cNvPr>
          <p:cNvPicPr>
            <a:picLocks noGrp="1" noChangeAspect="1"/>
          </p:cNvPicPr>
          <p:nvPr>
            <p:ph idx="1"/>
          </p:nvPr>
        </p:nvPicPr>
        <p:blipFill rotWithShape="1">
          <a:blip r:embed="rId3"/>
          <a:srcRect t="6940" r="1016"/>
          <a:stretch/>
        </p:blipFill>
        <p:spPr>
          <a:xfrm>
            <a:off x="571209" y="3049701"/>
            <a:ext cx="3851575" cy="3439989"/>
          </a:xfrm>
          <a:prstGeom prst="rect">
            <a:avLst/>
          </a:prstGeom>
        </p:spPr>
      </p:pic>
      <p:pic>
        <p:nvPicPr>
          <p:cNvPr id="5" name="Picture 4">
            <a:extLst>
              <a:ext uri="{FF2B5EF4-FFF2-40B4-BE49-F238E27FC236}">
                <a16:creationId xmlns:a16="http://schemas.microsoft.com/office/drawing/2014/main" id="{86B71795-0D09-4B85-80D3-A5D97D318DC8}"/>
              </a:ext>
            </a:extLst>
          </p:cNvPr>
          <p:cNvPicPr>
            <a:picLocks noChangeAspect="1"/>
          </p:cNvPicPr>
          <p:nvPr/>
        </p:nvPicPr>
        <p:blipFill rotWithShape="1">
          <a:blip r:embed="rId4"/>
          <a:srcRect t="9083"/>
          <a:stretch/>
        </p:blipFill>
        <p:spPr>
          <a:xfrm>
            <a:off x="6730128" y="3183908"/>
            <a:ext cx="4227972" cy="3307821"/>
          </a:xfrm>
          <a:prstGeom prst="rect">
            <a:avLst/>
          </a:prstGeom>
        </p:spPr>
      </p:pic>
      <p:sp>
        <p:nvSpPr>
          <p:cNvPr id="9" name="Speech Bubble: Rectangle 8">
            <a:extLst>
              <a:ext uri="{FF2B5EF4-FFF2-40B4-BE49-F238E27FC236}">
                <a16:creationId xmlns:a16="http://schemas.microsoft.com/office/drawing/2014/main" id="{34411748-CBDF-432D-B16A-34BC7E3C746F}"/>
              </a:ext>
            </a:extLst>
          </p:cNvPr>
          <p:cNvSpPr/>
          <p:nvPr/>
        </p:nvSpPr>
        <p:spPr>
          <a:xfrm>
            <a:off x="4530432" y="2481543"/>
            <a:ext cx="2092048" cy="2043281"/>
          </a:xfrm>
          <a:prstGeom prst="wedgeRectCallout">
            <a:avLst>
              <a:gd name="adj1" fmla="val -70118"/>
              <a:gd name="adj2" fmla="val 40786"/>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number of adult PLHIV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aware of their status but not on ART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higher than the number who do not know their HIV status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peech Bubble: Rectangle 9">
            <a:extLst>
              <a:ext uri="{FF2B5EF4-FFF2-40B4-BE49-F238E27FC236}">
                <a16:creationId xmlns:a16="http://schemas.microsoft.com/office/drawing/2014/main" id="{BE3915D9-A421-42D4-A911-FBA62BE3FF55}"/>
              </a:ext>
            </a:extLst>
          </p:cNvPr>
          <p:cNvSpPr/>
          <p:nvPr/>
        </p:nvSpPr>
        <p:spPr>
          <a:xfrm>
            <a:off x="10016437" y="3490904"/>
            <a:ext cx="2098621" cy="1435287"/>
          </a:xfrm>
          <a:prstGeom prst="wedgeRectCallout">
            <a:avLst>
              <a:gd name="adj1" fmla="val -63685"/>
              <a:gd name="adj2" fmla="val 69108"/>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number of adult PLHIV unaware of their HIV status decreased from 2.5 to 1.5 million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41BD1DE-B95D-45CA-8F6B-468F79F65272}"/>
              </a:ext>
            </a:extLst>
          </p:cNvPr>
          <p:cNvSpPr/>
          <p:nvPr/>
        </p:nvSpPr>
        <p:spPr>
          <a:xfrm>
            <a:off x="0" y="6571380"/>
            <a:ext cx="12191999" cy="261610"/>
          </a:xfrm>
          <a:prstGeom prst="rect">
            <a:avLst/>
          </a:prstGeom>
        </p:spPr>
        <p:txBody>
          <a:bodyPr wrap="square">
            <a:spAutoFit/>
          </a:bodyPr>
          <a:lstStyle/>
          <a:p>
            <a:r>
              <a:rPr lang="en-US" sz="1100" dirty="0"/>
              <a:t>Source: Estimates shared in personal communication from K </a:t>
            </a:r>
            <a:r>
              <a:rPr lang="en-US" sz="1100" dirty="0" err="1"/>
              <a:t>Giugere</a:t>
            </a:r>
            <a:r>
              <a:rPr lang="en-US" sz="1100" dirty="0"/>
              <a:t>, M Maheu-Giroux, JW Eaton, October 2019; UNAIDS/WHO, 2019; Marsh K et al AIDS. 2019, </a:t>
            </a:r>
            <a:r>
              <a:rPr lang="en-GB" sz="1100" dirty="0" err="1"/>
              <a:t>doi</a:t>
            </a:r>
            <a:r>
              <a:rPr lang="en-GB" sz="1100" dirty="0"/>
              <a:t>: 10.1097/QAD.0000000000002355</a:t>
            </a:r>
          </a:p>
        </p:txBody>
      </p:sp>
      <p:sp>
        <p:nvSpPr>
          <p:cNvPr id="6" name="Rectangle 5">
            <a:extLst>
              <a:ext uri="{FF2B5EF4-FFF2-40B4-BE49-F238E27FC236}">
                <a16:creationId xmlns:a16="http://schemas.microsoft.com/office/drawing/2014/main" id="{6321AC8D-6F86-43EF-817D-D5122BC85989}"/>
              </a:ext>
            </a:extLst>
          </p:cNvPr>
          <p:cNvSpPr/>
          <p:nvPr/>
        </p:nvSpPr>
        <p:spPr>
          <a:xfrm>
            <a:off x="171450" y="1162491"/>
            <a:ext cx="11943607" cy="369332"/>
          </a:xfrm>
          <a:prstGeom prst="rect">
            <a:avLst/>
          </a:prstGeom>
        </p:spPr>
        <p:txBody>
          <a:bodyPr wrap="square">
            <a:spAutoFit/>
          </a:bodyPr>
          <a:lstStyle/>
          <a:p>
            <a:r>
              <a:rPr lang="en-GB" b="1" dirty="0">
                <a:solidFill>
                  <a:srgbClr val="00B0F0"/>
                </a:solidFill>
                <a:latin typeface="Arial" panose="020B0604020202020204" pitchFamily="34" charset="0"/>
                <a:cs typeface="Arial" panose="020B0604020202020204" pitchFamily="34" charset="0"/>
              </a:rPr>
              <a:t>Trends in the distribution of diagnosis and treatment status among PLHIV, Africa, by sub-region, 2010-2018</a:t>
            </a:r>
            <a:endParaRPr lang="en-GB" dirty="0">
              <a:solidFill>
                <a:srgbClr val="00B0F0"/>
              </a:solidFill>
            </a:endParaRPr>
          </a:p>
        </p:txBody>
      </p:sp>
      <p:pic>
        <p:nvPicPr>
          <p:cNvPr id="15" name="Picture 14">
            <a:extLst>
              <a:ext uri="{FF2B5EF4-FFF2-40B4-BE49-F238E27FC236}">
                <a16:creationId xmlns:a16="http://schemas.microsoft.com/office/drawing/2014/main" id="{9A069608-7696-4F61-99BA-C7D0CA69CB2D}"/>
              </a:ext>
            </a:extLst>
          </p:cNvPr>
          <p:cNvPicPr>
            <a:picLocks noChangeAspect="1"/>
          </p:cNvPicPr>
          <p:nvPr/>
        </p:nvPicPr>
        <p:blipFill rotWithShape="1">
          <a:blip r:embed="rId5"/>
          <a:srcRect t="23333"/>
          <a:stretch/>
        </p:blipFill>
        <p:spPr>
          <a:xfrm>
            <a:off x="571209" y="1890072"/>
            <a:ext cx="2438043" cy="1159630"/>
          </a:xfrm>
          <a:prstGeom prst="rect">
            <a:avLst/>
          </a:prstGeom>
        </p:spPr>
      </p:pic>
      <p:pic>
        <p:nvPicPr>
          <p:cNvPr id="16" name="Content Placeholder 3">
            <a:extLst>
              <a:ext uri="{FF2B5EF4-FFF2-40B4-BE49-F238E27FC236}">
                <a16:creationId xmlns:a16="http://schemas.microsoft.com/office/drawing/2014/main" id="{BF5BF215-17B8-4D02-9EE0-EA2974D9EA0F}"/>
              </a:ext>
            </a:extLst>
          </p:cNvPr>
          <p:cNvPicPr>
            <a:picLocks noChangeAspect="1"/>
          </p:cNvPicPr>
          <p:nvPr/>
        </p:nvPicPr>
        <p:blipFill rotWithShape="1">
          <a:blip r:embed="rId3"/>
          <a:srcRect b="92923"/>
          <a:stretch/>
        </p:blipFill>
        <p:spPr>
          <a:xfrm>
            <a:off x="682046" y="1660903"/>
            <a:ext cx="3891090" cy="261610"/>
          </a:xfrm>
          <a:prstGeom prst="rect">
            <a:avLst/>
          </a:prstGeom>
        </p:spPr>
      </p:pic>
      <p:pic>
        <p:nvPicPr>
          <p:cNvPr id="17" name="Picture 16">
            <a:extLst>
              <a:ext uri="{FF2B5EF4-FFF2-40B4-BE49-F238E27FC236}">
                <a16:creationId xmlns:a16="http://schemas.microsoft.com/office/drawing/2014/main" id="{E78405A3-78A8-4477-B3E8-CC1794BFA62B}"/>
              </a:ext>
            </a:extLst>
          </p:cNvPr>
          <p:cNvPicPr>
            <a:picLocks noChangeAspect="1"/>
          </p:cNvPicPr>
          <p:nvPr/>
        </p:nvPicPr>
        <p:blipFill rotWithShape="1">
          <a:blip r:embed="rId4"/>
          <a:srcRect t="2630" b="90618"/>
          <a:stretch/>
        </p:blipFill>
        <p:spPr>
          <a:xfrm>
            <a:off x="7040115" y="1682300"/>
            <a:ext cx="4502727" cy="261610"/>
          </a:xfrm>
          <a:prstGeom prst="rect">
            <a:avLst/>
          </a:prstGeom>
        </p:spPr>
      </p:pic>
      <p:pic>
        <p:nvPicPr>
          <p:cNvPr id="18" name="Picture 17">
            <a:extLst>
              <a:ext uri="{FF2B5EF4-FFF2-40B4-BE49-F238E27FC236}">
                <a16:creationId xmlns:a16="http://schemas.microsoft.com/office/drawing/2014/main" id="{36430E3D-5367-4742-BE78-0EB41D591678}"/>
              </a:ext>
            </a:extLst>
          </p:cNvPr>
          <p:cNvPicPr>
            <a:picLocks noChangeAspect="1"/>
          </p:cNvPicPr>
          <p:nvPr/>
        </p:nvPicPr>
        <p:blipFill rotWithShape="1">
          <a:blip r:embed="rId5"/>
          <a:srcRect t="23333"/>
          <a:stretch/>
        </p:blipFill>
        <p:spPr>
          <a:xfrm>
            <a:off x="7491697" y="1951646"/>
            <a:ext cx="2590745" cy="1232261"/>
          </a:xfrm>
          <a:prstGeom prst="rect">
            <a:avLst/>
          </a:prstGeom>
        </p:spPr>
      </p:pic>
      <p:sp>
        <p:nvSpPr>
          <p:cNvPr id="19" name="Rectangle 18">
            <a:extLst>
              <a:ext uri="{FF2B5EF4-FFF2-40B4-BE49-F238E27FC236}">
                <a16:creationId xmlns:a16="http://schemas.microsoft.com/office/drawing/2014/main" id="{D537056B-F7DE-40C5-84B5-191459EAAF3D}"/>
              </a:ext>
            </a:extLst>
          </p:cNvPr>
          <p:cNvSpPr/>
          <p:nvPr/>
        </p:nvSpPr>
        <p:spPr>
          <a:xfrm>
            <a:off x="7707091" y="2262095"/>
            <a:ext cx="543739" cy="307777"/>
          </a:xfrm>
          <a:prstGeom prst="rect">
            <a:avLst/>
          </a:prstGeom>
          <a:solidFill>
            <a:srgbClr val="F7B59A"/>
          </a:solidFill>
        </p:spPr>
        <p:txBody>
          <a:bodyPr wrap="none">
            <a:spAutoFit/>
          </a:bodyPr>
          <a:lstStyle/>
          <a:p>
            <a:r>
              <a:rPr lang="fr-CH" sz="1400" b="1" dirty="0">
                <a:latin typeface="Arial" panose="020B0604020202020204" pitchFamily="34" charset="0"/>
                <a:cs typeface="Arial" panose="020B0604020202020204" pitchFamily="34" charset="0"/>
              </a:rPr>
              <a:t>6</a:t>
            </a:r>
            <a:r>
              <a:rPr lang="en-GB" sz="1400" b="1" dirty="0">
                <a:latin typeface="Arial" panose="020B0604020202020204" pitchFamily="34" charset="0"/>
                <a:cs typeface="Arial" panose="020B0604020202020204" pitchFamily="34" charset="0"/>
              </a:rPr>
              <a:t>4%</a:t>
            </a:r>
          </a:p>
        </p:txBody>
      </p:sp>
      <p:sp>
        <p:nvSpPr>
          <p:cNvPr id="21" name="Rectangle 20">
            <a:extLst>
              <a:ext uri="{FF2B5EF4-FFF2-40B4-BE49-F238E27FC236}">
                <a16:creationId xmlns:a16="http://schemas.microsoft.com/office/drawing/2014/main" id="{DF79DFD3-D8F8-4028-BCD0-AA082635ADE2}"/>
              </a:ext>
            </a:extLst>
          </p:cNvPr>
          <p:cNvSpPr/>
          <p:nvPr/>
        </p:nvSpPr>
        <p:spPr>
          <a:xfrm>
            <a:off x="9357941" y="2266440"/>
            <a:ext cx="543739" cy="307777"/>
          </a:xfrm>
          <a:prstGeom prst="rect">
            <a:avLst/>
          </a:prstGeom>
          <a:solidFill>
            <a:srgbClr val="F07E54"/>
          </a:solidFill>
        </p:spPr>
        <p:txBody>
          <a:bodyPr wrap="square">
            <a:spAutoFit/>
          </a:bodyPr>
          <a:lstStyle/>
          <a:p>
            <a:r>
              <a:rPr lang="fr-CH" sz="1400" b="1" dirty="0">
                <a:latin typeface="Arial" panose="020B0604020202020204" pitchFamily="34" charset="0"/>
                <a:cs typeface="Arial" panose="020B0604020202020204" pitchFamily="34" charset="0"/>
              </a:rPr>
              <a:t>76</a:t>
            </a:r>
            <a:r>
              <a:rPr lang="en-GB" sz="1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918793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298E0F4A0026418B57AA4B43B99D6F" ma:contentTypeVersion="14" ma:contentTypeDescription="Create a new document." ma:contentTypeScope="" ma:versionID="edc9d56ae61c619ed40442276cdd253c">
  <xsd:schema xmlns:xsd="http://www.w3.org/2001/XMLSchema" xmlns:xs="http://www.w3.org/2001/XMLSchema" xmlns:p="http://schemas.microsoft.com/office/2006/metadata/properties" xmlns:ns3="aba41fc3-9030-4b68-9cf7-7d4ce3d8be0d" xmlns:ns4="6636d5b2-3d09-4030-ad5e-cf8da8220ce7" targetNamespace="http://schemas.microsoft.com/office/2006/metadata/properties" ma:root="true" ma:fieldsID="055bac64bc656ef0623e7f106db96dda" ns3:_="" ns4:_="">
    <xsd:import namespace="aba41fc3-9030-4b68-9cf7-7d4ce3d8be0d"/>
    <xsd:import namespace="6636d5b2-3d09-4030-ad5e-cf8da8220c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a41fc3-9030-4b68-9cf7-7d4ce3d8be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36d5b2-3d09-4030-ad5e-cf8da8220ce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F3AF8D-0EC6-46FC-858B-CF4DF1E49793}">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636d5b2-3d09-4030-ad5e-cf8da8220ce7"/>
    <ds:schemaRef ds:uri="aba41fc3-9030-4b68-9cf7-7d4ce3d8be0d"/>
    <ds:schemaRef ds:uri="http://www.w3.org/XML/1998/namespace"/>
    <ds:schemaRef ds:uri="http://purl.org/dc/dcmitype/"/>
  </ds:schemaRefs>
</ds:datastoreItem>
</file>

<file path=customXml/itemProps2.xml><?xml version="1.0" encoding="utf-8"?>
<ds:datastoreItem xmlns:ds="http://schemas.openxmlformats.org/officeDocument/2006/customXml" ds:itemID="{BA79F4D2-F49E-491E-B988-49727FE5F3D5}">
  <ds:schemaRefs>
    <ds:schemaRef ds:uri="http://schemas.microsoft.com/sharepoint/v3/contenttype/forms"/>
  </ds:schemaRefs>
</ds:datastoreItem>
</file>

<file path=customXml/itemProps3.xml><?xml version="1.0" encoding="utf-8"?>
<ds:datastoreItem xmlns:ds="http://schemas.openxmlformats.org/officeDocument/2006/customXml" ds:itemID="{DECD3009-C615-4202-9765-F0188AAB49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a41fc3-9030-4b68-9cf7-7d4ce3d8be0d"/>
    <ds:schemaRef ds:uri="6636d5b2-3d09-4030-ad5e-cf8da8220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5824</TotalTime>
  <Words>6367</Words>
  <Application>Microsoft Macintosh PowerPoint</Application>
  <PresentationFormat>Widescreen</PresentationFormat>
  <Paragraphs>768</Paragraphs>
  <Slides>50</Slides>
  <Notes>33</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Arial</vt:lpstr>
      <vt:lpstr>Arial Narrow</vt:lpstr>
      <vt:lpstr>Calibri</vt:lpstr>
      <vt:lpstr>Calibri Light</vt:lpstr>
      <vt:lpstr>Cambria</vt:lpstr>
      <vt:lpstr>Cambria Math</vt:lpstr>
      <vt:lpstr>Raleway</vt:lpstr>
      <vt:lpstr>Segoe Condensed</vt:lpstr>
      <vt:lpstr>Segoe UI Historic</vt:lpstr>
      <vt:lpstr>Times New Roman</vt:lpstr>
      <vt:lpstr>Wingdings</vt:lpstr>
      <vt:lpstr>Office Theme</vt:lpstr>
      <vt:lpstr>PowerPoint Presentation</vt:lpstr>
      <vt:lpstr>PowerPoint Presentation</vt:lpstr>
      <vt:lpstr>Access the full guidelines on the WHO HTS APP!</vt:lpstr>
      <vt:lpstr>PowerPoint Presentation</vt:lpstr>
      <vt:lpstr>Outline </vt:lpstr>
      <vt:lpstr>Progress toward the 90-90-90, 2015-2018</vt:lpstr>
      <vt:lpstr>Progress toward the 90-90-90, by region, 2018 </vt:lpstr>
      <vt:lpstr>PowerPoint Presentation</vt:lpstr>
      <vt:lpstr>Number of people with HIV who do not know their  HIV-positive status is declining but gaps remain</vt:lpstr>
      <vt:lpstr>PowerPoint Presentation</vt:lpstr>
      <vt:lpstr>PowerPoint Presentation</vt:lpstr>
      <vt:lpstr>PowerPoint Presentation</vt:lpstr>
      <vt:lpstr>PowerPoint Presentation</vt:lpstr>
      <vt:lpstr>PowerPoint Presentation</vt:lpstr>
      <vt:lpstr>Understanding gap: Who is missing? </vt:lpstr>
      <vt:lpstr>Understanding gap: Who is</vt:lpstr>
      <vt:lpstr>PowerPoint Presentation</vt:lpstr>
      <vt:lpstr>Uptake and implementation of WHO HIV testing services guidelines, 2018   90% (n=130) countries report fully or partial adoption of WHO guidelines in 2018</vt:lpstr>
      <vt:lpstr>Number of countries with a provider-assisted referral policy  (often called partner notification or index HIV testing), 2017-2018   61% and 70% of countries reporting had an assisted partner notification or index HIV testing policy in 2017 and 2018, respectively  </vt:lpstr>
      <vt:lpstr>National HIVST policy and implementation 2018, by region   40% (77/194) reporting countries have HIVST policies, of these only 49% (38) are implementing</vt:lpstr>
      <vt:lpstr>PowerPoint Presentation</vt:lpstr>
      <vt:lpstr>Access the full guidelines on the WHO HTS APP!</vt:lpstr>
      <vt:lpstr>PowerPoint Presentation</vt:lpstr>
      <vt:lpstr>PowerPoint Presentation</vt:lpstr>
      <vt:lpstr>Prioritizing population: Reaching who is missing? </vt:lpstr>
      <vt:lpstr>WHO recommended HIV testing service delivery approaches </vt:lpstr>
      <vt:lpstr>Key definitions for considering HTS delivery  </vt:lpstr>
      <vt:lpstr>High impact HTS implementation that is focused on reaching undiagnosed PLHIV and facilitating linkage to care is essential</vt:lpstr>
      <vt:lpstr>HIV testing as prevention monitoring    HIV prevention packages </vt:lpstr>
      <vt:lpstr>Frequency of HIV testing people (HIV-negatives)</vt:lpstr>
      <vt:lpstr> Accurate HIV diagnosis   WHO standard HIV testing strategy for changing HIV epidemic</vt:lpstr>
      <vt:lpstr>WHO 2015 guidelines: testing strategies</vt:lpstr>
      <vt:lpstr>Positive predictive value and number of tests</vt:lpstr>
      <vt:lpstr>Positive predictive value depends on positivity</vt:lpstr>
      <vt:lpstr>Challenges in operationalizing diagnosis guidance</vt:lpstr>
      <vt:lpstr>PowerPoint Presentation</vt:lpstr>
      <vt:lpstr>PowerPoint Presentation</vt:lpstr>
      <vt:lpstr>PowerPoint Presentation</vt:lpstr>
      <vt:lpstr>Gaps in HIV and syphilis screening  during pregnancy</vt:lpstr>
      <vt:lpstr> </vt:lpstr>
      <vt:lpstr>PowerPoint Presentation</vt:lpstr>
      <vt:lpstr>Dual HIV/syphilis rapid diagnostic tests can be used as the first test in antenatal care</vt:lpstr>
      <vt:lpstr>PowerPoint Presentation</vt:lpstr>
      <vt:lpstr>Implementation considerations for dual HIV/syphilis RDT in ANC</vt:lpstr>
      <vt:lpstr>WHO prequalified rapid dual HIV/syphilis tests</vt:lpstr>
      <vt:lpstr>PowerPoint Presentation</vt:lpstr>
      <vt:lpstr>           WHO 2019 HIV Testing Strategies   3 consecutive reactive tests for an HIV-positive diagnosis </vt:lpstr>
      <vt:lpstr>PowerPoint Presentation</vt:lpstr>
      <vt:lpstr>PowerPoint Presentation</vt:lpstr>
      <vt:lpstr> Verification Toolkit HIV Testing Algorithms                        –Forthcoming–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Cheryl Case</dc:creator>
  <cp:lastModifiedBy>FAJARDO ARISTIZABAL, Edisson</cp:lastModifiedBy>
  <cp:revision>84</cp:revision>
  <dcterms:created xsi:type="dcterms:W3CDTF">2019-12-05T12:35:44Z</dcterms:created>
  <dcterms:modified xsi:type="dcterms:W3CDTF">2021-10-21T15:55:05Z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0x010100C0298E0F4A0026418B57AA4B43B99D6F</vt:lpwstr>
  </property>
</Properties>
</file>