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22E127-55FE-4222-8296-DDA3F2D9F1D8}" v="1" dt="2024-05-31T09:13:26.74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144" y="-3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1593D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1593D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1" i="0">
                <a:solidFill>
                  <a:srgbClr val="1593D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924471"/>
            <a:ext cx="7560309" cy="3768090"/>
          </a:xfrm>
          <a:custGeom>
            <a:avLst/>
            <a:gdLst/>
            <a:ahLst/>
            <a:cxnLst/>
            <a:rect l="l" t="t" r="r" b="b"/>
            <a:pathLst>
              <a:path w="7560309" h="3768090">
                <a:moveTo>
                  <a:pt x="7559992" y="0"/>
                </a:moveTo>
                <a:lnTo>
                  <a:pt x="0" y="0"/>
                </a:lnTo>
                <a:lnTo>
                  <a:pt x="0" y="3767531"/>
                </a:lnTo>
                <a:lnTo>
                  <a:pt x="7559992" y="3767531"/>
                </a:lnTo>
                <a:lnTo>
                  <a:pt x="7559992" y="0"/>
                </a:lnTo>
                <a:close/>
              </a:path>
            </a:pathLst>
          </a:custGeom>
          <a:solidFill>
            <a:srgbClr val="F1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707158" y="7446525"/>
            <a:ext cx="4128770" cy="233679"/>
          </a:xfrm>
          <a:custGeom>
            <a:avLst/>
            <a:gdLst/>
            <a:ahLst/>
            <a:cxnLst/>
            <a:rect l="l" t="t" r="r" b="b"/>
            <a:pathLst>
              <a:path w="4128770" h="233679">
                <a:moveTo>
                  <a:pt x="4063936" y="0"/>
                </a:moveTo>
                <a:lnTo>
                  <a:pt x="64731" y="0"/>
                </a:lnTo>
                <a:lnTo>
                  <a:pt x="39599" y="5108"/>
                </a:lnTo>
                <a:lnTo>
                  <a:pt x="19016" y="19018"/>
                </a:lnTo>
                <a:lnTo>
                  <a:pt x="5108" y="39604"/>
                </a:lnTo>
                <a:lnTo>
                  <a:pt x="0" y="64744"/>
                </a:lnTo>
                <a:lnTo>
                  <a:pt x="0" y="168719"/>
                </a:lnTo>
                <a:lnTo>
                  <a:pt x="5108" y="193859"/>
                </a:lnTo>
                <a:lnTo>
                  <a:pt x="19016" y="214445"/>
                </a:lnTo>
                <a:lnTo>
                  <a:pt x="39599" y="228355"/>
                </a:lnTo>
                <a:lnTo>
                  <a:pt x="64731" y="233464"/>
                </a:lnTo>
                <a:lnTo>
                  <a:pt x="4063936" y="233464"/>
                </a:lnTo>
                <a:lnTo>
                  <a:pt x="4089076" y="228355"/>
                </a:lnTo>
                <a:lnTo>
                  <a:pt x="4109662" y="214445"/>
                </a:lnTo>
                <a:lnTo>
                  <a:pt x="4123572" y="193859"/>
                </a:lnTo>
                <a:lnTo>
                  <a:pt x="4128681" y="168719"/>
                </a:lnTo>
                <a:lnTo>
                  <a:pt x="4128681" y="64744"/>
                </a:lnTo>
                <a:lnTo>
                  <a:pt x="4123572" y="39604"/>
                </a:lnTo>
                <a:lnTo>
                  <a:pt x="4109662" y="19018"/>
                </a:lnTo>
                <a:lnTo>
                  <a:pt x="4089076" y="5108"/>
                </a:lnTo>
                <a:lnTo>
                  <a:pt x="4063936" y="0"/>
                </a:lnTo>
                <a:close/>
              </a:path>
            </a:pathLst>
          </a:custGeom>
          <a:solidFill>
            <a:srgbClr val="1593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942128" y="3567280"/>
            <a:ext cx="3236595" cy="3252470"/>
          </a:xfrm>
          <a:custGeom>
            <a:avLst/>
            <a:gdLst/>
            <a:ahLst/>
            <a:cxnLst/>
            <a:rect l="l" t="t" r="r" b="b"/>
            <a:pathLst>
              <a:path w="3236595" h="3252470">
                <a:moveTo>
                  <a:pt x="3083674" y="0"/>
                </a:moveTo>
                <a:lnTo>
                  <a:pt x="152399" y="0"/>
                </a:lnTo>
                <a:lnTo>
                  <a:pt x="104363" y="7802"/>
                </a:lnTo>
                <a:lnTo>
                  <a:pt x="62544" y="29504"/>
                </a:lnTo>
                <a:lnTo>
                  <a:pt x="29504" y="62544"/>
                </a:lnTo>
                <a:lnTo>
                  <a:pt x="7802" y="104363"/>
                </a:lnTo>
                <a:lnTo>
                  <a:pt x="0" y="152400"/>
                </a:lnTo>
                <a:lnTo>
                  <a:pt x="0" y="3099739"/>
                </a:lnTo>
                <a:lnTo>
                  <a:pt x="7802" y="3147776"/>
                </a:lnTo>
                <a:lnTo>
                  <a:pt x="29504" y="3189594"/>
                </a:lnTo>
                <a:lnTo>
                  <a:pt x="62544" y="3222635"/>
                </a:lnTo>
                <a:lnTo>
                  <a:pt x="104363" y="3244336"/>
                </a:lnTo>
                <a:lnTo>
                  <a:pt x="152399" y="3252139"/>
                </a:lnTo>
                <a:lnTo>
                  <a:pt x="3083674" y="3252139"/>
                </a:lnTo>
                <a:lnTo>
                  <a:pt x="3131710" y="3244336"/>
                </a:lnTo>
                <a:lnTo>
                  <a:pt x="3173529" y="3222635"/>
                </a:lnTo>
                <a:lnTo>
                  <a:pt x="3206569" y="3189594"/>
                </a:lnTo>
                <a:lnTo>
                  <a:pt x="3228271" y="3147776"/>
                </a:lnTo>
                <a:lnTo>
                  <a:pt x="3236074" y="3099739"/>
                </a:lnTo>
                <a:lnTo>
                  <a:pt x="3236074" y="152400"/>
                </a:lnTo>
                <a:lnTo>
                  <a:pt x="3228271" y="104363"/>
                </a:lnTo>
                <a:lnTo>
                  <a:pt x="3206569" y="62544"/>
                </a:lnTo>
                <a:lnTo>
                  <a:pt x="3173529" y="29504"/>
                </a:lnTo>
                <a:lnTo>
                  <a:pt x="3131710" y="7802"/>
                </a:lnTo>
                <a:lnTo>
                  <a:pt x="3083674" y="0"/>
                </a:lnTo>
                <a:close/>
              </a:path>
            </a:pathLst>
          </a:custGeom>
          <a:solidFill>
            <a:srgbClr val="F1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287990" y="4630242"/>
            <a:ext cx="2501900" cy="1763395"/>
          </a:xfrm>
          <a:custGeom>
            <a:avLst/>
            <a:gdLst/>
            <a:ahLst/>
            <a:cxnLst/>
            <a:rect l="l" t="t" r="r" b="b"/>
            <a:pathLst>
              <a:path w="2501900" h="1763395">
                <a:moveTo>
                  <a:pt x="439686" y="221094"/>
                </a:moveTo>
                <a:lnTo>
                  <a:pt x="50660" y="221094"/>
                </a:lnTo>
                <a:lnTo>
                  <a:pt x="34391" y="218224"/>
                </a:lnTo>
                <a:lnTo>
                  <a:pt x="21094" y="210413"/>
                </a:lnTo>
                <a:lnTo>
                  <a:pt x="12115" y="198843"/>
                </a:lnTo>
                <a:lnTo>
                  <a:pt x="8813" y="184683"/>
                </a:lnTo>
                <a:lnTo>
                  <a:pt x="8813" y="0"/>
                </a:lnTo>
                <a:lnTo>
                  <a:pt x="0" y="0"/>
                </a:lnTo>
                <a:lnTo>
                  <a:pt x="0" y="184683"/>
                </a:lnTo>
                <a:lnTo>
                  <a:pt x="3987" y="201815"/>
                </a:lnTo>
                <a:lnTo>
                  <a:pt x="14859" y="215836"/>
                </a:lnTo>
                <a:lnTo>
                  <a:pt x="30962" y="225285"/>
                </a:lnTo>
                <a:lnTo>
                  <a:pt x="50660" y="228765"/>
                </a:lnTo>
                <a:lnTo>
                  <a:pt x="439686" y="228765"/>
                </a:lnTo>
                <a:lnTo>
                  <a:pt x="439686" y="221094"/>
                </a:lnTo>
                <a:close/>
              </a:path>
              <a:path w="2501900" h="1763395">
                <a:moveTo>
                  <a:pt x="2501531" y="1578368"/>
                </a:moveTo>
                <a:lnTo>
                  <a:pt x="2497544" y="1561223"/>
                </a:lnTo>
                <a:lnTo>
                  <a:pt x="2486672" y="1547202"/>
                </a:lnTo>
                <a:lnTo>
                  <a:pt x="2470569" y="1537754"/>
                </a:lnTo>
                <a:lnTo>
                  <a:pt x="2450871" y="1534287"/>
                </a:lnTo>
                <a:lnTo>
                  <a:pt x="2061845" y="1534287"/>
                </a:lnTo>
                <a:lnTo>
                  <a:pt x="2061845" y="1541957"/>
                </a:lnTo>
                <a:lnTo>
                  <a:pt x="2450871" y="1541957"/>
                </a:lnTo>
                <a:lnTo>
                  <a:pt x="2467140" y="1544815"/>
                </a:lnTo>
                <a:lnTo>
                  <a:pt x="2480449" y="1552625"/>
                </a:lnTo>
                <a:lnTo>
                  <a:pt x="2489428" y="1564208"/>
                </a:lnTo>
                <a:lnTo>
                  <a:pt x="2492718" y="1578368"/>
                </a:lnTo>
                <a:lnTo>
                  <a:pt x="2492718" y="1763052"/>
                </a:lnTo>
                <a:lnTo>
                  <a:pt x="2501531" y="1763052"/>
                </a:lnTo>
                <a:lnTo>
                  <a:pt x="2501531" y="1578368"/>
                </a:lnTo>
                <a:close/>
              </a:path>
            </a:pathLst>
          </a:custGeom>
          <a:solidFill>
            <a:srgbClr val="626F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55932" y="1593716"/>
            <a:ext cx="6791959" cy="1872614"/>
          </a:xfrm>
          <a:custGeom>
            <a:avLst/>
            <a:gdLst/>
            <a:ahLst/>
            <a:cxnLst/>
            <a:rect l="l" t="t" r="r" b="b"/>
            <a:pathLst>
              <a:path w="6791959" h="1872614">
                <a:moveTo>
                  <a:pt x="6639293" y="0"/>
                </a:moveTo>
                <a:lnTo>
                  <a:pt x="152400" y="0"/>
                </a:lnTo>
                <a:lnTo>
                  <a:pt x="104363" y="7802"/>
                </a:lnTo>
                <a:lnTo>
                  <a:pt x="62544" y="29504"/>
                </a:lnTo>
                <a:lnTo>
                  <a:pt x="29504" y="62544"/>
                </a:lnTo>
                <a:lnTo>
                  <a:pt x="7802" y="104363"/>
                </a:lnTo>
                <a:lnTo>
                  <a:pt x="0" y="152399"/>
                </a:lnTo>
                <a:lnTo>
                  <a:pt x="0" y="1720189"/>
                </a:lnTo>
                <a:lnTo>
                  <a:pt x="7802" y="1768226"/>
                </a:lnTo>
                <a:lnTo>
                  <a:pt x="29504" y="1810044"/>
                </a:lnTo>
                <a:lnTo>
                  <a:pt x="62544" y="1843084"/>
                </a:lnTo>
                <a:lnTo>
                  <a:pt x="104363" y="1864786"/>
                </a:lnTo>
                <a:lnTo>
                  <a:pt x="152400" y="1872589"/>
                </a:lnTo>
                <a:lnTo>
                  <a:pt x="6639293" y="1872589"/>
                </a:lnTo>
                <a:lnTo>
                  <a:pt x="6687329" y="1864786"/>
                </a:lnTo>
                <a:lnTo>
                  <a:pt x="6729148" y="1843084"/>
                </a:lnTo>
                <a:lnTo>
                  <a:pt x="6762188" y="1810044"/>
                </a:lnTo>
                <a:lnTo>
                  <a:pt x="6783890" y="1768226"/>
                </a:lnTo>
                <a:lnTo>
                  <a:pt x="6791693" y="1720189"/>
                </a:lnTo>
                <a:lnTo>
                  <a:pt x="6791693" y="152399"/>
                </a:lnTo>
                <a:lnTo>
                  <a:pt x="6783890" y="104363"/>
                </a:lnTo>
                <a:lnTo>
                  <a:pt x="6762188" y="62544"/>
                </a:lnTo>
                <a:lnTo>
                  <a:pt x="6729148" y="29504"/>
                </a:lnTo>
                <a:lnTo>
                  <a:pt x="6687329" y="7802"/>
                </a:lnTo>
                <a:lnTo>
                  <a:pt x="6639293" y="0"/>
                </a:lnTo>
                <a:close/>
              </a:path>
            </a:pathLst>
          </a:custGeom>
          <a:solidFill>
            <a:srgbClr val="F1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2719247" y="1690993"/>
            <a:ext cx="0" cy="1680210"/>
          </a:xfrm>
          <a:custGeom>
            <a:avLst/>
            <a:gdLst/>
            <a:ahLst/>
            <a:cxnLst/>
            <a:rect l="l" t="t" r="r" b="b"/>
            <a:pathLst>
              <a:path h="1680210">
                <a:moveTo>
                  <a:pt x="0" y="0"/>
                </a:moveTo>
                <a:lnTo>
                  <a:pt x="0" y="1679638"/>
                </a:lnTo>
              </a:path>
            </a:pathLst>
          </a:custGeom>
          <a:ln w="4191">
            <a:solidFill>
              <a:srgbClr val="BCBE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643475" y="1690993"/>
            <a:ext cx="0" cy="1680210"/>
          </a:xfrm>
          <a:custGeom>
            <a:avLst/>
            <a:gdLst/>
            <a:ahLst/>
            <a:cxnLst/>
            <a:rect l="l" t="t" r="r" b="b"/>
            <a:pathLst>
              <a:path h="1680210">
                <a:moveTo>
                  <a:pt x="0" y="0"/>
                </a:moveTo>
                <a:lnTo>
                  <a:pt x="0" y="1679638"/>
                </a:lnTo>
              </a:path>
            </a:pathLst>
          </a:custGeom>
          <a:ln w="4191">
            <a:solidFill>
              <a:srgbClr val="BCBE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3414" y="866812"/>
            <a:ext cx="5797550" cy="375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1593D1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2" Type="http://schemas.openxmlformats.org/officeDocument/2006/relationships/hyperlink" Target="https://www.who.int/publications/i/item/9789240082854" TargetMode="Externa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8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050" y="977390"/>
            <a:ext cx="6798615" cy="3667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Fair</a:t>
            </a:r>
            <a:r>
              <a:rPr spc="-10" dirty="0"/>
              <a:t> </a:t>
            </a:r>
            <a:r>
              <a:rPr dirty="0"/>
              <a:t>share</a:t>
            </a:r>
            <a:r>
              <a:rPr spc="-15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dirty="0"/>
              <a:t>health</a:t>
            </a:r>
            <a:r>
              <a:rPr spc="-1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care:</a:t>
            </a:r>
            <a:r>
              <a:rPr spc="-10" dirty="0"/>
              <a:t> </a:t>
            </a:r>
            <a:r>
              <a:rPr lang="en-US" spc="-10" dirty="0"/>
              <a:t>Infographic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3806938" y="3750067"/>
            <a:ext cx="0" cy="2934335"/>
          </a:xfrm>
          <a:custGeom>
            <a:avLst/>
            <a:gdLst/>
            <a:ahLst/>
            <a:cxnLst/>
            <a:rect l="l" t="t" r="r" b="b"/>
            <a:pathLst>
              <a:path h="2934334">
                <a:moveTo>
                  <a:pt x="0" y="0"/>
                </a:moveTo>
                <a:lnTo>
                  <a:pt x="0" y="2933788"/>
                </a:lnTo>
              </a:path>
            </a:pathLst>
          </a:custGeom>
          <a:ln w="4191">
            <a:solidFill>
              <a:srgbClr val="BCBE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04742" y="4358895"/>
            <a:ext cx="440055" cy="2768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26034">
              <a:lnSpc>
                <a:spcPts val="900"/>
              </a:lnSpc>
              <a:spcBef>
                <a:spcPts val="280"/>
              </a:spcBef>
            </a:pPr>
            <a:r>
              <a:rPr sz="900" spc="-10" dirty="0">
                <a:solidFill>
                  <a:srgbClr val="F26929"/>
                </a:solidFill>
                <a:latin typeface="Century Gothic"/>
                <a:cs typeface="Century Gothic"/>
              </a:rPr>
              <a:t>Health systems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07785" y="6403494"/>
            <a:ext cx="563880" cy="27686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53340">
              <a:lnSpc>
                <a:spcPts val="900"/>
              </a:lnSpc>
              <a:spcBef>
                <a:spcPts val="280"/>
              </a:spcBef>
            </a:pPr>
            <a:r>
              <a:rPr sz="900" spc="-10" dirty="0">
                <a:solidFill>
                  <a:srgbClr val="0099D6"/>
                </a:solidFill>
                <a:latin typeface="Century Gothic"/>
                <a:cs typeface="Century Gothic"/>
              </a:rPr>
              <a:t>Gender inequality</a:t>
            </a:r>
            <a:endParaRPr sz="9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8981" y="10370174"/>
            <a:ext cx="6182360" cy="2410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700" b="1" spc="-55" dirty="0">
                <a:solidFill>
                  <a:srgbClr val="1593D1"/>
                </a:solidFill>
                <a:latin typeface="Gill Sans MT"/>
                <a:cs typeface="Gill Sans MT"/>
              </a:rPr>
              <a:t>Link to full report with reference: </a:t>
            </a:r>
            <a:r>
              <a:rPr lang="en-US" sz="700" spc="-55" dirty="0">
                <a:solidFill>
                  <a:srgbClr val="1593D1"/>
                </a:solidFill>
                <a:latin typeface="Gill Sans MT"/>
                <a:cs typeface="Gill Sans MT"/>
                <a:hlinkClick r:id="rId2"/>
              </a:rPr>
              <a:t>https://www.who.int/publications/i/item/9789240082854</a:t>
            </a:r>
            <a:r>
              <a:rPr lang="en-US" sz="700" spc="-5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i="1" spc="-55" dirty="0">
                <a:solidFill>
                  <a:srgbClr val="1593D1"/>
                </a:solidFill>
                <a:latin typeface="Gill Sans MT"/>
                <a:cs typeface="Gill Sans MT"/>
              </a:rPr>
              <a:t>©</a:t>
            </a:r>
            <a:r>
              <a:rPr sz="700" i="1" spc="80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World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Health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Organization</a:t>
            </a:r>
            <a:r>
              <a:rPr sz="700" i="1" spc="80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spc="-25" dirty="0">
                <a:solidFill>
                  <a:srgbClr val="1593D1"/>
                </a:solidFill>
                <a:latin typeface="Gill Sans MT"/>
                <a:cs typeface="Gill Sans MT"/>
              </a:rPr>
              <a:t>2024.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Some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rights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reserved.</a:t>
            </a:r>
            <a:r>
              <a:rPr sz="700" i="1" spc="80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This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work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is</a:t>
            </a:r>
            <a:r>
              <a:rPr sz="700" i="1" spc="80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available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under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the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spc="-10" dirty="0">
                <a:solidFill>
                  <a:srgbClr val="1593D1"/>
                </a:solidFill>
                <a:latin typeface="Gill Sans MT"/>
                <a:cs typeface="Gill Sans MT"/>
              </a:rPr>
              <a:t>CC</a:t>
            </a:r>
            <a:r>
              <a:rPr sz="700" i="1" spc="80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spc="-20" dirty="0">
                <a:solidFill>
                  <a:srgbClr val="1593D1"/>
                </a:solidFill>
                <a:latin typeface="Gill Sans MT"/>
                <a:cs typeface="Gill Sans MT"/>
              </a:rPr>
              <a:t>BY-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NC-SA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spc="-20" dirty="0">
                <a:solidFill>
                  <a:srgbClr val="1593D1"/>
                </a:solidFill>
                <a:latin typeface="Gill Sans MT"/>
                <a:cs typeface="Gill Sans MT"/>
              </a:rPr>
              <a:t>3.0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IGO</a:t>
            </a:r>
            <a:r>
              <a:rPr sz="700" i="1" spc="85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license</a:t>
            </a:r>
            <a:r>
              <a:rPr sz="700" i="1" spc="80" dirty="0">
                <a:solidFill>
                  <a:srgbClr val="1593D1"/>
                </a:solidFill>
                <a:latin typeface="Gill Sans MT"/>
                <a:cs typeface="Gill Sans MT"/>
              </a:rPr>
              <a:t> </a:t>
            </a:r>
            <a:r>
              <a:rPr sz="700" i="1" dirty="0">
                <a:solidFill>
                  <a:srgbClr val="1593D1"/>
                </a:solidFill>
                <a:latin typeface="Gill Sans MT"/>
                <a:cs typeface="Gill Sans MT"/>
              </a:rPr>
              <a:t>(https://creativecommons.org/licenses/by-nc-</a:t>
            </a:r>
            <a:r>
              <a:rPr sz="700" i="1" spc="-10" dirty="0">
                <a:solidFill>
                  <a:srgbClr val="1593D1"/>
                </a:solidFill>
                <a:latin typeface="Gill Sans MT"/>
                <a:cs typeface="Gill Sans MT"/>
              </a:rPr>
              <a:t>sa/3.0/igo).</a:t>
            </a:r>
            <a:endParaRPr sz="700" dirty="0">
              <a:latin typeface="Gill Sans MT"/>
              <a:cs typeface="Gill Sans MT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636029" y="270801"/>
            <a:ext cx="232410" cy="232410"/>
          </a:xfrm>
          <a:custGeom>
            <a:avLst/>
            <a:gdLst/>
            <a:ahLst/>
            <a:cxnLst/>
            <a:rect l="l" t="t" r="r" b="b"/>
            <a:pathLst>
              <a:path w="232409" h="232409">
                <a:moveTo>
                  <a:pt x="232067" y="110972"/>
                </a:moveTo>
                <a:lnTo>
                  <a:pt x="121107" y="110972"/>
                </a:lnTo>
                <a:lnTo>
                  <a:pt x="121107" y="0"/>
                </a:lnTo>
                <a:lnTo>
                  <a:pt x="110959" y="0"/>
                </a:lnTo>
                <a:lnTo>
                  <a:pt x="110959" y="110972"/>
                </a:lnTo>
                <a:lnTo>
                  <a:pt x="0" y="110972"/>
                </a:lnTo>
                <a:lnTo>
                  <a:pt x="0" y="121107"/>
                </a:lnTo>
                <a:lnTo>
                  <a:pt x="110959" y="121107"/>
                </a:lnTo>
                <a:lnTo>
                  <a:pt x="110959" y="232067"/>
                </a:lnTo>
                <a:lnTo>
                  <a:pt x="121107" y="232067"/>
                </a:lnTo>
                <a:lnTo>
                  <a:pt x="121107" y="121107"/>
                </a:lnTo>
                <a:lnTo>
                  <a:pt x="232067" y="121107"/>
                </a:lnTo>
                <a:lnTo>
                  <a:pt x="232067" y="110972"/>
                </a:lnTo>
                <a:close/>
              </a:path>
            </a:pathLst>
          </a:custGeom>
          <a:solidFill>
            <a:srgbClr val="F26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154407" y="270801"/>
            <a:ext cx="232410" cy="232410"/>
          </a:xfrm>
          <a:custGeom>
            <a:avLst/>
            <a:gdLst/>
            <a:ahLst/>
            <a:cxnLst/>
            <a:rect l="l" t="t" r="r" b="b"/>
            <a:pathLst>
              <a:path w="232410" h="232409">
                <a:moveTo>
                  <a:pt x="232079" y="110972"/>
                </a:moveTo>
                <a:lnTo>
                  <a:pt x="121119" y="110972"/>
                </a:lnTo>
                <a:lnTo>
                  <a:pt x="121119" y="0"/>
                </a:lnTo>
                <a:lnTo>
                  <a:pt x="110972" y="0"/>
                </a:lnTo>
                <a:lnTo>
                  <a:pt x="110972" y="110972"/>
                </a:lnTo>
                <a:lnTo>
                  <a:pt x="0" y="110972"/>
                </a:lnTo>
                <a:lnTo>
                  <a:pt x="0" y="121107"/>
                </a:lnTo>
                <a:lnTo>
                  <a:pt x="110972" y="121107"/>
                </a:lnTo>
                <a:lnTo>
                  <a:pt x="110972" y="232067"/>
                </a:lnTo>
                <a:lnTo>
                  <a:pt x="121119" y="232067"/>
                </a:lnTo>
                <a:lnTo>
                  <a:pt x="121119" y="121107"/>
                </a:lnTo>
                <a:lnTo>
                  <a:pt x="232079" y="121107"/>
                </a:lnTo>
                <a:lnTo>
                  <a:pt x="232079" y="110972"/>
                </a:lnTo>
                <a:close/>
              </a:path>
            </a:pathLst>
          </a:custGeom>
          <a:solidFill>
            <a:srgbClr val="F26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72810" y="270801"/>
            <a:ext cx="232410" cy="232410"/>
          </a:xfrm>
          <a:custGeom>
            <a:avLst/>
            <a:gdLst/>
            <a:ahLst/>
            <a:cxnLst/>
            <a:rect l="l" t="t" r="r" b="b"/>
            <a:pathLst>
              <a:path w="232410" h="232409">
                <a:moveTo>
                  <a:pt x="232067" y="110972"/>
                </a:moveTo>
                <a:lnTo>
                  <a:pt x="121107" y="110972"/>
                </a:lnTo>
                <a:lnTo>
                  <a:pt x="121107" y="0"/>
                </a:lnTo>
                <a:lnTo>
                  <a:pt x="110959" y="0"/>
                </a:lnTo>
                <a:lnTo>
                  <a:pt x="110959" y="110972"/>
                </a:lnTo>
                <a:lnTo>
                  <a:pt x="0" y="110972"/>
                </a:lnTo>
                <a:lnTo>
                  <a:pt x="0" y="121107"/>
                </a:lnTo>
                <a:lnTo>
                  <a:pt x="110959" y="121107"/>
                </a:lnTo>
                <a:lnTo>
                  <a:pt x="110959" y="232067"/>
                </a:lnTo>
                <a:lnTo>
                  <a:pt x="121107" y="232067"/>
                </a:lnTo>
                <a:lnTo>
                  <a:pt x="121107" y="121107"/>
                </a:lnTo>
                <a:lnTo>
                  <a:pt x="232067" y="121107"/>
                </a:lnTo>
                <a:lnTo>
                  <a:pt x="232067" y="110972"/>
                </a:lnTo>
                <a:close/>
              </a:path>
            </a:pathLst>
          </a:custGeom>
          <a:solidFill>
            <a:srgbClr val="F26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91201" y="270801"/>
            <a:ext cx="232410" cy="232410"/>
          </a:xfrm>
          <a:custGeom>
            <a:avLst/>
            <a:gdLst/>
            <a:ahLst/>
            <a:cxnLst/>
            <a:rect l="l" t="t" r="r" b="b"/>
            <a:pathLst>
              <a:path w="232410" h="232409">
                <a:moveTo>
                  <a:pt x="232054" y="110972"/>
                </a:moveTo>
                <a:lnTo>
                  <a:pt x="121107" y="110972"/>
                </a:lnTo>
                <a:lnTo>
                  <a:pt x="121107" y="0"/>
                </a:lnTo>
                <a:lnTo>
                  <a:pt x="110959" y="0"/>
                </a:lnTo>
                <a:lnTo>
                  <a:pt x="110959" y="110972"/>
                </a:lnTo>
                <a:lnTo>
                  <a:pt x="0" y="110972"/>
                </a:lnTo>
                <a:lnTo>
                  <a:pt x="0" y="121107"/>
                </a:lnTo>
                <a:lnTo>
                  <a:pt x="110959" y="121107"/>
                </a:lnTo>
                <a:lnTo>
                  <a:pt x="110959" y="232067"/>
                </a:lnTo>
                <a:lnTo>
                  <a:pt x="121107" y="232067"/>
                </a:lnTo>
                <a:lnTo>
                  <a:pt x="121107" y="121107"/>
                </a:lnTo>
                <a:lnTo>
                  <a:pt x="232054" y="121107"/>
                </a:lnTo>
                <a:lnTo>
                  <a:pt x="232054" y="110972"/>
                </a:lnTo>
                <a:close/>
              </a:path>
            </a:pathLst>
          </a:custGeom>
          <a:solidFill>
            <a:srgbClr val="F26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48721" y="270801"/>
            <a:ext cx="644525" cy="464184"/>
          </a:xfrm>
          <a:custGeom>
            <a:avLst/>
            <a:gdLst/>
            <a:ahLst/>
            <a:cxnLst/>
            <a:rect l="l" t="t" r="r" b="b"/>
            <a:pathLst>
              <a:path w="644525" h="464184">
                <a:moveTo>
                  <a:pt x="232067" y="343014"/>
                </a:moveTo>
                <a:lnTo>
                  <a:pt x="121107" y="343014"/>
                </a:lnTo>
                <a:lnTo>
                  <a:pt x="121107" y="232054"/>
                </a:lnTo>
                <a:lnTo>
                  <a:pt x="110959" y="232054"/>
                </a:lnTo>
                <a:lnTo>
                  <a:pt x="110959" y="343014"/>
                </a:lnTo>
                <a:lnTo>
                  <a:pt x="0" y="343014"/>
                </a:lnTo>
                <a:lnTo>
                  <a:pt x="0" y="353161"/>
                </a:lnTo>
                <a:lnTo>
                  <a:pt x="110959" y="353161"/>
                </a:lnTo>
                <a:lnTo>
                  <a:pt x="110959" y="464121"/>
                </a:lnTo>
                <a:lnTo>
                  <a:pt x="121107" y="464121"/>
                </a:lnTo>
                <a:lnTo>
                  <a:pt x="121107" y="353161"/>
                </a:lnTo>
                <a:lnTo>
                  <a:pt x="232067" y="353161"/>
                </a:lnTo>
                <a:lnTo>
                  <a:pt x="232067" y="343014"/>
                </a:lnTo>
                <a:close/>
              </a:path>
              <a:path w="644525" h="464184">
                <a:moveTo>
                  <a:pt x="392925" y="110972"/>
                </a:moveTo>
                <a:lnTo>
                  <a:pt x="281978" y="110972"/>
                </a:lnTo>
                <a:lnTo>
                  <a:pt x="281978" y="0"/>
                </a:lnTo>
                <a:lnTo>
                  <a:pt x="271830" y="0"/>
                </a:lnTo>
                <a:lnTo>
                  <a:pt x="271830" y="110972"/>
                </a:lnTo>
                <a:lnTo>
                  <a:pt x="160845" y="110972"/>
                </a:lnTo>
                <a:lnTo>
                  <a:pt x="160845" y="121107"/>
                </a:lnTo>
                <a:lnTo>
                  <a:pt x="271830" y="121107"/>
                </a:lnTo>
                <a:lnTo>
                  <a:pt x="271830" y="232067"/>
                </a:lnTo>
                <a:lnTo>
                  <a:pt x="281978" y="232067"/>
                </a:lnTo>
                <a:lnTo>
                  <a:pt x="281978" y="121107"/>
                </a:lnTo>
                <a:lnTo>
                  <a:pt x="392925" y="121107"/>
                </a:lnTo>
                <a:lnTo>
                  <a:pt x="392925" y="110972"/>
                </a:lnTo>
                <a:close/>
              </a:path>
              <a:path w="644525" h="464184">
                <a:moveTo>
                  <a:pt x="644347" y="343014"/>
                </a:moveTo>
                <a:lnTo>
                  <a:pt x="533400" y="343014"/>
                </a:lnTo>
                <a:lnTo>
                  <a:pt x="533400" y="232054"/>
                </a:lnTo>
                <a:lnTo>
                  <a:pt x="523252" y="232054"/>
                </a:lnTo>
                <a:lnTo>
                  <a:pt x="523252" y="343014"/>
                </a:lnTo>
                <a:lnTo>
                  <a:pt x="412280" y="343014"/>
                </a:lnTo>
                <a:lnTo>
                  <a:pt x="412280" y="353161"/>
                </a:lnTo>
                <a:lnTo>
                  <a:pt x="523252" y="353161"/>
                </a:lnTo>
                <a:lnTo>
                  <a:pt x="523252" y="464121"/>
                </a:lnTo>
                <a:lnTo>
                  <a:pt x="533400" y="464121"/>
                </a:lnTo>
                <a:lnTo>
                  <a:pt x="533400" y="353161"/>
                </a:lnTo>
                <a:lnTo>
                  <a:pt x="644347" y="353161"/>
                </a:lnTo>
                <a:lnTo>
                  <a:pt x="644347" y="343014"/>
                </a:lnTo>
                <a:close/>
              </a:path>
            </a:pathLst>
          </a:custGeom>
          <a:solidFill>
            <a:srgbClr val="F26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87451" y="502856"/>
            <a:ext cx="232410" cy="232410"/>
          </a:xfrm>
          <a:custGeom>
            <a:avLst/>
            <a:gdLst/>
            <a:ahLst/>
            <a:cxnLst/>
            <a:rect l="l" t="t" r="r" b="b"/>
            <a:pathLst>
              <a:path w="232409" h="232409">
                <a:moveTo>
                  <a:pt x="232067" y="110959"/>
                </a:moveTo>
                <a:lnTo>
                  <a:pt x="121107" y="110959"/>
                </a:lnTo>
                <a:lnTo>
                  <a:pt x="121107" y="0"/>
                </a:lnTo>
                <a:lnTo>
                  <a:pt x="110959" y="0"/>
                </a:lnTo>
                <a:lnTo>
                  <a:pt x="110959" y="110959"/>
                </a:lnTo>
                <a:lnTo>
                  <a:pt x="0" y="110959"/>
                </a:lnTo>
                <a:lnTo>
                  <a:pt x="0" y="121107"/>
                </a:lnTo>
                <a:lnTo>
                  <a:pt x="110959" y="121107"/>
                </a:lnTo>
                <a:lnTo>
                  <a:pt x="110959" y="232067"/>
                </a:lnTo>
                <a:lnTo>
                  <a:pt x="121107" y="232067"/>
                </a:lnTo>
                <a:lnTo>
                  <a:pt x="121107" y="121107"/>
                </a:lnTo>
                <a:lnTo>
                  <a:pt x="232067" y="121107"/>
                </a:lnTo>
                <a:lnTo>
                  <a:pt x="232067" y="110959"/>
                </a:lnTo>
                <a:close/>
              </a:path>
            </a:pathLst>
          </a:custGeom>
          <a:solidFill>
            <a:srgbClr val="F26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05842" y="502856"/>
            <a:ext cx="232410" cy="232410"/>
          </a:xfrm>
          <a:custGeom>
            <a:avLst/>
            <a:gdLst/>
            <a:ahLst/>
            <a:cxnLst/>
            <a:rect l="l" t="t" r="r" b="b"/>
            <a:pathLst>
              <a:path w="232409" h="232409">
                <a:moveTo>
                  <a:pt x="232054" y="110959"/>
                </a:moveTo>
                <a:lnTo>
                  <a:pt x="121107" y="110959"/>
                </a:lnTo>
                <a:lnTo>
                  <a:pt x="121107" y="0"/>
                </a:lnTo>
                <a:lnTo>
                  <a:pt x="110959" y="0"/>
                </a:lnTo>
                <a:lnTo>
                  <a:pt x="110959" y="110959"/>
                </a:lnTo>
                <a:lnTo>
                  <a:pt x="0" y="110959"/>
                </a:lnTo>
                <a:lnTo>
                  <a:pt x="0" y="121107"/>
                </a:lnTo>
                <a:lnTo>
                  <a:pt x="110959" y="121107"/>
                </a:lnTo>
                <a:lnTo>
                  <a:pt x="110959" y="232067"/>
                </a:lnTo>
                <a:lnTo>
                  <a:pt x="121107" y="232067"/>
                </a:lnTo>
                <a:lnTo>
                  <a:pt x="121107" y="121107"/>
                </a:lnTo>
                <a:lnTo>
                  <a:pt x="232054" y="121107"/>
                </a:lnTo>
                <a:lnTo>
                  <a:pt x="232054" y="110959"/>
                </a:lnTo>
                <a:close/>
              </a:path>
            </a:pathLst>
          </a:custGeom>
          <a:solidFill>
            <a:srgbClr val="F26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924220" y="502856"/>
            <a:ext cx="232410" cy="232410"/>
          </a:xfrm>
          <a:custGeom>
            <a:avLst/>
            <a:gdLst/>
            <a:ahLst/>
            <a:cxnLst/>
            <a:rect l="l" t="t" r="r" b="b"/>
            <a:pathLst>
              <a:path w="232410" h="232409">
                <a:moveTo>
                  <a:pt x="232079" y="110959"/>
                </a:moveTo>
                <a:lnTo>
                  <a:pt x="121119" y="110959"/>
                </a:lnTo>
                <a:lnTo>
                  <a:pt x="121119" y="0"/>
                </a:lnTo>
                <a:lnTo>
                  <a:pt x="110972" y="0"/>
                </a:lnTo>
                <a:lnTo>
                  <a:pt x="110972" y="110959"/>
                </a:lnTo>
                <a:lnTo>
                  <a:pt x="0" y="110959"/>
                </a:lnTo>
                <a:lnTo>
                  <a:pt x="0" y="121107"/>
                </a:lnTo>
                <a:lnTo>
                  <a:pt x="110972" y="121107"/>
                </a:lnTo>
                <a:lnTo>
                  <a:pt x="110972" y="232067"/>
                </a:lnTo>
                <a:lnTo>
                  <a:pt x="121119" y="232067"/>
                </a:lnTo>
                <a:lnTo>
                  <a:pt x="121119" y="121107"/>
                </a:lnTo>
                <a:lnTo>
                  <a:pt x="232079" y="121107"/>
                </a:lnTo>
                <a:lnTo>
                  <a:pt x="232079" y="110959"/>
                </a:lnTo>
                <a:close/>
              </a:path>
            </a:pathLst>
          </a:custGeom>
          <a:solidFill>
            <a:srgbClr val="F26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42623" y="502856"/>
            <a:ext cx="232410" cy="232410"/>
          </a:xfrm>
          <a:custGeom>
            <a:avLst/>
            <a:gdLst/>
            <a:ahLst/>
            <a:cxnLst/>
            <a:rect l="l" t="t" r="r" b="b"/>
            <a:pathLst>
              <a:path w="232410" h="232409">
                <a:moveTo>
                  <a:pt x="232067" y="110959"/>
                </a:moveTo>
                <a:lnTo>
                  <a:pt x="121107" y="110959"/>
                </a:lnTo>
                <a:lnTo>
                  <a:pt x="121107" y="0"/>
                </a:lnTo>
                <a:lnTo>
                  <a:pt x="110959" y="0"/>
                </a:lnTo>
                <a:lnTo>
                  <a:pt x="110959" y="110959"/>
                </a:lnTo>
                <a:lnTo>
                  <a:pt x="0" y="110959"/>
                </a:lnTo>
                <a:lnTo>
                  <a:pt x="0" y="121107"/>
                </a:lnTo>
                <a:lnTo>
                  <a:pt x="110959" y="121107"/>
                </a:lnTo>
                <a:lnTo>
                  <a:pt x="110959" y="232067"/>
                </a:lnTo>
                <a:lnTo>
                  <a:pt x="121107" y="232067"/>
                </a:lnTo>
                <a:lnTo>
                  <a:pt x="121107" y="121107"/>
                </a:lnTo>
                <a:lnTo>
                  <a:pt x="232067" y="121107"/>
                </a:lnTo>
                <a:lnTo>
                  <a:pt x="232067" y="110959"/>
                </a:lnTo>
                <a:close/>
              </a:path>
            </a:pathLst>
          </a:custGeom>
          <a:solidFill>
            <a:srgbClr val="F267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749014" y="6703568"/>
            <a:ext cx="116205" cy="116205"/>
          </a:xfrm>
          <a:custGeom>
            <a:avLst/>
            <a:gdLst/>
            <a:ahLst/>
            <a:cxnLst/>
            <a:rect l="l" t="t" r="r" b="b"/>
            <a:pathLst>
              <a:path w="116204" h="116204">
                <a:moveTo>
                  <a:pt x="115849" y="55397"/>
                </a:moveTo>
                <a:lnTo>
                  <a:pt x="60452" y="55397"/>
                </a:lnTo>
                <a:lnTo>
                  <a:pt x="60452" y="0"/>
                </a:lnTo>
                <a:lnTo>
                  <a:pt x="55384" y="0"/>
                </a:lnTo>
                <a:lnTo>
                  <a:pt x="55384" y="55397"/>
                </a:lnTo>
                <a:lnTo>
                  <a:pt x="0" y="55397"/>
                </a:lnTo>
                <a:lnTo>
                  <a:pt x="0" y="60464"/>
                </a:lnTo>
                <a:lnTo>
                  <a:pt x="55384" y="60464"/>
                </a:lnTo>
                <a:lnTo>
                  <a:pt x="55384" y="115849"/>
                </a:lnTo>
                <a:lnTo>
                  <a:pt x="60452" y="115849"/>
                </a:lnTo>
                <a:lnTo>
                  <a:pt x="60452" y="60464"/>
                </a:lnTo>
                <a:lnTo>
                  <a:pt x="115849" y="60464"/>
                </a:lnTo>
                <a:lnTo>
                  <a:pt x="115849" y="55397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49014" y="3567277"/>
            <a:ext cx="116205" cy="116205"/>
          </a:xfrm>
          <a:custGeom>
            <a:avLst/>
            <a:gdLst/>
            <a:ahLst/>
            <a:cxnLst/>
            <a:rect l="l" t="t" r="r" b="b"/>
            <a:pathLst>
              <a:path w="116204" h="116204">
                <a:moveTo>
                  <a:pt x="115849" y="55397"/>
                </a:moveTo>
                <a:lnTo>
                  <a:pt x="60452" y="55397"/>
                </a:lnTo>
                <a:lnTo>
                  <a:pt x="60452" y="0"/>
                </a:lnTo>
                <a:lnTo>
                  <a:pt x="55384" y="0"/>
                </a:lnTo>
                <a:lnTo>
                  <a:pt x="55384" y="55397"/>
                </a:lnTo>
                <a:lnTo>
                  <a:pt x="0" y="55397"/>
                </a:lnTo>
                <a:lnTo>
                  <a:pt x="0" y="60464"/>
                </a:lnTo>
                <a:lnTo>
                  <a:pt x="55384" y="60464"/>
                </a:lnTo>
                <a:lnTo>
                  <a:pt x="55384" y="115849"/>
                </a:lnTo>
                <a:lnTo>
                  <a:pt x="60452" y="115849"/>
                </a:lnTo>
                <a:lnTo>
                  <a:pt x="60452" y="60464"/>
                </a:lnTo>
                <a:lnTo>
                  <a:pt x="115849" y="60464"/>
                </a:lnTo>
                <a:lnTo>
                  <a:pt x="115849" y="55397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185090" y="3636228"/>
            <a:ext cx="2743835" cy="45720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065" marR="5080" algn="ctr">
              <a:lnSpc>
                <a:spcPts val="1100"/>
              </a:lnSpc>
              <a:spcBef>
                <a:spcPts val="220"/>
              </a:spcBef>
            </a:pP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The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way</a:t>
            </a:r>
            <a:r>
              <a:rPr sz="1000" b="1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that</a:t>
            </a:r>
            <a:r>
              <a:rPr sz="1000" b="1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and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work</a:t>
            </a:r>
            <a:r>
              <a:rPr sz="1000" b="1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is</a:t>
            </a:r>
            <a:r>
              <a:rPr sz="1000" b="1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valued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is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b="1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systems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issue</a:t>
            </a:r>
            <a:r>
              <a:rPr sz="1000" b="1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and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</a:t>
            </a:r>
            <a:r>
              <a:rPr sz="1000" b="1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gender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inequality 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issue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76304" y="2991322"/>
            <a:ext cx="138366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" marR="5080" indent="-381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of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unpaid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work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is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performed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by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women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4800" y="2839811"/>
            <a:ext cx="18669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2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out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of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3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workers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in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the</a:t>
            </a:r>
            <a:r>
              <a:rPr sz="1000" spc="50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and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sector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across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the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world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are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women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6614" y="3581364"/>
            <a:ext cx="3286760" cy="45720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1100"/>
              </a:lnSpc>
              <a:spcBef>
                <a:spcPts val="220"/>
              </a:spcBef>
            </a:pP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Underinvestment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 in</a:t>
            </a:r>
            <a:r>
              <a:rPr sz="1000" b="1" spc="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b="1" spc="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systems</a:t>
            </a:r>
            <a:r>
              <a:rPr sz="1000" b="1" spc="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and the</a:t>
            </a:r>
            <a:r>
              <a:rPr sz="1000" b="1" spc="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health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and</a:t>
            </a:r>
            <a:r>
              <a:rPr sz="1000" b="1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b="1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workforce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hinders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progress</a:t>
            </a:r>
            <a:r>
              <a:rPr sz="1000" b="1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towards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gender equality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6614" y="4063964"/>
            <a:ext cx="3274695" cy="134620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56210" marR="276860" indent="-144145">
              <a:lnSpc>
                <a:spcPts val="1100"/>
              </a:lnSpc>
              <a:spcBef>
                <a:spcPts val="220"/>
              </a:spcBef>
              <a:buChar char="▪"/>
              <a:tabLst>
                <a:tab pos="156845" algn="l"/>
              </a:tabLst>
            </a:pP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Weak</a:t>
            </a:r>
            <a:r>
              <a:rPr sz="1000" spc="-4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spc="-4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systems</a:t>
            </a:r>
            <a:r>
              <a:rPr sz="1000" spc="-4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transfer</a:t>
            </a:r>
            <a:r>
              <a:rPr sz="1000" spc="-4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unpaid</a:t>
            </a:r>
            <a:r>
              <a:rPr sz="1000" spc="-4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spc="-3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work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onto</a:t>
            </a:r>
            <a:r>
              <a:rPr sz="1000" spc="-3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women</a:t>
            </a:r>
            <a:endParaRPr sz="1000">
              <a:latin typeface="Century Gothic"/>
              <a:cs typeface="Century Gothic"/>
            </a:endParaRPr>
          </a:p>
          <a:p>
            <a:pPr marL="156210" marR="331470" indent="-144145">
              <a:lnSpc>
                <a:spcPts val="1100"/>
              </a:lnSpc>
              <a:spcBef>
                <a:spcPts val="500"/>
              </a:spcBef>
              <a:buChar char="▪"/>
              <a:tabLst>
                <a:tab pos="156845" algn="l"/>
              </a:tabLst>
            </a:pP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Lower</a:t>
            </a:r>
            <a:r>
              <a:rPr sz="1000" spc="-3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spending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is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correlated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with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more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unequal</a:t>
            </a:r>
            <a:r>
              <a:rPr sz="1000" spc="-3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distribution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of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unpaid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work</a:t>
            </a:r>
            <a:endParaRPr sz="1000">
              <a:latin typeface="Century Gothic"/>
              <a:cs typeface="Century Gothic"/>
            </a:endParaRPr>
          </a:p>
          <a:p>
            <a:pPr marL="156210" marR="33655" indent="-144145">
              <a:lnSpc>
                <a:spcPts val="1100"/>
              </a:lnSpc>
              <a:spcBef>
                <a:spcPts val="500"/>
              </a:spcBef>
              <a:buChar char="▪"/>
              <a:tabLst>
                <a:tab pos="156845" algn="l"/>
              </a:tabLst>
            </a:pP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Expectations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and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obligations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of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unpaid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work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is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a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barrier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for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women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to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undertake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any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paid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work</a:t>
            </a:r>
            <a:endParaRPr sz="1000">
              <a:latin typeface="Century Gothic"/>
              <a:cs typeface="Century Gothic"/>
            </a:endParaRPr>
          </a:p>
          <a:p>
            <a:pPr marL="156210" marR="5080" indent="-144145">
              <a:lnSpc>
                <a:spcPts val="1100"/>
              </a:lnSpc>
              <a:spcBef>
                <a:spcPts val="500"/>
              </a:spcBef>
              <a:buChar char="▪"/>
              <a:tabLst>
                <a:tab pos="156845" algn="l"/>
              </a:tabLst>
            </a:pP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Average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monthly earnings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in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the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health and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social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sector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tend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to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be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lower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than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in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other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sectors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6614" y="5528782"/>
            <a:ext cx="3224530" cy="13081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347345">
              <a:lnSpc>
                <a:spcPts val="1100"/>
              </a:lnSpc>
              <a:spcBef>
                <a:spcPts val="219"/>
              </a:spcBef>
            </a:pP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Gender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inequality</a:t>
            </a:r>
            <a:r>
              <a:rPr sz="1000" b="1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in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b="1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and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work</a:t>
            </a:r>
            <a:r>
              <a:rPr sz="1000" b="1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spc="-25" dirty="0">
                <a:solidFill>
                  <a:srgbClr val="58595B"/>
                </a:solidFill>
                <a:latin typeface="Century Gothic"/>
                <a:cs typeface="Century Gothic"/>
              </a:rPr>
              <a:t>is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negatively</a:t>
            </a:r>
            <a:r>
              <a:rPr sz="1000" b="1" spc="-3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associated</a:t>
            </a:r>
            <a:r>
              <a:rPr sz="1000" b="1" spc="-3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with</a:t>
            </a:r>
            <a:r>
              <a:rPr sz="1000" b="1" spc="-3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b="1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system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performance</a:t>
            </a:r>
            <a:r>
              <a:rPr sz="1000" b="1" spc="-4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and</a:t>
            </a:r>
            <a:r>
              <a:rPr sz="1000" b="1" spc="-3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population</a:t>
            </a:r>
            <a:r>
              <a:rPr sz="1000" b="1" spc="-4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b="1" spc="-3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outcomes</a:t>
            </a:r>
            <a:endParaRPr sz="1000" dirty="0">
              <a:latin typeface="Century Gothic"/>
              <a:cs typeface="Century Gothic"/>
            </a:endParaRPr>
          </a:p>
          <a:p>
            <a:pPr marL="156210" marR="82550" indent="-144145">
              <a:lnSpc>
                <a:spcPts val="1100"/>
              </a:lnSpc>
              <a:spcBef>
                <a:spcPts val="600"/>
              </a:spcBef>
              <a:buChar char="▪"/>
              <a:tabLst>
                <a:tab pos="156845" algn="l"/>
              </a:tabLst>
            </a:pP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Gender</a:t>
            </a:r>
            <a:r>
              <a:rPr sz="1000" spc="-3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inequality</a:t>
            </a:r>
            <a:r>
              <a:rPr sz="1000" spc="-3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in</a:t>
            </a:r>
            <a:r>
              <a:rPr sz="1000" spc="-3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labour</a:t>
            </a:r>
            <a:r>
              <a:rPr sz="1000" spc="-3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force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participation</a:t>
            </a:r>
            <a:r>
              <a:rPr sz="1000" spc="-3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is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associated</a:t>
            </a:r>
            <a:r>
              <a:rPr sz="1000" spc="-3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with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poorer</a:t>
            </a:r>
            <a:r>
              <a:rPr sz="1000" spc="-3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system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outcomes</a:t>
            </a:r>
            <a:endParaRPr sz="1000" dirty="0">
              <a:latin typeface="Century Gothic"/>
              <a:cs typeface="Century Gothic"/>
            </a:endParaRPr>
          </a:p>
          <a:p>
            <a:pPr marL="156210" marR="5080" indent="-144145" algn="just">
              <a:lnSpc>
                <a:spcPts val="1100"/>
              </a:lnSpc>
              <a:spcBef>
                <a:spcPts val="600"/>
              </a:spcBef>
              <a:buChar char="▪"/>
              <a:tabLst>
                <a:tab pos="156845" algn="l"/>
              </a:tabLst>
            </a:pP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systems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that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rely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on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higher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levels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of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unpaid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work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are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less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effective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in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improving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people's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than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those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that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invest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in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paid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roles</a:t>
            </a:r>
            <a:endParaRPr sz="1000" dirty="0">
              <a:latin typeface="Century Gothic"/>
              <a:cs typeface="Century Gothic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4401048" y="4237106"/>
            <a:ext cx="2390140" cy="2390140"/>
            <a:chOff x="4401048" y="4237106"/>
            <a:chExt cx="2390140" cy="2390140"/>
          </a:xfrm>
        </p:grpSpPr>
        <p:pic>
          <p:nvPicPr>
            <p:cNvPr id="25" name="object 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01048" y="4237106"/>
              <a:ext cx="2389628" cy="2389626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17783" y="4252620"/>
              <a:ext cx="2340038" cy="2339949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4839035" y="4690125"/>
              <a:ext cx="1464945" cy="1464945"/>
            </a:xfrm>
            <a:custGeom>
              <a:avLst/>
              <a:gdLst/>
              <a:ahLst/>
              <a:cxnLst/>
              <a:rect l="l" t="t" r="r" b="b"/>
              <a:pathLst>
                <a:path w="1464945" h="1464945">
                  <a:moveTo>
                    <a:pt x="732472" y="0"/>
                  </a:moveTo>
                  <a:lnTo>
                    <a:pt x="684312" y="1557"/>
                  </a:lnTo>
                  <a:lnTo>
                    <a:pt x="636983" y="6167"/>
                  </a:lnTo>
                  <a:lnTo>
                    <a:pt x="590583" y="13732"/>
                  </a:lnTo>
                  <a:lnTo>
                    <a:pt x="545208" y="24155"/>
                  </a:lnTo>
                  <a:lnTo>
                    <a:pt x="500954" y="37340"/>
                  </a:lnTo>
                  <a:lnTo>
                    <a:pt x="457918" y="53191"/>
                  </a:lnTo>
                  <a:lnTo>
                    <a:pt x="416197" y="71611"/>
                  </a:lnTo>
                  <a:lnTo>
                    <a:pt x="375886" y="92503"/>
                  </a:lnTo>
                  <a:lnTo>
                    <a:pt x="337083" y="115772"/>
                  </a:lnTo>
                  <a:lnTo>
                    <a:pt x="299883" y="141320"/>
                  </a:lnTo>
                  <a:lnTo>
                    <a:pt x="264385" y="169051"/>
                  </a:lnTo>
                  <a:lnTo>
                    <a:pt x="230683" y="198868"/>
                  </a:lnTo>
                  <a:lnTo>
                    <a:pt x="198874" y="230676"/>
                  </a:lnTo>
                  <a:lnTo>
                    <a:pt x="169056" y="264377"/>
                  </a:lnTo>
                  <a:lnTo>
                    <a:pt x="141324" y="299875"/>
                  </a:lnTo>
                  <a:lnTo>
                    <a:pt x="115776" y="337074"/>
                  </a:lnTo>
                  <a:lnTo>
                    <a:pt x="92506" y="375876"/>
                  </a:lnTo>
                  <a:lnTo>
                    <a:pt x="71613" y="416186"/>
                  </a:lnTo>
                  <a:lnTo>
                    <a:pt x="53193" y="457907"/>
                  </a:lnTo>
                  <a:lnTo>
                    <a:pt x="37341" y="500943"/>
                  </a:lnTo>
                  <a:lnTo>
                    <a:pt x="24156" y="545196"/>
                  </a:lnTo>
                  <a:lnTo>
                    <a:pt x="13732" y="590571"/>
                  </a:lnTo>
                  <a:lnTo>
                    <a:pt x="6167" y="636971"/>
                  </a:lnTo>
                  <a:lnTo>
                    <a:pt x="1558" y="684299"/>
                  </a:lnTo>
                  <a:lnTo>
                    <a:pt x="0" y="732459"/>
                  </a:lnTo>
                  <a:lnTo>
                    <a:pt x="1558" y="780619"/>
                  </a:lnTo>
                  <a:lnTo>
                    <a:pt x="6167" y="827948"/>
                  </a:lnTo>
                  <a:lnTo>
                    <a:pt x="13732" y="874348"/>
                  </a:lnTo>
                  <a:lnTo>
                    <a:pt x="24156" y="919722"/>
                  </a:lnTo>
                  <a:lnTo>
                    <a:pt x="37341" y="963976"/>
                  </a:lnTo>
                  <a:lnTo>
                    <a:pt x="53193" y="1007011"/>
                  </a:lnTo>
                  <a:lnTo>
                    <a:pt x="71613" y="1048732"/>
                  </a:lnTo>
                  <a:lnTo>
                    <a:pt x="92506" y="1089042"/>
                  </a:lnTo>
                  <a:lnTo>
                    <a:pt x="115776" y="1127845"/>
                  </a:lnTo>
                  <a:lnTo>
                    <a:pt x="141324" y="1165043"/>
                  </a:lnTo>
                  <a:lnTo>
                    <a:pt x="169056" y="1200542"/>
                  </a:lnTo>
                  <a:lnTo>
                    <a:pt x="198874" y="1234243"/>
                  </a:lnTo>
                  <a:lnTo>
                    <a:pt x="230683" y="1266050"/>
                  </a:lnTo>
                  <a:lnTo>
                    <a:pt x="264385" y="1295868"/>
                  </a:lnTo>
                  <a:lnTo>
                    <a:pt x="299883" y="1323599"/>
                  </a:lnTo>
                  <a:lnTo>
                    <a:pt x="337083" y="1349147"/>
                  </a:lnTo>
                  <a:lnTo>
                    <a:pt x="375886" y="1372415"/>
                  </a:lnTo>
                  <a:lnTo>
                    <a:pt x="416197" y="1393308"/>
                  </a:lnTo>
                  <a:lnTo>
                    <a:pt x="457918" y="1411728"/>
                  </a:lnTo>
                  <a:lnTo>
                    <a:pt x="500954" y="1427578"/>
                  </a:lnTo>
                  <a:lnTo>
                    <a:pt x="545208" y="1440764"/>
                  </a:lnTo>
                  <a:lnTo>
                    <a:pt x="590583" y="1451187"/>
                  </a:lnTo>
                  <a:lnTo>
                    <a:pt x="636983" y="1458752"/>
                  </a:lnTo>
                  <a:lnTo>
                    <a:pt x="684312" y="1463361"/>
                  </a:lnTo>
                  <a:lnTo>
                    <a:pt x="732472" y="1464919"/>
                  </a:lnTo>
                  <a:lnTo>
                    <a:pt x="780631" y="1463361"/>
                  </a:lnTo>
                  <a:lnTo>
                    <a:pt x="827958" y="1458752"/>
                  </a:lnTo>
                  <a:lnTo>
                    <a:pt x="874357" y="1451187"/>
                  </a:lnTo>
                  <a:lnTo>
                    <a:pt x="919731" y="1440764"/>
                  </a:lnTo>
                  <a:lnTo>
                    <a:pt x="963984" y="1427578"/>
                  </a:lnTo>
                  <a:lnTo>
                    <a:pt x="1007019" y="1411728"/>
                  </a:lnTo>
                  <a:lnTo>
                    <a:pt x="1048739" y="1393308"/>
                  </a:lnTo>
                  <a:lnTo>
                    <a:pt x="1089049" y="1372415"/>
                  </a:lnTo>
                  <a:lnTo>
                    <a:pt x="1127852" y="1349147"/>
                  </a:lnTo>
                  <a:lnTo>
                    <a:pt x="1165051" y="1323599"/>
                  </a:lnTo>
                  <a:lnTo>
                    <a:pt x="1200549" y="1295868"/>
                  </a:lnTo>
                  <a:lnTo>
                    <a:pt x="1234250" y="1266050"/>
                  </a:lnTo>
                  <a:lnTo>
                    <a:pt x="1266058" y="1234243"/>
                  </a:lnTo>
                  <a:lnTo>
                    <a:pt x="1295876" y="1200542"/>
                  </a:lnTo>
                  <a:lnTo>
                    <a:pt x="1323608" y="1165043"/>
                  </a:lnTo>
                  <a:lnTo>
                    <a:pt x="1349156" y="1127845"/>
                  </a:lnTo>
                  <a:lnTo>
                    <a:pt x="1372425" y="1089042"/>
                  </a:lnTo>
                  <a:lnTo>
                    <a:pt x="1393318" y="1048732"/>
                  </a:lnTo>
                  <a:lnTo>
                    <a:pt x="1411739" y="1007011"/>
                  </a:lnTo>
                  <a:lnTo>
                    <a:pt x="1427590" y="963976"/>
                  </a:lnTo>
                  <a:lnTo>
                    <a:pt x="1440776" y="919722"/>
                  </a:lnTo>
                  <a:lnTo>
                    <a:pt x="1451199" y="874348"/>
                  </a:lnTo>
                  <a:lnTo>
                    <a:pt x="1458764" y="827948"/>
                  </a:lnTo>
                  <a:lnTo>
                    <a:pt x="1463374" y="780619"/>
                  </a:lnTo>
                  <a:lnTo>
                    <a:pt x="1464932" y="732459"/>
                  </a:lnTo>
                  <a:lnTo>
                    <a:pt x="1463374" y="684299"/>
                  </a:lnTo>
                  <a:lnTo>
                    <a:pt x="1458764" y="636971"/>
                  </a:lnTo>
                  <a:lnTo>
                    <a:pt x="1451199" y="590571"/>
                  </a:lnTo>
                  <a:lnTo>
                    <a:pt x="1440776" y="545196"/>
                  </a:lnTo>
                  <a:lnTo>
                    <a:pt x="1427590" y="500943"/>
                  </a:lnTo>
                  <a:lnTo>
                    <a:pt x="1411739" y="457907"/>
                  </a:lnTo>
                  <a:lnTo>
                    <a:pt x="1393318" y="416186"/>
                  </a:lnTo>
                  <a:lnTo>
                    <a:pt x="1372425" y="375876"/>
                  </a:lnTo>
                  <a:lnTo>
                    <a:pt x="1349156" y="337074"/>
                  </a:lnTo>
                  <a:lnTo>
                    <a:pt x="1323608" y="299875"/>
                  </a:lnTo>
                  <a:lnTo>
                    <a:pt x="1295876" y="264377"/>
                  </a:lnTo>
                  <a:lnTo>
                    <a:pt x="1266058" y="230676"/>
                  </a:lnTo>
                  <a:lnTo>
                    <a:pt x="1234250" y="198868"/>
                  </a:lnTo>
                  <a:lnTo>
                    <a:pt x="1200549" y="169051"/>
                  </a:lnTo>
                  <a:lnTo>
                    <a:pt x="1165051" y="141320"/>
                  </a:lnTo>
                  <a:lnTo>
                    <a:pt x="1127852" y="115772"/>
                  </a:lnTo>
                  <a:lnTo>
                    <a:pt x="1089049" y="92503"/>
                  </a:lnTo>
                  <a:lnTo>
                    <a:pt x="1048739" y="71611"/>
                  </a:lnTo>
                  <a:lnTo>
                    <a:pt x="1007019" y="53191"/>
                  </a:lnTo>
                  <a:lnTo>
                    <a:pt x="963984" y="37340"/>
                  </a:lnTo>
                  <a:lnTo>
                    <a:pt x="919731" y="24155"/>
                  </a:lnTo>
                  <a:lnTo>
                    <a:pt x="874357" y="13732"/>
                  </a:lnTo>
                  <a:lnTo>
                    <a:pt x="827958" y="6167"/>
                  </a:lnTo>
                  <a:lnTo>
                    <a:pt x="780631" y="1557"/>
                  </a:lnTo>
                  <a:lnTo>
                    <a:pt x="732472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61561" y="5112654"/>
              <a:ext cx="620395" cy="620395"/>
            </a:xfrm>
            <a:custGeom>
              <a:avLst/>
              <a:gdLst/>
              <a:ahLst/>
              <a:cxnLst/>
              <a:rect l="l" t="t" r="r" b="b"/>
              <a:pathLst>
                <a:path w="620395" h="620395">
                  <a:moveTo>
                    <a:pt x="309943" y="0"/>
                  </a:moveTo>
                  <a:lnTo>
                    <a:pt x="264143" y="3360"/>
                  </a:lnTo>
                  <a:lnTo>
                    <a:pt x="220430" y="13122"/>
                  </a:lnTo>
                  <a:lnTo>
                    <a:pt x="179281" y="28805"/>
                  </a:lnTo>
                  <a:lnTo>
                    <a:pt x="141178" y="49931"/>
                  </a:lnTo>
                  <a:lnTo>
                    <a:pt x="106600" y="76020"/>
                  </a:lnTo>
                  <a:lnTo>
                    <a:pt x="76026" y="106593"/>
                  </a:lnTo>
                  <a:lnTo>
                    <a:pt x="49935" y="141169"/>
                  </a:lnTo>
                  <a:lnTo>
                    <a:pt x="28807" y="179271"/>
                  </a:lnTo>
                  <a:lnTo>
                    <a:pt x="13123" y="220418"/>
                  </a:lnTo>
                  <a:lnTo>
                    <a:pt x="3360" y="264131"/>
                  </a:lnTo>
                  <a:lnTo>
                    <a:pt x="0" y="309930"/>
                  </a:lnTo>
                  <a:lnTo>
                    <a:pt x="3360" y="355730"/>
                  </a:lnTo>
                  <a:lnTo>
                    <a:pt x="13123" y="399443"/>
                  </a:lnTo>
                  <a:lnTo>
                    <a:pt x="28807" y="440590"/>
                  </a:lnTo>
                  <a:lnTo>
                    <a:pt x="49935" y="478691"/>
                  </a:lnTo>
                  <a:lnTo>
                    <a:pt x="76026" y="513268"/>
                  </a:lnTo>
                  <a:lnTo>
                    <a:pt x="106600" y="543840"/>
                  </a:lnTo>
                  <a:lnTo>
                    <a:pt x="141178" y="569929"/>
                  </a:lnTo>
                  <a:lnTo>
                    <a:pt x="179281" y="591055"/>
                  </a:lnTo>
                  <a:lnTo>
                    <a:pt x="220430" y="606739"/>
                  </a:lnTo>
                  <a:lnTo>
                    <a:pt x="264143" y="616501"/>
                  </a:lnTo>
                  <a:lnTo>
                    <a:pt x="309943" y="619861"/>
                  </a:lnTo>
                  <a:lnTo>
                    <a:pt x="355742" y="616501"/>
                  </a:lnTo>
                  <a:lnTo>
                    <a:pt x="399455" y="606739"/>
                  </a:lnTo>
                  <a:lnTo>
                    <a:pt x="440602" y="591055"/>
                  </a:lnTo>
                  <a:lnTo>
                    <a:pt x="478704" y="569929"/>
                  </a:lnTo>
                  <a:lnTo>
                    <a:pt x="513281" y="543840"/>
                  </a:lnTo>
                  <a:lnTo>
                    <a:pt x="543853" y="513268"/>
                  </a:lnTo>
                  <a:lnTo>
                    <a:pt x="569942" y="478691"/>
                  </a:lnTo>
                  <a:lnTo>
                    <a:pt x="591068" y="440590"/>
                  </a:lnTo>
                  <a:lnTo>
                    <a:pt x="606752" y="399443"/>
                  </a:lnTo>
                  <a:lnTo>
                    <a:pt x="616513" y="355730"/>
                  </a:lnTo>
                  <a:lnTo>
                    <a:pt x="619874" y="309930"/>
                  </a:lnTo>
                  <a:lnTo>
                    <a:pt x="616513" y="264131"/>
                  </a:lnTo>
                  <a:lnTo>
                    <a:pt x="606752" y="220418"/>
                  </a:lnTo>
                  <a:lnTo>
                    <a:pt x="591068" y="179271"/>
                  </a:lnTo>
                  <a:lnTo>
                    <a:pt x="569942" y="141169"/>
                  </a:lnTo>
                  <a:lnTo>
                    <a:pt x="543853" y="106593"/>
                  </a:lnTo>
                  <a:lnTo>
                    <a:pt x="513281" y="76020"/>
                  </a:lnTo>
                  <a:lnTo>
                    <a:pt x="478704" y="49931"/>
                  </a:lnTo>
                  <a:lnTo>
                    <a:pt x="440602" y="28805"/>
                  </a:lnTo>
                  <a:lnTo>
                    <a:pt x="399455" y="13122"/>
                  </a:lnTo>
                  <a:lnTo>
                    <a:pt x="355742" y="3360"/>
                  </a:lnTo>
                  <a:lnTo>
                    <a:pt x="3099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290818" y="5141902"/>
              <a:ext cx="561975" cy="561975"/>
            </a:xfrm>
            <a:custGeom>
              <a:avLst/>
              <a:gdLst/>
              <a:ahLst/>
              <a:cxnLst/>
              <a:rect l="l" t="t" r="r" b="b"/>
              <a:pathLst>
                <a:path w="561975" h="561975">
                  <a:moveTo>
                    <a:pt x="561365" y="280682"/>
                  </a:moveTo>
                  <a:lnTo>
                    <a:pt x="557691" y="326210"/>
                  </a:lnTo>
                  <a:lnTo>
                    <a:pt x="547055" y="369399"/>
                  </a:lnTo>
                  <a:lnTo>
                    <a:pt x="530035" y="409672"/>
                  </a:lnTo>
                  <a:lnTo>
                    <a:pt x="507209" y="446450"/>
                  </a:lnTo>
                  <a:lnTo>
                    <a:pt x="479155" y="479155"/>
                  </a:lnTo>
                  <a:lnTo>
                    <a:pt x="446450" y="507209"/>
                  </a:lnTo>
                  <a:lnTo>
                    <a:pt x="409672" y="530035"/>
                  </a:lnTo>
                  <a:lnTo>
                    <a:pt x="369399" y="547055"/>
                  </a:lnTo>
                  <a:lnTo>
                    <a:pt x="326210" y="557691"/>
                  </a:lnTo>
                  <a:lnTo>
                    <a:pt x="280682" y="561365"/>
                  </a:lnTo>
                  <a:lnTo>
                    <a:pt x="235154" y="557691"/>
                  </a:lnTo>
                  <a:lnTo>
                    <a:pt x="191965" y="547055"/>
                  </a:lnTo>
                  <a:lnTo>
                    <a:pt x="151693" y="530035"/>
                  </a:lnTo>
                  <a:lnTo>
                    <a:pt x="114915" y="507209"/>
                  </a:lnTo>
                  <a:lnTo>
                    <a:pt x="82210" y="479155"/>
                  </a:lnTo>
                  <a:lnTo>
                    <a:pt x="54155" y="446450"/>
                  </a:lnTo>
                  <a:lnTo>
                    <a:pt x="31329" y="409672"/>
                  </a:lnTo>
                  <a:lnTo>
                    <a:pt x="14309" y="369399"/>
                  </a:lnTo>
                  <a:lnTo>
                    <a:pt x="3673" y="326210"/>
                  </a:lnTo>
                  <a:lnTo>
                    <a:pt x="0" y="280682"/>
                  </a:lnTo>
                  <a:lnTo>
                    <a:pt x="3673" y="235154"/>
                  </a:lnTo>
                  <a:lnTo>
                    <a:pt x="14309" y="191965"/>
                  </a:lnTo>
                  <a:lnTo>
                    <a:pt x="31329" y="151693"/>
                  </a:lnTo>
                  <a:lnTo>
                    <a:pt x="54155" y="114915"/>
                  </a:lnTo>
                  <a:lnTo>
                    <a:pt x="82210" y="82210"/>
                  </a:lnTo>
                  <a:lnTo>
                    <a:pt x="114915" y="54155"/>
                  </a:lnTo>
                  <a:lnTo>
                    <a:pt x="151693" y="31329"/>
                  </a:lnTo>
                  <a:lnTo>
                    <a:pt x="191965" y="14309"/>
                  </a:lnTo>
                  <a:lnTo>
                    <a:pt x="235154" y="3673"/>
                  </a:lnTo>
                  <a:lnTo>
                    <a:pt x="280682" y="0"/>
                  </a:lnTo>
                  <a:lnTo>
                    <a:pt x="326210" y="3673"/>
                  </a:lnTo>
                  <a:lnTo>
                    <a:pt x="369399" y="14309"/>
                  </a:lnTo>
                  <a:lnTo>
                    <a:pt x="409672" y="31329"/>
                  </a:lnTo>
                  <a:lnTo>
                    <a:pt x="446450" y="54155"/>
                  </a:lnTo>
                  <a:lnTo>
                    <a:pt x="479155" y="82210"/>
                  </a:lnTo>
                  <a:lnTo>
                    <a:pt x="507209" y="114915"/>
                  </a:lnTo>
                  <a:lnTo>
                    <a:pt x="530035" y="151693"/>
                  </a:lnTo>
                  <a:lnTo>
                    <a:pt x="547055" y="191965"/>
                  </a:lnTo>
                  <a:lnTo>
                    <a:pt x="557691" y="235154"/>
                  </a:lnTo>
                  <a:lnTo>
                    <a:pt x="561365" y="280682"/>
                  </a:lnTo>
                  <a:close/>
                </a:path>
              </a:pathLst>
            </a:custGeom>
            <a:ln w="27813">
              <a:solidFill>
                <a:srgbClr val="636F7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307172" y="5158247"/>
              <a:ext cx="528955" cy="528955"/>
            </a:xfrm>
            <a:custGeom>
              <a:avLst/>
              <a:gdLst/>
              <a:ahLst/>
              <a:cxnLst/>
              <a:rect l="l" t="t" r="r" b="b"/>
              <a:pathLst>
                <a:path w="528954" h="528954">
                  <a:moveTo>
                    <a:pt x="528662" y="264337"/>
                  </a:moveTo>
                  <a:lnTo>
                    <a:pt x="524403" y="311852"/>
                  </a:lnTo>
                  <a:lnTo>
                    <a:pt x="512124" y="356572"/>
                  </a:lnTo>
                  <a:lnTo>
                    <a:pt x="492572" y="397752"/>
                  </a:lnTo>
                  <a:lnTo>
                    <a:pt x="466492" y="434645"/>
                  </a:lnTo>
                  <a:lnTo>
                    <a:pt x="434633" y="466505"/>
                  </a:lnTo>
                  <a:lnTo>
                    <a:pt x="397740" y="492585"/>
                  </a:lnTo>
                  <a:lnTo>
                    <a:pt x="356559" y="512137"/>
                  </a:lnTo>
                  <a:lnTo>
                    <a:pt x="311839" y="524416"/>
                  </a:lnTo>
                  <a:lnTo>
                    <a:pt x="264325" y="528675"/>
                  </a:lnTo>
                  <a:lnTo>
                    <a:pt x="216811" y="524416"/>
                  </a:lnTo>
                  <a:lnTo>
                    <a:pt x="172091" y="512137"/>
                  </a:lnTo>
                  <a:lnTo>
                    <a:pt x="130913" y="492585"/>
                  </a:lnTo>
                  <a:lnTo>
                    <a:pt x="94022" y="466505"/>
                  </a:lnTo>
                  <a:lnTo>
                    <a:pt x="62164" y="434645"/>
                  </a:lnTo>
                  <a:lnTo>
                    <a:pt x="36087" y="397752"/>
                  </a:lnTo>
                  <a:lnTo>
                    <a:pt x="16536" y="356572"/>
                  </a:lnTo>
                  <a:lnTo>
                    <a:pt x="4258" y="311852"/>
                  </a:lnTo>
                  <a:lnTo>
                    <a:pt x="0" y="264337"/>
                  </a:lnTo>
                  <a:lnTo>
                    <a:pt x="4258" y="216823"/>
                  </a:lnTo>
                  <a:lnTo>
                    <a:pt x="16536" y="172103"/>
                  </a:lnTo>
                  <a:lnTo>
                    <a:pt x="36087" y="130922"/>
                  </a:lnTo>
                  <a:lnTo>
                    <a:pt x="62164" y="94029"/>
                  </a:lnTo>
                  <a:lnTo>
                    <a:pt x="94022" y="62170"/>
                  </a:lnTo>
                  <a:lnTo>
                    <a:pt x="130913" y="36090"/>
                  </a:lnTo>
                  <a:lnTo>
                    <a:pt x="172091" y="16538"/>
                  </a:lnTo>
                  <a:lnTo>
                    <a:pt x="216811" y="4258"/>
                  </a:lnTo>
                  <a:lnTo>
                    <a:pt x="264325" y="0"/>
                  </a:lnTo>
                  <a:lnTo>
                    <a:pt x="311839" y="4258"/>
                  </a:lnTo>
                  <a:lnTo>
                    <a:pt x="356559" y="16538"/>
                  </a:lnTo>
                  <a:lnTo>
                    <a:pt x="397740" y="36090"/>
                  </a:lnTo>
                  <a:lnTo>
                    <a:pt x="434633" y="62170"/>
                  </a:lnTo>
                  <a:lnTo>
                    <a:pt x="466492" y="94029"/>
                  </a:lnTo>
                  <a:lnTo>
                    <a:pt x="492572" y="130922"/>
                  </a:lnTo>
                  <a:lnTo>
                    <a:pt x="512124" y="172103"/>
                  </a:lnTo>
                  <a:lnTo>
                    <a:pt x="524403" y="216823"/>
                  </a:lnTo>
                  <a:lnTo>
                    <a:pt x="528662" y="264337"/>
                  </a:lnTo>
                  <a:close/>
                </a:path>
              </a:pathLst>
            </a:custGeom>
            <a:ln w="13550">
              <a:solidFill>
                <a:srgbClr val="636F7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744326" y="4831537"/>
              <a:ext cx="554545" cy="1109738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4788232" y="4889227"/>
              <a:ext cx="464820" cy="1008380"/>
            </a:xfrm>
            <a:custGeom>
              <a:avLst/>
              <a:gdLst/>
              <a:ahLst/>
              <a:cxnLst/>
              <a:rect l="l" t="t" r="r" b="b"/>
              <a:pathLst>
                <a:path w="464820" h="1008379">
                  <a:moveTo>
                    <a:pt x="464756" y="258432"/>
                  </a:moveTo>
                  <a:lnTo>
                    <a:pt x="202869" y="0"/>
                  </a:lnTo>
                  <a:lnTo>
                    <a:pt x="174976" y="32094"/>
                  </a:lnTo>
                  <a:lnTo>
                    <a:pt x="148335" y="67308"/>
                  </a:lnTo>
                  <a:lnTo>
                    <a:pt x="123170" y="105373"/>
                  </a:lnTo>
                  <a:lnTo>
                    <a:pt x="99705" y="146019"/>
                  </a:lnTo>
                  <a:lnTo>
                    <a:pt x="78163" y="188980"/>
                  </a:lnTo>
                  <a:lnTo>
                    <a:pt x="58767" y="233984"/>
                  </a:lnTo>
                  <a:lnTo>
                    <a:pt x="41742" y="280765"/>
                  </a:lnTo>
                  <a:lnTo>
                    <a:pt x="27311" y="329053"/>
                  </a:lnTo>
                  <a:lnTo>
                    <a:pt x="15698" y="378579"/>
                  </a:lnTo>
                  <a:lnTo>
                    <a:pt x="7126" y="429075"/>
                  </a:lnTo>
                  <a:lnTo>
                    <a:pt x="1818" y="480272"/>
                  </a:lnTo>
                  <a:lnTo>
                    <a:pt x="0" y="531901"/>
                  </a:lnTo>
                  <a:lnTo>
                    <a:pt x="1723" y="585476"/>
                  </a:lnTo>
                  <a:lnTo>
                    <a:pt x="6832" y="637931"/>
                  </a:lnTo>
                  <a:lnTo>
                    <a:pt x="15232" y="689193"/>
                  </a:lnTo>
                  <a:lnTo>
                    <a:pt x="26830" y="739187"/>
                  </a:lnTo>
                  <a:lnTo>
                    <a:pt x="41533" y="787838"/>
                  </a:lnTo>
                  <a:lnTo>
                    <a:pt x="59247" y="835071"/>
                  </a:lnTo>
                  <a:lnTo>
                    <a:pt x="79879" y="880813"/>
                  </a:lnTo>
                  <a:lnTo>
                    <a:pt x="103334" y="924988"/>
                  </a:lnTo>
                  <a:lnTo>
                    <a:pt x="129520" y="967522"/>
                  </a:lnTo>
                  <a:lnTo>
                    <a:pt x="158343" y="1008341"/>
                  </a:lnTo>
                  <a:lnTo>
                    <a:pt x="436994" y="774001"/>
                  </a:lnTo>
                  <a:lnTo>
                    <a:pt x="412586" y="733169"/>
                  </a:lnTo>
                  <a:lnTo>
                    <a:pt x="392655" y="686472"/>
                  </a:lnTo>
                  <a:lnTo>
                    <a:pt x="377744" y="635981"/>
                  </a:lnTo>
                  <a:lnTo>
                    <a:pt x="368399" y="583766"/>
                  </a:lnTo>
                  <a:lnTo>
                    <a:pt x="365163" y="531901"/>
                  </a:lnTo>
                  <a:lnTo>
                    <a:pt x="368158" y="482751"/>
                  </a:lnTo>
                  <a:lnTo>
                    <a:pt x="376959" y="433617"/>
                  </a:lnTo>
                  <a:lnTo>
                    <a:pt x="391294" y="385560"/>
                  </a:lnTo>
                  <a:lnTo>
                    <a:pt x="410888" y="339638"/>
                  </a:lnTo>
                  <a:lnTo>
                    <a:pt x="435467" y="296909"/>
                  </a:lnTo>
                  <a:lnTo>
                    <a:pt x="464756" y="258432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54117" y="4595406"/>
              <a:ext cx="1097914" cy="541273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5114193" y="4636239"/>
              <a:ext cx="989965" cy="464820"/>
            </a:xfrm>
            <a:custGeom>
              <a:avLst/>
              <a:gdLst/>
              <a:ahLst/>
              <a:cxnLst/>
              <a:rect l="l" t="t" r="r" b="b"/>
              <a:pathLst>
                <a:path w="989964" h="464820">
                  <a:moveTo>
                    <a:pt x="736104" y="464756"/>
                  </a:moveTo>
                  <a:lnTo>
                    <a:pt x="989787" y="202869"/>
                  </a:lnTo>
                  <a:lnTo>
                    <a:pt x="958282" y="174976"/>
                  </a:lnTo>
                  <a:lnTo>
                    <a:pt x="923715" y="148335"/>
                  </a:lnTo>
                  <a:lnTo>
                    <a:pt x="886351" y="123170"/>
                  </a:lnTo>
                  <a:lnTo>
                    <a:pt x="846452" y="99705"/>
                  </a:lnTo>
                  <a:lnTo>
                    <a:pt x="804282" y="78163"/>
                  </a:lnTo>
                  <a:lnTo>
                    <a:pt x="760106" y="58767"/>
                  </a:lnTo>
                  <a:lnTo>
                    <a:pt x="714186" y="41742"/>
                  </a:lnTo>
                  <a:lnTo>
                    <a:pt x="666786" y="27311"/>
                  </a:lnTo>
                  <a:lnTo>
                    <a:pt x="618171" y="15698"/>
                  </a:lnTo>
                  <a:lnTo>
                    <a:pt x="568603" y="7126"/>
                  </a:lnTo>
                  <a:lnTo>
                    <a:pt x="518346" y="1818"/>
                  </a:lnTo>
                  <a:lnTo>
                    <a:pt x="467664" y="0"/>
                  </a:lnTo>
                  <a:lnTo>
                    <a:pt x="415078" y="1723"/>
                  </a:lnTo>
                  <a:lnTo>
                    <a:pt x="363589" y="6832"/>
                  </a:lnTo>
                  <a:lnTo>
                    <a:pt x="313272" y="15232"/>
                  </a:lnTo>
                  <a:lnTo>
                    <a:pt x="264199" y="26830"/>
                  </a:lnTo>
                  <a:lnTo>
                    <a:pt x="216444" y="41533"/>
                  </a:lnTo>
                  <a:lnTo>
                    <a:pt x="170080" y="59247"/>
                  </a:lnTo>
                  <a:lnTo>
                    <a:pt x="125181" y="79879"/>
                  </a:lnTo>
                  <a:lnTo>
                    <a:pt x="81818" y="103334"/>
                  </a:lnTo>
                  <a:lnTo>
                    <a:pt x="40067" y="129520"/>
                  </a:lnTo>
                  <a:lnTo>
                    <a:pt x="0" y="158343"/>
                  </a:lnTo>
                  <a:lnTo>
                    <a:pt x="230022" y="436994"/>
                  </a:lnTo>
                  <a:lnTo>
                    <a:pt x="270101" y="412586"/>
                  </a:lnTo>
                  <a:lnTo>
                    <a:pt x="315938" y="392655"/>
                  </a:lnTo>
                  <a:lnTo>
                    <a:pt x="365499" y="377744"/>
                  </a:lnTo>
                  <a:lnTo>
                    <a:pt x="416753" y="368399"/>
                  </a:lnTo>
                  <a:lnTo>
                    <a:pt x="467664" y="365163"/>
                  </a:lnTo>
                  <a:lnTo>
                    <a:pt x="515912" y="368158"/>
                  </a:lnTo>
                  <a:lnTo>
                    <a:pt x="564141" y="376959"/>
                  </a:lnTo>
                  <a:lnTo>
                    <a:pt x="611314" y="391294"/>
                  </a:lnTo>
                  <a:lnTo>
                    <a:pt x="656391" y="410888"/>
                  </a:lnTo>
                  <a:lnTo>
                    <a:pt x="698334" y="435467"/>
                  </a:lnTo>
                  <a:lnTo>
                    <a:pt x="736104" y="464756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108187" y="4630232"/>
              <a:ext cx="989965" cy="464820"/>
            </a:xfrm>
            <a:custGeom>
              <a:avLst/>
              <a:gdLst/>
              <a:ahLst/>
              <a:cxnLst/>
              <a:rect l="l" t="t" r="r" b="b"/>
              <a:pathLst>
                <a:path w="989964" h="464820">
                  <a:moveTo>
                    <a:pt x="736104" y="464756"/>
                  </a:moveTo>
                  <a:lnTo>
                    <a:pt x="989787" y="202869"/>
                  </a:lnTo>
                  <a:lnTo>
                    <a:pt x="958282" y="174976"/>
                  </a:lnTo>
                  <a:lnTo>
                    <a:pt x="923715" y="148335"/>
                  </a:lnTo>
                  <a:lnTo>
                    <a:pt x="886351" y="123170"/>
                  </a:lnTo>
                  <a:lnTo>
                    <a:pt x="846452" y="99705"/>
                  </a:lnTo>
                  <a:lnTo>
                    <a:pt x="804282" y="78163"/>
                  </a:lnTo>
                  <a:lnTo>
                    <a:pt x="760106" y="58767"/>
                  </a:lnTo>
                  <a:lnTo>
                    <a:pt x="714186" y="41742"/>
                  </a:lnTo>
                  <a:lnTo>
                    <a:pt x="666786" y="27311"/>
                  </a:lnTo>
                  <a:lnTo>
                    <a:pt x="618171" y="15698"/>
                  </a:lnTo>
                  <a:lnTo>
                    <a:pt x="568603" y="7126"/>
                  </a:lnTo>
                  <a:lnTo>
                    <a:pt x="518346" y="1818"/>
                  </a:lnTo>
                  <a:lnTo>
                    <a:pt x="467664" y="0"/>
                  </a:lnTo>
                  <a:lnTo>
                    <a:pt x="415078" y="1723"/>
                  </a:lnTo>
                  <a:lnTo>
                    <a:pt x="363589" y="6832"/>
                  </a:lnTo>
                  <a:lnTo>
                    <a:pt x="313272" y="15232"/>
                  </a:lnTo>
                  <a:lnTo>
                    <a:pt x="264199" y="26830"/>
                  </a:lnTo>
                  <a:lnTo>
                    <a:pt x="216444" y="41533"/>
                  </a:lnTo>
                  <a:lnTo>
                    <a:pt x="170080" y="59247"/>
                  </a:lnTo>
                  <a:lnTo>
                    <a:pt x="125181" y="79879"/>
                  </a:lnTo>
                  <a:lnTo>
                    <a:pt x="81818" y="103334"/>
                  </a:lnTo>
                  <a:lnTo>
                    <a:pt x="40067" y="129520"/>
                  </a:lnTo>
                  <a:lnTo>
                    <a:pt x="0" y="158343"/>
                  </a:lnTo>
                  <a:lnTo>
                    <a:pt x="230022" y="436994"/>
                  </a:lnTo>
                  <a:lnTo>
                    <a:pt x="270101" y="412586"/>
                  </a:lnTo>
                  <a:lnTo>
                    <a:pt x="315938" y="392655"/>
                  </a:lnTo>
                  <a:lnTo>
                    <a:pt x="365499" y="377744"/>
                  </a:lnTo>
                  <a:lnTo>
                    <a:pt x="416753" y="368399"/>
                  </a:lnTo>
                  <a:lnTo>
                    <a:pt x="467664" y="365163"/>
                  </a:lnTo>
                  <a:lnTo>
                    <a:pt x="515912" y="368158"/>
                  </a:lnTo>
                  <a:lnTo>
                    <a:pt x="564141" y="376959"/>
                  </a:lnTo>
                  <a:lnTo>
                    <a:pt x="611314" y="391294"/>
                  </a:lnTo>
                  <a:lnTo>
                    <a:pt x="656391" y="410888"/>
                  </a:lnTo>
                  <a:lnTo>
                    <a:pt x="698334" y="435467"/>
                  </a:lnTo>
                  <a:lnTo>
                    <a:pt x="736104" y="464756"/>
                  </a:lnTo>
                  <a:close/>
                </a:path>
              </a:pathLst>
            </a:custGeom>
            <a:ln w="2711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0161" y="4890782"/>
              <a:ext cx="541261" cy="1112342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5908356" y="4949616"/>
              <a:ext cx="464820" cy="1008380"/>
            </a:xfrm>
            <a:custGeom>
              <a:avLst/>
              <a:gdLst/>
              <a:ahLst/>
              <a:cxnLst/>
              <a:rect l="l" t="t" r="r" b="b"/>
              <a:pathLst>
                <a:path w="464820" h="1008379">
                  <a:moveTo>
                    <a:pt x="0" y="749909"/>
                  </a:moveTo>
                  <a:lnTo>
                    <a:pt x="261886" y="1008341"/>
                  </a:lnTo>
                  <a:lnTo>
                    <a:pt x="289779" y="976247"/>
                  </a:lnTo>
                  <a:lnTo>
                    <a:pt x="316420" y="941033"/>
                  </a:lnTo>
                  <a:lnTo>
                    <a:pt x="341585" y="902968"/>
                  </a:lnTo>
                  <a:lnTo>
                    <a:pt x="365051" y="862322"/>
                  </a:lnTo>
                  <a:lnTo>
                    <a:pt x="386593" y="819361"/>
                  </a:lnTo>
                  <a:lnTo>
                    <a:pt x="405988" y="774357"/>
                  </a:lnTo>
                  <a:lnTo>
                    <a:pt x="423013" y="727576"/>
                  </a:lnTo>
                  <a:lnTo>
                    <a:pt x="437444" y="679288"/>
                  </a:lnTo>
                  <a:lnTo>
                    <a:pt x="449058" y="629762"/>
                  </a:lnTo>
                  <a:lnTo>
                    <a:pt x="457630" y="579266"/>
                  </a:lnTo>
                  <a:lnTo>
                    <a:pt x="462937" y="528069"/>
                  </a:lnTo>
                  <a:lnTo>
                    <a:pt x="464756" y="476440"/>
                  </a:lnTo>
                  <a:lnTo>
                    <a:pt x="463032" y="422865"/>
                  </a:lnTo>
                  <a:lnTo>
                    <a:pt x="457924" y="370410"/>
                  </a:lnTo>
                  <a:lnTo>
                    <a:pt x="449523" y="319148"/>
                  </a:lnTo>
                  <a:lnTo>
                    <a:pt x="437925" y="269154"/>
                  </a:lnTo>
                  <a:lnTo>
                    <a:pt x="423222" y="220503"/>
                  </a:lnTo>
                  <a:lnTo>
                    <a:pt x="405508" y="173270"/>
                  </a:lnTo>
                  <a:lnTo>
                    <a:pt x="384877" y="127528"/>
                  </a:lnTo>
                  <a:lnTo>
                    <a:pt x="361421" y="83353"/>
                  </a:lnTo>
                  <a:lnTo>
                    <a:pt x="335235" y="40818"/>
                  </a:lnTo>
                  <a:lnTo>
                    <a:pt x="306412" y="0"/>
                  </a:lnTo>
                  <a:lnTo>
                    <a:pt x="27762" y="234340"/>
                  </a:lnTo>
                  <a:lnTo>
                    <a:pt x="52169" y="275172"/>
                  </a:lnTo>
                  <a:lnTo>
                    <a:pt x="72101" y="321869"/>
                  </a:lnTo>
                  <a:lnTo>
                    <a:pt x="87011" y="372360"/>
                  </a:lnTo>
                  <a:lnTo>
                    <a:pt x="96357" y="424575"/>
                  </a:lnTo>
                  <a:lnTo>
                    <a:pt x="99593" y="476440"/>
                  </a:lnTo>
                  <a:lnTo>
                    <a:pt x="96598" y="525590"/>
                  </a:lnTo>
                  <a:lnTo>
                    <a:pt x="87796" y="574723"/>
                  </a:lnTo>
                  <a:lnTo>
                    <a:pt x="73461" y="622781"/>
                  </a:lnTo>
                  <a:lnTo>
                    <a:pt x="53867" y="668703"/>
                  </a:lnTo>
                  <a:lnTo>
                    <a:pt x="29289" y="711432"/>
                  </a:lnTo>
                  <a:lnTo>
                    <a:pt x="0" y="749909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980444" y="5697969"/>
              <a:ext cx="1124191" cy="554532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5036503" y="5755294"/>
              <a:ext cx="1037590" cy="478790"/>
            </a:xfrm>
            <a:custGeom>
              <a:avLst/>
              <a:gdLst/>
              <a:ahLst/>
              <a:cxnLst/>
              <a:rect l="l" t="t" r="r" b="b"/>
              <a:pathLst>
                <a:path w="1037589" h="478789">
                  <a:moveTo>
                    <a:pt x="261454" y="0"/>
                  </a:moveTo>
                  <a:lnTo>
                    <a:pt x="0" y="260007"/>
                  </a:lnTo>
                  <a:lnTo>
                    <a:pt x="33178" y="288205"/>
                  </a:lnTo>
                  <a:lnTo>
                    <a:pt x="69824" y="315682"/>
                  </a:lnTo>
                  <a:lnTo>
                    <a:pt x="109570" y="342110"/>
                  </a:lnTo>
                  <a:lnTo>
                    <a:pt x="152046" y="367157"/>
                  </a:lnTo>
                  <a:lnTo>
                    <a:pt x="196883" y="390494"/>
                  </a:lnTo>
                  <a:lnTo>
                    <a:pt x="243712" y="411791"/>
                  </a:lnTo>
                  <a:lnTo>
                    <a:pt x="292166" y="430716"/>
                  </a:lnTo>
                  <a:lnTo>
                    <a:pt x="341873" y="446941"/>
                  </a:lnTo>
                  <a:lnTo>
                    <a:pt x="392466" y="460135"/>
                  </a:lnTo>
                  <a:lnTo>
                    <a:pt x="443576" y="469968"/>
                  </a:lnTo>
                  <a:lnTo>
                    <a:pt x="494834" y="476110"/>
                  </a:lnTo>
                  <a:lnTo>
                    <a:pt x="545871" y="478231"/>
                  </a:lnTo>
                  <a:lnTo>
                    <a:pt x="594133" y="476447"/>
                  </a:lnTo>
                  <a:lnTo>
                    <a:pt x="642232" y="471237"/>
                  </a:lnTo>
                  <a:lnTo>
                    <a:pt x="689981" y="462807"/>
                  </a:lnTo>
                  <a:lnTo>
                    <a:pt x="737198" y="451367"/>
                  </a:lnTo>
                  <a:lnTo>
                    <a:pt x="783697" y="437126"/>
                  </a:lnTo>
                  <a:lnTo>
                    <a:pt x="829294" y="420292"/>
                  </a:lnTo>
                  <a:lnTo>
                    <a:pt x="873805" y="401073"/>
                  </a:lnTo>
                  <a:lnTo>
                    <a:pt x="917045" y="379680"/>
                  </a:lnTo>
                  <a:lnTo>
                    <a:pt x="958830" y="356319"/>
                  </a:lnTo>
                  <a:lnTo>
                    <a:pt x="998976" y="331201"/>
                  </a:lnTo>
                  <a:lnTo>
                    <a:pt x="1037297" y="304533"/>
                  </a:lnTo>
                  <a:lnTo>
                    <a:pt x="802055" y="27762"/>
                  </a:lnTo>
                  <a:lnTo>
                    <a:pt x="758453" y="53571"/>
                  </a:lnTo>
                  <a:lnTo>
                    <a:pt x="707818" y="76844"/>
                  </a:lnTo>
                  <a:lnTo>
                    <a:pt x="653367" y="95743"/>
                  </a:lnTo>
                  <a:lnTo>
                    <a:pt x="598312" y="108430"/>
                  </a:lnTo>
                  <a:lnTo>
                    <a:pt x="545871" y="113068"/>
                  </a:lnTo>
                  <a:lnTo>
                    <a:pt x="496778" y="109075"/>
                  </a:lnTo>
                  <a:lnTo>
                    <a:pt x="446327" y="97777"/>
                  </a:lnTo>
                  <a:lnTo>
                    <a:pt x="396043" y="80198"/>
                  </a:lnTo>
                  <a:lnTo>
                    <a:pt x="347452" y="57361"/>
                  </a:lnTo>
                  <a:lnTo>
                    <a:pt x="302080" y="30287"/>
                  </a:lnTo>
                  <a:lnTo>
                    <a:pt x="261454" y="0"/>
                  </a:lnTo>
                  <a:close/>
                </a:path>
              </a:pathLst>
            </a:custGeom>
            <a:ln w="25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902177" y="4943438"/>
              <a:ext cx="464820" cy="1008380"/>
            </a:xfrm>
            <a:custGeom>
              <a:avLst/>
              <a:gdLst/>
              <a:ahLst/>
              <a:cxnLst/>
              <a:rect l="l" t="t" r="r" b="b"/>
              <a:pathLst>
                <a:path w="464820" h="1008379">
                  <a:moveTo>
                    <a:pt x="0" y="749909"/>
                  </a:moveTo>
                  <a:lnTo>
                    <a:pt x="261886" y="1008341"/>
                  </a:lnTo>
                  <a:lnTo>
                    <a:pt x="289779" y="976247"/>
                  </a:lnTo>
                  <a:lnTo>
                    <a:pt x="316420" y="941033"/>
                  </a:lnTo>
                  <a:lnTo>
                    <a:pt x="341585" y="902968"/>
                  </a:lnTo>
                  <a:lnTo>
                    <a:pt x="365051" y="862322"/>
                  </a:lnTo>
                  <a:lnTo>
                    <a:pt x="386593" y="819361"/>
                  </a:lnTo>
                  <a:lnTo>
                    <a:pt x="405988" y="774357"/>
                  </a:lnTo>
                  <a:lnTo>
                    <a:pt x="423013" y="727576"/>
                  </a:lnTo>
                  <a:lnTo>
                    <a:pt x="437444" y="679288"/>
                  </a:lnTo>
                  <a:lnTo>
                    <a:pt x="449058" y="629762"/>
                  </a:lnTo>
                  <a:lnTo>
                    <a:pt x="457630" y="579266"/>
                  </a:lnTo>
                  <a:lnTo>
                    <a:pt x="462937" y="528069"/>
                  </a:lnTo>
                  <a:lnTo>
                    <a:pt x="464756" y="476440"/>
                  </a:lnTo>
                  <a:lnTo>
                    <a:pt x="463032" y="422865"/>
                  </a:lnTo>
                  <a:lnTo>
                    <a:pt x="457924" y="370410"/>
                  </a:lnTo>
                  <a:lnTo>
                    <a:pt x="449523" y="319148"/>
                  </a:lnTo>
                  <a:lnTo>
                    <a:pt x="437925" y="269154"/>
                  </a:lnTo>
                  <a:lnTo>
                    <a:pt x="423222" y="220503"/>
                  </a:lnTo>
                  <a:lnTo>
                    <a:pt x="405508" y="173270"/>
                  </a:lnTo>
                  <a:lnTo>
                    <a:pt x="384877" y="127528"/>
                  </a:lnTo>
                  <a:lnTo>
                    <a:pt x="361421" y="83353"/>
                  </a:lnTo>
                  <a:lnTo>
                    <a:pt x="335235" y="40818"/>
                  </a:lnTo>
                  <a:lnTo>
                    <a:pt x="306412" y="0"/>
                  </a:lnTo>
                  <a:lnTo>
                    <a:pt x="27762" y="234340"/>
                  </a:lnTo>
                  <a:lnTo>
                    <a:pt x="52169" y="275172"/>
                  </a:lnTo>
                  <a:lnTo>
                    <a:pt x="72101" y="321869"/>
                  </a:lnTo>
                  <a:lnTo>
                    <a:pt x="87011" y="372360"/>
                  </a:lnTo>
                  <a:lnTo>
                    <a:pt x="96357" y="424575"/>
                  </a:lnTo>
                  <a:lnTo>
                    <a:pt x="99593" y="476440"/>
                  </a:lnTo>
                  <a:lnTo>
                    <a:pt x="96598" y="525590"/>
                  </a:lnTo>
                  <a:lnTo>
                    <a:pt x="87796" y="574723"/>
                  </a:lnTo>
                  <a:lnTo>
                    <a:pt x="73461" y="622781"/>
                  </a:lnTo>
                  <a:lnTo>
                    <a:pt x="53867" y="668703"/>
                  </a:lnTo>
                  <a:lnTo>
                    <a:pt x="29289" y="711432"/>
                  </a:lnTo>
                  <a:lnTo>
                    <a:pt x="0" y="749909"/>
                  </a:lnTo>
                  <a:close/>
                </a:path>
              </a:pathLst>
            </a:custGeom>
            <a:ln w="2736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027545" y="5746336"/>
              <a:ext cx="1037590" cy="478790"/>
            </a:xfrm>
            <a:custGeom>
              <a:avLst/>
              <a:gdLst/>
              <a:ahLst/>
              <a:cxnLst/>
              <a:rect l="l" t="t" r="r" b="b"/>
              <a:pathLst>
                <a:path w="1037589" h="478789">
                  <a:moveTo>
                    <a:pt x="261454" y="0"/>
                  </a:moveTo>
                  <a:lnTo>
                    <a:pt x="0" y="260007"/>
                  </a:lnTo>
                  <a:lnTo>
                    <a:pt x="33178" y="288205"/>
                  </a:lnTo>
                  <a:lnTo>
                    <a:pt x="69824" y="315682"/>
                  </a:lnTo>
                  <a:lnTo>
                    <a:pt x="109570" y="342110"/>
                  </a:lnTo>
                  <a:lnTo>
                    <a:pt x="152046" y="367157"/>
                  </a:lnTo>
                  <a:lnTo>
                    <a:pt x="196883" y="390494"/>
                  </a:lnTo>
                  <a:lnTo>
                    <a:pt x="243712" y="411791"/>
                  </a:lnTo>
                  <a:lnTo>
                    <a:pt x="292166" y="430716"/>
                  </a:lnTo>
                  <a:lnTo>
                    <a:pt x="341873" y="446941"/>
                  </a:lnTo>
                  <a:lnTo>
                    <a:pt x="392466" y="460135"/>
                  </a:lnTo>
                  <a:lnTo>
                    <a:pt x="443576" y="469968"/>
                  </a:lnTo>
                  <a:lnTo>
                    <a:pt x="494834" y="476110"/>
                  </a:lnTo>
                  <a:lnTo>
                    <a:pt x="545871" y="478231"/>
                  </a:lnTo>
                  <a:lnTo>
                    <a:pt x="594133" y="476447"/>
                  </a:lnTo>
                  <a:lnTo>
                    <a:pt x="642232" y="471237"/>
                  </a:lnTo>
                  <a:lnTo>
                    <a:pt x="689981" y="462807"/>
                  </a:lnTo>
                  <a:lnTo>
                    <a:pt x="737198" y="451367"/>
                  </a:lnTo>
                  <a:lnTo>
                    <a:pt x="783697" y="437126"/>
                  </a:lnTo>
                  <a:lnTo>
                    <a:pt x="829294" y="420292"/>
                  </a:lnTo>
                  <a:lnTo>
                    <a:pt x="873805" y="401073"/>
                  </a:lnTo>
                  <a:lnTo>
                    <a:pt x="917045" y="379680"/>
                  </a:lnTo>
                  <a:lnTo>
                    <a:pt x="958830" y="356319"/>
                  </a:lnTo>
                  <a:lnTo>
                    <a:pt x="998976" y="331201"/>
                  </a:lnTo>
                  <a:lnTo>
                    <a:pt x="1037297" y="304533"/>
                  </a:lnTo>
                  <a:lnTo>
                    <a:pt x="802055" y="27762"/>
                  </a:lnTo>
                  <a:lnTo>
                    <a:pt x="758453" y="53571"/>
                  </a:lnTo>
                  <a:lnTo>
                    <a:pt x="707818" y="76844"/>
                  </a:lnTo>
                  <a:lnTo>
                    <a:pt x="653367" y="95743"/>
                  </a:lnTo>
                  <a:lnTo>
                    <a:pt x="598312" y="108430"/>
                  </a:lnTo>
                  <a:lnTo>
                    <a:pt x="545871" y="113068"/>
                  </a:lnTo>
                  <a:lnTo>
                    <a:pt x="496779" y="109075"/>
                  </a:lnTo>
                  <a:lnTo>
                    <a:pt x="446330" y="97777"/>
                  </a:lnTo>
                  <a:lnTo>
                    <a:pt x="396047" y="80198"/>
                  </a:lnTo>
                  <a:lnTo>
                    <a:pt x="347457" y="57361"/>
                  </a:lnTo>
                  <a:lnTo>
                    <a:pt x="302085" y="30287"/>
                  </a:lnTo>
                  <a:lnTo>
                    <a:pt x="261454" y="0"/>
                  </a:lnTo>
                  <a:close/>
                </a:path>
              </a:pathLst>
            </a:custGeom>
            <a:ln w="2711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782336" y="4883331"/>
              <a:ext cx="464820" cy="1008380"/>
            </a:xfrm>
            <a:custGeom>
              <a:avLst/>
              <a:gdLst/>
              <a:ahLst/>
              <a:cxnLst/>
              <a:rect l="l" t="t" r="r" b="b"/>
              <a:pathLst>
                <a:path w="464820" h="1008379">
                  <a:moveTo>
                    <a:pt x="464756" y="258432"/>
                  </a:moveTo>
                  <a:lnTo>
                    <a:pt x="202869" y="0"/>
                  </a:lnTo>
                  <a:lnTo>
                    <a:pt x="174976" y="32094"/>
                  </a:lnTo>
                  <a:lnTo>
                    <a:pt x="148335" y="67308"/>
                  </a:lnTo>
                  <a:lnTo>
                    <a:pt x="123170" y="105373"/>
                  </a:lnTo>
                  <a:lnTo>
                    <a:pt x="99705" y="146019"/>
                  </a:lnTo>
                  <a:lnTo>
                    <a:pt x="78163" y="188980"/>
                  </a:lnTo>
                  <a:lnTo>
                    <a:pt x="58767" y="233984"/>
                  </a:lnTo>
                  <a:lnTo>
                    <a:pt x="41742" y="280765"/>
                  </a:lnTo>
                  <a:lnTo>
                    <a:pt x="27311" y="329053"/>
                  </a:lnTo>
                  <a:lnTo>
                    <a:pt x="15698" y="378579"/>
                  </a:lnTo>
                  <a:lnTo>
                    <a:pt x="7126" y="429075"/>
                  </a:lnTo>
                  <a:lnTo>
                    <a:pt x="1818" y="480272"/>
                  </a:lnTo>
                  <a:lnTo>
                    <a:pt x="0" y="531901"/>
                  </a:lnTo>
                  <a:lnTo>
                    <a:pt x="1723" y="585476"/>
                  </a:lnTo>
                  <a:lnTo>
                    <a:pt x="6832" y="637931"/>
                  </a:lnTo>
                  <a:lnTo>
                    <a:pt x="15232" y="689193"/>
                  </a:lnTo>
                  <a:lnTo>
                    <a:pt x="26830" y="739187"/>
                  </a:lnTo>
                  <a:lnTo>
                    <a:pt x="41533" y="787838"/>
                  </a:lnTo>
                  <a:lnTo>
                    <a:pt x="59247" y="835071"/>
                  </a:lnTo>
                  <a:lnTo>
                    <a:pt x="79879" y="880813"/>
                  </a:lnTo>
                  <a:lnTo>
                    <a:pt x="103334" y="924988"/>
                  </a:lnTo>
                  <a:lnTo>
                    <a:pt x="129520" y="967522"/>
                  </a:lnTo>
                  <a:lnTo>
                    <a:pt x="158343" y="1008341"/>
                  </a:lnTo>
                  <a:lnTo>
                    <a:pt x="436994" y="774001"/>
                  </a:lnTo>
                  <a:lnTo>
                    <a:pt x="412586" y="733169"/>
                  </a:lnTo>
                  <a:lnTo>
                    <a:pt x="392655" y="686472"/>
                  </a:lnTo>
                  <a:lnTo>
                    <a:pt x="377744" y="635981"/>
                  </a:lnTo>
                  <a:lnTo>
                    <a:pt x="368399" y="583766"/>
                  </a:lnTo>
                  <a:lnTo>
                    <a:pt x="365163" y="531901"/>
                  </a:lnTo>
                  <a:lnTo>
                    <a:pt x="368158" y="482751"/>
                  </a:lnTo>
                  <a:lnTo>
                    <a:pt x="376959" y="433617"/>
                  </a:lnTo>
                  <a:lnTo>
                    <a:pt x="391294" y="385560"/>
                  </a:lnTo>
                  <a:lnTo>
                    <a:pt x="410888" y="339638"/>
                  </a:lnTo>
                  <a:lnTo>
                    <a:pt x="435467" y="296909"/>
                  </a:lnTo>
                  <a:lnTo>
                    <a:pt x="464756" y="258432"/>
                  </a:lnTo>
                  <a:close/>
                </a:path>
              </a:pathLst>
            </a:custGeom>
            <a:ln w="2736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5261410" y="4721936"/>
            <a:ext cx="653415" cy="177165"/>
          </a:xfrm>
          <a:prstGeom prst="rect">
            <a:avLst/>
          </a:prstGeom>
        </p:spPr>
        <p:txBody>
          <a:bodyPr vert="horz" wrap="square" lIns="0" tIns="26669" rIns="0" bIns="0" rtlCol="0">
            <a:spAutoFit/>
          </a:bodyPr>
          <a:lstStyle/>
          <a:p>
            <a:pPr marL="12700" marR="5080" indent="69850">
              <a:lnSpc>
                <a:spcPts val="540"/>
              </a:lnSpc>
              <a:spcBef>
                <a:spcPts val="209"/>
              </a:spcBef>
            </a:pPr>
            <a:r>
              <a:rPr sz="55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Gender</a:t>
            </a:r>
            <a:r>
              <a:rPr sz="55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dirty="0">
                <a:solidFill>
                  <a:srgbClr val="FFFFFF"/>
                </a:solidFill>
                <a:latin typeface="Century Gothic"/>
                <a:cs typeface="Century Gothic"/>
              </a:rPr>
              <a:t>gap</a:t>
            </a:r>
            <a:r>
              <a:rPr sz="55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550" b="1" spc="5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working</a:t>
            </a:r>
            <a:r>
              <a:rPr sz="550" b="1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conditions</a:t>
            </a:r>
            <a:endParaRPr sz="550">
              <a:latin typeface="Century Gothic"/>
              <a:cs typeface="Century Gothic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394144" y="5256868"/>
            <a:ext cx="354965" cy="28448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 indent="3175">
              <a:lnSpc>
                <a:spcPct val="76000"/>
              </a:lnSpc>
              <a:spcBef>
                <a:spcPts val="395"/>
              </a:spcBef>
            </a:pPr>
            <a:r>
              <a:rPr sz="950" b="1" spc="-20" dirty="0">
                <a:solidFill>
                  <a:srgbClr val="58595B"/>
                </a:solidFill>
                <a:latin typeface="Century Gothic"/>
                <a:cs typeface="Century Gothic"/>
              </a:rPr>
              <a:t>DATA GAPS</a:t>
            </a:r>
            <a:endParaRPr sz="950">
              <a:latin typeface="Century Gothic"/>
              <a:cs typeface="Century Gothic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85751" y="5912909"/>
            <a:ext cx="732790" cy="177165"/>
          </a:xfrm>
          <a:prstGeom prst="rect">
            <a:avLst/>
          </a:prstGeom>
        </p:spPr>
        <p:txBody>
          <a:bodyPr vert="horz" wrap="square" lIns="0" tIns="26669" rIns="0" bIns="0" rtlCol="0">
            <a:spAutoFit/>
          </a:bodyPr>
          <a:lstStyle/>
          <a:p>
            <a:pPr marL="12700" marR="5080" indent="109855">
              <a:lnSpc>
                <a:spcPts val="540"/>
              </a:lnSpc>
              <a:spcBef>
                <a:spcPts val="209"/>
              </a:spcBef>
            </a:pPr>
            <a:r>
              <a:rPr sz="55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Gender</a:t>
            </a:r>
            <a:r>
              <a:rPr sz="55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dirty="0">
                <a:solidFill>
                  <a:srgbClr val="FFFFFF"/>
                </a:solidFill>
                <a:latin typeface="Century Gothic"/>
                <a:cs typeface="Century Gothic"/>
              </a:rPr>
              <a:t>gap</a:t>
            </a:r>
            <a:r>
              <a:rPr sz="55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550" b="1" spc="5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working</a:t>
            </a:r>
            <a:r>
              <a:rPr sz="550" b="1" spc="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participation</a:t>
            </a:r>
            <a:endParaRPr sz="550">
              <a:latin typeface="Century Gothic"/>
              <a:cs typeface="Century Gothic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040403" y="5323947"/>
            <a:ext cx="280670" cy="245745"/>
          </a:xfrm>
          <a:prstGeom prst="rect">
            <a:avLst/>
          </a:prstGeom>
        </p:spPr>
        <p:txBody>
          <a:bodyPr vert="horz" wrap="square" lIns="0" tIns="26669" rIns="0" bIns="0" rtlCol="0">
            <a:spAutoFit/>
          </a:bodyPr>
          <a:lstStyle/>
          <a:p>
            <a:pPr marL="42545" marR="5080" indent="-30480" algn="just">
              <a:lnSpc>
                <a:spcPts val="540"/>
              </a:lnSpc>
              <a:spcBef>
                <a:spcPts val="209"/>
              </a:spcBef>
            </a:pPr>
            <a:r>
              <a:rPr sz="55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Gender</a:t>
            </a:r>
            <a:r>
              <a:rPr sz="550" b="1" spc="5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dirty="0">
                <a:solidFill>
                  <a:srgbClr val="FFFFFF"/>
                </a:solidFill>
                <a:latin typeface="Century Gothic"/>
                <a:cs typeface="Century Gothic"/>
              </a:rPr>
              <a:t>gap</a:t>
            </a:r>
            <a:r>
              <a:rPr sz="55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550" b="1" spc="5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care</a:t>
            </a:r>
            <a:endParaRPr sz="550">
              <a:latin typeface="Century Gothic"/>
              <a:cs typeface="Century Gothic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824641" y="5239466"/>
            <a:ext cx="311785" cy="245745"/>
          </a:xfrm>
          <a:prstGeom prst="rect">
            <a:avLst/>
          </a:prstGeom>
        </p:spPr>
        <p:txBody>
          <a:bodyPr vert="horz" wrap="square" lIns="0" tIns="26669" rIns="0" bIns="0" rtlCol="0">
            <a:spAutoFit/>
          </a:bodyPr>
          <a:lstStyle/>
          <a:p>
            <a:pPr marL="12700" marR="5080" indent="5715" algn="just">
              <a:lnSpc>
                <a:spcPts val="540"/>
              </a:lnSpc>
              <a:spcBef>
                <a:spcPts val="209"/>
              </a:spcBef>
            </a:pPr>
            <a:r>
              <a:rPr sz="55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Gender</a:t>
            </a:r>
            <a:r>
              <a:rPr sz="550" b="1" spc="5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dirty="0">
                <a:solidFill>
                  <a:srgbClr val="FFFFFF"/>
                </a:solidFill>
                <a:latin typeface="Century Gothic"/>
                <a:cs typeface="Century Gothic"/>
              </a:rPr>
              <a:t>gap</a:t>
            </a:r>
            <a:r>
              <a:rPr sz="55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550" b="1" spc="5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55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earnings</a:t>
            </a:r>
            <a:endParaRPr sz="550">
              <a:latin typeface="Century Gothic"/>
              <a:cs typeface="Century Gothic"/>
            </a:endParaRPr>
          </a:p>
        </p:txBody>
      </p:sp>
      <p:sp>
        <p:nvSpPr>
          <p:cNvPr id="48" name="object 48"/>
          <p:cNvSpPr txBox="1"/>
          <p:nvPr/>
        </p:nvSpPr>
        <p:spPr>
          <a:xfrm rot="3540000">
            <a:off x="6347624" y="4867745"/>
            <a:ext cx="130379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49" name="object 49"/>
          <p:cNvSpPr txBox="1"/>
          <p:nvPr/>
        </p:nvSpPr>
        <p:spPr>
          <a:xfrm rot="3720000">
            <a:off x="6380762" y="4929138"/>
            <a:ext cx="131400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0" name="object 50"/>
          <p:cNvSpPr txBox="1"/>
          <p:nvPr/>
        </p:nvSpPr>
        <p:spPr>
          <a:xfrm rot="3960000">
            <a:off x="6410004" y="4996160"/>
            <a:ext cx="135676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1" name="object 51"/>
          <p:cNvSpPr txBox="1"/>
          <p:nvPr/>
        </p:nvSpPr>
        <p:spPr>
          <a:xfrm rot="4260000">
            <a:off x="6439019" y="5067527"/>
            <a:ext cx="132792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2" name="object 52"/>
          <p:cNvSpPr txBox="1"/>
          <p:nvPr/>
        </p:nvSpPr>
        <p:spPr>
          <a:xfrm rot="4380000">
            <a:off x="6463539" y="5119263"/>
            <a:ext cx="116267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1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3" name="object 53"/>
          <p:cNvSpPr txBox="1"/>
          <p:nvPr/>
        </p:nvSpPr>
        <p:spPr>
          <a:xfrm rot="4560000">
            <a:off x="6467579" y="5173847"/>
            <a:ext cx="136045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p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4" name="object 54"/>
          <p:cNvSpPr txBox="1"/>
          <p:nvPr/>
        </p:nvSpPr>
        <p:spPr>
          <a:xfrm rot="4860000">
            <a:off x="6483968" y="5248835"/>
            <a:ext cx="132792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5" name="object 55"/>
          <p:cNvSpPr txBox="1"/>
          <p:nvPr/>
        </p:nvSpPr>
        <p:spPr>
          <a:xfrm rot="5040000">
            <a:off x="6499504" y="5302701"/>
            <a:ext cx="115688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1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6" name="object 56"/>
          <p:cNvSpPr txBox="1"/>
          <p:nvPr/>
        </p:nvSpPr>
        <p:spPr>
          <a:xfrm rot="5160000">
            <a:off x="6502312" y="5337505"/>
            <a:ext cx="116071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10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487976" y="5397405"/>
            <a:ext cx="161925" cy="101600"/>
          </a:xfrm>
          <a:prstGeom prst="rect">
            <a:avLst/>
          </a:prstGeom>
        </p:spPr>
        <p:txBody>
          <a:bodyPr vert="vert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5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8" name="object 58"/>
          <p:cNvSpPr txBox="1"/>
          <p:nvPr/>
        </p:nvSpPr>
        <p:spPr>
          <a:xfrm rot="5520000">
            <a:off x="6504266" y="5447894"/>
            <a:ext cx="115688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1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59" name="object 59"/>
          <p:cNvSpPr txBox="1"/>
          <p:nvPr/>
        </p:nvSpPr>
        <p:spPr>
          <a:xfrm rot="5760000">
            <a:off x="6480483" y="5518996"/>
            <a:ext cx="153145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30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0" name="object 60"/>
          <p:cNvSpPr txBox="1"/>
          <p:nvPr/>
        </p:nvSpPr>
        <p:spPr>
          <a:xfrm rot="6060000">
            <a:off x="6475776" y="5610410"/>
            <a:ext cx="134943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1" name="object 61"/>
          <p:cNvSpPr txBox="1"/>
          <p:nvPr/>
        </p:nvSpPr>
        <p:spPr>
          <a:xfrm rot="6300000">
            <a:off x="6461127" y="5682634"/>
            <a:ext cx="130379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2" name="object 62"/>
          <p:cNvSpPr txBox="1"/>
          <p:nvPr/>
        </p:nvSpPr>
        <p:spPr>
          <a:xfrm rot="6540000">
            <a:off x="6438608" y="5751701"/>
            <a:ext cx="132792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3" name="object 63"/>
          <p:cNvSpPr txBox="1"/>
          <p:nvPr/>
        </p:nvSpPr>
        <p:spPr>
          <a:xfrm rot="6780000">
            <a:off x="6411457" y="5820947"/>
            <a:ext cx="133145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4" name="object 64"/>
          <p:cNvSpPr txBox="1"/>
          <p:nvPr/>
        </p:nvSpPr>
        <p:spPr>
          <a:xfrm rot="14400000">
            <a:off x="4673904" y="5887501"/>
            <a:ext cx="130379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5" name="object 65"/>
          <p:cNvSpPr txBox="1"/>
          <p:nvPr/>
        </p:nvSpPr>
        <p:spPr>
          <a:xfrm rot="14640000">
            <a:off x="4640939" y="5826006"/>
            <a:ext cx="130379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6" name="object 66"/>
          <p:cNvSpPr txBox="1"/>
          <p:nvPr/>
        </p:nvSpPr>
        <p:spPr>
          <a:xfrm rot="14940000">
            <a:off x="4608162" y="5758146"/>
            <a:ext cx="136045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7" name="object 67"/>
          <p:cNvSpPr txBox="1"/>
          <p:nvPr/>
        </p:nvSpPr>
        <p:spPr>
          <a:xfrm rot="15180000">
            <a:off x="4583888" y="5686029"/>
            <a:ext cx="133145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8" name="object 68"/>
          <p:cNvSpPr txBox="1"/>
          <p:nvPr/>
        </p:nvSpPr>
        <p:spPr>
          <a:xfrm rot="15360000">
            <a:off x="4577799" y="5633233"/>
            <a:ext cx="115688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1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69" name="object 69"/>
          <p:cNvSpPr txBox="1"/>
          <p:nvPr/>
        </p:nvSpPr>
        <p:spPr>
          <a:xfrm rot="15480000">
            <a:off x="4572692" y="5605366"/>
            <a:ext cx="112960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0" name="object 70"/>
          <p:cNvSpPr txBox="1"/>
          <p:nvPr/>
        </p:nvSpPr>
        <p:spPr>
          <a:xfrm rot="15660000">
            <a:off x="4554923" y="5559831"/>
            <a:ext cx="131057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1" name="object 71"/>
          <p:cNvSpPr txBox="1"/>
          <p:nvPr/>
        </p:nvSpPr>
        <p:spPr>
          <a:xfrm rot="15900000">
            <a:off x="4547432" y="5493592"/>
            <a:ext cx="128074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15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518952" y="5428399"/>
            <a:ext cx="163195" cy="102870"/>
          </a:xfrm>
          <a:prstGeom prst="rect">
            <a:avLst/>
          </a:prstGeom>
        </p:spPr>
        <p:txBody>
          <a:bodyPr vert="vert270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85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3" name="object 73"/>
          <p:cNvSpPr txBox="1"/>
          <p:nvPr/>
        </p:nvSpPr>
        <p:spPr>
          <a:xfrm rot="16320000">
            <a:off x="4546982" y="5365284"/>
            <a:ext cx="119334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1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4" name="object 74"/>
          <p:cNvSpPr txBox="1"/>
          <p:nvPr/>
        </p:nvSpPr>
        <p:spPr>
          <a:xfrm rot="16500000">
            <a:off x="4549932" y="5323529"/>
            <a:ext cx="117727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1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5" name="object 75"/>
          <p:cNvSpPr txBox="1"/>
          <p:nvPr/>
        </p:nvSpPr>
        <p:spPr>
          <a:xfrm rot="16740000">
            <a:off x="4539827" y="5250811"/>
            <a:ext cx="154027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30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6" name="object 76"/>
          <p:cNvSpPr txBox="1"/>
          <p:nvPr/>
        </p:nvSpPr>
        <p:spPr>
          <a:xfrm rot="17040000">
            <a:off x="4567519" y="5161326"/>
            <a:ext cx="133145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7" name="object 77"/>
          <p:cNvSpPr txBox="1"/>
          <p:nvPr/>
        </p:nvSpPr>
        <p:spPr>
          <a:xfrm rot="17280000">
            <a:off x="4588489" y="5092026"/>
            <a:ext cx="130379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endParaRPr sz="850">
              <a:latin typeface="Century Gothic"/>
              <a:cs typeface="Century Gothic"/>
            </a:endParaRPr>
          </a:p>
        </p:txBody>
      </p:sp>
      <p:sp>
        <p:nvSpPr>
          <p:cNvPr id="78" name="object 78"/>
          <p:cNvSpPr txBox="1"/>
          <p:nvPr/>
        </p:nvSpPr>
        <p:spPr>
          <a:xfrm rot="17520000">
            <a:off x="4613126" y="5040856"/>
            <a:ext cx="117727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65"/>
              </a:lnSpc>
            </a:pPr>
            <a:r>
              <a:rPr sz="850" spc="1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endParaRPr sz="850">
              <a:latin typeface="Century Gothic"/>
              <a:cs typeface="Century Gothic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405808" y="221091"/>
            <a:ext cx="1813560" cy="555625"/>
            <a:chOff x="405808" y="221091"/>
            <a:chExt cx="1813560" cy="555625"/>
          </a:xfrm>
        </p:grpSpPr>
        <p:pic>
          <p:nvPicPr>
            <p:cNvPr id="80" name="object 8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05808" y="221091"/>
              <a:ext cx="1203031" cy="555386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1633245" y="567575"/>
              <a:ext cx="26670" cy="116839"/>
            </a:xfrm>
            <a:custGeom>
              <a:avLst/>
              <a:gdLst/>
              <a:ahLst/>
              <a:cxnLst/>
              <a:rect l="l" t="t" r="r" b="b"/>
              <a:pathLst>
                <a:path w="26669" h="116840">
                  <a:moveTo>
                    <a:pt x="26657" y="0"/>
                  </a:moveTo>
                  <a:lnTo>
                    <a:pt x="0" y="0"/>
                  </a:lnTo>
                  <a:lnTo>
                    <a:pt x="0" y="116217"/>
                  </a:lnTo>
                  <a:lnTo>
                    <a:pt x="26657" y="116217"/>
                  </a:lnTo>
                  <a:lnTo>
                    <a:pt x="26657" y="0"/>
                  </a:lnTo>
                  <a:close/>
                </a:path>
              </a:pathLst>
            </a:custGeom>
            <a:solidFill>
              <a:srgbClr val="1593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2" name="object 8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74051" y="324608"/>
              <a:ext cx="309926" cy="159331"/>
            </a:xfrm>
            <a:prstGeom prst="rect">
              <a:avLst/>
            </a:prstGeom>
          </p:spPr>
        </p:pic>
        <p:pic>
          <p:nvPicPr>
            <p:cNvPr id="83" name="object 8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008671" y="312871"/>
              <a:ext cx="209961" cy="171302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1632839" y="518159"/>
              <a:ext cx="358140" cy="167640"/>
            </a:xfrm>
            <a:custGeom>
              <a:avLst/>
              <a:gdLst/>
              <a:ahLst/>
              <a:cxnLst/>
              <a:rect l="l" t="t" r="r" b="b"/>
              <a:pathLst>
                <a:path w="358139" h="167640">
                  <a:moveTo>
                    <a:pt x="27495" y="0"/>
                  </a:moveTo>
                  <a:lnTo>
                    <a:pt x="0" y="0"/>
                  </a:lnTo>
                  <a:lnTo>
                    <a:pt x="0" y="27597"/>
                  </a:lnTo>
                  <a:lnTo>
                    <a:pt x="27495" y="27597"/>
                  </a:lnTo>
                  <a:lnTo>
                    <a:pt x="27495" y="0"/>
                  </a:lnTo>
                  <a:close/>
                </a:path>
                <a:path w="358139" h="167640">
                  <a:moveTo>
                    <a:pt x="127304" y="144487"/>
                  </a:moveTo>
                  <a:lnTo>
                    <a:pt x="79387" y="144487"/>
                  </a:lnTo>
                  <a:lnTo>
                    <a:pt x="125806" y="73406"/>
                  </a:lnTo>
                  <a:lnTo>
                    <a:pt x="125806" y="49453"/>
                  </a:lnTo>
                  <a:lnTo>
                    <a:pt x="53378" y="49453"/>
                  </a:lnTo>
                  <a:lnTo>
                    <a:pt x="53378" y="70650"/>
                  </a:lnTo>
                  <a:lnTo>
                    <a:pt x="99136" y="70650"/>
                  </a:lnTo>
                  <a:lnTo>
                    <a:pt x="51879" y="141516"/>
                  </a:lnTo>
                  <a:lnTo>
                    <a:pt x="51879" y="165684"/>
                  </a:lnTo>
                  <a:lnTo>
                    <a:pt x="127304" y="165684"/>
                  </a:lnTo>
                  <a:lnTo>
                    <a:pt x="127304" y="144487"/>
                  </a:lnTo>
                  <a:close/>
                </a:path>
                <a:path w="358139" h="167640">
                  <a:moveTo>
                    <a:pt x="231419" y="165760"/>
                  </a:moveTo>
                  <a:lnTo>
                    <a:pt x="230441" y="158965"/>
                  </a:lnTo>
                  <a:lnTo>
                    <a:pt x="229946" y="152095"/>
                  </a:lnTo>
                  <a:lnTo>
                    <a:pt x="229933" y="149974"/>
                  </a:lnTo>
                  <a:lnTo>
                    <a:pt x="229933" y="148437"/>
                  </a:lnTo>
                  <a:lnTo>
                    <a:pt x="229920" y="108762"/>
                  </a:lnTo>
                  <a:lnTo>
                    <a:pt x="224955" y="67614"/>
                  </a:lnTo>
                  <a:lnTo>
                    <a:pt x="205257" y="50330"/>
                  </a:lnTo>
                  <a:lnTo>
                    <a:pt x="205257" y="115252"/>
                  </a:lnTo>
                  <a:lnTo>
                    <a:pt x="204076" y="129171"/>
                  </a:lnTo>
                  <a:lnTo>
                    <a:pt x="200291" y="139611"/>
                  </a:lnTo>
                  <a:lnTo>
                    <a:pt x="193522" y="146164"/>
                  </a:lnTo>
                  <a:lnTo>
                    <a:pt x="183400" y="148437"/>
                  </a:lnTo>
                  <a:lnTo>
                    <a:pt x="173075" y="148437"/>
                  </a:lnTo>
                  <a:lnTo>
                    <a:pt x="166420" y="141198"/>
                  </a:lnTo>
                  <a:lnTo>
                    <a:pt x="166420" y="130619"/>
                  </a:lnTo>
                  <a:lnTo>
                    <a:pt x="168884" y="120078"/>
                  </a:lnTo>
                  <a:lnTo>
                    <a:pt x="176022" y="113360"/>
                  </a:lnTo>
                  <a:lnTo>
                    <a:pt x="187439" y="109804"/>
                  </a:lnTo>
                  <a:lnTo>
                    <a:pt x="202730" y="108762"/>
                  </a:lnTo>
                  <a:lnTo>
                    <a:pt x="204978" y="108762"/>
                  </a:lnTo>
                  <a:lnTo>
                    <a:pt x="205257" y="115252"/>
                  </a:lnTo>
                  <a:lnTo>
                    <a:pt x="205257" y="50330"/>
                  </a:lnTo>
                  <a:lnTo>
                    <a:pt x="187591" y="47637"/>
                  </a:lnTo>
                  <a:lnTo>
                    <a:pt x="178473" y="48145"/>
                  </a:lnTo>
                  <a:lnTo>
                    <a:pt x="169532" y="49758"/>
                  </a:lnTo>
                  <a:lnTo>
                    <a:pt x="160845" y="52451"/>
                  </a:lnTo>
                  <a:lnTo>
                    <a:pt x="152527" y="56197"/>
                  </a:lnTo>
                  <a:lnTo>
                    <a:pt x="154063" y="78892"/>
                  </a:lnTo>
                  <a:lnTo>
                    <a:pt x="160845" y="74206"/>
                  </a:lnTo>
                  <a:lnTo>
                    <a:pt x="168249" y="70726"/>
                  </a:lnTo>
                  <a:lnTo>
                    <a:pt x="176136" y="68503"/>
                  </a:lnTo>
                  <a:lnTo>
                    <a:pt x="184340" y="67614"/>
                  </a:lnTo>
                  <a:lnTo>
                    <a:pt x="194005" y="69456"/>
                  </a:lnTo>
                  <a:lnTo>
                    <a:pt x="200380" y="74358"/>
                  </a:lnTo>
                  <a:lnTo>
                    <a:pt x="203898" y="81419"/>
                  </a:lnTo>
                  <a:lnTo>
                    <a:pt x="204978" y="89725"/>
                  </a:lnTo>
                  <a:lnTo>
                    <a:pt x="204978" y="94030"/>
                  </a:lnTo>
                  <a:lnTo>
                    <a:pt x="199605" y="94030"/>
                  </a:lnTo>
                  <a:lnTo>
                    <a:pt x="176263" y="95758"/>
                  </a:lnTo>
                  <a:lnTo>
                    <a:pt x="157822" y="101930"/>
                  </a:lnTo>
                  <a:lnTo>
                    <a:pt x="145707" y="114020"/>
                  </a:lnTo>
                  <a:lnTo>
                    <a:pt x="141351" y="133515"/>
                  </a:lnTo>
                  <a:lnTo>
                    <a:pt x="144106" y="147942"/>
                  </a:lnTo>
                  <a:lnTo>
                    <a:pt x="151460" y="158635"/>
                  </a:lnTo>
                  <a:lnTo>
                    <a:pt x="162039" y="165290"/>
                  </a:lnTo>
                  <a:lnTo>
                    <a:pt x="174472" y="167576"/>
                  </a:lnTo>
                  <a:lnTo>
                    <a:pt x="185064" y="166141"/>
                  </a:lnTo>
                  <a:lnTo>
                    <a:pt x="193395" y="162280"/>
                  </a:lnTo>
                  <a:lnTo>
                    <a:pt x="199986" y="156679"/>
                  </a:lnTo>
                  <a:lnTo>
                    <a:pt x="205409" y="149974"/>
                  </a:lnTo>
                  <a:lnTo>
                    <a:pt x="205854" y="149974"/>
                  </a:lnTo>
                  <a:lnTo>
                    <a:pt x="205638" y="155282"/>
                  </a:lnTo>
                  <a:lnTo>
                    <a:pt x="206146" y="160591"/>
                  </a:lnTo>
                  <a:lnTo>
                    <a:pt x="207352" y="165760"/>
                  </a:lnTo>
                  <a:lnTo>
                    <a:pt x="231419" y="165760"/>
                  </a:lnTo>
                  <a:close/>
                </a:path>
                <a:path w="358139" h="167640">
                  <a:moveTo>
                    <a:pt x="309333" y="49441"/>
                  </a:moveTo>
                  <a:lnTo>
                    <a:pt x="287197" y="49441"/>
                  </a:lnTo>
                  <a:lnTo>
                    <a:pt x="287197" y="16941"/>
                  </a:lnTo>
                  <a:lnTo>
                    <a:pt x="260540" y="25501"/>
                  </a:lnTo>
                  <a:lnTo>
                    <a:pt x="260540" y="49441"/>
                  </a:lnTo>
                  <a:lnTo>
                    <a:pt x="242938" y="49441"/>
                  </a:lnTo>
                  <a:lnTo>
                    <a:pt x="242938" y="69951"/>
                  </a:lnTo>
                  <a:lnTo>
                    <a:pt x="260540" y="69951"/>
                  </a:lnTo>
                  <a:lnTo>
                    <a:pt x="260540" y="133642"/>
                  </a:lnTo>
                  <a:lnTo>
                    <a:pt x="262597" y="149263"/>
                  </a:lnTo>
                  <a:lnTo>
                    <a:pt x="268605" y="159740"/>
                  </a:lnTo>
                  <a:lnTo>
                    <a:pt x="278320" y="165633"/>
                  </a:lnTo>
                  <a:lnTo>
                    <a:pt x="291503" y="167474"/>
                  </a:lnTo>
                  <a:lnTo>
                    <a:pt x="297662" y="167614"/>
                  </a:lnTo>
                  <a:lnTo>
                    <a:pt x="303771" y="166293"/>
                  </a:lnTo>
                  <a:lnTo>
                    <a:pt x="309333" y="163639"/>
                  </a:lnTo>
                  <a:lnTo>
                    <a:pt x="309333" y="143789"/>
                  </a:lnTo>
                  <a:lnTo>
                    <a:pt x="306247" y="145465"/>
                  </a:lnTo>
                  <a:lnTo>
                    <a:pt x="302768" y="146316"/>
                  </a:lnTo>
                  <a:lnTo>
                    <a:pt x="291503" y="146253"/>
                  </a:lnTo>
                  <a:lnTo>
                    <a:pt x="287197" y="142722"/>
                  </a:lnTo>
                  <a:lnTo>
                    <a:pt x="287197" y="69989"/>
                  </a:lnTo>
                  <a:lnTo>
                    <a:pt x="309333" y="69989"/>
                  </a:lnTo>
                  <a:lnTo>
                    <a:pt x="309333" y="49441"/>
                  </a:lnTo>
                  <a:close/>
                </a:path>
                <a:path w="358139" h="167640">
                  <a:moveTo>
                    <a:pt x="355104" y="0"/>
                  </a:moveTo>
                  <a:lnTo>
                    <a:pt x="327596" y="0"/>
                  </a:lnTo>
                  <a:lnTo>
                    <a:pt x="327596" y="27597"/>
                  </a:lnTo>
                  <a:lnTo>
                    <a:pt x="355104" y="27597"/>
                  </a:lnTo>
                  <a:lnTo>
                    <a:pt x="355104" y="0"/>
                  </a:lnTo>
                  <a:close/>
                </a:path>
                <a:path w="358139" h="167640">
                  <a:moveTo>
                    <a:pt x="357682" y="49441"/>
                  </a:moveTo>
                  <a:lnTo>
                    <a:pt x="331038" y="49441"/>
                  </a:lnTo>
                  <a:lnTo>
                    <a:pt x="331038" y="165658"/>
                  </a:lnTo>
                  <a:lnTo>
                    <a:pt x="357682" y="165658"/>
                  </a:lnTo>
                  <a:lnTo>
                    <a:pt x="357682" y="49441"/>
                  </a:lnTo>
                  <a:close/>
                </a:path>
              </a:pathLst>
            </a:custGeom>
            <a:solidFill>
              <a:srgbClr val="1593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5" name="object 8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010949" y="565792"/>
              <a:ext cx="97332" cy="119811"/>
            </a:xfrm>
            <a:prstGeom prst="rect">
              <a:avLst/>
            </a:prstGeom>
          </p:spPr>
        </p:pic>
        <p:pic>
          <p:nvPicPr>
            <p:cNvPr id="86" name="object 8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130634" y="565792"/>
              <a:ext cx="88379" cy="118008"/>
            </a:xfrm>
            <a:prstGeom prst="rect">
              <a:avLst/>
            </a:prstGeom>
          </p:spPr>
        </p:pic>
      </p:grpSp>
      <p:grpSp>
        <p:nvGrpSpPr>
          <p:cNvPr id="87" name="object 87"/>
          <p:cNvGrpSpPr/>
          <p:nvPr/>
        </p:nvGrpSpPr>
        <p:grpSpPr>
          <a:xfrm>
            <a:off x="429504" y="1710314"/>
            <a:ext cx="6124575" cy="1115695"/>
            <a:chOff x="429504" y="1710314"/>
            <a:chExt cx="6124575" cy="1115695"/>
          </a:xfrm>
        </p:grpSpPr>
        <p:pic>
          <p:nvPicPr>
            <p:cNvPr id="88" name="object 8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42151" y="1746891"/>
              <a:ext cx="826005" cy="960114"/>
            </a:xfrm>
            <a:prstGeom prst="rect">
              <a:avLst/>
            </a:prstGeom>
          </p:spPr>
        </p:pic>
        <p:pic>
          <p:nvPicPr>
            <p:cNvPr id="89" name="object 8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058125" y="1761744"/>
              <a:ext cx="778509" cy="911402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29504" y="1841379"/>
              <a:ext cx="908301" cy="902202"/>
            </a:xfrm>
            <a:prstGeom prst="rect">
              <a:avLst/>
            </a:prstGeom>
          </p:spPr>
        </p:pic>
        <p:pic>
          <p:nvPicPr>
            <p:cNvPr id="91" name="object 9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45998" y="1857057"/>
              <a:ext cx="857707" cy="853439"/>
            </a:xfrm>
            <a:prstGeom prst="rect">
              <a:avLst/>
            </a:prstGeom>
          </p:spPr>
        </p:pic>
        <p:pic>
          <p:nvPicPr>
            <p:cNvPr id="92" name="object 9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660895" y="1835282"/>
              <a:ext cx="908301" cy="908298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77174" y="1850250"/>
              <a:ext cx="857707" cy="859967"/>
            </a:xfrm>
            <a:prstGeom prst="rect">
              <a:avLst/>
            </a:prstGeom>
          </p:spPr>
        </p:pic>
        <p:pic>
          <p:nvPicPr>
            <p:cNvPr id="94" name="object 94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608056" y="1710314"/>
              <a:ext cx="615693" cy="1088130"/>
            </a:xfrm>
            <a:prstGeom prst="rect">
              <a:avLst/>
            </a:prstGeom>
          </p:spPr>
        </p:pic>
        <p:pic>
          <p:nvPicPr>
            <p:cNvPr id="95" name="object 9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805350" y="1725493"/>
              <a:ext cx="202666" cy="202653"/>
            </a:xfrm>
            <a:prstGeom prst="rect">
              <a:avLst/>
            </a:prstGeom>
          </p:spPr>
        </p:pic>
        <p:sp>
          <p:nvSpPr>
            <p:cNvPr id="96" name="object 96"/>
            <p:cNvSpPr/>
            <p:nvPr/>
          </p:nvSpPr>
          <p:spPr>
            <a:xfrm>
              <a:off x="5623785" y="1952663"/>
              <a:ext cx="565785" cy="814069"/>
            </a:xfrm>
            <a:custGeom>
              <a:avLst/>
              <a:gdLst/>
              <a:ahLst/>
              <a:cxnLst/>
              <a:rect l="l" t="t" r="r" b="b"/>
              <a:pathLst>
                <a:path w="565785" h="814069">
                  <a:moveTo>
                    <a:pt x="357442" y="0"/>
                  </a:moveTo>
                  <a:lnTo>
                    <a:pt x="208357" y="0"/>
                  </a:lnTo>
                  <a:lnTo>
                    <a:pt x="181581" y="3968"/>
                  </a:lnTo>
                  <a:lnTo>
                    <a:pt x="157568" y="15244"/>
                  </a:lnTo>
                  <a:lnTo>
                    <a:pt x="137753" y="32880"/>
                  </a:lnTo>
                  <a:lnTo>
                    <a:pt x="123572" y="55930"/>
                  </a:lnTo>
                  <a:lnTo>
                    <a:pt x="72391" y="175463"/>
                  </a:lnTo>
                  <a:lnTo>
                    <a:pt x="3442" y="335546"/>
                  </a:lnTo>
                  <a:lnTo>
                    <a:pt x="0" y="351937"/>
                  </a:lnTo>
                  <a:lnTo>
                    <a:pt x="3007" y="367822"/>
                  </a:lnTo>
                  <a:lnTo>
                    <a:pt x="11754" y="381418"/>
                  </a:lnTo>
                  <a:lnTo>
                    <a:pt x="25528" y="390944"/>
                  </a:lnTo>
                  <a:lnTo>
                    <a:pt x="41918" y="394381"/>
                  </a:lnTo>
                  <a:lnTo>
                    <a:pt x="57803" y="391374"/>
                  </a:lnTo>
                  <a:lnTo>
                    <a:pt x="71399" y="382630"/>
                  </a:lnTo>
                  <a:lnTo>
                    <a:pt x="80925" y="368858"/>
                  </a:lnTo>
                  <a:lnTo>
                    <a:pt x="84621" y="360768"/>
                  </a:lnTo>
                  <a:lnTo>
                    <a:pt x="173762" y="152565"/>
                  </a:lnTo>
                  <a:lnTo>
                    <a:pt x="177559" y="147231"/>
                  </a:lnTo>
                  <a:lnTo>
                    <a:pt x="184062" y="145580"/>
                  </a:lnTo>
                  <a:lnTo>
                    <a:pt x="194400" y="151688"/>
                  </a:lnTo>
                  <a:lnTo>
                    <a:pt x="196127" y="158140"/>
                  </a:lnTo>
                  <a:lnTo>
                    <a:pt x="74639" y="442264"/>
                  </a:lnTo>
                  <a:lnTo>
                    <a:pt x="72078" y="458926"/>
                  </a:lnTo>
                  <a:lnTo>
                    <a:pt x="77490" y="473975"/>
                  </a:lnTo>
                  <a:lnTo>
                    <a:pt x="89198" y="484868"/>
                  </a:lnTo>
                  <a:lnTo>
                    <a:pt x="105525" y="489064"/>
                  </a:lnTo>
                  <a:lnTo>
                    <a:pt x="170206" y="489064"/>
                  </a:lnTo>
                  <a:lnTo>
                    <a:pt x="170206" y="771499"/>
                  </a:lnTo>
                  <a:lnTo>
                    <a:pt x="173739" y="788501"/>
                  </a:lnTo>
                  <a:lnTo>
                    <a:pt x="183343" y="802241"/>
                  </a:lnTo>
                  <a:lnTo>
                    <a:pt x="197526" y="811231"/>
                  </a:lnTo>
                  <a:lnTo>
                    <a:pt x="214796" y="813981"/>
                  </a:lnTo>
                  <a:lnTo>
                    <a:pt x="230769" y="809926"/>
                  </a:lnTo>
                  <a:lnTo>
                    <a:pt x="243611" y="800330"/>
                  </a:lnTo>
                  <a:lnTo>
                    <a:pt x="252163" y="786640"/>
                  </a:lnTo>
                  <a:lnTo>
                    <a:pt x="255271" y="770305"/>
                  </a:lnTo>
                  <a:lnTo>
                    <a:pt x="255271" y="489064"/>
                  </a:lnTo>
                  <a:lnTo>
                    <a:pt x="310528" y="489064"/>
                  </a:lnTo>
                  <a:lnTo>
                    <a:pt x="310528" y="770305"/>
                  </a:lnTo>
                  <a:lnTo>
                    <a:pt x="313636" y="786640"/>
                  </a:lnTo>
                  <a:lnTo>
                    <a:pt x="322189" y="800330"/>
                  </a:lnTo>
                  <a:lnTo>
                    <a:pt x="335030" y="809926"/>
                  </a:lnTo>
                  <a:lnTo>
                    <a:pt x="351003" y="813981"/>
                  </a:lnTo>
                  <a:lnTo>
                    <a:pt x="368274" y="811231"/>
                  </a:lnTo>
                  <a:lnTo>
                    <a:pt x="382456" y="802241"/>
                  </a:lnTo>
                  <a:lnTo>
                    <a:pt x="392060" y="788501"/>
                  </a:lnTo>
                  <a:lnTo>
                    <a:pt x="395593" y="771499"/>
                  </a:lnTo>
                  <a:lnTo>
                    <a:pt x="395593" y="489064"/>
                  </a:lnTo>
                  <a:lnTo>
                    <a:pt x="460274" y="489064"/>
                  </a:lnTo>
                  <a:lnTo>
                    <a:pt x="476602" y="484868"/>
                  </a:lnTo>
                  <a:lnTo>
                    <a:pt x="488309" y="473975"/>
                  </a:lnTo>
                  <a:lnTo>
                    <a:pt x="493721" y="458926"/>
                  </a:lnTo>
                  <a:lnTo>
                    <a:pt x="491160" y="442264"/>
                  </a:lnTo>
                  <a:lnTo>
                    <a:pt x="369672" y="158140"/>
                  </a:lnTo>
                  <a:lnTo>
                    <a:pt x="371399" y="151688"/>
                  </a:lnTo>
                  <a:lnTo>
                    <a:pt x="381737" y="145580"/>
                  </a:lnTo>
                  <a:lnTo>
                    <a:pt x="388240" y="147231"/>
                  </a:lnTo>
                  <a:lnTo>
                    <a:pt x="392443" y="153276"/>
                  </a:lnTo>
                  <a:lnTo>
                    <a:pt x="416116" y="208622"/>
                  </a:lnTo>
                  <a:lnTo>
                    <a:pt x="415875" y="208724"/>
                  </a:lnTo>
                  <a:lnTo>
                    <a:pt x="484709" y="368858"/>
                  </a:lnTo>
                  <a:lnTo>
                    <a:pt x="494242" y="382630"/>
                  </a:lnTo>
                  <a:lnTo>
                    <a:pt x="507842" y="391374"/>
                  </a:lnTo>
                  <a:lnTo>
                    <a:pt x="523728" y="394381"/>
                  </a:lnTo>
                  <a:lnTo>
                    <a:pt x="540119" y="390944"/>
                  </a:lnTo>
                  <a:lnTo>
                    <a:pt x="553885" y="381418"/>
                  </a:lnTo>
                  <a:lnTo>
                    <a:pt x="562630" y="367822"/>
                  </a:lnTo>
                  <a:lnTo>
                    <a:pt x="565640" y="351937"/>
                  </a:lnTo>
                  <a:lnTo>
                    <a:pt x="562204" y="335546"/>
                  </a:lnTo>
                  <a:lnTo>
                    <a:pt x="442227" y="55930"/>
                  </a:lnTo>
                  <a:lnTo>
                    <a:pt x="428040" y="32880"/>
                  </a:lnTo>
                  <a:lnTo>
                    <a:pt x="408226" y="15244"/>
                  </a:lnTo>
                  <a:lnTo>
                    <a:pt x="384217" y="3968"/>
                  </a:lnTo>
                  <a:lnTo>
                    <a:pt x="357442" y="0"/>
                  </a:lnTo>
                  <a:close/>
                </a:path>
              </a:pathLst>
            </a:custGeom>
            <a:solidFill>
              <a:srgbClr val="F89F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7" name="object 9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816346" y="1731405"/>
              <a:ext cx="99110" cy="132213"/>
            </a:xfrm>
            <a:prstGeom prst="rect">
              <a:avLst/>
            </a:prstGeom>
          </p:spPr>
        </p:pic>
        <p:pic>
          <p:nvPicPr>
            <p:cNvPr id="98" name="object 98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749885" y="1963342"/>
              <a:ext cx="123804" cy="100147"/>
            </a:xfrm>
            <a:prstGeom prst="rect">
              <a:avLst/>
            </a:prstGeom>
          </p:spPr>
        </p:pic>
        <p:pic>
          <p:nvPicPr>
            <p:cNvPr id="99" name="object 99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623802" y="2135011"/>
              <a:ext cx="221589" cy="212037"/>
            </a:xfrm>
            <a:prstGeom prst="rect">
              <a:avLst/>
            </a:prstGeom>
          </p:spPr>
        </p:pic>
        <p:pic>
          <p:nvPicPr>
            <p:cNvPr id="100" name="object 100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6017201" y="2457074"/>
              <a:ext cx="536442" cy="368802"/>
            </a:xfrm>
            <a:prstGeom prst="rect">
              <a:avLst/>
            </a:prstGeom>
          </p:spPr>
        </p:pic>
      </p:grpSp>
      <p:sp>
        <p:nvSpPr>
          <p:cNvPr id="101" name="object 101"/>
          <p:cNvSpPr txBox="1"/>
          <p:nvPr/>
        </p:nvSpPr>
        <p:spPr>
          <a:xfrm>
            <a:off x="4827202" y="2413240"/>
            <a:ext cx="2092960" cy="90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03655">
              <a:lnSpc>
                <a:spcPct val="100000"/>
              </a:lnSpc>
              <a:spcBef>
                <a:spcPts val="100"/>
              </a:spcBef>
            </a:pPr>
            <a:r>
              <a:rPr sz="2200" b="1" spc="-25" dirty="0">
                <a:solidFill>
                  <a:srgbClr val="F26729"/>
                </a:solidFill>
                <a:latin typeface="Source Sans Pro"/>
                <a:cs typeface="Source Sans Pro"/>
              </a:rPr>
              <a:t>x2</a:t>
            </a:r>
            <a:endParaRPr sz="2200">
              <a:latin typeface="Source Sans Pro"/>
              <a:cs typeface="Source Sans Pro"/>
            </a:endParaRPr>
          </a:p>
          <a:p>
            <a:pPr marL="12700" marR="5080" algn="ctr">
              <a:lnSpc>
                <a:spcPct val="100000"/>
              </a:lnSpc>
              <a:spcBef>
                <a:spcPts val="715"/>
              </a:spcBef>
            </a:pP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During</a:t>
            </a:r>
            <a:r>
              <a:rPr sz="1000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COVID-19</a:t>
            </a:r>
            <a:r>
              <a:rPr sz="1000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women’s</a:t>
            </a:r>
            <a:r>
              <a:rPr sz="1000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health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and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spc="-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responsibilities 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including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unpaid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almost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doubled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403009" y="7786700"/>
            <a:ext cx="6513830" cy="1911985"/>
            <a:chOff x="403009" y="7786700"/>
            <a:chExt cx="6513830" cy="1911985"/>
          </a:xfrm>
        </p:grpSpPr>
        <p:sp>
          <p:nvSpPr>
            <p:cNvPr id="103" name="object 103"/>
            <p:cNvSpPr/>
            <p:nvPr/>
          </p:nvSpPr>
          <p:spPr>
            <a:xfrm>
              <a:off x="830618" y="8310931"/>
              <a:ext cx="2117725" cy="709930"/>
            </a:xfrm>
            <a:custGeom>
              <a:avLst/>
              <a:gdLst/>
              <a:ahLst/>
              <a:cxnLst/>
              <a:rect l="l" t="t" r="r" b="b"/>
              <a:pathLst>
                <a:path w="2117725" h="709929">
                  <a:moveTo>
                    <a:pt x="1126248" y="694423"/>
                  </a:moveTo>
                  <a:lnTo>
                    <a:pt x="129755" y="694423"/>
                  </a:lnTo>
                  <a:lnTo>
                    <a:pt x="88074" y="688682"/>
                  </a:lnTo>
                  <a:lnTo>
                    <a:pt x="54000" y="673061"/>
                  </a:lnTo>
                  <a:lnTo>
                    <a:pt x="31000" y="649909"/>
                  </a:lnTo>
                  <a:lnTo>
                    <a:pt x="22567" y="621588"/>
                  </a:lnTo>
                  <a:lnTo>
                    <a:pt x="22567" y="252234"/>
                  </a:lnTo>
                  <a:lnTo>
                    <a:pt x="0" y="252234"/>
                  </a:lnTo>
                  <a:lnTo>
                    <a:pt x="0" y="621588"/>
                  </a:lnTo>
                  <a:lnTo>
                    <a:pt x="10210" y="655878"/>
                  </a:lnTo>
                  <a:lnTo>
                    <a:pt x="38049" y="683907"/>
                  </a:lnTo>
                  <a:lnTo>
                    <a:pt x="79298" y="702830"/>
                  </a:lnTo>
                  <a:lnTo>
                    <a:pt x="129755" y="709764"/>
                  </a:lnTo>
                  <a:lnTo>
                    <a:pt x="1126248" y="709764"/>
                  </a:lnTo>
                  <a:lnTo>
                    <a:pt x="1126248" y="694423"/>
                  </a:lnTo>
                  <a:close/>
                </a:path>
                <a:path w="2117725" h="709929">
                  <a:moveTo>
                    <a:pt x="2117204" y="0"/>
                  </a:moveTo>
                  <a:lnTo>
                    <a:pt x="1316266" y="0"/>
                  </a:lnTo>
                  <a:lnTo>
                    <a:pt x="1275702" y="6946"/>
                  </a:lnTo>
                  <a:lnTo>
                    <a:pt x="1242555" y="25857"/>
                  </a:lnTo>
                  <a:lnTo>
                    <a:pt x="1220190" y="53886"/>
                  </a:lnTo>
                  <a:lnTo>
                    <a:pt x="1211986" y="88176"/>
                  </a:lnTo>
                  <a:lnTo>
                    <a:pt x="1211986" y="457530"/>
                  </a:lnTo>
                  <a:lnTo>
                    <a:pt x="1230122" y="457530"/>
                  </a:lnTo>
                  <a:lnTo>
                    <a:pt x="1230122" y="88176"/>
                  </a:lnTo>
                  <a:lnTo>
                    <a:pt x="1236903" y="59855"/>
                  </a:lnTo>
                  <a:lnTo>
                    <a:pt x="1255382" y="36703"/>
                  </a:lnTo>
                  <a:lnTo>
                    <a:pt x="1282763" y="21069"/>
                  </a:lnTo>
                  <a:lnTo>
                    <a:pt x="1316266" y="15341"/>
                  </a:lnTo>
                  <a:lnTo>
                    <a:pt x="2117204" y="15341"/>
                  </a:lnTo>
                  <a:lnTo>
                    <a:pt x="2117204" y="0"/>
                  </a:lnTo>
                  <a:close/>
                </a:path>
              </a:pathLst>
            </a:custGeom>
            <a:solidFill>
              <a:srgbClr val="626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4" name="object 104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403009" y="7786700"/>
              <a:ext cx="2111565" cy="1911756"/>
            </a:xfrm>
            <a:prstGeom prst="rect">
              <a:avLst/>
            </a:prstGeom>
          </p:spPr>
        </p:pic>
        <p:sp>
          <p:nvSpPr>
            <p:cNvPr id="105" name="object 105"/>
            <p:cNvSpPr/>
            <p:nvPr/>
          </p:nvSpPr>
          <p:spPr>
            <a:xfrm>
              <a:off x="3035693" y="8310931"/>
              <a:ext cx="1840230" cy="709930"/>
            </a:xfrm>
            <a:custGeom>
              <a:avLst/>
              <a:gdLst/>
              <a:ahLst/>
              <a:cxnLst/>
              <a:rect l="l" t="t" r="r" b="b"/>
              <a:pathLst>
                <a:path w="1840229" h="709929">
                  <a:moveTo>
                    <a:pt x="848715" y="694423"/>
                  </a:moveTo>
                  <a:lnTo>
                    <a:pt x="97777" y="694423"/>
                  </a:lnTo>
                  <a:lnTo>
                    <a:pt x="66382" y="688682"/>
                  </a:lnTo>
                  <a:lnTo>
                    <a:pt x="40703" y="673061"/>
                  </a:lnTo>
                  <a:lnTo>
                    <a:pt x="23380" y="649909"/>
                  </a:lnTo>
                  <a:lnTo>
                    <a:pt x="17018" y="621588"/>
                  </a:lnTo>
                  <a:lnTo>
                    <a:pt x="17018" y="252234"/>
                  </a:lnTo>
                  <a:lnTo>
                    <a:pt x="0" y="252234"/>
                  </a:lnTo>
                  <a:lnTo>
                    <a:pt x="0" y="621588"/>
                  </a:lnTo>
                  <a:lnTo>
                    <a:pt x="7696" y="655878"/>
                  </a:lnTo>
                  <a:lnTo>
                    <a:pt x="28676" y="683907"/>
                  </a:lnTo>
                  <a:lnTo>
                    <a:pt x="59753" y="702830"/>
                  </a:lnTo>
                  <a:lnTo>
                    <a:pt x="97777" y="709764"/>
                  </a:lnTo>
                  <a:lnTo>
                    <a:pt x="848715" y="709764"/>
                  </a:lnTo>
                  <a:lnTo>
                    <a:pt x="848715" y="694423"/>
                  </a:lnTo>
                  <a:close/>
                </a:path>
                <a:path w="1840229" h="709929">
                  <a:moveTo>
                    <a:pt x="1839671" y="0"/>
                  </a:moveTo>
                  <a:lnTo>
                    <a:pt x="1245171" y="0"/>
                  </a:lnTo>
                  <a:lnTo>
                    <a:pt x="1215072" y="6946"/>
                  </a:lnTo>
                  <a:lnTo>
                    <a:pt x="1190459" y="25857"/>
                  </a:lnTo>
                  <a:lnTo>
                    <a:pt x="1173861" y="53886"/>
                  </a:lnTo>
                  <a:lnTo>
                    <a:pt x="1167765" y="88176"/>
                  </a:lnTo>
                  <a:lnTo>
                    <a:pt x="1167765" y="457530"/>
                  </a:lnTo>
                  <a:lnTo>
                    <a:pt x="1181227" y="457530"/>
                  </a:lnTo>
                  <a:lnTo>
                    <a:pt x="1181227" y="88176"/>
                  </a:lnTo>
                  <a:lnTo>
                    <a:pt x="1186256" y="59855"/>
                  </a:lnTo>
                  <a:lnTo>
                    <a:pt x="1199972" y="36703"/>
                  </a:lnTo>
                  <a:lnTo>
                    <a:pt x="1220304" y="21069"/>
                  </a:lnTo>
                  <a:lnTo>
                    <a:pt x="1245171" y="15341"/>
                  </a:lnTo>
                  <a:lnTo>
                    <a:pt x="1839671" y="15341"/>
                  </a:lnTo>
                  <a:lnTo>
                    <a:pt x="1839671" y="0"/>
                  </a:lnTo>
                  <a:close/>
                </a:path>
              </a:pathLst>
            </a:custGeom>
            <a:solidFill>
              <a:srgbClr val="626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6" name="object 106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3665321" y="8409724"/>
              <a:ext cx="520611" cy="563714"/>
            </a:xfrm>
            <a:prstGeom prst="rect">
              <a:avLst/>
            </a:prstGeom>
          </p:spPr>
        </p:pic>
        <p:pic>
          <p:nvPicPr>
            <p:cNvPr id="107" name="object 107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083356" y="7786700"/>
              <a:ext cx="520598" cy="563702"/>
            </a:xfrm>
            <a:prstGeom prst="rect">
              <a:avLst/>
            </a:prstGeom>
          </p:spPr>
        </p:pic>
        <p:sp>
          <p:nvSpPr>
            <p:cNvPr id="108" name="object 108"/>
            <p:cNvSpPr/>
            <p:nvPr/>
          </p:nvSpPr>
          <p:spPr>
            <a:xfrm>
              <a:off x="5194725" y="8563158"/>
              <a:ext cx="800735" cy="457834"/>
            </a:xfrm>
            <a:custGeom>
              <a:avLst/>
              <a:gdLst/>
              <a:ahLst/>
              <a:cxnLst/>
              <a:rect l="l" t="t" r="r" b="b"/>
              <a:pathLst>
                <a:path w="800735" h="457834">
                  <a:moveTo>
                    <a:pt x="16040" y="0"/>
                  </a:moveTo>
                  <a:lnTo>
                    <a:pt x="0" y="0"/>
                  </a:lnTo>
                  <a:lnTo>
                    <a:pt x="0" y="369354"/>
                  </a:lnTo>
                  <a:lnTo>
                    <a:pt x="7259" y="403646"/>
                  </a:lnTo>
                  <a:lnTo>
                    <a:pt x="27043" y="431677"/>
                  </a:lnTo>
                  <a:lnTo>
                    <a:pt x="56358" y="450591"/>
                  </a:lnTo>
                  <a:lnTo>
                    <a:pt x="92214" y="457530"/>
                  </a:lnTo>
                  <a:lnTo>
                    <a:pt x="800430" y="457530"/>
                  </a:lnTo>
                  <a:lnTo>
                    <a:pt x="800430" y="442188"/>
                  </a:lnTo>
                  <a:lnTo>
                    <a:pt x="92214" y="442188"/>
                  </a:lnTo>
                  <a:lnTo>
                    <a:pt x="62594" y="436455"/>
                  </a:lnTo>
                  <a:lnTo>
                    <a:pt x="38377" y="420830"/>
                  </a:lnTo>
                  <a:lnTo>
                    <a:pt x="22036" y="397675"/>
                  </a:lnTo>
                  <a:lnTo>
                    <a:pt x="16040" y="369354"/>
                  </a:lnTo>
                  <a:lnTo>
                    <a:pt x="16040" y="0"/>
                  </a:lnTo>
                  <a:close/>
                </a:path>
              </a:pathLst>
            </a:custGeom>
            <a:solidFill>
              <a:srgbClr val="626F7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9" name="object 109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243627" y="7786700"/>
              <a:ext cx="520598" cy="563702"/>
            </a:xfrm>
            <a:prstGeom prst="rect">
              <a:avLst/>
            </a:prstGeom>
          </p:spPr>
        </p:pic>
        <p:pic>
          <p:nvPicPr>
            <p:cNvPr id="110" name="object 110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2416009" y="7855064"/>
              <a:ext cx="3157105" cy="1811096"/>
            </a:xfrm>
            <a:prstGeom prst="rect">
              <a:avLst/>
            </a:prstGeom>
          </p:spPr>
        </p:pic>
        <p:pic>
          <p:nvPicPr>
            <p:cNvPr id="111" name="object 111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607342" y="8409724"/>
              <a:ext cx="1309179" cy="1227340"/>
            </a:xfrm>
            <a:prstGeom prst="rect">
              <a:avLst/>
            </a:prstGeom>
          </p:spPr>
        </p:pic>
        <p:pic>
          <p:nvPicPr>
            <p:cNvPr id="112" name="object 112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4738001" y="7855064"/>
              <a:ext cx="947000" cy="947026"/>
            </a:xfrm>
            <a:prstGeom prst="rect">
              <a:avLst/>
            </a:prstGeom>
          </p:spPr>
        </p:pic>
      </p:grpSp>
      <p:sp>
        <p:nvSpPr>
          <p:cNvPr id="113" name="object 113"/>
          <p:cNvSpPr txBox="1"/>
          <p:nvPr/>
        </p:nvSpPr>
        <p:spPr>
          <a:xfrm>
            <a:off x="377258" y="9056630"/>
            <a:ext cx="963294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30"/>
              </a:lnSpc>
              <a:spcBef>
                <a:spcPts val="100"/>
              </a:spcBef>
            </a:pPr>
            <a:r>
              <a:rPr sz="800" b="1" spc="-10" dirty="0">
                <a:solidFill>
                  <a:srgbClr val="0099D6"/>
                </a:solidFill>
                <a:latin typeface="Century Gothic"/>
                <a:cs typeface="Century Gothic"/>
              </a:rPr>
              <a:t>IMPROVE</a:t>
            </a:r>
            <a:endParaRPr sz="800">
              <a:latin typeface="Century Gothic"/>
              <a:cs typeface="Century Gothic"/>
            </a:endParaRPr>
          </a:p>
          <a:p>
            <a:pPr marL="12065" marR="5080" indent="-635" algn="ctr">
              <a:lnSpc>
                <a:spcPts val="900"/>
              </a:lnSpc>
              <a:spcBef>
                <a:spcPts val="50"/>
              </a:spcBef>
            </a:pP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working</a:t>
            </a:r>
            <a:r>
              <a:rPr sz="800" spc="-3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conditions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for</a:t>
            </a:r>
            <a:r>
              <a:rPr sz="8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all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forms </a:t>
            </a:r>
            <a:r>
              <a:rPr sz="800" spc="-25" dirty="0">
                <a:solidFill>
                  <a:srgbClr val="414042"/>
                </a:solidFill>
                <a:latin typeface="Century Gothic"/>
                <a:cs typeface="Century Gothic"/>
              </a:rPr>
              <a:t>of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 health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and</a:t>
            </a:r>
            <a:r>
              <a:rPr sz="8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20" dirty="0">
                <a:solidFill>
                  <a:srgbClr val="414042"/>
                </a:solidFill>
                <a:latin typeface="Century Gothic"/>
                <a:cs typeface="Century Gothic"/>
              </a:rPr>
              <a:t>care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work,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especially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25" dirty="0">
                <a:solidFill>
                  <a:srgbClr val="414042"/>
                </a:solidFill>
                <a:latin typeface="Century Gothic"/>
                <a:cs typeface="Century Gothic"/>
              </a:rPr>
              <a:t>for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 highly 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feminized occupations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625211" y="9471158"/>
            <a:ext cx="79248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30"/>
              </a:lnSpc>
              <a:spcBef>
                <a:spcPts val="100"/>
              </a:spcBef>
            </a:pPr>
            <a:r>
              <a:rPr sz="800" b="1" spc="-10" dirty="0">
                <a:solidFill>
                  <a:srgbClr val="F26729"/>
                </a:solidFill>
                <a:latin typeface="Century Gothic"/>
                <a:cs typeface="Century Gothic"/>
              </a:rPr>
              <a:t>INCLUDE</a:t>
            </a:r>
            <a:endParaRPr sz="800">
              <a:latin typeface="Century Gothic"/>
              <a:cs typeface="Century Gothic"/>
            </a:endParaRPr>
          </a:p>
          <a:p>
            <a:pPr marL="12065" marR="5080" indent="-635" algn="ctr">
              <a:lnSpc>
                <a:spcPts val="900"/>
              </a:lnSpc>
              <a:spcBef>
                <a:spcPts val="50"/>
              </a:spcBef>
            </a:pP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women</a:t>
            </a:r>
            <a:r>
              <a:rPr sz="800" spc="-20" dirty="0">
                <a:solidFill>
                  <a:srgbClr val="414042"/>
                </a:solidFill>
                <a:latin typeface="Century Gothic"/>
                <a:cs typeface="Century Gothic"/>
              </a:rPr>
              <a:t> more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equitably</a:t>
            </a:r>
            <a:r>
              <a:rPr sz="8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in</a:t>
            </a:r>
            <a:r>
              <a:rPr sz="8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25" dirty="0">
                <a:solidFill>
                  <a:srgbClr val="414042"/>
                </a:solidFill>
                <a:latin typeface="Century Gothic"/>
                <a:cs typeface="Century Gothic"/>
              </a:rPr>
              <a:t>the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 paid</a:t>
            </a:r>
            <a:r>
              <a:rPr sz="800" spc="-2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labour workforce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2544589" y="9056630"/>
            <a:ext cx="1019810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30"/>
              </a:lnSpc>
              <a:spcBef>
                <a:spcPts val="100"/>
              </a:spcBef>
            </a:pPr>
            <a:r>
              <a:rPr sz="800" b="1" spc="-10" dirty="0">
                <a:solidFill>
                  <a:srgbClr val="0099D6"/>
                </a:solidFill>
                <a:latin typeface="Century Gothic"/>
                <a:cs typeface="Century Gothic"/>
              </a:rPr>
              <a:t>ENHANCE</a:t>
            </a:r>
            <a:endParaRPr sz="800" dirty="0">
              <a:latin typeface="Century Gothic"/>
              <a:cs typeface="Century Gothic"/>
            </a:endParaRPr>
          </a:p>
          <a:p>
            <a:pPr marL="12065" marR="5080" indent="-635" algn="ctr">
              <a:lnSpc>
                <a:spcPts val="900"/>
              </a:lnSpc>
              <a:spcBef>
                <a:spcPts val="50"/>
              </a:spcBef>
            </a:pP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wage</a:t>
            </a:r>
            <a:r>
              <a:rPr sz="800" spc="-2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conditions</a:t>
            </a:r>
            <a:r>
              <a:rPr sz="8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25" dirty="0">
                <a:solidFill>
                  <a:srgbClr val="414042"/>
                </a:solidFill>
                <a:latin typeface="Century Gothic"/>
                <a:cs typeface="Century Gothic"/>
              </a:rPr>
              <a:t>in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 the</a:t>
            </a:r>
            <a:r>
              <a:rPr sz="800" spc="-1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health</a:t>
            </a:r>
            <a:r>
              <a:rPr sz="8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and</a:t>
            </a:r>
            <a:r>
              <a:rPr sz="8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20" dirty="0">
                <a:solidFill>
                  <a:srgbClr val="414042"/>
                </a:solidFill>
                <a:latin typeface="Century Gothic"/>
                <a:cs typeface="Century Gothic"/>
              </a:rPr>
              <a:t>care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workforce</a:t>
            </a:r>
            <a:r>
              <a:rPr sz="800" spc="-4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25" dirty="0">
                <a:solidFill>
                  <a:srgbClr val="414042"/>
                </a:solidFill>
                <a:latin typeface="Century Gothic"/>
                <a:cs typeface="Century Gothic"/>
              </a:rPr>
              <a:t>and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 ensure equal </a:t>
            </a:r>
            <a:r>
              <a:rPr sz="800" spc="-25" dirty="0">
                <a:solidFill>
                  <a:srgbClr val="414042"/>
                </a:solidFill>
                <a:latin typeface="Century Gothic"/>
                <a:cs typeface="Century Gothic"/>
              </a:rPr>
              <a:t>pay</a:t>
            </a:r>
            <a:r>
              <a:rPr sz="800" spc="50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for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work</a:t>
            </a:r>
            <a:r>
              <a:rPr sz="8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25" dirty="0">
                <a:solidFill>
                  <a:srgbClr val="414042"/>
                </a:solidFill>
                <a:latin typeface="Century Gothic"/>
                <a:cs typeface="Century Gothic"/>
              </a:rPr>
              <a:t>of</a:t>
            </a:r>
            <a:endParaRPr sz="800">
              <a:latin typeface="Century Gothic"/>
              <a:cs typeface="Century Gothic"/>
            </a:endParaRPr>
          </a:p>
          <a:p>
            <a:pPr algn="ctr">
              <a:lnSpc>
                <a:spcPts val="880"/>
              </a:lnSpc>
            </a:pP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equal 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value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961198" y="9493713"/>
            <a:ext cx="461009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F26729"/>
                </a:solidFill>
                <a:latin typeface="Century Gothic"/>
                <a:cs typeface="Century Gothic"/>
              </a:rPr>
              <a:t>ADDRESS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784516" y="9608013"/>
            <a:ext cx="814069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the gender </a:t>
            </a:r>
            <a:r>
              <a:rPr sz="800" spc="-25" dirty="0">
                <a:solidFill>
                  <a:srgbClr val="414042"/>
                </a:solidFill>
                <a:latin typeface="Century Gothic"/>
                <a:cs typeface="Century Gothic"/>
              </a:rPr>
              <a:t>gap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3588732" y="9722313"/>
            <a:ext cx="1205865" cy="49022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-1270" algn="ctr">
              <a:lnSpc>
                <a:spcPts val="900"/>
              </a:lnSpc>
              <a:spcBef>
                <a:spcPts val="180"/>
              </a:spcBef>
            </a:pP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in</a:t>
            </a:r>
            <a:r>
              <a:rPr sz="800" spc="-2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care,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support</a:t>
            </a:r>
            <a:r>
              <a:rPr sz="800" spc="-1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quality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care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work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and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uphold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the</a:t>
            </a:r>
            <a:r>
              <a:rPr sz="800" spc="-1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rights</a:t>
            </a:r>
            <a:r>
              <a:rPr sz="8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and</a:t>
            </a:r>
            <a:r>
              <a:rPr sz="8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wellbeing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of 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caregivers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4739352" y="9056630"/>
            <a:ext cx="100901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30"/>
              </a:lnSpc>
              <a:spcBef>
                <a:spcPts val="100"/>
              </a:spcBef>
            </a:pPr>
            <a:r>
              <a:rPr sz="800" b="1" spc="-10" dirty="0">
                <a:solidFill>
                  <a:srgbClr val="0099D6"/>
                </a:solidFill>
                <a:latin typeface="Century Gothic"/>
                <a:cs typeface="Century Gothic"/>
              </a:rPr>
              <a:t>ENSURE</a:t>
            </a:r>
            <a:endParaRPr sz="800">
              <a:latin typeface="Century Gothic"/>
              <a:cs typeface="Century Gothic"/>
            </a:endParaRPr>
          </a:p>
          <a:p>
            <a:pPr marL="12700" marR="5080" algn="ctr">
              <a:lnSpc>
                <a:spcPts val="900"/>
              </a:lnSpc>
              <a:spcBef>
                <a:spcPts val="50"/>
              </a:spcBef>
            </a:pP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that 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national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statistics</a:t>
            </a:r>
            <a:r>
              <a:rPr sz="800" spc="-5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account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for, measure </a:t>
            </a:r>
            <a:r>
              <a:rPr sz="800" spc="-25" dirty="0">
                <a:solidFill>
                  <a:srgbClr val="414042"/>
                </a:solidFill>
                <a:latin typeface="Century Gothic"/>
                <a:cs typeface="Century Gothic"/>
              </a:rPr>
              <a:t>and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 value</a:t>
            </a:r>
            <a:r>
              <a:rPr sz="800" spc="-1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all</a:t>
            </a:r>
            <a:r>
              <a:rPr sz="800" spc="-1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health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25" dirty="0">
                <a:solidFill>
                  <a:srgbClr val="414042"/>
                </a:solidFill>
                <a:latin typeface="Century Gothic"/>
                <a:cs typeface="Century Gothic"/>
              </a:rPr>
              <a:t>and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4984920" y="9628130"/>
            <a:ext cx="518159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care </a:t>
            </a:r>
            <a:r>
              <a:rPr sz="800" spc="-20" dirty="0">
                <a:solidFill>
                  <a:srgbClr val="414042"/>
                </a:solidFill>
                <a:latin typeface="Century Gothic"/>
                <a:cs typeface="Century Gothic"/>
              </a:rPr>
              <a:t>work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5845776" y="9493713"/>
            <a:ext cx="1179195" cy="718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30"/>
              </a:lnSpc>
              <a:spcBef>
                <a:spcPts val="100"/>
              </a:spcBef>
            </a:pPr>
            <a:r>
              <a:rPr sz="800" b="1" spc="-10" dirty="0">
                <a:solidFill>
                  <a:srgbClr val="F26729"/>
                </a:solidFill>
                <a:latin typeface="Century Gothic"/>
                <a:cs typeface="Century Gothic"/>
              </a:rPr>
              <a:t>INVEST</a:t>
            </a:r>
            <a:endParaRPr sz="800">
              <a:latin typeface="Century Gothic"/>
              <a:cs typeface="Century Gothic"/>
            </a:endParaRPr>
          </a:p>
          <a:p>
            <a:pPr marL="12700" marR="5080" algn="ctr">
              <a:lnSpc>
                <a:spcPts val="900"/>
              </a:lnSpc>
              <a:spcBef>
                <a:spcPts val="50"/>
              </a:spcBef>
            </a:pP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in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robust health </a:t>
            </a:r>
            <a:r>
              <a:rPr sz="800" spc="-25" dirty="0">
                <a:solidFill>
                  <a:srgbClr val="414042"/>
                </a:solidFill>
                <a:latin typeface="Century Gothic"/>
                <a:cs typeface="Century Gothic"/>
              </a:rPr>
              <a:t>and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 care</a:t>
            </a:r>
            <a:r>
              <a:rPr sz="800" spc="-1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systems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to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reduce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the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burden</a:t>
            </a:r>
            <a:r>
              <a:rPr sz="800" spc="-1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of</a:t>
            </a:r>
            <a:r>
              <a:rPr sz="800" spc="-5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unpaid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care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work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and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 improve </a:t>
            </a:r>
            <a:r>
              <a:rPr sz="800" dirty="0">
                <a:solidFill>
                  <a:srgbClr val="414042"/>
                </a:solidFill>
                <a:latin typeface="Century Gothic"/>
                <a:cs typeface="Century Gothic"/>
              </a:rPr>
              <a:t>health </a:t>
            </a:r>
            <a:r>
              <a:rPr sz="800" spc="-10" dirty="0">
                <a:solidFill>
                  <a:srgbClr val="414042"/>
                </a:solidFill>
                <a:latin typeface="Century Gothic"/>
                <a:cs typeface="Century Gothic"/>
              </a:rPr>
              <a:t>services</a:t>
            </a:r>
            <a:endParaRPr sz="800">
              <a:latin typeface="Century Gothic"/>
              <a:cs typeface="Century Gothic"/>
            </a:endParaRPr>
          </a:p>
        </p:txBody>
      </p:sp>
      <p:grpSp>
        <p:nvGrpSpPr>
          <p:cNvPr id="122" name="object 122"/>
          <p:cNvGrpSpPr/>
          <p:nvPr/>
        </p:nvGrpSpPr>
        <p:grpSpPr>
          <a:xfrm>
            <a:off x="3050783" y="1688979"/>
            <a:ext cx="2993390" cy="1268095"/>
            <a:chOff x="3050783" y="1688979"/>
            <a:chExt cx="2993390" cy="1268095"/>
          </a:xfrm>
        </p:grpSpPr>
        <p:pic>
          <p:nvPicPr>
            <p:cNvPr id="123" name="object 12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5409936" y="1698122"/>
              <a:ext cx="633981" cy="1124706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5613095" y="1713687"/>
              <a:ext cx="209296" cy="209296"/>
            </a:xfrm>
            <a:prstGeom prst="rect">
              <a:avLst/>
            </a:prstGeom>
          </p:spPr>
        </p:pic>
        <p:pic>
          <p:nvPicPr>
            <p:cNvPr id="125" name="object 125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5425584" y="1948306"/>
              <a:ext cx="584152" cy="840613"/>
            </a:xfrm>
            <a:prstGeom prst="rect">
              <a:avLst/>
            </a:prstGeom>
          </p:spPr>
        </p:pic>
        <p:pic>
          <p:nvPicPr>
            <p:cNvPr id="126" name="object 126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3050783" y="1688979"/>
              <a:ext cx="1252725" cy="1267962"/>
            </a:xfrm>
            <a:prstGeom prst="rect">
              <a:avLst/>
            </a:prstGeom>
          </p:spPr>
        </p:pic>
        <p:pic>
          <p:nvPicPr>
            <p:cNvPr id="127" name="object 127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3065772" y="1706168"/>
              <a:ext cx="1205640" cy="1216990"/>
            </a:xfrm>
            <a:prstGeom prst="rect">
              <a:avLst/>
            </a:prstGeom>
          </p:spPr>
        </p:pic>
      </p:grpSp>
      <p:sp>
        <p:nvSpPr>
          <p:cNvPr id="128" name="object 128"/>
          <p:cNvSpPr txBox="1"/>
          <p:nvPr/>
        </p:nvSpPr>
        <p:spPr>
          <a:xfrm>
            <a:off x="3416622" y="2353956"/>
            <a:ext cx="58166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25" dirty="0">
                <a:solidFill>
                  <a:srgbClr val="06749E"/>
                </a:solidFill>
                <a:latin typeface="Arial"/>
                <a:cs typeface="Arial"/>
              </a:rPr>
              <a:t>76%</a:t>
            </a:r>
            <a:endParaRPr sz="2200">
              <a:latin typeface="Arial"/>
              <a:cs typeface="Arial"/>
            </a:endParaRPr>
          </a:p>
        </p:txBody>
      </p:sp>
      <p:grpSp>
        <p:nvGrpSpPr>
          <p:cNvPr id="129" name="object 129"/>
          <p:cNvGrpSpPr/>
          <p:nvPr/>
        </p:nvGrpSpPr>
        <p:grpSpPr>
          <a:xfrm>
            <a:off x="660529" y="8124247"/>
            <a:ext cx="6002655" cy="1059180"/>
            <a:chOff x="660529" y="8124247"/>
            <a:chExt cx="6002655" cy="1059180"/>
          </a:xfrm>
        </p:grpSpPr>
        <p:sp>
          <p:nvSpPr>
            <p:cNvPr id="130" name="object 130"/>
            <p:cNvSpPr/>
            <p:nvPr/>
          </p:nvSpPr>
          <p:spPr>
            <a:xfrm>
              <a:off x="660527" y="8131962"/>
              <a:ext cx="6002655" cy="1044575"/>
            </a:xfrm>
            <a:custGeom>
              <a:avLst/>
              <a:gdLst/>
              <a:ahLst/>
              <a:cxnLst/>
              <a:rect l="l" t="t" r="r" b="b"/>
              <a:pathLst>
                <a:path w="6002655" h="1044575">
                  <a:moveTo>
                    <a:pt x="95808" y="241173"/>
                  </a:moveTo>
                  <a:lnTo>
                    <a:pt x="52057" y="241173"/>
                  </a:lnTo>
                  <a:lnTo>
                    <a:pt x="52057" y="334899"/>
                  </a:lnTo>
                  <a:lnTo>
                    <a:pt x="95808" y="334899"/>
                  </a:lnTo>
                  <a:lnTo>
                    <a:pt x="95808" y="241173"/>
                  </a:lnTo>
                  <a:close/>
                </a:path>
                <a:path w="6002655" h="1044575">
                  <a:moveTo>
                    <a:pt x="172580" y="205143"/>
                  </a:moveTo>
                  <a:lnTo>
                    <a:pt x="128714" y="205143"/>
                  </a:lnTo>
                  <a:lnTo>
                    <a:pt x="128714" y="334899"/>
                  </a:lnTo>
                  <a:lnTo>
                    <a:pt x="172580" y="334899"/>
                  </a:lnTo>
                  <a:lnTo>
                    <a:pt x="172580" y="205143"/>
                  </a:lnTo>
                  <a:close/>
                </a:path>
                <a:path w="6002655" h="1044575">
                  <a:moveTo>
                    <a:pt x="250736" y="164642"/>
                  </a:moveTo>
                  <a:lnTo>
                    <a:pt x="205359" y="164642"/>
                  </a:lnTo>
                  <a:lnTo>
                    <a:pt x="205359" y="334899"/>
                  </a:lnTo>
                  <a:lnTo>
                    <a:pt x="250736" y="334899"/>
                  </a:lnTo>
                  <a:lnTo>
                    <a:pt x="250736" y="164642"/>
                  </a:lnTo>
                  <a:close/>
                </a:path>
                <a:path w="6002655" h="1044575">
                  <a:moveTo>
                    <a:pt x="291490" y="14566"/>
                  </a:moveTo>
                  <a:lnTo>
                    <a:pt x="167843" y="34886"/>
                  </a:lnTo>
                  <a:lnTo>
                    <a:pt x="194398" y="66167"/>
                  </a:lnTo>
                  <a:lnTo>
                    <a:pt x="148069" y="96901"/>
                  </a:lnTo>
                  <a:lnTo>
                    <a:pt x="103073" y="121221"/>
                  </a:lnTo>
                  <a:lnTo>
                    <a:pt x="59550" y="139103"/>
                  </a:lnTo>
                  <a:lnTo>
                    <a:pt x="17653" y="150558"/>
                  </a:lnTo>
                  <a:lnTo>
                    <a:pt x="9207" y="153339"/>
                  </a:lnTo>
                  <a:lnTo>
                    <a:pt x="3136" y="158915"/>
                  </a:lnTo>
                  <a:lnTo>
                    <a:pt x="0" y="166547"/>
                  </a:lnTo>
                  <a:lnTo>
                    <a:pt x="330" y="175488"/>
                  </a:lnTo>
                  <a:lnTo>
                    <a:pt x="2959" y="183057"/>
                  </a:lnTo>
                  <a:lnTo>
                    <a:pt x="7874" y="189014"/>
                  </a:lnTo>
                  <a:lnTo>
                    <a:pt x="14503" y="192913"/>
                  </a:lnTo>
                  <a:lnTo>
                    <a:pt x="22263" y="194310"/>
                  </a:lnTo>
                  <a:lnTo>
                    <a:pt x="25501" y="194310"/>
                  </a:lnTo>
                  <a:lnTo>
                    <a:pt x="73634" y="182295"/>
                  </a:lnTo>
                  <a:lnTo>
                    <a:pt x="122250" y="162826"/>
                  </a:lnTo>
                  <a:lnTo>
                    <a:pt x="171754" y="136029"/>
                  </a:lnTo>
                  <a:lnTo>
                    <a:pt x="222567" y="102069"/>
                  </a:lnTo>
                  <a:lnTo>
                    <a:pt x="247611" y="131737"/>
                  </a:lnTo>
                  <a:lnTo>
                    <a:pt x="258711" y="102069"/>
                  </a:lnTo>
                  <a:lnTo>
                    <a:pt x="291490" y="14566"/>
                  </a:lnTo>
                  <a:close/>
                </a:path>
                <a:path w="6002655" h="1044575">
                  <a:moveTo>
                    <a:pt x="357403" y="71640"/>
                  </a:moveTo>
                  <a:lnTo>
                    <a:pt x="355422" y="62445"/>
                  </a:lnTo>
                  <a:lnTo>
                    <a:pt x="350100" y="54711"/>
                  </a:lnTo>
                  <a:lnTo>
                    <a:pt x="342366" y="49377"/>
                  </a:lnTo>
                  <a:lnTo>
                    <a:pt x="333171" y="47383"/>
                  </a:lnTo>
                  <a:lnTo>
                    <a:pt x="323519" y="49593"/>
                  </a:lnTo>
                  <a:lnTo>
                    <a:pt x="315976" y="54660"/>
                  </a:lnTo>
                  <a:lnTo>
                    <a:pt x="310972" y="62153"/>
                  </a:lnTo>
                  <a:lnTo>
                    <a:pt x="308965" y="71653"/>
                  </a:lnTo>
                  <a:lnTo>
                    <a:pt x="310743" y="80822"/>
                  </a:lnTo>
                  <a:lnTo>
                    <a:pt x="316077" y="88569"/>
                  </a:lnTo>
                  <a:lnTo>
                    <a:pt x="323888" y="93929"/>
                  </a:lnTo>
                  <a:lnTo>
                    <a:pt x="333133" y="95935"/>
                  </a:lnTo>
                  <a:lnTo>
                    <a:pt x="342341" y="93954"/>
                  </a:lnTo>
                  <a:lnTo>
                    <a:pt x="350088" y="88620"/>
                  </a:lnTo>
                  <a:lnTo>
                    <a:pt x="355422" y="80873"/>
                  </a:lnTo>
                  <a:lnTo>
                    <a:pt x="357403" y="71640"/>
                  </a:lnTo>
                  <a:close/>
                </a:path>
                <a:path w="6002655" h="1044575">
                  <a:moveTo>
                    <a:pt x="404190" y="213410"/>
                  </a:moveTo>
                  <a:lnTo>
                    <a:pt x="397929" y="191985"/>
                  </a:lnTo>
                  <a:lnTo>
                    <a:pt x="387946" y="157492"/>
                  </a:lnTo>
                  <a:lnTo>
                    <a:pt x="381431" y="135115"/>
                  </a:lnTo>
                  <a:lnTo>
                    <a:pt x="379564" y="129057"/>
                  </a:lnTo>
                  <a:lnTo>
                    <a:pt x="376478" y="121158"/>
                  </a:lnTo>
                  <a:lnTo>
                    <a:pt x="372376" y="113639"/>
                  </a:lnTo>
                  <a:lnTo>
                    <a:pt x="367715" y="106502"/>
                  </a:lnTo>
                  <a:lnTo>
                    <a:pt x="361861" y="103174"/>
                  </a:lnTo>
                  <a:lnTo>
                    <a:pt x="361327" y="102857"/>
                  </a:lnTo>
                  <a:lnTo>
                    <a:pt x="333895" y="103174"/>
                  </a:lnTo>
                  <a:lnTo>
                    <a:pt x="324510" y="103136"/>
                  </a:lnTo>
                  <a:lnTo>
                    <a:pt x="315137" y="102908"/>
                  </a:lnTo>
                  <a:lnTo>
                    <a:pt x="307568" y="103543"/>
                  </a:lnTo>
                  <a:lnTo>
                    <a:pt x="284949" y="135115"/>
                  </a:lnTo>
                  <a:lnTo>
                    <a:pt x="273126" y="174358"/>
                  </a:lnTo>
                  <a:lnTo>
                    <a:pt x="261620" y="214210"/>
                  </a:lnTo>
                  <a:lnTo>
                    <a:pt x="264502" y="219430"/>
                  </a:lnTo>
                  <a:lnTo>
                    <a:pt x="275221" y="222440"/>
                  </a:lnTo>
                  <a:lnTo>
                    <a:pt x="280631" y="218948"/>
                  </a:lnTo>
                  <a:lnTo>
                    <a:pt x="293052" y="176034"/>
                  </a:lnTo>
                  <a:lnTo>
                    <a:pt x="298399" y="157492"/>
                  </a:lnTo>
                  <a:lnTo>
                    <a:pt x="304787" y="135089"/>
                  </a:lnTo>
                  <a:lnTo>
                    <a:pt x="306844" y="135763"/>
                  </a:lnTo>
                  <a:lnTo>
                    <a:pt x="309638" y="136410"/>
                  </a:lnTo>
                  <a:lnTo>
                    <a:pt x="278282" y="246951"/>
                  </a:lnTo>
                  <a:lnTo>
                    <a:pt x="307721" y="246951"/>
                  </a:lnTo>
                  <a:lnTo>
                    <a:pt x="307809" y="248678"/>
                  </a:lnTo>
                  <a:lnTo>
                    <a:pt x="307873" y="333578"/>
                  </a:lnTo>
                  <a:lnTo>
                    <a:pt x="312356" y="338963"/>
                  </a:lnTo>
                  <a:lnTo>
                    <a:pt x="325247" y="339026"/>
                  </a:lnTo>
                  <a:lnTo>
                    <a:pt x="329679" y="333819"/>
                  </a:lnTo>
                  <a:lnTo>
                    <a:pt x="329603" y="247281"/>
                  </a:lnTo>
                  <a:lnTo>
                    <a:pt x="336575" y="247281"/>
                  </a:lnTo>
                  <a:lnTo>
                    <a:pt x="336664" y="334124"/>
                  </a:lnTo>
                  <a:lnTo>
                    <a:pt x="341122" y="338632"/>
                  </a:lnTo>
                  <a:lnTo>
                    <a:pt x="352209" y="339318"/>
                  </a:lnTo>
                  <a:lnTo>
                    <a:pt x="356831" y="335432"/>
                  </a:lnTo>
                  <a:lnTo>
                    <a:pt x="357949" y="327139"/>
                  </a:lnTo>
                  <a:lnTo>
                    <a:pt x="357720" y="324523"/>
                  </a:lnTo>
                  <a:lnTo>
                    <a:pt x="357797" y="250050"/>
                  </a:lnTo>
                  <a:lnTo>
                    <a:pt x="357898" y="248678"/>
                  </a:lnTo>
                  <a:lnTo>
                    <a:pt x="357962" y="247281"/>
                  </a:lnTo>
                  <a:lnTo>
                    <a:pt x="357987" y="247002"/>
                  </a:lnTo>
                  <a:lnTo>
                    <a:pt x="387769" y="247002"/>
                  </a:lnTo>
                  <a:lnTo>
                    <a:pt x="356489" y="136512"/>
                  </a:lnTo>
                  <a:lnTo>
                    <a:pt x="360337" y="135115"/>
                  </a:lnTo>
                  <a:lnTo>
                    <a:pt x="361873" y="136359"/>
                  </a:lnTo>
                  <a:lnTo>
                    <a:pt x="363397" y="143675"/>
                  </a:lnTo>
                  <a:lnTo>
                    <a:pt x="364528" y="147662"/>
                  </a:lnTo>
                  <a:lnTo>
                    <a:pt x="385559" y="219049"/>
                  </a:lnTo>
                  <a:lnTo>
                    <a:pt x="390969" y="222504"/>
                  </a:lnTo>
                  <a:lnTo>
                    <a:pt x="401510" y="219481"/>
                  </a:lnTo>
                  <a:lnTo>
                    <a:pt x="404190" y="213410"/>
                  </a:lnTo>
                  <a:close/>
                </a:path>
                <a:path w="6002655" h="1044575">
                  <a:moveTo>
                    <a:pt x="2505760" y="344512"/>
                  </a:moveTo>
                  <a:lnTo>
                    <a:pt x="2483040" y="309422"/>
                  </a:lnTo>
                  <a:lnTo>
                    <a:pt x="2455595" y="300672"/>
                  </a:lnTo>
                  <a:lnTo>
                    <a:pt x="2340965" y="300723"/>
                  </a:lnTo>
                  <a:lnTo>
                    <a:pt x="2305075" y="320052"/>
                  </a:lnTo>
                  <a:lnTo>
                    <a:pt x="2293810" y="355612"/>
                  </a:lnTo>
                  <a:lnTo>
                    <a:pt x="2296160" y="357974"/>
                  </a:lnTo>
                  <a:lnTo>
                    <a:pt x="2399741" y="357987"/>
                  </a:lnTo>
                  <a:lnTo>
                    <a:pt x="2503513" y="357974"/>
                  </a:lnTo>
                  <a:lnTo>
                    <a:pt x="2505735" y="355663"/>
                  </a:lnTo>
                  <a:lnTo>
                    <a:pt x="2505760" y="344512"/>
                  </a:lnTo>
                  <a:close/>
                </a:path>
                <a:path w="6002655" h="1044575">
                  <a:moveTo>
                    <a:pt x="2586659" y="201637"/>
                  </a:moveTo>
                  <a:lnTo>
                    <a:pt x="2586583" y="197726"/>
                  </a:lnTo>
                  <a:lnTo>
                    <a:pt x="2584424" y="195580"/>
                  </a:lnTo>
                  <a:lnTo>
                    <a:pt x="2584259" y="195427"/>
                  </a:lnTo>
                  <a:lnTo>
                    <a:pt x="2579852" y="195338"/>
                  </a:lnTo>
                  <a:lnTo>
                    <a:pt x="2579103" y="195249"/>
                  </a:lnTo>
                  <a:lnTo>
                    <a:pt x="2576715" y="195580"/>
                  </a:lnTo>
                  <a:lnTo>
                    <a:pt x="2576398" y="195275"/>
                  </a:lnTo>
                  <a:lnTo>
                    <a:pt x="2576004" y="194919"/>
                  </a:lnTo>
                  <a:lnTo>
                    <a:pt x="2571546" y="184607"/>
                  </a:lnTo>
                  <a:lnTo>
                    <a:pt x="2563774" y="166890"/>
                  </a:lnTo>
                  <a:lnTo>
                    <a:pt x="2563266" y="165747"/>
                  </a:lnTo>
                  <a:lnTo>
                    <a:pt x="2563266" y="195275"/>
                  </a:lnTo>
                  <a:lnTo>
                    <a:pt x="2456815" y="195275"/>
                  </a:lnTo>
                  <a:lnTo>
                    <a:pt x="2510040" y="74409"/>
                  </a:lnTo>
                  <a:lnTo>
                    <a:pt x="2563266" y="195275"/>
                  </a:lnTo>
                  <a:lnTo>
                    <a:pt x="2563266" y="165747"/>
                  </a:lnTo>
                  <a:lnTo>
                    <a:pt x="2522956" y="74409"/>
                  </a:lnTo>
                  <a:lnTo>
                    <a:pt x="2519222" y="65951"/>
                  </a:lnTo>
                  <a:lnTo>
                    <a:pt x="2518841" y="64846"/>
                  </a:lnTo>
                  <a:lnTo>
                    <a:pt x="2518562" y="64084"/>
                  </a:lnTo>
                  <a:lnTo>
                    <a:pt x="2518473" y="63881"/>
                  </a:lnTo>
                  <a:lnTo>
                    <a:pt x="2523274" y="63881"/>
                  </a:lnTo>
                  <a:lnTo>
                    <a:pt x="2527719" y="63919"/>
                  </a:lnTo>
                  <a:lnTo>
                    <a:pt x="2531249" y="63881"/>
                  </a:lnTo>
                  <a:lnTo>
                    <a:pt x="2535948" y="63830"/>
                  </a:lnTo>
                  <a:lnTo>
                    <a:pt x="2538234" y="61480"/>
                  </a:lnTo>
                  <a:lnTo>
                    <a:pt x="2538171" y="27559"/>
                  </a:lnTo>
                  <a:lnTo>
                    <a:pt x="2536063" y="25450"/>
                  </a:lnTo>
                  <a:lnTo>
                    <a:pt x="2417927" y="25450"/>
                  </a:lnTo>
                  <a:lnTo>
                    <a:pt x="2417915" y="18796"/>
                  </a:lnTo>
                  <a:lnTo>
                    <a:pt x="2417711" y="11214"/>
                  </a:lnTo>
                  <a:lnTo>
                    <a:pt x="2414333" y="5118"/>
                  </a:lnTo>
                  <a:lnTo>
                    <a:pt x="2407081" y="1765"/>
                  </a:lnTo>
                  <a:lnTo>
                    <a:pt x="2397620" y="0"/>
                  </a:lnTo>
                  <a:lnTo>
                    <a:pt x="2389124" y="2857"/>
                  </a:lnTo>
                  <a:lnTo>
                    <a:pt x="2382977" y="9436"/>
                  </a:lnTo>
                  <a:lnTo>
                    <a:pt x="2380577" y="18796"/>
                  </a:lnTo>
                  <a:lnTo>
                    <a:pt x="2380577" y="25425"/>
                  </a:lnTo>
                  <a:lnTo>
                    <a:pt x="2263775" y="25425"/>
                  </a:lnTo>
                  <a:lnTo>
                    <a:pt x="2261387" y="27559"/>
                  </a:lnTo>
                  <a:lnTo>
                    <a:pt x="2261324" y="44805"/>
                  </a:lnTo>
                  <a:lnTo>
                    <a:pt x="2261501" y="61810"/>
                  </a:lnTo>
                  <a:lnTo>
                    <a:pt x="2263876" y="63893"/>
                  </a:lnTo>
                  <a:lnTo>
                    <a:pt x="2278646" y="63893"/>
                  </a:lnTo>
                  <a:lnTo>
                    <a:pt x="2278456" y="64503"/>
                  </a:lnTo>
                  <a:lnTo>
                    <a:pt x="2278380" y="64846"/>
                  </a:lnTo>
                  <a:lnTo>
                    <a:pt x="2270163" y="83388"/>
                  </a:lnTo>
                  <a:lnTo>
                    <a:pt x="2228672" y="177533"/>
                  </a:lnTo>
                  <a:lnTo>
                    <a:pt x="2221268" y="194525"/>
                  </a:lnTo>
                  <a:lnTo>
                    <a:pt x="2220264" y="195592"/>
                  </a:lnTo>
                  <a:lnTo>
                    <a:pt x="2214067" y="195199"/>
                  </a:lnTo>
                  <a:lnTo>
                    <a:pt x="2211717" y="197726"/>
                  </a:lnTo>
                  <a:lnTo>
                    <a:pt x="2223566" y="239522"/>
                  </a:lnTo>
                  <a:lnTo>
                    <a:pt x="2258034" y="265176"/>
                  </a:lnTo>
                  <a:lnTo>
                    <a:pt x="2283549" y="268262"/>
                  </a:lnTo>
                  <a:lnTo>
                    <a:pt x="2290800" y="268262"/>
                  </a:lnTo>
                  <a:lnTo>
                    <a:pt x="2330640" y="259194"/>
                  </a:lnTo>
                  <a:lnTo>
                    <a:pt x="2358745" y="226885"/>
                  </a:lnTo>
                  <a:lnTo>
                    <a:pt x="2363800" y="201637"/>
                  </a:lnTo>
                  <a:lnTo>
                    <a:pt x="2363724" y="197726"/>
                  </a:lnTo>
                  <a:lnTo>
                    <a:pt x="2361755" y="195834"/>
                  </a:lnTo>
                  <a:lnTo>
                    <a:pt x="2361298" y="195402"/>
                  </a:lnTo>
                  <a:lnTo>
                    <a:pt x="2357132" y="195338"/>
                  </a:lnTo>
                  <a:lnTo>
                    <a:pt x="2356701" y="195275"/>
                  </a:lnTo>
                  <a:lnTo>
                    <a:pt x="2353970" y="195834"/>
                  </a:lnTo>
                  <a:lnTo>
                    <a:pt x="2353754" y="195592"/>
                  </a:lnTo>
                  <a:lnTo>
                    <a:pt x="2353500" y="195300"/>
                  </a:lnTo>
                  <a:lnTo>
                    <a:pt x="2352967" y="194716"/>
                  </a:lnTo>
                  <a:lnTo>
                    <a:pt x="2347036" y="181102"/>
                  </a:lnTo>
                  <a:lnTo>
                    <a:pt x="2340279" y="165785"/>
                  </a:lnTo>
                  <a:lnTo>
                    <a:pt x="2340279" y="195300"/>
                  </a:lnTo>
                  <a:lnTo>
                    <a:pt x="2233815" y="195300"/>
                  </a:lnTo>
                  <a:lnTo>
                    <a:pt x="2287054" y="74409"/>
                  </a:lnTo>
                  <a:lnTo>
                    <a:pt x="2340279" y="195300"/>
                  </a:lnTo>
                  <a:lnTo>
                    <a:pt x="2340279" y="165785"/>
                  </a:lnTo>
                  <a:lnTo>
                    <a:pt x="2299995" y="74409"/>
                  </a:lnTo>
                  <a:lnTo>
                    <a:pt x="2298357" y="70713"/>
                  </a:lnTo>
                  <a:lnTo>
                    <a:pt x="2296972" y="67411"/>
                  </a:lnTo>
                  <a:lnTo>
                    <a:pt x="2295499" y="63982"/>
                  </a:lnTo>
                  <a:lnTo>
                    <a:pt x="2380665" y="63982"/>
                  </a:lnTo>
                  <a:lnTo>
                    <a:pt x="2380665" y="294894"/>
                  </a:lnTo>
                  <a:lnTo>
                    <a:pt x="2417927" y="294894"/>
                  </a:lnTo>
                  <a:lnTo>
                    <a:pt x="2417927" y="64084"/>
                  </a:lnTo>
                  <a:lnTo>
                    <a:pt x="2501544" y="64084"/>
                  </a:lnTo>
                  <a:lnTo>
                    <a:pt x="2501036" y="65430"/>
                  </a:lnTo>
                  <a:lnTo>
                    <a:pt x="2452509" y="175602"/>
                  </a:lnTo>
                  <a:lnTo>
                    <a:pt x="2444127" y="194716"/>
                  </a:lnTo>
                  <a:lnTo>
                    <a:pt x="2443200" y="195529"/>
                  </a:lnTo>
                  <a:lnTo>
                    <a:pt x="2437003" y="195237"/>
                  </a:lnTo>
                  <a:lnTo>
                    <a:pt x="2434691" y="197726"/>
                  </a:lnTo>
                  <a:lnTo>
                    <a:pt x="2452154" y="246380"/>
                  </a:lnTo>
                  <a:lnTo>
                    <a:pt x="2500757" y="268236"/>
                  </a:lnTo>
                  <a:lnTo>
                    <a:pt x="2513977" y="268516"/>
                  </a:lnTo>
                  <a:lnTo>
                    <a:pt x="2525661" y="267944"/>
                  </a:lnTo>
                  <a:lnTo>
                    <a:pt x="2566428" y="249377"/>
                  </a:lnTo>
                  <a:lnTo>
                    <a:pt x="2585986" y="211772"/>
                  </a:lnTo>
                  <a:lnTo>
                    <a:pt x="2586659" y="201637"/>
                  </a:lnTo>
                  <a:close/>
                </a:path>
                <a:path w="6002655" h="1044575">
                  <a:moveTo>
                    <a:pt x="3537229" y="705751"/>
                  </a:moveTo>
                  <a:lnTo>
                    <a:pt x="3535527" y="698284"/>
                  </a:lnTo>
                  <a:lnTo>
                    <a:pt x="3532073" y="694982"/>
                  </a:lnTo>
                  <a:lnTo>
                    <a:pt x="3527069" y="693978"/>
                  </a:lnTo>
                  <a:lnTo>
                    <a:pt x="3522192" y="696544"/>
                  </a:lnTo>
                  <a:lnTo>
                    <a:pt x="3520427" y="703795"/>
                  </a:lnTo>
                  <a:lnTo>
                    <a:pt x="3520198" y="709612"/>
                  </a:lnTo>
                  <a:lnTo>
                    <a:pt x="3521557" y="716153"/>
                  </a:lnTo>
                  <a:lnTo>
                    <a:pt x="3528301" y="716153"/>
                  </a:lnTo>
                  <a:lnTo>
                    <a:pt x="3533152" y="716838"/>
                  </a:lnTo>
                  <a:lnTo>
                    <a:pt x="3534270" y="716711"/>
                  </a:lnTo>
                  <a:lnTo>
                    <a:pt x="3536442" y="716711"/>
                  </a:lnTo>
                  <a:lnTo>
                    <a:pt x="3536442" y="710971"/>
                  </a:lnTo>
                  <a:lnTo>
                    <a:pt x="3537229" y="705751"/>
                  </a:lnTo>
                  <a:close/>
                </a:path>
                <a:path w="6002655" h="1044575">
                  <a:moveTo>
                    <a:pt x="3560000" y="704278"/>
                  </a:moveTo>
                  <a:lnTo>
                    <a:pt x="3558590" y="694677"/>
                  </a:lnTo>
                  <a:lnTo>
                    <a:pt x="3554780" y="691337"/>
                  </a:lnTo>
                  <a:lnTo>
                    <a:pt x="3547859" y="689152"/>
                  </a:lnTo>
                  <a:lnTo>
                    <a:pt x="3544341" y="691972"/>
                  </a:lnTo>
                  <a:lnTo>
                    <a:pt x="3543198" y="702030"/>
                  </a:lnTo>
                  <a:lnTo>
                    <a:pt x="3543122" y="707821"/>
                  </a:lnTo>
                  <a:lnTo>
                    <a:pt x="3543389" y="714857"/>
                  </a:lnTo>
                  <a:lnTo>
                    <a:pt x="3545484" y="716838"/>
                  </a:lnTo>
                  <a:lnTo>
                    <a:pt x="3550742" y="718019"/>
                  </a:lnTo>
                  <a:lnTo>
                    <a:pt x="3554717" y="718146"/>
                  </a:lnTo>
                  <a:lnTo>
                    <a:pt x="3559327" y="718629"/>
                  </a:lnTo>
                  <a:lnTo>
                    <a:pt x="3559327" y="711415"/>
                  </a:lnTo>
                  <a:lnTo>
                    <a:pt x="3560000" y="704278"/>
                  </a:lnTo>
                  <a:close/>
                </a:path>
                <a:path w="6002655" h="1044575">
                  <a:moveTo>
                    <a:pt x="3582428" y="705116"/>
                  </a:moveTo>
                  <a:lnTo>
                    <a:pt x="3581857" y="696429"/>
                  </a:lnTo>
                  <a:lnTo>
                    <a:pt x="3578923" y="694169"/>
                  </a:lnTo>
                  <a:lnTo>
                    <a:pt x="3570351" y="693775"/>
                  </a:lnTo>
                  <a:lnTo>
                    <a:pt x="3566922" y="695794"/>
                  </a:lnTo>
                  <a:lnTo>
                    <a:pt x="3566426" y="706907"/>
                  </a:lnTo>
                  <a:lnTo>
                    <a:pt x="3566299" y="713549"/>
                  </a:lnTo>
                  <a:lnTo>
                    <a:pt x="3566312" y="720204"/>
                  </a:lnTo>
                  <a:lnTo>
                    <a:pt x="3566591" y="731570"/>
                  </a:lnTo>
                  <a:lnTo>
                    <a:pt x="3569893" y="733996"/>
                  </a:lnTo>
                  <a:lnTo>
                    <a:pt x="3579609" y="733640"/>
                  </a:lnTo>
                  <a:lnTo>
                    <a:pt x="3582073" y="730491"/>
                  </a:lnTo>
                  <a:lnTo>
                    <a:pt x="3582327" y="721575"/>
                  </a:lnTo>
                  <a:lnTo>
                    <a:pt x="3582238" y="717575"/>
                  </a:lnTo>
                  <a:lnTo>
                    <a:pt x="3582212" y="713574"/>
                  </a:lnTo>
                  <a:lnTo>
                    <a:pt x="3582212" y="709358"/>
                  </a:lnTo>
                  <a:lnTo>
                    <a:pt x="3582428" y="705116"/>
                  </a:lnTo>
                  <a:close/>
                </a:path>
                <a:path w="6002655" h="1044575">
                  <a:moveTo>
                    <a:pt x="3605276" y="707732"/>
                  </a:moveTo>
                  <a:lnTo>
                    <a:pt x="3604628" y="699985"/>
                  </a:lnTo>
                  <a:lnTo>
                    <a:pt x="3601885" y="697077"/>
                  </a:lnTo>
                  <a:lnTo>
                    <a:pt x="3592703" y="697077"/>
                  </a:lnTo>
                  <a:lnTo>
                    <a:pt x="3589477" y="699668"/>
                  </a:lnTo>
                  <a:lnTo>
                    <a:pt x="3589032" y="710882"/>
                  </a:lnTo>
                  <a:lnTo>
                    <a:pt x="3588562" y="717486"/>
                  </a:lnTo>
                  <a:lnTo>
                    <a:pt x="3590226" y="726503"/>
                  </a:lnTo>
                  <a:lnTo>
                    <a:pt x="3594239" y="730021"/>
                  </a:lnTo>
                  <a:lnTo>
                    <a:pt x="3601415" y="731354"/>
                  </a:lnTo>
                  <a:lnTo>
                    <a:pt x="3604628" y="728103"/>
                  </a:lnTo>
                  <a:lnTo>
                    <a:pt x="3605250" y="720255"/>
                  </a:lnTo>
                  <a:lnTo>
                    <a:pt x="3605047" y="717118"/>
                  </a:lnTo>
                  <a:lnTo>
                    <a:pt x="3605060" y="713994"/>
                  </a:lnTo>
                  <a:lnTo>
                    <a:pt x="3605072" y="710869"/>
                  </a:lnTo>
                  <a:lnTo>
                    <a:pt x="3605276" y="707732"/>
                  </a:lnTo>
                  <a:close/>
                </a:path>
                <a:path w="6002655" h="1044575">
                  <a:moveTo>
                    <a:pt x="3645268" y="966863"/>
                  </a:moveTo>
                  <a:lnTo>
                    <a:pt x="3644950" y="952385"/>
                  </a:lnTo>
                  <a:lnTo>
                    <a:pt x="3641788" y="949299"/>
                  </a:lnTo>
                  <a:lnTo>
                    <a:pt x="3532174" y="949198"/>
                  </a:lnTo>
                  <a:lnTo>
                    <a:pt x="3499967" y="949198"/>
                  </a:lnTo>
                  <a:lnTo>
                    <a:pt x="3481374" y="949261"/>
                  </a:lnTo>
                  <a:lnTo>
                    <a:pt x="3478301" y="952284"/>
                  </a:lnTo>
                  <a:lnTo>
                    <a:pt x="3478009" y="966863"/>
                  </a:lnTo>
                  <a:lnTo>
                    <a:pt x="3478098" y="973569"/>
                  </a:lnTo>
                  <a:lnTo>
                    <a:pt x="3478161" y="990650"/>
                  </a:lnTo>
                  <a:lnTo>
                    <a:pt x="3480739" y="993343"/>
                  </a:lnTo>
                  <a:lnTo>
                    <a:pt x="3522383" y="993724"/>
                  </a:lnTo>
                  <a:lnTo>
                    <a:pt x="3537940" y="993508"/>
                  </a:lnTo>
                  <a:lnTo>
                    <a:pt x="3539947" y="994829"/>
                  </a:lnTo>
                  <a:lnTo>
                    <a:pt x="3539718" y="1001242"/>
                  </a:lnTo>
                  <a:lnTo>
                    <a:pt x="3539553" y="1008354"/>
                  </a:lnTo>
                  <a:lnTo>
                    <a:pt x="3539515" y="1017333"/>
                  </a:lnTo>
                  <a:lnTo>
                    <a:pt x="3539706" y="1041146"/>
                  </a:lnTo>
                  <a:lnTo>
                    <a:pt x="3542347" y="1043825"/>
                  </a:lnTo>
                  <a:lnTo>
                    <a:pt x="3565525" y="1043990"/>
                  </a:lnTo>
                  <a:lnTo>
                    <a:pt x="3580650" y="1043800"/>
                  </a:lnTo>
                  <a:lnTo>
                    <a:pt x="3583470" y="1041069"/>
                  </a:lnTo>
                  <a:lnTo>
                    <a:pt x="3583546" y="1033437"/>
                  </a:lnTo>
                  <a:lnTo>
                    <a:pt x="3583749" y="1017333"/>
                  </a:lnTo>
                  <a:lnTo>
                    <a:pt x="3583686" y="1008354"/>
                  </a:lnTo>
                  <a:lnTo>
                    <a:pt x="3583457" y="1001242"/>
                  </a:lnTo>
                  <a:lnTo>
                    <a:pt x="3583114" y="994740"/>
                  </a:lnTo>
                  <a:lnTo>
                    <a:pt x="3585184" y="993508"/>
                  </a:lnTo>
                  <a:lnTo>
                    <a:pt x="3585578" y="993279"/>
                  </a:lnTo>
                  <a:lnTo>
                    <a:pt x="3601885" y="993597"/>
                  </a:lnTo>
                  <a:lnTo>
                    <a:pt x="3612286" y="993635"/>
                  </a:lnTo>
                  <a:lnTo>
                    <a:pt x="3642385" y="993279"/>
                  </a:lnTo>
                  <a:lnTo>
                    <a:pt x="3645065" y="990384"/>
                  </a:lnTo>
                  <a:lnTo>
                    <a:pt x="3645268" y="966863"/>
                  </a:lnTo>
                  <a:close/>
                </a:path>
                <a:path w="6002655" h="1044575">
                  <a:moveTo>
                    <a:pt x="3703472" y="760933"/>
                  </a:moveTo>
                  <a:lnTo>
                    <a:pt x="3700119" y="715213"/>
                  </a:lnTo>
                  <a:lnTo>
                    <a:pt x="3682796" y="673582"/>
                  </a:lnTo>
                  <a:lnTo>
                    <a:pt x="3663531" y="650671"/>
                  </a:lnTo>
                  <a:lnTo>
                    <a:pt x="3657981" y="644080"/>
                  </a:lnTo>
                  <a:lnTo>
                    <a:pt x="3657981" y="729830"/>
                  </a:lnTo>
                  <a:lnTo>
                    <a:pt x="3656482" y="771613"/>
                  </a:lnTo>
                  <a:lnTo>
                    <a:pt x="3640759" y="805218"/>
                  </a:lnTo>
                  <a:lnTo>
                    <a:pt x="3616147" y="829030"/>
                  </a:lnTo>
                  <a:lnTo>
                    <a:pt x="3587966" y="841463"/>
                  </a:lnTo>
                  <a:lnTo>
                    <a:pt x="3587966" y="841070"/>
                  </a:lnTo>
                  <a:lnTo>
                    <a:pt x="3587877" y="829030"/>
                  </a:lnTo>
                  <a:lnTo>
                    <a:pt x="3587813" y="825436"/>
                  </a:lnTo>
                  <a:lnTo>
                    <a:pt x="3588169" y="811441"/>
                  </a:lnTo>
                  <a:lnTo>
                    <a:pt x="3591166" y="806767"/>
                  </a:lnTo>
                  <a:lnTo>
                    <a:pt x="3596259" y="803084"/>
                  </a:lnTo>
                  <a:lnTo>
                    <a:pt x="3602113" y="797737"/>
                  </a:lnTo>
                  <a:lnTo>
                    <a:pt x="3606177" y="791476"/>
                  </a:lnTo>
                  <a:lnTo>
                    <a:pt x="3608451" y="784364"/>
                  </a:lnTo>
                  <a:lnTo>
                    <a:pt x="3608755" y="779678"/>
                  </a:lnTo>
                  <a:lnTo>
                    <a:pt x="3608895" y="777519"/>
                  </a:lnTo>
                  <a:lnTo>
                    <a:pt x="3608806" y="773176"/>
                  </a:lnTo>
                  <a:lnTo>
                    <a:pt x="3607104" y="741870"/>
                  </a:lnTo>
                  <a:lnTo>
                    <a:pt x="3606876" y="737793"/>
                  </a:lnTo>
                  <a:lnTo>
                    <a:pt x="3599878" y="736612"/>
                  </a:lnTo>
                  <a:lnTo>
                    <a:pt x="3594430" y="735596"/>
                  </a:lnTo>
                  <a:lnTo>
                    <a:pt x="3587800" y="734656"/>
                  </a:lnTo>
                  <a:lnTo>
                    <a:pt x="3586149" y="734949"/>
                  </a:lnTo>
                  <a:lnTo>
                    <a:pt x="3579164" y="741870"/>
                  </a:lnTo>
                  <a:lnTo>
                    <a:pt x="3572281" y="741387"/>
                  </a:lnTo>
                  <a:lnTo>
                    <a:pt x="3565893" y="738301"/>
                  </a:lnTo>
                  <a:lnTo>
                    <a:pt x="3551199" y="747445"/>
                  </a:lnTo>
                  <a:lnTo>
                    <a:pt x="3554260" y="753960"/>
                  </a:lnTo>
                  <a:lnTo>
                    <a:pt x="3557600" y="760933"/>
                  </a:lnTo>
                  <a:lnTo>
                    <a:pt x="3561181" y="768883"/>
                  </a:lnTo>
                  <a:lnTo>
                    <a:pt x="3561524" y="770661"/>
                  </a:lnTo>
                  <a:lnTo>
                    <a:pt x="3560711" y="774687"/>
                  </a:lnTo>
                  <a:lnTo>
                    <a:pt x="3559606" y="777163"/>
                  </a:lnTo>
                  <a:lnTo>
                    <a:pt x="3558743" y="779678"/>
                  </a:lnTo>
                  <a:lnTo>
                    <a:pt x="3557524" y="777519"/>
                  </a:lnTo>
                  <a:lnTo>
                    <a:pt x="3555568" y="775474"/>
                  </a:lnTo>
                  <a:lnTo>
                    <a:pt x="3555212" y="773176"/>
                  </a:lnTo>
                  <a:lnTo>
                    <a:pt x="3553002" y="764501"/>
                  </a:lnTo>
                  <a:lnTo>
                    <a:pt x="3549065" y="757097"/>
                  </a:lnTo>
                  <a:lnTo>
                    <a:pt x="3548913" y="756945"/>
                  </a:lnTo>
                  <a:lnTo>
                    <a:pt x="3543135" y="751078"/>
                  </a:lnTo>
                  <a:lnTo>
                    <a:pt x="3534956" y="746506"/>
                  </a:lnTo>
                  <a:lnTo>
                    <a:pt x="3534245" y="749236"/>
                  </a:lnTo>
                  <a:lnTo>
                    <a:pt x="3533952" y="751725"/>
                  </a:lnTo>
                  <a:lnTo>
                    <a:pt x="3532276" y="755167"/>
                  </a:lnTo>
                  <a:lnTo>
                    <a:pt x="3530523" y="755929"/>
                  </a:lnTo>
                  <a:lnTo>
                    <a:pt x="3529266" y="756945"/>
                  </a:lnTo>
                  <a:lnTo>
                    <a:pt x="3528542" y="755738"/>
                  </a:lnTo>
                  <a:lnTo>
                    <a:pt x="3527158" y="754494"/>
                  </a:lnTo>
                  <a:lnTo>
                    <a:pt x="3527437" y="749236"/>
                  </a:lnTo>
                  <a:lnTo>
                    <a:pt x="3527704" y="745642"/>
                  </a:lnTo>
                  <a:lnTo>
                    <a:pt x="3529380" y="740702"/>
                  </a:lnTo>
                  <a:lnTo>
                    <a:pt x="3532289" y="739406"/>
                  </a:lnTo>
                  <a:lnTo>
                    <a:pt x="3538601" y="739101"/>
                  </a:lnTo>
                  <a:lnTo>
                    <a:pt x="3543084" y="739584"/>
                  </a:lnTo>
                  <a:lnTo>
                    <a:pt x="3553993" y="740257"/>
                  </a:lnTo>
                  <a:lnTo>
                    <a:pt x="3555644" y="739101"/>
                  </a:lnTo>
                  <a:lnTo>
                    <a:pt x="3558629" y="737019"/>
                  </a:lnTo>
                  <a:lnTo>
                    <a:pt x="3558730" y="727138"/>
                  </a:lnTo>
                  <a:lnTo>
                    <a:pt x="3554768" y="723861"/>
                  </a:lnTo>
                  <a:lnTo>
                    <a:pt x="3533343" y="723430"/>
                  </a:lnTo>
                  <a:lnTo>
                    <a:pt x="3515550" y="723493"/>
                  </a:lnTo>
                  <a:lnTo>
                    <a:pt x="3510407" y="727849"/>
                  </a:lnTo>
                  <a:lnTo>
                    <a:pt x="3507790" y="745642"/>
                  </a:lnTo>
                  <a:lnTo>
                    <a:pt x="3506355" y="758799"/>
                  </a:lnTo>
                  <a:lnTo>
                    <a:pt x="3506254" y="767613"/>
                  </a:lnTo>
                  <a:lnTo>
                    <a:pt x="3507905" y="774280"/>
                  </a:lnTo>
                  <a:lnTo>
                    <a:pt x="3510953" y="780453"/>
                  </a:lnTo>
                  <a:lnTo>
                    <a:pt x="3515233" y="786193"/>
                  </a:lnTo>
                  <a:lnTo>
                    <a:pt x="3518154" y="789571"/>
                  </a:lnTo>
                  <a:lnTo>
                    <a:pt x="3520808" y="793305"/>
                  </a:lnTo>
                  <a:lnTo>
                    <a:pt x="3537178" y="829729"/>
                  </a:lnTo>
                  <a:lnTo>
                    <a:pt x="3536950" y="833234"/>
                  </a:lnTo>
                  <a:lnTo>
                    <a:pt x="3536975" y="834275"/>
                  </a:lnTo>
                  <a:lnTo>
                    <a:pt x="3537140" y="837272"/>
                  </a:lnTo>
                  <a:lnTo>
                    <a:pt x="3537140" y="841070"/>
                  </a:lnTo>
                  <a:lnTo>
                    <a:pt x="3515804" y="834275"/>
                  </a:lnTo>
                  <a:lnTo>
                    <a:pt x="3492995" y="817143"/>
                  </a:lnTo>
                  <a:lnTo>
                    <a:pt x="3473996" y="791044"/>
                  </a:lnTo>
                  <a:lnTo>
                    <a:pt x="3464039" y="757326"/>
                  </a:lnTo>
                  <a:lnTo>
                    <a:pt x="3467887" y="719785"/>
                  </a:lnTo>
                  <a:lnTo>
                    <a:pt x="3485197" y="687006"/>
                  </a:lnTo>
                  <a:lnTo>
                    <a:pt x="3513036" y="662711"/>
                  </a:lnTo>
                  <a:lnTo>
                    <a:pt x="3548507" y="650671"/>
                  </a:lnTo>
                  <a:lnTo>
                    <a:pt x="3586378" y="653427"/>
                  </a:lnTo>
                  <a:lnTo>
                    <a:pt x="3619690" y="669366"/>
                  </a:lnTo>
                  <a:lnTo>
                    <a:pt x="3644773" y="695744"/>
                  </a:lnTo>
                  <a:lnTo>
                    <a:pt x="3657981" y="729830"/>
                  </a:lnTo>
                  <a:lnTo>
                    <a:pt x="3657981" y="644080"/>
                  </a:lnTo>
                  <a:lnTo>
                    <a:pt x="3655072" y="640626"/>
                  </a:lnTo>
                  <a:lnTo>
                    <a:pt x="3619258" y="617804"/>
                  </a:lnTo>
                  <a:lnTo>
                    <a:pt x="3577653" y="606590"/>
                  </a:lnTo>
                  <a:lnTo>
                    <a:pt x="3532581" y="608457"/>
                  </a:lnTo>
                  <a:lnTo>
                    <a:pt x="3492804" y="623112"/>
                  </a:lnTo>
                  <a:lnTo>
                    <a:pt x="3459391" y="649058"/>
                  </a:lnTo>
                  <a:lnTo>
                    <a:pt x="3434816" y="683755"/>
                  </a:lnTo>
                  <a:lnTo>
                    <a:pt x="3421532" y="724623"/>
                  </a:lnTo>
                  <a:lnTo>
                    <a:pt x="3419792" y="758799"/>
                  </a:lnTo>
                  <a:lnTo>
                    <a:pt x="3425710" y="790600"/>
                  </a:lnTo>
                  <a:lnTo>
                    <a:pt x="3460051" y="846975"/>
                  </a:lnTo>
                  <a:lnTo>
                    <a:pt x="3493287" y="872680"/>
                  </a:lnTo>
                  <a:lnTo>
                    <a:pt x="3532936" y="886828"/>
                  </a:lnTo>
                  <a:lnTo>
                    <a:pt x="3537940" y="887793"/>
                  </a:lnTo>
                  <a:lnTo>
                    <a:pt x="3539998" y="889660"/>
                  </a:lnTo>
                  <a:lnTo>
                    <a:pt x="3539769" y="895108"/>
                  </a:lnTo>
                  <a:lnTo>
                    <a:pt x="3539540" y="903490"/>
                  </a:lnTo>
                  <a:lnTo>
                    <a:pt x="3539617" y="949198"/>
                  </a:lnTo>
                  <a:lnTo>
                    <a:pt x="3583952" y="949198"/>
                  </a:lnTo>
                  <a:lnTo>
                    <a:pt x="3583952" y="888682"/>
                  </a:lnTo>
                  <a:lnTo>
                    <a:pt x="3586289" y="888047"/>
                  </a:lnTo>
                  <a:lnTo>
                    <a:pt x="3588385" y="887336"/>
                  </a:lnTo>
                  <a:lnTo>
                    <a:pt x="3590544" y="886904"/>
                  </a:lnTo>
                  <a:lnTo>
                    <a:pt x="3633520" y="870521"/>
                  </a:lnTo>
                  <a:lnTo>
                    <a:pt x="3668077" y="841870"/>
                  </a:lnTo>
                  <a:lnTo>
                    <a:pt x="3668331" y="841463"/>
                  </a:lnTo>
                  <a:lnTo>
                    <a:pt x="3692093" y="804240"/>
                  </a:lnTo>
                  <a:lnTo>
                    <a:pt x="3703472" y="760933"/>
                  </a:lnTo>
                  <a:close/>
                </a:path>
                <a:path w="6002655" h="1044575">
                  <a:moveTo>
                    <a:pt x="5604357" y="833145"/>
                  </a:moveTo>
                  <a:lnTo>
                    <a:pt x="5599112" y="829843"/>
                  </a:lnTo>
                  <a:lnTo>
                    <a:pt x="5593880" y="828192"/>
                  </a:lnTo>
                  <a:lnTo>
                    <a:pt x="5564543" y="828192"/>
                  </a:lnTo>
                  <a:lnTo>
                    <a:pt x="5564543" y="959319"/>
                  </a:lnTo>
                  <a:lnTo>
                    <a:pt x="5599112" y="959319"/>
                  </a:lnTo>
                  <a:lnTo>
                    <a:pt x="5604357" y="955738"/>
                  </a:lnTo>
                  <a:lnTo>
                    <a:pt x="5604357" y="833145"/>
                  </a:lnTo>
                  <a:close/>
                </a:path>
                <a:path w="6002655" h="1044575">
                  <a:moveTo>
                    <a:pt x="5652706" y="833145"/>
                  </a:moveTo>
                  <a:lnTo>
                    <a:pt x="5647461" y="828192"/>
                  </a:lnTo>
                  <a:lnTo>
                    <a:pt x="5611101" y="828192"/>
                  </a:lnTo>
                  <a:lnTo>
                    <a:pt x="5612892" y="959319"/>
                  </a:lnTo>
                  <a:lnTo>
                    <a:pt x="5647461" y="959319"/>
                  </a:lnTo>
                  <a:lnTo>
                    <a:pt x="5652706" y="954087"/>
                  </a:lnTo>
                  <a:lnTo>
                    <a:pt x="5652706" y="833145"/>
                  </a:lnTo>
                  <a:close/>
                </a:path>
                <a:path w="6002655" h="1044575">
                  <a:moveTo>
                    <a:pt x="5848172" y="693458"/>
                  </a:moveTo>
                  <a:lnTo>
                    <a:pt x="5806567" y="693458"/>
                  </a:lnTo>
                  <a:lnTo>
                    <a:pt x="5806567" y="736447"/>
                  </a:lnTo>
                  <a:lnTo>
                    <a:pt x="5848172" y="736447"/>
                  </a:lnTo>
                  <a:lnTo>
                    <a:pt x="5842927" y="733145"/>
                  </a:lnTo>
                  <a:lnTo>
                    <a:pt x="5839485" y="724598"/>
                  </a:lnTo>
                  <a:lnTo>
                    <a:pt x="5839485" y="705599"/>
                  </a:lnTo>
                  <a:lnTo>
                    <a:pt x="5842927" y="698703"/>
                  </a:lnTo>
                  <a:lnTo>
                    <a:pt x="5848172" y="693458"/>
                  </a:lnTo>
                  <a:close/>
                </a:path>
                <a:path w="6002655" h="1044575">
                  <a:moveTo>
                    <a:pt x="5873928" y="705599"/>
                  </a:moveTo>
                  <a:lnTo>
                    <a:pt x="5871184" y="702005"/>
                  </a:lnTo>
                  <a:lnTo>
                    <a:pt x="5867171" y="696772"/>
                  </a:lnTo>
                  <a:lnTo>
                    <a:pt x="5865241" y="696772"/>
                  </a:lnTo>
                  <a:lnTo>
                    <a:pt x="5865241" y="717435"/>
                  </a:lnTo>
                  <a:lnTo>
                    <a:pt x="5865241" y="721017"/>
                  </a:lnTo>
                  <a:lnTo>
                    <a:pt x="5863590" y="722668"/>
                  </a:lnTo>
                  <a:lnTo>
                    <a:pt x="5863590" y="724598"/>
                  </a:lnTo>
                  <a:lnTo>
                    <a:pt x="5861939" y="724598"/>
                  </a:lnTo>
                  <a:lnTo>
                    <a:pt x="5860148" y="726249"/>
                  </a:lnTo>
                  <a:lnTo>
                    <a:pt x="5860148" y="727900"/>
                  </a:lnTo>
                  <a:lnTo>
                    <a:pt x="5856706" y="727900"/>
                  </a:lnTo>
                  <a:lnTo>
                    <a:pt x="5856706" y="726249"/>
                  </a:lnTo>
                  <a:lnTo>
                    <a:pt x="5854916" y="726249"/>
                  </a:lnTo>
                  <a:lnTo>
                    <a:pt x="5854916" y="724598"/>
                  </a:lnTo>
                  <a:lnTo>
                    <a:pt x="5853265" y="722668"/>
                  </a:lnTo>
                  <a:lnTo>
                    <a:pt x="5853265" y="719353"/>
                  </a:lnTo>
                  <a:lnTo>
                    <a:pt x="5854916" y="719353"/>
                  </a:lnTo>
                  <a:lnTo>
                    <a:pt x="5854916" y="721017"/>
                  </a:lnTo>
                  <a:lnTo>
                    <a:pt x="5856706" y="721017"/>
                  </a:lnTo>
                  <a:lnTo>
                    <a:pt x="5856706" y="722668"/>
                  </a:lnTo>
                  <a:lnTo>
                    <a:pt x="5861939" y="722668"/>
                  </a:lnTo>
                  <a:lnTo>
                    <a:pt x="5861939" y="719353"/>
                  </a:lnTo>
                  <a:lnTo>
                    <a:pt x="5861939" y="717435"/>
                  </a:lnTo>
                  <a:lnTo>
                    <a:pt x="5860148" y="717435"/>
                  </a:lnTo>
                  <a:lnTo>
                    <a:pt x="5860148" y="715784"/>
                  </a:lnTo>
                  <a:lnTo>
                    <a:pt x="5856706" y="715784"/>
                  </a:lnTo>
                  <a:lnTo>
                    <a:pt x="5854916" y="714133"/>
                  </a:lnTo>
                  <a:lnTo>
                    <a:pt x="5853265" y="714133"/>
                  </a:lnTo>
                  <a:lnTo>
                    <a:pt x="5853265" y="707250"/>
                  </a:lnTo>
                  <a:lnTo>
                    <a:pt x="5854916" y="705599"/>
                  </a:lnTo>
                  <a:lnTo>
                    <a:pt x="5856706" y="705599"/>
                  </a:lnTo>
                  <a:lnTo>
                    <a:pt x="5856706" y="702005"/>
                  </a:lnTo>
                  <a:lnTo>
                    <a:pt x="5860148" y="702005"/>
                  </a:lnTo>
                  <a:lnTo>
                    <a:pt x="5860148" y="705599"/>
                  </a:lnTo>
                  <a:lnTo>
                    <a:pt x="5863590" y="705599"/>
                  </a:lnTo>
                  <a:lnTo>
                    <a:pt x="5863590" y="708901"/>
                  </a:lnTo>
                  <a:lnTo>
                    <a:pt x="5860148" y="708901"/>
                  </a:lnTo>
                  <a:lnTo>
                    <a:pt x="5860148" y="707250"/>
                  </a:lnTo>
                  <a:lnTo>
                    <a:pt x="5856706" y="707250"/>
                  </a:lnTo>
                  <a:lnTo>
                    <a:pt x="5856706" y="714133"/>
                  </a:lnTo>
                  <a:lnTo>
                    <a:pt x="5861939" y="714133"/>
                  </a:lnTo>
                  <a:lnTo>
                    <a:pt x="5863590" y="715784"/>
                  </a:lnTo>
                  <a:lnTo>
                    <a:pt x="5863590" y="717435"/>
                  </a:lnTo>
                  <a:lnTo>
                    <a:pt x="5865241" y="717435"/>
                  </a:lnTo>
                  <a:lnTo>
                    <a:pt x="5865241" y="696772"/>
                  </a:lnTo>
                  <a:lnTo>
                    <a:pt x="5853265" y="696772"/>
                  </a:lnTo>
                  <a:lnTo>
                    <a:pt x="5851474" y="698703"/>
                  </a:lnTo>
                  <a:lnTo>
                    <a:pt x="5844591" y="705599"/>
                  </a:lnTo>
                  <a:lnTo>
                    <a:pt x="5842927" y="710552"/>
                  </a:lnTo>
                  <a:lnTo>
                    <a:pt x="5842927" y="722668"/>
                  </a:lnTo>
                  <a:lnTo>
                    <a:pt x="5846242" y="729551"/>
                  </a:lnTo>
                  <a:lnTo>
                    <a:pt x="5851474" y="734796"/>
                  </a:lnTo>
                  <a:lnTo>
                    <a:pt x="5867171" y="734796"/>
                  </a:lnTo>
                  <a:lnTo>
                    <a:pt x="5872632" y="727900"/>
                  </a:lnTo>
                  <a:lnTo>
                    <a:pt x="5873928" y="726249"/>
                  </a:lnTo>
                  <a:lnTo>
                    <a:pt x="5873928" y="708901"/>
                  </a:lnTo>
                  <a:lnTo>
                    <a:pt x="5873928" y="705599"/>
                  </a:lnTo>
                  <a:close/>
                </a:path>
                <a:path w="6002655" h="1044575">
                  <a:moveTo>
                    <a:pt x="5910288" y="693458"/>
                  </a:moveTo>
                  <a:lnTo>
                    <a:pt x="5868822" y="693458"/>
                  </a:lnTo>
                  <a:lnTo>
                    <a:pt x="5873928" y="698703"/>
                  </a:lnTo>
                  <a:lnTo>
                    <a:pt x="5877509" y="705599"/>
                  </a:lnTo>
                  <a:lnTo>
                    <a:pt x="5877509" y="724598"/>
                  </a:lnTo>
                  <a:lnTo>
                    <a:pt x="5873928" y="733145"/>
                  </a:lnTo>
                  <a:lnTo>
                    <a:pt x="5868822" y="736447"/>
                  </a:lnTo>
                  <a:lnTo>
                    <a:pt x="5910288" y="736447"/>
                  </a:lnTo>
                  <a:lnTo>
                    <a:pt x="5910288" y="693458"/>
                  </a:lnTo>
                  <a:close/>
                </a:path>
                <a:path w="6002655" h="1044575">
                  <a:moveTo>
                    <a:pt x="5965533" y="705599"/>
                  </a:moveTo>
                  <a:lnTo>
                    <a:pt x="5955195" y="705599"/>
                  </a:lnTo>
                  <a:lnTo>
                    <a:pt x="5955195" y="715784"/>
                  </a:lnTo>
                  <a:lnTo>
                    <a:pt x="5955195" y="783285"/>
                  </a:lnTo>
                  <a:lnTo>
                    <a:pt x="5823928" y="783285"/>
                  </a:lnTo>
                  <a:lnTo>
                    <a:pt x="5823928" y="776401"/>
                  </a:lnTo>
                  <a:lnTo>
                    <a:pt x="5949962" y="776401"/>
                  </a:lnTo>
                  <a:lnTo>
                    <a:pt x="5949962" y="765924"/>
                  </a:lnTo>
                  <a:lnTo>
                    <a:pt x="5949962" y="715784"/>
                  </a:lnTo>
                  <a:lnTo>
                    <a:pt x="5955195" y="715784"/>
                  </a:lnTo>
                  <a:lnTo>
                    <a:pt x="5955195" y="705599"/>
                  </a:lnTo>
                  <a:lnTo>
                    <a:pt x="5949962" y="705599"/>
                  </a:lnTo>
                  <a:lnTo>
                    <a:pt x="5949962" y="698703"/>
                  </a:lnTo>
                  <a:lnTo>
                    <a:pt x="5949962" y="688238"/>
                  </a:lnTo>
                  <a:lnTo>
                    <a:pt x="5939637" y="688238"/>
                  </a:lnTo>
                  <a:lnTo>
                    <a:pt x="5939637" y="698703"/>
                  </a:lnTo>
                  <a:lnTo>
                    <a:pt x="5939637" y="765924"/>
                  </a:lnTo>
                  <a:lnTo>
                    <a:pt x="5808218" y="765924"/>
                  </a:lnTo>
                  <a:lnTo>
                    <a:pt x="5808218" y="760691"/>
                  </a:lnTo>
                  <a:lnTo>
                    <a:pt x="5934532" y="760691"/>
                  </a:lnTo>
                  <a:lnTo>
                    <a:pt x="5934532" y="748563"/>
                  </a:lnTo>
                  <a:lnTo>
                    <a:pt x="5934532" y="698703"/>
                  </a:lnTo>
                  <a:lnTo>
                    <a:pt x="5939637" y="698703"/>
                  </a:lnTo>
                  <a:lnTo>
                    <a:pt x="5939637" y="688238"/>
                  </a:lnTo>
                  <a:lnTo>
                    <a:pt x="5934532" y="688238"/>
                  </a:lnTo>
                  <a:lnTo>
                    <a:pt x="5934532" y="681355"/>
                  </a:lnTo>
                  <a:lnTo>
                    <a:pt x="5934532" y="670877"/>
                  </a:lnTo>
                  <a:lnTo>
                    <a:pt x="5924207" y="670877"/>
                  </a:lnTo>
                  <a:lnTo>
                    <a:pt x="5924207" y="681355"/>
                  </a:lnTo>
                  <a:lnTo>
                    <a:pt x="5924207" y="748563"/>
                  </a:lnTo>
                  <a:lnTo>
                    <a:pt x="5792660" y="748563"/>
                  </a:lnTo>
                  <a:lnTo>
                    <a:pt x="5792660" y="681355"/>
                  </a:lnTo>
                  <a:lnTo>
                    <a:pt x="5924207" y="681355"/>
                  </a:lnTo>
                  <a:lnTo>
                    <a:pt x="5924207" y="670877"/>
                  </a:lnTo>
                  <a:lnTo>
                    <a:pt x="5780671" y="670877"/>
                  </a:lnTo>
                  <a:lnTo>
                    <a:pt x="5780671" y="760691"/>
                  </a:lnTo>
                  <a:lnTo>
                    <a:pt x="5796102" y="760691"/>
                  </a:lnTo>
                  <a:lnTo>
                    <a:pt x="5796102" y="776401"/>
                  </a:lnTo>
                  <a:lnTo>
                    <a:pt x="5811799" y="776401"/>
                  </a:lnTo>
                  <a:lnTo>
                    <a:pt x="5811799" y="793470"/>
                  </a:lnTo>
                  <a:lnTo>
                    <a:pt x="5965533" y="793470"/>
                  </a:lnTo>
                  <a:lnTo>
                    <a:pt x="5965533" y="783285"/>
                  </a:lnTo>
                  <a:lnTo>
                    <a:pt x="5965533" y="715784"/>
                  </a:lnTo>
                  <a:lnTo>
                    <a:pt x="5965533" y="705599"/>
                  </a:lnTo>
                  <a:close/>
                </a:path>
                <a:path w="6002655" h="1044575">
                  <a:moveTo>
                    <a:pt x="6002236" y="893610"/>
                  </a:moveTo>
                  <a:lnTo>
                    <a:pt x="6000775" y="879868"/>
                  </a:lnTo>
                  <a:lnTo>
                    <a:pt x="5991237" y="872591"/>
                  </a:lnTo>
                  <a:lnTo>
                    <a:pt x="5977648" y="874750"/>
                  </a:lnTo>
                  <a:lnTo>
                    <a:pt x="5950559" y="884212"/>
                  </a:lnTo>
                  <a:lnTo>
                    <a:pt x="5900877" y="898321"/>
                  </a:lnTo>
                  <a:lnTo>
                    <a:pt x="5845048" y="908024"/>
                  </a:lnTo>
                  <a:lnTo>
                    <a:pt x="5799506" y="904278"/>
                  </a:lnTo>
                  <a:lnTo>
                    <a:pt x="5780671" y="878052"/>
                  </a:lnTo>
                  <a:lnTo>
                    <a:pt x="5790196" y="878052"/>
                  </a:lnTo>
                  <a:lnTo>
                    <a:pt x="5812409" y="882015"/>
                  </a:lnTo>
                  <a:lnTo>
                    <a:pt x="5841162" y="885367"/>
                  </a:lnTo>
                  <a:lnTo>
                    <a:pt x="5868822" y="883285"/>
                  </a:lnTo>
                  <a:lnTo>
                    <a:pt x="5879071" y="877976"/>
                  </a:lnTo>
                  <a:lnTo>
                    <a:pt x="5882017" y="876452"/>
                  </a:lnTo>
                  <a:lnTo>
                    <a:pt x="5886488" y="866267"/>
                  </a:lnTo>
                  <a:lnTo>
                    <a:pt x="5883846" y="856399"/>
                  </a:lnTo>
                  <a:lnTo>
                    <a:pt x="5875718" y="850493"/>
                  </a:lnTo>
                  <a:lnTo>
                    <a:pt x="5819559" y="832548"/>
                  </a:lnTo>
                  <a:lnTo>
                    <a:pt x="5780456" y="821626"/>
                  </a:lnTo>
                  <a:lnTo>
                    <a:pt x="5747880" y="816051"/>
                  </a:lnTo>
                  <a:lnTo>
                    <a:pt x="5731332" y="817181"/>
                  </a:lnTo>
                  <a:lnTo>
                    <a:pt x="5710428" y="819912"/>
                  </a:lnTo>
                  <a:lnTo>
                    <a:pt x="5689193" y="823264"/>
                  </a:lnTo>
                  <a:lnTo>
                    <a:pt x="5671705" y="826262"/>
                  </a:lnTo>
                  <a:lnTo>
                    <a:pt x="5661380" y="826262"/>
                  </a:lnTo>
                  <a:lnTo>
                    <a:pt x="5661380" y="833145"/>
                  </a:lnTo>
                  <a:lnTo>
                    <a:pt x="5660288" y="856399"/>
                  </a:lnTo>
                  <a:lnTo>
                    <a:pt x="5660212" y="866267"/>
                  </a:lnTo>
                  <a:lnTo>
                    <a:pt x="5660682" y="893610"/>
                  </a:lnTo>
                  <a:lnTo>
                    <a:pt x="5661584" y="926198"/>
                  </a:lnTo>
                  <a:lnTo>
                    <a:pt x="5661380" y="954087"/>
                  </a:lnTo>
                  <a:lnTo>
                    <a:pt x="5663031" y="962621"/>
                  </a:lnTo>
                  <a:lnTo>
                    <a:pt x="5670054" y="957668"/>
                  </a:lnTo>
                  <a:lnTo>
                    <a:pt x="5674690" y="952360"/>
                  </a:lnTo>
                  <a:lnTo>
                    <a:pt x="5679059" y="947674"/>
                  </a:lnTo>
                  <a:lnTo>
                    <a:pt x="5684088" y="944956"/>
                  </a:lnTo>
                  <a:lnTo>
                    <a:pt x="5690717" y="945540"/>
                  </a:lnTo>
                  <a:lnTo>
                    <a:pt x="5731688" y="954989"/>
                  </a:lnTo>
                  <a:lnTo>
                    <a:pt x="5771045" y="962914"/>
                  </a:lnTo>
                  <a:lnTo>
                    <a:pt x="5810186" y="967359"/>
                  </a:lnTo>
                  <a:lnTo>
                    <a:pt x="5850445" y="966330"/>
                  </a:lnTo>
                  <a:lnTo>
                    <a:pt x="5893193" y="957872"/>
                  </a:lnTo>
                  <a:lnTo>
                    <a:pt x="5926925" y="944956"/>
                  </a:lnTo>
                  <a:lnTo>
                    <a:pt x="5939777" y="940028"/>
                  </a:lnTo>
                  <a:lnTo>
                    <a:pt x="5991568" y="910831"/>
                  </a:lnTo>
                  <a:lnTo>
                    <a:pt x="5993308" y="908024"/>
                  </a:lnTo>
                  <a:lnTo>
                    <a:pt x="6002236" y="893610"/>
                  </a:lnTo>
                  <a:close/>
                </a:path>
              </a:pathLst>
            </a:custGeom>
            <a:solidFill>
              <a:srgbClr val="F267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1" name="object 131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1797862" y="8712746"/>
              <a:ext cx="470522" cy="470531"/>
            </a:xfrm>
            <a:prstGeom prst="rect">
              <a:avLst/>
            </a:prstGeom>
          </p:spPr>
        </p:pic>
        <p:sp>
          <p:nvSpPr>
            <p:cNvPr id="132" name="object 132"/>
            <p:cNvSpPr/>
            <p:nvPr/>
          </p:nvSpPr>
          <p:spPr>
            <a:xfrm>
              <a:off x="5037408" y="8124247"/>
              <a:ext cx="333375" cy="433705"/>
            </a:xfrm>
            <a:custGeom>
              <a:avLst/>
              <a:gdLst/>
              <a:ahLst/>
              <a:cxnLst/>
              <a:rect l="l" t="t" r="r" b="b"/>
              <a:pathLst>
                <a:path w="333375" h="433704">
                  <a:moveTo>
                    <a:pt x="208407" y="260934"/>
                  </a:moveTo>
                  <a:lnTo>
                    <a:pt x="179298" y="260934"/>
                  </a:lnTo>
                  <a:lnTo>
                    <a:pt x="223647" y="424586"/>
                  </a:lnTo>
                  <a:lnTo>
                    <a:pt x="225552" y="429768"/>
                  </a:lnTo>
                  <a:lnTo>
                    <a:pt x="230720" y="433158"/>
                  </a:lnTo>
                  <a:lnTo>
                    <a:pt x="235623" y="433158"/>
                  </a:lnTo>
                  <a:lnTo>
                    <a:pt x="244322" y="431393"/>
                  </a:lnTo>
                  <a:lnTo>
                    <a:pt x="249491" y="429768"/>
                  </a:lnTo>
                  <a:lnTo>
                    <a:pt x="252755" y="424586"/>
                  </a:lnTo>
                  <a:lnTo>
                    <a:pt x="251129" y="421195"/>
                  </a:lnTo>
                  <a:lnTo>
                    <a:pt x="208407" y="260934"/>
                  </a:lnTo>
                  <a:close/>
                </a:path>
                <a:path w="333375" h="433704">
                  <a:moveTo>
                    <a:pt x="155346" y="260934"/>
                  </a:moveTo>
                  <a:lnTo>
                    <a:pt x="126517" y="260934"/>
                  </a:lnTo>
                  <a:lnTo>
                    <a:pt x="80251" y="414388"/>
                  </a:lnTo>
                  <a:lnTo>
                    <a:pt x="78625" y="419417"/>
                  </a:lnTo>
                  <a:lnTo>
                    <a:pt x="82169" y="424586"/>
                  </a:lnTo>
                  <a:lnTo>
                    <a:pt x="87058" y="426364"/>
                  </a:lnTo>
                  <a:lnTo>
                    <a:pt x="95770" y="427990"/>
                  </a:lnTo>
                  <a:lnTo>
                    <a:pt x="100939" y="427990"/>
                  </a:lnTo>
                  <a:lnTo>
                    <a:pt x="105829" y="424586"/>
                  </a:lnTo>
                  <a:lnTo>
                    <a:pt x="107734" y="419417"/>
                  </a:lnTo>
                  <a:lnTo>
                    <a:pt x="155346" y="260934"/>
                  </a:lnTo>
                  <a:close/>
                </a:path>
                <a:path w="333375" h="433704">
                  <a:moveTo>
                    <a:pt x="326224" y="28981"/>
                  </a:moveTo>
                  <a:lnTo>
                    <a:pt x="8699" y="28981"/>
                  </a:lnTo>
                  <a:lnTo>
                    <a:pt x="0" y="35788"/>
                  </a:lnTo>
                  <a:lnTo>
                    <a:pt x="0" y="242163"/>
                  </a:lnTo>
                  <a:lnTo>
                    <a:pt x="1491" y="249398"/>
                  </a:lnTo>
                  <a:lnTo>
                    <a:pt x="5403" y="255373"/>
                  </a:lnTo>
                  <a:lnTo>
                    <a:pt x="10897" y="259435"/>
                  </a:lnTo>
                  <a:lnTo>
                    <a:pt x="17132" y="260934"/>
                  </a:lnTo>
                  <a:lnTo>
                    <a:pt x="315887" y="260934"/>
                  </a:lnTo>
                  <a:lnTo>
                    <a:pt x="322925" y="259435"/>
                  </a:lnTo>
                  <a:lnTo>
                    <a:pt x="328329" y="255373"/>
                  </a:lnTo>
                  <a:lnTo>
                    <a:pt x="331796" y="249398"/>
                  </a:lnTo>
                  <a:lnTo>
                    <a:pt x="333019" y="242163"/>
                  </a:lnTo>
                  <a:lnTo>
                    <a:pt x="333019" y="225158"/>
                  </a:lnTo>
                  <a:lnTo>
                    <a:pt x="34277" y="225158"/>
                  </a:lnTo>
                  <a:lnTo>
                    <a:pt x="34277" y="59728"/>
                  </a:lnTo>
                  <a:lnTo>
                    <a:pt x="333019" y="59728"/>
                  </a:lnTo>
                  <a:lnTo>
                    <a:pt x="333019" y="35788"/>
                  </a:lnTo>
                  <a:lnTo>
                    <a:pt x="326224" y="28981"/>
                  </a:lnTo>
                  <a:close/>
                </a:path>
                <a:path w="333375" h="433704">
                  <a:moveTo>
                    <a:pt x="333019" y="59728"/>
                  </a:moveTo>
                  <a:lnTo>
                    <a:pt x="300647" y="59728"/>
                  </a:lnTo>
                  <a:lnTo>
                    <a:pt x="300647" y="225158"/>
                  </a:lnTo>
                  <a:lnTo>
                    <a:pt x="333019" y="225158"/>
                  </a:lnTo>
                  <a:lnTo>
                    <a:pt x="333019" y="59728"/>
                  </a:lnTo>
                  <a:close/>
                </a:path>
                <a:path w="333375" h="433704">
                  <a:moveTo>
                    <a:pt x="129781" y="199440"/>
                  </a:moveTo>
                  <a:lnTo>
                    <a:pt x="124879" y="199440"/>
                  </a:lnTo>
                  <a:lnTo>
                    <a:pt x="124879" y="202984"/>
                  </a:lnTo>
                  <a:lnTo>
                    <a:pt x="126517" y="204609"/>
                  </a:lnTo>
                  <a:lnTo>
                    <a:pt x="129781" y="204609"/>
                  </a:lnTo>
                  <a:lnTo>
                    <a:pt x="129781" y="199440"/>
                  </a:lnTo>
                  <a:close/>
                </a:path>
                <a:path w="333375" h="433704">
                  <a:moveTo>
                    <a:pt x="160515" y="199440"/>
                  </a:moveTo>
                  <a:lnTo>
                    <a:pt x="153720" y="199440"/>
                  </a:lnTo>
                  <a:lnTo>
                    <a:pt x="153720" y="202984"/>
                  </a:lnTo>
                  <a:lnTo>
                    <a:pt x="155346" y="204609"/>
                  </a:lnTo>
                  <a:lnTo>
                    <a:pt x="158889" y="204609"/>
                  </a:lnTo>
                  <a:lnTo>
                    <a:pt x="160515" y="202984"/>
                  </a:lnTo>
                  <a:lnTo>
                    <a:pt x="160515" y="199440"/>
                  </a:lnTo>
                  <a:close/>
                </a:path>
                <a:path w="333375" h="433704">
                  <a:moveTo>
                    <a:pt x="189636" y="199440"/>
                  </a:moveTo>
                  <a:lnTo>
                    <a:pt x="182829" y="199440"/>
                  </a:lnTo>
                  <a:lnTo>
                    <a:pt x="182829" y="202984"/>
                  </a:lnTo>
                  <a:lnTo>
                    <a:pt x="184467" y="204609"/>
                  </a:lnTo>
                  <a:lnTo>
                    <a:pt x="187731" y="204609"/>
                  </a:lnTo>
                  <a:lnTo>
                    <a:pt x="189636" y="202984"/>
                  </a:lnTo>
                  <a:lnTo>
                    <a:pt x="189636" y="199440"/>
                  </a:lnTo>
                  <a:close/>
                </a:path>
                <a:path w="333375" h="433704">
                  <a:moveTo>
                    <a:pt x="218744" y="199440"/>
                  </a:moveTo>
                  <a:lnTo>
                    <a:pt x="213575" y="199440"/>
                  </a:lnTo>
                  <a:lnTo>
                    <a:pt x="213575" y="204609"/>
                  </a:lnTo>
                  <a:lnTo>
                    <a:pt x="216839" y="204609"/>
                  </a:lnTo>
                  <a:lnTo>
                    <a:pt x="218744" y="202984"/>
                  </a:lnTo>
                  <a:lnTo>
                    <a:pt x="218744" y="199440"/>
                  </a:lnTo>
                  <a:close/>
                </a:path>
                <a:path w="333375" h="433704">
                  <a:moveTo>
                    <a:pt x="111010" y="76733"/>
                  </a:moveTo>
                  <a:lnTo>
                    <a:pt x="102565" y="76733"/>
                  </a:lnTo>
                  <a:lnTo>
                    <a:pt x="102565" y="88709"/>
                  </a:lnTo>
                  <a:lnTo>
                    <a:pt x="97396" y="88709"/>
                  </a:lnTo>
                  <a:lnTo>
                    <a:pt x="97396" y="93738"/>
                  </a:lnTo>
                  <a:lnTo>
                    <a:pt x="102565" y="93738"/>
                  </a:lnTo>
                  <a:lnTo>
                    <a:pt x="102565" y="117690"/>
                  </a:lnTo>
                  <a:lnTo>
                    <a:pt x="97396" y="117690"/>
                  </a:lnTo>
                  <a:lnTo>
                    <a:pt x="97396" y="122720"/>
                  </a:lnTo>
                  <a:lnTo>
                    <a:pt x="102565" y="122720"/>
                  </a:lnTo>
                  <a:lnTo>
                    <a:pt x="102565" y="146659"/>
                  </a:lnTo>
                  <a:lnTo>
                    <a:pt x="97396" y="146659"/>
                  </a:lnTo>
                  <a:lnTo>
                    <a:pt x="97396" y="153466"/>
                  </a:lnTo>
                  <a:lnTo>
                    <a:pt x="102565" y="153466"/>
                  </a:lnTo>
                  <a:lnTo>
                    <a:pt x="102565" y="175641"/>
                  </a:lnTo>
                  <a:lnTo>
                    <a:pt x="97396" y="175641"/>
                  </a:lnTo>
                  <a:lnTo>
                    <a:pt x="97396" y="182435"/>
                  </a:lnTo>
                  <a:lnTo>
                    <a:pt x="102565" y="182435"/>
                  </a:lnTo>
                  <a:lnTo>
                    <a:pt x="102565" y="197815"/>
                  </a:lnTo>
                  <a:lnTo>
                    <a:pt x="104203" y="199440"/>
                  </a:lnTo>
                  <a:lnTo>
                    <a:pt x="222008" y="199440"/>
                  </a:lnTo>
                  <a:lnTo>
                    <a:pt x="223647" y="197815"/>
                  </a:lnTo>
                  <a:lnTo>
                    <a:pt x="223647" y="191008"/>
                  </a:lnTo>
                  <a:lnTo>
                    <a:pt x="114541" y="191008"/>
                  </a:lnTo>
                  <a:lnTo>
                    <a:pt x="111010" y="185839"/>
                  </a:lnTo>
                  <a:lnTo>
                    <a:pt x="111010" y="76733"/>
                  </a:lnTo>
                  <a:close/>
                </a:path>
                <a:path w="333375" h="433704">
                  <a:moveTo>
                    <a:pt x="223647" y="179044"/>
                  </a:moveTo>
                  <a:lnTo>
                    <a:pt x="119710" y="179044"/>
                  </a:lnTo>
                  <a:lnTo>
                    <a:pt x="119710" y="180809"/>
                  </a:lnTo>
                  <a:lnTo>
                    <a:pt x="223647" y="180809"/>
                  </a:lnTo>
                  <a:lnTo>
                    <a:pt x="223647" y="179044"/>
                  </a:lnTo>
                  <a:close/>
                </a:path>
                <a:path w="333375" h="433704">
                  <a:moveTo>
                    <a:pt x="141744" y="121081"/>
                  </a:moveTo>
                  <a:lnTo>
                    <a:pt x="138480" y="121081"/>
                  </a:lnTo>
                  <a:lnTo>
                    <a:pt x="145288" y="131292"/>
                  </a:lnTo>
                  <a:lnTo>
                    <a:pt x="141744" y="132918"/>
                  </a:lnTo>
                  <a:lnTo>
                    <a:pt x="141744" y="143256"/>
                  </a:lnTo>
                  <a:lnTo>
                    <a:pt x="145288" y="148424"/>
                  </a:lnTo>
                  <a:lnTo>
                    <a:pt x="155346" y="148424"/>
                  </a:lnTo>
                  <a:lnTo>
                    <a:pt x="160515" y="143256"/>
                  </a:lnTo>
                  <a:lnTo>
                    <a:pt x="160515" y="134683"/>
                  </a:lnTo>
                  <a:lnTo>
                    <a:pt x="158889" y="134683"/>
                  </a:lnTo>
                  <a:lnTo>
                    <a:pt x="163163" y="131292"/>
                  </a:lnTo>
                  <a:lnTo>
                    <a:pt x="157251" y="131292"/>
                  </a:lnTo>
                  <a:lnTo>
                    <a:pt x="155346" y="129514"/>
                  </a:lnTo>
                  <a:lnTo>
                    <a:pt x="146913" y="129514"/>
                  </a:lnTo>
                  <a:lnTo>
                    <a:pt x="141744" y="121081"/>
                  </a:lnTo>
                  <a:close/>
                </a:path>
                <a:path w="333375" h="433704">
                  <a:moveTo>
                    <a:pt x="193179" y="121081"/>
                  </a:moveTo>
                  <a:lnTo>
                    <a:pt x="187731" y="121081"/>
                  </a:lnTo>
                  <a:lnTo>
                    <a:pt x="204876" y="131292"/>
                  </a:lnTo>
                  <a:lnTo>
                    <a:pt x="203238" y="132918"/>
                  </a:lnTo>
                  <a:lnTo>
                    <a:pt x="203238" y="143256"/>
                  </a:lnTo>
                  <a:lnTo>
                    <a:pt x="208407" y="148424"/>
                  </a:lnTo>
                  <a:lnTo>
                    <a:pt x="220383" y="148424"/>
                  </a:lnTo>
                  <a:lnTo>
                    <a:pt x="225552" y="143256"/>
                  </a:lnTo>
                  <a:lnTo>
                    <a:pt x="225552" y="131292"/>
                  </a:lnTo>
                  <a:lnTo>
                    <a:pt x="223729" y="129514"/>
                  </a:lnTo>
                  <a:lnTo>
                    <a:pt x="206502" y="129514"/>
                  </a:lnTo>
                  <a:lnTo>
                    <a:pt x="193179" y="121081"/>
                  </a:lnTo>
                  <a:close/>
                </a:path>
                <a:path w="333375" h="433704">
                  <a:moveTo>
                    <a:pt x="176034" y="121081"/>
                  </a:moveTo>
                  <a:lnTo>
                    <a:pt x="170865" y="121081"/>
                  </a:lnTo>
                  <a:lnTo>
                    <a:pt x="157251" y="131292"/>
                  </a:lnTo>
                  <a:lnTo>
                    <a:pt x="163163" y="131292"/>
                  </a:lnTo>
                  <a:lnTo>
                    <a:pt x="176034" y="121081"/>
                  </a:lnTo>
                  <a:close/>
                </a:path>
                <a:path w="333375" h="433704">
                  <a:moveTo>
                    <a:pt x="153720" y="127889"/>
                  </a:moveTo>
                  <a:lnTo>
                    <a:pt x="148551" y="127889"/>
                  </a:lnTo>
                  <a:lnTo>
                    <a:pt x="146913" y="129514"/>
                  </a:lnTo>
                  <a:lnTo>
                    <a:pt x="155346" y="129514"/>
                  </a:lnTo>
                  <a:lnTo>
                    <a:pt x="153720" y="127889"/>
                  </a:lnTo>
                  <a:close/>
                </a:path>
                <a:path w="333375" h="433704">
                  <a:moveTo>
                    <a:pt x="220383" y="126250"/>
                  </a:moveTo>
                  <a:lnTo>
                    <a:pt x="211950" y="126250"/>
                  </a:lnTo>
                  <a:lnTo>
                    <a:pt x="208407" y="127889"/>
                  </a:lnTo>
                  <a:lnTo>
                    <a:pt x="206502" y="129514"/>
                  </a:lnTo>
                  <a:lnTo>
                    <a:pt x="223729" y="129514"/>
                  </a:lnTo>
                  <a:lnTo>
                    <a:pt x="220383" y="126250"/>
                  </a:lnTo>
                  <a:close/>
                </a:path>
                <a:path w="333375" h="433704">
                  <a:moveTo>
                    <a:pt x="187731" y="121081"/>
                  </a:moveTo>
                  <a:lnTo>
                    <a:pt x="176034" y="121081"/>
                  </a:lnTo>
                  <a:lnTo>
                    <a:pt x="177660" y="122720"/>
                  </a:lnTo>
                  <a:lnTo>
                    <a:pt x="186105" y="122720"/>
                  </a:lnTo>
                  <a:lnTo>
                    <a:pt x="187731" y="121081"/>
                  </a:lnTo>
                  <a:close/>
                </a:path>
                <a:path w="333375" h="433704">
                  <a:moveTo>
                    <a:pt x="223647" y="119316"/>
                  </a:moveTo>
                  <a:lnTo>
                    <a:pt x="119710" y="119316"/>
                  </a:lnTo>
                  <a:lnTo>
                    <a:pt x="119710" y="121081"/>
                  </a:lnTo>
                  <a:lnTo>
                    <a:pt x="223647" y="121081"/>
                  </a:lnTo>
                  <a:lnTo>
                    <a:pt x="223647" y="119316"/>
                  </a:lnTo>
                  <a:close/>
                </a:path>
                <a:path w="333375" h="433704">
                  <a:moveTo>
                    <a:pt x="135890" y="109118"/>
                  </a:moveTo>
                  <a:lnTo>
                    <a:pt x="131406" y="109118"/>
                  </a:lnTo>
                  <a:lnTo>
                    <a:pt x="138480" y="119316"/>
                  </a:lnTo>
                  <a:lnTo>
                    <a:pt x="141744" y="119316"/>
                  </a:lnTo>
                  <a:lnTo>
                    <a:pt x="135890" y="109118"/>
                  </a:lnTo>
                  <a:close/>
                </a:path>
                <a:path w="333375" h="433704">
                  <a:moveTo>
                    <a:pt x="186105" y="107480"/>
                  </a:moveTo>
                  <a:lnTo>
                    <a:pt x="177660" y="107480"/>
                  </a:lnTo>
                  <a:lnTo>
                    <a:pt x="174129" y="110883"/>
                  </a:lnTo>
                  <a:lnTo>
                    <a:pt x="174129" y="117690"/>
                  </a:lnTo>
                  <a:lnTo>
                    <a:pt x="172491" y="119316"/>
                  </a:lnTo>
                  <a:lnTo>
                    <a:pt x="193179" y="119316"/>
                  </a:lnTo>
                  <a:lnTo>
                    <a:pt x="189636" y="117690"/>
                  </a:lnTo>
                  <a:lnTo>
                    <a:pt x="189636" y="110883"/>
                  </a:lnTo>
                  <a:lnTo>
                    <a:pt x="186105" y="107480"/>
                  </a:lnTo>
                  <a:close/>
                </a:path>
                <a:path w="333375" h="433704">
                  <a:moveTo>
                    <a:pt x="133311" y="93738"/>
                  </a:moveTo>
                  <a:lnTo>
                    <a:pt x="122974" y="93738"/>
                  </a:lnTo>
                  <a:lnTo>
                    <a:pt x="119710" y="97282"/>
                  </a:lnTo>
                  <a:lnTo>
                    <a:pt x="119710" y="107480"/>
                  </a:lnTo>
                  <a:lnTo>
                    <a:pt x="122974" y="110883"/>
                  </a:lnTo>
                  <a:lnTo>
                    <a:pt x="129781" y="110883"/>
                  </a:lnTo>
                  <a:lnTo>
                    <a:pt x="131406" y="109118"/>
                  </a:lnTo>
                  <a:lnTo>
                    <a:pt x="135890" y="109118"/>
                  </a:lnTo>
                  <a:lnTo>
                    <a:pt x="134950" y="107480"/>
                  </a:lnTo>
                  <a:lnTo>
                    <a:pt x="136575" y="105714"/>
                  </a:lnTo>
                  <a:lnTo>
                    <a:pt x="136575" y="97282"/>
                  </a:lnTo>
                  <a:lnTo>
                    <a:pt x="133311" y="93738"/>
                  </a:lnTo>
                  <a:close/>
                </a:path>
                <a:path w="333375" h="433704">
                  <a:moveTo>
                    <a:pt x="167322" y="0"/>
                  </a:moveTo>
                  <a:lnTo>
                    <a:pt x="159081" y="1481"/>
                  </a:lnTo>
                  <a:lnTo>
                    <a:pt x="152627" y="5514"/>
                  </a:lnTo>
                  <a:lnTo>
                    <a:pt x="148418" y="11487"/>
                  </a:lnTo>
                  <a:lnTo>
                    <a:pt x="146913" y="18783"/>
                  </a:lnTo>
                  <a:lnTo>
                    <a:pt x="146913" y="22186"/>
                  </a:lnTo>
                  <a:lnTo>
                    <a:pt x="150177" y="28981"/>
                  </a:lnTo>
                  <a:lnTo>
                    <a:pt x="184467" y="28981"/>
                  </a:lnTo>
                  <a:lnTo>
                    <a:pt x="186105" y="25577"/>
                  </a:lnTo>
                  <a:lnTo>
                    <a:pt x="186105" y="18783"/>
                  </a:lnTo>
                  <a:lnTo>
                    <a:pt x="184624" y="11487"/>
                  </a:lnTo>
                  <a:lnTo>
                    <a:pt x="180590" y="5514"/>
                  </a:lnTo>
                  <a:lnTo>
                    <a:pt x="174618" y="1481"/>
                  </a:lnTo>
                  <a:lnTo>
                    <a:pt x="167322" y="0"/>
                  </a:lnTo>
                  <a:close/>
                </a:path>
              </a:pathLst>
            </a:custGeom>
            <a:solidFill>
              <a:srgbClr val="F267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3" name="object 133"/>
          <p:cNvSpPr txBox="1"/>
          <p:nvPr/>
        </p:nvSpPr>
        <p:spPr>
          <a:xfrm>
            <a:off x="545504" y="7052101"/>
            <a:ext cx="6469380" cy="58547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065" marR="5080" algn="ctr">
              <a:lnSpc>
                <a:spcPts val="1100"/>
              </a:lnSpc>
              <a:spcBef>
                <a:spcPts val="219"/>
              </a:spcBef>
            </a:pP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fair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share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for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and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care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can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strengthen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systems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and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lead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to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better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health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outcomes,</a:t>
            </a:r>
            <a:r>
              <a:rPr sz="1000" b="1" spc="-1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it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spc="-25" dirty="0">
                <a:solidFill>
                  <a:srgbClr val="58595B"/>
                </a:solidFill>
                <a:latin typeface="Century Gothic"/>
                <a:cs typeface="Century Gothic"/>
              </a:rPr>
              <a:t>can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also</a:t>
            </a:r>
            <a:r>
              <a:rPr sz="1000" b="1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drive</a:t>
            </a:r>
            <a:r>
              <a:rPr sz="1000" b="1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gender</a:t>
            </a:r>
            <a:r>
              <a:rPr sz="1000" b="1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equality</a:t>
            </a:r>
            <a:r>
              <a:rPr sz="1000" b="1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and</a:t>
            </a:r>
            <a:r>
              <a:rPr sz="1000" b="1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women’s</a:t>
            </a:r>
            <a:r>
              <a:rPr sz="1000" b="1" spc="-25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58595B"/>
                </a:solidFill>
                <a:latin typeface="Century Gothic"/>
                <a:cs typeface="Century Gothic"/>
              </a:rPr>
              <a:t>economic</a:t>
            </a:r>
            <a:r>
              <a:rPr sz="1000" b="1" spc="-20" dirty="0">
                <a:solidFill>
                  <a:srgbClr val="58595B"/>
                </a:solidFill>
                <a:latin typeface="Century Gothic"/>
                <a:cs typeface="Century Gothic"/>
              </a:rPr>
              <a:t> </a:t>
            </a:r>
            <a:r>
              <a:rPr sz="1000" b="1" spc="-10" dirty="0">
                <a:solidFill>
                  <a:srgbClr val="58595B"/>
                </a:solidFill>
                <a:latin typeface="Century Gothic"/>
                <a:cs typeface="Century Gothic"/>
              </a:rPr>
              <a:t>empowerment.</a:t>
            </a:r>
            <a:endParaRPr sz="1000">
              <a:latin typeface="Century Gothic"/>
              <a:cs typeface="Century Gothic"/>
            </a:endParaRPr>
          </a:p>
          <a:p>
            <a:pPr marR="27305" algn="ctr">
              <a:lnSpc>
                <a:spcPct val="100000"/>
              </a:lnSpc>
              <a:spcBef>
                <a:spcPts val="885"/>
              </a:spcBef>
            </a:pPr>
            <a:r>
              <a:rPr sz="1000" b="1" dirty="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r>
              <a:rPr sz="1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sz="1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entury Gothic"/>
                <a:cs typeface="Century Gothic"/>
              </a:rPr>
              <a:t>needed</a:t>
            </a:r>
            <a:r>
              <a:rPr sz="1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endParaRPr sz="1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436</Words>
  <Application>Microsoft Office PowerPoint</Application>
  <PresentationFormat>Custom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Gill Sans MT</vt:lpstr>
      <vt:lpstr>Source Sans Pro</vt:lpstr>
      <vt:lpstr>Office Theme</vt:lpstr>
      <vt:lpstr>Fair share for health and care: Infographic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Share for Health and Care D7 White</dc:title>
  <cp:lastModifiedBy>MCISAAC, Michelle</cp:lastModifiedBy>
  <cp:revision>1</cp:revision>
  <dcterms:created xsi:type="dcterms:W3CDTF">2024-04-17T09:28:00Z</dcterms:created>
  <dcterms:modified xsi:type="dcterms:W3CDTF">2024-05-31T09:14:04Z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2024-02-29T00:00:00Z</vt:filetime>
  </property>
  <property fmtid="{D5CDD505-2E9C-101B-9397-08002B2CF9AE}" pid="3" name="Creator">
    <vt:lpwstr>Adobe Illustrator 28.0 (Windows)</vt:lpwstr>
  </property>
  <property fmtid="{D5CDD505-2E9C-101B-9397-08002B2CF9AE}" pid="4" name="LastSaved">
    <vt:filetime>2024-04-17T00:00:00Z</vt:filetime>
  </property>
  <property fmtid="{D5CDD505-2E9C-101B-9397-08002B2CF9AE}" pid="5" name="Producer">
    <vt:lpwstr>Adobe PDF library 17.00</vt:lpwstr>
  </property>
</Properties>
</file>