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87" r:id="rId2"/>
    <p:sldMasterId id="2147483699" r:id="rId3"/>
    <p:sldMasterId id="2147483711" r:id="rId4"/>
    <p:sldMasterId id="2147483724" r:id="rId5"/>
  </p:sldMasterIdLst>
  <p:notesMasterIdLst>
    <p:notesMasterId r:id="rId18"/>
  </p:notesMasterIdLst>
  <p:handoutMasterIdLst>
    <p:handoutMasterId r:id="rId19"/>
  </p:handoutMasterIdLst>
  <p:sldIdLst>
    <p:sldId id="653" r:id="rId6"/>
    <p:sldId id="645" r:id="rId7"/>
    <p:sldId id="646" r:id="rId8"/>
    <p:sldId id="654" r:id="rId9"/>
    <p:sldId id="546" r:id="rId10"/>
    <p:sldId id="652" r:id="rId11"/>
    <p:sldId id="647" r:id="rId12"/>
    <p:sldId id="491" r:id="rId13"/>
    <p:sldId id="476" r:id="rId14"/>
    <p:sldId id="477" r:id="rId15"/>
    <p:sldId id="492" r:id="rId16"/>
    <p:sldId id="467" r:id="rId17"/>
  </p:sldIdLst>
  <p:sldSz cx="12190413" cy="7561263"/>
  <p:notesSz cx="6662738" cy="9832975"/>
  <p:defaultTextStyle>
    <a:defPPr>
      <a:defRPr lang="en-GB"/>
    </a:defPPr>
    <a:lvl1pPr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1pPr>
    <a:lvl2pPr marL="4572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2pPr>
    <a:lvl3pPr marL="9144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3pPr>
    <a:lvl4pPr marL="13716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4pPr>
    <a:lvl5pPr marL="18288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3900" b="1" kern="1200">
        <a:solidFill>
          <a:srgbClr val="000066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Section par défaut" id="{00B23FC9-6095-4B0C-BBED-EA029C9FB2AD}">
          <p14:sldIdLst>
            <p14:sldId id="653"/>
            <p14:sldId id="645"/>
            <p14:sldId id="646"/>
            <p14:sldId id="654"/>
            <p14:sldId id="546"/>
            <p14:sldId id="652"/>
            <p14:sldId id="647"/>
            <p14:sldId id="491"/>
            <p14:sldId id="476"/>
            <p14:sldId id="477"/>
            <p14:sldId id="492"/>
            <p14:sldId id="467"/>
          </p14:sldIdLst>
        </p14:section>
        <p14:section name="Section sans titre" id="{0DBA1238-0E5D-49B3-9139-A79CEA97A508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368">
          <p15:clr>
            <a:srgbClr val="A4A3A4"/>
          </p15:clr>
        </p15:guide>
        <p15:guide id="3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97">
          <p15:clr>
            <a:srgbClr val="A4A3A4"/>
          </p15:clr>
        </p15:guide>
        <p15:guide id="2" pos="209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SLA, Nicolas" initials="islan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15FF"/>
    <a:srgbClr val="1E7FB8"/>
    <a:srgbClr val="C4DAF4"/>
    <a:srgbClr val="2289C8"/>
    <a:srgbClr val="000066"/>
    <a:srgbClr val="0B2C41"/>
    <a:srgbClr val="66FF33"/>
    <a:srgbClr val="96CCEE"/>
    <a:srgbClr val="72BBE8"/>
    <a:srgbClr val="4189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85" autoAdjust="0"/>
    <p:restoredTop sz="84385" autoAdjust="0"/>
  </p:normalViewPr>
  <p:slideViewPr>
    <p:cSldViewPr snapToGrid="0">
      <p:cViewPr varScale="1">
        <p:scale>
          <a:sx n="49" d="100"/>
          <a:sy n="49" d="100"/>
        </p:scale>
        <p:origin x="764" y="32"/>
      </p:cViewPr>
      <p:guideLst>
        <p:guide orient="horz" pos="2381"/>
        <p:guide pos="3368"/>
        <p:guide pos="3840"/>
      </p:guideLst>
    </p:cSldViewPr>
  </p:slideViewPr>
  <p:outlineViewPr>
    <p:cViewPr>
      <p:scale>
        <a:sx n="33" d="100"/>
        <a:sy n="33" d="100"/>
      </p:scale>
      <p:origin x="30" y="86712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-1800" y="-67"/>
      </p:cViewPr>
      <p:guideLst>
        <p:guide orient="horz" pos="3097"/>
        <p:guide pos="209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World Health Organization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3488" y="0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912CDDA3-EAA5-416F-9DCF-3BBEB6E94275}" type="datetime3">
              <a:rPr lang="en-GB"/>
              <a:pPr/>
              <a:t>3 September, 2019</a:t>
            </a:fld>
            <a:endParaRPr lang="en-GB" dirty="0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39263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3488" y="9339263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5AE489F0-165F-4D41-84D7-5C2B8C747AAC}" type="slidenum">
              <a:rPr lang="en-GB"/>
              <a:pPr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87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World Health Organization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3488" y="0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C6E8D73C-CE60-4344-8AAE-293F6C4CDD2F}" type="datetime3">
              <a:rPr lang="en-GB"/>
              <a:pPr/>
              <a:t>3 September, 2019</a:t>
            </a:fld>
            <a:endParaRPr lang="en-GB" dirty="0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60363" y="738188"/>
            <a:ext cx="5942012" cy="36861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39263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3488" y="9339263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B72562F2-9E12-442C-9575-35AA6B04B8F5}" type="slidenum">
              <a:rPr lang="en-GB"/>
              <a:pPr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1804424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is critical to assess actions taken during a public health response in order to capitalize on best practices, identify actions for improvement, and promote individual and collective learning. The AAR provides a unique opportunity to review the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functional capacity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 public health and emergency response systems and to identify practical areas for continued improvement. AARs can be implemented as part of the preparedness and response cycle. (AAR Guide)</a:t>
            </a:r>
            <a:endParaRPr lang="en-GB" dirty="0"/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70FA2-A55E-4E4A-A052-B96F76F5900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9852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6290" y="4343179"/>
            <a:ext cx="5485420" cy="4114358"/>
          </a:xfrm>
          <a:prstGeom prst="rect">
            <a:avLst/>
          </a:prstGeom>
        </p:spPr>
        <p:txBody>
          <a:bodyPr/>
          <a:lstStyle/>
          <a:p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470FA2-A55E-4E4A-A052-B96F76F5900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7094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66750" y="4670425"/>
            <a:ext cx="5329238" cy="442436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/>
              <a:t>World Health Organization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C6E8D73C-CE60-4344-8AAE-293F6C4CDD2F}" type="datetime3">
              <a:rPr lang="en-GB" smtClean="0"/>
              <a:pPr/>
              <a:t>3 September, 2019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62F2-9E12-442C-9575-35AA6B04B8F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6222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66750" y="4670425"/>
            <a:ext cx="5329238" cy="4424363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dirty="0"/>
              <a:t>Explain</a:t>
            </a:r>
            <a:r>
              <a:rPr lang="en-US" baseline="0" dirty="0"/>
              <a:t> that this will be used during the interviews and any group work to identify the root of the challenges and best practices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/>
              <a:t>World Health Organization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C6E8D73C-CE60-4344-8AAE-293F6C4CDD2F}" type="datetime3">
              <a:rPr lang="en-GB" smtClean="0"/>
              <a:pPr/>
              <a:t>3 September, 2019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62F2-9E12-442C-9575-35AA6B04B8F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89088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66750" y="4670425"/>
            <a:ext cx="5329238" cy="4424363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GB" sz="1200" dirty="0"/>
              <a:t>A Key Informant Interview AAR checklist is provided in order to assist in preparation of this review. Add additional activities as needed. 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/>
              <a:t>World Health Organization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C6E8D73C-CE60-4344-8AAE-293F6C4CDD2F}" type="datetime3">
              <a:rPr lang="en-GB" smtClean="0"/>
              <a:pPr/>
              <a:t>3 September, 2019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62F2-9E12-442C-9575-35AA6B04B8F5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1689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4300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2810" y="1"/>
            <a:ext cx="3047603" cy="66071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8969075" cy="66071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11607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7584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08807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783" y="4859339"/>
            <a:ext cx="10362575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783" y="3205164"/>
            <a:ext cx="10362575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906327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9976" y="1522413"/>
            <a:ext cx="5440080" cy="5084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3792" y="1522413"/>
            <a:ext cx="5440080" cy="5084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6447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884" y="303214"/>
            <a:ext cx="10970648" cy="12604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883" y="1692275"/>
            <a:ext cx="538578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883" y="2397125"/>
            <a:ext cx="5385788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933" y="1692275"/>
            <a:ext cx="538759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933" y="2397125"/>
            <a:ext cx="5387598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9947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45638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70381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883" y="301626"/>
            <a:ext cx="4010385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857" y="301625"/>
            <a:ext cx="6813674" cy="64531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883" y="1582739"/>
            <a:ext cx="4010385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2778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174625" indent="0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67106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8858" y="5292726"/>
            <a:ext cx="7314972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8858" y="676275"/>
            <a:ext cx="7314972" cy="45354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8858" y="5918201"/>
            <a:ext cx="7314972" cy="887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51515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58441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2810" y="1"/>
            <a:ext cx="3047603" cy="66071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8969075" cy="66071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98541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75842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08807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783" y="4859339"/>
            <a:ext cx="10362575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783" y="3205164"/>
            <a:ext cx="10362575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906327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9976" y="1522413"/>
            <a:ext cx="5440080" cy="5084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3792" y="1522413"/>
            <a:ext cx="5440080" cy="5084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64471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884" y="303214"/>
            <a:ext cx="10970648" cy="12604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883" y="1692275"/>
            <a:ext cx="538578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883" y="2397125"/>
            <a:ext cx="5385788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933" y="1692275"/>
            <a:ext cx="538759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933" y="2397125"/>
            <a:ext cx="5387598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9947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45638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7038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783" y="4859339"/>
            <a:ext cx="10362575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783" y="3205164"/>
            <a:ext cx="10362575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674237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883" y="301626"/>
            <a:ext cx="4010385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857" y="301625"/>
            <a:ext cx="6813674" cy="64531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883" y="1582739"/>
            <a:ext cx="4010385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27781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8858" y="5292726"/>
            <a:ext cx="7314972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8858" y="676275"/>
            <a:ext cx="7314972" cy="45354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8858" y="5918201"/>
            <a:ext cx="7314972" cy="887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51515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58441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2810" y="1"/>
            <a:ext cx="3047603" cy="66071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8969075" cy="66071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985417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75842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08807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783" y="4859339"/>
            <a:ext cx="10362575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783" y="3205164"/>
            <a:ext cx="10362575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906327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9976" y="1522413"/>
            <a:ext cx="5440080" cy="5084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3792" y="1522413"/>
            <a:ext cx="5440080" cy="5084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64471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884" y="303214"/>
            <a:ext cx="10970648" cy="12604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883" y="1692275"/>
            <a:ext cx="538578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883" y="2397125"/>
            <a:ext cx="5385788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933" y="1692275"/>
            <a:ext cx="538759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933" y="2397125"/>
            <a:ext cx="5387598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99478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4563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9976" y="1522413"/>
            <a:ext cx="5440080" cy="5084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3792" y="1522413"/>
            <a:ext cx="5440080" cy="5084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549713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703814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883" y="301626"/>
            <a:ext cx="4010385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857" y="301625"/>
            <a:ext cx="6813674" cy="64531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883" y="1582739"/>
            <a:ext cx="4010385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277811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8858" y="5292726"/>
            <a:ext cx="7314972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8858" y="676275"/>
            <a:ext cx="7314972" cy="45354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8858" y="5918201"/>
            <a:ext cx="7314972" cy="887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51515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58441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2810" y="1"/>
            <a:ext cx="3047603" cy="66071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8969075" cy="66071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985417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B21D6E-BE26-411A-BFC1-F3811CFEC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FB5AFF4-0714-4522-8093-26155F8D4F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>
                <a:latin typeface="Roboto" pitchFamily="2" charset="0"/>
                <a:ea typeface="Roboto" pitchFamily="2" charset="0"/>
              </a:defRPr>
            </a:lvl2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49476066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0EEA4F3-09EE-4D28-AA9A-D7F84CB64B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091" y="7008171"/>
            <a:ext cx="2742843" cy="402567"/>
          </a:xfrm>
          <a:prstGeom prst="rect">
            <a:avLst/>
          </a:prstGeom>
        </p:spPr>
        <p:txBody>
          <a:bodyPr/>
          <a:lstStyle/>
          <a:p>
            <a:fld id="{9961D4FF-6863-4D2F-848E-527FFF55AE61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1DC75FC-A33F-4092-ABCD-6E4C0ECD1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075" y="7008171"/>
            <a:ext cx="4114264" cy="40256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D34B7AF-1AFD-4306-BADC-7490DE58A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9479" y="7008171"/>
            <a:ext cx="2742843" cy="402567"/>
          </a:xfrm>
          <a:prstGeom prst="rect">
            <a:avLst/>
          </a:prstGeom>
        </p:spPr>
        <p:txBody>
          <a:bodyPr/>
          <a:lstStyle/>
          <a:p>
            <a:fld id="{29EB7188-31A8-48C8-859F-33338EA45D1A}" type="slidenum">
              <a:rPr lang="en-GB" smtClean="0"/>
              <a:t>‹N°›</a:t>
            </a:fld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BFA69A0-A08F-4351-817D-3671C2ED6053}"/>
              </a:ext>
            </a:extLst>
          </p:cNvPr>
          <p:cNvSpPr/>
          <p:nvPr/>
        </p:nvSpPr>
        <p:spPr>
          <a:xfrm>
            <a:off x="0" y="0"/>
            <a:ext cx="12190413" cy="756126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900" dirty="0"/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CA1D1640-77A0-413E-9B51-F1432B1F43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287" b="17436"/>
          <a:stretch/>
        </p:blipFill>
        <p:spPr>
          <a:xfrm>
            <a:off x="51381" y="0"/>
            <a:ext cx="3329210" cy="1178604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2757CD89-E31B-4277-B1ED-1DBEE84216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697" y="909507"/>
            <a:ext cx="5705608" cy="5189157"/>
          </a:xfrm>
          <a:prstGeom prst="rect">
            <a:avLst/>
          </a:prstGeom>
        </p:spPr>
      </p:pic>
      <p:sp>
        <p:nvSpPr>
          <p:cNvPr id="9" name="Espace réservé du titre 1">
            <a:extLst>
              <a:ext uri="{FF2B5EF4-FFF2-40B4-BE49-F238E27FC236}">
                <a16:creationId xmlns:a16="http://schemas.microsoft.com/office/drawing/2014/main" id="{D781D896-8D4E-4362-94F2-448697A6B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094" y="5995665"/>
            <a:ext cx="10514231" cy="773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4000"/>
            </a:lvl1pPr>
          </a:lstStyle>
          <a:p>
            <a:r>
              <a:rPr lang="fr-FR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890101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C7915DB-13EE-4717-9759-F7A582A08E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091" y="7008171"/>
            <a:ext cx="2742843" cy="402567"/>
          </a:xfrm>
          <a:prstGeom prst="rect">
            <a:avLst/>
          </a:prstGeom>
        </p:spPr>
        <p:txBody>
          <a:bodyPr/>
          <a:lstStyle/>
          <a:p>
            <a:fld id="{9961D4FF-6863-4D2F-848E-527FFF55AE61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4E17B7E-2335-4CAA-81C5-97529116E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075" y="7008171"/>
            <a:ext cx="4114264" cy="40256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36BB5DB-A85E-4218-98E7-A9D22DA89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9479" y="7008171"/>
            <a:ext cx="2742843" cy="402567"/>
          </a:xfrm>
          <a:prstGeom prst="rect">
            <a:avLst/>
          </a:prstGeom>
        </p:spPr>
        <p:txBody>
          <a:bodyPr/>
          <a:lstStyle/>
          <a:p>
            <a:fld id="{29EB7188-31A8-48C8-859F-33338EA45D1A}" type="slidenum">
              <a:rPr lang="en-GB" smtClean="0"/>
              <a:t>‹N°›</a:t>
            </a:fld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53AB8E-AA06-4218-A719-2877AE68CAB5}"/>
              </a:ext>
            </a:extLst>
          </p:cNvPr>
          <p:cNvSpPr/>
          <p:nvPr/>
        </p:nvSpPr>
        <p:spPr>
          <a:xfrm>
            <a:off x="0" y="-10502"/>
            <a:ext cx="12190413" cy="756126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900" dirty="0"/>
          </a:p>
        </p:txBody>
      </p:sp>
      <p:pic>
        <p:nvPicPr>
          <p:cNvPr id="8" name="Picture 1">
            <a:extLst>
              <a:ext uri="{FF2B5EF4-FFF2-40B4-BE49-F238E27FC236}">
                <a16:creationId xmlns:a16="http://schemas.microsoft.com/office/drawing/2014/main" id="{6EB9E4FA-3BB8-4F87-AE4D-CA3E59946D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287" b="17436"/>
          <a:stretch/>
        </p:blipFill>
        <p:spPr>
          <a:xfrm>
            <a:off x="51381" y="0"/>
            <a:ext cx="3329210" cy="1178604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035859C2-55D7-4C5D-8CE0-28F1837A4E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3402" y="3630177"/>
            <a:ext cx="3695269" cy="3360786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60CA68F-48D9-4BE7-A261-867224BD9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742" y="1885066"/>
            <a:ext cx="10514231" cy="1174812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fr-FR"/>
              <a:t>Modifiez le style du titre</a:t>
            </a:r>
            <a:endParaRPr lang="en-GB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39FF4C-7A9E-4F7C-8909-14E75C44AC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742" y="5060096"/>
            <a:ext cx="10514231" cy="1654026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48695243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5F82F9-3DCB-4B48-97B0-D9790ED1A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926A208-D9AF-4325-BB1F-D861CE0C55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091" y="2012836"/>
            <a:ext cx="5180926" cy="479755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2250083-7BBF-49C8-B970-8721C7D3FE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1396" y="2012836"/>
            <a:ext cx="5180926" cy="4797552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8F07DD1-C95C-4D8B-A709-DD11282525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091" y="7008171"/>
            <a:ext cx="2742843" cy="402567"/>
          </a:xfrm>
          <a:prstGeom prst="rect">
            <a:avLst/>
          </a:prstGeom>
        </p:spPr>
        <p:txBody>
          <a:bodyPr/>
          <a:lstStyle/>
          <a:p>
            <a:fld id="{9961D4FF-6863-4D2F-848E-527FFF55AE61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ACCAB78-BBB5-4E63-A31C-618372A08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075" y="7008171"/>
            <a:ext cx="4114264" cy="40256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1FE91F4-DE27-4739-B783-F89A1474D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9479" y="7008171"/>
            <a:ext cx="2742843" cy="402567"/>
          </a:xfrm>
          <a:prstGeom prst="rect">
            <a:avLst/>
          </a:prstGeom>
        </p:spPr>
        <p:txBody>
          <a:bodyPr/>
          <a:lstStyle/>
          <a:p>
            <a:fld id="{29EB7188-31A8-48C8-859F-33338EA45D1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46043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50BE81-8F74-4823-AC6D-8AE7ACDF0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679" y="402568"/>
            <a:ext cx="10514231" cy="1461495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4BA6FB0-58BD-485D-8CEC-DE65DA0F95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679" y="1853560"/>
            <a:ext cx="5157116" cy="9084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3993C8B-6452-4E88-B1C3-0D42FDBF0A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679" y="2761961"/>
            <a:ext cx="5157116" cy="4062429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5C983A-133E-4A8C-A99B-3EA1F4C023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1397" y="1853560"/>
            <a:ext cx="5182513" cy="9084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4774DF6-C49A-4E59-B44E-E33CBC9210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1397" y="2761961"/>
            <a:ext cx="5182513" cy="4062429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843B8A32-79EB-4F4A-A844-6FC7BAFAE5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091" y="7008171"/>
            <a:ext cx="2742843" cy="402567"/>
          </a:xfrm>
          <a:prstGeom prst="rect">
            <a:avLst/>
          </a:prstGeom>
        </p:spPr>
        <p:txBody>
          <a:bodyPr/>
          <a:lstStyle/>
          <a:p>
            <a:fld id="{9961D4FF-6863-4D2F-848E-527FFF55AE61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8F5FD67-A610-481F-A49A-D87A24402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075" y="7008171"/>
            <a:ext cx="4114264" cy="40256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90DE5F8-33AF-47B0-90DA-1C8AD9AA8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9479" y="7008171"/>
            <a:ext cx="2742843" cy="402567"/>
          </a:xfrm>
          <a:prstGeom prst="rect">
            <a:avLst/>
          </a:prstGeom>
        </p:spPr>
        <p:txBody>
          <a:bodyPr/>
          <a:lstStyle/>
          <a:p>
            <a:fld id="{29EB7188-31A8-48C8-859F-33338EA45D1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082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884" y="303214"/>
            <a:ext cx="10970648" cy="12604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883" y="1692275"/>
            <a:ext cx="538578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883" y="2397125"/>
            <a:ext cx="5385788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933" y="1692275"/>
            <a:ext cx="538759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933" y="2397125"/>
            <a:ext cx="5387598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413989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7ACA34E-69E2-4B19-91F8-DB6B4FE55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5B8A36F-A520-43EA-8647-9BF790B02C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091" y="7008171"/>
            <a:ext cx="2742843" cy="402567"/>
          </a:xfrm>
          <a:prstGeom prst="rect">
            <a:avLst/>
          </a:prstGeom>
        </p:spPr>
        <p:txBody>
          <a:bodyPr/>
          <a:lstStyle/>
          <a:p>
            <a:fld id="{9961D4FF-6863-4D2F-848E-527FFF55AE61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32D55F2-EC01-43AB-B94C-403981A2B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075" y="7008171"/>
            <a:ext cx="4114264" cy="40256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F2FF857-D9CA-407F-BEE9-F77FF7204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9479" y="7008171"/>
            <a:ext cx="2742843" cy="402567"/>
          </a:xfrm>
          <a:prstGeom prst="rect">
            <a:avLst/>
          </a:prstGeom>
        </p:spPr>
        <p:txBody>
          <a:bodyPr/>
          <a:lstStyle/>
          <a:p>
            <a:fld id="{29EB7188-31A8-48C8-859F-33338EA45D1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78527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7D2560-28C5-45B1-AF16-85B39672F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679" y="504084"/>
            <a:ext cx="3931725" cy="176429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4D292A7-A84D-4BE3-AE91-D73B520F6B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2513" y="1088682"/>
            <a:ext cx="6171397" cy="537339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A41AC1A-F701-4AE9-AE1A-777F224FAB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679" y="2268379"/>
            <a:ext cx="3931725" cy="4202453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B193CF9-EB6D-40A3-8EF8-824CCEC92C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091" y="7008171"/>
            <a:ext cx="2742843" cy="402567"/>
          </a:xfrm>
          <a:prstGeom prst="rect">
            <a:avLst/>
          </a:prstGeom>
        </p:spPr>
        <p:txBody>
          <a:bodyPr/>
          <a:lstStyle/>
          <a:p>
            <a:fld id="{9961D4FF-6863-4D2F-848E-527FFF55AE61}" type="datetimeFigureOut">
              <a:rPr lang="en-GB" smtClean="0"/>
              <a:t>03/09/2019</a:t>
            </a:fld>
            <a:endParaRPr lang="en-GB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70D8C85-96B2-4E32-91AA-24FB10D7A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075" y="7008171"/>
            <a:ext cx="4114264" cy="402567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AC2ED17-CE2F-4728-8870-3C4C58FA3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9479" y="7008171"/>
            <a:ext cx="2742843" cy="402567"/>
          </a:xfrm>
          <a:prstGeom prst="rect">
            <a:avLst/>
          </a:prstGeom>
        </p:spPr>
        <p:txBody>
          <a:bodyPr/>
          <a:lstStyle/>
          <a:p>
            <a:fld id="{29EB7188-31A8-48C8-859F-33338EA45D1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98153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237457"/>
            <a:ext cx="9142810" cy="2632440"/>
          </a:xfrm>
          <a:prstGeom prst="rect">
            <a:avLst/>
          </a:prstGeom>
        </p:spPr>
        <p:txBody>
          <a:bodyPr anchor="b"/>
          <a:lstStyle>
            <a:lvl1pPr algn="ctr">
              <a:defRPr sz="59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971414"/>
            <a:ext cx="9142810" cy="182555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092" y="7008172"/>
            <a:ext cx="2742843" cy="402567"/>
          </a:xfrm>
          <a:prstGeom prst="rect">
            <a:avLst/>
          </a:prstGeom>
        </p:spPr>
        <p:txBody>
          <a:bodyPr/>
          <a:lstStyle/>
          <a:p>
            <a:pPr defTabSz="914309" rtl="0" fontAlgn="auto">
              <a:spcBef>
                <a:spcPts val="0"/>
              </a:spcBef>
              <a:spcAft>
                <a:spcPts val="0"/>
              </a:spcAft>
              <a:defRPr/>
            </a:pPr>
            <a:fld id="{624BEC5D-3265-7644-8E7D-43F51D9D2BE2}" type="datetimeFigureOut">
              <a:rPr lang="en-US" sz="1800" b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pPr defTabSz="914309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9/3/2019</a:t>
            </a:fld>
            <a:endParaRPr lang="en-US" sz="1800" b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075" y="7008172"/>
            <a:ext cx="4114264" cy="402567"/>
          </a:xfrm>
          <a:prstGeom prst="rect">
            <a:avLst/>
          </a:prstGeom>
        </p:spPr>
        <p:txBody>
          <a:bodyPr/>
          <a:lstStyle/>
          <a:p>
            <a:pPr defTabSz="914309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9479" y="7008172"/>
            <a:ext cx="2742843" cy="402567"/>
          </a:xfrm>
          <a:prstGeom prst="rect">
            <a:avLst/>
          </a:prstGeom>
        </p:spPr>
        <p:txBody>
          <a:bodyPr/>
          <a:lstStyle/>
          <a:p>
            <a:pPr defTabSz="914309" rtl="0" fontAlgn="auto">
              <a:spcBef>
                <a:spcPts val="0"/>
              </a:spcBef>
              <a:spcAft>
                <a:spcPts val="0"/>
              </a:spcAft>
              <a:defRPr/>
            </a:pPr>
            <a:fld id="{FEAE611D-58B1-CC4A-88CD-2E421800B9D3}" type="slidenum">
              <a:rPr lang="en-US" sz="1800" b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pPr defTabSz="914309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t>‹N°›</a:t>
            </a:fld>
            <a:endParaRPr lang="en-US" sz="1800" b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881488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2190413" cy="7837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55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7873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0413" cy="7837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6110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883" y="301626"/>
            <a:ext cx="4010385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857" y="301625"/>
            <a:ext cx="6813674" cy="64531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883" y="1582739"/>
            <a:ext cx="4010385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10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8858" y="5292726"/>
            <a:ext cx="7314972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8858" y="676275"/>
            <a:ext cx="7314972" cy="45354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8858" y="5918201"/>
            <a:ext cx="7314972" cy="887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4804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image" Target="../media/image1.gif"/><Relationship Id="rId5" Type="http://schemas.openxmlformats.org/officeDocument/2006/relationships/slideLayout" Target="../slideLayouts/slideLayout49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2190413" cy="783771"/>
          </a:xfrm>
          <a:prstGeom prst="rect">
            <a:avLst/>
          </a:prstGeom>
          <a:solidFill>
            <a:srgbClr val="1E7FB8"/>
          </a:solidFill>
          <a:ln>
            <a:noFill/>
          </a:ln>
          <a:effectLst>
            <a:outerShdw dist="17961" dir="2700000" algn="ctr" rotWithShape="0">
              <a:srgbClr val="96CCEE"/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9975" y="1522413"/>
            <a:ext cx="11053896" cy="508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1810" y="7085013"/>
            <a:ext cx="12190413" cy="476250"/>
          </a:xfrm>
          <a:prstGeom prst="rect">
            <a:avLst/>
          </a:prstGeom>
          <a:solidFill>
            <a:srgbClr val="1E7F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7181" name="Rectangle 13"/>
          <p:cNvSpPr>
            <a:spLocks noChangeArrowheads="1"/>
          </p:cNvSpPr>
          <p:nvPr/>
        </p:nvSpPr>
        <p:spPr bwMode="auto">
          <a:xfrm>
            <a:off x="1236054" y="7085013"/>
            <a:ext cx="5662678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1042988" rtl="0"/>
            <a:endParaRPr lang="en-GB" sz="1400" dirty="0">
              <a:solidFill>
                <a:srgbClr val="96CCEE"/>
              </a:solidFill>
              <a:latin typeface="Arial Narrow" pitchFamily="34" charset="0"/>
            </a:endParaRPr>
          </a:p>
        </p:txBody>
      </p:sp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5430" y="7216378"/>
            <a:ext cx="47415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1042988" rtl="0"/>
            <a:fld id="{063E96F5-8A83-43F9-BFEA-3354C29816A4}" type="slidenum">
              <a:rPr lang="x-none" sz="1700">
                <a:solidFill>
                  <a:srgbClr val="72BBE8"/>
                </a:solidFill>
                <a:latin typeface="Arial Narrow" pitchFamily="34" charset="0"/>
              </a:rPr>
              <a:pPr algn="r" defTabSz="1042988" rtl="0"/>
              <a:t>‹N°›</a:t>
            </a:fld>
            <a:r>
              <a:rPr lang="en-GB" sz="1700" dirty="0">
                <a:solidFill>
                  <a:srgbClr val="72BBE8"/>
                </a:solidFill>
                <a:latin typeface="Arial Narrow" pitchFamily="34" charset="0"/>
              </a:rPr>
              <a:t> </a:t>
            </a:r>
            <a:r>
              <a:rPr lang="en-US" sz="2400" baseline="14000" dirty="0">
                <a:solidFill>
                  <a:schemeClr val="bg1"/>
                </a:solidFill>
                <a:latin typeface="Arial Narrow" pitchFamily="34" charset="0"/>
              </a:rPr>
              <a:t>|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960283" y="7153861"/>
            <a:ext cx="45696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GB" sz="1600" b="0" dirty="0">
                <a:solidFill>
                  <a:schemeClr val="bg1"/>
                </a:solidFill>
              </a:rPr>
              <a:t>After</a:t>
            </a:r>
            <a:r>
              <a:rPr lang="en-GB" sz="1600" b="0" baseline="0" dirty="0">
                <a:solidFill>
                  <a:schemeClr val="bg1"/>
                </a:solidFill>
              </a:rPr>
              <a:t> Action Review, (Name, date) </a:t>
            </a:r>
            <a:endParaRPr lang="en-US" sz="1600" b="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marL="174625" indent="0" algn="l" defTabSz="1042988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+mj-lt"/>
          <a:ea typeface="+mj-ea"/>
          <a:cs typeface="+mj-cs"/>
        </a:defRPr>
      </a:lvl1pPr>
      <a:lvl2pPr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2pPr>
      <a:lvl3pPr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3pPr>
      <a:lvl4pPr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4pPr>
      <a:lvl5pPr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5pPr>
      <a:lvl6pPr marL="457200"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6pPr>
      <a:lvl7pPr marL="914400"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7pPr>
      <a:lvl8pPr marL="1371600"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8pPr>
      <a:lvl9pPr marL="1828800"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90525" indent="-390525" algn="l" defTabSz="1042988" rtl="0" fontAlgn="base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l"/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919163" indent="-322263" algn="l" defTabSz="1042988" rtl="0" fontAlgn="base">
        <a:spcBef>
          <a:spcPct val="20000"/>
        </a:spcBef>
        <a:spcAft>
          <a:spcPct val="0"/>
        </a:spcAft>
        <a:buClr>
          <a:srgbClr val="1E7FB8"/>
        </a:buClr>
        <a:buFont typeface="Arial" charset="0"/>
        <a:buChar char="–"/>
        <a:defRPr sz="2400">
          <a:solidFill>
            <a:srgbClr val="000066"/>
          </a:solidFill>
          <a:latin typeface="+mn-lt"/>
          <a:cs typeface="+mn-cs"/>
        </a:defRPr>
      </a:lvl2pPr>
      <a:lvl3pPr marL="1433513" indent="-307975" algn="l" defTabSz="1042988" rtl="0" fontAlgn="base">
        <a:spcBef>
          <a:spcPct val="20000"/>
        </a:spcBef>
        <a:spcAft>
          <a:spcPct val="0"/>
        </a:spcAft>
        <a:buClr>
          <a:srgbClr val="1E7FB8"/>
        </a:buClr>
        <a:buChar char="•"/>
        <a:defRPr sz="2400">
          <a:solidFill>
            <a:srgbClr val="000066"/>
          </a:solidFill>
          <a:latin typeface="Arial Narrow" pitchFamily="34" charset="0"/>
          <a:cs typeface="+mn-cs"/>
        </a:defRPr>
      </a:lvl3pPr>
      <a:lvl4pPr marL="1898650" indent="-258763" algn="l" defTabSz="1042988" rtl="0" fontAlgn="base">
        <a:spcBef>
          <a:spcPct val="20000"/>
        </a:spcBef>
        <a:spcAft>
          <a:spcPct val="0"/>
        </a:spcAft>
        <a:buClr>
          <a:srgbClr val="1E7FB8"/>
        </a:buClr>
        <a:buChar char="–"/>
        <a:defRPr sz="2400">
          <a:solidFill>
            <a:srgbClr val="000066"/>
          </a:solidFill>
          <a:latin typeface="Arial Narrow" pitchFamily="34" charset="0"/>
          <a:cs typeface="+mn-cs"/>
        </a:defRPr>
      </a:lvl4pPr>
      <a:lvl5pPr marL="22685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5pPr>
      <a:lvl6pPr marL="27257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6pPr>
      <a:lvl7pPr marL="31829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7pPr>
      <a:lvl8pPr marL="36401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8pPr>
      <a:lvl9pPr marL="40973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2190413" cy="783771"/>
          </a:xfrm>
          <a:prstGeom prst="rect">
            <a:avLst/>
          </a:prstGeom>
          <a:solidFill>
            <a:srgbClr val="1E7FB8"/>
          </a:solidFill>
          <a:ln>
            <a:noFill/>
          </a:ln>
          <a:effectLst>
            <a:outerShdw dist="17961" dir="2700000" algn="ctr" rotWithShape="0">
              <a:srgbClr val="96CCEE"/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9975" y="1522413"/>
            <a:ext cx="11053896" cy="508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1810" y="7085013"/>
            <a:ext cx="12190413" cy="476250"/>
          </a:xfrm>
          <a:prstGeom prst="rect">
            <a:avLst/>
          </a:prstGeom>
          <a:solidFill>
            <a:srgbClr val="1E7F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7181" name="Rectangle 13"/>
          <p:cNvSpPr>
            <a:spLocks noChangeArrowheads="1"/>
          </p:cNvSpPr>
          <p:nvPr/>
        </p:nvSpPr>
        <p:spPr bwMode="auto">
          <a:xfrm>
            <a:off x="1236054" y="7085013"/>
            <a:ext cx="5662678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1042988" rtl="0"/>
            <a:endParaRPr lang="en-GB" sz="1400" dirty="0">
              <a:solidFill>
                <a:srgbClr val="96CCEE"/>
              </a:solidFill>
              <a:latin typeface="Arial Narrow" pitchFamily="34" charset="0"/>
            </a:endParaRPr>
          </a:p>
        </p:txBody>
      </p:sp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5430" y="7216378"/>
            <a:ext cx="47415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1042988" rtl="0"/>
            <a:fld id="{063E96F5-8A83-43F9-BFEA-3354C29816A4}" type="slidenum">
              <a:rPr lang="x-none" sz="1700">
                <a:solidFill>
                  <a:srgbClr val="72BBE8"/>
                </a:solidFill>
                <a:latin typeface="Arial Narrow" pitchFamily="34" charset="0"/>
              </a:rPr>
              <a:pPr algn="r" defTabSz="1042988" rtl="0"/>
              <a:t>‹N°›</a:t>
            </a:fld>
            <a:r>
              <a:rPr lang="en-GB" sz="1700" dirty="0">
                <a:solidFill>
                  <a:srgbClr val="72BBE8"/>
                </a:solidFill>
                <a:latin typeface="Arial Narrow" pitchFamily="34" charset="0"/>
              </a:rPr>
              <a:t> </a:t>
            </a:r>
            <a:r>
              <a:rPr lang="en-US" sz="2400" baseline="14000" dirty="0">
                <a:solidFill>
                  <a:schemeClr val="bg1"/>
                </a:solidFill>
                <a:latin typeface="Arial Narrow" pitchFamily="34" charset="0"/>
              </a:rPr>
              <a:t>|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960283" y="7153861"/>
            <a:ext cx="45696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GB" sz="1600" b="0" dirty="0">
                <a:solidFill>
                  <a:schemeClr val="bg1"/>
                </a:solidFill>
              </a:rPr>
              <a:t>After</a:t>
            </a:r>
            <a:r>
              <a:rPr lang="en-GB" sz="1600" b="0" baseline="0" dirty="0">
                <a:solidFill>
                  <a:schemeClr val="bg1"/>
                </a:solidFill>
              </a:rPr>
              <a:t> Action Review [Country], [date]</a:t>
            </a:r>
            <a:endParaRPr lang="en-US" sz="1600" b="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1001829" y="7153861"/>
            <a:ext cx="1059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GB" sz="1600" b="0" dirty="0">
                <a:solidFill>
                  <a:schemeClr val="bg1"/>
                </a:solidFill>
              </a:rPr>
              <a:t>[LOGO]</a:t>
            </a:r>
            <a:endParaRPr lang="en-US" sz="16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838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marL="174625" indent="0" algn="l" defTabSz="1042988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+mj-lt"/>
          <a:ea typeface="+mj-ea"/>
          <a:cs typeface="+mj-cs"/>
        </a:defRPr>
      </a:lvl1pPr>
      <a:lvl2pPr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2pPr>
      <a:lvl3pPr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3pPr>
      <a:lvl4pPr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4pPr>
      <a:lvl5pPr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5pPr>
      <a:lvl6pPr marL="457200"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6pPr>
      <a:lvl7pPr marL="914400"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7pPr>
      <a:lvl8pPr marL="1371600"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8pPr>
      <a:lvl9pPr marL="1828800"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90525" indent="-390525" algn="l" defTabSz="1042988" rtl="0" fontAlgn="base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l"/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919163" indent="-322263" algn="l" defTabSz="1042988" rtl="0" fontAlgn="base">
        <a:spcBef>
          <a:spcPct val="20000"/>
        </a:spcBef>
        <a:spcAft>
          <a:spcPct val="0"/>
        </a:spcAft>
        <a:buClr>
          <a:srgbClr val="1E7FB8"/>
        </a:buClr>
        <a:buFont typeface="Arial" charset="0"/>
        <a:buChar char="–"/>
        <a:defRPr sz="2400">
          <a:solidFill>
            <a:srgbClr val="000066"/>
          </a:solidFill>
          <a:latin typeface="+mn-lt"/>
          <a:cs typeface="+mn-cs"/>
        </a:defRPr>
      </a:lvl2pPr>
      <a:lvl3pPr marL="1433513" indent="-307975" algn="l" defTabSz="1042988" rtl="0" fontAlgn="base">
        <a:spcBef>
          <a:spcPct val="20000"/>
        </a:spcBef>
        <a:spcAft>
          <a:spcPct val="0"/>
        </a:spcAft>
        <a:buClr>
          <a:srgbClr val="1E7FB8"/>
        </a:buClr>
        <a:buChar char="•"/>
        <a:defRPr sz="2400">
          <a:solidFill>
            <a:srgbClr val="000066"/>
          </a:solidFill>
          <a:latin typeface="Arial Narrow" pitchFamily="34" charset="0"/>
          <a:cs typeface="+mn-cs"/>
        </a:defRPr>
      </a:lvl3pPr>
      <a:lvl4pPr marL="1898650" indent="-258763" algn="l" defTabSz="1042988" rtl="0" fontAlgn="base">
        <a:spcBef>
          <a:spcPct val="20000"/>
        </a:spcBef>
        <a:spcAft>
          <a:spcPct val="0"/>
        </a:spcAft>
        <a:buClr>
          <a:srgbClr val="1E7FB8"/>
        </a:buClr>
        <a:buChar char="–"/>
        <a:defRPr sz="2400">
          <a:solidFill>
            <a:srgbClr val="000066"/>
          </a:solidFill>
          <a:latin typeface="Arial Narrow" pitchFamily="34" charset="0"/>
          <a:cs typeface="+mn-cs"/>
        </a:defRPr>
      </a:lvl4pPr>
      <a:lvl5pPr marL="22685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5pPr>
      <a:lvl6pPr marL="27257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6pPr>
      <a:lvl7pPr marL="31829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7pPr>
      <a:lvl8pPr marL="36401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8pPr>
      <a:lvl9pPr marL="40973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2190413" cy="783771"/>
          </a:xfrm>
          <a:prstGeom prst="rect">
            <a:avLst/>
          </a:prstGeom>
          <a:solidFill>
            <a:srgbClr val="1E7FB8"/>
          </a:solidFill>
          <a:ln>
            <a:noFill/>
          </a:ln>
          <a:effectLst>
            <a:outerShdw dist="17961" dir="2700000" algn="ctr" rotWithShape="0">
              <a:srgbClr val="96CCEE"/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9975" y="1522413"/>
            <a:ext cx="11053896" cy="508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1810" y="7085013"/>
            <a:ext cx="12190413" cy="476250"/>
          </a:xfrm>
          <a:prstGeom prst="rect">
            <a:avLst/>
          </a:prstGeom>
          <a:solidFill>
            <a:srgbClr val="1E7F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7181" name="Rectangle 13"/>
          <p:cNvSpPr>
            <a:spLocks noChangeArrowheads="1"/>
          </p:cNvSpPr>
          <p:nvPr/>
        </p:nvSpPr>
        <p:spPr bwMode="auto">
          <a:xfrm>
            <a:off x="1236054" y="7085013"/>
            <a:ext cx="5662678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1042988" rtl="0"/>
            <a:endParaRPr lang="en-GB" sz="1400" dirty="0">
              <a:solidFill>
                <a:srgbClr val="96CCEE"/>
              </a:solidFill>
              <a:latin typeface="Arial Narrow" pitchFamily="34" charset="0"/>
            </a:endParaRPr>
          </a:p>
        </p:txBody>
      </p:sp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5430" y="7216378"/>
            <a:ext cx="47415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1042988" rtl="0"/>
            <a:fld id="{063E96F5-8A83-43F9-BFEA-3354C29816A4}" type="slidenum">
              <a:rPr lang="x-none" sz="1700">
                <a:solidFill>
                  <a:srgbClr val="72BBE8"/>
                </a:solidFill>
                <a:latin typeface="Arial Narrow" pitchFamily="34" charset="0"/>
              </a:rPr>
              <a:pPr algn="r" defTabSz="1042988" rtl="0"/>
              <a:t>‹N°›</a:t>
            </a:fld>
            <a:r>
              <a:rPr lang="en-GB" sz="1700" dirty="0">
                <a:solidFill>
                  <a:srgbClr val="72BBE8"/>
                </a:solidFill>
                <a:latin typeface="Arial Narrow" pitchFamily="34" charset="0"/>
              </a:rPr>
              <a:t> </a:t>
            </a:r>
            <a:r>
              <a:rPr lang="en-US" sz="2400" baseline="14000" dirty="0">
                <a:solidFill>
                  <a:schemeClr val="bg1"/>
                </a:solidFill>
                <a:latin typeface="Arial Narrow" pitchFamily="34" charset="0"/>
              </a:rPr>
              <a:t>|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960283" y="7153861"/>
            <a:ext cx="45696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GB" sz="1600" b="0" dirty="0">
                <a:solidFill>
                  <a:schemeClr val="bg1"/>
                </a:solidFill>
              </a:rPr>
              <a:t>After</a:t>
            </a:r>
            <a:r>
              <a:rPr lang="en-GB" sz="1600" b="0" baseline="0" dirty="0">
                <a:solidFill>
                  <a:schemeClr val="bg1"/>
                </a:solidFill>
              </a:rPr>
              <a:t> Action Review [Country], [date]</a:t>
            </a:r>
            <a:endParaRPr lang="en-US" sz="1600" b="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1001829" y="7153861"/>
            <a:ext cx="1059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GB" sz="1600" b="0" dirty="0">
                <a:solidFill>
                  <a:schemeClr val="bg1"/>
                </a:solidFill>
              </a:rPr>
              <a:t>[LOGO]</a:t>
            </a:r>
            <a:endParaRPr lang="en-US" sz="16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838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marL="174625" indent="0" algn="l" defTabSz="1042988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+mj-lt"/>
          <a:ea typeface="+mj-ea"/>
          <a:cs typeface="+mj-cs"/>
        </a:defRPr>
      </a:lvl1pPr>
      <a:lvl2pPr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2pPr>
      <a:lvl3pPr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3pPr>
      <a:lvl4pPr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4pPr>
      <a:lvl5pPr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5pPr>
      <a:lvl6pPr marL="457200"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6pPr>
      <a:lvl7pPr marL="914400"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7pPr>
      <a:lvl8pPr marL="1371600"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8pPr>
      <a:lvl9pPr marL="1828800"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90525" indent="-390525" algn="l" defTabSz="1042988" rtl="0" fontAlgn="base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l"/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919163" indent="-322263" algn="l" defTabSz="1042988" rtl="0" fontAlgn="base">
        <a:spcBef>
          <a:spcPct val="20000"/>
        </a:spcBef>
        <a:spcAft>
          <a:spcPct val="0"/>
        </a:spcAft>
        <a:buClr>
          <a:srgbClr val="1E7FB8"/>
        </a:buClr>
        <a:buFont typeface="Arial" charset="0"/>
        <a:buChar char="–"/>
        <a:defRPr sz="2400">
          <a:solidFill>
            <a:srgbClr val="000066"/>
          </a:solidFill>
          <a:latin typeface="+mn-lt"/>
          <a:cs typeface="+mn-cs"/>
        </a:defRPr>
      </a:lvl2pPr>
      <a:lvl3pPr marL="1433513" indent="-307975" algn="l" defTabSz="1042988" rtl="0" fontAlgn="base">
        <a:spcBef>
          <a:spcPct val="20000"/>
        </a:spcBef>
        <a:spcAft>
          <a:spcPct val="0"/>
        </a:spcAft>
        <a:buClr>
          <a:srgbClr val="1E7FB8"/>
        </a:buClr>
        <a:buChar char="•"/>
        <a:defRPr sz="2400">
          <a:solidFill>
            <a:srgbClr val="000066"/>
          </a:solidFill>
          <a:latin typeface="Arial Narrow" pitchFamily="34" charset="0"/>
          <a:cs typeface="+mn-cs"/>
        </a:defRPr>
      </a:lvl3pPr>
      <a:lvl4pPr marL="1898650" indent="-258763" algn="l" defTabSz="1042988" rtl="0" fontAlgn="base">
        <a:spcBef>
          <a:spcPct val="20000"/>
        </a:spcBef>
        <a:spcAft>
          <a:spcPct val="0"/>
        </a:spcAft>
        <a:buClr>
          <a:srgbClr val="1E7FB8"/>
        </a:buClr>
        <a:buChar char="–"/>
        <a:defRPr sz="2400">
          <a:solidFill>
            <a:srgbClr val="000066"/>
          </a:solidFill>
          <a:latin typeface="Arial Narrow" pitchFamily="34" charset="0"/>
          <a:cs typeface="+mn-cs"/>
        </a:defRPr>
      </a:lvl4pPr>
      <a:lvl5pPr marL="22685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5pPr>
      <a:lvl6pPr marL="27257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6pPr>
      <a:lvl7pPr marL="31829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7pPr>
      <a:lvl8pPr marL="36401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8pPr>
      <a:lvl9pPr marL="40973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2190413" cy="783771"/>
          </a:xfrm>
          <a:prstGeom prst="rect">
            <a:avLst/>
          </a:prstGeom>
          <a:solidFill>
            <a:srgbClr val="1E7FB8"/>
          </a:solidFill>
          <a:ln>
            <a:noFill/>
          </a:ln>
          <a:effectLst>
            <a:outerShdw dist="17961" dir="2700000" algn="ctr" rotWithShape="0">
              <a:srgbClr val="96CCEE"/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89975" y="1522413"/>
            <a:ext cx="11053896" cy="508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1810" y="7085013"/>
            <a:ext cx="12190413" cy="476250"/>
          </a:xfrm>
          <a:prstGeom prst="rect">
            <a:avLst/>
          </a:prstGeom>
          <a:solidFill>
            <a:srgbClr val="1E7F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7181" name="Rectangle 13"/>
          <p:cNvSpPr>
            <a:spLocks noChangeArrowheads="1"/>
          </p:cNvSpPr>
          <p:nvPr/>
        </p:nvSpPr>
        <p:spPr bwMode="auto">
          <a:xfrm>
            <a:off x="1236054" y="7085013"/>
            <a:ext cx="5662678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1042988" rtl="0"/>
            <a:endParaRPr lang="en-GB" sz="1400" dirty="0">
              <a:solidFill>
                <a:srgbClr val="96CCEE"/>
              </a:solidFill>
              <a:latin typeface="Arial Narrow" pitchFamily="34" charset="0"/>
            </a:endParaRPr>
          </a:p>
        </p:txBody>
      </p:sp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5430" y="7216378"/>
            <a:ext cx="47415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1042988" rtl="0"/>
            <a:fld id="{063E96F5-8A83-43F9-BFEA-3354C29816A4}" type="slidenum">
              <a:rPr lang="x-none" sz="1700">
                <a:solidFill>
                  <a:srgbClr val="72BBE8"/>
                </a:solidFill>
                <a:latin typeface="Arial Narrow" pitchFamily="34" charset="0"/>
              </a:rPr>
              <a:pPr algn="r" defTabSz="1042988" rtl="0"/>
              <a:t>‹N°›</a:t>
            </a:fld>
            <a:r>
              <a:rPr lang="en-GB" sz="1700" dirty="0">
                <a:solidFill>
                  <a:srgbClr val="72BBE8"/>
                </a:solidFill>
                <a:latin typeface="Arial Narrow" pitchFamily="34" charset="0"/>
              </a:rPr>
              <a:t> </a:t>
            </a:r>
            <a:r>
              <a:rPr lang="en-US" sz="2400" baseline="14000" dirty="0">
                <a:solidFill>
                  <a:schemeClr val="bg1"/>
                </a:solidFill>
                <a:latin typeface="Arial Narrow" pitchFamily="34" charset="0"/>
              </a:rPr>
              <a:t>|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960283" y="7153861"/>
            <a:ext cx="45696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GB" sz="1600" b="0" dirty="0">
                <a:solidFill>
                  <a:schemeClr val="bg1"/>
                </a:solidFill>
              </a:rPr>
              <a:t>After</a:t>
            </a:r>
            <a:r>
              <a:rPr lang="en-GB" sz="1600" b="0" baseline="0" dirty="0">
                <a:solidFill>
                  <a:schemeClr val="bg1"/>
                </a:solidFill>
              </a:rPr>
              <a:t> Action Review [Country], [date]</a:t>
            </a:r>
            <a:endParaRPr lang="en-US" sz="1600" b="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1001829" y="7153861"/>
            <a:ext cx="1059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n-GB" sz="1600" b="0" dirty="0">
                <a:solidFill>
                  <a:schemeClr val="bg1"/>
                </a:solidFill>
              </a:rPr>
              <a:t>[LOGO]</a:t>
            </a:r>
            <a:endParaRPr lang="en-US" sz="16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838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defTabSz="1042988" rtl="0" fontAlgn="base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+mj-lt"/>
          <a:ea typeface="+mj-ea"/>
          <a:cs typeface="+mj-cs"/>
        </a:defRPr>
      </a:lvl1pPr>
      <a:lvl2pPr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2pPr>
      <a:lvl3pPr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3pPr>
      <a:lvl4pPr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4pPr>
      <a:lvl5pPr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5pPr>
      <a:lvl6pPr marL="457200"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6pPr>
      <a:lvl7pPr marL="914400"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7pPr>
      <a:lvl8pPr marL="1371600"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8pPr>
      <a:lvl9pPr marL="1828800" algn="ctr" defTabSz="1042988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90525" indent="-390525" algn="l" defTabSz="1042988" rtl="0" fontAlgn="base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l"/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919163" indent="-322263" algn="l" defTabSz="1042988" rtl="0" fontAlgn="base">
        <a:spcBef>
          <a:spcPct val="20000"/>
        </a:spcBef>
        <a:spcAft>
          <a:spcPct val="0"/>
        </a:spcAft>
        <a:buClr>
          <a:srgbClr val="1E7FB8"/>
        </a:buClr>
        <a:buFont typeface="Arial" charset="0"/>
        <a:buChar char="–"/>
        <a:defRPr sz="2400">
          <a:solidFill>
            <a:srgbClr val="000066"/>
          </a:solidFill>
          <a:latin typeface="+mn-lt"/>
          <a:cs typeface="+mn-cs"/>
        </a:defRPr>
      </a:lvl2pPr>
      <a:lvl3pPr marL="1433513" indent="-307975" algn="l" defTabSz="1042988" rtl="0" fontAlgn="base">
        <a:spcBef>
          <a:spcPct val="20000"/>
        </a:spcBef>
        <a:spcAft>
          <a:spcPct val="0"/>
        </a:spcAft>
        <a:buClr>
          <a:srgbClr val="1E7FB8"/>
        </a:buClr>
        <a:buChar char="•"/>
        <a:defRPr sz="2400">
          <a:solidFill>
            <a:srgbClr val="000066"/>
          </a:solidFill>
          <a:latin typeface="Arial Narrow" pitchFamily="34" charset="0"/>
          <a:cs typeface="+mn-cs"/>
        </a:defRPr>
      </a:lvl3pPr>
      <a:lvl4pPr marL="1898650" indent="-258763" algn="l" defTabSz="1042988" rtl="0" fontAlgn="base">
        <a:spcBef>
          <a:spcPct val="20000"/>
        </a:spcBef>
        <a:spcAft>
          <a:spcPct val="0"/>
        </a:spcAft>
        <a:buClr>
          <a:srgbClr val="1E7FB8"/>
        </a:buClr>
        <a:buChar char="–"/>
        <a:defRPr sz="2400">
          <a:solidFill>
            <a:srgbClr val="000066"/>
          </a:solidFill>
          <a:latin typeface="Arial Narrow" pitchFamily="34" charset="0"/>
          <a:cs typeface="+mn-cs"/>
        </a:defRPr>
      </a:lvl4pPr>
      <a:lvl5pPr marL="22685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5pPr>
      <a:lvl6pPr marL="27257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6pPr>
      <a:lvl7pPr marL="31829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7pPr>
      <a:lvl8pPr marL="36401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8pPr>
      <a:lvl9pPr marL="4097338" indent="-165100" algn="r" defTabSz="1042988" rtl="1" fontAlgn="base">
        <a:spcBef>
          <a:spcPct val="20000"/>
        </a:spcBef>
        <a:spcAft>
          <a:spcPct val="0"/>
        </a:spcAft>
        <a:buChar char="»"/>
        <a:defRPr sz="23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9223E2B-279A-4BC4-B2E6-BD05DECFDF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091" y="1354153"/>
            <a:ext cx="10514231" cy="4797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fr-FR" dirty="0"/>
          </a:p>
          <a:p>
            <a:pPr lvl="2"/>
            <a:endParaRPr lang="fr-FR" dirty="0"/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2E8AF0BA-D660-4568-82CA-4734F0A72A20}"/>
              </a:ext>
            </a:extLst>
          </p:cNvPr>
          <p:cNvSpPr txBox="1"/>
          <p:nvPr/>
        </p:nvSpPr>
        <p:spPr>
          <a:xfrm>
            <a:off x="478159" y="7383307"/>
            <a:ext cx="11712254" cy="169277"/>
          </a:xfrm>
          <a:prstGeom prst="rect">
            <a:avLst/>
          </a:prstGeom>
          <a:solidFill>
            <a:srgbClr val="5B92E5"/>
          </a:solidFill>
        </p:spPr>
        <p:txBody>
          <a:bodyPr wrap="square" tIns="0" bIns="0" rtlCol="0" anchor="ctr" anchorCtr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1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98435" algn="l"/>
                <a:tab pos="11927282" algn="r"/>
              </a:tabLst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WORLD HEALTH ORGANIZATION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After Action Review	PAGE </a:t>
            </a:r>
            <a:fld id="{4213CE9A-38B3-4D70-8418-BE72ACBE14FA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4571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98435" algn="l"/>
                  <a:tab pos="11927282" algn="r"/>
                </a:tabLst>
                <a:defRPr/>
              </a:pPr>
              <a:t>‹N°›</a:t>
            </a:fld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fld id="{06EF6311-959C-416E-8381-83B18966FFAB}" type="datetime7"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4571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98435" algn="l"/>
                  <a:tab pos="11927282" algn="r"/>
                </a:tabLst>
                <a:defRPr/>
              </a:pPr>
              <a:t>Sep-19</a:t>
            </a:fld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ADB22092-B1DC-470E-A26A-D3D7A9B1538E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365" y="6755888"/>
            <a:ext cx="1360006" cy="805376"/>
          </a:xfrm>
          <a:prstGeom prst="rect">
            <a:avLst/>
          </a:prstGeom>
        </p:spPr>
      </p:pic>
      <p:sp>
        <p:nvSpPr>
          <p:cNvPr id="13" name="Title 4">
            <a:extLst>
              <a:ext uri="{FF2B5EF4-FFF2-40B4-BE49-F238E27FC236}">
                <a16:creationId xmlns:a16="http://schemas.microsoft.com/office/drawing/2014/main" id="{30EC3AA1-A488-4CEA-8648-F6CBBAA16ABB}"/>
              </a:ext>
            </a:extLst>
          </p:cNvPr>
          <p:cNvSpPr txBox="1">
            <a:spLocks/>
          </p:cNvSpPr>
          <p:nvPr/>
        </p:nvSpPr>
        <p:spPr>
          <a:xfrm>
            <a:off x="1587" y="0"/>
            <a:ext cx="12188826" cy="864144"/>
          </a:xfrm>
          <a:prstGeom prst="rect">
            <a:avLst/>
          </a:prstGeom>
          <a:solidFill>
            <a:srgbClr val="0070C0"/>
          </a:solidFill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4000" b="1" spc="-220" dirty="0">
              <a:solidFill>
                <a:schemeClr val="bg1"/>
              </a:solidFill>
              <a:latin typeface="Roboto Cn" pitchFamily="2" charset="0"/>
              <a:ea typeface="Roboto Cn" pitchFamily="2" charset="0"/>
              <a:cs typeface="Arial" panose="020B0604020202020204" pitchFamily="34" charset="0"/>
            </a:endParaRPr>
          </a:p>
        </p:txBody>
      </p:sp>
      <p:pic>
        <p:nvPicPr>
          <p:cNvPr id="14" name="Picture 1">
            <a:extLst>
              <a:ext uri="{FF2B5EF4-FFF2-40B4-BE49-F238E27FC236}">
                <a16:creationId xmlns:a16="http://schemas.microsoft.com/office/drawing/2014/main" id="{F4A0BCA1-380D-438A-9EDB-AE95578FB6F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339395" y="45078"/>
            <a:ext cx="851018" cy="773986"/>
          </a:xfrm>
          <a:prstGeom prst="rect">
            <a:avLst/>
          </a:prstGeom>
        </p:spPr>
      </p:pic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806A787-5189-4DF7-94D1-FD6924534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091" y="45077"/>
            <a:ext cx="10514231" cy="773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GB" dirty="0"/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9CD1F8C2-E926-4C70-A286-BDC2D1D73D9F}"/>
              </a:ext>
            </a:extLst>
          </p:cNvPr>
          <p:cNvSpPr txBox="1"/>
          <p:nvPr userDrawn="1"/>
        </p:nvSpPr>
        <p:spPr>
          <a:xfrm>
            <a:off x="478159" y="7383307"/>
            <a:ext cx="11712254" cy="169277"/>
          </a:xfrm>
          <a:prstGeom prst="rect">
            <a:avLst/>
          </a:prstGeom>
          <a:solidFill>
            <a:srgbClr val="5B92E5"/>
          </a:solidFill>
        </p:spPr>
        <p:txBody>
          <a:bodyPr wrap="square" tIns="0" bIns="0" rtlCol="0" anchor="ctr" anchorCtr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1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98435" algn="l"/>
                <a:tab pos="11927282" algn="r"/>
              </a:tabLst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WORLD HEALTH ORGANIZATION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After Action Review	PAGE </a:t>
            </a:r>
            <a:fld id="{4213CE9A-38B3-4D70-8418-BE72ACBE14FA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4571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98435" algn="l"/>
                  <a:tab pos="11927282" algn="r"/>
                </a:tabLst>
                <a:defRPr/>
              </a:pPr>
              <a:t>‹N°›</a:t>
            </a:fld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fld id="{06EF6311-959C-416E-8381-83B18966FFAB}" type="datetime7"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4571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98435" algn="l"/>
                  <a:tab pos="11927282" algn="r"/>
                </a:tabLst>
                <a:defRPr/>
              </a:pPr>
              <a:t>Sep-19</a:t>
            </a:fld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5EF4C224-7E63-4CD6-90C4-8DEB19405C41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00365" y="6755888"/>
            <a:ext cx="1360006" cy="805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115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bg1"/>
          </a:solidFill>
          <a:latin typeface="Roboto Cn" pitchFamily="2" charset="0"/>
          <a:ea typeface="Roboto Cn" pitchFamily="2" charset="0"/>
          <a:cs typeface="+mj-cs"/>
        </a:defRPr>
      </a:lvl1pPr>
    </p:titleStyle>
    <p:bodyStyle>
      <a:lvl1pPr marL="0" indent="0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accent1">
              <a:lumMod val="75000"/>
            </a:schemeClr>
          </a:solidFill>
          <a:latin typeface="Roboto" pitchFamily="2" charset="0"/>
          <a:ea typeface="Roboto" pitchFamily="2" charset="0"/>
          <a:cs typeface="+mn-cs"/>
        </a:defRPr>
      </a:lvl1pPr>
      <a:lvl2pPr marL="457154" indent="0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indent="0" algn="l" defTabSz="914309" rtl="0" eaLnBrk="1" latinLnBrk="0" hangingPunct="1">
        <a:lnSpc>
          <a:spcPct val="90000"/>
        </a:lnSpc>
        <a:spcBef>
          <a:spcPts val="500"/>
        </a:spcBef>
        <a:buFontTx/>
        <a:buNone/>
        <a:defRPr sz="2400" kern="1200">
          <a:solidFill>
            <a:schemeClr val="tx1"/>
          </a:solidFill>
          <a:latin typeface="Roboto" pitchFamily="2" charset="0"/>
          <a:ea typeface="Roboto" pitchFamily="2" charset="0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CF390821-87AF-4D15-94E6-3589928541B0}"/>
              </a:ext>
            </a:extLst>
          </p:cNvPr>
          <p:cNvSpPr txBox="1">
            <a:spLocks/>
          </p:cNvSpPr>
          <p:nvPr/>
        </p:nvSpPr>
        <p:spPr>
          <a:xfrm>
            <a:off x="4083527" y="1181380"/>
            <a:ext cx="7641121" cy="770680"/>
          </a:xfrm>
          <a:prstGeom prst="rect">
            <a:avLst/>
          </a:prstGeom>
          <a:ln w="38100">
            <a:noFill/>
          </a:ln>
        </p:spPr>
        <p:txBody>
          <a:bodyPr vert="horz" lIns="91428" tIns="45714" rIns="91428" bIns="45714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accent1">
                    <a:lumMod val="75000"/>
                  </a:schemeClr>
                </a:solidFill>
                <a:latin typeface="Roboto" pitchFamily="2" charset="0"/>
                <a:ea typeface="Roboto" pitchFamily="2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sv-SE" sz="4400" dirty="0">
                <a:solidFill>
                  <a:srgbClr val="1E7FB8"/>
                </a:solidFill>
              </a:rPr>
              <a:t>AFTER ACTION REVIEW</a:t>
            </a:r>
            <a:endParaRPr lang="en-GB" sz="4000" dirty="0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06AE85BF-80C3-4311-A842-453D5590551A}"/>
              </a:ext>
            </a:extLst>
          </p:cNvPr>
          <p:cNvCxnSpPr>
            <a:cxnSpLocks/>
          </p:cNvCxnSpPr>
          <p:nvPr/>
        </p:nvCxnSpPr>
        <p:spPr>
          <a:xfrm>
            <a:off x="4083526" y="4101528"/>
            <a:ext cx="69408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>
            <a:extLst>
              <a:ext uri="{FF2B5EF4-FFF2-40B4-BE49-F238E27FC236}">
                <a16:creationId xmlns:a16="http://schemas.microsoft.com/office/drawing/2014/main" id="{EE1454F3-57CB-4C84-B910-44D1045350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766" y="2339650"/>
            <a:ext cx="3292776" cy="250121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C936431-8CF6-4935-9D70-10AD7C4438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537" y="4279925"/>
            <a:ext cx="4331837" cy="86563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CC4D96C-1113-42A7-9138-6360420BD6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7894" y="6403037"/>
            <a:ext cx="1795442" cy="56593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818438" y="6374594"/>
            <a:ext cx="3874098" cy="51456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  <a:tabLst>
                <a:tab pos="3236589" algn="l"/>
              </a:tabLst>
            </a:pPr>
            <a:r>
              <a:rPr lang="fr-CA" sz="3200" dirty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Insert </a:t>
            </a:r>
            <a:r>
              <a:rPr lang="fr-CA" sz="3200" dirty="0" err="1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MoH</a:t>
            </a:r>
            <a:r>
              <a:rPr lang="fr-CA" sz="3200" dirty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logo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30E5E4-8A77-421E-A0A6-3DF9198C805E}"/>
              </a:ext>
            </a:extLst>
          </p:cNvPr>
          <p:cNvSpPr/>
          <p:nvPr/>
        </p:nvSpPr>
        <p:spPr>
          <a:xfrm>
            <a:off x="5216798" y="2153633"/>
            <a:ext cx="3874098" cy="92936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  <a:tabLst>
                <a:tab pos="3236589" algn="l"/>
              </a:tabLst>
            </a:pPr>
            <a:r>
              <a:rPr lang="fr-CA" sz="3200" dirty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Insert </a:t>
            </a:r>
            <a:r>
              <a:rPr lang="fr-CA" sz="3200" dirty="0" err="1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event</a:t>
            </a:r>
            <a:r>
              <a:rPr lang="fr-CA" sz="3200" dirty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/</a:t>
            </a:r>
            <a:r>
              <a:rPr lang="fr-CA" sz="3200" dirty="0" err="1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outbreak</a:t>
            </a:r>
            <a:endParaRPr lang="fr-CA" sz="3200" dirty="0">
              <a:ln w="1905"/>
              <a:solidFill>
                <a:schemeClr val="accent1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DCEA8B9-5DC2-4D56-B799-F743D3170487}"/>
              </a:ext>
            </a:extLst>
          </p:cNvPr>
          <p:cNvSpPr/>
          <p:nvPr/>
        </p:nvSpPr>
        <p:spPr>
          <a:xfrm>
            <a:off x="5216797" y="3382669"/>
            <a:ext cx="3874098" cy="51456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  <a:tabLst>
                <a:tab pos="3236589" algn="l"/>
              </a:tabLst>
            </a:pPr>
            <a:r>
              <a:rPr lang="fr-CA" sz="3200" dirty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Country, Dates</a:t>
            </a:r>
          </a:p>
        </p:txBody>
      </p:sp>
    </p:spTree>
    <p:extLst>
      <p:ext uri="{BB962C8B-B14F-4D97-AF65-F5344CB8AC3E}">
        <p14:creationId xmlns:p14="http://schemas.microsoft.com/office/powerpoint/2010/main" val="39793586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kern="1200" dirty="0">
                <a:latin typeface="Roboto Cn" pitchFamily="2" charset="0"/>
                <a:ea typeface="Roboto Cn" pitchFamily="2" charset="0"/>
              </a:rPr>
              <a:t>Root Cause Analysis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879" y="948333"/>
            <a:ext cx="11339058" cy="5658842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Late Notification of the Epidemic to WHO via RSI Focal Point</a:t>
            </a:r>
            <a:br>
              <a:rPr lang="en-US" sz="1800" b="1" dirty="0"/>
            </a:br>
            <a:r>
              <a:rPr lang="en-US" sz="1800" b="1" dirty="0"/>
              <a:t> </a:t>
            </a:r>
            <a:br>
              <a:rPr lang="en-US" sz="1800" dirty="0"/>
            </a:br>
            <a:endParaRPr lang="en-US" sz="1800" dirty="0"/>
          </a:p>
          <a:p>
            <a:r>
              <a:rPr lang="en-US" sz="1800" dirty="0"/>
              <a:t>The National Focal Point has recently changed and does not know the access information to the Event Information Site - it has not been transmitted nor the contact details of the contact point to the Regional Office.</a:t>
            </a:r>
            <a:br>
              <a:rPr lang="en-US" sz="1800" dirty="0"/>
            </a:br>
            <a:endParaRPr lang="en-US" sz="1800" dirty="0"/>
          </a:p>
          <a:p>
            <a:r>
              <a:rPr lang="en-US" sz="1800" dirty="0"/>
              <a:t>The new National Focal Point did not receive the login details and was not briefed on the role by the previous one. </a:t>
            </a:r>
          </a:p>
          <a:p>
            <a:r>
              <a:rPr lang="en-US" sz="1800" dirty="0"/>
              <a:t>Standard operating procedures do not exist.</a:t>
            </a:r>
            <a:br>
              <a:rPr lang="en-US" sz="1800" dirty="0"/>
            </a:br>
            <a:endParaRPr lang="en-US" sz="1800" dirty="0"/>
          </a:p>
          <a:p>
            <a:pPr marL="0" indent="0">
              <a:buNone/>
            </a:pPr>
            <a:r>
              <a:rPr lang="en-US" sz="1800" b="1" dirty="0"/>
              <a:t>Recommended corrective action</a:t>
            </a:r>
            <a:r>
              <a:rPr lang="en-US" sz="1800" dirty="0"/>
              <a:t>: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/>
              <a:t>  </a:t>
            </a:r>
            <a:br>
              <a:rPr lang="en-US" sz="1800" dirty="0"/>
            </a:br>
            <a:r>
              <a:rPr lang="en-US" sz="1800" dirty="0"/>
              <a:t>		- Ensure knowledge transfer between national focal points and overlap between staff 		members in this function.</a:t>
            </a:r>
          </a:p>
          <a:p>
            <a:pPr marL="0" indent="0">
              <a:buNone/>
            </a:pPr>
            <a:r>
              <a:rPr lang="en-US" sz="1800" dirty="0"/>
              <a:t>		- Develop / improve SOPs for NFP notification</a:t>
            </a:r>
          </a:p>
        </p:txBody>
      </p:sp>
      <p:sp>
        <p:nvSpPr>
          <p:cNvPr id="4" name="Right Arrow 3"/>
          <p:cNvSpPr/>
          <p:nvPr/>
        </p:nvSpPr>
        <p:spPr bwMode="auto">
          <a:xfrm>
            <a:off x="704441" y="5252413"/>
            <a:ext cx="1031095" cy="508036"/>
          </a:xfrm>
          <a:prstGeom prst="rightArrow">
            <a:avLst>
              <a:gd name="adj1" fmla="val 50000"/>
              <a:gd name="adj2" fmla="val 59677"/>
            </a:avLst>
          </a:prstGeom>
          <a:noFill/>
          <a:ln w="34925" cap="flat" cmpd="sng" algn="ctr">
            <a:solidFill>
              <a:srgbClr val="1E7FB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42988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900" b="1" i="0" u="none" strike="noStrike" cap="none" normalizeH="0" baseline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8551705" y="1490239"/>
            <a:ext cx="1134582" cy="45723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sz="1600" dirty="0"/>
              <a:t>WHY?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8619434" y="2794196"/>
            <a:ext cx="1219253" cy="47416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US" sz="1600" dirty="0"/>
              <a:t>WHY?</a:t>
            </a:r>
          </a:p>
        </p:txBody>
      </p:sp>
      <p:sp>
        <p:nvSpPr>
          <p:cNvPr id="8" name="Right Arrow 7"/>
          <p:cNvSpPr/>
          <p:nvPr/>
        </p:nvSpPr>
        <p:spPr bwMode="auto">
          <a:xfrm>
            <a:off x="738311" y="6048337"/>
            <a:ext cx="1100713" cy="558838"/>
          </a:xfrm>
          <a:prstGeom prst="rightArrow">
            <a:avLst>
              <a:gd name="adj1" fmla="val 50000"/>
              <a:gd name="adj2" fmla="val 59677"/>
            </a:avLst>
          </a:prstGeom>
          <a:noFill/>
          <a:ln w="34925" cap="flat" cmpd="sng" algn="ctr">
            <a:solidFill>
              <a:srgbClr val="1E7FB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42988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900" b="1" i="0" u="none" strike="noStrike" cap="none" normalizeH="0" baseline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1525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kern="1200" dirty="0">
                <a:latin typeface="Roboto Cn" pitchFamily="2" charset="0"/>
                <a:ea typeface="Roboto Cn" pitchFamily="2" charset="0"/>
              </a:rPr>
              <a:t>Timeline key activities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003185"/>
              </p:ext>
            </p:extLst>
          </p:nvPr>
        </p:nvGraphicFramePr>
        <p:xfrm>
          <a:off x="608567" y="1603338"/>
          <a:ext cx="10973277" cy="4354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9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041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2993">
                <a:tc>
                  <a:txBody>
                    <a:bodyPr/>
                    <a:lstStyle/>
                    <a:p>
                      <a:r>
                        <a:rPr lang="en-US" sz="2000" baseline="0" dirty="0"/>
                        <a:t>Date for completion</a:t>
                      </a:r>
                      <a:endParaRPr lang="en-US" sz="20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Activity</a:t>
                      </a:r>
                      <a:r>
                        <a:rPr lang="en-US" sz="2000" baseline="0" dirty="0"/>
                        <a:t> </a:t>
                      </a:r>
                      <a:endParaRPr lang="en-US" sz="2000" dirty="0"/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9423">
                <a:tc>
                  <a:txBody>
                    <a:bodyPr/>
                    <a:lstStyle/>
                    <a:p>
                      <a:r>
                        <a:rPr lang="en-US" sz="2000" i="1" dirty="0" err="1"/>
                        <a:t>Eg</a:t>
                      </a:r>
                      <a:r>
                        <a:rPr lang="en-US" sz="2000" i="1" dirty="0"/>
                        <a:t> 1</a:t>
                      </a:r>
                      <a:r>
                        <a:rPr lang="en-US" sz="2000" i="1" baseline="30000" dirty="0"/>
                        <a:t>st</a:t>
                      </a:r>
                      <a:r>
                        <a:rPr lang="en-US" sz="2000" i="1" baseline="0" dirty="0"/>
                        <a:t> March </a:t>
                      </a:r>
                      <a:endParaRPr lang="en-US" sz="2000" i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i="1" dirty="0"/>
                        <a:t>Project</a:t>
                      </a:r>
                      <a:r>
                        <a:rPr lang="en-US" sz="2000" i="1" baseline="0" dirty="0"/>
                        <a:t> Team Kick-off Meeting</a:t>
                      </a:r>
                      <a:endParaRPr lang="en-US" sz="2000" i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2483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i="1" dirty="0"/>
                        <a:t>Concept Note, Desk Review, one-on-one interviews </a:t>
                      </a:r>
                      <a:endParaRPr lang="en-AU" sz="2000" i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2131"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i="1" dirty="0"/>
                        <a:t>Focus group discussions, in country or at HQ and regional level</a:t>
                      </a:r>
                      <a:endParaRPr lang="en-US" sz="2000" i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9423"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i="1" dirty="0"/>
                        <a:t>Draft of findings 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9863"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i="1" dirty="0"/>
                        <a:t>Draft submitted to key stakeholders</a:t>
                      </a:r>
                      <a:r>
                        <a:rPr lang="en-US" sz="2000" i="1" baseline="0" dirty="0"/>
                        <a:t> for validation</a:t>
                      </a:r>
                      <a:endParaRPr lang="en-US" sz="2000" i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9423"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i="1" dirty="0"/>
                        <a:t>Amendments</a:t>
                      </a:r>
                      <a:r>
                        <a:rPr lang="en-US" sz="2000" i="1" baseline="0" dirty="0"/>
                        <a:t> to draft</a:t>
                      </a:r>
                      <a:endParaRPr lang="en-US" sz="2000" i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9423"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i="1" dirty="0"/>
                        <a:t>Final draft submitted</a:t>
                      </a:r>
                      <a:r>
                        <a:rPr lang="en-US" sz="2000" i="1" baseline="0" dirty="0"/>
                        <a:t> for review/comment </a:t>
                      </a:r>
                      <a:endParaRPr lang="en-US" sz="2000" i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9423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i="1" dirty="0"/>
                        <a:t>Final submission 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47525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1545457" y="5374677"/>
            <a:ext cx="9074099" cy="1685483"/>
          </a:xfrm>
        </p:spPr>
        <p:txBody>
          <a:bodyPr/>
          <a:lstStyle/>
          <a:p>
            <a:pPr algn="ctr">
              <a:buNone/>
            </a:pPr>
            <a:r>
              <a:rPr lang="en-GB" sz="3600" b="1" noProof="0" dirty="0"/>
              <a:t>Thanks for your attention and active contribution to the AAR!</a:t>
            </a:r>
          </a:p>
          <a:p>
            <a:pPr algn="ctr"/>
            <a:endParaRPr lang="en-GB" noProof="0" dirty="0"/>
          </a:p>
        </p:txBody>
      </p:sp>
      <p:pic>
        <p:nvPicPr>
          <p:cNvPr id="3" name="Picture 2" descr="drawing_light_bulb_with_pen_1600_clr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6130" y="0"/>
            <a:ext cx="4699739" cy="5013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5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52078"/>
            <a:ext cx="12191999" cy="64365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44565" y="2705908"/>
            <a:ext cx="9402554" cy="2087410"/>
          </a:xfrm>
          <a:prstGeom prst="rect">
            <a:avLst/>
          </a:prstGeom>
          <a:solidFill>
            <a:srgbClr val="ED9411">
              <a:alpha val="90980"/>
            </a:srgbClr>
          </a:solidFill>
          <a:effectLst>
            <a:softEdge rad="63500"/>
          </a:effectLst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pPr algn="ctr" defTabSz="914309" rtl="0" fontAlgn="auto">
              <a:spcBef>
                <a:spcPts val="0"/>
              </a:spcBef>
              <a:spcAft>
                <a:spcPts val="0"/>
              </a:spcAft>
            </a:pPr>
            <a:r>
              <a:rPr lang="fr-FR" sz="7199" b="0" dirty="0" err="1">
                <a:solidFill>
                  <a:prstClr val="white"/>
                </a:solidFill>
                <a:latin typeface="Calibri"/>
                <a:cs typeface="+mn-cs"/>
              </a:rPr>
              <a:t>Welcome</a:t>
            </a:r>
            <a:endParaRPr lang="fr-FR" sz="7199" b="0" dirty="0">
              <a:solidFill>
                <a:prstClr val="white"/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930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 </a:t>
            </a:r>
            <a:endParaRPr lang="en-GB" noProof="0" dirty="0"/>
          </a:p>
        </p:txBody>
      </p:sp>
      <p:sp>
        <p:nvSpPr>
          <p:cNvPr id="3" name="TextBox 2"/>
          <p:cNvSpPr txBox="1"/>
          <p:nvPr/>
        </p:nvSpPr>
        <p:spPr>
          <a:xfrm>
            <a:off x="1337791" y="2098944"/>
            <a:ext cx="5605178" cy="147713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defTabSz="914309" rtl="0" fontAlgn="auto">
              <a:spcBef>
                <a:spcPts val="0"/>
              </a:spcBef>
              <a:spcAft>
                <a:spcPts val="0"/>
              </a:spcAft>
            </a:pPr>
            <a:r>
              <a:rPr lang="en-US" sz="2400" b="0" dirty="0">
                <a:solidFill>
                  <a:srgbClr val="4472C4">
                    <a:lumMod val="50000"/>
                  </a:srgbClr>
                </a:solidFill>
                <a:latin typeface="Calibri"/>
                <a:cs typeface="+mn-cs"/>
              </a:rPr>
              <a:t>Insert the objectives for this AAR – can include an additional more specific objectives on additional slide as needed    </a:t>
            </a:r>
          </a:p>
          <a:p>
            <a:pPr defTabSz="914309" rtl="0" fontAlgn="auto">
              <a:spcBef>
                <a:spcPts val="0"/>
              </a:spcBef>
              <a:spcAft>
                <a:spcPts val="0"/>
              </a:spcAft>
            </a:pPr>
            <a:r>
              <a:rPr lang="en-US" sz="1800" b="0" dirty="0">
                <a:solidFill>
                  <a:prstClr val="black"/>
                </a:solidFill>
                <a:latin typeface="Calibri"/>
                <a:cs typeface="+mn-cs"/>
              </a:rPr>
              <a:t> 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4AF721FA-D1C5-4697-BFA8-3C84D6A1537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692" y="2529630"/>
            <a:ext cx="3449160" cy="250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284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IHR Capacity Assessment\IHR MEF 0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316" y="1476677"/>
            <a:ext cx="9572436" cy="351902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4785212" y="2696422"/>
            <a:ext cx="6850122" cy="2690280"/>
          </a:xfrm>
          <a:prstGeom prst="rect">
            <a:avLst/>
          </a:prstGeom>
          <a:solidFill>
            <a:schemeClr val="bg1"/>
          </a:solidFill>
        </p:spPr>
        <p:txBody>
          <a:bodyPr wrap="square" lIns="104273" tIns="52137" rIns="104273" bIns="52137">
            <a:spAutoFit/>
          </a:bodyPr>
          <a:lstStyle/>
          <a:p>
            <a:pPr defTabSz="1042768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100" kern="0" dirty="0">
              <a:solidFill>
                <a:srgbClr val="002060"/>
              </a:solidFill>
              <a:latin typeface="Calibri"/>
              <a:cs typeface="+mn-cs"/>
            </a:endParaRPr>
          </a:p>
          <a:p>
            <a:pPr defTabSz="1042768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100" b="0" kern="0" dirty="0">
              <a:solidFill>
                <a:srgbClr val="002060"/>
              </a:solidFill>
              <a:latin typeface="Calibri"/>
              <a:cs typeface="+mn-cs"/>
            </a:endParaRPr>
          </a:p>
          <a:p>
            <a:pPr defTabSz="1042768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100" b="0" kern="0" dirty="0">
              <a:solidFill>
                <a:srgbClr val="002060"/>
              </a:solidFill>
              <a:latin typeface="Calibri"/>
              <a:cs typeface="+mn-cs"/>
            </a:endParaRPr>
          </a:p>
          <a:p>
            <a:pPr defTabSz="1042768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100" b="0" kern="0" dirty="0">
              <a:solidFill>
                <a:srgbClr val="002060"/>
              </a:solidFill>
              <a:latin typeface="Calibri"/>
              <a:cs typeface="+mn-cs"/>
            </a:endParaRPr>
          </a:p>
          <a:p>
            <a:pPr defTabSz="1042768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100" b="0" kern="0" dirty="0">
              <a:solidFill>
                <a:srgbClr val="002060"/>
              </a:solidFill>
              <a:latin typeface="Calibri"/>
              <a:cs typeface="+mn-cs"/>
            </a:endParaRPr>
          </a:p>
          <a:p>
            <a:pPr defTabSz="1042768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100" b="0" kern="0" dirty="0">
              <a:solidFill>
                <a:srgbClr val="002060"/>
              </a:solidFill>
              <a:latin typeface="Calibri"/>
              <a:cs typeface="+mn-cs"/>
            </a:endParaRPr>
          </a:p>
          <a:p>
            <a:pPr defTabSz="1042768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100" b="0" kern="0" dirty="0">
              <a:solidFill>
                <a:srgbClr val="002060"/>
              </a:solidFill>
              <a:latin typeface="Calibri"/>
              <a:cs typeface="+mn-cs"/>
            </a:endParaRPr>
          </a:p>
          <a:p>
            <a:pPr defTabSz="1042768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100" b="0" kern="0" dirty="0">
              <a:solidFill>
                <a:srgbClr val="002060"/>
              </a:solidFill>
              <a:latin typeface="Calibri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653" y="4995706"/>
            <a:ext cx="11732130" cy="1940171"/>
          </a:xfrm>
          <a:prstGeom prst="rect">
            <a:avLst/>
          </a:prstGeom>
          <a:noFill/>
        </p:spPr>
        <p:txBody>
          <a:bodyPr wrap="square" lIns="104273" tIns="52137" rIns="104273" bIns="52137" rtlCol="0">
            <a:spAutoFit/>
          </a:bodyPr>
          <a:lstStyle/>
          <a:p>
            <a:pPr defTabSz="1042768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700" b="0" dirty="0">
                <a:solidFill>
                  <a:srgbClr val="002060"/>
                </a:solidFill>
                <a:latin typeface="Calibri"/>
                <a:cs typeface="+mn-cs"/>
              </a:rPr>
              <a:t>To measure both:</a:t>
            </a:r>
          </a:p>
          <a:p>
            <a:pPr marL="325865" indent="-325865" defTabSz="1042768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700" dirty="0">
                <a:solidFill>
                  <a:srgbClr val="002060"/>
                </a:solidFill>
                <a:latin typeface="Calibri"/>
                <a:cs typeface="+mn-cs"/>
              </a:rPr>
              <a:t>Standing capacity </a:t>
            </a:r>
            <a:r>
              <a:rPr lang="en-GB" sz="2700" b="0" dirty="0">
                <a:solidFill>
                  <a:srgbClr val="002060"/>
                </a:solidFill>
                <a:latin typeface="Calibri"/>
                <a:cs typeface="+mn-cs"/>
              </a:rPr>
              <a:t>(Annual reporting, JEE)</a:t>
            </a:r>
          </a:p>
          <a:p>
            <a:pPr marL="325865" indent="-325865" defTabSz="1042768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700" dirty="0">
                <a:solidFill>
                  <a:srgbClr val="002060"/>
                </a:solidFill>
                <a:latin typeface="Calibri"/>
                <a:cs typeface="+mn-cs"/>
              </a:rPr>
              <a:t>Functional capacity </a:t>
            </a:r>
            <a:r>
              <a:rPr lang="en-GB" sz="2700" b="0" dirty="0">
                <a:solidFill>
                  <a:srgbClr val="002060"/>
                </a:solidFill>
                <a:latin typeface="Calibri"/>
                <a:cs typeface="+mn-cs"/>
              </a:rPr>
              <a:t>(Simulation Exercises, After Action reviews) </a:t>
            </a:r>
            <a:endParaRPr lang="en-US" sz="2700" b="0" dirty="0">
              <a:solidFill>
                <a:srgbClr val="002060"/>
              </a:solidFill>
              <a:latin typeface="Calibri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684868" y="5269162"/>
            <a:ext cx="1950466" cy="127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31316" y="113921"/>
            <a:ext cx="12190413" cy="710781"/>
          </a:xfrm>
        </p:spPr>
        <p:txBody>
          <a:bodyPr/>
          <a:lstStyle/>
          <a:p>
            <a:r>
              <a:rPr lang="en-GB" altLang="en-US" dirty="0"/>
              <a:t>The IHR Monitoring &amp; Evaluation Framework</a:t>
            </a:r>
            <a:endParaRPr lang="en-GB" dirty="0"/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4F69DC42-2F59-4BBB-945D-5EDD1D211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3602" y="1215698"/>
            <a:ext cx="2335495" cy="3419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5491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F6DFA9-B8CB-4997-9A91-3918BEB34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5197"/>
            <a:ext cx="11338115" cy="701909"/>
          </a:xfrm>
        </p:spPr>
        <p:txBody>
          <a:bodyPr>
            <a:noAutofit/>
          </a:bodyPr>
          <a:lstStyle/>
          <a:p>
            <a:r>
              <a:rPr lang="en-GB" sz="2550" dirty="0"/>
              <a:t>THE 4 COMPONENTS OF THE  IHR MEF IN THE PREPAREDNESS AND RESPONSE CYCLE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E6A136B-63F9-4C05-B5D2-CE40136E99A2}"/>
              </a:ext>
            </a:extLst>
          </p:cNvPr>
          <p:cNvSpPr/>
          <p:nvPr/>
        </p:nvSpPr>
        <p:spPr>
          <a:xfrm>
            <a:off x="5200810" y="1302635"/>
            <a:ext cx="3408126" cy="5134216"/>
          </a:xfrm>
          <a:custGeom>
            <a:avLst/>
            <a:gdLst>
              <a:gd name="connsiteX0" fmla="*/ 641735 w 3118995"/>
              <a:gd name="connsiteY0" fmla="*/ 2240710 h 4841612"/>
              <a:gd name="connsiteX1" fmla="*/ 1221638 w 3118995"/>
              <a:gd name="connsiteY1" fmla="*/ 2577230 h 4841612"/>
              <a:gd name="connsiteX2" fmla="*/ 1234994 w 3118995"/>
              <a:gd name="connsiteY2" fmla="*/ 2664745 h 4841612"/>
              <a:gd name="connsiteX3" fmla="*/ 2420807 w 3118995"/>
              <a:gd name="connsiteY3" fmla="*/ 3631209 h 4841612"/>
              <a:gd name="connsiteX4" fmla="*/ 3097556 w 3118995"/>
              <a:gd name="connsiteY4" fmla="*/ 3424491 h 4841612"/>
              <a:gd name="connsiteX5" fmla="*/ 3118995 w 3118995"/>
              <a:gd name="connsiteY5" fmla="*/ 3408459 h 4841612"/>
              <a:gd name="connsiteX6" fmla="*/ 3118995 w 3118995"/>
              <a:gd name="connsiteY6" fmla="*/ 4738354 h 4841612"/>
              <a:gd name="connsiteX7" fmla="*/ 2908684 w 3118995"/>
              <a:gd name="connsiteY7" fmla="*/ 4792430 h 4841612"/>
              <a:gd name="connsiteX8" fmla="*/ 2420807 w 3118995"/>
              <a:gd name="connsiteY8" fmla="*/ 4841612 h 4841612"/>
              <a:gd name="connsiteX9" fmla="*/ 12499 w 3118995"/>
              <a:gd name="connsiteY9" fmla="*/ 2668319 h 4841612"/>
              <a:gd name="connsiteX10" fmla="*/ 9251 w 3118995"/>
              <a:gd name="connsiteY10" fmla="*/ 2604012 h 4841612"/>
              <a:gd name="connsiteX11" fmla="*/ 2420807 w 3118995"/>
              <a:gd name="connsiteY11" fmla="*/ 0 h 4841612"/>
              <a:gd name="connsiteX12" fmla="*/ 2908684 w 3118995"/>
              <a:gd name="connsiteY12" fmla="*/ 49182 h 4841612"/>
              <a:gd name="connsiteX13" fmla="*/ 3118995 w 3118995"/>
              <a:gd name="connsiteY13" fmla="*/ 103259 h 4841612"/>
              <a:gd name="connsiteX14" fmla="*/ 3118995 w 3118995"/>
              <a:gd name="connsiteY14" fmla="*/ 1433153 h 4841612"/>
              <a:gd name="connsiteX15" fmla="*/ 3097556 w 3118995"/>
              <a:gd name="connsiteY15" fmla="*/ 1417121 h 4841612"/>
              <a:gd name="connsiteX16" fmla="*/ 2420807 w 3118995"/>
              <a:gd name="connsiteY16" fmla="*/ 1210403 h 4841612"/>
              <a:gd name="connsiteX17" fmla="*/ 1216652 w 3118995"/>
              <a:gd name="connsiteY17" fmla="*/ 2297050 h 4841612"/>
              <a:gd name="connsiteX18" fmla="*/ 1212074 w 3118995"/>
              <a:gd name="connsiteY18" fmla="*/ 2387713 h 4841612"/>
              <a:gd name="connsiteX19" fmla="*/ 653315 w 3118995"/>
              <a:gd name="connsiteY19" fmla="*/ 2063464 h 4841612"/>
              <a:gd name="connsiteX20" fmla="*/ 650566 w 3118995"/>
              <a:gd name="connsiteY20" fmla="*/ 2068202 h 4841612"/>
              <a:gd name="connsiteX21" fmla="*/ 643629 w 3118995"/>
              <a:gd name="connsiteY21" fmla="*/ 2056125 h 4841612"/>
              <a:gd name="connsiteX22" fmla="*/ 247 w 3118995"/>
              <a:gd name="connsiteY22" fmla="*/ 2425687 h 4841612"/>
              <a:gd name="connsiteX23" fmla="*/ 0 w 3118995"/>
              <a:gd name="connsiteY23" fmla="*/ 2420806 h 4841612"/>
              <a:gd name="connsiteX24" fmla="*/ 2420807 w 3118995"/>
              <a:gd name="connsiteY24" fmla="*/ 0 h 4841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118995" h="4841612">
                <a:moveTo>
                  <a:pt x="641735" y="2240710"/>
                </a:moveTo>
                <a:lnTo>
                  <a:pt x="1221638" y="2577230"/>
                </a:lnTo>
                <a:lnTo>
                  <a:pt x="1234994" y="2664745"/>
                </a:lnTo>
                <a:cubicBezTo>
                  <a:pt x="1347860" y="3216305"/>
                  <a:pt x="1835880" y="3631209"/>
                  <a:pt x="2420807" y="3631209"/>
                </a:cubicBezTo>
                <a:cubicBezTo>
                  <a:pt x="2671490" y="3631209"/>
                  <a:pt x="2904374" y="3555002"/>
                  <a:pt x="3097556" y="3424491"/>
                </a:cubicBezTo>
                <a:lnTo>
                  <a:pt x="3118995" y="3408459"/>
                </a:lnTo>
                <a:lnTo>
                  <a:pt x="3118995" y="4738354"/>
                </a:lnTo>
                <a:lnTo>
                  <a:pt x="2908684" y="4792430"/>
                </a:lnTo>
                <a:cubicBezTo>
                  <a:pt x="2751096" y="4824677"/>
                  <a:pt x="2587929" y="4841612"/>
                  <a:pt x="2420807" y="4841612"/>
                </a:cubicBezTo>
                <a:cubicBezTo>
                  <a:pt x="1167393" y="4841612"/>
                  <a:pt x="136468" y="3889026"/>
                  <a:pt x="12499" y="2668319"/>
                </a:cubicBezTo>
                <a:lnTo>
                  <a:pt x="9251" y="2604012"/>
                </a:lnTo>
                <a:close/>
                <a:moveTo>
                  <a:pt x="2420807" y="0"/>
                </a:moveTo>
                <a:cubicBezTo>
                  <a:pt x="2587929" y="0"/>
                  <a:pt x="2751096" y="16935"/>
                  <a:pt x="2908684" y="49182"/>
                </a:cubicBezTo>
                <a:lnTo>
                  <a:pt x="3118995" y="103259"/>
                </a:lnTo>
                <a:lnTo>
                  <a:pt x="3118995" y="1433153"/>
                </a:lnTo>
                <a:lnTo>
                  <a:pt x="3097556" y="1417121"/>
                </a:lnTo>
                <a:cubicBezTo>
                  <a:pt x="2904374" y="1286610"/>
                  <a:pt x="2671490" y="1210403"/>
                  <a:pt x="2420807" y="1210403"/>
                </a:cubicBezTo>
                <a:cubicBezTo>
                  <a:pt x="1794100" y="1210403"/>
                  <a:pt x="1278637" y="1686697"/>
                  <a:pt x="1216652" y="2297050"/>
                </a:cubicBezTo>
                <a:lnTo>
                  <a:pt x="1212074" y="2387713"/>
                </a:lnTo>
                <a:lnTo>
                  <a:pt x="653315" y="2063464"/>
                </a:lnTo>
                <a:lnTo>
                  <a:pt x="650566" y="2068202"/>
                </a:lnTo>
                <a:lnTo>
                  <a:pt x="643629" y="2056125"/>
                </a:lnTo>
                <a:lnTo>
                  <a:pt x="247" y="2425687"/>
                </a:lnTo>
                <a:lnTo>
                  <a:pt x="0" y="2420806"/>
                </a:lnTo>
                <a:cubicBezTo>
                  <a:pt x="0" y="1083832"/>
                  <a:pt x="1083832" y="0"/>
                  <a:pt x="2420807" y="0"/>
                </a:cubicBezTo>
                <a:close/>
              </a:path>
            </a:pathLst>
          </a:custGeom>
          <a:solidFill>
            <a:srgbClr val="4F81BD">
              <a:lumMod val="40000"/>
              <a:lumOff val="60000"/>
            </a:srgbClr>
          </a:solidFill>
          <a:ln w="25400" cap="flat" cmpd="sng" algn="ctr">
            <a:solidFill>
              <a:srgbClr val="4F81BD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 defTabSz="914309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kern="0">
              <a:solidFill>
                <a:prstClr val="white"/>
              </a:solidFill>
              <a:latin typeface="Calibri"/>
              <a:cs typeface="+mn-cs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EA1B469-2CE1-435C-9AF1-4758407CB59D}"/>
              </a:ext>
            </a:extLst>
          </p:cNvPr>
          <p:cNvGrpSpPr/>
          <p:nvPr/>
        </p:nvGrpSpPr>
        <p:grpSpPr>
          <a:xfrm>
            <a:off x="6506031" y="1309168"/>
            <a:ext cx="5103211" cy="5101406"/>
            <a:chOff x="6506878" y="957215"/>
            <a:chExt cx="5103876" cy="5102070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A90BABD0-95BF-4CBF-8AC8-7BD425A637E1}"/>
                </a:ext>
              </a:extLst>
            </p:cNvPr>
            <p:cNvSpPr/>
            <p:nvPr/>
          </p:nvSpPr>
          <p:spPr>
            <a:xfrm>
              <a:off x="6506878" y="957215"/>
              <a:ext cx="5103876" cy="5102070"/>
            </a:xfrm>
            <a:custGeom>
              <a:avLst/>
              <a:gdLst>
                <a:gd name="connsiteX0" fmla="*/ 687433 w 4812374"/>
                <a:gd name="connsiteY0" fmla="*/ 3011387 h 4810671"/>
                <a:gd name="connsiteX1" fmla="*/ 1570356 w 4812374"/>
                <a:gd name="connsiteY1" fmla="*/ 3011388 h 4810671"/>
                <a:gd name="connsiteX2" fmla="*/ 1608610 w 4812374"/>
                <a:gd name="connsiteY2" fmla="*/ 3062544 h 4810671"/>
                <a:gd name="connsiteX3" fmla="*/ 2300507 w 4812374"/>
                <a:gd name="connsiteY3" fmla="*/ 3433343 h 4810671"/>
                <a:gd name="connsiteX4" fmla="*/ 2328028 w 4812374"/>
                <a:gd name="connsiteY4" fmla="*/ 3434733 h 4810671"/>
                <a:gd name="connsiteX5" fmla="*/ 1896493 w 4812374"/>
                <a:gd name="connsiteY5" fmla="*/ 4182172 h 4810671"/>
                <a:gd name="connsiteX6" fmla="*/ 1901230 w 4812374"/>
                <a:gd name="connsiteY6" fmla="*/ 4184908 h 4810671"/>
                <a:gd name="connsiteX7" fmla="*/ 1893092 w 4812374"/>
                <a:gd name="connsiteY7" fmla="*/ 4189606 h 4810671"/>
                <a:gd name="connsiteX8" fmla="*/ 2247377 w 4812374"/>
                <a:gd name="connsiteY8" fmla="*/ 4803245 h 4810671"/>
                <a:gd name="connsiteX9" fmla="*/ 2160169 w 4812374"/>
                <a:gd name="connsiteY9" fmla="*/ 4798841 h 4810671"/>
                <a:gd name="connsiteX10" fmla="*/ 410939 w 4812374"/>
                <a:gd name="connsiteY10" fmla="*/ 3750399 h 4810671"/>
                <a:gd name="connsiteX11" fmla="*/ 333940 w 4812374"/>
                <a:gd name="connsiteY11" fmla="*/ 3623655 h 4810671"/>
                <a:gd name="connsiteX12" fmla="*/ 3264650 w 4812374"/>
                <a:gd name="connsiteY12" fmla="*/ 2980696 h 4810671"/>
                <a:gd name="connsiteX13" fmla="*/ 3690789 w 4812374"/>
                <a:gd name="connsiteY13" fmla="*/ 3718792 h 4810671"/>
                <a:gd name="connsiteX14" fmla="*/ 3695527 w 4812374"/>
                <a:gd name="connsiteY14" fmla="*/ 3716057 h 4810671"/>
                <a:gd name="connsiteX15" fmla="*/ 3695527 w 4812374"/>
                <a:gd name="connsiteY15" fmla="*/ 3725454 h 4810671"/>
                <a:gd name="connsiteX16" fmla="*/ 4416589 w 4812374"/>
                <a:gd name="connsiteY16" fmla="*/ 3725454 h 4810671"/>
                <a:gd name="connsiteX17" fmla="*/ 4401435 w 4812374"/>
                <a:gd name="connsiteY17" fmla="*/ 3750399 h 4810671"/>
                <a:gd name="connsiteX18" fmla="*/ 2652206 w 4812374"/>
                <a:gd name="connsiteY18" fmla="*/ 4798841 h 4810671"/>
                <a:gd name="connsiteX19" fmla="*/ 2417941 w 4812374"/>
                <a:gd name="connsiteY19" fmla="*/ 4810671 h 4810671"/>
                <a:gd name="connsiteX20" fmla="*/ 2058923 w 4812374"/>
                <a:gd name="connsiteY20" fmla="*/ 4188834 h 4810671"/>
                <a:gd name="connsiteX21" fmla="*/ 2494605 w 4812374"/>
                <a:gd name="connsiteY21" fmla="*/ 3434215 h 4810671"/>
                <a:gd name="connsiteX22" fmla="*/ 2511867 w 4812374"/>
                <a:gd name="connsiteY22" fmla="*/ 3433343 h 4810671"/>
                <a:gd name="connsiteX23" fmla="*/ 3263266 w 4812374"/>
                <a:gd name="connsiteY23" fmla="*/ 2982974 h 4810671"/>
                <a:gd name="connsiteX24" fmla="*/ 4555893 w 4812374"/>
                <a:gd name="connsiteY24" fmla="*/ 1328587 h 4810671"/>
                <a:gd name="connsiteX25" fmla="*/ 4623284 w 4812374"/>
                <a:gd name="connsiteY25" fmla="*/ 1468481 h 4810671"/>
                <a:gd name="connsiteX26" fmla="*/ 4812374 w 4812374"/>
                <a:gd name="connsiteY26" fmla="*/ 2405077 h 4810671"/>
                <a:gd name="connsiteX27" fmla="*/ 4521960 w 4812374"/>
                <a:gd name="connsiteY27" fmla="*/ 3552009 h 4810671"/>
                <a:gd name="connsiteX28" fmla="*/ 4504072 w 4812374"/>
                <a:gd name="connsiteY28" fmla="*/ 3581454 h 4810671"/>
                <a:gd name="connsiteX29" fmla="*/ 3777774 w 4812374"/>
                <a:gd name="connsiteY29" fmla="*/ 3581454 h 4810671"/>
                <a:gd name="connsiteX30" fmla="*/ 3345970 w 4812374"/>
                <a:gd name="connsiteY30" fmla="*/ 2833546 h 4810671"/>
                <a:gd name="connsiteX31" fmla="*/ 3358564 w 4812374"/>
                <a:gd name="connsiteY31" fmla="*/ 2807402 h 4810671"/>
                <a:gd name="connsiteX32" fmla="*/ 3439789 w 4812374"/>
                <a:gd name="connsiteY32" fmla="*/ 2405077 h 4810671"/>
                <a:gd name="connsiteX33" fmla="*/ 3358564 w 4812374"/>
                <a:gd name="connsiteY33" fmla="*/ 2002752 h 4810671"/>
                <a:gd name="connsiteX34" fmla="*/ 3329667 w 4812374"/>
                <a:gd name="connsiteY34" fmla="*/ 1942766 h 4810671"/>
                <a:gd name="connsiteX35" fmla="*/ 4193603 w 4812374"/>
                <a:gd name="connsiteY35" fmla="*/ 1942767 h 4810671"/>
                <a:gd name="connsiteX36" fmla="*/ 4193604 w 4812374"/>
                <a:gd name="connsiteY36" fmla="*/ 1937296 h 4810671"/>
                <a:gd name="connsiteX37" fmla="*/ 4201742 w 4812374"/>
                <a:gd name="connsiteY37" fmla="*/ 1941994 h 4810671"/>
                <a:gd name="connsiteX38" fmla="*/ 299278 w 4812374"/>
                <a:gd name="connsiteY38" fmla="*/ 1243556 h 4810671"/>
                <a:gd name="connsiteX39" fmla="*/ 1029334 w 4812374"/>
                <a:gd name="connsiteY39" fmla="*/ 1243556 h 4810671"/>
                <a:gd name="connsiteX40" fmla="*/ 1460108 w 4812374"/>
                <a:gd name="connsiteY40" fmla="*/ 1989680 h 4810671"/>
                <a:gd name="connsiteX41" fmla="*/ 1453811 w 4812374"/>
                <a:gd name="connsiteY41" fmla="*/ 2002752 h 4810671"/>
                <a:gd name="connsiteX42" fmla="*/ 1372585 w 4812374"/>
                <a:gd name="connsiteY42" fmla="*/ 2405077 h 4810671"/>
                <a:gd name="connsiteX43" fmla="*/ 1453811 w 4812374"/>
                <a:gd name="connsiteY43" fmla="*/ 2807402 h 4810671"/>
                <a:gd name="connsiteX44" fmla="*/ 1482707 w 4812374"/>
                <a:gd name="connsiteY44" fmla="*/ 2867387 h 4810671"/>
                <a:gd name="connsiteX45" fmla="*/ 611987 w 4812374"/>
                <a:gd name="connsiteY45" fmla="*/ 2867386 h 4810671"/>
                <a:gd name="connsiteX46" fmla="*/ 611987 w 4812374"/>
                <a:gd name="connsiteY46" fmla="*/ 2872857 h 4810671"/>
                <a:gd name="connsiteX47" fmla="*/ 603849 w 4812374"/>
                <a:gd name="connsiteY47" fmla="*/ 2868159 h 4810671"/>
                <a:gd name="connsiteX48" fmla="*/ 253396 w 4812374"/>
                <a:gd name="connsiteY48" fmla="*/ 3475163 h 4810671"/>
                <a:gd name="connsiteX49" fmla="*/ 189090 w 4812374"/>
                <a:gd name="connsiteY49" fmla="*/ 3341674 h 4810671"/>
                <a:gd name="connsiteX50" fmla="*/ 0 w 4812374"/>
                <a:gd name="connsiteY50" fmla="*/ 2405077 h 4810671"/>
                <a:gd name="connsiteX51" fmla="*/ 290414 w 4812374"/>
                <a:gd name="connsiteY51" fmla="*/ 1258146 h 4810671"/>
                <a:gd name="connsiteX52" fmla="*/ 2554763 w 4812374"/>
                <a:gd name="connsiteY52" fmla="*/ 6393 h 4810671"/>
                <a:gd name="connsiteX53" fmla="*/ 2652206 w 4812374"/>
                <a:gd name="connsiteY53" fmla="*/ 11313 h 4810671"/>
                <a:gd name="connsiteX54" fmla="*/ 4401435 w 4812374"/>
                <a:gd name="connsiteY54" fmla="*/ 1059755 h 4810671"/>
                <a:gd name="connsiteX55" fmla="*/ 4474956 w 4812374"/>
                <a:gd name="connsiteY55" fmla="*/ 1180775 h 4810671"/>
                <a:gd name="connsiteX56" fmla="*/ 4118158 w 4812374"/>
                <a:gd name="connsiteY56" fmla="*/ 1798766 h 4810671"/>
                <a:gd name="connsiteX57" fmla="*/ 3242019 w 4812374"/>
                <a:gd name="connsiteY57" fmla="*/ 1798766 h 4810671"/>
                <a:gd name="connsiteX58" fmla="*/ 3203765 w 4812374"/>
                <a:gd name="connsiteY58" fmla="*/ 1747610 h 4810671"/>
                <a:gd name="connsiteX59" fmla="*/ 2511867 w 4812374"/>
                <a:gd name="connsiteY59" fmla="*/ 1376812 h 4810671"/>
                <a:gd name="connsiteX60" fmla="*/ 2497471 w 4812374"/>
                <a:gd name="connsiteY60" fmla="*/ 1376085 h 4810671"/>
                <a:gd name="connsiteX61" fmla="*/ 2917284 w 4812374"/>
                <a:gd name="connsiteY61" fmla="*/ 639450 h 4810671"/>
                <a:gd name="connsiteX62" fmla="*/ 2912531 w 4812374"/>
                <a:gd name="connsiteY62" fmla="*/ 636741 h 4810671"/>
                <a:gd name="connsiteX63" fmla="*/ 2920642 w 4812374"/>
                <a:gd name="connsiteY63" fmla="*/ 631997 h 4810671"/>
                <a:gd name="connsiteX64" fmla="*/ 2384205 w 4812374"/>
                <a:gd name="connsiteY64" fmla="*/ 0 h 4810671"/>
                <a:gd name="connsiteX65" fmla="*/ 2754818 w 4812374"/>
                <a:gd name="connsiteY65" fmla="*/ 633698 h 4810671"/>
                <a:gd name="connsiteX66" fmla="*/ 2332226 w 4812374"/>
                <a:gd name="connsiteY66" fmla="*/ 1375210 h 4810671"/>
                <a:gd name="connsiteX67" fmla="*/ 2300507 w 4812374"/>
                <a:gd name="connsiteY67" fmla="*/ 1376812 h 4810671"/>
                <a:gd name="connsiteX68" fmla="*/ 1549108 w 4812374"/>
                <a:gd name="connsiteY68" fmla="*/ 1827180 h 4810671"/>
                <a:gd name="connsiteX69" fmla="*/ 1540627 w 4812374"/>
                <a:gd name="connsiteY69" fmla="*/ 1841141 h 4810671"/>
                <a:gd name="connsiteX70" fmla="*/ 1116319 w 4812374"/>
                <a:gd name="connsiteY70" fmla="*/ 1106218 h 4810671"/>
                <a:gd name="connsiteX71" fmla="*/ 1111581 w 4812374"/>
                <a:gd name="connsiteY71" fmla="*/ 1108953 h 4810671"/>
                <a:gd name="connsiteX72" fmla="*/ 1111581 w 4812374"/>
                <a:gd name="connsiteY72" fmla="*/ 1099556 h 4810671"/>
                <a:gd name="connsiteX73" fmla="*/ 386760 w 4812374"/>
                <a:gd name="connsiteY73" fmla="*/ 1099556 h 4810671"/>
                <a:gd name="connsiteX74" fmla="*/ 410939 w 4812374"/>
                <a:gd name="connsiteY74" fmla="*/ 1059755 h 4810671"/>
                <a:gd name="connsiteX75" fmla="*/ 2160169 w 4812374"/>
                <a:gd name="connsiteY75" fmla="*/ 11313 h 4810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4812374" h="4810671">
                  <a:moveTo>
                    <a:pt x="687433" y="3011387"/>
                  </a:moveTo>
                  <a:lnTo>
                    <a:pt x="1570356" y="3011388"/>
                  </a:lnTo>
                  <a:lnTo>
                    <a:pt x="1608610" y="3062544"/>
                  </a:lnTo>
                  <a:cubicBezTo>
                    <a:pt x="1777123" y="3266735"/>
                    <a:pt x="2022534" y="3405113"/>
                    <a:pt x="2300507" y="3433343"/>
                  </a:cubicBezTo>
                  <a:lnTo>
                    <a:pt x="2328028" y="3434733"/>
                  </a:lnTo>
                  <a:lnTo>
                    <a:pt x="1896493" y="4182172"/>
                  </a:lnTo>
                  <a:lnTo>
                    <a:pt x="1901230" y="4184908"/>
                  </a:lnTo>
                  <a:lnTo>
                    <a:pt x="1893092" y="4189606"/>
                  </a:lnTo>
                  <a:lnTo>
                    <a:pt x="2247377" y="4803245"/>
                  </a:lnTo>
                  <a:lnTo>
                    <a:pt x="2160169" y="4798841"/>
                  </a:lnTo>
                  <a:cubicBezTo>
                    <a:pt x="1432168" y="4724909"/>
                    <a:pt x="800108" y="4326444"/>
                    <a:pt x="410939" y="3750399"/>
                  </a:cubicBezTo>
                  <a:lnTo>
                    <a:pt x="333940" y="3623655"/>
                  </a:lnTo>
                  <a:close/>
                  <a:moveTo>
                    <a:pt x="3264650" y="2980696"/>
                  </a:moveTo>
                  <a:lnTo>
                    <a:pt x="3690789" y="3718792"/>
                  </a:lnTo>
                  <a:lnTo>
                    <a:pt x="3695527" y="3716057"/>
                  </a:lnTo>
                  <a:lnTo>
                    <a:pt x="3695527" y="3725454"/>
                  </a:lnTo>
                  <a:lnTo>
                    <a:pt x="4416589" y="3725454"/>
                  </a:lnTo>
                  <a:lnTo>
                    <a:pt x="4401435" y="3750399"/>
                  </a:lnTo>
                  <a:cubicBezTo>
                    <a:pt x="4012267" y="4326444"/>
                    <a:pt x="3380206" y="4724909"/>
                    <a:pt x="2652206" y="4798841"/>
                  </a:cubicBezTo>
                  <a:lnTo>
                    <a:pt x="2417941" y="4810671"/>
                  </a:lnTo>
                  <a:lnTo>
                    <a:pt x="2058923" y="4188834"/>
                  </a:lnTo>
                  <a:lnTo>
                    <a:pt x="2494605" y="3434215"/>
                  </a:lnTo>
                  <a:lnTo>
                    <a:pt x="2511867" y="3433343"/>
                  </a:lnTo>
                  <a:cubicBezTo>
                    <a:pt x="2824587" y="3401584"/>
                    <a:pt x="3096095" y="3230420"/>
                    <a:pt x="3263266" y="2982974"/>
                  </a:cubicBezTo>
                  <a:close/>
                  <a:moveTo>
                    <a:pt x="4555893" y="1328587"/>
                  </a:moveTo>
                  <a:lnTo>
                    <a:pt x="4623284" y="1468481"/>
                  </a:lnTo>
                  <a:cubicBezTo>
                    <a:pt x="4745044" y="1756353"/>
                    <a:pt x="4812374" y="2072852"/>
                    <a:pt x="4812374" y="2405077"/>
                  </a:cubicBezTo>
                  <a:cubicBezTo>
                    <a:pt x="4812374" y="2820358"/>
                    <a:pt x="4707170" y="3211068"/>
                    <a:pt x="4521960" y="3552009"/>
                  </a:cubicBezTo>
                  <a:lnTo>
                    <a:pt x="4504072" y="3581454"/>
                  </a:lnTo>
                  <a:lnTo>
                    <a:pt x="3777774" y="3581454"/>
                  </a:lnTo>
                  <a:lnTo>
                    <a:pt x="3345970" y="2833546"/>
                  </a:lnTo>
                  <a:lnTo>
                    <a:pt x="3358564" y="2807402"/>
                  </a:lnTo>
                  <a:cubicBezTo>
                    <a:pt x="3410867" y="2683743"/>
                    <a:pt x="3439789" y="2547788"/>
                    <a:pt x="3439789" y="2405077"/>
                  </a:cubicBezTo>
                  <a:cubicBezTo>
                    <a:pt x="3439789" y="2262366"/>
                    <a:pt x="3410867" y="2126411"/>
                    <a:pt x="3358564" y="2002752"/>
                  </a:cubicBezTo>
                  <a:lnTo>
                    <a:pt x="3329667" y="1942766"/>
                  </a:lnTo>
                  <a:lnTo>
                    <a:pt x="4193603" y="1942767"/>
                  </a:lnTo>
                  <a:lnTo>
                    <a:pt x="4193604" y="1937296"/>
                  </a:lnTo>
                  <a:lnTo>
                    <a:pt x="4201742" y="1941994"/>
                  </a:lnTo>
                  <a:close/>
                  <a:moveTo>
                    <a:pt x="299278" y="1243556"/>
                  </a:moveTo>
                  <a:lnTo>
                    <a:pt x="1029334" y="1243556"/>
                  </a:lnTo>
                  <a:lnTo>
                    <a:pt x="1460108" y="1989680"/>
                  </a:lnTo>
                  <a:lnTo>
                    <a:pt x="1453811" y="2002752"/>
                  </a:lnTo>
                  <a:cubicBezTo>
                    <a:pt x="1401508" y="2126411"/>
                    <a:pt x="1372585" y="2262366"/>
                    <a:pt x="1372585" y="2405077"/>
                  </a:cubicBezTo>
                  <a:cubicBezTo>
                    <a:pt x="1372585" y="2547788"/>
                    <a:pt x="1401508" y="2683743"/>
                    <a:pt x="1453811" y="2807402"/>
                  </a:cubicBezTo>
                  <a:lnTo>
                    <a:pt x="1482707" y="2867387"/>
                  </a:lnTo>
                  <a:lnTo>
                    <a:pt x="611987" y="2867386"/>
                  </a:lnTo>
                  <a:lnTo>
                    <a:pt x="611987" y="2872857"/>
                  </a:lnTo>
                  <a:lnTo>
                    <a:pt x="603849" y="2868159"/>
                  </a:lnTo>
                  <a:lnTo>
                    <a:pt x="253396" y="3475163"/>
                  </a:lnTo>
                  <a:lnTo>
                    <a:pt x="189090" y="3341674"/>
                  </a:lnTo>
                  <a:cubicBezTo>
                    <a:pt x="67331" y="3053801"/>
                    <a:pt x="0" y="2737302"/>
                    <a:pt x="0" y="2405077"/>
                  </a:cubicBezTo>
                  <a:cubicBezTo>
                    <a:pt x="0" y="1989796"/>
                    <a:pt x="105204" y="1599086"/>
                    <a:pt x="290414" y="1258146"/>
                  </a:cubicBezTo>
                  <a:close/>
                  <a:moveTo>
                    <a:pt x="2554763" y="6393"/>
                  </a:moveTo>
                  <a:lnTo>
                    <a:pt x="2652206" y="11313"/>
                  </a:lnTo>
                  <a:cubicBezTo>
                    <a:pt x="3380206" y="85246"/>
                    <a:pt x="4012267" y="483710"/>
                    <a:pt x="4401435" y="1059755"/>
                  </a:cubicBezTo>
                  <a:lnTo>
                    <a:pt x="4474956" y="1180775"/>
                  </a:lnTo>
                  <a:lnTo>
                    <a:pt x="4118158" y="1798766"/>
                  </a:lnTo>
                  <a:lnTo>
                    <a:pt x="3242019" y="1798766"/>
                  </a:lnTo>
                  <a:lnTo>
                    <a:pt x="3203765" y="1747610"/>
                  </a:lnTo>
                  <a:cubicBezTo>
                    <a:pt x="3035251" y="1543419"/>
                    <a:pt x="2789841" y="1405041"/>
                    <a:pt x="2511867" y="1376812"/>
                  </a:cubicBezTo>
                  <a:lnTo>
                    <a:pt x="2497471" y="1376085"/>
                  </a:lnTo>
                  <a:lnTo>
                    <a:pt x="2917284" y="639450"/>
                  </a:lnTo>
                  <a:lnTo>
                    <a:pt x="2912531" y="636741"/>
                  </a:lnTo>
                  <a:lnTo>
                    <a:pt x="2920642" y="631997"/>
                  </a:lnTo>
                  <a:close/>
                  <a:moveTo>
                    <a:pt x="2384205" y="0"/>
                  </a:moveTo>
                  <a:lnTo>
                    <a:pt x="2754818" y="633698"/>
                  </a:lnTo>
                  <a:lnTo>
                    <a:pt x="2332226" y="1375210"/>
                  </a:lnTo>
                  <a:lnTo>
                    <a:pt x="2300507" y="1376812"/>
                  </a:lnTo>
                  <a:cubicBezTo>
                    <a:pt x="1987787" y="1408570"/>
                    <a:pt x="1716279" y="1579734"/>
                    <a:pt x="1549108" y="1827180"/>
                  </a:cubicBezTo>
                  <a:lnTo>
                    <a:pt x="1540627" y="1841141"/>
                  </a:lnTo>
                  <a:lnTo>
                    <a:pt x="1116319" y="1106218"/>
                  </a:lnTo>
                  <a:lnTo>
                    <a:pt x="1111581" y="1108953"/>
                  </a:lnTo>
                  <a:lnTo>
                    <a:pt x="1111581" y="1099556"/>
                  </a:lnTo>
                  <a:lnTo>
                    <a:pt x="386760" y="1099556"/>
                  </a:lnTo>
                  <a:lnTo>
                    <a:pt x="410939" y="1059755"/>
                  </a:lnTo>
                  <a:cubicBezTo>
                    <a:pt x="800108" y="483710"/>
                    <a:pt x="1432168" y="85246"/>
                    <a:pt x="2160169" y="11313"/>
                  </a:cubicBezTo>
                  <a:close/>
                </a:path>
              </a:pathLst>
            </a:custGeom>
            <a:solidFill>
              <a:srgbClr val="F79646">
                <a:lumMod val="40000"/>
                <a:lumOff val="60000"/>
              </a:srgbClr>
            </a:solidFill>
            <a:ln w="25400" cap="flat" cmpd="sng" algn="ctr">
              <a:solidFill>
                <a:srgbClr val="F79646">
                  <a:lumMod val="7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309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kern="0">
                <a:solidFill>
                  <a:prstClr val="white"/>
                </a:solidFill>
                <a:latin typeface="Calibri"/>
                <a:cs typeface="+mn-cs"/>
              </a:endParaRPr>
            </a:p>
          </p:txBody>
        </p:sp>
        <p:sp>
          <p:nvSpPr>
            <p:cNvPr id="6" name="Freeform: Shape 25">
              <a:extLst>
                <a:ext uri="{FF2B5EF4-FFF2-40B4-BE49-F238E27FC236}">
                  <a16:creationId xmlns:a16="http://schemas.microsoft.com/office/drawing/2014/main" id="{62B33682-8E1F-4E05-846A-8ED40AA41AEA}"/>
                </a:ext>
              </a:extLst>
            </p:cNvPr>
            <p:cNvSpPr/>
            <p:nvPr/>
          </p:nvSpPr>
          <p:spPr>
            <a:xfrm>
              <a:off x="9531137" y="1617372"/>
              <a:ext cx="1390220" cy="820600"/>
            </a:xfrm>
            <a:custGeom>
              <a:avLst/>
              <a:gdLst>
                <a:gd name="connsiteX0" fmla="*/ 0 w 950561"/>
                <a:gd name="connsiteY0" fmla="*/ 0 h 950561"/>
                <a:gd name="connsiteX1" fmla="*/ 950561 w 950561"/>
                <a:gd name="connsiteY1" fmla="*/ 0 h 950561"/>
                <a:gd name="connsiteX2" fmla="*/ 950561 w 950561"/>
                <a:gd name="connsiteY2" fmla="*/ 950561 h 950561"/>
                <a:gd name="connsiteX3" fmla="*/ 0 w 950561"/>
                <a:gd name="connsiteY3" fmla="*/ 950561 h 950561"/>
                <a:gd name="connsiteX4" fmla="*/ 0 w 950561"/>
                <a:gd name="connsiteY4" fmla="*/ 0 h 95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0561" h="950561">
                  <a:moveTo>
                    <a:pt x="0" y="0"/>
                  </a:moveTo>
                  <a:lnTo>
                    <a:pt x="950561" y="0"/>
                  </a:lnTo>
                  <a:lnTo>
                    <a:pt x="950561" y="950561"/>
                  </a:lnTo>
                  <a:lnTo>
                    <a:pt x="0" y="950561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spcFirstLastPara="0" vert="horz" wrap="square" lIns="13968" tIns="13968" rIns="13968" bIns="13968" numCol="1" spcCol="1270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8890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EVALUATING</a:t>
              </a:r>
            </a:p>
          </p:txBody>
        </p:sp>
        <p:sp>
          <p:nvSpPr>
            <p:cNvPr id="7" name="Freeform: Shape 27">
              <a:extLst>
                <a:ext uri="{FF2B5EF4-FFF2-40B4-BE49-F238E27FC236}">
                  <a16:creationId xmlns:a16="http://schemas.microsoft.com/office/drawing/2014/main" id="{FDF08E36-7BA0-4B23-AE3C-612897DB2F61}"/>
                </a:ext>
              </a:extLst>
            </p:cNvPr>
            <p:cNvSpPr/>
            <p:nvPr/>
          </p:nvSpPr>
          <p:spPr>
            <a:xfrm>
              <a:off x="10200581" y="3342796"/>
              <a:ext cx="1390220" cy="820600"/>
            </a:xfrm>
            <a:custGeom>
              <a:avLst/>
              <a:gdLst>
                <a:gd name="connsiteX0" fmla="*/ 0 w 950561"/>
                <a:gd name="connsiteY0" fmla="*/ 0 h 950561"/>
                <a:gd name="connsiteX1" fmla="*/ 950561 w 950561"/>
                <a:gd name="connsiteY1" fmla="*/ 0 h 950561"/>
                <a:gd name="connsiteX2" fmla="*/ 950561 w 950561"/>
                <a:gd name="connsiteY2" fmla="*/ 950561 h 950561"/>
                <a:gd name="connsiteX3" fmla="*/ 0 w 950561"/>
                <a:gd name="connsiteY3" fmla="*/ 950561 h 950561"/>
                <a:gd name="connsiteX4" fmla="*/ 0 w 950561"/>
                <a:gd name="connsiteY4" fmla="*/ 0 h 95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0561" h="950561">
                  <a:moveTo>
                    <a:pt x="0" y="0"/>
                  </a:moveTo>
                  <a:lnTo>
                    <a:pt x="950561" y="0"/>
                  </a:lnTo>
                  <a:lnTo>
                    <a:pt x="950561" y="950561"/>
                  </a:lnTo>
                  <a:lnTo>
                    <a:pt x="0" y="950561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spcFirstLastPara="0" vert="horz" wrap="square" lIns="13968" tIns="13968" rIns="13968" bIns="13968" numCol="1" spcCol="1270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8890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PLANNING</a:t>
              </a:r>
            </a:p>
          </p:txBody>
        </p:sp>
        <p:sp>
          <p:nvSpPr>
            <p:cNvPr id="8" name="Freeform: Shape 29">
              <a:extLst>
                <a:ext uri="{FF2B5EF4-FFF2-40B4-BE49-F238E27FC236}">
                  <a16:creationId xmlns:a16="http://schemas.microsoft.com/office/drawing/2014/main" id="{65BECA5F-BF74-44A5-8440-68A5C1E39B8C}"/>
                </a:ext>
              </a:extLst>
            </p:cNvPr>
            <p:cNvSpPr/>
            <p:nvPr/>
          </p:nvSpPr>
          <p:spPr>
            <a:xfrm>
              <a:off x="9222972" y="4751815"/>
              <a:ext cx="1390220" cy="820600"/>
            </a:xfrm>
            <a:custGeom>
              <a:avLst/>
              <a:gdLst>
                <a:gd name="connsiteX0" fmla="*/ 0 w 950561"/>
                <a:gd name="connsiteY0" fmla="*/ 0 h 950561"/>
                <a:gd name="connsiteX1" fmla="*/ 950561 w 950561"/>
                <a:gd name="connsiteY1" fmla="*/ 0 h 950561"/>
                <a:gd name="connsiteX2" fmla="*/ 950561 w 950561"/>
                <a:gd name="connsiteY2" fmla="*/ 950561 h 950561"/>
                <a:gd name="connsiteX3" fmla="*/ 0 w 950561"/>
                <a:gd name="connsiteY3" fmla="*/ 950561 h 950561"/>
                <a:gd name="connsiteX4" fmla="*/ 0 w 950561"/>
                <a:gd name="connsiteY4" fmla="*/ 0 h 95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0561" h="950561">
                  <a:moveTo>
                    <a:pt x="0" y="0"/>
                  </a:moveTo>
                  <a:lnTo>
                    <a:pt x="950561" y="0"/>
                  </a:lnTo>
                  <a:lnTo>
                    <a:pt x="950561" y="950561"/>
                  </a:lnTo>
                  <a:lnTo>
                    <a:pt x="0" y="950561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spcFirstLastPara="0" vert="horz" wrap="square" lIns="13968" tIns="13968" rIns="13968" bIns="13968" numCol="1" spcCol="1270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8890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ORGANIZING</a:t>
              </a:r>
            </a:p>
          </p:txBody>
        </p:sp>
        <p:sp>
          <p:nvSpPr>
            <p:cNvPr id="9" name="Freeform: Shape 31">
              <a:extLst>
                <a:ext uri="{FF2B5EF4-FFF2-40B4-BE49-F238E27FC236}">
                  <a16:creationId xmlns:a16="http://schemas.microsoft.com/office/drawing/2014/main" id="{59A8E973-A5F8-4274-8B7C-E9B1D8578D16}"/>
                </a:ext>
              </a:extLst>
            </p:cNvPr>
            <p:cNvSpPr/>
            <p:nvPr/>
          </p:nvSpPr>
          <p:spPr>
            <a:xfrm>
              <a:off x="7379015" y="4454078"/>
              <a:ext cx="1390220" cy="820600"/>
            </a:xfrm>
            <a:custGeom>
              <a:avLst/>
              <a:gdLst>
                <a:gd name="connsiteX0" fmla="*/ 0 w 950561"/>
                <a:gd name="connsiteY0" fmla="*/ 0 h 950561"/>
                <a:gd name="connsiteX1" fmla="*/ 950561 w 950561"/>
                <a:gd name="connsiteY1" fmla="*/ 0 h 950561"/>
                <a:gd name="connsiteX2" fmla="*/ 950561 w 950561"/>
                <a:gd name="connsiteY2" fmla="*/ 950561 h 950561"/>
                <a:gd name="connsiteX3" fmla="*/ 0 w 950561"/>
                <a:gd name="connsiteY3" fmla="*/ 950561 h 950561"/>
                <a:gd name="connsiteX4" fmla="*/ 0 w 950561"/>
                <a:gd name="connsiteY4" fmla="*/ 0 h 95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0561" h="950561">
                  <a:moveTo>
                    <a:pt x="0" y="0"/>
                  </a:moveTo>
                  <a:lnTo>
                    <a:pt x="950561" y="0"/>
                  </a:lnTo>
                  <a:lnTo>
                    <a:pt x="950561" y="950561"/>
                  </a:lnTo>
                  <a:lnTo>
                    <a:pt x="0" y="950561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spcFirstLastPara="0" vert="horz" wrap="square" lIns="13968" tIns="13968" rIns="13968" bIns="13968" numCol="1" spcCol="1270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8890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TRAINING</a:t>
              </a:r>
            </a:p>
            <a:p>
              <a:pPr algn="ctr" defTabSz="48890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&amp; EQUIPING</a:t>
              </a:r>
            </a:p>
          </p:txBody>
        </p:sp>
        <p:sp>
          <p:nvSpPr>
            <p:cNvPr id="10" name="Freeform: Shape 33">
              <a:extLst>
                <a:ext uri="{FF2B5EF4-FFF2-40B4-BE49-F238E27FC236}">
                  <a16:creationId xmlns:a16="http://schemas.microsoft.com/office/drawing/2014/main" id="{E43AFF10-6A09-487E-AF19-C6B077A226D6}"/>
                </a:ext>
              </a:extLst>
            </p:cNvPr>
            <p:cNvSpPr/>
            <p:nvPr/>
          </p:nvSpPr>
          <p:spPr>
            <a:xfrm>
              <a:off x="6616278" y="2597620"/>
              <a:ext cx="1390220" cy="820600"/>
            </a:xfrm>
            <a:custGeom>
              <a:avLst/>
              <a:gdLst>
                <a:gd name="connsiteX0" fmla="*/ 0 w 950561"/>
                <a:gd name="connsiteY0" fmla="*/ 0 h 950561"/>
                <a:gd name="connsiteX1" fmla="*/ 950561 w 950561"/>
                <a:gd name="connsiteY1" fmla="*/ 0 h 950561"/>
                <a:gd name="connsiteX2" fmla="*/ 950561 w 950561"/>
                <a:gd name="connsiteY2" fmla="*/ 950561 h 950561"/>
                <a:gd name="connsiteX3" fmla="*/ 0 w 950561"/>
                <a:gd name="connsiteY3" fmla="*/ 950561 h 950561"/>
                <a:gd name="connsiteX4" fmla="*/ 0 w 950561"/>
                <a:gd name="connsiteY4" fmla="*/ 0 h 95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0561" h="950561">
                  <a:moveTo>
                    <a:pt x="0" y="0"/>
                  </a:moveTo>
                  <a:lnTo>
                    <a:pt x="950561" y="0"/>
                  </a:lnTo>
                  <a:lnTo>
                    <a:pt x="950561" y="950561"/>
                  </a:lnTo>
                  <a:lnTo>
                    <a:pt x="0" y="950561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spcFirstLastPara="0" vert="horz" wrap="square" lIns="13968" tIns="13968" rIns="13968" bIns="13968" numCol="1" spcCol="1270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8890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PRACTISING</a:t>
              </a:r>
            </a:p>
            <a:p>
              <a:pPr algn="ctr" defTabSz="48890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&amp; TESTING</a:t>
              </a:r>
            </a:p>
          </p:txBody>
        </p:sp>
        <p:sp>
          <p:nvSpPr>
            <p:cNvPr id="11" name="Freeform: Shape 35">
              <a:extLst>
                <a:ext uri="{FF2B5EF4-FFF2-40B4-BE49-F238E27FC236}">
                  <a16:creationId xmlns:a16="http://schemas.microsoft.com/office/drawing/2014/main" id="{E3F564DB-0995-42AE-83DA-88501F7037A0}"/>
                </a:ext>
              </a:extLst>
            </p:cNvPr>
            <p:cNvSpPr/>
            <p:nvPr/>
          </p:nvSpPr>
          <p:spPr>
            <a:xfrm>
              <a:off x="7634822" y="1420088"/>
              <a:ext cx="1595712" cy="820600"/>
            </a:xfrm>
            <a:custGeom>
              <a:avLst/>
              <a:gdLst>
                <a:gd name="connsiteX0" fmla="*/ 0 w 950561"/>
                <a:gd name="connsiteY0" fmla="*/ 0 h 950561"/>
                <a:gd name="connsiteX1" fmla="*/ 950561 w 950561"/>
                <a:gd name="connsiteY1" fmla="*/ 0 h 950561"/>
                <a:gd name="connsiteX2" fmla="*/ 950561 w 950561"/>
                <a:gd name="connsiteY2" fmla="*/ 950561 h 950561"/>
                <a:gd name="connsiteX3" fmla="*/ 0 w 950561"/>
                <a:gd name="connsiteY3" fmla="*/ 950561 h 950561"/>
                <a:gd name="connsiteX4" fmla="*/ 0 w 950561"/>
                <a:gd name="connsiteY4" fmla="*/ 0 h 95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0561" h="950561">
                  <a:moveTo>
                    <a:pt x="0" y="0"/>
                  </a:moveTo>
                  <a:lnTo>
                    <a:pt x="950561" y="0"/>
                  </a:lnTo>
                  <a:lnTo>
                    <a:pt x="950561" y="950561"/>
                  </a:lnTo>
                  <a:lnTo>
                    <a:pt x="0" y="950561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spcFirstLastPara="0" vert="horz" wrap="square" lIns="13968" tIns="13968" rIns="13968" bIns="13968" numCol="1" spcCol="1270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8890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IMPLEMENTING</a:t>
              </a:r>
            </a:p>
            <a:p>
              <a:pPr algn="ctr" defTabSz="48890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CORRECTIVE</a:t>
              </a:r>
            </a:p>
            <a:p>
              <a:pPr algn="ctr" defTabSz="48890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ACTIONS</a:t>
              </a: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DA49854F-2CF8-4469-9E96-EBC7E7CC29D6}"/>
              </a:ext>
            </a:extLst>
          </p:cNvPr>
          <p:cNvSpPr/>
          <p:nvPr/>
        </p:nvSpPr>
        <p:spPr>
          <a:xfrm>
            <a:off x="8073074" y="3495490"/>
            <a:ext cx="2031669" cy="830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09" rtl="0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PREPAREDNESS &amp; RESPONSE CYCLE</a:t>
            </a:r>
          </a:p>
        </p:txBody>
      </p:sp>
      <p:sp>
        <p:nvSpPr>
          <p:cNvPr id="13" name="Freeform: Shape 35">
            <a:extLst>
              <a:ext uri="{FF2B5EF4-FFF2-40B4-BE49-F238E27FC236}">
                <a16:creationId xmlns:a16="http://schemas.microsoft.com/office/drawing/2014/main" id="{84A3E730-C938-4947-87A4-A02CA50D5363}"/>
              </a:ext>
            </a:extLst>
          </p:cNvPr>
          <p:cNvSpPr/>
          <p:nvPr/>
        </p:nvSpPr>
        <p:spPr>
          <a:xfrm>
            <a:off x="5587901" y="2107127"/>
            <a:ext cx="1390039" cy="820493"/>
          </a:xfrm>
          <a:custGeom>
            <a:avLst/>
            <a:gdLst>
              <a:gd name="connsiteX0" fmla="*/ 0 w 950561"/>
              <a:gd name="connsiteY0" fmla="*/ 0 h 950561"/>
              <a:gd name="connsiteX1" fmla="*/ 950561 w 950561"/>
              <a:gd name="connsiteY1" fmla="*/ 0 h 950561"/>
              <a:gd name="connsiteX2" fmla="*/ 950561 w 950561"/>
              <a:gd name="connsiteY2" fmla="*/ 950561 h 950561"/>
              <a:gd name="connsiteX3" fmla="*/ 0 w 950561"/>
              <a:gd name="connsiteY3" fmla="*/ 950561 h 950561"/>
              <a:gd name="connsiteX4" fmla="*/ 0 w 950561"/>
              <a:gd name="connsiteY4" fmla="*/ 0 h 950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0561" h="950561">
                <a:moveTo>
                  <a:pt x="0" y="0"/>
                </a:moveTo>
                <a:lnTo>
                  <a:pt x="950561" y="0"/>
                </a:lnTo>
                <a:lnTo>
                  <a:pt x="950561" y="950561"/>
                </a:lnTo>
                <a:lnTo>
                  <a:pt x="0" y="9505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spcFirstLastPara="0" vert="horz" wrap="square" lIns="13968" tIns="13968" rIns="13968" bIns="13968" numCol="1" spcCol="127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89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REVIEWING</a:t>
            </a:r>
          </a:p>
        </p:txBody>
      </p:sp>
      <p:sp>
        <p:nvSpPr>
          <p:cNvPr id="14" name="Freeform: Shape 35">
            <a:extLst>
              <a:ext uri="{FF2B5EF4-FFF2-40B4-BE49-F238E27FC236}">
                <a16:creationId xmlns:a16="http://schemas.microsoft.com/office/drawing/2014/main" id="{F0DEB487-6316-4594-855B-6346D767F081}"/>
              </a:ext>
            </a:extLst>
          </p:cNvPr>
          <p:cNvSpPr/>
          <p:nvPr/>
        </p:nvSpPr>
        <p:spPr>
          <a:xfrm>
            <a:off x="5510447" y="4693027"/>
            <a:ext cx="1390039" cy="820493"/>
          </a:xfrm>
          <a:custGeom>
            <a:avLst/>
            <a:gdLst>
              <a:gd name="connsiteX0" fmla="*/ 0 w 950561"/>
              <a:gd name="connsiteY0" fmla="*/ 0 h 950561"/>
              <a:gd name="connsiteX1" fmla="*/ 950561 w 950561"/>
              <a:gd name="connsiteY1" fmla="*/ 0 h 950561"/>
              <a:gd name="connsiteX2" fmla="*/ 950561 w 950561"/>
              <a:gd name="connsiteY2" fmla="*/ 950561 h 950561"/>
              <a:gd name="connsiteX3" fmla="*/ 0 w 950561"/>
              <a:gd name="connsiteY3" fmla="*/ 950561 h 950561"/>
              <a:gd name="connsiteX4" fmla="*/ 0 w 950561"/>
              <a:gd name="connsiteY4" fmla="*/ 0 h 950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0561" h="950561">
                <a:moveTo>
                  <a:pt x="0" y="0"/>
                </a:moveTo>
                <a:lnTo>
                  <a:pt x="950561" y="0"/>
                </a:lnTo>
                <a:lnTo>
                  <a:pt x="950561" y="950561"/>
                </a:lnTo>
                <a:lnTo>
                  <a:pt x="0" y="950561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spcFirstLastPara="0" vert="horz" wrap="square" lIns="13968" tIns="13968" rIns="13968" bIns="13968" numCol="1" spcCol="127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889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-9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RESPONDING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51C677A-10C8-47F9-A68B-93E5B17E531B}"/>
              </a:ext>
            </a:extLst>
          </p:cNvPr>
          <p:cNvSpPr/>
          <p:nvPr/>
        </p:nvSpPr>
        <p:spPr>
          <a:xfrm rot="13200000" flipV="1">
            <a:off x="6922348" y="5602276"/>
            <a:ext cx="594822" cy="568637"/>
          </a:xfrm>
          <a:custGeom>
            <a:avLst/>
            <a:gdLst>
              <a:gd name="connsiteX0" fmla="*/ 808119 w 1490545"/>
              <a:gd name="connsiteY0" fmla="*/ 1203183 h 1424931"/>
              <a:gd name="connsiteX1" fmla="*/ 260985 w 1490545"/>
              <a:gd name="connsiteY1" fmla="*/ 744083 h 1424931"/>
              <a:gd name="connsiteX2" fmla="*/ 184214 w 1490545"/>
              <a:gd name="connsiteY2" fmla="*/ 835575 h 1424931"/>
              <a:gd name="connsiteX3" fmla="*/ 731349 w 1490545"/>
              <a:gd name="connsiteY3" fmla="*/ 1294675 h 1424931"/>
              <a:gd name="connsiteX4" fmla="*/ 1066311 w 1490545"/>
              <a:gd name="connsiteY4" fmla="*/ 1107793 h 1424931"/>
              <a:gd name="connsiteX5" fmla="*/ 1013000 w 1490545"/>
              <a:gd name="connsiteY5" fmla="*/ 1152526 h 1424931"/>
              <a:gd name="connsiteX6" fmla="*/ 1241575 w 1490545"/>
              <a:gd name="connsiteY6" fmla="*/ 1424931 h 1424931"/>
              <a:gd name="connsiteX7" fmla="*/ 1294886 w 1490545"/>
              <a:gd name="connsiteY7" fmla="*/ 1380198 h 1424931"/>
              <a:gd name="connsiteX8" fmla="*/ 342755 w 1490545"/>
              <a:gd name="connsiteY8" fmla="*/ 463393 h 1424931"/>
              <a:gd name="connsiteX9" fmla="*/ 34796 w 1490545"/>
              <a:gd name="connsiteY9" fmla="*/ 285594 h 1424931"/>
              <a:gd name="connsiteX10" fmla="*/ 0 w 1490545"/>
              <a:gd name="connsiteY10" fmla="*/ 345862 h 1424931"/>
              <a:gd name="connsiteX11" fmla="*/ 307959 w 1490545"/>
              <a:gd name="connsiteY11" fmla="*/ 523662 h 1424931"/>
              <a:gd name="connsiteX12" fmla="*/ 954736 w 1490545"/>
              <a:gd name="connsiteY12" fmla="*/ 723969 h 1424931"/>
              <a:gd name="connsiteX13" fmla="*/ 912008 w 1490545"/>
              <a:gd name="connsiteY13" fmla="*/ 809873 h 1424931"/>
              <a:gd name="connsiteX14" fmla="*/ 940566 w 1490545"/>
              <a:gd name="connsiteY14" fmla="*/ 876255 h 1424931"/>
              <a:gd name="connsiteX15" fmla="*/ 870234 w 1490545"/>
              <a:gd name="connsiteY15" fmla="*/ 859658 h 1424931"/>
              <a:gd name="connsiteX16" fmla="*/ 793055 w 1490545"/>
              <a:gd name="connsiteY16" fmla="*/ 916653 h 1424931"/>
              <a:gd name="connsiteX17" fmla="*/ 835782 w 1490545"/>
              <a:gd name="connsiteY17" fmla="*/ 830749 h 1424931"/>
              <a:gd name="connsiteX18" fmla="*/ 807224 w 1490545"/>
              <a:gd name="connsiteY18" fmla="*/ 764368 h 1424931"/>
              <a:gd name="connsiteX19" fmla="*/ 877556 w 1490545"/>
              <a:gd name="connsiteY19" fmla="*/ 780965 h 1424931"/>
              <a:gd name="connsiteX20" fmla="*/ 875309 w 1490545"/>
              <a:gd name="connsiteY20" fmla="*/ 567534 h 1424931"/>
              <a:gd name="connsiteX21" fmla="*/ 451846 w 1490545"/>
              <a:gd name="connsiteY21" fmla="*/ 516624 h 1424931"/>
              <a:gd name="connsiteX22" fmla="*/ 301950 w 1490545"/>
              <a:gd name="connsiteY22" fmla="*/ 695263 h 1424931"/>
              <a:gd name="connsiteX23" fmla="*/ 849083 w 1490545"/>
              <a:gd name="connsiteY23" fmla="*/ 1154362 h 1424931"/>
              <a:gd name="connsiteX24" fmla="*/ 998980 w 1490545"/>
              <a:gd name="connsiteY24" fmla="*/ 975723 h 1424931"/>
              <a:gd name="connsiteX25" fmla="*/ 875309 w 1490545"/>
              <a:gd name="connsiteY25" fmla="*/ 567534 h 1424931"/>
              <a:gd name="connsiteX26" fmla="*/ 536224 w 1490545"/>
              <a:gd name="connsiteY26" fmla="*/ 0 h 1424931"/>
              <a:gd name="connsiteX27" fmla="*/ 467689 w 1490545"/>
              <a:gd name="connsiteY27" fmla="*/ 12084 h 1424931"/>
              <a:gd name="connsiteX28" fmla="*/ 529439 w 1490545"/>
              <a:gd name="connsiteY28" fmla="*/ 362282 h 1424931"/>
              <a:gd name="connsiteX29" fmla="*/ 597973 w 1490545"/>
              <a:gd name="connsiteY29" fmla="*/ 350197 h 1424931"/>
              <a:gd name="connsiteX30" fmla="*/ 1490545 w 1490545"/>
              <a:gd name="connsiteY30" fmla="*/ 780950 h 1424931"/>
              <a:gd name="connsiteX31" fmla="*/ 1134945 w 1490545"/>
              <a:gd name="connsiteY31" fmla="*/ 780950 h 1424931"/>
              <a:gd name="connsiteX32" fmla="*/ 1134945 w 1490545"/>
              <a:gd name="connsiteY32" fmla="*/ 850542 h 1424931"/>
              <a:gd name="connsiteX33" fmla="*/ 1490545 w 1490545"/>
              <a:gd name="connsiteY33" fmla="*/ 850542 h 1424931"/>
              <a:gd name="connsiteX34" fmla="*/ 1190439 w 1490545"/>
              <a:gd name="connsiteY34" fmla="*/ 228843 h 1424931"/>
              <a:gd name="connsiteX35" fmla="*/ 1137128 w 1490545"/>
              <a:gd name="connsiteY35" fmla="*/ 184110 h 1424931"/>
              <a:gd name="connsiteX36" fmla="*/ 908553 w 1490545"/>
              <a:gd name="connsiteY36" fmla="*/ 456515 h 1424931"/>
              <a:gd name="connsiteX37" fmla="*/ 961864 w 1490545"/>
              <a:gd name="connsiteY37" fmla="*/ 501248 h 142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490545" h="1424931">
                <a:moveTo>
                  <a:pt x="808119" y="1203183"/>
                </a:moveTo>
                <a:lnTo>
                  <a:pt x="260985" y="744083"/>
                </a:lnTo>
                <a:lnTo>
                  <a:pt x="184214" y="835575"/>
                </a:lnTo>
                <a:lnTo>
                  <a:pt x="731349" y="1294675"/>
                </a:lnTo>
                <a:close/>
                <a:moveTo>
                  <a:pt x="1066311" y="1107793"/>
                </a:moveTo>
                <a:lnTo>
                  <a:pt x="1013000" y="1152526"/>
                </a:lnTo>
                <a:lnTo>
                  <a:pt x="1241575" y="1424931"/>
                </a:lnTo>
                <a:lnTo>
                  <a:pt x="1294886" y="1380198"/>
                </a:lnTo>
                <a:close/>
                <a:moveTo>
                  <a:pt x="342755" y="463393"/>
                </a:moveTo>
                <a:lnTo>
                  <a:pt x="34796" y="285594"/>
                </a:lnTo>
                <a:lnTo>
                  <a:pt x="0" y="345862"/>
                </a:lnTo>
                <a:lnTo>
                  <a:pt x="307959" y="523662"/>
                </a:lnTo>
                <a:close/>
                <a:moveTo>
                  <a:pt x="954736" y="723969"/>
                </a:moveTo>
                <a:lnTo>
                  <a:pt x="912008" y="809873"/>
                </a:lnTo>
                <a:lnTo>
                  <a:pt x="940566" y="876255"/>
                </a:lnTo>
                <a:lnTo>
                  <a:pt x="870234" y="859658"/>
                </a:lnTo>
                <a:lnTo>
                  <a:pt x="793055" y="916653"/>
                </a:lnTo>
                <a:lnTo>
                  <a:pt x="835782" y="830749"/>
                </a:lnTo>
                <a:lnTo>
                  <a:pt x="807224" y="764368"/>
                </a:lnTo>
                <a:lnTo>
                  <a:pt x="877556" y="780965"/>
                </a:lnTo>
                <a:close/>
                <a:moveTo>
                  <a:pt x="875309" y="567534"/>
                </a:moveTo>
                <a:cubicBezTo>
                  <a:pt x="724222" y="440757"/>
                  <a:pt x="534631" y="417964"/>
                  <a:pt x="451846" y="516624"/>
                </a:cubicBezTo>
                <a:lnTo>
                  <a:pt x="301950" y="695263"/>
                </a:lnTo>
                <a:lnTo>
                  <a:pt x="849083" y="1154362"/>
                </a:lnTo>
                <a:lnTo>
                  <a:pt x="998980" y="975723"/>
                </a:lnTo>
                <a:cubicBezTo>
                  <a:pt x="1081765" y="877063"/>
                  <a:pt x="1026396" y="694311"/>
                  <a:pt x="875309" y="567534"/>
                </a:cubicBezTo>
                <a:close/>
                <a:moveTo>
                  <a:pt x="536224" y="0"/>
                </a:moveTo>
                <a:lnTo>
                  <a:pt x="467689" y="12084"/>
                </a:lnTo>
                <a:lnTo>
                  <a:pt x="529439" y="362282"/>
                </a:lnTo>
                <a:lnTo>
                  <a:pt x="597973" y="350197"/>
                </a:lnTo>
                <a:close/>
                <a:moveTo>
                  <a:pt x="1490545" y="780950"/>
                </a:moveTo>
                <a:lnTo>
                  <a:pt x="1134945" y="780950"/>
                </a:lnTo>
                <a:lnTo>
                  <a:pt x="1134945" y="850542"/>
                </a:lnTo>
                <a:lnTo>
                  <a:pt x="1490545" y="850542"/>
                </a:lnTo>
                <a:close/>
                <a:moveTo>
                  <a:pt x="1190439" y="228843"/>
                </a:moveTo>
                <a:lnTo>
                  <a:pt x="1137128" y="184110"/>
                </a:lnTo>
                <a:lnTo>
                  <a:pt x="908553" y="456515"/>
                </a:lnTo>
                <a:lnTo>
                  <a:pt x="961864" y="501248"/>
                </a:lnTo>
                <a:close/>
              </a:path>
            </a:pathLst>
          </a:custGeom>
          <a:solidFill>
            <a:srgbClr val="FF0000"/>
          </a:solidFill>
          <a:ln w="25400" cap="flat" cmpd="sng" algn="ctr">
            <a:solidFill>
              <a:srgbClr val="FF0000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914309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kern="0">
              <a:solidFill>
                <a:prstClr val="white"/>
              </a:solidFill>
              <a:latin typeface="Calibri"/>
              <a:cs typeface="+mn-cs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48CF615-DB9E-4540-BFE3-79CF24320964}"/>
              </a:ext>
            </a:extLst>
          </p:cNvPr>
          <p:cNvGrpSpPr/>
          <p:nvPr/>
        </p:nvGrpSpPr>
        <p:grpSpPr>
          <a:xfrm>
            <a:off x="5350450" y="2998880"/>
            <a:ext cx="1172622" cy="402554"/>
            <a:chOff x="5351146" y="2647147"/>
            <a:chExt cx="1172775" cy="402606"/>
          </a:xfrm>
        </p:grpSpPr>
        <p:pic>
          <p:nvPicPr>
            <p:cNvPr id="17" name="Picture 105">
              <a:extLst>
                <a:ext uri="{FF2B5EF4-FFF2-40B4-BE49-F238E27FC236}">
                  <a16:creationId xmlns:a16="http://schemas.microsoft.com/office/drawing/2014/main" id="{331880B8-0510-4EB6-8C94-7915FABDA2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51146" y="2647147"/>
              <a:ext cx="507772" cy="402606"/>
            </a:xfrm>
            <a:prstGeom prst="rect">
              <a:avLst/>
            </a:prstGeom>
            <a:ln>
              <a:noFill/>
            </a:ln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FD35584-3439-49BB-8FE3-5EA6E0E069EA}"/>
                </a:ext>
              </a:extLst>
            </p:cNvPr>
            <p:cNvSpPr txBox="1"/>
            <p:nvPr/>
          </p:nvSpPr>
          <p:spPr>
            <a:xfrm>
              <a:off x="5800646" y="2680421"/>
              <a:ext cx="7232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09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800" b="0" dirty="0">
                  <a:solidFill>
                    <a:srgbClr val="013D77"/>
                  </a:solidFill>
                  <a:latin typeface="Arial Black" panose="020B0A04020102020204" pitchFamily="34" charset="0"/>
                  <a:cs typeface="+mn-cs"/>
                </a:rPr>
                <a:t>AAR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EBE23A6-C108-4459-9701-D2EF25307F25}"/>
              </a:ext>
            </a:extLst>
          </p:cNvPr>
          <p:cNvGrpSpPr/>
          <p:nvPr/>
        </p:nvGrpSpPr>
        <p:grpSpPr>
          <a:xfrm>
            <a:off x="9543652" y="1526531"/>
            <a:ext cx="1211721" cy="663914"/>
            <a:chOff x="9544894" y="1174607"/>
            <a:chExt cx="1211879" cy="664000"/>
          </a:xfrm>
        </p:grpSpPr>
        <p:pic>
          <p:nvPicPr>
            <p:cNvPr id="20" name="Picture 97">
              <a:extLst>
                <a:ext uri="{FF2B5EF4-FFF2-40B4-BE49-F238E27FC236}">
                  <a16:creationId xmlns:a16="http://schemas.microsoft.com/office/drawing/2014/main" id="{4D9D6F16-9223-4130-B475-C01952EAB2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44894" y="1174607"/>
              <a:ext cx="479929" cy="38052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3B256E5-DD2A-44BF-8433-A02B4A479DAF}"/>
                </a:ext>
              </a:extLst>
            </p:cNvPr>
            <p:cNvSpPr txBox="1"/>
            <p:nvPr/>
          </p:nvSpPr>
          <p:spPr>
            <a:xfrm>
              <a:off x="9839290" y="1469275"/>
              <a:ext cx="9174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09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800" b="0" dirty="0">
                  <a:solidFill>
                    <a:srgbClr val="DD3223"/>
                  </a:solidFill>
                  <a:latin typeface="Arial Black" panose="020B0A04020102020204" pitchFamily="34" charset="0"/>
                  <a:cs typeface="+mn-cs"/>
                </a:rPr>
                <a:t>SPAR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4F316B1-046D-44BB-8E79-D7E291E597D5}"/>
              </a:ext>
            </a:extLst>
          </p:cNvPr>
          <p:cNvGrpSpPr/>
          <p:nvPr/>
        </p:nvGrpSpPr>
        <p:grpSpPr>
          <a:xfrm>
            <a:off x="6595466" y="3772857"/>
            <a:ext cx="1447146" cy="405226"/>
            <a:chOff x="6596325" y="3421224"/>
            <a:chExt cx="1447334" cy="405279"/>
          </a:xfrm>
        </p:grpSpPr>
        <p:pic>
          <p:nvPicPr>
            <p:cNvPr id="23" name="Picture 102">
              <a:extLst>
                <a:ext uri="{FF2B5EF4-FFF2-40B4-BE49-F238E27FC236}">
                  <a16:creationId xmlns:a16="http://schemas.microsoft.com/office/drawing/2014/main" id="{568A3DDE-0E54-41B2-A042-C345EA629C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96325" y="3421224"/>
              <a:ext cx="511280" cy="40527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308831D-B52D-4C8C-B7F0-BAB94215D561}"/>
                </a:ext>
              </a:extLst>
            </p:cNvPr>
            <p:cNvSpPr txBox="1"/>
            <p:nvPr/>
          </p:nvSpPr>
          <p:spPr>
            <a:xfrm>
              <a:off x="7038256" y="3453603"/>
              <a:ext cx="10054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09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800" b="0" dirty="0">
                  <a:solidFill>
                    <a:srgbClr val="003D4D"/>
                  </a:solidFill>
                  <a:latin typeface="Arial Black" panose="020B0A04020102020204" pitchFamily="34" charset="0"/>
                  <a:cs typeface="+mn-cs"/>
                </a:rPr>
                <a:t>SIMEX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08B66F6-CCF6-4F51-81E2-708602E7AB11}"/>
              </a:ext>
            </a:extLst>
          </p:cNvPr>
          <p:cNvGrpSpPr/>
          <p:nvPr/>
        </p:nvGrpSpPr>
        <p:grpSpPr>
          <a:xfrm>
            <a:off x="9462806" y="2548758"/>
            <a:ext cx="1478610" cy="746505"/>
            <a:chOff x="9464038" y="2196967"/>
            <a:chExt cx="1478803" cy="746602"/>
          </a:xfrm>
        </p:grpSpPr>
        <p:pic>
          <p:nvPicPr>
            <p:cNvPr id="26" name="Picture 91">
              <a:extLst>
                <a:ext uri="{FF2B5EF4-FFF2-40B4-BE49-F238E27FC236}">
                  <a16:creationId xmlns:a16="http://schemas.microsoft.com/office/drawing/2014/main" id="{0B9305C0-A402-4D9E-8E9E-0DB71703421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64038" y="2196967"/>
              <a:ext cx="476971" cy="37818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1709A38-D596-4DB0-9CE3-63D5850AA92E}"/>
                </a:ext>
              </a:extLst>
            </p:cNvPr>
            <p:cNvSpPr txBox="1"/>
            <p:nvPr/>
          </p:nvSpPr>
          <p:spPr>
            <a:xfrm>
              <a:off x="9860493" y="2227924"/>
              <a:ext cx="1082348" cy="7156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09" rtl="0" fontAlgn="auto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800" b="0" spc="-150" dirty="0">
                  <a:solidFill>
                    <a:srgbClr val="003D4D"/>
                  </a:solidFill>
                  <a:latin typeface="Arial Black" panose="020B0A04020102020204" pitchFamily="34" charset="0"/>
                  <a:cs typeface="+mn-cs"/>
                </a:rPr>
                <a:t>V</a:t>
              </a:r>
              <a:r>
                <a:rPr lang="en-US" sz="1800" b="0" spc="-150" dirty="0">
                  <a:solidFill>
                    <a:srgbClr val="003D4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oluntary</a:t>
              </a:r>
            </a:p>
            <a:p>
              <a:pPr defTabSz="914309" rtl="0" fontAlgn="auto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800" b="0" spc="-150" dirty="0">
                  <a:solidFill>
                    <a:srgbClr val="003D4D"/>
                  </a:solidFill>
                  <a:latin typeface="Arial Black" panose="020B0A04020102020204" pitchFamily="34" charset="0"/>
                  <a:cs typeface="+mn-cs"/>
                </a:rPr>
                <a:t>E</a:t>
              </a:r>
              <a:r>
                <a:rPr lang="en-US" sz="1800" b="0" spc="-150" dirty="0">
                  <a:solidFill>
                    <a:srgbClr val="003D4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xternal</a:t>
              </a:r>
            </a:p>
            <a:p>
              <a:pPr defTabSz="914309" rtl="0" fontAlgn="auto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800" b="0" spc="-150" dirty="0">
                  <a:solidFill>
                    <a:srgbClr val="003D4D"/>
                  </a:solidFill>
                  <a:latin typeface="Arial Black" panose="020B0A04020102020204" pitchFamily="34" charset="0"/>
                  <a:cs typeface="+mn-cs"/>
                </a:rPr>
                <a:t>E</a:t>
              </a:r>
              <a:r>
                <a:rPr lang="en-US" sz="1800" b="0" spc="-150" dirty="0">
                  <a:solidFill>
                    <a:srgbClr val="003D4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valuation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17F42C2-3A84-4E1A-805A-834758B68DEB}"/>
              </a:ext>
            </a:extLst>
          </p:cNvPr>
          <p:cNvGrpSpPr/>
          <p:nvPr/>
        </p:nvGrpSpPr>
        <p:grpSpPr>
          <a:xfrm>
            <a:off x="2448112" y="1476618"/>
            <a:ext cx="1211721" cy="663914"/>
            <a:chOff x="9544894" y="1174607"/>
            <a:chExt cx="1211879" cy="664000"/>
          </a:xfrm>
        </p:grpSpPr>
        <p:pic>
          <p:nvPicPr>
            <p:cNvPr id="29" name="Picture 97">
              <a:extLst>
                <a:ext uri="{FF2B5EF4-FFF2-40B4-BE49-F238E27FC236}">
                  <a16:creationId xmlns:a16="http://schemas.microsoft.com/office/drawing/2014/main" id="{6C61C9EB-00F8-4056-BB3D-104A07C105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44894" y="1174607"/>
              <a:ext cx="479929" cy="38052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A3A4BDC-E739-4781-B279-FB5749163D74}"/>
                </a:ext>
              </a:extLst>
            </p:cNvPr>
            <p:cNvSpPr txBox="1"/>
            <p:nvPr/>
          </p:nvSpPr>
          <p:spPr>
            <a:xfrm>
              <a:off x="9839290" y="1469275"/>
              <a:ext cx="9174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09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800" b="0" dirty="0">
                  <a:solidFill>
                    <a:srgbClr val="DD3223"/>
                  </a:solidFill>
                  <a:latin typeface="Arial Black" panose="020B0A04020102020204" pitchFamily="34" charset="0"/>
                  <a:cs typeface="+mn-cs"/>
                </a:rPr>
                <a:t>SPAR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A17110C-4E88-4EA7-B501-0D67DEA1B6F5}"/>
              </a:ext>
            </a:extLst>
          </p:cNvPr>
          <p:cNvGrpSpPr/>
          <p:nvPr/>
        </p:nvGrpSpPr>
        <p:grpSpPr>
          <a:xfrm>
            <a:off x="2178734" y="2888179"/>
            <a:ext cx="1478610" cy="746505"/>
            <a:chOff x="9464038" y="2196967"/>
            <a:chExt cx="1478803" cy="746602"/>
          </a:xfrm>
        </p:grpSpPr>
        <p:pic>
          <p:nvPicPr>
            <p:cNvPr id="32" name="Picture 91">
              <a:extLst>
                <a:ext uri="{FF2B5EF4-FFF2-40B4-BE49-F238E27FC236}">
                  <a16:creationId xmlns:a16="http://schemas.microsoft.com/office/drawing/2014/main" id="{EC4AB060-0901-4F9A-9624-B3FDECE4629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64038" y="2196967"/>
              <a:ext cx="476971" cy="37818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408A975-9881-49F6-A1E4-B022D5FFAEAB}"/>
                </a:ext>
              </a:extLst>
            </p:cNvPr>
            <p:cNvSpPr txBox="1"/>
            <p:nvPr/>
          </p:nvSpPr>
          <p:spPr>
            <a:xfrm>
              <a:off x="9860493" y="2227924"/>
              <a:ext cx="1082348" cy="7156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09" rtl="0" fontAlgn="auto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800" b="0" spc="-150" dirty="0">
                  <a:solidFill>
                    <a:srgbClr val="003D4D"/>
                  </a:solidFill>
                  <a:latin typeface="Arial Black" panose="020B0A04020102020204" pitchFamily="34" charset="0"/>
                  <a:cs typeface="+mn-cs"/>
                </a:rPr>
                <a:t>V</a:t>
              </a:r>
              <a:r>
                <a:rPr lang="en-US" sz="1800" b="0" spc="-150" dirty="0">
                  <a:solidFill>
                    <a:srgbClr val="003D4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oluntary</a:t>
              </a:r>
            </a:p>
            <a:p>
              <a:pPr defTabSz="914309" rtl="0" fontAlgn="auto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800" b="0" spc="-150" dirty="0">
                  <a:solidFill>
                    <a:srgbClr val="003D4D"/>
                  </a:solidFill>
                  <a:latin typeface="Arial Black" panose="020B0A04020102020204" pitchFamily="34" charset="0"/>
                  <a:cs typeface="+mn-cs"/>
                </a:rPr>
                <a:t>E</a:t>
              </a:r>
              <a:r>
                <a:rPr lang="en-US" sz="1800" b="0" spc="-150" dirty="0">
                  <a:solidFill>
                    <a:srgbClr val="003D4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xternal</a:t>
              </a:r>
            </a:p>
            <a:p>
              <a:pPr defTabSz="914309" rtl="0" fontAlgn="auto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800" b="0" spc="-150" dirty="0">
                  <a:solidFill>
                    <a:srgbClr val="003D4D"/>
                  </a:solidFill>
                  <a:latin typeface="Arial Black" panose="020B0A04020102020204" pitchFamily="34" charset="0"/>
                  <a:cs typeface="+mn-cs"/>
                </a:rPr>
                <a:t>E</a:t>
              </a:r>
              <a:r>
                <a:rPr lang="en-US" sz="1800" b="0" spc="-150" dirty="0">
                  <a:solidFill>
                    <a:srgbClr val="003D4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valuation</a:t>
              </a:r>
            </a:p>
          </p:txBody>
        </p:sp>
      </p:grpSp>
      <p:sp>
        <p:nvSpPr>
          <p:cNvPr id="34" name="TextBox 96">
            <a:extLst>
              <a:ext uri="{FF2B5EF4-FFF2-40B4-BE49-F238E27FC236}">
                <a16:creationId xmlns:a16="http://schemas.microsoft.com/office/drawing/2014/main" id="{88D6A8BC-0887-4ECF-AF4C-007635FF3069}"/>
              </a:ext>
            </a:extLst>
          </p:cNvPr>
          <p:cNvSpPr txBox="1"/>
          <p:nvPr/>
        </p:nvSpPr>
        <p:spPr>
          <a:xfrm>
            <a:off x="269976" y="1284582"/>
            <a:ext cx="3489961" cy="1151850"/>
          </a:xfrm>
          <a:prstGeom prst="rect">
            <a:avLst/>
          </a:prstGeom>
          <a:solidFill>
            <a:srgbClr val="ED7D31">
              <a:lumMod val="20000"/>
              <a:lumOff val="80000"/>
            </a:srgbClr>
          </a:solidFill>
          <a:ln w="28575">
            <a:noFill/>
          </a:ln>
        </p:spPr>
        <p:txBody>
          <a:bodyPr wrap="square" tIns="71991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0805" defTabSz="91430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SPAR</a:t>
            </a:r>
            <a:endParaRPr lang="en-US" sz="1400" dirty="0">
              <a:solidFill>
                <a:prstClr val="black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35" name="Picture 97">
            <a:extLst>
              <a:ext uri="{FF2B5EF4-FFF2-40B4-BE49-F238E27FC236}">
                <a16:creationId xmlns:a16="http://schemas.microsoft.com/office/drawing/2014/main" id="{A589750D-C75B-4E97-B31D-CBDC7A5ACF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767" y="1343503"/>
            <a:ext cx="375904" cy="298049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TextBox 98">
            <a:extLst>
              <a:ext uri="{FF2B5EF4-FFF2-40B4-BE49-F238E27FC236}">
                <a16:creationId xmlns:a16="http://schemas.microsoft.com/office/drawing/2014/main" id="{97CFEED9-CE08-4535-AC20-399ACDEE20AE}"/>
              </a:ext>
            </a:extLst>
          </p:cNvPr>
          <p:cNvSpPr txBox="1"/>
          <p:nvPr/>
        </p:nvSpPr>
        <p:spPr>
          <a:xfrm>
            <a:off x="366007" y="1736330"/>
            <a:ext cx="2349217" cy="64624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42861" indent="-142861" defTabSz="914309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4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 party annual reporting</a:t>
            </a:r>
          </a:p>
          <a:p>
            <a:pPr marL="142861" indent="-142861" defTabSz="914309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4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Mandatory</a:t>
            </a:r>
          </a:p>
          <a:p>
            <a:pPr marL="142861" indent="-142861" defTabSz="914309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4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Every year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BCA82C2-236B-4528-9284-1019CC4B603D}"/>
              </a:ext>
            </a:extLst>
          </p:cNvPr>
          <p:cNvGrpSpPr/>
          <p:nvPr/>
        </p:nvGrpSpPr>
        <p:grpSpPr>
          <a:xfrm>
            <a:off x="2175535" y="4305427"/>
            <a:ext cx="1447146" cy="405226"/>
            <a:chOff x="6596325" y="3421224"/>
            <a:chExt cx="1447334" cy="405279"/>
          </a:xfrm>
        </p:grpSpPr>
        <p:pic>
          <p:nvPicPr>
            <p:cNvPr id="38" name="Picture 102">
              <a:extLst>
                <a:ext uri="{FF2B5EF4-FFF2-40B4-BE49-F238E27FC236}">
                  <a16:creationId xmlns:a16="http://schemas.microsoft.com/office/drawing/2014/main" id="{457008B4-29B2-4D5E-A0CB-A09EFE812FD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96325" y="3421224"/>
              <a:ext cx="511280" cy="40527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EFFAB2D-10CD-4A89-A176-1EAC65F293DB}"/>
                </a:ext>
              </a:extLst>
            </p:cNvPr>
            <p:cNvSpPr txBox="1"/>
            <p:nvPr/>
          </p:nvSpPr>
          <p:spPr>
            <a:xfrm>
              <a:off x="7038256" y="3453603"/>
              <a:ext cx="10054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09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800" b="0" dirty="0">
                  <a:solidFill>
                    <a:srgbClr val="003D4D"/>
                  </a:solidFill>
                  <a:latin typeface="Arial Black" panose="020B0A04020102020204" pitchFamily="34" charset="0"/>
                  <a:cs typeface="+mn-cs"/>
                </a:rPr>
                <a:t>SIMEX</a:t>
              </a:r>
            </a:p>
          </p:txBody>
        </p:sp>
      </p:grpSp>
      <p:sp>
        <p:nvSpPr>
          <p:cNvPr id="40" name="TextBox 90">
            <a:extLst>
              <a:ext uri="{FF2B5EF4-FFF2-40B4-BE49-F238E27FC236}">
                <a16:creationId xmlns:a16="http://schemas.microsoft.com/office/drawing/2014/main" id="{F9330EBA-1D2C-4C39-BF5D-F5EABCA95E5D}"/>
              </a:ext>
            </a:extLst>
          </p:cNvPr>
          <p:cNvSpPr txBox="1"/>
          <p:nvPr/>
        </p:nvSpPr>
        <p:spPr>
          <a:xfrm>
            <a:off x="269976" y="2624977"/>
            <a:ext cx="3489961" cy="1151850"/>
          </a:xfrm>
          <a:prstGeom prst="rect">
            <a:avLst/>
          </a:prstGeom>
          <a:solidFill>
            <a:srgbClr val="ED7D31">
              <a:lumMod val="20000"/>
              <a:lumOff val="80000"/>
            </a:srgbClr>
          </a:solidFill>
          <a:ln w="28575">
            <a:noFill/>
          </a:ln>
        </p:spPr>
        <p:txBody>
          <a:bodyPr wrap="square" tIns="71991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0805" defTabSz="91430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prstClr val="black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Voluntary External Evaluation</a:t>
            </a:r>
          </a:p>
        </p:txBody>
      </p:sp>
      <p:pic>
        <p:nvPicPr>
          <p:cNvPr id="41" name="Picture 91">
            <a:extLst>
              <a:ext uri="{FF2B5EF4-FFF2-40B4-BE49-F238E27FC236}">
                <a16:creationId xmlns:a16="http://schemas.microsoft.com/office/drawing/2014/main" id="{8DD3965E-DCF5-4017-88DB-3ED42DE68D4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925" y="2704470"/>
            <a:ext cx="373587" cy="296212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TextBox 94">
            <a:extLst>
              <a:ext uri="{FF2B5EF4-FFF2-40B4-BE49-F238E27FC236}">
                <a16:creationId xmlns:a16="http://schemas.microsoft.com/office/drawing/2014/main" id="{E583A768-6241-4601-B485-FDC376B56E97}"/>
              </a:ext>
            </a:extLst>
          </p:cNvPr>
          <p:cNvSpPr txBox="1"/>
          <p:nvPr/>
        </p:nvSpPr>
        <p:spPr>
          <a:xfrm>
            <a:off x="322236" y="3130581"/>
            <a:ext cx="3376665" cy="646247"/>
          </a:xfrm>
          <a:prstGeom prst="rect">
            <a:avLst/>
          </a:prstGeom>
          <a:solidFill>
            <a:srgbClr val="ED7D31">
              <a:lumMod val="20000"/>
              <a:lumOff val="80000"/>
            </a:srgbClr>
          </a:solidFill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42861" indent="-142861" defTabSz="914309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4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the joint external evaluation tool </a:t>
            </a:r>
          </a:p>
          <a:p>
            <a:pPr marL="142861" indent="-142861" defTabSz="914309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4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Voluntary</a:t>
            </a:r>
          </a:p>
          <a:p>
            <a:pPr marL="142861" indent="-142861" defTabSz="914309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4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Every five years</a:t>
            </a:r>
          </a:p>
        </p:txBody>
      </p:sp>
      <p:sp>
        <p:nvSpPr>
          <p:cNvPr id="43" name="TextBox 100">
            <a:extLst>
              <a:ext uri="{FF2B5EF4-FFF2-40B4-BE49-F238E27FC236}">
                <a16:creationId xmlns:a16="http://schemas.microsoft.com/office/drawing/2014/main" id="{A6ACE6AB-27B1-49D1-911D-C8AAF4FC9369}"/>
              </a:ext>
            </a:extLst>
          </p:cNvPr>
          <p:cNvSpPr txBox="1"/>
          <p:nvPr/>
        </p:nvSpPr>
        <p:spPr>
          <a:xfrm>
            <a:off x="269975" y="3976524"/>
            <a:ext cx="3489962" cy="1151850"/>
          </a:xfrm>
          <a:prstGeom prst="rect">
            <a:avLst/>
          </a:prstGeom>
          <a:solidFill>
            <a:srgbClr val="ED7D31">
              <a:lumMod val="20000"/>
              <a:lumOff val="80000"/>
            </a:srgbClr>
          </a:solidFill>
          <a:ln w="28575">
            <a:noFill/>
          </a:ln>
        </p:spPr>
        <p:txBody>
          <a:bodyPr wrap="square" tIns="71991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0805" defTabSz="91430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SIMEX</a:t>
            </a:r>
            <a:endParaRPr lang="en-US" sz="1400" dirty="0">
              <a:solidFill>
                <a:prstClr val="black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101">
            <a:extLst>
              <a:ext uri="{FF2B5EF4-FFF2-40B4-BE49-F238E27FC236}">
                <a16:creationId xmlns:a16="http://schemas.microsoft.com/office/drawing/2014/main" id="{DD39DDA7-C249-4BE2-A2E2-999684E9C9E9}"/>
              </a:ext>
            </a:extLst>
          </p:cNvPr>
          <p:cNvSpPr txBox="1"/>
          <p:nvPr/>
        </p:nvSpPr>
        <p:spPr>
          <a:xfrm>
            <a:off x="366006" y="4416868"/>
            <a:ext cx="2191898" cy="646247"/>
          </a:xfrm>
          <a:prstGeom prst="rect">
            <a:avLst/>
          </a:prstGeom>
          <a:solidFill>
            <a:srgbClr val="ED7D31">
              <a:lumMod val="20000"/>
              <a:lumOff val="80000"/>
            </a:srgbClr>
          </a:solidFill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42861" indent="-142861" defTabSz="914309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4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Simulation exercise</a:t>
            </a:r>
          </a:p>
          <a:p>
            <a:pPr marL="142861" indent="-142861" defTabSz="914309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4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Voluntary</a:t>
            </a:r>
          </a:p>
          <a:p>
            <a:pPr marL="142861" indent="-142861" defTabSz="914309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4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a regular basis</a:t>
            </a:r>
          </a:p>
        </p:txBody>
      </p:sp>
      <p:pic>
        <p:nvPicPr>
          <p:cNvPr id="45" name="Picture 102">
            <a:extLst>
              <a:ext uri="{FF2B5EF4-FFF2-40B4-BE49-F238E27FC236}">
                <a16:creationId xmlns:a16="http://schemas.microsoft.com/office/drawing/2014/main" id="{48795927-060C-4088-AE20-795E6E9478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152" y="4003961"/>
            <a:ext cx="400460" cy="31743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E20208C2-7775-4B4C-A8F2-CADA99910ACC}"/>
              </a:ext>
            </a:extLst>
          </p:cNvPr>
          <p:cNvGrpSpPr/>
          <p:nvPr/>
        </p:nvGrpSpPr>
        <p:grpSpPr>
          <a:xfrm>
            <a:off x="2470188" y="5722490"/>
            <a:ext cx="1172622" cy="402554"/>
            <a:chOff x="5351146" y="2647147"/>
            <a:chExt cx="1172775" cy="402606"/>
          </a:xfrm>
        </p:grpSpPr>
        <p:pic>
          <p:nvPicPr>
            <p:cNvPr id="47" name="Picture 105">
              <a:extLst>
                <a:ext uri="{FF2B5EF4-FFF2-40B4-BE49-F238E27FC236}">
                  <a16:creationId xmlns:a16="http://schemas.microsoft.com/office/drawing/2014/main" id="{7418A356-8831-4F93-8997-3D874737D8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51146" y="2647147"/>
              <a:ext cx="507772" cy="402606"/>
            </a:xfrm>
            <a:prstGeom prst="rect">
              <a:avLst/>
            </a:prstGeom>
            <a:ln>
              <a:noFill/>
            </a:ln>
          </p:spPr>
        </p:pic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B7DD7C6-6468-47F7-BC9D-EB52717C77BE}"/>
                </a:ext>
              </a:extLst>
            </p:cNvPr>
            <p:cNvSpPr txBox="1"/>
            <p:nvPr/>
          </p:nvSpPr>
          <p:spPr>
            <a:xfrm>
              <a:off x="5800646" y="2680421"/>
              <a:ext cx="7232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09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800" b="0" dirty="0">
                  <a:solidFill>
                    <a:srgbClr val="013D77"/>
                  </a:solidFill>
                  <a:latin typeface="Arial Black" panose="020B0A04020102020204" pitchFamily="34" charset="0"/>
                  <a:cs typeface="+mn-cs"/>
                </a:rPr>
                <a:t>AAR</a:t>
              </a:r>
            </a:p>
          </p:txBody>
        </p:sp>
      </p:grpSp>
      <p:sp>
        <p:nvSpPr>
          <p:cNvPr id="49" name="TextBox 106">
            <a:extLst>
              <a:ext uri="{FF2B5EF4-FFF2-40B4-BE49-F238E27FC236}">
                <a16:creationId xmlns:a16="http://schemas.microsoft.com/office/drawing/2014/main" id="{38CA5D84-4C98-410C-8384-E18EA53A8F82}"/>
              </a:ext>
            </a:extLst>
          </p:cNvPr>
          <p:cNvSpPr txBox="1"/>
          <p:nvPr/>
        </p:nvSpPr>
        <p:spPr>
          <a:xfrm>
            <a:off x="269975" y="5316920"/>
            <a:ext cx="3489962" cy="1151850"/>
          </a:xfrm>
          <a:prstGeom prst="rect">
            <a:avLst/>
          </a:prstGeom>
          <a:solidFill>
            <a:srgbClr val="ED7D31">
              <a:lumMod val="20000"/>
              <a:lumOff val="80000"/>
            </a:srgbClr>
          </a:solidFill>
          <a:ln w="28575">
            <a:noFill/>
          </a:ln>
        </p:spPr>
        <p:txBody>
          <a:bodyPr wrap="square" tIns="71991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0805" defTabSz="91430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prstClr val="black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AAR</a:t>
            </a:r>
            <a:endParaRPr lang="en-US" sz="1400" dirty="0">
              <a:solidFill>
                <a:prstClr val="black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107">
            <a:extLst>
              <a:ext uri="{FF2B5EF4-FFF2-40B4-BE49-F238E27FC236}">
                <a16:creationId xmlns:a16="http://schemas.microsoft.com/office/drawing/2014/main" id="{2F59DD61-A1F8-4A38-9157-C7AE72E2DD76}"/>
              </a:ext>
            </a:extLst>
          </p:cNvPr>
          <p:cNvSpPr txBox="1"/>
          <p:nvPr/>
        </p:nvSpPr>
        <p:spPr>
          <a:xfrm>
            <a:off x="356119" y="5747944"/>
            <a:ext cx="2580551" cy="64624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42861" indent="-142861" defTabSz="914309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4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 action review</a:t>
            </a:r>
          </a:p>
          <a:p>
            <a:pPr marL="142861" indent="-142861" defTabSz="914309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4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Voluntary</a:t>
            </a:r>
          </a:p>
          <a:p>
            <a:pPr marL="142861" indent="-142861" defTabSz="914309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400" b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Following each response </a:t>
            </a:r>
          </a:p>
        </p:txBody>
      </p:sp>
      <p:pic>
        <p:nvPicPr>
          <p:cNvPr id="52" name="Picture 105">
            <a:extLst>
              <a:ext uri="{FF2B5EF4-FFF2-40B4-BE49-F238E27FC236}">
                <a16:creationId xmlns:a16="http://schemas.microsoft.com/office/drawing/2014/main" id="{73B84619-6B0B-4F46-B776-42EBBDC22B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603" y="5356437"/>
            <a:ext cx="396230" cy="314166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951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1.48148E-6 L 0.58099 0.0071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19" y="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4.44444E-6 L 0.5974 -0.04838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70" y="-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48148E-6 L 0.36537 -0.075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68" y="-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0 L 0.23724 -0.39815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62" y="-1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/>
      <p:bldP spid="13" grpId="0"/>
      <p:bldP spid="14" grpId="0"/>
      <p:bldP spid="15" grpId="0" animBg="1"/>
      <p:bldP spid="34" grpId="0" animBg="1"/>
      <p:bldP spid="36" grpId="0"/>
      <p:bldP spid="40" grpId="0" animBg="1"/>
      <p:bldP spid="42" grpId="0" animBg="1"/>
      <p:bldP spid="43" grpId="0" animBg="1"/>
      <p:bldP spid="44" grpId="0" animBg="1"/>
      <p:bldP spid="49" grpId="0" animBg="1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897029-44C4-4E7C-BB44-5035EDC58C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142" y="103885"/>
            <a:ext cx="12190413" cy="636542"/>
          </a:xfrm>
        </p:spPr>
        <p:txBody>
          <a:bodyPr/>
          <a:lstStyle/>
          <a:p>
            <a:r>
              <a:rPr lang="en-GB" dirty="0"/>
              <a:t>AFTER ACTION REVIEW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80228A5-86B2-4583-A2C5-5F6201FF8F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61875" y="1671209"/>
            <a:ext cx="6169156" cy="4974822"/>
          </a:xfrm>
        </p:spPr>
        <p:txBody>
          <a:bodyPr>
            <a:normAutofit/>
          </a:bodyPr>
          <a:lstStyle/>
          <a:p>
            <a:pPr marL="214271" indent="-214271" defTabSz="685645">
              <a:buFont typeface="Arial" panose="020B0604020202020204" pitchFamily="34" charset="0"/>
              <a:buChar char="•"/>
            </a:pPr>
            <a:r>
              <a:rPr lang="en-GB" sz="2000" b="1" dirty="0">
                <a:cs typeface="Segoe UI" panose="020B0502040204020203" pitchFamily="34" charset="0"/>
              </a:rPr>
              <a:t>Qualitative review of actions taken to respond to an emergency as a means of identifying best practices, gaps and lessons learned</a:t>
            </a:r>
          </a:p>
          <a:p>
            <a:pPr marL="214271" indent="-214271" defTabSz="685645">
              <a:buFont typeface="Arial" panose="020B0604020202020204" pitchFamily="34" charset="0"/>
              <a:buChar char="•"/>
            </a:pPr>
            <a:r>
              <a:rPr lang="en-GB" sz="2000" b="1" dirty="0">
                <a:cs typeface="Segoe UI" panose="020B0502040204020203" pitchFamily="34" charset="0"/>
              </a:rPr>
              <a:t>Focuses on functionality </a:t>
            </a:r>
          </a:p>
          <a:p>
            <a:pPr marL="214271" indent="-214271" defTabSz="685645">
              <a:buFont typeface="Arial" panose="020B0604020202020204" pitchFamily="34" charset="0"/>
              <a:buChar char="•"/>
            </a:pPr>
            <a:r>
              <a:rPr lang="en-GB" sz="2000" b="1" dirty="0">
                <a:cs typeface="Segoe UI" panose="020B0502040204020203" pitchFamily="34" charset="0"/>
              </a:rPr>
              <a:t>Voluntary</a:t>
            </a:r>
          </a:p>
          <a:p>
            <a:pPr marL="214271" indent="-214271" defTabSz="685645">
              <a:buFont typeface="Arial" panose="020B0604020202020204" pitchFamily="34" charset="0"/>
              <a:buChar char="•"/>
            </a:pPr>
            <a:r>
              <a:rPr lang="en-GB" sz="2000" b="1" dirty="0">
                <a:cs typeface="Segoe UI" panose="020B0502040204020203" pitchFamily="34" charset="0"/>
              </a:rPr>
              <a:t>Evaluation of real event, AFTER an event (within 3 months)</a:t>
            </a:r>
            <a:endParaRPr lang="en-US" sz="2000" b="1" dirty="0">
              <a:cs typeface="Segoe UI" panose="020B0502040204020203" pitchFamily="34" charset="0"/>
            </a:endParaRPr>
          </a:p>
          <a:p>
            <a:pPr marL="214271" indent="-214271" defTabSz="685645">
              <a:buFont typeface="Arial" panose="020B0604020202020204" pitchFamily="34" charset="0"/>
              <a:buChar char="•"/>
            </a:pPr>
            <a:r>
              <a:rPr lang="en-US" sz="2000" b="1" dirty="0">
                <a:cs typeface="Segoe UI" panose="020B0502040204020203" pitchFamily="34" charset="0"/>
              </a:rPr>
              <a:t>Involving all those involved in the event </a:t>
            </a:r>
            <a:r>
              <a:rPr lang="en-GB" sz="2000" b="1" dirty="0"/>
              <a:t>to discuss a task, event, activity or project, in an open and honest environment</a:t>
            </a:r>
          </a:p>
          <a:p>
            <a:pPr marL="214271" indent="-214271" defTabSz="685645">
              <a:buFont typeface="Arial" panose="020B0604020202020204" pitchFamily="34" charset="0"/>
              <a:buChar char="•"/>
            </a:pPr>
            <a:r>
              <a:rPr lang="en-GB" sz="2000" b="1" dirty="0"/>
              <a:t>Cover infectious disease, chemical and radiological-related hazards, and food safety as well as for natural and man-made disasters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81ADC35C-2436-4510-AE19-48758035F279}"/>
              </a:ext>
            </a:extLst>
          </p:cNvPr>
          <p:cNvSpPr txBox="1">
            <a:spLocks noGrp="1"/>
          </p:cNvSpPr>
          <p:nvPr>
            <p:ph sz="half" idx="1"/>
          </p:nvPr>
        </p:nvSpPr>
        <p:spPr>
          <a:xfrm>
            <a:off x="335142" y="1680759"/>
            <a:ext cx="4752916" cy="654445"/>
          </a:xfrm>
          <a:prstGeom prst="rect">
            <a:avLst/>
          </a:prstGeom>
          <a:noFill/>
        </p:spPr>
        <p:txBody>
          <a:bodyPr vert="horz" wrap="square" lIns="68562" tIns="34282" rIns="68562" bIns="34282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685645"/>
            <a:r>
              <a:rPr lang="en-US" sz="1400" i="1" dirty="0"/>
              <a:t>“… implement in-depth reviews of significant disease outbreaks and PH events. (IHR Review Committee Recommendations - </a:t>
            </a:r>
            <a:r>
              <a:rPr lang="en-GB" sz="1400" i="1" dirty="0"/>
              <a:t>Resolution WHA68.5 in May 2015</a:t>
            </a:r>
            <a:r>
              <a:rPr lang="en-US" sz="1400" i="1" dirty="0"/>
              <a:t>)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38ABF2B-4A71-49AF-A529-66DBC962FF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549" y="2524971"/>
            <a:ext cx="3165998" cy="4056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57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Methodology </a:t>
            </a:r>
            <a:endParaRPr lang="en-GB" noProof="0" dirty="0"/>
          </a:p>
        </p:txBody>
      </p:sp>
      <p:sp>
        <p:nvSpPr>
          <p:cNvPr id="3" name="TextBox 2"/>
          <p:cNvSpPr txBox="1"/>
          <p:nvPr/>
        </p:nvSpPr>
        <p:spPr>
          <a:xfrm>
            <a:off x="838091" y="1508235"/>
            <a:ext cx="10959452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 rtl="0" fontAlgn="auto">
              <a:spcBef>
                <a:spcPts val="0"/>
              </a:spcBef>
              <a:spcAft>
                <a:spcPts val="0"/>
              </a:spcAft>
            </a:pPr>
            <a:r>
              <a:rPr lang="en-US" sz="2600" b="0" dirty="0">
                <a:solidFill>
                  <a:srgbClr val="4472C4">
                    <a:lumMod val="50000"/>
                  </a:srgbClr>
                </a:solidFill>
                <a:latin typeface="Calibri"/>
                <a:cs typeface="+mn-cs"/>
              </a:rPr>
              <a:t>The methodology for this Key Informant Interview AAR will be: </a:t>
            </a:r>
          </a:p>
          <a:p>
            <a:pPr defTabSz="914309" rtl="0" fontAlgn="auto">
              <a:spcBef>
                <a:spcPts val="0"/>
              </a:spcBef>
              <a:spcAft>
                <a:spcPts val="0"/>
              </a:spcAft>
            </a:pPr>
            <a:r>
              <a:rPr lang="en-US" sz="2600" b="0" dirty="0">
                <a:solidFill>
                  <a:srgbClr val="4472C4">
                    <a:lumMod val="50000"/>
                  </a:srgbClr>
                </a:solidFill>
                <a:latin typeface="Calibri"/>
                <a:cs typeface="+mn-cs"/>
              </a:rPr>
              <a:t> </a:t>
            </a:r>
          </a:p>
          <a:p>
            <a:pPr marL="342900" indent="-342900" defTabSz="914309" rtl="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4472C4">
                    <a:lumMod val="50000"/>
                  </a:srgbClr>
                </a:solidFill>
                <a:latin typeface="Calibri"/>
                <a:cs typeface="+mn-cs"/>
              </a:rPr>
              <a:t>Desk Review </a:t>
            </a:r>
            <a:r>
              <a:rPr lang="en-US" sz="2600" b="0" dirty="0">
                <a:solidFill>
                  <a:srgbClr val="4472C4">
                    <a:lumMod val="50000"/>
                  </a:srgbClr>
                </a:solidFill>
                <a:latin typeface="Calibri"/>
                <a:cs typeface="+mn-cs"/>
              </a:rPr>
              <a:t>(strategic response plans, situation reports, project documents, outbreak reports etc.)</a:t>
            </a:r>
          </a:p>
          <a:p>
            <a:pPr marL="342900" indent="-342900" defTabSz="914309" rtl="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600" b="0" dirty="0">
              <a:solidFill>
                <a:srgbClr val="4472C4">
                  <a:lumMod val="50000"/>
                </a:srgbClr>
              </a:solidFill>
              <a:latin typeface="Calibri"/>
              <a:cs typeface="+mn-cs"/>
            </a:endParaRPr>
          </a:p>
          <a:p>
            <a:pPr marL="342900" indent="-342900" defTabSz="914309" rtl="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4472C4">
                    <a:lumMod val="50000"/>
                  </a:srgbClr>
                </a:solidFill>
                <a:latin typeface="Calibri"/>
                <a:cs typeface="+mn-cs"/>
              </a:rPr>
              <a:t>Written Feedback</a:t>
            </a:r>
            <a:r>
              <a:rPr lang="en-US" sz="2600" b="0" dirty="0">
                <a:solidFill>
                  <a:srgbClr val="4472C4">
                    <a:lumMod val="50000"/>
                  </a:srgbClr>
                </a:solidFill>
                <a:latin typeface="Calibri"/>
                <a:cs typeface="+mn-cs"/>
              </a:rPr>
              <a:t>, this may include survey or email questionnaire results (see recommendations feedback form in toolkit) </a:t>
            </a:r>
          </a:p>
          <a:p>
            <a:pPr marL="342900" indent="-342900" defTabSz="914309" rtl="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600" b="0" dirty="0">
              <a:solidFill>
                <a:srgbClr val="4472C4">
                  <a:lumMod val="50000"/>
                </a:srgbClr>
              </a:solidFill>
              <a:latin typeface="Calibri"/>
              <a:cs typeface="+mn-cs"/>
            </a:endParaRPr>
          </a:p>
          <a:p>
            <a:pPr marL="342900" indent="-342900" defTabSz="914309" rtl="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4472C4">
                    <a:lumMod val="50000"/>
                  </a:srgbClr>
                </a:solidFill>
                <a:latin typeface="Calibri"/>
                <a:cs typeface="+mn-cs"/>
              </a:rPr>
              <a:t>One-on-one interviews </a:t>
            </a:r>
            <a:r>
              <a:rPr lang="en-US" sz="2600" b="0" dirty="0">
                <a:solidFill>
                  <a:srgbClr val="4472C4">
                    <a:lumMod val="50000"/>
                  </a:srgbClr>
                </a:solidFill>
                <a:latin typeface="Calibri"/>
                <a:cs typeface="+mn-cs"/>
              </a:rPr>
              <a:t>with key informants of the response via phone, skype or face to face;</a:t>
            </a:r>
          </a:p>
          <a:p>
            <a:pPr marL="342900" indent="-342900" defTabSz="914309" rtl="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600" b="0" dirty="0">
              <a:solidFill>
                <a:srgbClr val="4472C4">
                  <a:lumMod val="50000"/>
                </a:srgbClr>
              </a:solidFill>
              <a:latin typeface="Calibri"/>
              <a:cs typeface="+mn-cs"/>
            </a:endParaRPr>
          </a:p>
          <a:p>
            <a:pPr marL="342900" indent="-342900" defTabSz="914309" rtl="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4472C4">
                    <a:lumMod val="50000"/>
                  </a:srgbClr>
                </a:solidFill>
                <a:latin typeface="Calibri"/>
                <a:cs typeface="+mn-cs"/>
              </a:rPr>
              <a:t>Focus groups </a:t>
            </a:r>
            <a:r>
              <a:rPr lang="en-US" sz="2600" b="0" dirty="0">
                <a:solidFill>
                  <a:srgbClr val="4472C4">
                    <a:lumMod val="50000"/>
                  </a:srgbClr>
                </a:solidFill>
                <a:latin typeface="Calibri"/>
                <a:cs typeface="+mn-cs"/>
              </a:rPr>
              <a:t>(Ministry of Health, partners, beneficiaries, </a:t>
            </a:r>
            <a:r>
              <a:rPr lang="en-US" sz="2600" b="0" dirty="0" err="1">
                <a:solidFill>
                  <a:srgbClr val="4472C4">
                    <a:lumMod val="50000"/>
                  </a:srgbClr>
                </a:solidFill>
                <a:latin typeface="Calibri"/>
                <a:cs typeface="+mn-cs"/>
              </a:rPr>
              <a:t>etc</a:t>
            </a:r>
            <a:r>
              <a:rPr lang="en-US" sz="2600" b="0" dirty="0">
                <a:solidFill>
                  <a:srgbClr val="4472C4">
                    <a:lumMod val="50000"/>
                  </a:srgbClr>
                </a:solidFill>
                <a:latin typeface="Calibri"/>
                <a:cs typeface="+mn-cs"/>
              </a:rPr>
              <a:t>).</a:t>
            </a:r>
          </a:p>
          <a:p>
            <a:pPr defTabSz="914309" rtl="0" fontAlgn="auto">
              <a:spcBef>
                <a:spcPts val="0"/>
              </a:spcBef>
              <a:spcAft>
                <a:spcPts val="0"/>
              </a:spcAft>
            </a:pPr>
            <a:r>
              <a:rPr lang="en-US" sz="2600" b="0" dirty="0">
                <a:solidFill>
                  <a:srgbClr val="4472C4">
                    <a:lumMod val="50000"/>
                  </a:srgbClr>
                </a:solidFill>
                <a:latin typeface="Calibri"/>
                <a:cs typeface="+mn-cs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5279486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0413" cy="783771"/>
          </a:xfrm>
        </p:spPr>
        <p:txBody>
          <a:bodyPr/>
          <a:lstStyle/>
          <a:p>
            <a:r>
              <a:rPr lang="en-US" sz="3600" kern="1200" dirty="0">
                <a:latin typeface="Roboto Cn" pitchFamily="2" charset="0"/>
                <a:ea typeface="Roboto Cn" pitchFamily="2" charset="0"/>
              </a:rPr>
              <a:t>AAR Team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443228"/>
              </p:ext>
            </p:extLst>
          </p:nvPr>
        </p:nvGraphicFramePr>
        <p:xfrm>
          <a:off x="643495" y="2099881"/>
          <a:ext cx="9684524" cy="3613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0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58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28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7702">
                <a:tc>
                  <a:txBody>
                    <a:bodyPr/>
                    <a:lstStyle/>
                    <a:p>
                      <a:r>
                        <a:rPr lang="en-US" sz="2400" dirty="0"/>
                        <a:t>Function </a:t>
                      </a: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Name </a:t>
                      </a:r>
                    </a:p>
                  </a:txBody>
                  <a:tcPr>
                    <a:solidFill>
                      <a:srgbClr val="FF5D0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Organisation</a:t>
                      </a:r>
                      <a:endParaRPr lang="en-US" sz="2400" dirty="0"/>
                    </a:p>
                  </a:txBody>
                  <a:tcPr>
                    <a:solidFill>
                      <a:srgbClr val="FF5D0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7702">
                <a:tc>
                  <a:txBody>
                    <a:bodyPr/>
                    <a:lstStyle/>
                    <a:p>
                      <a:r>
                        <a:rPr lang="en-US" sz="2400" dirty="0"/>
                        <a:t>AAR Lead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7702">
                <a:tc>
                  <a:txBody>
                    <a:bodyPr/>
                    <a:lstStyle/>
                    <a:p>
                      <a:r>
                        <a:rPr lang="en-US" sz="2400" dirty="0"/>
                        <a:t>Team</a:t>
                      </a:r>
                      <a:r>
                        <a:rPr lang="en-US" sz="2400" baseline="0" dirty="0"/>
                        <a:t> member </a:t>
                      </a:r>
                      <a:endParaRPr lang="en-US" sz="24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7702">
                <a:tc>
                  <a:txBody>
                    <a:bodyPr/>
                    <a:lstStyle/>
                    <a:p>
                      <a:r>
                        <a:rPr lang="en-US" sz="2400" dirty="0"/>
                        <a:t>Team member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7702">
                <a:tc>
                  <a:txBody>
                    <a:bodyPr/>
                    <a:lstStyle/>
                    <a:p>
                      <a:r>
                        <a:rPr lang="en-US" sz="2400" dirty="0"/>
                        <a:t>Research Assistant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7042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kern="1200" dirty="0">
                <a:latin typeface="Roboto Cn" pitchFamily="2" charset="0"/>
                <a:ea typeface="Roboto Cn" pitchFamily="2" charset="0"/>
              </a:rPr>
              <a:t>Root Cause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5035" y="1079651"/>
            <a:ext cx="11152846" cy="3155465"/>
          </a:xfrm>
        </p:spPr>
        <p:txBody>
          <a:bodyPr/>
          <a:lstStyle/>
          <a:p>
            <a:r>
              <a:rPr lang="en-US" dirty="0"/>
              <a:t>Used to identify causal factors that lead to  successes or challenges in relation to identified problems</a:t>
            </a:r>
          </a:p>
          <a:p>
            <a:r>
              <a:rPr lang="en-US" dirty="0"/>
              <a:t>Technique: 5 why’s - to progressively unpack causative factors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76476D7-2632-4ADF-BC1F-74219AAB2A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181" y="3163530"/>
            <a:ext cx="7481830" cy="3913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343407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">
  <a:themeElements>
    <a:clrScheme name="master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aster">
  <a:themeElements>
    <a:clrScheme name="master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master">
  <a:themeElements>
    <a:clrScheme name="master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master">
  <a:themeElements>
    <a:clrScheme name="master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AARtemplate_finalVersi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532</Words>
  <Application>Microsoft Office PowerPoint</Application>
  <PresentationFormat>Personnalisé</PresentationFormat>
  <Paragraphs>127</Paragraphs>
  <Slides>12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12</vt:i4>
      </vt:variant>
    </vt:vector>
  </HeadingPairs>
  <TitlesOfParts>
    <vt:vector size="24" baseType="lpstr">
      <vt:lpstr>Arial</vt:lpstr>
      <vt:lpstr>Arial Black</vt:lpstr>
      <vt:lpstr>Arial Narrow</vt:lpstr>
      <vt:lpstr>Calibri</vt:lpstr>
      <vt:lpstr>Roboto</vt:lpstr>
      <vt:lpstr>Roboto Cn</vt:lpstr>
      <vt:lpstr>Wingdings</vt:lpstr>
      <vt:lpstr>master</vt:lpstr>
      <vt:lpstr>1_master</vt:lpstr>
      <vt:lpstr>2_master</vt:lpstr>
      <vt:lpstr>3_master</vt:lpstr>
      <vt:lpstr>AARtemplate_finalVersion</vt:lpstr>
      <vt:lpstr>Présentation PowerPoint</vt:lpstr>
      <vt:lpstr>Présentation PowerPoint</vt:lpstr>
      <vt:lpstr>Objectives </vt:lpstr>
      <vt:lpstr>The IHR Monitoring &amp; Evaluation Framework</vt:lpstr>
      <vt:lpstr>THE 4 COMPONENTS OF THE  IHR MEF IN THE PREPAREDNESS AND RESPONSE CYCLE</vt:lpstr>
      <vt:lpstr>AFTER ACTION REVIEW</vt:lpstr>
      <vt:lpstr>Methodology </vt:lpstr>
      <vt:lpstr>AAR Team </vt:lpstr>
      <vt:lpstr>Root Cause Analysis</vt:lpstr>
      <vt:lpstr>Root Cause Analysis Example</vt:lpstr>
      <vt:lpstr>Timeline key activities </vt:lpstr>
      <vt:lpstr>Présentation PowerPoint</vt:lpstr>
    </vt:vector>
  </TitlesOfParts>
  <Company>World Health 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Guidelines</dc:title>
  <dc:subject>WHO template and recommendations</dc:subject>
  <dc:creator>Anne Guilloux</dc:creator>
  <cp:keywords>communication, photos, text</cp:keywords>
  <cp:lastModifiedBy>candice vente</cp:lastModifiedBy>
  <cp:revision>407</cp:revision>
  <dcterms:created xsi:type="dcterms:W3CDTF">2005-03-01T08:26:43Z</dcterms:created>
  <dcterms:modified xsi:type="dcterms:W3CDTF">2019-09-03T16:18:31Z</dcterms:modified>
  <cp:category>Guidelines</cp:category>
</cp:coreProperties>
</file>