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82" autoAdjust="0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AC754AC-93B8-47C5-AE8D-4E8C185FE09E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40A027-B4EC-4C51-882F-480F44E02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A027-B4EC-4C51-882F-480F44E02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3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0A027-B4EC-4C51-882F-480F44E02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8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8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E0AAF5-F1D3-44F5-A428-E0DE6D26AF58}" type="datetimeFigureOut">
              <a:rPr lang="en-US" smtClean="0"/>
              <a:t>2/11/21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AD1650-4EC0-43A6-953E-13411C5B4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ho.zoom.us/webinar/register/WN_gsfN-yakSg2nMSAOmiceY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1191" y="5319153"/>
            <a:ext cx="11080349" cy="9938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1" y="567242"/>
            <a:ext cx="1619356" cy="163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4" y="2111652"/>
            <a:ext cx="10127453" cy="1788704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 </a:t>
            </a:r>
            <a:r>
              <a:rPr lang="en-US" sz="3000" dirty="0"/>
              <a:t>NEW! Global Standards for Health Promoting Schools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54956" y="5293141"/>
            <a:ext cx="8825658" cy="860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Date: Tuesday, 16 February, 2021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Time: 14-16 CET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851" y="6030405"/>
            <a:ext cx="1975275" cy="68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" y="5874704"/>
            <a:ext cx="1163924" cy="9938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2761" y="2269061"/>
            <a:ext cx="971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Making </a:t>
            </a:r>
            <a:r>
              <a:rPr lang="en-US" sz="2400" b="1" i="1" dirty="0">
                <a:solidFill>
                  <a:schemeClr val="bg1"/>
                </a:solidFill>
              </a:rPr>
              <a:t>Every</a:t>
            </a:r>
            <a:r>
              <a:rPr lang="en-US" sz="2400" dirty="0">
                <a:solidFill>
                  <a:schemeClr val="bg1"/>
                </a:solidFill>
              </a:rPr>
              <a:t> School a Health Promoting School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Organized by WHO/UNESCO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0869" y="4736384"/>
            <a:ext cx="10481481" cy="369332"/>
          </a:xfrm>
          <a:prstGeom prst="rect">
            <a:avLst/>
          </a:prstGeom>
          <a:noFill/>
          <a:ln w="0">
            <a:noFill/>
            <a:beve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en-US" dirty="0"/>
              <a:t>Register at </a:t>
            </a:r>
            <a:r>
              <a:rPr lang="en-US" dirty="0">
                <a:ln w="0" cap="rnd">
                  <a:solidFill>
                    <a:schemeClr val="tx1"/>
                  </a:solidFill>
                </a:ln>
                <a:hlinkClick r:id="rId6"/>
              </a:rPr>
              <a:t>https://who.zoom.us/webinar/register/WN_gsfN-yakSg2nMSAOmiceYw</a:t>
            </a:r>
            <a:r>
              <a:rPr lang="en-US" dirty="0"/>
              <a:t> 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2693" y="1338054"/>
            <a:ext cx="2950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WEBINAR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85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2380" y="6488668"/>
            <a:ext cx="928332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Website: https://www.who.int/health-topics/health-promoting-schools#tab=tab_1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body" sz="half" idx="2"/>
          </p:nvPr>
        </p:nvSpPr>
        <p:spPr>
          <a:xfrm>
            <a:off x="5882196" y="669891"/>
            <a:ext cx="6282519" cy="5393685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AU" sz="6400" b="1" dirty="0">
                <a:solidFill>
                  <a:schemeClr val="tx1"/>
                </a:solidFill>
              </a:rPr>
              <a:t>Government policies and resources</a:t>
            </a:r>
            <a:r>
              <a:rPr lang="en-AU" sz="6400" i="1" dirty="0">
                <a:solidFill>
                  <a:schemeClr val="tx1"/>
                </a:solidFill>
              </a:rPr>
              <a:t>: There is whole-of-government commitment to and investment in making every school a health promoting school. </a:t>
            </a:r>
            <a:endParaRPr lang="en-US" sz="6400" i="1" dirty="0">
              <a:solidFill>
                <a:schemeClr val="tx1"/>
              </a:solidFill>
            </a:endParaRPr>
          </a:p>
          <a:p>
            <a:r>
              <a:rPr lang="en-AU" sz="6400" b="1" dirty="0">
                <a:solidFill>
                  <a:schemeClr val="tx1"/>
                </a:solidFill>
              </a:rPr>
              <a:t>School policies and resources</a:t>
            </a:r>
            <a:r>
              <a:rPr lang="en-AU" sz="6400" i="1" dirty="0">
                <a:solidFill>
                  <a:schemeClr val="tx1"/>
                </a:solidFill>
              </a:rPr>
              <a:t>: There is commitment to and investment in a whole-school approach to being a health promoting school</a:t>
            </a: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governance and leadership</a:t>
            </a:r>
            <a:r>
              <a:rPr lang="en-US" sz="6400" b="1" cap="none" dirty="0">
                <a:solidFill>
                  <a:schemeClr val="tx1"/>
                </a:solidFill>
              </a:rPr>
              <a:t>:</a:t>
            </a:r>
            <a:r>
              <a:rPr lang="en-US" sz="6400" cap="none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there is a whole-school model of school governance and leadership to support being a health promoting school.</a:t>
            </a:r>
            <a:r>
              <a:rPr lang="en-US" sz="6400" cap="none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and community partnerships:</a:t>
            </a:r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there is engagement and collaboration within the school community including with students and between the school and local communities for health promoting schools. </a:t>
            </a:r>
            <a:endParaRPr lang="en-US" sz="6400" cap="none" dirty="0">
              <a:solidFill>
                <a:schemeClr val="tx1"/>
              </a:solidFill>
            </a:endParaRP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curriculum support health and wellbeing</a:t>
            </a:r>
            <a:r>
              <a:rPr lang="en-US" sz="6400" b="1" cap="none" dirty="0">
                <a:solidFill>
                  <a:schemeClr val="tx1"/>
                </a:solidFill>
              </a:rPr>
              <a:t>:</a:t>
            </a:r>
            <a:r>
              <a:rPr lang="en-US" sz="6400" cap="none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the school curriculum supports physical, social-emotional, and psychological aspects of student health and wellbeing.</a:t>
            </a:r>
            <a:r>
              <a:rPr lang="en-US" sz="6400" cap="none" dirty="0">
                <a:solidFill>
                  <a:schemeClr val="tx1"/>
                </a:solidFill>
              </a:rPr>
              <a:t> </a:t>
            </a:r>
            <a:endParaRPr lang="en-US" sz="6400" dirty="0">
              <a:solidFill>
                <a:schemeClr val="tx1"/>
              </a:solidFill>
            </a:endParaRP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social-emotional environment:</a:t>
            </a:r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the school has a safe and supportive social-emotional environment. </a:t>
            </a:r>
            <a:endParaRPr lang="en-US" sz="6400" cap="none" dirty="0">
              <a:solidFill>
                <a:schemeClr val="tx1"/>
              </a:solidFill>
            </a:endParaRP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physical environment:</a:t>
            </a:r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the school has a healthy, safe, secure, and inclusive physical environment. </a:t>
            </a:r>
            <a:endParaRPr lang="en-US" sz="6400" cap="none" dirty="0">
              <a:solidFill>
                <a:schemeClr val="tx1"/>
              </a:solidFill>
            </a:endParaRPr>
          </a:p>
          <a:p>
            <a:pPr lvl="0"/>
            <a:r>
              <a:rPr lang="en-US" sz="6400" b="1" dirty="0">
                <a:solidFill>
                  <a:schemeClr val="tx1"/>
                </a:solidFill>
              </a:rPr>
              <a:t>School health services:</a:t>
            </a:r>
            <a:r>
              <a:rPr lang="en-US" sz="6400" dirty="0">
                <a:solidFill>
                  <a:schemeClr val="tx1"/>
                </a:solidFill>
              </a:rPr>
              <a:t> </a:t>
            </a:r>
            <a:r>
              <a:rPr lang="en-US" sz="6400" i="1" cap="none" dirty="0">
                <a:solidFill>
                  <a:schemeClr val="tx1"/>
                </a:solidFill>
              </a:rPr>
              <a:t>all students have access to comprehensive school-based or school-linked health services that address their physical, emotional, psychosocial, and educational healthcare needs</a:t>
            </a:r>
            <a:r>
              <a:rPr lang="en-US" sz="6400" i="1" cap="none" dirty="0">
                <a:solidFill>
                  <a:schemeClr val="bg1"/>
                </a:solidFill>
              </a:rPr>
              <a:t>.</a:t>
            </a:r>
            <a:endParaRPr lang="en-US" sz="6400" cap="none" dirty="0">
              <a:solidFill>
                <a:schemeClr val="bg1"/>
              </a:solidFill>
            </a:endParaRPr>
          </a:p>
          <a:p>
            <a:endParaRPr lang="en-US" sz="44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7298701" y="23560"/>
            <a:ext cx="4893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Global Standard statements for</a:t>
            </a:r>
          </a:p>
          <a:p>
            <a:r>
              <a:rPr lang="en-US" b="1" dirty="0"/>
              <a:t> Health Promoting Schools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2380" y="1945165"/>
            <a:ext cx="4025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Key objectives: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an outline about the initiative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 an overview on the two documents: “Global standards and indicators”, and the “Implementation guidance” and their complementarity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 the progress done so far by Botswana as an early adopter country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9" y="544078"/>
            <a:ext cx="1390631" cy="140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17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248</TotalTime>
  <Words>308</Words>
  <Application>Microsoft Macintosh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 3</vt:lpstr>
      <vt:lpstr>Ion Boardroom</vt:lpstr>
      <vt:lpstr>  NEW! Global Standards for Health Promoting Schools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</dc:title>
  <dc:creator>Mervat Nessim</dc:creator>
  <cp:lastModifiedBy>PEKMEZ, Cansu</cp:lastModifiedBy>
  <cp:revision>32</cp:revision>
  <cp:lastPrinted>2021-01-21T11:16:52Z</cp:lastPrinted>
  <dcterms:created xsi:type="dcterms:W3CDTF">2020-12-17T10:04:35Z</dcterms:created>
  <dcterms:modified xsi:type="dcterms:W3CDTF">2021-02-11T10:24:18Z</dcterms:modified>
</cp:coreProperties>
</file>