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4" r:id="rId2"/>
  </p:sldMasterIdLst>
  <p:notesMasterIdLst>
    <p:notesMasterId r:id="rId18"/>
  </p:notesMasterIdLst>
  <p:sldIdLst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5" r:id="rId16"/>
    <p:sldId id="277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F"/>
    <a:srgbClr val="FF9300"/>
    <a:srgbClr val="F47B20"/>
    <a:srgbClr val="3398CC"/>
    <a:srgbClr val="8B317F"/>
    <a:srgbClr val="D92246"/>
    <a:srgbClr val="3EA447"/>
    <a:srgbClr val="329867"/>
    <a:srgbClr val="E5722A"/>
    <a:srgbClr val="4C2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/>
    <p:restoredTop sz="94663"/>
  </p:normalViewPr>
  <p:slideViewPr>
    <p:cSldViewPr snapToGrid="0" snapToObjects="1">
      <p:cViewPr varScale="1">
        <p:scale>
          <a:sx n="63" d="100"/>
          <a:sy n="63" d="100"/>
        </p:scale>
        <p:origin x="1474" y="6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34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FF02D-D582-2644-A747-892F987C7594}" type="datetimeFigureOut">
              <a:rPr lang="x-none" smtClean="0"/>
              <a:t>12/03/2021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2F988-8F60-FA42-9452-EC963D084C3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256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2F988-8F60-FA42-9452-EC963D084C36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894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17D156-259B-4C49-806F-3B0AFB4EED12}"/>
              </a:ext>
            </a:extLst>
          </p:cNvPr>
          <p:cNvSpPr/>
          <p:nvPr userDrawn="1"/>
        </p:nvSpPr>
        <p:spPr>
          <a:xfrm>
            <a:off x="-11152" y="-8440"/>
            <a:ext cx="9925200" cy="6141611"/>
          </a:xfrm>
          <a:prstGeom prst="rect">
            <a:avLst/>
          </a:prstGeom>
          <a:gradFill>
            <a:gsLst>
              <a:gs pos="0">
                <a:srgbClr val="65C4D7"/>
              </a:gs>
              <a:gs pos="79012">
                <a:srgbClr val="355F86"/>
              </a:gs>
              <a:gs pos="12000">
                <a:srgbClr val="408096"/>
              </a:gs>
              <a:gs pos="66000">
                <a:srgbClr val="234866"/>
              </a:gs>
              <a:gs pos="26997">
                <a:srgbClr val="2E6077"/>
              </a:gs>
              <a:gs pos="20000">
                <a:srgbClr val="2E6077"/>
              </a:gs>
              <a:gs pos="37000">
                <a:srgbClr val="1A3C55"/>
              </a:gs>
              <a:gs pos="100000">
                <a:srgbClr val="4E7EB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945273"/>
          </a:xfrm>
        </p:spPr>
        <p:txBody>
          <a:bodyPr anchor="t">
            <a:normAutofit/>
          </a:bodyPr>
          <a:lstStyle>
            <a:lvl1pPr algn="ctr"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1964307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61C-6A55-724F-9D0B-19B925E5D986}" type="datetime1">
              <a:rPr lang="de-CH" smtClean="0"/>
              <a:t>12.03.2021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A346DE-3DC9-1244-9E7B-B26165FB9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5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8000">
                <a:srgbClr val="3E2763"/>
              </a:gs>
              <a:gs pos="82000">
                <a:srgbClr val="4E5E7E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584018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6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8000">
                <a:srgbClr val="273777"/>
              </a:gs>
              <a:gs pos="82000">
                <a:srgbClr val="2FA3EE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645433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12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8000">
                <a:srgbClr val="329867"/>
              </a:gs>
              <a:gs pos="55000">
                <a:srgbClr val="FFDD0F"/>
              </a:gs>
              <a:gs pos="82000">
                <a:srgbClr val="FF93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742282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2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11152" y="-6824"/>
            <a:ext cx="9921600" cy="6080077"/>
          </a:xfrm>
          <a:prstGeom prst="rect">
            <a:avLst/>
          </a:prstGeom>
          <a:gradFill>
            <a:gsLst>
              <a:gs pos="0">
                <a:srgbClr val="F7C794"/>
              </a:gs>
              <a:gs pos="100000">
                <a:srgbClr val="FCDDC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F2C8F2-3F34-C648-A0AA-9C7BE8A5832B}"/>
              </a:ext>
            </a:extLst>
          </p:cNvPr>
          <p:cNvSpPr/>
          <p:nvPr userDrawn="1"/>
        </p:nvSpPr>
        <p:spPr>
          <a:xfrm>
            <a:off x="-4329" y="6073254"/>
            <a:ext cx="9917153" cy="103707"/>
          </a:xfrm>
          <a:prstGeom prst="rect">
            <a:avLst/>
          </a:prstGeom>
          <a:solidFill>
            <a:srgbClr val="329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87429"/>
            <a:ext cx="8543925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D0B-2677-BD4B-8BCB-F19A3AEAB0F8}" type="datetime1">
              <a:rPr lang="de-CH" smtClean="0"/>
              <a:t>12.03.2021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73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17D156-259B-4C49-806F-3B0AFB4EED12}"/>
              </a:ext>
            </a:extLst>
          </p:cNvPr>
          <p:cNvSpPr/>
          <p:nvPr userDrawn="1"/>
        </p:nvSpPr>
        <p:spPr>
          <a:xfrm>
            <a:off x="-11152" y="730037"/>
            <a:ext cx="9925200" cy="6141611"/>
          </a:xfrm>
          <a:prstGeom prst="rect">
            <a:avLst/>
          </a:prstGeom>
          <a:gradFill>
            <a:gsLst>
              <a:gs pos="91000">
                <a:srgbClr val="355F86"/>
              </a:gs>
              <a:gs pos="0">
                <a:srgbClr val="408096"/>
              </a:gs>
              <a:gs pos="53000">
                <a:srgbClr val="234866"/>
              </a:gs>
              <a:gs pos="31000">
                <a:srgbClr val="2E6077"/>
              </a:gs>
              <a:gs pos="100000">
                <a:srgbClr val="4E7EB3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8786" y="6414447"/>
            <a:ext cx="3845542" cy="221777"/>
          </a:xfrm>
        </p:spPr>
        <p:txBody>
          <a:bodyPr anchor="b">
            <a:normAutofit/>
          </a:bodyPr>
          <a:lstStyle>
            <a:lvl1pPr marL="0" indent="0" algn="l">
              <a:buNone/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© World Health Organization 2021. Some rights reserved.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A346DE-3DC9-1244-9E7B-B26165FB9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673" y="171616"/>
            <a:ext cx="5930900" cy="381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6E782B0-B94E-A745-9908-566E74FD81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74391" y="6334836"/>
            <a:ext cx="2400300" cy="3048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ACD7F6E-D6B0-BA42-AA08-9F4573CEF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99945" y="6270634"/>
            <a:ext cx="1385249" cy="3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43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A11E-1D84-984B-B9B3-104AF91301E9}" type="datetime1">
              <a:rPr lang="de-CH" smtClean="0"/>
              <a:t>12.03.2021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9112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9166-1DB7-424E-B273-111878BC50FC}" type="datetime1">
              <a:rPr lang="de-CH" smtClean="0"/>
              <a:t>12.03.2021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6245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75EB-4CC2-7746-83CF-EBD17C8215A1}" type="datetime1">
              <a:rPr lang="de-CH" smtClean="0"/>
              <a:t>12.03.2021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3946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C4EC-CE77-1940-83B1-F4855DF4E07D}" type="datetime1">
              <a:rPr lang="de-CH" smtClean="0"/>
              <a:t>12.03.2021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4786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B21-F142-3B41-B316-EBFE9BB74D87}" type="datetime1">
              <a:rPr lang="de-CH" smtClean="0"/>
              <a:t>12.03.2021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722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11152" y="-6823"/>
            <a:ext cx="9921600" cy="5553306"/>
          </a:xfrm>
          <a:prstGeom prst="rect">
            <a:avLst/>
          </a:prstGeom>
          <a:gradFill>
            <a:gsLst>
              <a:gs pos="0">
                <a:srgbClr val="F7C794"/>
              </a:gs>
              <a:gs pos="100000">
                <a:srgbClr val="FCDDC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F2C8F2-3F34-C648-A0AA-9C7BE8A5832B}"/>
              </a:ext>
            </a:extLst>
          </p:cNvPr>
          <p:cNvSpPr/>
          <p:nvPr userDrawn="1"/>
        </p:nvSpPr>
        <p:spPr>
          <a:xfrm>
            <a:off x="-4329" y="5307980"/>
            <a:ext cx="9917153" cy="868982"/>
          </a:xfrm>
          <a:prstGeom prst="rect">
            <a:avLst/>
          </a:prstGeom>
          <a:solidFill>
            <a:srgbClr val="329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87429"/>
            <a:ext cx="8543925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D0B-2677-BD4B-8BCB-F19A3AEAB0F8}" type="datetime1">
              <a:rPr lang="de-CH" smtClean="0"/>
              <a:t>12.03.2021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74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417A-A930-5D4A-8424-61F544312191}" type="datetime1">
              <a:rPr lang="de-CH" smtClean="0"/>
              <a:t>12.03.2021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8864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C44A-12D0-9447-98AE-2CD405BA26AB}" type="datetime1">
              <a:rPr lang="de-CH" smtClean="0"/>
              <a:t>12.03.2021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4585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4284-1AB7-B34D-8CB6-66928D31224C}" type="datetime1">
              <a:rPr lang="de-CH" smtClean="0"/>
              <a:t>12.03.2021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4971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B270-F868-1144-9EF6-B241F63BC594}" type="datetime1">
              <a:rPr lang="de-CH" smtClean="0"/>
              <a:t>12.03.2021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0210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chemeClr val="tx2">
                <a:lumMod val="50000"/>
              </a:schemeClr>
            </a:gs>
            <a:gs pos="27000">
              <a:schemeClr val="tx2">
                <a:lumMod val="75000"/>
              </a:schemeClr>
            </a:gs>
            <a:gs pos="83000">
              <a:schemeClr val="tx2"/>
            </a:gs>
            <a:gs pos="99000">
              <a:schemeClr val="tx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1053" y="3172178"/>
            <a:ext cx="8662591" cy="811785"/>
          </a:xfrm>
        </p:spPr>
        <p:txBody>
          <a:bodyPr anchor="b">
            <a:normAutofit/>
          </a:bodyPr>
          <a:lstStyle>
            <a:lvl1pPr algn="ctr">
              <a:lnSpc>
                <a:spcPts val="3800"/>
              </a:lnSpc>
              <a:defRPr sz="4000" b="1" i="0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99" y="4331633"/>
            <a:ext cx="706060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421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00FA3C-AE9F-364D-85E3-F169550E50B3}"/>
              </a:ext>
            </a:extLst>
          </p:cNvPr>
          <p:cNvSpPr/>
          <p:nvPr userDrawn="1"/>
        </p:nvSpPr>
        <p:spPr>
          <a:xfrm>
            <a:off x="0" y="0"/>
            <a:ext cx="9906000" cy="5975011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208858"/>
            <a:ext cx="9046873" cy="4372127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1800" b="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80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326141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381000"/>
            <a:ext cx="8421116" cy="761133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32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E06811-1A20-8E43-8350-DF5ECC8D3237}"/>
              </a:ext>
            </a:extLst>
          </p:cNvPr>
          <p:cNvCxnSpPr>
            <a:cxnSpLocks/>
          </p:cNvCxnSpPr>
          <p:nvPr userDrawn="1"/>
        </p:nvCxnSpPr>
        <p:spPr>
          <a:xfrm>
            <a:off x="474982" y="1061366"/>
            <a:ext cx="89725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B5F992CF-11DA-BC47-8551-9659E14CB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13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208858"/>
            <a:ext cx="9046873" cy="4372127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1800" b="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80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326141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381000"/>
            <a:ext cx="8421116" cy="761133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32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E06811-1A20-8E43-8350-DF5ECC8D3237}"/>
              </a:ext>
            </a:extLst>
          </p:cNvPr>
          <p:cNvCxnSpPr>
            <a:cxnSpLocks/>
          </p:cNvCxnSpPr>
          <p:nvPr userDrawn="1"/>
        </p:nvCxnSpPr>
        <p:spPr>
          <a:xfrm>
            <a:off x="474982" y="1061366"/>
            <a:ext cx="89725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B5F992CF-11DA-BC47-8551-9659E14CB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83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35AC5E-56C0-664F-96CE-2E49B5FE4E78}"/>
              </a:ext>
            </a:extLst>
          </p:cNvPr>
          <p:cNvSpPr/>
          <p:nvPr userDrawn="1"/>
        </p:nvSpPr>
        <p:spPr>
          <a:xfrm>
            <a:off x="0" y="0"/>
            <a:ext cx="9906000" cy="5902240"/>
          </a:xfrm>
          <a:prstGeom prst="rect">
            <a:avLst/>
          </a:prstGeom>
          <a:gradFill flip="none" rotWithShape="1">
            <a:gsLst>
              <a:gs pos="31008">
                <a:schemeClr val="bg1"/>
              </a:gs>
              <a:gs pos="0">
                <a:schemeClr val="bg1"/>
              </a:gs>
              <a:gs pos="84000">
                <a:schemeClr val="accent1">
                  <a:lumMod val="40000"/>
                  <a:lumOff val="60000"/>
                </a:schemeClr>
              </a:gs>
              <a:gs pos="6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3000000" scaled="0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52942" y="1576252"/>
            <a:ext cx="5425346" cy="4075074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1800" b="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800" cap="none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326141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850" y="381000"/>
            <a:ext cx="5425348" cy="1082040"/>
          </a:xfrm>
          <a:noFill/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ts val="3300"/>
              </a:lnSpc>
              <a:defRPr sz="35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B1D7B43-E9B7-D448-9360-BD9C6C34B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11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86000">
              <a:schemeClr val="bg1"/>
            </a:gs>
            <a:gs pos="94000">
              <a:srgbClr val="E5F4FD"/>
            </a:gs>
            <a:gs pos="31000">
              <a:schemeClr val="accent1">
                <a:lumMod val="5000"/>
                <a:lumOff val="95000"/>
              </a:schemeClr>
            </a:gs>
            <a:gs pos="61000">
              <a:schemeClr val="accent1">
                <a:lumMod val="20000"/>
                <a:lumOff val="8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A8416F-1727-F94A-A760-AA3DD9083C5E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98000">
                <a:srgbClr val="C1E3FA"/>
              </a:gs>
              <a:gs pos="18000">
                <a:srgbClr val="E0F0FC"/>
              </a:gs>
              <a:gs pos="57994">
                <a:srgbClr val="F2F9FE"/>
              </a:gs>
              <a:gs pos="68000">
                <a:srgbClr val="F2F9FE"/>
              </a:gs>
              <a:gs pos="78000">
                <a:srgbClr val="E0F0FC"/>
              </a:gs>
              <a:gs pos="0">
                <a:srgbClr val="C1E3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279198"/>
            <a:ext cx="9046873" cy="4372127"/>
          </a:xfrm>
        </p:spPr>
        <p:txBody>
          <a:bodyPr/>
          <a:lstStyle>
            <a:lvl1pPr>
              <a:lnSpc>
                <a:spcPct val="100000"/>
              </a:lnSpc>
              <a:buClr>
                <a:srgbClr val="9E1F63"/>
              </a:buClr>
              <a:defRPr sz="18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8400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493425"/>
            <a:ext cx="8421116" cy="761133"/>
          </a:xfrm>
          <a:noFill/>
          <a:ln>
            <a:noFill/>
          </a:ln>
        </p:spPr>
        <p:txBody>
          <a:bodyPr/>
          <a:lstStyle>
            <a:lvl1pPr algn="l">
              <a:defRPr sz="25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F531C8-7A06-9A43-96E4-87B619251A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98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681732C-81AA-9D47-9D09-AF1D0E12904F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692337-67D3-0C47-BA76-8AD98469FA24}"/>
              </a:ext>
            </a:extLst>
          </p:cNvPr>
          <p:cNvSpPr/>
          <p:nvPr userDrawn="1"/>
        </p:nvSpPr>
        <p:spPr>
          <a:xfrm>
            <a:off x="-1" y="247338"/>
            <a:ext cx="2664000" cy="18737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1" y="246901"/>
            <a:ext cx="1718010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GLOBAL ALLOCATION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D7BD6FC-95BA-6945-BB1D-13197A45B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4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44000">
                <a:srgbClr val="65C4D7"/>
              </a:gs>
              <a:gs pos="100000">
                <a:schemeClr val="accent5">
                  <a:lumMod val="75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1" y="387429"/>
            <a:ext cx="7640602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07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681732C-81AA-9D47-9D09-AF1D0E12904F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CA19D6C-0459-8549-852E-E478BEB85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51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AECA86-130A-0944-A7E6-540078701A77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A92A4-540D-D241-A9B0-ED7EE7FDF8D9}"/>
              </a:ext>
            </a:extLst>
          </p:cNvPr>
          <p:cNvSpPr/>
          <p:nvPr userDrawn="1"/>
        </p:nvSpPr>
        <p:spPr>
          <a:xfrm>
            <a:off x="-1" y="247338"/>
            <a:ext cx="2664000" cy="18737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1" y="246901"/>
            <a:ext cx="1718010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COVID-19 TESTING</a:t>
            </a:r>
          </a:p>
        </p:txBody>
      </p:sp>
    </p:spTree>
    <p:extLst>
      <p:ext uri="{BB962C8B-B14F-4D97-AF65-F5344CB8AC3E}">
        <p14:creationId xmlns:p14="http://schemas.microsoft.com/office/powerpoint/2010/main" val="133662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AECA86-130A-0944-A7E6-540078701A77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644BD0-68AB-C049-9363-0EE59462AD32}"/>
              </a:ext>
            </a:extLst>
          </p:cNvPr>
          <p:cNvSpPr/>
          <p:nvPr userDrawn="1"/>
        </p:nvSpPr>
        <p:spPr>
          <a:xfrm>
            <a:off x="-1" y="247338"/>
            <a:ext cx="2664000" cy="18737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1" y="246901"/>
            <a:ext cx="1718010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ISOLATE &amp; TREAT CASES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9237A9D-C110-FA4B-881B-29E6EDF50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78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AECA86-130A-0944-A7E6-540078701A77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C0224-1E0B-1248-9C89-708544EEFCBA}"/>
              </a:ext>
            </a:extLst>
          </p:cNvPr>
          <p:cNvSpPr/>
          <p:nvPr userDrawn="1"/>
        </p:nvSpPr>
        <p:spPr>
          <a:xfrm>
            <a:off x="-1" y="247338"/>
            <a:ext cx="2664000" cy="187377"/>
          </a:xfrm>
          <a:prstGeom prst="rect">
            <a:avLst/>
          </a:prstGeom>
          <a:solidFill>
            <a:srgbClr val="4C236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0" y="246901"/>
            <a:ext cx="2454527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PUBLIC HEALTH CONSIDERATIONS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0E8BBD2-9B95-0742-8B9E-BD1F050F3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83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AECA86-130A-0944-A7E6-540078701A77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982">
                <a:srgbClr val="FFFFFF"/>
              </a:gs>
              <a:gs pos="86000">
                <a:schemeClr val="bg1"/>
              </a:gs>
              <a:gs pos="94000">
                <a:srgbClr val="EDEDE6"/>
              </a:gs>
              <a:gs pos="38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4C9D2-B584-6846-A943-B19DA1043DAD}"/>
              </a:ext>
            </a:extLst>
          </p:cNvPr>
          <p:cNvSpPr/>
          <p:nvPr userDrawn="1"/>
        </p:nvSpPr>
        <p:spPr>
          <a:xfrm>
            <a:off x="-1" y="247338"/>
            <a:ext cx="2664000" cy="187377"/>
          </a:xfrm>
          <a:prstGeom prst="rect">
            <a:avLst/>
          </a:prstGeom>
          <a:solidFill>
            <a:srgbClr val="DA1C5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6776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09BD29-924B-9846-9702-13BA75CC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0" y="246901"/>
            <a:ext cx="2454527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OUTBREAK &amp; CLUSTERS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DF4E7EE-35A0-F644-AF6A-B97BDDDDC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87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6CF176F-F701-9345-9D3E-FC5643186C02}"/>
              </a:ext>
            </a:extLst>
          </p:cNvPr>
          <p:cNvSpPr/>
          <p:nvPr userDrawn="1"/>
        </p:nvSpPr>
        <p:spPr>
          <a:xfrm>
            <a:off x="0" y="5902240"/>
            <a:ext cx="9906000" cy="9557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7000">
                <a:schemeClr val="tx2"/>
              </a:gs>
              <a:gs pos="2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A1B0D-4D72-C642-A7C5-A8F1362420AA}"/>
              </a:ext>
            </a:extLst>
          </p:cNvPr>
          <p:cNvSpPr/>
          <p:nvPr userDrawn="1"/>
        </p:nvSpPr>
        <p:spPr>
          <a:xfrm>
            <a:off x="0" y="0"/>
            <a:ext cx="9906000" cy="5923907"/>
          </a:xfrm>
          <a:prstGeom prst="rect">
            <a:avLst/>
          </a:prstGeom>
          <a:gradFill flip="none" rotWithShape="1">
            <a:gsLst>
              <a:gs pos="86000">
                <a:schemeClr val="bg1"/>
              </a:gs>
              <a:gs pos="94000">
                <a:srgbClr val="EDEDE6"/>
              </a:gs>
              <a:gs pos="44000">
                <a:schemeClr val="bg1"/>
              </a:gs>
              <a:gs pos="65000">
                <a:srgbClr val="EDEDE6"/>
              </a:gs>
              <a:gs pos="0">
                <a:srgbClr val="EDEDE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458400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C0224-1E0B-1248-9C89-708544EEFCBA}"/>
              </a:ext>
            </a:extLst>
          </p:cNvPr>
          <p:cNvSpPr/>
          <p:nvPr userDrawn="1"/>
        </p:nvSpPr>
        <p:spPr>
          <a:xfrm>
            <a:off x="-1" y="247338"/>
            <a:ext cx="9906000" cy="18737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C6450E-6360-A84E-9561-05BCED361A5C}"/>
              </a:ext>
            </a:extLst>
          </p:cNvPr>
          <p:cNvSpPr txBox="1">
            <a:spLocks/>
          </p:cNvSpPr>
          <p:nvPr userDrawn="1"/>
        </p:nvSpPr>
        <p:spPr>
          <a:xfrm>
            <a:off x="428011" y="246901"/>
            <a:ext cx="1718010" cy="225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none" spc="-50" baseline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0" spc="0" baseline="0" dirty="0">
                <a:solidFill>
                  <a:schemeClr val="bg1"/>
                </a:solidFill>
              </a:rPr>
              <a:t>ADDITIONAL RESOURCES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938E4D-9A2D-5444-AEBF-53A86F903D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0687" y="1350728"/>
            <a:ext cx="9046873" cy="4372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rgbClr val="9E1F63"/>
              </a:buClr>
              <a:defRPr sz="1600" b="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9E1F63"/>
              </a:buClr>
              <a:buSzPct val="85000"/>
              <a:buFont typeface="Wingdings" charset="2"/>
              <a:buChar char="Ø"/>
              <a:defRPr sz="1600" cap="none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charset="0"/>
              <a:buChar char="•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98FFE19-29DF-F44D-98EE-A10B0F49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6" y="564955"/>
            <a:ext cx="8421116" cy="761133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3000" b="1" i="0" cap="none" spc="-50" baseline="0">
                <a:solidFill>
                  <a:srgbClr val="9E1F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44F47B-FF87-EB40-AAEF-BAA8762F1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321" y="6204680"/>
            <a:ext cx="4292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34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326141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38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9521" y="6326141"/>
            <a:ext cx="620926" cy="250830"/>
          </a:xfr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7BFBA3-C2E9-154A-A394-8653DE55CD86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94000">
                <a:schemeClr val="tx2">
                  <a:lumMod val="50000"/>
                </a:schemeClr>
              </a:gs>
              <a:gs pos="65000">
                <a:schemeClr val="tx2">
                  <a:lumMod val="75000"/>
                </a:schemeClr>
              </a:gs>
              <a:gs pos="43000">
                <a:schemeClr val="tx2"/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</p:spTree>
    <p:extLst>
      <p:ext uri="{BB962C8B-B14F-4D97-AF65-F5344CB8AC3E}">
        <p14:creationId xmlns:p14="http://schemas.microsoft.com/office/powerpoint/2010/main" val="1460956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43BC92-4969-DE4F-B6BE-94D8903D1143}"/>
              </a:ext>
            </a:extLst>
          </p:cNvPr>
          <p:cNvSpPr/>
          <p:nvPr userDrawn="1"/>
        </p:nvSpPr>
        <p:spPr>
          <a:xfrm>
            <a:off x="0" y="1"/>
            <a:ext cx="9906000" cy="6858002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37000">
                <a:schemeClr val="tx2"/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highlight>
                <a:srgbClr val="FFDD0F"/>
              </a:highlight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C630C50-D945-C345-864D-42CF2FE31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43068" y="3014328"/>
            <a:ext cx="6588000" cy="5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8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75000">
                <a:srgbClr val="97C75F"/>
              </a:gs>
              <a:gs pos="0">
                <a:srgbClr val="57B89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1" y="387429"/>
            <a:ext cx="7648694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75000">
                <a:srgbClr val="C54A8C"/>
              </a:gs>
              <a:gs pos="0">
                <a:srgbClr val="E5722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1" y="387429"/>
            <a:ext cx="7632510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6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9000">
                <a:srgbClr val="273777"/>
              </a:gs>
              <a:gs pos="82000">
                <a:srgbClr val="C54A8C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632510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7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9000">
                <a:srgbClr val="F7C02A"/>
              </a:gs>
              <a:gs pos="82000">
                <a:srgbClr val="E5722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664878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7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200" y="-6824"/>
            <a:ext cx="9921600" cy="6176961"/>
          </a:xfrm>
          <a:prstGeom prst="rect">
            <a:avLst/>
          </a:prstGeom>
          <a:gradFill>
            <a:gsLst>
              <a:gs pos="28000">
                <a:srgbClr val="4E7EB3"/>
              </a:gs>
              <a:gs pos="82000">
                <a:srgbClr val="32986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652257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8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35605-66B6-5046-BC88-0D3769D13C5B}"/>
              </a:ext>
            </a:extLst>
          </p:cNvPr>
          <p:cNvSpPr/>
          <p:nvPr userDrawn="1"/>
        </p:nvSpPr>
        <p:spPr>
          <a:xfrm>
            <a:off x="-7800" y="-6824"/>
            <a:ext cx="9921600" cy="6176961"/>
          </a:xfrm>
          <a:prstGeom prst="rect">
            <a:avLst/>
          </a:prstGeom>
          <a:gradFill>
            <a:gsLst>
              <a:gs pos="28000">
                <a:srgbClr val="8B317F"/>
              </a:gs>
              <a:gs pos="82000">
                <a:srgbClr val="D92246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00" y="387429"/>
            <a:ext cx="7652257" cy="868983"/>
          </a:xfr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452C-45A8-114C-9BD2-7F6289739616}" type="datetime1">
              <a:rPr lang="de-CH" smtClean="0"/>
              <a:t>12.03.2021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953" y="6356352"/>
            <a:ext cx="114032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609AD-7D01-7048-97DA-DC421A8C3D9A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A6BFD-DA6B-B246-A944-C9A391E1D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550" y="6295873"/>
            <a:ext cx="5930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2E372-7DAA-EB47-B81B-16E74C7FEB81}" type="datetime1">
              <a:rPr lang="de-CH" smtClean="0"/>
              <a:t>12.03.2021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09AD-7D01-7048-97DA-DC421A8C3D9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22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43" y="618524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3" y="2367099"/>
            <a:ext cx="84211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44" y="5883282"/>
            <a:ext cx="5421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©2016 WHO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5" y="5883282"/>
            <a:ext cx="620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3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publications/i/item/risk-communication-and-community-engagement-(rcce)-action-plan-guidance" TargetMode="External"/><Relationship Id="rId3" Type="http://schemas.openxmlformats.org/officeDocument/2006/relationships/hyperlink" Target="https://www.thelancet.com/action/showPdf?pii=S0140-6736%2820%2931558-0" TargetMode="External"/><Relationship Id="rId7" Type="http://schemas.openxmlformats.org/officeDocument/2006/relationships/hyperlink" Target="https://media.ifrc.org/ifrc/what-we-do/community-engagement/" TargetMode="External"/><Relationship Id="rId2" Type="http://schemas.openxmlformats.org/officeDocument/2006/relationships/hyperlink" Target="https://gh.bmj.com/content/5/8/e00214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pps.who.int/iris/handle/10665/338057?search-result=true&amp;query=COVID-19+RCCE+Strategy&amp;scope=&amp;rpp=10&amp;sort_by=score&amp;order=desc" TargetMode="External"/><Relationship Id="rId5" Type="http://schemas.openxmlformats.org/officeDocument/2006/relationships/hyperlink" Target="https://gh.bmj.com/content/5/10/e003188" TargetMode="External"/><Relationship Id="rId4" Type="http://schemas.openxmlformats.org/officeDocument/2006/relationships/hyperlink" Target="https://www.ghspjournal.org/content/4/4/626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docs/default-source/epi-win/infodemic-management/infodemiology-scientific-conference-booklet.pdf?sfvrsn=179de76a_4" TargetMode="External"/><Relationship Id="rId3" Type="http://schemas.openxmlformats.org/officeDocument/2006/relationships/hyperlink" Target="https://pubmed.ncbi.nlm.nih.gov/17202025/" TargetMode="External"/><Relationship Id="rId7" Type="http://schemas.openxmlformats.org/officeDocument/2006/relationships/hyperlink" Target="https://asiapacific.unwomen.org/-/media/field%20office%20eseasia/docs/publications/2020/03/ap-covid-19_community-engagement_130320.pdf?la=en&amp;vs=5323" TargetMode="External"/><Relationship Id="rId2" Type="http://schemas.openxmlformats.org/officeDocument/2006/relationships/hyperlink" Target="https://journals.sagepub.com/doi/full/10.1177/1329878X20948289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who.int/publications/i/item/WHO-2019-nCoV-Vaccine_deployment-2020.1" TargetMode="External"/><Relationship Id="rId5" Type="http://schemas.openxmlformats.org/officeDocument/2006/relationships/hyperlink" Target="https://www.who.int/publications/i/item/WHO-2019-nCoV-Vaccine-introduction-RA-Tool-2020.1" TargetMode="External"/><Relationship Id="rId4" Type="http://schemas.openxmlformats.org/officeDocument/2006/relationships/hyperlink" Target="https://www.unicef.org/mena/media/8401/file/19218_MinimumQuality-Report_v07_RC_002.pdf.pdf" TargetMode="External"/><Relationship Id="rId9" Type="http://schemas.openxmlformats.org/officeDocument/2006/relationships/hyperlink" Target="https://www.who.int/publications/i/item/risk-communication-and-community-engagement-(-rcce)-consideratio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F2F22A4-D506-664F-BF8E-6B995C0E9152}"/>
              </a:ext>
            </a:extLst>
          </p:cNvPr>
          <p:cNvSpPr txBox="1"/>
          <p:nvPr/>
        </p:nvSpPr>
        <p:spPr>
          <a:xfrm>
            <a:off x="18288" y="5976305"/>
            <a:ext cx="9887712" cy="634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devem os países fazer para preparem as comunidades </a:t>
            </a:r>
            <a:endParaRPr lang="pt-P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P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vacinas, tratamentos ou novos testes da COVID-19?</a:t>
            </a:r>
            <a:endParaRPr lang="en-CH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0B011A-47F4-BA47-BCAD-BB136D02A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16" y="2194345"/>
            <a:ext cx="7195396" cy="33814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1796" y="217034"/>
            <a:ext cx="7460696" cy="2580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ts val="4060"/>
              </a:lnSpc>
              <a:spcBef>
                <a:spcPts val="1000"/>
              </a:spcBef>
              <a:buClr>
                <a:srgbClr val="9E1F63"/>
              </a:buClr>
              <a:defRPr/>
            </a:pPr>
            <a:endParaRPr lang="fr-FR" sz="4800" dirty="0" smtClean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pPr algn="ctr" defTabSz="914400">
              <a:lnSpc>
                <a:spcPts val="4060"/>
              </a:lnSpc>
              <a:spcBef>
                <a:spcPts val="1000"/>
              </a:spcBef>
              <a:buClr>
                <a:srgbClr val="9E1F63"/>
              </a:buClr>
              <a:defRPr/>
            </a:pPr>
            <a:r>
              <a:rPr lang="pt-PT" sz="48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10 </a:t>
            </a:r>
            <a:r>
              <a:rPr lang="pt-PT" sz="4800" dirty="0">
                <a:solidFill>
                  <a:schemeClr val="bg1"/>
                </a:solidFill>
                <a:latin typeface="Kristen ITC" panose="03050502040202030202" pitchFamily="66" charset="0"/>
              </a:rPr>
              <a:t>Passos para preparar </a:t>
            </a:r>
            <a:endParaRPr lang="pt-PT" sz="4800" dirty="0" smtClean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pPr algn="ctr" defTabSz="914400">
              <a:lnSpc>
                <a:spcPts val="4060"/>
              </a:lnSpc>
              <a:spcBef>
                <a:spcPts val="1000"/>
              </a:spcBef>
              <a:buClr>
                <a:srgbClr val="9E1F63"/>
              </a:buClr>
              <a:defRPr/>
            </a:pPr>
            <a:r>
              <a:rPr lang="pt-PT" sz="48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as </a:t>
            </a:r>
            <a:r>
              <a:rPr lang="pt-PT" sz="4800" dirty="0">
                <a:solidFill>
                  <a:schemeClr val="bg1"/>
                </a:solidFill>
                <a:latin typeface="Kristen ITC" panose="03050502040202030202" pitchFamily="66" charset="0"/>
              </a:rPr>
              <a:t>comunidades</a:t>
            </a:r>
          </a:p>
          <a:p>
            <a:pPr lvl="0" algn="ctr" defTabSz="914400">
              <a:lnSpc>
                <a:spcPts val="4060"/>
              </a:lnSpc>
              <a:spcBef>
                <a:spcPts val="1000"/>
              </a:spcBef>
              <a:buClr>
                <a:srgbClr val="9E1F63"/>
              </a:buClr>
              <a:defRPr/>
            </a:pPr>
            <a:endParaRPr lang="fr-FR" sz="4800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3479" y="6611779"/>
            <a:ext cx="18790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DE  FEVEREIRO DE 2021</a:t>
            </a:r>
          </a:p>
        </p:txBody>
      </p:sp>
    </p:spTree>
    <p:extLst>
      <p:ext uri="{BB962C8B-B14F-4D97-AF65-F5344CB8AC3E}">
        <p14:creationId xmlns:p14="http://schemas.microsoft.com/office/powerpoint/2010/main" val="1671650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2BB76-1C92-7248-9576-82939A6D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134499"/>
            <a:ext cx="8041615" cy="1780038"/>
          </a:xfrm>
        </p:spPr>
        <p:txBody>
          <a:bodyPr anchor="t">
            <a:noAutofit/>
          </a:bodyPr>
          <a:lstStyle/>
          <a:p>
            <a:r>
              <a:rPr lang="pt-PT" sz="4000" smtClean="0"/>
              <a:t>FORMAR CAPACIDADES E DESENVOLVER COMPETÊNCIAS PARA ALÉM DA COVID-19</a:t>
            </a:r>
            <a:endParaRPr lang="pt-PT" sz="4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2AE505-9317-1546-A68E-20E1F7DC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pPr/>
              <a:t>10</a:t>
            </a:fld>
            <a:endParaRPr lang="x-none" dirty="0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EC49E657-A62A-694E-AA47-1F00C3E7C51D}"/>
              </a:ext>
            </a:extLst>
          </p:cNvPr>
          <p:cNvSpPr/>
          <p:nvPr/>
        </p:nvSpPr>
        <p:spPr>
          <a:xfrm rot="5400000">
            <a:off x="2965352" y="923492"/>
            <a:ext cx="836848" cy="6767552"/>
          </a:xfrm>
          <a:prstGeom prst="round2SameRect">
            <a:avLst/>
          </a:prstGeom>
          <a:solidFill>
            <a:srgbClr val="8B3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B32EF-95B8-4242-8AB5-CDF728FD8E79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GB" sz="1300" spc="10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PASSO</a:t>
            </a:r>
            <a:endParaRPr lang="x-none" sz="1300" spc="1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7E2BDA-EC6D-994C-8691-BF58E0C1048D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8</a:t>
            </a:r>
            <a:endParaRPr lang="x-non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6B3706-14DD-F64C-A61A-99BBEA5921DF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1CF03-8C73-7147-89CE-D86E06AD74B0}"/>
              </a:ext>
            </a:extLst>
          </p:cNvPr>
          <p:cNvSpPr txBox="1"/>
          <p:nvPr/>
        </p:nvSpPr>
        <p:spPr>
          <a:xfrm>
            <a:off x="1608667" y="1914537"/>
            <a:ext cx="7915507" cy="1841449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bg2">
                <a:lumMod val="50000"/>
                <a:alpha val="37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formação de agentes comunitários de saúde permite que os problemas locais sejam resolvidos a nível local. Trabalhadores da linha da frente, voluntários, líderes comunitários e mobilizadores comunitários/sociais, organizações da sociedade civil, organizações de cariz religioso, grupos locais de mulheres e jovens devem ser envolvidos em eventos de  formação de capacidades para uma sustentabilidade a longo prazo.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C9104-FD56-3241-A3B0-1FA362BFEB82}"/>
              </a:ext>
            </a:extLst>
          </p:cNvPr>
          <p:cNvSpPr txBox="1"/>
          <p:nvPr/>
        </p:nvSpPr>
        <p:spPr>
          <a:xfrm>
            <a:off x="1471958" y="3888844"/>
            <a:ext cx="4892266" cy="562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obtenção de melhores resultados, iniciar um sistema de apoio contínuo de pares para mobilizadores e redes comunitárias.</a:t>
            </a:r>
            <a:endParaRPr lang="pt-P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BDC3B8-B254-0043-B590-3CE0CD8F7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0533">
            <a:off x="3511719" y="5007581"/>
            <a:ext cx="2266950" cy="659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FDE1F5-2E61-8640-A39F-5DD483905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540" y="3755986"/>
            <a:ext cx="3208634" cy="25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4C93-AA3E-E247-A772-08F671DE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08" y="451013"/>
            <a:ext cx="7645433" cy="868983"/>
          </a:xfrm>
        </p:spPr>
        <p:txBody>
          <a:bodyPr anchor="b">
            <a:normAutofit/>
          </a:bodyPr>
          <a:lstStyle/>
          <a:p>
            <a:r>
              <a:rPr lang="pt-PT" sz="4400" dirty="0" smtClean="0"/>
              <a:t>GERIR A INFODEMIA</a:t>
            </a:r>
            <a:endParaRPr lang="pt-PT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62F81A-2EE8-C342-8D8F-4163659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pPr/>
              <a:t>11</a:t>
            </a:fld>
            <a:endParaRPr lang="x-none" dirty="0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856FF485-DACD-0840-B9ED-3175E08193BE}"/>
              </a:ext>
            </a:extLst>
          </p:cNvPr>
          <p:cNvSpPr/>
          <p:nvPr/>
        </p:nvSpPr>
        <p:spPr>
          <a:xfrm rot="5400000">
            <a:off x="1953749" y="1417847"/>
            <a:ext cx="1913970" cy="5849195"/>
          </a:xfrm>
          <a:prstGeom prst="round2SameRect">
            <a:avLst/>
          </a:prstGeom>
          <a:solidFill>
            <a:srgbClr val="339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8FE47-6DC7-DF41-8FEA-2F951C37FF28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GB" sz="1300" spc="10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PASSO</a:t>
            </a:r>
            <a:endParaRPr lang="x-none" sz="1300" spc="1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2CE534-D813-3140-A3D2-CCB2C9AB5B81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9</a:t>
            </a:r>
            <a:endParaRPr lang="x-non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1516A0-9BFE-AE44-A6F2-F32526927B6A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D51FB-B1D2-5E4D-AD2A-3F5CFA6EEAB2}"/>
              </a:ext>
            </a:extLst>
          </p:cNvPr>
          <p:cNvSpPr txBox="1"/>
          <p:nvPr/>
        </p:nvSpPr>
        <p:spPr>
          <a:xfrm>
            <a:off x="1694508" y="1490996"/>
            <a:ext cx="7615278" cy="1245330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bg2">
                <a:lumMod val="50000"/>
                <a:alpha val="37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infodemia é uma excessiva abundância de informação – boa ou má – que dificulta a tomada de decisões por parte das pessoas em matéria de saúde. A infodemia da COVID-19 pode ser prejudicial à saúde.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474D5-9795-8648-B160-4031B671AAC4}"/>
              </a:ext>
            </a:extLst>
          </p:cNvPr>
          <p:cNvSpPr txBox="1"/>
          <p:nvPr/>
        </p:nvSpPr>
        <p:spPr>
          <a:xfrm>
            <a:off x="1286932" y="3524305"/>
            <a:ext cx="4548400" cy="15231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 acesso a informação de confiança  e gerir eficazmente a desinformação e os rumores.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pt-PT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Ativar ou reforçar a verificação dos factos a nível nacional e a capacidade de monitorizar os rumores, reconhecendo que os rumores e a desinformação podem ser tão perigosos quanto a COVID-19.</a:t>
            </a:r>
            <a:endParaRPr lang="pt-P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E854BC-24BC-40B0-9D28-185B707B94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332" y="2404567"/>
            <a:ext cx="4035253" cy="291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7058-CD88-D144-98BD-6482724A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000" y="504307"/>
            <a:ext cx="7742282" cy="1668252"/>
          </a:xfrm>
        </p:spPr>
        <p:txBody>
          <a:bodyPr anchor="t">
            <a:noAutofit/>
          </a:bodyPr>
          <a:lstStyle/>
          <a:p>
            <a:r>
              <a:rPr lang="pt-PT" sz="4400" smtClean="0"/>
              <a:t>INICIAR O RUFAR DOS TAMBORES EM CONJUNTO</a:t>
            </a:r>
            <a:endParaRPr lang="pt-PT" sz="4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B62D7-F2A8-074C-996C-FF332DC4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pPr/>
              <a:t>12</a:t>
            </a:fld>
            <a:endParaRPr lang="x-none" dirty="0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C9F78F71-8442-E14B-9B1D-5DA5805AB00E}"/>
              </a:ext>
            </a:extLst>
          </p:cNvPr>
          <p:cNvSpPr/>
          <p:nvPr/>
        </p:nvSpPr>
        <p:spPr>
          <a:xfrm rot="5400000">
            <a:off x="2023684" y="1347689"/>
            <a:ext cx="1592599" cy="5641931"/>
          </a:xfrm>
          <a:prstGeom prst="round2SameRect">
            <a:avLst/>
          </a:prstGeom>
          <a:solidFill>
            <a:srgbClr val="F4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7A449-4093-2249-8FFC-BADF5D1D662F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GB" sz="1300" spc="10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PASSO</a:t>
            </a:r>
            <a:endParaRPr lang="x-none" sz="1300" spc="1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873E64-B85A-5547-A23A-01C2B6BD2CD3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10</a:t>
            </a:r>
            <a:endParaRPr lang="x-non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95972D-540C-9E42-A0F9-A27815783106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7B929-CC36-5140-A382-3B29A1A8905A}"/>
              </a:ext>
            </a:extLst>
          </p:cNvPr>
          <p:cNvSpPr txBox="1"/>
          <p:nvPr/>
        </p:nvSpPr>
        <p:spPr>
          <a:xfrm>
            <a:off x="1779852" y="1903876"/>
            <a:ext cx="7615278" cy="977988"/>
          </a:xfrm>
          <a:prstGeom prst="rect">
            <a:avLst/>
          </a:prstGeom>
          <a:noFill/>
          <a:effectLst>
            <a:outerShdw blurRad="38100" dist="12700" dir="8100000" algn="tr" rotWithShape="0">
              <a:schemeClr val="bg2">
                <a:lumMod val="25000"/>
                <a:alpha val="41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envolvimento bidirecional consistente, apoiado por informação oriunda de canais locais fidedignos, reforça as percepções positivas e incentiva as ações.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03259-AFE0-7049-B4EA-A6E0279FF9D1}"/>
              </a:ext>
            </a:extLst>
          </p:cNvPr>
          <p:cNvSpPr txBox="1"/>
          <p:nvPr/>
        </p:nvSpPr>
        <p:spPr>
          <a:xfrm>
            <a:off x="1438509" y="3372354"/>
            <a:ext cx="4020680" cy="1540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e combinar canais prioritários de comunicação com as  comunidades tão cedo quanto possível. 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pt-PT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 que possível, adaptar as mensagens da ciência e da saúde a novos contextos com as comunidades.</a:t>
            </a:r>
            <a:endParaRPr lang="pt-P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370C8E-6E51-DC4D-95D6-24155FEE9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010" y="2785518"/>
            <a:ext cx="3234776" cy="323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3F5A-675B-084C-9FE7-A22CE836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549"/>
            <a:ext cx="9906000" cy="868983"/>
          </a:xfrm>
        </p:spPr>
        <p:txBody>
          <a:bodyPr anchor="ctr">
            <a:noAutofit/>
          </a:bodyPr>
          <a:lstStyle/>
          <a:p>
            <a:r>
              <a:rPr lang="fr-BE" sz="4400" dirty="0"/>
              <a:t>	</a:t>
            </a:r>
            <a:r>
              <a:rPr lang="x-none" sz="4400" dirty="0" smtClean="0"/>
              <a:t>BIBLIOGRA</a:t>
            </a:r>
            <a:r>
              <a:rPr lang="pt-PT" sz="4400" dirty="0" smtClean="0"/>
              <a:t>FIA</a:t>
            </a:r>
            <a:endParaRPr lang="x-none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46458-9D71-354A-B442-127893C1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pPr/>
              <a:t>13</a:t>
            </a:fld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D4A5D-AE66-7B44-AEA7-19C3E7A30B57}"/>
              </a:ext>
            </a:extLst>
          </p:cNvPr>
          <p:cNvSpPr txBox="1"/>
          <p:nvPr/>
        </p:nvSpPr>
        <p:spPr>
          <a:xfrm>
            <a:off x="451104" y="1073069"/>
            <a:ext cx="9058656" cy="4919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Bedson J, Jalloh MF, Pedi D, Bah S, Owen K,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Oniba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A, et al.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Community engagement in outbreak response: lessons from the 2014–2016 Ebola outbreak in Sierra Leone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BMJ Global Health 2020;5:e002145. Available from doi:10.1136/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bmjgh-2019-002145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Figueiredo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A, Simas C,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Karafillakis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E, Paterson P, Larson H.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Mapping global trends in vaccine confidence and investigating barriers to vaccine uptake: a large-scale retrospective temporal modelling study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Lancet 2020;396: 898-908. Available from: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/10.1016/S0140-6736(20)31558-0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Gillespie AM, Obregon R, El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Asawi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R, Richey C,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Manoncourt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E, Joshi K, et al.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Social mobilization and community engagement central to the Ebola response in West Africa: lessons for future public health emergencies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Glob Health Sci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2016;4(4): 626–46 Available from: https://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/10.9745/GHSP-D-16-00226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Gilmore B,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Ndejjo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Tchetchia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A, Claro V, Mago E, Diallo AA, et al.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Community engagement for COVID-19 prevention and control: a rapid evidence synthesis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BMJ Global Health 2020;5:e003188. Available from: doi:10.1136/ bmjgh-2020-003188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GOARN, IFRC, UNICEF, 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COVID-19 Global Risk Communication and Community Engagement Strategy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December 2020 - May 2021: Geneva, World Health Organization: 2020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IFRC.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Community engagement and accountability toolkit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Geneva, IFRC: 2017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IFRC, UNICEF, 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Risk Communication and Community Engagement (RCCE) Action Plan Guidance COVID-19 Preparedness &amp; Response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Geneva, World Health Organization: 2020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3F5A-675B-084C-9FE7-A22CE836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549"/>
            <a:ext cx="9906000" cy="868983"/>
          </a:xfrm>
        </p:spPr>
        <p:txBody>
          <a:bodyPr anchor="ctr">
            <a:noAutofit/>
          </a:bodyPr>
          <a:lstStyle/>
          <a:p>
            <a:r>
              <a:rPr lang="fr-BE" sz="4400" dirty="0"/>
              <a:t>	</a:t>
            </a:r>
            <a:r>
              <a:rPr lang="x-none" sz="4400" dirty="0" smtClean="0"/>
              <a:t>BIBLIOGRA</a:t>
            </a:r>
            <a:r>
              <a:rPr lang="pt-PT" sz="4400" dirty="0" smtClean="0"/>
              <a:t>FIA</a:t>
            </a:r>
            <a:endParaRPr lang="x-none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46458-9D71-354A-B442-127893C1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pPr/>
              <a:t>14</a:t>
            </a:fld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D4A5D-AE66-7B44-AEA7-19C3E7A30B57}"/>
              </a:ext>
            </a:extLst>
          </p:cNvPr>
          <p:cNvSpPr txBox="1"/>
          <p:nvPr/>
        </p:nvSpPr>
        <p:spPr>
          <a:xfrm>
            <a:off x="512064" y="987724"/>
            <a:ext cx="8802624" cy="5022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Maher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Murphet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Community engagement in Australia’s COVID-19 communications response: learning lessons from the humanitarian sector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Media International Australia: 2020. Available from: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/10.1177/1329878X20948289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Mohseni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M and Lindstrom M.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Social capital, trust in the health-care system and self-rated health: the role of access to health care in a population-based study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Soc Sci Med 2007; 64: 1373–1383. Available from: 10.1016/j.socscimed.2006.11.023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UNICEF.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Minimum Quality Standards and Indicators for Community Engagement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UNICEF: 2020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UNICEF, 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The Vaccine Readiness Assessment Tool (VIRAT)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Geneva, World Health Organization: 2020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UNICEF, 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Guidance on developing a national deployment and vaccination plan for COVID-19 vaccines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Geneva, World Health Organization: 2020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UN Woman, IFRC, OCHA, 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COVID-19: How to include marginalized and vulnerable people in risk communication and community engagement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Geneva: 2020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1st WHO 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infodemiology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conference - How 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infodemics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affect the world &amp; how they can be managed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June-July 2020. Geneva, World Health Organization: 2020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WHO.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Risk Communication and Community Engagement (RCCE) Considerations: Ebola Response in the Democratic Republic of the Congo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Geneva, World Health Organization, Emergencies Programme: 2018</a:t>
            </a:r>
            <a:endParaRPr lang="en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46458-9D71-354A-B442-127893C1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en-CH" smtClean="0"/>
              <a:pPr/>
              <a:t>15</a:t>
            </a:fld>
            <a:endParaRPr lang="en-CH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0B86717-A1E0-9948-9199-A7D976310604}"/>
              </a:ext>
            </a:extLst>
          </p:cNvPr>
          <p:cNvSpPr txBox="1">
            <a:spLocks/>
          </p:cNvSpPr>
          <p:nvPr/>
        </p:nvSpPr>
        <p:spPr>
          <a:xfrm>
            <a:off x="273524" y="335249"/>
            <a:ext cx="9358951" cy="1004505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pt-BR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Medidas de proteção contra COVID-19 </a:t>
            </a:r>
            <a:r>
              <a:rPr lang="pt-BR" sz="4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Proteja-se e outras pessoas</a:t>
            </a:r>
            <a:endParaRPr lang="en-CH" sz="36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B080BCB-1F5A-9D40-B539-F49927DBD654}"/>
              </a:ext>
            </a:extLst>
          </p:cNvPr>
          <p:cNvSpPr txBox="1">
            <a:spLocks/>
          </p:cNvSpPr>
          <p:nvPr/>
        </p:nvSpPr>
        <p:spPr>
          <a:xfrm>
            <a:off x="1692031" y="5161914"/>
            <a:ext cx="2521352" cy="739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pc="-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Tossir e espirrar na dobra do seu cotovelo</a:t>
            </a:r>
            <a:endParaRPr lang="en-GB" spc="-2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851578-5F83-CB46-985E-45FEA9D00C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065" y="3415859"/>
            <a:ext cx="1857829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351C8-C434-D942-9CAE-1920B1ACCD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158" y="1500378"/>
            <a:ext cx="1712255" cy="1712255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1EADF03-25D9-0242-B5A1-73E846259192}"/>
              </a:ext>
            </a:extLst>
          </p:cNvPr>
          <p:cNvSpPr txBox="1">
            <a:spLocks/>
          </p:cNvSpPr>
          <p:nvPr/>
        </p:nvSpPr>
        <p:spPr>
          <a:xfrm>
            <a:off x="624532" y="3128574"/>
            <a:ext cx="2134999" cy="399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Usar</a:t>
            </a:r>
            <a:r>
              <a:rPr lang="en-GB" spc="-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n-GB" spc="-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máscara</a:t>
            </a:r>
            <a:endParaRPr lang="en-GB" spc="-2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431282-57B1-524F-978B-1C7E4F9839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458" y="3527633"/>
            <a:ext cx="1959429" cy="1959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75FAE0-E879-704F-AAB6-552C5E89DB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144" y="1360504"/>
            <a:ext cx="1945343" cy="1945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5B6797-C398-9E40-B7F1-D662913D5C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07" y="1365010"/>
            <a:ext cx="1857829" cy="1857829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05D18BC-67B5-8441-A9B5-F54B75A5FEF7}"/>
              </a:ext>
            </a:extLst>
          </p:cNvPr>
          <p:cNvSpPr txBox="1">
            <a:spLocks/>
          </p:cNvSpPr>
          <p:nvPr/>
        </p:nvSpPr>
        <p:spPr>
          <a:xfrm>
            <a:off x="3663184" y="3128574"/>
            <a:ext cx="2266836" cy="355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Mantenha</a:t>
            </a:r>
            <a:r>
              <a:rPr lang="en-GB" spc="-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pc="-2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distância</a:t>
            </a:r>
            <a:endParaRPr lang="en-GB" spc="-2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967A10E-D6FA-024B-868A-8F394CE9E46E}"/>
              </a:ext>
            </a:extLst>
          </p:cNvPr>
          <p:cNvSpPr txBox="1">
            <a:spLocks/>
          </p:cNvSpPr>
          <p:nvPr/>
        </p:nvSpPr>
        <p:spPr>
          <a:xfrm>
            <a:off x="6851160" y="3180559"/>
            <a:ext cx="2010327" cy="745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pc="-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Lave as mãos com frequência</a:t>
            </a:r>
            <a:endParaRPr lang="en-GB" spc="-2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751B789-70AA-D84C-901A-5488DD8C52E5}"/>
              </a:ext>
            </a:extLst>
          </p:cNvPr>
          <p:cNvSpPr txBox="1">
            <a:spLocks/>
          </p:cNvSpPr>
          <p:nvPr/>
        </p:nvSpPr>
        <p:spPr>
          <a:xfrm>
            <a:off x="5362557" y="5026062"/>
            <a:ext cx="2149229" cy="740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E1F63"/>
              </a:buClr>
              <a:buFont typeface="Arial" panose="020B0604020202020204" pitchFamily="34" charset="0"/>
              <a:buChar char="•"/>
              <a:defRPr sz="2000" b="1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E1F63"/>
              </a:buClr>
              <a:buSzPct val="85000"/>
              <a:buFont typeface="Wingdings" charset="2"/>
              <a:buChar char="Ø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pc="-2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Ventile espaços ou janelas abertas</a:t>
            </a:r>
            <a:endParaRPr lang="en-GB" spc="-2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7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E50D3E03-6F5D-D34D-9B1A-3FC9C931A049}"/>
              </a:ext>
            </a:extLst>
          </p:cNvPr>
          <p:cNvSpPr/>
          <p:nvPr/>
        </p:nvSpPr>
        <p:spPr>
          <a:xfrm rot="5400000">
            <a:off x="3477794" y="979924"/>
            <a:ext cx="1508183" cy="8486079"/>
          </a:xfrm>
          <a:prstGeom prst="round2SameRect">
            <a:avLst/>
          </a:prstGeom>
          <a:gradFill>
            <a:gsLst>
              <a:gs pos="0">
                <a:srgbClr val="1A3C55"/>
              </a:gs>
              <a:gs pos="76000">
                <a:srgbClr val="3A648E"/>
              </a:gs>
              <a:gs pos="100000">
                <a:srgbClr val="4E7EB3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A68A1-51A8-2645-9A22-42FBE97C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87429"/>
            <a:ext cx="8969244" cy="868983"/>
          </a:xfrm>
        </p:spPr>
        <p:txBody>
          <a:bodyPr anchor="ctr">
            <a:noAutofit/>
          </a:bodyPr>
          <a:lstStyle/>
          <a:p>
            <a:r>
              <a:rPr lang="pt-PT" sz="4400" smtClean="0"/>
              <a:t>PREPARADOS, PRONTOS, PARTIR ...</a:t>
            </a:r>
            <a:endParaRPr lang="pt-PT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4525E-15F5-7B4A-AC65-EC2ACC98294F}"/>
              </a:ext>
            </a:extLst>
          </p:cNvPr>
          <p:cNvSpPr txBox="1"/>
          <p:nvPr/>
        </p:nvSpPr>
        <p:spPr>
          <a:xfrm>
            <a:off x="703339" y="1303995"/>
            <a:ext cx="7537412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PT" dirty="0" smtClean="0">
                <a:solidFill>
                  <a:srgbClr val="32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 informadas, envolvidas e capacitadas são </a:t>
            </a:r>
            <a:r>
              <a:rPr lang="pt-PT" sz="1800" dirty="0" smtClean="0">
                <a:solidFill>
                  <a:srgbClr val="329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essenciais para a chegada de novas vacinas, tratamentos e testes que serão introduzidos para reduzir a propagação da COVID-19 e salvar vidas</a:t>
            </a:r>
            <a:endParaRPr lang="pt-PT" sz="1800" dirty="0">
              <a:solidFill>
                <a:srgbClr val="329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1A097-E7D1-FE4D-A270-6CDDE985964D}"/>
              </a:ext>
            </a:extLst>
          </p:cNvPr>
          <p:cNvSpPr txBox="1"/>
          <p:nvPr/>
        </p:nvSpPr>
        <p:spPr>
          <a:xfrm>
            <a:off x="681038" y="2259602"/>
            <a:ext cx="7671227" cy="2032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P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as comunidades totalmente envolvidas e participando ativamente em todo o ciclo de planeamento, distribuição e avaliação de novas ferramentas biomédicas, a procura dessas ferramentas pode aumentar, conduzindo a uma adesão e utilização generalizadas e eficazes. </a:t>
            </a:r>
          </a:p>
          <a:p>
            <a:endParaRPr lang="pt-PT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capacitação das pessoas e das comunidades não é uma ideia abstrata e existem passos concretos e mensuráveis que podem ser dados para assegurar o envolvimento dos cidadãos e a sua prontidão para apoiar novas ferramentas biomédicas. Embora as necessidades de comunicação possam ser ligeiramente diferentes para cada ferramenta, os princípios que promovem a sua introdução segur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e </a:t>
            </a:r>
            <a:r>
              <a:rPr lang="pt-P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bem-sucedida são os mesmos.</a:t>
            </a:r>
            <a:endPara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9B3A6-C1EC-054A-812E-704794A9B268}"/>
              </a:ext>
            </a:extLst>
          </p:cNvPr>
          <p:cNvSpPr txBox="1"/>
          <p:nvPr/>
        </p:nvSpPr>
        <p:spPr>
          <a:xfrm>
            <a:off x="703339" y="4769813"/>
            <a:ext cx="7537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10 passos que se seguem são princípios bem estabelecidos de comunicação de riscos e envolvimento das comunidades (CREC) que já comprovaram o seu poder</a:t>
            </a: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Juntos, colocam as comunidades no centro do lançamento das novas vacinas, tratamentos e testes e promovem a confiança – o ingrediente crítico para toda a ação comunitária. </a:t>
            </a:r>
            <a:endParaRPr lang="pt-P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18245-0E11-7647-88FB-52ADD920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pPr/>
              <a:t>2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797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-side Corner of Rectangle 4">
            <a:extLst>
              <a:ext uri="{FF2B5EF4-FFF2-40B4-BE49-F238E27FC236}">
                <a16:creationId xmlns:a16="http://schemas.microsoft.com/office/drawing/2014/main" id="{8E5BC7D3-7F00-B345-A345-BE4193489FBB}"/>
              </a:ext>
            </a:extLst>
          </p:cNvPr>
          <p:cNvSpPr/>
          <p:nvPr/>
        </p:nvSpPr>
        <p:spPr>
          <a:xfrm rot="5400000">
            <a:off x="2022176" y="1665905"/>
            <a:ext cx="1758001" cy="5802352"/>
          </a:xfrm>
          <a:prstGeom prst="round2SameRect">
            <a:avLst/>
          </a:prstGeom>
          <a:solidFill>
            <a:srgbClr val="46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861DF-F2E4-9244-89F1-76D16D9F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852" y="490218"/>
            <a:ext cx="7954537" cy="1206864"/>
          </a:xfrm>
          <a:effectLst>
            <a:outerShdw blurRad="38100" dist="25400" dir="8100000" algn="tr" rotWithShape="0">
              <a:schemeClr val="accent1">
                <a:lumMod val="75000"/>
                <a:alpha val="66000"/>
              </a:schemeClr>
            </a:outerShdw>
          </a:effectLst>
        </p:spPr>
        <p:txBody>
          <a:bodyPr anchor="t">
            <a:noAutofit/>
          </a:bodyPr>
          <a:lstStyle/>
          <a:p>
            <a:r>
              <a:rPr lang="pt-PT" sz="4400" dirty="0" smtClean="0"/>
              <a:t>TOMAR DECISÕES SOBRE AS PESSOAS E COM AS PESSOAS</a:t>
            </a:r>
            <a:endParaRPr lang="pt-PT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408E0-3309-CE4F-998F-EB55EE8FEAC0}"/>
              </a:ext>
            </a:extLst>
          </p:cNvPr>
          <p:cNvSpPr txBox="1"/>
          <p:nvPr/>
        </p:nvSpPr>
        <p:spPr>
          <a:xfrm>
            <a:off x="1779852" y="1862374"/>
            <a:ext cx="7273501" cy="991233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accent5">
                <a:lumMod val="75000"/>
                <a:alpha val="73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pessoas estão mais dispostas a agir, se forem envolvidas na tomada de decisões. Envolva as comunidades desde o início e trabalhe no sentido de obter a sua participação, colaboração e capacitação. Não deixe nenhuma comunidade para trás.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59C47-8E04-C94A-B44A-9A8139D9547D}"/>
              </a:ext>
            </a:extLst>
          </p:cNvPr>
          <p:cNvSpPr txBox="1"/>
          <p:nvPr/>
        </p:nvSpPr>
        <p:spPr>
          <a:xfrm>
            <a:off x="1438329" y="3690635"/>
            <a:ext cx="4443047" cy="1557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Inicie discussões com as comunidades para compreender os contextos socioculturais e a dinâmica do poder. Localize redes e influenciadores na comunidade.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pt-PT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Identifique que tipo de intervenções para envolvimento são seguras, viáveis e aceitáveis. </a:t>
            </a:r>
            <a:endParaRPr lang="pt-P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260D6-DFE8-924F-B9AC-2BDFDD74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980" y="2959235"/>
            <a:ext cx="2107582" cy="754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C1A1B9-901D-7940-B02A-1E5648E8678A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pt-PT" sz="1300" spc="10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PASSO</a:t>
            </a:r>
            <a:endParaRPr lang="pt-PT" sz="1300" spc="1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4EC412-DF71-0045-A3FA-8767E4C6F3CC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pt-PT" smtClean="0"/>
              <a:t>1</a:t>
            </a:r>
            <a:endParaRPr lang="pt-P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148790E-F247-F54E-8411-359DAFD75478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mtClean="0"/>
              <a:t> </a:t>
            </a: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CE678-FD87-BD4A-9117-30CEA7C4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pt-PT" smtClean="0"/>
              <a:pPr/>
              <a:t>3</a:t>
            </a:fld>
            <a:endParaRPr lang="pt-PT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454502-9747-ED48-AC27-7F254D911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928" y="3522134"/>
            <a:ext cx="4298884" cy="25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9993-576E-544C-94CF-50F4E77F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995" y="298529"/>
            <a:ext cx="7972605" cy="1920941"/>
          </a:xfrm>
        </p:spPr>
        <p:txBody>
          <a:bodyPr anchor="t">
            <a:noAutofit/>
          </a:bodyPr>
          <a:lstStyle/>
          <a:p>
            <a:r>
              <a:rPr lang="pt-PT" sz="4400" dirty="0" smtClean="0"/>
              <a:t>MANTER E REFORÇAR A CONFIANÇA ATRAVÉS DE LIGAÇÕES FORMAIS E INFORMAIS</a:t>
            </a:r>
            <a:endParaRPr lang="pt-PT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804386-F15D-2D42-8C20-F118C314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pPr/>
              <a:t>4</a:t>
            </a:fld>
            <a:endParaRPr lang="x-none" dirty="0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1F977EDC-8BFB-2343-BBA7-C18A6D8973DA}"/>
              </a:ext>
            </a:extLst>
          </p:cNvPr>
          <p:cNvSpPr/>
          <p:nvPr/>
        </p:nvSpPr>
        <p:spPr>
          <a:xfrm rot="5400000">
            <a:off x="2440910" y="1314281"/>
            <a:ext cx="2317533" cy="7199352"/>
          </a:xfrm>
          <a:prstGeom prst="round2SameRect">
            <a:avLst/>
          </a:prstGeom>
          <a:solidFill>
            <a:srgbClr val="3EA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40D96-A4EA-0047-BDB5-BCCC6DF96043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GB" sz="1300" spc="10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PASSO</a:t>
            </a:r>
            <a:endParaRPr lang="x-none" sz="1300" spc="1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D27E5A-7C3F-6B43-84C2-E18AA781E8A4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2</a:t>
            </a:r>
            <a:endParaRPr lang="x-non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8FD8AA-8FD5-F349-B837-471FD68AD814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3E902-5469-814D-84E6-D52A0FA37A7D}"/>
              </a:ext>
            </a:extLst>
          </p:cNvPr>
          <p:cNvSpPr txBox="1"/>
          <p:nvPr/>
        </p:nvSpPr>
        <p:spPr>
          <a:xfrm>
            <a:off x="1780995" y="2216440"/>
            <a:ext cx="7615278" cy="991297"/>
          </a:xfrm>
          <a:prstGeom prst="rect">
            <a:avLst/>
          </a:prstGeom>
          <a:noFill/>
          <a:effectLst>
            <a:outerShdw blurRad="38100" dist="25400" dir="8100000" algn="tr" rotWithShape="0">
              <a:srgbClr val="3EA447">
                <a:alpha val="73000"/>
              </a:srgb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Coordenar as ações através de um conjunto de partes interessadas o mais alargado possível. Uma abordagem que envolva toda a sociedade funciona melhor. A confiança reúne as comunidades na ação e é primordial para a prestação de cuidados e serviços de saúde. 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54541-DBC5-6641-BB30-BE1B287A129E}"/>
              </a:ext>
            </a:extLst>
          </p:cNvPr>
          <p:cNvSpPr txBox="1"/>
          <p:nvPr/>
        </p:nvSpPr>
        <p:spPr>
          <a:xfrm>
            <a:off x="1520726" y="3710652"/>
            <a:ext cx="5040432" cy="2362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Ativar ou reforçar os mecanismos de coordenação da CREC e usar as estruturas de saúde e resposta </a:t>
            </a:r>
            <a:r>
              <a:rPr lang="pt-P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 existentes para </a:t>
            </a:r>
            <a:r>
              <a:rPr lang="pt-PT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apoiar a prontidão do sistema de saúde a todos os níveis. Assegurar a representação da sociedade civil e dos grupos vulneráveis. Trabalhar de perto com outras comissões e grupos consultivos, como o Grupo Consultivo Nacional para a Vacinação.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pt-PT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Lançar ou reforçar uma “aliança” nacional independente de influenciadores e partes interessadas que saibam auscultar, defender, educar, enfrentar os rumores e a desinformação e contribuir para a literacia sobre as vacinas e a saúde.</a:t>
            </a:r>
            <a:endParaRPr lang="pt-P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19213-0B68-8A43-91FB-DC0F1F81D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158" y="3301358"/>
            <a:ext cx="3014945" cy="301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265C-9734-424E-AFE8-16F56794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000" y="387429"/>
            <a:ext cx="7632510" cy="868983"/>
          </a:xfrm>
        </p:spPr>
        <p:txBody>
          <a:bodyPr>
            <a:noAutofit/>
          </a:bodyPr>
          <a:lstStyle/>
          <a:p>
            <a:r>
              <a:rPr lang="pt-PT" sz="4400" smtClean="0"/>
              <a:t>OUVIR MAIS, FALAR MENOS</a:t>
            </a:r>
            <a:endParaRPr lang="pt-PT" sz="4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77A1C-4E37-2548-85F9-BD7FD037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pPr/>
              <a:t>5</a:t>
            </a:fld>
            <a:endParaRPr lang="x-none" dirty="0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8E2ADE81-849D-8243-AB4F-97A460776CD2}"/>
              </a:ext>
            </a:extLst>
          </p:cNvPr>
          <p:cNvSpPr/>
          <p:nvPr/>
        </p:nvSpPr>
        <p:spPr>
          <a:xfrm rot="5400000">
            <a:off x="2424131" y="1043724"/>
            <a:ext cx="1614798" cy="6485364"/>
          </a:xfrm>
          <a:prstGeom prst="round2SameRect">
            <a:avLst/>
          </a:prstGeom>
          <a:solidFill>
            <a:srgbClr val="E57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EC96A-A0A5-F04B-8623-19BF3EE73253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GB" sz="1300" spc="10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PASSO</a:t>
            </a:r>
            <a:endParaRPr lang="x-none" sz="1300" spc="1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67E2B7-AD3E-464A-A6B4-10B25808866C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3</a:t>
            </a:r>
            <a:endParaRPr lang="x-non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A56AB3-90AF-9B4D-9278-FD98C6B4CF78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98F2E-80CE-2F41-BA75-2CED2A9F87A6}"/>
              </a:ext>
            </a:extLst>
          </p:cNvPr>
          <p:cNvSpPr txBox="1"/>
          <p:nvPr/>
        </p:nvSpPr>
        <p:spPr>
          <a:xfrm>
            <a:off x="1779852" y="1412661"/>
            <a:ext cx="7615278" cy="991297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tx1">
                <a:lumMod val="75000"/>
                <a:lumOff val="25000"/>
                <a:alpha val="22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Procurar e responder regularmente ao </a:t>
            </a:r>
            <a:r>
              <a:rPr lang="pt-PT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comunidades. </a:t>
            </a:r>
          </a:p>
          <a:p>
            <a:pPr>
              <a:lnSpc>
                <a:spcPts val="2360"/>
              </a:lnSpc>
            </a:pPr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Isso melhora a relação e a confiança entre as comunidades e as autoridades de saúde pública. 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AC5AA-7840-6143-8FC9-8C6FD2F27BA6}"/>
              </a:ext>
            </a:extLst>
          </p:cNvPr>
          <p:cNvSpPr txBox="1"/>
          <p:nvPr/>
        </p:nvSpPr>
        <p:spPr>
          <a:xfrm>
            <a:off x="1438509" y="3472769"/>
            <a:ext cx="5002254" cy="15718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 mecanismos de </a:t>
            </a:r>
            <a:r>
              <a:rPr lang="pt-PT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comunidades para promover a responsabilização e garantir que as crenças, dúvidas, preocupações e sugestões das comunidades são ouvidas.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pt-PT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a adaptação contínua da resposta à COVID-19 de modo eficaz, ágil, seguro e confidencial.</a:t>
            </a:r>
            <a:endParaRPr lang="pt-P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9F41FF-C0A1-CF44-87F2-730087D3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147" y="2255619"/>
            <a:ext cx="3440255" cy="34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88CC-C7A7-E74C-93BA-0D5F3335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03" y="235551"/>
            <a:ext cx="7966228" cy="1997073"/>
          </a:xfrm>
        </p:spPr>
        <p:txBody>
          <a:bodyPr anchor="t">
            <a:noAutofit/>
          </a:bodyPr>
          <a:lstStyle/>
          <a:p>
            <a:r>
              <a:rPr lang="pt-PT" sz="4400" dirty="0" smtClean="0"/>
              <a:t>USAR OS DADOS PARA A TOMADA DE DECISÕES </a:t>
            </a:r>
            <a:br>
              <a:rPr lang="pt-PT" sz="4400" dirty="0" smtClean="0"/>
            </a:br>
            <a:r>
              <a:rPr lang="pt-PT" sz="4400" dirty="0" smtClean="0"/>
              <a:t>E CORREÇÃO DO RUMO</a:t>
            </a:r>
            <a:endParaRPr lang="pt-PT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FDFA9-258A-7D43-968A-FDE3B611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pPr/>
              <a:t>6</a:t>
            </a:fld>
            <a:endParaRPr lang="x-none" dirty="0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03CFC0C6-A794-EC4D-A423-24CC94E2F191}"/>
              </a:ext>
            </a:extLst>
          </p:cNvPr>
          <p:cNvSpPr/>
          <p:nvPr/>
        </p:nvSpPr>
        <p:spPr>
          <a:xfrm rot="5400000">
            <a:off x="2626094" y="1771395"/>
            <a:ext cx="1591815" cy="6744390"/>
          </a:xfrm>
          <a:prstGeom prst="round2SameRect">
            <a:avLst/>
          </a:prstGeom>
          <a:solidFill>
            <a:srgbClr val="DA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3F58DA-7D4D-994F-82C3-F176BA44E78B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GB" sz="1300" spc="10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PASSO</a:t>
            </a:r>
            <a:endParaRPr lang="x-none" sz="1300" spc="1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446062-B3F3-9146-85C9-66BA0C6D4798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4</a:t>
            </a:r>
            <a:endParaRPr lang="x-non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8A9790-98C6-524E-BB82-108F1976B59B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2749F-5ECF-444D-B725-C7E8D6859B57}"/>
              </a:ext>
            </a:extLst>
          </p:cNvPr>
          <p:cNvSpPr txBox="1"/>
          <p:nvPr/>
        </p:nvSpPr>
        <p:spPr>
          <a:xfrm>
            <a:off x="1670303" y="2120836"/>
            <a:ext cx="7893773" cy="1966974"/>
          </a:xfrm>
          <a:prstGeom prst="rect">
            <a:avLst/>
          </a:prstGeom>
          <a:noFill/>
          <a:effectLst>
            <a:outerShdw blurRad="38100" dist="25400" dir="8100000" algn="tr" rotWithShape="0">
              <a:srgbClr val="4C236B"/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dados sociais fornecem um perspetiva importante sobre as lacunas nos conhecimentos, percepções e comportamentos das comunidades. Também é fundamental compreender os fatores determinantes dos comportamentos para entender por que razão as pessoas praticam ou não as medidas de saúde pública e sociais. Para algo tão complexo como o comportamento humano, é conveniente dispor de várias fontes de dados.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79AFA-3355-294E-B541-403E276C728B}"/>
              </a:ext>
            </a:extLst>
          </p:cNvPr>
          <p:cNvSpPr txBox="1"/>
          <p:nvPr/>
        </p:nvSpPr>
        <p:spPr>
          <a:xfrm>
            <a:off x="1390773" y="4345474"/>
            <a:ext cx="5145171" cy="16714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Incluir </a:t>
            </a:r>
            <a:r>
              <a:rPr lang="pt-PT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comunidade, auscultação social, dados de sondagens e inquéritos para melhor compreender as lacunas nos conhecimentos das comunidades, assim como as suas percepções e comportamentos.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pt-PT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Usar esses conhecimentos para fundamentar as tomadas de decisão a todos os níveis.</a:t>
            </a:r>
            <a:endParaRPr lang="pt-P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328845-9262-2F49-83B5-DCF8B2992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238" y="3924530"/>
            <a:ext cx="3172762" cy="253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9EEF-CA93-2C43-9102-856C12EF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852" y="365740"/>
            <a:ext cx="7664878" cy="1377922"/>
          </a:xfrm>
        </p:spPr>
        <p:txBody>
          <a:bodyPr anchor="t">
            <a:noAutofit/>
          </a:bodyPr>
          <a:lstStyle/>
          <a:p>
            <a:r>
              <a:rPr lang="pt-PT" sz="4400" dirty="0" smtClean="0"/>
              <a:t>PLANEAR, PLANEAR, PLANEAR COM AS PESSOAS</a:t>
            </a:r>
            <a:endParaRPr lang="pt-PT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F0DE9-69DB-C348-80AA-F7D350C1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pPr/>
              <a:t>7</a:t>
            </a:fld>
            <a:endParaRPr lang="x-none" dirty="0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62C35DDE-9C73-9D43-916D-6B968F03DE4D}"/>
              </a:ext>
            </a:extLst>
          </p:cNvPr>
          <p:cNvSpPr/>
          <p:nvPr/>
        </p:nvSpPr>
        <p:spPr>
          <a:xfrm rot="5400000">
            <a:off x="2523558" y="1657927"/>
            <a:ext cx="1549796" cy="6619216"/>
          </a:xfrm>
          <a:prstGeom prst="round2SameRect">
            <a:avLst/>
          </a:prstGeom>
          <a:solidFill>
            <a:srgbClr val="E57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69D75-D4D0-BB41-BBD3-B021E3A5A417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GB" sz="1300" spc="10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PASSO</a:t>
            </a:r>
            <a:endParaRPr lang="x-none" sz="1300" spc="1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98DBE4-438A-0B43-876F-6C178BB6F337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5</a:t>
            </a:r>
            <a:endParaRPr lang="x-non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56F549-F415-0240-BF52-01ABF4E23056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0DDB3-C68A-A349-AC6D-82799614E65C}"/>
              </a:ext>
            </a:extLst>
          </p:cNvPr>
          <p:cNvSpPr txBox="1"/>
          <p:nvPr/>
        </p:nvSpPr>
        <p:spPr>
          <a:xfrm>
            <a:off x="1779852" y="1765351"/>
            <a:ext cx="7615278" cy="1299074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bg2">
                <a:lumMod val="50000"/>
                <a:alpha val="37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participação das comunidades no planeamento pode melhorar os serviços, garantir que os serviços serão equitativos e ajudar a remover barreiras. Isso é especialmente importante quando se introduzem novas ferramentas e serviços, como é o caso das vacinas, tratamentos ou novos tipos de testes.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8D9FD-B43C-374E-871D-7D3FE08D1777}"/>
              </a:ext>
            </a:extLst>
          </p:cNvPr>
          <p:cNvSpPr txBox="1"/>
          <p:nvPr/>
        </p:nvSpPr>
        <p:spPr>
          <a:xfrm>
            <a:off x="1471958" y="4149257"/>
            <a:ext cx="4973533" cy="1636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 envolvimento das comunidades no desenho conjunto de soluções.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pt-PT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Usar análises dos dados sociais para elaborar, rever e atualizar regularmente os planos de ação para a CREC.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pt-PT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planos de preparação para a comunicação de crises devem ser elaborados como parte deste processo.</a:t>
            </a:r>
            <a:endParaRPr lang="pt-P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738A5-694E-6744-BB7B-E64C0EF22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371" y="2861733"/>
            <a:ext cx="3300911" cy="33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72DF-8679-1A49-88D9-EC8871EF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000" y="387429"/>
            <a:ext cx="7652257" cy="1377922"/>
          </a:xfrm>
        </p:spPr>
        <p:txBody>
          <a:bodyPr anchor="t">
            <a:noAutofit/>
          </a:bodyPr>
          <a:lstStyle/>
          <a:p>
            <a:r>
              <a:rPr lang="pt-PT" sz="4400" dirty="0" smtClean="0"/>
              <a:t>O SUCESSSO AVALIADO PELAS PESSOAS</a:t>
            </a:r>
            <a:endParaRPr lang="pt-PT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720082-E8EB-6C44-AFA7-41F16056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pPr/>
              <a:t>8</a:t>
            </a:fld>
            <a:endParaRPr lang="x-none" dirty="0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E4598F09-AA39-F441-B281-6C0AE44468C2}"/>
              </a:ext>
            </a:extLst>
          </p:cNvPr>
          <p:cNvSpPr/>
          <p:nvPr/>
        </p:nvSpPr>
        <p:spPr>
          <a:xfrm rot="5400000">
            <a:off x="2486952" y="566321"/>
            <a:ext cx="1771344" cy="6767552"/>
          </a:xfrm>
          <a:prstGeom prst="round2SameRect">
            <a:avLst/>
          </a:prstGeom>
          <a:solidFill>
            <a:srgbClr val="3EA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8FE56-5CA4-6F46-8BE6-EB769F2AB2C6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GB" sz="1300" spc="10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PASSO</a:t>
            </a:r>
            <a:endParaRPr lang="x-none" sz="1300" spc="1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F65537-7BAE-C549-9CC1-256656C58EFF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6</a:t>
            </a:r>
            <a:endParaRPr lang="x-non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BE8304-723F-A240-AB9C-32B29B3A1EB7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4C3B3-2E2F-F84B-8D45-F1C1AEF0D98A}"/>
              </a:ext>
            </a:extLst>
          </p:cNvPr>
          <p:cNvSpPr txBox="1"/>
          <p:nvPr/>
        </p:nvSpPr>
        <p:spPr>
          <a:xfrm>
            <a:off x="1779852" y="1765351"/>
            <a:ext cx="7615278" cy="1299074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bg2">
                <a:lumMod val="50000"/>
                <a:alpha val="37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tempo, aprendemos que a participação generalizada da comunidade na monitorização e avaliação ajuda à sustentabilidade dos programas e promove a responsabilização conjunta e um melhor uso dos recursos. 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9D1FA-BFB0-D841-A4C2-76AEEE14F118}"/>
              </a:ext>
            </a:extLst>
          </p:cNvPr>
          <p:cNvSpPr txBox="1"/>
          <p:nvPr/>
        </p:nvSpPr>
        <p:spPr>
          <a:xfrm>
            <a:off x="1471958" y="3015657"/>
            <a:ext cx="4784909" cy="1820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participação da comunidade no desenvolvimento do processo de monitorização e avaliação. Incluir a sociedade civil e os grupos comunitários nos esforços de monitorização, notificação e responsabilização conjunta, para aumentar a probabilidade de uma ampla aceitação da comunidade e responsabilidade pelas novas intervenções.</a:t>
            </a:r>
            <a:endParaRPr lang="pt-P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F28979-CCF0-0744-B30E-045159AF3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718" y="2785534"/>
            <a:ext cx="3752850" cy="2965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75D083-FB27-8F4B-9E8E-18968C397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767" y="4965338"/>
            <a:ext cx="35941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00B70-A6D9-9D42-B77C-B8F97553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000" y="387429"/>
            <a:ext cx="7652257" cy="1526038"/>
          </a:xfrm>
        </p:spPr>
        <p:txBody>
          <a:bodyPr anchor="t">
            <a:noAutofit/>
          </a:bodyPr>
          <a:lstStyle/>
          <a:p>
            <a:r>
              <a:rPr lang="pt-PT" sz="4400" dirty="0" smtClean="0"/>
              <a:t>CONTRATAR E CAPACITAR MAIS PERITOS EM CREC</a:t>
            </a:r>
            <a:endParaRPr lang="pt-PT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D0ED0-C929-FD42-889E-184CC248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9AD-7D01-7048-97DA-DC421A8C3D9A}" type="slidenum">
              <a:rPr lang="x-none" smtClean="0"/>
              <a:pPr/>
              <a:t>9</a:t>
            </a:fld>
            <a:endParaRPr lang="x-none" dirty="0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8E3A93E8-C60E-5E4B-93F0-957B3306E259}"/>
              </a:ext>
            </a:extLst>
          </p:cNvPr>
          <p:cNvSpPr/>
          <p:nvPr/>
        </p:nvSpPr>
        <p:spPr>
          <a:xfrm rot="5400000">
            <a:off x="2161674" y="1389544"/>
            <a:ext cx="2421900" cy="6767552"/>
          </a:xfrm>
          <a:prstGeom prst="round2SameRect">
            <a:avLst/>
          </a:prstGeom>
          <a:solidFill>
            <a:srgbClr val="D92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7D3DF-5EF4-1842-AD60-23911C9D9B18}"/>
              </a:ext>
            </a:extLst>
          </p:cNvPr>
          <p:cNvSpPr txBox="1"/>
          <p:nvPr/>
        </p:nvSpPr>
        <p:spPr>
          <a:xfrm>
            <a:off x="546404" y="580791"/>
            <a:ext cx="925554" cy="37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GB" sz="1300" spc="10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PASSO</a:t>
            </a:r>
            <a:endParaRPr lang="x-none" sz="1300" spc="1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2AD322-82EA-9846-9AF3-4BD6F965A4FE}"/>
              </a:ext>
            </a:extLst>
          </p:cNvPr>
          <p:cNvSpPr txBox="1">
            <a:spLocks/>
          </p:cNvSpPr>
          <p:nvPr/>
        </p:nvSpPr>
        <p:spPr>
          <a:xfrm>
            <a:off x="618892" y="819258"/>
            <a:ext cx="735983" cy="576000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GB" dirty="0"/>
              <a:t>7</a:t>
            </a:r>
            <a:endParaRPr lang="x-non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2ED559-7825-DD4D-9E7D-80DC33C342E6}"/>
              </a:ext>
            </a:extLst>
          </p:cNvPr>
          <p:cNvSpPr/>
          <p:nvPr/>
        </p:nvSpPr>
        <p:spPr>
          <a:xfrm>
            <a:off x="512955" y="565441"/>
            <a:ext cx="925554" cy="925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12119-8D90-224F-B85A-722F5901A473}"/>
              </a:ext>
            </a:extLst>
          </p:cNvPr>
          <p:cNvSpPr txBox="1"/>
          <p:nvPr/>
        </p:nvSpPr>
        <p:spPr>
          <a:xfrm>
            <a:off x="1782000" y="1629884"/>
            <a:ext cx="7615278" cy="1299074"/>
          </a:xfrm>
          <a:prstGeom prst="rect">
            <a:avLst/>
          </a:prstGeom>
          <a:noFill/>
          <a:effectLst>
            <a:outerShdw blurRad="38100" dist="25400" dir="8100000" algn="tr" rotWithShape="0">
              <a:schemeClr val="bg2">
                <a:lumMod val="50000"/>
                <a:alpha val="37000"/>
              </a:scheme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ts val="2360"/>
              </a:lnSpc>
            </a:pPr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Apoio à Comunicação dos Riscos e Envolvimento das Comunidades (CREC) constitui um elo de ligação fundamental entre as comunidades e os serviços de saúde. Estes peritos ajudam as autoridades nacionais a tomarem decisões informadas para se prepararem e protegerem a saúde das pessoas e das comunidades.</a:t>
            </a:r>
            <a:endParaRPr lang="pt-P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38B21-AB7D-E649-AC50-D588D356A245}"/>
              </a:ext>
            </a:extLst>
          </p:cNvPr>
          <p:cNvSpPr txBox="1"/>
          <p:nvPr/>
        </p:nvSpPr>
        <p:spPr>
          <a:xfrm>
            <a:off x="1490548" y="3530809"/>
            <a:ext cx="4406884" cy="2453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Mapear cuidadosamente onde são necessários esses peritos em CREC e recrutá-los imediatamente.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pt-PT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Estabelecer a liderança de CREC a todos os níveis com a autoridade necessária para coordenar os parceiros.</a:t>
            </a: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endParaRPr lang="pt-PT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System Font Regular"/>
              <a:buChar char="→"/>
            </a:pP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ainda não existirem, introduzir e aplicar Procedimentos Operacionais Padrão (POP) para a CREC como ferramenta central de coordenação e garantia de qualidade. </a:t>
            </a:r>
            <a:endParaRPr lang="pt-P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14FBF1-BF09-2741-ADB9-DE36B317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432" y="3291389"/>
            <a:ext cx="3752850" cy="23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329867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YE_ppt_template_mod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CDE0F8"/>
            </a:gs>
            <a:gs pos="100000">
              <a:schemeClr val="accent1">
                <a:lumMod val="40000"/>
                <a:lumOff val="60000"/>
              </a:schemeClr>
            </a:gs>
            <a:gs pos="42000">
              <a:schemeClr val="bg1"/>
            </a:gs>
          </a:gsLst>
          <a:lin ang="2400000" scaled="0"/>
          <a:tileRect/>
        </a:gradFill>
        <a:ln w="9525">
          <a:solidFill>
            <a:schemeClr val="accent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YE_ppt_template" id="{0CF6BD30-E15A-DA48-BBFD-21320A30EE31}" vid="{18C43AEB-6E5A-ED4A-84FA-7BE6A7022C8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3426</TotalTime>
  <Words>1795</Words>
  <Application>Microsoft Office PowerPoint</Application>
  <PresentationFormat>A4 Paper (210x297 mm)</PresentationFormat>
  <Paragraphs>144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Kristen ITC</vt:lpstr>
      <vt:lpstr>System Font Regular</vt:lpstr>
      <vt:lpstr>Wingdings</vt:lpstr>
      <vt:lpstr>Office Theme</vt:lpstr>
      <vt:lpstr>EYE_ppt_template_mod</vt:lpstr>
      <vt:lpstr>PowerPoint Presentation</vt:lpstr>
      <vt:lpstr>PREPARADOS, PRONTOS, PARTIR ...</vt:lpstr>
      <vt:lpstr>TOMAR DECISÕES SOBRE AS PESSOAS E COM AS PESSOAS</vt:lpstr>
      <vt:lpstr>MANTER E REFORÇAR A CONFIANÇA ATRAVÉS DE LIGAÇÕES FORMAIS E INFORMAIS</vt:lpstr>
      <vt:lpstr>OUVIR MAIS, FALAR MENOS</vt:lpstr>
      <vt:lpstr>USAR OS DADOS PARA A TOMADA DE DECISÕES  E CORREÇÃO DO RUMO</vt:lpstr>
      <vt:lpstr>PLANEAR, PLANEAR, PLANEAR COM AS PESSOAS</vt:lpstr>
      <vt:lpstr>O SUCESSSO AVALIADO PELAS PESSOAS</vt:lpstr>
      <vt:lpstr>CONTRATAR E CAPACITAR MAIS PERITOS EM CREC</vt:lpstr>
      <vt:lpstr>FORMAR CAPACIDADES E DESENVOLVER COMPETÊNCIAS PARA ALÉM DA COVID-19</vt:lpstr>
      <vt:lpstr>GERIR A INFODEMIA</vt:lpstr>
      <vt:lpstr>INICIAR O RUFAR DOS TAMBORES EM CONJUNTO</vt:lpstr>
      <vt:lpstr> BIBLIOGRAFIA</vt:lpstr>
      <vt:lpstr> BIBLIOGRAFIA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Lee</dc:creator>
  <cp:lastModifiedBy>TAYBI, Aicha</cp:lastModifiedBy>
  <cp:revision>90</cp:revision>
  <dcterms:created xsi:type="dcterms:W3CDTF">2021-02-16T17:41:56Z</dcterms:created>
  <dcterms:modified xsi:type="dcterms:W3CDTF">2021-03-12T13:31:27Z</dcterms:modified>
</cp:coreProperties>
</file>