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130048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j-lt"/>
        <a:ea typeface="+mj-ea"/>
        <a:cs typeface="+mj-cs"/>
        <a:sym typeface="Calibri"/>
      </a:defRPr>
    </a:lvl1pPr>
    <a:lvl2pPr marL="0" marR="0" indent="0" algn="l" defTabSz="130048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j-lt"/>
        <a:ea typeface="+mj-ea"/>
        <a:cs typeface="+mj-cs"/>
        <a:sym typeface="Calibri"/>
      </a:defRPr>
    </a:lvl2pPr>
    <a:lvl3pPr marL="0" marR="0" indent="0" algn="l" defTabSz="130048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j-lt"/>
        <a:ea typeface="+mj-ea"/>
        <a:cs typeface="+mj-cs"/>
        <a:sym typeface="Calibri"/>
      </a:defRPr>
    </a:lvl3pPr>
    <a:lvl4pPr marL="0" marR="0" indent="0" algn="l" defTabSz="130048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j-lt"/>
        <a:ea typeface="+mj-ea"/>
        <a:cs typeface="+mj-cs"/>
        <a:sym typeface="Calibri"/>
      </a:defRPr>
    </a:lvl4pPr>
    <a:lvl5pPr marL="0" marR="0" indent="0" algn="l" defTabSz="130048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j-lt"/>
        <a:ea typeface="+mj-ea"/>
        <a:cs typeface="+mj-cs"/>
        <a:sym typeface="Calibri"/>
      </a:defRPr>
    </a:lvl5pPr>
    <a:lvl6pPr marL="0" marR="0" indent="0" algn="l" defTabSz="130048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j-lt"/>
        <a:ea typeface="+mj-ea"/>
        <a:cs typeface="+mj-cs"/>
        <a:sym typeface="Calibri"/>
      </a:defRPr>
    </a:lvl6pPr>
    <a:lvl7pPr marL="0" marR="0" indent="0" algn="l" defTabSz="130048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j-lt"/>
        <a:ea typeface="+mj-ea"/>
        <a:cs typeface="+mj-cs"/>
        <a:sym typeface="Calibri"/>
      </a:defRPr>
    </a:lvl7pPr>
    <a:lvl8pPr marL="0" marR="0" indent="0" algn="l" defTabSz="130048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j-lt"/>
        <a:ea typeface="+mj-ea"/>
        <a:cs typeface="+mj-cs"/>
        <a:sym typeface="Calibri"/>
      </a:defRPr>
    </a:lvl8pPr>
    <a:lvl9pPr marL="0" marR="0" indent="0" algn="l" defTabSz="130048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j-lt"/>
        <a:ea typeface="+mj-ea"/>
        <a:cs typeface="+mj-cs"/>
        <a:sym typeface="Calibri"/>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alpha val="20000"/>
            </a:schemeClr>
          </a:solidFill>
        </a:fill>
      </a:tcStyle>
    </a:wholeTbl>
    <a:band2H>
      <a:tcTxStyle/>
      <a:tcStyle>
        <a:tcBdr/>
        <a:fill>
          <a:solidFill>
            <a:srgbClr val="FFFFFF"/>
          </a:solidFill>
        </a:fill>
      </a:tcStyle>
    </a:band2H>
    <a:firstCol>
      <a:tcTxStyle b="on"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alpha val="20000"/>
            </a:schemeClr>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12700" cap="flat">
              <a:solidFill>
                <a:schemeClr val="accent1"/>
              </a:solidFill>
              <a:prstDash val="solid"/>
              <a:round/>
            </a:ln>
          </a:top>
          <a:bottom>
            <a:ln w="12700" cap="flat">
              <a:solidFill>
                <a:schemeClr val="accent1"/>
              </a:solidFill>
              <a:prstDash val="solid"/>
              <a:round/>
            </a:ln>
          </a:bottom>
          <a:insideH>
            <a:ln w="12700" cap="flat">
              <a:noFill/>
              <a:miter lim="400000"/>
            </a:ln>
          </a:insideH>
          <a:insideV>
            <a:ln w="12700" cap="flat">
              <a:noFill/>
              <a:miter lim="400000"/>
            </a:ln>
          </a:insideV>
        </a:tcBdr>
        <a:fill>
          <a:noFill/>
        </a:fill>
      </a:tcStyle>
    </a:lastRow>
    <a:firstRow>
      <a:tcTxStyle b="on" i="off">
        <a:fontRef idx="major">
          <a:srgbClr val="000000"/>
        </a:fontRef>
        <a:srgbClr val="000000"/>
      </a:tcTxStyle>
      <a:tcStyle>
        <a:tcBdr>
          <a:left>
            <a:ln w="12700" cap="flat">
              <a:noFill/>
              <a:miter lim="400000"/>
            </a:ln>
          </a:left>
          <a:right>
            <a:ln w="12700" cap="flat">
              <a:noFill/>
              <a:miter lim="400000"/>
            </a:ln>
          </a:right>
          <a:top>
            <a:ln w="12700" cap="flat">
              <a:solidFill>
                <a:schemeClr val="accent1"/>
              </a:solidFill>
              <a:prstDash val="solid"/>
              <a:round/>
            </a:ln>
          </a:top>
          <a:bottom>
            <a:ln w="12700" cap="flat">
              <a:solidFill>
                <a:schemeClr val="accent1"/>
              </a:solidFill>
              <a:prstDash val="solid"/>
              <a:round/>
            </a:ln>
          </a:bottom>
          <a:insideH>
            <a:ln w="12700" cap="flat">
              <a:noFill/>
              <a:miter lim="400000"/>
            </a:ln>
          </a:insideH>
          <a:insideV>
            <a:ln w="12700" cap="flat">
              <a:noFill/>
              <a:miter lim="400000"/>
            </a:ln>
          </a:insideV>
        </a:tcBdr>
        <a:fill>
          <a:no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DD4EA"/>
          </a:solidFill>
        </a:fill>
      </a:tcStyle>
    </a:wholeTbl>
    <a:band2H>
      <a:tcTxStyle/>
      <a:tcStyle>
        <a:tcBdr/>
        <a:fill>
          <a:solidFill>
            <a:srgbClr val="E8EBF5"/>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a:tcStyle>
        <a:tcBdr/>
        <a:fill>
          <a:solidFill>
            <a:srgbClr val="F0F0F0"/>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a:tcStyle>
        <a:tcBdr/>
        <a:fill>
          <a:solidFill>
            <a:srgbClr val="EBF1E8"/>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78592" autoAdjust="0"/>
  </p:normalViewPr>
  <p:slideViewPr>
    <p:cSldViewPr snapToGrid="0" snapToObjects="1">
      <p:cViewPr varScale="1">
        <p:scale>
          <a:sx n="78" d="100"/>
          <a:sy n="78" d="100"/>
        </p:scale>
        <p:origin x="1638" y="15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1" name="Shape 91"/>
          <p:cNvSpPr>
            <a:spLocks noGrp="1" noRot="1" noChangeAspect="1"/>
          </p:cNvSpPr>
          <p:nvPr>
            <p:ph type="sldImg"/>
          </p:nvPr>
        </p:nvSpPr>
        <p:spPr>
          <a:xfrm>
            <a:off x="1143000" y="685800"/>
            <a:ext cx="4572000" cy="3429000"/>
          </a:xfrm>
          <a:prstGeom prst="rect">
            <a:avLst/>
          </a:prstGeom>
        </p:spPr>
        <p:txBody>
          <a:bodyPr/>
          <a:lstStyle/>
          <a:p>
            <a:endParaRPr/>
          </a:p>
        </p:txBody>
      </p:sp>
      <p:sp>
        <p:nvSpPr>
          <p:cNvPr id="92" name="Shape 92"/>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1300480" latinLnBrk="0">
      <a:defRPr sz="1600">
        <a:latin typeface="+mj-lt"/>
        <a:ea typeface="+mj-ea"/>
        <a:cs typeface="+mj-cs"/>
        <a:sym typeface="Calibri"/>
      </a:defRPr>
    </a:lvl1pPr>
    <a:lvl2pPr indent="228600" defTabSz="1300480" latinLnBrk="0">
      <a:defRPr sz="1600">
        <a:latin typeface="+mj-lt"/>
        <a:ea typeface="+mj-ea"/>
        <a:cs typeface="+mj-cs"/>
        <a:sym typeface="Calibri"/>
      </a:defRPr>
    </a:lvl2pPr>
    <a:lvl3pPr indent="457200" defTabSz="1300480" latinLnBrk="0">
      <a:defRPr sz="1600">
        <a:latin typeface="+mj-lt"/>
        <a:ea typeface="+mj-ea"/>
        <a:cs typeface="+mj-cs"/>
        <a:sym typeface="Calibri"/>
      </a:defRPr>
    </a:lvl3pPr>
    <a:lvl4pPr indent="685800" defTabSz="1300480" latinLnBrk="0">
      <a:defRPr sz="1600">
        <a:latin typeface="+mj-lt"/>
        <a:ea typeface="+mj-ea"/>
        <a:cs typeface="+mj-cs"/>
        <a:sym typeface="Calibri"/>
      </a:defRPr>
    </a:lvl4pPr>
    <a:lvl5pPr indent="914400" defTabSz="1300480" latinLnBrk="0">
      <a:defRPr sz="1600">
        <a:latin typeface="+mj-lt"/>
        <a:ea typeface="+mj-ea"/>
        <a:cs typeface="+mj-cs"/>
        <a:sym typeface="Calibri"/>
      </a:defRPr>
    </a:lvl5pPr>
    <a:lvl6pPr indent="1143000" defTabSz="1300480" latinLnBrk="0">
      <a:defRPr sz="1600">
        <a:latin typeface="+mj-lt"/>
        <a:ea typeface="+mj-ea"/>
        <a:cs typeface="+mj-cs"/>
        <a:sym typeface="Calibri"/>
      </a:defRPr>
    </a:lvl6pPr>
    <a:lvl7pPr indent="1371600" defTabSz="1300480" latinLnBrk="0">
      <a:defRPr sz="1600">
        <a:latin typeface="+mj-lt"/>
        <a:ea typeface="+mj-ea"/>
        <a:cs typeface="+mj-cs"/>
        <a:sym typeface="Calibri"/>
      </a:defRPr>
    </a:lvl7pPr>
    <a:lvl8pPr indent="1600200" defTabSz="1300480" latinLnBrk="0">
      <a:defRPr sz="1600">
        <a:latin typeface="+mj-lt"/>
        <a:ea typeface="+mj-ea"/>
        <a:cs typeface="+mj-cs"/>
        <a:sym typeface="Calibri"/>
      </a:defRPr>
    </a:lvl8pPr>
    <a:lvl9pPr indent="1828800" defTabSz="1300480" latinLnBrk="0">
      <a:defRPr sz="1600">
        <a:latin typeface="+mj-lt"/>
        <a:ea typeface="+mj-ea"/>
        <a:cs typeface="+mj-cs"/>
        <a:sym typeface="Calibri"/>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Title slide</a:t>
            </a:r>
          </a:p>
        </p:txBody>
      </p:sp>
    </p:spTree>
    <p:extLst>
      <p:ext uri="{BB962C8B-B14F-4D97-AF65-F5344CB8AC3E}">
        <p14:creationId xmlns:p14="http://schemas.microsoft.com/office/powerpoint/2010/main" val="23651710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defTabSz="1300480" eaLnBrk="1" fontAlgn="auto" latinLnBrk="0" hangingPunct="1">
              <a:lnSpc>
                <a:spcPct val="100000"/>
              </a:lnSpc>
              <a:spcBef>
                <a:spcPts val="0"/>
              </a:spcBef>
              <a:spcAft>
                <a:spcPts val="0"/>
              </a:spcAft>
              <a:buClrTx/>
              <a:buSzTx/>
              <a:buFontTx/>
              <a:buNone/>
              <a:tabLst/>
              <a:defRPr/>
            </a:pPr>
            <a:r>
              <a:rPr lang="en-US" sz="1600" i="0" dirty="0">
                <a:effectLst/>
                <a:latin typeface="+mj-lt"/>
                <a:ea typeface="+mj-ea"/>
                <a:cs typeface="+mj-cs"/>
                <a:sym typeface="Calibri"/>
              </a:rPr>
              <a:t>To provide adequately comprehensive but targeted arguments within a limited space, the focus of the brief needs to be limited to a particular problem or aspect of a problem.</a:t>
            </a:r>
            <a:endParaRPr lang="en-ZA" sz="1600" i="0" dirty="0">
              <a:effectLst/>
              <a:latin typeface="+mj-lt"/>
              <a:ea typeface="+mj-ea"/>
              <a:cs typeface="+mj-cs"/>
              <a:sym typeface="Calibri"/>
            </a:endParaRPr>
          </a:p>
          <a:p>
            <a:endParaRPr lang="en-US" dirty="0"/>
          </a:p>
        </p:txBody>
      </p:sp>
    </p:spTree>
    <p:extLst>
      <p:ext uri="{BB962C8B-B14F-4D97-AF65-F5344CB8AC3E}">
        <p14:creationId xmlns:p14="http://schemas.microsoft.com/office/powerpoint/2010/main" val="14055312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defTabSz="1300480" eaLnBrk="1" fontAlgn="auto" latinLnBrk="0" hangingPunct="1">
              <a:lnSpc>
                <a:spcPct val="100000"/>
              </a:lnSpc>
              <a:spcBef>
                <a:spcPts val="0"/>
              </a:spcBef>
              <a:spcAft>
                <a:spcPts val="0"/>
              </a:spcAft>
              <a:buClrTx/>
              <a:buSzTx/>
              <a:buFontTx/>
              <a:buNone/>
              <a:tabLst/>
              <a:defRPr/>
            </a:pPr>
            <a:r>
              <a:rPr lang="en-US" sz="1600" i="0" dirty="0">
                <a:effectLst/>
                <a:latin typeface="+mj-lt"/>
                <a:ea typeface="+mj-ea"/>
                <a:cs typeface="+mj-cs"/>
                <a:sym typeface="Calibri"/>
              </a:rPr>
              <a:t>The types of audiences targeted commonly do not have the time or inclination to read an in-depth 20-page argument on a policy problem. Therefore, it is common that policy briefs do not exceed 6–8 pages in length (i.e. usually not longer than 3000 words).</a:t>
            </a:r>
            <a:endParaRPr lang="en-ZA" sz="1600" i="0" dirty="0">
              <a:effectLst/>
              <a:latin typeface="+mj-lt"/>
              <a:ea typeface="+mj-ea"/>
              <a:cs typeface="+mj-cs"/>
              <a:sym typeface="Calibri"/>
            </a:endParaRPr>
          </a:p>
          <a:p>
            <a:endParaRPr lang="en-US" dirty="0"/>
          </a:p>
        </p:txBody>
      </p:sp>
    </p:spTree>
    <p:extLst>
      <p:ext uri="{BB962C8B-B14F-4D97-AF65-F5344CB8AC3E}">
        <p14:creationId xmlns:p14="http://schemas.microsoft.com/office/powerpoint/2010/main" val="38856034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defTabSz="1300480" eaLnBrk="1" fontAlgn="auto" latinLnBrk="0" hangingPunct="1">
              <a:lnSpc>
                <a:spcPct val="100000"/>
              </a:lnSpc>
              <a:spcBef>
                <a:spcPts val="0"/>
              </a:spcBef>
              <a:spcAft>
                <a:spcPts val="0"/>
              </a:spcAft>
              <a:buClrTx/>
              <a:buSzTx/>
              <a:buFontTx/>
              <a:buNone/>
              <a:tabLst/>
              <a:defRPr/>
            </a:pPr>
            <a:r>
              <a:rPr lang="en-US" sz="1600" i="0" dirty="0">
                <a:effectLst/>
                <a:latin typeface="+mj-lt"/>
                <a:ea typeface="+mj-ea"/>
                <a:cs typeface="+mj-cs"/>
                <a:sym typeface="Calibri"/>
              </a:rPr>
              <a:t>This not only refers to using clear and simple language (i.e. not the jargon and concepts of an academic discipline) but also to providing a well explained and easy to follow argument targeting a wide but knowledgeable audience.</a:t>
            </a:r>
            <a:endParaRPr lang="en-ZA" sz="1600" i="0" dirty="0">
              <a:effectLst/>
              <a:latin typeface="+mj-lt"/>
              <a:ea typeface="+mj-ea"/>
              <a:cs typeface="+mj-cs"/>
              <a:sym typeface="Calibri"/>
            </a:endParaRPr>
          </a:p>
          <a:p>
            <a:endParaRPr lang="en-US" dirty="0"/>
          </a:p>
        </p:txBody>
      </p:sp>
    </p:spTree>
    <p:extLst>
      <p:ext uri="{BB962C8B-B14F-4D97-AF65-F5344CB8AC3E}">
        <p14:creationId xmlns:p14="http://schemas.microsoft.com/office/powerpoint/2010/main" val="31745927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defTabSz="1300480" eaLnBrk="1" fontAlgn="auto" latinLnBrk="0" hangingPunct="1">
              <a:lnSpc>
                <a:spcPct val="100000"/>
              </a:lnSpc>
              <a:spcBef>
                <a:spcPts val="0"/>
              </a:spcBef>
              <a:spcAft>
                <a:spcPts val="0"/>
              </a:spcAft>
              <a:buClrTx/>
              <a:buSzTx/>
              <a:buFontTx/>
              <a:buNone/>
              <a:tabLst/>
              <a:defRPr/>
            </a:pPr>
            <a:r>
              <a:rPr lang="en-US" sz="1600" i="0" dirty="0">
                <a:effectLst/>
                <a:latin typeface="+mj-lt"/>
                <a:ea typeface="+mj-ea"/>
                <a:cs typeface="+mj-cs"/>
                <a:sym typeface="Calibri"/>
              </a:rPr>
              <a:t>The writer of the policy brief should facilitate the ease of use of the document by the target audience and therefore, should subdivide the text using clear descriptive titles to guide the reader.</a:t>
            </a:r>
            <a:endParaRPr lang="en-ZA" sz="1600" i="0" dirty="0">
              <a:effectLst/>
              <a:latin typeface="+mj-lt"/>
              <a:ea typeface="+mj-ea"/>
              <a:cs typeface="+mj-cs"/>
              <a:sym typeface="Calibri"/>
            </a:endParaRPr>
          </a:p>
          <a:p>
            <a:endParaRPr lang="en-US" dirty="0"/>
          </a:p>
        </p:txBody>
      </p:sp>
    </p:spTree>
    <p:extLst>
      <p:ext uri="{BB962C8B-B14F-4D97-AF65-F5344CB8AC3E}">
        <p14:creationId xmlns:p14="http://schemas.microsoft.com/office/powerpoint/2010/main" val="294240085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defTabSz="1300480" eaLnBrk="1" fontAlgn="auto" latinLnBrk="0" hangingPunct="1">
              <a:lnSpc>
                <a:spcPct val="100000"/>
              </a:lnSpc>
              <a:spcBef>
                <a:spcPts val="0"/>
              </a:spcBef>
              <a:spcAft>
                <a:spcPts val="0"/>
              </a:spcAft>
              <a:buClrTx/>
              <a:buSzTx/>
              <a:buFontTx/>
              <a:buNone/>
              <a:tabLst/>
              <a:defRPr/>
            </a:pPr>
            <a:r>
              <a:rPr lang="en-US" sz="1600" i="0" dirty="0">
                <a:effectLst/>
                <a:latin typeface="+mj-lt"/>
                <a:ea typeface="+mj-ea"/>
                <a:cs typeface="+mj-cs"/>
                <a:sym typeface="Calibri"/>
              </a:rPr>
              <a:t>The policy brief should catch the eye of the potential audience in order to create a </a:t>
            </a:r>
            <a:r>
              <a:rPr lang="en-US" sz="1600" i="0" dirty="0" err="1">
                <a:effectLst/>
                <a:latin typeface="+mj-lt"/>
                <a:ea typeface="+mj-ea"/>
                <a:cs typeface="+mj-cs"/>
                <a:sym typeface="Calibri"/>
              </a:rPr>
              <a:t>favourable</a:t>
            </a:r>
            <a:r>
              <a:rPr lang="en-US" sz="1600" i="0" dirty="0">
                <a:effectLst/>
                <a:latin typeface="+mj-lt"/>
                <a:ea typeface="+mj-ea"/>
                <a:cs typeface="+mj-cs"/>
                <a:sym typeface="Calibri"/>
              </a:rPr>
              <a:t> impression (e.g. professional, innovative, etc.). To achieve this, many brief writers adopt many of the features of the promotional leaflet (use of </a:t>
            </a:r>
            <a:r>
              <a:rPr lang="en-US" sz="1600" i="0" dirty="0" err="1">
                <a:effectLst/>
                <a:latin typeface="+mj-lt"/>
                <a:ea typeface="+mj-ea"/>
                <a:cs typeface="+mj-cs"/>
                <a:sym typeface="Calibri"/>
              </a:rPr>
              <a:t>colour</a:t>
            </a:r>
            <a:r>
              <a:rPr lang="en-US" sz="1600" i="0" dirty="0">
                <a:effectLst/>
                <a:latin typeface="+mj-lt"/>
                <a:ea typeface="+mj-ea"/>
                <a:cs typeface="+mj-cs"/>
                <a:sym typeface="Calibri"/>
              </a:rPr>
              <a:t>, use of logos, photographs, slogans, illustrative quotes etc.).</a:t>
            </a:r>
            <a:endParaRPr lang="en-ZA" sz="1600" i="0" dirty="0">
              <a:effectLst/>
              <a:latin typeface="+mj-lt"/>
              <a:ea typeface="+mj-ea"/>
              <a:cs typeface="+mj-cs"/>
              <a:sym typeface="Calibri"/>
            </a:endParaRPr>
          </a:p>
          <a:p>
            <a:endParaRPr lang="en-US" dirty="0"/>
          </a:p>
        </p:txBody>
      </p:sp>
    </p:spTree>
    <p:extLst>
      <p:ext uri="{BB962C8B-B14F-4D97-AF65-F5344CB8AC3E}">
        <p14:creationId xmlns:p14="http://schemas.microsoft.com/office/powerpoint/2010/main" val="10319984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defTabSz="1300480" eaLnBrk="1" fontAlgn="auto" latinLnBrk="0" hangingPunct="1">
              <a:lnSpc>
                <a:spcPct val="100000"/>
              </a:lnSpc>
              <a:spcBef>
                <a:spcPts val="0"/>
              </a:spcBef>
              <a:spcAft>
                <a:spcPts val="0"/>
              </a:spcAft>
              <a:buClrTx/>
              <a:buSzTx/>
              <a:buFontTx/>
              <a:buNone/>
              <a:tabLst/>
              <a:defRPr/>
            </a:pPr>
            <a:r>
              <a:rPr lang="en-US" sz="1600" i="0" dirty="0">
                <a:effectLst/>
                <a:latin typeface="+mj-lt"/>
                <a:ea typeface="+mj-ea"/>
                <a:cs typeface="+mj-cs"/>
                <a:sym typeface="Calibri"/>
              </a:rPr>
              <a:t>The policy brief is an action-oriented tool targeting policy practitioners. As such, the brief must provide arguments based on what is actually happening in practice with a particular policy and propose recommendations which seem realistic to the target audience.</a:t>
            </a:r>
            <a:endParaRPr lang="en-ZA" sz="1600" i="0" dirty="0">
              <a:effectLst/>
              <a:latin typeface="+mj-lt"/>
              <a:ea typeface="+mj-ea"/>
              <a:cs typeface="+mj-cs"/>
              <a:sym typeface="Calibri"/>
            </a:endParaRPr>
          </a:p>
          <a:p>
            <a:endParaRPr lang="en-US" dirty="0"/>
          </a:p>
        </p:txBody>
      </p:sp>
    </p:spTree>
    <p:extLst>
      <p:ext uri="{BB962C8B-B14F-4D97-AF65-F5344CB8AC3E}">
        <p14:creationId xmlns:p14="http://schemas.microsoft.com/office/powerpoint/2010/main" val="153484304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defTabSz="1300480" eaLnBrk="1" fontAlgn="auto" latinLnBrk="0" hangingPunct="1">
              <a:lnSpc>
                <a:spcPct val="100000"/>
              </a:lnSpc>
              <a:spcBef>
                <a:spcPts val="0"/>
              </a:spcBef>
              <a:spcAft>
                <a:spcPts val="0"/>
              </a:spcAft>
              <a:buClrTx/>
              <a:buSzTx/>
              <a:buFontTx/>
              <a:buNone/>
              <a:tabLst/>
              <a:defRPr/>
            </a:pPr>
            <a:r>
              <a:rPr lang="en-US" sz="1600" i="0" dirty="0">
                <a:effectLst/>
                <a:latin typeface="+mj-lt"/>
                <a:ea typeface="+mj-ea"/>
                <a:cs typeface="+mj-cs"/>
                <a:sym typeface="Calibri"/>
              </a:rPr>
              <a:t>This slide illustrates the common structure of a policy brief. We will now discuss each element in turn.</a:t>
            </a:r>
            <a:endParaRPr lang="en-ZA" sz="1600" i="0" dirty="0">
              <a:effectLst/>
              <a:latin typeface="+mj-lt"/>
              <a:ea typeface="+mj-ea"/>
              <a:cs typeface="+mj-cs"/>
              <a:sym typeface="Calibri"/>
            </a:endParaRPr>
          </a:p>
          <a:p>
            <a:endParaRPr lang="en-US" dirty="0"/>
          </a:p>
        </p:txBody>
      </p:sp>
    </p:spTree>
    <p:extLst>
      <p:ext uri="{BB962C8B-B14F-4D97-AF65-F5344CB8AC3E}">
        <p14:creationId xmlns:p14="http://schemas.microsoft.com/office/powerpoint/2010/main" val="41668475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i="0" dirty="0">
                <a:effectLst/>
                <a:latin typeface="+mj-lt"/>
                <a:ea typeface="+mj-ea"/>
                <a:cs typeface="+mj-cs"/>
                <a:sym typeface="Calibri"/>
              </a:rPr>
              <a:t>The executive summary aims to convince the reader that the brief is worth in-depth investigation. It is especially important for an audience that is short of time to clearly see the relevance and importance of the brief in reading the summary. As such, a one- or two-paragraph executive summary commonly includes: </a:t>
            </a:r>
            <a:endParaRPr lang="en-ZA" sz="1600" i="0" dirty="0">
              <a:effectLst/>
              <a:latin typeface="+mj-lt"/>
              <a:ea typeface="+mj-ea"/>
              <a:cs typeface="+mj-cs"/>
              <a:sym typeface="Calibri"/>
            </a:endParaRPr>
          </a:p>
          <a:p>
            <a:r>
              <a:rPr lang="en-US" sz="1600" i="0" dirty="0">
                <a:effectLst/>
                <a:latin typeface="+mj-lt"/>
                <a:ea typeface="+mj-ea"/>
                <a:cs typeface="+mj-cs"/>
                <a:sym typeface="Calibri"/>
              </a:rPr>
              <a:t> </a:t>
            </a:r>
            <a:endParaRPr lang="en-ZA" sz="1600" i="0" dirty="0">
              <a:effectLst/>
              <a:latin typeface="+mj-lt"/>
              <a:ea typeface="+mj-ea"/>
              <a:cs typeface="+mj-cs"/>
              <a:sym typeface="Calibri"/>
            </a:endParaRPr>
          </a:p>
          <a:p>
            <a:pPr lvl="0"/>
            <a:r>
              <a:rPr lang="en-US" sz="1600" i="0" dirty="0">
                <a:effectLst/>
                <a:latin typeface="+mj-lt"/>
                <a:ea typeface="+mj-ea"/>
                <a:cs typeface="+mj-cs"/>
                <a:sym typeface="Calibri"/>
              </a:rPr>
              <a:t>- A description of the problem addressed; </a:t>
            </a:r>
            <a:endParaRPr lang="en-ZA" sz="1600" i="0" dirty="0">
              <a:effectLst/>
              <a:latin typeface="+mj-lt"/>
              <a:ea typeface="+mj-ea"/>
              <a:cs typeface="+mj-cs"/>
              <a:sym typeface="Calibri"/>
            </a:endParaRPr>
          </a:p>
          <a:p>
            <a:pPr lvl="0"/>
            <a:r>
              <a:rPr lang="en-US" sz="1600" i="0" dirty="0">
                <a:effectLst/>
                <a:latin typeface="+mj-lt"/>
                <a:ea typeface="+mj-ea"/>
                <a:cs typeface="+mj-cs"/>
                <a:sym typeface="Calibri"/>
              </a:rPr>
              <a:t>- A statement on why the current approach/policy option needs to be changed; and </a:t>
            </a:r>
            <a:endParaRPr lang="en-ZA" sz="1600" i="0" dirty="0">
              <a:effectLst/>
              <a:latin typeface="+mj-lt"/>
              <a:ea typeface="+mj-ea"/>
              <a:cs typeface="+mj-cs"/>
              <a:sym typeface="Calibri"/>
            </a:endParaRPr>
          </a:p>
          <a:p>
            <a:pPr lvl="0"/>
            <a:r>
              <a:rPr lang="en-US" sz="1600" i="0" dirty="0">
                <a:effectLst/>
                <a:latin typeface="+mj-lt"/>
                <a:ea typeface="+mj-ea"/>
                <a:cs typeface="+mj-cs"/>
                <a:sym typeface="Calibri"/>
              </a:rPr>
              <a:t>- Recommendations for action. </a:t>
            </a:r>
            <a:endParaRPr lang="en-ZA" sz="1600" i="0" dirty="0">
              <a:effectLst/>
              <a:latin typeface="+mj-lt"/>
              <a:ea typeface="+mj-ea"/>
              <a:cs typeface="+mj-cs"/>
              <a:sym typeface="Calibri"/>
            </a:endParaRPr>
          </a:p>
          <a:p>
            <a:endParaRPr lang="en-US" dirty="0"/>
          </a:p>
        </p:txBody>
      </p:sp>
    </p:spTree>
    <p:extLst>
      <p:ext uri="{BB962C8B-B14F-4D97-AF65-F5344CB8AC3E}">
        <p14:creationId xmlns:p14="http://schemas.microsoft.com/office/powerpoint/2010/main" val="87415455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i="0" dirty="0">
                <a:effectLst/>
                <a:latin typeface="+mj-lt"/>
                <a:ea typeface="+mj-ea"/>
                <a:cs typeface="+mj-cs"/>
                <a:sym typeface="Calibri"/>
              </a:rPr>
              <a:t>The purpose of this element of the brief is to convince the target audience that a current and urgent problem exists which requires them to take action. The context and importance of the problem is both the introductory and first building block of the brief. As such, it usually includes the following: </a:t>
            </a:r>
            <a:endParaRPr lang="en-ZA" sz="1600" i="0" dirty="0">
              <a:effectLst/>
              <a:latin typeface="+mj-lt"/>
              <a:ea typeface="+mj-ea"/>
              <a:cs typeface="+mj-cs"/>
              <a:sym typeface="Calibri"/>
            </a:endParaRPr>
          </a:p>
          <a:p>
            <a:pPr lvl="0"/>
            <a:endParaRPr lang="en-US" sz="1600" i="0" dirty="0">
              <a:effectLst/>
              <a:latin typeface="+mj-lt"/>
              <a:ea typeface="+mj-ea"/>
              <a:cs typeface="+mj-cs"/>
              <a:sym typeface="Calibri"/>
            </a:endParaRPr>
          </a:p>
          <a:p>
            <a:pPr lvl="0"/>
            <a:r>
              <a:rPr lang="en-US" sz="1600" i="0" dirty="0">
                <a:effectLst/>
                <a:latin typeface="+mj-lt"/>
                <a:ea typeface="+mj-ea"/>
                <a:cs typeface="+mj-cs"/>
                <a:sym typeface="Calibri"/>
              </a:rPr>
              <a:t>- A clear statement of the problem or issue in focus; </a:t>
            </a:r>
            <a:endParaRPr lang="en-ZA" sz="1600" i="0" dirty="0">
              <a:effectLst/>
              <a:latin typeface="+mj-lt"/>
              <a:ea typeface="+mj-ea"/>
              <a:cs typeface="+mj-cs"/>
              <a:sym typeface="Calibri"/>
            </a:endParaRPr>
          </a:p>
          <a:p>
            <a:r>
              <a:rPr lang="en-US" sz="1600" i="0" dirty="0">
                <a:effectLst/>
                <a:latin typeface="+mj-lt"/>
                <a:ea typeface="+mj-ea"/>
                <a:cs typeface="+mj-cs"/>
                <a:sym typeface="Calibri"/>
              </a:rPr>
              <a:t> </a:t>
            </a:r>
            <a:endParaRPr lang="en-ZA" sz="1600" i="0" dirty="0">
              <a:effectLst/>
              <a:latin typeface="+mj-lt"/>
              <a:ea typeface="+mj-ea"/>
              <a:cs typeface="+mj-cs"/>
              <a:sym typeface="Calibri"/>
            </a:endParaRPr>
          </a:p>
          <a:p>
            <a:pPr lvl="0"/>
            <a:r>
              <a:rPr lang="en-US" sz="1600" i="0" dirty="0">
                <a:effectLst/>
                <a:latin typeface="+mj-lt"/>
                <a:ea typeface="+mj-ea"/>
                <a:cs typeface="+mj-cs"/>
                <a:sym typeface="Calibri"/>
              </a:rPr>
              <a:t>- A short overview of the root causes of the problem; and </a:t>
            </a:r>
            <a:endParaRPr lang="en-ZA" sz="1600" i="0" dirty="0">
              <a:effectLst/>
              <a:latin typeface="+mj-lt"/>
              <a:ea typeface="+mj-ea"/>
              <a:cs typeface="+mj-cs"/>
              <a:sym typeface="Calibri"/>
            </a:endParaRPr>
          </a:p>
          <a:p>
            <a:r>
              <a:rPr lang="en-US" sz="1600" i="0" dirty="0">
                <a:effectLst/>
                <a:latin typeface="+mj-lt"/>
                <a:ea typeface="+mj-ea"/>
                <a:cs typeface="+mj-cs"/>
                <a:sym typeface="Calibri"/>
              </a:rPr>
              <a:t> </a:t>
            </a:r>
            <a:endParaRPr lang="en-ZA" sz="1600" i="0" dirty="0">
              <a:effectLst/>
              <a:latin typeface="+mj-lt"/>
              <a:ea typeface="+mj-ea"/>
              <a:cs typeface="+mj-cs"/>
              <a:sym typeface="Calibri"/>
            </a:endParaRPr>
          </a:p>
          <a:p>
            <a:pPr lvl="0"/>
            <a:r>
              <a:rPr lang="en-US" sz="1600" i="0" dirty="0">
                <a:effectLst/>
                <a:latin typeface="+mj-lt"/>
                <a:ea typeface="+mj-ea"/>
                <a:cs typeface="+mj-cs"/>
                <a:sym typeface="Calibri"/>
              </a:rPr>
              <a:t>- A clear statement of the policy implications of the problem that clearly establishes the current importance and policy relevance of the issue. It is worth noting that the length of the problem description may vary considerably from brief to brief depending on the stage of the policy process in focus (e.g. there may be a need to have a much more extensive problem description for policy at the evaluation stage than for the option stage). </a:t>
            </a:r>
            <a:endParaRPr lang="en-ZA" sz="1600" i="0" dirty="0">
              <a:effectLst/>
              <a:latin typeface="+mj-lt"/>
              <a:ea typeface="+mj-ea"/>
              <a:cs typeface="+mj-cs"/>
              <a:sym typeface="Calibri"/>
            </a:endParaRPr>
          </a:p>
          <a:p>
            <a:endParaRPr lang="en-US" dirty="0"/>
          </a:p>
        </p:txBody>
      </p:sp>
    </p:spTree>
    <p:extLst>
      <p:ext uri="{BB962C8B-B14F-4D97-AF65-F5344CB8AC3E}">
        <p14:creationId xmlns:p14="http://schemas.microsoft.com/office/powerpoint/2010/main" val="288579549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i="0" dirty="0">
                <a:effectLst/>
                <a:latin typeface="+mj-lt"/>
                <a:ea typeface="+mj-ea"/>
                <a:cs typeface="+mj-cs"/>
                <a:sym typeface="Calibri"/>
              </a:rPr>
              <a:t>The aim of this element is to detail shortcomings of the current approach or options being implemented and therefore, illustrate both the need for change and focus of where change needs to occur. In doing so, the critique of policy options usually includes the following: </a:t>
            </a:r>
            <a:endParaRPr lang="en-ZA" sz="1600" i="0" dirty="0">
              <a:effectLst/>
              <a:latin typeface="+mj-lt"/>
              <a:ea typeface="+mj-ea"/>
              <a:cs typeface="+mj-cs"/>
              <a:sym typeface="Calibri"/>
            </a:endParaRPr>
          </a:p>
          <a:p>
            <a:pPr lvl="0"/>
            <a:endParaRPr lang="en-US" sz="1600" i="0" dirty="0">
              <a:effectLst/>
              <a:latin typeface="+mj-lt"/>
              <a:ea typeface="+mj-ea"/>
              <a:cs typeface="+mj-cs"/>
              <a:sym typeface="Calibri"/>
            </a:endParaRPr>
          </a:p>
          <a:p>
            <a:pPr lvl="0"/>
            <a:r>
              <a:rPr lang="en-US" sz="1600" i="0" dirty="0">
                <a:effectLst/>
                <a:latin typeface="+mj-lt"/>
                <a:ea typeface="+mj-ea"/>
                <a:cs typeface="+mj-cs"/>
                <a:sym typeface="Calibri"/>
              </a:rPr>
              <a:t>- A short overview of the policy option(s) in focus; and </a:t>
            </a:r>
            <a:endParaRPr lang="en-ZA" sz="1600" i="0" dirty="0">
              <a:effectLst/>
              <a:latin typeface="+mj-lt"/>
              <a:ea typeface="+mj-ea"/>
              <a:cs typeface="+mj-cs"/>
              <a:sym typeface="Calibri"/>
            </a:endParaRPr>
          </a:p>
          <a:p>
            <a:r>
              <a:rPr lang="en-US" sz="1600" i="0" dirty="0">
                <a:effectLst/>
                <a:latin typeface="+mj-lt"/>
                <a:ea typeface="+mj-ea"/>
                <a:cs typeface="+mj-cs"/>
                <a:sym typeface="Calibri"/>
              </a:rPr>
              <a:t> </a:t>
            </a:r>
            <a:endParaRPr lang="en-ZA" sz="1600" i="0" dirty="0">
              <a:effectLst/>
              <a:latin typeface="+mj-lt"/>
              <a:ea typeface="+mj-ea"/>
              <a:cs typeface="+mj-cs"/>
              <a:sym typeface="Calibri"/>
            </a:endParaRPr>
          </a:p>
          <a:p>
            <a:pPr lvl="0"/>
            <a:r>
              <a:rPr lang="en-US" sz="1600" i="0" dirty="0">
                <a:effectLst/>
                <a:latin typeface="+mj-lt"/>
                <a:ea typeface="+mj-ea"/>
                <a:cs typeface="+mj-cs"/>
                <a:sym typeface="Calibri"/>
              </a:rPr>
              <a:t>- An argument illustrating why and how the current or proposed approach is failing. It is important for the sake of credibility to recognize all opinions in the debate of the issue. </a:t>
            </a:r>
            <a:endParaRPr lang="en-ZA" sz="1600" i="0" dirty="0">
              <a:effectLst/>
              <a:latin typeface="+mj-lt"/>
              <a:ea typeface="+mj-ea"/>
              <a:cs typeface="+mj-cs"/>
              <a:sym typeface="Calibri"/>
            </a:endParaRPr>
          </a:p>
          <a:p>
            <a:endParaRPr lang="en-US" dirty="0"/>
          </a:p>
        </p:txBody>
      </p:sp>
    </p:spTree>
    <p:extLst>
      <p:ext uri="{BB962C8B-B14F-4D97-AF65-F5344CB8AC3E}">
        <p14:creationId xmlns:p14="http://schemas.microsoft.com/office/powerpoint/2010/main" val="19972642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 name="Shape 134"/>
          <p:cNvSpPr>
            <a:spLocks noGrp="1" noRot="1" noChangeAspect="1"/>
          </p:cNvSpPr>
          <p:nvPr>
            <p:ph type="sldImg"/>
          </p:nvPr>
        </p:nvSpPr>
        <p:spPr>
          <a:prstGeom prst="rect">
            <a:avLst/>
          </a:prstGeom>
        </p:spPr>
        <p:txBody>
          <a:bodyPr/>
          <a:lstStyle/>
          <a:p>
            <a:endParaRPr/>
          </a:p>
        </p:txBody>
      </p:sp>
      <p:sp>
        <p:nvSpPr>
          <p:cNvPr id="135" name="Shape 135"/>
          <p:cNvSpPr>
            <a:spLocks noGrp="1"/>
          </p:cNvSpPr>
          <p:nvPr>
            <p:ph type="body" sz="quarter" idx="1"/>
          </p:nvPr>
        </p:nvSpPr>
        <p:spPr>
          <a:prstGeom prst="rect">
            <a:avLst/>
          </a:prstGeom>
        </p:spPr>
        <p:txBody>
          <a:bodyPr/>
          <a:lstStyle/>
          <a:p>
            <a:r>
              <a:rPr lang="en-GB" sz="1600" i="0" dirty="0">
                <a:effectLst/>
                <a:latin typeface="+mj-lt"/>
                <a:ea typeface="+mj-ea"/>
                <a:cs typeface="+mj-cs"/>
                <a:sym typeface="Calibri"/>
              </a:rPr>
              <a:t>Briefly summarize the key objectives for this lecture. </a:t>
            </a:r>
          </a:p>
          <a:p>
            <a:endParaRPr lang="en-GB" sz="1600" i="0" dirty="0">
              <a:effectLst/>
              <a:latin typeface="+mj-lt"/>
              <a:ea typeface="+mj-ea"/>
              <a:cs typeface="+mj-cs"/>
              <a:sym typeface="Calibri"/>
            </a:endParaRPr>
          </a:p>
          <a:p>
            <a:r>
              <a:rPr lang="en-GB" sz="1600" i="0" dirty="0">
                <a:effectLst/>
                <a:latin typeface="+mj-lt"/>
                <a:ea typeface="+mj-ea"/>
                <a:cs typeface="+mj-cs"/>
                <a:sym typeface="Calibri"/>
              </a:rPr>
              <a:t>This lecture explores the characteristics of effective policy writing.</a:t>
            </a:r>
            <a:endParaRPr lang="en-ZA" sz="1600" i="0" dirty="0">
              <a:effectLst/>
              <a:latin typeface="+mj-lt"/>
              <a:ea typeface="+mj-ea"/>
              <a:cs typeface="+mj-cs"/>
              <a:sym typeface="Calibri"/>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i="0" dirty="0">
                <a:effectLst/>
                <a:latin typeface="+mj-lt"/>
                <a:ea typeface="+mj-ea"/>
                <a:cs typeface="+mj-cs"/>
                <a:sym typeface="Calibri"/>
              </a:rPr>
              <a:t>The aim of the policy recommendations element is to provide a detailed and convincing proposal of how the failings of the current policy approach need to be addressed. As such, this is achieved by including: </a:t>
            </a:r>
          </a:p>
          <a:p>
            <a:endParaRPr lang="en-ZA" sz="1600" i="0" dirty="0">
              <a:effectLst/>
              <a:latin typeface="+mj-lt"/>
              <a:ea typeface="+mj-ea"/>
              <a:cs typeface="+mj-cs"/>
              <a:sym typeface="Calibri"/>
            </a:endParaRPr>
          </a:p>
          <a:p>
            <a:pPr lvl="0"/>
            <a:r>
              <a:rPr lang="en-US" sz="1600" i="0" dirty="0">
                <a:effectLst/>
                <a:latin typeface="+mj-lt"/>
                <a:ea typeface="+mj-ea"/>
                <a:cs typeface="+mj-cs"/>
                <a:sym typeface="Calibri"/>
              </a:rPr>
              <a:t>- A breakdown of the specific practical steps or measures that need to be implemented; and </a:t>
            </a:r>
            <a:endParaRPr lang="en-ZA" sz="1600" i="0" dirty="0">
              <a:effectLst/>
              <a:latin typeface="+mj-lt"/>
              <a:ea typeface="+mj-ea"/>
              <a:cs typeface="+mj-cs"/>
              <a:sym typeface="Calibri"/>
            </a:endParaRPr>
          </a:p>
          <a:p>
            <a:pPr lvl="0"/>
            <a:r>
              <a:rPr lang="en-US" sz="1600" i="0" dirty="0">
                <a:effectLst/>
                <a:latin typeface="+mj-lt"/>
                <a:ea typeface="+mj-ea"/>
                <a:cs typeface="+mj-cs"/>
                <a:sym typeface="Calibri"/>
              </a:rPr>
              <a:t>- Sometimes includes a closing paragraph re-emphasizing the importance of action. </a:t>
            </a:r>
            <a:endParaRPr lang="en-ZA" sz="1600" i="0" dirty="0">
              <a:effectLst/>
              <a:latin typeface="+mj-lt"/>
              <a:ea typeface="+mj-ea"/>
              <a:cs typeface="+mj-cs"/>
              <a:sym typeface="Calibri"/>
            </a:endParaRPr>
          </a:p>
          <a:p>
            <a:endParaRPr lang="en-US" dirty="0"/>
          </a:p>
        </p:txBody>
      </p:sp>
    </p:spTree>
    <p:extLst>
      <p:ext uri="{BB962C8B-B14F-4D97-AF65-F5344CB8AC3E}">
        <p14:creationId xmlns:p14="http://schemas.microsoft.com/office/powerpoint/2010/main" val="371622730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defTabSz="1300480" eaLnBrk="1" fontAlgn="auto" latinLnBrk="0" hangingPunct="1">
              <a:lnSpc>
                <a:spcPct val="100000"/>
              </a:lnSpc>
              <a:spcBef>
                <a:spcPts val="0"/>
              </a:spcBef>
              <a:spcAft>
                <a:spcPts val="0"/>
              </a:spcAft>
              <a:buClrTx/>
              <a:buSzTx/>
              <a:buFontTx/>
              <a:buNone/>
              <a:tabLst/>
              <a:defRPr/>
            </a:pPr>
            <a:r>
              <a:rPr lang="en-US" sz="1600" i="0" dirty="0">
                <a:effectLst/>
                <a:latin typeface="+mj-lt"/>
                <a:ea typeface="+mj-ea"/>
                <a:cs typeface="+mj-cs"/>
                <a:sym typeface="Calibri"/>
              </a:rPr>
              <a:t>Although the brief is a short and targeted document, authors sometimes decide that their argument needs further support and so include an appendix. Appendices should be included only when absolutely necessary.</a:t>
            </a:r>
            <a:endParaRPr lang="en-ZA" sz="1600" i="0" dirty="0">
              <a:effectLst/>
              <a:latin typeface="+mj-lt"/>
              <a:ea typeface="+mj-ea"/>
              <a:cs typeface="+mj-cs"/>
              <a:sym typeface="Calibri"/>
            </a:endParaRPr>
          </a:p>
          <a:p>
            <a:endParaRPr lang="en-US" dirty="0"/>
          </a:p>
        </p:txBody>
      </p:sp>
    </p:spTree>
    <p:extLst>
      <p:ext uri="{BB962C8B-B14F-4D97-AF65-F5344CB8AC3E}">
        <p14:creationId xmlns:p14="http://schemas.microsoft.com/office/powerpoint/2010/main" val="26795786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defTabSz="1300480" eaLnBrk="1" fontAlgn="auto" latinLnBrk="0" hangingPunct="1">
              <a:lnSpc>
                <a:spcPct val="100000"/>
              </a:lnSpc>
              <a:spcBef>
                <a:spcPts val="0"/>
              </a:spcBef>
              <a:spcAft>
                <a:spcPts val="0"/>
              </a:spcAft>
              <a:buClrTx/>
              <a:buSzTx/>
              <a:buFontTx/>
              <a:buNone/>
              <a:tabLst/>
              <a:defRPr/>
            </a:pPr>
            <a:r>
              <a:rPr lang="en-US" sz="1600" i="0" dirty="0">
                <a:effectLst/>
                <a:latin typeface="+mj-lt"/>
                <a:ea typeface="+mj-ea"/>
                <a:cs typeface="+mj-cs"/>
                <a:sym typeface="Calibri"/>
              </a:rPr>
              <a:t>A policy brief is a document that outlines the rationale for choosing a particular policy alternative or course of action in a current policy debate. The purpose of the policy brief is to convince the target audience of the urgency of the current problem and the need to adopt the preferred alternative or course of action outlined and therefore, to serve as an impetus for action. Their purpose is to persuade and convince of the value of addressing the policy problem to the particular target audience. </a:t>
            </a:r>
          </a:p>
          <a:p>
            <a:pPr marL="0" marR="0" lvl="0" indent="0" defTabSz="1300480" eaLnBrk="1" fontAlgn="auto" latinLnBrk="0" hangingPunct="1">
              <a:lnSpc>
                <a:spcPct val="100000"/>
              </a:lnSpc>
              <a:spcBef>
                <a:spcPts val="0"/>
              </a:spcBef>
              <a:spcAft>
                <a:spcPts val="0"/>
              </a:spcAft>
              <a:buClrTx/>
              <a:buSzTx/>
              <a:buFontTx/>
              <a:buNone/>
              <a:tabLst/>
              <a:defRPr/>
            </a:pPr>
            <a:endParaRPr lang="en-US" sz="1600" i="0" dirty="0">
              <a:effectLst/>
              <a:latin typeface="+mj-lt"/>
              <a:ea typeface="+mj-ea"/>
              <a:cs typeface="+mj-cs"/>
              <a:sym typeface="Calibri"/>
            </a:endParaRPr>
          </a:p>
          <a:p>
            <a:pPr marL="0" marR="0" lvl="0" indent="0" defTabSz="1300480" eaLnBrk="1" fontAlgn="auto" latinLnBrk="0" hangingPunct="1">
              <a:lnSpc>
                <a:spcPct val="100000"/>
              </a:lnSpc>
              <a:spcBef>
                <a:spcPts val="0"/>
              </a:spcBef>
              <a:spcAft>
                <a:spcPts val="0"/>
              </a:spcAft>
              <a:buClrTx/>
              <a:buSzTx/>
              <a:buFontTx/>
              <a:buNone/>
              <a:tabLst/>
              <a:defRPr/>
            </a:pPr>
            <a:r>
              <a:rPr lang="en-US" sz="1600" i="0" dirty="0">
                <a:effectLst/>
                <a:latin typeface="+mj-lt"/>
                <a:ea typeface="+mj-ea"/>
                <a:cs typeface="+mj-cs"/>
                <a:sym typeface="Calibri"/>
              </a:rPr>
              <a:t>A policy brief provides a medium to explore the evidence, and based on the research, support one alternative. Overall, it should stimulate the reader to make a decision.</a:t>
            </a:r>
            <a:endParaRPr lang="en-ZA" sz="1600" i="0" dirty="0">
              <a:effectLst/>
              <a:latin typeface="+mj-lt"/>
              <a:ea typeface="+mj-ea"/>
              <a:cs typeface="+mj-cs"/>
              <a:sym typeface="Calibri"/>
            </a:endParaRPr>
          </a:p>
          <a:p>
            <a:endParaRPr lang="en-US" dirty="0"/>
          </a:p>
        </p:txBody>
      </p:sp>
    </p:spTree>
    <p:extLst>
      <p:ext uri="{BB962C8B-B14F-4D97-AF65-F5344CB8AC3E}">
        <p14:creationId xmlns:p14="http://schemas.microsoft.com/office/powerpoint/2010/main" val="10048122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defTabSz="1300480" eaLnBrk="1" fontAlgn="auto" latinLnBrk="0" hangingPunct="1">
              <a:lnSpc>
                <a:spcPct val="100000"/>
              </a:lnSpc>
              <a:spcBef>
                <a:spcPts val="0"/>
              </a:spcBef>
              <a:spcAft>
                <a:spcPts val="0"/>
              </a:spcAft>
              <a:buClrTx/>
              <a:buSzTx/>
              <a:buFontTx/>
              <a:buNone/>
              <a:tabLst/>
              <a:defRPr/>
            </a:pPr>
            <a:r>
              <a:rPr lang="en-GB" sz="1600" i="0" dirty="0">
                <a:effectLst/>
                <a:latin typeface="+mj-lt"/>
                <a:ea typeface="+mj-ea"/>
                <a:cs typeface="+mj-cs"/>
                <a:sym typeface="Calibri"/>
              </a:rPr>
              <a:t>As this slide demonstrates, policy briefs are most prevalent during the agenda setting and policy formation stages of the policy cycle, although they can be useful at other times also. </a:t>
            </a:r>
            <a:endParaRPr lang="en-ZA" sz="1600" i="0" dirty="0">
              <a:effectLst/>
              <a:latin typeface="+mj-lt"/>
              <a:ea typeface="+mj-ea"/>
              <a:cs typeface="+mj-cs"/>
              <a:sym typeface="Calibri"/>
            </a:endParaRPr>
          </a:p>
          <a:p>
            <a:endParaRPr lang="en-US" dirty="0"/>
          </a:p>
        </p:txBody>
      </p:sp>
    </p:spTree>
    <p:extLst>
      <p:ext uri="{BB962C8B-B14F-4D97-AF65-F5344CB8AC3E}">
        <p14:creationId xmlns:p14="http://schemas.microsoft.com/office/powerpoint/2010/main" val="7854324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600" i="0" dirty="0">
                <a:effectLst/>
                <a:latin typeface="+mj-lt"/>
                <a:ea typeface="+mj-ea"/>
                <a:cs typeface="+mj-cs"/>
                <a:sym typeface="Calibri"/>
              </a:rPr>
              <a:t>This slide puts the discussion of policy briefs in context to the policy-making process, particularly the concept of windows of opportunity.</a:t>
            </a:r>
            <a:endParaRPr lang="en-ZA" sz="1600" i="0" dirty="0">
              <a:effectLst/>
              <a:latin typeface="+mj-lt"/>
              <a:ea typeface="+mj-ea"/>
              <a:cs typeface="+mj-cs"/>
              <a:sym typeface="Calibri"/>
            </a:endParaRPr>
          </a:p>
          <a:p>
            <a:r>
              <a:rPr lang="en-GB" sz="1600" i="0" dirty="0">
                <a:effectLst/>
                <a:latin typeface="+mj-lt"/>
                <a:ea typeface="+mj-ea"/>
                <a:cs typeface="+mj-cs"/>
                <a:sym typeface="Calibri"/>
              </a:rPr>
              <a:t> </a:t>
            </a:r>
            <a:endParaRPr lang="en-ZA" sz="1600" i="0" dirty="0">
              <a:effectLst/>
              <a:latin typeface="+mj-lt"/>
              <a:ea typeface="+mj-ea"/>
              <a:cs typeface="+mj-cs"/>
              <a:sym typeface="Calibri"/>
            </a:endParaRPr>
          </a:p>
          <a:p>
            <a:r>
              <a:rPr lang="en-GB" sz="1600" i="0" dirty="0">
                <a:effectLst/>
                <a:latin typeface="+mj-lt"/>
                <a:ea typeface="+mj-ea"/>
                <a:cs typeface="+mj-cs"/>
                <a:sym typeface="Calibri"/>
              </a:rPr>
              <a:t>We discussed in the lecture on policy-making that windows of opportunity are short periods of time in which, simultaneously, a problem is recognized, a solution is available and the political climate is positive for policy change. These are critical opportunities for addressing important policy problems.</a:t>
            </a:r>
            <a:endParaRPr lang="en-ZA" sz="1600" i="0" dirty="0">
              <a:effectLst/>
              <a:latin typeface="+mj-lt"/>
              <a:ea typeface="+mj-ea"/>
              <a:cs typeface="+mj-cs"/>
              <a:sym typeface="Calibri"/>
            </a:endParaRPr>
          </a:p>
          <a:p>
            <a:r>
              <a:rPr lang="en-GB" sz="1600" i="0" dirty="0">
                <a:effectLst/>
                <a:latin typeface="+mj-lt"/>
                <a:ea typeface="+mj-ea"/>
                <a:cs typeface="+mj-cs"/>
                <a:sym typeface="Calibri"/>
              </a:rPr>
              <a:t> </a:t>
            </a:r>
            <a:endParaRPr lang="en-ZA" sz="1600" i="0" dirty="0">
              <a:effectLst/>
              <a:latin typeface="+mj-lt"/>
              <a:ea typeface="+mj-ea"/>
              <a:cs typeface="+mj-cs"/>
              <a:sym typeface="Calibri"/>
            </a:endParaRPr>
          </a:p>
          <a:p>
            <a:r>
              <a:rPr lang="en-US" sz="1600" i="0" dirty="0">
                <a:effectLst/>
                <a:latin typeface="+mj-lt"/>
                <a:ea typeface="+mj-ea"/>
                <a:cs typeface="+mj-cs"/>
                <a:sym typeface="Calibri"/>
              </a:rPr>
              <a:t>It is essential to be prepared as opportunities can only be seized and used to advance a policy agenda if adequate groundwork has been laid. This can involve longer term processes of scientific evidence gathering, advocacy and awareness raising, and building of technical capacity.</a:t>
            </a:r>
            <a:endParaRPr lang="en-ZA" sz="1600" i="0" dirty="0">
              <a:effectLst/>
              <a:latin typeface="+mj-lt"/>
              <a:ea typeface="+mj-ea"/>
              <a:cs typeface="+mj-cs"/>
              <a:sym typeface="Calibri"/>
            </a:endParaRPr>
          </a:p>
          <a:p>
            <a:r>
              <a:rPr lang="en-US" sz="1600" i="0" dirty="0">
                <a:effectLst/>
                <a:latin typeface="+mj-lt"/>
                <a:ea typeface="+mj-ea"/>
                <a:cs typeface="+mj-cs"/>
                <a:sym typeface="Calibri"/>
              </a:rPr>
              <a:t> </a:t>
            </a:r>
            <a:endParaRPr lang="en-ZA" sz="1600" i="0" dirty="0">
              <a:effectLst/>
              <a:latin typeface="+mj-lt"/>
              <a:ea typeface="+mj-ea"/>
              <a:cs typeface="+mj-cs"/>
              <a:sym typeface="Calibri"/>
            </a:endParaRPr>
          </a:p>
          <a:p>
            <a:r>
              <a:rPr lang="en-US" sz="1600" i="0" dirty="0">
                <a:effectLst/>
                <a:latin typeface="+mj-lt"/>
                <a:ea typeface="+mj-ea"/>
                <a:cs typeface="+mj-cs"/>
                <a:sym typeface="Calibri"/>
              </a:rPr>
              <a:t>Often several decades of persistent and sustained effort, at both national and international levels, will have been necessary to persuade politicians and policy-makers to address an issue. Such effort will have included systematic accumulation of scientific evidence and indicators to assess the magnitude of a problem and provide feedback to policy-makers on key trends in population health. For example, the Global Burden of Disease Study (a WHO initiative) was highly instrumental in challenging the misconception that mental health was not a major issue in low- and middle-income countries.</a:t>
            </a:r>
            <a:endParaRPr lang="en-ZA" sz="1600" i="0" dirty="0">
              <a:effectLst/>
              <a:latin typeface="+mj-lt"/>
              <a:ea typeface="+mj-ea"/>
              <a:cs typeface="+mj-cs"/>
              <a:sym typeface="Calibri"/>
            </a:endParaRPr>
          </a:p>
          <a:p>
            <a:r>
              <a:rPr lang="en-US" sz="1600" i="0" dirty="0">
                <a:effectLst/>
                <a:latin typeface="+mj-lt"/>
                <a:ea typeface="+mj-ea"/>
                <a:cs typeface="+mj-cs"/>
                <a:sym typeface="Calibri"/>
              </a:rPr>
              <a:t> </a:t>
            </a:r>
            <a:endParaRPr lang="en-ZA" sz="1600" i="0" dirty="0">
              <a:effectLst/>
              <a:latin typeface="+mj-lt"/>
              <a:ea typeface="+mj-ea"/>
              <a:cs typeface="+mj-cs"/>
              <a:sym typeface="Calibri"/>
            </a:endParaRPr>
          </a:p>
          <a:p>
            <a:r>
              <a:rPr lang="en-US" sz="1600" i="0" dirty="0">
                <a:effectLst/>
                <a:latin typeface="+mj-lt"/>
                <a:ea typeface="+mj-ea"/>
                <a:cs typeface="+mj-cs"/>
                <a:sym typeface="Calibri"/>
              </a:rPr>
              <a:t>Although policy changes are often reliant on windows of opportunity as mentioned above and policy briefs can seem rather routine documents, a policy brief has the potential to directly influence a decision-maker and can thus be a critical tool.</a:t>
            </a:r>
            <a:endParaRPr lang="en-ZA" sz="1600" i="0" dirty="0">
              <a:effectLst/>
              <a:latin typeface="+mj-lt"/>
              <a:ea typeface="+mj-ea"/>
              <a:cs typeface="+mj-cs"/>
              <a:sym typeface="Calibri"/>
            </a:endParaRPr>
          </a:p>
          <a:p>
            <a:endParaRPr lang="en-US" dirty="0"/>
          </a:p>
        </p:txBody>
      </p:sp>
    </p:spTree>
    <p:extLst>
      <p:ext uri="{BB962C8B-B14F-4D97-AF65-F5344CB8AC3E}">
        <p14:creationId xmlns:p14="http://schemas.microsoft.com/office/powerpoint/2010/main" val="39290849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defTabSz="1300480" eaLnBrk="1" fontAlgn="auto" latinLnBrk="0" hangingPunct="1">
              <a:lnSpc>
                <a:spcPct val="100000"/>
              </a:lnSpc>
              <a:spcBef>
                <a:spcPts val="0"/>
              </a:spcBef>
              <a:spcAft>
                <a:spcPts val="0"/>
              </a:spcAft>
              <a:buClrTx/>
              <a:buSzTx/>
              <a:buFontTx/>
              <a:buNone/>
              <a:tabLst/>
              <a:defRPr/>
            </a:pPr>
            <a:r>
              <a:rPr lang="en-GB" sz="1600" i="0" dirty="0">
                <a:effectLst/>
                <a:latin typeface="+mj-lt"/>
                <a:ea typeface="+mj-ea"/>
                <a:cs typeface="+mj-cs"/>
                <a:sym typeface="Calibri"/>
              </a:rPr>
              <a:t>With this purpose to persuade, policy briefs must be communicated effectively. Influential policy briefs typically display the characteristics as illustrated on this slide. We will now explore these in turn.</a:t>
            </a:r>
            <a:endParaRPr lang="en-ZA" sz="1600" i="0" dirty="0">
              <a:effectLst/>
              <a:latin typeface="+mj-lt"/>
              <a:ea typeface="+mj-ea"/>
              <a:cs typeface="+mj-cs"/>
              <a:sym typeface="Calibri"/>
            </a:endParaRPr>
          </a:p>
          <a:p>
            <a:endParaRPr lang="en-US" dirty="0"/>
          </a:p>
        </p:txBody>
      </p:sp>
    </p:spTree>
    <p:extLst>
      <p:ext uri="{BB962C8B-B14F-4D97-AF65-F5344CB8AC3E}">
        <p14:creationId xmlns:p14="http://schemas.microsoft.com/office/powerpoint/2010/main" val="28119010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defTabSz="1300480" eaLnBrk="1" fontAlgn="auto" latinLnBrk="0" hangingPunct="1">
              <a:lnSpc>
                <a:spcPct val="100000"/>
              </a:lnSpc>
              <a:spcBef>
                <a:spcPts val="0"/>
              </a:spcBef>
              <a:spcAft>
                <a:spcPts val="0"/>
              </a:spcAft>
              <a:buClrTx/>
              <a:buSzTx/>
              <a:buFontTx/>
              <a:buNone/>
              <a:tabLst/>
              <a:defRPr/>
            </a:pPr>
            <a:r>
              <a:rPr lang="en-US" sz="1600" i="0" dirty="0">
                <a:effectLst/>
                <a:latin typeface="+mj-lt"/>
                <a:ea typeface="+mj-ea"/>
                <a:cs typeface="+mj-cs"/>
                <a:sym typeface="Calibri"/>
              </a:rPr>
              <a:t>All aspects of the policy brief (from the message to the layout) need to strategically focus on achieving the intended goal of convincing the target audience. For example, the argument provided must build on what the audience knows about the problem, provide insight about what they don’t know about the problem and be presented in language that reflects their values, i.e. using ideas, evidence and language that will convince them.</a:t>
            </a:r>
            <a:endParaRPr lang="en-ZA" sz="1600" i="0" dirty="0">
              <a:effectLst/>
              <a:latin typeface="+mj-lt"/>
              <a:ea typeface="+mj-ea"/>
              <a:cs typeface="+mj-cs"/>
              <a:sym typeface="Calibri"/>
            </a:endParaRPr>
          </a:p>
          <a:p>
            <a:endParaRPr lang="en-US" dirty="0"/>
          </a:p>
        </p:txBody>
      </p:sp>
    </p:spTree>
    <p:extLst>
      <p:ext uri="{BB962C8B-B14F-4D97-AF65-F5344CB8AC3E}">
        <p14:creationId xmlns:p14="http://schemas.microsoft.com/office/powerpoint/2010/main" val="22573943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defTabSz="1300480" eaLnBrk="1" fontAlgn="auto" latinLnBrk="0" hangingPunct="1">
              <a:lnSpc>
                <a:spcPct val="100000"/>
              </a:lnSpc>
              <a:spcBef>
                <a:spcPts val="0"/>
              </a:spcBef>
              <a:spcAft>
                <a:spcPts val="0"/>
              </a:spcAft>
              <a:buClrTx/>
              <a:buSzTx/>
              <a:buFontTx/>
              <a:buNone/>
              <a:tabLst/>
              <a:defRPr/>
            </a:pPr>
            <a:r>
              <a:rPr lang="en-US" sz="1600" i="0" dirty="0">
                <a:effectLst/>
                <a:latin typeface="+mj-lt"/>
                <a:ea typeface="+mj-ea"/>
                <a:cs typeface="+mj-cs"/>
                <a:sym typeface="Calibri"/>
              </a:rPr>
              <a:t>The common audience for a policy brief is not interested in the research/analysis procedures conducted to produce the evidence, but is very interested to know the writer’s perspective on the problem and potential solutions based on the latest evidence.</a:t>
            </a:r>
            <a:endParaRPr lang="en-ZA" sz="1600" i="0" dirty="0">
              <a:effectLst/>
              <a:latin typeface="+mj-lt"/>
              <a:ea typeface="+mj-ea"/>
              <a:cs typeface="+mj-cs"/>
              <a:sym typeface="Calibri"/>
            </a:endParaRPr>
          </a:p>
          <a:p>
            <a:endParaRPr lang="en-US" dirty="0"/>
          </a:p>
        </p:txBody>
      </p:sp>
    </p:spTree>
    <p:extLst>
      <p:ext uri="{BB962C8B-B14F-4D97-AF65-F5344CB8AC3E}">
        <p14:creationId xmlns:p14="http://schemas.microsoft.com/office/powerpoint/2010/main" val="22325505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defTabSz="1300480" eaLnBrk="1" fontAlgn="auto" latinLnBrk="0" hangingPunct="1">
              <a:lnSpc>
                <a:spcPct val="100000"/>
              </a:lnSpc>
              <a:spcBef>
                <a:spcPts val="0"/>
              </a:spcBef>
              <a:spcAft>
                <a:spcPts val="0"/>
              </a:spcAft>
              <a:buClrTx/>
              <a:buSzTx/>
              <a:buFontTx/>
              <a:buNone/>
              <a:tabLst/>
              <a:defRPr/>
            </a:pPr>
            <a:r>
              <a:rPr lang="en-US" sz="1600" i="0" dirty="0">
                <a:effectLst/>
                <a:latin typeface="+mj-lt"/>
                <a:ea typeface="+mj-ea"/>
                <a:cs typeface="+mj-cs"/>
                <a:sym typeface="Calibri"/>
              </a:rPr>
              <a:t>The policy brief is a communication tool produced by policy analysts and therefore, all potential audiences not only expect a rational argument but will only be convinced by argumentation supported by evidence that the problem exists and the consequences of adopting particular alternatives.</a:t>
            </a:r>
            <a:endParaRPr lang="en-ZA" sz="1600" i="0" dirty="0">
              <a:effectLst/>
              <a:latin typeface="+mj-lt"/>
              <a:ea typeface="+mj-ea"/>
              <a:cs typeface="+mj-cs"/>
              <a:sym typeface="Calibri"/>
            </a:endParaRPr>
          </a:p>
          <a:p>
            <a:endParaRPr lang="en-US" dirty="0"/>
          </a:p>
        </p:txBody>
      </p:sp>
    </p:spTree>
    <p:extLst>
      <p:ext uri="{BB962C8B-B14F-4D97-AF65-F5344CB8AC3E}">
        <p14:creationId xmlns:p14="http://schemas.microsoft.com/office/powerpoint/2010/main" val="24599384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1625599" y="2416387"/>
            <a:ext cx="9753604" cy="2546775"/>
          </a:xfrm>
          <a:prstGeom prst="rect">
            <a:avLst/>
          </a:prstGeom>
        </p:spPr>
        <p:txBody>
          <a:bodyPr anchor="b"/>
          <a:lstStyle>
            <a:lvl1pPr algn="ctr">
              <a:defRPr sz="8400"/>
            </a:lvl1pPr>
          </a:lstStyle>
          <a:p>
            <a:r>
              <a:t>Title Text</a:t>
            </a:r>
          </a:p>
        </p:txBody>
      </p:sp>
      <p:sp>
        <p:nvSpPr>
          <p:cNvPr id="12" name="Body Level One…"/>
          <p:cNvSpPr txBox="1">
            <a:spLocks noGrp="1"/>
          </p:cNvSpPr>
          <p:nvPr>
            <p:ph type="body" sz="quarter" idx="1"/>
          </p:nvPr>
        </p:nvSpPr>
        <p:spPr>
          <a:xfrm>
            <a:off x="1625599" y="5061372"/>
            <a:ext cx="9753604" cy="1766149"/>
          </a:xfrm>
          <a:prstGeom prst="rect">
            <a:avLst/>
          </a:prstGeom>
        </p:spPr>
        <p:txBody>
          <a:bodyPr/>
          <a:lstStyle>
            <a:lvl1pPr marL="0" indent="0" algn="ctr">
              <a:buSzTx/>
              <a:buFontTx/>
              <a:buNone/>
              <a:defRPr sz="3400"/>
            </a:lvl1pPr>
            <a:lvl2pPr marL="0" indent="0" algn="ctr">
              <a:buSzTx/>
              <a:buFontTx/>
              <a:buNone/>
              <a:defRPr sz="3400"/>
            </a:lvl2pPr>
            <a:lvl3pPr marL="0" indent="0" algn="ctr">
              <a:buSzTx/>
              <a:buFontTx/>
              <a:buNone/>
              <a:defRPr sz="3400"/>
            </a:lvl3pPr>
            <a:lvl4pPr marL="0" indent="0" algn="ctr">
              <a:buSzTx/>
              <a:buFontTx/>
              <a:buNone/>
              <a:defRPr sz="3400"/>
            </a:lvl4pPr>
            <a:lvl5pPr marL="0" indent="0" algn="ctr">
              <a:buSzTx/>
              <a:buFontTx/>
              <a:buNone/>
              <a:defRPr sz="3400"/>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20" name="Title Text"/>
          <p:cNvSpPr txBox="1">
            <a:spLocks noGrp="1"/>
          </p:cNvSpPr>
          <p:nvPr>
            <p:ph type="title"/>
          </p:nvPr>
        </p:nvSpPr>
        <p:spPr>
          <a:prstGeom prst="rect">
            <a:avLst/>
          </a:prstGeom>
        </p:spPr>
        <p:txBody>
          <a:bodyPr/>
          <a:lstStyle/>
          <a:p>
            <a:r>
              <a:t>Title Text</a:t>
            </a:r>
          </a:p>
        </p:txBody>
      </p:sp>
      <p:sp>
        <p:nvSpPr>
          <p:cNvPr id="21"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29" name="Title Text"/>
          <p:cNvSpPr txBox="1">
            <a:spLocks noGrp="1"/>
          </p:cNvSpPr>
          <p:nvPr>
            <p:ph type="title"/>
          </p:nvPr>
        </p:nvSpPr>
        <p:spPr>
          <a:xfrm>
            <a:off x="887306" y="3042920"/>
            <a:ext cx="11216642" cy="3042922"/>
          </a:xfrm>
          <a:prstGeom prst="rect">
            <a:avLst/>
          </a:prstGeom>
        </p:spPr>
        <p:txBody>
          <a:bodyPr anchor="b"/>
          <a:lstStyle>
            <a:lvl1pPr>
              <a:defRPr sz="8400"/>
            </a:lvl1pPr>
          </a:lstStyle>
          <a:p>
            <a:r>
              <a:t>Title Text</a:t>
            </a:r>
          </a:p>
        </p:txBody>
      </p:sp>
      <p:sp>
        <p:nvSpPr>
          <p:cNvPr id="30" name="Body Level One…"/>
          <p:cNvSpPr txBox="1">
            <a:spLocks noGrp="1"/>
          </p:cNvSpPr>
          <p:nvPr>
            <p:ph type="body" sz="quarter" idx="1"/>
          </p:nvPr>
        </p:nvSpPr>
        <p:spPr>
          <a:xfrm>
            <a:off x="887306" y="6114627"/>
            <a:ext cx="11216642" cy="1600202"/>
          </a:xfrm>
          <a:prstGeom prst="rect">
            <a:avLst/>
          </a:prstGeom>
        </p:spPr>
        <p:txBody>
          <a:bodyPr/>
          <a:lstStyle>
            <a:lvl1pPr marL="0" indent="0">
              <a:buSzTx/>
              <a:buFontTx/>
              <a:buNone/>
              <a:defRPr sz="3400">
                <a:solidFill>
                  <a:srgbClr val="888888"/>
                </a:solidFill>
              </a:defRPr>
            </a:lvl1pPr>
            <a:lvl2pPr marL="0" indent="0">
              <a:buSzTx/>
              <a:buFontTx/>
              <a:buNone/>
              <a:defRPr sz="3400">
                <a:solidFill>
                  <a:srgbClr val="888888"/>
                </a:solidFill>
              </a:defRPr>
            </a:lvl2pPr>
            <a:lvl3pPr marL="0" indent="0">
              <a:buSzTx/>
              <a:buFontTx/>
              <a:buNone/>
              <a:defRPr sz="3400">
                <a:solidFill>
                  <a:srgbClr val="888888"/>
                </a:solidFill>
              </a:defRPr>
            </a:lvl3pPr>
            <a:lvl4pPr marL="0" indent="0">
              <a:buSzTx/>
              <a:buFontTx/>
              <a:buNone/>
              <a:defRPr sz="3400">
                <a:solidFill>
                  <a:srgbClr val="888888"/>
                </a:solidFill>
              </a:defRPr>
            </a:lvl4pPr>
            <a:lvl5pPr marL="0" indent="0">
              <a:buSzTx/>
              <a:buFontTx/>
              <a:buNone/>
              <a:defRPr sz="3400">
                <a:solidFill>
                  <a:srgbClr val="888888"/>
                </a:solidFill>
              </a:defRPr>
            </a:lvl5pPr>
          </a:lstStyle>
          <a:p>
            <a:r>
              <a:t>Body Level One</a:t>
            </a:r>
          </a:p>
          <a:p>
            <a:pPr lvl="1"/>
            <a:r>
              <a:t>Body Level Two</a:t>
            </a:r>
          </a:p>
          <a:p>
            <a:pPr lvl="2"/>
            <a:r>
              <a:t>Body Level Three</a:t>
            </a:r>
          </a:p>
          <a:p>
            <a:pPr lvl="3"/>
            <a:r>
              <a:t>Body Level Four</a:t>
            </a:r>
          </a:p>
          <a:p>
            <a:pPr lvl="4"/>
            <a:r>
              <a:t>Body Level Five</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38" name="Title Text"/>
          <p:cNvSpPr txBox="1">
            <a:spLocks noGrp="1"/>
          </p:cNvSpPr>
          <p:nvPr>
            <p:ph type="title"/>
          </p:nvPr>
        </p:nvSpPr>
        <p:spPr>
          <a:prstGeom prst="rect">
            <a:avLst/>
          </a:prstGeom>
        </p:spPr>
        <p:txBody>
          <a:bodyPr/>
          <a:lstStyle/>
          <a:p>
            <a:r>
              <a:t>Title Text</a:t>
            </a:r>
          </a:p>
        </p:txBody>
      </p:sp>
      <p:sp>
        <p:nvSpPr>
          <p:cNvPr id="39" name="Body Level One…"/>
          <p:cNvSpPr txBox="1">
            <a:spLocks noGrp="1"/>
          </p:cNvSpPr>
          <p:nvPr>
            <p:ph type="body" sz="half" idx="1"/>
          </p:nvPr>
        </p:nvSpPr>
        <p:spPr>
          <a:xfrm>
            <a:off x="894077" y="3166533"/>
            <a:ext cx="5527044" cy="4641430"/>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47" name="Title Text"/>
          <p:cNvSpPr txBox="1">
            <a:spLocks noGrp="1"/>
          </p:cNvSpPr>
          <p:nvPr>
            <p:ph type="title"/>
          </p:nvPr>
        </p:nvSpPr>
        <p:spPr>
          <a:xfrm>
            <a:off x="895773" y="1608664"/>
            <a:ext cx="11216642" cy="1413937"/>
          </a:xfrm>
          <a:prstGeom prst="rect">
            <a:avLst/>
          </a:prstGeom>
        </p:spPr>
        <p:txBody>
          <a:bodyPr/>
          <a:lstStyle/>
          <a:p>
            <a:r>
              <a:t>Title Text</a:t>
            </a:r>
          </a:p>
        </p:txBody>
      </p:sp>
      <p:sp>
        <p:nvSpPr>
          <p:cNvPr id="48" name="Body Level One…"/>
          <p:cNvSpPr txBox="1">
            <a:spLocks noGrp="1"/>
          </p:cNvSpPr>
          <p:nvPr>
            <p:ph type="body" sz="quarter" idx="1"/>
          </p:nvPr>
        </p:nvSpPr>
        <p:spPr>
          <a:xfrm>
            <a:off x="895773" y="3012438"/>
            <a:ext cx="5501641" cy="878843"/>
          </a:xfrm>
          <a:prstGeom prst="rect">
            <a:avLst/>
          </a:prstGeom>
        </p:spPr>
        <p:txBody>
          <a:bodyPr anchor="b"/>
          <a:lstStyle>
            <a:lvl1pPr marL="0" indent="0">
              <a:buSzTx/>
              <a:buFontTx/>
              <a:buNone/>
              <a:defRPr sz="3400" b="1"/>
            </a:lvl1pPr>
            <a:lvl2pPr marL="0" indent="0">
              <a:buSzTx/>
              <a:buFontTx/>
              <a:buNone/>
              <a:defRPr sz="3400" b="1"/>
            </a:lvl2pPr>
            <a:lvl3pPr marL="0" indent="0">
              <a:buSzTx/>
              <a:buFontTx/>
              <a:buNone/>
              <a:defRPr sz="3400" b="1"/>
            </a:lvl3pPr>
            <a:lvl4pPr marL="0" indent="0">
              <a:buSzTx/>
              <a:buFontTx/>
              <a:buNone/>
              <a:defRPr sz="3400" b="1"/>
            </a:lvl4pPr>
            <a:lvl5pPr marL="0" indent="0">
              <a:buSzTx/>
              <a:buFontTx/>
              <a:buNone/>
              <a:defRPr sz="3400" b="1"/>
            </a:lvl5pPr>
          </a:lstStyle>
          <a:p>
            <a:r>
              <a:t>Body Level One</a:t>
            </a:r>
          </a:p>
          <a:p>
            <a:pPr lvl="1"/>
            <a:r>
              <a:t>Body Level Two</a:t>
            </a:r>
          </a:p>
          <a:p>
            <a:pPr lvl="2"/>
            <a:r>
              <a:t>Body Level Three</a:t>
            </a:r>
          </a:p>
          <a:p>
            <a:pPr lvl="3"/>
            <a:r>
              <a:t>Body Level Four</a:t>
            </a:r>
          </a:p>
          <a:p>
            <a:pPr lvl="4"/>
            <a:r>
              <a:t>Body Level Five</a:t>
            </a:r>
          </a:p>
        </p:txBody>
      </p:sp>
      <p:sp>
        <p:nvSpPr>
          <p:cNvPr id="49" name="Text Placeholder 4"/>
          <p:cNvSpPr>
            <a:spLocks noGrp="1"/>
          </p:cNvSpPr>
          <p:nvPr>
            <p:ph type="body" sz="quarter" idx="13"/>
          </p:nvPr>
        </p:nvSpPr>
        <p:spPr>
          <a:xfrm>
            <a:off x="6583680" y="3012438"/>
            <a:ext cx="5528737" cy="878843"/>
          </a:xfrm>
          <a:prstGeom prst="rect">
            <a:avLst/>
          </a:prstGeom>
        </p:spPr>
        <p:txBody>
          <a:bodyPr anchor="b"/>
          <a:lstStyle/>
          <a:p>
            <a:endParaRPr/>
          </a:p>
        </p:txBody>
      </p:sp>
      <p:sp>
        <p:nvSpPr>
          <p:cNvPr id="5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57" name="Title Text"/>
          <p:cNvSpPr txBox="1">
            <a:spLocks noGrp="1"/>
          </p:cNvSpPr>
          <p:nvPr>
            <p:ph type="title"/>
          </p:nvPr>
        </p:nvSpPr>
        <p:spPr>
          <a:prstGeom prst="rect">
            <a:avLst/>
          </a:prstGeom>
        </p:spPr>
        <p:txBody>
          <a:bodyPr/>
          <a:lstStyle/>
          <a:p>
            <a:r>
              <a:t>Title Text</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6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72" name="Title Text"/>
          <p:cNvSpPr txBox="1">
            <a:spLocks noGrp="1"/>
          </p:cNvSpPr>
          <p:nvPr>
            <p:ph type="title"/>
          </p:nvPr>
        </p:nvSpPr>
        <p:spPr>
          <a:xfrm>
            <a:off x="895773" y="1706877"/>
            <a:ext cx="4194389" cy="1706885"/>
          </a:xfrm>
          <a:prstGeom prst="rect">
            <a:avLst/>
          </a:prstGeom>
        </p:spPr>
        <p:txBody>
          <a:bodyPr anchor="b"/>
          <a:lstStyle>
            <a:lvl1pPr>
              <a:defRPr sz="4400"/>
            </a:lvl1pPr>
          </a:lstStyle>
          <a:p>
            <a:r>
              <a:t>Title Text</a:t>
            </a:r>
          </a:p>
        </p:txBody>
      </p:sp>
      <p:sp>
        <p:nvSpPr>
          <p:cNvPr id="73" name="Body Level One…"/>
          <p:cNvSpPr txBox="1">
            <a:spLocks noGrp="1"/>
          </p:cNvSpPr>
          <p:nvPr>
            <p:ph type="body" sz="half" idx="1"/>
          </p:nvPr>
        </p:nvSpPr>
        <p:spPr>
          <a:xfrm>
            <a:off x="5528733" y="2272451"/>
            <a:ext cx="6583682" cy="5198537"/>
          </a:xfrm>
          <a:prstGeom prst="rect">
            <a:avLst/>
          </a:prstGeom>
        </p:spPr>
        <p:txBody>
          <a:bodyPr/>
          <a:lstStyle>
            <a:lvl1pPr marL="314325" indent="-314325">
              <a:defRPr sz="4400"/>
            </a:lvl1pPr>
            <a:lvl2pPr marL="816427" indent="-359227">
              <a:defRPr sz="4400"/>
            </a:lvl2pPr>
            <a:lvl3pPr marL="1333500" indent="-419100">
              <a:defRPr sz="4400"/>
            </a:lvl3pPr>
            <a:lvl4pPr marL="1874520" indent="-502919">
              <a:defRPr sz="4400"/>
            </a:lvl4pPr>
            <a:lvl5pPr marL="2331720" indent="-502920">
              <a:defRPr sz="4400"/>
            </a:lvl5pPr>
          </a:lstStyle>
          <a:p>
            <a:r>
              <a:t>Body Level One</a:t>
            </a:r>
          </a:p>
          <a:p>
            <a:pPr lvl="1"/>
            <a:r>
              <a:t>Body Level Two</a:t>
            </a:r>
          </a:p>
          <a:p>
            <a:pPr lvl="2"/>
            <a:r>
              <a:t>Body Level Three</a:t>
            </a:r>
          </a:p>
          <a:p>
            <a:pPr lvl="3"/>
            <a:r>
              <a:t>Body Level Four</a:t>
            </a:r>
          </a:p>
          <a:p>
            <a:pPr lvl="4"/>
            <a:r>
              <a:t>Body Level Five</a:t>
            </a:r>
          </a:p>
        </p:txBody>
      </p:sp>
      <p:sp>
        <p:nvSpPr>
          <p:cNvPr id="74" name="Text Placeholder 3"/>
          <p:cNvSpPr>
            <a:spLocks noGrp="1"/>
          </p:cNvSpPr>
          <p:nvPr>
            <p:ph type="body" sz="quarter" idx="13"/>
          </p:nvPr>
        </p:nvSpPr>
        <p:spPr>
          <a:xfrm>
            <a:off x="895771" y="3413759"/>
            <a:ext cx="4194391" cy="4065695"/>
          </a:xfrm>
          <a:prstGeom prst="rect">
            <a:avLst/>
          </a:prstGeom>
        </p:spPr>
        <p:txBody>
          <a:bodyPr/>
          <a:lstStyle/>
          <a:p>
            <a:endParaRPr/>
          </a:p>
        </p:txBody>
      </p:sp>
      <p:sp>
        <p:nvSpPr>
          <p:cNvPr id="7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82" name="Title Text"/>
          <p:cNvSpPr txBox="1">
            <a:spLocks noGrp="1"/>
          </p:cNvSpPr>
          <p:nvPr>
            <p:ph type="title"/>
          </p:nvPr>
        </p:nvSpPr>
        <p:spPr>
          <a:xfrm>
            <a:off x="895773" y="1706877"/>
            <a:ext cx="4194389" cy="1706885"/>
          </a:xfrm>
          <a:prstGeom prst="rect">
            <a:avLst/>
          </a:prstGeom>
        </p:spPr>
        <p:txBody>
          <a:bodyPr anchor="b"/>
          <a:lstStyle>
            <a:lvl1pPr>
              <a:defRPr sz="4400"/>
            </a:lvl1pPr>
          </a:lstStyle>
          <a:p>
            <a:r>
              <a:t>Title Text</a:t>
            </a:r>
          </a:p>
        </p:txBody>
      </p:sp>
      <p:sp>
        <p:nvSpPr>
          <p:cNvPr id="83" name="Picture Placeholder 2"/>
          <p:cNvSpPr>
            <a:spLocks noGrp="1"/>
          </p:cNvSpPr>
          <p:nvPr>
            <p:ph type="pic" sz="half" idx="13"/>
          </p:nvPr>
        </p:nvSpPr>
        <p:spPr>
          <a:xfrm>
            <a:off x="5528733" y="2272451"/>
            <a:ext cx="6583682" cy="5198537"/>
          </a:xfrm>
          <a:prstGeom prst="rect">
            <a:avLst/>
          </a:prstGeom>
        </p:spPr>
        <p:txBody>
          <a:bodyPr lIns="91439" tIns="45719" rIns="91439" bIns="45719">
            <a:noAutofit/>
          </a:bodyPr>
          <a:lstStyle/>
          <a:p>
            <a:endParaRPr/>
          </a:p>
        </p:txBody>
      </p:sp>
      <p:sp>
        <p:nvSpPr>
          <p:cNvPr id="84" name="Body Level One…"/>
          <p:cNvSpPr txBox="1">
            <a:spLocks noGrp="1"/>
          </p:cNvSpPr>
          <p:nvPr>
            <p:ph type="body" sz="quarter" idx="1"/>
          </p:nvPr>
        </p:nvSpPr>
        <p:spPr>
          <a:xfrm>
            <a:off x="895773" y="3413759"/>
            <a:ext cx="4194389" cy="4065695"/>
          </a:xfrm>
          <a:prstGeom prst="rect">
            <a:avLst/>
          </a:prstGeom>
        </p:spPr>
        <p:txBody>
          <a:bodyPr/>
          <a:lstStyle>
            <a:lvl1pPr marL="0" indent="0">
              <a:buSzTx/>
              <a:buFontTx/>
              <a:buNone/>
              <a:defRPr sz="2200"/>
            </a:lvl1pPr>
            <a:lvl2pPr marL="0" indent="0">
              <a:buSzTx/>
              <a:buFontTx/>
              <a:buNone/>
              <a:defRPr sz="2200"/>
            </a:lvl2pPr>
            <a:lvl3pPr marL="0" indent="0">
              <a:buSzTx/>
              <a:buFontTx/>
              <a:buNone/>
              <a:defRPr sz="2200"/>
            </a:lvl3pPr>
            <a:lvl4pPr marL="0" indent="0">
              <a:buSzTx/>
              <a:buFontTx/>
              <a:buNone/>
              <a:defRPr sz="2200"/>
            </a:lvl4pPr>
            <a:lvl5pPr marL="0" indent="0">
              <a:buSzTx/>
              <a:buFontTx/>
              <a:buNone/>
              <a:defRPr sz="2200"/>
            </a:lvl5pPr>
          </a:lstStyle>
          <a:p>
            <a:r>
              <a:t>Body Level One</a:t>
            </a:r>
          </a:p>
          <a:p>
            <a:pPr lvl="1"/>
            <a:r>
              <a:t>Body Level Two</a:t>
            </a:r>
          </a:p>
          <a:p>
            <a:pPr lvl="2"/>
            <a:r>
              <a:t>Body Level Three</a:t>
            </a:r>
          </a:p>
          <a:p>
            <a:pPr lvl="3"/>
            <a:r>
              <a:t>Body Level Four</a:t>
            </a:r>
          </a:p>
          <a:p>
            <a:pPr lvl="4"/>
            <a:r>
              <a:t>Body Level Five</a:t>
            </a:r>
          </a:p>
        </p:txBody>
      </p:sp>
      <p:sp>
        <p:nvSpPr>
          <p:cNvPr id="8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894077" y="1608664"/>
            <a:ext cx="11216645" cy="14139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8766" tIns="48766" rIns="48766" bIns="48766" anchor="ctr">
            <a:normAutofit/>
          </a:bodyPr>
          <a:lstStyle/>
          <a:p>
            <a:r>
              <a:t>Title Text</a:t>
            </a:r>
          </a:p>
        </p:txBody>
      </p:sp>
      <p:sp>
        <p:nvSpPr>
          <p:cNvPr id="3" name="Body Level One…"/>
          <p:cNvSpPr txBox="1">
            <a:spLocks noGrp="1"/>
          </p:cNvSpPr>
          <p:nvPr>
            <p:ph type="body" idx="1"/>
          </p:nvPr>
        </p:nvSpPr>
        <p:spPr>
          <a:xfrm>
            <a:off x="894077" y="3166533"/>
            <a:ext cx="11216645" cy="464143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8766" tIns="48766" rIns="48766" bIns="48766">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11794511" y="8040697"/>
            <a:ext cx="316211" cy="306686"/>
          </a:xfrm>
          <a:prstGeom prst="rect">
            <a:avLst/>
          </a:prstGeom>
          <a:ln w="12700">
            <a:miter lim="400000"/>
          </a:ln>
        </p:spPr>
        <p:txBody>
          <a:bodyPr wrap="none" lIns="48766" tIns="48766" rIns="48766" bIns="48766" anchor="ctr">
            <a:spAutoFit/>
          </a:bodyPr>
          <a:lstStyle>
            <a:lvl1pPr algn="r">
              <a:defRPr sz="1600">
                <a:solidFill>
                  <a:srgbClr val="888888"/>
                </a:solidFill>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ransition spd="med"/>
  <p:txStyles>
    <p:titleStyle>
      <a:lvl1pPr marL="0" marR="0" indent="0" algn="l" defTabSz="1300480" rtl="0" latinLnBrk="0">
        <a:lnSpc>
          <a:spcPct val="90000"/>
        </a:lnSpc>
        <a:spcBef>
          <a:spcPts val="0"/>
        </a:spcBef>
        <a:spcAft>
          <a:spcPts val="0"/>
        </a:spcAft>
        <a:buClrTx/>
        <a:buSzTx/>
        <a:buFontTx/>
        <a:buNone/>
        <a:tabLst/>
        <a:defRPr sz="6200" b="0" i="0" u="none" strike="noStrike" cap="none" spc="0" baseline="0">
          <a:solidFill>
            <a:srgbClr val="000000"/>
          </a:solidFill>
          <a:uFillTx/>
          <a:latin typeface="+mj-lt"/>
          <a:ea typeface="+mj-ea"/>
          <a:cs typeface="+mj-cs"/>
          <a:sym typeface="Calibri"/>
        </a:defRPr>
      </a:lvl1pPr>
      <a:lvl2pPr marL="0" marR="0" indent="0" algn="l" defTabSz="1300480" rtl="0" latinLnBrk="0">
        <a:lnSpc>
          <a:spcPct val="90000"/>
        </a:lnSpc>
        <a:spcBef>
          <a:spcPts val="0"/>
        </a:spcBef>
        <a:spcAft>
          <a:spcPts val="0"/>
        </a:spcAft>
        <a:buClrTx/>
        <a:buSzTx/>
        <a:buFontTx/>
        <a:buNone/>
        <a:tabLst/>
        <a:defRPr sz="6200" b="0" i="0" u="none" strike="noStrike" cap="none" spc="0" baseline="0">
          <a:solidFill>
            <a:srgbClr val="000000"/>
          </a:solidFill>
          <a:uFillTx/>
          <a:latin typeface="+mj-lt"/>
          <a:ea typeface="+mj-ea"/>
          <a:cs typeface="+mj-cs"/>
          <a:sym typeface="Calibri"/>
        </a:defRPr>
      </a:lvl2pPr>
      <a:lvl3pPr marL="0" marR="0" indent="0" algn="l" defTabSz="1300480" rtl="0" latinLnBrk="0">
        <a:lnSpc>
          <a:spcPct val="90000"/>
        </a:lnSpc>
        <a:spcBef>
          <a:spcPts val="0"/>
        </a:spcBef>
        <a:spcAft>
          <a:spcPts val="0"/>
        </a:spcAft>
        <a:buClrTx/>
        <a:buSzTx/>
        <a:buFontTx/>
        <a:buNone/>
        <a:tabLst/>
        <a:defRPr sz="6200" b="0" i="0" u="none" strike="noStrike" cap="none" spc="0" baseline="0">
          <a:solidFill>
            <a:srgbClr val="000000"/>
          </a:solidFill>
          <a:uFillTx/>
          <a:latin typeface="+mj-lt"/>
          <a:ea typeface="+mj-ea"/>
          <a:cs typeface="+mj-cs"/>
          <a:sym typeface="Calibri"/>
        </a:defRPr>
      </a:lvl3pPr>
      <a:lvl4pPr marL="0" marR="0" indent="0" algn="l" defTabSz="1300480" rtl="0" latinLnBrk="0">
        <a:lnSpc>
          <a:spcPct val="90000"/>
        </a:lnSpc>
        <a:spcBef>
          <a:spcPts val="0"/>
        </a:spcBef>
        <a:spcAft>
          <a:spcPts val="0"/>
        </a:spcAft>
        <a:buClrTx/>
        <a:buSzTx/>
        <a:buFontTx/>
        <a:buNone/>
        <a:tabLst/>
        <a:defRPr sz="6200" b="0" i="0" u="none" strike="noStrike" cap="none" spc="0" baseline="0">
          <a:solidFill>
            <a:srgbClr val="000000"/>
          </a:solidFill>
          <a:uFillTx/>
          <a:latin typeface="+mj-lt"/>
          <a:ea typeface="+mj-ea"/>
          <a:cs typeface="+mj-cs"/>
          <a:sym typeface="Calibri"/>
        </a:defRPr>
      </a:lvl4pPr>
      <a:lvl5pPr marL="0" marR="0" indent="0" algn="l" defTabSz="1300480" rtl="0" latinLnBrk="0">
        <a:lnSpc>
          <a:spcPct val="90000"/>
        </a:lnSpc>
        <a:spcBef>
          <a:spcPts val="0"/>
        </a:spcBef>
        <a:spcAft>
          <a:spcPts val="0"/>
        </a:spcAft>
        <a:buClrTx/>
        <a:buSzTx/>
        <a:buFontTx/>
        <a:buNone/>
        <a:tabLst/>
        <a:defRPr sz="6200" b="0" i="0" u="none" strike="noStrike" cap="none" spc="0" baseline="0">
          <a:solidFill>
            <a:srgbClr val="000000"/>
          </a:solidFill>
          <a:uFillTx/>
          <a:latin typeface="+mj-lt"/>
          <a:ea typeface="+mj-ea"/>
          <a:cs typeface="+mj-cs"/>
          <a:sym typeface="Calibri"/>
        </a:defRPr>
      </a:lvl5pPr>
      <a:lvl6pPr marL="0" marR="0" indent="0" algn="l" defTabSz="1300480" rtl="0" latinLnBrk="0">
        <a:lnSpc>
          <a:spcPct val="90000"/>
        </a:lnSpc>
        <a:spcBef>
          <a:spcPts val="0"/>
        </a:spcBef>
        <a:spcAft>
          <a:spcPts val="0"/>
        </a:spcAft>
        <a:buClrTx/>
        <a:buSzTx/>
        <a:buFontTx/>
        <a:buNone/>
        <a:tabLst/>
        <a:defRPr sz="6200" b="0" i="0" u="none" strike="noStrike" cap="none" spc="0" baseline="0">
          <a:solidFill>
            <a:srgbClr val="000000"/>
          </a:solidFill>
          <a:uFillTx/>
          <a:latin typeface="+mj-lt"/>
          <a:ea typeface="+mj-ea"/>
          <a:cs typeface="+mj-cs"/>
          <a:sym typeface="Calibri"/>
        </a:defRPr>
      </a:lvl6pPr>
      <a:lvl7pPr marL="0" marR="0" indent="0" algn="l" defTabSz="1300480" rtl="0" latinLnBrk="0">
        <a:lnSpc>
          <a:spcPct val="90000"/>
        </a:lnSpc>
        <a:spcBef>
          <a:spcPts val="0"/>
        </a:spcBef>
        <a:spcAft>
          <a:spcPts val="0"/>
        </a:spcAft>
        <a:buClrTx/>
        <a:buSzTx/>
        <a:buFontTx/>
        <a:buNone/>
        <a:tabLst/>
        <a:defRPr sz="6200" b="0" i="0" u="none" strike="noStrike" cap="none" spc="0" baseline="0">
          <a:solidFill>
            <a:srgbClr val="000000"/>
          </a:solidFill>
          <a:uFillTx/>
          <a:latin typeface="+mj-lt"/>
          <a:ea typeface="+mj-ea"/>
          <a:cs typeface="+mj-cs"/>
          <a:sym typeface="Calibri"/>
        </a:defRPr>
      </a:lvl7pPr>
      <a:lvl8pPr marL="0" marR="0" indent="0" algn="l" defTabSz="1300480" rtl="0" latinLnBrk="0">
        <a:lnSpc>
          <a:spcPct val="90000"/>
        </a:lnSpc>
        <a:spcBef>
          <a:spcPts val="0"/>
        </a:spcBef>
        <a:spcAft>
          <a:spcPts val="0"/>
        </a:spcAft>
        <a:buClrTx/>
        <a:buSzTx/>
        <a:buFontTx/>
        <a:buNone/>
        <a:tabLst/>
        <a:defRPr sz="6200" b="0" i="0" u="none" strike="noStrike" cap="none" spc="0" baseline="0">
          <a:solidFill>
            <a:srgbClr val="000000"/>
          </a:solidFill>
          <a:uFillTx/>
          <a:latin typeface="+mj-lt"/>
          <a:ea typeface="+mj-ea"/>
          <a:cs typeface="+mj-cs"/>
          <a:sym typeface="Calibri"/>
        </a:defRPr>
      </a:lvl8pPr>
      <a:lvl9pPr marL="0" marR="0" indent="0" algn="l" defTabSz="1300480" rtl="0" latinLnBrk="0">
        <a:lnSpc>
          <a:spcPct val="90000"/>
        </a:lnSpc>
        <a:spcBef>
          <a:spcPts val="0"/>
        </a:spcBef>
        <a:spcAft>
          <a:spcPts val="0"/>
        </a:spcAft>
        <a:buClrTx/>
        <a:buSzTx/>
        <a:buFontTx/>
        <a:buNone/>
        <a:tabLst/>
        <a:defRPr sz="6200" b="0" i="0" u="none" strike="noStrike" cap="none" spc="0" baseline="0">
          <a:solidFill>
            <a:srgbClr val="000000"/>
          </a:solidFill>
          <a:uFillTx/>
          <a:latin typeface="+mj-lt"/>
          <a:ea typeface="+mj-ea"/>
          <a:cs typeface="+mj-cs"/>
          <a:sym typeface="Calibri"/>
        </a:defRPr>
      </a:lvl9pPr>
    </p:titleStyle>
    <p:bodyStyle>
      <a:lvl1pPr marL="310240" marR="0" indent="-310240" algn="l" defTabSz="1300480" rtl="0" latinLnBrk="0">
        <a:lnSpc>
          <a:spcPct val="90000"/>
        </a:lnSpc>
        <a:spcBef>
          <a:spcPts val="1400"/>
        </a:spcBef>
        <a:spcAft>
          <a:spcPts val="0"/>
        </a:spcAft>
        <a:buClrTx/>
        <a:buSzPct val="100000"/>
        <a:buFont typeface="Arial"/>
        <a:buChar char="•"/>
        <a:tabLst/>
        <a:defRPr sz="3800" b="0" i="0" u="none" strike="noStrike" cap="none" spc="0" baseline="0">
          <a:solidFill>
            <a:srgbClr val="000000"/>
          </a:solidFill>
          <a:uFillTx/>
          <a:latin typeface="+mj-lt"/>
          <a:ea typeface="+mj-ea"/>
          <a:cs typeface="+mj-cs"/>
          <a:sym typeface="Calibri"/>
        </a:defRPr>
      </a:lvl1pPr>
      <a:lvl2pPr marL="819150" marR="0" indent="-361950" algn="l" defTabSz="1300480" rtl="0" latinLnBrk="0">
        <a:lnSpc>
          <a:spcPct val="90000"/>
        </a:lnSpc>
        <a:spcBef>
          <a:spcPts val="1400"/>
        </a:spcBef>
        <a:spcAft>
          <a:spcPts val="0"/>
        </a:spcAft>
        <a:buClrTx/>
        <a:buSzPct val="100000"/>
        <a:buFont typeface="Arial"/>
        <a:buChar char="•"/>
        <a:tabLst/>
        <a:defRPr sz="3800" b="0" i="0" u="none" strike="noStrike" cap="none" spc="0" baseline="0">
          <a:solidFill>
            <a:srgbClr val="000000"/>
          </a:solidFill>
          <a:uFillTx/>
          <a:latin typeface="+mj-lt"/>
          <a:ea typeface="+mj-ea"/>
          <a:cs typeface="+mj-cs"/>
          <a:sym typeface="Calibri"/>
        </a:defRPr>
      </a:lvl2pPr>
      <a:lvl3pPr marL="1348738" marR="0" indent="-434338" algn="l" defTabSz="1300480" rtl="0" latinLnBrk="0">
        <a:lnSpc>
          <a:spcPct val="90000"/>
        </a:lnSpc>
        <a:spcBef>
          <a:spcPts val="1400"/>
        </a:spcBef>
        <a:spcAft>
          <a:spcPts val="0"/>
        </a:spcAft>
        <a:buClrTx/>
        <a:buSzPct val="100000"/>
        <a:buFont typeface="Arial"/>
        <a:buChar char="•"/>
        <a:tabLst/>
        <a:defRPr sz="3800" b="0" i="0" u="none" strike="noStrike" cap="none" spc="0" baseline="0">
          <a:solidFill>
            <a:srgbClr val="000000"/>
          </a:solidFill>
          <a:uFillTx/>
          <a:latin typeface="+mj-lt"/>
          <a:ea typeface="+mj-ea"/>
          <a:cs typeface="+mj-cs"/>
          <a:sym typeface="Calibri"/>
        </a:defRPr>
      </a:lvl3pPr>
      <a:lvl4pPr marL="1854200" marR="0" indent="-482600" algn="l" defTabSz="1300480" rtl="0" latinLnBrk="0">
        <a:lnSpc>
          <a:spcPct val="90000"/>
        </a:lnSpc>
        <a:spcBef>
          <a:spcPts val="1400"/>
        </a:spcBef>
        <a:spcAft>
          <a:spcPts val="0"/>
        </a:spcAft>
        <a:buClrTx/>
        <a:buSzPct val="100000"/>
        <a:buFont typeface="Arial"/>
        <a:buChar char="•"/>
        <a:tabLst/>
        <a:defRPr sz="3800" b="0" i="0" u="none" strike="noStrike" cap="none" spc="0" baseline="0">
          <a:solidFill>
            <a:srgbClr val="000000"/>
          </a:solidFill>
          <a:uFillTx/>
          <a:latin typeface="+mj-lt"/>
          <a:ea typeface="+mj-ea"/>
          <a:cs typeface="+mj-cs"/>
          <a:sym typeface="Calibri"/>
        </a:defRPr>
      </a:lvl4pPr>
      <a:lvl5pPr marL="2311400" marR="0" indent="-482600" algn="l" defTabSz="1300480" rtl="0" latinLnBrk="0">
        <a:lnSpc>
          <a:spcPct val="90000"/>
        </a:lnSpc>
        <a:spcBef>
          <a:spcPts val="1400"/>
        </a:spcBef>
        <a:spcAft>
          <a:spcPts val="0"/>
        </a:spcAft>
        <a:buClrTx/>
        <a:buSzPct val="100000"/>
        <a:buFont typeface="Arial"/>
        <a:buChar char="•"/>
        <a:tabLst/>
        <a:defRPr sz="3800" b="0" i="0" u="none" strike="noStrike" cap="none" spc="0" baseline="0">
          <a:solidFill>
            <a:srgbClr val="000000"/>
          </a:solidFill>
          <a:uFillTx/>
          <a:latin typeface="+mj-lt"/>
          <a:ea typeface="+mj-ea"/>
          <a:cs typeface="+mj-cs"/>
          <a:sym typeface="Calibri"/>
        </a:defRPr>
      </a:lvl5pPr>
      <a:lvl6pPr marL="2768600" marR="0" indent="-482600" algn="l" defTabSz="1300480" rtl="0" latinLnBrk="0">
        <a:lnSpc>
          <a:spcPct val="90000"/>
        </a:lnSpc>
        <a:spcBef>
          <a:spcPts val="1400"/>
        </a:spcBef>
        <a:spcAft>
          <a:spcPts val="0"/>
        </a:spcAft>
        <a:buClrTx/>
        <a:buSzPct val="100000"/>
        <a:buFont typeface="Arial"/>
        <a:buChar char="•"/>
        <a:tabLst/>
        <a:defRPr sz="3800" b="0" i="0" u="none" strike="noStrike" cap="none" spc="0" baseline="0">
          <a:solidFill>
            <a:srgbClr val="000000"/>
          </a:solidFill>
          <a:uFillTx/>
          <a:latin typeface="+mj-lt"/>
          <a:ea typeface="+mj-ea"/>
          <a:cs typeface="+mj-cs"/>
          <a:sym typeface="Calibri"/>
        </a:defRPr>
      </a:lvl6pPr>
      <a:lvl7pPr marL="3225800" marR="0" indent="-482600" algn="l" defTabSz="1300480" rtl="0" latinLnBrk="0">
        <a:lnSpc>
          <a:spcPct val="90000"/>
        </a:lnSpc>
        <a:spcBef>
          <a:spcPts val="1400"/>
        </a:spcBef>
        <a:spcAft>
          <a:spcPts val="0"/>
        </a:spcAft>
        <a:buClrTx/>
        <a:buSzPct val="100000"/>
        <a:buFont typeface="Arial"/>
        <a:buChar char="•"/>
        <a:tabLst/>
        <a:defRPr sz="3800" b="0" i="0" u="none" strike="noStrike" cap="none" spc="0" baseline="0">
          <a:solidFill>
            <a:srgbClr val="000000"/>
          </a:solidFill>
          <a:uFillTx/>
          <a:latin typeface="+mj-lt"/>
          <a:ea typeface="+mj-ea"/>
          <a:cs typeface="+mj-cs"/>
          <a:sym typeface="Calibri"/>
        </a:defRPr>
      </a:lvl7pPr>
      <a:lvl8pPr marL="3683000" marR="0" indent="-482600" algn="l" defTabSz="1300480" rtl="0" latinLnBrk="0">
        <a:lnSpc>
          <a:spcPct val="90000"/>
        </a:lnSpc>
        <a:spcBef>
          <a:spcPts val="1400"/>
        </a:spcBef>
        <a:spcAft>
          <a:spcPts val="0"/>
        </a:spcAft>
        <a:buClrTx/>
        <a:buSzPct val="100000"/>
        <a:buFont typeface="Arial"/>
        <a:buChar char="•"/>
        <a:tabLst/>
        <a:defRPr sz="3800" b="0" i="0" u="none" strike="noStrike" cap="none" spc="0" baseline="0">
          <a:solidFill>
            <a:srgbClr val="000000"/>
          </a:solidFill>
          <a:uFillTx/>
          <a:latin typeface="+mj-lt"/>
          <a:ea typeface="+mj-ea"/>
          <a:cs typeface="+mj-cs"/>
          <a:sym typeface="Calibri"/>
        </a:defRPr>
      </a:lvl8pPr>
      <a:lvl9pPr marL="4140200" marR="0" indent="-482600" algn="l" defTabSz="1300480" rtl="0" latinLnBrk="0">
        <a:lnSpc>
          <a:spcPct val="90000"/>
        </a:lnSpc>
        <a:spcBef>
          <a:spcPts val="1400"/>
        </a:spcBef>
        <a:spcAft>
          <a:spcPts val="0"/>
        </a:spcAft>
        <a:buClrTx/>
        <a:buSzPct val="100000"/>
        <a:buFont typeface="Arial"/>
        <a:buChar char="•"/>
        <a:tabLst/>
        <a:defRPr sz="3800" b="0" i="0" u="none" strike="noStrike" cap="none" spc="0" baseline="0">
          <a:solidFill>
            <a:srgbClr val="000000"/>
          </a:solidFill>
          <a:uFillTx/>
          <a:latin typeface="+mj-lt"/>
          <a:ea typeface="+mj-ea"/>
          <a:cs typeface="+mj-cs"/>
          <a:sym typeface="Calibri"/>
        </a:defRPr>
      </a:lvl9pPr>
    </p:bodyStyle>
    <p:otherStyle>
      <a:lvl1pPr marL="0" marR="0" indent="0" algn="r" defTabSz="1300480" rtl="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Calibri"/>
        </a:defRPr>
      </a:lvl1pPr>
      <a:lvl2pPr marL="0" marR="0" indent="0" algn="r" defTabSz="1300480" rtl="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Calibri"/>
        </a:defRPr>
      </a:lvl2pPr>
      <a:lvl3pPr marL="0" marR="0" indent="0" algn="r" defTabSz="1300480" rtl="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Calibri"/>
        </a:defRPr>
      </a:lvl3pPr>
      <a:lvl4pPr marL="0" marR="0" indent="0" algn="r" defTabSz="1300480" rtl="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Calibri"/>
        </a:defRPr>
      </a:lvl4pPr>
      <a:lvl5pPr marL="0" marR="0" indent="0" algn="r" defTabSz="1300480" rtl="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Calibri"/>
        </a:defRPr>
      </a:lvl5pPr>
      <a:lvl6pPr marL="0" marR="0" indent="0" algn="r" defTabSz="1300480" rtl="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Calibri"/>
        </a:defRPr>
      </a:lvl6pPr>
      <a:lvl7pPr marL="0" marR="0" indent="0" algn="r" defTabSz="1300480" rtl="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Calibri"/>
        </a:defRPr>
      </a:lvl7pPr>
      <a:lvl8pPr marL="0" marR="0" indent="0" algn="r" defTabSz="1300480" rtl="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Calibri"/>
        </a:defRPr>
      </a:lvl8pPr>
      <a:lvl9pPr marL="0" marR="0" indent="0" algn="r" defTabSz="1300480" rtl="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Rectangle"/>
          <p:cNvSpPr/>
          <p:nvPr/>
        </p:nvSpPr>
        <p:spPr>
          <a:xfrm>
            <a:off x="-16207" y="-33620"/>
            <a:ext cx="13037214" cy="9820840"/>
          </a:xfrm>
          <a:prstGeom prst="rect">
            <a:avLst/>
          </a:prstGeom>
          <a:solidFill>
            <a:srgbClr val="242E7C"/>
          </a:solidFill>
          <a:ln w="12700">
            <a:miter lim="400000"/>
          </a:ln>
        </p:spPr>
        <p:txBody>
          <a:bodyPr lIns="48766" tIns="48766" rIns="48766" bIns="48766" anchor="ctr"/>
          <a:lstStyle/>
          <a:p>
            <a:pPr>
              <a:defRPr sz="2600">
                <a:solidFill>
                  <a:srgbClr val="242E7C"/>
                </a:solidFill>
              </a:defRPr>
            </a:pPr>
            <a:endParaRPr/>
          </a:p>
        </p:txBody>
      </p:sp>
      <p:sp>
        <p:nvSpPr>
          <p:cNvPr id="95" name="Pentagon 1"/>
          <p:cNvSpPr/>
          <p:nvPr/>
        </p:nvSpPr>
        <p:spPr>
          <a:xfrm>
            <a:off x="8910803" y="-42351"/>
            <a:ext cx="4118308" cy="2722052"/>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6206" y="21600"/>
                </a:lnTo>
                <a:lnTo>
                  <a:pt x="0" y="11002"/>
                </a:lnTo>
                <a:lnTo>
                  <a:pt x="6206" y="0"/>
                </a:lnTo>
                <a:lnTo>
                  <a:pt x="21600" y="0"/>
                </a:lnTo>
                <a:lnTo>
                  <a:pt x="21600" y="21600"/>
                </a:lnTo>
                <a:close/>
              </a:path>
            </a:pathLst>
          </a:custGeom>
          <a:gradFill>
            <a:gsLst>
              <a:gs pos="0">
                <a:srgbClr val="E46506"/>
              </a:gs>
              <a:gs pos="100000">
                <a:srgbClr val="F37C34"/>
              </a:gs>
            </a:gsLst>
            <a:lin ang="10800000"/>
          </a:gradFill>
          <a:ln w="12700">
            <a:miter lim="400000"/>
          </a:ln>
          <a:effectLst>
            <a:outerShdw blurRad="203200" dist="25400" dir="5400000" rotWithShape="0">
              <a:srgbClr val="000000">
                <a:alpha val="82000"/>
              </a:srgbClr>
            </a:outerShdw>
          </a:effectLst>
        </p:spPr>
        <p:txBody>
          <a:bodyPr lIns="48766" tIns="48766" rIns="48766" bIns="48766" anchor="ctr"/>
          <a:lstStyle/>
          <a:p>
            <a:pPr>
              <a:defRPr>
                <a:latin typeface="+mn-lt"/>
                <a:ea typeface="+mn-ea"/>
                <a:cs typeface="+mn-cs"/>
                <a:sym typeface="Helvetica"/>
              </a:defRPr>
            </a:pPr>
            <a:endParaRPr/>
          </a:p>
        </p:txBody>
      </p:sp>
      <p:sp>
        <p:nvSpPr>
          <p:cNvPr id="96" name="Subtitle 2"/>
          <p:cNvSpPr txBox="1">
            <a:spLocks noGrp="1"/>
          </p:cNvSpPr>
          <p:nvPr>
            <p:ph type="subTitle" sz="quarter" idx="1"/>
          </p:nvPr>
        </p:nvSpPr>
        <p:spPr>
          <a:xfrm>
            <a:off x="485848" y="4243046"/>
            <a:ext cx="6707481" cy="1413589"/>
          </a:xfrm>
          <a:prstGeom prst="rect">
            <a:avLst/>
          </a:prstGeom>
        </p:spPr>
        <p:txBody>
          <a:bodyPr/>
          <a:lstStyle/>
          <a:p>
            <a:pPr algn="l" defTabSz="1053388">
              <a:spcBef>
                <a:spcPts val="1100"/>
              </a:spcBef>
              <a:defRPr sz="3300" b="1" spc="-122">
                <a:solidFill>
                  <a:srgbClr val="FFFFFF"/>
                </a:solidFill>
                <a:latin typeface="Century Gothic"/>
                <a:ea typeface="Century Gothic"/>
                <a:cs typeface="Century Gothic"/>
                <a:sym typeface="Century Gothic"/>
              </a:defRPr>
            </a:pPr>
            <a:r>
              <a:t>MODULE 6</a:t>
            </a:r>
            <a:endParaRPr spc="-33"/>
          </a:p>
          <a:p>
            <a:pPr algn="l" defTabSz="457200">
              <a:lnSpc>
                <a:spcPct val="120000"/>
              </a:lnSpc>
              <a:spcBef>
                <a:spcPts val="200"/>
              </a:spcBef>
              <a:defRPr sz="2500">
                <a:solidFill>
                  <a:srgbClr val="FFFFFF"/>
                </a:solidFill>
                <a:uFill>
                  <a:solidFill>
                    <a:srgbClr val="000000"/>
                  </a:solidFill>
                </a:uFill>
                <a:latin typeface="Century Gothic"/>
                <a:ea typeface="Century Gothic"/>
                <a:cs typeface="Century Gothic"/>
                <a:sym typeface="Century Gothic"/>
              </a:defRPr>
            </a:pPr>
            <a:r>
              <a:t>Preparing policy briefs</a:t>
            </a:r>
          </a:p>
        </p:txBody>
      </p:sp>
      <p:pic>
        <p:nvPicPr>
          <p:cNvPr id="97" name="WHO-Logo-white.png" descr="WHO-Logo-white.png"/>
          <p:cNvPicPr>
            <a:picLocks noChangeAspect="1"/>
          </p:cNvPicPr>
          <p:nvPr/>
        </p:nvPicPr>
        <p:blipFill>
          <a:blip r:embed="rId3"/>
          <a:stretch>
            <a:fillRect/>
          </a:stretch>
        </p:blipFill>
        <p:spPr>
          <a:xfrm>
            <a:off x="234950" y="7227089"/>
            <a:ext cx="3676892" cy="1517255"/>
          </a:xfrm>
          <a:prstGeom prst="rect">
            <a:avLst/>
          </a:prstGeom>
          <a:ln w="12700">
            <a:miter lim="400000"/>
          </a:ln>
        </p:spPr>
      </p:pic>
      <p:sp>
        <p:nvSpPr>
          <p:cNvPr id="98" name="Pentagon 1"/>
          <p:cNvSpPr/>
          <p:nvPr/>
        </p:nvSpPr>
        <p:spPr>
          <a:xfrm>
            <a:off x="9329903" y="2679700"/>
            <a:ext cx="3699208" cy="1188000"/>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4462" y="21600"/>
                </a:lnTo>
                <a:lnTo>
                  <a:pt x="0" y="11002"/>
                </a:lnTo>
                <a:lnTo>
                  <a:pt x="4462" y="0"/>
                </a:lnTo>
                <a:lnTo>
                  <a:pt x="21600" y="0"/>
                </a:lnTo>
                <a:lnTo>
                  <a:pt x="21600" y="21600"/>
                </a:lnTo>
                <a:close/>
              </a:path>
            </a:pathLst>
          </a:custGeom>
          <a:gradFill>
            <a:gsLst>
              <a:gs pos="0">
                <a:srgbClr val="BE0D0D"/>
              </a:gs>
              <a:gs pos="100000">
                <a:srgbClr val="EA3629"/>
              </a:gs>
            </a:gsLst>
            <a:lin ang="10800000"/>
          </a:gradFill>
          <a:ln w="12700">
            <a:miter lim="400000"/>
          </a:ln>
          <a:effectLst>
            <a:outerShdw blurRad="203200" dist="25400" dir="5400000" rotWithShape="0">
              <a:srgbClr val="000000">
                <a:alpha val="82000"/>
              </a:srgbClr>
            </a:outerShdw>
          </a:effectLst>
        </p:spPr>
        <p:txBody>
          <a:bodyPr lIns="48766" tIns="48766" rIns="48766" bIns="48766" anchor="ctr"/>
          <a:lstStyle/>
          <a:p>
            <a:pPr>
              <a:defRPr>
                <a:solidFill>
                  <a:srgbClr val="BE0D0D"/>
                </a:solidFill>
                <a:latin typeface="+mn-lt"/>
                <a:ea typeface="+mn-ea"/>
                <a:cs typeface="+mn-cs"/>
                <a:sym typeface="Helvetica"/>
              </a:defRPr>
            </a:pPr>
            <a:endParaRPr/>
          </a:p>
        </p:txBody>
      </p:sp>
      <p:sp>
        <p:nvSpPr>
          <p:cNvPr id="99" name="Pentagon 1"/>
          <p:cNvSpPr/>
          <p:nvPr/>
        </p:nvSpPr>
        <p:spPr>
          <a:xfrm>
            <a:off x="8603433" y="3862809"/>
            <a:ext cx="4432633" cy="1188001"/>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3724" y="21600"/>
                </a:lnTo>
                <a:lnTo>
                  <a:pt x="0" y="11002"/>
                </a:lnTo>
                <a:lnTo>
                  <a:pt x="3724" y="0"/>
                </a:lnTo>
                <a:lnTo>
                  <a:pt x="21600" y="0"/>
                </a:lnTo>
                <a:lnTo>
                  <a:pt x="21600" y="21600"/>
                </a:lnTo>
                <a:close/>
              </a:path>
            </a:pathLst>
          </a:custGeom>
          <a:gradFill>
            <a:gsLst>
              <a:gs pos="0">
                <a:srgbClr val="E50069"/>
              </a:gs>
              <a:gs pos="100000">
                <a:srgbClr val="F5347D"/>
              </a:gs>
            </a:gsLst>
            <a:lin ang="10800000"/>
          </a:gradFill>
          <a:ln w="12700">
            <a:miter lim="400000"/>
          </a:ln>
          <a:effectLst>
            <a:outerShdw blurRad="203200" dist="25400" dir="5400000" rotWithShape="0">
              <a:srgbClr val="000000">
                <a:alpha val="82000"/>
              </a:srgbClr>
            </a:outerShdw>
          </a:effectLst>
        </p:spPr>
        <p:txBody>
          <a:bodyPr lIns="48766" tIns="48766" rIns="48766" bIns="48766" anchor="ctr"/>
          <a:lstStyle/>
          <a:p>
            <a:pPr>
              <a:defRPr>
                <a:latin typeface="+mn-lt"/>
                <a:ea typeface="+mn-ea"/>
                <a:cs typeface="+mn-cs"/>
                <a:sym typeface="Helvetica"/>
              </a:defRPr>
            </a:pPr>
            <a:endParaRPr/>
          </a:p>
        </p:txBody>
      </p:sp>
      <p:sp>
        <p:nvSpPr>
          <p:cNvPr id="100" name="Pentagon 1"/>
          <p:cNvSpPr/>
          <p:nvPr/>
        </p:nvSpPr>
        <p:spPr>
          <a:xfrm>
            <a:off x="7648575" y="5045919"/>
            <a:ext cx="5372433" cy="1188001"/>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3072" y="21600"/>
                </a:lnTo>
                <a:lnTo>
                  <a:pt x="0" y="11002"/>
                </a:lnTo>
                <a:lnTo>
                  <a:pt x="3072" y="0"/>
                </a:lnTo>
                <a:lnTo>
                  <a:pt x="21600" y="0"/>
                </a:lnTo>
                <a:lnTo>
                  <a:pt x="21600" y="21600"/>
                </a:lnTo>
                <a:close/>
              </a:path>
            </a:pathLst>
          </a:custGeom>
          <a:gradFill>
            <a:gsLst>
              <a:gs pos="0">
                <a:srgbClr val="A71680"/>
              </a:gs>
              <a:gs pos="100000">
                <a:srgbClr val="D136AB"/>
              </a:gs>
            </a:gsLst>
            <a:lin ang="10800000"/>
          </a:gradFill>
          <a:ln w="12700">
            <a:miter lim="400000"/>
          </a:ln>
          <a:effectLst>
            <a:outerShdw blurRad="203200" dist="25400" dir="5400000" rotWithShape="0">
              <a:srgbClr val="000000">
                <a:alpha val="82000"/>
              </a:srgbClr>
            </a:outerShdw>
          </a:effectLst>
        </p:spPr>
        <p:txBody>
          <a:bodyPr lIns="48766" tIns="48766" rIns="48766" bIns="48766" anchor="ctr"/>
          <a:lstStyle/>
          <a:p>
            <a:pPr>
              <a:defRPr>
                <a:latin typeface="+mn-lt"/>
                <a:ea typeface="+mn-ea"/>
                <a:cs typeface="+mn-cs"/>
                <a:sym typeface="Helvetica"/>
              </a:defRPr>
            </a:pPr>
            <a:endParaRPr/>
          </a:p>
        </p:txBody>
      </p:sp>
      <p:sp>
        <p:nvSpPr>
          <p:cNvPr id="101" name="Pentagon 1"/>
          <p:cNvSpPr/>
          <p:nvPr/>
        </p:nvSpPr>
        <p:spPr>
          <a:xfrm>
            <a:off x="6670750" y="6229029"/>
            <a:ext cx="6358362" cy="1188001"/>
          </a:xfrm>
          <a:custGeom>
            <a:avLst/>
            <a:gdLst/>
            <a:ahLst/>
            <a:cxnLst>
              <a:cxn ang="0">
                <a:pos x="wd2" y="hd2"/>
              </a:cxn>
              <a:cxn ang="5400000">
                <a:pos x="wd2" y="hd2"/>
              </a:cxn>
              <a:cxn ang="10800000">
                <a:pos x="wd2" y="hd2"/>
              </a:cxn>
              <a:cxn ang="16200000">
                <a:pos x="wd2" y="hd2"/>
              </a:cxn>
            </a:cxnLst>
            <a:rect l="0" t="0" r="r" b="b"/>
            <a:pathLst>
              <a:path w="21593" h="21600" extrusionOk="0">
                <a:moveTo>
                  <a:pt x="21591" y="21600"/>
                </a:moveTo>
                <a:lnTo>
                  <a:pt x="2595" y="21600"/>
                </a:lnTo>
                <a:lnTo>
                  <a:pt x="0" y="11002"/>
                </a:lnTo>
                <a:lnTo>
                  <a:pt x="2595" y="0"/>
                </a:lnTo>
                <a:lnTo>
                  <a:pt x="21589" y="0"/>
                </a:lnTo>
                <a:cubicBezTo>
                  <a:pt x="21580" y="7200"/>
                  <a:pt x="21600" y="14400"/>
                  <a:pt x="21591" y="21600"/>
                </a:cubicBezTo>
                <a:close/>
              </a:path>
            </a:pathLst>
          </a:custGeom>
          <a:gradFill>
            <a:gsLst>
              <a:gs pos="0">
                <a:srgbClr val="532075"/>
              </a:gs>
              <a:gs pos="100000">
                <a:srgbClr val="7E39BC"/>
              </a:gs>
            </a:gsLst>
            <a:lin ang="10800000"/>
          </a:gradFill>
          <a:ln w="12700">
            <a:miter lim="400000"/>
          </a:ln>
          <a:effectLst>
            <a:outerShdw blurRad="203200" dist="25400" dir="5400000" rotWithShape="0">
              <a:srgbClr val="000000">
                <a:alpha val="82000"/>
              </a:srgbClr>
            </a:outerShdw>
          </a:effectLst>
        </p:spPr>
        <p:txBody>
          <a:bodyPr lIns="48766" tIns="48766" rIns="48766" bIns="48766" anchor="ctr"/>
          <a:lstStyle/>
          <a:p>
            <a:pPr>
              <a:defRPr>
                <a:solidFill>
                  <a:srgbClr val="E50069"/>
                </a:solidFill>
                <a:latin typeface="+mn-lt"/>
                <a:ea typeface="+mn-ea"/>
                <a:cs typeface="+mn-cs"/>
                <a:sym typeface="Helvetica"/>
              </a:defRPr>
            </a:pPr>
            <a:endParaRPr/>
          </a:p>
        </p:txBody>
      </p:sp>
      <p:sp>
        <p:nvSpPr>
          <p:cNvPr id="102" name="Pentagon 1"/>
          <p:cNvSpPr/>
          <p:nvPr/>
        </p:nvSpPr>
        <p:spPr>
          <a:xfrm>
            <a:off x="5743620" y="7412139"/>
            <a:ext cx="7292446" cy="1188001"/>
          </a:xfrm>
          <a:custGeom>
            <a:avLst/>
            <a:gdLst/>
            <a:ahLst/>
            <a:cxnLst>
              <a:cxn ang="0">
                <a:pos x="wd2" y="hd2"/>
              </a:cxn>
              <a:cxn ang="5400000">
                <a:pos x="wd2" y="hd2"/>
              </a:cxn>
              <a:cxn ang="10800000">
                <a:pos x="wd2" y="hd2"/>
              </a:cxn>
              <a:cxn ang="16200000">
                <a:pos x="wd2" y="hd2"/>
              </a:cxn>
            </a:cxnLst>
            <a:rect l="0" t="0" r="r" b="b"/>
            <a:pathLst>
              <a:path w="21594" h="21600" extrusionOk="0">
                <a:moveTo>
                  <a:pt x="21592" y="21600"/>
                </a:moveTo>
                <a:lnTo>
                  <a:pt x="2263" y="21600"/>
                </a:lnTo>
                <a:lnTo>
                  <a:pt x="0" y="11002"/>
                </a:lnTo>
                <a:lnTo>
                  <a:pt x="2263" y="0"/>
                </a:lnTo>
                <a:lnTo>
                  <a:pt x="21589" y="0"/>
                </a:lnTo>
                <a:cubicBezTo>
                  <a:pt x="21581" y="7200"/>
                  <a:pt x="21600" y="14400"/>
                  <a:pt x="21592" y="21600"/>
                </a:cubicBezTo>
                <a:close/>
              </a:path>
            </a:pathLst>
          </a:custGeom>
          <a:gradFill>
            <a:gsLst>
              <a:gs pos="0">
                <a:srgbClr val="242E7C"/>
              </a:gs>
              <a:gs pos="100000">
                <a:srgbClr val="3945B6"/>
              </a:gs>
            </a:gsLst>
            <a:lin ang="10800000"/>
          </a:gradFill>
          <a:ln w="12700">
            <a:miter lim="400000"/>
          </a:ln>
          <a:effectLst>
            <a:outerShdw blurRad="203200" dist="25400" dir="5400000" rotWithShape="0">
              <a:srgbClr val="000000">
                <a:alpha val="82000"/>
              </a:srgbClr>
            </a:outerShdw>
          </a:effectLst>
        </p:spPr>
        <p:txBody>
          <a:bodyPr lIns="48766" tIns="48766" rIns="48766" bIns="48766" anchor="ctr"/>
          <a:lstStyle/>
          <a:p>
            <a:pPr>
              <a:defRPr>
                <a:latin typeface="+mn-lt"/>
                <a:ea typeface="+mn-ea"/>
                <a:cs typeface="+mn-cs"/>
                <a:sym typeface="Helvetica"/>
              </a:defRPr>
            </a:pPr>
            <a:endParaRPr/>
          </a:p>
        </p:txBody>
      </p:sp>
      <p:sp>
        <p:nvSpPr>
          <p:cNvPr id="103" name="Pentagon 1"/>
          <p:cNvSpPr/>
          <p:nvPr/>
        </p:nvSpPr>
        <p:spPr>
          <a:xfrm>
            <a:off x="4794844" y="8595251"/>
            <a:ext cx="8241223" cy="1188001"/>
          </a:xfrm>
          <a:custGeom>
            <a:avLst/>
            <a:gdLst/>
            <a:ahLst/>
            <a:cxnLst>
              <a:cxn ang="0">
                <a:pos x="wd2" y="hd2"/>
              </a:cxn>
              <a:cxn ang="5400000">
                <a:pos x="wd2" y="hd2"/>
              </a:cxn>
              <a:cxn ang="10800000">
                <a:pos x="wd2" y="hd2"/>
              </a:cxn>
              <a:cxn ang="16200000">
                <a:pos x="wd2" y="hd2"/>
              </a:cxn>
            </a:cxnLst>
            <a:rect l="0" t="0" r="r" b="b"/>
            <a:pathLst>
              <a:path w="21595" h="21600" extrusionOk="0">
                <a:moveTo>
                  <a:pt x="21593" y="21600"/>
                </a:moveTo>
                <a:lnTo>
                  <a:pt x="2002" y="21600"/>
                </a:lnTo>
                <a:lnTo>
                  <a:pt x="0" y="11002"/>
                </a:lnTo>
                <a:lnTo>
                  <a:pt x="2002" y="0"/>
                </a:lnTo>
                <a:lnTo>
                  <a:pt x="21590" y="0"/>
                </a:lnTo>
                <a:cubicBezTo>
                  <a:pt x="21583" y="7200"/>
                  <a:pt x="21600" y="14400"/>
                  <a:pt x="21593" y="21600"/>
                </a:cubicBezTo>
                <a:close/>
              </a:path>
            </a:pathLst>
          </a:custGeom>
          <a:gradFill>
            <a:gsLst>
              <a:gs pos="0">
                <a:srgbClr val="006CA6"/>
              </a:gs>
              <a:gs pos="100000">
                <a:srgbClr val="3A8BD3"/>
              </a:gs>
            </a:gsLst>
            <a:lin ang="10800000"/>
          </a:gradFill>
          <a:ln w="12700">
            <a:miter lim="400000"/>
          </a:ln>
          <a:effectLst>
            <a:outerShdw blurRad="203200" dist="25400" dir="5400000" rotWithShape="0">
              <a:srgbClr val="000000">
                <a:alpha val="82000"/>
              </a:srgbClr>
            </a:outerShdw>
          </a:effectLst>
        </p:spPr>
        <p:txBody>
          <a:bodyPr lIns="48766" tIns="48766" rIns="48766" bIns="48766" anchor="ctr"/>
          <a:lstStyle/>
          <a:p>
            <a:pPr>
              <a:defRPr>
                <a:latin typeface="+mn-lt"/>
                <a:ea typeface="+mn-ea"/>
                <a:cs typeface="+mn-cs"/>
                <a:sym typeface="Helvetica"/>
              </a:defRPr>
            </a:pPr>
            <a:endParaRPr/>
          </a:p>
        </p:txBody>
      </p:sp>
      <p:grpSp>
        <p:nvGrpSpPr>
          <p:cNvPr id="106" name="Group 4"/>
          <p:cNvGrpSpPr/>
          <p:nvPr/>
        </p:nvGrpSpPr>
        <p:grpSpPr>
          <a:xfrm>
            <a:off x="10883249" y="501278"/>
            <a:ext cx="1620123" cy="1620121"/>
            <a:chOff x="0" y="0"/>
            <a:chExt cx="1620122" cy="1620120"/>
          </a:xfrm>
        </p:grpSpPr>
        <p:sp>
          <p:nvSpPr>
            <p:cNvPr id="104" name="Rectangle 2"/>
            <p:cNvSpPr/>
            <p:nvPr/>
          </p:nvSpPr>
          <p:spPr>
            <a:xfrm>
              <a:off x="0" y="0"/>
              <a:ext cx="1620123" cy="1620121"/>
            </a:xfrm>
            <a:prstGeom prst="rect">
              <a:avLst/>
            </a:prstGeom>
            <a:noFill/>
            <a:ln w="127000" cap="flat">
              <a:solidFill>
                <a:srgbClr val="242E7C"/>
              </a:solidFill>
              <a:prstDash val="solid"/>
              <a:miter lim="800000"/>
            </a:ln>
            <a:effectLst/>
          </p:spPr>
          <p:txBody>
            <a:bodyPr wrap="square" lIns="48766" tIns="48766" rIns="48766" bIns="48766" numCol="1" anchor="ctr">
              <a:noAutofit/>
            </a:bodyPr>
            <a:lstStyle/>
            <a:p>
              <a:pPr>
                <a:defRPr>
                  <a:solidFill>
                    <a:srgbClr val="242E7C"/>
                  </a:solidFill>
                  <a:latin typeface="+mn-lt"/>
                  <a:ea typeface="+mn-ea"/>
                  <a:cs typeface="+mn-cs"/>
                  <a:sym typeface="Helvetica"/>
                </a:defRPr>
              </a:pPr>
              <a:endParaRPr/>
            </a:p>
          </p:txBody>
        </p:sp>
        <p:sp>
          <p:nvSpPr>
            <p:cNvPr id="105" name="TextBox 3"/>
            <p:cNvSpPr/>
            <p:nvPr/>
          </p:nvSpPr>
          <p:spPr>
            <a:xfrm>
              <a:off x="8353" y="804152"/>
              <a:ext cx="1501816" cy="1"/>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ctr">
              <a:spAutoFit/>
            </a:bodyPr>
            <a:lstStyle>
              <a:lvl1pPr algn="ctr">
                <a:defRPr sz="9000" b="1" spc="-300">
                  <a:solidFill>
                    <a:srgbClr val="242E7C"/>
                  </a:solidFill>
                  <a:latin typeface="Century Gothic"/>
                  <a:ea typeface="Century Gothic"/>
                  <a:cs typeface="Century Gothic"/>
                  <a:sym typeface="Century Gothic"/>
                </a:defRPr>
              </a:lvl1pPr>
            </a:lstStyle>
            <a:p>
              <a:r>
                <a:t>6</a:t>
              </a:r>
            </a:p>
          </p:txBody>
        </p:sp>
      </p:grpSp>
      <p:sp>
        <p:nvSpPr>
          <p:cNvPr id="107" name="Title 1"/>
          <p:cNvSpPr txBox="1">
            <a:spLocks noGrp="1"/>
          </p:cNvSpPr>
          <p:nvPr>
            <p:ph type="ctrTitle"/>
          </p:nvPr>
        </p:nvSpPr>
        <p:spPr>
          <a:xfrm>
            <a:off x="485847" y="485848"/>
            <a:ext cx="7945020" cy="3457335"/>
          </a:xfrm>
          <a:prstGeom prst="rect">
            <a:avLst/>
          </a:prstGeom>
        </p:spPr>
        <p:txBody>
          <a:bodyPr lIns="38100" tIns="38100" rIns="38100" bIns="38100" anchor="t"/>
          <a:lstStyle>
            <a:lvl1pPr algn="l" defTabSz="949349">
              <a:lnSpc>
                <a:spcPct val="100000"/>
              </a:lnSpc>
              <a:defRPr sz="6200" b="1" cap="all" spc="-114">
                <a:solidFill>
                  <a:srgbClr val="FFFFFF"/>
                </a:solidFill>
                <a:latin typeface="Century Gothic"/>
                <a:ea typeface="Century Gothic"/>
                <a:cs typeface="Century Gothic"/>
                <a:sym typeface="Century Gothic"/>
              </a:defRPr>
            </a:lvl1pPr>
          </a:lstStyle>
          <a:p>
            <a:r>
              <a:t>Effective writing and policy briefs</a:t>
            </a:r>
          </a:p>
        </p:txBody>
      </p:sp>
      <p:pic>
        <p:nvPicPr>
          <p:cNvPr id="108" name="HiAP-modules-text-BLue.png" descr="HiAP-modules-text-BLue.png"/>
          <p:cNvPicPr>
            <a:picLocks noChangeAspect="1"/>
          </p:cNvPicPr>
          <p:nvPr/>
        </p:nvPicPr>
        <p:blipFill>
          <a:blip r:embed="rId4"/>
          <a:stretch>
            <a:fillRect/>
          </a:stretch>
        </p:blipFill>
        <p:spPr>
          <a:xfrm>
            <a:off x="10112306" y="79984"/>
            <a:ext cx="685506" cy="2176658"/>
          </a:xfrm>
          <a:prstGeom prst="rect">
            <a:avLst/>
          </a:prstGeom>
          <a:ln w="12700">
            <a:miter lim="400000"/>
          </a:ln>
        </p:spPr>
      </p:pic>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9" name="Rectangle"/>
          <p:cNvSpPr/>
          <p:nvPr/>
        </p:nvSpPr>
        <p:spPr>
          <a:xfrm>
            <a:off x="-1" y="-16712"/>
            <a:ext cx="13004802" cy="1944050"/>
          </a:xfrm>
          <a:prstGeom prst="rect">
            <a:avLst/>
          </a:prstGeom>
          <a:solidFill>
            <a:srgbClr val="242E7C"/>
          </a:solidFill>
          <a:ln w="12700">
            <a:miter lim="400000"/>
          </a:ln>
          <a:effectLst>
            <a:outerShdw blurRad="203200" dist="25400" dir="16200000" rotWithShape="0">
              <a:srgbClr val="000000">
                <a:alpha val="29000"/>
              </a:srgbClr>
            </a:outerShdw>
          </a:effectLst>
        </p:spPr>
        <p:txBody>
          <a:bodyPr lIns="48766" tIns="48766" rIns="48766" bIns="48766" anchor="ctr"/>
          <a:lstStyle/>
          <a:p>
            <a:endParaRPr/>
          </a:p>
        </p:txBody>
      </p:sp>
      <p:sp>
        <p:nvSpPr>
          <p:cNvPr id="290" name="Characteristics of  effective policy briefs:"/>
          <p:cNvSpPr txBox="1">
            <a:spLocks noGrp="1"/>
          </p:cNvSpPr>
          <p:nvPr>
            <p:ph type="title"/>
          </p:nvPr>
        </p:nvSpPr>
        <p:spPr>
          <a:xfrm>
            <a:off x="2948321" y="261046"/>
            <a:ext cx="9059480" cy="1413936"/>
          </a:xfrm>
          <a:prstGeom prst="rect">
            <a:avLst/>
          </a:prstGeom>
        </p:spPr>
        <p:txBody>
          <a:bodyPr>
            <a:normAutofit/>
          </a:bodyPr>
          <a:lstStyle/>
          <a:p>
            <a:pPr marR="348488" defTabSz="448055">
              <a:lnSpc>
                <a:spcPct val="100000"/>
              </a:lnSpc>
              <a:defRPr sz="4312" cap="all">
                <a:solidFill>
                  <a:srgbClr val="FFFFFF"/>
                </a:solidFill>
                <a:uFill>
                  <a:solidFill>
                    <a:srgbClr val="000000"/>
                  </a:solidFill>
                </a:uFill>
                <a:latin typeface="Century Gothic"/>
                <a:ea typeface="Century Gothic"/>
                <a:cs typeface="Century Gothic"/>
                <a:sym typeface="Century Gothic"/>
              </a:defRPr>
            </a:pPr>
            <a:r>
              <a:rPr b="1" dirty="0"/>
              <a:t>Characteristics of </a:t>
            </a:r>
            <a:br>
              <a:rPr b="1" dirty="0"/>
            </a:br>
            <a:r>
              <a:rPr b="1" dirty="0"/>
              <a:t>effective policy briefs</a:t>
            </a:r>
          </a:p>
        </p:txBody>
      </p:sp>
      <p:grpSp>
        <p:nvGrpSpPr>
          <p:cNvPr id="296" name="Group"/>
          <p:cNvGrpSpPr/>
          <p:nvPr/>
        </p:nvGrpSpPr>
        <p:grpSpPr>
          <a:xfrm>
            <a:off x="0" y="-16669"/>
            <a:ext cx="2568179" cy="1943894"/>
            <a:chOff x="0" y="0"/>
            <a:chExt cx="2568178" cy="1943893"/>
          </a:xfrm>
        </p:grpSpPr>
        <p:sp>
          <p:nvSpPr>
            <p:cNvPr id="291" name="Pentagon 1"/>
            <p:cNvSpPr/>
            <p:nvPr/>
          </p:nvSpPr>
          <p:spPr>
            <a:xfrm>
              <a:off x="0" y="0"/>
              <a:ext cx="2568179" cy="1943894"/>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493" y="21600"/>
                  </a:lnTo>
                  <a:lnTo>
                    <a:pt x="21600" y="11003"/>
                  </a:lnTo>
                  <a:lnTo>
                    <a:pt x="14493" y="0"/>
                  </a:lnTo>
                  <a:lnTo>
                    <a:pt x="0" y="0"/>
                  </a:lnTo>
                  <a:close/>
                </a:path>
              </a:pathLst>
            </a:custGeom>
            <a:gradFill flip="none" rotWithShape="1">
              <a:gsLst>
                <a:gs pos="0">
                  <a:srgbClr val="E46506"/>
                </a:gs>
                <a:gs pos="100000">
                  <a:srgbClr val="FF8236"/>
                </a:gs>
              </a:gsLst>
              <a:lin ang="0" scaled="0"/>
            </a:gradFill>
            <a:ln w="12700" cap="flat">
              <a:noFill/>
              <a:miter lim="400000"/>
            </a:ln>
            <a:effectLst>
              <a:outerShdw blurRad="203200" dist="25400" dir="5400000" rotWithShape="0">
                <a:srgbClr val="000000">
                  <a:alpha val="11983"/>
                </a:srgbClr>
              </a:outerShdw>
            </a:effectLst>
          </p:spPr>
          <p:txBody>
            <a:bodyPr wrap="square" lIns="48766" tIns="48766" rIns="48766" bIns="48766" numCol="1" anchor="ctr">
              <a:noAutofit/>
            </a:bodyPr>
            <a:lstStyle/>
            <a:p>
              <a:pPr>
                <a:defRPr>
                  <a:latin typeface="+mn-lt"/>
                  <a:ea typeface="+mn-ea"/>
                  <a:cs typeface="+mn-cs"/>
                  <a:sym typeface="Helvetica"/>
                </a:defRPr>
              </a:pPr>
              <a:endParaRPr/>
            </a:p>
          </p:txBody>
        </p:sp>
        <p:grpSp>
          <p:nvGrpSpPr>
            <p:cNvPr id="294" name="Group 25"/>
            <p:cNvGrpSpPr/>
            <p:nvPr/>
          </p:nvGrpSpPr>
          <p:grpSpPr>
            <a:xfrm>
              <a:off x="604406" y="458880"/>
              <a:ext cx="1127552" cy="1026205"/>
              <a:chOff x="12699" y="-12700"/>
              <a:chExt cx="1127551" cy="1026204"/>
            </a:xfrm>
          </p:grpSpPr>
          <p:sp>
            <p:nvSpPr>
              <p:cNvPr id="292" name="Title 1"/>
              <p:cNvSpPr txBox="1"/>
              <p:nvPr/>
            </p:nvSpPr>
            <p:spPr>
              <a:xfrm>
                <a:off x="12699" y="-12701"/>
                <a:ext cx="1127553" cy="1026206"/>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ctr">
                <a:normAutofit/>
              </a:bodyPr>
              <a:lstStyle>
                <a:lvl1pPr algn="ctr" defTabSz="1144422">
                  <a:lnSpc>
                    <a:spcPct val="120000"/>
                  </a:lnSpc>
                  <a:defRPr sz="5000" b="1" cap="all" spc="-100">
                    <a:solidFill>
                      <a:srgbClr val="242E7C"/>
                    </a:solidFill>
                    <a:latin typeface="Century Gothic"/>
                    <a:ea typeface="Century Gothic"/>
                    <a:cs typeface="Century Gothic"/>
                    <a:sym typeface="Century Gothic"/>
                  </a:defRPr>
                </a:lvl1pPr>
              </a:lstStyle>
              <a:p>
                <a:r>
                  <a:t>6</a:t>
                </a:r>
              </a:p>
            </p:txBody>
          </p:sp>
          <p:sp>
            <p:nvSpPr>
              <p:cNvPr id="293" name="Square"/>
              <p:cNvSpPr/>
              <p:nvPr/>
            </p:nvSpPr>
            <p:spPr>
              <a:xfrm>
                <a:off x="124821" y="60086"/>
                <a:ext cx="914563" cy="914563"/>
              </a:xfrm>
              <a:prstGeom prst="rect">
                <a:avLst/>
              </a:prstGeom>
              <a:noFill/>
              <a:ln w="50800" cap="flat">
                <a:solidFill>
                  <a:srgbClr val="242E7C"/>
                </a:solidFill>
                <a:prstDash val="solid"/>
                <a:miter lim="800000"/>
              </a:ln>
              <a:effectLst/>
            </p:spPr>
            <p:txBody>
              <a:bodyPr wrap="square" lIns="48766" tIns="48766" rIns="48766" bIns="48766" numCol="1" anchor="ctr">
                <a:noAutofit/>
              </a:bodyPr>
              <a:lstStyle/>
              <a:p>
                <a:endParaRPr/>
              </a:p>
            </p:txBody>
          </p:sp>
        </p:grpSp>
        <p:pic>
          <p:nvPicPr>
            <p:cNvPr id="295" name="HiAP-modules-text-BLue.png" descr="HiAP-modules-text-BLue.png"/>
            <p:cNvPicPr>
              <a:picLocks noChangeAspect="1"/>
            </p:cNvPicPr>
            <p:nvPr/>
          </p:nvPicPr>
          <p:blipFill>
            <a:blip r:embed="rId3"/>
            <a:stretch>
              <a:fillRect/>
            </a:stretch>
          </p:blipFill>
          <p:spPr>
            <a:xfrm>
              <a:off x="92007" y="75131"/>
              <a:ext cx="507689" cy="1612041"/>
            </a:xfrm>
            <a:prstGeom prst="rect">
              <a:avLst/>
            </a:prstGeom>
            <a:ln w="12700" cap="flat">
              <a:noFill/>
              <a:miter lim="400000"/>
            </a:ln>
            <a:effectLst/>
          </p:spPr>
        </p:pic>
      </p:grpSp>
      <p:grpSp>
        <p:nvGrpSpPr>
          <p:cNvPr id="304" name="Group"/>
          <p:cNvGrpSpPr/>
          <p:nvPr/>
        </p:nvGrpSpPr>
        <p:grpSpPr>
          <a:xfrm>
            <a:off x="738218" y="2697148"/>
            <a:ext cx="11104750" cy="4770457"/>
            <a:chOff x="0" y="0"/>
            <a:chExt cx="11104749" cy="4770455"/>
          </a:xfrm>
        </p:grpSpPr>
        <p:sp>
          <p:nvSpPr>
            <p:cNvPr id="297" name="Limited political influence"/>
            <p:cNvSpPr txBox="1"/>
            <p:nvPr/>
          </p:nvSpPr>
          <p:spPr>
            <a:xfrm>
              <a:off x="1298709" y="95446"/>
              <a:ext cx="3114949" cy="643633"/>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8766" tIns="48766" rIns="48766" bIns="48766" numCol="1" anchor="t">
              <a:spAutoFit/>
            </a:bodyPr>
            <a:lstStyle>
              <a:lvl1pPr defTabSz="457200">
                <a:lnSpc>
                  <a:spcPct val="115000"/>
                </a:lnSpc>
                <a:defRPr sz="3500" b="1">
                  <a:uFill>
                    <a:solidFill>
                      <a:srgbClr val="000000"/>
                    </a:solidFill>
                  </a:uFill>
                  <a:latin typeface="Century Gothic"/>
                  <a:ea typeface="Century Gothic"/>
                  <a:cs typeface="Century Gothic"/>
                  <a:sym typeface="Century Gothic"/>
                </a:defRPr>
              </a:lvl1pPr>
            </a:lstStyle>
            <a:p>
              <a:r>
                <a:t>Limited scope</a:t>
              </a:r>
            </a:p>
          </p:txBody>
        </p:sp>
        <p:sp>
          <p:nvSpPr>
            <p:cNvPr id="298" name="Line"/>
            <p:cNvSpPr/>
            <p:nvPr/>
          </p:nvSpPr>
          <p:spPr>
            <a:xfrm>
              <a:off x="423613" y="4764105"/>
              <a:ext cx="10681137" cy="1"/>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pPr>
                <a:defRPr>
                  <a:latin typeface="+mn-lt"/>
                  <a:ea typeface="+mn-ea"/>
                  <a:cs typeface="+mn-cs"/>
                  <a:sym typeface="Helvetica"/>
                </a:defRPr>
              </a:pPr>
              <a:endParaRPr/>
            </a:p>
          </p:txBody>
        </p:sp>
        <p:sp>
          <p:nvSpPr>
            <p:cNvPr id="299" name="Rectangle 4"/>
            <p:cNvSpPr txBox="1"/>
            <p:nvPr/>
          </p:nvSpPr>
          <p:spPr>
            <a:xfrm>
              <a:off x="1298709" y="2129458"/>
              <a:ext cx="9712584" cy="2075557"/>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t">
              <a:spAutoFit/>
            </a:bodyPr>
            <a:lstStyle>
              <a:lvl1pPr defTabSz="457200">
                <a:lnSpc>
                  <a:spcPct val="115000"/>
                </a:lnSpc>
                <a:defRPr sz="2900">
                  <a:uFill>
                    <a:solidFill>
                      <a:srgbClr val="000000"/>
                    </a:solidFill>
                  </a:uFill>
                  <a:latin typeface="Century Gothic"/>
                  <a:ea typeface="Century Gothic"/>
                  <a:cs typeface="Century Gothic"/>
                  <a:sym typeface="Century Gothic"/>
                </a:defRPr>
              </a:lvl1pPr>
            </a:lstStyle>
            <a:p>
              <a:r>
                <a:t>The policy brief should focus on a particular problem or issue. Do not go into all the details. Instead, provide enough information for the reader to understand the issue and come to a decision.</a:t>
              </a:r>
            </a:p>
          </p:txBody>
        </p:sp>
        <p:sp>
          <p:nvSpPr>
            <p:cNvPr id="300" name="Line"/>
            <p:cNvSpPr/>
            <p:nvPr/>
          </p:nvSpPr>
          <p:spPr>
            <a:xfrm flipV="1">
              <a:off x="429964" y="866842"/>
              <a:ext cx="1" cy="3903614"/>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pPr>
                <a:defRPr>
                  <a:latin typeface="+mn-lt"/>
                  <a:ea typeface="+mn-ea"/>
                  <a:cs typeface="+mn-cs"/>
                  <a:sym typeface="Helvetica"/>
                </a:defRPr>
              </a:pPr>
              <a:endParaRPr/>
            </a:p>
          </p:txBody>
        </p:sp>
        <p:grpSp>
          <p:nvGrpSpPr>
            <p:cNvPr id="303" name="Group"/>
            <p:cNvGrpSpPr/>
            <p:nvPr/>
          </p:nvGrpSpPr>
          <p:grpSpPr>
            <a:xfrm>
              <a:off x="0" y="0"/>
              <a:ext cx="859927" cy="859926"/>
              <a:chOff x="0" y="-1"/>
              <a:chExt cx="859926" cy="859925"/>
            </a:xfrm>
          </p:grpSpPr>
          <p:sp>
            <p:nvSpPr>
              <p:cNvPr id="301" name="Title 1"/>
              <p:cNvSpPr txBox="1"/>
              <p:nvPr/>
            </p:nvSpPr>
            <p:spPr>
              <a:xfrm>
                <a:off x="48227" y="15882"/>
                <a:ext cx="763473" cy="80598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ctr">
                <a:normAutofit/>
              </a:bodyPr>
              <a:lstStyle>
                <a:lvl1pPr algn="ctr" defTabSz="801093">
                  <a:lnSpc>
                    <a:spcPct val="96000"/>
                  </a:lnSpc>
                  <a:defRPr sz="4300" b="1" cap="all" spc="-200">
                    <a:solidFill>
                      <a:srgbClr val="BE0D0D"/>
                    </a:solidFill>
                    <a:latin typeface="Century Gothic"/>
                    <a:ea typeface="Century Gothic"/>
                    <a:cs typeface="Century Gothic"/>
                    <a:sym typeface="Century Gothic"/>
                  </a:defRPr>
                </a:lvl1pPr>
              </a:lstStyle>
              <a:p>
                <a:r>
                  <a:t>4</a:t>
                </a:r>
              </a:p>
            </p:txBody>
          </p:sp>
          <p:sp>
            <p:nvSpPr>
              <p:cNvPr id="302" name="Square"/>
              <p:cNvSpPr/>
              <p:nvPr/>
            </p:nvSpPr>
            <p:spPr>
              <a:xfrm>
                <a:off x="-1" y="-2"/>
                <a:ext cx="859928" cy="859927"/>
              </a:xfrm>
              <a:prstGeom prst="rect">
                <a:avLst/>
              </a:prstGeom>
              <a:noFill/>
              <a:ln w="50800" cap="flat">
                <a:solidFill>
                  <a:srgbClr val="BE0D0D"/>
                </a:solidFill>
                <a:prstDash val="solid"/>
                <a:miter lim="800000"/>
              </a:ln>
              <a:effectLst/>
            </p:spPr>
            <p:txBody>
              <a:bodyPr wrap="square" lIns="48766" tIns="48766" rIns="48766" bIns="48766" numCol="1" anchor="ctr">
                <a:noAutofit/>
              </a:bodyPr>
              <a:lstStyle/>
              <a:p>
                <a:endParaRPr/>
              </a:p>
            </p:txBody>
          </p:sp>
        </p:grpSp>
      </p:grpSp>
      <p:pic>
        <p:nvPicPr>
          <p:cNvPr id="305" name="HiAP-Wireframe-graphic-2.png" descr="HiAP-Wireframe-graphic-2.png"/>
          <p:cNvPicPr>
            <a:picLocks noChangeAspect="1"/>
          </p:cNvPicPr>
          <p:nvPr/>
        </p:nvPicPr>
        <p:blipFill>
          <a:blip r:embed="rId4"/>
          <a:srcRect l="4891" t="2175" r="4891" b="87108"/>
          <a:stretch>
            <a:fillRect/>
          </a:stretch>
        </p:blipFill>
        <p:spPr>
          <a:xfrm flipH="1">
            <a:off x="-9972" y="8292543"/>
            <a:ext cx="13024744" cy="1467159"/>
          </a:xfrm>
          <a:prstGeom prst="rect">
            <a:avLst/>
          </a:prstGeom>
          <a:ln w="12700">
            <a:miter lim="400000"/>
          </a:ln>
        </p:spPr>
      </p:pic>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 name="Rectangle"/>
          <p:cNvSpPr/>
          <p:nvPr/>
        </p:nvSpPr>
        <p:spPr>
          <a:xfrm>
            <a:off x="-1" y="-16712"/>
            <a:ext cx="13004802" cy="1944050"/>
          </a:xfrm>
          <a:prstGeom prst="rect">
            <a:avLst/>
          </a:prstGeom>
          <a:solidFill>
            <a:srgbClr val="242E7C"/>
          </a:solidFill>
          <a:ln w="12700">
            <a:miter lim="400000"/>
          </a:ln>
          <a:effectLst>
            <a:outerShdw blurRad="203200" dist="25400" dir="16200000" rotWithShape="0">
              <a:srgbClr val="000000">
                <a:alpha val="29000"/>
              </a:srgbClr>
            </a:outerShdw>
          </a:effectLst>
        </p:spPr>
        <p:txBody>
          <a:bodyPr lIns="48766" tIns="48766" rIns="48766" bIns="48766" anchor="ctr"/>
          <a:lstStyle/>
          <a:p>
            <a:endParaRPr/>
          </a:p>
        </p:txBody>
      </p:sp>
      <p:sp>
        <p:nvSpPr>
          <p:cNvPr id="308" name="Characteristics of  effective policy briefs:"/>
          <p:cNvSpPr txBox="1">
            <a:spLocks noGrp="1"/>
          </p:cNvSpPr>
          <p:nvPr>
            <p:ph type="title"/>
          </p:nvPr>
        </p:nvSpPr>
        <p:spPr>
          <a:xfrm>
            <a:off x="2948321" y="261046"/>
            <a:ext cx="9059480" cy="1413936"/>
          </a:xfrm>
          <a:prstGeom prst="rect">
            <a:avLst/>
          </a:prstGeom>
        </p:spPr>
        <p:txBody>
          <a:bodyPr>
            <a:normAutofit/>
          </a:bodyPr>
          <a:lstStyle/>
          <a:p>
            <a:pPr marR="348488" defTabSz="448055">
              <a:lnSpc>
                <a:spcPct val="100000"/>
              </a:lnSpc>
              <a:defRPr sz="4312" cap="all">
                <a:solidFill>
                  <a:srgbClr val="FFFFFF"/>
                </a:solidFill>
                <a:uFill>
                  <a:solidFill>
                    <a:srgbClr val="000000"/>
                  </a:solidFill>
                </a:uFill>
                <a:latin typeface="Century Gothic"/>
                <a:ea typeface="Century Gothic"/>
                <a:cs typeface="Century Gothic"/>
                <a:sym typeface="Century Gothic"/>
              </a:defRPr>
            </a:pPr>
            <a:r>
              <a:rPr b="1" dirty="0"/>
              <a:t>Characteristics of </a:t>
            </a:r>
            <a:br>
              <a:rPr b="1" dirty="0"/>
            </a:br>
            <a:r>
              <a:rPr b="1" dirty="0"/>
              <a:t>effective policy briefs</a:t>
            </a:r>
          </a:p>
        </p:txBody>
      </p:sp>
      <p:grpSp>
        <p:nvGrpSpPr>
          <p:cNvPr id="314" name="Group"/>
          <p:cNvGrpSpPr/>
          <p:nvPr/>
        </p:nvGrpSpPr>
        <p:grpSpPr>
          <a:xfrm>
            <a:off x="0" y="-16669"/>
            <a:ext cx="2568179" cy="1943894"/>
            <a:chOff x="0" y="0"/>
            <a:chExt cx="2568178" cy="1943893"/>
          </a:xfrm>
        </p:grpSpPr>
        <p:sp>
          <p:nvSpPr>
            <p:cNvPr id="309" name="Pentagon 1"/>
            <p:cNvSpPr/>
            <p:nvPr/>
          </p:nvSpPr>
          <p:spPr>
            <a:xfrm>
              <a:off x="0" y="0"/>
              <a:ext cx="2568179" cy="1943894"/>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493" y="21600"/>
                  </a:lnTo>
                  <a:lnTo>
                    <a:pt x="21600" y="11003"/>
                  </a:lnTo>
                  <a:lnTo>
                    <a:pt x="14493" y="0"/>
                  </a:lnTo>
                  <a:lnTo>
                    <a:pt x="0" y="0"/>
                  </a:lnTo>
                  <a:close/>
                </a:path>
              </a:pathLst>
            </a:custGeom>
            <a:gradFill flip="none" rotWithShape="1">
              <a:gsLst>
                <a:gs pos="0">
                  <a:srgbClr val="E46506"/>
                </a:gs>
                <a:gs pos="100000">
                  <a:srgbClr val="FF8236"/>
                </a:gs>
              </a:gsLst>
              <a:lin ang="0" scaled="0"/>
            </a:gradFill>
            <a:ln w="12700" cap="flat">
              <a:noFill/>
              <a:miter lim="400000"/>
            </a:ln>
            <a:effectLst>
              <a:outerShdw blurRad="203200" dist="25400" dir="5400000" rotWithShape="0">
                <a:srgbClr val="000000">
                  <a:alpha val="11983"/>
                </a:srgbClr>
              </a:outerShdw>
            </a:effectLst>
          </p:spPr>
          <p:txBody>
            <a:bodyPr wrap="square" lIns="48766" tIns="48766" rIns="48766" bIns="48766" numCol="1" anchor="ctr">
              <a:noAutofit/>
            </a:bodyPr>
            <a:lstStyle/>
            <a:p>
              <a:pPr>
                <a:defRPr>
                  <a:latin typeface="+mn-lt"/>
                  <a:ea typeface="+mn-ea"/>
                  <a:cs typeface="+mn-cs"/>
                  <a:sym typeface="Helvetica"/>
                </a:defRPr>
              </a:pPr>
              <a:endParaRPr/>
            </a:p>
          </p:txBody>
        </p:sp>
        <p:grpSp>
          <p:nvGrpSpPr>
            <p:cNvPr id="312" name="Group 25"/>
            <p:cNvGrpSpPr/>
            <p:nvPr/>
          </p:nvGrpSpPr>
          <p:grpSpPr>
            <a:xfrm>
              <a:off x="604406" y="458880"/>
              <a:ext cx="1127552" cy="1026205"/>
              <a:chOff x="12699" y="-12700"/>
              <a:chExt cx="1127551" cy="1026204"/>
            </a:xfrm>
          </p:grpSpPr>
          <p:sp>
            <p:nvSpPr>
              <p:cNvPr id="310" name="Title 1"/>
              <p:cNvSpPr txBox="1"/>
              <p:nvPr/>
            </p:nvSpPr>
            <p:spPr>
              <a:xfrm>
                <a:off x="12699" y="-12701"/>
                <a:ext cx="1127553" cy="1026206"/>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ctr">
                <a:normAutofit/>
              </a:bodyPr>
              <a:lstStyle>
                <a:lvl1pPr algn="ctr" defTabSz="1144422">
                  <a:lnSpc>
                    <a:spcPct val="120000"/>
                  </a:lnSpc>
                  <a:defRPr sz="5000" b="1" cap="all" spc="-100">
                    <a:solidFill>
                      <a:srgbClr val="242E7C"/>
                    </a:solidFill>
                    <a:latin typeface="Century Gothic"/>
                    <a:ea typeface="Century Gothic"/>
                    <a:cs typeface="Century Gothic"/>
                    <a:sym typeface="Century Gothic"/>
                  </a:defRPr>
                </a:lvl1pPr>
              </a:lstStyle>
              <a:p>
                <a:r>
                  <a:t>6</a:t>
                </a:r>
              </a:p>
            </p:txBody>
          </p:sp>
          <p:sp>
            <p:nvSpPr>
              <p:cNvPr id="311" name="Square"/>
              <p:cNvSpPr/>
              <p:nvPr/>
            </p:nvSpPr>
            <p:spPr>
              <a:xfrm>
                <a:off x="124821" y="60086"/>
                <a:ext cx="914563" cy="914563"/>
              </a:xfrm>
              <a:prstGeom prst="rect">
                <a:avLst/>
              </a:prstGeom>
              <a:noFill/>
              <a:ln w="50800" cap="flat">
                <a:solidFill>
                  <a:srgbClr val="242E7C"/>
                </a:solidFill>
                <a:prstDash val="solid"/>
                <a:miter lim="800000"/>
              </a:ln>
              <a:effectLst/>
            </p:spPr>
            <p:txBody>
              <a:bodyPr wrap="square" lIns="48766" tIns="48766" rIns="48766" bIns="48766" numCol="1" anchor="ctr">
                <a:noAutofit/>
              </a:bodyPr>
              <a:lstStyle/>
              <a:p>
                <a:endParaRPr/>
              </a:p>
            </p:txBody>
          </p:sp>
        </p:grpSp>
        <p:pic>
          <p:nvPicPr>
            <p:cNvPr id="313" name="HiAP-modules-text-BLue.png" descr="HiAP-modules-text-BLue.png"/>
            <p:cNvPicPr>
              <a:picLocks noChangeAspect="1"/>
            </p:cNvPicPr>
            <p:nvPr/>
          </p:nvPicPr>
          <p:blipFill>
            <a:blip r:embed="rId3"/>
            <a:stretch>
              <a:fillRect/>
            </a:stretch>
          </p:blipFill>
          <p:spPr>
            <a:xfrm>
              <a:off x="92007" y="75131"/>
              <a:ext cx="507689" cy="1612041"/>
            </a:xfrm>
            <a:prstGeom prst="rect">
              <a:avLst/>
            </a:prstGeom>
            <a:ln w="12700" cap="flat">
              <a:noFill/>
              <a:miter lim="400000"/>
            </a:ln>
            <a:effectLst/>
          </p:spPr>
        </p:pic>
      </p:grpSp>
      <p:pic>
        <p:nvPicPr>
          <p:cNvPr id="315" name="HiAP-Wireframe-graphic-2.png" descr="HiAP-Wireframe-graphic-2.png"/>
          <p:cNvPicPr>
            <a:picLocks noChangeAspect="1"/>
          </p:cNvPicPr>
          <p:nvPr/>
        </p:nvPicPr>
        <p:blipFill>
          <a:blip r:embed="rId4"/>
          <a:srcRect l="4891" t="2175" r="4891" b="87108"/>
          <a:stretch>
            <a:fillRect/>
          </a:stretch>
        </p:blipFill>
        <p:spPr>
          <a:xfrm flipH="1">
            <a:off x="-9972" y="8292543"/>
            <a:ext cx="13024744" cy="1467159"/>
          </a:xfrm>
          <a:prstGeom prst="rect">
            <a:avLst/>
          </a:prstGeom>
          <a:ln w="12700">
            <a:miter lim="400000"/>
          </a:ln>
        </p:spPr>
      </p:pic>
      <p:grpSp>
        <p:nvGrpSpPr>
          <p:cNvPr id="325" name="Group"/>
          <p:cNvGrpSpPr/>
          <p:nvPr/>
        </p:nvGrpSpPr>
        <p:grpSpPr>
          <a:xfrm>
            <a:off x="738218" y="2697148"/>
            <a:ext cx="11104750" cy="4770457"/>
            <a:chOff x="0" y="0"/>
            <a:chExt cx="11104749" cy="4770455"/>
          </a:xfrm>
        </p:grpSpPr>
        <p:sp>
          <p:nvSpPr>
            <p:cNvPr id="316" name="Limited political influence"/>
            <p:cNvSpPr txBox="1"/>
            <p:nvPr/>
          </p:nvSpPr>
          <p:spPr>
            <a:xfrm>
              <a:off x="1298709" y="95446"/>
              <a:ext cx="1968322" cy="643633"/>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8766" tIns="48766" rIns="48766" bIns="48766" numCol="1" anchor="t">
              <a:spAutoFit/>
            </a:bodyPr>
            <a:lstStyle>
              <a:lvl1pPr defTabSz="457200">
                <a:lnSpc>
                  <a:spcPct val="115000"/>
                </a:lnSpc>
                <a:defRPr sz="3500" b="1">
                  <a:uFill>
                    <a:solidFill>
                      <a:srgbClr val="000000"/>
                    </a:solidFill>
                  </a:uFill>
                  <a:latin typeface="Century Gothic"/>
                  <a:ea typeface="Century Gothic"/>
                  <a:cs typeface="Century Gothic"/>
                  <a:sym typeface="Century Gothic"/>
                </a:defRPr>
              </a:lvl1pPr>
            </a:lstStyle>
            <a:p>
              <a:r>
                <a:t>Succinct</a:t>
              </a:r>
            </a:p>
          </p:txBody>
        </p:sp>
        <p:sp>
          <p:nvSpPr>
            <p:cNvPr id="317" name="Line"/>
            <p:cNvSpPr/>
            <p:nvPr/>
          </p:nvSpPr>
          <p:spPr>
            <a:xfrm>
              <a:off x="423613" y="4764105"/>
              <a:ext cx="10681137" cy="1"/>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pPr>
                <a:defRPr>
                  <a:latin typeface="+mn-lt"/>
                  <a:ea typeface="+mn-ea"/>
                  <a:cs typeface="+mn-cs"/>
                  <a:sym typeface="Helvetica"/>
                </a:defRPr>
              </a:pPr>
              <a:endParaRPr/>
            </a:p>
          </p:txBody>
        </p:sp>
        <p:sp>
          <p:nvSpPr>
            <p:cNvPr id="318" name="Rectangle 4"/>
            <p:cNvSpPr txBox="1"/>
            <p:nvPr/>
          </p:nvSpPr>
          <p:spPr>
            <a:xfrm>
              <a:off x="1298709" y="2205658"/>
              <a:ext cx="9712584" cy="542033"/>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t">
              <a:spAutoFit/>
            </a:bodyPr>
            <a:lstStyle>
              <a:lvl1pPr defTabSz="457200">
                <a:lnSpc>
                  <a:spcPct val="115000"/>
                </a:lnSpc>
                <a:defRPr sz="2900">
                  <a:uFill>
                    <a:solidFill>
                      <a:srgbClr val="000000"/>
                    </a:solidFill>
                  </a:uFill>
                  <a:latin typeface="Century Gothic"/>
                  <a:ea typeface="Century Gothic"/>
                  <a:cs typeface="Century Gothic"/>
                  <a:sym typeface="Century Gothic"/>
                </a:defRPr>
              </a:lvl1pPr>
            </a:lstStyle>
            <a:p>
              <a:r>
                <a:t>Be short and to the point.</a:t>
              </a:r>
            </a:p>
          </p:txBody>
        </p:sp>
        <p:sp>
          <p:nvSpPr>
            <p:cNvPr id="319" name="Line"/>
            <p:cNvSpPr/>
            <p:nvPr/>
          </p:nvSpPr>
          <p:spPr>
            <a:xfrm flipV="1">
              <a:off x="429964" y="866842"/>
              <a:ext cx="1" cy="3903614"/>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pPr>
                <a:defRPr>
                  <a:latin typeface="+mn-lt"/>
                  <a:ea typeface="+mn-ea"/>
                  <a:cs typeface="+mn-cs"/>
                  <a:sym typeface="Helvetica"/>
                </a:defRPr>
              </a:pPr>
              <a:endParaRPr/>
            </a:p>
          </p:txBody>
        </p:sp>
        <p:grpSp>
          <p:nvGrpSpPr>
            <p:cNvPr id="322" name="Group"/>
            <p:cNvGrpSpPr/>
            <p:nvPr/>
          </p:nvGrpSpPr>
          <p:grpSpPr>
            <a:xfrm>
              <a:off x="0" y="0"/>
              <a:ext cx="859927" cy="859926"/>
              <a:chOff x="0" y="-1"/>
              <a:chExt cx="859926" cy="859925"/>
            </a:xfrm>
          </p:grpSpPr>
          <p:sp>
            <p:nvSpPr>
              <p:cNvPr id="320" name="Title 1"/>
              <p:cNvSpPr txBox="1"/>
              <p:nvPr/>
            </p:nvSpPr>
            <p:spPr>
              <a:xfrm>
                <a:off x="48227" y="15882"/>
                <a:ext cx="763473" cy="80598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ctr">
                <a:normAutofit/>
              </a:bodyPr>
              <a:lstStyle>
                <a:lvl1pPr algn="ctr" defTabSz="801093">
                  <a:lnSpc>
                    <a:spcPct val="96000"/>
                  </a:lnSpc>
                  <a:defRPr sz="4300" b="1" cap="all" spc="-200">
                    <a:solidFill>
                      <a:srgbClr val="E46506"/>
                    </a:solidFill>
                    <a:latin typeface="Century Gothic"/>
                    <a:ea typeface="Century Gothic"/>
                    <a:cs typeface="Century Gothic"/>
                    <a:sym typeface="Century Gothic"/>
                  </a:defRPr>
                </a:lvl1pPr>
              </a:lstStyle>
              <a:p>
                <a:r>
                  <a:t>5</a:t>
                </a:r>
              </a:p>
            </p:txBody>
          </p:sp>
          <p:sp>
            <p:nvSpPr>
              <p:cNvPr id="321" name="Square"/>
              <p:cNvSpPr/>
              <p:nvPr/>
            </p:nvSpPr>
            <p:spPr>
              <a:xfrm>
                <a:off x="-1" y="-2"/>
                <a:ext cx="859928" cy="859927"/>
              </a:xfrm>
              <a:prstGeom prst="rect">
                <a:avLst/>
              </a:prstGeom>
              <a:noFill/>
              <a:ln w="50800" cap="flat">
                <a:solidFill>
                  <a:srgbClr val="E46506"/>
                </a:solidFill>
                <a:prstDash val="solid"/>
                <a:miter lim="800000"/>
              </a:ln>
              <a:effectLst/>
            </p:spPr>
            <p:txBody>
              <a:bodyPr wrap="square" lIns="48766" tIns="48766" rIns="48766" bIns="48766" numCol="1" anchor="ctr">
                <a:noAutofit/>
              </a:bodyPr>
              <a:lstStyle/>
              <a:p>
                <a:endParaRPr/>
              </a:p>
            </p:txBody>
          </p:sp>
        </p:grpSp>
        <p:sp>
          <p:nvSpPr>
            <p:cNvPr id="323" name="Rectangle 4"/>
            <p:cNvSpPr txBox="1"/>
            <p:nvPr/>
          </p:nvSpPr>
          <p:spPr>
            <a:xfrm>
              <a:off x="1298709" y="3659113"/>
              <a:ext cx="9712584" cy="542033"/>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t">
              <a:spAutoFit/>
            </a:bodyPr>
            <a:lstStyle>
              <a:lvl1pPr defTabSz="457200">
                <a:lnSpc>
                  <a:spcPct val="115000"/>
                </a:lnSpc>
                <a:defRPr sz="2900">
                  <a:uFill>
                    <a:solidFill>
                      <a:srgbClr val="000000"/>
                    </a:solidFill>
                  </a:uFill>
                  <a:latin typeface="Century Gothic"/>
                  <a:ea typeface="Century Gothic"/>
                  <a:cs typeface="Century Gothic"/>
                  <a:sym typeface="Century Gothic"/>
                </a:defRPr>
              </a:lvl1pPr>
            </a:lstStyle>
            <a:p>
              <a:r>
                <a:t>Remember your target audience.</a:t>
              </a:r>
            </a:p>
          </p:txBody>
        </p:sp>
        <p:sp>
          <p:nvSpPr>
            <p:cNvPr id="324" name="Line"/>
            <p:cNvSpPr/>
            <p:nvPr/>
          </p:nvSpPr>
          <p:spPr>
            <a:xfrm>
              <a:off x="423613" y="3227660"/>
              <a:ext cx="10681137" cy="1"/>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pPr>
                <a:defRPr>
                  <a:latin typeface="+mn-lt"/>
                  <a:ea typeface="+mn-ea"/>
                  <a:cs typeface="+mn-cs"/>
                  <a:sym typeface="Helvetica"/>
                </a:defRPr>
              </a:pPr>
              <a:endParaRPr/>
            </a:p>
          </p:txBody>
        </p:sp>
      </p:gr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 name="Rectangle"/>
          <p:cNvSpPr/>
          <p:nvPr/>
        </p:nvSpPr>
        <p:spPr>
          <a:xfrm>
            <a:off x="-1" y="-16712"/>
            <a:ext cx="13004802" cy="1944050"/>
          </a:xfrm>
          <a:prstGeom prst="rect">
            <a:avLst/>
          </a:prstGeom>
          <a:solidFill>
            <a:srgbClr val="242E7C"/>
          </a:solidFill>
          <a:ln w="12700">
            <a:miter lim="400000"/>
          </a:ln>
          <a:effectLst>
            <a:outerShdw blurRad="203200" dist="25400" dir="16200000" rotWithShape="0">
              <a:srgbClr val="000000">
                <a:alpha val="29000"/>
              </a:srgbClr>
            </a:outerShdw>
          </a:effectLst>
        </p:spPr>
        <p:txBody>
          <a:bodyPr lIns="48766" tIns="48766" rIns="48766" bIns="48766" anchor="ctr"/>
          <a:lstStyle/>
          <a:p>
            <a:endParaRPr/>
          </a:p>
        </p:txBody>
      </p:sp>
      <p:sp>
        <p:nvSpPr>
          <p:cNvPr id="328" name="Characteristics of  effective policy briefs:"/>
          <p:cNvSpPr txBox="1">
            <a:spLocks noGrp="1"/>
          </p:cNvSpPr>
          <p:nvPr>
            <p:ph type="title"/>
          </p:nvPr>
        </p:nvSpPr>
        <p:spPr>
          <a:xfrm>
            <a:off x="2948321" y="261046"/>
            <a:ext cx="9059480" cy="1413936"/>
          </a:xfrm>
          <a:prstGeom prst="rect">
            <a:avLst/>
          </a:prstGeom>
        </p:spPr>
        <p:txBody>
          <a:bodyPr>
            <a:normAutofit/>
          </a:bodyPr>
          <a:lstStyle/>
          <a:p>
            <a:pPr marR="348488" defTabSz="448055">
              <a:lnSpc>
                <a:spcPct val="100000"/>
              </a:lnSpc>
              <a:defRPr sz="4312" cap="all">
                <a:solidFill>
                  <a:srgbClr val="FFFFFF"/>
                </a:solidFill>
                <a:uFill>
                  <a:solidFill>
                    <a:srgbClr val="000000"/>
                  </a:solidFill>
                </a:uFill>
                <a:latin typeface="Century Gothic"/>
                <a:ea typeface="Century Gothic"/>
                <a:cs typeface="Century Gothic"/>
                <a:sym typeface="Century Gothic"/>
              </a:defRPr>
            </a:pPr>
            <a:r>
              <a:rPr b="1" dirty="0"/>
              <a:t>Characteristics of </a:t>
            </a:r>
            <a:br>
              <a:rPr b="1" dirty="0"/>
            </a:br>
            <a:r>
              <a:rPr b="1" dirty="0"/>
              <a:t>effective policy briefs</a:t>
            </a:r>
          </a:p>
        </p:txBody>
      </p:sp>
      <p:grpSp>
        <p:nvGrpSpPr>
          <p:cNvPr id="334" name="Group"/>
          <p:cNvGrpSpPr/>
          <p:nvPr/>
        </p:nvGrpSpPr>
        <p:grpSpPr>
          <a:xfrm>
            <a:off x="0" y="-16669"/>
            <a:ext cx="2568179" cy="1943894"/>
            <a:chOff x="0" y="0"/>
            <a:chExt cx="2568178" cy="1943893"/>
          </a:xfrm>
        </p:grpSpPr>
        <p:sp>
          <p:nvSpPr>
            <p:cNvPr id="329" name="Pentagon 1"/>
            <p:cNvSpPr/>
            <p:nvPr/>
          </p:nvSpPr>
          <p:spPr>
            <a:xfrm>
              <a:off x="0" y="0"/>
              <a:ext cx="2568179" cy="1943894"/>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493" y="21600"/>
                  </a:lnTo>
                  <a:lnTo>
                    <a:pt x="21600" y="11003"/>
                  </a:lnTo>
                  <a:lnTo>
                    <a:pt x="14493" y="0"/>
                  </a:lnTo>
                  <a:lnTo>
                    <a:pt x="0" y="0"/>
                  </a:lnTo>
                  <a:close/>
                </a:path>
              </a:pathLst>
            </a:custGeom>
            <a:gradFill flip="none" rotWithShape="1">
              <a:gsLst>
                <a:gs pos="0">
                  <a:srgbClr val="E46506"/>
                </a:gs>
                <a:gs pos="100000">
                  <a:srgbClr val="FF8236"/>
                </a:gs>
              </a:gsLst>
              <a:lin ang="0" scaled="0"/>
            </a:gradFill>
            <a:ln w="12700" cap="flat">
              <a:noFill/>
              <a:miter lim="400000"/>
            </a:ln>
            <a:effectLst>
              <a:outerShdw blurRad="203200" dist="25400" dir="5400000" rotWithShape="0">
                <a:srgbClr val="000000">
                  <a:alpha val="11983"/>
                </a:srgbClr>
              </a:outerShdw>
            </a:effectLst>
          </p:spPr>
          <p:txBody>
            <a:bodyPr wrap="square" lIns="48766" tIns="48766" rIns="48766" bIns="48766" numCol="1" anchor="ctr">
              <a:noAutofit/>
            </a:bodyPr>
            <a:lstStyle/>
            <a:p>
              <a:pPr>
                <a:defRPr>
                  <a:latin typeface="+mn-lt"/>
                  <a:ea typeface="+mn-ea"/>
                  <a:cs typeface="+mn-cs"/>
                  <a:sym typeface="Helvetica"/>
                </a:defRPr>
              </a:pPr>
              <a:endParaRPr/>
            </a:p>
          </p:txBody>
        </p:sp>
        <p:grpSp>
          <p:nvGrpSpPr>
            <p:cNvPr id="332" name="Group 25"/>
            <p:cNvGrpSpPr/>
            <p:nvPr/>
          </p:nvGrpSpPr>
          <p:grpSpPr>
            <a:xfrm>
              <a:off x="604406" y="458880"/>
              <a:ext cx="1127552" cy="1026205"/>
              <a:chOff x="12699" y="-12700"/>
              <a:chExt cx="1127551" cy="1026204"/>
            </a:xfrm>
          </p:grpSpPr>
          <p:sp>
            <p:nvSpPr>
              <p:cNvPr id="330" name="Title 1"/>
              <p:cNvSpPr txBox="1"/>
              <p:nvPr/>
            </p:nvSpPr>
            <p:spPr>
              <a:xfrm>
                <a:off x="12699" y="-12701"/>
                <a:ext cx="1127553" cy="1026206"/>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ctr">
                <a:normAutofit/>
              </a:bodyPr>
              <a:lstStyle>
                <a:lvl1pPr algn="ctr" defTabSz="1144422">
                  <a:lnSpc>
                    <a:spcPct val="120000"/>
                  </a:lnSpc>
                  <a:defRPr sz="5000" b="1" cap="all" spc="-100">
                    <a:solidFill>
                      <a:srgbClr val="242E7C"/>
                    </a:solidFill>
                    <a:latin typeface="Century Gothic"/>
                    <a:ea typeface="Century Gothic"/>
                    <a:cs typeface="Century Gothic"/>
                    <a:sym typeface="Century Gothic"/>
                  </a:defRPr>
                </a:lvl1pPr>
              </a:lstStyle>
              <a:p>
                <a:r>
                  <a:t>6</a:t>
                </a:r>
              </a:p>
            </p:txBody>
          </p:sp>
          <p:sp>
            <p:nvSpPr>
              <p:cNvPr id="331" name="Square"/>
              <p:cNvSpPr/>
              <p:nvPr/>
            </p:nvSpPr>
            <p:spPr>
              <a:xfrm>
                <a:off x="124821" y="60086"/>
                <a:ext cx="914563" cy="914563"/>
              </a:xfrm>
              <a:prstGeom prst="rect">
                <a:avLst/>
              </a:prstGeom>
              <a:noFill/>
              <a:ln w="50800" cap="flat">
                <a:solidFill>
                  <a:srgbClr val="242E7C"/>
                </a:solidFill>
                <a:prstDash val="solid"/>
                <a:miter lim="800000"/>
              </a:ln>
              <a:effectLst/>
            </p:spPr>
            <p:txBody>
              <a:bodyPr wrap="square" lIns="48766" tIns="48766" rIns="48766" bIns="48766" numCol="1" anchor="ctr">
                <a:noAutofit/>
              </a:bodyPr>
              <a:lstStyle/>
              <a:p>
                <a:endParaRPr/>
              </a:p>
            </p:txBody>
          </p:sp>
        </p:grpSp>
        <p:pic>
          <p:nvPicPr>
            <p:cNvPr id="333" name="HiAP-modules-text-BLue.png" descr="HiAP-modules-text-BLue.png"/>
            <p:cNvPicPr>
              <a:picLocks noChangeAspect="1"/>
            </p:cNvPicPr>
            <p:nvPr/>
          </p:nvPicPr>
          <p:blipFill>
            <a:blip r:embed="rId3"/>
            <a:stretch>
              <a:fillRect/>
            </a:stretch>
          </p:blipFill>
          <p:spPr>
            <a:xfrm>
              <a:off x="92007" y="75131"/>
              <a:ext cx="507689" cy="1612041"/>
            </a:xfrm>
            <a:prstGeom prst="rect">
              <a:avLst/>
            </a:prstGeom>
            <a:ln w="12700" cap="flat">
              <a:noFill/>
              <a:miter lim="400000"/>
            </a:ln>
            <a:effectLst/>
          </p:spPr>
        </p:pic>
      </p:grpSp>
      <p:pic>
        <p:nvPicPr>
          <p:cNvPr id="335" name="HiAP-Wireframe-graphic-2.png" descr="HiAP-Wireframe-graphic-2.png"/>
          <p:cNvPicPr>
            <a:picLocks noChangeAspect="1"/>
          </p:cNvPicPr>
          <p:nvPr/>
        </p:nvPicPr>
        <p:blipFill>
          <a:blip r:embed="rId4"/>
          <a:srcRect l="4891" t="2175" r="4891" b="87108"/>
          <a:stretch>
            <a:fillRect/>
          </a:stretch>
        </p:blipFill>
        <p:spPr>
          <a:xfrm flipH="1">
            <a:off x="-9972" y="8292543"/>
            <a:ext cx="13024744" cy="1467159"/>
          </a:xfrm>
          <a:prstGeom prst="rect">
            <a:avLst/>
          </a:prstGeom>
          <a:ln w="12700">
            <a:miter lim="400000"/>
          </a:ln>
        </p:spPr>
      </p:pic>
      <p:grpSp>
        <p:nvGrpSpPr>
          <p:cNvPr id="345" name="Group"/>
          <p:cNvGrpSpPr/>
          <p:nvPr/>
        </p:nvGrpSpPr>
        <p:grpSpPr>
          <a:xfrm>
            <a:off x="738218" y="2697148"/>
            <a:ext cx="11104750" cy="4770457"/>
            <a:chOff x="0" y="0"/>
            <a:chExt cx="11104749" cy="4770455"/>
          </a:xfrm>
        </p:grpSpPr>
        <p:sp>
          <p:nvSpPr>
            <p:cNvPr id="336" name="Limited political influence"/>
            <p:cNvSpPr txBox="1"/>
            <p:nvPr/>
          </p:nvSpPr>
          <p:spPr>
            <a:xfrm>
              <a:off x="1298709" y="95446"/>
              <a:ext cx="3542086" cy="643633"/>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8766" tIns="48766" rIns="48766" bIns="48766" numCol="1" anchor="t">
              <a:spAutoFit/>
            </a:bodyPr>
            <a:lstStyle>
              <a:lvl1pPr defTabSz="457200">
                <a:lnSpc>
                  <a:spcPct val="115000"/>
                </a:lnSpc>
                <a:defRPr sz="3500" b="1">
                  <a:uFill>
                    <a:solidFill>
                      <a:srgbClr val="000000"/>
                    </a:solidFill>
                  </a:uFill>
                  <a:latin typeface="Century Gothic"/>
                  <a:ea typeface="Century Gothic"/>
                  <a:cs typeface="Century Gothic"/>
                  <a:sym typeface="Century Gothic"/>
                </a:defRPr>
              </a:lvl1pPr>
            </a:lstStyle>
            <a:p>
              <a:r>
                <a:t>Understandable</a:t>
              </a:r>
            </a:p>
          </p:txBody>
        </p:sp>
        <p:sp>
          <p:nvSpPr>
            <p:cNvPr id="337" name="Line"/>
            <p:cNvSpPr/>
            <p:nvPr/>
          </p:nvSpPr>
          <p:spPr>
            <a:xfrm>
              <a:off x="423613" y="4764105"/>
              <a:ext cx="10681137" cy="1"/>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pPr>
                <a:defRPr>
                  <a:latin typeface="+mn-lt"/>
                  <a:ea typeface="+mn-ea"/>
                  <a:cs typeface="+mn-cs"/>
                  <a:sym typeface="Helvetica"/>
                </a:defRPr>
              </a:pPr>
              <a:endParaRPr/>
            </a:p>
          </p:txBody>
        </p:sp>
        <p:sp>
          <p:nvSpPr>
            <p:cNvPr id="338" name="Rectangle 4"/>
            <p:cNvSpPr txBox="1"/>
            <p:nvPr/>
          </p:nvSpPr>
          <p:spPr>
            <a:xfrm>
              <a:off x="1298709" y="1886188"/>
              <a:ext cx="9712584" cy="1053208"/>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t">
              <a:spAutoFit/>
            </a:bodyPr>
            <a:lstStyle/>
            <a:p>
              <a:pPr defTabSz="457200">
                <a:lnSpc>
                  <a:spcPct val="115000"/>
                </a:lnSpc>
                <a:defRPr sz="2900">
                  <a:uFill>
                    <a:solidFill>
                      <a:srgbClr val="000000"/>
                    </a:solidFill>
                  </a:uFill>
                  <a:latin typeface="Century Gothic"/>
                  <a:ea typeface="Century Gothic"/>
                  <a:cs typeface="Century Gothic"/>
                  <a:sym typeface="Century Gothic"/>
                </a:defRPr>
              </a:pPr>
              <a:r>
                <a:t>The policy brief is easy to read </a:t>
              </a:r>
              <a:br/>
              <a:r>
                <a:t>and appears interesting.</a:t>
              </a:r>
            </a:p>
          </p:txBody>
        </p:sp>
        <p:sp>
          <p:nvSpPr>
            <p:cNvPr id="339" name="Line"/>
            <p:cNvSpPr/>
            <p:nvPr/>
          </p:nvSpPr>
          <p:spPr>
            <a:xfrm flipV="1">
              <a:off x="429964" y="866842"/>
              <a:ext cx="1" cy="3903614"/>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pPr>
                <a:defRPr>
                  <a:latin typeface="+mn-lt"/>
                  <a:ea typeface="+mn-ea"/>
                  <a:cs typeface="+mn-cs"/>
                  <a:sym typeface="Helvetica"/>
                </a:defRPr>
              </a:pPr>
              <a:endParaRPr/>
            </a:p>
          </p:txBody>
        </p:sp>
        <p:grpSp>
          <p:nvGrpSpPr>
            <p:cNvPr id="342" name="Group"/>
            <p:cNvGrpSpPr/>
            <p:nvPr/>
          </p:nvGrpSpPr>
          <p:grpSpPr>
            <a:xfrm>
              <a:off x="0" y="0"/>
              <a:ext cx="859927" cy="859926"/>
              <a:chOff x="0" y="-1"/>
              <a:chExt cx="859926" cy="859925"/>
            </a:xfrm>
          </p:grpSpPr>
          <p:sp>
            <p:nvSpPr>
              <p:cNvPr id="340" name="Title 1"/>
              <p:cNvSpPr txBox="1"/>
              <p:nvPr/>
            </p:nvSpPr>
            <p:spPr>
              <a:xfrm>
                <a:off x="48227" y="15882"/>
                <a:ext cx="763473" cy="80598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ctr">
                <a:normAutofit/>
              </a:bodyPr>
              <a:lstStyle>
                <a:lvl1pPr algn="ctr" defTabSz="801093">
                  <a:lnSpc>
                    <a:spcPct val="96000"/>
                  </a:lnSpc>
                  <a:defRPr sz="4300" b="1" cap="all" spc="-200">
                    <a:solidFill>
                      <a:srgbClr val="629623"/>
                    </a:solidFill>
                    <a:latin typeface="Century Gothic"/>
                    <a:ea typeface="Century Gothic"/>
                    <a:cs typeface="Century Gothic"/>
                    <a:sym typeface="Century Gothic"/>
                  </a:defRPr>
                </a:lvl1pPr>
              </a:lstStyle>
              <a:p>
                <a:r>
                  <a:t>6</a:t>
                </a:r>
              </a:p>
            </p:txBody>
          </p:sp>
          <p:sp>
            <p:nvSpPr>
              <p:cNvPr id="341" name="Square"/>
              <p:cNvSpPr/>
              <p:nvPr/>
            </p:nvSpPr>
            <p:spPr>
              <a:xfrm>
                <a:off x="-1" y="-2"/>
                <a:ext cx="859928" cy="859927"/>
              </a:xfrm>
              <a:prstGeom prst="rect">
                <a:avLst/>
              </a:prstGeom>
              <a:noFill/>
              <a:ln w="50800" cap="flat">
                <a:solidFill>
                  <a:srgbClr val="629623"/>
                </a:solidFill>
                <a:prstDash val="solid"/>
                <a:miter lim="800000"/>
              </a:ln>
              <a:effectLst/>
            </p:spPr>
            <p:txBody>
              <a:bodyPr wrap="square" lIns="48766" tIns="48766" rIns="48766" bIns="48766" numCol="1" anchor="ctr">
                <a:noAutofit/>
              </a:bodyPr>
              <a:lstStyle/>
              <a:p>
                <a:endParaRPr/>
              </a:p>
            </p:txBody>
          </p:sp>
        </p:grpSp>
        <p:sp>
          <p:nvSpPr>
            <p:cNvPr id="343" name="Rectangle 4"/>
            <p:cNvSpPr txBox="1"/>
            <p:nvPr/>
          </p:nvSpPr>
          <p:spPr>
            <a:xfrm>
              <a:off x="1298709" y="3431179"/>
              <a:ext cx="9712584" cy="1053208"/>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t">
              <a:spAutoFit/>
            </a:bodyPr>
            <a:lstStyle/>
            <a:p>
              <a:pPr defTabSz="457200">
                <a:lnSpc>
                  <a:spcPct val="115000"/>
                </a:lnSpc>
                <a:defRPr sz="2900">
                  <a:uFill>
                    <a:solidFill>
                      <a:srgbClr val="000000"/>
                    </a:solidFill>
                  </a:uFill>
                  <a:latin typeface="Century Gothic"/>
                  <a:ea typeface="Century Gothic"/>
                  <a:cs typeface="Century Gothic"/>
                  <a:sym typeface="Century Gothic"/>
                </a:defRPr>
              </a:pPr>
              <a:r>
                <a:t>There is a well explained and easy </a:t>
              </a:r>
              <a:br/>
              <a:r>
                <a:t>to follow argument.</a:t>
              </a:r>
            </a:p>
          </p:txBody>
        </p:sp>
        <p:sp>
          <p:nvSpPr>
            <p:cNvPr id="344" name="Line"/>
            <p:cNvSpPr/>
            <p:nvPr/>
          </p:nvSpPr>
          <p:spPr>
            <a:xfrm>
              <a:off x="423613" y="3227660"/>
              <a:ext cx="10681137" cy="1"/>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pPr>
                <a:defRPr>
                  <a:latin typeface="+mn-lt"/>
                  <a:ea typeface="+mn-ea"/>
                  <a:cs typeface="+mn-cs"/>
                  <a:sym typeface="Helvetica"/>
                </a:defRPr>
              </a:pPr>
              <a:endParaRPr/>
            </a:p>
          </p:txBody>
        </p:sp>
      </p:gr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7" name="Rectangle"/>
          <p:cNvSpPr/>
          <p:nvPr/>
        </p:nvSpPr>
        <p:spPr>
          <a:xfrm>
            <a:off x="-1" y="-16712"/>
            <a:ext cx="13004802" cy="1944050"/>
          </a:xfrm>
          <a:prstGeom prst="rect">
            <a:avLst/>
          </a:prstGeom>
          <a:solidFill>
            <a:srgbClr val="242E7C"/>
          </a:solidFill>
          <a:ln w="12700">
            <a:miter lim="400000"/>
          </a:ln>
          <a:effectLst>
            <a:outerShdw blurRad="203200" dist="25400" dir="16200000" rotWithShape="0">
              <a:srgbClr val="000000">
                <a:alpha val="29000"/>
              </a:srgbClr>
            </a:outerShdw>
          </a:effectLst>
        </p:spPr>
        <p:txBody>
          <a:bodyPr lIns="48766" tIns="48766" rIns="48766" bIns="48766" anchor="ctr"/>
          <a:lstStyle/>
          <a:p>
            <a:endParaRPr/>
          </a:p>
        </p:txBody>
      </p:sp>
      <p:sp>
        <p:nvSpPr>
          <p:cNvPr id="348" name="Characteristics of  effective policy briefs:"/>
          <p:cNvSpPr txBox="1">
            <a:spLocks noGrp="1"/>
          </p:cNvSpPr>
          <p:nvPr>
            <p:ph type="title"/>
          </p:nvPr>
        </p:nvSpPr>
        <p:spPr>
          <a:xfrm>
            <a:off x="2948321" y="261046"/>
            <a:ext cx="9059480" cy="1413936"/>
          </a:xfrm>
          <a:prstGeom prst="rect">
            <a:avLst/>
          </a:prstGeom>
        </p:spPr>
        <p:txBody>
          <a:bodyPr>
            <a:normAutofit/>
          </a:bodyPr>
          <a:lstStyle/>
          <a:p>
            <a:pPr marR="348488" defTabSz="448055">
              <a:lnSpc>
                <a:spcPct val="100000"/>
              </a:lnSpc>
              <a:defRPr sz="4312" cap="all">
                <a:solidFill>
                  <a:srgbClr val="FFFFFF"/>
                </a:solidFill>
                <a:uFill>
                  <a:solidFill>
                    <a:srgbClr val="000000"/>
                  </a:solidFill>
                </a:uFill>
                <a:latin typeface="Century Gothic"/>
                <a:ea typeface="Century Gothic"/>
                <a:cs typeface="Century Gothic"/>
                <a:sym typeface="Century Gothic"/>
              </a:defRPr>
            </a:pPr>
            <a:r>
              <a:rPr b="1" dirty="0"/>
              <a:t>Characteristics of </a:t>
            </a:r>
            <a:br>
              <a:rPr b="1" dirty="0"/>
            </a:br>
            <a:r>
              <a:rPr b="1" dirty="0"/>
              <a:t>effective policy briefs</a:t>
            </a:r>
          </a:p>
        </p:txBody>
      </p:sp>
      <p:grpSp>
        <p:nvGrpSpPr>
          <p:cNvPr id="354" name="Group"/>
          <p:cNvGrpSpPr/>
          <p:nvPr/>
        </p:nvGrpSpPr>
        <p:grpSpPr>
          <a:xfrm>
            <a:off x="0" y="-16669"/>
            <a:ext cx="2568179" cy="1943894"/>
            <a:chOff x="0" y="0"/>
            <a:chExt cx="2568178" cy="1943893"/>
          </a:xfrm>
        </p:grpSpPr>
        <p:sp>
          <p:nvSpPr>
            <p:cNvPr id="349" name="Pentagon 1"/>
            <p:cNvSpPr/>
            <p:nvPr/>
          </p:nvSpPr>
          <p:spPr>
            <a:xfrm>
              <a:off x="0" y="0"/>
              <a:ext cx="2568179" cy="1943894"/>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493" y="21600"/>
                  </a:lnTo>
                  <a:lnTo>
                    <a:pt x="21600" y="11003"/>
                  </a:lnTo>
                  <a:lnTo>
                    <a:pt x="14493" y="0"/>
                  </a:lnTo>
                  <a:lnTo>
                    <a:pt x="0" y="0"/>
                  </a:lnTo>
                  <a:close/>
                </a:path>
              </a:pathLst>
            </a:custGeom>
            <a:gradFill flip="none" rotWithShape="1">
              <a:gsLst>
                <a:gs pos="0">
                  <a:srgbClr val="E46506"/>
                </a:gs>
                <a:gs pos="100000">
                  <a:srgbClr val="FF8236"/>
                </a:gs>
              </a:gsLst>
              <a:lin ang="0" scaled="0"/>
            </a:gradFill>
            <a:ln w="12700" cap="flat">
              <a:noFill/>
              <a:miter lim="400000"/>
            </a:ln>
            <a:effectLst>
              <a:outerShdw blurRad="203200" dist="25400" dir="5400000" rotWithShape="0">
                <a:srgbClr val="000000">
                  <a:alpha val="11983"/>
                </a:srgbClr>
              </a:outerShdw>
            </a:effectLst>
          </p:spPr>
          <p:txBody>
            <a:bodyPr wrap="square" lIns="48766" tIns="48766" rIns="48766" bIns="48766" numCol="1" anchor="ctr">
              <a:noAutofit/>
            </a:bodyPr>
            <a:lstStyle/>
            <a:p>
              <a:pPr>
                <a:defRPr>
                  <a:latin typeface="+mn-lt"/>
                  <a:ea typeface="+mn-ea"/>
                  <a:cs typeface="+mn-cs"/>
                  <a:sym typeface="Helvetica"/>
                </a:defRPr>
              </a:pPr>
              <a:endParaRPr/>
            </a:p>
          </p:txBody>
        </p:sp>
        <p:grpSp>
          <p:nvGrpSpPr>
            <p:cNvPr id="352" name="Group 25"/>
            <p:cNvGrpSpPr/>
            <p:nvPr/>
          </p:nvGrpSpPr>
          <p:grpSpPr>
            <a:xfrm>
              <a:off x="604406" y="458880"/>
              <a:ext cx="1127552" cy="1026205"/>
              <a:chOff x="12699" y="-12700"/>
              <a:chExt cx="1127551" cy="1026204"/>
            </a:xfrm>
          </p:grpSpPr>
          <p:sp>
            <p:nvSpPr>
              <p:cNvPr id="350" name="Title 1"/>
              <p:cNvSpPr txBox="1"/>
              <p:nvPr/>
            </p:nvSpPr>
            <p:spPr>
              <a:xfrm>
                <a:off x="12699" y="-12701"/>
                <a:ext cx="1127553" cy="1026206"/>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ctr">
                <a:normAutofit/>
              </a:bodyPr>
              <a:lstStyle>
                <a:lvl1pPr algn="ctr" defTabSz="1144422">
                  <a:lnSpc>
                    <a:spcPct val="120000"/>
                  </a:lnSpc>
                  <a:defRPr sz="5000" b="1" cap="all" spc="-100">
                    <a:solidFill>
                      <a:srgbClr val="242E7C"/>
                    </a:solidFill>
                    <a:latin typeface="Century Gothic"/>
                    <a:ea typeface="Century Gothic"/>
                    <a:cs typeface="Century Gothic"/>
                    <a:sym typeface="Century Gothic"/>
                  </a:defRPr>
                </a:lvl1pPr>
              </a:lstStyle>
              <a:p>
                <a:r>
                  <a:t>6</a:t>
                </a:r>
              </a:p>
            </p:txBody>
          </p:sp>
          <p:sp>
            <p:nvSpPr>
              <p:cNvPr id="351" name="Square"/>
              <p:cNvSpPr/>
              <p:nvPr/>
            </p:nvSpPr>
            <p:spPr>
              <a:xfrm>
                <a:off x="124821" y="60086"/>
                <a:ext cx="914563" cy="914563"/>
              </a:xfrm>
              <a:prstGeom prst="rect">
                <a:avLst/>
              </a:prstGeom>
              <a:noFill/>
              <a:ln w="50800" cap="flat">
                <a:solidFill>
                  <a:srgbClr val="242E7C"/>
                </a:solidFill>
                <a:prstDash val="solid"/>
                <a:miter lim="800000"/>
              </a:ln>
              <a:effectLst/>
            </p:spPr>
            <p:txBody>
              <a:bodyPr wrap="square" lIns="48766" tIns="48766" rIns="48766" bIns="48766" numCol="1" anchor="ctr">
                <a:noAutofit/>
              </a:bodyPr>
              <a:lstStyle/>
              <a:p>
                <a:endParaRPr/>
              </a:p>
            </p:txBody>
          </p:sp>
        </p:grpSp>
        <p:pic>
          <p:nvPicPr>
            <p:cNvPr id="353" name="HiAP-modules-text-BLue.png" descr="HiAP-modules-text-BLue.png"/>
            <p:cNvPicPr>
              <a:picLocks noChangeAspect="1"/>
            </p:cNvPicPr>
            <p:nvPr/>
          </p:nvPicPr>
          <p:blipFill>
            <a:blip r:embed="rId3"/>
            <a:stretch>
              <a:fillRect/>
            </a:stretch>
          </p:blipFill>
          <p:spPr>
            <a:xfrm>
              <a:off x="92007" y="75131"/>
              <a:ext cx="507689" cy="1612041"/>
            </a:xfrm>
            <a:prstGeom prst="rect">
              <a:avLst/>
            </a:prstGeom>
            <a:ln w="12700" cap="flat">
              <a:noFill/>
              <a:miter lim="400000"/>
            </a:ln>
            <a:effectLst/>
          </p:spPr>
        </p:pic>
      </p:grpSp>
      <p:pic>
        <p:nvPicPr>
          <p:cNvPr id="355" name="HiAP-Wireframe-graphic-2.png" descr="HiAP-Wireframe-graphic-2.png"/>
          <p:cNvPicPr>
            <a:picLocks noChangeAspect="1"/>
          </p:cNvPicPr>
          <p:nvPr/>
        </p:nvPicPr>
        <p:blipFill>
          <a:blip r:embed="rId4"/>
          <a:srcRect l="4891" t="2175" r="4891" b="87108"/>
          <a:stretch>
            <a:fillRect/>
          </a:stretch>
        </p:blipFill>
        <p:spPr>
          <a:xfrm flipH="1">
            <a:off x="-9972" y="8292543"/>
            <a:ext cx="13024744" cy="1467159"/>
          </a:xfrm>
          <a:prstGeom prst="rect">
            <a:avLst/>
          </a:prstGeom>
          <a:ln w="12700">
            <a:miter lim="400000"/>
          </a:ln>
        </p:spPr>
      </p:pic>
      <p:grpSp>
        <p:nvGrpSpPr>
          <p:cNvPr id="365" name="Group"/>
          <p:cNvGrpSpPr/>
          <p:nvPr/>
        </p:nvGrpSpPr>
        <p:grpSpPr>
          <a:xfrm>
            <a:off x="738218" y="2697148"/>
            <a:ext cx="11104750" cy="4770457"/>
            <a:chOff x="0" y="0"/>
            <a:chExt cx="11104749" cy="4770455"/>
          </a:xfrm>
        </p:grpSpPr>
        <p:sp>
          <p:nvSpPr>
            <p:cNvPr id="356" name="Limited political influence"/>
            <p:cNvSpPr txBox="1"/>
            <p:nvPr/>
          </p:nvSpPr>
          <p:spPr>
            <a:xfrm>
              <a:off x="1298709" y="95446"/>
              <a:ext cx="2474895" cy="643633"/>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8766" tIns="48766" rIns="48766" bIns="48766" numCol="1" anchor="t">
              <a:spAutoFit/>
            </a:bodyPr>
            <a:lstStyle>
              <a:lvl1pPr defTabSz="457200">
                <a:lnSpc>
                  <a:spcPct val="115000"/>
                </a:lnSpc>
                <a:defRPr sz="3500" b="1">
                  <a:uFill>
                    <a:solidFill>
                      <a:srgbClr val="000000"/>
                    </a:solidFill>
                  </a:uFill>
                  <a:latin typeface="Century Gothic"/>
                  <a:ea typeface="Century Gothic"/>
                  <a:cs typeface="Century Gothic"/>
                  <a:sym typeface="Century Gothic"/>
                </a:defRPr>
              </a:lvl1pPr>
            </a:lstStyle>
            <a:p>
              <a:r>
                <a:t>Accessible</a:t>
              </a:r>
            </a:p>
          </p:txBody>
        </p:sp>
        <p:sp>
          <p:nvSpPr>
            <p:cNvPr id="357" name="Line"/>
            <p:cNvSpPr/>
            <p:nvPr/>
          </p:nvSpPr>
          <p:spPr>
            <a:xfrm>
              <a:off x="423613" y="4764105"/>
              <a:ext cx="10681137" cy="1"/>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pPr>
                <a:defRPr>
                  <a:latin typeface="+mn-lt"/>
                  <a:ea typeface="+mn-ea"/>
                  <a:cs typeface="+mn-cs"/>
                  <a:sym typeface="Helvetica"/>
                </a:defRPr>
              </a:pPr>
              <a:endParaRPr/>
            </a:p>
          </p:txBody>
        </p:sp>
        <p:sp>
          <p:nvSpPr>
            <p:cNvPr id="358" name="Rectangle 4"/>
            <p:cNvSpPr txBox="1"/>
            <p:nvPr/>
          </p:nvSpPr>
          <p:spPr>
            <a:xfrm>
              <a:off x="1298709" y="1886188"/>
              <a:ext cx="9712584" cy="1053208"/>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t">
              <a:spAutoFit/>
            </a:bodyPr>
            <a:lstStyle/>
            <a:p>
              <a:pPr defTabSz="457200">
                <a:lnSpc>
                  <a:spcPct val="115000"/>
                </a:lnSpc>
                <a:defRPr sz="2900">
                  <a:uFill>
                    <a:solidFill>
                      <a:srgbClr val="000000"/>
                    </a:solidFill>
                  </a:uFill>
                  <a:latin typeface="Century Gothic"/>
                  <a:ea typeface="Century Gothic"/>
                  <a:cs typeface="Century Gothic"/>
                  <a:sym typeface="Century Gothic"/>
                </a:defRPr>
              </a:pPr>
              <a:r>
                <a:t>Ensure the information in the policy </a:t>
              </a:r>
              <a:br/>
              <a:r>
                <a:t>brief is easy to navigate.</a:t>
              </a:r>
            </a:p>
          </p:txBody>
        </p:sp>
        <p:sp>
          <p:nvSpPr>
            <p:cNvPr id="359" name="Line"/>
            <p:cNvSpPr/>
            <p:nvPr/>
          </p:nvSpPr>
          <p:spPr>
            <a:xfrm flipV="1">
              <a:off x="429964" y="866842"/>
              <a:ext cx="1" cy="3903614"/>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pPr>
                <a:defRPr>
                  <a:latin typeface="+mn-lt"/>
                  <a:ea typeface="+mn-ea"/>
                  <a:cs typeface="+mn-cs"/>
                  <a:sym typeface="Helvetica"/>
                </a:defRPr>
              </a:pPr>
              <a:endParaRPr/>
            </a:p>
          </p:txBody>
        </p:sp>
        <p:grpSp>
          <p:nvGrpSpPr>
            <p:cNvPr id="362" name="Group"/>
            <p:cNvGrpSpPr/>
            <p:nvPr/>
          </p:nvGrpSpPr>
          <p:grpSpPr>
            <a:xfrm>
              <a:off x="0" y="0"/>
              <a:ext cx="859927" cy="859926"/>
              <a:chOff x="0" y="-1"/>
              <a:chExt cx="859926" cy="859925"/>
            </a:xfrm>
          </p:grpSpPr>
          <p:sp>
            <p:nvSpPr>
              <p:cNvPr id="360" name="Title 1"/>
              <p:cNvSpPr txBox="1"/>
              <p:nvPr/>
            </p:nvSpPr>
            <p:spPr>
              <a:xfrm>
                <a:off x="48227" y="15882"/>
                <a:ext cx="763473" cy="80598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ctr">
                <a:normAutofit/>
              </a:bodyPr>
              <a:lstStyle>
                <a:lvl1pPr algn="ctr" defTabSz="801093">
                  <a:lnSpc>
                    <a:spcPct val="96000"/>
                  </a:lnSpc>
                  <a:defRPr sz="4300" b="1" cap="all" spc="-200">
                    <a:solidFill>
                      <a:srgbClr val="008B92"/>
                    </a:solidFill>
                    <a:latin typeface="Century Gothic"/>
                    <a:ea typeface="Century Gothic"/>
                    <a:cs typeface="Century Gothic"/>
                    <a:sym typeface="Century Gothic"/>
                  </a:defRPr>
                </a:lvl1pPr>
              </a:lstStyle>
              <a:p>
                <a:r>
                  <a:t>7</a:t>
                </a:r>
              </a:p>
            </p:txBody>
          </p:sp>
          <p:sp>
            <p:nvSpPr>
              <p:cNvPr id="361" name="Square"/>
              <p:cNvSpPr/>
              <p:nvPr/>
            </p:nvSpPr>
            <p:spPr>
              <a:xfrm>
                <a:off x="-1" y="-2"/>
                <a:ext cx="859928" cy="859927"/>
              </a:xfrm>
              <a:prstGeom prst="rect">
                <a:avLst/>
              </a:prstGeom>
              <a:noFill/>
              <a:ln w="50800" cap="flat">
                <a:solidFill>
                  <a:srgbClr val="008B92"/>
                </a:solidFill>
                <a:prstDash val="solid"/>
                <a:miter lim="800000"/>
              </a:ln>
              <a:effectLst/>
            </p:spPr>
            <p:txBody>
              <a:bodyPr wrap="square" lIns="48766" tIns="48766" rIns="48766" bIns="48766" numCol="1" anchor="ctr">
                <a:noAutofit/>
              </a:bodyPr>
              <a:lstStyle/>
              <a:p>
                <a:endParaRPr/>
              </a:p>
            </p:txBody>
          </p:sp>
        </p:grpSp>
        <p:sp>
          <p:nvSpPr>
            <p:cNvPr id="363" name="Rectangle 4"/>
            <p:cNvSpPr txBox="1"/>
            <p:nvPr/>
          </p:nvSpPr>
          <p:spPr>
            <a:xfrm>
              <a:off x="1298709" y="3431179"/>
              <a:ext cx="9712584" cy="1053208"/>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t">
              <a:spAutoFit/>
            </a:bodyPr>
            <a:lstStyle/>
            <a:p>
              <a:pPr defTabSz="457200">
                <a:lnSpc>
                  <a:spcPct val="115000"/>
                </a:lnSpc>
                <a:defRPr sz="2900">
                  <a:uFill>
                    <a:solidFill>
                      <a:srgbClr val="000000"/>
                    </a:solidFill>
                  </a:uFill>
                  <a:latin typeface="Century Gothic"/>
                  <a:ea typeface="Century Gothic"/>
                  <a:cs typeface="Century Gothic"/>
                  <a:sym typeface="Century Gothic"/>
                </a:defRPr>
              </a:pPr>
              <a:r>
                <a:t>Text should be subdivided using </a:t>
              </a:r>
              <a:br/>
              <a:r>
                <a:t>clear descriptive titles.</a:t>
              </a:r>
            </a:p>
          </p:txBody>
        </p:sp>
        <p:sp>
          <p:nvSpPr>
            <p:cNvPr id="364" name="Line"/>
            <p:cNvSpPr/>
            <p:nvPr/>
          </p:nvSpPr>
          <p:spPr>
            <a:xfrm>
              <a:off x="423613" y="3227660"/>
              <a:ext cx="10681137" cy="1"/>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pPr>
                <a:defRPr>
                  <a:latin typeface="+mn-lt"/>
                  <a:ea typeface="+mn-ea"/>
                  <a:cs typeface="+mn-cs"/>
                  <a:sym typeface="Helvetica"/>
                </a:defRPr>
              </a:pPr>
              <a:endParaRPr/>
            </a:p>
          </p:txBody>
        </p:sp>
      </p:gr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7" name="Rectangle"/>
          <p:cNvSpPr/>
          <p:nvPr/>
        </p:nvSpPr>
        <p:spPr>
          <a:xfrm>
            <a:off x="-1" y="-16712"/>
            <a:ext cx="13004802" cy="1944050"/>
          </a:xfrm>
          <a:prstGeom prst="rect">
            <a:avLst/>
          </a:prstGeom>
          <a:solidFill>
            <a:srgbClr val="242E7C"/>
          </a:solidFill>
          <a:ln w="12700">
            <a:miter lim="400000"/>
          </a:ln>
          <a:effectLst>
            <a:outerShdw blurRad="203200" dist="25400" dir="16200000" rotWithShape="0">
              <a:srgbClr val="000000">
                <a:alpha val="29000"/>
              </a:srgbClr>
            </a:outerShdw>
          </a:effectLst>
        </p:spPr>
        <p:txBody>
          <a:bodyPr lIns="48766" tIns="48766" rIns="48766" bIns="48766" anchor="ctr"/>
          <a:lstStyle/>
          <a:p>
            <a:endParaRPr/>
          </a:p>
        </p:txBody>
      </p:sp>
      <p:sp>
        <p:nvSpPr>
          <p:cNvPr id="368" name="Characteristics of  effective policy briefs:"/>
          <p:cNvSpPr txBox="1">
            <a:spLocks noGrp="1"/>
          </p:cNvSpPr>
          <p:nvPr>
            <p:ph type="title"/>
          </p:nvPr>
        </p:nvSpPr>
        <p:spPr>
          <a:xfrm>
            <a:off x="2948321" y="261046"/>
            <a:ext cx="9059480" cy="1413936"/>
          </a:xfrm>
          <a:prstGeom prst="rect">
            <a:avLst/>
          </a:prstGeom>
        </p:spPr>
        <p:txBody>
          <a:bodyPr>
            <a:normAutofit/>
          </a:bodyPr>
          <a:lstStyle/>
          <a:p>
            <a:pPr marR="348488" defTabSz="448055">
              <a:lnSpc>
                <a:spcPct val="100000"/>
              </a:lnSpc>
              <a:defRPr sz="4312" cap="all">
                <a:solidFill>
                  <a:srgbClr val="FFFFFF"/>
                </a:solidFill>
                <a:uFill>
                  <a:solidFill>
                    <a:srgbClr val="000000"/>
                  </a:solidFill>
                </a:uFill>
                <a:latin typeface="Century Gothic"/>
                <a:ea typeface="Century Gothic"/>
                <a:cs typeface="Century Gothic"/>
                <a:sym typeface="Century Gothic"/>
              </a:defRPr>
            </a:pPr>
            <a:r>
              <a:rPr b="1" dirty="0"/>
              <a:t>Characteristics of </a:t>
            </a:r>
            <a:br>
              <a:rPr b="1" dirty="0"/>
            </a:br>
            <a:r>
              <a:rPr b="1" dirty="0"/>
              <a:t>effective policy briefs</a:t>
            </a:r>
          </a:p>
        </p:txBody>
      </p:sp>
      <p:grpSp>
        <p:nvGrpSpPr>
          <p:cNvPr id="374" name="Group"/>
          <p:cNvGrpSpPr/>
          <p:nvPr/>
        </p:nvGrpSpPr>
        <p:grpSpPr>
          <a:xfrm>
            <a:off x="0" y="-16669"/>
            <a:ext cx="2568179" cy="1943894"/>
            <a:chOff x="0" y="0"/>
            <a:chExt cx="2568178" cy="1943893"/>
          </a:xfrm>
        </p:grpSpPr>
        <p:sp>
          <p:nvSpPr>
            <p:cNvPr id="369" name="Pentagon 1"/>
            <p:cNvSpPr/>
            <p:nvPr/>
          </p:nvSpPr>
          <p:spPr>
            <a:xfrm>
              <a:off x="0" y="0"/>
              <a:ext cx="2568179" cy="1943894"/>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493" y="21600"/>
                  </a:lnTo>
                  <a:lnTo>
                    <a:pt x="21600" y="11003"/>
                  </a:lnTo>
                  <a:lnTo>
                    <a:pt x="14493" y="0"/>
                  </a:lnTo>
                  <a:lnTo>
                    <a:pt x="0" y="0"/>
                  </a:lnTo>
                  <a:close/>
                </a:path>
              </a:pathLst>
            </a:custGeom>
            <a:gradFill flip="none" rotWithShape="1">
              <a:gsLst>
                <a:gs pos="0">
                  <a:srgbClr val="E46506"/>
                </a:gs>
                <a:gs pos="100000">
                  <a:srgbClr val="FF8236"/>
                </a:gs>
              </a:gsLst>
              <a:lin ang="0" scaled="0"/>
            </a:gradFill>
            <a:ln w="12700" cap="flat">
              <a:noFill/>
              <a:miter lim="400000"/>
            </a:ln>
            <a:effectLst>
              <a:outerShdw blurRad="203200" dist="25400" dir="5400000" rotWithShape="0">
                <a:srgbClr val="000000">
                  <a:alpha val="11983"/>
                </a:srgbClr>
              </a:outerShdw>
            </a:effectLst>
          </p:spPr>
          <p:txBody>
            <a:bodyPr wrap="square" lIns="48766" tIns="48766" rIns="48766" bIns="48766" numCol="1" anchor="ctr">
              <a:noAutofit/>
            </a:bodyPr>
            <a:lstStyle/>
            <a:p>
              <a:pPr>
                <a:defRPr>
                  <a:latin typeface="+mn-lt"/>
                  <a:ea typeface="+mn-ea"/>
                  <a:cs typeface="+mn-cs"/>
                  <a:sym typeface="Helvetica"/>
                </a:defRPr>
              </a:pPr>
              <a:endParaRPr/>
            </a:p>
          </p:txBody>
        </p:sp>
        <p:grpSp>
          <p:nvGrpSpPr>
            <p:cNvPr id="372" name="Group 25"/>
            <p:cNvGrpSpPr/>
            <p:nvPr/>
          </p:nvGrpSpPr>
          <p:grpSpPr>
            <a:xfrm>
              <a:off x="604406" y="458880"/>
              <a:ext cx="1127552" cy="1026205"/>
              <a:chOff x="12699" y="-12700"/>
              <a:chExt cx="1127551" cy="1026204"/>
            </a:xfrm>
          </p:grpSpPr>
          <p:sp>
            <p:nvSpPr>
              <p:cNvPr id="370" name="Title 1"/>
              <p:cNvSpPr txBox="1"/>
              <p:nvPr/>
            </p:nvSpPr>
            <p:spPr>
              <a:xfrm>
                <a:off x="12699" y="-12701"/>
                <a:ext cx="1127553" cy="1026206"/>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ctr">
                <a:normAutofit/>
              </a:bodyPr>
              <a:lstStyle>
                <a:lvl1pPr algn="ctr" defTabSz="1144422">
                  <a:lnSpc>
                    <a:spcPct val="120000"/>
                  </a:lnSpc>
                  <a:defRPr sz="5000" b="1" cap="all" spc="-100">
                    <a:solidFill>
                      <a:srgbClr val="242E7C"/>
                    </a:solidFill>
                    <a:latin typeface="Century Gothic"/>
                    <a:ea typeface="Century Gothic"/>
                    <a:cs typeface="Century Gothic"/>
                    <a:sym typeface="Century Gothic"/>
                  </a:defRPr>
                </a:lvl1pPr>
              </a:lstStyle>
              <a:p>
                <a:r>
                  <a:t>6</a:t>
                </a:r>
              </a:p>
            </p:txBody>
          </p:sp>
          <p:sp>
            <p:nvSpPr>
              <p:cNvPr id="371" name="Square"/>
              <p:cNvSpPr/>
              <p:nvPr/>
            </p:nvSpPr>
            <p:spPr>
              <a:xfrm>
                <a:off x="124821" y="60086"/>
                <a:ext cx="914563" cy="914563"/>
              </a:xfrm>
              <a:prstGeom prst="rect">
                <a:avLst/>
              </a:prstGeom>
              <a:noFill/>
              <a:ln w="50800" cap="flat">
                <a:solidFill>
                  <a:srgbClr val="242E7C"/>
                </a:solidFill>
                <a:prstDash val="solid"/>
                <a:miter lim="800000"/>
              </a:ln>
              <a:effectLst/>
            </p:spPr>
            <p:txBody>
              <a:bodyPr wrap="square" lIns="48766" tIns="48766" rIns="48766" bIns="48766" numCol="1" anchor="ctr">
                <a:noAutofit/>
              </a:bodyPr>
              <a:lstStyle/>
              <a:p>
                <a:endParaRPr/>
              </a:p>
            </p:txBody>
          </p:sp>
        </p:grpSp>
        <p:pic>
          <p:nvPicPr>
            <p:cNvPr id="373" name="HiAP-modules-text-BLue.png" descr="HiAP-modules-text-BLue.png"/>
            <p:cNvPicPr>
              <a:picLocks noChangeAspect="1"/>
            </p:cNvPicPr>
            <p:nvPr/>
          </p:nvPicPr>
          <p:blipFill>
            <a:blip r:embed="rId3"/>
            <a:stretch>
              <a:fillRect/>
            </a:stretch>
          </p:blipFill>
          <p:spPr>
            <a:xfrm>
              <a:off x="92007" y="75131"/>
              <a:ext cx="507689" cy="1612041"/>
            </a:xfrm>
            <a:prstGeom prst="rect">
              <a:avLst/>
            </a:prstGeom>
            <a:ln w="12700" cap="flat">
              <a:noFill/>
              <a:miter lim="400000"/>
            </a:ln>
            <a:effectLst/>
          </p:spPr>
        </p:pic>
      </p:grpSp>
      <p:pic>
        <p:nvPicPr>
          <p:cNvPr id="375" name="HiAP-Wireframe-graphic-2.png" descr="HiAP-Wireframe-graphic-2.png"/>
          <p:cNvPicPr>
            <a:picLocks noChangeAspect="1"/>
          </p:cNvPicPr>
          <p:nvPr/>
        </p:nvPicPr>
        <p:blipFill>
          <a:blip r:embed="rId4"/>
          <a:srcRect l="4891" t="2175" r="4891" b="87108"/>
          <a:stretch>
            <a:fillRect/>
          </a:stretch>
        </p:blipFill>
        <p:spPr>
          <a:xfrm flipH="1">
            <a:off x="-9972" y="8292543"/>
            <a:ext cx="13024744" cy="1467159"/>
          </a:xfrm>
          <a:prstGeom prst="rect">
            <a:avLst/>
          </a:prstGeom>
          <a:ln w="12700">
            <a:miter lim="400000"/>
          </a:ln>
        </p:spPr>
      </p:pic>
      <p:grpSp>
        <p:nvGrpSpPr>
          <p:cNvPr id="385" name="Group"/>
          <p:cNvGrpSpPr/>
          <p:nvPr/>
        </p:nvGrpSpPr>
        <p:grpSpPr>
          <a:xfrm>
            <a:off x="738218" y="2697148"/>
            <a:ext cx="11104750" cy="4770457"/>
            <a:chOff x="0" y="0"/>
            <a:chExt cx="11104749" cy="4770455"/>
          </a:xfrm>
        </p:grpSpPr>
        <p:sp>
          <p:nvSpPr>
            <p:cNvPr id="376" name="Limited political influence"/>
            <p:cNvSpPr txBox="1"/>
            <p:nvPr/>
          </p:nvSpPr>
          <p:spPr>
            <a:xfrm>
              <a:off x="1298709" y="95446"/>
              <a:ext cx="2679348" cy="643633"/>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8766" tIns="48766" rIns="48766" bIns="48766" numCol="1" anchor="t">
              <a:spAutoFit/>
            </a:bodyPr>
            <a:lstStyle>
              <a:lvl1pPr defTabSz="457200">
                <a:lnSpc>
                  <a:spcPct val="115000"/>
                </a:lnSpc>
                <a:defRPr sz="3500" b="1">
                  <a:uFill>
                    <a:solidFill>
                      <a:srgbClr val="000000"/>
                    </a:solidFill>
                  </a:uFill>
                  <a:latin typeface="Century Gothic"/>
                  <a:ea typeface="Century Gothic"/>
                  <a:cs typeface="Century Gothic"/>
                  <a:sym typeface="Century Gothic"/>
                </a:defRPr>
              </a:lvl1pPr>
            </a:lstStyle>
            <a:p>
              <a:r>
                <a:t>Promotional</a:t>
              </a:r>
            </a:p>
          </p:txBody>
        </p:sp>
        <p:sp>
          <p:nvSpPr>
            <p:cNvPr id="377" name="Line"/>
            <p:cNvSpPr/>
            <p:nvPr/>
          </p:nvSpPr>
          <p:spPr>
            <a:xfrm>
              <a:off x="423613" y="4764105"/>
              <a:ext cx="10681137" cy="1"/>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pPr>
                <a:defRPr>
                  <a:latin typeface="+mn-lt"/>
                  <a:ea typeface="+mn-ea"/>
                  <a:cs typeface="+mn-cs"/>
                  <a:sym typeface="Helvetica"/>
                </a:defRPr>
              </a:pPr>
              <a:endParaRPr/>
            </a:p>
          </p:txBody>
        </p:sp>
        <p:sp>
          <p:nvSpPr>
            <p:cNvPr id="378" name="Rectangle 4"/>
            <p:cNvSpPr txBox="1"/>
            <p:nvPr/>
          </p:nvSpPr>
          <p:spPr>
            <a:xfrm>
              <a:off x="1298709" y="1886188"/>
              <a:ext cx="9712584" cy="1053208"/>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t">
              <a:spAutoFit/>
            </a:bodyPr>
            <a:lstStyle/>
            <a:p>
              <a:pPr defTabSz="457200">
                <a:lnSpc>
                  <a:spcPct val="115000"/>
                </a:lnSpc>
                <a:defRPr sz="2900">
                  <a:uFill>
                    <a:solidFill>
                      <a:srgbClr val="000000"/>
                    </a:solidFill>
                  </a:uFill>
                  <a:latin typeface="Century Gothic"/>
                  <a:ea typeface="Century Gothic"/>
                  <a:cs typeface="Century Gothic"/>
                  <a:sym typeface="Century Gothic"/>
                </a:defRPr>
              </a:pPr>
              <a:r>
                <a:t>The policy brief should look attractive </a:t>
              </a:r>
              <a:br/>
              <a:r>
                <a:t>and grab the reader’s attention.</a:t>
              </a:r>
            </a:p>
          </p:txBody>
        </p:sp>
        <p:sp>
          <p:nvSpPr>
            <p:cNvPr id="379" name="Line"/>
            <p:cNvSpPr/>
            <p:nvPr/>
          </p:nvSpPr>
          <p:spPr>
            <a:xfrm flipV="1">
              <a:off x="429964" y="866842"/>
              <a:ext cx="1" cy="3903614"/>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pPr>
                <a:defRPr>
                  <a:latin typeface="+mn-lt"/>
                  <a:ea typeface="+mn-ea"/>
                  <a:cs typeface="+mn-cs"/>
                  <a:sym typeface="Helvetica"/>
                </a:defRPr>
              </a:pPr>
              <a:endParaRPr/>
            </a:p>
          </p:txBody>
        </p:sp>
        <p:grpSp>
          <p:nvGrpSpPr>
            <p:cNvPr id="382" name="Group"/>
            <p:cNvGrpSpPr/>
            <p:nvPr/>
          </p:nvGrpSpPr>
          <p:grpSpPr>
            <a:xfrm>
              <a:off x="0" y="0"/>
              <a:ext cx="859927" cy="859926"/>
              <a:chOff x="0" y="-1"/>
              <a:chExt cx="859926" cy="859925"/>
            </a:xfrm>
          </p:grpSpPr>
          <p:sp>
            <p:nvSpPr>
              <p:cNvPr id="380" name="Title 1"/>
              <p:cNvSpPr txBox="1"/>
              <p:nvPr/>
            </p:nvSpPr>
            <p:spPr>
              <a:xfrm>
                <a:off x="48227" y="15882"/>
                <a:ext cx="763473" cy="80598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ctr">
                <a:normAutofit/>
              </a:bodyPr>
              <a:lstStyle>
                <a:lvl1pPr algn="ctr" defTabSz="801093">
                  <a:lnSpc>
                    <a:spcPct val="96000"/>
                  </a:lnSpc>
                  <a:defRPr sz="4300" b="1" cap="all" spc="-200">
                    <a:solidFill>
                      <a:srgbClr val="006CA6"/>
                    </a:solidFill>
                    <a:latin typeface="Century Gothic"/>
                    <a:ea typeface="Century Gothic"/>
                    <a:cs typeface="Century Gothic"/>
                    <a:sym typeface="Century Gothic"/>
                  </a:defRPr>
                </a:lvl1pPr>
              </a:lstStyle>
              <a:p>
                <a:r>
                  <a:t>8</a:t>
                </a:r>
              </a:p>
            </p:txBody>
          </p:sp>
          <p:sp>
            <p:nvSpPr>
              <p:cNvPr id="381" name="Square"/>
              <p:cNvSpPr/>
              <p:nvPr/>
            </p:nvSpPr>
            <p:spPr>
              <a:xfrm>
                <a:off x="-1" y="-2"/>
                <a:ext cx="859928" cy="859927"/>
              </a:xfrm>
              <a:prstGeom prst="rect">
                <a:avLst/>
              </a:prstGeom>
              <a:noFill/>
              <a:ln w="50800" cap="flat">
                <a:solidFill>
                  <a:srgbClr val="006CA6"/>
                </a:solidFill>
                <a:prstDash val="solid"/>
                <a:miter lim="800000"/>
              </a:ln>
              <a:effectLst/>
            </p:spPr>
            <p:txBody>
              <a:bodyPr wrap="square" lIns="48766" tIns="48766" rIns="48766" bIns="48766" numCol="1" anchor="ctr">
                <a:noAutofit/>
              </a:bodyPr>
              <a:lstStyle/>
              <a:p>
                <a:endParaRPr/>
              </a:p>
            </p:txBody>
          </p:sp>
        </p:grpSp>
        <p:sp>
          <p:nvSpPr>
            <p:cNvPr id="383" name="Rectangle 4"/>
            <p:cNvSpPr txBox="1"/>
            <p:nvPr/>
          </p:nvSpPr>
          <p:spPr>
            <a:xfrm>
              <a:off x="1298709" y="3431179"/>
              <a:ext cx="9712584" cy="1053208"/>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t">
              <a:spAutoFit/>
            </a:bodyPr>
            <a:lstStyle/>
            <a:p>
              <a:pPr defTabSz="457200">
                <a:lnSpc>
                  <a:spcPct val="115000"/>
                </a:lnSpc>
                <a:defRPr sz="2900">
                  <a:uFill>
                    <a:solidFill>
                      <a:srgbClr val="000000"/>
                    </a:solidFill>
                  </a:uFill>
                  <a:latin typeface="Century Gothic"/>
                  <a:ea typeface="Century Gothic"/>
                  <a:cs typeface="Century Gothic"/>
                  <a:sym typeface="Century Gothic"/>
                </a:defRPr>
              </a:pPr>
              <a:r>
                <a:t>Consider the use of colour, graphics </a:t>
              </a:r>
              <a:br/>
              <a:r>
                <a:t>and photographs.</a:t>
              </a:r>
            </a:p>
          </p:txBody>
        </p:sp>
        <p:sp>
          <p:nvSpPr>
            <p:cNvPr id="384" name="Line"/>
            <p:cNvSpPr/>
            <p:nvPr/>
          </p:nvSpPr>
          <p:spPr>
            <a:xfrm>
              <a:off x="423613" y="3227660"/>
              <a:ext cx="10681137" cy="1"/>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pPr>
                <a:defRPr>
                  <a:latin typeface="+mn-lt"/>
                  <a:ea typeface="+mn-ea"/>
                  <a:cs typeface="+mn-cs"/>
                  <a:sym typeface="Helvetica"/>
                </a:defRPr>
              </a:pPr>
              <a:endParaRPr/>
            </a:p>
          </p:txBody>
        </p:sp>
      </p:gr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7" name="Rectangle"/>
          <p:cNvSpPr/>
          <p:nvPr/>
        </p:nvSpPr>
        <p:spPr>
          <a:xfrm>
            <a:off x="-1" y="-16712"/>
            <a:ext cx="13004802" cy="1944050"/>
          </a:xfrm>
          <a:prstGeom prst="rect">
            <a:avLst/>
          </a:prstGeom>
          <a:solidFill>
            <a:srgbClr val="242E7C"/>
          </a:solidFill>
          <a:ln w="12700">
            <a:miter lim="400000"/>
          </a:ln>
          <a:effectLst>
            <a:outerShdw blurRad="203200" dist="25400" dir="16200000" rotWithShape="0">
              <a:srgbClr val="000000">
                <a:alpha val="29000"/>
              </a:srgbClr>
            </a:outerShdw>
          </a:effectLst>
        </p:spPr>
        <p:txBody>
          <a:bodyPr lIns="48766" tIns="48766" rIns="48766" bIns="48766" anchor="ctr"/>
          <a:lstStyle/>
          <a:p>
            <a:endParaRPr/>
          </a:p>
        </p:txBody>
      </p:sp>
      <p:sp>
        <p:nvSpPr>
          <p:cNvPr id="388" name="Characteristics of  effective policy briefs:"/>
          <p:cNvSpPr txBox="1">
            <a:spLocks noGrp="1"/>
          </p:cNvSpPr>
          <p:nvPr>
            <p:ph type="title"/>
          </p:nvPr>
        </p:nvSpPr>
        <p:spPr>
          <a:xfrm>
            <a:off x="2948321" y="261046"/>
            <a:ext cx="9059480" cy="1413936"/>
          </a:xfrm>
          <a:prstGeom prst="rect">
            <a:avLst/>
          </a:prstGeom>
        </p:spPr>
        <p:txBody>
          <a:bodyPr>
            <a:normAutofit/>
          </a:bodyPr>
          <a:lstStyle/>
          <a:p>
            <a:pPr marR="348488" defTabSz="448055">
              <a:lnSpc>
                <a:spcPct val="100000"/>
              </a:lnSpc>
              <a:defRPr sz="4312" cap="all">
                <a:solidFill>
                  <a:srgbClr val="FFFFFF"/>
                </a:solidFill>
                <a:uFill>
                  <a:solidFill>
                    <a:srgbClr val="000000"/>
                  </a:solidFill>
                </a:uFill>
                <a:latin typeface="Century Gothic"/>
                <a:ea typeface="Century Gothic"/>
                <a:cs typeface="Century Gothic"/>
                <a:sym typeface="Century Gothic"/>
              </a:defRPr>
            </a:pPr>
            <a:r>
              <a:rPr b="1" dirty="0"/>
              <a:t>Characteristics of </a:t>
            </a:r>
            <a:br>
              <a:rPr b="1" dirty="0"/>
            </a:br>
            <a:r>
              <a:rPr b="1" dirty="0"/>
              <a:t>effective policy briefs</a:t>
            </a:r>
          </a:p>
        </p:txBody>
      </p:sp>
      <p:grpSp>
        <p:nvGrpSpPr>
          <p:cNvPr id="394" name="Group"/>
          <p:cNvGrpSpPr/>
          <p:nvPr/>
        </p:nvGrpSpPr>
        <p:grpSpPr>
          <a:xfrm>
            <a:off x="0" y="-16669"/>
            <a:ext cx="2568179" cy="1943894"/>
            <a:chOff x="0" y="0"/>
            <a:chExt cx="2568178" cy="1943893"/>
          </a:xfrm>
        </p:grpSpPr>
        <p:sp>
          <p:nvSpPr>
            <p:cNvPr id="389" name="Pentagon 1"/>
            <p:cNvSpPr/>
            <p:nvPr/>
          </p:nvSpPr>
          <p:spPr>
            <a:xfrm>
              <a:off x="0" y="0"/>
              <a:ext cx="2568179" cy="1943894"/>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493" y="21600"/>
                  </a:lnTo>
                  <a:lnTo>
                    <a:pt x="21600" y="11003"/>
                  </a:lnTo>
                  <a:lnTo>
                    <a:pt x="14493" y="0"/>
                  </a:lnTo>
                  <a:lnTo>
                    <a:pt x="0" y="0"/>
                  </a:lnTo>
                  <a:close/>
                </a:path>
              </a:pathLst>
            </a:custGeom>
            <a:gradFill flip="none" rotWithShape="1">
              <a:gsLst>
                <a:gs pos="0">
                  <a:srgbClr val="E46506"/>
                </a:gs>
                <a:gs pos="100000">
                  <a:srgbClr val="FF8236"/>
                </a:gs>
              </a:gsLst>
              <a:lin ang="0" scaled="0"/>
            </a:gradFill>
            <a:ln w="12700" cap="flat">
              <a:noFill/>
              <a:miter lim="400000"/>
            </a:ln>
            <a:effectLst>
              <a:outerShdw blurRad="203200" dist="25400" dir="5400000" rotWithShape="0">
                <a:srgbClr val="000000">
                  <a:alpha val="11983"/>
                </a:srgbClr>
              </a:outerShdw>
            </a:effectLst>
          </p:spPr>
          <p:txBody>
            <a:bodyPr wrap="square" lIns="48766" tIns="48766" rIns="48766" bIns="48766" numCol="1" anchor="ctr">
              <a:noAutofit/>
            </a:bodyPr>
            <a:lstStyle/>
            <a:p>
              <a:pPr>
                <a:defRPr>
                  <a:latin typeface="+mn-lt"/>
                  <a:ea typeface="+mn-ea"/>
                  <a:cs typeface="+mn-cs"/>
                  <a:sym typeface="Helvetica"/>
                </a:defRPr>
              </a:pPr>
              <a:endParaRPr/>
            </a:p>
          </p:txBody>
        </p:sp>
        <p:grpSp>
          <p:nvGrpSpPr>
            <p:cNvPr id="392" name="Group 25"/>
            <p:cNvGrpSpPr/>
            <p:nvPr/>
          </p:nvGrpSpPr>
          <p:grpSpPr>
            <a:xfrm>
              <a:off x="604406" y="458880"/>
              <a:ext cx="1127552" cy="1026205"/>
              <a:chOff x="12699" y="-12700"/>
              <a:chExt cx="1127551" cy="1026204"/>
            </a:xfrm>
          </p:grpSpPr>
          <p:sp>
            <p:nvSpPr>
              <p:cNvPr id="390" name="Title 1"/>
              <p:cNvSpPr txBox="1"/>
              <p:nvPr/>
            </p:nvSpPr>
            <p:spPr>
              <a:xfrm>
                <a:off x="12699" y="-12701"/>
                <a:ext cx="1127553" cy="1026206"/>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ctr">
                <a:normAutofit/>
              </a:bodyPr>
              <a:lstStyle>
                <a:lvl1pPr algn="ctr" defTabSz="1144422">
                  <a:lnSpc>
                    <a:spcPct val="120000"/>
                  </a:lnSpc>
                  <a:defRPr sz="5000" b="1" cap="all" spc="-100">
                    <a:solidFill>
                      <a:srgbClr val="242E7C"/>
                    </a:solidFill>
                    <a:latin typeface="Century Gothic"/>
                    <a:ea typeface="Century Gothic"/>
                    <a:cs typeface="Century Gothic"/>
                    <a:sym typeface="Century Gothic"/>
                  </a:defRPr>
                </a:lvl1pPr>
              </a:lstStyle>
              <a:p>
                <a:r>
                  <a:t>6</a:t>
                </a:r>
              </a:p>
            </p:txBody>
          </p:sp>
          <p:sp>
            <p:nvSpPr>
              <p:cNvPr id="391" name="Square"/>
              <p:cNvSpPr/>
              <p:nvPr/>
            </p:nvSpPr>
            <p:spPr>
              <a:xfrm>
                <a:off x="124821" y="60086"/>
                <a:ext cx="914563" cy="914563"/>
              </a:xfrm>
              <a:prstGeom prst="rect">
                <a:avLst/>
              </a:prstGeom>
              <a:noFill/>
              <a:ln w="50800" cap="flat">
                <a:solidFill>
                  <a:srgbClr val="242E7C"/>
                </a:solidFill>
                <a:prstDash val="solid"/>
                <a:miter lim="800000"/>
              </a:ln>
              <a:effectLst/>
            </p:spPr>
            <p:txBody>
              <a:bodyPr wrap="square" lIns="48766" tIns="48766" rIns="48766" bIns="48766" numCol="1" anchor="ctr">
                <a:noAutofit/>
              </a:bodyPr>
              <a:lstStyle/>
              <a:p>
                <a:endParaRPr/>
              </a:p>
            </p:txBody>
          </p:sp>
        </p:grpSp>
        <p:pic>
          <p:nvPicPr>
            <p:cNvPr id="393" name="HiAP-modules-text-BLue.png" descr="HiAP-modules-text-BLue.png"/>
            <p:cNvPicPr>
              <a:picLocks noChangeAspect="1"/>
            </p:cNvPicPr>
            <p:nvPr/>
          </p:nvPicPr>
          <p:blipFill>
            <a:blip r:embed="rId3"/>
            <a:stretch>
              <a:fillRect/>
            </a:stretch>
          </p:blipFill>
          <p:spPr>
            <a:xfrm>
              <a:off x="92007" y="75131"/>
              <a:ext cx="507689" cy="1612041"/>
            </a:xfrm>
            <a:prstGeom prst="rect">
              <a:avLst/>
            </a:prstGeom>
            <a:ln w="12700" cap="flat">
              <a:noFill/>
              <a:miter lim="400000"/>
            </a:ln>
            <a:effectLst/>
          </p:spPr>
        </p:pic>
      </p:grpSp>
      <p:pic>
        <p:nvPicPr>
          <p:cNvPr id="395" name="HiAP-Wireframe-graphic-2.png" descr="HiAP-Wireframe-graphic-2.png"/>
          <p:cNvPicPr>
            <a:picLocks noChangeAspect="1"/>
          </p:cNvPicPr>
          <p:nvPr/>
        </p:nvPicPr>
        <p:blipFill>
          <a:blip r:embed="rId4"/>
          <a:srcRect l="4891" t="2175" r="4891" b="87108"/>
          <a:stretch>
            <a:fillRect/>
          </a:stretch>
        </p:blipFill>
        <p:spPr>
          <a:xfrm flipH="1">
            <a:off x="-9972" y="8292543"/>
            <a:ext cx="13024744" cy="1467159"/>
          </a:xfrm>
          <a:prstGeom prst="rect">
            <a:avLst/>
          </a:prstGeom>
          <a:ln w="12700">
            <a:miter lim="400000"/>
          </a:ln>
        </p:spPr>
      </p:pic>
      <p:grpSp>
        <p:nvGrpSpPr>
          <p:cNvPr id="405" name="Group"/>
          <p:cNvGrpSpPr/>
          <p:nvPr/>
        </p:nvGrpSpPr>
        <p:grpSpPr>
          <a:xfrm>
            <a:off x="738218" y="2697148"/>
            <a:ext cx="11104750" cy="4770457"/>
            <a:chOff x="0" y="0"/>
            <a:chExt cx="11104749" cy="4770455"/>
          </a:xfrm>
        </p:grpSpPr>
        <p:sp>
          <p:nvSpPr>
            <p:cNvPr id="396" name="Limited political influence"/>
            <p:cNvSpPr txBox="1"/>
            <p:nvPr/>
          </p:nvSpPr>
          <p:spPr>
            <a:xfrm>
              <a:off x="1298709" y="95446"/>
              <a:ext cx="4795064" cy="643633"/>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8766" tIns="48766" rIns="48766" bIns="48766" numCol="1" anchor="t">
              <a:spAutoFit/>
            </a:bodyPr>
            <a:lstStyle>
              <a:lvl1pPr defTabSz="457200">
                <a:lnSpc>
                  <a:spcPct val="115000"/>
                </a:lnSpc>
                <a:defRPr sz="3500" b="1">
                  <a:uFill>
                    <a:solidFill>
                      <a:srgbClr val="000000"/>
                    </a:solidFill>
                  </a:uFill>
                  <a:latin typeface="Century Gothic"/>
                  <a:ea typeface="Century Gothic"/>
                  <a:cs typeface="Century Gothic"/>
                  <a:sym typeface="Century Gothic"/>
                </a:defRPr>
              </a:lvl1pPr>
            </a:lstStyle>
            <a:p>
              <a:r>
                <a:t>Practical and feasible</a:t>
              </a:r>
            </a:p>
          </p:txBody>
        </p:sp>
        <p:sp>
          <p:nvSpPr>
            <p:cNvPr id="397" name="Line"/>
            <p:cNvSpPr/>
            <p:nvPr/>
          </p:nvSpPr>
          <p:spPr>
            <a:xfrm>
              <a:off x="423613" y="4764105"/>
              <a:ext cx="10681137" cy="1"/>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pPr>
                <a:defRPr>
                  <a:latin typeface="+mn-lt"/>
                  <a:ea typeface="+mn-ea"/>
                  <a:cs typeface="+mn-cs"/>
                  <a:sym typeface="Helvetica"/>
                </a:defRPr>
              </a:pPr>
              <a:endParaRPr/>
            </a:p>
          </p:txBody>
        </p:sp>
        <p:sp>
          <p:nvSpPr>
            <p:cNvPr id="398" name="Rectangle 4"/>
            <p:cNvSpPr txBox="1"/>
            <p:nvPr/>
          </p:nvSpPr>
          <p:spPr>
            <a:xfrm>
              <a:off x="1298709" y="1331512"/>
              <a:ext cx="9712584" cy="542033"/>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t">
              <a:spAutoFit/>
            </a:bodyPr>
            <a:lstStyle>
              <a:lvl1pPr defTabSz="457200">
                <a:lnSpc>
                  <a:spcPct val="115000"/>
                </a:lnSpc>
                <a:defRPr sz="2900">
                  <a:uFill>
                    <a:solidFill>
                      <a:srgbClr val="000000"/>
                    </a:solidFill>
                  </a:uFill>
                  <a:latin typeface="Century Gothic"/>
                  <a:ea typeface="Century Gothic"/>
                  <a:cs typeface="Century Gothic"/>
                  <a:sym typeface="Century Gothic"/>
                </a:defRPr>
              </a:lvl1pPr>
            </a:lstStyle>
            <a:p>
              <a:r>
                <a:t>The policy brief needs to be realistic. </a:t>
              </a:r>
            </a:p>
          </p:txBody>
        </p:sp>
        <p:sp>
          <p:nvSpPr>
            <p:cNvPr id="399" name="Line"/>
            <p:cNvSpPr/>
            <p:nvPr/>
          </p:nvSpPr>
          <p:spPr>
            <a:xfrm flipV="1">
              <a:off x="429964" y="866842"/>
              <a:ext cx="1" cy="3903614"/>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pPr>
                <a:defRPr>
                  <a:latin typeface="+mn-lt"/>
                  <a:ea typeface="+mn-ea"/>
                  <a:cs typeface="+mn-cs"/>
                  <a:sym typeface="Helvetica"/>
                </a:defRPr>
              </a:pPr>
              <a:endParaRPr/>
            </a:p>
          </p:txBody>
        </p:sp>
        <p:grpSp>
          <p:nvGrpSpPr>
            <p:cNvPr id="402" name="Group"/>
            <p:cNvGrpSpPr/>
            <p:nvPr/>
          </p:nvGrpSpPr>
          <p:grpSpPr>
            <a:xfrm>
              <a:off x="0" y="0"/>
              <a:ext cx="859927" cy="859926"/>
              <a:chOff x="0" y="-1"/>
              <a:chExt cx="859926" cy="859925"/>
            </a:xfrm>
          </p:grpSpPr>
          <p:sp>
            <p:nvSpPr>
              <p:cNvPr id="400" name="Title 1"/>
              <p:cNvSpPr txBox="1"/>
              <p:nvPr/>
            </p:nvSpPr>
            <p:spPr>
              <a:xfrm>
                <a:off x="48227" y="15882"/>
                <a:ext cx="763473" cy="80598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ctr">
                <a:normAutofit/>
              </a:bodyPr>
              <a:lstStyle>
                <a:lvl1pPr algn="ctr" defTabSz="801093">
                  <a:lnSpc>
                    <a:spcPct val="96000"/>
                  </a:lnSpc>
                  <a:defRPr sz="4300" b="1" cap="all" spc="-200">
                    <a:solidFill>
                      <a:srgbClr val="242E7C"/>
                    </a:solidFill>
                    <a:latin typeface="Century Gothic"/>
                    <a:ea typeface="Century Gothic"/>
                    <a:cs typeface="Century Gothic"/>
                    <a:sym typeface="Century Gothic"/>
                  </a:defRPr>
                </a:lvl1pPr>
              </a:lstStyle>
              <a:p>
                <a:r>
                  <a:t>9</a:t>
                </a:r>
              </a:p>
            </p:txBody>
          </p:sp>
          <p:sp>
            <p:nvSpPr>
              <p:cNvPr id="401" name="Square"/>
              <p:cNvSpPr/>
              <p:nvPr/>
            </p:nvSpPr>
            <p:spPr>
              <a:xfrm>
                <a:off x="-1" y="-2"/>
                <a:ext cx="859928" cy="859927"/>
              </a:xfrm>
              <a:prstGeom prst="rect">
                <a:avLst/>
              </a:prstGeom>
              <a:noFill/>
              <a:ln w="50800" cap="flat">
                <a:solidFill>
                  <a:srgbClr val="242E7C"/>
                </a:solidFill>
                <a:prstDash val="solid"/>
                <a:miter lim="800000"/>
              </a:ln>
              <a:effectLst/>
            </p:spPr>
            <p:txBody>
              <a:bodyPr wrap="square" lIns="48766" tIns="48766" rIns="48766" bIns="48766" numCol="1" anchor="ctr">
                <a:noAutofit/>
              </a:bodyPr>
              <a:lstStyle/>
              <a:p>
                <a:endParaRPr/>
              </a:p>
            </p:txBody>
          </p:sp>
        </p:grpSp>
        <p:sp>
          <p:nvSpPr>
            <p:cNvPr id="403" name="Rectangle 4"/>
            <p:cNvSpPr txBox="1"/>
            <p:nvPr/>
          </p:nvSpPr>
          <p:spPr>
            <a:xfrm>
              <a:off x="1298709" y="2415179"/>
              <a:ext cx="9712584" cy="2075558"/>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t">
              <a:spAutoFit/>
            </a:bodyPr>
            <a:lstStyle/>
            <a:p>
              <a:pPr defTabSz="457200">
                <a:lnSpc>
                  <a:spcPct val="115000"/>
                </a:lnSpc>
                <a:defRPr sz="2900">
                  <a:uFill>
                    <a:solidFill>
                      <a:srgbClr val="000000"/>
                    </a:solidFill>
                  </a:uFill>
                  <a:latin typeface="Century Gothic"/>
                  <a:ea typeface="Century Gothic"/>
                  <a:cs typeface="Century Gothic"/>
                  <a:sym typeface="Century Gothic"/>
                </a:defRPr>
              </a:pPr>
              <a:r>
                <a:t>The target audience will be more interested in recommendations they can implement – that </a:t>
              </a:r>
              <a:br/>
              <a:r>
                <a:t>are politically, economically, socially and </a:t>
              </a:r>
              <a:br/>
              <a:r>
                <a:t>technically feasible.</a:t>
              </a:r>
            </a:p>
          </p:txBody>
        </p:sp>
        <p:sp>
          <p:nvSpPr>
            <p:cNvPr id="404" name="Line"/>
            <p:cNvSpPr/>
            <p:nvPr/>
          </p:nvSpPr>
          <p:spPr>
            <a:xfrm>
              <a:off x="423613" y="2211660"/>
              <a:ext cx="10681137" cy="1"/>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pPr>
                <a:defRPr>
                  <a:latin typeface="+mn-lt"/>
                  <a:ea typeface="+mn-ea"/>
                  <a:cs typeface="+mn-cs"/>
                  <a:sym typeface="Helvetica"/>
                </a:defRPr>
              </a:pPr>
              <a:endParaRPr/>
            </a:p>
          </p:txBody>
        </p:sp>
      </p:gr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7" name="Rectangle"/>
          <p:cNvSpPr/>
          <p:nvPr/>
        </p:nvSpPr>
        <p:spPr>
          <a:xfrm>
            <a:off x="-1" y="-16712"/>
            <a:ext cx="13004802" cy="1944050"/>
          </a:xfrm>
          <a:prstGeom prst="rect">
            <a:avLst/>
          </a:prstGeom>
          <a:solidFill>
            <a:srgbClr val="242E7C"/>
          </a:solidFill>
          <a:ln w="12700">
            <a:miter lim="400000"/>
          </a:ln>
          <a:effectLst>
            <a:outerShdw blurRad="203200" dist="25400" dir="16200000" rotWithShape="0">
              <a:srgbClr val="000000">
                <a:alpha val="29000"/>
              </a:srgbClr>
            </a:outerShdw>
          </a:effectLst>
        </p:spPr>
        <p:txBody>
          <a:bodyPr lIns="48766" tIns="48766" rIns="48766" bIns="48766" anchor="ctr"/>
          <a:lstStyle/>
          <a:p>
            <a:endParaRPr/>
          </a:p>
        </p:txBody>
      </p:sp>
      <p:sp>
        <p:nvSpPr>
          <p:cNvPr id="408" name="Structure of policy briefs"/>
          <p:cNvSpPr txBox="1">
            <a:spLocks noGrp="1"/>
          </p:cNvSpPr>
          <p:nvPr>
            <p:ph type="title"/>
          </p:nvPr>
        </p:nvSpPr>
        <p:spPr>
          <a:xfrm>
            <a:off x="2948321" y="261046"/>
            <a:ext cx="9059480" cy="1413936"/>
          </a:xfrm>
          <a:prstGeom prst="rect">
            <a:avLst/>
          </a:prstGeom>
        </p:spPr>
        <p:txBody>
          <a:bodyPr/>
          <a:lstStyle>
            <a:lvl1pPr marR="355600" defTabSz="457200">
              <a:lnSpc>
                <a:spcPts val="6300"/>
              </a:lnSpc>
              <a:defRPr sz="4400" b="1" cap="all">
                <a:solidFill>
                  <a:srgbClr val="FFFFFF"/>
                </a:solidFill>
                <a:uFill>
                  <a:solidFill>
                    <a:srgbClr val="000000"/>
                  </a:solidFill>
                </a:uFill>
                <a:latin typeface="Century Gothic"/>
                <a:ea typeface="Century Gothic"/>
                <a:cs typeface="Century Gothic"/>
                <a:sym typeface="Century Gothic"/>
              </a:defRPr>
            </a:lvl1pPr>
          </a:lstStyle>
          <a:p>
            <a:pPr>
              <a:defRPr b="0"/>
            </a:pPr>
            <a:r>
              <a:rPr b="1"/>
              <a:t>Structure of policy briefs</a:t>
            </a:r>
          </a:p>
        </p:txBody>
      </p:sp>
      <p:grpSp>
        <p:nvGrpSpPr>
          <p:cNvPr id="414" name="Group"/>
          <p:cNvGrpSpPr/>
          <p:nvPr/>
        </p:nvGrpSpPr>
        <p:grpSpPr>
          <a:xfrm>
            <a:off x="0" y="-16669"/>
            <a:ext cx="2568179" cy="1943894"/>
            <a:chOff x="0" y="0"/>
            <a:chExt cx="2568178" cy="1943893"/>
          </a:xfrm>
        </p:grpSpPr>
        <p:sp>
          <p:nvSpPr>
            <p:cNvPr id="409" name="Pentagon 1"/>
            <p:cNvSpPr/>
            <p:nvPr/>
          </p:nvSpPr>
          <p:spPr>
            <a:xfrm>
              <a:off x="0" y="0"/>
              <a:ext cx="2568179" cy="1943894"/>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493" y="21600"/>
                  </a:lnTo>
                  <a:lnTo>
                    <a:pt x="21600" y="11003"/>
                  </a:lnTo>
                  <a:lnTo>
                    <a:pt x="14493" y="0"/>
                  </a:lnTo>
                  <a:lnTo>
                    <a:pt x="0" y="0"/>
                  </a:lnTo>
                  <a:close/>
                </a:path>
              </a:pathLst>
            </a:custGeom>
            <a:gradFill flip="none" rotWithShape="1">
              <a:gsLst>
                <a:gs pos="0">
                  <a:srgbClr val="E46506"/>
                </a:gs>
                <a:gs pos="100000">
                  <a:srgbClr val="FF8236"/>
                </a:gs>
              </a:gsLst>
              <a:lin ang="0" scaled="0"/>
            </a:gradFill>
            <a:ln w="12700" cap="flat">
              <a:noFill/>
              <a:miter lim="400000"/>
            </a:ln>
            <a:effectLst>
              <a:outerShdw blurRad="203200" dist="25400" dir="5400000" rotWithShape="0">
                <a:srgbClr val="000000">
                  <a:alpha val="11983"/>
                </a:srgbClr>
              </a:outerShdw>
            </a:effectLst>
          </p:spPr>
          <p:txBody>
            <a:bodyPr wrap="square" lIns="48766" tIns="48766" rIns="48766" bIns="48766" numCol="1" anchor="ctr">
              <a:noAutofit/>
            </a:bodyPr>
            <a:lstStyle/>
            <a:p>
              <a:pPr>
                <a:defRPr>
                  <a:latin typeface="+mn-lt"/>
                  <a:ea typeface="+mn-ea"/>
                  <a:cs typeface="+mn-cs"/>
                  <a:sym typeface="Helvetica"/>
                </a:defRPr>
              </a:pPr>
              <a:endParaRPr/>
            </a:p>
          </p:txBody>
        </p:sp>
        <p:grpSp>
          <p:nvGrpSpPr>
            <p:cNvPr id="412" name="Group 25"/>
            <p:cNvGrpSpPr/>
            <p:nvPr/>
          </p:nvGrpSpPr>
          <p:grpSpPr>
            <a:xfrm>
              <a:off x="604406" y="458880"/>
              <a:ext cx="1127552" cy="1026205"/>
              <a:chOff x="12699" y="-12700"/>
              <a:chExt cx="1127551" cy="1026204"/>
            </a:xfrm>
          </p:grpSpPr>
          <p:sp>
            <p:nvSpPr>
              <p:cNvPr id="410" name="Title 1"/>
              <p:cNvSpPr txBox="1"/>
              <p:nvPr/>
            </p:nvSpPr>
            <p:spPr>
              <a:xfrm>
                <a:off x="12699" y="-12701"/>
                <a:ext cx="1127553" cy="1026206"/>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ctr">
                <a:normAutofit/>
              </a:bodyPr>
              <a:lstStyle>
                <a:lvl1pPr algn="ctr" defTabSz="1144422">
                  <a:lnSpc>
                    <a:spcPct val="120000"/>
                  </a:lnSpc>
                  <a:defRPr sz="5000" b="1" cap="all" spc="-100">
                    <a:solidFill>
                      <a:srgbClr val="242E7C"/>
                    </a:solidFill>
                    <a:latin typeface="Century Gothic"/>
                    <a:ea typeface="Century Gothic"/>
                    <a:cs typeface="Century Gothic"/>
                    <a:sym typeface="Century Gothic"/>
                  </a:defRPr>
                </a:lvl1pPr>
              </a:lstStyle>
              <a:p>
                <a:r>
                  <a:t>6</a:t>
                </a:r>
              </a:p>
            </p:txBody>
          </p:sp>
          <p:sp>
            <p:nvSpPr>
              <p:cNvPr id="411" name="Square"/>
              <p:cNvSpPr/>
              <p:nvPr/>
            </p:nvSpPr>
            <p:spPr>
              <a:xfrm>
                <a:off x="124821" y="60086"/>
                <a:ext cx="914563" cy="914563"/>
              </a:xfrm>
              <a:prstGeom prst="rect">
                <a:avLst/>
              </a:prstGeom>
              <a:noFill/>
              <a:ln w="50800" cap="flat">
                <a:solidFill>
                  <a:srgbClr val="242E7C"/>
                </a:solidFill>
                <a:prstDash val="solid"/>
                <a:miter lim="800000"/>
              </a:ln>
              <a:effectLst/>
            </p:spPr>
            <p:txBody>
              <a:bodyPr wrap="square" lIns="48766" tIns="48766" rIns="48766" bIns="48766" numCol="1" anchor="ctr">
                <a:noAutofit/>
              </a:bodyPr>
              <a:lstStyle/>
              <a:p>
                <a:endParaRPr/>
              </a:p>
            </p:txBody>
          </p:sp>
        </p:grpSp>
        <p:pic>
          <p:nvPicPr>
            <p:cNvPr id="413" name="HiAP-modules-text-BLue.png" descr="HiAP-modules-text-BLue.png"/>
            <p:cNvPicPr>
              <a:picLocks noChangeAspect="1"/>
            </p:cNvPicPr>
            <p:nvPr/>
          </p:nvPicPr>
          <p:blipFill>
            <a:blip r:embed="rId3"/>
            <a:stretch>
              <a:fillRect/>
            </a:stretch>
          </p:blipFill>
          <p:spPr>
            <a:xfrm>
              <a:off x="92007" y="75131"/>
              <a:ext cx="507689" cy="1612041"/>
            </a:xfrm>
            <a:prstGeom prst="rect">
              <a:avLst/>
            </a:prstGeom>
            <a:ln w="12700" cap="flat">
              <a:noFill/>
              <a:miter lim="400000"/>
            </a:ln>
            <a:effectLst/>
          </p:spPr>
        </p:pic>
      </p:grpSp>
      <p:pic>
        <p:nvPicPr>
          <p:cNvPr id="415" name="HiAP-Icon-Checklist.png" descr="HiAP-Icon-Checklist.png"/>
          <p:cNvPicPr>
            <a:picLocks noChangeAspect="1"/>
          </p:cNvPicPr>
          <p:nvPr/>
        </p:nvPicPr>
        <p:blipFill>
          <a:blip r:embed="rId4"/>
          <a:stretch>
            <a:fillRect/>
          </a:stretch>
        </p:blipFill>
        <p:spPr>
          <a:xfrm>
            <a:off x="254157" y="3520869"/>
            <a:ext cx="4029794" cy="4209260"/>
          </a:xfrm>
          <a:prstGeom prst="rect">
            <a:avLst/>
          </a:prstGeom>
          <a:ln w="12700">
            <a:miter lim="400000"/>
          </a:ln>
        </p:spPr>
      </p:pic>
      <p:grpSp>
        <p:nvGrpSpPr>
          <p:cNvPr id="432" name="Group"/>
          <p:cNvGrpSpPr/>
          <p:nvPr/>
        </p:nvGrpSpPr>
        <p:grpSpPr>
          <a:xfrm>
            <a:off x="4778526" y="2812543"/>
            <a:ext cx="9004340" cy="5101614"/>
            <a:chOff x="0" y="-289304"/>
            <a:chExt cx="9004338" cy="5101613"/>
          </a:xfrm>
        </p:grpSpPr>
        <p:sp>
          <p:nvSpPr>
            <p:cNvPr id="416" name="Rectangle 4"/>
            <p:cNvSpPr txBox="1"/>
            <p:nvPr/>
          </p:nvSpPr>
          <p:spPr>
            <a:xfrm>
              <a:off x="1116068" y="-289304"/>
              <a:ext cx="7888270" cy="4590793"/>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t">
              <a:spAutoFit/>
            </a:bodyPr>
            <a:lstStyle/>
            <a:p>
              <a:pPr lvl="1" defTabSz="457200">
                <a:lnSpc>
                  <a:spcPct val="280000"/>
                </a:lnSpc>
                <a:defRPr>
                  <a:uFill>
                    <a:solidFill>
                      <a:srgbClr val="000000"/>
                    </a:solidFill>
                  </a:uFill>
                  <a:latin typeface="Century Gothic"/>
                  <a:ea typeface="Century Gothic"/>
                  <a:cs typeface="Century Gothic"/>
                  <a:sym typeface="Century Gothic"/>
                </a:defRPr>
              </a:pPr>
              <a:r>
                <a:rPr dirty="0"/>
                <a:t>Executive summary</a:t>
              </a:r>
            </a:p>
            <a:p>
              <a:pPr defTabSz="457200">
                <a:lnSpc>
                  <a:spcPct val="280000"/>
                </a:lnSpc>
                <a:defRPr>
                  <a:uFill>
                    <a:solidFill>
                      <a:srgbClr val="000000"/>
                    </a:solidFill>
                  </a:uFill>
                  <a:latin typeface="Century Gothic"/>
                  <a:ea typeface="Century Gothic"/>
                  <a:cs typeface="Century Gothic"/>
                  <a:sym typeface="Century Gothic"/>
                </a:defRPr>
              </a:pPr>
              <a:r>
                <a:rPr dirty="0"/>
                <a:t>Context and importance of the problem</a:t>
              </a:r>
            </a:p>
            <a:p>
              <a:pPr defTabSz="457200">
                <a:lnSpc>
                  <a:spcPct val="280000"/>
                </a:lnSpc>
                <a:defRPr>
                  <a:uFill>
                    <a:solidFill>
                      <a:srgbClr val="000000"/>
                    </a:solidFill>
                  </a:uFill>
                  <a:latin typeface="Century Gothic"/>
                  <a:ea typeface="Century Gothic"/>
                  <a:cs typeface="Century Gothic"/>
                  <a:sym typeface="Century Gothic"/>
                </a:defRPr>
              </a:pPr>
              <a:r>
                <a:rPr dirty="0"/>
                <a:t>Critique of policy option(s)</a:t>
              </a:r>
            </a:p>
            <a:p>
              <a:pPr defTabSz="457200">
                <a:lnSpc>
                  <a:spcPct val="280000"/>
                </a:lnSpc>
                <a:defRPr>
                  <a:uFill>
                    <a:solidFill>
                      <a:srgbClr val="000000"/>
                    </a:solidFill>
                  </a:uFill>
                  <a:latin typeface="Century Gothic"/>
                  <a:ea typeface="Century Gothic"/>
                  <a:cs typeface="Century Gothic"/>
                  <a:sym typeface="Century Gothic"/>
                </a:defRPr>
              </a:pPr>
              <a:r>
                <a:rPr dirty="0"/>
                <a:t>Policy recommendation</a:t>
              </a:r>
            </a:p>
            <a:p>
              <a:pPr defTabSz="457200">
                <a:lnSpc>
                  <a:spcPct val="280000"/>
                </a:lnSpc>
                <a:defRPr>
                  <a:uFill>
                    <a:solidFill>
                      <a:srgbClr val="000000"/>
                    </a:solidFill>
                  </a:uFill>
                  <a:latin typeface="Century Gothic"/>
                  <a:ea typeface="Century Gothic"/>
                  <a:cs typeface="Century Gothic"/>
                  <a:sym typeface="Century Gothic"/>
                </a:defRPr>
              </a:pPr>
              <a:r>
                <a:rPr dirty="0"/>
                <a:t>Appendices</a:t>
              </a:r>
            </a:p>
          </p:txBody>
        </p:sp>
        <p:grpSp>
          <p:nvGrpSpPr>
            <p:cNvPr id="419" name="Group"/>
            <p:cNvGrpSpPr/>
            <p:nvPr/>
          </p:nvGrpSpPr>
          <p:grpSpPr>
            <a:xfrm>
              <a:off x="0" y="0"/>
              <a:ext cx="693057" cy="693055"/>
              <a:chOff x="-1" y="-1"/>
              <a:chExt cx="693056" cy="693054"/>
            </a:xfrm>
          </p:grpSpPr>
          <p:sp>
            <p:nvSpPr>
              <p:cNvPr id="417" name="Title 1"/>
              <p:cNvSpPr txBox="1"/>
              <p:nvPr/>
            </p:nvSpPr>
            <p:spPr>
              <a:xfrm>
                <a:off x="38867" y="57585"/>
                <a:ext cx="615321" cy="567249"/>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ctr">
                <a:normAutofit/>
              </a:bodyPr>
              <a:lstStyle>
                <a:lvl1pPr algn="ctr" defTabSz="564771">
                  <a:lnSpc>
                    <a:spcPct val="96000"/>
                  </a:lnSpc>
                  <a:defRPr sz="3008" b="1" cap="all" spc="-111">
                    <a:solidFill>
                      <a:srgbClr val="532075"/>
                    </a:solidFill>
                    <a:latin typeface="Century Gothic"/>
                    <a:ea typeface="Century Gothic"/>
                    <a:cs typeface="Century Gothic"/>
                    <a:sym typeface="Century Gothic"/>
                  </a:defRPr>
                </a:lvl1pPr>
              </a:lstStyle>
              <a:p>
                <a:r>
                  <a:t>1</a:t>
                </a:r>
              </a:p>
            </p:txBody>
          </p:sp>
          <p:sp>
            <p:nvSpPr>
              <p:cNvPr id="418" name="Square"/>
              <p:cNvSpPr/>
              <p:nvPr/>
            </p:nvSpPr>
            <p:spPr>
              <a:xfrm>
                <a:off x="-2" y="-2"/>
                <a:ext cx="693058" cy="693056"/>
              </a:xfrm>
              <a:prstGeom prst="rect">
                <a:avLst/>
              </a:prstGeom>
              <a:noFill/>
              <a:ln w="50800" cap="flat">
                <a:solidFill>
                  <a:srgbClr val="532075"/>
                </a:solidFill>
                <a:prstDash val="solid"/>
                <a:miter lim="800000"/>
              </a:ln>
              <a:effectLst/>
            </p:spPr>
            <p:txBody>
              <a:bodyPr wrap="square" lIns="48766" tIns="48766" rIns="48766" bIns="48766" numCol="1" anchor="ctr">
                <a:noAutofit/>
              </a:bodyPr>
              <a:lstStyle/>
              <a:p>
                <a:endParaRPr/>
              </a:p>
            </p:txBody>
          </p:sp>
        </p:grpSp>
        <p:grpSp>
          <p:nvGrpSpPr>
            <p:cNvPr id="422" name="Group"/>
            <p:cNvGrpSpPr/>
            <p:nvPr/>
          </p:nvGrpSpPr>
          <p:grpSpPr>
            <a:xfrm>
              <a:off x="0" y="1029813"/>
              <a:ext cx="693057" cy="693056"/>
              <a:chOff x="-1" y="-1"/>
              <a:chExt cx="693056" cy="693054"/>
            </a:xfrm>
          </p:grpSpPr>
          <p:sp>
            <p:nvSpPr>
              <p:cNvPr id="420" name="Title 1"/>
              <p:cNvSpPr txBox="1"/>
              <p:nvPr/>
            </p:nvSpPr>
            <p:spPr>
              <a:xfrm>
                <a:off x="38867" y="45359"/>
                <a:ext cx="615321" cy="567249"/>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ctr">
                <a:normAutofit/>
              </a:bodyPr>
              <a:lstStyle>
                <a:lvl1pPr algn="ctr" defTabSz="600820">
                  <a:lnSpc>
                    <a:spcPct val="96000"/>
                  </a:lnSpc>
                  <a:defRPr sz="2700" b="1" cap="all" spc="-100">
                    <a:solidFill>
                      <a:srgbClr val="A71680"/>
                    </a:solidFill>
                    <a:latin typeface="Century Gothic"/>
                    <a:ea typeface="Century Gothic"/>
                    <a:cs typeface="Century Gothic"/>
                    <a:sym typeface="Century Gothic"/>
                  </a:defRPr>
                </a:lvl1pPr>
              </a:lstStyle>
              <a:p>
                <a:r>
                  <a:t>2</a:t>
                </a:r>
              </a:p>
            </p:txBody>
          </p:sp>
          <p:sp>
            <p:nvSpPr>
              <p:cNvPr id="421" name="Square"/>
              <p:cNvSpPr/>
              <p:nvPr/>
            </p:nvSpPr>
            <p:spPr>
              <a:xfrm>
                <a:off x="-2" y="-2"/>
                <a:ext cx="693058" cy="693056"/>
              </a:xfrm>
              <a:prstGeom prst="rect">
                <a:avLst/>
              </a:prstGeom>
              <a:noFill/>
              <a:ln w="50800" cap="flat">
                <a:solidFill>
                  <a:srgbClr val="A71680"/>
                </a:solidFill>
                <a:prstDash val="solid"/>
                <a:miter lim="800000"/>
              </a:ln>
              <a:effectLst/>
            </p:spPr>
            <p:txBody>
              <a:bodyPr wrap="square" lIns="48766" tIns="48766" rIns="48766" bIns="48766" numCol="1" anchor="ctr">
                <a:noAutofit/>
              </a:bodyPr>
              <a:lstStyle/>
              <a:p>
                <a:pPr>
                  <a:defRPr>
                    <a:solidFill>
                      <a:srgbClr val="A71680"/>
                    </a:solidFill>
                  </a:defRPr>
                </a:pPr>
                <a:endParaRPr/>
              </a:p>
            </p:txBody>
          </p:sp>
        </p:grpSp>
        <p:grpSp>
          <p:nvGrpSpPr>
            <p:cNvPr id="425" name="Group"/>
            <p:cNvGrpSpPr/>
            <p:nvPr/>
          </p:nvGrpSpPr>
          <p:grpSpPr>
            <a:xfrm>
              <a:off x="0" y="2059626"/>
              <a:ext cx="693057" cy="693056"/>
              <a:chOff x="-1" y="-1"/>
              <a:chExt cx="693056" cy="693054"/>
            </a:xfrm>
          </p:grpSpPr>
          <p:sp>
            <p:nvSpPr>
              <p:cNvPr id="423" name="Title 1"/>
              <p:cNvSpPr txBox="1"/>
              <p:nvPr/>
            </p:nvSpPr>
            <p:spPr>
              <a:xfrm>
                <a:off x="38867" y="45359"/>
                <a:ext cx="615321" cy="567249"/>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ctr">
                <a:normAutofit/>
              </a:bodyPr>
              <a:lstStyle>
                <a:lvl1pPr algn="ctr" defTabSz="600820">
                  <a:lnSpc>
                    <a:spcPct val="96000"/>
                  </a:lnSpc>
                  <a:defRPr sz="2700" b="1" cap="all" spc="-100">
                    <a:solidFill>
                      <a:srgbClr val="E50069"/>
                    </a:solidFill>
                    <a:latin typeface="Century Gothic"/>
                    <a:ea typeface="Century Gothic"/>
                    <a:cs typeface="Century Gothic"/>
                    <a:sym typeface="Century Gothic"/>
                  </a:defRPr>
                </a:lvl1pPr>
              </a:lstStyle>
              <a:p>
                <a:r>
                  <a:t>3</a:t>
                </a:r>
              </a:p>
            </p:txBody>
          </p:sp>
          <p:sp>
            <p:nvSpPr>
              <p:cNvPr id="424" name="Square"/>
              <p:cNvSpPr/>
              <p:nvPr/>
            </p:nvSpPr>
            <p:spPr>
              <a:xfrm>
                <a:off x="-2" y="-2"/>
                <a:ext cx="693058" cy="693056"/>
              </a:xfrm>
              <a:prstGeom prst="rect">
                <a:avLst/>
              </a:prstGeom>
              <a:noFill/>
              <a:ln w="50800" cap="flat">
                <a:solidFill>
                  <a:srgbClr val="E50069"/>
                </a:solidFill>
                <a:prstDash val="solid"/>
                <a:miter lim="800000"/>
              </a:ln>
              <a:effectLst/>
            </p:spPr>
            <p:txBody>
              <a:bodyPr wrap="square" lIns="48766" tIns="48766" rIns="48766" bIns="48766" numCol="1" anchor="ctr">
                <a:noAutofit/>
              </a:bodyPr>
              <a:lstStyle/>
              <a:p>
                <a:endParaRPr/>
              </a:p>
            </p:txBody>
          </p:sp>
        </p:grpSp>
        <p:grpSp>
          <p:nvGrpSpPr>
            <p:cNvPr id="428" name="Group"/>
            <p:cNvGrpSpPr/>
            <p:nvPr/>
          </p:nvGrpSpPr>
          <p:grpSpPr>
            <a:xfrm>
              <a:off x="0" y="3089440"/>
              <a:ext cx="693057" cy="693056"/>
              <a:chOff x="-1" y="-1"/>
              <a:chExt cx="693056" cy="693054"/>
            </a:xfrm>
          </p:grpSpPr>
          <p:sp>
            <p:nvSpPr>
              <p:cNvPr id="426" name="Title 1"/>
              <p:cNvSpPr txBox="1"/>
              <p:nvPr/>
            </p:nvSpPr>
            <p:spPr>
              <a:xfrm>
                <a:off x="26643" y="45359"/>
                <a:ext cx="615320" cy="567249"/>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ctr">
                <a:normAutofit/>
              </a:bodyPr>
              <a:lstStyle>
                <a:lvl1pPr algn="ctr" defTabSz="600820">
                  <a:lnSpc>
                    <a:spcPct val="96000"/>
                  </a:lnSpc>
                  <a:defRPr sz="2700" b="1" cap="all" spc="-100">
                    <a:solidFill>
                      <a:srgbClr val="BE0D0D"/>
                    </a:solidFill>
                    <a:latin typeface="Century Gothic"/>
                    <a:ea typeface="Century Gothic"/>
                    <a:cs typeface="Century Gothic"/>
                    <a:sym typeface="Century Gothic"/>
                  </a:defRPr>
                </a:lvl1pPr>
              </a:lstStyle>
              <a:p>
                <a:r>
                  <a:t>4</a:t>
                </a:r>
              </a:p>
            </p:txBody>
          </p:sp>
          <p:sp>
            <p:nvSpPr>
              <p:cNvPr id="427" name="Square"/>
              <p:cNvSpPr/>
              <p:nvPr/>
            </p:nvSpPr>
            <p:spPr>
              <a:xfrm>
                <a:off x="-2" y="-2"/>
                <a:ext cx="693058" cy="693056"/>
              </a:xfrm>
              <a:prstGeom prst="rect">
                <a:avLst/>
              </a:prstGeom>
              <a:noFill/>
              <a:ln w="50800" cap="flat">
                <a:solidFill>
                  <a:srgbClr val="BE0D0D"/>
                </a:solidFill>
                <a:prstDash val="solid"/>
                <a:miter lim="800000"/>
              </a:ln>
              <a:effectLst/>
            </p:spPr>
            <p:txBody>
              <a:bodyPr wrap="square" lIns="48766" tIns="48766" rIns="48766" bIns="48766" numCol="1" anchor="ctr">
                <a:noAutofit/>
              </a:bodyPr>
              <a:lstStyle/>
              <a:p>
                <a:pPr>
                  <a:defRPr>
                    <a:solidFill>
                      <a:srgbClr val="BE0D0D"/>
                    </a:solidFill>
                  </a:defRPr>
                </a:pPr>
                <a:endParaRPr/>
              </a:p>
            </p:txBody>
          </p:sp>
        </p:grpSp>
        <p:grpSp>
          <p:nvGrpSpPr>
            <p:cNvPr id="431" name="Group"/>
            <p:cNvGrpSpPr/>
            <p:nvPr/>
          </p:nvGrpSpPr>
          <p:grpSpPr>
            <a:xfrm>
              <a:off x="0" y="4119253"/>
              <a:ext cx="693057" cy="693056"/>
              <a:chOff x="-1" y="-1"/>
              <a:chExt cx="693056" cy="693054"/>
            </a:xfrm>
          </p:grpSpPr>
          <p:sp>
            <p:nvSpPr>
              <p:cNvPr id="429" name="Title 1"/>
              <p:cNvSpPr txBox="1"/>
              <p:nvPr/>
            </p:nvSpPr>
            <p:spPr>
              <a:xfrm>
                <a:off x="26643" y="45359"/>
                <a:ext cx="615320" cy="567249"/>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ctr">
                <a:normAutofit/>
              </a:bodyPr>
              <a:lstStyle>
                <a:lvl1pPr algn="ctr" defTabSz="600820">
                  <a:lnSpc>
                    <a:spcPct val="96000"/>
                  </a:lnSpc>
                  <a:defRPr sz="2700" b="1" cap="all" spc="-100">
                    <a:solidFill>
                      <a:srgbClr val="E46506"/>
                    </a:solidFill>
                    <a:latin typeface="Century Gothic"/>
                    <a:ea typeface="Century Gothic"/>
                    <a:cs typeface="Century Gothic"/>
                    <a:sym typeface="Century Gothic"/>
                  </a:defRPr>
                </a:lvl1pPr>
              </a:lstStyle>
              <a:p>
                <a:r>
                  <a:t>5</a:t>
                </a:r>
              </a:p>
            </p:txBody>
          </p:sp>
          <p:sp>
            <p:nvSpPr>
              <p:cNvPr id="430" name="Square"/>
              <p:cNvSpPr/>
              <p:nvPr/>
            </p:nvSpPr>
            <p:spPr>
              <a:xfrm>
                <a:off x="-2" y="-2"/>
                <a:ext cx="693058" cy="693056"/>
              </a:xfrm>
              <a:prstGeom prst="rect">
                <a:avLst/>
              </a:prstGeom>
              <a:noFill/>
              <a:ln w="50800" cap="flat">
                <a:solidFill>
                  <a:srgbClr val="E46506"/>
                </a:solidFill>
                <a:prstDash val="solid"/>
                <a:miter lim="800000"/>
              </a:ln>
              <a:effectLst/>
            </p:spPr>
            <p:txBody>
              <a:bodyPr wrap="square" lIns="48766" tIns="48766" rIns="48766" bIns="48766" numCol="1" anchor="ctr">
                <a:noAutofit/>
              </a:bodyPr>
              <a:lstStyle/>
              <a:p>
                <a:pPr>
                  <a:defRPr>
                    <a:solidFill>
                      <a:srgbClr val="E46506"/>
                    </a:solidFill>
                  </a:defRPr>
                </a:pPr>
                <a:endParaRPr/>
              </a:p>
            </p:txBody>
          </p:sp>
        </p:grpSp>
      </p:grpSp>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4" name="Rectangle"/>
          <p:cNvSpPr/>
          <p:nvPr/>
        </p:nvSpPr>
        <p:spPr>
          <a:xfrm>
            <a:off x="-1" y="-16712"/>
            <a:ext cx="13004802" cy="1944050"/>
          </a:xfrm>
          <a:prstGeom prst="rect">
            <a:avLst/>
          </a:prstGeom>
          <a:solidFill>
            <a:srgbClr val="242E7C"/>
          </a:solidFill>
          <a:ln w="12700">
            <a:miter lim="400000"/>
          </a:ln>
          <a:effectLst>
            <a:outerShdw blurRad="203200" dist="25400" dir="16200000" rotWithShape="0">
              <a:srgbClr val="000000">
                <a:alpha val="29000"/>
              </a:srgbClr>
            </a:outerShdw>
          </a:effectLst>
        </p:spPr>
        <p:txBody>
          <a:bodyPr lIns="48766" tIns="48766" rIns="48766" bIns="48766" anchor="ctr"/>
          <a:lstStyle/>
          <a:p>
            <a:endParaRPr/>
          </a:p>
        </p:txBody>
      </p:sp>
      <p:sp>
        <p:nvSpPr>
          <p:cNvPr id="435" name="Structure of policy briefs"/>
          <p:cNvSpPr txBox="1">
            <a:spLocks noGrp="1"/>
          </p:cNvSpPr>
          <p:nvPr>
            <p:ph type="title"/>
          </p:nvPr>
        </p:nvSpPr>
        <p:spPr>
          <a:xfrm>
            <a:off x="2948321" y="261046"/>
            <a:ext cx="9059480" cy="1413936"/>
          </a:xfrm>
          <a:prstGeom prst="rect">
            <a:avLst/>
          </a:prstGeom>
        </p:spPr>
        <p:txBody>
          <a:bodyPr/>
          <a:lstStyle>
            <a:lvl1pPr marR="355600" defTabSz="457200">
              <a:lnSpc>
                <a:spcPts val="6300"/>
              </a:lnSpc>
              <a:defRPr sz="4400" b="1" cap="all">
                <a:solidFill>
                  <a:srgbClr val="FFFFFF"/>
                </a:solidFill>
                <a:uFill>
                  <a:solidFill>
                    <a:srgbClr val="000000"/>
                  </a:solidFill>
                </a:uFill>
                <a:latin typeface="Century Gothic"/>
                <a:ea typeface="Century Gothic"/>
                <a:cs typeface="Century Gothic"/>
                <a:sym typeface="Century Gothic"/>
              </a:defRPr>
            </a:lvl1pPr>
          </a:lstStyle>
          <a:p>
            <a:pPr>
              <a:defRPr b="0"/>
            </a:pPr>
            <a:r>
              <a:rPr b="1"/>
              <a:t>Structure of policy briefs</a:t>
            </a:r>
          </a:p>
        </p:txBody>
      </p:sp>
      <p:grpSp>
        <p:nvGrpSpPr>
          <p:cNvPr id="441" name="Group"/>
          <p:cNvGrpSpPr/>
          <p:nvPr/>
        </p:nvGrpSpPr>
        <p:grpSpPr>
          <a:xfrm>
            <a:off x="0" y="-16669"/>
            <a:ext cx="2568179" cy="1943894"/>
            <a:chOff x="0" y="0"/>
            <a:chExt cx="2568178" cy="1943893"/>
          </a:xfrm>
        </p:grpSpPr>
        <p:sp>
          <p:nvSpPr>
            <p:cNvPr id="436" name="Pentagon 1"/>
            <p:cNvSpPr/>
            <p:nvPr/>
          </p:nvSpPr>
          <p:spPr>
            <a:xfrm>
              <a:off x="0" y="0"/>
              <a:ext cx="2568179" cy="1943894"/>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493" y="21600"/>
                  </a:lnTo>
                  <a:lnTo>
                    <a:pt x="21600" y="11003"/>
                  </a:lnTo>
                  <a:lnTo>
                    <a:pt x="14493" y="0"/>
                  </a:lnTo>
                  <a:lnTo>
                    <a:pt x="0" y="0"/>
                  </a:lnTo>
                  <a:close/>
                </a:path>
              </a:pathLst>
            </a:custGeom>
            <a:gradFill flip="none" rotWithShape="1">
              <a:gsLst>
                <a:gs pos="0">
                  <a:srgbClr val="E46506"/>
                </a:gs>
                <a:gs pos="100000">
                  <a:srgbClr val="FF8236"/>
                </a:gs>
              </a:gsLst>
              <a:lin ang="0" scaled="0"/>
            </a:gradFill>
            <a:ln w="12700" cap="flat">
              <a:noFill/>
              <a:miter lim="400000"/>
            </a:ln>
            <a:effectLst>
              <a:outerShdw blurRad="203200" dist="25400" dir="5400000" rotWithShape="0">
                <a:srgbClr val="000000">
                  <a:alpha val="11983"/>
                </a:srgbClr>
              </a:outerShdw>
            </a:effectLst>
          </p:spPr>
          <p:txBody>
            <a:bodyPr wrap="square" lIns="48766" tIns="48766" rIns="48766" bIns="48766" numCol="1" anchor="ctr">
              <a:noAutofit/>
            </a:bodyPr>
            <a:lstStyle/>
            <a:p>
              <a:pPr>
                <a:defRPr>
                  <a:latin typeface="+mn-lt"/>
                  <a:ea typeface="+mn-ea"/>
                  <a:cs typeface="+mn-cs"/>
                  <a:sym typeface="Helvetica"/>
                </a:defRPr>
              </a:pPr>
              <a:endParaRPr/>
            </a:p>
          </p:txBody>
        </p:sp>
        <p:grpSp>
          <p:nvGrpSpPr>
            <p:cNvPr id="439" name="Group 25"/>
            <p:cNvGrpSpPr/>
            <p:nvPr/>
          </p:nvGrpSpPr>
          <p:grpSpPr>
            <a:xfrm>
              <a:off x="604406" y="458880"/>
              <a:ext cx="1127552" cy="1026205"/>
              <a:chOff x="12699" y="-12700"/>
              <a:chExt cx="1127551" cy="1026204"/>
            </a:xfrm>
          </p:grpSpPr>
          <p:sp>
            <p:nvSpPr>
              <p:cNvPr id="437" name="Title 1"/>
              <p:cNvSpPr txBox="1"/>
              <p:nvPr/>
            </p:nvSpPr>
            <p:spPr>
              <a:xfrm>
                <a:off x="12699" y="-12701"/>
                <a:ext cx="1127553" cy="1026206"/>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ctr">
                <a:normAutofit/>
              </a:bodyPr>
              <a:lstStyle>
                <a:lvl1pPr algn="ctr" defTabSz="1144422">
                  <a:lnSpc>
                    <a:spcPct val="120000"/>
                  </a:lnSpc>
                  <a:defRPr sz="5000" b="1" cap="all" spc="-100">
                    <a:solidFill>
                      <a:srgbClr val="242E7C"/>
                    </a:solidFill>
                    <a:latin typeface="Century Gothic"/>
                    <a:ea typeface="Century Gothic"/>
                    <a:cs typeface="Century Gothic"/>
                    <a:sym typeface="Century Gothic"/>
                  </a:defRPr>
                </a:lvl1pPr>
              </a:lstStyle>
              <a:p>
                <a:r>
                  <a:t>6</a:t>
                </a:r>
              </a:p>
            </p:txBody>
          </p:sp>
          <p:sp>
            <p:nvSpPr>
              <p:cNvPr id="438" name="Square"/>
              <p:cNvSpPr/>
              <p:nvPr/>
            </p:nvSpPr>
            <p:spPr>
              <a:xfrm>
                <a:off x="124821" y="60086"/>
                <a:ext cx="914563" cy="914563"/>
              </a:xfrm>
              <a:prstGeom prst="rect">
                <a:avLst/>
              </a:prstGeom>
              <a:noFill/>
              <a:ln w="50800" cap="flat">
                <a:solidFill>
                  <a:srgbClr val="242E7C"/>
                </a:solidFill>
                <a:prstDash val="solid"/>
                <a:miter lim="800000"/>
              </a:ln>
              <a:effectLst/>
            </p:spPr>
            <p:txBody>
              <a:bodyPr wrap="square" lIns="48766" tIns="48766" rIns="48766" bIns="48766" numCol="1" anchor="ctr">
                <a:noAutofit/>
              </a:bodyPr>
              <a:lstStyle/>
              <a:p>
                <a:endParaRPr/>
              </a:p>
            </p:txBody>
          </p:sp>
        </p:grpSp>
        <p:pic>
          <p:nvPicPr>
            <p:cNvPr id="440" name="HiAP-modules-text-BLue.png" descr="HiAP-modules-text-BLue.png"/>
            <p:cNvPicPr>
              <a:picLocks noChangeAspect="1"/>
            </p:cNvPicPr>
            <p:nvPr/>
          </p:nvPicPr>
          <p:blipFill>
            <a:blip r:embed="rId3"/>
            <a:stretch>
              <a:fillRect/>
            </a:stretch>
          </p:blipFill>
          <p:spPr>
            <a:xfrm>
              <a:off x="92007" y="75131"/>
              <a:ext cx="507689" cy="1612041"/>
            </a:xfrm>
            <a:prstGeom prst="rect">
              <a:avLst/>
            </a:prstGeom>
            <a:ln w="12700" cap="flat">
              <a:noFill/>
              <a:miter lim="400000"/>
            </a:ln>
            <a:effectLst/>
          </p:spPr>
        </p:pic>
      </p:grpSp>
      <p:pic>
        <p:nvPicPr>
          <p:cNvPr id="442" name="HiAP-Wireframe-graphic-2.png" descr="HiAP-Wireframe-graphic-2.png"/>
          <p:cNvPicPr>
            <a:picLocks noChangeAspect="1"/>
          </p:cNvPicPr>
          <p:nvPr/>
        </p:nvPicPr>
        <p:blipFill>
          <a:blip r:embed="rId4"/>
          <a:srcRect l="4891" t="2175" r="4891" b="87108"/>
          <a:stretch>
            <a:fillRect/>
          </a:stretch>
        </p:blipFill>
        <p:spPr>
          <a:xfrm flipH="1">
            <a:off x="-9972" y="8292543"/>
            <a:ext cx="13024744" cy="1467159"/>
          </a:xfrm>
          <a:prstGeom prst="rect">
            <a:avLst/>
          </a:prstGeom>
          <a:ln w="12700">
            <a:miter lim="400000"/>
          </a:ln>
        </p:spPr>
      </p:pic>
      <p:grpSp>
        <p:nvGrpSpPr>
          <p:cNvPr id="454" name="Group"/>
          <p:cNvGrpSpPr/>
          <p:nvPr/>
        </p:nvGrpSpPr>
        <p:grpSpPr>
          <a:xfrm>
            <a:off x="738217" y="2697148"/>
            <a:ext cx="11104751" cy="5151457"/>
            <a:chOff x="0" y="0"/>
            <a:chExt cx="11104749" cy="5151455"/>
          </a:xfrm>
        </p:grpSpPr>
        <p:sp>
          <p:nvSpPr>
            <p:cNvPr id="443" name="Limited political influence"/>
            <p:cNvSpPr txBox="1"/>
            <p:nvPr/>
          </p:nvSpPr>
          <p:spPr>
            <a:xfrm>
              <a:off x="1298709" y="95446"/>
              <a:ext cx="4315186" cy="643633"/>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8766" tIns="48766" rIns="48766" bIns="48766" numCol="1" anchor="t">
              <a:spAutoFit/>
            </a:bodyPr>
            <a:lstStyle>
              <a:lvl1pPr defTabSz="457200">
                <a:lnSpc>
                  <a:spcPct val="115000"/>
                </a:lnSpc>
                <a:defRPr sz="3500" b="1">
                  <a:uFill>
                    <a:solidFill>
                      <a:srgbClr val="000000"/>
                    </a:solidFill>
                  </a:uFill>
                  <a:latin typeface="Century Gothic"/>
                  <a:ea typeface="Century Gothic"/>
                  <a:cs typeface="Century Gothic"/>
                  <a:sym typeface="Century Gothic"/>
                </a:defRPr>
              </a:lvl1pPr>
            </a:lstStyle>
            <a:p>
              <a:r>
                <a:t>Executive summary</a:t>
              </a:r>
            </a:p>
          </p:txBody>
        </p:sp>
        <p:sp>
          <p:nvSpPr>
            <p:cNvPr id="444" name="Line"/>
            <p:cNvSpPr/>
            <p:nvPr/>
          </p:nvSpPr>
          <p:spPr>
            <a:xfrm>
              <a:off x="423613" y="5145105"/>
              <a:ext cx="10681137" cy="1"/>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pPr>
                <a:defRPr>
                  <a:latin typeface="+mn-lt"/>
                  <a:ea typeface="+mn-ea"/>
                  <a:cs typeface="+mn-cs"/>
                  <a:sym typeface="Helvetica"/>
                </a:defRPr>
              </a:pPr>
              <a:endParaRPr/>
            </a:p>
          </p:txBody>
        </p:sp>
        <p:sp>
          <p:nvSpPr>
            <p:cNvPr id="445" name="Rectangle 4"/>
            <p:cNvSpPr txBox="1"/>
            <p:nvPr/>
          </p:nvSpPr>
          <p:spPr>
            <a:xfrm>
              <a:off x="1298709" y="1273413"/>
              <a:ext cx="9712584" cy="1053208"/>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t">
              <a:spAutoFit/>
            </a:bodyPr>
            <a:lstStyle/>
            <a:p>
              <a:pPr defTabSz="457200">
                <a:lnSpc>
                  <a:spcPct val="115000"/>
                </a:lnSpc>
                <a:defRPr sz="2900">
                  <a:uFill>
                    <a:solidFill>
                      <a:srgbClr val="000000"/>
                    </a:solidFill>
                  </a:uFill>
                  <a:latin typeface="Century Gothic"/>
                  <a:ea typeface="Century Gothic"/>
                  <a:cs typeface="Century Gothic"/>
                  <a:sym typeface="Century Gothic"/>
                </a:defRPr>
              </a:pPr>
              <a:r>
                <a:t>Aims to convince the reader that the brief is worth </a:t>
              </a:r>
              <a:br/>
              <a:r>
                <a:t>in-depth investigation and warrants further reading.</a:t>
              </a:r>
            </a:p>
          </p:txBody>
        </p:sp>
        <p:sp>
          <p:nvSpPr>
            <p:cNvPr id="446" name="Line"/>
            <p:cNvSpPr/>
            <p:nvPr/>
          </p:nvSpPr>
          <p:spPr>
            <a:xfrm flipV="1">
              <a:off x="429964" y="879785"/>
              <a:ext cx="1" cy="4271671"/>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pPr>
                <a:defRPr>
                  <a:latin typeface="+mn-lt"/>
                  <a:ea typeface="+mn-ea"/>
                  <a:cs typeface="+mn-cs"/>
                  <a:sym typeface="Helvetica"/>
                </a:defRPr>
              </a:pPr>
              <a:endParaRPr/>
            </a:p>
          </p:txBody>
        </p:sp>
        <p:grpSp>
          <p:nvGrpSpPr>
            <p:cNvPr id="449" name="Group"/>
            <p:cNvGrpSpPr/>
            <p:nvPr/>
          </p:nvGrpSpPr>
          <p:grpSpPr>
            <a:xfrm>
              <a:off x="0" y="0"/>
              <a:ext cx="859927" cy="859926"/>
              <a:chOff x="0" y="-1"/>
              <a:chExt cx="859926" cy="859925"/>
            </a:xfrm>
          </p:grpSpPr>
          <p:sp>
            <p:nvSpPr>
              <p:cNvPr id="447" name="Title 1"/>
              <p:cNvSpPr txBox="1"/>
              <p:nvPr/>
            </p:nvSpPr>
            <p:spPr>
              <a:xfrm>
                <a:off x="48227" y="15882"/>
                <a:ext cx="763473" cy="80598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ctr">
                <a:normAutofit/>
              </a:bodyPr>
              <a:lstStyle>
                <a:lvl1pPr algn="ctr" defTabSz="801093">
                  <a:lnSpc>
                    <a:spcPct val="96000"/>
                  </a:lnSpc>
                  <a:defRPr sz="4300" b="1" cap="all" spc="-200">
                    <a:solidFill>
                      <a:srgbClr val="532075"/>
                    </a:solidFill>
                    <a:latin typeface="Century Gothic"/>
                    <a:ea typeface="Century Gothic"/>
                    <a:cs typeface="Century Gothic"/>
                    <a:sym typeface="Century Gothic"/>
                  </a:defRPr>
                </a:lvl1pPr>
              </a:lstStyle>
              <a:p>
                <a:r>
                  <a:t>1</a:t>
                </a:r>
              </a:p>
            </p:txBody>
          </p:sp>
          <p:sp>
            <p:nvSpPr>
              <p:cNvPr id="448" name="Square"/>
              <p:cNvSpPr/>
              <p:nvPr/>
            </p:nvSpPr>
            <p:spPr>
              <a:xfrm>
                <a:off x="-1" y="-2"/>
                <a:ext cx="859928" cy="859927"/>
              </a:xfrm>
              <a:prstGeom prst="rect">
                <a:avLst/>
              </a:prstGeom>
              <a:noFill/>
              <a:ln w="50800" cap="flat">
                <a:solidFill>
                  <a:srgbClr val="532075"/>
                </a:solidFill>
                <a:prstDash val="solid"/>
                <a:miter lim="800000"/>
              </a:ln>
              <a:effectLst/>
            </p:spPr>
            <p:txBody>
              <a:bodyPr wrap="square" lIns="48766" tIns="48766" rIns="48766" bIns="48766" numCol="1" anchor="ctr">
                <a:noAutofit/>
              </a:bodyPr>
              <a:lstStyle/>
              <a:p>
                <a:endParaRPr/>
              </a:p>
            </p:txBody>
          </p:sp>
        </p:grpSp>
        <p:sp>
          <p:nvSpPr>
            <p:cNvPr id="450" name="Line"/>
            <p:cNvSpPr/>
            <p:nvPr/>
          </p:nvSpPr>
          <p:spPr>
            <a:xfrm>
              <a:off x="423614" y="3586131"/>
              <a:ext cx="10681136" cy="1"/>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pPr>
                <a:defRPr>
                  <a:latin typeface="+mn-lt"/>
                  <a:ea typeface="+mn-ea"/>
                  <a:cs typeface="+mn-cs"/>
                  <a:sym typeface="Helvetica"/>
                </a:defRPr>
              </a:pPr>
              <a:endParaRPr/>
            </a:p>
          </p:txBody>
        </p:sp>
        <p:sp>
          <p:nvSpPr>
            <p:cNvPr id="451" name="Rectangle 4"/>
            <p:cNvSpPr txBox="1"/>
            <p:nvPr/>
          </p:nvSpPr>
          <p:spPr>
            <a:xfrm>
              <a:off x="1298709" y="3851866"/>
              <a:ext cx="9712584" cy="1053208"/>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t">
              <a:spAutoFit/>
            </a:bodyPr>
            <a:lstStyle/>
            <a:p>
              <a:pPr defTabSz="457200">
                <a:lnSpc>
                  <a:spcPct val="115000"/>
                </a:lnSpc>
                <a:defRPr sz="2900">
                  <a:uFill>
                    <a:solidFill>
                      <a:srgbClr val="000000"/>
                    </a:solidFill>
                  </a:uFill>
                  <a:latin typeface="Century Gothic"/>
                  <a:ea typeface="Century Gothic"/>
                  <a:cs typeface="Century Gothic"/>
                  <a:sym typeface="Century Gothic"/>
                </a:defRPr>
              </a:pPr>
              <a:r>
                <a:t>Ask yourself, “What are the main points </a:t>
              </a:r>
              <a:br/>
              <a:r>
                <a:t>you want to get across?”</a:t>
              </a:r>
            </a:p>
          </p:txBody>
        </p:sp>
        <p:sp>
          <p:nvSpPr>
            <p:cNvPr id="452" name="Rectangle 4"/>
            <p:cNvSpPr txBox="1"/>
            <p:nvPr/>
          </p:nvSpPr>
          <p:spPr>
            <a:xfrm>
              <a:off x="1298709" y="2805527"/>
              <a:ext cx="9712584" cy="542033"/>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t">
              <a:spAutoFit/>
            </a:bodyPr>
            <a:lstStyle>
              <a:lvl1pPr defTabSz="457200">
                <a:lnSpc>
                  <a:spcPct val="115000"/>
                </a:lnSpc>
                <a:defRPr sz="2900">
                  <a:uFill>
                    <a:solidFill>
                      <a:srgbClr val="000000"/>
                    </a:solidFill>
                  </a:uFill>
                  <a:latin typeface="Century Gothic"/>
                  <a:ea typeface="Century Gothic"/>
                  <a:cs typeface="Century Gothic"/>
                  <a:sym typeface="Century Gothic"/>
                </a:defRPr>
              </a:lvl1pPr>
            </a:lstStyle>
            <a:p>
              <a:r>
                <a:t>Distil the essence of the brief.</a:t>
              </a:r>
            </a:p>
          </p:txBody>
        </p:sp>
        <p:sp>
          <p:nvSpPr>
            <p:cNvPr id="453" name="Line"/>
            <p:cNvSpPr/>
            <p:nvPr/>
          </p:nvSpPr>
          <p:spPr>
            <a:xfrm>
              <a:off x="423614" y="2616873"/>
              <a:ext cx="10681136" cy="1"/>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pPr>
                <a:defRPr>
                  <a:latin typeface="+mn-lt"/>
                  <a:ea typeface="+mn-ea"/>
                  <a:cs typeface="+mn-cs"/>
                  <a:sym typeface="Helvetica"/>
                </a:defRPr>
              </a:pPr>
              <a:endParaRPr/>
            </a:p>
          </p:txBody>
        </p:sp>
      </p:grpSp>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6" name="Rectangle"/>
          <p:cNvSpPr/>
          <p:nvPr/>
        </p:nvSpPr>
        <p:spPr>
          <a:xfrm>
            <a:off x="-1" y="-16712"/>
            <a:ext cx="13004802" cy="1944050"/>
          </a:xfrm>
          <a:prstGeom prst="rect">
            <a:avLst/>
          </a:prstGeom>
          <a:solidFill>
            <a:srgbClr val="242E7C"/>
          </a:solidFill>
          <a:ln w="12700">
            <a:miter lim="400000"/>
          </a:ln>
          <a:effectLst>
            <a:outerShdw blurRad="203200" dist="25400" dir="16200000" rotWithShape="0">
              <a:srgbClr val="000000">
                <a:alpha val="29000"/>
              </a:srgbClr>
            </a:outerShdw>
          </a:effectLst>
        </p:spPr>
        <p:txBody>
          <a:bodyPr lIns="48766" tIns="48766" rIns="48766" bIns="48766" anchor="ctr"/>
          <a:lstStyle/>
          <a:p>
            <a:endParaRPr/>
          </a:p>
        </p:txBody>
      </p:sp>
      <p:sp>
        <p:nvSpPr>
          <p:cNvPr id="457" name="Structure of policy briefs"/>
          <p:cNvSpPr txBox="1">
            <a:spLocks noGrp="1"/>
          </p:cNvSpPr>
          <p:nvPr>
            <p:ph type="title"/>
          </p:nvPr>
        </p:nvSpPr>
        <p:spPr>
          <a:xfrm>
            <a:off x="2948321" y="261046"/>
            <a:ext cx="9059480" cy="1413936"/>
          </a:xfrm>
          <a:prstGeom prst="rect">
            <a:avLst/>
          </a:prstGeom>
        </p:spPr>
        <p:txBody>
          <a:bodyPr/>
          <a:lstStyle>
            <a:lvl1pPr marR="355600" defTabSz="457200">
              <a:lnSpc>
                <a:spcPts val="6300"/>
              </a:lnSpc>
              <a:defRPr sz="4400" b="1" cap="all">
                <a:solidFill>
                  <a:srgbClr val="FFFFFF"/>
                </a:solidFill>
                <a:uFill>
                  <a:solidFill>
                    <a:srgbClr val="000000"/>
                  </a:solidFill>
                </a:uFill>
                <a:latin typeface="Century Gothic"/>
                <a:ea typeface="Century Gothic"/>
                <a:cs typeface="Century Gothic"/>
                <a:sym typeface="Century Gothic"/>
              </a:defRPr>
            </a:lvl1pPr>
          </a:lstStyle>
          <a:p>
            <a:pPr>
              <a:defRPr b="0"/>
            </a:pPr>
            <a:r>
              <a:rPr b="1"/>
              <a:t>Structure of policy briefs</a:t>
            </a:r>
          </a:p>
        </p:txBody>
      </p:sp>
      <p:grpSp>
        <p:nvGrpSpPr>
          <p:cNvPr id="463" name="Group"/>
          <p:cNvGrpSpPr/>
          <p:nvPr/>
        </p:nvGrpSpPr>
        <p:grpSpPr>
          <a:xfrm>
            <a:off x="0" y="-16669"/>
            <a:ext cx="2568179" cy="1943894"/>
            <a:chOff x="0" y="0"/>
            <a:chExt cx="2568178" cy="1943893"/>
          </a:xfrm>
        </p:grpSpPr>
        <p:sp>
          <p:nvSpPr>
            <p:cNvPr id="458" name="Pentagon 1"/>
            <p:cNvSpPr/>
            <p:nvPr/>
          </p:nvSpPr>
          <p:spPr>
            <a:xfrm>
              <a:off x="0" y="0"/>
              <a:ext cx="2568179" cy="1943894"/>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493" y="21600"/>
                  </a:lnTo>
                  <a:lnTo>
                    <a:pt x="21600" y="11003"/>
                  </a:lnTo>
                  <a:lnTo>
                    <a:pt x="14493" y="0"/>
                  </a:lnTo>
                  <a:lnTo>
                    <a:pt x="0" y="0"/>
                  </a:lnTo>
                  <a:close/>
                </a:path>
              </a:pathLst>
            </a:custGeom>
            <a:gradFill flip="none" rotWithShape="1">
              <a:gsLst>
                <a:gs pos="0">
                  <a:srgbClr val="E46506"/>
                </a:gs>
                <a:gs pos="100000">
                  <a:srgbClr val="FF8236"/>
                </a:gs>
              </a:gsLst>
              <a:lin ang="0" scaled="0"/>
            </a:gradFill>
            <a:ln w="12700" cap="flat">
              <a:noFill/>
              <a:miter lim="400000"/>
            </a:ln>
            <a:effectLst>
              <a:outerShdw blurRad="203200" dist="25400" dir="5400000" rotWithShape="0">
                <a:srgbClr val="000000">
                  <a:alpha val="11983"/>
                </a:srgbClr>
              </a:outerShdw>
            </a:effectLst>
          </p:spPr>
          <p:txBody>
            <a:bodyPr wrap="square" lIns="48766" tIns="48766" rIns="48766" bIns="48766" numCol="1" anchor="ctr">
              <a:noAutofit/>
            </a:bodyPr>
            <a:lstStyle/>
            <a:p>
              <a:pPr>
                <a:defRPr>
                  <a:latin typeface="+mn-lt"/>
                  <a:ea typeface="+mn-ea"/>
                  <a:cs typeface="+mn-cs"/>
                  <a:sym typeface="Helvetica"/>
                </a:defRPr>
              </a:pPr>
              <a:endParaRPr/>
            </a:p>
          </p:txBody>
        </p:sp>
        <p:grpSp>
          <p:nvGrpSpPr>
            <p:cNvPr id="461" name="Group 25"/>
            <p:cNvGrpSpPr/>
            <p:nvPr/>
          </p:nvGrpSpPr>
          <p:grpSpPr>
            <a:xfrm>
              <a:off x="604406" y="458880"/>
              <a:ext cx="1127552" cy="1026205"/>
              <a:chOff x="12699" y="-12700"/>
              <a:chExt cx="1127551" cy="1026204"/>
            </a:xfrm>
          </p:grpSpPr>
          <p:sp>
            <p:nvSpPr>
              <p:cNvPr id="459" name="Title 1"/>
              <p:cNvSpPr txBox="1"/>
              <p:nvPr/>
            </p:nvSpPr>
            <p:spPr>
              <a:xfrm>
                <a:off x="12699" y="-12701"/>
                <a:ext cx="1127553" cy="1026206"/>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ctr">
                <a:normAutofit/>
              </a:bodyPr>
              <a:lstStyle>
                <a:lvl1pPr algn="ctr" defTabSz="1144422">
                  <a:lnSpc>
                    <a:spcPct val="120000"/>
                  </a:lnSpc>
                  <a:defRPr sz="5000" b="1" cap="all" spc="-100">
                    <a:solidFill>
                      <a:srgbClr val="242E7C"/>
                    </a:solidFill>
                    <a:latin typeface="Century Gothic"/>
                    <a:ea typeface="Century Gothic"/>
                    <a:cs typeface="Century Gothic"/>
                    <a:sym typeface="Century Gothic"/>
                  </a:defRPr>
                </a:lvl1pPr>
              </a:lstStyle>
              <a:p>
                <a:r>
                  <a:t>6</a:t>
                </a:r>
              </a:p>
            </p:txBody>
          </p:sp>
          <p:sp>
            <p:nvSpPr>
              <p:cNvPr id="460" name="Square"/>
              <p:cNvSpPr/>
              <p:nvPr/>
            </p:nvSpPr>
            <p:spPr>
              <a:xfrm>
                <a:off x="124821" y="60086"/>
                <a:ext cx="914563" cy="914563"/>
              </a:xfrm>
              <a:prstGeom prst="rect">
                <a:avLst/>
              </a:prstGeom>
              <a:noFill/>
              <a:ln w="50800" cap="flat">
                <a:solidFill>
                  <a:srgbClr val="242E7C"/>
                </a:solidFill>
                <a:prstDash val="solid"/>
                <a:miter lim="800000"/>
              </a:ln>
              <a:effectLst/>
            </p:spPr>
            <p:txBody>
              <a:bodyPr wrap="square" lIns="48766" tIns="48766" rIns="48766" bIns="48766" numCol="1" anchor="ctr">
                <a:noAutofit/>
              </a:bodyPr>
              <a:lstStyle/>
              <a:p>
                <a:endParaRPr/>
              </a:p>
            </p:txBody>
          </p:sp>
        </p:grpSp>
        <p:pic>
          <p:nvPicPr>
            <p:cNvPr id="462" name="HiAP-modules-text-BLue.png" descr="HiAP-modules-text-BLue.png"/>
            <p:cNvPicPr>
              <a:picLocks noChangeAspect="1"/>
            </p:cNvPicPr>
            <p:nvPr/>
          </p:nvPicPr>
          <p:blipFill>
            <a:blip r:embed="rId3"/>
            <a:stretch>
              <a:fillRect/>
            </a:stretch>
          </p:blipFill>
          <p:spPr>
            <a:xfrm>
              <a:off x="92007" y="75131"/>
              <a:ext cx="507689" cy="1612041"/>
            </a:xfrm>
            <a:prstGeom prst="rect">
              <a:avLst/>
            </a:prstGeom>
            <a:ln w="12700" cap="flat">
              <a:noFill/>
              <a:miter lim="400000"/>
            </a:ln>
            <a:effectLst/>
          </p:spPr>
        </p:pic>
      </p:grpSp>
      <p:pic>
        <p:nvPicPr>
          <p:cNvPr id="464" name="HiAP-Wireframe-graphic-2.png" descr="HiAP-Wireframe-graphic-2.png"/>
          <p:cNvPicPr>
            <a:picLocks noChangeAspect="1"/>
          </p:cNvPicPr>
          <p:nvPr/>
        </p:nvPicPr>
        <p:blipFill>
          <a:blip r:embed="rId4"/>
          <a:srcRect l="4891" t="2175" r="4891" b="87108"/>
          <a:stretch>
            <a:fillRect/>
          </a:stretch>
        </p:blipFill>
        <p:spPr>
          <a:xfrm flipH="1">
            <a:off x="-9972" y="8292543"/>
            <a:ext cx="13024744" cy="1467159"/>
          </a:xfrm>
          <a:prstGeom prst="rect">
            <a:avLst/>
          </a:prstGeom>
          <a:ln w="12700">
            <a:miter lim="400000"/>
          </a:ln>
        </p:spPr>
      </p:pic>
      <p:grpSp>
        <p:nvGrpSpPr>
          <p:cNvPr id="474" name="Group"/>
          <p:cNvGrpSpPr/>
          <p:nvPr/>
        </p:nvGrpSpPr>
        <p:grpSpPr>
          <a:xfrm>
            <a:off x="738217" y="2697148"/>
            <a:ext cx="11104751" cy="5151457"/>
            <a:chOff x="0" y="0"/>
            <a:chExt cx="11104749" cy="5151455"/>
          </a:xfrm>
        </p:grpSpPr>
        <p:sp>
          <p:nvSpPr>
            <p:cNvPr id="465" name="Limited political influence"/>
            <p:cNvSpPr txBox="1"/>
            <p:nvPr/>
          </p:nvSpPr>
          <p:spPr>
            <a:xfrm>
              <a:off x="1298709" y="95446"/>
              <a:ext cx="8706577" cy="643633"/>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8766" tIns="48766" rIns="48766" bIns="48766" numCol="1" anchor="t">
              <a:spAutoFit/>
            </a:bodyPr>
            <a:lstStyle>
              <a:lvl1pPr defTabSz="457200">
                <a:lnSpc>
                  <a:spcPct val="115000"/>
                </a:lnSpc>
                <a:defRPr sz="3500" b="1">
                  <a:uFill>
                    <a:solidFill>
                      <a:srgbClr val="000000"/>
                    </a:solidFill>
                  </a:uFill>
                  <a:latin typeface="Century Gothic"/>
                  <a:ea typeface="Century Gothic"/>
                  <a:cs typeface="Century Gothic"/>
                  <a:sym typeface="Century Gothic"/>
                </a:defRPr>
              </a:lvl1pPr>
            </a:lstStyle>
            <a:p>
              <a:r>
                <a:t>Context and importance of the problem</a:t>
              </a:r>
            </a:p>
          </p:txBody>
        </p:sp>
        <p:sp>
          <p:nvSpPr>
            <p:cNvPr id="466" name="Line"/>
            <p:cNvSpPr/>
            <p:nvPr/>
          </p:nvSpPr>
          <p:spPr>
            <a:xfrm>
              <a:off x="423613" y="5145105"/>
              <a:ext cx="10681137" cy="1"/>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pPr>
                <a:defRPr>
                  <a:latin typeface="+mn-lt"/>
                  <a:ea typeface="+mn-ea"/>
                  <a:cs typeface="+mn-cs"/>
                  <a:sym typeface="Helvetica"/>
                </a:defRPr>
              </a:pPr>
              <a:endParaRPr/>
            </a:p>
          </p:txBody>
        </p:sp>
        <p:sp>
          <p:nvSpPr>
            <p:cNvPr id="467" name="Rectangle 4"/>
            <p:cNvSpPr txBox="1"/>
            <p:nvPr/>
          </p:nvSpPr>
          <p:spPr>
            <a:xfrm>
              <a:off x="1298709" y="1622178"/>
              <a:ext cx="9712584" cy="542033"/>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t">
              <a:spAutoFit/>
            </a:bodyPr>
            <a:lstStyle>
              <a:lvl1pPr defTabSz="457200">
                <a:lnSpc>
                  <a:spcPct val="115000"/>
                </a:lnSpc>
                <a:defRPr sz="2900">
                  <a:uFill>
                    <a:solidFill>
                      <a:srgbClr val="000000"/>
                    </a:solidFill>
                  </a:uFill>
                  <a:latin typeface="Century Gothic"/>
                  <a:ea typeface="Century Gothic"/>
                  <a:cs typeface="Century Gothic"/>
                  <a:sym typeface="Century Gothic"/>
                </a:defRPr>
              </a:lvl1pPr>
            </a:lstStyle>
            <a:p>
              <a:r>
                <a:t>Explain the significance/urgency of the issue.</a:t>
              </a:r>
            </a:p>
          </p:txBody>
        </p:sp>
        <p:sp>
          <p:nvSpPr>
            <p:cNvPr id="468" name="Line"/>
            <p:cNvSpPr/>
            <p:nvPr/>
          </p:nvSpPr>
          <p:spPr>
            <a:xfrm flipV="1">
              <a:off x="429964" y="879785"/>
              <a:ext cx="1" cy="4271671"/>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pPr>
                <a:defRPr>
                  <a:latin typeface="+mn-lt"/>
                  <a:ea typeface="+mn-ea"/>
                  <a:cs typeface="+mn-cs"/>
                  <a:sym typeface="Helvetica"/>
                </a:defRPr>
              </a:pPr>
              <a:endParaRPr/>
            </a:p>
          </p:txBody>
        </p:sp>
        <p:grpSp>
          <p:nvGrpSpPr>
            <p:cNvPr id="471" name="Group"/>
            <p:cNvGrpSpPr/>
            <p:nvPr/>
          </p:nvGrpSpPr>
          <p:grpSpPr>
            <a:xfrm>
              <a:off x="0" y="0"/>
              <a:ext cx="859927" cy="859926"/>
              <a:chOff x="0" y="-1"/>
              <a:chExt cx="859926" cy="859925"/>
            </a:xfrm>
          </p:grpSpPr>
          <p:sp>
            <p:nvSpPr>
              <p:cNvPr id="469" name="Title 1"/>
              <p:cNvSpPr txBox="1"/>
              <p:nvPr/>
            </p:nvSpPr>
            <p:spPr>
              <a:xfrm>
                <a:off x="48227" y="15882"/>
                <a:ext cx="763473" cy="80598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ctr">
                <a:normAutofit/>
              </a:bodyPr>
              <a:lstStyle>
                <a:lvl1pPr algn="ctr" defTabSz="801093">
                  <a:lnSpc>
                    <a:spcPct val="96000"/>
                  </a:lnSpc>
                  <a:defRPr sz="4300" b="1" cap="all" spc="-200">
                    <a:solidFill>
                      <a:srgbClr val="A71680"/>
                    </a:solidFill>
                    <a:latin typeface="Century Gothic"/>
                    <a:ea typeface="Century Gothic"/>
                    <a:cs typeface="Century Gothic"/>
                    <a:sym typeface="Century Gothic"/>
                  </a:defRPr>
                </a:lvl1pPr>
              </a:lstStyle>
              <a:p>
                <a:r>
                  <a:t>2</a:t>
                </a:r>
              </a:p>
            </p:txBody>
          </p:sp>
          <p:sp>
            <p:nvSpPr>
              <p:cNvPr id="470" name="Square"/>
              <p:cNvSpPr/>
              <p:nvPr/>
            </p:nvSpPr>
            <p:spPr>
              <a:xfrm>
                <a:off x="-1" y="-2"/>
                <a:ext cx="859928" cy="859927"/>
              </a:xfrm>
              <a:prstGeom prst="rect">
                <a:avLst/>
              </a:prstGeom>
              <a:noFill/>
              <a:ln w="50800" cap="flat">
                <a:solidFill>
                  <a:srgbClr val="A71680"/>
                </a:solidFill>
                <a:prstDash val="solid"/>
                <a:miter lim="800000"/>
              </a:ln>
              <a:effectLst/>
            </p:spPr>
            <p:txBody>
              <a:bodyPr wrap="square" lIns="48766" tIns="48766" rIns="48766" bIns="48766" numCol="1" anchor="ctr">
                <a:noAutofit/>
              </a:bodyPr>
              <a:lstStyle/>
              <a:p>
                <a:endParaRPr/>
              </a:p>
            </p:txBody>
          </p:sp>
        </p:grpSp>
        <p:sp>
          <p:nvSpPr>
            <p:cNvPr id="472" name="Rectangle 4"/>
            <p:cNvSpPr txBox="1"/>
            <p:nvPr/>
          </p:nvSpPr>
          <p:spPr>
            <a:xfrm>
              <a:off x="1298709" y="2769242"/>
              <a:ext cx="9712584" cy="2069208"/>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t">
              <a:spAutoFit/>
            </a:bodyPr>
            <a:lstStyle/>
            <a:p>
              <a:pPr defTabSz="457200">
                <a:lnSpc>
                  <a:spcPct val="115000"/>
                </a:lnSpc>
                <a:defRPr sz="1900">
                  <a:uFill>
                    <a:solidFill>
                      <a:srgbClr val="000000"/>
                    </a:solidFill>
                  </a:uFill>
                  <a:latin typeface="Century Gothic"/>
                  <a:ea typeface="Century Gothic"/>
                  <a:cs typeface="Century Gothic"/>
                  <a:sym typeface="Century Gothic"/>
                </a:defRPr>
              </a:pPr>
              <a:r>
                <a:rPr b="1" dirty="0"/>
                <a:t>The problem</a:t>
              </a:r>
              <a:r>
                <a:rPr dirty="0"/>
                <a:t> (What is the problem? Why is it important? </a:t>
              </a:r>
              <a:br>
                <a:rPr lang="en-US" dirty="0"/>
              </a:br>
              <a:r>
                <a:rPr dirty="0"/>
                <a:t>Explain the policy relevance of the issue)</a:t>
              </a:r>
            </a:p>
            <a:p>
              <a:pPr defTabSz="457200">
                <a:lnSpc>
                  <a:spcPct val="115000"/>
                </a:lnSpc>
                <a:defRPr sz="1900">
                  <a:uFill>
                    <a:solidFill>
                      <a:srgbClr val="000000"/>
                    </a:solidFill>
                  </a:uFill>
                  <a:latin typeface="Century Gothic"/>
                  <a:ea typeface="Century Gothic"/>
                  <a:cs typeface="Century Gothic"/>
                  <a:sym typeface="Century Gothic"/>
                </a:defRPr>
              </a:pPr>
              <a:r>
                <a:rPr b="1" dirty="0"/>
                <a:t>Context</a:t>
              </a:r>
              <a:r>
                <a:rPr dirty="0"/>
                <a:t> (What happens, where, who is involved?)</a:t>
              </a:r>
            </a:p>
            <a:p>
              <a:pPr defTabSz="457200">
                <a:lnSpc>
                  <a:spcPct val="115000"/>
                </a:lnSpc>
                <a:defRPr sz="1900">
                  <a:uFill>
                    <a:solidFill>
                      <a:srgbClr val="000000"/>
                    </a:solidFill>
                  </a:uFill>
                  <a:latin typeface="Century Gothic"/>
                  <a:ea typeface="Century Gothic"/>
                  <a:cs typeface="Century Gothic"/>
                  <a:sym typeface="Century Gothic"/>
                </a:defRPr>
              </a:pPr>
              <a:r>
                <a:rPr b="1" dirty="0"/>
                <a:t>Causes of the current situation</a:t>
              </a:r>
              <a:r>
                <a:rPr dirty="0"/>
                <a:t> (Why? Give evidence or examples)</a:t>
              </a:r>
            </a:p>
            <a:p>
              <a:pPr defTabSz="457200">
                <a:lnSpc>
                  <a:spcPct val="115000"/>
                </a:lnSpc>
                <a:defRPr sz="1900">
                  <a:uFill>
                    <a:solidFill>
                      <a:srgbClr val="000000"/>
                    </a:solidFill>
                  </a:uFill>
                  <a:latin typeface="Century Gothic"/>
                  <a:ea typeface="Century Gothic"/>
                  <a:cs typeface="Century Gothic"/>
                  <a:sym typeface="Century Gothic"/>
                </a:defRPr>
              </a:pPr>
              <a:r>
                <a:rPr b="1" dirty="0"/>
                <a:t>Effects of current situation</a:t>
              </a:r>
              <a:r>
                <a:rPr dirty="0"/>
                <a:t> (What effect does it have? Give evidence or examples)</a:t>
              </a:r>
            </a:p>
            <a:p>
              <a:pPr defTabSz="457200">
                <a:lnSpc>
                  <a:spcPct val="115000"/>
                </a:lnSpc>
                <a:defRPr sz="1900">
                  <a:uFill>
                    <a:solidFill>
                      <a:srgbClr val="000000"/>
                    </a:solidFill>
                  </a:uFill>
                  <a:latin typeface="Century Gothic"/>
                  <a:ea typeface="Century Gothic"/>
                  <a:cs typeface="Century Gothic"/>
                  <a:sym typeface="Century Gothic"/>
                </a:defRPr>
              </a:pPr>
              <a:r>
                <a:rPr dirty="0"/>
                <a:t>The reader needs to be convinced early on that the problem warrants action.</a:t>
              </a:r>
            </a:p>
          </p:txBody>
        </p:sp>
        <p:sp>
          <p:nvSpPr>
            <p:cNvPr id="473" name="Line"/>
            <p:cNvSpPr/>
            <p:nvPr/>
          </p:nvSpPr>
          <p:spPr>
            <a:xfrm>
              <a:off x="423614" y="2451773"/>
              <a:ext cx="10681136" cy="1"/>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pPr>
                <a:defRPr>
                  <a:latin typeface="+mn-lt"/>
                  <a:ea typeface="+mn-ea"/>
                  <a:cs typeface="+mn-cs"/>
                  <a:sym typeface="Helvetica"/>
                </a:defRPr>
              </a:pPr>
              <a:endParaRPr/>
            </a:p>
          </p:txBody>
        </p:sp>
      </p:grpSp>
    </p:spTree>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6" name="Rectangle"/>
          <p:cNvSpPr/>
          <p:nvPr/>
        </p:nvSpPr>
        <p:spPr>
          <a:xfrm>
            <a:off x="-1" y="-16712"/>
            <a:ext cx="13004802" cy="1944050"/>
          </a:xfrm>
          <a:prstGeom prst="rect">
            <a:avLst/>
          </a:prstGeom>
          <a:solidFill>
            <a:srgbClr val="242E7C"/>
          </a:solidFill>
          <a:ln w="12700">
            <a:miter lim="400000"/>
          </a:ln>
          <a:effectLst>
            <a:outerShdw blurRad="203200" dist="25400" dir="16200000" rotWithShape="0">
              <a:srgbClr val="000000">
                <a:alpha val="29000"/>
              </a:srgbClr>
            </a:outerShdw>
          </a:effectLst>
        </p:spPr>
        <p:txBody>
          <a:bodyPr lIns="48766" tIns="48766" rIns="48766" bIns="48766" anchor="ctr"/>
          <a:lstStyle/>
          <a:p>
            <a:endParaRPr/>
          </a:p>
        </p:txBody>
      </p:sp>
      <p:sp>
        <p:nvSpPr>
          <p:cNvPr id="477" name="Structure of policy briefs"/>
          <p:cNvSpPr txBox="1">
            <a:spLocks noGrp="1"/>
          </p:cNvSpPr>
          <p:nvPr>
            <p:ph type="title"/>
          </p:nvPr>
        </p:nvSpPr>
        <p:spPr>
          <a:xfrm>
            <a:off x="2948321" y="261046"/>
            <a:ext cx="9059480" cy="1413936"/>
          </a:xfrm>
          <a:prstGeom prst="rect">
            <a:avLst/>
          </a:prstGeom>
        </p:spPr>
        <p:txBody>
          <a:bodyPr/>
          <a:lstStyle>
            <a:lvl1pPr marR="355600" defTabSz="457200">
              <a:lnSpc>
                <a:spcPts val="6300"/>
              </a:lnSpc>
              <a:defRPr sz="4400" b="1" cap="all">
                <a:solidFill>
                  <a:srgbClr val="FFFFFF"/>
                </a:solidFill>
                <a:uFill>
                  <a:solidFill>
                    <a:srgbClr val="000000"/>
                  </a:solidFill>
                </a:uFill>
                <a:latin typeface="Century Gothic"/>
                <a:ea typeface="Century Gothic"/>
                <a:cs typeface="Century Gothic"/>
                <a:sym typeface="Century Gothic"/>
              </a:defRPr>
            </a:lvl1pPr>
          </a:lstStyle>
          <a:p>
            <a:pPr>
              <a:defRPr b="0"/>
            </a:pPr>
            <a:r>
              <a:rPr b="1"/>
              <a:t>Structure of policy briefs</a:t>
            </a:r>
          </a:p>
        </p:txBody>
      </p:sp>
      <p:grpSp>
        <p:nvGrpSpPr>
          <p:cNvPr id="483" name="Group"/>
          <p:cNvGrpSpPr/>
          <p:nvPr/>
        </p:nvGrpSpPr>
        <p:grpSpPr>
          <a:xfrm>
            <a:off x="0" y="-16669"/>
            <a:ext cx="2568179" cy="1943894"/>
            <a:chOff x="0" y="0"/>
            <a:chExt cx="2568178" cy="1943893"/>
          </a:xfrm>
        </p:grpSpPr>
        <p:sp>
          <p:nvSpPr>
            <p:cNvPr id="478" name="Pentagon 1"/>
            <p:cNvSpPr/>
            <p:nvPr/>
          </p:nvSpPr>
          <p:spPr>
            <a:xfrm>
              <a:off x="0" y="0"/>
              <a:ext cx="2568179" cy="1943894"/>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493" y="21600"/>
                  </a:lnTo>
                  <a:lnTo>
                    <a:pt x="21600" y="11003"/>
                  </a:lnTo>
                  <a:lnTo>
                    <a:pt x="14493" y="0"/>
                  </a:lnTo>
                  <a:lnTo>
                    <a:pt x="0" y="0"/>
                  </a:lnTo>
                  <a:close/>
                </a:path>
              </a:pathLst>
            </a:custGeom>
            <a:gradFill flip="none" rotWithShape="1">
              <a:gsLst>
                <a:gs pos="0">
                  <a:srgbClr val="E46506"/>
                </a:gs>
                <a:gs pos="100000">
                  <a:srgbClr val="FF8236"/>
                </a:gs>
              </a:gsLst>
              <a:lin ang="0" scaled="0"/>
            </a:gradFill>
            <a:ln w="12700" cap="flat">
              <a:noFill/>
              <a:miter lim="400000"/>
            </a:ln>
            <a:effectLst>
              <a:outerShdw blurRad="203200" dist="25400" dir="5400000" rotWithShape="0">
                <a:srgbClr val="000000">
                  <a:alpha val="11983"/>
                </a:srgbClr>
              </a:outerShdw>
            </a:effectLst>
          </p:spPr>
          <p:txBody>
            <a:bodyPr wrap="square" lIns="48766" tIns="48766" rIns="48766" bIns="48766" numCol="1" anchor="ctr">
              <a:noAutofit/>
            </a:bodyPr>
            <a:lstStyle/>
            <a:p>
              <a:pPr>
                <a:defRPr>
                  <a:latin typeface="+mn-lt"/>
                  <a:ea typeface="+mn-ea"/>
                  <a:cs typeface="+mn-cs"/>
                  <a:sym typeface="Helvetica"/>
                </a:defRPr>
              </a:pPr>
              <a:endParaRPr/>
            </a:p>
          </p:txBody>
        </p:sp>
        <p:grpSp>
          <p:nvGrpSpPr>
            <p:cNvPr id="481" name="Group 25"/>
            <p:cNvGrpSpPr/>
            <p:nvPr/>
          </p:nvGrpSpPr>
          <p:grpSpPr>
            <a:xfrm>
              <a:off x="604406" y="458880"/>
              <a:ext cx="1127552" cy="1026205"/>
              <a:chOff x="12699" y="-12700"/>
              <a:chExt cx="1127551" cy="1026204"/>
            </a:xfrm>
          </p:grpSpPr>
          <p:sp>
            <p:nvSpPr>
              <p:cNvPr id="479" name="Title 1"/>
              <p:cNvSpPr txBox="1"/>
              <p:nvPr/>
            </p:nvSpPr>
            <p:spPr>
              <a:xfrm>
                <a:off x="12699" y="-12701"/>
                <a:ext cx="1127553" cy="1026206"/>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ctr">
                <a:normAutofit/>
              </a:bodyPr>
              <a:lstStyle>
                <a:lvl1pPr algn="ctr" defTabSz="1144422">
                  <a:lnSpc>
                    <a:spcPct val="120000"/>
                  </a:lnSpc>
                  <a:defRPr sz="5000" b="1" cap="all" spc="-100">
                    <a:solidFill>
                      <a:srgbClr val="242E7C"/>
                    </a:solidFill>
                    <a:latin typeface="Century Gothic"/>
                    <a:ea typeface="Century Gothic"/>
                    <a:cs typeface="Century Gothic"/>
                    <a:sym typeface="Century Gothic"/>
                  </a:defRPr>
                </a:lvl1pPr>
              </a:lstStyle>
              <a:p>
                <a:r>
                  <a:t>6</a:t>
                </a:r>
              </a:p>
            </p:txBody>
          </p:sp>
          <p:sp>
            <p:nvSpPr>
              <p:cNvPr id="480" name="Square"/>
              <p:cNvSpPr/>
              <p:nvPr/>
            </p:nvSpPr>
            <p:spPr>
              <a:xfrm>
                <a:off x="124821" y="60086"/>
                <a:ext cx="914563" cy="914563"/>
              </a:xfrm>
              <a:prstGeom prst="rect">
                <a:avLst/>
              </a:prstGeom>
              <a:noFill/>
              <a:ln w="50800" cap="flat">
                <a:solidFill>
                  <a:srgbClr val="242E7C"/>
                </a:solidFill>
                <a:prstDash val="solid"/>
                <a:miter lim="800000"/>
              </a:ln>
              <a:effectLst/>
            </p:spPr>
            <p:txBody>
              <a:bodyPr wrap="square" lIns="48766" tIns="48766" rIns="48766" bIns="48766" numCol="1" anchor="ctr">
                <a:noAutofit/>
              </a:bodyPr>
              <a:lstStyle/>
              <a:p>
                <a:endParaRPr/>
              </a:p>
            </p:txBody>
          </p:sp>
        </p:grpSp>
        <p:pic>
          <p:nvPicPr>
            <p:cNvPr id="482" name="HiAP-modules-text-BLue.png" descr="HiAP-modules-text-BLue.png"/>
            <p:cNvPicPr>
              <a:picLocks noChangeAspect="1"/>
            </p:cNvPicPr>
            <p:nvPr/>
          </p:nvPicPr>
          <p:blipFill>
            <a:blip r:embed="rId3"/>
            <a:stretch>
              <a:fillRect/>
            </a:stretch>
          </p:blipFill>
          <p:spPr>
            <a:xfrm>
              <a:off x="92007" y="75131"/>
              <a:ext cx="507689" cy="1612041"/>
            </a:xfrm>
            <a:prstGeom prst="rect">
              <a:avLst/>
            </a:prstGeom>
            <a:ln w="12700" cap="flat">
              <a:noFill/>
              <a:miter lim="400000"/>
            </a:ln>
            <a:effectLst/>
          </p:spPr>
        </p:pic>
      </p:grpSp>
      <p:pic>
        <p:nvPicPr>
          <p:cNvPr id="484" name="HiAP-Wireframe-graphic-2.png" descr="HiAP-Wireframe-graphic-2.png"/>
          <p:cNvPicPr>
            <a:picLocks noChangeAspect="1"/>
          </p:cNvPicPr>
          <p:nvPr/>
        </p:nvPicPr>
        <p:blipFill>
          <a:blip r:embed="rId4"/>
          <a:srcRect l="4891" t="2175" r="4891" b="87108"/>
          <a:stretch>
            <a:fillRect/>
          </a:stretch>
        </p:blipFill>
        <p:spPr>
          <a:xfrm flipH="1">
            <a:off x="-9972" y="8292543"/>
            <a:ext cx="13024744" cy="1467159"/>
          </a:xfrm>
          <a:prstGeom prst="rect">
            <a:avLst/>
          </a:prstGeom>
          <a:ln w="12700">
            <a:miter lim="400000"/>
          </a:ln>
        </p:spPr>
      </p:pic>
      <p:grpSp>
        <p:nvGrpSpPr>
          <p:cNvPr id="496" name="Group"/>
          <p:cNvGrpSpPr/>
          <p:nvPr/>
        </p:nvGrpSpPr>
        <p:grpSpPr>
          <a:xfrm>
            <a:off x="738217" y="2697148"/>
            <a:ext cx="11104752" cy="5151458"/>
            <a:chOff x="0" y="0"/>
            <a:chExt cx="11104750" cy="5151456"/>
          </a:xfrm>
        </p:grpSpPr>
        <p:sp>
          <p:nvSpPr>
            <p:cNvPr id="485" name="Limited political influence"/>
            <p:cNvSpPr txBox="1"/>
            <p:nvPr/>
          </p:nvSpPr>
          <p:spPr>
            <a:xfrm>
              <a:off x="1298709" y="95446"/>
              <a:ext cx="5807994" cy="643633"/>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8766" tIns="48766" rIns="48766" bIns="48766" numCol="1" anchor="t">
              <a:spAutoFit/>
            </a:bodyPr>
            <a:lstStyle>
              <a:lvl1pPr defTabSz="457200">
                <a:lnSpc>
                  <a:spcPct val="115000"/>
                </a:lnSpc>
                <a:defRPr sz="3500" b="1">
                  <a:uFill>
                    <a:solidFill>
                      <a:srgbClr val="000000"/>
                    </a:solidFill>
                  </a:uFill>
                  <a:latin typeface="Century Gothic"/>
                  <a:ea typeface="Century Gothic"/>
                  <a:cs typeface="Century Gothic"/>
                  <a:sym typeface="Century Gothic"/>
                </a:defRPr>
              </a:lvl1pPr>
            </a:lstStyle>
            <a:p>
              <a:r>
                <a:rPr dirty="0"/>
                <a:t>Critique of policy option</a:t>
              </a:r>
              <a:r>
                <a:rPr lang="en-US" dirty="0"/>
                <a:t>(</a:t>
              </a:r>
              <a:r>
                <a:rPr dirty="0"/>
                <a:t>s)</a:t>
              </a:r>
            </a:p>
          </p:txBody>
        </p:sp>
        <p:sp>
          <p:nvSpPr>
            <p:cNvPr id="486" name="Line"/>
            <p:cNvSpPr/>
            <p:nvPr/>
          </p:nvSpPr>
          <p:spPr>
            <a:xfrm>
              <a:off x="423613" y="5145105"/>
              <a:ext cx="10681137" cy="1"/>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pPr>
                <a:defRPr>
                  <a:latin typeface="+mn-lt"/>
                  <a:ea typeface="+mn-ea"/>
                  <a:cs typeface="+mn-cs"/>
                  <a:sym typeface="Helvetica"/>
                </a:defRPr>
              </a:pPr>
              <a:endParaRPr/>
            </a:p>
          </p:txBody>
        </p:sp>
        <p:sp>
          <p:nvSpPr>
            <p:cNvPr id="487" name="Rectangle 4"/>
            <p:cNvSpPr txBox="1"/>
            <p:nvPr/>
          </p:nvSpPr>
          <p:spPr>
            <a:xfrm>
              <a:off x="1298709" y="1050710"/>
              <a:ext cx="9712584" cy="1025903"/>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t">
              <a:spAutoFit/>
            </a:bodyPr>
            <a:lstStyle>
              <a:lvl1pPr defTabSz="457200">
                <a:lnSpc>
                  <a:spcPct val="115000"/>
                </a:lnSpc>
                <a:defRPr sz="2800">
                  <a:uFill>
                    <a:solidFill>
                      <a:srgbClr val="000000"/>
                    </a:solidFill>
                  </a:uFill>
                  <a:latin typeface="Century Gothic"/>
                  <a:ea typeface="Century Gothic"/>
                  <a:cs typeface="Century Gothic"/>
                  <a:sym typeface="Century Gothic"/>
                </a:defRPr>
              </a:lvl1pPr>
            </a:lstStyle>
            <a:p>
              <a:r>
                <a:rPr dirty="0"/>
                <a:t>Here is where you focus on detailing the shortcomings of the current approach or options being implemented.</a:t>
              </a:r>
            </a:p>
          </p:txBody>
        </p:sp>
        <p:sp>
          <p:nvSpPr>
            <p:cNvPr id="488" name="Line"/>
            <p:cNvSpPr/>
            <p:nvPr/>
          </p:nvSpPr>
          <p:spPr>
            <a:xfrm flipV="1">
              <a:off x="429964" y="879785"/>
              <a:ext cx="1" cy="4271671"/>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pPr>
                <a:defRPr>
                  <a:latin typeface="+mn-lt"/>
                  <a:ea typeface="+mn-ea"/>
                  <a:cs typeface="+mn-cs"/>
                  <a:sym typeface="Helvetica"/>
                </a:defRPr>
              </a:pPr>
              <a:endParaRPr/>
            </a:p>
          </p:txBody>
        </p:sp>
        <p:grpSp>
          <p:nvGrpSpPr>
            <p:cNvPr id="491" name="Group"/>
            <p:cNvGrpSpPr/>
            <p:nvPr/>
          </p:nvGrpSpPr>
          <p:grpSpPr>
            <a:xfrm>
              <a:off x="0" y="0"/>
              <a:ext cx="859927" cy="859926"/>
              <a:chOff x="0" y="-1"/>
              <a:chExt cx="859926" cy="859925"/>
            </a:xfrm>
          </p:grpSpPr>
          <p:sp>
            <p:nvSpPr>
              <p:cNvPr id="489" name="Title 1"/>
              <p:cNvSpPr txBox="1"/>
              <p:nvPr/>
            </p:nvSpPr>
            <p:spPr>
              <a:xfrm>
                <a:off x="48227" y="15882"/>
                <a:ext cx="763473" cy="80598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ctr">
                <a:normAutofit/>
              </a:bodyPr>
              <a:lstStyle>
                <a:lvl1pPr algn="ctr" defTabSz="801093">
                  <a:lnSpc>
                    <a:spcPct val="96000"/>
                  </a:lnSpc>
                  <a:defRPr sz="4300" b="1" cap="all" spc="-200">
                    <a:solidFill>
                      <a:srgbClr val="E50069"/>
                    </a:solidFill>
                    <a:latin typeface="Century Gothic"/>
                    <a:ea typeface="Century Gothic"/>
                    <a:cs typeface="Century Gothic"/>
                    <a:sym typeface="Century Gothic"/>
                  </a:defRPr>
                </a:lvl1pPr>
              </a:lstStyle>
              <a:p>
                <a:r>
                  <a:t>3</a:t>
                </a:r>
              </a:p>
            </p:txBody>
          </p:sp>
          <p:sp>
            <p:nvSpPr>
              <p:cNvPr id="490" name="Square"/>
              <p:cNvSpPr/>
              <p:nvPr/>
            </p:nvSpPr>
            <p:spPr>
              <a:xfrm>
                <a:off x="-1" y="-2"/>
                <a:ext cx="859928" cy="859927"/>
              </a:xfrm>
              <a:prstGeom prst="rect">
                <a:avLst/>
              </a:prstGeom>
              <a:noFill/>
              <a:ln w="50800" cap="flat">
                <a:solidFill>
                  <a:srgbClr val="E50069"/>
                </a:solidFill>
                <a:prstDash val="solid"/>
                <a:miter lim="800000"/>
              </a:ln>
              <a:effectLst/>
            </p:spPr>
            <p:txBody>
              <a:bodyPr wrap="square" lIns="48766" tIns="48766" rIns="48766" bIns="48766" numCol="1" anchor="ctr">
                <a:noAutofit/>
              </a:bodyPr>
              <a:lstStyle/>
              <a:p>
                <a:endParaRPr/>
              </a:p>
            </p:txBody>
          </p:sp>
        </p:grpSp>
        <p:sp>
          <p:nvSpPr>
            <p:cNvPr id="492" name="Rectangle 4"/>
            <p:cNvSpPr txBox="1"/>
            <p:nvPr/>
          </p:nvSpPr>
          <p:spPr>
            <a:xfrm>
              <a:off x="1298709" y="2845442"/>
              <a:ext cx="9712584" cy="1025903"/>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t">
              <a:spAutoFit/>
            </a:bodyPr>
            <a:lstStyle>
              <a:lvl1pPr defTabSz="457200">
                <a:lnSpc>
                  <a:spcPct val="115000"/>
                </a:lnSpc>
                <a:defRPr sz="2800">
                  <a:uFill>
                    <a:solidFill>
                      <a:srgbClr val="000000"/>
                    </a:solidFill>
                  </a:uFill>
                  <a:latin typeface="Century Gothic"/>
                  <a:ea typeface="Century Gothic"/>
                  <a:cs typeface="Century Gothic"/>
                  <a:sym typeface="Century Gothic"/>
                </a:defRPr>
              </a:lvl1pPr>
            </a:lstStyle>
            <a:p>
              <a:r>
                <a:t>Explain why and how the current or proposed approach is failing.</a:t>
              </a:r>
            </a:p>
          </p:txBody>
        </p:sp>
        <p:sp>
          <p:nvSpPr>
            <p:cNvPr id="493" name="Line"/>
            <p:cNvSpPr/>
            <p:nvPr/>
          </p:nvSpPr>
          <p:spPr>
            <a:xfrm>
              <a:off x="423614" y="2642273"/>
              <a:ext cx="10681136" cy="1"/>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pPr>
                <a:defRPr>
                  <a:latin typeface="+mn-lt"/>
                  <a:ea typeface="+mn-ea"/>
                  <a:cs typeface="+mn-cs"/>
                  <a:sym typeface="Helvetica"/>
                </a:defRPr>
              </a:pPr>
              <a:endParaRPr/>
            </a:p>
          </p:txBody>
        </p:sp>
        <p:sp>
          <p:nvSpPr>
            <p:cNvPr id="494" name="Line"/>
            <p:cNvSpPr/>
            <p:nvPr/>
          </p:nvSpPr>
          <p:spPr>
            <a:xfrm>
              <a:off x="423614" y="4128139"/>
              <a:ext cx="10681136" cy="1"/>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pPr>
                <a:defRPr>
                  <a:latin typeface="+mn-lt"/>
                  <a:ea typeface="+mn-ea"/>
                  <a:cs typeface="+mn-cs"/>
                  <a:sym typeface="Helvetica"/>
                </a:defRPr>
              </a:pPr>
              <a:endParaRPr/>
            </a:p>
          </p:txBody>
        </p:sp>
        <p:sp>
          <p:nvSpPr>
            <p:cNvPr id="495" name="Rectangle 4"/>
            <p:cNvSpPr txBox="1"/>
            <p:nvPr/>
          </p:nvSpPr>
          <p:spPr>
            <a:xfrm>
              <a:off x="1298709" y="4346556"/>
              <a:ext cx="9712584" cy="529333"/>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t">
              <a:spAutoFit/>
            </a:bodyPr>
            <a:lstStyle>
              <a:lvl1pPr defTabSz="457200">
                <a:lnSpc>
                  <a:spcPct val="115000"/>
                </a:lnSpc>
                <a:defRPr sz="2800">
                  <a:uFill>
                    <a:solidFill>
                      <a:srgbClr val="000000"/>
                    </a:solidFill>
                  </a:uFill>
                  <a:latin typeface="Century Gothic"/>
                  <a:ea typeface="Century Gothic"/>
                  <a:cs typeface="Century Gothic"/>
                  <a:sym typeface="Century Gothic"/>
                </a:defRPr>
              </a:lvl1pPr>
            </a:lstStyle>
            <a:p>
              <a:r>
                <a:t>Illustrate the need for change.</a:t>
              </a:r>
            </a:p>
          </p:txBody>
        </p:sp>
      </p:gr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 name="Rectangle"/>
          <p:cNvSpPr/>
          <p:nvPr/>
        </p:nvSpPr>
        <p:spPr>
          <a:xfrm>
            <a:off x="-1" y="-16712"/>
            <a:ext cx="13004802" cy="1944050"/>
          </a:xfrm>
          <a:prstGeom prst="rect">
            <a:avLst/>
          </a:prstGeom>
          <a:solidFill>
            <a:srgbClr val="242E7C"/>
          </a:solidFill>
          <a:ln w="12700">
            <a:miter lim="400000"/>
          </a:ln>
          <a:effectLst>
            <a:outerShdw blurRad="203200" dist="25400" dir="16200000" rotWithShape="0">
              <a:srgbClr val="000000">
                <a:alpha val="29000"/>
              </a:srgbClr>
            </a:outerShdw>
          </a:effectLst>
        </p:spPr>
        <p:txBody>
          <a:bodyPr lIns="48766" tIns="48766" rIns="48766" bIns="48766" anchor="ctr"/>
          <a:lstStyle/>
          <a:p>
            <a:endParaRPr/>
          </a:p>
        </p:txBody>
      </p:sp>
      <p:sp>
        <p:nvSpPr>
          <p:cNvPr id="111" name="Title 1"/>
          <p:cNvSpPr txBox="1"/>
          <p:nvPr/>
        </p:nvSpPr>
        <p:spPr>
          <a:xfrm>
            <a:off x="2920998" y="249766"/>
            <a:ext cx="7162804" cy="141393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8766" tIns="48766" rIns="48766" bIns="48766" anchor="ctr">
            <a:normAutofit/>
          </a:bodyPr>
          <a:lstStyle>
            <a:lvl1pPr>
              <a:lnSpc>
                <a:spcPct val="90000"/>
              </a:lnSpc>
              <a:defRPr sz="4400" b="1" cap="all" spc="-115">
                <a:solidFill>
                  <a:srgbClr val="FFFFFF"/>
                </a:solidFill>
                <a:latin typeface="Century Gothic"/>
                <a:ea typeface="Century Gothic"/>
                <a:cs typeface="Century Gothic"/>
                <a:sym typeface="Century Gothic"/>
              </a:defRPr>
            </a:lvl1pPr>
          </a:lstStyle>
          <a:p>
            <a:r>
              <a:t>LEARNING OBJECTIVES</a:t>
            </a:r>
          </a:p>
        </p:txBody>
      </p:sp>
      <p:pic>
        <p:nvPicPr>
          <p:cNvPr id="112" name="HiAP-Icon-Bulls-eye.png" descr="HiAP-Icon-Bulls-eye.png"/>
          <p:cNvPicPr>
            <a:picLocks noChangeAspect="1"/>
          </p:cNvPicPr>
          <p:nvPr/>
        </p:nvPicPr>
        <p:blipFill>
          <a:blip r:embed="rId3"/>
          <a:stretch>
            <a:fillRect/>
          </a:stretch>
        </p:blipFill>
        <p:spPr>
          <a:xfrm>
            <a:off x="368889" y="3265374"/>
            <a:ext cx="3674243" cy="3837874"/>
          </a:xfrm>
          <a:prstGeom prst="rect">
            <a:avLst/>
          </a:prstGeom>
          <a:ln w="12700">
            <a:miter lim="400000"/>
          </a:ln>
        </p:spPr>
      </p:pic>
      <p:grpSp>
        <p:nvGrpSpPr>
          <p:cNvPr id="118" name="Group"/>
          <p:cNvGrpSpPr/>
          <p:nvPr/>
        </p:nvGrpSpPr>
        <p:grpSpPr>
          <a:xfrm>
            <a:off x="0" y="-16669"/>
            <a:ext cx="2568179" cy="1943894"/>
            <a:chOff x="0" y="0"/>
            <a:chExt cx="2568178" cy="1943893"/>
          </a:xfrm>
        </p:grpSpPr>
        <p:sp>
          <p:nvSpPr>
            <p:cNvPr id="113" name="Pentagon 1"/>
            <p:cNvSpPr/>
            <p:nvPr/>
          </p:nvSpPr>
          <p:spPr>
            <a:xfrm>
              <a:off x="0" y="0"/>
              <a:ext cx="2568179" cy="1943894"/>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493" y="21600"/>
                  </a:lnTo>
                  <a:lnTo>
                    <a:pt x="21600" y="11003"/>
                  </a:lnTo>
                  <a:lnTo>
                    <a:pt x="14493" y="0"/>
                  </a:lnTo>
                  <a:lnTo>
                    <a:pt x="0" y="0"/>
                  </a:lnTo>
                  <a:close/>
                </a:path>
              </a:pathLst>
            </a:custGeom>
            <a:gradFill flip="none" rotWithShape="1">
              <a:gsLst>
                <a:gs pos="0">
                  <a:srgbClr val="E46506"/>
                </a:gs>
                <a:gs pos="100000">
                  <a:srgbClr val="FF8236"/>
                </a:gs>
              </a:gsLst>
              <a:lin ang="0" scaled="0"/>
            </a:gradFill>
            <a:ln w="12700" cap="flat">
              <a:noFill/>
              <a:miter lim="400000"/>
            </a:ln>
            <a:effectLst>
              <a:outerShdw blurRad="203200" dist="25400" dir="5400000" rotWithShape="0">
                <a:srgbClr val="000000">
                  <a:alpha val="11983"/>
                </a:srgbClr>
              </a:outerShdw>
            </a:effectLst>
          </p:spPr>
          <p:txBody>
            <a:bodyPr wrap="square" lIns="48766" tIns="48766" rIns="48766" bIns="48766" numCol="1" anchor="ctr">
              <a:noAutofit/>
            </a:bodyPr>
            <a:lstStyle/>
            <a:p>
              <a:pPr>
                <a:defRPr>
                  <a:latin typeface="+mn-lt"/>
                  <a:ea typeface="+mn-ea"/>
                  <a:cs typeface="+mn-cs"/>
                  <a:sym typeface="Helvetica"/>
                </a:defRPr>
              </a:pPr>
              <a:endParaRPr/>
            </a:p>
          </p:txBody>
        </p:sp>
        <p:grpSp>
          <p:nvGrpSpPr>
            <p:cNvPr id="116" name="Group 25"/>
            <p:cNvGrpSpPr/>
            <p:nvPr/>
          </p:nvGrpSpPr>
          <p:grpSpPr>
            <a:xfrm>
              <a:off x="604406" y="458880"/>
              <a:ext cx="1127552" cy="1026205"/>
              <a:chOff x="12699" y="-12700"/>
              <a:chExt cx="1127551" cy="1026204"/>
            </a:xfrm>
          </p:grpSpPr>
          <p:sp>
            <p:nvSpPr>
              <p:cNvPr id="114" name="Title 1"/>
              <p:cNvSpPr txBox="1"/>
              <p:nvPr/>
            </p:nvSpPr>
            <p:spPr>
              <a:xfrm>
                <a:off x="12699" y="-12701"/>
                <a:ext cx="1127553" cy="1026206"/>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ctr">
                <a:normAutofit/>
              </a:bodyPr>
              <a:lstStyle>
                <a:lvl1pPr algn="ctr" defTabSz="1144422">
                  <a:lnSpc>
                    <a:spcPct val="120000"/>
                  </a:lnSpc>
                  <a:defRPr sz="5000" b="1" cap="all" spc="-100">
                    <a:solidFill>
                      <a:srgbClr val="242E7C"/>
                    </a:solidFill>
                    <a:latin typeface="Century Gothic"/>
                    <a:ea typeface="Century Gothic"/>
                    <a:cs typeface="Century Gothic"/>
                    <a:sym typeface="Century Gothic"/>
                  </a:defRPr>
                </a:lvl1pPr>
              </a:lstStyle>
              <a:p>
                <a:r>
                  <a:t>6</a:t>
                </a:r>
              </a:p>
            </p:txBody>
          </p:sp>
          <p:sp>
            <p:nvSpPr>
              <p:cNvPr id="115" name="Square"/>
              <p:cNvSpPr/>
              <p:nvPr/>
            </p:nvSpPr>
            <p:spPr>
              <a:xfrm>
                <a:off x="124821" y="60086"/>
                <a:ext cx="914563" cy="914563"/>
              </a:xfrm>
              <a:prstGeom prst="rect">
                <a:avLst/>
              </a:prstGeom>
              <a:noFill/>
              <a:ln w="50800" cap="flat">
                <a:solidFill>
                  <a:srgbClr val="242E7C"/>
                </a:solidFill>
                <a:prstDash val="solid"/>
                <a:miter lim="800000"/>
              </a:ln>
              <a:effectLst/>
            </p:spPr>
            <p:txBody>
              <a:bodyPr wrap="square" lIns="48766" tIns="48766" rIns="48766" bIns="48766" numCol="1" anchor="ctr">
                <a:noAutofit/>
              </a:bodyPr>
              <a:lstStyle/>
              <a:p>
                <a:endParaRPr/>
              </a:p>
            </p:txBody>
          </p:sp>
        </p:grpSp>
        <p:pic>
          <p:nvPicPr>
            <p:cNvPr id="117" name="HiAP-modules-text-BLue.png" descr="HiAP-modules-text-BLue.png"/>
            <p:cNvPicPr>
              <a:picLocks noChangeAspect="1"/>
            </p:cNvPicPr>
            <p:nvPr/>
          </p:nvPicPr>
          <p:blipFill>
            <a:blip r:embed="rId4"/>
            <a:stretch>
              <a:fillRect/>
            </a:stretch>
          </p:blipFill>
          <p:spPr>
            <a:xfrm>
              <a:off x="92007" y="75131"/>
              <a:ext cx="507689" cy="1612041"/>
            </a:xfrm>
            <a:prstGeom prst="rect">
              <a:avLst/>
            </a:prstGeom>
            <a:ln w="12700" cap="flat">
              <a:noFill/>
              <a:miter lim="400000"/>
            </a:ln>
            <a:effectLst/>
          </p:spPr>
        </p:pic>
      </p:grpSp>
      <p:pic>
        <p:nvPicPr>
          <p:cNvPr id="119" name="HiAP-Wireframe-graphic-2.png" descr="HiAP-Wireframe-graphic-2.png"/>
          <p:cNvPicPr>
            <a:picLocks noChangeAspect="1"/>
          </p:cNvPicPr>
          <p:nvPr/>
        </p:nvPicPr>
        <p:blipFill>
          <a:blip r:embed="rId5"/>
          <a:srcRect l="4891" t="2175" r="4891" b="87108"/>
          <a:stretch>
            <a:fillRect/>
          </a:stretch>
        </p:blipFill>
        <p:spPr>
          <a:xfrm flipH="1">
            <a:off x="-9972" y="8292543"/>
            <a:ext cx="13024744" cy="1467159"/>
          </a:xfrm>
          <a:prstGeom prst="rect">
            <a:avLst/>
          </a:prstGeom>
          <a:ln w="12700">
            <a:miter lim="400000"/>
          </a:ln>
        </p:spPr>
      </p:pic>
      <p:sp>
        <p:nvSpPr>
          <p:cNvPr id="120" name="Rectangle 4"/>
          <p:cNvSpPr txBox="1"/>
          <p:nvPr/>
        </p:nvSpPr>
        <p:spPr>
          <a:xfrm>
            <a:off x="5616004" y="2964270"/>
            <a:ext cx="6572016" cy="9357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8766" tIns="48766" rIns="48766" bIns="48766">
            <a:spAutoFit/>
          </a:bodyPr>
          <a:lstStyle>
            <a:lvl1pPr>
              <a:defRPr sz="2700" spc="-23">
                <a:latin typeface="Century Gothic"/>
                <a:ea typeface="Century Gothic"/>
                <a:cs typeface="Century Gothic"/>
                <a:sym typeface="Century Gothic"/>
              </a:defRPr>
            </a:lvl1pPr>
          </a:lstStyle>
          <a:p>
            <a:r>
              <a:t>Explain the purpose of a policy brief in the context of policy-making</a:t>
            </a:r>
          </a:p>
        </p:txBody>
      </p:sp>
      <p:sp>
        <p:nvSpPr>
          <p:cNvPr id="121" name="Line"/>
          <p:cNvSpPr/>
          <p:nvPr/>
        </p:nvSpPr>
        <p:spPr>
          <a:xfrm>
            <a:off x="4382361" y="4330662"/>
            <a:ext cx="7888270" cy="1"/>
          </a:xfrm>
          <a:prstGeom prst="line">
            <a:avLst/>
          </a:prstGeom>
          <a:ln w="12700">
            <a:solidFill>
              <a:srgbClr val="242E7C"/>
            </a:solidFill>
            <a:miter lim="400000"/>
          </a:ln>
        </p:spPr>
        <p:txBody>
          <a:bodyPr lIns="45718" tIns="45718" rIns="45718" bIns="45718"/>
          <a:lstStyle/>
          <a:p>
            <a:pPr>
              <a:defRPr>
                <a:latin typeface="+mn-lt"/>
                <a:ea typeface="+mn-ea"/>
                <a:cs typeface="+mn-cs"/>
                <a:sym typeface="Helvetica"/>
              </a:defRPr>
            </a:pPr>
            <a:endParaRPr/>
          </a:p>
        </p:txBody>
      </p:sp>
      <p:sp>
        <p:nvSpPr>
          <p:cNvPr id="122" name="Line"/>
          <p:cNvSpPr/>
          <p:nvPr/>
        </p:nvSpPr>
        <p:spPr>
          <a:xfrm>
            <a:off x="4382361" y="6117782"/>
            <a:ext cx="7888270" cy="1"/>
          </a:xfrm>
          <a:prstGeom prst="line">
            <a:avLst/>
          </a:prstGeom>
          <a:ln w="12700">
            <a:solidFill>
              <a:srgbClr val="242E7C"/>
            </a:solidFill>
            <a:miter lim="400000"/>
          </a:ln>
        </p:spPr>
        <p:txBody>
          <a:bodyPr lIns="45718" tIns="45718" rIns="45718" bIns="45718"/>
          <a:lstStyle/>
          <a:p>
            <a:pPr>
              <a:defRPr>
                <a:latin typeface="+mn-lt"/>
                <a:ea typeface="+mn-ea"/>
                <a:cs typeface="+mn-cs"/>
                <a:sym typeface="Helvetica"/>
              </a:defRPr>
            </a:pPr>
            <a:endParaRPr/>
          </a:p>
        </p:txBody>
      </p:sp>
      <p:sp>
        <p:nvSpPr>
          <p:cNvPr id="123" name="Rectangle 4"/>
          <p:cNvSpPr txBox="1"/>
          <p:nvPr/>
        </p:nvSpPr>
        <p:spPr>
          <a:xfrm>
            <a:off x="5616004" y="4754544"/>
            <a:ext cx="6862062" cy="9357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8766" tIns="48766" rIns="48766" bIns="48766">
            <a:spAutoFit/>
          </a:bodyPr>
          <a:lstStyle>
            <a:lvl1pPr>
              <a:defRPr sz="2700" spc="-23">
                <a:latin typeface="Century Gothic"/>
                <a:ea typeface="Century Gothic"/>
                <a:cs typeface="Century Gothic"/>
                <a:sym typeface="Century Gothic"/>
              </a:defRPr>
            </a:lvl1pPr>
          </a:lstStyle>
          <a:p>
            <a:r>
              <a:t>Summarize characteristics of effective writing and influential policy briefs</a:t>
            </a:r>
          </a:p>
        </p:txBody>
      </p:sp>
      <p:sp>
        <p:nvSpPr>
          <p:cNvPr id="124" name="Rectangle 4"/>
          <p:cNvSpPr txBox="1"/>
          <p:nvPr/>
        </p:nvSpPr>
        <p:spPr>
          <a:xfrm>
            <a:off x="5616004" y="6477841"/>
            <a:ext cx="7162805" cy="99859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8766" tIns="48766" rIns="48766" bIns="48766">
            <a:spAutoFit/>
          </a:bodyPr>
          <a:lstStyle>
            <a:lvl1pPr defTabSz="457200">
              <a:lnSpc>
                <a:spcPct val="115000"/>
              </a:lnSpc>
              <a:defRPr sz="2700">
                <a:uFill>
                  <a:solidFill>
                    <a:srgbClr val="000000"/>
                  </a:solidFill>
                </a:uFill>
                <a:latin typeface="Century Gothic"/>
                <a:ea typeface="Century Gothic"/>
                <a:cs typeface="Century Gothic"/>
                <a:sym typeface="Century Gothic"/>
              </a:defRPr>
            </a:lvl1pPr>
          </a:lstStyle>
          <a:p>
            <a:r>
              <a:t>Describe three common approaches to prioritizing health in policy discourses</a:t>
            </a:r>
          </a:p>
        </p:txBody>
      </p:sp>
      <p:grpSp>
        <p:nvGrpSpPr>
          <p:cNvPr id="127" name="Group 1"/>
          <p:cNvGrpSpPr/>
          <p:nvPr/>
        </p:nvGrpSpPr>
        <p:grpSpPr>
          <a:xfrm>
            <a:off x="4313727" y="2955792"/>
            <a:ext cx="1025954" cy="933738"/>
            <a:chOff x="0" y="0"/>
            <a:chExt cx="1025952" cy="933736"/>
          </a:xfrm>
        </p:grpSpPr>
        <p:sp>
          <p:nvSpPr>
            <p:cNvPr id="125" name="Title 1"/>
            <p:cNvSpPr txBox="1"/>
            <p:nvPr/>
          </p:nvSpPr>
          <p:spPr>
            <a:xfrm>
              <a:off x="0" y="-1"/>
              <a:ext cx="1025954" cy="933738"/>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ctr">
              <a:normAutofit/>
            </a:bodyPr>
            <a:lstStyle>
              <a:lvl1pPr algn="ctr" defTabSz="1144422">
                <a:lnSpc>
                  <a:spcPct val="120000"/>
                </a:lnSpc>
                <a:defRPr sz="5000" b="1" cap="all" spc="-100">
                  <a:solidFill>
                    <a:srgbClr val="242E7C"/>
                  </a:solidFill>
                  <a:latin typeface="Century Gothic"/>
                  <a:ea typeface="Century Gothic"/>
                  <a:cs typeface="Century Gothic"/>
                  <a:sym typeface="Century Gothic"/>
                </a:defRPr>
              </a:lvl1pPr>
            </a:lstStyle>
            <a:p>
              <a:r>
                <a:t>1</a:t>
              </a:r>
            </a:p>
          </p:txBody>
        </p:sp>
        <p:sp>
          <p:nvSpPr>
            <p:cNvPr id="126" name="Square"/>
            <p:cNvSpPr/>
            <p:nvPr/>
          </p:nvSpPr>
          <p:spPr>
            <a:xfrm>
              <a:off x="102018" y="66227"/>
              <a:ext cx="832156" cy="832155"/>
            </a:xfrm>
            <a:prstGeom prst="rect">
              <a:avLst/>
            </a:prstGeom>
            <a:noFill/>
            <a:ln w="50800" cap="flat">
              <a:solidFill>
                <a:srgbClr val="242E7C"/>
              </a:solidFill>
              <a:prstDash val="solid"/>
              <a:miter lim="800000"/>
            </a:ln>
            <a:effectLst/>
          </p:spPr>
          <p:txBody>
            <a:bodyPr wrap="square" lIns="48766" tIns="48766" rIns="48766" bIns="48766" numCol="1" anchor="ctr">
              <a:noAutofit/>
            </a:bodyPr>
            <a:lstStyle/>
            <a:p>
              <a:endParaRPr/>
            </a:p>
          </p:txBody>
        </p:sp>
      </p:grpSp>
      <p:grpSp>
        <p:nvGrpSpPr>
          <p:cNvPr id="130" name="Group 3"/>
          <p:cNvGrpSpPr/>
          <p:nvPr/>
        </p:nvGrpSpPr>
        <p:grpSpPr>
          <a:xfrm>
            <a:off x="4319457" y="4761321"/>
            <a:ext cx="1013255" cy="922178"/>
            <a:chOff x="-1" y="0"/>
            <a:chExt cx="1013254" cy="922177"/>
          </a:xfrm>
        </p:grpSpPr>
        <p:sp>
          <p:nvSpPr>
            <p:cNvPr id="128" name="Title 1"/>
            <p:cNvSpPr txBox="1"/>
            <p:nvPr/>
          </p:nvSpPr>
          <p:spPr>
            <a:xfrm>
              <a:off x="-2" y="-1"/>
              <a:ext cx="1013256" cy="922178"/>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ctr">
              <a:normAutofit/>
            </a:bodyPr>
            <a:lstStyle>
              <a:lvl1pPr algn="ctr" defTabSz="1144422">
                <a:lnSpc>
                  <a:spcPct val="120000"/>
                </a:lnSpc>
                <a:defRPr sz="5000" b="1" cap="all" spc="-100">
                  <a:solidFill>
                    <a:srgbClr val="242E7C"/>
                  </a:solidFill>
                  <a:latin typeface="Century Gothic"/>
                  <a:ea typeface="Century Gothic"/>
                  <a:cs typeface="Century Gothic"/>
                  <a:sym typeface="Century Gothic"/>
                </a:defRPr>
              </a:lvl1pPr>
            </a:lstStyle>
            <a:p>
              <a:r>
                <a:t>2</a:t>
              </a:r>
            </a:p>
          </p:txBody>
        </p:sp>
        <p:sp>
          <p:nvSpPr>
            <p:cNvPr id="129" name="Square"/>
            <p:cNvSpPr/>
            <p:nvPr/>
          </p:nvSpPr>
          <p:spPr>
            <a:xfrm>
              <a:off x="95699" y="65724"/>
              <a:ext cx="821855" cy="821853"/>
            </a:xfrm>
            <a:prstGeom prst="rect">
              <a:avLst/>
            </a:prstGeom>
            <a:noFill/>
            <a:ln w="50800" cap="flat">
              <a:solidFill>
                <a:srgbClr val="242E7C"/>
              </a:solidFill>
              <a:prstDash val="solid"/>
              <a:miter lim="800000"/>
            </a:ln>
            <a:effectLst/>
          </p:spPr>
          <p:txBody>
            <a:bodyPr wrap="square" lIns="48766" tIns="48766" rIns="48766" bIns="48766" numCol="1" anchor="ctr">
              <a:noAutofit/>
            </a:bodyPr>
            <a:lstStyle/>
            <a:p>
              <a:endParaRPr/>
            </a:p>
          </p:txBody>
        </p:sp>
      </p:grpSp>
      <p:grpSp>
        <p:nvGrpSpPr>
          <p:cNvPr id="133" name="Group 4"/>
          <p:cNvGrpSpPr/>
          <p:nvPr/>
        </p:nvGrpSpPr>
        <p:grpSpPr>
          <a:xfrm>
            <a:off x="4306157" y="6503351"/>
            <a:ext cx="1013255" cy="922179"/>
            <a:chOff x="-1" y="0"/>
            <a:chExt cx="1013254" cy="922178"/>
          </a:xfrm>
        </p:grpSpPr>
        <p:sp>
          <p:nvSpPr>
            <p:cNvPr id="131" name="Title 1"/>
            <p:cNvSpPr txBox="1"/>
            <p:nvPr/>
          </p:nvSpPr>
          <p:spPr>
            <a:xfrm>
              <a:off x="-2" y="0"/>
              <a:ext cx="1013256" cy="922179"/>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ctr">
              <a:normAutofit/>
            </a:bodyPr>
            <a:lstStyle>
              <a:lvl1pPr algn="ctr" defTabSz="1144422">
                <a:lnSpc>
                  <a:spcPct val="120000"/>
                </a:lnSpc>
                <a:defRPr sz="5000" b="1" cap="all" spc="-100">
                  <a:solidFill>
                    <a:srgbClr val="242E7C"/>
                  </a:solidFill>
                  <a:latin typeface="Century Gothic"/>
                  <a:ea typeface="Century Gothic"/>
                  <a:cs typeface="Century Gothic"/>
                  <a:sym typeface="Century Gothic"/>
                </a:defRPr>
              </a:lvl1pPr>
            </a:lstStyle>
            <a:p>
              <a:r>
                <a:t>3</a:t>
              </a:r>
            </a:p>
          </p:txBody>
        </p:sp>
        <p:sp>
          <p:nvSpPr>
            <p:cNvPr id="132" name="Square"/>
            <p:cNvSpPr/>
            <p:nvPr/>
          </p:nvSpPr>
          <p:spPr>
            <a:xfrm>
              <a:off x="106072" y="64715"/>
              <a:ext cx="821855" cy="821853"/>
            </a:xfrm>
            <a:prstGeom prst="rect">
              <a:avLst/>
            </a:prstGeom>
            <a:noFill/>
            <a:ln w="50800" cap="flat">
              <a:solidFill>
                <a:srgbClr val="242E7C"/>
              </a:solidFill>
              <a:prstDash val="solid"/>
              <a:miter lim="800000"/>
            </a:ln>
            <a:effectLst/>
          </p:spPr>
          <p:txBody>
            <a:bodyPr wrap="square" lIns="48766" tIns="48766" rIns="48766" bIns="48766" numCol="1" anchor="ctr">
              <a:noAutofit/>
            </a:bodyPr>
            <a:lstStyle/>
            <a:p>
              <a:endParaRPr/>
            </a:p>
          </p:txBody>
        </p:sp>
      </p:gr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8" name="Rectangle"/>
          <p:cNvSpPr/>
          <p:nvPr/>
        </p:nvSpPr>
        <p:spPr>
          <a:xfrm>
            <a:off x="-1" y="-16712"/>
            <a:ext cx="13004802" cy="1944050"/>
          </a:xfrm>
          <a:prstGeom prst="rect">
            <a:avLst/>
          </a:prstGeom>
          <a:solidFill>
            <a:srgbClr val="242E7C"/>
          </a:solidFill>
          <a:ln w="12700">
            <a:miter lim="400000"/>
          </a:ln>
          <a:effectLst>
            <a:outerShdw blurRad="203200" dist="25400" dir="16200000" rotWithShape="0">
              <a:srgbClr val="000000">
                <a:alpha val="29000"/>
              </a:srgbClr>
            </a:outerShdw>
          </a:effectLst>
        </p:spPr>
        <p:txBody>
          <a:bodyPr lIns="48766" tIns="48766" rIns="48766" bIns="48766" anchor="ctr"/>
          <a:lstStyle/>
          <a:p>
            <a:endParaRPr/>
          </a:p>
        </p:txBody>
      </p:sp>
      <p:sp>
        <p:nvSpPr>
          <p:cNvPr id="499" name="Structure of policy briefs"/>
          <p:cNvSpPr txBox="1">
            <a:spLocks noGrp="1"/>
          </p:cNvSpPr>
          <p:nvPr>
            <p:ph type="title"/>
          </p:nvPr>
        </p:nvSpPr>
        <p:spPr>
          <a:xfrm>
            <a:off x="2948321" y="261046"/>
            <a:ext cx="9059480" cy="1413936"/>
          </a:xfrm>
          <a:prstGeom prst="rect">
            <a:avLst/>
          </a:prstGeom>
        </p:spPr>
        <p:txBody>
          <a:bodyPr/>
          <a:lstStyle>
            <a:lvl1pPr marR="355600" defTabSz="457200">
              <a:lnSpc>
                <a:spcPts val="6300"/>
              </a:lnSpc>
              <a:defRPr sz="4400" b="1" cap="all">
                <a:solidFill>
                  <a:srgbClr val="FFFFFF"/>
                </a:solidFill>
                <a:uFill>
                  <a:solidFill>
                    <a:srgbClr val="000000"/>
                  </a:solidFill>
                </a:uFill>
                <a:latin typeface="Century Gothic"/>
                <a:ea typeface="Century Gothic"/>
                <a:cs typeface="Century Gothic"/>
                <a:sym typeface="Century Gothic"/>
              </a:defRPr>
            </a:lvl1pPr>
          </a:lstStyle>
          <a:p>
            <a:pPr>
              <a:defRPr b="0"/>
            </a:pPr>
            <a:r>
              <a:rPr b="1"/>
              <a:t>Structure of policy briefs</a:t>
            </a:r>
          </a:p>
        </p:txBody>
      </p:sp>
      <p:grpSp>
        <p:nvGrpSpPr>
          <p:cNvPr id="505" name="Group"/>
          <p:cNvGrpSpPr/>
          <p:nvPr/>
        </p:nvGrpSpPr>
        <p:grpSpPr>
          <a:xfrm>
            <a:off x="0" y="-16669"/>
            <a:ext cx="2568179" cy="1943894"/>
            <a:chOff x="0" y="0"/>
            <a:chExt cx="2568178" cy="1943893"/>
          </a:xfrm>
        </p:grpSpPr>
        <p:sp>
          <p:nvSpPr>
            <p:cNvPr id="500" name="Pentagon 1"/>
            <p:cNvSpPr/>
            <p:nvPr/>
          </p:nvSpPr>
          <p:spPr>
            <a:xfrm>
              <a:off x="0" y="0"/>
              <a:ext cx="2568179" cy="1943894"/>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493" y="21600"/>
                  </a:lnTo>
                  <a:lnTo>
                    <a:pt x="21600" y="11003"/>
                  </a:lnTo>
                  <a:lnTo>
                    <a:pt x="14493" y="0"/>
                  </a:lnTo>
                  <a:lnTo>
                    <a:pt x="0" y="0"/>
                  </a:lnTo>
                  <a:close/>
                </a:path>
              </a:pathLst>
            </a:custGeom>
            <a:gradFill flip="none" rotWithShape="1">
              <a:gsLst>
                <a:gs pos="0">
                  <a:srgbClr val="E46506"/>
                </a:gs>
                <a:gs pos="100000">
                  <a:srgbClr val="FF8236"/>
                </a:gs>
              </a:gsLst>
              <a:lin ang="0" scaled="0"/>
            </a:gradFill>
            <a:ln w="12700" cap="flat">
              <a:noFill/>
              <a:miter lim="400000"/>
            </a:ln>
            <a:effectLst>
              <a:outerShdw blurRad="203200" dist="25400" dir="5400000" rotWithShape="0">
                <a:srgbClr val="000000">
                  <a:alpha val="11983"/>
                </a:srgbClr>
              </a:outerShdw>
            </a:effectLst>
          </p:spPr>
          <p:txBody>
            <a:bodyPr wrap="square" lIns="48766" tIns="48766" rIns="48766" bIns="48766" numCol="1" anchor="ctr">
              <a:noAutofit/>
            </a:bodyPr>
            <a:lstStyle/>
            <a:p>
              <a:pPr>
                <a:defRPr>
                  <a:latin typeface="+mn-lt"/>
                  <a:ea typeface="+mn-ea"/>
                  <a:cs typeface="+mn-cs"/>
                  <a:sym typeface="Helvetica"/>
                </a:defRPr>
              </a:pPr>
              <a:endParaRPr/>
            </a:p>
          </p:txBody>
        </p:sp>
        <p:grpSp>
          <p:nvGrpSpPr>
            <p:cNvPr id="503" name="Group 25"/>
            <p:cNvGrpSpPr/>
            <p:nvPr/>
          </p:nvGrpSpPr>
          <p:grpSpPr>
            <a:xfrm>
              <a:off x="604406" y="458880"/>
              <a:ext cx="1127552" cy="1026205"/>
              <a:chOff x="12699" y="-12700"/>
              <a:chExt cx="1127551" cy="1026204"/>
            </a:xfrm>
          </p:grpSpPr>
          <p:sp>
            <p:nvSpPr>
              <p:cNvPr id="501" name="Title 1"/>
              <p:cNvSpPr txBox="1"/>
              <p:nvPr/>
            </p:nvSpPr>
            <p:spPr>
              <a:xfrm>
                <a:off x="12699" y="-12701"/>
                <a:ext cx="1127553" cy="1026206"/>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ctr">
                <a:normAutofit/>
              </a:bodyPr>
              <a:lstStyle>
                <a:lvl1pPr algn="ctr" defTabSz="1144422">
                  <a:lnSpc>
                    <a:spcPct val="120000"/>
                  </a:lnSpc>
                  <a:defRPr sz="5000" b="1" cap="all" spc="-100">
                    <a:solidFill>
                      <a:srgbClr val="242E7C"/>
                    </a:solidFill>
                    <a:latin typeface="Century Gothic"/>
                    <a:ea typeface="Century Gothic"/>
                    <a:cs typeface="Century Gothic"/>
                    <a:sym typeface="Century Gothic"/>
                  </a:defRPr>
                </a:lvl1pPr>
              </a:lstStyle>
              <a:p>
                <a:r>
                  <a:t>6</a:t>
                </a:r>
              </a:p>
            </p:txBody>
          </p:sp>
          <p:sp>
            <p:nvSpPr>
              <p:cNvPr id="502" name="Square"/>
              <p:cNvSpPr/>
              <p:nvPr/>
            </p:nvSpPr>
            <p:spPr>
              <a:xfrm>
                <a:off x="124821" y="60086"/>
                <a:ext cx="914563" cy="914563"/>
              </a:xfrm>
              <a:prstGeom prst="rect">
                <a:avLst/>
              </a:prstGeom>
              <a:noFill/>
              <a:ln w="50800" cap="flat">
                <a:solidFill>
                  <a:srgbClr val="242E7C"/>
                </a:solidFill>
                <a:prstDash val="solid"/>
                <a:miter lim="800000"/>
              </a:ln>
              <a:effectLst/>
            </p:spPr>
            <p:txBody>
              <a:bodyPr wrap="square" lIns="48766" tIns="48766" rIns="48766" bIns="48766" numCol="1" anchor="ctr">
                <a:noAutofit/>
              </a:bodyPr>
              <a:lstStyle/>
              <a:p>
                <a:endParaRPr/>
              </a:p>
            </p:txBody>
          </p:sp>
        </p:grpSp>
        <p:pic>
          <p:nvPicPr>
            <p:cNvPr id="504" name="HiAP-modules-text-BLue.png" descr="HiAP-modules-text-BLue.png"/>
            <p:cNvPicPr>
              <a:picLocks noChangeAspect="1"/>
            </p:cNvPicPr>
            <p:nvPr/>
          </p:nvPicPr>
          <p:blipFill>
            <a:blip r:embed="rId3"/>
            <a:stretch>
              <a:fillRect/>
            </a:stretch>
          </p:blipFill>
          <p:spPr>
            <a:xfrm>
              <a:off x="92007" y="75131"/>
              <a:ext cx="507689" cy="1612041"/>
            </a:xfrm>
            <a:prstGeom prst="rect">
              <a:avLst/>
            </a:prstGeom>
            <a:ln w="12700" cap="flat">
              <a:noFill/>
              <a:miter lim="400000"/>
            </a:ln>
            <a:effectLst/>
          </p:spPr>
        </p:pic>
      </p:grpSp>
      <p:pic>
        <p:nvPicPr>
          <p:cNvPr id="506" name="HiAP-Wireframe-graphic-2.png" descr="HiAP-Wireframe-graphic-2.png"/>
          <p:cNvPicPr>
            <a:picLocks noChangeAspect="1"/>
          </p:cNvPicPr>
          <p:nvPr/>
        </p:nvPicPr>
        <p:blipFill>
          <a:blip r:embed="rId4"/>
          <a:srcRect l="4891" t="2175" r="4891" b="87108"/>
          <a:stretch>
            <a:fillRect/>
          </a:stretch>
        </p:blipFill>
        <p:spPr>
          <a:xfrm flipH="1">
            <a:off x="-9972" y="8292543"/>
            <a:ext cx="13024744" cy="1467159"/>
          </a:xfrm>
          <a:prstGeom prst="rect">
            <a:avLst/>
          </a:prstGeom>
          <a:ln w="12700">
            <a:miter lim="400000"/>
          </a:ln>
        </p:spPr>
      </p:pic>
      <p:grpSp>
        <p:nvGrpSpPr>
          <p:cNvPr id="521" name="Group"/>
          <p:cNvGrpSpPr/>
          <p:nvPr/>
        </p:nvGrpSpPr>
        <p:grpSpPr>
          <a:xfrm>
            <a:off x="738218" y="2697148"/>
            <a:ext cx="11418180" cy="5400223"/>
            <a:chOff x="0" y="0"/>
            <a:chExt cx="11418179" cy="5400221"/>
          </a:xfrm>
        </p:grpSpPr>
        <p:sp>
          <p:nvSpPr>
            <p:cNvPr id="507" name="Limited political influence"/>
            <p:cNvSpPr txBox="1"/>
            <p:nvPr/>
          </p:nvSpPr>
          <p:spPr>
            <a:xfrm>
              <a:off x="1298709" y="95446"/>
              <a:ext cx="5479828" cy="643633"/>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8766" tIns="48766" rIns="48766" bIns="48766" numCol="1" anchor="t">
              <a:spAutoFit/>
            </a:bodyPr>
            <a:lstStyle>
              <a:lvl1pPr defTabSz="457200">
                <a:lnSpc>
                  <a:spcPct val="115000"/>
                </a:lnSpc>
                <a:defRPr sz="3500" b="1">
                  <a:uFill>
                    <a:solidFill>
                      <a:srgbClr val="000000"/>
                    </a:solidFill>
                  </a:uFill>
                  <a:latin typeface="Century Gothic"/>
                  <a:ea typeface="Century Gothic"/>
                  <a:cs typeface="Century Gothic"/>
                  <a:sym typeface="Century Gothic"/>
                </a:defRPr>
              </a:lvl1pPr>
            </a:lstStyle>
            <a:p>
              <a:r>
                <a:t>Policy recommendations</a:t>
              </a:r>
            </a:p>
          </p:txBody>
        </p:sp>
        <p:sp>
          <p:nvSpPr>
            <p:cNvPr id="508" name="Rectangle 4"/>
            <p:cNvSpPr txBox="1"/>
            <p:nvPr/>
          </p:nvSpPr>
          <p:spPr>
            <a:xfrm>
              <a:off x="1298709" y="1317409"/>
              <a:ext cx="9712584" cy="503933"/>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t">
              <a:spAutoFit/>
            </a:bodyPr>
            <a:lstStyle>
              <a:lvl1pPr defTabSz="457200">
                <a:lnSpc>
                  <a:spcPct val="115000"/>
                </a:lnSpc>
                <a:defRPr sz="2600">
                  <a:uFill>
                    <a:solidFill>
                      <a:srgbClr val="000000"/>
                    </a:solidFill>
                  </a:uFill>
                  <a:latin typeface="Century Gothic"/>
                  <a:ea typeface="Century Gothic"/>
                  <a:cs typeface="Century Gothic"/>
                  <a:sym typeface="Century Gothic"/>
                </a:defRPr>
              </a:lvl1pPr>
            </a:lstStyle>
            <a:p>
              <a:r>
                <a:t>Describe clearly what should happen next.</a:t>
              </a:r>
            </a:p>
          </p:txBody>
        </p:sp>
        <p:sp>
          <p:nvSpPr>
            <p:cNvPr id="509" name="Line"/>
            <p:cNvSpPr/>
            <p:nvPr/>
          </p:nvSpPr>
          <p:spPr>
            <a:xfrm flipV="1">
              <a:off x="429964" y="879785"/>
              <a:ext cx="1" cy="4520437"/>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pPr>
                <a:defRPr>
                  <a:latin typeface="+mn-lt"/>
                  <a:ea typeface="+mn-ea"/>
                  <a:cs typeface="+mn-cs"/>
                  <a:sym typeface="Helvetica"/>
                </a:defRPr>
              </a:pPr>
              <a:endParaRPr/>
            </a:p>
          </p:txBody>
        </p:sp>
        <p:grpSp>
          <p:nvGrpSpPr>
            <p:cNvPr id="512" name="Group"/>
            <p:cNvGrpSpPr/>
            <p:nvPr/>
          </p:nvGrpSpPr>
          <p:grpSpPr>
            <a:xfrm>
              <a:off x="0" y="0"/>
              <a:ext cx="859927" cy="859926"/>
              <a:chOff x="0" y="-1"/>
              <a:chExt cx="859926" cy="859925"/>
            </a:xfrm>
          </p:grpSpPr>
          <p:sp>
            <p:nvSpPr>
              <p:cNvPr id="510" name="Title 1"/>
              <p:cNvSpPr txBox="1"/>
              <p:nvPr/>
            </p:nvSpPr>
            <p:spPr>
              <a:xfrm>
                <a:off x="48227" y="15882"/>
                <a:ext cx="763473" cy="80598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ctr">
                <a:normAutofit/>
              </a:bodyPr>
              <a:lstStyle>
                <a:lvl1pPr algn="ctr" defTabSz="801093">
                  <a:lnSpc>
                    <a:spcPct val="96000"/>
                  </a:lnSpc>
                  <a:defRPr sz="4300" b="1" cap="all" spc="-200">
                    <a:solidFill>
                      <a:srgbClr val="BE0D0D"/>
                    </a:solidFill>
                    <a:latin typeface="Century Gothic"/>
                    <a:ea typeface="Century Gothic"/>
                    <a:cs typeface="Century Gothic"/>
                    <a:sym typeface="Century Gothic"/>
                  </a:defRPr>
                </a:lvl1pPr>
              </a:lstStyle>
              <a:p>
                <a:r>
                  <a:t>4</a:t>
                </a:r>
              </a:p>
            </p:txBody>
          </p:sp>
          <p:sp>
            <p:nvSpPr>
              <p:cNvPr id="511" name="Square"/>
              <p:cNvSpPr/>
              <p:nvPr/>
            </p:nvSpPr>
            <p:spPr>
              <a:xfrm>
                <a:off x="-1" y="-2"/>
                <a:ext cx="859928" cy="859927"/>
              </a:xfrm>
              <a:prstGeom prst="rect">
                <a:avLst/>
              </a:prstGeom>
              <a:noFill/>
              <a:ln w="50800" cap="flat">
                <a:solidFill>
                  <a:srgbClr val="BE0D0D"/>
                </a:solidFill>
                <a:prstDash val="solid"/>
                <a:miter lim="800000"/>
              </a:ln>
              <a:effectLst/>
            </p:spPr>
            <p:txBody>
              <a:bodyPr wrap="square" lIns="48766" tIns="48766" rIns="48766" bIns="48766" numCol="1" anchor="ctr">
                <a:noAutofit/>
              </a:bodyPr>
              <a:lstStyle/>
              <a:p>
                <a:endParaRPr/>
              </a:p>
            </p:txBody>
          </p:sp>
        </p:grpSp>
        <p:sp>
          <p:nvSpPr>
            <p:cNvPr id="513" name="Rectangle 4"/>
            <p:cNvSpPr txBox="1"/>
            <p:nvPr/>
          </p:nvSpPr>
          <p:spPr>
            <a:xfrm>
              <a:off x="1298709" y="3424652"/>
              <a:ext cx="9712584" cy="503933"/>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t">
              <a:spAutoFit/>
            </a:bodyPr>
            <a:lstStyle>
              <a:lvl1pPr defTabSz="457200">
                <a:lnSpc>
                  <a:spcPct val="115000"/>
                </a:lnSpc>
                <a:defRPr sz="2600">
                  <a:uFill>
                    <a:solidFill>
                      <a:srgbClr val="000000"/>
                    </a:solidFill>
                  </a:uFill>
                  <a:latin typeface="Century Gothic"/>
                  <a:ea typeface="Century Gothic"/>
                  <a:cs typeface="Century Gothic"/>
                  <a:sym typeface="Century Gothic"/>
                </a:defRPr>
              </a:lvl1pPr>
            </a:lstStyle>
            <a:p>
              <a:r>
                <a:t>Suggest revisions in policy. What are the various options?</a:t>
              </a:r>
            </a:p>
          </p:txBody>
        </p:sp>
        <p:sp>
          <p:nvSpPr>
            <p:cNvPr id="514" name="Rectangle 4"/>
            <p:cNvSpPr txBox="1"/>
            <p:nvPr/>
          </p:nvSpPr>
          <p:spPr>
            <a:xfrm>
              <a:off x="1298709" y="4283056"/>
              <a:ext cx="9712584" cy="971293"/>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t">
              <a:spAutoFit/>
            </a:bodyPr>
            <a:lstStyle>
              <a:lvl1pPr defTabSz="457200">
                <a:lnSpc>
                  <a:spcPct val="115000"/>
                </a:lnSpc>
                <a:defRPr sz="2600">
                  <a:uFill>
                    <a:solidFill>
                      <a:srgbClr val="000000"/>
                    </a:solidFill>
                  </a:uFill>
                  <a:latin typeface="Century Gothic"/>
                  <a:ea typeface="Century Gothic"/>
                  <a:cs typeface="Century Gothic"/>
                  <a:sym typeface="Century Gothic"/>
                </a:defRPr>
              </a:lvl1pPr>
            </a:lstStyle>
            <a:p>
              <a:r>
                <a:t>Effects of the revised policy. How will the policy changes improve the situation?</a:t>
              </a:r>
            </a:p>
          </p:txBody>
        </p:sp>
        <p:sp>
          <p:nvSpPr>
            <p:cNvPr id="515" name="Rectangle 4"/>
            <p:cNvSpPr txBox="1"/>
            <p:nvPr/>
          </p:nvSpPr>
          <p:spPr>
            <a:xfrm>
              <a:off x="1298709" y="2156285"/>
              <a:ext cx="10119471" cy="971293"/>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t">
              <a:spAutoFit/>
            </a:bodyPr>
            <a:lstStyle>
              <a:lvl1pPr defTabSz="457200">
                <a:lnSpc>
                  <a:spcPct val="115000"/>
                </a:lnSpc>
                <a:defRPr sz="2600">
                  <a:uFill>
                    <a:solidFill>
                      <a:srgbClr val="000000"/>
                    </a:solidFill>
                  </a:uFill>
                  <a:latin typeface="Century Gothic"/>
                  <a:ea typeface="Century Gothic"/>
                  <a:cs typeface="Century Gothic"/>
                  <a:sym typeface="Century Gothic"/>
                </a:defRPr>
              </a:lvl1pPr>
            </a:lstStyle>
            <a:p>
              <a:r>
                <a:t>Provide a detailed and convincing proposal of how the failings of the current policy approach need to be addressed.</a:t>
              </a:r>
            </a:p>
          </p:txBody>
        </p:sp>
        <p:grpSp>
          <p:nvGrpSpPr>
            <p:cNvPr id="520" name="Group"/>
            <p:cNvGrpSpPr/>
            <p:nvPr/>
          </p:nvGrpSpPr>
          <p:grpSpPr>
            <a:xfrm>
              <a:off x="423613" y="2017630"/>
              <a:ext cx="10915702" cy="3381476"/>
              <a:chOff x="0" y="0"/>
              <a:chExt cx="10915700" cy="3381475"/>
            </a:xfrm>
          </p:grpSpPr>
          <p:sp>
            <p:nvSpPr>
              <p:cNvPr id="516" name="Line"/>
              <p:cNvSpPr/>
              <p:nvPr/>
            </p:nvSpPr>
            <p:spPr>
              <a:xfrm>
                <a:off x="0" y="3381475"/>
                <a:ext cx="10915701" cy="1"/>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pPr>
                  <a:defRPr>
                    <a:latin typeface="+mn-lt"/>
                    <a:ea typeface="+mn-ea"/>
                    <a:cs typeface="+mn-cs"/>
                    <a:sym typeface="Helvetica"/>
                  </a:defRPr>
                </a:pPr>
                <a:endParaRPr/>
              </a:p>
            </p:txBody>
          </p:sp>
          <p:sp>
            <p:nvSpPr>
              <p:cNvPr id="517" name="Line"/>
              <p:cNvSpPr/>
              <p:nvPr/>
            </p:nvSpPr>
            <p:spPr>
              <a:xfrm>
                <a:off x="0" y="0"/>
                <a:ext cx="10915701" cy="0"/>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pPr>
                  <a:defRPr>
                    <a:latin typeface="+mn-lt"/>
                    <a:ea typeface="+mn-ea"/>
                    <a:cs typeface="+mn-cs"/>
                    <a:sym typeface="Helvetica"/>
                  </a:defRPr>
                </a:pPr>
                <a:endParaRPr/>
              </a:p>
            </p:txBody>
          </p:sp>
          <p:sp>
            <p:nvSpPr>
              <p:cNvPr id="518" name="Line"/>
              <p:cNvSpPr/>
              <p:nvPr/>
            </p:nvSpPr>
            <p:spPr>
              <a:xfrm>
                <a:off x="0" y="2110509"/>
                <a:ext cx="10915701" cy="1"/>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pPr>
                  <a:defRPr>
                    <a:latin typeface="+mn-lt"/>
                    <a:ea typeface="+mn-ea"/>
                    <a:cs typeface="+mn-cs"/>
                    <a:sym typeface="Helvetica"/>
                  </a:defRPr>
                </a:pPr>
                <a:endParaRPr/>
              </a:p>
            </p:txBody>
          </p:sp>
          <p:sp>
            <p:nvSpPr>
              <p:cNvPr id="519" name="Line"/>
              <p:cNvSpPr/>
              <p:nvPr/>
            </p:nvSpPr>
            <p:spPr>
              <a:xfrm>
                <a:off x="0" y="1273671"/>
                <a:ext cx="10915701" cy="1"/>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pPr>
                  <a:defRPr>
                    <a:latin typeface="+mn-lt"/>
                    <a:ea typeface="+mn-ea"/>
                    <a:cs typeface="+mn-cs"/>
                    <a:sym typeface="Helvetica"/>
                  </a:defRPr>
                </a:pPr>
                <a:endParaRPr/>
              </a:p>
            </p:txBody>
          </p:sp>
        </p:grpSp>
      </p:grpSp>
    </p:spTree>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3" name="Rectangle"/>
          <p:cNvSpPr/>
          <p:nvPr/>
        </p:nvSpPr>
        <p:spPr>
          <a:xfrm>
            <a:off x="-1" y="-16712"/>
            <a:ext cx="13004802" cy="1944050"/>
          </a:xfrm>
          <a:prstGeom prst="rect">
            <a:avLst/>
          </a:prstGeom>
          <a:solidFill>
            <a:srgbClr val="242E7C"/>
          </a:solidFill>
          <a:ln w="12700">
            <a:miter lim="400000"/>
          </a:ln>
          <a:effectLst>
            <a:outerShdw blurRad="203200" dist="25400" dir="16200000" rotWithShape="0">
              <a:srgbClr val="000000">
                <a:alpha val="29000"/>
              </a:srgbClr>
            </a:outerShdw>
          </a:effectLst>
        </p:spPr>
        <p:txBody>
          <a:bodyPr lIns="48766" tIns="48766" rIns="48766" bIns="48766" anchor="ctr"/>
          <a:lstStyle/>
          <a:p>
            <a:endParaRPr/>
          </a:p>
        </p:txBody>
      </p:sp>
      <p:sp>
        <p:nvSpPr>
          <p:cNvPr id="524" name="Structure of policy briefs"/>
          <p:cNvSpPr txBox="1">
            <a:spLocks noGrp="1"/>
          </p:cNvSpPr>
          <p:nvPr>
            <p:ph type="title"/>
          </p:nvPr>
        </p:nvSpPr>
        <p:spPr>
          <a:xfrm>
            <a:off x="2948321" y="261046"/>
            <a:ext cx="9059480" cy="1413936"/>
          </a:xfrm>
          <a:prstGeom prst="rect">
            <a:avLst/>
          </a:prstGeom>
        </p:spPr>
        <p:txBody>
          <a:bodyPr/>
          <a:lstStyle>
            <a:lvl1pPr marR="355600" defTabSz="457200">
              <a:lnSpc>
                <a:spcPts val="6300"/>
              </a:lnSpc>
              <a:defRPr sz="4400" b="1" cap="all">
                <a:solidFill>
                  <a:srgbClr val="FFFFFF"/>
                </a:solidFill>
                <a:uFill>
                  <a:solidFill>
                    <a:srgbClr val="000000"/>
                  </a:solidFill>
                </a:uFill>
                <a:latin typeface="Century Gothic"/>
                <a:ea typeface="Century Gothic"/>
                <a:cs typeface="Century Gothic"/>
                <a:sym typeface="Century Gothic"/>
              </a:defRPr>
            </a:lvl1pPr>
          </a:lstStyle>
          <a:p>
            <a:pPr>
              <a:defRPr b="0"/>
            </a:pPr>
            <a:r>
              <a:rPr b="1"/>
              <a:t>Structure of policy briefs</a:t>
            </a:r>
          </a:p>
        </p:txBody>
      </p:sp>
      <p:grpSp>
        <p:nvGrpSpPr>
          <p:cNvPr id="530" name="Group"/>
          <p:cNvGrpSpPr/>
          <p:nvPr/>
        </p:nvGrpSpPr>
        <p:grpSpPr>
          <a:xfrm>
            <a:off x="0" y="-16669"/>
            <a:ext cx="2568179" cy="1943894"/>
            <a:chOff x="0" y="0"/>
            <a:chExt cx="2568178" cy="1943893"/>
          </a:xfrm>
        </p:grpSpPr>
        <p:sp>
          <p:nvSpPr>
            <p:cNvPr id="525" name="Pentagon 1"/>
            <p:cNvSpPr/>
            <p:nvPr/>
          </p:nvSpPr>
          <p:spPr>
            <a:xfrm>
              <a:off x="0" y="0"/>
              <a:ext cx="2568179" cy="1943894"/>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493" y="21600"/>
                  </a:lnTo>
                  <a:lnTo>
                    <a:pt x="21600" y="11003"/>
                  </a:lnTo>
                  <a:lnTo>
                    <a:pt x="14493" y="0"/>
                  </a:lnTo>
                  <a:lnTo>
                    <a:pt x="0" y="0"/>
                  </a:lnTo>
                  <a:close/>
                </a:path>
              </a:pathLst>
            </a:custGeom>
            <a:gradFill flip="none" rotWithShape="1">
              <a:gsLst>
                <a:gs pos="0">
                  <a:srgbClr val="E46506"/>
                </a:gs>
                <a:gs pos="100000">
                  <a:srgbClr val="FF8236"/>
                </a:gs>
              </a:gsLst>
              <a:lin ang="0" scaled="0"/>
            </a:gradFill>
            <a:ln w="12700" cap="flat">
              <a:noFill/>
              <a:miter lim="400000"/>
            </a:ln>
            <a:effectLst>
              <a:outerShdw blurRad="203200" dist="25400" dir="5400000" rotWithShape="0">
                <a:srgbClr val="000000">
                  <a:alpha val="11983"/>
                </a:srgbClr>
              </a:outerShdw>
            </a:effectLst>
          </p:spPr>
          <p:txBody>
            <a:bodyPr wrap="square" lIns="48766" tIns="48766" rIns="48766" bIns="48766" numCol="1" anchor="ctr">
              <a:noAutofit/>
            </a:bodyPr>
            <a:lstStyle/>
            <a:p>
              <a:pPr>
                <a:defRPr>
                  <a:latin typeface="+mn-lt"/>
                  <a:ea typeface="+mn-ea"/>
                  <a:cs typeface="+mn-cs"/>
                  <a:sym typeface="Helvetica"/>
                </a:defRPr>
              </a:pPr>
              <a:endParaRPr/>
            </a:p>
          </p:txBody>
        </p:sp>
        <p:grpSp>
          <p:nvGrpSpPr>
            <p:cNvPr id="528" name="Group 25"/>
            <p:cNvGrpSpPr/>
            <p:nvPr/>
          </p:nvGrpSpPr>
          <p:grpSpPr>
            <a:xfrm>
              <a:off x="604406" y="458880"/>
              <a:ext cx="1127552" cy="1026205"/>
              <a:chOff x="12699" y="-12700"/>
              <a:chExt cx="1127551" cy="1026204"/>
            </a:xfrm>
          </p:grpSpPr>
          <p:sp>
            <p:nvSpPr>
              <p:cNvPr id="526" name="Title 1"/>
              <p:cNvSpPr txBox="1"/>
              <p:nvPr/>
            </p:nvSpPr>
            <p:spPr>
              <a:xfrm>
                <a:off x="12699" y="-12701"/>
                <a:ext cx="1127553" cy="1026206"/>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ctr">
                <a:normAutofit/>
              </a:bodyPr>
              <a:lstStyle>
                <a:lvl1pPr algn="ctr" defTabSz="1144422">
                  <a:lnSpc>
                    <a:spcPct val="120000"/>
                  </a:lnSpc>
                  <a:defRPr sz="5000" b="1" cap="all" spc="-100">
                    <a:solidFill>
                      <a:srgbClr val="242E7C"/>
                    </a:solidFill>
                    <a:latin typeface="Century Gothic"/>
                    <a:ea typeface="Century Gothic"/>
                    <a:cs typeface="Century Gothic"/>
                    <a:sym typeface="Century Gothic"/>
                  </a:defRPr>
                </a:lvl1pPr>
              </a:lstStyle>
              <a:p>
                <a:r>
                  <a:t>6</a:t>
                </a:r>
              </a:p>
            </p:txBody>
          </p:sp>
          <p:sp>
            <p:nvSpPr>
              <p:cNvPr id="527" name="Square"/>
              <p:cNvSpPr/>
              <p:nvPr/>
            </p:nvSpPr>
            <p:spPr>
              <a:xfrm>
                <a:off x="124821" y="60086"/>
                <a:ext cx="914563" cy="914563"/>
              </a:xfrm>
              <a:prstGeom prst="rect">
                <a:avLst/>
              </a:prstGeom>
              <a:noFill/>
              <a:ln w="50800" cap="flat">
                <a:solidFill>
                  <a:srgbClr val="242E7C"/>
                </a:solidFill>
                <a:prstDash val="solid"/>
                <a:miter lim="800000"/>
              </a:ln>
              <a:effectLst/>
            </p:spPr>
            <p:txBody>
              <a:bodyPr wrap="square" lIns="48766" tIns="48766" rIns="48766" bIns="48766" numCol="1" anchor="ctr">
                <a:noAutofit/>
              </a:bodyPr>
              <a:lstStyle/>
              <a:p>
                <a:endParaRPr/>
              </a:p>
            </p:txBody>
          </p:sp>
        </p:grpSp>
        <p:pic>
          <p:nvPicPr>
            <p:cNvPr id="529" name="HiAP-modules-text-BLue.png" descr="HiAP-modules-text-BLue.png"/>
            <p:cNvPicPr>
              <a:picLocks noChangeAspect="1"/>
            </p:cNvPicPr>
            <p:nvPr/>
          </p:nvPicPr>
          <p:blipFill>
            <a:blip r:embed="rId3"/>
            <a:stretch>
              <a:fillRect/>
            </a:stretch>
          </p:blipFill>
          <p:spPr>
            <a:xfrm>
              <a:off x="92007" y="75131"/>
              <a:ext cx="507689" cy="1612041"/>
            </a:xfrm>
            <a:prstGeom prst="rect">
              <a:avLst/>
            </a:prstGeom>
            <a:ln w="12700" cap="flat">
              <a:noFill/>
              <a:miter lim="400000"/>
            </a:ln>
            <a:effectLst/>
          </p:spPr>
        </p:pic>
      </p:grpSp>
      <p:grpSp>
        <p:nvGrpSpPr>
          <p:cNvPr id="538" name="Group"/>
          <p:cNvGrpSpPr/>
          <p:nvPr/>
        </p:nvGrpSpPr>
        <p:grpSpPr>
          <a:xfrm>
            <a:off x="738218" y="2697148"/>
            <a:ext cx="11104751" cy="3863158"/>
            <a:chOff x="0" y="0"/>
            <a:chExt cx="11104750" cy="3863157"/>
          </a:xfrm>
        </p:grpSpPr>
        <p:sp>
          <p:nvSpPr>
            <p:cNvPr id="531" name="Line"/>
            <p:cNvSpPr/>
            <p:nvPr/>
          </p:nvSpPr>
          <p:spPr>
            <a:xfrm>
              <a:off x="423613" y="3856806"/>
              <a:ext cx="10681137" cy="1"/>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pPr>
                <a:defRPr>
                  <a:latin typeface="+mn-lt"/>
                  <a:ea typeface="+mn-ea"/>
                  <a:cs typeface="+mn-cs"/>
                  <a:sym typeface="Helvetica"/>
                </a:defRPr>
              </a:pPr>
              <a:endParaRPr/>
            </a:p>
          </p:txBody>
        </p:sp>
        <p:sp>
          <p:nvSpPr>
            <p:cNvPr id="532" name="Rectangle 4"/>
            <p:cNvSpPr txBox="1"/>
            <p:nvPr/>
          </p:nvSpPr>
          <p:spPr>
            <a:xfrm>
              <a:off x="1298709" y="2004045"/>
              <a:ext cx="7899550" cy="159229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t">
              <a:spAutoFit/>
            </a:bodyPr>
            <a:lstStyle>
              <a:lvl1pPr defTabSz="457200">
                <a:lnSpc>
                  <a:spcPct val="115000"/>
                </a:lnSpc>
                <a:defRPr sz="2900">
                  <a:uFill>
                    <a:solidFill>
                      <a:srgbClr val="000000"/>
                    </a:solidFill>
                  </a:uFill>
                  <a:latin typeface="Century Gothic"/>
                  <a:ea typeface="Century Gothic"/>
                  <a:cs typeface="Century Gothic"/>
                  <a:sym typeface="Century Gothic"/>
                </a:defRPr>
              </a:lvl1pPr>
            </a:lstStyle>
            <a:p>
              <a:r>
                <a:rPr dirty="0"/>
                <a:t>Authors sometimes decide that their argument needs further support and so include an appendix.</a:t>
              </a:r>
            </a:p>
          </p:txBody>
        </p:sp>
        <p:sp>
          <p:nvSpPr>
            <p:cNvPr id="533" name="Line"/>
            <p:cNvSpPr/>
            <p:nvPr/>
          </p:nvSpPr>
          <p:spPr>
            <a:xfrm flipV="1">
              <a:off x="429964" y="886227"/>
              <a:ext cx="1" cy="2976930"/>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pPr>
                <a:defRPr>
                  <a:latin typeface="+mn-lt"/>
                  <a:ea typeface="+mn-ea"/>
                  <a:cs typeface="+mn-cs"/>
                  <a:sym typeface="Helvetica"/>
                </a:defRPr>
              </a:pPr>
              <a:endParaRPr/>
            </a:p>
          </p:txBody>
        </p:sp>
        <p:sp>
          <p:nvSpPr>
            <p:cNvPr id="534" name="Limited political influence"/>
            <p:cNvSpPr txBox="1"/>
            <p:nvPr/>
          </p:nvSpPr>
          <p:spPr>
            <a:xfrm>
              <a:off x="1298709" y="95446"/>
              <a:ext cx="2741856" cy="643633"/>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8766" tIns="48766" rIns="48766" bIns="48766" numCol="1" anchor="t">
              <a:spAutoFit/>
            </a:bodyPr>
            <a:lstStyle>
              <a:lvl1pPr defTabSz="457200">
                <a:lnSpc>
                  <a:spcPct val="115000"/>
                </a:lnSpc>
                <a:defRPr sz="3500" b="1">
                  <a:uFill>
                    <a:solidFill>
                      <a:srgbClr val="000000"/>
                    </a:solidFill>
                  </a:uFill>
                  <a:latin typeface="Century Gothic"/>
                  <a:ea typeface="Century Gothic"/>
                  <a:cs typeface="Century Gothic"/>
                  <a:sym typeface="Century Gothic"/>
                </a:defRPr>
              </a:lvl1pPr>
            </a:lstStyle>
            <a:p>
              <a:r>
                <a:t>Appendices</a:t>
              </a:r>
            </a:p>
          </p:txBody>
        </p:sp>
        <p:grpSp>
          <p:nvGrpSpPr>
            <p:cNvPr id="537" name="Group"/>
            <p:cNvGrpSpPr/>
            <p:nvPr/>
          </p:nvGrpSpPr>
          <p:grpSpPr>
            <a:xfrm>
              <a:off x="0" y="0"/>
              <a:ext cx="859927" cy="859926"/>
              <a:chOff x="0" y="-1"/>
              <a:chExt cx="859926" cy="859925"/>
            </a:xfrm>
          </p:grpSpPr>
          <p:sp>
            <p:nvSpPr>
              <p:cNvPr id="535" name="Title 1"/>
              <p:cNvSpPr txBox="1"/>
              <p:nvPr/>
            </p:nvSpPr>
            <p:spPr>
              <a:xfrm>
                <a:off x="48227" y="15882"/>
                <a:ext cx="763473" cy="80598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ctr">
                <a:normAutofit/>
              </a:bodyPr>
              <a:lstStyle>
                <a:lvl1pPr algn="ctr" defTabSz="801093">
                  <a:lnSpc>
                    <a:spcPct val="96000"/>
                  </a:lnSpc>
                  <a:defRPr sz="4300" b="1" cap="all" spc="-200">
                    <a:solidFill>
                      <a:srgbClr val="E46506"/>
                    </a:solidFill>
                    <a:latin typeface="Century Gothic"/>
                    <a:ea typeface="Century Gothic"/>
                    <a:cs typeface="Century Gothic"/>
                    <a:sym typeface="Century Gothic"/>
                  </a:defRPr>
                </a:lvl1pPr>
              </a:lstStyle>
              <a:p>
                <a:r>
                  <a:t>5</a:t>
                </a:r>
              </a:p>
            </p:txBody>
          </p:sp>
          <p:sp>
            <p:nvSpPr>
              <p:cNvPr id="536" name="Square"/>
              <p:cNvSpPr/>
              <p:nvPr/>
            </p:nvSpPr>
            <p:spPr>
              <a:xfrm>
                <a:off x="-1" y="-2"/>
                <a:ext cx="859928" cy="859927"/>
              </a:xfrm>
              <a:prstGeom prst="rect">
                <a:avLst/>
              </a:prstGeom>
              <a:noFill/>
              <a:ln w="50800" cap="flat">
                <a:solidFill>
                  <a:srgbClr val="E46506"/>
                </a:solidFill>
                <a:prstDash val="solid"/>
                <a:miter lim="800000"/>
              </a:ln>
              <a:effectLst/>
            </p:spPr>
            <p:txBody>
              <a:bodyPr wrap="square" lIns="48766" tIns="48766" rIns="48766" bIns="48766" numCol="1" anchor="ctr">
                <a:noAutofit/>
              </a:bodyPr>
              <a:lstStyle/>
              <a:p>
                <a:endParaRPr/>
              </a:p>
            </p:txBody>
          </p:sp>
        </p:grpSp>
      </p:grpSp>
      <p:pic>
        <p:nvPicPr>
          <p:cNvPr id="539" name="HiAP-Wireframe-graphic-2.png" descr="HiAP-Wireframe-graphic-2.png"/>
          <p:cNvPicPr>
            <a:picLocks noChangeAspect="1"/>
          </p:cNvPicPr>
          <p:nvPr/>
        </p:nvPicPr>
        <p:blipFill>
          <a:blip r:embed="rId4"/>
          <a:srcRect l="4891" t="2175" r="4891" b="87108"/>
          <a:stretch>
            <a:fillRect/>
          </a:stretch>
        </p:blipFill>
        <p:spPr>
          <a:xfrm flipH="1">
            <a:off x="-9972" y="8292543"/>
            <a:ext cx="13024744" cy="1467159"/>
          </a:xfrm>
          <a:prstGeom prst="rect">
            <a:avLst/>
          </a:prstGeom>
          <a:ln w="12700">
            <a:miter lim="400000"/>
          </a:ln>
        </p:spPr>
      </p:pic>
    </p:spTree>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1" name="Rectangle"/>
          <p:cNvSpPr/>
          <p:nvPr/>
        </p:nvSpPr>
        <p:spPr>
          <a:xfrm>
            <a:off x="-16207" y="-33621"/>
            <a:ext cx="13037214" cy="9820842"/>
          </a:xfrm>
          <a:prstGeom prst="rect">
            <a:avLst/>
          </a:prstGeom>
          <a:solidFill>
            <a:srgbClr val="242E7C"/>
          </a:solidFill>
          <a:ln w="12700">
            <a:miter lim="400000"/>
          </a:ln>
        </p:spPr>
        <p:txBody>
          <a:bodyPr lIns="48766" tIns="48766" rIns="48766" bIns="48766" anchor="ctr"/>
          <a:lstStyle/>
          <a:p>
            <a:pPr>
              <a:defRPr sz="2600">
                <a:solidFill>
                  <a:srgbClr val="242E7C"/>
                </a:solidFill>
              </a:defRPr>
            </a:pPr>
            <a:endParaRPr/>
          </a:p>
        </p:txBody>
      </p:sp>
      <p:sp>
        <p:nvSpPr>
          <p:cNvPr id="542" name="End of…"/>
          <p:cNvSpPr txBox="1">
            <a:spLocks noGrp="1"/>
          </p:cNvSpPr>
          <p:nvPr>
            <p:ph type="title"/>
          </p:nvPr>
        </p:nvSpPr>
        <p:spPr>
          <a:xfrm>
            <a:off x="6924578" y="1163230"/>
            <a:ext cx="5638405" cy="4094570"/>
          </a:xfrm>
          <a:prstGeom prst="rect">
            <a:avLst/>
          </a:prstGeom>
        </p:spPr>
        <p:txBody>
          <a:bodyPr lIns="38100" tIns="38100" rIns="38100" bIns="38100"/>
          <a:lstStyle/>
          <a:p>
            <a:pPr algn="r" defTabSz="457200">
              <a:lnSpc>
                <a:spcPct val="100000"/>
              </a:lnSpc>
              <a:defRPr sz="4600" b="1">
                <a:solidFill>
                  <a:srgbClr val="FFFFFF"/>
                </a:solidFill>
                <a:uFill>
                  <a:solidFill>
                    <a:srgbClr val="000000"/>
                  </a:solidFill>
                </a:uFill>
                <a:latin typeface="Century Gothic"/>
                <a:ea typeface="Century Gothic"/>
                <a:cs typeface="Century Gothic"/>
                <a:sym typeface="Century Gothic"/>
              </a:defRPr>
            </a:pPr>
            <a:r>
              <a:t>End of </a:t>
            </a:r>
          </a:p>
          <a:p>
            <a:pPr algn="r" defTabSz="457200">
              <a:lnSpc>
                <a:spcPct val="100000"/>
              </a:lnSpc>
              <a:defRPr sz="4600" b="1">
                <a:solidFill>
                  <a:srgbClr val="FFFFFF"/>
                </a:solidFill>
                <a:uFill>
                  <a:solidFill>
                    <a:srgbClr val="000000"/>
                  </a:solidFill>
                </a:uFill>
                <a:latin typeface="Century Gothic"/>
                <a:ea typeface="Century Gothic"/>
                <a:cs typeface="Century Gothic"/>
                <a:sym typeface="Century Gothic"/>
              </a:defRPr>
            </a:pPr>
            <a:r>
              <a:t>Module 6</a:t>
            </a:r>
            <a:endParaRPr b="0"/>
          </a:p>
          <a:p>
            <a:pPr algn="r" defTabSz="457200">
              <a:lnSpc>
                <a:spcPct val="100000"/>
              </a:lnSpc>
              <a:defRPr sz="4600" b="1">
                <a:solidFill>
                  <a:srgbClr val="FFFFFF"/>
                </a:solidFill>
                <a:uFill>
                  <a:solidFill>
                    <a:srgbClr val="000000"/>
                  </a:solidFill>
                </a:uFill>
                <a:latin typeface="Century Gothic"/>
                <a:ea typeface="Century Gothic"/>
                <a:cs typeface="Century Gothic"/>
                <a:sym typeface="Century Gothic"/>
              </a:defRPr>
            </a:pPr>
            <a:endParaRPr b="0"/>
          </a:p>
          <a:p>
            <a:pPr algn="r" defTabSz="457200">
              <a:lnSpc>
                <a:spcPct val="100000"/>
              </a:lnSpc>
              <a:defRPr sz="4600" b="1">
                <a:solidFill>
                  <a:srgbClr val="FFFFFF"/>
                </a:solidFill>
                <a:uFill>
                  <a:solidFill>
                    <a:srgbClr val="000000"/>
                  </a:solidFill>
                </a:uFill>
                <a:latin typeface="Century Gothic"/>
                <a:ea typeface="Century Gothic"/>
                <a:cs typeface="Century Gothic"/>
                <a:sym typeface="Century Gothic"/>
              </a:defRPr>
            </a:pPr>
            <a:r>
              <a:t>Please continue </a:t>
            </a:r>
            <a:br/>
            <a:r>
              <a:t>to Module 7 </a:t>
            </a:r>
            <a:r>
              <a:rPr b="0"/>
              <a:t>Part 1</a:t>
            </a:r>
          </a:p>
        </p:txBody>
      </p:sp>
      <p:pic>
        <p:nvPicPr>
          <p:cNvPr id="543" name="WHO-Logo-white.png" descr="WHO-Logo-white.png"/>
          <p:cNvPicPr>
            <a:picLocks noChangeAspect="1"/>
          </p:cNvPicPr>
          <p:nvPr/>
        </p:nvPicPr>
        <p:blipFill>
          <a:blip r:embed="rId2"/>
          <a:stretch>
            <a:fillRect/>
          </a:stretch>
        </p:blipFill>
        <p:spPr>
          <a:xfrm>
            <a:off x="9799884" y="8293889"/>
            <a:ext cx="2989258" cy="1233507"/>
          </a:xfrm>
          <a:prstGeom prst="rect">
            <a:avLst/>
          </a:prstGeom>
          <a:ln w="12700">
            <a:miter lim="400000"/>
          </a:ln>
        </p:spPr>
      </p:pic>
      <p:sp>
        <p:nvSpPr>
          <p:cNvPr id="544" name="Pentagon 1"/>
          <p:cNvSpPr/>
          <p:nvPr/>
        </p:nvSpPr>
        <p:spPr>
          <a:xfrm>
            <a:off x="17065" y="-11113"/>
            <a:ext cx="3325020" cy="163512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768" y="21600"/>
                </a:lnTo>
                <a:lnTo>
                  <a:pt x="21600" y="11004"/>
                </a:lnTo>
                <a:lnTo>
                  <a:pt x="14768" y="0"/>
                </a:lnTo>
                <a:lnTo>
                  <a:pt x="0" y="0"/>
                </a:lnTo>
                <a:close/>
              </a:path>
            </a:pathLst>
          </a:custGeom>
          <a:gradFill>
            <a:gsLst>
              <a:gs pos="0">
                <a:srgbClr val="DC3326"/>
              </a:gs>
              <a:gs pos="100000">
                <a:srgbClr val="BE0D0D"/>
              </a:gs>
            </a:gsLst>
            <a:lin ang="10800000"/>
          </a:gradFill>
          <a:ln w="12700">
            <a:miter lim="400000"/>
          </a:ln>
          <a:effectLst>
            <a:outerShdw blurRad="203200" dist="25400" dir="5400000" rotWithShape="0">
              <a:srgbClr val="000000">
                <a:alpha val="82000"/>
              </a:srgbClr>
            </a:outerShdw>
          </a:effectLst>
        </p:spPr>
        <p:txBody>
          <a:bodyPr lIns="48766" tIns="48766" rIns="48766" bIns="48766" anchor="ctr"/>
          <a:lstStyle/>
          <a:p>
            <a:pPr>
              <a:defRPr>
                <a:solidFill>
                  <a:srgbClr val="DA3226"/>
                </a:solidFill>
                <a:latin typeface="+mn-lt"/>
                <a:ea typeface="+mn-ea"/>
                <a:cs typeface="+mn-cs"/>
                <a:sym typeface="Helvetica"/>
              </a:defRPr>
            </a:pPr>
            <a:endParaRPr/>
          </a:p>
        </p:txBody>
      </p:sp>
      <p:sp>
        <p:nvSpPr>
          <p:cNvPr id="545" name="Pentagon 1"/>
          <p:cNvSpPr/>
          <p:nvPr/>
        </p:nvSpPr>
        <p:spPr>
          <a:xfrm>
            <a:off x="17065" y="1617265"/>
            <a:ext cx="4324748" cy="163472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6347" y="21600"/>
                </a:lnTo>
                <a:lnTo>
                  <a:pt x="21600" y="11002"/>
                </a:lnTo>
                <a:lnTo>
                  <a:pt x="16347" y="0"/>
                </a:lnTo>
                <a:lnTo>
                  <a:pt x="0" y="0"/>
                </a:lnTo>
                <a:close/>
              </a:path>
            </a:pathLst>
          </a:custGeom>
          <a:gradFill>
            <a:gsLst>
              <a:gs pos="0">
                <a:srgbClr val="FF3682"/>
              </a:gs>
              <a:gs pos="100000">
                <a:srgbClr val="E50069"/>
              </a:gs>
            </a:gsLst>
            <a:lin ang="10800000"/>
          </a:gradFill>
          <a:ln w="12700">
            <a:miter lim="400000"/>
          </a:ln>
          <a:effectLst>
            <a:outerShdw blurRad="203200" dist="25400" dir="5400000" rotWithShape="0">
              <a:srgbClr val="000000">
                <a:alpha val="82000"/>
              </a:srgbClr>
            </a:outerShdw>
          </a:effectLst>
        </p:spPr>
        <p:txBody>
          <a:bodyPr lIns="48766" tIns="48766" rIns="48766" bIns="48766" anchor="ctr"/>
          <a:lstStyle/>
          <a:p>
            <a:pPr>
              <a:defRPr>
                <a:latin typeface="+mn-lt"/>
                <a:ea typeface="+mn-ea"/>
                <a:cs typeface="+mn-cs"/>
                <a:sym typeface="Helvetica"/>
              </a:defRPr>
            </a:pPr>
            <a:endParaRPr/>
          </a:p>
        </p:txBody>
      </p:sp>
      <p:sp>
        <p:nvSpPr>
          <p:cNvPr id="546" name="Pentagon 1"/>
          <p:cNvSpPr/>
          <p:nvPr/>
        </p:nvSpPr>
        <p:spPr>
          <a:xfrm>
            <a:off x="17065" y="3245246"/>
            <a:ext cx="5638404" cy="163472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7573" y="21600"/>
                </a:lnTo>
                <a:lnTo>
                  <a:pt x="21600" y="11002"/>
                </a:lnTo>
                <a:lnTo>
                  <a:pt x="17573" y="0"/>
                </a:lnTo>
                <a:lnTo>
                  <a:pt x="0" y="0"/>
                </a:lnTo>
                <a:close/>
              </a:path>
            </a:pathLst>
          </a:custGeom>
          <a:gradFill>
            <a:gsLst>
              <a:gs pos="0">
                <a:srgbClr val="DC39B5"/>
              </a:gs>
              <a:gs pos="100000">
                <a:srgbClr val="A71680"/>
              </a:gs>
            </a:gsLst>
            <a:lin ang="10800000"/>
          </a:gradFill>
          <a:ln w="12700">
            <a:miter lim="400000"/>
          </a:ln>
          <a:effectLst>
            <a:outerShdw blurRad="203200" dist="25400" dir="5400000" rotWithShape="0">
              <a:srgbClr val="000000">
                <a:alpha val="82000"/>
              </a:srgbClr>
            </a:outerShdw>
          </a:effectLst>
        </p:spPr>
        <p:txBody>
          <a:bodyPr lIns="48766" tIns="48766" rIns="48766" bIns="48766" anchor="ctr"/>
          <a:lstStyle/>
          <a:p>
            <a:pPr>
              <a:defRPr>
                <a:solidFill>
                  <a:srgbClr val="BE0D0D"/>
                </a:solidFill>
                <a:latin typeface="+mn-lt"/>
                <a:ea typeface="+mn-ea"/>
                <a:cs typeface="+mn-cs"/>
                <a:sym typeface="Helvetica"/>
              </a:defRPr>
            </a:pPr>
            <a:endParaRPr/>
          </a:p>
        </p:txBody>
      </p:sp>
      <p:sp>
        <p:nvSpPr>
          <p:cNvPr id="547" name="Pentagon 1"/>
          <p:cNvSpPr/>
          <p:nvPr/>
        </p:nvSpPr>
        <p:spPr>
          <a:xfrm>
            <a:off x="17065" y="4873625"/>
            <a:ext cx="6984207" cy="163472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8347" y="21600"/>
                </a:lnTo>
                <a:lnTo>
                  <a:pt x="21600" y="11002"/>
                </a:lnTo>
                <a:lnTo>
                  <a:pt x="18347" y="0"/>
                </a:lnTo>
                <a:lnTo>
                  <a:pt x="0" y="0"/>
                </a:lnTo>
                <a:close/>
              </a:path>
            </a:pathLst>
          </a:custGeom>
          <a:gradFill>
            <a:gsLst>
              <a:gs pos="0">
                <a:srgbClr val="8E41D4"/>
              </a:gs>
              <a:gs pos="100000">
                <a:srgbClr val="532075"/>
              </a:gs>
            </a:gsLst>
            <a:lin ang="10800000"/>
          </a:gradFill>
          <a:ln w="12700">
            <a:miter lim="400000"/>
          </a:ln>
          <a:effectLst>
            <a:outerShdw blurRad="203200" dist="25400" dir="5400000" rotWithShape="0">
              <a:srgbClr val="000000">
                <a:alpha val="82000"/>
              </a:srgbClr>
            </a:outerShdw>
          </a:effectLst>
        </p:spPr>
        <p:txBody>
          <a:bodyPr lIns="48766" tIns="48766" rIns="48766" bIns="48766" anchor="ctr"/>
          <a:lstStyle/>
          <a:p>
            <a:pPr>
              <a:defRPr>
                <a:solidFill>
                  <a:srgbClr val="E50069"/>
                </a:solidFill>
                <a:latin typeface="+mn-lt"/>
                <a:ea typeface="+mn-ea"/>
                <a:cs typeface="+mn-cs"/>
                <a:sym typeface="Helvetica"/>
              </a:defRPr>
            </a:pPr>
            <a:endParaRPr/>
          </a:p>
        </p:txBody>
      </p:sp>
      <p:sp>
        <p:nvSpPr>
          <p:cNvPr id="548" name="Pentagon 1"/>
          <p:cNvSpPr/>
          <p:nvPr/>
        </p:nvSpPr>
        <p:spPr>
          <a:xfrm>
            <a:off x="17065" y="6501606"/>
            <a:ext cx="8260160" cy="163472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8850" y="21600"/>
                </a:lnTo>
                <a:lnTo>
                  <a:pt x="21600" y="11002"/>
                </a:lnTo>
                <a:lnTo>
                  <a:pt x="18850" y="0"/>
                </a:lnTo>
                <a:lnTo>
                  <a:pt x="0" y="0"/>
                </a:lnTo>
                <a:close/>
              </a:path>
            </a:pathLst>
          </a:custGeom>
          <a:gradFill>
            <a:gsLst>
              <a:gs pos="0">
                <a:srgbClr val="3B47BD"/>
              </a:gs>
              <a:gs pos="100000">
                <a:srgbClr val="242E7C"/>
              </a:gs>
            </a:gsLst>
            <a:lin ang="10800000"/>
          </a:gradFill>
          <a:ln w="12700">
            <a:miter lim="400000"/>
          </a:ln>
          <a:effectLst>
            <a:outerShdw blurRad="203200" dist="25400" dir="5400000" rotWithShape="0">
              <a:srgbClr val="000000">
                <a:alpha val="82000"/>
              </a:srgbClr>
            </a:outerShdw>
          </a:effectLst>
        </p:spPr>
        <p:txBody>
          <a:bodyPr lIns="48766" tIns="48766" rIns="48766" bIns="48766" anchor="ctr"/>
          <a:lstStyle/>
          <a:p>
            <a:pPr>
              <a:defRPr>
                <a:latin typeface="+mn-lt"/>
                <a:ea typeface="+mn-ea"/>
                <a:cs typeface="+mn-cs"/>
                <a:sym typeface="Helvetica"/>
              </a:defRPr>
            </a:pPr>
            <a:endParaRPr/>
          </a:p>
        </p:txBody>
      </p:sp>
      <p:sp>
        <p:nvSpPr>
          <p:cNvPr id="549" name="Pentagon 1"/>
          <p:cNvSpPr/>
          <p:nvPr/>
        </p:nvSpPr>
        <p:spPr>
          <a:xfrm>
            <a:off x="17065" y="8129587"/>
            <a:ext cx="9565879" cy="163512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9226" y="21600"/>
                </a:lnTo>
                <a:lnTo>
                  <a:pt x="21600" y="11004"/>
                </a:lnTo>
                <a:lnTo>
                  <a:pt x="19226" y="0"/>
                </a:lnTo>
                <a:lnTo>
                  <a:pt x="0" y="0"/>
                </a:lnTo>
                <a:close/>
              </a:path>
            </a:pathLst>
          </a:custGeom>
          <a:gradFill>
            <a:gsLst>
              <a:gs pos="0">
                <a:srgbClr val="3989D0"/>
              </a:gs>
              <a:gs pos="100000">
                <a:srgbClr val="006CA6"/>
              </a:gs>
            </a:gsLst>
            <a:lin ang="10800000"/>
          </a:gradFill>
          <a:ln w="12700">
            <a:miter lim="400000"/>
          </a:ln>
          <a:effectLst>
            <a:outerShdw blurRad="203200" dist="25400" dir="5400000" rotWithShape="0">
              <a:srgbClr val="000000">
                <a:alpha val="82000"/>
              </a:srgbClr>
            </a:outerShdw>
          </a:effectLst>
        </p:spPr>
        <p:txBody>
          <a:bodyPr lIns="48766" tIns="48766" rIns="48766" bIns="48766" anchor="ctr"/>
          <a:lstStyle/>
          <a:p>
            <a:pPr>
              <a:defRPr>
                <a:solidFill>
                  <a:srgbClr val="BE0D0D"/>
                </a:solidFill>
                <a:latin typeface="+mn-lt"/>
                <a:ea typeface="+mn-ea"/>
                <a:cs typeface="+mn-cs"/>
                <a:sym typeface="Helvetica"/>
              </a:defRPr>
            </a:pPr>
            <a:endParaRPr/>
          </a:p>
        </p:txBody>
      </p:sp>
      <p:sp>
        <p:nvSpPr>
          <p:cNvPr id="550" name="Line"/>
          <p:cNvSpPr/>
          <p:nvPr/>
        </p:nvSpPr>
        <p:spPr>
          <a:xfrm>
            <a:off x="7110565" y="3269476"/>
            <a:ext cx="5363827" cy="1"/>
          </a:xfrm>
          <a:prstGeom prst="line">
            <a:avLst/>
          </a:prstGeom>
          <a:ln w="12700">
            <a:solidFill>
              <a:srgbClr val="FFFFFF"/>
            </a:solidFill>
            <a:miter lim="400000"/>
          </a:ln>
        </p:spPr>
        <p:txBody>
          <a:bodyPr lIns="45718" tIns="45718" rIns="45718" bIns="45718"/>
          <a:lstStyle/>
          <a:p>
            <a:endParaRP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Rectangle"/>
          <p:cNvSpPr/>
          <p:nvPr/>
        </p:nvSpPr>
        <p:spPr>
          <a:xfrm>
            <a:off x="-1" y="-16712"/>
            <a:ext cx="13004802" cy="1944050"/>
          </a:xfrm>
          <a:prstGeom prst="rect">
            <a:avLst/>
          </a:prstGeom>
          <a:solidFill>
            <a:srgbClr val="242E7C"/>
          </a:solidFill>
          <a:ln w="12700">
            <a:miter lim="400000"/>
          </a:ln>
          <a:effectLst>
            <a:outerShdw blurRad="203200" dist="25400" dir="16200000" rotWithShape="0">
              <a:srgbClr val="000000">
                <a:alpha val="29000"/>
              </a:srgbClr>
            </a:outerShdw>
          </a:effectLst>
        </p:spPr>
        <p:txBody>
          <a:bodyPr lIns="48766" tIns="48766" rIns="48766" bIns="48766" anchor="ctr"/>
          <a:lstStyle/>
          <a:p>
            <a:endParaRPr/>
          </a:p>
        </p:txBody>
      </p:sp>
      <p:sp>
        <p:nvSpPr>
          <p:cNvPr id="138" name="Title 1"/>
          <p:cNvSpPr txBox="1">
            <a:spLocks noGrp="1"/>
          </p:cNvSpPr>
          <p:nvPr>
            <p:ph type="title"/>
          </p:nvPr>
        </p:nvSpPr>
        <p:spPr>
          <a:xfrm>
            <a:off x="2959098" y="262466"/>
            <a:ext cx="9300185" cy="1413936"/>
          </a:xfrm>
          <a:prstGeom prst="rect">
            <a:avLst/>
          </a:prstGeom>
        </p:spPr>
        <p:txBody>
          <a:bodyPr/>
          <a:lstStyle>
            <a:lvl1pPr>
              <a:defRPr sz="4400" b="1" cap="all" spc="-115">
                <a:solidFill>
                  <a:srgbClr val="FFFFFF"/>
                </a:solidFill>
                <a:latin typeface="Century Gothic"/>
                <a:ea typeface="Century Gothic"/>
                <a:cs typeface="Century Gothic"/>
                <a:sym typeface="Century Gothic"/>
              </a:defRPr>
            </a:lvl1pPr>
          </a:lstStyle>
          <a:p>
            <a:r>
              <a:t>What is a policy brief?</a:t>
            </a:r>
          </a:p>
        </p:txBody>
      </p:sp>
      <p:grpSp>
        <p:nvGrpSpPr>
          <p:cNvPr id="144" name="Group"/>
          <p:cNvGrpSpPr/>
          <p:nvPr/>
        </p:nvGrpSpPr>
        <p:grpSpPr>
          <a:xfrm>
            <a:off x="0" y="-16669"/>
            <a:ext cx="2568179" cy="1943894"/>
            <a:chOff x="0" y="0"/>
            <a:chExt cx="2568178" cy="1943893"/>
          </a:xfrm>
        </p:grpSpPr>
        <p:sp>
          <p:nvSpPr>
            <p:cNvPr id="139" name="Pentagon 1"/>
            <p:cNvSpPr/>
            <p:nvPr/>
          </p:nvSpPr>
          <p:spPr>
            <a:xfrm>
              <a:off x="0" y="0"/>
              <a:ext cx="2568179" cy="1943894"/>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493" y="21600"/>
                  </a:lnTo>
                  <a:lnTo>
                    <a:pt x="21600" y="11003"/>
                  </a:lnTo>
                  <a:lnTo>
                    <a:pt x="14493" y="0"/>
                  </a:lnTo>
                  <a:lnTo>
                    <a:pt x="0" y="0"/>
                  </a:lnTo>
                  <a:close/>
                </a:path>
              </a:pathLst>
            </a:custGeom>
            <a:gradFill flip="none" rotWithShape="1">
              <a:gsLst>
                <a:gs pos="0">
                  <a:srgbClr val="E46506"/>
                </a:gs>
                <a:gs pos="100000">
                  <a:srgbClr val="FF8236"/>
                </a:gs>
              </a:gsLst>
              <a:lin ang="0" scaled="0"/>
            </a:gradFill>
            <a:ln w="12700" cap="flat">
              <a:noFill/>
              <a:miter lim="400000"/>
            </a:ln>
            <a:effectLst>
              <a:outerShdw blurRad="203200" dist="25400" dir="5400000" rotWithShape="0">
                <a:srgbClr val="000000">
                  <a:alpha val="11983"/>
                </a:srgbClr>
              </a:outerShdw>
            </a:effectLst>
          </p:spPr>
          <p:txBody>
            <a:bodyPr wrap="square" lIns="48766" tIns="48766" rIns="48766" bIns="48766" numCol="1" anchor="ctr">
              <a:noAutofit/>
            </a:bodyPr>
            <a:lstStyle/>
            <a:p>
              <a:pPr>
                <a:defRPr>
                  <a:latin typeface="+mn-lt"/>
                  <a:ea typeface="+mn-ea"/>
                  <a:cs typeface="+mn-cs"/>
                  <a:sym typeface="Helvetica"/>
                </a:defRPr>
              </a:pPr>
              <a:endParaRPr/>
            </a:p>
          </p:txBody>
        </p:sp>
        <p:grpSp>
          <p:nvGrpSpPr>
            <p:cNvPr id="142" name="Group 25"/>
            <p:cNvGrpSpPr/>
            <p:nvPr/>
          </p:nvGrpSpPr>
          <p:grpSpPr>
            <a:xfrm>
              <a:off x="604406" y="458880"/>
              <a:ext cx="1127552" cy="1026205"/>
              <a:chOff x="12699" y="-12700"/>
              <a:chExt cx="1127551" cy="1026204"/>
            </a:xfrm>
          </p:grpSpPr>
          <p:sp>
            <p:nvSpPr>
              <p:cNvPr id="140" name="Title 1"/>
              <p:cNvSpPr txBox="1"/>
              <p:nvPr/>
            </p:nvSpPr>
            <p:spPr>
              <a:xfrm>
                <a:off x="12699" y="-12701"/>
                <a:ext cx="1127553" cy="1026206"/>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ctr">
                <a:normAutofit/>
              </a:bodyPr>
              <a:lstStyle>
                <a:lvl1pPr algn="ctr" defTabSz="1144422">
                  <a:lnSpc>
                    <a:spcPct val="120000"/>
                  </a:lnSpc>
                  <a:defRPr sz="5000" b="1" cap="all" spc="-100">
                    <a:solidFill>
                      <a:srgbClr val="242E7C"/>
                    </a:solidFill>
                    <a:latin typeface="Century Gothic"/>
                    <a:ea typeface="Century Gothic"/>
                    <a:cs typeface="Century Gothic"/>
                    <a:sym typeface="Century Gothic"/>
                  </a:defRPr>
                </a:lvl1pPr>
              </a:lstStyle>
              <a:p>
                <a:r>
                  <a:t>6</a:t>
                </a:r>
              </a:p>
            </p:txBody>
          </p:sp>
          <p:sp>
            <p:nvSpPr>
              <p:cNvPr id="141" name="Square"/>
              <p:cNvSpPr/>
              <p:nvPr/>
            </p:nvSpPr>
            <p:spPr>
              <a:xfrm>
                <a:off x="124821" y="60086"/>
                <a:ext cx="914563" cy="914563"/>
              </a:xfrm>
              <a:prstGeom prst="rect">
                <a:avLst/>
              </a:prstGeom>
              <a:noFill/>
              <a:ln w="50800" cap="flat">
                <a:solidFill>
                  <a:srgbClr val="242E7C"/>
                </a:solidFill>
                <a:prstDash val="solid"/>
                <a:miter lim="800000"/>
              </a:ln>
              <a:effectLst/>
            </p:spPr>
            <p:txBody>
              <a:bodyPr wrap="square" lIns="48766" tIns="48766" rIns="48766" bIns="48766" numCol="1" anchor="ctr">
                <a:noAutofit/>
              </a:bodyPr>
              <a:lstStyle/>
              <a:p>
                <a:endParaRPr/>
              </a:p>
            </p:txBody>
          </p:sp>
        </p:grpSp>
        <p:pic>
          <p:nvPicPr>
            <p:cNvPr id="143" name="HiAP-modules-text-BLue.png" descr="HiAP-modules-text-BLue.png"/>
            <p:cNvPicPr>
              <a:picLocks noChangeAspect="1"/>
            </p:cNvPicPr>
            <p:nvPr/>
          </p:nvPicPr>
          <p:blipFill>
            <a:blip r:embed="rId3"/>
            <a:stretch>
              <a:fillRect/>
            </a:stretch>
          </p:blipFill>
          <p:spPr>
            <a:xfrm>
              <a:off x="92007" y="75131"/>
              <a:ext cx="507689" cy="1612041"/>
            </a:xfrm>
            <a:prstGeom prst="rect">
              <a:avLst/>
            </a:prstGeom>
            <a:ln w="12700" cap="flat">
              <a:noFill/>
              <a:miter lim="400000"/>
            </a:ln>
            <a:effectLst/>
          </p:spPr>
        </p:pic>
      </p:grpSp>
      <p:pic>
        <p:nvPicPr>
          <p:cNvPr id="145" name="HiAP-Icon-Lightbulb.png" descr="HiAP-Icon-Lightbulb.png"/>
          <p:cNvPicPr>
            <a:picLocks noChangeAspect="1"/>
          </p:cNvPicPr>
          <p:nvPr/>
        </p:nvPicPr>
        <p:blipFill>
          <a:blip r:embed="rId4"/>
          <a:stretch>
            <a:fillRect/>
          </a:stretch>
        </p:blipFill>
        <p:spPr>
          <a:xfrm>
            <a:off x="585600" y="3426182"/>
            <a:ext cx="3553200" cy="3711439"/>
          </a:xfrm>
          <a:prstGeom prst="rect">
            <a:avLst/>
          </a:prstGeom>
          <a:ln w="12700">
            <a:miter lim="400000"/>
          </a:ln>
        </p:spPr>
      </p:pic>
      <p:sp>
        <p:nvSpPr>
          <p:cNvPr id="146" name="Rectangle 4"/>
          <p:cNvSpPr txBox="1"/>
          <p:nvPr/>
        </p:nvSpPr>
        <p:spPr>
          <a:xfrm>
            <a:off x="4636361" y="2172142"/>
            <a:ext cx="7526272" cy="17739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a:spAutoFit/>
          </a:bodyPr>
          <a:lstStyle>
            <a:lvl1pPr>
              <a:defRPr sz="2700" spc="-23">
                <a:latin typeface="Century Gothic"/>
                <a:ea typeface="Century Gothic"/>
                <a:cs typeface="Century Gothic"/>
                <a:sym typeface="Century Gothic"/>
              </a:defRPr>
            </a:lvl1pPr>
          </a:lstStyle>
          <a:p>
            <a:r>
              <a:rPr dirty="0"/>
              <a:t>A policy brief is a document which outlines the rationale for choosing a particular policy alternative or course of action in a current policy debate.</a:t>
            </a:r>
          </a:p>
        </p:txBody>
      </p:sp>
      <p:sp>
        <p:nvSpPr>
          <p:cNvPr id="147" name="Line"/>
          <p:cNvSpPr/>
          <p:nvPr/>
        </p:nvSpPr>
        <p:spPr>
          <a:xfrm>
            <a:off x="4636361" y="4192501"/>
            <a:ext cx="7526272" cy="1"/>
          </a:xfrm>
          <a:prstGeom prst="line">
            <a:avLst/>
          </a:prstGeom>
          <a:ln w="12700">
            <a:solidFill>
              <a:srgbClr val="242E7C"/>
            </a:solidFill>
            <a:miter lim="400000"/>
          </a:ln>
        </p:spPr>
        <p:txBody>
          <a:bodyPr lIns="45718" tIns="45718" rIns="45718" bIns="45718"/>
          <a:lstStyle/>
          <a:p>
            <a:pPr>
              <a:defRPr>
                <a:latin typeface="+mn-lt"/>
                <a:ea typeface="+mn-ea"/>
                <a:cs typeface="+mn-cs"/>
                <a:sym typeface="Helvetica"/>
              </a:defRPr>
            </a:pPr>
            <a:endParaRPr/>
          </a:p>
        </p:txBody>
      </p:sp>
      <p:sp>
        <p:nvSpPr>
          <p:cNvPr id="148" name="Rectangle 4"/>
          <p:cNvSpPr txBox="1"/>
          <p:nvPr/>
        </p:nvSpPr>
        <p:spPr>
          <a:xfrm>
            <a:off x="4636361" y="4508607"/>
            <a:ext cx="7526272" cy="1960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8766" tIns="48766" rIns="48766" bIns="48766">
            <a:spAutoFit/>
          </a:bodyPr>
          <a:lstStyle/>
          <a:p>
            <a:pPr defTabSz="457200">
              <a:lnSpc>
                <a:spcPct val="115000"/>
              </a:lnSpc>
              <a:buFont typeface="Symbol"/>
              <a:defRPr sz="2700">
                <a:uFill>
                  <a:solidFill>
                    <a:srgbClr val="000000"/>
                  </a:solidFill>
                </a:uFill>
                <a:latin typeface="Century Gothic"/>
                <a:ea typeface="Century Gothic"/>
                <a:cs typeface="Century Gothic"/>
                <a:sym typeface="Century Gothic"/>
              </a:defRPr>
            </a:pPr>
            <a:r>
              <a:rPr dirty="0"/>
              <a:t>A vehicle for providing advice: </a:t>
            </a:r>
          </a:p>
          <a:p>
            <a:pPr marL="685800" lvl="1" indent="-228600" defTabSz="457200">
              <a:lnSpc>
                <a:spcPct val="115000"/>
              </a:lnSpc>
              <a:buSzPct val="100000"/>
              <a:buFont typeface="Courier New"/>
              <a:buChar char="–"/>
              <a:defRPr sz="1800">
                <a:uFill>
                  <a:solidFill>
                    <a:srgbClr val="000000"/>
                  </a:solidFill>
                </a:uFill>
                <a:latin typeface="Century Gothic"/>
                <a:ea typeface="Century Gothic"/>
                <a:cs typeface="Century Gothic"/>
                <a:sym typeface="Century Gothic"/>
              </a:defRPr>
            </a:pPr>
            <a:r>
              <a:rPr sz="2000" b="1" dirty="0"/>
              <a:t>Convince</a:t>
            </a:r>
            <a:r>
              <a:rPr sz="2000" dirty="0"/>
              <a:t> the target audience of the urgency </a:t>
            </a:r>
            <a:br>
              <a:rPr sz="2000" dirty="0"/>
            </a:br>
            <a:r>
              <a:rPr sz="2000" dirty="0"/>
              <a:t>of the current problem; and</a:t>
            </a:r>
          </a:p>
          <a:p>
            <a:pPr marL="685800" lvl="1" indent="-228600" defTabSz="457200">
              <a:lnSpc>
                <a:spcPct val="115000"/>
              </a:lnSpc>
              <a:buSzPct val="100000"/>
              <a:buFont typeface="Courier New"/>
              <a:buChar char="–"/>
              <a:defRPr sz="1800">
                <a:uFill>
                  <a:solidFill>
                    <a:srgbClr val="000000"/>
                  </a:solidFill>
                </a:uFill>
                <a:latin typeface="Century Gothic"/>
                <a:ea typeface="Century Gothic"/>
                <a:cs typeface="Century Gothic"/>
                <a:sym typeface="Century Gothic"/>
              </a:defRPr>
            </a:pPr>
            <a:r>
              <a:rPr sz="2000" b="1" dirty="0"/>
              <a:t>Persuade</a:t>
            </a:r>
            <a:r>
              <a:rPr sz="2000" dirty="0"/>
              <a:t> the target audience to adopt </a:t>
            </a:r>
            <a:br>
              <a:rPr sz="2000" dirty="0"/>
            </a:br>
            <a:r>
              <a:rPr sz="2000" dirty="0"/>
              <a:t>the preferred course of action</a:t>
            </a:r>
          </a:p>
        </p:txBody>
      </p:sp>
      <p:sp>
        <p:nvSpPr>
          <p:cNvPr id="149" name="Rectangle 4"/>
          <p:cNvSpPr txBox="1"/>
          <p:nvPr/>
        </p:nvSpPr>
        <p:spPr>
          <a:xfrm>
            <a:off x="4636361" y="6878211"/>
            <a:ext cx="7526272" cy="92948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a:spAutoFit/>
          </a:bodyPr>
          <a:lstStyle/>
          <a:p>
            <a:pPr>
              <a:defRPr sz="2700" spc="-23">
                <a:latin typeface="Century Gothic"/>
                <a:ea typeface="Century Gothic"/>
                <a:cs typeface="Century Gothic"/>
                <a:sym typeface="Century Gothic"/>
              </a:defRPr>
            </a:pPr>
            <a:r>
              <a:rPr dirty="0"/>
              <a:t>A medium for exploring an issue</a:t>
            </a:r>
            <a:r>
              <a:rPr lang="en-GB" dirty="0"/>
              <a:t> </a:t>
            </a:r>
            <a:r>
              <a:rPr dirty="0"/>
              <a:t>and distilling lessons learned from the research.</a:t>
            </a:r>
          </a:p>
        </p:txBody>
      </p:sp>
      <p:sp>
        <p:nvSpPr>
          <p:cNvPr id="150" name="Line"/>
          <p:cNvSpPr/>
          <p:nvPr/>
        </p:nvSpPr>
        <p:spPr>
          <a:xfrm>
            <a:off x="4636361" y="6672881"/>
            <a:ext cx="7526272" cy="1"/>
          </a:xfrm>
          <a:prstGeom prst="line">
            <a:avLst/>
          </a:prstGeom>
          <a:ln w="12700">
            <a:solidFill>
              <a:srgbClr val="242E7C"/>
            </a:solidFill>
            <a:miter lim="400000"/>
          </a:ln>
        </p:spPr>
        <p:txBody>
          <a:bodyPr lIns="45718" tIns="45718" rIns="45718" bIns="45718"/>
          <a:lstStyle/>
          <a:p>
            <a:pPr>
              <a:defRPr>
                <a:latin typeface="+mn-lt"/>
                <a:ea typeface="+mn-ea"/>
                <a:cs typeface="+mn-cs"/>
                <a:sym typeface="Helvetica"/>
              </a:defRPr>
            </a:pPr>
            <a:endParaRPr/>
          </a:p>
        </p:txBody>
      </p:sp>
      <p:pic>
        <p:nvPicPr>
          <p:cNvPr id="151" name="HiAP-Wireframe-graphic-2.png" descr="HiAP-Wireframe-graphic-2.png"/>
          <p:cNvPicPr>
            <a:picLocks noChangeAspect="1"/>
          </p:cNvPicPr>
          <p:nvPr/>
        </p:nvPicPr>
        <p:blipFill>
          <a:blip r:embed="rId5"/>
          <a:srcRect l="4891" t="2175" r="4891" b="87108"/>
          <a:stretch>
            <a:fillRect/>
          </a:stretch>
        </p:blipFill>
        <p:spPr>
          <a:xfrm flipH="1">
            <a:off x="-9972" y="8292543"/>
            <a:ext cx="13024744" cy="1467159"/>
          </a:xfrm>
          <a:prstGeom prst="rect">
            <a:avLst/>
          </a:prstGeom>
          <a:ln w="12700">
            <a:miter lim="400000"/>
          </a:ln>
        </p:spPr>
      </p:pic>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 name="Rectangle"/>
          <p:cNvSpPr/>
          <p:nvPr/>
        </p:nvSpPr>
        <p:spPr>
          <a:xfrm>
            <a:off x="-1" y="-16712"/>
            <a:ext cx="13004802" cy="1944050"/>
          </a:xfrm>
          <a:prstGeom prst="rect">
            <a:avLst/>
          </a:prstGeom>
          <a:solidFill>
            <a:srgbClr val="242E7C"/>
          </a:solidFill>
          <a:ln w="12700">
            <a:miter lim="400000"/>
          </a:ln>
          <a:effectLst>
            <a:outerShdw blurRad="203200" dist="25400" dir="16200000" rotWithShape="0">
              <a:srgbClr val="000000">
                <a:alpha val="29000"/>
              </a:srgbClr>
            </a:outerShdw>
          </a:effectLst>
        </p:spPr>
        <p:txBody>
          <a:bodyPr lIns="48766" tIns="48766" rIns="48766" bIns="48766" anchor="ctr"/>
          <a:lstStyle/>
          <a:p>
            <a:endParaRPr/>
          </a:p>
        </p:txBody>
      </p:sp>
      <p:sp>
        <p:nvSpPr>
          <p:cNvPr id="154" name="Title 1"/>
          <p:cNvSpPr txBox="1">
            <a:spLocks noGrp="1"/>
          </p:cNvSpPr>
          <p:nvPr>
            <p:ph type="title"/>
          </p:nvPr>
        </p:nvSpPr>
        <p:spPr>
          <a:xfrm>
            <a:off x="2948321" y="248346"/>
            <a:ext cx="9268546" cy="1413936"/>
          </a:xfrm>
          <a:prstGeom prst="rect">
            <a:avLst/>
          </a:prstGeom>
        </p:spPr>
        <p:txBody>
          <a:bodyPr/>
          <a:lstStyle>
            <a:lvl1pPr>
              <a:defRPr sz="4400" b="1" cap="all" spc="-115">
                <a:solidFill>
                  <a:srgbClr val="FFFFFF"/>
                </a:solidFill>
                <a:latin typeface="Century Gothic"/>
                <a:ea typeface="Century Gothic"/>
                <a:cs typeface="Century Gothic"/>
                <a:sym typeface="Century Gothic"/>
              </a:defRPr>
            </a:lvl1pPr>
          </a:lstStyle>
          <a:p>
            <a:r>
              <a:t>Policy briefs – agenda setting and policy formulation</a:t>
            </a:r>
          </a:p>
        </p:txBody>
      </p:sp>
      <p:sp>
        <p:nvSpPr>
          <p:cNvPr id="155" name="REVIEW…"/>
          <p:cNvSpPr txBox="1">
            <a:spLocks noGrp="1"/>
          </p:cNvSpPr>
          <p:nvPr>
            <p:ph type="body" sz="quarter" idx="1"/>
          </p:nvPr>
        </p:nvSpPr>
        <p:spPr>
          <a:xfrm>
            <a:off x="1181291" y="2548750"/>
            <a:ext cx="4984748" cy="2870852"/>
          </a:xfrm>
          <a:prstGeom prst="rect">
            <a:avLst/>
          </a:prstGeom>
        </p:spPr>
        <p:txBody>
          <a:bodyPr/>
          <a:lstStyle/>
          <a:p>
            <a:pPr marL="0" indent="0" defTabSz="457200">
              <a:lnSpc>
                <a:spcPct val="115000"/>
              </a:lnSpc>
              <a:spcBef>
                <a:spcPts val="0"/>
              </a:spcBef>
              <a:buSzTx/>
              <a:buNone/>
              <a:defRPr sz="2700" b="1">
                <a:solidFill>
                  <a:srgbClr val="E50069"/>
                </a:solidFill>
                <a:uFill>
                  <a:solidFill>
                    <a:srgbClr val="000000"/>
                  </a:solidFill>
                </a:uFill>
                <a:latin typeface="Century Gothic"/>
                <a:ea typeface="Century Gothic"/>
                <a:cs typeface="Century Gothic"/>
                <a:sym typeface="Century Gothic"/>
              </a:defRPr>
            </a:pPr>
            <a:r>
              <a:rPr dirty="0"/>
              <a:t>REVIEW</a:t>
            </a:r>
            <a:endParaRPr sz="2600" dirty="0"/>
          </a:p>
          <a:p>
            <a:pPr marL="0" indent="0" defTabSz="457200">
              <a:lnSpc>
                <a:spcPct val="115000"/>
              </a:lnSpc>
              <a:spcBef>
                <a:spcPts val="0"/>
              </a:spcBef>
              <a:buSzTx/>
              <a:buNone/>
              <a:defRPr sz="2300" b="1">
                <a:solidFill>
                  <a:srgbClr val="242E7C"/>
                </a:solidFill>
                <a:uFill>
                  <a:solidFill>
                    <a:srgbClr val="000000"/>
                  </a:solidFill>
                </a:uFill>
                <a:latin typeface="Century Gothic"/>
                <a:ea typeface="Century Gothic"/>
                <a:cs typeface="Century Gothic"/>
                <a:sym typeface="Century Gothic"/>
              </a:defRPr>
            </a:pPr>
            <a:endParaRPr sz="2600" dirty="0"/>
          </a:p>
          <a:p>
            <a:pPr marL="0" indent="0" defTabSz="457200">
              <a:lnSpc>
                <a:spcPct val="100000"/>
              </a:lnSpc>
              <a:spcBef>
                <a:spcPts val="0"/>
              </a:spcBef>
              <a:buSzTx/>
              <a:buNone/>
              <a:defRPr sz="2100">
                <a:solidFill>
                  <a:srgbClr val="242E7C"/>
                </a:solidFill>
                <a:uFill>
                  <a:solidFill>
                    <a:srgbClr val="000000"/>
                  </a:solidFill>
                </a:uFill>
                <a:latin typeface="Century Gothic"/>
                <a:ea typeface="Century Gothic"/>
                <a:cs typeface="Century Gothic"/>
                <a:sym typeface="Century Gothic"/>
              </a:defRPr>
            </a:pPr>
            <a:r>
              <a:rPr dirty="0"/>
              <a:t>Report</a:t>
            </a:r>
          </a:p>
          <a:p>
            <a:pPr marL="0" indent="0" defTabSz="457200">
              <a:lnSpc>
                <a:spcPct val="100000"/>
              </a:lnSpc>
              <a:spcBef>
                <a:spcPts val="0"/>
              </a:spcBef>
              <a:buSzTx/>
              <a:buNone/>
              <a:defRPr sz="2100">
                <a:solidFill>
                  <a:srgbClr val="242E7C"/>
                </a:solidFill>
                <a:uFill>
                  <a:solidFill>
                    <a:srgbClr val="000000"/>
                  </a:solidFill>
                </a:uFill>
                <a:latin typeface="Century Gothic"/>
                <a:ea typeface="Century Gothic"/>
                <a:cs typeface="Century Gothic"/>
                <a:sym typeface="Century Gothic"/>
              </a:defRPr>
            </a:pPr>
            <a:endParaRPr dirty="0"/>
          </a:p>
          <a:p>
            <a:pPr marL="0" indent="0" defTabSz="457200">
              <a:lnSpc>
                <a:spcPct val="100000"/>
              </a:lnSpc>
              <a:spcBef>
                <a:spcPts val="0"/>
              </a:spcBef>
              <a:buSzTx/>
              <a:buNone/>
              <a:defRPr sz="2100">
                <a:solidFill>
                  <a:srgbClr val="242E7C"/>
                </a:solidFill>
                <a:uFill>
                  <a:solidFill>
                    <a:srgbClr val="000000"/>
                  </a:solidFill>
                </a:uFill>
                <a:latin typeface="Century Gothic"/>
                <a:ea typeface="Century Gothic"/>
                <a:cs typeface="Century Gothic"/>
                <a:sym typeface="Century Gothic"/>
              </a:defRPr>
            </a:pPr>
            <a:r>
              <a:rPr dirty="0"/>
              <a:t>Evaluate</a:t>
            </a:r>
            <a:br>
              <a:rPr dirty="0"/>
            </a:br>
            <a:br>
              <a:rPr dirty="0"/>
            </a:br>
            <a:r>
              <a:rPr dirty="0"/>
              <a:t>Monitor</a:t>
            </a:r>
          </a:p>
        </p:txBody>
      </p:sp>
      <p:grpSp>
        <p:nvGrpSpPr>
          <p:cNvPr id="2" name="Group 1">
            <a:extLst>
              <a:ext uri="{FF2B5EF4-FFF2-40B4-BE49-F238E27FC236}">
                <a16:creationId xmlns:a16="http://schemas.microsoft.com/office/drawing/2014/main" id="{BAE07A7B-3EC6-704E-843E-1E2B1AC89165}"/>
              </a:ext>
            </a:extLst>
          </p:cNvPr>
          <p:cNvGrpSpPr/>
          <p:nvPr/>
        </p:nvGrpSpPr>
        <p:grpSpPr>
          <a:xfrm>
            <a:off x="367528" y="2187482"/>
            <a:ext cx="12643874" cy="7332461"/>
            <a:chOff x="367528" y="2187482"/>
            <a:chExt cx="12643874" cy="7332461"/>
          </a:xfrm>
        </p:grpSpPr>
        <p:sp>
          <p:nvSpPr>
            <p:cNvPr id="156" name="AGENDA SETTING…"/>
            <p:cNvSpPr txBox="1"/>
            <p:nvPr/>
          </p:nvSpPr>
          <p:spPr>
            <a:xfrm>
              <a:off x="6760739" y="2548749"/>
              <a:ext cx="4984750" cy="2870854"/>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t">
              <a:normAutofit/>
            </a:bodyPr>
            <a:lstStyle/>
            <a:p>
              <a:pPr algn="r" defTabSz="457200">
                <a:lnSpc>
                  <a:spcPct val="115000"/>
                </a:lnSpc>
                <a:defRPr sz="2700" b="1">
                  <a:solidFill>
                    <a:srgbClr val="A71680"/>
                  </a:solidFill>
                  <a:uFill>
                    <a:solidFill>
                      <a:srgbClr val="000000"/>
                    </a:solidFill>
                  </a:uFill>
                  <a:latin typeface="Century Gothic"/>
                  <a:ea typeface="Century Gothic"/>
                  <a:cs typeface="Century Gothic"/>
                  <a:sym typeface="Century Gothic"/>
                </a:defRPr>
              </a:pPr>
              <a:r>
                <a:rPr dirty="0"/>
                <a:t>AGENDA SETTING</a:t>
              </a:r>
              <a:endParaRPr sz="2600" dirty="0"/>
            </a:p>
            <a:p>
              <a:pPr algn="r" defTabSz="457200">
                <a:lnSpc>
                  <a:spcPct val="115000"/>
                </a:lnSpc>
                <a:defRPr sz="2300" b="1">
                  <a:solidFill>
                    <a:srgbClr val="242E7C"/>
                  </a:solidFill>
                  <a:uFill>
                    <a:solidFill>
                      <a:srgbClr val="000000"/>
                    </a:solidFill>
                  </a:uFill>
                  <a:latin typeface="Century Gothic"/>
                  <a:ea typeface="Century Gothic"/>
                  <a:cs typeface="Century Gothic"/>
                  <a:sym typeface="Century Gothic"/>
                </a:defRPr>
              </a:pPr>
              <a:endParaRPr sz="2600" dirty="0"/>
            </a:p>
            <a:p>
              <a:pPr algn="r" defTabSz="457200">
                <a:defRPr sz="2100" b="1">
                  <a:solidFill>
                    <a:srgbClr val="A71680"/>
                  </a:solidFill>
                  <a:uFill>
                    <a:solidFill>
                      <a:srgbClr val="000000"/>
                    </a:solidFill>
                  </a:uFill>
                  <a:latin typeface="Century Gothic"/>
                  <a:ea typeface="Century Gothic"/>
                  <a:cs typeface="Century Gothic"/>
                  <a:sym typeface="Century Gothic"/>
                </a:defRPr>
              </a:pPr>
              <a:r>
                <a:rPr dirty="0"/>
                <a:t>Identify problem</a:t>
              </a:r>
            </a:p>
            <a:p>
              <a:pPr algn="r" defTabSz="457200">
                <a:defRPr sz="2100" b="1">
                  <a:solidFill>
                    <a:srgbClr val="A71680"/>
                  </a:solidFill>
                  <a:uFill>
                    <a:solidFill>
                      <a:srgbClr val="000000"/>
                    </a:solidFill>
                  </a:uFill>
                  <a:latin typeface="Century Gothic"/>
                  <a:ea typeface="Century Gothic"/>
                  <a:cs typeface="Century Gothic"/>
                  <a:sym typeface="Century Gothic"/>
                </a:defRPr>
              </a:pPr>
              <a:endParaRPr dirty="0"/>
            </a:p>
            <a:p>
              <a:pPr algn="r" defTabSz="457200">
                <a:defRPr sz="2100" b="1">
                  <a:solidFill>
                    <a:srgbClr val="A71680"/>
                  </a:solidFill>
                  <a:uFill>
                    <a:solidFill>
                      <a:srgbClr val="000000"/>
                    </a:solidFill>
                  </a:uFill>
                  <a:latin typeface="Century Gothic"/>
                  <a:ea typeface="Century Gothic"/>
                  <a:cs typeface="Century Gothic"/>
                  <a:sym typeface="Century Gothic"/>
                </a:defRPr>
              </a:pPr>
              <a:r>
                <a:rPr dirty="0"/>
                <a:t>Research</a:t>
              </a:r>
            </a:p>
            <a:p>
              <a:pPr algn="r" defTabSz="457200">
                <a:defRPr sz="2100" b="1">
                  <a:solidFill>
                    <a:srgbClr val="A71680"/>
                  </a:solidFill>
                  <a:uFill>
                    <a:solidFill>
                      <a:srgbClr val="000000"/>
                    </a:solidFill>
                  </a:uFill>
                  <a:latin typeface="Century Gothic"/>
                  <a:ea typeface="Century Gothic"/>
                  <a:cs typeface="Century Gothic"/>
                  <a:sym typeface="Century Gothic"/>
                </a:defRPr>
              </a:pPr>
              <a:endParaRPr dirty="0"/>
            </a:p>
            <a:p>
              <a:pPr algn="r" defTabSz="457200">
                <a:defRPr sz="2100" b="1">
                  <a:solidFill>
                    <a:srgbClr val="A71680"/>
                  </a:solidFill>
                  <a:uFill>
                    <a:solidFill>
                      <a:srgbClr val="000000"/>
                    </a:solidFill>
                  </a:uFill>
                  <a:latin typeface="Century Gothic"/>
                  <a:ea typeface="Century Gothic"/>
                  <a:cs typeface="Century Gothic"/>
                  <a:sym typeface="Century Gothic"/>
                </a:defRPr>
              </a:pPr>
              <a:r>
                <a:rPr dirty="0"/>
                <a:t>Set </a:t>
              </a:r>
              <a:r>
                <a:rPr lang="en-GB" dirty="0"/>
                <a:t>a</a:t>
              </a:r>
              <a:r>
                <a:rPr dirty="0" err="1"/>
                <a:t>genda</a:t>
              </a:r>
              <a:endParaRPr dirty="0"/>
            </a:p>
          </p:txBody>
        </p:sp>
        <p:sp>
          <p:nvSpPr>
            <p:cNvPr id="157" name="FORMULATION…"/>
            <p:cNvSpPr txBox="1"/>
            <p:nvPr/>
          </p:nvSpPr>
          <p:spPr>
            <a:xfrm>
              <a:off x="6760739" y="6467457"/>
              <a:ext cx="4984750" cy="2870854"/>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t">
              <a:normAutofit/>
            </a:bodyPr>
            <a:lstStyle/>
            <a:p>
              <a:pPr algn="r" defTabSz="457200">
                <a:lnSpc>
                  <a:spcPct val="115000"/>
                </a:lnSpc>
                <a:defRPr sz="2700" b="1">
                  <a:solidFill>
                    <a:srgbClr val="E46506"/>
                  </a:solidFill>
                  <a:uFill>
                    <a:solidFill>
                      <a:srgbClr val="000000"/>
                    </a:solidFill>
                  </a:uFill>
                  <a:latin typeface="Century Gothic"/>
                  <a:ea typeface="Century Gothic"/>
                  <a:cs typeface="Century Gothic"/>
                  <a:sym typeface="Century Gothic"/>
                </a:defRPr>
              </a:pPr>
              <a:r>
                <a:rPr dirty="0"/>
                <a:t>FORMULATION</a:t>
              </a:r>
              <a:endParaRPr sz="2600" dirty="0"/>
            </a:p>
            <a:p>
              <a:pPr algn="r" defTabSz="457200">
                <a:lnSpc>
                  <a:spcPct val="115000"/>
                </a:lnSpc>
                <a:defRPr sz="2300" b="1">
                  <a:solidFill>
                    <a:srgbClr val="242E7C"/>
                  </a:solidFill>
                  <a:uFill>
                    <a:solidFill>
                      <a:srgbClr val="000000"/>
                    </a:solidFill>
                  </a:uFill>
                  <a:latin typeface="Century Gothic"/>
                  <a:ea typeface="Century Gothic"/>
                  <a:cs typeface="Century Gothic"/>
                  <a:sym typeface="Century Gothic"/>
                </a:defRPr>
              </a:pPr>
              <a:endParaRPr sz="2600" dirty="0"/>
            </a:p>
            <a:p>
              <a:pPr algn="r" defTabSz="457200">
                <a:defRPr sz="2100" b="1">
                  <a:solidFill>
                    <a:srgbClr val="E46506"/>
                  </a:solidFill>
                  <a:uFill>
                    <a:solidFill>
                      <a:srgbClr val="000000"/>
                    </a:solidFill>
                  </a:uFill>
                  <a:latin typeface="Century Gothic"/>
                  <a:ea typeface="Century Gothic"/>
                  <a:cs typeface="Century Gothic"/>
                  <a:sym typeface="Century Gothic"/>
                </a:defRPr>
              </a:pPr>
              <a:r>
                <a:rPr dirty="0"/>
                <a:t>Develop option</a:t>
              </a:r>
              <a:r>
                <a:rPr lang="en-GB" dirty="0"/>
                <a:t>s</a:t>
              </a:r>
              <a:r>
                <a:rPr dirty="0"/>
                <a:t> and strategies</a:t>
              </a:r>
            </a:p>
            <a:p>
              <a:pPr algn="r" defTabSz="457200">
                <a:defRPr sz="2100">
                  <a:solidFill>
                    <a:srgbClr val="242E7C"/>
                  </a:solidFill>
                  <a:uFill>
                    <a:solidFill>
                      <a:srgbClr val="000000"/>
                    </a:solidFill>
                  </a:uFill>
                  <a:latin typeface="Century Gothic"/>
                  <a:ea typeface="Century Gothic"/>
                  <a:cs typeface="Century Gothic"/>
                  <a:sym typeface="Century Gothic"/>
                </a:defRPr>
              </a:pPr>
              <a:endParaRPr dirty="0"/>
            </a:p>
            <a:p>
              <a:pPr algn="r" defTabSz="457200">
                <a:defRPr sz="2100">
                  <a:solidFill>
                    <a:srgbClr val="242E7C"/>
                  </a:solidFill>
                  <a:uFill>
                    <a:solidFill>
                      <a:srgbClr val="000000"/>
                    </a:solidFill>
                  </a:uFill>
                  <a:latin typeface="Century Gothic"/>
                  <a:ea typeface="Century Gothic"/>
                  <a:cs typeface="Century Gothic"/>
                  <a:sym typeface="Century Gothic"/>
                </a:defRPr>
              </a:pPr>
              <a:r>
                <a:rPr dirty="0"/>
                <a:t>Negotiate</a:t>
              </a:r>
            </a:p>
            <a:p>
              <a:pPr algn="r" defTabSz="457200">
                <a:defRPr sz="2100">
                  <a:solidFill>
                    <a:srgbClr val="242E7C"/>
                  </a:solidFill>
                  <a:uFill>
                    <a:solidFill>
                      <a:srgbClr val="000000"/>
                    </a:solidFill>
                  </a:uFill>
                  <a:latin typeface="Century Gothic"/>
                  <a:ea typeface="Century Gothic"/>
                  <a:cs typeface="Century Gothic"/>
                  <a:sym typeface="Century Gothic"/>
                </a:defRPr>
              </a:pPr>
              <a:endParaRPr dirty="0"/>
            </a:p>
            <a:p>
              <a:pPr algn="r" defTabSz="457200">
                <a:defRPr sz="2100">
                  <a:solidFill>
                    <a:srgbClr val="242E7C"/>
                  </a:solidFill>
                  <a:uFill>
                    <a:solidFill>
                      <a:srgbClr val="000000"/>
                    </a:solidFill>
                  </a:uFill>
                  <a:latin typeface="Century Gothic"/>
                  <a:ea typeface="Century Gothic"/>
                  <a:cs typeface="Century Gothic"/>
                  <a:sym typeface="Century Gothic"/>
                </a:defRPr>
              </a:pPr>
              <a:r>
                <a:rPr dirty="0"/>
                <a:t>Formulate policy</a:t>
              </a:r>
            </a:p>
          </p:txBody>
        </p:sp>
        <p:sp>
          <p:nvSpPr>
            <p:cNvPr id="158" name="IMPLEMENTATION…"/>
            <p:cNvSpPr txBox="1"/>
            <p:nvPr/>
          </p:nvSpPr>
          <p:spPr>
            <a:xfrm>
              <a:off x="1181290" y="6467457"/>
              <a:ext cx="4984750" cy="2870854"/>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t">
              <a:normAutofit/>
            </a:bodyPr>
            <a:lstStyle/>
            <a:p>
              <a:pPr defTabSz="457200">
                <a:lnSpc>
                  <a:spcPct val="115000"/>
                </a:lnSpc>
                <a:defRPr sz="2700" b="1">
                  <a:solidFill>
                    <a:srgbClr val="008B92"/>
                  </a:solidFill>
                  <a:uFill>
                    <a:solidFill>
                      <a:srgbClr val="000000"/>
                    </a:solidFill>
                  </a:uFill>
                  <a:latin typeface="Century Gothic"/>
                  <a:ea typeface="Century Gothic"/>
                  <a:cs typeface="Century Gothic"/>
                  <a:sym typeface="Century Gothic"/>
                </a:defRPr>
              </a:pPr>
              <a:r>
                <a:t>IMPLEMENTATION</a:t>
              </a:r>
              <a:endParaRPr sz="2600"/>
            </a:p>
            <a:p>
              <a:pPr defTabSz="457200">
                <a:lnSpc>
                  <a:spcPct val="115000"/>
                </a:lnSpc>
                <a:defRPr sz="2300" b="1">
                  <a:solidFill>
                    <a:srgbClr val="242E7C"/>
                  </a:solidFill>
                  <a:uFill>
                    <a:solidFill>
                      <a:srgbClr val="000000"/>
                    </a:solidFill>
                  </a:uFill>
                  <a:latin typeface="Century Gothic"/>
                  <a:ea typeface="Century Gothic"/>
                  <a:cs typeface="Century Gothic"/>
                  <a:sym typeface="Century Gothic"/>
                </a:defRPr>
              </a:pPr>
              <a:endParaRPr sz="2600"/>
            </a:p>
            <a:p>
              <a:pPr defTabSz="457200">
                <a:defRPr sz="2100">
                  <a:solidFill>
                    <a:srgbClr val="242E7C"/>
                  </a:solidFill>
                  <a:uFill>
                    <a:solidFill>
                      <a:srgbClr val="000000"/>
                    </a:solidFill>
                  </a:uFill>
                  <a:latin typeface="Century Gothic"/>
                  <a:ea typeface="Century Gothic"/>
                  <a:cs typeface="Century Gothic"/>
                  <a:sym typeface="Century Gothic"/>
                </a:defRPr>
              </a:pPr>
              <a:r>
                <a:t>Enforce policy</a:t>
              </a:r>
            </a:p>
            <a:p>
              <a:pPr defTabSz="457200">
                <a:defRPr sz="2100">
                  <a:solidFill>
                    <a:srgbClr val="242E7C"/>
                  </a:solidFill>
                  <a:uFill>
                    <a:solidFill>
                      <a:srgbClr val="000000"/>
                    </a:solidFill>
                  </a:uFill>
                  <a:latin typeface="Century Gothic"/>
                  <a:ea typeface="Century Gothic"/>
                  <a:cs typeface="Century Gothic"/>
                  <a:sym typeface="Century Gothic"/>
                </a:defRPr>
              </a:pPr>
              <a:endParaRPr/>
            </a:p>
            <a:p>
              <a:pPr defTabSz="457200">
                <a:defRPr sz="2100">
                  <a:solidFill>
                    <a:srgbClr val="242E7C"/>
                  </a:solidFill>
                  <a:uFill>
                    <a:solidFill>
                      <a:srgbClr val="000000"/>
                    </a:solidFill>
                  </a:uFill>
                  <a:latin typeface="Century Gothic"/>
                  <a:ea typeface="Century Gothic"/>
                  <a:cs typeface="Century Gothic"/>
                  <a:sym typeface="Century Gothic"/>
                </a:defRPr>
              </a:pPr>
              <a:r>
                <a:t>Implement policy</a:t>
              </a:r>
            </a:p>
          </p:txBody>
        </p:sp>
        <p:sp>
          <p:nvSpPr>
            <p:cNvPr id="159" name="Line"/>
            <p:cNvSpPr/>
            <p:nvPr/>
          </p:nvSpPr>
          <p:spPr>
            <a:xfrm flipV="1">
              <a:off x="6502401" y="2187482"/>
              <a:ext cx="1" cy="7332461"/>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pPr>
                <a:defRPr>
                  <a:latin typeface="+mn-lt"/>
                  <a:ea typeface="+mn-ea"/>
                  <a:cs typeface="+mn-cs"/>
                  <a:sym typeface="Helvetica"/>
                </a:defRPr>
              </a:pPr>
              <a:endParaRPr/>
            </a:p>
          </p:txBody>
        </p:sp>
        <p:grpSp>
          <p:nvGrpSpPr>
            <p:cNvPr id="163" name="Group"/>
            <p:cNvGrpSpPr/>
            <p:nvPr/>
          </p:nvGrpSpPr>
          <p:grpSpPr>
            <a:xfrm>
              <a:off x="367528" y="4490372"/>
              <a:ext cx="12269745" cy="2472683"/>
              <a:chOff x="0" y="0"/>
              <a:chExt cx="12269742" cy="2472681"/>
            </a:xfrm>
          </p:grpSpPr>
          <p:sp>
            <p:nvSpPr>
              <p:cNvPr id="160" name="Line"/>
              <p:cNvSpPr/>
              <p:nvPr/>
            </p:nvSpPr>
            <p:spPr>
              <a:xfrm>
                <a:off x="0" y="1236340"/>
                <a:ext cx="12269743" cy="1"/>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pPr>
                  <a:defRPr>
                    <a:latin typeface="+mn-lt"/>
                    <a:ea typeface="+mn-ea"/>
                    <a:cs typeface="+mn-cs"/>
                    <a:sym typeface="Helvetica"/>
                  </a:defRPr>
                </a:pPr>
                <a:endParaRPr/>
              </a:p>
            </p:txBody>
          </p:sp>
          <p:sp>
            <p:nvSpPr>
              <p:cNvPr id="161" name="Circle"/>
              <p:cNvSpPr/>
              <p:nvPr/>
            </p:nvSpPr>
            <p:spPr>
              <a:xfrm>
                <a:off x="5045672" y="147141"/>
                <a:ext cx="2178399" cy="2178400"/>
              </a:xfrm>
              <a:prstGeom prst="ellipse">
                <a:avLst/>
              </a:prstGeom>
              <a:solidFill>
                <a:srgbClr val="242E7C"/>
              </a:solidFill>
              <a:ln w="25400" cap="flat">
                <a:solidFill>
                  <a:srgbClr val="FFFFFF"/>
                </a:solidFill>
                <a:prstDash val="solid"/>
                <a:round/>
              </a:ln>
              <a:effectLst/>
            </p:spPr>
            <p:txBody>
              <a:bodyPr wrap="square" lIns="48766" tIns="48766" rIns="48766" bIns="48766" numCol="1" anchor="ctr">
                <a:noAutofit/>
              </a:bodyPr>
              <a:lstStyle/>
              <a:p>
                <a:endParaRPr/>
              </a:p>
            </p:txBody>
          </p:sp>
          <p:pic>
            <p:nvPicPr>
              <p:cNvPr id="162" name="HiAP-PPT_Cycle.png" descr="HiAP-PPT_Cycle.png"/>
              <p:cNvPicPr>
                <a:picLocks noChangeAspect="1"/>
              </p:cNvPicPr>
              <p:nvPr/>
            </p:nvPicPr>
            <p:blipFill>
              <a:blip r:embed="rId3"/>
              <a:stretch>
                <a:fillRect/>
              </a:stretch>
            </p:blipFill>
            <p:spPr>
              <a:xfrm>
                <a:off x="4898530" y="0"/>
                <a:ext cx="2472683" cy="2472682"/>
              </a:xfrm>
              <a:prstGeom prst="rect">
                <a:avLst/>
              </a:prstGeom>
              <a:ln w="12700" cap="flat">
                <a:noFill/>
                <a:miter lim="400000"/>
              </a:ln>
              <a:effectLst/>
            </p:spPr>
          </p:pic>
        </p:grpSp>
        <p:sp>
          <p:nvSpPr>
            <p:cNvPr id="164" name="Pentagon 1"/>
            <p:cNvSpPr/>
            <p:nvPr/>
          </p:nvSpPr>
          <p:spPr>
            <a:xfrm flipH="1">
              <a:off x="12316720" y="4669272"/>
              <a:ext cx="694682" cy="676937"/>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2453" y="21600"/>
                  </a:lnTo>
                  <a:lnTo>
                    <a:pt x="21600" y="11001"/>
                  </a:lnTo>
                  <a:lnTo>
                    <a:pt x="12453" y="0"/>
                  </a:lnTo>
                  <a:lnTo>
                    <a:pt x="0" y="0"/>
                  </a:lnTo>
                  <a:close/>
                </a:path>
              </a:pathLst>
            </a:custGeom>
            <a:solidFill>
              <a:srgbClr val="A71680"/>
            </a:solidFill>
            <a:ln w="12700" cap="flat">
              <a:noFill/>
              <a:miter lim="400000"/>
            </a:ln>
            <a:effectLst>
              <a:outerShdw blurRad="203200" dist="25400" dir="5400000" rotWithShape="0">
                <a:srgbClr val="000000">
                  <a:alpha val="11983"/>
                </a:srgbClr>
              </a:outerShdw>
            </a:effectLst>
          </p:spPr>
          <p:txBody>
            <a:bodyPr wrap="square" lIns="48766" tIns="48766" rIns="48766" bIns="48766" numCol="1" anchor="ctr">
              <a:noAutofit/>
            </a:bodyPr>
            <a:lstStyle/>
            <a:p>
              <a:pPr>
                <a:defRPr>
                  <a:latin typeface="+mn-lt"/>
                  <a:ea typeface="+mn-ea"/>
                  <a:cs typeface="+mn-cs"/>
                  <a:sym typeface="Helvetica"/>
                </a:defRPr>
              </a:pPr>
              <a:endParaRPr/>
            </a:p>
          </p:txBody>
        </p:sp>
        <p:sp>
          <p:nvSpPr>
            <p:cNvPr id="165" name="Pentagon 1"/>
            <p:cNvSpPr/>
            <p:nvPr/>
          </p:nvSpPr>
          <p:spPr>
            <a:xfrm flipH="1">
              <a:off x="12316720" y="3995278"/>
              <a:ext cx="694682" cy="67693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2453" y="21600"/>
                  </a:lnTo>
                  <a:lnTo>
                    <a:pt x="21600" y="11001"/>
                  </a:lnTo>
                  <a:lnTo>
                    <a:pt x="12453" y="0"/>
                  </a:lnTo>
                  <a:lnTo>
                    <a:pt x="0" y="0"/>
                  </a:lnTo>
                  <a:close/>
                </a:path>
              </a:pathLst>
            </a:custGeom>
            <a:solidFill>
              <a:srgbClr val="A71680"/>
            </a:solidFill>
            <a:ln w="12700" cap="flat">
              <a:noFill/>
              <a:miter lim="400000"/>
            </a:ln>
            <a:effectLst>
              <a:outerShdw blurRad="203200" dist="25400" dir="5400000" rotWithShape="0">
                <a:srgbClr val="000000">
                  <a:alpha val="11983"/>
                </a:srgbClr>
              </a:outerShdw>
            </a:effectLst>
          </p:spPr>
          <p:txBody>
            <a:bodyPr wrap="square" lIns="48766" tIns="48766" rIns="48766" bIns="48766" numCol="1" anchor="ctr">
              <a:noAutofit/>
            </a:bodyPr>
            <a:lstStyle/>
            <a:p>
              <a:pPr>
                <a:defRPr>
                  <a:latin typeface="+mn-lt"/>
                  <a:ea typeface="+mn-ea"/>
                  <a:cs typeface="+mn-cs"/>
                  <a:sym typeface="Helvetica"/>
                </a:defRPr>
              </a:pPr>
              <a:endParaRPr/>
            </a:p>
          </p:txBody>
        </p:sp>
        <p:sp>
          <p:nvSpPr>
            <p:cNvPr id="166" name="Pentagon 1"/>
            <p:cNvSpPr/>
            <p:nvPr/>
          </p:nvSpPr>
          <p:spPr>
            <a:xfrm flipH="1">
              <a:off x="12316720" y="3321285"/>
              <a:ext cx="694682" cy="67693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2453" y="21600"/>
                  </a:lnTo>
                  <a:lnTo>
                    <a:pt x="21600" y="11001"/>
                  </a:lnTo>
                  <a:lnTo>
                    <a:pt x="12453" y="0"/>
                  </a:lnTo>
                  <a:lnTo>
                    <a:pt x="0" y="0"/>
                  </a:lnTo>
                  <a:close/>
                </a:path>
              </a:pathLst>
            </a:custGeom>
            <a:solidFill>
              <a:srgbClr val="A71680"/>
            </a:solidFill>
            <a:ln w="12700" cap="flat">
              <a:noFill/>
              <a:miter lim="400000"/>
            </a:ln>
            <a:effectLst>
              <a:outerShdw blurRad="203200" dist="25400" dir="5400000" rotWithShape="0">
                <a:srgbClr val="000000">
                  <a:alpha val="11983"/>
                </a:srgbClr>
              </a:outerShdw>
            </a:effectLst>
          </p:spPr>
          <p:txBody>
            <a:bodyPr wrap="square" lIns="48766" tIns="48766" rIns="48766" bIns="48766" numCol="1" anchor="ctr">
              <a:noAutofit/>
            </a:bodyPr>
            <a:lstStyle/>
            <a:p>
              <a:pPr>
                <a:defRPr>
                  <a:latin typeface="+mn-lt"/>
                  <a:ea typeface="+mn-ea"/>
                  <a:cs typeface="+mn-cs"/>
                  <a:sym typeface="Helvetica"/>
                </a:defRPr>
              </a:pPr>
              <a:endParaRPr/>
            </a:p>
          </p:txBody>
        </p:sp>
        <p:sp>
          <p:nvSpPr>
            <p:cNvPr id="167" name="Pentagon 1"/>
            <p:cNvSpPr/>
            <p:nvPr/>
          </p:nvSpPr>
          <p:spPr>
            <a:xfrm flipH="1">
              <a:off x="12316720" y="7245343"/>
              <a:ext cx="694682" cy="67693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2453" y="21600"/>
                  </a:lnTo>
                  <a:lnTo>
                    <a:pt x="21600" y="11001"/>
                  </a:lnTo>
                  <a:lnTo>
                    <a:pt x="12453" y="0"/>
                  </a:lnTo>
                  <a:lnTo>
                    <a:pt x="0" y="0"/>
                  </a:lnTo>
                  <a:close/>
                </a:path>
              </a:pathLst>
            </a:custGeom>
            <a:solidFill>
              <a:srgbClr val="E46506"/>
            </a:solidFill>
            <a:ln w="12700" cap="flat">
              <a:noFill/>
              <a:miter lim="400000"/>
            </a:ln>
            <a:effectLst>
              <a:outerShdw blurRad="203200" dist="25400" dir="5400000" rotWithShape="0">
                <a:srgbClr val="000000">
                  <a:alpha val="11983"/>
                </a:srgbClr>
              </a:outerShdw>
            </a:effectLst>
          </p:spPr>
          <p:txBody>
            <a:bodyPr wrap="square" lIns="48766" tIns="48766" rIns="48766" bIns="48766" numCol="1" anchor="ctr">
              <a:noAutofit/>
            </a:bodyPr>
            <a:lstStyle/>
            <a:p>
              <a:pPr>
                <a:defRPr>
                  <a:latin typeface="+mn-lt"/>
                  <a:ea typeface="+mn-ea"/>
                  <a:cs typeface="+mn-cs"/>
                  <a:sym typeface="Helvetica"/>
                </a:defRPr>
              </a:pPr>
              <a:endParaRPr/>
            </a:p>
          </p:txBody>
        </p:sp>
      </p:grpSp>
      <p:grpSp>
        <p:nvGrpSpPr>
          <p:cNvPr id="174" name="Group"/>
          <p:cNvGrpSpPr/>
          <p:nvPr/>
        </p:nvGrpSpPr>
        <p:grpSpPr>
          <a:xfrm>
            <a:off x="0" y="-16669"/>
            <a:ext cx="2568179" cy="1943894"/>
            <a:chOff x="0" y="0"/>
            <a:chExt cx="2568178" cy="1943893"/>
          </a:xfrm>
        </p:grpSpPr>
        <p:sp>
          <p:nvSpPr>
            <p:cNvPr id="169" name="Pentagon 1"/>
            <p:cNvSpPr/>
            <p:nvPr/>
          </p:nvSpPr>
          <p:spPr>
            <a:xfrm>
              <a:off x="0" y="0"/>
              <a:ext cx="2568179" cy="1943894"/>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493" y="21600"/>
                  </a:lnTo>
                  <a:lnTo>
                    <a:pt x="21600" y="11003"/>
                  </a:lnTo>
                  <a:lnTo>
                    <a:pt x="14493" y="0"/>
                  </a:lnTo>
                  <a:lnTo>
                    <a:pt x="0" y="0"/>
                  </a:lnTo>
                  <a:close/>
                </a:path>
              </a:pathLst>
            </a:custGeom>
            <a:gradFill flip="none" rotWithShape="1">
              <a:gsLst>
                <a:gs pos="0">
                  <a:srgbClr val="E46506"/>
                </a:gs>
                <a:gs pos="100000">
                  <a:srgbClr val="FF8236"/>
                </a:gs>
              </a:gsLst>
              <a:lin ang="0" scaled="0"/>
            </a:gradFill>
            <a:ln w="12700" cap="flat">
              <a:noFill/>
              <a:miter lim="400000"/>
            </a:ln>
            <a:effectLst>
              <a:outerShdw blurRad="203200" dist="25400" dir="5400000" rotWithShape="0">
                <a:srgbClr val="000000">
                  <a:alpha val="11983"/>
                </a:srgbClr>
              </a:outerShdw>
            </a:effectLst>
          </p:spPr>
          <p:txBody>
            <a:bodyPr wrap="square" lIns="48766" tIns="48766" rIns="48766" bIns="48766" numCol="1" anchor="ctr">
              <a:noAutofit/>
            </a:bodyPr>
            <a:lstStyle/>
            <a:p>
              <a:pPr>
                <a:defRPr>
                  <a:latin typeface="+mn-lt"/>
                  <a:ea typeface="+mn-ea"/>
                  <a:cs typeface="+mn-cs"/>
                  <a:sym typeface="Helvetica"/>
                </a:defRPr>
              </a:pPr>
              <a:endParaRPr/>
            </a:p>
          </p:txBody>
        </p:sp>
        <p:grpSp>
          <p:nvGrpSpPr>
            <p:cNvPr id="172" name="Group 25"/>
            <p:cNvGrpSpPr/>
            <p:nvPr/>
          </p:nvGrpSpPr>
          <p:grpSpPr>
            <a:xfrm>
              <a:off x="604406" y="458880"/>
              <a:ext cx="1127552" cy="1026205"/>
              <a:chOff x="12699" y="-12700"/>
              <a:chExt cx="1127551" cy="1026204"/>
            </a:xfrm>
          </p:grpSpPr>
          <p:sp>
            <p:nvSpPr>
              <p:cNvPr id="170" name="Title 1"/>
              <p:cNvSpPr txBox="1"/>
              <p:nvPr/>
            </p:nvSpPr>
            <p:spPr>
              <a:xfrm>
                <a:off x="12699" y="-12701"/>
                <a:ext cx="1127553" cy="1026206"/>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ctr">
                <a:normAutofit/>
              </a:bodyPr>
              <a:lstStyle>
                <a:lvl1pPr algn="ctr" defTabSz="1144422">
                  <a:lnSpc>
                    <a:spcPct val="120000"/>
                  </a:lnSpc>
                  <a:defRPr sz="5000" b="1" cap="all" spc="-100">
                    <a:solidFill>
                      <a:srgbClr val="242E7C"/>
                    </a:solidFill>
                    <a:latin typeface="Century Gothic"/>
                    <a:ea typeface="Century Gothic"/>
                    <a:cs typeface="Century Gothic"/>
                    <a:sym typeface="Century Gothic"/>
                  </a:defRPr>
                </a:lvl1pPr>
              </a:lstStyle>
              <a:p>
                <a:r>
                  <a:t>6</a:t>
                </a:r>
              </a:p>
            </p:txBody>
          </p:sp>
          <p:sp>
            <p:nvSpPr>
              <p:cNvPr id="171" name="Square"/>
              <p:cNvSpPr/>
              <p:nvPr/>
            </p:nvSpPr>
            <p:spPr>
              <a:xfrm>
                <a:off x="124821" y="60086"/>
                <a:ext cx="914563" cy="914563"/>
              </a:xfrm>
              <a:prstGeom prst="rect">
                <a:avLst/>
              </a:prstGeom>
              <a:noFill/>
              <a:ln w="50800" cap="flat">
                <a:solidFill>
                  <a:srgbClr val="242E7C"/>
                </a:solidFill>
                <a:prstDash val="solid"/>
                <a:miter lim="800000"/>
              </a:ln>
              <a:effectLst/>
            </p:spPr>
            <p:txBody>
              <a:bodyPr wrap="square" lIns="48766" tIns="48766" rIns="48766" bIns="48766" numCol="1" anchor="ctr">
                <a:noAutofit/>
              </a:bodyPr>
              <a:lstStyle/>
              <a:p>
                <a:endParaRPr/>
              </a:p>
            </p:txBody>
          </p:sp>
        </p:grpSp>
        <p:pic>
          <p:nvPicPr>
            <p:cNvPr id="173" name="HiAP-modules-text-BLue.png" descr="HiAP-modules-text-BLue.png"/>
            <p:cNvPicPr>
              <a:picLocks noChangeAspect="1"/>
            </p:cNvPicPr>
            <p:nvPr/>
          </p:nvPicPr>
          <p:blipFill>
            <a:blip r:embed="rId4"/>
            <a:stretch>
              <a:fillRect/>
            </a:stretch>
          </p:blipFill>
          <p:spPr>
            <a:xfrm>
              <a:off x="92007" y="75131"/>
              <a:ext cx="507689" cy="1612041"/>
            </a:xfrm>
            <a:prstGeom prst="rect">
              <a:avLst/>
            </a:prstGeom>
            <a:ln w="12700" cap="flat">
              <a:noFill/>
              <a:miter lim="400000"/>
            </a:ln>
            <a:effectLst/>
          </p:spPr>
        </p:pic>
      </p:gr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 name="Rectangle"/>
          <p:cNvSpPr/>
          <p:nvPr/>
        </p:nvSpPr>
        <p:spPr>
          <a:xfrm>
            <a:off x="-1" y="-16712"/>
            <a:ext cx="13004802" cy="1944050"/>
          </a:xfrm>
          <a:prstGeom prst="rect">
            <a:avLst/>
          </a:prstGeom>
          <a:solidFill>
            <a:srgbClr val="242E7C"/>
          </a:solidFill>
          <a:ln w="12700">
            <a:miter lim="400000"/>
          </a:ln>
          <a:effectLst>
            <a:outerShdw blurRad="203200" dist="25400" dir="16200000" rotWithShape="0">
              <a:srgbClr val="000000">
                <a:alpha val="29000"/>
              </a:srgbClr>
            </a:outerShdw>
          </a:effectLst>
        </p:spPr>
        <p:txBody>
          <a:bodyPr lIns="48766" tIns="48766" rIns="48766" bIns="48766" anchor="ctr"/>
          <a:lstStyle/>
          <a:p>
            <a:endParaRPr/>
          </a:p>
        </p:txBody>
      </p:sp>
      <p:sp>
        <p:nvSpPr>
          <p:cNvPr id="177" name="What is the value  of policy briefs?"/>
          <p:cNvSpPr txBox="1">
            <a:spLocks noGrp="1"/>
          </p:cNvSpPr>
          <p:nvPr>
            <p:ph type="title"/>
          </p:nvPr>
        </p:nvSpPr>
        <p:spPr>
          <a:xfrm>
            <a:off x="2948321" y="248346"/>
            <a:ext cx="9751679" cy="1413936"/>
          </a:xfrm>
          <a:prstGeom prst="rect">
            <a:avLst/>
          </a:prstGeom>
        </p:spPr>
        <p:txBody>
          <a:bodyPr>
            <a:normAutofit fontScale="90000"/>
          </a:bodyPr>
          <a:lstStyle/>
          <a:p>
            <a:pPr marR="348488" defTabSz="448055">
              <a:lnSpc>
                <a:spcPts val="6200"/>
              </a:lnSpc>
              <a:defRPr sz="4312" cap="all">
                <a:solidFill>
                  <a:srgbClr val="FFFFFF"/>
                </a:solidFill>
                <a:uFill>
                  <a:solidFill>
                    <a:srgbClr val="000000"/>
                  </a:solidFill>
                </a:uFill>
                <a:latin typeface="Century Gothic"/>
                <a:ea typeface="Century Gothic"/>
                <a:cs typeface="Century Gothic"/>
                <a:sym typeface="Century Gothic"/>
              </a:defRPr>
            </a:pPr>
            <a:r>
              <a:rPr b="1" dirty="0"/>
              <a:t>What is the value of policy</a:t>
            </a:r>
            <a:r>
              <a:rPr lang="en-GB" b="1" dirty="0"/>
              <a:t> </a:t>
            </a:r>
            <a:r>
              <a:rPr b="1" dirty="0"/>
              <a:t>briefs?</a:t>
            </a:r>
          </a:p>
        </p:txBody>
      </p:sp>
      <p:sp>
        <p:nvSpPr>
          <p:cNvPr id="178" name="Rectangle 4"/>
          <p:cNvSpPr txBox="1"/>
          <p:nvPr/>
        </p:nvSpPr>
        <p:spPr>
          <a:xfrm>
            <a:off x="4382361" y="2612146"/>
            <a:ext cx="7888270" cy="13548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8766" tIns="48766" rIns="48766" bIns="48766">
            <a:spAutoFit/>
          </a:bodyPr>
          <a:lstStyle/>
          <a:p>
            <a:pPr>
              <a:defRPr sz="2700" spc="-23">
                <a:latin typeface="Century Gothic"/>
                <a:ea typeface="Century Gothic"/>
                <a:cs typeface="Century Gothic"/>
                <a:sym typeface="Century Gothic"/>
              </a:defRPr>
            </a:pPr>
            <a:r>
              <a:t>‘Windows of opportunity’ are critical opportunities for addressing important </a:t>
            </a:r>
            <a:br/>
            <a:r>
              <a:t>policy problems.</a:t>
            </a:r>
          </a:p>
        </p:txBody>
      </p:sp>
      <p:sp>
        <p:nvSpPr>
          <p:cNvPr id="179" name="Line"/>
          <p:cNvSpPr/>
          <p:nvPr/>
        </p:nvSpPr>
        <p:spPr>
          <a:xfrm>
            <a:off x="4382361" y="4279862"/>
            <a:ext cx="7888270" cy="1"/>
          </a:xfrm>
          <a:prstGeom prst="line">
            <a:avLst/>
          </a:prstGeom>
          <a:ln w="12700">
            <a:solidFill>
              <a:srgbClr val="242E7C"/>
            </a:solidFill>
            <a:miter lim="400000"/>
          </a:ln>
        </p:spPr>
        <p:txBody>
          <a:bodyPr lIns="45718" tIns="45718" rIns="45718" bIns="45718"/>
          <a:lstStyle/>
          <a:p>
            <a:pPr>
              <a:defRPr>
                <a:latin typeface="+mn-lt"/>
                <a:ea typeface="+mn-ea"/>
                <a:cs typeface="+mn-cs"/>
                <a:sym typeface="Helvetica"/>
              </a:defRPr>
            </a:pPr>
            <a:endParaRPr/>
          </a:p>
        </p:txBody>
      </p:sp>
      <p:sp>
        <p:nvSpPr>
          <p:cNvPr id="180" name="Line"/>
          <p:cNvSpPr/>
          <p:nvPr/>
        </p:nvSpPr>
        <p:spPr>
          <a:xfrm>
            <a:off x="4382361" y="6206682"/>
            <a:ext cx="7888270" cy="1"/>
          </a:xfrm>
          <a:prstGeom prst="line">
            <a:avLst/>
          </a:prstGeom>
          <a:ln w="12700">
            <a:solidFill>
              <a:srgbClr val="242E7C"/>
            </a:solidFill>
            <a:miter lim="400000"/>
          </a:ln>
        </p:spPr>
        <p:txBody>
          <a:bodyPr lIns="45718" tIns="45718" rIns="45718" bIns="45718"/>
          <a:lstStyle/>
          <a:p>
            <a:pPr>
              <a:defRPr>
                <a:latin typeface="+mn-lt"/>
                <a:ea typeface="+mn-ea"/>
                <a:cs typeface="+mn-cs"/>
                <a:sym typeface="Helvetica"/>
              </a:defRPr>
            </a:pPr>
            <a:endParaRPr/>
          </a:p>
        </p:txBody>
      </p:sp>
      <p:sp>
        <p:nvSpPr>
          <p:cNvPr id="181" name="Rectangle 4"/>
          <p:cNvSpPr txBox="1"/>
          <p:nvPr/>
        </p:nvSpPr>
        <p:spPr>
          <a:xfrm>
            <a:off x="4382361" y="4544994"/>
            <a:ext cx="6862062" cy="13548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8766" tIns="48766" rIns="48766" bIns="48766">
            <a:spAutoFit/>
          </a:bodyPr>
          <a:lstStyle>
            <a:lvl1pPr>
              <a:defRPr sz="2700" spc="-23">
                <a:latin typeface="Century Gothic"/>
                <a:ea typeface="Century Gothic"/>
                <a:cs typeface="Century Gothic"/>
                <a:sym typeface="Century Gothic"/>
              </a:defRPr>
            </a:lvl1pPr>
          </a:lstStyle>
          <a:p>
            <a:r>
              <a:t>It is essential to be prepared and have the groundwork laid in order to seize and advance a policy agenda.</a:t>
            </a:r>
          </a:p>
        </p:txBody>
      </p:sp>
      <p:sp>
        <p:nvSpPr>
          <p:cNvPr id="182" name="Rectangle 4"/>
          <p:cNvSpPr txBox="1"/>
          <p:nvPr/>
        </p:nvSpPr>
        <p:spPr>
          <a:xfrm>
            <a:off x="4382361" y="6477841"/>
            <a:ext cx="7162805" cy="196252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8766" tIns="48766" rIns="48766" bIns="48766">
            <a:spAutoFit/>
          </a:bodyPr>
          <a:lstStyle>
            <a:lvl1pPr defTabSz="457200">
              <a:lnSpc>
                <a:spcPct val="115000"/>
              </a:lnSpc>
              <a:defRPr sz="2700">
                <a:uFill>
                  <a:solidFill>
                    <a:srgbClr val="000000"/>
                  </a:solidFill>
                </a:uFill>
                <a:latin typeface="Century Gothic"/>
                <a:ea typeface="Century Gothic"/>
                <a:cs typeface="Century Gothic"/>
                <a:sym typeface="Century Gothic"/>
              </a:defRPr>
            </a:lvl1pPr>
          </a:lstStyle>
          <a:p>
            <a:r>
              <a:t>Whilst policy briefs can seem rather routine documents, they have the potential to directly influence a decision-maker and can thus be a critical tool.</a:t>
            </a:r>
          </a:p>
        </p:txBody>
      </p:sp>
      <p:pic>
        <p:nvPicPr>
          <p:cNvPr id="183" name="HiAP-Icon-Exclamation.png" descr="HiAP-Icon-Exclamation.png"/>
          <p:cNvPicPr>
            <a:picLocks noChangeAspect="1"/>
          </p:cNvPicPr>
          <p:nvPr/>
        </p:nvPicPr>
        <p:blipFill>
          <a:blip r:embed="rId3"/>
          <a:stretch>
            <a:fillRect/>
          </a:stretch>
        </p:blipFill>
        <p:spPr>
          <a:xfrm>
            <a:off x="347423" y="3500038"/>
            <a:ext cx="3397719" cy="3261524"/>
          </a:xfrm>
          <a:prstGeom prst="rect">
            <a:avLst/>
          </a:prstGeom>
          <a:ln w="12700">
            <a:miter lim="400000"/>
          </a:ln>
        </p:spPr>
      </p:pic>
      <p:grpSp>
        <p:nvGrpSpPr>
          <p:cNvPr id="189" name="Group"/>
          <p:cNvGrpSpPr/>
          <p:nvPr/>
        </p:nvGrpSpPr>
        <p:grpSpPr>
          <a:xfrm>
            <a:off x="0" y="-16669"/>
            <a:ext cx="2568179" cy="1943894"/>
            <a:chOff x="0" y="0"/>
            <a:chExt cx="2568178" cy="1943893"/>
          </a:xfrm>
        </p:grpSpPr>
        <p:sp>
          <p:nvSpPr>
            <p:cNvPr id="184" name="Pentagon 1"/>
            <p:cNvSpPr/>
            <p:nvPr/>
          </p:nvSpPr>
          <p:spPr>
            <a:xfrm>
              <a:off x="0" y="0"/>
              <a:ext cx="2568179" cy="1943894"/>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493" y="21600"/>
                  </a:lnTo>
                  <a:lnTo>
                    <a:pt x="21600" y="11003"/>
                  </a:lnTo>
                  <a:lnTo>
                    <a:pt x="14493" y="0"/>
                  </a:lnTo>
                  <a:lnTo>
                    <a:pt x="0" y="0"/>
                  </a:lnTo>
                  <a:close/>
                </a:path>
              </a:pathLst>
            </a:custGeom>
            <a:gradFill flip="none" rotWithShape="1">
              <a:gsLst>
                <a:gs pos="0">
                  <a:srgbClr val="E46506"/>
                </a:gs>
                <a:gs pos="100000">
                  <a:srgbClr val="FF8236"/>
                </a:gs>
              </a:gsLst>
              <a:lin ang="0" scaled="0"/>
            </a:gradFill>
            <a:ln w="12700" cap="flat">
              <a:noFill/>
              <a:miter lim="400000"/>
            </a:ln>
            <a:effectLst>
              <a:outerShdw blurRad="203200" dist="25400" dir="5400000" rotWithShape="0">
                <a:srgbClr val="000000">
                  <a:alpha val="11983"/>
                </a:srgbClr>
              </a:outerShdw>
            </a:effectLst>
          </p:spPr>
          <p:txBody>
            <a:bodyPr wrap="square" lIns="48766" tIns="48766" rIns="48766" bIns="48766" numCol="1" anchor="ctr">
              <a:noAutofit/>
            </a:bodyPr>
            <a:lstStyle/>
            <a:p>
              <a:pPr>
                <a:defRPr>
                  <a:latin typeface="+mn-lt"/>
                  <a:ea typeface="+mn-ea"/>
                  <a:cs typeface="+mn-cs"/>
                  <a:sym typeface="Helvetica"/>
                </a:defRPr>
              </a:pPr>
              <a:endParaRPr/>
            </a:p>
          </p:txBody>
        </p:sp>
        <p:grpSp>
          <p:nvGrpSpPr>
            <p:cNvPr id="187" name="Group 25"/>
            <p:cNvGrpSpPr/>
            <p:nvPr/>
          </p:nvGrpSpPr>
          <p:grpSpPr>
            <a:xfrm>
              <a:off x="604406" y="458880"/>
              <a:ext cx="1127552" cy="1026205"/>
              <a:chOff x="12699" y="-12700"/>
              <a:chExt cx="1127551" cy="1026204"/>
            </a:xfrm>
          </p:grpSpPr>
          <p:sp>
            <p:nvSpPr>
              <p:cNvPr id="185" name="Title 1"/>
              <p:cNvSpPr txBox="1"/>
              <p:nvPr/>
            </p:nvSpPr>
            <p:spPr>
              <a:xfrm>
                <a:off x="12699" y="-12701"/>
                <a:ext cx="1127553" cy="1026206"/>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ctr">
                <a:normAutofit/>
              </a:bodyPr>
              <a:lstStyle>
                <a:lvl1pPr algn="ctr" defTabSz="1144422">
                  <a:lnSpc>
                    <a:spcPct val="120000"/>
                  </a:lnSpc>
                  <a:defRPr sz="5000" b="1" cap="all" spc="-100">
                    <a:solidFill>
                      <a:srgbClr val="242E7C"/>
                    </a:solidFill>
                    <a:latin typeface="Century Gothic"/>
                    <a:ea typeface="Century Gothic"/>
                    <a:cs typeface="Century Gothic"/>
                    <a:sym typeface="Century Gothic"/>
                  </a:defRPr>
                </a:lvl1pPr>
              </a:lstStyle>
              <a:p>
                <a:r>
                  <a:t>6</a:t>
                </a:r>
              </a:p>
            </p:txBody>
          </p:sp>
          <p:sp>
            <p:nvSpPr>
              <p:cNvPr id="186" name="Square"/>
              <p:cNvSpPr/>
              <p:nvPr/>
            </p:nvSpPr>
            <p:spPr>
              <a:xfrm>
                <a:off x="124821" y="60086"/>
                <a:ext cx="914563" cy="914563"/>
              </a:xfrm>
              <a:prstGeom prst="rect">
                <a:avLst/>
              </a:prstGeom>
              <a:noFill/>
              <a:ln w="50800" cap="flat">
                <a:solidFill>
                  <a:srgbClr val="242E7C"/>
                </a:solidFill>
                <a:prstDash val="solid"/>
                <a:miter lim="800000"/>
              </a:ln>
              <a:effectLst/>
            </p:spPr>
            <p:txBody>
              <a:bodyPr wrap="square" lIns="48766" tIns="48766" rIns="48766" bIns="48766" numCol="1" anchor="ctr">
                <a:noAutofit/>
              </a:bodyPr>
              <a:lstStyle/>
              <a:p>
                <a:endParaRPr/>
              </a:p>
            </p:txBody>
          </p:sp>
        </p:grpSp>
        <p:pic>
          <p:nvPicPr>
            <p:cNvPr id="188" name="HiAP-modules-text-BLue.png" descr="HiAP-modules-text-BLue.png"/>
            <p:cNvPicPr>
              <a:picLocks noChangeAspect="1"/>
            </p:cNvPicPr>
            <p:nvPr/>
          </p:nvPicPr>
          <p:blipFill>
            <a:blip r:embed="rId4"/>
            <a:stretch>
              <a:fillRect/>
            </a:stretch>
          </p:blipFill>
          <p:spPr>
            <a:xfrm>
              <a:off x="92007" y="75131"/>
              <a:ext cx="507689" cy="1612041"/>
            </a:xfrm>
            <a:prstGeom prst="rect">
              <a:avLst/>
            </a:prstGeom>
            <a:ln w="12700" cap="flat">
              <a:noFill/>
              <a:miter lim="400000"/>
            </a:ln>
            <a:effectLst/>
          </p:spPr>
        </p:pic>
      </p:gr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 name="Rectangle"/>
          <p:cNvSpPr/>
          <p:nvPr/>
        </p:nvSpPr>
        <p:spPr>
          <a:xfrm>
            <a:off x="-1" y="-16712"/>
            <a:ext cx="13004802" cy="1944050"/>
          </a:xfrm>
          <a:prstGeom prst="rect">
            <a:avLst/>
          </a:prstGeom>
          <a:solidFill>
            <a:srgbClr val="242E7C"/>
          </a:solidFill>
          <a:ln w="12700">
            <a:miter lim="400000"/>
          </a:ln>
          <a:effectLst>
            <a:outerShdw blurRad="203200" dist="25400" dir="16200000" rotWithShape="0">
              <a:srgbClr val="000000">
                <a:alpha val="29000"/>
              </a:srgbClr>
            </a:outerShdw>
          </a:effectLst>
        </p:spPr>
        <p:txBody>
          <a:bodyPr lIns="48766" tIns="48766" rIns="48766" bIns="48766" anchor="ctr"/>
          <a:lstStyle/>
          <a:p>
            <a:endParaRPr/>
          </a:p>
        </p:txBody>
      </p:sp>
      <p:sp>
        <p:nvSpPr>
          <p:cNvPr id="192" name="Characteristics of  effective policy briefs"/>
          <p:cNvSpPr txBox="1">
            <a:spLocks noGrp="1"/>
          </p:cNvSpPr>
          <p:nvPr>
            <p:ph type="title"/>
          </p:nvPr>
        </p:nvSpPr>
        <p:spPr>
          <a:xfrm>
            <a:off x="2948321" y="261046"/>
            <a:ext cx="9059480" cy="1413936"/>
          </a:xfrm>
          <a:prstGeom prst="rect">
            <a:avLst/>
          </a:prstGeom>
        </p:spPr>
        <p:txBody>
          <a:bodyPr>
            <a:normAutofit/>
          </a:bodyPr>
          <a:lstStyle/>
          <a:p>
            <a:pPr marR="348488" defTabSz="448055">
              <a:lnSpc>
                <a:spcPct val="100000"/>
              </a:lnSpc>
              <a:defRPr sz="4312" cap="all">
                <a:solidFill>
                  <a:srgbClr val="FFFFFF"/>
                </a:solidFill>
                <a:uFill>
                  <a:solidFill>
                    <a:srgbClr val="000000"/>
                  </a:solidFill>
                </a:uFill>
                <a:latin typeface="Century Gothic"/>
                <a:ea typeface="Century Gothic"/>
                <a:cs typeface="Century Gothic"/>
                <a:sym typeface="Century Gothic"/>
              </a:defRPr>
            </a:pPr>
            <a:r>
              <a:rPr b="1" dirty="0"/>
              <a:t>Characteristics of </a:t>
            </a:r>
            <a:br>
              <a:rPr b="1" dirty="0"/>
            </a:br>
            <a:r>
              <a:rPr b="1" dirty="0"/>
              <a:t>effective policy briefs</a:t>
            </a:r>
          </a:p>
        </p:txBody>
      </p:sp>
      <p:pic>
        <p:nvPicPr>
          <p:cNvPr id="193" name="HiAP-Icon-Checklist.png" descr="HiAP-Icon-Checklist.png"/>
          <p:cNvPicPr>
            <a:picLocks noChangeAspect="1"/>
          </p:cNvPicPr>
          <p:nvPr/>
        </p:nvPicPr>
        <p:blipFill>
          <a:blip r:embed="rId3"/>
          <a:stretch>
            <a:fillRect/>
          </a:stretch>
        </p:blipFill>
        <p:spPr>
          <a:xfrm>
            <a:off x="368457" y="3520869"/>
            <a:ext cx="4029794" cy="4209260"/>
          </a:xfrm>
          <a:prstGeom prst="rect">
            <a:avLst/>
          </a:prstGeom>
          <a:ln w="12700">
            <a:miter lim="400000"/>
          </a:ln>
        </p:spPr>
      </p:pic>
      <p:grpSp>
        <p:nvGrpSpPr>
          <p:cNvPr id="223" name="Group"/>
          <p:cNvGrpSpPr/>
          <p:nvPr/>
        </p:nvGrpSpPr>
        <p:grpSpPr>
          <a:xfrm>
            <a:off x="5158795" y="2248819"/>
            <a:ext cx="8751071" cy="6668310"/>
            <a:chOff x="0" y="-155380"/>
            <a:chExt cx="8751069" cy="6668309"/>
          </a:xfrm>
        </p:grpSpPr>
        <p:sp>
          <p:nvSpPr>
            <p:cNvPr id="194" name="Rectangle 4"/>
            <p:cNvSpPr txBox="1"/>
            <p:nvPr/>
          </p:nvSpPr>
          <p:spPr>
            <a:xfrm>
              <a:off x="862799" y="-155380"/>
              <a:ext cx="7888270" cy="6475473"/>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t">
              <a:spAutoFit/>
            </a:bodyPr>
            <a:lstStyle/>
            <a:p>
              <a:pPr lvl="1" defTabSz="457200">
                <a:lnSpc>
                  <a:spcPct val="220000"/>
                </a:lnSpc>
                <a:defRPr sz="2200">
                  <a:uFill>
                    <a:solidFill>
                      <a:srgbClr val="000000"/>
                    </a:solidFill>
                  </a:uFill>
                  <a:latin typeface="Century Gothic"/>
                  <a:ea typeface="Century Gothic"/>
                  <a:cs typeface="Century Gothic"/>
                  <a:sym typeface="Century Gothic"/>
                </a:defRPr>
              </a:pPr>
              <a:r>
                <a:rPr dirty="0"/>
                <a:t>Focus</a:t>
              </a:r>
            </a:p>
            <a:p>
              <a:pPr defTabSz="457200">
                <a:lnSpc>
                  <a:spcPct val="220000"/>
                </a:lnSpc>
                <a:defRPr sz="2200">
                  <a:uFill>
                    <a:solidFill>
                      <a:srgbClr val="000000"/>
                    </a:solidFill>
                  </a:uFill>
                  <a:latin typeface="Century Gothic"/>
                  <a:ea typeface="Century Gothic"/>
                  <a:cs typeface="Century Gothic"/>
                  <a:sym typeface="Century Gothic"/>
                </a:defRPr>
              </a:pPr>
              <a:r>
                <a:rPr dirty="0"/>
                <a:t>Policy-minded rather than academic</a:t>
              </a:r>
            </a:p>
            <a:p>
              <a:pPr defTabSz="457200">
                <a:lnSpc>
                  <a:spcPct val="220000"/>
                </a:lnSpc>
                <a:defRPr sz="2200">
                  <a:uFill>
                    <a:solidFill>
                      <a:srgbClr val="000000"/>
                    </a:solidFill>
                  </a:uFill>
                  <a:latin typeface="Century Gothic"/>
                  <a:ea typeface="Century Gothic"/>
                  <a:cs typeface="Century Gothic"/>
                  <a:sym typeface="Century Gothic"/>
                </a:defRPr>
              </a:pPr>
              <a:r>
                <a:rPr dirty="0"/>
                <a:t>Strong evidence</a:t>
              </a:r>
            </a:p>
            <a:p>
              <a:pPr defTabSz="457200">
                <a:lnSpc>
                  <a:spcPct val="220000"/>
                </a:lnSpc>
                <a:defRPr sz="2200">
                  <a:uFill>
                    <a:solidFill>
                      <a:srgbClr val="000000"/>
                    </a:solidFill>
                  </a:uFill>
                  <a:latin typeface="Century Gothic"/>
                  <a:ea typeface="Century Gothic"/>
                  <a:cs typeface="Century Gothic"/>
                  <a:sym typeface="Century Gothic"/>
                </a:defRPr>
              </a:pPr>
              <a:r>
                <a:rPr dirty="0"/>
                <a:t>Limited scope</a:t>
              </a:r>
            </a:p>
            <a:p>
              <a:pPr defTabSz="457200">
                <a:lnSpc>
                  <a:spcPct val="220000"/>
                </a:lnSpc>
                <a:defRPr sz="2200">
                  <a:uFill>
                    <a:solidFill>
                      <a:srgbClr val="000000"/>
                    </a:solidFill>
                  </a:uFill>
                  <a:latin typeface="Century Gothic"/>
                  <a:ea typeface="Century Gothic"/>
                  <a:cs typeface="Century Gothic"/>
                  <a:sym typeface="Century Gothic"/>
                </a:defRPr>
              </a:pPr>
              <a:r>
                <a:rPr dirty="0"/>
                <a:t>Succinct</a:t>
              </a:r>
            </a:p>
            <a:p>
              <a:pPr defTabSz="457200">
                <a:lnSpc>
                  <a:spcPct val="220000"/>
                </a:lnSpc>
                <a:defRPr sz="2200">
                  <a:uFill>
                    <a:solidFill>
                      <a:srgbClr val="000000"/>
                    </a:solidFill>
                  </a:uFill>
                  <a:latin typeface="Century Gothic"/>
                  <a:ea typeface="Century Gothic"/>
                  <a:cs typeface="Century Gothic"/>
                  <a:sym typeface="Century Gothic"/>
                </a:defRPr>
              </a:pPr>
              <a:r>
                <a:rPr dirty="0"/>
                <a:t>Understandable</a:t>
              </a:r>
            </a:p>
            <a:p>
              <a:pPr defTabSz="457200">
                <a:lnSpc>
                  <a:spcPct val="220000"/>
                </a:lnSpc>
                <a:defRPr sz="2200">
                  <a:uFill>
                    <a:solidFill>
                      <a:srgbClr val="000000"/>
                    </a:solidFill>
                  </a:uFill>
                  <a:latin typeface="Century Gothic"/>
                  <a:ea typeface="Century Gothic"/>
                  <a:cs typeface="Century Gothic"/>
                  <a:sym typeface="Century Gothic"/>
                </a:defRPr>
              </a:pPr>
              <a:r>
                <a:rPr dirty="0"/>
                <a:t>Accessible</a:t>
              </a:r>
            </a:p>
            <a:p>
              <a:pPr defTabSz="457200">
                <a:lnSpc>
                  <a:spcPct val="220000"/>
                </a:lnSpc>
                <a:defRPr sz="2200">
                  <a:uFill>
                    <a:solidFill>
                      <a:srgbClr val="000000"/>
                    </a:solidFill>
                  </a:uFill>
                  <a:latin typeface="Century Gothic"/>
                  <a:ea typeface="Century Gothic"/>
                  <a:cs typeface="Century Gothic"/>
                  <a:sym typeface="Century Gothic"/>
                </a:defRPr>
              </a:pPr>
              <a:r>
                <a:rPr dirty="0"/>
                <a:t>Promotional</a:t>
              </a:r>
            </a:p>
            <a:p>
              <a:pPr defTabSz="457200">
                <a:lnSpc>
                  <a:spcPct val="220000"/>
                </a:lnSpc>
                <a:defRPr sz="2200">
                  <a:uFill>
                    <a:solidFill>
                      <a:srgbClr val="000000"/>
                    </a:solidFill>
                  </a:uFill>
                  <a:latin typeface="Century Gothic"/>
                  <a:ea typeface="Century Gothic"/>
                  <a:cs typeface="Century Gothic"/>
                  <a:sym typeface="Century Gothic"/>
                </a:defRPr>
              </a:pPr>
              <a:r>
                <a:rPr dirty="0"/>
                <a:t>Practical and feasible</a:t>
              </a:r>
            </a:p>
          </p:txBody>
        </p:sp>
        <p:grpSp>
          <p:nvGrpSpPr>
            <p:cNvPr id="222" name="Group"/>
            <p:cNvGrpSpPr/>
            <p:nvPr/>
          </p:nvGrpSpPr>
          <p:grpSpPr>
            <a:xfrm>
              <a:off x="0" y="0"/>
              <a:ext cx="496976" cy="6512929"/>
              <a:chOff x="0" y="0"/>
              <a:chExt cx="496975" cy="6512928"/>
            </a:xfrm>
          </p:grpSpPr>
          <p:grpSp>
            <p:nvGrpSpPr>
              <p:cNvPr id="197" name="Group"/>
              <p:cNvGrpSpPr/>
              <p:nvPr/>
            </p:nvGrpSpPr>
            <p:grpSpPr>
              <a:xfrm>
                <a:off x="730" y="0"/>
                <a:ext cx="495516" cy="495514"/>
                <a:chOff x="0" y="0"/>
                <a:chExt cx="495515" cy="495513"/>
              </a:xfrm>
            </p:grpSpPr>
            <p:sp>
              <p:nvSpPr>
                <p:cNvPr id="195" name="Title 1"/>
                <p:cNvSpPr txBox="1"/>
                <p:nvPr/>
              </p:nvSpPr>
              <p:spPr>
                <a:xfrm>
                  <a:off x="27789" y="41171"/>
                  <a:ext cx="439936" cy="405567"/>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ctr">
                  <a:normAutofit/>
                </a:bodyPr>
                <a:lstStyle>
                  <a:lvl1pPr algn="ctr" defTabSz="378517">
                    <a:lnSpc>
                      <a:spcPct val="96000"/>
                    </a:lnSpc>
                    <a:defRPr sz="2016" b="1" cap="all" spc="-74">
                      <a:solidFill>
                        <a:srgbClr val="532075"/>
                      </a:solidFill>
                      <a:latin typeface="Century Gothic"/>
                      <a:ea typeface="Century Gothic"/>
                      <a:cs typeface="Century Gothic"/>
                      <a:sym typeface="Century Gothic"/>
                    </a:defRPr>
                  </a:lvl1pPr>
                </a:lstStyle>
                <a:p>
                  <a:r>
                    <a:t>1</a:t>
                  </a:r>
                </a:p>
              </p:txBody>
            </p:sp>
            <p:sp>
              <p:nvSpPr>
                <p:cNvPr id="196" name="Square"/>
                <p:cNvSpPr/>
                <p:nvPr/>
              </p:nvSpPr>
              <p:spPr>
                <a:xfrm>
                  <a:off x="-1" y="-1"/>
                  <a:ext cx="495516" cy="495515"/>
                </a:xfrm>
                <a:prstGeom prst="rect">
                  <a:avLst/>
                </a:prstGeom>
                <a:noFill/>
                <a:ln w="50800" cap="flat">
                  <a:solidFill>
                    <a:srgbClr val="532075"/>
                  </a:solidFill>
                  <a:prstDash val="solid"/>
                  <a:miter lim="800000"/>
                </a:ln>
                <a:effectLst/>
              </p:spPr>
              <p:txBody>
                <a:bodyPr wrap="square" lIns="48766" tIns="48766" rIns="48766" bIns="48766" numCol="1" anchor="ctr">
                  <a:noAutofit/>
                </a:bodyPr>
                <a:lstStyle/>
                <a:p>
                  <a:endParaRPr/>
                </a:p>
              </p:txBody>
            </p:sp>
          </p:grpSp>
          <p:grpSp>
            <p:nvGrpSpPr>
              <p:cNvPr id="200" name="Group"/>
              <p:cNvGrpSpPr/>
              <p:nvPr/>
            </p:nvGrpSpPr>
            <p:grpSpPr>
              <a:xfrm>
                <a:off x="730" y="752176"/>
                <a:ext cx="495516" cy="495515"/>
                <a:chOff x="0" y="0"/>
                <a:chExt cx="495515" cy="495513"/>
              </a:xfrm>
            </p:grpSpPr>
            <p:sp>
              <p:nvSpPr>
                <p:cNvPr id="198" name="Title 1"/>
                <p:cNvSpPr txBox="1"/>
                <p:nvPr/>
              </p:nvSpPr>
              <p:spPr>
                <a:xfrm>
                  <a:off x="27789" y="32430"/>
                  <a:ext cx="439936" cy="405567"/>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ctr">
                  <a:normAutofit/>
                </a:bodyPr>
                <a:lstStyle>
                  <a:lvl1pPr algn="ctr" defTabSz="450615">
                    <a:lnSpc>
                      <a:spcPct val="96000"/>
                    </a:lnSpc>
                    <a:defRPr sz="2025" b="1" cap="all" spc="-75">
                      <a:solidFill>
                        <a:srgbClr val="A71680"/>
                      </a:solidFill>
                      <a:latin typeface="Century Gothic"/>
                      <a:ea typeface="Century Gothic"/>
                      <a:cs typeface="Century Gothic"/>
                      <a:sym typeface="Century Gothic"/>
                    </a:defRPr>
                  </a:lvl1pPr>
                </a:lstStyle>
                <a:p>
                  <a:r>
                    <a:t>2</a:t>
                  </a:r>
                </a:p>
              </p:txBody>
            </p:sp>
            <p:sp>
              <p:nvSpPr>
                <p:cNvPr id="199" name="Square"/>
                <p:cNvSpPr/>
                <p:nvPr/>
              </p:nvSpPr>
              <p:spPr>
                <a:xfrm>
                  <a:off x="-1" y="-1"/>
                  <a:ext cx="495516" cy="495515"/>
                </a:xfrm>
                <a:prstGeom prst="rect">
                  <a:avLst/>
                </a:prstGeom>
                <a:noFill/>
                <a:ln w="50800" cap="flat">
                  <a:solidFill>
                    <a:srgbClr val="A71680"/>
                  </a:solidFill>
                  <a:prstDash val="solid"/>
                  <a:miter lim="800000"/>
                </a:ln>
                <a:effectLst/>
              </p:spPr>
              <p:txBody>
                <a:bodyPr wrap="square" lIns="48766" tIns="48766" rIns="48766" bIns="48766" numCol="1" anchor="ctr">
                  <a:noAutofit/>
                </a:bodyPr>
                <a:lstStyle/>
                <a:p>
                  <a:pPr>
                    <a:defRPr>
                      <a:solidFill>
                        <a:srgbClr val="A71680"/>
                      </a:solidFill>
                    </a:defRPr>
                  </a:pPr>
                  <a:endParaRPr/>
                </a:p>
              </p:txBody>
            </p:sp>
          </p:grpSp>
          <p:grpSp>
            <p:nvGrpSpPr>
              <p:cNvPr id="203" name="Group"/>
              <p:cNvGrpSpPr/>
              <p:nvPr/>
            </p:nvGrpSpPr>
            <p:grpSpPr>
              <a:xfrm>
                <a:off x="730" y="1504353"/>
                <a:ext cx="495516" cy="495515"/>
                <a:chOff x="0" y="0"/>
                <a:chExt cx="495515" cy="495513"/>
              </a:xfrm>
            </p:grpSpPr>
            <p:sp>
              <p:nvSpPr>
                <p:cNvPr id="201" name="Title 1"/>
                <p:cNvSpPr txBox="1"/>
                <p:nvPr/>
              </p:nvSpPr>
              <p:spPr>
                <a:xfrm>
                  <a:off x="27789" y="32430"/>
                  <a:ext cx="439936" cy="405567"/>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ctr">
                  <a:normAutofit/>
                </a:bodyPr>
                <a:lstStyle>
                  <a:lvl1pPr algn="ctr" defTabSz="450615">
                    <a:lnSpc>
                      <a:spcPct val="96000"/>
                    </a:lnSpc>
                    <a:defRPr sz="2025" b="1" cap="all" spc="-75">
                      <a:solidFill>
                        <a:srgbClr val="E50069"/>
                      </a:solidFill>
                      <a:latin typeface="Century Gothic"/>
                      <a:ea typeface="Century Gothic"/>
                      <a:cs typeface="Century Gothic"/>
                      <a:sym typeface="Century Gothic"/>
                    </a:defRPr>
                  </a:lvl1pPr>
                </a:lstStyle>
                <a:p>
                  <a:r>
                    <a:t>3</a:t>
                  </a:r>
                </a:p>
              </p:txBody>
            </p:sp>
            <p:sp>
              <p:nvSpPr>
                <p:cNvPr id="202" name="Square"/>
                <p:cNvSpPr/>
                <p:nvPr/>
              </p:nvSpPr>
              <p:spPr>
                <a:xfrm>
                  <a:off x="-1" y="-1"/>
                  <a:ext cx="495516" cy="495515"/>
                </a:xfrm>
                <a:prstGeom prst="rect">
                  <a:avLst/>
                </a:prstGeom>
                <a:noFill/>
                <a:ln w="50800" cap="flat">
                  <a:solidFill>
                    <a:srgbClr val="E50069"/>
                  </a:solidFill>
                  <a:prstDash val="solid"/>
                  <a:miter lim="800000"/>
                </a:ln>
                <a:effectLst/>
              </p:spPr>
              <p:txBody>
                <a:bodyPr wrap="square" lIns="48766" tIns="48766" rIns="48766" bIns="48766" numCol="1" anchor="ctr">
                  <a:noAutofit/>
                </a:bodyPr>
                <a:lstStyle/>
                <a:p>
                  <a:endParaRPr/>
                </a:p>
              </p:txBody>
            </p:sp>
          </p:grpSp>
          <p:grpSp>
            <p:nvGrpSpPr>
              <p:cNvPr id="206" name="Group"/>
              <p:cNvGrpSpPr/>
              <p:nvPr/>
            </p:nvGrpSpPr>
            <p:grpSpPr>
              <a:xfrm>
                <a:off x="730" y="2256530"/>
                <a:ext cx="495516" cy="495515"/>
                <a:chOff x="0" y="0"/>
                <a:chExt cx="495515" cy="495513"/>
              </a:xfrm>
            </p:grpSpPr>
            <p:sp>
              <p:nvSpPr>
                <p:cNvPr id="204" name="Title 1"/>
                <p:cNvSpPr txBox="1"/>
                <p:nvPr/>
              </p:nvSpPr>
              <p:spPr>
                <a:xfrm>
                  <a:off x="19049" y="32430"/>
                  <a:ext cx="439936" cy="405567"/>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ctr">
                  <a:normAutofit/>
                </a:bodyPr>
                <a:lstStyle>
                  <a:lvl1pPr algn="ctr" defTabSz="450615">
                    <a:lnSpc>
                      <a:spcPct val="96000"/>
                    </a:lnSpc>
                    <a:defRPr sz="2025" b="1" cap="all" spc="-75">
                      <a:solidFill>
                        <a:srgbClr val="BE0D0D"/>
                      </a:solidFill>
                      <a:latin typeface="Century Gothic"/>
                      <a:ea typeface="Century Gothic"/>
                      <a:cs typeface="Century Gothic"/>
                      <a:sym typeface="Century Gothic"/>
                    </a:defRPr>
                  </a:lvl1pPr>
                </a:lstStyle>
                <a:p>
                  <a:r>
                    <a:t>4</a:t>
                  </a:r>
                </a:p>
              </p:txBody>
            </p:sp>
            <p:sp>
              <p:nvSpPr>
                <p:cNvPr id="205" name="Square"/>
                <p:cNvSpPr/>
                <p:nvPr/>
              </p:nvSpPr>
              <p:spPr>
                <a:xfrm>
                  <a:off x="-1" y="-1"/>
                  <a:ext cx="495516" cy="495515"/>
                </a:xfrm>
                <a:prstGeom prst="rect">
                  <a:avLst/>
                </a:prstGeom>
                <a:noFill/>
                <a:ln w="50800" cap="flat">
                  <a:solidFill>
                    <a:srgbClr val="BE0D0D"/>
                  </a:solidFill>
                  <a:prstDash val="solid"/>
                  <a:miter lim="800000"/>
                </a:ln>
                <a:effectLst/>
              </p:spPr>
              <p:txBody>
                <a:bodyPr wrap="square" lIns="48766" tIns="48766" rIns="48766" bIns="48766" numCol="1" anchor="ctr">
                  <a:noAutofit/>
                </a:bodyPr>
                <a:lstStyle/>
                <a:p>
                  <a:pPr>
                    <a:defRPr>
                      <a:solidFill>
                        <a:srgbClr val="BE0D0D"/>
                      </a:solidFill>
                    </a:defRPr>
                  </a:pPr>
                  <a:endParaRPr/>
                </a:p>
              </p:txBody>
            </p:sp>
          </p:grpSp>
          <p:grpSp>
            <p:nvGrpSpPr>
              <p:cNvPr id="209" name="Group"/>
              <p:cNvGrpSpPr/>
              <p:nvPr/>
            </p:nvGrpSpPr>
            <p:grpSpPr>
              <a:xfrm>
                <a:off x="730" y="3008707"/>
                <a:ext cx="495516" cy="495515"/>
                <a:chOff x="0" y="0"/>
                <a:chExt cx="495515" cy="495513"/>
              </a:xfrm>
            </p:grpSpPr>
            <p:sp>
              <p:nvSpPr>
                <p:cNvPr id="207" name="Title 1"/>
                <p:cNvSpPr txBox="1"/>
                <p:nvPr/>
              </p:nvSpPr>
              <p:spPr>
                <a:xfrm>
                  <a:off x="19049" y="32430"/>
                  <a:ext cx="439936" cy="405567"/>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ctr">
                  <a:normAutofit/>
                </a:bodyPr>
                <a:lstStyle>
                  <a:lvl1pPr algn="ctr" defTabSz="450615">
                    <a:lnSpc>
                      <a:spcPct val="96000"/>
                    </a:lnSpc>
                    <a:defRPr sz="2025" b="1" cap="all" spc="-75">
                      <a:solidFill>
                        <a:srgbClr val="E46506"/>
                      </a:solidFill>
                      <a:latin typeface="Century Gothic"/>
                      <a:ea typeface="Century Gothic"/>
                      <a:cs typeface="Century Gothic"/>
                      <a:sym typeface="Century Gothic"/>
                    </a:defRPr>
                  </a:lvl1pPr>
                </a:lstStyle>
                <a:p>
                  <a:r>
                    <a:t>5</a:t>
                  </a:r>
                </a:p>
              </p:txBody>
            </p:sp>
            <p:sp>
              <p:nvSpPr>
                <p:cNvPr id="208" name="Square"/>
                <p:cNvSpPr/>
                <p:nvPr/>
              </p:nvSpPr>
              <p:spPr>
                <a:xfrm>
                  <a:off x="-1" y="-1"/>
                  <a:ext cx="495516" cy="495515"/>
                </a:xfrm>
                <a:prstGeom prst="rect">
                  <a:avLst/>
                </a:prstGeom>
                <a:noFill/>
                <a:ln w="50800" cap="flat">
                  <a:solidFill>
                    <a:srgbClr val="E46506"/>
                  </a:solidFill>
                  <a:prstDash val="solid"/>
                  <a:miter lim="800000"/>
                </a:ln>
                <a:effectLst/>
              </p:spPr>
              <p:txBody>
                <a:bodyPr wrap="square" lIns="48766" tIns="48766" rIns="48766" bIns="48766" numCol="1" anchor="ctr">
                  <a:noAutofit/>
                </a:bodyPr>
                <a:lstStyle/>
                <a:p>
                  <a:pPr>
                    <a:defRPr>
                      <a:solidFill>
                        <a:srgbClr val="E46506"/>
                      </a:solidFill>
                    </a:defRPr>
                  </a:pPr>
                  <a:endParaRPr/>
                </a:p>
              </p:txBody>
            </p:sp>
          </p:grpSp>
          <p:grpSp>
            <p:nvGrpSpPr>
              <p:cNvPr id="212" name="Group"/>
              <p:cNvGrpSpPr/>
              <p:nvPr/>
            </p:nvGrpSpPr>
            <p:grpSpPr>
              <a:xfrm>
                <a:off x="0" y="3760883"/>
                <a:ext cx="495516" cy="495515"/>
                <a:chOff x="0" y="0"/>
                <a:chExt cx="495515" cy="495513"/>
              </a:xfrm>
            </p:grpSpPr>
            <p:sp>
              <p:nvSpPr>
                <p:cNvPr id="210" name="Title 1"/>
                <p:cNvSpPr txBox="1"/>
                <p:nvPr/>
              </p:nvSpPr>
              <p:spPr>
                <a:xfrm>
                  <a:off x="19049" y="32430"/>
                  <a:ext cx="439936" cy="405567"/>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ctr">
                  <a:normAutofit/>
                </a:bodyPr>
                <a:lstStyle>
                  <a:lvl1pPr algn="ctr" defTabSz="450615">
                    <a:lnSpc>
                      <a:spcPct val="96000"/>
                    </a:lnSpc>
                    <a:defRPr sz="2025" b="1" cap="all" spc="-75">
                      <a:solidFill>
                        <a:srgbClr val="629623"/>
                      </a:solidFill>
                      <a:latin typeface="Century Gothic"/>
                      <a:ea typeface="Century Gothic"/>
                      <a:cs typeface="Century Gothic"/>
                      <a:sym typeface="Century Gothic"/>
                    </a:defRPr>
                  </a:lvl1pPr>
                </a:lstStyle>
                <a:p>
                  <a:r>
                    <a:t>6</a:t>
                  </a:r>
                </a:p>
              </p:txBody>
            </p:sp>
            <p:sp>
              <p:nvSpPr>
                <p:cNvPr id="211" name="Square"/>
                <p:cNvSpPr/>
                <p:nvPr/>
              </p:nvSpPr>
              <p:spPr>
                <a:xfrm>
                  <a:off x="-1" y="-1"/>
                  <a:ext cx="495516" cy="495515"/>
                </a:xfrm>
                <a:prstGeom prst="rect">
                  <a:avLst/>
                </a:prstGeom>
                <a:noFill/>
                <a:ln w="50800" cap="flat">
                  <a:solidFill>
                    <a:srgbClr val="629623"/>
                  </a:solidFill>
                  <a:prstDash val="solid"/>
                  <a:miter lim="800000"/>
                </a:ln>
                <a:effectLst/>
              </p:spPr>
              <p:txBody>
                <a:bodyPr wrap="square" lIns="48766" tIns="48766" rIns="48766" bIns="48766" numCol="1" anchor="ctr">
                  <a:noAutofit/>
                </a:bodyPr>
                <a:lstStyle/>
                <a:p>
                  <a:endParaRPr/>
                </a:p>
              </p:txBody>
            </p:sp>
          </p:grpSp>
          <p:grpSp>
            <p:nvGrpSpPr>
              <p:cNvPr id="215" name="Group"/>
              <p:cNvGrpSpPr/>
              <p:nvPr/>
            </p:nvGrpSpPr>
            <p:grpSpPr>
              <a:xfrm>
                <a:off x="730" y="4513060"/>
                <a:ext cx="495516" cy="495515"/>
                <a:chOff x="0" y="0"/>
                <a:chExt cx="495515" cy="495513"/>
              </a:xfrm>
            </p:grpSpPr>
            <p:sp>
              <p:nvSpPr>
                <p:cNvPr id="213" name="Title 1"/>
                <p:cNvSpPr txBox="1"/>
                <p:nvPr/>
              </p:nvSpPr>
              <p:spPr>
                <a:xfrm>
                  <a:off x="19049" y="32430"/>
                  <a:ext cx="439936" cy="405567"/>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ctr">
                  <a:normAutofit/>
                </a:bodyPr>
                <a:lstStyle>
                  <a:lvl1pPr algn="ctr" defTabSz="450615">
                    <a:lnSpc>
                      <a:spcPct val="96000"/>
                    </a:lnSpc>
                    <a:defRPr sz="2025" b="1" cap="all" spc="-75">
                      <a:solidFill>
                        <a:srgbClr val="008B92"/>
                      </a:solidFill>
                      <a:latin typeface="Century Gothic"/>
                      <a:ea typeface="Century Gothic"/>
                      <a:cs typeface="Century Gothic"/>
                      <a:sym typeface="Century Gothic"/>
                    </a:defRPr>
                  </a:lvl1pPr>
                </a:lstStyle>
                <a:p>
                  <a:r>
                    <a:t>7</a:t>
                  </a:r>
                </a:p>
              </p:txBody>
            </p:sp>
            <p:sp>
              <p:nvSpPr>
                <p:cNvPr id="214" name="Square"/>
                <p:cNvSpPr/>
                <p:nvPr/>
              </p:nvSpPr>
              <p:spPr>
                <a:xfrm>
                  <a:off x="-1" y="-1"/>
                  <a:ext cx="495516" cy="495515"/>
                </a:xfrm>
                <a:prstGeom prst="rect">
                  <a:avLst/>
                </a:prstGeom>
                <a:noFill/>
                <a:ln w="50800" cap="flat">
                  <a:solidFill>
                    <a:srgbClr val="008B92"/>
                  </a:solidFill>
                  <a:prstDash val="solid"/>
                  <a:miter lim="800000"/>
                </a:ln>
                <a:effectLst/>
              </p:spPr>
              <p:txBody>
                <a:bodyPr wrap="square" lIns="48766" tIns="48766" rIns="48766" bIns="48766" numCol="1" anchor="ctr">
                  <a:noAutofit/>
                </a:bodyPr>
                <a:lstStyle/>
                <a:p>
                  <a:endParaRPr/>
                </a:p>
              </p:txBody>
            </p:sp>
          </p:grpSp>
          <p:grpSp>
            <p:nvGrpSpPr>
              <p:cNvPr id="218" name="Group"/>
              <p:cNvGrpSpPr/>
              <p:nvPr/>
            </p:nvGrpSpPr>
            <p:grpSpPr>
              <a:xfrm>
                <a:off x="730" y="5265237"/>
                <a:ext cx="495516" cy="495515"/>
                <a:chOff x="0" y="0"/>
                <a:chExt cx="495515" cy="495513"/>
              </a:xfrm>
            </p:grpSpPr>
            <p:sp>
              <p:nvSpPr>
                <p:cNvPr id="216" name="Title 1"/>
                <p:cNvSpPr txBox="1"/>
                <p:nvPr/>
              </p:nvSpPr>
              <p:spPr>
                <a:xfrm>
                  <a:off x="19049" y="32430"/>
                  <a:ext cx="439936" cy="405567"/>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ctr">
                  <a:normAutofit/>
                </a:bodyPr>
                <a:lstStyle>
                  <a:lvl1pPr algn="ctr" defTabSz="450615">
                    <a:lnSpc>
                      <a:spcPct val="96000"/>
                    </a:lnSpc>
                    <a:defRPr sz="2025" b="1" cap="all" spc="-75">
                      <a:solidFill>
                        <a:srgbClr val="006CA6"/>
                      </a:solidFill>
                      <a:latin typeface="Century Gothic"/>
                      <a:ea typeface="Century Gothic"/>
                      <a:cs typeface="Century Gothic"/>
                      <a:sym typeface="Century Gothic"/>
                    </a:defRPr>
                  </a:lvl1pPr>
                </a:lstStyle>
                <a:p>
                  <a:r>
                    <a:t>8</a:t>
                  </a:r>
                </a:p>
              </p:txBody>
            </p:sp>
            <p:sp>
              <p:nvSpPr>
                <p:cNvPr id="217" name="Square"/>
                <p:cNvSpPr/>
                <p:nvPr/>
              </p:nvSpPr>
              <p:spPr>
                <a:xfrm>
                  <a:off x="-1" y="-1"/>
                  <a:ext cx="495516" cy="495515"/>
                </a:xfrm>
                <a:prstGeom prst="rect">
                  <a:avLst/>
                </a:prstGeom>
                <a:noFill/>
                <a:ln w="50800" cap="flat">
                  <a:solidFill>
                    <a:srgbClr val="006CA6"/>
                  </a:solidFill>
                  <a:prstDash val="solid"/>
                  <a:miter lim="800000"/>
                </a:ln>
                <a:effectLst/>
              </p:spPr>
              <p:txBody>
                <a:bodyPr wrap="square" lIns="48766" tIns="48766" rIns="48766" bIns="48766" numCol="1" anchor="ctr">
                  <a:noAutofit/>
                </a:bodyPr>
                <a:lstStyle/>
                <a:p>
                  <a:endParaRPr/>
                </a:p>
              </p:txBody>
            </p:sp>
          </p:grpSp>
          <p:grpSp>
            <p:nvGrpSpPr>
              <p:cNvPr id="221" name="Group"/>
              <p:cNvGrpSpPr/>
              <p:nvPr/>
            </p:nvGrpSpPr>
            <p:grpSpPr>
              <a:xfrm>
                <a:off x="1460" y="6017414"/>
                <a:ext cx="495516" cy="495515"/>
                <a:chOff x="0" y="0"/>
                <a:chExt cx="495515" cy="495513"/>
              </a:xfrm>
            </p:grpSpPr>
            <p:sp>
              <p:nvSpPr>
                <p:cNvPr id="219" name="Title 1"/>
                <p:cNvSpPr txBox="1"/>
                <p:nvPr/>
              </p:nvSpPr>
              <p:spPr>
                <a:xfrm>
                  <a:off x="19049" y="32430"/>
                  <a:ext cx="439936" cy="405567"/>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ctr">
                  <a:normAutofit/>
                </a:bodyPr>
                <a:lstStyle>
                  <a:lvl1pPr algn="ctr" defTabSz="450615">
                    <a:lnSpc>
                      <a:spcPct val="96000"/>
                    </a:lnSpc>
                    <a:defRPr sz="2025" b="1" cap="all" spc="-75">
                      <a:solidFill>
                        <a:srgbClr val="242E7C"/>
                      </a:solidFill>
                      <a:latin typeface="Century Gothic"/>
                      <a:ea typeface="Century Gothic"/>
                      <a:cs typeface="Century Gothic"/>
                      <a:sym typeface="Century Gothic"/>
                    </a:defRPr>
                  </a:lvl1pPr>
                </a:lstStyle>
                <a:p>
                  <a:r>
                    <a:t>9</a:t>
                  </a:r>
                </a:p>
              </p:txBody>
            </p:sp>
            <p:sp>
              <p:nvSpPr>
                <p:cNvPr id="220" name="Square"/>
                <p:cNvSpPr/>
                <p:nvPr/>
              </p:nvSpPr>
              <p:spPr>
                <a:xfrm>
                  <a:off x="-1" y="-1"/>
                  <a:ext cx="495516" cy="495515"/>
                </a:xfrm>
                <a:prstGeom prst="rect">
                  <a:avLst/>
                </a:prstGeom>
                <a:noFill/>
                <a:ln w="50800" cap="flat">
                  <a:solidFill>
                    <a:srgbClr val="242E7C"/>
                  </a:solidFill>
                  <a:prstDash val="solid"/>
                  <a:miter lim="800000"/>
                </a:ln>
                <a:effectLst/>
              </p:spPr>
              <p:txBody>
                <a:bodyPr wrap="square" lIns="48766" tIns="48766" rIns="48766" bIns="48766" numCol="1" anchor="ctr">
                  <a:noAutofit/>
                </a:bodyPr>
                <a:lstStyle/>
                <a:p>
                  <a:endParaRPr/>
                </a:p>
              </p:txBody>
            </p:sp>
          </p:grpSp>
        </p:grpSp>
      </p:grpSp>
      <p:grpSp>
        <p:nvGrpSpPr>
          <p:cNvPr id="229" name="Group"/>
          <p:cNvGrpSpPr/>
          <p:nvPr/>
        </p:nvGrpSpPr>
        <p:grpSpPr>
          <a:xfrm>
            <a:off x="0" y="-16669"/>
            <a:ext cx="2568179" cy="1943894"/>
            <a:chOff x="0" y="0"/>
            <a:chExt cx="2568178" cy="1943893"/>
          </a:xfrm>
        </p:grpSpPr>
        <p:sp>
          <p:nvSpPr>
            <p:cNvPr id="224" name="Pentagon 1"/>
            <p:cNvSpPr/>
            <p:nvPr/>
          </p:nvSpPr>
          <p:spPr>
            <a:xfrm>
              <a:off x="0" y="0"/>
              <a:ext cx="2568179" cy="1943894"/>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493" y="21600"/>
                  </a:lnTo>
                  <a:lnTo>
                    <a:pt x="21600" y="11003"/>
                  </a:lnTo>
                  <a:lnTo>
                    <a:pt x="14493" y="0"/>
                  </a:lnTo>
                  <a:lnTo>
                    <a:pt x="0" y="0"/>
                  </a:lnTo>
                  <a:close/>
                </a:path>
              </a:pathLst>
            </a:custGeom>
            <a:gradFill flip="none" rotWithShape="1">
              <a:gsLst>
                <a:gs pos="0">
                  <a:srgbClr val="E46506"/>
                </a:gs>
                <a:gs pos="100000">
                  <a:srgbClr val="FF8236"/>
                </a:gs>
              </a:gsLst>
              <a:lin ang="0" scaled="0"/>
            </a:gradFill>
            <a:ln w="12700" cap="flat">
              <a:noFill/>
              <a:miter lim="400000"/>
            </a:ln>
            <a:effectLst>
              <a:outerShdw blurRad="203200" dist="25400" dir="5400000" rotWithShape="0">
                <a:srgbClr val="000000">
                  <a:alpha val="11983"/>
                </a:srgbClr>
              </a:outerShdw>
            </a:effectLst>
          </p:spPr>
          <p:txBody>
            <a:bodyPr wrap="square" lIns="48766" tIns="48766" rIns="48766" bIns="48766" numCol="1" anchor="ctr">
              <a:noAutofit/>
            </a:bodyPr>
            <a:lstStyle/>
            <a:p>
              <a:pPr>
                <a:defRPr>
                  <a:latin typeface="+mn-lt"/>
                  <a:ea typeface="+mn-ea"/>
                  <a:cs typeface="+mn-cs"/>
                  <a:sym typeface="Helvetica"/>
                </a:defRPr>
              </a:pPr>
              <a:endParaRPr/>
            </a:p>
          </p:txBody>
        </p:sp>
        <p:grpSp>
          <p:nvGrpSpPr>
            <p:cNvPr id="227" name="Group 25"/>
            <p:cNvGrpSpPr/>
            <p:nvPr/>
          </p:nvGrpSpPr>
          <p:grpSpPr>
            <a:xfrm>
              <a:off x="604406" y="458880"/>
              <a:ext cx="1127552" cy="1026205"/>
              <a:chOff x="12699" y="-12700"/>
              <a:chExt cx="1127551" cy="1026204"/>
            </a:xfrm>
          </p:grpSpPr>
          <p:sp>
            <p:nvSpPr>
              <p:cNvPr id="225" name="Title 1"/>
              <p:cNvSpPr txBox="1"/>
              <p:nvPr/>
            </p:nvSpPr>
            <p:spPr>
              <a:xfrm>
                <a:off x="12699" y="-12701"/>
                <a:ext cx="1127553" cy="1026206"/>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ctr">
                <a:normAutofit/>
              </a:bodyPr>
              <a:lstStyle>
                <a:lvl1pPr algn="ctr" defTabSz="1144422">
                  <a:lnSpc>
                    <a:spcPct val="120000"/>
                  </a:lnSpc>
                  <a:defRPr sz="5000" b="1" cap="all" spc="-100">
                    <a:solidFill>
                      <a:srgbClr val="242E7C"/>
                    </a:solidFill>
                    <a:latin typeface="Century Gothic"/>
                    <a:ea typeface="Century Gothic"/>
                    <a:cs typeface="Century Gothic"/>
                    <a:sym typeface="Century Gothic"/>
                  </a:defRPr>
                </a:lvl1pPr>
              </a:lstStyle>
              <a:p>
                <a:r>
                  <a:t>6</a:t>
                </a:r>
              </a:p>
            </p:txBody>
          </p:sp>
          <p:sp>
            <p:nvSpPr>
              <p:cNvPr id="226" name="Square"/>
              <p:cNvSpPr/>
              <p:nvPr/>
            </p:nvSpPr>
            <p:spPr>
              <a:xfrm>
                <a:off x="124821" y="60086"/>
                <a:ext cx="914563" cy="914563"/>
              </a:xfrm>
              <a:prstGeom prst="rect">
                <a:avLst/>
              </a:prstGeom>
              <a:noFill/>
              <a:ln w="50800" cap="flat">
                <a:solidFill>
                  <a:srgbClr val="242E7C"/>
                </a:solidFill>
                <a:prstDash val="solid"/>
                <a:miter lim="800000"/>
              </a:ln>
              <a:effectLst/>
            </p:spPr>
            <p:txBody>
              <a:bodyPr wrap="square" lIns="48766" tIns="48766" rIns="48766" bIns="48766" numCol="1" anchor="ctr">
                <a:noAutofit/>
              </a:bodyPr>
              <a:lstStyle/>
              <a:p>
                <a:endParaRPr/>
              </a:p>
            </p:txBody>
          </p:sp>
        </p:grpSp>
        <p:pic>
          <p:nvPicPr>
            <p:cNvPr id="228" name="HiAP-modules-text-BLue.png" descr="HiAP-modules-text-BLue.png"/>
            <p:cNvPicPr>
              <a:picLocks noChangeAspect="1"/>
            </p:cNvPicPr>
            <p:nvPr/>
          </p:nvPicPr>
          <p:blipFill>
            <a:blip r:embed="rId4"/>
            <a:stretch>
              <a:fillRect/>
            </a:stretch>
          </p:blipFill>
          <p:spPr>
            <a:xfrm>
              <a:off x="92007" y="75131"/>
              <a:ext cx="507689" cy="1612041"/>
            </a:xfrm>
            <a:prstGeom prst="rect">
              <a:avLst/>
            </a:prstGeom>
            <a:ln w="12700" cap="flat">
              <a:noFill/>
              <a:miter lim="400000"/>
            </a:ln>
            <a:effectLst/>
          </p:spPr>
        </p:pic>
      </p:gr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 name="Rectangle"/>
          <p:cNvSpPr/>
          <p:nvPr/>
        </p:nvSpPr>
        <p:spPr>
          <a:xfrm>
            <a:off x="-1" y="-16712"/>
            <a:ext cx="13004802" cy="1944050"/>
          </a:xfrm>
          <a:prstGeom prst="rect">
            <a:avLst/>
          </a:prstGeom>
          <a:solidFill>
            <a:srgbClr val="242E7C"/>
          </a:solidFill>
          <a:ln w="12700">
            <a:miter lim="400000"/>
          </a:ln>
          <a:effectLst>
            <a:outerShdw blurRad="203200" dist="25400" dir="16200000" rotWithShape="0">
              <a:srgbClr val="000000">
                <a:alpha val="29000"/>
              </a:srgbClr>
            </a:outerShdw>
          </a:effectLst>
        </p:spPr>
        <p:txBody>
          <a:bodyPr lIns="48766" tIns="48766" rIns="48766" bIns="48766" anchor="ctr"/>
          <a:lstStyle/>
          <a:p>
            <a:endParaRPr/>
          </a:p>
        </p:txBody>
      </p:sp>
      <p:sp>
        <p:nvSpPr>
          <p:cNvPr id="232" name="Characteristics of  effective policy briefs:"/>
          <p:cNvSpPr txBox="1">
            <a:spLocks noGrp="1"/>
          </p:cNvSpPr>
          <p:nvPr>
            <p:ph type="title"/>
          </p:nvPr>
        </p:nvSpPr>
        <p:spPr>
          <a:xfrm>
            <a:off x="2948321" y="261046"/>
            <a:ext cx="9059480" cy="1413936"/>
          </a:xfrm>
          <a:prstGeom prst="rect">
            <a:avLst/>
          </a:prstGeom>
        </p:spPr>
        <p:txBody>
          <a:bodyPr>
            <a:normAutofit/>
          </a:bodyPr>
          <a:lstStyle/>
          <a:p>
            <a:pPr marR="348488" defTabSz="448055">
              <a:lnSpc>
                <a:spcPct val="100000"/>
              </a:lnSpc>
              <a:defRPr sz="4312" cap="all">
                <a:solidFill>
                  <a:srgbClr val="FFFFFF"/>
                </a:solidFill>
                <a:uFill>
                  <a:solidFill>
                    <a:srgbClr val="000000"/>
                  </a:solidFill>
                </a:uFill>
                <a:latin typeface="Century Gothic"/>
                <a:ea typeface="Century Gothic"/>
                <a:cs typeface="Century Gothic"/>
                <a:sym typeface="Century Gothic"/>
              </a:defRPr>
            </a:pPr>
            <a:r>
              <a:rPr b="1" dirty="0"/>
              <a:t>Characteristics of </a:t>
            </a:r>
            <a:br>
              <a:rPr b="1" dirty="0"/>
            </a:br>
            <a:r>
              <a:rPr b="1" dirty="0"/>
              <a:t>effective policy briefs</a:t>
            </a:r>
          </a:p>
        </p:txBody>
      </p:sp>
      <p:grpSp>
        <p:nvGrpSpPr>
          <p:cNvPr id="238" name="Group"/>
          <p:cNvGrpSpPr/>
          <p:nvPr/>
        </p:nvGrpSpPr>
        <p:grpSpPr>
          <a:xfrm>
            <a:off x="0" y="-16669"/>
            <a:ext cx="2568179" cy="1943894"/>
            <a:chOff x="0" y="0"/>
            <a:chExt cx="2568178" cy="1943893"/>
          </a:xfrm>
        </p:grpSpPr>
        <p:sp>
          <p:nvSpPr>
            <p:cNvPr id="233" name="Pentagon 1"/>
            <p:cNvSpPr/>
            <p:nvPr/>
          </p:nvSpPr>
          <p:spPr>
            <a:xfrm>
              <a:off x="0" y="0"/>
              <a:ext cx="2568179" cy="1943894"/>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493" y="21600"/>
                  </a:lnTo>
                  <a:lnTo>
                    <a:pt x="21600" y="11003"/>
                  </a:lnTo>
                  <a:lnTo>
                    <a:pt x="14493" y="0"/>
                  </a:lnTo>
                  <a:lnTo>
                    <a:pt x="0" y="0"/>
                  </a:lnTo>
                  <a:close/>
                </a:path>
              </a:pathLst>
            </a:custGeom>
            <a:gradFill flip="none" rotWithShape="1">
              <a:gsLst>
                <a:gs pos="0">
                  <a:srgbClr val="E46506"/>
                </a:gs>
                <a:gs pos="100000">
                  <a:srgbClr val="FF8236"/>
                </a:gs>
              </a:gsLst>
              <a:lin ang="0" scaled="0"/>
            </a:gradFill>
            <a:ln w="12700" cap="flat">
              <a:noFill/>
              <a:miter lim="400000"/>
            </a:ln>
            <a:effectLst>
              <a:outerShdw blurRad="203200" dist="25400" dir="5400000" rotWithShape="0">
                <a:srgbClr val="000000">
                  <a:alpha val="11983"/>
                </a:srgbClr>
              </a:outerShdw>
            </a:effectLst>
          </p:spPr>
          <p:txBody>
            <a:bodyPr wrap="square" lIns="48766" tIns="48766" rIns="48766" bIns="48766" numCol="1" anchor="ctr">
              <a:noAutofit/>
            </a:bodyPr>
            <a:lstStyle/>
            <a:p>
              <a:pPr>
                <a:defRPr>
                  <a:latin typeface="+mn-lt"/>
                  <a:ea typeface="+mn-ea"/>
                  <a:cs typeface="+mn-cs"/>
                  <a:sym typeface="Helvetica"/>
                </a:defRPr>
              </a:pPr>
              <a:endParaRPr/>
            </a:p>
          </p:txBody>
        </p:sp>
        <p:grpSp>
          <p:nvGrpSpPr>
            <p:cNvPr id="236" name="Group 25"/>
            <p:cNvGrpSpPr/>
            <p:nvPr/>
          </p:nvGrpSpPr>
          <p:grpSpPr>
            <a:xfrm>
              <a:off x="604406" y="458880"/>
              <a:ext cx="1127552" cy="1026205"/>
              <a:chOff x="12699" y="-12700"/>
              <a:chExt cx="1127551" cy="1026204"/>
            </a:xfrm>
          </p:grpSpPr>
          <p:sp>
            <p:nvSpPr>
              <p:cNvPr id="234" name="Title 1"/>
              <p:cNvSpPr txBox="1"/>
              <p:nvPr/>
            </p:nvSpPr>
            <p:spPr>
              <a:xfrm>
                <a:off x="12699" y="-12701"/>
                <a:ext cx="1127553" cy="1026206"/>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ctr">
                <a:normAutofit/>
              </a:bodyPr>
              <a:lstStyle>
                <a:lvl1pPr algn="ctr" defTabSz="1144422">
                  <a:lnSpc>
                    <a:spcPct val="120000"/>
                  </a:lnSpc>
                  <a:defRPr sz="5000" b="1" cap="all" spc="-100">
                    <a:solidFill>
                      <a:srgbClr val="242E7C"/>
                    </a:solidFill>
                    <a:latin typeface="Century Gothic"/>
                    <a:ea typeface="Century Gothic"/>
                    <a:cs typeface="Century Gothic"/>
                    <a:sym typeface="Century Gothic"/>
                  </a:defRPr>
                </a:lvl1pPr>
              </a:lstStyle>
              <a:p>
                <a:r>
                  <a:t>6</a:t>
                </a:r>
              </a:p>
            </p:txBody>
          </p:sp>
          <p:sp>
            <p:nvSpPr>
              <p:cNvPr id="235" name="Square"/>
              <p:cNvSpPr/>
              <p:nvPr/>
            </p:nvSpPr>
            <p:spPr>
              <a:xfrm>
                <a:off x="124821" y="60086"/>
                <a:ext cx="914563" cy="914563"/>
              </a:xfrm>
              <a:prstGeom prst="rect">
                <a:avLst/>
              </a:prstGeom>
              <a:noFill/>
              <a:ln w="50800" cap="flat">
                <a:solidFill>
                  <a:srgbClr val="242E7C"/>
                </a:solidFill>
                <a:prstDash val="solid"/>
                <a:miter lim="800000"/>
              </a:ln>
              <a:effectLst/>
            </p:spPr>
            <p:txBody>
              <a:bodyPr wrap="square" lIns="48766" tIns="48766" rIns="48766" bIns="48766" numCol="1" anchor="ctr">
                <a:noAutofit/>
              </a:bodyPr>
              <a:lstStyle/>
              <a:p>
                <a:endParaRPr/>
              </a:p>
            </p:txBody>
          </p:sp>
        </p:grpSp>
        <p:pic>
          <p:nvPicPr>
            <p:cNvPr id="237" name="HiAP-modules-text-BLue.png" descr="HiAP-modules-text-BLue.png"/>
            <p:cNvPicPr>
              <a:picLocks noChangeAspect="1"/>
            </p:cNvPicPr>
            <p:nvPr/>
          </p:nvPicPr>
          <p:blipFill>
            <a:blip r:embed="rId3"/>
            <a:stretch>
              <a:fillRect/>
            </a:stretch>
          </p:blipFill>
          <p:spPr>
            <a:xfrm>
              <a:off x="92007" y="75131"/>
              <a:ext cx="507689" cy="1612041"/>
            </a:xfrm>
            <a:prstGeom prst="rect">
              <a:avLst/>
            </a:prstGeom>
            <a:ln w="12700" cap="flat">
              <a:noFill/>
              <a:miter lim="400000"/>
            </a:ln>
            <a:effectLst/>
          </p:spPr>
        </p:pic>
      </p:grpSp>
      <p:grpSp>
        <p:nvGrpSpPr>
          <p:cNvPr id="246" name="Group"/>
          <p:cNvGrpSpPr/>
          <p:nvPr/>
        </p:nvGrpSpPr>
        <p:grpSpPr>
          <a:xfrm>
            <a:off x="738218" y="2697148"/>
            <a:ext cx="10396562" cy="4275908"/>
            <a:chOff x="0" y="0"/>
            <a:chExt cx="10396561" cy="4275907"/>
          </a:xfrm>
        </p:grpSpPr>
        <p:sp>
          <p:nvSpPr>
            <p:cNvPr id="239" name="Limited political influence"/>
            <p:cNvSpPr txBox="1"/>
            <p:nvPr/>
          </p:nvSpPr>
          <p:spPr>
            <a:xfrm>
              <a:off x="1298709" y="95446"/>
              <a:ext cx="1354964" cy="643633"/>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8766" tIns="48766" rIns="48766" bIns="48766" numCol="1" anchor="t">
              <a:spAutoFit/>
            </a:bodyPr>
            <a:lstStyle>
              <a:lvl1pPr defTabSz="457200">
                <a:lnSpc>
                  <a:spcPct val="115000"/>
                </a:lnSpc>
                <a:defRPr sz="3500" b="1">
                  <a:uFill>
                    <a:solidFill>
                      <a:srgbClr val="000000"/>
                    </a:solidFill>
                  </a:uFill>
                  <a:latin typeface="Century Gothic"/>
                  <a:ea typeface="Century Gothic"/>
                  <a:cs typeface="Century Gothic"/>
                  <a:sym typeface="Century Gothic"/>
                </a:defRPr>
              </a:lvl1pPr>
            </a:lstStyle>
            <a:p>
              <a:r>
                <a:t>Focus</a:t>
              </a:r>
            </a:p>
          </p:txBody>
        </p:sp>
        <p:sp>
          <p:nvSpPr>
            <p:cNvPr id="240" name="Line"/>
            <p:cNvSpPr/>
            <p:nvPr/>
          </p:nvSpPr>
          <p:spPr>
            <a:xfrm>
              <a:off x="423613" y="4275906"/>
              <a:ext cx="9972948" cy="1"/>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pPr>
                <a:defRPr>
                  <a:latin typeface="+mn-lt"/>
                  <a:ea typeface="+mn-ea"/>
                  <a:cs typeface="+mn-cs"/>
                  <a:sym typeface="Helvetica"/>
                </a:defRPr>
              </a:pPr>
              <a:endParaRPr/>
            </a:p>
          </p:txBody>
        </p:sp>
        <p:sp>
          <p:nvSpPr>
            <p:cNvPr id="241" name="Rectangle 4"/>
            <p:cNvSpPr txBox="1"/>
            <p:nvPr/>
          </p:nvSpPr>
          <p:spPr>
            <a:xfrm>
              <a:off x="1298709" y="2385045"/>
              <a:ext cx="7472832" cy="159229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t">
              <a:spAutoFit/>
            </a:bodyPr>
            <a:lstStyle>
              <a:lvl1pPr defTabSz="457200">
                <a:lnSpc>
                  <a:spcPct val="115000"/>
                </a:lnSpc>
                <a:defRPr sz="2900">
                  <a:uFill>
                    <a:solidFill>
                      <a:srgbClr val="000000"/>
                    </a:solidFill>
                  </a:uFill>
                  <a:latin typeface="Century Gothic"/>
                  <a:ea typeface="Century Gothic"/>
                  <a:cs typeface="Century Gothic"/>
                  <a:sym typeface="Century Gothic"/>
                </a:defRPr>
              </a:lvl1pPr>
            </a:lstStyle>
            <a:p>
              <a:r>
                <a:rPr dirty="0"/>
                <a:t>Need to strategically focus on achieving the intended goal of convincing the target audience.</a:t>
              </a:r>
            </a:p>
          </p:txBody>
        </p:sp>
        <p:sp>
          <p:nvSpPr>
            <p:cNvPr id="242" name="Line"/>
            <p:cNvSpPr/>
            <p:nvPr/>
          </p:nvSpPr>
          <p:spPr>
            <a:xfrm flipV="1">
              <a:off x="429963" y="871097"/>
              <a:ext cx="2" cy="3387285"/>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pPr>
                <a:defRPr>
                  <a:latin typeface="+mn-lt"/>
                  <a:ea typeface="+mn-ea"/>
                  <a:cs typeface="+mn-cs"/>
                  <a:sym typeface="Helvetica"/>
                </a:defRPr>
              </a:pPr>
              <a:endParaRPr/>
            </a:p>
          </p:txBody>
        </p:sp>
        <p:grpSp>
          <p:nvGrpSpPr>
            <p:cNvPr id="245" name="Group"/>
            <p:cNvGrpSpPr/>
            <p:nvPr/>
          </p:nvGrpSpPr>
          <p:grpSpPr>
            <a:xfrm>
              <a:off x="0" y="0"/>
              <a:ext cx="859927" cy="859926"/>
              <a:chOff x="0" y="-1"/>
              <a:chExt cx="859926" cy="859925"/>
            </a:xfrm>
          </p:grpSpPr>
          <p:sp>
            <p:nvSpPr>
              <p:cNvPr id="243" name="Title 1"/>
              <p:cNvSpPr txBox="1"/>
              <p:nvPr/>
            </p:nvSpPr>
            <p:spPr>
              <a:xfrm>
                <a:off x="48227" y="15882"/>
                <a:ext cx="763473" cy="80598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ctr">
                <a:normAutofit/>
              </a:bodyPr>
              <a:lstStyle>
                <a:lvl1pPr algn="ctr" defTabSz="801093">
                  <a:lnSpc>
                    <a:spcPct val="96000"/>
                  </a:lnSpc>
                  <a:defRPr sz="4300" b="1" cap="all" spc="-200">
                    <a:solidFill>
                      <a:srgbClr val="532075"/>
                    </a:solidFill>
                    <a:latin typeface="Century Gothic"/>
                    <a:ea typeface="Century Gothic"/>
                    <a:cs typeface="Century Gothic"/>
                    <a:sym typeface="Century Gothic"/>
                  </a:defRPr>
                </a:lvl1pPr>
              </a:lstStyle>
              <a:p>
                <a:r>
                  <a:t>1</a:t>
                </a:r>
              </a:p>
            </p:txBody>
          </p:sp>
          <p:sp>
            <p:nvSpPr>
              <p:cNvPr id="244" name="Square"/>
              <p:cNvSpPr/>
              <p:nvPr/>
            </p:nvSpPr>
            <p:spPr>
              <a:xfrm>
                <a:off x="-1" y="-2"/>
                <a:ext cx="859928" cy="859927"/>
              </a:xfrm>
              <a:prstGeom prst="rect">
                <a:avLst/>
              </a:prstGeom>
              <a:noFill/>
              <a:ln w="50800" cap="flat">
                <a:solidFill>
                  <a:srgbClr val="532075"/>
                </a:solidFill>
                <a:prstDash val="solid"/>
                <a:miter lim="800000"/>
              </a:ln>
              <a:effectLst/>
            </p:spPr>
            <p:txBody>
              <a:bodyPr wrap="square" lIns="48766" tIns="48766" rIns="48766" bIns="48766" numCol="1" anchor="ctr">
                <a:noAutofit/>
              </a:bodyPr>
              <a:lstStyle/>
              <a:p>
                <a:endParaRPr/>
              </a:p>
            </p:txBody>
          </p:sp>
        </p:grpSp>
      </p:grpSp>
      <p:pic>
        <p:nvPicPr>
          <p:cNvPr id="247" name="HiAP-Wireframe-graphic-2.png" descr="HiAP-Wireframe-graphic-2.png"/>
          <p:cNvPicPr>
            <a:picLocks noChangeAspect="1"/>
          </p:cNvPicPr>
          <p:nvPr/>
        </p:nvPicPr>
        <p:blipFill>
          <a:blip r:embed="rId4"/>
          <a:srcRect l="4891" t="2175" r="4891" b="87108"/>
          <a:stretch>
            <a:fillRect/>
          </a:stretch>
        </p:blipFill>
        <p:spPr>
          <a:xfrm flipH="1">
            <a:off x="-9972" y="8292543"/>
            <a:ext cx="13024744" cy="1467159"/>
          </a:xfrm>
          <a:prstGeom prst="rect">
            <a:avLst/>
          </a:prstGeom>
          <a:ln w="12700">
            <a:miter lim="400000"/>
          </a:ln>
        </p:spPr>
      </p:pic>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 name="Rectangle"/>
          <p:cNvSpPr/>
          <p:nvPr/>
        </p:nvSpPr>
        <p:spPr>
          <a:xfrm>
            <a:off x="-1" y="-16712"/>
            <a:ext cx="13004802" cy="1944050"/>
          </a:xfrm>
          <a:prstGeom prst="rect">
            <a:avLst/>
          </a:prstGeom>
          <a:solidFill>
            <a:srgbClr val="242E7C"/>
          </a:solidFill>
          <a:ln w="12700">
            <a:miter lim="400000"/>
          </a:ln>
          <a:effectLst>
            <a:outerShdw blurRad="203200" dist="25400" dir="16200000" rotWithShape="0">
              <a:srgbClr val="000000">
                <a:alpha val="29000"/>
              </a:srgbClr>
            </a:outerShdw>
          </a:effectLst>
        </p:spPr>
        <p:txBody>
          <a:bodyPr lIns="48766" tIns="48766" rIns="48766" bIns="48766" anchor="ctr"/>
          <a:lstStyle/>
          <a:p>
            <a:endParaRPr/>
          </a:p>
        </p:txBody>
      </p:sp>
      <p:pic>
        <p:nvPicPr>
          <p:cNvPr id="250" name="HiAP-Wireframe-graphic-2.png" descr="HiAP-Wireframe-graphic-2.png"/>
          <p:cNvPicPr>
            <a:picLocks noChangeAspect="1"/>
          </p:cNvPicPr>
          <p:nvPr/>
        </p:nvPicPr>
        <p:blipFill>
          <a:blip r:embed="rId3"/>
          <a:srcRect l="4891" t="2175" r="4891" b="87108"/>
          <a:stretch>
            <a:fillRect/>
          </a:stretch>
        </p:blipFill>
        <p:spPr>
          <a:xfrm flipH="1">
            <a:off x="-9972" y="8292543"/>
            <a:ext cx="13024744" cy="1467159"/>
          </a:xfrm>
          <a:prstGeom prst="rect">
            <a:avLst/>
          </a:prstGeom>
          <a:ln w="12700">
            <a:miter lim="400000"/>
          </a:ln>
        </p:spPr>
      </p:pic>
      <p:grpSp>
        <p:nvGrpSpPr>
          <p:cNvPr id="256" name="Group"/>
          <p:cNvGrpSpPr/>
          <p:nvPr/>
        </p:nvGrpSpPr>
        <p:grpSpPr>
          <a:xfrm>
            <a:off x="0" y="-16669"/>
            <a:ext cx="2568179" cy="1943894"/>
            <a:chOff x="0" y="0"/>
            <a:chExt cx="2568178" cy="1943893"/>
          </a:xfrm>
        </p:grpSpPr>
        <p:sp>
          <p:nvSpPr>
            <p:cNvPr id="251" name="Pentagon 1"/>
            <p:cNvSpPr/>
            <p:nvPr/>
          </p:nvSpPr>
          <p:spPr>
            <a:xfrm>
              <a:off x="0" y="0"/>
              <a:ext cx="2568179" cy="1943894"/>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493" y="21600"/>
                  </a:lnTo>
                  <a:lnTo>
                    <a:pt x="21600" y="11003"/>
                  </a:lnTo>
                  <a:lnTo>
                    <a:pt x="14493" y="0"/>
                  </a:lnTo>
                  <a:lnTo>
                    <a:pt x="0" y="0"/>
                  </a:lnTo>
                  <a:close/>
                </a:path>
              </a:pathLst>
            </a:custGeom>
            <a:gradFill flip="none" rotWithShape="1">
              <a:gsLst>
                <a:gs pos="0">
                  <a:srgbClr val="E46506"/>
                </a:gs>
                <a:gs pos="100000">
                  <a:srgbClr val="FF8236"/>
                </a:gs>
              </a:gsLst>
              <a:lin ang="0" scaled="0"/>
            </a:gradFill>
            <a:ln w="12700" cap="flat">
              <a:noFill/>
              <a:miter lim="400000"/>
            </a:ln>
            <a:effectLst>
              <a:outerShdw blurRad="203200" dist="25400" dir="5400000" rotWithShape="0">
                <a:srgbClr val="000000">
                  <a:alpha val="11983"/>
                </a:srgbClr>
              </a:outerShdw>
            </a:effectLst>
          </p:spPr>
          <p:txBody>
            <a:bodyPr wrap="square" lIns="48766" tIns="48766" rIns="48766" bIns="48766" numCol="1" anchor="ctr">
              <a:noAutofit/>
            </a:bodyPr>
            <a:lstStyle/>
            <a:p>
              <a:pPr>
                <a:defRPr>
                  <a:latin typeface="+mn-lt"/>
                  <a:ea typeface="+mn-ea"/>
                  <a:cs typeface="+mn-cs"/>
                  <a:sym typeface="Helvetica"/>
                </a:defRPr>
              </a:pPr>
              <a:endParaRPr/>
            </a:p>
          </p:txBody>
        </p:sp>
        <p:grpSp>
          <p:nvGrpSpPr>
            <p:cNvPr id="254" name="Group 25"/>
            <p:cNvGrpSpPr/>
            <p:nvPr/>
          </p:nvGrpSpPr>
          <p:grpSpPr>
            <a:xfrm>
              <a:off x="604406" y="458880"/>
              <a:ext cx="1127552" cy="1026205"/>
              <a:chOff x="12699" y="-12700"/>
              <a:chExt cx="1127551" cy="1026204"/>
            </a:xfrm>
          </p:grpSpPr>
          <p:sp>
            <p:nvSpPr>
              <p:cNvPr id="252" name="Title 1"/>
              <p:cNvSpPr txBox="1"/>
              <p:nvPr/>
            </p:nvSpPr>
            <p:spPr>
              <a:xfrm>
                <a:off x="12699" y="-12701"/>
                <a:ext cx="1127553" cy="1026206"/>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ctr">
                <a:normAutofit/>
              </a:bodyPr>
              <a:lstStyle>
                <a:lvl1pPr algn="ctr" defTabSz="1144422">
                  <a:lnSpc>
                    <a:spcPct val="120000"/>
                  </a:lnSpc>
                  <a:defRPr sz="5000" b="1" cap="all" spc="-100">
                    <a:solidFill>
                      <a:srgbClr val="242E7C"/>
                    </a:solidFill>
                    <a:latin typeface="Century Gothic"/>
                    <a:ea typeface="Century Gothic"/>
                    <a:cs typeface="Century Gothic"/>
                    <a:sym typeface="Century Gothic"/>
                  </a:defRPr>
                </a:lvl1pPr>
              </a:lstStyle>
              <a:p>
                <a:r>
                  <a:t>6</a:t>
                </a:r>
              </a:p>
            </p:txBody>
          </p:sp>
          <p:sp>
            <p:nvSpPr>
              <p:cNvPr id="253" name="Square"/>
              <p:cNvSpPr/>
              <p:nvPr/>
            </p:nvSpPr>
            <p:spPr>
              <a:xfrm>
                <a:off x="124821" y="60086"/>
                <a:ext cx="914563" cy="914563"/>
              </a:xfrm>
              <a:prstGeom prst="rect">
                <a:avLst/>
              </a:prstGeom>
              <a:noFill/>
              <a:ln w="50800" cap="flat">
                <a:solidFill>
                  <a:srgbClr val="242E7C"/>
                </a:solidFill>
                <a:prstDash val="solid"/>
                <a:miter lim="800000"/>
              </a:ln>
              <a:effectLst/>
            </p:spPr>
            <p:txBody>
              <a:bodyPr wrap="square" lIns="48766" tIns="48766" rIns="48766" bIns="48766" numCol="1" anchor="ctr">
                <a:noAutofit/>
              </a:bodyPr>
              <a:lstStyle/>
              <a:p>
                <a:endParaRPr/>
              </a:p>
            </p:txBody>
          </p:sp>
        </p:grpSp>
        <p:pic>
          <p:nvPicPr>
            <p:cNvPr id="255" name="HiAP-modules-text-BLue.png" descr="HiAP-modules-text-BLue.png"/>
            <p:cNvPicPr>
              <a:picLocks noChangeAspect="1"/>
            </p:cNvPicPr>
            <p:nvPr/>
          </p:nvPicPr>
          <p:blipFill>
            <a:blip r:embed="rId4"/>
            <a:stretch>
              <a:fillRect/>
            </a:stretch>
          </p:blipFill>
          <p:spPr>
            <a:xfrm>
              <a:off x="92007" y="75131"/>
              <a:ext cx="507689" cy="1612041"/>
            </a:xfrm>
            <a:prstGeom prst="rect">
              <a:avLst/>
            </a:prstGeom>
            <a:ln w="12700" cap="flat">
              <a:noFill/>
              <a:miter lim="400000"/>
            </a:ln>
            <a:effectLst/>
          </p:spPr>
        </p:pic>
      </p:grpSp>
      <p:sp>
        <p:nvSpPr>
          <p:cNvPr id="257" name="Characteristics of  effective policy briefs:"/>
          <p:cNvSpPr txBox="1">
            <a:spLocks noGrp="1"/>
          </p:cNvSpPr>
          <p:nvPr>
            <p:ph type="title"/>
          </p:nvPr>
        </p:nvSpPr>
        <p:spPr>
          <a:xfrm>
            <a:off x="2948321" y="261046"/>
            <a:ext cx="9059480" cy="1413936"/>
          </a:xfrm>
          <a:prstGeom prst="rect">
            <a:avLst/>
          </a:prstGeom>
        </p:spPr>
        <p:txBody>
          <a:bodyPr>
            <a:normAutofit/>
          </a:bodyPr>
          <a:lstStyle/>
          <a:p>
            <a:pPr marR="348488" defTabSz="448055">
              <a:lnSpc>
                <a:spcPct val="100000"/>
              </a:lnSpc>
              <a:defRPr sz="4312" cap="all">
                <a:solidFill>
                  <a:srgbClr val="FFFFFF"/>
                </a:solidFill>
                <a:uFill>
                  <a:solidFill>
                    <a:srgbClr val="000000"/>
                  </a:solidFill>
                </a:uFill>
                <a:latin typeface="Century Gothic"/>
                <a:ea typeface="Century Gothic"/>
                <a:cs typeface="Century Gothic"/>
                <a:sym typeface="Century Gothic"/>
              </a:defRPr>
            </a:pPr>
            <a:r>
              <a:rPr b="1" dirty="0"/>
              <a:t>Characteristics of </a:t>
            </a:r>
            <a:br>
              <a:rPr b="1" dirty="0"/>
            </a:br>
            <a:r>
              <a:rPr b="1" dirty="0"/>
              <a:t>effective policy briefs</a:t>
            </a:r>
          </a:p>
        </p:txBody>
      </p:sp>
      <p:grpSp>
        <p:nvGrpSpPr>
          <p:cNvPr id="267" name="Group"/>
          <p:cNvGrpSpPr/>
          <p:nvPr/>
        </p:nvGrpSpPr>
        <p:grpSpPr>
          <a:xfrm>
            <a:off x="738217" y="2697148"/>
            <a:ext cx="11104751" cy="4770457"/>
            <a:chOff x="0" y="0"/>
            <a:chExt cx="11104749" cy="4770455"/>
          </a:xfrm>
        </p:grpSpPr>
        <p:sp>
          <p:nvSpPr>
            <p:cNvPr id="258" name="Limited political influence"/>
            <p:cNvSpPr txBox="1"/>
            <p:nvPr/>
          </p:nvSpPr>
          <p:spPr>
            <a:xfrm>
              <a:off x="1298709" y="95446"/>
              <a:ext cx="8102335" cy="643633"/>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8766" tIns="48766" rIns="48766" bIns="48766" numCol="1" anchor="t">
              <a:spAutoFit/>
            </a:bodyPr>
            <a:lstStyle>
              <a:lvl1pPr defTabSz="457200">
                <a:lnSpc>
                  <a:spcPct val="115000"/>
                </a:lnSpc>
                <a:defRPr sz="3500" b="1">
                  <a:uFill>
                    <a:solidFill>
                      <a:srgbClr val="000000"/>
                    </a:solidFill>
                  </a:uFill>
                  <a:latin typeface="Century Gothic"/>
                  <a:ea typeface="Century Gothic"/>
                  <a:cs typeface="Century Gothic"/>
                  <a:sym typeface="Century Gothic"/>
                </a:defRPr>
              </a:lvl1pPr>
            </a:lstStyle>
            <a:p>
              <a:r>
                <a:t>Policy-minded rather than academic</a:t>
              </a:r>
            </a:p>
          </p:txBody>
        </p:sp>
        <p:sp>
          <p:nvSpPr>
            <p:cNvPr id="259" name="Line"/>
            <p:cNvSpPr/>
            <p:nvPr/>
          </p:nvSpPr>
          <p:spPr>
            <a:xfrm>
              <a:off x="423613" y="4764105"/>
              <a:ext cx="10681137" cy="1"/>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pPr>
                <a:defRPr>
                  <a:latin typeface="+mn-lt"/>
                  <a:ea typeface="+mn-ea"/>
                  <a:cs typeface="+mn-cs"/>
                  <a:sym typeface="Helvetica"/>
                </a:defRPr>
              </a:pPr>
              <a:endParaRPr/>
            </a:p>
          </p:txBody>
        </p:sp>
        <p:sp>
          <p:nvSpPr>
            <p:cNvPr id="260" name="Rectangle 4"/>
            <p:cNvSpPr txBox="1"/>
            <p:nvPr/>
          </p:nvSpPr>
          <p:spPr>
            <a:xfrm>
              <a:off x="1298709" y="1375013"/>
              <a:ext cx="9712584" cy="1564383"/>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t">
              <a:spAutoFit/>
            </a:bodyPr>
            <a:lstStyle>
              <a:lvl1pPr defTabSz="457200">
                <a:lnSpc>
                  <a:spcPct val="115000"/>
                </a:lnSpc>
                <a:defRPr sz="2900">
                  <a:uFill>
                    <a:solidFill>
                      <a:srgbClr val="000000"/>
                    </a:solidFill>
                  </a:uFill>
                  <a:latin typeface="Century Gothic"/>
                  <a:ea typeface="Century Gothic"/>
                  <a:cs typeface="Century Gothic"/>
                  <a:sym typeface="Century Gothic"/>
                </a:defRPr>
              </a:lvl1pPr>
            </a:lstStyle>
            <a:p>
              <a:r>
                <a:t>The common audience of policy briefs are interested in what you found and what you recommend. They do not need to know the details of the methodology.</a:t>
              </a:r>
            </a:p>
          </p:txBody>
        </p:sp>
        <p:sp>
          <p:nvSpPr>
            <p:cNvPr id="261" name="Line"/>
            <p:cNvSpPr/>
            <p:nvPr/>
          </p:nvSpPr>
          <p:spPr>
            <a:xfrm flipV="1">
              <a:off x="429964" y="861121"/>
              <a:ext cx="1" cy="3909335"/>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pPr>
                <a:defRPr>
                  <a:latin typeface="+mn-lt"/>
                  <a:ea typeface="+mn-ea"/>
                  <a:cs typeface="+mn-cs"/>
                  <a:sym typeface="Helvetica"/>
                </a:defRPr>
              </a:pPr>
              <a:endParaRPr/>
            </a:p>
          </p:txBody>
        </p:sp>
        <p:grpSp>
          <p:nvGrpSpPr>
            <p:cNvPr id="264" name="Group"/>
            <p:cNvGrpSpPr/>
            <p:nvPr/>
          </p:nvGrpSpPr>
          <p:grpSpPr>
            <a:xfrm>
              <a:off x="0" y="0"/>
              <a:ext cx="859927" cy="859926"/>
              <a:chOff x="0" y="-1"/>
              <a:chExt cx="859926" cy="859925"/>
            </a:xfrm>
          </p:grpSpPr>
          <p:sp>
            <p:nvSpPr>
              <p:cNvPr id="262" name="Title 1"/>
              <p:cNvSpPr txBox="1"/>
              <p:nvPr/>
            </p:nvSpPr>
            <p:spPr>
              <a:xfrm>
                <a:off x="48227" y="15882"/>
                <a:ext cx="763473" cy="80598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ctr">
                <a:normAutofit/>
              </a:bodyPr>
              <a:lstStyle>
                <a:lvl1pPr algn="ctr" defTabSz="801093">
                  <a:lnSpc>
                    <a:spcPct val="96000"/>
                  </a:lnSpc>
                  <a:defRPr sz="4300" b="1" cap="all" spc="-200">
                    <a:solidFill>
                      <a:srgbClr val="A71680"/>
                    </a:solidFill>
                    <a:latin typeface="Century Gothic"/>
                    <a:ea typeface="Century Gothic"/>
                    <a:cs typeface="Century Gothic"/>
                    <a:sym typeface="Century Gothic"/>
                  </a:defRPr>
                </a:lvl1pPr>
              </a:lstStyle>
              <a:p>
                <a:r>
                  <a:t>2</a:t>
                </a:r>
              </a:p>
            </p:txBody>
          </p:sp>
          <p:sp>
            <p:nvSpPr>
              <p:cNvPr id="263" name="Square"/>
              <p:cNvSpPr/>
              <p:nvPr/>
            </p:nvSpPr>
            <p:spPr>
              <a:xfrm>
                <a:off x="-1" y="-2"/>
                <a:ext cx="859928" cy="859927"/>
              </a:xfrm>
              <a:prstGeom prst="rect">
                <a:avLst/>
              </a:prstGeom>
              <a:noFill/>
              <a:ln w="50800" cap="flat">
                <a:solidFill>
                  <a:srgbClr val="A71680"/>
                </a:solidFill>
                <a:prstDash val="solid"/>
                <a:miter lim="800000"/>
              </a:ln>
              <a:effectLst/>
            </p:spPr>
            <p:txBody>
              <a:bodyPr wrap="square" lIns="48766" tIns="48766" rIns="48766" bIns="48766" numCol="1" anchor="ctr">
                <a:noAutofit/>
              </a:bodyPr>
              <a:lstStyle/>
              <a:p>
                <a:endParaRPr/>
              </a:p>
            </p:txBody>
          </p:sp>
        </p:grpSp>
        <p:sp>
          <p:nvSpPr>
            <p:cNvPr id="265" name="Line"/>
            <p:cNvSpPr/>
            <p:nvPr/>
          </p:nvSpPr>
          <p:spPr>
            <a:xfrm>
              <a:off x="423614" y="3332131"/>
              <a:ext cx="10681136" cy="1"/>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pPr>
                <a:defRPr>
                  <a:latin typeface="+mn-lt"/>
                  <a:ea typeface="+mn-ea"/>
                  <a:cs typeface="+mn-cs"/>
                  <a:sym typeface="Helvetica"/>
                </a:defRPr>
              </a:pPr>
              <a:endParaRPr/>
            </a:p>
          </p:txBody>
        </p:sp>
        <p:sp>
          <p:nvSpPr>
            <p:cNvPr id="266" name="Rectangle 4"/>
            <p:cNvSpPr txBox="1"/>
            <p:nvPr/>
          </p:nvSpPr>
          <p:spPr>
            <a:xfrm>
              <a:off x="1298709" y="3724866"/>
              <a:ext cx="9712584" cy="542033"/>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t">
              <a:spAutoFit/>
            </a:bodyPr>
            <a:lstStyle>
              <a:lvl1pPr defTabSz="457200">
                <a:lnSpc>
                  <a:spcPct val="115000"/>
                </a:lnSpc>
                <a:defRPr sz="2900">
                  <a:uFill>
                    <a:solidFill>
                      <a:srgbClr val="000000"/>
                    </a:solidFill>
                  </a:uFill>
                  <a:latin typeface="Century Gothic"/>
                  <a:ea typeface="Century Gothic"/>
                  <a:cs typeface="Century Gothic"/>
                  <a:sym typeface="Century Gothic"/>
                </a:defRPr>
              </a:lvl1pPr>
            </a:lstStyle>
            <a:p>
              <a:r>
                <a:t>Focus on meanings, not methods.</a:t>
              </a:r>
            </a:p>
          </p:txBody>
        </p:sp>
      </p:gr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9" name="Rectangle"/>
          <p:cNvSpPr/>
          <p:nvPr/>
        </p:nvSpPr>
        <p:spPr>
          <a:xfrm>
            <a:off x="-1" y="-16712"/>
            <a:ext cx="13004802" cy="1944050"/>
          </a:xfrm>
          <a:prstGeom prst="rect">
            <a:avLst/>
          </a:prstGeom>
          <a:solidFill>
            <a:srgbClr val="242E7C"/>
          </a:solidFill>
          <a:ln w="12700">
            <a:miter lim="400000"/>
          </a:ln>
          <a:effectLst>
            <a:outerShdw blurRad="203200" dist="25400" dir="16200000" rotWithShape="0">
              <a:srgbClr val="000000">
                <a:alpha val="29000"/>
              </a:srgbClr>
            </a:outerShdw>
          </a:effectLst>
        </p:spPr>
        <p:txBody>
          <a:bodyPr lIns="48766" tIns="48766" rIns="48766" bIns="48766" anchor="ctr"/>
          <a:lstStyle/>
          <a:p>
            <a:endParaRPr/>
          </a:p>
        </p:txBody>
      </p:sp>
      <p:sp>
        <p:nvSpPr>
          <p:cNvPr id="270" name="Characteristics of  effective policy briefs:"/>
          <p:cNvSpPr txBox="1">
            <a:spLocks noGrp="1"/>
          </p:cNvSpPr>
          <p:nvPr>
            <p:ph type="title"/>
          </p:nvPr>
        </p:nvSpPr>
        <p:spPr>
          <a:xfrm>
            <a:off x="2948321" y="261046"/>
            <a:ext cx="9059480" cy="1413936"/>
          </a:xfrm>
          <a:prstGeom prst="rect">
            <a:avLst/>
          </a:prstGeom>
        </p:spPr>
        <p:txBody>
          <a:bodyPr>
            <a:normAutofit/>
          </a:bodyPr>
          <a:lstStyle/>
          <a:p>
            <a:pPr marR="348488" defTabSz="448055">
              <a:lnSpc>
                <a:spcPct val="100000"/>
              </a:lnSpc>
              <a:defRPr sz="4312" cap="all">
                <a:solidFill>
                  <a:srgbClr val="FFFFFF"/>
                </a:solidFill>
                <a:uFill>
                  <a:solidFill>
                    <a:srgbClr val="000000"/>
                  </a:solidFill>
                </a:uFill>
                <a:latin typeface="Century Gothic"/>
                <a:ea typeface="Century Gothic"/>
                <a:cs typeface="Century Gothic"/>
                <a:sym typeface="Century Gothic"/>
              </a:defRPr>
            </a:pPr>
            <a:r>
              <a:rPr b="1" dirty="0"/>
              <a:t>Characteristics of </a:t>
            </a:r>
            <a:br>
              <a:rPr b="1" dirty="0"/>
            </a:br>
            <a:r>
              <a:rPr b="1" dirty="0"/>
              <a:t>effective policy briefs</a:t>
            </a:r>
          </a:p>
        </p:txBody>
      </p:sp>
      <p:grpSp>
        <p:nvGrpSpPr>
          <p:cNvPr id="276" name="Group"/>
          <p:cNvGrpSpPr/>
          <p:nvPr/>
        </p:nvGrpSpPr>
        <p:grpSpPr>
          <a:xfrm>
            <a:off x="0" y="-16669"/>
            <a:ext cx="2568179" cy="1943894"/>
            <a:chOff x="0" y="0"/>
            <a:chExt cx="2568178" cy="1943893"/>
          </a:xfrm>
        </p:grpSpPr>
        <p:sp>
          <p:nvSpPr>
            <p:cNvPr id="271" name="Pentagon 1"/>
            <p:cNvSpPr/>
            <p:nvPr/>
          </p:nvSpPr>
          <p:spPr>
            <a:xfrm>
              <a:off x="0" y="0"/>
              <a:ext cx="2568179" cy="1943894"/>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493" y="21600"/>
                  </a:lnTo>
                  <a:lnTo>
                    <a:pt x="21600" y="11003"/>
                  </a:lnTo>
                  <a:lnTo>
                    <a:pt x="14493" y="0"/>
                  </a:lnTo>
                  <a:lnTo>
                    <a:pt x="0" y="0"/>
                  </a:lnTo>
                  <a:close/>
                </a:path>
              </a:pathLst>
            </a:custGeom>
            <a:gradFill flip="none" rotWithShape="1">
              <a:gsLst>
                <a:gs pos="0">
                  <a:srgbClr val="E46506"/>
                </a:gs>
                <a:gs pos="100000">
                  <a:srgbClr val="FF8236"/>
                </a:gs>
              </a:gsLst>
              <a:lin ang="0" scaled="0"/>
            </a:gradFill>
            <a:ln w="12700" cap="flat">
              <a:noFill/>
              <a:miter lim="400000"/>
            </a:ln>
            <a:effectLst>
              <a:outerShdw blurRad="203200" dist="25400" dir="5400000" rotWithShape="0">
                <a:srgbClr val="000000">
                  <a:alpha val="11983"/>
                </a:srgbClr>
              </a:outerShdw>
            </a:effectLst>
          </p:spPr>
          <p:txBody>
            <a:bodyPr wrap="square" lIns="48766" tIns="48766" rIns="48766" bIns="48766" numCol="1" anchor="ctr">
              <a:noAutofit/>
            </a:bodyPr>
            <a:lstStyle/>
            <a:p>
              <a:pPr>
                <a:defRPr>
                  <a:latin typeface="+mn-lt"/>
                  <a:ea typeface="+mn-ea"/>
                  <a:cs typeface="+mn-cs"/>
                  <a:sym typeface="Helvetica"/>
                </a:defRPr>
              </a:pPr>
              <a:endParaRPr/>
            </a:p>
          </p:txBody>
        </p:sp>
        <p:grpSp>
          <p:nvGrpSpPr>
            <p:cNvPr id="274" name="Group 25"/>
            <p:cNvGrpSpPr/>
            <p:nvPr/>
          </p:nvGrpSpPr>
          <p:grpSpPr>
            <a:xfrm>
              <a:off x="604406" y="458880"/>
              <a:ext cx="1127552" cy="1026205"/>
              <a:chOff x="12699" y="-12700"/>
              <a:chExt cx="1127551" cy="1026204"/>
            </a:xfrm>
          </p:grpSpPr>
          <p:sp>
            <p:nvSpPr>
              <p:cNvPr id="272" name="Title 1"/>
              <p:cNvSpPr txBox="1"/>
              <p:nvPr/>
            </p:nvSpPr>
            <p:spPr>
              <a:xfrm>
                <a:off x="12699" y="-12701"/>
                <a:ext cx="1127553" cy="1026206"/>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ctr">
                <a:normAutofit/>
              </a:bodyPr>
              <a:lstStyle>
                <a:lvl1pPr algn="ctr" defTabSz="1144422">
                  <a:lnSpc>
                    <a:spcPct val="120000"/>
                  </a:lnSpc>
                  <a:defRPr sz="5000" b="1" cap="all" spc="-100">
                    <a:solidFill>
                      <a:srgbClr val="242E7C"/>
                    </a:solidFill>
                    <a:latin typeface="Century Gothic"/>
                    <a:ea typeface="Century Gothic"/>
                    <a:cs typeface="Century Gothic"/>
                    <a:sym typeface="Century Gothic"/>
                  </a:defRPr>
                </a:lvl1pPr>
              </a:lstStyle>
              <a:p>
                <a:r>
                  <a:t>6</a:t>
                </a:r>
              </a:p>
            </p:txBody>
          </p:sp>
          <p:sp>
            <p:nvSpPr>
              <p:cNvPr id="273" name="Square"/>
              <p:cNvSpPr/>
              <p:nvPr/>
            </p:nvSpPr>
            <p:spPr>
              <a:xfrm>
                <a:off x="124821" y="60086"/>
                <a:ext cx="914563" cy="914563"/>
              </a:xfrm>
              <a:prstGeom prst="rect">
                <a:avLst/>
              </a:prstGeom>
              <a:noFill/>
              <a:ln w="50800" cap="flat">
                <a:solidFill>
                  <a:srgbClr val="242E7C"/>
                </a:solidFill>
                <a:prstDash val="solid"/>
                <a:miter lim="800000"/>
              </a:ln>
              <a:effectLst/>
            </p:spPr>
            <p:txBody>
              <a:bodyPr wrap="square" lIns="48766" tIns="48766" rIns="48766" bIns="48766" numCol="1" anchor="ctr">
                <a:noAutofit/>
              </a:bodyPr>
              <a:lstStyle/>
              <a:p>
                <a:endParaRPr/>
              </a:p>
            </p:txBody>
          </p:sp>
        </p:grpSp>
        <p:pic>
          <p:nvPicPr>
            <p:cNvPr id="275" name="HiAP-modules-text-BLue.png" descr="HiAP-modules-text-BLue.png"/>
            <p:cNvPicPr>
              <a:picLocks noChangeAspect="1"/>
            </p:cNvPicPr>
            <p:nvPr/>
          </p:nvPicPr>
          <p:blipFill>
            <a:blip r:embed="rId3"/>
            <a:stretch>
              <a:fillRect/>
            </a:stretch>
          </p:blipFill>
          <p:spPr>
            <a:xfrm>
              <a:off x="92007" y="75131"/>
              <a:ext cx="507689" cy="1612041"/>
            </a:xfrm>
            <a:prstGeom prst="rect">
              <a:avLst/>
            </a:prstGeom>
            <a:ln w="12700" cap="flat">
              <a:noFill/>
              <a:miter lim="400000"/>
            </a:ln>
            <a:effectLst/>
          </p:spPr>
        </p:pic>
      </p:grpSp>
      <p:pic>
        <p:nvPicPr>
          <p:cNvPr id="277" name="HiAP-Wireframe-graphic-2.png" descr="HiAP-Wireframe-graphic-2.png"/>
          <p:cNvPicPr>
            <a:picLocks noChangeAspect="1"/>
          </p:cNvPicPr>
          <p:nvPr/>
        </p:nvPicPr>
        <p:blipFill>
          <a:blip r:embed="rId4"/>
          <a:srcRect l="4891" t="2175" r="4891" b="87108"/>
          <a:stretch>
            <a:fillRect/>
          </a:stretch>
        </p:blipFill>
        <p:spPr>
          <a:xfrm flipH="1">
            <a:off x="-9972" y="8292543"/>
            <a:ext cx="13024744" cy="1467159"/>
          </a:xfrm>
          <a:prstGeom prst="rect">
            <a:avLst/>
          </a:prstGeom>
          <a:ln w="12700">
            <a:miter lim="400000"/>
          </a:ln>
        </p:spPr>
      </p:pic>
      <p:grpSp>
        <p:nvGrpSpPr>
          <p:cNvPr id="287" name="Group"/>
          <p:cNvGrpSpPr/>
          <p:nvPr/>
        </p:nvGrpSpPr>
        <p:grpSpPr>
          <a:xfrm>
            <a:off x="738217" y="2697148"/>
            <a:ext cx="11104752" cy="4770458"/>
            <a:chOff x="0" y="0"/>
            <a:chExt cx="11104750" cy="4770456"/>
          </a:xfrm>
        </p:grpSpPr>
        <p:sp>
          <p:nvSpPr>
            <p:cNvPr id="278" name="Limited political influence"/>
            <p:cNvSpPr txBox="1"/>
            <p:nvPr/>
          </p:nvSpPr>
          <p:spPr>
            <a:xfrm>
              <a:off x="1298709" y="95446"/>
              <a:ext cx="3639754" cy="643633"/>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8766" tIns="48766" rIns="48766" bIns="48766" numCol="1" anchor="t">
              <a:spAutoFit/>
            </a:bodyPr>
            <a:lstStyle>
              <a:lvl1pPr defTabSz="457200">
                <a:lnSpc>
                  <a:spcPct val="115000"/>
                </a:lnSpc>
                <a:defRPr sz="3500" b="1">
                  <a:uFill>
                    <a:solidFill>
                      <a:srgbClr val="000000"/>
                    </a:solidFill>
                  </a:uFill>
                  <a:latin typeface="Century Gothic"/>
                  <a:ea typeface="Century Gothic"/>
                  <a:cs typeface="Century Gothic"/>
                  <a:sym typeface="Century Gothic"/>
                </a:defRPr>
              </a:lvl1pPr>
            </a:lstStyle>
            <a:p>
              <a:r>
                <a:t>Strong evidence</a:t>
              </a:r>
            </a:p>
          </p:txBody>
        </p:sp>
        <p:sp>
          <p:nvSpPr>
            <p:cNvPr id="279" name="Line"/>
            <p:cNvSpPr/>
            <p:nvPr/>
          </p:nvSpPr>
          <p:spPr>
            <a:xfrm>
              <a:off x="423613" y="4764105"/>
              <a:ext cx="10681137" cy="1"/>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pPr>
                <a:defRPr>
                  <a:latin typeface="+mn-lt"/>
                  <a:ea typeface="+mn-ea"/>
                  <a:cs typeface="+mn-cs"/>
                  <a:sym typeface="Helvetica"/>
                </a:defRPr>
              </a:pPr>
              <a:endParaRPr/>
            </a:p>
          </p:txBody>
        </p:sp>
        <p:sp>
          <p:nvSpPr>
            <p:cNvPr id="280" name="Rectangle 4"/>
            <p:cNvSpPr txBox="1"/>
            <p:nvPr/>
          </p:nvSpPr>
          <p:spPr>
            <a:xfrm>
              <a:off x="1298709" y="1349613"/>
              <a:ext cx="9712584" cy="1053208"/>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t">
              <a:spAutoFit/>
            </a:bodyPr>
            <a:lstStyle/>
            <a:p>
              <a:pPr defTabSz="457200">
                <a:lnSpc>
                  <a:spcPct val="115000"/>
                </a:lnSpc>
                <a:defRPr sz="2900">
                  <a:uFill>
                    <a:solidFill>
                      <a:srgbClr val="000000"/>
                    </a:solidFill>
                  </a:uFill>
                  <a:latin typeface="Century Gothic"/>
                  <a:ea typeface="Century Gothic"/>
                  <a:cs typeface="Century Gothic"/>
                  <a:sym typeface="Century Gothic"/>
                </a:defRPr>
              </a:pPr>
              <a:r>
                <a:t>Policy briefs should be based on firm evidence </a:t>
              </a:r>
              <a:br/>
              <a:r>
                <a:t>and a rational argument. </a:t>
              </a:r>
            </a:p>
          </p:txBody>
        </p:sp>
        <p:sp>
          <p:nvSpPr>
            <p:cNvPr id="281" name="Line"/>
            <p:cNvSpPr/>
            <p:nvPr/>
          </p:nvSpPr>
          <p:spPr>
            <a:xfrm flipV="1">
              <a:off x="429964" y="866842"/>
              <a:ext cx="1" cy="3903614"/>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pPr>
                <a:defRPr>
                  <a:latin typeface="+mn-lt"/>
                  <a:ea typeface="+mn-ea"/>
                  <a:cs typeface="+mn-cs"/>
                  <a:sym typeface="Helvetica"/>
                </a:defRPr>
              </a:pPr>
              <a:endParaRPr/>
            </a:p>
          </p:txBody>
        </p:sp>
        <p:grpSp>
          <p:nvGrpSpPr>
            <p:cNvPr id="284" name="Group"/>
            <p:cNvGrpSpPr/>
            <p:nvPr/>
          </p:nvGrpSpPr>
          <p:grpSpPr>
            <a:xfrm>
              <a:off x="0" y="0"/>
              <a:ext cx="859927" cy="859926"/>
              <a:chOff x="0" y="-1"/>
              <a:chExt cx="859926" cy="859925"/>
            </a:xfrm>
          </p:grpSpPr>
          <p:sp>
            <p:nvSpPr>
              <p:cNvPr id="282" name="Title 1"/>
              <p:cNvSpPr txBox="1"/>
              <p:nvPr/>
            </p:nvSpPr>
            <p:spPr>
              <a:xfrm>
                <a:off x="48227" y="15882"/>
                <a:ext cx="763473" cy="80598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ctr">
                <a:normAutofit/>
              </a:bodyPr>
              <a:lstStyle>
                <a:lvl1pPr algn="ctr" defTabSz="801093">
                  <a:lnSpc>
                    <a:spcPct val="96000"/>
                  </a:lnSpc>
                  <a:defRPr sz="4300" b="1" cap="all" spc="-200">
                    <a:solidFill>
                      <a:srgbClr val="E50069"/>
                    </a:solidFill>
                    <a:latin typeface="Century Gothic"/>
                    <a:ea typeface="Century Gothic"/>
                    <a:cs typeface="Century Gothic"/>
                    <a:sym typeface="Century Gothic"/>
                  </a:defRPr>
                </a:lvl1pPr>
              </a:lstStyle>
              <a:p>
                <a:r>
                  <a:t>3</a:t>
                </a:r>
              </a:p>
            </p:txBody>
          </p:sp>
          <p:sp>
            <p:nvSpPr>
              <p:cNvPr id="283" name="Square"/>
              <p:cNvSpPr/>
              <p:nvPr/>
            </p:nvSpPr>
            <p:spPr>
              <a:xfrm>
                <a:off x="-1" y="-2"/>
                <a:ext cx="859928" cy="859927"/>
              </a:xfrm>
              <a:prstGeom prst="rect">
                <a:avLst/>
              </a:prstGeom>
              <a:noFill/>
              <a:ln w="50800" cap="flat">
                <a:solidFill>
                  <a:srgbClr val="E50069"/>
                </a:solidFill>
                <a:prstDash val="solid"/>
                <a:miter lim="800000"/>
              </a:ln>
              <a:effectLst/>
            </p:spPr>
            <p:txBody>
              <a:bodyPr wrap="square" lIns="48766" tIns="48766" rIns="48766" bIns="48766" numCol="1" anchor="ctr">
                <a:noAutofit/>
              </a:bodyPr>
              <a:lstStyle/>
              <a:p>
                <a:endParaRPr/>
              </a:p>
            </p:txBody>
          </p:sp>
        </p:grpSp>
        <p:sp>
          <p:nvSpPr>
            <p:cNvPr id="285" name="Line"/>
            <p:cNvSpPr/>
            <p:nvPr/>
          </p:nvSpPr>
          <p:spPr>
            <a:xfrm>
              <a:off x="423614" y="2666248"/>
              <a:ext cx="10681136" cy="1"/>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pPr>
                <a:defRPr>
                  <a:latin typeface="+mn-lt"/>
                  <a:ea typeface="+mn-ea"/>
                  <a:cs typeface="+mn-cs"/>
                  <a:sym typeface="Helvetica"/>
                </a:defRPr>
              </a:pPr>
              <a:endParaRPr/>
            </a:p>
          </p:txBody>
        </p:sp>
        <p:sp>
          <p:nvSpPr>
            <p:cNvPr id="286" name="Rectangle 4"/>
            <p:cNvSpPr txBox="1"/>
            <p:nvPr/>
          </p:nvSpPr>
          <p:spPr>
            <a:xfrm>
              <a:off x="1298709" y="2904276"/>
              <a:ext cx="9712584" cy="1592290"/>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t">
              <a:spAutoFit/>
            </a:bodyPr>
            <a:lstStyle>
              <a:lvl1pPr defTabSz="457200">
                <a:lnSpc>
                  <a:spcPct val="115000"/>
                </a:lnSpc>
                <a:defRPr sz="2900">
                  <a:uFill>
                    <a:solidFill>
                      <a:srgbClr val="000000"/>
                    </a:solidFill>
                  </a:uFill>
                  <a:latin typeface="Century Gothic"/>
                  <a:ea typeface="Century Gothic"/>
                  <a:cs typeface="Century Gothic"/>
                  <a:sym typeface="Century Gothic"/>
                </a:defRPr>
              </a:lvl1pPr>
            </a:lstStyle>
            <a:p>
              <a:r>
                <a:rPr dirty="0"/>
                <a:t>The information</a:t>
              </a:r>
              <a:r>
                <a:rPr lang="en-US" dirty="0"/>
                <a:t> </a:t>
              </a:r>
              <a:r>
                <a:rPr dirty="0"/>
                <a:t>(drawing on the evidence) should identify that a problem exists and the consequences of adopting particular alternatives.</a:t>
              </a:r>
            </a:p>
          </p:txBody>
        </p:sp>
      </p:grpSp>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8766" tIns="48766" rIns="48766" bIns="48766" numCol="1" spcCol="38100" rtlCol="0" anchor="ctr">
        <a:spAutoFit/>
      </a:bodyPr>
      <a:lstStyle>
        <a:defPPr marL="0" marR="0" indent="0" algn="l" defTabSz="130048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8766" tIns="48766" rIns="48766" bIns="48766" numCol="1" spcCol="38100" rtlCol="0" anchor="t">
        <a:spAutoFit/>
      </a:bodyPr>
      <a:lstStyle>
        <a:defPPr marL="0" marR="0" indent="0" algn="l" defTabSz="130048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8766" tIns="48766" rIns="48766" bIns="48766" numCol="1" spcCol="38100" rtlCol="0" anchor="ctr">
        <a:spAutoFit/>
      </a:bodyPr>
      <a:lstStyle>
        <a:defPPr marL="0" marR="0" indent="0" algn="l" defTabSz="130048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8766" tIns="48766" rIns="48766" bIns="48766" numCol="1" spcCol="38100" rtlCol="0" anchor="t">
        <a:spAutoFit/>
      </a:bodyPr>
      <a:lstStyle>
        <a:defPPr marL="0" marR="0" indent="0" algn="l" defTabSz="130048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40</TotalTime>
  <Words>1690</Words>
  <Application>Microsoft Office PowerPoint</Application>
  <PresentationFormat>Custom</PresentationFormat>
  <Paragraphs>225</Paragraphs>
  <Slides>22</Slides>
  <Notes>21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22</vt:i4>
      </vt:variant>
    </vt:vector>
  </HeadingPairs>
  <TitlesOfParts>
    <vt:vector size="29" baseType="lpstr">
      <vt:lpstr>Arial</vt:lpstr>
      <vt:lpstr>Calibri</vt:lpstr>
      <vt:lpstr>Century Gothic</vt:lpstr>
      <vt:lpstr>Courier New</vt:lpstr>
      <vt:lpstr>Helvetica</vt:lpstr>
      <vt:lpstr>Symbol</vt:lpstr>
      <vt:lpstr>Office Theme</vt:lpstr>
      <vt:lpstr>Effective writing and policy briefs</vt:lpstr>
      <vt:lpstr>PowerPoint Presentation</vt:lpstr>
      <vt:lpstr>What is a policy brief?</vt:lpstr>
      <vt:lpstr>Policy briefs – agenda setting and policy formulation</vt:lpstr>
      <vt:lpstr>What is the value of policy briefs?</vt:lpstr>
      <vt:lpstr>Characteristics of  effective policy briefs</vt:lpstr>
      <vt:lpstr>Characteristics of  effective policy briefs</vt:lpstr>
      <vt:lpstr>Characteristics of  effective policy briefs</vt:lpstr>
      <vt:lpstr>Characteristics of  effective policy briefs</vt:lpstr>
      <vt:lpstr>Characteristics of  effective policy briefs</vt:lpstr>
      <vt:lpstr>Characteristics of  effective policy briefs</vt:lpstr>
      <vt:lpstr>Characteristics of  effective policy briefs</vt:lpstr>
      <vt:lpstr>Characteristics of  effective policy briefs</vt:lpstr>
      <vt:lpstr>Characteristics of  effective policy briefs</vt:lpstr>
      <vt:lpstr>Characteristics of  effective policy briefs</vt:lpstr>
      <vt:lpstr>Structure of policy briefs</vt:lpstr>
      <vt:lpstr>Structure of policy briefs</vt:lpstr>
      <vt:lpstr>Structure of policy briefs</vt:lpstr>
      <vt:lpstr>Structure of policy briefs</vt:lpstr>
      <vt:lpstr>Structure of policy briefs</vt:lpstr>
      <vt:lpstr>Structure of policy briefs</vt:lpstr>
      <vt:lpstr>End of  Module 6  Please continue  to Module 7 Part 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Effective writing and policy briefs</dc:title>
  <dc:creator>GALICKI, Claudia</dc:creator>
  <cp:lastModifiedBy>GALICKI, Claudia</cp:lastModifiedBy>
  <cp:revision>16</cp:revision>
  <dcterms:modified xsi:type="dcterms:W3CDTF">2020-04-14T09:37:38Z</dcterms:modified>
</cp:coreProperties>
</file>