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alpha val="20000"/>
            </a:scheme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alpha val="20000"/>
            </a:schemeClr>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noFill/>
              <a:miter lim="400000"/>
            </a:ln>
          </a:insideH>
          <a:insideV>
            <a:ln w="12700" cap="flat">
              <a:noFill/>
              <a:miter lim="400000"/>
            </a:ln>
          </a:insideV>
        </a:tcBdr>
        <a:fill>
          <a:noFill/>
        </a:fill>
      </a:tcStyle>
    </a:lastRow>
    <a:firstRow>
      <a:tcTxStyle b="on" i="off">
        <a:fontRef idx="major">
          <a:srgbClr val="000000"/>
        </a:fontRef>
        <a:srgbClr val="000000"/>
      </a:tcTxStyle>
      <a:tcStyle>
        <a:tcBdr>
          <a:left>
            <a:ln w="12700" cap="flat">
              <a:noFill/>
              <a:miter lim="400000"/>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5840"/>
  </p:normalViewPr>
  <p:slideViewPr>
    <p:cSldViewPr snapToGrid="0" snapToObjects="1">
      <p:cViewPr varScale="1">
        <p:scale>
          <a:sx n="86" d="100"/>
          <a:sy n="86" d="100"/>
        </p:scale>
        <p:origin x="129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300480" latinLnBrk="0">
      <a:defRPr sz="1600">
        <a:latin typeface="+mj-lt"/>
        <a:ea typeface="+mj-ea"/>
        <a:cs typeface="+mj-cs"/>
        <a:sym typeface="Calibri"/>
      </a:defRPr>
    </a:lvl1pPr>
    <a:lvl2pPr indent="228600" defTabSz="1300480" latinLnBrk="0">
      <a:defRPr sz="1600">
        <a:latin typeface="+mj-lt"/>
        <a:ea typeface="+mj-ea"/>
        <a:cs typeface="+mj-cs"/>
        <a:sym typeface="Calibri"/>
      </a:defRPr>
    </a:lvl2pPr>
    <a:lvl3pPr indent="457200" defTabSz="1300480" latinLnBrk="0">
      <a:defRPr sz="1600">
        <a:latin typeface="+mj-lt"/>
        <a:ea typeface="+mj-ea"/>
        <a:cs typeface="+mj-cs"/>
        <a:sym typeface="Calibri"/>
      </a:defRPr>
    </a:lvl3pPr>
    <a:lvl4pPr indent="685800" defTabSz="1300480" latinLnBrk="0">
      <a:defRPr sz="1600">
        <a:latin typeface="+mj-lt"/>
        <a:ea typeface="+mj-ea"/>
        <a:cs typeface="+mj-cs"/>
        <a:sym typeface="Calibri"/>
      </a:defRPr>
    </a:lvl4pPr>
    <a:lvl5pPr indent="914400" defTabSz="1300480" latinLnBrk="0">
      <a:defRPr sz="1600">
        <a:latin typeface="+mj-lt"/>
        <a:ea typeface="+mj-ea"/>
        <a:cs typeface="+mj-cs"/>
        <a:sym typeface="Calibri"/>
      </a:defRPr>
    </a:lvl5pPr>
    <a:lvl6pPr indent="1143000" defTabSz="1300480" latinLnBrk="0">
      <a:defRPr sz="1600">
        <a:latin typeface="+mj-lt"/>
        <a:ea typeface="+mj-ea"/>
        <a:cs typeface="+mj-cs"/>
        <a:sym typeface="Calibri"/>
      </a:defRPr>
    </a:lvl6pPr>
    <a:lvl7pPr indent="1371600" defTabSz="1300480" latinLnBrk="0">
      <a:defRPr sz="1600">
        <a:latin typeface="+mj-lt"/>
        <a:ea typeface="+mj-ea"/>
        <a:cs typeface="+mj-cs"/>
        <a:sym typeface="Calibri"/>
      </a:defRPr>
    </a:lvl7pPr>
    <a:lvl8pPr indent="1600200" defTabSz="1300480" latinLnBrk="0">
      <a:defRPr sz="1600">
        <a:latin typeface="+mj-lt"/>
        <a:ea typeface="+mj-ea"/>
        <a:cs typeface="+mj-cs"/>
        <a:sym typeface="Calibri"/>
      </a:defRPr>
    </a:lvl8pPr>
    <a:lvl9pPr indent="1828800" defTabSz="1300480" latinLnBrk="0">
      <a:defRPr sz="16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prstGeom prst="rect">
            <a:avLst/>
          </a:prstGeom>
        </p:spPr>
        <p:txBody>
          <a:bodyPr/>
          <a:lstStyle/>
          <a:p>
            <a:endParaRPr/>
          </a:p>
        </p:txBody>
      </p:sp>
      <p:sp>
        <p:nvSpPr>
          <p:cNvPr id="109" name="Shape 109"/>
          <p:cNvSpPr>
            <a:spLocks noGrp="1"/>
          </p:cNvSpPr>
          <p:nvPr>
            <p:ph type="body" sz="quarter" idx="1"/>
          </p:nvPr>
        </p:nvSpPr>
        <p:spPr>
          <a:prstGeom prst="rect">
            <a:avLst/>
          </a:prstGeom>
        </p:spPr>
        <p:txBody>
          <a:bodyPr/>
          <a:lstStyle/>
          <a:p>
            <a:r>
              <a:t>Title slide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02"/>
          <p:cNvSpPr>
            <a:spLocks noGrp="1" noRot="1" noChangeAspect="1"/>
          </p:cNvSpPr>
          <p:nvPr>
            <p:ph type="sldImg"/>
          </p:nvPr>
        </p:nvSpPr>
        <p:spPr>
          <a:prstGeom prst="rect">
            <a:avLst/>
          </a:prstGeom>
        </p:spPr>
        <p:txBody>
          <a:bodyPr/>
          <a:lstStyle/>
          <a:p>
            <a:endParaRPr/>
          </a:p>
        </p:txBody>
      </p:sp>
      <p:sp>
        <p:nvSpPr>
          <p:cNvPr id="303" name="Shape 303"/>
          <p:cNvSpPr>
            <a:spLocks noGrp="1"/>
          </p:cNvSpPr>
          <p:nvPr>
            <p:ph type="body" sz="quarter" idx="1"/>
          </p:nvPr>
        </p:nvSpPr>
        <p:spPr>
          <a:prstGeom prst="rect">
            <a:avLst/>
          </a:prstGeom>
        </p:spPr>
        <p:txBody>
          <a:bodyPr/>
          <a:lstStyle/>
          <a:p>
            <a:r>
              <a:t>The HiAP leader invests as much energy into relationships and behaviours as into delivering tasks. They can manage the context they are working in and build connections within the system. They understand the culture of the organizations they are working with and embrace the diversity they possess. </a:t>
            </a:r>
          </a:p>
          <a:p>
            <a:endParaRPr/>
          </a:p>
          <a:p>
            <a:r>
              <a:t>The HiAP leader creates conditions that favour emergence and self-organization, which do not reflect the conventional command and control power bases. The HiAP leader mindset is one which is not only open to new ideas, but which goes out of its way to seek new sources of ideas and to wrestle with uncertainty, and invests time in generating not just insight, but foresight.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noRot="1" noChangeAspect="1"/>
          </p:cNvSpPr>
          <p:nvPr>
            <p:ph type="sldImg"/>
          </p:nvPr>
        </p:nvSpPr>
        <p:spPr>
          <a:prstGeom prst="rect">
            <a:avLst/>
          </a:prstGeom>
        </p:spPr>
        <p:txBody>
          <a:bodyPr/>
          <a:lstStyle/>
          <a:p>
            <a:endParaRPr/>
          </a:p>
        </p:txBody>
      </p:sp>
      <p:sp>
        <p:nvSpPr>
          <p:cNvPr id="349" name="Shape 349"/>
          <p:cNvSpPr>
            <a:spLocks noGrp="1"/>
          </p:cNvSpPr>
          <p:nvPr>
            <p:ph type="body" sz="quarter" idx="1"/>
          </p:nvPr>
        </p:nvSpPr>
        <p:spPr>
          <a:prstGeom prst="rect">
            <a:avLst/>
          </a:prstGeom>
        </p:spPr>
        <p:txBody>
          <a:bodyPr/>
          <a:lstStyle/>
          <a:p>
            <a:r>
              <a:t>Leadership for HiAP requires new ways of thinking and acting. HiAP ensures leadership and decision-making are distributed throughout all levels and functions relying on collective intelligence and not the ideas or knowledge of one person or expert. HiAP leadership moves from a ‘targets’ approach to a ‘systems’ approach that establishes a compelling vision which is shared by all partners in the whole system. Leadership for HiAP accepts the reality of ’wicked problems’ and adopts an open, enquiring mind-set, refusing to be constrained by current horizons or ‘business as usual’ standards. </a:t>
            </a:r>
          </a:p>
          <a:p>
            <a:endParaRPr/>
          </a:p>
          <a:p>
            <a:r>
              <a:t>HiAP leadership embraces uncertainty and is positive about change – it adopts an entrepreneurial attitude. </a:t>
            </a:r>
          </a:p>
          <a:p>
            <a:endParaRPr/>
          </a:p>
          <a:p>
            <a:r>
              <a:t>The leadership that is required for HiAP draws on as many different perspectives as possible; diversity is non-optional. In this way, there is a shift from providing answers to asking the questions. Furthermore, the leadership style acknowledges the limits of the ‘can do’ culture and encourages positive deviance in place of negativity.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Shape 375"/>
          <p:cNvSpPr>
            <a:spLocks noGrp="1" noRot="1" noChangeAspect="1"/>
          </p:cNvSpPr>
          <p:nvPr>
            <p:ph type="sldImg"/>
          </p:nvPr>
        </p:nvSpPr>
        <p:spPr>
          <a:prstGeom prst="rect">
            <a:avLst/>
          </a:prstGeom>
        </p:spPr>
        <p:txBody>
          <a:bodyPr/>
          <a:lstStyle/>
          <a:p>
            <a:endParaRPr/>
          </a:p>
        </p:txBody>
      </p:sp>
      <p:sp>
        <p:nvSpPr>
          <p:cNvPr id="376" name="Shape 376"/>
          <p:cNvSpPr>
            <a:spLocks noGrp="1"/>
          </p:cNvSpPr>
          <p:nvPr>
            <p:ph type="body" sz="quarter" idx="1"/>
          </p:nvPr>
        </p:nvSpPr>
        <p:spPr>
          <a:prstGeom prst="rect">
            <a:avLst/>
          </a:prstGeom>
        </p:spPr>
        <p:txBody>
          <a:bodyPr/>
          <a:lstStyle/>
          <a:p>
            <a:r>
              <a:t>Leadership of HiAP has a better chance of success when: there is both a compelling shared vision and a clear and comprehensive mandate; and there are realistic goals and objectives and shared roles and responsibilities. There should be resistance to over-engineering structures - the establishment of a clear common purpose will support efficient and integrated work without the burden of additional structures and boundaries. There is a risk of over-engineering partnerships, often to the exclusion of being clear about purpose and achievement. Investing in relationship building is critical for HiAP leadership to flourish and having the ability to have an honest dialogue with all partners. </a:t>
            </a:r>
          </a:p>
          <a:p>
            <a:endParaRPr/>
          </a:p>
          <a:p>
            <a:r>
              <a:t>Structures are less important than relational factors such as trust and goodwill. Emphasis should be on leadership styles that are collaborative, integrative and adaptive. Creating a common language supports the HiAP process and ensures clarity about the direction of the HiAP work and limits misunderstandings.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Shape 395"/>
          <p:cNvSpPr>
            <a:spLocks noGrp="1" noRot="1" noChangeAspect="1"/>
          </p:cNvSpPr>
          <p:nvPr>
            <p:ph type="sldImg"/>
          </p:nvPr>
        </p:nvSpPr>
        <p:spPr>
          <a:prstGeom prst="rect">
            <a:avLst/>
          </a:prstGeom>
        </p:spPr>
        <p:txBody>
          <a:bodyPr/>
          <a:lstStyle/>
          <a:p>
            <a:endParaRPr/>
          </a:p>
        </p:txBody>
      </p:sp>
      <p:sp>
        <p:nvSpPr>
          <p:cNvPr id="396" name="Shape 396"/>
          <p:cNvSpPr>
            <a:spLocks noGrp="1"/>
          </p:cNvSpPr>
          <p:nvPr>
            <p:ph type="body" sz="quarter" idx="1"/>
          </p:nvPr>
        </p:nvSpPr>
        <p:spPr>
          <a:prstGeom prst="rect">
            <a:avLst/>
          </a:prstGeom>
        </p:spPr>
        <p:txBody>
          <a:bodyPr/>
          <a:lstStyle/>
          <a:p>
            <a:r>
              <a:t>This slide outlines why HiAP leadership might fail. To minimise this impact, it is important to consider an optimum number and mix of members or partners; the role of ‘boundary spanners’ or ‘policy champions’; utilizing a collaborative leadership style; joint ownership of decisions and collective responsibility; and focus on outcomes as well as processes.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Shape 423"/>
          <p:cNvSpPr>
            <a:spLocks noGrp="1" noRot="1" noChangeAspect="1"/>
          </p:cNvSpPr>
          <p:nvPr>
            <p:ph type="sldImg"/>
          </p:nvPr>
        </p:nvSpPr>
        <p:spPr>
          <a:prstGeom prst="rect">
            <a:avLst/>
          </a:prstGeom>
        </p:spPr>
        <p:txBody>
          <a:bodyPr/>
          <a:lstStyle/>
          <a:p>
            <a:endParaRPr/>
          </a:p>
        </p:txBody>
      </p:sp>
      <p:sp>
        <p:nvSpPr>
          <p:cNvPr id="424" name="Shape 424"/>
          <p:cNvSpPr>
            <a:spLocks noGrp="1"/>
          </p:cNvSpPr>
          <p:nvPr>
            <p:ph type="body" sz="quarter" idx="1"/>
          </p:nvPr>
        </p:nvSpPr>
        <p:spPr>
          <a:prstGeom prst="rect">
            <a:avLst/>
          </a:prstGeom>
        </p:spPr>
        <p:txBody>
          <a:bodyPr/>
          <a:lstStyle/>
          <a:p>
            <a:pPr marL="0" marR="0" lvl="0" indent="0" defTabSz="1300480" eaLnBrk="1" fontAlgn="auto" latinLnBrk="0" hangingPunct="1">
              <a:lnSpc>
                <a:spcPct val="100000"/>
              </a:lnSpc>
              <a:spcBef>
                <a:spcPts val="0"/>
              </a:spcBef>
              <a:spcAft>
                <a:spcPts val="0"/>
              </a:spcAft>
              <a:buClrTx/>
              <a:buSzTx/>
              <a:buFontTx/>
              <a:buNone/>
              <a:tabLst/>
              <a:defRPr/>
            </a:pPr>
            <a:r>
              <a:rPr lang="en-GB" sz="1600" i="0" dirty="0">
                <a:effectLst/>
                <a:latin typeface="+mj-lt"/>
                <a:ea typeface="+mj-ea"/>
                <a:cs typeface="+mj-cs"/>
                <a:sym typeface="Calibri"/>
              </a:rPr>
              <a:t>The role of the Ministry of Health is changing; it is becoming more diverse and flexible in light of the changing nature of policy issues and the regional and global context. The health sector increasingly needs to take a leading role as a broker, facilitator, ‘</a:t>
            </a:r>
            <a:r>
              <a:rPr lang="en-GB" sz="1600" i="0" dirty="0" err="1">
                <a:effectLst/>
                <a:latin typeface="+mj-lt"/>
                <a:ea typeface="+mj-ea"/>
                <a:cs typeface="+mj-cs"/>
                <a:sym typeface="Calibri"/>
              </a:rPr>
              <a:t>nudger</a:t>
            </a:r>
            <a:r>
              <a:rPr lang="en-GB" sz="1600" i="0" dirty="0">
                <a:effectLst/>
                <a:latin typeface="+mj-lt"/>
                <a:ea typeface="+mj-ea"/>
                <a:cs typeface="+mj-cs"/>
                <a:sym typeface="Calibri"/>
              </a:rPr>
              <a:t>’, problem solver and advocate, and have the structures and skills to know which role to play. </a:t>
            </a:r>
            <a:endParaRPr lang="en-ZA" sz="1600" i="0" dirty="0">
              <a:effectLst/>
              <a:latin typeface="+mj-lt"/>
              <a:ea typeface="+mj-ea"/>
              <a:cs typeface="+mj-cs"/>
              <a:sym typeface="Calibri"/>
            </a:endParaRPr>
          </a:p>
          <a:p>
            <a:endParaRPr i="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1300480" eaLnBrk="1" fontAlgn="auto" latinLnBrk="0" hangingPunct="1">
              <a:lnSpc>
                <a:spcPct val="100000"/>
              </a:lnSpc>
              <a:spcBef>
                <a:spcPts val="0"/>
              </a:spcBef>
              <a:spcAft>
                <a:spcPts val="0"/>
              </a:spcAft>
              <a:buClrTx/>
              <a:buSzTx/>
              <a:buFontTx/>
              <a:buNone/>
              <a:tabLst/>
              <a:defRPr/>
            </a:pPr>
            <a:r>
              <a:rPr lang="en-GB" sz="1600" i="0" dirty="0">
                <a:effectLst/>
                <a:latin typeface="+mj-lt"/>
                <a:ea typeface="+mj-ea"/>
                <a:cs typeface="+mj-cs"/>
                <a:sym typeface="Calibri"/>
              </a:rPr>
              <a:t>The role of the Ministry of Health is changing; it is becoming more diverse and flexible in light of the changing nature of policy issues and the regional and global context. The health sector increasingly needs to take a leading role as a broker, facilitator, ‘</a:t>
            </a:r>
            <a:r>
              <a:rPr lang="en-GB" sz="1600" i="0" dirty="0" err="1">
                <a:effectLst/>
                <a:latin typeface="+mj-lt"/>
                <a:ea typeface="+mj-ea"/>
                <a:cs typeface="+mj-cs"/>
                <a:sym typeface="Calibri"/>
              </a:rPr>
              <a:t>nudger</a:t>
            </a:r>
            <a:r>
              <a:rPr lang="en-GB" sz="1600" i="0" dirty="0">
                <a:effectLst/>
                <a:latin typeface="+mj-lt"/>
                <a:ea typeface="+mj-ea"/>
                <a:cs typeface="+mj-cs"/>
                <a:sym typeface="Calibri"/>
              </a:rPr>
              <a:t>’, problem solver and advocate, and have the structures and skills to know which role to play. </a:t>
            </a:r>
            <a:endParaRPr lang="en-ZA" sz="1600" i="0" dirty="0">
              <a:effectLst/>
              <a:latin typeface="+mj-lt"/>
              <a:ea typeface="+mj-ea"/>
              <a:cs typeface="+mj-cs"/>
              <a:sym typeface="Calibri"/>
            </a:endParaRPr>
          </a:p>
          <a:p>
            <a:endParaRPr lang="en-US" i="0" dirty="0"/>
          </a:p>
        </p:txBody>
      </p:sp>
    </p:spTree>
    <p:extLst>
      <p:ext uri="{BB962C8B-B14F-4D97-AF65-F5344CB8AC3E}">
        <p14:creationId xmlns:p14="http://schemas.microsoft.com/office/powerpoint/2010/main" val="2937715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Shape 490"/>
          <p:cNvSpPr>
            <a:spLocks noGrp="1" noRot="1" noChangeAspect="1"/>
          </p:cNvSpPr>
          <p:nvPr>
            <p:ph type="sldImg"/>
          </p:nvPr>
        </p:nvSpPr>
        <p:spPr>
          <a:prstGeom prst="rect">
            <a:avLst/>
          </a:prstGeom>
        </p:spPr>
        <p:txBody>
          <a:bodyPr/>
          <a:lstStyle/>
          <a:p>
            <a:endParaRPr/>
          </a:p>
        </p:txBody>
      </p:sp>
      <p:sp>
        <p:nvSpPr>
          <p:cNvPr id="491" name="Shape 491"/>
          <p:cNvSpPr>
            <a:spLocks noGrp="1"/>
          </p:cNvSpPr>
          <p:nvPr>
            <p:ph type="body" sz="quarter" idx="1"/>
          </p:nvPr>
        </p:nvSpPr>
        <p:spPr>
          <a:prstGeom prst="rect">
            <a:avLst/>
          </a:prstGeom>
        </p:spPr>
        <p:txBody>
          <a:bodyPr/>
          <a:lstStyle/>
          <a:p>
            <a:r>
              <a:t>Given the important leadership and coordination role of the health sector, the dysfunction or ineffectiveness of a health ministry can have a grave impact on a population’s health. This highlights the importance of governance and politics as social determinants of health. This slide demonstrates that there are a number of HiAP leadership challenges for the Health Ministry, which we will now explore in turn.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Shape 511"/>
          <p:cNvSpPr>
            <a:spLocks noGrp="1" noRot="1" noChangeAspect="1"/>
          </p:cNvSpPr>
          <p:nvPr>
            <p:ph type="sldImg"/>
          </p:nvPr>
        </p:nvSpPr>
        <p:spPr>
          <a:prstGeom prst="rect">
            <a:avLst/>
          </a:prstGeom>
        </p:spPr>
        <p:txBody>
          <a:bodyPr/>
          <a:lstStyle/>
          <a:p>
            <a:endParaRPr/>
          </a:p>
        </p:txBody>
      </p:sp>
      <p:sp>
        <p:nvSpPr>
          <p:cNvPr id="512" name="Shape 512"/>
          <p:cNvSpPr>
            <a:spLocks noGrp="1"/>
          </p:cNvSpPr>
          <p:nvPr>
            <p:ph type="body" sz="quarter" idx="1"/>
          </p:nvPr>
        </p:nvSpPr>
        <p:spPr>
          <a:prstGeom prst="rect">
            <a:avLst/>
          </a:prstGeom>
        </p:spPr>
        <p:txBody>
          <a:bodyPr/>
          <a:lstStyle/>
          <a:p>
            <a:r>
              <a:t>To address the social determinants of health, the health ministry must have the political influence to convene meetings of all relevant sectors and stakeholders to discuss and address the health implications of their respective activities. </a:t>
            </a:r>
          </a:p>
          <a:p>
            <a:endParaRPr/>
          </a:p>
          <a:p>
            <a:r>
              <a:t>In many countries the political influence of the health ministry is limited by its low status and scarce resources in comparison with other portfolios. Often, the health sector is viewed as a drain on government revenue rather than a contributor to socioeconomic well-being and prosperity. </a:t>
            </a:r>
          </a:p>
          <a:p>
            <a:endParaRPr/>
          </a:p>
          <a:p>
            <a:r>
              <a:t>To deal with this challenge, it can help to make the arguments about prioritizing health in policy discourse. It is also imperative to seize the rare windows of opportunity that do come up if regular intersectoral collaboration and stakeholder engagement is not possible. Windows of opportunity can sometimes coincide with political campaigns, changes in the government’s balance of power, as well as health hazards, crises and disasters. Lastly, it is important to remember that there are many structures and mechanisms, both formal and informal that can be used to promote intersectoral collaboration and stakeholder engagement. Although the preferred approach may not be possible, other avenues might still exist.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Shape 532"/>
          <p:cNvSpPr>
            <a:spLocks noGrp="1" noRot="1" noChangeAspect="1"/>
          </p:cNvSpPr>
          <p:nvPr>
            <p:ph type="sldImg"/>
          </p:nvPr>
        </p:nvSpPr>
        <p:spPr>
          <a:prstGeom prst="rect">
            <a:avLst/>
          </a:prstGeom>
        </p:spPr>
        <p:txBody>
          <a:bodyPr/>
          <a:lstStyle/>
          <a:p>
            <a:endParaRPr/>
          </a:p>
        </p:txBody>
      </p:sp>
      <p:sp>
        <p:nvSpPr>
          <p:cNvPr id="533" name="Shape 533"/>
          <p:cNvSpPr>
            <a:spLocks noGrp="1"/>
          </p:cNvSpPr>
          <p:nvPr>
            <p:ph type="body" sz="quarter" idx="1"/>
          </p:nvPr>
        </p:nvSpPr>
        <p:spPr>
          <a:prstGeom prst="rect">
            <a:avLst/>
          </a:prstGeom>
        </p:spPr>
        <p:txBody>
          <a:bodyPr/>
          <a:lstStyle/>
          <a:p>
            <a:r>
              <a:t>Health ministries in all countries are arguably constrained by resources but many face a scarcity that seriously impinges on their ability to provide a minimum level of health. This shortage of resources also impacts on the health ministry’s capacity to formulate and implement evidence-informed policy. </a:t>
            </a:r>
          </a:p>
          <a:p>
            <a:endParaRPr/>
          </a:p>
          <a:p>
            <a:r>
              <a:t>High turnover of staff is also challenging as well-trained health professionals are either promoted and move up the hierarchy or quit the ministry due to low incentives, poor motivation, low morale, bureaucratic inertia and lack of social recognition. The long-term sustainability of institutional capacities is then at risk.</a:t>
            </a:r>
          </a:p>
          <a:p>
            <a:endParaRPr/>
          </a:p>
          <a:p>
            <a:r>
              <a:t>Addressing this challenge is as difficult as the problem is serious. However, a focus on universal health coverage, a commitment to develop national public health institutes and the gradual systemic development of capacity can make a difference.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Shape 555"/>
          <p:cNvSpPr>
            <a:spLocks noGrp="1" noRot="1" noChangeAspect="1"/>
          </p:cNvSpPr>
          <p:nvPr>
            <p:ph type="sldImg"/>
          </p:nvPr>
        </p:nvSpPr>
        <p:spPr>
          <a:prstGeom prst="rect">
            <a:avLst/>
          </a:prstGeom>
        </p:spPr>
        <p:txBody>
          <a:bodyPr/>
          <a:lstStyle/>
          <a:p>
            <a:endParaRPr/>
          </a:p>
        </p:txBody>
      </p:sp>
      <p:sp>
        <p:nvSpPr>
          <p:cNvPr id="556" name="Shape 556"/>
          <p:cNvSpPr>
            <a:spLocks noGrp="1"/>
          </p:cNvSpPr>
          <p:nvPr>
            <p:ph type="body" sz="quarter" idx="1"/>
          </p:nvPr>
        </p:nvSpPr>
        <p:spPr>
          <a:prstGeom prst="rect">
            <a:avLst/>
          </a:prstGeom>
        </p:spPr>
        <p:txBody>
          <a:bodyPr/>
          <a:lstStyle/>
          <a:p>
            <a:r>
              <a:t>Too often, health sectors are highly compartmentalized based either on levels of medical care or different categories of disease. Health ministry policy-makers are also often overwhelmed by day-to-day crisis management. Expertise is frequently too narrow, comprising the medical and nursing staff, lawyers, finance professionals and statisticians necessary for administration of health. </a:t>
            </a:r>
          </a:p>
          <a:p>
            <a:endParaRPr/>
          </a:p>
          <a:p>
            <a:r>
              <a:t>The HiAP approach requires a wider professional mix: people with broad understanding and knowledge of modern public health and staff trained in economics and policy sciences.</a:t>
            </a:r>
            <a:r>
              <a:rPr baseline="30000"/>
              <a:t>1</a:t>
            </a:r>
          </a:p>
          <a:p>
            <a:pPr>
              <a:defRPr baseline="30000"/>
            </a:pPr>
            <a:r>
              <a:t> </a:t>
            </a:r>
          </a:p>
          <a:p>
            <a:pPr>
              <a:defRPr baseline="30000"/>
            </a:pPr>
            <a:r>
              <a:t>1</a:t>
            </a:r>
            <a:r>
              <a:rPr baseline="0"/>
              <a:t>Leppo K and Tangcharoensathien V (2013) The Health Sector’s Role in HiAP in Leppo K et al. (2013) Health in All Policies: Seizing Opportunities, Implementing Policies. Finland, Ministry of Social Affairs and Health.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prstGeom prst="rect">
            <a:avLst/>
          </a:prstGeom>
        </p:spPr>
        <p:txBody>
          <a:bodyPr/>
          <a:lstStyle/>
          <a:p>
            <a:endParaRPr/>
          </a:p>
        </p:txBody>
      </p:sp>
      <p:sp>
        <p:nvSpPr>
          <p:cNvPr id="136" name="Shape 136"/>
          <p:cNvSpPr>
            <a:spLocks noGrp="1"/>
          </p:cNvSpPr>
          <p:nvPr>
            <p:ph type="body" sz="quarter" idx="1"/>
          </p:nvPr>
        </p:nvSpPr>
        <p:spPr>
          <a:prstGeom prst="rect">
            <a:avLst/>
          </a:prstGeom>
        </p:spPr>
        <p:txBody>
          <a:bodyPr/>
          <a:lstStyle/>
          <a:p>
            <a:r>
              <a:t>Briefly summarize the key objectives for this lecture.</a:t>
            </a:r>
          </a:p>
          <a:p>
            <a:r>
              <a:t> </a:t>
            </a:r>
          </a:p>
          <a:p>
            <a:r>
              <a:t>This lecture is about the role that the health sector must assume to effectively promote and implement HiAP, as well as the current challenges faced doing this. The term leadership is referred to liberally, to reflect the ownership born by health in being concerned about the causes of ill-health and inequities, while noting that this does not mean health is in front. Many of the messages in this lecture are most relevant to the national level at which health ministries, or similar bodies, play a major role in national health policy-making. Leadership and coordination are crucial during all stages of the policy cycle: agenda setting, policy formation, implementation and review.</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Shape 578"/>
          <p:cNvSpPr>
            <a:spLocks noGrp="1" noRot="1" noChangeAspect="1"/>
          </p:cNvSpPr>
          <p:nvPr>
            <p:ph type="sldImg"/>
          </p:nvPr>
        </p:nvSpPr>
        <p:spPr>
          <a:prstGeom prst="rect">
            <a:avLst/>
          </a:prstGeom>
        </p:spPr>
        <p:txBody>
          <a:bodyPr/>
          <a:lstStyle/>
          <a:p>
            <a:endParaRPr/>
          </a:p>
        </p:txBody>
      </p:sp>
      <p:sp>
        <p:nvSpPr>
          <p:cNvPr id="579" name="Shape 579"/>
          <p:cNvSpPr>
            <a:spLocks noGrp="1"/>
          </p:cNvSpPr>
          <p:nvPr>
            <p:ph type="body" sz="quarter" idx="1"/>
          </p:nvPr>
        </p:nvSpPr>
        <p:spPr>
          <a:prstGeom prst="rect">
            <a:avLst/>
          </a:prstGeom>
        </p:spPr>
        <p:txBody>
          <a:bodyPr/>
          <a:lstStyle/>
          <a:p>
            <a:r>
              <a:t>Health ministries, especially in developing countries, can have difficulties gathering and disseminating evidence in support of taking action on health issues. However, this is an essential capacity, linked to evidence-informed policy-making and especially critical when it comes to monitoring the health and health inequity impacts of other sectors and stakeholders. </a:t>
            </a:r>
          </a:p>
          <a:p>
            <a:endParaRPr/>
          </a:p>
          <a:p>
            <a:r>
              <a:t>Evidence gathering for informed policy decisions can often be carried out by research institutes at arm’s length of the ministry of health or by academic bodies specializing in policy research. It is important to maintain scientific independence: not too close to be dominated by the ministry; not too distant to be policy irrelevant. </a:t>
            </a:r>
          </a:p>
          <a:p>
            <a:endParaRPr/>
          </a:p>
          <a:p>
            <a:r>
              <a:t>Effective publicizing and dissemination of evidence are essential for bringing together all stakeholders and gradually forming public opinion. Good examples include global efforts to raise awareness of road safety and the dangers of tobacco and excise drinking.</a:t>
            </a:r>
          </a:p>
          <a:p>
            <a:r>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Shape 601"/>
          <p:cNvSpPr>
            <a:spLocks noGrp="1" noRot="1" noChangeAspect="1"/>
          </p:cNvSpPr>
          <p:nvPr>
            <p:ph type="sldImg"/>
          </p:nvPr>
        </p:nvSpPr>
        <p:spPr>
          <a:prstGeom prst="rect">
            <a:avLst/>
          </a:prstGeom>
        </p:spPr>
        <p:txBody>
          <a:bodyPr/>
          <a:lstStyle/>
          <a:p>
            <a:endParaRPr/>
          </a:p>
        </p:txBody>
      </p:sp>
      <p:sp>
        <p:nvSpPr>
          <p:cNvPr id="602" name="Shape 602"/>
          <p:cNvSpPr>
            <a:spLocks noGrp="1"/>
          </p:cNvSpPr>
          <p:nvPr>
            <p:ph type="body" sz="quarter" idx="1"/>
          </p:nvPr>
        </p:nvSpPr>
        <p:spPr>
          <a:prstGeom prst="rect">
            <a:avLst/>
          </a:prstGeom>
        </p:spPr>
        <p:txBody>
          <a:bodyPr/>
          <a:lstStyle/>
          <a:p>
            <a:r>
              <a:t>Given health is distributed along a gradient, which reflects the unfair distribution of wealth and power in society, targeting health inequities is a deeply political issue and not simply a technical matter. Without positive discrimination measures that prioritize the needs of the underprivileged, health services are likely to be disproportionately used by better educated and wealthier sections of society, and health inequalities may rise. </a:t>
            </a:r>
          </a:p>
          <a:p>
            <a:endParaRPr/>
          </a:p>
          <a:p>
            <a:r>
              <a:t>In principle, the politicization of the bureaucracy can bring about pro-poor policies as sometimes occurs after political upheavals and the formation of populist governments. Politicization more often means health policy is subjugated to private interests. This can lead to appropriation of health funds and the appointment of officials based on their political affiliations. </a:t>
            </a:r>
          </a:p>
          <a:p>
            <a:endParaRPr/>
          </a:p>
          <a:p>
            <a:r>
              <a:t>Regulatory capture is common in settings with poor governance and leads to regulatory agencies becoming indirectly dominated and controlled by those they are supposed to regulate. This results in the regulator acting in the interests of the regulated partner, which is often a commercial entity, and the regulator failing to protect the public interest. </a:t>
            </a:r>
          </a:p>
          <a:p>
            <a:endParaRPr/>
          </a:p>
          <a:p>
            <a:r>
              <a:t>Public services, including health, often benefit the better educated and wealthier sections of society because they have the greater means to access these services than those who are poor or less educated. Positive discrimination measures that prioritize the needs of underprivileged and thereby address inequities should be an essential part of public health policy.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Shape 624"/>
          <p:cNvSpPr>
            <a:spLocks noGrp="1" noRot="1" noChangeAspect="1"/>
          </p:cNvSpPr>
          <p:nvPr>
            <p:ph type="sldImg"/>
          </p:nvPr>
        </p:nvSpPr>
        <p:spPr>
          <a:prstGeom prst="rect">
            <a:avLst/>
          </a:prstGeom>
        </p:spPr>
        <p:txBody>
          <a:bodyPr/>
          <a:lstStyle/>
          <a:p>
            <a:endParaRPr/>
          </a:p>
        </p:txBody>
      </p:sp>
      <p:sp>
        <p:nvSpPr>
          <p:cNvPr id="625" name="Shape 625"/>
          <p:cNvSpPr>
            <a:spLocks noGrp="1"/>
          </p:cNvSpPr>
          <p:nvPr>
            <p:ph type="body" sz="quarter" idx="1"/>
          </p:nvPr>
        </p:nvSpPr>
        <p:spPr>
          <a:prstGeom prst="rect">
            <a:avLst/>
          </a:prstGeom>
        </p:spPr>
        <p:txBody>
          <a:bodyPr/>
          <a:lstStyle/>
          <a:p>
            <a:r>
              <a:t>Improving population health and health equity normally takes much longer than most government tenures. Therefore, time frames and sustainability may pose particular difficulties for HiAP. </a:t>
            </a:r>
          </a:p>
          <a:p>
            <a:endParaRPr/>
          </a:p>
          <a:p>
            <a:r>
              <a:t>Some of the ways that the health ministry can mitigate this challenge is through effective publicizing and dissemination of evidence for action, building alliances and using multiple structures and mechanisms of intersectoral collaboration and stakeholder engagement.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Shape 650"/>
          <p:cNvSpPr>
            <a:spLocks noGrp="1" noRot="1" noChangeAspect="1"/>
          </p:cNvSpPr>
          <p:nvPr>
            <p:ph type="sldImg"/>
          </p:nvPr>
        </p:nvSpPr>
        <p:spPr>
          <a:prstGeom prst="rect">
            <a:avLst/>
          </a:prstGeom>
        </p:spPr>
        <p:txBody>
          <a:bodyPr/>
          <a:lstStyle/>
          <a:p>
            <a:endParaRPr/>
          </a:p>
        </p:txBody>
      </p:sp>
      <p:sp>
        <p:nvSpPr>
          <p:cNvPr id="651" name="Shape 651"/>
          <p:cNvSpPr>
            <a:spLocks noGrp="1"/>
          </p:cNvSpPr>
          <p:nvPr>
            <p:ph type="body" sz="quarter" idx="1"/>
          </p:nvPr>
        </p:nvSpPr>
        <p:spPr>
          <a:prstGeom prst="rect">
            <a:avLst/>
          </a:prstGeom>
        </p:spPr>
        <p:txBody>
          <a:bodyPr/>
          <a:lstStyle/>
          <a:p>
            <a:r>
              <a:t>The overall role of WHO in public health is to: </a:t>
            </a:r>
          </a:p>
          <a:p>
            <a:endParaRPr/>
          </a:p>
          <a:p>
            <a:r>
              <a:t>- Provide leadership on matters critical to health and engage in partnerships where joint action is needed; </a:t>
            </a:r>
          </a:p>
          <a:p>
            <a:r>
              <a:t>- Shape the research agenda and stimulate the generation, translation and dissemination of valuable knowledge; </a:t>
            </a:r>
          </a:p>
          <a:p>
            <a:r>
              <a:t>- Set norms and standards, and promote and monitor their implementation; </a:t>
            </a:r>
          </a:p>
          <a:p>
            <a:r>
              <a:t>- Articulate ethical and evidence-based policy options; </a:t>
            </a:r>
          </a:p>
          <a:p>
            <a:r>
              <a:t>- Provide technical support, catalyze change and build sustainable institutional capacity; and </a:t>
            </a:r>
          </a:p>
          <a:p>
            <a:r>
              <a:t>- Monitor the health situation and assess health trends. </a:t>
            </a:r>
          </a:p>
          <a:p>
            <a:r>
              <a:t> </a:t>
            </a:r>
          </a:p>
          <a:p>
            <a:r>
              <a:t>With respect to HiAP, WHO can: </a:t>
            </a:r>
          </a:p>
          <a:p>
            <a:endParaRPr/>
          </a:p>
          <a:p>
            <a:r>
              <a:t>- Bring health considerations into global and regional policy-making; </a:t>
            </a:r>
          </a:p>
          <a:p>
            <a:r>
              <a:t>- Support policies for global health protection and health promotion; </a:t>
            </a:r>
          </a:p>
          <a:p>
            <a:r>
              <a:t>- Compile experiences of best practice as well as challenges to HiAP; </a:t>
            </a:r>
          </a:p>
          <a:p>
            <a:r>
              <a:t>- Provide technical assistance to countries in their efforts to apply HiAP; and </a:t>
            </a:r>
          </a:p>
          <a:p>
            <a:r>
              <a:t>- Train health professionals and civil servants in HiAP.</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 name="Shape 703"/>
          <p:cNvSpPr>
            <a:spLocks noGrp="1" noRot="1" noChangeAspect="1"/>
          </p:cNvSpPr>
          <p:nvPr>
            <p:ph type="sldImg"/>
          </p:nvPr>
        </p:nvSpPr>
        <p:spPr>
          <a:prstGeom prst="rect">
            <a:avLst/>
          </a:prstGeom>
        </p:spPr>
        <p:txBody>
          <a:bodyPr/>
          <a:lstStyle/>
          <a:p>
            <a:endParaRPr/>
          </a:p>
        </p:txBody>
      </p:sp>
      <p:sp>
        <p:nvSpPr>
          <p:cNvPr id="704" name="Shape 704"/>
          <p:cNvSpPr>
            <a:spLocks noGrp="1"/>
          </p:cNvSpPr>
          <p:nvPr>
            <p:ph type="body" sz="quarter" idx="1"/>
          </p:nvPr>
        </p:nvSpPr>
        <p:spPr>
          <a:prstGeom prst="rect">
            <a:avLst/>
          </a:prstGeom>
        </p:spPr>
        <p:txBody>
          <a:bodyPr/>
          <a:lstStyle/>
          <a:p>
            <a:r>
              <a:t>This slide highlights the top take-away messages from the lecture on leadership for HiAP and the role of the health sector.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p>
            <a:r>
              <a:t>Although governments as a whole bear the ultimate responsibility for the health of their citizens, health authorities at all levels (national, regional and local) are key actors in promoting HiAP. To advance HiAP, the health sector must learn to work in partnership with other sectors. Jointly exploring policy innovation, novel mechanisms and instruments, as well as better regulatory frameworks, will be imperative. This requires a health sector that is outward looking, open to others and equipped with the necessary knowledge, skills and mandate. This also means improving coordination and supporting new types of leaders within the health sector itself.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p>
            <a:r>
              <a:t>If we think back to the lecture where we discussed the defining features of ‘wicked problems’ (Module 4, Part 1), we can start to see how important leadership qualities are for implementing and sustaining HiAP. Windows of opportunity are missed or may never emerge without astute health policy-makers supported by a functional health ministry. </a:t>
            </a:r>
          </a:p>
          <a:p>
            <a:r>
              <a:t> </a:t>
            </a:r>
          </a:p>
          <a:p>
            <a:r>
              <a:t>Furthermore, in today’s increasingly complex world there is the need for a sophisticated leadership role in the health sector:</a:t>
            </a:r>
          </a:p>
          <a:p>
            <a:r>
              <a:t> </a:t>
            </a:r>
          </a:p>
          <a:p>
            <a:r>
              <a:t>- The global burden of disease is changing. The determinants of health and health inequalities increasingly lay beyond the direct influence of the health sector and health policies.</a:t>
            </a:r>
          </a:p>
          <a:p>
            <a:r>
              <a:t> </a:t>
            </a:r>
          </a:p>
          <a:p>
            <a:r>
              <a:t>- Countries are also increasingly connected and interdependent. Issues such as globalization, socioeconomic inequality, environmental degradation, food insecurity, migration and urbanization directly impact a growing portion of the world’s population. Social movements and new technologies are also spreading rapidly.     </a:t>
            </a:r>
          </a:p>
          <a:p>
            <a:r>
              <a:t> </a:t>
            </a:r>
          </a:p>
          <a:p>
            <a:r>
              <a:t>This means HiAP is increasingly relevant and the health sector must be more outward looking and dynamic. Leadership for health requires creativity and skills to find new ways of tackling complex policy problems.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prstGeom prst="rect">
            <a:avLst/>
          </a:prstGeom>
        </p:spPr>
        <p:txBody>
          <a:bodyPr/>
          <a:lstStyle/>
          <a:p>
            <a:endParaRPr/>
          </a:p>
        </p:txBody>
      </p:sp>
      <p:sp>
        <p:nvSpPr>
          <p:cNvPr id="206" name="Shape 206"/>
          <p:cNvSpPr>
            <a:spLocks noGrp="1"/>
          </p:cNvSpPr>
          <p:nvPr>
            <p:ph type="body" sz="quarter" idx="1"/>
          </p:nvPr>
        </p:nvSpPr>
        <p:spPr>
          <a:prstGeom prst="rect">
            <a:avLst/>
          </a:prstGeom>
        </p:spPr>
        <p:txBody>
          <a:bodyPr/>
          <a:lstStyle/>
          <a:p>
            <a:r>
              <a:t>The role of the health sector is changing; it is becoming more diverse and flexible in light of the changing nature of policy issues and the regional and global context. </a:t>
            </a:r>
          </a:p>
          <a:p>
            <a:endParaRPr/>
          </a:p>
          <a:p>
            <a:r>
              <a:t>Importantly, the health sector must not only consider how other sectors’ policies affect health, but also how the policies of the health sector affect other sectors and stakeholders. The health sector must increasingly take on multiple roles (depending on the context) – that of a leader, partner, negotiator, facilitator, broker and advocate for health, which together can strengthen the policy dialogue on health and its determinants, as well as building trust and accountability.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prstGeom prst="rect">
            <a:avLst/>
          </a:prstGeom>
        </p:spPr>
        <p:txBody>
          <a:bodyPr/>
          <a:lstStyle/>
          <a:p>
            <a:endParaRPr/>
          </a:p>
        </p:txBody>
      </p:sp>
      <p:sp>
        <p:nvSpPr>
          <p:cNvPr id="221" name="Shape 221"/>
          <p:cNvSpPr>
            <a:spLocks noGrp="1"/>
          </p:cNvSpPr>
          <p:nvPr>
            <p:ph type="body" sz="quarter" idx="1"/>
          </p:nvPr>
        </p:nvSpPr>
        <p:spPr>
          <a:prstGeom prst="rect">
            <a:avLst/>
          </a:prstGeom>
        </p:spPr>
        <p:txBody>
          <a:bodyPr/>
          <a:lstStyle/>
          <a:p>
            <a:r>
              <a:t>This slide illustrates that leadership isn’t mystical and mysterious. It has nothing to do with having “charisma” or other exotic personality traits. It is not the province of a chosen few. Leaders mobilize people to do something that creates a new state of affairs.  </a:t>
            </a:r>
          </a:p>
          <a:p>
            <a:r>
              <a:t> </a:t>
            </a:r>
          </a:p>
          <a:p>
            <a:r>
              <a:t>The leadership qualities needed to successfully implement HiAP might include:</a:t>
            </a:r>
          </a:p>
          <a:p>
            <a:r>
              <a:t> </a:t>
            </a:r>
          </a:p>
          <a:p>
            <a:r>
              <a:t>Vision;</a:t>
            </a:r>
          </a:p>
          <a:p>
            <a:r>
              <a:t>Creativity; </a:t>
            </a:r>
          </a:p>
          <a:p>
            <a:r>
              <a:t>Passion and determination; </a:t>
            </a:r>
          </a:p>
          <a:p>
            <a:r>
              <a:t>Empowers others and shares information; </a:t>
            </a:r>
          </a:p>
          <a:p>
            <a:r>
              <a:t>Encourages team work; </a:t>
            </a:r>
          </a:p>
          <a:p>
            <a:r>
              <a:t>Strategic thinking; </a:t>
            </a:r>
          </a:p>
          <a:p>
            <a:r>
              <a:t>Political astuteness; </a:t>
            </a:r>
          </a:p>
          <a:p>
            <a:r>
              <a:t>Understanding multiple disciplines, not just health;</a:t>
            </a:r>
          </a:p>
          <a:p>
            <a:r>
              <a:t>Good communication and listening skills;</a:t>
            </a:r>
          </a:p>
          <a:p>
            <a:r>
              <a:t>Diplomatic;</a:t>
            </a:r>
          </a:p>
          <a:p>
            <a:r>
              <a:t>Accountability and transparency; and</a:t>
            </a:r>
          </a:p>
          <a:p>
            <a:r>
              <a:t>Sincere, honest, open and trustworthy.</a:t>
            </a:r>
          </a:p>
          <a:p>
            <a:pPr>
              <a:defRPr b="1"/>
            </a:pPr>
            <a: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a:spLocks noGrp="1" noRot="1" noChangeAspect="1"/>
          </p:cNvSpPr>
          <p:nvPr>
            <p:ph type="sldImg"/>
          </p:nvPr>
        </p:nvSpPr>
        <p:spPr>
          <a:prstGeom prst="rect">
            <a:avLst/>
          </a:prstGeom>
        </p:spPr>
        <p:txBody>
          <a:bodyPr/>
          <a:lstStyle/>
          <a:p>
            <a:endParaRPr/>
          </a:p>
        </p:txBody>
      </p:sp>
      <p:sp>
        <p:nvSpPr>
          <p:cNvPr id="237" name="Shape 237"/>
          <p:cNvSpPr>
            <a:spLocks noGrp="1"/>
          </p:cNvSpPr>
          <p:nvPr>
            <p:ph type="body" sz="quarter" idx="1"/>
          </p:nvPr>
        </p:nvSpPr>
        <p:spPr>
          <a:prstGeom prst="rect">
            <a:avLst/>
          </a:prstGeom>
        </p:spPr>
        <p:txBody>
          <a:bodyPr/>
          <a:lstStyle/>
          <a:p>
            <a:r>
              <a:t>Leaders can be seen as policy entrepreneurs or policy champions – they help with the understanding of an issue, they frame it and act as facilitators. Leaders today are not always individuals, they can also be organizations and movements that exert pressure to act on politicians and policy-makers – and they can be politicians themselves. </a:t>
            </a:r>
          </a:p>
          <a:p>
            <a:r>
              <a:t> </a:t>
            </a:r>
          </a:p>
          <a:p>
            <a:r>
              <a:t>In the health arena we have many examples of such leadership through social movements such as the women’s health movement and the HIV/AIDS movement. Such movements and organizations are developing new dimensions for health and well-being through technology, social networks and social business.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noRot="1" noChangeAspect="1"/>
          </p:cNvSpPr>
          <p:nvPr>
            <p:ph type="sldImg"/>
          </p:nvPr>
        </p:nvSpPr>
        <p:spPr>
          <a:prstGeom prst="rect">
            <a:avLst/>
          </a:prstGeom>
        </p:spPr>
        <p:txBody>
          <a:bodyPr/>
          <a:lstStyle/>
          <a:p>
            <a:endParaRPr/>
          </a:p>
        </p:txBody>
      </p:sp>
      <p:sp>
        <p:nvSpPr>
          <p:cNvPr id="258" name="Shape 258"/>
          <p:cNvSpPr>
            <a:spLocks noGrp="1"/>
          </p:cNvSpPr>
          <p:nvPr>
            <p:ph type="body" sz="quarter" idx="1"/>
          </p:nvPr>
        </p:nvSpPr>
        <p:spPr>
          <a:prstGeom prst="rect">
            <a:avLst/>
          </a:prstGeom>
        </p:spPr>
        <p:txBody>
          <a:bodyPr/>
          <a:lstStyle/>
          <a:p>
            <a:r>
              <a:t>Old notions of leadership as dynamic, decisive, authoritarian and competitive are not well suited to the complexities of implementing HiAP. Systems leadership requires a ‘distributed’ approach, with well-developed skills of negotiation and consultation to enable collaborative direction-setting and decision-making with other stakeholders. Good leadership is not only about the individual qualities of the leader but also about enabling the whole system to be supportive of innovation, an awareness and understanding of complexity and an appreciation of the perspectives of different stakeholders.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noRot="1" noChangeAspect="1"/>
          </p:cNvSpPr>
          <p:nvPr>
            <p:ph type="sldImg"/>
          </p:nvPr>
        </p:nvSpPr>
        <p:spPr>
          <a:prstGeom prst="rect">
            <a:avLst/>
          </a:prstGeom>
        </p:spPr>
        <p:txBody>
          <a:bodyPr/>
          <a:lstStyle/>
          <a:p>
            <a:endParaRPr/>
          </a:p>
        </p:txBody>
      </p:sp>
      <p:sp>
        <p:nvSpPr>
          <p:cNvPr id="279" name="Shape 279"/>
          <p:cNvSpPr>
            <a:spLocks noGrp="1"/>
          </p:cNvSpPr>
          <p:nvPr>
            <p:ph type="body" sz="quarter" idx="1"/>
          </p:nvPr>
        </p:nvSpPr>
        <p:spPr>
          <a:prstGeom prst="rect">
            <a:avLst/>
          </a:prstGeom>
        </p:spPr>
        <p:txBody>
          <a:bodyPr/>
          <a:lstStyle/>
          <a:p>
            <a:r>
              <a:t>The leadership challenge for HiAP acknowledges the existence of ‘wicked problems’. Contemporary health issues are complex and influenced by factors outside the health sector. HiAP, and leadership for HiAP, are premised on the kind of strategic and collaborative approach required to address these complex issues. This also makes HiAP an inherently political process that involves the reallocation of resources, including power and responsibilities. Leadership for HiAP acknowledges the mind-set that seeks to dismantle silo thinking and begins to explore the continuum of complex systems, and the possibilities this generates.    </a:t>
            </a:r>
          </a:p>
          <a:p>
            <a:r>
              <a:t> </a:t>
            </a:r>
          </a:p>
          <a:p>
            <a:r>
              <a:t>The multidisciplinary and multi-organizational nature of a ‘whole systems’ approach means that partners must work together with a clear common purpose and work efficiently across the distinct organizational boundaries of all stakeholders. However, each part of that system will also be subject to powerful forces external to the collaboration, including those which arise internally within the constituent parties. Stresses and tensions within the partnership will therefore manifest very differently to those found in a single organization. However, ultimately the use of a whole systems approach delivers integrated results or solutions gained from the power of true collaboration and collaborative leadership. </a:t>
            </a:r>
          </a:p>
          <a:p>
            <a:endParaRPr/>
          </a:p>
          <a:p>
            <a:r>
              <a:t>This way of working is important for HiAP practice to succeed, whereby leadership comes from the collaboration and not just one individual. A genuinely whole-system approach for HiAP needs to bridge traditionally separated islands of policy and programmes, which places demands on conventional leadership that is often entrenched by an individual’s reach of power, control or even understanding.   </a:t>
            </a:r>
          </a:p>
          <a:p>
            <a: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625599" y="2416387"/>
            <a:ext cx="9753604" cy="2546775"/>
          </a:xfrm>
          <a:prstGeom prst="rect">
            <a:avLst/>
          </a:prstGeom>
        </p:spPr>
        <p:txBody>
          <a:bodyPr anchor="b"/>
          <a:lstStyle>
            <a:lvl1pPr algn="ctr">
              <a:defRPr sz="8400"/>
            </a:lvl1pPr>
          </a:lstStyle>
          <a:p>
            <a:r>
              <a:t>Title Text</a:t>
            </a:r>
          </a:p>
        </p:txBody>
      </p:sp>
      <p:sp>
        <p:nvSpPr>
          <p:cNvPr id="12" name="Body Level One…"/>
          <p:cNvSpPr txBox="1">
            <a:spLocks noGrp="1"/>
          </p:cNvSpPr>
          <p:nvPr>
            <p:ph type="body" sz="quarter" idx="1"/>
          </p:nvPr>
        </p:nvSpPr>
        <p:spPr>
          <a:xfrm>
            <a:off x="1625599" y="5061372"/>
            <a:ext cx="9753604" cy="1766151"/>
          </a:xfrm>
          <a:prstGeom prst="rect">
            <a:avLst/>
          </a:prstGeom>
        </p:spPr>
        <p:txBody>
          <a:bodyPr/>
          <a:lstStyle>
            <a:lvl1pPr marL="0" indent="0" algn="ctr">
              <a:buSzTx/>
              <a:buFontTx/>
              <a:buNone/>
              <a:defRPr sz="3400"/>
            </a:lvl1pPr>
            <a:lvl2pPr marL="0" indent="0" algn="ctr">
              <a:buSzTx/>
              <a:buFontTx/>
              <a:buNone/>
              <a:defRPr sz="3400"/>
            </a:lvl2pPr>
            <a:lvl3pPr marL="0" indent="0" algn="ctr">
              <a:buSzTx/>
              <a:buFontTx/>
              <a:buNone/>
              <a:defRPr sz="3400"/>
            </a:lvl3pPr>
            <a:lvl4pPr marL="0" indent="0" algn="ctr">
              <a:buSzTx/>
              <a:buFontTx/>
              <a:buNone/>
              <a:defRPr sz="3400"/>
            </a:lvl4pPr>
            <a:lvl5pPr marL="0" indent="0" algn="ctr">
              <a:buSzTx/>
              <a:buFontTx/>
              <a:buNone/>
              <a:defRPr sz="3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87306" y="3042920"/>
            <a:ext cx="11216642" cy="3042924"/>
          </a:xfrm>
          <a:prstGeom prst="rect">
            <a:avLst/>
          </a:prstGeom>
        </p:spPr>
        <p:txBody>
          <a:bodyPr anchor="b"/>
          <a:lstStyle>
            <a:lvl1pPr>
              <a:defRPr sz="8400"/>
            </a:lvl1pPr>
          </a:lstStyle>
          <a:p>
            <a:r>
              <a:t>Title Text</a:t>
            </a:r>
          </a:p>
        </p:txBody>
      </p:sp>
      <p:sp>
        <p:nvSpPr>
          <p:cNvPr id="30" name="Body Level One…"/>
          <p:cNvSpPr txBox="1">
            <a:spLocks noGrp="1"/>
          </p:cNvSpPr>
          <p:nvPr>
            <p:ph type="body" sz="quarter" idx="1"/>
          </p:nvPr>
        </p:nvSpPr>
        <p:spPr>
          <a:xfrm>
            <a:off x="887306" y="6114627"/>
            <a:ext cx="11216642" cy="1600204"/>
          </a:xfrm>
          <a:prstGeom prst="rect">
            <a:avLst/>
          </a:prstGeom>
        </p:spPr>
        <p:txBody>
          <a:bodyPr/>
          <a:lstStyle>
            <a:lvl1pPr marL="0" indent="0">
              <a:buSzTx/>
              <a:buFontTx/>
              <a:buNone/>
              <a:defRPr sz="3400">
                <a:solidFill>
                  <a:srgbClr val="888888"/>
                </a:solidFill>
              </a:defRPr>
            </a:lvl1pPr>
            <a:lvl2pPr marL="0" indent="0">
              <a:buSzTx/>
              <a:buFontTx/>
              <a:buNone/>
              <a:defRPr sz="3400">
                <a:solidFill>
                  <a:srgbClr val="888888"/>
                </a:solidFill>
              </a:defRPr>
            </a:lvl2pPr>
            <a:lvl3pPr marL="0" indent="0">
              <a:buSzTx/>
              <a:buFontTx/>
              <a:buNone/>
              <a:defRPr sz="3400">
                <a:solidFill>
                  <a:srgbClr val="888888"/>
                </a:solidFill>
              </a:defRPr>
            </a:lvl3pPr>
            <a:lvl4pPr marL="0" indent="0">
              <a:buSzTx/>
              <a:buFontTx/>
              <a:buNone/>
              <a:defRPr sz="3400">
                <a:solidFill>
                  <a:srgbClr val="888888"/>
                </a:solidFill>
              </a:defRPr>
            </a:lvl4pPr>
            <a:lvl5pPr marL="0" indent="0">
              <a:buSzTx/>
              <a:buFontTx/>
              <a:buNone/>
              <a:defRPr sz="3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94077" y="3166533"/>
            <a:ext cx="5527046" cy="464143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95773" y="1608664"/>
            <a:ext cx="11216642" cy="1413939"/>
          </a:xfrm>
          <a:prstGeom prst="rect">
            <a:avLst/>
          </a:prstGeom>
        </p:spPr>
        <p:txBody>
          <a:bodyPr/>
          <a:lstStyle/>
          <a:p>
            <a:r>
              <a:t>Title Text</a:t>
            </a:r>
          </a:p>
        </p:txBody>
      </p:sp>
      <p:sp>
        <p:nvSpPr>
          <p:cNvPr id="48" name="Body Level One…"/>
          <p:cNvSpPr txBox="1">
            <a:spLocks noGrp="1"/>
          </p:cNvSpPr>
          <p:nvPr>
            <p:ph type="body" sz="quarter" idx="1"/>
          </p:nvPr>
        </p:nvSpPr>
        <p:spPr>
          <a:xfrm>
            <a:off x="895773" y="3012438"/>
            <a:ext cx="5501641" cy="878843"/>
          </a:xfrm>
          <a:prstGeom prst="rect">
            <a:avLst/>
          </a:prstGeom>
        </p:spPr>
        <p:txBody>
          <a:bodyPr anchor="b"/>
          <a:lstStyle>
            <a:lvl1pPr marL="0" indent="0">
              <a:buSzTx/>
              <a:buFontTx/>
              <a:buNone/>
              <a:defRPr sz="3400" b="1"/>
            </a:lvl1pPr>
            <a:lvl2pPr marL="0" indent="0">
              <a:buSzTx/>
              <a:buFontTx/>
              <a:buNone/>
              <a:defRPr sz="3400" b="1"/>
            </a:lvl2pPr>
            <a:lvl3pPr marL="0" indent="0">
              <a:buSzTx/>
              <a:buFontTx/>
              <a:buNone/>
              <a:defRPr sz="3400" b="1"/>
            </a:lvl3pPr>
            <a:lvl4pPr marL="0" indent="0">
              <a:buSzTx/>
              <a:buFontTx/>
              <a:buNone/>
              <a:defRPr sz="3400" b="1"/>
            </a:lvl4pPr>
            <a:lvl5pPr marL="0" indent="0">
              <a:buSzTx/>
              <a:buFontTx/>
              <a:buNone/>
              <a:defRPr sz="3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583680" y="3012438"/>
            <a:ext cx="5528739" cy="878843"/>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95773" y="1706877"/>
            <a:ext cx="4194389" cy="1706885"/>
          </a:xfrm>
          <a:prstGeom prst="rect">
            <a:avLst/>
          </a:prstGeom>
        </p:spPr>
        <p:txBody>
          <a:bodyPr anchor="b"/>
          <a:lstStyle>
            <a:lvl1pPr>
              <a:defRPr sz="4400"/>
            </a:lvl1pPr>
          </a:lstStyle>
          <a:p>
            <a:r>
              <a:t>Title Text</a:t>
            </a:r>
          </a:p>
        </p:txBody>
      </p:sp>
      <p:sp>
        <p:nvSpPr>
          <p:cNvPr id="73" name="Body Level One…"/>
          <p:cNvSpPr txBox="1">
            <a:spLocks noGrp="1"/>
          </p:cNvSpPr>
          <p:nvPr>
            <p:ph type="body" sz="half" idx="1"/>
          </p:nvPr>
        </p:nvSpPr>
        <p:spPr>
          <a:xfrm>
            <a:off x="5528733" y="2272451"/>
            <a:ext cx="6583682" cy="5198537"/>
          </a:xfrm>
          <a:prstGeom prst="rect">
            <a:avLst/>
          </a:prstGeom>
        </p:spPr>
        <p:txBody>
          <a:bodyPr/>
          <a:lstStyle>
            <a:lvl1pPr marL="314325" indent="-314325">
              <a:defRPr sz="4400"/>
            </a:lvl1pPr>
            <a:lvl2pPr marL="816427" indent="-359227">
              <a:defRPr sz="4400"/>
            </a:lvl2pPr>
            <a:lvl3pPr marL="1333500" indent="-419100">
              <a:defRPr sz="4400"/>
            </a:lvl3pPr>
            <a:lvl4pPr marL="1874520" indent="-502919">
              <a:defRPr sz="4400"/>
            </a:lvl4pPr>
            <a:lvl5pPr marL="2331720" indent="-502920">
              <a:defRPr sz="44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95771" y="3413759"/>
            <a:ext cx="4194391" cy="4065695"/>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95773" y="1706877"/>
            <a:ext cx="4194389" cy="1706885"/>
          </a:xfrm>
          <a:prstGeom prst="rect">
            <a:avLst/>
          </a:prstGeom>
        </p:spPr>
        <p:txBody>
          <a:bodyPr anchor="b"/>
          <a:lstStyle>
            <a:lvl1pPr>
              <a:defRPr sz="4400"/>
            </a:lvl1pPr>
          </a:lstStyle>
          <a:p>
            <a:r>
              <a:t>Title Text</a:t>
            </a:r>
          </a:p>
        </p:txBody>
      </p:sp>
      <p:sp>
        <p:nvSpPr>
          <p:cNvPr id="83" name="Picture Placeholder 2"/>
          <p:cNvSpPr>
            <a:spLocks noGrp="1"/>
          </p:cNvSpPr>
          <p:nvPr>
            <p:ph type="pic" sz="half" idx="13"/>
          </p:nvPr>
        </p:nvSpPr>
        <p:spPr>
          <a:xfrm>
            <a:off x="5528733" y="2272451"/>
            <a:ext cx="6583682" cy="5198537"/>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895773" y="3413759"/>
            <a:ext cx="4194389" cy="4065695"/>
          </a:xfrm>
          <a:prstGeom prst="rect">
            <a:avLst/>
          </a:prstGeom>
        </p:spPr>
        <p:txBody>
          <a:bodyPr/>
          <a:lstStyle>
            <a:lvl1pPr marL="0" indent="0">
              <a:buSzTx/>
              <a:buFontTx/>
              <a:buNone/>
              <a:defRPr sz="2200"/>
            </a:lvl1pPr>
            <a:lvl2pPr marL="0" indent="0">
              <a:buSzTx/>
              <a:buFontTx/>
              <a:buNone/>
              <a:defRPr sz="2200"/>
            </a:lvl2pPr>
            <a:lvl3pPr marL="0" indent="0">
              <a:buSzTx/>
              <a:buFontTx/>
              <a:buNone/>
              <a:defRPr sz="2200"/>
            </a:lvl3pPr>
            <a:lvl4pPr marL="0" indent="0">
              <a:buSzTx/>
              <a:buFontTx/>
              <a:buNone/>
              <a:defRPr sz="2200"/>
            </a:lvl4pPr>
            <a:lvl5pPr marL="0" indent="0">
              <a:buSzTx/>
              <a:buFontTx/>
              <a:buNone/>
              <a:defRPr sz="22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94077" y="1608664"/>
            <a:ext cx="11216645" cy="1413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normAutofit/>
          </a:bodyPr>
          <a:lstStyle/>
          <a:p>
            <a:r>
              <a:t>Title Text</a:t>
            </a:r>
          </a:p>
        </p:txBody>
      </p:sp>
      <p:sp>
        <p:nvSpPr>
          <p:cNvPr id="3" name="Body Level One…"/>
          <p:cNvSpPr txBox="1">
            <a:spLocks noGrp="1"/>
          </p:cNvSpPr>
          <p:nvPr>
            <p:ph type="body" idx="1"/>
          </p:nvPr>
        </p:nvSpPr>
        <p:spPr>
          <a:xfrm>
            <a:off x="894077" y="3166533"/>
            <a:ext cx="11216645" cy="4641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794512" y="8040697"/>
            <a:ext cx="316212" cy="306686"/>
          </a:xfrm>
          <a:prstGeom prst="rect">
            <a:avLst/>
          </a:prstGeom>
          <a:ln w="12700">
            <a:miter lim="400000"/>
          </a:ln>
        </p:spPr>
        <p:txBody>
          <a:bodyPr wrap="none" lIns="48766" tIns="48766" rIns="48766" bIns="48766" anchor="ctr">
            <a:spAutoFit/>
          </a:bodyPr>
          <a:lstStyle>
            <a:lvl1pPr algn="r">
              <a:defRPr sz="1600">
                <a:solidFill>
                  <a:srgbClr val="888888"/>
                </a:solidFill>
                <a:latin typeface="+mj-lt"/>
                <a:ea typeface="+mj-ea"/>
                <a:cs typeface="+mj-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mj-lt"/>
          <a:ea typeface="+mj-ea"/>
          <a:cs typeface="+mj-cs"/>
          <a:sym typeface="Calibri"/>
        </a:defRPr>
      </a:lvl1pPr>
      <a:lvl2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mj-lt"/>
          <a:ea typeface="+mj-ea"/>
          <a:cs typeface="+mj-cs"/>
          <a:sym typeface="Calibri"/>
        </a:defRPr>
      </a:lvl2pPr>
      <a:lvl3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mj-lt"/>
          <a:ea typeface="+mj-ea"/>
          <a:cs typeface="+mj-cs"/>
          <a:sym typeface="Calibri"/>
        </a:defRPr>
      </a:lvl3pPr>
      <a:lvl4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mj-lt"/>
          <a:ea typeface="+mj-ea"/>
          <a:cs typeface="+mj-cs"/>
          <a:sym typeface="Calibri"/>
        </a:defRPr>
      </a:lvl4pPr>
      <a:lvl5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mj-lt"/>
          <a:ea typeface="+mj-ea"/>
          <a:cs typeface="+mj-cs"/>
          <a:sym typeface="Calibri"/>
        </a:defRPr>
      </a:lvl5pPr>
      <a:lvl6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mj-lt"/>
          <a:ea typeface="+mj-ea"/>
          <a:cs typeface="+mj-cs"/>
          <a:sym typeface="Calibri"/>
        </a:defRPr>
      </a:lvl6pPr>
      <a:lvl7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mj-lt"/>
          <a:ea typeface="+mj-ea"/>
          <a:cs typeface="+mj-cs"/>
          <a:sym typeface="Calibri"/>
        </a:defRPr>
      </a:lvl7pPr>
      <a:lvl8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mj-lt"/>
          <a:ea typeface="+mj-ea"/>
          <a:cs typeface="+mj-cs"/>
          <a:sym typeface="Calibri"/>
        </a:defRPr>
      </a:lvl8pPr>
      <a:lvl9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mj-lt"/>
          <a:ea typeface="+mj-ea"/>
          <a:cs typeface="+mj-cs"/>
          <a:sym typeface="Calibri"/>
        </a:defRPr>
      </a:lvl9pPr>
    </p:titleStyle>
    <p:bodyStyle>
      <a:lvl1pPr marL="310240" marR="0" indent="-31024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1pPr>
      <a:lvl2pPr marL="819150" marR="0" indent="-36195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2pPr>
      <a:lvl3pPr marL="1348738" marR="0" indent="-434338"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3pPr>
      <a:lvl4pPr marL="18542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4pPr>
      <a:lvl5pPr marL="23114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5pPr>
      <a:lvl6pPr marL="27686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6pPr>
      <a:lvl7pPr marL="32258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7pPr>
      <a:lvl8pPr marL="36830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8pPr>
      <a:lvl9pPr marL="41402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9pPr>
    </p:bodyStyle>
    <p:otherStyle>
      <a:lvl1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1pPr>
      <a:lvl2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2pPr>
      <a:lvl3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3pPr>
      <a:lvl4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4pPr>
      <a:lvl5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5pPr>
      <a:lvl6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6pPr>
      <a:lvl7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7pPr>
      <a:lvl8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8pPr>
      <a:lvl9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2.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p:cNvSpPr/>
          <p:nvPr/>
        </p:nvSpPr>
        <p:spPr>
          <a:xfrm>
            <a:off x="-16207" y="-33621"/>
            <a:ext cx="13037214" cy="9820842"/>
          </a:xfrm>
          <a:prstGeom prst="rect">
            <a:avLst/>
          </a:prstGeom>
          <a:solidFill>
            <a:srgbClr val="242E7C"/>
          </a:solidFill>
          <a:ln w="12700">
            <a:miter lim="400000"/>
          </a:ln>
        </p:spPr>
        <p:txBody>
          <a:bodyPr lIns="48766" tIns="48766" rIns="48766" bIns="48766" anchor="ctr"/>
          <a:lstStyle/>
          <a:p>
            <a:pPr>
              <a:defRPr sz="2600">
                <a:solidFill>
                  <a:srgbClr val="242E7C"/>
                </a:solidFill>
                <a:latin typeface="+mj-lt"/>
                <a:ea typeface="+mj-ea"/>
                <a:cs typeface="+mj-cs"/>
                <a:sym typeface="Calibri"/>
              </a:defRPr>
            </a:pPr>
            <a:endParaRPr/>
          </a:p>
        </p:txBody>
      </p:sp>
      <p:sp>
        <p:nvSpPr>
          <p:cNvPr id="95" name="Pentagon 1"/>
          <p:cNvSpPr/>
          <p:nvPr/>
        </p:nvSpPr>
        <p:spPr>
          <a:xfrm>
            <a:off x="8910803" y="-42352"/>
            <a:ext cx="4118310" cy="27220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206" y="21600"/>
                </a:lnTo>
                <a:lnTo>
                  <a:pt x="0" y="11002"/>
                </a:lnTo>
                <a:lnTo>
                  <a:pt x="6206" y="0"/>
                </a:lnTo>
                <a:lnTo>
                  <a:pt x="21600" y="0"/>
                </a:lnTo>
                <a:lnTo>
                  <a:pt x="21600" y="21600"/>
                </a:lnTo>
                <a:close/>
              </a:path>
            </a:pathLst>
          </a:custGeom>
          <a:gradFill>
            <a:gsLst>
              <a:gs pos="0">
                <a:srgbClr val="242E7C"/>
              </a:gs>
              <a:gs pos="100000">
                <a:srgbClr val="3D4AC4"/>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endParaRPr/>
          </a:p>
        </p:txBody>
      </p:sp>
      <p:sp>
        <p:nvSpPr>
          <p:cNvPr id="96" name="Subtitle 2"/>
          <p:cNvSpPr txBox="1">
            <a:spLocks noGrp="1"/>
          </p:cNvSpPr>
          <p:nvPr>
            <p:ph type="subTitle" sz="quarter" idx="1"/>
          </p:nvPr>
        </p:nvSpPr>
        <p:spPr>
          <a:xfrm>
            <a:off x="485848" y="4243046"/>
            <a:ext cx="7010759" cy="1747123"/>
          </a:xfrm>
          <a:prstGeom prst="rect">
            <a:avLst/>
          </a:prstGeom>
        </p:spPr>
        <p:txBody>
          <a:bodyPr/>
          <a:lstStyle/>
          <a:p>
            <a:pPr algn="l" defTabSz="1053388">
              <a:spcBef>
                <a:spcPts val="1100"/>
              </a:spcBef>
              <a:defRPr sz="3300" b="1" spc="-200">
                <a:solidFill>
                  <a:srgbClr val="FFFFFF"/>
                </a:solidFill>
                <a:latin typeface="Century Gothic"/>
                <a:ea typeface="Century Gothic"/>
                <a:cs typeface="Century Gothic"/>
                <a:sym typeface="Century Gothic"/>
              </a:defRPr>
            </a:pPr>
            <a:r>
              <a:t>MODULE 11</a:t>
            </a:r>
            <a:endParaRPr spc="-33"/>
          </a:p>
          <a:p>
            <a:pPr algn="l" defTabSz="1053388">
              <a:lnSpc>
                <a:spcPct val="120000"/>
              </a:lnSpc>
              <a:spcBef>
                <a:spcPts val="1100"/>
              </a:spcBef>
              <a:defRPr sz="2500" spc="-100">
                <a:solidFill>
                  <a:srgbClr val="FFFFFF"/>
                </a:solidFill>
                <a:latin typeface="Century Gothic"/>
                <a:ea typeface="Century Gothic"/>
                <a:cs typeface="Century Gothic"/>
                <a:sym typeface="Century Gothic"/>
              </a:defRPr>
            </a:pPr>
            <a:r>
              <a:t>The leadership role of the health sector in HiAP</a:t>
            </a:r>
          </a:p>
        </p:txBody>
      </p:sp>
      <p:pic>
        <p:nvPicPr>
          <p:cNvPr id="97" name="WHO-Logo-white.png" descr="WHO-Logo-white.png"/>
          <p:cNvPicPr>
            <a:picLocks noChangeAspect="1"/>
          </p:cNvPicPr>
          <p:nvPr/>
        </p:nvPicPr>
        <p:blipFill>
          <a:blip r:embed="rId3"/>
          <a:stretch>
            <a:fillRect/>
          </a:stretch>
        </p:blipFill>
        <p:spPr>
          <a:xfrm>
            <a:off x="234950" y="7227089"/>
            <a:ext cx="3676892" cy="1517257"/>
          </a:xfrm>
          <a:prstGeom prst="rect">
            <a:avLst/>
          </a:prstGeom>
          <a:ln w="12700">
            <a:miter lim="400000"/>
          </a:ln>
        </p:spPr>
      </p:pic>
      <p:sp>
        <p:nvSpPr>
          <p:cNvPr id="98" name="Pentagon 1"/>
          <p:cNvSpPr/>
          <p:nvPr/>
        </p:nvSpPr>
        <p:spPr>
          <a:xfrm>
            <a:off x="9329903" y="2679699"/>
            <a:ext cx="3699210" cy="118800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462" y="21600"/>
                </a:lnTo>
                <a:lnTo>
                  <a:pt x="0" y="11002"/>
                </a:lnTo>
                <a:lnTo>
                  <a:pt x="4462" y="0"/>
                </a:lnTo>
                <a:lnTo>
                  <a:pt x="21600" y="0"/>
                </a:lnTo>
                <a:lnTo>
                  <a:pt x="21600" y="21600"/>
                </a:lnTo>
                <a:close/>
              </a:path>
            </a:pathLst>
          </a:custGeom>
          <a:gradFill>
            <a:gsLst>
              <a:gs pos="0">
                <a:srgbClr val="006CA6"/>
              </a:gs>
              <a:gs pos="100000">
                <a:srgbClr val="46A8FF"/>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endParaRPr/>
          </a:p>
        </p:txBody>
      </p:sp>
      <p:sp>
        <p:nvSpPr>
          <p:cNvPr id="99" name="Pentagon 1"/>
          <p:cNvSpPr/>
          <p:nvPr/>
        </p:nvSpPr>
        <p:spPr>
          <a:xfrm>
            <a:off x="8603432" y="3862809"/>
            <a:ext cx="4432635" cy="118800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3724" y="21600"/>
                </a:lnTo>
                <a:lnTo>
                  <a:pt x="0" y="11002"/>
                </a:lnTo>
                <a:lnTo>
                  <a:pt x="3724" y="0"/>
                </a:lnTo>
                <a:lnTo>
                  <a:pt x="21600" y="0"/>
                </a:lnTo>
                <a:lnTo>
                  <a:pt x="21600" y="21600"/>
                </a:lnTo>
                <a:close/>
              </a:path>
            </a:pathLst>
          </a:custGeom>
          <a:gradFill>
            <a:gsLst>
              <a:gs pos="0">
                <a:srgbClr val="008B92"/>
              </a:gs>
              <a:gs pos="100000">
                <a:srgbClr val="68F1FF"/>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endParaRPr/>
          </a:p>
        </p:txBody>
      </p:sp>
      <p:sp>
        <p:nvSpPr>
          <p:cNvPr id="100" name="Pentagon 1"/>
          <p:cNvSpPr/>
          <p:nvPr/>
        </p:nvSpPr>
        <p:spPr>
          <a:xfrm>
            <a:off x="7648574" y="5045919"/>
            <a:ext cx="5372434" cy="118800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3072" y="21600"/>
                </a:lnTo>
                <a:lnTo>
                  <a:pt x="0" y="11002"/>
                </a:lnTo>
                <a:lnTo>
                  <a:pt x="3072" y="0"/>
                </a:lnTo>
                <a:lnTo>
                  <a:pt x="21600" y="0"/>
                </a:lnTo>
                <a:lnTo>
                  <a:pt x="21600" y="21600"/>
                </a:lnTo>
                <a:close/>
              </a:path>
            </a:pathLst>
          </a:custGeom>
          <a:gradFill>
            <a:gsLst>
              <a:gs pos="0">
                <a:srgbClr val="629623"/>
              </a:gs>
              <a:gs pos="100000">
                <a:srgbClr val="BCFF61"/>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endParaRPr/>
          </a:p>
        </p:txBody>
      </p:sp>
      <p:sp>
        <p:nvSpPr>
          <p:cNvPr id="101" name="Pentagon 1"/>
          <p:cNvSpPr/>
          <p:nvPr/>
        </p:nvSpPr>
        <p:spPr>
          <a:xfrm>
            <a:off x="6670750" y="6229029"/>
            <a:ext cx="6358590" cy="1188003"/>
          </a:xfrm>
          <a:custGeom>
            <a:avLst/>
            <a:gdLst/>
            <a:ahLst/>
            <a:cxnLst>
              <a:cxn ang="0">
                <a:pos x="wd2" y="hd2"/>
              </a:cxn>
              <a:cxn ang="5400000">
                <a:pos x="wd2" y="hd2"/>
              </a:cxn>
              <a:cxn ang="10800000">
                <a:pos x="wd2" y="hd2"/>
              </a:cxn>
              <a:cxn ang="16200000">
                <a:pos x="wd2" y="hd2"/>
              </a:cxn>
            </a:cxnLst>
            <a:rect l="0" t="0" r="r" b="b"/>
            <a:pathLst>
              <a:path w="21593" h="21600" extrusionOk="0">
                <a:moveTo>
                  <a:pt x="21591" y="21600"/>
                </a:moveTo>
                <a:lnTo>
                  <a:pt x="2595" y="21600"/>
                </a:lnTo>
                <a:lnTo>
                  <a:pt x="0" y="11002"/>
                </a:lnTo>
                <a:lnTo>
                  <a:pt x="2595" y="0"/>
                </a:lnTo>
                <a:lnTo>
                  <a:pt x="21589" y="0"/>
                </a:lnTo>
                <a:cubicBezTo>
                  <a:pt x="21580" y="7200"/>
                  <a:pt x="21600" y="14400"/>
                  <a:pt x="21591" y="21600"/>
                </a:cubicBezTo>
                <a:close/>
              </a:path>
            </a:pathLst>
          </a:custGeom>
          <a:gradFill>
            <a:gsLst>
              <a:gs pos="0">
                <a:srgbClr val="D3C000"/>
              </a:gs>
              <a:gs pos="100000">
                <a:srgbClr val="FFEC4E"/>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endParaRPr/>
          </a:p>
        </p:txBody>
      </p:sp>
      <p:sp>
        <p:nvSpPr>
          <p:cNvPr id="102" name="Pentagon 1"/>
          <p:cNvSpPr/>
          <p:nvPr/>
        </p:nvSpPr>
        <p:spPr>
          <a:xfrm>
            <a:off x="5743618" y="7412139"/>
            <a:ext cx="7292456" cy="1188003"/>
          </a:xfrm>
          <a:custGeom>
            <a:avLst/>
            <a:gdLst/>
            <a:ahLst/>
            <a:cxnLst>
              <a:cxn ang="0">
                <a:pos x="wd2" y="hd2"/>
              </a:cxn>
              <a:cxn ang="5400000">
                <a:pos x="wd2" y="hd2"/>
              </a:cxn>
              <a:cxn ang="10800000">
                <a:pos x="wd2" y="hd2"/>
              </a:cxn>
              <a:cxn ang="16200000">
                <a:pos x="wd2" y="hd2"/>
              </a:cxn>
            </a:cxnLst>
            <a:rect l="0" t="0" r="r" b="b"/>
            <a:pathLst>
              <a:path w="21594" h="21600" extrusionOk="0">
                <a:moveTo>
                  <a:pt x="21592" y="21600"/>
                </a:moveTo>
                <a:lnTo>
                  <a:pt x="2263" y="21600"/>
                </a:lnTo>
                <a:lnTo>
                  <a:pt x="0" y="11002"/>
                </a:lnTo>
                <a:lnTo>
                  <a:pt x="2263" y="0"/>
                </a:lnTo>
                <a:lnTo>
                  <a:pt x="21589" y="0"/>
                </a:lnTo>
                <a:cubicBezTo>
                  <a:pt x="21581" y="7200"/>
                  <a:pt x="21600" y="14400"/>
                  <a:pt x="21592" y="21600"/>
                </a:cubicBezTo>
                <a:close/>
              </a:path>
            </a:pathLst>
          </a:custGeom>
          <a:gradFill>
            <a:gsLst>
              <a:gs pos="0">
                <a:srgbClr val="EEAB00"/>
              </a:gs>
              <a:gs pos="100000">
                <a:srgbClr val="FFC343"/>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endParaRPr/>
          </a:p>
        </p:txBody>
      </p:sp>
      <p:sp>
        <p:nvSpPr>
          <p:cNvPr id="103" name="Pentagon 1"/>
          <p:cNvSpPr/>
          <p:nvPr/>
        </p:nvSpPr>
        <p:spPr>
          <a:xfrm>
            <a:off x="4794843" y="8595251"/>
            <a:ext cx="8241018" cy="1188003"/>
          </a:xfrm>
          <a:custGeom>
            <a:avLst/>
            <a:gdLst/>
            <a:ahLst/>
            <a:cxnLst>
              <a:cxn ang="0">
                <a:pos x="wd2" y="hd2"/>
              </a:cxn>
              <a:cxn ang="5400000">
                <a:pos x="wd2" y="hd2"/>
              </a:cxn>
              <a:cxn ang="10800000">
                <a:pos x="wd2" y="hd2"/>
              </a:cxn>
              <a:cxn ang="16200000">
                <a:pos x="wd2" y="hd2"/>
              </a:cxn>
            </a:cxnLst>
            <a:rect l="0" t="0" r="r" b="b"/>
            <a:pathLst>
              <a:path w="21595" h="21600" extrusionOk="0">
                <a:moveTo>
                  <a:pt x="21593" y="21600"/>
                </a:moveTo>
                <a:lnTo>
                  <a:pt x="2002" y="21600"/>
                </a:lnTo>
                <a:lnTo>
                  <a:pt x="0" y="11002"/>
                </a:lnTo>
                <a:lnTo>
                  <a:pt x="2002" y="0"/>
                </a:lnTo>
                <a:lnTo>
                  <a:pt x="21590" y="0"/>
                </a:lnTo>
                <a:cubicBezTo>
                  <a:pt x="21583" y="7200"/>
                  <a:pt x="21600" y="14400"/>
                  <a:pt x="21593" y="21600"/>
                </a:cubicBezTo>
                <a:close/>
              </a:path>
            </a:pathLst>
          </a:custGeom>
          <a:gradFill>
            <a:gsLst>
              <a:gs pos="0">
                <a:srgbClr val="E46506"/>
              </a:gs>
              <a:gs pos="100000">
                <a:srgbClr val="FF8236"/>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endParaRPr/>
          </a:p>
        </p:txBody>
      </p:sp>
      <p:sp>
        <p:nvSpPr>
          <p:cNvPr id="104" name="Rectangle 2"/>
          <p:cNvSpPr/>
          <p:nvPr/>
        </p:nvSpPr>
        <p:spPr>
          <a:xfrm>
            <a:off x="10883248" y="501277"/>
            <a:ext cx="1620126" cy="1620123"/>
          </a:xfrm>
          <a:prstGeom prst="rect">
            <a:avLst/>
          </a:prstGeom>
          <a:ln w="127000">
            <a:solidFill>
              <a:srgbClr val="FFFFFF"/>
            </a:solidFill>
            <a:miter/>
          </a:ln>
        </p:spPr>
        <p:txBody>
          <a:bodyPr lIns="48766" tIns="48766" rIns="48766" bIns="48766" anchor="ctr"/>
          <a:lstStyle/>
          <a:p>
            <a:endParaRPr/>
          </a:p>
        </p:txBody>
      </p:sp>
      <p:sp>
        <p:nvSpPr>
          <p:cNvPr id="105" name="TextBox 3"/>
          <p:cNvSpPr txBox="1"/>
          <p:nvPr/>
        </p:nvSpPr>
        <p:spPr>
          <a:xfrm>
            <a:off x="10929701" y="578798"/>
            <a:ext cx="1573673" cy="15072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spAutoFit/>
          </a:bodyPr>
          <a:lstStyle>
            <a:lvl1pPr algn="ctr">
              <a:defRPr sz="9000" b="1" spc="-300">
                <a:solidFill>
                  <a:srgbClr val="FFFFFF"/>
                </a:solidFill>
                <a:latin typeface="Century Gothic"/>
                <a:ea typeface="Century Gothic"/>
                <a:cs typeface="Century Gothic"/>
                <a:sym typeface="Century Gothic"/>
              </a:defRPr>
            </a:lvl1pPr>
          </a:lstStyle>
          <a:p>
            <a:r>
              <a:t>11</a:t>
            </a:r>
          </a:p>
        </p:txBody>
      </p:sp>
      <p:pic>
        <p:nvPicPr>
          <p:cNvPr id="106" name="HiAP-modules-text.png" descr="HiAP-modules-text.png"/>
          <p:cNvPicPr>
            <a:picLocks noChangeAspect="1"/>
          </p:cNvPicPr>
          <p:nvPr/>
        </p:nvPicPr>
        <p:blipFill>
          <a:blip r:embed="rId4"/>
          <a:stretch>
            <a:fillRect/>
          </a:stretch>
        </p:blipFill>
        <p:spPr>
          <a:xfrm>
            <a:off x="10109182" y="80789"/>
            <a:ext cx="685509" cy="2176659"/>
          </a:xfrm>
          <a:prstGeom prst="rect">
            <a:avLst/>
          </a:prstGeom>
          <a:ln w="12700">
            <a:miter lim="400000"/>
          </a:ln>
        </p:spPr>
      </p:pic>
      <p:sp>
        <p:nvSpPr>
          <p:cNvPr id="107" name="Title 1"/>
          <p:cNvSpPr txBox="1">
            <a:spLocks noGrp="1"/>
          </p:cNvSpPr>
          <p:nvPr>
            <p:ph type="ctrTitle"/>
          </p:nvPr>
        </p:nvSpPr>
        <p:spPr>
          <a:xfrm>
            <a:off x="485847" y="358846"/>
            <a:ext cx="7945019" cy="3457339"/>
          </a:xfrm>
          <a:prstGeom prst="rect">
            <a:avLst/>
          </a:prstGeom>
        </p:spPr>
        <p:txBody>
          <a:bodyPr lIns="38100" tIns="38100" rIns="38100" bIns="38100" anchor="ctr"/>
          <a:lstStyle>
            <a:lvl1pPr algn="l" defTabSz="949349">
              <a:lnSpc>
                <a:spcPct val="100000"/>
              </a:lnSpc>
              <a:defRPr sz="5400" b="1" cap="all" spc="-100">
                <a:solidFill>
                  <a:srgbClr val="FFFFFF"/>
                </a:solidFill>
                <a:latin typeface="Century Gothic"/>
                <a:ea typeface="Century Gothic"/>
                <a:cs typeface="Century Gothic"/>
                <a:sym typeface="Century Gothic"/>
              </a:defRPr>
            </a:lvl1pPr>
          </a:lstStyle>
          <a:p>
            <a:r>
              <a:t>Leadership role of the health sector and current challenges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Pentagon 1"/>
          <p:cNvSpPr/>
          <p:nvPr/>
        </p:nvSpPr>
        <p:spPr>
          <a:xfrm>
            <a:off x="0" y="6686153"/>
            <a:ext cx="1646636" cy="12977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202" y="21600"/>
                </a:lnTo>
                <a:lnTo>
                  <a:pt x="21600" y="10998"/>
                </a:lnTo>
                <a:lnTo>
                  <a:pt x="14202" y="0"/>
                </a:lnTo>
                <a:lnTo>
                  <a:pt x="0" y="0"/>
                </a:lnTo>
                <a:close/>
              </a:path>
            </a:pathLst>
          </a:custGeom>
          <a:solidFill>
            <a:srgbClr val="532075"/>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282" name="Pentagon 1"/>
          <p:cNvSpPr/>
          <p:nvPr/>
        </p:nvSpPr>
        <p:spPr>
          <a:xfrm>
            <a:off x="0" y="5396309"/>
            <a:ext cx="1646636" cy="12973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202" y="21600"/>
                </a:lnTo>
                <a:lnTo>
                  <a:pt x="21600" y="11002"/>
                </a:lnTo>
                <a:lnTo>
                  <a:pt x="14202" y="0"/>
                </a:lnTo>
                <a:lnTo>
                  <a:pt x="0" y="0"/>
                </a:lnTo>
                <a:close/>
              </a:path>
            </a:pathLst>
          </a:custGeom>
          <a:solidFill>
            <a:srgbClr val="E50069"/>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283" name="Pentagon 1"/>
          <p:cNvSpPr/>
          <p:nvPr/>
        </p:nvSpPr>
        <p:spPr>
          <a:xfrm>
            <a:off x="0" y="4108053"/>
            <a:ext cx="1646636" cy="12977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202" y="21600"/>
                </a:lnTo>
                <a:lnTo>
                  <a:pt x="21600" y="11005"/>
                </a:lnTo>
                <a:lnTo>
                  <a:pt x="14202" y="0"/>
                </a:lnTo>
                <a:lnTo>
                  <a:pt x="0" y="0"/>
                </a:lnTo>
                <a:close/>
              </a:path>
            </a:pathLst>
          </a:custGeom>
          <a:solidFill>
            <a:srgbClr val="EEAB00"/>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E50069"/>
                </a:solidFill>
              </a:defRPr>
            </a:pPr>
            <a:endParaRPr/>
          </a:p>
        </p:txBody>
      </p:sp>
      <p:sp>
        <p:nvSpPr>
          <p:cNvPr id="284"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j-lt"/>
                <a:ea typeface="+mj-ea"/>
                <a:cs typeface="+mj-cs"/>
                <a:sym typeface="Calibri"/>
              </a:defRPr>
            </a:pPr>
            <a:endParaRPr/>
          </a:p>
        </p:txBody>
      </p:sp>
      <p:sp>
        <p:nvSpPr>
          <p:cNvPr id="285" name="Manages context and relationships"/>
          <p:cNvSpPr txBox="1"/>
          <p:nvPr/>
        </p:nvSpPr>
        <p:spPr>
          <a:xfrm>
            <a:off x="2020189" y="3227070"/>
            <a:ext cx="5519205" cy="4912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lvl1pPr defTabSz="457200">
              <a:lnSpc>
                <a:spcPct val="115000"/>
              </a:lnSpc>
              <a:defRPr sz="2500">
                <a:uFill>
                  <a:solidFill>
                    <a:srgbClr val="000000"/>
                  </a:solidFill>
                </a:uFill>
                <a:latin typeface="Century Gothic"/>
                <a:ea typeface="Century Gothic"/>
                <a:cs typeface="Century Gothic"/>
                <a:sym typeface="Century Gothic"/>
              </a:defRPr>
            </a:lvl1pPr>
          </a:lstStyle>
          <a:p>
            <a:r>
              <a:t>Manages context and relationships</a:t>
            </a:r>
          </a:p>
        </p:txBody>
      </p:sp>
      <p:sp>
        <p:nvSpPr>
          <p:cNvPr id="286" name="Understands the culture of the organizations"/>
          <p:cNvSpPr txBox="1"/>
          <p:nvPr/>
        </p:nvSpPr>
        <p:spPr>
          <a:xfrm>
            <a:off x="2020189" y="4513521"/>
            <a:ext cx="6877727" cy="4912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lvl1pPr defTabSz="457200">
              <a:lnSpc>
                <a:spcPct val="115000"/>
              </a:lnSpc>
              <a:defRPr sz="2500">
                <a:uFill>
                  <a:solidFill>
                    <a:srgbClr val="000000"/>
                  </a:solidFill>
                </a:uFill>
                <a:latin typeface="Century Gothic"/>
                <a:ea typeface="Century Gothic"/>
                <a:cs typeface="Century Gothic"/>
                <a:sym typeface="Century Gothic"/>
              </a:defRPr>
            </a:lvl1pPr>
          </a:lstStyle>
          <a:p>
            <a:r>
              <a:t>Understands the culture of the organizations</a:t>
            </a:r>
          </a:p>
        </p:txBody>
      </p:sp>
      <p:sp>
        <p:nvSpPr>
          <p:cNvPr id="287" name="Creates conditions that favour…"/>
          <p:cNvSpPr txBox="1"/>
          <p:nvPr/>
        </p:nvSpPr>
        <p:spPr>
          <a:xfrm>
            <a:off x="2020189" y="5579590"/>
            <a:ext cx="5259841" cy="9439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p>
            <a:pPr defTabSz="457200">
              <a:lnSpc>
                <a:spcPct val="115000"/>
              </a:lnSpc>
              <a:defRPr sz="2500">
                <a:uFill>
                  <a:solidFill>
                    <a:srgbClr val="000000"/>
                  </a:solidFill>
                </a:uFill>
                <a:latin typeface="Century Gothic"/>
                <a:ea typeface="Century Gothic"/>
                <a:cs typeface="Century Gothic"/>
                <a:sym typeface="Century Gothic"/>
              </a:defRPr>
            </a:pPr>
            <a:r>
              <a:t>Creates conditions that favour </a:t>
            </a:r>
          </a:p>
          <a:p>
            <a:pPr defTabSz="457200">
              <a:lnSpc>
                <a:spcPct val="115000"/>
              </a:lnSpc>
              <a:defRPr sz="2500">
                <a:uFill>
                  <a:solidFill>
                    <a:srgbClr val="000000"/>
                  </a:solidFill>
                </a:uFill>
                <a:latin typeface="Century Gothic"/>
                <a:ea typeface="Century Gothic"/>
                <a:cs typeface="Century Gothic"/>
                <a:sym typeface="Century Gothic"/>
              </a:defRPr>
            </a:pPr>
            <a:r>
              <a:t>emergence and self-organization</a:t>
            </a:r>
          </a:p>
        </p:txBody>
      </p:sp>
      <p:sp>
        <p:nvSpPr>
          <p:cNvPr id="288" name="Works with a notion that complex outcomes can emerge…"/>
          <p:cNvSpPr txBox="1"/>
          <p:nvPr/>
        </p:nvSpPr>
        <p:spPr>
          <a:xfrm>
            <a:off x="2020189" y="6866028"/>
            <a:ext cx="8964421" cy="9439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p>
            <a:pPr defTabSz="457200">
              <a:lnSpc>
                <a:spcPct val="115000"/>
              </a:lnSpc>
              <a:defRPr sz="2500">
                <a:uFill>
                  <a:solidFill>
                    <a:srgbClr val="000000"/>
                  </a:solidFill>
                </a:uFill>
                <a:latin typeface="Century Gothic"/>
                <a:ea typeface="Century Gothic"/>
                <a:cs typeface="Century Gothic"/>
                <a:sym typeface="Century Gothic"/>
              </a:defRPr>
            </a:pPr>
            <a:r>
              <a:t>Works with a notion that complex outcomes can emerge </a:t>
            </a:r>
          </a:p>
          <a:p>
            <a:pPr defTabSz="457200">
              <a:lnSpc>
                <a:spcPct val="115000"/>
              </a:lnSpc>
              <a:defRPr sz="2500">
                <a:uFill>
                  <a:solidFill>
                    <a:srgbClr val="000000"/>
                  </a:solidFill>
                </a:uFill>
                <a:latin typeface="Century Gothic"/>
                <a:ea typeface="Century Gothic"/>
                <a:cs typeface="Century Gothic"/>
                <a:sym typeface="Century Gothic"/>
              </a:defRPr>
            </a:pPr>
            <a:r>
              <a:t>from good enough vision and minimum specifications.</a:t>
            </a:r>
          </a:p>
        </p:txBody>
      </p:sp>
      <p:grpSp>
        <p:nvGrpSpPr>
          <p:cNvPr id="292" name="Group"/>
          <p:cNvGrpSpPr/>
          <p:nvPr/>
        </p:nvGrpSpPr>
        <p:grpSpPr>
          <a:xfrm>
            <a:off x="1539335" y="4115911"/>
            <a:ext cx="10248607" cy="2585245"/>
            <a:chOff x="0" y="0"/>
            <a:chExt cx="10248606" cy="2585243"/>
          </a:xfrm>
        </p:grpSpPr>
        <p:sp>
          <p:nvSpPr>
            <p:cNvPr id="289" name="Line"/>
            <p:cNvSpPr/>
            <p:nvPr/>
          </p:nvSpPr>
          <p:spPr>
            <a:xfrm>
              <a:off x="-1" y="-1"/>
              <a:ext cx="10248607"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290" name="Line"/>
            <p:cNvSpPr/>
            <p:nvPr/>
          </p:nvSpPr>
          <p:spPr>
            <a:xfrm>
              <a:off x="-1" y="1286095"/>
              <a:ext cx="10248607"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291" name="Line"/>
            <p:cNvSpPr/>
            <p:nvPr/>
          </p:nvSpPr>
          <p:spPr>
            <a:xfrm>
              <a:off x="-1" y="2585242"/>
              <a:ext cx="10248607"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grpSp>
      <p:sp>
        <p:nvSpPr>
          <p:cNvPr id="293" name="Credit: slide created by Dr Catherine Hannaway, Durham University for the PAHO Health in All Policies training, May 2015."/>
          <p:cNvSpPr txBox="1"/>
          <p:nvPr/>
        </p:nvSpPr>
        <p:spPr>
          <a:xfrm>
            <a:off x="1427276" y="9140663"/>
            <a:ext cx="10472726" cy="3134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lvl1pPr algn="ctr" defTabSz="457200">
              <a:lnSpc>
                <a:spcPct val="115000"/>
              </a:lnSpc>
              <a:defRPr sz="1400" i="1">
                <a:uFill>
                  <a:solidFill>
                    <a:srgbClr val="000000"/>
                  </a:solidFill>
                </a:uFill>
                <a:latin typeface="Century Gothic"/>
                <a:ea typeface="Century Gothic"/>
                <a:cs typeface="Century Gothic"/>
                <a:sym typeface="Century Gothic"/>
              </a:defRPr>
            </a:lvl1pPr>
          </a:lstStyle>
          <a:p>
            <a:r>
              <a:t>Credit: slide created by Dr Catherine Hannaway, Durham University for the PAHO Health in All Policies training, May 2015.</a:t>
            </a:r>
          </a:p>
        </p:txBody>
      </p:sp>
      <p:grpSp>
        <p:nvGrpSpPr>
          <p:cNvPr id="299" name="Group"/>
          <p:cNvGrpSpPr/>
          <p:nvPr/>
        </p:nvGrpSpPr>
        <p:grpSpPr>
          <a:xfrm>
            <a:off x="0" y="-16670"/>
            <a:ext cx="2568181" cy="1943896"/>
            <a:chOff x="0" y="0"/>
            <a:chExt cx="2568180" cy="1943894"/>
          </a:xfrm>
        </p:grpSpPr>
        <p:sp>
          <p:nvSpPr>
            <p:cNvPr id="294"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4452DA"/>
                </a:gs>
                <a:gs pos="100000">
                  <a:srgbClr val="242E7C"/>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297" name="Group 25"/>
            <p:cNvGrpSpPr/>
            <p:nvPr/>
          </p:nvGrpSpPr>
          <p:grpSpPr>
            <a:xfrm>
              <a:off x="604404" y="458877"/>
              <a:ext cx="1127558" cy="1026211"/>
              <a:chOff x="0" y="-1"/>
              <a:chExt cx="1127556" cy="1026210"/>
            </a:xfrm>
          </p:grpSpPr>
          <p:sp>
            <p:nvSpPr>
              <p:cNvPr id="295" name="Title 1"/>
              <p:cNvSpPr txBox="1"/>
              <p:nvPr/>
            </p:nvSpPr>
            <p:spPr>
              <a:xfrm>
                <a:off x="-1" y="-2"/>
                <a:ext cx="1127558" cy="10262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11</a:t>
                </a:r>
              </a:p>
            </p:txBody>
          </p:sp>
          <p:sp>
            <p:nvSpPr>
              <p:cNvPr id="296"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pic>
          <p:nvPicPr>
            <p:cNvPr id="298"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sp>
        <p:nvSpPr>
          <p:cNvPr id="300" name="Pentagon 1"/>
          <p:cNvSpPr/>
          <p:nvPr/>
        </p:nvSpPr>
        <p:spPr>
          <a:xfrm>
            <a:off x="0" y="2820192"/>
            <a:ext cx="1646636" cy="12977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202" y="21600"/>
                </a:lnTo>
                <a:lnTo>
                  <a:pt x="21600" y="10998"/>
                </a:lnTo>
                <a:lnTo>
                  <a:pt x="14202" y="0"/>
                </a:lnTo>
                <a:lnTo>
                  <a:pt x="0" y="0"/>
                </a:lnTo>
                <a:close/>
              </a:path>
            </a:pathLst>
          </a:custGeom>
          <a:solidFill>
            <a:srgbClr val="629623"/>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301" name="Title 1"/>
          <p:cNvSpPr txBox="1"/>
          <p:nvPr/>
        </p:nvSpPr>
        <p:spPr>
          <a:xfrm>
            <a:off x="2863072" y="265311"/>
            <a:ext cx="9425201" cy="14139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normAutofit/>
          </a:bodyPr>
          <a:lstStyle/>
          <a:p>
            <a:pPr>
              <a:lnSpc>
                <a:spcPct val="90000"/>
              </a:lnSpc>
              <a:defRPr sz="4000" b="1" cap="all" spc="-200">
                <a:solidFill>
                  <a:srgbClr val="FFFFFF"/>
                </a:solidFill>
                <a:latin typeface="Century Gothic"/>
                <a:ea typeface="Century Gothic"/>
                <a:cs typeface="Century Gothic"/>
                <a:sym typeface="Century Gothic"/>
              </a:defRPr>
            </a:pPr>
            <a:r>
              <a:t>THE H</a:t>
            </a:r>
            <a:r>
              <a:rPr cap="none"/>
              <a:t>i</a:t>
            </a:r>
            <a:r>
              <a:t>AP (COMPLEX ADAPTIVE) LEADER</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 name="Group"/>
          <p:cNvGrpSpPr/>
          <p:nvPr/>
        </p:nvGrpSpPr>
        <p:grpSpPr>
          <a:xfrm>
            <a:off x="-1" y="7794228"/>
            <a:ext cx="1651639" cy="914006"/>
            <a:chOff x="0" y="0"/>
            <a:chExt cx="1651637" cy="914004"/>
          </a:xfrm>
        </p:grpSpPr>
        <p:sp>
          <p:nvSpPr>
            <p:cNvPr id="305" name="Pentagon 1"/>
            <p:cNvSpPr/>
            <p:nvPr/>
          </p:nvSpPr>
          <p:spPr>
            <a:xfrm flipH="1">
              <a:off x="269015" y="139"/>
              <a:ext cx="1382623" cy="9138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206" y="21600"/>
                  </a:lnTo>
                  <a:lnTo>
                    <a:pt x="0" y="11002"/>
                  </a:lnTo>
                  <a:lnTo>
                    <a:pt x="6206" y="0"/>
                  </a:lnTo>
                  <a:lnTo>
                    <a:pt x="21600" y="0"/>
                  </a:lnTo>
                  <a:lnTo>
                    <a:pt x="21600" y="21600"/>
                  </a:lnTo>
                  <a:close/>
                </a:path>
              </a:pathLst>
            </a:custGeom>
            <a:solidFill>
              <a:srgbClr val="BE0D0D"/>
            </a:soli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sp>
          <p:nvSpPr>
            <p:cNvPr id="306" name="Rectangle"/>
            <p:cNvSpPr/>
            <p:nvPr/>
          </p:nvSpPr>
          <p:spPr>
            <a:xfrm>
              <a:off x="0" y="-1"/>
              <a:ext cx="298451" cy="914006"/>
            </a:xfrm>
            <a:prstGeom prst="rect">
              <a:avLst/>
            </a:prstGeom>
            <a:solidFill>
              <a:srgbClr val="BE0D0D"/>
            </a:solidFill>
            <a:ln w="12700" cap="flat">
              <a:noFill/>
              <a:miter lim="400000"/>
            </a:ln>
            <a:effectLst/>
          </p:spPr>
          <p:txBody>
            <a:bodyPr wrap="square" lIns="48766" tIns="48766" rIns="48766" bIns="48766" numCol="1" anchor="ctr">
              <a:noAutofit/>
            </a:bodyPr>
            <a:lstStyle/>
            <a:p>
              <a:endParaRPr/>
            </a:p>
          </p:txBody>
        </p:sp>
      </p:grpSp>
      <p:grpSp>
        <p:nvGrpSpPr>
          <p:cNvPr id="310" name="Group"/>
          <p:cNvGrpSpPr/>
          <p:nvPr/>
        </p:nvGrpSpPr>
        <p:grpSpPr>
          <a:xfrm>
            <a:off x="-1" y="6883872"/>
            <a:ext cx="1651639" cy="916311"/>
            <a:chOff x="0" y="0"/>
            <a:chExt cx="1651637" cy="916309"/>
          </a:xfrm>
        </p:grpSpPr>
        <p:sp>
          <p:nvSpPr>
            <p:cNvPr id="308" name="Pentagon 1"/>
            <p:cNvSpPr/>
            <p:nvPr/>
          </p:nvSpPr>
          <p:spPr>
            <a:xfrm flipH="1">
              <a:off x="269015" y="0"/>
              <a:ext cx="1382623" cy="91386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206" y="21600"/>
                  </a:lnTo>
                  <a:lnTo>
                    <a:pt x="0" y="11002"/>
                  </a:lnTo>
                  <a:lnTo>
                    <a:pt x="6206" y="0"/>
                  </a:lnTo>
                  <a:lnTo>
                    <a:pt x="21600" y="0"/>
                  </a:lnTo>
                  <a:lnTo>
                    <a:pt x="21600" y="21600"/>
                  </a:lnTo>
                  <a:close/>
                </a:path>
              </a:pathLst>
            </a:custGeom>
            <a:solidFill>
              <a:srgbClr val="E46506"/>
            </a:soli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solidFill>
                    <a:srgbClr val="E50069"/>
                  </a:solidFill>
                </a:defRPr>
              </a:pPr>
              <a:endParaRPr/>
            </a:p>
          </p:txBody>
        </p:sp>
        <p:sp>
          <p:nvSpPr>
            <p:cNvPr id="309" name="Rectangle"/>
            <p:cNvSpPr/>
            <p:nvPr/>
          </p:nvSpPr>
          <p:spPr>
            <a:xfrm>
              <a:off x="0" y="2305"/>
              <a:ext cx="298451" cy="914005"/>
            </a:xfrm>
            <a:prstGeom prst="rect">
              <a:avLst/>
            </a:prstGeom>
            <a:solidFill>
              <a:srgbClr val="E46506"/>
            </a:solidFill>
            <a:ln w="12700" cap="flat">
              <a:noFill/>
              <a:miter lim="400000"/>
            </a:ln>
            <a:effectLst/>
          </p:spPr>
          <p:txBody>
            <a:bodyPr wrap="square" lIns="48766" tIns="48766" rIns="48766" bIns="48766" numCol="1" anchor="ctr">
              <a:noAutofit/>
            </a:bodyPr>
            <a:lstStyle/>
            <a:p>
              <a:endParaRPr/>
            </a:p>
          </p:txBody>
        </p:sp>
      </p:grpSp>
      <p:grpSp>
        <p:nvGrpSpPr>
          <p:cNvPr id="313" name="Group"/>
          <p:cNvGrpSpPr/>
          <p:nvPr/>
        </p:nvGrpSpPr>
        <p:grpSpPr>
          <a:xfrm>
            <a:off x="-1" y="5972175"/>
            <a:ext cx="1651639" cy="918431"/>
            <a:chOff x="0" y="0"/>
            <a:chExt cx="1651637" cy="918430"/>
          </a:xfrm>
        </p:grpSpPr>
        <p:sp>
          <p:nvSpPr>
            <p:cNvPr id="311" name="Pentagon 1"/>
            <p:cNvSpPr/>
            <p:nvPr/>
          </p:nvSpPr>
          <p:spPr>
            <a:xfrm flipH="1">
              <a:off x="269015" y="4566"/>
              <a:ext cx="1382623" cy="91386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206" y="21600"/>
                  </a:lnTo>
                  <a:lnTo>
                    <a:pt x="0" y="11002"/>
                  </a:lnTo>
                  <a:lnTo>
                    <a:pt x="6206" y="0"/>
                  </a:lnTo>
                  <a:lnTo>
                    <a:pt x="21600" y="0"/>
                  </a:lnTo>
                  <a:lnTo>
                    <a:pt x="21600" y="21600"/>
                  </a:lnTo>
                  <a:close/>
                </a:path>
              </a:pathLst>
            </a:custGeom>
            <a:solidFill>
              <a:srgbClr val="EEAB00"/>
            </a:soli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sp>
          <p:nvSpPr>
            <p:cNvPr id="312" name="Rectangle"/>
            <p:cNvSpPr/>
            <p:nvPr/>
          </p:nvSpPr>
          <p:spPr>
            <a:xfrm>
              <a:off x="0" y="0"/>
              <a:ext cx="298451" cy="914005"/>
            </a:xfrm>
            <a:prstGeom prst="rect">
              <a:avLst/>
            </a:prstGeom>
            <a:solidFill>
              <a:srgbClr val="EEAB00"/>
            </a:solidFill>
            <a:ln w="12700" cap="flat">
              <a:noFill/>
              <a:miter lim="400000"/>
            </a:ln>
            <a:effectLst/>
          </p:spPr>
          <p:txBody>
            <a:bodyPr wrap="square" lIns="48766" tIns="48766" rIns="48766" bIns="48766" numCol="1" anchor="ctr">
              <a:noAutofit/>
            </a:bodyPr>
            <a:lstStyle/>
            <a:p>
              <a:endParaRPr/>
            </a:p>
          </p:txBody>
        </p:sp>
      </p:grpSp>
      <p:grpSp>
        <p:nvGrpSpPr>
          <p:cNvPr id="316" name="Group"/>
          <p:cNvGrpSpPr/>
          <p:nvPr/>
        </p:nvGrpSpPr>
        <p:grpSpPr>
          <a:xfrm>
            <a:off x="-1" y="5064521"/>
            <a:ext cx="1651639" cy="918210"/>
            <a:chOff x="0" y="0"/>
            <a:chExt cx="1651637" cy="918208"/>
          </a:xfrm>
        </p:grpSpPr>
        <p:sp>
          <p:nvSpPr>
            <p:cNvPr id="314" name="Pentagon 1"/>
            <p:cNvSpPr/>
            <p:nvPr/>
          </p:nvSpPr>
          <p:spPr>
            <a:xfrm flipH="1">
              <a:off x="269015" y="4344"/>
              <a:ext cx="1382623" cy="91386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206" y="21600"/>
                  </a:lnTo>
                  <a:lnTo>
                    <a:pt x="0" y="11002"/>
                  </a:lnTo>
                  <a:lnTo>
                    <a:pt x="6206" y="0"/>
                  </a:lnTo>
                  <a:lnTo>
                    <a:pt x="21600" y="0"/>
                  </a:lnTo>
                  <a:lnTo>
                    <a:pt x="21600" y="21600"/>
                  </a:lnTo>
                  <a:close/>
                </a:path>
              </a:pathLst>
            </a:custGeom>
            <a:solidFill>
              <a:srgbClr val="D3C000"/>
            </a:soli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sp>
          <p:nvSpPr>
            <p:cNvPr id="315" name="Rectangle"/>
            <p:cNvSpPr/>
            <p:nvPr/>
          </p:nvSpPr>
          <p:spPr>
            <a:xfrm>
              <a:off x="0" y="0"/>
              <a:ext cx="298451" cy="913609"/>
            </a:xfrm>
            <a:prstGeom prst="rect">
              <a:avLst/>
            </a:prstGeom>
            <a:solidFill>
              <a:srgbClr val="D3C000"/>
            </a:solidFill>
            <a:ln w="12700" cap="flat">
              <a:noFill/>
              <a:miter lim="400000"/>
            </a:ln>
            <a:effectLst/>
          </p:spPr>
          <p:txBody>
            <a:bodyPr wrap="square" lIns="48766" tIns="48766" rIns="48766" bIns="48766" numCol="1" anchor="ctr">
              <a:noAutofit/>
            </a:bodyPr>
            <a:lstStyle/>
            <a:p>
              <a:endParaRPr/>
            </a:p>
          </p:txBody>
        </p:sp>
      </p:grpSp>
      <p:grpSp>
        <p:nvGrpSpPr>
          <p:cNvPr id="319" name="Group"/>
          <p:cNvGrpSpPr/>
          <p:nvPr/>
        </p:nvGrpSpPr>
        <p:grpSpPr>
          <a:xfrm>
            <a:off x="-1" y="4158853"/>
            <a:ext cx="1651639" cy="915279"/>
            <a:chOff x="0" y="0"/>
            <a:chExt cx="1651637" cy="915277"/>
          </a:xfrm>
        </p:grpSpPr>
        <p:sp>
          <p:nvSpPr>
            <p:cNvPr id="317" name="Pentagon 1"/>
            <p:cNvSpPr/>
            <p:nvPr/>
          </p:nvSpPr>
          <p:spPr>
            <a:xfrm flipH="1">
              <a:off x="269015" y="1413"/>
              <a:ext cx="1382623" cy="91386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206" y="21600"/>
                  </a:lnTo>
                  <a:lnTo>
                    <a:pt x="0" y="11002"/>
                  </a:lnTo>
                  <a:lnTo>
                    <a:pt x="6206" y="0"/>
                  </a:lnTo>
                  <a:lnTo>
                    <a:pt x="21600" y="0"/>
                  </a:lnTo>
                  <a:lnTo>
                    <a:pt x="21600" y="21600"/>
                  </a:lnTo>
                  <a:close/>
                </a:path>
              </a:pathLst>
            </a:custGeom>
            <a:solidFill>
              <a:srgbClr val="629623"/>
            </a:soli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sp>
          <p:nvSpPr>
            <p:cNvPr id="318" name="Rectangle"/>
            <p:cNvSpPr/>
            <p:nvPr/>
          </p:nvSpPr>
          <p:spPr>
            <a:xfrm>
              <a:off x="0" y="0"/>
              <a:ext cx="298451" cy="914006"/>
            </a:xfrm>
            <a:prstGeom prst="rect">
              <a:avLst/>
            </a:prstGeom>
            <a:solidFill>
              <a:srgbClr val="629623"/>
            </a:solidFill>
            <a:ln w="12700" cap="flat">
              <a:noFill/>
              <a:miter lim="400000"/>
            </a:ln>
            <a:effectLst/>
          </p:spPr>
          <p:txBody>
            <a:bodyPr wrap="square" lIns="48766" tIns="48766" rIns="48766" bIns="48766" numCol="1" anchor="ctr">
              <a:noAutofit/>
            </a:bodyPr>
            <a:lstStyle/>
            <a:p>
              <a:endParaRPr/>
            </a:p>
          </p:txBody>
        </p:sp>
      </p:grpSp>
      <p:grpSp>
        <p:nvGrpSpPr>
          <p:cNvPr id="322" name="Group"/>
          <p:cNvGrpSpPr/>
          <p:nvPr/>
        </p:nvGrpSpPr>
        <p:grpSpPr>
          <a:xfrm>
            <a:off x="-1" y="3253137"/>
            <a:ext cx="1651639" cy="914052"/>
            <a:chOff x="0" y="0"/>
            <a:chExt cx="1651637" cy="914050"/>
          </a:xfrm>
        </p:grpSpPr>
        <p:sp>
          <p:nvSpPr>
            <p:cNvPr id="320" name="Pentagon 1"/>
            <p:cNvSpPr/>
            <p:nvPr/>
          </p:nvSpPr>
          <p:spPr>
            <a:xfrm flipH="1">
              <a:off x="269015" y="0"/>
              <a:ext cx="1382623" cy="91386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206" y="21600"/>
                  </a:lnTo>
                  <a:lnTo>
                    <a:pt x="0" y="11002"/>
                  </a:lnTo>
                  <a:lnTo>
                    <a:pt x="6206" y="0"/>
                  </a:lnTo>
                  <a:lnTo>
                    <a:pt x="21600" y="0"/>
                  </a:lnTo>
                  <a:lnTo>
                    <a:pt x="21600" y="21600"/>
                  </a:lnTo>
                  <a:close/>
                </a:path>
              </a:pathLst>
            </a:custGeom>
            <a:solidFill>
              <a:srgbClr val="006128"/>
            </a:soli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solidFill>
                    <a:srgbClr val="E50069"/>
                  </a:solidFill>
                </a:defRPr>
              </a:pPr>
              <a:endParaRPr/>
            </a:p>
          </p:txBody>
        </p:sp>
        <p:sp>
          <p:nvSpPr>
            <p:cNvPr id="321" name="Rectangle"/>
            <p:cNvSpPr/>
            <p:nvPr/>
          </p:nvSpPr>
          <p:spPr>
            <a:xfrm>
              <a:off x="0" y="46"/>
              <a:ext cx="298451" cy="914006"/>
            </a:xfrm>
            <a:prstGeom prst="rect">
              <a:avLst/>
            </a:prstGeom>
            <a:solidFill>
              <a:srgbClr val="006128"/>
            </a:solidFill>
            <a:ln w="12700" cap="flat">
              <a:noFill/>
              <a:miter lim="400000"/>
            </a:ln>
            <a:effectLst/>
          </p:spPr>
          <p:txBody>
            <a:bodyPr wrap="square" lIns="48766" tIns="48766" rIns="48766" bIns="48766" numCol="1" anchor="ctr">
              <a:noAutofit/>
            </a:bodyPr>
            <a:lstStyle/>
            <a:p>
              <a:endParaRPr/>
            </a:p>
          </p:txBody>
        </p:sp>
      </p:grpSp>
      <p:sp>
        <p:nvSpPr>
          <p:cNvPr id="323"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j-lt"/>
                <a:ea typeface="+mj-ea"/>
                <a:cs typeface="+mj-cs"/>
                <a:sym typeface="Calibri"/>
              </a:defRPr>
            </a:pPr>
            <a:endParaRPr/>
          </a:p>
        </p:txBody>
      </p:sp>
      <p:sp>
        <p:nvSpPr>
          <p:cNvPr id="324" name="Collective intelligence, not individual genius"/>
          <p:cNvSpPr txBox="1"/>
          <p:nvPr/>
        </p:nvSpPr>
        <p:spPr>
          <a:xfrm>
            <a:off x="2023626" y="2544622"/>
            <a:ext cx="6866565" cy="4912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lvl1pPr defTabSz="457200">
              <a:lnSpc>
                <a:spcPct val="115000"/>
              </a:lnSpc>
              <a:defRPr sz="2500">
                <a:uFill>
                  <a:solidFill>
                    <a:srgbClr val="000000"/>
                  </a:solidFill>
                </a:uFill>
                <a:latin typeface="Century Gothic"/>
                <a:ea typeface="Century Gothic"/>
                <a:cs typeface="Century Gothic"/>
                <a:sym typeface="Century Gothic"/>
              </a:defRPr>
            </a:lvl1pPr>
          </a:lstStyle>
          <a:p>
            <a:r>
              <a:t>Collective intelligence, not individual genius</a:t>
            </a:r>
          </a:p>
        </p:txBody>
      </p:sp>
      <p:sp>
        <p:nvSpPr>
          <p:cNvPr id="325" name="From targets to a systems approach"/>
          <p:cNvSpPr txBox="1"/>
          <p:nvPr/>
        </p:nvSpPr>
        <p:spPr>
          <a:xfrm>
            <a:off x="2023627" y="3451752"/>
            <a:ext cx="5626950" cy="4912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lvl1pPr defTabSz="457200">
              <a:lnSpc>
                <a:spcPct val="115000"/>
              </a:lnSpc>
              <a:defRPr sz="2500">
                <a:uFill>
                  <a:solidFill>
                    <a:srgbClr val="000000"/>
                  </a:solidFill>
                </a:uFill>
                <a:latin typeface="Century Gothic"/>
                <a:ea typeface="Century Gothic"/>
                <a:cs typeface="Century Gothic"/>
                <a:sym typeface="Century Gothic"/>
              </a:defRPr>
            </a:lvl1pPr>
          </a:lstStyle>
          <a:p>
            <a:r>
              <a:t>From targets to a systems approach</a:t>
            </a:r>
          </a:p>
        </p:txBody>
      </p:sp>
      <p:sp>
        <p:nvSpPr>
          <p:cNvPr id="326" name="Accept the reality of ‘wicked problems’"/>
          <p:cNvSpPr txBox="1"/>
          <p:nvPr/>
        </p:nvSpPr>
        <p:spPr>
          <a:xfrm>
            <a:off x="2023627" y="4358882"/>
            <a:ext cx="6228774" cy="4912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lvl1pPr defTabSz="457200">
              <a:lnSpc>
                <a:spcPct val="115000"/>
              </a:lnSpc>
              <a:defRPr sz="2500">
                <a:uFill>
                  <a:solidFill>
                    <a:srgbClr val="000000"/>
                  </a:solidFill>
                </a:uFill>
                <a:latin typeface="Century Gothic"/>
                <a:ea typeface="Century Gothic"/>
                <a:cs typeface="Century Gothic"/>
                <a:sym typeface="Century Gothic"/>
              </a:defRPr>
            </a:lvl1pPr>
          </a:lstStyle>
          <a:p>
            <a:r>
              <a:t>Accept the reality of ‘wicked problems’</a:t>
            </a:r>
          </a:p>
        </p:txBody>
      </p:sp>
      <p:sp>
        <p:nvSpPr>
          <p:cNvPr id="327" name="Work with uncertainty"/>
          <p:cNvSpPr txBox="1"/>
          <p:nvPr/>
        </p:nvSpPr>
        <p:spPr>
          <a:xfrm>
            <a:off x="2023627" y="5266011"/>
            <a:ext cx="3421038" cy="4912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lvl1pPr defTabSz="457200">
              <a:lnSpc>
                <a:spcPct val="115000"/>
              </a:lnSpc>
              <a:defRPr sz="2500">
                <a:uFill>
                  <a:solidFill>
                    <a:srgbClr val="000000"/>
                  </a:solidFill>
                </a:uFill>
                <a:latin typeface="Century Gothic"/>
                <a:ea typeface="Century Gothic"/>
                <a:cs typeface="Century Gothic"/>
                <a:sym typeface="Century Gothic"/>
              </a:defRPr>
            </a:lvl1pPr>
          </a:lstStyle>
          <a:p>
            <a:r>
              <a:t>Work with uncertainty</a:t>
            </a:r>
          </a:p>
        </p:txBody>
      </p:sp>
      <p:sp>
        <p:nvSpPr>
          <p:cNvPr id="328" name="Shift from providing answers to asking the questions"/>
          <p:cNvSpPr txBox="1"/>
          <p:nvPr/>
        </p:nvSpPr>
        <p:spPr>
          <a:xfrm>
            <a:off x="2023627" y="6175357"/>
            <a:ext cx="7945568" cy="4912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lvl1pPr defTabSz="457200">
              <a:lnSpc>
                <a:spcPct val="115000"/>
              </a:lnSpc>
              <a:defRPr sz="2500">
                <a:uFill>
                  <a:solidFill>
                    <a:srgbClr val="000000"/>
                  </a:solidFill>
                </a:uFill>
                <a:latin typeface="Century Gothic"/>
                <a:ea typeface="Century Gothic"/>
                <a:cs typeface="Century Gothic"/>
                <a:sym typeface="Century Gothic"/>
              </a:defRPr>
            </a:lvl1pPr>
          </a:lstStyle>
          <a:p>
            <a:r>
              <a:t>Shift from providing answers to asking the questions</a:t>
            </a:r>
          </a:p>
        </p:txBody>
      </p:sp>
      <p:sp>
        <p:nvSpPr>
          <p:cNvPr id="329" name="Acknowledge limits of the ‘can do’ culture"/>
          <p:cNvSpPr txBox="1"/>
          <p:nvPr/>
        </p:nvSpPr>
        <p:spPr>
          <a:xfrm>
            <a:off x="2023627" y="7082487"/>
            <a:ext cx="6672003" cy="4912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lvl1pPr defTabSz="457200">
              <a:lnSpc>
                <a:spcPct val="115000"/>
              </a:lnSpc>
              <a:defRPr sz="2500">
                <a:uFill>
                  <a:solidFill>
                    <a:srgbClr val="000000"/>
                  </a:solidFill>
                </a:uFill>
                <a:latin typeface="Century Gothic"/>
                <a:ea typeface="Century Gothic"/>
                <a:cs typeface="Century Gothic"/>
                <a:sym typeface="Century Gothic"/>
              </a:defRPr>
            </a:lvl1pPr>
          </a:lstStyle>
          <a:p>
            <a:r>
              <a:t>Acknowledge limits of the ‘can do’ culture</a:t>
            </a:r>
          </a:p>
        </p:txBody>
      </p:sp>
      <p:sp>
        <p:nvSpPr>
          <p:cNvPr id="330" name="Encourage positive deviance in place of negativity."/>
          <p:cNvSpPr txBox="1"/>
          <p:nvPr/>
        </p:nvSpPr>
        <p:spPr>
          <a:xfrm>
            <a:off x="2023626" y="8002316"/>
            <a:ext cx="8070988" cy="4912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lvl1pPr defTabSz="457200">
              <a:lnSpc>
                <a:spcPct val="115000"/>
              </a:lnSpc>
              <a:defRPr sz="2500">
                <a:uFill>
                  <a:solidFill>
                    <a:srgbClr val="000000"/>
                  </a:solidFill>
                </a:uFill>
                <a:latin typeface="Century Gothic"/>
                <a:ea typeface="Century Gothic"/>
                <a:cs typeface="Century Gothic"/>
                <a:sym typeface="Century Gothic"/>
              </a:defRPr>
            </a:lvl1pPr>
          </a:lstStyle>
          <a:p>
            <a:r>
              <a:t>Encourage positive deviance in place of negativity.</a:t>
            </a:r>
          </a:p>
        </p:txBody>
      </p:sp>
      <p:sp>
        <p:nvSpPr>
          <p:cNvPr id="331" name="Line"/>
          <p:cNvSpPr/>
          <p:nvPr/>
        </p:nvSpPr>
        <p:spPr>
          <a:xfrm>
            <a:off x="1588362" y="3253518"/>
            <a:ext cx="10194854" cy="2"/>
          </a:xfrm>
          <a:prstGeom prst="line">
            <a:avLst/>
          </a:prstGeom>
          <a:ln w="12700">
            <a:solidFill>
              <a:srgbClr val="242E7C"/>
            </a:solidFill>
            <a:miter lim="400000"/>
          </a:ln>
        </p:spPr>
        <p:txBody>
          <a:bodyPr lIns="45718" tIns="45718" rIns="45718" bIns="45718"/>
          <a:lstStyle/>
          <a:p>
            <a:endParaRPr/>
          </a:p>
        </p:txBody>
      </p:sp>
      <p:sp>
        <p:nvSpPr>
          <p:cNvPr id="332" name="Line"/>
          <p:cNvSpPr/>
          <p:nvPr/>
        </p:nvSpPr>
        <p:spPr>
          <a:xfrm>
            <a:off x="1588362" y="4169983"/>
            <a:ext cx="10194854" cy="2"/>
          </a:xfrm>
          <a:prstGeom prst="line">
            <a:avLst/>
          </a:prstGeom>
          <a:ln w="12700">
            <a:solidFill>
              <a:srgbClr val="242E7C"/>
            </a:solidFill>
            <a:miter lim="400000"/>
          </a:ln>
        </p:spPr>
        <p:txBody>
          <a:bodyPr lIns="45718" tIns="45718" rIns="45718" bIns="45718"/>
          <a:lstStyle/>
          <a:p>
            <a:endParaRPr/>
          </a:p>
        </p:txBody>
      </p:sp>
      <p:sp>
        <p:nvSpPr>
          <p:cNvPr id="333" name="Line"/>
          <p:cNvSpPr/>
          <p:nvPr/>
        </p:nvSpPr>
        <p:spPr>
          <a:xfrm>
            <a:off x="1588362" y="5064412"/>
            <a:ext cx="10194854" cy="2"/>
          </a:xfrm>
          <a:prstGeom prst="line">
            <a:avLst/>
          </a:prstGeom>
          <a:ln w="12700">
            <a:solidFill>
              <a:srgbClr val="242E7C"/>
            </a:solidFill>
            <a:miter lim="400000"/>
          </a:ln>
        </p:spPr>
        <p:txBody>
          <a:bodyPr lIns="45718" tIns="45718" rIns="45718" bIns="45718"/>
          <a:lstStyle/>
          <a:p>
            <a:endParaRPr/>
          </a:p>
        </p:txBody>
      </p:sp>
      <p:sp>
        <p:nvSpPr>
          <p:cNvPr id="334" name="Line"/>
          <p:cNvSpPr/>
          <p:nvPr/>
        </p:nvSpPr>
        <p:spPr>
          <a:xfrm>
            <a:off x="1588362" y="5972650"/>
            <a:ext cx="10194854" cy="2"/>
          </a:xfrm>
          <a:prstGeom prst="line">
            <a:avLst/>
          </a:prstGeom>
          <a:ln w="12700">
            <a:solidFill>
              <a:srgbClr val="242E7C"/>
            </a:solidFill>
            <a:miter lim="400000"/>
          </a:ln>
        </p:spPr>
        <p:txBody>
          <a:bodyPr lIns="45718" tIns="45718" rIns="45718" bIns="45718"/>
          <a:lstStyle/>
          <a:p>
            <a:endParaRPr/>
          </a:p>
        </p:txBody>
      </p:sp>
      <p:sp>
        <p:nvSpPr>
          <p:cNvPr id="335" name="Line"/>
          <p:cNvSpPr/>
          <p:nvPr/>
        </p:nvSpPr>
        <p:spPr>
          <a:xfrm>
            <a:off x="1588362" y="6892480"/>
            <a:ext cx="10194854" cy="2"/>
          </a:xfrm>
          <a:prstGeom prst="line">
            <a:avLst/>
          </a:prstGeom>
          <a:ln w="12700">
            <a:solidFill>
              <a:srgbClr val="242E7C"/>
            </a:solidFill>
            <a:miter lim="400000"/>
          </a:ln>
        </p:spPr>
        <p:txBody>
          <a:bodyPr lIns="45718" tIns="45718" rIns="45718" bIns="45718"/>
          <a:lstStyle/>
          <a:p>
            <a:endParaRPr/>
          </a:p>
        </p:txBody>
      </p:sp>
      <p:sp>
        <p:nvSpPr>
          <p:cNvPr id="336" name="Line"/>
          <p:cNvSpPr/>
          <p:nvPr/>
        </p:nvSpPr>
        <p:spPr>
          <a:xfrm>
            <a:off x="1588362" y="7786909"/>
            <a:ext cx="10194854" cy="2"/>
          </a:xfrm>
          <a:prstGeom prst="line">
            <a:avLst/>
          </a:prstGeom>
          <a:ln w="12700">
            <a:solidFill>
              <a:srgbClr val="242E7C"/>
            </a:solidFill>
            <a:miter lim="400000"/>
          </a:ln>
        </p:spPr>
        <p:txBody>
          <a:bodyPr lIns="45718" tIns="45718" rIns="45718" bIns="45718"/>
          <a:lstStyle/>
          <a:p>
            <a:endParaRPr/>
          </a:p>
        </p:txBody>
      </p:sp>
      <p:sp>
        <p:nvSpPr>
          <p:cNvPr id="337" name="Credit: slide created by Dr Catherine Hannaway, Durham University for the PAHO Health in All Policies training, May 2015."/>
          <p:cNvSpPr txBox="1"/>
          <p:nvPr/>
        </p:nvSpPr>
        <p:spPr>
          <a:xfrm>
            <a:off x="1427276" y="9140663"/>
            <a:ext cx="10472726" cy="3134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lvl1pPr algn="ctr" defTabSz="457200">
              <a:lnSpc>
                <a:spcPct val="115000"/>
              </a:lnSpc>
              <a:defRPr sz="1400" i="1">
                <a:uFill>
                  <a:solidFill>
                    <a:srgbClr val="000000"/>
                  </a:solidFill>
                </a:uFill>
                <a:latin typeface="Century Gothic"/>
                <a:ea typeface="Century Gothic"/>
                <a:cs typeface="Century Gothic"/>
                <a:sym typeface="Century Gothic"/>
              </a:defRPr>
            </a:lvl1pPr>
          </a:lstStyle>
          <a:p>
            <a:r>
              <a:t>Credit: slide created by Dr Catherine Hannaway, Durham University for the PAHO Health in All Policies training, May 2015.</a:t>
            </a:r>
          </a:p>
        </p:txBody>
      </p:sp>
      <p:grpSp>
        <p:nvGrpSpPr>
          <p:cNvPr id="343" name="Group"/>
          <p:cNvGrpSpPr/>
          <p:nvPr/>
        </p:nvGrpSpPr>
        <p:grpSpPr>
          <a:xfrm>
            <a:off x="0" y="-16670"/>
            <a:ext cx="2568181" cy="1943896"/>
            <a:chOff x="0" y="0"/>
            <a:chExt cx="2568180" cy="1943894"/>
          </a:xfrm>
        </p:grpSpPr>
        <p:sp>
          <p:nvSpPr>
            <p:cNvPr id="338"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4452DA"/>
                </a:gs>
                <a:gs pos="100000">
                  <a:srgbClr val="242E7C"/>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341" name="Group 25"/>
            <p:cNvGrpSpPr/>
            <p:nvPr/>
          </p:nvGrpSpPr>
          <p:grpSpPr>
            <a:xfrm>
              <a:off x="604404" y="458877"/>
              <a:ext cx="1127558" cy="1026211"/>
              <a:chOff x="0" y="-1"/>
              <a:chExt cx="1127556" cy="1026210"/>
            </a:xfrm>
          </p:grpSpPr>
          <p:sp>
            <p:nvSpPr>
              <p:cNvPr id="339" name="Title 1"/>
              <p:cNvSpPr txBox="1"/>
              <p:nvPr/>
            </p:nvSpPr>
            <p:spPr>
              <a:xfrm>
                <a:off x="-1" y="-2"/>
                <a:ext cx="1127558" cy="10262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11</a:t>
                </a:r>
              </a:p>
            </p:txBody>
          </p:sp>
          <p:sp>
            <p:nvSpPr>
              <p:cNvPr id="340"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pic>
          <p:nvPicPr>
            <p:cNvPr id="342"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grpSp>
        <p:nvGrpSpPr>
          <p:cNvPr id="346" name="Group"/>
          <p:cNvGrpSpPr/>
          <p:nvPr/>
        </p:nvGrpSpPr>
        <p:grpSpPr>
          <a:xfrm>
            <a:off x="-1" y="2345927"/>
            <a:ext cx="1651639" cy="914006"/>
            <a:chOff x="0" y="0"/>
            <a:chExt cx="1651637" cy="914004"/>
          </a:xfrm>
        </p:grpSpPr>
        <p:sp>
          <p:nvSpPr>
            <p:cNvPr id="344" name="Pentagon 1"/>
            <p:cNvSpPr/>
            <p:nvPr/>
          </p:nvSpPr>
          <p:spPr>
            <a:xfrm flipH="1">
              <a:off x="269015" y="79"/>
              <a:ext cx="1382623" cy="9138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206" y="21600"/>
                  </a:lnTo>
                  <a:lnTo>
                    <a:pt x="0" y="11002"/>
                  </a:lnTo>
                  <a:lnTo>
                    <a:pt x="6206" y="0"/>
                  </a:lnTo>
                  <a:lnTo>
                    <a:pt x="21600" y="0"/>
                  </a:lnTo>
                  <a:lnTo>
                    <a:pt x="21600" y="21600"/>
                  </a:lnTo>
                  <a:close/>
                </a:path>
              </a:pathLst>
            </a:custGeom>
            <a:solidFill>
              <a:srgbClr val="008B92"/>
            </a:soli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sp>
          <p:nvSpPr>
            <p:cNvPr id="345" name="Rectangle"/>
            <p:cNvSpPr/>
            <p:nvPr/>
          </p:nvSpPr>
          <p:spPr>
            <a:xfrm>
              <a:off x="0" y="-1"/>
              <a:ext cx="298451" cy="914006"/>
            </a:xfrm>
            <a:prstGeom prst="rect">
              <a:avLst/>
            </a:prstGeom>
            <a:solidFill>
              <a:srgbClr val="008B92"/>
            </a:solidFill>
            <a:ln w="12700" cap="flat">
              <a:noFill/>
              <a:miter lim="400000"/>
            </a:ln>
            <a:effectLst/>
          </p:spPr>
          <p:txBody>
            <a:bodyPr wrap="square" lIns="48766" tIns="48766" rIns="48766" bIns="48766" numCol="1" anchor="ctr">
              <a:noAutofit/>
            </a:bodyPr>
            <a:lstStyle/>
            <a:p>
              <a:endParaRPr/>
            </a:p>
          </p:txBody>
        </p:sp>
      </p:grpSp>
      <p:sp>
        <p:nvSpPr>
          <p:cNvPr id="347" name="Title 1"/>
          <p:cNvSpPr txBox="1"/>
          <p:nvPr/>
        </p:nvSpPr>
        <p:spPr>
          <a:xfrm>
            <a:off x="2863072" y="253648"/>
            <a:ext cx="9425201" cy="14139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normAutofit/>
          </a:bodyPr>
          <a:lstStyle/>
          <a:p>
            <a:pPr>
              <a:lnSpc>
                <a:spcPct val="90000"/>
              </a:lnSpc>
              <a:defRPr sz="4000" b="1" cap="all" spc="-200">
                <a:solidFill>
                  <a:srgbClr val="FFFFFF"/>
                </a:solidFill>
                <a:latin typeface="Century Gothic"/>
                <a:ea typeface="Century Gothic"/>
                <a:cs typeface="Century Gothic"/>
                <a:sym typeface="Century Gothic"/>
              </a:defRPr>
            </a:pPr>
            <a:r>
              <a:t>RETHINKING LEADERSHIP FOR H</a:t>
            </a:r>
            <a:r>
              <a:rPr cap="none"/>
              <a:t>i</a:t>
            </a:r>
            <a:r>
              <a:t>AP</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hared vision and a clear mandate"/>
          <p:cNvSpPr txBox="1">
            <a:spLocks noGrp="1"/>
          </p:cNvSpPr>
          <p:nvPr>
            <p:ph type="body" sz="quarter" idx="1"/>
          </p:nvPr>
        </p:nvSpPr>
        <p:spPr>
          <a:xfrm>
            <a:off x="2044287" y="1973267"/>
            <a:ext cx="9324148" cy="1269335"/>
          </a:xfrm>
          <a:prstGeom prst="rect">
            <a:avLst/>
          </a:prstGeom>
        </p:spPr>
        <p:txBody>
          <a:bodyPr anchor="ctr"/>
          <a:lstStyle>
            <a:lvl1pPr marL="0" indent="0" defTabSz="1079397">
              <a:lnSpc>
                <a:spcPct val="108000"/>
              </a:lnSpc>
              <a:spcBef>
                <a:spcPts val="1100"/>
              </a:spcBef>
              <a:buSzTx/>
              <a:buNone/>
              <a:defRPr sz="2900">
                <a:latin typeface="Century Gothic"/>
                <a:ea typeface="Century Gothic"/>
                <a:cs typeface="Century Gothic"/>
                <a:sym typeface="Century Gothic"/>
              </a:defRPr>
            </a:lvl1pPr>
          </a:lstStyle>
          <a:p>
            <a:r>
              <a:t>Shared vision and a clear mandate</a:t>
            </a:r>
          </a:p>
        </p:txBody>
      </p:sp>
      <p:sp>
        <p:nvSpPr>
          <p:cNvPr id="352" name="Content Placeholder 2"/>
          <p:cNvSpPr txBox="1"/>
          <p:nvPr/>
        </p:nvSpPr>
        <p:spPr>
          <a:xfrm>
            <a:off x="2044287" y="3288531"/>
            <a:ext cx="9324148" cy="1420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normAutofit/>
          </a:bodyPr>
          <a:lstStyle>
            <a:lvl1pPr defTabSz="1079397">
              <a:lnSpc>
                <a:spcPct val="120000"/>
              </a:lnSpc>
              <a:spcBef>
                <a:spcPts val="1100"/>
              </a:spcBef>
              <a:defRPr sz="2900">
                <a:latin typeface="Century Gothic"/>
                <a:ea typeface="Century Gothic"/>
                <a:cs typeface="Century Gothic"/>
                <a:sym typeface="Century Gothic"/>
              </a:defRPr>
            </a:lvl1pPr>
          </a:lstStyle>
          <a:p>
            <a:r>
              <a:t>Realistic goals and objectives</a:t>
            </a:r>
          </a:p>
        </p:txBody>
      </p:sp>
      <p:sp>
        <p:nvSpPr>
          <p:cNvPr id="353" name="Content Placeholder 2"/>
          <p:cNvSpPr txBox="1"/>
          <p:nvPr/>
        </p:nvSpPr>
        <p:spPr>
          <a:xfrm>
            <a:off x="2044287" y="5097991"/>
            <a:ext cx="9324148" cy="5323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ormAutofit lnSpcReduction="10000"/>
          </a:bodyPr>
          <a:lstStyle>
            <a:lvl1pPr defTabSz="1079397">
              <a:lnSpc>
                <a:spcPct val="108000"/>
              </a:lnSpc>
              <a:spcBef>
                <a:spcPts val="1100"/>
              </a:spcBef>
              <a:defRPr sz="2900">
                <a:latin typeface="Century Gothic"/>
                <a:ea typeface="Century Gothic"/>
                <a:cs typeface="Century Gothic"/>
                <a:sym typeface="Century Gothic"/>
              </a:defRPr>
            </a:lvl1pPr>
          </a:lstStyle>
          <a:p>
            <a:r>
              <a:t>Resist over-engineering structures</a:t>
            </a:r>
          </a:p>
        </p:txBody>
      </p:sp>
      <p:sp>
        <p:nvSpPr>
          <p:cNvPr id="354" name="Content Placeholder 2"/>
          <p:cNvSpPr txBox="1"/>
          <p:nvPr/>
        </p:nvSpPr>
        <p:spPr>
          <a:xfrm>
            <a:off x="2035045" y="6120553"/>
            <a:ext cx="9324145" cy="1313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normAutofit/>
          </a:bodyPr>
          <a:lstStyle/>
          <a:p>
            <a:pPr defTabSz="1079397">
              <a:lnSpc>
                <a:spcPct val="120000"/>
              </a:lnSpc>
              <a:spcBef>
                <a:spcPts val="1100"/>
              </a:spcBef>
              <a:defRPr sz="2900">
                <a:latin typeface="Century Gothic"/>
                <a:ea typeface="Century Gothic"/>
                <a:cs typeface="Century Gothic"/>
                <a:sym typeface="Century Gothic"/>
              </a:defRPr>
            </a:pPr>
            <a:r>
              <a:t>Invest in relationship development and </a:t>
            </a:r>
            <a:br/>
            <a:r>
              <a:t>creating a common language</a:t>
            </a:r>
          </a:p>
        </p:txBody>
      </p:sp>
      <p:sp>
        <p:nvSpPr>
          <p:cNvPr id="355" name="Content Placeholder 2"/>
          <p:cNvSpPr txBox="1"/>
          <p:nvPr/>
        </p:nvSpPr>
        <p:spPr>
          <a:xfrm>
            <a:off x="2035045" y="7641097"/>
            <a:ext cx="9324145" cy="979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normAutofit/>
          </a:bodyPr>
          <a:lstStyle>
            <a:lvl1pPr defTabSz="1079397">
              <a:lnSpc>
                <a:spcPct val="120000"/>
              </a:lnSpc>
              <a:spcBef>
                <a:spcPts val="1100"/>
              </a:spcBef>
              <a:defRPr sz="2900">
                <a:latin typeface="Century Gothic"/>
                <a:ea typeface="Century Gothic"/>
                <a:cs typeface="Century Gothic"/>
                <a:sym typeface="Century Gothic"/>
              </a:defRPr>
            </a:lvl1pPr>
          </a:lstStyle>
          <a:p>
            <a:r>
              <a:t>Ability to have honest dialogue.</a:t>
            </a:r>
          </a:p>
        </p:txBody>
      </p:sp>
      <p:grpSp>
        <p:nvGrpSpPr>
          <p:cNvPr id="360" name="Group"/>
          <p:cNvGrpSpPr/>
          <p:nvPr/>
        </p:nvGrpSpPr>
        <p:grpSpPr>
          <a:xfrm>
            <a:off x="1390139" y="3320439"/>
            <a:ext cx="9639211" cy="4148111"/>
            <a:chOff x="0" y="0"/>
            <a:chExt cx="9639210" cy="4148109"/>
          </a:xfrm>
        </p:grpSpPr>
        <p:sp>
          <p:nvSpPr>
            <p:cNvPr id="356" name="Line"/>
            <p:cNvSpPr/>
            <p:nvPr/>
          </p:nvSpPr>
          <p:spPr>
            <a:xfrm>
              <a:off x="0" y="-1"/>
              <a:ext cx="9639210"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357" name="Line"/>
            <p:cNvSpPr/>
            <p:nvPr/>
          </p:nvSpPr>
          <p:spPr>
            <a:xfrm>
              <a:off x="0" y="1382702"/>
              <a:ext cx="9639211"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358" name="Line"/>
            <p:cNvSpPr/>
            <p:nvPr/>
          </p:nvSpPr>
          <p:spPr>
            <a:xfrm>
              <a:off x="-1" y="2765406"/>
              <a:ext cx="9639210"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359" name="Line"/>
            <p:cNvSpPr/>
            <p:nvPr/>
          </p:nvSpPr>
          <p:spPr>
            <a:xfrm>
              <a:off x="-1" y="4148108"/>
              <a:ext cx="9639210"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grpSp>
      <p:sp>
        <p:nvSpPr>
          <p:cNvPr id="361" name="Pentagon 1"/>
          <p:cNvSpPr/>
          <p:nvPr/>
        </p:nvSpPr>
        <p:spPr>
          <a:xfrm>
            <a:off x="0" y="1920477"/>
            <a:ext cx="1652986" cy="13954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3670" y="21600"/>
                </a:lnTo>
                <a:lnTo>
                  <a:pt x="21600" y="11003"/>
                </a:lnTo>
                <a:lnTo>
                  <a:pt x="13670" y="0"/>
                </a:lnTo>
                <a:lnTo>
                  <a:pt x="0" y="0"/>
                </a:lnTo>
                <a:close/>
              </a:path>
            </a:pathLst>
          </a:custGeom>
          <a:solidFill>
            <a:srgbClr val="D3C000"/>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362" name="Pentagon 1"/>
          <p:cNvSpPr/>
          <p:nvPr/>
        </p:nvSpPr>
        <p:spPr>
          <a:xfrm>
            <a:off x="0" y="3305571"/>
            <a:ext cx="1652986" cy="13954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3670" y="21600"/>
                </a:lnTo>
                <a:lnTo>
                  <a:pt x="21600" y="11003"/>
                </a:lnTo>
                <a:lnTo>
                  <a:pt x="13670" y="0"/>
                </a:lnTo>
                <a:lnTo>
                  <a:pt x="0" y="0"/>
                </a:lnTo>
                <a:close/>
              </a:path>
            </a:pathLst>
          </a:custGeom>
          <a:solidFill>
            <a:srgbClr val="EEAB00"/>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E50069"/>
                </a:solidFill>
              </a:defRPr>
            </a:pPr>
            <a:endParaRPr/>
          </a:p>
        </p:txBody>
      </p:sp>
      <p:sp>
        <p:nvSpPr>
          <p:cNvPr id="363" name="Pentagon 1"/>
          <p:cNvSpPr/>
          <p:nvPr/>
        </p:nvSpPr>
        <p:spPr>
          <a:xfrm>
            <a:off x="0" y="4690664"/>
            <a:ext cx="1652986" cy="13950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3670" y="21600"/>
                </a:lnTo>
                <a:lnTo>
                  <a:pt x="21600" y="11000"/>
                </a:lnTo>
                <a:lnTo>
                  <a:pt x="13670" y="0"/>
                </a:lnTo>
                <a:lnTo>
                  <a:pt x="0" y="0"/>
                </a:lnTo>
                <a:close/>
              </a:path>
            </a:pathLst>
          </a:custGeom>
          <a:solidFill>
            <a:srgbClr val="E46506"/>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364" name="Pentagon 1"/>
          <p:cNvSpPr/>
          <p:nvPr/>
        </p:nvSpPr>
        <p:spPr>
          <a:xfrm>
            <a:off x="0" y="6077743"/>
            <a:ext cx="1652986" cy="13954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3670" y="21600"/>
                </a:lnTo>
                <a:lnTo>
                  <a:pt x="21600" y="11003"/>
                </a:lnTo>
                <a:lnTo>
                  <a:pt x="13670" y="0"/>
                </a:lnTo>
                <a:lnTo>
                  <a:pt x="0" y="0"/>
                </a:lnTo>
                <a:close/>
              </a:path>
            </a:pathLst>
          </a:custGeom>
          <a:solidFill>
            <a:srgbClr val="BE0D0D"/>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365" name="Pentagon 1"/>
          <p:cNvSpPr/>
          <p:nvPr/>
        </p:nvSpPr>
        <p:spPr>
          <a:xfrm>
            <a:off x="0" y="7464028"/>
            <a:ext cx="1652986" cy="13954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3670" y="21600"/>
                </a:lnTo>
                <a:lnTo>
                  <a:pt x="21600" y="11003"/>
                </a:lnTo>
                <a:lnTo>
                  <a:pt x="13670" y="0"/>
                </a:lnTo>
                <a:lnTo>
                  <a:pt x="0" y="0"/>
                </a:lnTo>
                <a:close/>
              </a:path>
            </a:pathLst>
          </a:custGeom>
          <a:solidFill>
            <a:srgbClr val="E50069"/>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366"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j-lt"/>
                <a:ea typeface="+mj-ea"/>
                <a:cs typeface="+mj-cs"/>
                <a:sym typeface="Calibri"/>
              </a:defRPr>
            </a:pPr>
            <a:endParaRPr/>
          </a:p>
        </p:txBody>
      </p:sp>
      <p:sp>
        <p:nvSpPr>
          <p:cNvPr id="367" name="Credit: slide created by Dr Catherine Hannaway, Durham University for the PAHO Health in All Policies training, May 2015."/>
          <p:cNvSpPr txBox="1"/>
          <p:nvPr/>
        </p:nvSpPr>
        <p:spPr>
          <a:xfrm>
            <a:off x="1427276" y="9140663"/>
            <a:ext cx="10472726" cy="3134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lvl1pPr algn="ctr" defTabSz="457200">
              <a:lnSpc>
                <a:spcPct val="115000"/>
              </a:lnSpc>
              <a:defRPr sz="1400" i="1">
                <a:uFill>
                  <a:solidFill>
                    <a:srgbClr val="000000"/>
                  </a:solidFill>
                </a:uFill>
                <a:latin typeface="Century Gothic"/>
                <a:ea typeface="Century Gothic"/>
                <a:cs typeface="Century Gothic"/>
                <a:sym typeface="Century Gothic"/>
              </a:defRPr>
            </a:lvl1pPr>
          </a:lstStyle>
          <a:p>
            <a:r>
              <a:t>Credit: slide created by Dr Catherine Hannaway, Durham University for the PAHO Health in All Policies training, May 2015.</a:t>
            </a:r>
          </a:p>
        </p:txBody>
      </p:sp>
      <p:grpSp>
        <p:nvGrpSpPr>
          <p:cNvPr id="373" name="Group"/>
          <p:cNvGrpSpPr/>
          <p:nvPr/>
        </p:nvGrpSpPr>
        <p:grpSpPr>
          <a:xfrm>
            <a:off x="0" y="-16670"/>
            <a:ext cx="2568181" cy="1943896"/>
            <a:chOff x="0" y="0"/>
            <a:chExt cx="2568180" cy="1943894"/>
          </a:xfrm>
        </p:grpSpPr>
        <p:sp>
          <p:nvSpPr>
            <p:cNvPr id="368"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4452DA"/>
                </a:gs>
                <a:gs pos="100000">
                  <a:srgbClr val="242E7C"/>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371" name="Group 25"/>
            <p:cNvGrpSpPr/>
            <p:nvPr/>
          </p:nvGrpSpPr>
          <p:grpSpPr>
            <a:xfrm>
              <a:off x="604404" y="458877"/>
              <a:ext cx="1127558" cy="1026211"/>
              <a:chOff x="0" y="-1"/>
              <a:chExt cx="1127556" cy="1026210"/>
            </a:xfrm>
          </p:grpSpPr>
          <p:sp>
            <p:nvSpPr>
              <p:cNvPr id="369" name="Title 1"/>
              <p:cNvSpPr txBox="1"/>
              <p:nvPr/>
            </p:nvSpPr>
            <p:spPr>
              <a:xfrm>
                <a:off x="-1" y="-2"/>
                <a:ext cx="1127558" cy="10262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11</a:t>
                </a:r>
              </a:p>
            </p:txBody>
          </p:sp>
          <p:sp>
            <p:nvSpPr>
              <p:cNvPr id="370"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pic>
          <p:nvPicPr>
            <p:cNvPr id="372"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sp>
        <p:nvSpPr>
          <p:cNvPr id="374" name="Title 1"/>
          <p:cNvSpPr txBox="1"/>
          <p:nvPr/>
        </p:nvSpPr>
        <p:spPr>
          <a:xfrm>
            <a:off x="2863072" y="299502"/>
            <a:ext cx="9425201" cy="14139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normAutofit/>
          </a:bodyPr>
          <a:lstStyle/>
          <a:p>
            <a:pPr>
              <a:lnSpc>
                <a:spcPct val="90000"/>
              </a:lnSpc>
              <a:defRPr sz="4000" b="1" cap="all" spc="-200">
                <a:solidFill>
                  <a:srgbClr val="FFFFFF"/>
                </a:solidFill>
                <a:latin typeface="Century Gothic"/>
                <a:ea typeface="Century Gothic"/>
                <a:cs typeface="Century Gothic"/>
                <a:sym typeface="Century Gothic"/>
              </a:defRPr>
            </a:pPr>
            <a:r>
              <a:t>HOW CAN LEADERSHIP OF H</a:t>
            </a:r>
            <a:r>
              <a:rPr cap="none"/>
              <a:t>i</a:t>
            </a:r>
            <a:r>
              <a:t>AP HAVE THE BEST CHANCE OF SUCCEEDING?</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Pentagon 1"/>
          <p:cNvSpPr/>
          <p:nvPr/>
        </p:nvSpPr>
        <p:spPr>
          <a:xfrm>
            <a:off x="11880849" y="6370239"/>
            <a:ext cx="1131096" cy="1619649"/>
          </a:xfrm>
          <a:custGeom>
            <a:avLst/>
            <a:gdLst/>
            <a:ahLst/>
            <a:cxnLst>
              <a:cxn ang="0">
                <a:pos x="wd2" y="hd2"/>
              </a:cxn>
              <a:cxn ang="5400000">
                <a:pos x="wd2" y="hd2"/>
              </a:cxn>
              <a:cxn ang="10800000">
                <a:pos x="wd2" y="hd2"/>
              </a:cxn>
              <a:cxn ang="16200000">
                <a:pos x="wd2" y="hd2"/>
              </a:cxn>
            </a:cxnLst>
            <a:rect l="0" t="0" r="r" b="b"/>
            <a:pathLst>
              <a:path w="21600" h="21600" extrusionOk="0">
                <a:moveTo>
                  <a:pt x="13445" y="0"/>
                </a:moveTo>
                <a:lnTo>
                  <a:pt x="0" y="11004"/>
                </a:lnTo>
                <a:lnTo>
                  <a:pt x="13445" y="21600"/>
                </a:lnTo>
                <a:lnTo>
                  <a:pt x="21600" y="21600"/>
                </a:lnTo>
                <a:lnTo>
                  <a:pt x="21600" y="0"/>
                </a:lnTo>
                <a:lnTo>
                  <a:pt x="13445" y="0"/>
                </a:lnTo>
                <a:close/>
              </a:path>
            </a:pathLst>
          </a:custGeom>
          <a:solidFill>
            <a:srgbClr val="A71680"/>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379" name="Pentagon 1"/>
          <p:cNvSpPr/>
          <p:nvPr/>
        </p:nvSpPr>
        <p:spPr>
          <a:xfrm>
            <a:off x="11880849" y="4762103"/>
            <a:ext cx="1131096" cy="1620045"/>
          </a:xfrm>
          <a:custGeom>
            <a:avLst/>
            <a:gdLst/>
            <a:ahLst/>
            <a:cxnLst>
              <a:cxn ang="0">
                <a:pos x="wd2" y="hd2"/>
              </a:cxn>
              <a:cxn ang="5400000">
                <a:pos x="wd2" y="hd2"/>
              </a:cxn>
              <a:cxn ang="10800000">
                <a:pos x="wd2" y="hd2"/>
              </a:cxn>
              <a:cxn ang="16200000">
                <a:pos x="wd2" y="hd2"/>
              </a:cxn>
            </a:cxnLst>
            <a:rect l="0" t="0" r="r" b="b"/>
            <a:pathLst>
              <a:path w="21600" h="21600" extrusionOk="0">
                <a:moveTo>
                  <a:pt x="13445" y="0"/>
                </a:moveTo>
                <a:lnTo>
                  <a:pt x="0" y="11001"/>
                </a:lnTo>
                <a:lnTo>
                  <a:pt x="13445" y="21600"/>
                </a:lnTo>
                <a:lnTo>
                  <a:pt x="21600" y="21600"/>
                </a:lnTo>
                <a:lnTo>
                  <a:pt x="21600" y="0"/>
                </a:lnTo>
                <a:lnTo>
                  <a:pt x="13445" y="0"/>
                </a:lnTo>
                <a:close/>
              </a:path>
            </a:pathLst>
          </a:custGeom>
          <a:solidFill>
            <a:srgbClr val="E50069"/>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E50069"/>
                </a:solidFill>
              </a:defRPr>
            </a:pPr>
            <a:endParaRPr/>
          </a:p>
        </p:txBody>
      </p:sp>
      <p:sp>
        <p:nvSpPr>
          <p:cNvPr id="380" name="Pentagon 1"/>
          <p:cNvSpPr/>
          <p:nvPr/>
        </p:nvSpPr>
        <p:spPr>
          <a:xfrm>
            <a:off x="-1" y="6370239"/>
            <a:ext cx="1024336" cy="16196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6754" y="21600"/>
                </a:lnTo>
                <a:lnTo>
                  <a:pt x="21600" y="11004"/>
                </a:lnTo>
                <a:lnTo>
                  <a:pt x="6754" y="0"/>
                </a:lnTo>
                <a:lnTo>
                  <a:pt x="0" y="0"/>
                </a:lnTo>
                <a:close/>
              </a:path>
            </a:pathLst>
          </a:custGeom>
          <a:solidFill>
            <a:srgbClr val="629623"/>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381" name="Pentagon 1"/>
          <p:cNvSpPr/>
          <p:nvPr/>
        </p:nvSpPr>
        <p:spPr>
          <a:xfrm>
            <a:off x="-1" y="4762103"/>
            <a:ext cx="1024336" cy="16200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6754" y="21600"/>
                </a:lnTo>
                <a:lnTo>
                  <a:pt x="21600" y="11001"/>
                </a:lnTo>
                <a:lnTo>
                  <a:pt x="6754" y="0"/>
                </a:lnTo>
                <a:lnTo>
                  <a:pt x="0" y="0"/>
                </a:lnTo>
                <a:close/>
              </a:path>
            </a:pathLst>
          </a:custGeom>
          <a:solidFill>
            <a:srgbClr val="006128"/>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E50069"/>
                </a:solidFill>
              </a:defRPr>
            </a:pPr>
            <a:endParaRPr/>
          </a:p>
        </p:txBody>
      </p:sp>
      <p:sp>
        <p:nvSpPr>
          <p:cNvPr id="382"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j-lt"/>
                <a:ea typeface="+mj-ea"/>
                <a:cs typeface="+mj-cs"/>
                <a:sym typeface="Calibri"/>
              </a:defRPr>
            </a:pPr>
            <a:endParaRPr/>
          </a:p>
        </p:txBody>
      </p:sp>
      <p:graphicFrame>
        <p:nvGraphicFramePr>
          <p:cNvPr id="383" name="Table 3"/>
          <p:cNvGraphicFramePr/>
          <p:nvPr/>
        </p:nvGraphicFramePr>
        <p:xfrm>
          <a:off x="1523977" y="3119682"/>
          <a:ext cx="4741651" cy="4893636"/>
        </p:xfrm>
        <a:graphic>
          <a:graphicData uri="http://schemas.openxmlformats.org/drawingml/2006/table">
            <a:tbl>
              <a:tblPr firstRow="1" bandRow="1">
                <a:tableStyleId>{4C3C2611-4C71-4FC5-86AE-919BDF0F9419}</a:tableStyleId>
              </a:tblPr>
              <a:tblGrid>
                <a:gridCol w="4741651">
                  <a:extLst>
                    <a:ext uri="{9D8B030D-6E8A-4147-A177-3AD203B41FA5}">
                      <a16:colId xmlns:a16="http://schemas.microsoft.com/office/drawing/2014/main" val="20000"/>
                    </a:ext>
                  </a:extLst>
                </a:gridCol>
              </a:tblGrid>
              <a:tr h="1631212">
                <a:tc>
                  <a:txBody>
                    <a:bodyPr/>
                    <a:lstStyle/>
                    <a:p>
                      <a:pPr algn="l">
                        <a:defRPr sz="2300" b="0">
                          <a:latin typeface="Century Gothic"/>
                          <a:ea typeface="Century Gothic"/>
                          <a:cs typeface="Century Gothic"/>
                          <a:sym typeface="Century Gothic"/>
                        </a:defRPr>
                      </a:pPr>
                      <a:r>
                        <a:t>Conflict about goals and objectives – need to harmonize policy goals</a:t>
                      </a:r>
                    </a:p>
                  </a:txBody>
                  <a:tcPr marL="45720" marR="45720" anchor="ctr" horzOverflow="overflow">
                    <a:lnT w="12700">
                      <a:miter lim="400000"/>
                    </a:lnT>
                  </a:tcPr>
                </a:tc>
                <a:extLst>
                  <a:ext uri="{0D108BD9-81ED-4DB2-BD59-A6C34878D82A}">
                    <a16:rowId xmlns:a16="http://schemas.microsoft.com/office/drawing/2014/main" val="10000"/>
                  </a:ext>
                </a:extLst>
              </a:tr>
              <a:tr h="1631212">
                <a:tc>
                  <a:txBody>
                    <a:bodyPr/>
                    <a:lstStyle/>
                    <a:p>
                      <a:pPr algn="l">
                        <a:defRPr sz="2300">
                          <a:latin typeface="Century Gothic"/>
                          <a:ea typeface="Century Gothic"/>
                          <a:cs typeface="Century Gothic"/>
                          <a:sym typeface="Century Gothic"/>
                        </a:defRPr>
                      </a:pPr>
                      <a:r>
                        <a:t>Philosophical differences </a:t>
                      </a:r>
                    </a:p>
                    <a:p>
                      <a:pPr algn="l">
                        <a:defRPr sz="2300">
                          <a:latin typeface="Century Gothic"/>
                          <a:ea typeface="Century Gothic"/>
                          <a:cs typeface="Century Gothic"/>
                          <a:sym typeface="Century Gothic"/>
                        </a:defRPr>
                      </a:pPr>
                      <a:r>
                        <a:t>among partners</a:t>
                      </a:r>
                    </a:p>
                  </a:txBody>
                  <a:tcPr marL="45720" marR="45720" anchor="ctr" horzOverflow="overflow">
                    <a:lnB w="12700">
                      <a:solidFill>
                        <a:srgbClr val="242E7C"/>
                      </a:solidFill>
                      <a:miter lim="400000"/>
                    </a:lnB>
                    <a:noFill/>
                  </a:tcPr>
                </a:tc>
                <a:extLst>
                  <a:ext uri="{0D108BD9-81ED-4DB2-BD59-A6C34878D82A}">
                    <a16:rowId xmlns:a16="http://schemas.microsoft.com/office/drawing/2014/main" val="10001"/>
                  </a:ext>
                </a:extLst>
              </a:tr>
              <a:tr h="1631212">
                <a:tc>
                  <a:txBody>
                    <a:bodyPr/>
                    <a:lstStyle/>
                    <a:p>
                      <a:pPr algn="l">
                        <a:defRPr sz="2300">
                          <a:latin typeface="Century Gothic"/>
                          <a:ea typeface="Century Gothic"/>
                          <a:cs typeface="Century Gothic"/>
                          <a:sym typeface="Century Gothic"/>
                        </a:defRPr>
                      </a:pPr>
                      <a:r>
                        <a:t>High transaction costs – building trust and consensus take time</a:t>
                      </a:r>
                    </a:p>
                  </a:txBody>
                  <a:tcPr marL="45720" marR="45720" anchor="ctr" horzOverflow="overflow">
                    <a:lnT w="12700">
                      <a:solidFill>
                        <a:srgbClr val="242E7C"/>
                      </a:solidFill>
                      <a:miter lim="400000"/>
                    </a:lnT>
                    <a:noFill/>
                  </a:tcPr>
                </a:tc>
                <a:extLst>
                  <a:ext uri="{0D108BD9-81ED-4DB2-BD59-A6C34878D82A}">
                    <a16:rowId xmlns:a16="http://schemas.microsoft.com/office/drawing/2014/main" val="10002"/>
                  </a:ext>
                </a:extLst>
              </a:tr>
            </a:tbl>
          </a:graphicData>
        </a:graphic>
      </p:graphicFrame>
      <p:graphicFrame>
        <p:nvGraphicFramePr>
          <p:cNvPr id="384" name="Table 4"/>
          <p:cNvGraphicFramePr/>
          <p:nvPr/>
        </p:nvGraphicFramePr>
        <p:xfrm>
          <a:off x="6695440" y="3120244"/>
          <a:ext cx="4754351" cy="4892511"/>
        </p:xfrm>
        <a:graphic>
          <a:graphicData uri="http://schemas.openxmlformats.org/drawingml/2006/table">
            <a:tbl>
              <a:tblPr firstRow="1">
                <a:tableStyleId>{4C3C2611-4C71-4FC5-86AE-919BDF0F9419}</a:tableStyleId>
              </a:tblPr>
              <a:tblGrid>
                <a:gridCol w="4754351">
                  <a:extLst>
                    <a:ext uri="{9D8B030D-6E8A-4147-A177-3AD203B41FA5}">
                      <a16:colId xmlns:a16="http://schemas.microsoft.com/office/drawing/2014/main" val="20000"/>
                    </a:ext>
                  </a:extLst>
                </a:gridCol>
              </a:tblGrid>
              <a:tr h="1630837">
                <a:tc>
                  <a:txBody>
                    <a:bodyPr/>
                    <a:lstStyle/>
                    <a:p>
                      <a:pPr algn="l">
                        <a:defRPr sz="2300" b="0">
                          <a:latin typeface="Century Gothic"/>
                          <a:ea typeface="Century Gothic"/>
                          <a:cs typeface="Century Gothic"/>
                          <a:sym typeface="Century Gothic"/>
                        </a:defRPr>
                      </a:pPr>
                      <a:r>
                        <a:t>Weak accountability among partners for success or failure</a:t>
                      </a:r>
                    </a:p>
                  </a:txBody>
                  <a:tcPr marL="45720" marR="45720" anchor="ctr" horzOverflow="overflow">
                    <a:lnT w="12700">
                      <a:miter lim="400000"/>
                    </a:lnT>
                    <a:lnB w="12700">
                      <a:solidFill>
                        <a:srgbClr val="242E7C"/>
                      </a:solidFill>
                    </a:lnB>
                  </a:tcPr>
                </a:tc>
                <a:extLst>
                  <a:ext uri="{0D108BD9-81ED-4DB2-BD59-A6C34878D82A}">
                    <a16:rowId xmlns:a16="http://schemas.microsoft.com/office/drawing/2014/main" val="10000"/>
                  </a:ext>
                </a:extLst>
              </a:tr>
              <a:tr h="1630837">
                <a:tc>
                  <a:txBody>
                    <a:bodyPr/>
                    <a:lstStyle/>
                    <a:p>
                      <a:pPr algn="l">
                        <a:defRPr sz="2300">
                          <a:latin typeface="Century Gothic"/>
                          <a:ea typeface="Century Gothic"/>
                          <a:cs typeface="Century Gothic"/>
                          <a:sym typeface="Century Gothic"/>
                        </a:defRPr>
                      </a:pPr>
                      <a:r>
                        <a:t>Pull of policy and structural silos</a:t>
                      </a:r>
                    </a:p>
                  </a:txBody>
                  <a:tcPr marL="45720" marR="45720" anchor="ctr" horzOverflow="overflow">
                    <a:lnT w="12700">
                      <a:solidFill>
                        <a:srgbClr val="242E7C"/>
                      </a:solidFill>
                    </a:lnT>
                    <a:lnB w="12700">
                      <a:solidFill>
                        <a:srgbClr val="242E7C"/>
                      </a:solidFill>
                      <a:miter lim="400000"/>
                    </a:lnB>
                    <a:noFill/>
                  </a:tcPr>
                </a:tc>
                <a:extLst>
                  <a:ext uri="{0D108BD9-81ED-4DB2-BD59-A6C34878D82A}">
                    <a16:rowId xmlns:a16="http://schemas.microsoft.com/office/drawing/2014/main" val="10001"/>
                  </a:ext>
                </a:extLst>
              </a:tr>
              <a:tr h="1630837">
                <a:tc>
                  <a:txBody>
                    <a:bodyPr/>
                    <a:lstStyle/>
                    <a:p>
                      <a:pPr algn="l">
                        <a:defRPr sz="2300">
                          <a:latin typeface="Century Gothic"/>
                          <a:ea typeface="Century Gothic"/>
                          <a:cs typeface="Century Gothic"/>
                          <a:sym typeface="Century Gothic"/>
                        </a:defRPr>
                      </a:pPr>
                      <a:r>
                        <a:t>Tribalism and territorialism – the collaborations are seen as detracting from mainstream initiatives.</a:t>
                      </a:r>
                    </a:p>
                  </a:txBody>
                  <a:tcPr marL="45720" marR="45720" anchor="ctr" horzOverflow="overflow">
                    <a:lnT w="12700">
                      <a:solidFill>
                        <a:srgbClr val="242E7C"/>
                      </a:solidFill>
                      <a:miter lim="400000"/>
                    </a:lnT>
                    <a:noFill/>
                  </a:tcPr>
                </a:tc>
                <a:extLst>
                  <a:ext uri="{0D108BD9-81ED-4DB2-BD59-A6C34878D82A}">
                    <a16:rowId xmlns:a16="http://schemas.microsoft.com/office/drawing/2014/main" val="10002"/>
                  </a:ext>
                </a:extLst>
              </a:tr>
            </a:tbl>
          </a:graphicData>
        </a:graphic>
      </p:graphicFrame>
      <p:sp>
        <p:nvSpPr>
          <p:cNvPr id="385" name="Credit: slide created by Dr Catherine Hannaway, Durham University for the PAHO Health in All Policies training, May 2015."/>
          <p:cNvSpPr txBox="1"/>
          <p:nvPr/>
        </p:nvSpPr>
        <p:spPr>
          <a:xfrm>
            <a:off x="1427276" y="9140663"/>
            <a:ext cx="10472726" cy="3134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lvl1pPr algn="ctr" defTabSz="457200">
              <a:lnSpc>
                <a:spcPct val="115000"/>
              </a:lnSpc>
              <a:defRPr sz="1400" i="1">
                <a:uFill>
                  <a:solidFill>
                    <a:srgbClr val="000000"/>
                  </a:solidFill>
                </a:uFill>
                <a:latin typeface="Century Gothic"/>
                <a:ea typeface="Century Gothic"/>
                <a:cs typeface="Century Gothic"/>
                <a:sym typeface="Century Gothic"/>
              </a:defRPr>
            </a:lvl1pPr>
          </a:lstStyle>
          <a:p>
            <a:r>
              <a:t>Credit: slide created by Dr Catherine Hannaway, Durham University for the PAHO Health in All Policies training, May 2015.</a:t>
            </a:r>
          </a:p>
        </p:txBody>
      </p:sp>
      <p:grpSp>
        <p:nvGrpSpPr>
          <p:cNvPr id="391" name="Group"/>
          <p:cNvGrpSpPr/>
          <p:nvPr/>
        </p:nvGrpSpPr>
        <p:grpSpPr>
          <a:xfrm>
            <a:off x="0" y="-16670"/>
            <a:ext cx="2568181" cy="1943896"/>
            <a:chOff x="0" y="0"/>
            <a:chExt cx="2568180" cy="1943894"/>
          </a:xfrm>
        </p:grpSpPr>
        <p:sp>
          <p:nvSpPr>
            <p:cNvPr id="386"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4452DA"/>
                </a:gs>
                <a:gs pos="100000">
                  <a:srgbClr val="242E7C"/>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389" name="Group 25"/>
            <p:cNvGrpSpPr/>
            <p:nvPr/>
          </p:nvGrpSpPr>
          <p:grpSpPr>
            <a:xfrm>
              <a:off x="604404" y="458877"/>
              <a:ext cx="1127558" cy="1026211"/>
              <a:chOff x="0" y="-1"/>
              <a:chExt cx="1127556" cy="1026210"/>
            </a:xfrm>
          </p:grpSpPr>
          <p:sp>
            <p:nvSpPr>
              <p:cNvPr id="387" name="Title 1"/>
              <p:cNvSpPr txBox="1"/>
              <p:nvPr/>
            </p:nvSpPr>
            <p:spPr>
              <a:xfrm>
                <a:off x="-1" y="-2"/>
                <a:ext cx="1127558" cy="10262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11</a:t>
                </a:r>
              </a:p>
            </p:txBody>
          </p:sp>
          <p:sp>
            <p:nvSpPr>
              <p:cNvPr id="388"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pic>
          <p:nvPicPr>
            <p:cNvPr id="390"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sp>
        <p:nvSpPr>
          <p:cNvPr id="392" name="Pentagon 1"/>
          <p:cNvSpPr/>
          <p:nvPr/>
        </p:nvSpPr>
        <p:spPr>
          <a:xfrm>
            <a:off x="-1" y="3154361"/>
            <a:ext cx="1024336" cy="16196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6754" y="21600"/>
                </a:lnTo>
                <a:lnTo>
                  <a:pt x="21600" y="11004"/>
                </a:lnTo>
                <a:lnTo>
                  <a:pt x="6754" y="0"/>
                </a:lnTo>
                <a:lnTo>
                  <a:pt x="0" y="0"/>
                </a:lnTo>
                <a:close/>
              </a:path>
            </a:pathLst>
          </a:custGeom>
          <a:solidFill>
            <a:srgbClr val="008B92"/>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393" name="Pentagon 1"/>
          <p:cNvSpPr/>
          <p:nvPr/>
        </p:nvSpPr>
        <p:spPr>
          <a:xfrm>
            <a:off x="11880849" y="3154361"/>
            <a:ext cx="1131096" cy="1619649"/>
          </a:xfrm>
          <a:custGeom>
            <a:avLst/>
            <a:gdLst/>
            <a:ahLst/>
            <a:cxnLst>
              <a:cxn ang="0">
                <a:pos x="wd2" y="hd2"/>
              </a:cxn>
              <a:cxn ang="5400000">
                <a:pos x="wd2" y="hd2"/>
              </a:cxn>
              <a:cxn ang="10800000">
                <a:pos x="wd2" y="hd2"/>
              </a:cxn>
              <a:cxn ang="16200000">
                <a:pos x="wd2" y="hd2"/>
              </a:cxn>
            </a:cxnLst>
            <a:rect l="0" t="0" r="r" b="b"/>
            <a:pathLst>
              <a:path w="21600" h="21600" extrusionOk="0">
                <a:moveTo>
                  <a:pt x="13445" y="0"/>
                </a:moveTo>
                <a:lnTo>
                  <a:pt x="0" y="11004"/>
                </a:lnTo>
                <a:lnTo>
                  <a:pt x="13445" y="21600"/>
                </a:lnTo>
                <a:lnTo>
                  <a:pt x="21600" y="21600"/>
                </a:lnTo>
                <a:lnTo>
                  <a:pt x="21600" y="0"/>
                </a:lnTo>
                <a:lnTo>
                  <a:pt x="13445" y="0"/>
                </a:lnTo>
                <a:close/>
              </a:path>
            </a:pathLst>
          </a:custGeom>
          <a:solidFill>
            <a:srgbClr val="BE0D0D"/>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394" name="Title 1"/>
          <p:cNvSpPr txBox="1"/>
          <p:nvPr/>
        </p:nvSpPr>
        <p:spPr>
          <a:xfrm>
            <a:off x="2863072" y="341149"/>
            <a:ext cx="9425201" cy="1413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normAutofit/>
          </a:bodyPr>
          <a:lstStyle/>
          <a:p>
            <a:pPr>
              <a:lnSpc>
                <a:spcPct val="90000"/>
              </a:lnSpc>
              <a:defRPr sz="4000" b="1" cap="all" spc="-200">
                <a:solidFill>
                  <a:srgbClr val="FFFFFF"/>
                </a:solidFill>
                <a:latin typeface="Century Gothic"/>
                <a:ea typeface="Century Gothic"/>
                <a:cs typeface="Century Gothic"/>
                <a:sym typeface="Century Gothic"/>
              </a:defRPr>
            </a:pPr>
            <a:r>
              <a:t>WHY MIGHT LEADERSHIP OF </a:t>
            </a:r>
            <a:endParaRPr sz="4400"/>
          </a:p>
          <a:p>
            <a:pPr>
              <a:lnSpc>
                <a:spcPct val="90000"/>
              </a:lnSpc>
              <a:defRPr sz="4000" b="1" cap="all" spc="-200">
                <a:solidFill>
                  <a:srgbClr val="FFFFFF"/>
                </a:solidFill>
                <a:latin typeface="Century Gothic"/>
                <a:ea typeface="Century Gothic"/>
                <a:cs typeface="Century Gothic"/>
                <a:sym typeface="Century Gothic"/>
              </a:defRPr>
            </a:pPr>
            <a:r>
              <a:t>H</a:t>
            </a:r>
            <a:r>
              <a:rPr cap="none"/>
              <a:t>i</a:t>
            </a:r>
            <a:r>
              <a:t>AP FAIL?</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Pentagon 1"/>
          <p:cNvSpPr/>
          <p:nvPr/>
        </p:nvSpPr>
        <p:spPr>
          <a:xfrm>
            <a:off x="0" y="8442111"/>
            <a:ext cx="1552630" cy="13106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3670" y="21600"/>
                </a:lnTo>
                <a:lnTo>
                  <a:pt x="21600" y="11003"/>
                </a:lnTo>
                <a:lnTo>
                  <a:pt x="13670" y="0"/>
                </a:lnTo>
                <a:lnTo>
                  <a:pt x="0" y="0"/>
                </a:lnTo>
                <a:close/>
              </a:path>
            </a:pathLst>
          </a:custGeom>
          <a:solidFill>
            <a:srgbClr val="532075"/>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399" name="Pentagon 1"/>
          <p:cNvSpPr/>
          <p:nvPr/>
        </p:nvSpPr>
        <p:spPr>
          <a:xfrm>
            <a:off x="0" y="7129097"/>
            <a:ext cx="1552630" cy="1310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3670" y="21600"/>
                </a:lnTo>
                <a:lnTo>
                  <a:pt x="21600" y="11003"/>
                </a:lnTo>
                <a:lnTo>
                  <a:pt x="13670" y="0"/>
                </a:lnTo>
                <a:lnTo>
                  <a:pt x="0" y="0"/>
                </a:lnTo>
                <a:close/>
              </a:path>
            </a:pathLst>
          </a:custGeom>
          <a:solidFill>
            <a:srgbClr val="E50069"/>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400" name="Pentagon 1"/>
          <p:cNvSpPr/>
          <p:nvPr/>
        </p:nvSpPr>
        <p:spPr>
          <a:xfrm>
            <a:off x="0" y="1922467"/>
            <a:ext cx="1552630" cy="1310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3670" y="21600"/>
                </a:lnTo>
                <a:lnTo>
                  <a:pt x="21600" y="11003"/>
                </a:lnTo>
                <a:lnTo>
                  <a:pt x="13670" y="0"/>
                </a:lnTo>
                <a:lnTo>
                  <a:pt x="0" y="0"/>
                </a:lnTo>
                <a:close/>
              </a:path>
            </a:pathLst>
          </a:custGeom>
          <a:solidFill>
            <a:srgbClr val="D3C000"/>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401" name="Pentagon 1"/>
          <p:cNvSpPr/>
          <p:nvPr/>
        </p:nvSpPr>
        <p:spPr>
          <a:xfrm>
            <a:off x="0" y="3223469"/>
            <a:ext cx="1552630" cy="1310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3670" y="21600"/>
                </a:lnTo>
                <a:lnTo>
                  <a:pt x="21600" y="11003"/>
                </a:lnTo>
                <a:lnTo>
                  <a:pt x="13670" y="0"/>
                </a:lnTo>
                <a:lnTo>
                  <a:pt x="0" y="0"/>
                </a:lnTo>
                <a:close/>
              </a:path>
            </a:pathLst>
          </a:custGeom>
          <a:solidFill>
            <a:srgbClr val="EEAB00"/>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E50069"/>
                </a:solidFill>
              </a:defRPr>
            </a:pPr>
            <a:endParaRPr/>
          </a:p>
        </p:txBody>
      </p:sp>
      <p:sp>
        <p:nvSpPr>
          <p:cNvPr id="402" name="Pentagon 1"/>
          <p:cNvSpPr/>
          <p:nvPr/>
        </p:nvSpPr>
        <p:spPr>
          <a:xfrm>
            <a:off x="0" y="4524471"/>
            <a:ext cx="1552630" cy="13103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3670" y="21600"/>
                </a:lnTo>
                <a:lnTo>
                  <a:pt x="21600" y="11000"/>
                </a:lnTo>
                <a:lnTo>
                  <a:pt x="13670" y="0"/>
                </a:lnTo>
                <a:lnTo>
                  <a:pt x="0" y="0"/>
                </a:lnTo>
                <a:close/>
              </a:path>
            </a:pathLst>
          </a:custGeom>
          <a:solidFill>
            <a:srgbClr val="E46506"/>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403" name="Pentagon 1"/>
          <p:cNvSpPr/>
          <p:nvPr/>
        </p:nvSpPr>
        <p:spPr>
          <a:xfrm>
            <a:off x="0" y="5827337"/>
            <a:ext cx="1552630" cy="1310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3670" y="21600"/>
                </a:lnTo>
                <a:lnTo>
                  <a:pt x="21600" y="11003"/>
                </a:lnTo>
                <a:lnTo>
                  <a:pt x="13670" y="0"/>
                </a:lnTo>
                <a:lnTo>
                  <a:pt x="0" y="0"/>
                </a:lnTo>
                <a:close/>
              </a:path>
            </a:pathLst>
          </a:custGeom>
          <a:solidFill>
            <a:srgbClr val="BE0D0D"/>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404"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j-lt"/>
                <a:ea typeface="+mj-ea"/>
                <a:cs typeface="+mj-cs"/>
                <a:sym typeface="Calibri"/>
              </a:defRPr>
            </a:pPr>
            <a:endParaRPr/>
          </a:p>
        </p:txBody>
      </p:sp>
      <p:sp>
        <p:nvSpPr>
          <p:cNvPr id="405" name="Main role of the Health Ministry"/>
          <p:cNvSpPr txBox="1">
            <a:spLocks noGrp="1"/>
          </p:cNvSpPr>
          <p:nvPr>
            <p:ph type="title"/>
          </p:nvPr>
        </p:nvSpPr>
        <p:spPr>
          <a:xfrm>
            <a:off x="2959098" y="262466"/>
            <a:ext cx="9514549" cy="1413936"/>
          </a:xfrm>
          <a:prstGeom prst="rect">
            <a:avLst/>
          </a:prstGeom>
        </p:spPr>
        <p:txBody>
          <a:bodyPr/>
          <a:lstStyle>
            <a:lvl1pPr>
              <a:defRPr sz="4000" b="1" cap="all" spc="-200">
                <a:solidFill>
                  <a:srgbClr val="FFFFFF"/>
                </a:solidFill>
                <a:latin typeface="Century Gothic"/>
                <a:ea typeface="Century Gothic"/>
                <a:cs typeface="Century Gothic"/>
                <a:sym typeface="Century Gothic"/>
              </a:defRPr>
            </a:lvl1pPr>
          </a:lstStyle>
          <a:p>
            <a:r>
              <a:rPr dirty="0"/>
              <a:t>Health sector leadership qualities </a:t>
            </a:r>
            <a:br>
              <a:rPr lang="en-GB" dirty="0"/>
            </a:br>
            <a:r>
              <a:rPr dirty="0"/>
              <a:t>to support H</a:t>
            </a:r>
            <a:r>
              <a:rPr lang="en-GB" cap="none" dirty="0" err="1"/>
              <a:t>i</a:t>
            </a:r>
            <a:r>
              <a:rPr dirty="0"/>
              <a:t>AP</a:t>
            </a:r>
          </a:p>
        </p:txBody>
      </p:sp>
      <p:grpSp>
        <p:nvGrpSpPr>
          <p:cNvPr id="411" name="Group"/>
          <p:cNvGrpSpPr/>
          <p:nvPr/>
        </p:nvGrpSpPr>
        <p:grpSpPr>
          <a:xfrm>
            <a:off x="0" y="-16670"/>
            <a:ext cx="2568181" cy="1943896"/>
            <a:chOff x="0" y="0"/>
            <a:chExt cx="2568180" cy="1943894"/>
          </a:xfrm>
        </p:grpSpPr>
        <p:sp>
          <p:nvSpPr>
            <p:cNvPr id="406"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4452DA"/>
                </a:gs>
                <a:gs pos="100000">
                  <a:srgbClr val="242E7C"/>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409" name="Group 25"/>
            <p:cNvGrpSpPr/>
            <p:nvPr/>
          </p:nvGrpSpPr>
          <p:grpSpPr>
            <a:xfrm>
              <a:off x="604404" y="458877"/>
              <a:ext cx="1127558" cy="1026211"/>
              <a:chOff x="0" y="-1"/>
              <a:chExt cx="1127556" cy="1026210"/>
            </a:xfrm>
          </p:grpSpPr>
          <p:sp>
            <p:nvSpPr>
              <p:cNvPr id="407" name="Title 1"/>
              <p:cNvSpPr txBox="1"/>
              <p:nvPr/>
            </p:nvSpPr>
            <p:spPr>
              <a:xfrm>
                <a:off x="-1" y="-2"/>
                <a:ext cx="1127558" cy="10262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11</a:t>
                </a:r>
              </a:p>
            </p:txBody>
          </p:sp>
          <p:sp>
            <p:nvSpPr>
              <p:cNvPr id="408"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pic>
          <p:nvPicPr>
            <p:cNvPr id="410"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sp>
        <p:nvSpPr>
          <p:cNvPr id="412" name="Understand the political agendas and imperatives of other sectors"/>
          <p:cNvSpPr txBox="1">
            <a:spLocks noGrp="1"/>
          </p:cNvSpPr>
          <p:nvPr>
            <p:ph type="body" sz="quarter" idx="1"/>
          </p:nvPr>
        </p:nvSpPr>
        <p:spPr>
          <a:xfrm>
            <a:off x="2044287" y="1935167"/>
            <a:ext cx="9928605" cy="1269335"/>
          </a:xfrm>
          <a:prstGeom prst="rect">
            <a:avLst/>
          </a:prstGeom>
        </p:spPr>
        <p:txBody>
          <a:bodyPr anchor="ctr"/>
          <a:lstStyle>
            <a:lvl1pPr marL="0" indent="0" defTabSz="1079397">
              <a:lnSpc>
                <a:spcPct val="100000"/>
              </a:lnSpc>
              <a:spcBef>
                <a:spcPts val="1100"/>
              </a:spcBef>
              <a:buSzTx/>
              <a:buNone/>
              <a:defRPr sz="2400">
                <a:latin typeface="Century Gothic"/>
                <a:ea typeface="Century Gothic"/>
                <a:cs typeface="Century Gothic"/>
                <a:sym typeface="Century Gothic"/>
              </a:defRPr>
            </a:lvl1pPr>
          </a:lstStyle>
          <a:p>
            <a:r>
              <a:t>Understand the political agendas and imperatives of other sectors</a:t>
            </a:r>
          </a:p>
        </p:txBody>
      </p:sp>
      <p:sp>
        <p:nvSpPr>
          <p:cNvPr id="413" name="Content Placeholder 2"/>
          <p:cNvSpPr txBox="1"/>
          <p:nvPr/>
        </p:nvSpPr>
        <p:spPr>
          <a:xfrm>
            <a:off x="2044287" y="3168336"/>
            <a:ext cx="9324148" cy="1420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normAutofit/>
          </a:bodyPr>
          <a:lstStyle>
            <a:lvl1pPr defTabSz="1079397">
              <a:lnSpc>
                <a:spcPct val="120000"/>
              </a:lnSpc>
              <a:spcBef>
                <a:spcPts val="1100"/>
              </a:spcBef>
              <a:defRPr>
                <a:latin typeface="Century Gothic"/>
                <a:ea typeface="Century Gothic"/>
                <a:cs typeface="Century Gothic"/>
                <a:sym typeface="Century Gothic"/>
              </a:defRPr>
            </a:lvl1pPr>
          </a:lstStyle>
          <a:p>
            <a:r>
              <a:t>Build the evidence base of policy options and strategies</a:t>
            </a:r>
          </a:p>
        </p:txBody>
      </p:sp>
      <p:sp>
        <p:nvSpPr>
          <p:cNvPr id="414" name="Content Placeholder 2"/>
          <p:cNvSpPr txBox="1"/>
          <p:nvPr/>
        </p:nvSpPr>
        <p:spPr>
          <a:xfrm>
            <a:off x="2044287" y="4913474"/>
            <a:ext cx="9324148" cy="5323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ormAutofit/>
          </a:bodyPr>
          <a:lstStyle>
            <a:lvl1pPr defTabSz="1079397">
              <a:lnSpc>
                <a:spcPct val="108000"/>
              </a:lnSpc>
              <a:spcBef>
                <a:spcPts val="1100"/>
              </a:spcBef>
              <a:defRPr>
                <a:latin typeface="Century Gothic"/>
                <a:ea typeface="Century Gothic"/>
                <a:cs typeface="Century Gothic"/>
                <a:sym typeface="Century Gothic"/>
              </a:defRPr>
            </a:lvl1pPr>
          </a:lstStyle>
          <a:p>
            <a:r>
              <a:t>Assess comparative health consequences of policy options</a:t>
            </a:r>
          </a:p>
        </p:txBody>
      </p:sp>
      <p:sp>
        <p:nvSpPr>
          <p:cNvPr id="415" name="Content Placeholder 2"/>
          <p:cNvSpPr txBox="1"/>
          <p:nvPr/>
        </p:nvSpPr>
        <p:spPr>
          <a:xfrm>
            <a:off x="2035044" y="5822905"/>
            <a:ext cx="9947091" cy="1313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normAutofit/>
          </a:bodyPr>
          <a:lstStyle>
            <a:lvl1pPr defTabSz="1079397">
              <a:spcBef>
                <a:spcPts val="1100"/>
              </a:spcBef>
              <a:defRPr>
                <a:latin typeface="Century Gothic"/>
                <a:ea typeface="Century Gothic"/>
                <a:cs typeface="Century Gothic"/>
                <a:sym typeface="Century Gothic"/>
              </a:defRPr>
            </a:lvl1pPr>
          </a:lstStyle>
          <a:p>
            <a:r>
              <a:t>Create regular platforms for problem solving with other sectors</a:t>
            </a:r>
          </a:p>
        </p:txBody>
      </p:sp>
      <p:sp>
        <p:nvSpPr>
          <p:cNvPr id="416" name="Line"/>
          <p:cNvSpPr/>
          <p:nvPr/>
        </p:nvSpPr>
        <p:spPr>
          <a:xfrm>
            <a:off x="1390140" y="3224836"/>
            <a:ext cx="10613956" cy="1"/>
          </a:xfrm>
          <a:prstGeom prst="line">
            <a:avLst/>
          </a:prstGeom>
          <a:ln w="12700">
            <a:solidFill>
              <a:srgbClr val="242E7C"/>
            </a:solidFill>
            <a:miter lim="400000"/>
          </a:ln>
        </p:spPr>
        <p:txBody>
          <a:bodyPr lIns="45718" tIns="45718" rIns="45718" bIns="45718"/>
          <a:lstStyle/>
          <a:p>
            <a:endParaRPr/>
          </a:p>
        </p:txBody>
      </p:sp>
      <p:sp>
        <p:nvSpPr>
          <p:cNvPr id="417" name="Line"/>
          <p:cNvSpPr/>
          <p:nvPr/>
        </p:nvSpPr>
        <p:spPr>
          <a:xfrm>
            <a:off x="1390140" y="4528034"/>
            <a:ext cx="10613956" cy="1"/>
          </a:xfrm>
          <a:prstGeom prst="line">
            <a:avLst/>
          </a:prstGeom>
          <a:ln w="12700">
            <a:solidFill>
              <a:srgbClr val="242E7C"/>
            </a:solidFill>
            <a:miter lim="400000"/>
          </a:ln>
        </p:spPr>
        <p:txBody>
          <a:bodyPr lIns="45718" tIns="45718" rIns="45718" bIns="45718"/>
          <a:lstStyle/>
          <a:p>
            <a:endParaRPr/>
          </a:p>
        </p:txBody>
      </p:sp>
      <p:sp>
        <p:nvSpPr>
          <p:cNvPr id="418" name="Line"/>
          <p:cNvSpPr/>
          <p:nvPr/>
        </p:nvSpPr>
        <p:spPr>
          <a:xfrm>
            <a:off x="1390139" y="5831232"/>
            <a:ext cx="10613956" cy="1"/>
          </a:xfrm>
          <a:prstGeom prst="line">
            <a:avLst/>
          </a:prstGeom>
          <a:ln w="12700">
            <a:solidFill>
              <a:srgbClr val="242E7C"/>
            </a:solidFill>
            <a:miter lim="400000"/>
          </a:ln>
        </p:spPr>
        <p:txBody>
          <a:bodyPr lIns="45718" tIns="45718" rIns="45718" bIns="45718"/>
          <a:lstStyle/>
          <a:p>
            <a:endParaRPr/>
          </a:p>
        </p:txBody>
      </p:sp>
      <p:sp>
        <p:nvSpPr>
          <p:cNvPr id="419" name="Line"/>
          <p:cNvSpPr/>
          <p:nvPr/>
        </p:nvSpPr>
        <p:spPr>
          <a:xfrm>
            <a:off x="1390139" y="7134429"/>
            <a:ext cx="10613956" cy="1"/>
          </a:xfrm>
          <a:prstGeom prst="line">
            <a:avLst/>
          </a:prstGeom>
          <a:ln w="12700">
            <a:solidFill>
              <a:srgbClr val="242E7C"/>
            </a:solidFill>
            <a:miter lim="400000"/>
          </a:ln>
        </p:spPr>
        <p:txBody>
          <a:bodyPr lIns="45718" tIns="45718" rIns="45718" bIns="45718"/>
          <a:lstStyle/>
          <a:p>
            <a:endParaRPr/>
          </a:p>
        </p:txBody>
      </p:sp>
      <p:sp>
        <p:nvSpPr>
          <p:cNvPr id="420" name="Line"/>
          <p:cNvSpPr/>
          <p:nvPr/>
        </p:nvSpPr>
        <p:spPr>
          <a:xfrm>
            <a:off x="1390139" y="8464312"/>
            <a:ext cx="10613956" cy="1"/>
          </a:xfrm>
          <a:prstGeom prst="line">
            <a:avLst/>
          </a:prstGeom>
          <a:ln w="12700">
            <a:solidFill>
              <a:srgbClr val="242E7C"/>
            </a:solidFill>
            <a:miter lim="400000"/>
          </a:ln>
        </p:spPr>
        <p:txBody>
          <a:bodyPr lIns="45718" tIns="45718" rIns="45718" bIns="45718"/>
          <a:lstStyle/>
          <a:p>
            <a:endParaRPr/>
          </a:p>
        </p:txBody>
      </p:sp>
      <p:sp>
        <p:nvSpPr>
          <p:cNvPr id="421" name="Content Placeholder 2"/>
          <p:cNvSpPr txBox="1"/>
          <p:nvPr/>
        </p:nvSpPr>
        <p:spPr>
          <a:xfrm>
            <a:off x="2035044" y="8620206"/>
            <a:ext cx="9324146" cy="979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normAutofit/>
          </a:bodyPr>
          <a:lstStyle>
            <a:lvl1pPr defTabSz="1079397">
              <a:lnSpc>
                <a:spcPct val="120000"/>
              </a:lnSpc>
              <a:spcBef>
                <a:spcPts val="1100"/>
              </a:spcBef>
              <a:defRPr>
                <a:latin typeface="Century Gothic"/>
                <a:ea typeface="Century Gothic"/>
                <a:cs typeface="Century Gothic"/>
                <a:sym typeface="Century Gothic"/>
              </a:defRPr>
            </a:lvl1pPr>
          </a:lstStyle>
          <a:p>
            <a:r>
              <a:rPr lang="en-US" dirty="0"/>
              <a:t>Increase discussion of the social determinants of health and health equity</a:t>
            </a:r>
            <a:endParaRPr dirty="0"/>
          </a:p>
        </p:txBody>
      </p:sp>
      <p:sp>
        <p:nvSpPr>
          <p:cNvPr id="422" name="Look outward and work in partnership with other sectors and  stakeholders to achieve their goals and in doing so advance  health and well-being"/>
          <p:cNvSpPr txBox="1"/>
          <p:nvPr/>
        </p:nvSpPr>
        <p:spPr>
          <a:xfrm>
            <a:off x="2035044" y="7183228"/>
            <a:ext cx="9154221" cy="12024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p>
            <a:pPr defTabSz="1079397">
              <a:spcBef>
                <a:spcPts val="1100"/>
              </a:spcBef>
              <a:defRPr>
                <a:latin typeface="Century Gothic"/>
                <a:ea typeface="Century Gothic"/>
                <a:cs typeface="Century Gothic"/>
                <a:sym typeface="Century Gothic"/>
              </a:defRPr>
            </a:pPr>
            <a:r>
              <a:t>Look outward and work in partnership with other sectors and </a:t>
            </a:r>
            <a:br/>
            <a:r>
              <a:t>stakeholders to achieve their goals and in doing so advance </a:t>
            </a:r>
            <a:br/>
            <a:r>
              <a:t>health and well-being</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Manage and negotiate competing interests"/>
          <p:cNvSpPr txBox="1">
            <a:spLocks noGrp="1"/>
          </p:cNvSpPr>
          <p:nvPr>
            <p:ph type="body" sz="quarter" idx="1"/>
          </p:nvPr>
        </p:nvSpPr>
        <p:spPr>
          <a:xfrm>
            <a:off x="2044287" y="1935167"/>
            <a:ext cx="9928605" cy="1269335"/>
          </a:xfrm>
          <a:prstGeom prst="rect">
            <a:avLst/>
          </a:prstGeom>
        </p:spPr>
        <p:txBody>
          <a:bodyPr anchor="ctr"/>
          <a:lstStyle>
            <a:lvl1pPr marL="0" indent="0" defTabSz="1079397">
              <a:lnSpc>
                <a:spcPct val="100000"/>
              </a:lnSpc>
              <a:spcBef>
                <a:spcPts val="1100"/>
              </a:spcBef>
              <a:buSzTx/>
              <a:buNone/>
              <a:defRPr sz="2400">
                <a:latin typeface="Century Gothic"/>
                <a:ea typeface="Century Gothic"/>
                <a:cs typeface="Century Gothic"/>
                <a:sym typeface="Century Gothic"/>
              </a:defRPr>
            </a:lvl1pPr>
          </a:lstStyle>
          <a:p>
            <a:r>
              <a:t>Manage and negotiate competing interests</a:t>
            </a:r>
          </a:p>
        </p:txBody>
      </p:sp>
      <p:sp>
        <p:nvSpPr>
          <p:cNvPr id="427" name="Pentagon 1"/>
          <p:cNvSpPr/>
          <p:nvPr/>
        </p:nvSpPr>
        <p:spPr>
          <a:xfrm>
            <a:off x="0" y="7129097"/>
            <a:ext cx="1552630" cy="1310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3670" y="21600"/>
                </a:lnTo>
                <a:lnTo>
                  <a:pt x="21600" y="11003"/>
                </a:lnTo>
                <a:lnTo>
                  <a:pt x="13670" y="0"/>
                </a:lnTo>
                <a:lnTo>
                  <a:pt x="0" y="0"/>
                </a:lnTo>
                <a:close/>
              </a:path>
            </a:pathLst>
          </a:custGeom>
          <a:solidFill>
            <a:srgbClr val="D3C000"/>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428" name="Pentagon 1"/>
          <p:cNvSpPr/>
          <p:nvPr/>
        </p:nvSpPr>
        <p:spPr>
          <a:xfrm>
            <a:off x="0" y="1922467"/>
            <a:ext cx="1552630" cy="1310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3670" y="21600"/>
                </a:lnTo>
                <a:lnTo>
                  <a:pt x="21600" y="11003"/>
                </a:lnTo>
                <a:lnTo>
                  <a:pt x="13670" y="0"/>
                </a:lnTo>
                <a:lnTo>
                  <a:pt x="0" y="0"/>
                </a:lnTo>
                <a:close/>
              </a:path>
            </a:pathLst>
          </a:custGeom>
          <a:solidFill>
            <a:srgbClr val="006CA6"/>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429" name="Pentagon 1"/>
          <p:cNvSpPr/>
          <p:nvPr/>
        </p:nvSpPr>
        <p:spPr>
          <a:xfrm>
            <a:off x="0" y="3223469"/>
            <a:ext cx="1552630" cy="1310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3670" y="21600"/>
                </a:lnTo>
                <a:lnTo>
                  <a:pt x="21600" y="11003"/>
                </a:lnTo>
                <a:lnTo>
                  <a:pt x="13670" y="0"/>
                </a:lnTo>
                <a:lnTo>
                  <a:pt x="0" y="0"/>
                </a:lnTo>
                <a:close/>
              </a:path>
            </a:pathLst>
          </a:custGeom>
          <a:solidFill>
            <a:srgbClr val="008B92"/>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E50069"/>
                </a:solidFill>
              </a:defRPr>
            </a:pPr>
            <a:endParaRPr/>
          </a:p>
        </p:txBody>
      </p:sp>
      <p:sp>
        <p:nvSpPr>
          <p:cNvPr id="430" name="Pentagon 1"/>
          <p:cNvSpPr/>
          <p:nvPr/>
        </p:nvSpPr>
        <p:spPr>
          <a:xfrm>
            <a:off x="0" y="4524471"/>
            <a:ext cx="1552630" cy="13103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3670" y="21600"/>
                </a:lnTo>
                <a:lnTo>
                  <a:pt x="21600" y="11000"/>
                </a:lnTo>
                <a:lnTo>
                  <a:pt x="13670" y="0"/>
                </a:lnTo>
                <a:lnTo>
                  <a:pt x="0" y="0"/>
                </a:lnTo>
                <a:close/>
              </a:path>
            </a:pathLst>
          </a:custGeom>
          <a:solidFill>
            <a:srgbClr val="006128"/>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431" name="Pentagon 1"/>
          <p:cNvSpPr/>
          <p:nvPr/>
        </p:nvSpPr>
        <p:spPr>
          <a:xfrm>
            <a:off x="0" y="5827337"/>
            <a:ext cx="1552630" cy="1310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3670" y="21600"/>
                </a:lnTo>
                <a:lnTo>
                  <a:pt x="21600" y="11003"/>
                </a:lnTo>
                <a:lnTo>
                  <a:pt x="13670" y="0"/>
                </a:lnTo>
                <a:lnTo>
                  <a:pt x="0" y="0"/>
                </a:lnTo>
                <a:close/>
              </a:path>
            </a:pathLst>
          </a:custGeom>
          <a:solidFill>
            <a:srgbClr val="629623"/>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432" name="Content Placeholder 2"/>
          <p:cNvSpPr txBox="1"/>
          <p:nvPr/>
        </p:nvSpPr>
        <p:spPr>
          <a:xfrm>
            <a:off x="2044287" y="3168336"/>
            <a:ext cx="9324148" cy="1420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normAutofit/>
          </a:bodyPr>
          <a:lstStyle>
            <a:lvl1pPr defTabSz="1079397">
              <a:lnSpc>
                <a:spcPct val="120000"/>
              </a:lnSpc>
              <a:spcBef>
                <a:spcPts val="1100"/>
              </a:spcBef>
              <a:defRPr>
                <a:latin typeface="Century Gothic"/>
                <a:ea typeface="Century Gothic"/>
                <a:cs typeface="Century Gothic"/>
                <a:sym typeface="Century Gothic"/>
              </a:defRPr>
            </a:lvl1pPr>
          </a:lstStyle>
          <a:p>
            <a:r>
              <a:t>Build capacity through better mechanisms, resources, agency support and skilled and dedicated staff</a:t>
            </a:r>
          </a:p>
        </p:txBody>
      </p:sp>
      <p:sp>
        <p:nvSpPr>
          <p:cNvPr id="433" name="Content Placeholder 2"/>
          <p:cNvSpPr txBox="1"/>
          <p:nvPr/>
        </p:nvSpPr>
        <p:spPr>
          <a:xfrm>
            <a:off x="2044287" y="4913474"/>
            <a:ext cx="9324148" cy="5323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ormAutofit/>
          </a:bodyPr>
          <a:lstStyle>
            <a:lvl1pPr defTabSz="1068603">
              <a:lnSpc>
                <a:spcPct val="108000"/>
              </a:lnSpc>
              <a:spcBef>
                <a:spcPts val="1000"/>
              </a:spcBef>
              <a:defRPr sz="2376">
                <a:latin typeface="Century Gothic"/>
                <a:ea typeface="Century Gothic"/>
                <a:cs typeface="Century Gothic"/>
                <a:sym typeface="Century Gothic"/>
              </a:defRPr>
            </a:lvl1pPr>
          </a:lstStyle>
          <a:p>
            <a:r>
              <a:t>Support the implementation of policies and monitor their results</a:t>
            </a:r>
          </a:p>
        </p:txBody>
      </p:sp>
      <p:sp>
        <p:nvSpPr>
          <p:cNvPr id="434" name="Content Placeholder 2"/>
          <p:cNvSpPr txBox="1"/>
          <p:nvPr/>
        </p:nvSpPr>
        <p:spPr>
          <a:xfrm>
            <a:off x="2035044" y="5822905"/>
            <a:ext cx="9947091" cy="1313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normAutofit/>
          </a:bodyPr>
          <a:lstStyle>
            <a:lvl1pPr defTabSz="1079397">
              <a:spcBef>
                <a:spcPts val="1100"/>
              </a:spcBef>
              <a:defRPr>
                <a:latin typeface="Century Gothic"/>
                <a:ea typeface="Century Gothic"/>
                <a:cs typeface="Century Gothic"/>
                <a:sym typeface="Century Gothic"/>
              </a:defRPr>
            </a:lvl1pPr>
          </a:lstStyle>
          <a:p>
            <a:r>
              <a:t>Evaluate the effectiveness of intersectoral work</a:t>
            </a:r>
          </a:p>
        </p:txBody>
      </p:sp>
      <p:sp>
        <p:nvSpPr>
          <p:cNvPr id="435" name="Line"/>
          <p:cNvSpPr/>
          <p:nvPr/>
        </p:nvSpPr>
        <p:spPr>
          <a:xfrm>
            <a:off x="1390141" y="3224836"/>
            <a:ext cx="10613955" cy="1"/>
          </a:xfrm>
          <a:prstGeom prst="line">
            <a:avLst/>
          </a:prstGeom>
          <a:ln w="12700">
            <a:solidFill>
              <a:srgbClr val="242E7C"/>
            </a:solidFill>
            <a:miter lim="400000"/>
          </a:ln>
        </p:spPr>
        <p:txBody>
          <a:bodyPr lIns="45718" tIns="45718" rIns="45718" bIns="45718"/>
          <a:lstStyle/>
          <a:p>
            <a:endParaRPr/>
          </a:p>
        </p:txBody>
      </p:sp>
      <p:sp>
        <p:nvSpPr>
          <p:cNvPr id="436" name="Line"/>
          <p:cNvSpPr/>
          <p:nvPr/>
        </p:nvSpPr>
        <p:spPr>
          <a:xfrm>
            <a:off x="1390140" y="4528034"/>
            <a:ext cx="10613956" cy="1"/>
          </a:xfrm>
          <a:prstGeom prst="line">
            <a:avLst/>
          </a:prstGeom>
          <a:ln w="12700">
            <a:solidFill>
              <a:srgbClr val="242E7C"/>
            </a:solidFill>
            <a:miter lim="400000"/>
          </a:ln>
        </p:spPr>
        <p:txBody>
          <a:bodyPr lIns="45718" tIns="45718" rIns="45718" bIns="45718"/>
          <a:lstStyle/>
          <a:p>
            <a:endParaRPr/>
          </a:p>
        </p:txBody>
      </p:sp>
      <p:sp>
        <p:nvSpPr>
          <p:cNvPr id="437" name="Line"/>
          <p:cNvSpPr/>
          <p:nvPr/>
        </p:nvSpPr>
        <p:spPr>
          <a:xfrm>
            <a:off x="1390139" y="5831232"/>
            <a:ext cx="10613956" cy="1"/>
          </a:xfrm>
          <a:prstGeom prst="line">
            <a:avLst/>
          </a:prstGeom>
          <a:ln w="12700">
            <a:solidFill>
              <a:srgbClr val="242E7C"/>
            </a:solidFill>
            <a:miter lim="400000"/>
          </a:ln>
        </p:spPr>
        <p:txBody>
          <a:bodyPr lIns="45718" tIns="45718" rIns="45718" bIns="45718"/>
          <a:lstStyle/>
          <a:p>
            <a:endParaRPr/>
          </a:p>
        </p:txBody>
      </p:sp>
      <p:sp>
        <p:nvSpPr>
          <p:cNvPr id="438" name="Line"/>
          <p:cNvSpPr/>
          <p:nvPr/>
        </p:nvSpPr>
        <p:spPr>
          <a:xfrm>
            <a:off x="1390139" y="7134428"/>
            <a:ext cx="10613956" cy="1"/>
          </a:xfrm>
          <a:prstGeom prst="line">
            <a:avLst/>
          </a:prstGeom>
          <a:ln w="12700">
            <a:solidFill>
              <a:srgbClr val="242E7C"/>
            </a:solidFill>
            <a:miter lim="400000"/>
          </a:ln>
        </p:spPr>
        <p:txBody>
          <a:bodyPr lIns="45718" tIns="45718" rIns="45718" bIns="45718"/>
          <a:lstStyle/>
          <a:p>
            <a:endParaRPr/>
          </a:p>
        </p:txBody>
      </p:sp>
      <p:sp>
        <p:nvSpPr>
          <p:cNvPr id="439" name="Line"/>
          <p:cNvSpPr/>
          <p:nvPr/>
        </p:nvSpPr>
        <p:spPr>
          <a:xfrm>
            <a:off x="1390139" y="8464312"/>
            <a:ext cx="10613956" cy="1"/>
          </a:xfrm>
          <a:prstGeom prst="line">
            <a:avLst/>
          </a:prstGeom>
          <a:ln w="12700">
            <a:solidFill>
              <a:srgbClr val="242E7C"/>
            </a:solidFill>
            <a:miter lim="400000"/>
          </a:ln>
        </p:spPr>
        <p:txBody>
          <a:bodyPr lIns="45718" tIns="45718" rIns="45718" bIns="45718"/>
          <a:lstStyle/>
          <a:p>
            <a:endParaRPr/>
          </a:p>
        </p:txBody>
      </p:sp>
      <p:sp>
        <p:nvSpPr>
          <p:cNvPr id="440" name="Improve coordination within the health sector."/>
          <p:cNvSpPr txBox="1"/>
          <p:nvPr/>
        </p:nvSpPr>
        <p:spPr>
          <a:xfrm>
            <a:off x="2035044" y="7551528"/>
            <a:ext cx="6902154" cy="4658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lvl1pPr defTabSz="1079397">
              <a:spcBef>
                <a:spcPts val="1100"/>
              </a:spcBef>
              <a:defRPr>
                <a:latin typeface="Century Gothic"/>
                <a:ea typeface="Century Gothic"/>
                <a:cs typeface="Century Gothic"/>
                <a:sym typeface="Century Gothic"/>
              </a:defRPr>
            </a:lvl1pPr>
          </a:lstStyle>
          <a:p>
            <a:r>
              <a:t>Improve coordination within the health sector.</a:t>
            </a:r>
          </a:p>
        </p:txBody>
      </p:sp>
      <p:sp>
        <p:nvSpPr>
          <p:cNvPr id="441"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j-lt"/>
                <a:ea typeface="+mj-ea"/>
                <a:cs typeface="+mj-cs"/>
                <a:sym typeface="Calibri"/>
              </a:defRPr>
            </a:pPr>
            <a:endParaRPr/>
          </a:p>
        </p:txBody>
      </p:sp>
      <p:sp>
        <p:nvSpPr>
          <p:cNvPr id="442" name="Health sector leadership qualities to support HiAP"/>
          <p:cNvSpPr txBox="1">
            <a:spLocks noGrp="1"/>
          </p:cNvSpPr>
          <p:nvPr>
            <p:ph type="title"/>
          </p:nvPr>
        </p:nvSpPr>
        <p:spPr>
          <a:xfrm>
            <a:off x="2959098" y="262466"/>
            <a:ext cx="9514548" cy="1413936"/>
          </a:xfrm>
          <a:prstGeom prst="rect">
            <a:avLst/>
          </a:prstGeom>
        </p:spPr>
        <p:txBody>
          <a:bodyPr/>
          <a:lstStyle>
            <a:lvl1pPr>
              <a:defRPr sz="4000" b="1" cap="all" spc="-200">
                <a:solidFill>
                  <a:srgbClr val="FFFFFF"/>
                </a:solidFill>
                <a:latin typeface="Century Gothic"/>
                <a:ea typeface="Century Gothic"/>
                <a:cs typeface="Century Gothic"/>
                <a:sym typeface="Century Gothic"/>
              </a:defRPr>
            </a:lvl1pPr>
          </a:lstStyle>
          <a:p>
            <a:r>
              <a:rPr dirty="0"/>
              <a:t>Health sector leadership qualities </a:t>
            </a:r>
            <a:br>
              <a:rPr lang="en-GB" dirty="0"/>
            </a:br>
            <a:r>
              <a:rPr dirty="0"/>
              <a:t>to support H</a:t>
            </a:r>
            <a:r>
              <a:rPr lang="en-ZA" cap="none" dirty="0" err="1"/>
              <a:t>i</a:t>
            </a:r>
            <a:r>
              <a:rPr dirty="0"/>
              <a:t>AP</a:t>
            </a:r>
          </a:p>
        </p:txBody>
      </p:sp>
      <p:grpSp>
        <p:nvGrpSpPr>
          <p:cNvPr id="448" name="Group"/>
          <p:cNvGrpSpPr/>
          <p:nvPr/>
        </p:nvGrpSpPr>
        <p:grpSpPr>
          <a:xfrm>
            <a:off x="0" y="-16670"/>
            <a:ext cx="2568181" cy="1943896"/>
            <a:chOff x="0" y="0"/>
            <a:chExt cx="2568180" cy="1943894"/>
          </a:xfrm>
        </p:grpSpPr>
        <p:sp>
          <p:nvSpPr>
            <p:cNvPr id="443"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4452DA"/>
                </a:gs>
                <a:gs pos="100000">
                  <a:srgbClr val="242E7C"/>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446" name="Group 25"/>
            <p:cNvGrpSpPr/>
            <p:nvPr/>
          </p:nvGrpSpPr>
          <p:grpSpPr>
            <a:xfrm>
              <a:off x="604404" y="458877"/>
              <a:ext cx="1127558" cy="1026211"/>
              <a:chOff x="0" y="-1"/>
              <a:chExt cx="1127556" cy="1026210"/>
            </a:xfrm>
          </p:grpSpPr>
          <p:sp>
            <p:nvSpPr>
              <p:cNvPr id="444" name="Title 1"/>
              <p:cNvSpPr txBox="1"/>
              <p:nvPr/>
            </p:nvSpPr>
            <p:spPr>
              <a:xfrm>
                <a:off x="-1" y="-2"/>
                <a:ext cx="1127558" cy="10262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11</a:t>
                </a:r>
              </a:p>
            </p:txBody>
          </p:sp>
          <p:sp>
            <p:nvSpPr>
              <p:cNvPr id="445"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pic>
          <p:nvPicPr>
            <p:cNvPr id="447"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sp>
        <p:nvSpPr>
          <p:cNvPr id="449" name="Credit: slide created by Dr Catherine Hannaway, Durham University for the PAHO Health in All Policies training, May 2015."/>
          <p:cNvSpPr txBox="1"/>
          <p:nvPr/>
        </p:nvSpPr>
        <p:spPr>
          <a:xfrm>
            <a:off x="2605790" y="8911264"/>
            <a:ext cx="8115698" cy="37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lvl1pPr algn="ctr" defTabSz="457200">
              <a:lnSpc>
                <a:spcPct val="115000"/>
              </a:lnSpc>
              <a:defRPr sz="1800" i="1">
                <a:uFill>
                  <a:solidFill>
                    <a:srgbClr val="000000"/>
                  </a:solidFill>
                </a:uFill>
                <a:latin typeface="Century Gothic"/>
                <a:ea typeface="Century Gothic"/>
                <a:cs typeface="Century Gothic"/>
                <a:sym typeface="Century Gothic"/>
              </a:defRPr>
            </a:lvl1pPr>
          </a:lstStyle>
          <a:p>
            <a:r>
              <a:t>Source: Adapted from Adelaide Statement on Health in All Policies, 2010</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3" name="Group"/>
          <p:cNvGrpSpPr/>
          <p:nvPr/>
        </p:nvGrpSpPr>
        <p:grpSpPr>
          <a:xfrm>
            <a:off x="4499460" y="2276243"/>
            <a:ext cx="635098" cy="635095"/>
            <a:chOff x="0" y="0"/>
            <a:chExt cx="635096" cy="635093"/>
          </a:xfrm>
        </p:grpSpPr>
        <p:sp>
          <p:nvSpPr>
            <p:cNvPr id="451" name="Title 1"/>
            <p:cNvSpPr txBox="1"/>
            <p:nvPr/>
          </p:nvSpPr>
          <p:spPr>
            <a:xfrm>
              <a:off x="35617" y="52769"/>
              <a:ext cx="563861" cy="5198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600820">
                <a:lnSpc>
                  <a:spcPct val="96000"/>
                </a:lnSpc>
                <a:defRPr sz="2700" b="1" cap="all" spc="-100">
                  <a:solidFill>
                    <a:srgbClr val="532075"/>
                  </a:solidFill>
                  <a:latin typeface="Century Gothic"/>
                  <a:ea typeface="Century Gothic"/>
                  <a:cs typeface="Century Gothic"/>
                  <a:sym typeface="Century Gothic"/>
                </a:defRPr>
              </a:lvl1pPr>
            </a:lstStyle>
            <a:p>
              <a:r>
                <a:t>1</a:t>
              </a:r>
            </a:p>
          </p:txBody>
        </p:sp>
        <p:sp>
          <p:nvSpPr>
            <p:cNvPr id="452" name="Square"/>
            <p:cNvSpPr/>
            <p:nvPr/>
          </p:nvSpPr>
          <p:spPr>
            <a:xfrm>
              <a:off x="-1" y="-1"/>
              <a:ext cx="635098" cy="635095"/>
            </a:xfrm>
            <a:prstGeom prst="rect">
              <a:avLst/>
            </a:prstGeom>
            <a:noFill/>
            <a:ln w="50800" cap="flat">
              <a:solidFill>
                <a:srgbClr val="532075"/>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grpSp>
        <p:nvGrpSpPr>
          <p:cNvPr id="456" name="Group"/>
          <p:cNvGrpSpPr/>
          <p:nvPr/>
        </p:nvGrpSpPr>
        <p:grpSpPr>
          <a:xfrm>
            <a:off x="4499460" y="3581230"/>
            <a:ext cx="635098" cy="635095"/>
            <a:chOff x="0" y="0"/>
            <a:chExt cx="635096" cy="635093"/>
          </a:xfrm>
        </p:grpSpPr>
        <p:sp>
          <p:nvSpPr>
            <p:cNvPr id="454" name="Title 1"/>
            <p:cNvSpPr txBox="1"/>
            <p:nvPr/>
          </p:nvSpPr>
          <p:spPr>
            <a:xfrm>
              <a:off x="35617" y="41566"/>
              <a:ext cx="563861" cy="5198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600820">
                <a:lnSpc>
                  <a:spcPct val="96000"/>
                </a:lnSpc>
                <a:defRPr sz="2700" b="1" cap="all" spc="-100">
                  <a:solidFill>
                    <a:srgbClr val="A71680"/>
                  </a:solidFill>
                  <a:latin typeface="Century Gothic"/>
                  <a:ea typeface="Century Gothic"/>
                  <a:cs typeface="Century Gothic"/>
                  <a:sym typeface="Century Gothic"/>
                </a:defRPr>
              </a:lvl1pPr>
            </a:lstStyle>
            <a:p>
              <a:r>
                <a:t>2</a:t>
              </a:r>
            </a:p>
          </p:txBody>
        </p:sp>
        <p:sp>
          <p:nvSpPr>
            <p:cNvPr id="455" name="Square"/>
            <p:cNvSpPr/>
            <p:nvPr/>
          </p:nvSpPr>
          <p:spPr>
            <a:xfrm>
              <a:off x="-1" y="-1"/>
              <a:ext cx="635098" cy="635095"/>
            </a:xfrm>
            <a:prstGeom prst="rect">
              <a:avLst/>
            </a:prstGeom>
            <a:noFill/>
            <a:ln w="50800" cap="flat">
              <a:solidFill>
                <a:srgbClr val="A71680"/>
              </a:solidFill>
              <a:prstDash val="solid"/>
              <a:miter lim="800000"/>
            </a:ln>
            <a:effectLst/>
          </p:spPr>
          <p:txBody>
            <a:bodyPr wrap="square" lIns="48766" tIns="48766" rIns="48766" bIns="48766" numCol="1" anchor="ctr">
              <a:noAutofit/>
            </a:bodyPr>
            <a:lstStyle/>
            <a:p>
              <a:pPr>
                <a:defRPr>
                  <a:solidFill>
                    <a:srgbClr val="A71680"/>
                  </a:solidFill>
                  <a:latin typeface="+mj-lt"/>
                  <a:ea typeface="+mj-ea"/>
                  <a:cs typeface="+mj-cs"/>
                  <a:sym typeface="Calibri"/>
                </a:defRPr>
              </a:pPr>
              <a:endParaRPr/>
            </a:p>
          </p:txBody>
        </p:sp>
      </p:grpSp>
      <p:grpSp>
        <p:nvGrpSpPr>
          <p:cNvPr id="459" name="Group"/>
          <p:cNvGrpSpPr/>
          <p:nvPr/>
        </p:nvGrpSpPr>
        <p:grpSpPr>
          <a:xfrm>
            <a:off x="4499460" y="4878583"/>
            <a:ext cx="635098" cy="635095"/>
            <a:chOff x="0" y="0"/>
            <a:chExt cx="635096" cy="635093"/>
          </a:xfrm>
        </p:grpSpPr>
        <p:sp>
          <p:nvSpPr>
            <p:cNvPr id="457" name="Title 1"/>
            <p:cNvSpPr txBox="1"/>
            <p:nvPr/>
          </p:nvSpPr>
          <p:spPr>
            <a:xfrm>
              <a:off x="35617" y="41566"/>
              <a:ext cx="563861" cy="5198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600820">
                <a:lnSpc>
                  <a:spcPct val="96000"/>
                </a:lnSpc>
                <a:defRPr sz="2700" b="1" cap="all" spc="-100">
                  <a:solidFill>
                    <a:srgbClr val="E50069"/>
                  </a:solidFill>
                  <a:latin typeface="Century Gothic"/>
                  <a:ea typeface="Century Gothic"/>
                  <a:cs typeface="Century Gothic"/>
                  <a:sym typeface="Century Gothic"/>
                </a:defRPr>
              </a:lvl1pPr>
            </a:lstStyle>
            <a:p>
              <a:r>
                <a:t>3</a:t>
              </a:r>
            </a:p>
          </p:txBody>
        </p:sp>
        <p:sp>
          <p:nvSpPr>
            <p:cNvPr id="458" name="Square"/>
            <p:cNvSpPr/>
            <p:nvPr/>
          </p:nvSpPr>
          <p:spPr>
            <a:xfrm>
              <a:off x="-1" y="-1"/>
              <a:ext cx="635098" cy="635095"/>
            </a:xfrm>
            <a:prstGeom prst="rect">
              <a:avLst/>
            </a:prstGeom>
            <a:noFill/>
            <a:ln w="50800" cap="flat">
              <a:solidFill>
                <a:srgbClr val="E50069"/>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grpSp>
        <p:nvGrpSpPr>
          <p:cNvPr id="462" name="Group"/>
          <p:cNvGrpSpPr/>
          <p:nvPr/>
        </p:nvGrpSpPr>
        <p:grpSpPr>
          <a:xfrm>
            <a:off x="4499460" y="6168039"/>
            <a:ext cx="635098" cy="635095"/>
            <a:chOff x="0" y="0"/>
            <a:chExt cx="635096" cy="635093"/>
          </a:xfrm>
        </p:grpSpPr>
        <p:sp>
          <p:nvSpPr>
            <p:cNvPr id="460" name="Title 1"/>
            <p:cNvSpPr txBox="1"/>
            <p:nvPr/>
          </p:nvSpPr>
          <p:spPr>
            <a:xfrm>
              <a:off x="24415" y="41566"/>
              <a:ext cx="563861" cy="5198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600820">
                <a:lnSpc>
                  <a:spcPct val="96000"/>
                </a:lnSpc>
                <a:defRPr sz="2700" b="1" cap="all" spc="-100">
                  <a:solidFill>
                    <a:srgbClr val="BE0D0D"/>
                  </a:solidFill>
                  <a:latin typeface="Century Gothic"/>
                  <a:ea typeface="Century Gothic"/>
                  <a:cs typeface="Century Gothic"/>
                  <a:sym typeface="Century Gothic"/>
                </a:defRPr>
              </a:lvl1pPr>
            </a:lstStyle>
            <a:p>
              <a:r>
                <a:t>4</a:t>
              </a:r>
            </a:p>
          </p:txBody>
        </p:sp>
        <p:sp>
          <p:nvSpPr>
            <p:cNvPr id="461" name="Square"/>
            <p:cNvSpPr/>
            <p:nvPr/>
          </p:nvSpPr>
          <p:spPr>
            <a:xfrm>
              <a:off x="-1" y="-1"/>
              <a:ext cx="635098" cy="635095"/>
            </a:xfrm>
            <a:prstGeom prst="rect">
              <a:avLst/>
            </a:prstGeom>
            <a:noFill/>
            <a:ln w="50800" cap="flat">
              <a:solidFill>
                <a:srgbClr val="BE0D0D"/>
              </a:solidFill>
              <a:prstDash val="solid"/>
              <a:miter lim="800000"/>
            </a:ln>
            <a:effectLst/>
          </p:spPr>
          <p:txBody>
            <a:bodyPr wrap="square" lIns="48766" tIns="48766" rIns="48766" bIns="48766" numCol="1" anchor="ctr">
              <a:noAutofit/>
            </a:bodyPr>
            <a:lstStyle/>
            <a:p>
              <a:pPr>
                <a:defRPr>
                  <a:solidFill>
                    <a:srgbClr val="BE0D0D"/>
                  </a:solidFill>
                  <a:latin typeface="+mj-lt"/>
                  <a:ea typeface="+mj-ea"/>
                  <a:cs typeface="+mj-cs"/>
                  <a:sym typeface="Calibri"/>
                </a:defRPr>
              </a:pPr>
              <a:endParaRPr/>
            </a:p>
          </p:txBody>
        </p:sp>
      </p:grpSp>
      <p:grpSp>
        <p:nvGrpSpPr>
          <p:cNvPr id="465" name="Group"/>
          <p:cNvGrpSpPr/>
          <p:nvPr/>
        </p:nvGrpSpPr>
        <p:grpSpPr>
          <a:xfrm>
            <a:off x="4499460" y="7458287"/>
            <a:ext cx="635098" cy="635095"/>
            <a:chOff x="0" y="0"/>
            <a:chExt cx="635096" cy="635093"/>
          </a:xfrm>
        </p:grpSpPr>
        <p:sp>
          <p:nvSpPr>
            <p:cNvPr id="463" name="Title 1"/>
            <p:cNvSpPr txBox="1"/>
            <p:nvPr/>
          </p:nvSpPr>
          <p:spPr>
            <a:xfrm>
              <a:off x="24415" y="41566"/>
              <a:ext cx="563861" cy="5198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600820">
                <a:lnSpc>
                  <a:spcPct val="96000"/>
                </a:lnSpc>
                <a:defRPr sz="2700" b="1" cap="all" spc="-100">
                  <a:solidFill>
                    <a:srgbClr val="E46506"/>
                  </a:solidFill>
                  <a:latin typeface="Century Gothic"/>
                  <a:ea typeface="Century Gothic"/>
                  <a:cs typeface="Century Gothic"/>
                  <a:sym typeface="Century Gothic"/>
                </a:defRPr>
              </a:lvl1pPr>
            </a:lstStyle>
            <a:p>
              <a:r>
                <a:t>5</a:t>
              </a:r>
            </a:p>
          </p:txBody>
        </p:sp>
        <p:sp>
          <p:nvSpPr>
            <p:cNvPr id="464" name="Square"/>
            <p:cNvSpPr/>
            <p:nvPr/>
          </p:nvSpPr>
          <p:spPr>
            <a:xfrm>
              <a:off x="-1" y="-1"/>
              <a:ext cx="635098" cy="635095"/>
            </a:xfrm>
            <a:prstGeom prst="rect">
              <a:avLst/>
            </a:prstGeom>
            <a:noFill/>
            <a:ln w="50800" cap="flat">
              <a:solidFill>
                <a:srgbClr val="E46506"/>
              </a:solidFill>
              <a:prstDash val="solid"/>
              <a:miter lim="800000"/>
            </a:ln>
            <a:effectLst/>
          </p:spPr>
          <p:txBody>
            <a:bodyPr wrap="square" lIns="48766" tIns="48766" rIns="48766" bIns="48766" numCol="1" anchor="ctr">
              <a:noAutofit/>
            </a:bodyPr>
            <a:lstStyle/>
            <a:p>
              <a:pPr>
                <a:defRPr>
                  <a:solidFill>
                    <a:srgbClr val="E46506"/>
                  </a:solidFill>
                  <a:latin typeface="+mj-lt"/>
                  <a:ea typeface="+mj-ea"/>
                  <a:cs typeface="+mj-cs"/>
                  <a:sym typeface="Calibri"/>
                </a:defRPr>
              </a:pPr>
              <a:endParaRPr/>
            </a:p>
          </p:txBody>
        </p:sp>
      </p:grpSp>
      <p:grpSp>
        <p:nvGrpSpPr>
          <p:cNvPr id="468" name="Group"/>
          <p:cNvGrpSpPr/>
          <p:nvPr/>
        </p:nvGrpSpPr>
        <p:grpSpPr>
          <a:xfrm>
            <a:off x="4498394" y="8766891"/>
            <a:ext cx="635098" cy="635095"/>
            <a:chOff x="0" y="0"/>
            <a:chExt cx="635096" cy="635093"/>
          </a:xfrm>
        </p:grpSpPr>
        <p:sp>
          <p:nvSpPr>
            <p:cNvPr id="466" name="Title 1"/>
            <p:cNvSpPr txBox="1"/>
            <p:nvPr/>
          </p:nvSpPr>
          <p:spPr>
            <a:xfrm>
              <a:off x="24415" y="41566"/>
              <a:ext cx="563861" cy="5198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600820">
                <a:lnSpc>
                  <a:spcPct val="96000"/>
                </a:lnSpc>
                <a:defRPr sz="2700" b="1" cap="all" spc="-100">
                  <a:solidFill>
                    <a:srgbClr val="629623"/>
                  </a:solidFill>
                  <a:latin typeface="Century Gothic"/>
                  <a:ea typeface="Century Gothic"/>
                  <a:cs typeface="Century Gothic"/>
                  <a:sym typeface="Century Gothic"/>
                </a:defRPr>
              </a:lvl1pPr>
            </a:lstStyle>
            <a:p>
              <a:r>
                <a:t>6</a:t>
              </a:r>
            </a:p>
          </p:txBody>
        </p:sp>
        <p:sp>
          <p:nvSpPr>
            <p:cNvPr id="467" name="Square"/>
            <p:cNvSpPr/>
            <p:nvPr/>
          </p:nvSpPr>
          <p:spPr>
            <a:xfrm>
              <a:off x="-1" y="-1"/>
              <a:ext cx="635098" cy="635095"/>
            </a:xfrm>
            <a:prstGeom prst="rect">
              <a:avLst/>
            </a:prstGeom>
            <a:noFill/>
            <a:ln w="50800" cap="flat">
              <a:solidFill>
                <a:srgbClr val="629623"/>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sp>
        <p:nvSpPr>
          <p:cNvPr id="469"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j-lt"/>
                <a:ea typeface="+mj-ea"/>
                <a:cs typeface="+mj-cs"/>
                <a:sym typeface="Calibri"/>
              </a:defRPr>
            </a:pPr>
            <a:endParaRPr/>
          </a:p>
        </p:txBody>
      </p:sp>
      <p:sp>
        <p:nvSpPr>
          <p:cNvPr id="470" name="Limited political influence"/>
          <p:cNvSpPr txBox="1"/>
          <p:nvPr/>
        </p:nvSpPr>
        <p:spPr>
          <a:xfrm>
            <a:off x="5718404" y="2390451"/>
            <a:ext cx="3563169" cy="4404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lvl1pPr defTabSz="457200">
              <a:lnSpc>
                <a:spcPct val="115000"/>
              </a:lnSpc>
              <a:defRPr sz="2200" b="1">
                <a:uFill>
                  <a:solidFill>
                    <a:srgbClr val="000000"/>
                  </a:solidFill>
                </a:uFill>
                <a:latin typeface="Century Gothic"/>
                <a:ea typeface="Century Gothic"/>
                <a:cs typeface="Century Gothic"/>
                <a:sym typeface="Century Gothic"/>
              </a:defRPr>
            </a:lvl1pPr>
          </a:lstStyle>
          <a:p>
            <a:r>
              <a:t>Limited political influence</a:t>
            </a:r>
          </a:p>
        </p:txBody>
      </p:sp>
      <p:sp>
        <p:nvSpPr>
          <p:cNvPr id="471" name="Constrained resources and staff turnover"/>
          <p:cNvSpPr txBox="1"/>
          <p:nvPr/>
        </p:nvSpPr>
        <p:spPr>
          <a:xfrm>
            <a:off x="5718403" y="3681367"/>
            <a:ext cx="5569447" cy="4404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lvl1pPr defTabSz="457200">
              <a:lnSpc>
                <a:spcPct val="115000"/>
              </a:lnSpc>
              <a:defRPr sz="2200" b="1">
                <a:uFill>
                  <a:solidFill>
                    <a:srgbClr val="000000"/>
                  </a:solidFill>
                </a:uFill>
                <a:latin typeface="Century Gothic"/>
                <a:ea typeface="Century Gothic"/>
                <a:cs typeface="Century Gothic"/>
                <a:sym typeface="Century Gothic"/>
              </a:defRPr>
            </a:lvl1pPr>
          </a:lstStyle>
          <a:p>
            <a:r>
              <a:t>Constrained resources and staff turnover</a:t>
            </a:r>
          </a:p>
        </p:txBody>
      </p:sp>
      <p:sp>
        <p:nvSpPr>
          <p:cNvPr id="472" name="Working in vertical, fragmented units"/>
          <p:cNvSpPr txBox="1"/>
          <p:nvPr/>
        </p:nvSpPr>
        <p:spPr>
          <a:xfrm>
            <a:off x="5718403" y="4997682"/>
            <a:ext cx="5043935" cy="4404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lvl1pPr defTabSz="457200">
              <a:lnSpc>
                <a:spcPct val="115000"/>
              </a:lnSpc>
              <a:defRPr sz="2200" b="1">
                <a:uFill>
                  <a:solidFill>
                    <a:srgbClr val="000000"/>
                  </a:solidFill>
                </a:uFill>
                <a:latin typeface="Century Gothic"/>
                <a:ea typeface="Century Gothic"/>
                <a:cs typeface="Century Gothic"/>
                <a:sym typeface="Century Gothic"/>
              </a:defRPr>
            </a:lvl1pPr>
          </a:lstStyle>
          <a:p>
            <a:r>
              <a:t>Working in vertical, fragmented units</a:t>
            </a:r>
          </a:p>
        </p:txBody>
      </p:sp>
      <p:sp>
        <p:nvSpPr>
          <p:cNvPr id="473" name="Difficulty gathering and disseminating evidence"/>
          <p:cNvSpPr txBox="1"/>
          <p:nvPr/>
        </p:nvSpPr>
        <p:spPr>
          <a:xfrm>
            <a:off x="5718404" y="6284471"/>
            <a:ext cx="6564127" cy="4404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lvl1pPr defTabSz="457200">
              <a:lnSpc>
                <a:spcPct val="115000"/>
              </a:lnSpc>
              <a:defRPr sz="2200" b="1">
                <a:uFill>
                  <a:solidFill>
                    <a:srgbClr val="000000"/>
                  </a:solidFill>
                </a:uFill>
                <a:latin typeface="Century Gothic"/>
                <a:ea typeface="Century Gothic"/>
                <a:cs typeface="Century Gothic"/>
                <a:sym typeface="Century Gothic"/>
              </a:defRPr>
            </a:lvl1pPr>
          </a:lstStyle>
          <a:p>
            <a:r>
              <a:t>Difficulty gathering and disseminating evidence</a:t>
            </a:r>
          </a:p>
        </p:txBody>
      </p:sp>
      <p:sp>
        <p:nvSpPr>
          <p:cNvPr id="474" name="Politicization of the bureaucracy, corruption  and regulatory capture"/>
          <p:cNvSpPr txBox="1"/>
          <p:nvPr/>
        </p:nvSpPr>
        <p:spPr>
          <a:xfrm>
            <a:off x="5718404" y="7369805"/>
            <a:ext cx="6094549" cy="8347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p>
            <a:pPr defTabSz="457200">
              <a:lnSpc>
                <a:spcPct val="115000"/>
              </a:lnSpc>
              <a:defRPr sz="2200" b="1">
                <a:uFill>
                  <a:solidFill>
                    <a:srgbClr val="000000"/>
                  </a:solidFill>
                </a:uFill>
                <a:latin typeface="Century Gothic"/>
                <a:ea typeface="Century Gothic"/>
                <a:cs typeface="Century Gothic"/>
                <a:sym typeface="Century Gothic"/>
              </a:defRPr>
            </a:pPr>
            <a:r>
              <a:t>Politicization of the bureaucracy, corruption </a:t>
            </a:r>
            <a:br/>
            <a:r>
              <a:t>and regulatory capture</a:t>
            </a:r>
          </a:p>
        </p:txBody>
      </p:sp>
      <p:sp>
        <p:nvSpPr>
          <p:cNvPr id="475" name="Political commitment and discontinuity."/>
          <p:cNvSpPr txBox="1"/>
          <p:nvPr/>
        </p:nvSpPr>
        <p:spPr>
          <a:xfrm>
            <a:off x="5718403" y="8874875"/>
            <a:ext cx="5513240" cy="4404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lvl1pPr defTabSz="457200">
              <a:lnSpc>
                <a:spcPct val="115000"/>
              </a:lnSpc>
              <a:defRPr sz="2200" b="1">
                <a:uFill>
                  <a:solidFill>
                    <a:srgbClr val="000000"/>
                  </a:solidFill>
                </a:uFill>
                <a:latin typeface="Century Gothic"/>
                <a:ea typeface="Century Gothic"/>
                <a:cs typeface="Century Gothic"/>
                <a:sym typeface="Century Gothic"/>
              </a:defRPr>
            </a:lvl1pPr>
          </a:lstStyle>
          <a:p>
            <a:r>
              <a:t>Political commitment and discontinuity. </a:t>
            </a:r>
          </a:p>
        </p:txBody>
      </p:sp>
      <p:grpSp>
        <p:nvGrpSpPr>
          <p:cNvPr id="481" name="Group"/>
          <p:cNvGrpSpPr/>
          <p:nvPr/>
        </p:nvGrpSpPr>
        <p:grpSpPr>
          <a:xfrm>
            <a:off x="4472266" y="3243425"/>
            <a:ext cx="7902416" cy="5206113"/>
            <a:chOff x="0" y="0"/>
            <a:chExt cx="7902415" cy="5206112"/>
          </a:xfrm>
        </p:grpSpPr>
        <p:sp>
          <p:nvSpPr>
            <p:cNvPr id="476" name="Line"/>
            <p:cNvSpPr/>
            <p:nvPr/>
          </p:nvSpPr>
          <p:spPr>
            <a:xfrm>
              <a:off x="0" y="-1"/>
              <a:ext cx="7902416"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477" name="Line"/>
            <p:cNvSpPr/>
            <p:nvPr/>
          </p:nvSpPr>
          <p:spPr>
            <a:xfrm>
              <a:off x="0" y="1301527"/>
              <a:ext cx="7902416"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478" name="Line"/>
            <p:cNvSpPr/>
            <p:nvPr/>
          </p:nvSpPr>
          <p:spPr>
            <a:xfrm>
              <a:off x="0" y="2603053"/>
              <a:ext cx="7902416"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479" name="Line"/>
            <p:cNvSpPr/>
            <p:nvPr/>
          </p:nvSpPr>
          <p:spPr>
            <a:xfrm>
              <a:off x="0" y="3904581"/>
              <a:ext cx="7902416"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480" name="Line"/>
            <p:cNvSpPr/>
            <p:nvPr/>
          </p:nvSpPr>
          <p:spPr>
            <a:xfrm>
              <a:off x="0" y="5206110"/>
              <a:ext cx="7902416"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grpSp>
      <p:pic>
        <p:nvPicPr>
          <p:cNvPr id="482" name="HiAP-Icon-Checklist.png" descr="HiAP-Icon-Checklist.png"/>
          <p:cNvPicPr>
            <a:picLocks noChangeAspect="1"/>
          </p:cNvPicPr>
          <p:nvPr/>
        </p:nvPicPr>
        <p:blipFill>
          <a:blip r:embed="rId3"/>
          <a:stretch>
            <a:fillRect/>
          </a:stretch>
        </p:blipFill>
        <p:spPr>
          <a:xfrm>
            <a:off x="114457" y="3520868"/>
            <a:ext cx="4029794" cy="4209261"/>
          </a:xfrm>
          <a:prstGeom prst="rect">
            <a:avLst/>
          </a:prstGeom>
          <a:ln w="12700">
            <a:miter lim="400000"/>
          </a:ln>
        </p:spPr>
      </p:pic>
      <p:grpSp>
        <p:nvGrpSpPr>
          <p:cNvPr id="488" name="Group"/>
          <p:cNvGrpSpPr/>
          <p:nvPr/>
        </p:nvGrpSpPr>
        <p:grpSpPr>
          <a:xfrm>
            <a:off x="0" y="-16670"/>
            <a:ext cx="2568181" cy="1943896"/>
            <a:chOff x="0" y="0"/>
            <a:chExt cx="2568180" cy="1943894"/>
          </a:xfrm>
        </p:grpSpPr>
        <p:sp>
          <p:nvSpPr>
            <p:cNvPr id="483"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4452DA"/>
                </a:gs>
                <a:gs pos="100000">
                  <a:srgbClr val="242E7C"/>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486" name="Group 25"/>
            <p:cNvGrpSpPr/>
            <p:nvPr/>
          </p:nvGrpSpPr>
          <p:grpSpPr>
            <a:xfrm>
              <a:off x="604404" y="458877"/>
              <a:ext cx="1127558" cy="1026211"/>
              <a:chOff x="0" y="-1"/>
              <a:chExt cx="1127556" cy="1026210"/>
            </a:xfrm>
          </p:grpSpPr>
          <p:sp>
            <p:nvSpPr>
              <p:cNvPr id="484" name="Title 1"/>
              <p:cNvSpPr txBox="1"/>
              <p:nvPr/>
            </p:nvSpPr>
            <p:spPr>
              <a:xfrm>
                <a:off x="-1" y="-2"/>
                <a:ext cx="1127558" cy="10262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11</a:t>
                </a:r>
              </a:p>
            </p:txBody>
          </p:sp>
          <p:sp>
            <p:nvSpPr>
              <p:cNvPr id="485"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pic>
          <p:nvPicPr>
            <p:cNvPr id="487" name="HiAP-modules-text.png" descr="HiAP-modules-text.png"/>
            <p:cNvPicPr>
              <a:picLocks noChangeAspect="1"/>
            </p:cNvPicPr>
            <p:nvPr/>
          </p:nvPicPr>
          <p:blipFill>
            <a:blip r:embed="rId4"/>
            <a:stretch>
              <a:fillRect/>
            </a:stretch>
          </p:blipFill>
          <p:spPr>
            <a:xfrm>
              <a:off x="94851" y="84136"/>
              <a:ext cx="502019" cy="1594031"/>
            </a:xfrm>
            <a:prstGeom prst="rect">
              <a:avLst/>
            </a:prstGeom>
            <a:ln w="12700" cap="flat">
              <a:noFill/>
              <a:miter lim="400000"/>
            </a:ln>
            <a:effectLst/>
          </p:spPr>
        </p:pic>
      </p:grpSp>
      <p:sp>
        <p:nvSpPr>
          <p:cNvPr id="489" name="Title 1"/>
          <p:cNvSpPr txBox="1"/>
          <p:nvPr/>
        </p:nvSpPr>
        <p:spPr>
          <a:xfrm>
            <a:off x="2857331" y="351614"/>
            <a:ext cx="9425201" cy="1413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normAutofit/>
          </a:bodyPr>
          <a:lstStyle/>
          <a:p>
            <a:pPr>
              <a:lnSpc>
                <a:spcPct val="90000"/>
              </a:lnSpc>
              <a:defRPr sz="4000" b="1" cap="all" spc="-200">
                <a:solidFill>
                  <a:srgbClr val="FFFFFF"/>
                </a:solidFill>
                <a:latin typeface="Century Gothic"/>
                <a:ea typeface="Century Gothic"/>
                <a:cs typeface="Century Gothic"/>
                <a:sym typeface="Century Gothic"/>
              </a:defRPr>
            </a:pPr>
            <a:r>
              <a:t>H</a:t>
            </a:r>
            <a:r>
              <a:rPr cap="none"/>
              <a:t>i</a:t>
            </a:r>
            <a:r>
              <a:t>AP LEADERSHIP CHALLENGES FOR THE HeALTH MINISTRY</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j-lt"/>
                <a:ea typeface="+mj-ea"/>
                <a:cs typeface="+mj-cs"/>
                <a:sym typeface="Calibri"/>
              </a:defRPr>
            </a:pPr>
            <a:endParaRPr/>
          </a:p>
        </p:txBody>
      </p:sp>
      <p:sp>
        <p:nvSpPr>
          <p:cNvPr id="494" name="Limited political influence"/>
          <p:cNvSpPr txBox="1"/>
          <p:nvPr/>
        </p:nvSpPr>
        <p:spPr>
          <a:xfrm>
            <a:off x="2036926" y="2792595"/>
            <a:ext cx="5603542" cy="6436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lvl1pPr defTabSz="457200">
              <a:lnSpc>
                <a:spcPct val="115000"/>
              </a:lnSpc>
              <a:defRPr sz="3500" b="1">
                <a:uFill>
                  <a:solidFill>
                    <a:srgbClr val="000000"/>
                  </a:solidFill>
                </a:uFill>
                <a:latin typeface="Century Gothic"/>
                <a:ea typeface="Century Gothic"/>
                <a:cs typeface="Century Gothic"/>
                <a:sym typeface="Century Gothic"/>
              </a:defRPr>
            </a:lvl1pPr>
          </a:lstStyle>
          <a:p>
            <a:r>
              <a:t>Limited political influence</a:t>
            </a:r>
          </a:p>
        </p:txBody>
      </p:sp>
      <p:sp>
        <p:nvSpPr>
          <p:cNvPr id="495" name="Rectangle 4"/>
          <p:cNvSpPr txBox="1"/>
          <p:nvPr/>
        </p:nvSpPr>
        <p:spPr>
          <a:xfrm>
            <a:off x="2036927" y="4361258"/>
            <a:ext cx="9104202" cy="11262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spAutoFit/>
          </a:bodyPr>
          <a:lstStyle/>
          <a:p>
            <a:pPr>
              <a:defRPr sz="2200" spc="-25">
                <a:latin typeface="Century Gothic"/>
                <a:ea typeface="Century Gothic"/>
                <a:cs typeface="Century Gothic"/>
                <a:sym typeface="Century Gothic"/>
              </a:defRPr>
            </a:pPr>
            <a:r>
              <a:t>In many countries, the political influence of the health ministry is limited by its low status and scarce resources in comparison with other portfolios. </a:t>
            </a:r>
          </a:p>
        </p:txBody>
      </p:sp>
      <p:sp>
        <p:nvSpPr>
          <p:cNvPr id="496" name="Line"/>
          <p:cNvSpPr/>
          <p:nvPr/>
        </p:nvSpPr>
        <p:spPr>
          <a:xfrm>
            <a:off x="1161831" y="5680638"/>
            <a:ext cx="9972949" cy="2"/>
          </a:xfrm>
          <a:prstGeom prst="line">
            <a:avLst/>
          </a:prstGeom>
          <a:ln w="12700">
            <a:solidFill>
              <a:srgbClr val="242E7C"/>
            </a:solidFill>
            <a:miter lim="400000"/>
          </a:ln>
        </p:spPr>
        <p:txBody>
          <a:bodyPr lIns="45718" tIns="45718" rIns="45718" bIns="45718"/>
          <a:lstStyle/>
          <a:p>
            <a:endParaRPr/>
          </a:p>
        </p:txBody>
      </p:sp>
      <p:sp>
        <p:nvSpPr>
          <p:cNvPr id="497" name="Line"/>
          <p:cNvSpPr/>
          <p:nvPr/>
        </p:nvSpPr>
        <p:spPr>
          <a:xfrm>
            <a:off x="1161831" y="7277854"/>
            <a:ext cx="9972949" cy="2"/>
          </a:xfrm>
          <a:prstGeom prst="line">
            <a:avLst/>
          </a:prstGeom>
          <a:ln w="12700">
            <a:solidFill>
              <a:srgbClr val="242E7C"/>
            </a:solidFill>
            <a:miter lim="400000"/>
          </a:ln>
        </p:spPr>
        <p:txBody>
          <a:bodyPr lIns="45718" tIns="45718" rIns="45718" bIns="45718"/>
          <a:lstStyle/>
          <a:p>
            <a:endParaRPr/>
          </a:p>
        </p:txBody>
      </p:sp>
      <p:sp>
        <p:nvSpPr>
          <p:cNvPr id="498" name="Rectangle 4"/>
          <p:cNvSpPr txBox="1"/>
          <p:nvPr/>
        </p:nvSpPr>
        <p:spPr>
          <a:xfrm>
            <a:off x="2036927" y="6187326"/>
            <a:ext cx="9799692" cy="8347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spAutoFit/>
          </a:bodyPr>
          <a:lstStyle/>
          <a:p>
            <a:pPr defTabSz="457200">
              <a:lnSpc>
                <a:spcPct val="115000"/>
              </a:lnSpc>
              <a:defRPr sz="2200">
                <a:uFill>
                  <a:solidFill>
                    <a:srgbClr val="000000"/>
                  </a:solidFill>
                </a:uFill>
                <a:latin typeface="Century Gothic"/>
                <a:ea typeface="Century Gothic"/>
                <a:cs typeface="Century Gothic"/>
                <a:sym typeface="Century Gothic"/>
              </a:defRPr>
            </a:pPr>
            <a:r>
              <a:t>Often, the health sector is viewed as a drain on government revenue rather than a contributor to socioeconomic well-being and prosperity. </a:t>
            </a:r>
          </a:p>
        </p:txBody>
      </p:sp>
      <p:sp>
        <p:nvSpPr>
          <p:cNvPr id="499" name="Line"/>
          <p:cNvSpPr/>
          <p:nvPr/>
        </p:nvSpPr>
        <p:spPr>
          <a:xfrm flipV="1">
            <a:off x="1168181" y="3568245"/>
            <a:ext cx="3" cy="3710922"/>
          </a:xfrm>
          <a:prstGeom prst="line">
            <a:avLst/>
          </a:prstGeom>
          <a:ln w="12700">
            <a:solidFill>
              <a:srgbClr val="242E7C"/>
            </a:solidFill>
            <a:miter lim="400000"/>
          </a:ln>
        </p:spPr>
        <p:txBody>
          <a:bodyPr lIns="45718" tIns="45718" rIns="45718" bIns="45718"/>
          <a:lstStyle/>
          <a:p>
            <a:endParaRPr/>
          </a:p>
        </p:txBody>
      </p:sp>
      <p:grpSp>
        <p:nvGrpSpPr>
          <p:cNvPr id="502" name="Group"/>
          <p:cNvGrpSpPr/>
          <p:nvPr/>
        </p:nvGrpSpPr>
        <p:grpSpPr>
          <a:xfrm>
            <a:off x="738217" y="2697146"/>
            <a:ext cx="859931" cy="859930"/>
            <a:chOff x="0" y="-1"/>
            <a:chExt cx="859929" cy="859929"/>
          </a:xfrm>
        </p:grpSpPr>
        <p:sp>
          <p:nvSpPr>
            <p:cNvPr id="500" name="Title 1"/>
            <p:cNvSpPr txBox="1"/>
            <p:nvPr/>
          </p:nvSpPr>
          <p:spPr>
            <a:xfrm>
              <a:off x="48227" y="15883"/>
              <a:ext cx="763475" cy="8059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801093">
                <a:lnSpc>
                  <a:spcPct val="96000"/>
                </a:lnSpc>
                <a:defRPr sz="4300" b="1" cap="all" spc="-200">
                  <a:solidFill>
                    <a:srgbClr val="532075"/>
                  </a:solidFill>
                  <a:latin typeface="Century Gothic"/>
                  <a:ea typeface="Century Gothic"/>
                  <a:cs typeface="Century Gothic"/>
                  <a:sym typeface="Century Gothic"/>
                </a:defRPr>
              </a:lvl1pPr>
            </a:lstStyle>
            <a:p>
              <a:r>
                <a:t>1</a:t>
              </a:r>
            </a:p>
          </p:txBody>
        </p:sp>
        <p:sp>
          <p:nvSpPr>
            <p:cNvPr id="501" name="Square"/>
            <p:cNvSpPr/>
            <p:nvPr/>
          </p:nvSpPr>
          <p:spPr>
            <a:xfrm>
              <a:off x="-1" y="-2"/>
              <a:ext cx="859931" cy="859930"/>
            </a:xfrm>
            <a:prstGeom prst="rect">
              <a:avLst/>
            </a:prstGeom>
            <a:noFill/>
            <a:ln w="50800" cap="flat">
              <a:solidFill>
                <a:srgbClr val="532075"/>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grpSp>
        <p:nvGrpSpPr>
          <p:cNvPr id="508" name="Group"/>
          <p:cNvGrpSpPr/>
          <p:nvPr/>
        </p:nvGrpSpPr>
        <p:grpSpPr>
          <a:xfrm>
            <a:off x="0" y="-16670"/>
            <a:ext cx="2568181" cy="1943896"/>
            <a:chOff x="0" y="0"/>
            <a:chExt cx="2568180" cy="1943894"/>
          </a:xfrm>
        </p:grpSpPr>
        <p:sp>
          <p:nvSpPr>
            <p:cNvPr id="503"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4452DA"/>
                </a:gs>
                <a:gs pos="100000">
                  <a:srgbClr val="242E7C"/>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506" name="Group 25"/>
            <p:cNvGrpSpPr/>
            <p:nvPr/>
          </p:nvGrpSpPr>
          <p:grpSpPr>
            <a:xfrm>
              <a:off x="604404" y="458877"/>
              <a:ext cx="1127558" cy="1026211"/>
              <a:chOff x="0" y="-1"/>
              <a:chExt cx="1127556" cy="1026210"/>
            </a:xfrm>
          </p:grpSpPr>
          <p:sp>
            <p:nvSpPr>
              <p:cNvPr id="504" name="Title 1"/>
              <p:cNvSpPr txBox="1"/>
              <p:nvPr/>
            </p:nvSpPr>
            <p:spPr>
              <a:xfrm>
                <a:off x="-1" y="-2"/>
                <a:ext cx="1127558" cy="10262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11</a:t>
                </a:r>
              </a:p>
            </p:txBody>
          </p:sp>
          <p:sp>
            <p:nvSpPr>
              <p:cNvPr id="505"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pic>
          <p:nvPicPr>
            <p:cNvPr id="507"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pic>
        <p:nvPicPr>
          <p:cNvPr id="509" name="HiAP-Wireframe-graphic-2.png" descr="HiAP-Wireframe-graphic-2.png"/>
          <p:cNvPicPr>
            <a:picLocks noChangeAspect="1"/>
          </p:cNvPicPr>
          <p:nvPr/>
        </p:nvPicPr>
        <p:blipFill>
          <a:blip r:embed="rId4"/>
          <a:srcRect l="4891" t="2175" r="4891" b="87108"/>
          <a:stretch>
            <a:fillRect/>
          </a:stretch>
        </p:blipFill>
        <p:spPr>
          <a:xfrm flipH="1">
            <a:off x="-9972" y="8292542"/>
            <a:ext cx="13024745" cy="1467160"/>
          </a:xfrm>
          <a:prstGeom prst="rect">
            <a:avLst/>
          </a:prstGeom>
          <a:ln w="12700">
            <a:miter lim="400000"/>
          </a:ln>
        </p:spPr>
      </p:pic>
      <p:sp>
        <p:nvSpPr>
          <p:cNvPr id="510" name="Title 1"/>
          <p:cNvSpPr txBox="1"/>
          <p:nvPr/>
        </p:nvSpPr>
        <p:spPr>
          <a:xfrm>
            <a:off x="2927868" y="268950"/>
            <a:ext cx="9425201" cy="1413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normAutofit/>
          </a:bodyPr>
          <a:lstStyle/>
          <a:p>
            <a:pPr>
              <a:lnSpc>
                <a:spcPct val="90000"/>
              </a:lnSpc>
              <a:defRPr sz="4000" b="1" cap="all" spc="-200">
                <a:solidFill>
                  <a:srgbClr val="FFFFFF"/>
                </a:solidFill>
                <a:latin typeface="Century Gothic"/>
                <a:ea typeface="Century Gothic"/>
                <a:cs typeface="Century Gothic"/>
                <a:sym typeface="Century Gothic"/>
              </a:defRPr>
            </a:pPr>
            <a:r>
              <a:t>H</a:t>
            </a:r>
            <a:r>
              <a:rPr cap="none"/>
              <a:t>i</a:t>
            </a:r>
            <a:r>
              <a:t>AP LEADERSHIP CHALLENGES FOR THE HeALTH MINISTRY</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j-lt"/>
                <a:ea typeface="+mj-ea"/>
                <a:cs typeface="+mj-cs"/>
                <a:sym typeface="Calibri"/>
              </a:defRPr>
            </a:pPr>
            <a:endParaRPr/>
          </a:p>
        </p:txBody>
      </p:sp>
      <p:sp>
        <p:nvSpPr>
          <p:cNvPr id="515" name="Constrained resources and staff turnover"/>
          <p:cNvSpPr txBox="1"/>
          <p:nvPr/>
        </p:nvSpPr>
        <p:spPr>
          <a:xfrm>
            <a:off x="2041768" y="2792595"/>
            <a:ext cx="8795346" cy="6436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lvl1pPr defTabSz="457200">
              <a:lnSpc>
                <a:spcPct val="115000"/>
              </a:lnSpc>
              <a:defRPr sz="3500" b="1">
                <a:uFill>
                  <a:solidFill>
                    <a:srgbClr val="000000"/>
                  </a:solidFill>
                </a:uFill>
                <a:latin typeface="Century Gothic"/>
                <a:ea typeface="Century Gothic"/>
                <a:cs typeface="Century Gothic"/>
                <a:sym typeface="Century Gothic"/>
              </a:defRPr>
            </a:lvl1pPr>
          </a:lstStyle>
          <a:p>
            <a:r>
              <a:t>Constrained resources and staff turnover</a:t>
            </a:r>
          </a:p>
        </p:txBody>
      </p:sp>
      <p:sp>
        <p:nvSpPr>
          <p:cNvPr id="516" name="Rectangle 4"/>
          <p:cNvSpPr txBox="1"/>
          <p:nvPr/>
        </p:nvSpPr>
        <p:spPr>
          <a:xfrm>
            <a:off x="2041769" y="4198342"/>
            <a:ext cx="9099062" cy="12291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spAutoFit/>
          </a:bodyPr>
          <a:lstStyle/>
          <a:p>
            <a:pPr defTabSz="457200">
              <a:lnSpc>
                <a:spcPct val="115000"/>
              </a:lnSpc>
              <a:defRPr sz="2200">
                <a:uFill>
                  <a:solidFill>
                    <a:srgbClr val="000000"/>
                  </a:solidFill>
                </a:uFill>
                <a:latin typeface="Century Gothic"/>
                <a:ea typeface="Century Gothic"/>
                <a:cs typeface="Century Gothic"/>
                <a:sym typeface="Century Gothic"/>
              </a:defRPr>
            </a:pPr>
            <a:r>
              <a:t>Health ministries in all countries are arguably constrained by resources but many face a scarcity that seriously impinges </a:t>
            </a:r>
            <a:br/>
            <a:r>
              <a:t>on their ability to provide a minimum level of health.</a:t>
            </a:r>
          </a:p>
        </p:txBody>
      </p:sp>
      <p:sp>
        <p:nvSpPr>
          <p:cNvPr id="517" name="Rectangle 4"/>
          <p:cNvSpPr txBox="1"/>
          <p:nvPr/>
        </p:nvSpPr>
        <p:spPr>
          <a:xfrm>
            <a:off x="2041769" y="5802224"/>
            <a:ext cx="6862062" cy="12291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spAutoFit/>
          </a:bodyPr>
          <a:lstStyle>
            <a:lvl1pPr defTabSz="457200">
              <a:lnSpc>
                <a:spcPct val="115000"/>
              </a:lnSpc>
              <a:defRPr sz="2200">
                <a:uFill>
                  <a:solidFill>
                    <a:srgbClr val="000000"/>
                  </a:solidFill>
                </a:uFill>
                <a:latin typeface="Century Gothic"/>
                <a:ea typeface="Century Gothic"/>
                <a:cs typeface="Century Gothic"/>
                <a:sym typeface="Century Gothic"/>
              </a:defRPr>
            </a:lvl1pPr>
          </a:lstStyle>
          <a:p>
            <a:r>
              <a:t>This shortage of resources also impacts on the health ministry’s capacity to formulate and implement evidence-informed policy.</a:t>
            </a:r>
          </a:p>
        </p:txBody>
      </p:sp>
      <p:sp>
        <p:nvSpPr>
          <p:cNvPr id="518" name="Line"/>
          <p:cNvSpPr/>
          <p:nvPr/>
        </p:nvSpPr>
        <p:spPr>
          <a:xfrm flipV="1">
            <a:off x="1168179" y="3568246"/>
            <a:ext cx="3" cy="3641286"/>
          </a:xfrm>
          <a:prstGeom prst="line">
            <a:avLst/>
          </a:prstGeom>
          <a:ln w="12700">
            <a:solidFill>
              <a:srgbClr val="242E7C"/>
            </a:solidFill>
            <a:miter lim="400000"/>
          </a:ln>
        </p:spPr>
        <p:txBody>
          <a:bodyPr lIns="45718" tIns="45718" rIns="45718" bIns="45718"/>
          <a:lstStyle/>
          <a:p>
            <a:endParaRPr/>
          </a:p>
        </p:txBody>
      </p:sp>
      <p:sp>
        <p:nvSpPr>
          <p:cNvPr id="519" name="Line"/>
          <p:cNvSpPr/>
          <p:nvPr/>
        </p:nvSpPr>
        <p:spPr>
          <a:xfrm>
            <a:off x="1161831" y="5629838"/>
            <a:ext cx="10681139" cy="2"/>
          </a:xfrm>
          <a:prstGeom prst="line">
            <a:avLst/>
          </a:prstGeom>
          <a:ln w="12700">
            <a:solidFill>
              <a:srgbClr val="242E7C"/>
            </a:solidFill>
            <a:miter lim="400000"/>
          </a:ln>
        </p:spPr>
        <p:txBody>
          <a:bodyPr lIns="45718" tIns="45718" rIns="45718" bIns="45718"/>
          <a:lstStyle/>
          <a:p>
            <a:endParaRPr/>
          </a:p>
        </p:txBody>
      </p:sp>
      <p:sp>
        <p:nvSpPr>
          <p:cNvPr id="520" name="Line"/>
          <p:cNvSpPr/>
          <p:nvPr/>
        </p:nvSpPr>
        <p:spPr>
          <a:xfrm>
            <a:off x="1161829" y="7227054"/>
            <a:ext cx="10681140" cy="2"/>
          </a:xfrm>
          <a:prstGeom prst="line">
            <a:avLst/>
          </a:prstGeom>
          <a:ln w="12700">
            <a:solidFill>
              <a:srgbClr val="242E7C"/>
            </a:solidFill>
            <a:miter lim="400000"/>
          </a:ln>
        </p:spPr>
        <p:txBody>
          <a:bodyPr lIns="45718" tIns="45718" rIns="45718" bIns="45718"/>
          <a:lstStyle/>
          <a:p>
            <a:endParaRPr/>
          </a:p>
        </p:txBody>
      </p:sp>
      <p:grpSp>
        <p:nvGrpSpPr>
          <p:cNvPr id="523" name="Group"/>
          <p:cNvGrpSpPr/>
          <p:nvPr/>
        </p:nvGrpSpPr>
        <p:grpSpPr>
          <a:xfrm>
            <a:off x="738217" y="2697146"/>
            <a:ext cx="859931" cy="859930"/>
            <a:chOff x="0" y="-1"/>
            <a:chExt cx="859929" cy="859929"/>
          </a:xfrm>
        </p:grpSpPr>
        <p:sp>
          <p:nvSpPr>
            <p:cNvPr id="521" name="Title 1"/>
            <p:cNvSpPr txBox="1"/>
            <p:nvPr/>
          </p:nvSpPr>
          <p:spPr>
            <a:xfrm>
              <a:off x="48227" y="15883"/>
              <a:ext cx="763475" cy="8059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801093">
                <a:lnSpc>
                  <a:spcPct val="96000"/>
                </a:lnSpc>
                <a:defRPr sz="4300" b="1" cap="all" spc="-200">
                  <a:solidFill>
                    <a:srgbClr val="A71680"/>
                  </a:solidFill>
                  <a:latin typeface="Century Gothic"/>
                  <a:ea typeface="Century Gothic"/>
                  <a:cs typeface="Century Gothic"/>
                  <a:sym typeface="Century Gothic"/>
                </a:defRPr>
              </a:lvl1pPr>
            </a:lstStyle>
            <a:p>
              <a:r>
                <a:t>2</a:t>
              </a:r>
            </a:p>
          </p:txBody>
        </p:sp>
        <p:sp>
          <p:nvSpPr>
            <p:cNvPr id="522" name="Square"/>
            <p:cNvSpPr/>
            <p:nvPr/>
          </p:nvSpPr>
          <p:spPr>
            <a:xfrm>
              <a:off x="-1" y="-2"/>
              <a:ext cx="859931" cy="859930"/>
            </a:xfrm>
            <a:prstGeom prst="rect">
              <a:avLst/>
            </a:prstGeom>
            <a:noFill/>
            <a:ln w="50800" cap="flat">
              <a:solidFill>
                <a:srgbClr val="A71680"/>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grpSp>
        <p:nvGrpSpPr>
          <p:cNvPr id="529" name="Group"/>
          <p:cNvGrpSpPr/>
          <p:nvPr/>
        </p:nvGrpSpPr>
        <p:grpSpPr>
          <a:xfrm>
            <a:off x="0" y="-16670"/>
            <a:ext cx="2568181" cy="1943896"/>
            <a:chOff x="0" y="0"/>
            <a:chExt cx="2568180" cy="1943894"/>
          </a:xfrm>
        </p:grpSpPr>
        <p:sp>
          <p:nvSpPr>
            <p:cNvPr id="524"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4452DA"/>
                </a:gs>
                <a:gs pos="100000">
                  <a:srgbClr val="242E7C"/>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527" name="Group 25"/>
            <p:cNvGrpSpPr/>
            <p:nvPr/>
          </p:nvGrpSpPr>
          <p:grpSpPr>
            <a:xfrm>
              <a:off x="604404" y="458877"/>
              <a:ext cx="1127558" cy="1026211"/>
              <a:chOff x="0" y="-1"/>
              <a:chExt cx="1127556" cy="1026210"/>
            </a:xfrm>
          </p:grpSpPr>
          <p:sp>
            <p:nvSpPr>
              <p:cNvPr id="525" name="Title 1"/>
              <p:cNvSpPr txBox="1"/>
              <p:nvPr/>
            </p:nvSpPr>
            <p:spPr>
              <a:xfrm>
                <a:off x="-1" y="-2"/>
                <a:ext cx="1127558" cy="10262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11</a:t>
                </a:r>
              </a:p>
            </p:txBody>
          </p:sp>
          <p:sp>
            <p:nvSpPr>
              <p:cNvPr id="526"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pic>
          <p:nvPicPr>
            <p:cNvPr id="528"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pic>
        <p:nvPicPr>
          <p:cNvPr id="530" name="HiAP-Wireframe-graphic-2.png" descr="HiAP-Wireframe-graphic-2.png"/>
          <p:cNvPicPr>
            <a:picLocks noChangeAspect="1"/>
          </p:cNvPicPr>
          <p:nvPr/>
        </p:nvPicPr>
        <p:blipFill>
          <a:blip r:embed="rId4"/>
          <a:srcRect l="4891" t="2175" r="4891" b="87108"/>
          <a:stretch>
            <a:fillRect/>
          </a:stretch>
        </p:blipFill>
        <p:spPr>
          <a:xfrm flipH="1">
            <a:off x="-9972" y="8292542"/>
            <a:ext cx="13024745" cy="1467160"/>
          </a:xfrm>
          <a:prstGeom prst="rect">
            <a:avLst/>
          </a:prstGeom>
          <a:ln w="12700">
            <a:miter lim="400000"/>
          </a:ln>
        </p:spPr>
      </p:pic>
      <p:sp>
        <p:nvSpPr>
          <p:cNvPr id="531" name="Title 1"/>
          <p:cNvSpPr txBox="1"/>
          <p:nvPr/>
        </p:nvSpPr>
        <p:spPr>
          <a:xfrm>
            <a:off x="2715956" y="326275"/>
            <a:ext cx="9425201" cy="14139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normAutofit/>
          </a:bodyPr>
          <a:lstStyle/>
          <a:p>
            <a:pPr>
              <a:lnSpc>
                <a:spcPct val="90000"/>
              </a:lnSpc>
              <a:defRPr sz="4000" b="1" cap="all" spc="-200">
                <a:solidFill>
                  <a:srgbClr val="FFFFFF"/>
                </a:solidFill>
                <a:latin typeface="Century Gothic"/>
                <a:ea typeface="Century Gothic"/>
                <a:cs typeface="Century Gothic"/>
                <a:sym typeface="Century Gothic"/>
              </a:defRPr>
            </a:pPr>
            <a:r>
              <a:t>H</a:t>
            </a:r>
            <a:r>
              <a:rPr cap="none"/>
              <a:t>i</a:t>
            </a:r>
            <a:r>
              <a:t>AP LEADERSHIP CHALLENGES FOR THE HEALTH MINISTRY</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j-lt"/>
                <a:ea typeface="+mj-ea"/>
                <a:cs typeface="+mj-cs"/>
                <a:sym typeface="Calibri"/>
              </a:defRPr>
            </a:pPr>
            <a:endParaRPr/>
          </a:p>
        </p:txBody>
      </p:sp>
      <p:sp>
        <p:nvSpPr>
          <p:cNvPr id="536" name="Working in vertical, fragmented units"/>
          <p:cNvSpPr txBox="1"/>
          <p:nvPr/>
        </p:nvSpPr>
        <p:spPr>
          <a:xfrm>
            <a:off x="2033214" y="2792595"/>
            <a:ext cx="7959304" cy="6436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lvl1pPr defTabSz="457200">
              <a:lnSpc>
                <a:spcPct val="115000"/>
              </a:lnSpc>
              <a:defRPr sz="3500" b="1">
                <a:uFill>
                  <a:solidFill>
                    <a:srgbClr val="000000"/>
                  </a:solidFill>
                </a:uFill>
                <a:latin typeface="Century Gothic"/>
                <a:ea typeface="Century Gothic"/>
                <a:cs typeface="Century Gothic"/>
                <a:sym typeface="Century Gothic"/>
              </a:defRPr>
            </a:lvl1pPr>
          </a:lstStyle>
          <a:p>
            <a:r>
              <a:t>Working in vertical, fragmented units</a:t>
            </a:r>
          </a:p>
        </p:txBody>
      </p:sp>
      <p:sp>
        <p:nvSpPr>
          <p:cNvPr id="537" name="Rectangle 4"/>
          <p:cNvSpPr txBox="1"/>
          <p:nvPr/>
        </p:nvSpPr>
        <p:spPr>
          <a:xfrm>
            <a:off x="2033213" y="4039692"/>
            <a:ext cx="9099065" cy="12291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spAutoFit/>
          </a:bodyPr>
          <a:lstStyle/>
          <a:p>
            <a:pPr defTabSz="457200">
              <a:lnSpc>
                <a:spcPct val="115000"/>
              </a:lnSpc>
              <a:defRPr sz="2200">
                <a:uFill>
                  <a:solidFill>
                    <a:srgbClr val="000000"/>
                  </a:solidFill>
                </a:uFill>
                <a:latin typeface="Century Gothic"/>
                <a:ea typeface="Century Gothic"/>
                <a:cs typeface="Century Gothic"/>
                <a:sym typeface="Century Gothic"/>
              </a:defRPr>
            </a:pPr>
            <a:r>
              <a:t>Too often, health sectors are highly compartmentalized </a:t>
            </a:r>
          </a:p>
          <a:p>
            <a:pPr defTabSz="457200">
              <a:lnSpc>
                <a:spcPct val="115000"/>
              </a:lnSpc>
              <a:defRPr sz="2200">
                <a:uFill>
                  <a:solidFill>
                    <a:srgbClr val="000000"/>
                  </a:solidFill>
                </a:uFill>
                <a:latin typeface="Century Gothic"/>
                <a:ea typeface="Century Gothic"/>
                <a:cs typeface="Century Gothic"/>
                <a:sym typeface="Century Gothic"/>
              </a:defRPr>
            </a:pPr>
            <a:r>
              <a:t>based on either levels of medical care or different </a:t>
            </a:r>
          </a:p>
          <a:p>
            <a:pPr defTabSz="457200">
              <a:lnSpc>
                <a:spcPct val="115000"/>
              </a:lnSpc>
              <a:defRPr sz="2200">
                <a:uFill>
                  <a:solidFill>
                    <a:srgbClr val="000000"/>
                  </a:solidFill>
                </a:uFill>
                <a:latin typeface="Century Gothic"/>
                <a:ea typeface="Century Gothic"/>
                <a:cs typeface="Century Gothic"/>
                <a:sym typeface="Century Gothic"/>
              </a:defRPr>
            </a:pPr>
            <a:r>
              <a:t>categories of disease.</a:t>
            </a:r>
          </a:p>
        </p:txBody>
      </p:sp>
      <p:sp>
        <p:nvSpPr>
          <p:cNvPr id="538" name="Rectangle 4"/>
          <p:cNvSpPr txBox="1"/>
          <p:nvPr/>
        </p:nvSpPr>
        <p:spPr>
          <a:xfrm>
            <a:off x="2033213" y="5643574"/>
            <a:ext cx="6862065" cy="4404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spAutoFit/>
          </a:bodyPr>
          <a:lstStyle>
            <a:lvl1pPr defTabSz="457200">
              <a:lnSpc>
                <a:spcPct val="115000"/>
              </a:lnSpc>
              <a:defRPr sz="2200">
                <a:uFill>
                  <a:solidFill>
                    <a:srgbClr val="000000"/>
                  </a:solidFill>
                </a:uFill>
                <a:latin typeface="Century Gothic"/>
                <a:ea typeface="Century Gothic"/>
                <a:cs typeface="Century Gothic"/>
                <a:sym typeface="Century Gothic"/>
              </a:defRPr>
            </a:lvl1pPr>
          </a:lstStyle>
          <a:p>
            <a:r>
              <a:t>Expertise is frequently too narrow.</a:t>
            </a:r>
          </a:p>
        </p:txBody>
      </p:sp>
      <p:sp>
        <p:nvSpPr>
          <p:cNvPr id="539" name="Line"/>
          <p:cNvSpPr/>
          <p:nvPr/>
        </p:nvSpPr>
        <p:spPr>
          <a:xfrm flipV="1">
            <a:off x="1168181" y="3592119"/>
            <a:ext cx="3" cy="4379412"/>
          </a:xfrm>
          <a:prstGeom prst="line">
            <a:avLst/>
          </a:prstGeom>
          <a:ln w="12700">
            <a:solidFill>
              <a:srgbClr val="242E7C"/>
            </a:solidFill>
            <a:miter lim="400000"/>
          </a:ln>
        </p:spPr>
        <p:txBody>
          <a:bodyPr lIns="45718" tIns="45718" rIns="45718" bIns="45718"/>
          <a:lstStyle/>
          <a:p>
            <a:endParaRPr/>
          </a:p>
        </p:txBody>
      </p:sp>
      <p:sp>
        <p:nvSpPr>
          <p:cNvPr id="540" name="Line"/>
          <p:cNvSpPr/>
          <p:nvPr/>
        </p:nvSpPr>
        <p:spPr>
          <a:xfrm>
            <a:off x="1161831" y="5471188"/>
            <a:ext cx="10681139" cy="2"/>
          </a:xfrm>
          <a:prstGeom prst="line">
            <a:avLst/>
          </a:prstGeom>
          <a:ln w="12700">
            <a:solidFill>
              <a:srgbClr val="242E7C"/>
            </a:solidFill>
            <a:miter lim="400000"/>
          </a:ln>
        </p:spPr>
        <p:txBody>
          <a:bodyPr lIns="45718" tIns="45718" rIns="45718" bIns="45718"/>
          <a:lstStyle/>
          <a:p>
            <a:endParaRPr/>
          </a:p>
        </p:txBody>
      </p:sp>
      <p:sp>
        <p:nvSpPr>
          <p:cNvPr id="541" name="Line"/>
          <p:cNvSpPr/>
          <p:nvPr/>
        </p:nvSpPr>
        <p:spPr>
          <a:xfrm>
            <a:off x="1161829" y="6325437"/>
            <a:ext cx="10681140" cy="2"/>
          </a:xfrm>
          <a:prstGeom prst="line">
            <a:avLst/>
          </a:prstGeom>
          <a:ln w="12700">
            <a:solidFill>
              <a:srgbClr val="242E7C"/>
            </a:solidFill>
            <a:miter lim="400000"/>
          </a:ln>
        </p:spPr>
        <p:txBody>
          <a:bodyPr lIns="45718" tIns="45718" rIns="45718" bIns="45718"/>
          <a:lstStyle/>
          <a:p>
            <a:endParaRPr/>
          </a:p>
        </p:txBody>
      </p:sp>
      <p:grpSp>
        <p:nvGrpSpPr>
          <p:cNvPr id="544" name="Group"/>
          <p:cNvGrpSpPr/>
          <p:nvPr/>
        </p:nvGrpSpPr>
        <p:grpSpPr>
          <a:xfrm>
            <a:off x="738217" y="2697146"/>
            <a:ext cx="859931" cy="859930"/>
            <a:chOff x="0" y="-1"/>
            <a:chExt cx="859929" cy="859929"/>
          </a:xfrm>
        </p:grpSpPr>
        <p:sp>
          <p:nvSpPr>
            <p:cNvPr id="542" name="Title 1"/>
            <p:cNvSpPr txBox="1"/>
            <p:nvPr/>
          </p:nvSpPr>
          <p:spPr>
            <a:xfrm>
              <a:off x="48227" y="15883"/>
              <a:ext cx="763475" cy="8059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801093">
                <a:lnSpc>
                  <a:spcPct val="96000"/>
                </a:lnSpc>
                <a:defRPr sz="4300" b="1" cap="all" spc="-200">
                  <a:solidFill>
                    <a:srgbClr val="E50069"/>
                  </a:solidFill>
                  <a:latin typeface="Century Gothic"/>
                  <a:ea typeface="Century Gothic"/>
                  <a:cs typeface="Century Gothic"/>
                  <a:sym typeface="Century Gothic"/>
                </a:defRPr>
              </a:lvl1pPr>
            </a:lstStyle>
            <a:p>
              <a:r>
                <a:t>3</a:t>
              </a:r>
            </a:p>
          </p:txBody>
        </p:sp>
        <p:sp>
          <p:nvSpPr>
            <p:cNvPr id="543" name="Square"/>
            <p:cNvSpPr/>
            <p:nvPr/>
          </p:nvSpPr>
          <p:spPr>
            <a:xfrm>
              <a:off x="-1" y="-2"/>
              <a:ext cx="859931" cy="859930"/>
            </a:xfrm>
            <a:prstGeom prst="rect">
              <a:avLst/>
            </a:prstGeom>
            <a:noFill/>
            <a:ln w="50800" cap="flat">
              <a:solidFill>
                <a:srgbClr val="E50069"/>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sp>
        <p:nvSpPr>
          <p:cNvPr id="545" name="Line"/>
          <p:cNvSpPr/>
          <p:nvPr/>
        </p:nvSpPr>
        <p:spPr>
          <a:xfrm>
            <a:off x="1161831" y="7965179"/>
            <a:ext cx="10681139" cy="2"/>
          </a:xfrm>
          <a:prstGeom prst="line">
            <a:avLst/>
          </a:prstGeom>
          <a:ln w="12700">
            <a:solidFill>
              <a:srgbClr val="242E7C"/>
            </a:solidFill>
            <a:miter lim="400000"/>
          </a:ln>
        </p:spPr>
        <p:txBody>
          <a:bodyPr lIns="45718" tIns="45718" rIns="45718" bIns="45718"/>
          <a:lstStyle/>
          <a:p>
            <a:endParaRPr/>
          </a:p>
        </p:txBody>
      </p:sp>
      <p:sp>
        <p:nvSpPr>
          <p:cNvPr id="546" name="Rectangle 4"/>
          <p:cNvSpPr txBox="1"/>
          <p:nvPr/>
        </p:nvSpPr>
        <p:spPr>
          <a:xfrm>
            <a:off x="2033213" y="6492657"/>
            <a:ext cx="9099065" cy="12291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spAutoFit/>
          </a:bodyPr>
          <a:lstStyle>
            <a:lvl1pPr defTabSz="457200">
              <a:lnSpc>
                <a:spcPct val="115000"/>
              </a:lnSpc>
              <a:defRPr sz="2200">
                <a:uFill>
                  <a:solidFill>
                    <a:srgbClr val="000000"/>
                  </a:solidFill>
                </a:uFill>
                <a:latin typeface="Century Gothic"/>
                <a:ea typeface="Century Gothic"/>
                <a:cs typeface="Century Gothic"/>
                <a:sym typeface="Century Gothic"/>
              </a:defRPr>
            </a:lvl1pPr>
          </a:lstStyle>
          <a:p>
            <a:r>
              <a:t>The HiAP approach requires a wider professional mix: people with broad understanding and knowledge of modern public health and staff trained in economics and policy sciences.</a:t>
            </a:r>
          </a:p>
        </p:txBody>
      </p:sp>
      <p:grpSp>
        <p:nvGrpSpPr>
          <p:cNvPr id="552" name="Group"/>
          <p:cNvGrpSpPr/>
          <p:nvPr/>
        </p:nvGrpSpPr>
        <p:grpSpPr>
          <a:xfrm>
            <a:off x="0" y="-16670"/>
            <a:ext cx="2568181" cy="1943896"/>
            <a:chOff x="0" y="0"/>
            <a:chExt cx="2568180" cy="1943894"/>
          </a:xfrm>
        </p:grpSpPr>
        <p:sp>
          <p:nvSpPr>
            <p:cNvPr id="547"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4452DA"/>
                </a:gs>
                <a:gs pos="100000">
                  <a:srgbClr val="242E7C"/>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550" name="Group 25"/>
            <p:cNvGrpSpPr/>
            <p:nvPr/>
          </p:nvGrpSpPr>
          <p:grpSpPr>
            <a:xfrm>
              <a:off x="604404" y="458877"/>
              <a:ext cx="1127558" cy="1026211"/>
              <a:chOff x="0" y="-1"/>
              <a:chExt cx="1127556" cy="1026210"/>
            </a:xfrm>
          </p:grpSpPr>
          <p:sp>
            <p:nvSpPr>
              <p:cNvPr id="548" name="Title 1"/>
              <p:cNvSpPr txBox="1"/>
              <p:nvPr/>
            </p:nvSpPr>
            <p:spPr>
              <a:xfrm>
                <a:off x="-1" y="-2"/>
                <a:ext cx="1127558" cy="10262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11</a:t>
                </a:r>
              </a:p>
            </p:txBody>
          </p:sp>
          <p:sp>
            <p:nvSpPr>
              <p:cNvPr id="549"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pic>
          <p:nvPicPr>
            <p:cNvPr id="551"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pic>
        <p:nvPicPr>
          <p:cNvPr id="553" name="HiAP-Wireframe-graphic-2.png" descr="HiAP-Wireframe-graphic-2.png"/>
          <p:cNvPicPr>
            <a:picLocks noChangeAspect="1"/>
          </p:cNvPicPr>
          <p:nvPr/>
        </p:nvPicPr>
        <p:blipFill>
          <a:blip r:embed="rId4"/>
          <a:srcRect l="4891" t="2175" r="4891" b="87108"/>
          <a:stretch>
            <a:fillRect/>
          </a:stretch>
        </p:blipFill>
        <p:spPr>
          <a:xfrm flipH="1">
            <a:off x="-9972" y="8292542"/>
            <a:ext cx="13024745" cy="1467160"/>
          </a:xfrm>
          <a:prstGeom prst="rect">
            <a:avLst/>
          </a:prstGeom>
          <a:ln w="12700">
            <a:miter lim="400000"/>
          </a:ln>
        </p:spPr>
      </p:pic>
      <p:sp>
        <p:nvSpPr>
          <p:cNvPr id="554" name="Title 1"/>
          <p:cNvSpPr txBox="1"/>
          <p:nvPr/>
        </p:nvSpPr>
        <p:spPr>
          <a:xfrm>
            <a:off x="2863072" y="265311"/>
            <a:ext cx="9425201" cy="14139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normAutofit/>
          </a:bodyPr>
          <a:lstStyle/>
          <a:p>
            <a:pPr>
              <a:lnSpc>
                <a:spcPct val="90000"/>
              </a:lnSpc>
              <a:defRPr sz="4000" b="1" cap="all" spc="-200">
                <a:solidFill>
                  <a:srgbClr val="FFFFFF"/>
                </a:solidFill>
                <a:latin typeface="Century Gothic"/>
                <a:ea typeface="Century Gothic"/>
                <a:cs typeface="Century Gothic"/>
                <a:sym typeface="Century Gothic"/>
              </a:defRPr>
            </a:pPr>
            <a:r>
              <a:t>H</a:t>
            </a:r>
            <a:r>
              <a:rPr cap="none"/>
              <a:t>i</a:t>
            </a:r>
            <a:r>
              <a:t>AP LEADERSHIP CHALLENGES FOR THE HeALTH MINISTRY</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j-lt"/>
                <a:ea typeface="+mj-ea"/>
                <a:cs typeface="+mj-cs"/>
                <a:sym typeface="Calibri"/>
              </a:defRPr>
            </a:pPr>
            <a:endParaRPr/>
          </a:p>
        </p:txBody>
      </p:sp>
      <p:sp>
        <p:nvSpPr>
          <p:cNvPr id="112" name="Rectangle 4"/>
          <p:cNvSpPr txBox="1"/>
          <p:nvPr/>
        </p:nvSpPr>
        <p:spPr>
          <a:xfrm>
            <a:off x="5616004" y="2930855"/>
            <a:ext cx="5853513" cy="9865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spAutoFit/>
          </a:bodyPr>
          <a:lstStyle/>
          <a:p>
            <a:pPr>
              <a:defRPr sz="2900" spc="-25">
                <a:latin typeface="Century Gothic"/>
                <a:ea typeface="Century Gothic"/>
                <a:cs typeface="Century Gothic"/>
                <a:sym typeface="Century Gothic"/>
              </a:defRPr>
            </a:pPr>
            <a:r>
              <a:t>Explain the leadership role of </a:t>
            </a:r>
            <a:br/>
            <a:r>
              <a:t>the health sector in HiAP</a:t>
            </a:r>
          </a:p>
        </p:txBody>
      </p:sp>
      <p:sp>
        <p:nvSpPr>
          <p:cNvPr id="113" name="Line"/>
          <p:cNvSpPr/>
          <p:nvPr/>
        </p:nvSpPr>
        <p:spPr>
          <a:xfrm>
            <a:off x="4382361" y="4330662"/>
            <a:ext cx="7888270" cy="2"/>
          </a:xfrm>
          <a:prstGeom prst="line">
            <a:avLst/>
          </a:prstGeom>
          <a:ln w="12700">
            <a:solidFill>
              <a:srgbClr val="242E7C"/>
            </a:solidFill>
            <a:miter lim="400000"/>
          </a:ln>
        </p:spPr>
        <p:txBody>
          <a:bodyPr lIns="45718" tIns="45718" rIns="45718" bIns="45718"/>
          <a:lstStyle/>
          <a:p>
            <a:endParaRPr/>
          </a:p>
        </p:txBody>
      </p:sp>
      <p:sp>
        <p:nvSpPr>
          <p:cNvPr id="114" name="Line"/>
          <p:cNvSpPr/>
          <p:nvPr/>
        </p:nvSpPr>
        <p:spPr>
          <a:xfrm>
            <a:off x="4382361" y="6117782"/>
            <a:ext cx="7888270" cy="2"/>
          </a:xfrm>
          <a:prstGeom prst="line">
            <a:avLst/>
          </a:prstGeom>
          <a:ln w="12700">
            <a:solidFill>
              <a:srgbClr val="242E7C"/>
            </a:solidFill>
            <a:miter lim="400000"/>
          </a:ln>
        </p:spPr>
        <p:txBody>
          <a:bodyPr lIns="45718" tIns="45718" rIns="45718" bIns="45718"/>
          <a:lstStyle/>
          <a:p>
            <a:endParaRPr/>
          </a:p>
        </p:txBody>
      </p:sp>
      <p:sp>
        <p:nvSpPr>
          <p:cNvPr id="115" name="Rectangle 4"/>
          <p:cNvSpPr txBox="1"/>
          <p:nvPr/>
        </p:nvSpPr>
        <p:spPr>
          <a:xfrm>
            <a:off x="5616004" y="4700966"/>
            <a:ext cx="6862062" cy="9865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spAutoFit/>
          </a:bodyPr>
          <a:lstStyle>
            <a:lvl1pPr>
              <a:defRPr sz="2900" spc="-25">
                <a:latin typeface="Century Gothic"/>
                <a:ea typeface="Century Gothic"/>
                <a:cs typeface="Century Gothic"/>
                <a:sym typeface="Century Gothic"/>
              </a:defRPr>
            </a:lvl1pPr>
          </a:lstStyle>
          <a:p>
            <a:r>
              <a:t>List challenges that the health sector faces in promoting HiAP</a:t>
            </a:r>
          </a:p>
        </p:txBody>
      </p:sp>
      <p:sp>
        <p:nvSpPr>
          <p:cNvPr id="116" name="Rectangle 4"/>
          <p:cNvSpPr txBox="1"/>
          <p:nvPr/>
        </p:nvSpPr>
        <p:spPr>
          <a:xfrm>
            <a:off x="5616004" y="6440073"/>
            <a:ext cx="7006823" cy="1053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spAutoFit/>
          </a:bodyPr>
          <a:lstStyle/>
          <a:p>
            <a:pPr defTabSz="457200">
              <a:lnSpc>
                <a:spcPct val="115000"/>
              </a:lnSpc>
              <a:defRPr sz="2900">
                <a:uFill>
                  <a:solidFill>
                    <a:srgbClr val="000000"/>
                  </a:solidFill>
                </a:uFill>
                <a:latin typeface="Century Gothic"/>
                <a:ea typeface="Century Gothic"/>
                <a:cs typeface="Century Gothic"/>
                <a:sym typeface="Century Gothic"/>
              </a:defRPr>
            </a:pPr>
            <a:r>
              <a:t>Describe the role of the </a:t>
            </a:r>
            <a:br/>
            <a:r>
              <a:t>WHO in relation to HiAP</a:t>
            </a:r>
          </a:p>
        </p:txBody>
      </p:sp>
      <p:grpSp>
        <p:nvGrpSpPr>
          <p:cNvPr id="119" name="Group 1"/>
          <p:cNvGrpSpPr/>
          <p:nvPr/>
        </p:nvGrpSpPr>
        <p:grpSpPr>
          <a:xfrm>
            <a:off x="4313727" y="2955791"/>
            <a:ext cx="1025957" cy="933741"/>
            <a:chOff x="0" y="-1"/>
            <a:chExt cx="1025955" cy="933740"/>
          </a:xfrm>
        </p:grpSpPr>
        <p:sp>
          <p:nvSpPr>
            <p:cNvPr id="117" name="Title 1"/>
            <p:cNvSpPr txBox="1"/>
            <p:nvPr/>
          </p:nvSpPr>
          <p:spPr>
            <a:xfrm>
              <a:off x="0" y="-2"/>
              <a:ext cx="1025957" cy="9337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1144422">
                <a:lnSpc>
                  <a:spcPct val="120000"/>
                </a:lnSpc>
                <a:defRPr sz="5000" b="1" cap="all" spc="-100">
                  <a:solidFill>
                    <a:srgbClr val="242E7C"/>
                  </a:solidFill>
                  <a:latin typeface="Century Gothic"/>
                  <a:ea typeface="Century Gothic"/>
                  <a:cs typeface="Century Gothic"/>
                  <a:sym typeface="Century Gothic"/>
                </a:defRPr>
              </a:lvl1pPr>
            </a:lstStyle>
            <a:p>
              <a:r>
                <a:t>1</a:t>
              </a:r>
            </a:p>
          </p:txBody>
        </p:sp>
        <p:sp>
          <p:nvSpPr>
            <p:cNvPr id="118" name="Square"/>
            <p:cNvSpPr/>
            <p:nvPr/>
          </p:nvSpPr>
          <p:spPr>
            <a:xfrm>
              <a:off x="102018" y="66227"/>
              <a:ext cx="832158" cy="832157"/>
            </a:xfrm>
            <a:prstGeom prst="rect">
              <a:avLst/>
            </a:prstGeom>
            <a:noFill/>
            <a:ln w="50800" cap="flat">
              <a:solidFill>
                <a:srgbClr val="242E7C"/>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grpSp>
        <p:nvGrpSpPr>
          <p:cNvPr id="122" name="Group 3"/>
          <p:cNvGrpSpPr/>
          <p:nvPr/>
        </p:nvGrpSpPr>
        <p:grpSpPr>
          <a:xfrm>
            <a:off x="4319455" y="4761319"/>
            <a:ext cx="1013258" cy="922180"/>
            <a:chOff x="-1" y="-1"/>
            <a:chExt cx="1013257" cy="922178"/>
          </a:xfrm>
        </p:grpSpPr>
        <p:sp>
          <p:nvSpPr>
            <p:cNvPr id="120" name="Title 1"/>
            <p:cNvSpPr txBox="1"/>
            <p:nvPr/>
          </p:nvSpPr>
          <p:spPr>
            <a:xfrm>
              <a:off x="-2" y="-2"/>
              <a:ext cx="1013259" cy="92218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1144422">
                <a:lnSpc>
                  <a:spcPct val="120000"/>
                </a:lnSpc>
                <a:defRPr sz="5000" b="1" cap="all" spc="-100">
                  <a:solidFill>
                    <a:srgbClr val="242E7C"/>
                  </a:solidFill>
                  <a:latin typeface="Century Gothic"/>
                  <a:ea typeface="Century Gothic"/>
                  <a:cs typeface="Century Gothic"/>
                  <a:sym typeface="Century Gothic"/>
                </a:defRPr>
              </a:lvl1pPr>
            </a:lstStyle>
            <a:p>
              <a:r>
                <a:t>2</a:t>
              </a:r>
            </a:p>
          </p:txBody>
        </p:sp>
        <p:sp>
          <p:nvSpPr>
            <p:cNvPr id="121" name="Square"/>
            <p:cNvSpPr/>
            <p:nvPr/>
          </p:nvSpPr>
          <p:spPr>
            <a:xfrm>
              <a:off x="95700" y="65724"/>
              <a:ext cx="821856" cy="821854"/>
            </a:xfrm>
            <a:prstGeom prst="rect">
              <a:avLst/>
            </a:prstGeom>
            <a:noFill/>
            <a:ln w="50800" cap="flat">
              <a:solidFill>
                <a:srgbClr val="242E7C"/>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grpSp>
        <p:nvGrpSpPr>
          <p:cNvPr id="125" name="Group 4"/>
          <p:cNvGrpSpPr/>
          <p:nvPr/>
        </p:nvGrpSpPr>
        <p:grpSpPr>
          <a:xfrm>
            <a:off x="4306155" y="6503351"/>
            <a:ext cx="1013258" cy="922180"/>
            <a:chOff x="-1" y="0"/>
            <a:chExt cx="1013257" cy="922178"/>
          </a:xfrm>
        </p:grpSpPr>
        <p:sp>
          <p:nvSpPr>
            <p:cNvPr id="123" name="Title 1"/>
            <p:cNvSpPr txBox="1"/>
            <p:nvPr/>
          </p:nvSpPr>
          <p:spPr>
            <a:xfrm>
              <a:off x="-2" y="0"/>
              <a:ext cx="1013259" cy="92218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1144422">
                <a:lnSpc>
                  <a:spcPct val="120000"/>
                </a:lnSpc>
                <a:defRPr sz="5000" b="1" cap="all" spc="-100">
                  <a:solidFill>
                    <a:srgbClr val="242E7C"/>
                  </a:solidFill>
                  <a:latin typeface="Century Gothic"/>
                  <a:ea typeface="Century Gothic"/>
                  <a:cs typeface="Century Gothic"/>
                  <a:sym typeface="Century Gothic"/>
                </a:defRPr>
              </a:lvl1pPr>
            </a:lstStyle>
            <a:p>
              <a:r>
                <a:t>3</a:t>
              </a:r>
            </a:p>
          </p:txBody>
        </p:sp>
        <p:sp>
          <p:nvSpPr>
            <p:cNvPr id="124" name="Square"/>
            <p:cNvSpPr/>
            <p:nvPr/>
          </p:nvSpPr>
          <p:spPr>
            <a:xfrm>
              <a:off x="106073" y="64715"/>
              <a:ext cx="821856" cy="821854"/>
            </a:xfrm>
            <a:prstGeom prst="rect">
              <a:avLst/>
            </a:prstGeom>
            <a:noFill/>
            <a:ln w="50800" cap="flat">
              <a:solidFill>
                <a:srgbClr val="242E7C"/>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grpSp>
        <p:nvGrpSpPr>
          <p:cNvPr id="131" name="Group"/>
          <p:cNvGrpSpPr/>
          <p:nvPr/>
        </p:nvGrpSpPr>
        <p:grpSpPr>
          <a:xfrm>
            <a:off x="0" y="-16670"/>
            <a:ext cx="2568181" cy="1943896"/>
            <a:chOff x="0" y="0"/>
            <a:chExt cx="2568180" cy="1943894"/>
          </a:xfrm>
        </p:grpSpPr>
        <p:sp>
          <p:nvSpPr>
            <p:cNvPr id="126"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4452DA"/>
                </a:gs>
                <a:gs pos="100000">
                  <a:srgbClr val="242E7C"/>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129" name="Group 25"/>
            <p:cNvGrpSpPr/>
            <p:nvPr/>
          </p:nvGrpSpPr>
          <p:grpSpPr>
            <a:xfrm>
              <a:off x="604404" y="458877"/>
              <a:ext cx="1127558" cy="1026211"/>
              <a:chOff x="0" y="-1"/>
              <a:chExt cx="1127556" cy="1026210"/>
            </a:xfrm>
          </p:grpSpPr>
          <p:sp>
            <p:nvSpPr>
              <p:cNvPr id="127" name="Title 1"/>
              <p:cNvSpPr txBox="1"/>
              <p:nvPr/>
            </p:nvSpPr>
            <p:spPr>
              <a:xfrm>
                <a:off x="-1" y="-2"/>
                <a:ext cx="1127558" cy="10262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11</a:t>
                </a:r>
              </a:p>
            </p:txBody>
          </p:sp>
          <p:sp>
            <p:nvSpPr>
              <p:cNvPr id="128"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pic>
          <p:nvPicPr>
            <p:cNvPr id="130"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sp>
        <p:nvSpPr>
          <p:cNvPr id="132" name="Title 1"/>
          <p:cNvSpPr txBox="1"/>
          <p:nvPr/>
        </p:nvSpPr>
        <p:spPr>
          <a:xfrm>
            <a:off x="2920998" y="249766"/>
            <a:ext cx="9425201" cy="1413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normAutofit/>
          </a:bodyPr>
          <a:lstStyle>
            <a:lvl1pPr>
              <a:lnSpc>
                <a:spcPct val="90000"/>
              </a:lnSpc>
              <a:defRPr sz="4400" b="1" cap="all" spc="-200">
                <a:solidFill>
                  <a:srgbClr val="FFFFFF"/>
                </a:solidFill>
                <a:latin typeface="Century Gothic"/>
                <a:ea typeface="Century Gothic"/>
                <a:cs typeface="Century Gothic"/>
                <a:sym typeface="Century Gothic"/>
              </a:defRPr>
            </a:lvl1pPr>
          </a:lstStyle>
          <a:p>
            <a:r>
              <a:t>LEARNING OBJECTIVES</a:t>
            </a:r>
          </a:p>
        </p:txBody>
      </p:sp>
      <p:pic>
        <p:nvPicPr>
          <p:cNvPr id="133" name="HiAP-Icon-Bulls-eye.png" descr="HiAP-Icon-Bulls-eye.png"/>
          <p:cNvPicPr>
            <a:picLocks noChangeAspect="1"/>
          </p:cNvPicPr>
          <p:nvPr/>
        </p:nvPicPr>
        <p:blipFill>
          <a:blip r:embed="rId4"/>
          <a:stretch>
            <a:fillRect/>
          </a:stretch>
        </p:blipFill>
        <p:spPr>
          <a:xfrm>
            <a:off x="368887" y="3265373"/>
            <a:ext cx="3674247" cy="3837876"/>
          </a:xfrm>
          <a:prstGeom prst="rect">
            <a:avLst/>
          </a:prstGeom>
          <a:ln w="12700">
            <a:miter lim="400000"/>
          </a:ln>
        </p:spPr>
      </p:pic>
      <p:pic>
        <p:nvPicPr>
          <p:cNvPr id="134" name="HiAP-Wireframe-graphic-2.png" descr="HiAP-Wireframe-graphic-2.png"/>
          <p:cNvPicPr>
            <a:picLocks noChangeAspect="1"/>
          </p:cNvPicPr>
          <p:nvPr/>
        </p:nvPicPr>
        <p:blipFill>
          <a:blip r:embed="rId5"/>
          <a:srcRect l="4891" t="2175" r="4891" b="87108"/>
          <a:stretch>
            <a:fillRect/>
          </a:stretch>
        </p:blipFill>
        <p:spPr>
          <a:xfrm flipH="1">
            <a:off x="-9972" y="8292542"/>
            <a:ext cx="13024745" cy="1467160"/>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j-lt"/>
                <a:ea typeface="+mj-ea"/>
                <a:cs typeface="+mj-cs"/>
                <a:sym typeface="Calibri"/>
              </a:defRPr>
            </a:pPr>
            <a:endParaRPr/>
          </a:p>
        </p:txBody>
      </p:sp>
      <p:sp>
        <p:nvSpPr>
          <p:cNvPr id="559" name="Difficulty gathering and disseminating evidence"/>
          <p:cNvSpPr txBox="1"/>
          <p:nvPr/>
        </p:nvSpPr>
        <p:spPr>
          <a:xfrm>
            <a:off x="2033213" y="2792595"/>
            <a:ext cx="9791075" cy="6055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lvl1pPr defTabSz="457200">
              <a:lnSpc>
                <a:spcPct val="115000"/>
              </a:lnSpc>
              <a:defRPr sz="3300" b="1">
                <a:uFill>
                  <a:solidFill>
                    <a:srgbClr val="000000"/>
                  </a:solidFill>
                </a:uFill>
                <a:latin typeface="Century Gothic"/>
                <a:ea typeface="Century Gothic"/>
                <a:cs typeface="Century Gothic"/>
                <a:sym typeface="Century Gothic"/>
              </a:defRPr>
            </a:lvl1pPr>
          </a:lstStyle>
          <a:p>
            <a:r>
              <a:t>Difficulty gathering and disseminating evidence</a:t>
            </a:r>
          </a:p>
        </p:txBody>
      </p:sp>
      <p:sp>
        <p:nvSpPr>
          <p:cNvPr id="560" name="Rectangle 4"/>
          <p:cNvSpPr txBox="1"/>
          <p:nvPr/>
        </p:nvSpPr>
        <p:spPr>
          <a:xfrm>
            <a:off x="2033213" y="4208140"/>
            <a:ext cx="9099065" cy="7528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spAutoFit/>
          </a:bodyPr>
          <a:lstStyle/>
          <a:p>
            <a:pPr defTabSz="457200">
              <a:lnSpc>
                <a:spcPct val="115000"/>
              </a:lnSpc>
              <a:defRPr sz="2000">
                <a:uFill>
                  <a:solidFill>
                    <a:srgbClr val="000000"/>
                  </a:solidFill>
                </a:uFill>
                <a:latin typeface="Century Gothic"/>
                <a:ea typeface="Century Gothic"/>
                <a:cs typeface="Century Gothic"/>
                <a:sym typeface="Century Gothic"/>
              </a:defRPr>
            </a:pPr>
            <a:r>
              <a:t>Gathering and disseminating the evidence </a:t>
            </a:r>
            <a:br/>
            <a:r>
              <a:t>is an essential capacity for health ministries.</a:t>
            </a:r>
          </a:p>
        </p:txBody>
      </p:sp>
      <p:sp>
        <p:nvSpPr>
          <p:cNvPr id="561" name="Rectangle 4"/>
          <p:cNvSpPr txBox="1"/>
          <p:nvPr/>
        </p:nvSpPr>
        <p:spPr>
          <a:xfrm>
            <a:off x="2033214" y="5385163"/>
            <a:ext cx="9467606" cy="11033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spAutoFit/>
          </a:bodyPr>
          <a:lstStyle/>
          <a:p>
            <a:pPr defTabSz="457200">
              <a:lnSpc>
                <a:spcPct val="115000"/>
              </a:lnSpc>
              <a:defRPr sz="2000">
                <a:uFill>
                  <a:solidFill>
                    <a:srgbClr val="000000"/>
                  </a:solidFill>
                </a:uFill>
                <a:latin typeface="Century Gothic"/>
                <a:ea typeface="Century Gothic"/>
                <a:cs typeface="Century Gothic"/>
                <a:sym typeface="Century Gothic"/>
              </a:defRPr>
            </a:pPr>
            <a:r>
              <a:t>Linked to evidence-informed policy-making, it is critical when </a:t>
            </a:r>
            <a:br/>
            <a:r>
              <a:t>it comes to monitoring the health and health inequity impacts </a:t>
            </a:r>
          </a:p>
          <a:p>
            <a:pPr defTabSz="457200">
              <a:lnSpc>
                <a:spcPct val="115000"/>
              </a:lnSpc>
              <a:defRPr sz="2000">
                <a:uFill>
                  <a:solidFill>
                    <a:srgbClr val="000000"/>
                  </a:solidFill>
                </a:uFill>
                <a:latin typeface="Century Gothic"/>
                <a:ea typeface="Century Gothic"/>
                <a:cs typeface="Century Gothic"/>
                <a:sym typeface="Century Gothic"/>
              </a:defRPr>
            </a:pPr>
            <a:r>
              <a:t>of other sectors and stakeholders.</a:t>
            </a:r>
          </a:p>
        </p:txBody>
      </p:sp>
      <p:sp>
        <p:nvSpPr>
          <p:cNvPr id="562" name="Line"/>
          <p:cNvSpPr/>
          <p:nvPr/>
        </p:nvSpPr>
        <p:spPr>
          <a:xfrm flipV="1">
            <a:off x="1168181" y="3592119"/>
            <a:ext cx="3" cy="4379412"/>
          </a:xfrm>
          <a:prstGeom prst="line">
            <a:avLst/>
          </a:prstGeom>
          <a:ln w="12700">
            <a:solidFill>
              <a:srgbClr val="242E7C"/>
            </a:solidFill>
            <a:miter lim="400000"/>
          </a:ln>
        </p:spPr>
        <p:txBody>
          <a:bodyPr lIns="45718" tIns="45718" rIns="45718" bIns="45718"/>
          <a:lstStyle/>
          <a:p>
            <a:endParaRPr/>
          </a:p>
        </p:txBody>
      </p:sp>
      <p:sp>
        <p:nvSpPr>
          <p:cNvPr id="563" name="Line"/>
          <p:cNvSpPr/>
          <p:nvPr/>
        </p:nvSpPr>
        <p:spPr>
          <a:xfrm>
            <a:off x="1161831" y="5260740"/>
            <a:ext cx="10681139" cy="2"/>
          </a:xfrm>
          <a:prstGeom prst="line">
            <a:avLst/>
          </a:prstGeom>
          <a:ln w="12700">
            <a:solidFill>
              <a:srgbClr val="242E7C"/>
            </a:solidFill>
            <a:miter lim="400000"/>
          </a:ln>
        </p:spPr>
        <p:txBody>
          <a:bodyPr lIns="45718" tIns="45718" rIns="45718" bIns="45718"/>
          <a:lstStyle/>
          <a:p>
            <a:endParaRPr/>
          </a:p>
        </p:txBody>
      </p:sp>
      <p:sp>
        <p:nvSpPr>
          <p:cNvPr id="564" name="Line"/>
          <p:cNvSpPr/>
          <p:nvPr/>
        </p:nvSpPr>
        <p:spPr>
          <a:xfrm>
            <a:off x="1161829" y="6612959"/>
            <a:ext cx="10681140" cy="2"/>
          </a:xfrm>
          <a:prstGeom prst="line">
            <a:avLst/>
          </a:prstGeom>
          <a:ln w="12700">
            <a:solidFill>
              <a:srgbClr val="242E7C"/>
            </a:solidFill>
            <a:miter lim="400000"/>
          </a:ln>
        </p:spPr>
        <p:txBody>
          <a:bodyPr lIns="45718" tIns="45718" rIns="45718" bIns="45718"/>
          <a:lstStyle/>
          <a:p>
            <a:endParaRPr/>
          </a:p>
        </p:txBody>
      </p:sp>
      <p:grpSp>
        <p:nvGrpSpPr>
          <p:cNvPr id="567" name="Group"/>
          <p:cNvGrpSpPr/>
          <p:nvPr/>
        </p:nvGrpSpPr>
        <p:grpSpPr>
          <a:xfrm>
            <a:off x="738217" y="2697146"/>
            <a:ext cx="859931" cy="859930"/>
            <a:chOff x="0" y="-1"/>
            <a:chExt cx="859929" cy="859929"/>
          </a:xfrm>
        </p:grpSpPr>
        <p:sp>
          <p:nvSpPr>
            <p:cNvPr id="565" name="Title 1"/>
            <p:cNvSpPr txBox="1"/>
            <p:nvPr/>
          </p:nvSpPr>
          <p:spPr>
            <a:xfrm>
              <a:off x="48227" y="15883"/>
              <a:ext cx="763475" cy="8059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801093">
                <a:lnSpc>
                  <a:spcPct val="96000"/>
                </a:lnSpc>
                <a:defRPr sz="4300" b="1" cap="all" spc="-200">
                  <a:solidFill>
                    <a:srgbClr val="BE0D0D"/>
                  </a:solidFill>
                  <a:latin typeface="Century Gothic"/>
                  <a:ea typeface="Century Gothic"/>
                  <a:cs typeface="Century Gothic"/>
                  <a:sym typeface="Century Gothic"/>
                </a:defRPr>
              </a:lvl1pPr>
            </a:lstStyle>
            <a:p>
              <a:r>
                <a:t>4</a:t>
              </a:r>
            </a:p>
          </p:txBody>
        </p:sp>
        <p:sp>
          <p:nvSpPr>
            <p:cNvPr id="566" name="Square"/>
            <p:cNvSpPr/>
            <p:nvPr/>
          </p:nvSpPr>
          <p:spPr>
            <a:xfrm>
              <a:off x="-1" y="-2"/>
              <a:ext cx="859931" cy="859930"/>
            </a:xfrm>
            <a:prstGeom prst="rect">
              <a:avLst/>
            </a:prstGeom>
            <a:noFill/>
            <a:ln w="50800" cap="flat">
              <a:solidFill>
                <a:srgbClr val="BE0D0D"/>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sp>
        <p:nvSpPr>
          <p:cNvPr id="568" name="Line"/>
          <p:cNvSpPr/>
          <p:nvPr/>
        </p:nvSpPr>
        <p:spPr>
          <a:xfrm>
            <a:off x="1161831" y="7965179"/>
            <a:ext cx="10681139" cy="2"/>
          </a:xfrm>
          <a:prstGeom prst="line">
            <a:avLst/>
          </a:prstGeom>
          <a:ln w="12700">
            <a:solidFill>
              <a:srgbClr val="242E7C"/>
            </a:solidFill>
            <a:miter lim="400000"/>
          </a:ln>
        </p:spPr>
        <p:txBody>
          <a:bodyPr lIns="45718" tIns="45718" rIns="45718" bIns="45718"/>
          <a:lstStyle/>
          <a:p>
            <a:endParaRPr/>
          </a:p>
        </p:txBody>
      </p:sp>
      <p:sp>
        <p:nvSpPr>
          <p:cNvPr id="569" name="Rectangle 4"/>
          <p:cNvSpPr txBox="1"/>
          <p:nvPr/>
        </p:nvSpPr>
        <p:spPr>
          <a:xfrm>
            <a:off x="2033213" y="6912643"/>
            <a:ext cx="9099065" cy="7528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spAutoFit/>
          </a:bodyPr>
          <a:lstStyle>
            <a:lvl1pPr defTabSz="457200">
              <a:lnSpc>
                <a:spcPct val="115000"/>
              </a:lnSpc>
              <a:defRPr sz="2000">
                <a:uFill>
                  <a:solidFill>
                    <a:srgbClr val="000000"/>
                  </a:solidFill>
                </a:uFill>
                <a:latin typeface="Century Gothic"/>
                <a:ea typeface="Century Gothic"/>
                <a:cs typeface="Century Gothic"/>
                <a:sym typeface="Century Gothic"/>
              </a:defRPr>
            </a:lvl1pPr>
          </a:lstStyle>
          <a:p>
            <a:r>
              <a:t>Effective publicizing and dissemination of evidence are essential for bringing together all stakeholders and gradually forming public opinion.</a:t>
            </a:r>
          </a:p>
        </p:txBody>
      </p:sp>
      <p:grpSp>
        <p:nvGrpSpPr>
          <p:cNvPr id="575" name="Group"/>
          <p:cNvGrpSpPr/>
          <p:nvPr/>
        </p:nvGrpSpPr>
        <p:grpSpPr>
          <a:xfrm>
            <a:off x="0" y="-16670"/>
            <a:ext cx="2568181" cy="1943896"/>
            <a:chOff x="0" y="0"/>
            <a:chExt cx="2568180" cy="1943894"/>
          </a:xfrm>
        </p:grpSpPr>
        <p:sp>
          <p:nvSpPr>
            <p:cNvPr id="570"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4452DA"/>
                </a:gs>
                <a:gs pos="100000">
                  <a:srgbClr val="242E7C"/>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573" name="Group 25"/>
            <p:cNvGrpSpPr/>
            <p:nvPr/>
          </p:nvGrpSpPr>
          <p:grpSpPr>
            <a:xfrm>
              <a:off x="604404" y="458877"/>
              <a:ext cx="1127558" cy="1026211"/>
              <a:chOff x="0" y="-1"/>
              <a:chExt cx="1127556" cy="1026210"/>
            </a:xfrm>
          </p:grpSpPr>
          <p:sp>
            <p:nvSpPr>
              <p:cNvPr id="571" name="Title 1"/>
              <p:cNvSpPr txBox="1"/>
              <p:nvPr/>
            </p:nvSpPr>
            <p:spPr>
              <a:xfrm>
                <a:off x="-1" y="-2"/>
                <a:ext cx="1127558" cy="10262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11</a:t>
                </a:r>
              </a:p>
            </p:txBody>
          </p:sp>
          <p:sp>
            <p:nvSpPr>
              <p:cNvPr id="572"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pic>
          <p:nvPicPr>
            <p:cNvPr id="574"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pic>
        <p:nvPicPr>
          <p:cNvPr id="576" name="HiAP-Wireframe-graphic-2.png" descr="HiAP-Wireframe-graphic-2.png"/>
          <p:cNvPicPr>
            <a:picLocks noChangeAspect="1"/>
          </p:cNvPicPr>
          <p:nvPr/>
        </p:nvPicPr>
        <p:blipFill>
          <a:blip r:embed="rId4"/>
          <a:srcRect l="4891" t="2175" r="4891" b="87108"/>
          <a:stretch>
            <a:fillRect/>
          </a:stretch>
        </p:blipFill>
        <p:spPr>
          <a:xfrm flipH="1">
            <a:off x="-9972" y="8292542"/>
            <a:ext cx="13024745" cy="1467160"/>
          </a:xfrm>
          <a:prstGeom prst="rect">
            <a:avLst/>
          </a:prstGeom>
          <a:ln w="12700">
            <a:miter lim="400000"/>
          </a:ln>
        </p:spPr>
      </p:pic>
      <p:sp>
        <p:nvSpPr>
          <p:cNvPr id="577" name="Title 1"/>
          <p:cNvSpPr txBox="1"/>
          <p:nvPr/>
        </p:nvSpPr>
        <p:spPr>
          <a:xfrm>
            <a:off x="2857331" y="351614"/>
            <a:ext cx="9425201" cy="1413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normAutofit/>
          </a:bodyPr>
          <a:lstStyle/>
          <a:p>
            <a:pPr>
              <a:lnSpc>
                <a:spcPct val="90000"/>
              </a:lnSpc>
              <a:defRPr sz="4000" b="1" cap="all" spc="-200">
                <a:solidFill>
                  <a:srgbClr val="FFFFFF"/>
                </a:solidFill>
                <a:latin typeface="Century Gothic"/>
                <a:ea typeface="Century Gothic"/>
                <a:cs typeface="Century Gothic"/>
                <a:sym typeface="Century Gothic"/>
              </a:defRPr>
            </a:pPr>
            <a:r>
              <a:t>H</a:t>
            </a:r>
            <a:r>
              <a:rPr cap="none"/>
              <a:t>i</a:t>
            </a:r>
            <a:r>
              <a:t>AP LEADERSHIP CHALLENGES FOR THE HeALTH MINISTRY</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j-lt"/>
                <a:ea typeface="+mj-ea"/>
                <a:cs typeface="+mj-cs"/>
                <a:sym typeface="Calibri"/>
              </a:defRPr>
            </a:pPr>
            <a:endParaRPr/>
          </a:p>
        </p:txBody>
      </p:sp>
      <p:sp>
        <p:nvSpPr>
          <p:cNvPr id="582" name="Politicization of the bureaucracy,  corruption and regulatory capture"/>
          <p:cNvSpPr txBox="1"/>
          <p:nvPr/>
        </p:nvSpPr>
        <p:spPr>
          <a:xfrm>
            <a:off x="2050147" y="2587806"/>
            <a:ext cx="6187183" cy="1053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p>
            <a:pPr defTabSz="457200">
              <a:lnSpc>
                <a:spcPct val="115000"/>
              </a:lnSpc>
              <a:defRPr sz="2900" b="1">
                <a:uFill>
                  <a:solidFill>
                    <a:srgbClr val="000000"/>
                  </a:solidFill>
                </a:uFill>
                <a:latin typeface="Century Gothic"/>
                <a:ea typeface="Century Gothic"/>
                <a:cs typeface="Century Gothic"/>
                <a:sym typeface="Century Gothic"/>
              </a:defRPr>
            </a:pPr>
            <a:r>
              <a:t>Politicization of the bureaucracy, </a:t>
            </a:r>
            <a:br/>
            <a:r>
              <a:t>corruption and regulatory capture</a:t>
            </a:r>
          </a:p>
        </p:txBody>
      </p:sp>
      <p:sp>
        <p:nvSpPr>
          <p:cNvPr id="583" name="Rectangle 4"/>
          <p:cNvSpPr txBox="1"/>
          <p:nvPr/>
        </p:nvSpPr>
        <p:spPr>
          <a:xfrm>
            <a:off x="2050148" y="4032944"/>
            <a:ext cx="9099062" cy="11033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spAutoFit/>
          </a:bodyPr>
          <a:lstStyle>
            <a:lvl1pPr defTabSz="457200">
              <a:lnSpc>
                <a:spcPct val="115000"/>
              </a:lnSpc>
              <a:defRPr sz="2000">
                <a:uFill>
                  <a:solidFill>
                    <a:srgbClr val="000000"/>
                  </a:solidFill>
                </a:uFill>
                <a:latin typeface="Century Gothic"/>
                <a:ea typeface="Century Gothic"/>
                <a:cs typeface="Century Gothic"/>
                <a:sym typeface="Century Gothic"/>
              </a:defRPr>
            </a:lvl1pPr>
          </a:lstStyle>
          <a:p>
            <a:r>
              <a:t>Given health is distributed along a gradient, which reflects the unfair distribution of wealth and power in society, targeting health inequities is a deeply political issue and not simply a technical matter.</a:t>
            </a:r>
          </a:p>
        </p:txBody>
      </p:sp>
      <p:sp>
        <p:nvSpPr>
          <p:cNvPr id="584" name="Rectangle 4"/>
          <p:cNvSpPr txBox="1"/>
          <p:nvPr/>
        </p:nvSpPr>
        <p:spPr>
          <a:xfrm>
            <a:off x="2050148" y="5560424"/>
            <a:ext cx="9467606" cy="7528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spAutoFit/>
          </a:bodyPr>
          <a:lstStyle/>
          <a:p>
            <a:pPr defTabSz="457200">
              <a:lnSpc>
                <a:spcPct val="115000"/>
              </a:lnSpc>
              <a:defRPr sz="2000">
                <a:uFill>
                  <a:solidFill>
                    <a:srgbClr val="000000"/>
                  </a:solidFill>
                </a:uFill>
                <a:latin typeface="Century Gothic"/>
                <a:ea typeface="Century Gothic"/>
                <a:cs typeface="Century Gothic"/>
                <a:sym typeface="Century Gothic"/>
              </a:defRPr>
            </a:pPr>
            <a:r>
              <a:t>Politicization more often means health policy </a:t>
            </a:r>
            <a:br/>
            <a:r>
              <a:t>is overcome to private interests.</a:t>
            </a:r>
          </a:p>
        </p:txBody>
      </p:sp>
      <p:sp>
        <p:nvSpPr>
          <p:cNvPr id="585" name="Line"/>
          <p:cNvSpPr/>
          <p:nvPr/>
        </p:nvSpPr>
        <p:spPr>
          <a:xfrm flipV="1">
            <a:off x="1168181" y="3592119"/>
            <a:ext cx="3" cy="4379412"/>
          </a:xfrm>
          <a:prstGeom prst="line">
            <a:avLst/>
          </a:prstGeom>
          <a:ln w="12700">
            <a:solidFill>
              <a:srgbClr val="242E7C"/>
            </a:solidFill>
            <a:miter lim="400000"/>
          </a:ln>
        </p:spPr>
        <p:txBody>
          <a:bodyPr lIns="45718" tIns="45718" rIns="45718" bIns="45718"/>
          <a:lstStyle/>
          <a:p>
            <a:endParaRPr/>
          </a:p>
        </p:txBody>
      </p:sp>
      <p:sp>
        <p:nvSpPr>
          <p:cNvPr id="586" name="Line"/>
          <p:cNvSpPr/>
          <p:nvPr/>
        </p:nvSpPr>
        <p:spPr>
          <a:xfrm>
            <a:off x="1161831" y="5260740"/>
            <a:ext cx="10681139" cy="2"/>
          </a:xfrm>
          <a:prstGeom prst="line">
            <a:avLst/>
          </a:prstGeom>
          <a:ln w="12700">
            <a:solidFill>
              <a:srgbClr val="242E7C"/>
            </a:solidFill>
            <a:miter lim="400000"/>
          </a:ln>
        </p:spPr>
        <p:txBody>
          <a:bodyPr lIns="45718" tIns="45718" rIns="45718" bIns="45718"/>
          <a:lstStyle/>
          <a:p>
            <a:endParaRPr/>
          </a:p>
        </p:txBody>
      </p:sp>
      <p:sp>
        <p:nvSpPr>
          <p:cNvPr id="587" name="Line"/>
          <p:cNvSpPr/>
          <p:nvPr/>
        </p:nvSpPr>
        <p:spPr>
          <a:xfrm>
            <a:off x="1161829" y="6612959"/>
            <a:ext cx="10681140" cy="2"/>
          </a:xfrm>
          <a:prstGeom prst="line">
            <a:avLst/>
          </a:prstGeom>
          <a:ln w="12700">
            <a:solidFill>
              <a:srgbClr val="242E7C"/>
            </a:solidFill>
            <a:miter lim="400000"/>
          </a:ln>
        </p:spPr>
        <p:txBody>
          <a:bodyPr lIns="45718" tIns="45718" rIns="45718" bIns="45718"/>
          <a:lstStyle/>
          <a:p>
            <a:endParaRPr/>
          </a:p>
        </p:txBody>
      </p:sp>
      <p:grpSp>
        <p:nvGrpSpPr>
          <p:cNvPr id="590" name="Group"/>
          <p:cNvGrpSpPr/>
          <p:nvPr/>
        </p:nvGrpSpPr>
        <p:grpSpPr>
          <a:xfrm>
            <a:off x="738217" y="2697146"/>
            <a:ext cx="859931" cy="859930"/>
            <a:chOff x="0" y="-1"/>
            <a:chExt cx="859929" cy="859929"/>
          </a:xfrm>
        </p:grpSpPr>
        <p:sp>
          <p:nvSpPr>
            <p:cNvPr id="588" name="Title 1"/>
            <p:cNvSpPr txBox="1"/>
            <p:nvPr/>
          </p:nvSpPr>
          <p:spPr>
            <a:xfrm>
              <a:off x="48227" y="15883"/>
              <a:ext cx="763475" cy="8059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801093">
                <a:lnSpc>
                  <a:spcPct val="96000"/>
                </a:lnSpc>
                <a:defRPr sz="4300" b="1" cap="all" spc="-200">
                  <a:solidFill>
                    <a:srgbClr val="E46506"/>
                  </a:solidFill>
                  <a:latin typeface="Century Gothic"/>
                  <a:ea typeface="Century Gothic"/>
                  <a:cs typeface="Century Gothic"/>
                  <a:sym typeface="Century Gothic"/>
                </a:defRPr>
              </a:lvl1pPr>
            </a:lstStyle>
            <a:p>
              <a:r>
                <a:t>5</a:t>
              </a:r>
            </a:p>
          </p:txBody>
        </p:sp>
        <p:sp>
          <p:nvSpPr>
            <p:cNvPr id="589" name="Square"/>
            <p:cNvSpPr/>
            <p:nvPr/>
          </p:nvSpPr>
          <p:spPr>
            <a:xfrm>
              <a:off x="-1" y="-2"/>
              <a:ext cx="859931" cy="859930"/>
            </a:xfrm>
            <a:prstGeom prst="rect">
              <a:avLst/>
            </a:prstGeom>
            <a:noFill/>
            <a:ln w="50800" cap="flat">
              <a:solidFill>
                <a:srgbClr val="E46506"/>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sp>
        <p:nvSpPr>
          <p:cNvPr id="591" name="Line"/>
          <p:cNvSpPr/>
          <p:nvPr/>
        </p:nvSpPr>
        <p:spPr>
          <a:xfrm>
            <a:off x="1161831" y="7965179"/>
            <a:ext cx="10681139" cy="2"/>
          </a:xfrm>
          <a:prstGeom prst="line">
            <a:avLst/>
          </a:prstGeom>
          <a:ln w="12700">
            <a:solidFill>
              <a:srgbClr val="242E7C"/>
            </a:solidFill>
            <a:miter lim="400000"/>
          </a:ln>
        </p:spPr>
        <p:txBody>
          <a:bodyPr lIns="45718" tIns="45718" rIns="45718" bIns="45718"/>
          <a:lstStyle/>
          <a:p>
            <a:endParaRPr/>
          </a:p>
        </p:txBody>
      </p:sp>
      <p:sp>
        <p:nvSpPr>
          <p:cNvPr id="592" name="Rectangle 4"/>
          <p:cNvSpPr txBox="1"/>
          <p:nvPr/>
        </p:nvSpPr>
        <p:spPr>
          <a:xfrm>
            <a:off x="2050148" y="6737384"/>
            <a:ext cx="9099062" cy="11033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spAutoFit/>
          </a:bodyPr>
          <a:lstStyle>
            <a:lvl1pPr defTabSz="457200">
              <a:lnSpc>
                <a:spcPct val="115000"/>
              </a:lnSpc>
              <a:defRPr sz="2000">
                <a:uFill>
                  <a:solidFill>
                    <a:srgbClr val="000000"/>
                  </a:solidFill>
                </a:uFill>
                <a:latin typeface="Century Gothic"/>
                <a:ea typeface="Century Gothic"/>
                <a:cs typeface="Century Gothic"/>
                <a:sym typeface="Century Gothic"/>
              </a:defRPr>
            </a:lvl1pPr>
          </a:lstStyle>
          <a:p>
            <a:r>
              <a:t>Regulatory capture is common in settings with poor governance and leads to regulatory agencies becoming indirectly dominated and controlled by those they are supposed to regulate.</a:t>
            </a:r>
          </a:p>
        </p:txBody>
      </p:sp>
      <p:grpSp>
        <p:nvGrpSpPr>
          <p:cNvPr id="598" name="Group"/>
          <p:cNvGrpSpPr/>
          <p:nvPr/>
        </p:nvGrpSpPr>
        <p:grpSpPr>
          <a:xfrm>
            <a:off x="0" y="-16670"/>
            <a:ext cx="2568181" cy="1943896"/>
            <a:chOff x="0" y="0"/>
            <a:chExt cx="2568180" cy="1943894"/>
          </a:xfrm>
        </p:grpSpPr>
        <p:sp>
          <p:nvSpPr>
            <p:cNvPr id="593"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4452DA"/>
                </a:gs>
                <a:gs pos="100000">
                  <a:srgbClr val="242E7C"/>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596" name="Group 25"/>
            <p:cNvGrpSpPr/>
            <p:nvPr/>
          </p:nvGrpSpPr>
          <p:grpSpPr>
            <a:xfrm>
              <a:off x="604404" y="458877"/>
              <a:ext cx="1127558" cy="1026211"/>
              <a:chOff x="0" y="-1"/>
              <a:chExt cx="1127556" cy="1026210"/>
            </a:xfrm>
          </p:grpSpPr>
          <p:sp>
            <p:nvSpPr>
              <p:cNvPr id="594" name="Title 1"/>
              <p:cNvSpPr txBox="1"/>
              <p:nvPr/>
            </p:nvSpPr>
            <p:spPr>
              <a:xfrm>
                <a:off x="-1" y="-2"/>
                <a:ext cx="1127558" cy="10262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11</a:t>
                </a:r>
              </a:p>
            </p:txBody>
          </p:sp>
          <p:sp>
            <p:nvSpPr>
              <p:cNvPr id="595"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pic>
          <p:nvPicPr>
            <p:cNvPr id="597"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pic>
        <p:nvPicPr>
          <p:cNvPr id="599" name="HiAP-Wireframe-graphic-2.png" descr="HiAP-Wireframe-graphic-2.png"/>
          <p:cNvPicPr>
            <a:picLocks noChangeAspect="1"/>
          </p:cNvPicPr>
          <p:nvPr/>
        </p:nvPicPr>
        <p:blipFill>
          <a:blip r:embed="rId4"/>
          <a:srcRect l="4891" t="2175" r="4891" b="87108"/>
          <a:stretch>
            <a:fillRect/>
          </a:stretch>
        </p:blipFill>
        <p:spPr>
          <a:xfrm flipH="1">
            <a:off x="-9972" y="8292542"/>
            <a:ext cx="13024745" cy="1467160"/>
          </a:xfrm>
          <a:prstGeom prst="rect">
            <a:avLst/>
          </a:prstGeom>
          <a:ln w="12700">
            <a:miter lim="400000"/>
          </a:ln>
        </p:spPr>
      </p:pic>
      <p:sp>
        <p:nvSpPr>
          <p:cNvPr id="600" name="Title 1"/>
          <p:cNvSpPr txBox="1"/>
          <p:nvPr/>
        </p:nvSpPr>
        <p:spPr>
          <a:xfrm>
            <a:off x="2857331" y="351614"/>
            <a:ext cx="9425201" cy="1413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normAutofit/>
          </a:bodyPr>
          <a:lstStyle/>
          <a:p>
            <a:pPr>
              <a:lnSpc>
                <a:spcPct val="90000"/>
              </a:lnSpc>
              <a:defRPr sz="4000" b="1" cap="all" spc="-200">
                <a:solidFill>
                  <a:srgbClr val="FFFFFF"/>
                </a:solidFill>
                <a:latin typeface="Century Gothic"/>
                <a:ea typeface="Century Gothic"/>
                <a:cs typeface="Century Gothic"/>
                <a:sym typeface="Century Gothic"/>
              </a:defRPr>
            </a:pPr>
            <a:r>
              <a:t>H</a:t>
            </a:r>
            <a:r>
              <a:rPr cap="none"/>
              <a:t>i</a:t>
            </a:r>
            <a:r>
              <a:t>AP LEADERSHIP CHALLENGES FOR THE HeALTH MINISTRY</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j-lt"/>
                <a:ea typeface="+mj-ea"/>
                <a:cs typeface="+mj-cs"/>
                <a:sym typeface="Calibri"/>
              </a:defRPr>
            </a:pPr>
            <a:endParaRPr/>
          </a:p>
        </p:txBody>
      </p:sp>
      <p:sp>
        <p:nvSpPr>
          <p:cNvPr id="605" name="Political commitment and discontinuity"/>
          <p:cNvSpPr txBox="1"/>
          <p:nvPr/>
        </p:nvSpPr>
        <p:spPr>
          <a:xfrm>
            <a:off x="2125826" y="2792595"/>
            <a:ext cx="8457197" cy="6436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lvl1pPr defTabSz="457200">
              <a:lnSpc>
                <a:spcPct val="115000"/>
              </a:lnSpc>
              <a:defRPr sz="3500" b="1">
                <a:uFill>
                  <a:solidFill>
                    <a:srgbClr val="000000"/>
                  </a:solidFill>
                </a:uFill>
                <a:latin typeface="Century Gothic"/>
                <a:ea typeface="Century Gothic"/>
                <a:cs typeface="Century Gothic"/>
                <a:sym typeface="Century Gothic"/>
              </a:defRPr>
            </a:lvl1pPr>
          </a:lstStyle>
          <a:p>
            <a:r>
              <a:t>Political commitment and discontinuity</a:t>
            </a:r>
          </a:p>
        </p:txBody>
      </p:sp>
      <p:sp>
        <p:nvSpPr>
          <p:cNvPr id="606" name="Rectangle 4"/>
          <p:cNvSpPr txBox="1"/>
          <p:nvPr/>
        </p:nvSpPr>
        <p:spPr>
          <a:xfrm>
            <a:off x="2125827" y="4208202"/>
            <a:ext cx="9099062" cy="7528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spAutoFit/>
          </a:bodyPr>
          <a:lstStyle/>
          <a:p>
            <a:pPr defTabSz="457200">
              <a:lnSpc>
                <a:spcPct val="115000"/>
              </a:lnSpc>
              <a:defRPr sz="2000">
                <a:uFill>
                  <a:solidFill>
                    <a:srgbClr val="000000"/>
                  </a:solidFill>
                </a:uFill>
                <a:latin typeface="Century Gothic"/>
                <a:ea typeface="Century Gothic"/>
                <a:cs typeface="Century Gothic"/>
                <a:sym typeface="Century Gothic"/>
              </a:defRPr>
            </a:pPr>
            <a:r>
              <a:t>Improving population health and health equity normally </a:t>
            </a:r>
            <a:br/>
            <a:r>
              <a:t>takes much longer than most government tenures.</a:t>
            </a:r>
          </a:p>
        </p:txBody>
      </p:sp>
      <p:pic>
        <p:nvPicPr>
          <p:cNvPr id="607" name="HiAP-Wireframe-graphic-2.png" descr="HiAP-Wireframe-graphic-2.png"/>
          <p:cNvPicPr>
            <a:picLocks noChangeAspect="1"/>
          </p:cNvPicPr>
          <p:nvPr/>
        </p:nvPicPr>
        <p:blipFill>
          <a:blip r:embed="rId3"/>
          <a:srcRect l="4891" t="2175" r="4891" b="87108"/>
          <a:stretch>
            <a:fillRect/>
          </a:stretch>
        </p:blipFill>
        <p:spPr>
          <a:xfrm flipH="1">
            <a:off x="-9972" y="8292542"/>
            <a:ext cx="13024745" cy="1467160"/>
          </a:xfrm>
          <a:prstGeom prst="rect">
            <a:avLst/>
          </a:prstGeom>
          <a:ln w="12700">
            <a:miter lim="400000"/>
          </a:ln>
        </p:spPr>
      </p:pic>
      <p:sp>
        <p:nvSpPr>
          <p:cNvPr id="608" name="Rectangle 4"/>
          <p:cNvSpPr txBox="1"/>
          <p:nvPr/>
        </p:nvSpPr>
        <p:spPr>
          <a:xfrm>
            <a:off x="2125827" y="5728194"/>
            <a:ext cx="9467606" cy="4023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spAutoFit/>
          </a:bodyPr>
          <a:lstStyle>
            <a:lvl1pPr defTabSz="457200">
              <a:lnSpc>
                <a:spcPct val="115000"/>
              </a:lnSpc>
              <a:defRPr sz="2000">
                <a:uFill>
                  <a:solidFill>
                    <a:srgbClr val="000000"/>
                  </a:solidFill>
                </a:uFill>
                <a:latin typeface="Century Gothic"/>
                <a:ea typeface="Century Gothic"/>
                <a:cs typeface="Century Gothic"/>
                <a:sym typeface="Century Gothic"/>
              </a:defRPr>
            </a:lvl1pPr>
          </a:lstStyle>
          <a:p>
            <a:r>
              <a:t>Timeframes and sustainability pose particular difficulties for HiAP.</a:t>
            </a:r>
          </a:p>
        </p:txBody>
      </p:sp>
      <p:sp>
        <p:nvSpPr>
          <p:cNvPr id="609" name="Line"/>
          <p:cNvSpPr/>
          <p:nvPr/>
        </p:nvSpPr>
        <p:spPr>
          <a:xfrm flipV="1">
            <a:off x="1168181" y="3592119"/>
            <a:ext cx="3" cy="4379412"/>
          </a:xfrm>
          <a:prstGeom prst="line">
            <a:avLst/>
          </a:prstGeom>
          <a:ln w="12700">
            <a:solidFill>
              <a:srgbClr val="242E7C"/>
            </a:solidFill>
            <a:miter lim="400000"/>
          </a:ln>
        </p:spPr>
        <p:txBody>
          <a:bodyPr lIns="45718" tIns="45718" rIns="45718" bIns="45718"/>
          <a:lstStyle/>
          <a:p>
            <a:endParaRPr/>
          </a:p>
        </p:txBody>
      </p:sp>
      <p:sp>
        <p:nvSpPr>
          <p:cNvPr id="610" name="Line"/>
          <p:cNvSpPr/>
          <p:nvPr/>
        </p:nvSpPr>
        <p:spPr>
          <a:xfrm>
            <a:off x="1161831" y="5260740"/>
            <a:ext cx="10681139" cy="2"/>
          </a:xfrm>
          <a:prstGeom prst="line">
            <a:avLst/>
          </a:prstGeom>
          <a:ln w="12700">
            <a:solidFill>
              <a:srgbClr val="242E7C"/>
            </a:solidFill>
            <a:miter lim="400000"/>
          </a:ln>
        </p:spPr>
        <p:txBody>
          <a:bodyPr lIns="45718" tIns="45718" rIns="45718" bIns="45718"/>
          <a:lstStyle/>
          <a:p>
            <a:endParaRPr/>
          </a:p>
        </p:txBody>
      </p:sp>
      <p:sp>
        <p:nvSpPr>
          <p:cNvPr id="611" name="Line"/>
          <p:cNvSpPr/>
          <p:nvPr/>
        </p:nvSpPr>
        <p:spPr>
          <a:xfrm>
            <a:off x="1161829" y="6612959"/>
            <a:ext cx="10681140" cy="2"/>
          </a:xfrm>
          <a:prstGeom prst="line">
            <a:avLst/>
          </a:prstGeom>
          <a:ln w="12700">
            <a:solidFill>
              <a:srgbClr val="242E7C"/>
            </a:solidFill>
            <a:miter lim="400000"/>
          </a:ln>
        </p:spPr>
        <p:txBody>
          <a:bodyPr lIns="45718" tIns="45718" rIns="45718" bIns="45718"/>
          <a:lstStyle/>
          <a:p>
            <a:endParaRPr/>
          </a:p>
        </p:txBody>
      </p:sp>
      <p:grpSp>
        <p:nvGrpSpPr>
          <p:cNvPr id="614" name="Group"/>
          <p:cNvGrpSpPr/>
          <p:nvPr/>
        </p:nvGrpSpPr>
        <p:grpSpPr>
          <a:xfrm>
            <a:off x="738217" y="2697146"/>
            <a:ext cx="859931" cy="859930"/>
            <a:chOff x="0" y="-1"/>
            <a:chExt cx="859929" cy="859929"/>
          </a:xfrm>
        </p:grpSpPr>
        <p:sp>
          <p:nvSpPr>
            <p:cNvPr id="612" name="Title 1"/>
            <p:cNvSpPr txBox="1"/>
            <p:nvPr/>
          </p:nvSpPr>
          <p:spPr>
            <a:xfrm>
              <a:off x="48227" y="15883"/>
              <a:ext cx="763475" cy="8059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801093">
                <a:lnSpc>
                  <a:spcPct val="96000"/>
                </a:lnSpc>
                <a:defRPr sz="4300" b="1" cap="all" spc="-200">
                  <a:solidFill>
                    <a:srgbClr val="629623"/>
                  </a:solidFill>
                  <a:latin typeface="Century Gothic"/>
                  <a:ea typeface="Century Gothic"/>
                  <a:cs typeface="Century Gothic"/>
                  <a:sym typeface="Century Gothic"/>
                </a:defRPr>
              </a:lvl1pPr>
            </a:lstStyle>
            <a:p>
              <a:r>
                <a:t>6</a:t>
              </a:r>
            </a:p>
          </p:txBody>
        </p:sp>
        <p:sp>
          <p:nvSpPr>
            <p:cNvPr id="613" name="Square"/>
            <p:cNvSpPr/>
            <p:nvPr/>
          </p:nvSpPr>
          <p:spPr>
            <a:xfrm>
              <a:off x="-1" y="-2"/>
              <a:ext cx="859931" cy="859930"/>
            </a:xfrm>
            <a:prstGeom prst="rect">
              <a:avLst/>
            </a:prstGeom>
            <a:noFill/>
            <a:ln w="50800" cap="flat">
              <a:solidFill>
                <a:srgbClr val="629623"/>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sp>
        <p:nvSpPr>
          <p:cNvPr id="615" name="Line"/>
          <p:cNvSpPr/>
          <p:nvPr/>
        </p:nvSpPr>
        <p:spPr>
          <a:xfrm>
            <a:off x="1161831" y="7965179"/>
            <a:ext cx="10681139" cy="2"/>
          </a:xfrm>
          <a:prstGeom prst="line">
            <a:avLst/>
          </a:prstGeom>
          <a:ln w="12700">
            <a:solidFill>
              <a:srgbClr val="242E7C"/>
            </a:solidFill>
            <a:miter lim="400000"/>
          </a:ln>
        </p:spPr>
        <p:txBody>
          <a:bodyPr lIns="45718" tIns="45718" rIns="45718" bIns="45718"/>
          <a:lstStyle/>
          <a:p>
            <a:endParaRPr/>
          </a:p>
        </p:txBody>
      </p:sp>
      <p:sp>
        <p:nvSpPr>
          <p:cNvPr id="616" name="Rectangle 4"/>
          <p:cNvSpPr txBox="1"/>
          <p:nvPr/>
        </p:nvSpPr>
        <p:spPr>
          <a:xfrm>
            <a:off x="2037448" y="6897664"/>
            <a:ext cx="9099062" cy="7528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spAutoFit/>
          </a:bodyPr>
          <a:lstStyle>
            <a:lvl1pPr defTabSz="457200">
              <a:lnSpc>
                <a:spcPct val="115000"/>
              </a:lnSpc>
              <a:defRPr sz="2000">
                <a:uFill>
                  <a:solidFill>
                    <a:srgbClr val="000000"/>
                  </a:solidFill>
                </a:uFill>
                <a:latin typeface="Century Gothic"/>
                <a:ea typeface="Century Gothic"/>
                <a:cs typeface="Century Gothic"/>
                <a:sym typeface="Century Gothic"/>
              </a:defRPr>
            </a:lvl1pPr>
          </a:lstStyle>
          <a:p>
            <a:r>
              <a:t>Building alliances and using multiple structures and mechanisms of intersectoral collaboration can help to mitigate this challenge.</a:t>
            </a:r>
          </a:p>
        </p:txBody>
      </p:sp>
      <p:grpSp>
        <p:nvGrpSpPr>
          <p:cNvPr id="622" name="Group"/>
          <p:cNvGrpSpPr/>
          <p:nvPr/>
        </p:nvGrpSpPr>
        <p:grpSpPr>
          <a:xfrm>
            <a:off x="0" y="-16670"/>
            <a:ext cx="2568181" cy="1943896"/>
            <a:chOff x="0" y="0"/>
            <a:chExt cx="2568180" cy="1943894"/>
          </a:xfrm>
        </p:grpSpPr>
        <p:sp>
          <p:nvSpPr>
            <p:cNvPr id="617"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4452DA"/>
                </a:gs>
                <a:gs pos="100000">
                  <a:srgbClr val="242E7C"/>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620" name="Group 25"/>
            <p:cNvGrpSpPr/>
            <p:nvPr/>
          </p:nvGrpSpPr>
          <p:grpSpPr>
            <a:xfrm>
              <a:off x="604404" y="458877"/>
              <a:ext cx="1127558" cy="1026211"/>
              <a:chOff x="0" y="-1"/>
              <a:chExt cx="1127556" cy="1026210"/>
            </a:xfrm>
          </p:grpSpPr>
          <p:sp>
            <p:nvSpPr>
              <p:cNvPr id="618" name="Title 1"/>
              <p:cNvSpPr txBox="1"/>
              <p:nvPr/>
            </p:nvSpPr>
            <p:spPr>
              <a:xfrm>
                <a:off x="-1" y="-2"/>
                <a:ext cx="1127558" cy="10262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11</a:t>
                </a:r>
              </a:p>
            </p:txBody>
          </p:sp>
          <p:sp>
            <p:nvSpPr>
              <p:cNvPr id="619"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pic>
          <p:nvPicPr>
            <p:cNvPr id="621" name="HiAP-modules-text.png" descr="HiAP-modules-text.png"/>
            <p:cNvPicPr>
              <a:picLocks noChangeAspect="1"/>
            </p:cNvPicPr>
            <p:nvPr/>
          </p:nvPicPr>
          <p:blipFill>
            <a:blip r:embed="rId4"/>
            <a:stretch>
              <a:fillRect/>
            </a:stretch>
          </p:blipFill>
          <p:spPr>
            <a:xfrm>
              <a:off x="94851" y="84136"/>
              <a:ext cx="502019" cy="1594031"/>
            </a:xfrm>
            <a:prstGeom prst="rect">
              <a:avLst/>
            </a:prstGeom>
            <a:ln w="12700" cap="flat">
              <a:noFill/>
              <a:miter lim="400000"/>
            </a:ln>
            <a:effectLst/>
          </p:spPr>
        </p:pic>
      </p:grpSp>
      <p:sp>
        <p:nvSpPr>
          <p:cNvPr id="623" name="Title 1"/>
          <p:cNvSpPr txBox="1"/>
          <p:nvPr/>
        </p:nvSpPr>
        <p:spPr>
          <a:xfrm>
            <a:off x="2857331" y="351614"/>
            <a:ext cx="9425201" cy="1413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normAutofit/>
          </a:bodyPr>
          <a:lstStyle/>
          <a:p>
            <a:pPr>
              <a:lnSpc>
                <a:spcPct val="90000"/>
              </a:lnSpc>
              <a:defRPr sz="4000" b="1" cap="all" spc="-200">
                <a:solidFill>
                  <a:srgbClr val="FFFFFF"/>
                </a:solidFill>
                <a:latin typeface="Century Gothic"/>
                <a:ea typeface="Century Gothic"/>
                <a:cs typeface="Century Gothic"/>
                <a:sym typeface="Century Gothic"/>
              </a:defRPr>
            </a:pPr>
            <a:r>
              <a:t>H</a:t>
            </a:r>
            <a:r>
              <a:rPr cap="none"/>
              <a:t>i</a:t>
            </a:r>
            <a:r>
              <a:t>AP LEADERSHIP CHALLENGES FOR THE HeALTH MINISTRY</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Pentagon 1"/>
          <p:cNvSpPr/>
          <p:nvPr/>
        </p:nvSpPr>
        <p:spPr>
          <a:xfrm>
            <a:off x="-6748" y="7718028"/>
            <a:ext cx="1665686" cy="12973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287" y="21600"/>
                </a:lnTo>
                <a:lnTo>
                  <a:pt x="21600" y="11002"/>
                </a:lnTo>
                <a:lnTo>
                  <a:pt x="14287" y="0"/>
                </a:lnTo>
                <a:lnTo>
                  <a:pt x="0" y="0"/>
                </a:lnTo>
                <a:close/>
              </a:path>
            </a:pathLst>
          </a:custGeom>
          <a:solidFill>
            <a:srgbClr val="BE0D0D"/>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628" name="Pentagon 1"/>
          <p:cNvSpPr/>
          <p:nvPr/>
        </p:nvSpPr>
        <p:spPr>
          <a:xfrm>
            <a:off x="-6748" y="6432153"/>
            <a:ext cx="1665686" cy="12977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287" y="21600"/>
                </a:lnTo>
                <a:lnTo>
                  <a:pt x="21600" y="10998"/>
                </a:lnTo>
                <a:lnTo>
                  <a:pt x="14287" y="0"/>
                </a:lnTo>
                <a:lnTo>
                  <a:pt x="0" y="0"/>
                </a:lnTo>
                <a:close/>
              </a:path>
            </a:pathLst>
          </a:custGeom>
          <a:solidFill>
            <a:srgbClr val="E46506"/>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629" name="Pentagon 1"/>
          <p:cNvSpPr/>
          <p:nvPr/>
        </p:nvSpPr>
        <p:spPr>
          <a:xfrm>
            <a:off x="-6748" y="5142309"/>
            <a:ext cx="1665686" cy="12973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287" y="21600"/>
                </a:lnTo>
                <a:lnTo>
                  <a:pt x="21600" y="11002"/>
                </a:lnTo>
                <a:lnTo>
                  <a:pt x="14287" y="0"/>
                </a:lnTo>
                <a:lnTo>
                  <a:pt x="0" y="0"/>
                </a:lnTo>
                <a:close/>
              </a:path>
            </a:pathLst>
          </a:custGeom>
          <a:solidFill>
            <a:srgbClr val="EEAB00"/>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630" name="Pentagon 1"/>
          <p:cNvSpPr/>
          <p:nvPr/>
        </p:nvSpPr>
        <p:spPr>
          <a:xfrm>
            <a:off x="-6748" y="3854053"/>
            <a:ext cx="1665686" cy="12977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287" y="21600"/>
                </a:lnTo>
                <a:lnTo>
                  <a:pt x="21600" y="11005"/>
                </a:lnTo>
                <a:lnTo>
                  <a:pt x="14287" y="0"/>
                </a:lnTo>
                <a:lnTo>
                  <a:pt x="0" y="0"/>
                </a:lnTo>
                <a:close/>
              </a:path>
            </a:pathLst>
          </a:custGeom>
          <a:solidFill>
            <a:srgbClr val="D3C000"/>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E50069"/>
                </a:solidFill>
              </a:defRPr>
            </a:pPr>
            <a:endParaRPr/>
          </a:p>
        </p:txBody>
      </p:sp>
      <p:sp>
        <p:nvSpPr>
          <p:cNvPr id="631"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j-lt"/>
                <a:ea typeface="+mj-ea"/>
                <a:cs typeface="+mj-cs"/>
                <a:sym typeface="Calibri"/>
              </a:defRPr>
            </a:pPr>
            <a:endParaRPr/>
          </a:p>
        </p:txBody>
      </p:sp>
      <p:sp>
        <p:nvSpPr>
          <p:cNvPr id="632" name="Bringing health considerations into global  and regional policy-making"/>
          <p:cNvSpPr txBox="1"/>
          <p:nvPr/>
        </p:nvSpPr>
        <p:spPr>
          <a:xfrm>
            <a:off x="2037056" y="2740006"/>
            <a:ext cx="6531546" cy="9439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p>
            <a:pPr defTabSz="457200">
              <a:lnSpc>
                <a:spcPct val="115000"/>
              </a:lnSpc>
              <a:defRPr sz="2500">
                <a:uFill>
                  <a:solidFill>
                    <a:srgbClr val="000000"/>
                  </a:solidFill>
                </a:uFill>
                <a:latin typeface="Century Gothic"/>
                <a:ea typeface="Century Gothic"/>
                <a:cs typeface="Century Gothic"/>
                <a:sym typeface="Century Gothic"/>
              </a:defRPr>
            </a:pPr>
            <a:r>
              <a:t>Bringing health considerations into global </a:t>
            </a:r>
            <a:br/>
            <a:r>
              <a:t>and regional policy-making</a:t>
            </a:r>
          </a:p>
        </p:txBody>
      </p:sp>
      <p:sp>
        <p:nvSpPr>
          <p:cNvPr id="633" name="Supporting policies for global health  protection and health promotion"/>
          <p:cNvSpPr txBox="1"/>
          <p:nvPr/>
        </p:nvSpPr>
        <p:spPr>
          <a:xfrm>
            <a:off x="2037056" y="4026789"/>
            <a:ext cx="5732835" cy="9439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p>
            <a:pPr defTabSz="457200">
              <a:lnSpc>
                <a:spcPct val="115000"/>
              </a:lnSpc>
              <a:defRPr sz="2500">
                <a:uFill>
                  <a:solidFill>
                    <a:srgbClr val="000000"/>
                  </a:solidFill>
                </a:uFill>
                <a:latin typeface="Century Gothic"/>
                <a:ea typeface="Century Gothic"/>
                <a:cs typeface="Century Gothic"/>
                <a:sym typeface="Century Gothic"/>
              </a:defRPr>
            </a:pPr>
            <a:r>
              <a:t>Supporting policies for global health </a:t>
            </a:r>
            <a:br/>
            <a:r>
              <a:t>protection and health promotion</a:t>
            </a:r>
          </a:p>
        </p:txBody>
      </p:sp>
      <p:sp>
        <p:nvSpPr>
          <p:cNvPr id="634" name="Compiling experiences of best practice  as well as challenges to HiAP"/>
          <p:cNvSpPr txBox="1"/>
          <p:nvPr/>
        </p:nvSpPr>
        <p:spPr>
          <a:xfrm>
            <a:off x="2037054" y="5325590"/>
            <a:ext cx="6282415" cy="9439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p>
            <a:pPr defTabSz="457200">
              <a:lnSpc>
                <a:spcPct val="115000"/>
              </a:lnSpc>
              <a:defRPr sz="2500">
                <a:uFill>
                  <a:solidFill>
                    <a:srgbClr val="000000"/>
                  </a:solidFill>
                </a:uFill>
                <a:latin typeface="Century Gothic"/>
                <a:ea typeface="Century Gothic"/>
                <a:cs typeface="Century Gothic"/>
                <a:sym typeface="Century Gothic"/>
              </a:defRPr>
            </a:pPr>
            <a:r>
              <a:t>Compiling experiences of best practice </a:t>
            </a:r>
            <a:br/>
            <a:r>
              <a:t>as well as challenges to HiAP</a:t>
            </a:r>
          </a:p>
        </p:txBody>
      </p:sp>
      <p:sp>
        <p:nvSpPr>
          <p:cNvPr id="635" name="Providing technical assistance to countries  in their efforts to apply HiAP"/>
          <p:cNvSpPr txBox="1"/>
          <p:nvPr/>
        </p:nvSpPr>
        <p:spPr>
          <a:xfrm>
            <a:off x="2037056" y="6612031"/>
            <a:ext cx="6715411" cy="9439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p>
            <a:pPr defTabSz="457200">
              <a:lnSpc>
                <a:spcPct val="115000"/>
              </a:lnSpc>
              <a:defRPr sz="2500">
                <a:uFill>
                  <a:solidFill>
                    <a:srgbClr val="000000"/>
                  </a:solidFill>
                </a:uFill>
                <a:latin typeface="Century Gothic"/>
                <a:ea typeface="Century Gothic"/>
                <a:cs typeface="Century Gothic"/>
                <a:sym typeface="Century Gothic"/>
              </a:defRPr>
            </a:pPr>
            <a:r>
              <a:t>Providing technical assistance to countries </a:t>
            </a:r>
            <a:br/>
            <a:r>
              <a:t>in their efforts to apply HiAP</a:t>
            </a:r>
          </a:p>
        </p:txBody>
      </p:sp>
      <p:grpSp>
        <p:nvGrpSpPr>
          <p:cNvPr id="640" name="Group"/>
          <p:cNvGrpSpPr/>
          <p:nvPr/>
        </p:nvGrpSpPr>
        <p:grpSpPr>
          <a:xfrm>
            <a:off x="1476363" y="3861911"/>
            <a:ext cx="10311580" cy="3884392"/>
            <a:chOff x="0" y="0"/>
            <a:chExt cx="10311579" cy="3884391"/>
          </a:xfrm>
        </p:grpSpPr>
        <p:sp>
          <p:nvSpPr>
            <p:cNvPr id="636" name="Line"/>
            <p:cNvSpPr/>
            <p:nvPr/>
          </p:nvSpPr>
          <p:spPr>
            <a:xfrm>
              <a:off x="0" y="-1"/>
              <a:ext cx="10311580"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637" name="Line"/>
            <p:cNvSpPr/>
            <p:nvPr/>
          </p:nvSpPr>
          <p:spPr>
            <a:xfrm>
              <a:off x="0" y="1286096"/>
              <a:ext cx="10311580"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638" name="Line"/>
            <p:cNvSpPr/>
            <p:nvPr/>
          </p:nvSpPr>
          <p:spPr>
            <a:xfrm>
              <a:off x="0" y="2585242"/>
              <a:ext cx="10311580"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639" name="Line"/>
            <p:cNvSpPr/>
            <p:nvPr/>
          </p:nvSpPr>
          <p:spPr>
            <a:xfrm>
              <a:off x="0" y="3884390"/>
              <a:ext cx="10311580"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grpSp>
      <p:sp>
        <p:nvSpPr>
          <p:cNvPr id="641" name="Training health professionals  and civil servants in HiAP."/>
          <p:cNvSpPr txBox="1"/>
          <p:nvPr/>
        </p:nvSpPr>
        <p:spPr>
          <a:xfrm>
            <a:off x="2037056" y="7898472"/>
            <a:ext cx="4461750" cy="9439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p>
            <a:pPr defTabSz="457200">
              <a:lnSpc>
                <a:spcPct val="115000"/>
              </a:lnSpc>
              <a:defRPr sz="2500">
                <a:uFill>
                  <a:solidFill>
                    <a:srgbClr val="000000"/>
                  </a:solidFill>
                </a:uFill>
                <a:latin typeface="Century Gothic"/>
                <a:ea typeface="Century Gothic"/>
                <a:cs typeface="Century Gothic"/>
                <a:sym typeface="Century Gothic"/>
              </a:defRPr>
            </a:pPr>
            <a:r>
              <a:t>Training health professionals </a:t>
            </a:r>
            <a:br/>
            <a:r>
              <a:t>and civil servants in HiAP.</a:t>
            </a:r>
          </a:p>
        </p:txBody>
      </p:sp>
      <p:grpSp>
        <p:nvGrpSpPr>
          <p:cNvPr id="647" name="Group"/>
          <p:cNvGrpSpPr/>
          <p:nvPr/>
        </p:nvGrpSpPr>
        <p:grpSpPr>
          <a:xfrm>
            <a:off x="0" y="-16670"/>
            <a:ext cx="2568181" cy="1943896"/>
            <a:chOff x="0" y="0"/>
            <a:chExt cx="2568180" cy="1943894"/>
          </a:xfrm>
        </p:grpSpPr>
        <p:sp>
          <p:nvSpPr>
            <p:cNvPr id="642"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4452DA"/>
                </a:gs>
                <a:gs pos="100000">
                  <a:srgbClr val="242E7C"/>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645" name="Group 25"/>
            <p:cNvGrpSpPr/>
            <p:nvPr/>
          </p:nvGrpSpPr>
          <p:grpSpPr>
            <a:xfrm>
              <a:off x="604404" y="458877"/>
              <a:ext cx="1127558" cy="1026211"/>
              <a:chOff x="0" y="-1"/>
              <a:chExt cx="1127556" cy="1026210"/>
            </a:xfrm>
          </p:grpSpPr>
          <p:sp>
            <p:nvSpPr>
              <p:cNvPr id="643" name="Title 1"/>
              <p:cNvSpPr txBox="1"/>
              <p:nvPr/>
            </p:nvSpPr>
            <p:spPr>
              <a:xfrm>
                <a:off x="-1" y="-2"/>
                <a:ext cx="1127558" cy="10262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11</a:t>
                </a:r>
              </a:p>
            </p:txBody>
          </p:sp>
          <p:sp>
            <p:nvSpPr>
              <p:cNvPr id="644"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pic>
          <p:nvPicPr>
            <p:cNvPr id="646"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sp>
        <p:nvSpPr>
          <p:cNvPr id="648" name="Pentagon 1"/>
          <p:cNvSpPr/>
          <p:nvPr/>
        </p:nvSpPr>
        <p:spPr>
          <a:xfrm>
            <a:off x="-6748" y="2566192"/>
            <a:ext cx="1665686" cy="12977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287" y="21600"/>
                </a:lnTo>
                <a:lnTo>
                  <a:pt x="21600" y="10998"/>
                </a:lnTo>
                <a:lnTo>
                  <a:pt x="14287" y="0"/>
                </a:lnTo>
                <a:lnTo>
                  <a:pt x="0" y="0"/>
                </a:lnTo>
                <a:close/>
              </a:path>
            </a:pathLst>
          </a:custGeom>
          <a:solidFill>
            <a:srgbClr val="629623"/>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649" name="Title 1"/>
          <p:cNvSpPr txBox="1"/>
          <p:nvPr/>
        </p:nvSpPr>
        <p:spPr>
          <a:xfrm>
            <a:off x="2857331" y="351614"/>
            <a:ext cx="9425201" cy="1413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normAutofit/>
          </a:bodyPr>
          <a:lstStyle/>
          <a:p>
            <a:pPr>
              <a:lnSpc>
                <a:spcPct val="90000"/>
              </a:lnSpc>
              <a:defRPr sz="4000" b="1" cap="all" spc="-200">
                <a:solidFill>
                  <a:srgbClr val="FFFFFF"/>
                </a:solidFill>
                <a:latin typeface="Century Gothic"/>
                <a:ea typeface="Century Gothic"/>
                <a:cs typeface="Century Gothic"/>
                <a:sym typeface="Century Gothic"/>
              </a:defRPr>
            </a:pPr>
            <a:r>
              <a:t>The leadership role of the who in h</a:t>
            </a:r>
            <a:r>
              <a:rPr cap="none"/>
              <a:t>i</a:t>
            </a:r>
            <a:r>
              <a:t>ap</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j-lt"/>
                <a:ea typeface="+mj-ea"/>
                <a:cs typeface="+mj-cs"/>
                <a:sym typeface="Calibri"/>
              </a:defRPr>
            </a:pPr>
            <a:endParaRPr/>
          </a:p>
        </p:txBody>
      </p:sp>
      <p:sp>
        <p:nvSpPr>
          <p:cNvPr id="654" name="Title 1"/>
          <p:cNvSpPr txBox="1"/>
          <p:nvPr/>
        </p:nvSpPr>
        <p:spPr>
          <a:xfrm>
            <a:off x="2920997" y="248346"/>
            <a:ext cx="9207766" cy="1413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normAutofit/>
          </a:bodyPr>
          <a:lstStyle>
            <a:lvl1pPr>
              <a:lnSpc>
                <a:spcPct val="90000"/>
              </a:lnSpc>
              <a:defRPr sz="4400" b="1" cap="all" spc="-200">
                <a:solidFill>
                  <a:srgbClr val="FFFFFF"/>
                </a:solidFill>
                <a:latin typeface="Century Gothic"/>
                <a:ea typeface="Century Gothic"/>
                <a:cs typeface="Century Gothic"/>
                <a:sym typeface="Century Gothic"/>
              </a:defRPr>
            </a:lvl1pPr>
          </a:lstStyle>
          <a:p>
            <a:r>
              <a:t>TOP TAKE-AWAy MESSAGES</a:t>
            </a:r>
          </a:p>
        </p:txBody>
      </p:sp>
      <p:sp>
        <p:nvSpPr>
          <p:cNvPr id="655" name="Content Placeholder 2"/>
          <p:cNvSpPr txBox="1">
            <a:spLocks noGrp="1"/>
          </p:cNvSpPr>
          <p:nvPr>
            <p:ph type="body" sz="quarter" idx="1"/>
          </p:nvPr>
        </p:nvSpPr>
        <p:spPr>
          <a:xfrm>
            <a:off x="2025437" y="2059720"/>
            <a:ext cx="9324145" cy="1269337"/>
          </a:xfrm>
          <a:prstGeom prst="rect">
            <a:avLst/>
          </a:prstGeom>
        </p:spPr>
        <p:txBody>
          <a:bodyPr/>
          <a:lstStyle/>
          <a:p>
            <a:pPr marL="0" indent="0" defTabSz="1079397">
              <a:lnSpc>
                <a:spcPct val="108000"/>
              </a:lnSpc>
              <a:spcBef>
                <a:spcPts val="1100"/>
              </a:spcBef>
              <a:buSzTx/>
              <a:buNone/>
              <a:defRPr sz="2200">
                <a:latin typeface="Century Gothic"/>
                <a:ea typeface="Century Gothic"/>
                <a:cs typeface="Century Gothic"/>
                <a:sym typeface="Century Gothic"/>
              </a:defRPr>
            </a:pPr>
            <a:r>
              <a:t>The complexity of the HiAP agenda require systems leadership approaches and networked responses at all levels to force </a:t>
            </a:r>
            <a:br/>
            <a:r>
              <a:t>a move beyond silo working;</a:t>
            </a:r>
          </a:p>
        </p:txBody>
      </p:sp>
      <p:grpSp>
        <p:nvGrpSpPr>
          <p:cNvPr id="660" name="Group"/>
          <p:cNvGrpSpPr/>
          <p:nvPr/>
        </p:nvGrpSpPr>
        <p:grpSpPr>
          <a:xfrm>
            <a:off x="1417065" y="3396638"/>
            <a:ext cx="10654264" cy="4368870"/>
            <a:chOff x="0" y="-1"/>
            <a:chExt cx="10654262" cy="4368869"/>
          </a:xfrm>
        </p:grpSpPr>
        <p:sp>
          <p:nvSpPr>
            <p:cNvPr id="656" name="Line"/>
            <p:cNvSpPr/>
            <p:nvPr/>
          </p:nvSpPr>
          <p:spPr>
            <a:xfrm>
              <a:off x="-1" y="-2"/>
              <a:ext cx="10654264"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657" name="Line"/>
            <p:cNvSpPr/>
            <p:nvPr/>
          </p:nvSpPr>
          <p:spPr>
            <a:xfrm>
              <a:off x="-1" y="1456289"/>
              <a:ext cx="10654264"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658" name="Line"/>
            <p:cNvSpPr/>
            <p:nvPr/>
          </p:nvSpPr>
          <p:spPr>
            <a:xfrm>
              <a:off x="-1" y="2912577"/>
              <a:ext cx="10654264"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659" name="Line"/>
            <p:cNvSpPr/>
            <p:nvPr/>
          </p:nvSpPr>
          <p:spPr>
            <a:xfrm>
              <a:off x="-1" y="4368867"/>
              <a:ext cx="10654264"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grpSp>
      <p:sp>
        <p:nvSpPr>
          <p:cNvPr id="661" name="Content Placeholder 2"/>
          <p:cNvSpPr txBox="1"/>
          <p:nvPr/>
        </p:nvSpPr>
        <p:spPr>
          <a:xfrm>
            <a:off x="2025437" y="3454655"/>
            <a:ext cx="9324145" cy="1420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ormAutofit/>
          </a:bodyPr>
          <a:lstStyle/>
          <a:p>
            <a:pPr defTabSz="1079397">
              <a:lnSpc>
                <a:spcPct val="120000"/>
              </a:lnSpc>
              <a:spcBef>
                <a:spcPts val="1100"/>
              </a:spcBef>
              <a:defRPr sz="2200">
                <a:latin typeface="Century Gothic"/>
                <a:ea typeface="Century Gothic"/>
                <a:cs typeface="Century Gothic"/>
                <a:sym typeface="Century Gothic"/>
              </a:defRPr>
            </a:pPr>
            <a:r>
              <a:t>Wicked problems require innovative, comprehensive solutions </a:t>
            </a:r>
            <a:br/>
            <a:r>
              <a:t>that can be modified in the light of experience and </a:t>
            </a:r>
            <a:br/>
            <a:r>
              <a:t>on-the-ground feedback;</a:t>
            </a:r>
          </a:p>
        </p:txBody>
      </p:sp>
      <p:sp>
        <p:nvSpPr>
          <p:cNvPr id="662" name="Content Placeholder 2"/>
          <p:cNvSpPr txBox="1"/>
          <p:nvPr/>
        </p:nvSpPr>
        <p:spPr>
          <a:xfrm>
            <a:off x="2025437" y="5367537"/>
            <a:ext cx="9324145" cy="5323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ormAutofit/>
          </a:bodyPr>
          <a:lstStyle>
            <a:lvl1pPr defTabSz="1079397">
              <a:lnSpc>
                <a:spcPct val="120000"/>
              </a:lnSpc>
              <a:spcBef>
                <a:spcPts val="1100"/>
              </a:spcBef>
              <a:defRPr sz="2200" b="1">
                <a:latin typeface="Century Gothic"/>
                <a:ea typeface="Century Gothic"/>
                <a:cs typeface="Century Gothic"/>
                <a:sym typeface="Century Gothic"/>
              </a:defRPr>
            </a:lvl1pPr>
          </a:lstStyle>
          <a:p>
            <a:r>
              <a:t>Shared purpose matters;</a:t>
            </a:r>
          </a:p>
        </p:txBody>
      </p:sp>
      <p:sp>
        <p:nvSpPr>
          <p:cNvPr id="663" name="Content Placeholder 2"/>
          <p:cNvSpPr txBox="1"/>
          <p:nvPr/>
        </p:nvSpPr>
        <p:spPr>
          <a:xfrm>
            <a:off x="2016192" y="6620650"/>
            <a:ext cx="9324148" cy="979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ormAutofit/>
          </a:bodyPr>
          <a:lstStyle/>
          <a:p>
            <a:pPr defTabSz="1079397">
              <a:lnSpc>
                <a:spcPct val="120000"/>
              </a:lnSpc>
              <a:spcBef>
                <a:spcPts val="1100"/>
              </a:spcBef>
              <a:defRPr sz="2200" b="1">
                <a:latin typeface="Century Gothic"/>
                <a:ea typeface="Century Gothic"/>
                <a:cs typeface="Century Gothic"/>
                <a:sym typeface="Century Gothic"/>
              </a:defRPr>
            </a:pPr>
            <a:r>
              <a:t>Relationships matter</a:t>
            </a:r>
            <a:r>
              <a:rPr b="0"/>
              <a:t> – allows difficult discussions </a:t>
            </a:r>
            <a:br>
              <a:rPr b="0"/>
            </a:br>
            <a:r>
              <a:rPr b="0"/>
              <a:t>to happen and builds trust;</a:t>
            </a:r>
          </a:p>
        </p:txBody>
      </p:sp>
      <p:sp>
        <p:nvSpPr>
          <p:cNvPr id="664" name="Content Placeholder 2"/>
          <p:cNvSpPr txBox="1"/>
          <p:nvPr/>
        </p:nvSpPr>
        <p:spPr>
          <a:xfrm>
            <a:off x="2016192" y="8062355"/>
            <a:ext cx="9324148" cy="979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ormAutofit/>
          </a:bodyPr>
          <a:lstStyle/>
          <a:p>
            <a:pPr defTabSz="1079397">
              <a:lnSpc>
                <a:spcPct val="120000"/>
              </a:lnSpc>
              <a:spcBef>
                <a:spcPts val="1100"/>
              </a:spcBef>
              <a:defRPr sz="2200" b="1">
                <a:latin typeface="Century Gothic"/>
                <a:ea typeface="Century Gothic"/>
                <a:cs typeface="Century Gothic"/>
                <a:sym typeface="Century Gothic"/>
              </a:defRPr>
            </a:pPr>
            <a:r>
              <a:t>Trust matters</a:t>
            </a:r>
            <a:r>
              <a:rPr b="0"/>
              <a:t> – without trust, stakeholders will continue to approach things from separate organizational perspectives.</a:t>
            </a:r>
          </a:p>
        </p:txBody>
      </p:sp>
      <p:sp>
        <p:nvSpPr>
          <p:cNvPr id="665" name="Credit: slide created by Dr Catherine Hannaway, Durham University for the PAHO Health in All Policies training, May 2015."/>
          <p:cNvSpPr txBox="1"/>
          <p:nvPr/>
        </p:nvSpPr>
        <p:spPr>
          <a:xfrm>
            <a:off x="1598602" y="9216863"/>
            <a:ext cx="10472726" cy="3134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lvl1pPr algn="ctr" defTabSz="457200">
              <a:lnSpc>
                <a:spcPct val="115000"/>
              </a:lnSpc>
              <a:defRPr sz="1400" i="1">
                <a:uFill>
                  <a:solidFill>
                    <a:srgbClr val="000000"/>
                  </a:solidFill>
                </a:uFill>
                <a:latin typeface="Century Gothic"/>
                <a:ea typeface="Century Gothic"/>
                <a:cs typeface="Century Gothic"/>
                <a:sym typeface="Century Gothic"/>
              </a:defRPr>
            </a:lvl1pPr>
          </a:lstStyle>
          <a:p>
            <a:r>
              <a:t>Credit: slide created by Dr Catherine Hannaway, Durham University for the PAHO Health in All Policies training, May 2015.</a:t>
            </a:r>
          </a:p>
        </p:txBody>
      </p:sp>
      <p:grpSp>
        <p:nvGrpSpPr>
          <p:cNvPr id="671" name="Group"/>
          <p:cNvGrpSpPr/>
          <p:nvPr/>
        </p:nvGrpSpPr>
        <p:grpSpPr>
          <a:xfrm>
            <a:off x="0" y="-16670"/>
            <a:ext cx="2568181" cy="1943896"/>
            <a:chOff x="0" y="0"/>
            <a:chExt cx="2568180" cy="1943894"/>
          </a:xfrm>
        </p:grpSpPr>
        <p:sp>
          <p:nvSpPr>
            <p:cNvPr id="666"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4452DA"/>
                </a:gs>
                <a:gs pos="100000">
                  <a:srgbClr val="242E7C"/>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669" name="Group 25"/>
            <p:cNvGrpSpPr/>
            <p:nvPr/>
          </p:nvGrpSpPr>
          <p:grpSpPr>
            <a:xfrm>
              <a:off x="604404" y="458877"/>
              <a:ext cx="1127558" cy="1026211"/>
              <a:chOff x="0" y="-1"/>
              <a:chExt cx="1127556" cy="1026210"/>
            </a:xfrm>
          </p:grpSpPr>
          <p:sp>
            <p:nvSpPr>
              <p:cNvPr id="667" name="Title 1"/>
              <p:cNvSpPr txBox="1"/>
              <p:nvPr/>
            </p:nvSpPr>
            <p:spPr>
              <a:xfrm>
                <a:off x="-1" y="-2"/>
                <a:ext cx="1127558" cy="10262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11</a:t>
                </a:r>
              </a:p>
            </p:txBody>
          </p:sp>
          <p:sp>
            <p:nvSpPr>
              <p:cNvPr id="668"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pic>
          <p:nvPicPr>
            <p:cNvPr id="670"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grpSp>
        <p:nvGrpSpPr>
          <p:cNvPr id="702" name="Group"/>
          <p:cNvGrpSpPr/>
          <p:nvPr/>
        </p:nvGrpSpPr>
        <p:grpSpPr>
          <a:xfrm>
            <a:off x="-2930" y="2006995"/>
            <a:ext cx="1574162" cy="7148518"/>
            <a:chOff x="0" y="0"/>
            <a:chExt cx="1574160" cy="7148516"/>
          </a:xfrm>
        </p:grpSpPr>
        <p:grpSp>
          <p:nvGrpSpPr>
            <p:cNvPr id="677" name="Group"/>
            <p:cNvGrpSpPr/>
            <p:nvPr/>
          </p:nvGrpSpPr>
          <p:grpSpPr>
            <a:xfrm>
              <a:off x="-1" y="-1"/>
              <a:ext cx="1574162" cy="1314057"/>
              <a:chOff x="0" y="0"/>
              <a:chExt cx="1574160" cy="1314055"/>
            </a:xfrm>
          </p:grpSpPr>
          <p:sp>
            <p:nvSpPr>
              <p:cNvPr id="672" name="Pentagon 1"/>
              <p:cNvSpPr/>
              <p:nvPr/>
            </p:nvSpPr>
            <p:spPr>
              <a:xfrm>
                <a:off x="66428" y="0"/>
                <a:ext cx="1507733" cy="13140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3418" y="21600"/>
                    </a:lnTo>
                    <a:lnTo>
                      <a:pt x="21600" y="11005"/>
                    </a:lnTo>
                    <a:lnTo>
                      <a:pt x="13418" y="0"/>
                    </a:lnTo>
                    <a:lnTo>
                      <a:pt x="0" y="0"/>
                    </a:lnTo>
                    <a:close/>
                  </a:path>
                </a:pathLst>
              </a:custGeom>
              <a:solidFill>
                <a:srgbClr val="FFFFFF"/>
              </a:solidFill>
              <a:ln w="152400" cap="flat">
                <a:solidFill>
                  <a:srgbClr val="D3C000"/>
                </a:solidFill>
                <a:prstDash val="solid"/>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sp>
            <p:nvSpPr>
              <p:cNvPr id="673" name="Rectangle"/>
              <p:cNvSpPr/>
              <p:nvPr/>
            </p:nvSpPr>
            <p:spPr>
              <a:xfrm>
                <a:off x="-1" y="76268"/>
                <a:ext cx="211604" cy="1161519"/>
              </a:xfrm>
              <a:prstGeom prst="rect">
                <a:avLst/>
              </a:prstGeom>
              <a:solidFill>
                <a:srgbClr val="FFFFFF"/>
              </a:solidFill>
              <a:ln w="12700" cap="flat">
                <a:noFill/>
                <a:miter lim="400000"/>
              </a:ln>
              <a:effectLst/>
            </p:spPr>
            <p:txBody>
              <a:bodyPr wrap="square" lIns="48766" tIns="48766" rIns="48766" bIns="48766" numCol="1" anchor="ctr">
                <a:noAutofit/>
              </a:bodyPr>
              <a:lstStyle/>
              <a:p>
                <a:endParaRPr/>
              </a:p>
            </p:txBody>
          </p:sp>
          <p:grpSp>
            <p:nvGrpSpPr>
              <p:cNvPr id="676" name="Group"/>
              <p:cNvGrpSpPr/>
              <p:nvPr/>
            </p:nvGrpSpPr>
            <p:grpSpPr>
              <a:xfrm>
                <a:off x="213807" y="359089"/>
                <a:ext cx="667567" cy="667563"/>
                <a:chOff x="0" y="-1"/>
                <a:chExt cx="667565" cy="667562"/>
              </a:xfrm>
            </p:grpSpPr>
            <p:sp>
              <p:nvSpPr>
                <p:cNvPr id="674" name="Title 1"/>
                <p:cNvSpPr txBox="1"/>
                <p:nvPr/>
              </p:nvSpPr>
              <p:spPr>
                <a:xfrm>
                  <a:off x="37439" y="55467"/>
                  <a:ext cx="592689" cy="5452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648886">
                    <a:lnSpc>
                      <a:spcPct val="96000"/>
                    </a:lnSpc>
                    <a:defRPr sz="2900" b="1" cap="all" spc="-200">
                      <a:solidFill>
                        <a:srgbClr val="242E7C"/>
                      </a:solidFill>
                      <a:latin typeface="Century Gothic"/>
                      <a:ea typeface="Century Gothic"/>
                      <a:cs typeface="Century Gothic"/>
                      <a:sym typeface="Century Gothic"/>
                    </a:defRPr>
                  </a:lvl1pPr>
                </a:lstStyle>
                <a:p>
                  <a:r>
                    <a:t>1</a:t>
                  </a:r>
                </a:p>
              </p:txBody>
            </p:sp>
            <p:sp>
              <p:nvSpPr>
                <p:cNvPr id="675" name="Square"/>
                <p:cNvSpPr/>
                <p:nvPr/>
              </p:nvSpPr>
              <p:spPr>
                <a:xfrm>
                  <a:off x="-1" y="-2"/>
                  <a:ext cx="667566" cy="667563"/>
                </a:xfrm>
                <a:prstGeom prst="rect">
                  <a:avLst/>
                </a:prstGeom>
                <a:noFill/>
                <a:ln w="50800" cap="flat">
                  <a:solidFill>
                    <a:srgbClr val="242E7C"/>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grpSp>
        <p:grpSp>
          <p:nvGrpSpPr>
            <p:cNvPr id="683" name="Group"/>
            <p:cNvGrpSpPr/>
            <p:nvPr/>
          </p:nvGrpSpPr>
          <p:grpSpPr>
            <a:xfrm>
              <a:off x="-1" y="1458515"/>
              <a:ext cx="1574162" cy="1314056"/>
              <a:chOff x="0" y="0"/>
              <a:chExt cx="1574160" cy="1314055"/>
            </a:xfrm>
          </p:grpSpPr>
          <p:sp>
            <p:nvSpPr>
              <p:cNvPr id="678" name="Pentagon 1"/>
              <p:cNvSpPr/>
              <p:nvPr/>
            </p:nvSpPr>
            <p:spPr>
              <a:xfrm>
                <a:off x="66428" y="0"/>
                <a:ext cx="1507733" cy="13140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3418" y="21600"/>
                    </a:lnTo>
                    <a:lnTo>
                      <a:pt x="21600" y="11005"/>
                    </a:lnTo>
                    <a:lnTo>
                      <a:pt x="13418" y="0"/>
                    </a:lnTo>
                    <a:lnTo>
                      <a:pt x="0" y="0"/>
                    </a:lnTo>
                    <a:close/>
                  </a:path>
                </a:pathLst>
              </a:custGeom>
              <a:solidFill>
                <a:srgbClr val="FFFFFF"/>
              </a:solidFill>
              <a:ln w="152400" cap="flat">
                <a:solidFill>
                  <a:srgbClr val="EEAB00"/>
                </a:solidFill>
                <a:prstDash val="solid"/>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solidFill>
                      <a:srgbClr val="E50069"/>
                    </a:solidFill>
                  </a:defRPr>
                </a:pPr>
                <a:endParaRPr/>
              </a:p>
            </p:txBody>
          </p:sp>
          <p:sp>
            <p:nvSpPr>
              <p:cNvPr id="679" name="Rectangle"/>
              <p:cNvSpPr/>
              <p:nvPr/>
            </p:nvSpPr>
            <p:spPr>
              <a:xfrm>
                <a:off x="-1" y="76268"/>
                <a:ext cx="211604" cy="1161519"/>
              </a:xfrm>
              <a:prstGeom prst="rect">
                <a:avLst/>
              </a:prstGeom>
              <a:solidFill>
                <a:srgbClr val="FFFFFF"/>
              </a:solidFill>
              <a:ln w="12700" cap="flat">
                <a:noFill/>
                <a:miter lim="400000"/>
              </a:ln>
              <a:effectLst/>
            </p:spPr>
            <p:txBody>
              <a:bodyPr wrap="square" lIns="48766" tIns="48766" rIns="48766" bIns="48766" numCol="1" anchor="ctr">
                <a:noAutofit/>
              </a:bodyPr>
              <a:lstStyle/>
              <a:p>
                <a:endParaRPr/>
              </a:p>
            </p:txBody>
          </p:sp>
          <p:grpSp>
            <p:nvGrpSpPr>
              <p:cNvPr id="682" name="Group"/>
              <p:cNvGrpSpPr/>
              <p:nvPr/>
            </p:nvGrpSpPr>
            <p:grpSpPr>
              <a:xfrm>
                <a:off x="213807" y="359815"/>
                <a:ext cx="667567" cy="667563"/>
                <a:chOff x="0" y="-1"/>
                <a:chExt cx="667565" cy="667562"/>
              </a:xfrm>
            </p:grpSpPr>
            <p:sp>
              <p:nvSpPr>
                <p:cNvPr id="680" name="Title 1"/>
                <p:cNvSpPr txBox="1"/>
                <p:nvPr/>
              </p:nvSpPr>
              <p:spPr>
                <a:xfrm>
                  <a:off x="37439" y="43692"/>
                  <a:ext cx="592689" cy="5452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648886">
                    <a:lnSpc>
                      <a:spcPct val="96000"/>
                    </a:lnSpc>
                    <a:defRPr sz="2900" b="1" cap="all" spc="-200">
                      <a:solidFill>
                        <a:srgbClr val="242E7C"/>
                      </a:solidFill>
                      <a:latin typeface="Century Gothic"/>
                      <a:ea typeface="Century Gothic"/>
                      <a:cs typeface="Century Gothic"/>
                      <a:sym typeface="Century Gothic"/>
                    </a:defRPr>
                  </a:lvl1pPr>
                </a:lstStyle>
                <a:p>
                  <a:r>
                    <a:t>2</a:t>
                  </a:r>
                </a:p>
              </p:txBody>
            </p:sp>
            <p:sp>
              <p:nvSpPr>
                <p:cNvPr id="681" name="Square"/>
                <p:cNvSpPr/>
                <p:nvPr/>
              </p:nvSpPr>
              <p:spPr>
                <a:xfrm>
                  <a:off x="-1" y="-2"/>
                  <a:ext cx="667566" cy="667563"/>
                </a:xfrm>
                <a:prstGeom prst="rect">
                  <a:avLst/>
                </a:prstGeom>
                <a:noFill/>
                <a:ln w="50800" cap="flat">
                  <a:solidFill>
                    <a:srgbClr val="242E7C"/>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grpSp>
        <p:grpSp>
          <p:nvGrpSpPr>
            <p:cNvPr id="689" name="Group"/>
            <p:cNvGrpSpPr/>
            <p:nvPr/>
          </p:nvGrpSpPr>
          <p:grpSpPr>
            <a:xfrm>
              <a:off x="-1" y="2917428"/>
              <a:ext cx="1574162" cy="1313660"/>
              <a:chOff x="0" y="0"/>
              <a:chExt cx="1574160" cy="1313658"/>
            </a:xfrm>
          </p:grpSpPr>
          <p:sp>
            <p:nvSpPr>
              <p:cNvPr id="684" name="Pentagon 1"/>
              <p:cNvSpPr/>
              <p:nvPr/>
            </p:nvSpPr>
            <p:spPr>
              <a:xfrm>
                <a:off x="66428" y="0"/>
                <a:ext cx="1507733" cy="13136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3418" y="21600"/>
                    </a:lnTo>
                    <a:lnTo>
                      <a:pt x="21600" y="11002"/>
                    </a:lnTo>
                    <a:lnTo>
                      <a:pt x="13418" y="0"/>
                    </a:lnTo>
                    <a:lnTo>
                      <a:pt x="0" y="0"/>
                    </a:lnTo>
                    <a:close/>
                  </a:path>
                </a:pathLst>
              </a:custGeom>
              <a:solidFill>
                <a:srgbClr val="FFFFFF"/>
              </a:solidFill>
              <a:ln w="152400" cap="flat">
                <a:solidFill>
                  <a:srgbClr val="E46506"/>
                </a:solidFill>
                <a:prstDash val="solid"/>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sp>
            <p:nvSpPr>
              <p:cNvPr id="685" name="Rectangle"/>
              <p:cNvSpPr/>
              <p:nvPr/>
            </p:nvSpPr>
            <p:spPr>
              <a:xfrm>
                <a:off x="-1" y="76070"/>
                <a:ext cx="211604" cy="1161519"/>
              </a:xfrm>
              <a:prstGeom prst="rect">
                <a:avLst/>
              </a:prstGeom>
              <a:solidFill>
                <a:srgbClr val="FFFFFF"/>
              </a:solidFill>
              <a:ln w="12700" cap="flat">
                <a:noFill/>
                <a:miter lim="400000"/>
              </a:ln>
              <a:effectLst/>
            </p:spPr>
            <p:txBody>
              <a:bodyPr wrap="square" lIns="48766" tIns="48766" rIns="48766" bIns="48766" numCol="1" anchor="ctr">
                <a:noAutofit/>
              </a:bodyPr>
              <a:lstStyle/>
              <a:p>
                <a:endParaRPr/>
              </a:p>
            </p:txBody>
          </p:sp>
          <p:grpSp>
            <p:nvGrpSpPr>
              <p:cNvPr id="688" name="Group"/>
              <p:cNvGrpSpPr/>
              <p:nvPr/>
            </p:nvGrpSpPr>
            <p:grpSpPr>
              <a:xfrm>
                <a:off x="213807" y="351610"/>
                <a:ext cx="667567" cy="667563"/>
                <a:chOff x="0" y="-1"/>
                <a:chExt cx="667565" cy="667562"/>
              </a:xfrm>
            </p:grpSpPr>
            <p:sp>
              <p:nvSpPr>
                <p:cNvPr id="686" name="Title 1"/>
                <p:cNvSpPr txBox="1"/>
                <p:nvPr/>
              </p:nvSpPr>
              <p:spPr>
                <a:xfrm>
                  <a:off x="37439" y="43692"/>
                  <a:ext cx="592689" cy="5452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648886">
                    <a:lnSpc>
                      <a:spcPct val="96000"/>
                    </a:lnSpc>
                    <a:defRPr sz="2900" b="1" cap="all" spc="-200">
                      <a:solidFill>
                        <a:srgbClr val="242E7C"/>
                      </a:solidFill>
                      <a:latin typeface="Century Gothic"/>
                      <a:ea typeface="Century Gothic"/>
                      <a:cs typeface="Century Gothic"/>
                      <a:sym typeface="Century Gothic"/>
                    </a:defRPr>
                  </a:lvl1pPr>
                </a:lstStyle>
                <a:p>
                  <a:r>
                    <a:t>3</a:t>
                  </a:r>
                </a:p>
              </p:txBody>
            </p:sp>
            <p:sp>
              <p:nvSpPr>
                <p:cNvPr id="687" name="Square"/>
                <p:cNvSpPr/>
                <p:nvPr/>
              </p:nvSpPr>
              <p:spPr>
                <a:xfrm>
                  <a:off x="-1" y="-2"/>
                  <a:ext cx="667566" cy="667563"/>
                </a:xfrm>
                <a:prstGeom prst="rect">
                  <a:avLst/>
                </a:prstGeom>
                <a:noFill/>
                <a:ln w="50800" cap="flat">
                  <a:solidFill>
                    <a:srgbClr val="242E7C"/>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grpSp>
        <p:grpSp>
          <p:nvGrpSpPr>
            <p:cNvPr id="695" name="Group"/>
            <p:cNvGrpSpPr/>
            <p:nvPr/>
          </p:nvGrpSpPr>
          <p:grpSpPr>
            <a:xfrm>
              <a:off x="-1" y="4377929"/>
              <a:ext cx="1574162" cy="1314056"/>
              <a:chOff x="0" y="0"/>
              <a:chExt cx="1574160" cy="1314055"/>
            </a:xfrm>
          </p:grpSpPr>
          <p:sp>
            <p:nvSpPr>
              <p:cNvPr id="690" name="Pentagon 1"/>
              <p:cNvSpPr/>
              <p:nvPr/>
            </p:nvSpPr>
            <p:spPr>
              <a:xfrm>
                <a:off x="66428" y="0"/>
                <a:ext cx="1507733" cy="13140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3418" y="21600"/>
                    </a:lnTo>
                    <a:lnTo>
                      <a:pt x="21600" y="11005"/>
                    </a:lnTo>
                    <a:lnTo>
                      <a:pt x="13418" y="0"/>
                    </a:lnTo>
                    <a:lnTo>
                      <a:pt x="0" y="0"/>
                    </a:lnTo>
                    <a:close/>
                  </a:path>
                </a:pathLst>
              </a:custGeom>
              <a:solidFill>
                <a:srgbClr val="FFFFFF"/>
              </a:solidFill>
              <a:ln w="152400" cap="flat">
                <a:solidFill>
                  <a:srgbClr val="BE0D0D"/>
                </a:solidFill>
                <a:prstDash val="solid"/>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sp>
            <p:nvSpPr>
              <p:cNvPr id="691" name="Rectangle"/>
              <p:cNvSpPr/>
              <p:nvPr/>
            </p:nvSpPr>
            <p:spPr>
              <a:xfrm>
                <a:off x="-1" y="76268"/>
                <a:ext cx="211604" cy="1161519"/>
              </a:xfrm>
              <a:prstGeom prst="rect">
                <a:avLst/>
              </a:prstGeom>
              <a:solidFill>
                <a:srgbClr val="FFFFFF"/>
              </a:solidFill>
              <a:ln w="12700" cap="flat">
                <a:noFill/>
                <a:miter lim="400000"/>
              </a:ln>
              <a:effectLst/>
            </p:spPr>
            <p:txBody>
              <a:bodyPr wrap="square" lIns="48766" tIns="48766" rIns="48766" bIns="48766" numCol="1" anchor="ctr">
                <a:noAutofit/>
              </a:bodyPr>
              <a:lstStyle/>
              <a:p>
                <a:endParaRPr/>
              </a:p>
            </p:txBody>
          </p:sp>
          <p:grpSp>
            <p:nvGrpSpPr>
              <p:cNvPr id="694" name="Group"/>
              <p:cNvGrpSpPr/>
              <p:nvPr/>
            </p:nvGrpSpPr>
            <p:grpSpPr>
              <a:xfrm>
                <a:off x="213807" y="332990"/>
                <a:ext cx="667567" cy="667563"/>
                <a:chOff x="0" y="-1"/>
                <a:chExt cx="667565" cy="667562"/>
              </a:xfrm>
            </p:grpSpPr>
            <p:sp>
              <p:nvSpPr>
                <p:cNvPr id="692" name="Title 1"/>
                <p:cNvSpPr txBox="1"/>
                <p:nvPr/>
              </p:nvSpPr>
              <p:spPr>
                <a:xfrm>
                  <a:off x="25664" y="43692"/>
                  <a:ext cx="592689" cy="5452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648886">
                    <a:lnSpc>
                      <a:spcPct val="96000"/>
                    </a:lnSpc>
                    <a:defRPr sz="2900" b="1" cap="all" spc="-200">
                      <a:solidFill>
                        <a:srgbClr val="242E7C"/>
                      </a:solidFill>
                      <a:latin typeface="Century Gothic"/>
                      <a:ea typeface="Century Gothic"/>
                      <a:cs typeface="Century Gothic"/>
                      <a:sym typeface="Century Gothic"/>
                    </a:defRPr>
                  </a:lvl1pPr>
                </a:lstStyle>
                <a:p>
                  <a:r>
                    <a:t>4</a:t>
                  </a:r>
                </a:p>
              </p:txBody>
            </p:sp>
            <p:sp>
              <p:nvSpPr>
                <p:cNvPr id="693" name="Square"/>
                <p:cNvSpPr/>
                <p:nvPr/>
              </p:nvSpPr>
              <p:spPr>
                <a:xfrm>
                  <a:off x="-1" y="-2"/>
                  <a:ext cx="667566" cy="667563"/>
                </a:xfrm>
                <a:prstGeom prst="rect">
                  <a:avLst/>
                </a:prstGeom>
                <a:noFill/>
                <a:ln w="50800" cap="flat">
                  <a:solidFill>
                    <a:srgbClr val="242E7C"/>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grpSp>
        <p:grpSp>
          <p:nvGrpSpPr>
            <p:cNvPr id="701" name="Group"/>
            <p:cNvGrpSpPr/>
            <p:nvPr/>
          </p:nvGrpSpPr>
          <p:grpSpPr>
            <a:xfrm>
              <a:off x="-1" y="5834460"/>
              <a:ext cx="1574162" cy="1314057"/>
              <a:chOff x="0" y="0"/>
              <a:chExt cx="1574160" cy="1314055"/>
            </a:xfrm>
          </p:grpSpPr>
          <p:sp>
            <p:nvSpPr>
              <p:cNvPr id="696" name="Pentagon 1"/>
              <p:cNvSpPr/>
              <p:nvPr/>
            </p:nvSpPr>
            <p:spPr>
              <a:xfrm>
                <a:off x="66428" y="0"/>
                <a:ext cx="1507733" cy="13140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3418" y="21600"/>
                    </a:lnTo>
                    <a:lnTo>
                      <a:pt x="21600" y="10999"/>
                    </a:lnTo>
                    <a:lnTo>
                      <a:pt x="13418" y="0"/>
                    </a:lnTo>
                    <a:lnTo>
                      <a:pt x="0" y="0"/>
                    </a:lnTo>
                    <a:close/>
                  </a:path>
                </a:pathLst>
              </a:custGeom>
              <a:solidFill>
                <a:srgbClr val="FFFFFF"/>
              </a:solidFill>
              <a:ln w="152400" cap="flat">
                <a:solidFill>
                  <a:srgbClr val="E50069"/>
                </a:solidFill>
                <a:prstDash val="solid"/>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sp>
            <p:nvSpPr>
              <p:cNvPr id="697" name="Rectangle"/>
              <p:cNvSpPr/>
              <p:nvPr/>
            </p:nvSpPr>
            <p:spPr>
              <a:xfrm>
                <a:off x="-1" y="78252"/>
                <a:ext cx="211604" cy="1161519"/>
              </a:xfrm>
              <a:prstGeom prst="rect">
                <a:avLst/>
              </a:prstGeom>
              <a:solidFill>
                <a:srgbClr val="FFFFFF"/>
              </a:solidFill>
              <a:ln w="12700" cap="flat">
                <a:noFill/>
                <a:miter lim="400000"/>
              </a:ln>
              <a:effectLst/>
            </p:spPr>
            <p:txBody>
              <a:bodyPr wrap="square" lIns="48766" tIns="48766" rIns="48766" bIns="48766" numCol="1" anchor="ctr">
                <a:noAutofit/>
              </a:bodyPr>
              <a:lstStyle/>
              <a:p>
                <a:endParaRPr/>
              </a:p>
            </p:txBody>
          </p:sp>
          <p:grpSp>
            <p:nvGrpSpPr>
              <p:cNvPr id="700" name="Group"/>
              <p:cNvGrpSpPr/>
              <p:nvPr/>
            </p:nvGrpSpPr>
            <p:grpSpPr>
              <a:xfrm>
                <a:off x="213807" y="319221"/>
                <a:ext cx="667567" cy="667563"/>
                <a:chOff x="0" y="-1"/>
                <a:chExt cx="667565" cy="667562"/>
              </a:xfrm>
            </p:grpSpPr>
            <p:sp>
              <p:nvSpPr>
                <p:cNvPr id="698" name="Title 1"/>
                <p:cNvSpPr txBox="1"/>
                <p:nvPr/>
              </p:nvSpPr>
              <p:spPr>
                <a:xfrm>
                  <a:off x="25664" y="43692"/>
                  <a:ext cx="592689" cy="5452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648886">
                    <a:lnSpc>
                      <a:spcPct val="96000"/>
                    </a:lnSpc>
                    <a:defRPr sz="2900" b="1" cap="all" spc="-200">
                      <a:solidFill>
                        <a:srgbClr val="242E7C"/>
                      </a:solidFill>
                      <a:latin typeface="Century Gothic"/>
                      <a:ea typeface="Century Gothic"/>
                      <a:cs typeface="Century Gothic"/>
                      <a:sym typeface="Century Gothic"/>
                    </a:defRPr>
                  </a:lvl1pPr>
                </a:lstStyle>
                <a:p>
                  <a:r>
                    <a:t>5</a:t>
                  </a:r>
                </a:p>
              </p:txBody>
            </p:sp>
            <p:sp>
              <p:nvSpPr>
                <p:cNvPr id="699" name="Square"/>
                <p:cNvSpPr/>
                <p:nvPr/>
              </p:nvSpPr>
              <p:spPr>
                <a:xfrm>
                  <a:off x="-1" y="-2"/>
                  <a:ext cx="667566" cy="667563"/>
                </a:xfrm>
                <a:prstGeom prst="rect">
                  <a:avLst/>
                </a:prstGeom>
                <a:noFill/>
                <a:ln w="50800" cap="flat">
                  <a:solidFill>
                    <a:srgbClr val="242E7C"/>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grpSp>
      </p:gr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 name="Rectangle"/>
          <p:cNvSpPr/>
          <p:nvPr/>
        </p:nvSpPr>
        <p:spPr>
          <a:xfrm>
            <a:off x="-16207" y="-33621"/>
            <a:ext cx="13037214" cy="9820842"/>
          </a:xfrm>
          <a:prstGeom prst="rect">
            <a:avLst/>
          </a:prstGeom>
          <a:solidFill>
            <a:srgbClr val="242E7C"/>
          </a:solidFill>
          <a:ln w="12700">
            <a:miter lim="400000"/>
          </a:ln>
        </p:spPr>
        <p:txBody>
          <a:bodyPr lIns="48766" tIns="48766" rIns="48766" bIns="48766" anchor="ctr"/>
          <a:lstStyle/>
          <a:p>
            <a:pPr>
              <a:defRPr sz="2600">
                <a:solidFill>
                  <a:srgbClr val="242E7C"/>
                </a:solidFill>
                <a:latin typeface="+mj-lt"/>
                <a:ea typeface="+mj-ea"/>
                <a:cs typeface="+mj-cs"/>
                <a:sym typeface="Calibri"/>
              </a:defRPr>
            </a:pPr>
            <a:endParaRPr/>
          </a:p>
        </p:txBody>
      </p:sp>
      <p:sp>
        <p:nvSpPr>
          <p:cNvPr id="707" name="End of…"/>
          <p:cNvSpPr txBox="1">
            <a:spLocks noGrp="1"/>
          </p:cNvSpPr>
          <p:nvPr>
            <p:ph type="title"/>
          </p:nvPr>
        </p:nvSpPr>
        <p:spPr>
          <a:xfrm>
            <a:off x="6924578" y="1163229"/>
            <a:ext cx="5638406" cy="4094570"/>
          </a:xfrm>
          <a:prstGeom prst="rect">
            <a:avLst/>
          </a:prstGeom>
        </p:spPr>
        <p:txBody>
          <a:bodyPr lIns="38100" tIns="38100" rIns="38100" bIns="38100"/>
          <a:lstStyle/>
          <a:p>
            <a:pPr algn="r" defTabSz="457200">
              <a:lnSpc>
                <a:spcPct val="100000"/>
              </a:lnSpc>
              <a:defRPr sz="4600" b="1">
                <a:solidFill>
                  <a:srgbClr val="FFFFFF"/>
                </a:solidFill>
                <a:uFill>
                  <a:solidFill>
                    <a:srgbClr val="000000"/>
                  </a:solidFill>
                </a:uFill>
                <a:latin typeface="Century Gothic"/>
                <a:ea typeface="Century Gothic"/>
                <a:cs typeface="Century Gothic"/>
                <a:sym typeface="Century Gothic"/>
              </a:defRPr>
            </a:pPr>
            <a:r>
              <a:t>End of </a:t>
            </a:r>
          </a:p>
          <a:p>
            <a:pPr algn="r" defTabSz="457200">
              <a:lnSpc>
                <a:spcPct val="100000"/>
              </a:lnSpc>
              <a:defRPr sz="4600" b="1">
                <a:solidFill>
                  <a:srgbClr val="FFFFFF"/>
                </a:solidFill>
                <a:uFill>
                  <a:solidFill>
                    <a:srgbClr val="000000"/>
                  </a:solidFill>
                </a:uFill>
                <a:latin typeface="Century Gothic"/>
                <a:ea typeface="Century Gothic"/>
                <a:cs typeface="Century Gothic"/>
                <a:sym typeface="Century Gothic"/>
              </a:defRPr>
            </a:pPr>
            <a:r>
              <a:t>Module 11</a:t>
            </a:r>
          </a:p>
          <a:p>
            <a:pPr algn="r" defTabSz="457200">
              <a:lnSpc>
                <a:spcPct val="100000"/>
              </a:lnSpc>
              <a:defRPr sz="4600">
                <a:solidFill>
                  <a:srgbClr val="FFFFFF"/>
                </a:solidFill>
                <a:uFill>
                  <a:solidFill>
                    <a:srgbClr val="000000"/>
                  </a:solidFill>
                </a:uFill>
                <a:latin typeface="Century Gothic"/>
                <a:ea typeface="Century Gothic"/>
                <a:cs typeface="Century Gothic"/>
                <a:sym typeface="Century Gothic"/>
              </a:defRPr>
            </a:pPr>
            <a:endParaRPr/>
          </a:p>
          <a:p>
            <a:pPr algn="r" defTabSz="457200">
              <a:lnSpc>
                <a:spcPct val="100000"/>
              </a:lnSpc>
              <a:defRPr sz="4600" b="1">
                <a:solidFill>
                  <a:srgbClr val="FFFFFF"/>
                </a:solidFill>
                <a:uFill>
                  <a:solidFill>
                    <a:srgbClr val="000000"/>
                  </a:solidFill>
                </a:uFill>
                <a:latin typeface="Century Gothic"/>
                <a:ea typeface="Century Gothic"/>
                <a:cs typeface="Century Gothic"/>
                <a:sym typeface="Century Gothic"/>
              </a:defRPr>
            </a:pPr>
            <a:r>
              <a:t>Please continue </a:t>
            </a:r>
            <a:br/>
            <a:r>
              <a:t>to Module 12</a:t>
            </a:r>
          </a:p>
        </p:txBody>
      </p:sp>
      <p:pic>
        <p:nvPicPr>
          <p:cNvPr id="708" name="WHO-Logo-white.png" descr="WHO-Logo-white.png"/>
          <p:cNvPicPr>
            <a:picLocks noChangeAspect="1"/>
          </p:cNvPicPr>
          <p:nvPr/>
        </p:nvPicPr>
        <p:blipFill>
          <a:blip r:embed="rId2"/>
          <a:stretch>
            <a:fillRect/>
          </a:stretch>
        </p:blipFill>
        <p:spPr>
          <a:xfrm>
            <a:off x="9799883" y="8293889"/>
            <a:ext cx="2989260" cy="1233508"/>
          </a:xfrm>
          <a:prstGeom prst="rect">
            <a:avLst/>
          </a:prstGeom>
          <a:ln w="12700">
            <a:miter lim="400000"/>
          </a:ln>
        </p:spPr>
      </p:pic>
      <p:sp>
        <p:nvSpPr>
          <p:cNvPr id="709" name="Pentagon 1"/>
          <p:cNvSpPr/>
          <p:nvPr/>
        </p:nvSpPr>
        <p:spPr>
          <a:xfrm>
            <a:off x="17065" y="-11113"/>
            <a:ext cx="3325021" cy="1635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768" y="21600"/>
                </a:lnTo>
                <a:lnTo>
                  <a:pt x="21600" y="11004"/>
                </a:lnTo>
                <a:lnTo>
                  <a:pt x="14768" y="0"/>
                </a:lnTo>
                <a:lnTo>
                  <a:pt x="0" y="0"/>
                </a:lnTo>
                <a:close/>
              </a:path>
            </a:pathLst>
          </a:custGeom>
          <a:gradFill>
            <a:gsLst>
              <a:gs pos="0">
                <a:srgbClr val="3A8BD3"/>
              </a:gs>
              <a:gs pos="100000">
                <a:srgbClr val="006CA6"/>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solidFill>
                  <a:srgbClr val="006CA6"/>
                </a:solidFill>
              </a:defRPr>
            </a:pPr>
            <a:endParaRPr/>
          </a:p>
        </p:txBody>
      </p:sp>
      <p:sp>
        <p:nvSpPr>
          <p:cNvPr id="710" name="Pentagon 1"/>
          <p:cNvSpPr/>
          <p:nvPr/>
        </p:nvSpPr>
        <p:spPr>
          <a:xfrm>
            <a:off x="17065" y="1617265"/>
            <a:ext cx="4324749" cy="16347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6347" y="21600"/>
                </a:lnTo>
                <a:lnTo>
                  <a:pt x="21600" y="11002"/>
                </a:lnTo>
                <a:lnTo>
                  <a:pt x="16347" y="0"/>
                </a:lnTo>
                <a:lnTo>
                  <a:pt x="0" y="0"/>
                </a:lnTo>
                <a:close/>
              </a:path>
            </a:pathLst>
          </a:custGeom>
          <a:gradFill>
            <a:gsLst>
              <a:gs pos="0">
                <a:srgbClr val="53C0CB"/>
              </a:gs>
              <a:gs pos="100000">
                <a:srgbClr val="008B92"/>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solidFill>
                  <a:srgbClr val="A71680"/>
                </a:solidFill>
              </a:defRPr>
            </a:pPr>
            <a:endParaRPr/>
          </a:p>
        </p:txBody>
      </p:sp>
      <p:sp>
        <p:nvSpPr>
          <p:cNvPr id="711" name="Pentagon 1"/>
          <p:cNvSpPr/>
          <p:nvPr/>
        </p:nvSpPr>
        <p:spPr>
          <a:xfrm>
            <a:off x="17065" y="3245245"/>
            <a:ext cx="5638405" cy="16347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573" y="21600"/>
                </a:lnTo>
                <a:lnTo>
                  <a:pt x="21600" y="11002"/>
                </a:lnTo>
                <a:lnTo>
                  <a:pt x="17573" y="0"/>
                </a:lnTo>
                <a:lnTo>
                  <a:pt x="0" y="0"/>
                </a:lnTo>
                <a:close/>
              </a:path>
            </a:pathLst>
          </a:custGeom>
          <a:gradFill>
            <a:gsLst>
              <a:gs pos="0">
                <a:srgbClr val="40984B"/>
              </a:gs>
              <a:gs pos="100000">
                <a:srgbClr val="006128"/>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solidFill>
                  <a:srgbClr val="BE0D0D"/>
                </a:solidFill>
              </a:defRPr>
            </a:pPr>
            <a:endParaRPr/>
          </a:p>
        </p:txBody>
      </p:sp>
      <p:sp>
        <p:nvSpPr>
          <p:cNvPr id="712" name="Pentagon 1"/>
          <p:cNvSpPr/>
          <p:nvPr/>
        </p:nvSpPr>
        <p:spPr>
          <a:xfrm>
            <a:off x="17065" y="4873624"/>
            <a:ext cx="6984208" cy="16347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347" y="21600"/>
                </a:lnTo>
                <a:lnTo>
                  <a:pt x="21600" y="11002"/>
                </a:lnTo>
                <a:lnTo>
                  <a:pt x="18347" y="0"/>
                </a:lnTo>
                <a:lnTo>
                  <a:pt x="0" y="0"/>
                </a:lnTo>
                <a:close/>
              </a:path>
            </a:pathLst>
          </a:custGeom>
          <a:gradFill>
            <a:gsLst>
              <a:gs pos="0">
                <a:srgbClr val="94C94C"/>
              </a:gs>
              <a:gs pos="100000">
                <a:srgbClr val="629623"/>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solidFill>
                  <a:srgbClr val="E50069"/>
                </a:solidFill>
              </a:defRPr>
            </a:pPr>
            <a:endParaRPr/>
          </a:p>
        </p:txBody>
      </p:sp>
      <p:sp>
        <p:nvSpPr>
          <p:cNvPr id="713" name="Pentagon 1"/>
          <p:cNvSpPr/>
          <p:nvPr/>
        </p:nvSpPr>
        <p:spPr>
          <a:xfrm>
            <a:off x="17065" y="6501605"/>
            <a:ext cx="8260161" cy="16347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850" y="21600"/>
                </a:lnTo>
                <a:lnTo>
                  <a:pt x="21600" y="11002"/>
                </a:lnTo>
                <a:lnTo>
                  <a:pt x="18850" y="0"/>
                </a:lnTo>
                <a:lnTo>
                  <a:pt x="0" y="0"/>
                </a:lnTo>
                <a:close/>
              </a:path>
            </a:pathLst>
          </a:custGeom>
          <a:gradFill>
            <a:gsLst>
              <a:gs pos="0">
                <a:srgbClr val="EFDE49"/>
              </a:gs>
              <a:gs pos="100000">
                <a:srgbClr val="D3C000"/>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endParaRPr/>
          </a:p>
        </p:txBody>
      </p:sp>
      <p:sp>
        <p:nvSpPr>
          <p:cNvPr id="714" name="Pentagon 1"/>
          <p:cNvSpPr/>
          <p:nvPr/>
        </p:nvSpPr>
        <p:spPr>
          <a:xfrm>
            <a:off x="17065" y="8129586"/>
            <a:ext cx="9565880" cy="1635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9226" y="21600"/>
                </a:lnTo>
                <a:lnTo>
                  <a:pt x="21600" y="11004"/>
                </a:lnTo>
                <a:lnTo>
                  <a:pt x="19226" y="0"/>
                </a:lnTo>
                <a:lnTo>
                  <a:pt x="0" y="0"/>
                </a:lnTo>
                <a:close/>
              </a:path>
            </a:pathLst>
          </a:custGeom>
          <a:gradFill>
            <a:gsLst>
              <a:gs pos="0">
                <a:srgbClr val="FFC343"/>
              </a:gs>
              <a:gs pos="100000">
                <a:srgbClr val="EEAB00"/>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solidFill>
                  <a:srgbClr val="BE0D0D"/>
                </a:solidFill>
              </a:defRPr>
            </a:pPr>
            <a:endParaRPr/>
          </a:p>
        </p:txBody>
      </p:sp>
      <p:sp>
        <p:nvSpPr>
          <p:cNvPr id="715" name="Line"/>
          <p:cNvSpPr/>
          <p:nvPr/>
        </p:nvSpPr>
        <p:spPr>
          <a:xfrm>
            <a:off x="7110565" y="3269476"/>
            <a:ext cx="5363828" cy="2"/>
          </a:xfrm>
          <a:prstGeom prst="line">
            <a:avLst/>
          </a:prstGeom>
          <a:ln w="12700">
            <a:solidFill>
              <a:srgbClr val="FFFFFF"/>
            </a:solidFill>
            <a:miter lim="400000"/>
          </a:ln>
        </p:spPr>
        <p:txBody>
          <a:bodyPr lIns="45718" tIns="45718" rIns="45718" bIns="45718"/>
          <a:lstStyle/>
          <a:p>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j-lt"/>
                <a:ea typeface="+mj-ea"/>
                <a:cs typeface="+mj-cs"/>
                <a:sym typeface="Calibri"/>
              </a:defRPr>
            </a:pPr>
            <a:endParaRPr/>
          </a:p>
        </p:txBody>
      </p:sp>
      <p:sp>
        <p:nvSpPr>
          <p:cNvPr id="139" name="Content Placeholder 2"/>
          <p:cNvSpPr txBox="1">
            <a:spLocks noGrp="1"/>
          </p:cNvSpPr>
          <p:nvPr>
            <p:ph type="body" sz="quarter" idx="1"/>
          </p:nvPr>
        </p:nvSpPr>
        <p:spPr>
          <a:xfrm>
            <a:off x="1987095" y="2976033"/>
            <a:ext cx="10441944" cy="1726010"/>
          </a:xfrm>
          <a:prstGeom prst="rect">
            <a:avLst/>
          </a:prstGeom>
        </p:spPr>
        <p:txBody>
          <a:bodyPr/>
          <a:lstStyle>
            <a:lvl1pPr marL="0" indent="0" defTabSz="457200">
              <a:lnSpc>
                <a:spcPct val="115000"/>
              </a:lnSpc>
              <a:spcBef>
                <a:spcPts val="0"/>
              </a:spcBef>
              <a:buSzTx/>
              <a:buNone/>
              <a:defRPr sz="2500">
                <a:uFill>
                  <a:solidFill>
                    <a:srgbClr val="000000"/>
                  </a:solidFill>
                </a:uFill>
                <a:latin typeface="Century Gothic"/>
                <a:ea typeface="Century Gothic"/>
                <a:cs typeface="Century Gothic"/>
                <a:sym typeface="Century Gothic"/>
              </a:defRPr>
            </a:lvl1pPr>
          </a:lstStyle>
          <a:p>
            <a:r>
              <a:t>Although governments as a whole bear the ultimate responsibility for the health of their citizens, health authorities at all levels (national, regional and local) are key actors in promoting HiAP.</a:t>
            </a:r>
          </a:p>
        </p:txBody>
      </p:sp>
      <p:grpSp>
        <p:nvGrpSpPr>
          <p:cNvPr id="142" name="Group"/>
          <p:cNvGrpSpPr/>
          <p:nvPr/>
        </p:nvGrpSpPr>
        <p:grpSpPr>
          <a:xfrm>
            <a:off x="1387951" y="4688282"/>
            <a:ext cx="11096317" cy="1741888"/>
            <a:chOff x="0" y="0"/>
            <a:chExt cx="11096316" cy="1741886"/>
          </a:xfrm>
        </p:grpSpPr>
        <p:sp>
          <p:nvSpPr>
            <p:cNvPr id="140" name="Line"/>
            <p:cNvSpPr/>
            <p:nvPr/>
          </p:nvSpPr>
          <p:spPr>
            <a:xfrm>
              <a:off x="-1" y="-1"/>
              <a:ext cx="11096317"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141" name="Line"/>
            <p:cNvSpPr/>
            <p:nvPr/>
          </p:nvSpPr>
          <p:spPr>
            <a:xfrm>
              <a:off x="-1" y="1741885"/>
              <a:ext cx="11096317"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grpSp>
      <p:sp>
        <p:nvSpPr>
          <p:cNvPr id="143" name="Rectangle 1"/>
          <p:cNvSpPr txBox="1"/>
          <p:nvPr/>
        </p:nvSpPr>
        <p:spPr>
          <a:xfrm>
            <a:off x="1987095" y="5086003"/>
            <a:ext cx="10451018" cy="9378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457200">
              <a:lnSpc>
                <a:spcPct val="115000"/>
              </a:lnSpc>
              <a:defRPr sz="2500">
                <a:uFill>
                  <a:solidFill>
                    <a:srgbClr val="000000"/>
                  </a:solidFill>
                </a:uFill>
                <a:latin typeface="Century Gothic"/>
                <a:ea typeface="Century Gothic"/>
                <a:cs typeface="Century Gothic"/>
                <a:sym typeface="Century Gothic"/>
              </a:defRPr>
            </a:pPr>
            <a:r>
              <a:t>To advance HiAP, the health sector must </a:t>
            </a:r>
            <a:br/>
            <a:r>
              <a:t>work in partnership with other sectors.</a:t>
            </a:r>
          </a:p>
        </p:txBody>
      </p:sp>
      <p:sp>
        <p:nvSpPr>
          <p:cNvPr id="144" name="Rectangle 2"/>
          <p:cNvSpPr txBox="1"/>
          <p:nvPr/>
        </p:nvSpPr>
        <p:spPr>
          <a:xfrm>
            <a:off x="1987095" y="6673715"/>
            <a:ext cx="10451018" cy="13906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457200">
              <a:lnSpc>
                <a:spcPct val="115000"/>
              </a:lnSpc>
              <a:defRPr sz="2500">
                <a:uFill>
                  <a:solidFill>
                    <a:srgbClr val="000000"/>
                  </a:solidFill>
                </a:uFill>
                <a:latin typeface="Century Gothic"/>
                <a:ea typeface="Century Gothic"/>
                <a:cs typeface="Century Gothic"/>
                <a:sym typeface="Century Gothic"/>
              </a:defRPr>
            </a:pPr>
            <a:r>
              <a:t>Requires a health sector that is outward looking, </a:t>
            </a:r>
            <a:br/>
            <a:r>
              <a:t>open to others, and equipped with the necessary </a:t>
            </a:r>
            <a:br/>
            <a:r>
              <a:t>knowledge, skills and mandate. </a:t>
            </a:r>
          </a:p>
        </p:txBody>
      </p:sp>
      <p:grpSp>
        <p:nvGrpSpPr>
          <p:cNvPr id="150" name="Group"/>
          <p:cNvGrpSpPr/>
          <p:nvPr/>
        </p:nvGrpSpPr>
        <p:grpSpPr>
          <a:xfrm>
            <a:off x="0" y="-16670"/>
            <a:ext cx="2568181" cy="1943896"/>
            <a:chOff x="0" y="0"/>
            <a:chExt cx="2568180" cy="1943894"/>
          </a:xfrm>
        </p:grpSpPr>
        <p:sp>
          <p:nvSpPr>
            <p:cNvPr id="145"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4452DA"/>
                </a:gs>
                <a:gs pos="100000">
                  <a:srgbClr val="242E7C"/>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148" name="Group 25"/>
            <p:cNvGrpSpPr/>
            <p:nvPr/>
          </p:nvGrpSpPr>
          <p:grpSpPr>
            <a:xfrm>
              <a:off x="604404" y="458877"/>
              <a:ext cx="1127558" cy="1026211"/>
              <a:chOff x="0" y="-1"/>
              <a:chExt cx="1127556" cy="1026210"/>
            </a:xfrm>
          </p:grpSpPr>
          <p:sp>
            <p:nvSpPr>
              <p:cNvPr id="146" name="Title 1"/>
              <p:cNvSpPr txBox="1"/>
              <p:nvPr/>
            </p:nvSpPr>
            <p:spPr>
              <a:xfrm>
                <a:off x="-1" y="-2"/>
                <a:ext cx="1127558" cy="10262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11</a:t>
                </a:r>
              </a:p>
            </p:txBody>
          </p:sp>
          <p:sp>
            <p:nvSpPr>
              <p:cNvPr id="147"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pic>
          <p:nvPicPr>
            <p:cNvPr id="149"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sp>
        <p:nvSpPr>
          <p:cNvPr id="151" name="Pentagon 1"/>
          <p:cNvSpPr/>
          <p:nvPr/>
        </p:nvSpPr>
        <p:spPr>
          <a:xfrm>
            <a:off x="0" y="2912665"/>
            <a:ext cx="1646636" cy="17684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4"/>
                </a:lnTo>
                <a:lnTo>
                  <a:pt x="11516" y="0"/>
                </a:lnTo>
                <a:lnTo>
                  <a:pt x="0" y="0"/>
                </a:lnTo>
                <a:close/>
              </a:path>
            </a:pathLst>
          </a:custGeom>
          <a:solidFill>
            <a:srgbClr val="008B92"/>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152" name="Pentagon 1"/>
          <p:cNvSpPr/>
          <p:nvPr/>
        </p:nvSpPr>
        <p:spPr>
          <a:xfrm>
            <a:off x="0" y="4668042"/>
            <a:ext cx="1646636" cy="17680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1"/>
                </a:lnTo>
                <a:lnTo>
                  <a:pt x="11516" y="0"/>
                </a:lnTo>
                <a:lnTo>
                  <a:pt x="0" y="0"/>
                </a:lnTo>
                <a:close/>
              </a:path>
            </a:pathLst>
          </a:custGeom>
          <a:solidFill>
            <a:srgbClr val="D3C000"/>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E50069"/>
                </a:solidFill>
              </a:defRPr>
            </a:pPr>
            <a:endParaRPr/>
          </a:p>
        </p:txBody>
      </p:sp>
      <p:sp>
        <p:nvSpPr>
          <p:cNvPr id="153" name="Pentagon 1"/>
          <p:cNvSpPr/>
          <p:nvPr/>
        </p:nvSpPr>
        <p:spPr>
          <a:xfrm>
            <a:off x="0" y="6423024"/>
            <a:ext cx="1646636" cy="17684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4"/>
                </a:lnTo>
                <a:lnTo>
                  <a:pt x="11516" y="0"/>
                </a:lnTo>
                <a:lnTo>
                  <a:pt x="0" y="0"/>
                </a:lnTo>
                <a:close/>
              </a:path>
            </a:pathLst>
          </a:custGeom>
          <a:solidFill>
            <a:srgbClr val="E50069"/>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154" name="Title 1"/>
          <p:cNvSpPr txBox="1"/>
          <p:nvPr/>
        </p:nvSpPr>
        <p:spPr>
          <a:xfrm>
            <a:off x="3073890" y="268465"/>
            <a:ext cx="9425201" cy="1413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normAutofit/>
          </a:bodyPr>
          <a:lstStyle/>
          <a:p>
            <a:pPr>
              <a:lnSpc>
                <a:spcPct val="90000"/>
              </a:lnSpc>
              <a:defRPr sz="3400" b="1" cap="all" spc="-200">
                <a:solidFill>
                  <a:srgbClr val="FFFFFF"/>
                </a:solidFill>
                <a:latin typeface="Century Gothic"/>
                <a:ea typeface="Century Gothic"/>
                <a:cs typeface="Century Gothic"/>
                <a:sym typeface="Century Gothic"/>
              </a:defRPr>
            </a:pPr>
            <a:r>
              <a:t>What kind of leadership is required by </a:t>
            </a:r>
            <a:endParaRPr sz="4400"/>
          </a:p>
          <a:p>
            <a:pPr>
              <a:lnSpc>
                <a:spcPct val="90000"/>
              </a:lnSpc>
              <a:defRPr sz="3400" b="1" cap="all" spc="-200">
                <a:solidFill>
                  <a:srgbClr val="FFFFFF"/>
                </a:solidFill>
                <a:latin typeface="Century Gothic"/>
                <a:ea typeface="Century Gothic"/>
                <a:cs typeface="Century Gothic"/>
                <a:sym typeface="Century Gothic"/>
              </a:defRPr>
            </a:pPr>
            <a:r>
              <a:t>the health sector for h</a:t>
            </a:r>
            <a:r>
              <a:rPr cap="none"/>
              <a:t>i</a:t>
            </a:r>
            <a:r>
              <a:t>ap to flourish?</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8" name="Table 3"/>
          <p:cNvGraphicFramePr/>
          <p:nvPr/>
        </p:nvGraphicFramePr>
        <p:xfrm>
          <a:off x="1266612" y="3500682"/>
          <a:ext cx="4741651" cy="5694361"/>
        </p:xfrm>
        <a:graphic>
          <a:graphicData uri="http://schemas.openxmlformats.org/drawingml/2006/table">
            <a:tbl>
              <a:tblPr firstRow="1" bandRow="1">
                <a:tableStyleId>{4C3C2611-4C71-4FC5-86AE-919BDF0F9419}</a:tableStyleId>
              </a:tblPr>
              <a:tblGrid>
                <a:gridCol w="4741651">
                  <a:extLst>
                    <a:ext uri="{9D8B030D-6E8A-4147-A177-3AD203B41FA5}">
                      <a16:colId xmlns:a16="http://schemas.microsoft.com/office/drawing/2014/main" val="20000"/>
                    </a:ext>
                  </a:extLst>
                </a:gridCol>
              </a:tblGrid>
              <a:tr h="949060">
                <a:tc>
                  <a:txBody>
                    <a:bodyPr/>
                    <a:lstStyle/>
                    <a:p>
                      <a:pPr algn="l">
                        <a:defRPr sz="2300" b="0">
                          <a:latin typeface="Century Gothic"/>
                          <a:ea typeface="Century Gothic"/>
                          <a:cs typeface="Century Gothic"/>
                          <a:sym typeface="Century Gothic"/>
                        </a:defRPr>
                      </a:pPr>
                      <a:r>
                        <a:t>Difficult to define – no definite</a:t>
                      </a:r>
                    </a:p>
                    <a:p>
                      <a:pPr algn="l">
                        <a:defRPr sz="2300" b="0">
                          <a:latin typeface="Century Gothic"/>
                          <a:ea typeface="Century Gothic"/>
                          <a:cs typeface="Century Gothic"/>
                          <a:sym typeface="Century Gothic"/>
                        </a:defRPr>
                      </a:pPr>
                      <a:r>
                        <a:t>formula</a:t>
                      </a:r>
                    </a:p>
                  </a:txBody>
                  <a:tcPr marL="45720" marR="45720" anchor="ctr" horzOverflow="overflow">
                    <a:lnT w="12700">
                      <a:miter lim="400000"/>
                    </a:lnT>
                  </a:tcPr>
                </a:tc>
                <a:extLst>
                  <a:ext uri="{0D108BD9-81ED-4DB2-BD59-A6C34878D82A}">
                    <a16:rowId xmlns:a16="http://schemas.microsoft.com/office/drawing/2014/main" val="10000"/>
                  </a:ext>
                </a:extLst>
              </a:tr>
              <a:tr h="949060">
                <a:tc>
                  <a:txBody>
                    <a:bodyPr/>
                    <a:lstStyle/>
                    <a:p>
                      <a:pPr algn="l">
                        <a:defRPr sz="1800"/>
                      </a:pPr>
                      <a:r>
                        <a:rPr sz="2300">
                          <a:latin typeface="Century Gothic"/>
                          <a:ea typeface="Century Gothic"/>
                          <a:cs typeface="Century Gothic"/>
                          <a:sym typeface="Century Gothic"/>
                        </a:rPr>
                        <a:t>Continually evolve and mutate</a:t>
                      </a:r>
                    </a:p>
                  </a:txBody>
                  <a:tcPr marL="45720" marR="45720" anchor="ctr" horzOverflow="overflow">
                    <a:lnB w="12700">
                      <a:solidFill>
                        <a:srgbClr val="242E7C"/>
                      </a:solidFill>
                      <a:miter lim="400000"/>
                    </a:lnB>
                    <a:noFill/>
                  </a:tcPr>
                </a:tc>
                <a:extLst>
                  <a:ext uri="{0D108BD9-81ED-4DB2-BD59-A6C34878D82A}">
                    <a16:rowId xmlns:a16="http://schemas.microsoft.com/office/drawing/2014/main" val="10001"/>
                  </a:ext>
                </a:extLst>
              </a:tr>
              <a:tr h="949060">
                <a:tc>
                  <a:txBody>
                    <a:bodyPr/>
                    <a:lstStyle/>
                    <a:p>
                      <a:pPr algn="l">
                        <a:defRPr sz="1800"/>
                      </a:pPr>
                      <a:r>
                        <a:rPr sz="2300">
                          <a:latin typeface="Century Gothic"/>
                          <a:ea typeface="Century Gothic"/>
                          <a:cs typeface="Century Gothic"/>
                          <a:sym typeface="Century Gothic"/>
                        </a:rPr>
                        <a:t>Multiple causes</a:t>
                      </a:r>
                    </a:p>
                  </a:txBody>
                  <a:tcPr marL="45720" marR="45720" anchor="ctr" horzOverflow="overflow">
                    <a:lnT w="12700">
                      <a:solidFill>
                        <a:srgbClr val="242E7C"/>
                      </a:solidFill>
                      <a:miter lim="400000"/>
                    </a:lnT>
                    <a:lnB w="12700">
                      <a:solidFill>
                        <a:srgbClr val="242E7C"/>
                      </a:solidFill>
                      <a:miter lim="400000"/>
                    </a:lnB>
                    <a:noFill/>
                  </a:tcPr>
                </a:tc>
                <a:extLst>
                  <a:ext uri="{0D108BD9-81ED-4DB2-BD59-A6C34878D82A}">
                    <a16:rowId xmlns:a16="http://schemas.microsoft.com/office/drawing/2014/main" val="10002"/>
                  </a:ext>
                </a:extLst>
              </a:tr>
              <a:tr h="949060">
                <a:tc>
                  <a:txBody>
                    <a:bodyPr/>
                    <a:lstStyle/>
                    <a:p>
                      <a:pPr algn="l">
                        <a:defRPr sz="1800"/>
                      </a:pPr>
                      <a:r>
                        <a:rPr sz="2300">
                          <a:latin typeface="Century Gothic"/>
                          <a:ea typeface="Century Gothic"/>
                          <a:cs typeface="Century Gothic"/>
                          <a:sym typeface="Century Gothic"/>
                        </a:rPr>
                        <a:t>Interdependent</a:t>
                      </a:r>
                    </a:p>
                  </a:txBody>
                  <a:tcPr marL="45720" marR="45720" anchor="ctr" horzOverflow="overflow">
                    <a:lnT w="12700">
                      <a:solidFill>
                        <a:srgbClr val="242E7C"/>
                      </a:solidFill>
                      <a:miter lim="400000"/>
                    </a:lnT>
                    <a:lnB w="12700">
                      <a:solidFill>
                        <a:srgbClr val="242E7C"/>
                      </a:solidFill>
                      <a:miter lim="400000"/>
                    </a:lnB>
                    <a:noFill/>
                  </a:tcPr>
                </a:tc>
                <a:extLst>
                  <a:ext uri="{0D108BD9-81ED-4DB2-BD59-A6C34878D82A}">
                    <a16:rowId xmlns:a16="http://schemas.microsoft.com/office/drawing/2014/main" val="10003"/>
                  </a:ext>
                </a:extLst>
              </a:tr>
              <a:tr h="949060">
                <a:tc>
                  <a:txBody>
                    <a:bodyPr/>
                    <a:lstStyle/>
                    <a:p>
                      <a:pPr algn="l">
                        <a:defRPr sz="1800"/>
                      </a:pPr>
                      <a:r>
                        <a:rPr sz="2300">
                          <a:latin typeface="Century Gothic"/>
                          <a:ea typeface="Century Gothic"/>
                          <a:cs typeface="Century Gothic"/>
                          <a:sym typeface="Century Gothic"/>
                        </a:rPr>
                        <a:t>Cross-governmental</a:t>
                      </a:r>
                    </a:p>
                  </a:txBody>
                  <a:tcPr marL="45720" marR="45720" anchor="ctr" horzOverflow="overflow">
                    <a:lnT w="12700">
                      <a:solidFill>
                        <a:srgbClr val="242E7C"/>
                      </a:solidFill>
                      <a:miter lim="400000"/>
                    </a:lnT>
                    <a:lnB w="12700">
                      <a:solidFill>
                        <a:srgbClr val="000000"/>
                      </a:solidFill>
                      <a:miter lim="400000"/>
                    </a:lnB>
                    <a:noFill/>
                  </a:tcPr>
                </a:tc>
                <a:extLst>
                  <a:ext uri="{0D108BD9-81ED-4DB2-BD59-A6C34878D82A}">
                    <a16:rowId xmlns:a16="http://schemas.microsoft.com/office/drawing/2014/main" val="10004"/>
                  </a:ext>
                </a:extLst>
              </a:tr>
              <a:tr h="949060">
                <a:tc>
                  <a:txBody>
                    <a:bodyPr/>
                    <a:lstStyle/>
                    <a:p>
                      <a:pPr algn="l">
                        <a:defRPr sz="1800"/>
                      </a:pPr>
                      <a:r>
                        <a:rPr sz="2300">
                          <a:latin typeface="Century Gothic"/>
                          <a:ea typeface="Century Gothic"/>
                          <a:cs typeface="Century Gothic"/>
                          <a:sym typeface="Century Gothic"/>
                        </a:rPr>
                        <a:t>Conflicting goals</a:t>
                      </a:r>
                    </a:p>
                  </a:txBody>
                  <a:tcPr marL="45720" marR="45720" anchor="ctr" horzOverflow="overflow">
                    <a:lnT w="12700">
                      <a:solidFill>
                        <a:srgbClr val="000000"/>
                      </a:solidFill>
                      <a:miter lim="400000"/>
                    </a:lnT>
                    <a:noFill/>
                  </a:tcPr>
                </a:tc>
                <a:extLst>
                  <a:ext uri="{0D108BD9-81ED-4DB2-BD59-A6C34878D82A}">
                    <a16:rowId xmlns:a16="http://schemas.microsoft.com/office/drawing/2014/main" val="10005"/>
                  </a:ext>
                </a:extLst>
              </a:tr>
            </a:tbl>
          </a:graphicData>
        </a:graphic>
      </p:graphicFrame>
      <p:graphicFrame>
        <p:nvGraphicFramePr>
          <p:cNvPr id="159" name="Table 4"/>
          <p:cNvGraphicFramePr/>
          <p:nvPr/>
        </p:nvGraphicFramePr>
        <p:xfrm>
          <a:off x="6924040" y="3501244"/>
          <a:ext cx="4754352" cy="5681413"/>
        </p:xfrm>
        <a:graphic>
          <a:graphicData uri="http://schemas.openxmlformats.org/drawingml/2006/table">
            <a:tbl>
              <a:tblPr firstRow="1">
                <a:tableStyleId>{4C3C2611-4C71-4FC5-86AE-919BDF0F9419}</a:tableStyleId>
              </a:tblPr>
              <a:tblGrid>
                <a:gridCol w="4754351">
                  <a:extLst>
                    <a:ext uri="{9D8B030D-6E8A-4147-A177-3AD203B41FA5}">
                      <a16:colId xmlns:a16="http://schemas.microsoft.com/office/drawing/2014/main" val="20000"/>
                    </a:ext>
                  </a:extLst>
                </a:gridCol>
              </a:tblGrid>
              <a:tr h="946902">
                <a:tc>
                  <a:txBody>
                    <a:bodyPr/>
                    <a:lstStyle/>
                    <a:p>
                      <a:pPr algn="l">
                        <a:defRPr sz="2300" b="0">
                          <a:latin typeface="Century Gothic"/>
                          <a:ea typeface="Century Gothic"/>
                          <a:cs typeface="Century Gothic"/>
                          <a:sym typeface="Century Gothic"/>
                        </a:defRPr>
                      </a:pPr>
                      <a:r>
                        <a:t>Solutions have unforeseen</a:t>
                      </a:r>
                    </a:p>
                    <a:p>
                      <a:pPr algn="l">
                        <a:defRPr sz="2300" b="0">
                          <a:latin typeface="Century Gothic"/>
                          <a:ea typeface="Century Gothic"/>
                          <a:cs typeface="Century Gothic"/>
                          <a:sym typeface="Century Gothic"/>
                        </a:defRPr>
                      </a:pPr>
                      <a:r>
                        <a:t>consequences</a:t>
                      </a:r>
                    </a:p>
                  </a:txBody>
                  <a:tcPr marL="45720" marR="45720" anchor="ctr" horzOverflow="overflow">
                    <a:lnT w="12700">
                      <a:miter lim="400000"/>
                    </a:lnT>
                    <a:lnB w="12700">
                      <a:solidFill>
                        <a:srgbClr val="242E7C"/>
                      </a:solidFill>
                    </a:lnB>
                  </a:tcPr>
                </a:tc>
                <a:extLst>
                  <a:ext uri="{0D108BD9-81ED-4DB2-BD59-A6C34878D82A}">
                    <a16:rowId xmlns:a16="http://schemas.microsoft.com/office/drawing/2014/main" val="10000"/>
                  </a:ext>
                </a:extLst>
              </a:tr>
              <a:tr h="946902">
                <a:tc>
                  <a:txBody>
                    <a:bodyPr/>
                    <a:lstStyle/>
                    <a:p>
                      <a:pPr algn="l">
                        <a:defRPr sz="1800"/>
                      </a:pPr>
                      <a:r>
                        <a:rPr sz="2300">
                          <a:latin typeface="Century Gothic"/>
                          <a:ea typeface="Century Gothic"/>
                          <a:cs typeface="Century Gothic"/>
                          <a:sym typeface="Century Gothic"/>
                        </a:rPr>
                        <a:t>Unstable</a:t>
                      </a:r>
                    </a:p>
                  </a:txBody>
                  <a:tcPr marL="45720" marR="45720" anchor="ctr" horzOverflow="overflow">
                    <a:lnT w="12700">
                      <a:solidFill>
                        <a:srgbClr val="242E7C"/>
                      </a:solidFill>
                    </a:lnT>
                    <a:lnB w="12700">
                      <a:solidFill>
                        <a:srgbClr val="242E7C"/>
                      </a:solidFill>
                      <a:miter lim="400000"/>
                    </a:lnB>
                    <a:noFill/>
                  </a:tcPr>
                </a:tc>
                <a:extLst>
                  <a:ext uri="{0D108BD9-81ED-4DB2-BD59-A6C34878D82A}">
                    <a16:rowId xmlns:a16="http://schemas.microsoft.com/office/drawing/2014/main" val="10001"/>
                  </a:ext>
                </a:extLst>
              </a:tr>
              <a:tr h="946902">
                <a:tc>
                  <a:txBody>
                    <a:bodyPr/>
                    <a:lstStyle/>
                    <a:p>
                      <a:pPr algn="l">
                        <a:defRPr sz="1800"/>
                      </a:pPr>
                      <a:r>
                        <a:rPr sz="2300">
                          <a:latin typeface="Century Gothic"/>
                          <a:ea typeface="Century Gothic"/>
                          <a:cs typeface="Century Gothic"/>
                          <a:sym typeface="Century Gothic"/>
                        </a:rPr>
                        <a:t>Socially complex</a:t>
                      </a:r>
                    </a:p>
                  </a:txBody>
                  <a:tcPr marL="45720" marR="45720" anchor="ctr" horzOverflow="overflow">
                    <a:lnT w="12700">
                      <a:solidFill>
                        <a:srgbClr val="242E7C"/>
                      </a:solidFill>
                      <a:miter lim="400000"/>
                    </a:lnT>
                    <a:lnB w="12700">
                      <a:solidFill>
                        <a:srgbClr val="000000"/>
                      </a:solidFill>
                      <a:miter lim="400000"/>
                    </a:lnB>
                    <a:noFill/>
                  </a:tcPr>
                </a:tc>
                <a:extLst>
                  <a:ext uri="{0D108BD9-81ED-4DB2-BD59-A6C34878D82A}">
                    <a16:rowId xmlns:a16="http://schemas.microsoft.com/office/drawing/2014/main" val="10002"/>
                  </a:ext>
                </a:extLst>
              </a:tr>
              <a:tr h="946902">
                <a:tc>
                  <a:txBody>
                    <a:bodyPr/>
                    <a:lstStyle/>
                    <a:p>
                      <a:pPr algn="l">
                        <a:defRPr sz="2300">
                          <a:latin typeface="Century Gothic"/>
                          <a:ea typeface="Century Gothic"/>
                          <a:cs typeface="Century Gothic"/>
                          <a:sym typeface="Century Gothic"/>
                        </a:defRPr>
                      </a:pPr>
                      <a:r>
                        <a:t>Solutions are better or worse, not right or wrong</a:t>
                      </a:r>
                    </a:p>
                  </a:txBody>
                  <a:tcPr marL="45720" marR="45720" anchor="ctr" horzOverflow="overflow">
                    <a:lnT w="12700">
                      <a:solidFill>
                        <a:srgbClr val="000000"/>
                      </a:solidFill>
                      <a:miter lim="400000"/>
                    </a:lnT>
                    <a:lnB w="12700">
                      <a:solidFill>
                        <a:srgbClr val="242E7C"/>
                      </a:solidFill>
                      <a:miter lim="400000"/>
                    </a:lnB>
                    <a:noFill/>
                  </a:tcPr>
                </a:tc>
                <a:extLst>
                  <a:ext uri="{0D108BD9-81ED-4DB2-BD59-A6C34878D82A}">
                    <a16:rowId xmlns:a16="http://schemas.microsoft.com/office/drawing/2014/main" val="10003"/>
                  </a:ext>
                </a:extLst>
              </a:tr>
              <a:tr h="946902">
                <a:tc>
                  <a:txBody>
                    <a:bodyPr/>
                    <a:lstStyle/>
                    <a:p>
                      <a:pPr algn="l">
                        <a:defRPr sz="1800"/>
                      </a:pPr>
                      <a:r>
                        <a:rPr sz="2300">
                          <a:latin typeface="Century Gothic"/>
                          <a:ea typeface="Century Gothic"/>
                          <a:cs typeface="Century Gothic"/>
                          <a:sym typeface="Century Gothic"/>
                        </a:rPr>
                        <a:t>Context is all-important</a:t>
                      </a:r>
                    </a:p>
                  </a:txBody>
                  <a:tcPr marL="45720" marR="45720" anchor="ctr" horzOverflow="overflow">
                    <a:lnT w="12700">
                      <a:solidFill>
                        <a:srgbClr val="242E7C"/>
                      </a:solidFill>
                      <a:miter lim="400000"/>
                    </a:lnT>
                    <a:lnB w="12700">
                      <a:solidFill>
                        <a:srgbClr val="242E7C"/>
                      </a:solidFill>
                      <a:miter lim="400000"/>
                    </a:lnB>
                    <a:noFill/>
                  </a:tcPr>
                </a:tc>
                <a:extLst>
                  <a:ext uri="{0D108BD9-81ED-4DB2-BD59-A6C34878D82A}">
                    <a16:rowId xmlns:a16="http://schemas.microsoft.com/office/drawing/2014/main" val="10004"/>
                  </a:ext>
                </a:extLst>
              </a:tr>
              <a:tr h="946902">
                <a:tc>
                  <a:txBody>
                    <a:bodyPr/>
                    <a:lstStyle/>
                    <a:p>
                      <a:pPr algn="l">
                        <a:defRPr sz="1800"/>
                      </a:pPr>
                      <a:r>
                        <a:rPr sz="2300">
                          <a:latin typeface="Century Gothic"/>
                          <a:ea typeface="Century Gothic"/>
                          <a:cs typeface="Century Gothic"/>
                          <a:sym typeface="Century Gothic"/>
                        </a:rPr>
                        <a:t>Involves changing behaviour</a:t>
                      </a:r>
                    </a:p>
                  </a:txBody>
                  <a:tcPr marL="45720" marR="45720" anchor="ctr" horzOverflow="overflow">
                    <a:lnT w="12700">
                      <a:solidFill>
                        <a:srgbClr val="242E7C"/>
                      </a:solidFill>
                      <a:miter lim="400000"/>
                    </a:lnT>
                    <a:noFill/>
                  </a:tcPr>
                </a:tc>
                <a:extLst>
                  <a:ext uri="{0D108BD9-81ED-4DB2-BD59-A6C34878D82A}">
                    <a16:rowId xmlns:a16="http://schemas.microsoft.com/office/drawing/2014/main" val="10005"/>
                  </a:ext>
                </a:extLst>
              </a:tr>
            </a:tbl>
          </a:graphicData>
        </a:graphic>
      </p:graphicFrame>
      <p:sp>
        <p:nvSpPr>
          <p:cNvPr id="160"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j-lt"/>
                <a:ea typeface="+mj-ea"/>
                <a:cs typeface="+mj-cs"/>
                <a:sym typeface="Calibri"/>
              </a:defRPr>
            </a:pPr>
            <a:endParaRPr/>
          </a:p>
        </p:txBody>
      </p:sp>
      <p:sp>
        <p:nvSpPr>
          <p:cNvPr id="161" name="Title 1"/>
          <p:cNvSpPr txBox="1">
            <a:spLocks noGrp="1"/>
          </p:cNvSpPr>
          <p:nvPr>
            <p:ph type="title"/>
          </p:nvPr>
        </p:nvSpPr>
        <p:spPr>
          <a:xfrm>
            <a:off x="2948321" y="248346"/>
            <a:ext cx="9444450" cy="1413936"/>
          </a:xfrm>
          <a:prstGeom prst="rect">
            <a:avLst/>
          </a:prstGeom>
        </p:spPr>
        <p:txBody>
          <a:bodyPr/>
          <a:lstStyle>
            <a:lvl1pPr>
              <a:defRPr sz="4400" b="1" cap="all" spc="-200">
                <a:solidFill>
                  <a:srgbClr val="FFFFFF"/>
                </a:solidFill>
                <a:latin typeface="Century Gothic"/>
                <a:ea typeface="Century Gothic"/>
                <a:cs typeface="Century Gothic"/>
                <a:sym typeface="Century Gothic"/>
              </a:defRPr>
            </a:lvl1pPr>
          </a:lstStyle>
          <a:p>
            <a:r>
              <a:t>Wicked Problems </a:t>
            </a:r>
          </a:p>
        </p:txBody>
      </p:sp>
      <p:sp>
        <p:nvSpPr>
          <p:cNvPr id="162" name="Defining features:"/>
          <p:cNvSpPr txBox="1"/>
          <p:nvPr/>
        </p:nvSpPr>
        <p:spPr>
          <a:xfrm>
            <a:off x="1166337" y="2383381"/>
            <a:ext cx="3928552" cy="5928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lvl1pPr>
              <a:lnSpc>
                <a:spcPct val="90000"/>
              </a:lnSpc>
              <a:defRPr sz="3200" b="1" cap="all" spc="-29">
                <a:latin typeface="Century Gothic"/>
                <a:ea typeface="Century Gothic"/>
                <a:cs typeface="Century Gothic"/>
                <a:sym typeface="Century Gothic"/>
              </a:defRPr>
            </a:lvl1pPr>
          </a:lstStyle>
          <a:p>
            <a:r>
              <a:t>Defining features:</a:t>
            </a:r>
          </a:p>
        </p:txBody>
      </p:sp>
      <p:pic>
        <p:nvPicPr>
          <p:cNvPr id="163" name="Picture 2" descr="Picture 2"/>
          <p:cNvPicPr>
            <a:picLocks noChangeAspect="1"/>
          </p:cNvPicPr>
          <p:nvPr/>
        </p:nvPicPr>
        <p:blipFill>
          <a:blip r:embed="rId3"/>
          <a:srcRect l="85040"/>
          <a:stretch>
            <a:fillRect/>
          </a:stretch>
        </p:blipFill>
        <p:spPr>
          <a:xfrm>
            <a:off x="-2" y="3465129"/>
            <a:ext cx="1018377" cy="1041403"/>
          </a:xfrm>
          <a:prstGeom prst="rect">
            <a:avLst/>
          </a:prstGeom>
          <a:ln w="12700">
            <a:miter lim="400000"/>
          </a:ln>
        </p:spPr>
      </p:pic>
      <p:pic>
        <p:nvPicPr>
          <p:cNvPr id="164" name="Picture 4" descr="Picture 4"/>
          <p:cNvPicPr>
            <a:picLocks noChangeAspect="1"/>
          </p:cNvPicPr>
          <p:nvPr/>
        </p:nvPicPr>
        <p:blipFill>
          <a:blip r:embed="rId4"/>
          <a:srcRect l="85040"/>
          <a:stretch>
            <a:fillRect/>
          </a:stretch>
        </p:blipFill>
        <p:spPr>
          <a:xfrm>
            <a:off x="-2" y="4417185"/>
            <a:ext cx="1018377" cy="1028703"/>
          </a:xfrm>
          <a:prstGeom prst="rect">
            <a:avLst/>
          </a:prstGeom>
          <a:ln w="12700">
            <a:miter lim="400000"/>
          </a:ln>
        </p:spPr>
      </p:pic>
      <p:pic>
        <p:nvPicPr>
          <p:cNvPr id="165" name="Picture 6" descr="Picture 6"/>
          <p:cNvPicPr>
            <a:picLocks noChangeAspect="1"/>
          </p:cNvPicPr>
          <p:nvPr/>
        </p:nvPicPr>
        <p:blipFill>
          <a:blip r:embed="rId5"/>
          <a:srcRect l="85040"/>
          <a:stretch>
            <a:fillRect/>
          </a:stretch>
        </p:blipFill>
        <p:spPr>
          <a:xfrm>
            <a:off x="-1" y="5338600"/>
            <a:ext cx="1018375" cy="1041403"/>
          </a:xfrm>
          <a:prstGeom prst="rect">
            <a:avLst/>
          </a:prstGeom>
          <a:ln w="12700">
            <a:miter lim="400000"/>
          </a:ln>
        </p:spPr>
      </p:pic>
      <p:pic>
        <p:nvPicPr>
          <p:cNvPr id="166" name="Picture 8" descr="Picture 8"/>
          <p:cNvPicPr>
            <a:picLocks noChangeAspect="1"/>
          </p:cNvPicPr>
          <p:nvPr/>
        </p:nvPicPr>
        <p:blipFill>
          <a:blip r:embed="rId6"/>
          <a:srcRect l="85040"/>
          <a:stretch>
            <a:fillRect/>
          </a:stretch>
        </p:blipFill>
        <p:spPr>
          <a:xfrm>
            <a:off x="0" y="6294142"/>
            <a:ext cx="1018377" cy="1028703"/>
          </a:xfrm>
          <a:prstGeom prst="rect">
            <a:avLst/>
          </a:prstGeom>
          <a:ln w="12700">
            <a:miter lim="400000"/>
          </a:ln>
        </p:spPr>
      </p:pic>
      <p:pic>
        <p:nvPicPr>
          <p:cNvPr id="167" name="Picture 10" descr="Picture 10"/>
          <p:cNvPicPr>
            <a:picLocks noChangeAspect="1"/>
          </p:cNvPicPr>
          <p:nvPr/>
        </p:nvPicPr>
        <p:blipFill>
          <a:blip r:embed="rId7"/>
          <a:srcRect l="85040"/>
          <a:stretch>
            <a:fillRect/>
          </a:stretch>
        </p:blipFill>
        <p:spPr>
          <a:xfrm>
            <a:off x="0" y="7230846"/>
            <a:ext cx="1018377" cy="1041403"/>
          </a:xfrm>
          <a:prstGeom prst="rect">
            <a:avLst/>
          </a:prstGeom>
          <a:ln w="12700">
            <a:miter lim="400000"/>
          </a:ln>
        </p:spPr>
      </p:pic>
      <p:pic>
        <p:nvPicPr>
          <p:cNvPr id="168" name="Picture 12" descr="Picture 12"/>
          <p:cNvPicPr>
            <a:picLocks noChangeAspect="1"/>
          </p:cNvPicPr>
          <p:nvPr/>
        </p:nvPicPr>
        <p:blipFill>
          <a:blip r:embed="rId8"/>
          <a:srcRect l="85040"/>
          <a:stretch>
            <a:fillRect/>
          </a:stretch>
        </p:blipFill>
        <p:spPr>
          <a:xfrm>
            <a:off x="-3" y="8181377"/>
            <a:ext cx="1018375" cy="1041403"/>
          </a:xfrm>
          <a:prstGeom prst="rect">
            <a:avLst/>
          </a:prstGeom>
          <a:ln w="12700">
            <a:miter lim="400000"/>
          </a:ln>
        </p:spPr>
      </p:pic>
      <p:pic>
        <p:nvPicPr>
          <p:cNvPr id="169" name="Picture 14" descr="Picture 14"/>
          <p:cNvPicPr>
            <a:picLocks noChangeAspect="1"/>
          </p:cNvPicPr>
          <p:nvPr/>
        </p:nvPicPr>
        <p:blipFill>
          <a:blip r:embed="rId9"/>
          <a:srcRect r="84067"/>
          <a:stretch>
            <a:fillRect/>
          </a:stretch>
        </p:blipFill>
        <p:spPr>
          <a:xfrm>
            <a:off x="11918164" y="3451926"/>
            <a:ext cx="1086636" cy="1041403"/>
          </a:xfrm>
          <a:prstGeom prst="rect">
            <a:avLst/>
          </a:prstGeom>
          <a:ln w="12700">
            <a:miter lim="400000"/>
          </a:ln>
        </p:spPr>
      </p:pic>
      <p:pic>
        <p:nvPicPr>
          <p:cNvPr id="170" name="Picture 16" descr="Picture 16"/>
          <p:cNvPicPr>
            <a:picLocks noChangeAspect="1"/>
          </p:cNvPicPr>
          <p:nvPr/>
        </p:nvPicPr>
        <p:blipFill>
          <a:blip r:embed="rId10"/>
          <a:srcRect r="84067"/>
          <a:stretch>
            <a:fillRect/>
          </a:stretch>
        </p:blipFill>
        <p:spPr>
          <a:xfrm>
            <a:off x="11918164" y="4409092"/>
            <a:ext cx="1086636" cy="1028703"/>
          </a:xfrm>
          <a:prstGeom prst="rect">
            <a:avLst/>
          </a:prstGeom>
          <a:ln w="12700">
            <a:miter lim="400000"/>
          </a:ln>
        </p:spPr>
      </p:pic>
      <p:pic>
        <p:nvPicPr>
          <p:cNvPr id="171" name="Picture 18" descr="Picture 18"/>
          <p:cNvPicPr>
            <a:picLocks noChangeAspect="1"/>
          </p:cNvPicPr>
          <p:nvPr/>
        </p:nvPicPr>
        <p:blipFill>
          <a:blip r:embed="rId11"/>
          <a:srcRect r="84236"/>
          <a:stretch>
            <a:fillRect/>
          </a:stretch>
        </p:blipFill>
        <p:spPr>
          <a:xfrm>
            <a:off x="11930701" y="5335244"/>
            <a:ext cx="1074102" cy="1040403"/>
          </a:xfrm>
          <a:prstGeom prst="rect">
            <a:avLst/>
          </a:prstGeom>
          <a:ln w="12700">
            <a:miter lim="400000"/>
          </a:ln>
        </p:spPr>
      </p:pic>
      <p:pic>
        <p:nvPicPr>
          <p:cNvPr id="172" name="Picture 20" descr="Picture 20"/>
          <p:cNvPicPr>
            <a:picLocks noChangeAspect="1"/>
          </p:cNvPicPr>
          <p:nvPr/>
        </p:nvPicPr>
        <p:blipFill>
          <a:blip r:embed="rId12"/>
          <a:srcRect r="84400"/>
          <a:stretch>
            <a:fillRect/>
          </a:stretch>
        </p:blipFill>
        <p:spPr>
          <a:xfrm>
            <a:off x="11940929" y="6269401"/>
            <a:ext cx="1063874" cy="1028703"/>
          </a:xfrm>
          <a:prstGeom prst="rect">
            <a:avLst/>
          </a:prstGeom>
          <a:ln w="12700">
            <a:miter lim="400000"/>
          </a:ln>
        </p:spPr>
      </p:pic>
      <p:pic>
        <p:nvPicPr>
          <p:cNvPr id="173" name="Picture 22" descr="Picture 22"/>
          <p:cNvPicPr>
            <a:picLocks noChangeAspect="1"/>
          </p:cNvPicPr>
          <p:nvPr/>
        </p:nvPicPr>
        <p:blipFill>
          <a:blip r:embed="rId13"/>
          <a:srcRect r="84559"/>
          <a:stretch>
            <a:fillRect/>
          </a:stretch>
        </p:blipFill>
        <p:spPr>
          <a:xfrm>
            <a:off x="11951733" y="7196197"/>
            <a:ext cx="1053070" cy="1041403"/>
          </a:xfrm>
          <a:prstGeom prst="rect">
            <a:avLst/>
          </a:prstGeom>
          <a:ln w="12700">
            <a:miter lim="400000"/>
          </a:ln>
        </p:spPr>
      </p:pic>
      <p:pic>
        <p:nvPicPr>
          <p:cNvPr id="174" name="Picture 24" descr="Picture 24"/>
          <p:cNvPicPr>
            <a:picLocks noChangeAspect="1"/>
          </p:cNvPicPr>
          <p:nvPr/>
        </p:nvPicPr>
        <p:blipFill>
          <a:blip r:embed="rId14"/>
          <a:srcRect r="84548"/>
          <a:stretch>
            <a:fillRect/>
          </a:stretch>
        </p:blipFill>
        <p:spPr>
          <a:xfrm>
            <a:off x="11951020" y="8137132"/>
            <a:ext cx="1053782" cy="1041401"/>
          </a:xfrm>
          <a:prstGeom prst="rect">
            <a:avLst/>
          </a:prstGeom>
          <a:ln w="12700">
            <a:miter lim="400000"/>
          </a:ln>
        </p:spPr>
      </p:pic>
      <p:grpSp>
        <p:nvGrpSpPr>
          <p:cNvPr id="180" name="Group"/>
          <p:cNvGrpSpPr/>
          <p:nvPr/>
        </p:nvGrpSpPr>
        <p:grpSpPr>
          <a:xfrm>
            <a:off x="0" y="-16670"/>
            <a:ext cx="2568181" cy="1943896"/>
            <a:chOff x="0" y="0"/>
            <a:chExt cx="2568180" cy="1943894"/>
          </a:xfrm>
        </p:grpSpPr>
        <p:sp>
          <p:nvSpPr>
            <p:cNvPr id="175"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4452DA"/>
                </a:gs>
                <a:gs pos="100000">
                  <a:srgbClr val="242E7C"/>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178" name="Group 25"/>
            <p:cNvGrpSpPr/>
            <p:nvPr/>
          </p:nvGrpSpPr>
          <p:grpSpPr>
            <a:xfrm>
              <a:off x="604404" y="458877"/>
              <a:ext cx="1127558" cy="1026211"/>
              <a:chOff x="0" y="-1"/>
              <a:chExt cx="1127556" cy="1026210"/>
            </a:xfrm>
          </p:grpSpPr>
          <p:sp>
            <p:nvSpPr>
              <p:cNvPr id="176" name="Title 1"/>
              <p:cNvSpPr txBox="1"/>
              <p:nvPr/>
            </p:nvSpPr>
            <p:spPr>
              <a:xfrm>
                <a:off x="-1" y="-2"/>
                <a:ext cx="1127558" cy="10262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11</a:t>
                </a:r>
              </a:p>
            </p:txBody>
          </p:sp>
          <p:sp>
            <p:nvSpPr>
              <p:cNvPr id="177"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pic>
          <p:nvPicPr>
            <p:cNvPr id="179" name="HiAP-modules-text.png" descr="HiAP-modules-text.png"/>
            <p:cNvPicPr>
              <a:picLocks noChangeAspect="1"/>
            </p:cNvPicPr>
            <p:nvPr/>
          </p:nvPicPr>
          <p:blipFill>
            <a:blip r:embed="rId15"/>
            <a:stretch>
              <a:fillRect/>
            </a:stretch>
          </p:blipFill>
          <p:spPr>
            <a:xfrm>
              <a:off x="94851" y="84136"/>
              <a:ext cx="502019" cy="1594031"/>
            </a:xfrm>
            <a:prstGeom prst="rect">
              <a:avLst/>
            </a:prstGeom>
            <a:ln w="12700" cap="flat">
              <a:noFill/>
              <a:miter lim="400000"/>
            </a:ln>
            <a:effectLst/>
          </p:spPr>
        </p:pic>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j-lt"/>
                <a:ea typeface="+mj-ea"/>
                <a:cs typeface="+mj-cs"/>
                <a:sym typeface="Calibri"/>
              </a:defRPr>
            </a:pPr>
            <a:endParaRPr/>
          </a:p>
        </p:txBody>
      </p:sp>
      <p:sp>
        <p:nvSpPr>
          <p:cNvPr id="185" name="The new role for the health sector…"/>
          <p:cNvSpPr txBox="1">
            <a:spLocks noGrp="1"/>
          </p:cNvSpPr>
          <p:nvPr>
            <p:ph type="title"/>
          </p:nvPr>
        </p:nvSpPr>
        <p:spPr>
          <a:xfrm>
            <a:off x="2948321" y="248346"/>
            <a:ext cx="9536822" cy="1413936"/>
          </a:xfrm>
          <a:prstGeom prst="rect">
            <a:avLst/>
          </a:prstGeom>
        </p:spPr>
        <p:txBody>
          <a:bodyPr/>
          <a:lstStyle/>
          <a:p>
            <a:pPr marR="355600" algn="just" defTabSz="457200">
              <a:lnSpc>
                <a:spcPts val="4000"/>
              </a:lnSpc>
              <a:defRPr sz="3700" b="1" cap="all">
                <a:solidFill>
                  <a:srgbClr val="FFFFFF"/>
                </a:solidFill>
                <a:uFill>
                  <a:solidFill>
                    <a:srgbClr val="000000"/>
                  </a:solidFill>
                </a:uFill>
                <a:latin typeface="Century Gothic"/>
                <a:ea typeface="Century Gothic"/>
                <a:cs typeface="Century Gothic"/>
                <a:sym typeface="Century Gothic"/>
              </a:defRPr>
            </a:pPr>
            <a:r>
              <a:t>The new role for the health sector </a:t>
            </a:r>
          </a:p>
          <a:p>
            <a:pPr marR="355600" algn="just" defTabSz="457200">
              <a:lnSpc>
                <a:spcPts val="4000"/>
              </a:lnSpc>
              <a:defRPr sz="3700" b="1" cap="all">
                <a:solidFill>
                  <a:srgbClr val="FFFFFF"/>
                </a:solidFill>
                <a:uFill>
                  <a:solidFill>
                    <a:srgbClr val="000000"/>
                  </a:solidFill>
                </a:uFill>
                <a:latin typeface="Century Gothic"/>
                <a:ea typeface="Century Gothic"/>
                <a:cs typeface="Century Gothic"/>
                <a:sym typeface="Century Gothic"/>
              </a:defRPr>
            </a:pPr>
            <a:r>
              <a:t>(including Ministry of Health)</a:t>
            </a:r>
          </a:p>
        </p:txBody>
      </p:sp>
      <p:sp>
        <p:nvSpPr>
          <p:cNvPr id="186" name="LEADER…"/>
          <p:cNvSpPr txBox="1">
            <a:spLocks noGrp="1"/>
          </p:cNvSpPr>
          <p:nvPr>
            <p:ph type="body" sz="quarter" idx="1"/>
          </p:nvPr>
        </p:nvSpPr>
        <p:spPr>
          <a:xfrm>
            <a:off x="421822" y="2815483"/>
            <a:ext cx="4273951" cy="2870854"/>
          </a:xfrm>
          <a:prstGeom prst="rect">
            <a:avLst/>
          </a:prstGeom>
        </p:spPr>
        <p:txBody>
          <a:bodyPr/>
          <a:lstStyle/>
          <a:p>
            <a:pPr marL="0" indent="0" defTabSz="457200">
              <a:lnSpc>
                <a:spcPct val="115000"/>
              </a:lnSpc>
              <a:spcBef>
                <a:spcPts val="0"/>
              </a:spcBef>
              <a:buSzTx/>
              <a:buNone/>
              <a:defRPr sz="1700" b="1">
                <a:solidFill>
                  <a:srgbClr val="242E7C"/>
                </a:solidFill>
                <a:uFill>
                  <a:solidFill>
                    <a:srgbClr val="000000"/>
                  </a:solidFill>
                </a:uFill>
                <a:latin typeface="Century Gothic"/>
                <a:ea typeface="Century Gothic"/>
                <a:cs typeface="Century Gothic"/>
                <a:sym typeface="Century Gothic"/>
              </a:defRPr>
            </a:pPr>
            <a:r>
              <a:t>LEADER</a:t>
            </a:r>
          </a:p>
          <a:p>
            <a:pPr marL="279400" indent="-279400" defTabSz="457200">
              <a:lnSpc>
                <a:spcPct val="115000"/>
              </a:lnSpc>
              <a:spcBef>
                <a:spcPts val="0"/>
              </a:spcBef>
              <a:buFont typeface="Symbol"/>
              <a:buChar char="·"/>
              <a:defRPr sz="1700">
                <a:uFill>
                  <a:solidFill>
                    <a:srgbClr val="000000"/>
                  </a:solidFill>
                </a:uFill>
                <a:latin typeface="Century Gothic"/>
                <a:ea typeface="Century Gothic"/>
                <a:cs typeface="Century Gothic"/>
                <a:sym typeface="Century Gothic"/>
              </a:defRPr>
            </a:pPr>
            <a:r>
              <a:t>Work with other arms of government to achieve their goals</a:t>
            </a:r>
          </a:p>
          <a:p>
            <a:pPr marL="279400" indent="-279400" defTabSz="457200">
              <a:lnSpc>
                <a:spcPct val="115000"/>
              </a:lnSpc>
              <a:spcBef>
                <a:spcPts val="0"/>
              </a:spcBef>
              <a:buFont typeface="Symbol"/>
              <a:buChar char="·"/>
              <a:defRPr sz="1700">
                <a:uFill>
                  <a:solidFill>
                    <a:srgbClr val="000000"/>
                  </a:solidFill>
                </a:uFill>
                <a:latin typeface="Century Gothic"/>
                <a:ea typeface="Century Gothic"/>
                <a:cs typeface="Century Gothic"/>
                <a:sym typeface="Century Gothic"/>
              </a:defRPr>
            </a:pPr>
            <a:r>
              <a:t>Understand other sectors’ political and administrative imperatives</a:t>
            </a:r>
          </a:p>
        </p:txBody>
      </p:sp>
      <p:grpSp>
        <p:nvGrpSpPr>
          <p:cNvPr id="198" name="Group"/>
          <p:cNvGrpSpPr/>
          <p:nvPr/>
        </p:nvGrpSpPr>
        <p:grpSpPr>
          <a:xfrm>
            <a:off x="2251169" y="2442802"/>
            <a:ext cx="11492772" cy="7139493"/>
            <a:chOff x="0" y="0"/>
            <a:chExt cx="11492770" cy="7139490"/>
          </a:xfrm>
        </p:grpSpPr>
        <p:sp>
          <p:nvSpPr>
            <p:cNvPr id="187" name="Circle"/>
            <p:cNvSpPr/>
            <p:nvPr/>
          </p:nvSpPr>
          <p:spPr>
            <a:xfrm>
              <a:off x="3820490" y="4023557"/>
              <a:ext cx="2088773" cy="2088776"/>
            </a:xfrm>
            <a:prstGeom prst="ellipse">
              <a:avLst/>
            </a:prstGeom>
            <a:solidFill>
              <a:srgbClr val="008B92">
                <a:alpha val="31758"/>
              </a:srgbClr>
            </a:solidFill>
            <a:ln w="12700" cap="flat">
              <a:noFill/>
              <a:miter lim="400000"/>
            </a:ln>
            <a:effectLst/>
          </p:spPr>
          <p:txBody>
            <a:bodyPr wrap="square" lIns="48766" tIns="48766" rIns="48766" bIns="48766" numCol="1" anchor="ctr">
              <a:noAutofit/>
            </a:bodyPr>
            <a:lstStyle/>
            <a:p>
              <a:pPr>
                <a:defRPr>
                  <a:latin typeface="+mj-lt"/>
                  <a:ea typeface="+mj-ea"/>
                  <a:cs typeface="+mj-cs"/>
                  <a:sym typeface="Calibri"/>
                </a:defRPr>
              </a:pPr>
              <a:endParaRPr/>
            </a:p>
          </p:txBody>
        </p:sp>
        <p:sp>
          <p:nvSpPr>
            <p:cNvPr id="188" name="Circle"/>
            <p:cNvSpPr/>
            <p:nvPr/>
          </p:nvSpPr>
          <p:spPr>
            <a:xfrm>
              <a:off x="797208" y="2776303"/>
              <a:ext cx="2088773" cy="2088775"/>
            </a:xfrm>
            <a:prstGeom prst="ellipse">
              <a:avLst/>
            </a:prstGeom>
            <a:solidFill>
              <a:srgbClr val="008B92">
                <a:alpha val="31758"/>
              </a:srgbClr>
            </a:solidFill>
            <a:ln w="12700" cap="flat">
              <a:noFill/>
              <a:miter lim="400000"/>
            </a:ln>
            <a:effectLst/>
          </p:spPr>
          <p:txBody>
            <a:bodyPr wrap="square" lIns="48766" tIns="48766" rIns="48766" bIns="48766" numCol="1" anchor="ctr">
              <a:noAutofit/>
            </a:bodyPr>
            <a:lstStyle/>
            <a:p>
              <a:pPr>
                <a:defRPr>
                  <a:latin typeface="+mj-lt"/>
                  <a:ea typeface="+mj-ea"/>
                  <a:cs typeface="+mj-cs"/>
                  <a:sym typeface="Calibri"/>
                </a:defRPr>
              </a:pPr>
              <a:endParaRPr/>
            </a:p>
          </p:txBody>
        </p:sp>
        <p:sp>
          <p:nvSpPr>
            <p:cNvPr id="189" name="Circle"/>
            <p:cNvSpPr/>
            <p:nvPr/>
          </p:nvSpPr>
          <p:spPr>
            <a:xfrm>
              <a:off x="3342101" y="788780"/>
              <a:ext cx="2088773" cy="2088773"/>
            </a:xfrm>
            <a:prstGeom prst="ellipse">
              <a:avLst/>
            </a:prstGeom>
            <a:solidFill>
              <a:srgbClr val="008B92">
                <a:alpha val="31758"/>
              </a:srgbClr>
            </a:solidFill>
            <a:ln w="12700" cap="flat">
              <a:noFill/>
              <a:miter lim="400000"/>
            </a:ln>
            <a:effectLst/>
          </p:spPr>
          <p:txBody>
            <a:bodyPr wrap="square" lIns="48766" tIns="48766" rIns="48766" bIns="48766" numCol="1" anchor="ctr">
              <a:noAutofit/>
            </a:bodyPr>
            <a:lstStyle/>
            <a:p>
              <a:pPr>
                <a:defRPr>
                  <a:latin typeface="+mj-lt"/>
                  <a:ea typeface="+mj-ea"/>
                  <a:cs typeface="+mj-cs"/>
                  <a:sym typeface="Calibri"/>
                </a:defRPr>
              </a:pPr>
              <a:endParaRPr/>
            </a:p>
          </p:txBody>
        </p:sp>
        <p:sp>
          <p:nvSpPr>
            <p:cNvPr id="190" name="PARTNER…"/>
            <p:cNvSpPr txBox="1"/>
            <p:nvPr/>
          </p:nvSpPr>
          <p:spPr>
            <a:xfrm>
              <a:off x="6508022" y="721771"/>
              <a:ext cx="4984749" cy="22227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t">
              <a:normAutofit/>
            </a:bodyPr>
            <a:lstStyle/>
            <a:p>
              <a:pPr defTabSz="457200">
                <a:lnSpc>
                  <a:spcPct val="115000"/>
                </a:lnSpc>
                <a:defRPr sz="1700" b="1">
                  <a:solidFill>
                    <a:srgbClr val="242E7C"/>
                  </a:solidFill>
                  <a:uFill>
                    <a:solidFill>
                      <a:srgbClr val="000000"/>
                    </a:solidFill>
                  </a:uFill>
                  <a:latin typeface="Century Gothic"/>
                  <a:ea typeface="Century Gothic"/>
                  <a:cs typeface="Century Gothic"/>
                  <a:sym typeface="Century Gothic"/>
                </a:defRPr>
              </a:pPr>
              <a:r>
                <a:t>PARTNER</a:t>
              </a:r>
            </a:p>
            <a:p>
              <a:pPr marL="279400" indent="-279400" defTabSz="457200">
                <a:lnSpc>
                  <a:spcPct val="115000"/>
                </a:lnSpc>
                <a:buSzPct val="100000"/>
                <a:buFont typeface="Symbol"/>
                <a:buChar char="·"/>
                <a:defRPr sz="1700">
                  <a:uFill>
                    <a:solidFill>
                      <a:srgbClr val="000000"/>
                    </a:solidFill>
                  </a:uFill>
                  <a:latin typeface="Century Gothic"/>
                  <a:ea typeface="Century Gothic"/>
                  <a:cs typeface="Century Gothic"/>
                  <a:sym typeface="Century Gothic"/>
                </a:defRPr>
              </a:pPr>
              <a:r>
                <a:t>Sectors other than health</a:t>
              </a:r>
            </a:p>
            <a:p>
              <a:pPr marL="279400" indent="-279400" defTabSz="457200">
                <a:lnSpc>
                  <a:spcPct val="115000"/>
                </a:lnSpc>
                <a:buSzPct val="100000"/>
                <a:buFont typeface="Symbol"/>
                <a:buChar char="·"/>
                <a:defRPr sz="1700">
                  <a:uFill>
                    <a:solidFill>
                      <a:srgbClr val="000000"/>
                    </a:solidFill>
                  </a:uFill>
                  <a:latin typeface="Century Gothic"/>
                  <a:ea typeface="Century Gothic"/>
                  <a:cs typeface="Century Gothic"/>
                  <a:sym typeface="Century Gothic"/>
                </a:defRPr>
              </a:pPr>
              <a:r>
                <a:t>Evaluate the effectiveness</a:t>
              </a:r>
            </a:p>
            <a:p>
              <a:pPr marL="279400" indent="-279400" defTabSz="457200">
                <a:lnSpc>
                  <a:spcPct val="115000"/>
                </a:lnSpc>
                <a:buSzPct val="100000"/>
                <a:buFont typeface="Symbol"/>
                <a:buChar char="·"/>
                <a:defRPr sz="1700">
                  <a:uFill>
                    <a:solidFill>
                      <a:srgbClr val="000000"/>
                    </a:solidFill>
                  </a:uFill>
                  <a:latin typeface="Century Gothic"/>
                  <a:ea typeface="Century Gothic"/>
                  <a:cs typeface="Century Gothic"/>
                  <a:sym typeface="Century Gothic"/>
                </a:defRPr>
              </a:pPr>
              <a:r>
                <a:t>Integrated policy-making</a:t>
              </a:r>
            </a:p>
            <a:p>
              <a:pPr marL="279400" indent="-279400" defTabSz="457200">
                <a:lnSpc>
                  <a:spcPct val="115000"/>
                </a:lnSpc>
                <a:buSzPct val="100000"/>
                <a:buFont typeface="Symbol"/>
                <a:buChar char="·"/>
                <a:defRPr sz="1700">
                  <a:uFill>
                    <a:solidFill>
                      <a:srgbClr val="000000"/>
                    </a:solidFill>
                  </a:uFill>
                  <a:latin typeface="Century Gothic"/>
                  <a:ea typeface="Century Gothic"/>
                  <a:cs typeface="Century Gothic"/>
                  <a:sym typeface="Century Gothic"/>
                </a:defRPr>
              </a:pPr>
              <a:r>
                <a:t>Build capacity</a:t>
              </a:r>
            </a:p>
            <a:p>
              <a:pPr marL="279400" indent="-279400" defTabSz="457200">
                <a:lnSpc>
                  <a:spcPct val="115000"/>
                </a:lnSpc>
                <a:buSzPct val="100000"/>
                <a:buFont typeface="Symbol"/>
                <a:buChar char="·"/>
                <a:defRPr sz="1700">
                  <a:uFill>
                    <a:solidFill>
                      <a:srgbClr val="000000"/>
                    </a:solidFill>
                  </a:uFill>
                  <a:latin typeface="Century Gothic"/>
                  <a:ea typeface="Century Gothic"/>
                  <a:cs typeface="Century Gothic"/>
                  <a:sym typeface="Century Gothic"/>
                </a:defRPr>
              </a:pPr>
              <a:r>
                <a:t>Resource mobilisation</a:t>
              </a:r>
            </a:p>
          </p:txBody>
        </p:sp>
        <p:sp>
          <p:nvSpPr>
            <p:cNvPr id="191" name="NEGOTIATOR…"/>
            <p:cNvSpPr txBox="1"/>
            <p:nvPr/>
          </p:nvSpPr>
          <p:spPr>
            <a:xfrm>
              <a:off x="6956848" y="4050996"/>
              <a:ext cx="3747441" cy="203389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t">
              <a:normAutofit/>
            </a:bodyPr>
            <a:lstStyle/>
            <a:p>
              <a:pPr defTabSz="457200">
                <a:lnSpc>
                  <a:spcPct val="115000"/>
                </a:lnSpc>
                <a:defRPr sz="1700" b="1">
                  <a:solidFill>
                    <a:srgbClr val="242E7C"/>
                  </a:solidFill>
                  <a:uFill>
                    <a:solidFill>
                      <a:srgbClr val="000000"/>
                    </a:solidFill>
                  </a:uFill>
                  <a:latin typeface="Century Gothic"/>
                  <a:ea typeface="Century Gothic"/>
                  <a:cs typeface="Century Gothic"/>
                  <a:sym typeface="Century Gothic"/>
                </a:defRPr>
              </a:pPr>
              <a:r>
                <a:t>NEGOTIATOR</a:t>
              </a:r>
            </a:p>
            <a:p>
              <a:pPr marL="279400" indent="-279400" defTabSz="457200">
                <a:lnSpc>
                  <a:spcPct val="115000"/>
                </a:lnSpc>
                <a:buSzPct val="100000"/>
                <a:buFont typeface="Symbol"/>
                <a:buChar char="·"/>
                <a:defRPr sz="1700">
                  <a:uFill>
                    <a:solidFill>
                      <a:srgbClr val="000000"/>
                    </a:solidFill>
                  </a:uFill>
                  <a:latin typeface="Century Gothic"/>
                  <a:ea typeface="Century Gothic"/>
                  <a:cs typeface="Century Gothic"/>
                  <a:sym typeface="Century Gothic"/>
                </a:defRPr>
              </a:pPr>
              <a:r>
                <a:t>Technical knowledge but </a:t>
              </a:r>
              <a:br/>
              <a:r>
                <a:t>no control</a:t>
              </a:r>
            </a:p>
            <a:p>
              <a:pPr marL="279400" indent="-279400" defTabSz="457200">
                <a:lnSpc>
                  <a:spcPct val="115000"/>
                </a:lnSpc>
                <a:buSzPct val="100000"/>
                <a:buFont typeface="Symbol"/>
                <a:buChar char="·"/>
                <a:defRPr sz="1700">
                  <a:uFill>
                    <a:solidFill>
                      <a:srgbClr val="000000"/>
                    </a:solidFill>
                  </a:uFill>
                  <a:latin typeface="Century Gothic"/>
                  <a:ea typeface="Century Gothic"/>
                  <a:cs typeface="Century Gothic"/>
                  <a:sym typeface="Century Gothic"/>
                </a:defRPr>
              </a:pPr>
              <a:r>
                <a:t>Intersectoral platforms - </a:t>
              </a:r>
            </a:p>
            <a:p>
              <a:pPr defTabSz="457200">
                <a:lnSpc>
                  <a:spcPct val="115000"/>
                </a:lnSpc>
                <a:defRPr sz="1700">
                  <a:uFill>
                    <a:solidFill>
                      <a:srgbClr val="000000"/>
                    </a:solidFill>
                  </a:uFill>
                  <a:latin typeface="Century Gothic"/>
                  <a:ea typeface="Century Gothic"/>
                  <a:cs typeface="Century Gothic"/>
                  <a:sym typeface="Century Gothic"/>
                </a:defRPr>
              </a:pPr>
              <a:r>
                <a:t>     Evidence base</a:t>
              </a:r>
            </a:p>
            <a:p>
              <a:pPr marL="279400" indent="-279400" defTabSz="457200">
                <a:lnSpc>
                  <a:spcPct val="115000"/>
                </a:lnSpc>
                <a:buSzPct val="100000"/>
                <a:buFont typeface="Symbol"/>
                <a:buChar char="·"/>
                <a:defRPr sz="1700">
                  <a:uFill>
                    <a:solidFill>
                      <a:srgbClr val="000000"/>
                    </a:solidFill>
                  </a:uFill>
                  <a:latin typeface="Century Gothic"/>
                  <a:ea typeface="Century Gothic"/>
                  <a:cs typeface="Century Gothic"/>
                  <a:sym typeface="Century Gothic"/>
                </a:defRPr>
              </a:pPr>
              <a:r>
                <a:t>Policy, legislative coherence</a:t>
              </a:r>
            </a:p>
          </p:txBody>
        </p:sp>
        <p:pic>
          <p:nvPicPr>
            <p:cNvPr id="192" name="HiAP-PPT_Cog.png" descr="HiAP-PPT_Cog.png"/>
            <p:cNvPicPr>
              <a:picLocks noChangeAspect="1"/>
            </p:cNvPicPr>
            <p:nvPr/>
          </p:nvPicPr>
          <p:blipFill>
            <a:blip r:embed="rId3"/>
            <a:stretch>
              <a:fillRect/>
            </a:stretch>
          </p:blipFill>
          <p:spPr>
            <a:xfrm>
              <a:off x="-1" y="1987605"/>
              <a:ext cx="3683190" cy="3666171"/>
            </a:xfrm>
            <a:prstGeom prst="rect">
              <a:avLst/>
            </a:prstGeom>
            <a:ln w="12700" cap="flat">
              <a:noFill/>
              <a:miter lim="400000"/>
            </a:ln>
            <a:effectLst/>
          </p:spPr>
        </p:pic>
        <p:pic>
          <p:nvPicPr>
            <p:cNvPr id="193" name="HiAP-PPT_Cog.png" descr="HiAP-PPT_Cog.png"/>
            <p:cNvPicPr>
              <a:picLocks noChangeAspect="1"/>
            </p:cNvPicPr>
            <p:nvPr/>
          </p:nvPicPr>
          <p:blipFill>
            <a:blip r:embed="rId3"/>
            <a:stretch>
              <a:fillRect/>
            </a:stretch>
          </p:blipFill>
          <p:spPr>
            <a:xfrm>
              <a:off x="2544984" y="-1"/>
              <a:ext cx="3683191" cy="3666171"/>
            </a:xfrm>
            <a:prstGeom prst="rect">
              <a:avLst/>
            </a:prstGeom>
            <a:ln w="12700" cap="flat">
              <a:noFill/>
              <a:miter lim="400000"/>
            </a:ln>
            <a:effectLst/>
          </p:spPr>
        </p:pic>
        <p:pic>
          <p:nvPicPr>
            <p:cNvPr id="194" name="HiAP-PPT_Cog.png" descr="HiAP-PPT_Cog.png"/>
            <p:cNvPicPr>
              <a:picLocks noChangeAspect="1"/>
            </p:cNvPicPr>
            <p:nvPr/>
          </p:nvPicPr>
          <p:blipFill>
            <a:blip r:embed="rId3"/>
            <a:stretch>
              <a:fillRect/>
            </a:stretch>
          </p:blipFill>
          <p:spPr>
            <a:xfrm rot="21120000">
              <a:off x="3023281" y="3234859"/>
              <a:ext cx="3683190" cy="3666171"/>
            </a:xfrm>
            <a:prstGeom prst="rect">
              <a:avLst/>
            </a:prstGeom>
            <a:ln w="12700" cap="flat">
              <a:noFill/>
              <a:miter lim="400000"/>
            </a:ln>
            <a:effectLst/>
          </p:spPr>
        </p:pic>
        <p:sp>
          <p:nvSpPr>
            <p:cNvPr id="195" name="LEADER"/>
            <p:cNvSpPr txBox="1"/>
            <p:nvPr/>
          </p:nvSpPr>
          <p:spPr>
            <a:xfrm>
              <a:off x="1253076" y="3587772"/>
              <a:ext cx="1177033" cy="4658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numCol="1" anchor="t">
              <a:spAutoFit/>
            </a:bodyPr>
            <a:lstStyle>
              <a:lvl1pPr>
                <a:defRPr b="1">
                  <a:solidFill>
                    <a:srgbClr val="242E7C"/>
                  </a:solidFill>
                  <a:latin typeface="Century Gothic"/>
                  <a:ea typeface="Century Gothic"/>
                  <a:cs typeface="Century Gothic"/>
                  <a:sym typeface="Century Gothic"/>
                </a:defRPr>
              </a:lvl1pPr>
            </a:lstStyle>
            <a:p>
              <a:r>
                <a:t>LEADER</a:t>
              </a:r>
            </a:p>
          </p:txBody>
        </p:sp>
        <p:sp>
          <p:nvSpPr>
            <p:cNvPr id="196" name="PARTNER"/>
            <p:cNvSpPr txBox="1"/>
            <p:nvPr/>
          </p:nvSpPr>
          <p:spPr>
            <a:xfrm>
              <a:off x="3700487" y="1600249"/>
              <a:ext cx="1371998" cy="4658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numCol="1" anchor="t">
              <a:spAutoFit/>
            </a:bodyPr>
            <a:lstStyle>
              <a:lvl1pPr>
                <a:defRPr b="1">
                  <a:solidFill>
                    <a:srgbClr val="242E7C"/>
                  </a:solidFill>
                  <a:latin typeface="Century Gothic"/>
                  <a:ea typeface="Century Gothic"/>
                  <a:cs typeface="Century Gothic"/>
                  <a:sym typeface="Century Gothic"/>
                </a:defRPr>
              </a:lvl1pPr>
            </a:lstStyle>
            <a:p>
              <a:r>
                <a:t>PARTNER</a:t>
              </a:r>
            </a:p>
          </p:txBody>
        </p:sp>
        <p:sp>
          <p:nvSpPr>
            <p:cNvPr id="197" name="NEGOTIATOR"/>
            <p:cNvSpPr txBox="1"/>
            <p:nvPr/>
          </p:nvSpPr>
          <p:spPr>
            <a:xfrm>
              <a:off x="3862022" y="4835027"/>
              <a:ext cx="2005708" cy="4658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numCol="1" anchor="t">
              <a:spAutoFit/>
            </a:bodyPr>
            <a:lstStyle>
              <a:lvl1pPr>
                <a:defRPr b="1">
                  <a:solidFill>
                    <a:srgbClr val="242E7C"/>
                  </a:solidFill>
                  <a:latin typeface="Century Gothic"/>
                  <a:ea typeface="Century Gothic"/>
                  <a:cs typeface="Century Gothic"/>
                  <a:sym typeface="Century Gothic"/>
                </a:defRPr>
              </a:lvl1pPr>
            </a:lstStyle>
            <a:p>
              <a:r>
                <a:t>NEGOTIATOR</a:t>
              </a:r>
            </a:p>
          </p:txBody>
        </p:sp>
      </p:grpSp>
      <p:grpSp>
        <p:nvGrpSpPr>
          <p:cNvPr id="204" name="Group"/>
          <p:cNvGrpSpPr/>
          <p:nvPr/>
        </p:nvGrpSpPr>
        <p:grpSpPr>
          <a:xfrm>
            <a:off x="0" y="-16670"/>
            <a:ext cx="2568181" cy="1943896"/>
            <a:chOff x="0" y="0"/>
            <a:chExt cx="2568180" cy="1943894"/>
          </a:xfrm>
        </p:grpSpPr>
        <p:sp>
          <p:nvSpPr>
            <p:cNvPr id="199"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4452DA"/>
                </a:gs>
                <a:gs pos="100000">
                  <a:srgbClr val="242E7C"/>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202" name="Group 25"/>
            <p:cNvGrpSpPr/>
            <p:nvPr/>
          </p:nvGrpSpPr>
          <p:grpSpPr>
            <a:xfrm>
              <a:off x="604404" y="458877"/>
              <a:ext cx="1127558" cy="1026211"/>
              <a:chOff x="0" y="-1"/>
              <a:chExt cx="1127556" cy="1026210"/>
            </a:xfrm>
          </p:grpSpPr>
          <p:sp>
            <p:nvSpPr>
              <p:cNvPr id="200" name="Title 1"/>
              <p:cNvSpPr txBox="1"/>
              <p:nvPr/>
            </p:nvSpPr>
            <p:spPr>
              <a:xfrm>
                <a:off x="-1" y="-2"/>
                <a:ext cx="1127558" cy="10262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11</a:t>
                </a:r>
              </a:p>
            </p:txBody>
          </p:sp>
          <p:sp>
            <p:nvSpPr>
              <p:cNvPr id="201"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pic>
          <p:nvPicPr>
            <p:cNvPr id="203" name="HiAP-modules-text.png" descr="HiAP-modules-text.png"/>
            <p:cNvPicPr>
              <a:picLocks noChangeAspect="1"/>
            </p:cNvPicPr>
            <p:nvPr/>
          </p:nvPicPr>
          <p:blipFill>
            <a:blip r:embed="rId4"/>
            <a:stretch>
              <a:fillRect/>
            </a:stretch>
          </p:blipFill>
          <p:spPr>
            <a:xfrm>
              <a:off x="94851" y="84136"/>
              <a:ext cx="502019" cy="1594031"/>
            </a:xfrm>
            <a:prstGeom prst="rect">
              <a:avLst/>
            </a:prstGeom>
            <a:ln w="12700" cap="flat">
              <a:noFill/>
              <a:miter lim="400000"/>
            </a:ln>
            <a:effectLst/>
          </p:spPr>
        </p:pic>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j-lt"/>
                <a:ea typeface="+mj-ea"/>
                <a:cs typeface="+mj-cs"/>
                <a:sym typeface="Calibri"/>
              </a:defRPr>
            </a:pPr>
            <a:endParaRPr/>
          </a:p>
        </p:txBody>
      </p:sp>
      <p:sp>
        <p:nvSpPr>
          <p:cNvPr id="209" name="Leadership qualities"/>
          <p:cNvSpPr txBox="1">
            <a:spLocks noGrp="1"/>
          </p:cNvSpPr>
          <p:nvPr>
            <p:ph type="title"/>
          </p:nvPr>
        </p:nvSpPr>
        <p:spPr>
          <a:xfrm>
            <a:off x="2948321" y="248346"/>
            <a:ext cx="8747240" cy="1413936"/>
          </a:xfrm>
          <a:prstGeom prst="rect">
            <a:avLst/>
          </a:prstGeom>
        </p:spPr>
        <p:txBody>
          <a:bodyPr/>
          <a:lstStyle>
            <a:lvl1pPr marR="355600" algn="just" defTabSz="457200">
              <a:lnSpc>
                <a:spcPts val="6300"/>
              </a:lnSpc>
              <a:defRPr sz="4400" b="1" cap="all">
                <a:solidFill>
                  <a:srgbClr val="FFFFFF"/>
                </a:solidFill>
                <a:uFill>
                  <a:solidFill>
                    <a:srgbClr val="000000"/>
                  </a:solidFill>
                </a:uFill>
                <a:latin typeface="Century Gothic"/>
                <a:ea typeface="Century Gothic"/>
                <a:cs typeface="Century Gothic"/>
                <a:sym typeface="Century Gothic"/>
              </a:defRPr>
            </a:lvl1pPr>
          </a:lstStyle>
          <a:p>
            <a:r>
              <a:t>Leadership qualities</a:t>
            </a:r>
          </a:p>
        </p:txBody>
      </p:sp>
      <p:grpSp>
        <p:nvGrpSpPr>
          <p:cNvPr id="213" name="Group"/>
          <p:cNvGrpSpPr/>
          <p:nvPr/>
        </p:nvGrpSpPr>
        <p:grpSpPr>
          <a:xfrm>
            <a:off x="966403" y="2036074"/>
            <a:ext cx="10526394" cy="7181744"/>
            <a:chOff x="0" y="0"/>
            <a:chExt cx="10526392" cy="7181742"/>
          </a:xfrm>
        </p:grpSpPr>
        <p:sp>
          <p:nvSpPr>
            <p:cNvPr id="210" name="The absence of unfair and  avoidable or remediable differences  in health among population groups  defined socially, economically,  demographically or geographically.  - World Health Organization 2008"/>
            <p:cNvSpPr txBox="1"/>
            <p:nvPr/>
          </p:nvSpPr>
          <p:spPr>
            <a:xfrm>
              <a:off x="912410" y="933052"/>
              <a:ext cx="9613982" cy="55095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t">
              <a:spAutoFit/>
            </a:bodyPr>
            <a:lstStyle/>
            <a:p>
              <a:pPr marR="355600" defTabSz="457200">
                <a:lnSpc>
                  <a:spcPts val="3300"/>
                </a:lnSpc>
                <a:spcBef>
                  <a:spcPts val="300"/>
                </a:spcBef>
                <a:defRPr i="1">
                  <a:solidFill>
                    <a:srgbClr val="008B92"/>
                  </a:solidFill>
                  <a:uFill>
                    <a:solidFill>
                      <a:srgbClr val="000000"/>
                    </a:solidFill>
                  </a:uFill>
                  <a:latin typeface="Century Gothic"/>
                  <a:ea typeface="Century Gothic"/>
                  <a:cs typeface="Century Gothic"/>
                  <a:sym typeface="Century Gothic"/>
                </a:defRPr>
              </a:pPr>
              <a:r>
                <a:t>People often think of</a:t>
              </a:r>
              <a:r>
                <a:rPr i="0"/>
                <a:t> </a:t>
              </a:r>
              <a:r>
                <a:rPr b="1"/>
                <a:t>‘leadership’</a:t>
              </a:r>
              <a:r>
                <a:rPr i="0"/>
                <a:t> </a:t>
              </a:r>
              <a:r>
                <a:t>in terms of personality characteristics, usually as something they call charisma. Since few people have great charisma, this leads logically to the conclusion that few people can provide leadership, which gets us into increasing trouble. </a:t>
              </a:r>
              <a:r>
                <a:rPr b="1"/>
                <a:t>Leadership is entirely different</a:t>
              </a:r>
              <a:r>
                <a:rPr i="0"/>
                <a:t>. </a:t>
              </a:r>
              <a:r>
                <a:t>It is associated with taking an organization into the future, and in an ever-faster-moving world, leadership is increasingly needed from more and more people, no matter where they are in a hierarchy. The notion that a few extraordinary people at the top can provide all the leadership needed today is ridiculous, and it’s a recipe for failure.</a:t>
              </a:r>
              <a:r>
                <a:rPr i="0"/>
                <a:t> </a:t>
              </a:r>
              <a:br>
                <a:rPr i="0"/>
              </a:br>
              <a:br>
                <a:rPr i="0"/>
              </a:br>
              <a:r>
                <a:rPr sz="1700" i="0">
                  <a:solidFill>
                    <a:srgbClr val="000000"/>
                  </a:solidFill>
                </a:rPr>
                <a:t>– John P Kotter (2013) </a:t>
              </a:r>
              <a:r>
                <a:rPr sz="1700">
                  <a:solidFill>
                    <a:srgbClr val="000000"/>
                  </a:solidFill>
                </a:rPr>
                <a:t>Harvard Business Review </a:t>
              </a:r>
              <a:r>
                <a:rPr sz="1700" i="0">
                  <a:solidFill>
                    <a:srgbClr val="000000"/>
                  </a:solidFill>
                </a:rPr>
                <a:t>Blog</a:t>
              </a:r>
            </a:p>
          </p:txBody>
        </p:sp>
        <p:sp>
          <p:nvSpPr>
            <p:cNvPr id="211" name="“"/>
            <p:cNvSpPr txBox="1"/>
            <p:nvPr/>
          </p:nvSpPr>
          <p:spPr>
            <a:xfrm>
              <a:off x="-1" y="-1"/>
              <a:ext cx="1024633" cy="21459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numCol="1" anchor="t">
              <a:spAutoFit/>
            </a:bodyPr>
            <a:lstStyle>
              <a:lvl1pPr>
                <a:lnSpc>
                  <a:spcPct val="120000"/>
                </a:lnSpc>
                <a:spcBef>
                  <a:spcPts val="1400"/>
                </a:spcBef>
                <a:defRPr sz="14400" b="1">
                  <a:solidFill>
                    <a:srgbClr val="008B92"/>
                  </a:solidFill>
                  <a:latin typeface="Arial"/>
                  <a:ea typeface="Arial"/>
                  <a:cs typeface="Arial"/>
                  <a:sym typeface="Arial"/>
                </a:defRPr>
              </a:lvl1pPr>
            </a:lstStyle>
            <a:p>
              <a:r>
                <a:t>“</a:t>
              </a:r>
            </a:p>
          </p:txBody>
        </p:sp>
        <p:sp>
          <p:nvSpPr>
            <p:cNvPr id="212" name="”"/>
            <p:cNvSpPr txBox="1"/>
            <p:nvPr/>
          </p:nvSpPr>
          <p:spPr>
            <a:xfrm>
              <a:off x="6613841" y="5035839"/>
              <a:ext cx="1024633" cy="21459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numCol="1" anchor="t">
              <a:spAutoFit/>
            </a:bodyPr>
            <a:lstStyle>
              <a:lvl1pPr>
                <a:lnSpc>
                  <a:spcPct val="120000"/>
                </a:lnSpc>
                <a:spcBef>
                  <a:spcPts val="1400"/>
                </a:spcBef>
                <a:defRPr sz="14400" b="1">
                  <a:solidFill>
                    <a:srgbClr val="008B92"/>
                  </a:solidFill>
                  <a:latin typeface="Arial"/>
                  <a:ea typeface="Arial"/>
                  <a:cs typeface="Arial"/>
                  <a:sym typeface="Arial"/>
                </a:defRPr>
              </a:lvl1pPr>
            </a:lstStyle>
            <a:p>
              <a:r>
                <a:t>”</a:t>
              </a:r>
            </a:p>
          </p:txBody>
        </p:sp>
      </p:grpSp>
      <p:grpSp>
        <p:nvGrpSpPr>
          <p:cNvPr id="219" name="Group"/>
          <p:cNvGrpSpPr/>
          <p:nvPr/>
        </p:nvGrpSpPr>
        <p:grpSpPr>
          <a:xfrm>
            <a:off x="0" y="-16670"/>
            <a:ext cx="2568181" cy="1943896"/>
            <a:chOff x="0" y="0"/>
            <a:chExt cx="2568180" cy="1943894"/>
          </a:xfrm>
        </p:grpSpPr>
        <p:sp>
          <p:nvSpPr>
            <p:cNvPr id="214"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4452DA"/>
                </a:gs>
                <a:gs pos="100000">
                  <a:srgbClr val="242E7C"/>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217" name="Group 25"/>
            <p:cNvGrpSpPr/>
            <p:nvPr/>
          </p:nvGrpSpPr>
          <p:grpSpPr>
            <a:xfrm>
              <a:off x="604404" y="458877"/>
              <a:ext cx="1127558" cy="1026211"/>
              <a:chOff x="0" y="-1"/>
              <a:chExt cx="1127556" cy="1026210"/>
            </a:xfrm>
          </p:grpSpPr>
          <p:sp>
            <p:nvSpPr>
              <p:cNvPr id="215" name="Title 1"/>
              <p:cNvSpPr txBox="1"/>
              <p:nvPr/>
            </p:nvSpPr>
            <p:spPr>
              <a:xfrm>
                <a:off x="-1" y="-2"/>
                <a:ext cx="1127558" cy="10262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11</a:t>
                </a:r>
              </a:p>
            </p:txBody>
          </p:sp>
          <p:sp>
            <p:nvSpPr>
              <p:cNvPr id="216"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pic>
          <p:nvPicPr>
            <p:cNvPr id="218"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j-lt"/>
                <a:ea typeface="+mj-ea"/>
                <a:cs typeface="+mj-cs"/>
                <a:sym typeface="Calibri"/>
              </a:defRPr>
            </a:pPr>
            <a:endParaRPr/>
          </a:p>
        </p:txBody>
      </p:sp>
      <p:sp>
        <p:nvSpPr>
          <p:cNvPr id="224" name="Leadership and HiAP"/>
          <p:cNvSpPr txBox="1">
            <a:spLocks noGrp="1"/>
          </p:cNvSpPr>
          <p:nvPr>
            <p:ph type="title"/>
          </p:nvPr>
        </p:nvSpPr>
        <p:spPr>
          <a:xfrm>
            <a:off x="2948321" y="248346"/>
            <a:ext cx="9444747" cy="1413936"/>
          </a:xfrm>
          <a:prstGeom prst="rect">
            <a:avLst/>
          </a:prstGeom>
        </p:spPr>
        <p:txBody>
          <a:bodyPr/>
          <a:lstStyle/>
          <a:p>
            <a:pPr marR="355600" algn="just" defTabSz="457200">
              <a:lnSpc>
                <a:spcPts val="6300"/>
              </a:lnSpc>
              <a:defRPr sz="4400" b="1" cap="all">
                <a:solidFill>
                  <a:srgbClr val="FFFFFF"/>
                </a:solidFill>
                <a:uFill>
                  <a:solidFill>
                    <a:srgbClr val="000000"/>
                  </a:solidFill>
                </a:uFill>
                <a:latin typeface="Century Gothic"/>
                <a:ea typeface="Century Gothic"/>
                <a:cs typeface="Century Gothic"/>
                <a:sym typeface="Century Gothic"/>
              </a:defRPr>
            </a:pPr>
            <a:r>
              <a:t>Leadership and H</a:t>
            </a:r>
            <a:r>
              <a:rPr cap="none"/>
              <a:t>i</a:t>
            </a:r>
            <a:r>
              <a:t>AP</a:t>
            </a:r>
          </a:p>
        </p:txBody>
      </p:sp>
      <p:sp>
        <p:nvSpPr>
          <p:cNvPr id="225" name="Rectangle 4"/>
          <p:cNvSpPr txBox="1"/>
          <p:nvPr/>
        </p:nvSpPr>
        <p:spPr>
          <a:xfrm>
            <a:off x="2039078" y="3093914"/>
            <a:ext cx="8109709" cy="20755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spAutoFit/>
          </a:bodyPr>
          <a:lstStyle/>
          <a:p>
            <a:pPr defTabSz="457200">
              <a:lnSpc>
                <a:spcPct val="115000"/>
              </a:lnSpc>
              <a:defRPr sz="2900">
                <a:uFill>
                  <a:solidFill>
                    <a:srgbClr val="000000"/>
                  </a:solidFill>
                </a:uFill>
                <a:latin typeface="Century Gothic"/>
                <a:ea typeface="Century Gothic"/>
                <a:cs typeface="Century Gothic"/>
                <a:sym typeface="Century Gothic"/>
              </a:defRPr>
            </a:pPr>
            <a:r>
              <a:t>Leaders can be seen as policy entrepreneurs – they help with the understanding of an issue, </a:t>
            </a:r>
            <a:br/>
            <a:r>
              <a:t>they frame it and act as facilitators.</a:t>
            </a:r>
          </a:p>
        </p:txBody>
      </p:sp>
      <p:sp>
        <p:nvSpPr>
          <p:cNvPr id="226" name="Line"/>
          <p:cNvSpPr/>
          <p:nvPr/>
        </p:nvSpPr>
        <p:spPr>
          <a:xfrm>
            <a:off x="1023553" y="5468618"/>
            <a:ext cx="10589462" cy="2"/>
          </a:xfrm>
          <a:prstGeom prst="line">
            <a:avLst/>
          </a:prstGeom>
          <a:ln w="12700">
            <a:solidFill>
              <a:srgbClr val="242E7C"/>
            </a:solidFill>
            <a:miter lim="400000"/>
          </a:ln>
        </p:spPr>
        <p:txBody>
          <a:bodyPr lIns="45718" tIns="45718" rIns="45718" bIns="45718"/>
          <a:lstStyle/>
          <a:p>
            <a:endParaRPr/>
          </a:p>
        </p:txBody>
      </p:sp>
      <p:sp>
        <p:nvSpPr>
          <p:cNvPr id="227" name="Rectangle 4"/>
          <p:cNvSpPr txBox="1"/>
          <p:nvPr/>
        </p:nvSpPr>
        <p:spPr>
          <a:xfrm>
            <a:off x="2039079" y="5767766"/>
            <a:ext cx="9235880" cy="20755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spAutoFit/>
          </a:bodyPr>
          <a:lstStyle/>
          <a:p>
            <a:pPr defTabSz="457200">
              <a:lnSpc>
                <a:spcPct val="115000"/>
              </a:lnSpc>
              <a:defRPr sz="2900">
                <a:uFill>
                  <a:solidFill>
                    <a:srgbClr val="000000"/>
                  </a:solidFill>
                </a:uFill>
                <a:latin typeface="Century Gothic"/>
                <a:ea typeface="Century Gothic"/>
                <a:cs typeface="Century Gothic"/>
                <a:sym typeface="Century Gothic"/>
              </a:defRPr>
            </a:pPr>
            <a:r>
              <a:t>Leaders today are not always individuals – they can also be organizations and movements </a:t>
            </a:r>
            <a:br/>
            <a:r>
              <a:t>e.g. social movements such as the women’s health movement and the HIV/AIDS movement.</a:t>
            </a:r>
          </a:p>
        </p:txBody>
      </p:sp>
      <p:grpSp>
        <p:nvGrpSpPr>
          <p:cNvPr id="233" name="Group"/>
          <p:cNvGrpSpPr/>
          <p:nvPr/>
        </p:nvGrpSpPr>
        <p:grpSpPr>
          <a:xfrm>
            <a:off x="0" y="-16670"/>
            <a:ext cx="2568181" cy="1943896"/>
            <a:chOff x="0" y="0"/>
            <a:chExt cx="2568180" cy="1943894"/>
          </a:xfrm>
        </p:grpSpPr>
        <p:sp>
          <p:nvSpPr>
            <p:cNvPr id="228"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4452DA"/>
                </a:gs>
                <a:gs pos="100000">
                  <a:srgbClr val="242E7C"/>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231" name="Group 25"/>
            <p:cNvGrpSpPr/>
            <p:nvPr/>
          </p:nvGrpSpPr>
          <p:grpSpPr>
            <a:xfrm>
              <a:off x="604404" y="458877"/>
              <a:ext cx="1127558" cy="1026211"/>
              <a:chOff x="0" y="-1"/>
              <a:chExt cx="1127556" cy="1026210"/>
            </a:xfrm>
          </p:grpSpPr>
          <p:sp>
            <p:nvSpPr>
              <p:cNvPr id="229" name="Title 1"/>
              <p:cNvSpPr txBox="1"/>
              <p:nvPr/>
            </p:nvSpPr>
            <p:spPr>
              <a:xfrm>
                <a:off x="-1" y="-2"/>
                <a:ext cx="1127558" cy="10262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11</a:t>
                </a:r>
              </a:p>
            </p:txBody>
          </p:sp>
          <p:sp>
            <p:nvSpPr>
              <p:cNvPr id="230"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pic>
          <p:nvPicPr>
            <p:cNvPr id="232"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sp>
        <p:nvSpPr>
          <p:cNvPr id="234" name="Pentagon 1"/>
          <p:cNvSpPr/>
          <p:nvPr/>
        </p:nvSpPr>
        <p:spPr>
          <a:xfrm>
            <a:off x="0" y="2921395"/>
            <a:ext cx="1645047" cy="25463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066" y="21600"/>
                </a:lnTo>
                <a:lnTo>
                  <a:pt x="21600" y="11002"/>
                </a:lnTo>
                <a:lnTo>
                  <a:pt x="7066" y="0"/>
                </a:lnTo>
                <a:lnTo>
                  <a:pt x="0" y="0"/>
                </a:lnTo>
                <a:close/>
              </a:path>
            </a:pathLst>
          </a:custGeom>
          <a:solidFill>
            <a:srgbClr val="532075"/>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235" name="Pentagon 1"/>
          <p:cNvSpPr/>
          <p:nvPr/>
        </p:nvSpPr>
        <p:spPr>
          <a:xfrm>
            <a:off x="0" y="5456633"/>
            <a:ext cx="1645047" cy="2546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066" y="21600"/>
                </a:lnTo>
                <a:lnTo>
                  <a:pt x="21600" y="11002"/>
                </a:lnTo>
                <a:lnTo>
                  <a:pt x="7066" y="0"/>
                </a:lnTo>
                <a:lnTo>
                  <a:pt x="0" y="0"/>
                </a:lnTo>
                <a:close/>
              </a:path>
            </a:pathLst>
          </a:custGeom>
          <a:solidFill>
            <a:srgbClr val="E50069"/>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E50069"/>
                </a:solidFill>
              </a:defRPr>
            </a:pP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Pentagon 1"/>
          <p:cNvSpPr/>
          <p:nvPr/>
        </p:nvSpPr>
        <p:spPr>
          <a:xfrm>
            <a:off x="0" y="6423024"/>
            <a:ext cx="1646636" cy="17684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4"/>
                </a:lnTo>
                <a:lnTo>
                  <a:pt x="11516" y="0"/>
                </a:lnTo>
                <a:lnTo>
                  <a:pt x="0" y="0"/>
                </a:lnTo>
                <a:close/>
              </a:path>
            </a:pathLst>
          </a:custGeom>
          <a:solidFill>
            <a:srgbClr val="E50069"/>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240" name="Pentagon 1"/>
          <p:cNvSpPr/>
          <p:nvPr/>
        </p:nvSpPr>
        <p:spPr>
          <a:xfrm>
            <a:off x="0" y="4668042"/>
            <a:ext cx="1646636" cy="17680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1"/>
                </a:lnTo>
                <a:lnTo>
                  <a:pt x="11516" y="0"/>
                </a:lnTo>
                <a:lnTo>
                  <a:pt x="0" y="0"/>
                </a:lnTo>
                <a:close/>
              </a:path>
            </a:pathLst>
          </a:custGeom>
          <a:solidFill>
            <a:srgbClr val="E46506"/>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E50069"/>
                </a:solidFill>
              </a:defRPr>
            </a:pPr>
            <a:endParaRPr/>
          </a:p>
        </p:txBody>
      </p:sp>
      <p:sp>
        <p:nvSpPr>
          <p:cNvPr id="241"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j-lt"/>
                <a:ea typeface="+mj-ea"/>
                <a:cs typeface="+mj-cs"/>
                <a:sym typeface="Calibri"/>
              </a:defRPr>
            </a:pPr>
            <a:endParaRPr/>
          </a:p>
        </p:txBody>
      </p:sp>
      <p:sp>
        <p:nvSpPr>
          <p:cNvPr id="242" name="Content Placeholder 2"/>
          <p:cNvSpPr txBox="1">
            <a:spLocks noGrp="1"/>
          </p:cNvSpPr>
          <p:nvPr>
            <p:ph type="body" sz="quarter" idx="1"/>
          </p:nvPr>
        </p:nvSpPr>
        <p:spPr>
          <a:xfrm>
            <a:off x="2017912" y="2976033"/>
            <a:ext cx="10441944" cy="1594031"/>
          </a:xfrm>
          <a:prstGeom prst="rect">
            <a:avLst/>
          </a:prstGeom>
        </p:spPr>
        <p:txBody>
          <a:bodyPr/>
          <a:lstStyle/>
          <a:p>
            <a:pPr marL="0" indent="0" defTabSz="457200">
              <a:lnSpc>
                <a:spcPct val="115000"/>
              </a:lnSpc>
              <a:spcBef>
                <a:spcPts val="0"/>
              </a:spcBef>
              <a:buSzTx/>
              <a:buNone/>
              <a:defRPr sz="2500">
                <a:uFill>
                  <a:solidFill>
                    <a:srgbClr val="000000"/>
                  </a:solidFill>
                </a:uFill>
                <a:latin typeface="Century Gothic"/>
                <a:ea typeface="Century Gothic"/>
                <a:cs typeface="Century Gothic"/>
                <a:sym typeface="Century Gothic"/>
              </a:defRPr>
            </a:pPr>
            <a:r>
              <a:t>Old notions of leadership as dynamic, decisive, </a:t>
            </a:r>
            <a:br/>
            <a:r>
              <a:t>authoritarian and competitive are not well suited </a:t>
            </a:r>
            <a:br/>
            <a:r>
              <a:t>to the complexities of implementing HiAP.</a:t>
            </a:r>
          </a:p>
        </p:txBody>
      </p:sp>
      <p:grpSp>
        <p:nvGrpSpPr>
          <p:cNvPr id="245" name="Group"/>
          <p:cNvGrpSpPr/>
          <p:nvPr/>
        </p:nvGrpSpPr>
        <p:grpSpPr>
          <a:xfrm>
            <a:off x="1258259" y="4675582"/>
            <a:ext cx="10741448" cy="1754588"/>
            <a:chOff x="0" y="0"/>
            <a:chExt cx="10741447" cy="1754586"/>
          </a:xfrm>
        </p:grpSpPr>
        <p:sp>
          <p:nvSpPr>
            <p:cNvPr id="243" name="Line"/>
            <p:cNvSpPr/>
            <p:nvPr/>
          </p:nvSpPr>
          <p:spPr>
            <a:xfrm>
              <a:off x="-1" y="-1"/>
              <a:ext cx="10741448"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244" name="Line"/>
            <p:cNvSpPr/>
            <p:nvPr/>
          </p:nvSpPr>
          <p:spPr>
            <a:xfrm>
              <a:off x="-1" y="1754585"/>
              <a:ext cx="10741448"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grpSp>
      <p:sp>
        <p:nvSpPr>
          <p:cNvPr id="246" name="Rectangle 1"/>
          <p:cNvSpPr txBox="1"/>
          <p:nvPr/>
        </p:nvSpPr>
        <p:spPr>
          <a:xfrm>
            <a:off x="2017912" y="5035203"/>
            <a:ext cx="10451018" cy="9575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958712">
              <a:lnSpc>
                <a:spcPct val="120000"/>
              </a:lnSpc>
              <a:spcBef>
                <a:spcPts val="900"/>
              </a:spcBef>
              <a:defRPr sz="2500" spc="-75">
                <a:latin typeface="Century Gothic"/>
                <a:ea typeface="Century Gothic"/>
                <a:cs typeface="Century Gothic"/>
                <a:sym typeface="Century Gothic"/>
              </a:defRPr>
            </a:pPr>
            <a:r>
              <a:t>Systems leadership requires a ‘distributed’ approach, </a:t>
            </a:r>
            <a:br/>
            <a:r>
              <a:t>with well-developed skills of negotiation and consultation.</a:t>
            </a:r>
          </a:p>
        </p:txBody>
      </p:sp>
      <p:sp>
        <p:nvSpPr>
          <p:cNvPr id="247" name="Rectangle 2"/>
          <p:cNvSpPr txBox="1"/>
          <p:nvPr/>
        </p:nvSpPr>
        <p:spPr>
          <a:xfrm>
            <a:off x="2017912" y="6673715"/>
            <a:ext cx="10451018" cy="19024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958712">
              <a:lnSpc>
                <a:spcPct val="120000"/>
              </a:lnSpc>
              <a:spcBef>
                <a:spcPts val="900"/>
              </a:spcBef>
              <a:defRPr sz="2500" spc="-75">
                <a:latin typeface="Century Gothic"/>
                <a:ea typeface="Century Gothic"/>
                <a:cs typeface="Century Gothic"/>
                <a:sym typeface="Century Gothic"/>
              </a:defRPr>
            </a:pPr>
            <a:r>
              <a:t>Good leadership is not only about the individual qualities of the </a:t>
            </a:r>
            <a:br/>
            <a:r>
              <a:t>leader but also about enabling the whole system to be supportive </a:t>
            </a:r>
            <a:br/>
            <a:r>
              <a:t>of innovation, an awareness and understanding of complexity </a:t>
            </a:r>
            <a:br/>
            <a:r>
              <a:t>and an appreciation of the perspectives of different stakeholders.</a:t>
            </a:r>
          </a:p>
        </p:txBody>
      </p:sp>
      <p:sp>
        <p:nvSpPr>
          <p:cNvPr id="248" name="Credit: slide created by Dr Catherine Hannaway, Durham University for the PAHO Health in All Policies training, May 2015."/>
          <p:cNvSpPr txBox="1"/>
          <p:nvPr/>
        </p:nvSpPr>
        <p:spPr>
          <a:xfrm>
            <a:off x="1427276" y="9140663"/>
            <a:ext cx="10472726" cy="3134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lvl1pPr algn="ctr" defTabSz="457200">
              <a:lnSpc>
                <a:spcPct val="115000"/>
              </a:lnSpc>
              <a:defRPr sz="1400" i="1">
                <a:uFill>
                  <a:solidFill>
                    <a:srgbClr val="000000"/>
                  </a:solidFill>
                </a:uFill>
                <a:latin typeface="Century Gothic"/>
                <a:ea typeface="Century Gothic"/>
                <a:cs typeface="Century Gothic"/>
                <a:sym typeface="Century Gothic"/>
              </a:defRPr>
            </a:lvl1pPr>
          </a:lstStyle>
          <a:p>
            <a:r>
              <a:t>Credit: slide created by Dr Catherine Hannaway, Durham University for the PAHO Health in All Policies training, May 2015.</a:t>
            </a:r>
          </a:p>
        </p:txBody>
      </p:sp>
      <p:grpSp>
        <p:nvGrpSpPr>
          <p:cNvPr id="254" name="Group"/>
          <p:cNvGrpSpPr/>
          <p:nvPr/>
        </p:nvGrpSpPr>
        <p:grpSpPr>
          <a:xfrm>
            <a:off x="0" y="-16670"/>
            <a:ext cx="2568181" cy="1943896"/>
            <a:chOff x="0" y="0"/>
            <a:chExt cx="2568180" cy="1943894"/>
          </a:xfrm>
        </p:grpSpPr>
        <p:sp>
          <p:nvSpPr>
            <p:cNvPr id="249"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4452DA"/>
                </a:gs>
                <a:gs pos="100000">
                  <a:srgbClr val="242E7C"/>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252" name="Group 25"/>
            <p:cNvGrpSpPr/>
            <p:nvPr/>
          </p:nvGrpSpPr>
          <p:grpSpPr>
            <a:xfrm>
              <a:off x="604404" y="458877"/>
              <a:ext cx="1127558" cy="1026211"/>
              <a:chOff x="0" y="-1"/>
              <a:chExt cx="1127556" cy="1026210"/>
            </a:xfrm>
          </p:grpSpPr>
          <p:sp>
            <p:nvSpPr>
              <p:cNvPr id="250" name="Title 1"/>
              <p:cNvSpPr txBox="1"/>
              <p:nvPr/>
            </p:nvSpPr>
            <p:spPr>
              <a:xfrm>
                <a:off x="-1" y="-2"/>
                <a:ext cx="1127558" cy="10262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11</a:t>
                </a:r>
              </a:p>
            </p:txBody>
          </p:sp>
          <p:sp>
            <p:nvSpPr>
              <p:cNvPr id="251"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pic>
          <p:nvPicPr>
            <p:cNvPr id="253"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sp>
        <p:nvSpPr>
          <p:cNvPr id="255" name="Pentagon 1"/>
          <p:cNvSpPr/>
          <p:nvPr/>
        </p:nvSpPr>
        <p:spPr>
          <a:xfrm>
            <a:off x="0" y="2912665"/>
            <a:ext cx="1646636" cy="17684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4"/>
                </a:lnTo>
                <a:lnTo>
                  <a:pt x="11516" y="0"/>
                </a:lnTo>
                <a:lnTo>
                  <a:pt x="0" y="0"/>
                </a:lnTo>
                <a:close/>
              </a:path>
            </a:pathLst>
          </a:custGeom>
          <a:solidFill>
            <a:srgbClr val="D3C000"/>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256" name="Title 1"/>
          <p:cNvSpPr txBox="1"/>
          <p:nvPr/>
        </p:nvSpPr>
        <p:spPr>
          <a:xfrm>
            <a:off x="2863072" y="248309"/>
            <a:ext cx="9425201" cy="14139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normAutofit/>
          </a:bodyPr>
          <a:lstStyle/>
          <a:p>
            <a:pPr>
              <a:lnSpc>
                <a:spcPct val="90000"/>
              </a:lnSpc>
              <a:defRPr sz="4400" b="1" cap="all" spc="-200">
                <a:solidFill>
                  <a:srgbClr val="FFFFFF"/>
                </a:solidFill>
                <a:latin typeface="Century Gothic"/>
                <a:ea typeface="Century Gothic"/>
                <a:cs typeface="Century Gothic"/>
                <a:sym typeface="Century Gothic"/>
              </a:defRPr>
            </a:pPr>
            <a:r>
              <a:t>Systems leadership:</a:t>
            </a:r>
          </a:p>
          <a:p>
            <a:pPr>
              <a:lnSpc>
                <a:spcPct val="90000"/>
              </a:lnSpc>
              <a:defRPr sz="4400" b="1" cap="all" spc="-200">
                <a:solidFill>
                  <a:srgbClr val="FFFFFF"/>
                </a:solidFill>
                <a:latin typeface="Century Gothic"/>
                <a:ea typeface="Century Gothic"/>
                <a:cs typeface="Century Gothic"/>
                <a:sym typeface="Century Gothic"/>
              </a:defRPr>
            </a:pPr>
            <a:r>
              <a:t>H</a:t>
            </a:r>
            <a:r>
              <a:rPr cap="none"/>
              <a:t>i</a:t>
            </a:r>
            <a:r>
              <a:t>ap crossing boundaries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Pentagon 1"/>
          <p:cNvSpPr/>
          <p:nvPr/>
        </p:nvSpPr>
        <p:spPr>
          <a:xfrm>
            <a:off x="0" y="6134892"/>
            <a:ext cx="1662511" cy="16196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2453" y="21600"/>
                </a:lnTo>
                <a:lnTo>
                  <a:pt x="21600" y="11004"/>
                </a:lnTo>
                <a:lnTo>
                  <a:pt x="12453" y="0"/>
                </a:lnTo>
                <a:lnTo>
                  <a:pt x="0" y="0"/>
                </a:lnTo>
                <a:close/>
              </a:path>
            </a:pathLst>
          </a:custGeom>
          <a:solidFill>
            <a:srgbClr val="006128"/>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261" name="Pentagon 1"/>
          <p:cNvSpPr/>
          <p:nvPr/>
        </p:nvSpPr>
        <p:spPr>
          <a:xfrm>
            <a:off x="0" y="4526755"/>
            <a:ext cx="1662511" cy="16200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2453" y="21600"/>
                </a:lnTo>
                <a:lnTo>
                  <a:pt x="21600" y="11001"/>
                </a:lnTo>
                <a:lnTo>
                  <a:pt x="12453" y="0"/>
                </a:lnTo>
                <a:lnTo>
                  <a:pt x="0" y="0"/>
                </a:lnTo>
                <a:close/>
              </a:path>
            </a:pathLst>
          </a:custGeom>
          <a:solidFill>
            <a:srgbClr val="008B92"/>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E50069"/>
                </a:solidFill>
              </a:defRPr>
            </a:pPr>
            <a:endParaRPr/>
          </a:p>
        </p:txBody>
      </p:sp>
      <p:sp>
        <p:nvSpPr>
          <p:cNvPr id="262"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j-lt"/>
                <a:ea typeface="+mj-ea"/>
                <a:cs typeface="+mj-cs"/>
                <a:sym typeface="Calibri"/>
              </a:defRPr>
            </a:pPr>
            <a:endParaRPr/>
          </a:p>
        </p:txBody>
      </p:sp>
      <p:sp>
        <p:nvSpPr>
          <p:cNvPr id="263" name="Rectangle 4"/>
          <p:cNvSpPr txBox="1"/>
          <p:nvPr/>
        </p:nvSpPr>
        <p:spPr>
          <a:xfrm>
            <a:off x="2029505" y="3481844"/>
            <a:ext cx="5853514" cy="5420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spAutoFit/>
          </a:bodyPr>
          <a:lstStyle>
            <a:lvl1pPr>
              <a:defRPr sz="2900" spc="-25">
                <a:latin typeface="Century Gothic"/>
                <a:ea typeface="Century Gothic"/>
                <a:cs typeface="Century Gothic"/>
                <a:sym typeface="Century Gothic"/>
              </a:defRPr>
            </a:lvl1pPr>
          </a:lstStyle>
          <a:p>
            <a:r>
              <a:t>Existence of ‘wicked problems’</a:t>
            </a:r>
          </a:p>
        </p:txBody>
      </p:sp>
      <p:grpSp>
        <p:nvGrpSpPr>
          <p:cNvPr id="266" name="Group"/>
          <p:cNvGrpSpPr/>
          <p:nvPr/>
        </p:nvGrpSpPr>
        <p:grpSpPr>
          <a:xfrm>
            <a:off x="1331779" y="4533862"/>
            <a:ext cx="9605283" cy="1597219"/>
            <a:chOff x="0" y="0"/>
            <a:chExt cx="9605282" cy="1597218"/>
          </a:xfrm>
        </p:grpSpPr>
        <p:sp>
          <p:nvSpPr>
            <p:cNvPr id="264" name="Line"/>
            <p:cNvSpPr/>
            <p:nvPr/>
          </p:nvSpPr>
          <p:spPr>
            <a:xfrm>
              <a:off x="41723" y="-1"/>
              <a:ext cx="9563560"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265" name="Line"/>
            <p:cNvSpPr/>
            <p:nvPr/>
          </p:nvSpPr>
          <p:spPr>
            <a:xfrm>
              <a:off x="-1" y="1597217"/>
              <a:ext cx="9563560"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grpSp>
      <p:sp>
        <p:nvSpPr>
          <p:cNvPr id="267" name="Rectangle 4"/>
          <p:cNvSpPr txBox="1"/>
          <p:nvPr/>
        </p:nvSpPr>
        <p:spPr>
          <a:xfrm>
            <a:off x="2029506" y="5078393"/>
            <a:ext cx="6862062" cy="5420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spAutoFit/>
          </a:bodyPr>
          <a:lstStyle>
            <a:lvl1pPr defTabSz="457200">
              <a:lnSpc>
                <a:spcPct val="115000"/>
              </a:lnSpc>
              <a:defRPr sz="2900">
                <a:uFill>
                  <a:solidFill>
                    <a:srgbClr val="000000"/>
                  </a:solidFill>
                </a:uFill>
                <a:latin typeface="Century Gothic"/>
                <a:ea typeface="Century Gothic"/>
                <a:cs typeface="Century Gothic"/>
                <a:sym typeface="Century Gothic"/>
              </a:defRPr>
            </a:lvl1pPr>
          </a:lstStyle>
          <a:p>
            <a:r>
              <a:t>Political nature of complex systems</a:t>
            </a:r>
          </a:p>
        </p:txBody>
      </p:sp>
      <p:sp>
        <p:nvSpPr>
          <p:cNvPr id="268" name="Rectangle 4"/>
          <p:cNvSpPr txBox="1"/>
          <p:nvPr/>
        </p:nvSpPr>
        <p:spPr>
          <a:xfrm>
            <a:off x="2029505" y="6655323"/>
            <a:ext cx="7006823" cy="5420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spAutoFit/>
          </a:bodyPr>
          <a:lstStyle>
            <a:lvl1pPr defTabSz="457200">
              <a:lnSpc>
                <a:spcPct val="115000"/>
              </a:lnSpc>
              <a:defRPr sz="2900">
                <a:uFill>
                  <a:solidFill>
                    <a:srgbClr val="000000"/>
                  </a:solidFill>
                </a:uFill>
                <a:latin typeface="Century Gothic"/>
                <a:ea typeface="Century Gothic"/>
                <a:cs typeface="Century Gothic"/>
                <a:sym typeface="Century Gothic"/>
              </a:defRPr>
            </a:lvl1pPr>
          </a:lstStyle>
          <a:p>
            <a:r>
              <a:t>Value of a whole systems approach.</a:t>
            </a:r>
          </a:p>
        </p:txBody>
      </p:sp>
      <p:sp>
        <p:nvSpPr>
          <p:cNvPr id="269" name="Credit: slide created by Dr Catherine Hannaway, Durham University for the PAHO Health in All Policies training, May 2015."/>
          <p:cNvSpPr txBox="1"/>
          <p:nvPr/>
        </p:nvSpPr>
        <p:spPr>
          <a:xfrm>
            <a:off x="1427276" y="9140663"/>
            <a:ext cx="10472726" cy="3134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lvl1pPr algn="ctr" defTabSz="457200">
              <a:lnSpc>
                <a:spcPct val="115000"/>
              </a:lnSpc>
              <a:defRPr sz="1400" i="1">
                <a:uFill>
                  <a:solidFill>
                    <a:srgbClr val="000000"/>
                  </a:solidFill>
                </a:uFill>
                <a:latin typeface="Century Gothic"/>
                <a:ea typeface="Century Gothic"/>
                <a:cs typeface="Century Gothic"/>
                <a:sym typeface="Century Gothic"/>
              </a:defRPr>
            </a:lvl1pPr>
          </a:lstStyle>
          <a:p>
            <a:r>
              <a:t>Credit: slide created by Dr Catherine Hannaway, Durham University for the PAHO Health in All Policies training, May 2015.</a:t>
            </a:r>
          </a:p>
        </p:txBody>
      </p:sp>
      <p:grpSp>
        <p:nvGrpSpPr>
          <p:cNvPr id="275" name="Group"/>
          <p:cNvGrpSpPr/>
          <p:nvPr/>
        </p:nvGrpSpPr>
        <p:grpSpPr>
          <a:xfrm>
            <a:off x="0" y="-16670"/>
            <a:ext cx="2568181" cy="1943896"/>
            <a:chOff x="0" y="0"/>
            <a:chExt cx="2568180" cy="1943894"/>
          </a:xfrm>
        </p:grpSpPr>
        <p:sp>
          <p:nvSpPr>
            <p:cNvPr id="270"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4452DA"/>
                </a:gs>
                <a:gs pos="100000">
                  <a:srgbClr val="242E7C"/>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273" name="Group 25"/>
            <p:cNvGrpSpPr/>
            <p:nvPr/>
          </p:nvGrpSpPr>
          <p:grpSpPr>
            <a:xfrm>
              <a:off x="604404" y="458877"/>
              <a:ext cx="1127558" cy="1026211"/>
              <a:chOff x="0" y="-1"/>
              <a:chExt cx="1127556" cy="1026210"/>
            </a:xfrm>
          </p:grpSpPr>
          <p:sp>
            <p:nvSpPr>
              <p:cNvPr id="271" name="Title 1"/>
              <p:cNvSpPr txBox="1"/>
              <p:nvPr/>
            </p:nvSpPr>
            <p:spPr>
              <a:xfrm>
                <a:off x="-1" y="-2"/>
                <a:ext cx="1127558" cy="10262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11</a:t>
                </a:r>
              </a:p>
            </p:txBody>
          </p:sp>
          <p:sp>
            <p:nvSpPr>
              <p:cNvPr id="272"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j-lt"/>
                    <a:ea typeface="+mj-ea"/>
                    <a:cs typeface="+mj-cs"/>
                    <a:sym typeface="Calibri"/>
                  </a:defRPr>
                </a:pPr>
                <a:endParaRPr/>
              </a:p>
            </p:txBody>
          </p:sp>
        </p:grpSp>
        <p:pic>
          <p:nvPicPr>
            <p:cNvPr id="274"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sp>
        <p:nvSpPr>
          <p:cNvPr id="276" name="Pentagon 1"/>
          <p:cNvSpPr/>
          <p:nvPr/>
        </p:nvSpPr>
        <p:spPr>
          <a:xfrm>
            <a:off x="0" y="2918617"/>
            <a:ext cx="1662511" cy="16200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2453" y="21600"/>
                </a:lnTo>
                <a:lnTo>
                  <a:pt x="21600" y="11001"/>
                </a:lnTo>
                <a:lnTo>
                  <a:pt x="12453" y="0"/>
                </a:lnTo>
                <a:lnTo>
                  <a:pt x="0" y="0"/>
                </a:lnTo>
                <a:close/>
              </a:path>
            </a:pathLst>
          </a:custGeom>
          <a:solidFill>
            <a:srgbClr val="006CA6"/>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277" name="Title 1"/>
          <p:cNvSpPr txBox="1"/>
          <p:nvPr/>
        </p:nvSpPr>
        <p:spPr>
          <a:xfrm>
            <a:off x="2975195" y="302074"/>
            <a:ext cx="9425201" cy="1413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normAutofit/>
          </a:bodyPr>
          <a:lstStyle/>
          <a:p>
            <a:pPr>
              <a:lnSpc>
                <a:spcPct val="90000"/>
              </a:lnSpc>
              <a:defRPr sz="4400" b="1" cap="all" spc="-200">
                <a:solidFill>
                  <a:srgbClr val="FFFFFF"/>
                </a:solidFill>
                <a:latin typeface="Century Gothic"/>
                <a:ea typeface="Century Gothic"/>
                <a:cs typeface="Century Gothic"/>
                <a:sym typeface="Century Gothic"/>
              </a:defRPr>
            </a:pPr>
            <a:r>
              <a:t>The leadership challenge for </a:t>
            </a:r>
          </a:p>
          <a:p>
            <a:pPr>
              <a:lnSpc>
                <a:spcPct val="90000"/>
              </a:lnSpc>
              <a:defRPr sz="4400" b="1" cap="all" spc="-200">
                <a:solidFill>
                  <a:srgbClr val="FFFFFF"/>
                </a:solidFill>
                <a:latin typeface="Century Gothic"/>
                <a:ea typeface="Century Gothic"/>
                <a:cs typeface="Century Gothic"/>
                <a:sym typeface="Century Gothic"/>
              </a:defRPr>
            </a:pPr>
            <a:r>
              <a:t>h</a:t>
            </a:r>
            <a:r>
              <a:rPr cap="none"/>
              <a:t>i</a:t>
            </a:r>
            <a:r>
              <a:t>Ap acknowledges…</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8766" tIns="48766" rIns="48766" bIns="48766"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8766" tIns="48766" rIns="48766" bIns="48766"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8766" tIns="48766" rIns="48766" bIns="48766"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8766" tIns="48766" rIns="48766" bIns="48766"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TotalTime>
  <Words>3747</Words>
  <Application>Microsoft Office PowerPoint</Application>
  <PresentationFormat>Custom</PresentationFormat>
  <Paragraphs>320</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Century Gothic</vt:lpstr>
      <vt:lpstr>Helvetica</vt:lpstr>
      <vt:lpstr>Symbol</vt:lpstr>
      <vt:lpstr>Office Theme</vt:lpstr>
      <vt:lpstr>Leadership role of the health sector and current challenges </vt:lpstr>
      <vt:lpstr>PowerPoint Presentation</vt:lpstr>
      <vt:lpstr>PowerPoint Presentation</vt:lpstr>
      <vt:lpstr>Wicked Problems </vt:lpstr>
      <vt:lpstr>The new role for the health sector  (including Ministry of Health)</vt:lpstr>
      <vt:lpstr>Leadership qualities</vt:lpstr>
      <vt:lpstr>Leadership and HiAP</vt:lpstr>
      <vt:lpstr>PowerPoint Presentation</vt:lpstr>
      <vt:lpstr>PowerPoint Presentation</vt:lpstr>
      <vt:lpstr>PowerPoint Presentation</vt:lpstr>
      <vt:lpstr>PowerPoint Presentation</vt:lpstr>
      <vt:lpstr>PowerPoint Presentation</vt:lpstr>
      <vt:lpstr>PowerPoint Presentation</vt:lpstr>
      <vt:lpstr>Health sector leadership qualities  to support HiAP</vt:lpstr>
      <vt:lpstr>Health sector leadership qualities  to support HiAP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Module 11  Please continue  to Module 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role of the health sector and current challenges</dc:title>
  <dc:creator>GALICKI, Claudia</dc:creator>
  <cp:lastModifiedBy>GALICKI, Claudia</cp:lastModifiedBy>
  <cp:revision>3</cp:revision>
  <dcterms:modified xsi:type="dcterms:W3CDTF">2020-05-12T22:40:58Z</dcterms:modified>
</cp:coreProperties>
</file>