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73" r:id="rId10"/>
    <p:sldId id="265" r:id="rId11"/>
    <p:sldId id="266" r:id="rId12"/>
    <p:sldId id="267" r:id="rId13"/>
    <p:sldId id="268" r:id="rId14"/>
    <p:sldId id="269" r:id="rId15"/>
    <p:sldId id="270" r:id="rId16"/>
    <p:sldId id="271" r:id="rId1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1pPr>
    <a:lvl2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2pPr>
    <a:lvl3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3pPr>
    <a:lvl4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4pPr>
    <a:lvl5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5pPr>
    <a:lvl6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6pPr>
    <a:lvl7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7pPr>
    <a:lvl8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8pPr>
    <a:lvl9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5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2"/>
    <p:restoredTop sz="74061"/>
  </p:normalViewPr>
  <p:slideViewPr>
    <p:cSldViewPr snapToGrid="0" snapToObjects="1">
      <p:cViewPr varScale="1">
        <p:scale>
          <a:sx n="74" d="100"/>
          <a:sy n="74" d="100"/>
        </p:scale>
        <p:origin x="17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300480" latinLnBrk="0">
      <a:defRPr sz="1600">
        <a:latin typeface="+mj-lt"/>
        <a:ea typeface="+mj-ea"/>
        <a:cs typeface="+mj-cs"/>
        <a:sym typeface="Calibri"/>
      </a:defRPr>
    </a:lvl1pPr>
    <a:lvl2pPr indent="228600" defTabSz="1300480" latinLnBrk="0">
      <a:defRPr sz="1600">
        <a:latin typeface="+mj-lt"/>
        <a:ea typeface="+mj-ea"/>
        <a:cs typeface="+mj-cs"/>
        <a:sym typeface="Calibri"/>
      </a:defRPr>
    </a:lvl2pPr>
    <a:lvl3pPr indent="457200" defTabSz="1300480" latinLnBrk="0">
      <a:defRPr sz="1600">
        <a:latin typeface="+mj-lt"/>
        <a:ea typeface="+mj-ea"/>
        <a:cs typeface="+mj-cs"/>
        <a:sym typeface="Calibri"/>
      </a:defRPr>
    </a:lvl3pPr>
    <a:lvl4pPr indent="685800" defTabSz="1300480" latinLnBrk="0">
      <a:defRPr sz="1600">
        <a:latin typeface="+mj-lt"/>
        <a:ea typeface="+mj-ea"/>
        <a:cs typeface="+mj-cs"/>
        <a:sym typeface="Calibri"/>
      </a:defRPr>
    </a:lvl4pPr>
    <a:lvl5pPr indent="914400" defTabSz="1300480" latinLnBrk="0">
      <a:defRPr sz="1600">
        <a:latin typeface="+mj-lt"/>
        <a:ea typeface="+mj-ea"/>
        <a:cs typeface="+mj-cs"/>
        <a:sym typeface="Calibri"/>
      </a:defRPr>
    </a:lvl5pPr>
    <a:lvl6pPr indent="1143000" defTabSz="1300480" latinLnBrk="0">
      <a:defRPr sz="1600">
        <a:latin typeface="+mj-lt"/>
        <a:ea typeface="+mj-ea"/>
        <a:cs typeface="+mj-cs"/>
        <a:sym typeface="Calibri"/>
      </a:defRPr>
    </a:lvl6pPr>
    <a:lvl7pPr indent="1371600" defTabSz="1300480" latinLnBrk="0">
      <a:defRPr sz="1600">
        <a:latin typeface="+mj-lt"/>
        <a:ea typeface="+mj-ea"/>
        <a:cs typeface="+mj-cs"/>
        <a:sym typeface="Calibri"/>
      </a:defRPr>
    </a:lvl7pPr>
    <a:lvl8pPr indent="1600200" defTabSz="1300480" latinLnBrk="0">
      <a:defRPr sz="1600">
        <a:latin typeface="+mj-lt"/>
        <a:ea typeface="+mj-ea"/>
        <a:cs typeface="+mj-cs"/>
        <a:sym typeface="Calibri"/>
      </a:defRPr>
    </a:lvl8pPr>
    <a:lvl9pPr indent="1828800" defTabSz="1300480" latinLnBrk="0">
      <a:defRPr sz="16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prstGeom prst="rect">
            <a:avLst/>
          </a:prstGeom>
        </p:spPr>
        <p:txBody>
          <a:bodyPr/>
          <a:lstStyle/>
          <a:p>
            <a:endParaRPr/>
          </a:p>
        </p:txBody>
      </p:sp>
      <p:sp>
        <p:nvSpPr>
          <p:cNvPr id="109" name="Shape 109"/>
          <p:cNvSpPr>
            <a:spLocks noGrp="1"/>
          </p:cNvSpPr>
          <p:nvPr>
            <p:ph type="body" sz="quarter" idx="1"/>
          </p:nvPr>
        </p:nvSpPr>
        <p:spPr>
          <a:prstGeom prst="rect">
            <a:avLst/>
          </a:prstGeom>
        </p:spPr>
        <p:txBody>
          <a:bodyPr/>
          <a:lstStyle/>
          <a:p>
            <a:r>
              <a:t>Title slide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Shape 414"/>
          <p:cNvSpPr>
            <a:spLocks noGrp="1" noRot="1" noChangeAspect="1"/>
          </p:cNvSpPr>
          <p:nvPr>
            <p:ph type="sldImg"/>
          </p:nvPr>
        </p:nvSpPr>
        <p:spPr>
          <a:prstGeom prst="rect">
            <a:avLst/>
          </a:prstGeom>
        </p:spPr>
        <p:txBody>
          <a:bodyPr/>
          <a:lstStyle/>
          <a:p>
            <a:endParaRPr/>
          </a:p>
        </p:txBody>
      </p:sp>
      <p:sp>
        <p:nvSpPr>
          <p:cNvPr id="415" name="Shape 415"/>
          <p:cNvSpPr>
            <a:spLocks noGrp="1"/>
          </p:cNvSpPr>
          <p:nvPr>
            <p:ph type="body" sz="quarter" idx="1"/>
          </p:nvPr>
        </p:nvSpPr>
        <p:spPr>
          <a:prstGeom prst="rect">
            <a:avLst/>
          </a:prstGeom>
        </p:spPr>
        <p:txBody>
          <a:bodyPr/>
          <a:lstStyle/>
          <a:p>
            <a:r>
              <a:rPr lang="en-GB" sz="1600" i="0" dirty="0">
                <a:effectLst/>
                <a:latin typeface="+mj-lt"/>
                <a:ea typeface="+mj-ea"/>
                <a:cs typeface="+mj-cs"/>
                <a:sym typeface="Calibri"/>
              </a:rPr>
              <a:t>In the PAHO framework there is greater emphasis on structural racism, colonialism, and importance of relationships to land. There is also greater emphasis on the environment and climate change; there is a more explicit focus on human rights; and greater emphasis on inequities according to gender, ethnicity, sexual orientation, life stage, and disability. The PAHO Equity Commission also recognizes the interrelations between these, with emphasis on leading a dignified life as a desired outcome – aligned with greater health equity. In addition, it highlights governance for health equity as critical for taking action on the social determinants of health.  </a:t>
            </a:r>
          </a:p>
          <a:p>
            <a:endParaRPr lang="en-ZA" sz="1600" i="0" dirty="0">
              <a:effectLst/>
              <a:latin typeface="+mj-lt"/>
              <a:ea typeface="+mj-ea"/>
              <a:cs typeface="+mj-cs"/>
              <a:sym typeface="Calibri"/>
            </a:endParaRPr>
          </a:p>
          <a:p>
            <a:r>
              <a:rPr lang="en-GB" sz="1600" i="0" dirty="0">
                <a:effectLst/>
                <a:latin typeface="+mj-lt"/>
                <a:ea typeface="+mj-ea"/>
                <a:cs typeface="+mj-cs"/>
                <a:sym typeface="Calibri"/>
              </a:rPr>
              <a:t>The PAHO Equity Commission’s conceptual framework recognizes that the conditions of daily life and the systems in place to deal with illness are shaped by a wider set of forces – the socioeconomic, political and cultural context – which highlights the deep and powerful role these structural determinants have on health. These drivers include governance, policy, and dominant cultural and societal norms and values. </a:t>
            </a:r>
          </a:p>
          <a:p>
            <a:endParaRPr lang="en-ZA" sz="1600" i="0" dirty="0">
              <a:effectLst/>
              <a:latin typeface="+mj-lt"/>
              <a:ea typeface="+mj-ea"/>
              <a:cs typeface="+mj-cs"/>
              <a:sym typeface="Calibri"/>
            </a:endParaRPr>
          </a:p>
          <a:p>
            <a:r>
              <a:rPr lang="en-GB" sz="1600" i="0" dirty="0">
                <a:effectLst/>
                <a:latin typeface="+mj-lt"/>
                <a:ea typeface="+mj-ea"/>
                <a:cs typeface="+mj-cs"/>
                <a:sym typeface="Calibri"/>
              </a:rPr>
              <a:t>Daily living conditions represent the everyday circumstances in which people live. The quality of these conditions affects people’s material circumstances, psychosocial control and social connection, and can be protective or damaging to health.</a:t>
            </a:r>
          </a:p>
          <a:p>
            <a:endParaRPr lang="en-ZA" sz="1600" i="0" dirty="0">
              <a:effectLst/>
              <a:latin typeface="+mj-lt"/>
              <a:ea typeface="+mj-ea"/>
              <a:cs typeface="+mj-cs"/>
              <a:sym typeface="Calibri"/>
            </a:endParaRPr>
          </a:p>
          <a:p>
            <a:r>
              <a:rPr lang="en-GB" sz="1600" i="0" dirty="0">
                <a:effectLst/>
                <a:latin typeface="+mj-lt"/>
                <a:ea typeface="+mj-ea"/>
                <a:cs typeface="+mj-cs"/>
                <a:sym typeface="Calibri"/>
              </a:rPr>
              <a:t>Each pillar of the framework represents a possible entry point for action. Action can be taken at any or all the pillars and there is no correct place to start. However, a comprehensive approach to tackling health inequities must include actions that address the social structures and processes that systematically distribute the determinants of health unequally in society. It is recognized that working at this level is not always possible for several reasons. For example, some organizations are better placed to influence structural determinants and/or daily living conditions than others.</a:t>
            </a:r>
            <a:endParaRPr lang="en-ZA" sz="1600" i="0" dirty="0">
              <a:effectLst/>
              <a:latin typeface="+mj-lt"/>
              <a:ea typeface="+mj-ea"/>
              <a:cs typeface="+mj-cs"/>
              <a:sym typeface="Calibri"/>
            </a:endParaRPr>
          </a:p>
          <a:p>
            <a:endParaRPr i="1"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GB" sz="1600" i="0" dirty="0">
                <a:effectLst/>
                <a:latin typeface="+mj-lt"/>
                <a:ea typeface="+mj-ea"/>
                <a:cs typeface="+mj-cs"/>
                <a:sym typeface="Calibri"/>
              </a:rPr>
              <a:t>The recommendations established by the Global Commission on Social Determinants of Health and the PAHO Equity Commission on measures to be taken are outlined in the forthcoming slides.</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3057326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GB" sz="1600" i="0" dirty="0">
                <a:effectLst/>
                <a:latin typeface="+mj-lt"/>
                <a:ea typeface="+mj-ea"/>
                <a:cs typeface="+mj-cs"/>
                <a:sym typeface="Calibri"/>
              </a:rPr>
              <a:t>The final report of the Global Commission on Social Determinants of Health (2008) contained three overarching recommendations, outlined in this slide.</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3486813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i="0" dirty="0">
                <a:effectLst/>
                <a:latin typeface="+mj-lt"/>
                <a:ea typeface="+mj-ea"/>
                <a:cs typeface="+mj-cs"/>
                <a:sym typeface="Calibri"/>
              </a:rPr>
              <a:t>The final recommendations of the PAHO Commission include priority objectives and specific measures in 12 general categories, which cover structural drivers, conditions of daily life, and governance for health equity. </a:t>
            </a:r>
            <a:endParaRPr lang="en-ZA" sz="1600" i="0" dirty="0">
              <a:effectLst/>
              <a:latin typeface="+mj-lt"/>
              <a:ea typeface="+mj-ea"/>
              <a:cs typeface="+mj-cs"/>
              <a:sym typeface="Calibri"/>
            </a:endParaRPr>
          </a:p>
          <a:p>
            <a:endParaRPr lang="en-GB" sz="1600" i="0" dirty="0">
              <a:effectLst/>
              <a:latin typeface="+mj-lt"/>
              <a:ea typeface="+mj-ea"/>
              <a:cs typeface="+mj-cs"/>
              <a:sym typeface="Calibri"/>
            </a:endParaRPr>
          </a:p>
          <a:p>
            <a:r>
              <a:rPr lang="en-GB" sz="1600" i="0" dirty="0">
                <a:effectLst/>
                <a:latin typeface="+mj-lt"/>
                <a:ea typeface="+mj-ea"/>
                <a:cs typeface="+mj-cs"/>
                <a:sym typeface="Calibri"/>
              </a:rPr>
              <a:t>This slide outlines the recommendations in regard to structural drivers.</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061362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i="0" dirty="0">
                <a:effectLst/>
                <a:latin typeface="+mj-lt"/>
                <a:ea typeface="+mj-ea"/>
                <a:cs typeface="+mj-cs"/>
                <a:sym typeface="Calibri"/>
              </a:rPr>
              <a:t>The final recommendations of the PAHO Commission include priority objectives and specific measures in 12 general categories, which cover structural drivers, conditions of daily life, and governance for health equity.</a:t>
            </a:r>
            <a:endParaRPr lang="en-ZA" sz="1600" i="0" dirty="0">
              <a:effectLst/>
              <a:latin typeface="+mj-lt"/>
              <a:ea typeface="+mj-ea"/>
              <a:cs typeface="+mj-cs"/>
              <a:sym typeface="Calibri"/>
            </a:endParaRPr>
          </a:p>
          <a:p>
            <a:endParaRPr lang="en-GB" sz="1600" i="0" dirty="0">
              <a:effectLst/>
              <a:latin typeface="+mj-lt"/>
              <a:ea typeface="+mj-ea"/>
              <a:cs typeface="+mj-cs"/>
              <a:sym typeface="Calibri"/>
            </a:endParaRPr>
          </a:p>
          <a:p>
            <a:r>
              <a:rPr lang="en-GB" sz="1600" i="0" dirty="0">
                <a:effectLst/>
                <a:latin typeface="+mj-lt"/>
                <a:ea typeface="+mj-ea"/>
                <a:cs typeface="+mj-cs"/>
                <a:sym typeface="Calibri"/>
              </a:rPr>
              <a:t>This slide outlines the recommendations in regard to conditions of daily life.</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652934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i="0" dirty="0">
                <a:effectLst/>
                <a:latin typeface="+mj-lt"/>
                <a:ea typeface="+mj-ea"/>
                <a:cs typeface="+mj-cs"/>
                <a:sym typeface="Calibri"/>
              </a:rPr>
              <a:t>The final recommendations of the PAHO Commission include priority objectives and measures in 12 general categories, which cover structural drivers, conditions of daily life, and governance for health equity.</a:t>
            </a:r>
            <a:endParaRPr lang="en-ZA" sz="1600" i="0" dirty="0">
              <a:effectLst/>
              <a:latin typeface="+mj-lt"/>
              <a:ea typeface="+mj-ea"/>
              <a:cs typeface="+mj-cs"/>
              <a:sym typeface="Calibri"/>
            </a:endParaRPr>
          </a:p>
          <a:p>
            <a:endParaRPr lang="en-GB" sz="1600" i="0" dirty="0">
              <a:effectLst/>
              <a:latin typeface="+mj-lt"/>
              <a:ea typeface="+mj-ea"/>
              <a:cs typeface="+mj-cs"/>
              <a:sym typeface="Calibri"/>
            </a:endParaRPr>
          </a:p>
          <a:p>
            <a:r>
              <a:rPr lang="en-GB" sz="1600" i="0" dirty="0">
                <a:effectLst/>
                <a:latin typeface="+mj-lt"/>
                <a:ea typeface="+mj-ea"/>
                <a:cs typeface="+mj-cs"/>
                <a:sym typeface="Calibri"/>
              </a:rPr>
              <a:t>This slide outlines the recommendations in regard to governance for health equity.</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2640212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noRot="1" noChangeAspect="1"/>
          </p:cNvSpPr>
          <p:nvPr>
            <p:ph type="sldImg"/>
          </p:nvPr>
        </p:nvSpPr>
        <p:spPr>
          <a:prstGeom prst="rect">
            <a:avLst/>
          </a:prstGeom>
        </p:spPr>
        <p:txBody>
          <a:bodyPr/>
          <a:lstStyle/>
          <a:p>
            <a:endParaRPr/>
          </a:p>
        </p:txBody>
      </p:sp>
      <p:sp>
        <p:nvSpPr>
          <p:cNvPr id="141" name="Shape 141"/>
          <p:cNvSpPr>
            <a:spLocks noGrp="1"/>
          </p:cNvSpPr>
          <p:nvPr>
            <p:ph type="body" sz="quarter" idx="1"/>
          </p:nvPr>
        </p:nvSpPr>
        <p:spPr>
          <a:prstGeom prst="rect">
            <a:avLst/>
          </a:prstGeom>
        </p:spPr>
        <p:txBody>
          <a:bodyPr/>
          <a:lstStyle/>
          <a:p>
            <a:r>
              <a:rPr i="0" dirty="0"/>
              <a:t>Briefly summari</a:t>
            </a:r>
            <a:r>
              <a:rPr lang="en-US" i="0" dirty="0"/>
              <a:t>z</a:t>
            </a:r>
            <a:r>
              <a:rPr i="0" dirty="0"/>
              <a:t>e the key objectives for this lecture.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r>
              <a:rPr i="0" dirty="0"/>
              <a:t>The Constitution of the World Health Organization (1948) </a:t>
            </a:r>
            <a:r>
              <a:rPr i="0" dirty="0" err="1"/>
              <a:t>conceptualises</a:t>
            </a:r>
            <a:r>
              <a:rPr i="0" dirty="0"/>
              <a:t> health as being more than the absence of disease, illness and physical health. Fundamentally, health is about physical, mental, and social well-being, and it is understood that health and well-being can be adversely affected by social policies.</a:t>
            </a:r>
          </a:p>
          <a:p>
            <a:endParaRPr i="0" dirty="0"/>
          </a:p>
          <a:p>
            <a:r>
              <a:rPr i="0" dirty="0"/>
              <a:t>There are different ways of viewing health as articulated in different international agreements. Often the WHO definition is cited. Other examples of where a definition of health is stated include: the United Nations Universal Declaration of Human Rights (1948), the International Covenant on Economic, Social and Cultural Rights (1966), and the Ottawa Charter for Health Promotion (1986).</a:t>
            </a:r>
          </a:p>
          <a:p>
            <a:endParaRPr i="0" dirty="0"/>
          </a:p>
          <a:p>
            <a:r>
              <a:rPr i="0" dirty="0"/>
              <a:t>The enjoyment of the highest attainable standard of health is one of the fundamental rights of every human being without distinction of race, religion, political belief, economic or social condition.</a:t>
            </a:r>
          </a:p>
          <a:p>
            <a:endParaRPr i="0" dirty="0"/>
          </a:p>
          <a:p>
            <a:r>
              <a:rPr i="0" dirty="0"/>
              <a:t>Governments have a responsibility for the health of their peoples. Health is a priority for the whole of society.</a:t>
            </a:r>
          </a:p>
          <a:p>
            <a:endParaRPr i="0" dirty="0"/>
          </a:p>
          <a:p>
            <a:r>
              <a:rPr b="0" i="1" dirty="0"/>
              <a:t>Additional note of interest:</a:t>
            </a:r>
            <a:r>
              <a:rPr i="0" dirty="0"/>
              <a:t> The Constitution of the World Health Organization was adopted by the International Health Conference held in New York from 19 June to 22 July 1946, signed on 22 July 1946 by the representatives of 61 States and entered into force on 7 April 1948. The WHO definition of health has not been amended since 1948.</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a:spLocks noGrp="1" noRot="1" noChangeAspect="1"/>
          </p:cNvSpPr>
          <p:nvPr>
            <p:ph type="sldImg"/>
          </p:nvPr>
        </p:nvSpPr>
        <p:spPr>
          <a:prstGeom prst="rect">
            <a:avLst/>
          </a:prstGeom>
        </p:spPr>
        <p:txBody>
          <a:bodyPr/>
          <a:lstStyle/>
          <a:p>
            <a:endParaRPr/>
          </a:p>
        </p:txBody>
      </p:sp>
      <p:sp>
        <p:nvSpPr>
          <p:cNvPr id="179" name="Shape 179"/>
          <p:cNvSpPr>
            <a:spLocks noGrp="1"/>
          </p:cNvSpPr>
          <p:nvPr>
            <p:ph type="body" sz="quarter" idx="1"/>
          </p:nvPr>
        </p:nvSpPr>
        <p:spPr>
          <a:prstGeom prst="rect">
            <a:avLst/>
          </a:prstGeom>
        </p:spPr>
        <p:txBody>
          <a:bodyPr/>
          <a:lstStyle/>
          <a:p>
            <a:r>
              <a:rPr i="0" dirty="0"/>
              <a:t>Many factors combine to affect the health of individuals and communities. People’s health is affected by their living conditions not just their genetic or </a:t>
            </a:r>
            <a:r>
              <a:rPr i="0" dirty="0" err="1"/>
              <a:t>behavioural</a:t>
            </a:r>
            <a:r>
              <a:rPr i="0" dirty="0"/>
              <a:t> choices.</a:t>
            </a:r>
          </a:p>
          <a:p>
            <a:endParaRPr i="0" dirty="0"/>
          </a:p>
          <a:p>
            <a:r>
              <a:rPr i="0" dirty="0"/>
              <a:t>Factors such as where we live, the state of our environment, genetics, our income and education level, and our relationships with friends and family all have considerable impacts on health, whereas the more commonly considered factors such as access and use of health care services often have less of an impact.</a:t>
            </a:r>
          </a:p>
          <a:p>
            <a:endParaRPr i="0" dirty="0"/>
          </a:p>
          <a:p>
            <a:r>
              <a:rPr i="0" dirty="0"/>
              <a:t>The earlier mentioned definition of health supports the focus on the wider context of health and well-being, beyond just ill health and disease (and curative health care).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1300480" eaLnBrk="1" fontAlgn="auto" latinLnBrk="0" hangingPunct="1">
              <a:lnSpc>
                <a:spcPct val="100000"/>
              </a:lnSpc>
              <a:spcBef>
                <a:spcPts val="0"/>
              </a:spcBef>
              <a:spcAft>
                <a:spcPts val="0"/>
              </a:spcAft>
              <a:buClrTx/>
              <a:buSzTx/>
              <a:buFontTx/>
              <a:buNone/>
              <a:tabLst/>
              <a:defRPr/>
            </a:pPr>
            <a:r>
              <a:rPr lang="en-GB" sz="1600" i="0" dirty="0">
                <a:effectLst/>
                <a:latin typeface="+mj-lt"/>
                <a:ea typeface="+mj-ea"/>
                <a:cs typeface="+mj-cs"/>
                <a:sym typeface="Calibri"/>
              </a:rPr>
              <a:t>Societal conditions have a direct impact on health, accounting for an impact of 30-50% or more on levels of the populations’ health, as outlined in this slide.</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130919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a:spLocks noGrp="1" noRot="1" noChangeAspect="1"/>
          </p:cNvSpPr>
          <p:nvPr>
            <p:ph type="sldImg"/>
          </p:nvPr>
        </p:nvSpPr>
        <p:spPr>
          <a:prstGeom prst="rect">
            <a:avLst/>
          </a:prstGeom>
        </p:spPr>
        <p:txBody>
          <a:bodyPr/>
          <a:lstStyle/>
          <a:p>
            <a:endParaRPr/>
          </a:p>
        </p:txBody>
      </p:sp>
      <p:sp>
        <p:nvSpPr>
          <p:cNvPr id="224" name="Shape 224"/>
          <p:cNvSpPr>
            <a:spLocks noGrp="1"/>
          </p:cNvSpPr>
          <p:nvPr>
            <p:ph type="body" sz="quarter" idx="1"/>
          </p:nvPr>
        </p:nvSpPr>
        <p:spPr>
          <a:prstGeom prst="rect">
            <a:avLst/>
          </a:prstGeom>
        </p:spPr>
        <p:txBody>
          <a:bodyPr/>
          <a:lstStyle/>
          <a:p>
            <a:r>
              <a:rPr i="0" dirty="0"/>
              <a:t>The social determinants of health matter because they set the conditions for the health of individuals, communities and populations, and if the social determinants of health are not distributed fairly, they can lead to health inequities. </a:t>
            </a:r>
          </a:p>
          <a:p>
            <a:endParaRPr i="0" dirty="0"/>
          </a:p>
          <a:p>
            <a:r>
              <a:rPr i="0" dirty="0"/>
              <a:t>Dahlgren and Whitehead describe layers of influence on health, as presented on the following slide.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Shape 236"/>
          <p:cNvSpPr>
            <a:spLocks noGrp="1" noRot="1" noChangeAspect="1"/>
          </p:cNvSpPr>
          <p:nvPr>
            <p:ph type="sldImg"/>
          </p:nvPr>
        </p:nvSpPr>
        <p:spPr>
          <a:prstGeom prst="rect">
            <a:avLst/>
          </a:prstGeom>
        </p:spPr>
        <p:txBody>
          <a:bodyPr/>
          <a:lstStyle/>
          <a:p>
            <a:endParaRPr/>
          </a:p>
        </p:txBody>
      </p:sp>
      <p:sp>
        <p:nvSpPr>
          <p:cNvPr id="237" name="Shape 237"/>
          <p:cNvSpPr>
            <a:spLocks noGrp="1"/>
          </p:cNvSpPr>
          <p:nvPr>
            <p:ph type="body" sz="quarter" idx="1"/>
          </p:nvPr>
        </p:nvSpPr>
        <p:spPr>
          <a:prstGeom prst="rect">
            <a:avLst/>
          </a:prstGeom>
        </p:spPr>
        <p:txBody>
          <a:bodyPr/>
          <a:lstStyle/>
          <a:p>
            <a:r>
              <a:rPr lang="en-GB" sz="1600" i="0" dirty="0">
                <a:effectLst/>
                <a:latin typeface="+mj-lt"/>
                <a:ea typeface="+mj-ea"/>
                <a:cs typeface="+mj-cs"/>
                <a:sym typeface="Calibri"/>
              </a:rPr>
              <a:t>All of these factors are what we refer to collectively as the social determinants of health.</a:t>
            </a:r>
          </a:p>
          <a:p>
            <a:endParaRPr lang="en-ZA" sz="1600" i="0" dirty="0">
              <a:effectLst/>
              <a:latin typeface="+mj-lt"/>
              <a:ea typeface="+mj-ea"/>
              <a:cs typeface="+mj-cs"/>
              <a:sym typeface="Calibri"/>
            </a:endParaRPr>
          </a:p>
          <a:p>
            <a:r>
              <a:rPr lang="en-GB" sz="1600" i="0" dirty="0">
                <a:effectLst/>
                <a:latin typeface="+mj-lt"/>
                <a:ea typeface="+mj-ea"/>
                <a:cs typeface="+mj-cs"/>
                <a:sym typeface="Calibri"/>
              </a:rPr>
              <a:t>Dahlgren and Whitehead’s model maps the relationship between the individual, their environment and disease. Individuals are at the centre with a set of given genes. Surrounding them are influences on health that can be modified. The Dahlgren and Whitehead social determinants of health framework is a widely cited model of the main determinants of health, and a recognized framework which identifies the range of social determinants. </a:t>
            </a:r>
          </a:p>
          <a:p>
            <a:endParaRPr lang="en-ZA" sz="1600" i="0" dirty="0">
              <a:effectLst/>
              <a:latin typeface="+mj-lt"/>
              <a:ea typeface="+mj-ea"/>
              <a:cs typeface="+mj-cs"/>
              <a:sym typeface="Calibri"/>
            </a:endParaRPr>
          </a:p>
          <a:p>
            <a:r>
              <a:rPr lang="en-GB" sz="1600" i="0" dirty="0">
                <a:effectLst/>
                <a:latin typeface="+mj-lt"/>
                <a:ea typeface="+mj-ea"/>
                <a:cs typeface="+mj-cs"/>
                <a:sym typeface="Calibri"/>
              </a:rPr>
              <a:t>The first layer is personal behaviour and ways of living that can promote or damage health (e.g. choice to smoke or not). Individuals are affected by friendship patterns and the norms of their community. The next layer is social and community influences, which provide mutual support for members of the community in unfavourable conditions but they can also fail to provide support or have a negative effect. The third layer includes structural factors: housing, working conditions, access to services and provision of essential facilities. The fourth layer captures the broader political, cultural and environmental conditions in which all these other factors occur. </a:t>
            </a:r>
          </a:p>
          <a:p>
            <a:endParaRPr lang="en-ZA" sz="1600" i="0" dirty="0">
              <a:effectLst/>
              <a:latin typeface="+mj-lt"/>
              <a:ea typeface="+mj-ea"/>
              <a:cs typeface="+mj-cs"/>
              <a:sym typeface="Calibri"/>
            </a:endParaRPr>
          </a:p>
          <a:p>
            <a:r>
              <a:rPr lang="en-AU" sz="1600" i="0" dirty="0">
                <a:effectLst/>
                <a:latin typeface="+mj-lt"/>
                <a:ea typeface="+mj-ea"/>
                <a:cs typeface="+mj-cs"/>
                <a:sym typeface="Calibri"/>
              </a:rPr>
              <a:t>Importantly, many of the determinants of health lie outside of the control of the health care system – so the health sector does not have control of these determinants.</a:t>
            </a:r>
          </a:p>
          <a:p>
            <a:endParaRPr lang="en-ZA" sz="1600" i="0" dirty="0">
              <a:effectLst/>
              <a:latin typeface="+mj-lt"/>
              <a:ea typeface="+mj-ea"/>
              <a:cs typeface="+mj-cs"/>
              <a:sym typeface="Calibri"/>
            </a:endParaRPr>
          </a:p>
          <a:p>
            <a:pPr fontAlgn="base"/>
            <a:r>
              <a:rPr lang="en-AU" sz="1600" i="0" dirty="0">
                <a:effectLst/>
                <a:latin typeface="+mj-lt"/>
                <a:ea typeface="+mj-ea"/>
                <a:cs typeface="+mj-cs"/>
                <a:sym typeface="Calibri"/>
              </a:rPr>
              <a:t>This creates an opportunity for us to think more broadly about the complexity of health issues such as climate change and obesity and highlights the need to work across sectors to tackle these kinds of issues. </a:t>
            </a:r>
          </a:p>
          <a:p>
            <a:pPr fontAlgn="base"/>
            <a:endParaRPr lang="en-ZA" sz="1600" i="0" dirty="0">
              <a:effectLst/>
              <a:latin typeface="+mj-lt"/>
              <a:ea typeface="+mj-ea"/>
              <a:cs typeface="+mj-cs"/>
              <a:sym typeface="Calibri"/>
            </a:endParaRPr>
          </a:p>
          <a:p>
            <a:pPr fontAlgn="base"/>
            <a:r>
              <a:rPr lang="en-AU" sz="1600" i="0" dirty="0">
                <a:effectLst/>
                <a:latin typeface="+mj-lt"/>
                <a:ea typeface="+mj-ea"/>
                <a:cs typeface="+mj-cs"/>
                <a:sym typeface="Calibri"/>
              </a:rPr>
              <a:t>Other models have been developed to describe the social determinants of health and these are outlined in the next few slides. </a:t>
            </a:r>
            <a:endParaRPr lang="en-ZA" sz="1600" i="0" dirty="0">
              <a:effectLst/>
              <a:latin typeface="+mj-lt"/>
              <a:ea typeface="+mj-ea"/>
              <a:cs typeface="+mj-cs"/>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i="0" dirty="0">
                <a:effectLst/>
                <a:latin typeface="+mj-lt"/>
                <a:ea typeface="+mj-ea"/>
                <a:cs typeface="+mj-cs"/>
                <a:sym typeface="Calibri"/>
              </a:rPr>
              <a:t>In response to increasing concern on the impact of social conditions on health and disparities in health status, the World Health Organization established the Commission on Social Determinants of Health in 2005 to provide advice on how to reduce them. The Commission’s final report, ‘Closing the gap in a generation’, included a conceptual framework through which to understand the social determinants of health (published 2008).</a:t>
            </a:r>
          </a:p>
          <a:p>
            <a:endParaRPr lang="en-ZA" sz="1600" i="0" dirty="0">
              <a:effectLst/>
              <a:latin typeface="+mj-lt"/>
              <a:ea typeface="+mj-ea"/>
              <a:cs typeface="+mj-cs"/>
              <a:sym typeface="Calibri"/>
            </a:endParaRPr>
          </a:p>
          <a:p>
            <a:r>
              <a:rPr lang="en-GB" sz="1600" i="0" dirty="0">
                <a:effectLst/>
                <a:latin typeface="+mj-lt"/>
                <a:ea typeface="+mj-ea"/>
                <a:cs typeface="+mj-cs"/>
                <a:sym typeface="Calibri"/>
              </a:rPr>
              <a:t>In 2016, the WHO Regional Office for the Americas (one of the six WHO regions) created a commission specific for their region to address the need to reduce inequalities in health in the Americas. The Pan American Health Organization (PAHO) Equity Commission’s conceptual framework on social determinants of health (published 2019) built on the foundations laid by the Global Commission on Social Determinants of Health. It, however, extends beyond it in important ways, outlined in an upcoming slide.</a:t>
            </a:r>
          </a:p>
          <a:p>
            <a:endParaRPr lang="en-ZA" sz="1600" i="0" dirty="0">
              <a:effectLst/>
              <a:latin typeface="+mj-lt"/>
              <a:ea typeface="+mj-ea"/>
              <a:cs typeface="+mj-cs"/>
              <a:sym typeface="Calibri"/>
            </a:endParaRPr>
          </a:p>
          <a:p>
            <a:r>
              <a:rPr lang="en-GB" sz="1600" i="0" dirty="0">
                <a:effectLst/>
                <a:latin typeface="+mj-lt"/>
                <a:ea typeface="+mj-ea"/>
                <a:cs typeface="+mj-cs"/>
                <a:sym typeface="Calibri"/>
              </a:rPr>
              <a:t>As outlined in the previous slide, the Dahlgren and Whitehead model (1991) continues to be relevant in describing the social determinants of health – the ways in which elements of the social, economic and physical environments interact with individual biological factors and behaviours and shape health status. </a:t>
            </a:r>
            <a:endParaRPr lang="en-ZA" sz="1600" i="0" dirty="0">
              <a:effectLst/>
              <a:latin typeface="+mj-lt"/>
              <a:ea typeface="+mj-ea"/>
              <a:cs typeface="+mj-cs"/>
              <a:sym typeface="Calibri"/>
            </a:endParaRPr>
          </a:p>
          <a:p>
            <a:endParaRPr lang="en-US" dirty="0"/>
          </a:p>
        </p:txBody>
      </p:sp>
    </p:spTree>
    <p:extLst>
      <p:ext uri="{BB962C8B-B14F-4D97-AF65-F5344CB8AC3E}">
        <p14:creationId xmlns:p14="http://schemas.microsoft.com/office/powerpoint/2010/main" val="659673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i="0" dirty="0">
                <a:effectLst/>
                <a:latin typeface="+mj-lt"/>
                <a:ea typeface="+mj-ea"/>
                <a:cs typeface="+mj-cs"/>
                <a:sym typeface="Calibri"/>
              </a:rPr>
              <a:t>This slide illustrates how the socioeconomic and political context, including governance, policy and cultural and societal values, has a role in determining the position of an individual in society.</a:t>
            </a:r>
            <a:endParaRPr lang="en-ZA" sz="1600" i="0" dirty="0">
              <a:effectLst/>
              <a:latin typeface="+mj-lt"/>
              <a:ea typeface="+mj-ea"/>
              <a:cs typeface="+mj-cs"/>
              <a:sym typeface="Calibri"/>
            </a:endParaRPr>
          </a:p>
          <a:p>
            <a:r>
              <a:rPr lang="en-GB" sz="1600" i="0" dirty="0">
                <a:effectLst/>
                <a:latin typeface="+mj-lt"/>
                <a:ea typeface="+mj-ea"/>
                <a:cs typeface="+mj-cs"/>
                <a:sym typeface="Calibri"/>
              </a:rPr>
              <a:t>In this model, there are two categories of social determinants -</a:t>
            </a:r>
          </a:p>
          <a:p>
            <a:endParaRPr lang="en-GB" sz="1600" i="0" dirty="0">
              <a:effectLst/>
              <a:latin typeface="+mj-lt"/>
              <a:ea typeface="+mj-ea"/>
              <a:cs typeface="+mj-cs"/>
              <a:sym typeface="Calibri"/>
            </a:endParaRPr>
          </a:p>
          <a:p>
            <a:r>
              <a:rPr lang="en-GB" sz="1600" i="0" dirty="0">
                <a:effectLst/>
                <a:latin typeface="+mj-lt"/>
                <a:ea typeface="+mj-ea"/>
                <a:cs typeface="+mj-cs"/>
                <a:sym typeface="Calibri"/>
              </a:rPr>
              <a:t>a) </a:t>
            </a:r>
            <a:r>
              <a:rPr lang="en-GB" sz="1600" b="1" i="0" dirty="0">
                <a:effectLst/>
                <a:latin typeface="+mj-lt"/>
                <a:ea typeface="+mj-ea"/>
                <a:cs typeface="+mj-cs"/>
                <a:sym typeface="Calibri"/>
              </a:rPr>
              <a:t>Structural determinants: </a:t>
            </a:r>
            <a:r>
              <a:rPr lang="en-GB" sz="1600" i="0" dirty="0">
                <a:effectLst/>
                <a:latin typeface="+mj-lt"/>
                <a:ea typeface="+mj-ea"/>
                <a:cs typeface="+mj-cs"/>
                <a:sym typeface="Calibri"/>
              </a:rPr>
              <a:t>two main components; </a:t>
            </a:r>
          </a:p>
          <a:p>
            <a:r>
              <a:rPr lang="en-GB" sz="1600" i="0" dirty="0">
                <a:effectLst/>
                <a:latin typeface="+mj-lt"/>
                <a:ea typeface="+mj-ea"/>
                <a:cs typeface="+mj-cs"/>
                <a:sym typeface="Calibri"/>
              </a:rPr>
              <a:t>	1. Socioeconomic and political context: consists of components of governance, macroeconomic and social policy, public policy, social culture, and values;</a:t>
            </a:r>
            <a:endParaRPr lang="en-ZA" sz="1600" i="0" dirty="0">
              <a:effectLst/>
              <a:latin typeface="+mj-lt"/>
              <a:ea typeface="+mj-ea"/>
              <a:cs typeface="+mj-cs"/>
              <a:sym typeface="Calibri"/>
            </a:endParaRPr>
          </a:p>
          <a:p>
            <a:pPr lvl="0"/>
            <a:r>
              <a:rPr lang="en-GB" sz="1600" i="0" dirty="0">
                <a:effectLst/>
                <a:latin typeface="+mj-lt"/>
                <a:ea typeface="+mj-ea"/>
                <a:cs typeface="+mj-cs"/>
                <a:sym typeface="Calibri"/>
              </a:rPr>
              <a:t>	2. Socioeconomic position: such as education, occupation, income, social class, ethnicity/race and gender.</a:t>
            </a:r>
          </a:p>
          <a:p>
            <a:pPr lvl="0"/>
            <a:endParaRPr lang="en-ZA" sz="1600" i="0" dirty="0">
              <a:effectLst/>
              <a:latin typeface="+mj-lt"/>
              <a:ea typeface="+mj-ea"/>
              <a:cs typeface="+mj-cs"/>
              <a:sym typeface="Calibri"/>
            </a:endParaRPr>
          </a:p>
          <a:p>
            <a:r>
              <a:rPr lang="en-GB" sz="1600" i="0" dirty="0">
                <a:effectLst/>
                <a:latin typeface="+mj-lt"/>
                <a:ea typeface="+mj-ea"/>
                <a:cs typeface="+mj-cs"/>
                <a:sym typeface="Calibri"/>
              </a:rPr>
              <a:t>These two groups have a reciprocal interaction and can be affected by each other.</a:t>
            </a:r>
          </a:p>
          <a:p>
            <a:endParaRPr lang="en-ZA" sz="1600" i="0" dirty="0">
              <a:effectLst/>
              <a:latin typeface="+mj-lt"/>
              <a:ea typeface="+mj-ea"/>
              <a:cs typeface="+mj-cs"/>
              <a:sym typeface="Calibri"/>
            </a:endParaRPr>
          </a:p>
          <a:p>
            <a:pPr lvl="0"/>
            <a:r>
              <a:rPr lang="en-GB" sz="1600" i="0" dirty="0">
                <a:effectLst/>
                <a:latin typeface="+mj-lt"/>
                <a:ea typeface="+mj-ea"/>
                <a:cs typeface="+mj-cs"/>
                <a:sym typeface="Calibri"/>
              </a:rPr>
              <a:t>b) </a:t>
            </a:r>
            <a:r>
              <a:rPr lang="en-GB" sz="1600" b="1" i="0" dirty="0">
                <a:effectLst/>
                <a:latin typeface="+mj-lt"/>
                <a:ea typeface="+mj-ea"/>
                <a:cs typeface="+mj-cs"/>
                <a:sym typeface="Calibri"/>
              </a:rPr>
              <a:t>Intermediary determinants:</a:t>
            </a:r>
            <a:r>
              <a:rPr lang="en-GB" sz="1600" i="0" dirty="0">
                <a:effectLst/>
                <a:latin typeface="+mj-lt"/>
                <a:ea typeface="+mj-ea"/>
                <a:cs typeface="+mj-cs"/>
                <a:sym typeface="Calibri"/>
              </a:rPr>
              <a:t> including environmental condition, psychosocial factors, behavioural factors, biological factors, and health system.</a:t>
            </a:r>
          </a:p>
          <a:p>
            <a:pPr lvl="0"/>
            <a:endParaRPr lang="en-ZA" sz="1600" i="0" dirty="0">
              <a:effectLst/>
              <a:latin typeface="+mj-lt"/>
              <a:ea typeface="+mj-ea"/>
              <a:cs typeface="+mj-cs"/>
              <a:sym typeface="Calibri"/>
            </a:endParaRPr>
          </a:p>
          <a:p>
            <a:r>
              <a:rPr lang="en-GB" sz="1600" i="0" dirty="0">
                <a:effectLst/>
                <a:latin typeface="+mj-lt"/>
                <a:ea typeface="+mj-ea"/>
                <a:cs typeface="+mj-cs"/>
                <a:sym typeface="Calibri"/>
              </a:rPr>
              <a:t>In this model, bridging the structural and intermediary determinants are concepts of social cohesion and social capital mentioned as a cross-cutting determinant, and the structural factors affect health and well-being through affecting on intermediate factors, and the likelihood of exposure to health-compromising conditions.</a:t>
            </a:r>
          </a:p>
          <a:p>
            <a:endParaRPr lang="en-ZA" sz="1600" i="0" dirty="0">
              <a:effectLst/>
              <a:latin typeface="+mj-lt"/>
              <a:ea typeface="+mj-ea"/>
              <a:cs typeface="+mj-cs"/>
              <a:sym typeface="Calibri"/>
            </a:endParaRPr>
          </a:p>
          <a:p>
            <a:r>
              <a:rPr lang="en-US" sz="1600" i="0" dirty="0">
                <a:effectLst/>
                <a:latin typeface="+mj-lt"/>
                <a:ea typeface="+mj-ea"/>
                <a:cs typeface="+mj-cs"/>
                <a:sym typeface="Calibri"/>
              </a:rPr>
              <a:t>Illnesses caused by poor living conditions can then circle back to the structural determinants if, for example, a person experiences a loss of employment or income, thereby lowering his or her socioeconomic status.</a:t>
            </a:r>
          </a:p>
          <a:p>
            <a:endParaRPr lang="en-ZA" sz="1600" i="0" dirty="0">
              <a:effectLst/>
              <a:latin typeface="+mj-lt"/>
              <a:ea typeface="+mj-ea"/>
              <a:cs typeface="+mj-cs"/>
              <a:sym typeface="Calibri"/>
            </a:endParaRPr>
          </a:p>
          <a:p>
            <a:r>
              <a:rPr lang="en-US" sz="1600" i="0" dirty="0">
                <a:effectLst/>
                <a:latin typeface="+mj-lt"/>
                <a:ea typeface="+mj-ea"/>
                <a:cs typeface="+mj-cs"/>
                <a:sym typeface="Calibri"/>
              </a:rPr>
              <a:t>Therefore, there is constant feedback and interaction across the different levels of determinants.</a:t>
            </a:r>
            <a:r>
              <a:rPr lang="en-ZA" i="0" dirty="0">
                <a:effectLst/>
              </a:rPr>
              <a:t> </a:t>
            </a:r>
            <a:endParaRPr lang="en-US" i="0" dirty="0"/>
          </a:p>
          <a:p>
            <a:endParaRPr lang="en-US" i="0" dirty="0"/>
          </a:p>
          <a:p>
            <a:endParaRPr lang="en-US" dirty="0"/>
          </a:p>
        </p:txBody>
      </p:sp>
    </p:spTree>
    <p:extLst>
      <p:ext uri="{BB962C8B-B14F-4D97-AF65-F5344CB8AC3E}">
        <p14:creationId xmlns:p14="http://schemas.microsoft.com/office/powerpoint/2010/main" val="3108541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625599" y="2416387"/>
            <a:ext cx="9753604" cy="2546775"/>
          </a:xfrm>
          <a:prstGeom prst="rect">
            <a:avLst/>
          </a:prstGeom>
        </p:spPr>
        <p:txBody>
          <a:bodyPr anchor="b"/>
          <a:lstStyle>
            <a:lvl1pPr algn="ctr">
              <a:defRPr sz="8400"/>
            </a:lvl1pPr>
          </a:lstStyle>
          <a:p>
            <a:r>
              <a:t>Title Text</a:t>
            </a:r>
          </a:p>
        </p:txBody>
      </p:sp>
      <p:sp>
        <p:nvSpPr>
          <p:cNvPr id="12" name="Body Level One…"/>
          <p:cNvSpPr txBox="1">
            <a:spLocks noGrp="1"/>
          </p:cNvSpPr>
          <p:nvPr>
            <p:ph type="body" sz="quarter" idx="1"/>
          </p:nvPr>
        </p:nvSpPr>
        <p:spPr>
          <a:xfrm>
            <a:off x="1625599" y="5061372"/>
            <a:ext cx="9753604" cy="1766151"/>
          </a:xfrm>
          <a:prstGeom prst="rect">
            <a:avLst/>
          </a:prstGeom>
        </p:spPr>
        <p:txBody>
          <a:bodyPr/>
          <a:lstStyle>
            <a:lvl1pPr marL="0" indent="0" algn="ctr">
              <a:buSzTx/>
              <a:buFontTx/>
              <a:buNone/>
              <a:defRPr sz="3400"/>
            </a:lvl1pPr>
            <a:lvl2pPr marL="0" indent="0" algn="ctr">
              <a:buSzTx/>
              <a:buFontTx/>
              <a:buNone/>
              <a:defRPr sz="3400"/>
            </a:lvl2pPr>
            <a:lvl3pPr marL="0" indent="0" algn="ctr">
              <a:buSzTx/>
              <a:buFontTx/>
              <a:buNone/>
              <a:defRPr sz="3400"/>
            </a:lvl3pPr>
            <a:lvl4pPr marL="0" indent="0" algn="ctr">
              <a:buSzTx/>
              <a:buFontTx/>
              <a:buNone/>
              <a:defRPr sz="3400"/>
            </a:lvl4pPr>
            <a:lvl5pPr marL="0" indent="0" algn="ctr">
              <a:buSzTx/>
              <a:buFontTx/>
              <a:buNone/>
              <a:defRPr sz="3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87306" y="3042920"/>
            <a:ext cx="11216642" cy="3042924"/>
          </a:xfrm>
          <a:prstGeom prst="rect">
            <a:avLst/>
          </a:prstGeom>
        </p:spPr>
        <p:txBody>
          <a:bodyPr anchor="b"/>
          <a:lstStyle>
            <a:lvl1pPr>
              <a:defRPr sz="8400"/>
            </a:lvl1pPr>
          </a:lstStyle>
          <a:p>
            <a:r>
              <a:t>Title Text</a:t>
            </a:r>
          </a:p>
        </p:txBody>
      </p:sp>
      <p:sp>
        <p:nvSpPr>
          <p:cNvPr id="30" name="Body Level One…"/>
          <p:cNvSpPr txBox="1">
            <a:spLocks noGrp="1"/>
          </p:cNvSpPr>
          <p:nvPr>
            <p:ph type="body" sz="quarter" idx="1"/>
          </p:nvPr>
        </p:nvSpPr>
        <p:spPr>
          <a:xfrm>
            <a:off x="887306" y="6114627"/>
            <a:ext cx="11216642" cy="1600204"/>
          </a:xfrm>
          <a:prstGeom prst="rect">
            <a:avLst/>
          </a:prstGeom>
        </p:spPr>
        <p:txBody>
          <a:bodyPr/>
          <a:lstStyle>
            <a:lvl1pPr marL="0" indent="0">
              <a:buSzTx/>
              <a:buFontTx/>
              <a:buNone/>
              <a:defRPr sz="3400">
                <a:solidFill>
                  <a:srgbClr val="888888"/>
                </a:solidFill>
              </a:defRPr>
            </a:lvl1pPr>
            <a:lvl2pPr marL="0" indent="0">
              <a:buSzTx/>
              <a:buFontTx/>
              <a:buNone/>
              <a:defRPr sz="3400">
                <a:solidFill>
                  <a:srgbClr val="888888"/>
                </a:solidFill>
              </a:defRPr>
            </a:lvl2pPr>
            <a:lvl3pPr marL="0" indent="0">
              <a:buSzTx/>
              <a:buFontTx/>
              <a:buNone/>
              <a:defRPr sz="3400">
                <a:solidFill>
                  <a:srgbClr val="888888"/>
                </a:solidFill>
              </a:defRPr>
            </a:lvl3pPr>
            <a:lvl4pPr marL="0" indent="0">
              <a:buSzTx/>
              <a:buFontTx/>
              <a:buNone/>
              <a:defRPr sz="3400">
                <a:solidFill>
                  <a:srgbClr val="888888"/>
                </a:solidFill>
              </a:defRPr>
            </a:lvl4pPr>
            <a:lvl5pPr marL="0" indent="0">
              <a:buSzTx/>
              <a:buFontTx/>
              <a:buNone/>
              <a:defRPr sz="3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94077" y="3166533"/>
            <a:ext cx="5527046" cy="464143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95773" y="1608664"/>
            <a:ext cx="11216642" cy="1413939"/>
          </a:xfrm>
          <a:prstGeom prst="rect">
            <a:avLst/>
          </a:prstGeom>
        </p:spPr>
        <p:txBody>
          <a:bodyPr/>
          <a:lstStyle/>
          <a:p>
            <a:r>
              <a:t>Title Text</a:t>
            </a:r>
          </a:p>
        </p:txBody>
      </p:sp>
      <p:sp>
        <p:nvSpPr>
          <p:cNvPr id="48" name="Body Level One…"/>
          <p:cNvSpPr txBox="1">
            <a:spLocks noGrp="1"/>
          </p:cNvSpPr>
          <p:nvPr>
            <p:ph type="body" sz="quarter" idx="1"/>
          </p:nvPr>
        </p:nvSpPr>
        <p:spPr>
          <a:xfrm>
            <a:off x="895773" y="3012438"/>
            <a:ext cx="5501641" cy="878843"/>
          </a:xfrm>
          <a:prstGeom prst="rect">
            <a:avLst/>
          </a:prstGeom>
        </p:spPr>
        <p:txBody>
          <a:bodyPr anchor="b"/>
          <a:lstStyle>
            <a:lvl1pPr marL="0" indent="0">
              <a:buSzTx/>
              <a:buFontTx/>
              <a:buNone/>
              <a:defRPr sz="3400" b="1"/>
            </a:lvl1pPr>
            <a:lvl2pPr marL="0" indent="0">
              <a:buSzTx/>
              <a:buFontTx/>
              <a:buNone/>
              <a:defRPr sz="3400" b="1"/>
            </a:lvl2pPr>
            <a:lvl3pPr marL="0" indent="0">
              <a:buSzTx/>
              <a:buFontTx/>
              <a:buNone/>
              <a:defRPr sz="3400" b="1"/>
            </a:lvl3pPr>
            <a:lvl4pPr marL="0" indent="0">
              <a:buSzTx/>
              <a:buFontTx/>
              <a:buNone/>
              <a:defRPr sz="3400" b="1"/>
            </a:lvl4pPr>
            <a:lvl5pPr marL="0" indent="0">
              <a:buSzTx/>
              <a:buFontTx/>
              <a:buNone/>
              <a:defRPr sz="3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583680" y="3012438"/>
            <a:ext cx="5528739" cy="878843"/>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73" name="Body Level One…"/>
          <p:cNvSpPr txBox="1">
            <a:spLocks noGrp="1"/>
          </p:cNvSpPr>
          <p:nvPr>
            <p:ph type="body" sz="half" idx="1"/>
          </p:nvPr>
        </p:nvSpPr>
        <p:spPr>
          <a:xfrm>
            <a:off x="5528733" y="2272451"/>
            <a:ext cx="6583682" cy="5198537"/>
          </a:xfrm>
          <a:prstGeom prst="rect">
            <a:avLst/>
          </a:prstGeom>
        </p:spPr>
        <p:txBody>
          <a:bodyPr/>
          <a:lstStyle>
            <a:lvl1pPr marL="314325" indent="-314325">
              <a:defRPr sz="4400"/>
            </a:lvl1pPr>
            <a:lvl2pPr marL="816427" indent="-359227">
              <a:defRPr sz="4400"/>
            </a:lvl2pPr>
            <a:lvl3pPr marL="1333500" indent="-419100">
              <a:defRPr sz="4400"/>
            </a:lvl3pPr>
            <a:lvl4pPr marL="1874520" indent="-502919">
              <a:defRPr sz="4400"/>
            </a:lvl4pPr>
            <a:lvl5pPr marL="2331720" indent="-502920">
              <a:defRPr sz="44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95771" y="3413759"/>
            <a:ext cx="4194391" cy="4065695"/>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95773" y="1706877"/>
            <a:ext cx="4194389" cy="1706885"/>
          </a:xfrm>
          <a:prstGeom prst="rect">
            <a:avLst/>
          </a:prstGeom>
        </p:spPr>
        <p:txBody>
          <a:bodyPr anchor="b"/>
          <a:lstStyle>
            <a:lvl1pPr>
              <a:defRPr sz="4400"/>
            </a:lvl1pPr>
          </a:lstStyle>
          <a:p>
            <a:r>
              <a:t>Title Text</a:t>
            </a:r>
          </a:p>
        </p:txBody>
      </p:sp>
      <p:sp>
        <p:nvSpPr>
          <p:cNvPr id="83" name="Picture Placeholder 2"/>
          <p:cNvSpPr>
            <a:spLocks noGrp="1"/>
          </p:cNvSpPr>
          <p:nvPr>
            <p:ph type="pic" sz="half" idx="13"/>
          </p:nvPr>
        </p:nvSpPr>
        <p:spPr>
          <a:xfrm>
            <a:off x="5528733" y="2272451"/>
            <a:ext cx="6583682" cy="519853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95773" y="3413759"/>
            <a:ext cx="4194389" cy="4065695"/>
          </a:xfrm>
          <a:prstGeom prst="rect">
            <a:avLst/>
          </a:prstGeom>
        </p:spPr>
        <p:txBody>
          <a:bodyPr/>
          <a:lstStyle>
            <a:lvl1pPr marL="0" indent="0">
              <a:buSzTx/>
              <a:buFontTx/>
              <a:buNone/>
              <a:defRPr sz="2200"/>
            </a:lvl1pPr>
            <a:lvl2pPr marL="0" indent="0">
              <a:buSzTx/>
              <a:buFontTx/>
              <a:buNone/>
              <a:defRPr sz="2200"/>
            </a:lvl2pPr>
            <a:lvl3pPr marL="0" indent="0">
              <a:buSzTx/>
              <a:buFontTx/>
              <a:buNone/>
              <a:defRPr sz="2200"/>
            </a:lvl3pPr>
            <a:lvl4pPr marL="0" indent="0">
              <a:buSzTx/>
              <a:buFontTx/>
              <a:buNone/>
              <a:defRPr sz="2200"/>
            </a:lvl4pPr>
            <a:lvl5pPr marL="0" indent="0">
              <a:buSzTx/>
              <a:buFontTx/>
              <a:buNone/>
              <a:defRPr sz="22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94077" y="1608664"/>
            <a:ext cx="11216645" cy="14139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r>
              <a:t>Title Text</a:t>
            </a:r>
          </a:p>
        </p:txBody>
      </p:sp>
      <p:sp>
        <p:nvSpPr>
          <p:cNvPr id="3" name="Body Level One…"/>
          <p:cNvSpPr txBox="1">
            <a:spLocks noGrp="1"/>
          </p:cNvSpPr>
          <p:nvPr>
            <p:ph type="body" idx="1"/>
          </p:nvPr>
        </p:nvSpPr>
        <p:spPr>
          <a:xfrm>
            <a:off x="894077" y="3166533"/>
            <a:ext cx="11216645" cy="46414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794512" y="8040697"/>
            <a:ext cx="316211" cy="306686"/>
          </a:xfrm>
          <a:prstGeom prst="rect">
            <a:avLst/>
          </a:prstGeom>
          <a:ln w="12700">
            <a:miter lim="400000"/>
          </a:ln>
        </p:spPr>
        <p:txBody>
          <a:bodyPr wrap="none" lIns="48766" tIns="48766" rIns="48766" bIns="48766" anchor="ctr">
            <a:spAutoFit/>
          </a:bodyPr>
          <a:lstStyle>
            <a:lvl1pPr algn="r">
              <a:defRPr sz="1600">
                <a:solidFill>
                  <a:srgbClr val="888888"/>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1pPr>
      <a:lvl2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2pPr>
      <a:lvl3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3pPr>
      <a:lvl4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4pPr>
      <a:lvl5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5pPr>
      <a:lvl6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6pPr>
      <a:lvl7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7pPr>
      <a:lvl8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8pPr>
      <a:lvl9pPr marL="0" marR="0" indent="0" algn="l" defTabSz="1300480" rtl="0" latinLnBrk="0">
        <a:lnSpc>
          <a:spcPct val="90000"/>
        </a:lnSpc>
        <a:spcBef>
          <a:spcPts val="0"/>
        </a:spcBef>
        <a:spcAft>
          <a:spcPts val="0"/>
        </a:spcAft>
        <a:buClrTx/>
        <a:buSzTx/>
        <a:buFontTx/>
        <a:buNone/>
        <a:tabLst/>
        <a:defRPr sz="6200" b="0" i="0" u="none" strike="noStrike" cap="none" spc="0" baseline="0">
          <a:solidFill>
            <a:srgbClr val="000000"/>
          </a:solidFill>
          <a:uFillTx/>
          <a:latin typeface="+mj-lt"/>
          <a:ea typeface="+mj-ea"/>
          <a:cs typeface="+mj-cs"/>
          <a:sym typeface="Calibri"/>
        </a:defRPr>
      </a:lvl9pPr>
    </p:titleStyle>
    <p:bodyStyle>
      <a:lvl1pPr marL="310240" marR="0" indent="-31024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1pPr>
      <a:lvl2pPr marL="819150" marR="0" indent="-36195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2pPr>
      <a:lvl3pPr marL="1348738" marR="0" indent="-434338"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3pPr>
      <a:lvl4pPr marL="1854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4pPr>
      <a:lvl5pPr marL="23114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5pPr>
      <a:lvl6pPr marL="27686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6pPr>
      <a:lvl7pPr marL="32258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7pPr>
      <a:lvl8pPr marL="36830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8pPr>
      <a:lvl9pPr marL="4140200" marR="0" indent="-482600" algn="l" defTabSz="1300480" rtl="0" latinLnBrk="0">
        <a:lnSpc>
          <a:spcPct val="90000"/>
        </a:lnSpc>
        <a:spcBef>
          <a:spcPts val="1400"/>
        </a:spcBef>
        <a:spcAft>
          <a:spcPts val="0"/>
        </a:spcAft>
        <a:buClrTx/>
        <a:buSzPct val="100000"/>
        <a:buFont typeface="Arial"/>
        <a:buChar char="•"/>
        <a:tabLst/>
        <a:defRPr sz="3800" b="0" i="0" u="none" strike="noStrike" cap="none" spc="0" baseline="0">
          <a:solidFill>
            <a:srgbClr val="000000"/>
          </a:solidFill>
          <a:uFillTx/>
          <a:latin typeface="+mj-lt"/>
          <a:ea typeface="+mj-ea"/>
          <a:cs typeface="+mj-cs"/>
          <a:sym typeface="Calibri"/>
        </a:defRPr>
      </a:lvl9pPr>
    </p:bodyStyle>
    <p:otherStyle>
      <a:lvl1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1pPr>
      <a:lvl2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2pPr>
      <a:lvl3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3pPr>
      <a:lvl4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4pPr>
      <a:lvl5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5pPr>
      <a:lvl6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6pPr>
      <a:lvl7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7pPr>
      <a:lvl8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8pPr>
      <a:lvl9pPr marL="0" marR="0" indent="0" algn="r" defTabSz="1300480" rtl="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0.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18.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6.png"/><Relationship Id="rId5" Type="http://schemas.openxmlformats.org/officeDocument/2006/relationships/image" Target="../media/image11.png"/><Relationship Id="rId10"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p:cNvSpPr/>
          <p:nvPr/>
        </p:nvSpPr>
        <p:spPr>
          <a:xfrm>
            <a:off x="-16207" y="-33621"/>
            <a:ext cx="13037214" cy="9820842"/>
          </a:xfrm>
          <a:prstGeom prst="rect">
            <a:avLst/>
          </a:prstGeom>
          <a:solidFill>
            <a:srgbClr val="242E7C"/>
          </a:solidFill>
          <a:ln w="12700">
            <a:miter lim="400000"/>
          </a:ln>
        </p:spPr>
        <p:txBody>
          <a:bodyPr lIns="48766" tIns="48766" rIns="48766" bIns="48766" anchor="ctr"/>
          <a:lstStyle/>
          <a:p>
            <a:pPr>
              <a:defRPr sz="2600">
                <a:solidFill>
                  <a:srgbClr val="242E7C"/>
                </a:solidFill>
                <a:latin typeface="+mj-lt"/>
                <a:ea typeface="+mj-ea"/>
                <a:cs typeface="+mj-cs"/>
                <a:sym typeface="Calibri"/>
              </a:defRPr>
            </a:pPr>
            <a:endParaRPr/>
          </a:p>
        </p:txBody>
      </p:sp>
      <p:sp>
        <p:nvSpPr>
          <p:cNvPr id="95" name="Pentagon 1"/>
          <p:cNvSpPr/>
          <p:nvPr/>
        </p:nvSpPr>
        <p:spPr>
          <a:xfrm>
            <a:off x="8910803" y="-42352"/>
            <a:ext cx="4118310" cy="27220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6206" y="21600"/>
                </a:lnTo>
                <a:lnTo>
                  <a:pt x="0" y="11002"/>
                </a:lnTo>
                <a:lnTo>
                  <a:pt x="6206" y="0"/>
                </a:lnTo>
                <a:lnTo>
                  <a:pt x="21600" y="0"/>
                </a:lnTo>
                <a:lnTo>
                  <a:pt x="21600" y="21600"/>
                </a:lnTo>
                <a:close/>
              </a:path>
            </a:pathLst>
          </a:custGeom>
          <a:gradFill>
            <a:gsLst>
              <a:gs pos="0">
                <a:srgbClr val="008B92"/>
              </a:gs>
              <a:gs pos="100000">
                <a:srgbClr val="53C0CC"/>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96" name="Subtitle 2"/>
          <p:cNvSpPr txBox="1">
            <a:spLocks noGrp="1"/>
          </p:cNvSpPr>
          <p:nvPr>
            <p:ph type="subTitle" sz="quarter" idx="1"/>
          </p:nvPr>
        </p:nvSpPr>
        <p:spPr>
          <a:xfrm>
            <a:off x="485848" y="4243046"/>
            <a:ext cx="6707481" cy="1415407"/>
          </a:xfrm>
          <a:prstGeom prst="rect">
            <a:avLst/>
          </a:prstGeom>
        </p:spPr>
        <p:txBody>
          <a:bodyPr/>
          <a:lstStyle/>
          <a:p>
            <a:pPr algn="l" defTabSz="1053388">
              <a:spcBef>
                <a:spcPts val="1100"/>
              </a:spcBef>
              <a:defRPr sz="3300" b="1" spc="-122">
                <a:solidFill>
                  <a:srgbClr val="FFFFFF"/>
                </a:solidFill>
                <a:latin typeface="Century Gothic"/>
                <a:ea typeface="Century Gothic"/>
                <a:cs typeface="Century Gothic"/>
                <a:sym typeface="Century Gothic"/>
              </a:defRPr>
            </a:pPr>
            <a:r>
              <a:t>MODULE 1 </a:t>
            </a:r>
            <a:r>
              <a:rPr b="0"/>
              <a:t>PART 2</a:t>
            </a:r>
            <a:endParaRPr spc="-33"/>
          </a:p>
          <a:p>
            <a:pPr algn="l" defTabSz="1053388">
              <a:lnSpc>
                <a:spcPct val="120000"/>
              </a:lnSpc>
              <a:spcBef>
                <a:spcPts val="1100"/>
              </a:spcBef>
              <a:defRPr sz="2500" spc="-100">
                <a:solidFill>
                  <a:srgbClr val="FFFFFF"/>
                </a:solidFill>
                <a:latin typeface="Century Gothic"/>
                <a:ea typeface="Century Gothic"/>
                <a:cs typeface="Century Gothic"/>
                <a:sym typeface="Century Gothic"/>
              </a:defRPr>
            </a:pPr>
            <a:r>
              <a:t>Introduction and the Determinants of Health</a:t>
            </a:r>
          </a:p>
        </p:txBody>
      </p:sp>
      <p:pic>
        <p:nvPicPr>
          <p:cNvPr id="97" name="WHO-Logo-white.png" descr="WHO-Logo-white.png"/>
          <p:cNvPicPr>
            <a:picLocks noChangeAspect="1"/>
          </p:cNvPicPr>
          <p:nvPr/>
        </p:nvPicPr>
        <p:blipFill>
          <a:blip r:embed="rId3"/>
          <a:stretch>
            <a:fillRect/>
          </a:stretch>
        </p:blipFill>
        <p:spPr>
          <a:xfrm>
            <a:off x="234950" y="7227089"/>
            <a:ext cx="3676892" cy="1517257"/>
          </a:xfrm>
          <a:prstGeom prst="rect">
            <a:avLst/>
          </a:prstGeom>
          <a:ln w="12700">
            <a:miter lim="400000"/>
          </a:ln>
        </p:spPr>
      </p:pic>
      <p:sp>
        <p:nvSpPr>
          <p:cNvPr id="98" name="Pentagon 1"/>
          <p:cNvSpPr/>
          <p:nvPr/>
        </p:nvSpPr>
        <p:spPr>
          <a:xfrm>
            <a:off x="9329903" y="2679699"/>
            <a:ext cx="3699210" cy="118800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4462" y="21600"/>
                </a:lnTo>
                <a:lnTo>
                  <a:pt x="0" y="11002"/>
                </a:lnTo>
                <a:lnTo>
                  <a:pt x="4462" y="0"/>
                </a:lnTo>
                <a:lnTo>
                  <a:pt x="21600" y="0"/>
                </a:lnTo>
                <a:lnTo>
                  <a:pt x="21600" y="21600"/>
                </a:lnTo>
                <a:close/>
              </a:path>
            </a:pathLst>
          </a:custGeom>
          <a:gradFill>
            <a:gsLst>
              <a:gs pos="0">
                <a:srgbClr val="006128"/>
              </a:gs>
              <a:gs pos="100000">
                <a:srgbClr val="4AB157"/>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006128"/>
                </a:solidFill>
              </a:defRPr>
            </a:pPr>
            <a:endParaRPr/>
          </a:p>
        </p:txBody>
      </p:sp>
      <p:sp>
        <p:nvSpPr>
          <p:cNvPr id="99" name="Pentagon 1"/>
          <p:cNvSpPr/>
          <p:nvPr/>
        </p:nvSpPr>
        <p:spPr>
          <a:xfrm>
            <a:off x="8603432" y="3862809"/>
            <a:ext cx="4432636"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724" y="21600"/>
                </a:lnTo>
                <a:lnTo>
                  <a:pt x="0" y="11002"/>
                </a:lnTo>
                <a:lnTo>
                  <a:pt x="3724" y="0"/>
                </a:lnTo>
                <a:lnTo>
                  <a:pt x="21600" y="0"/>
                </a:lnTo>
                <a:lnTo>
                  <a:pt x="21600" y="21600"/>
                </a:lnTo>
                <a:close/>
              </a:path>
            </a:pathLst>
          </a:custGeom>
          <a:gradFill>
            <a:gsLst>
              <a:gs pos="0">
                <a:srgbClr val="629623"/>
              </a:gs>
              <a:gs pos="100000">
                <a:srgbClr val="90C34A"/>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0" name="Pentagon 1"/>
          <p:cNvSpPr/>
          <p:nvPr/>
        </p:nvSpPr>
        <p:spPr>
          <a:xfrm>
            <a:off x="7648574" y="5045919"/>
            <a:ext cx="5372435" cy="11880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3072" y="21600"/>
                </a:lnTo>
                <a:lnTo>
                  <a:pt x="0" y="11002"/>
                </a:lnTo>
                <a:lnTo>
                  <a:pt x="3072" y="0"/>
                </a:lnTo>
                <a:lnTo>
                  <a:pt x="21600" y="0"/>
                </a:lnTo>
                <a:lnTo>
                  <a:pt x="21600" y="21600"/>
                </a:lnTo>
                <a:close/>
              </a:path>
            </a:pathLst>
          </a:custGeom>
          <a:gradFill>
            <a:gsLst>
              <a:gs pos="0">
                <a:srgbClr val="D3C000"/>
              </a:gs>
              <a:gs pos="100000">
                <a:srgbClr val="E8D747"/>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1" name="Pentagon 1"/>
          <p:cNvSpPr/>
          <p:nvPr/>
        </p:nvSpPr>
        <p:spPr>
          <a:xfrm>
            <a:off x="6670750" y="6229029"/>
            <a:ext cx="6358592" cy="1188003"/>
          </a:xfrm>
          <a:custGeom>
            <a:avLst/>
            <a:gdLst/>
            <a:ahLst/>
            <a:cxnLst>
              <a:cxn ang="0">
                <a:pos x="wd2" y="hd2"/>
              </a:cxn>
              <a:cxn ang="5400000">
                <a:pos x="wd2" y="hd2"/>
              </a:cxn>
              <a:cxn ang="10800000">
                <a:pos x="wd2" y="hd2"/>
              </a:cxn>
              <a:cxn ang="16200000">
                <a:pos x="wd2" y="hd2"/>
              </a:cxn>
            </a:cxnLst>
            <a:rect l="0" t="0" r="r" b="b"/>
            <a:pathLst>
              <a:path w="21593" h="21600" extrusionOk="0">
                <a:moveTo>
                  <a:pt x="21591" y="21600"/>
                </a:moveTo>
                <a:lnTo>
                  <a:pt x="2595" y="21600"/>
                </a:lnTo>
                <a:lnTo>
                  <a:pt x="0" y="11002"/>
                </a:lnTo>
                <a:lnTo>
                  <a:pt x="2595" y="0"/>
                </a:lnTo>
                <a:lnTo>
                  <a:pt x="21589" y="0"/>
                </a:lnTo>
                <a:cubicBezTo>
                  <a:pt x="21580" y="7200"/>
                  <a:pt x="21600" y="14400"/>
                  <a:pt x="21591" y="21600"/>
                </a:cubicBezTo>
                <a:close/>
              </a:path>
            </a:pathLst>
          </a:custGeom>
          <a:gradFill>
            <a:gsLst>
              <a:gs pos="0">
                <a:srgbClr val="EEAB00"/>
              </a:gs>
              <a:gs pos="100000">
                <a:srgbClr val="FDC143"/>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E50069"/>
                </a:solidFill>
              </a:defRPr>
            </a:pPr>
            <a:endParaRPr/>
          </a:p>
        </p:txBody>
      </p:sp>
      <p:sp>
        <p:nvSpPr>
          <p:cNvPr id="102" name="Pentagon 1"/>
          <p:cNvSpPr/>
          <p:nvPr/>
        </p:nvSpPr>
        <p:spPr>
          <a:xfrm>
            <a:off x="5743618" y="7412139"/>
            <a:ext cx="7292456" cy="1188003"/>
          </a:xfrm>
          <a:custGeom>
            <a:avLst/>
            <a:gdLst/>
            <a:ahLst/>
            <a:cxnLst>
              <a:cxn ang="0">
                <a:pos x="wd2" y="hd2"/>
              </a:cxn>
              <a:cxn ang="5400000">
                <a:pos x="wd2" y="hd2"/>
              </a:cxn>
              <a:cxn ang="10800000">
                <a:pos x="wd2" y="hd2"/>
              </a:cxn>
              <a:cxn ang="16200000">
                <a:pos x="wd2" y="hd2"/>
              </a:cxn>
            </a:cxnLst>
            <a:rect l="0" t="0" r="r" b="b"/>
            <a:pathLst>
              <a:path w="21594" h="21600" extrusionOk="0">
                <a:moveTo>
                  <a:pt x="21592" y="21600"/>
                </a:moveTo>
                <a:lnTo>
                  <a:pt x="2263" y="21600"/>
                </a:lnTo>
                <a:lnTo>
                  <a:pt x="0" y="11002"/>
                </a:lnTo>
                <a:lnTo>
                  <a:pt x="2263" y="0"/>
                </a:lnTo>
                <a:lnTo>
                  <a:pt x="21589" y="0"/>
                </a:lnTo>
                <a:cubicBezTo>
                  <a:pt x="21581" y="7200"/>
                  <a:pt x="21600" y="14400"/>
                  <a:pt x="21592" y="21600"/>
                </a:cubicBezTo>
                <a:close/>
              </a:path>
            </a:pathLst>
          </a:custGeom>
          <a:gradFill>
            <a:gsLst>
              <a:gs pos="0">
                <a:srgbClr val="E46506"/>
              </a:gs>
              <a:gs pos="100000">
                <a:srgbClr val="F27C34"/>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endParaRPr/>
          </a:p>
        </p:txBody>
      </p:sp>
      <p:sp>
        <p:nvSpPr>
          <p:cNvPr id="103" name="Pentagon 1"/>
          <p:cNvSpPr/>
          <p:nvPr/>
        </p:nvSpPr>
        <p:spPr>
          <a:xfrm>
            <a:off x="4794844" y="8595251"/>
            <a:ext cx="8241017" cy="1188003"/>
          </a:xfrm>
          <a:custGeom>
            <a:avLst/>
            <a:gdLst/>
            <a:ahLst/>
            <a:cxnLst>
              <a:cxn ang="0">
                <a:pos x="wd2" y="hd2"/>
              </a:cxn>
              <a:cxn ang="5400000">
                <a:pos x="wd2" y="hd2"/>
              </a:cxn>
              <a:cxn ang="10800000">
                <a:pos x="wd2" y="hd2"/>
              </a:cxn>
              <a:cxn ang="16200000">
                <a:pos x="wd2" y="hd2"/>
              </a:cxn>
            </a:cxnLst>
            <a:rect l="0" t="0" r="r" b="b"/>
            <a:pathLst>
              <a:path w="21595" h="21600" extrusionOk="0">
                <a:moveTo>
                  <a:pt x="21593" y="21600"/>
                </a:moveTo>
                <a:lnTo>
                  <a:pt x="2002" y="21600"/>
                </a:lnTo>
                <a:lnTo>
                  <a:pt x="0" y="11002"/>
                </a:lnTo>
                <a:lnTo>
                  <a:pt x="2002" y="0"/>
                </a:lnTo>
                <a:lnTo>
                  <a:pt x="21590" y="0"/>
                </a:lnTo>
                <a:cubicBezTo>
                  <a:pt x="21583" y="7200"/>
                  <a:pt x="21600" y="14400"/>
                  <a:pt x="21593" y="21600"/>
                </a:cubicBezTo>
                <a:close/>
              </a:path>
            </a:pathLst>
          </a:custGeom>
          <a:gradFill>
            <a:gsLst>
              <a:gs pos="0">
                <a:srgbClr val="BE0D0D"/>
              </a:gs>
              <a:gs pos="100000">
                <a:srgbClr val="D73225"/>
              </a:gs>
            </a:gsLst>
            <a:lin ang="10800000"/>
          </a:gradFill>
          <a:ln w="12700">
            <a:miter lim="400000"/>
          </a:ln>
          <a:effectLst>
            <a:outerShdw blurRad="203200" dist="25400" dir="5400000" rotWithShape="0">
              <a:srgbClr val="000000">
                <a:alpha val="82000"/>
              </a:srgbClr>
            </a:outerShdw>
          </a:effectLst>
        </p:spPr>
        <p:txBody>
          <a:bodyPr lIns="48766" tIns="48766" rIns="48766" bIns="48766" anchor="ctr"/>
          <a:lstStyle/>
          <a:p>
            <a:pPr>
              <a:defRPr>
                <a:solidFill>
                  <a:srgbClr val="BE0D0D"/>
                </a:solidFill>
              </a:defRPr>
            </a:pPr>
            <a:endParaRPr/>
          </a:p>
        </p:txBody>
      </p:sp>
      <p:sp>
        <p:nvSpPr>
          <p:cNvPr id="104" name="Rectangle 2"/>
          <p:cNvSpPr/>
          <p:nvPr/>
        </p:nvSpPr>
        <p:spPr>
          <a:xfrm>
            <a:off x="10883248" y="501277"/>
            <a:ext cx="1620126" cy="1620124"/>
          </a:xfrm>
          <a:prstGeom prst="rect">
            <a:avLst/>
          </a:prstGeom>
          <a:ln w="127000">
            <a:solidFill>
              <a:srgbClr val="242E7C"/>
            </a:solidFill>
            <a:miter/>
          </a:ln>
        </p:spPr>
        <p:txBody>
          <a:bodyPr lIns="48766" tIns="48766" rIns="48766" bIns="48766" anchor="ctr"/>
          <a:lstStyle/>
          <a:p>
            <a:pPr>
              <a:defRPr>
                <a:solidFill>
                  <a:srgbClr val="242E7C"/>
                </a:solidFill>
              </a:defRPr>
            </a:pPr>
            <a:endParaRPr/>
          </a:p>
        </p:txBody>
      </p:sp>
      <p:sp>
        <p:nvSpPr>
          <p:cNvPr id="105" name="TextBox 3"/>
          <p:cNvSpPr txBox="1"/>
          <p:nvPr/>
        </p:nvSpPr>
        <p:spPr>
          <a:xfrm>
            <a:off x="10929701" y="572448"/>
            <a:ext cx="1589253" cy="1507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spAutoFit/>
          </a:bodyPr>
          <a:lstStyle>
            <a:lvl1pPr algn="ctr">
              <a:defRPr sz="9000" b="1" spc="-300">
                <a:solidFill>
                  <a:srgbClr val="242E7C"/>
                </a:solidFill>
                <a:latin typeface="Century Gothic"/>
                <a:ea typeface="Century Gothic"/>
                <a:cs typeface="Century Gothic"/>
                <a:sym typeface="Century Gothic"/>
              </a:defRPr>
            </a:lvl1pPr>
          </a:lstStyle>
          <a:p>
            <a:r>
              <a:t>1</a:t>
            </a:r>
          </a:p>
        </p:txBody>
      </p:sp>
      <p:sp>
        <p:nvSpPr>
          <p:cNvPr id="106" name="Title 1"/>
          <p:cNvSpPr txBox="1">
            <a:spLocks noGrp="1"/>
          </p:cNvSpPr>
          <p:nvPr>
            <p:ph type="ctrTitle"/>
          </p:nvPr>
        </p:nvSpPr>
        <p:spPr>
          <a:xfrm>
            <a:off x="485847" y="485846"/>
            <a:ext cx="7945019" cy="3457339"/>
          </a:xfrm>
          <a:prstGeom prst="rect">
            <a:avLst/>
          </a:prstGeom>
        </p:spPr>
        <p:txBody>
          <a:bodyPr lIns="38100" tIns="38100" rIns="38100" bIns="38100" anchor="t"/>
          <a:lstStyle>
            <a:lvl1pPr algn="l" defTabSz="457200">
              <a:lnSpc>
                <a:spcPct val="100000"/>
              </a:lnSpc>
              <a:spcBef>
                <a:spcPts val="1000"/>
              </a:spcBef>
              <a:defRPr sz="6200" b="1" cap="all">
                <a:solidFill>
                  <a:srgbClr val="FFFFFF"/>
                </a:solidFill>
                <a:uFill>
                  <a:solidFill>
                    <a:srgbClr val="000000"/>
                  </a:solidFill>
                </a:uFill>
                <a:latin typeface="Century Gothic"/>
                <a:ea typeface="Century Gothic"/>
                <a:cs typeface="Century Gothic"/>
                <a:sym typeface="Century Gothic"/>
              </a:defRPr>
            </a:lvl1pPr>
          </a:lstStyle>
          <a:p>
            <a:r>
              <a:t>The Determinants of Health</a:t>
            </a:r>
          </a:p>
        </p:txBody>
      </p:sp>
      <p:pic>
        <p:nvPicPr>
          <p:cNvPr id="107" name="HiAP-modules-text-BLue.png" descr="HiAP-modules-text-BLue.png"/>
          <p:cNvPicPr>
            <a:picLocks noChangeAspect="1"/>
          </p:cNvPicPr>
          <p:nvPr/>
        </p:nvPicPr>
        <p:blipFill>
          <a:blip r:embed="rId4"/>
          <a:stretch>
            <a:fillRect/>
          </a:stretch>
        </p:blipFill>
        <p:spPr>
          <a:xfrm>
            <a:off x="10112306" y="79982"/>
            <a:ext cx="685506" cy="2176661"/>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391" name="Title 1"/>
          <p:cNvSpPr txBox="1"/>
          <p:nvPr/>
        </p:nvSpPr>
        <p:spPr>
          <a:xfrm>
            <a:off x="2920999" y="249766"/>
            <a:ext cx="8947151"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lnSpcReduction="10000"/>
          </a:bodyPr>
          <a:lstStyle>
            <a:lvl1pPr defTabSz="1014374">
              <a:lnSpc>
                <a:spcPct val="90000"/>
              </a:lnSpc>
              <a:defRPr sz="3400" b="1" cap="all" spc="-100">
                <a:solidFill>
                  <a:srgbClr val="FFFFFF"/>
                </a:solidFill>
                <a:latin typeface="Century Gothic"/>
                <a:ea typeface="Century Gothic"/>
                <a:cs typeface="Century Gothic"/>
                <a:sym typeface="Century Gothic"/>
              </a:defRPr>
            </a:lvl1pPr>
          </a:lstStyle>
          <a:p>
            <a:r>
              <a:rPr lang="en-GB" dirty="0"/>
              <a:t>PAHO </a:t>
            </a:r>
            <a:r>
              <a:rPr dirty="0"/>
              <a:t>Conceptual Framework on Social Determinants of Health and Health Equity</a:t>
            </a:r>
            <a:r>
              <a:rPr lang="en-GB" dirty="0"/>
              <a:t> (2019)</a:t>
            </a:r>
            <a:endParaRPr dirty="0"/>
          </a:p>
        </p:txBody>
      </p:sp>
      <p:grpSp>
        <p:nvGrpSpPr>
          <p:cNvPr id="397" name="Group"/>
          <p:cNvGrpSpPr/>
          <p:nvPr/>
        </p:nvGrpSpPr>
        <p:grpSpPr>
          <a:xfrm>
            <a:off x="0" y="-16671"/>
            <a:ext cx="2568183" cy="1943899"/>
            <a:chOff x="0" y="0"/>
            <a:chExt cx="2568182" cy="1943898"/>
          </a:xfrm>
        </p:grpSpPr>
        <p:sp>
          <p:nvSpPr>
            <p:cNvPr id="392"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395" name="Group 25"/>
            <p:cNvGrpSpPr/>
            <p:nvPr/>
          </p:nvGrpSpPr>
          <p:grpSpPr>
            <a:xfrm>
              <a:off x="617106" y="458878"/>
              <a:ext cx="1127558" cy="1026211"/>
              <a:chOff x="0" y="-1"/>
              <a:chExt cx="1127557" cy="1026210"/>
            </a:xfrm>
          </p:grpSpPr>
          <p:sp>
            <p:nvSpPr>
              <p:cNvPr id="393"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394"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396"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grpSp>
        <p:nvGrpSpPr>
          <p:cNvPr id="413" name="Group"/>
          <p:cNvGrpSpPr/>
          <p:nvPr/>
        </p:nvGrpSpPr>
        <p:grpSpPr>
          <a:xfrm>
            <a:off x="457695" y="2188121"/>
            <a:ext cx="12151377" cy="7431075"/>
            <a:chOff x="0" y="0"/>
            <a:chExt cx="12151375" cy="7431074"/>
          </a:xfrm>
        </p:grpSpPr>
        <p:pic>
          <p:nvPicPr>
            <p:cNvPr id="398" name="HiAP-arrow.png" descr="HiAP-arrow.png"/>
            <p:cNvPicPr>
              <a:picLocks noChangeAspect="1"/>
            </p:cNvPicPr>
            <p:nvPr/>
          </p:nvPicPr>
          <p:blipFill>
            <a:blip r:embed="rId4"/>
            <a:stretch>
              <a:fillRect/>
            </a:stretch>
          </p:blipFill>
          <p:spPr>
            <a:xfrm>
              <a:off x="7478914" y="2738077"/>
              <a:ext cx="1423713" cy="940387"/>
            </a:xfrm>
            <a:prstGeom prst="rect">
              <a:avLst/>
            </a:prstGeom>
            <a:ln w="12700" cap="flat">
              <a:noFill/>
              <a:miter lim="400000"/>
            </a:ln>
            <a:effectLst/>
          </p:spPr>
        </p:pic>
        <p:pic>
          <p:nvPicPr>
            <p:cNvPr id="399" name="HiAP-arrow-corner.png" descr="HiAP-arrow-corner.png"/>
            <p:cNvPicPr>
              <a:picLocks noChangeAspect="1"/>
            </p:cNvPicPr>
            <p:nvPr/>
          </p:nvPicPr>
          <p:blipFill>
            <a:blip r:embed="rId5"/>
            <a:srcRect/>
            <a:stretch>
              <a:fillRect/>
            </a:stretch>
          </p:blipFill>
          <p:spPr>
            <a:xfrm>
              <a:off x="5211347" y="5210314"/>
              <a:ext cx="1594355" cy="1256789"/>
            </a:xfrm>
            <a:prstGeom prst="rect">
              <a:avLst/>
            </a:prstGeom>
            <a:ln w="12700" cap="flat">
              <a:noFill/>
              <a:miter lim="400000"/>
            </a:ln>
            <a:effectLst/>
          </p:spPr>
        </p:pic>
        <p:pic>
          <p:nvPicPr>
            <p:cNvPr id="400" name="HiAP-arrow.png" descr="HiAP-arrow.png"/>
            <p:cNvPicPr>
              <a:picLocks noChangeAspect="1"/>
            </p:cNvPicPr>
            <p:nvPr/>
          </p:nvPicPr>
          <p:blipFill>
            <a:blip r:embed="rId4"/>
            <a:stretch>
              <a:fillRect/>
            </a:stretch>
          </p:blipFill>
          <p:spPr>
            <a:xfrm>
              <a:off x="2955368" y="2738077"/>
              <a:ext cx="1423713" cy="940387"/>
            </a:xfrm>
            <a:prstGeom prst="rect">
              <a:avLst/>
            </a:prstGeom>
            <a:ln w="12700" cap="flat">
              <a:noFill/>
              <a:miter lim="400000"/>
            </a:ln>
            <a:effectLst/>
          </p:spPr>
        </p:pic>
        <p:sp>
          <p:nvSpPr>
            <p:cNvPr id="401" name="Rectangle"/>
            <p:cNvSpPr/>
            <p:nvPr/>
          </p:nvSpPr>
          <p:spPr>
            <a:xfrm>
              <a:off x="37970" y="0"/>
              <a:ext cx="12013467" cy="1132387"/>
            </a:xfrm>
            <a:prstGeom prst="rect">
              <a:avLst/>
            </a:prstGeom>
            <a:solidFill>
              <a:srgbClr val="FFFFFF"/>
            </a:solidFill>
            <a:ln w="114300" cap="flat">
              <a:solidFill>
                <a:srgbClr val="242E7C"/>
              </a:solidFill>
              <a:prstDash val="solid"/>
              <a:miter lim="400000"/>
            </a:ln>
            <a:effectLst/>
          </p:spPr>
          <p:txBody>
            <a:bodyPr wrap="square" lIns="48766" tIns="48766" rIns="48766" bIns="48766" numCol="1" anchor="ctr">
              <a:noAutofit/>
            </a:bodyPr>
            <a:lstStyle/>
            <a:p>
              <a:pPr>
                <a:defRPr>
                  <a:solidFill>
                    <a:srgbClr val="878787"/>
                  </a:solidFill>
                  <a:latin typeface="+mj-lt"/>
                  <a:ea typeface="+mj-ea"/>
                  <a:cs typeface="+mj-cs"/>
                  <a:sym typeface="Calibri"/>
                </a:defRPr>
              </a:pPr>
              <a:endParaRPr/>
            </a:p>
          </p:txBody>
        </p:sp>
        <p:sp>
          <p:nvSpPr>
            <p:cNvPr id="402" name="Rectangle"/>
            <p:cNvSpPr/>
            <p:nvPr/>
          </p:nvSpPr>
          <p:spPr>
            <a:xfrm>
              <a:off x="0" y="1362630"/>
              <a:ext cx="3657104" cy="3893523"/>
            </a:xfrm>
            <a:prstGeom prst="rect">
              <a:avLst/>
            </a:prstGeom>
            <a:solidFill>
              <a:srgbClr val="FFFFFF"/>
            </a:solidFill>
            <a:ln w="114300" cap="flat">
              <a:solidFill>
                <a:srgbClr val="BE0D0D"/>
              </a:solidFill>
              <a:prstDash val="solid"/>
              <a:miter lim="400000"/>
            </a:ln>
            <a:effectLst/>
          </p:spPr>
          <p:txBody>
            <a:bodyPr wrap="square" lIns="48766" tIns="48766" rIns="48766" bIns="48766" numCol="1" anchor="ctr">
              <a:noAutofit/>
            </a:bodyPr>
            <a:lstStyle/>
            <a:p>
              <a:pPr>
                <a:defRPr>
                  <a:latin typeface="+mj-lt"/>
                  <a:ea typeface="+mj-ea"/>
                  <a:cs typeface="+mj-cs"/>
                  <a:sym typeface="Calibri"/>
                </a:defRPr>
              </a:pPr>
              <a:endParaRPr/>
            </a:p>
          </p:txBody>
        </p:sp>
        <p:sp>
          <p:nvSpPr>
            <p:cNvPr id="403" name="Credit: slide created by Dr Catherine Hannaway, Durham University for the PAHO Health in All Policies training, May 2015."/>
            <p:cNvSpPr txBox="1"/>
            <p:nvPr/>
          </p:nvSpPr>
          <p:spPr>
            <a:xfrm>
              <a:off x="39004" y="6787441"/>
              <a:ext cx="12011399" cy="6436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algn="ctr" defTabSz="457200">
                <a:lnSpc>
                  <a:spcPct val="115000"/>
                </a:lnSpc>
                <a:defRPr sz="1600">
                  <a:uFill>
                    <a:solidFill>
                      <a:srgbClr val="000000"/>
                    </a:solidFill>
                  </a:uFill>
                  <a:latin typeface="Century Gothic"/>
                  <a:ea typeface="Century Gothic"/>
                  <a:cs typeface="Century Gothic"/>
                  <a:sym typeface="Century Gothic"/>
                </a:defRPr>
              </a:pPr>
              <a:r>
                <a:t>Source: Pan American Health Organization. </a:t>
              </a:r>
              <a:r>
                <a:rPr i="1"/>
                <a:t>Just Societies: Health Equity and Dignified Lives. Report of the Commission of the Pan American Health Organization on Equity and Health Inequalities in the Americas</a:t>
              </a:r>
              <a:r>
                <a:t>. Washington, D.C.: PAHO; 2019.</a:t>
              </a:r>
            </a:p>
          </p:txBody>
        </p:sp>
        <p:sp>
          <p:nvSpPr>
            <p:cNvPr id="404" name="INTERSECTIONALITY: SOCIAL AND ECONOMIC INEQUITIES,  GENDER, SEXUALITY, ETHNICITY, DISABILITY, MIGRATION"/>
            <p:cNvSpPr txBox="1"/>
            <p:nvPr/>
          </p:nvSpPr>
          <p:spPr>
            <a:xfrm>
              <a:off x="2669851" y="187225"/>
              <a:ext cx="7130456" cy="7071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numCol="1" anchor="t">
              <a:spAutoFit/>
            </a:bodyPr>
            <a:lstStyle/>
            <a:p>
              <a:pPr algn="ctr">
                <a:defRPr sz="2000" b="1">
                  <a:solidFill>
                    <a:srgbClr val="242E7C"/>
                  </a:solidFill>
                  <a:latin typeface="Century Gothic"/>
                  <a:ea typeface="Century Gothic"/>
                  <a:cs typeface="Century Gothic"/>
                  <a:sym typeface="Century Gothic"/>
                </a:defRPr>
              </a:pPr>
              <a:r>
                <a:rPr dirty="0"/>
                <a:t>INTERSECTIONALITY: </a:t>
              </a:r>
              <a:r>
                <a:rPr b="0" dirty="0"/>
                <a:t>SOCIAL AND ECONOMIC INEQUITIES, </a:t>
              </a:r>
              <a:br>
                <a:rPr b="0" dirty="0"/>
              </a:br>
              <a:r>
                <a:rPr b="0" dirty="0"/>
                <a:t>GENDER, SEXUALITY, ETHNICITY, DISABILITY, MIGRATION </a:t>
              </a:r>
            </a:p>
          </p:txBody>
        </p:sp>
        <p:sp>
          <p:nvSpPr>
            <p:cNvPr id="405" name="STRUCTURAL DRIVERS…"/>
            <p:cNvSpPr txBox="1"/>
            <p:nvPr/>
          </p:nvSpPr>
          <p:spPr>
            <a:xfrm>
              <a:off x="201461" y="1495325"/>
              <a:ext cx="3254181" cy="30312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a:defRPr sz="1800" b="1">
                  <a:solidFill>
                    <a:srgbClr val="BE0D0D"/>
                  </a:solidFill>
                  <a:latin typeface="Century Gothic"/>
                  <a:ea typeface="Century Gothic"/>
                  <a:cs typeface="Century Gothic"/>
                  <a:sym typeface="Century Gothic"/>
                </a:defRPr>
              </a:pPr>
              <a:r>
                <a:rPr dirty="0"/>
                <a:t>STRUCTURAL DRIVERS</a:t>
              </a:r>
            </a:p>
            <a:p>
              <a:pPr>
                <a:defRPr sz="1600" b="1">
                  <a:solidFill>
                    <a:srgbClr val="242E7C"/>
                  </a:solidFill>
                  <a:latin typeface="Century Gothic"/>
                  <a:ea typeface="Century Gothic"/>
                  <a:cs typeface="Century Gothic"/>
                  <a:sym typeface="Century Gothic"/>
                </a:defRPr>
              </a:pPr>
              <a:endParaRPr dirty="0"/>
            </a:p>
            <a:p>
              <a:pPr>
                <a:defRPr sz="1700">
                  <a:solidFill>
                    <a:srgbClr val="242E7C"/>
                  </a:solidFill>
                  <a:latin typeface="Century Gothic"/>
                  <a:ea typeface="Century Gothic"/>
                  <a:cs typeface="Century Gothic"/>
                  <a:sym typeface="Century Gothic"/>
                </a:defRPr>
              </a:pPr>
              <a:r>
                <a:rPr dirty="0"/>
                <a:t>Political, Social, Cultural and Economic Structures</a:t>
              </a:r>
            </a:p>
            <a:p>
              <a:pPr>
                <a:defRPr sz="1700">
                  <a:solidFill>
                    <a:srgbClr val="242E7C"/>
                  </a:solidFill>
                  <a:latin typeface="Century Gothic"/>
                  <a:ea typeface="Century Gothic"/>
                  <a:cs typeface="Century Gothic"/>
                  <a:sym typeface="Century Gothic"/>
                </a:defRPr>
              </a:pPr>
              <a:endParaRPr dirty="0"/>
            </a:p>
            <a:p>
              <a:pPr>
                <a:defRPr sz="1700">
                  <a:solidFill>
                    <a:srgbClr val="242E7C"/>
                  </a:solidFill>
                  <a:latin typeface="Century Gothic"/>
                  <a:ea typeface="Century Gothic"/>
                  <a:cs typeface="Century Gothic"/>
                  <a:sym typeface="Century Gothic"/>
                </a:defRPr>
              </a:pPr>
              <a:r>
                <a:rPr dirty="0"/>
                <a:t>Natural Environment, </a:t>
              </a:r>
            </a:p>
            <a:p>
              <a:pPr>
                <a:defRPr sz="1700">
                  <a:solidFill>
                    <a:srgbClr val="242E7C"/>
                  </a:solidFill>
                  <a:latin typeface="Century Gothic"/>
                  <a:ea typeface="Century Gothic"/>
                  <a:cs typeface="Century Gothic"/>
                  <a:sym typeface="Century Gothic"/>
                </a:defRPr>
              </a:pPr>
              <a:r>
                <a:rPr dirty="0"/>
                <a:t>Land and Climate Change</a:t>
              </a:r>
            </a:p>
            <a:p>
              <a:pPr>
                <a:defRPr sz="1700">
                  <a:solidFill>
                    <a:srgbClr val="242E7C"/>
                  </a:solidFill>
                  <a:latin typeface="Century Gothic"/>
                  <a:ea typeface="Century Gothic"/>
                  <a:cs typeface="Century Gothic"/>
                  <a:sym typeface="Century Gothic"/>
                </a:defRPr>
              </a:pPr>
              <a:endParaRPr dirty="0"/>
            </a:p>
            <a:p>
              <a:pPr>
                <a:defRPr sz="1700">
                  <a:solidFill>
                    <a:srgbClr val="242E7C"/>
                  </a:solidFill>
                  <a:latin typeface="Century Gothic"/>
                  <a:ea typeface="Century Gothic"/>
                  <a:cs typeface="Century Gothic"/>
                  <a:sym typeface="Century Gothic"/>
                </a:defRPr>
              </a:pPr>
              <a:r>
                <a:rPr dirty="0"/>
                <a:t>History and Legacy,</a:t>
              </a:r>
            </a:p>
            <a:p>
              <a:pPr>
                <a:defRPr sz="1700">
                  <a:solidFill>
                    <a:srgbClr val="242E7C"/>
                  </a:solidFill>
                  <a:latin typeface="Century Gothic"/>
                  <a:ea typeface="Century Gothic"/>
                  <a:cs typeface="Century Gothic"/>
                  <a:sym typeface="Century Gothic"/>
                </a:defRPr>
              </a:pPr>
              <a:r>
                <a:rPr dirty="0"/>
                <a:t>Ongoing Colonialism, </a:t>
              </a:r>
              <a:br>
                <a:rPr dirty="0"/>
              </a:br>
              <a:r>
                <a:rPr dirty="0"/>
                <a:t>Structural Racism</a:t>
              </a:r>
            </a:p>
          </p:txBody>
        </p:sp>
        <p:sp>
          <p:nvSpPr>
            <p:cNvPr id="406" name="Rectangle"/>
            <p:cNvSpPr/>
            <p:nvPr/>
          </p:nvSpPr>
          <p:spPr>
            <a:xfrm>
              <a:off x="4371082" y="1362630"/>
              <a:ext cx="3808961" cy="3893523"/>
            </a:xfrm>
            <a:prstGeom prst="rect">
              <a:avLst/>
            </a:prstGeom>
            <a:solidFill>
              <a:srgbClr val="FFFFFF"/>
            </a:solidFill>
            <a:ln w="114300" cap="flat">
              <a:solidFill>
                <a:srgbClr val="008B92"/>
              </a:solidFill>
              <a:prstDash val="solid"/>
              <a:miter lim="400000"/>
            </a:ln>
            <a:effectLst/>
          </p:spPr>
          <p:txBody>
            <a:bodyPr wrap="square" lIns="48766" tIns="48766" rIns="48766" bIns="48766" numCol="1" anchor="ctr">
              <a:noAutofit/>
            </a:bodyPr>
            <a:lstStyle/>
            <a:p>
              <a:pPr>
                <a:defRPr>
                  <a:latin typeface="+mj-lt"/>
                  <a:ea typeface="+mj-ea"/>
                  <a:cs typeface="+mj-cs"/>
                  <a:sym typeface="Calibri"/>
                </a:defRPr>
              </a:pPr>
              <a:endParaRPr/>
            </a:p>
          </p:txBody>
        </p:sp>
        <p:sp>
          <p:nvSpPr>
            <p:cNvPr id="407" name="CONDITIONS OF DAILY LIFE…"/>
            <p:cNvSpPr txBox="1"/>
            <p:nvPr/>
          </p:nvSpPr>
          <p:spPr>
            <a:xfrm>
              <a:off x="4604244" y="1495325"/>
              <a:ext cx="3511058" cy="430373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a:defRPr sz="1800" b="1">
                  <a:solidFill>
                    <a:srgbClr val="008B92"/>
                  </a:solidFill>
                  <a:latin typeface="Century Gothic"/>
                  <a:ea typeface="Century Gothic"/>
                  <a:cs typeface="Century Gothic"/>
                  <a:sym typeface="Century Gothic"/>
                </a:defRPr>
              </a:pPr>
              <a:r>
                <a:rPr dirty="0"/>
                <a:t>CONDITIONS OF DAILY LIFE</a:t>
              </a:r>
            </a:p>
            <a:p>
              <a:pPr>
                <a:lnSpc>
                  <a:spcPct val="60000"/>
                </a:lnSpc>
                <a:defRPr sz="1600" b="1">
                  <a:solidFill>
                    <a:srgbClr val="242E7C"/>
                  </a:solidFill>
                  <a:latin typeface="Century Gothic"/>
                  <a:ea typeface="Century Gothic"/>
                  <a:cs typeface="Century Gothic"/>
                  <a:sym typeface="Century Gothic"/>
                </a:defRPr>
              </a:pPr>
              <a:endParaRPr dirty="0"/>
            </a:p>
            <a:p>
              <a:pPr>
                <a:lnSpc>
                  <a:spcPct val="90000"/>
                </a:lnSpc>
                <a:spcBef>
                  <a:spcPts val="200"/>
                </a:spcBef>
                <a:defRPr sz="1700">
                  <a:solidFill>
                    <a:srgbClr val="242E7C"/>
                  </a:solidFill>
                  <a:latin typeface="Century Gothic"/>
                  <a:ea typeface="Century Gothic"/>
                  <a:cs typeface="Century Gothic"/>
                  <a:sym typeface="Century Gothic"/>
                </a:defRPr>
              </a:pPr>
              <a:r>
                <a:rPr dirty="0"/>
                <a:t>Early Life and Education</a:t>
              </a:r>
            </a:p>
            <a:p>
              <a:pPr>
                <a:lnSpc>
                  <a:spcPct val="60000"/>
                </a:lnSpc>
                <a:spcBef>
                  <a:spcPts val="200"/>
                </a:spcBef>
                <a:defRPr sz="1700">
                  <a:solidFill>
                    <a:srgbClr val="242E7C"/>
                  </a:solidFill>
                  <a:latin typeface="Century Gothic"/>
                  <a:ea typeface="Century Gothic"/>
                  <a:cs typeface="Century Gothic"/>
                  <a:sym typeface="Century Gothic"/>
                </a:defRPr>
              </a:pPr>
              <a:endParaRPr sz="2000" dirty="0"/>
            </a:p>
            <a:p>
              <a:pPr>
                <a:lnSpc>
                  <a:spcPct val="90000"/>
                </a:lnSpc>
                <a:spcBef>
                  <a:spcPts val="200"/>
                </a:spcBef>
                <a:defRPr sz="1700">
                  <a:solidFill>
                    <a:srgbClr val="242E7C"/>
                  </a:solidFill>
                  <a:latin typeface="Century Gothic"/>
                  <a:ea typeface="Century Gothic"/>
                  <a:cs typeface="Century Gothic"/>
                  <a:sym typeface="Century Gothic"/>
                </a:defRPr>
              </a:pPr>
              <a:r>
                <a:rPr dirty="0"/>
                <a:t>Working Life</a:t>
              </a:r>
              <a:endParaRPr lang="en-GB" dirty="0"/>
            </a:p>
            <a:p>
              <a:pPr>
                <a:lnSpc>
                  <a:spcPct val="90000"/>
                </a:lnSpc>
                <a:spcBef>
                  <a:spcPts val="200"/>
                </a:spcBef>
                <a:defRPr sz="1700">
                  <a:solidFill>
                    <a:srgbClr val="242E7C"/>
                  </a:solidFill>
                  <a:latin typeface="Century Gothic"/>
                  <a:ea typeface="Century Gothic"/>
                  <a:cs typeface="Century Gothic"/>
                  <a:sym typeface="Century Gothic"/>
                </a:defRPr>
              </a:pPr>
              <a:endParaRPr sz="1100" dirty="0"/>
            </a:p>
            <a:p>
              <a:pPr>
                <a:lnSpc>
                  <a:spcPct val="60000"/>
                </a:lnSpc>
                <a:spcBef>
                  <a:spcPts val="200"/>
                </a:spcBef>
                <a:defRPr sz="1700">
                  <a:solidFill>
                    <a:srgbClr val="242E7C"/>
                  </a:solidFill>
                  <a:latin typeface="Century Gothic"/>
                  <a:ea typeface="Century Gothic"/>
                  <a:cs typeface="Century Gothic"/>
                  <a:sym typeface="Century Gothic"/>
                </a:defRPr>
              </a:pPr>
              <a:br>
                <a:rPr dirty="0"/>
              </a:br>
              <a:r>
                <a:rPr dirty="0"/>
                <a:t>Older People</a:t>
              </a:r>
            </a:p>
            <a:p>
              <a:pPr>
                <a:lnSpc>
                  <a:spcPct val="80000"/>
                </a:lnSpc>
                <a:spcBef>
                  <a:spcPts val="200"/>
                </a:spcBef>
                <a:defRPr sz="1700">
                  <a:solidFill>
                    <a:srgbClr val="242E7C"/>
                  </a:solidFill>
                  <a:latin typeface="Century Gothic"/>
                  <a:ea typeface="Century Gothic"/>
                  <a:cs typeface="Century Gothic"/>
                  <a:sym typeface="Century Gothic"/>
                </a:defRPr>
              </a:pPr>
              <a:endParaRPr sz="1500" dirty="0"/>
            </a:p>
            <a:p>
              <a:pPr>
                <a:lnSpc>
                  <a:spcPct val="90000"/>
                </a:lnSpc>
                <a:spcBef>
                  <a:spcPts val="200"/>
                </a:spcBef>
                <a:defRPr sz="1700">
                  <a:solidFill>
                    <a:srgbClr val="242E7C"/>
                  </a:solidFill>
                  <a:latin typeface="Century Gothic"/>
                  <a:ea typeface="Century Gothic"/>
                  <a:cs typeface="Century Gothic"/>
                  <a:sym typeface="Century Gothic"/>
                </a:defRPr>
              </a:pPr>
              <a:r>
                <a:rPr dirty="0"/>
                <a:t>Income and Social Protection</a:t>
              </a:r>
            </a:p>
            <a:p>
              <a:pPr>
                <a:lnSpc>
                  <a:spcPct val="60000"/>
                </a:lnSpc>
                <a:spcBef>
                  <a:spcPts val="200"/>
                </a:spcBef>
                <a:defRPr sz="1700">
                  <a:solidFill>
                    <a:srgbClr val="242E7C"/>
                  </a:solidFill>
                  <a:latin typeface="Century Gothic"/>
                  <a:ea typeface="Century Gothic"/>
                  <a:cs typeface="Century Gothic"/>
                  <a:sym typeface="Century Gothic"/>
                </a:defRPr>
              </a:pPr>
              <a:endParaRPr sz="2000" dirty="0"/>
            </a:p>
            <a:p>
              <a:pPr>
                <a:lnSpc>
                  <a:spcPct val="90000"/>
                </a:lnSpc>
                <a:spcBef>
                  <a:spcPts val="200"/>
                </a:spcBef>
                <a:defRPr sz="1700">
                  <a:solidFill>
                    <a:srgbClr val="242E7C"/>
                  </a:solidFill>
                  <a:latin typeface="Century Gothic"/>
                  <a:ea typeface="Century Gothic"/>
                  <a:cs typeface="Century Gothic"/>
                  <a:sym typeface="Century Gothic"/>
                </a:defRPr>
              </a:pPr>
              <a:r>
                <a:rPr dirty="0"/>
                <a:t>Violence</a:t>
              </a:r>
              <a:endParaRPr lang="en-GB" dirty="0"/>
            </a:p>
            <a:p>
              <a:pPr>
                <a:lnSpc>
                  <a:spcPct val="90000"/>
                </a:lnSpc>
                <a:spcBef>
                  <a:spcPts val="200"/>
                </a:spcBef>
                <a:defRPr sz="1700">
                  <a:solidFill>
                    <a:srgbClr val="242E7C"/>
                  </a:solidFill>
                  <a:latin typeface="Century Gothic"/>
                  <a:ea typeface="Century Gothic"/>
                  <a:cs typeface="Century Gothic"/>
                  <a:sym typeface="Century Gothic"/>
                </a:defRPr>
              </a:pPr>
              <a:endParaRPr sz="700" dirty="0"/>
            </a:p>
            <a:p>
              <a:pPr>
                <a:lnSpc>
                  <a:spcPct val="60000"/>
                </a:lnSpc>
                <a:spcBef>
                  <a:spcPts val="200"/>
                </a:spcBef>
                <a:defRPr sz="1700">
                  <a:solidFill>
                    <a:srgbClr val="242E7C"/>
                  </a:solidFill>
                  <a:latin typeface="Century Gothic"/>
                  <a:ea typeface="Century Gothic"/>
                  <a:cs typeface="Century Gothic"/>
                  <a:sym typeface="Century Gothic"/>
                </a:defRPr>
              </a:pPr>
              <a:br>
                <a:rPr dirty="0"/>
              </a:br>
              <a:r>
                <a:rPr dirty="0"/>
                <a:t>Environment and Housing</a:t>
              </a:r>
            </a:p>
            <a:p>
              <a:pPr>
                <a:lnSpc>
                  <a:spcPct val="80000"/>
                </a:lnSpc>
                <a:spcBef>
                  <a:spcPts val="200"/>
                </a:spcBef>
                <a:defRPr sz="1700">
                  <a:solidFill>
                    <a:srgbClr val="242E7C"/>
                  </a:solidFill>
                  <a:latin typeface="Century Gothic"/>
                  <a:ea typeface="Century Gothic"/>
                  <a:cs typeface="Century Gothic"/>
                  <a:sym typeface="Century Gothic"/>
                </a:defRPr>
              </a:pPr>
              <a:endParaRPr dirty="0"/>
            </a:p>
            <a:p>
              <a:pPr>
                <a:lnSpc>
                  <a:spcPct val="90000"/>
                </a:lnSpc>
                <a:spcBef>
                  <a:spcPts val="200"/>
                </a:spcBef>
                <a:defRPr sz="1700">
                  <a:solidFill>
                    <a:srgbClr val="242E7C"/>
                  </a:solidFill>
                  <a:latin typeface="Century Gothic"/>
                  <a:ea typeface="Century Gothic"/>
                  <a:cs typeface="Century Gothic"/>
                  <a:sym typeface="Century Gothic"/>
                </a:defRPr>
              </a:pPr>
              <a:r>
                <a:rPr dirty="0"/>
                <a:t>Health Systems</a:t>
              </a:r>
              <a:br>
                <a:rPr dirty="0"/>
              </a:br>
              <a:br>
                <a:rPr dirty="0"/>
              </a:br>
              <a:endParaRPr dirty="0"/>
            </a:p>
          </p:txBody>
        </p:sp>
        <p:sp>
          <p:nvSpPr>
            <p:cNvPr id="408" name="Rectangle"/>
            <p:cNvSpPr/>
            <p:nvPr/>
          </p:nvSpPr>
          <p:spPr>
            <a:xfrm>
              <a:off x="2703088" y="5461249"/>
              <a:ext cx="2568182" cy="1083000"/>
            </a:xfrm>
            <a:prstGeom prst="rect">
              <a:avLst/>
            </a:prstGeom>
            <a:solidFill>
              <a:srgbClr val="FFFFFF"/>
            </a:solidFill>
            <a:ln w="114300" cap="flat">
              <a:solidFill>
                <a:srgbClr val="629623"/>
              </a:solidFill>
              <a:prstDash val="solid"/>
              <a:miter lim="400000"/>
            </a:ln>
            <a:effectLst/>
          </p:spPr>
          <p:txBody>
            <a:bodyPr wrap="square" lIns="48766" tIns="48766" rIns="48766" bIns="48766" numCol="1" anchor="ctr">
              <a:noAutofit/>
            </a:bodyPr>
            <a:lstStyle/>
            <a:p>
              <a:pPr>
                <a:defRPr>
                  <a:latin typeface="+mj-lt"/>
                  <a:ea typeface="+mj-ea"/>
                  <a:cs typeface="+mj-cs"/>
                  <a:sym typeface="Calibri"/>
                </a:defRPr>
              </a:pPr>
              <a:endParaRPr/>
            </a:p>
          </p:txBody>
        </p:sp>
        <p:sp>
          <p:nvSpPr>
            <p:cNvPr id="409" name="TAKING ACTION…"/>
            <p:cNvSpPr txBox="1"/>
            <p:nvPr/>
          </p:nvSpPr>
          <p:spPr>
            <a:xfrm>
              <a:off x="2887464" y="5547581"/>
              <a:ext cx="2318051" cy="9103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a:defRPr sz="1800" b="1">
                  <a:solidFill>
                    <a:srgbClr val="629623"/>
                  </a:solidFill>
                  <a:latin typeface="Century Gothic"/>
                  <a:ea typeface="Century Gothic"/>
                  <a:cs typeface="Century Gothic"/>
                  <a:sym typeface="Century Gothic"/>
                </a:defRPr>
              </a:pPr>
              <a:r>
                <a:t>TAKING ACTION</a:t>
              </a:r>
            </a:p>
            <a:p>
              <a:pPr>
                <a:defRPr sz="1700">
                  <a:solidFill>
                    <a:srgbClr val="242E7C"/>
                  </a:solidFill>
                  <a:latin typeface="Century Gothic"/>
                  <a:ea typeface="Century Gothic"/>
                  <a:cs typeface="Century Gothic"/>
                  <a:sym typeface="Century Gothic"/>
                </a:defRPr>
              </a:pPr>
              <a:r>
                <a:t>Governance</a:t>
              </a:r>
            </a:p>
            <a:p>
              <a:pPr>
                <a:defRPr sz="1700">
                  <a:solidFill>
                    <a:srgbClr val="242E7C"/>
                  </a:solidFill>
                  <a:latin typeface="Century Gothic"/>
                  <a:ea typeface="Century Gothic"/>
                  <a:cs typeface="Century Gothic"/>
                  <a:sym typeface="Century Gothic"/>
                </a:defRPr>
              </a:pPr>
              <a:r>
                <a:t>Human Rights</a:t>
              </a:r>
            </a:p>
          </p:txBody>
        </p:sp>
        <p:sp>
          <p:nvSpPr>
            <p:cNvPr id="410" name="Oval"/>
            <p:cNvSpPr/>
            <p:nvPr/>
          </p:nvSpPr>
          <p:spPr>
            <a:xfrm>
              <a:off x="9021564" y="1428129"/>
              <a:ext cx="3129811" cy="5117643"/>
            </a:xfrm>
            <a:prstGeom prst="ellipse">
              <a:avLst/>
            </a:prstGeom>
            <a:solidFill>
              <a:srgbClr val="FFFFFF"/>
            </a:solidFill>
            <a:ln w="114300" cap="flat">
              <a:solidFill>
                <a:srgbClr val="006CA6"/>
              </a:solidFill>
              <a:prstDash val="solid"/>
              <a:miter lim="400000"/>
            </a:ln>
            <a:effectLst/>
          </p:spPr>
          <p:txBody>
            <a:bodyPr wrap="square" lIns="48766" tIns="48766" rIns="48766" bIns="48766" numCol="1" anchor="ctr">
              <a:noAutofit/>
            </a:bodyPr>
            <a:lstStyle/>
            <a:p>
              <a:pPr>
                <a:defRPr>
                  <a:latin typeface="+mj-lt"/>
                  <a:ea typeface="+mj-ea"/>
                  <a:cs typeface="+mj-cs"/>
                  <a:sym typeface="Calibri"/>
                </a:defRPr>
              </a:pPr>
              <a:endParaRPr/>
            </a:p>
          </p:txBody>
        </p:sp>
        <p:sp>
          <p:nvSpPr>
            <p:cNvPr id="411" name="HEALTH EQUITY…"/>
            <p:cNvSpPr txBox="1"/>
            <p:nvPr/>
          </p:nvSpPr>
          <p:spPr>
            <a:xfrm>
              <a:off x="9102873" y="3387625"/>
              <a:ext cx="2967190" cy="116433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t">
              <a:spAutoFit/>
            </a:bodyPr>
            <a:lstStyle/>
            <a:p>
              <a:pPr algn="ctr">
                <a:defRPr sz="2300" b="1">
                  <a:solidFill>
                    <a:srgbClr val="006CA6"/>
                  </a:solidFill>
                  <a:latin typeface="Century Gothic"/>
                  <a:ea typeface="Century Gothic"/>
                  <a:cs typeface="Century Gothic"/>
                  <a:sym typeface="Century Gothic"/>
                </a:defRPr>
              </a:pPr>
              <a:r>
                <a:t>HEALTH EQUITY </a:t>
              </a:r>
            </a:p>
            <a:p>
              <a:pPr algn="ctr">
                <a:defRPr sz="2300" b="1">
                  <a:solidFill>
                    <a:srgbClr val="006CA6"/>
                  </a:solidFill>
                  <a:latin typeface="Century Gothic"/>
                  <a:ea typeface="Century Gothic"/>
                  <a:cs typeface="Century Gothic"/>
                  <a:sym typeface="Century Gothic"/>
                </a:defRPr>
              </a:pPr>
              <a:r>
                <a:t>AND DIGNIFIED </a:t>
              </a:r>
            </a:p>
            <a:p>
              <a:pPr algn="ctr">
                <a:defRPr sz="2300" b="1">
                  <a:solidFill>
                    <a:srgbClr val="006CA6"/>
                  </a:solidFill>
                  <a:latin typeface="Century Gothic"/>
                  <a:ea typeface="Century Gothic"/>
                  <a:cs typeface="Century Gothic"/>
                  <a:sym typeface="Century Gothic"/>
                </a:defRPr>
              </a:pPr>
              <a:r>
                <a:t>LIFE</a:t>
              </a:r>
            </a:p>
          </p:txBody>
        </p:sp>
        <p:pic>
          <p:nvPicPr>
            <p:cNvPr id="412" name="HiAP-arrow-corner.png" descr="HiAP-arrow-corner.png"/>
            <p:cNvPicPr>
              <a:picLocks noChangeAspect="1"/>
            </p:cNvPicPr>
            <p:nvPr/>
          </p:nvPicPr>
          <p:blipFill>
            <a:blip r:embed="rId5"/>
            <a:stretch>
              <a:fillRect/>
            </a:stretch>
          </p:blipFill>
          <p:spPr>
            <a:xfrm flipH="1">
              <a:off x="1164476" y="5210314"/>
              <a:ext cx="1594356" cy="1256789"/>
            </a:xfrm>
            <a:prstGeom prst="rect">
              <a:avLst/>
            </a:prstGeom>
            <a:ln w="12700" cap="flat">
              <a:noFill/>
              <a:miter lim="400000"/>
            </a:ln>
            <a:effectLst/>
          </p:spPr>
        </p:pic>
      </p:gr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418" name="Title 1"/>
          <p:cNvSpPr txBox="1"/>
          <p:nvPr/>
        </p:nvSpPr>
        <p:spPr>
          <a:xfrm>
            <a:off x="2920998" y="249766"/>
            <a:ext cx="9360595"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defTabSz="1014374">
              <a:lnSpc>
                <a:spcPct val="90000"/>
              </a:lnSpc>
              <a:defRPr sz="4400" b="1" cap="all" spc="-129">
                <a:solidFill>
                  <a:srgbClr val="FFFFFF"/>
                </a:solidFill>
                <a:latin typeface="Century Gothic"/>
                <a:ea typeface="Century Gothic"/>
                <a:cs typeface="Century Gothic"/>
                <a:sym typeface="Century Gothic"/>
              </a:defRPr>
            </a:lvl1pPr>
          </a:lstStyle>
          <a:p>
            <a:r>
              <a:t>Action recommendations</a:t>
            </a:r>
          </a:p>
        </p:txBody>
      </p:sp>
      <p:grpSp>
        <p:nvGrpSpPr>
          <p:cNvPr id="424" name="Group"/>
          <p:cNvGrpSpPr/>
          <p:nvPr/>
        </p:nvGrpSpPr>
        <p:grpSpPr>
          <a:xfrm>
            <a:off x="0" y="-16671"/>
            <a:ext cx="2568183" cy="1943899"/>
            <a:chOff x="0" y="0"/>
            <a:chExt cx="2568182" cy="1943898"/>
          </a:xfrm>
        </p:grpSpPr>
        <p:sp>
          <p:nvSpPr>
            <p:cNvPr id="419"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22" name="Group 25"/>
            <p:cNvGrpSpPr/>
            <p:nvPr/>
          </p:nvGrpSpPr>
          <p:grpSpPr>
            <a:xfrm>
              <a:off x="617106" y="458878"/>
              <a:ext cx="1127558" cy="1026211"/>
              <a:chOff x="0" y="-1"/>
              <a:chExt cx="1127557" cy="1026210"/>
            </a:xfrm>
          </p:grpSpPr>
          <p:sp>
            <p:nvSpPr>
              <p:cNvPr id="420"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421"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423"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grpSp>
        <p:nvGrpSpPr>
          <p:cNvPr id="2" name="Group 1">
            <a:extLst>
              <a:ext uri="{FF2B5EF4-FFF2-40B4-BE49-F238E27FC236}">
                <a16:creationId xmlns:a16="http://schemas.microsoft.com/office/drawing/2014/main" id="{4CA913D3-A685-F343-868A-883E118427C0}"/>
              </a:ext>
            </a:extLst>
          </p:cNvPr>
          <p:cNvGrpSpPr/>
          <p:nvPr/>
        </p:nvGrpSpPr>
        <p:grpSpPr>
          <a:xfrm>
            <a:off x="1745073" y="3070951"/>
            <a:ext cx="10022653" cy="4405083"/>
            <a:chOff x="1745073" y="3070951"/>
            <a:chExt cx="10022653" cy="4405083"/>
          </a:xfrm>
        </p:grpSpPr>
        <p:sp>
          <p:nvSpPr>
            <p:cNvPr id="425" name="Circle"/>
            <p:cNvSpPr/>
            <p:nvPr/>
          </p:nvSpPr>
          <p:spPr>
            <a:xfrm>
              <a:off x="1745073" y="3070951"/>
              <a:ext cx="4405083" cy="4405083"/>
            </a:xfrm>
            <a:prstGeom prst="ellipse">
              <a:avLst/>
            </a:prstGeom>
            <a:solidFill>
              <a:srgbClr val="008B92"/>
            </a:solidFill>
            <a:ln w="12700">
              <a:miter lim="400000"/>
            </a:ln>
          </p:spPr>
          <p:txBody>
            <a:bodyPr lIns="48766" tIns="48766" rIns="48766" bIns="48766" anchor="ctr"/>
            <a:lstStyle/>
            <a:p>
              <a:endParaRPr/>
            </a:p>
          </p:txBody>
        </p:sp>
        <p:sp>
          <p:nvSpPr>
            <p:cNvPr id="426" name="Circle"/>
            <p:cNvSpPr/>
            <p:nvPr/>
          </p:nvSpPr>
          <p:spPr>
            <a:xfrm>
              <a:off x="7362643" y="3070951"/>
              <a:ext cx="4405083" cy="4405083"/>
            </a:xfrm>
            <a:prstGeom prst="ellipse">
              <a:avLst/>
            </a:prstGeom>
            <a:solidFill>
              <a:srgbClr val="E46506"/>
            </a:solidFill>
            <a:ln w="12700">
              <a:miter lim="400000"/>
            </a:ln>
          </p:spPr>
          <p:txBody>
            <a:bodyPr lIns="48766" tIns="48766" rIns="48766" bIns="48766" anchor="ctr"/>
            <a:lstStyle/>
            <a:p>
              <a:endParaRPr/>
            </a:p>
          </p:txBody>
        </p:sp>
        <p:sp>
          <p:nvSpPr>
            <p:cNvPr id="427" name="Global Commission on SDH (2008) – 3 overarching recommendations"/>
            <p:cNvSpPr txBox="1"/>
            <p:nvPr/>
          </p:nvSpPr>
          <p:spPr>
            <a:xfrm>
              <a:off x="2403491" y="4335651"/>
              <a:ext cx="3088248" cy="18756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lstStyle/>
            <a:p>
              <a:pPr algn="ctr" defTabSz="457200">
                <a:lnSpc>
                  <a:spcPct val="115000"/>
                </a:lnSpc>
                <a:defRPr>
                  <a:solidFill>
                    <a:srgbClr val="FFFFFF"/>
                  </a:solidFill>
                  <a:uFill>
                    <a:solidFill>
                      <a:srgbClr val="000000"/>
                    </a:solidFill>
                  </a:uFill>
                  <a:latin typeface="Century Gothic"/>
                  <a:ea typeface="Century Gothic"/>
                  <a:cs typeface="Century Gothic"/>
                  <a:sym typeface="Century Gothic"/>
                </a:defRPr>
              </a:pPr>
              <a:r>
                <a:rPr b="1" dirty="0"/>
                <a:t>Global Commission on SDH (2008) –</a:t>
              </a:r>
              <a:br>
                <a:rPr b="1" dirty="0"/>
              </a:br>
              <a:r>
                <a:rPr b="1" dirty="0"/>
                <a:t>3 </a:t>
              </a:r>
              <a:r>
                <a:rPr b="1" i="1" dirty="0"/>
                <a:t>overarching</a:t>
              </a:r>
              <a:r>
                <a:rPr i="1" dirty="0"/>
                <a:t> </a:t>
              </a:r>
              <a:r>
                <a:rPr b="1" i="1" dirty="0"/>
                <a:t>recommendations</a:t>
              </a:r>
            </a:p>
          </p:txBody>
        </p:sp>
        <p:sp>
          <p:nvSpPr>
            <p:cNvPr id="428" name="PAHO Equity Commission (2019) –…"/>
            <p:cNvSpPr txBox="1"/>
            <p:nvPr/>
          </p:nvSpPr>
          <p:spPr>
            <a:xfrm>
              <a:off x="7924691" y="4432308"/>
              <a:ext cx="3280987" cy="1682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lstStyle/>
            <a:p>
              <a:pPr algn="ctr" defTabSz="457200">
                <a:lnSpc>
                  <a:spcPct val="115000"/>
                </a:lnSpc>
                <a:defRPr>
                  <a:solidFill>
                    <a:srgbClr val="FFFFFF"/>
                  </a:solidFill>
                  <a:uFill>
                    <a:solidFill>
                      <a:srgbClr val="000000"/>
                    </a:solidFill>
                  </a:uFill>
                  <a:latin typeface="Century Gothic"/>
                  <a:ea typeface="Century Gothic"/>
                  <a:cs typeface="Century Gothic"/>
                  <a:sym typeface="Century Gothic"/>
                </a:defRPr>
              </a:pPr>
              <a:r>
                <a:rPr b="1" dirty="0"/>
                <a:t>PAHO Equity Commission (2019</a:t>
              </a:r>
              <a:r>
                <a:rPr lang="en-US" b="1" dirty="0"/>
                <a:t>)</a:t>
              </a:r>
              <a:r>
                <a:rPr lang="en-GB" b="1" dirty="0"/>
                <a:t> –</a:t>
              </a:r>
            </a:p>
            <a:p>
              <a:pPr algn="ctr" defTabSz="457200">
                <a:lnSpc>
                  <a:spcPct val="115000"/>
                </a:lnSpc>
                <a:defRPr>
                  <a:solidFill>
                    <a:srgbClr val="FFFFFF"/>
                  </a:solidFill>
                  <a:uFill>
                    <a:solidFill>
                      <a:srgbClr val="000000"/>
                    </a:solidFill>
                  </a:uFill>
                  <a:latin typeface="Century Gothic"/>
                  <a:ea typeface="Century Gothic"/>
                  <a:cs typeface="Century Gothic"/>
                  <a:sym typeface="Century Gothic"/>
                </a:defRPr>
              </a:pPr>
              <a:r>
                <a:rPr b="1" dirty="0"/>
                <a:t>12 </a:t>
              </a:r>
              <a:r>
                <a:rPr b="1" i="1" dirty="0"/>
                <a:t>recommendations</a:t>
              </a:r>
            </a:p>
          </p:txBody>
        </p:sp>
      </p:grpSp>
      <p:pic>
        <p:nvPicPr>
          <p:cNvPr id="429" name="HiAP-Wireframe-graphic-2.png" descr="HiAP-Wireframe-graphic-2.png"/>
          <p:cNvPicPr>
            <a:picLocks noChangeAspect="1"/>
          </p:cNvPicPr>
          <p:nvPr/>
        </p:nvPicPr>
        <p:blipFill>
          <a:blip r:embed="rId4"/>
          <a:srcRect l="4891" t="2175" r="4890" b="87108"/>
          <a:stretch>
            <a:fillRect/>
          </a:stretch>
        </p:blipFill>
        <p:spPr>
          <a:xfrm flipH="1">
            <a:off x="-9973" y="8292541"/>
            <a:ext cx="13024746" cy="1467161"/>
          </a:xfrm>
          <a:prstGeom prst="rect">
            <a:avLst/>
          </a:prstGeom>
          <a:ln w="12700">
            <a:miter lim="400000"/>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432" name="Title 1"/>
          <p:cNvSpPr txBox="1"/>
          <p:nvPr/>
        </p:nvSpPr>
        <p:spPr>
          <a:xfrm>
            <a:off x="2920998" y="249766"/>
            <a:ext cx="9360595"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pPr defTabSz="1014374">
              <a:lnSpc>
                <a:spcPct val="90000"/>
              </a:lnSpc>
              <a:defRPr sz="4400" b="1" cap="all" spc="-129">
                <a:solidFill>
                  <a:srgbClr val="FFFFFF"/>
                </a:solidFill>
                <a:latin typeface="Century Gothic"/>
                <a:ea typeface="Century Gothic"/>
                <a:cs typeface="Century Gothic"/>
                <a:sym typeface="Century Gothic"/>
              </a:defRPr>
            </a:pPr>
            <a:r>
              <a:rPr dirty="0"/>
              <a:t>Priority recommendations</a:t>
            </a:r>
            <a:r>
              <a:rPr lang="en-US" dirty="0"/>
              <a:t>:</a:t>
            </a:r>
            <a:r>
              <a:rPr dirty="0"/>
              <a:t> </a:t>
            </a:r>
            <a:br>
              <a:rPr dirty="0"/>
            </a:br>
            <a:r>
              <a:rPr dirty="0"/>
              <a:t>The Global Commission</a:t>
            </a:r>
          </a:p>
        </p:txBody>
      </p:sp>
      <p:grpSp>
        <p:nvGrpSpPr>
          <p:cNvPr id="438" name="Group"/>
          <p:cNvGrpSpPr/>
          <p:nvPr/>
        </p:nvGrpSpPr>
        <p:grpSpPr>
          <a:xfrm>
            <a:off x="0" y="-16671"/>
            <a:ext cx="2568183" cy="1943899"/>
            <a:chOff x="0" y="0"/>
            <a:chExt cx="2568182" cy="1943898"/>
          </a:xfrm>
        </p:grpSpPr>
        <p:sp>
          <p:nvSpPr>
            <p:cNvPr id="433"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36" name="Group 25"/>
            <p:cNvGrpSpPr/>
            <p:nvPr/>
          </p:nvGrpSpPr>
          <p:grpSpPr>
            <a:xfrm>
              <a:off x="617106" y="458878"/>
              <a:ext cx="1127558" cy="1026211"/>
              <a:chOff x="0" y="-1"/>
              <a:chExt cx="1127557" cy="1026210"/>
            </a:xfrm>
          </p:grpSpPr>
          <p:sp>
            <p:nvSpPr>
              <p:cNvPr id="434"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435"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437"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439" name="The World Health Organization’s Commission on Social Determinants  of Health final report (2008) contains three overarching recommendations -"/>
          <p:cNvSpPr txBox="1"/>
          <p:nvPr/>
        </p:nvSpPr>
        <p:spPr>
          <a:xfrm>
            <a:off x="878600" y="2233600"/>
            <a:ext cx="11628600" cy="9439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defTabSz="457200">
              <a:lnSpc>
                <a:spcPct val="115000"/>
              </a:lnSpc>
              <a:spcBef>
                <a:spcPts val="1000"/>
              </a:spcBef>
              <a:defRPr sz="2500" b="1">
                <a:uFill>
                  <a:solidFill>
                    <a:srgbClr val="000000"/>
                  </a:solidFill>
                </a:uFill>
                <a:latin typeface="Century Gothic"/>
                <a:ea typeface="Century Gothic"/>
                <a:cs typeface="Century Gothic"/>
                <a:sym typeface="Century Gothic"/>
              </a:defRPr>
            </a:pPr>
            <a:r>
              <a:t>The World Health Organization’s Commission on Social Determinants </a:t>
            </a:r>
            <a:br/>
            <a:r>
              <a:t>of Health final report (2008) contains three overarching recommendations -</a:t>
            </a:r>
          </a:p>
        </p:txBody>
      </p:sp>
      <p:sp>
        <p:nvSpPr>
          <p:cNvPr id="440" name="Title 1"/>
          <p:cNvSpPr txBox="1"/>
          <p:nvPr/>
        </p:nvSpPr>
        <p:spPr>
          <a:xfrm>
            <a:off x="918497" y="3732267"/>
            <a:ext cx="617278" cy="5690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gn="ctr" defTabSz="294400">
              <a:lnSpc>
                <a:spcPct val="96000"/>
              </a:lnSpc>
              <a:defRPr sz="3100" b="1" cap="all" spc="-193">
                <a:solidFill>
                  <a:srgbClr val="532075"/>
                </a:solidFill>
                <a:latin typeface="Century Gothic"/>
                <a:ea typeface="Century Gothic"/>
                <a:cs typeface="Century Gothic"/>
                <a:sym typeface="Century Gothic"/>
              </a:defRPr>
            </a:lvl1pPr>
          </a:lstStyle>
          <a:p>
            <a:r>
              <a:t>1</a:t>
            </a:r>
          </a:p>
        </p:txBody>
      </p:sp>
      <p:sp>
        <p:nvSpPr>
          <p:cNvPr id="441" name="Square"/>
          <p:cNvSpPr/>
          <p:nvPr/>
        </p:nvSpPr>
        <p:spPr>
          <a:xfrm>
            <a:off x="879504" y="3674495"/>
            <a:ext cx="695266" cy="695261"/>
          </a:xfrm>
          <a:prstGeom prst="rect">
            <a:avLst/>
          </a:prstGeom>
          <a:ln w="50800">
            <a:solidFill>
              <a:srgbClr val="532075"/>
            </a:solidFill>
            <a:miter/>
          </a:ln>
        </p:spPr>
        <p:txBody>
          <a:bodyPr lIns="48766" tIns="48766" rIns="48766" bIns="48766" anchor="ctr"/>
          <a:lstStyle/>
          <a:p>
            <a:pPr>
              <a:defRPr>
                <a:latin typeface="+mj-lt"/>
                <a:ea typeface="+mj-ea"/>
                <a:cs typeface="+mj-cs"/>
                <a:sym typeface="Calibri"/>
              </a:defRPr>
            </a:pPr>
            <a:endParaRPr/>
          </a:p>
        </p:txBody>
      </p:sp>
      <p:sp>
        <p:nvSpPr>
          <p:cNvPr id="442" name="Title 1"/>
          <p:cNvSpPr txBox="1"/>
          <p:nvPr/>
        </p:nvSpPr>
        <p:spPr>
          <a:xfrm>
            <a:off x="918497" y="5474473"/>
            <a:ext cx="617278" cy="5690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gn="ctr" defTabSz="348474">
              <a:lnSpc>
                <a:spcPct val="96000"/>
              </a:lnSpc>
              <a:defRPr sz="3000" b="1" cap="all" spc="-187">
                <a:solidFill>
                  <a:srgbClr val="A71680"/>
                </a:solidFill>
                <a:latin typeface="Century Gothic"/>
                <a:ea typeface="Century Gothic"/>
                <a:cs typeface="Century Gothic"/>
                <a:sym typeface="Century Gothic"/>
              </a:defRPr>
            </a:lvl1pPr>
          </a:lstStyle>
          <a:p>
            <a:r>
              <a:t>2</a:t>
            </a:r>
          </a:p>
        </p:txBody>
      </p:sp>
      <p:sp>
        <p:nvSpPr>
          <p:cNvPr id="443" name="Square"/>
          <p:cNvSpPr/>
          <p:nvPr/>
        </p:nvSpPr>
        <p:spPr>
          <a:xfrm>
            <a:off x="879504" y="5428966"/>
            <a:ext cx="695266" cy="695261"/>
          </a:xfrm>
          <a:prstGeom prst="rect">
            <a:avLst/>
          </a:prstGeom>
          <a:ln w="50800">
            <a:solidFill>
              <a:srgbClr val="A71680"/>
            </a:solidFill>
            <a:miter/>
          </a:ln>
        </p:spPr>
        <p:txBody>
          <a:bodyPr lIns="48766" tIns="48766" rIns="48766" bIns="48766" anchor="ctr"/>
          <a:lstStyle/>
          <a:p>
            <a:pPr>
              <a:defRPr>
                <a:solidFill>
                  <a:srgbClr val="A71680"/>
                </a:solidFill>
                <a:latin typeface="+mj-lt"/>
                <a:ea typeface="+mj-ea"/>
                <a:cs typeface="+mj-cs"/>
                <a:sym typeface="Calibri"/>
              </a:defRPr>
            </a:pPr>
            <a:endParaRPr/>
          </a:p>
        </p:txBody>
      </p:sp>
      <p:sp>
        <p:nvSpPr>
          <p:cNvPr id="444" name="Title 1"/>
          <p:cNvSpPr txBox="1"/>
          <p:nvPr/>
        </p:nvSpPr>
        <p:spPr>
          <a:xfrm>
            <a:off x="918497" y="7322780"/>
            <a:ext cx="617278" cy="5690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gn="ctr" defTabSz="348474">
              <a:lnSpc>
                <a:spcPct val="96000"/>
              </a:lnSpc>
              <a:defRPr sz="3000" b="1" cap="all" spc="-187">
                <a:solidFill>
                  <a:srgbClr val="E50069"/>
                </a:solidFill>
                <a:latin typeface="Century Gothic"/>
                <a:ea typeface="Century Gothic"/>
                <a:cs typeface="Century Gothic"/>
                <a:sym typeface="Century Gothic"/>
              </a:defRPr>
            </a:lvl1pPr>
          </a:lstStyle>
          <a:p>
            <a:r>
              <a:t>3</a:t>
            </a:r>
          </a:p>
        </p:txBody>
      </p:sp>
      <p:sp>
        <p:nvSpPr>
          <p:cNvPr id="445" name="Square"/>
          <p:cNvSpPr/>
          <p:nvPr/>
        </p:nvSpPr>
        <p:spPr>
          <a:xfrm>
            <a:off x="879504" y="7277274"/>
            <a:ext cx="695266" cy="695261"/>
          </a:xfrm>
          <a:prstGeom prst="rect">
            <a:avLst/>
          </a:prstGeom>
          <a:ln w="50800">
            <a:solidFill>
              <a:srgbClr val="E50069"/>
            </a:solidFill>
            <a:miter/>
          </a:ln>
        </p:spPr>
        <p:txBody>
          <a:bodyPr lIns="48766" tIns="48766" rIns="48766" bIns="48766" anchor="ctr"/>
          <a:lstStyle/>
          <a:p>
            <a:pPr>
              <a:defRPr>
                <a:latin typeface="+mj-lt"/>
                <a:ea typeface="+mj-ea"/>
                <a:cs typeface="+mj-cs"/>
                <a:sym typeface="Calibri"/>
              </a:defRPr>
            </a:pPr>
            <a:endParaRPr/>
          </a:p>
        </p:txBody>
      </p:sp>
      <p:sp>
        <p:nvSpPr>
          <p:cNvPr id="446" name="Rectangle 4"/>
          <p:cNvSpPr txBox="1"/>
          <p:nvPr/>
        </p:nvSpPr>
        <p:spPr>
          <a:xfrm>
            <a:off x="2005030" y="3556349"/>
            <a:ext cx="6619635" cy="13967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spcBef>
                <a:spcPts val="1000"/>
              </a:spcBef>
              <a:defRPr sz="2500">
                <a:uFill>
                  <a:solidFill>
                    <a:srgbClr val="000000"/>
                  </a:solidFill>
                </a:uFill>
                <a:latin typeface="Century Gothic"/>
                <a:ea typeface="Century Gothic"/>
                <a:cs typeface="Century Gothic"/>
                <a:sym typeface="Century Gothic"/>
              </a:defRPr>
            </a:pPr>
            <a:r>
              <a:rPr b="1"/>
              <a:t>Improve daily living conditions:</a:t>
            </a:r>
            <a:br/>
            <a:r>
              <a:t>the circumstances in which people are born, grow, live, work, and age</a:t>
            </a:r>
          </a:p>
        </p:txBody>
      </p:sp>
      <p:sp>
        <p:nvSpPr>
          <p:cNvPr id="447" name="Rectangle 4"/>
          <p:cNvSpPr txBox="1"/>
          <p:nvPr/>
        </p:nvSpPr>
        <p:spPr>
          <a:xfrm>
            <a:off x="2005030" y="5308949"/>
            <a:ext cx="10418621" cy="13967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spcBef>
                <a:spcPts val="1000"/>
              </a:spcBef>
              <a:defRPr sz="2500">
                <a:uFill>
                  <a:solidFill>
                    <a:srgbClr val="000000"/>
                  </a:solidFill>
                </a:uFill>
                <a:latin typeface="Century Gothic"/>
                <a:ea typeface="Century Gothic"/>
                <a:cs typeface="Century Gothic"/>
                <a:sym typeface="Century Gothic"/>
              </a:defRPr>
            </a:pPr>
            <a:r>
              <a:rPr b="1"/>
              <a:t>Tackle the inequitable distribution of power, money and resources:</a:t>
            </a:r>
            <a:br/>
            <a:r>
              <a:t>the structural drivers of those conditions of daily life </a:t>
            </a:r>
            <a:br/>
            <a:r>
              <a:t>– globally, nationally, and locally</a:t>
            </a:r>
          </a:p>
        </p:txBody>
      </p:sp>
      <p:sp>
        <p:nvSpPr>
          <p:cNvPr id="448" name="Rectangle 4"/>
          <p:cNvSpPr txBox="1"/>
          <p:nvPr/>
        </p:nvSpPr>
        <p:spPr>
          <a:xfrm>
            <a:off x="2005030" y="7226740"/>
            <a:ext cx="10259822" cy="18494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spcBef>
                <a:spcPts val="1000"/>
              </a:spcBef>
              <a:defRPr sz="2500">
                <a:uFill>
                  <a:solidFill>
                    <a:srgbClr val="000000"/>
                  </a:solidFill>
                </a:uFill>
                <a:latin typeface="Century Gothic"/>
                <a:ea typeface="Century Gothic"/>
                <a:cs typeface="Century Gothic"/>
                <a:sym typeface="Century Gothic"/>
              </a:defRPr>
            </a:pPr>
            <a:r>
              <a:rPr b="1"/>
              <a:t>Measure and understand the problem and assess the impact of action: </a:t>
            </a:r>
            <a:r>
              <a:t>expand the knowledge base, develop a workforce that </a:t>
            </a:r>
            <a:br/>
            <a:r>
              <a:t>is trained in the social determinants of health, and raise public awareness about the social determinants of health</a:t>
            </a:r>
          </a:p>
        </p:txBody>
      </p:sp>
      <p:sp>
        <p:nvSpPr>
          <p:cNvPr id="449" name="Line"/>
          <p:cNvSpPr/>
          <p:nvPr/>
        </p:nvSpPr>
        <p:spPr>
          <a:xfrm>
            <a:off x="810252" y="5142726"/>
            <a:ext cx="11189456" cy="1"/>
          </a:xfrm>
          <a:prstGeom prst="line">
            <a:avLst/>
          </a:prstGeom>
          <a:ln w="12700">
            <a:solidFill>
              <a:srgbClr val="242E7C"/>
            </a:solidFill>
            <a:miter lim="400000"/>
          </a:ln>
        </p:spPr>
        <p:txBody>
          <a:bodyPr lIns="45718" tIns="45718" rIns="45718" bIns="45718"/>
          <a:lstStyle/>
          <a:p>
            <a:endParaRPr/>
          </a:p>
        </p:txBody>
      </p:sp>
      <p:sp>
        <p:nvSpPr>
          <p:cNvPr id="450" name="Line"/>
          <p:cNvSpPr/>
          <p:nvPr/>
        </p:nvSpPr>
        <p:spPr>
          <a:xfrm>
            <a:off x="810252" y="6966215"/>
            <a:ext cx="11189456" cy="1"/>
          </a:xfrm>
          <a:prstGeom prst="line">
            <a:avLst/>
          </a:prstGeom>
          <a:ln w="12700">
            <a:solidFill>
              <a:srgbClr val="242E7C"/>
            </a:solidFill>
            <a:miter lim="400000"/>
          </a:ln>
        </p:spPr>
        <p:txBody>
          <a:bodyPr lIns="45718" tIns="45718" rIns="45718" bIns="45718"/>
          <a:lstStyle/>
          <a:p>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453" name="Title 1"/>
          <p:cNvSpPr txBox="1"/>
          <p:nvPr/>
        </p:nvSpPr>
        <p:spPr>
          <a:xfrm>
            <a:off x="2920998" y="249766"/>
            <a:ext cx="9360595"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pPr defTabSz="1014374">
              <a:lnSpc>
                <a:spcPct val="90000"/>
              </a:lnSpc>
              <a:defRPr sz="4400" b="1" cap="all" spc="-129">
                <a:solidFill>
                  <a:srgbClr val="FFFFFF"/>
                </a:solidFill>
                <a:latin typeface="Century Gothic"/>
                <a:ea typeface="Century Gothic"/>
                <a:cs typeface="Century Gothic"/>
                <a:sym typeface="Century Gothic"/>
              </a:defRPr>
            </a:pPr>
            <a:r>
              <a:rPr dirty="0"/>
              <a:t>Priority recommendations</a:t>
            </a:r>
            <a:r>
              <a:rPr lang="en-US" dirty="0"/>
              <a:t>:</a:t>
            </a:r>
            <a:r>
              <a:rPr dirty="0"/>
              <a:t> </a:t>
            </a:r>
            <a:br>
              <a:rPr dirty="0"/>
            </a:br>
            <a:r>
              <a:rPr dirty="0"/>
              <a:t>PAHO Commission</a:t>
            </a:r>
          </a:p>
        </p:txBody>
      </p:sp>
      <p:grpSp>
        <p:nvGrpSpPr>
          <p:cNvPr id="459" name="Group"/>
          <p:cNvGrpSpPr/>
          <p:nvPr/>
        </p:nvGrpSpPr>
        <p:grpSpPr>
          <a:xfrm>
            <a:off x="0" y="-16671"/>
            <a:ext cx="2568183" cy="1943899"/>
            <a:chOff x="0" y="0"/>
            <a:chExt cx="2568182" cy="1943898"/>
          </a:xfrm>
        </p:grpSpPr>
        <p:sp>
          <p:nvSpPr>
            <p:cNvPr id="454"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57" name="Group 25"/>
            <p:cNvGrpSpPr/>
            <p:nvPr/>
          </p:nvGrpSpPr>
          <p:grpSpPr>
            <a:xfrm>
              <a:off x="617106" y="458878"/>
              <a:ext cx="1127558" cy="1026211"/>
              <a:chOff x="0" y="-1"/>
              <a:chExt cx="1127557" cy="1026210"/>
            </a:xfrm>
          </p:grpSpPr>
          <p:sp>
            <p:nvSpPr>
              <p:cNvPr id="455"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456"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458"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460" name="The 12 recommendations include priority objectives  and specific measures in the following general categories:"/>
          <p:cNvSpPr txBox="1"/>
          <p:nvPr/>
        </p:nvSpPr>
        <p:spPr>
          <a:xfrm>
            <a:off x="789700" y="2233600"/>
            <a:ext cx="9088600" cy="92430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defTabSz="457200">
              <a:lnSpc>
                <a:spcPct val="110000"/>
              </a:lnSpc>
              <a:spcBef>
                <a:spcPts val="1000"/>
              </a:spcBef>
              <a:defRPr sz="2500" b="1">
                <a:uFill>
                  <a:solidFill>
                    <a:srgbClr val="000000"/>
                  </a:solidFill>
                </a:uFill>
                <a:latin typeface="Century Gothic"/>
                <a:ea typeface="Century Gothic"/>
                <a:cs typeface="Century Gothic"/>
                <a:sym typeface="Century Gothic"/>
              </a:defRPr>
            </a:pPr>
            <a:r>
              <a:t>The 12 recommendations include priority objectives </a:t>
            </a:r>
            <a:br/>
            <a:r>
              <a:t>and specific measures in the following general categories:</a:t>
            </a:r>
          </a:p>
        </p:txBody>
      </p:sp>
      <p:sp>
        <p:nvSpPr>
          <p:cNvPr id="461" name="Title 1"/>
          <p:cNvSpPr txBox="1"/>
          <p:nvPr/>
        </p:nvSpPr>
        <p:spPr>
          <a:xfrm>
            <a:off x="918497" y="4494267"/>
            <a:ext cx="617278" cy="5690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gn="ctr" defTabSz="294400">
              <a:lnSpc>
                <a:spcPct val="96000"/>
              </a:lnSpc>
              <a:defRPr sz="3100" b="1" cap="all" spc="-193">
                <a:solidFill>
                  <a:srgbClr val="008B92"/>
                </a:solidFill>
                <a:latin typeface="Century Gothic"/>
                <a:ea typeface="Century Gothic"/>
                <a:cs typeface="Century Gothic"/>
                <a:sym typeface="Century Gothic"/>
              </a:defRPr>
            </a:lvl1pPr>
          </a:lstStyle>
          <a:p>
            <a:r>
              <a:t>1</a:t>
            </a:r>
          </a:p>
        </p:txBody>
      </p:sp>
      <p:sp>
        <p:nvSpPr>
          <p:cNvPr id="462" name="Square"/>
          <p:cNvSpPr/>
          <p:nvPr/>
        </p:nvSpPr>
        <p:spPr>
          <a:xfrm>
            <a:off x="879504" y="4436495"/>
            <a:ext cx="695266" cy="695261"/>
          </a:xfrm>
          <a:prstGeom prst="rect">
            <a:avLst/>
          </a:prstGeom>
          <a:ln w="50800">
            <a:solidFill>
              <a:srgbClr val="008B92"/>
            </a:solidFill>
            <a:miter/>
          </a:ln>
        </p:spPr>
        <p:txBody>
          <a:bodyPr lIns="48766" tIns="48766" rIns="48766" bIns="48766" anchor="ctr"/>
          <a:lstStyle/>
          <a:p>
            <a:pPr>
              <a:defRPr>
                <a:latin typeface="+mj-lt"/>
                <a:ea typeface="+mj-ea"/>
                <a:cs typeface="+mj-cs"/>
                <a:sym typeface="Calibri"/>
              </a:defRPr>
            </a:pPr>
            <a:endParaRPr/>
          </a:p>
        </p:txBody>
      </p:sp>
      <p:sp>
        <p:nvSpPr>
          <p:cNvPr id="463" name="Title 1"/>
          <p:cNvSpPr txBox="1"/>
          <p:nvPr/>
        </p:nvSpPr>
        <p:spPr>
          <a:xfrm>
            <a:off x="918497" y="6236473"/>
            <a:ext cx="617278" cy="5690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gn="ctr" defTabSz="348474">
              <a:lnSpc>
                <a:spcPct val="96000"/>
              </a:lnSpc>
              <a:defRPr sz="3000" b="1" cap="all" spc="-187">
                <a:solidFill>
                  <a:srgbClr val="006128"/>
                </a:solidFill>
                <a:latin typeface="Century Gothic"/>
                <a:ea typeface="Century Gothic"/>
                <a:cs typeface="Century Gothic"/>
                <a:sym typeface="Century Gothic"/>
              </a:defRPr>
            </a:lvl1pPr>
          </a:lstStyle>
          <a:p>
            <a:r>
              <a:t>2</a:t>
            </a:r>
          </a:p>
        </p:txBody>
      </p:sp>
      <p:sp>
        <p:nvSpPr>
          <p:cNvPr id="464" name="Square"/>
          <p:cNvSpPr/>
          <p:nvPr/>
        </p:nvSpPr>
        <p:spPr>
          <a:xfrm>
            <a:off x="879504" y="6190966"/>
            <a:ext cx="695266" cy="695261"/>
          </a:xfrm>
          <a:prstGeom prst="rect">
            <a:avLst/>
          </a:prstGeom>
          <a:ln w="50800">
            <a:solidFill>
              <a:srgbClr val="006128"/>
            </a:solidFill>
            <a:miter/>
          </a:ln>
        </p:spPr>
        <p:txBody>
          <a:bodyPr lIns="48766" tIns="48766" rIns="48766" bIns="48766" anchor="ctr"/>
          <a:lstStyle/>
          <a:p>
            <a:pPr>
              <a:defRPr>
                <a:solidFill>
                  <a:srgbClr val="A71680"/>
                </a:solidFill>
                <a:latin typeface="+mj-lt"/>
                <a:ea typeface="+mj-ea"/>
                <a:cs typeface="+mj-cs"/>
                <a:sym typeface="Calibri"/>
              </a:defRPr>
            </a:pPr>
            <a:endParaRPr/>
          </a:p>
        </p:txBody>
      </p:sp>
      <p:sp>
        <p:nvSpPr>
          <p:cNvPr id="465" name="Title 1"/>
          <p:cNvSpPr txBox="1"/>
          <p:nvPr/>
        </p:nvSpPr>
        <p:spPr>
          <a:xfrm>
            <a:off x="918497" y="8084780"/>
            <a:ext cx="617278" cy="5690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gn="ctr" defTabSz="348474">
              <a:lnSpc>
                <a:spcPct val="96000"/>
              </a:lnSpc>
              <a:defRPr sz="3000" b="1" cap="all" spc="-187">
                <a:solidFill>
                  <a:srgbClr val="629623"/>
                </a:solidFill>
                <a:latin typeface="Century Gothic"/>
                <a:ea typeface="Century Gothic"/>
                <a:cs typeface="Century Gothic"/>
                <a:sym typeface="Century Gothic"/>
              </a:defRPr>
            </a:lvl1pPr>
          </a:lstStyle>
          <a:p>
            <a:r>
              <a:t>3</a:t>
            </a:r>
          </a:p>
        </p:txBody>
      </p:sp>
      <p:sp>
        <p:nvSpPr>
          <p:cNvPr id="466" name="Square"/>
          <p:cNvSpPr/>
          <p:nvPr/>
        </p:nvSpPr>
        <p:spPr>
          <a:xfrm>
            <a:off x="879504" y="8039274"/>
            <a:ext cx="695266" cy="695261"/>
          </a:xfrm>
          <a:prstGeom prst="rect">
            <a:avLst/>
          </a:prstGeom>
          <a:ln w="50800">
            <a:solidFill>
              <a:srgbClr val="629623"/>
            </a:solidFill>
            <a:miter/>
          </a:ln>
        </p:spPr>
        <p:txBody>
          <a:bodyPr lIns="48766" tIns="48766" rIns="48766" bIns="48766" anchor="ctr"/>
          <a:lstStyle/>
          <a:p>
            <a:pPr>
              <a:defRPr>
                <a:latin typeface="+mj-lt"/>
                <a:ea typeface="+mj-ea"/>
                <a:cs typeface="+mj-cs"/>
                <a:sym typeface="Calibri"/>
              </a:defRPr>
            </a:pPr>
            <a:endParaRPr/>
          </a:p>
        </p:txBody>
      </p:sp>
      <p:sp>
        <p:nvSpPr>
          <p:cNvPr id="467" name="Rectangle 4"/>
          <p:cNvSpPr txBox="1"/>
          <p:nvPr/>
        </p:nvSpPr>
        <p:spPr>
          <a:xfrm>
            <a:off x="2005030" y="4318349"/>
            <a:ext cx="6619635" cy="9439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t>Achieving equity in political, social, cultural, and economic structures</a:t>
            </a:r>
          </a:p>
        </p:txBody>
      </p:sp>
      <p:sp>
        <p:nvSpPr>
          <p:cNvPr id="468" name="Rectangle 4"/>
          <p:cNvSpPr txBox="1"/>
          <p:nvPr/>
        </p:nvSpPr>
        <p:spPr>
          <a:xfrm>
            <a:off x="2005030" y="6070949"/>
            <a:ext cx="10418621" cy="9439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spcBef>
                <a:spcPts val="1000"/>
              </a:spcBef>
              <a:defRPr sz="2500">
                <a:uFill>
                  <a:solidFill>
                    <a:srgbClr val="000000"/>
                  </a:solidFill>
                </a:uFill>
                <a:latin typeface="Century Gothic"/>
                <a:ea typeface="Century Gothic"/>
                <a:cs typeface="Century Gothic"/>
                <a:sym typeface="Century Gothic"/>
              </a:defRPr>
            </a:pPr>
            <a:r>
              <a:t>Protecting the natural environment, mitigating climate </a:t>
            </a:r>
            <a:br/>
            <a:r>
              <a:t>change, and respecting relationships to land</a:t>
            </a:r>
          </a:p>
        </p:txBody>
      </p:sp>
      <p:sp>
        <p:nvSpPr>
          <p:cNvPr id="469" name="Rectangle 4"/>
          <p:cNvSpPr txBox="1"/>
          <p:nvPr/>
        </p:nvSpPr>
        <p:spPr>
          <a:xfrm>
            <a:off x="2005030" y="7925240"/>
            <a:ext cx="10259822" cy="9439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spcBef>
                <a:spcPts val="1000"/>
              </a:spcBef>
              <a:defRPr sz="2500">
                <a:uFill>
                  <a:solidFill>
                    <a:srgbClr val="000000"/>
                  </a:solidFill>
                </a:uFill>
                <a:latin typeface="Century Gothic"/>
                <a:ea typeface="Century Gothic"/>
                <a:cs typeface="Century Gothic"/>
                <a:sym typeface="Century Gothic"/>
              </a:defRPr>
            </a:pPr>
            <a:r>
              <a:t>Reversing the health equity impacts of ongoing </a:t>
            </a:r>
            <a:br/>
            <a:r>
              <a:t>colonialism and structural racism</a:t>
            </a:r>
          </a:p>
        </p:txBody>
      </p:sp>
      <p:sp>
        <p:nvSpPr>
          <p:cNvPr id="470" name="Line"/>
          <p:cNvSpPr/>
          <p:nvPr/>
        </p:nvSpPr>
        <p:spPr>
          <a:xfrm>
            <a:off x="810252" y="5650726"/>
            <a:ext cx="11189456" cy="1"/>
          </a:xfrm>
          <a:prstGeom prst="line">
            <a:avLst/>
          </a:prstGeom>
          <a:ln w="12700">
            <a:solidFill>
              <a:srgbClr val="242E7C"/>
            </a:solidFill>
            <a:miter lim="400000"/>
          </a:ln>
        </p:spPr>
        <p:txBody>
          <a:bodyPr lIns="45718" tIns="45718" rIns="45718" bIns="45718"/>
          <a:lstStyle/>
          <a:p>
            <a:endParaRPr/>
          </a:p>
        </p:txBody>
      </p:sp>
      <p:sp>
        <p:nvSpPr>
          <p:cNvPr id="471" name="Line"/>
          <p:cNvSpPr/>
          <p:nvPr/>
        </p:nvSpPr>
        <p:spPr>
          <a:xfrm>
            <a:off x="810252" y="7474215"/>
            <a:ext cx="11189456" cy="1"/>
          </a:xfrm>
          <a:prstGeom prst="line">
            <a:avLst/>
          </a:prstGeom>
          <a:ln w="12700">
            <a:solidFill>
              <a:srgbClr val="242E7C"/>
            </a:solidFill>
            <a:miter lim="400000"/>
          </a:ln>
        </p:spPr>
        <p:txBody>
          <a:bodyPr lIns="45718" tIns="45718" rIns="45718" bIns="45718"/>
          <a:lstStyle/>
          <a:p>
            <a:endParaRPr/>
          </a:p>
        </p:txBody>
      </p:sp>
      <p:sp>
        <p:nvSpPr>
          <p:cNvPr id="472" name="Structural drivers: Inequities in power, money, and resources"/>
          <p:cNvSpPr txBox="1"/>
          <p:nvPr/>
        </p:nvSpPr>
        <p:spPr>
          <a:xfrm>
            <a:off x="789700" y="3441710"/>
            <a:ext cx="10262550"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5000"/>
              </a:lnSpc>
              <a:spcBef>
                <a:spcPts val="1000"/>
              </a:spcBef>
              <a:defRPr sz="2500" b="1" cap="all" spc="-50">
                <a:uFill>
                  <a:solidFill>
                    <a:srgbClr val="000000"/>
                  </a:solidFill>
                </a:uFill>
                <a:latin typeface="Century Gothic"/>
                <a:ea typeface="Century Gothic"/>
                <a:cs typeface="Century Gothic"/>
                <a:sym typeface="Century Gothic"/>
              </a:defRPr>
            </a:lvl1pPr>
          </a:lstStyle>
          <a:p>
            <a:pPr>
              <a:defRPr b="0"/>
            </a:pPr>
            <a:r>
              <a:rPr b="1" dirty="0"/>
              <a:t>Structural drivers: Inequities in power, money, and resources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475" name="Title 1"/>
          <p:cNvSpPr txBox="1"/>
          <p:nvPr/>
        </p:nvSpPr>
        <p:spPr>
          <a:xfrm>
            <a:off x="2920998" y="249766"/>
            <a:ext cx="9360595"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pPr defTabSz="1014374">
              <a:lnSpc>
                <a:spcPct val="90000"/>
              </a:lnSpc>
              <a:defRPr sz="4400" b="1" cap="all" spc="-129">
                <a:solidFill>
                  <a:srgbClr val="FFFFFF"/>
                </a:solidFill>
                <a:latin typeface="Century Gothic"/>
                <a:ea typeface="Century Gothic"/>
                <a:cs typeface="Century Gothic"/>
                <a:sym typeface="Century Gothic"/>
              </a:defRPr>
            </a:pPr>
            <a:r>
              <a:rPr dirty="0"/>
              <a:t>Priority recommendations</a:t>
            </a:r>
            <a:r>
              <a:rPr lang="en-US" dirty="0"/>
              <a:t>:</a:t>
            </a:r>
            <a:r>
              <a:rPr dirty="0"/>
              <a:t> </a:t>
            </a:r>
            <a:br>
              <a:rPr dirty="0"/>
            </a:br>
            <a:r>
              <a:rPr dirty="0"/>
              <a:t>PAHO Commission</a:t>
            </a:r>
          </a:p>
        </p:txBody>
      </p:sp>
      <p:grpSp>
        <p:nvGrpSpPr>
          <p:cNvPr id="481" name="Group"/>
          <p:cNvGrpSpPr/>
          <p:nvPr/>
        </p:nvGrpSpPr>
        <p:grpSpPr>
          <a:xfrm>
            <a:off x="0" y="-16671"/>
            <a:ext cx="2568183" cy="1943899"/>
            <a:chOff x="0" y="0"/>
            <a:chExt cx="2568182" cy="1943898"/>
          </a:xfrm>
        </p:grpSpPr>
        <p:sp>
          <p:nvSpPr>
            <p:cNvPr id="476"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479" name="Group 25"/>
            <p:cNvGrpSpPr/>
            <p:nvPr/>
          </p:nvGrpSpPr>
          <p:grpSpPr>
            <a:xfrm>
              <a:off x="617106" y="458878"/>
              <a:ext cx="1127558" cy="1026211"/>
              <a:chOff x="0" y="-1"/>
              <a:chExt cx="1127557" cy="1026210"/>
            </a:xfrm>
          </p:grpSpPr>
          <p:sp>
            <p:nvSpPr>
              <p:cNvPr id="477"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478"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480"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482" name="Conditions of daily life"/>
          <p:cNvSpPr txBox="1"/>
          <p:nvPr/>
        </p:nvSpPr>
        <p:spPr>
          <a:xfrm>
            <a:off x="815100" y="2246300"/>
            <a:ext cx="5636135" cy="618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0000"/>
              </a:lnSpc>
              <a:spcBef>
                <a:spcPts val="1000"/>
              </a:spcBef>
              <a:defRPr sz="3400" b="1" cap="all">
                <a:uFill>
                  <a:solidFill>
                    <a:srgbClr val="000000"/>
                  </a:solidFill>
                </a:uFill>
                <a:latin typeface="Century Gothic"/>
                <a:ea typeface="Century Gothic"/>
                <a:cs typeface="Century Gothic"/>
                <a:sym typeface="Century Gothic"/>
              </a:defRPr>
            </a:lvl1pPr>
          </a:lstStyle>
          <a:p>
            <a:r>
              <a:t>Conditions of daily life</a:t>
            </a:r>
          </a:p>
        </p:txBody>
      </p:sp>
      <p:grpSp>
        <p:nvGrpSpPr>
          <p:cNvPr id="485" name="Group"/>
          <p:cNvGrpSpPr/>
          <p:nvPr/>
        </p:nvGrpSpPr>
        <p:grpSpPr>
          <a:xfrm>
            <a:off x="879504" y="3204595"/>
            <a:ext cx="571501" cy="571497"/>
            <a:chOff x="0" y="0"/>
            <a:chExt cx="571500" cy="571495"/>
          </a:xfrm>
        </p:grpSpPr>
        <p:sp>
          <p:nvSpPr>
            <p:cNvPr id="483" name="Title 1"/>
            <p:cNvSpPr txBox="1"/>
            <p:nvPr/>
          </p:nvSpPr>
          <p:spPr>
            <a:xfrm>
              <a:off x="32051" y="47487"/>
              <a:ext cx="507396" cy="4677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235520">
                <a:lnSpc>
                  <a:spcPct val="96000"/>
                </a:lnSpc>
                <a:defRPr sz="2480" b="1" cap="all" spc="-155">
                  <a:solidFill>
                    <a:srgbClr val="D3C000"/>
                  </a:solidFill>
                  <a:latin typeface="Century Gothic"/>
                  <a:ea typeface="Century Gothic"/>
                  <a:cs typeface="Century Gothic"/>
                  <a:sym typeface="Century Gothic"/>
                </a:defRPr>
              </a:lvl1pPr>
            </a:lstStyle>
            <a:p>
              <a:r>
                <a:t>4</a:t>
              </a:r>
            </a:p>
          </p:txBody>
        </p:sp>
        <p:sp>
          <p:nvSpPr>
            <p:cNvPr id="484" name="Square"/>
            <p:cNvSpPr/>
            <p:nvPr/>
          </p:nvSpPr>
          <p:spPr>
            <a:xfrm>
              <a:off x="0" y="0"/>
              <a:ext cx="571500" cy="571496"/>
            </a:xfrm>
            <a:prstGeom prst="rect">
              <a:avLst/>
            </a:prstGeom>
            <a:noFill/>
            <a:ln w="50800" cap="flat">
              <a:solidFill>
                <a:srgbClr val="D3C000"/>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grpSp>
        <p:nvGrpSpPr>
          <p:cNvPr id="488" name="Group"/>
          <p:cNvGrpSpPr/>
          <p:nvPr/>
        </p:nvGrpSpPr>
        <p:grpSpPr>
          <a:xfrm>
            <a:off x="879504" y="4158966"/>
            <a:ext cx="571501" cy="571497"/>
            <a:chOff x="0" y="0"/>
            <a:chExt cx="571500" cy="571495"/>
          </a:xfrm>
        </p:grpSpPr>
        <p:sp>
          <p:nvSpPr>
            <p:cNvPr id="486" name="Title 1"/>
            <p:cNvSpPr txBox="1"/>
            <p:nvPr/>
          </p:nvSpPr>
          <p:spPr>
            <a:xfrm>
              <a:off x="32051" y="37406"/>
              <a:ext cx="507396" cy="4677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289234">
                <a:lnSpc>
                  <a:spcPct val="96000"/>
                </a:lnSpc>
                <a:defRPr sz="2490" b="1" cap="all" spc="-155">
                  <a:solidFill>
                    <a:srgbClr val="EEAB00"/>
                  </a:solidFill>
                  <a:latin typeface="Century Gothic"/>
                  <a:ea typeface="Century Gothic"/>
                  <a:cs typeface="Century Gothic"/>
                  <a:sym typeface="Century Gothic"/>
                </a:defRPr>
              </a:lvl1pPr>
            </a:lstStyle>
            <a:p>
              <a:r>
                <a:t>5</a:t>
              </a:r>
            </a:p>
          </p:txBody>
        </p:sp>
        <p:sp>
          <p:nvSpPr>
            <p:cNvPr id="487" name="Square"/>
            <p:cNvSpPr/>
            <p:nvPr/>
          </p:nvSpPr>
          <p:spPr>
            <a:xfrm>
              <a:off x="0" y="0"/>
              <a:ext cx="571500" cy="571496"/>
            </a:xfrm>
            <a:prstGeom prst="rect">
              <a:avLst/>
            </a:prstGeom>
            <a:noFill/>
            <a:ln w="50800" cap="flat">
              <a:solidFill>
                <a:srgbClr val="EEAB00"/>
              </a:solidFill>
              <a:prstDash val="solid"/>
              <a:miter lim="800000"/>
            </a:ln>
            <a:effectLst/>
          </p:spPr>
          <p:txBody>
            <a:bodyPr wrap="square" lIns="48766" tIns="48766" rIns="48766" bIns="48766" numCol="1" anchor="ctr">
              <a:noAutofit/>
            </a:bodyPr>
            <a:lstStyle/>
            <a:p>
              <a:pPr>
                <a:defRPr>
                  <a:solidFill>
                    <a:srgbClr val="A71680"/>
                  </a:solidFill>
                  <a:latin typeface="+mj-lt"/>
                  <a:ea typeface="+mj-ea"/>
                  <a:cs typeface="+mj-cs"/>
                  <a:sym typeface="Calibri"/>
                </a:defRPr>
              </a:pPr>
              <a:endParaRPr/>
            </a:p>
          </p:txBody>
        </p:sp>
      </p:grpSp>
      <p:grpSp>
        <p:nvGrpSpPr>
          <p:cNvPr id="491" name="Group"/>
          <p:cNvGrpSpPr/>
          <p:nvPr/>
        </p:nvGrpSpPr>
        <p:grpSpPr>
          <a:xfrm>
            <a:off x="879504" y="5080174"/>
            <a:ext cx="571501" cy="571501"/>
            <a:chOff x="0" y="0"/>
            <a:chExt cx="571500" cy="571500"/>
          </a:xfrm>
        </p:grpSpPr>
        <p:sp>
          <p:nvSpPr>
            <p:cNvPr id="489" name="Title 1"/>
            <p:cNvSpPr txBox="1"/>
            <p:nvPr/>
          </p:nvSpPr>
          <p:spPr>
            <a:xfrm>
              <a:off x="32051" y="37405"/>
              <a:ext cx="507396" cy="46775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289234">
                <a:lnSpc>
                  <a:spcPct val="96000"/>
                </a:lnSpc>
                <a:defRPr sz="2490" b="1" cap="all" spc="-155">
                  <a:solidFill>
                    <a:srgbClr val="E46506"/>
                  </a:solidFill>
                  <a:latin typeface="Century Gothic"/>
                  <a:ea typeface="Century Gothic"/>
                  <a:cs typeface="Century Gothic"/>
                  <a:sym typeface="Century Gothic"/>
                </a:defRPr>
              </a:lvl1pPr>
            </a:lstStyle>
            <a:p>
              <a:r>
                <a:t>6</a:t>
              </a:r>
            </a:p>
          </p:txBody>
        </p:sp>
        <p:sp>
          <p:nvSpPr>
            <p:cNvPr id="490" name="Square"/>
            <p:cNvSpPr/>
            <p:nvPr/>
          </p:nvSpPr>
          <p:spPr>
            <a:xfrm>
              <a:off x="0" y="0"/>
              <a:ext cx="571500" cy="571500"/>
            </a:xfrm>
            <a:prstGeom prst="rect">
              <a:avLst/>
            </a:prstGeom>
            <a:noFill/>
            <a:ln w="50800" cap="flat">
              <a:solidFill>
                <a:srgbClr val="E46506"/>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sp>
        <p:nvSpPr>
          <p:cNvPr id="492" name="Rectangle 4"/>
          <p:cNvSpPr txBox="1"/>
          <p:nvPr/>
        </p:nvSpPr>
        <p:spPr>
          <a:xfrm>
            <a:off x="2005030" y="3244727"/>
            <a:ext cx="7937904"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t>Equity from the start: Early life and education</a:t>
            </a:r>
          </a:p>
        </p:txBody>
      </p:sp>
      <p:sp>
        <p:nvSpPr>
          <p:cNvPr id="493" name="Rectangle 4"/>
          <p:cNvSpPr txBox="1"/>
          <p:nvPr/>
        </p:nvSpPr>
        <p:spPr>
          <a:xfrm>
            <a:off x="2005030" y="4186398"/>
            <a:ext cx="10418621"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t>Decent work</a:t>
            </a:r>
          </a:p>
        </p:txBody>
      </p:sp>
      <p:sp>
        <p:nvSpPr>
          <p:cNvPr id="494" name="Rectangle 4"/>
          <p:cNvSpPr txBox="1"/>
          <p:nvPr/>
        </p:nvSpPr>
        <p:spPr>
          <a:xfrm>
            <a:off x="2005030" y="5120308"/>
            <a:ext cx="10259822"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t>Dignified life at older ages</a:t>
            </a:r>
          </a:p>
        </p:txBody>
      </p:sp>
      <p:sp>
        <p:nvSpPr>
          <p:cNvPr id="495" name="Line"/>
          <p:cNvSpPr/>
          <p:nvPr/>
        </p:nvSpPr>
        <p:spPr>
          <a:xfrm>
            <a:off x="810252" y="3961626"/>
            <a:ext cx="11189456" cy="1"/>
          </a:xfrm>
          <a:prstGeom prst="line">
            <a:avLst/>
          </a:prstGeom>
          <a:ln w="12700">
            <a:solidFill>
              <a:srgbClr val="242E7C"/>
            </a:solidFill>
            <a:miter lim="400000"/>
          </a:ln>
        </p:spPr>
        <p:txBody>
          <a:bodyPr lIns="45718" tIns="45718" rIns="45718" bIns="45718"/>
          <a:lstStyle/>
          <a:p>
            <a:endParaRPr/>
          </a:p>
        </p:txBody>
      </p:sp>
      <p:sp>
        <p:nvSpPr>
          <p:cNvPr id="496" name="Line"/>
          <p:cNvSpPr/>
          <p:nvPr/>
        </p:nvSpPr>
        <p:spPr>
          <a:xfrm>
            <a:off x="810252" y="4908815"/>
            <a:ext cx="11189456" cy="1"/>
          </a:xfrm>
          <a:prstGeom prst="line">
            <a:avLst/>
          </a:prstGeom>
          <a:ln w="12700">
            <a:solidFill>
              <a:srgbClr val="242E7C"/>
            </a:solidFill>
            <a:miter lim="400000"/>
          </a:ln>
        </p:spPr>
        <p:txBody>
          <a:bodyPr lIns="45718" tIns="45718" rIns="45718" bIns="45718"/>
          <a:lstStyle/>
          <a:p>
            <a:endParaRPr/>
          </a:p>
        </p:txBody>
      </p:sp>
      <p:grpSp>
        <p:nvGrpSpPr>
          <p:cNvPr id="499" name="Group"/>
          <p:cNvGrpSpPr/>
          <p:nvPr/>
        </p:nvGrpSpPr>
        <p:grpSpPr>
          <a:xfrm>
            <a:off x="879504" y="5987766"/>
            <a:ext cx="571501" cy="571497"/>
            <a:chOff x="0" y="0"/>
            <a:chExt cx="571500" cy="571495"/>
          </a:xfrm>
        </p:grpSpPr>
        <p:sp>
          <p:nvSpPr>
            <p:cNvPr id="497" name="Title 1"/>
            <p:cNvSpPr txBox="1"/>
            <p:nvPr/>
          </p:nvSpPr>
          <p:spPr>
            <a:xfrm>
              <a:off x="32051" y="37406"/>
              <a:ext cx="507396" cy="4677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289234">
                <a:lnSpc>
                  <a:spcPct val="96000"/>
                </a:lnSpc>
                <a:defRPr sz="2490" b="1" cap="all" spc="-155">
                  <a:solidFill>
                    <a:srgbClr val="BE0D0D"/>
                  </a:solidFill>
                  <a:latin typeface="Century Gothic"/>
                  <a:ea typeface="Century Gothic"/>
                  <a:cs typeface="Century Gothic"/>
                  <a:sym typeface="Century Gothic"/>
                </a:defRPr>
              </a:lvl1pPr>
            </a:lstStyle>
            <a:p>
              <a:r>
                <a:t>7</a:t>
              </a:r>
            </a:p>
          </p:txBody>
        </p:sp>
        <p:sp>
          <p:nvSpPr>
            <p:cNvPr id="498" name="Square"/>
            <p:cNvSpPr/>
            <p:nvPr/>
          </p:nvSpPr>
          <p:spPr>
            <a:xfrm>
              <a:off x="0" y="0"/>
              <a:ext cx="571500" cy="571496"/>
            </a:xfrm>
            <a:prstGeom prst="rect">
              <a:avLst/>
            </a:prstGeom>
            <a:noFill/>
            <a:ln w="50800" cap="flat">
              <a:solidFill>
                <a:srgbClr val="BE0D0D"/>
              </a:solidFill>
              <a:prstDash val="solid"/>
              <a:miter lim="800000"/>
            </a:ln>
            <a:effectLst/>
          </p:spPr>
          <p:txBody>
            <a:bodyPr wrap="square" lIns="48766" tIns="48766" rIns="48766" bIns="48766" numCol="1" anchor="ctr">
              <a:noAutofit/>
            </a:bodyPr>
            <a:lstStyle/>
            <a:p>
              <a:pPr>
                <a:defRPr>
                  <a:solidFill>
                    <a:srgbClr val="A71680"/>
                  </a:solidFill>
                  <a:latin typeface="+mj-lt"/>
                  <a:ea typeface="+mj-ea"/>
                  <a:cs typeface="+mj-cs"/>
                  <a:sym typeface="Calibri"/>
                </a:defRPr>
              </a:pPr>
              <a:endParaRPr/>
            </a:p>
          </p:txBody>
        </p:sp>
      </p:grpSp>
      <p:grpSp>
        <p:nvGrpSpPr>
          <p:cNvPr id="502" name="Group"/>
          <p:cNvGrpSpPr/>
          <p:nvPr/>
        </p:nvGrpSpPr>
        <p:grpSpPr>
          <a:xfrm>
            <a:off x="879504" y="6921674"/>
            <a:ext cx="571501" cy="571497"/>
            <a:chOff x="0" y="0"/>
            <a:chExt cx="571500" cy="571495"/>
          </a:xfrm>
        </p:grpSpPr>
        <p:sp>
          <p:nvSpPr>
            <p:cNvPr id="500" name="Title 1"/>
            <p:cNvSpPr txBox="1"/>
            <p:nvPr/>
          </p:nvSpPr>
          <p:spPr>
            <a:xfrm>
              <a:off x="32051" y="37405"/>
              <a:ext cx="507396" cy="4677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289234">
                <a:lnSpc>
                  <a:spcPct val="96000"/>
                </a:lnSpc>
                <a:defRPr sz="2490" b="1" cap="all" spc="-155">
                  <a:solidFill>
                    <a:srgbClr val="E50069"/>
                  </a:solidFill>
                  <a:latin typeface="Century Gothic"/>
                  <a:ea typeface="Century Gothic"/>
                  <a:cs typeface="Century Gothic"/>
                  <a:sym typeface="Century Gothic"/>
                </a:defRPr>
              </a:lvl1pPr>
            </a:lstStyle>
            <a:p>
              <a:r>
                <a:t>8</a:t>
              </a:r>
            </a:p>
          </p:txBody>
        </p:sp>
        <p:sp>
          <p:nvSpPr>
            <p:cNvPr id="501" name="Square"/>
            <p:cNvSpPr/>
            <p:nvPr/>
          </p:nvSpPr>
          <p:spPr>
            <a:xfrm>
              <a:off x="0" y="0"/>
              <a:ext cx="571500" cy="571496"/>
            </a:xfrm>
            <a:prstGeom prst="rect">
              <a:avLst/>
            </a:prstGeom>
            <a:noFill/>
            <a:ln w="50800" cap="flat">
              <a:solidFill>
                <a:srgbClr val="E50069"/>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sp>
        <p:nvSpPr>
          <p:cNvPr id="503" name="Rectangle 4"/>
          <p:cNvSpPr txBox="1"/>
          <p:nvPr/>
        </p:nvSpPr>
        <p:spPr>
          <a:xfrm>
            <a:off x="2005030" y="6027898"/>
            <a:ext cx="10418621"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t>Income and social protection</a:t>
            </a:r>
          </a:p>
        </p:txBody>
      </p:sp>
      <p:sp>
        <p:nvSpPr>
          <p:cNvPr id="504" name="Rectangle 4"/>
          <p:cNvSpPr txBox="1"/>
          <p:nvPr/>
        </p:nvSpPr>
        <p:spPr>
          <a:xfrm>
            <a:off x="2005030" y="6961806"/>
            <a:ext cx="10259822"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t>Reducing violence for health equity</a:t>
            </a:r>
          </a:p>
        </p:txBody>
      </p:sp>
      <p:sp>
        <p:nvSpPr>
          <p:cNvPr id="505" name="Line"/>
          <p:cNvSpPr/>
          <p:nvPr/>
        </p:nvSpPr>
        <p:spPr>
          <a:xfrm>
            <a:off x="810252" y="5815826"/>
            <a:ext cx="11189456" cy="1"/>
          </a:xfrm>
          <a:prstGeom prst="line">
            <a:avLst/>
          </a:prstGeom>
          <a:ln w="12700">
            <a:solidFill>
              <a:srgbClr val="242E7C"/>
            </a:solidFill>
            <a:miter lim="400000"/>
          </a:ln>
        </p:spPr>
        <p:txBody>
          <a:bodyPr lIns="45718" tIns="45718" rIns="45718" bIns="45718"/>
          <a:lstStyle/>
          <a:p>
            <a:endParaRPr/>
          </a:p>
        </p:txBody>
      </p:sp>
      <p:sp>
        <p:nvSpPr>
          <p:cNvPr id="506" name="Line"/>
          <p:cNvSpPr/>
          <p:nvPr/>
        </p:nvSpPr>
        <p:spPr>
          <a:xfrm>
            <a:off x="810252" y="6737615"/>
            <a:ext cx="11189456" cy="1"/>
          </a:xfrm>
          <a:prstGeom prst="line">
            <a:avLst/>
          </a:prstGeom>
          <a:ln w="12700">
            <a:solidFill>
              <a:srgbClr val="242E7C"/>
            </a:solidFill>
            <a:miter lim="400000"/>
          </a:ln>
        </p:spPr>
        <p:txBody>
          <a:bodyPr lIns="45718" tIns="45718" rIns="45718" bIns="45718"/>
          <a:lstStyle/>
          <a:p>
            <a:endParaRPr/>
          </a:p>
        </p:txBody>
      </p:sp>
      <p:grpSp>
        <p:nvGrpSpPr>
          <p:cNvPr id="509" name="Group"/>
          <p:cNvGrpSpPr/>
          <p:nvPr/>
        </p:nvGrpSpPr>
        <p:grpSpPr>
          <a:xfrm>
            <a:off x="879504" y="7841966"/>
            <a:ext cx="571501" cy="571497"/>
            <a:chOff x="0" y="0"/>
            <a:chExt cx="571500" cy="571495"/>
          </a:xfrm>
        </p:grpSpPr>
        <p:sp>
          <p:nvSpPr>
            <p:cNvPr id="507" name="Title 1"/>
            <p:cNvSpPr txBox="1"/>
            <p:nvPr/>
          </p:nvSpPr>
          <p:spPr>
            <a:xfrm>
              <a:off x="32051" y="37406"/>
              <a:ext cx="507396" cy="4677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289234">
                <a:lnSpc>
                  <a:spcPct val="96000"/>
                </a:lnSpc>
                <a:defRPr sz="2490" b="1" cap="all" spc="-155">
                  <a:solidFill>
                    <a:srgbClr val="A71680"/>
                  </a:solidFill>
                  <a:latin typeface="Century Gothic"/>
                  <a:ea typeface="Century Gothic"/>
                  <a:cs typeface="Century Gothic"/>
                  <a:sym typeface="Century Gothic"/>
                </a:defRPr>
              </a:lvl1pPr>
            </a:lstStyle>
            <a:p>
              <a:r>
                <a:t>9</a:t>
              </a:r>
            </a:p>
          </p:txBody>
        </p:sp>
        <p:sp>
          <p:nvSpPr>
            <p:cNvPr id="508" name="Square"/>
            <p:cNvSpPr/>
            <p:nvPr/>
          </p:nvSpPr>
          <p:spPr>
            <a:xfrm>
              <a:off x="0" y="0"/>
              <a:ext cx="571500" cy="571496"/>
            </a:xfrm>
            <a:prstGeom prst="rect">
              <a:avLst/>
            </a:prstGeom>
            <a:noFill/>
            <a:ln w="50800" cap="flat">
              <a:solidFill>
                <a:srgbClr val="A71680"/>
              </a:solidFill>
              <a:prstDash val="solid"/>
              <a:miter lim="800000"/>
            </a:ln>
            <a:effectLst/>
          </p:spPr>
          <p:txBody>
            <a:bodyPr wrap="square" lIns="48766" tIns="48766" rIns="48766" bIns="48766" numCol="1" anchor="ctr">
              <a:noAutofit/>
            </a:bodyPr>
            <a:lstStyle/>
            <a:p>
              <a:pPr>
                <a:defRPr>
                  <a:solidFill>
                    <a:srgbClr val="A71680"/>
                  </a:solidFill>
                  <a:latin typeface="+mj-lt"/>
                  <a:ea typeface="+mj-ea"/>
                  <a:cs typeface="+mj-cs"/>
                  <a:sym typeface="Calibri"/>
                </a:defRPr>
              </a:pPr>
              <a:endParaRPr/>
            </a:p>
          </p:txBody>
        </p:sp>
      </p:grpSp>
      <p:grpSp>
        <p:nvGrpSpPr>
          <p:cNvPr id="512" name="Group"/>
          <p:cNvGrpSpPr/>
          <p:nvPr/>
        </p:nvGrpSpPr>
        <p:grpSpPr>
          <a:xfrm>
            <a:off x="879504" y="8775874"/>
            <a:ext cx="571501" cy="571497"/>
            <a:chOff x="0" y="0"/>
            <a:chExt cx="571500" cy="571495"/>
          </a:xfrm>
        </p:grpSpPr>
        <p:sp>
          <p:nvSpPr>
            <p:cNvPr id="510" name="Title 1"/>
            <p:cNvSpPr txBox="1"/>
            <p:nvPr/>
          </p:nvSpPr>
          <p:spPr>
            <a:xfrm>
              <a:off x="6651" y="37405"/>
              <a:ext cx="507396" cy="4677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289234">
                <a:lnSpc>
                  <a:spcPct val="96000"/>
                </a:lnSpc>
                <a:defRPr sz="2490" b="1" cap="all" spc="-155">
                  <a:solidFill>
                    <a:srgbClr val="532075"/>
                  </a:solidFill>
                  <a:latin typeface="Century Gothic"/>
                  <a:ea typeface="Century Gothic"/>
                  <a:cs typeface="Century Gothic"/>
                  <a:sym typeface="Century Gothic"/>
                </a:defRPr>
              </a:lvl1pPr>
            </a:lstStyle>
            <a:p>
              <a:r>
                <a:t>10</a:t>
              </a:r>
            </a:p>
          </p:txBody>
        </p:sp>
        <p:sp>
          <p:nvSpPr>
            <p:cNvPr id="511" name="Square"/>
            <p:cNvSpPr/>
            <p:nvPr/>
          </p:nvSpPr>
          <p:spPr>
            <a:xfrm>
              <a:off x="0" y="0"/>
              <a:ext cx="571500" cy="571496"/>
            </a:xfrm>
            <a:prstGeom prst="rect">
              <a:avLst/>
            </a:prstGeom>
            <a:noFill/>
            <a:ln w="50800" cap="flat">
              <a:solidFill>
                <a:srgbClr val="532075"/>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sp>
        <p:nvSpPr>
          <p:cNvPr id="513" name="Rectangle 4"/>
          <p:cNvSpPr txBox="1"/>
          <p:nvPr/>
        </p:nvSpPr>
        <p:spPr>
          <a:xfrm>
            <a:off x="2005030" y="7882098"/>
            <a:ext cx="10418621" cy="5014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rPr lang="en-GB" dirty="0"/>
              <a:t>Improving environment and housing conditions				</a:t>
            </a:r>
            <a:endParaRPr dirty="0"/>
          </a:p>
        </p:txBody>
      </p:sp>
      <p:sp>
        <p:nvSpPr>
          <p:cNvPr id="514" name="Rectangle 4"/>
          <p:cNvSpPr txBox="1"/>
          <p:nvPr/>
        </p:nvSpPr>
        <p:spPr>
          <a:xfrm>
            <a:off x="2005030" y="8816006"/>
            <a:ext cx="10259822" cy="5014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rPr lang="en-GB" dirty="0"/>
              <a:t>Equitable health systems</a:t>
            </a:r>
            <a:endParaRPr dirty="0"/>
          </a:p>
        </p:txBody>
      </p:sp>
      <p:sp>
        <p:nvSpPr>
          <p:cNvPr id="515" name="Line"/>
          <p:cNvSpPr/>
          <p:nvPr/>
        </p:nvSpPr>
        <p:spPr>
          <a:xfrm>
            <a:off x="810252" y="7670026"/>
            <a:ext cx="11189456" cy="1"/>
          </a:xfrm>
          <a:prstGeom prst="line">
            <a:avLst/>
          </a:prstGeom>
          <a:ln w="12700">
            <a:solidFill>
              <a:srgbClr val="242E7C"/>
            </a:solidFill>
            <a:miter lim="400000"/>
          </a:ln>
        </p:spPr>
        <p:txBody>
          <a:bodyPr lIns="45718" tIns="45718" rIns="45718" bIns="45718"/>
          <a:lstStyle/>
          <a:p>
            <a:endParaRPr/>
          </a:p>
        </p:txBody>
      </p:sp>
      <p:sp>
        <p:nvSpPr>
          <p:cNvPr id="516" name="Line"/>
          <p:cNvSpPr/>
          <p:nvPr/>
        </p:nvSpPr>
        <p:spPr>
          <a:xfrm>
            <a:off x="810252" y="8591815"/>
            <a:ext cx="11189456" cy="1"/>
          </a:xfrm>
          <a:prstGeom prst="line">
            <a:avLst/>
          </a:prstGeom>
          <a:ln w="12700">
            <a:solidFill>
              <a:srgbClr val="242E7C"/>
            </a:solidFill>
            <a:miter lim="400000"/>
          </a:ln>
        </p:spPr>
        <p:txBody>
          <a:bodyPr lIns="45718" tIns="45718" rIns="45718" bIns="45718"/>
          <a:lstStyle/>
          <a:p>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grpSp>
        <p:nvGrpSpPr>
          <p:cNvPr id="524" name="Group"/>
          <p:cNvGrpSpPr/>
          <p:nvPr/>
        </p:nvGrpSpPr>
        <p:grpSpPr>
          <a:xfrm>
            <a:off x="0" y="-16671"/>
            <a:ext cx="2568183" cy="1943899"/>
            <a:chOff x="0" y="0"/>
            <a:chExt cx="2568182" cy="1943898"/>
          </a:xfrm>
        </p:grpSpPr>
        <p:sp>
          <p:nvSpPr>
            <p:cNvPr id="519"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522" name="Group 25"/>
            <p:cNvGrpSpPr/>
            <p:nvPr/>
          </p:nvGrpSpPr>
          <p:grpSpPr>
            <a:xfrm>
              <a:off x="617106" y="458878"/>
              <a:ext cx="1127558" cy="1026211"/>
              <a:chOff x="0" y="-1"/>
              <a:chExt cx="1127557" cy="1026210"/>
            </a:xfrm>
          </p:grpSpPr>
          <p:sp>
            <p:nvSpPr>
              <p:cNvPr id="520"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521"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523"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525" name="Title 1"/>
          <p:cNvSpPr txBox="1"/>
          <p:nvPr/>
        </p:nvSpPr>
        <p:spPr>
          <a:xfrm>
            <a:off x="2920998" y="249766"/>
            <a:ext cx="9360595"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pPr defTabSz="1014374">
              <a:lnSpc>
                <a:spcPct val="90000"/>
              </a:lnSpc>
              <a:defRPr sz="4400" b="1" cap="all" spc="-129">
                <a:solidFill>
                  <a:srgbClr val="FFFFFF"/>
                </a:solidFill>
                <a:latin typeface="Century Gothic"/>
                <a:ea typeface="Century Gothic"/>
                <a:cs typeface="Century Gothic"/>
                <a:sym typeface="Century Gothic"/>
              </a:defRPr>
            </a:pPr>
            <a:r>
              <a:rPr dirty="0"/>
              <a:t>Priority recommendations</a:t>
            </a:r>
            <a:r>
              <a:rPr lang="en-US" dirty="0"/>
              <a:t>:</a:t>
            </a:r>
            <a:r>
              <a:rPr dirty="0"/>
              <a:t> </a:t>
            </a:r>
            <a:br>
              <a:rPr dirty="0"/>
            </a:br>
            <a:r>
              <a:rPr dirty="0"/>
              <a:t>PAHO Commission</a:t>
            </a:r>
          </a:p>
        </p:txBody>
      </p:sp>
      <p:sp>
        <p:nvSpPr>
          <p:cNvPr id="526" name="Governance for health equity"/>
          <p:cNvSpPr txBox="1"/>
          <p:nvPr/>
        </p:nvSpPr>
        <p:spPr>
          <a:xfrm>
            <a:off x="815100" y="2246300"/>
            <a:ext cx="7251379" cy="618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defTabSz="457200">
              <a:lnSpc>
                <a:spcPct val="110000"/>
              </a:lnSpc>
              <a:spcBef>
                <a:spcPts val="1000"/>
              </a:spcBef>
              <a:defRPr sz="3400" b="1" cap="all">
                <a:uFill>
                  <a:solidFill>
                    <a:srgbClr val="000000"/>
                  </a:solidFill>
                </a:uFill>
                <a:latin typeface="Century Gothic"/>
                <a:ea typeface="Century Gothic"/>
                <a:cs typeface="Century Gothic"/>
                <a:sym typeface="Century Gothic"/>
              </a:defRPr>
            </a:lvl1pPr>
          </a:lstStyle>
          <a:p>
            <a:r>
              <a:t>Governance for health equity</a:t>
            </a:r>
          </a:p>
        </p:txBody>
      </p:sp>
      <p:sp>
        <p:nvSpPr>
          <p:cNvPr id="527" name="Title 1"/>
          <p:cNvSpPr txBox="1"/>
          <p:nvPr/>
        </p:nvSpPr>
        <p:spPr>
          <a:xfrm>
            <a:off x="918497" y="4494267"/>
            <a:ext cx="617278" cy="5690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gn="ctr" defTabSz="294400">
              <a:lnSpc>
                <a:spcPct val="96000"/>
              </a:lnSpc>
              <a:defRPr sz="3100" b="1" cap="all" spc="-193">
                <a:solidFill>
                  <a:srgbClr val="008B92"/>
                </a:solidFill>
                <a:latin typeface="Century Gothic"/>
                <a:ea typeface="Century Gothic"/>
                <a:cs typeface="Century Gothic"/>
                <a:sym typeface="Century Gothic"/>
              </a:defRPr>
            </a:lvl1pPr>
          </a:lstStyle>
          <a:p>
            <a:r>
              <a:t>11</a:t>
            </a:r>
          </a:p>
        </p:txBody>
      </p:sp>
      <p:sp>
        <p:nvSpPr>
          <p:cNvPr id="528" name="Square"/>
          <p:cNvSpPr/>
          <p:nvPr/>
        </p:nvSpPr>
        <p:spPr>
          <a:xfrm>
            <a:off x="879504" y="4436495"/>
            <a:ext cx="695266" cy="695261"/>
          </a:xfrm>
          <a:prstGeom prst="rect">
            <a:avLst/>
          </a:prstGeom>
          <a:ln w="50800">
            <a:solidFill>
              <a:srgbClr val="008B92"/>
            </a:solidFill>
            <a:miter/>
          </a:ln>
        </p:spPr>
        <p:txBody>
          <a:bodyPr lIns="48766" tIns="48766" rIns="48766" bIns="48766" anchor="ctr"/>
          <a:lstStyle/>
          <a:p>
            <a:pPr>
              <a:defRPr>
                <a:latin typeface="+mj-lt"/>
                <a:ea typeface="+mj-ea"/>
                <a:cs typeface="+mj-cs"/>
                <a:sym typeface="Calibri"/>
              </a:defRPr>
            </a:pPr>
            <a:endParaRPr/>
          </a:p>
        </p:txBody>
      </p:sp>
      <p:sp>
        <p:nvSpPr>
          <p:cNvPr id="529" name="Title 1"/>
          <p:cNvSpPr txBox="1"/>
          <p:nvPr/>
        </p:nvSpPr>
        <p:spPr>
          <a:xfrm>
            <a:off x="918497" y="6236473"/>
            <a:ext cx="617278" cy="5690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gn="ctr" defTabSz="348474">
              <a:lnSpc>
                <a:spcPct val="96000"/>
              </a:lnSpc>
              <a:defRPr sz="3000" b="1" cap="all" spc="-187">
                <a:solidFill>
                  <a:srgbClr val="006128"/>
                </a:solidFill>
                <a:latin typeface="Century Gothic"/>
                <a:ea typeface="Century Gothic"/>
                <a:cs typeface="Century Gothic"/>
                <a:sym typeface="Century Gothic"/>
              </a:defRPr>
            </a:lvl1pPr>
          </a:lstStyle>
          <a:p>
            <a:r>
              <a:t>12</a:t>
            </a:r>
          </a:p>
        </p:txBody>
      </p:sp>
      <p:sp>
        <p:nvSpPr>
          <p:cNvPr id="530" name="Square"/>
          <p:cNvSpPr/>
          <p:nvPr/>
        </p:nvSpPr>
        <p:spPr>
          <a:xfrm>
            <a:off x="879504" y="6190966"/>
            <a:ext cx="695266" cy="695261"/>
          </a:xfrm>
          <a:prstGeom prst="rect">
            <a:avLst/>
          </a:prstGeom>
          <a:ln w="50800">
            <a:solidFill>
              <a:srgbClr val="006128"/>
            </a:solidFill>
            <a:miter/>
          </a:ln>
        </p:spPr>
        <p:txBody>
          <a:bodyPr lIns="48766" tIns="48766" rIns="48766" bIns="48766" anchor="ctr"/>
          <a:lstStyle/>
          <a:p>
            <a:pPr>
              <a:defRPr>
                <a:solidFill>
                  <a:srgbClr val="A71680"/>
                </a:solidFill>
                <a:latin typeface="+mj-lt"/>
                <a:ea typeface="+mj-ea"/>
                <a:cs typeface="+mj-cs"/>
                <a:sym typeface="Calibri"/>
              </a:defRPr>
            </a:pPr>
            <a:endParaRPr/>
          </a:p>
        </p:txBody>
      </p:sp>
      <p:sp>
        <p:nvSpPr>
          <p:cNvPr id="531" name="Rectangle 4"/>
          <p:cNvSpPr txBox="1"/>
          <p:nvPr/>
        </p:nvSpPr>
        <p:spPr>
          <a:xfrm>
            <a:off x="2005030" y="4520476"/>
            <a:ext cx="8087675"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t>Governance arrangements for health equity</a:t>
            </a:r>
          </a:p>
        </p:txBody>
      </p:sp>
      <p:sp>
        <p:nvSpPr>
          <p:cNvPr id="532" name="Rectangle 4"/>
          <p:cNvSpPr txBox="1"/>
          <p:nvPr/>
        </p:nvSpPr>
        <p:spPr>
          <a:xfrm>
            <a:off x="2005030" y="6275382"/>
            <a:ext cx="10418621" cy="4912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spcBef>
                <a:spcPts val="1000"/>
              </a:spcBef>
              <a:defRPr sz="2500">
                <a:uFill>
                  <a:solidFill>
                    <a:srgbClr val="000000"/>
                  </a:solidFill>
                </a:uFill>
                <a:latin typeface="Century Gothic"/>
                <a:ea typeface="Century Gothic"/>
                <a:cs typeface="Century Gothic"/>
                <a:sym typeface="Century Gothic"/>
              </a:defRPr>
            </a:lvl1pPr>
          </a:lstStyle>
          <a:p>
            <a:r>
              <a:t>Fulfilling and protecting human rights</a:t>
            </a:r>
          </a:p>
        </p:txBody>
      </p:sp>
      <p:sp>
        <p:nvSpPr>
          <p:cNvPr id="533" name="Line"/>
          <p:cNvSpPr/>
          <p:nvPr/>
        </p:nvSpPr>
        <p:spPr>
          <a:xfrm>
            <a:off x="810252" y="5650726"/>
            <a:ext cx="11189456" cy="1"/>
          </a:xfrm>
          <a:prstGeom prst="line">
            <a:avLst/>
          </a:prstGeom>
          <a:ln w="12700">
            <a:solidFill>
              <a:srgbClr val="242E7C"/>
            </a:solidFill>
            <a:miter lim="400000"/>
          </a:ln>
        </p:spPr>
        <p:txBody>
          <a:bodyPr lIns="45718" tIns="45718" rIns="45718" bIns="45718"/>
          <a:lstStyle/>
          <a:p>
            <a:endParaRPr/>
          </a:p>
        </p:txBody>
      </p:sp>
      <p:pic>
        <p:nvPicPr>
          <p:cNvPr id="534" name="HiAP-Wireframe-graphic-2.png" descr="HiAP-Wireframe-graphic-2.png"/>
          <p:cNvPicPr>
            <a:picLocks noChangeAspect="1"/>
          </p:cNvPicPr>
          <p:nvPr/>
        </p:nvPicPr>
        <p:blipFill>
          <a:blip r:embed="rId4"/>
          <a:srcRect l="4891" t="2175" r="4890" b="87108"/>
          <a:stretch>
            <a:fillRect/>
          </a:stretch>
        </p:blipFill>
        <p:spPr>
          <a:xfrm flipH="1">
            <a:off x="-9973" y="8292541"/>
            <a:ext cx="13024746" cy="1467161"/>
          </a:xfrm>
          <a:prstGeom prst="rect">
            <a:avLst/>
          </a:prstGeom>
          <a:ln w="12700">
            <a:miter lim="400000"/>
          </a:ln>
        </p:spPr>
      </p:pic>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5" name="Group"/>
          <p:cNvGrpSpPr/>
          <p:nvPr/>
        </p:nvGrpSpPr>
        <p:grpSpPr>
          <a:xfrm>
            <a:off x="-16207" y="-33621"/>
            <a:ext cx="13037214" cy="9820842"/>
            <a:chOff x="0" y="0"/>
            <a:chExt cx="13037213" cy="9820840"/>
          </a:xfrm>
        </p:grpSpPr>
        <p:sp>
          <p:nvSpPr>
            <p:cNvPr id="536" name="Rectangle"/>
            <p:cNvSpPr/>
            <p:nvPr/>
          </p:nvSpPr>
          <p:spPr>
            <a:xfrm>
              <a:off x="0" y="0"/>
              <a:ext cx="13037214" cy="9820841"/>
            </a:xfrm>
            <a:prstGeom prst="rect">
              <a:avLst/>
            </a:prstGeom>
            <a:solidFill>
              <a:srgbClr val="242E7C"/>
            </a:solidFill>
            <a:ln w="12700" cap="flat">
              <a:noFill/>
              <a:miter lim="400000"/>
            </a:ln>
            <a:effectLst/>
          </p:spPr>
          <p:txBody>
            <a:bodyPr wrap="square" lIns="48766" tIns="48766" rIns="48766" bIns="48766" numCol="1" anchor="ctr">
              <a:noAutofit/>
            </a:bodyPr>
            <a:lstStyle/>
            <a:p>
              <a:pPr>
                <a:defRPr sz="2600">
                  <a:solidFill>
                    <a:srgbClr val="242E7C"/>
                  </a:solidFill>
                  <a:latin typeface="+mj-lt"/>
                  <a:ea typeface="+mj-ea"/>
                  <a:cs typeface="+mj-cs"/>
                  <a:sym typeface="Calibri"/>
                </a:defRPr>
              </a:pPr>
              <a:endParaRPr/>
            </a:p>
          </p:txBody>
        </p:sp>
        <p:pic>
          <p:nvPicPr>
            <p:cNvPr id="537" name="WHO-Logo-white.png" descr="WHO-Logo-white.png"/>
            <p:cNvPicPr>
              <a:picLocks noChangeAspect="1"/>
            </p:cNvPicPr>
            <p:nvPr/>
          </p:nvPicPr>
          <p:blipFill>
            <a:blip r:embed="rId2"/>
            <a:stretch>
              <a:fillRect/>
            </a:stretch>
          </p:blipFill>
          <p:spPr>
            <a:xfrm>
              <a:off x="9816091" y="8327509"/>
              <a:ext cx="2989258" cy="1233507"/>
            </a:xfrm>
            <a:prstGeom prst="rect">
              <a:avLst/>
            </a:prstGeom>
            <a:ln w="12700" cap="flat">
              <a:noFill/>
              <a:miter lim="400000"/>
            </a:ln>
            <a:effectLst/>
          </p:spPr>
        </p:pic>
        <p:sp>
          <p:nvSpPr>
            <p:cNvPr id="538" name="Pentagon 1"/>
            <p:cNvSpPr/>
            <p:nvPr/>
          </p:nvSpPr>
          <p:spPr>
            <a:xfrm>
              <a:off x="33272" y="22507"/>
              <a:ext cx="3325020" cy="1635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768" y="21600"/>
                  </a:lnTo>
                  <a:lnTo>
                    <a:pt x="21600" y="11004"/>
                  </a:lnTo>
                  <a:lnTo>
                    <a:pt x="14768" y="0"/>
                  </a:lnTo>
                  <a:lnTo>
                    <a:pt x="0" y="0"/>
                  </a:lnTo>
                  <a:close/>
                </a:path>
              </a:pathLst>
            </a:custGeom>
            <a:gradFill flip="none" rotWithShape="1">
              <a:gsLst>
                <a:gs pos="0">
                  <a:srgbClr val="006128"/>
                </a:gs>
                <a:gs pos="100000">
                  <a:srgbClr val="4AB157"/>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pPr>
                <a:defRPr>
                  <a:solidFill>
                    <a:srgbClr val="006128"/>
                  </a:solidFill>
                </a:defRPr>
              </a:pPr>
              <a:endParaRPr/>
            </a:p>
          </p:txBody>
        </p:sp>
        <p:sp>
          <p:nvSpPr>
            <p:cNvPr id="539" name="Pentagon 1"/>
            <p:cNvSpPr/>
            <p:nvPr/>
          </p:nvSpPr>
          <p:spPr>
            <a:xfrm>
              <a:off x="33272" y="1650886"/>
              <a:ext cx="4324748"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6347" y="21600"/>
                  </a:lnTo>
                  <a:lnTo>
                    <a:pt x="21600" y="11002"/>
                  </a:lnTo>
                  <a:lnTo>
                    <a:pt x="16347" y="0"/>
                  </a:lnTo>
                  <a:lnTo>
                    <a:pt x="0" y="0"/>
                  </a:lnTo>
                  <a:close/>
                </a:path>
              </a:pathLst>
            </a:custGeom>
            <a:gradFill flip="none" rotWithShape="1">
              <a:gsLst>
                <a:gs pos="0">
                  <a:srgbClr val="629623"/>
                </a:gs>
                <a:gs pos="100000">
                  <a:srgbClr val="90C34A"/>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endParaRPr/>
            </a:p>
          </p:txBody>
        </p:sp>
        <p:sp>
          <p:nvSpPr>
            <p:cNvPr id="540" name="Pentagon 1"/>
            <p:cNvSpPr/>
            <p:nvPr/>
          </p:nvSpPr>
          <p:spPr>
            <a:xfrm>
              <a:off x="33272" y="3278867"/>
              <a:ext cx="5638404"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7573" y="21600"/>
                  </a:lnTo>
                  <a:lnTo>
                    <a:pt x="21600" y="11002"/>
                  </a:lnTo>
                  <a:lnTo>
                    <a:pt x="17573" y="0"/>
                  </a:lnTo>
                  <a:lnTo>
                    <a:pt x="0" y="0"/>
                  </a:lnTo>
                  <a:close/>
                </a:path>
              </a:pathLst>
            </a:custGeom>
            <a:gradFill flip="none" rotWithShape="1">
              <a:gsLst>
                <a:gs pos="0">
                  <a:srgbClr val="D3C000"/>
                </a:gs>
                <a:gs pos="100000">
                  <a:srgbClr val="E8D747"/>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endParaRPr/>
            </a:p>
          </p:txBody>
        </p:sp>
        <p:sp>
          <p:nvSpPr>
            <p:cNvPr id="541" name="Pentagon 1"/>
            <p:cNvSpPr/>
            <p:nvPr/>
          </p:nvSpPr>
          <p:spPr>
            <a:xfrm>
              <a:off x="33272" y="4907245"/>
              <a:ext cx="6984207"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347" y="21600"/>
                  </a:lnTo>
                  <a:lnTo>
                    <a:pt x="21600" y="11002"/>
                  </a:lnTo>
                  <a:lnTo>
                    <a:pt x="18347" y="0"/>
                  </a:lnTo>
                  <a:lnTo>
                    <a:pt x="0" y="0"/>
                  </a:lnTo>
                  <a:close/>
                </a:path>
              </a:pathLst>
            </a:custGeom>
            <a:gradFill flip="none" rotWithShape="1">
              <a:gsLst>
                <a:gs pos="0">
                  <a:srgbClr val="EEAB00"/>
                </a:gs>
                <a:gs pos="100000">
                  <a:srgbClr val="FDC143"/>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pPr>
                <a:defRPr>
                  <a:solidFill>
                    <a:srgbClr val="E50069"/>
                  </a:solidFill>
                </a:defRPr>
              </a:pPr>
              <a:endParaRPr/>
            </a:p>
          </p:txBody>
        </p:sp>
        <p:sp>
          <p:nvSpPr>
            <p:cNvPr id="542" name="Pentagon 1"/>
            <p:cNvSpPr/>
            <p:nvPr/>
          </p:nvSpPr>
          <p:spPr>
            <a:xfrm>
              <a:off x="33272" y="6535226"/>
              <a:ext cx="8260160" cy="16347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8850" y="21600"/>
                  </a:lnTo>
                  <a:lnTo>
                    <a:pt x="21600" y="11002"/>
                  </a:lnTo>
                  <a:lnTo>
                    <a:pt x="18850" y="0"/>
                  </a:lnTo>
                  <a:lnTo>
                    <a:pt x="0" y="0"/>
                  </a:lnTo>
                  <a:close/>
                </a:path>
              </a:pathLst>
            </a:custGeom>
            <a:gradFill flip="none" rotWithShape="1">
              <a:gsLst>
                <a:gs pos="0">
                  <a:srgbClr val="E46506"/>
                </a:gs>
                <a:gs pos="100000">
                  <a:srgbClr val="F27C34"/>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endParaRPr/>
            </a:p>
          </p:txBody>
        </p:sp>
        <p:sp>
          <p:nvSpPr>
            <p:cNvPr id="543" name="Pentagon 1"/>
            <p:cNvSpPr/>
            <p:nvPr/>
          </p:nvSpPr>
          <p:spPr>
            <a:xfrm>
              <a:off x="33272" y="8163207"/>
              <a:ext cx="9565879" cy="1635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9226" y="21600"/>
                  </a:lnTo>
                  <a:lnTo>
                    <a:pt x="21600" y="11004"/>
                  </a:lnTo>
                  <a:lnTo>
                    <a:pt x="19226" y="0"/>
                  </a:lnTo>
                  <a:lnTo>
                    <a:pt x="0" y="0"/>
                  </a:lnTo>
                  <a:close/>
                </a:path>
              </a:pathLst>
            </a:custGeom>
            <a:gradFill flip="none" rotWithShape="1">
              <a:gsLst>
                <a:gs pos="0">
                  <a:srgbClr val="BE0D0D"/>
                </a:gs>
                <a:gs pos="100000">
                  <a:srgbClr val="D73225"/>
                </a:gs>
              </a:gsLst>
              <a:lin ang="10800000" scaled="0"/>
            </a:gradFill>
            <a:ln w="12700" cap="flat">
              <a:noFill/>
              <a:miter lim="400000"/>
            </a:ln>
            <a:effectLst>
              <a:outerShdw blurRad="203200" dist="25400" dir="5400000" rotWithShape="0">
                <a:srgbClr val="000000">
                  <a:alpha val="82000"/>
                </a:srgbClr>
              </a:outerShdw>
            </a:effectLst>
          </p:spPr>
          <p:txBody>
            <a:bodyPr wrap="square" lIns="48766" tIns="48766" rIns="48766" bIns="48766" numCol="1" anchor="ctr">
              <a:noAutofit/>
            </a:bodyPr>
            <a:lstStyle/>
            <a:p>
              <a:pPr>
                <a:defRPr>
                  <a:solidFill>
                    <a:srgbClr val="BE0D0D"/>
                  </a:solidFill>
                </a:defRPr>
              </a:pPr>
              <a:endParaRPr/>
            </a:p>
          </p:txBody>
        </p:sp>
        <p:sp>
          <p:nvSpPr>
            <p:cNvPr id="544" name="Line"/>
            <p:cNvSpPr/>
            <p:nvPr/>
          </p:nvSpPr>
          <p:spPr>
            <a:xfrm>
              <a:off x="7126771" y="3303097"/>
              <a:ext cx="5363828" cy="1"/>
            </a:xfrm>
            <a:prstGeom prst="line">
              <a:avLst/>
            </a:prstGeom>
            <a:noFill/>
            <a:ln w="12700" cap="flat">
              <a:solidFill>
                <a:srgbClr val="FFFFFF"/>
              </a:solidFill>
              <a:prstDash val="solid"/>
              <a:miter lim="400000"/>
            </a:ln>
            <a:effectLst/>
          </p:spPr>
          <p:txBody>
            <a:bodyPr wrap="square" lIns="45718" tIns="45718" rIns="45718" bIns="45718" numCol="1" anchor="t">
              <a:noAutofit/>
            </a:bodyPr>
            <a:lstStyle/>
            <a:p>
              <a:pPr>
                <a:defRPr>
                  <a:latin typeface="+mj-lt"/>
                  <a:ea typeface="+mj-ea"/>
                  <a:cs typeface="+mj-cs"/>
                  <a:sym typeface="Calibri"/>
                </a:defRPr>
              </a:pPr>
              <a:endParaRPr/>
            </a:p>
          </p:txBody>
        </p:sp>
      </p:grpSp>
      <p:sp>
        <p:nvSpPr>
          <p:cNvPr id="546" name="End of…"/>
          <p:cNvSpPr txBox="1">
            <a:spLocks noGrp="1"/>
          </p:cNvSpPr>
          <p:nvPr>
            <p:ph type="ctrTitle"/>
          </p:nvPr>
        </p:nvSpPr>
        <p:spPr>
          <a:xfrm>
            <a:off x="6924578" y="1163230"/>
            <a:ext cx="5638405" cy="4094570"/>
          </a:xfrm>
          <a:prstGeom prst="rect">
            <a:avLst/>
          </a:prstGeom>
        </p:spPr>
        <p:txBody>
          <a:bodyPr lIns="38100" tIns="38100" rIns="38100" bIns="38100" anchor="ctr"/>
          <a:lstStyle/>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End of </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Module 1 </a:t>
            </a:r>
            <a:r>
              <a:rPr b="0"/>
              <a:t>Part 2</a:t>
            </a:r>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endParaRPr b="0"/>
          </a:p>
          <a:p>
            <a:pPr algn="r" defTabSz="457200">
              <a:lnSpc>
                <a:spcPct val="100000"/>
              </a:lnSpc>
              <a:defRPr sz="4600" b="1">
                <a:solidFill>
                  <a:srgbClr val="FFFFFF"/>
                </a:solidFill>
                <a:uFill>
                  <a:solidFill>
                    <a:srgbClr val="000000"/>
                  </a:solidFill>
                </a:uFill>
                <a:latin typeface="Century Gothic"/>
                <a:ea typeface="Century Gothic"/>
                <a:cs typeface="Century Gothic"/>
                <a:sym typeface="Century Gothic"/>
              </a:defRPr>
            </a:pPr>
            <a:r>
              <a:t>Please continue to Module 2 </a:t>
            </a:r>
            <a:r>
              <a:rPr b="0"/>
              <a:t>Part 1</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112" name="Title 1"/>
          <p:cNvSpPr txBox="1"/>
          <p:nvPr/>
        </p:nvSpPr>
        <p:spPr>
          <a:xfrm>
            <a:off x="2920998" y="249766"/>
            <a:ext cx="9360595"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Learning Objectives</a:t>
            </a:r>
          </a:p>
        </p:txBody>
      </p:sp>
      <p:grpSp>
        <p:nvGrpSpPr>
          <p:cNvPr id="118" name="Group"/>
          <p:cNvGrpSpPr/>
          <p:nvPr/>
        </p:nvGrpSpPr>
        <p:grpSpPr>
          <a:xfrm>
            <a:off x="0" y="-16671"/>
            <a:ext cx="2568183" cy="1943899"/>
            <a:chOff x="0" y="0"/>
            <a:chExt cx="2568182" cy="1943898"/>
          </a:xfrm>
        </p:grpSpPr>
        <p:sp>
          <p:nvSpPr>
            <p:cNvPr id="113"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16" name="Group 25"/>
            <p:cNvGrpSpPr/>
            <p:nvPr/>
          </p:nvGrpSpPr>
          <p:grpSpPr>
            <a:xfrm>
              <a:off x="617106" y="458878"/>
              <a:ext cx="1127558" cy="1026211"/>
              <a:chOff x="0" y="-1"/>
              <a:chExt cx="1127557" cy="1026210"/>
            </a:xfrm>
          </p:grpSpPr>
          <p:sp>
            <p:nvSpPr>
              <p:cNvPr id="114"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15"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117"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pic>
        <p:nvPicPr>
          <p:cNvPr id="119" name="HiAP-Icon-Bulls-eye.png" descr="HiAP-Icon-Bulls-eye.png"/>
          <p:cNvPicPr>
            <a:picLocks noChangeAspect="1"/>
          </p:cNvPicPr>
          <p:nvPr/>
        </p:nvPicPr>
        <p:blipFill>
          <a:blip r:embed="rId4"/>
          <a:stretch>
            <a:fillRect/>
          </a:stretch>
        </p:blipFill>
        <p:spPr>
          <a:xfrm>
            <a:off x="368887" y="3252673"/>
            <a:ext cx="3674248" cy="3837876"/>
          </a:xfrm>
          <a:prstGeom prst="rect">
            <a:avLst/>
          </a:prstGeom>
          <a:ln w="12700">
            <a:miter lim="400000"/>
          </a:ln>
        </p:spPr>
      </p:pic>
      <p:sp>
        <p:nvSpPr>
          <p:cNvPr id="120" name="Rectangle 4"/>
          <p:cNvSpPr txBox="1"/>
          <p:nvPr/>
        </p:nvSpPr>
        <p:spPr>
          <a:xfrm>
            <a:off x="5616004" y="2257755"/>
            <a:ext cx="5853514" cy="8849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defRPr sz="2500" spc="-21">
                <a:latin typeface="Century Gothic"/>
                <a:ea typeface="Century Gothic"/>
                <a:cs typeface="Century Gothic"/>
                <a:sym typeface="Century Gothic"/>
              </a:defRPr>
            </a:pPr>
            <a:r>
              <a:t>Explain the concepts of health </a:t>
            </a:r>
          </a:p>
          <a:p>
            <a:pPr>
              <a:defRPr sz="2500" spc="-21">
                <a:latin typeface="Century Gothic"/>
                <a:ea typeface="Century Gothic"/>
                <a:cs typeface="Century Gothic"/>
                <a:sym typeface="Century Gothic"/>
              </a:defRPr>
            </a:pPr>
            <a:r>
              <a:t>and well-being</a:t>
            </a:r>
          </a:p>
        </p:txBody>
      </p:sp>
      <p:sp>
        <p:nvSpPr>
          <p:cNvPr id="121" name="Line"/>
          <p:cNvSpPr/>
          <p:nvPr/>
        </p:nvSpPr>
        <p:spPr>
          <a:xfrm>
            <a:off x="4382361" y="3530563"/>
            <a:ext cx="7888270" cy="1"/>
          </a:xfrm>
          <a:prstGeom prst="line">
            <a:avLst/>
          </a:prstGeom>
          <a:ln w="12700">
            <a:solidFill>
              <a:srgbClr val="242E7C"/>
            </a:solidFill>
            <a:miter lim="400000"/>
          </a:ln>
        </p:spPr>
        <p:txBody>
          <a:bodyPr lIns="45718" tIns="45718" rIns="45718" bIns="45718"/>
          <a:lstStyle/>
          <a:p>
            <a:endParaRPr/>
          </a:p>
        </p:txBody>
      </p:sp>
      <p:sp>
        <p:nvSpPr>
          <p:cNvPr id="122" name="Line"/>
          <p:cNvSpPr/>
          <p:nvPr/>
        </p:nvSpPr>
        <p:spPr>
          <a:xfrm>
            <a:off x="4382361" y="5165283"/>
            <a:ext cx="7888270" cy="1"/>
          </a:xfrm>
          <a:prstGeom prst="line">
            <a:avLst/>
          </a:prstGeom>
          <a:ln w="12700">
            <a:solidFill>
              <a:srgbClr val="242E7C"/>
            </a:solidFill>
            <a:miter lim="400000"/>
          </a:ln>
        </p:spPr>
        <p:txBody>
          <a:bodyPr lIns="45718" tIns="45718" rIns="45718" bIns="45718"/>
          <a:lstStyle/>
          <a:p>
            <a:endParaRPr/>
          </a:p>
        </p:txBody>
      </p:sp>
      <p:sp>
        <p:nvSpPr>
          <p:cNvPr id="123" name="Rectangle 4"/>
          <p:cNvSpPr txBox="1"/>
          <p:nvPr/>
        </p:nvSpPr>
        <p:spPr>
          <a:xfrm>
            <a:off x="5616004" y="3900866"/>
            <a:ext cx="6862062" cy="8849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defRPr sz="2500" spc="-21">
                <a:latin typeface="Century Gothic"/>
                <a:ea typeface="Century Gothic"/>
                <a:cs typeface="Century Gothic"/>
                <a:sym typeface="Century Gothic"/>
              </a:defRPr>
            </a:lvl1pPr>
          </a:lstStyle>
          <a:p>
            <a:r>
              <a:t>Recognize the responsibility of states to uphold the health of their population</a:t>
            </a:r>
          </a:p>
        </p:txBody>
      </p:sp>
      <p:sp>
        <p:nvSpPr>
          <p:cNvPr id="124" name="Rectangle 4"/>
          <p:cNvSpPr txBox="1"/>
          <p:nvPr/>
        </p:nvSpPr>
        <p:spPr>
          <a:xfrm>
            <a:off x="5603304" y="5474873"/>
            <a:ext cx="7006823" cy="9439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Identify the socioeconomic, biological and behavioural factors that influence health</a:t>
            </a:r>
          </a:p>
        </p:txBody>
      </p:sp>
      <p:grpSp>
        <p:nvGrpSpPr>
          <p:cNvPr id="127" name="Group 1"/>
          <p:cNvGrpSpPr/>
          <p:nvPr/>
        </p:nvGrpSpPr>
        <p:grpSpPr>
          <a:xfrm>
            <a:off x="4313727" y="2231890"/>
            <a:ext cx="1025960" cy="933742"/>
            <a:chOff x="0" y="0"/>
            <a:chExt cx="1025958" cy="933740"/>
          </a:xfrm>
        </p:grpSpPr>
        <p:sp>
          <p:nvSpPr>
            <p:cNvPr id="125" name="Title 1"/>
            <p:cNvSpPr txBox="1"/>
            <p:nvPr/>
          </p:nvSpPr>
          <p:spPr>
            <a:xfrm>
              <a:off x="0" y="-1"/>
              <a:ext cx="1025960" cy="93374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26" name="Square"/>
            <p:cNvSpPr/>
            <p:nvPr/>
          </p:nvSpPr>
          <p:spPr>
            <a:xfrm>
              <a:off x="102018" y="66228"/>
              <a:ext cx="832160" cy="832158"/>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grpSp>
        <p:nvGrpSpPr>
          <p:cNvPr id="130" name="Group 3"/>
          <p:cNvGrpSpPr/>
          <p:nvPr/>
        </p:nvGrpSpPr>
        <p:grpSpPr>
          <a:xfrm>
            <a:off x="4319453" y="3885018"/>
            <a:ext cx="1013261" cy="922183"/>
            <a:chOff x="-1" y="-1"/>
            <a:chExt cx="1013260" cy="922181"/>
          </a:xfrm>
        </p:grpSpPr>
        <p:sp>
          <p:nvSpPr>
            <p:cNvPr id="128" name="Title 1"/>
            <p:cNvSpPr txBox="1"/>
            <p:nvPr/>
          </p:nvSpPr>
          <p:spPr>
            <a:xfrm>
              <a:off x="-2" y="-2"/>
              <a:ext cx="1013262" cy="92218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2</a:t>
              </a:r>
            </a:p>
          </p:txBody>
        </p:sp>
        <p:sp>
          <p:nvSpPr>
            <p:cNvPr id="129" name="Square"/>
            <p:cNvSpPr/>
            <p:nvPr/>
          </p:nvSpPr>
          <p:spPr>
            <a:xfrm>
              <a:off x="95701" y="65725"/>
              <a:ext cx="821857" cy="821856"/>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grpSp>
        <p:nvGrpSpPr>
          <p:cNvPr id="133" name="Group 4"/>
          <p:cNvGrpSpPr/>
          <p:nvPr/>
        </p:nvGrpSpPr>
        <p:grpSpPr>
          <a:xfrm>
            <a:off x="4306153" y="5474651"/>
            <a:ext cx="1013261" cy="922183"/>
            <a:chOff x="-1" y="0"/>
            <a:chExt cx="1013260" cy="922181"/>
          </a:xfrm>
        </p:grpSpPr>
        <p:sp>
          <p:nvSpPr>
            <p:cNvPr id="131" name="Title 1"/>
            <p:cNvSpPr txBox="1"/>
            <p:nvPr/>
          </p:nvSpPr>
          <p:spPr>
            <a:xfrm>
              <a:off x="-2" y="-1"/>
              <a:ext cx="1013262" cy="92218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3</a:t>
              </a:r>
            </a:p>
          </p:txBody>
        </p:sp>
        <p:sp>
          <p:nvSpPr>
            <p:cNvPr id="132" name="Square"/>
            <p:cNvSpPr/>
            <p:nvPr/>
          </p:nvSpPr>
          <p:spPr>
            <a:xfrm>
              <a:off x="106074" y="64715"/>
              <a:ext cx="821857" cy="821856"/>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134" name="HiAP-Wireframe-graphic-2.png" descr="HiAP-Wireframe-graphic-2.png"/>
          <p:cNvPicPr>
            <a:picLocks noChangeAspect="1"/>
          </p:cNvPicPr>
          <p:nvPr/>
        </p:nvPicPr>
        <p:blipFill>
          <a:blip r:embed="rId5"/>
          <a:srcRect l="4891" t="2175" r="4890" b="87108"/>
          <a:stretch>
            <a:fillRect/>
          </a:stretch>
        </p:blipFill>
        <p:spPr>
          <a:xfrm flipH="1">
            <a:off x="-9973" y="8292541"/>
            <a:ext cx="13024746" cy="1467161"/>
          </a:xfrm>
          <a:prstGeom prst="rect">
            <a:avLst/>
          </a:prstGeom>
          <a:ln w="12700">
            <a:miter lim="400000"/>
          </a:ln>
        </p:spPr>
      </p:pic>
      <p:sp>
        <p:nvSpPr>
          <p:cNvPr id="135" name="Line"/>
          <p:cNvSpPr/>
          <p:nvPr/>
        </p:nvSpPr>
        <p:spPr>
          <a:xfrm>
            <a:off x="4389930" y="6707733"/>
            <a:ext cx="7888270" cy="1"/>
          </a:xfrm>
          <a:prstGeom prst="line">
            <a:avLst/>
          </a:prstGeom>
          <a:ln w="12700">
            <a:solidFill>
              <a:srgbClr val="242E7C"/>
            </a:solidFill>
            <a:miter lim="400000"/>
          </a:ln>
        </p:spPr>
        <p:txBody>
          <a:bodyPr lIns="45718" tIns="45718" rIns="45718" bIns="45718"/>
          <a:lstStyle/>
          <a:p>
            <a:endParaRPr/>
          </a:p>
        </p:txBody>
      </p:sp>
      <p:sp>
        <p:nvSpPr>
          <p:cNvPr id="136" name="Rectangle 4"/>
          <p:cNvSpPr txBox="1"/>
          <p:nvPr/>
        </p:nvSpPr>
        <p:spPr>
          <a:xfrm>
            <a:off x="5623573" y="7017101"/>
            <a:ext cx="7006822" cy="9439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defTabSz="457200">
              <a:lnSpc>
                <a:spcPct val="115000"/>
              </a:lnSpc>
              <a:defRPr sz="2500">
                <a:uFill>
                  <a:solidFill>
                    <a:srgbClr val="000000"/>
                  </a:solidFill>
                </a:uFill>
                <a:latin typeface="Century Gothic"/>
                <a:ea typeface="Century Gothic"/>
                <a:cs typeface="Century Gothic"/>
                <a:sym typeface="Century Gothic"/>
              </a:defRPr>
            </a:pPr>
            <a:r>
              <a:t>Explain the social determinants </a:t>
            </a:r>
            <a:br/>
            <a:r>
              <a:t>of health</a:t>
            </a:r>
          </a:p>
        </p:txBody>
      </p:sp>
      <p:grpSp>
        <p:nvGrpSpPr>
          <p:cNvPr id="139" name="Group 4"/>
          <p:cNvGrpSpPr/>
          <p:nvPr/>
        </p:nvGrpSpPr>
        <p:grpSpPr>
          <a:xfrm>
            <a:off x="4313722" y="7017101"/>
            <a:ext cx="1013260" cy="922183"/>
            <a:chOff x="0" y="0"/>
            <a:chExt cx="1013258" cy="922181"/>
          </a:xfrm>
        </p:grpSpPr>
        <p:sp>
          <p:nvSpPr>
            <p:cNvPr id="137" name="Title 1"/>
            <p:cNvSpPr txBox="1"/>
            <p:nvPr/>
          </p:nvSpPr>
          <p:spPr>
            <a:xfrm>
              <a:off x="-1" y="-1"/>
              <a:ext cx="1013260" cy="92218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4</a:t>
              </a:r>
            </a:p>
          </p:txBody>
        </p:sp>
        <p:sp>
          <p:nvSpPr>
            <p:cNvPr id="138" name="Square"/>
            <p:cNvSpPr/>
            <p:nvPr/>
          </p:nvSpPr>
          <p:spPr>
            <a:xfrm>
              <a:off x="106074" y="64715"/>
              <a:ext cx="821858" cy="821856"/>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144" name="Title 1"/>
          <p:cNvSpPr txBox="1"/>
          <p:nvPr/>
        </p:nvSpPr>
        <p:spPr>
          <a:xfrm>
            <a:off x="2920998" y="249766"/>
            <a:ext cx="9360595"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Definition of Health</a:t>
            </a:r>
          </a:p>
        </p:txBody>
      </p:sp>
      <p:grpSp>
        <p:nvGrpSpPr>
          <p:cNvPr id="150" name="Group"/>
          <p:cNvGrpSpPr/>
          <p:nvPr/>
        </p:nvGrpSpPr>
        <p:grpSpPr>
          <a:xfrm>
            <a:off x="0" y="-16671"/>
            <a:ext cx="2568183" cy="1943899"/>
            <a:chOff x="0" y="0"/>
            <a:chExt cx="2568182" cy="1943898"/>
          </a:xfrm>
        </p:grpSpPr>
        <p:sp>
          <p:nvSpPr>
            <p:cNvPr id="145"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48" name="Group 25"/>
            <p:cNvGrpSpPr/>
            <p:nvPr/>
          </p:nvGrpSpPr>
          <p:grpSpPr>
            <a:xfrm>
              <a:off x="617106" y="458878"/>
              <a:ext cx="1127558" cy="1026211"/>
              <a:chOff x="0" y="-1"/>
              <a:chExt cx="1127557" cy="1026210"/>
            </a:xfrm>
          </p:grpSpPr>
          <p:sp>
            <p:nvSpPr>
              <p:cNvPr id="146"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47"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149"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151" name="Rectangle 4"/>
          <p:cNvSpPr txBox="1"/>
          <p:nvPr/>
        </p:nvSpPr>
        <p:spPr>
          <a:xfrm>
            <a:off x="4411086" y="2384755"/>
            <a:ext cx="7888270" cy="16723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defRPr sz="2500" spc="-21">
                <a:latin typeface="Century Gothic"/>
                <a:ea typeface="Century Gothic"/>
                <a:cs typeface="Century Gothic"/>
                <a:sym typeface="Century Gothic"/>
              </a:defRPr>
            </a:pPr>
            <a:r>
              <a:rPr dirty="0"/>
              <a:t>Health is a state of complete physical, mental </a:t>
            </a:r>
            <a:br>
              <a:rPr dirty="0"/>
            </a:br>
            <a:r>
              <a:rPr dirty="0"/>
              <a:t>and social well-being, and not merely the </a:t>
            </a:r>
            <a:br>
              <a:rPr dirty="0"/>
            </a:br>
            <a:r>
              <a:rPr dirty="0"/>
              <a:t>absence of disease or infirmity (World Health Organization,</a:t>
            </a:r>
            <a:r>
              <a:rPr lang="en-US" dirty="0"/>
              <a:t> </a:t>
            </a:r>
            <a:r>
              <a:rPr dirty="0"/>
              <a:t>1948).</a:t>
            </a:r>
          </a:p>
        </p:txBody>
      </p:sp>
      <p:sp>
        <p:nvSpPr>
          <p:cNvPr id="152" name="Line"/>
          <p:cNvSpPr/>
          <p:nvPr/>
        </p:nvSpPr>
        <p:spPr>
          <a:xfrm>
            <a:off x="4382361" y="4317963"/>
            <a:ext cx="7888270" cy="1"/>
          </a:xfrm>
          <a:prstGeom prst="line">
            <a:avLst/>
          </a:prstGeom>
          <a:ln w="12700">
            <a:solidFill>
              <a:srgbClr val="242E7C"/>
            </a:solidFill>
            <a:miter lim="400000"/>
          </a:ln>
        </p:spPr>
        <p:txBody>
          <a:bodyPr lIns="45718" tIns="45718" rIns="45718" bIns="45718"/>
          <a:lstStyle/>
          <a:p>
            <a:endParaRPr/>
          </a:p>
        </p:txBody>
      </p:sp>
      <p:sp>
        <p:nvSpPr>
          <p:cNvPr id="153" name="Line"/>
          <p:cNvSpPr/>
          <p:nvPr/>
        </p:nvSpPr>
        <p:spPr>
          <a:xfrm>
            <a:off x="4382361" y="5711383"/>
            <a:ext cx="7888270" cy="1"/>
          </a:xfrm>
          <a:prstGeom prst="line">
            <a:avLst/>
          </a:prstGeom>
          <a:ln w="12700">
            <a:solidFill>
              <a:srgbClr val="242E7C"/>
            </a:solidFill>
            <a:miter lim="400000"/>
          </a:ln>
        </p:spPr>
        <p:txBody>
          <a:bodyPr lIns="45718" tIns="45718" rIns="45718" bIns="45718"/>
          <a:lstStyle/>
          <a:p>
            <a:endParaRPr/>
          </a:p>
        </p:txBody>
      </p:sp>
      <p:sp>
        <p:nvSpPr>
          <p:cNvPr id="154" name="Rectangle 4"/>
          <p:cNvSpPr txBox="1"/>
          <p:nvPr/>
        </p:nvSpPr>
        <p:spPr>
          <a:xfrm>
            <a:off x="4411086" y="4535866"/>
            <a:ext cx="6862063" cy="8849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defRPr sz="2500" spc="-21">
                <a:latin typeface="Century Gothic"/>
                <a:ea typeface="Century Gothic"/>
                <a:cs typeface="Century Gothic"/>
                <a:sym typeface="Century Gothic"/>
              </a:defRPr>
            </a:lvl1pPr>
          </a:lstStyle>
          <a:p>
            <a:r>
              <a:t>Health is an individual right and a social justice issue. It is also a public good.</a:t>
            </a:r>
          </a:p>
        </p:txBody>
      </p:sp>
      <p:sp>
        <p:nvSpPr>
          <p:cNvPr id="155" name="Rectangle 4"/>
          <p:cNvSpPr txBox="1"/>
          <p:nvPr/>
        </p:nvSpPr>
        <p:spPr>
          <a:xfrm>
            <a:off x="4411086" y="5944773"/>
            <a:ext cx="7006823" cy="18494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defTabSz="457200">
              <a:lnSpc>
                <a:spcPct val="115000"/>
              </a:lnSpc>
              <a:defRPr sz="2500">
                <a:uFill>
                  <a:solidFill>
                    <a:srgbClr val="000000"/>
                  </a:solidFill>
                </a:uFill>
                <a:latin typeface="Century Gothic"/>
                <a:ea typeface="Century Gothic"/>
                <a:cs typeface="Century Gothic"/>
                <a:sym typeface="Century Gothic"/>
              </a:defRPr>
            </a:lvl1pPr>
          </a:lstStyle>
          <a:p>
            <a:r>
              <a:t>Governments have a responsibility for the health of their peoples which can be fulfilled only by the provision of adequate health and social measures.</a:t>
            </a:r>
          </a:p>
        </p:txBody>
      </p:sp>
      <p:pic>
        <p:nvPicPr>
          <p:cNvPr id="156" name="HiAP-Icon-Lightbulb.png" descr="HiAP-Icon-Lightbulb.png"/>
          <p:cNvPicPr>
            <a:picLocks noChangeAspect="1"/>
          </p:cNvPicPr>
          <p:nvPr/>
        </p:nvPicPr>
        <p:blipFill>
          <a:blip r:embed="rId4"/>
          <a:stretch>
            <a:fillRect/>
          </a:stretch>
        </p:blipFill>
        <p:spPr>
          <a:xfrm>
            <a:off x="458600" y="3021078"/>
            <a:ext cx="3553201" cy="3711444"/>
          </a:xfrm>
          <a:prstGeom prst="rect">
            <a:avLst/>
          </a:prstGeom>
          <a:ln w="12700">
            <a:miter lim="400000"/>
          </a:ln>
        </p:spPr>
      </p:pic>
      <p:pic>
        <p:nvPicPr>
          <p:cNvPr id="157" name="HiAP-Wireframe-graphic-2.png" descr="HiAP-Wireframe-graphic-2.png"/>
          <p:cNvPicPr>
            <a:picLocks noChangeAspect="1"/>
          </p:cNvPicPr>
          <p:nvPr/>
        </p:nvPicPr>
        <p:blipFill>
          <a:blip r:embed="rId5"/>
          <a:srcRect l="4891" t="2175" r="4890" b="87108"/>
          <a:stretch>
            <a:fillRect/>
          </a:stretch>
        </p:blipFill>
        <p:spPr>
          <a:xfrm flipH="1">
            <a:off x="-9973" y="8292541"/>
            <a:ext cx="13024746" cy="1467161"/>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162" name="Title 1"/>
          <p:cNvSpPr txBox="1"/>
          <p:nvPr/>
        </p:nvSpPr>
        <p:spPr>
          <a:xfrm>
            <a:off x="2920998" y="249766"/>
            <a:ext cx="9360595"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Factors Determining Health</a:t>
            </a:r>
          </a:p>
        </p:txBody>
      </p:sp>
      <p:grpSp>
        <p:nvGrpSpPr>
          <p:cNvPr id="168" name="Group"/>
          <p:cNvGrpSpPr/>
          <p:nvPr/>
        </p:nvGrpSpPr>
        <p:grpSpPr>
          <a:xfrm>
            <a:off x="0" y="-16671"/>
            <a:ext cx="2568183" cy="1943899"/>
            <a:chOff x="0" y="0"/>
            <a:chExt cx="2568182" cy="1943898"/>
          </a:xfrm>
        </p:grpSpPr>
        <p:sp>
          <p:nvSpPr>
            <p:cNvPr id="163"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66" name="Group 25"/>
            <p:cNvGrpSpPr/>
            <p:nvPr/>
          </p:nvGrpSpPr>
          <p:grpSpPr>
            <a:xfrm>
              <a:off x="617106" y="458878"/>
              <a:ext cx="1127558" cy="1026211"/>
              <a:chOff x="0" y="-1"/>
              <a:chExt cx="1127557" cy="1026210"/>
            </a:xfrm>
          </p:grpSpPr>
          <p:sp>
            <p:nvSpPr>
              <p:cNvPr id="164"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65"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167"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169" name="Clinical care is less important than many people think  whereas socioeconomic factors and the physical environment  are quite influential on health and well-being."/>
          <p:cNvSpPr txBox="1">
            <a:spLocks noGrp="1"/>
          </p:cNvSpPr>
          <p:nvPr>
            <p:ph type="subTitle" sz="quarter" idx="1"/>
          </p:nvPr>
        </p:nvSpPr>
        <p:spPr>
          <a:xfrm>
            <a:off x="2017911" y="2976033"/>
            <a:ext cx="10441945" cy="1594032"/>
          </a:xfrm>
          <a:prstGeom prst="rect">
            <a:avLst/>
          </a:prstGeom>
        </p:spPr>
        <p:txBody>
          <a:bodyPr/>
          <a:lstStyle/>
          <a:p>
            <a:pPr algn="l" defTabSz="457200">
              <a:lnSpc>
                <a:spcPct val="115000"/>
              </a:lnSpc>
              <a:spcBef>
                <a:spcPts val="0"/>
              </a:spcBef>
              <a:defRPr sz="2500">
                <a:uFill>
                  <a:solidFill>
                    <a:srgbClr val="000000"/>
                  </a:solidFill>
                </a:uFill>
                <a:latin typeface="Century Gothic"/>
                <a:ea typeface="Century Gothic"/>
                <a:cs typeface="Century Gothic"/>
                <a:sym typeface="Century Gothic"/>
              </a:defRPr>
            </a:pPr>
            <a:r>
              <a:t>Clinical care is less important than many people think </a:t>
            </a:r>
            <a:br/>
            <a:r>
              <a:t>whereas socioeconomic factors and the physical environment </a:t>
            </a:r>
            <a:br/>
            <a:r>
              <a:t>are quite influential on health and well-being.</a:t>
            </a:r>
          </a:p>
        </p:txBody>
      </p:sp>
      <p:sp>
        <p:nvSpPr>
          <p:cNvPr id="170" name="Pentagon 1"/>
          <p:cNvSpPr/>
          <p:nvPr/>
        </p:nvSpPr>
        <p:spPr>
          <a:xfrm>
            <a:off x="-1" y="6423023"/>
            <a:ext cx="1646638" cy="176847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E50069"/>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
        <p:nvSpPr>
          <p:cNvPr id="171" name="Pentagon 1"/>
          <p:cNvSpPr/>
          <p:nvPr/>
        </p:nvSpPr>
        <p:spPr>
          <a:xfrm>
            <a:off x="-1" y="4668041"/>
            <a:ext cx="1646638" cy="176808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1"/>
                </a:lnTo>
                <a:lnTo>
                  <a:pt x="11516" y="0"/>
                </a:lnTo>
                <a:lnTo>
                  <a:pt x="0" y="0"/>
                </a:lnTo>
                <a:close/>
              </a:path>
            </a:pathLst>
          </a:custGeom>
          <a:solidFill>
            <a:srgbClr val="E46506"/>
          </a:solidFill>
          <a:ln w="12700">
            <a:miter lim="400000"/>
          </a:ln>
          <a:effectLst>
            <a:outerShdw blurRad="203200" dist="25400" dir="5400000" rotWithShape="0">
              <a:srgbClr val="000000">
                <a:alpha val="11983"/>
              </a:srgbClr>
            </a:outerShdw>
          </a:effectLst>
        </p:spPr>
        <p:txBody>
          <a:bodyPr lIns="48766" tIns="48766" rIns="48766" bIns="48766" anchor="ctr"/>
          <a:lstStyle/>
          <a:p>
            <a:pPr>
              <a:defRPr>
                <a:solidFill>
                  <a:srgbClr val="E50069"/>
                </a:solidFill>
              </a:defRPr>
            </a:pPr>
            <a:endParaRPr/>
          </a:p>
        </p:txBody>
      </p:sp>
      <p:grpSp>
        <p:nvGrpSpPr>
          <p:cNvPr id="174" name="Group"/>
          <p:cNvGrpSpPr/>
          <p:nvPr/>
        </p:nvGrpSpPr>
        <p:grpSpPr>
          <a:xfrm>
            <a:off x="1258258" y="4675581"/>
            <a:ext cx="10741450" cy="1754590"/>
            <a:chOff x="0" y="0"/>
            <a:chExt cx="10741449" cy="1754588"/>
          </a:xfrm>
        </p:grpSpPr>
        <p:sp>
          <p:nvSpPr>
            <p:cNvPr id="172" name="Line"/>
            <p:cNvSpPr/>
            <p:nvPr/>
          </p:nvSpPr>
          <p:spPr>
            <a:xfrm>
              <a:off x="-1" y="-1"/>
              <a:ext cx="10741450"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sp>
          <p:nvSpPr>
            <p:cNvPr id="173" name="Line"/>
            <p:cNvSpPr/>
            <p:nvPr/>
          </p:nvSpPr>
          <p:spPr>
            <a:xfrm>
              <a:off x="-1" y="1754588"/>
              <a:ext cx="10741450" cy="1"/>
            </a:xfrm>
            <a:prstGeom prst="line">
              <a:avLst/>
            </a:prstGeom>
            <a:noFill/>
            <a:ln w="12700" cap="flat">
              <a:solidFill>
                <a:srgbClr val="242E7C"/>
              </a:solidFill>
              <a:prstDash val="solid"/>
              <a:miter lim="400000"/>
            </a:ln>
            <a:effectLst/>
          </p:spPr>
          <p:txBody>
            <a:bodyPr wrap="square" lIns="45718" tIns="45718" rIns="45718" bIns="45718" numCol="1" anchor="t">
              <a:noAutofit/>
            </a:bodyPr>
            <a:lstStyle/>
            <a:p>
              <a:endParaRPr/>
            </a:p>
          </p:txBody>
        </p:sp>
      </p:grpSp>
      <p:sp>
        <p:nvSpPr>
          <p:cNvPr id="175" name="Rectangle 1"/>
          <p:cNvSpPr txBox="1"/>
          <p:nvPr/>
        </p:nvSpPr>
        <p:spPr>
          <a:xfrm>
            <a:off x="2017911" y="5035203"/>
            <a:ext cx="10451019" cy="9575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defTabSz="958712">
              <a:lnSpc>
                <a:spcPct val="120000"/>
              </a:lnSpc>
              <a:spcBef>
                <a:spcPts val="900"/>
              </a:spcBef>
              <a:defRPr sz="2500" spc="-75">
                <a:latin typeface="Century Gothic"/>
                <a:ea typeface="Century Gothic"/>
                <a:cs typeface="Century Gothic"/>
                <a:sym typeface="Century Gothic"/>
              </a:defRPr>
            </a:pPr>
            <a:r>
              <a:t>Genetic characteristics are also less significant </a:t>
            </a:r>
            <a:br/>
            <a:r>
              <a:t>than many people think.</a:t>
            </a:r>
          </a:p>
        </p:txBody>
      </p:sp>
      <p:sp>
        <p:nvSpPr>
          <p:cNvPr id="176" name="Rectangle 2"/>
          <p:cNvSpPr txBox="1"/>
          <p:nvPr/>
        </p:nvSpPr>
        <p:spPr>
          <a:xfrm>
            <a:off x="2017911" y="6673715"/>
            <a:ext cx="10451019" cy="14300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958712">
              <a:lnSpc>
                <a:spcPct val="120000"/>
              </a:lnSpc>
              <a:spcBef>
                <a:spcPts val="900"/>
              </a:spcBef>
              <a:defRPr sz="2500" spc="-75">
                <a:latin typeface="Century Gothic"/>
                <a:ea typeface="Century Gothic"/>
                <a:cs typeface="Century Gothic"/>
                <a:sym typeface="Century Gothic"/>
              </a:defRPr>
            </a:lvl1pPr>
          </a:lstStyle>
          <a:p>
            <a:r>
              <a:t>Whether people are healthy or not, is determined by their circumstances and environment – the social, economic and environmental conditions which affect the health of the population.</a:t>
            </a:r>
          </a:p>
        </p:txBody>
      </p:sp>
      <p:sp>
        <p:nvSpPr>
          <p:cNvPr id="177" name="Pentagon 1"/>
          <p:cNvSpPr/>
          <p:nvPr/>
        </p:nvSpPr>
        <p:spPr>
          <a:xfrm>
            <a:off x="-1" y="2912665"/>
            <a:ext cx="1646638" cy="176847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D3C000"/>
          </a:solidFill>
          <a:ln w="12700">
            <a:miter lim="400000"/>
          </a:ln>
          <a:effectLst>
            <a:outerShdw blurRad="203200" dist="25400" dir="5400000" rotWithShape="0">
              <a:srgbClr val="000000">
                <a:alpha val="11983"/>
              </a:srgbClr>
            </a:outerShdw>
          </a:effectLst>
        </p:spPr>
        <p:txBody>
          <a:bodyPr lIns="48766" tIns="48766" rIns="48766" bIns="48766" anchor="ctr"/>
          <a:lstStyle/>
          <a:p>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182" name="Title 1"/>
          <p:cNvSpPr txBox="1"/>
          <p:nvPr/>
        </p:nvSpPr>
        <p:spPr>
          <a:xfrm>
            <a:off x="2920998" y="249766"/>
            <a:ext cx="9360595"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lvl1pPr>
              <a:lnSpc>
                <a:spcPct val="90000"/>
              </a:lnSpc>
              <a:defRPr sz="4400" b="1" cap="all" spc="-200">
                <a:solidFill>
                  <a:srgbClr val="FFFFFF"/>
                </a:solidFill>
                <a:latin typeface="Century Gothic"/>
                <a:ea typeface="Century Gothic"/>
                <a:cs typeface="Century Gothic"/>
                <a:sym typeface="Century Gothic"/>
              </a:defRPr>
            </a:lvl1pPr>
          </a:lstStyle>
          <a:p>
            <a:r>
              <a:t>Why frame health in terms of societal conditions?</a:t>
            </a:r>
          </a:p>
        </p:txBody>
      </p:sp>
      <p:grpSp>
        <p:nvGrpSpPr>
          <p:cNvPr id="188" name="Group"/>
          <p:cNvGrpSpPr/>
          <p:nvPr/>
        </p:nvGrpSpPr>
        <p:grpSpPr>
          <a:xfrm>
            <a:off x="0" y="-16671"/>
            <a:ext cx="2568183" cy="1943899"/>
            <a:chOff x="0" y="0"/>
            <a:chExt cx="2568182" cy="1943898"/>
          </a:xfrm>
        </p:grpSpPr>
        <p:sp>
          <p:nvSpPr>
            <p:cNvPr id="183"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86" name="Group 25"/>
            <p:cNvGrpSpPr/>
            <p:nvPr/>
          </p:nvGrpSpPr>
          <p:grpSpPr>
            <a:xfrm>
              <a:off x="617106" y="458878"/>
              <a:ext cx="1127558" cy="1026211"/>
              <a:chOff x="0" y="-1"/>
              <a:chExt cx="1127557" cy="1026210"/>
            </a:xfrm>
          </p:grpSpPr>
          <p:sp>
            <p:nvSpPr>
              <p:cNvPr id="184"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85"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187"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189" name="Credit: slide created by Dr Catherine Hannaway, Durham University for the PAHO Health in All Policies training, May 2015."/>
          <p:cNvSpPr txBox="1"/>
          <p:nvPr/>
        </p:nvSpPr>
        <p:spPr>
          <a:xfrm>
            <a:off x="496700" y="8975562"/>
            <a:ext cx="12011399" cy="6436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lgn="ctr" defTabSz="457200">
              <a:lnSpc>
                <a:spcPct val="115000"/>
              </a:lnSpc>
              <a:defRPr sz="1600">
                <a:uFill>
                  <a:solidFill>
                    <a:srgbClr val="000000"/>
                  </a:solidFill>
                </a:uFill>
                <a:latin typeface="Century Gothic"/>
                <a:ea typeface="Century Gothic"/>
                <a:cs typeface="Century Gothic"/>
                <a:sym typeface="Century Gothic"/>
              </a:defRPr>
            </a:pPr>
            <a:r>
              <a:t>Source: Donkin, A., P. Goldblatt, J. Allen, V. Nathanson and M. Marmot (2017). </a:t>
            </a:r>
            <a:br/>
            <a:r>
              <a:t>"Global action on the social determinants of health." BMJ Global Health.</a:t>
            </a:r>
          </a:p>
        </p:txBody>
      </p:sp>
      <p:sp>
        <p:nvSpPr>
          <p:cNvPr id="190" name="INTERSECTIONALITY: SOCIAL AND ECONOMIC INEQUITIES,  GENDER, SEXUALITY, ETHNICITY, DISABILITY, MIGRATION"/>
          <p:cNvSpPr txBox="1"/>
          <p:nvPr/>
        </p:nvSpPr>
        <p:spPr>
          <a:xfrm>
            <a:off x="1384026" y="8369747"/>
            <a:ext cx="10617499" cy="4023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lgn="ctr">
              <a:defRPr sz="2000" b="1">
                <a:latin typeface="Century Gothic"/>
                <a:ea typeface="Century Gothic"/>
                <a:cs typeface="Century Gothic"/>
                <a:sym typeface="Century Gothic"/>
              </a:defRPr>
            </a:pPr>
            <a:r>
              <a:rPr dirty="0">
                <a:solidFill>
                  <a:srgbClr val="006CA6"/>
                </a:solidFill>
              </a:rPr>
              <a:t>Figure:</a:t>
            </a:r>
            <a:r>
              <a:rPr dirty="0"/>
              <a:t> </a:t>
            </a:r>
            <a:r>
              <a:rPr b="0" dirty="0"/>
              <a:t>Estimates of the contribution of the main drivers of health status.</a:t>
            </a:r>
          </a:p>
        </p:txBody>
      </p:sp>
      <p:sp>
        <p:nvSpPr>
          <p:cNvPr id="195" name="Impact: 30 - 50% or more"/>
          <p:cNvSpPr txBox="1"/>
          <p:nvPr/>
        </p:nvSpPr>
        <p:spPr>
          <a:xfrm>
            <a:off x="4134928" y="2294466"/>
            <a:ext cx="5115695" cy="5674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lvl1pPr algn="ctr" defTabSz="457200">
              <a:lnSpc>
                <a:spcPct val="115000"/>
              </a:lnSpc>
              <a:spcBef>
                <a:spcPts val="1000"/>
              </a:spcBef>
              <a:defRPr sz="3000" b="1" cap="all">
                <a:uFill>
                  <a:solidFill>
                    <a:srgbClr val="000000"/>
                  </a:solidFill>
                </a:uFill>
                <a:latin typeface="Century Gothic"/>
                <a:ea typeface="Century Gothic"/>
                <a:cs typeface="Century Gothic"/>
                <a:sym typeface="Century Gothic"/>
              </a:defRPr>
            </a:lvl1pPr>
          </a:lstStyle>
          <a:p>
            <a:pPr>
              <a:defRPr b="0"/>
            </a:pPr>
            <a:r>
              <a:rPr b="1"/>
              <a:t>Impact: 30 - 50% or more</a:t>
            </a:r>
          </a:p>
        </p:txBody>
      </p:sp>
      <p:grpSp>
        <p:nvGrpSpPr>
          <p:cNvPr id="3" name="Group 2">
            <a:extLst>
              <a:ext uri="{FF2B5EF4-FFF2-40B4-BE49-F238E27FC236}">
                <a16:creationId xmlns:a16="http://schemas.microsoft.com/office/drawing/2014/main" id="{E7070BFA-F196-9D46-8305-C2D460574BF8}"/>
              </a:ext>
            </a:extLst>
          </p:cNvPr>
          <p:cNvGrpSpPr/>
          <p:nvPr/>
        </p:nvGrpSpPr>
        <p:grpSpPr>
          <a:xfrm>
            <a:off x="200270" y="3226206"/>
            <a:ext cx="11929969" cy="4444691"/>
            <a:chOff x="200270" y="3226206"/>
            <a:chExt cx="11929969" cy="4444691"/>
          </a:xfrm>
        </p:grpSpPr>
        <p:pic>
          <p:nvPicPr>
            <p:cNvPr id="197" name="HIAP_PPT_Pie-graph.png" descr="HIAP_PPT_Pie-graph.png"/>
            <p:cNvPicPr>
              <a:picLocks noChangeAspect="1"/>
            </p:cNvPicPr>
            <p:nvPr/>
          </p:nvPicPr>
          <p:blipFill>
            <a:blip r:embed="rId4"/>
            <a:stretch>
              <a:fillRect/>
            </a:stretch>
          </p:blipFill>
          <p:spPr>
            <a:xfrm>
              <a:off x="200270" y="4273130"/>
              <a:ext cx="3336596" cy="3397767"/>
            </a:xfrm>
            <a:prstGeom prst="rect">
              <a:avLst/>
            </a:prstGeom>
            <a:ln w="12700">
              <a:miter lim="400000"/>
            </a:ln>
          </p:spPr>
        </p:pic>
        <p:grpSp>
          <p:nvGrpSpPr>
            <p:cNvPr id="2" name="Group 1">
              <a:extLst>
                <a:ext uri="{FF2B5EF4-FFF2-40B4-BE49-F238E27FC236}">
                  <a16:creationId xmlns:a16="http://schemas.microsoft.com/office/drawing/2014/main" id="{B301DC55-99E6-C744-A2D9-ED16CEB91077}"/>
                </a:ext>
              </a:extLst>
            </p:cNvPr>
            <p:cNvGrpSpPr/>
            <p:nvPr/>
          </p:nvGrpSpPr>
          <p:grpSpPr>
            <a:xfrm>
              <a:off x="1386261" y="3226206"/>
              <a:ext cx="10743978" cy="4444691"/>
              <a:chOff x="1386261" y="3226206"/>
              <a:chExt cx="10743978" cy="4444691"/>
            </a:xfrm>
          </p:grpSpPr>
          <p:sp>
            <p:nvSpPr>
              <p:cNvPr id="191" name="STRUCTURAL DRIVERS…"/>
              <p:cNvSpPr txBox="1"/>
              <p:nvPr/>
            </p:nvSpPr>
            <p:spPr>
              <a:xfrm>
                <a:off x="3275555" y="4723097"/>
                <a:ext cx="2568183" cy="26121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lgn="r">
                  <a:defRPr sz="1800">
                    <a:latin typeface="Century Gothic"/>
                    <a:ea typeface="Century Gothic"/>
                    <a:cs typeface="Century Gothic"/>
                    <a:sym typeface="Century Gothic"/>
                  </a:defRPr>
                </a:pPr>
                <a:r>
                  <a:t>Health care</a:t>
                </a:r>
                <a:br/>
                <a:r>
                  <a:t>(up to 15%)</a:t>
                </a:r>
              </a:p>
              <a:p>
                <a:pPr algn="r">
                  <a:defRPr sz="1800">
                    <a:latin typeface="Century Gothic"/>
                    <a:ea typeface="Century Gothic"/>
                    <a:cs typeface="Century Gothic"/>
                    <a:sym typeface="Century Gothic"/>
                  </a:defRPr>
                </a:pPr>
                <a:endParaRPr/>
              </a:p>
              <a:p>
                <a:pPr algn="r">
                  <a:defRPr sz="1800">
                    <a:latin typeface="Century Gothic"/>
                    <a:ea typeface="Century Gothic"/>
                    <a:cs typeface="Century Gothic"/>
                    <a:sym typeface="Century Gothic"/>
                  </a:defRPr>
                </a:pPr>
                <a:r>
                  <a:t>Social circumstances </a:t>
                </a:r>
                <a:br/>
                <a:r>
                  <a:t>&amp; environmental exposure (45%)</a:t>
                </a:r>
              </a:p>
              <a:p>
                <a:pPr algn="r">
                  <a:defRPr sz="1800">
                    <a:latin typeface="Century Gothic"/>
                    <a:ea typeface="Century Gothic"/>
                    <a:cs typeface="Century Gothic"/>
                    <a:sym typeface="Century Gothic"/>
                  </a:defRPr>
                </a:pPr>
                <a:endParaRPr/>
              </a:p>
              <a:p>
                <a:pPr algn="r">
                  <a:defRPr sz="1800">
                    <a:latin typeface="Century Gothic"/>
                    <a:ea typeface="Century Gothic"/>
                    <a:cs typeface="Century Gothic"/>
                    <a:sym typeface="Century Gothic"/>
                  </a:defRPr>
                </a:pPr>
                <a:r>
                  <a:t>Health behaviour patterns (40%)</a:t>
                </a:r>
              </a:p>
            </p:txBody>
          </p:sp>
          <p:sp>
            <p:nvSpPr>
              <p:cNvPr id="192" name="STRUCTURAL DRIVERS…"/>
              <p:cNvSpPr txBox="1"/>
              <p:nvPr/>
            </p:nvSpPr>
            <p:spPr>
              <a:xfrm>
                <a:off x="9373392" y="4856447"/>
                <a:ext cx="2731447" cy="23327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lgn="r">
                  <a:defRPr sz="1800">
                    <a:latin typeface="Century Gothic"/>
                    <a:ea typeface="Century Gothic"/>
                    <a:cs typeface="Century Gothic"/>
                    <a:sym typeface="Century Gothic"/>
                  </a:defRPr>
                </a:pPr>
                <a:r>
                  <a:t>Health care</a:t>
                </a:r>
                <a:br/>
                <a:r>
                  <a:t>(up to 25%)</a:t>
                </a:r>
              </a:p>
              <a:p>
                <a:pPr algn="r">
                  <a:defRPr sz="1800">
                    <a:latin typeface="Century Gothic"/>
                    <a:ea typeface="Century Gothic"/>
                    <a:cs typeface="Century Gothic"/>
                    <a:sym typeface="Century Gothic"/>
                  </a:defRPr>
                </a:pPr>
                <a:endParaRPr/>
              </a:p>
              <a:p>
                <a:pPr algn="r">
                  <a:defRPr sz="1800">
                    <a:latin typeface="Century Gothic"/>
                    <a:ea typeface="Century Gothic"/>
                    <a:cs typeface="Century Gothic"/>
                    <a:sym typeface="Century Gothic"/>
                  </a:defRPr>
                </a:pPr>
                <a:r>
                  <a:t>Socioeconomic (50%)</a:t>
                </a:r>
              </a:p>
              <a:p>
                <a:pPr algn="r">
                  <a:defRPr sz="1800">
                    <a:latin typeface="Century Gothic"/>
                    <a:ea typeface="Century Gothic"/>
                    <a:cs typeface="Century Gothic"/>
                    <a:sym typeface="Century Gothic"/>
                  </a:defRPr>
                </a:pPr>
                <a:endParaRPr/>
              </a:p>
              <a:p>
                <a:pPr algn="r">
                  <a:defRPr sz="1800">
                    <a:latin typeface="Century Gothic"/>
                    <a:ea typeface="Century Gothic"/>
                    <a:cs typeface="Century Gothic"/>
                    <a:sym typeface="Century Gothic"/>
                  </a:defRPr>
                </a:pPr>
                <a:r>
                  <a:t>Environmental (10%)</a:t>
                </a:r>
                <a:br/>
                <a:br/>
                <a:r>
                  <a:t>Genetics (15%)</a:t>
                </a:r>
              </a:p>
            </p:txBody>
          </p:sp>
          <p:sp>
            <p:nvSpPr>
              <p:cNvPr id="193" name="HEALTH EQUITY…"/>
              <p:cNvSpPr txBox="1"/>
              <p:nvPr/>
            </p:nvSpPr>
            <p:spPr>
              <a:xfrm>
                <a:off x="3599133" y="3404006"/>
                <a:ext cx="2303367" cy="8087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p>
                <a:pPr algn="r">
                  <a:defRPr sz="2300" b="1">
                    <a:solidFill>
                      <a:srgbClr val="006CA6"/>
                    </a:solidFill>
                    <a:latin typeface="Century Gothic"/>
                    <a:ea typeface="Century Gothic"/>
                    <a:cs typeface="Century Gothic"/>
                    <a:sym typeface="Century Gothic"/>
                  </a:defRPr>
                </a:pPr>
                <a:r>
                  <a:rPr dirty="0"/>
                  <a:t>Mc </a:t>
                </a:r>
                <a:r>
                  <a:rPr dirty="0" err="1"/>
                  <a:t>Giniss</a:t>
                </a:r>
                <a:r>
                  <a:rPr dirty="0"/>
                  <a:t> </a:t>
                </a:r>
              </a:p>
              <a:p>
                <a:pPr algn="r">
                  <a:defRPr sz="2300" b="1">
                    <a:solidFill>
                      <a:srgbClr val="006CA6"/>
                    </a:solidFill>
                    <a:latin typeface="Century Gothic"/>
                    <a:ea typeface="Century Gothic"/>
                    <a:cs typeface="Century Gothic"/>
                    <a:sym typeface="Century Gothic"/>
                  </a:defRPr>
                </a:pPr>
                <a:r>
                  <a:rPr i="1" dirty="0"/>
                  <a:t>et al </a:t>
                </a:r>
                <a:r>
                  <a:rPr dirty="0"/>
                  <a:t>(2002)</a:t>
                </a:r>
              </a:p>
            </p:txBody>
          </p:sp>
          <p:sp>
            <p:nvSpPr>
              <p:cNvPr id="194" name="HEALTH EQUITY…"/>
              <p:cNvSpPr txBox="1"/>
              <p:nvPr/>
            </p:nvSpPr>
            <p:spPr>
              <a:xfrm>
                <a:off x="9299177" y="3226206"/>
                <a:ext cx="2831062" cy="11643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spAutoFit/>
              </a:bodyPr>
              <a:lstStyle>
                <a:lvl1pPr algn="r">
                  <a:defRPr sz="2300" b="1">
                    <a:solidFill>
                      <a:srgbClr val="006CA6"/>
                    </a:solidFill>
                    <a:latin typeface="Century Gothic"/>
                    <a:ea typeface="Century Gothic"/>
                    <a:cs typeface="Century Gothic"/>
                    <a:sym typeface="Century Gothic"/>
                  </a:defRPr>
                </a:lvl1pPr>
              </a:lstStyle>
              <a:p>
                <a:r>
                  <a:t>Canadian Institute of Advanced Research (2012)</a:t>
                </a:r>
              </a:p>
            </p:txBody>
          </p:sp>
          <p:pic>
            <p:nvPicPr>
              <p:cNvPr id="196" name="HIAP_PPT_Pie-graph-2.png" descr="HIAP_PPT_Pie-graph-2.png"/>
              <p:cNvPicPr>
                <a:picLocks noChangeAspect="1"/>
              </p:cNvPicPr>
              <p:nvPr/>
            </p:nvPicPr>
            <p:blipFill>
              <a:blip r:embed="rId5"/>
              <a:stretch>
                <a:fillRect/>
              </a:stretch>
            </p:blipFill>
            <p:spPr>
              <a:xfrm>
                <a:off x="6397870" y="4273130"/>
                <a:ext cx="3336596" cy="3397767"/>
              </a:xfrm>
              <a:prstGeom prst="rect">
                <a:avLst/>
              </a:prstGeom>
              <a:ln w="12700">
                <a:miter lim="400000"/>
              </a:ln>
            </p:spPr>
          </p:pic>
          <p:sp>
            <p:nvSpPr>
              <p:cNvPr id="198" name="Line"/>
              <p:cNvSpPr/>
              <p:nvPr/>
            </p:nvSpPr>
            <p:spPr>
              <a:xfrm>
                <a:off x="1386261" y="5067524"/>
                <a:ext cx="2969589" cy="1"/>
              </a:xfrm>
              <a:prstGeom prst="line">
                <a:avLst/>
              </a:prstGeom>
              <a:ln w="12700">
                <a:solidFill>
                  <a:srgbClr val="000000"/>
                </a:solidFill>
              </a:ln>
            </p:spPr>
            <p:txBody>
              <a:bodyPr lIns="45718" tIns="45718" rIns="45718" bIns="45718"/>
              <a:lstStyle/>
              <a:p>
                <a:endParaRPr/>
              </a:p>
            </p:txBody>
          </p:sp>
          <p:sp>
            <p:nvSpPr>
              <p:cNvPr id="199" name="Line"/>
              <p:cNvSpPr/>
              <p:nvPr/>
            </p:nvSpPr>
            <p:spPr>
              <a:xfrm>
                <a:off x="2268144" y="6060913"/>
                <a:ext cx="1552185" cy="1"/>
              </a:xfrm>
              <a:prstGeom prst="line">
                <a:avLst/>
              </a:prstGeom>
              <a:ln w="12700">
                <a:solidFill>
                  <a:srgbClr val="000000"/>
                </a:solidFill>
              </a:ln>
            </p:spPr>
            <p:txBody>
              <a:bodyPr lIns="45718" tIns="45718" rIns="45718" bIns="45718"/>
              <a:lstStyle/>
              <a:p>
                <a:endParaRPr/>
              </a:p>
            </p:txBody>
          </p:sp>
          <p:sp>
            <p:nvSpPr>
              <p:cNvPr id="200" name="Line"/>
              <p:cNvSpPr/>
              <p:nvPr/>
            </p:nvSpPr>
            <p:spPr>
              <a:xfrm>
                <a:off x="1576516" y="6885018"/>
                <a:ext cx="2184932" cy="1"/>
              </a:xfrm>
              <a:prstGeom prst="line">
                <a:avLst/>
              </a:prstGeom>
              <a:ln w="12700">
                <a:solidFill>
                  <a:srgbClr val="000000"/>
                </a:solidFill>
              </a:ln>
            </p:spPr>
            <p:txBody>
              <a:bodyPr lIns="45718" tIns="45718" rIns="45718" bIns="45718"/>
              <a:lstStyle/>
              <a:p>
                <a:endParaRPr/>
              </a:p>
            </p:txBody>
          </p:sp>
          <p:sp>
            <p:nvSpPr>
              <p:cNvPr id="201" name="Line"/>
              <p:cNvSpPr/>
              <p:nvPr/>
            </p:nvSpPr>
            <p:spPr>
              <a:xfrm>
                <a:off x="7604875" y="5232624"/>
                <a:ext cx="3100975" cy="1"/>
              </a:xfrm>
              <a:prstGeom prst="line">
                <a:avLst/>
              </a:prstGeom>
              <a:ln w="12700">
                <a:solidFill>
                  <a:srgbClr val="000000"/>
                </a:solidFill>
              </a:ln>
            </p:spPr>
            <p:txBody>
              <a:bodyPr lIns="45718" tIns="45718" rIns="45718" bIns="45718"/>
              <a:lstStyle/>
              <a:p>
                <a:endParaRPr/>
              </a:p>
            </p:txBody>
          </p:sp>
          <p:sp>
            <p:nvSpPr>
              <p:cNvPr id="202" name="Line"/>
              <p:cNvSpPr/>
              <p:nvPr/>
            </p:nvSpPr>
            <p:spPr>
              <a:xfrm>
                <a:off x="8343363" y="5906030"/>
                <a:ext cx="1208768" cy="1"/>
              </a:xfrm>
              <a:prstGeom prst="line">
                <a:avLst/>
              </a:prstGeom>
              <a:ln w="12700">
                <a:solidFill>
                  <a:srgbClr val="000000"/>
                </a:solidFill>
              </a:ln>
            </p:spPr>
            <p:txBody>
              <a:bodyPr lIns="45718" tIns="45718" rIns="45718" bIns="45718"/>
              <a:lstStyle/>
              <a:p>
                <a:endParaRPr/>
              </a:p>
            </p:txBody>
          </p:sp>
          <p:sp>
            <p:nvSpPr>
              <p:cNvPr id="203" name="Line"/>
              <p:cNvSpPr/>
              <p:nvPr/>
            </p:nvSpPr>
            <p:spPr>
              <a:xfrm>
                <a:off x="6999001" y="6465135"/>
                <a:ext cx="2731447" cy="1"/>
              </a:xfrm>
              <a:prstGeom prst="line">
                <a:avLst/>
              </a:prstGeom>
              <a:ln w="12700">
                <a:solidFill>
                  <a:srgbClr val="000000"/>
                </a:solidFill>
              </a:ln>
            </p:spPr>
            <p:txBody>
              <a:bodyPr lIns="45718" tIns="45718" rIns="45718" bIns="45718"/>
              <a:lstStyle/>
              <a:p>
                <a:endParaRPr/>
              </a:p>
            </p:txBody>
          </p:sp>
          <p:sp>
            <p:nvSpPr>
              <p:cNvPr id="204" name="Line"/>
              <p:cNvSpPr/>
              <p:nvPr/>
            </p:nvSpPr>
            <p:spPr>
              <a:xfrm>
                <a:off x="7593547" y="7011541"/>
                <a:ext cx="2708400" cy="1"/>
              </a:xfrm>
              <a:prstGeom prst="line">
                <a:avLst/>
              </a:prstGeom>
              <a:ln w="12700">
                <a:solidFill>
                  <a:srgbClr val="000000"/>
                </a:solidFill>
              </a:ln>
            </p:spPr>
            <p:txBody>
              <a:bodyPr lIns="45718" tIns="45718" rIns="45718" bIns="45718"/>
              <a:lstStyle/>
              <a:p>
                <a:endParaRPr/>
              </a:p>
            </p:txBody>
          </p:sp>
        </p:gr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sp>
        <p:nvSpPr>
          <p:cNvPr id="207" name="Title 1"/>
          <p:cNvSpPr txBox="1"/>
          <p:nvPr/>
        </p:nvSpPr>
        <p:spPr>
          <a:xfrm>
            <a:off x="2920998" y="249766"/>
            <a:ext cx="9838382"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pPr>
              <a:lnSpc>
                <a:spcPct val="90000"/>
              </a:lnSpc>
              <a:defRPr sz="4400" b="1" cap="all" spc="-200">
                <a:solidFill>
                  <a:srgbClr val="FFFFFF"/>
                </a:solidFill>
                <a:latin typeface="Century Gothic"/>
                <a:ea typeface="Century Gothic"/>
                <a:cs typeface="Century Gothic"/>
                <a:sym typeface="Century Gothic"/>
              </a:defRPr>
            </a:pPr>
            <a:r>
              <a:rPr lang="en-GB" dirty="0"/>
              <a:t>WHAT ARE </a:t>
            </a:r>
            <a:r>
              <a:rPr dirty="0"/>
              <a:t>THE Social Determinants </a:t>
            </a:r>
            <a:br>
              <a:rPr dirty="0"/>
            </a:br>
            <a:r>
              <a:rPr dirty="0"/>
              <a:t>of Health?</a:t>
            </a:r>
          </a:p>
        </p:txBody>
      </p:sp>
      <p:grpSp>
        <p:nvGrpSpPr>
          <p:cNvPr id="213" name="Group"/>
          <p:cNvGrpSpPr/>
          <p:nvPr/>
        </p:nvGrpSpPr>
        <p:grpSpPr>
          <a:xfrm>
            <a:off x="0" y="-16671"/>
            <a:ext cx="2568183" cy="1943899"/>
            <a:chOff x="0" y="0"/>
            <a:chExt cx="2568182" cy="1943898"/>
          </a:xfrm>
        </p:grpSpPr>
        <p:sp>
          <p:nvSpPr>
            <p:cNvPr id="208"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11" name="Group 25"/>
            <p:cNvGrpSpPr/>
            <p:nvPr/>
          </p:nvGrpSpPr>
          <p:grpSpPr>
            <a:xfrm>
              <a:off x="617106" y="458878"/>
              <a:ext cx="1127558" cy="1026211"/>
              <a:chOff x="0" y="-1"/>
              <a:chExt cx="1127557" cy="1026210"/>
            </a:xfrm>
          </p:grpSpPr>
          <p:sp>
            <p:nvSpPr>
              <p:cNvPr id="209"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210"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212"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214" name="The social determinants of health are the conditions in which people  are born, grow, live, work and age. These circumstances are shaped  by the distribution of money, power and resources at global, national and local levels."/>
          <p:cNvSpPr txBox="1">
            <a:spLocks noGrp="1"/>
          </p:cNvSpPr>
          <p:nvPr>
            <p:ph type="subTitle" sz="quarter" idx="1"/>
          </p:nvPr>
        </p:nvSpPr>
        <p:spPr>
          <a:xfrm>
            <a:off x="2017913" y="2694815"/>
            <a:ext cx="9937837" cy="2081511"/>
          </a:xfrm>
          <a:prstGeom prst="rect">
            <a:avLst/>
          </a:prstGeom>
        </p:spPr>
        <p:txBody>
          <a:bodyPr>
            <a:noAutofit/>
          </a:bodyPr>
          <a:lstStyle/>
          <a:p>
            <a:pPr algn="l" defTabSz="443483">
              <a:lnSpc>
                <a:spcPct val="115000"/>
              </a:lnSpc>
              <a:spcBef>
                <a:spcPts val="0"/>
              </a:spcBef>
              <a:defRPr sz="2300">
                <a:uFill>
                  <a:solidFill>
                    <a:srgbClr val="000000"/>
                  </a:solidFill>
                </a:uFill>
                <a:latin typeface="Century Gothic"/>
                <a:ea typeface="Century Gothic"/>
                <a:cs typeface="Century Gothic"/>
                <a:sym typeface="Century Gothic"/>
              </a:defRPr>
            </a:pPr>
            <a:r>
              <a:rPr sz="2400" dirty="0"/>
              <a:t>The social determinants of health are the conditions in which people are born, grow, live, work and age. These circumstances are shaped by the distribution of money, power and resources at global, national and local levels.</a:t>
            </a:r>
          </a:p>
        </p:txBody>
      </p:sp>
      <p:sp>
        <p:nvSpPr>
          <p:cNvPr id="215" name="Line"/>
          <p:cNvSpPr/>
          <p:nvPr/>
        </p:nvSpPr>
        <p:spPr>
          <a:xfrm>
            <a:off x="1258259" y="4650183"/>
            <a:ext cx="10741449" cy="1"/>
          </a:xfrm>
          <a:prstGeom prst="line">
            <a:avLst/>
          </a:prstGeom>
          <a:ln w="12700">
            <a:solidFill>
              <a:srgbClr val="242E7C"/>
            </a:solidFill>
            <a:miter lim="400000"/>
          </a:ln>
        </p:spPr>
        <p:txBody>
          <a:bodyPr lIns="45718" tIns="45718" rIns="45718" bIns="45718"/>
          <a:lstStyle/>
          <a:p>
            <a:endParaRPr/>
          </a:p>
        </p:txBody>
      </p:sp>
      <p:sp>
        <p:nvSpPr>
          <p:cNvPr id="216" name="Line"/>
          <p:cNvSpPr/>
          <p:nvPr/>
        </p:nvSpPr>
        <p:spPr>
          <a:xfrm>
            <a:off x="1258259" y="6696867"/>
            <a:ext cx="10741449" cy="1"/>
          </a:xfrm>
          <a:prstGeom prst="line">
            <a:avLst/>
          </a:prstGeom>
          <a:ln w="12700">
            <a:solidFill>
              <a:srgbClr val="242E7C"/>
            </a:solidFill>
            <a:miter lim="400000"/>
          </a:ln>
        </p:spPr>
        <p:txBody>
          <a:bodyPr lIns="45718" tIns="45718" rIns="45718" bIns="45718"/>
          <a:lstStyle/>
          <a:p>
            <a:endParaRPr/>
          </a:p>
        </p:txBody>
      </p:sp>
      <p:sp>
        <p:nvSpPr>
          <p:cNvPr id="217" name="Rectangle 1"/>
          <p:cNvSpPr txBox="1"/>
          <p:nvPr/>
        </p:nvSpPr>
        <p:spPr>
          <a:xfrm>
            <a:off x="2017911" y="4991191"/>
            <a:ext cx="10451019" cy="134365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958712">
              <a:lnSpc>
                <a:spcPct val="120000"/>
              </a:lnSpc>
              <a:spcBef>
                <a:spcPts val="900"/>
              </a:spcBef>
              <a:defRPr spc="-72">
                <a:latin typeface="Century Gothic"/>
                <a:ea typeface="Century Gothic"/>
                <a:cs typeface="Century Gothic"/>
                <a:sym typeface="Century Gothic"/>
              </a:defRPr>
            </a:lvl1pPr>
          </a:lstStyle>
          <a:p>
            <a:r>
              <a:rPr dirty="0"/>
              <a:t>The social determinants of health are mostly responsible for health inequities – the unfair and avoidable differences in health status seen within and between countries.</a:t>
            </a:r>
          </a:p>
        </p:txBody>
      </p:sp>
      <p:sp>
        <p:nvSpPr>
          <p:cNvPr id="218" name="Rectangle 2"/>
          <p:cNvSpPr txBox="1"/>
          <p:nvPr/>
        </p:nvSpPr>
        <p:spPr>
          <a:xfrm>
            <a:off x="2017911" y="7219315"/>
            <a:ext cx="10451019" cy="8832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defTabSz="457200">
              <a:lnSpc>
                <a:spcPct val="115000"/>
              </a:lnSpc>
              <a:spcBef>
                <a:spcPts val="1000"/>
              </a:spcBef>
              <a:defRPr>
                <a:uFill>
                  <a:solidFill>
                    <a:srgbClr val="000000"/>
                  </a:solidFill>
                </a:uFill>
                <a:latin typeface="Century Gothic"/>
                <a:ea typeface="Century Gothic"/>
                <a:cs typeface="Century Gothic"/>
                <a:sym typeface="Century Gothic"/>
              </a:defRPr>
            </a:pPr>
            <a:r>
              <a:rPr dirty="0"/>
              <a:t>The social determinants of health are multi-layered </a:t>
            </a:r>
            <a:br>
              <a:rPr dirty="0"/>
            </a:br>
            <a:r>
              <a:rPr dirty="0"/>
              <a:t>and range from societal to individual factors.</a:t>
            </a:r>
          </a:p>
        </p:txBody>
      </p:sp>
      <p:grpSp>
        <p:nvGrpSpPr>
          <p:cNvPr id="222" name="Group"/>
          <p:cNvGrpSpPr/>
          <p:nvPr/>
        </p:nvGrpSpPr>
        <p:grpSpPr>
          <a:xfrm>
            <a:off x="-4" y="2588442"/>
            <a:ext cx="1646642" cy="6149161"/>
            <a:chOff x="-1" y="0"/>
            <a:chExt cx="1646640" cy="6149160"/>
          </a:xfrm>
        </p:grpSpPr>
        <p:sp>
          <p:nvSpPr>
            <p:cNvPr id="219" name="Pentagon 1"/>
            <p:cNvSpPr/>
            <p:nvPr/>
          </p:nvSpPr>
          <p:spPr>
            <a:xfrm>
              <a:off x="-2" y="4089113"/>
              <a:ext cx="1646642" cy="206004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E50069"/>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sp>
          <p:nvSpPr>
            <p:cNvPr id="220" name="Pentagon 1"/>
            <p:cNvSpPr/>
            <p:nvPr/>
          </p:nvSpPr>
          <p:spPr>
            <a:xfrm>
              <a:off x="-2" y="2044787"/>
              <a:ext cx="1646642" cy="20595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1"/>
                  </a:lnTo>
                  <a:lnTo>
                    <a:pt x="11516" y="0"/>
                  </a:lnTo>
                  <a:lnTo>
                    <a:pt x="0" y="0"/>
                  </a:lnTo>
                  <a:close/>
                </a:path>
              </a:pathLst>
            </a:custGeom>
            <a:solidFill>
              <a:srgbClr val="006CA6"/>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pPr>
                <a:defRPr>
                  <a:solidFill>
                    <a:srgbClr val="E50069"/>
                  </a:solidFill>
                </a:defRPr>
              </a:pPr>
              <a:endParaRPr/>
            </a:p>
          </p:txBody>
        </p:sp>
        <p:sp>
          <p:nvSpPr>
            <p:cNvPr id="221" name="Pentagon 1"/>
            <p:cNvSpPr/>
            <p:nvPr/>
          </p:nvSpPr>
          <p:spPr>
            <a:xfrm>
              <a:off x="-2" y="-1"/>
              <a:ext cx="1646642" cy="206004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1516" y="21600"/>
                  </a:lnTo>
                  <a:lnTo>
                    <a:pt x="21600" y="11004"/>
                  </a:lnTo>
                  <a:lnTo>
                    <a:pt x="11516" y="0"/>
                  </a:lnTo>
                  <a:lnTo>
                    <a:pt x="0" y="0"/>
                  </a:lnTo>
                  <a:close/>
                </a:path>
              </a:pathLst>
            </a:custGeom>
            <a:solidFill>
              <a:srgbClr val="532075"/>
            </a:soli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grpSp>
        <p:nvGrpSpPr>
          <p:cNvPr id="232" name="Group"/>
          <p:cNvGrpSpPr/>
          <p:nvPr/>
        </p:nvGrpSpPr>
        <p:grpSpPr>
          <a:xfrm>
            <a:off x="0" y="-16671"/>
            <a:ext cx="2568183" cy="1943899"/>
            <a:chOff x="0" y="0"/>
            <a:chExt cx="2568182" cy="1943898"/>
          </a:xfrm>
        </p:grpSpPr>
        <p:sp>
          <p:nvSpPr>
            <p:cNvPr id="227"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30" name="Group 25"/>
            <p:cNvGrpSpPr/>
            <p:nvPr/>
          </p:nvGrpSpPr>
          <p:grpSpPr>
            <a:xfrm>
              <a:off x="617106" y="458878"/>
              <a:ext cx="1127558" cy="1026211"/>
              <a:chOff x="0" y="-1"/>
              <a:chExt cx="1127557" cy="1026210"/>
            </a:xfrm>
          </p:grpSpPr>
          <p:sp>
            <p:nvSpPr>
              <p:cNvPr id="228"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229"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231"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233" name="Source: Dahlgren G and Whitehead M (1991)  Policies and strategies to promote social equity in health. Stockholm, Institute of Future Studies."/>
          <p:cNvSpPr txBox="1">
            <a:spLocks noGrp="1"/>
          </p:cNvSpPr>
          <p:nvPr>
            <p:ph type="subTitle" sz="quarter" idx="1"/>
          </p:nvPr>
        </p:nvSpPr>
        <p:spPr>
          <a:xfrm>
            <a:off x="4303102" y="8455941"/>
            <a:ext cx="4398596" cy="1218368"/>
          </a:xfrm>
          <a:prstGeom prst="rect">
            <a:avLst/>
          </a:prstGeom>
        </p:spPr>
        <p:txBody>
          <a:bodyPr/>
          <a:lstStyle/>
          <a:p>
            <a:pPr>
              <a:lnSpc>
                <a:spcPct val="120000"/>
              </a:lnSpc>
              <a:defRPr sz="1400">
                <a:latin typeface="Century Gothic"/>
                <a:ea typeface="Century Gothic"/>
                <a:cs typeface="Century Gothic"/>
                <a:sym typeface="Century Gothic"/>
              </a:defRPr>
            </a:pPr>
            <a:r>
              <a:t>Source: Dahlgren G and Whitehead M (1991) </a:t>
            </a:r>
            <a:br/>
            <a:r>
              <a:t>Policies and strategies to promote social equity in health. Stockholm, Institute of Future Studies. </a:t>
            </a:r>
          </a:p>
        </p:txBody>
      </p:sp>
      <p:pic>
        <p:nvPicPr>
          <p:cNvPr id="234" name="Picture 7" descr="Picture 7"/>
          <p:cNvPicPr>
            <a:picLocks noChangeAspect="1"/>
          </p:cNvPicPr>
          <p:nvPr/>
        </p:nvPicPr>
        <p:blipFill>
          <a:blip r:embed="rId4"/>
          <a:stretch>
            <a:fillRect/>
          </a:stretch>
        </p:blipFill>
        <p:spPr>
          <a:xfrm>
            <a:off x="1913512" y="2258403"/>
            <a:ext cx="9093569" cy="7534800"/>
          </a:xfrm>
          <a:prstGeom prst="rect">
            <a:avLst/>
          </a:prstGeom>
          <a:ln w="12700">
            <a:miter lim="400000"/>
          </a:ln>
        </p:spPr>
      </p:pic>
      <p:sp>
        <p:nvSpPr>
          <p:cNvPr id="235" name="Title 1"/>
          <p:cNvSpPr txBox="1"/>
          <p:nvPr/>
        </p:nvSpPr>
        <p:spPr>
          <a:xfrm>
            <a:off x="2920998" y="249766"/>
            <a:ext cx="9838382"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pPr>
              <a:lnSpc>
                <a:spcPct val="90000"/>
              </a:lnSpc>
              <a:defRPr sz="4400" b="1" cap="all" spc="-200">
                <a:solidFill>
                  <a:srgbClr val="FFFFFF"/>
                </a:solidFill>
                <a:latin typeface="Century Gothic"/>
                <a:ea typeface="Century Gothic"/>
                <a:cs typeface="Century Gothic"/>
                <a:sym typeface="Century Gothic"/>
              </a:defRPr>
            </a:pPr>
            <a:r>
              <a:rPr dirty="0"/>
              <a:t>THE Social Determinants </a:t>
            </a:r>
            <a:br>
              <a:rPr dirty="0"/>
            </a:br>
            <a:r>
              <a:rPr dirty="0"/>
              <a:t>of Health</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grpSp>
        <p:nvGrpSpPr>
          <p:cNvPr id="245" name="Group"/>
          <p:cNvGrpSpPr/>
          <p:nvPr/>
        </p:nvGrpSpPr>
        <p:grpSpPr>
          <a:xfrm>
            <a:off x="0" y="-16671"/>
            <a:ext cx="2568183" cy="1943899"/>
            <a:chOff x="0" y="0"/>
            <a:chExt cx="2568182" cy="1943898"/>
          </a:xfrm>
        </p:grpSpPr>
        <p:sp>
          <p:nvSpPr>
            <p:cNvPr id="240"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243" name="Group 25"/>
            <p:cNvGrpSpPr/>
            <p:nvPr/>
          </p:nvGrpSpPr>
          <p:grpSpPr>
            <a:xfrm>
              <a:off x="617106" y="458878"/>
              <a:ext cx="1127558" cy="1026211"/>
              <a:chOff x="0" y="-1"/>
              <a:chExt cx="1127557" cy="1026210"/>
            </a:xfrm>
          </p:grpSpPr>
          <p:sp>
            <p:nvSpPr>
              <p:cNvPr id="241" name="Title 1"/>
              <p:cNvSpPr txBox="1"/>
              <p:nvPr/>
            </p:nvSpPr>
            <p:spPr>
              <a:xfrm>
                <a:off x="-1" y="-2"/>
                <a:ext cx="1127559" cy="102621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242"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244" name="HiAP-modules-text-BLue.png" descr="HiAP-modules-text-BLue.png"/>
            <p:cNvPicPr>
              <a:picLocks noChangeAspect="1"/>
            </p:cNvPicPr>
            <p:nvPr/>
          </p:nvPicPr>
          <p:blipFill>
            <a:blip r:embed="rId3"/>
            <a:stretch>
              <a:fillRect/>
            </a:stretch>
          </p:blipFill>
          <p:spPr>
            <a:xfrm>
              <a:off x="92007" y="75131"/>
              <a:ext cx="507691" cy="1612044"/>
            </a:xfrm>
            <a:prstGeom prst="rect">
              <a:avLst/>
            </a:prstGeom>
            <a:ln w="12700" cap="flat">
              <a:noFill/>
              <a:miter lim="400000"/>
            </a:ln>
            <a:effectLst/>
          </p:spPr>
        </p:pic>
      </p:grpSp>
      <p:sp>
        <p:nvSpPr>
          <p:cNvPr id="246" name="Title 1"/>
          <p:cNvSpPr txBox="1"/>
          <p:nvPr/>
        </p:nvSpPr>
        <p:spPr>
          <a:xfrm>
            <a:off x="2920998" y="249766"/>
            <a:ext cx="9838382" cy="14139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8766" tIns="48766" rIns="48766" bIns="48766" anchor="ctr">
            <a:normAutofit/>
          </a:bodyPr>
          <a:lstStyle/>
          <a:p>
            <a:pPr defTabSz="457200">
              <a:lnSpc>
                <a:spcPct val="80000"/>
              </a:lnSpc>
              <a:defRPr sz="4400" cap="all" spc="-132">
                <a:solidFill>
                  <a:srgbClr val="FFFFFF"/>
                </a:solidFill>
                <a:uFill>
                  <a:solidFill>
                    <a:srgbClr val="000000"/>
                  </a:solidFill>
                </a:uFill>
                <a:latin typeface="Century Gothic"/>
                <a:ea typeface="Century Gothic"/>
                <a:cs typeface="Century Gothic"/>
                <a:sym typeface="Century Gothic"/>
              </a:defRPr>
            </a:pPr>
            <a:r>
              <a:rPr b="1" dirty="0"/>
              <a:t>Social Determinants of Health</a:t>
            </a:r>
          </a:p>
          <a:p>
            <a:pPr defTabSz="457200">
              <a:lnSpc>
                <a:spcPct val="80000"/>
              </a:lnSpc>
              <a:defRPr sz="4400" cap="all" spc="-132">
                <a:solidFill>
                  <a:srgbClr val="FFFFFF"/>
                </a:solidFill>
                <a:uFill>
                  <a:solidFill>
                    <a:srgbClr val="000000"/>
                  </a:solidFill>
                </a:uFill>
                <a:latin typeface="Century Gothic"/>
                <a:ea typeface="Century Gothic"/>
                <a:cs typeface="Century Gothic"/>
                <a:sym typeface="Century Gothic"/>
              </a:defRPr>
            </a:pPr>
            <a:r>
              <a:rPr b="1" dirty="0"/>
              <a:t>Conceptual </a:t>
            </a:r>
            <a:r>
              <a:rPr b="1" dirty="0" err="1"/>
              <a:t>Framework</a:t>
            </a:r>
            <a:r>
              <a:rPr lang="en-US" b="1" dirty="0" err="1"/>
              <a:t>S</a:t>
            </a:r>
            <a:endParaRPr b="1" dirty="0"/>
          </a:p>
        </p:txBody>
      </p:sp>
      <p:grpSp>
        <p:nvGrpSpPr>
          <p:cNvPr id="2" name="Group 1">
            <a:extLst>
              <a:ext uri="{FF2B5EF4-FFF2-40B4-BE49-F238E27FC236}">
                <a16:creationId xmlns:a16="http://schemas.microsoft.com/office/drawing/2014/main" id="{29406CAF-44C5-724F-80B0-BC4D8312E135}"/>
              </a:ext>
            </a:extLst>
          </p:cNvPr>
          <p:cNvGrpSpPr/>
          <p:nvPr/>
        </p:nvGrpSpPr>
        <p:grpSpPr>
          <a:xfrm>
            <a:off x="613866" y="3293566"/>
            <a:ext cx="11777068" cy="3547468"/>
            <a:chOff x="613866" y="3293566"/>
            <a:chExt cx="11777068" cy="3547468"/>
          </a:xfrm>
        </p:grpSpPr>
        <p:sp>
          <p:nvSpPr>
            <p:cNvPr id="247" name="Circle"/>
            <p:cNvSpPr/>
            <p:nvPr/>
          </p:nvSpPr>
          <p:spPr>
            <a:xfrm>
              <a:off x="613866" y="3293566"/>
              <a:ext cx="3547468" cy="3547468"/>
            </a:xfrm>
            <a:prstGeom prst="ellipse">
              <a:avLst/>
            </a:prstGeom>
            <a:solidFill>
              <a:srgbClr val="629623"/>
            </a:solidFill>
            <a:ln w="12700">
              <a:miter lim="400000"/>
            </a:ln>
          </p:spPr>
          <p:txBody>
            <a:bodyPr lIns="48766" tIns="48766" rIns="48766" bIns="48766" anchor="ctr"/>
            <a:lstStyle/>
            <a:p>
              <a:endParaRPr/>
            </a:p>
          </p:txBody>
        </p:sp>
        <p:sp>
          <p:nvSpPr>
            <p:cNvPr id="248" name="Circle"/>
            <p:cNvSpPr/>
            <p:nvPr/>
          </p:nvSpPr>
          <p:spPr>
            <a:xfrm>
              <a:off x="4728666" y="3293566"/>
              <a:ext cx="3547468" cy="3547468"/>
            </a:xfrm>
            <a:prstGeom prst="ellipse">
              <a:avLst/>
            </a:prstGeom>
            <a:solidFill>
              <a:srgbClr val="D3C000"/>
            </a:solidFill>
            <a:ln w="12700">
              <a:miter lim="400000"/>
            </a:ln>
          </p:spPr>
          <p:txBody>
            <a:bodyPr lIns="48766" tIns="48766" rIns="48766" bIns="48766" anchor="ctr"/>
            <a:lstStyle/>
            <a:p>
              <a:endParaRPr/>
            </a:p>
          </p:txBody>
        </p:sp>
        <p:sp>
          <p:nvSpPr>
            <p:cNvPr id="249" name="Circle"/>
            <p:cNvSpPr/>
            <p:nvPr/>
          </p:nvSpPr>
          <p:spPr>
            <a:xfrm>
              <a:off x="8843466" y="3293566"/>
              <a:ext cx="3547468" cy="3547468"/>
            </a:xfrm>
            <a:prstGeom prst="ellipse">
              <a:avLst/>
            </a:prstGeom>
            <a:solidFill>
              <a:srgbClr val="EEAB00"/>
            </a:solidFill>
            <a:ln w="12700">
              <a:miter lim="400000"/>
            </a:ln>
          </p:spPr>
          <p:txBody>
            <a:bodyPr lIns="48766" tIns="48766" rIns="48766" bIns="48766" anchor="ctr"/>
            <a:lstStyle/>
            <a:p>
              <a:endParaRPr/>
            </a:p>
          </p:txBody>
        </p:sp>
        <p:sp>
          <p:nvSpPr>
            <p:cNvPr id="250" name="Global  Commission  on SDH  (2008)"/>
            <p:cNvSpPr txBox="1"/>
            <p:nvPr/>
          </p:nvSpPr>
          <p:spPr>
            <a:xfrm>
              <a:off x="1273060" y="4154933"/>
              <a:ext cx="2229080" cy="17739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algn="ctr" defTabSz="457200">
                <a:spcBef>
                  <a:spcPts val="1000"/>
                </a:spcBef>
                <a:defRPr sz="2700" b="1">
                  <a:solidFill>
                    <a:srgbClr val="FFFFFF"/>
                  </a:solidFill>
                  <a:uFill>
                    <a:solidFill>
                      <a:srgbClr val="000000"/>
                    </a:solidFill>
                  </a:uFill>
                  <a:latin typeface="Century Gothic"/>
                  <a:ea typeface="Century Gothic"/>
                  <a:cs typeface="Century Gothic"/>
                  <a:sym typeface="Century Gothic"/>
                </a:defRPr>
              </a:pPr>
              <a:r>
                <a:rPr dirty="0"/>
                <a:t>Global </a:t>
              </a:r>
              <a:br>
                <a:rPr dirty="0"/>
              </a:br>
              <a:r>
                <a:rPr dirty="0"/>
                <a:t>Commission </a:t>
              </a:r>
              <a:br>
                <a:rPr dirty="0"/>
              </a:br>
              <a:r>
                <a:rPr dirty="0"/>
                <a:t>on SDH </a:t>
              </a:r>
              <a:br>
                <a:rPr dirty="0"/>
              </a:br>
              <a:r>
                <a:rPr dirty="0"/>
                <a:t>(2008)</a:t>
              </a:r>
            </a:p>
          </p:txBody>
        </p:sp>
        <p:sp>
          <p:nvSpPr>
            <p:cNvPr id="251" name="PAHO Equity  Commission  (2019)"/>
            <p:cNvSpPr txBox="1"/>
            <p:nvPr/>
          </p:nvSpPr>
          <p:spPr>
            <a:xfrm>
              <a:off x="5370698" y="4389883"/>
              <a:ext cx="2263404" cy="13548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algn="ctr" defTabSz="457200">
                <a:spcBef>
                  <a:spcPts val="1000"/>
                </a:spcBef>
                <a:defRPr sz="2700" b="1">
                  <a:solidFill>
                    <a:srgbClr val="FFFFFF"/>
                  </a:solidFill>
                  <a:uFill>
                    <a:solidFill>
                      <a:srgbClr val="000000"/>
                    </a:solidFill>
                  </a:uFill>
                  <a:latin typeface="Century Gothic"/>
                  <a:ea typeface="Century Gothic"/>
                  <a:cs typeface="Century Gothic"/>
                  <a:sym typeface="Century Gothic"/>
                </a:defRPr>
              </a:pPr>
              <a:r>
                <a:t>PAHO Equity </a:t>
              </a:r>
              <a:br/>
              <a:r>
                <a:t>Commission </a:t>
              </a:r>
              <a:br/>
              <a:r>
                <a:t>(2019)</a:t>
              </a:r>
            </a:p>
          </p:txBody>
        </p:sp>
        <p:sp>
          <p:nvSpPr>
            <p:cNvPr id="252" name="Dahlgren &amp; Whitehead (1991)"/>
            <p:cNvSpPr txBox="1"/>
            <p:nvPr/>
          </p:nvSpPr>
          <p:spPr>
            <a:xfrm>
              <a:off x="9499060" y="4389883"/>
              <a:ext cx="2236280" cy="13548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8766" tIns="48766" rIns="48766" bIns="48766">
              <a:spAutoFit/>
            </a:bodyPr>
            <a:lstStyle/>
            <a:p>
              <a:pPr algn="ctr" defTabSz="457200">
                <a:spcBef>
                  <a:spcPts val="1000"/>
                </a:spcBef>
                <a:defRPr sz="2700" b="1">
                  <a:solidFill>
                    <a:srgbClr val="FFFFFF"/>
                  </a:solidFill>
                  <a:uFill>
                    <a:solidFill>
                      <a:srgbClr val="000000"/>
                    </a:solidFill>
                  </a:uFill>
                  <a:latin typeface="Century Gothic"/>
                  <a:ea typeface="Century Gothic"/>
                  <a:cs typeface="Century Gothic"/>
                  <a:sym typeface="Century Gothic"/>
                </a:defRPr>
              </a:pPr>
              <a:r>
                <a:t>Dahlgren</a:t>
              </a:r>
              <a:br/>
              <a:r>
                <a:t>&amp; Whitehead</a:t>
              </a:r>
              <a:br/>
              <a:r>
                <a:t>(1991)</a:t>
              </a:r>
            </a:p>
          </p:txBody>
        </p:sp>
      </p:grpSp>
      <p:pic>
        <p:nvPicPr>
          <p:cNvPr id="253" name="HiAP-Wireframe-graphic-2.png" descr="HiAP-Wireframe-graphic-2.png"/>
          <p:cNvPicPr>
            <a:picLocks noChangeAspect="1"/>
          </p:cNvPicPr>
          <p:nvPr/>
        </p:nvPicPr>
        <p:blipFill>
          <a:blip r:embed="rId4"/>
          <a:srcRect l="4891" t="2175" r="4890" b="87108"/>
          <a:stretch>
            <a:fillRect/>
          </a:stretch>
        </p:blipFill>
        <p:spPr>
          <a:xfrm flipH="1">
            <a:off x="-9973" y="8292541"/>
            <a:ext cx="13024746" cy="1467161"/>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HIAP_PPT_Arrow-Blue-5.png" descr="HIAP_PPT_Arrow-Blue-5.png"/>
          <p:cNvPicPr>
            <a:picLocks noChangeAspect="1"/>
          </p:cNvPicPr>
          <p:nvPr/>
        </p:nvPicPr>
        <p:blipFill>
          <a:blip r:embed="rId3"/>
          <a:stretch>
            <a:fillRect/>
          </a:stretch>
        </p:blipFill>
        <p:spPr>
          <a:xfrm>
            <a:off x="10671004" y="5669277"/>
            <a:ext cx="1302474" cy="2266304"/>
          </a:xfrm>
          <a:prstGeom prst="rect">
            <a:avLst/>
          </a:prstGeom>
          <a:ln w="12700">
            <a:miter lim="400000"/>
          </a:ln>
        </p:spPr>
      </p:pic>
      <p:pic>
        <p:nvPicPr>
          <p:cNvPr id="95" name="HIAP_PPT_Arrow-Purp-4.png" descr="HIAP_PPT_Arrow-Purp-4.png"/>
          <p:cNvPicPr>
            <a:picLocks noChangeAspect="1"/>
          </p:cNvPicPr>
          <p:nvPr/>
        </p:nvPicPr>
        <p:blipFill>
          <a:blip r:embed="rId4"/>
          <a:stretch>
            <a:fillRect/>
          </a:stretch>
        </p:blipFill>
        <p:spPr>
          <a:xfrm>
            <a:off x="4497325" y="2508076"/>
            <a:ext cx="7179482" cy="2053333"/>
          </a:xfrm>
          <a:prstGeom prst="rect">
            <a:avLst/>
          </a:prstGeom>
          <a:ln w="12700">
            <a:miter lim="400000"/>
          </a:ln>
        </p:spPr>
      </p:pic>
      <p:pic>
        <p:nvPicPr>
          <p:cNvPr id="96" name="HIAP_PPT_Arrow-Purp-3.png" descr="HIAP_PPT_Arrow-Purp-3.png"/>
          <p:cNvPicPr>
            <a:picLocks noChangeAspect="1"/>
          </p:cNvPicPr>
          <p:nvPr/>
        </p:nvPicPr>
        <p:blipFill>
          <a:blip r:embed="rId5"/>
          <a:stretch>
            <a:fillRect/>
          </a:stretch>
        </p:blipFill>
        <p:spPr>
          <a:xfrm>
            <a:off x="3040856" y="2001629"/>
            <a:ext cx="9471666" cy="2405804"/>
          </a:xfrm>
          <a:prstGeom prst="rect">
            <a:avLst/>
          </a:prstGeom>
          <a:ln w="12700">
            <a:miter lim="400000"/>
          </a:ln>
        </p:spPr>
      </p:pic>
      <p:pic>
        <p:nvPicPr>
          <p:cNvPr id="97" name="HIAP_PPT_Arrow-Blue.png" descr="HIAP_PPT_Arrow-Blue.png"/>
          <p:cNvPicPr>
            <a:picLocks noChangeAspect="1"/>
          </p:cNvPicPr>
          <p:nvPr/>
        </p:nvPicPr>
        <p:blipFill>
          <a:blip r:embed="rId6"/>
          <a:stretch>
            <a:fillRect/>
          </a:stretch>
        </p:blipFill>
        <p:spPr>
          <a:xfrm>
            <a:off x="10071193" y="5072383"/>
            <a:ext cx="728917" cy="546688"/>
          </a:xfrm>
          <a:prstGeom prst="rect">
            <a:avLst/>
          </a:prstGeom>
          <a:ln w="12700">
            <a:miter lim="400000"/>
          </a:ln>
        </p:spPr>
      </p:pic>
      <p:pic>
        <p:nvPicPr>
          <p:cNvPr id="98" name="HIAP_PPT_Arrow-Blue.png" descr="HIAP_PPT_Arrow-Blue.png"/>
          <p:cNvPicPr>
            <a:picLocks noChangeAspect="1"/>
          </p:cNvPicPr>
          <p:nvPr/>
        </p:nvPicPr>
        <p:blipFill>
          <a:blip r:embed="rId6"/>
          <a:stretch>
            <a:fillRect/>
          </a:stretch>
        </p:blipFill>
        <p:spPr>
          <a:xfrm>
            <a:off x="10071193" y="4306863"/>
            <a:ext cx="728917" cy="546688"/>
          </a:xfrm>
          <a:prstGeom prst="rect">
            <a:avLst/>
          </a:prstGeom>
          <a:ln w="12700">
            <a:miter lim="400000"/>
          </a:ln>
        </p:spPr>
      </p:pic>
      <p:pic>
        <p:nvPicPr>
          <p:cNvPr id="99" name="HIAP_PPT_Arrow-Orange.png" descr="HIAP_PPT_Arrow-Orange.png"/>
          <p:cNvPicPr>
            <a:picLocks noChangeAspect="1"/>
          </p:cNvPicPr>
          <p:nvPr/>
        </p:nvPicPr>
        <p:blipFill>
          <a:blip r:embed="rId7"/>
          <a:stretch>
            <a:fillRect/>
          </a:stretch>
        </p:blipFill>
        <p:spPr>
          <a:xfrm>
            <a:off x="2743810" y="3424696"/>
            <a:ext cx="728917" cy="546688"/>
          </a:xfrm>
          <a:prstGeom prst="rect">
            <a:avLst/>
          </a:prstGeom>
          <a:ln w="12700">
            <a:miter lim="400000"/>
          </a:ln>
        </p:spPr>
      </p:pic>
      <p:pic>
        <p:nvPicPr>
          <p:cNvPr id="100" name="HIAP_PPT_Arrow-Orange.png" descr="HIAP_PPT_Arrow-Orange.png"/>
          <p:cNvPicPr>
            <a:picLocks noChangeAspect="1"/>
          </p:cNvPicPr>
          <p:nvPr/>
        </p:nvPicPr>
        <p:blipFill>
          <a:blip r:embed="rId7"/>
          <a:stretch>
            <a:fillRect/>
          </a:stretch>
        </p:blipFill>
        <p:spPr>
          <a:xfrm>
            <a:off x="2743810" y="5710696"/>
            <a:ext cx="728917" cy="546688"/>
          </a:xfrm>
          <a:prstGeom prst="rect">
            <a:avLst/>
          </a:prstGeom>
          <a:ln w="12700">
            <a:miter lim="400000"/>
          </a:ln>
        </p:spPr>
      </p:pic>
      <p:sp>
        <p:nvSpPr>
          <p:cNvPr id="101" name="Rectangle"/>
          <p:cNvSpPr/>
          <p:nvPr/>
        </p:nvSpPr>
        <p:spPr>
          <a:xfrm>
            <a:off x="-1" y="-16712"/>
            <a:ext cx="13004802" cy="1944050"/>
          </a:xfrm>
          <a:prstGeom prst="rect">
            <a:avLst/>
          </a:prstGeom>
          <a:solidFill>
            <a:srgbClr val="242E7C"/>
          </a:solidFill>
          <a:ln w="12700">
            <a:miter lim="400000"/>
          </a:ln>
          <a:effectLst>
            <a:outerShdw blurRad="203200" dist="25400" dir="16200000" rotWithShape="0">
              <a:srgbClr val="000000">
                <a:alpha val="29000"/>
              </a:srgbClr>
            </a:outerShdw>
          </a:effectLst>
        </p:spPr>
        <p:txBody>
          <a:bodyPr lIns="48766" tIns="48766" rIns="48766" bIns="48766" anchor="ctr"/>
          <a:lstStyle/>
          <a:p>
            <a:pPr>
              <a:defRPr>
                <a:latin typeface="+mj-lt"/>
                <a:ea typeface="+mj-ea"/>
                <a:cs typeface="+mj-cs"/>
                <a:sym typeface="Calibri"/>
              </a:defRPr>
            </a:pPr>
            <a:endParaRPr/>
          </a:p>
        </p:txBody>
      </p:sp>
      <p:grpSp>
        <p:nvGrpSpPr>
          <p:cNvPr id="107" name="Group"/>
          <p:cNvGrpSpPr/>
          <p:nvPr/>
        </p:nvGrpSpPr>
        <p:grpSpPr>
          <a:xfrm>
            <a:off x="0" y="-16671"/>
            <a:ext cx="2568183" cy="1943899"/>
            <a:chOff x="0" y="0"/>
            <a:chExt cx="2568182" cy="1943898"/>
          </a:xfrm>
        </p:grpSpPr>
        <p:sp>
          <p:nvSpPr>
            <p:cNvPr id="102" name="Pentagon 1"/>
            <p:cNvSpPr/>
            <p:nvPr/>
          </p:nvSpPr>
          <p:spPr>
            <a:xfrm>
              <a:off x="0" y="-1"/>
              <a:ext cx="2568183" cy="19438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14493" y="21600"/>
                  </a:lnTo>
                  <a:lnTo>
                    <a:pt x="21600" y="11003"/>
                  </a:lnTo>
                  <a:lnTo>
                    <a:pt x="14493" y="0"/>
                  </a:lnTo>
                  <a:lnTo>
                    <a:pt x="0" y="0"/>
                  </a:lnTo>
                  <a:close/>
                </a:path>
              </a:pathLst>
            </a:custGeom>
            <a:gradFill flip="none" rotWithShape="1">
              <a:gsLst>
                <a:gs pos="0">
                  <a:srgbClr val="008B92"/>
                </a:gs>
                <a:gs pos="100000">
                  <a:srgbClr val="4DB1BC"/>
                </a:gs>
              </a:gsLst>
              <a:lin ang="0" scaled="0"/>
            </a:gradFill>
            <a:ln w="12700" cap="flat">
              <a:noFill/>
              <a:miter lim="400000"/>
            </a:ln>
            <a:effectLst>
              <a:outerShdw blurRad="203200" dist="25400" dir="5400000" rotWithShape="0">
                <a:srgbClr val="000000">
                  <a:alpha val="11983"/>
                </a:srgbClr>
              </a:outerShdw>
            </a:effectLst>
          </p:spPr>
          <p:txBody>
            <a:bodyPr wrap="square" lIns="48766" tIns="48766" rIns="48766" bIns="48766" numCol="1" anchor="ctr">
              <a:noAutofit/>
            </a:bodyPr>
            <a:lstStyle/>
            <a:p>
              <a:endParaRPr/>
            </a:p>
          </p:txBody>
        </p:sp>
        <p:grpSp>
          <p:nvGrpSpPr>
            <p:cNvPr id="105" name="Group 25"/>
            <p:cNvGrpSpPr/>
            <p:nvPr/>
          </p:nvGrpSpPr>
          <p:grpSpPr>
            <a:xfrm>
              <a:off x="617106" y="458878"/>
              <a:ext cx="1127558" cy="1026211"/>
              <a:chOff x="0" y="-1"/>
              <a:chExt cx="1127557" cy="1026210"/>
            </a:xfrm>
          </p:grpSpPr>
          <p:sp>
            <p:nvSpPr>
              <p:cNvPr id="103" name="Title 1"/>
              <p:cNvSpPr txBox="1"/>
              <p:nvPr/>
            </p:nvSpPr>
            <p:spPr>
              <a:xfrm>
                <a:off x="-1" y="-2"/>
                <a:ext cx="1127559" cy="102621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ctr">
                <a:normAutofit/>
              </a:bodyPr>
              <a:lstStyle>
                <a:lvl1pPr algn="ctr" defTabSz="1144422">
                  <a:lnSpc>
                    <a:spcPct val="120000"/>
                  </a:lnSpc>
                  <a:defRPr sz="5000" b="1" cap="all" spc="-100">
                    <a:solidFill>
                      <a:srgbClr val="242E7C"/>
                    </a:solidFill>
                    <a:latin typeface="Century Gothic"/>
                    <a:ea typeface="Century Gothic"/>
                    <a:cs typeface="Century Gothic"/>
                    <a:sym typeface="Century Gothic"/>
                  </a:defRPr>
                </a:lvl1pPr>
              </a:lstStyle>
              <a:p>
                <a:r>
                  <a:t>1</a:t>
                </a:r>
              </a:p>
            </p:txBody>
          </p:sp>
          <p:sp>
            <p:nvSpPr>
              <p:cNvPr id="104" name="Square"/>
              <p:cNvSpPr/>
              <p:nvPr/>
            </p:nvSpPr>
            <p:spPr>
              <a:xfrm>
                <a:off x="99422" y="72786"/>
                <a:ext cx="914567" cy="914567"/>
              </a:xfrm>
              <a:prstGeom prst="rect">
                <a:avLst/>
              </a:prstGeom>
              <a:noFill/>
              <a:ln w="50800" cap="flat">
                <a:solidFill>
                  <a:srgbClr val="242E7C"/>
                </a:solidFill>
                <a:prstDash val="solid"/>
                <a:miter lim="800000"/>
              </a:ln>
              <a:effectLst/>
            </p:spPr>
            <p:txBody>
              <a:bodyPr wrap="square" lIns="48766" tIns="48766" rIns="48766" bIns="48766" numCol="1" anchor="ctr">
                <a:noAutofit/>
              </a:bodyPr>
              <a:lstStyle/>
              <a:p>
                <a:pPr>
                  <a:defRPr>
                    <a:latin typeface="+mj-lt"/>
                    <a:ea typeface="+mj-ea"/>
                    <a:cs typeface="+mj-cs"/>
                    <a:sym typeface="Calibri"/>
                  </a:defRPr>
                </a:pPr>
                <a:endParaRPr/>
              </a:p>
            </p:txBody>
          </p:sp>
        </p:grpSp>
        <p:pic>
          <p:nvPicPr>
            <p:cNvPr id="106" name="HiAP-modules-text-BLue.png" descr="HiAP-modules-text-BLue.png"/>
            <p:cNvPicPr>
              <a:picLocks noChangeAspect="1"/>
            </p:cNvPicPr>
            <p:nvPr/>
          </p:nvPicPr>
          <p:blipFill>
            <a:blip r:embed="rId8"/>
            <a:stretch>
              <a:fillRect/>
            </a:stretch>
          </p:blipFill>
          <p:spPr>
            <a:xfrm>
              <a:off x="92007" y="75131"/>
              <a:ext cx="507691" cy="1612044"/>
            </a:xfrm>
            <a:prstGeom prst="rect">
              <a:avLst/>
            </a:prstGeom>
            <a:ln w="12700" cap="flat">
              <a:noFill/>
              <a:miter lim="400000"/>
            </a:ln>
            <a:effectLst/>
          </p:spPr>
        </p:pic>
      </p:grpSp>
      <p:sp>
        <p:nvSpPr>
          <p:cNvPr id="108" name="Title 1"/>
          <p:cNvSpPr txBox="1"/>
          <p:nvPr/>
        </p:nvSpPr>
        <p:spPr>
          <a:xfrm>
            <a:off x="2920998" y="249766"/>
            <a:ext cx="9838382" cy="14139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nchor="ctr">
            <a:normAutofit/>
          </a:bodyPr>
          <a:lstStyle>
            <a:lvl1pPr defTabSz="347472">
              <a:lnSpc>
                <a:spcPct val="80000"/>
              </a:lnSpc>
              <a:defRPr sz="3343" b="1" cap="all" spc="-100">
                <a:solidFill>
                  <a:srgbClr val="FFFFFF"/>
                </a:solidFill>
                <a:uFill>
                  <a:solidFill>
                    <a:srgbClr val="000000"/>
                  </a:solidFill>
                </a:uFill>
                <a:latin typeface="Century Gothic"/>
                <a:ea typeface="Century Gothic"/>
                <a:cs typeface="Century Gothic"/>
                <a:sym typeface="Century Gothic"/>
              </a:defRPr>
            </a:lvl1pPr>
          </a:lstStyle>
          <a:p>
            <a:pPr>
              <a:defRPr b="0"/>
            </a:pPr>
            <a:r>
              <a:rPr b="1"/>
              <a:t>Global Commission on Social Determinants of Health Conceptual Framework (2008)</a:t>
            </a:r>
          </a:p>
        </p:txBody>
      </p:sp>
      <p:pic>
        <p:nvPicPr>
          <p:cNvPr id="109" name="HIAP_PPT_Arrow-Orange.png" descr="HIAP_PPT_Arrow-Orange.png"/>
          <p:cNvPicPr>
            <a:picLocks noChangeAspect="1"/>
          </p:cNvPicPr>
          <p:nvPr/>
        </p:nvPicPr>
        <p:blipFill>
          <a:blip r:embed="rId7"/>
          <a:stretch>
            <a:fillRect/>
          </a:stretch>
        </p:blipFill>
        <p:spPr>
          <a:xfrm>
            <a:off x="5972492" y="8616312"/>
            <a:ext cx="728917" cy="546688"/>
          </a:xfrm>
          <a:prstGeom prst="rect">
            <a:avLst/>
          </a:prstGeom>
          <a:ln w="12700">
            <a:miter lim="400000"/>
          </a:ln>
        </p:spPr>
      </p:pic>
      <p:sp>
        <p:nvSpPr>
          <p:cNvPr id="110" name="Rectangle"/>
          <p:cNvSpPr/>
          <p:nvPr/>
        </p:nvSpPr>
        <p:spPr>
          <a:xfrm>
            <a:off x="6763656" y="3088199"/>
            <a:ext cx="4271220" cy="5230044"/>
          </a:xfrm>
          <a:prstGeom prst="rect">
            <a:avLst/>
          </a:prstGeom>
          <a:ln w="38100">
            <a:solidFill>
              <a:srgbClr val="006CA6"/>
            </a:solidFill>
            <a:prstDash val="sysDot"/>
            <a:miter lim="400000"/>
          </a:ln>
        </p:spPr>
        <p:txBody>
          <a:bodyPr lIns="48766" tIns="48766" rIns="48766" bIns="48766" anchor="ctr"/>
          <a:lstStyle/>
          <a:p>
            <a:pPr>
              <a:defRPr>
                <a:latin typeface="+mj-lt"/>
                <a:ea typeface="+mj-ea"/>
                <a:cs typeface="+mj-cs"/>
                <a:sym typeface="Calibri"/>
              </a:defRPr>
            </a:pPr>
            <a:endParaRPr/>
          </a:p>
        </p:txBody>
      </p:sp>
      <p:sp>
        <p:nvSpPr>
          <p:cNvPr id="111" name="Rectangle"/>
          <p:cNvSpPr/>
          <p:nvPr/>
        </p:nvSpPr>
        <p:spPr>
          <a:xfrm>
            <a:off x="7018734" y="3350457"/>
            <a:ext cx="3269904" cy="3722650"/>
          </a:xfrm>
          <a:prstGeom prst="rect">
            <a:avLst/>
          </a:prstGeom>
          <a:solidFill>
            <a:srgbClr val="FFFFFF"/>
          </a:solidFill>
          <a:ln w="63500">
            <a:solidFill>
              <a:srgbClr val="006CA6"/>
            </a:solidFill>
            <a:miter lim="400000"/>
          </a:ln>
        </p:spPr>
        <p:txBody>
          <a:bodyPr lIns="48766" tIns="48766" rIns="48766" bIns="48766" anchor="ctr"/>
          <a:lstStyle/>
          <a:p>
            <a:pPr>
              <a:defRPr>
                <a:latin typeface="+mj-lt"/>
                <a:ea typeface="+mj-ea"/>
                <a:cs typeface="+mj-cs"/>
                <a:sym typeface="Calibri"/>
              </a:defRPr>
            </a:pPr>
            <a:endParaRPr/>
          </a:p>
        </p:txBody>
      </p:sp>
      <p:sp>
        <p:nvSpPr>
          <p:cNvPr id="112" name="Rectangle"/>
          <p:cNvSpPr/>
          <p:nvPr/>
        </p:nvSpPr>
        <p:spPr>
          <a:xfrm>
            <a:off x="3513335" y="3088199"/>
            <a:ext cx="2676626" cy="5230044"/>
          </a:xfrm>
          <a:prstGeom prst="rect">
            <a:avLst/>
          </a:prstGeom>
          <a:solidFill>
            <a:srgbClr val="FFFFFF"/>
          </a:solidFill>
          <a:ln w="38100">
            <a:solidFill>
              <a:srgbClr val="BE0D0D"/>
            </a:solidFill>
            <a:prstDash val="sysDot"/>
            <a:miter lim="400000"/>
          </a:ln>
        </p:spPr>
        <p:txBody>
          <a:bodyPr lIns="48766" tIns="48766" rIns="48766" bIns="48766" anchor="ctr"/>
          <a:lstStyle/>
          <a:p>
            <a:pPr>
              <a:defRPr>
                <a:latin typeface="+mj-lt"/>
                <a:ea typeface="+mj-ea"/>
                <a:cs typeface="+mj-cs"/>
                <a:sym typeface="Calibri"/>
              </a:defRPr>
            </a:pPr>
            <a:endParaRPr/>
          </a:p>
        </p:txBody>
      </p:sp>
      <p:sp>
        <p:nvSpPr>
          <p:cNvPr id="113" name="Rectangle"/>
          <p:cNvSpPr/>
          <p:nvPr/>
        </p:nvSpPr>
        <p:spPr>
          <a:xfrm>
            <a:off x="3673375" y="4370949"/>
            <a:ext cx="2356546" cy="3746201"/>
          </a:xfrm>
          <a:prstGeom prst="rect">
            <a:avLst/>
          </a:prstGeom>
          <a:solidFill>
            <a:srgbClr val="FFFFFF"/>
          </a:solidFill>
          <a:ln w="63500">
            <a:solidFill>
              <a:srgbClr val="532075"/>
            </a:solidFill>
            <a:miter lim="400000"/>
          </a:ln>
        </p:spPr>
        <p:txBody>
          <a:bodyPr lIns="48766" tIns="48766" rIns="48766" bIns="48766" anchor="ctr"/>
          <a:lstStyle/>
          <a:p>
            <a:pPr>
              <a:defRPr>
                <a:latin typeface="+mj-lt"/>
                <a:ea typeface="+mj-ea"/>
                <a:cs typeface="+mj-cs"/>
                <a:sym typeface="Calibri"/>
              </a:defRPr>
            </a:pPr>
            <a:endParaRPr/>
          </a:p>
        </p:txBody>
      </p:sp>
      <p:sp>
        <p:nvSpPr>
          <p:cNvPr id="114" name="Rectangle"/>
          <p:cNvSpPr/>
          <p:nvPr/>
        </p:nvSpPr>
        <p:spPr>
          <a:xfrm>
            <a:off x="3673375" y="3266049"/>
            <a:ext cx="2356546" cy="900782"/>
          </a:xfrm>
          <a:prstGeom prst="rect">
            <a:avLst/>
          </a:prstGeom>
          <a:solidFill>
            <a:srgbClr val="FFFFFF"/>
          </a:solidFill>
          <a:ln w="63500">
            <a:solidFill>
              <a:srgbClr val="532075"/>
            </a:solidFill>
            <a:miter lim="400000"/>
          </a:ln>
        </p:spPr>
        <p:txBody>
          <a:bodyPr lIns="48766" tIns="48766" rIns="48766" bIns="48766" anchor="ctr"/>
          <a:lstStyle/>
          <a:p>
            <a:pPr>
              <a:defRPr>
                <a:latin typeface="+mj-lt"/>
                <a:ea typeface="+mj-ea"/>
                <a:cs typeface="+mj-cs"/>
                <a:sym typeface="Calibri"/>
              </a:defRPr>
            </a:pPr>
            <a:endParaRPr/>
          </a:p>
        </p:txBody>
      </p:sp>
      <p:sp>
        <p:nvSpPr>
          <p:cNvPr id="115" name="Rectangle"/>
          <p:cNvSpPr/>
          <p:nvPr/>
        </p:nvSpPr>
        <p:spPr>
          <a:xfrm>
            <a:off x="584696" y="2203606"/>
            <a:ext cx="2447876" cy="6117663"/>
          </a:xfrm>
          <a:prstGeom prst="rect">
            <a:avLst/>
          </a:prstGeom>
          <a:solidFill>
            <a:srgbClr val="FFFFFF"/>
          </a:solidFill>
          <a:ln w="63500">
            <a:solidFill>
              <a:srgbClr val="E46506"/>
            </a:solidFill>
            <a:miter lim="400000"/>
          </a:ln>
        </p:spPr>
        <p:txBody>
          <a:bodyPr lIns="48766" tIns="48766" rIns="48766" bIns="48766" anchor="ctr"/>
          <a:lstStyle/>
          <a:p>
            <a:pPr>
              <a:defRPr>
                <a:latin typeface="+mj-lt"/>
                <a:ea typeface="+mj-ea"/>
                <a:cs typeface="+mj-cs"/>
                <a:sym typeface="Calibri"/>
              </a:defRPr>
            </a:pPr>
            <a:endParaRPr/>
          </a:p>
        </p:txBody>
      </p:sp>
      <p:sp>
        <p:nvSpPr>
          <p:cNvPr id="116" name="Rectangle"/>
          <p:cNvSpPr/>
          <p:nvPr/>
        </p:nvSpPr>
        <p:spPr>
          <a:xfrm>
            <a:off x="6752034" y="8321268"/>
            <a:ext cx="4294465" cy="1136776"/>
          </a:xfrm>
          <a:prstGeom prst="rect">
            <a:avLst/>
          </a:prstGeom>
          <a:solidFill>
            <a:srgbClr val="FFFFFF"/>
          </a:solidFill>
          <a:ln w="63500">
            <a:solidFill>
              <a:srgbClr val="006CA6"/>
            </a:solidFill>
            <a:miter lim="400000"/>
          </a:ln>
        </p:spPr>
        <p:txBody>
          <a:bodyPr lIns="48766" tIns="48766" rIns="48766" bIns="48766" anchor="ctr"/>
          <a:lstStyle/>
          <a:p>
            <a:pPr>
              <a:defRPr>
                <a:latin typeface="+mj-lt"/>
                <a:ea typeface="+mj-ea"/>
                <a:cs typeface="+mj-cs"/>
                <a:sym typeface="Calibri"/>
              </a:defRPr>
            </a:pPr>
            <a:endParaRPr/>
          </a:p>
        </p:txBody>
      </p:sp>
      <p:sp>
        <p:nvSpPr>
          <p:cNvPr id="117" name="Rectangle"/>
          <p:cNvSpPr/>
          <p:nvPr/>
        </p:nvSpPr>
        <p:spPr>
          <a:xfrm>
            <a:off x="584696" y="8321268"/>
            <a:ext cx="5606753" cy="1136776"/>
          </a:xfrm>
          <a:prstGeom prst="rect">
            <a:avLst/>
          </a:prstGeom>
          <a:solidFill>
            <a:srgbClr val="FFFFFF"/>
          </a:solidFill>
          <a:ln w="63500">
            <a:solidFill>
              <a:srgbClr val="E46506"/>
            </a:solidFill>
            <a:miter lim="400000"/>
          </a:ln>
        </p:spPr>
        <p:txBody>
          <a:bodyPr lIns="48766" tIns="48766" rIns="48766" bIns="48766" anchor="ctr"/>
          <a:lstStyle/>
          <a:p>
            <a:pPr>
              <a:defRPr>
                <a:latin typeface="+mj-lt"/>
                <a:ea typeface="+mj-ea"/>
                <a:cs typeface="+mj-cs"/>
                <a:sym typeface="Calibri"/>
              </a:defRPr>
            </a:pPr>
            <a:endParaRPr/>
          </a:p>
        </p:txBody>
      </p:sp>
      <p:sp>
        <p:nvSpPr>
          <p:cNvPr id="118" name="STRUCTURAL DRIVERS…"/>
          <p:cNvSpPr txBox="1"/>
          <p:nvPr/>
        </p:nvSpPr>
        <p:spPr>
          <a:xfrm>
            <a:off x="673222" y="2357883"/>
            <a:ext cx="2270824" cy="54696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lgn="ctr">
              <a:defRPr sz="1800" b="1">
                <a:solidFill>
                  <a:srgbClr val="BE0D0D"/>
                </a:solidFill>
                <a:latin typeface="Century Gothic"/>
                <a:ea typeface="Century Gothic"/>
                <a:cs typeface="Century Gothic"/>
                <a:sym typeface="Century Gothic"/>
              </a:defRPr>
            </a:pPr>
            <a:r>
              <a:rPr dirty="0">
                <a:solidFill>
                  <a:srgbClr val="E46506"/>
                </a:solidFill>
              </a:rPr>
              <a:t>SOCIOECONOMIC</a:t>
            </a:r>
            <a:br>
              <a:rPr dirty="0">
                <a:solidFill>
                  <a:srgbClr val="E46506"/>
                </a:solidFill>
              </a:rPr>
            </a:br>
            <a:r>
              <a:rPr dirty="0">
                <a:solidFill>
                  <a:srgbClr val="E46506"/>
                </a:solidFill>
              </a:rPr>
              <a:t>POLITICAL</a:t>
            </a:r>
            <a:br>
              <a:rPr dirty="0"/>
            </a:br>
            <a:br>
              <a:rPr dirty="0"/>
            </a:br>
            <a:r>
              <a:rPr dirty="0">
                <a:solidFill>
                  <a:srgbClr val="E46506"/>
                </a:solidFill>
              </a:rPr>
              <a:t>CONTEXT</a:t>
            </a:r>
          </a:p>
          <a:p>
            <a:pPr algn="ctr">
              <a:defRPr sz="1600" b="1">
                <a:solidFill>
                  <a:srgbClr val="242E7C"/>
                </a:solidFill>
                <a:latin typeface="Century Gothic"/>
                <a:ea typeface="Century Gothic"/>
                <a:cs typeface="Century Gothic"/>
                <a:sym typeface="Century Gothic"/>
              </a:defRPr>
            </a:pPr>
            <a:endParaRPr dirty="0">
              <a:solidFill>
                <a:srgbClr val="E46506"/>
              </a:solidFill>
            </a:endParaRPr>
          </a:p>
          <a:p>
            <a:pPr algn="ctr">
              <a:defRPr sz="1700">
                <a:solidFill>
                  <a:srgbClr val="242E7C"/>
                </a:solidFill>
                <a:latin typeface="Century Gothic"/>
                <a:ea typeface="Century Gothic"/>
                <a:cs typeface="Century Gothic"/>
                <a:sym typeface="Century Gothic"/>
              </a:defRPr>
            </a:pPr>
            <a:r>
              <a:rPr b="1" dirty="0"/>
              <a:t>Governance</a:t>
            </a:r>
            <a:br>
              <a:rPr dirty="0"/>
            </a:br>
            <a:br>
              <a:rPr dirty="0"/>
            </a:br>
            <a:r>
              <a:rPr b="1" dirty="0"/>
              <a:t>Macroeconomic </a:t>
            </a:r>
          </a:p>
          <a:p>
            <a:pPr algn="ctr">
              <a:defRPr sz="1700">
                <a:solidFill>
                  <a:srgbClr val="242E7C"/>
                </a:solidFill>
                <a:latin typeface="Century Gothic"/>
                <a:ea typeface="Century Gothic"/>
                <a:cs typeface="Century Gothic"/>
                <a:sym typeface="Century Gothic"/>
              </a:defRPr>
            </a:pPr>
            <a:r>
              <a:rPr b="1" dirty="0"/>
              <a:t>Policies</a:t>
            </a:r>
            <a:br>
              <a:rPr dirty="0"/>
            </a:br>
            <a:br>
              <a:rPr dirty="0"/>
            </a:br>
            <a:r>
              <a:rPr b="1" dirty="0"/>
              <a:t>Social Policies</a:t>
            </a:r>
            <a:br>
              <a:rPr dirty="0"/>
            </a:br>
            <a:r>
              <a:rPr i="1" dirty="0" err="1"/>
              <a:t>Labour</a:t>
            </a:r>
            <a:r>
              <a:rPr i="1" dirty="0"/>
              <a:t> market, </a:t>
            </a:r>
            <a:br>
              <a:rPr i="1" dirty="0"/>
            </a:br>
            <a:r>
              <a:rPr i="1" dirty="0"/>
              <a:t>Housing, Land</a:t>
            </a:r>
            <a:br>
              <a:rPr dirty="0"/>
            </a:br>
            <a:br>
              <a:rPr dirty="0"/>
            </a:br>
            <a:r>
              <a:rPr b="1" dirty="0"/>
              <a:t>Public Policies,</a:t>
            </a:r>
            <a:br>
              <a:rPr dirty="0"/>
            </a:br>
            <a:r>
              <a:rPr i="1" dirty="0"/>
              <a:t>Education, Health,</a:t>
            </a:r>
            <a:br>
              <a:rPr i="1" dirty="0"/>
            </a:br>
            <a:r>
              <a:rPr i="1" dirty="0"/>
              <a:t>Social </a:t>
            </a:r>
            <a:r>
              <a:rPr lang="en-US" i="1" dirty="0"/>
              <a:t>p</a:t>
            </a:r>
            <a:r>
              <a:rPr i="1" dirty="0"/>
              <a:t>rotection</a:t>
            </a:r>
          </a:p>
          <a:p>
            <a:pPr algn="ctr">
              <a:defRPr sz="1700">
                <a:solidFill>
                  <a:srgbClr val="242E7C"/>
                </a:solidFill>
                <a:latin typeface="Century Gothic"/>
                <a:ea typeface="Century Gothic"/>
                <a:cs typeface="Century Gothic"/>
                <a:sym typeface="Century Gothic"/>
              </a:defRPr>
            </a:pPr>
            <a:endParaRPr i="1" dirty="0"/>
          </a:p>
          <a:p>
            <a:pPr algn="ctr">
              <a:defRPr sz="1700" b="1">
                <a:solidFill>
                  <a:srgbClr val="242E7C"/>
                </a:solidFill>
                <a:latin typeface="Century Gothic"/>
                <a:ea typeface="Century Gothic"/>
                <a:cs typeface="Century Gothic"/>
                <a:sym typeface="Century Gothic"/>
              </a:defRPr>
            </a:pPr>
            <a:r>
              <a:rPr dirty="0"/>
              <a:t>Culture and </a:t>
            </a:r>
            <a:br>
              <a:rPr dirty="0"/>
            </a:br>
            <a:r>
              <a:rPr dirty="0"/>
              <a:t>Societal value</a:t>
            </a:r>
          </a:p>
        </p:txBody>
      </p:sp>
      <p:sp>
        <p:nvSpPr>
          <p:cNvPr id="119" name="STRUCTURAL DRIVERS…"/>
          <p:cNvSpPr txBox="1"/>
          <p:nvPr/>
        </p:nvSpPr>
        <p:spPr>
          <a:xfrm>
            <a:off x="1187448" y="8472589"/>
            <a:ext cx="4401249" cy="8341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lgn="ctr">
              <a:defRPr b="1">
                <a:solidFill>
                  <a:srgbClr val="E46506"/>
                </a:solidFill>
                <a:latin typeface="Century Gothic"/>
                <a:ea typeface="Century Gothic"/>
                <a:cs typeface="Century Gothic"/>
                <a:sym typeface="Century Gothic"/>
              </a:defRPr>
            </a:pPr>
            <a:r>
              <a:rPr dirty="0"/>
              <a:t>STRUCTURAL DETERMINANTS</a:t>
            </a:r>
            <a:br>
              <a:rPr dirty="0"/>
            </a:br>
            <a:r>
              <a:rPr dirty="0"/>
              <a:t>OF HEALTH INEQUITIES</a:t>
            </a:r>
          </a:p>
        </p:txBody>
      </p:sp>
      <p:sp>
        <p:nvSpPr>
          <p:cNvPr id="120" name="STRUCTURAL DRIVERS…"/>
          <p:cNvSpPr txBox="1"/>
          <p:nvPr/>
        </p:nvSpPr>
        <p:spPr>
          <a:xfrm>
            <a:off x="6698642" y="8472589"/>
            <a:ext cx="4401249" cy="8341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lvl1pPr algn="ctr">
              <a:defRPr b="1">
                <a:solidFill>
                  <a:srgbClr val="006CA6"/>
                </a:solidFill>
                <a:latin typeface="Century Gothic"/>
                <a:ea typeface="Century Gothic"/>
                <a:cs typeface="Century Gothic"/>
                <a:sym typeface="Century Gothic"/>
              </a:defRPr>
            </a:lvl1pPr>
          </a:lstStyle>
          <a:p>
            <a:r>
              <a:t>INTERMEDIARY DETERMINANTS OF HEALTH</a:t>
            </a:r>
          </a:p>
        </p:txBody>
      </p:sp>
      <p:sp>
        <p:nvSpPr>
          <p:cNvPr id="121" name="STRUCTURAL DRIVERS…"/>
          <p:cNvSpPr txBox="1"/>
          <p:nvPr/>
        </p:nvSpPr>
        <p:spPr>
          <a:xfrm>
            <a:off x="3550146" y="3373883"/>
            <a:ext cx="2603004" cy="20533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lgn="ctr">
              <a:defRPr sz="1800" b="1">
                <a:solidFill>
                  <a:srgbClr val="BE0D0D"/>
                </a:solidFill>
                <a:latin typeface="Century Gothic"/>
                <a:ea typeface="Century Gothic"/>
                <a:cs typeface="Century Gothic"/>
                <a:sym typeface="Century Gothic"/>
              </a:defRPr>
            </a:pPr>
            <a:r>
              <a:rPr dirty="0">
                <a:solidFill>
                  <a:srgbClr val="532075"/>
                </a:solidFill>
              </a:rPr>
              <a:t>SOCIOECONOMIC</a:t>
            </a:r>
            <a:br>
              <a:rPr dirty="0">
                <a:solidFill>
                  <a:srgbClr val="532075"/>
                </a:solidFill>
              </a:rPr>
            </a:br>
            <a:r>
              <a:rPr dirty="0">
                <a:solidFill>
                  <a:srgbClr val="532075"/>
                </a:solidFill>
              </a:rPr>
              <a:t>POSITION</a:t>
            </a:r>
            <a:br>
              <a:rPr dirty="0">
                <a:solidFill>
                  <a:srgbClr val="532075"/>
                </a:solidFill>
              </a:rPr>
            </a:br>
            <a:br>
              <a:rPr dirty="0"/>
            </a:br>
            <a:br>
              <a:rPr dirty="0"/>
            </a:br>
            <a:r>
              <a:rPr spc="-36" dirty="0">
                <a:solidFill>
                  <a:srgbClr val="EEAB00"/>
                </a:solidFill>
              </a:rPr>
              <a:t>SOCIAL CLASS</a:t>
            </a:r>
            <a:br>
              <a:rPr spc="-36" dirty="0">
                <a:solidFill>
                  <a:srgbClr val="EEAB00"/>
                </a:solidFill>
              </a:rPr>
            </a:br>
            <a:r>
              <a:rPr spc="-36" dirty="0">
                <a:solidFill>
                  <a:srgbClr val="EEAB00"/>
                </a:solidFill>
              </a:rPr>
              <a:t>GENDER</a:t>
            </a:r>
            <a:br>
              <a:rPr spc="-36" dirty="0">
                <a:solidFill>
                  <a:srgbClr val="EEAB00"/>
                </a:solidFill>
              </a:rPr>
            </a:br>
            <a:r>
              <a:rPr spc="-36" dirty="0">
                <a:solidFill>
                  <a:srgbClr val="EEAB00"/>
                </a:solidFill>
              </a:rPr>
              <a:t>ETHNICITY (RACISM)</a:t>
            </a:r>
          </a:p>
        </p:txBody>
      </p:sp>
      <p:sp>
        <p:nvSpPr>
          <p:cNvPr id="122" name="STRUCTURAL DRIVERS…"/>
          <p:cNvSpPr txBox="1"/>
          <p:nvPr/>
        </p:nvSpPr>
        <p:spPr>
          <a:xfrm>
            <a:off x="7201022" y="3513029"/>
            <a:ext cx="2603005" cy="24978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defRPr sz="1700">
                <a:solidFill>
                  <a:srgbClr val="242E7C"/>
                </a:solidFill>
                <a:latin typeface="Century Gothic"/>
                <a:ea typeface="Century Gothic"/>
                <a:cs typeface="Century Gothic"/>
                <a:sym typeface="Century Gothic"/>
              </a:defRPr>
            </a:pPr>
            <a:r>
              <a:rPr b="1" dirty="0"/>
              <a:t>Material Circumstances</a:t>
            </a:r>
            <a:br>
              <a:rPr b="1" dirty="0"/>
            </a:br>
            <a:r>
              <a:rPr i="1" dirty="0"/>
              <a:t>(Living and Working, Conditions, Food Availability, etc.)</a:t>
            </a:r>
          </a:p>
          <a:p>
            <a:pPr>
              <a:defRPr sz="1700">
                <a:solidFill>
                  <a:srgbClr val="242E7C"/>
                </a:solidFill>
                <a:latin typeface="Century Gothic"/>
                <a:ea typeface="Century Gothic"/>
                <a:cs typeface="Century Gothic"/>
                <a:sym typeface="Century Gothic"/>
              </a:defRPr>
            </a:pPr>
            <a:endParaRPr i="1" dirty="0"/>
          </a:p>
          <a:p>
            <a:pPr>
              <a:defRPr sz="1700" b="1">
                <a:solidFill>
                  <a:srgbClr val="242E7C"/>
                </a:solidFill>
                <a:latin typeface="Century Gothic"/>
                <a:ea typeface="Century Gothic"/>
                <a:cs typeface="Century Gothic"/>
                <a:sym typeface="Century Gothic"/>
              </a:defRPr>
            </a:pPr>
            <a:r>
              <a:rPr dirty="0" err="1"/>
              <a:t>Behaviour</a:t>
            </a:r>
            <a:r>
              <a:rPr lang="en-US" dirty="0" err="1"/>
              <a:t>s</a:t>
            </a:r>
            <a:r>
              <a:rPr dirty="0"/>
              <a:t> and Biological Factors</a:t>
            </a:r>
            <a:br>
              <a:rPr dirty="0"/>
            </a:br>
            <a:br>
              <a:rPr dirty="0"/>
            </a:br>
            <a:r>
              <a:rPr dirty="0"/>
              <a:t>Psychosocial Factors</a:t>
            </a:r>
          </a:p>
        </p:txBody>
      </p:sp>
      <p:sp>
        <p:nvSpPr>
          <p:cNvPr id="123" name="EDUCATION…"/>
          <p:cNvSpPr txBox="1"/>
          <p:nvPr/>
        </p:nvSpPr>
        <p:spPr>
          <a:xfrm>
            <a:off x="4082048" y="6003151"/>
            <a:ext cx="1539200" cy="19644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8766" tIns="48766" rIns="48766" bIns="48766">
            <a:spAutoFit/>
          </a:bodyPr>
          <a:lstStyle/>
          <a:p>
            <a:pPr algn="ctr">
              <a:defRPr sz="1700">
                <a:solidFill>
                  <a:srgbClr val="242E7C"/>
                </a:solidFill>
                <a:latin typeface="Century Gothic"/>
                <a:ea typeface="Century Gothic"/>
                <a:cs typeface="Century Gothic"/>
                <a:sym typeface="Century Gothic"/>
              </a:defRPr>
            </a:pPr>
            <a:r>
              <a:rPr b="1"/>
              <a:t>EDUCATION</a:t>
            </a:r>
            <a:br>
              <a:rPr b="1"/>
            </a:br>
            <a:br>
              <a:rPr b="1"/>
            </a:br>
            <a:endParaRPr b="1"/>
          </a:p>
          <a:p>
            <a:pPr algn="ctr">
              <a:defRPr sz="1700">
                <a:solidFill>
                  <a:srgbClr val="242E7C"/>
                </a:solidFill>
                <a:latin typeface="Century Gothic"/>
                <a:ea typeface="Century Gothic"/>
                <a:cs typeface="Century Gothic"/>
                <a:sym typeface="Century Gothic"/>
              </a:defRPr>
            </a:pPr>
            <a:r>
              <a:rPr b="1"/>
              <a:t>OCCUPATION</a:t>
            </a:r>
            <a:br>
              <a:rPr b="1"/>
            </a:br>
            <a:br>
              <a:rPr b="1"/>
            </a:br>
            <a:endParaRPr b="1"/>
          </a:p>
          <a:p>
            <a:pPr algn="ctr">
              <a:defRPr sz="1700">
                <a:solidFill>
                  <a:srgbClr val="242E7C"/>
                </a:solidFill>
                <a:latin typeface="Century Gothic"/>
                <a:ea typeface="Century Gothic"/>
                <a:cs typeface="Century Gothic"/>
                <a:sym typeface="Century Gothic"/>
              </a:defRPr>
            </a:pPr>
            <a:r>
              <a:rPr b="1"/>
              <a:t>INCOME</a:t>
            </a:r>
          </a:p>
        </p:txBody>
      </p:sp>
      <p:sp>
        <p:nvSpPr>
          <p:cNvPr id="124" name="Rectangle"/>
          <p:cNvSpPr/>
          <p:nvPr/>
        </p:nvSpPr>
        <p:spPr>
          <a:xfrm>
            <a:off x="10831859" y="4147955"/>
            <a:ext cx="1780978" cy="1508490"/>
          </a:xfrm>
          <a:prstGeom prst="rect">
            <a:avLst/>
          </a:prstGeom>
          <a:solidFill>
            <a:srgbClr val="FFFFFF"/>
          </a:solidFill>
          <a:ln w="63500">
            <a:solidFill>
              <a:srgbClr val="532075"/>
            </a:solidFill>
            <a:miter lim="400000"/>
          </a:ln>
        </p:spPr>
        <p:txBody>
          <a:bodyPr lIns="48766" tIns="48766" rIns="48766" bIns="48766" anchor="ctr"/>
          <a:lstStyle/>
          <a:p>
            <a:pPr>
              <a:defRPr>
                <a:latin typeface="+mj-lt"/>
                <a:ea typeface="+mj-ea"/>
                <a:cs typeface="+mj-cs"/>
                <a:sym typeface="Calibri"/>
              </a:defRPr>
            </a:pPr>
            <a:endParaRPr/>
          </a:p>
        </p:txBody>
      </p:sp>
      <p:sp>
        <p:nvSpPr>
          <p:cNvPr id="125" name="STRUCTURAL DRIVERS…"/>
          <p:cNvSpPr txBox="1"/>
          <p:nvPr/>
        </p:nvSpPr>
        <p:spPr>
          <a:xfrm>
            <a:off x="10872108" y="4255790"/>
            <a:ext cx="1700481" cy="12151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8766" tIns="48766" rIns="48766" bIns="48766">
            <a:spAutoFit/>
          </a:bodyPr>
          <a:lstStyle/>
          <a:p>
            <a:pPr algn="ctr">
              <a:defRPr sz="1800" b="1">
                <a:solidFill>
                  <a:srgbClr val="532075"/>
                </a:solidFill>
                <a:latin typeface="Century Gothic"/>
                <a:ea typeface="Century Gothic"/>
                <a:cs typeface="Century Gothic"/>
                <a:sym typeface="Century Gothic"/>
              </a:defRPr>
            </a:pPr>
            <a:r>
              <a:t>IMPACT ON</a:t>
            </a:r>
            <a:br/>
            <a:r>
              <a:t>EQUITY IN</a:t>
            </a:r>
            <a:br/>
            <a:r>
              <a:t>HEALTH AND</a:t>
            </a:r>
            <a:br/>
            <a:r>
              <a:t>WELL-BEING</a:t>
            </a:r>
          </a:p>
        </p:txBody>
      </p:sp>
      <p:grpSp>
        <p:nvGrpSpPr>
          <p:cNvPr id="128" name="Group"/>
          <p:cNvGrpSpPr/>
          <p:nvPr/>
        </p:nvGrpSpPr>
        <p:grpSpPr>
          <a:xfrm>
            <a:off x="5649438" y="6224983"/>
            <a:ext cx="3915968" cy="592603"/>
            <a:chOff x="0" y="0"/>
            <a:chExt cx="3915966" cy="592601"/>
          </a:xfrm>
        </p:grpSpPr>
        <p:sp>
          <p:nvSpPr>
            <p:cNvPr id="126" name="Rectangle"/>
            <p:cNvSpPr/>
            <p:nvPr/>
          </p:nvSpPr>
          <p:spPr>
            <a:xfrm>
              <a:off x="0" y="0"/>
              <a:ext cx="3915966" cy="592601"/>
            </a:xfrm>
            <a:prstGeom prst="rect">
              <a:avLst/>
            </a:prstGeom>
            <a:solidFill>
              <a:srgbClr val="FFFFFF"/>
            </a:solidFill>
            <a:ln w="63500" cap="flat">
              <a:solidFill>
                <a:srgbClr val="006CA6"/>
              </a:solidFill>
              <a:prstDash val="solid"/>
              <a:miter lim="400000"/>
            </a:ln>
            <a:effectLst/>
          </p:spPr>
          <p:txBody>
            <a:bodyPr wrap="square" lIns="48766" tIns="48766" rIns="48766" bIns="48766" numCol="1" anchor="ctr">
              <a:noAutofit/>
            </a:bodyPr>
            <a:lstStyle/>
            <a:p>
              <a:pPr>
                <a:defRPr>
                  <a:latin typeface="+mj-lt"/>
                  <a:ea typeface="+mj-ea"/>
                  <a:cs typeface="+mj-cs"/>
                  <a:sym typeface="Calibri"/>
                </a:defRPr>
              </a:pPr>
              <a:endParaRPr/>
            </a:p>
          </p:txBody>
        </p:sp>
        <p:sp>
          <p:nvSpPr>
            <p:cNvPr id="127" name="STRUCTURAL DRIVERS…"/>
            <p:cNvSpPr/>
            <p:nvPr/>
          </p:nvSpPr>
          <p:spPr>
            <a:xfrm>
              <a:off x="43656" y="95133"/>
              <a:ext cx="3758853" cy="375482"/>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a:defRPr sz="1800" b="1">
                  <a:solidFill>
                    <a:srgbClr val="006CA6"/>
                  </a:solidFill>
                  <a:latin typeface="Century Gothic"/>
                  <a:ea typeface="Century Gothic"/>
                  <a:cs typeface="Century Gothic"/>
                  <a:sym typeface="Century Gothic"/>
                </a:defRPr>
              </a:lvl1pPr>
            </a:lstStyle>
            <a:p>
              <a:r>
                <a:rPr dirty="0"/>
                <a:t>Social cohesion &amp; Social </a:t>
              </a:r>
              <a:r>
                <a:rPr lang="en-US" dirty="0"/>
                <a:t>c</a:t>
              </a:r>
              <a:r>
                <a:rPr dirty="0"/>
                <a:t>apital</a:t>
              </a:r>
            </a:p>
          </p:txBody>
        </p:sp>
      </p:grpSp>
      <p:grpSp>
        <p:nvGrpSpPr>
          <p:cNvPr id="131" name="Group"/>
          <p:cNvGrpSpPr/>
          <p:nvPr/>
        </p:nvGrpSpPr>
        <p:grpSpPr>
          <a:xfrm>
            <a:off x="8748414" y="7400887"/>
            <a:ext cx="2087068" cy="592602"/>
            <a:chOff x="0" y="0"/>
            <a:chExt cx="2087066" cy="592600"/>
          </a:xfrm>
        </p:grpSpPr>
        <p:sp>
          <p:nvSpPr>
            <p:cNvPr id="129" name="Rectangle"/>
            <p:cNvSpPr/>
            <p:nvPr/>
          </p:nvSpPr>
          <p:spPr>
            <a:xfrm>
              <a:off x="0" y="0"/>
              <a:ext cx="2087067" cy="592601"/>
            </a:xfrm>
            <a:prstGeom prst="rect">
              <a:avLst/>
            </a:prstGeom>
            <a:solidFill>
              <a:srgbClr val="FFFFFF"/>
            </a:solidFill>
            <a:ln w="63500" cap="flat">
              <a:solidFill>
                <a:srgbClr val="006CA6"/>
              </a:solidFill>
              <a:prstDash val="solid"/>
              <a:miter lim="400000"/>
            </a:ln>
            <a:effectLst/>
          </p:spPr>
          <p:txBody>
            <a:bodyPr wrap="square" lIns="48766" tIns="48766" rIns="48766" bIns="48766" numCol="1" anchor="ctr">
              <a:noAutofit/>
            </a:bodyPr>
            <a:lstStyle/>
            <a:p>
              <a:pPr>
                <a:defRPr>
                  <a:latin typeface="+mj-lt"/>
                  <a:ea typeface="+mj-ea"/>
                  <a:cs typeface="+mj-cs"/>
                  <a:sym typeface="Calibri"/>
                </a:defRPr>
              </a:pPr>
              <a:endParaRPr/>
            </a:p>
          </p:txBody>
        </p:sp>
        <p:sp>
          <p:nvSpPr>
            <p:cNvPr id="130" name="STRUCTURAL DRIVERS…"/>
            <p:cNvSpPr txBox="1"/>
            <p:nvPr/>
          </p:nvSpPr>
          <p:spPr>
            <a:xfrm>
              <a:off x="43656" y="107833"/>
              <a:ext cx="1999755" cy="376933"/>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8766" tIns="48766" rIns="48766" bIns="48766" numCol="1" anchor="t">
              <a:spAutoFit/>
            </a:bodyPr>
            <a:lstStyle>
              <a:lvl1pPr algn="ctr">
                <a:defRPr sz="1800" b="1">
                  <a:solidFill>
                    <a:srgbClr val="006CA6"/>
                  </a:solidFill>
                  <a:latin typeface="Century Gothic"/>
                  <a:ea typeface="Century Gothic"/>
                  <a:cs typeface="Century Gothic"/>
                  <a:sym typeface="Century Gothic"/>
                </a:defRPr>
              </a:lvl1pPr>
            </a:lstStyle>
            <a:p>
              <a:r>
                <a:t>HEALTH SYSTEM</a:t>
              </a:r>
            </a:p>
          </p:txBody>
        </p:sp>
      </p:grpSp>
      <p:pic>
        <p:nvPicPr>
          <p:cNvPr id="132" name="HIAP_PPT_Arrow-Red.png" descr="HIAP_PPT_Arrow-Red.png"/>
          <p:cNvPicPr>
            <a:picLocks noChangeAspect="1"/>
          </p:cNvPicPr>
          <p:nvPr/>
        </p:nvPicPr>
        <p:blipFill>
          <a:blip r:embed="rId9"/>
          <a:srcRect l="32954"/>
          <a:stretch>
            <a:fillRect/>
          </a:stretch>
        </p:blipFill>
        <p:spPr>
          <a:xfrm flipH="1">
            <a:off x="3023613" y="4542296"/>
            <a:ext cx="488709" cy="546688"/>
          </a:xfrm>
          <a:prstGeom prst="rect">
            <a:avLst/>
          </a:prstGeom>
          <a:ln w="12700">
            <a:miter lim="400000"/>
          </a:ln>
        </p:spPr>
      </p:pic>
      <p:pic>
        <p:nvPicPr>
          <p:cNvPr id="133" name="HIAP_PPT_Arrow-Red.png" descr="HIAP_PPT_Arrow-Red.png"/>
          <p:cNvPicPr>
            <a:picLocks noChangeAspect="1"/>
          </p:cNvPicPr>
          <p:nvPr/>
        </p:nvPicPr>
        <p:blipFill>
          <a:blip r:embed="rId9"/>
          <a:srcRect l="32954"/>
          <a:stretch>
            <a:fillRect/>
          </a:stretch>
        </p:blipFill>
        <p:spPr>
          <a:xfrm flipH="1">
            <a:off x="3023613" y="6777496"/>
            <a:ext cx="488709" cy="546688"/>
          </a:xfrm>
          <a:prstGeom prst="rect">
            <a:avLst/>
          </a:prstGeom>
          <a:ln w="12700">
            <a:miter lim="400000"/>
          </a:ln>
        </p:spPr>
      </p:pic>
      <p:pic>
        <p:nvPicPr>
          <p:cNvPr id="134" name="HIAP_PPT_Arrow-Red.png" descr="HIAP_PPT_Arrow-Red.png"/>
          <p:cNvPicPr>
            <a:picLocks noChangeAspect="1"/>
          </p:cNvPicPr>
          <p:nvPr/>
        </p:nvPicPr>
        <p:blipFill>
          <a:blip r:embed="rId9"/>
          <a:srcRect l="32954"/>
          <a:stretch>
            <a:fillRect/>
          </a:stretch>
        </p:blipFill>
        <p:spPr>
          <a:xfrm>
            <a:off x="6198613" y="5139196"/>
            <a:ext cx="488709" cy="546688"/>
          </a:xfrm>
          <a:prstGeom prst="rect">
            <a:avLst/>
          </a:prstGeom>
          <a:ln w="12700">
            <a:miter lim="400000"/>
          </a:ln>
        </p:spPr>
      </p:pic>
      <p:pic>
        <p:nvPicPr>
          <p:cNvPr id="135" name="HIAP_PPT_Arrow-Red.png" descr="HIAP_PPT_Arrow-Red.png"/>
          <p:cNvPicPr>
            <a:picLocks noChangeAspect="1"/>
          </p:cNvPicPr>
          <p:nvPr/>
        </p:nvPicPr>
        <p:blipFill>
          <a:blip r:embed="rId9"/>
          <a:srcRect l="32954"/>
          <a:stretch>
            <a:fillRect/>
          </a:stretch>
        </p:blipFill>
        <p:spPr>
          <a:xfrm>
            <a:off x="6198613" y="4300996"/>
            <a:ext cx="488709" cy="546688"/>
          </a:xfrm>
          <a:prstGeom prst="rect">
            <a:avLst/>
          </a:prstGeom>
          <a:ln w="12700">
            <a:miter lim="400000"/>
          </a:ln>
        </p:spPr>
      </p:pic>
      <p:pic>
        <p:nvPicPr>
          <p:cNvPr id="136" name="HIAP_PPT_Arrow-Red.png" descr="HIAP_PPT_Arrow-Red.png"/>
          <p:cNvPicPr>
            <a:picLocks noChangeAspect="1"/>
          </p:cNvPicPr>
          <p:nvPr/>
        </p:nvPicPr>
        <p:blipFill>
          <a:blip r:embed="rId9"/>
          <a:srcRect l="32954"/>
          <a:stretch>
            <a:fillRect/>
          </a:stretch>
        </p:blipFill>
        <p:spPr>
          <a:xfrm>
            <a:off x="6198613" y="3450096"/>
            <a:ext cx="488709" cy="546688"/>
          </a:xfrm>
          <a:prstGeom prst="rect">
            <a:avLst/>
          </a:prstGeom>
          <a:ln w="12700">
            <a:miter lim="400000"/>
          </a:ln>
        </p:spPr>
      </p:pic>
      <p:pic>
        <p:nvPicPr>
          <p:cNvPr id="137" name="HIAP_PPT_Arrow-Blue-2.png" descr="HIAP_PPT_Arrow-Blue-2.png"/>
          <p:cNvPicPr>
            <a:picLocks noChangeAspect="1"/>
          </p:cNvPicPr>
          <p:nvPr/>
        </p:nvPicPr>
        <p:blipFill>
          <a:blip r:embed="rId10"/>
          <a:stretch>
            <a:fillRect/>
          </a:stretch>
        </p:blipFill>
        <p:spPr>
          <a:xfrm>
            <a:off x="7677339" y="7110406"/>
            <a:ext cx="1012614" cy="810092"/>
          </a:xfrm>
          <a:prstGeom prst="rect">
            <a:avLst/>
          </a:prstGeom>
          <a:ln w="12700">
            <a:miter lim="400000"/>
          </a:ln>
        </p:spPr>
      </p:pic>
      <p:pic>
        <p:nvPicPr>
          <p:cNvPr id="138" name="HIAP_PPT_Arrow-Blue-4.png" descr="HIAP_PPT_Arrow-Blue-4.png"/>
          <p:cNvPicPr>
            <a:picLocks noChangeAspect="1"/>
          </p:cNvPicPr>
          <p:nvPr/>
        </p:nvPicPr>
        <p:blipFill>
          <a:blip r:embed="rId11"/>
          <a:stretch>
            <a:fillRect/>
          </a:stretch>
        </p:blipFill>
        <p:spPr>
          <a:xfrm>
            <a:off x="9455967" y="3819914"/>
            <a:ext cx="728917" cy="3631463"/>
          </a:xfrm>
          <a:prstGeom prst="rect">
            <a:avLst/>
          </a:prstGeom>
          <a:ln w="12700">
            <a:miter lim="400000"/>
          </a:ln>
        </p:spPr>
      </p:pic>
      <p:pic>
        <p:nvPicPr>
          <p:cNvPr id="139" name="HIAP_PPT_Arrow-Purp-3.png" descr="HIAP_PPT_Arrow-Purp-3.png"/>
          <p:cNvPicPr>
            <a:picLocks noChangeAspect="1"/>
          </p:cNvPicPr>
          <p:nvPr/>
        </p:nvPicPr>
        <p:blipFill>
          <a:blip r:embed="rId12"/>
          <a:stretch>
            <a:fillRect/>
          </a:stretch>
        </p:blipFill>
        <p:spPr>
          <a:xfrm>
            <a:off x="4022693" y="5423777"/>
            <a:ext cx="1632511" cy="592602"/>
          </a:xfrm>
          <a:prstGeom prst="rect">
            <a:avLst/>
          </a:prstGeom>
          <a:ln w="12700">
            <a:miter lim="400000"/>
          </a:ln>
        </p:spPr>
      </p:pic>
      <p:pic>
        <p:nvPicPr>
          <p:cNvPr id="140" name="HIAP_PPT_Arrow-Purp-4.png" descr="HIAP_PPT_Arrow-Purp-4.png"/>
          <p:cNvPicPr>
            <a:picLocks noChangeAspect="1"/>
          </p:cNvPicPr>
          <p:nvPr/>
        </p:nvPicPr>
        <p:blipFill>
          <a:blip r:embed="rId13"/>
          <a:stretch>
            <a:fillRect/>
          </a:stretch>
        </p:blipFill>
        <p:spPr>
          <a:xfrm>
            <a:off x="4558534" y="6286424"/>
            <a:ext cx="560827" cy="596720"/>
          </a:xfrm>
          <a:prstGeom prst="rect">
            <a:avLst/>
          </a:prstGeom>
          <a:ln w="12700">
            <a:miter lim="400000"/>
          </a:ln>
        </p:spPr>
      </p:pic>
      <p:pic>
        <p:nvPicPr>
          <p:cNvPr id="141" name="HIAP_PPT_Arrow-Purp-4.png" descr="HIAP_PPT_Arrow-Purp-4.png"/>
          <p:cNvPicPr>
            <a:picLocks noChangeAspect="1"/>
          </p:cNvPicPr>
          <p:nvPr/>
        </p:nvPicPr>
        <p:blipFill>
          <a:blip r:embed="rId13"/>
          <a:stretch>
            <a:fillRect/>
          </a:stretch>
        </p:blipFill>
        <p:spPr>
          <a:xfrm>
            <a:off x="4558534" y="7086524"/>
            <a:ext cx="560827" cy="596720"/>
          </a:xfrm>
          <a:prstGeom prst="rect">
            <a:avLst/>
          </a:prstGeom>
          <a:ln w="12700">
            <a:miter lim="400000"/>
          </a:ln>
        </p:spPr>
      </p:pic>
    </p:spTree>
    <p:extLst>
      <p:ext uri="{BB962C8B-B14F-4D97-AF65-F5344CB8AC3E}">
        <p14:creationId xmlns:p14="http://schemas.microsoft.com/office/powerpoint/2010/main" val="29195444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8766" tIns="48766" rIns="48766" bIns="48766"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8766" tIns="48766" rIns="48766" bIns="48766"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96</TotalTime>
  <Words>2223</Words>
  <Application>Microsoft Office PowerPoint</Application>
  <PresentationFormat>Custom</PresentationFormat>
  <Paragraphs>233</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Century Gothic</vt:lpstr>
      <vt:lpstr>Helvetica</vt:lpstr>
      <vt:lpstr>Office Theme</vt:lpstr>
      <vt:lpstr>The Determinants of Health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Module 1 Part 2  Please continue to Module 2 Part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Determinants of Health</dc:title>
  <dc:creator>GALICKI, Claudia</dc:creator>
  <cp:lastModifiedBy>GALICKI, Claudia</cp:lastModifiedBy>
  <cp:revision>34</cp:revision>
  <dcterms:modified xsi:type="dcterms:W3CDTF">2020-04-16T15:49:38Z</dcterms:modified>
</cp:coreProperties>
</file>