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9.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 id="2147483730" r:id="rId2"/>
    <p:sldMasterId id="2147483784" r:id="rId3"/>
    <p:sldMasterId id="2147483799" r:id="rId4"/>
    <p:sldMasterId id="2147483846" r:id="rId5"/>
    <p:sldMasterId id="2147483862" r:id="rId6"/>
    <p:sldMasterId id="2147483878" r:id="rId7"/>
    <p:sldMasterId id="2147483894" r:id="rId8"/>
    <p:sldMasterId id="2147483909" r:id="rId9"/>
    <p:sldMasterId id="2147483924" r:id="rId10"/>
  </p:sldMasterIdLst>
  <p:notesMasterIdLst>
    <p:notesMasterId r:id="rId33"/>
  </p:notesMasterIdLst>
  <p:handoutMasterIdLst>
    <p:handoutMasterId r:id="rId34"/>
  </p:handoutMasterIdLst>
  <p:sldIdLst>
    <p:sldId id="584" r:id="rId11"/>
    <p:sldId id="430" r:id="rId12"/>
    <p:sldId id="431" r:id="rId13"/>
    <p:sldId id="581" r:id="rId14"/>
    <p:sldId id="582" r:id="rId15"/>
    <p:sldId id="583" r:id="rId16"/>
    <p:sldId id="580" r:id="rId17"/>
    <p:sldId id="508" r:id="rId18"/>
    <p:sldId id="509" r:id="rId19"/>
    <p:sldId id="510" r:id="rId20"/>
    <p:sldId id="511" r:id="rId21"/>
    <p:sldId id="512" r:id="rId22"/>
    <p:sldId id="513" r:id="rId23"/>
    <p:sldId id="449" r:id="rId24"/>
    <p:sldId id="450" r:id="rId25"/>
    <p:sldId id="554" r:id="rId26"/>
    <p:sldId id="556" r:id="rId27"/>
    <p:sldId id="586" r:id="rId28"/>
    <p:sldId id="585" r:id="rId29"/>
    <p:sldId id="453" r:id="rId30"/>
    <p:sldId id="516" r:id="rId31"/>
    <p:sldId id="57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839">
          <p15:clr>
            <a:srgbClr val="A4A3A4"/>
          </p15:clr>
        </p15:guide>
        <p15:guide id="4" orient="horz" pos="1139">
          <p15:clr>
            <a:srgbClr val="A4A3A4"/>
          </p15:clr>
        </p15:guide>
        <p15:guide id="5" pos="227">
          <p15:clr>
            <a:srgbClr val="A4A3A4"/>
          </p15:clr>
        </p15:guide>
        <p15:guide id="6" pos="553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3807"/>
    <a:srgbClr val="D9D9D9"/>
    <a:srgbClr val="D46112"/>
    <a:srgbClr val="F4EBE6"/>
    <a:srgbClr val="D2AF9C"/>
    <a:srgbClr val="BC886A"/>
    <a:srgbClr val="A56039"/>
    <a:srgbClr val="761302"/>
    <a:srgbClr val="EAF2ED"/>
    <a:srgbClr val="AC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8FD7B-34CB-4A70-B3D4-A0E35A1AF70A}" v="1" dt="2020-03-13T21:48:28.036"/>
    <p1510:client id="{C8CE6014-2893-4885-870B-694AD305AB51}" v="2" dt="2020-03-13T21:47:43.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2" autoAdjust="0"/>
    <p:restoredTop sz="92185" autoAdjust="0"/>
  </p:normalViewPr>
  <p:slideViewPr>
    <p:cSldViewPr snapToGrid="0">
      <p:cViewPr varScale="1">
        <p:scale>
          <a:sx n="72" d="100"/>
          <a:sy n="72" d="100"/>
        </p:scale>
        <p:origin x="1518" y="72"/>
      </p:cViewPr>
      <p:guideLst>
        <p:guide orient="horz" pos="2160"/>
        <p:guide pos="2880"/>
        <p:guide orient="horz" pos="3839"/>
        <p:guide orient="horz" pos="1139"/>
        <p:guide pos="227"/>
        <p:guide pos="553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086"/>
    </p:cViewPr>
  </p:sorterViewPr>
  <p:notesViewPr>
    <p:cSldViewPr snapToGrid="0">
      <p:cViewPr varScale="1">
        <p:scale>
          <a:sx n="115" d="100"/>
          <a:sy n="115" d="100"/>
        </p:scale>
        <p:origin x="30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Fletcher" userId="568073047d2e2754" providerId="LiveId" clId="{5A2E2489-577D-4023-859F-2FC36527C4D5}"/>
    <pc:docChg chg="custSel modSld">
      <pc:chgData name="Elaine Fletcher" userId="568073047d2e2754" providerId="LiveId" clId="{5A2E2489-577D-4023-859F-2FC36527C4D5}" dt="2020-03-13T21:10:40.784" v="5" actId="478"/>
      <pc:docMkLst>
        <pc:docMk/>
      </pc:docMkLst>
      <pc:sldChg chg="delSp">
        <pc:chgData name="Elaine Fletcher" userId="568073047d2e2754" providerId="LiveId" clId="{5A2E2489-577D-4023-859F-2FC36527C4D5}" dt="2020-03-13T21:10:40.784" v="5" actId="478"/>
        <pc:sldMkLst>
          <pc:docMk/>
          <pc:sldMk cId="1558780551" sldId="449"/>
        </pc:sldMkLst>
        <pc:spChg chg="del">
          <ac:chgData name="Elaine Fletcher" userId="568073047d2e2754" providerId="LiveId" clId="{5A2E2489-577D-4023-859F-2FC36527C4D5}" dt="2020-03-13T21:10:40.784" v="5" actId="478"/>
          <ac:spMkLst>
            <pc:docMk/>
            <pc:sldMk cId="1558780551" sldId="449"/>
            <ac:spMk id="17" creationId="{00000000-0000-0000-0000-000000000000}"/>
          </ac:spMkLst>
        </pc:spChg>
      </pc:sldChg>
      <pc:sldChg chg="addSp modSp">
        <pc:chgData name="Elaine Fletcher" userId="568073047d2e2754" providerId="LiveId" clId="{5A2E2489-577D-4023-859F-2FC36527C4D5}" dt="2020-03-13T21:06:03.903" v="4" actId="1076"/>
        <pc:sldMkLst>
          <pc:docMk/>
          <pc:sldMk cId="2699094688" sldId="580"/>
        </pc:sldMkLst>
        <pc:spChg chg="add mod">
          <ac:chgData name="Elaine Fletcher" userId="568073047d2e2754" providerId="LiveId" clId="{5A2E2489-577D-4023-859F-2FC36527C4D5}" dt="2020-03-13T21:06:03.903" v="4" actId="1076"/>
          <ac:spMkLst>
            <pc:docMk/>
            <pc:sldMk cId="2699094688" sldId="580"/>
            <ac:spMk id="2" creationId="{FBFB4988-6ECE-4D37-92F4-551D26BE6BC4}"/>
          </ac:spMkLst>
        </pc:spChg>
      </pc:sldChg>
    </pc:docChg>
  </pc:docChgLst>
  <pc:docChgLst>
    <pc:chgData name="Elaine Fletcher" userId="568073047d2e2754" providerId="LiveId" clId="{0708FD7B-34CB-4A70-B3D4-A0E35A1AF70A}"/>
    <pc:docChg chg="modSld">
      <pc:chgData name="Elaine Fletcher" userId="568073047d2e2754" providerId="LiveId" clId="{0708FD7B-34CB-4A70-B3D4-A0E35A1AF70A}" dt="2020-03-13T21:48:25.971" v="0" actId="6549"/>
      <pc:docMkLst>
        <pc:docMk/>
      </pc:docMkLst>
      <pc:sldChg chg="modSp">
        <pc:chgData name="Elaine Fletcher" userId="568073047d2e2754" providerId="LiveId" clId="{0708FD7B-34CB-4A70-B3D4-A0E35A1AF70A}" dt="2020-03-13T21:48:25.971" v="0" actId="6549"/>
        <pc:sldMkLst>
          <pc:docMk/>
          <pc:sldMk cId="3009599212" sldId="584"/>
        </pc:sldMkLst>
        <pc:spChg chg="mod">
          <ac:chgData name="Elaine Fletcher" userId="568073047d2e2754" providerId="LiveId" clId="{0708FD7B-34CB-4A70-B3D4-A0E35A1AF70A}" dt="2020-03-13T21:48:25.971" v="0" actId="6549"/>
          <ac:spMkLst>
            <pc:docMk/>
            <pc:sldMk cId="3009599212" sldId="584"/>
            <ac:spMk id="3" creationId="{00000000-0000-0000-0000-000000000000}"/>
          </ac:spMkLst>
        </pc:spChg>
      </pc:sldChg>
    </pc:docChg>
  </pc:docChgLst>
  <pc:docChgLst>
    <pc:chgData name="Elaine Fletcher" userId="568073047d2e2754" providerId="LiveId" clId="{C8CE6014-2893-4885-870B-694AD305AB51}"/>
    <pc:docChg chg="modSld">
      <pc:chgData name="Elaine Fletcher" userId="568073047d2e2754" providerId="LiveId" clId="{C8CE6014-2893-4885-870B-694AD305AB51}" dt="2020-03-13T21:47:41.343" v="14" actId="6549"/>
      <pc:docMkLst>
        <pc:docMk/>
      </pc:docMkLst>
      <pc:sldChg chg="modSp">
        <pc:chgData name="Elaine Fletcher" userId="568073047d2e2754" providerId="LiveId" clId="{C8CE6014-2893-4885-870B-694AD305AB51}" dt="2020-03-13T21:47:41.343" v="14" actId="6549"/>
        <pc:sldMkLst>
          <pc:docMk/>
          <pc:sldMk cId="3009599212" sldId="584"/>
        </pc:sldMkLst>
        <pc:spChg chg="mod">
          <ac:chgData name="Elaine Fletcher" userId="568073047d2e2754" providerId="LiveId" clId="{C8CE6014-2893-4885-870B-694AD305AB51}" dt="2020-03-13T21:47:41.343" v="14" actId="6549"/>
          <ac:spMkLst>
            <pc:docMk/>
            <pc:sldMk cId="3009599212" sldId="58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9451494680002E-2"/>
          <c:y val="0.16953854452403977"/>
          <c:w val="0.91093481012468003"/>
          <c:h val="0.52176293752754588"/>
        </c:manualLayout>
      </c:layout>
      <c:lineChart>
        <c:grouping val="standard"/>
        <c:varyColors val="0"/>
        <c:ser>
          <c:idx val="0"/>
          <c:order val="0"/>
          <c:tx>
            <c:strRef>
              <c:f>Sheet1!$B$1</c:f>
              <c:strCache>
                <c:ptCount val="1"/>
                <c:pt idx="0">
                  <c:v>Series 1</c:v>
                </c:pt>
              </c:strCache>
            </c:strRef>
          </c:tx>
          <c:spPr>
            <a:ln w="28575" cap="rnd">
              <a:solidFill>
                <a:schemeClr val="tx2"/>
              </a:solidFill>
              <a:round/>
            </a:ln>
            <a:effectLst/>
          </c:spPr>
          <c:marker>
            <c:symbol val="none"/>
          </c:marker>
          <c:dLbls>
            <c:dLbl>
              <c:idx val="0"/>
              <c:tx>
                <c:rich>
                  <a:bodyPr/>
                  <a:lstStyle/>
                  <a:p>
                    <a:r>
                      <a:rPr lang="en-US" sz="2000" dirty="0"/>
                      <a:t>100%</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2-4B83-900F-C21C673989E7}"/>
                </c:ext>
              </c:extLst>
            </c:dLbl>
            <c:dLbl>
              <c:idx val="1"/>
              <c:tx>
                <c:rich>
                  <a:bodyPr/>
                  <a:lstStyle/>
                  <a:p>
                    <a:r>
                      <a:rPr lang="en-US" sz="2000" dirty="0"/>
                      <a:t>58%</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12-4B83-900F-C21C673989E7}"/>
                </c:ext>
              </c:extLst>
            </c:dLbl>
            <c:dLbl>
              <c:idx val="2"/>
              <c:tx>
                <c:rich>
                  <a:bodyPr/>
                  <a:lstStyle/>
                  <a:p>
                    <a:r>
                      <a:rPr lang="en-US" sz="2000" dirty="0"/>
                      <a:t>44%</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12-4B83-900F-C21C673989E7}"/>
                </c:ext>
              </c:extLst>
            </c:dLbl>
            <c:dLbl>
              <c:idx val="3"/>
              <c:tx>
                <c:rich>
                  <a:bodyPr/>
                  <a:lstStyle/>
                  <a:p>
                    <a:r>
                      <a:rPr lang="en-US" sz="2000" dirty="0"/>
                      <a:t>36%</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12-4B83-900F-C21C673989E7}"/>
                </c:ext>
              </c:extLst>
            </c:dLbl>
            <c:dLbl>
              <c:idx val="4"/>
              <c:tx>
                <c:rich>
                  <a:bodyPr/>
                  <a:lstStyle/>
                  <a:p>
                    <a:r>
                      <a:rPr lang="en-US" sz="2000" dirty="0"/>
                      <a:t>33%</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12-4B83-900F-C21C673989E7}"/>
                </c:ext>
              </c:extLst>
            </c:dLbl>
            <c:dLbl>
              <c:idx val="5"/>
              <c:tx>
                <c:rich>
                  <a:bodyPr/>
                  <a:lstStyle/>
                  <a:p>
                    <a:r>
                      <a:rPr lang="en-US" sz="2000" dirty="0"/>
                      <a:t>28%</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12-4B83-900F-C21C673989E7}"/>
                </c:ext>
              </c:extLst>
            </c:dLbl>
            <c:dLbl>
              <c:idx val="6"/>
              <c:tx>
                <c:rich>
                  <a:bodyPr/>
                  <a:lstStyle/>
                  <a:p>
                    <a:r>
                      <a:rPr lang="en-US" sz="2000" dirty="0"/>
                      <a:t>25%</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12-4B83-900F-C21C673989E7}"/>
                </c:ext>
              </c:extLst>
            </c:dLbl>
            <c:dLbl>
              <c:idx val="7"/>
              <c:tx>
                <c:rich>
                  <a:bodyPr/>
                  <a:lstStyle/>
                  <a:p>
                    <a:r>
                      <a:rPr lang="en-US" sz="2000" dirty="0"/>
                      <a:t>21%</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12-4B83-900F-C21C673989E7}"/>
                </c:ext>
              </c:extLst>
            </c:dLbl>
            <c:spPr>
              <a:noFill/>
              <a:ln>
                <a:noFill/>
              </a:ln>
              <a:effectLst/>
            </c:spPr>
            <c:txPr>
              <a:bodyPr/>
              <a:lstStyle/>
              <a:p>
                <a:pPr>
                  <a:defRPr sz="2000" b="1">
                    <a:solidFill>
                      <a:schemeClr val="tx2"/>
                    </a:solidFill>
                    <a:latin typeface="+mj-lt"/>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Immediately</c:v>
                </c:pt>
                <c:pt idx="1">
                  <c:v>20 minutes</c:v>
                </c:pt>
                <c:pt idx="2">
                  <c:v>1 hour</c:v>
                </c:pt>
                <c:pt idx="3">
                  <c:v>9 hours</c:v>
                </c:pt>
                <c:pt idx="4">
                  <c:v>1 day</c:v>
                </c:pt>
                <c:pt idx="5">
                  <c:v>2 days</c:v>
                </c:pt>
                <c:pt idx="6">
                  <c:v>6 days</c:v>
                </c:pt>
                <c:pt idx="7">
                  <c:v>31 days</c:v>
                </c:pt>
              </c:strCache>
            </c:strRef>
          </c:cat>
          <c:val>
            <c:numRef>
              <c:f>Sheet1!$B$2:$B$9</c:f>
              <c:numCache>
                <c:formatCode>General</c:formatCode>
                <c:ptCount val="8"/>
                <c:pt idx="0">
                  <c:v>100</c:v>
                </c:pt>
                <c:pt idx="1">
                  <c:v>58</c:v>
                </c:pt>
                <c:pt idx="2">
                  <c:v>44</c:v>
                </c:pt>
                <c:pt idx="3">
                  <c:v>36</c:v>
                </c:pt>
                <c:pt idx="4">
                  <c:v>33</c:v>
                </c:pt>
                <c:pt idx="5">
                  <c:v>28</c:v>
                </c:pt>
                <c:pt idx="6">
                  <c:v>25</c:v>
                </c:pt>
                <c:pt idx="7">
                  <c:v>21</c:v>
                </c:pt>
              </c:numCache>
            </c:numRef>
          </c:val>
          <c:smooth val="0"/>
          <c:extLst>
            <c:ext xmlns:c16="http://schemas.microsoft.com/office/drawing/2014/chart" uri="{C3380CC4-5D6E-409C-BE32-E72D297353CC}">
              <c16:uniqueId val="{00000008-9412-4B83-900F-C21C673989E7}"/>
            </c:ext>
          </c:extLst>
        </c:ser>
        <c:dLbls>
          <c:showLegendKey val="0"/>
          <c:showVal val="1"/>
          <c:showCatName val="0"/>
          <c:showSerName val="0"/>
          <c:showPercent val="0"/>
          <c:showBubbleSize val="0"/>
        </c:dLbls>
        <c:smooth val="0"/>
        <c:axId val="115086080"/>
        <c:axId val="115087616"/>
      </c:lineChart>
      <c:catAx>
        <c:axId val="115086080"/>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rgbClr val="656B68"/>
                </a:solidFill>
                <a:latin typeface="+mn-lt"/>
                <a:ea typeface="+mn-ea"/>
                <a:cs typeface="+mn-cs"/>
              </a:defRPr>
            </a:pPr>
            <a:endParaRPr lang="en-US"/>
          </a:p>
        </c:txPr>
        <c:crossAx val="115087616"/>
        <c:crossesAt val="0"/>
        <c:auto val="1"/>
        <c:lblAlgn val="ctr"/>
        <c:lblOffset val="100"/>
        <c:noMultiLvlLbl val="0"/>
      </c:catAx>
      <c:valAx>
        <c:axId val="115087616"/>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rgbClr val="656B68"/>
                    </a:solidFill>
                    <a:latin typeface="+mn-lt"/>
                    <a:ea typeface="+mn-ea"/>
                    <a:cs typeface="+mn-cs"/>
                  </a:defRPr>
                </a:pPr>
                <a:r>
                  <a:rPr lang="en-US" sz="1200" dirty="0"/>
                  <a:t>Retention</a:t>
                </a:r>
                <a:r>
                  <a:rPr lang="en-US" sz="1200" baseline="0" dirty="0"/>
                  <a:t> (%)</a:t>
                </a:r>
                <a:endParaRPr lang="en-US" sz="1200" dirty="0"/>
              </a:p>
            </c:rich>
          </c:tx>
          <c:layout>
            <c:manualLayout>
              <c:xMode val="edge"/>
              <c:yMode val="edge"/>
              <c:x val="1.4700967380479131E-3"/>
              <c:y val="0.33002280452648364"/>
            </c:manualLayout>
          </c:layout>
          <c:overlay val="0"/>
          <c:spPr>
            <a:noFill/>
            <a:ln>
              <a:noFill/>
            </a:ln>
            <a:effectLst/>
          </c:spPr>
        </c:title>
        <c:numFmt formatCode="General" sourceLinked="0"/>
        <c:majorTickMark val="out"/>
        <c:minorTickMark val="none"/>
        <c:tickLblPos val="nextTo"/>
        <c:spPr>
          <a:noFill/>
          <a:ln w="6350">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rgbClr val="656B68"/>
                </a:solidFill>
                <a:latin typeface="+mn-lt"/>
                <a:ea typeface="+mn-ea"/>
                <a:cs typeface="+mn-cs"/>
              </a:defRPr>
            </a:pPr>
            <a:endParaRPr lang="en-US"/>
          </a:p>
        </c:txPr>
        <c:crossAx val="11508608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800">
          <a:solidFill>
            <a:srgbClr val="656B68"/>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3/13/2020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dirty="0"/>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3/13/2020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dirty="0"/>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dvertising.microsoft.com/en/cl/31966/how-does-digital-affect-canadian-attention-spa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Memory"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Forgetting" TargetMode="External"/><Relationship Id="rId5" Type="http://schemas.openxmlformats.org/officeDocument/2006/relationships/hyperlink" Target="http://en.wikipedia.org/wiki/Graph_of_a_function" TargetMode="External"/><Relationship Id="rId4" Type="http://schemas.openxmlformats.org/officeDocument/2006/relationships/hyperlink" Target="http://en.wikipedia.org/wiki/Human_brai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pps.who.int/iris/bitstream/10665/204513/1/WHO_ZIKV_RCCE_16.1_eng.pdf?ua=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who.int/emergencies/zika-virus/articles/mosquito-control/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371600" y="1143000"/>
            <a:ext cx="4114800" cy="3086100"/>
          </a:xfr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GB" altLang="en-US" sz="1100" b="1" dirty="0">
                <a:ea typeface="ＭＳ Ｐゴシック" pitchFamily="34" charset="-128"/>
              </a:rPr>
              <a:t>Main Idea:  </a:t>
            </a:r>
            <a:r>
              <a:rPr lang="en-GB" altLang="en-US" sz="1100" dirty="0">
                <a:ea typeface="ＭＳ Ｐゴシック" pitchFamily="34" charset="-128"/>
              </a:rPr>
              <a:t>We are trained to be </a:t>
            </a:r>
            <a:r>
              <a:rPr lang="en-GB" altLang="en-US" b="1" dirty="0">
                <a:ea typeface="ＭＳ Ｐゴシック" pitchFamily="34" charset="-128"/>
              </a:rPr>
              <a:t>logical, complete, accurate</a:t>
            </a:r>
            <a:r>
              <a:rPr lang="en-GB" altLang="en-US" sz="1100" dirty="0">
                <a:ea typeface="ＭＳ Ｐゴシック" pitchFamily="34" charset="-128"/>
              </a:rPr>
              <a:t> and </a:t>
            </a:r>
            <a:r>
              <a:rPr lang="en-GB" altLang="en-US" b="1" dirty="0">
                <a:ea typeface="ＭＳ Ｐゴシック" pitchFamily="34" charset="-128"/>
              </a:rPr>
              <a:t>fear being misunderstood.</a:t>
            </a:r>
            <a:endParaRPr lang="en-GB" altLang="en-US" dirty="0">
              <a:ea typeface="ＭＳ Ｐゴシック" pitchFamily="34" charset="-128"/>
            </a:endParaRPr>
          </a:p>
          <a:p>
            <a:pPr algn="l" rtl="0" eaLnBrk="1" hangingPunct="1"/>
            <a:r>
              <a:rPr lang="en-GB" altLang="en-US" dirty="0">
                <a:ea typeface="ＭＳ Ｐゴシック" pitchFamily="34" charset="-128"/>
              </a:rPr>
              <a:t>This is how scientists and experts speak….like an upside-down triangle, giving the long explanation first, backed by evidence and statistics then eventually getting to the main point at the end.</a:t>
            </a:r>
          </a:p>
          <a:p>
            <a:pPr algn="l" rtl="0" eaLnBrk="1" hangingPunct="1"/>
            <a:r>
              <a:rPr lang="en-GB" altLang="en-US" dirty="0">
                <a:ea typeface="ＭＳ Ｐゴシック" pitchFamily="34" charset="-128"/>
              </a:rPr>
              <a:t>VISUALIZE with an example…(create a narrative where the facilitator gives a long explanation finally arriving at the point).</a:t>
            </a:r>
          </a:p>
          <a:p>
            <a:pPr algn="l" rtl="0" eaLnBrk="1" hangingPunct="1"/>
            <a:r>
              <a:rPr lang="en-GB" altLang="en-US" b="1" dirty="0">
                <a:ea typeface="ＭＳ Ｐゴシック" pitchFamily="34" charset="-128"/>
              </a:rPr>
              <a:t>Examples:</a:t>
            </a:r>
          </a:p>
          <a:p>
            <a:pPr algn="l" rtl="0" eaLnBrk="1" hangingPunct="1">
              <a:buFontTx/>
              <a:buChar char="•"/>
            </a:pPr>
            <a:r>
              <a:rPr lang="en-GB" altLang="en-US" dirty="0">
                <a:ea typeface="ＭＳ Ｐゴシック" pitchFamily="34" charset="-128"/>
              </a:rPr>
              <a:t>Handwashing…</a:t>
            </a:r>
          </a:p>
          <a:p>
            <a:pPr algn="l" rtl="0" eaLnBrk="1" hangingPunct="1">
              <a:buFontTx/>
              <a:buChar char="•"/>
            </a:pPr>
            <a:r>
              <a:rPr lang="en-GB" altLang="en-US" dirty="0">
                <a:ea typeface="ＭＳ Ｐゴシック" pitchFamily="34" charset="-128"/>
              </a:rPr>
              <a:t>TB in Bhutan – top country priorities for health, improvement in Bhutan and child survival from diarrheal disease, maternal </a:t>
            </a:r>
          </a:p>
          <a:p>
            <a:pPr algn="l" rtl="0" eaLnBrk="1" hangingPunct="1">
              <a:buFontTx/>
              <a:buChar char="•"/>
            </a:pPr>
            <a:r>
              <a:rPr lang="en-GB" altLang="en-US" dirty="0">
                <a:ea typeface="ＭＳ Ｐゴシック" pitchFamily="34" charset="-128"/>
              </a:rPr>
              <a:t>H1N1 pandemic… WHO has confirmed an outbreak of flu-like illness…with the following symptoms…in the following countries… and we believe that… and lab analysis confirms that it is a new virus… and this means that people have low or no immunity…and…and…. We are in a pandemic!</a:t>
            </a:r>
            <a:endParaRPr lang="en-US" altLang="en-US" dirty="0">
              <a:ea typeface="ＭＳ Ｐゴシック" pitchFamily="34" charset="-128"/>
            </a:endParaRPr>
          </a:p>
          <a:p>
            <a:pPr algn="l" rtl="0">
              <a:buFontTx/>
              <a:buChar char="•"/>
            </a:pPr>
            <a:endParaRPr lang="en-GB" altLang="en-US"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GB" altLang="en-US">
                <a:solidFill>
                  <a:prstClr val="black"/>
                </a:solidFill>
              </a:rPr>
              <a:t>World Health Organization</a:t>
            </a:r>
          </a:p>
        </p:txBody>
      </p:sp>
      <p:sp>
        <p:nvSpPr>
          <p:cNvPr id="880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5513" rtl="1" eaLnBrk="0" hangingPunct="0">
              <a:spcBef>
                <a:spcPct val="30000"/>
              </a:spcBef>
              <a:defRPr sz="1300">
                <a:solidFill>
                  <a:schemeClr val="tx1"/>
                </a:solidFill>
                <a:latin typeface="Arial" pitchFamily="34" charset="0"/>
                <a:ea typeface="ＭＳ Ｐゴシック" pitchFamily="34" charset="-128"/>
                <a:cs typeface="Arial" pitchFamily="34" charset="0"/>
              </a:defRPr>
            </a:lvl1pPr>
            <a:lvl2pPr marL="742950" indent="-285750" algn="r" defTabSz="925513" rtl="1"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A3A61B7C-05D5-49B8-8AD4-B37A2E10BB2B}" type="datetime3">
              <a:rPr lang="en-GB" altLang="en-US" sz="1200">
                <a:solidFill>
                  <a:prstClr val="black"/>
                </a:solidFill>
              </a:rPr>
              <a:pPr eaLnBrk="1" hangingPunct="1">
                <a:spcBef>
                  <a:spcPct val="0"/>
                </a:spcBef>
              </a:pPr>
              <a:t>13 March, 2020</a:t>
            </a:fld>
            <a:endParaRPr lang="en-GB" altLang="en-US" sz="1200">
              <a:solidFill>
                <a:prstClr val="black"/>
              </a:solidFill>
            </a:endParaRPr>
          </a:p>
        </p:txBody>
      </p:sp>
      <p:sp>
        <p:nvSpPr>
          <p:cNvPr id="880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5513" rtl="1" eaLnBrk="0" hangingPunct="0">
              <a:spcBef>
                <a:spcPct val="30000"/>
              </a:spcBef>
              <a:defRPr sz="1300">
                <a:solidFill>
                  <a:schemeClr val="tx1"/>
                </a:solidFill>
                <a:latin typeface="Arial" pitchFamily="34" charset="0"/>
                <a:ea typeface="ＭＳ Ｐゴシック" pitchFamily="34" charset="-128"/>
                <a:cs typeface="Arial" pitchFamily="34" charset="0"/>
              </a:defRPr>
            </a:lvl1pPr>
            <a:lvl2pPr marL="742950" indent="-285750" algn="r" defTabSz="925513" rtl="1"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29E15CEA-12C8-4AFA-BD45-A70C3AAF1106}" type="slidenum">
              <a:rPr lang="en-GB" altLang="en-US" sz="1200">
                <a:solidFill>
                  <a:prstClr val="black"/>
                </a:solidFill>
              </a:rPr>
              <a:pPr eaLnBrk="1" hangingPunct="1">
                <a:spcBef>
                  <a:spcPct val="0"/>
                </a:spcBef>
              </a:pPr>
              <a:t>2</a:t>
            </a:fld>
            <a:endParaRPr lang="en-GB" alt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dirty="0">
                <a:ea typeface="ＭＳ Ｐゴシック" pitchFamily="34" charset="-128"/>
              </a:rPr>
              <a:t>Messages need to be credible so that people believe &amp; act upon them.  As a function of working at WHO – we have an advantage.  Our work is evidence based and as the global authority on health, the WHO brand brings with it credibility.  </a:t>
            </a:r>
          </a:p>
          <a:p>
            <a:pPr algn="l" rtl="0"/>
            <a:r>
              <a:rPr lang="en-GB" altLang="en-US" sz="1200" dirty="0">
                <a:ea typeface="ＭＳ Ｐゴシック" pitchFamily="34" charset="-128"/>
              </a:rPr>
              <a:t>Other ways to bring credibility to our messages is to:</a:t>
            </a:r>
          </a:p>
          <a:p>
            <a:pPr marL="628650" lvl="1" indent="-171450" algn="l" rtl="0">
              <a:buFontTx/>
              <a:buChar char="•"/>
            </a:pPr>
            <a:r>
              <a:rPr lang="en-GB" altLang="en-US" sz="1200" dirty="0">
                <a:ea typeface="ＭＳ Ｐゴシック" pitchFamily="34" charset="-128"/>
              </a:rPr>
              <a:t>Use self-experience: talk about how an event affected you and why you believe in the message you are delivering</a:t>
            </a:r>
          </a:p>
          <a:p>
            <a:pPr marL="628650" lvl="1" indent="-171450" algn="l" rtl="0">
              <a:buFontTx/>
              <a:buChar char="•"/>
            </a:pPr>
            <a:r>
              <a:rPr lang="en-GB" altLang="en-US" sz="1200" dirty="0">
                <a:ea typeface="ＭＳ Ｐゴシック" pitchFamily="34" charset="-128"/>
              </a:rPr>
              <a:t>Borrow someone else’s credibility: cite someone else’s work, experiment, document, etc. to bring credibility to your message</a:t>
            </a:r>
          </a:p>
          <a:p>
            <a:pPr marL="628650" lvl="1" indent="-171450" algn="l" rtl="0">
              <a:buFontTx/>
              <a:buChar char="•"/>
            </a:pPr>
            <a:r>
              <a:rPr lang="en-GB" altLang="en-US" sz="1200" dirty="0">
                <a:ea typeface="ＭＳ Ｐゴシック" pitchFamily="34" charset="-128"/>
              </a:rPr>
              <a:t>Tell stories of real people: talking about events that have occurred to other people provide an example that the audience can relate to.</a:t>
            </a:r>
          </a:p>
          <a:p>
            <a:pPr marL="628650" lvl="1" indent="-171450" algn="l" rtl="0">
              <a:buFontTx/>
              <a:buChar char="•"/>
            </a:pPr>
            <a:r>
              <a:rPr lang="en-GB" altLang="en-US" sz="1200" dirty="0">
                <a:ea typeface="ＭＳ Ｐゴシック" pitchFamily="34" charset="-128"/>
              </a:rPr>
              <a:t>Use evidence: state the evidence that proves your message is sound </a:t>
            </a:r>
          </a:p>
          <a:p>
            <a:pPr marL="628650" lvl="1" indent="-171450" algn="l" rtl="0">
              <a:buFontTx/>
              <a:buChar char="•"/>
            </a:pPr>
            <a:r>
              <a:rPr lang="en-GB" altLang="en-US" sz="1200" dirty="0">
                <a:ea typeface="ＭＳ Ｐゴシック" pitchFamily="34" charset="-128"/>
              </a:rPr>
              <a:t>Give detail: using detail and adjectives brings credibility to your messages because it allows the audience to visualize what you are talking about.  Makes it seem more relevant to them with the additional detail.</a:t>
            </a:r>
          </a:p>
          <a:p>
            <a:pPr algn="l" rtl="0"/>
            <a:endParaRPr lang="en-GB" altLang="en-US" sz="1200" dirty="0">
              <a:ea typeface="ＭＳ Ｐゴシック" pitchFamily="34" charset="-128"/>
            </a:endParaRPr>
          </a:p>
          <a:p>
            <a:pPr algn="l" rtl="0"/>
            <a:r>
              <a:rPr lang="en-GB" altLang="en-US" sz="1200" b="1" dirty="0">
                <a:ea typeface="ＭＳ Ｐゴシック" pitchFamily="34" charset="-128"/>
              </a:rPr>
              <a:t>WHO Example:  </a:t>
            </a:r>
            <a:r>
              <a:rPr lang="en-GB" altLang="en-US" sz="1200" dirty="0">
                <a:ea typeface="ＭＳ Ｐゴシック" pitchFamily="34" charset="-128"/>
              </a:rPr>
              <a:t>The WHO Logo gives credibility all by itself.</a:t>
            </a:r>
          </a:p>
        </p:txBody>
      </p:sp>
      <p:sp>
        <p:nvSpPr>
          <p:cNvPr id="4" name="Foliennummernplatzhalter 3"/>
          <p:cNvSpPr>
            <a:spLocks noGrp="1"/>
          </p:cNvSpPr>
          <p:nvPr>
            <p:ph type="sldNum" sz="quarter" idx="10"/>
          </p:nvPr>
        </p:nvSpPr>
        <p:spPr/>
        <p:txBody>
          <a:bodyPr/>
          <a:lstStyle/>
          <a:p>
            <a:fld id="{907DFC79-30DA-484F-85C8-36E3971802A1}" type="slidenum">
              <a:rPr lang="en-US" smtClean="0"/>
              <a:t>11</a:t>
            </a:fld>
            <a:endParaRPr lang="en-US" dirty="0"/>
          </a:p>
        </p:txBody>
      </p:sp>
    </p:spTree>
    <p:extLst>
      <p:ext uri="{BB962C8B-B14F-4D97-AF65-F5344CB8AC3E}">
        <p14:creationId xmlns:p14="http://schemas.microsoft.com/office/powerpoint/2010/main" val="37565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US" altLang="en-US" sz="1200" b="1" dirty="0">
                <a:ea typeface="ＭＳ Ｐゴシック" pitchFamily="34" charset="-128"/>
              </a:rPr>
              <a:t>Main Idea: </a:t>
            </a:r>
            <a:r>
              <a:rPr lang="en-US" altLang="en-US" sz="1200" dirty="0">
                <a:ea typeface="ＭＳ Ｐゴシック" pitchFamily="34" charset="-128"/>
              </a:rPr>
              <a:t>If people feel emotion toward a topic they are more likely to act.  If they can “see themselves in their shoes” they will be more compelled to do something about the messages you are sending. Using emotion is all about g</a:t>
            </a:r>
            <a:r>
              <a:rPr lang="en-GB" altLang="en-US" sz="1200" dirty="0" err="1">
                <a:ea typeface="ＭＳ Ｐゴシック" pitchFamily="34" charset="-128"/>
              </a:rPr>
              <a:t>etting</a:t>
            </a:r>
            <a:r>
              <a:rPr lang="en-GB" altLang="en-US" sz="1200" dirty="0">
                <a:ea typeface="ＭＳ Ｐゴシック" pitchFamily="34" charset="-128"/>
              </a:rPr>
              <a:t> people to </a:t>
            </a:r>
            <a:r>
              <a:rPr lang="en-GB" altLang="en-US" sz="1200" b="1" dirty="0">
                <a:ea typeface="ＭＳ Ｐゴシック" pitchFamily="34" charset="-128"/>
              </a:rPr>
              <a:t>care </a:t>
            </a:r>
            <a:r>
              <a:rPr lang="en-GB" altLang="en-US" sz="1200" dirty="0">
                <a:ea typeface="ＭＳ Ｐゴシック" pitchFamily="34" charset="-128"/>
              </a:rPr>
              <a:t>about our messages so that they will do something about the</a:t>
            </a:r>
            <a:r>
              <a:rPr lang="en-GB" altLang="en-US" sz="1200" baseline="0" dirty="0">
                <a:ea typeface="ＭＳ Ｐゴシック" pitchFamily="34" charset="-128"/>
              </a:rPr>
              <a:t> issue.</a:t>
            </a:r>
            <a:r>
              <a:rPr lang="en-GB" altLang="en-US" sz="1200" dirty="0">
                <a:ea typeface="ＭＳ Ｐゴシック" pitchFamily="34" charset="-128"/>
              </a:rPr>
              <a:t>  Point out the WIIFM (What’s in it for me) for the audience &amp; how they too are affected by the topic.  Make the audience feel something – horror, hope, excitement etc.  Talk about the child, the grandmother – etc. people we can all connect to.</a:t>
            </a:r>
          </a:p>
          <a:p>
            <a:pPr algn="l" rtl="0"/>
            <a:endParaRPr lang="en-US" altLang="en-US" sz="1200" dirty="0">
              <a:ea typeface="ＭＳ Ｐゴシック" pitchFamily="34" charset="-128"/>
            </a:endParaRPr>
          </a:p>
          <a:p>
            <a:pPr marL="628650" lvl="1" indent="-171450" algn="l" rtl="0">
              <a:buFontTx/>
              <a:buChar char="•"/>
            </a:pPr>
            <a:r>
              <a:rPr lang="en-US" altLang="en-US" sz="1200" dirty="0">
                <a:ea typeface="ＭＳ Ｐゴシック" pitchFamily="34" charset="-128"/>
              </a:rPr>
              <a:t>People will forget what we say and how we said it, but they will never forget how we made them feel.</a:t>
            </a:r>
          </a:p>
          <a:p>
            <a:pPr algn="l" rtl="0"/>
            <a:endParaRPr lang="en-GB" altLang="en-US" sz="1200" dirty="0">
              <a:ea typeface="ＭＳ Ｐゴシック" pitchFamily="34" charset="-128"/>
            </a:endParaRPr>
          </a:p>
          <a:p>
            <a:pPr algn="l" rtl="0"/>
            <a:r>
              <a:rPr lang="en-GB" altLang="en-US" sz="1200" b="1" dirty="0">
                <a:ea typeface="ＭＳ Ｐゴシック" pitchFamily="34" charset="-128"/>
              </a:rPr>
              <a:t>Example: </a:t>
            </a:r>
            <a:r>
              <a:rPr lang="en-GB" altLang="en-US" sz="1200" dirty="0">
                <a:ea typeface="ＭＳ Ｐゴシック" pitchFamily="34" charset="-128"/>
              </a:rPr>
              <a:t>Good Health Adds Life to Years. World Health Day 2012.  This messaging is emotional because it is about people – Grandparents. Even if ageing seems too remote to affect us now, we can all relate to grandparents. Further, when we get old, we all want to “add life to our years.” The WIIFM is in this message for our audience – if I am healthy now, than I can be more active in my older years.  This makes us care and pay attention, remember…and be more likely to act.</a:t>
            </a:r>
          </a:p>
          <a:p>
            <a:pPr algn="l" rtl="0"/>
            <a:endParaRPr lang="en-GB" altLang="en-US" sz="1200" dirty="0">
              <a:ea typeface="ＭＳ Ｐゴシック" pitchFamily="34" charset="-128"/>
            </a:endParaRPr>
          </a:p>
          <a:p>
            <a:pPr algn="l" rtl="0"/>
            <a:r>
              <a:rPr lang="en-GB" altLang="en-US" sz="1200" dirty="0">
                <a:ea typeface="ＭＳ Ｐゴシック" pitchFamily="34" charset="-128"/>
              </a:rPr>
              <a:t>Reference: http://www.who.int/world-health-day/2012/en/</a:t>
            </a:r>
          </a:p>
          <a:p>
            <a:pPr algn="l" rtl="0"/>
            <a:endParaRPr lang="en-GB" altLang="en-US" sz="1200" dirty="0">
              <a:ea typeface="ＭＳ Ｐゴシック" pitchFamily="34" charset="-128"/>
            </a:endParaRPr>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12</a:t>
            </a:fld>
            <a:endParaRPr lang="en-US" dirty="0"/>
          </a:p>
        </p:txBody>
      </p:sp>
    </p:spTree>
    <p:extLst>
      <p:ext uri="{BB962C8B-B14F-4D97-AF65-F5344CB8AC3E}">
        <p14:creationId xmlns:p14="http://schemas.microsoft.com/office/powerpoint/2010/main" val="192371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eaLnBrk="1" hangingPunct="1">
              <a:spcBef>
                <a:spcPts val="1200"/>
              </a:spcBef>
              <a:spcAft>
                <a:spcPts val="1200"/>
              </a:spcAft>
              <a:buClr>
                <a:srgbClr val="1E7FB8"/>
              </a:buClr>
              <a:buFont typeface="Wingdings" pitchFamily="2" charset="2"/>
              <a:buNone/>
            </a:pPr>
            <a:r>
              <a:rPr lang="en-GB" altLang="en-US" sz="1200" b="1" dirty="0">
                <a:ea typeface="ＭＳ Ｐゴシック" pitchFamily="34" charset="-128"/>
              </a:rPr>
              <a:t>Main Idea: </a:t>
            </a:r>
            <a:r>
              <a:rPr lang="en-GB" altLang="en-US" sz="1200" dirty="0">
                <a:ea typeface="ＭＳ Ｐゴシック" pitchFamily="34" charset="-128"/>
              </a:rPr>
              <a:t>Stories paint a visual picture which helps us to remember.  Stories are interesting and often make a point – they give people something to connect the messages to.  They provide an example of what works/doesn’t work.  Create mental images for recollection. </a:t>
            </a:r>
          </a:p>
          <a:p>
            <a:pPr algn="l" rtl="0" eaLnBrk="1" hangingPunct="1">
              <a:spcBef>
                <a:spcPts val="1200"/>
              </a:spcBef>
              <a:spcAft>
                <a:spcPts val="1200"/>
              </a:spcAft>
              <a:buClr>
                <a:srgbClr val="1E7FB8"/>
              </a:buClr>
            </a:pPr>
            <a:r>
              <a:rPr lang="en-GB" altLang="en-US" sz="1200" dirty="0">
                <a:ea typeface="ＭＳ Ｐゴシック" pitchFamily="34" charset="-128"/>
              </a:rPr>
              <a:t>Research shows that storytelling increases brain activity in the listener, strengthens the connection between the communicator and the receiver, and increases the recall rate on detail and core messaging. </a:t>
            </a:r>
            <a:r>
              <a:rPr lang="en-GB" altLang="en-US" sz="1200" kern="0" dirty="0">
                <a:ea typeface="ＭＳ Ｐゴシック" pitchFamily="34" charset="-128"/>
                <a:cs typeface="Arial"/>
              </a:rPr>
              <a:t>As you hear a story, you live it in your own mind…like experience, and we are more likely to remember experiences than someone else talking. Use stories to illustrate your messages and bring them to life, to make them relevant to and connect with your audience.</a:t>
            </a:r>
          </a:p>
          <a:p>
            <a:pPr algn="l" rtl="0" eaLnBrk="1" hangingPunct="1">
              <a:spcBef>
                <a:spcPts val="1200"/>
              </a:spcBef>
              <a:spcAft>
                <a:spcPts val="1200"/>
              </a:spcAft>
              <a:buClr>
                <a:srgbClr val="1E7FB8"/>
              </a:buClr>
            </a:pPr>
            <a:endParaRPr lang="en-GB" altLang="en-US" sz="1200" kern="0" dirty="0">
              <a:ea typeface="ＭＳ Ｐゴシック" pitchFamily="34" charset="-128"/>
              <a:cs typeface="Arial"/>
            </a:endParaRPr>
          </a:p>
          <a:p>
            <a:pPr algn="l" rtl="0" eaLnBrk="1" hangingPunct="1">
              <a:spcBef>
                <a:spcPts val="1200"/>
              </a:spcBef>
              <a:spcAft>
                <a:spcPts val="1200"/>
              </a:spcAft>
              <a:buClr>
                <a:srgbClr val="1E7FB8"/>
              </a:buClr>
            </a:pPr>
            <a:r>
              <a:rPr lang="en-GB" altLang="en-US" sz="1200" b="1" kern="0" dirty="0">
                <a:ea typeface="ＭＳ Ｐゴシック" pitchFamily="34" charset="-128"/>
                <a:cs typeface="Arial"/>
              </a:rPr>
              <a:t>Example:</a:t>
            </a:r>
            <a:r>
              <a:rPr lang="en-GB" altLang="en-US" sz="1200" b="1" kern="0" baseline="0" dirty="0">
                <a:ea typeface="ＭＳ Ｐゴシック" pitchFamily="34" charset="-128"/>
                <a:cs typeface="Arial"/>
              </a:rPr>
              <a:t> </a:t>
            </a:r>
            <a:r>
              <a:rPr lang="en-GB" altLang="en-US" sz="1200" kern="0" baseline="0" dirty="0">
                <a:ea typeface="ＭＳ Ｐゴシック" pitchFamily="34" charset="-128"/>
                <a:cs typeface="Arial"/>
              </a:rPr>
              <a:t>WHO WR Barbados. Tax introduced on sugary drinks in Barbados.  When he speaks about it, he talks about how his office window looks out onto a school.  Everyday he hears the recess bell ring and the sound of children fill the air.  In the midst of the joy of hearing children playing, he is saddened when he looks out his window and sees how many of the children are obese…. And then he launches into his sugary tax convincing argument…..</a:t>
            </a:r>
          </a:p>
          <a:p>
            <a:pPr algn="l" rtl="0" eaLnBrk="1" hangingPunct="1">
              <a:spcBef>
                <a:spcPts val="1200"/>
              </a:spcBef>
              <a:spcAft>
                <a:spcPts val="1200"/>
              </a:spcAft>
              <a:buClr>
                <a:srgbClr val="1E7FB8"/>
              </a:buClr>
              <a:buFont typeface="Wingdings" pitchFamily="2" charset="2"/>
              <a:buNone/>
            </a:pPr>
            <a:endParaRPr lang="en-GB" altLang="en-US" sz="1200" dirty="0">
              <a:ea typeface="ＭＳ Ｐゴシック" pitchFamily="34" charset="-128"/>
            </a:endParaRPr>
          </a:p>
          <a:p>
            <a:pPr algn="l" rtl="0" eaLnBrk="1" hangingPunct="1">
              <a:spcBef>
                <a:spcPts val="1200"/>
              </a:spcBef>
              <a:spcAft>
                <a:spcPts val="1200"/>
              </a:spcAft>
              <a:buClr>
                <a:srgbClr val="1E7FB8"/>
              </a:buClr>
              <a:buFont typeface="Wingdings" pitchFamily="2" charset="2"/>
              <a:buNone/>
            </a:pPr>
            <a:r>
              <a:rPr lang="en-GB" altLang="en-US" sz="1200" b="1" dirty="0">
                <a:ea typeface="ＭＳ Ｐゴシック" pitchFamily="34" charset="-128"/>
              </a:rPr>
              <a:t>For an overview of one of the leading researchers in this field see: </a:t>
            </a:r>
          </a:p>
          <a:p>
            <a:pPr algn="l" rtl="0" eaLnBrk="1" hangingPunct="1">
              <a:spcBef>
                <a:spcPts val="1200"/>
              </a:spcBef>
              <a:spcAft>
                <a:spcPts val="1200"/>
              </a:spcAft>
              <a:buClr>
                <a:srgbClr val="1E7FB8"/>
              </a:buClr>
              <a:buFont typeface="Wingdings" pitchFamily="2" charset="2"/>
              <a:buNone/>
            </a:pPr>
            <a:r>
              <a:rPr lang="en-GB" altLang="en-US" sz="1200" dirty="0">
                <a:ea typeface="ＭＳ Ｐゴシック" pitchFamily="34" charset="-128"/>
              </a:rPr>
              <a:t>http://blog.ted.com/what-happens-in-the-brain-when-we-hear-stories-uri-hasson-at-ted2016/</a:t>
            </a:r>
          </a:p>
        </p:txBody>
      </p:sp>
      <p:sp>
        <p:nvSpPr>
          <p:cNvPr id="4" name="Foliennummernplatzhalter 3"/>
          <p:cNvSpPr>
            <a:spLocks noGrp="1"/>
          </p:cNvSpPr>
          <p:nvPr>
            <p:ph type="sldNum" sz="quarter" idx="10"/>
          </p:nvPr>
        </p:nvSpPr>
        <p:spPr/>
        <p:txBody>
          <a:bodyPr/>
          <a:lstStyle/>
          <a:p>
            <a:fld id="{907DFC79-30DA-484F-85C8-36E3971802A1}" type="slidenum">
              <a:rPr lang="en-US" smtClean="0"/>
              <a:t>13</a:t>
            </a:fld>
            <a:endParaRPr lang="en-US" dirty="0"/>
          </a:p>
        </p:txBody>
      </p:sp>
    </p:spTree>
    <p:extLst>
      <p:ext uri="{BB962C8B-B14F-4D97-AF65-F5344CB8AC3E}">
        <p14:creationId xmlns:p14="http://schemas.microsoft.com/office/powerpoint/2010/main" val="192371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dirty="0">
                <a:ea typeface="ＭＳ Ｐゴシック" pitchFamily="34" charset="-128"/>
              </a:rPr>
              <a:t>3 is easy to remember and repeat.   Rule of threes – 3 key messages that always tie back to your SOCO. </a:t>
            </a:r>
          </a:p>
          <a:p>
            <a:pPr algn="l" rtl="0"/>
            <a:endParaRPr lang="en-GB" altLang="en-US" sz="1200" dirty="0">
              <a:ea typeface="ＭＳ Ｐゴシック" pitchFamily="34" charset="-128"/>
            </a:endParaRPr>
          </a:p>
          <a:p>
            <a:pPr algn="l" rtl="0">
              <a:spcBef>
                <a:spcPct val="80000"/>
              </a:spcBef>
              <a:buClr>
                <a:srgbClr val="1E7FB8"/>
              </a:buClr>
              <a:buFontTx/>
              <a:buChar char="•"/>
            </a:pPr>
            <a:r>
              <a:rPr lang="en-US" altLang="en-US" sz="1200" dirty="0">
                <a:ea typeface="ＭＳ Ｐゴシック" pitchFamily="34" charset="-128"/>
              </a:rPr>
              <a:t>That’s the truth, the whole truth, and nothing but the truth</a:t>
            </a:r>
          </a:p>
          <a:p>
            <a:pPr algn="l" rtl="0">
              <a:spcBef>
                <a:spcPct val="80000"/>
              </a:spcBef>
              <a:buClr>
                <a:srgbClr val="1E7FB8"/>
              </a:buClr>
              <a:buFontTx/>
              <a:buChar char="•"/>
            </a:pPr>
            <a:r>
              <a:rPr lang="en-US" altLang="en-US" sz="1200" dirty="0">
                <a:ea typeface="ＭＳ Ｐゴシック" pitchFamily="34" charset="-128"/>
              </a:rPr>
              <a:t>“Life, liberty, and the pursuit of happiness”, US declaration of Independence</a:t>
            </a:r>
          </a:p>
          <a:p>
            <a:pPr algn="l" rtl="0">
              <a:spcBef>
                <a:spcPct val="80000"/>
              </a:spcBef>
              <a:buClr>
                <a:srgbClr val="1E7FB8"/>
              </a:buClr>
              <a:buFontTx/>
              <a:buChar char="•"/>
            </a:pPr>
            <a:r>
              <a:rPr lang="en-GB" altLang="en-US" sz="1200" i="1" dirty="0" err="1">
                <a:ea typeface="ＭＳ Ｐゴシック" pitchFamily="34" charset="-128"/>
              </a:rPr>
              <a:t>Liberté</a:t>
            </a:r>
            <a:r>
              <a:rPr lang="en-GB" altLang="en-US" sz="1200" i="1" dirty="0">
                <a:ea typeface="ＭＳ Ｐゴシック" pitchFamily="34" charset="-128"/>
              </a:rPr>
              <a:t>, </a:t>
            </a:r>
            <a:r>
              <a:rPr lang="en-GB" altLang="en-US" sz="1200" i="1" dirty="0" err="1">
                <a:ea typeface="ＭＳ Ｐゴシック" pitchFamily="34" charset="-128"/>
              </a:rPr>
              <a:t>Égalité</a:t>
            </a:r>
            <a:r>
              <a:rPr lang="en-GB" altLang="en-US" sz="1200" i="1" dirty="0">
                <a:ea typeface="ＭＳ Ｐゴシック" pitchFamily="34" charset="-128"/>
              </a:rPr>
              <a:t>, </a:t>
            </a:r>
            <a:r>
              <a:rPr lang="en-GB" altLang="en-US" sz="1200" i="1" dirty="0" err="1">
                <a:ea typeface="ＭＳ Ｐゴシック" pitchFamily="34" charset="-128"/>
              </a:rPr>
              <a:t>Fraternité</a:t>
            </a:r>
            <a:r>
              <a:rPr lang="en-GB" altLang="en-US" sz="1200" dirty="0">
                <a:ea typeface="ＭＳ Ｐゴシック" pitchFamily="34" charset="-128"/>
              </a:rPr>
              <a:t>, French motto</a:t>
            </a:r>
            <a:endParaRPr lang="en-GB" altLang="en-US" sz="1200" i="1" dirty="0">
              <a:ea typeface="ＭＳ Ｐゴシック" pitchFamily="34" charset="-128"/>
            </a:endParaRPr>
          </a:p>
          <a:p>
            <a:pPr algn="l" rtl="0">
              <a:spcBef>
                <a:spcPct val="80000"/>
              </a:spcBef>
              <a:buClr>
                <a:srgbClr val="1E7FB8"/>
              </a:buClr>
              <a:buFontTx/>
              <a:buChar char="•"/>
            </a:pPr>
            <a:r>
              <a:rPr lang="en-GB" altLang="en-US" sz="1200" i="1" dirty="0">
                <a:ea typeface="ＭＳ Ｐゴシック" pitchFamily="34" charset="-128"/>
              </a:rPr>
              <a:t>Stop, Drop, and Roll</a:t>
            </a:r>
            <a:r>
              <a:rPr lang="en-GB" altLang="en-US" sz="1200" dirty="0">
                <a:ea typeface="ＭＳ Ｐゴシック" pitchFamily="34" charset="-128"/>
              </a:rPr>
              <a:t>, Fire safety moto</a:t>
            </a:r>
            <a:endParaRPr lang="en-GB" altLang="en-US" sz="1200" i="1" dirty="0">
              <a:ea typeface="ＭＳ Ｐゴシック" pitchFamily="34" charset="-128"/>
            </a:endParaRPr>
          </a:p>
          <a:p>
            <a:pPr algn="l" rtl="0">
              <a:spcBef>
                <a:spcPct val="80000"/>
              </a:spcBef>
              <a:buClr>
                <a:srgbClr val="1E7FB8"/>
              </a:buClr>
              <a:buFontTx/>
              <a:buChar char="•"/>
            </a:pPr>
            <a:r>
              <a:rPr lang="en-GB" altLang="en-US" sz="1200" dirty="0">
                <a:ea typeface="ＭＳ Ｐゴシック" pitchFamily="34" charset="-128"/>
              </a:rPr>
              <a:t>I came, I saw, I conquered, Julius Caesar</a:t>
            </a:r>
          </a:p>
          <a:p>
            <a:pPr algn="l" rtl="0">
              <a:spcBef>
                <a:spcPct val="80000"/>
              </a:spcBef>
              <a:buClr>
                <a:srgbClr val="1E7FB8"/>
              </a:buClr>
              <a:buFontTx/>
              <a:buChar char="•"/>
            </a:pPr>
            <a:r>
              <a:rPr lang="en-GB" altLang="en-US" sz="1200" dirty="0">
                <a:ea typeface="ＭＳ Ｐゴシック" pitchFamily="34" charset="-128"/>
              </a:rPr>
              <a:t>Past, present, future</a:t>
            </a:r>
          </a:p>
          <a:p>
            <a:pPr algn="l" rtl="0">
              <a:spcBef>
                <a:spcPct val="80000"/>
              </a:spcBef>
              <a:buClr>
                <a:srgbClr val="1E7FB8"/>
              </a:buClr>
              <a:buFontTx/>
              <a:buChar char="•"/>
            </a:pPr>
            <a:r>
              <a:rPr lang="en-GB" altLang="en-US" sz="1200" dirty="0">
                <a:ea typeface="ＭＳ Ｐゴシック" pitchFamily="34" charset="-128"/>
              </a:rPr>
              <a:t>Positive, negative, neutral </a:t>
            </a:r>
          </a:p>
          <a:p>
            <a:pPr algn="l" rtl="0">
              <a:spcBef>
                <a:spcPct val="80000"/>
              </a:spcBef>
              <a:buClr>
                <a:srgbClr val="1E7FB8"/>
              </a:buClr>
              <a:buFontTx/>
              <a:buChar char="•"/>
            </a:pPr>
            <a:r>
              <a:rPr lang="en-GB" altLang="en-US" sz="1200" dirty="0">
                <a:ea typeface="ＭＳ Ｐゴシック" pitchFamily="34" charset="-128"/>
              </a:rPr>
              <a:t>Stop, look, listen</a:t>
            </a:r>
          </a:p>
          <a:p>
            <a:pPr algn="l" rtl="0">
              <a:spcBef>
                <a:spcPct val="80000"/>
              </a:spcBef>
              <a:buClr>
                <a:srgbClr val="1E7FB8"/>
              </a:buClr>
              <a:buFontTx/>
              <a:buChar char="•"/>
            </a:pPr>
            <a:r>
              <a:rPr lang="en-GB" altLang="en-US" sz="1200" dirty="0">
                <a:ea typeface="ＭＳ Ｐゴシック" pitchFamily="34" charset="-128"/>
              </a:rPr>
              <a:t>Beginning, middle, end</a:t>
            </a:r>
          </a:p>
          <a:p>
            <a:pPr algn="l" rtl="0">
              <a:spcBef>
                <a:spcPct val="80000"/>
              </a:spcBef>
              <a:buClr>
                <a:srgbClr val="1E7FB8"/>
              </a:buClr>
              <a:buFontTx/>
              <a:buChar char="•"/>
            </a:pPr>
            <a:endParaRPr lang="en-GB" altLang="en-US" sz="1200" dirty="0">
              <a:ea typeface="ＭＳ Ｐゴシック" pitchFamily="34" charset="-128"/>
            </a:endParaRPr>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9227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b="0" dirty="0">
                <a:ea typeface="ＭＳ Ｐゴシック" pitchFamily="34" charset="-128"/>
              </a:rPr>
              <a:t>E</a:t>
            </a:r>
            <a:r>
              <a:rPr lang="en-GB" sz="1300" kern="1200" dirty="0">
                <a:solidFill>
                  <a:schemeClr val="tx1"/>
                </a:solidFill>
                <a:effectLst/>
                <a:latin typeface="Arial" pitchFamily="34" charset="0"/>
                <a:ea typeface="ＭＳ Ｐゴシック" charset="0"/>
                <a:cs typeface="Arial" pitchFamily="34" charset="0"/>
              </a:rPr>
              <a:t>ach of the three messages we write should be clear and short – around 27 words or 9 seconds. Following the </a:t>
            </a:r>
            <a:r>
              <a:rPr lang="en-GB" altLang="en-US" sz="1200" dirty="0">
                <a:ea typeface="ＭＳ Ｐゴシック" pitchFamily="34" charset="-128"/>
              </a:rPr>
              <a:t>27/9/3 format, based off of creating sound bites, is a great way to structure messages because it helps the messages to be quick, simple and memorable.</a:t>
            </a:r>
          </a:p>
          <a:p>
            <a:pPr algn="l" rtl="0"/>
            <a:endParaRPr lang="en-GB" altLang="en-US" sz="1200" dirty="0">
              <a:ea typeface="ＭＳ Ｐゴシック" pitchFamily="34" charset="-128"/>
            </a:endParaRPr>
          </a:p>
          <a:p>
            <a:pPr algn="l" rtl="0">
              <a:buFontTx/>
              <a:buChar char="•"/>
            </a:pPr>
            <a:r>
              <a:rPr lang="en-GB" altLang="en-US" sz="1200" b="1" dirty="0">
                <a:ea typeface="ＭＳ Ｐゴシック" pitchFamily="34" charset="-128"/>
              </a:rPr>
              <a:t>27 Words</a:t>
            </a:r>
          </a:p>
          <a:p>
            <a:pPr algn="l" rtl="0">
              <a:buFontTx/>
              <a:buChar char="•"/>
            </a:pPr>
            <a:r>
              <a:rPr lang="en-US" altLang="en-US" sz="1200" dirty="0">
                <a:latin typeface="freight-text-pro"/>
                <a:ea typeface="ＭＳ Ｐゴシック" pitchFamily="34" charset="-128"/>
              </a:rPr>
              <a:t>The average length of a sound bite in the print media is 27 words;</a:t>
            </a:r>
            <a:endParaRPr lang="en-GB" altLang="en-US" sz="1200" dirty="0">
              <a:ea typeface="ＭＳ Ｐゴシック" pitchFamily="34" charset="-128"/>
            </a:endParaRPr>
          </a:p>
          <a:p>
            <a:pPr algn="l" rtl="0">
              <a:buFontTx/>
              <a:buChar char="•"/>
            </a:pPr>
            <a:r>
              <a:rPr lang="en-GB" altLang="en-US" sz="1200" b="1" dirty="0">
                <a:ea typeface="ＭＳ Ｐゴシック" pitchFamily="34" charset="-128"/>
              </a:rPr>
              <a:t>9 Seconds</a:t>
            </a:r>
          </a:p>
          <a:p>
            <a:pPr algn="l" rtl="0">
              <a:buFontTx/>
              <a:buChar char="•"/>
            </a:pPr>
            <a:r>
              <a:rPr lang="en-US" altLang="en-US" sz="1200" dirty="0">
                <a:latin typeface="freight-text-pro"/>
                <a:ea typeface="ＭＳ Ｐゴシック" pitchFamily="34" charset="-128"/>
              </a:rPr>
              <a:t>The average duration of a sound bite in the broadcast media and to read the average tweet, takes nine seconds</a:t>
            </a:r>
            <a:endParaRPr lang="en-GB" altLang="en-US" sz="1200" dirty="0">
              <a:ea typeface="ＭＳ Ｐゴシック" pitchFamily="34" charset="-128"/>
            </a:endParaRPr>
          </a:p>
          <a:p>
            <a:pPr algn="l" rtl="0">
              <a:buFontTx/>
              <a:buChar char="•"/>
            </a:pPr>
            <a:r>
              <a:rPr lang="en-GB" altLang="en-US" sz="1200" b="1" dirty="0">
                <a:ea typeface="ＭＳ Ｐゴシック" pitchFamily="34" charset="-128"/>
              </a:rPr>
              <a:t>3 Messages</a:t>
            </a:r>
          </a:p>
          <a:p>
            <a:pPr algn="l" rtl="0">
              <a:buFontTx/>
              <a:buChar char="•"/>
            </a:pPr>
            <a:r>
              <a:rPr lang="en-US" altLang="en-US" sz="1200" dirty="0">
                <a:latin typeface="freight-text-pro"/>
                <a:ea typeface="ＭＳ Ｐゴシック" pitchFamily="34" charset="-128"/>
              </a:rPr>
              <a:t>The average number of messages reported in both the print and broadcast media is three.</a:t>
            </a:r>
          </a:p>
          <a:p>
            <a:pPr algn="l" rtl="0"/>
            <a:endParaRPr lang="en-GB" altLang="en-US" sz="1200" dirty="0">
              <a:ea typeface="ＭＳ Ｐゴシック" pitchFamily="34" charset="-128"/>
            </a:endParaRPr>
          </a:p>
          <a:p>
            <a:pPr algn="l" rtl="0"/>
            <a:endParaRPr lang="en-GB"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07300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CA" sz="1200" b="1" dirty="0"/>
              <a:t>Main</a:t>
            </a:r>
            <a:r>
              <a:rPr lang="en-CA" sz="1200" b="1" baseline="0" dirty="0"/>
              <a:t> idea:  </a:t>
            </a:r>
            <a:r>
              <a:rPr lang="en-CA" sz="1200" dirty="0"/>
              <a:t>This slide highlights some examples of jargon and how the words can be replaced with clearer, more accessible alternatives.</a:t>
            </a:r>
          </a:p>
          <a:p>
            <a:pPr algn="l"/>
            <a:r>
              <a:rPr lang="en-CA" sz="1200" i="1" dirty="0"/>
              <a:t>Note: in science based, expert driven organizations, there is often a refusal to adopt clearer, more accessible terms for fear that there will be a lack of precision and a compromise to the scientific credibility of the expert and the organization. In response to this concern, we need to remind ourselves of what we’ve already discussed asking: What is our objective? What is the target audience? What is the health literacy level of that group? </a:t>
            </a:r>
          </a:p>
          <a:p>
            <a:pPr algn="l"/>
            <a:r>
              <a:rPr lang="en-CA" sz="1200" i="1" dirty="0"/>
              <a:t>In scientific journals, highly technical terms may be accepted, but in the world of health communication, they threaten our success.</a:t>
            </a:r>
          </a:p>
          <a:p>
            <a:pPr algn="l"/>
            <a:r>
              <a:rPr lang="en-CA" sz="1200" dirty="0"/>
              <a:t> </a:t>
            </a:r>
          </a:p>
        </p:txBody>
      </p:sp>
      <p:sp>
        <p:nvSpPr>
          <p:cNvPr id="4" name="Header Placeholder 3"/>
          <p:cNvSpPr>
            <a:spLocks noGrp="1"/>
          </p:cNvSpPr>
          <p:nvPr>
            <p:ph type="hdr" sz="quarter" idx="10"/>
          </p:nvPr>
        </p:nvSpPr>
        <p:spPr/>
        <p:txBody>
          <a:bodyPr/>
          <a:lstStyle/>
          <a:p>
            <a:pPr>
              <a:defRPr/>
            </a:pPr>
            <a:r>
              <a:rPr lang="en-GB">
                <a:solidFill>
                  <a:prstClr val="black"/>
                </a:solidFill>
              </a:rPr>
              <a:t>World Health Organization</a:t>
            </a:r>
          </a:p>
        </p:txBody>
      </p:sp>
      <p:sp>
        <p:nvSpPr>
          <p:cNvPr id="5" name="Date Placeholder 4"/>
          <p:cNvSpPr>
            <a:spLocks noGrp="1"/>
          </p:cNvSpPr>
          <p:nvPr>
            <p:ph type="dt" idx="11"/>
          </p:nvPr>
        </p:nvSpPr>
        <p:spPr/>
        <p:txBody>
          <a:bodyPr/>
          <a:lstStyle/>
          <a:p>
            <a:fld id="{FCCCD2AF-1981-485C-8912-CD6FAAB2D2A6}" type="datetime3">
              <a:rPr lang="en-GB" altLang="en-US" smtClean="0">
                <a:solidFill>
                  <a:prstClr val="black"/>
                </a:solidFill>
              </a:rPr>
              <a:pPr/>
              <a:t>13 March, 2020</a:t>
            </a:fld>
            <a:endParaRPr lang="en-GB" altLang="en-US">
              <a:solidFill>
                <a:prstClr val="black"/>
              </a:solidFill>
            </a:endParaRPr>
          </a:p>
        </p:txBody>
      </p:sp>
      <p:sp>
        <p:nvSpPr>
          <p:cNvPr id="6" name="Slide Number Placeholder 5"/>
          <p:cNvSpPr>
            <a:spLocks noGrp="1"/>
          </p:cNvSpPr>
          <p:nvPr>
            <p:ph type="sldNum" sz="quarter" idx="12"/>
          </p:nvPr>
        </p:nvSpPr>
        <p:spPr/>
        <p:txBody>
          <a:bodyPr/>
          <a:lstStyle/>
          <a:p>
            <a:fld id="{E52ACE79-59E3-4244-AACE-036FCAD170D1}" type="slidenum">
              <a:rPr lang="en-GB" altLang="en-US" smtClean="0">
                <a:solidFill>
                  <a:prstClr val="black"/>
                </a:solidFill>
              </a:rPr>
              <a:pPr/>
              <a:t>16</a:t>
            </a:fld>
            <a:endParaRPr lang="en-GB" altLang="en-US">
              <a:solidFill>
                <a:prstClr val="black"/>
              </a:solidFill>
            </a:endParaRPr>
          </a:p>
        </p:txBody>
      </p:sp>
    </p:spTree>
    <p:extLst>
      <p:ext uri="{BB962C8B-B14F-4D97-AF65-F5344CB8AC3E}">
        <p14:creationId xmlns:p14="http://schemas.microsoft.com/office/powerpoint/2010/main" val="1922316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GB" altLang="en-US" b="1" dirty="0">
                <a:ea typeface="ＭＳ Ｐゴシック" pitchFamily="34" charset="-128"/>
              </a:rPr>
              <a:t>Main idea:</a:t>
            </a:r>
            <a:r>
              <a:rPr lang="en-GB" altLang="en-US" b="1" baseline="0" dirty="0">
                <a:ea typeface="ＭＳ Ｐゴシック" pitchFamily="34" charset="-128"/>
              </a:rPr>
              <a:t>  </a:t>
            </a:r>
            <a:r>
              <a:rPr lang="en-GB" altLang="en-US" dirty="0">
                <a:ea typeface="ＭＳ Ｐゴシック" pitchFamily="34" charset="-128"/>
              </a:rPr>
              <a:t>Another technique in trying to communicate complex number based messages it to apply something called </a:t>
            </a:r>
            <a:r>
              <a:rPr lang="en-GB" altLang="en-US" b="1" dirty="0">
                <a:ea typeface="ＭＳ Ｐゴシック" pitchFamily="34" charset="-128"/>
              </a:rPr>
              <a:t>Social math.</a:t>
            </a:r>
          </a:p>
          <a:p>
            <a:pPr algn="l" rtl="0"/>
            <a:r>
              <a:rPr lang="en-GB" altLang="en-US" dirty="0">
                <a:ea typeface="ＭＳ Ｐゴシック" pitchFamily="34" charset="-128"/>
              </a:rPr>
              <a:t>This is the practice of translating statistics and other data so that they become interesting to the receiver, meaningful to the audience, and helpful in advancing public policy.</a:t>
            </a:r>
          </a:p>
          <a:p>
            <a:pPr algn="l" rtl="0"/>
            <a:r>
              <a:rPr lang="en-GB" altLang="en-US" i="1" dirty="0">
                <a:ea typeface="ＭＳ Ｐゴシック" pitchFamily="34" charset="-128"/>
              </a:rPr>
              <a:t>Note: as effective as this technique can be, communicators need to ensure that their “social math” examples are sending the message they intend. In this, a rapid testing – even with colleagues, friends, or people in the street – can be useful in ensuring success. </a:t>
            </a:r>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946437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43000" y="685800"/>
            <a:ext cx="4572000" cy="3429000"/>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6296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hape 611"/>
          <p:cNvSpPr>
            <a:spLocks noGrp="1" noRot="1" noChangeAspect="1" noTextEdit="1"/>
          </p:cNvSpPr>
          <p:nvPr>
            <p:ph type="sldImg"/>
          </p:nvPr>
        </p:nvSpPr>
        <p:spPr>
          <a:xfrm>
            <a:off x="1143000" y="685800"/>
            <a:ext cx="4572000" cy="3429000"/>
          </a:xfrm>
          <a:ln/>
        </p:spPr>
      </p:sp>
      <p:sp>
        <p:nvSpPr>
          <p:cNvPr id="115715" name="Shape 61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altLang="en-US" sz="1200" i="1" dirty="0">
                <a:ea typeface="ＭＳ Ｐゴシック" pitchFamily="34" charset="-128"/>
              </a:rPr>
              <a:t>Note: this slide offers the chance to engage the participants asking for their own views on the strengths and weaknesses of the messages.</a:t>
            </a:r>
          </a:p>
          <a:p>
            <a:pPr algn="l"/>
            <a:r>
              <a:rPr lang="en-GB" altLang="en-US" sz="1200" dirty="0">
                <a:ea typeface="ＭＳ Ｐゴシック" pitchFamily="34" charset="-128"/>
              </a:rPr>
              <a:t>This sort of sentence works well within WHO – among public health experts. It won't always work with the people who make policies and the people who give us funding. It certainly won't work with the media.</a:t>
            </a:r>
            <a:endParaRPr lang="en-US" altLang="en-US" sz="1200"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solidFill>
                  <a:prstClr val="black"/>
                </a:solidFill>
              </a:rPr>
              <a:t>World Health Organization</a:t>
            </a:r>
          </a:p>
        </p:txBody>
      </p:sp>
      <p:sp>
        <p:nvSpPr>
          <p:cNvPr id="5" name="Rectangle 3"/>
          <p:cNvSpPr>
            <a:spLocks noGrp="1" noChangeArrowheads="1"/>
          </p:cNvSpPr>
          <p:nvPr>
            <p:ph type="dt" idx="1"/>
          </p:nvPr>
        </p:nvSpPr>
        <p:spPr>
          <a:ln/>
        </p:spPr>
        <p:txBody>
          <a:bodyPr/>
          <a:lstStyle/>
          <a:p>
            <a:fld id="{5A66BD6F-24CF-4CFB-BDDB-309F1C0A9CD6}" type="datetime3">
              <a:rPr lang="en-GB" altLang="en-US">
                <a:solidFill>
                  <a:prstClr val="black"/>
                </a:solidFill>
              </a:rPr>
              <a:pPr/>
              <a:t>13 March, 2020</a:t>
            </a:fld>
            <a:endParaRPr lang="en-GB" altLang="en-US">
              <a:solidFill>
                <a:prstClr val="black"/>
              </a:solidFill>
            </a:endParaRPr>
          </a:p>
        </p:txBody>
      </p:sp>
      <p:sp>
        <p:nvSpPr>
          <p:cNvPr id="7" name="Rectangle 7"/>
          <p:cNvSpPr>
            <a:spLocks noGrp="1" noChangeArrowheads="1"/>
          </p:cNvSpPr>
          <p:nvPr>
            <p:ph type="sldNum" sz="quarter" idx="5"/>
          </p:nvPr>
        </p:nvSpPr>
        <p:spPr>
          <a:ln/>
        </p:spPr>
        <p:txBody>
          <a:bodyPr/>
          <a:lstStyle/>
          <a:p>
            <a:fld id="{8D62F493-C9D1-48E6-82E0-5962FCDD80EC}" type="slidenum">
              <a:rPr lang="en-GB" altLang="en-US">
                <a:solidFill>
                  <a:prstClr val="black"/>
                </a:solidFill>
              </a:rPr>
              <a:pPr/>
              <a:t>20</a:t>
            </a:fld>
            <a:endParaRPr lang="en-GB" altLang="en-US">
              <a:solidFill>
                <a:prstClr val="black"/>
              </a:solidFill>
            </a:endParaRPr>
          </a:p>
        </p:txBody>
      </p:sp>
      <p:sp>
        <p:nvSpPr>
          <p:cNvPr id="245762" name="Rectangle 2"/>
          <p:cNvSpPr>
            <a:spLocks noGrp="1" noRot="1" noChangeAspect="1" noChangeArrowheads="1" noTextEdit="1"/>
          </p:cNvSpPr>
          <p:nvPr>
            <p:ph type="sldImg"/>
          </p:nvPr>
        </p:nvSpPr>
        <p:spPr>
          <a:xfrm>
            <a:off x="1371600" y="1143000"/>
            <a:ext cx="4114800" cy="3086100"/>
          </a:xfrm>
          <a:ln/>
        </p:spPr>
      </p:sp>
      <p:sp>
        <p:nvSpPr>
          <p:cNvPr id="245763" name="Rectangle 3"/>
          <p:cNvSpPr>
            <a:spLocks noGrp="1" noChangeArrowheads="1"/>
          </p:cNvSpPr>
          <p:nvPr>
            <p:ph type="body" idx="1"/>
          </p:nvPr>
        </p:nvSpPr>
        <p:spPr>
          <a:ln/>
        </p:spPr>
        <p:txBody>
          <a:bodyPr lIns="0" tIns="0" rIns="0" bIns="0"/>
          <a:lstStyle/>
          <a:p>
            <a:pPr lvl="1" algn="l" rtl="0"/>
            <a:r>
              <a:rPr lang="en-US" altLang="en-US" i="1" dirty="0">
                <a:ea typeface="Arial" pitchFamily="34" charset="0"/>
              </a:rPr>
              <a:t>Note: organize participants into groups and have them complete the exercise based on an issue with which they are familiar and will be relevant to the full workshop.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371600" y="1143000"/>
            <a:ext cx="4114800" cy="3086100"/>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GB" altLang="en-US" b="1" dirty="0">
                <a:ea typeface="ＭＳ Ｐゴシック" pitchFamily="34" charset="-128"/>
              </a:rPr>
              <a:t>Main Idea: </a:t>
            </a:r>
            <a:r>
              <a:rPr lang="en-GB" altLang="en-US" dirty="0">
                <a:ea typeface="ＭＳ Ｐゴシック" pitchFamily="34" charset="-128"/>
              </a:rPr>
              <a:t>However, the audience listens like this, a right-side-up triangle, with the main message grabbing their attention – then following with the longer explanation/statistics/evidence.</a:t>
            </a:r>
          </a:p>
          <a:p>
            <a:pPr algn="l" rtl="0" eaLnBrk="1" hangingPunct="1"/>
            <a:r>
              <a:rPr lang="en-GB" altLang="en-US" dirty="0">
                <a:ea typeface="ＭＳ Ｐゴシック" pitchFamily="34" charset="-128"/>
              </a:rPr>
              <a:t>Get to the POINT!  Start with your conclusion or the “most important piece of information” then back it up with supporting information in decreasing order of importance.</a:t>
            </a:r>
          </a:p>
          <a:p>
            <a:pPr algn="l" rtl="0" eaLnBrk="1" hangingPunct="1"/>
            <a:r>
              <a:rPr lang="en-GB" altLang="en-US" dirty="0">
                <a:ea typeface="ＭＳ Ｐゴシック" pitchFamily="34" charset="-128"/>
              </a:rPr>
              <a:t>Now, continue the example from the previous slide, but re-do the narrative where the facilitator gets to the point first (gives the main idea first), followed by the longer explanation.</a:t>
            </a:r>
          </a:p>
          <a:p>
            <a:pPr algn="l" rtl="0" eaLnBrk="1" hangingPunct="1"/>
            <a:r>
              <a:rPr lang="en-GB" altLang="en-US" b="1" dirty="0">
                <a:ea typeface="ＭＳ Ｐゴシック" pitchFamily="34" charset="-128"/>
              </a:rPr>
              <a:t>Examples that can be used:</a:t>
            </a:r>
          </a:p>
          <a:p>
            <a:pPr algn="l" rtl="0" eaLnBrk="1" hangingPunct="1"/>
            <a:r>
              <a:rPr lang="en-GB" altLang="en-US" dirty="0">
                <a:ea typeface="ＭＳ Ｐゴシック" pitchFamily="34" charset="-128"/>
              </a:rPr>
              <a:t>- Scientific evidence confirms that the world is experiencing the first influenza pandemic of the Century. We are working closely with experts from around the world to understand this new disease, prevent illnesses and deaths and take action to stem its affects on society.</a:t>
            </a:r>
          </a:p>
          <a:p>
            <a:pPr algn="l" rtl="0" eaLnBrk="1" hangingPunct="1"/>
            <a:r>
              <a:rPr lang="en-GB" altLang="en-US" dirty="0">
                <a:ea typeface="ＭＳ Ｐゴシック" pitchFamily="34" charset="-128"/>
              </a:rPr>
              <a:t>- We will continue to share information with you as we confirm it. Be assured that world is better prepared than ever before for such an event. We are all in this together, and together we will do our best to prevent suffering and save lives as the pandemic unfolds.</a:t>
            </a:r>
            <a:endParaRPr lang="en-US" altLang="en-US" dirty="0">
              <a:ea typeface="ＭＳ Ｐゴシック" pitchFamily="34" charset="-128"/>
            </a:endParaRPr>
          </a:p>
          <a:p>
            <a:pPr algn="l" rtl="0"/>
            <a:endParaRPr lang="en-GB" altLang="en-US"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GB" altLang="en-US">
                <a:solidFill>
                  <a:prstClr val="black"/>
                </a:solidFill>
              </a:rPr>
              <a:t>World Health Organization</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5513" rtl="1" eaLnBrk="0" hangingPunct="0">
              <a:spcBef>
                <a:spcPct val="30000"/>
              </a:spcBef>
              <a:defRPr sz="1300">
                <a:solidFill>
                  <a:schemeClr val="tx1"/>
                </a:solidFill>
                <a:latin typeface="Arial" pitchFamily="34" charset="0"/>
                <a:ea typeface="ＭＳ Ｐゴシック" pitchFamily="34" charset="-128"/>
                <a:cs typeface="Arial" pitchFamily="34" charset="0"/>
              </a:defRPr>
            </a:lvl1pPr>
            <a:lvl2pPr marL="742950" indent="-285750" algn="r" defTabSz="925513" rtl="1"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4EB6A285-0B5F-46B7-A1CA-C0C861EBBD29}" type="datetime3">
              <a:rPr lang="en-GB" altLang="en-US" sz="1200">
                <a:solidFill>
                  <a:prstClr val="black"/>
                </a:solidFill>
              </a:rPr>
              <a:pPr eaLnBrk="1" hangingPunct="1">
                <a:spcBef>
                  <a:spcPct val="0"/>
                </a:spcBef>
              </a:pPr>
              <a:t>13 March, 2020</a:t>
            </a:fld>
            <a:endParaRPr lang="en-GB" altLang="en-US" sz="1200">
              <a:solidFill>
                <a:prstClr val="black"/>
              </a:solidFill>
            </a:endParaRPr>
          </a:p>
        </p:txBody>
      </p:sp>
      <p:sp>
        <p:nvSpPr>
          <p:cNvPr id="890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5513" rtl="1" eaLnBrk="0" hangingPunct="0">
              <a:spcBef>
                <a:spcPct val="30000"/>
              </a:spcBef>
              <a:defRPr sz="1300">
                <a:solidFill>
                  <a:schemeClr val="tx1"/>
                </a:solidFill>
                <a:latin typeface="Arial" pitchFamily="34" charset="0"/>
                <a:ea typeface="ＭＳ Ｐゴシック" pitchFamily="34" charset="-128"/>
                <a:cs typeface="Arial" pitchFamily="34" charset="0"/>
              </a:defRPr>
            </a:lvl1pPr>
            <a:lvl2pPr marL="742950" indent="-285750" algn="r" defTabSz="925513" rtl="1"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F2257DD5-0908-476F-94E3-0D4AE4FBF173}" type="slidenum">
              <a:rPr lang="en-GB" altLang="en-US" sz="1200">
                <a:solidFill>
                  <a:prstClr val="black"/>
                </a:solidFill>
              </a:rPr>
              <a:pPr eaLnBrk="1" hangingPunct="1">
                <a:spcBef>
                  <a:spcPct val="0"/>
                </a:spcBef>
              </a:pPr>
              <a:t>3</a:t>
            </a:fld>
            <a:endParaRPr lang="en-GB" alt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dirty="0">
                <a:ea typeface="ＭＳ Ｐゴシック" pitchFamily="34" charset="-128"/>
              </a:rPr>
              <a:t>This Message Map will help to organize your 3 key messages utilizing</a:t>
            </a:r>
            <a:r>
              <a:rPr lang="en-GB" altLang="en-US" sz="1200" baseline="0" dirty="0">
                <a:ea typeface="ＭＳ Ｐゴシック" pitchFamily="34" charset="-128"/>
              </a:rPr>
              <a:t> the 27/9/3 rule, and help you to deliver them in a conversational manner.</a:t>
            </a:r>
            <a:r>
              <a:rPr lang="en-GB" altLang="en-US" sz="1200" dirty="0">
                <a:ea typeface="ＭＳ Ｐゴシック" pitchFamily="34" charset="-128"/>
              </a:rPr>
              <a:t>  (each Key</a:t>
            </a:r>
            <a:r>
              <a:rPr lang="en-GB" altLang="en-US" sz="1200" baseline="0" dirty="0">
                <a:ea typeface="ＭＳ Ｐゴシック" pitchFamily="34" charset="-128"/>
              </a:rPr>
              <a:t> Message and  Supporting Message can be a maximum of 27 words).</a:t>
            </a:r>
            <a:endParaRPr lang="en-GB" altLang="en-US" sz="1200" dirty="0">
              <a:ea typeface="ＭＳ Ｐゴシック" pitchFamily="34" charset="-128"/>
            </a:endParaRPr>
          </a:p>
          <a:p>
            <a:pPr algn="l" rtl="0"/>
            <a:endParaRPr lang="en-GB" altLang="en-US" sz="1200" dirty="0">
              <a:ea typeface="ＭＳ Ｐゴシック" pitchFamily="34" charset="-128"/>
            </a:endParaRPr>
          </a:p>
          <a:p>
            <a:pPr algn="l" rtl="0"/>
            <a:r>
              <a:rPr lang="en-GB" altLang="en-US" sz="1200" dirty="0">
                <a:ea typeface="ＭＳ Ｐゴシック" pitchFamily="34" charset="-128"/>
              </a:rPr>
              <a:t>The key messages are the CORE of the communication</a:t>
            </a:r>
            <a:r>
              <a:rPr lang="en-GB" altLang="en-US" sz="1200" baseline="0" dirty="0">
                <a:ea typeface="ＭＳ Ｐゴシック" pitchFamily="34" charset="-128"/>
              </a:rPr>
              <a:t> </a:t>
            </a:r>
            <a:r>
              <a:rPr lang="en-GB" altLang="en-US" sz="1200" dirty="0">
                <a:ea typeface="ＭＳ Ｐゴシック" pitchFamily="34" charset="-128"/>
              </a:rPr>
              <a:t>(remember Simple from the Success model).  The supporting messages include evidence, examples, statistics, analogies, similes, calls to action. </a:t>
            </a:r>
          </a:p>
          <a:p>
            <a:pPr algn="l" rtl="0"/>
            <a:endParaRPr lang="en-GB" altLang="en-US" sz="1200" dirty="0">
              <a:ea typeface="ＭＳ Ｐゴシック" pitchFamily="34" charset="-128"/>
            </a:endParaRPr>
          </a:p>
          <a:p>
            <a:pPr algn="l" rtl="0"/>
            <a:r>
              <a:rPr lang="en-GB" altLang="en-US" sz="1200" dirty="0">
                <a:ea typeface="ＭＳ Ｐゴシック" pitchFamily="34" charset="-128"/>
              </a:rPr>
              <a:t>When filled in, the messages can be read in a conversational manner such as:</a:t>
            </a:r>
          </a:p>
          <a:p>
            <a:pPr algn="l" rtl="0"/>
            <a:endParaRPr lang="en-GB" altLang="en-US" sz="1200" dirty="0">
              <a:ea typeface="ＭＳ Ｐゴシック" pitchFamily="34" charset="-128"/>
            </a:endParaRPr>
          </a:p>
          <a:p>
            <a:pPr algn="l" rtl="0">
              <a:buFont typeface="Calibri" pitchFamily="34" charset="0"/>
              <a:buAutoNum type="arabicPeriod"/>
            </a:pPr>
            <a:r>
              <a:rPr lang="en-GB" altLang="en-US" sz="1200" dirty="0">
                <a:ea typeface="ＭＳ Ｐゴシック" pitchFamily="34" charset="-128"/>
              </a:rPr>
              <a:t>Read Key message 1, 2 and 3 in sequential order.</a:t>
            </a:r>
          </a:p>
          <a:p>
            <a:pPr algn="l" rtl="0">
              <a:buFont typeface="Calibri" pitchFamily="34" charset="0"/>
              <a:buAutoNum type="arabicPeriod"/>
            </a:pPr>
            <a:r>
              <a:rPr lang="en-GB" altLang="en-US" sz="1200" dirty="0">
                <a:ea typeface="ＭＳ Ｐゴシック" pitchFamily="34" charset="-128"/>
              </a:rPr>
              <a:t>Now read Key message 1 again along with its 3 supporting messages. </a:t>
            </a:r>
          </a:p>
          <a:p>
            <a:pPr algn="l" rtl="0">
              <a:buFont typeface="Calibri" pitchFamily="34" charset="0"/>
              <a:buAutoNum type="arabicPeriod"/>
            </a:pPr>
            <a:r>
              <a:rPr lang="en-GB" altLang="en-US" sz="1200" dirty="0">
                <a:ea typeface="ＭＳ Ｐゴシック" pitchFamily="34" charset="-128"/>
              </a:rPr>
              <a:t>Read Key message 2 and its 3 supporting messages.</a:t>
            </a:r>
          </a:p>
          <a:p>
            <a:pPr algn="l" rtl="0">
              <a:buFont typeface="Calibri" pitchFamily="34" charset="0"/>
              <a:buAutoNum type="arabicPeriod"/>
            </a:pPr>
            <a:r>
              <a:rPr lang="en-GB" altLang="en-US" sz="1200" dirty="0">
                <a:ea typeface="ＭＳ Ｐゴシック" pitchFamily="34" charset="-128"/>
              </a:rPr>
              <a:t>Finally, read Key message 3 and its 3 supporting messages </a:t>
            </a:r>
          </a:p>
          <a:p>
            <a:pPr algn="l" rtl="0">
              <a:buFont typeface="+mj-lt"/>
              <a:buNone/>
            </a:pPr>
            <a:endParaRPr lang="en-GB"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77539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solidFill>
                  <a:prstClr val="black"/>
                </a:solidFill>
              </a:rPr>
              <a:t>World Health Organization</a:t>
            </a:r>
          </a:p>
        </p:txBody>
      </p:sp>
      <p:sp>
        <p:nvSpPr>
          <p:cNvPr id="5" name="Rectangle 3"/>
          <p:cNvSpPr>
            <a:spLocks noGrp="1" noChangeArrowheads="1"/>
          </p:cNvSpPr>
          <p:nvPr>
            <p:ph type="dt" idx="1"/>
          </p:nvPr>
        </p:nvSpPr>
        <p:spPr>
          <a:ln/>
        </p:spPr>
        <p:txBody>
          <a:bodyPr/>
          <a:lstStyle/>
          <a:p>
            <a:fld id="{5A66BD6F-24CF-4CFB-BDDB-309F1C0A9CD6}" type="datetime3">
              <a:rPr lang="en-GB" altLang="en-US">
                <a:solidFill>
                  <a:prstClr val="black"/>
                </a:solidFill>
              </a:rPr>
              <a:pPr/>
              <a:t>13 March, 2020</a:t>
            </a:fld>
            <a:endParaRPr lang="en-GB" altLang="en-US">
              <a:solidFill>
                <a:prstClr val="black"/>
              </a:solidFill>
            </a:endParaRPr>
          </a:p>
        </p:txBody>
      </p:sp>
      <p:sp>
        <p:nvSpPr>
          <p:cNvPr id="7" name="Rectangle 7"/>
          <p:cNvSpPr>
            <a:spLocks noGrp="1" noChangeArrowheads="1"/>
          </p:cNvSpPr>
          <p:nvPr>
            <p:ph type="sldNum" sz="quarter" idx="5"/>
          </p:nvPr>
        </p:nvSpPr>
        <p:spPr>
          <a:ln/>
        </p:spPr>
        <p:txBody>
          <a:bodyPr/>
          <a:lstStyle/>
          <a:p>
            <a:fld id="{8D62F493-C9D1-48E6-82E0-5962FCDD80EC}" type="slidenum">
              <a:rPr lang="en-GB" altLang="en-US">
                <a:solidFill>
                  <a:prstClr val="black"/>
                </a:solidFill>
              </a:rPr>
              <a:pPr/>
              <a:t>22</a:t>
            </a:fld>
            <a:endParaRPr lang="en-GB" altLang="en-US">
              <a:solidFill>
                <a:prstClr val="black"/>
              </a:solidFill>
            </a:endParaRPr>
          </a:p>
        </p:txBody>
      </p:sp>
      <p:sp>
        <p:nvSpPr>
          <p:cNvPr id="245762" name="Rectangle 2"/>
          <p:cNvSpPr>
            <a:spLocks noGrp="1" noRot="1" noChangeAspect="1" noChangeArrowheads="1" noTextEdit="1"/>
          </p:cNvSpPr>
          <p:nvPr>
            <p:ph type="sldImg"/>
          </p:nvPr>
        </p:nvSpPr>
        <p:spPr>
          <a:xfrm>
            <a:off x="1371600" y="1143000"/>
            <a:ext cx="4114800" cy="3086100"/>
          </a:xfrm>
          <a:ln/>
        </p:spPr>
      </p:sp>
      <p:sp>
        <p:nvSpPr>
          <p:cNvPr id="245763" name="Rectangle 3"/>
          <p:cNvSpPr>
            <a:spLocks noGrp="1" noChangeArrowheads="1"/>
          </p:cNvSpPr>
          <p:nvPr>
            <p:ph type="body" idx="1"/>
          </p:nvPr>
        </p:nvSpPr>
        <p:spPr>
          <a:ln/>
        </p:spPr>
        <p:txBody>
          <a:bodyPr lIns="0" tIns="0" rIns="0" bIns="0"/>
          <a:lstStyle/>
          <a:p>
            <a:pPr lvl="1" algn="l" rtl="0"/>
            <a:r>
              <a:rPr lang="en-US" altLang="en-US" i="1" dirty="0">
                <a:ea typeface="Arial" pitchFamily="34" charset="0"/>
              </a:rPr>
              <a:t>Note: In groups have the participants review the messages they developed in the last exercise. Have them critically review and assess whether or not there are examples of jargon and have them come up with alternatives and share them with the full group.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dirty="0">
                <a:ea typeface="ＭＳ Ｐゴシック" panose="020B0600070205080204" pitchFamily="34" charset="-128"/>
              </a:rPr>
              <a:t>Use this slide to introduce the topic &amp; grab attention by discussing Microsoft’s goldfish analogy to attention span –then explain information overload. </a:t>
            </a:r>
            <a:endParaRPr lang="en-US" altLang="en-US" b="1" dirty="0">
              <a:ea typeface="ＭＳ Ｐゴシック" panose="020B0600070205080204" pitchFamily="34" charset="-128"/>
            </a:endParaRPr>
          </a:p>
          <a:p>
            <a:pPr algn="l" rtl="0"/>
            <a:endParaRPr lang="en-US" altLang="en-US" b="1" dirty="0">
              <a:ea typeface="ＭＳ Ｐゴシック" panose="020B0600070205080204" pitchFamily="34" charset="-128"/>
            </a:endParaRPr>
          </a:p>
          <a:p>
            <a:pPr algn="l" rtl="0"/>
            <a:r>
              <a:rPr lang="en-US" altLang="en-US" b="1" dirty="0">
                <a:ea typeface="ＭＳ Ｐゴシック" panose="020B0600070205080204" pitchFamily="34" charset="-128"/>
              </a:rPr>
              <a:t>Main Idea:</a:t>
            </a:r>
            <a:r>
              <a:rPr lang="en-US" altLang="en-US" dirty="0">
                <a:ea typeface="ＭＳ Ｐゴシック" panose="020B0600070205080204" pitchFamily="34" charset="-128"/>
              </a:rPr>
              <a:t> </a:t>
            </a:r>
            <a:r>
              <a:rPr lang="en-GB" altLang="en-US" dirty="0">
                <a:ea typeface="ＭＳ Ｐゴシック" panose="020B0600070205080204" pitchFamily="34" charset="-128"/>
              </a:rPr>
              <a:t>The audience is exposed to an enormous amount of information  - all of which is competing with YOUR message. Therefore, it is important to spend time understanding who the audience is so that communication can be tailored to cut through the competing information and reach the audience. </a:t>
            </a:r>
          </a:p>
          <a:p>
            <a:pPr algn="l" rtl="0" eaLnBrk="1" hangingPunct="1">
              <a:spcBef>
                <a:spcPct val="0"/>
              </a:spcBef>
            </a:pPr>
            <a:endParaRPr lang="en-US" altLang="en-US" b="1" dirty="0">
              <a:ea typeface="ＭＳ Ｐゴシック" panose="020B0600070205080204" pitchFamily="34" charset="-128"/>
            </a:endParaRPr>
          </a:p>
          <a:p>
            <a:pPr algn="l" rtl="0" eaLnBrk="1" hangingPunct="1">
              <a:spcBef>
                <a:spcPct val="0"/>
              </a:spcBef>
            </a:pPr>
            <a:r>
              <a:rPr lang="en-US" altLang="en-US" b="1" dirty="0">
                <a:ea typeface="ＭＳ Ｐゴシック" panose="020B0600070205080204" pitchFamily="34" charset="-128"/>
              </a:rPr>
              <a:t>Goldfish - Interesting anecdote: </a:t>
            </a:r>
            <a:r>
              <a:rPr lang="en-US" altLang="en-US" dirty="0">
                <a:ea typeface="ＭＳ Ｐゴシック" panose="020B0600070205080204" pitchFamily="34" charset="-128"/>
              </a:rPr>
              <a:t>Time magazine article: </a:t>
            </a:r>
            <a:r>
              <a:rPr lang="en-US" altLang="en-US" dirty="0">
                <a:latin typeface="Calibri" panose="020F0502020204030204" pitchFamily="34" charset="0"/>
                <a:ea typeface="ＭＳ Ｐゴシック" panose="020B0600070205080204" pitchFamily="34" charset="-128"/>
              </a:rPr>
              <a:t>The average attention span for the notoriously ill-focused goldfish is 9 seconds, but according to a </a:t>
            </a:r>
            <a:r>
              <a:rPr lang="en-US" altLang="en-US" dirty="0">
                <a:latin typeface="Calibri" panose="020F0502020204030204" pitchFamily="34" charset="0"/>
                <a:ea typeface="ＭＳ Ｐゴシック" panose="020B0600070205080204" pitchFamily="34" charset="-128"/>
                <a:hlinkClick r:id="rId3"/>
              </a:rPr>
              <a:t>new study</a:t>
            </a:r>
            <a:r>
              <a:rPr lang="en-US" altLang="en-US" dirty="0">
                <a:latin typeface="Calibri" panose="020F0502020204030204" pitchFamily="34" charset="0"/>
                <a:ea typeface="ＭＳ Ｐゴシック" panose="020B0600070205080204" pitchFamily="34" charset="-128"/>
              </a:rPr>
              <a:t> from Microsoft Corp., people now generally lose concentration after 8 seconds, highlighting the affects of an increasingly digitalized lifestyle on the brain. http://time.com/3858309/attention-spans-goldfish/</a:t>
            </a:r>
          </a:p>
          <a:p>
            <a:pPr algn="l" rtl="0" eaLnBrk="1" hangingPunct="1">
              <a:spcBef>
                <a:spcPct val="0"/>
              </a:spcBef>
            </a:pPr>
            <a:endParaRPr lang="en-US" altLang="en-US" b="1" dirty="0">
              <a:ea typeface="ＭＳ Ｐゴシック" panose="020B0600070205080204" pitchFamily="34" charset="-128"/>
            </a:endParaRPr>
          </a:p>
          <a:p>
            <a:pPr algn="l" rtl="0"/>
            <a:r>
              <a:rPr lang="en-US" altLang="en-US" b="1" dirty="0">
                <a:ea typeface="ＭＳ Ｐゴシック" panose="020B0600070205080204" pitchFamily="34" charset="-128"/>
              </a:rPr>
              <a:t>Information overload:  </a:t>
            </a:r>
            <a:r>
              <a:rPr lang="en-GB" altLang="en-US" dirty="0">
                <a:ea typeface="ＭＳ Ｐゴシック" panose="020B0600070205080204" pitchFamily="34" charset="-128"/>
              </a:rPr>
              <a:t>Explain that there is an extraordinary amount of information competing with anything you want to convey. </a:t>
            </a:r>
          </a:p>
          <a:p>
            <a:pPr algn="l" rtl="0"/>
            <a:r>
              <a:rPr lang="en-GB" altLang="en-US" dirty="0">
                <a:ea typeface="ＭＳ Ｐゴシック" panose="020B0600070205080204" pitchFamily="34" charset="-128"/>
              </a:rPr>
              <a:t>There are an ever increasing number of sources of information in today’s world. Some of these sources contradict one another.</a:t>
            </a:r>
          </a:p>
          <a:p>
            <a:pPr algn="l" rtl="0"/>
            <a:r>
              <a:rPr lang="en-GB" altLang="en-US" dirty="0">
                <a:ea typeface="ＭＳ Ｐゴシック" panose="020B0600070205080204" pitchFamily="34" charset="-128"/>
              </a:rPr>
              <a:t>In general, your audience is distracted, overloaded with information, and struggles to unravel contradictions.</a:t>
            </a:r>
          </a:p>
          <a:p>
            <a:pPr algn="l" rtl="0"/>
            <a:r>
              <a:rPr lang="en-GB" altLang="en-US" dirty="0">
                <a:ea typeface="ＭＳ Ｐゴシック" panose="020B0600070205080204" pitchFamily="34" charset="-128"/>
              </a:rPr>
              <a:t>If you do manage to get your messages out, the media, politicians, lobbyists and those with other interests will amplify and distort your message. </a:t>
            </a:r>
          </a:p>
          <a:p>
            <a:pPr algn="l" rtl="0"/>
            <a:r>
              <a:rPr lang="en-GB" altLang="en-US" dirty="0">
                <a:ea typeface="ＭＳ Ｐゴシック" panose="020B0600070205080204" pitchFamily="34" charset="-128"/>
              </a:rPr>
              <a:t>The erosion of trust in health experts, institutions, governments and authority in general is also affecting how WHO’s messages are perceived and acted upon.</a:t>
            </a:r>
            <a:endParaRPr lang="en-US" altLang="en-US" dirty="0">
              <a:solidFill>
                <a:srgbClr val="000000"/>
              </a:solidFill>
              <a:ea typeface="ＭＳ Ｐゴシック" panose="020B0600070205080204" pitchFamily="34" charset="-128"/>
              <a:sym typeface="Arial" panose="020B0604020202020204" pitchFamily="34" charset="0"/>
            </a:endParaRPr>
          </a:p>
          <a:p>
            <a:pPr algn="l" rtl="0" eaLnBrk="1" hangingPunct="1">
              <a:spcBef>
                <a:spcPct val="0"/>
              </a:spcBef>
            </a:pPr>
            <a:endParaRPr lang="en-US" altLang="en-US" dirty="0">
              <a:latin typeface="Calibri" panose="020F0502020204030204" pitchFamily="34" charset="0"/>
              <a:ea typeface="ＭＳ Ｐゴシック" panose="020B0600070205080204" pitchFamily="34" charset="-128"/>
            </a:endParaRPr>
          </a:p>
          <a:p>
            <a:pPr algn="l" rtl="0" eaLnBrk="1" hangingPunct="1">
              <a:spcBef>
                <a:spcPct val="0"/>
              </a:spcBef>
            </a:pPr>
            <a:endParaRPr lang="en-US" altLang="en-US" dirty="0">
              <a:latin typeface="Calibri" panose="020F0502020204030204" pitchFamily="34" charset="0"/>
              <a:ea typeface="ＭＳ Ｐゴシック" panose="020B0600070205080204" pitchFamily="34" charset="-128"/>
            </a:endParaRPr>
          </a:p>
          <a:p>
            <a:endParaRPr lang="en-GB" altLang="en-US" b="1"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7357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ct val="0"/>
              </a:spcBef>
              <a:buSzPct val="25000"/>
            </a:pPr>
            <a:r>
              <a:rPr lang="en-GB" altLang="en-US" b="1" noProof="0" dirty="0">
                <a:solidFill>
                  <a:srgbClr val="000000"/>
                </a:solidFill>
                <a:latin typeface="Calibri" pitchFamily="34" charset="0"/>
                <a:ea typeface="ＭＳ Ｐゴシック" pitchFamily="34" charset="-128"/>
                <a:sym typeface="Calibri" pitchFamily="34" charset="0"/>
              </a:rPr>
              <a:t>The main idea: </a:t>
            </a:r>
            <a:r>
              <a:rPr lang="en-GB" altLang="en-US" noProof="0" dirty="0">
                <a:solidFill>
                  <a:srgbClr val="000000"/>
                </a:solidFill>
                <a:latin typeface="Calibri" pitchFamily="34" charset="0"/>
                <a:ea typeface="ＭＳ Ｐゴシック" pitchFamily="34" charset="-128"/>
                <a:sym typeface="Calibri" pitchFamily="34" charset="0"/>
              </a:rPr>
              <a:t>Explain a theory of why we forget using the </a:t>
            </a:r>
            <a:r>
              <a:rPr lang="en-GB" altLang="en-US" noProof="0" dirty="0" err="1">
                <a:solidFill>
                  <a:srgbClr val="000000"/>
                </a:solidFill>
                <a:latin typeface="Calibri" pitchFamily="34" charset="0"/>
                <a:ea typeface="ＭＳ Ｐゴシック" pitchFamily="34" charset="-128"/>
                <a:sym typeface="Calibri" pitchFamily="34" charset="0"/>
              </a:rPr>
              <a:t>Ebbinghouse</a:t>
            </a:r>
            <a:r>
              <a:rPr lang="en-GB" altLang="en-US" noProof="0" dirty="0">
                <a:solidFill>
                  <a:srgbClr val="000000"/>
                </a:solidFill>
                <a:latin typeface="Calibri" pitchFamily="34" charset="0"/>
                <a:ea typeface="ＭＳ Ｐゴシック" pitchFamily="34" charset="-128"/>
                <a:sym typeface="Calibri" pitchFamily="34" charset="0"/>
              </a:rPr>
              <a:t> curve.</a:t>
            </a:r>
            <a:r>
              <a:rPr lang="en-GB" altLang="en-US" b="1" noProof="0" dirty="0">
                <a:solidFill>
                  <a:srgbClr val="000000"/>
                </a:solidFill>
                <a:latin typeface="Calibri" pitchFamily="34" charset="0"/>
                <a:ea typeface="ＭＳ Ｐゴシック" pitchFamily="34" charset="-128"/>
                <a:sym typeface="Calibri" pitchFamily="34" charset="0"/>
              </a:rPr>
              <a:t> </a:t>
            </a:r>
            <a:r>
              <a:rPr lang="en-GB" altLang="en-US" noProof="0" dirty="0">
                <a:solidFill>
                  <a:srgbClr val="000000"/>
                </a:solidFill>
                <a:latin typeface="Calibri" pitchFamily="34" charset="0"/>
                <a:ea typeface="ＭＳ Ｐゴシック" pitchFamily="34" charset="-128"/>
                <a:sym typeface="Calibri" pitchFamily="34" charset="0"/>
              </a:rPr>
              <a:t>We forget half of the information we learn in just a matter of days unless we continuously review or work regularly with the material.  </a:t>
            </a:r>
          </a:p>
          <a:p>
            <a:pPr algn="l">
              <a:spcBef>
                <a:spcPct val="0"/>
              </a:spcBef>
              <a:buSzPct val="25000"/>
            </a:pPr>
            <a:endParaRPr lang="en-GB" altLang="en-US" noProof="0" dirty="0">
              <a:solidFill>
                <a:srgbClr val="000000"/>
              </a:solidFill>
              <a:latin typeface="Calibri" pitchFamily="34" charset="0"/>
              <a:ea typeface="ＭＳ Ｐゴシック" pitchFamily="34" charset="-128"/>
              <a:sym typeface="Calibri" pitchFamily="34" charset="0"/>
            </a:endParaRPr>
          </a:p>
          <a:p>
            <a:pPr algn="l">
              <a:spcBef>
                <a:spcPct val="0"/>
              </a:spcBef>
              <a:buSzPct val="25000"/>
            </a:pPr>
            <a:r>
              <a:rPr lang="en-GB" altLang="en-US" noProof="0" dirty="0">
                <a:solidFill>
                  <a:srgbClr val="000000"/>
                </a:solidFill>
                <a:latin typeface="Calibri" pitchFamily="34" charset="0"/>
                <a:ea typeface="ＭＳ Ｐゴシック" pitchFamily="34" charset="-128"/>
                <a:sym typeface="Calibri" pitchFamily="34" charset="0"/>
              </a:rPr>
              <a:t>The </a:t>
            </a:r>
            <a:r>
              <a:rPr lang="en-GB" altLang="en-US" b="1" noProof="0" dirty="0" err="1">
                <a:solidFill>
                  <a:srgbClr val="000000"/>
                </a:solidFill>
                <a:latin typeface="Calibri" pitchFamily="34" charset="0"/>
                <a:ea typeface="ＭＳ Ｐゴシック" pitchFamily="34" charset="-128"/>
                <a:sym typeface="Calibri" pitchFamily="34" charset="0"/>
              </a:rPr>
              <a:t>Ebbinghouse</a:t>
            </a:r>
            <a:r>
              <a:rPr lang="en-GB" altLang="en-US" b="1" noProof="0" dirty="0">
                <a:solidFill>
                  <a:srgbClr val="000000"/>
                </a:solidFill>
                <a:latin typeface="Calibri" pitchFamily="34" charset="0"/>
                <a:ea typeface="ＭＳ Ｐゴシック" pitchFamily="34" charset="-128"/>
                <a:sym typeface="Calibri" pitchFamily="34" charset="0"/>
              </a:rPr>
              <a:t> forgetting curve</a:t>
            </a:r>
            <a:r>
              <a:rPr lang="en-GB" altLang="en-US" noProof="0" dirty="0">
                <a:solidFill>
                  <a:srgbClr val="000000"/>
                </a:solidFill>
                <a:latin typeface="Calibri" pitchFamily="34" charset="0"/>
                <a:ea typeface="ＭＳ Ｐゴシック" pitchFamily="34" charset="-128"/>
                <a:sym typeface="Calibri" pitchFamily="34" charset="0"/>
              </a:rPr>
              <a:t> hypothesises the decline of memory retention in time. This curve shows how information is lost over time when there is no attempt to retain it. A related concept is the </a:t>
            </a:r>
            <a:r>
              <a:rPr lang="en-GB" altLang="en-US" b="1" noProof="0" dirty="0">
                <a:solidFill>
                  <a:srgbClr val="000000"/>
                </a:solidFill>
                <a:latin typeface="Calibri" pitchFamily="34" charset="0"/>
                <a:ea typeface="ＭＳ Ｐゴシック" pitchFamily="34" charset="-128"/>
                <a:sym typeface="Calibri" pitchFamily="34" charset="0"/>
              </a:rPr>
              <a:t>strength of memory</a:t>
            </a:r>
            <a:r>
              <a:rPr lang="en-GB" altLang="en-US" noProof="0" dirty="0">
                <a:solidFill>
                  <a:srgbClr val="000000"/>
                </a:solidFill>
                <a:latin typeface="Calibri" pitchFamily="34" charset="0"/>
                <a:ea typeface="ＭＳ Ｐゴシック" pitchFamily="34" charset="-128"/>
                <a:sym typeface="Calibri" pitchFamily="34" charset="0"/>
              </a:rPr>
              <a:t> that refers to the durability that </a:t>
            </a:r>
            <a:r>
              <a:rPr lang="en-GB" altLang="en-US" u="sng" noProof="0" dirty="0">
                <a:solidFill>
                  <a:schemeClr val="hlink"/>
                </a:solidFill>
                <a:latin typeface="Calibri" pitchFamily="34" charset="0"/>
                <a:ea typeface="ＭＳ Ｐゴシック" pitchFamily="34" charset="-128"/>
                <a:sym typeface="Calibri" pitchFamily="34" charset="0"/>
                <a:hlinkClick r:id="rId3"/>
              </a:rPr>
              <a:t>memory</a:t>
            </a:r>
            <a:r>
              <a:rPr lang="en-GB" altLang="en-US" noProof="0" dirty="0">
                <a:solidFill>
                  <a:srgbClr val="000000"/>
                </a:solidFill>
                <a:latin typeface="Calibri" pitchFamily="34" charset="0"/>
                <a:ea typeface="ＭＳ Ｐゴシック" pitchFamily="34" charset="-128"/>
                <a:sym typeface="Calibri" pitchFamily="34" charset="0"/>
              </a:rPr>
              <a:t> traces in the </a:t>
            </a:r>
            <a:r>
              <a:rPr lang="en-GB" altLang="en-US" u="sng" noProof="0" dirty="0">
                <a:solidFill>
                  <a:schemeClr val="hlink"/>
                </a:solidFill>
                <a:latin typeface="Calibri" pitchFamily="34" charset="0"/>
                <a:ea typeface="ＭＳ Ｐゴシック" pitchFamily="34" charset="-128"/>
                <a:sym typeface="Calibri" pitchFamily="34" charset="0"/>
                <a:hlinkClick r:id="rId4"/>
              </a:rPr>
              <a:t>brain</a:t>
            </a:r>
            <a:r>
              <a:rPr lang="en-GB" altLang="en-US" noProof="0" dirty="0">
                <a:solidFill>
                  <a:srgbClr val="000000"/>
                </a:solidFill>
                <a:latin typeface="Calibri" pitchFamily="34" charset="0"/>
                <a:ea typeface="ＭＳ Ｐゴシック" pitchFamily="34" charset="-128"/>
                <a:sym typeface="Calibri" pitchFamily="34" charset="0"/>
              </a:rPr>
              <a:t>. The stronger the memory, the longer period of time that a person is able to recall it. A typical </a:t>
            </a:r>
            <a:r>
              <a:rPr lang="en-GB" altLang="en-US" u="sng" noProof="0" dirty="0">
                <a:solidFill>
                  <a:schemeClr val="hlink"/>
                </a:solidFill>
                <a:latin typeface="Calibri" pitchFamily="34" charset="0"/>
                <a:ea typeface="ＭＳ Ｐゴシック" pitchFamily="34" charset="-128"/>
                <a:sym typeface="Calibri" pitchFamily="34" charset="0"/>
                <a:hlinkClick r:id="rId5"/>
              </a:rPr>
              <a:t>graph</a:t>
            </a:r>
            <a:r>
              <a:rPr lang="en-GB" altLang="en-US" noProof="0" dirty="0">
                <a:solidFill>
                  <a:srgbClr val="000000"/>
                </a:solidFill>
                <a:latin typeface="Calibri" pitchFamily="34" charset="0"/>
                <a:ea typeface="ＭＳ Ｐゴシック" pitchFamily="34" charset="-128"/>
                <a:sym typeface="Calibri" pitchFamily="34" charset="0"/>
              </a:rPr>
              <a:t> of the </a:t>
            </a:r>
            <a:r>
              <a:rPr lang="en-GB" altLang="en-US" u="sng" noProof="0" dirty="0">
                <a:solidFill>
                  <a:schemeClr val="hlink"/>
                </a:solidFill>
                <a:latin typeface="Calibri" pitchFamily="34" charset="0"/>
                <a:ea typeface="ＭＳ Ｐゴシック" pitchFamily="34" charset="-128"/>
                <a:sym typeface="Calibri" pitchFamily="34" charset="0"/>
                <a:hlinkClick r:id="rId6"/>
              </a:rPr>
              <a:t>forgetting</a:t>
            </a:r>
            <a:r>
              <a:rPr lang="en-GB" altLang="en-US" noProof="0" dirty="0">
                <a:solidFill>
                  <a:srgbClr val="000000"/>
                </a:solidFill>
                <a:latin typeface="Calibri" pitchFamily="34" charset="0"/>
                <a:ea typeface="ＭＳ Ｐゴシック" pitchFamily="34" charset="-128"/>
                <a:sym typeface="Calibri" pitchFamily="34" charset="0"/>
              </a:rPr>
              <a:t> curve shows that humans tend to halve their memory of newly learned knowledge in a matter of days or weeks unless they consciously review the learned material.</a:t>
            </a:r>
          </a:p>
          <a:p>
            <a:pPr algn="l">
              <a:spcBef>
                <a:spcPts val="363"/>
              </a:spcBef>
              <a:buSzPct val="25000"/>
            </a:pPr>
            <a:endParaRPr lang="en-GB" altLang="en-US" noProof="0" dirty="0">
              <a:solidFill>
                <a:srgbClr val="000000"/>
              </a:solidFill>
              <a:latin typeface="Calibri" pitchFamily="34" charset="0"/>
              <a:ea typeface="ＭＳ Ｐゴシック" pitchFamily="34" charset="-128"/>
              <a:sym typeface="Calibri" pitchFamily="34" charset="0"/>
            </a:endParaRPr>
          </a:p>
          <a:p>
            <a:pPr algn="l">
              <a:spcBef>
                <a:spcPts val="363"/>
              </a:spcBef>
              <a:buSzPct val="25000"/>
            </a:pPr>
            <a:r>
              <a:rPr lang="en-GB" altLang="en-US" noProof="0" dirty="0">
                <a:ea typeface="ＭＳ Ｐゴシック" pitchFamily="34" charset="-128"/>
              </a:rPr>
              <a:t>The forgetting curve supports one of the seven kinds of memory failures: transience, which is the process of forgetting that occurs with the passage of time.</a:t>
            </a:r>
            <a:r>
              <a:rPr lang="en-GB" altLang="en-US" baseline="30000" noProof="0" dirty="0">
                <a:ea typeface="ＭＳ Ｐゴシック" pitchFamily="34" charset="-128"/>
              </a:rPr>
              <a:t> </a:t>
            </a:r>
            <a:r>
              <a:rPr lang="en-GB" altLang="en-US" noProof="0" dirty="0">
                <a:ea typeface="ＭＳ Ｐゴシック" pitchFamily="34" charset="-128"/>
              </a:rPr>
              <a:t>http://www.ncbi.nlm.nih.gov/pmc/articles/PMC4492928/</a:t>
            </a:r>
          </a:p>
          <a:p>
            <a:pPr algn="l">
              <a:spcBef>
                <a:spcPts val="363"/>
              </a:spcBef>
              <a:buSzPct val="25000"/>
            </a:pPr>
            <a:endParaRPr lang="en-GB" altLang="en-US" noProof="0" dirty="0">
              <a:solidFill>
                <a:srgbClr val="000000"/>
              </a:solidFill>
              <a:latin typeface="Calibri" pitchFamily="34" charset="0"/>
              <a:ea typeface="ＭＳ Ｐゴシック" pitchFamily="34" charset="-128"/>
              <a:sym typeface="Calibri" pitchFamily="34" charset="0"/>
            </a:endParaRPr>
          </a:p>
          <a:p>
            <a:pPr algn="l">
              <a:spcBef>
                <a:spcPts val="363"/>
              </a:spcBef>
              <a:buSzPct val="25000"/>
            </a:pPr>
            <a:endParaRPr lang="en-GB" altLang="en-US" noProof="0" dirty="0">
              <a:solidFill>
                <a:srgbClr val="000000"/>
              </a:solidFill>
              <a:latin typeface="Calibri" pitchFamily="34" charset="0"/>
              <a:ea typeface="ＭＳ Ｐゴシック" pitchFamily="34" charset="-128"/>
              <a:sym typeface="Calibri" pitchFamily="34" charset="0"/>
            </a:endParaRPr>
          </a:p>
          <a:p>
            <a:pPr algn="l">
              <a:spcBef>
                <a:spcPts val="363"/>
              </a:spcBef>
              <a:buSzPct val="25000"/>
            </a:pPr>
            <a:r>
              <a:rPr lang="en-GB" altLang="en-US" noProof="0" dirty="0">
                <a:solidFill>
                  <a:srgbClr val="000000"/>
                </a:solidFill>
                <a:latin typeface="Calibri" pitchFamily="34" charset="0"/>
                <a:ea typeface="ＭＳ Ｐゴシック" pitchFamily="34" charset="-128"/>
                <a:sym typeface="Calibri" pitchFamily="34" charset="0"/>
              </a:rPr>
              <a:t>Having a </a:t>
            </a:r>
            <a:r>
              <a:rPr lang="en-GB" altLang="en-US" b="1" noProof="0" dirty="0">
                <a:solidFill>
                  <a:srgbClr val="000000"/>
                </a:solidFill>
                <a:latin typeface="Calibri" pitchFamily="34" charset="0"/>
                <a:ea typeface="ＭＳ Ｐゴシック" pitchFamily="34" charset="-128"/>
                <a:sym typeface="Calibri" pitchFamily="34" charset="0"/>
              </a:rPr>
              <a:t>Multisensory learning experience </a:t>
            </a:r>
            <a:r>
              <a:rPr lang="en-GB" altLang="en-US" noProof="0" dirty="0">
                <a:solidFill>
                  <a:srgbClr val="000000"/>
                </a:solidFill>
                <a:latin typeface="Calibri" pitchFamily="34" charset="0"/>
                <a:ea typeface="ＭＳ Ｐゴシック" pitchFamily="34" charset="-128"/>
                <a:sym typeface="Calibri" pitchFamily="34" charset="0"/>
              </a:rPr>
              <a:t>(hearing, reading, seeing, doing) will better enable the learner to retain new information</a:t>
            </a:r>
            <a:endParaRPr lang="en-GB" altLang="en-US" noProof="0" dirty="0">
              <a:ea typeface="ＭＳ Ｐゴシック"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1349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mj-lt"/>
              <a:buNone/>
            </a:pPr>
            <a:r>
              <a:rPr lang="en-US" b="1" dirty="0">
                <a:ea typeface="ＭＳ Ｐゴシック" pitchFamily="34" charset="-128"/>
              </a:rPr>
              <a:t>Main idea: </a:t>
            </a:r>
            <a:r>
              <a:rPr lang="en-US" dirty="0">
                <a:ea typeface="ＭＳ Ｐゴシック" pitchFamily="34" charset="-128"/>
              </a:rPr>
              <a:t>Another tip we can do to help people remember our messages.  </a:t>
            </a:r>
          </a:p>
          <a:p>
            <a:pPr algn="l" rtl="0">
              <a:buFont typeface="+mj-lt"/>
              <a:buNone/>
            </a:pPr>
            <a:endParaRPr lang="en-US" b="1" dirty="0">
              <a:ea typeface="ＭＳ Ｐゴシック" pitchFamily="34" charset="-128"/>
            </a:endParaRPr>
          </a:p>
          <a:p>
            <a:pPr algn="l" rtl="0">
              <a:buFont typeface="+mj-lt"/>
              <a:buNone/>
            </a:pPr>
            <a:r>
              <a:rPr lang="en-US" b="1" dirty="0">
                <a:ea typeface="ＭＳ Ｐゴシック" pitchFamily="34" charset="-128"/>
              </a:rPr>
              <a:t>People tend to remember the first thing and the last thing they hear, and often forget what’s said in the middle. </a:t>
            </a:r>
          </a:p>
          <a:p>
            <a:pPr algn="l" rtl="0">
              <a:buFont typeface="+mj-lt"/>
              <a:buNone/>
            </a:pPr>
            <a:endParaRPr lang="en-US" b="1" dirty="0">
              <a:ea typeface="ＭＳ Ｐゴシック" pitchFamily="34" charset="-128"/>
            </a:endParaRPr>
          </a:p>
          <a:p>
            <a:pPr algn="l" rtl="0">
              <a:buFont typeface="Calibri" pitchFamily="34" charset="0"/>
              <a:buAutoNum type="arabicPeriod"/>
            </a:pPr>
            <a:r>
              <a:rPr lang="en-US" dirty="0">
                <a:ea typeface="ＭＳ Ｐゴシック" pitchFamily="34" charset="-128"/>
              </a:rPr>
              <a:t>Great educators, entertainers and salespersons know that people remember the beginning and the end. The middle is often a vast cognitive wasteland.</a:t>
            </a:r>
          </a:p>
          <a:p>
            <a:pPr algn="l" rtl="0">
              <a:buFont typeface="Calibri" pitchFamily="34" charset="0"/>
              <a:buAutoNum type="arabicPeriod"/>
            </a:pPr>
            <a:r>
              <a:rPr lang="en-US" dirty="0">
                <a:ea typeface="ＭＳ Ｐゴシック" pitchFamily="34" charset="-128"/>
              </a:rPr>
              <a:t>Compelling, new or surprising info help memory in the cognitive wasteland:  – a surprising statistic, a story, an analogy, etc.</a:t>
            </a:r>
          </a:p>
          <a:p>
            <a:pPr algn="l" rtl="0"/>
            <a:endParaRPr lang="en-US" dirty="0">
              <a:ea typeface="ＭＳ Ｐゴシック" pitchFamily="34" charset="-128"/>
            </a:endParaRPr>
          </a:p>
          <a:p>
            <a:pPr algn="l" rtl="0"/>
            <a:r>
              <a:rPr lang="en-GB" b="1" dirty="0">
                <a:ea typeface="ＭＳ Ｐゴシック" pitchFamily="34" charset="-128"/>
              </a:rPr>
              <a:t>Tip:</a:t>
            </a:r>
          </a:p>
          <a:p>
            <a:pPr algn="l" rtl="0"/>
            <a:r>
              <a:rPr lang="en-GB" dirty="0">
                <a:ea typeface="ＭＳ Ｐゴシック" pitchFamily="34" charset="-128"/>
              </a:rPr>
              <a:t>Say what you’re going to say, say it, say what you just said.</a:t>
            </a:r>
          </a:p>
          <a:p>
            <a:pPr algn="l" rtl="0">
              <a:buFont typeface="+mj-lt"/>
              <a:buNone/>
            </a:pPr>
            <a:endParaRPr lang="en-US" dirty="0">
              <a:ea typeface="ＭＳ Ｐゴシック" pitchFamily="34" charset="-128"/>
            </a:endParaRPr>
          </a:p>
          <a:p>
            <a:pPr algn="l" rtl="0">
              <a:buFont typeface="+mj-lt"/>
              <a:buNone/>
            </a:pPr>
            <a:r>
              <a:rPr lang="en-US" b="1" dirty="0">
                <a:ea typeface="ＭＳ Ｐゴシック" pitchFamily="34" charset="-128"/>
              </a:rPr>
              <a:t>Other info:</a:t>
            </a:r>
          </a:p>
          <a:p>
            <a:pPr algn="l" rtl="0">
              <a:buFont typeface="Calibri" pitchFamily="34" charset="0"/>
              <a:buAutoNum type="arabicPeriod"/>
            </a:pPr>
            <a:r>
              <a:rPr lang="en-US" dirty="0">
                <a:ea typeface="ＭＳ Ｐゴシック" pitchFamily="34" charset="-128"/>
              </a:rPr>
              <a:t>People remember what is outstanding or things that have particular meaning to them.</a:t>
            </a:r>
          </a:p>
          <a:p>
            <a:pPr algn="l" rtl="0">
              <a:buFont typeface="Calibri" pitchFamily="34" charset="0"/>
              <a:buAutoNum type="arabicPeriod"/>
            </a:pPr>
            <a:r>
              <a:rPr lang="en-US" dirty="0">
                <a:ea typeface="ＭＳ Ｐゴシック" pitchFamily="34" charset="-128"/>
              </a:rPr>
              <a:t>The human brain chunks information into manageable sizes. Most people cannot retain more than seven plus or minus two pieces of information. It is safe not to expect people to remember more than five things. Three is optimal.</a:t>
            </a:r>
          </a:p>
          <a:p>
            <a:pPr algn="l" rtl="0">
              <a:buFont typeface="Calibri" pitchFamily="34" charset="0"/>
              <a:buAutoNum type="arabicPeriod"/>
            </a:pPr>
            <a:r>
              <a:rPr lang="en-US" dirty="0">
                <a:ea typeface="ＭＳ Ｐゴシック" pitchFamily="34" charset="-128"/>
              </a:rPr>
              <a:t>People understand and retain information if there are regular “breaks”. Present one idea at a time and take physical breaks if possible. This could mean presenting an idea and inviting questions or reflection before going on to the next.</a:t>
            </a: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7926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Display</a:t>
            </a:r>
            <a:r>
              <a:rPr lang="en-GB" baseline="0" dirty="0"/>
              <a:t> the principle of the group speaking.</a:t>
            </a:r>
          </a:p>
          <a:p>
            <a:endParaRPr lang="en-GB" baseline="0" dirty="0"/>
          </a:p>
          <a:p>
            <a:r>
              <a:rPr lang="en-GB" baseline="0" dirty="0"/>
              <a:t>Reiterate that more info can be found on the website at the bottom of the page.  Full access to principles and resources/log-in details can be granted if requested.</a:t>
            </a:r>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223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US" altLang="en-US" b="1" dirty="0">
                <a:ea typeface="ＭＳ Ｐゴシック" pitchFamily="34" charset="-128"/>
              </a:rPr>
              <a:t>Main Idea: </a:t>
            </a:r>
            <a:r>
              <a:rPr lang="en-US" altLang="en-US" dirty="0">
                <a:ea typeface="ＭＳ Ｐゴシック" pitchFamily="34" charset="-128"/>
              </a:rPr>
              <a:t>Decide. What is your message? Messages are easier to remember if they explain the </a:t>
            </a:r>
            <a:r>
              <a:rPr lang="en-US" altLang="en-US" b="1" dirty="0">
                <a:ea typeface="ＭＳ Ｐゴシック" pitchFamily="34" charset="-128"/>
              </a:rPr>
              <a:t>key concept </a:t>
            </a:r>
            <a:r>
              <a:rPr lang="en-US" altLang="en-US" dirty="0">
                <a:ea typeface="ＭＳ Ｐゴシック" pitchFamily="34" charset="-128"/>
              </a:rPr>
              <a:t>in a short and compact manner. Making a message </a:t>
            </a:r>
            <a:r>
              <a:rPr lang="en-US" altLang="en-US" b="1" dirty="0">
                <a:ea typeface="ＭＳ Ｐゴシック" pitchFamily="34" charset="-128"/>
              </a:rPr>
              <a:t>simple </a:t>
            </a:r>
            <a:r>
              <a:rPr lang="en-US" altLang="en-US" dirty="0">
                <a:ea typeface="ＭＳ Ｐゴシック" pitchFamily="34" charset="-128"/>
              </a:rPr>
              <a:t>does not mean dumbing it down – it is essentially </a:t>
            </a:r>
            <a:r>
              <a:rPr lang="en-US" altLang="en-US" b="1" dirty="0">
                <a:ea typeface="ＭＳ Ｐゴシック" pitchFamily="34" charset="-128"/>
              </a:rPr>
              <a:t>getting to the point </a:t>
            </a:r>
            <a:r>
              <a:rPr lang="en-US" altLang="en-US" dirty="0">
                <a:ea typeface="ＭＳ Ｐゴシック" pitchFamily="34" charset="-128"/>
              </a:rPr>
              <a:t>by prioritizing the main message and explaining it in an easy to understand way.  It is helpful to use </a:t>
            </a:r>
            <a:r>
              <a:rPr lang="en-US" altLang="en-US" b="1" dirty="0">
                <a:ea typeface="ＭＳ Ｐゴシック" pitchFamily="34" charset="-128"/>
              </a:rPr>
              <a:t>analogies, metaphors or comparisons</a:t>
            </a:r>
            <a:r>
              <a:rPr lang="en-US" altLang="en-US" dirty="0">
                <a:ea typeface="ＭＳ Ｐゴシック" pitchFamily="34" charset="-128"/>
              </a:rPr>
              <a:t>.</a:t>
            </a:r>
          </a:p>
          <a:p>
            <a:pPr algn="l" rtl="0"/>
            <a:endParaRPr lang="en-US" altLang="en-US" dirty="0">
              <a:ea typeface="ＭＳ Ｐゴシック" pitchFamily="34" charset="-128"/>
            </a:endParaRPr>
          </a:p>
          <a:p>
            <a:pPr algn="l" rtl="0"/>
            <a:r>
              <a:rPr lang="en-US" altLang="en-US" b="1" dirty="0">
                <a:ea typeface="ＭＳ Ｐゴシック" pitchFamily="34" charset="-128"/>
              </a:rPr>
              <a:t>TIP: </a:t>
            </a:r>
            <a:r>
              <a:rPr lang="en-US" altLang="en-US" dirty="0">
                <a:ea typeface="ＭＳ Ｐゴシック" pitchFamily="34" charset="-128"/>
              </a:rPr>
              <a:t>to get to the core of what you want to communicate, imagine you are in WWII sending your messages through telegraph.  You know the transmission frequently cuts off prematurely, therefore, you need to write the most important thing first to ensure your message gets across. The lesser information,  coming second or third, is still important but won’t jeopardize your message if it doesn’t get through right away. </a:t>
            </a:r>
          </a:p>
          <a:p>
            <a:pPr algn="l" rtl="0"/>
            <a:endParaRPr lang="en-US" altLang="en-US" dirty="0">
              <a:ea typeface="ＭＳ Ｐゴシック" pitchFamily="34" charset="-128"/>
            </a:endParaRPr>
          </a:p>
          <a:p>
            <a:pPr algn="l" rtl="0"/>
            <a:r>
              <a:rPr lang="en-US" altLang="en-US" b="1" dirty="0">
                <a:ea typeface="ＭＳ Ｐゴシック" pitchFamily="34" charset="-128"/>
              </a:rPr>
              <a:t>WHO Example of a simple/core message:</a:t>
            </a:r>
          </a:p>
          <a:p>
            <a:pPr algn="l" rtl="0"/>
            <a:r>
              <a:rPr lang="en-CA" b="1" dirty="0"/>
              <a:t>“Protect yourself from mosquito bites”. </a:t>
            </a:r>
            <a:r>
              <a:rPr lang="en-CA" i="1" dirty="0"/>
              <a:t>From</a:t>
            </a:r>
            <a:r>
              <a:rPr lang="en-CA" dirty="0"/>
              <a:t> </a:t>
            </a:r>
            <a:r>
              <a:rPr lang="en-CA" i="1" dirty="0"/>
              <a:t>Risk communication in the context of </a:t>
            </a:r>
            <a:r>
              <a:rPr lang="en-CA" i="1" dirty="0" err="1"/>
              <a:t>Zika</a:t>
            </a:r>
            <a:r>
              <a:rPr lang="en-CA" i="1" dirty="0"/>
              <a:t> virus Interim guidance 1 March 2016 (</a:t>
            </a:r>
            <a:r>
              <a:rPr lang="en-CA" i="1" dirty="0">
                <a:hlinkClick r:id="rId3"/>
              </a:rPr>
              <a:t>http://apps.who.int/iris/bitstream/10665/204513/1/WHO_ZIKV_RCCE_16.1_eng.pdf?ua=1</a:t>
            </a:r>
            <a:r>
              <a:rPr lang="en-CA" i="1" dirty="0"/>
              <a:t>)</a:t>
            </a:r>
            <a:endParaRPr lang="en-US" i="1" dirty="0"/>
          </a:p>
          <a:p>
            <a:pPr algn="l" rtl="0"/>
            <a:r>
              <a:rPr lang="en-US" altLang="en-US" i="1" dirty="0">
                <a:ea typeface="ＭＳ Ｐゴシック" pitchFamily="34" charset="-128"/>
                <a:hlinkClick r:id="rId4"/>
              </a:rPr>
              <a:t>http://www.who.int/emergencies/zika-virus/articles/mosquito-control/en/</a:t>
            </a:r>
            <a:endParaRPr lang="en-US" altLang="en-US" i="1" dirty="0">
              <a:ea typeface="ＭＳ Ｐゴシック" pitchFamily="34" charset="-128"/>
            </a:endParaRPr>
          </a:p>
          <a:p>
            <a:pPr algn="l" rtl="0"/>
            <a:endParaRPr lang="en-US" altLang="en-US" b="1" i="1" dirty="0">
              <a:ea typeface="ＭＳ Ｐゴシック" pitchFamily="34" charset="-128"/>
            </a:endParaRPr>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8</a:t>
            </a:fld>
            <a:endParaRPr lang="en-US" dirty="0"/>
          </a:p>
        </p:txBody>
      </p:sp>
    </p:spTree>
    <p:extLst>
      <p:ext uri="{BB962C8B-B14F-4D97-AF65-F5344CB8AC3E}">
        <p14:creationId xmlns:p14="http://schemas.microsoft.com/office/powerpoint/2010/main" val="37565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dirty="0">
                <a:ea typeface="ＭＳ Ｐゴシック" pitchFamily="34" charset="-128"/>
              </a:rPr>
              <a:t>In order for people to remember your messages, you must first get their attention – then keep their attention.  Unexpected messages can convey surprise, interest, shock, revelation, curiosity…in your audience.  You don’t get what you expect, so you remember!</a:t>
            </a:r>
          </a:p>
          <a:p>
            <a:pPr algn="l" rtl="0"/>
            <a:r>
              <a:rPr lang="en-GB" altLang="en-US" sz="1200" b="1" dirty="0">
                <a:ea typeface="ＭＳ Ｐゴシック" pitchFamily="34" charset="-128"/>
              </a:rPr>
              <a:t>WHO Example: </a:t>
            </a:r>
            <a:r>
              <a:rPr lang="en-GB" altLang="en-US" sz="1200" dirty="0">
                <a:ea typeface="ＭＳ Ｐゴシック" pitchFamily="34" charset="-128"/>
              </a:rPr>
              <a:t>World Water Day, March 2013. “</a:t>
            </a:r>
            <a:r>
              <a:rPr lang="en-US" altLang="en-US" sz="1200" dirty="0">
                <a:solidFill>
                  <a:srgbClr val="333333"/>
                </a:solidFill>
                <a:latin typeface="Helvetica" pitchFamily="34" charset="0"/>
                <a:ea typeface="ＭＳ Ｐゴシック" pitchFamily="34" charset="-128"/>
              </a:rPr>
              <a:t>Out of the world’s estimated 7 billion people, 6 billion have access to mobile phones. Only 4.5 billion have access to working toilets.”  </a:t>
            </a:r>
          </a:p>
          <a:p>
            <a:pPr marL="628650" lvl="1" indent="-171450" algn="l" rtl="0">
              <a:buFontTx/>
              <a:buChar char="•"/>
            </a:pPr>
            <a:r>
              <a:rPr lang="en-US" altLang="en-US" sz="1200" dirty="0">
                <a:solidFill>
                  <a:srgbClr val="333333"/>
                </a:solidFill>
                <a:latin typeface="Helvetica" pitchFamily="34" charset="0"/>
                <a:ea typeface="ＭＳ Ｐゴシック" pitchFamily="34" charset="-128"/>
              </a:rPr>
              <a:t>1.1 billion defecate in the open – which leads to disease, assault and death </a:t>
            </a:r>
          </a:p>
          <a:p>
            <a:pPr marL="628650" lvl="1" indent="-171450" algn="l" rtl="0">
              <a:buFontTx/>
              <a:buChar char="•"/>
            </a:pPr>
            <a:r>
              <a:rPr lang="en-US" altLang="en-US" sz="1200" b="1" dirty="0">
                <a:solidFill>
                  <a:srgbClr val="333333"/>
                </a:solidFill>
                <a:latin typeface="Helvetica Neue"/>
                <a:ea typeface="Arial" pitchFamily="34" charset="0"/>
              </a:rPr>
              <a:t>The call to action</a:t>
            </a:r>
            <a:r>
              <a:rPr lang="en-US" altLang="en-US" sz="1200" dirty="0">
                <a:solidFill>
                  <a:srgbClr val="333333"/>
                </a:solidFill>
                <a:latin typeface="Helvetica Neue"/>
                <a:ea typeface="Arial" pitchFamily="34" charset="0"/>
              </a:rPr>
              <a:t>: which comes on the eve of World Water Day, aims to focus on improving hygiene, changing social norms, better managing human waste and waste-water, and, by 2025, completely eliminating the practice of open defecation, which perpetuates the vicious cycle of disease and entrenched poverty.</a:t>
            </a:r>
            <a:endParaRPr lang="en-GB" altLang="en-US" sz="1200" dirty="0">
              <a:ea typeface="ＭＳ Ｐゴシック" pitchFamily="34" charset="-128"/>
            </a:endParaRPr>
          </a:p>
          <a:p>
            <a:pPr algn="l" rtl="0"/>
            <a:r>
              <a:rPr lang="en-GB" altLang="en-US" sz="1200" dirty="0">
                <a:ea typeface="ＭＳ Ｐゴシック" pitchFamily="34" charset="-128"/>
              </a:rPr>
              <a:t>This message is unexpected – comparing cell phones to toilets. It is surprising, it arouses curiosity, it’s a fact – and it breaks a pattern…talking about toilets is not so common for the UN.  This message got people to pay attention – and made them want to know more – which educated them about the real problem the lack of toilets has on sanitation, health and safety.</a:t>
            </a:r>
          </a:p>
          <a:p>
            <a:pPr algn="l" rtl="0"/>
            <a:r>
              <a:rPr lang="en-GB" altLang="en-US" sz="1200" dirty="0">
                <a:ea typeface="ＭＳ Ｐゴシック" pitchFamily="34" charset="-128"/>
              </a:rPr>
              <a:t>World Water Day Reference:  http://www.un.org/apps/news/story.asp?NewsID=44452#.V_1PHyv8KUk</a:t>
            </a:r>
          </a:p>
          <a:p>
            <a:pPr algn="l" rtl="0"/>
            <a:endParaRPr lang="en-GB" altLang="en-US" dirty="0">
              <a:ea typeface="ＭＳ Ｐゴシック" pitchFamily="34" charset="-128"/>
            </a:endParaRPr>
          </a:p>
          <a:p>
            <a:pPr algn="l" rtl="0"/>
            <a:endParaRPr lang="en-GB" altLang="en-US" dirty="0">
              <a:ea typeface="ＭＳ Ｐゴシック" pitchFamily="34" charset="-128"/>
            </a:endParaRPr>
          </a:p>
        </p:txBody>
      </p:sp>
      <p:sp>
        <p:nvSpPr>
          <p:cNvPr id="4" name="Foliennummernplatzhalter 3"/>
          <p:cNvSpPr>
            <a:spLocks noGrp="1"/>
          </p:cNvSpPr>
          <p:nvPr>
            <p:ph type="sldNum" sz="quarter" idx="10"/>
          </p:nvPr>
        </p:nvSpPr>
        <p:spPr/>
        <p:txBody>
          <a:bodyPr/>
          <a:lstStyle/>
          <a:p>
            <a:fld id="{907DFC79-30DA-484F-85C8-36E3971802A1}" type="slidenum">
              <a:rPr lang="en-US" smtClean="0"/>
              <a:t>9</a:t>
            </a:fld>
            <a:endParaRPr lang="en-US" dirty="0"/>
          </a:p>
        </p:txBody>
      </p:sp>
    </p:spTree>
    <p:extLst>
      <p:ext uri="{BB962C8B-B14F-4D97-AF65-F5344CB8AC3E}">
        <p14:creationId xmlns:p14="http://schemas.microsoft.com/office/powerpoint/2010/main" val="375659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eaLnBrk="1" hangingPunct="1"/>
            <a:r>
              <a:rPr lang="en-GB" altLang="en-US" sz="1200" b="1" dirty="0">
                <a:ea typeface="ＭＳ Ｐゴシック" pitchFamily="34" charset="-128"/>
              </a:rPr>
              <a:t>Main Idea: </a:t>
            </a:r>
            <a:r>
              <a:rPr lang="en-GB" altLang="en-US" sz="1200" dirty="0">
                <a:ea typeface="ＭＳ Ｐゴシック" pitchFamily="34" charset="-128"/>
              </a:rPr>
              <a:t>You need to connect a diverse audience to your communication.  To get your message across you must be clear and your message must be memorable.  Being concrete is using </a:t>
            </a:r>
            <a:r>
              <a:rPr lang="en-GB" altLang="en-US" sz="1200" b="1" dirty="0">
                <a:ea typeface="ＭＳ Ｐゴシック" pitchFamily="34" charset="-128"/>
              </a:rPr>
              <a:t>real objects </a:t>
            </a:r>
            <a:r>
              <a:rPr lang="en-GB" altLang="en-US" sz="1200" dirty="0">
                <a:ea typeface="ＭＳ Ｐゴシック" pitchFamily="34" charset="-128"/>
              </a:rPr>
              <a:t>(concrete nouns /actual things like: cat, water, teacher) vs abstract nouns (truth, excellence, adulthood) in your communications.  Concrete nouns are easy to visualize which in turn are easier to remember. </a:t>
            </a:r>
          </a:p>
          <a:p>
            <a:pPr algn="l" rtl="0" eaLnBrk="1" hangingPunct="1"/>
            <a:r>
              <a:rPr lang="en-US" altLang="en-US" sz="1200" b="1" dirty="0">
                <a:solidFill>
                  <a:srgbClr val="000000"/>
                </a:solidFill>
                <a:ea typeface="ＭＳ Ｐゴシック" pitchFamily="34" charset="-128"/>
              </a:rPr>
              <a:t>Tip: </a:t>
            </a:r>
            <a:r>
              <a:rPr lang="en-US" altLang="en-US" sz="1200" dirty="0">
                <a:solidFill>
                  <a:srgbClr val="000000"/>
                </a:solidFill>
                <a:ea typeface="ＭＳ Ｐゴシック" pitchFamily="34" charset="-128"/>
              </a:rPr>
              <a:t>Making numbers concrete: </a:t>
            </a:r>
          </a:p>
          <a:p>
            <a:pPr lvl="1" algn="l" rtl="0" eaLnBrk="1" hangingPunct="1">
              <a:buFontTx/>
              <a:buChar char="•"/>
            </a:pPr>
            <a:r>
              <a:rPr lang="en-US" altLang="en-US" sz="1200" dirty="0">
                <a:solidFill>
                  <a:srgbClr val="000000"/>
                </a:solidFill>
                <a:latin typeface="freight-text-pro"/>
                <a:ea typeface="Arial" pitchFamily="34" charset="0"/>
              </a:rPr>
              <a:t>More than 80% — not 82%</a:t>
            </a:r>
          </a:p>
          <a:p>
            <a:pPr lvl="1" algn="l" rtl="0" eaLnBrk="1" hangingPunct="1">
              <a:buFontTx/>
              <a:buChar char="•"/>
            </a:pPr>
            <a:r>
              <a:rPr lang="en-US" altLang="en-US" sz="1200" dirty="0">
                <a:solidFill>
                  <a:srgbClr val="000000"/>
                </a:solidFill>
                <a:latin typeface="freight-text-pro"/>
                <a:ea typeface="Arial" pitchFamily="34" charset="0"/>
              </a:rPr>
              <a:t>Two-thirds — not 67%</a:t>
            </a:r>
          </a:p>
          <a:p>
            <a:pPr lvl="1" algn="l" rtl="0" eaLnBrk="1" hangingPunct="1">
              <a:buFontTx/>
              <a:buChar char="•"/>
            </a:pPr>
            <a:r>
              <a:rPr lang="en-US" altLang="en-US" sz="1200" dirty="0">
                <a:solidFill>
                  <a:srgbClr val="000000"/>
                </a:solidFill>
                <a:latin typeface="freight-text-pro"/>
                <a:ea typeface="Arial" pitchFamily="34" charset="0"/>
              </a:rPr>
              <a:t>Almost one hundred years ago — not 95 years ago</a:t>
            </a:r>
          </a:p>
          <a:p>
            <a:pPr lvl="1" algn="l" rtl="0" eaLnBrk="1" hangingPunct="1">
              <a:buFontTx/>
              <a:buChar char="•"/>
            </a:pPr>
            <a:r>
              <a:rPr lang="en-US" altLang="en-US" sz="1200" dirty="0">
                <a:solidFill>
                  <a:srgbClr val="000000"/>
                </a:solidFill>
                <a:latin typeface="freight-text-pro"/>
                <a:ea typeface="Arial" pitchFamily="34" charset="0"/>
              </a:rPr>
              <a:t>More than 6,000 people — not 6,300 people</a:t>
            </a:r>
            <a:endParaRPr lang="en-US" altLang="en-US" sz="1200" dirty="0">
              <a:solidFill>
                <a:srgbClr val="000000"/>
              </a:solidFill>
              <a:ea typeface="ＭＳ Ｐゴシック" pitchFamily="34" charset="-128"/>
            </a:endParaRPr>
          </a:p>
          <a:p>
            <a:pPr algn="l" rtl="0"/>
            <a:r>
              <a:rPr lang="en-US" altLang="en-US" sz="1200" dirty="0">
                <a:solidFill>
                  <a:srgbClr val="000000"/>
                </a:solidFill>
                <a:ea typeface="ＭＳ Ｐゴシック" pitchFamily="34" charset="-128"/>
              </a:rPr>
              <a:t>Reference:  Numbers: Jeremy Porter Communications:  http://www.jrmyprtr.com/great-key-messages/</a:t>
            </a:r>
          </a:p>
          <a:p>
            <a:pPr algn="l" rtl="0"/>
            <a:endParaRPr lang="en-GB" altLang="en-US" sz="1200" b="1" dirty="0">
              <a:ea typeface="ＭＳ Ｐゴシック" pitchFamily="34" charset="-128"/>
            </a:endParaRPr>
          </a:p>
          <a:p>
            <a:pPr algn="l" rtl="0"/>
            <a:r>
              <a:rPr lang="en-GB" altLang="en-US" sz="1200" b="1" dirty="0">
                <a:ea typeface="ＭＳ Ｐゴシック" pitchFamily="34" charset="-128"/>
              </a:rPr>
              <a:t>WHO example:   </a:t>
            </a:r>
            <a:r>
              <a:rPr lang="en-GB" altLang="en-US" sz="1200" dirty="0">
                <a:solidFill>
                  <a:srgbClr val="000000"/>
                </a:solidFill>
                <a:ea typeface="ＭＳ Ｐゴシック" pitchFamily="34" charset="-128"/>
              </a:rPr>
              <a:t>1 can of Coke has 40 grams of sugar, that’s 9 tsp! – this is a </a:t>
            </a:r>
            <a:r>
              <a:rPr lang="en-GB" altLang="en-US" sz="1200" b="1" dirty="0">
                <a:solidFill>
                  <a:srgbClr val="000000"/>
                </a:solidFill>
                <a:ea typeface="ＭＳ Ｐゴシック" pitchFamily="34" charset="-128"/>
              </a:rPr>
              <a:t>concrete</a:t>
            </a:r>
            <a:r>
              <a:rPr lang="en-GB" altLang="en-US" sz="1200" dirty="0">
                <a:solidFill>
                  <a:srgbClr val="000000"/>
                </a:solidFill>
                <a:ea typeface="ＭＳ Ｐゴシック" pitchFamily="34" charset="-128"/>
              </a:rPr>
              <a:t> message using what we know (teaspoons) to explain the number of grams in a can of coke.</a:t>
            </a:r>
            <a:endParaRPr lang="en-GB" altLang="en-US" sz="1200" dirty="0">
              <a:ea typeface="ＭＳ Ｐゴシック" pitchFamily="34" charset="-128"/>
            </a:endParaRPr>
          </a:p>
          <a:p>
            <a:pPr algn="l" rtl="0"/>
            <a:r>
              <a:rPr lang="en-GB" altLang="en-US" sz="1200" dirty="0">
                <a:ea typeface="ＭＳ Ｐゴシック" pitchFamily="34" charset="-128"/>
              </a:rPr>
              <a:t>References: http://who.int/dietphysicalactivity/publications/fiscal-policies-diet-prevention/en/</a:t>
            </a:r>
          </a:p>
          <a:p>
            <a:pPr algn="l" rtl="0"/>
            <a:r>
              <a:rPr lang="en-GB" altLang="en-US" sz="1200" dirty="0">
                <a:ea typeface="ＭＳ Ｐゴシック" pitchFamily="34" charset="-128"/>
              </a:rPr>
              <a:t>http://iris.paho.org/xmlui/handle/123456789/18391</a:t>
            </a:r>
          </a:p>
          <a:p>
            <a:pPr algn="l" rtl="0"/>
            <a:endParaRPr lang="en-GB" altLang="en-US" b="1" dirty="0">
              <a:ea typeface="ＭＳ Ｐゴシック" pitchFamily="34" charset="-128"/>
            </a:endParaRPr>
          </a:p>
          <a:p>
            <a:pPr algn="l" rtl="0"/>
            <a:endParaRPr lang="en-GB" altLang="en-US" b="1" dirty="0">
              <a:ea typeface="ＭＳ Ｐゴシック" pitchFamily="34" charset="-128"/>
            </a:endParaRPr>
          </a:p>
          <a:p>
            <a:pPr algn="l" rtl="0"/>
            <a:endParaRPr lang="en-GB" altLang="en-US" dirty="0">
              <a:ea typeface="ＭＳ Ｐゴシック" pitchFamily="34" charset="-128"/>
            </a:endParaRPr>
          </a:p>
        </p:txBody>
      </p:sp>
      <p:sp>
        <p:nvSpPr>
          <p:cNvPr id="4" name="Foliennummernplatzhalter 3"/>
          <p:cNvSpPr>
            <a:spLocks noGrp="1"/>
          </p:cNvSpPr>
          <p:nvPr>
            <p:ph type="sldNum" sz="quarter" idx="10"/>
          </p:nvPr>
        </p:nvSpPr>
        <p:spPr/>
        <p:txBody>
          <a:bodyPr/>
          <a:lstStyle/>
          <a:p>
            <a:fld id="{907DFC79-30DA-484F-85C8-36E3971802A1}" type="slidenum">
              <a:rPr lang="en-US" smtClean="0"/>
              <a:t>10</a:t>
            </a:fld>
            <a:endParaRPr lang="en-US" dirty="0"/>
          </a:p>
        </p:txBody>
      </p:sp>
    </p:spTree>
    <p:extLst>
      <p:ext uri="{BB962C8B-B14F-4D97-AF65-F5344CB8AC3E}">
        <p14:creationId xmlns:p14="http://schemas.microsoft.com/office/powerpoint/2010/main" val="375659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507B0C2-A202-4C07-95A0-154586A4069A}" type="datetime1">
              <a:rPr lang="en-GB" noProof="0" smtClean="0"/>
              <a:t>13/03/2020</a:t>
            </a:fld>
            <a:endParaRPr lang="en-GB" noProof="0"/>
          </a:p>
        </p:txBody>
      </p:sp>
      <p:sp>
        <p:nvSpPr>
          <p:cNvPr id="19" name="Footer Placeholder 18"/>
          <p:cNvSpPr>
            <a:spLocks noGrp="1"/>
          </p:cNvSpPr>
          <p:nvPr>
            <p:ph type="ftr" sz="quarter" idx="15"/>
          </p:nvPr>
        </p:nvSpPr>
        <p:spPr bwMode="invGray">
          <a:xfrm>
            <a:off x="1044743" y="6578600"/>
            <a:ext cx="4179189" cy="181988"/>
          </a:xfrm>
          <a:noFill/>
        </p:spPr>
        <p:txBody>
          <a:bodyPr/>
          <a:lstStyle/>
          <a:p>
            <a:r>
              <a:rPr lang="en-US" noProof="0"/>
              <a:t>Department of Communications, World Health Organization</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20EF2FE6-D409-411A-8EED-31DC4B8DF968}"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344521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4200E0A6-C209-4984-A130-E8CF8A1F4C3D}"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643506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6EE26F72-9B27-47FD-9C4E-D9E4EB8258C6}"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40651339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8A66548A-8C1F-424D-84DE-1676E9B86512}"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3819648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52695331-5749-4351-A8DA-A13BE822447D}" type="datetime1">
              <a:rPr lang="en-GB" smtClean="0">
                <a:solidFill>
                  <a:srgbClr val="F3F3F3"/>
                </a:solidFill>
              </a:rPr>
              <a:pPr/>
              <a:t>13/03/2020</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3305857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E16D553-D644-4FDE-A007-538C4879F7EE}" type="datetime1">
              <a:rPr lang="en-GB" smtClean="0">
                <a:solidFill>
                  <a:srgbClr val="F3F3F3"/>
                </a:solidFill>
              </a:rPr>
              <a:pPr/>
              <a:t>13/03/2020</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GB" dirty="0">
                <a:solidFill>
                  <a:srgbClr val="F3F3F3"/>
                </a:solidFill>
              </a:rPr>
              <a:t>WHO Communication for Health</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41660714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D19FF301-4770-4B9F-BBD7-F05FF6210C2A}" type="datetime1">
              <a:rPr lang="en-GB" smtClean="0">
                <a:solidFill>
                  <a:srgbClr val="F3F3F3"/>
                </a:solidFill>
              </a:rPr>
              <a:pPr/>
              <a:t>13/03/2020</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dirty="0">
                <a:solidFill>
                  <a:srgbClr val="F3F3F3"/>
                </a:solidFill>
              </a:rPr>
              <a:t>WHO Communication for Health</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21852369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smtClean="0">
                <a:solidFill>
                  <a:srgbClr val="F3F3F3"/>
                </a:solidFill>
              </a:rPr>
              <a:pPr/>
              <a:t>13/03/2020</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GB">
                <a:solidFill>
                  <a:srgbClr val="F3F3F3"/>
                </a:solidFill>
              </a:rPr>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6793132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17FCB84B-A7F0-42B6-93B1-49135187116D}" type="datetime1">
              <a:rPr lang="en-GB" smtClean="0">
                <a:solidFill>
                  <a:srgbClr val="F3F3F3"/>
                </a:solidFill>
              </a:rPr>
              <a:pPr/>
              <a:t>13/03/2020</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932672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br>
              <a:rPr lang="en-GB" noProof="0" dirty="0"/>
            </a:br>
            <a:r>
              <a:rPr lang="en-GB" noProof="0" dirty="0"/>
              <a:t>1211, Geneva</a:t>
            </a:r>
          </a:p>
          <a:p>
            <a:r>
              <a:rPr lang="en-GB" noProof="0" dirty="0"/>
              <a:t>Switzerland</a:t>
            </a:r>
          </a:p>
        </p:txBody>
      </p:sp>
    </p:spTree>
    <p:extLst>
      <p:ext uri="{BB962C8B-B14F-4D97-AF65-F5344CB8AC3E}">
        <p14:creationId xmlns:p14="http://schemas.microsoft.com/office/powerpoint/2010/main" val="200938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a:t>Edit Master text styles</a:t>
            </a:r>
          </a:p>
          <a:p>
            <a:pPr lvl="1"/>
            <a:r>
              <a:rPr lang="en-GB" noProof="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331CFDBE-2151-485F-9D16-20EF112431E5}" type="datetime1">
              <a:rPr lang="en-GB" noProof="0" smtClean="0"/>
              <a:t>13/03/2020</a:t>
            </a:fld>
            <a:endParaRPr lang="en-GB" noProof="0"/>
          </a:p>
        </p:txBody>
      </p:sp>
      <p:sp>
        <p:nvSpPr>
          <p:cNvPr id="3" name="Footer Placeholder 2"/>
          <p:cNvSpPr>
            <a:spLocks noGrp="1"/>
          </p:cNvSpPr>
          <p:nvPr>
            <p:ph type="ftr" sz="quarter" idx="20"/>
          </p:nvPr>
        </p:nvSpPr>
        <p:spPr bwMode="gray">
          <a:xfrm>
            <a:off x="1044743" y="6587066"/>
            <a:ext cx="4179189" cy="173521"/>
          </a:xfrm>
        </p:spPr>
        <p:txBody>
          <a:bodyPr/>
          <a:lstStyle>
            <a:lvl1pPr>
              <a:defRPr>
                <a:solidFill>
                  <a:schemeClr val="bg2"/>
                </a:solidFill>
              </a:defRPr>
            </a:lvl1pPr>
          </a:lstStyle>
          <a:p>
            <a:r>
              <a:rPr lang="en-US" noProof="0"/>
              <a:t>Department of Communications, World Health Organization</a:t>
            </a:r>
            <a:endParaRPr lang="en-GB" noProof="0"/>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Quote: No Title">
    <p:bg>
      <p:bgPr>
        <a:gradFill flip="none" rotWithShape="1">
          <a:gsLst>
            <a:gs pos="66277">
              <a:srgbClr val="FFFFFF"/>
            </a:gs>
            <a:gs pos="100000">
              <a:srgbClr val="EBEBEB"/>
            </a:gs>
          </a:gsLst>
          <a:path path="circle">
            <a:fillToRect l="50000" t="50000" r="50000" b="50000"/>
          </a:path>
        </a:gradFill>
        <a:effectLst/>
      </p:bgPr>
    </p:bg>
    <p:spTree>
      <p:nvGrpSpPr>
        <p:cNvPr id="1" name=""/>
        <p:cNvGrpSpPr/>
        <p:nvPr/>
      </p:nvGrpSpPr>
      <p:grpSpPr>
        <a:xfrm>
          <a:off x="0" y="0"/>
          <a:ext cx="0" cy="0"/>
          <a:chOff x="0" y="0"/>
          <a:chExt cx="0" cy="0"/>
        </a:xfrm>
      </p:grpSpPr>
      <p:sp>
        <p:nvSpPr>
          <p:cNvPr id="326" name="Shape 32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62993550"/>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22917638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ECEC0E9B-6A20-4D88-8E07-D0E7BBDC1060}" type="datetime1">
              <a:rPr lang="en-GB" smtClean="0">
                <a:solidFill>
                  <a:srgbClr val="F3F3F3"/>
                </a:solidFill>
              </a:rPr>
              <a:pPr/>
              <a:t>13/03/2020</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GB" dirty="0">
                <a:solidFill>
                  <a:srgbClr val="F3F3F3"/>
                </a:solidFill>
              </a:rPr>
              <a:t>WHO Communication for Health</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7470191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121A3594-6010-49C7-925D-BA11746CC6BD}"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712886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52D8DCC0-7D97-4AFB-B891-DE9916FF98BA}"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8983435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20EF2FE6-D409-411A-8EED-31DC4B8DF968}"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8305262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4200E0A6-C209-4984-A130-E8CF8A1F4C3D}"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6302407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6EE26F72-9B27-47FD-9C4E-D9E4EB8258C6}"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767212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8A66548A-8C1F-424D-84DE-1676E9B86512}"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4985951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52695331-5749-4351-A8DA-A13BE822447D}" type="datetime1">
              <a:rPr lang="en-GB" smtClean="0">
                <a:solidFill>
                  <a:srgbClr val="F3F3F3"/>
                </a:solidFill>
              </a:rPr>
              <a:pPr/>
              <a:t>13/03/2020</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77016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C88C690E-2754-4B74-A02D-E32DABADFACA}" type="datetime1">
              <a:rPr lang="en-GB" noProof="0" smtClean="0"/>
              <a:t>13/03/2020</a:t>
            </a:fld>
            <a:endParaRPr lang="en-GB" noProof="0"/>
          </a:p>
        </p:txBody>
      </p:sp>
      <p:sp>
        <p:nvSpPr>
          <p:cNvPr id="8" name="Footer Placeholder 7"/>
          <p:cNvSpPr>
            <a:spLocks noGrp="1"/>
          </p:cNvSpPr>
          <p:nvPr>
            <p:ph type="ftr" sz="quarter" idx="31"/>
          </p:nvPr>
        </p:nvSpPr>
        <p:spPr bwMode="gray">
          <a:xfrm>
            <a:off x="1044743" y="6587066"/>
            <a:ext cx="4179189" cy="173521"/>
          </a:xfrm>
        </p:spPr>
        <p:txBody>
          <a:bodyPr/>
          <a:lstStyle/>
          <a:p>
            <a:r>
              <a:rPr lang="en-US" noProof="0"/>
              <a:t>Department of Communications, World Health Organization</a:t>
            </a:r>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38198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E16D553-D644-4FDE-A007-538C4879F7EE}" type="datetime1">
              <a:rPr lang="en-GB" smtClean="0">
                <a:solidFill>
                  <a:srgbClr val="F3F3F3"/>
                </a:solidFill>
              </a:rPr>
              <a:pPr/>
              <a:t>13/03/2020</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GB" dirty="0">
                <a:solidFill>
                  <a:srgbClr val="F3F3F3"/>
                </a:solidFill>
              </a:rPr>
              <a:t>WHO Communication for Health</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8209400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D19FF301-4770-4B9F-BBD7-F05FF6210C2A}" type="datetime1">
              <a:rPr lang="en-GB" smtClean="0">
                <a:solidFill>
                  <a:srgbClr val="F3F3F3"/>
                </a:solidFill>
              </a:rPr>
              <a:pPr/>
              <a:t>13/03/2020</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dirty="0">
                <a:solidFill>
                  <a:srgbClr val="F3F3F3"/>
                </a:solidFill>
              </a:rPr>
              <a:t>WHO Communication for Health</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1938378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smtClean="0">
                <a:solidFill>
                  <a:srgbClr val="F3F3F3"/>
                </a:solidFill>
              </a:rPr>
              <a:pPr/>
              <a:t>13/03/2020</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GB">
                <a:solidFill>
                  <a:srgbClr val="F3F3F3"/>
                </a:solidFill>
              </a:rPr>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489994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17FCB84B-A7F0-42B6-93B1-49135187116D}" type="datetime1">
              <a:rPr lang="en-GB" smtClean="0">
                <a:solidFill>
                  <a:srgbClr val="F3F3F3"/>
                </a:solidFill>
              </a:rPr>
              <a:pPr/>
              <a:t>13/03/2020</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6999107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br>
              <a:rPr lang="en-GB" noProof="0" dirty="0"/>
            </a:br>
            <a:r>
              <a:rPr lang="en-GB" noProof="0" dirty="0"/>
              <a:t>1211, Geneva</a:t>
            </a:r>
          </a:p>
          <a:p>
            <a:r>
              <a:rPr lang="en-GB" noProof="0" dirty="0"/>
              <a:t>Switzerland</a:t>
            </a:r>
          </a:p>
        </p:txBody>
      </p:sp>
    </p:spTree>
    <p:extLst>
      <p:ext uri="{BB962C8B-B14F-4D97-AF65-F5344CB8AC3E}">
        <p14:creationId xmlns:p14="http://schemas.microsoft.com/office/powerpoint/2010/main" val="1741401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28721092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ECEC0E9B-6A20-4D88-8E07-D0E7BBDC1060}" type="datetime1">
              <a:rPr lang="en-GB" smtClean="0">
                <a:solidFill>
                  <a:srgbClr val="F3F3F3"/>
                </a:solidFill>
              </a:rPr>
              <a:pPr/>
              <a:t>13/03/2020</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GB" dirty="0">
                <a:solidFill>
                  <a:srgbClr val="F3F3F3"/>
                </a:solidFill>
              </a:rPr>
              <a:t>WHO Communication for Health</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4275433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121A3594-6010-49C7-925D-BA11746CC6BD}"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0276419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52D8DCC0-7D97-4AFB-B891-DE9916FF98BA}"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3003662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20EF2FE6-D409-411A-8EED-31DC4B8DF968}"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0107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A8F63B8D-2A2A-4902-8C94-493D009C143B}" type="datetime1">
              <a:rPr lang="en-GB" noProof="0" smtClean="0"/>
              <a:t>13/03/2020</a:t>
            </a:fld>
            <a:endParaRPr lang="en-GB" noProof="0"/>
          </a:p>
        </p:txBody>
      </p:sp>
      <p:sp>
        <p:nvSpPr>
          <p:cNvPr id="4" name="Footer Placeholder 3"/>
          <p:cNvSpPr>
            <a:spLocks noGrp="1"/>
          </p:cNvSpPr>
          <p:nvPr>
            <p:ph type="ftr" sz="quarter" idx="11"/>
          </p:nvPr>
        </p:nvSpPr>
        <p:spPr bwMode="invGray">
          <a:xfrm>
            <a:off x="1044743" y="6595532"/>
            <a:ext cx="4179189" cy="165055"/>
          </a:xfrm>
        </p:spPr>
        <p:txBody>
          <a:bodyPr/>
          <a:lstStyle/>
          <a:p>
            <a:r>
              <a:rPr lang="en-US" noProof="0"/>
              <a:t>Department of Communications, World Health Organization</a:t>
            </a:r>
            <a:endParaRPr lang="en-GB" noProof="0"/>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9" name="Rectangle 8"/>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39183715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4200E0A6-C209-4984-A130-E8CF8A1F4C3D}"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886895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6EE26F72-9B27-47FD-9C4E-D9E4EB8258C6}"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4914485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8A66548A-8C1F-424D-84DE-1676E9B86512}"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2253037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52695331-5749-4351-A8DA-A13BE822447D}" type="datetime1">
              <a:rPr lang="en-GB" smtClean="0">
                <a:solidFill>
                  <a:srgbClr val="F3F3F3"/>
                </a:solidFill>
              </a:rPr>
              <a:pPr/>
              <a:t>13/03/2020</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7394960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E16D553-D644-4FDE-A007-538C4879F7EE}" type="datetime1">
              <a:rPr lang="en-GB" smtClean="0">
                <a:solidFill>
                  <a:srgbClr val="F3F3F3"/>
                </a:solidFill>
              </a:rPr>
              <a:pPr/>
              <a:t>13/03/2020</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GB" dirty="0">
                <a:solidFill>
                  <a:srgbClr val="F3F3F3"/>
                </a:solidFill>
              </a:rPr>
              <a:t>WHO Communication for Health</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4217516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D19FF301-4770-4B9F-BBD7-F05FF6210C2A}" type="datetime1">
              <a:rPr lang="en-GB" smtClean="0">
                <a:solidFill>
                  <a:srgbClr val="F3F3F3"/>
                </a:solidFill>
              </a:rPr>
              <a:pPr/>
              <a:t>13/03/2020</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dirty="0">
                <a:solidFill>
                  <a:srgbClr val="F3F3F3"/>
                </a:solidFill>
              </a:rPr>
              <a:t>WHO Communication for Health</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5836549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smtClean="0">
                <a:solidFill>
                  <a:srgbClr val="F3F3F3"/>
                </a:solidFill>
              </a:rPr>
              <a:pPr/>
              <a:t>13/03/2020</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GB">
                <a:solidFill>
                  <a:srgbClr val="F3F3F3"/>
                </a:solidFill>
              </a:rPr>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487408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17FCB84B-A7F0-42B6-93B1-49135187116D}" type="datetime1">
              <a:rPr lang="en-GB" smtClean="0">
                <a:solidFill>
                  <a:srgbClr val="F3F3F3"/>
                </a:solidFill>
              </a:rPr>
              <a:pPr/>
              <a:t>13/03/2020</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2027853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br>
              <a:rPr lang="en-GB" noProof="0" dirty="0"/>
            </a:br>
            <a:r>
              <a:rPr lang="en-GB" noProof="0" dirty="0"/>
              <a:t>1211, Geneva</a:t>
            </a:r>
          </a:p>
          <a:p>
            <a:r>
              <a:rPr lang="en-GB" noProof="0" dirty="0"/>
              <a:t>Switzerland</a:t>
            </a:r>
          </a:p>
        </p:txBody>
      </p:sp>
    </p:spTree>
    <p:extLst>
      <p:ext uri="{BB962C8B-B14F-4D97-AF65-F5344CB8AC3E}">
        <p14:creationId xmlns:p14="http://schemas.microsoft.com/office/powerpoint/2010/main" val="21095088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32194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baseline="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100000"/>
              </a:lnSpc>
              <a:spcBef>
                <a:spcPts val="0"/>
              </a:spcBef>
              <a:spcAft>
                <a:spcPts val="0"/>
              </a:spcAft>
              <a:buNone/>
              <a:defRPr sz="1400" b="0" baseline="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r>
              <a:rPr lang="en-GB" noProof="0" dirty="0"/>
              <a:t> </a:t>
            </a:r>
          </a:p>
          <a:p>
            <a:r>
              <a:rPr lang="en-GB" noProof="0" dirty="0"/>
              <a:t>1211, Geneva</a:t>
            </a:r>
          </a:p>
          <a:p>
            <a:r>
              <a:rPr lang="en-GB" noProof="0" dirty="0"/>
              <a:t>Switzerland</a:t>
            </a:r>
          </a:p>
        </p:txBody>
      </p:sp>
    </p:spTree>
    <p:extLst>
      <p:ext uri="{BB962C8B-B14F-4D97-AF65-F5344CB8AC3E}">
        <p14:creationId xmlns:p14="http://schemas.microsoft.com/office/powerpoint/2010/main" val="9828472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94D490FD-A0A6-41DE-A23B-E13ED31BB00F}" type="datetime1">
              <a:rPr lang="en-GB" smtClean="0">
                <a:solidFill>
                  <a:srgbClr val="F3F3F3"/>
                </a:solidFill>
              </a:rPr>
              <a:pPr/>
              <a:t>13/03/2020</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085859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58BE5164-0B0B-44C3-9833-984059EAA5DA}"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4509414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EA4D555D-0EC1-45A8-A1B6-ABF3C90244F1}"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3684216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9B6F8AB0-3835-41FC-8553-4AFDF6AC11BA}"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40599900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9A97E78-316A-4C52-AEBF-23BF8945E6D7}"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3771343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1F581A1F-515B-46AC-A318-BBCFC83FA226}"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3690806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CB79006F-6A2E-427E-BB76-E92935C06229}"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6247561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45D590C8-D3C5-4991-977B-07D9A49D1B6B}" type="datetime1">
              <a:rPr lang="en-GB" smtClean="0">
                <a:solidFill>
                  <a:srgbClr val="F3F3F3"/>
                </a:solidFill>
              </a:rPr>
              <a:pPr/>
              <a:t>13/03/2020</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209742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CC1B556F-DA30-40FB-96C8-A8B5F742ADA9}" type="datetime1">
              <a:rPr lang="en-GB" smtClean="0">
                <a:solidFill>
                  <a:srgbClr val="F3F3F3"/>
                </a:solidFill>
              </a:rPr>
              <a:pPr/>
              <a:t>13/03/2020</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US">
                <a:solidFill>
                  <a:srgbClr val="F3F3F3"/>
                </a:solidFill>
              </a:rPr>
              <a:t>Department of Communications, World Health Organization</a:t>
            </a:r>
            <a:endParaRPr lang="en-GB" dirty="0">
              <a:solidFill>
                <a:srgbClr val="F3F3F3"/>
              </a:solidFill>
            </a:endParaRP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0028613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5662AB74-4F5A-47B8-A977-1C64FF19DCF7}" type="datetime1">
              <a:rPr lang="en-GB" smtClean="0">
                <a:solidFill>
                  <a:srgbClr val="F3F3F3"/>
                </a:solidFill>
              </a:rPr>
              <a:pPr/>
              <a:t>13/03/2020</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45874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hasCustomPrompt="1"/>
          </p:nvPr>
        </p:nvSpPr>
        <p:spPr>
          <a:xfrm>
            <a:off x="0" y="485184"/>
            <a:ext cx="5508000" cy="1119158"/>
          </a:xfrm>
          <a:noFill/>
        </p:spPr>
        <p:txBody>
          <a:bodyPr lIns="360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90"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0" y="4482001"/>
            <a:ext cx="9143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7"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1279567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0697496-603D-490B-9BB6-48B7F4229EAC}" type="datetime1">
              <a:rPr lang="en-GB" smtClean="0">
                <a:solidFill>
                  <a:srgbClr val="F3F3F3"/>
                </a:solidFill>
              </a:rPr>
              <a:pPr/>
              <a:t>13/03/2020</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a:solidFill>
                  <a:srgbClr val="F3F3F3"/>
                </a:solidFill>
              </a:rPr>
              <a:t>Department of Communications, World Health Organization</a:t>
            </a:r>
            <a:endParaRPr lang="en-GB">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903643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C9844D9F-567D-4424-B3C4-1A361FE6205B}" type="datetime1">
              <a:rPr lang="en-GB" smtClean="0">
                <a:solidFill>
                  <a:srgbClr val="F3F3F3"/>
                </a:solidFill>
              </a:rPr>
              <a:pPr/>
              <a:t>13/03/2020</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4819104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br>
              <a:rPr lang="en-GB" noProof="0" dirty="0"/>
            </a:br>
            <a:r>
              <a:rPr lang="en-GB" noProof="0" dirty="0"/>
              <a:t>1211, Geneva</a:t>
            </a:r>
          </a:p>
          <a:p>
            <a:r>
              <a:rPr lang="en-GB" noProof="0" dirty="0"/>
              <a:t>Switzerland</a:t>
            </a:r>
          </a:p>
        </p:txBody>
      </p:sp>
    </p:spTree>
    <p:extLst>
      <p:ext uri="{BB962C8B-B14F-4D97-AF65-F5344CB8AC3E}">
        <p14:creationId xmlns:p14="http://schemas.microsoft.com/office/powerpoint/2010/main" val="340601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800000"/>
            <a:ext cx="8424001" cy="4237200"/>
          </a:xfrm>
        </p:spPr>
        <p:txBody>
          <a:bodyPr/>
          <a:lstStyle>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1AC6B2CE-BBC3-44F7-84AB-6B28735A23CF}" type="datetime1">
              <a:rPr lang="en-GB" smtClean="0">
                <a:solidFill>
                  <a:prstClr val="black"/>
                </a:solidFill>
              </a:rPr>
              <a:t>13/03/2020</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140543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E73ED947-85AB-4B4E-9F92-B9C593779F96}" type="datetime1">
              <a:rPr lang="en-GB" smtClean="0">
                <a:solidFill>
                  <a:prstClr val="black"/>
                </a:solidFill>
              </a:rPr>
              <a:t>13/03/2020</a:t>
            </a:fld>
            <a:endParaRPr lang="en-GB" dirty="0">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1" name="Title 10"/>
          <p:cNvSpPr>
            <a:spLocks noGrp="1"/>
          </p:cNvSpPr>
          <p:nvPr>
            <p:ph type="title"/>
          </p:nvPr>
        </p:nvSpPr>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652736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BC0130E4-A85F-4E4A-A38A-696A87E052E0}" type="datetime1">
              <a:rPr lang="en-GB" smtClean="0">
                <a:solidFill>
                  <a:prstClr val="black"/>
                </a:solidFill>
              </a:rPr>
              <a:t>13/03/2020</a:t>
            </a:fld>
            <a:endParaRPr lang="en-GB" dirty="0">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1" name="Title 10"/>
          <p:cNvSpPr>
            <a:spLocks noGrp="1"/>
          </p:cNvSpPr>
          <p:nvPr>
            <p:ph type="title"/>
          </p:nvPr>
        </p:nvSpPr>
        <p:spPr/>
        <p:txBody>
          <a:bodyPr/>
          <a:lstStyle/>
          <a:p>
            <a:r>
              <a:rPr lang="en-GB" noProof="0" dirty="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67112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5979EA87-D07F-42CC-AF87-F0738414BD77}" type="datetime1">
              <a:rPr lang="en-GB" smtClean="0">
                <a:solidFill>
                  <a:prstClr val="black"/>
                </a:solidFill>
              </a:rPr>
              <a:t>13/03/2020</a:t>
            </a:fld>
            <a:endParaRPr lang="en-GB" dirty="0">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1" name="Title 10"/>
          <p:cNvSpPr>
            <a:spLocks noGrp="1"/>
          </p:cNvSpPr>
          <p:nvPr>
            <p:ph type="title"/>
          </p:nvPr>
        </p:nvSpPr>
        <p:spPr/>
        <p:txBody>
          <a:bodyPr/>
          <a:lstStyle/>
          <a:p>
            <a:r>
              <a:rPr lang="en-GB" noProof="0" dirty="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68312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A3A5E817-EF12-4AA5-BF79-0FFC514977C7}" type="datetime1">
              <a:rPr lang="en-GB" noProof="0" smtClean="0"/>
              <a:t>13/03/2020</a:t>
            </a:fld>
            <a:endParaRPr lang="en-GB" noProof="0"/>
          </a:p>
        </p:txBody>
      </p:sp>
      <p:sp>
        <p:nvSpPr>
          <p:cNvPr id="5" name="Footer Placeholder 4"/>
          <p:cNvSpPr>
            <a:spLocks noGrp="1"/>
          </p:cNvSpPr>
          <p:nvPr>
            <p:ph type="ftr" sz="quarter" idx="15"/>
          </p:nvPr>
        </p:nvSpPr>
        <p:spPr bwMode="invGray"/>
        <p:txBody>
          <a:bodyPr/>
          <a:lstStyle/>
          <a:p>
            <a:r>
              <a:rPr lang="en-US" noProof="0"/>
              <a:t>Department of Communications, World Health Organization</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6D299948-5B50-4604-9570-9B7C81E121C2}" type="datetime1">
              <a:rPr lang="en-GB" smtClean="0">
                <a:solidFill>
                  <a:prstClr val="black"/>
                </a:solidFill>
              </a:rPr>
              <a:t>13/03/2020</a:t>
            </a:fld>
            <a:endParaRPr lang="en-GB" dirty="0">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1" name="Title 10"/>
          <p:cNvSpPr>
            <a:spLocks noGrp="1"/>
          </p:cNvSpPr>
          <p:nvPr>
            <p:ph type="title"/>
          </p:nvPr>
        </p:nvSpPr>
        <p:spPr/>
        <p:txBody>
          <a:bodyPr/>
          <a:lstStyle/>
          <a:p>
            <a:r>
              <a:rPr lang="en-GB" noProof="0" dirty="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598367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94D11FC1-DDBE-43E2-9B88-550868A8F5D9}" type="datetime1">
              <a:rPr lang="en-GB" smtClean="0">
                <a:solidFill>
                  <a:prstClr val="black"/>
                </a:solidFill>
              </a:rPr>
              <a:t>13/03/2020</a:t>
            </a:fld>
            <a:endParaRPr lang="en-GB" dirty="0">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5" name="Title 14"/>
          <p:cNvSpPr>
            <a:spLocks noGrp="1"/>
          </p:cNvSpPr>
          <p:nvPr>
            <p:ph type="title"/>
          </p:nvPr>
        </p:nvSpPr>
        <p:spPr/>
        <p:txBody>
          <a:bodyPr/>
          <a:lstStyle/>
          <a:p>
            <a:r>
              <a:rPr lang="en-GB" noProof="0" dirty="0"/>
              <a:t>Click to edit Master title style</a:t>
            </a:r>
          </a:p>
        </p:txBody>
      </p:sp>
      <p:sp>
        <p:nvSpPr>
          <p:cNvPr id="16"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493212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EB2460EC-3AE8-459E-99EF-192F755D0DC9}" type="datetime1">
              <a:rPr lang="en-GB" smtClean="0">
                <a:solidFill>
                  <a:prstClr val="black"/>
                </a:solidFill>
              </a:rPr>
              <a:t>13/03/2020</a:t>
            </a:fld>
            <a:endParaRPr lang="en-GB" dirty="0">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5" name="Title 14"/>
          <p:cNvSpPr>
            <a:spLocks noGrp="1"/>
          </p:cNvSpPr>
          <p:nvPr>
            <p:ph type="title"/>
          </p:nvPr>
        </p:nvSpPr>
        <p:spPr/>
        <p:txBody>
          <a:bodyPr/>
          <a:lstStyle/>
          <a:p>
            <a:r>
              <a:rPr lang="en-GB" noProof="0" dirty="0"/>
              <a:t>Click to edit Master title style</a:t>
            </a:r>
          </a:p>
        </p:txBody>
      </p:sp>
      <p:sp>
        <p:nvSpPr>
          <p:cNvPr id="16"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4148408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1CF69CA6-88F0-4BC1-A674-AA2F8A4F982F}" type="datetime1">
              <a:rPr lang="en-GB" smtClean="0">
                <a:solidFill>
                  <a:prstClr val="black"/>
                </a:solidFill>
              </a:rPr>
              <a:t>13/03/2020</a:t>
            </a:fld>
            <a:endParaRPr lang="en-GB" dirty="0">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6"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p:txBody>
          <a:bodyPr/>
          <a:lstStyle/>
          <a:p>
            <a:r>
              <a:rPr lang="en-GB" noProof="0" dirty="0"/>
              <a:t>Click to edit Master title style</a:t>
            </a:r>
          </a:p>
        </p:txBody>
      </p:sp>
      <p:sp>
        <p:nvSpPr>
          <p:cNvPr id="14"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872870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998CA738-376F-4CF5-95DF-977495FB1C9A}" type="datetime1">
              <a:rPr lang="en-GB" smtClean="0">
                <a:solidFill>
                  <a:prstClr val="black"/>
                </a:solidFill>
              </a:rPr>
              <a:t>13/03/2020</a:t>
            </a:fld>
            <a:endParaRPr lang="en-GB" dirty="0">
              <a:solidFill>
                <a:prstClr val="black"/>
              </a:solidFill>
            </a:endParaRPr>
          </a:p>
        </p:txBody>
      </p:sp>
      <p:sp>
        <p:nvSpPr>
          <p:cNvPr id="19" name="Footer Placeholder 18"/>
          <p:cNvSpPr>
            <a:spLocks noGrp="1"/>
          </p:cNvSpPr>
          <p:nvPr>
            <p:ph type="ftr" sz="quarter" idx="15"/>
          </p:nvPr>
        </p:nvSpPr>
        <p:spPr>
          <a:noFill/>
        </p:spPr>
        <p:txBody>
          <a:bodyPr/>
          <a:lstStyle/>
          <a:p>
            <a:r>
              <a:rPr lang="en-US">
                <a:solidFill>
                  <a:prstClr val="black"/>
                </a:solidFill>
              </a:rPr>
              <a:t>Department of Communications, World Health Organization</a:t>
            </a:r>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7" name="Text Placeholder 7"/>
          <p:cNvSpPr>
            <a:spLocks noGrp="1"/>
          </p:cNvSpPr>
          <p:nvPr>
            <p:ph type="body" sz="quarter" idx="21" hasCustomPrompt="1"/>
          </p:nvPr>
        </p:nvSpPr>
        <p:spPr>
          <a:xfrm>
            <a:off x="359999" y="6293648"/>
            <a:ext cx="8419774" cy="208579"/>
          </a:xfrm>
          <a:noFill/>
        </p:spPr>
        <p:txBody>
          <a:bodyPr anchor="t">
            <a:normAutofit/>
          </a:bodyPr>
          <a:lstStyle>
            <a:lvl1pPr>
              <a:defRPr sz="800" b="0">
                <a:solidFill>
                  <a:schemeClr val="tx1"/>
                </a:solidFill>
                <a:latin typeface="+mn-lt"/>
              </a:defRPr>
            </a:lvl1pPr>
          </a:lstStyle>
          <a:p>
            <a:pPr lvl="0"/>
            <a:r>
              <a:rPr lang="en-GB" noProof="0" dirty="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8" y="1800000"/>
            <a:ext cx="8419774" cy="4237200"/>
          </a:xfrm>
          <a:noFill/>
        </p:spPr>
        <p:txBody>
          <a:bodyPr lIns="0" tIns="0" rIns="0" bIns="0"/>
          <a:lstStyle>
            <a:lvl1pPr>
              <a:lnSpc>
                <a:spcPct val="110000"/>
              </a:lnSpc>
              <a:defRPr sz="2000" b="1">
                <a:solidFill>
                  <a:srgbClr val="009CDE"/>
                </a:solidFill>
                <a:latin typeface="+mj-lt"/>
              </a:defRPr>
            </a:lvl1pPr>
            <a:lvl2pPr>
              <a:lnSpc>
                <a:spcPct val="110000"/>
              </a:lnSpc>
              <a:defRPr sz="1600">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4089555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74278845-BA4D-44D6-A72C-610F48288921}" type="datetime1">
              <a:rPr lang="en-GB" smtClean="0">
                <a:solidFill>
                  <a:prstClr val="black"/>
                </a:solidFill>
              </a:rPr>
              <a:t>13/03/2020</a:t>
            </a:fld>
            <a:endParaRPr lang="en-GB" dirty="0">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solidFill>
                  <a:prstClr val="black"/>
                </a:solidFill>
              </a:rPr>
              <a:t>Department of Communications, World Health Organization</a:t>
            </a:r>
            <a:endParaRPr lang="en-GB" dirty="0">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dirty="0">
              <a:solidFill>
                <a:prstClr val="black"/>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130252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CE1D28F7-45CD-46C7-97B1-2C212EEF144D}" type="datetime1">
              <a:rPr lang="en-GB" smtClean="0">
                <a:solidFill>
                  <a:prstClr val="black"/>
                </a:solidFill>
              </a:rPr>
              <a:t>13/03/2020</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a:solidFill>
                  <a:prstClr val="black"/>
                </a:solidFill>
              </a:rPr>
              <a:t>Department of Communications, World Health Organization</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530346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248C3D58-29DC-49BB-BC5E-83BE91F7437E}" type="datetime1">
              <a:rPr lang="en-GB" smtClean="0">
                <a:solidFill>
                  <a:prstClr val="black"/>
                </a:solidFill>
              </a:rPr>
              <a:t>13/03/2020</a:t>
            </a:fld>
            <a:endParaRPr lang="en-GB" dirty="0">
              <a:solidFill>
                <a:prstClr val="black"/>
              </a:solidFill>
            </a:endParaRPr>
          </a:p>
        </p:txBody>
      </p:sp>
      <p:sp>
        <p:nvSpPr>
          <p:cNvPr id="4" name="Footer Placeholder 3"/>
          <p:cNvSpPr>
            <a:spLocks noGrp="1"/>
          </p:cNvSpPr>
          <p:nvPr>
            <p:ph type="ftr" sz="quarter" idx="11"/>
          </p:nvPr>
        </p:nvSpPr>
        <p:spPr bwMode="gray"/>
        <p:txBody>
          <a:bodyPr/>
          <a:lstStyle/>
          <a:p>
            <a:r>
              <a:rPr lang="en-US">
                <a:solidFill>
                  <a:prstClr val="black"/>
                </a:solidFill>
              </a:rPr>
              <a:t>Department of Communications, World Health Organization</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2" name="Text Placeholder 7"/>
          <p:cNvSpPr>
            <a:spLocks noGrp="1"/>
          </p:cNvSpPr>
          <p:nvPr>
            <p:ph type="body" sz="quarter" idx="21"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3" name="Title 12"/>
          <p:cNvSpPr>
            <a:spLocks noGrp="1"/>
          </p:cNvSpPr>
          <p:nvPr>
            <p:ph type="title"/>
          </p:nvPr>
        </p:nvSpPr>
        <p:spPr bwMode="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gray">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1" name="Rectangle 10"/>
          <p:cNvSpPr/>
          <p:nvPr userDrawn="1"/>
        </p:nvSpPr>
        <p:spPr bwMode="gray">
          <a:xfrm>
            <a:off x="6803373" y="37957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497153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3"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br>
              <a:rPr lang="en-GB" noProof="0" dirty="0"/>
            </a:br>
            <a:r>
              <a:rPr lang="en-GB" noProof="0" dirty="0"/>
              <a:t>1211, Geneva</a:t>
            </a:r>
          </a:p>
          <a:p>
            <a:r>
              <a:rPr lang="en-GB" noProof="0" dirty="0"/>
              <a:t>Switzerland</a:t>
            </a:r>
          </a:p>
          <a:p>
            <a:br>
              <a:rPr lang="en-GB" noProof="0" dirty="0"/>
            </a:br>
            <a:endParaRPr lang="en-GB" noProof="0" dirty="0"/>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Tree>
    <p:extLst>
      <p:ext uri="{BB962C8B-B14F-4D97-AF65-F5344CB8AC3E}">
        <p14:creationId xmlns:p14="http://schemas.microsoft.com/office/powerpoint/2010/main" val="409496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6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anchor="ctr">
            <a:normAutofit/>
          </a:bodyPr>
          <a:lstStyle>
            <a:lvl1pPr algn="ctr">
              <a:defRPr sz="100">
                <a:solidFill>
                  <a:schemeClr val="bg1"/>
                </a:solidFill>
              </a:defRPr>
            </a:lvl1pPr>
          </a:lstStyle>
          <a:p>
            <a:r>
              <a:rPr lang="en-GB" noProof="0" dirty="0"/>
              <a:t>.</a:t>
            </a:r>
          </a:p>
        </p:txBody>
      </p:sp>
      <p:sp>
        <p:nvSpPr>
          <p:cNvPr id="43" name="Picture Placeholder 5"/>
          <p:cNvSpPr>
            <a:spLocks noGrp="1"/>
          </p:cNvSpPr>
          <p:nvPr>
            <p:ph type="pic" sz="quarter" idx="17" hasCustomPrompt="1"/>
          </p:nvPr>
        </p:nvSpPr>
        <p:spPr>
          <a:xfrm>
            <a:off x="0" y="4482000"/>
            <a:ext cx="9144000" cy="1656000"/>
          </a:xfrm>
          <a:solidFill>
            <a:srgbClr val="009CDE">
              <a:alpha val="90000"/>
            </a:srgbClr>
          </a:solidFill>
        </p:spPr>
        <p:txBody>
          <a:bodyPr anchor="ctr">
            <a:normAutofit/>
          </a:bodyPr>
          <a:lstStyle>
            <a:lvl1pPr algn="ctr">
              <a:defRPr sz="100"/>
            </a:lvl1pPr>
          </a:lstStyle>
          <a:p>
            <a:r>
              <a:rPr lang="en-GB" noProof="0" dirty="0"/>
              <a:t>.</a:t>
            </a:r>
          </a:p>
        </p:txBody>
      </p:sp>
      <p:sp>
        <p:nvSpPr>
          <p:cNvPr id="2" name="Title 1"/>
          <p:cNvSpPr>
            <a:spLocks noGrp="1"/>
          </p:cNvSpPr>
          <p:nvPr>
            <p:ph type="ctrTitle" hasCustomPrompt="1"/>
          </p:nvPr>
        </p:nvSpPr>
        <p:spPr>
          <a:xfrm>
            <a:off x="0" y="485184"/>
            <a:ext cx="5508000" cy="1119158"/>
          </a:xfrm>
          <a:noFill/>
        </p:spPr>
        <p:txBody>
          <a:bodyPr lIns="360000" tIns="360000" rIns="450000" bIns="180000" anchor="ctr"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90"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359999" y="4917669"/>
            <a:ext cx="8408379" cy="405889"/>
          </a:xfrm>
        </p:spPr>
        <p:txBody>
          <a:bodyPr lIns="0" rIns="90000" anchor="b">
            <a:noAutofit/>
          </a:bodyPr>
          <a:lstStyle>
            <a:lvl1pPr marL="0" indent="0" algn="l">
              <a:lnSpc>
                <a:spcPct val="90000"/>
              </a:lnSpc>
              <a:buNone/>
              <a:defRPr sz="2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7" y="534382"/>
            <a:ext cx="3172871" cy="1119158"/>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49700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1D35C6CA-625D-471A-ABF5-B7AEE36C4FB8}" type="datetime1">
              <a:rPr lang="en-GB" noProof="0" smtClean="0"/>
              <a:t>13/03/2020</a:t>
            </a:fld>
            <a:endParaRPr lang="en-GB" noProof="0"/>
          </a:p>
        </p:txBody>
      </p:sp>
      <p:sp>
        <p:nvSpPr>
          <p:cNvPr id="9" name="Footer Placeholder 8"/>
          <p:cNvSpPr>
            <a:spLocks noGrp="1"/>
          </p:cNvSpPr>
          <p:nvPr>
            <p:ph type="ftr" sz="quarter" idx="23"/>
          </p:nvPr>
        </p:nvSpPr>
        <p:spPr bwMode="invGray"/>
        <p:txBody>
          <a:bodyPr/>
          <a:lstStyle/>
          <a:p>
            <a:r>
              <a:rPr lang="en-US" noProof="0"/>
              <a:t>Department of Communications, World Health Organization</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p:txBody>
          <a:bodyPr/>
          <a:lstStyle>
            <a:lvl2pPr>
              <a:buSzPct val="100000"/>
              <a:defRPr/>
            </a:lvl2pPr>
            <a:lvl3pPr>
              <a:buSzPct val="100000"/>
              <a:defRPr/>
            </a:lvl3pPr>
            <a:lvl4pPr>
              <a:buSzPct val="100000"/>
              <a:defRPr/>
            </a:lvl4pPr>
            <a:lvl5pPr>
              <a:buSzPct val="100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A350B915-230F-457B-A033-24F3E486B006}" type="datetime1">
              <a:rPr lang="en-GB" smtClean="0">
                <a:solidFill>
                  <a:prstClr val="black"/>
                </a:solidFill>
              </a:rPr>
              <a:t>13/03/2020</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79929C4F-7324-4A61-9764-A1FA934B40E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14874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8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anchor="ctr">
            <a:normAutofit/>
          </a:bodyPr>
          <a:lstStyle>
            <a:lvl1pPr algn="ctr">
              <a:defRPr sz="100">
                <a:solidFill>
                  <a:schemeClr val="bg1"/>
                </a:solidFill>
              </a:defRPr>
            </a:lvl1pPr>
          </a:lstStyle>
          <a:p>
            <a:r>
              <a:rPr lang="en-GB" noProof="0" dirty="0"/>
              <a:t>.</a:t>
            </a:r>
          </a:p>
        </p:txBody>
      </p:sp>
      <p:sp>
        <p:nvSpPr>
          <p:cNvPr id="36" name="Text Placeholder 35"/>
          <p:cNvSpPr>
            <a:spLocks noGrp="1"/>
          </p:cNvSpPr>
          <p:nvPr>
            <p:ph type="body" sz="quarter" idx="10" hasCustomPrompt="1"/>
          </p:nvPr>
        </p:nvSpPr>
        <p:spPr>
          <a:xfrm>
            <a:off x="360000" y="6507006"/>
            <a:ext cx="4478700" cy="247650"/>
          </a:xfrm>
        </p:spPr>
        <p:txBody>
          <a:bodyPr anchor="ctr">
            <a:noAutofit/>
          </a:bodyPr>
          <a:lstStyle>
            <a:lvl1pPr>
              <a:defRPr sz="1000" b="0" baseline="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91" name="Picture Placeholder 5"/>
          <p:cNvSpPr>
            <a:spLocks noGrp="1"/>
          </p:cNvSpPr>
          <p:nvPr>
            <p:ph type="pic" sz="quarter" idx="17" hasCustomPrompt="1"/>
          </p:nvPr>
        </p:nvSpPr>
        <p:spPr>
          <a:xfrm>
            <a:off x="0" y="4482000"/>
            <a:ext cx="9144000" cy="1656000"/>
          </a:xfrm>
          <a:solidFill>
            <a:srgbClr val="009CDE">
              <a:alpha val="90000"/>
            </a:srgbClr>
          </a:solidFill>
        </p:spPr>
        <p:txBody>
          <a:bodyPr anchor="ctr">
            <a:normAutofit/>
          </a:bodyPr>
          <a:lstStyle>
            <a:lvl1pPr algn="ctr">
              <a:defRPr sz="100"/>
            </a:lvl1pPr>
          </a:lstStyle>
          <a:p>
            <a:r>
              <a:rPr lang="en-GB" noProof="0" dirty="0"/>
              <a:t>.</a:t>
            </a:r>
          </a:p>
        </p:txBody>
      </p:sp>
      <p:sp>
        <p:nvSpPr>
          <p:cNvPr id="3" name="Subtitle 2"/>
          <p:cNvSpPr>
            <a:spLocks noGrp="1"/>
          </p:cNvSpPr>
          <p:nvPr>
            <p:ph type="subTitle" idx="1" hasCustomPrompt="1"/>
          </p:nvPr>
        </p:nvSpPr>
        <p:spPr>
          <a:xfrm>
            <a:off x="359999" y="4748852"/>
            <a:ext cx="8408379" cy="1180971"/>
          </a:xfrm>
        </p:spPr>
        <p:txBody>
          <a:bodyPr lIns="0" rIns="360000" numCol="3" anchor="b">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br>
              <a:rPr lang="en-GB" noProof="0" dirty="0"/>
            </a:br>
            <a:r>
              <a:rPr lang="en-GB" noProof="0" dirty="0"/>
              <a:t>1211, Geneva</a:t>
            </a:r>
          </a:p>
          <a:p>
            <a:r>
              <a:rPr lang="en-GB" noProof="0" dirty="0"/>
              <a:t>Switzerland</a:t>
            </a:r>
          </a:p>
        </p:txBody>
      </p:sp>
      <p:sp>
        <p:nvSpPr>
          <p:cNvPr id="35" name="Picture Placeholder 8"/>
          <p:cNvSpPr>
            <a:spLocks noGrp="1"/>
          </p:cNvSpPr>
          <p:nvPr>
            <p:ph type="pic" sz="quarter" idx="22" hasCustomPrompt="1"/>
          </p:nvPr>
        </p:nvSpPr>
        <p:spPr>
          <a:xfrm>
            <a:off x="5595507" y="534382"/>
            <a:ext cx="3172871" cy="1119158"/>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a:xfrm>
            <a:off x="0" y="485184"/>
            <a:ext cx="5508000" cy="1119158"/>
          </a:xfrm>
          <a:noFill/>
        </p:spPr>
        <p:txBody>
          <a:bodyPr lIns="360000" tIns="360000" rIns="450000" bIns="180000" anchor="ctr"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Tree>
    <p:extLst>
      <p:ext uri="{BB962C8B-B14F-4D97-AF65-F5344CB8AC3E}">
        <p14:creationId xmlns:p14="http://schemas.microsoft.com/office/powerpoint/2010/main" val="3975051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92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5662AB74-4F5A-47B8-A977-1C64FF19DCF7}" type="datetime1">
              <a:rPr lang="en-GB" smtClean="0">
                <a:solidFill>
                  <a:srgbClr val="F3F3F3"/>
                </a:solidFill>
              </a:rPr>
              <a:t>13/03/2020</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599636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31170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94D490FD-A0A6-41DE-A23B-E13ED31BB00F}" type="datetime1">
              <a:rPr lang="en-GB" smtClean="0">
                <a:solidFill>
                  <a:srgbClr val="F3F3F3"/>
                </a:solidFill>
              </a:rPr>
              <a:t>13/03/2020</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616638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58BE5164-0B0B-44C3-9833-984059EAA5DA}"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747148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EA4D555D-0EC1-45A8-A1B6-ABF3C90244F1}"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971097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9B6F8AB0-3835-41FC-8553-4AFDF6AC11BA}"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501710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9A97E78-316A-4C52-AEBF-23BF8945E6D7}"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04777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116CD86-AB2E-4828-8CAE-524C4A31DFB4}" type="datetime1">
              <a:rPr lang="en-GB" noProof="0" smtClean="0"/>
              <a:t>13/03/2020</a:t>
            </a:fld>
            <a:endParaRPr lang="en-GB" noProof="0"/>
          </a:p>
        </p:txBody>
      </p:sp>
      <p:sp>
        <p:nvSpPr>
          <p:cNvPr id="9" name="Footer Placeholder 8"/>
          <p:cNvSpPr>
            <a:spLocks noGrp="1"/>
          </p:cNvSpPr>
          <p:nvPr>
            <p:ph type="ftr" sz="quarter" idx="23"/>
          </p:nvPr>
        </p:nvSpPr>
        <p:spPr bwMode="invGray"/>
        <p:txBody>
          <a:bodyPr/>
          <a:lstStyle/>
          <a:p>
            <a:r>
              <a:rPr lang="en-US" noProof="0"/>
              <a:t>Department of Communications, World Health Organization</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1F581A1F-515B-46AC-A318-BBCFC83FA226}"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363401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CB79006F-6A2E-427E-BB76-E92935C06229}"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42680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45D590C8-D3C5-4991-977B-07D9A49D1B6B}" type="datetime1">
              <a:rPr lang="en-GB" smtClean="0">
                <a:solidFill>
                  <a:srgbClr val="F3F3F3"/>
                </a:solidFill>
              </a:rPr>
              <a:t>13/03/2020</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46743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CC1B556F-DA30-40FB-96C8-A8B5F742ADA9}" type="datetime1">
              <a:rPr lang="en-GB" smtClean="0">
                <a:solidFill>
                  <a:srgbClr val="F3F3F3"/>
                </a:solidFill>
              </a:rPr>
              <a:t>13/03/2020</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US">
                <a:solidFill>
                  <a:srgbClr val="F3F3F3"/>
                </a:solidFill>
              </a:rPr>
              <a:t>Department of Communications, World Health Organization</a:t>
            </a:r>
            <a:endParaRPr lang="en-GB" dirty="0">
              <a:solidFill>
                <a:srgbClr val="F3F3F3"/>
              </a:solidFill>
            </a:endParaRP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926268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5662AB74-4F5A-47B8-A977-1C64FF19DCF7}" type="datetime1">
              <a:rPr lang="en-GB" smtClean="0">
                <a:solidFill>
                  <a:srgbClr val="F3F3F3"/>
                </a:solidFill>
              </a:rPr>
              <a:t>13/03/2020</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4064233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0697496-603D-490B-9BB6-48B7F4229EAC}" type="datetime1">
              <a:rPr lang="en-GB" smtClean="0">
                <a:solidFill>
                  <a:srgbClr val="F3F3F3"/>
                </a:solidFill>
              </a:rPr>
              <a:t>13/03/2020</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a:solidFill>
                  <a:srgbClr val="F3F3F3"/>
                </a:solidFill>
              </a:rPr>
              <a:t>Department of Communications, World Health Organization</a:t>
            </a:r>
            <a:endParaRPr lang="en-GB">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48516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C9844D9F-567D-4424-B3C4-1A361FE6205B}" type="datetime1">
              <a:rPr lang="en-GB" smtClean="0">
                <a:solidFill>
                  <a:srgbClr val="F3F3F3"/>
                </a:solidFill>
              </a:rPr>
              <a:t>13/03/2020</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035092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br>
              <a:rPr lang="en-GB" noProof="0" dirty="0"/>
            </a:br>
            <a:r>
              <a:rPr lang="en-GB" noProof="0" dirty="0"/>
              <a:t>1211, Geneva</a:t>
            </a:r>
          </a:p>
          <a:p>
            <a:r>
              <a:rPr lang="en-GB" noProof="0" dirty="0"/>
              <a:t>Switzerland</a:t>
            </a:r>
          </a:p>
        </p:txBody>
      </p:sp>
    </p:spTree>
    <p:extLst>
      <p:ext uri="{BB962C8B-B14F-4D97-AF65-F5344CB8AC3E}">
        <p14:creationId xmlns:p14="http://schemas.microsoft.com/office/powerpoint/2010/main" val="3449252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E609035D-48D0-49DC-825D-E2B703E75F58}" type="datetime1">
              <a:rPr lang="en-GB" smtClean="0">
                <a:solidFill>
                  <a:prstClr val="black"/>
                </a:solidFill>
              </a:rPr>
              <a:t>13/03/2020</a:t>
            </a:fld>
            <a:endParaRPr lang="en-GB">
              <a:solidFill>
                <a:prstClr val="black"/>
              </a:solidFill>
            </a:endParaRPr>
          </a:p>
        </p:txBody>
      </p:sp>
      <p:sp>
        <p:nvSpPr>
          <p:cNvPr id="4" name="Footer Placeholder 3"/>
          <p:cNvSpPr>
            <a:spLocks noGrp="1"/>
          </p:cNvSpPr>
          <p:nvPr>
            <p:ph type="ftr" sz="quarter" idx="11"/>
          </p:nvPr>
        </p:nvSpPr>
        <p:spPr bwMode="gray"/>
        <p:txBody>
          <a:bodyPr/>
          <a:lstStyle/>
          <a:p>
            <a:r>
              <a:rPr lang="en-US">
                <a:solidFill>
                  <a:prstClr val="black"/>
                </a:solidFill>
              </a:rPr>
              <a:t>Department of Communications, World Health Organization</a:t>
            </a:r>
            <a:endParaRPr lang="en-GB">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0" name="Text Placeholder 7"/>
          <p:cNvSpPr>
            <a:spLocks noGrp="1"/>
          </p:cNvSpPr>
          <p:nvPr>
            <p:ph type="body" sz="quarter" idx="13" hasCustomPrompt="1"/>
          </p:nvPr>
        </p:nvSpPr>
        <p:spPr bwMode="gray">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130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1CF69CA6-88F0-4BC1-A674-AA2F8A4F982F}" type="datetime1">
              <a:rPr lang="en-GB" smtClean="0">
                <a:solidFill>
                  <a:prstClr val="black"/>
                </a:solidFill>
              </a:rPr>
              <a:t>13/03/2020</a:t>
            </a:fld>
            <a:endParaRPr lang="en-GB" dirty="0">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6"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p:txBody>
          <a:bodyPr/>
          <a:lstStyle/>
          <a:p>
            <a:r>
              <a:rPr lang="en-GB" noProof="0" dirty="0"/>
              <a:t>Click to edit Master title style</a:t>
            </a:r>
          </a:p>
        </p:txBody>
      </p:sp>
      <p:sp>
        <p:nvSpPr>
          <p:cNvPr id="14"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8876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FBB3DA28-6611-4B84-BAE4-D6E25B646827}" type="datetime1">
              <a:rPr lang="en-GB" noProof="0" smtClean="0"/>
              <a:t>13/03/2020</a:t>
            </a:fld>
            <a:endParaRPr lang="en-GB" noProof="0"/>
          </a:p>
        </p:txBody>
      </p:sp>
      <p:sp>
        <p:nvSpPr>
          <p:cNvPr id="9" name="Footer Placeholder 8"/>
          <p:cNvSpPr>
            <a:spLocks noGrp="1"/>
          </p:cNvSpPr>
          <p:nvPr>
            <p:ph type="ftr" sz="quarter" idx="23"/>
          </p:nvPr>
        </p:nvSpPr>
        <p:spPr bwMode="invGray"/>
        <p:txBody>
          <a:bodyPr/>
          <a:lstStyle/>
          <a:p>
            <a:r>
              <a:rPr lang="en-US" noProof="0"/>
              <a:t>Department of Communications, World Health Organization</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buSzPct val="100000"/>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800000"/>
            <a:ext cx="8424001" cy="4237200"/>
          </a:xfrm>
        </p:spPr>
        <p:txBody>
          <a:bodyPr/>
          <a:lstStyle>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1AC6B2CE-BBC3-44F7-84AB-6B28735A23CF}" type="datetime1">
              <a:rPr lang="en-GB" smtClean="0">
                <a:solidFill>
                  <a:prstClr val="black"/>
                </a:solidFill>
              </a:rPr>
              <a:t>13/03/2020</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235353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934349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CE4271A6-8806-420B-81EF-F22698557146}" type="datetime1">
              <a:rPr lang="en-GB" smtClean="0">
                <a:solidFill>
                  <a:srgbClr val="F3F3F3"/>
                </a:solidFill>
              </a:rPr>
              <a:t>13/03/2020</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26106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410A14AE-427C-4439-B644-313703A39C63}"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23"/>
          </p:nvPr>
        </p:nvSpPr>
        <p:spPr bwMode="invGray">
          <a:xfrm>
            <a:off x="1061677" y="6595532"/>
            <a:ext cx="3501856" cy="165055"/>
          </a:xfrm>
        </p:spPr>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255716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5B7A719-8F04-45B4-A120-62FB7FC6F0C1}"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748808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496E2D1-F9C7-4AD4-A2EA-25D35C7C178E}"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714102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55E64AA-B39B-4849-ACCA-C5AFB4AF522B}"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088898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lvl3pPr>
              <a:buClr>
                <a:schemeClr val="bg1"/>
              </a:buClr>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30D3A1A5-794C-442E-9D1A-2CAC97865D18}"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51046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4A2B290-B0BB-4D27-A5C3-CD6CB46AA174}" type="datetime1">
              <a:rPr lang="en-GB" smtClean="0">
                <a:solidFill>
                  <a:srgbClr val="F3F3F3"/>
                </a:solidFill>
              </a:rPr>
              <a:t>13/03/2020</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tx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413143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5E5ABCCC-0683-48CF-8167-E10E7C4348A0}" type="datetime1">
              <a:rPr lang="en-GB" smtClean="0">
                <a:solidFill>
                  <a:srgbClr val="F3F3F3"/>
                </a:solidFill>
              </a:rPr>
              <a:t>13/03/2020</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85255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922667A6-EC55-4A7C-B07D-870E4C1CDC32}" type="datetime1">
              <a:rPr lang="en-GB" noProof="0" smtClean="0"/>
              <a:t>13/03/2020</a:t>
            </a:fld>
            <a:endParaRPr lang="en-GB" noProof="0"/>
          </a:p>
        </p:txBody>
      </p:sp>
      <p:sp>
        <p:nvSpPr>
          <p:cNvPr id="9" name="Footer Placeholder 8"/>
          <p:cNvSpPr>
            <a:spLocks noGrp="1"/>
          </p:cNvSpPr>
          <p:nvPr>
            <p:ph type="ftr" sz="quarter" idx="23"/>
          </p:nvPr>
        </p:nvSpPr>
        <p:spPr bwMode="invGray"/>
        <p:txBody>
          <a:bodyPr/>
          <a:lstStyle/>
          <a:p>
            <a:r>
              <a:rPr lang="en-US" noProof="0"/>
              <a:t>Department of Communications, World Health Organization</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DD67C64-FF8A-4158-811A-8D25F11A5D2B}" type="datetime1">
              <a:rPr lang="en-GB" smtClean="0">
                <a:solidFill>
                  <a:srgbClr val="F3F3F3"/>
                </a:solidFill>
              </a:rPr>
              <a:t>13/03/2020</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US">
                <a:solidFill>
                  <a:srgbClr val="F3F3F3"/>
                </a:solidFill>
              </a:rPr>
              <a:t>Department of Communications, World Health Organization</a:t>
            </a:r>
            <a:endParaRPr lang="en-GB" dirty="0">
              <a:solidFill>
                <a:srgbClr val="F3F3F3"/>
              </a:solidFill>
            </a:endParaRP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504108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B3F69A98-A790-4163-843E-8895F30FBC40}" type="datetime1">
              <a:rPr lang="en-GB" smtClean="0">
                <a:solidFill>
                  <a:srgbClr val="F3F3F3"/>
                </a:solidFill>
              </a:rPr>
              <a:t>13/03/2020</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098784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6B92DDC1-EA94-4690-ACB0-A95EA6E1A28A}" type="datetime1">
              <a:rPr lang="en-GB" smtClean="0">
                <a:solidFill>
                  <a:srgbClr val="F3F3F3"/>
                </a:solidFill>
              </a:rPr>
              <a:t>13/03/2020</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a:solidFill>
                  <a:srgbClr val="F3F3F3"/>
                </a:solidFill>
              </a:rPr>
              <a:t>Department of Communications, World Health Organization</a:t>
            </a:r>
            <a:endParaRPr lang="en-GB">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66568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F3F7B6D1-42AB-49FF-BC3A-C5D80B842B4F}" type="datetime1">
              <a:rPr lang="en-GB" smtClean="0">
                <a:solidFill>
                  <a:srgbClr val="F3F3F3"/>
                </a:solidFill>
              </a:rPr>
              <a:t>13/03/2020</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US">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9" name="Rectangle 8"/>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44041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Department of Communication |  World Health Organization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p:txBody>
      </p:sp>
    </p:spTree>
    <p:extLst>
      <p:ext uri="{BB962C8B-B14F-4D97-AF65-F5344CB8AC3E}">
        <p14:creationId xmlns:p14="http://schemas.microsoft.com/office/powerpoint/2010/main" val="40893736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359999" y="1800000"/>
            <a:ext cx="8419773" cy="4237200"/>
          </a:xfrm>
          <a:solidFill>
            <a:schemeClr val="bg1">
              <a:lumMod val="85000"/>
            </a:schemeClr>
          </a:solidFill>
        </p:spPr>
        <p:txBody>
          <a:bodyPr bIns="540000" anchor="ctr"/>
          <a:lstStyle>
            <a:lvl1pPr algn="ctr">
              <a:defRPr>
                <a:solidFill>
                  <a:schemeClr val="bg1"/>
                </a:solidFill>
              </a:defRPr>
            </a:lvl1pPr>
          </a:lstStyle>
          <a:p>
            <a:endParaRPr lang="en-GB" noProof="0" dirty="0"/>
          </a:p>
        </p:txBody>
      </p:sp>
      <p:sp>
        <p:nvSpPr>
          <p:cNvPr id="3" name="Date Placeholder 2"/>
          <p:cNvSpPr>
            <a:spLocks noGrp="1"/>
          </p:cNvSpPr>
          <p:nvPr>
            <p:ph type="dt" sz="half" idx="18"/>
          </p:nvPr>
        </p:nvSpPr>
        <p:spPr/>
        <p:txBody>
          <a:bodyPr/>
          <a:lstStyle/>
          <a:p>
            <a:fld id="{C4A12787-B85C-4984-B760-E9DABA42F21A}" type="datetime1">
              <a:rPr lang="en-GB" smtClean="0">
                <a:solidFill>
                  <a:srgbClr val="F3F3F3"/>
                </a:solidFill>
              </a:rPr>
              <a:t>13/03/2020</a:t>
            </a:fld>
            <a:endParaRPr lang="en-GB" dirty="0">
              <a:solidFill>
                <a:srgbClr val="F3F3F3"/>
              </a:solidFill>
            </a:endParaRPr>
          </a:p>
        </p:txBody>
      </p:sp>
      <p:sp>
        <p:nvSpPr>
          <p:cNvPr id="4" name="Footer Placeholder 3"/>
          <p:cNvSpPr>
            <a:spLocks noGrp="1"/>
          </p:cNvSpPr>
          <p:nvPr>
            <p:ph type="ftr" sz="quarter" idx="19"/>
          </p:nvPr>
        </p:nvSpPr>
        <p:spPr/>
        <p:txBody>
          <a:bodyPr/>
          <a:lstStyle/>
          <a:p>
            <a:r>
              <a:rPr lang="en-US">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p:txBody>
          <a:bodyPr/>
          <a:lstStyle/>
          <a:p>
            <a:r>
              <a:rPr lang="en-GB" noProof="0" dirty="0"/>
              <a:t>Click to edit Master title style</a:t>
            </a:r>
          </a:p>
        </p:txBody>
      </p:sp>
      <p:sp>
        <p:nvSpPr>
          <p:cNvPr id="14"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1272257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424CB4-2B43-4657-9799-9FF3656ADAB0}" type="datetime1">
              <a:rPr lang="en-GB" smtClean="0">
                <a:solidFill>
                  <a:srgbClr val="F3F3F3"/>
                </a:solidFill>
              </a:rPr>
              <a:t>13/03/2020</a:t>
            </a:fld>
            <a:endParaRPr lang="en-GB" dirty="0">
              <a:solidFill>
                <a:srgbClr val="F3F3F3"/>
              </a:solidFill>
            </a:endParaRPr>
          </a:p>
        </p:txBody>
      </p:sp>
      <p:sp>
        <p:nvSpPr>
          <p:cNvPr id="4" name="Footer Placeholder 3"/>
          <p:cNvSpPr>
            <a:spLocks noGrp="1"/>
          </p:cNvSpPr>
          <p:nvPr>
            <p:ph type="ftr" sz="quarter" idx="11"/>
          </p:nvPr>
        </p:nvSpPr>
        <p:spPr/>
        <p:txBody>
          <a:bodyPr/>
          <a:lstStyle/>
          <a:p>
            <a:r>
              <a:rPr lang="en-US">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12"/>
          </p:nvPr>
        </p:nvSpPr>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3" name="Title 12"/>
          <p:cNvSpPr>
            <a:spLocks noGrp="1"/>
          </p:cNvSpPr>
          <p:nvPr>
            <p:ph type="title"/>
          </p:nvPr>
        </p:nvSpPr>
        <p:spPr/>
        <p:txBody>
          <a:bodyPr/>
          <a:lstStyle/>
          <a:p>
            <a:r>
              <a:rPr lang="en-GB" noProof="0" dirty="0"/>
              <a:t>Click to edit Master title style</a:t>
            </a:r>
          </a:p>
        </p:txBody>
      </p:sp>
      <p:sp>
        <p:nvSpPr>
          <p:cNvPr id="10"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5314557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1" y="4482002"/>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8"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9921375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6A1F7550-3B09-4635-860C-EDECAD2FB1A6}" type="datetime1">
              <a:rPr lang="en-GB" smtClean="0">
                <a:solidFill>
                  <a:srgbClr val="F3F3F3"/>
                </a:solidFill>
              </a:rPr>
              <a:t>13/03/2020</a:t>
            </a:fld>
            <a:endParaRPr lang="en-GB">
              <a:solidFill>
                <a:srgbClr val="F3F3F3"/>
              </a:solidFill>
            </a:endParaRPr>
          </a:p>
        </p:txBody>
      </p:sp>
      <p:sp>
        <p:nvSpPr>
          <p:cNvPr id="5" name="Footer Placeholder 4"/>
          <p:cNvSpPr>
            <a:spLocks noGrp="1"/>
          </p:cNvSpPr>
          <p:nvPr>
            <p:ph type="ftr" sz="quarter" idx="15"/>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688277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8B2249D5-A808-4C6D-9F7C-637C366DC7C6}"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7403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D2DEE38-5B25-441F-95ED-D3481039D19D}" type="datetime1">
              <a:rPr lang="en-GB" noProof="0" smtClean="0"/>
              <a:t>13/03/2020</a:t>
            </a:fld>
            <a:endParaRPr lang="en-GB" noProof="0"/>
          </a:p>
        </p:txBody>
      </p:sp>
      <p:sp>
        <p:nvSpPr>
          <p:cNvPr id="9" name="Footer Placeholder 8"/>
          <p:cNvSpPr>
            <a:spLocks noGrp="1"/>
          </p:cNvSpPr>
          <p:nvPr>
            <p:ph type="ftr" sz="quarter" idx="19"/>
          </p:nvPr>
        </p:nvSpPr>
        <p:spPr bwMode="invGray"/>
        <p:txBody>
          <a:bodyPr/>
          <a:lstStyle/>
          <a:p>
            <a:r>
              <a:rPr lang="en-US" noProof="0"/>
              <a:t>Department of Communications, World Health Organization</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D7DC8112-C341-426E-92C5-3E7696713A6E}"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17353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2C8022DB-17AD-4A72-AB61-84EEA9332607}"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0593366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78011EA7-FB06-4EA9-8FB2-E6595D05485D}"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25620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61962DB6-CC56-42C4-A30A-DF2C312012E6}"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945902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D95B226F-63C6-454A-8561-CE38D6165EFE}"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403062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2DB7F977-125D-436C-8329-8D06EEA63902}" type="datetime1">
              <a:rPr lang="en-GB" smtClean="0">
                <a:solidFill>
                  <a:srgbClr val="F3F3F3"/>
                </a:solidFill>
              </a:rPr>
              <a:t>13/03/2020</a:t>
            </a:fld>
            <a:endParaRPr lang="en-GB">
              <a:solidFill>
                <a:srgbClr val="F3F3F3"/>
              </a:solidFill>
            </a:endParaRPr>
          </a:p>
        </p:txBody>
      </p:sp>
      <p:sp>
        <p:nvSpPr>
          <p:cNvPr id="4" name="Footer Placeholder 3"/>
          <p:cNvSpPr>
            <a:spLocks noGrp="1"/>
          </p:cNvSpPr>
          <p:nvPr>
            <p:ph type="ftr" sz="quarter" idx="19"/>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6"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23579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B440EBDE-7545-4A9B-8687-3E2F418171DC}" type="datetime1">
              <a:rPr lang="en-GB" smtClean="0">
                <a:solidFill>
                  <a:srgbClr val="F3F3F3"/>
                </a:solidFill>
              </a:rPr>
              <a:t>13/03/2020</a:t>
            </a:fld>
            <a:endParaRPr lang="en-GB">
              <a:solidFill>
                <a:srgbClr val="F3F3F3"/>
              </a:solidFill>
            </a:endParaRPr>
          </a:p>
        </p:txBody>
      </p:sp>
      <p:sp>
        <p:nvSpPr>
          <p:cNvPr id="19" name="Footer Placeholder 18"/>
          <p:cNvSpPr>
            <a:spLocks noGrp="1"/>
          </p:cNvSpPr>
          <p:nvPr>
            <p:ph type="ftr" sz="quarter" idx="15"/>
          </p:nvPr>
        </p:nvSpPr>
        <p:spPr bwMode="invGray">
          <a:noFill/>
        </p:spPr>
        <p:txBody>
          <a:bodyPr/>
          <a:lstStyle/>
          <a:p>
            <a:r>
              <a:rPr lang="en-US">
                <a:solidFill>
                  <a:srgbClr val="F3F3F3"/>
                </a:solidFill>
              </a:rPr>
              <a:t>Department of Communications, World Health Organization</a:t>
            </a:r>
            <a:endParaRPr lang="en-GB">
              <a:solidFill>
                <a:srgbClr val="F3F3F3"/>
              </a:solidFill>
            </a:endParaRP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a:solidFill>
                <a:srgbClr val="F3F3F3"/>
              </a:solidFill>
            </a:endParaRPr>
          </a:p>
        </p:txBody>
      </p:sp>
      <p:sp>
        <p:nvSpPr>
          <p:cNvPr id="17" name="Text Placeholder 7"/>
          <p:cNvSpPr>
            <a:spLocks noGrp="1"/>
          </p:cNvSpPr>
          <p:nvPr>
            <p:ph type="body" sz="quarter" idx="21" hasCustomPrompt="1"/>
          </p:nvPr>
        </p:nvSpPr>
        <p:spPr bwMode="invGray">
          <a:xfrm>
            <a:off x="360000" y="6293650"/>
            <a:ext cx="8419774"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59999" y="1800000"/>
            <a:ext cx="8419774"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4543217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F7D42BF1-05E8-422E-90D6-CA4387B21013}" type="datetime1">
              <a:rPr lang="en-GB" smtClean="0">
                <a:solidFill>
                  <a:srgbClr val="F3F3F3"/>
                </a:solidFill>
              </a:rPr>
              <a:t>13/03/2020</a:t>
            </a:fld>
            <a:endParaRPr lang="en-GB">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a:solidFill>
                  <a:srgbClr val="F3F3F3"/>
                </a:solidFill>
              </a:rPr>
              <a:t>Department of Communications, World Health Organization</a:t>
            </a:r>
            <a:endParaRPr lang="en-GB">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a:solidFill>
                <a:srgbClr val="F3F3F3"/>
              </a:solidFill>
            </a:endParaRPr>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738976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87B52602-C2C6-4E72-9328-26F12716E02C}" type="datetime1">
              <a:rPr lang="en-GB" smtClean="0">
                <a:solidFill>
                  <a:srgbClr val="F3F3F3"/>
                </a:solidFill>
              </a:rPr>
              <a:t>13/03/2020</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a:solidFill>
                  <a:srgbClr val="F3F3F3"/>
                </a:solidFill>
              </a:rPr>
              <a:t>Department of Communications, World Health Organization</a:t>
            </a:r>
            <a:endParaRPr lang="en-GB" dirty="0">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950297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C0262AC5-605A-4C16-ACD3-3DEF3631163E}" type="datetime1">
              <a:rPr lang="en-GB" smtClean="0">
                <a:solidFill>
                  <a:srgbClr val="F3F3F3"/>
                </a:solidFill>
              </a:rPr>
              <a:t>13/03/2020</a:t>
            </a:fld>
            <a:endParaRPr lang="en-GB">
              <a:solidFill>
                <a:srgbClr val="F3F3F3"/>
              </a:solidFill>
            </a:endParaRPr>
          </a:p>
        </p:txBody>
      </p:sp>
      <p:sp>
        <p:nvSpPr>
          <p:cNvPr id="4" name="Footer Placeholder 3"/>
          <p:cNvSpPr>
            <a:spLocks noGrp="1"/>
          </p:cNvSpPr>
          <p:nvPr>
            <p:ph type="ftr" sz="quarter" idx="11"/>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2"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1873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33C51BA-9FFA-4093-8EA2-F82B19679ADB}" type="datetime1">
              <a:rPr lang="en-GB" noProof="0" smtClean="0"/>
              <a:t>13/03/2020</a:t>
            </a:fld>
            <a:endParaRPr lang="en-GB" noProof="0"/>
          </a:p>
        </p:txBody>
      </p:sp>
      <p:sp>
        <p:nvSpPr>
          <p:cNvPr id="9" name="Footer Placeholder 8"/>
          <p:cNvSpPr>
            <a:spLocks noGrp="1"/>
          </p:cNvSpPr>
          <p:nvPr>
            <p:ph type="ftr" sz="quarter" idx="19"/>
          </p:nvPr>
        </p:nvSpPr>
        <p:spPr bwMode="invGray"/>
        <p:txBody>
          <a:bodyPr/>
          <a:lstStyle/>
          <a:p>
            <a:r>
              <a:rPr lang="en-US" noProof="0"/>
              <a:t>Department of Communications, World Health Organization</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tx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endParaRPr lang="en-GB" noProof="0" dirty="0"/>
          </a:p>
        </p:txBody>
      </p:sp>
    </p:spTree>
    <p:extLst>
      <p:ext uri="{BB962C8B-B14F-4D97-AF65-F5344CB8AC3E}">
        <p14:creationId xmlns:p14="http://schemas.microsoft.com/office/powerpoint/2010/main" val="21288522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4761046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a:t>Click to edit Master title style</a:t>
            </a:r>
          </a:p>
        </p:txBody>
      </p:sp>
      <p:sp>
        <p:nvSpPr>
          <p:cNvPr id="9"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82DAD4DA-48C0-4205-B7B5-CC6B91393CBE}" type="datetime1">
              <a:rPr lang="en-GB" smtClean="0">
                <a:solidFill>
                  <a:srgbClr val="F3F3F3"/>
                </a:solidFill>
              </a:rPr>
              <a:t>13/03/2020</a:t>
            </a:fld>
            <a:endParaRPr lang="en-GB">
              <a:solidFill>
                <a:srgbClr val="F3F3F3"/>
              </a:solidFill>
            </a:endParaRPr>
          </a:p>
        </p:txBody>
      </p:sp>
      <p:sp>
        <p:nvSpPr>
          <p:cNvPr id="10"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a:solidFill>
                  <a:srgbClr val="F3F3F3"/>
                </a:solidFill>
              </a:rPr>
              <a:t>Department of Communications, World Health Organization</a:t>
            </a:r>
            <a:endParaRPr lang="en-GB">
              <a:solidFill>
                <a:srgbClr val="F3F3F3"/>
              </a:solidFill>
            </a:endParaRPr>
          </a:p>
        </p:txBody>
      </p:sp>
      <p:sp>
        <p:nvSpPr>
          <p:cNvPr id="11"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Tree>
    <p:extLst>
      <p:ext uri="{BB962C8B-B14F-4D97-AF65-F5344CB8AC3E}">
        <p14:creationId xmlns:p14="http://schemas.microsoft.com/office/powerpoint/2010/main" val="4285008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Date Placeholder 3"/>
          <p:cNvSpPr>
            <a:spLocks noGrp="1"/>
          </p:cNvSpPr>
          <p:nvPr>
            <p:ph type="dt" sz="half" idx="2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4B870C8-1A3C-48F4-8A05-8FE8201F15E5}" type="datetime1">
              <a:rPr lang="en-GB" smtClean="0">
                <a:solidFill>
                  <a:srgbClr val="F3F3F3"/>
                </a:solidFill>
              </a:rPr>
              <a:t>13/03/2020</a:t>
            </a:fld>
            <a:endParaRPr lang="en-GB">
              <a:solidFill>
                <a:srgbClr val="F3F3F3"/>
              </a:solidFill>
            </a:endParaRPr>
          </a:p>
        </p:txBody>
      </p:sp>
      <p:sp>
        <p:nvSpPr>
          <p:cNvPr id="13"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a:solidFill>
                  <a:srgbClr val="F3F3F3"/>
                </a:solidFill>
              </a:rPr>
              <a:t>Department of Communications, World Health Organization</a:t>
            </a:r>
            <a:endParaRPr lang="en-GB">
              <a:solidFill>
                <a:srgbClr val="F3F3F3"/>
              </a:solidFill>
            </a:endParaRPr>
          </a:p>
        </p:txBody>
      </p:sp>
      <p:sp>
        <p:nvSpPr>
          <p:cNvPr id="14"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Tree>
    <p:extLst>
      <p:ext uri="{BB962C8B-B14F-4D97-AF65-F5344CB8AC3E}">
        <p14:creationId xmlns:p14="http://schemas.microsoft.com/office/powerpoint/2010/main" val="1176316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4C313471-5E91-43BB-8D7A-5D6B686C83CB}"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9354277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7591E70A-E17A-480F-90F9-A5DBD98B026E}"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9638359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9D58F016-9189-4535-819F-13E97E739789}"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51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7869E5D1-2213-48E6-BE6E-D2363226837A}"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142968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6716370E-2F28-4204-B7CD-2618FA3EA8A1}" type="datetime1">
              <a:rPr lang="en-GB" smtClean="0">
                <a:solidFill>
                  <a:srgbClr val="F3F3F3"/>
                </a:solidFill>
              </a:rPr>
              <a:t>13/03/2020</a:t>
            </a:fld>
            <a:endParaRPr lang="en-GB">
              <a:solidFill>
                <a:srgbClr val="F3F3F3"/>
              </a:solidFill>
            </a:endParaRPr>
          </a:p>
        </p:txBody>
      </p:sp>
      <p:sp>
        <p:nvSpPr>
          <p:cNvPr id="9" name="Footer Placeholder 8"/>
          <p:cNvSpPr>
            <a:spLocks noGrp="1"/>
          </p:cNvSpPr>
          <p:nvPr>
            <p:ph type="ftr" sz="quarter" idx="19"/>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342705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8B612760-BE99-4E98-8D99-6E309B3DF908}" type="datetime1">
              <a:rPr lang="en-GB" smtClean="0">
                <a:solidFill>
                  <a:srgbClr val="F3F3F3"/>
                </a:solidFill>
              </a:rPr>
              <a:t>13/03/2020</a:t>
            </a:fld>
            <a:endParaRPr lang="en-GB">
              <a:solidFill>
                <a:srgbClr val="F3F3F3"/>
              </a:solidFill>
            </a:endParaRPr>
          </a:p>
        </p:txBody>
      </p:sp>
      <p:sp>
        <p:nvSpPr>
          <p:cNvPr id="4" name="Footer Placeholder 3"/>
          <p:cNvSpPr>
            <a:spLocks noGrp="1"/>
          </p:cNvSpPr>
          <p:nvPr>
            <p:ph type="ftr" sz="quarter" idx="19"/>
          </p:nvPr>
        </p:nvSpPr>
        <p:spPr bwMode="invGray"/>
        <p:txBody>
          <a:bodyPr/>
          <a:lstStyle/>
          <a:p>
            <a:r>
              <a:rPr lang="en-US">
                <a:solidFill>
                  <a:srgbClr val="F3F3F3"/>
                </a:solidFill>
              </a:rPr>
              <a:t>Department of Communications, World Health Organization</a:t>
            </a:r>
            <a:endParaRPr lang="en-GB">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69727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073D8109-1267-496E-919F-9368924B7349}" type="datetime1">
              <a:rPr lang="en-GB" noProof="0" smtClean="0"/>
              <a:t>13/03/2020</a:t>
            </a:fld>
            <a:endParaRPr lang="en-GB" noProof="0"/>
          </a:p>
        </p:txBody>
      </p:sp>
      <p:sp>
        <p:nvSpPr>
          <p:cNvPr id="4" name="Footer Placeholder 3"/>
          <p:cNvSpPr>
            <a:spLocks noGrp="1"/>
          </p:cNvSpPr>
          <p:nvPr>
            <p:ph type="ftr" sz="quarter" idx="19"/>
          </p:nvPr>
        </p:nvSpPr>
        <p:spPr bwMode="invGray"/>
        <p:txBody>
          <a:bodyPr/>
          <a:lstStyle/>
          <a:p>
            <a:r>
              <a:rPr lang="en-US" noProof="0"/>
              <a:t>Department of Communications, World Health Organization</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a:t>Edit Master text styles</a:t>
            </a:r>
          </a:p>
          <a:p>
            <a:pPr lvl="1"/>
            <a:r>
              <a:rPr lang="en-GB" noProof="0"/>
              <a:t>Second level</a:t>
            </a:r>
          </a:p>
        </p:txBody>
      </p:sp>
      <p:sp>
        <p:nvSpPr>
          <p:cNvPr id="9"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9714DC06-C492-4FBC-B7FC-A085EB29595B}" type="datetime1">
              <a:rPr lang="en-GB" smtClean="0">
                <a:solidFill>
                  <a:srgbClr val="F3F3F3"/>
                </a:solidFill>
              </a:rPr>
              <a:t>13/03/2020</a:t>
            </a:fld>
            <a:endParaRPr lang="en-GB">
              <a:solidFill>
                <a:srgbClr val="F3F3F3"/>
              </a:solidFill>
            </a:endParaRPr>
          </a:p>
        </p:txBody>
      </p:sp>
      <p:sp>
        <p:nvSpPr>
          <p:cNvPr id="10"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a:solidFill>
                  <a:srgbClr val="F3F3F3"/>
                </a:solidFill>
              </a:rPr>
              <a:t>Department of Communications, World Health Organization</a:t>
            </a:r>
            <a:endParaRPr lang="en-GB">
              <a:solidFill>
                <a:srgbClr val="F3F3F3"/>
              </a:solidFill>
            </a:endParaRPr>
          </a:p>
        </p:txBody>
      </p:sp>
      <p:sp>
        <p:nvSpPr>
          <p:cNvPr id="11"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Tree>
    <p:extLst>
      <p:ext uri="{BB962C8B-B14F-4D97-AF65-F5344CB8AC3E}">
        <p14:creationId xmlns:p14="http://schemas.microsoft.com/office/powerpoint/2010/main" val="2338341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a:t>Edit Master text styles</a:t>
            </a:r>
          </a:p>
          <a:p>
            <a:pPr lvl="1"/>
            <a:r>
              <a:rPr lang="en-GB" noProof="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C7C97899-03EB-4AAD-826A-0FFD5C84B930}" type="datetime1">
              <a:rPr lang="en-GB" smtClean="0">
                <a:solidFill>
                  <a:srgbClr val="F3F3F3"/>
                </a:solidFill>
              </a:rPr>
              <a:t>13/03/2020</a:t>
            </a:fld>
            <a:endParaRPr lang="en-GB">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a:solidFill>
                  <a:srgbClr val="F3F3F3"/>
                </a:solidFill>
              </a:rPr>
              <a:t>Department of Communications, World Health Organization</a:t>
            </a:r>
            <a:endParaRPr lang="en-GB">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705107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18344A57-6563-4ABF-BE27-8D56EC4A8B9D}" type="datetime1">
              <a:rPr lang="en-GB" smtClean="0">
                <a:solidFill>
                  <a:srgbClr val="F3F3F3"/>
                </a:solidFill>
              </a:rPr>
              <a:t>13/03/2020</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a:solidFill>
                  <a:srgbClr val="F3F3F3"/>
                </a:solidFill>
              </a:rPr>
              <a:t>Department of Communications, World Health Organization</a:t>
            </a:r>
            <a:endParaRPr lang="en-GB">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49714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9"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8A66A22C-2042-4F7C-98FA-D744277122BA}" type="datetime1">
              <a:rPr lang="en-GB" smtClean="0">
                <a:solidFill>
                  <a:srgbClr val="F3F3F3"/>
                </a:solidFill>
              </a:rPr>
              <a:t>13/03/2020</a:t>
            </a:fld>
            <a:endParaRPr lang="en-GB">
              <a:solidFill>
                <a:srgbClr val="F3F3F3"/>
              </a:solidFill>
            </a:endParaRPr>
          </a:p>
        </p:txBody>
      </p:sp>
      <p:sp>
        <p:nvSpPr>
          <p:cNvPr id="14"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a:solidFill>
                  <a:srgbClr val="F3F3F3"/>
                </a:solidFill>
              </a:rPr>
              <a:t>Department of Communications, World Health Organization</a:t>
            </a:r>
            <a:endParaRPr lang="en-GB">
              <a:solidFill>
                <a:srgbClr val="F3F3F3"/>
              </a:solidFill>
            </a:endParaRPr>
          </a:p>
        </p:txBody>
      </p:sp>
      <p:sp>
        <p:nvSpPr>
          <p:cNvPr id="15"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
        <p:nvSpPr>
          <p:cNvPr id="16" name="Rectangle 15"/>
          <p:cNvSpPr/>
          <p:nvPr userDrawn="1"/>
        </p:nvSpPr>
        <p:spPr bwMode="invGray">
          <a:xfrm>
            <a:off x="6803373" y="371958"/>
            <a:ext cx="1976400" cy="6948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3203164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100000"/>
              </a:lnSpc>
              <a:spcBef>
                <a:spcPts val="0"/>
              </a:spcBef>
              <a:spcAft>
                <a:spcPts val="0"/>
              </a:spcAft>
              <a:buNone/>
              <a:defRPr sz="1400" b="0" baseline="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World Health Organization</a:t>
            </a:r>
            <a:br>
              <a:rPr lang="en-GB" noProof="0" dirty="0"/>
            </a:br>
            <a:r>
              <a:rPr lang="en-GB" noProof="0" dirty="0"/>
              <a:t>20, avenue </a:t>
            </a:r>
            <a:r>
              <a:rPr lang="en-GB" noProof="0" dirty="0" err="1"/>
              <a:t>Appia</a:t>
            </a:r>
            <a:br>
              <a:rPr lang="en-GB" noProof="0" dirty="0"/>
            </a:br>
            <a:r>
              <a:rPr lang="en-GB" noProof="0" dirty="0"/>
              <a:t>1211, Geneva</a:t>
            </a:r>
            <a:br>
              <a:rPr lang="en-GB" noProof="0" dirty="0"/>
            </a:br>
            <a:endParaRPr lang="en-GB" noProof="0" dirty="0"/>
          </a:p>
          <a:p>
            <a:r>
              <a:rPr lang="en-GB" noProof="0" dirty="0"/>
              <a:t>Switzerland</a:t>
            </a:r>
          </a:p>
          <a:p>
            <a:endParaRPr lang="en-GB" noProof="0" dirty="0"/>
          </a:p>
          <a:p>
            <a:endParaRPr lang="en-GB" noProof="0" dirty="0"/>
          </a:p>
        </p:txBody>
      </p:sp>
    </p:spTree>
    <p:extLst>
      <p:ext uri="{BB962C8B-B14F-4D97-AF65-F5344CB8AC3E}">
        <p14:creationId xmlns:p14="http://schemas.microsoft.com/office/powerpoint/2010/main" val="39290957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6E3AB62E-AFC1-4BF8-97A7-BE93BE8A669B}" type="datetime1">
              <a:rPr lang="en-GB" smtClean="0">
                <a:solidFill>
                  <a:prstClr val="black"/>
                </a:solidFill>
              </a:rPr>
              <a:t>13/03/2020</a:t>
            </a:fld>
            <a:endParaRPr lang="en-GB" dirty="0">
              <a:solidFill>
                <a:prstClr val="black"/>
              </a:solidFill>
            </a:endParaRPr>
          </a:p>
        </p:txBody>
      </p:sp>
      <p:sp>
        <p:nvSpPr>
          <p:cNvPr id="19" name="Footer Placeholder 18"/>
          <p:cNvSpPr>
            <a:spLocks noGrp="1"/>
          </p:cNvSpPr>
          <p:nvPr>
            <p:ph type="ftr" sz="quarter" idx="15"/>
          </p:nvPr>
        </p:nvSpPr>
        <p:spPr>
          <a:noFill/>
        </p:spPr>
        <p:txBody>
          <a:bodyPr/>
          <a:lstStyle/>
          <a:p>
            <a:r>
              <a:rPr lang="en-US">
                <a:solidFill>
                  <a:srgbClr val="F3F3F3"/>
                </a:solidFill>
              </a:rPr>
              <a:t>Department of Communications, World Health Organization</a:t>
            </a:r>
            <a:endParaRPr lang="en-GB" dirty="0">
              <a:solidFill>
                <a:srgbClr val="F3F3F3"/>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a:xfrm>
            <a:off x="359999" y="6293648"/>
            <a:ext cx="8419774" cy="208579"/>
          </a:xfrm>
          <a:noFill/>
        </p:spPr>
        <p:txBody>
          <a:bodyPr anchor="t">
            <a:normAutofit/>
          </a:bodyPr>
          <a:lstStyle>
            <a:lvl1pPr>
              <a:defRPr sz="800" b="0">
                <a:solidFill>
                  <a:schemeClr val="tx1"/>
                </a:solidFill>
                <a:latin typeface="+mn-lt"/>
              </a:defRPr>
            </a:lvl1pPr>
          </a:lstStyle>
          <a:p>
            <a:pPr lvl="0"/>
            <a:r>
              <a:rPr lang="en-GB" noProof="0" dirty="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8" y="1800000"/>
            <a:ext cx="8419774" cy="4237200"/>
          </a:xfrm>
          <a:noFill/>
        </p:spPr>
        <p:txBody>
          <a:bodyPr lIns="0" tIns="0" rIns="0" bIns="0"/>
          <a:lstStyle>
            <a:lvl1pPr>
              <a:lnSpc>
                <a:spcPct val="110000"/>
              </a:lnSpc>
              <a:defRPr sz="2000" b="1">
                <a:solidFill>
                  <a:srgbClr val="009CDE"/>
                </a:solidFill>
                <a:latin typeface="+mj-lt"/>
              </a:defRPr>
            </a:lvl1pPr>
            <a:lvl2pPr>
              <a:lnSpc>
                <a:spcPct val="110000"/>
              </a:lnSpc>
              <a:defRPr sz="1600">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4306174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9495976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ECEC0E9B-6A20-4D88-8E07-D0E7BBDC1060}" type="datetime1">
              <a:rPr lang="en-GB" smtClean="0">
                <a:solidFill>
                  <a:srgbClr val="F3F3F3"/>
                </a:solidFill>
              </a:rPr>
              <a:pPr/>
              <a:t>13/03/2020</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GB" dirty="0">
                <a:solidFill>
                  <a:srgbClr val="F3F3F3"/>
                </a:solidFill>
              </a:rPr>
              <a:t>WHO Communication for Health</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31879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121A3594-6010-49C7-925D-BA11746CC6BD}"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6914236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52D8DCC0-7D97-4AFB-B891-DE9916FF98BA}" type="datetime1">
              <a:rPr lang="en-GB" smtClean="0">
                <a:solidFill>
                  <a:srgbClr val="F3F3F3"/>
                </a:solidFill>
              </a:rPr>
              <a:pPr/>
              <a:t>13/03/2020</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72338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6" Type="http://schemas.openxmlformats.org/officeDocument/2006/relationships/image" Target="../media/image1.pn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0.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2.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1.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5.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3.png"/><Relationship Id="rId2" Type="http://schemas.openxmlformats.org/officeDocument/2006/relationships/slideLayout" Target="../slideLayouts/slideLayout82.xml"/><Relationship Id="rId16" Type="http://schemas.openxmlformats.org/officeDocument/2006/relationships/theme" Target="../theme/theme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1.png"/><Relationship Id="rId2" Type="http://schemas.openxmlformats.org/officeDocument/2006/relationships/slideLayout" Target="../slideLayouts/slideLayout97.xml"/><Relationship Id="rId16" Type="http://schemas.openxmlformats.org/officeDocument/2006/relationships/theme" Target="../theme/theme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1.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8.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6" Type="http://schemas.openxmlformats.org/officeDocument/2006/relationships/image" Target="../media/image1.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D4315E2A-9287-4412-8C26-2667F796456A}" type="datetime1">
              <a:rPr lang="en-GB" noProof="0" smtClean="0"/>
              <a:t>13/03/2020</a:t>
            </a:fld>
            <a:endParaRPr lang="en-GB" noProof="0"/>
          </a:p>
        </p:txBody>
      </p:sp>
      <p:sp>
        <p:nvSpPr>
          <p:cNvPr id="5" name="Footer Placeholder 4"/>
          <p:cNvSpPr>
            <a:spLocks noGrp="1"/>
          </p:cNvSpPr>
          <p:nvPr>
            <p:ph type="ftr" sz="quarter" idx="3"/>
          </p:nvPr>
        </p:nvSpPr>
        <p:spPr bwMode="invGray">
          <a:xfrm>
            <a:off x="1044743" y="6578600"/>
            <a:ext cx="4179189" cy="181987"/>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noProof="0"/>
              <a:t>Department of Communications, World Health Organization</a:t>
            </a:r>
            <a:endParaRPr lang="en-GB" noProof="0"/>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9" r:id="rId12"/>
    <p:sldLayoutId id="2147483719" r:id="rId13"/>
    <p:sldLayoutId id="2147483720"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10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FA7DCF43-AEF4-4E43-BC42-AF0129D76EE8}" type="datetime1">
              <a:rPr lang="en-GB" smtClean="0">
                <a:solidFill>
                  <a:srgbClr val="F3F3F3"/>
                </a:solidFill>
              </a:rPr>
              <a:pPr/>
              <a:t>13/03/2020</a:t>
            </a:fld>
            <a:endParaRPr lang="en-GB" dirty="0">
              <a:solidFill>
                <a:srgbClr val="F3F3F3"/>
              </a:solidFill>
            </a:endParaRPr>
          </a:p>
        </p:txBody>
      </p:sp>
      <p:sp>
        <p:nvSpPr>
          <p:cNvPr id="5" name="Footer Placeholder 4"/>
          <p:cNvSpPr>
            <a:spLocks noGrp="1"/>
          </p:cNvSpPr>
          <p:nvPr>
            <p:ph type="ftr" sz="quarter" idx="3"/>
          </p:nvPr>
        </p:nvSpPr>
        <p:spPr bwMode="invGray">
          <a:xfrm>
            <a:off x="1044743" y="6578600"/>
            <a:ext cx="3544189" cy="181988"/>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64724534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dirty="0"/>
              <a:t>Click to edit </a:t>
            </a:r>
            <a:br>
              <a:rPr lang="en-GB" noProof="0" dirty="0"/>
            </a:br>
            <a:r>
              <a:rPr lang="en-GB" noProof="0" dirty="0"/>
              <a:t>Master title style</a:t>
            </a:r>
          </a:p>
        </p:txBody>
      </p:sp>
      <p:sp>
        <p:nvSpPr>
          <p:cNvPr id="3" name="Text Placeholder 2"/>
          <p:cNvSpPr>
            <a:spLocks noGrp="1"/>
          </p:cNvSpPr>
          <p:nvPr>
            <p:ph type="body" idx="1"/>
          </p:nvPr>
        </p:nvSpPr>
        <p:spPr bwMode="gray">
          <a:xfrm>
            <a:off x="359998"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gray">
          <a:xfrm>
            <a:off x="359998"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4EE96E82-DBA5-436A-A728-5CAC95509BAE}" type="datetime1">
              <a:rPr lang="en-GB" smtClean="0">
                <a:solidFill>
                  <a:prstClr val="black"/>
                </a:solidFill>
              </a:rPr>
              <a:t>13/03/2020</a:t>
            </a:fld>
            <a:endParaRPr lang="en-GB" dirty="0">
              <a:solidFill>
                <a:prstClr val="black"/>
              </a:solidFill>
            </a:endParaRPr>
          </a:p>
        </p:txBody>
      </p:sp>
      <p:sp>
        <p:nvSpPr>
          <p:cNvPr id="5" name="Footer Placeholder 4"/>
          <p:cNvSpPr>
            <a:spLocks noGrp="1"/>
          </p:cNvSpPr>
          <p:nvPr>
            <p:ph type="ftr" sz="quarter" idx="3"/>
          </p:nvPr>
        </p:nvSpPr>
        <p:spPr bwMode="gray">
          <a:xfrm>
            <a:off x="1044743" y="6587067"/>
            <a:ext cx="3916723" cy="181141"/>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solidFill>
                  <a:prstClr val="black"/>
                </a:solidFill>
              </a:rPr>
              <a:pPr/>
              <a:t>‹#›</a:t>
            </a:fld>
            <a:endParaRPr lang="en-GB" dirty="0">
              <a:solidFill>
                <a:prstClr val="black"/>
              </a:solidFill>
            </a:endParaRPr>
          </a:p>
        </p:txBody>
      </p:sp>
      <p:sp>
        <p:nvSpPr>
          <p:cNvPr id="12" name="Rectangle 11"/>
          <p:cNvSpPr/>
          <p:nvPr userDrawn="1"/>
        </p:nvSpPr>
        <p:spPr bwMode="gray">
          <a:xfrm>
            <a:off x="6803373" y="379578"/>
            <a:ext cx="1976400" cy="694800"/>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34835696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942" r:id="rId19"/>
  </p:sldLayoutIdLst>
  <p:hf hdr="0"/>
  <p:txStyles>
    <p:titleStyle>
      <a:lvl1pPr algn="l" defTabSz="914400" rtl="0" eaLnBrk="1" latinLnBrk="0" hangingPunct="1">
        <a:lnSpc>
          <a:spcPct val="90000"/>
        </a:lnSpc>
        <a:spcBef>
          <a:spcPct val="0"/>
        </a:spcBef>
        <a:buNone/>
        <a:defRPr sz="2800" b="1" kern="1200">
          <a:solidFill>
            <a:srgbClr val="009CDE"/>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baseline="0">
          <a:solidFill>
            <a:schemeClr val="tx1"/>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tx1"/>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400" kern="1200">
          <a:solidFill>
            <a:schemeClr val="tx1"/>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tx1"/>
        </a:buClr>
        <a:buSzPct val="100000"/>
        <a:buFont typeface="+mj-lt"/>
        <a:buAutoNum type="arabicParen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FA7DCF43-AEF4-4E43-BC42-AF0129D76EE8}" type="datetime1">
              <a:rPr lang="en-GB" smtClean="0">
                <a:solidFill>
                  <a:srgbClr val="F3F3F3"/>
                </a:solidFill>
              </a:rPr>
              <a:t>13/03/2020</a:t>
            </a:fld>
            <a:endParaRPr lang="en-GB" dirty="0">
              <a:solidFill>
                <a:srgbClr val="F3F3F3"/>
              </a:solidFill>
            </a:endParaRPr>
          </a:p>
        </p:txBody>
      </p:sp>
      <p:sp>
        <p:nvSpPr>
          <p:cNvPr id="5" name="Footer Placeholder 4"/>
          <p:cNvSpPr>
            <a:spLocks noGrp="1"/>
          </p:cNvSpPr>
          <p:nvPr>
            <p:ph type="ftr" sz="quarter" idx="3"/>
          </p:nvPr>
        </p:nvSpPr>
        <p:spPr bwMode="invGray">
          <a:xfrm>
            <a:off x="1044743" y="6578600"/>
            <a:ext cx="3544189" cy="181988"/>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91126436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939" r:id="rId15"/>
    <p:sldLayoutId id="2147483940" r:id="rId16"/>
    <p:sldLayoutId id="2147483941" r:id="rId17"/>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B8185316-1CD7-4F3E-9318-F4B70C3255AF}" type="datetime1">
              <a:rPr lang="en-GB" smtClean="0">
                <a:solidFill>
                  <a:srgbClr val="F3F3F3"/>
                </a:solidFill>
              </a:rPr>
              <a:t>13/03/2020</a:t>
            </a:fld>
            <a:endParaRPr lang="en-GB" dirty="0">
              <a:solidFill>
                <a:srgbClr val="F3F3F3"/>
              </a:solidFill>
            </a:endParaRPr>
          </a:p>
        </p:txBody>
      </p:sp>
      <p:sp>
        <p:nvSpPr>
          <p:cNvPr id="5" name="Footer Placeholder 4"/>
          <p:cNvSpPr>
            <a:spLocks noGrp="1"/>
          </p:cNvSpPr>
          <p:nvPr>
            <p:ph type="ftr" sz="quarter" idx="3"/>
          </p:nvPr>
        </p:nvSpPr>
        <p:spPr bwMode="invGray">
          <a:xfrm>
            <a:off x="1044744" y="6578600"/>
            <a:ext cx="3501856" cy="181987"/>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94887333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10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9"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359999"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FD491E72-759E-49A6-B86D-F68CEAF328BA}" type="datetime1">
              <a:rPr lang="en-GB" smtClean="0">
                <a:solidFill>
                  <a:srgbClr val="F3F3F3"/>
                </a:solidFill>
              </a:rPr>
              <a:t>13/03/2020</a:t>
            </a:fld>
            <a:endParaRPr lang="en-GB">
              <a:solidFill>
                <a:srgbClr val="F3F3F3"/>
              </a:solidFill>
            </a:endParaRPr>
          </a:p>
        </p:txBody>
      </p:sp>
      <p:sp>
        <p:nvSpPr>
          <p:cNvPr id="5" name="Footer Placeholder 4"/>
          <p:cNvSpPr>
            <a:spLocks noGrp="1"/>
          </p:cNvSpPr>
          <p:nvPr>
            <p:ph type="ftr" sz="quarter" idx="3"/>
          </p:nvPr>
        </p:nvSpPr>
        <p:spPr bwMode="invGray">
          <a:xfrm>
            <a:off x="1044743" y="6580587"/>
            <a:ext cx="3591051" cy="181719"/>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a:solidFill>
                  <a:srgbClr val="F3F3F3"/>
                </a:solidFill>
              </a:rPr>
              <a:t>Department of Communications, World Health Organization</a:t>
            </a:r>
            <a:endParaRPr lang="en-GB">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90822469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7BCB8135-903A-4002-9684-B2EBC94684BF}" type="datetime1">
              <a:rPr lang="en-GB" smtClean="0">
                <a:solidFill>
                  <a:srgbClr val="F3F3F3"/>
                </a:solidFill>
              </a:rPr>
              <a:t>13/03/2020</a:t>
            </a:fld>
            <a:endParaRPr lang="en-GB">
              <a:solidFill>
                <a:srgbClr val="F3F3F3"/>
              </a:solidFill>
            </a:endParaRPr>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a:solidFill>
                  <a:srgbClr val="F3F3F3"/>
                </a:solidFill>
              </a:rPr>
              <a:t>Department of Communications, World Health Organization</a:t>
            </a:r>
            <a:endParaRPr lang="en-GB">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0452450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10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C904C65-3421-49BF-954F-78CA833235B9}" type="datetime1">
              <a:rPr lang="en-GB" smtClean="0">
                <a:solidFill>
                  <a:srgbClr val="F3F3F3"/>
                </a:solidFill>
              </a:rPr>
              <a:pPr/>
              <a:t>13/03/2020</a:t>
            </a:fld>
            <a:endParaRPr lang="en-GB" dirty="0">
              <a:solidFill>
                <a:srgbClr val="F3F3F3"/>
              </a:solidFill>
            </a:endParaRPr>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dirty="0">
                <a:solidFill>
                  <a:srgbClr val="F3F3F3"/>
                </a:solidFill>
              </a:rPr>
              <a:t>WHO Communication for Health</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93763125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C904C65-3421-49BF-954F-78CA833235B9}" type="datetime1">
              <a:rPr lang="en-GB" smtClean="0">
                <a:solidFill>
                  <a:srgbClr val="F3F3F3"/>
                </a:solidFill>
              </a:rPr>
              <a:pPr/>
              <a:t>13/03/2020</a:t>
            </a:fld>
            <a:endParaRPr lang="en-GB" dirty="0">
              <a:solidFill>
                <a:srgbClr val="F3F3F3"/>
              </a:solidFill>
            </a:endParaRPr>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dirty="0">
                <a:solidFill>
                  <a:srgbClr val="F3F3F3"/>
                </a:solidFill>
              </a:rPr>
              <a:t>WHO Communication for Health</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20160537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C904C65-3421-49BF-954F-78CA833235B9}" type="datetime1">
              <a:rPr lang="en-GB" smtClean="0">
                <a:solidFill>
                  <a:srgbClr val="F3F3F3"/>
                </a:solidFill>
              </a:rPr>
              <a:pPr/>
              <a:t>13/03/2020</a:t>
            </a:fld>
            <a:endParaRPr lang="en-GB" dirty="0">
              <a:solidFill>
                <a:srgbClr val="F3F3F3"/>
              </a:solidFill>
            </a:endParaRPr>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dirty="0">
                <a:solidFill>
                  <a:srgbClr val="F3F3F3"/>
                </a:solidFill>
              </a:rPr>
              <a:t>WHO Communication for Health</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20929161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1.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reathelife2030.org/wp-content/uploads/2016/11/letscut.jpg"/>
          <p:cNvPicPr>
            <a:picLocks noGrp="1" noChangeAspect="1" noChangeArrowheads="1"/>
          </p:cNvPicPr>
          <p:nvPr>
            <p:ph type="pic" sz="quarter" idx="17"/>
          </p:nvPr>
        </p:nvPicPr>
        <p:blipFill>
          <a:blip r:embed="rId2">
            <a:extLst>
              <a:ext uri="{28A0092B-C50C-407E-A947-70E740481C1C}">
                <a14:useLocalDpi xmlns:a14="http://schemas.microsoft.com/office/drawing/2010/main" val="0"/>
              </a:ext>
            </a:extLst>
          </a:blip>
          <a:srcRect t="12500" b="125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2"/>
          <p:cNvSpPr>
            <a:spLocks noGrp="1"/>
          </p:cNvSpPr>
          <p:nvPr>
            <p:ph type="body" sz="quarter" idx="18"/>
          </p:nvPr>
        </p:nvSpPr>
        <p:spPr>
          <a:xfrm>
            <a:off x="0" y="0"/>
            <a:ext cx="3327913" cy="1649446"/>
          </a:xfrm>
        </p:spPr>
        <p:txBody>
          <a:bodyPr/>
          <a:lstStyle/>
          <a:p>
            <a:r>
              <a:rPr lang="en-GB" altLang="en-US">
                <a:ea typeface="ＭＳ Ｐゴシック" pitchFamily="34" charset="-128"/>
              </a:rPr>
              <a:t>Building </a:t>
            </a:r>
            <a:r>
              <a:rPr lang="en-GB" altLang="en-US" dirty="0">
                <a:ea typeface="ＭＳ Ｐゴシック" pitchFamily="34" charset="-128"/>
              </a:rPr>
              <a:t>Key Messages</a:t>
            </a:r>
            <a:br>
              <a:rPr lang="en-GB" altLang="en-US" sz="3600" dirty="0">
                <a:ea typeface="ＭＳ Ｐゴシック" pitchFamily="34" charset="-128"/>
              </a:rPr>
            </a:br>
            <a:endParaRPr lang="en-GB" dirty="0"/>
          </a:p>
        </p:txBody>
      </p:sp>
      <p:sp>
        <p:nvSpPr>
          <p:cNvPr id="6" name="Foliennummernplatzhalter 5"/>
          <p:cNvSpPr>
            <a:spLocks noGrp="1"/>
          </p:cNvSpPr>
          <p:nvPr>
            <p:ph type="sldNum" sz="quarter" idx="21"/>
          </p:nvPr>
        </p:nvSpPr>
        <p:spPr/>
        <p:txBody>
          <a:bodyPr/>
          <a:lstStyle/>
          <a:p>
            <a:fld id="{A74CE0EA-F3B5-4684-BA10-C594598FDB9C}" type="slidenum">
              <a:rPr lang="en-GB" smtClean="0">
                <a:solidFill>
                  <a:srgbClr val="F3F3F3"/>
                </a:solidFill>
              </a:rPr>
              <a:pPr/>
              <a:t>1</a:t>
            </a:fld>
            <a:endParaRPr lang="en-GB" dirty="0">
              <a:solidFill>
                <a:srgbClr val="F3F3F3"/>
              </a:solidFill>
            </a:endParaRPr>
          </a:p>
        </p:txBody>
      </p:sp>
      <p:sp>
        <p:nvSpPr>
          <p:cNvPr id="9" name="Bildplatzhalter 8"/>
          <p:cNvSpPr>
            <a:spLocks noGrp="1"/>
          </p:cNvSpPr>
          <p:nvPr>
            <p:ph type="pic" sz="quarter" idx="23"/>
          </p:nvPr>
        </p:nvSpPr>
        <p:spPr/>
      </p:sp>
    </p:spTree>
    <p:extLst>
      <p:ext uri="{BB962C8B-B14F-4D97-AF65-F5344CB8AC3E}">
        <p14:creationId xmlns:p14="http://schemas.microsoft.com/office/powerpoint/2010/main" val="300959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half" idx="2"/>
          </p:nvPr>
        </p:nvSpPr>
        <p:spPr/>
        <p:txBody>
          <a:bodyPr/>
          <a:lstStyle/>
          <a:p>
            <a:pPr>
              <a:lnSpc>
                <a:spcPct val="100000"/>
              </a:lnSpc>
              <a:buClr>
                <a:schemeClr val="bg1"/>
              </a:buClr>
            </a:pPr>
            <a:r>
              <a:rPr lang="en-GB" altLang="en-US" b="1" kern="0" dirty="0"/>
              <a:t>Make your messages understandable so that they mean the same thing to everyone in your audience</a:t>
            </a:r>
            <a:endParaRPr lang="en-GB" b="1" dirty="0">
              <a:solidFill>
                <a:srgbClr val="F3F3F3"/>
              </a:solidFill>
            </a:endParaRPr>
          </a:p>
          <a:p>
            <a:pPr marL="177800" indent="-177800">
              <a:lnSpc>
                <a:spcPct val="100000"/>
              </a:lnSpc>
              <a:buClr>
                <a:schemeClr val="bg1"/>
              </a:buClr>
              <a:buFont typeface="Arial" panose="020B0604020202020204" pitchFamily="34" charset="0"/>
              <a:buChar char="•"/>
            </a:pPr>
            <a:r>
              <a:rPr lang="en-GB" dirty="0">
                <a:solidFill>
                  <a:srgbClr val="F3F3F3"/>
                </a:solidFill>
              </a:rPr>
              <a:t>Using actual things to explain concepts </a:t>
            </a:r>
          </a:p>
          <a:p>
            <a:pPr marL="177800" indent="-177800">
              <a:lnSpc>
                <a:spcPct val="100000"/>
              </a:lnSpc>
              <a:buClr>
                <a:schemeClr val="bg1"/>
              </a:buClr>
              <a:buFont typeface="Arial" panose="020B0604020202020204" pitchFamily="34" charset="0"/>
              <a:buChar char="•"/>
            </a:pPr>
            <a:r>
              <a:rPr lang="en-GB" dirty="0">
                <a:solidFill>
                  <a:srgbClr val="F3F3F3"/>
                </a:solidFill>
              </a:rPr>
              <a:t>Paint a mental picture</a:t>
            </a:r>
          </a:p>
          <a:p>
            <a:pPr marL="177800" indent="-177800">
              <a:lnSpc>
                <a:spcPct val="100000"/>
              </a:lnSpc>
              <a:buClr>
                <a:schemeClr val="bg1"/>
              </a:buClr>
              <a:buFont typeface="Arial" panose="020B0604020202020204" pitchFamily="34" charset="0"/>
              <a:buChar char="•"/>
            </a:pPr>
            <a:r>
              <a:rPr lang="en-GB" dirty="0">
                <a:solidFill>
                  <a:srgbClr val="F3F3F3"/>
                </a:solidFill>
              </a:rPr>
              <a:t>Use similes (like, as)</a:t>
            </a:r>
          </a:p>
          <a:p>
            <a:pPr marL="177800" indent="-177800">
              <a:lnSpc>
                <a:spcPct val="100000"/>
              </a:lnSpc>
              <a:buClr>
                <a:schemeClr val="bg1"/>
              </a:buClr>
              <a:buFont typeface="Arial" panose="020B0604020202020204" pitchFamily="34" charset="0"/>
              <a:buChar char="•"/>
            </a:pPr>
            <a:r>
              <a:rPr lang="en-GB" dirty="0">
                <a:solidFill>
                  <a:srgbClr val="F3F3F3"/>
                </a:solidFill>
              </a:rPr>
              <a:t>Give examples</a:t>
            </a:r>
          </a:p>
          <a:p>
            <a:pPr marL="177800" indent="-177800">
              <a:lnSpc>
                <a:spcPct val="100000"/>
              </a:lnSpc>
              <a:buClr>
                <a:schemeClr val="bg1"/>
              </a:buClr>
              <a:buFont typeface="Arial" panose="020B0604020202020204" pitchFamily="34" charset="0"/>
              <a:buChar char="•"/>
            </a:pPr>
            <a:r>
              <a:rPr lang="en-GB" dirty="0">
                <a:solidFill>
                  <a:srgbClr val="F3F3F3"/>
                </a:solidFill>
              </a:rPr>
              <a:t>Quantify deaths</a:t>
            </a:r>
          </a:p>
          <a:p>
            <a:pPr marL="177800" indent="-177800">
              <a:lnSpc>
                <a:spcPct val="100000"/>
              </a:lnSpc>
              <a:buClr>
                <a:schemeClr val="bg1"/>
              </a:buClr>
              <a:buFont typeface="Arial" panose="020B0604020202020204" pitchFamily="34" charset="0"/>
              <a:buChar char="•"/>
            </a:pPr>
            <a:r>
              <a:rPr lang="en-GB" dirty="0">
                <a:solidFill>
                  <a:srgbClr val="F3F3F3"/>
                </a:solidFill>
              </a:rPr>
              <a:t>Quantify costs to health care system</a:t>
            </a:r>
          </a:p>
        </p:txBody>
      </p:sp>
      <p:sp>
        <p:nvSpPr>
          <p:cNvPr id="4" name="Foliennummernplatzhalter 3"/>
          <p:cNvSpPr>
            <a:spLocks noGrp="1"/>
          </p:cNvSpPr>
          <p:nvPr>
            <p:ph type="sldNum" sz="quarter" idx="20"/>
          </p:nvPr>
        </p:nvSpPr>
        <p:spPr/>
        <p:txBody>
          <a:bodyPr/>
          <a:lstStyle/>
          <a:p>
            <a:fld id="{A74CE0EA-F3B5-4684-BA10-C594598FDB9C}" type="slidenum">
              <a:rPr lang="en-GB" smtClean="0"/>
              <a:pPr/>
              <a:t>10</a:t>
            </a:fld>
            <a:endParaRPr lang="en-GB" dirty="0"/>
          </a:p>
        </p:txBody>
      </p:sp>
      <p:sp>
        <p:nvSpPr>
          <p:cNvPr id="6" name="Titel 5"/>
          <p:cNvSpPr>
            <a:spLocks noGrp="1"/>
          </p:cNvSpPr>
          <p:nvPr>
            <p:ph type="title"/>
          </p:nvPr>
        </p:nvSpPr>
        <p:spPr/>
        <p:txBody>
          <a:bodyPr/>
          <a:lstStyle/>
          <a:p>
            <a:r>
              <a:rPr lang="en-GB" dirty="0"/>
              <a:t>Concrete -  Measurable </a:t>
            </a:r>
          </a:p>
        </p:txBody>
      </p:sp>
      <p:pic>
        <p:nvPicPr>
          <p:cNvPr id="12" name="DSC_0301.jpg"/>
          <p:cNvPicPr/>
          <p:nvPr/>
        </p:nvPicPr>
        <p:blipFill>
          <a:blip r:embed="rId3"/>
          <a:stretch>
            <a:fillRect/>
          </a:stretch>
        </p:blipFill>
        <p:spPr>
          <a:xfrm>
            <a:off x="174449" y="2494552"/>
            <a:ext cx="4011185" cy="3039414"/>
          </a:xfrm>
          <a:prstGeom prst="rect">
            <a:avLst/>
          </a:prstGeom>
          <a:ln w="12700">
            <a:miter lim="400000"/>
          </a:ln>
        </p:spPr>
      </p:pic>
      <p:sp>
        <p:nvSpPr>
          <p:cNvPr id="5" name="TextBox 4"/>
          <p:cNvSpPr txBox="1"/>
          <p:nvPr/>
        </p:nvSpPr>
        <p:spPr>
          <a:xfrm>
            <a:off x="174449" y="1571222"/>
            <a:ext cx="3807883" cy="923330"/>
          </a:xfrm>
          <a:prstGeom prst="rect">
            <a:avLst/>
          </a:prstGeom>
          <a:noFill/>
        </p:spPr>
        <p:txBody>
          <a:bodyPr wrap="square" rtlCol="0">
            <a:spAutoFit/>
          </a:bodyPr>
          <a:lstStyle/>
          <a:p>
            <a:r>
              <a:rPr lang="en-GB" b="1" dirty="0">
                <a:solidFill>
                  <a:schemeClr val="accent6">
                    <a:lumMod val="20000"/>
                    <a:lumOff val="80000"/>
                  </a:schemeClr>
                </a:solidFill>
              </a:rPr>
              <a:t>Carbon Pencils – How much </a:t>
            </a:r>
          </a:p>
          <a:p>
            <a:r>
              <a:rPr lang="en-GB" b="1" dirty="0">
                <a:solidFill>
                  <a:schemeClr val="accent6">
                    <a:lumMod val="20000"/>
                    <a:lumOff val="80000"/>
                  </a:schemeClr>
                </a:solidFill>
              </a:rPr>
              <a:t>Air pollution you breathe each </a:t>
            </a:r>
          </a:p>
          <a:p>
            <a:r>
              <a:rPr lang="en-GB" b="1" dirty="0">
                <a:solidFill>
                  <a:schemeClr val="accent6">
                    <a:lumMod val="20000"/>
                    <a:lumOff val="80000"/>
                  </a:schemeClr>
                </a:solidFill>
              </a:rPr>
              <a:t>Year </a:t>
            </a:r>
          </a:p>
        </p:txBody>
      </p:sp>
    </p:spTree>
    <p:extLst>
      <p:ext uri="{BB962C8B-B14F-4D97-AF65-F5344CB8AC3E}">
        <p14:creationId xmlns:p14="http://schemas.microsoft.com/office/powerpoint/2010/main" val="176627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ldplatzhalter 9"/>
          <p:cNvSpPr>
            <a:spLocks noGrp="1"/>
          </p:cNvSpPr>
          <p:nvPr>
            <p:ph type="pic" sz="quarter" idx="17"/>
          </p:nvPr>
        </p:nvSpPr>
        <p:spPr>
          <a:solidFill>
            <a:schemeClr val="bg1"/>
          </a:solidFill>
        </p:spPr>
      </p:sp>
      <p:sp>
        <p:nvSpPr>
          <p:cNvPr id="9" name="Inhaltsplatzhalter 8"/>
          <p:cNvSpPr>
            <a:spLocks noGrp="1"/>
          </p:cNvSpPr>
          <p:nvPr>
            <p:ph sz="half" idx="2"/>
          </p:nvPr>
        </p:nvSpPr>
        <p:spPr/>
        <p:txBody>
          <a:bodyPr/>
          <a:lstStyle/>
          <a:p>
            <a:pPr>
              <a:lnSpc>
                <a:spcPct val="100000"/>
              </a:lnSpc>
              <a:buClr>
                <a:schemeClr val="bg1"/>
              </a:buClr>
            </a:pPr>
            <a:r>
              <a:rPr lang="en-GB" altLang="en-US" b="1" kern="0" dirty="0"/>
              <a:t>The audience needs to believe you</a:t>
            </a:r>
            <a:endParaRPr lang="en-GB" b="1" dirty="0">
              <a:solidFill>
                <a:srgbClr val="F3F3F3"/>
              </a:solidFill>
            </a:endParaRPr>
          </a:p>
          <a:p>
            <a:pPr marL="177800" indent="-177800">
              <a:lnSpc>
                <a:spcPct val="100000"/>
              </a:lnSpc>
              <a:buClr>
                <a:schemeClr val="bg1"/>
              </a:buClr>
              <a:buFont typeface="Arial" panose="020B0604020202020204" pitchFamily="34" charset="0"/>
              <a:buChar char="•"/>
            </a:pPr>
            <a:r>
              <a:rPr lang="en-GB" dirty="0">
                <a:solidFill>
                  <a:srgbClr val="F3F3F3"/>
                </a:solidFill>
              </a:rPr>
              <a:t>Champions - someone else’s credibility</a:t>
            </a:r>
          </a:p>
          <a:p>
            <a:pPr marL="177800" indent="-177800">
              <a:lnSpc>
                <a:spcPct val="100000"/>
              </a:lnSpc>
              <a:buClr>
                <a:schemeClr val="bg1"/>
              </a:buClr>
              <a:buFont typeface="Arial" panose="020B0604020202020204" pitchFamily="34" charset="0"/>
              <a:buChar char="•"/>
            </a:pPr>
            <a:r>
              <a:rPr lang="en-GB" dirty="0">
                <a:solidFill>
                  <a:srgbClr val="F3F3F3"/>
                </a:solidFill>
              </a:rPr>
              <a:t>Tell stories of real people  </a:t>
            </a:r>
          </a:p>
          <a:p>
            <a:pPr marL="177800" indent="-177800">
              <a:lnSpc>
                <a:spcPct val="100000"/>
              </a:lnSpc>
              <a:buClr>
                <a:schemeClr val="bg1"/>
              </a:buClr>
              <a:buFont typeface="Arial" panose="020B0604020202020204" pitchFamily="34" charset="0"/>
              <a:buChar char="•"/>
            </a:pPr>
            <a:r>
              <a:rPr lang="en-GB" dirty="0">
                <a:solidFill>
                  <a:srgbClr val="F3F3F3"/>
                </a:solidFill>
              </a:rPr>
              <a:t>Use evidence</a:t>
            </a:r>
          </a:p>
          <a:p>
            <a:pPr marL="177800" indent="-177800">
              <a:lnSpc>
                <a:spcPct val="100000"/>
              </a:lnSpc>
              <a:buClr>
                <a:schemeClr val="bg1"/>
              </a:buClr>
              <a:buFont typeface="Arial" panose="020B0604020202020204" pitchFamily="34" charset="0"/>
              <a:buChar char="•"/>
            </a:pPr>
            <a:r>
              <a:rPr lang="en-GB" dirty="0">
                <a:solidFill>
                  <a:srgbClr val="F3F3F3"/>
                </a:solidFill>
              </a:rPr>
              <a:t>Use self-experience</a:t>
            </a:r>
          </a:p>
          <a:p>
            <a:pPr marL="177800" indent="-177800">
              <a:lnSpc>
                <a:spcPct val="100000"/>
              </a:lnSpc>
              <a:buClr>
                <a:schemeClr val="bg1"/>
              </a:buClr>
              <a:buFont typeface="Arial" panose="020B0604020202020204" pitchFamily="34" charset="0"/>
              <a:buChar char="•"/>
            </a:pPr>
            <a:r>
              <a:rPr lang="en-GB" dirty="0">
                <a:solidFill>
                  <a:srgbClr val="F3F3F3"/>
                </a:solidFill>
              </a:rPr>
              <a:t>Give detail</a:t>
            </a:r>
          </a:p>
        </p:txBody>
      </p:sp>
      <p:sp>
        <p:nvSpPr>
          <p:cNvPr id="4" name="Foliennummernplatzhalter 3"/>
          <p:cNvSpPr>
            <a:spLocks noGrp="1"/>
          </p:cNvSpPr>
          <p:nvPr>
            <p:ph type="sldNum" sz="quarter" idx="20"/>
          </p:nvPr>
        </p:nvSpPr>
        <p:spPr/>
        <p:txBody>
          <a:bodyPr/>
          <a:lstStyle/>
          <a:p>
            <a:fld id="{A74CE0EA-F3B5-4684-BA10-C594598FDB9C}" type="slidenum">
              <a:rPr lang="en-GB" smtClean="0"/>
              <a:pPr/>
              <a:t>11</a:t>
            </a:fld>
            <a:endParaRPr lang="en-GB" dirty="0"/>
          </a:p>
        </p:txBody>
      </p:sp>
      <p:sp>
        <p:nvSpPr>
          <p:cNvPr id="6" name="Titel 5"/>
          <p:cNvSpPr>
            <a:spLocks noGrp="1"/>
          </p:cNvSpPr>
          <p:nvPr>
            <p:ph type="title"/>
          </p:nvPr>
        </p:nvSpPr>
        <p:spPr/>
        <p:txBody>
          <a:bodyPr/>
          <a:lstStyle/>
          <a:p>
            <a:r>
              <a:rPr lang="en-GB" dirty="0"/>
              <a:t>Credible</a:t>
            </a:r>
          </a:p>
        </p:txBody>
      </p:sp>
      <p:pic>
        <p:nvPicPr>
          <p:cNvPr id="13" name="Picture 6" descr="D:\kyerc\Kyer back up\Other\WHO LOGOS\WHO-EN-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5" y="3183420"/>
            <a:ext cx="3908425" cy="130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37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pPr>
              <a:lnSpc>
                <a:spcPct val="100000"/>
              </a:lnSpc>
              <a:buClr>
                <a:schemeClr val="bg1"/>
              </a:buClr>
            </a:pPr>
            <a:r>
              <a:rPr lang="en-GB" altLang="en-US" b="1" kern="0" dirty="0"/>
              <a:t>We are wired to connect with people, not ideas</a:t>
            </a:r>
            <a:endParaRPr lang="en-GB" b="1" dirty="0">
              <a:solidFill>
                <a:srgbClr val="F3F3F3"/>
              </a:solidFill>
            </a:endParaRPr>
          </a:p>
          <a:p>
            <a:pPr marL="177800" indent="-177800">
              <a:lnSpc>
                <a:spcPct val="100000"/>
              </a:lnSpc>
              <a:buClr>
                <a:schemeClr val="bg1"/>
              </a:buClr>
              <a:buFont typeface="Arial" panose="020B0604020202020204" pitchFamily="34" charset="0"/>
              <a:buChar char="•"/>
            </a:pPr>
            <a:r>
              <a:rPr lang="en-GB" dirty="0">
                <a:solidFill>
                  <a:srgbClr val="F3F3F3"/>
                </a:solidFill>
              </a:rPr>
              <a:t>Talk about people</a:t>
            </a:r>
          </a:p>
          <a:p>
            <a:pPr marL="177800" indent="-177800">
              <a:lnSpc>
                <a:spcPct val="100000"/>
              </a:lnSpc>
              <a:buClr>
                <a:schemeClr val="bg1"/>
              </a:buClr>
              <a:buFont typeface="Arial" panose="020B0604020202020204" pitchFamily="34" charset="0"/>
              <a:buChar char="•"/>
            </a:pPr>
            <a:r>
              <a:rPr lang="en-GB" dirty="0">
                <a:solidFill>
                  <a:srgbClr val="F3F3F3"/>
                </a:solidFill>
              </a:rPr>
              <a:t>Make them care – "WIIFM"</a:t>
            </a:r>
          </a:p>
          <a:p>
            <a:pPr marL="177800" indent="-177800">
              <a:lnSpc>
                <a:spcPct val="100000"/>
              </a:lnSpc>
              <a:buClr>
                <a:schemeClr val="bg1"/>
              </a:buClr>
              <a:buFont typeface="Arial" panose="020B0604020202020204" pitchFamily="34" charset="0"/>
              <a:buChar char="•"/>
            </a:pPr>
            <a:r>
              <a:rPr lang="en-GB" dirty="0">
                <a:solidFill>
                  <a:srgbClr val="F3F3F3"/>
                </a:solidFill>
              </a:rPr>
              <a:t>Connect the audience to how they are affected by the topic </a:t>
            </a:r>
          </a:p>
          <a:p>
            <a:pPr marL="177800" indent="-177800">
              <a:lnSpc>
                <a:spcPct val="100000"/>
              </a:lnSpc>
              <a:buClr>
                <a:schemeClr val="bg1"/>
              </a:buClr>
              <a:buFont typeface="Arial" panose="020B0604020202020204" pitchFamily="34" charset="0"/>
              <a:buChar char="•"/>
            </a:pPr>
            <a:r>
              <a:rPr lang="en-GB" dirty="0">
                <a:solidFill>
                  <a:srgbClr val="F3F3F3"/>
                </a:solidFill>
              </a:rPr>
              <a:t>Ask the audience to visualize or imagine  </a:t>
            </a:r>
          </a:p>
          <a:p>
            <a:pPr marL="177800" indent="-177800">
              <a:lnSpc>
                <a:spcPct val="100000"/>
              </a:lnSpc>
              <a:buClr>
                <a:schemeClr val="bg1"/>
              </a:buClr>
              <a:buFont typeface="Arial" panose="020B0604020202020204" pitchFamily="34" charset="0"/>
              <a:buChar char="•"/>
            </a:pPr>
            <a:r>
              <a:rPr lang="en-GB" dirty="0">
                <a:solidFill>
                  <a:srgbClr val="F3F3F3"/>
                </a:solidFill>
              </a:rPr>
              <a:t>Make them feel something – hope, excitement, horror, disgust…</a:t>
            </a:r>
          </a:p>
        </p:txBody>
      </p:sp>
      <p:sp>
        <p:nvSpPr>
          <p:cNvPr id="6" name="Foliennummernplatzhalter 5"/>
          <p:cNvSpPr>
            <a:spLocks noGrp="1"/>
          </p:cNvSpPr>
          <p:nvPr>
            <p:ph type="sldNum" sz="quarter" idx="20"/>
          </p:nvPr>
        </p:nvSpPr>
        <p:spPr/>
        <p:txBody>
          <a:bodyPr/>
          <a:lstStyle/>
          <a:p>
            <a:fld id="{A74CE0EA-F3B5-4684-BA10-C594598FDB9C}" type="slidenum">
              <a:rPr lang="en-GB" smtClean="0"/>
              <a:pPr/>
              <a:t>12</a:t>
            </a:fld>
            <a:endParaRPr lang="en-GB" dirty="0"/>
          </a:p>
        </p:txBody>
      </p:sp>
      <p:sp>
        <p:nvSpPr>
          <p:cNvPr id="8" name="Titel 7"/>
          <p:cNvSpPr>
            <a:spLocks noGrp="1"/>
          </p:cNvSpPr>
          <p:nvPr>
            <p:ph type="title"/>
          </p:nvPr>
        </p:nvSpPr>
        <p:spPr/>
        <p:txBody>
          <a:bodyPr/>
          <a:lstStyle/>
          <a:p>
            <a:r>
              <a:rPr lang="en-GB" dirty="0"/>
              <a:t>Emotional</a:t>
            </a:r>
          </a:p>
        </p:txBody>
      </p:sp>
      <p:pic>
        <p:nvPicPr>
          <p:cNvPr id="13" name="image8.jpg" descr="http://gdb.voanews.com/684A1173-F3D4-480B-8658-951D504F7EBD_mw1024_s_n.jpg"/>
          <p:cNvPicPr>
            <a:picLocks noGrp="1"/>
          </p:cNvPicPr>
          <p:nvPr>
            <p:ph type="pic" sz="quarter" idx="17"/>
          </p:nvPr>
        </p:nvPicPr>
        <p:blipFill>
          <a:blip r:embed="rId3"/>
          <a:srcRect l="11300" r="11300"/>
          <a:stretch>
            <a:fillRect/>
          </a:stretch>
        </p:blipFill>
        <p:spPr>
          <a:xfrm>
            <a:off x="270457" y="1828934"/>
            <a:ext cx="3986324" cy="3489325"/>
          </a:xfrm>
          <a:prstGeom prst="rect">
            <a:avLst/>
          </a:prstGeom>
          <a:ln w="12700">
            <a:miter lim="400000"/>
          </a:ln>
        </p:spPr>
      </p:pic>
    </p:spTree>
    <p:extLst>
      <p:ext uri="{BB962C8B-B14F-4D97-AF65-F5344CB8AC3E}">
        <p14:creationId xmlns:p14="http://schemas.microsoft.com/office/powerpoint/2010/main" val="46199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519409" y="1966327"/>
            <a:ext cx="4104000" cy="4237200"/>
          </a:xfrm>
        </p:spPr>
        <p:txBody>
          <a:bodyPr/>
          <a:lstStyle/>
          <a:p>
            <a:pPr>
              <a:lnSpc>
                <a:spcPct val="100000"/>
              </a:lnSpc>
              <a:buClr>
                <a:schemeClr val="bg1"/>
              </a:buClr>
            </a:pPr>
            <a:r>
              <a:rPr lang="en-GB" altLang="en-US" b="1" kern="0" dirty="0"/>
              <a:t>As you hear a story, you live it in your own mind…like experience</a:t>
            </a:r>
          </a:p>
          <a:p>
            <a:pPr marL="177800" indent="-177800">
              <a:lnSpc>
                <a:spcPct val="100000"/>
              </a:lnSpc>
              <a:buClr>
                <a:schemeClr val="bg1"/>
              </a:buClr>
              <a:buFont typeface="Arial" panose="020B0604020202020204" pitchFamily="34" charset="0"/>
              <a:buChar char="•"/>
            </a:pPr>
            <a:r>
              <a:rPr lang="en-GB" dirty="0">
                <a:solidFill>
                  <a:srgbClr val="F3F3F3"/>
                </a:solidFill>
              </a:rPr>
              <a:t>Paint a visual picture</a:t>
            </a:r>
          </a:p>
          <a:p>
            <a:pPr marL="177800" indent="-177800">
              <a:lnSpc>
                <a:spcPct val="100000"/>
              </a:lnSpc>
              <a:buClr>
                <a:schemeClr val="bg1"/>
              </a:buClr>
              <a:buFont typeface="Arial" panose="020B0604020202020204" pitchFamily="34" charset="0"/>
              <a:buChar char="•"/>
            </a:pPr>
            <a:r>
              <a:rPr lang="en-GB" dirty="0">
                <a:solidFill>
                  <a:srgbClr val="F3F3F3"/>
                </a:solidFill>
              </a:rPr>
              <a:t>Inspire</a:t>
            </a:r>
          </a:p>
          <a:p>
            <a:pPr marL="177800" indent="-177800">
              <a:lnSpc>
                <a:spcPct val="100000"/>
              </a:lnSpc>
              <a:buClr>
                <a:schemeClr val="bg1"/>
              </a:buClr>
              <a:buFont typeface="Arial" panose="020B0604020202020204" pitchFamily="34" charset="0"/>
              <a:buChar char="•"/>
            </a:pPr>
            <a:r>
              <a:rPr lang="en-GB" dirty="0">
                <a:solidFill>
                  <a:srgbClr val="F3F3F3"/>
                </a:solidFill>
              </a:rPr>
              <a:t>Challenge</a:t>
            </a:r>
          </a:p>
          <a:p>
            <a:pPr marL="177800" indent="-177800">
              <a:lnSpc>
                <a:spcPct val="100000"/>
              </a:lnSpc>
              <a:buClr>
                <a:schemeClr val="bg1"/>
              </a:buClr>
              <a:buFont typeface="Arial" panose="020B0604020202020204" pitchFamily="34" charset="0"/>
              <a:buChar char="•"/>
            </a:pPr>
            <a:r>
              <a:rPr lang="en-GB" dirty="0">
                <a:solidFill>
                  <a:srgbClr val="F3F3F3"/>
                </a:solidFill>
              </a:rPr>
              <a:t>Connect</a:t>
            </a:r>
          </a:p>
        </p:txBody>
      </p:sp>
      <p:sp>
        <p:nvSpPr>
          <p:cNvPr id="6" name="Foliennummernplatzhalter 5"/>
          <p:cNvSpPr>
            <a:spLocks noGrp="1"/>
          </p:cNvSpPr>
          <p:nvPr>
            <p:ph type="sldNum" sz="quarter" idx="20"/>
          </p:nvPr>
        </p:nvSpPr>
        <p:spPr/>
        <p:txBody>
          <a:bodyPr/>
          <a:lstStyle/>
          <a:p>
            <a:fld id="{A74CE0EA-F3B5-4684-BA10-C594598FDB9C}" type="slidenum">
              <a:rPr lang="en-GB" smtClean="0"/>
              <a:pPr/>
              <a:t>13</a:t>
            </a:fld>
            <a:endParaRPr lang="en-GB" dirty="0"/>
          </a:p>
        </p:txBody>
      </p:sp>
      <p:sp>
        <p:nvSpPr>
          <p:cNvPr id="8" name="Titel 7"/>
          <p:cNvSpPr>
            <a:spLocks noGrp="1"/>
          </p:cNvSpPr>
          <p:nvPr>
            <p:ph type="title"/>
          </p:nvPr>
        </p:nvSpPr>
        <p:spPr/>
        <p:txBody>
          <a:bodyPr/>
          <a:lstStyle/>
          <a:p>
            <a:r>
              <a:rPr lang="en-GB" dirty="0"/>
              <a:t>Stories</a:t>
            </a:r>
          </a:p>
        </p:txBody>
      </p:sp>
      <p:pic>
        <p:nvPicPr>
          <p:cNvPr id="7170" name="Picture 2" descr="C:\Users\fletchere\Downloads\page11-12coll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508" y="2970919"/>
            <a:ext cx="7190872" cy="294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1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5335814" y="2124805"/>
            <a:ext cx="1888659" cy="3770263"/>
          </a:xfrm>
          <a:prstGeom prst="rect">
            <a:avLst/>
          </a:prstGeom>
          <a:noFill/>
        </p:spPr>
        <p:txBody>
          <a:bodyPr wrap="none" rtlCol="0">
            <a:spAutoFit/>
          </a:bodyPr>
          <a:lstStyle/>
          <a:p>
            <a:r>
              <a:rPr lang="en-GB" sz="23900" dirty="0">
                <a:solidFill>
                  <a:srgbClr val="008FC8"/>
                </a:solidFill>
              </a:rPr>
              <a:t>3</a:t>
            </a:r>
          </a:p>
        </p:txBody>
      </p:sp>
      <p:sp>
        <p:nvSpPr>
          <p:cNvPr id="15" name="Inhaltsplatzhalter 14"/>
          <p:cNvSpPr>
            <a:spLocks noGrp="1"/>
          </p:cNvSpPr>
          <p:nvPr>
            <p:ph sz="half" idx="1"/>
          </p:nvPr>
        </p:nvSpPr>
        <p:spPr/>
        <p:txBody>
          <a:bodyPr anchor="ctr"/>
          <a:lstStyle/>
          <a:p>
            <a:pPr>
              <a:lnSpc>
                <a:spcPct val="100000"/>
              </a:lnSpc>
              <a:buClr>
                <a:schemeClr val="bg1"/>
              </a:buClr>
            </a:pPr>
            <a:r>
              <a:rPr lang="en-GB" altLang="en-US" b="1" kern="0" dirty="0"/>
              <a:t>Speaking in threes:</a:t>
            </a:r>
          </a:p>
          <a:p>
            <a:pPr marL="177800" indent="-177800">
              <a:lnSpc>
                <a:spcPct val="100000"/>
              </a:lnSpc>
              <a:buClr>
                <a:schemeClr val="bg1"/>
              </a:buClr>
              <a:buFont typeface="Arial" panose="020B0604020202020204" pitchFamily="34" charset="0"/>
              <a:buChar char="•"/>
            </a:pPr>
            <a:r>
              <a:rPr lang="en-GB" dirty="0">
                <a:solidFill>
                  <a:srgbClr val="F3F3F3"/>
                </a:solidFill>
              </a:rPr>
              <a:t>Easy to remember</a:t>
            </a:r>
          </a:p>
          <a:p>
            <a:pPr marL="177800" indent="-177800">
              <a:lnSpc>
                <a:spcPct val="100000"/>
              </a:lnSpc>
              <a:buClr>
                <a:schemeClr val="bg1"/>
              </a:buClr>
              <a:buFont typeface="Arial" panose="020B0604020202020204" pitchFamily="34" charset="0"/>
              <a:buChar char="•"/>
            </a:pPr>
            <a:r>
              <a:rPr lang="en-GB" dirty="0">
                <a:solidFill>
                  <a:srgbClr val="F3F3F3"/>
                </a:solidFill>
              </a:rPr>
              <a:t>Catchy</a:t>
            </a:r>
          </a:p>
          <a:p>
            <a:pPr marL="177800" indent="-177800">
              <a:lnSpc>
                <a:spcPct val="100000"/>
              </a:lnSpc>
              <a:buClr>
                <a:schemeClr val="bg1"/>
              </a:buClr>
              <a:buFont typeface="Arial" panose="020B0604020202020204" pitchFamily="34" charset="0"/>
              <a:buChar char="•"/>
            </a:pPr>
            <a:r>
              <a:rPr lang="en-GB" dirty="0">
                <a:solidFill>
                  <a:srgbClr val="F3F3F3"/>
                </a:solidFill>
              </a:rPr>
              <a:t>Repeatable</a:t>
            </a:r>
          </a:p>
          <a:p>
            <a:endParaRPr lang="en-GB" dirty="0"/>
          </a:p>
        </p:txBody>
      </p:sp>
      <p:sp>
        <p:nvSpPr>
          <p:cNvPr id="16" name="Inhaltsplatzhalter 15"/>
          <p:cNvSpPr>
            <a:spLocks noGrp="1"/>
          </p:cNvSpPr>
          <p:nvPr>
            <p:ph sz="half" idx="2"/>
          </p:nvPr>
        </p:nvSpPr>
        <p:spPr>
          <a:xfrm>
            <a:off x="3975100" y="1800000"/>
            <a:ext cx="4804673" cy="4237200"/>
          </a:xfrm>
          <a:ln>
            <a:solidFill>
              <a:schemeClr val="bg1"/>
            </a:solidFill>
          </a:ln>
        </p:spPr>
        <p:txBody>
          <a:bodyPr anchor="ctr"/>
          <a:lstStyle/>
          <a:p>
            <a:pPr algn="ctr">
              <a:lnSpc>
                <a:spcPct val="100000"/>
              </a:lnSpc>
              <a:spcBef>
                <a:spcPts val="600"/>
              </a:spcBef>
              <a:spcAft>
                <a:spcPts val="0"/>
              </a:spcAft>
              <a:buClr>
                <a:schemeClr val="bg1"/>
              </a:buClr>
            </a:pPr>
            <a:r>
              <a:rPr lang="en-GB" altLang="en-US" b="1" kern="0" dirty="0"/>
              <a:t>"Life, liberty, and the pursuit of happiness"</a:t>
            </a:r>
          </a:p>
          <a:p>
            <a:pPr algn="ctr">
              <a:lnSpc>
                <a:spcPct val="100000"/>
              </a:lnSpc>
              <a:spcBef>
                <a:spcPts val="600"/>
              </a:spcBef>
              <a:spcAft>
                <a:spcPts val="0"/>
              </a:spcAft>
              <a:buClr>
                <a:schemeClr val="bg1"/>
              </a:buClr>
            </a:pPr>
            <a:r>
              <a:rPr lang="en-GB" altLang="en-US" kern="0" dirty="0"/>
              <a:t>US Declaration of Independence</a:t>
            </a:r>
          </a:p>
          <a:p>
            <a:pPr algn="ctr">
              <a:lnSpc>
                <a:spcPct val="100000"/>
              </a:lnSpc>
              <a:spcBef>
                <a:spcPts val="1200"/>
              </a:spcBef>
              <a:spcAft>
                <a:spcPts val="0"/>
              </a:spcAft>
              <a:buClr>
                <a:schemeClr val="bg1"/>
              </a:buClr>
            </a:pPr>
            <a:r>
              <a:rPr lang="en-GB" altLang="en-US" b="1" kern="0" dirty="0" err="1"/>
              <a:t>Liberté</a:t>
            </a:r>
            <a:r>
              <a:rPr lang="en-GB" altLang="en-US" b="1" kern="0" dirty="0"/>
              <a:t>, </a:t>
            </a:r>
            <a:r>
              <a:rPr lang="en-GB" altLang="en-US" b="1" kern="0" dirty="0" err="1"/>
              <a:t>Égalité</a:t>
            </a:r>
            <a:r>
              <a:rPr lang="en-GB" altLang="en-US" b="1" kern="0" dirty="0"/>
              <a:t>, </a:t>
            </a:r>
            <a:r>
              <a:rPr lang="en-GB" altLang="en-US" b="1" kern="0" dirty="0" err="1"/>
              <a:t>Fraternité</a:t>
            </a:r>
            <a:r>
              <a:rPr lang="en-GB" altLang="en-US" b="1" kern="0" dirty="0"/>
              <a:t> </a:t>
            </a:r>
          </a:p>
          <a:p>
            <a:pPr algn="ctr">
              <a:lnSpc>
                <a:spcPct val="100000"/>
              </a:lnSpc>
              <a:spcBef>
                <a:spcPts val="600"/>
              </a:spcBef>
              <a:spcAft>
                <a:spcPts val="0"/>
              </a:spcAft>
              <a:buClr>
                <a:schemeClr val="bg1"/>
              </a:buClr>
            </a:pPr>
            <a:r>
              <a:rPr lang="en-GB" altLang="en-US" kern="0" dirty="0"/>
              <a:t>French motto</a:t>
            </a:r>
          </a:p>
          <a:p>
            <a:pPr algn="ctr">
              <a:lnSpc>
                <a:spcPct val="100000"/>
              </a:lnSpc>
              <a:spcBef>
                <a:spcPts val="1200"/>
              </a:spcBef>
              <a:spcAft>
                <a:spcPts val="0"/>
              </a:spcAft>
              <a:buClr>
                <a:schemeClr val="bg1"/>
              </a:buClr>
            </a:pPr>
            <a:r>
              <a:rPr lang="en-GB" altLang="en-US" b="1" kern="0" dirty="0"/>
              <a:t>Stop, drop, and roll</a:t>
            </a:r>
          </a:p>
          <a:p>
            <a:pPr algn="ctr">
              <a:lnSpc>
                <a:spcPct val="100000"/>
              </a:lnSpc>
              <a:spcBef>
                <a:spcPts val="600"/>
              </a:spcBef>
              <a:spcAft>
                <a:spcPts val="0"/>
              </a:spcAft>
              <a:buClr>
                <a:schemeClr val="bg1"/>
              </a:buClr>
            </a:pPr>
            <a:r>
              <a:rPr lang="en-GB" altLang="en-US" kern="0" dirty="0"/>
              <a:t>Fire safety moto</a:t>
            </a:r>
          </a:p>
          <a:p>
            <a:pPr algn="ctr">
              <a:lnSpc>
                <a:spcPct val="100000"/>
              </a:lnSpc>
              <a:spcBef>
                <a:spcPts val="1200"/>
              </a:spcBef>
              <a:spcAft>
                <a:spcPts val="0"/>
              </a:spcAft>
              <a:buClr>
                <a:schemeClr val="bg1"/>
              </a:buClr>
            </a:pPr>
            <a:r>
              <a:rPr lang="en-GB" altLang="en-US" b="1" kern="0" dirty="0"/>
              <a:t>I came, I saw, I conquered </a:t>
            </a:r>
          </a:p>
          <a:p>
            <a:pPr algn="ctr">
              <a:lnSpc>
                <a:spcPct val="100000"/>
              </a:lnSpc>
              <a:spcBef>
                <a:spcPts val="600"/>
              </a:spcBef>
              <a:spcAft>
                <a:spcPts val="0"/>
              </a:spcAft>
              <a:buClr>
                <a:schemeClr val="bg1"/>
              </a:buClr>
            </a:pPr>
            <a:r>
              <a:rPr lang="en-GB" altLang="en-US" kern="0" dirty="0"/>
              <a:t>Julius Caesar</a:t>
            </a:r>
          </a:p>
          <a:p>
            <a:pPr algn="ctr">
              <a:lnSpc>
                <a:spcPct val="100000"/>
              </a:lnSpc>
              <a:spcBef>
                <a:spcPts val="1200"/>
              </a:spcBef>
              <a:spcAft>
                <a:spcPts val="0"/>
              </a:spcAft>
              <a:buClr>
                <a:schemeClr val="bg1"/>
              </a:buClr>
            </a:pPr>
            <a:r>
              <a:rPr lang="en-GB" altLang="en-US" b="1" kern="0" dirty="0"/>
              <a:t>Past, present, future </a:t>
            </a:r>
          </a:p>
          <a:p>
            <a:pPr algn="ctr">
              <a:lnSpc>
                <a:spcPct val="100000"/>
              </a:lnSpc>
              <a:spcBef>
                <a:spcPts val="600"/>
              </a:spcBef>
              <a:spcAft>
                <a:spcPts val="0"/>
              </a:spcAft>
              <a:buClr>
                <a:schemeClr val="bg1"/>
              </a:buClr>
            </a:pPr>
            <a:r>
              <a:rPr lang="en-GB" altLang="en-US" kern="0" dirty="0"/>
              <a:t>Time</a:t>
            </a:r>
          </a:p>
          <a:p>
            <a:pPr algn="ctr">
              <a:lnSpc>
                <a:spcPct val="100000"/>
              </a:lnSpc>
              <a:spcBef>
                <a:spcPts val="1200"/>
              </a:spcBef>
              <a:spcAft>
                <a:spcPts val="0"/>
              </a:spcAft>
              <a:buClr>
                <a:schemeClr val="bg1"/>
              </a:buClr>
            </a:pPr>
            <a:r>
              <a:rPr lang="en-GB" altLang="en-US" b="1" kern="0" dirty="0"/>
              <a:t>Positive, negative, neutral</a:t>
            </a:r>
          </a:p>
          <a:p>
            <a:pPr algn="ctr">
              <a:lnSpc>
                <a:spcPct val="100000"/>
              </a:lnSpc>
              <a:spcBef>
                <a:spcPts val="600"/>
              </a:spcBef>
              <a:spcAft>
                <a:spcPts val="0"/>
              </a:spcAft>
              <a:buClr>
                <a:schemeClr val="bg1"/>
              </a:buClr>
            </a:pPr>
            <a:r>
              <a:rPr lang="en-GB" altLang="en-US" kern="0" dirty="0"/>
              <a:t>Components of an atom</a:t>
            </a:r>
            <a:endParaRPr lang="en-GB" dirty="0"/>
          </a:p>
        </p:txBody>
      </p:sp>
      <p:sp>
        <p:nvSpPr>
          <p:cNvPr id="5" name="Fußzeilenplatzhalter 4"/>
          <p:cNvSpPr>
            <a:spLocks noGrp="1"/>
          </p:cNvSpPr>
          <p:nvPr>
            <p:ph type="ftr" sz="quarter" idx="23"/>
          </p:nvPr>
        </p:nvSpPr>
        <p:spPr/>
        <p:txBody>
          <a:bodyPr/>
          <a:lstStyle/>
          <a:p>
            <a:r>
              <a:rPr lang="en-US">
                <a:solidFill>
                  <a:srgbClr val="F3F3F3"/>
                </a:solidFill>
              </a:rPr>
              <a:t>Department of Communications, World Health Organization</a:t>
            </a:r>
            <a:endParaRPr lang="en-GB" dirty="0">
              <a:solidFill>
                <a:srgbClr val="F3F3F3"/>
              </a:solidFill>
            </a:endParaRPr>
          </a:p>
        </p:txBody>
      </p:sp>
      <p:sp>
        <p:nvSpPr>
          <p:cNvPr id="6" name="Foliennummernplatzhalter 5"/>
          <p:cNvSpPr>
            <a:spLocks noGrp="1"/>
          </p:cNvSpPr>
          <p:nvPr>
            <p:ph type="sldNum" sz="quarter" idx="24"/>
          </p:nvPr>
        </p:nvSpPr>
        <p:spPr/>
        <p:txBody>
          <a:bodyPr/>
          <a:lstStyle/>
          <a:p>
            <a:fld id="{A74CE0EA-F3B5-4684-BA10-C594598FDB9C}" type="slidenum">
              <a:rPr lang="en-GB" smtClean="0">
                <a:solidFill>
                  <a:srgbClr val="F3F3F3"/>
                </a:solidFill>
              </a:rPr>
              <a:pPr/>
              <a:t>14</a:t>
            </a:fld>
            <a:endParaRPr lang="en-GB" dirty="0">
              <a:solidFill>
                <a:srgbClr val="F3F3F3"/>
              </a:solidFill>
            </a:endParaRPr>
          </a:p>
        </p:txBody>
      </p:sp>
      <p:sp>
        <p:nvSpPr>
          <p:cNvPr id="18" name="Textplatzhalter 17"/>
          <p:cNvSpPr>
            <a:spLocks noGrp="1"/>
          </p:cNvSpPr>
          <p:nvPr>
            <p:ph type="body" sz="quarter" idx="21"/>
          </p:nvPr>
        </p:nvSpPr>
        <p:spPr/>
        <p:txBody>
          <a:bodyPr/>
          <a:lstStyle/>
          <a:p>
            <a:endParaRPr lang="en-GB" dirty="0"/>
          </a:p>
        </p:txBody>
      </p:sp>
      <p:sp>
        <p:nvSpPr>
          <p:cNvPr id="14" name="Titel 13"/>
          <p:cNvSpPr>
            <a:spLocks noGrp="1"/>
          </p:cNvSpPr>
          <p:nvPr>
            <p:ph type="title"/>
          </p:nvPr>
        </p:nvSpPr>
        <p:spPr/>
        <p:txBody>
          <a:bodyPr/>
          <a:lstStyle/>
          <a:p>
            <a:r>
              <a:rPr lang="en-GB" dirty="0"/>
              <a:t>Rule of three</a:t>
            </a:r>
          </a:p>
        </p:txBody>
      </p:sp>
      <p:sp>
        <p:nvSpPr>
          <p:cNvPr id="20" name="Datumsplatzhalter 19"/>
          <p:cNvSpPr>
            <a:spLocks noGrp="1"/>
          </p:cNvSpPr>
          <p:nvPr>
            <p:ph type="dt" sz="half" idx="22"/>
          </p:nvPr>
        </p:nvSpPr>
        <p:spPr/>
        <p:txBody>
          <a:bodyPr/>
          <a:lstStyle/>
          <a:p>
            <a:fld id="{BD706DC5-B4D3-4361-8C57-B5FA6E6E724F}" type="datetime1">
              <a:rPr lang="en-GB" smtClean="0">
                <a:solidFill>
                  <a:srgbClr val="F3F3F3"/>
                </a:solidFill>
              </a:rPr>
              <a:t>13/03/2020</a:t>
            </a:fld>
            <a:endParaRPr lang="en-GB" dirty="0">
              <a:solidFill>
                <a:srgbClr val="F3F3F3"/>
              </a:solidFill>
            </a:endParaRPr>
          </a:p>
        </p:txBody>
      </p:sp>
    </p:spTree>
    <p:extLst>
      <p:ext uri="{BB962C8B-B14F-4D97-AF65-F5344CB8AC3E}">
        <p14:creationId xmlns:p14="http://schemas.microsoft.com/office/powerpoint/2010/main" val="155878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p:txBody>
          <a:bodyPr/>
          <a:lstStyle/>
          <a:p>
            <a:r>
              <a:rPr lang="en-US">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4"/>
          </p:nvPr>
        </p:nvSpPr>
        <p:spPr/>
        <p:txBody>
          <a:bodyPr/>
          <a:lstStyle/>
          <a:p>
            <a:fld id="{A74CE0EA-F3B5-4684-BA10-C594598FDB9C}" type="slidenum">
              <a:rPr lang="en-GB" smtClean="0">
                <a:solidFill>
                  <a:srgbClr val="F3F3F3"/>
                </a:solidFill>
              </a:rPr>
              <a:pPr/>
              <a:t>15</a:t>
            </a:fld>
            <a:endParaRPr lang="en-GB" dirty="0">
              <a:solidFill>
                <a:srgbClr val="F3F3F3"/>
              </a:solidFill>
            </a:endParaRPr>
          </a:p>
        </p:txBody>
      </p:sp>
      <p:sp>
        <p:nvSpPr>
          <p:cNvPr id="16" name="Text Placeholder 15"/>
          <p:cNvSpPr>
            <a:spLocks noGrp="1"/>
          </p:cNvSpPr>
          <p:nvPr>
            <p:ph type="body" sz="quarter" idx="21"/>
          </p:nvPr>
        </p:nvSpPr>
        <p:spPr/>
        <p:txBody>
          <a:bodyPr/>
          <a:lstStyle/>
          <a:p>
            <a:r>
              <a:rPr lang="en-GB" dirty="0"/>
              <a:t>Source: WHO Media Team, Sound Bite</a:t>
            </a:r>
          </a:p>
        </p:txBody>
      </p:sp>
      <p:sp>
        <p:nvSpPr>
          <p:cNvPr id="12" name="Title 11"/>
          <p:cNvSpPr>
            <a:spLocks noGrp="1"/>
          </p:cNvSpPr>
          <p:nvPr>
            <p:ph type="title"/>
          </p:nvPr>
        </p:nvSpPr>
        <p:spPr/>
        <p:txBody>
          <a:bodyPr/>
          <a:lstStyle/>
          <a:p>
            <a:r>
              <a:rPr lang="en-GB" dirty="0"/>
              <a:t>27/9/3</a:t>
            </a:r>
          </a:p>
        </p:txBody>
      </p:sp>
      <p:sp>
        <p:nvSpPr>
          <p:cNvPr id="17" name="Content Placeholder 16"/>
          <p:cNvSpPr>
            <a:spLocks noGrp="1"/>
          </p:cNvSpPr>
          <p:nvPr>
            <p:ph sz="half" idx="25"/>
          </p:nvPr>
        </p:nvSpPr>
        <p:spPr>
          <a:xfrm>
            <a:off x="359999" y="2631825"/>
            <a:ext cx="2664000" cy="1818729"/>
          </a:xfrm>
        </p:spPr>
        <p:txBody>
          <a:bodyPr/>
          <a:lstStyle/>
          <a:p>
            <a:pPr lvl="2">
              <a:lnSpc>
                <a:spcPct val="100000"/>
              </a:lnSpc>
              <a:spcBef>
                <a:spcPts val="0"/>
              </a:spcBef>
              <a:spcAft>
                <a:spcPts val="0"/>
              </a:spcAft>
            </a:pPr>
            <a:r>
              <a:rPr lang="en-GB" sz="2000" b="1" dirty="0"/>
              <a:t>27</a:t>
            </a:r>
            <a:r>
              <a:rPr lang="en-GB" sz="2000" dirty="0"/>
              <a:t> words</a:t>
            </a:r>
          </a:p>
        </p:txBody>
      </p:sp>
      <p:sp>
        <p:nvSpPr>
          <p:cNvPr id="18" name="Text Placeholder 17"/>
          <p:cNvSpPr>
            <a:spLocks noGrp="1"/>
          </p:cNvSpPr>
          <p:nvPr>
            <p:ph type="body" sz="quarter" idx="27"/>
          </p:nvPr>
        </p:nvSpPr>
        <p:spPr>
          <a:xfrm>
            <a:off x="359999" y="1800000"/>
            <a:ext cx="2664000" cy="475114"/>
          </a:xfrm>
        </p:spPr>
        <p:txBody>
          <a:bodyPr/>
          <a:lstStyle/>
          <a:p>
            <a:r>
              <a:rPr lang="en-GB" sz="2000" dirty="0"/>
              <a:t>Print quote </a:t>
            </a:r>
          </a:p>
        </p:txBody>
      </p:sp>
      <p:sp>
        <p:nvSpPr>
          <p:cNvPr id="19" name="Content Placeholder 18"/>
          <p:cNvSpPr>
            <a:spLocks noGrp="1"/>
          </p:cNvSpPr>
          <p:nvPr>
            <p:ph sz="half" idx="29"/>
          </p:nvPr>
        </p:nvSpPr>
        <p:spPr>
          <a:xfrm>
            <a:off x="3237886" y="2631825"/>
            <a:ext cx="2664000" cy="1818729"/>
          </a:xfrm>
        </p:spPr>
        <p:txBody>
          <a:bodyPr/>
          <a:lstStyle/>
          <a:p>
            <a:pPr lvl="2">
              <a:lnSpc>
                <a:spcPct val="100000"/>
              </a:lnSpc>
              <a:spcBef>
                <a:spcPts val="0"/>
              </a:spcBef>
              <a:spcAft>
                <a:spcPts val="0"/>
              </a:spcAft>
            </a:pPr>
            <a:r>
              <a:rPr lang="en-GB" sz="2000" b="1" dirty="0"/>
              <a:t>9 </a:t>
            </a:r>
            <a:r>
              <a:rPr lang="en-GB" sz="2000" dirty="0"/>
              <a:t>sec sound bite</a:t>
            </a:r>
          </a:p>
        </p:txBody>
      </p:sp>
      <p:sp>
        <p:nvSpPr>
          <p:cNvPr id="20" name="Text Placeholder 19"/>
          <p:cNvSpPr>
            <a:spLocks noGrp="1"/>
          </p:cNvSpPr>
          <p:nvPr>
            <p:ph type="body" sz="quarter" idx="30"/>
          </p:nvPr>
        </p:nvSpPr>
        <p:spPr>
          <a:xfrm>
            <a:off x="3237886" y="1800000"/>
            <a:ext cx="2664000" cy="475114"/>
          </a:xfrm>
        </p:spPr>
        <p:txBody>
          <a:bodyPr/>
          <a:lstStyle/>
          <a:p>
            <a:r>
              <a:rPr lang="en-GB" sz="2000" dirty="0"/>
              <a:t>TV quote </a:t>
            </a:r>
          </a:p>
        </p:txBody>
      </p:sp>
      <p:sp>
        <p:nvSpPr>
          <p:cNvPr id="21" name="Content Placeholder 20"/>
          <p:cNvSpPr>
            <a:spLocks noGrp="1"/>
          </p:cNvSpPr>
          <p:nvPr>
            <p:ph sz="half" idx="31"/>
          </p:nvPr>
        </p:nvSpPr>
        <p:spPr>
          <a:xfrm>
            <a:off x="6115773" y="2631825"/>
            <a:ext cx="2664000" cy="1818729"/>
          </a:xfrm>
        </p:spPr>
        <p:txBody>
          <a:bodyPr/>
          <a:lstStyle/>
          <a:p>
            <a:pPr lvl="2">
              <a:lnSpc>
                <a:spcPct val="100000"/>
              </a:lnSpc>
              <a:spcBef>
                <a:spcPts val="0"/>
              </a:spcBef>
              <a:spcAft>
                <a:spcPts val="0"/>
              </a:spcAft>
            </a:pPr>
            <a:r>
              <a:rPr lang="en-GB" sz="2000" b="1" dirty="0"/>
              <a:t>3</a:t>
            </a:r>
            <a:r>
              <a:rPr lang="en-GB" sz="2000" dirty="0"/>
              <a:t> key  messages</a:t>
            </a:r>
          </a:p>
        </p:txBody>
      </p:sp>
      <p:sp>
        <p:nvSpPr>
          <p:cNvPr id="22" name="Text Placeholder 21"/>
          <p:cNvSpPr>
            <a:spLocks noGrp="1"/>
          </p:cNvSpPr>
          <p:nvPr>
            <p:ph type="body" sz="quarter" idx="32"/>
          </p:nvPr>
        </p:nvSpPr>
        <p:spPr>
          <a:xfrm>
            <a:off x="6115773" y="1800000"/>
            <a:ext cx="2664000" cy="475114"/>
          </a:xfrm>
        </p:spPr>
        <p:txBody>
          <a:bodyPr>
            <a:noAutofit/>
          </a:bodyPr>
          <a:lstStyle/>
          <a:p>
            <a:r>
              <a:rPr lang="en-GB" sz="2000" dirty="0"/>
              <a:t>All media </a:t>
            </a:r>
          </a:p>
        </p:txBody>
      </p:sp>
      <p:sp>
        <p:nvSpPr>
          <p:cNvPr id="14" name="Text Placeholder 13"/>
          <p:cNvSpPr>
            <a:spLocks noGrp="1"/>
          </p:cNvSpPr>
          <p:nvPr>
            <p:ph type="body" sz="quarter" idx="13"/>
          </p:nvPr>
        </p:nvSpPr>
        <p:spPr/>
        <p:txBody>
          <a:bodyPr/>
          <a:lstStyle/>
          <a:p>
            <a:r>
              <a:rPr lang="en-GB" dirty="0"/>
              <a:t>Speak in sound bites</a:t>
            </a:r>
          </a:p>
        </p:txBody>
      </p:sp>
      <p:sp>
        <p:nvSpPr>
          <p:cNvPr id="27" name="Speech Bubble: Rectangle 26"/>
          <p:cNvSpPr/>
          <p:nvPr/>
        </p:nvSpPr>
        <p:spPr>
          <a:xfrm>
            <a:off x="5292660" y="3567419"/>
            <a:ext cx="2531783" cy="1015663"/>
          </a:xfrm>
          <a:prstGeom prst="wedgeRectCallout">
            <a:avLst>
              <a:gd name="adj1" fmla="val -45341"/>
              <a:gd name="adj2" fmla="val -97196"/>
            </a:avLst>
          </a:prstGeom>
          <a:solidFill>
            <a:schemeClr val="accent2"/>
          </a:solidFill>
        </p:spPr>
        <p:txBody>
          <a:bodyPr wrap="none">
            <a:spAutoFit/>
          </a:bodyPr>
          <a:lstStyle/>
          <a:p>
            <a:r>
              <a:rPr lang="en-GB" sz="2000" b="1" dirty="0">
                <a:solidFill>
                  <a:srgbClr val="F3F3F3"/>
                </a:solidFill>
              </a:rPr>
              <a:t>Tweet </a:t>
            </a:r>
          </a:p>
          <a:p>
            <a:pPr marL="182563" lvl="2" indent="-182563" defTabSz="914400">
              <a:buClr>
                <a:srgbClr val="F3F3F3"/>
              </a:buClr>
              <a:buSzPct val="80000"/>
              <a:buFont typeface="Calibri" panose="020F0502020204030204" pitchFamily="34" charset="0"/>
              <a:buChar char="•"/>
            </a:pPr>
            <a:r>
              <a:rPr lang="en-GB" sz="2000" b="1" dirty="0">
                <a:solidFill>
                  <a:srgbClr val="F3F3F3"/>
                </a:solidFill>
              </a:rPr>
              <a:t>140 </a:t>
            </a:r>
            <a:r>
              <a:rPr lang="en-GB" sz="2000" dirty="0">
                <a:solidFill>
                  <a:srgbClr val="F3F3F3"/>
                </a:solidFill>
              </a:rPr>
              <a:t>characters </a:t>
            </a:r>
            <a:br>
              <a:rPr lang="en-GB" sz="2000" dirty="0">
                <a:solidFill>
                  <a:srgbClr val="F3F3F3"/>
                </a:solidFill>
              </a:rPr>
            </a:br>
            <a:r>
              <a:rPr lang="en-GB" sz="2000" dirty="0">
                <a:solidFill>
                  <a:srgbClr val="F3F3F3"/>
                </a:solidFill>
              </a:rPr>
              <a:t>takes 9 sec to read</a:t>
            </a:r>
          </a:p>
        </p:txBody>
      </p:sp>
      <p:pic>
        <p:nvPicPr>
          <p:cNvPr id="25" name="Picture 11" descr="Logo"/>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71512" y="3643361"/>
            <a:ext cx="370235" cy="301125"/>
          </a:xfrm>
          <a:prstGeom prst="rect">
            <a:avLst/>
          </a:prstGeom>
          <a:noFill/>
          <a:extLst>
            <a:ext uri="{909E8E84-426E-40DD-AFC4-6F175D3DCCD1}">
              <a14:hiddenFill xmlns:a14="http://schemas.microsoft.com/office/drawing/2010/main">
                <a:solidFill>
                  <a:srgbClr val="FFFFFF"/>
                </a:solidFill>
              </a14:hiddenFill>
            </a:ext>
          </a:extLst>
        </p:spPr>
      </p:pic>
      <p:sp>
        <p:nvSpPr>
          <p:cNvPr id="5" name="Datumsplatzhalter 4"/>
          <p:cNvSpPr>
            <a:spLocks noGrp="1"/>
          </p:cNvSpPr>
          <p:nvPr>
            <p:ph type="dt" sz="half" idx="22"/>
          </p:nvPr>
        </p:nvSpPr>
        <p:spPr/>
        <p:txBody>
          <a:bodyPr/>
          <a:lstStyle/>
          <a:p>
            <a:fld id="{C5A2F77F-6251-4334-97EC-34F2BECEC2A9}" type="datetime1">
              <a:rPr lang="en-GB" smtClean="0">
                <a:solidFill>
                  <a:srgbClr val="F3F3F3"/>
                </a:solidFill>
              </a:rPr>
              <a:t>13/03/2020</a:t>
            </a:fld>
            <a:endParaRPr lang="en-GB" dirty="0">
              <a:solidFill>
                <a:srgbClr val="F3F3F3"/>
              </a:solidFill>
            </a:endParaRPr>
          </a:p>
        </p:txBody>
      </p:sp>
    </p:spTree>
    <p:extLst>
      <p:ext uri="{BB962C8B-B14F-4D97-AF65-F5344CB8AC3E}">
        <p14:creationId xmlns:p14="http://schemas.microsoft.com/office/powerpoint/2010/main" val="115753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94839329"/>
              </p:ext>
            </p:extLst>
          </p:nvPr>
        </p:nvGraphicFramePr>
        <p:xfrm>
          <a:off x="358774" y="1820869"/>
          <a:ext cx="8426452" cy="4247274"/>
        </p:xfrm>
        <a:graphic>
          <a:graphicData uri="http://schemas.openxmlformats.org/drawingml/2006/table">
            <a:tbl>
              <a:tblPr/>
              <a:tblGrid>
                <a:gridCol w="4213226">
                  <a:extLst>
                    <a:ext uri="{9D8B030D-6E8A-4147-A177-3AD203B41FA5}">
                      <a16:colId xmlns:a16="http://schemas.microsoft.com/office/drawing/2014/main" val="20000"/>
                    </a:ext>
                  </a:extLst>
                </a:gridCol>
                <a:gridCol w="4213226">
                  <a:extLst>
                    <a:ext uri="{9D8B030D-6E8A-4147-A177-3AD203B41FA5}">
                      <a16:colId xmlns:a16="http://schemas.microsoft.com/office/drawing/2014/main" val="20001"/>
                    </a:ext>
                  </a:extLst>
                </a:gridCol>
              </a:tblGrid>
              <a:tr h="315840">
                <a:tc>
                  <a:txBody>
                    <a:bodyPr/>
                    <a:lstStyle/>
                    <a:p>
                      <a:pPr algn="ctr" fontAlgn="t"/>
                      <a:r>
                        <a:rPr lang="en-US" sz="1600" b="1" dirty="0">
                          <a:solidFill>
                            <a:schemeClr val="bg1"/>
                          </a:solidFill>
                          <a:effectLst/>
                        </a:rPr>
                        <a:t>Jargon</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r>
                        <a:rPr lang="en-US" sz="1600" b="1" dirty="0">
                          <a:solidFill>
                            <a:schemeClr val="bg1"/>
                          </a:solidFill>
                          <a:effectLst/>
                        </a:rPr>
                        <a:t>Alternative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02418">
                <a:tc>
                  <a:txBody>
                    <a:bodyPr/>
                    <a:lstStyle/>
                    <a:p>
                      <a:pPr algn="ctr" fontAlgn="t"/>
                      <a:r>
                        <a:rPr lang="en-US" sz="1400" dirty="0">
                          <a:solidFill>
                            <a:schemeClr val="bg1"/>
                          </a:solidFill>
                          <a:effectLst/>
                        </a:rPr>
                        <a:t>Interventions</a:t>
                      </a:r>
                      <a:r>
                        <a:rPr lang="en-US" sz="1400" baseline="0" dirty="0">
                          <a:solidFill>
                            <a:schemeClr val="bg1"/>
                          </a:solidFill>
                          <a:effectLst/>
                        </a:rPr>
                        <a:t> </a:t>
                      </a:r>
                      <a:endParaRPr lang="en-US" sz="1400" dirty="0">
                        <a:solidFill>
                          <a:schemeClr val="bg1"/>
                        </a:solidFill>
                        <a:effectLst/>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Strategies, Changes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418">
                <a:tc>
                  <a:txBody>
                    <a:bodyPr/>
                    <a:lstStyle/>
                    <a:p>
                      <a:pPr algn="ctr" fontAlgn="t"/>
                      <a:r>
                        <a:rPr lang="en-US" sz="1400" dirty="0">
                          <a:solidFill>
                            <a:schemeClr val="bg1"/>
                          </a:solidFill>
                          <a:effectLst/>
                        </a:rPr>
                        <a:t>Elucidate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Explain, Make clear</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2"/>
                  </a:ext>
                </a:extLst>
              </a:tr>
              <a:tr h="302418">
                <a:tc>
                  <a:txBody>
                    <a:bodyPr/>
                    <a:lstStyle/>
                    <a:p>
                      <a:pPr algn="ctr" fontAlgn="t"/>
                      <a:r>
                        <a:rPr lang="en-US" sz="1400" dirty="0">
                          <a:solidFill>
                            <a:schemeClr val="bg1"/>
                          </a:solidFill>
                          <a:effectLst/>
                        </a:rPr>
                        <a:t>Empower</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Allow, Let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418">
                <a:tc>
                  <a:txBody>
                    <a:bodyPr/>
                    <a:lstStyle/>
                    <a:p>
                      <a:pPr algn="ctr" fontAlgn="t"/>
                      <a:r>
                        <a:rPr lang="en-US" sz="1400" dirty="0">
                          <a:solidFill>
                            <a:schemeClr val="bg1"/>
                          </a:solidFill>
                          <a:effectLst/>
                        </a:rPr>
                        <a:t>Endeavour</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Try</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4"/>
                  </a:ext>
                </a:extLst>
              </a:tr>
              <a:tr h="302418">
                <a:tc>
                  <a:txBody>
                    <a:bodyPr/>
                    <a:lstStyle/>
                    <a:p>
                      <a:pPr algn="ctr" fontAlgn="t"/>
                      <a:r>
                        <a:rPr lang="en-US" sz="1400" dirty="0">
                          <a:solidFill>
                            <a:schemeClr val="bg1"/>
                          </a:solidFill>
                          <a:effectLst/>
                        </a:rPr>
                        <a:t>Enumerate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Count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2418">
                <a:tc>
                  <a:txBody>
                    <a:bodyPr/>
                    <a:lstStyle/>
                    <a:p>
                      <a:pPr algn="ctr" fontAlgn="t"/>
                      <a:r>
                        <a:rPr lang="en-US" sz="1400" dirty="0">
                          <a:solidFill>
                            <a:schemeClr val="bg1"/>
                          </a:solidFill>
                          <a:effectLst/>
                        </a:rPr>
                        <a:t>Envisage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Expect, Imagine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6"/>
                  </a:ext>
                </a:extLst>
              </a:tr>
              <a:tr h="302418">
                <a:tc>
                  <a:txBody>
                    <a:bodyPr/>
                    <a:lstStyle/>
                    <a:p>
                      <a:pPr algn="ctr" fontAlgn="t"/>
                      <a:r>
                        <a:rPr lang="en-US" sz="1400" dirty="0">
                          <a:solidFill>
                            <a:schemeClr val="bg1"/>
                          </a:solidFill>
                          <a:effectLst/>
                        </a:rPr>
                        <a:t>Equitable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Fair, Equal, Balanced</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2418">
                <a:tc>
                  <a:txBody>
                    <a:bodyPr/>
                    <a:lstStyle/>
                    <a:p>
                      <a:pPr algn="ctr" fontAlgn="t"/>
                      <a:r>
                        <a:rPr lang="en-US" sz="1400" dirty="0">
                          <a:solidFill>
                            <a:schemeClr val="bg1"/>
                          </a:solidFill>
                          <a:effectLst/>
                        </a:rPr>
                        <a:t>Erroneous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Wrong, Incorrect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8"/>
                  </a:ext>
                </a:extLst>
              </a:tr>
              <a:tr h="302418">
                <a:tc>
                  <a:txBody>
                    <a:bodyPr/>
                    <a:lstStyle/>
                    <a:p>
                      <a:pPr algn="ctr" fontAlgn="t"/>
                      <a:r>
                        <a:rPr lang="en-US" sz="1400">
                          <a:solidFill>
                            <a:schemeClr val="bg1"/>
                          </a:solidFill>
                          <a:effectLst/>
                        </a:rPr>
                        <a:t>Evidenced</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Showed, Shown</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2418">
                <a:tc>
                  <a:txBody>
                    <a:bodyPr/>
                    <a:lstStyle/>
                    <a:p>
                      <a:pPr algn="ctr" fontAlgn="t"/>
                      <a:r>
                        <a:rPr lang="en-US" sz="1400" dirty="0">
                          <a:solidFill>
                            <a:schemeClr val="bg1"/>
                          </a:solidFill>
                          <a:effectLst/>
                        </a:rPr>
                        <a:t>Evince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Show, Prove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10"/>
                  </a:ext>
                </a:extLst>
              </a:tr>
              <a:tr h="302418">
                <a:tc>
                  <a:txBody>
                    <a:bodyPr/>
                    <a:lstStyle/>
                    <a:p>
                      <a:pPr algn="ctr" fontAlgn="t"/>
                      <a:r>
                        <a:rPr lang="en-US" sz="1400" dirty="0">
                          <a:solidFill>
                            <a:schemeClr val="bg1"/>
                          </a:solidFill>
                          <a:effectLst/>
                        </a:rPr>
                        <a:t>Exhibit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Show</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02418">
                <a:tc>
                  <a:txBody>
                    <a:bodyPr/>
                    <a:lstStyle/>
                    <a:p>
                      <a:pPr algn="ctr" fontAlgn="t"/>
                      <a:r>
                        <a:rPr lang="en-US" sz="1400" dirty="0">
                          <a:solidFill>
                            <a:schemeClr val="bg1"/>
                          </a:solidFill>
                          <a:effectLst/>
                        </a:rPr>
                        <a:t>Exhibits a tendency to</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Tends to</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12"/>
                  </a:ext>
                </a:extLst>
              </a:tr>
              <a:tr h="302418">
                <a:tc>
                  <a:txBody>
                    <a:bodyPr/>
                    <a:lstStyle/>
                    <a:p>
                      <a:pPr algn="ctr" fontAlgn="t"/>
                      <a:r>
                        <a:rPr lang="en-US" sz="1400">
                          <a:solidFill>
                            <a:schemeClr val="bg1"/>
                          </a:solidFill>
                          <a:effectLst/>
                        </a:rPr>
                        <a:t>Expeditiously</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Quickly, Immediately</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Titel 7"/>
          <p:cNvSpPr>
            <a:spLocks noGrp="1"/>
          </p:cNvSpPr>
          <p:nvPr>
            <p:ph type="title"/>
          </p:nvPr>
        </p:nvSpPr>
        <p:spPr/>
        <p:txBody>
          <a:bodyPr/>
          <a:lstStyle/>
          <a:p>
            <a:r>
              <a:rPr lang="en-GB" dirty="0"/>
              <a:t>BUST JARGON AND ACRONYMS  </a:t>
            </a:r>
          </a:p>
        </p:txBody>
      </p:sp>
      <p:sp>
        <p:nvSpPr>
          <p:cNvPr id="10" name="Textplatzhalter 9"/>
          <p:cNvSpPr>
            <a:spLocks noGrp="1"/>
          </p:cNvSpPr>
          <p:nvPr>
            <p:ph type="body" sz="quarter" idx="21"/>
          </p:nvPr>
        </p:nvSpPr>
        <p:spPr/>
        <p:txBody>
          <a:bodyPr/>
          <a:lstStyle/>
          <a:p>
            <a:endParaRPr lang="en-GB" dirty="0"/>
          </a:p>
        </p:txBody>
      </p:sp>
      <p:sp>
        <p:nvSpPr>
          <p:cNvPr id="12" name="Fußzeilenplatzhalter 11"/>
          <p:cNvSpPr>
            <a:spLocks noGrp="1"/>
          </p:cNvSpPr>
          <p:nvPr>
            <p:ph type="ftr" sz="quarter" idx="11"/>
          </p:nvPr>
        </p:nvSpPr>
        <p:spPr/>
        <p:txBody>
          <a:bodyPr/>
          <a:lstStyle/>
          <a:p>
            <a:r>
              <a:rPr lang="en-GB" dirty="0">
                <a:solidFill>
                  <a:srgbClr val="F3F3F3"/>
                </a:solidFill>
              </a:rPr>
              <a:t>WHO Communication for Health</a:t>
            </a:r>
          </a:p>
        </p:txBody>
      </p:sp>
      <p:sp>
        <p:nvSpPr>
          <p:cNvPr id="13" name="Foliennummernplatzhalter 12"/>
          <p:cNvSpPr>
            <a:spLocks noGrp="1"/>
          </p:cNvSpPr>
          <p:nvPr>
            <p:ph type="sldNum" sz="quarter" idx="12"/>
          </p:nvPr>
        </p:nvSpPr>
        <p:spPr/>
        <p:txBody>
          <a:bodyPr/>
          <a:lstStyle/>
          <a:p>
            <a:fld id="{A74CE0EA-F3B5-4684-BA10-C594598FDB9C}" type="slidenum">
              <a:rPr lang="en-GB" smtClean="0">
                <a:solidFill>
                  <a:srgbClr val="F3F3F3"/>
                </a:solidFill>
              </a:rPr>
              <a:pPr/>
              <a:t>16</a:t>
            </a:fld>
            <a:endParaRPr lang="en-GB" dirty="0">
              <a:solidFill>
                <a:srgbClr val="F3F3F3"/>
              </a:solidFill>
            </a:endParaRPr>
          </a:p>
        </p:txBody>
      </p:sp>
      <p:sp>
        <p:nvSpPr>
          <p:cNvPr id="14" name="Datumsplatzhalter 13"/>
          <p:cNvSpPr>
            <a:spLocks noGrp="1"/>
          </p:cNvSpPr>
          <p:nvPr>
            <p:ph type="dt" sz="half" idx="10"/>
          </p:nvPr>
        </p:nvSpPr>
        <p:spPr/>
        <p:txBody>
          <a:bodyPr/>
          <a:lstStyle/>
          <a:p>
            <a:fld id="{4D75F3FA-6932-478D-903B-713550D47672}" type="datetime1">
              <a:rPr lang="en-GB" smtClean="0">
                <a:solidFill>
                  <a:srgbClr val="F3F3F3"/>
                </a:solidFill>
              </a:rPr>
              <a:pPr/>
              <a:t>13/03/2020</a:t>
            </a:fld>
            <a:endParaRPr lang="en-GB" dirty="0">
              <a:solidFill>
                <a:srgbClr val="F3F3F3"/>
              </a:solidFill>
            </a:endParaRPr>
          </a:p>
        </p:txBody>
      </p:sp>
    </p:spTree>
    <p:extLst>
      <p:ext uri="{BB962C8B-B14F-4D97-AF65-F5344CB8AC3E}">
        <p14:creationId xmlns:p14="http://schemas.microsoft.com/office/powerpoint/2010/main" val="980454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358775" y="1820863"/>
            <a:ext cx="1898650" cy="423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Foliennummernplatzhalter 3"/>
          <p:cNvSpPr>
            <a:spLocks noGrp="1"/>
          </p:cNvSpPr>
          <p:nvPr>
            <p:ph type="sldNum" sz="quarter" idx="12"/>
          </p:nvPr>
        </p:nvSpPr>
        <p:spPr/>
        <p:txBody>
          <a:bodyPr/>
          <a:lstStyle/>
          <a:p>
            <a:fld id="{A74CE0EA-F3B5-4684-BA10-C594598FDB9C}" type="slidenum">
              <a:rPr lang="en-GB" smtClean="0">
                <a:solidFill>
                  <a:srgbClr val="F3F3F3"/>
                </a:solidFill>
              </a:rPr>
              <a:pPr/>
              <a:t>17</a:t>
            </a:fld>
            <a:endParaRPr lang="en-GB" dirty="0">
              <a:solidFill>
                <a:srgbClr val="F3F3F3"/>
              </a:solidFill>
            </a:endParaRPr>
          </a:p>
        </p:txBody>
      </p:sp>
      <p:sp>
        <p:nvSpPr>
          <p:cNvPr id="6" name="Titel 5"/>
          <p:cNvSpPr>
            <a:spLocks noGrp="1"/>
          </p:cNvSpPr>
          <p:nvPr>
            <p:ph type="title"/>
          </p:nvPr>
        </p:nvSpPr>
        <p:spPr/>
        <p:txBody>
          <a:bodyPr/>
          <a:lstStyle/>
          <a:p>
            <a:r>
              <a:rPr lang="en-GB" dirty="0"/>
              <a:t>Numbers</a:t>
            </a:r>
          </a:p>
        </p:txBody>
      </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605" y="5083629"/>
            <a:ext cx="774590" cy="86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2"/>
          <p:cNvSpPr txBox="1"/>
          <p:nvPr/>
        </p:nvSpPr>
        <p:spPr>
          <a:xfrm>
            <a:off x="2567465" y="2315996"/>
            <a:ext cx="6185257" cy="3158654"/>
          </a:xfrm>
          <a:prstGeom prst="rect">
            <a:avLst/>
          </a:prstGeom>
          <a:noFill/>
        </p:spPr>
        <p:txBody>
          <a:bodyPr lIns="80105" tIns="40053" rIns="80105" bIns="40053" anchor="t">
            <a:spAutoFit/>
          </a:bodyPr>
          <a:lstStyle/>
          <a:p>
            <a:pPr marL="300393" indent="-300393" defTabSz="913755">
              <a:spcAft>
                <a:spcPts val="2400"/>
              </a:spcAft>
              <a:buFont typeface="+mj-lt"/>
              <a:buAutoNum type="arabicPeriod"/>
              <a:defRPr/>
            </a:pPr>
            <a:r>
              <a:rPr lang="en-GB" sz="2000" b="1" dirty="0">
                <a:solidFill>
                  <a:prstClr val="white"/>
                </a:solidFill>
                <a:ea typeface="SimSun"/>
                <a:cs typeface="Arial"/>
              </a:rPr>
              <a:t>Time: 7 million people a year die from Air pollution. </a:t>
            </a:r>
            <a:r>
              <a:rPr lang="en-GB" sz="2000" i="1" dirty="0">
                <a:solidFill>
                  <a:prstClr val="white"/>
                </a:solidFill>
                <a:ea typeface="SimSun"/>
                <a:cs typeface="Arial"/>
              </a:rPr>
              <a:t>That’s 800 people and hour.</a:t>
            </a:r>
          </a:p>
          <a:p>
            <a:pPr marL="300393" indent="-300393" defTabSz="913755">
              <a:spcAft>
                <a:spcPts val="2400"/>
              </a:spcAft>
              <a:buFont typeface="+mj-lt"/>
              <a:buAutoNum type="arabicPeriod"/>
              <a:defRPr/>
            </a:pPr>
            <a:r>
              <a:rPr lang="en-GB" sz="2000" b="1" dirty="0">
                <a:solidFill>
                  <a:prstClr val="white"/>
                </a:solidFill>
                <a:ea typeface="SimSun"/>
                <a:cs typeface="Arial"/>
              </a:rPr>
              <a:t>Place: </a:t>
            </a:r>
            <a:r>
              <a:rPr lang="en-GB" sz="2000" dirty="0">
                <a:solidFill>
                  <a:prstClr val="white"/>
                </a:solidFill>
                <a:ea typeface="SimSun"/>
                <a:cs typeface="Arial"/>
              </a:rPr>
              <a:t>In 2008, an estimated 347 million people in the world had diabetes. That many people would fill the population of the USA + Canada combined.  </a:t>
            </a:r>
          </a:p>
          <a:p>
            <a:pPr marL="300393" indent="-300393" defTabSz="913755">
              <a:spcAft>
                <a:spcPts val="2400"/>
              </a:spcAft>
              <a:buFont typeface="+mj-lt"/>
              <a:buAutoNum type="arabicPeriod"/>
              <a:defRPr/>
            </a:pPr>
            <a:r>
              <a:rPr lang="en-GB" sz="2000" b="1" dirty="0">
                <a:solidFill>
                  <a:prstClr val="white"/>
                </a:solidFill>
                <a:ea typeface="SimSun"/>
                <a:cs typeface="Arial"/>
              </a:rPr>
              <a:t>Comparison:</a:t>
            </a:r>
            <a:r>
              <a:rPr lang="en-GB" sz="2000" dirty="0">
                <a:solidFill>
                  <a:prstClr val="white"/>
                </a:solidFill>
                <a:ea typeface="SimSun"/>
                <a:cs typeface="Arial"/>
              </a:rPr>
              <a:t>  Only 4.5 billion people have access to working toilets, yet  6 billion have access to mobile phones.</a:t>
            </a:r>
          </a:p>
        </p:txBody>
      </p:sp>
      <p:sp>
        <p:nvSpPr>
          <p:cNvPr id="11" name="TextBox 3"/>
          <p:cNvSpPr txBox="1">
            <a:spLocks noChangeArrowheads="1"/>
          </p:cNvSpPr>
          <p:nvPr/>
        </p:nvSpPr>
        <p:spPr bwMode="auto">
          <a:xfrm>
            <a:off x="2588769" y="1712003"/>
            <a:ext cx="3837461" cy="45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05" tIns="40053" rIns="80105" bIns="40053">
            <a:spAutoFit/>
          </a:bodyPr>
          <a:lstStyle>
            <a:lvl1pPr defTabSz="1041400" eaLnBrk="0" hangingPunct="0">
              <a:spcBef>
                <a:spcPts val="725"/>
              </a:spcBef>
              <a:defRPr sz="1700">
                <a:solidFill>
                  <a:srgbClr val="444444"/>
                </a:solidFill>
                <a:latin typeface="BentonSans Regular"/>
                <a:ea typeface="BentonSans Regular"/>
                <a:cs typeface="BentonSans Regular"/>
                <a:sym typeface="BentonSans Regular"/>
              </a:defRPr>
            </a:lvl1pPr>
            <a:lvl2pPr marL="742950" indent="-285750" defTabSz="1041400" eaLnBrk="0" hangingPunct="0">
              <a:spcBef>
                <a:spcPts val="725"/>
              </a:spcBef>
              <a:defRPr sz="1700">
                <a:solidFill>
                  <a:srgbClr val="444444"/>
                </a:solidFill>
                <a:latin typeface="BentonSans Regular"/>
                <a:ea typeface="BentonSans Regular"/>
                <a:cs typeface="BentonSans Regular"/>
                <a:sym typeface="BentonSans Regular"/>
              </a:defRPr>
            </a:lvl2pPr>
            <a:lvl3pPr marL="1143000" indent="-228600" defTabSz="1041400" eaLnBrk="0" hangingPunct="0">
              <a:spcBef>
                <a:spcPts val="725"/>
              </a:spcBef>
              <a:defRPr sz="1700">
                <a:solidFill>
                  <a:srgbClr val="444444"/>
                </a:solidFill>
                <a:latin typeface="BentonSans Regular"/>
                <a:ea typeface="BentonSans Regular"/>
                <a:cs typeface="BentonSans Regular"/>
                <a:sym typeface="BentonSans Regular"/>
              </a:defRPr>
            </a:lvl3pPr>
            <a:lvl4pPr marL="1600200" indent="-228600" defTabSz="1041400" eaLnBrk="0" hangingPunct="0">
              <a:spcBef>
                <a:spcPts val="725"/>
              </a:spcBef>
              <a:defRPr sz="1700">
                <a:solidFill>
                  <a:srgbClr val="444444"/>
                </a:solidFill>
                <a:latin typeface="BentonSans Regular"/>
                <a:ea typeface="BentonSans Regular"/>
                <a:cs typeface="BentonSans Regular"/>
                <a:sym typeface="BentonSans Regular"/>
              </a:defRPr>
            </a:lvl4pPr>
            <a:lvl5pPr marL="2057400" indent="-228600" defTabSz="1041400" eaLnBrk="0" hangingPunct="0">
              <a:spcBef>
                <a:spcPts val="725"/>
              </a:spcBef>
              <a:defRPr sz="1700">
                <a:solidFill>
                  <a:srgbClr val="444444"/>
                </a:solidFill>
                <a:latin typeface="BentonSans Regular"/>
                <a:ea typeface="BentonSans Regular"/>
                <a:cs typeface="BentonSans Regular"/>
                <a:sym typeface="BentonSans Regular"/>
              </a:defRPr>
            </a:lvl5pPr>
            <a:lvl6pPr marL="2514600" indent="-228600" defTabSz="1041400"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6pPr>
            <a:lvl7pPr marL="2971800" indent="-228600" defTabSz="1041400"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7pPr>
            <a:lvl8pPr marL="3429000" indent="-228600" defTabSz="1041400"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8pPr>
            <a:lvl9pPr marL="3886200" indent="-228600" defTabSz="1041400"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9pPr>
          </a:lstStyle>
          <a:p>
            <a:pPr eaLnBrk="1" hangingPunct="1">
              <a:spcBef>
                <a:spcPct val="0"/>
              </a:spcBef>
              <a:buFont typeface="Wingdings" pitchFamily="2" charset="2"/>
              <a:buNone/>
            </a:pPr>
            <a:r>
              <a:rPr lang="en-GB" altLang="en-US" sz="2400" b="1" dirty="0">
                <a:solidFill>
                  <a:prstClr val="white"/>
                </a:solidFill>
                <a:latin typeface="Arial"/>
              </a:rPr>
              <a:t>Break numbers down by:</a:t>
            </a: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1" y="2405743"/>
            <a:ext cx="1089120" cy="95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46" y="3631006"/>
            <a:ext cx="1471112" cy="116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7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hape 901"/>
          <p:cNvSpPr>
            <a:spLocks noGrp="1"/>
          </p:cNvSpPr>
          <p:nvPr>
            <p:ph type="sldNum" sz="quarter" idx="12"/>
          </p:nvPr>
        </p:nvSpPr>
        <p:spPr>
          <a:noFill/>
          <a:ln w="9525"/>
        </p:spPr>
        <p:txBody>
          <a:bodyPr/>
          <a:lstStyle>
            <a:lvl1pPr eaLnBrk="0" hangingPunct="0">
              <a:spcBef>
                <a:spcPts val="635"/>
              </a:spcBef>
              <a:defRPr sz="1500">
                <a:solidFill>
                  <a:srgbClr val="444444"/>
                </a:solidFill>
                <a:latin typeface="BentonSans Regular"/>
                <a:ea typeface="BentonSans Regular"/>
                <a:cs typeface="BentonSans Regular"/>
                <a:sym typeface="BentonSans Regular"/>
              </a:defRPr>
            </a:lvl1pPr>
            <a:lvl2pPr marL="651196" indent="-250460" eaLnBrk="0" hangingPunct="0">
              <a:spcBef>
                <a:spcPts val="635"/>
              </a:spcBef>
              <a:defRPr sz="1500">
                <a:solidFill>
                  <a:srgbClr val="444444"/>
                </a:solidFill>
                <a:latin typeface="BentonSans Regular"/>
                <a:ea typeface="BentonSans Regular"/>
                <a:cs typeface="BentonSans Regular"/>
                <a:sym typeface="BentonSans Regular"/>
              </a:defRPr>
            </a:lvl2pPr>
            <a:lvl3pPr marL="1001840" indent="-200368" eaLnBrk="0" hangingPunct="0">
              <a:spcBef>
                <a:spcPts val="635"/>
              </a:spcBef>
              <a:defRPr sz="1500">
                <a:solidFill>
                  <a:srgbClr val="444444"/>
                </a:solidFill>
                <a:latin typeface="BentonSans Regular"/>
                <a:ea typeface="BentonSans Regular"/>
                <a:cs typeface="BentonSans Regular"/>
                <a:sym typeface="BentonSans Regular"/>
              </a:defRPr>
            </a:lvl3pPr>
            <a:lvl4pPr marL="1402575" indent="-200368" eaLnBrk="0" hangingPunct="0">
              <a:spcBef>
                <a:spcPts val="635"/>
              </a:spcBef>
              <a:defRPr sz="1500">
                <a:solidFill>
                  <a:srgbClr val="444444"/>
                </a:solidFill>
                <a:latin typeface="BentonSans Regular"/>
                <a:ea typeface="BentonSans Regular"/>
                <a:cs typeface="BentonSans Regular"/>
                <a:sym typeface="BentonSans Regular"/>
              </a:defRPr>
            </a:lvl4pPr>
            <a:lvl5pPr marL="1803311" indent="-200368" eaLnBrk="0" hangingPunct="0">
              <a:spcBef>
                <a:spcPts val="635"/>
              </a:spcBef>
              <a:defRPr sz="1500">
                <a:solidFill>
                  <a:srgbClr val="444444"/>
                </a:solidFill>
                <a:latin typeface="BentonSans Regular"/>
                <a:ea typeface="BentonSans Regular"/>
                <a:cs typeface="BentonSans Regular"/>
                <a:sym typeface="BentonSans Regular"/>
              </a:defRPr>
            </a:lvl5pPr>
            <a:lvl6pPr marL="2204047"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6pPr>
            <a:lvl7pPr marL="2604783"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7pPr>
            <a:lvl8pPr marL="3005519"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8pPr>
            <a:lvl9pPr marL="3406254"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9pPr>
          </a:lstStyle>
          <a:p>
            <a:pPr eaLnBrk="1" hangingPunct="1">
              <a:spcBef>
                <a:spcPct val="0"/>
              </a:spcBef>
            </a:pPr>
            <a:fld id="{25F5C886-717D-4729-81B1-08EBE25ECF4F}" type="slidenum">
              <a:rPr lang="en-GB" altLang="en-US" sz="1100" smtClean="0">
                <a:solidFill>
                  <a:srgbClr val="000000"/>
                </a:solidFill>
                <a:latin typeface="Arial" pitchFamily="34" charset="0"/>
                <a:sym typeface="Avenir Next"/>
              </a:rPr>
              <a:pPr eaLnBrk="1" hangingPunct="1">
                <a:spcBef>
                  <a:spcPct val="0"/>
                </a:spcBef>
              </a:pPr>
              <a:t>18</a:t>
            </a:fld>
            <a:endParaRPr lang="en-GB" altLang="en-US" sz="1100" dirty="0">
              <a:solidFill>
                <a:srgbClr val="000000"/>
              </a:solidFill>
              <a:latin typeface="Arial" pitchFamily="34" charset="0"/>
              <a:sym typeface="Avenir Next"/>
            </a:endParaRPr>
          </a:p>
        </p:txBody>
      </p:sp>
      <p:sp>
        <p:nvSpPr>
          <p:cNvPr id="11" name="Rechteck 13"/>
          <p:cNvSpPr/>
          <p:nvPr/>
        </p:nvSpPr>
        <p:spPr>
          <a:xfrm>
            <a:off x="416856" y="2037342"/>
            <a:ext cx="8310288" cy="1077218"/>
          </a:xfrm>
          <a:prstGeom prst="rect">
            <a:avLst/>
          </a:prstGeom>
        </p:spPr>
        <p:txBody>
          <a:bodyPr wrap="none">
            <a:spAutoFit/>
          </a:bodyPr>
          <a:lstStyle/>
          <a:p>
            <a:pPr algn="ctr"/>
            <a:r>
              <a:rPr lang="en-GB" sz="3200" b="1" dirty="0">
                <a:solidFill>
                  <a:prstClr val="white"/>
                </a:solidFill>
                <a:latin typeface="Ebrima"/>
              </a:rPr>
              <a:t>People</a:t>
            </a:r>
            <a:r>
              <a:rPr lang="en-GB" sz="3200" dirty="0">
                <a:solidFill>
                  <a:prstClr val="white"/>
                </a:solidFill>
                <a:latin typeface="Ebrima"/>
              </a:rPr>
              <a:t> are more likely to </a:t>
            </a:r>
            <a:r>
              <a:rPr lang="en-GB" sz="3200" b="1" dirty="0">
                <a:solidFill>
                  <a:prstClr val="white"/>
                </a:solidFill>
                <a:latin typeface="Ebrima"/>
              </a:rPr>
              <a:t>trust information</a:t>
            </a:r>
            <a:r>
              <a:rPr lang="en-GB" sz="3200" dirty="0">
                <a:solidFill>
                  <a:prstClr val="white"/>
                </a:solidFill>
                <a:latin typeface="Ebrima"/>
              </a:rPr>
              <a:t>,</a:t>
            </a:r>
          </a:p>
          <a:p>
            <a:pPr algn="ctr"/>
            <a:r>
              <a:rPr lang="en-GB" sz="3200" dirty="0">
                <a:solidFill>
                  <a:prstClr val="white"/>
                </a:solidFill>
                <a:latin typeface="Ebrima"/>
              </a:rPr>
              <a:t>they can easily </a:t>
            </a:r>
            <a:r>
              <a:rPr lang="en-GB" sz="3200" b="1" dirty="0">
                <a:solidFill>
                  <a:prstClr val="white"/>
                </a:solidFill>
                <a:latin typeface="Ebrima"/>
              </a:rPr>
              <a:t>understand</a:t>
            </a:r>
            <a:r>
              <a:rPr lang="en-GB" sz="3200" dirty="0">
                <a:solidFill>
                  <a:prstClr val="white"/>
                </a:solidFill>
                <a:latin typeface="Ebrima"/>
              </a:rPr>
              <a:t>.</a:t>
            </a:r>
          </a:p>
        </p:txBody>
      </p:sp>
      <p:sp>
        <p:nvSpPr>
          <p:cNvPr id="12" name="Speech Bubble: Oval 11"/>
          <p:cNvSpPr/>
          <p:nvPr/>
        </p:nvSpPr>
        <p:spPr>
          <a:xfrm>
            <a:off x="3725669" y="3581938"/>
            <a:ext cx="1692662" cy="1394864"/>
          </a:xfrm>
          <a:prstGeom prst="wedgeEllipseCallou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prstClr val="white"/>
                </a:solidFill>
                <a:latin typeface="Ebrima"/>
              </a:rPr>
              <a:t>!</a:t>
            </a:r>
          </a:p>
        </p:txBody>
      </p:sp>
    </p:spTree>
    <p:extLst>
      <p:ext uri="{BB962C8B-B14F-4D97-AF65-F5344CB8AC3E}">
        <p14:creationId xmlns:p14="http://schemas.microsoft.com/office/powerpoint/2010/main" val="391446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608"/>
          <p:cNvSpPr>
            <a:spLocks noGrp="1"/>
          </p:cNvSpPr>
          <p:nvPr>
            <p:ph type="sldNum" sz="quarter" idx="12"/>
          </p:nvPr>
        </p:nvSpPr>
        <p:spPr>
          <a:noFill/>
          <a:ln w="9525"/>
        </p:spPr>
        <p:txBody>
          <a:bodyPr/>
          <a:lstStyle>
            <a:lvl1pPr eaLnBrk="0" hangingPunct="0">
              <a:spcBef>
                <a:spcPts val="635"/>
              </a:spcBef>
              <a:defRPr sz="1500">
                <a:solidFill>
                  <a:srgbClr val="444444"/>
                </a:solidFill>
                <a:latin typeface="BentonSans Regular"/>
                <a:ea typeface="BentonSans Regular"/>
                <a:cs typeface="BentonSans Regular"/>
                <a:sym typeface="BentonSans Regular"/>
              </a:defRPr>
            </a:lvl1pPr>
            <a:lvl2pPr marL="651196" indent="-250460" eaLnBrk="0" hangingPunct="0">
              <a:spcBef>
                <a:spcPts val="635"/>
              </a:spcBef>
              <a:defRPr sz="1500">
                <a:solidFill>
                  <a:srgbClr val="444444"/>
                </a:solidFill>
                <a:latin typeface="BentonSans Regular"/>
                <a:ea typeface="BentonSans Regular"/>
                <a:cs typeface="BentonSans Regular"/>
                <a:sym typeface="BentonSans Regular"/>
              </a:defRPr>
            </a:lvl2pPr>
            <a:lvl3pPr marL="1001840" indent="-200368" eaLnBrk="0" hangingPunct="0">
              <a:spcBef>
                <a:spcPts val="635"/>
              </a:spcBef>
              <a:defRPr sz="1500">
                <a:solidFill>
                  <a:srgbClr val="444444"/>
                </a:solidFill>
                <a:latin typeface="BentonSans Regular"/>
                <a:ea typeface="BentonSans Regular"/>
                <a:cs typeface="BentonSans Regular"/>
                <a:sym typeface="BentonSans Regular"/>
              </a:defRPr>
            </a:lvl3pPr>
            <a:lvl4pPr marL="1402575" indent="-200368" eaLnBrk="0" hangingPunct="0">
              <a:spcBef>
                <a:spcPts val="635"/>
              </a:spcBef>
              <a:defRPr sz="1500">
                <a:solidFill>
                  <a:srgbClr val="444444"/>
                </a:solidFill>
                <a:latin typeface="BentonSans Regular"/>
                <a:ea typeface="BentonSans Regular"/>
                <a:cs typeface="BentonSans Regular"/>
                <a:sym typeface="BentonSans Regular"/>
              </a:defRPr>
            </a:lvl4pPr>
            <a:lvl5pPr marL="1803311" indent="-200368" eaLnBrk="0" hangingPunct="0">
              <a:spcBef>
                <a:spcPts val="635"/>
              </a:spcBef>
              <a:defRPr sz="1500">
                <a:solidFill>
                  <a:srgbClr val="444444"/>
                </a:solidFill>
                <a:latin typeface="BentonSans Regular"/>
                <a:ea typeface="BentonSans Regular"/>
                <a:cs typeface="BentonSans Regular"/>
                <a:sym typeface="BentonSans Regular"/>
              </a:defRPr>
            </a:lvl5pPr>
            <a:lvl6pPr marL="2204047"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6pPr>
            <a:lvl7pPr marL="2604783"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7pPr>
            <a:lvl8pPr marL="3005519"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8pPr>
            <a:lvl9pPr marL="3406254"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9pPr>
          </a:lstStyle>
          <a:p>
            <a:pPr eaLnBrk="1" hangingPunct="1">
              <a:spcBef>
                <a:spcPct val="0"/>
              </a:spcBef>
            </a:pPr>
            <a:fld id="{B376D89F-1EE6-4CE8-A14E-3CA1346770F5}" type="slidenum">
              <a:rPr lang="en-GB" altLang="en-US" sz="1100" smtClean="0">
                <a:solidFill>
                  <a:srgbClr val="000000"/>
                </a:solidFill>
                <a:latin typeface="Arial" pitchFamily="34" charset="0"/>
                <a:sym typeface="Avenir Next"/>
              </a:rPr>
              <a:pPr eaLnBrk="1" hangingPunct="1">
                <a:spcBef>
                  <a:spcPct val="0"/>
                </a:spcBef>
              </a:pPr>
              <a:t>19</a:t>
            </a:fld>
            <a:endParaRPr lang="en-GB" altLang="en-US" sz="1100" dirty="0">
              <a:solidFill>
                <a:srgbClr val="000000"/>
              </a:solidFill>
              <a:latin typeface="Arial" pitchFamily="34" charset="0"/>
              <a:sym typeface="Avenir Next"/>
            </a:endParaRPr>
          </a:p>
        </p:txBody>
      </p:sp>
      <p:sp>
        <p:nvSpPr>
          <p:cNvPr id="2" name="Titel 1"/>
          <p:cNvSpPr>
            <a:spLocks noGrp="1"/>
          </p:cNvSpPr>
          <p:nvPr>
            <p:ph type="title"/>
          </p:nvPr>
        </p:nvSpPr>
        <p:spPr/>
        <p:txBody>
          <a:bodyPr/>
          <a:lstStyle/>
          <a:p>
            <a:r>
              <a:rPr lang="en-GB" dirty="0"/>
              <a:t>Use SHORT, ACTIVE SENTENCES,</a:t>
            </a:r>
            <a:br>
              <a:rPr lang="en-GB" dirty="0"/>
            </a:br>
            <a:r>
              <a:rPr lang="en-GB" dirty="0"/>
              <a:t>CLEAN OUT JARGON </a:t>
            </a:r>
          </a:p>
        </p:txBody>
      </p:sp>
      <p:sp>
        <p:nvSpPr>
          <p:cNvPr id="3" name="Textplatzhalter 2"/>
          <p:cNvSpPr>
            <a:spLocks noGrp="1"/>
          </p:cNvSpPr>
          <p:nvPr>
            <p:ph type="body" sz="quarter" idx="13"/>
          </p:nvPr>
        </p:nvSpPr>
        <p:spPr/>
        <p:txBody>
          <a:bodyPr/>
          <a:lstStyle/>
          <a:p>
            <a:r>
              <a:rPr lang="en-GB" dirty="0"/>
              <a:t>NOUN- VERB – DIRECT OBJECT</a:t>
            </a:r>
          </a:p>
        </p:txBody>
      </p:sp>
      <p:sp>
        <p:nvSpPr>
          <p:cNvPr id="73731" name="Shape 609"/>
          <p:cNvSpPr>
            <a:spLocks noChangeArrowheads="1"/>
          </p:cNvSpPr>
          <p:nvPr/>
        </p:nvSpPr>
        <p:spPr bwMode="auto">
          <a:xfrm>
            <a:off x="586433" y="1545120"/>
            <a:ext cx="8041724" cy="470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392113" eaLnBrk="0" hangingPunct="0">
              <a:spcBef>
                <a:spcPts val="725"/>
              </a:spcBef>
              <a:defRPr sz="1700">
                <a:solidFill>
                  <a:srgbClr val="444444"/>
                </a:solidFill>
                <a:latin typeface="BentonSans Regular"/>
                <a:ea typeface="BentonSans Regular"/>
                <a:cs typeface="BentonSans Regular"/>
                <a:sym typeface="BentonSans Regular"/>
              </a:defRPr>
            </a:lvl1pPr>
            <a:lvl2pPr marL="742950" indent="-285750" defTabSz="392113" eaLnBrk="0" hangingPunct="0">
              <a:spcBef>
                <a:spcPts val="725"/>
              </a:spcBef>
              <a:defRPr sz="1700">
                <a:solidFill>
                  <a:srgbClr val="444444"/>
                </a:solidFill>
                <a:latin typeface="BentonSans Regular"/>
                <a:ea typeface="BentonSans Regular"/>
                <a:cs typeface="BentonSans Regular"/>
                <a:sym typeface="BentonSans Regular"/>
              </a:defRPr>
            </a:lvl2pPr>
            <a:lvl3pPr marL="1143000" indent="-228600" defTabSz="392113" eaLnBrk="0" hangingPunct="0">
              <a:spcBef>
                <a:spcPts val="725"/>
              </a:spcBef>
              <a:defRPr sz="1700">
                <a:solidFill>
                  <a:srgbClr val="444444"/>
                </a:solidFill>
                <a:latin typeface="BentonSans Regular"/>
                <a:ea typeface="BentonSans Regular"/>
                <a:cs typeface="BentonSans Regular"/>
                <a:sym typeface="BentonSans Regular"/>
              </a:defRPr>
            </a:lvl3pPr>
            <a:lvl4pPr marL="1600200" indent="-228600" defTabSz="392113" eaLnBrk="0" hangingPunct="0">
              <a:spcBef>
                <a:spcPts val="725"/>
              </a:spcBef>
              <a:defRPr sz="1700">
                <a:solidFill>
                  <a:srgbClr val="444444"/>
                </a:solidFill>
                <a:latin typeface="BentonSans Regular"/>
                <a:ea typeface="BentonSans Regular"/>
                <a:cs typeface="BentonSans Regular"/>
                <a:sym typeface="BentonSans Regular"/>
              </a:defRPr>
            </a:lvl4pPr>
            <a:lvl5pPr marL="2057400" indent="-228600" defTabSz="392113" eaLnBrk="0" hangingPunct="0">
              <a:spcBef>
                <a:spcPts val="725"/>
              </a:spcBef>
              <a:defRPr sz="1700">
                <a:solidFill>
                  <a:srgbClr val="444444"/>
                </a:solidFill>
                <a:latin typeface="BentonSans Regular"/>
                <a:ea typeface="BentonSans Regular"/>
                <a:cs typeface="BentonSans Regular"/>
                <a:sym typeface="BentonSans Regular"/>
              </a:defRPr>
            </a:lvl5pPr>
            <a:lvl6pPr marL="2514600" indent="-228600" defTabSz="392113"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6pPr>
            <a:lvl7pPr marL="2971800" indent="-228600" defTabSz="392113"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7pPr>
            <a:lvl8pPr marL="3429000" indent="-228600" defTabSz="392113"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8pPr>
            <a:lvl9pPr marL="3886200" indent="-228600" defTabSz="392113"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9pPr>
          </a:lstStyle>
          <a:p>
            <a:pPr algn="ctr" eaLnBrk="1" hangingPunct="1">
              <a:buFont typeface="Wingdings" pitchFamily="2" charset="2"/>
              <a:buNone/>
            </a:pPr>
            <a:endParaRPr lang="en-GB" altLang="en-US" sz="2400" dirty="0">
              <a:solidFill>
                <a:prstClr val="white"/>
              </a:solidFill>
              <a:latin typeface="Ebrima"/>
            </a:endParaRPr>
          </a:p>
          <a:p>
            <a:pPr algn="ctr" eaLnBrk="1" hangingPunct="1">
              <a:buFont typeface="Wingdings" pitchFamily="2" charset="2"/>
              <a:buNone/>
            </a:pPr>
            <a:r>
              <a:rPr lang="en-GB" altLang="en-US" sz="2400" dirty="0">
                <a:solidFill>
                  <a:prstClr val="white"/>
                </a:solidFill>
                <a:latin typeface="Ebrima"/>
              </a:rPr>
              <a:t>"Effective air pollution interventions include transit-oriented and walkable cities, resulting in a </a:t>
            </a:r>
            <a:r>
              <a:rPr lang="en-GB" altLang="en-US" sz="2400" b="1" dirty="0">
                <a:solidFill>
                  <a:prstClr val="white"/>
                </a:solidFill>
                <a:latin typeface="Ebrima"/>
              </a:rPr>
              <a:t>triple health return in terms of better cardiovascular health, reduced injury risks and increased opportunities for physical activity</a:t>
            </a:r>
            <a:r>
              <a:rPr lang="en-GB" altLang="en-US" sz="2400" dirty="0">
                <a:solidFill>
                  <a:prstClr val="white"/>
                </a:solidFill>
                <a:latin typeface="Ebrima"/>
              </a:rPr>
              <a:t>.  </a:t>
            </a:r>
          </a:p>
          <a:p>
            <a:pPr algn="ctr" eaLnBrk="1" hangingPunct="1">
              <a:buFont typeface="Wingdings" pitchFamily="2" charset="2"/>
              <a:buNone/>
            </a:pPr>
            <a:endParaRPr lang="en-GB" altLang="en-US" sz="2400" dirty="0">
              <a:solidFill>
                <a:prstClr val="white"/>
              </a:solidFill>
              <a:latin typeface="Ebrima"/>
            </a:endParaRPr>
          </a:p>
          <a:p>
            <a:pPr algn="ctr" eaLnBrk="1" hangingPunct="1">
              <a:buFont typeface="Wingdings" pitchFamily="2" charset="2"/>
              <a:buNone/>
            </a:pPr>
            <a:r>
              <a:rPr lang="en-GB" altLang="en-US" sz="2400" dirty="0">
                <a:solidFill>
                  <a:prstClr val="white"/>
                </a:solidFill>
                <a:latin typeface="Ebrima"/>
              </a:rPr>
              <a:t>To reduce air pollution we need walkable cities with great transit systems and clean cars, motorcycles &amp; trucks.  Not only will there be fewer air pollution deaths, but less traffic injury.  And people will be able to get more physical activity. A triple health return.   </a:t>
            </a:r>
          </a:p>
        </p:txBody>
      </p:sp>
    </p:spTree>
    <p:extLst>
      <p:ext uri="{BB962C8B-B14F-4D97-AF65-F5344CB8AC3E}">
        <p14:creationId xmlns:p14="http://schemas.microsoft.com/office/powerpoint/2010/main" val="204009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Isosceles Triangle 1"/>
          <p:cNvSpPr>
            <a:spLocks noChangeArrowheads="1"/>
          </p:cNvSpPr>
          <p:nvPr/>
        </p:nvSpPr>
        <p:spPr bwMode="auto">
          <a:xfrm rot="10800000">
            <a:off x="2337585" y="2330901"/>
            <a:ext cx="4468831" cy="3045281"/>
          </a:xfrm>
          <a:prstGeom prst="triangle">
            <a:avLst>
              <a:gd name="adj" fmla="val 50338"/>
            </a:avLst>
          </a:prstGeom>
          <a:solidFill>
            <a:schemeClr val="accent3"/>
          </a:solidFill>
          <a:ln w="9525" algn="ctr">
            <a:noFill/>
            <a:round/>
            <a:headEnd/>
            <a:tailEnd/>
          </a:ln>
        </p:spPr>
        <p:txBody>
          <a:bodyPr lIns="80091" tIns="40046" rIns="80091" bIns="40046"/>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endParaRPr lang="en-GB" altLang="en-US" sz="3400" b="1" dirty="0"/>
          </a:p>
        </p:txBody>
      </p:sp>
      <p:sp>
        <p:nvSpPr>
          <p:cNvPr id="4" name="Title 4"/>
          <p:cNvSpPr>
            <a:spLocks noGrp="1"/>
          </p:cNvSpPr>
          <p:nvPr>
            <p:ph type="title"/>
          </p:nvPr>
        </p:nvSpPr>
        <p:spPr>
          <a:xfrm>
            <a:off x="284428" y="1062903"/>
            <a:ext cx="6762547" cy="720000"/>
          </a:xfrm>
        </p:spPr>
        <p:txBody>
          <a:bodyPr/>
          <a:lstStyle/>
          <a:p>
            <a:r>
              <a:rPr lang="en-US" altLang="en-US" dirty="0">
                <a:ea typeface="ＭＳ Ｐゴシック" pitchFamily="34" charset="-128"/>
              </a:rPr>
              <a:t>Scientists &amp; Experts are trained to build a systematic argument  </a:t>
            </a:r>
            <a:br>
              <a:rPr lang="en-US" altLang="en-US" dirty="0">
                <a:ea typeface="ＭＳ Ｐゴシック" pitchFamily="34" charset="-128"/>
              </a:rPr>
            </a:br>
            <a:endParaRPr lang="en-GB" altLang="en-US" dirty="0">
              <a:ea typeface="ＭＳ Ｐゴシック" pitchFamily="34" charset="-128"/>
            </a:endParaRPr>
          </a:p>
        </p:txBody>
      </p:sp>
      <p:sp>
        <p:nvSpPr>
          <p:cNvPr id="2" name="Textplatzhalter 1"/>
          <p:cNvSpPr>
            <a:spLocks noGrp="1"/>
          </p:cNvSpPr>
          <p:nvPr>
            <p:ph type="body" sz="quarter" idx="13"/>
          </p:nvPr>
        </p:nvSpPr>
        <p:spPr>
          <a:xfrm>
            <a:off x="2836992" y="1941343"/>
            <a:ext cx="3498152" cy="3254140"/>
          </a:xfrm>
        </p:spPr>
        <p:txBody>
          <a:bodyPr>
            <a:normAutofit fontScale="25000" lnSpcReduction="20000"/>
          </a:bodyPr>
          <a:lstStyle/>
          <a:p>
            <a:pPr algn="ctr"/>
            <a:r>
              <a:rPr lang="en-US" sz="8000" b="1" dirty="0">
                <a:solidFill>
                  <a:schemeClr val="tx1"/>
                </a:solidFill>
              </a:rPr>
              <a:t>THIS IS HOW SCIENTISTS TALK </a:t>
            </a:r>
            <a:endParaRPr lang="en-US" dirty="0">
              <a:solidFill>
                <a:schemeClr val="tx1"/>
              </a:solidFill>
            </a:endParaRPr>
          </a:p>
          <a:p>
            <a:pPr algn="ctr"/>
            <a:r>
              <a:rPr lang="en-US" sz="6200" dirty="0">
                <a:solidFill>
                  <a:schemeClr val="tx1"/>
                </a:solidFill>
              </a:rPr>
              <a:t>Rationale </a:t>
            </a:r>
          </a:p>
          <a:p>
            <a:pPr algn="ctr"/>
            <a:r>
              <a:rPr lang="en-US" sz="6200" dirty="0">
                <a:solidFill>
                  <a:schemeClr val="tx1"/>
                </a:solidFill>
              </a:rPr>
              <a:t>Background</a:t>
            </a:r>
          </a:p>
          <a:p>
            <a:pPr algn="ctr"/>
            <a:r>
              <a:rPr lang="en-US" sz="6200" dirty="0">
                <a:solidFill>
                  <a:schemeClr val="tx1"/>
                </a:solidFill>
              </a:rPr>
              <a:t>Methods</a:t>
            </a:r>
          </a:p>
          <a:p>
            <a:pPr algn="ctr"/>
            <a:r>
              <a:rPr lang="en-US" sz="6200" dirty="0">
                <a:solidFill>
                  <a:schemeClr val="tx1"/>
                </a:solidFill>
              </a:rPr>
              <a:t>Findings</a:t>
            </a:r>
          </a:p>
          <a:p>
            <a:pPr algn="ctr"/>
            <a:r>
              <a:rPr lang="en-US" sz="6200" dirty="0">
                <a:solidFill>
                  <a:schemeClr val="tx1"/>
                </a:solidFill>
              </a:rPr>
              <a:t>Limitations </a:t>
            </a:r>
          </a:p>
          <a:p>
            <a:pPr algn="ctr"/>
            <a:endParaRPr lang="en-US" dirty="0">
              <a:solidFill>
                <a:schemeClr val="tx1"/>
              </a:solidFill>
            </a:endParaRPr>
          </a:p>
          <a:p>
            <a:pPr algn="ctr"/>
            <a:r>
              <a:rPr lang="en-US" dirty="0">
                <a:solidFill>
                  <a:schemeClr val="tx1"/>
                </a:solidFill>
              </a:rPr>
              <a:t> </a:t>
            </a:r>
          </a:p>
          <a:p>
            <a:pPr algn="ctr"/>
            <a:endParaRPr lang="en-GB" dirty="0">
              <a:solidFill>
                <a:schemeClr val="tx1"/>
              </a:solidFill>
            </a:endParaRPr>
          </a:p>
        </p:txBody>
      </p:sp>
      <p:sp>
        <p:nvSpPr>
          <p:cNvPr id="44036" name="Right Arrow 4"/>
          <p:cNvSpPr>
            <a:spLocks noChangeArrowheads="1"/>
          </p:cNvSpPr>
          <p:nvPr/>
        </p:nvSpPr>
        <p:spPr bwMode="auto">
          <a:xfrm rot="10800000">
            <a:off x="4698987" y="5245701"/>
            <a:ext cx="1340938" cy="260963"/>
          </a:xfrm>
          <a:prstGeom prst="rightArrow">
            <a:avLst>
              <a:gd name="adj1" fmla="val 50000"/>
              <a:gd name="adj2" fmla="val 49853"/>
            </a:avLst>
          </a:prstGeom>
          <a:solidFill>
            <a:schemeClr val="bg1"/>
          </a:solidFill>
          <a:ln w="9525" algn="ctr">
            <a:noFill/>
            <a:round/>
            <a:headEnd/>
            <a:tailEnd/>
          </a:ln>
        </p:spPr>
        <p:txBody>
          <a:bodyPr lIns="80091" tIns="40046" rIns="80091" bIns="40046"/>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endParaRPr lang="en-GB" altLang="en-US" sz="3400" b="1" dirty="0"/>
          </a:p>
        </p:txBody>
      </p:sp>
      <p:sp>
        <p:nvSpPr>
          <p:cNvPr id="44037" name="Rectangle 6"/>
          <p:cNvSpPr>
            <a:spLocks noChangeArrowheads="1"/>
          </p:cNvSpPr>
          <p:nvPr/>
        </p:nvSpPr>
        <p:spPr bwMode="auto">
          <a:xfrm>
            <a:off x="6117638" y="5195482"/>
            <a:ext cx="2169114" cy="361402"/>
          </a:xfrm>
          <a:prstGeom prst="rect">
            <a:avLst/>
          </a:prstGeom>
          <a:noFill/>
          <a:ln w="9525" algn="ctr">
            <a:noFill/>
            <a:round/>
            <a:headEnd/>
            <a:tailEnd/>
          </a:ln>
        </p:spPr>
        <p:txBody>
          <a:bodyPr lIns="80091" tIns="40046" rIns="80091" bIns="40046" anchor="ctr"/>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r>
              <a:rPr lang="en-GB" altLang="en-US" sz="2000" b="1" dirty="0">
                <a:solidFill>
                  <a:prstClr val="white"/>
                </a:solidFill>
              </a:rPr>
              <a:t>Main message</a:t>
            </a:r>
          </a:p>
        </p:txBody>
      </p:sp>
      <p:sp>
        <p:nvSpPr>
          <p:cNvPr id="11" name="Foliennummernplatzhalter 10"/>
          <p:cNvSpPr>
            <a:spLocks noGrp="1"/>
          </p:cNvSpPr>
          <p:nvPr>
            <p:ph type="sldNum" sz="quarter" idx="12"/>
          </p:nvPr>
        </p:nvSpPr>
        <p:spPr/>
        <p:txBody>
          <a:bodyPr/>
          <a:lstStyle/>
          <a:p>
            <a:fld id="{A74CE0EA-F3B5-4684-BA10-C594598FDB9C}" type="slidenum">
              <a:rPr lang="en-GB" smtClean="0">
                <a:solidFill>
                  <a:srgbClr val="F3F3F3"/>
                </a:solidFill>
              </a:rPr>
              <a:pPr/>
              <a:t>2</a:t>
            </a:fld>
            <a:endParaRPr lang="en-GB" dirty="0">
              <a:solidFill>
                <a:srgbClr val="F3F3F3"/>
              </a:solidFill>
            </a:endParaRPr>
          </a:p>
        </p:txBody>
      </p:sp>
    </p:spTree>
    <p:extLst>
      <p:ext uri="{BB962C8B-B14F-4D97-AF65-F5344CB8AC3E}">
        <p14:creationId xmlns:p14="http://schemas.microsoft.com/office/powerpoint/2010/main" val="138490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solidFill>
            <a:schemeClr val="accent4"/>
          </a:solidFill>
        </p:spPr>
        <p:txBody>
          <a:bodyPr/>
          <a:lstStyle/>
          <a:p>
            <a:pPr marL="177800" indent="-177800">
              <a:lnSpc>
                <a:spcPct val="100000"/>
              </a:lnSpc>
              <a:buClr>
                <a:schemeClr val="bg1"/>
              </a:buClr>
              <a:buFont typeface="Arial" panose="020B0604020202020204" pitchFamily="34" charset="0"/>
              <a:buChar char="•"/>
            </a:pPr>
            <a:r>
              <a:rPr lang="en-GB" sz="1800" dirty="0">
                <a:solidFill>
                  <a:srgbClr val="F3F3F3"/>
                </a:solidFill>
              </a:rPr>
              <a:t>Using the Key Messages grid, write key messages &amp; supporting evidence for your public health topic</a:t>
            </a:r>
          </a:p>
        </p:txBody>
      </p:sp>
      <p:sp>
        <p:nvSpPr>
          <p:cNvPr id="5" name="Datumsplatzhalter 4"/>
          <p:cNvSpPr>
            <a:spLocks noGrp="1"/>
          </p:cNvSpPr>
          <p:nvPr>
            <p:ph type="dt" sz="half" idx="18"/>
          </p:nvPr>
        </p:nvSpPr>
        <p:spPr/>
        <p:txBody>
          <a:bodyPr/>
          <a:lstStyle/>
          <a:p>
            <a:fld id="{A77E81E6-9DBE-4B38-B0C4-A428E4D30E62}" type="datetime1">
              <a:rPr lang="en-GB" smtClean="0">
                <a:solidFill>
                  <a:srgbClr val="F3F3F3"/>
                </a:solidFill>
              </a:rPr>
              <a:t>13/03/2020</a:t>
            </a:fld>
            <a:endParaRPr lang="en-GB" dirty="0">
              <a:solidFill>
                <a:srgbClr val="F3F3F3"/>
              </a:solidFill>
            </a:endParaRPr>
          </a:p>
        </p:txBody>
      </p:sp>
      <p:sp>
        <p:nvSpPr>
          <p:cNvPr id="3" name="Fußzeilenplatzhalter 2"/>
          <p:cNvSpPr>
            <a:spLocks noGrp="1"/>
          </p:cNvSpPr>
          <p:nvPr>
            <p:ph type="ftr" sz="quarter" idx="19"/>
          </p:nvPr>
        </p:nvSpPr>
        <p:spPr/>
        <p:txBody>
          <a:bodyPr/>
          <a:lstStyle/>
          <a:p>
            <a:r>
              <a:rPr lang="en-US">
                <a:solidFill>
                  <a:srgbClr val="F3F3F3"/>
                </a:solidFill>
              </a:rPr>
              <a:t>Department of Communications, World Health Organization</a:t>
            </a:r>
            <a:endParaRPr lang="en-GB" dirty="0">
              <a:solidFill>
                <a:srgbClr val="F3F3F3"/>
              </a:solidFill>
            </a:endParaRPr>
          </a:p>
        </p:txBody>
      </p:sp>
      <p:sp>
        <p:nvSpPr>
          <p:cNvPr id="4" name="Foliennummernplatzhalter 3"/>
          <p:cNvSpPr>
            <a:spLocks noGrp="1"/>
          </p:cNvSpPr>
          <p:nvPr>
            <p:ph type="sldNum" sz="quarter" idx="20"/>
          </p:nvPr>
        </p:nvSpPr>
        <p:spPr/>
        <p:txBody>
          <a:bodyPr/>
          <a:lstStyle/>
          <a:p>
            <a:fld id="{A74CE0EA-F3B5-4684-BA10-C594598FDB9C}" type="slidenum">
              <a:rPr lang="en-GB" smtClean="0">
                <a:solidFill>
                  <a:srgbClr val="F3F3F3"/>
                </a:solidFill>
              </a:rPr>
              <a:pPr/>
              <a:t>20</a:t>
            </a:fld>
            <a:endParaRPr lang="en-GB" dirty="0">
              <a:solidFill>
                <a:srgbClr val="F3F3F3"/>
              </a:solidFill>
            </a:endParaRPr>
          </a:p>
        </p:txBody>
      </p:sp>
      <p:sp>
        <p:nvSpPr>
          <p:cNvPr id="11" name="Text Placeholder 10"/>
          <p:cNvSpPr>
            <a:spLocks noGrp="1"/>
          </p:cNvSpPr>
          <p:nvPr>
            <p:ph type="body" sz="quarter" idx="21"/>
          </p:nvPr>
        </p:nvSpPr>
        <p:spPr/>
        <p:txBody>
          <a:bodyPr/>
          <a:lstStyle/>
          <a:p>
            <a:endParaRPr lang="en-GB" dirty="0"/>
          </a:p>
        </p:txBody>
      </p:sp>
      <p:sp>
        <p:nvSpPr>
          <p:cNvPr id="7" name="Title 1"/>
          <p:cNvSpPr>
            <a:spLocks noGrp="1"/>
          </p:cNvSpPr>
          <p:nvPr>
            <p:ph type="title"/>
          </p:nvPr>
        </p:nvSpPr>
        <p:spPr/>
        <p:txBody>
          <a:bodyPr/>
          <a:lstStyle/>
          <a:p>
            <a:r>
              <a:rPr lang="en-GB" dirty="0"/>
              <a:t>Your turn!</a:t>
            </a:r>
            <a:endParaRPr lang="en-GB" sz="2100" dirty="0"/>
          </a:p>
        </p:txBody>
      </p:sp>
      <p:sp>
        <p:nvSpPr>
          <p:cNvPr id="6" name="Text Placeholder 5"/>
          <p:cNvSpPr>
            <a:spLocks noGrp="1"/>
          </p:cNvSpPr>
          <p:nvPr>
            <p:ph type="body" sz="quarter" idx="13"/>
          </p:nvPr>
        </p:nvSpPr>
        <p:spPr/>
        <p:txBody>
          <a:bodyPr/>
          <a:lstStyle/>
          <a:p>
            <a:r>
              <a:rPr lang="en-GB" dirty="0"/>
              <a:t>KEY MESSAGES GRID HANDOUT </a:t>
            </a:r>
          </a:p>
        </p:txBody>
      </p:sp>
      <p:pic>
        <p:nvPicPr>
          <p:cNvPr id="12" name="Bildplatzhalter 18"/>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5752" r="15752"/>
          <a:stretch>
            <a:fillRect/>
          </a:stretch>
        </p:blipFill>
        <p:spPr>
          <a:prstGeom prst="rect">
            <a:avLst/>
          </a:prstGeom>
        </p:spPr>
      </p:pic>
    </p:spTree>
    <p:extLst>
      <p:ext uri="{BB962C8B-B14F-4D97-AF65-F5344CB8AC3E}">
        <p14:creationId xmlns:p14="http://schemas.microsoft.com/office/powerpoint/2010/main" val="1989575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a:xfrm>
            <a:off x="358759" y="870366"/>
            <a:ext cx="6120000" cy="288925"/>
          </a:xfrm>
        </p:spPr>
        <p:txBody>
          <a:bodyPr/>
          <a:lstStyle/>
          <a:p>
            <a:r>
              <a:rPr lang="en-GB" dirty="0"/>
              <a:t>SOCO:</a:t>
            </a:r>
          </a:p>
        </p:txBody>
      </p:sp>
      <p:sp>
        <p:nvSpPr>
          <p:cNvPr id="3" name="Footer Placeholder 2"/>
          <p:cNvSpPr>
            <a:spLocks noGrp="1"/>
          </p:cNvSpPr>
          <p:nvPr>
            <p:ph type="ftr" sz="quarter" idx="15"/>
          </p:nvPr>
        </p:nvSpPr>
        <p:spPr>
          <a:xfrm>
            <a:off x="1044744" y="6580588"/>
            <a:ext cx="2872738" cy="185972"/>
          </a:xfrm>
        </p:spPr>
        <p:txBody>
          <a:bodyPr/>
          <a:lstStyle/>
          <a:p>
            <a:r>
              <a:rPr lang="en-GB" dirty="0">
                <a:solidFill>
                  <a:srgbClr val="F3F3F3"/>
                </a:solidFill>
              </a:rPr>
              <a:t>WHO Department of Communications </a:t>
            </a:r>
          </a:p>
        </p:txBody>
      </p:sp>
      <p:sp>
        <p:nvSpPr>
          <p:cNvPr id="4" name="Slide Number Placeholder 3"/>
          <p:cNvSpPr>
            <a:spLocks noGrp="1"/>
          </p:cNvSpPr>
          <p:nvPr>
            <p:ph type="sldNum" sz="quarter" idx="16"/>
          </p:nvPr>
        </p:nvSpPr>
        <p:spPr/>
        <p:txBody>
          <a:bodyPr/>
          <a:lstStyle/>
          <a:p>
            <a:fld id="{A74CE0EA-F3B5-4684-BA10-C594598FDB9C}" type="slidenum">
              <a:rPr lang="en-GB" smtClean="0">
                <a:solidFill>
                  <a:srgbClr val="F3F3F3"/>
                </a:solidFill>
              </a:rPr>
              <a:pPr/>
              <a:t>21</a:t>
            </a:fld>
            <a:endParaRPr lang="en-GB" dirty="0">
              <a:solidFill>
                <a:srgbClr val="F3F3F3"/>
              </a:solidFill>
            </a:endParaRPr>
          </a:p>
        </p:txBody>
      </p:sp>
      <p:sp>
        <p:nvSpPr>
          <p:cNvPr id="22" name="Text Placeholder 21"/>
          <p:cNvSpPr>
            <a:spLocks noGrp="1"/>
          </p:cNvSpPr>
          <p:nvPr>
            <p:ph type="body" sz="quarter" idx="21"/>
          </p:nvPr>
        </p:nvSpPr>
        <p:spPr>
          <a:xfrm>
            <a:off x="4113852" y="6592029"/>
            <a:ext cx="4019496" cy="174531"/>
          </a:xfrm>
        </p:spPr>
        <p:txBody>
          <a:bodyPr>
            <a:normAutofit/>
          </a:bodyPr>
          <a:lstStyle/>
          <a:p>
            <a:r>
              <a:rPr lang="en-GB" dirty="0"/>
              <a:t>Ref. Jeremy Porter Communications: http://www.jrmyprtr.com/27-9-3-message-grid/</a:t>
            </a:r>
          </a:p>
        </p:txBody>
      </p:sp>
      <p:sp>
        <p:nvSpPr>
          <p:cNvPr id="19" name="Title 18"/>
          <p:cNvSpPr>
            <a:spLocks noGrp="1"/>
          </p:cNvSpPr>
          <p:nvPr>
            <p:ph type="title"/>
          </p:nvPr>
        </p:nvSpPr>
        <p:spPr/>
        <p:txBody>
          <a:bodyPr/>
          <a:lstStyle/>
          <a:p>
            <a:r>
              <a:rPr lang="en-GB" dirty="0"/>
              <a:t>Key messages grid</a:t>
            </a:r>
            <a:br>
              <a:rPr lang="en-GB" dirty="0"/>
            </a:br>
            <a:endParaRPr lang="en-GB" dirty="0"/>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2687684506"/>
              </p:ext>
            </p:extLst>
          </p:nvPr>
        </p:nvGraphicFramePr>
        <p:xfrm>
          <a:off x="144378" y="1631899"/>
          <a:ext cx="8874493" cy="4849289"/>
        </p:xfrm>
        <a:graphic>
          <a:graphicData uri="http://schemas.openxmlformats.org/drawingml/2006/table">
            <a:tbl>
              <a:tblPr/>
              <a:tblGrid>
                <a:gridCol w="1429322">
                  <a:extLst>
                    <a:ext uri="{9D8B030D-6E8A-4147-A177-3AD203B41FA5}">
                      <a16:colId xmlns:a16="http://schemas.microsoft.com/office/drawing/2014/main" val="20000"/>
                    </a:ext>
                  </a:extLst>
                </a:gridCol>
                <a:gridCol w="2372963">
                  <a:extLst>
                    <a:ext uri="{9D8B030D-6E8A-4147-A177-3AD203B41FA5}">
                      <a16:colId xmlns:a16="http://schemas.microsoft.com/office/drawing/2014/main" val="20001"/>
                    </a:ext>
                  </a:extLst>
                </a:gridCol>
                <a:gridCol w="2521514">
                  <a:extLst>
                    <a:ext uri="{9D8B030D-6E8A-4147-A177-3AD203B41FA5}">
                      <a16:colId xmlns:a16="http://schemas.microsoft.com/office/drawing/2014/main" val="20002"/>
                    </a:ext>
                  </a:extLst>
                </a:gridCol>
                <a:gridCol w="2550694">
                  <a:extLst>
                    <a:ext uri="{9D8B030D-6E8A-4147-A177-3AD203B41FA5}">
                      <a16:colId xmlns:a16="http://schemas.microsoft.com/office/drawing/2014/main" val="20003"/>
                    </a:ext>
                  </a:extLst>
                </a:gridCol>
              </a:tblGrid>
              <a:tr h="480577">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Nova Mono"/>
                          <a:cs typeface="Nova Mono"/>
                        </a:rPr>
                        <a:t>Key message #1</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Nova Mono"/>
                          <a:cs typeface="Nova Mono"/>
                        </a:rPr>
                        <a:t>Key message #2 </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Source Sans Pro"/>
                          <a:cs typeface="Source Sans Pro"/>
                        </a:rPr>
                        <a:t>Key message #3</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92178">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mj-lt"/>
                          <a:ea typeface="ＭＳ Ｐゴシック" pitchFamily="34" charset="-128"/>
                          <a:cs typeface="Arial" pitchFamily="34" charset="0"/>
                        </a:rPr>
                        <a:t> </a:t>
                      </a: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2178">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Nova Mono"/>
                          <a:cs typeface="Nova Mono"/>
                        </a:rPr>
                        <a:t>Supporting </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ＭＳ Ｐゴシック" pitchFamily="34" charset="-128"/>
                          <a:cs typeface="Arial" pitchFamily="34" charset="0"/>
                        </a:rPr>
                        <a:t>Facts/data</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2178">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Nova Mono"/>
                          <a:cs typeface="Nova Mono"/>
                        </a:rPr>
                        <a:t>Supporting</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Nova Mono"/>
                          <a:cs typeface="Nova Mono"/>
                        </a:rPr>
                        <a:t>Facts/data</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2178">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Source Sans Pro"/>
                          <a:cs typeface="Source Sans Pro"/>
                        </a:rPr>
                        <a:t>Supporting message</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ＭＳ Ｐゴシック" pitchFamily="34" charset="-128"/>
                          <a:cs typeface="Arial" pitchFamily="34" charset="0"/>
                        </a:rPr>
                        <a:t>Facts/data</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Datumsplatzhalter 4"/>
          <p:cNvSpPr>
            <a:spLocks noGrp="1"/>
          </p:cNvSpPr>
          <p:nvPr>
            <p:ph type="dt" sz="half" idx="14"/>
          </p:nvPr>
        </p:nvSpPr>
        <p:spPr/>
        <p:txBody>
          <a:bodyPr/>
          <a:lstStyle/>
          <a:p>
            <a:fld id="{8EDF7654-76EE-48DA-8417-C72858FC9731}" type="datetime1">
              <a:rPr lang="en-GB" smtClean="0">
                <a:solidFill>
                  <a:srgbClr val="F3F3F3"/>
                </a:solidFill>
              </a:rPr>
              <a:pPr/>
              <a:t>13/03/2020</a:t>
            </a:fld>
            <a:endParaRPr lang="en-GB" dirty="0">
              <a:solidFill>
                <a:srgbClr val="F3F3F3"/>
              </a:solidFill>
            </a:endParaRPr>
          </a:p>
        </p:txBody>
      </p:sp>
      <p:sp>
        <p:nvSpPr>
          <p:cNvPr id="11" name="Text Placeholder 20"/>
          <p:cNvSpPr txBox="1">
            <a:spLocks/>
          </p:cNvSpPr>
          <p:nvPr/>
        </p:nvSpPr>
        <p:spPr bwMode="invGray">
          <a:xfrm>
            <a:off x="358759" y="1227468"/>
            <a:ext cx="6120000" cy="288925"/>
          </a:xfrm>
          <a:prstGeom prst="rect">
            <a:avLst/>
          </a:prstGeom>
        </p:spPr>
        <p:txBody>
          <a:bodyPr vert="horz" lIns="18000" tIns="0" rIns="18000" bIns="0" rtlCol="0" anchor="ctr">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1"/>
                </a:solidFill>
                <a:latin typeface="+mj-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prstClr val="black"/>
              </a:buClr>
            </a:pPr>
            <a:r>
              <a:rPr lang="en-GB" dirty="0">
                <a:solidFill>
                  <a:prstClr val="white"/>
                </a:solidFill>
              </a:rPr>
              <a:t>Audience:</a:t>
            </a:r>
          </a:p>
        </p:txBody>
      </p:sp>
    </p:spTree>
    <p:extLst>
      <p:ext uri="{BB962C8B-B14F-4D97-AF65-F5344CB8AC3E}">
        <p14:creationId xmlns:p14="http://schemas.microsoft.com/office/powerpoint/2010/main" val="2930622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675773" y="1800000"/>
            <a:ext cx="4104000" cy="4417920"/>
          </a:xfrm>
        </p:spPr>
        <p:txBody>
          <a:bodyPr/>
          <a:lstStyle/>
          <a:p>
            <a:pPr>
              <a:lnSpc>
                <a:spcPct val="100000"/>
              </a:lnSpc>
              <a:buClr>
                <a:schemeClr val="bg1"/>
              </a:buClr>
            </a:pPr>
            <a:r>
              <a:rPr lang="en-GB" sz="1800" dirty="0">
                <a:solidFill>
                  <a:srgbClr val="F3F3F3"/>
                </a:solidFill>
              </a:rPr>
              <a:t>1. FINALIZE YOUR SOCO </a:t>
            </a:r>
            <a:endParaRPr lang="en-GB" sz="1800" b="1" dirty="0">
              <a:solidFill>
                <a:srgbClr val="F3F3F3"/>
              </a:solidFill>
            </a:endParaRPr>
          </a:p>
          <a:p>
            <a:pPr>
              <a:lnSpc>
                <a:spcPct val="100000"/>
              </a:lnSpc>
              <a:buClr>
                <a:schemeClr val="bg1"/>
              </a:buClr>
            </a:pPr>
            <a:r>
              <a:rPr lang="en-GB" sz="1800" dirty="0">
                <a:solidFill>
                  <a:srgbClr val="F3F3F3"/>
                </a:solidFill>
              </a:rPr>
              <a:t>2. Choose your Target Audience  - map supporters, blockers.  </a:t>
            </a:r>
          </a:p>
          <a:p>
            <a:pPr>
              <a:lnSpc>
                <a:spcPct val="100000"/>
              </a:lnSpc>
              <a:buClr>
                <a:schemeClr val="bg1"/>
              </a:buClr>
            </a:pPr>
            <a:r>
              <a:rPr lang="en-GB" sz="1800" dirty="0">
                <a:solidFill>
                  <a:srgbClr val="F3F3F3"/>
                </a:solidFill>
              </a:rPr>
              <a:t>3.  Create Key Messages &amp; </a:t>
            </a:r>
            <a:r>
              <a:rPr lang="en-GB" sz="1800" dirty="0" err="1">
                <a:solidFill>
                  <a:srgbClr val="F3F3F3"/>
                </a:solidFill>
              </a:rPr>
              <a:t>Comms</a:t>
            </a:r>
            <a:r>
              <a:rPr lang="en-GB" sz="1800" dirty="0">
                <a:solidFill>
                  <a:srgbClr val="F3F3F3"/>
                </a:solidFill>
              </a:rPr>
              <a:t> Tools &amp; Tactics you will use based on: </a:t>
            </a:r>
          </a:p>
          <a:p>
            <a:pPr>
              <a:lnSpc>
                <a:spcPct val="100000"/>
              </a:lnSpc>
              <a:buClr>
                <a:schemeClr val="bg1"/>
              </a:buClr>
            </a:pPr>
            <a:r>
              <a:rPr lang="en-GB" sz="1800" dirty="0">
                <a:solidFill>
                  <a:srgbClr val="F3F3F3"/>
                </a:solidFill>
              </a:rPr>
              <a:t>-Creative thinking about audience’s tastes, needs &amp; values;  </a:t>
            </a:r>
          </a:p>
          <a:p>
            <a:pPr>
              <a:lnSpc>
                <a:spcPct val="100000"/>
              </a:lnSpc>
              <a:buClr>
                <a:schemeClr val="bg1"/>
              </a:buClr>
            </a:pPr>
            <a:r>
              <a:rPr lang="en-GB" sz="1800" dirty="0">
                <a:solidFill>
                  <a:srgbClr val="F3F3F3"/>
                </a:solidFill>
              </a:rPr>
              <a:t>-Types of information that are convincing for target audience; </a:t>
            </a:r>
          </a:p>
          <a:p>
            <a:pPr>
              <a:lnSpc>
                <a:spcPct val="100000"/>
              </a:lnSpc>
              <a:buClr>
                <a:schemeClr val="bg1"/>
              </a:buClr>
            </a:pPr>
            <a:r>
              <a:rPr lang="en-GB" sz="1800" dirty="0">
                <a:solidFill>
                  <a:srgbClr val="F3F3F3"/>
                </a:solidFill>
              </a:rPr>
              <a:t>-Sources of Information believed/trusted</a:t>
            </a:r>
          </a:p>
        </p:txBody>
      </p:sp>
      <p:pic>
        <p:nvPicPr>
          <p:cNvPr id="8" name="Bildplatzhalter 7"/>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7705" r="17705"/>
          <a:stretch>
            <a:fillRect/>
          </a:stretch>
        </p:blipFill>
        <p:spPr>
          <a:xfrm>
            <a:off x="359999" y="1799999"/>
            <a:ext cx="4104000" cy="4474191"/>
          </a:xfrm>
        </p:spPr>
      </p:pic>
      <p:sp>
        <p:nvSpPr>
          <p:cNvPr id="4" name="Foliennummernplatzhalter 3"/>
          <p:cNvSpPr>
            <a:spLocks noGrp="1"/>
          </p:cNvSpPr>
          <p:nvPr>
            <p:ph type="sldNum" sz="quarter" idx="20"/>
          </p:nvPr>
        </p:nvSpPr>
        <p:spPr/>
        <p:txBody>
          <a:bodyPr/>
          <a:lstStyle/>
          <a:p>
            <a:fld id="{A74CE0EA-F3B5-4684-BA10-C594598FDB9C}" type="slidenum">
              <a:rPr lang="en-GB" smtClean="0">
                <a:solidFill>
                  <a:srgbClr val="F3F3F3"/>
                </a:solidFill>
              </a:rPr>
              <a:pPr/>
              <a:t>22</a:t>
            </a:fld>
            <a:endParaRPr lang="en-GB" dirty="0">
              <a:solidFill>
                <a:srgbClr val="F3F3F3"/>
              </a:solidFill>
            </a:endParaRPr>
          </a:p>
        </p:txBody>
      </p:sp>
      <p:sp>
        <p:nvSpPr>
          <p:cNvPr id="7" name="Title 1"/>
          <p:cNvSpPr>
            <a:spLocks noGrp="1"/>
          </p:cNvSpPr>
          <p:nvPr>
            <p:ph type="title"/>
          </p:nvPr>
        </p:nvSpPr>
        <p:spPr/>
        <p:txBody>
          <a:bodyPr/>
          <a:lstStyle/>
          <a:p>
            <a:r>
              <a:rPr lang="en-GB" sz="2100" dirty="0"/>
              <a:t>YOUR TURN – BUILD YOUR OWN CAMPAIGN</a:t>
            </a:r>
            <a:br>
              <a:rPr lang="en-GB" sz="2100" dirty="0"/>
            </a:br>
            <a:r>
              <a:rPr lang="en-GB" sz="2100" dirty="0"/>
              <a:t>SEE HANDOUT  </a:t>
            </a:r>
          </a:p>
        </p:txBody>
      </p:sp>
    </p:spTree>
    <p:extLst>
      <p:ext uri="{BB962C8B-B14F-4D97-AF65-F5344CB8AC3E}">
        <p14:creationId xmlns:p14="http://schemas.microsoft.com/office/powerpoint/2010/main" val="66288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21"/>
          </p:nvPr>
        </p:nvSpPr>
        <p:spPr/>
        <p:txBody>
          <a:bodyPr/>
          <a:lstStyle/>
          <a:p>
            <a:endParaRPr lang="en-GB" dirty="0"/>
          </a:p>
        </p:txBody>
      </p:sp>
      <p:sp>
        <p:nvSpPr>
          <p:cNvPr id="4" name="Title 4"/>
          <p:cNvSpPr>
            <a:spLocks noGrp="1"/>
          </p:cNvSpPr>
          <p:nvPr>
            <p:ph type="title"/>
          </p:nvPr>
        </p:nvSpPr>
        <p:spPr/>
        <p:txBody>
          <a:bodyPr/>
          <a:lstStyle/>
          <a:p>
            <a:r>
              <a:rPr lang="en-GB" altLang="en-US" dirty="0">
                <a:ea typeface="ＭＳ Ｐゴシック" pitchFamily="34" charset="-128"/>
              </a:rPr>
              <a:t>This is how a Key Message looks</a:t>
            </a:r>
            <a:endParaRPr lang="en-GB" altLang="en-US" sz="3200" dirty="0">
              <a:ea typeface="ＭＳ Ｐゴシック" pitchFamily="34" charset="-128"/>
            </a:endParaRPr>
          </a:p>
        </p:txBody>
      </p:sp>
      <p:sp>
        <p:nvSpPr>
          <p:cNvPr id="2" name="Textplatzhalter 1"/>
          <p:cNvSpPr>
            <a:spLocks noGrp="1"/>
          </p:cNvSpPr>
          <p:nvPr>
            <p:ph type="body" sz="quarter" idx="13"/>
          </p:nvPr>
        </p:nvSpPr>
        <p:spPr/>
        <p:txBody>
          <a:bodyPr>
            <a:noAutofit/>
          </a:bodyPr>
          <a:lstStyle/>
          <a:p>
            <a:r>
              <a:rPr lang="en-GB" sz="2400" dirty="0"/>
              <a:t>How audience listens…</a:t>
            </a:r>
          </a:p>
        </p:txBody>
      </p:sp>
      <p:sp>
        <p:nvSpPr>
          <p:cNvPr id="3" name="TextBox 2"/>
          <p:cNvSpPr txBox="1">
            <a:spLocks noChangeArrowheads="1"/>
          </p:cNvSpPr>
          <p:nvPr/>
        </p:nvSpPr>
        <p:spPr bwMode="auto">
          <a:xfrm>
            <a:off x="2338460" y="5523048"/>
            <a:ext cx="4525120" cy="46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91" tIns="40046" rIns="80091" bIns="40046">
            <a:spAutoFit/>
          </a:bodyPr>
          <a:lstStyle>
            <a:lvl1pPr eaLnBrk="0" hangingPunct="0">
              <a:defRPr sz="2900">
                <a:solidFill>
                  <a:srgbClr val="000066"/>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eaLnBrk="1" hangingPunct="1">
              <a:buFont typeface="Wingdings" pitchFamily="2" charset="2"/>
              <a:buNone/>
            </a:pPr>
            <a:r>
              <a:rPr lang="en-GB" altLang="en-US" sz="2500" dirty="0">
                <a:solidFill>
                  <a:prstClr val="white"/>
                </a:solidFill>
              </a:rPr>
              <a:t>Background, Evidence &amp; Data </a:t>
            </a:r>
          </a:p>
        </p:txBody>
      </p:sp>
      <p:sp>
        <p:nvSpPr>
          <p:cNvPr id="10" name="Isosceles Triangle 1"/>
          <p:cNvSpPr>
            <a:spLocks noChangeArrowheads="1"/>
          </p:cNvSpPr>
          <p:nvPr/>
        </p:nvSpPr>
        <p:spPr bwMode="auto">
          <a:xfrm rot="10800000" flipV="1">
            <a:off x="2337585" y="2330901"/>
            <a:ext cx="4468831" cy="3045281"/>
          </a:xfrm>
          <a:prstGeom prst="triangle">
            <a:avLst>
              <a:gd name="adj" fmla="val 50338"/>
            </a:avLst>
          </a:prstGeom>
          <a:solidFill>
            <a:schemeClr val="accent3"/>
          </a:solidFill>
          <a:ln w="9525" algn="ctr">
            <a:noFill/>
            <a:round/>
            <a:headEnd/>
            <a:tailEnd/>
          </a:ln>
        </p:spPr>
        <p:txBody>
          <a:bodyPr lIns="80091" tIns="40046" rIns="80091" bIns="40046"/>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endParaRPr lang="en-GB" altLang="en-US" sz="3400" b="1" dirty="0"/>
          </a:p>
        </p:txBody>
      </p:sp>
      <p:sp>
        <p:nvSpPr>
          <p:cNvPr id="7" name="Fußzeilenplatzhalter 6"/>
          <p:cNvSpPr>
            <a:spLocks noGrp="1"/>
          </p:cNvSpPr>
          <p:nvPr>
            <p:ph type="ftr" sz="quarter" idx="11"/>
          </p:nvPr>
        </p:nvSpPr>
        <p:spPr/>
        <p:txBody>
          <a:bodyPr/>
          <a:lstStyle/>
          <a:p>
            <a:r>
              <a:rPr lang="en-US">
                <a:solidFill>
                  <a:srgbClr val="F3F3F3"/>
                </a:solidFill>
              </a:rPr>
              <a:t>Department of Communications, World Health Organization</a:t>
            </a:r>
            <a:endParaRPr lang="en-GB" dirty="0">
              <a:solidFill>
                <a:srgbClr val="F3F3F3"/>
              </a:solidFill>
            </a:endParaRPr>
          </a:p>
        </p:txBody>
      </p:sp>
      <p:sp>
        <p:nvSpPr>
          <p:cNvPr id="8" name="Foliennummernplatzhalter 7"/>
          <p:cNvSpPr>
            <a:spLocks noGrp="1"/>
          </p:cNvSpPr>
          <p:nvPr>
            <p:ph type="sldNum" sz="quarter" idx="12"/>
          </p:nvPr>
        </p:nvSpPr>
        <p:spPr/>
        <p:txBody>
          <a:bodyPr/>
          <a:lstStyle/>
          <a:p>
            <a:fld id="{A74CE0EA-F3B5-4684-BA10-C594598FDB9C}" type="slidenum">
              <a:rPr lang="en-GB" smtClean="0">
                <a:solidFill>
                  <a:srgbClr val="F3F3F3"/>
                </a:solidFill>
              </a:rPr>
              <a:pPr/>
              <a:t>3</a:t>
            </a:fld>
            <a:endParaRPr lang="en-GB" dirty="0">
              <a:solidFill>
                <a:srgbClr val="F3F3F3"/>
              </a:solidFill>
            </a:endParaRPr>
          </a:p>
        </p:txBody>
      </p:sp>
      <p:sp>
        <p:nvSpPr>
          <p:cNvPr id="9" name="Datumsplatzhalter 8"/>
          <p:cNvSpPr>
            <a:spLocks noGrp="1"/>
          </p:cNvSpPr>
          <p:nvPr>
            <p:ph type="dt" sz="half" idx="10"/>
          </p:nvPr>
        </p:nvSpPr>
        <p:spPr/>
        <p:txBody>
          <a:bodyPr/>
          <a:lstStyle/>
          <a:p>
            <a:fld id="{4FC3D972-44C1-4C29-87F9-31E996FA5214}" type="datetime1">
              <a:rPr lang="en-GB" smtClean="0">
                <a:solidFill>
                  <a:srgbClr val="F3F3F3"/>
                </a:solidFill>
              </a:rPr>
              <a:t>13/03/2020</a:t>
            </a:fld>
            <a:endParaRPr lang="en-GB" dirty="0">
              <a:solidFill>
                <a:srgbClr val="F3F3F3"/>
              </a:solidFill>
            </a:endParaRPr>
          </a:p>
        </p:txBody>
      </p:sp>
      <p:sp>
        <p:nvSpPr>
          <p:cNvPr id="13" name="Right Arrow 4"/>
          <p:cNvSpPr>
            <a:spLocks noChangeArrowheads="1"/>
          </p:cNvSpPr>
          <p:nvPr/>
        </p:nvSpPr>
        <p:spPr bwMode="auto">
          <a:xfrm rot="10800000">
            <a:off x="4698987" y="2200419"/>
            <a:ext cx="1340938" cy="260963"/>
          </a:xfrm>
          <a:prstGeom prst="rightArrow">
            <a:avLst>
              <a:gd name="adj1" fmla="val 50000"/>
              <a:gd name="adj2" fmla="val 49853"/>
            </a:avLst>
          </a:prstGeom>
          <a:solidFill>
            <a:schemeClr val="bg1"/>
          </a:solidFill>
          <a:ln w="9525" algn="ctr">
            <a:noFill/>
            <a:round/>
            <a:headEnd/>
            <a:tailEnd/>
          </a:ln>
        </p:spPr>
        <p:txBody>
          <a:bodyPr lIns="80091" tIns="40046" rIns="80091" bIns="40046"/>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endParaRPr lang="en-GB" altLang="en-US" sz="3400" b="1" dirty="0"/>
          </a:p>
        </p:txBody>
      </p:sp>
      <p:sp>
        <p:nvSpPr>
          <p:cNvPr id="14" name="Rectangle 6"/>
          <p:cNvSpPr>
            <a:spLocks noChangeArrowheads="1"/>
          </p:cNvSpPr>
          <p:nvPr/>
        </p:nvSpPr>
        <p:spPr bwMode="auto">
          <a:xfrm>
            <a:off x="6117638" y="2150200"/>
            <a:ext cx="2169114" cy="361402"/>
          </a:xfrm>
          <a:prstGeom prst="rect">
            <a:avLst/>
          </a:prstGeom>
          <a:noFill/>
          <a:ln w="9525" algn="ctr">
            <a:noFill/>
            <a:round/>
            <a:headEnd/>
            <a:tailEnd/>
          </a:ln>
        </p:spPr>
        <p:txBody>
          <a:bodyPr lIns="80091" tIns="40046" rIns="80091" bIns="40046" anchor="ctr"/>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r>
              <a:rPr lang="en-GB" altLang="en-US" sz="2000" b="1" dirty="0">
                <a:solidFill>
                  <a:prstClr val="white"/>
                </a:solidFill>
              </a:rPr>
              <a:t>Main message</a:t>
            </a:r>
          </a:p>
        </p:txBody>
      </p:sp>
    </p:spTree>
    <p:extLst>
      <p:ext uri="{BB962C8B-B14F-4D97-AF65-F5344CB8AC3E}">
        <p14:creationId xmlns:p14="http://schemas.microsoft.com/office/powerpoint/2010/main" val="3225661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20"/>
          </p:nvPr>
        </p:nvSpPr>
        <p:spPr/>
        <p:txBody>
          <a:bodyPr/>
          <a:lstStyle/>
          <a:p>
            <a:fld id="{A74CE0EA-F3B5-4684-BA10-C594598FDB9C}" type="slidenum">
              <a:rPr lang="en-GB" smtClean="0">
                <a:solidFill>
                  <a:prstClr val="black"/>
                </a:solidFill>
              </a:rPr>
              <a:pPr/>
              <a:t>4</a:t>
            </a:fld>
            <a:endParaRPr lang="en-GB" dirty="0">
              <a:solidFill>
                <a:prstClr val="black"/>
              </a:solidFill>
            </a:endParaRPr>
          </a:p>
        </p:txBody>
      </p:sp>
      <p:sp>
        <p:nvSpPr>
          <p:cNvPr id="10" name="Title 9"/>
          <p:cNvSpPr>
            <a:spLocks noGrp="1"/>
          </p:cNvSpPr>
          <p:nvPr>
            <p:ph type="title"/>
          </p:nvPr>
        </p:nvSpPr>
        <p:spPr/>
        <p:txBody>
          <a:bodyPr/>
          <a:lstStyle/>
          <a:p>
            <a:r>
              <a:rPr lang="en-GB" dirty="0"/>
              <a:t>Knowing your audience</a:t>
            </a:r>
          </a:p>
        </p:txBody>
      </p:sp>
      <p:sp>
        <p:nvSpPr>
          <p:cNvPr id="14" name="Text Placeholder 13"/>
          <p:cNvSpPr>
            <a:spLocks noGrp="1"/>
          </p:cNvSpPr>
          <p:nvPr>
            <p:ph type="body" sz="quarter" idx="13"/>
          </p:nvPr>
        </p:nvSpPr>
        <p:spPr/>
        <p:txBody>
          <a:bodyPr/>
          <a:lstStyle/>
          <a:p>
            <a:r>
              <a:rPr lang="en-US" dirty="0"/>
              <a:t>Shrinking attention span</a:t>
            </a:r>
            <a:endParaRPr lang="en-GB" dirty="0"/>
          </a:p>
        </p:txBody>
      </p:sp>
      <p:pic>
        <p:nvPicPr>
          <p:cNvPr id="17" name="Picture Placeholder 11"/>
          <p:cNvPicPr>
            <a:picLocks noGrp="1" noChangeAspect="1"/>
          </p:cNvPicPr>
          <p:nvPr>
            <p:ph type="pic" sz="quarter" idx="17"/>
          </p:nvPr>
        </p:nvPicPr>
        <p:blipFill>
          <a:blip r:embed="rId3"/>
          <a:srcRect t="12260" b="12260"/>
          <a:stretch>
            <a:fillRect/>
          </a:stretch>
        </p:blipFill>
        <p:spPr>
          <a:prstGeom prst="rect">
            <a:avLst/>
          </a:prstGeom>
        </p:spPr>
      </p:pic>
      <p:sp>
        <p:nvSpPr>
          <p:cNvPr id="2" name="TextBox 1"/>
          <p:cNvSpPr txBox="1"/>
          <p:nvPr/>
        </p:nvSpPr>
        <p:spPr>
          <a:xfrm>
            <a:off x="402336" y="1853184"/>
            <a:ext cx="1840992" cy="523220"/>
          </a:xfrm>
          <a:prstGeom prst="rect">
            <a:avLst/>
          </a:prstGeom>
          <a:noFill/>
        </p:spPr>
        <p:txBody>
          <a:bodyPr wrap="square" rtlCol="0">
            <a:spAutoFit/>
          </a:bodyPr>
          <a:lstStyle/>
          <a:p>
            <a:pPr algn="ctr"/>
            <a:r>
              <a:rPr lang="en-GB" sz="2800" dirty="0">
                <a:solidFill>
                  <a:schemeClr val="bg1"/>
                </a:solidFill>
              </a:rPr>
              <a:t>9 seconds</a:t>
            </a:r>
          </a:p>
        </p:txBody>
      </p:sp>
    </p:spTree>
    <p:extLst>
      <p:ext uri="{BB962C8B-B14F-4D97-AF65-F5344CB8AC3E}">
        <p14:creationId xmlns:p14="http://schemas.microsoft.com/office/powerpoint/2010/main" val="351913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r>
              <a:rPr lang="en-GB" dirty="0"/>
              <a:t>Ebbinghaus Forgetting Curve</a:t>
            </a:r>
          </a:p>
        </p:txBody>
      </p:sp>
      <p:sp>
        <p:nvSpPr>
          <p:cNvPr id="4" name="Date Placeholder 3"/>
          <p:cNvSpPr>
            <a:spLocks noGrp="1"/>
          </p:cNvSpPr>
          <p:nvPr>
            <p:ph type="dt" sz="half" idx="14"/>
          </p:nvPr>
        </p:nvSpPr>
        <p:spPr/>
        <p:txBody>
          <a:bodyPr/>
          <a:lstStyle/>
          <a:p>
            <a:fld id="{BE8A9518-35C7-4006-94FC-3208E21D8B5E}" type="datetime1">
              <a:rPr lang="en-GB" smtClean="0">
                <a:solidFill>
                  <a:prstClr val="black"/>
                </a:solidFill>
              </a:rPr>
              <a:t>13/03/2020</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5</a:t>
            </a:fld>
            <a:endParaRPr lang="en-GB" dirty="0">
              <a:solidFill>
                <a:prstClr val="black"/>
              </a:solidFill>
            </a:endParaRPr>
          </a:p>
        </p:txBody>
      </p:sp>
      <p:sp>
        <p:nvSpPr>
          <p:cNvPr id="13" name="Text Placeholder 12"/>
          <p:cNvSpPr>
            <a:spLocks noGrp="1"/>
          </p:cNvSpPr>
          <p:nvPr>
            <p:ph type="body" sz="quarter" idx="21"/>
          </p:nvPr>
        </p:nvSpPr>
        <p:spPr/>
        <p:txBody>
          <a:bodyPr/>
          <a:lstStyle/>
          <a:p>
            <a:r>
              <a:rPr lang="en-GB" dirty="0"/>
              <a:t>Source: Image: https://krystaljem.files.wordpress.com/2015/08/the-forgetting-curve.jpg</a:t>
            </a:r>
          </a:p>
        </p:txBody>
      </p:sp>
      <p:sp>
        <p:nvSpPr>
          <p:cNvPr id="10" name="Title 9"/>
          <p:cNvSpPr>
            <a:spLocks noGrp="1"/>
          </p:cNvSpPr>
          <p:nvPr>
            <p:ph type="title"/>
          </p:nvPr>
        </p:nvSpPr>
        <p:spPr/>
        <p:txBody>
          <a:bodyPr/>
          <a:lstStyle/>
          <a:p>
            <a:r>
              <a:rPr lang="en-GB" dirty="0"/>
              <a:t>We are wired to forget.</a:t>
            </a:r>
          </a:p>
        </p:txBody>
      </p:sp>
      <p:graphicFrame>
        <p:nvGraphicFramePr>
          <p:cNvPr id="14" name="Content Placeholder 18"/>
          <p:cNvGraphicFramePr>
            <a:graphicFrameLocks noGrp="1"/>
          </p:cNvGraphicFramePr>
          <p:nvPr>
            <p:ph idx="1"/>
            <p:extLst>
              <p:ext uri="{D42A27DB-BD31-4B8C-83A1-F6EECF244321}">
                <p14:modId xmlns:p14="http://schemas.microsoft.com/office/powerpoint/2010/main" val="1842771024"/>
              </p:ext>
            </p:extLst>
          </p:nvPr>
        </p:nvGraphicFramePr>
        <p:xfrm>
          <a:off x="360363" y="1800225"/>
          <a:ext cx="8423275" cy="423703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hteck 21"/>
          <p:cNvSpPr/>
          <p:nvPr/>
        </p:nvSpPr>
        <p:spPr>
          <a:xfrm>
            <a:off x="1733266" y="5389122"/>
            <a:ext cx="5677469"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altLang="en-US" sz="1400" b="1" dirty="0">
                <a:solidFill>
                  <a:srgbClr val="009CDE"/>
                </a:solidFill>
              </a:rPr>
              <a:t>Elapsed time since learning</a:t>
            </a:r>
            <a:endParaRPr lang="en-GB" sz="1400" b="1" dirty="0">
              <a:solidFill>
                <a:srgbClr val="009CDE"/>
              </a:solidFill>
            </a:endParaRPr>
          </a:p>
        </p:txBody>
      </p:sp>
      <p:sp>
        <p:nvSpPr>
          <p:cNvPr id="16" name="Rechteck 22"/>
          <p:cNvSpPr/>
          <p:nvPr/>
        </p:nvSpPr>
        <p:spPr>
          <a:xfrm>
            <a:off x="1733266" y="5541522"/>
            <a:ext cx="5677469"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altLang="en-US" sz="1600" b="1" dirty="0">
                <a:solidFill>
                  <a:srgbClr val="009CDE"/>
                </a:solidFill>
              </a:rPr>
              <a:t>Elapsed time since learning</a:t>
            </a:r>
            <a:endParaRPr lang="en-GB" sz="1600" b="1" dirty="0">
              <a:solidFill>
                <a:srgbClr val="009CDE"/>
              </a:solidFill>
            </a:endParaRPr>
          </a:p>
        </p:txBody>
      </p:sp>
    </p:spTree>
    <p:extLst>
      <p:ext uri="{BB962C8B-B14F-4D97-AF65-F5344CB8AC3E}">
        <p14:creationId xmlns:p14="http://schemas.microsoft.com/office/powerpoint/2010/main" val="223213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p:txBody>
          <a:bodyPr/>
          <a:lstStyle/>
          <a:p>
            <a:r>
              <a:rPr lang="en-GB" altLang="en-US" dirty="0">
                <a:sym typeface="Calibri" pitchFamily="34" charset="0"/>
              </a:rPr>
              <a:t>Advertisers, writers, entertainers and teachers know this secret.</a:t>
            </a:r>
          </a:p>
        </p:txBody>
      </p:sp>
      <p:sp>
        <p:nvSpPr>
          <p:cNvPr id="4" name="Date Placeholder 3"/>
          <p:cNvSpPr>
            <a:spLocks noGrp="1"/>
          </p:cNvSpPr>
          <p:nvPr>
            <p:ph type="dt" sz="half" idx="14"/>
          </p:nvPr>
        </p:nvSpPr>
        <p:spPr/>
        <p:txBody>
          <a:bodyPr/>
          <a:lstStyle/>
          <a:p>
            <a:fld id="{37589A5C-D5E0-42C2-A540-BB13B117A519}" type="datetime1">
              <a:rPr lang="en-GB" smtClean="0">
                <a:solidFill>
                  <a:prstClr val="black"/>
                </a:solidFill>
              </a:rPr>
              <a:t>13/03/2020</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6</a:t>
            </a:fld>
            <a:endParaRPr lang="en-GB" dirty="0">
              <a:solidFill>
                <a:prstClr val="black"/>
              </a:solidFill>
            </a:endParaRPr>
          </a:p>
        </p:txBody>
      </p:sp>
      <p:sp>
        <p:nvSpPr>
          <p:cNvPr id="17" name="Text Placeholder 16"/>
          <p:cNvSpPr>
            <a:spLocks noGrp="1"/>
          </p:cNvSpPr>
          <p:nvPr>
            <p:ph type="body" sz="quarter" idx="21"/>
          </p:nvPr>
        </p:nvSpPr>
        <p:spPr/>
        <p:txBody>
          <a:bodyPr/>
          <a:lstStyle/>
          <a:p>
            <a:r>
              <a:rPr lang="en-GB" altLang="en-US" dirty="0"/>
              <a:t>Reference: University of California, San Francisco – Brain 101: Topics in Neuroscience</a:t>
            </a:r>
          </a:p>
        </p:txBody>
      </p:sp>
      <p:sp>
        <p:nvSpPr>
          <p:cNvPr id="14" name="Title 13"/>
          <p:cNvSpPr>
            <a:spLocks noGrp="1"/>
          </p:cNvSpPr>
          <p:nvPr>
            <p:ph type="title"/>
          </p:nvPr>
        </p:nvSpPr>
        <p:spPr/>
        <p:txBody>
          <a:bodyPr rIns="0"/>
          <a:lstStyle/>
          <a:p>
            <a:r>
              <a:rPr lang="en-GB" altLang="en-US" dirty="0">
                <a:sym typeface="Calibri" pitchFamily="34" charset="0"/>
              </a:rPr>
              <a:t>Primacy and </a:t>
            </a:r>
            <a:r>
              <a:rPr lang="en-GB" altLang="en-US" dirty="0" err="1">
                <a:sym typeface="Calibri" pitchFamily="34" charset="0"/>
              </a:rPr>
              <a:t>Recency</a:t>
            </a:r>
            <a:endParaRPr lang="en-GB" altLang="en-US" dirty="0">
              <a:sym typeface="Calibri" pitchFamily="34" charset="0"/>
            </a:endParaRPr>
          </a:p>
        </p:txBody>
      </p:sp>
      <p:cxnSp>
        <p:nvCxnSpPr>
          <p:cNvPr id="18" name="Shape 179"/>
          <p:cNvCxnSpPr>
            <a:cxnSpLocks noChangeShapeType="1"/>
          </p:cNvCxnSpPr>
          <p:nvPr/>
        </p:nvCxnSpPr>
        <p:spPr bwMode="auto">
          <a:xfrm>
            <a:off x="1458967" y="4026600"/>
            <a:ext cx="6431386" cy="0"/>
          </a:xfrm>
          <a:prstGeom prst="straightConnector1">
            <a:avLst/>
          </a:prstGeom>
          <a:noFill/>
          <a:ln w="41275">
            <a:solidFill>
              <a:schemeClr val="accent4"/>
            </a:solidFill>
            <a:round/>
            <a:headEnd/>
            <a:tailEnd/>
          </a:ln>
        </p:spPr>
      </p:cxnSp>
      <p:sp>
        <p:nvSpPr>
          <p:cNvPr id="19" name="Ellipse 14"/>
          <p:cNvSpPr/>
          <p:nvPr/>
        </p:nvSpPr>
        <p:spPr>
          <a:xfrm>
            <a:off x="1104453" y="3847427"/>
            <a:ext cx="358346" cy="358346"/>
          </a:xfrm>
          <a:prstGeom prst="ellipse">
            <a:avLst/>
          </a:prstGeom>
          <a:solidFill>
            <a:schemeClr val="bg1"/>
          </a:solid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Ellipse 15"/>
          <p:cNvSpPr/>
          <p:nvPr/>
        </p:nvSpPr>
        <p:spPr>
          <a:xfrm>
            <a:off x="7890353" y="3847427"/>
            <a:ext cx="358346" cy="358346"/>
          </a:xfrm>
          <a:prstGeom prst="ellipse">
            <a:avLst/>
          </a:prstGeom>
          <a:solidFill>
            <a:schemeClr val="bg1"/>
          </a:solid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Shape 181"/>
          <p:cNvSpPr txBox="1">
            <a:spLocks noChangeArrowheads="1"/>
          </p:cNvSpPr>
          <p:nvPr/>
        </p:nvSpPr>
        <p:spPr bwMode="auto">
          <a:xfrm>
            <a:off x="358775" y="3310981"/>
            <a:ext cx="1879045" cy="474660"/>
          </a:xfrm>
          <a:prstGeom prst="rect">
            <a:avLst/>
          </a:prstGeom>
          <a:noFill/>
          <a:ln w="9525">
            <a:noFill/>
            <a:miter lim="800000"/>
            <a:headEnd/>
            <a:tailEnd/>
          </a:ln>
        </p:spPr>
        <p:txBody>
          <a:bodyPr lIns="91375" tIns="45675" rIns="91375" bIns="45675"/>
          <a:lstStyle/>
          <a:p>
            <a:pPr algn="ctr" rtl="1">
              <a:spcBef>
                <a:spcPct val="0"/>
              </a:spcBef>
              <a:buSzPct val="25000"/>
              <a:buFont typeface="Wingdings" pitchFamily="2" charset="2"/>
              <a:buNone/>
            </a:pPr>
            <a:r>
              <a:rPr lang="en-GB" altLang="en-US" sz="2000" b="1" dirty="0">
                <a:solidFill>
                  <a:prstClr val="black"/>
                </a:solidFill>
                <a:latin typeface="Ebrima"/>
                <a:sym typeface="Calibri" pitchFamily="34" charset="0"/>
              </a:rPr>
              <a:t>Beginning</a:t>
            </a:r>
          </a:p>
        </p:txBody>
      </p:sp>
      <p:sp>
        <p:nvSpPr>
          <p:cNvPr id="22" name="Shape 182"/>
          <p:cNvSpPr txBox="1">
            <a:spLocks noChangeArrowheads="1"/>
          </p:cNvSpPr>
          <p:nvPr/>
        </p:nvSpPr>
        <p:spPr bwMode="auto">
          <a:xfrm>
            <a:off x="7660395" y="3310981"/>
            <a:ext cx="822760" cy="474660"/>
          </a:xfrm>
          <a:prstGeom prst="rect">
            <a:avLst/>
          </a:prstGeom>
          <a:noFill/>
          <a:ln w="9525">
            <a:noFill/>
            <a:miter lim="800000"/>
            <a:headEnd/>
            <a:tailEnd/>
          </a:ln>
        </p:spPr>
        <p:txBody>
          <a:bodyPr lIns="91375" tIns="45675" rIns="91375" bIns="45675"/>
          <a:lstStyle/>
          <a:p>
            <a:pPr algn="ctr" rtl="1">
              <a:spcBef>
                <a:spcPct val="0"/>
              </a:spcBef>
              <a:buSzPct val="25000"/>
              <a:buFont typeface="Wingdings" pitchFamily="2" charset="2"/>
              <a:buNone/>
            </a:pPr>
            <a:r>
              <a:rPr lang="en-GB" altLang="en-US" sz="2000" b="1" dirty="0">
                <a:solidFill>
                  <a:prstClr val="black"/>
                </a:solidFill>
                <a:latin typeface="Ebrima"/>
                <a:sym typeface="Calibri" pitchFamily="34" charset="0"/>
              </a:rPr>
              <a:t>End</a:t>
            </a:r>
          </a:p>
        </p:txBody>
      </p:sp>
      <p:sp>
        <p:nvSpPr>
          <p:cNvPr id="23" name="Shape 183"/>
          <p:cNvSpPr txBox="1">
            <a:spLocks noChangeArrowheads="1"/>
          </p:cNvSpPr>
          <p:nvPr/>
        </p:nvSpPr>
        <p:spPr bwMode="auto">
          <a:xfrm>
            <a:off x="2420717" y="4160696"/>
            <a:ext cx="2868340" cy="307777"/>
          </a:xfrm>
          <a:prstGeom prst="rect">
            <a:avLst/>
          </a:prstGeom>
          <a:solidFill>
            <a:schemeClr val="bg1"/>
          </a:solidFill>
          <a:ln w="9525">
            <a:noFill/>
            <a:miter lim="800000"/>
            <a:headEnd/>
            <a:tailEnd/>
          </a:ln>
        </p:spPr>
        <p:txBody>
          <a:bodyPr wrap="none" lIns="36000" tIns="0" rIns="36000" bIns="0">
            <a:spAutoFit/>
          </a:bodyPr>
          <a:lstStyle/>
          <a:p>
            <a:pPr algn="ctr" rtl="1">
              <a:spcBef>
                <a:spcPct val="0"/>
              </a:spcBef>
              <a:buSzPct val="25000"/>
              <a:buFont typeface="Wingdings" pitchFamily="2" charset="2"/>
              <a:buNone/>
            </a:pPr>
            <a:r>
              <a:rPr lang="en-GB" altLang="en-US" sz="2000" dirty="0">
                <a:solidFill>
                  <a:prstClr val="black">
                    <a:lumMod val="65000"/>
                    <a:lumOff val="35000"/>
                  </a:prstClr>
                </a:solidFill>
                <a:latin typeface="Ebrima"/>
                <a:sym typeface="Calibri" pitchFamily="34" charset="0"/>
              </a:rPr>
              <a:t>Vast cognitive wasteland</a:t>
            </a:r>
          </a:p>
        </p:txBody>
      </p:sp>
      <p:grpSp>
        <p:nvGrpSpPr>
          <p:cNvPr id="24" name="Gruppieren 22"/>
          <p:cNvGrpSpPr/>
          <p:nvPr/>
        </p:nvGrpSpPr>
        <p:grpSpPr>
          <a:xfrm>
            <a:off x="5303152" y="3461952"/>
            <a:ext cx="2669509" cy="2568145"/>
            <a:chOff x="5151198" y="3461952"/>
            <a:chExt cx="2669509" cy="2568145"/>
          </a:xfrm>
        </p:grpSpPr>
        <p:sp>
          <p:nvSpPr>
            <p:cNvPr id="25" name="Freihandform 13"/>
            <p:cNvSpPr/>
            <p:nvPr/>
          </p:nvSpPr>
          <p:spPr>
            <a:xfrm>
              <a:off x="5151198" y="3892378"/>
              <a:ext cx="259942" cy="185352"/>
            </a:xfrm>
            <a:custGeom>
              <a:avLst/>
              <a:gdLst>
                <a:gd name="connsiteX0" fmla="*/ 271848 w 271848"/>
                <a:gd name="connsiteY0" fmla="*/ 0 h 185352"/>
                <a:gd name="connsiteX1" fmla="*/ 12357 w 271848"/>
                <a:gd name="connsiteY1" fmla="*/ 98854 h 185352"/>
                <a:gd name="connsiteX2" fmla="*/ 0 w 271848"/>
                <a:gd name="connsiteY2" fmla="*/ 172995 h 185352"/>
                <a:gd name="connsiteX3" fmla="*/ 185351 w 271848"/>
                <a:gd name="connsiteY3" fmla="*/ 185352 h 185352"/>
                <a:gd name="connsiteX4" fmla="*/ 271848 w 271848"/>
                <a:gd name="connsiteY4" fmla="*/ 0 h 185352"/>
                <a:gd name="connsiteX0" fmla="*/ 262323 w 262323"/>
                <a:gd name="connsiteY0" fmla="*/ 0 h 185352"/>
                <a:gd name="connsiteX1" fmla="*/ 2832 w 262323"/>
                <a:gd name="connsiteY1" fmla="*/ 98854 h 185352"/>
                <a:gd name="connsiteX2" fmla="*/ 0 w 262323"/>
                <a:gd name="connsiteY2" fmla="*/ 163470 h 185352"/>
                <a:gd name="connsiteX3" fmla="*/ 175826 w 262323"/>
                <a:gd name="connsiteY3" fmla="*/ 185352 h 185352"/>
                <a:gd name="connsiteX4" fmla="*/ 262323 w 262323"/>
                <a:gd name="connsiteY4" fmla="*/ 0 h 185352"/>
                <a:gd name="connsiteX0" fmla="*/ 262323 w 262323"/>
                <a:gd name="connsiteY0" fmla="*/ 0 h 185352"/>
                <a:gd name="connsiteX1" fmla="*/ 2832 w 262323"/>
                <a:gd name="connsiteY1" fmla="*/ 113142 h 185352"/>
                <a:gd name="connsiteX2" fmla="*/ 0 w 262323"/>
                <a:gd name="connsiteY2" fmla="*/ 163470 h 185352"/>
                <a:gd name="connsiteX3" fmla="*/ 175826 w 262323"/>
                <a:gd name="connsiteY3" fmla="*/ 185352 h 185352"/>
                <a:gd name="connsiteX4" fmla="*/ 262323 w 262323"/>
                <a:gd name="connsiteY4" fmla="*/ 0 h 185352"/>
                <a:gd name="connsiteX0" fmla="*/ 259942 w 259942"/>
                <a:gd name="connsiteY0" fmla="*/ 0 h 185352"/>
                <a:gd name="connsiteX1" fmla="*/ 451 w 259942"/>
                <a:gd name="connsiteY1" fmla="*/ 113142 h 185352"/>
                <a:gd name="connsiteX2" fmla="*/ 0 w 259942"/>
                <a:gd name="connsiteY2" fmla="*/ 149182 h 185352"/>
                <a:gd name="connsiteX3" fmla="*/ 173445 w 259942"/>
                <a:gd name="connsiteY3" fmla="*/ 185352 h 185352"/>
                <a:gd name="connsiteX4" fmla="*/ 259942 w 259942"/>
                <a:gd name="connsiteY4" fmla="*/ 0 h 18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42" h="185352">
                  <a:moveTo>
                    <a:pt x="259942" y="0"/>
                  </a:moveTo>
                  <a:lnTo>
                    <a:pt x="451" y="113142"/>
                  </a:lnTo>
                  <a:cubicBezTo>
                    <a:pt x="301" y="125155"/>
                    <a:pt x="150" y="137169"/>
                    <a:pt x="0" y="149182"/>
                  </a:cubicBezTo>
                  <a:lnTo>
                    <a:pt x="173445" y="185352"/>
                  </a:lnTo>
                  <a:lnTo>
                    <a:pt x="259942"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 name="Freihandform 11"/>
            <p:cNvSpPr/>
            <p:nvPr/>
          </p:nvSpPr>
          <p:spPr>
            <a:xfrm>
              <a:off x="5312285" y="3461952"/>
              <a:ext cx="2508422" cy="2568145"/>
            </a:xfrm>
            <a:custGeom>
              <a:avLst/>
              <a:gdLst>
                <a:gd name="connsiteX0" fmla="*/ 1433384 w 2508422"/>
                <a:gd name="connsiteY0" fmla="*/ 2531075 h 2568145"/>
                <a:gd name="connsiteX1" fmla="*/ 951471 w 2508422"/>
                <a:gd name="connsiteY1" fmla="*/ 1863810 h 2568145"/>
                <a:gd name="connsiteX2" fmla="*/ 790833 w 2508422"/>
                <a:gd name="connsiteY2" fmla="*/ 1715529 h 2568145"/>
                <a:gd name="connsiteX3" fmla="*/ 605481 w 2508422"/>
                <a:gd name="connsiteY3" fmla="*/ 1406610 h 2568145"/>
                <a:gd name="connsiteX4" fmla="*/ 395417 w 2508422"/>
                <a:gd name="connsiteY4" fmla="*/ 1134762 h 2568145"/>
                <a:gd name="connsiteX5" fmla="*/ 148281 w 2508422"/>
                <a:gd name="connsiteY5" fmla="*/ 862913 h 2568145"/>
                <a:gd name="connsiteX6" fmla="*/ 12357 w 2508422"/>
                <a:gd name="connsiteY6" fmla="*/ 689918 h 2568145"/>
                <a:gd name="connsiteX7" fmla="*/ 74141 w 2508422"/>
                <a:gd name="connsiteY7" fmla="*/ 467497 h 2568145"/>
                <a:gd name="connsiteX8" fmla="*/ 234779 w 2508422"/>
                <a:gd name="connsiteY8" fmla="*/ 442783 h 2568145"/>
                <a:gd name="connsiteX9" fmla="*/ 506627 w 2508422"/>
                <a:gd name="connsiteY9" fmla="*/ 591064 h 2568145"/>
                <a:gd name="connsiteX10" fmla="*/ 877330 w 2508422"/>
                <a:gd name="connsiteY10" fmla="*/ 862913 h 2568145"/>
                <a:gd name="connsiteX11" fmla="*/ 951471 w 2508422"/>
                <a:gd name="connsiteY11" fmla="*/ 739345 h 2568145"/>
                <a:gd name="connsiteX12" fmla="*/ 1037968 w 2508422"/>
                <a:gd name="connsiteY12" fmla="*/ 430426 h 2568145"/>
                <a:gd name="connsiteX13" fmla="*/ 889687 w 2508422"/>
                <a:gd name="connsiteY13" fmla="*/ 368643 h 2568145"/>
                <a:gd name="connsiteX14" fmla="*/ 729049 w 2508422"/>
                <a:gd name="connsiteY14" fmla="*/ 430426 h 2568145"/>
                <a:gd name="connsiteX15" fmla="*/ 284206 w 2508422"/>
                <a:gd name="connsiteY15" fmla="*/ 418070 h 2568145"/>
                <a:gd name="connsiteX16" fmla="*/ 345990 w 2508422"/>
                <a:gd name="connsiteY16" fmla="*/ 343929 h 2568145"/>
                <a:gd name="connsiteX17" fmla="*/ 803190 w 2508422"/>
                <a:gd name="connsiteY17" fmla="*/ 96794 h 2568145"/>
                <a:gd name="connsiteX18" fmla="*/ 988541 w 2508422"/>
                <a:gd name="connsiteY18" fmla="*/ 10297 h 2568145"/>
                <a:gd name="connsiteX19" fmla="*/ 1186249 w 2508422"/>
                <a:gd name="connsiteY19" fmla="*/ 35010 h 2568145"/>
                <a:gd name="connsiteX20" fmla="*/ 1383957 w 2508422"/>
                <a:gd name="connsiteY20" fmla="*/ 170934 h 2568145"/>
                <a:gd name="connsiteX21" fmla="*/ 1532238 w 2508422"/>
                <a:gd name="connsiteY21" fmla="*/ 232718 h 2568145"/>
                <a:gd name="connsiteX22" fmla="*/ 1655806 w 2508422"/>
                <a:gd name="connsiteY22" fmla="*/ 368643 h 2568145"/>
                <a:gd name="connsiteX23" fmla="*/ 1779373 w 2508422"/>
                <a:gd name="connsiteY23" fmla="*/ 442783 h 2568145"/>
                <a:gd name="connsiteX24" fmla="*/ 1865871 w 2508422"/>
                <a:gd name="connsiteY24" fmla="*/ 541637 h 2568145"/>
                <a:gd name="connsiteX25" fmla="*/ 1853514 w 2508422"/>
                <a:gd name="connsiteY25" fmla="*/ 862913 h 2568145"/>
                <a:gd name="connsiteX26" fmla="*/ 1804087 w 2508422"/>
                <a:gd name="connsiteY26" fmla="*/ 1381897 h 2568145"/>
                <a:gd name="connsiteX27" fmla="*/ 1902941 w 2508422"/>
                <a:gd name="connsiteY27" fmla="*/ 1777313 h 2568145"/>
                <a:gd name="connsiteX28" fmla="*/ 2335427 w 2508422"/>
                <a:gd name="connsiteY28" fmla="*/ 2358080 h 2568145"/>
                <a:gd name="connsiteX29" fmla="*/ 2508422 w 2508422"/>
                <a:gd name="connsiteY29" fmla="*/ 2568145 h 256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08422" h="2568145">
                  <a:moveTo>
                    <a:pt x="1433384" y="2531075"/>
                  </a:moveTo>
                  <a:cubicBezTo>
                    <a:pt x="1245973" y="2265404"/>
                    <a:pt x="1058563" y="1999734"/>
                    <a:pt x="951471" y="1863810"/>
                  </a:cubicBezTo>
                  <a:cubicBezTo>
                    <a:pt x="844379" y="1727886"/>
                    <a:pt x="848498" y="1791729"/>
                    <a:pt x="790833" y="1715529"/>
                  </a:cubicBezTo>
                  <a:cubicBezTo>
                    <a:pt x="733168" y="1639329"/>
                    <a:pt x="671384" y="1503405"/>
                    <a:pt x="605481" y="1406610"/>
                  </a:cubicBezTo>
                  <a:cubicBezTo>
                    <a:pt x="539578" y="1309815"/>
                    <a:pt x="471617" y="1225378"/>
                    <a:pt x="395417" y="1134762"/>
                  </a:cubicBezTo>
                  <a:cubicBezTo>
                    <a:pt x="319217" y="1044146"/>
                    <a:pt x="212124" y="937054"/>
                    <a:pt x="148281" y="862913"/>
                  </a:cubicBezTo>
                  <a:cubicBezTo>
                    <a:pt x="84438" y="788772"/>
                    <a:pt x="24714" y="755821"/>
                    <a:pt x="12357" y="689918"/>
                  </a:cubicBezTo>
                  <a:cubicBezTo>
                    <a:pt x="0" y="624015"/>
                    <a:pt x="37071" y="508686"/>
                    <a:pt x="74141" y="467497"/>
                  </a:cubicBezTo>
                  <a:cubicBezTo>
                    <a:pt x="111211" y="426308"/>
                    <a:pt x="162698" y="422189"/>
                    <a:pt x="234779" y="442783"/>
                  </a:cubicBezTo>
                  <a:cubicBezTo>
                    <a:pt x="306860" y="463378"/>
                    <a:pt x="399535" y="521042"/>
                    <a:pt x="506627" y="591064"/>
                  </a:cubicBezTo>
                  <a:cubicBezTo>
                    <a:pt x="613719" y="661086"/>
                    <a:pt x="803189" y="838199"/>
                    <a:pt x="877330" y="862913"/>
                  </a:cubicBezTo>
                  <a:cubicBezTo>
                    <a:pt x="951471" y="887627"/>
                    <a:pt x="924698" y="811426"/>
                    <a:pt x="951471" y="739345"/>
                  </a:cubicBezTo>
                  <a:cubicBezTo>
                    <a:pt x="978244" y="667264"/>
                    <a:pt x="1048265" y="492210"/>
                    <a:pt x="1037968" y="430426"/>
                  </a:cubicBezTo>
                  <a:cubicBezTo>
                    <a:pt x="1027671" y="368642"/>
                    <a:pt x="941173" y="368643"/>
                    <a:pt x="889687" y="368643"/>
                  </a:cubicBezTo>
                  <a:cubicBezTo>
                    <a:pt x="838201" y="368643"/>
                    <a:pt x="829962" y="422188"/>
                    <a:pt x="729049" y="430426"/>
                  </a:cubicBezTo>
                  <a:cubicBezTo>
                    <a:pt x="628136" y="438664"/>
                    <a:pt x="348049" y="432486"/>
                    <a:pt x="284206" y="418070"/>
                  </a:cubicBezTo>
                  <a:cubicBezTo>
                    <a:pt x="220363" y="403654"/>
                    <a:pt x="259493" y="397475"/>
                    <a:pt x="345990" y="343929"/>
                  </a:cubicBezTo>
                  <a:cubicBezTo>
                    <a:pt x="432487" y="290383"/>
                    <a:pt x="696098" y="152399"/>
                    <a:pt x="803190" y="96794"/>
                  </a:cubicBezTo>
                  <a:cubicBezTo>
                    <a:pt x="910282" y="41189"/>
                    <a:pt x="924698" y="20594"/>
                    <a:pt x="988541" y="10297"/>
                  </a:cubicBezTo>
                  <a:cubicBezTo>
                    <a:pt x="1052384" y="0"/>
                    <a:pt x="1120346" y="8237"/>
                    <a:pt x="1186249" y="35010"/>
                  </a:cubicBezTo>
                  <a:cubicBezTo>
                    <a:pt x="1252152" y="61783"/>
                    <a:pt x="1326292" y="137983"/>
                    <a:pt x="1383957" y="170934"/>
                  </a:cubicBezTo>
                  <a:cubicBezTo>
                    <a:pt x="1441622" y="203885"/>
                    <a:pt x="1486930" y="199766"/>
                    <a:pt x="1532238" y="232718"/>
                  </a:cubicBezTo>
                  <a:cubicBezTo>
                    <a:pt x="1577546" y="265670"/>
                    <a:pt x="1614617" y="333632"/>
                    <a:pt x="1655806" y="368643"/>
                  </a:cubicBezTo>
                  <a:cubicBezTo>
                    <a:pt x="1696995" y="403654"/>
                    <a:pt x="1744362" y="413951"/>
                    <a:pt x="1779373" y="442783"/>
                  </a:cubicBezTo>
                  <a:cubicBezTo>
                    <a:pt x="1814384" y="471615"/>
                    <a:pt x="1853514" y="471615"/>
                    <a:pt x="1865871" y="541637"/>
                  </a:cubicBezTo>
                  <a:cubicBezTo>
                    <a:pt x="1878228" y="611659"/>
                    <a:pt x="1863811" y="722870"/>
                    <a:pt x="1853514" y="862913"/>
                  </a:cubicBezTo>
                  <a:cubicBezTo>
                    <a:pt x="1843217" y="1002956"/>
                    <a:pt x="1795849" y="1229497"/>
                    <a:pt x="1804087" y="1381897"/>
                  </a:cubicBezTo>
                  <a:cubicBezTo>
                    <a:pt x="1812325" y="1534297"/>
                    <a:pt x="1814384" y="1614616"/>
                    <a:pt x="1902941" y="1777313"/>
                  </a:cubicBezTo>
                  <a:cubicBezTo>
                    <a:pt x="1991498" y="1940010"/>
                    <a:pt x="2234514" y="2226275"/>
                    <a:pt x="2335427" y="2358080"/>
                  </a:cubicBezTo>
                  <a:cubicBezTo>
                    <a:pt x="2436340" y="2489885"/>
                    <a:pt x="2472381" y="2529015"/>
                    <a:pt x="2508422" y="2568145"/>
                  </a:cubicBezTo>
                </a:path>
              </a:pathLst>
            </a:custGeom>
            <a:solidFill>
              <a:schemeClr val="bg1"/>
            </a:solidFill>
            <a:ln w="50800" cap="rnd">
              <a:solidFill>
                <a:schemeClr val="bg2">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prstClr val="black"/>
                </a:solidFill>
              </a:endParaRPr>
            </a:p>
          </p:txBody>
        </p:sp>
        <p:sp>
          <p:nvSpPr>
            <p:cNvPr id="27" name="Freihandform 12"/>
            <p:cNvSpPr/>
            <p:nvPr/>
          </p:nvSpPr>
          <p:spPr>
            <a:xfrm>
              <a:off x="5506131" y="3865285"/>
              <a:ext cx="1560813" cy="363108"/>
            </a:xfrm>
            <a:custGeom>
              <a:avLst/>
              <a:gdLst>
                <a:gd name="connsiteX0" fmla="*/ 0 w 1618735"/>
                <a:gd name="connsiteY0" fmla="*/ 0 h 358346"/>
                <a:gd name="connsiteX1" fmla="*/ 1532238 w 1618735"/>
                <a:gd name="connsiteY1" fmla="*/ 49427 h 358346"/>
                <a:gd name="connsiteX2" fmla="*/ 1618735 w 1618735"/>
                <a:gd name="connsiteY2" fmla="*/ 135924 h 358346"/>
                <a:gd name="connsiteX3" fmla="*/ 1618735 w 1618735"/>
                <a:gd name="connsiteY3" fmla="*/ 259492 h 358346"/>
                <a:gd name="connsiteX4" fmla="*/ 1581665 w 1618735"/>
                <a:gd name="connsiteY4" fmla="*/ 321276 h 358346"/>
                <a:gd name="connsiteX5" fmla="*/ 1470454 w 1618735"/>
                <a:gd name="connsiteY5" fmla="*/ 358346 h 358346"/>
                <a:gd name="connsiteX6" fmla="*/ 457200 w 1618735"/>
                <a:gd name="connsiteY6" fmla="*/ 308919 h 358346"/>
                <a:gd name="connsiteX7" fmla="*/ 308919 w 1618735"/>
                <a:gd name="connsiteY7" fmla="*/ 210065 h 358346"/>
                <a:gd name="connsiteX8" fmla="*/ 148281 w 1618735"/>
                <a:gd name="connsiteY8" fmla="*/ 111211 h 358346"/>
                <a:gd name="connsiteX9" fmla="*/ 0 w 1618735"/>
                <a:gd name="connsiteY9" fmla="*/ 0 h 358346"/>
                <a:gd name="connsiteX0" fmla="*/ 0 w 1618735"/>
                <a:gd name="connsiteY0" fmla="*/ 0 h 358346"/>
                <a:gd name="connsiteX1" fmla="*/ 1532238 w 1618735"/>
                <a:gd name="connsiteY1" fmla="*/ 49427 h 358346"/>
                <a:gd name="connsiteX2" fmla="*/ 1594922 w 1618735"/>
                <a:gd name="connsiteY2" fmla="*/ 102587 h 358346"/>
                <a:gd name="connsiteX3" fmla="*/ 1618735 w 1618735"/>
                <a:gd name="connsiteY3" fmla="*/ 259492 h 358346"/>
                <a:gd name="connsiteX4" fmla="*/ 1581665 w 1618735"/>
                <a:gd name="connsiteY4" fmla="*/ 321276 h 358346"/>
                <a:gd name="connsiteX5" fmla="*/ 1470454 w 1618735"/>
                <a:gd name="connsiteY5" fmla="*/ 358346 h 358346"/>
                <a:gd name="connsiteX6" fmla="*/ 457200 w 1618735"/>
                <a:gd name="connsiteY6" fmla="*/ 308919 h 358346"/>
                <a:gd name="connsiteX7" fmla="*/ 308919 w 1618735"/>
                <a:gd name="connsiteY7" fmla="*/ 210065 h 358346"/>
                <a:gd name="connsiteX8" fmla="*/ 148281 w 1618735"/>
                <a:gd name="connsiteY8" fmla="*/ 111211 h 358346"/>
                <a:gd name="connsiteX9" fmla="*/ 0 w 1618735"/>
                <a:gd name="connsiteY9" fmla="*/ 0 h 358346"/>
                <a:gd name="connsiteX0" fmla="*/ 0 w 1623497"/>
                <a:gd name="connsiteY0" fmla="*/ 0 h 358346"/>
                <a:gd name="connsiteX1" fmla="*/ 1532238 w 1623497"/>
                <a:gd name="connsiteY1" fmla="*/ 49427 h 358346"/>
                <a:gd name="connsiteX2" fmla="*/ 1623497 w 1623497"/>
                <a:gd name="connsiteY2" fmla="*/ 114494 h 358346"/>
                <a:gd name="connsiteX3" fmla="*/ 1618735 w 1623497"/>
                <a:gd name="connsiteY3" fmla="*/ 259492 h 358346"/>
                <a:gd name="connsiteX4" fmla="*/ 1581665 w 1623497"/>
                <a:gd name="connsiteY4" fmla="*/ 321276 h 358346"/>
                <a:gd name="connsiteX5" fmla="*/ 1470454 w 1623497"/>
                <a:gd name="connsiteY5" fmla="*/ 358346 h 358346"/>
                <a:gd name="connsiteX6" fmla="*/ 457200 w 1623497"/>
                <a:gd name="connsiteY6" fmla="*/ 308919 h 358346"/>
                <a:gd name="connsiteX7" fmla="*/ 308919 w 1623497"/>
                <a:gd name="connsiteY7" fmla="*/ 210065 h 358346"/>
                <a:gd name="connsiteX8" fmla="*/ 148281 w 1623497"/>
                <a:gd name="connsiteY8" fmla="*/ 111211 h 358346"/>
                <a:gd name="connsiteX9" fmla="*/ 0 w 1623497"/>
                <a:gd name="connsiteY9" fmla="*/ 0 h 358346"/>
                <a:gd name="connsiteX0" fmla="*/ 0 w 1625878"/>
                <a:gd name="connsiteY0" fmla="*/ 0 h 358346"/>
                <a:gd name="connsiteX1" fmla="*/ 1532238 w 1625878"/>
                <a:gd name="connsiteY1" fmla="*/ 49427 h 358346"/>
                <a:gd name="connsiteX2" fmla="*/ 1623497 w 1625878"/>
                <a:gd name="connsiteY2" fmla="*/ 114494 h 358346"/>
                <a:gd name="connsiteX3" fmla="*/ 1625878 w 1625878"/>
                <a:gd name="connsiteY3" fmla="*/ 221392 h 358346"/>
                <a:gd name="connsiteX4" fmla="*/ 1581665 w 1625878"/>
                <a:gd name="connsiteY4" fmla="*/ 321276 h 358346"/>
                <a:gd name="connsiteX5" fmla="*/ 1470454 w 1625878"/>
                <a:gd name="connsiteY5" fmla="*/ 358346 h 358346"/>
                <a:gd name="connsiteX6" fmla="*/ 457200 w 1625878"/>
                <a:gd name="connsiteY6" fmla="*/ 308919 h 358346"/>
                <a:gd name="connsiteX7" fmla="*/ 308919 w 1625878"/>
                <a:gd name="connsiteY7" fmla="*/ 210065 h 358346"/>
                <a:gd name="connsiteX8" fmla="*/ 148281 w 1625878"/>
                <a:gd name="connsiteY8" fmla="*/ 111211 h 358346"/>
                <a:gd name="connsiteX9" fmla="*/ 0 w 1625878"/>
                <a:gd name="connsiteY9" fmla="*/ 0 h 358346"/>
                <a:gd name="connsiteX0" fmla="*/ 0 w 1625878"/>
                <a:gd name="connsiteY0" fmla="*/ 0 h 358346"/>
                <a:gd name="connsiteX1" fmla="*/ 1532238 w 1625878"/>
                <a:gd name="connsiteY1" fmla="*/ 49427 h 358346"/>
                <a:gd name="connsiteX2" fmla="*/ 1623497 w 1625878"/>
                <a:gd name="connsiteY2" fmla="*/ 114494 h 358346"/>
                <a:gd name="connsiteX3" fmla="*/ 1625878 w 1625878"/>
                <a:gd name="connsiteY3" fmla="*/ 221392 h 358346"/>
                <a:gd name="connsiteX4" fmla="*/ 1605477 w 1625878"/>
                <a:gd name="connsiteY4" fmla="*/ 330801 h 358346"/>
                <a:gd name="connsiteX5" fmla="*/ 1470454 w 1625878"/>
                <a:gd name="connsiteY5" fmla="*/ 358346 h 358346"/>
                <a:gd name="connsiteX6" fmla="*/ 457200 w 1625878"/>
                <a:gd name="connsiteY6" fmla="*/ 308919 h 358346"/>
                <a:gd name="connsiteX7" fmla="*/ 308919 w 1625878"/>
                <a:gd name="connsiteY7" fmla="*/ 210065 h 358346"/>
                <a:gd name="connsiteX8" fmla="*/ 148281 w 1625878"/>
                <a:gd name="connsiteY8" fmla="*/ 111211 h 358346"/>
                <a:gd name="connsiteX9" fmla="*/ 0 w 1625878"/>
                <a:gd name="connsiteY9" fmla="*/ 0 h 358346"/>
                <a:gd name="connsiteX0" fmla="*/ 0 w 1625878"/>
                <a:gd name="connsiteY0" fmla="*/ 0 h 358346"/>
                <a:gd name="connsiteX1" fmla="*/ 1532238 w 1625878"/>
                <a:gd name="connsiteY1" fmla="*/ 49427 h 358346"/>
                <a:gd name="connsiteX2" fmla="*/ 1623497 w 1625878"/>
                <a:gd name="connsiteY2" fmla="*/ 114494 h 358346"/>
                <a:gd name="connsiteX3" fmla="*/ 1625878 w 1625878"/>
                <a:gd name="connsiteY3" fmla="*/ 221392 h 358346"/>
                <a:gd name="connsiteX4" fmla="*/ 1588808 w 1625878"/>
                <a:gd name="connsiteY4" fmla="*/ 323657 h 358346"/>
                <a:gd name="connsiteX5" fmla="*/ 1470454 w 1625878"/>
                <a:gd name="connsiteY5" fmla="*/ 358346 h 358346"/>
                <a:gd name="connsiteX6" fmla="*/ 457200 w 1625878"/>
                <a:gd name="connsiteY6" fmla="*/ 308919 h 358346"/>
                <a:gd name="connsiteX7" fmla="*/ 308919 w 1625878"/>
                <a:gd name="connsiteY7" fmla="*/ 210065 h 358346"/>
                <a:gd name="connsiteX8" fmla="*/ 148281 w 1625878"/>
                <a:gd name="connsiteY8" fmla="*/ 111211 h 358346"/>
                <a:gd name="connsiteX9" fmla="*/ 0 w 1625878"/>
                <a:gd name="connsiteY9" fmla="*/ 0 h 358346"/>
                <a:gd name="connsiteX0" fmla="*/ 0 w 1624291"/>
                <a:gd name="connsiteY0" fmla="*/ 0 h 358346"/>
                <a:gd name="connsiteX1" fmla="*/ 1532238 w 1624291"/>
                <a:gd name="connsiteY1" fmla="*/ 49427 h 358346"/>
                <a:gd name="connsiteX2" fmla="*/ 1623497 w 1624291"/>
                <a:gd name="connsiteY2" fmla="*/ 114494 h 358346"/>
                <a:gd name="connsiteX3" fmla="*/ 1606828 w 1624291"/>
                <a:gd name="connsiteY3" fmla="*/ 221392 h 358346"/>
                <a:gd name="connsiteX4" fmla="*/ 1588808 w 1624291"/>
                <a:gd name="connsiteY4" fmla="*/ 323657 h 358346"/>
                <a:gd name="connsiteX5" fmla="*/ 1470454 w 1624291"/>
                <a:gd name="connsiteY5" fmla="*/ 358346 h 358346"/>
                <a:gd name="connsiteX6" fmla="*/ 457200 w 1624291"/>
                <a:gd name="connsiteY6" fmla="*/ 308919 h 358346"/>
                <a:gd name="connsiteX7" fmla="*/ 308919 w 1624291"/>
                <a:gd name="connsiteY7" fmla="*/ 210065 h 358346"/>
                <a:gd name="connsiteX8" fmla="*/ 148281 w 1624291"/>
                <a:gd name="connsiteY8" fmla="*/ 111211 h 358346"/>
                <a:gd name="connsiteX9" fmla="*/ 0 w 1624291"/>
                <a:gd name="connsiteY9" fmla="*/ 0 h 358346"/>
                <a:gd name="connsiteX0" fmla="*/ 0 w 1606828"/>
                <a:gd name="connsiteY0" fmla="*/ 0 h 358346"/>
                <a:gd name="connsiteX1" fmla="*/ 1532238 w 1606828"/>
                <a:gd name="connsiteY1" fmla="*/ 49427 h 358346"/>
                <a:gd name="connsiteX2" fmla="*/ 1597303 w 1606828"/>
                <a:gd name="connsiteY2" fmla="*/ 114494 h 358346"/>
                <a:gd name="connsiteX3" fmla="*/ 1606828 w 1606828"/>
                <a:gd name="connsiteY3" fmla="*/ 221392 h 358346"/>
                <a:gd name="connsiteX4" fmla="*/ 1588808 w 1606828"/>
                <a:gd name="connsiteY4" fmla="*/ 323657 h 358346"/>
                <a:gd name="connsiteX5" fmla="*/ 1470454 w 1606828"/>
                <a:gd name="connsiteY5" fmla="*/ 358346 h 358346"/>
                <a:gd name="connsiteX6" fmla="*/ 457200 w 1606828"/>
                <a:gd name="connsiteY6" fmla="*/ 308919 h 358346"/>
                <a:gd name="connsiteX7" fmla="*/ 308919 w 1606828"/>
                <a:gd name="connsiteY7" fmla="*/ 210065 h 358346"/>
                <a:gd name="connsiteX8" fmla="*/ 148281 w 1606828"/>
                <a:gd name="connsiteY8" fmla="*/ 111211 h 358346"/>
                <a:gd name="connsiteX9" fmla="*/ 0 w 1606828"/>
                <a:gd name="connsiteY9" fmla="*/ 0 h 358346"/>
                <a:gd name="connsiteX0" fmla="*/ 0 w 1617147"/>
                <a:gd name="connsiteY0" fmla="*/ 0 h 358346"/>
                <a:gd name="connsiteX1" fmla="*/ 1532238 w 1617147"/>
                <a:gd name="connsiteY1" fmla="*/ 49427 h 358346"/>
                <a:gd name="connsiteX2" fmla="*/ 1616353 w 1617147"/>
                <a:gd name="connsiteY2" fmla="*/ 121638 h 358346"/>
                <a:gd name="connsiteX3" fmla="*/ 1606828 w 1617147"/>
                <a:gd name="connsiteY3" fmla="*/ 221392 h 358346"/>
                <a:gd name="connsiteX4" fmla="*/ 1588808 w 1617147"/>
                <a:gd name="connsiteY4" fmla="*/ 323657 h 358346"/>
                <a:gd name="connsiteX5" fmla="*/ 1470454 w 1617147"/>
                <a:gd name="connsiteY5" fmla="*/ 358346 h 358346"/>
                <a:gd name="connsiteX6" fmla="*/ 457200 w 1617147"/>
                <a:gd name="connsiteY6" fmla="*/ 308919 h 358346"/>
                <a:gd name="connsiteX7" fmla="*/ 308919 w 1617147"/>
                <a:gd name="connsiteY7" fmla="*/ 210065 h 358346"/>
                <a:gd name="connsiteX8" fmla="*/ 148281 w 1617147"/>
                <a:gd name="connsiteY8" fmla="*/ 111211 h 358346"/>
                <a:gd name="connsiteX9" fmla="*/ 0 w 1617147"/>
                <a:gd name="connsiteY9" fmla="*/ 0 h 358346"/>
                <a:gd name="connsiteX0" fmla="*/ 0 w 1628260"/>
                <a:gd name="connsiteY0" fmla="*/ 0 h 358346"/>
                <a:gd name="connsiteX1" fmla="*/ 1532238 w 1628260"/>
                <a:gd name="connsiteY1" fmla="*/ 49427 h 358346"/>
                <a:gd name="connsiteX2" fmla="*/ 1616353 w 1628260"/>
                <a:gd name="connsiteY2" fmla="*/ 121638 h 358346"/>
                <a:gd name="connsiteX3" fmla="*/ 1628260 w 1628260"/>
                <a:gd name="connsiteY3" fmla="*/ 230917 h 358346"/>
                <a:gd name="connsiteX4" fmla="*/ 1588808 w 1628260"/>
                <a:gd name="connsiteY4" fmla="*/ 323657 h 358346"/>
                <a:gd name="connsiteX5" fmla="*/ 1470454 w 1628260"/>
                <a:gd name="connsiteY5" fmla="*/ 358346 h 358346"/>
                <a:gd name="connsiteX6" fmla="*/ 457200 w 1628260"/>
                <a:gd name="connsiteY6" fmla="*/ 308919 h 358346"/>
                <a:gd name="connsiteX7" fmla="*/ 308919 w 1628260"/>
                <a:gd name="connsiteY7" fmla="*/ 210065 h 358346"/>
                <a:gd name="connsiteX8" fmla="*/ 148281 w 1628260"/>
                <a:gd name="connsiteY8" fmla="*/ 111211 h 358346"/>
                <a:gd name="connsiteX9" fmla="*/ 0 w 1628260"/>
                <a:gd name="connsiteY9" fmla="*/ 0 h 358346"/>
                <a:gd name="connsiteX0" fmla="*/ 0 w 1625781"/>
                <a:gd name="connsiteY0" fmla="*/ 0 h 358346"/>
                <a:gd name="connsiteX1" fmla="*/ 1532238 w 1625781"/>
                <a:gd name="connsiteY1" fmla="*/ 49427 h 358346"/>
                <a:gd name="connsiteX2" fmla="*/ 1616353 w 1625781"/>
                <a:gd name="connsiteY2" fmla="*/ 121638 h 358346"/>
                <a:gd name="connsiteX3" fmla="*/ 1588808 w 1625781"/>
                <a:gd name="connsiteY3" fmla="*/ 323657 h 358346"/>
                <a:gd name="connsiteX4" fmla="*/ 1470454 w 1625781"/>
                <a:gd name="connsiteY4" fmla="*/ 358346 h 358346"/>
                <a:gd name="connsiteX5" fmla="*/ 457200 w 1625781"/>
                <a:gd name="connsiteY5" fmla="*/ 308919 h 358346"/>
                <a:gd name="connsiteX6" fmla="*/ 308919 w 1625781"/>
                <a:gd name="connsiteY6" fmla="*/ 210065 h 358346"/>
                <a:gd name="connsiteX7" fmla="*/ 148281 w 1625781"/>
                <a:gd name="connsiteY7" fmla="*/ 111211 h 358346"/>
                <a:gd name="connsiteX8" fmla="*/ 0 w 1625781"/>
                <a:gd name="connsiteY8" fmla="*/ 0 h 358346"/>
                <a:gd name="connsiteX0" fmla="*/ 0 w 1588808"/>
                <a:gd name="connsiteY0" fmla="*/ 0 h 358346"/>
                <a:gd name="connsiteX1" fmla="*/ 1532238 w 1588808"/>
                <a:gd name="connsiteY1" fmla="*/ 49427 h 358346"/>
                <a:gd name="connsiteX2" fmla="*/ 1588808 w 1588808"/>
                <a:gd name="connsiteY2" fmla="*/ 323657 h 358346"/>
                <a:gd name="connsiteX3" fmla="*/ 1470454 w 1588808"/>
                <a:gd name="connsiteY3" fmla="*/ 358346 h 358346"/>
                <a:gd name="connsiteX4" fmla="*/ 457200 w 1588808"/>
                <a:gd name="connsiteY4" fmla="*/ 308919 h 358346"/>
                <a:gd name="connsiteX5" fmla="*/ 308919 w 1588808"/>
                <a:gd name="connsiteY5" fmla="*/ 210065 h 358346"/>
                <a:gd name="connsiteX6" fmla="*/ 148281 w 1588808"/>
                <a:gd name="connsiteY6" fmla="*/ 111211 h 358346"/>
                <a:gd name="connsiteX7" fmla="*/ 0 w 1588808"/>
                <a:gd name="connsiteY7" fmla="*/ 0 h 358346"/>
                <a:gd name="connsiteX0" fmla="*/ 0 w 1532238"/>
                <a:gd name="connsiteY0" fmla="*/ 0 h 358346"/>
                <a:gd name="connsiteX1" fmla="*/ 1532238 w 1532238"/>
                <a:gd name="connsiteY1" fmla="*/ 49427 h 358346"/>
                <a:gd name="connsiteX2" fmla="*/ 1470454 w 1532238"/>
                <a:gd name="connsiteY2" fmla="*/ 358346 h 358346"/>
                <a:gd name="connsiteX3" fmla="*/ 457200 w 1532238"/>
                <a:gd name="connsiteY3" fmla="*/ 308919 h 358346"/>
                <a:gd name="connsiteX4" fmla="*/ 308919 w 1532238"/>
                <a:gd name="connsiteY4" fmla="*/ 210065 h 358346"/>
                <a:gd name="connsiteX5" fmla="*/ 148281 w 1532238"/>
                <a:gd name="connsiteY5" fmla="*/ 111211 h 358346"/>
                <a:gd name="connsiteX6" fmla="*/ 0 w 1532238"/>
                <a:gd name="connsiteY6" fmla="*/ 0 h 358346"/>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08919 w 1532238"/>
                <a:gd name="connsiteY4" fmla="*/ 210065 h 360728"/>
                <a:gd name="connsiteX5" fmla="*/ 148281 w 1532238"/>
                <a:gd name="connsiteY5" fmla="*/ 111211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08919 w 1532238"/>
                <a:gd name="connsiteY4" fmla="*/ 210065 h 360728"/>
                <a:gd name="connsiteX5" fmla="*/ 148281 w 1532238"/>
                <a:gd name="connsiteY5" fmla="*/ 94542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27969 w 1532238"/>
                <a:gd name="connsiteY4" fmla="*/ 205302 h 360728"/>
                <a:gd name="connsiteX5" fmla="*/ 148281 w 1532238"/>
                <a:gd name="connsiteY5" fmla="*/ 94542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27969 w 1532238"/>
                <a:gd name="connsiteY4" fmla="*/ 205302 h 360728"/>
                <a:gd name="connsiteX5" fmla="*/ 174475 w 1532238"/>
                <a:gd name="connsiteY5" fmla="*/ 94542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39875 w 1532238"/>
                <a:gd name="connsiteY4" fmla="*/ 200539 h 360728"/>
                <a:gd name="connsiteX5" fmla="*/ 174475 w 1532238"/>
                <a:gd name="connsiteY5" fmla="*/ 94542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81012 w 1532238"/>
                <a:gd name="connsiteY3" fmla="*/ 306537 h 360728"/>
                <a:gd name="connsiteX4" fmla="*/ 339875 w 1532238"/>
                <a:gd name="connsiteY4" fmla="*/ 200539 h 360728"/>
                <a:gd name="connsiteX5" fmla="*/ 174475 w 1532238"/>
                <a:gd name="connsiteY5" fmla="*/ 94542 h 360728"/>
                <a:gd name="connsiteX6" fmla="*/ 0 w 1532238"/>
                <a:gd name="connsiteY6" fmla="*/ 0 h 360728"/>
                <a:gd name="connsiteX0" fmla="*/ 0 w 1541763"/>
                <a:gd name="connsiteY0" fmla="*/ 0 h 355965"/>
                <a:gd name="connsiteX1" fmla="*/ 1541763 w 1541763"/>
                <a:gd name="connsiteY1" fmla="*/ 44664 h 355965"/>
                <a:gd name="connsiteX2" fmla="*/ 1527604 w 1541763"/>
                <a:gd name="connsiteY2" fmla="*/ 355965 h 355965"/>
                <a:gd name="connsiteX3" fmla="*/ 490537 w 1541763"/>
                <a:gd name="connsiteY3" fmla="*/ 301774 h 355965"/>
                <a:gd name="connsiteX4" fmla="*/ 349400 w 1541763"/>
                <a:gd name="connsiteY4" fmla="*/ 195776 h 355965"/>
                <a:gd name="connsiteX5" fmla="*/ 184000 w 1541763"/>
                <a:gd name="connsiteY5" fmla="*/ 89779 h 355965"/>
                <a:gd name="connsiteX6" fmla="*/ 0 w 1541763"/>
                <a:gd name="connsiteY6" fmla="*/ 0 h 355965"/>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68450 w 1560813"/>
                <a:gd name="connsiteY4" fmla="*/ 202919 h 363108"/>
                <a:gd name="connsiteX5" fmla="*/ 203050 w 1560813"/>
                <a:gd name="connsiteY5" fmla="*/ 96922 h 363108"/>
                <a:gd name="connsiteX6" fmla="*/ 0 w 1560813"/>
                <a:gd name="connsiteY6" fmla="*/ 0 h 363108"/>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68450 w 1560813"/>
                <a:gd name="connsiteY4" fmla="*/ 202919 h 363108"/>
                <a:gd name="connsiteX5" fmla="*/ 188763 w 1560813"/>
                <a:gd name="connsiteY5" fmla="*/ 80254 h 363108"/>
                <a:gd name="connsiteX6" fmla="*/ 0 w 1560813"/>
                <a:gd name="connsiteY6" fmla="*/ 0 h 363108"/>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68450 w 1560813"/>
                <a:gd name="connsiteY4" fmla="*/ 176725 h 363108"/>
                <a:gd name="connsiteX5" fmla="*/ 188763 w 1560813"/>
                <a:gd name="connsiteY5" fmla="*/ 80254 h 363108"/>
                <a:gd name="connsiteX6" fmla="*/ 0 w 1560813"/>
                <a:gd name="connsiteY6" fmla="*/ 0 h 363108"/>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56544 w 1560813"/>
                <a:gd name="connsiteY4" fmla="*/ 183869 h 363108"/>
                <a:gd name="connsiteX5" fmla="*/ 188763 w 1560813"/>
                <a:gd name="connsiteY5" fmla="*/ 80254 h 363108"/>
                <a:gd name="connsiteX6" fmla="*/ 0 w 1560813"/>
                <a:gd name="connsiteY6" fmla="*/ 0 h 363108"/>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75594 w 1560813"/>
                <a:gd name="connsiteY4" fmla="*/ 202919 h 363108"/>
                <a:gd name="connsiteX5" fmla="*/ 188763 w 1560813"/>
                <a:gd name="connsiteY5" fmla="*/ 80254 h 363108"/>
                <a:gd name="connsiteX6" fmla="*/ 0 w 1560813"/>
                <a:gd name="connsiteY6" fmla="*/ 0 h 3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813" h="363108">
                  <a:moveTo>
                    <a:pt x="0" y="0"/>
                  </a:moveTo>
                  <a:lnTo>
                    <a:pt x="1560813" y="51807"/>
                  </a:lnTo>
                  <a:lnTo>
                    <a:pt x="1546654" y="363108"/>
                  </a:lnTo>
                  <a:lnTo>
                    <a:pt x="509587" y="308917"/>
                  </a:lnTo>
                  <a:lnTo>
                    <a:pt x="375594" y="202919"/>
                  </a:lnTo>
                  <a:lnTo>
                    <a:pt x="188763" y="8025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 name="Ellipse 21"/>
            <p:cNvSpPr/>
            <p:nvPr/>
          </p:nvSpPr>
          <p:spPr>
            <a:xfrm rot="255288">
              <a:off x="6906770" y="3916609"/>
              <a:ext cx="233363" cy="3106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Tree>
    <p:extLst>
      <p:ext uri="{BB962C8B-B14F-4D97-AF65-F5344CB8AC3E}">
        <p14:creationId xmlns:p14="http://schemas.microsoft.com/office/powerpoint/2010/main" val="348422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4CE0EA-F3B5-4684-BA10-C594598FDB9C}" type="slidenum">
              <a:rPr lang="en-GB" smtClean="0">
                <a:solidFill>
                  <a:prstClr val="black"/>
                </a:solidFill>
              </a:rPr>
              <a:pPr/>
              <a:t>7</a:t>
            </a:fld>
            <a:endParaRPr lang="en-GB">
              <a:solidFill>
                <a:prstClr val="black"/>
              </a:solidFill>
            </a:endParaRPr>
          </a:p>
        </p:txBody>
      </p:sp>
      <p:sp>
        <p:nvSpPr>
          <p:cNvPr id="7" name="Title 6"/>
          <p:cNvSpPr>
            <a:spLocks noGrp="1"/>
          </p:cNvSpPr>
          <p:nvPr>
            <p:ph type="title"/>
          </p:nvPr>
        </p:nvSpPr>
        <p:spPr/>
        <p:txBody>
          <a:bodyPr/>
          <a:lstStyle/>
          <a:p>
            <a:r>
              <a:rPr lang="en-GB" dirty="0"/>
              <a:t>SUCCESS model for effective messages</a:t>
            </a:r>
          </a:p>
        </p:txBody>
      </p:sp>
      <p:grpSp>
        <p:nvGrpSpPr>
          <p:cNvPr id="13" name="Group 12"/>
          <p:cNvGrpSpPr/>
          <p:nvPr/>
        </p:nvGrpSpPr>
        <p:grpSpPr>
          <a:xfrm>
            <a:off x="6021216" y="1329760"/>
            <a:ext cx="2114970" cy="2126153"/>
            <a:chOff x="2922783" y="1390463"/>
            <a:chExt cx="2114970" cy="2126153"/>
          </a:xfrm>
        </p:grpSpPr>
        <p:sp>
          <p:nvSpPr>
            <p:cNvPr id="14" name="Rectangle 13"/>
            <p:cNvSpPr/>
            <p:nvPr/>
          </p:nvSpPr>
          <p:spPr>
            <a:xfrm>
              <a:off x="2922783" y="1401646"/>
              <a:ext cx="2114970" cy="2114970"/>
            </a:xfrm>
            <a:prstGeom prst="rect">
              <a:avLst/>
            </a:prstGeom>
            <a:solidFill>
              <a:srgbClr val="737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327" y="1390463"/>
              <a:ext cx="1682442" cy="1682442"/>
            </a:xfrm>
            <a:prstGeom prst="rect">
              <a:avLst/>
            </a:prstGeom>
          </p:spPr>
        </p:pic>
        <p:sp>
          <p:nvSpPr>
            <p:cNvPr id="16" name="TextBox 15"/>
            <p:cNvSpPr txBox="1"/>
            <p:nvPr/>
          </p:nvSpPr>
          <p:spPr>
            <a:xfrm>
              <a:off x="3186327" y="2900139"/>
              <a:ext cx="1546756" cy="323165"/>
            </a:xfrm>
            <a:prstGeom prst="rect">
              <a:avLst/>
            </a:prstGeom>
            <a:noFill/>
          </p:spPr>
          <p:txBody>
            <a:bodyPr wrap="square" rtlCol="0">
              <a:spAutoFit/>
            </a:bodyPr>
            <a:lstStyle/>
            <a:p>
              <a:pPr algn="ctr"/>
              <a:r>
                <a:rPr lang="en-US" sz="1500" dirty="0">
                  <a:solidFill>
                    <a:prstClr val="white"/>
                  </a:solidFill>
                </a:rPr>
                <a:t>CONCRETE </a:t>
              </a:r>
            </a:p>
          </p:txBody>
        </p:sp>
      </p:grpSp>
      <p:grpSp>
        <p:nvGrpSpPr>
          <p:cNvPr id="17" name="Group 16"/>
          <p:cNvGrpSpPr/>
          <p:nvPr/>
        </p:nvGrpSpPr>
        <p:grpSpPr>
          <a:xfrm>
            <a:off x="966207" y="3766451"/>
            <a:ext cx="2114970" cy="2114970"/>
            <a:chOff x="5479689" y="1314236"/>
            <a:chExt cx="2114970" cy="2114970"/>
          </a:xfrm>
        </p:grpSpPr>
        <p:sp>
          <p:nvSpPr>
            <p:cNvPr id="18" name="Rectangle 17"/>
            <p:cNvSpPr/>
            <p:nvPr/>
          </p:nvSpPr>
          <p:spPr>
            <a:xfrm>
              <a:off x="5479689" y="1314236"/>
              <a:ext cx="2114970" cy="2114970"/>
            </a:xfrm>
            <a:prstGeom prst="rect">
              <a:avLst/>
            </a:prstGeom>
            <a:solidFill>
              <a:srgbClr val="D9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6955" y="1314236"/>
              <a:ext cx="1834896" cy="1834896"/>
            </a:xfrm>
            <a:prstGeom prst="rect">
              <a:avLst/>
            </a:prstGeom>
          </p:spPr>
        </p:pic>
        <p:sp>
          <p:nvSpPr>
            <p:cNvPr id="20" name="TextBox 19"/>
            <p:cNvSpPr txBox="1"/>
            <p:nvPr/>
          </p:nvSpPr>
          <p:spPr>
            <a:xfrm>
              <a:off x="5698990" y="2834409"/>
              <a:ext cx="1690826" cy="323165"/>
            </a:xfrm>
            <a:prstGeom prst="rect">
              <a:avLst/>
            </a:prstGeom>
            <a:noFill/>
          </p:spPr>
          <p:txBody>
            <a:bodyPr wrap="square" rtlCol="0">
              <a:spAutoFit/>
            </a:bodyPr>
            <a:lstStyle/>
            <a:p>
              <a:pPr algn="ctr"/>
              <a:r>
                <a:rPr lang="en-US" sz="1500" dirty="0">
                  <a:solidFill>
                    <a:prstClr val="white"/>
                  </a:solidFill>
                </a:rPr>
                <a:t>CREDIBLE</a:t>
              </a:r>
            </a:p>
          </p:txBody>
        </p:sp>
      </p:grpSp>
      <p:grpSp>
        <p:nvGrpSpPr>
          <p:cNvPr id="25" name="Group 24"/>
          <p:cNvGrpSpPr/>
          <p:nvPr/>
        </p:nvGrpSpPr>
        <p:grpSpPr>
          <a:xfrm>
            <a:off x="6021216" y="3768740"/>
            <a:ext cx="2114970" cy="2114970"/>
            <a:chOff x="2933248" y="3816295"/>
            <a:chExt cx="2114970" cy="2114970"/>
          </a:xfrm>
        </p:grpSpPr>
        <p:sp>
          <p:nvSpPr>
            <p:cNvPr id="26" name="Rectangle 25"/>
            <p:cNvSpPr/>
            <p:nvPr/>
          </p:nvSpPr>
          <p:spPr>
            <a:xfrm>
              <a:off x="2933248" y="3816295"/>
              <a:ext cx="2114970" cy="2114970"/>
            </a:xfrm>
            <a:prstGeom prst="rect">
              <a:avLst/>
            </a:prstGeom>
            <a:solidFill>
              <a:srgbClr val="E94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7945" y="3919965"/>
              <a:ext cx="1339206" cy="1339206"/>
            </a:xfrm>
            <a:prstGeom prst="rect">
              <a:avLst/>
            </a:prstGeom>
          </p:spPr>
        </p:pic>
        <p:sp>
          <p:nvSpPr>
            <p:cNvPr id="28" name="TextBox 27"/>
            <p:cNvSpPr txBox="1"/>
            <p:nvPr/>
          </p:nvSpPr>
          <p:spPr>
            <a:xfrm>
              <a:off x="3186327" y="5278780"/>
              <a:ext cx="1546756" cy="323165"/>
            </a:xfrm>
            <a:prstGeom prst="rect">
              <a:avLst/>
            </a:prstGeom>
            <a:noFill/>
          </p:spPr>
          <p:txBody>
            <a:bodyPr wrap="square" rtlCol="0">
              <a:spAutoFit/>
            </a:bodyPr>
            <a:lstStyle/>
            <a:p>
              <a:pPr algn="ctr"/>
              <a:r>
                <a:rPr lang="en-US" sz="1500" dirty="0">
                  <a:solidFill>
                    <a:prstClr val="white"/>
                  </a:solidFill>
                </a:rPr>
                <a:t>STORY </a:t>
              </a:r>
            </a:p>
          </p:txBody>
        </p:sp>
      </p:grpSp>
      <p:grpSp>
        <p:nvGrpSpPr>
          <p:cNvPr id="29" name="Group 28"/>
          <p:cNvGrpSpPr/>
          <p:nvPr/>
        </p:nvGrpSpPr>
        <p:grpSpPr>
          <a:xfrm>
            <a:off x="3402789" y="1329760"/>
            <a:ext cx="2114970" cy="2191563"/>
            <a:chOff x="5490322" y="3787976"/>
            <a:chExt cx="2114970" cy="2143289"/>
          </a:xfrm>
        </p:grpSpPr>
        <p:sp>
          <p:nvSpPr>
            <p:cNvPr id="30" name="Rectangle 29"/>
            <p:cNvSpPr/>
            <p:nvPr/>
          </p:nvSpPr>
          <p:spPr>
            <a:xfrm>
              <a:off x="5490322" y="3816295"/>
              <a:ext cx="2114970" cy="2114970"/>
            </a:xfrm>
            <a:prstGeom prst="rect">
              <a:avLst/>
            </a:prstGeom>
            <a:solidFill>
              <a:srgbClr val="279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36370" y="3787976"/>
              <a:ext cx="1603184" cy="1603184"/>
            </a:xfrm>
            <a:prstGeom prst="rect">
              <a:avLst/>
            </a:prstGeom>
          </p:spPr>
        </p:pic>
        <p:sp>
          <p:nvSpPr>
            <p:cNvPr id="32" name="TextBox 31"/>
            <p:cNvSpPr txBox="1"/>
            <p:nvPr/>
          </p:nvSpPr>
          <p:spPr>
            <a:xfrm>
              <a:off x="5490322" y="5278780"/>
              <a:ext cx="2092948" cy="323165"/>
            </a:xfrm>
            <a:prstGeom prst="rect">
              <a:avLst/>
            </a:prstGeom>
            <a:noFill/>
          </p:spPr>
          <p:txBody>
            <a:bodyPr wrap="square" rtlCol="0">
              <a:spAutoFit/>
            </a:bodyPr>
            <a:lstStyle/>
            <a:p>
              <a:pPr algn="ctr"/>
              <a:r>
                <a:rPr lang="en-US" sz="1500" dirty="0">
                  <a:solidFill>
                    <a:prstClr val="white"/>
                  </a:solidFill>
                </a:rPr>
                <a:t>UNEXPECTED </a:t>
              </a:r>
            </a:p>
          </p:txBody>
        </p:sp>
      </p:grpSp>
      <p:grpSp>
        <p:nvGrpSpPr>
          <p:cNvPr id="33" name="Group 32"/>
          <p:cNvGrpSpPr/>
          <p:nvPr/>
        </p:nvGrpSpPr>
        <p:grpSpPr>
          <a:xfrm>
            <a:off x="933424" y="1378034"/>
            <a:ext cx="2114970" cy="2114970"/>
            <a:chOff x="365088" y="1401646"/>
            <a:chExt cx="2114970" cy="2114970"/>
          </a:xfrm>
        </p:grpSpPr>
        <p:grpSp>
          <p:nvGrpSpPr>
            <p:cNvPr id="34" name="Group 33"/>
            <p:cNvGrpSpPr/>
            <p:nvPr/>
          </p:nvGrpSpPr>
          <p:grpSpPr>
            <a:xfrm>
              <a:off x="365088" y="1401646"/>
              <a:ext cx="2114970" cy="2114970"/>
              <a:chOff x="365088" y="1401646"/>
              <a:chExt cx="2114970" cy="2114970"/>
            </a:xfrm>
          </p:grpSpPr>
          <p:sp>
            <p:nvSpPr>
              <p:cNvPr id="36" name="Rectangle 35"/>
              <p:cNvSpPr/>
              <p:nvPr/>
            </p:nvSpPr>
            <p:spPr>
              <a:xfrm>
                <a:off x="365088" y="1401646"/>
                <a:ext cx="2114970" cy="2114970"/>
              </a:xfrm>
              <a:prstGeom prst="rect">
                <a:avLst/>
              </a:prstGeom>
              <a:solidFill>
                <a:srgbClr val="8B1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962" y="1446163"/>
                <a:ext cx="1571042" cy="1571042"/>
              </a:xfrm>
              <a:prstGeom prst="rect">
                <a:avLst/>
              </a:prstGeom>
            </p:spPr>
          </p:pic>
        </p:grpSp>
        <p:sp>
          <p:nvSpPr>
            <p:cNvPr id="35" name="TextBox 34"/>
            <p:cNvSpPr txBox="1"/>
            <p:nvPr/>
          </p:nvSpPr>
          <p:spPr>
            <a:xfrm>
              <a:off x="644105" y="2900139"/>
              <a:ext cx="1546756" cy="323165"/>
            </a:xfrm>
            <a:prstGeom prst="rect">
              <a:avLst/>
            </a:prstGeom>
            <a:noFill/>
          </p:spPr>
          <p:txBody>
            <a:bodyPr wrap="square" rtlCol="0">
              <a:spAutoFit/>
            </a:bodyPr>
            <a:lstStyle/>
            <a:p>
              <a:pPr algn="ctr"/>
              <a:r>
                <a:rPr lang="en-US" sz="1500" dirty="0">
                  <a:solidFill>
                    <a:prstClr val="white"/>
                  </a:solidFill>
                </a:rPr>
                <a:t>SIMPLE </a:t>
              </a:r>
            </a:p>
          </p:txBody>
        </p:sp>
      </p:grpSp>
      <p:grpSp>
        <p:nvGrpSpPr>
          <p:cNvPr id="38" name="Group 37"/>
          <p:cNvGrpSpPr/>
          <p:nvPr/>
        </p:nvGrpSpPr>
        <p:grpSpPr>
          <a:xfrm>
            <a:off x="3407879" y="3756392"/>
            <a:ext cx="2114970" cy="2114970"/>
            <a:chOff x="359998" y="3721483"/>
            <a:chExt cx="2114970" cy="2114970"/>
          </a:xfrm>
        </p:grpSpPr>
        <p:sp>
          <p:nvSpPr>
            <p:cNvPr id="39" name="Rectangle 38"/>
            <p:cNvSpPr/>
            <p:nvPr/>
          </p:nvSpPr>
          <p:spPr>
            <a:xfrm>
              <a:off x="359998" y="3721483"/>
              <a:ext cx="2114970" cy="2114970"/>
            </a:xfrm>
            <a:prstGeom prst="rect">
              <a:avLst/>
            </a:prstGeom>
            <a:solidFill>
              <a:srgbClr val="103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 name="Picture 3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8004" y="3893606"/>
              <a:ext cx="1546756" cy="1546756"/>
            </a:xfrm>
            <a:prstGeom prst="rect">
              <a:avLst/>
            </a:prstGeom>
          </p:spPr>
        </p:pic>
        <p:sp>
          <p:nvSpPr>
            <p:cNvPr id="41" name="TextBox 40"/>
            <p:cNvSpPr txBox="1"/>
            <p:nvPr/>
          </p:nvSpPr>
          <p:spPr>
            <a:xfrm>
              <a:off x="644105" y="5278780"/>
              <a:ext cx="1546756" cy="323165"/>
            </a:xfrm>
            <a:prstGeom prst="rect">
              <a:avLst/>
            </a:prstGeom>
            <a:noFill/>
          </p:spPr>
          <p:txBody>
            <a:bodyPr wrap="square" rtlCol="0">
              <a:spAutoFit/>
            </a:bodyPr>
            <a:lstStyle/>
            <a:p>
              <a:pPr algn="ctr"/>
              <a:r>
                <a:rPr lang="en-US" sz="1500" dirty="0">
                  <a:solidFill>
                    <a:prstClr val="white"/>
                  </a:solidFill>
                </a:rPr>
                <a:t>EMOTIONAL </a:t>
              </a:r>
            </a:p>
          </p:txBody>
        </p:sp>
      </p:grpSp>
      <p:sp>
        <p:nvSpPr>
          <p:cNvPr id="2" name="Rectangle 1">
            <a:extLst>
              <a:ext uri="{FF2B5EF4-FFF2-40B4-BE49-F238E27FC236}">
                <a16:creationId xmlns:a16="http://schemas.microsoft.com/office/drawing/2014/main" id="{FBFB4988-6ECE-4D37-92F4-551D26BE6BC4}"/>
              </a:ext>
            </a:extLst>
          </p:cNvPr>
          <p:cNvSpPr/>
          <p:nvPr/>
        </p:nvSpPr>
        <p:spPr>
          <a:xfrm>
            <a:off x="1406772" y="5871038"/>
            <a:ext cx="6560430" cy="1029256"/>
          </a:xfrm>
          <a:prstGeom prst="rect">
            <a:avLst/>
          </a:prstGeom>
        </p:spPr>
        <p:txBody>
          <a:bodyPr wrap="square">
            <a:spAutoFit/>
          </a:bodyPr>
          <a:lstStyle/>
          <a:p>
            <a:pPr lvl="0">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SUCCESs Model of Communication</a:t>
            </a:r>
            <a:r>
              <a:rPr lang="en-GB" dirty="0">
                <a:latin typeface="Calibri" panose="020F0502020204030204" pitchFamily="34" charset="0"/>
                <a:ea typeface="SimSun" panose="02010600030101010101" pitchFamily="2" charset="-122"/>
                <a:cs typeface="Arial" panose="020B0604020202020204" pitchFamily="34" charset="0"/>
              </a:rPr>
              <a:t>: </a:t>
            </a:r>
            <a:r>
              <a:rPr lang="en-US" i="1" dirty="0">
                <a:latin typeface="Calibri" panose="020F0502020204030204" pitchFamily="34" charset="0"/>
                <a:ea typeface="SimSun" panose="02010600030101010101" pitchFamily="2" charset="-122"/>
                <a:cs typeface="Arial" panose="020B0604020202020204" pitchFamily="34" charset="0"/>
              </a:rPr>
              <a:t>Made to stick: Why some ideas survive and others die</a:t>
            </a:r>
            <a:r>
              <a:rPr lang="en-US" dirty="0">
                <a:latin typeface="Calibri" panose="020F0502020204030204" pitchFamily="34" charset="0"/>
                <a:ea typeface="SimSun" panose="02010600030101010101" pitchFamily="2" charset="-122"/>
                <a:cs typeface="Arial" panose="020B0604020202020204" pitchFamily="34" charset="0"/>
              </a:rPr>
              <a:t>. Heath, C., &amp; Heath, D. (2007).  New York: Random House.</a:t>
            </a:r>
            <a:endParaRPr lang="en-GB"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990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half" idx="2"/>
          </p:nvPr>
        </p:nvSpPr>
        <p:spPr/>
        <p:txBody>
          <a:bodyPr/>
          <a:lstStyle/>
          <a:p>
            <a:pPr>
              <a:lnSpc>
                <a:spcPct val="100000"/>
              </a:lnSpc>
              <a:buClr>
                <a:schemeClr val="bg1"/>
              </a:buClr>
            </a:pPr>
            <a:r>
              <a:rPr lang="en-GB" b="1" dirty="0"/>
              <a:t>Decide on your core message</a:t>
            </a:r>
            <a:endParaRPr lang="en-GB" b="1" dirty="0">
              <a:solidFill>
                <a:srgbClr val="F3F3F3"/>
              </a:solidFill>
            </a:endParaRPr>
          </a:p>
          <a:p>
            <a:pPr marL="177800" indent="-177800">
              <a:lnSpc>
                <a:spcPct val="100000"/>
              </a:lnSpc>
              <a:buClr>
                <a:schemeClr val="bg1"/>
              </a:buClr>
              <a:buFont typeface="Arial" panose="020B0604020202020204" pitchFamily="34" charset="0"/>
              <a:buChar char="•"/>
            </a:pPr>
            <a:r>
              <a:rPr lang="en-GB" dirty="0">
                <a:solidFill>
                  <a:srgbClr val="F3F3F3"/>
                </a:solidFill>
              </a:rPr>
              <a:t>The most important decision you have to make</a:t>
            </a:r>
          </a:p>
          <a:p>
            <a:pPr marL="177800" indent="-177800">
              <a:lnSpc>
                <a:spcPct val="100000"/>
              </a:lnSpc>
              <a:buClr>
                <a:schemeClr val="bg1"/>
              </a:buClr>
              <a:buFont typeface="Arial" panose="020B0604020202020204" pitchFamily="34" charset="0"/>
              <a:buChar char="•"/>
            </a:pPr>
            <a:r>
              <a:rPr lang="en-GB" dirty="0">
                <a:solidFill>
                  <a:srgbClr val="F3F3F3"/>
                </a:solidFill>
              </a:rPr>
              <a:t>What is the one thing you want your audience to do?</a:t>
            </a:r>
          </a:p>
          <a:p>
            <a:pPr marL="177800" indent="-177800">
              <a:lnSpc>
                <a:spcPct val="100000"/>
              </a:lnSpc>
              <a:buClr>
                <a:schemeClr val="bg1"/>
              </a:buClr>
              <a:buFont typeface="Arial" panose="020B0604020202020204" pitchFamily="34" charset="0"/>
              <a:buChar char="•"/>
            </a:pPr>
            <a:r>
              <a:rPr lang="en-GB" dirty="0">
                <a:solidFill>
                  <a:srgbClr val="F3F3F3"/>
                </a:solidFill>
              </a:rPr>
              <a:t>What is the one thing you want your audience to remember?</a:t>
            </a:r>
          </a:p>
        </p:txBody>
      </p:sp>
      <p:pic>
        <p:nvPicPr>
          <p:cNvPr id="12" name="Bildplatzhalter 11"/>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574" r="1574"/>
          <a:stretch>
            <a:fillRect/>
          </a:stretch>
        </p:blipFill>
        <p:spPr/>
      </p:pic>
      <p:sp>
        <p:nvSpPr>
          <p:cNvPr id="3" name="Fußzeilenplatzhalter 2"/>
          <p:cNvSpPr>
            <a:spLocks noGrp="1"/>
          </p:cNvSpPr>
          <p:nvPr>
            <p:ph type="ftr" sz="quarter" idx="19"/>
          </p:nvPr>
        </p:nvSpPr>
        <p:spPr/>
        <p:txBody>
          <a:bodyPr/>
          <a:lstStyle/>
          <a:p>
            <a:r>
              <a:rPr lang="en-GB" dirty="0"/>
              <a:t>WHO Communication for Health</a:t>
            </a:r>
          </a:p>
        </p:txBody>
      </p:sp>
      <p:sp>
        <p:nvSpPr>
          <p:cNvPr id="4" name="Foliennummernplatzhalter 3"/>
          <p:cNvSpPr>
            <a:spLocks noGrp="1"/>
          </p:cNvSpPr>
          <p:nvPr>
            <p:ph type="sldNum" sz="quarter" idx="20"/>
          </p:nvPr>
        </p:nvSpPr>
        <p:spPr/>
        <p:txBody>
          <a:bodyPr/>
          <a:lstStyle/>
          <a:p>
            <a:fld id="{A74CE0EA-F3B5-4684-BA10-C594598FDB9C}" type="slidenum">
              <a:rPr lang="en-GB" smtClean="0"/>
              <a:pPr/>
              <a:t>8</a:t>
            </a:fld>
            <a:endParaRPr lang="en-GB" dirty="0"/>
          </a:p>
        </p:txBody>
      </p:sp>
      <p:sp>
        <p:nvSpPr>
          <p:cNvPr id="11" name="Textplatzhalter 10"/>
          <p:cNvSpPr>
            <a:spLocks noGrp="1"/>
          </p:cNvSpPr>
          <p:nvPr>
            <p:ph type="body" sz="quarter" idx="21"/>
          </p:nvPr>
        </p:nvSpPr>
        <p:spPr/>
        <p:txBody>
          <a:bodyPr>
            <a:normAutofit lnSpcReduction="10000"/>
          </a:bodyPr>
          <a:lstStyle/>
          <a:p>
            <a:r>
              <a:rPr lang="en-GB" dirty="0"/>
              <a:t>Source: </a:t>
            </a:r>
            <a:r>
              <a:rPr lang="en-US" dirty="0"/>
              <a:t>Heath, C., &amp; Heath, D. (2007). </a:t>
            </a:r>
            <a:r>
              <a:rPr lang="en-US" i="1" dirty="0"/>
              <a:t>Made to stick: Why some ideas survive and others die</a:t>
            </a:r>
            <a:r>
              <a:rPr lang="en-US" dirty="0"/>
              <a:t>. New York: Random House.</a:t>
            </a:r>
          </a:p>
          <a:p>
            <a:endParaRPr lang="en-GB" dirty="0"/>
          </a:p>
        </p:txBody>
      </p:sp>
      <p:sp>
        <p:nvSpPr>
          <p:cNvPr id="6" name="Titel 5"/>
          <p:cNvSpPr>
            <a:spLocks noGrp="1"/>
          </p:cNvSpPr>
          <p:nvPr>
            <p:ph type="title"/>
          </p:nvPr>
        </p:nvSpPr>
        <p:spPr/>
        <p:txBody>
          <a:bodyPr/>
          <a:lstStyle/>
          <a:p>
            <a:r>
              <a:rPr lang="en-GB" dirty="0"/>
              <a:t>Simple</a:t>
            </a:r>
          </a:p>
        </p:txBody>
      </p:sp>
      <p:sp>
        <p:nvSpPr>
          <p:cNvPr id="13" name="Datumsplatzhalter 12"/>
          <p:cNvSpPr>
            <a:spLocks noGrp="1"/>
          </p:cNvSpPr>
          <p:nvPr>
            <p:ph type="dt" sz="half" idx="18"/>
          </p:nvPr>
        </p:nvSpPr>
        <p:spPr/>
        <p:txBody>
          <a:bodyPr/>
          <a:lstStyle/>
          <a:p>
            <a:fld id="{7DAF4565-0D90-4B95-B2E4-D427BC849C5D}" type="datetime1">
              <a:rPr lang="en-GB" smtClean="0"/>
              <a:t>13/03/2020</a:t>
            </a:fld>
            <a:endParaRPr lang="en-GB" dirty="0"/>
          </a:p>
        </p:txBody>
      </p:sp>
    </p:spTree>
    <p:extLst>
      <p:ext uri="{BB962C8B-B14F-4D97-AF65-F5344CB8AC3E}">
        <p14:creationId xmlns:p14="http://schemas.microsoft.com/office/powerpoint/2010/main" val="219070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half" idx="2"/>
          </p:nvPr>
        </p:nvSpPr>
        <p:spPr/>
        <p:txBody>
          <a:bodyPr/>
          <a:lstStyle/>
          <a:p>
            <a:pPr>
              <a:lnSpc>
                <a:spcPct val="100000"/>
              </a:lnSpc>
              <a:buClr>
                <a:schemeClr val="bg1"/>
              </a:buClr>
            </a:pPr>
            <a:r>
              <a:rPr lang="en-GB" b="1" dirty="0">
                <a:solidFill>
                  <a:srgbClr val="F3F3F3"/>
                </a:solidFill>
              </a:rPr>
              <a:t>Get the audience to pay attention.  Once you have their attention, you must keep it</a:t>
            </a:r>
          </a:p>
          <a:p>
            <a:pPr marL="177800" indent="-177800">
              <a:lnSpc>
                <a:spcPct val="100000"/>
              </a:lnSpc>
              <a:buClr>
                <a:schemeClr val="bg1"/>
              </a:buClr>
              <a:buFont typeface="Arial" panose="020B0604020202020204" pitchFamily="34" charset="0"/>
              <a:buChar char="•"/>
            </a:pPr>
            <a:r>
              <a:rPr lang="en-GB" dirty="0">
                <a:solidFill>
                  <a:srgbClr val="F3F3F3"/>
                </a:solidFill>
              </a:rPr>
              <a:t>Generate curiosity</a:t>
            </a:r>
          </a:p>
          <a:p>
            <a:pPr marL="177800" indent="-177800">
              <a:lnSpc>
                <a:spcPct val="100000"/>
              </a:lnSpc>
              <a:buClr>
                <a:schemeClr val="bg1"/>
              </a:buClr>
              <a:buFont typeface="Arial" panose="020B0604020202020204" pitchFamily="34" charset="0"/>
              <a:buChar char="•"/>
            </a:pPr>
            <a:r>
              <a:rPr lang="en-GB" dirty="0">
                <a:solidFill>
                  <a:srgbClr val="F3F3F3"/>
                </a:solidFill>
              </a:rPr>
              <a:t>Say something surprising</a:t>
            </a:r>
          </a:p>
          <a:p>
            <a:pPr marL="177800" indent="-177800">
              <a:lnSpc>
                <a:spcPct val="100000"/>
              </a:lnSpc>
              <a:buClr>
                <a:schemeClr val="bg1"/>
              </a:buClr>
              <a:buFont typeface="Arial" panose="020B0604020202020204" pitchFamily="34" charset="0"/>
              <a:buChar char="•"/>
            </a:pPr>
            <a:r>
              <a:rPr lang="en-GB" dirty="0">
                <a:solidFill>
                  <a:srgbClr val="F3F3F3"/>
                </a:solidFill>
              </a:rPr>
              <a:t>Reveal a fact</a:t>
            </a:r>
          </a:p>
          <a:p>
            <a:pPr marL="177800" indent="-177800">
              <a:lnSpc>
                <a:spcPct val="100000"/>
              </a:lnSpc>
              <a:buClr>
                <a:schemeClr val="bg1"/>
              </a:buClr>
              <a:buFont typeface="Arial" panose="020B0604020202020204" pitchFamily="34" charset="0"/>
              <a:buChar char="•"/>
            </a:pPr>
            <a:r>
              <a:rPr lang="en-GB" dirty="0">
                <a:solidFill>
                  <a:srgbClr val="F3F3F3"/>
                </a:solidFill>
              </a:rPr>
              <a:t>Break a pattern</a:t>
            </a:r>
          </a:p>
        </p:txBody>
      </p:sp>
      <p:sp>
        <p:nvSpPr>
          <p:cNvPr id="4" name="Foliennummernplatzhalter 3"/>
          <p:cNvSpPr>
            <a:spLocks noGrp="1"/>
          </p:cNvSpPr>
          <p:nvPr>
            <p:ph type="sldNum" sz="quarter" idx="20"/>
          </p:nvPr>
        </p:nvSpPr>
        <p:spPr/>
        <p:txBody>
          <a:bodyPr/>
          <a:lstStyle/>
          <a:p>
            <a:fld id="{A74CE0EA-F3B5-4684-BA10-C594598FDB9C}" type="slidenum">
              <a:rPr lang="en-GB" smtClean="0"/>
              <a:pPr/>
              <a:t>9</a:t>
            </a:fld>
            <a:endParaRPr lang="en-GB" dirty="0"/>
          </a:p>
        </p:txBody>
      </p:sp>
      <p:sp>
        <p:nvSpPr>
          <p:cNvPr id="6" name="Titel 5"/>
          <p:cNvSpPr>
            <a:spLocks noGrp="1"/>
          </p:cNvSpPr>
          <p:nvPr>
            <p:ph type="title"/>
          </p:nvPr>
        </p:nvSpPr>
        <p:spPr/>
        <p:txBody>
          <a:bodyPr/>
          <a:lstStyle/>
          <a:p>
            <a:r>
              <a:rPr lang="en-GB" dirty="0"/>
              <a:t>Unexpected</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8" y="1874520"/>
            <a:ext cx="4028731"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180344"/>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2114</TotalTime>
  <Words>4288</Words>
  <Application>Microsoft Office PowerPoint</Application>
  <PresentationFormat>On-screen Show (4:3)</PresentationFormat>
  <Paragraphs>392</Paragraphs>
  <Slides>22</Slides>
  <Notes>21</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22</vt:i4>
      </vt:variant>
    </vt:vector>
  </HeadingPairs>
  <TitlesOfParts>
    <vt:vector size="40" baseType="lpstr">
      <vt:lpstr>Arial</vt:lpstr>
      <vt:lpstr>Calibri</vt:lpstr>
      <vt:lpstr>Ebrima</vt:lpstr>
      <vt:lpstr>freight-text-pro</vt:lpstr>
      <vt:lpstr>Helvetica</vt:lpstr>
      <vt:lpstr>Helvetica Neue</vt:lpstr>
      <vt:lpstr>Times New Roman</vt:lpstr>
      <vt:lpstr>Wingdings</vt:lpstr>
      <vt:lpstr>2_Office Theme</vt:lpstr>
      <vt:lpstr>1_Office Theme</vt:lpstr>
      <vt:lpstr>3_Office Theme</vt:lpstr>
      <vt:lpstr>5_Office Theme</vt:lpstr>
      <vt:lpstr>8_Office Theme</vt:lpstr>
      <vt:lpstr>9_Office Theme</vt:lpstr>
      <vt:lpstr>10_Office Theme</vt:lpstr>
      <vt:lpstr>11_Office Theme</vt:lpstr>
      <vt:lpstr>12_Office Theme</vt:lpstr>
      <vt:lpstr>13_Office Theme</vt:lpstr>
      <vt:lpstr>PowerPoint Presentation</vt:lpstr>
      <vt:lpstr>Scientists &amp; Experts are trained to build a systematic argument   </vt:lpstr>
      <vt:lpstr>This is how a Key Message looks</vt:lpstr>
      <vt:lpstr>Knowing your audience</vt:lpstr>
      <vt:lpstr>We are wired to forget.</vt:lpstr>
      <vt:lpstr>Primacy and Recency</vt:lpstr>
      <vt:lpstr>SUCCESS model for effective messages</vt:lpstr>
      <vt:lpstr>Simple</vt:lpstr>
      <vt:lpstr>Unexpected</vt:lpstr>
      <vt:lpstr>Concrete -  Measurable </vt:lpstr>
      <vt:lpstr>Credible</vt:lpstr>
      <vt:lpstr>Emotional</vt:lpstr>
      <vt:lpstr>Stories</vt:lpstr>
      <vt:lpstr>Rule of three</vt:lpstr>
      <vt:lpstr>27/9/3</vt:lpstr>
      <vt:lpstr>BUST JARGON AND ACRONYMS  </vt:lpstr>
      <vt:lpstr>Numbers</vt:lpstr>
      <vt:lpstr>PowerPoint Presentation</vt:lpstr>
      <vt:lpstr>Use SHORT, ACTIVE SENTENCES, CLEAN OUT JARGON </vt:lpstr>
      <vt:lpstr>Your turn!</vt:lpstr>
      <vt:lpstr>Key messages grid </vt:lpstr>
      <vt:lpstr>YOUR TURN – BUILD YOUR OWN CAMPAIGN SEE HANDOUT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Elaine Fletcher</cp:lastModifiedBy>
  <cp:revision>445</cp:revision>
  <dcterms:created xsi:type="dcterms:W3CDTF">2016-09-26T17:27:22Z</dcterms:created>
  <dcterms:modified xsi:type="dcterms:W3CDTF">2020-03-13T21:48:28Z</dcterms:modified>
</cp:coreProperties>
</file>