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9" r:id="rId2"/>
    <p:sldMasterId id="2147483733" r:id="rId3"/>
    <p:sldMasterId id="2147483805" r:id="rId4"/>
    <p:sldMasterId id="2147483856" r:id="rId5"/>
    <p:sldMasterId id="2147483881" r:id="rId6"/>
    <p:sldMasterId id="2147483894" r:id="rId7"/>
  </p:sldMasterIdLst>
  <p:notesMasterIdLst>
    <p:notesMasterId r:id="rId24"/>
  </p:notesMasterIdLst>
  <p:sldIdLst>
    <p:sldId id="2147469978" r:id="rId8"/>
    <p:sldId id="2145706297" r:id="rId9"/>
    <p:sldId id="559" r:id="rId10"/>
    <p:sldId id="2147470037" r:id="rId11"/>
    <p:sldId id="2147470080" r:id="rId12"/>
    <p:sldId id="2147470042" r:id="rId13"/>
    <p:sldId id="2147470085" r:id="rId14"/>
    <p:sldId id="2147469896" r:id="rId15"/>
    <p:sldId id="2147470081" r:id="rId16"/>
    <p:sldId id="2147470017" r:id="rId17"/>
    <p:sldId id="1093" r:id="rId18"/>
    <p:sldId id="2147470082" r:id="rId19"/>
    <p:sldId id="2147470083" r:id="rId20"/>
    <p:sldId id="2147470084" r:id="rId21"/>
    <p:sldId id="2147470086" r:id="rId22"/>
    <p:sldId id="21474700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8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984"/>
    </p:cViewPr>
  </p:sorterViewPr>
  <p:notesViewPr>
    <p:cSldViewPr snapToGrid="0">
      <p:cViewPr>
        <p:scale>
          <a:sx n="39" d="100"/>
          <a:sy n="39" d="100"/>
        </p:scale>
        <p:origin x="2524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A484A-DE40-42AB-84A7-96ADCE2EA17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6FAD6-16B3-48EA-972D-6AD417244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FAD6-16B3-48EA-972D-6AD4172449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86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575FE-2F95-48F9-95B7-6881C2CA34A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474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894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demonstrate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AB25B-D8A4-4E8B-8345-8768DA471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6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2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DF05-FB9A-EF41-B1F7-31C23E5D401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026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968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2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DF05-FB9A-EF41-B1F7-31C23E5D401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026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937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2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DF05-FB9A-EF41-B1F7-31C23E5D401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026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449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FAD6-16B3-48EA-972D-6AD4172449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FAD6-16B3-48EA-972D-6AD4172449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disclosures include being an inventor on vaccines and </a:t>
            </a:r>
            <a:r>
              <a:rPr lang="en-US" dirty="0" err="1"/>
              <a:t>mAbs</a:t>
            </a:r>
            <a:r>
              <a:rPr lang="en-US" dirty="0"/>
              <a:t> for several viruses and consulting for several companies.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FAD6-16B3-48EA-972D-6AD4172449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3B942-E21D-487A-8266-B28FC501B82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8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DF05-FB9A-EF41-B1F7-31C23E5D40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25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FAD6-16B3-48EA-972D-6AD4172449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37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2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DF05-FB9A-EF41-B1F7-31C23E5D401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026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605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6FAD6-16B3-48EA-972D-6AD4172449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FD049-CB6F-49EF-9642-4EB129ED200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05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26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ADF05-FB9A-EF41-B1F7-31C23E5D4018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026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8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825FF349-87DE-4D0F-9E50-1BBECF149CE3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5E5C21F-8194-4BCD-B995-E2CB74C1E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7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A17798B3-90CC-47D8-B855-C64F3045925B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D64EE02-E9DE-48E8-A2AC-4B935F976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B5AE5B42-C311-472F-9C42-1D782AEF4055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2AA3C92-A250-4482-B6D2-47D55A0CD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9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0B3A-3D11-4E9D-B616-CADFC3F92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ED094-A8DC-4E66-93C8-DB3A40A34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C571C-C8CB-4D36-9D9C-0F4FB0C2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7A77-FF5F-419F-98EE-1E7834A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4AB6E-5299-4877-968A-B4D27DEC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CC67-625E-4135-85CB-1690767C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8C726-15BE-4BD7-814B-4277E2D5F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61D2C-ADF0-42F1-BCB2-CE8EE597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BA5A2-6853-4ED7-B183-738431E8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8D908-92A1-463A-8397-196D375A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8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7AB7-B7E7-43B6-B8B2-2E915D61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CF086-4B2D-4DA4-9CCB-6A3D319BB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B1217-793E-4A65-A4CC-27EF51E7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D6235-A3CA-4F81-8478-95428C4F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64F0-ADD8-4138-856B-9FFF9767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0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6425-DA5D-4D19-8EFC-5AE134D7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4850E-5536-4908-9375-538147828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3DBF5-00F3-41B3-8226-6B92A197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5BBF9-C2F6-478C-81BB-F5FE3652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62C6A-6707-4234-87DB-4B963B45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E514A-F7D7-4E09-A068-00778950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97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8835-8CFF-4E72-8E85-1FA433DF9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1132A-E110-4D9E-8B14-34FAF7955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E2D4D-8C08-4846-9169-E1A482D50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A6C87-046D-4C97-901E-B9BDDABC05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0ACB3A-6F31-4C55-8B03-CE65E497F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1727E-EC14-4282-AE98-0D65E97C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3D5D5-AF97-4C5F-B8B0-2E3C444B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8667E-A4B8-4732-BF70-ECF49DAD8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81AE-F509-4DFB-8B34-39197FE7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07E0A-CD43-4BFB-90A1-A3D9B63A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22208-A782-40AC-A237-7B44F7A0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1AF06-2B8C-4787-8B55-7182E83B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48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10689-C7CE-48C7-A3B0-768130781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0D87B-44CC-4AD1-8328-4C6A4DD1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AB302-3A11-4FB4-8A3A-262092A5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7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524F-80AC-461A-B33A-67D981E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3E7F-0C13-4323-9387-88D5700B0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F1262-CC51-4151-A150-7F45012B4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F3F42-5093-4698-9739-8855C9A5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D28A2-C8CE-4ACC-8654-3169DDC7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D5FC6-800F-48F3-907F-A24B0FFB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2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610E9E6B-B5C6-4517-B7EC-06A5FC5A2D61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E54D5A6-AACA-4D70-B4B8-BE67E5821B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0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820D-963C-40DA-80EF-A640498F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84BDB-7C20-4C64-B2D3-CC4695103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69DEB-4BA1-4DB6-A060-55010B158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6163D-AF67-43F3-B547-A1CC60BD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5F52B-9104-44D7-9012-B5E65534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757EC-02A1-4731-9BE9-FB82C8C0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2856-C6DE-4FFF-AD78-0AD6AE80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43A5F-A1B2-4752-BB57-9070FBC63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78306-6B0B-4F81-B2EC-D01F07DD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3126-0CEE-4B82-A9A7-04B4D9B1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3C906-371E-4E7B-8C4F-922936DDC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45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CCB9D2-9DF9-4479-B441-591ABE8AD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D6A42-01CF-46B1-B668-C3CC00C4B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AD96C-8FB4-45D4-9E3E-C15ADA23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57970-53C7-42C3-A416-A5C93BE66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3D3A-41A0-4BE8-A418-9864B569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48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A6A1-5F48-4C4F-9932-61BF5E2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61D48-39DE-4918-AB8B-B2E92228B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EA5A-1470-4226-9ECB-CF1166EE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CD9EE-5C09-489B-8B17-78CBCAC0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B64E-823B-4D17-9287-D3844033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3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09A0-516E-4A4C-841F-E9EF69E9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6EB6-06DA-44C9-B7F1-232545C51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C3B9-C14F-43B4-815A-15230DA8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36470-B65E-471D-B4E4-283EC38C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09250-2F0A-4577-8EA0-8A95221E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80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CC6A-9261-4B82-B83C-DA1B35ACB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FA8DB-2CA9-4B76-AF5A-212AF52B4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DCE2D-8D74-4206-9D1A-DB1AA0B25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F8E07-EB60-48B7-AD03-7FF0D5BB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91AAB-1641-4C0C-A2EB-B179C941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2204-D378-4099-B271-ECD22A6A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2A5AE-0217-47CF-A4AA-642BB759F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0FCCC-D12E-4D7B-8EA9-0B8EBD36D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B21D2-2D3A-4320-A65D-F9EB85B0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FBAC7-AB8A-4508-9421-41AE42F5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2119E-5864-4A62-9A9A-C6146E82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6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75FF-E2FD-4A89-8D77-FCE09D110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FB390-B8DB-414E-9CE4-B02ED99A3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E2CEC-A536-4152-9A99-67B2A4CEB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5AA9B-AC96-4788-A5FF-C6825FBD6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7C5FB-5104-4397-8EDD-D4ED5677B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114BA0-6D55-440B-8B0A-9104816D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99427-7A8D-48C3-ACC8-58B70D08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B4E340-1849-447F-B1ED-483B59A7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1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47C06-133D-47DD-810B-23E90F30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5A4D3-6C49-4941-B6A3-BA5C745FF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5389A-5BD4-467F-933B-A7C3D678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1E0B0-8F50-45C4-BF91-ADA4219A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5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3BE02-9F23-4777-B56C-BE972C44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49EA0-1313-4F2E-A0E1-4E4A3E7E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05659-CD7E-4536-BF4B-5CE974E6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1AEE2A72-F5FF-49E9-9608-8186A3A77C4F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73AD81C-C9DC-4353-9339-088E470E7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98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8080-8875-473C-9683-47F95AF5D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B320-A979-4AAA-805A-DDF688DEE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409243-F879-4071-9C28-B55D98D41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EE14B-7F0E-4119-AD78-601F96BC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592D2-3967-46B5-BBBF-09F402B9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5C94E-991F-46FB-BE1D-6BB726DD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67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E775-60D7-4367-A97C-8F26D76BF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D036E-F7CE-483B-B512-9EAA2FAA7E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E99A1-F2B9-49DC-9BE9-94C1BA18B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FCE0E-787F-472E-A839-5182C282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77B43-DBBB-4266-880F-595D4C86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5DE8B-5CBA-40BD-9E7D-3098CA6B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1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2FC5B-ECDD-44DC-9A11-2A892B45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9B164-AEE2-4F5C-853E-C0E6C801D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A9505-C912-43A5-B48F-1D3D1BDA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34801-D43B-4CDD-BC08-1521ADAE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80877-7D10-48D7-B46E-20EDF577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3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FE1BA-FFD3-411E-B054-A7280F101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7ED77-19FA-4950-BCE9-045EABBE2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67838-BBFC-4910-968E-8D0B3B3D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68E4F-1EAB-42D9-AD5A-97364446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5FC18-239B-4704-BBCD-AB5B0778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87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13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5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98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07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7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0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2B212672-DAE3-4572-9624-6178F0E5009E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87EB387-946C-4A1C-9D5E-F7F907808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72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09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4827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25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60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03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72A227-6BE9-1A4D-BF0F-2CF2310C1D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7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1A585-85D0-B540-8753-187DEF270C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7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0687B-76CE-2B42-AAB8-E84D26BD3D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47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2" y="19812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0FD8D-2885-C54B-98F2-0A87E54DC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4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91B37-8595-D849-85ED-FDB789B28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3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2D7FE6A0-F0C5-494E-8A07-3520F87F6AC0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F193E06-2559-4D60-98D0-8C1BDB3FB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249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1F3F90EB-8E7B-442C-AF0C-FC37D5D1EC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5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779F2-CD43-6E4E-B341-C61308EEC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1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1B499-7D2C-B64B-995B-236C58DE1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10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44430-53BF-7448-AFCB-C7D73B77C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65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22AB-66DD-D649-B12B-95EF789C3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59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799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E026B-3960-754F-93AA-ABA62D3A5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395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6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298" indent="0" algn="ctr">
              <a:buNone/>
              <a:defRPr/>
            </a:lvl2pPr>
            <a:lvl3pPr marL="904601" indent="0" algn="ctr">
              <a:buNone/>
              <a:defRPr/>
            </a:lvl3pPr>
            <a:lvl4pPr marL="1356900" indent="0" algn="ctr">
              <a:buNone/>
              <a:defRPr/>
            </a:lvl4pPr>
            <a:lvl5pPr marL="1809203" indent="0" algn="ctr">
              <a:buNone/>
              <a:defRPr/>
            </a:lvl5pPr>
            <a:lvl6pPr marL="2261511" indent="0" algn="ctr">
              <a:buNone/>
              <a:defRPr/>
            </a:lvl6pPr>
            <a:lvl7pPr marL="2713792" indent="0" algn="ctr">
              <a:buNone/>
              <a:defRPr/>
            </a:lvl7pPr>
            <a:lvl8pPr marL="3166091" indent="0" algn="ctr">
              <a:buNone/>
              <a:defRPr/>
            </a:lvl8pPr>
            <a:lvl9pPr marL="361839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36C9353A-CB0C-4E37-B236-B903DDF68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675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8DADCD3C-B872-4403-B6B1-FBC19D224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16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7043"/>
            <a:ext cx="10363200" cy="1362075"/>
          </a:xfrm>
        </p:spPr>
        <p:txBody>
          <a:bodyPr anchor="t"/>
          <a:lstStyle>
            <a:lvl1pPr algn="l">
              <a:defRPr sz="39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8"/>
            <a:ext cx="10363200" cy="1500187"/>
          </a:xfrm>
        </p:spPr>
        <p:txBody>
          <a:bodyPr anchor="b"/>
          <a:lstStyle>
            <a:lvl1pPr marL="0" indent="0">
              <a:buNone/>
              <a:defRPr sz="1996"/>
            </a:lvl1pPr>
            <a:lvl2pPr marL="452298" indent="0">
              <a:buNone/>
              <a:defRPr sz="1814"/>
            </a:lvl2pPr>
            <a:lvl3pPr marL="904601" indent="0">
              <a:buNone/>
              <a:defRPr sz="1633"/>
            </a:lvl3pPr>
            <a:lvl4pPr marL="1356900" indent="0">
              <a:buNone/>
              <a:defRPr sz="1361"/>
            </a:lvl4pPr>
            <a:lvl5pPr marL="1809203" indent="0">
              <a:buNone/>
              <a:defRPr sz="1361"/>
            </a:lvl5pPr>
            <a:lvl6pPr marL="2261511" indent="0">
              <a:buNone/>
              <a:defRPr sz="1361"/>
            </a:lvl6pPr>
            <a:lvl7pPr marL="2713792" indent="0">
              <a:buNone/>
              <a:defRPr sz="1361"/>
            </a:lvl7pPr>
            <a:lvl8pPr marL="3166091" indent="0">
              <a:buNone/>
              <a:defRPr sz="1361"/>
            </a:lvl8pPr>
            <a:lvl9pPr marL="3618397" indent="0">
              <a:buNone/>
              <a:defRPr sz="136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BE7BE901-3E79-4D60-90FE-A5663CE44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93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12"/>
            </a:lvl1pPr>
            <a:lvl2pPr>
              <a:defRPr sz="2359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12"/>
            </a:lvl1pPr>
            <a:lvl2pPr>
              <a:defRPr sz="2359"/>
            </a:lvl2pPr>
            <a:lvl3pPr>
              <a:defRPr sz="1996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A308BD64-2846-4535-8AAE-ECD69137C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94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80E3CC4E-2468-4FBA-B79F-B71ACEE70FB3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947A3B0-841B-4A3B-A2C2-26E134635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51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359" b="1"/>
            </a:lvl1pPr>
            <a:lvl2pPr marL="452298" indent="0">
              <a:buNone/>
              <a:defRPr sz="1996" b="1"/>
            </a:lvl2pPr>
            <a:lvl3pPr marL="904601" indent="0">
              <a:buNone/>
              <a:defRPr sz="1814" b="1"/>
            </a:lvl3pPr>
            <a:lvl4pPr marL="1356900" indent="0">
              <a:buNone/>
              <a:defRPr sz="1633" b="1"/>
            </a:lvl4pPr>
            <a:lvl5pPr marL="1809203" indent="0">
              <a:buNone/>
              <a:defRPr sz="1633" b="1"/>
            </a:lvl5pPr>
            <a:lvl6pPr marL="2261511" indent="0">
              <a:buNone/>
              <a:defRPr sz="1633" b="1"/>
            </a:lvl6pPr>
            <a:lvl7pPr marL="2713792" indent="0">
              <a:buNone/>
              <a:defRPr sz="1633" b="1"/>
            </a:lvl7pPr>
            <a:lvl8pPr marL="3166091" indent="0">
              <a:buNone/>
              <a:defRPr sz="1633" b="1"/>
            </a:lvl8pPr>
            <a:lvl9pPr marL="3618397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359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4"/>
            <a:ext cx="5389033" cy="639762"/>
          </a:xfrm>
        </p:spPr>
        <p:txBody>
          <a:bodyPr anchor="b"/>
          <a:lstStyle>
            <a:lvl1pPr marL="0" indent="0">
              <a:buNone/>
              <a:defRPr sz="2359" b="1"/>
            </a:lvl1pPr>
            <a:lvl2pPr marL="452298" indent="0">
              <a:buNone/>
              <a:defRPr sz="1996" b="1"/>
            </a:lvl2pPr>
            <a:lvl3pPr marL="904601" indent="0">
              <a:buNone/>
              <a:defRPr sz="1814" b="1"/>
            </a:lvl3pPr>
            <a:lvl4pPr marL="1356900" indent="0">
              <a:buNone/>
              <a:defRPr sz="1633" b="1"/>
            </a:lvl4pPr>
            <a:lvl5pPr marL="1809203" indent="0">
              <a:buNone/>
              <a:defRPr sz="1633" b="1"/>
            </a:lvl5pPr>
            <a:lvl6pPr marL="2261511" indent="0">
              <a:buNone/>
              <a:defRPr sz="1633" b="1"/>
            </a:lvl6pPr>
            <a:lvl7pPr marL="2713792" indent="0">
              <a:buNone/>
              <a:defRPr sz="1633" b="1"/>
            </a:lvl7pPr>
            <a:lvl8pPr marL="3166091" indent="0">
              <a:buNone/>
              <a:defRPr sz="1633" b="1"/>
            </a:lvl8pPr>
            <a:lvl9pPr marL="3618397" indent="0">
              <a:buNone/>
              <a:defRPr sz="16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359"/>
            </a:lvl1pPr>
            <a:lvl2pPr>
              <a:defRPr sz="1996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B0D68321-A597-42AA-99F1-130ABC795A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42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7878872D-338C-4C2D-9778-47921E3C6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246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57706997-1598-48C2-8E8A-922A7D470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800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0" y="273193"/>
            <a:ext cx="6815666" cy="5853113"/>
          </a:xfrm>
        </p:spPr>
        <p:txBody>
          <a:bodyPr/>
          <a:lstStyle>
            <a:lvl1pPr>
              <a:defRPr sz="3175"/>
            </a:lvl1pPr>
            <a:lvl2pPr>
              <a:defRPr sz="2812"/>
            </a:lvl2pPr>
            <a:lvl3pPr>
              <a:defRPr sz="2359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361"/>
            </a:lvl1pPr>
            <a:lvl2pPr marL="452298" indent="0">
              <a:buNone/>
              <a:defRPr sz="1179"/>
            </a:lvl2pPr>
            <a:lvl3pPr marL="904601" indent="0">
              <a:buNone/>
              <a:defRPr sz="998"/>
            </a:lvl3pPr>
            <a:lvl4pPr marL="1356900" indent="0">
              <a:buNone/>
              <a:defRPr sz="907"/>
            </a:lvl4pPr>
            <a:lvl5pPr marL="1809203" indent="0">
              <a:buNone/>
              <a:defRPr sz="907"/>
            </a:lvl5pPr>
            <a:lvl6pPr marL="2261511" indent="0">
              <a:buNone/>
              <a:defRPr sz="907"/>
            </a:lvl6pPr>
            <a:lvl7pPr marL="2713792" indent="0">
              <a:buNone/>
              <a:defRPr sz="907"/>
            </a:lvl7pPr>
            <a:lvl8pPr marL="3166091" indent="0">
              <a:buNone/>
              <a:defRPr sz="907"/>
            </a:lvl8pPr>
            <a:lvl9pPr marL="3618397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F3FB4BFC-DFE5-4DBA-9477-490F4AF05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923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75"/>
            </a:lvl1pPr>
            <a:lvl2pPr marL="452298" indent="0">
              <a:buNone/>
              <a:defRPr sz="2812"/>
            </a:lvl2pPr>
            <a:lvl3pPr marL="904601" indent="0">
              <a:buNone/>
              <a:defRPr sz="2359"/>
            </a:lvl3pPr>
            <a:lvl4pPr marL="1356900" indent="0">
              <a:buNone/>
              <a:defRPr sz="1996"/>
            </a:lvl4pPr>
            <a:lvl5pPr marL="1809203" indent="0">
              <a:buNone/>
              <a:defRPr sz="1996"/>
            </a:lvl5pPr>
            <a:lvl6pPr marL="2261511" indent="0">
              <a:buNone/>
              <a:defRPr sz="1996"/>
            </a:lvl6pPr>
            <a:lvl7pPr marL="2713792" indent="0">
              <a:buNone/>
              <a:defRPr sz="1996"/>
            </a:lvl7pPr>
            <a:lvl8pPr marL="3166091" indent="0">
              <a:buNone/>
              <a:defRPr sz="1996"/>
            </a:lvl8pPr>
            <a:lvl9pPr marL="3618397" indent="0">
              <a:buNone/>
              <a:defRPr sz="199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361"/>
            </a:lvl1pPr>
            <a:lvl2pPr marL="452298" indent="0">
              <a:buNone/>
              <a:defRPr sz="1179"/>
            </a:lvl2pPr>
            <a:lvl3pPr marL="904601" indent="0">
              <a:buNone/>
              <a:defRPr sz="998"/>
            </a:lvl3pPr>
            <a:lvl4pPr marL="1356900" indent="0">
              <a:buNone/>
              <a:defRPr sz="907"/>
            </a:lvl4pPr>
            <a:lvl5pPr marL="1809203" indent="0">
              <a:buNone/>
              <a:defRPr sz="907"/>
            </a:lvl5pPr>
            <a:lvl6pPr marL="2261511" indent="0">
              <a:buNone/>
              <a:defRPr sz="907"/>
            </a:lvl6pPr>
            <a:lvl7pPr marL="2713792" indent="0">
              <a:buNone/>
              <a:defRPr sz="907"/>
            </a:lvl7pPr>
            <a:lvl8pPr marL="3166091" indent="0">
              <a:buNone/>
              <a:defRPr sz="907"/>
            </a:lvl8pPr>
            <a:lvl9pPr marL="3618397" indent="0">
              <a:buNone/>
              <a:defRPr sz="9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12468548-14CD-4976-94B3-F576B5E7C3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401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D4DE3ED4-182E-400C-A48A-60CD54804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989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78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781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48D7367A-1954-490B-B643-D01D11E1D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152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3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03782" hangingPunct="0">
              <a:lnSpc>
                <a:spcPct val="93000"/>
              </a:lnSpc>
              <a:buClr>
                <a:srgbClr val="000000"/>
              </a:buClr>
              <a:buSzPct val="45000"/>
              <a:defRPr>
                <a:ea typeface="msgothic" charset="0"/>
                <a:cs typeface="ms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0325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lvl1pPr>
          </a:lstStyle>
          <a:p>
            <a:fld id="{439517CC-406B-4EF6-BFD1-9A6CB7E15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9565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44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7466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A66CE578-DC04-4A5C-B131-099E82CAFB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7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A6BF6ABD-F895-4E33-8221-FC57F03EF6A3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005FD82-804F-4CBF-AC22-CAE5F2ED0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7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852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65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26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34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A66CE578-DC04-4A5C-B131-099E82CAFB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422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3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41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88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046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5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3EDD-74F3-4ED4-88A1-B875DC18AE0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1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90F99444-7E97-46D8-9A79-5A0D4DA7149A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6A3709-F91F-48CF-A51D-83F0922CD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6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fld id="{47D3B543-5E28-43DD-A5C4-C4058D69745F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B0ACCAC-D6ED-42E7-BBBA-288AC8100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7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3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F61E2DB-D7DF-49CE-ACD9-AB0B60BA57F4}" type="datetime1">
              <a:rPr lang="en-US"/>
              <a:pPr>
                <a:defRPr/>
              </a:pPr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5B6B0E-0E1A-4884-91A1-58F5FFDED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2060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Arial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Arial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Arial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Arial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CDBD0-7127-4431-8AAB-1D4F2A89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77C10-EAB4-45AA-84FA-43C5A809C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62958-6683-4549-8828-DFBDAC476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CB4D-680E-440E-8248-36F71E89968E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29DA-ECA8-4768-A203-3E9EA0BCD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A88F-B355-43CA-BB3B-4C60563B4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722C-6F50-4174-8DA6-FBA98DC8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FD856-549F-4399-8866-A0AA5C6D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0373F-D576-42C4-ADDB-64B2E0B6C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691C3-D9E9-4E7F-A8EE-09377DDE3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3C9C-80C4-4C6C-B1DA-61921BE02477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B7744-6ECB-4C97-AEFC-3476C99D4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FC6E2-E039-43C8-A6CD-1F5905B4D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F4FA-0CC3-421F-9968-F44F812E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3E30879-446F-4218-A7C2-2C213849AF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3F90EB-8E7B-442C-AF0C-FC37D5D1EC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F8A622-E245-C045-9714-B91C93B9C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5070"/>
            <a:ext cx="10974720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72" tIns="49838" rIns="99672" bIns="498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0008"/>
            <a:ext cx="1097472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672" tIns="49838" rIns="99672" bIns="49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641" y="6245937"/>
            <a:ext cx="28454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72" tIns="49838" rIns="99672" bIns="49838" numCol="1" anchor="t" anchorCtr="0" compatLnSpc="1">
            <a:prstTxWarp prst="textNoShape">
              <a:avLst/>
            </a:prstTxWarp>
          </a:bodyPr>
          <a:lstStyle>
            <a:lvl1pPr defTabSz="904601" hangingPunct="1">
              <a:lnSpc>
                <a:spcPct val="100000"/>
              </a:lnSpc>
              <a:buClrTx/>
              <a:buSzTx/>
              <a:defRPr sz="1361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401" y="6245937"/>
            <a:ext cx="385920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72" tIns="49838" rIns="99672" bIns="49838" numCol="1" anchor="t" anchorCtr="0" compatLnSpc="1">
            <a:prstTxWarp prst="textNoShape">
              <a:avLst/>
            </a:prstTxWarp>
          </a:bodyPr>
          <a:lstStyle>
            <a:lvl1pPr algn="ctr" defTabSz="904601" hangingPunct="1">
              <a:lnSpc>
                <a:spcPct val="100000"/>
              </a:lnSpc>
              <a:buClrTx/>
              <a:buSzTx/>
              <a:defRPr sz="1361" b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921" y="6245937"/>
            <a:ext cx="2845440" cy="4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672" tIns="49838" rIns="99672" bIns="49838" numCol="1" anchor="t" anchorCtr="0" compatLnSpc="1">
            <a:prstTxWarp prst="textNoShape">
              <a:avLst/>
            </a:prstTxWarp>
          </a:bodyPr>
          <a:lstStyle>
            <a:lvl1pPr algn="r" defTabSz="904433" hangingPunct="1">
              <a:lnSpc>
                <a:spcPct val="100000"/>
              </a:lnSpc>
              <a:buClrTx/>
              <a:buSzTx/>
              <a:defRPr sz="136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fld id="{E2FCB275-E3CE-4E72-8581-DB12F2D5991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0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pitchFamily="34" charset="0"/>
        </a:defRPr>
      </a:lvl5pPr>
      <a:lvl6pPr marL="452298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pitchFamily="34" charset="0"/>
        </a:defRPr>
      </a:lvl6pPr>
      <a:lvl7pPr marL="904601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pitchFamily="34" charset="0"/>
        </a:defRPr>
      </a:lvl7pPr>
      <a:lvl8pPr marL="1356900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pitchFamily="34" charset="0"/>
        </a:defRPr>
      </a:lvl8pPr>
      <a:lvl9pPr marL="1809203" algn="ctr" rtl="0" fontAlgn="base">
        <a:spcBef>
          <a:spcPct val="0"/>
        </a:spcBef>
        <a:spcAft>
          <a:spcPct val="0"/>
        </a:spcAft>
        <a:defRPr sz="4445">
          <a:solidFill>
            <a:schemeClr val="tx2"/>
          </a:solidFill>
          <a:latin typeface="Arial" pitchFamily="34" charset="0"/>
        </a:defRPr>
      </a:lvl9pPr>
    </p:titleStyle>
    <p:bodyStyle>
      <a:lvl1pPr marL="338443" indent="-338443" algn="l" rtl="0" eaLnBrk="0" fontAlgn="base" hangingPunct="0">
        <a:spcBef>
          <a:spcPct val="20000"/>
        </a:spcBef>
        <a:spcAft>
          <a:spcPct val="0"/>
        </a:spcAft>
        <a:buChar char="•"/>
        <a:defRPr sz="3175">
          <a:solidFill>
            <a:schemeClr val="tx1"/>
          </a:solidFill>
          <a:latin typeface="+mn-lt"/>
          <a:ea typeface="+mn-ea"/>
          <a:cs typeface="+mn-cs"/>
        </a:defRPr>
      </a:lvl1pPr>
      <a:lvl2pPr marL="734492" indent="-282275" algn="l" rtl="0" eaLnBrk="0" fontAlgn="base" hangingPunct="0">
        <a:spcBef>
          <a:spcPct val="20000"/>
        </a:spcBef>
        <a:spcAft>
          <a:spcPct val="0"/>
        </a:spcAft>
        <a:buChar char="–"/>
        <a:defRPr sz="2812">
          <a:solidFill>
            <a:schemeClr val="tx1"/>
          </a:solidFill>
          <a:latin typeface="+mn-lt"/>
        </a:defRPr>
      </a:lvl2pPr>
      <a:lvl3pPr marL="1130542" indent="-226109" algn="l" rtl="0" eaLnBrk="0" fontAlgn="base" hangingPunct="0">
        <a:spcBef>
          <a:spcPct val="20000"/>
        </a:spcBef>
        <a:spcAft>
          <a:spcPct val="0"/>
        </a:spcAft>
        <a:buChar char="•"/>
        <a:defRPr sz="2359">
          <a:solidFill>
            <a:schemeClr val="tx1"/>
          </a:solidFill>
          <a:latin typeface="+mn-lt"/>
        </a:defRPr>
      </a:lvl3pPr>
      <a:lvl4pPr marL="1582758" indent="-226109" algn="l" rtl="0" eaLnBrk="0" fontAlgn="base" hangingPunct="0">
        <a:spcBef>
          <a:spcPct val="20000"/>
        </a:spcBef>
        <a:spcAft>
          <a:spcPct val="0"/>
        </a:spcAft>
        <a:buChar char="–"/>
        <a:defRPr sz="1996">
          <a:solidFill>
            <a:schemeClr val="tx1"/>
          </a:solidFill>
          <a:latin typeface="+mn-lt"/>
        </a:defRPr>
      </a:lvl4pPr>
      <a:lvl5pPr marL="2034975" indent="-226109" algn="l" rtl="0" eaLnBrk="0" fontAlgn="base" hangingPunct="0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5pPr>
      <a:lvl6pPr marL="2487649" indent="-226149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6pPr>
      <a:lvl7pPr marL="2939951" indent="-226149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7pPr>
      <a:lvl8pPr marL="3392259" indent="-226149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8pPr>
      <a:lvl9pPr marL="3844545" indent="-226149" algn="l" rtl="0" fontAlgn="base">
        <a:spcBef>
          <a:spcPct val="20000"/>
        </a:spcBef>
        <a:spcAft>
          <a:spcPct val="0"/>
        </a:spcAft>
        <a:buChar char="»"/>
        <a:defRPr sz="199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52298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04601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56900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09203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261511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13792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166091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18397" algn="l" defTabSz="90460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6CE578-DC04-4A5C-B131-099E82CAF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0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10" Type="http://schemas.openxmlformats.org/officeDocument/2006/relationships/image" Target="../media/image35.png"/><Relationship Id="rId4" Type="http://schemas.openxmlformats.org/officeDocument/2006/relationships/image" Target="../media/image31.tif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19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4576AE-6B7C-4041-BAB9-7C7518D3F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" y="0"/>
            <a:ext cx="12192000" cy="6858000"/>
          </a:xfrm>
          <a:prstGeom prst="rect">
            <a:avLst/>
          </a:prstGeom>
        </p:spPr>
      </p:pic>
      <p:sp>
        <p:nvSpPr>
          <p:cNvPr id="22" name="Title 9">
            <a:extLst>
              <a:ext uri="{FF2B5EF4-FFF2-40B4-BE49-F238E27FC236}">
                <a16:creationId xmlns:a16="http://schemas.microsoft.com/office/drawing/2014/main" id="{57386756-B419-4483-B7F3-5DBFB1EEECA8}"/>
              </a:ext>
            </a:extLst>
          </p:cNvPr>
          <p:cNvSpPr txBox="1">
            <a:spLocks/>
          </p:cNvSpPr>
          <p:nvPr/>
        </p:nvSpPr>
        <p:spPr bwMode="auto">
          <a:xfrm>
            <a:off x="464835" y="2067230"/>
            <a:ext cx="11280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 i="0" kern="1200" cap="small" baseline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189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377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566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754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Arial" pitchFamily="34" charset="0"/>
              </a:rPr>
              <a:t>A scientific approach to pandemic preparedness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8C5BDBB7-523B-4F6C-9DB6-AA7E2800D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260" y="3285064"/>
            <a:ext cx="1002976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prstClr val="black"/>
                </a:solidFill>
              </a:rPr>
              <a:t>WHO R&amp;D Blueprint Consultation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prstClr val="black"/>
                </a:solidFill>
              </a:rPr>
              <a:t>A Scientific Framework for Epidemic and Pandemic Research Preparedness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i="1" kern="0" dirty="0">
                <a:solidFill>
                  <a:prstClr val="black"/>
                </a:solidFill>
              </a:rPr>
              <a:t>Scientific opportunities to achieve fast and equitable access 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i="1" kern="0" dirty="0">
                <a:solidFill>
                  <a:prstClr val="black"/>
                </a:solidFill>
              </a:rPr>
              <a:t>high-quality and trusted vaccines for future pandemics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October 24, 2023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AF5D82-5A91-DB14-78FB-1D959AF41A42}"/>
              </a:ext>
            </a:extLst>
          </p:cNvPr>
          <p:cNvGrpSpPr>
            <a:grpSpLocks noChangeAspect="1"/>
          </p:cNvGrpSpPr>
          <p:nvPr/>
        </p:nvGrpSpPr>
        <p:grpSpPr>
          <a:xfrm>
            <a:off x="3756073" y="34048"/>
            <a:ext cx="4698140" cy="1095184"/>
            <a:chOff x="791622" y="-53055"/>
            <a:chExt cx="7873013" cy="18352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FE911B-E853-C245-27ED-7BF63F23F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52478" y="-53055"/>
              <a:ext cx="6415088" cy="1285875"/>
            </a:xfrm>
            <a:prstGeom prst="rect">
              <a:avLst/>
            </a:prstGeom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26622A9-3098-20C5-486C-416ADBC2A6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1622" y="-53055"/>
              <a:ext cx="1464755" cy="1835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7C62C7A-2393-EB3C-E2EC-5962A801D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52478" y="1199997"/>
              <a:ext cx="6512157" cy="54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5">
            <a:extLst>
              <a:ext uri="{FF2B5EF4-FFF2-40B4-BE49-F238E27FC236}">
                <a16:creationId xmlns:a16="http://schemas.microsoft.com/office/drawing/2014/main" id="{1675A235-FA81-4B6D-FA5E-B707F0C3F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626" y="5252063"/>
            <a:ext cx="69911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Barney S. Graham, MD, PhD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Director </a:t>
            </a:r>
            <a:r>
              <a:rPr lang="en-US" altLang="en-US" sz="1600" b="1" kern="0" dirty="0">
                <a:solidFill>
                  <a:prstClr val="black"/>
                </a:solidFill>
              </a:rPr>
              <a:t>of David Satcher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Global Health Equity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Professor of Medicine and Microbiology, Biochemistry, Immunology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Morehouse School of 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Atlanta, GA</a:t>
            </a:r>
          </a:p>
        </p:txBody>
      </p:sp>
    </p:spTree>
    <p:extLst>
      <p:ext uri="{BB962C8B-B14F-4D97-AF65-F5344CB8AC3E}">
        <p14:creationId xmlns:p14="http://schemas.microsoft.com/office/powerpoint/2010/main" val="31587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9"/>
    </mc:Choice>
    <mc:Fallback xmlns="">
      <p:transition spd="slow" advTm="17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69"/>
          <p:cNvSpPr txBox="1">
            <a:spLocks noChangeArrowheads="1"/>
          </p:cNvSpPr>
          <p:nvPr/>
        </p:nvSpPr>
        <p:spPr bwMode="auto">
          <a:xfrm>
            <a:off x="0" y="165609"/>
            <a:ext cx="12192000" cy="7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itchFamily="34" charset="0"/>
                <a:ea typeface="ＭＳ Ｐゴシック" pitchFamily="34" charset="-128"/>
                <a:cs typeface="+mn-cs"/>
              </a:rPr>
              <a:t>Structure of Prefusion RSV F Glycoprotein</a:t>
            </a:r>
          </a:p>
        </p:txBody>
      </p:sp>
      <p:pic>
        <p:nvPicPr>
          <p:cNvPr id="332806" name="Picture 3" descr="C:\Users\mclellanja\Desktop\Prefusion Manuscript\Figures\Figure 2\PostF_Trimer_Glycan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24" y="1551471"/>
            <a:ext cx="2130490" cy="399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7" name="TextBox 20"/>
          <p:cNvSpPr txBox="1">
            <a:spLocks noChangeArrowheads="1"/>
          </p:cNvSpPr>
          <p:nvPr/>
        </p:nvSpPr>
        <p:spPr bwMode="auto">
          <a:xfrm>
            <a:off x="9646090" y="5562084"/>
            <a:ext cx="12446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Postfusion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2808" name="TextBox 22"/>
          <p:cNvSpPr txBox="1">
            <a:spLocks noChangeArrowheads="1"/>
          </p:cNvSpPr>
          <p:nvPr/>
        </p:nvSpPr>
        <p:spPr bwMode="auto">
          <a:xfrm>
            <a:off x="5800810" y="5562084"/>
            <a:ext cx="140017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Prefusion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32809" name="Picture 2" descr="C:\Users\mclellanja\Desktop\Prefusion Manuscript\Figures\Figure 2\PreF_Trimer_Glycan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74" y="2823767"/>
            <a:ext cx="21018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70"/>
          <p:cNvSpPr>
            <a:spLocks noChangeShapeType="1"/>
          </p:cNvSpPr>
          <p:nvPr/>
        </p:nvSpPr>
        <p:spPr bwMode="auto">
          <a:xfrm>
            <a:off x="0" y="964209"/>
            <a:ext cx="1216152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 pitchFamily="34" charset="-128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9547" y="1909537"/>
            <a:ext cx="2689885" cy="3446729"/>
            <a:chOff x="8983579" y="1556592"/>
            <a:chExt cx="2689885" cy="34467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97241" y="1657350"/>
              <a:ext cx="2576223" cy="334597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983579" y="1556592"/>
              <a:ext cx="381752" cy="147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4" y="1747016"/>
            <a:ext cx="3310682" cy="355381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8DF7F74-2126-4D08-913A-1156F8B8ABF1}"/>
              </a:ext>
            </a:extLst>
          </p:cNvPr>
          <p:cNvSpPr/>
          <p:nvPr/>
        </p:nvSpPr>
        <p:spPr>
          <a:xfrm>
            <a:off x="9483241" y="3866059"/>
            <a:ext cx="1570297" cy="1009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0DAD9A-1882-4B50-B3DA-03B6885CFEE9}"/>
              </a:ext>
            </a:extLst>
          </p:cNvPr>
          <p:cNvSpPr/>
          <p:nvPr/>
        </p:nvSpPr>
        <p:spPr>
          <a:xfrm>
            <a:off x="7107201" y="3875964"/>
            <a:ext cx="1570297" cy="1009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AEBF90E-6672-1CED-EA40-3BD352B968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94" y="4709316"/>
            <a:ext cx="3861383" cy="1191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333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349F71-D0FB-6E43-848E-4CC4CEFE2F00}"/>
              </a:ext>
            </a:extLst>
          </p:cNvPr>
          <p:cNvSpPr txBox="1">
            <a:spLocks/>
          </p:cNvSpPr>
          <p:nvPr/>
        </p:nvSpPr>
        <p:spPr>
          <a:xfrm>
            <a:off x="612713" y="8793"/>
            <a:ext cx="10966571" cy="806627"/>
          </a:xfrm>
          <a:prstGeom prst="rect">
            <a:avLst/>
          </a:prstGeom>
        </p:spPr>
        <p:txBody>
          <a:bodyPr vert="horz" lIns="90324" tIns="45165" rIns="90324" bIns="4516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Targeting right antigenic site matters</a:t>
            </a:r>
          </a:p>
        </p:txBody>
      </p:sp>
      <p:sp>
        <p:nvSpPr>
          <p:cNvPr id="14" name="Line 105">
            <a:extLst>
              <a:ext uri="{FF2B5EF4-FFF2-40B4-BE49-F238E27FC236}">
                <a16:creationId xmlns:a16="http://schemas.microsoft.com/office/drawing/2014/main" id="{D2321908-AEB7-0040-A3F0-F7585904B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-1" y="879530"/>
            <a:ext cx="12192001" cy="13609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 lIns="90324" tIns="45165" rIns="90324" bIns="45165"/>
          <a:lstStyle/>
          <a:p>
            <a:pPr marL="0" marR="0" lvl="0" indent="0" algn="l" defTabSz="9036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425F7-B5AA-3D4E-86F9-0E5A5CAC7373}"/>
              </a:ext>
            </a:extLst>
          </p:cNvPr>
          <p:cNvSpPr txBox="1"/>
          <p:nvPr/>
        </p:nvSpPr>
        <p:spPr>
          <a:xfrm>
            <a:off x="2588547" y="1083654"/>
            <a:ext cx="1494114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5FE6C-9C88-7842-9D55-B46C52B5A7FC}"/>
              </a:ext>
            </a:extLst>
          </p:cNvPr>
          <p:cNvSpPr txBox="1"/>
          <p:nvPr/>
        </p:nvSpPr>
        <p:spPr>
          <a:xfrm>
            <a:off x="4814144" y="1083654"/>
            <a:ext cx="1665106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Week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C566D1-FB05-2F47-AD2F-0735036EA1C3}"/>
              </a:ext>
            </a:extLst>
          </p:cNvPr>
          <p:cNvSpPr txBox="1"/>
          <p:nvPr/>
        </p:nvSpPr>
        <p:spPr>
          <a:xfrm>
            <a:off x="10244193" y="6550225"/>
            <a:ext cx="1879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Emily Phung, Lauren Chang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7DAB3A-4A85-31E9-DD39-0D472DD0C81C}"/>
              </a:ext>
            </a:extLst>
          </p:cNvPr>
          <p:cNvGrpSpPr>
            <a:grpSpLocks noChangeAspect="1"/>
          </p:cNvGrpSpPr>
          <p:nvPr/>
        </p:nvGrpSpPr>
        <p:grpSpPr>
          <a:xfrm>
            <a:off x="1829033" y="1614711"/>
            <a:ext cx="4786126" cy="4572000"/>
            <a:chOff x="1412617" y="1061120"/>
            <a:chExt cx="2937319" cy="280590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1F9C988-D2F0-4AD1-A8CF-EB3B1A6AE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61216" y="1202535"/>
              <a:ext cx="1188720" cy="118872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A9CAE1A-260B-A954-2355-25918380596A}"/>
                </a:ext>
              </a:extLst>
            </p:cNvPr>
            <p:cNvGrpSpPr/>
            <p:nvPr/>
          </p:nvGrpSpPr>
          <p:grpSpPr>
            <a:xfrm>
              <a:off x="3240157" y="1253117"/>
              <a:ext cx="1109779" cy="1102222"/>
              <a:chOff x="1883508" y="577796"/>
              <a:chExt cx="1109779" cy="1102222"/>
            </a:xfrm>
          </p:grpSpPr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775B3BB0-10D5-1EAA-BB86-8BBFD65073FC}"/>
                  </a:ext>
                </a:extLst>
              </p:cNvPr>
              <p:cNvSpPr/>
              <p:nvPr/>
            </p:nvSpPr>
            <p:spPr>
              <a:xfrm>
                <a:off x="1883508" y="578734"/>
                <a:ext cx="645403" cy="538866"/>
              </a:xfrm>
              <a:custGeom>
                <a:avLst/>
                <a:gdLst>
                  <a:gd name="connsiteX0" fmla="*/ 7815 w 625230"/>
                  <a:gd name="connsiteY0" fmla="*/ 0 h 523631"/>
                  <a:gd name="connsiteX1" fmla="*/ 0 w 625230"/>
                  <a:gd name="connsiteY1" fmla="*/ 523631 h 523631"/>
                  <a:gd name="connsiteX2" fmla="*/ 367323 w 625230"/>
                  <a:gd name="connsiteY2" fmla="*/ 523631 h 523631"/>
                  <a:gd name="connsiteX3" fmla="*/ 625230 w 625230"/>
                  <a:gd name="connsiteY3" fmla="*/ 0 h 523631"/>
                  <a:gd name="connsiteX4" fmla="*/ 7815 w 625230"/>
                  <a:gd name="connsiteY4" fmla="*/ 0 h 523631"/>
                  <a:gd name="connsiteX0" fmla="*/ 2028 w 625230"/>
                  <a:gd name="connsiteY0" fmla="*/ 0 h 540993"/>
                  <a:gd name="connsiteX1" fmla="*/ 0 w 625230"/>
                  <a:gd name="connsiteY1" fmla="*/ 540993 h 540993"/>
                  <a:gd name="connsiteX2" fmla="*/ 367323 w 625230"/>
                  <a:gd name="connsiteY2" fmla="*/ 540993 h 540993"/>
                  <a:gd name="connsiteX3" fmla="*/ 625230 w 625230"/>
                  <a:gd name="connsiteY3" fmla="*/ 17362 h 540993"/>
                  <a:gd name="connsiteX4" fmla="*/ 2028 w 625230"/>
                  <a:gd name="connsiteY4" fmla="*/ 0 h 540993"/>
                  <a:gd name="connsiteX0" fmla="*/ 2028 w 631017"/>
                  <a:gd name="connsiteY0" fmla="*/ 1 h 540994"/>
                  <a:gd name="connsiteX1" fmla="*/ 0 w 631017"/>
                  <a:gd name="connsiteY1" fmla="*/ 540994 h 540994"/>
                  <a:gd name="connsiteX2" fmla="*/ 367323 w 631017"/>
                  <a:gd name="connsiteY2" fmla="*/ 540994 h 540994"/>
                  <a:gd name="connsiteX3" fmla="*/ 631017 w 631017"/>
                  <a:gd name="connsiteY3" fmla="*/ 0 h 540994"/>
                  <a:gd name="connsiteX4" fmla="*/ 2028 w 631017"/>
                  <a:gd name="connsiteY4" fmla="*/ 1 h 54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017" h="540994">
                    <a:moveTo>
                      <a:pt x="2028" y="1"/>
                    </a:moveTo>
                    <a:lnTo>
                      <a:pt x="0" y="540994"/>
                    </a:lnTo>
                    <a:lnTo>
                      <a:pt x="367323" y="540994"/>
                    </a:lnTo>
                    <a:lnTo>
                      <a:pt x="631017" y="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F57C7A">
                  <a:alpha val="9804"/>
                </a:srgbClr>
              </a:solidFill>
              <a:ln>
                <a:solidFill>
                  <a:srgbClr val="F57C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FE1C8011-E8C9-AFD2-F9C9-56535B16DA24}"/>
                  </a:ext>
                </a:extLst>
              </p:cNvPr>
              <p:cNvSpPr/>
              <p:nvPr/>
            </p:nvSpPr>
            <p:spPr>
              <a:xfrm>
                <a:off x="2274609" y="577796"/>
                <a:ext cx="718678" cy="698901"/>
              </a:xfrm>
              <a:custGeom>
                <a:avLst/>
                <a:gdLst>
                  <a:gd name="connsiteX0" fmla="*/ 0 w 653969"/>
                  <a:gd name="connsiteY0" fmla="*/ 538222 h 648182"/>
                  <a:gd name="connsiteX1" fmla="*/ 104172 w 653969"/>
                  <a:gd name="connsiteY1" fmla="*/ 648182 h 648182"/>
                  <a:gd name="connsiteX2" fmla="*/ 653969 w 653969"/>
                  <a:gd name="connsiteY2" fmla="*/ 544010 h 648182"/>
                  <a:gd name="connsiteX3" fmla="*/ 653969 w 653969"/>
                  <a:gd name="connsiteY3" fmla="*/ 5787 h 648182"/>
                  <a:gd name="connsiteX4" fmla="*/ 243068 w 653969"/>
                  <a:gd name="connsiteY4" fmla="*/ 0 h 648182"/>
                  <a:gd name="connsiteX5" fmla="*/ 0 w 653969"/>
                  <a:gd name="connsiteY5" fmla="*/ 538222 h 648182"/>
                  <a:gd name="connsiteX0" fmla="*/ 0 w 682905"/>
                  <a:gd name="connsiteY0" fmla="*/ 549796 h 648182"/>
                  <a:gd name="connsiteX1" fmla="*/ 133108 w 682905"/>
                  <a:gd name="connsiteY1" fmla="*/ 648182 h 648182"/>
                  <a:gd name="connsiteX2" fmla="*/ 682905 w 682905"/>
                  <a:gd name="connsiteY2" fmla="*/ 544010 h 648182"/>
                  <a:gd name="connsiteX3" fmla="*/ 682905 w 682905"/>
                  <a:gd name="connsiteY3" fmla="*/ 5787 h 648182"/>
                  <a:gd name="connsiteX4" fmla="*/ 272004 w 682905"/>
                  <a:gd name="connsiteY4" fmla="*/ 0 h 648182"/>
                  <a:gd name="connsiteX5" fmla="*/ 0 w 682905"/>
                  <a:gd name="connsiteY5" fmla="*/ 549796 h 648182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2905 w 688692"/>
                  <a:gd name="connsiteY2" fmla="*/ 549798 h 653970"/>
                  <a:gd name="connsiteX3" fmla="*/ 688692 w 688692"/>
                  <a:gd name="connsiteY3" fmla="*/ 0 h 653970"/>
                  <a:gd name="connsiteX4" fmla="*/ 272004 w 688692"/>
                  <a:gd name="connsiteY4" fmla="*/ 5788 h 653970"/>
                  <a:gd name="connsiteX5" fmla="*/ 0 w 688692"/>
                  <a:gd name="connsiteY5" fmla="*/ 555584 h 653970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8692 w 688692"/>
                  <a:gd name="connsiteY2" fmla="*/ 561372 h 653970"/>
                  <a:gd name="connsiteX3" fmla="*/ 688692 w 688692"/>
                  <a:gd name="connsiteY3" fmla="*/ 0 h 653970"/>
                  <a:gd name="connsiteX4" fmla="*/ 272004 w 688692"/>
                  <a:gd name="connsiteY4" fmla="*/ 5788 h 653970"/>
                  <a:gd name="connsiteX5" fmla="*/ 0 w 688692"/>
                  <a:gd name="connsiteY5" fmla="*/ 555584 h 653970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8692 w 688692"/>
                  <a:gd name="connsiteY2" fmla="*/ 561372 h 653970"/>
                  <a:gd name="connsiteX3" fmla="*/ 688692 w 688692"/>
                  <a:gd name="connsiteY3" fmla="*/ 0 h 653970"/>
                  <a:gd name="connsiteX4" fmla="*/ 272004 w 688692"/>
                  <a:gd name="connsiteY4" fmla="*/ 1 h 653970"/>
                  <a:gd name="connsiteX5" fmla="*/ 0 w 688692"/>
                  <a:gd name="connsiteY5" fmla="*/ 555584 h 653970"/>
                  <a:gd name="connsiteX0" fmla="*/ 0 w 688692"/>
                  <a:gd name="connsiteY0" fmla="*/ 555584 h 674898"/>
                  <a:gd name="connsiteX1" fmla="*/ 82404 w 688692"/>
                  <a:gd name="connsiteY1" fmla="*/ 674898 h 674898"/>
                  <a:gd name="connsiteX2" fmla="*/ 688692 w 688692"/>
                  <a:gd name="connsiteY2" fmla="*/ 561372 h 674898"/>
                  <a:gd name="connsiteX3" fmla="*/ 688692 w 688692"/>
                  <a:gd name="connsiteY3" fmla="*/ 0 h 674898"/>
                  <a:gd name="connsiteX4" fmla="*/ 272004 w 688692"/>
                  <a:gd name="connsiteY4" fmla="*/ 1 h 674898"/>
                  <a:gd name="connsiteX5" fmla="*/ 0 w 688692"/>
                  <a:gd name="connsiteY5" fmla="*/ 555584 h 674898"/>
                  <a:gd name="connsiteX0" fmla="*/ 0 w 693763"/>
                  <a:gd name="connsiteY0" fmla="*/ 545119 h 674898"/>
                  <a:gd name="connsiteX1" fmla="*/ 87475 w 693763"/>
                  <a:gd name="connsiteY1" fmla="*/ 674898 h 674898"/>
                  <a:gd name="connsiteX2" fmla="*/ 693763 w 693763"/>
                  <a:gd name="connsiteY2" fmla="*/ 561372 h 674898"/>
                  <a:gd name="connsiteX3" fmla="*/ 693763 w 693763"/>
                  <a:gd name="connsiteY3" fmla="*/ 0 h 674898"/>
                  <a:gd name="connsiteX4" fmla="*/ 277075 w 693763"/>
                  <a:gd name="connsiteY4" fmla="*/ 1 h 674898"/>
                  <a:gd name="connsiteX5" fmla="*/ 0 w 693763"/>
                  <a:gd name="connsiteY5" fmla="*/ 545119 h 674898"/>
                  <a:gd name="connsiteX0" fmla="*/ 0 w 693763"/>
                  <a:gd name="connsiteY0" fmla="*/ 545119 h 674898"/>
                  <a:gd name="connsiteX1" fmla="*/ 87475 w 693763"/>
                  <a:gd name="connsiteY1" fmla="*/ 674898 h 674898"/>
                  <a:gd name="connsiteX2" fmla="*/ 693763 w 693763"/>
                  <a:gd name="connsiteY2" fmla="*/ 561372 h 674898"/>
                  <a:gd name="connsiteX3" fmla="*/ 693763 w 693763"/>
                  <a:gd name="connsiteY3" fmla="*/ 0 h 674898"/>
                  <a:gd name="connsiteX4" fmla="*/ 277075 w 693763"/>
                  <a:gd name="connsiteY4" fmla="*/ 1 h 674898"/>
                  <a:gd name="connsiteX5" fmla="*/ 0 w 693763"/>
                  <a:gd name="connsiteY5" fmla="*/ 545119 h 674898"/>
                  <a:gd name="connsiteX0" fmla="*/ 0 w 673482"/>
                  <a:gd name="connsiteY0" fmla="*/ 513728 h 674898"/>
                  <a:gd name="connsiteX1" fmla="*/ 67194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56794 w 673482"/>
                  <a:gd name="connsiteY4" fmla="*/ 1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67194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79095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79095 w 673482"/>
                  <a:gd name="connsiteY1" fmla="*/ 674898 h 674898"/>
                  <a:gd name="connsiteX2" fmla="*/ 673482 w 673482"/>
                  <a:gd name="connsiteY2" fmla="*/ 56751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4635 h 675805"/>
                  <a:gd name="connsiteX1" fmla="*/ 79095 w 673482"/>
                  <a:gd name="connsiteY1" fmla="*/ 675805 h 675805"/>
                  <a:gd name="connsiteX2" fmla="*/ 673482 w 673482"/>
                  <a:gd name="connsiteY2" fmla="*/ 568419 h 675805"/>
                  <a:gd name="connsiteX3" fmla="*/ 673482 w 673482"/>
                  <a:gd name="connsiteY3" fmla="*/ 907 h 675805"/>
                  <a:gd name="connsiteX4" fmla="*/ 252604 w 673482"/>
                  <a:gd name="connsiteY4" fmla="*/ 0 h 675805"/>
                  <a:gd name="connsiteX5" fmla="*/ 0 w 673482"/>
                  <a:gd name="connsiteY5" fmla="*/ 514635 h 67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482" h="675805">
                    <a:moveTo>
                      <a:pt x="0" y="514635"/>
                    </a:moveTo>
                    <a:lnTo>
                      <a:pt x="79095" y="675805"/>
                    </a:lnTo>
                    <a:lnTo>
                      <a:pt x="673482" y="568419"/>
                    </a:lnTo>
                    <a:lnTo>
                      <a:pt x="673482" y="907"/>
                    </a:lnTo>
                    <a:lnTo>
                      <a:pt x="252604" y="0"/>
                    </a:lnTo>
                    <a:lnTo>
                      <a:pt x="0" y="514635"/>
                    </a:lnTo>
                    <a:close/>
                  </a:path>
                </a:pathLst>
              </a:custGeom>
              <a:solidFill>
                <a:srgbClr val="9592BC">
                  <a:alpha val="9804"/>
                </a:srgbClr>
              </a:solidFill>
              <a:ln>
                <a:solidFill>
                  <a:srgbClr val="959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89E3060F-B1AE-BCB9-34FA-873C40829467}"/>
                  </a:ext>
                </a:extLst>
              </p:cNvPr>
              <p:cNvSpPr/>
              <p:nvPr/>
            </p:nvSpPr>
            <p:spPr>
              <a:xfrm>
                <a:off x="2353362" y="1176903"/>
                <a:ext cx="639925" cy="503115"/>
              </a:xfrm>
              <a:custGeom>
                <a:avLst/>
                <a:gdLst>
                  <a:gd name="connsiteX0" fmla="*/ 5787 w 561372"/>
                  <a:gd name="connsiteY0" fmla="*/ 86810 h 358815"/>
                  <a:gd name="connsiteX1" fmla="*/ 561372 w 561372"/>
                  <a:gd name="connsiteY1" fmla="*/ 0 h 358815"/>
                  <a:gd name="connsiteX2" fmla="*/ 561372 w 561372"/>
                  <a:gd name="connsiteY2" fmla="*/ 358815 h 358815"/>
                  <a:gd name="connsiteX3" fmla="*/ 0 w 561372"/>
                  <a:gd name="connsiteY3" fmla="*/ 358815 h 358815"/>
                  <a:gd name="connsiteX4" fmla="*/ 5787 w 561372"/>
                  <a:gd name="connsiteY4" fmla="*/ 86810 h 358815"/>
                  <a:gd name="connsiteX0" fmla="*/ 5787 w 561372"/>
                  <a:gd name="connsiteY0" fmla="*/ 92597 h 364602"/>
                  <a:gd name="connsiteX1" fmla="*/ 544010 w 561372"/>
                  <a:gd name="connsiteY1" fmla="*/ 0 h 364602"/>
                  <a:gd name="connsiteX2" fmla="*/ 561372 w 561372"/>
                  <a:gd name="connsiteY2" fmla="*/ 364602 h 364602"/>
                  <a:gd name="connsiteX3" fmla="*/ 0 w 561372"/>
                  <a:gd name="connsiteY3" fmla="*/ 364602 h 364602"/>
                  <a:gd name="connsiteX4" fmla="*/ 5787 w 561372"/>
                  <a:gd name="connsiteY4" fmla="*/ 92597 h 364602"/>
                  <a:gd name="connsiteX0" fmla="*/ 5787 w 567160"/>
                  <a:gd name="connsiteY0" fmla="*/ 86810 h 358815"/>
                  <a:gd name="connsiteX1" fmla="*/ 567160 w 567160"/>
                  <a:gd name="connsiteY1" fmla="*/ 0 h 358815"/>
                  <a:gd name="connsiteX2" fmla="*/ 561372 w 567160"/>
                  <a:gd name="connsiteY2" fmla="*/ 358815 h 358815"/>
                  <a:gd name="connsiteX3" fmla="*/ 0 w 567160"/>
                  <a:gd name="connsiteY3" fmla="*/ 358815 h 358815"/>
                  <a:gd name="connsiteX4" fmla="*/ 5787 w 567160"/>
                  <a:gd name="connsiteY4" fmla="*/ 86810 h 358815"/>
                  <a:gd name="connsiteX0" fmla="*/ 5787 w 561628"/>
                  <a:gd name="connsiteY0" fmla="*/ 98384 h 370389"/>
                  <a:gd name="connsiteX1" fmla="*/ 555585 w 561628"/>
                  <a:gd name="connsiteY1" fmla="*/ 0 h 370389"/>
                  <a:gd name="connsiteX2" fmla="*/ 561372 w 561628"/>
                  <a:gd name="connsiteY2" fmla="*/ 370389 h 370389"/>
                  <a:gd name="connsiteX3" fmla="*/ 0 w 561628"/>
                  <a:gd name="connsiteY3" fmla="*/ 370389 h 370389"/>
                  <a:gd name="connsiteX4" fmla="*/ 5787 w 561628"/>
                  <a:gd name="connsiteY4" fmla="*/ 98384 h 370389"/>
                  <a:gd name="connsiteX0" fmla="*/ 5787 w 556140"/>
                  <a:gd name="connsiteY0" fmla="*/ 98384 h 370389"/>
                  <a:gd name="connsiteX1" fmla="*/ 555585 w 556140"/>
                  <a:gd name="connsiteY1" fmla="*/ 0 h 370389"/>
                  <a:gd name="connsiteX2" fmla="*/ 555584 w 556140"/>
                  <a:gd name="connsiteY2" fmla="*/ 370389 h 370389"/>
                  <a:gd name="connsiteX3" fmla="*/ 0 w 556140"/>
                  <a:gd name="connsiteY3" fmla="*/ 370389 h 370389"/>
                  <a:gd name="connsiteX4" fmla="*/ 5787 w 556140"/>
                  <a:gd name="connsiteY4" fmla="*/ 98384 h 370389"/>
                  <a:gd name="connsiteX0" fmla="*/ 5787 w 567159"/>
                  <a:gd name="connsiteY0" fmla="*/ 92597 h 364602"/>
                  <a:gd name="connsiteX1" fmla="*/ 567159 w 567159"/>
                  <a:gd name="connsiteY1" fmla="*/ 0 h 364602"/>
                  <a:gd name="connsiteX2" fmla="*/ 555584 w 567159"/>
                  <a:gd name="connsiteY2" fmla="*/ 364602 h 364602"/>
                  <a:gd name="connsiteX3" fmla="*/ 0 w 567159"/>
                  <a:gd name="connsiteY3" fmla="*/ 364602 h 364602"/>
                  <a:gd name="connsiteX4" fmla="*/ 5787 w 567159"/>
                  <a:gd name="connsiteY4" fmla="*/ 92597 h 364602"/>
                  <a:gd name="connsiteX0" fmla="*/ 5787 w 556140"/>
                  <a:gd name="connsiteY0" fmla="*/ 92597 h 364602"/>
                  <a:gd name="connsiteX1" fmla="*/ 555584 w 556140"/>
                  <a:gd name="connsiteY1" fmla="*/ 0 h 364602"/>
                  <a:gd name="connsiteX2" fmla="*/ 555584 w 556140"/>
                  <a:gd name="connsiteY2" fmla="*/ 364602 h 364602"/>
                  <a:gd name="connsiteX3" fmla="*/ 0 w 556140"/>
                  <a:gd name="connsiteY3" fmla="*/ 364602 h 364602"/>
                  <a:gd name="connsiteX4" fmla="*/ 5787 w 556140"/>
                  <a:gd name="connsiteY4" fmla="*/ 92597 h 364602"/>
                  <a:gd name="connsiteX0" fmla="*/ 5787 w 567159"/>
                  <a:gd name="connsiteY0" fmla="*/ 86809 h 358814"/>
                  <a:gd name="connsiteX1" fmla="*/ 567159 w 567159"/>
                  <a:gd name="connsiteY1" fmla="*/ 0 h 358814"/>
                  <a:gd name="connsiteX2" fmla="*/ 555584 w 567159"/>
                  <a:gd name="connsiteY2" fmla="*/ 358814 h 358814"/>
                  <a:gd name="connsiteX3" fmla="*/ 0 w 567159"/>
                  <a:gd name="connsiteY3" fmla="*/ 358814 h 358814"/>
                  <a:gd name="connsiteX4" fmla="*/ 5787 w 567159"/>
                  <a:gd name="connsiteY4" fmla="*/ 86809 h 358814"/>
                  <a:gd name="connsiteX0" fmla="*/ 5787 w 561372"/>
                  <a:gd name="connsiteY0" fmla="*/ 86809 h 358814"/>
                  <a:gd name="connsiteX1" fmla="*/ 561372 w 561372"/>
                  <a:gd name="connsiteY1" fmla="*/ 0 h 358814"/>
                  <a:gd name="connsiteX2" fmla="*/ 555584 w 561372"/>
                  <a:gd name="connsiteY2" fmla="*/ 358814 h 358814"/>
                  <a:gd name="connsiteX3" fmla="*/ 0 w 561372"/>
                  <a:gd name="connsiteY3" fmla="*/ 358814 h 358814"/>
                  <a:gd name="connsiteX4" fmla="*/ 5787 w 561372"/>
                  <a:gd name="connsiteY4" fmla="*/ 86809 h 358814"/>
                  <a:gd name="connsiteX0" fmla="*/ 5787 w 567414"/>
                  <a:gd name="connsiteY0" fmla="*/ 86809 h 364602"/>
                  <a:gd name="connsiteX1" fmla="*/ 561372 w 567414"/>
                  <a:gd name="connsiteY1" fmla="*/ 0 h 364602"/>
                  <a:gd name="connsiteX2" fmla="*/ 567158 w 567414"/>
                  <a:gd name="connsiteY2" fmla="*/ 364602 h 364602"/>
                  <a:gd name="connsiteX3" fmla="*/ 0 w 567414"/>
                  <a:gd name="connsiteY3" fmla="*/ 358814 h 364602"/>
                  <a:gd name="connsiteX4" fmla="*/ 5787 w 567414"/>
                  <a:gd name="connsiteY4" fmla="*/ 86809 h 364602"/>
                  <a:gd name="connsiteX0" fmla="*/ 5787 w 561372"/>
                  <a:gd name="connsiteY0" fmla="*/ 86809 h 364602"/>
                  <a:gd name="connsiteX1" fmla="*/ 561372 w 561372"/>
                  <a:gd name="connsiteY1" fmla="*/ 0 h 364602"/>
                  <a:gd name="connsiteX2" fmla="*/ 555583 w 561372"/>
                  <a:gd name="connsiteY2" fmla="*/ 364602 h 364602"/>
                  <a:gd name="connsiteX3" fmla="*/ 0 w 561372"/>
                  <a:gd name="connsiteY3" fmla="*/ 358814 h 364602"/>
                  <a:gd name="connsiteX4" fmla="*/ 5787 w 561372"/>
                  <a:gd name="connsiteY4" fmla="*/ 86809 h 364602"/>
                  <a:gd name="connsiteX0" fmla="*/ 5787 w 556140"/>
                  <a:gd name="connsiteY0" fmla="*/ 81022 h 358815"/>
                  <a:gd name="connsiteX1" fmla="*/ 555585 w 556140"/>
                  <a:gd name="connsiteY1" fmla="*/ 0 h 358815"/>
                  <a:gd name="connsiteX2" fmla="*/ 555583 w 556140"/>
                  <a:gd name="connsiteY2" fmla="*/ 358815 h 358815"/>
                  <a:gd name="connsiteX3" fmla="*/ 0 w 556140"/>
                  <a:gd name="connsiteY3" fmla="*/ 353027 h 358815"/>
                  <a:gd name="connsiteX4" fmla="*/ 5787 w 556140"/>
                  <a:gd name="connsiteY4" fmla="*/ 81022 h 358815"/>
                  <a:gd name="connsiteX0" fmla="*/ 5787 w 556140"/>
                  <a:gd name="connsiteY0" fmla="*/ 92597 h 358815"/>
                  <a:gd name="connsiteX1" fmla="*/ 555585 w 556140"/>
                  <a:gd name="connsiteY1" fmla="*/ 0 h 358815"/>
                  <a:gd name="connsiteX2" fmla="*/ 555583 w 556140"/>
                  <a:gd name="connsiteY2" fmla="*/ 358815 h 358815"/>
                  <a:gd name="connsiteX3" fmla="*/ 0 w 556140"/>
                  <a:gd name="connsiteY3" fmla="*/ 353027 h 358815"/>
                  <a:gd name="connsiteX4" fmla="*/ 5787 w 556140"/>
                  <a:gd name="connsiteY4" fmla="*/ 92597 h 358815"/>
                  <a:gd name="connsiteX0" fmla="*/ 3041 w 553394"/>
                  <a:gd name="connsiteY0" fmla="*/ 92597 h 359839"/>
                  <a:gd name="connsiteX1" fmla="*/ 552839 w 553394"/>
                  <a:gd name="connsiteY1" fmla="*/ 0 h 359839"/>
                  <a:gd name="connsiteX2" fmla="*/ 552837 w 553394"/>
                  <a:gd name="connsiteY2" fmla="*/ 358815 h 359839"/>
                  <a:gd name="connsiteX3" fmla="*/ 0 w 553394"/>
                  <a:gd name="connsiteY3" fmla="*/ 359839 h 359839"/>
                  <a:gd name="connsiteX4" fmla="*/ 3041 w 553394"/>
                  <a:gd name="connsiteY4" fmla="*/ 92597 h 359839"/>
                  <a:gd name="connsiteX0" fmla="*/ 8533 w 553394"/>
                  <a:gd name="connsiteY0" fmla="*/ 78972 h 359839"/>
                  <a:gd name="connsiteX1" fmla="*/ 552839 w 553394"/>
                  <a:gd name="connsiteY1" fmla="*/ 0 h 359839"/>
                  <a:gd name="connsiteX2" fmla="*/ 552837 w 553394"/>
                  <a:gd name="connsiteY2" fmla="*/ 358815 h 359839"/>
                  <a:gd name="connsiteX3" fmla="*/ 0 w 553394"/>
                  <a:gd name="connsiteY3" fmla="*/ 359839 h 359839"/>
                  <a:gd name="connsiteX4" fmla="*/ 8533 w 553394"/>
                  <a:gd name="connsiteY4" fmla="*/ 78972 h 35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394" h="359839">
                    <a:moveTo>
                      <a:pt x="8533" y="78972"/>
                    </a:moveTo>
                    <a:lnTo>
                      <a:pt x="552839" y="0"/>
                    </a:lnTo>
                    <a:cubicBezTo>
                      <a:pt x="550910" y="119605"/>
                      <a:pt x="554766" y="239210"/>
                      <a:pt x="552837" y="358815"/>
                    </a:cubicBezTo>
                    <a:lnTo>
                      <a:pt x="0" y="359839"/>
                    </a:lnTo>
                    <a:cubicBezTo>
                      <a:pt x="1014" y="270758"/>
                      <a:pt x="7519" y="168053"/>
                      <a:pt x="8533" y="78972"/>
                    </a:cubicBezTo>
                    <a:close/>
                  </a:path>
                </a:pathLst>
              </a:custGeom>
              <a:solidFill>
                <a:srgbClr val="70CDEB">
                  <a:alpha val="9804"/>
                </a:srgbClr>
              </a:solidFill>
              <a:ln>
                <a:solidFill>
                  <a:srgbClr val="70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EE264A3-886F-B76D-D9CC-CCE545F96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2991" y="1202535"/>
              <a:ext cx="1188720" cy="118872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634D0E-BECA-3447-83CA-2F1B24C78283}"/>
                </a:ext>
              </a:extLst>
            </p:cNvPr>
            <p:cNvGrpSpPr/>
            <p:nvPr/>
          </p:nvGrpSpPr>
          <p:grpSpPr>
            <a:xfrm>
              <a:off x="1791932" y="1255723"/>
              <a:ext cx="1109779" cy="1102222"/>
              <a:chOff x="1883508" y="577796"/>
              <a:chExt cx="1109779" cy="1102222"/>
            </a:xfrm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A8980759-A3FC-E25D-C16B-9A2EE888EE98}"/>
                  </a:ext>
                </a:extLst>
              </p:cNvPr>
              <p:cNvSpPr/>
              <p:nvPr/>
            </p:nvSpPr>
            <p:spPr>
              <a:xfrm>
                <a:off x="1883508" y="578734"/>
                <a:ext cx="645403" cy="538866"/>
              </a:xfrm>
              <a:custGeom>
                <a:avLst/>
                <a:gdLst>
                  <a:gd name="connsiteX0" fmla="*/ 7815 w 625230"/>
                  <a:gd name="connsiteY0" fmla="*/ 0 h 523631"/>
                  <a:gd name="connsiteX1" fmla="*/ 0 w 625230"/>
                  <a:gd name="connsiteY1" fmla="*/ 523631 h 523631"/>
                  <a:gd name="connsiteX2" fmla="*/ 367323 w 625230"/>
                  <a:gd name="connsiteY2" fmla="*/ 523631 h 523631"/>
                  <a:gd name="connsiteX3" fmla="*/ 625230 w 625230"/>
                  <a:gd name="connsiteY3" fmla="*/ 0 h 523631"/>
                  <a:gd name="connsiteX4" fmla="*/ 7815 w 625230"/>
                  <a:gd name="connsiteY4" fmla="*/ 0 h 523631"/>
                  <a:gd name="connsiteX0" fmla="*/ 2028 w 625230"/>
                  <a:gd name="connsiteY0" fmla="*/ 0 h 540993"/>
                  <a:gd name="connsiteX1" fmla="*/ 0 w 625230"/>
                  <a:gd name="connsiteY1" fmla="*/ 540993 h 540993"/>
                  <a:gd name="connsiteX2" fmla="*/ 367323 w 625230"/>
                  <a:gd name="connsiteY2" fmla="*/ 540993 h 540993"/>
                  <a:gd name="connsiteX3" fmla="*/ 625230 w 625230"/>
                  <a:gd name="connsiteY3" fmla="*/ 17362 h 540993"/>
                  <a:gd name="connsiteX4" fmla="*/ 2028 w 625230"/>
                  <a:gd name="connsiteY4" fmla="*/ 0 h 540993"/>
                  <a:gd name="connsiteX0" fmla="*/ 2028 w 631017"/>
                  <a:gd name="connsiteY0" fmla="*/ 1 h 540994"/>
                  <a:gd name="connsiteX1" fmla="*/ 0 w 631017"/>
                  <a:gd name="connsiteY1" fmla="*/ 540994 h 540994"/>
                  <a:gd name="connsiteX2" fmla="*/ 367323 w 631017"/>
                  <a:gd name="connsiteY2" fmla="*/ 540994 h 540994"/>
                  <a:gd name="connsiteX3" fmla="*/ 631017 w 631017"/>
                  <a:gd name="connsiteY3" fmla="*/ 0 h 540994"/>
                  <a:gd name="connsiteX4" fmla="*/ 2028 w 631017"/>
                  <a:gd name="connsiteY4" fmla="*/ 1 h 54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017" h="540994">
                    <a:moveTo>
                      <a:pt x="2028" y="1"/>
                    </a:moveTo>
                    <a:lnTo>
                      <a:pt x="0" y="540994"/>
                    </a:lnTo>
                    <a:lnTo>
                      <a:pt x="367323" y="540994"/>
                    </a:lnTo>
                    <a:lnTo>
                      <a:pt x="631017" y="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F57C7A">
                  <a:alpha val="9804"/>
                </a:srgbClr>
              </a:solidFill>
              <a:ln>
                <a:solidFill>
                  <a:srgbClr val="F57C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C0E37C8-33F3-20E6-D0B9-006C33C6C1BB}"/>
                  </a:ext>
                </a:extLst>
              </p:cNvPr>
              <p:cNvSpPr/>
              <p:nvPr/>
            </p:nvSpPr>
            <p:spPr>
              <a:xfrm>
                <a:off x="2274609" y="577796"/>
                <a:ext cx="718678" cy="698901"/>
              </a:xfrm>
              <a:custGeom>
                <a:avLst/>
                <a:gdLst>
                  <a:gd name="connsiteX0" fmla="*/ 0 w 653969"/>
                  <a:gd name="connsiteY0" fmla="*/ 538222 h 648182"/>
                  <a:gd name="connsiteX1" fmla="*/ 104172 w 653969"/>
                  <a:gd name="connsiteY1" fmla="*/ 648182 h 648182"/>
                  <a:gd name="connsiteX2" fmla="*/ 653969 w 653969"/>
                  <a:gd name="connsiteY2" fmla="*/ 544010 h 648182"/>
                  <a:gd name="connsiteX3" fmla="*/ 653969 w 653969"/>
                  <a:gd name="connsiteY3" fmla="*/ 5787 h 648182"/>
                  <a:gd name="connsiteX4" fmla="*/ 243068 w 653969"/>
                  <a:gd name="connsiteY4" fmla="*/ 0 h 648182"/>
                  <a:gd name="connsiteX5" fmla="*/ 0 w 653969"/>
                  <a:gd name="connsiteY5" fmla="*/ 538222 h 648182"/>
                  <a:gd name="connsiteX0" fmla="*/ 0 w 682905"/>
                  <a:gd name="connsiteY0" fmla="*/ 549796 h 648182"/>
                  <a:gd name="connsiteX1" fmla="*/ 133108 w 682905"/>
                  <a:gd name="connsiteY1" fmla="*/ 648182 h 648182"/>
                  <a:gd name="connsiteX2" fmla="*/ 682905 w 682905"/>
                  <a:gd name="connsiteY2" fmla="*/ 544010 h 648182"/>
                  <a:gd name="connsiteX3" fmla="*/ 682905 w 682905"/>
                  <a:gd name="connsiteY3" fmla="*/ 5787 h 648182"/>
                  <a:gd name="connsiteX4" fmla="*/ 272004 w 682905"/>
                  <a:gd name="connsiteY4" fmla="*/ 0 h 648182"/>
                  <a:gd name="connsiteX5" fmla="*/ 0 w 682905"/>
                  <a:gd name="connsiteY5" fmla="*/ 549796 h 648182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2905 w 688692"/>
                  <a:gd name="connsiteY2" fmla="*/ 549798 h 653970"/>
                  <a:gd name="connsiteX3" fmla="*/ 688692 w 688692"/>
                  <a:gd name="connsiteY3" fmla="*/ 0 h 653970"/>
                  <a:gd name="connsiteX4" fmla="*/ 272004 w 688692"/>
                  <a:gd name="connsiteY4" fmla="*/ 5788 h 653970"/>
                  <a:gd name="connsiteX5" fmla="*/ 0 w 688692"/>
                  <a:gd name="connsiteY5" fmla="*/ 555584 h 653970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8692 w 688692"/>
                  <a:gd name="connsiteY2" fmla="*/ 561372 h 653970"/>
                  <a:gd name="connsiteX3" fmla="*/ 688692 w 688692"/>
                  <a:gd name="connsiteY3" fmla="*/ 0 h 653970"/>
                  <a:gd name="connsiteX4" fmla="*/ 272004 w 688692"/>
                  <a:gd name="connsiteY4" fmla="*/ 5788 h 653970"/>
                  <a:gd name="connsiteX5" fmla="*/ 0 w 688692"/>
                  <a:gd name="connsiteY5" fmla="*/ 555584 h 653970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8692 w 688692"/>
                  <a:gd name="connsiteY2" fmla="*/ 561372 h 653970"/>
                  <a:gd name="connsiteX3" fmla="*/ 688692 w 688692"/>
                  <a:gd name="connsiteY3" fmla="*/ 0 h 653970"/>
                  <a:gd name="connsiteX4" fmla="*/ 272004 w 688692"/>
                  <a:gd name="connsiteY4" fmla="*/ 1 h 653970"/>
                  <a:gd name="connsiteX5" fmla="*/ 0 w 688692"/>
                  <a:gd name="connsiteY5" fmla="*/ 555584 h 653970"/>
                  <a:gd name="connsiteX0" fmla="*/ 0 w 688692"/>
                  <a:gd name="connsiteY0" fmla="*/ 555584 h 674898"/>
                  <a:gd name="connsiteX1" fmla="*/ 82404 w 688692"/>
                  <a:gd name="connsiteY1" fmla="*/ 674898 h 674898"/>
                  <a:gd name="connsiteX2" fmla="*/ 688692 w 688692"/>
                  <a:gd name="connsiteY2" fmla="*/ 561372 h 674898"/>
                  <a:gd name="connsiteX3" fmla="*/ 688692 w 688692"/>
                  <a:gd name="connsiteY3" fmla="*/ 0 h 674898"/>
                  <a:gd name="connsiteX4" fmla="*/ 272004 w 688692"/>
                  <a:gd name="connsiteY4" fmla="*/ 1 h 674898"/>
                  <a:gd name="connsiteX5" fmla="*/ 0 w 688692"/>
                  <a:gd name="connsiteY5" fmla="*/ 555584 h 674898"/>
                  <a:gd name="connsiteX0" fmla="*/ 0 w 693763"/>
                  <a:gd name="connsiteY0" fmla="*/ 545119 h 674898"/>
                  <a:gd name="connsiteX1" fmla="*/ 87475 w 693763"/>
                  <a:gd name="connsiteY1" fmla="*/ 674898 h 674898"/>
                  <a:gd name="connsiteX2" fmla="*/ 693763 w 693763"/>
                  <a:gd name="connsiteY2" fmla="*/ 561372 h 674898"/>
                  <a:gd name="connsiteX3" fmla="*/ 693763 w 693763"/>
                  <a:gd name="connsiteY3" fmla="*/ 0 h 674898"/>
                  <a:gd name="connsiteX4" fmla="*/ 277075 w 693763"/>
                  <a:gd name="connsiteY4" fmla="*/ 1 h 674898"/>
                  <a:gd name="connsiteX5" fmla="*/ 0 w 693763"/>
                  <a:gd name="connsiteY5" fmla="*/ 545119 h 674898"/>
                  <a:gd name="connsiteX0" fmla="*/ 0 w 693763"/>
                  <a:gd name="connsiteY0" fmla="*/ 545119 h 674898"/>
                  <a:gd name="connsiteX1" fmla="*/ 87475 w 693763"/>
                  <a:gd name="connsiteY1" fmla="*/ 674898 h 674898"/>
                  <a:gd name="connsiteX2" fmla="*/ 693763 w 693763"/>
                  <a:gd name="connsiteY2" fmla="*/ 561372 h 674898"/>
                  <a:gd name="connsiteX3" fmla="*/ 693763 w 693763"/>
                  <a:gd name="connsiteY3" fmla="*/ 0 h 674898"/>
                  <a:gd name="connsiteX4" fmla="*/ 277075 w 693763"/>
                  <a:gd name="connsiteY4" fmla="*/ 1 h 674898"/>
                  <a:gd name="connsiteX5" fmla="*/ 0 w 693763"/>
                  <a:gd name="connsiteY5" fmla="*/ 545119 h 674898"/>
                  <a:gd name="connsiteX0" fmla="*/ 0 w 673482"/>
                  <a:gd name="connsiteY0" fmla="*/ 513728 h 674898"/>
                  <a:gd name="connsiteX1" fmla="*/ 67194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56794 w 673482"/>
                  <a:gd name="connsiteY4" fmla="*/ 1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67194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79095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79095 w 673482"/>
                  <a:gd name="connsiteY1" fmla="*/ 674898 h 674898"/>
                  <a:gd name="connsiteX2" fmla="*/ 673482 w 673482"/>
                  <a:gd name="connsiteY2" fmla="*/ 56751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4635 h 675805"/>
                  <a:gd name="connsiteX1" fmla="*/ 79095 w 673482"/>
                  <a:gd name="connsiteY1" fmla="*/ 675805 h 675805"/>
                  <a:gd name="connsiteX2" fmla="*/ 673482 w 673482"/>
                  <a:gd name="connsiteY2" fmla="*/ 568419 h 675805"/>
                  <a:gd name="connsiteX3" fmla="*/ 673482 w 673482"/>
                  <a:gd name="connsiteY3" fmla="*/ 907 h 675805"/>
                  <a:gd name="connsiteX4" fmla="*/ 252604 w 673482"/>
                  <a:gd name="connsiteY4" fmla="*/ 0 h 675805"/>
                  <a:gd name="connsiteX5" fmla="*/ 0 w 673482"/>
                  <a:gd name="connsiteY5" fmla="*/ 514635 h 67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482" h="675805">
                    <a:moveTo>
                      <a:pt x="0" y="514635"/>
                    </a:moveTo>
                    <a:lnTo>
                      <a:pt x="79095" y="675805"/>
                    </a:lnTo>
                    <a:lnTo>
                      <a:pt x="673482" y="568419"/>
                    </a:lnTo>
                    <a:lnTo>
                      <a:pt x="673482" y="907"/>
                    </a:lnTo>
                    <a:lnTo>
                      <a:pt x="252604" y="0"/>
                    </a:lnTo>
                    <a:lnTo>
                      <a:pt x="0" y="514635"/>
                    </a:lnTo>
                    <a:close/>
                  </a:path>
                </a:pathLst>
              </a:custGeom>
              <a:solidFill>
                <a:srgbClr val="9592BC">
                  <a:alpha val="9804"/>
                </a:srgbClr>
              </a:solidFill>
              <a:ln>
                <a:solidFill>
                  <a:srgbClr val="959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C138EFA4-B179-3A04-27DB-1978E6F25ADF}"/>
                  </a:ext>
                </a:extLst>
              </p:cNvPr>
              <p:cNvSpPr/>
              <p:nvPr/>
            </p:nvSpPr>
            <p:spPr>
              <a:xfrm>
                <a:off x="2353362" y="1176903"/>
                <a:ext cx="639925" cy="503115"/>
              </a:xfrm>
              <a:custGeom>
                <a:avLst/>
                <a:gdLst>
                  <a:gd name="connsiteX0" fmla="*/ 5787 w 561372"/>
                  <a:gd name="connsiteY0" fmla="*/ 86810 h 358815"/>
                  <a:gd name="connsiteX1" fmla="*/ 561372 w 561372"/>
                  <a:gd name="connsiteY1" fmla="*/ 0 h 358815"/>
                  <a:gd name="connsiteX2" fmla="*/ 561372 w 561372"/>
                  <a:gd name="connsiteY2" fmla="*/ 358815 h 358815"/>
                  <a:gd name="connsiteX3" fmla="*/ 0 w 561372"/>
                  <a:gd name="connsiteY3" fmla="*/ 358815 h 358815"/>
                  <a:gd name="connsiteX4" fmla="*/ 5787 w 561372"/>
                  <a:gd name="connsiteY4" fmla="*/ 86810 h 358815"/>
                  <a:gd name="connsiteX0" fmla="*/ 5787 w 561372"/>
                  <a:gd name="connsiteY0" fmla="*/ 92597 h 364602"/>
                  <a:gd name="connsiteX1" fmla="*/ 544010 w 561372"/>
                  <a:gd name="connsiteY1" fmla="*/ 0 h 364602"/>
                  <a:gd name="connsiteX2" fmla="*/ 561372 w 561372"/>
                  <a:gd name="connsiteY2" fmla="*/ 364602 h 364602"/>
                  <a:gd name="connsiteX3" fmla="*/ 0 w 561372"/>
                  <a:gd name="connsiteY3" fmla="*/ 364602 h 364602"/>
                  <a:gd name="connsiteX4" fmla="*/ 5787 w 561372"/>
                  <a:gd name="connsiteY4" fmla="*/ 92597 h 364602"/>
                  <a:gd name="connsiteX0" fmla="*/ 5787 w 567160"/>
                  <a:gd name="connsiteY0" fmla="*/ 86810 h 358815"/>
                  <a:gd name="connsiteX1" fmla="*/ 567160 w 567160"/>
                  <a:gd name="connsiteY1" fmla="*/ 0 h 358815"/>
                  <a:gd name="connsiteX2" fmla="*/ 561372 w 567160"/>
                  <a:gd name="connsiteY2" fmla="*/ 358815 h 358815"/>
                  <a:gd name="connsiteX3" fmla="*/ 0 w 567160"/>
                  <a:gd name="connsiteY3" fmla="*/ 358815 h 358815"/>
                  <a:gd name="connsiteX4" fmla="*/ 5787 w 567160"/>
                  <a:gd name="connsiteY4" fmla="*/ 86810 h 358815"/>
                  <a:gd name="connsiteX0" fmla="*/ 5787 w 561628"/>
                  <a:gd name="connsiteY0" fmla="*/ 98384 h 370389"/>
                  <a:gd name="connsiteX1" fmla="*/ 555585 w 561628"/>
                  <a:gd name="connsiteY1" fmla="*/ 0 h 370389"/>
                  <a:gd name="connsiteX2" fmla="*/ 561372 w 561628"/>
                  <a:gd name="connsiteY2" fmla="*/ 370389 h 370389"/>
                  <a:gd name="connsiteX3" fmla="*/ 0 w 561628"/>
                  <a:gd name="connsiteY3" fmla="*/ 370389 h 370389"/>
                  <a:gd name="connsiteX4" fmla="*/ 5787 w 561628"/>
                  <a:gd name="connsiteY4" fmla="*/ 98384 h 370389"/>
                  <a:gd name="connsiteX0" fmla="*/ 5787 w 556140"/>
                  <a:gd name="connsiteY0" fmla="*/ 98384 h 370389"/>
                  <a:gd name="connsiteX1" fmla="*/ 555585 w 556140"/>
                  <a:gd name="connsiteY1" fmla="*/ 0 h 370389"/>
                  <a:gd name="connsiteX2" fmla="*/ 555584 w 556140"/>
                  <a:gd name="connsiteY2" fmla="*/ 370389 h 370389"/>
                  <a:gd name="connsiteX3" fmla="*/ 0 w 556140"/>
                  <a:gd name="connsiteY3" fmla="*/ 370389 h 370389"/>
                  <a:gd name="connsiteX4" fmla="*/ 5787 w 556140"/>
                  <a:gd name="connsiteY4" fmla="*/ 98384 h 370389"/>
                  <a:gd name="connsiteX0" fmla="*/ 5787 w 567159"/>
                  <a:gd name="connsiteY0" fmla="*/ 92597 h 364602"/>
                  <a:gd name="connsiteX1" fmla="*/ 567159 w 567159"/>
                  <a:gd name="connsiteY1" fmla="*/ 0 h 364602"/>
                  <a:gd name="connsiteX2" fmla="*/ 555584 w 567159"/>
                  <a:gd name="connsiteY2" fmla="*/ 364602 h 364602"/>
                  <a:gd name="connsiteX3" fmla="*/ 0 w 567159"/>
                  <a:gd name="connsiteY3" fmla="*/ 364602 h 364602"/>
                  <a:gd name="connsiteX4" fmla="*/ 5787 w 567159"/>
                  <a:gd name="connsiteY4" fmla="*/ 92597 h 364602"/>
                  <a:gd name="connsiteX0" fmla="*/ 5787 w 556140"/>
                  <a:gd name="connsiteY0" fmla="*/ 92597 h 364602"/>
                  <a:gd name="connsiteX1" fmla="*/ 555584 w 556140"/>
                  <a:gd name="connsiteY1" fmla="*/ 0 h 364602"/>
                  <a:gd name="connsiteX2" fmla="*/ 555584 w 556140"/>
                  <a:gd name="connsiteY2" fmla="*/ 364602 h 364602"/>
                  <a:gd name="connsiteX3" fmla="*/ 0 w 556140"/>
                  <a:gd name="connsiteY3" fmla="*/ 364602 h 364602"/>
                  <a:gd name="connsiteX4" fmla="*/ 5787 w 556140"/>
                  <a:gd name="connsiteY4" fmla="*/ 92597 h 364602"/>
                  <a:gd name="connsiteX0" fmla="*/ 5787 w 567159"/>
                  <a:gd name="connsiteY0" fmla="*/ 86809 h 358814"/>
                  <a:gd name="connsiteX1" fmla="*/ 567159 w 567159"/>
                  <a:gd name="connsiteY1" fmla="*/ 0 h 358814"/>
                  <a:gd name="connsiteX2" fmla="*/ 555584 w 567159"/>
                  <a:gd name="connsiteY2" fmla="*/ 358814 h 358814"/>
                  <a:gd name="connsiteX3" fmla="*/ 0 w 567159"/>
                  <a:gd name="connsiteY3" fmla="*/ 358814 h 358814"/>
                  <a:gd name="connsiteX4" fmla="*/ 5787 w 567159"/>
                  <a:gd name="connsiteY4" fmla="*/ 86809 h 358814"/>
                  <a:gd name="connsiteX0" fmla="*/ 5787 w 561372"/>
                  <a:gd name="connsiteY0" fmla="*/ 86809 h 358814"/>
                  <a:gd name="connsiteX1" fmla="*/ 561372 w 561372"/>
                  <a:gd name="connsiteY1" fmla="*/ 0 h 358814"/>
                  <a:gd name="connsiteX2" fmla="*/ 555584 w 561372"/>
                  <a:gd name="connsiteY2" fmla="*/ 358814 h 358814"/>
                  <a:gd name="connsiteX3" fmla="*/ 0 w 561372"/>
                  <a:gd name="connsiteY3" fmla="*/ 358814 h 358814"/>
                  <a:gd name="connsiteX4" fmla="*/ 5787 w 561372"/>
                  <a:gd name="connsiteY4" fmla="*/ 86809 h 358814"/>
                  <a:gd name="connsiteX0" fmla="*/ 5787 w 567414"/>
                  <a:gd name="connsiteY0" fmla="*/ 86809 h 364602"/>
                  <a:gd name="connsiteX1" fmla="*/ 561372 w 567414"/>
                  <a:gd name="connsiteY1" fmla="*/ 0 h 364602"/>
                  <a:gd name="connsiteX2" fmla="*/ 567158 w 567414"/>
                  <a:gd name="connsiteY2" fmla="*/ 364602 h 364602"/>
                  <a:gd name="connsiteX3" fmla="*/ 0 w 567414"/>
                  <a:gd name="connsiteY3" fmla="*/ 358814 h 364602"/>
                  <a:gd name="connsiteX4" fmla="*/ 5787 w 567414"/>
                  <a:gd name="connsiteY4" fmla="*/ 86809 h 364602"/>
                  <a:gd name="connsiteX0" fmla="*/ 5787 w 561372"/>
                  <a:gd name="connsiteY0" fmla="*/ 86809 h 364602"/>
                  <a:gd name="connsiteX1" fmla="*/ 561372 w 561372"/>
                  <a:gd name="connsiteY1" fmla="*/ 0 h 364602"/>
                  <a:gd name="connsiteX2" fmla="*/ 555583 w 561372"/>
                  <a:gd name="connsiteY2" fmla="*/ 364602 h 364602"/>
                  <a:gd name="connsiteX3" fmla="*/ 0 w 561372"/>
                  <a:gd name="connsiteY3" fmla="*/ 358814 h 364602"/>
                  <a:gd name="connsiteX4" fmla="*/ 5787 w 561372"/>
                  <a:gd name="connsiteY4" fmla="*/ 86809 h 364602"/>
                  <a:gd name="connsiteX0" fmla="*/ 5787 w 556140"/>
                  <a:gd name="connsiteY0" fmla="*/ 81022 h 358815"/>
                  <a:gd name="connsiteX1" fmla="*/ 555585 w 556140"/>
                  <a:gd name="connsiteY1" fmla="*/ 0 h 358815"/>
                  <a:gd name="connsiteX2" fmla="*/ 555583 w 556140"/>
                  <a:gd name="connsiteY2" fmla="*/ 358815 h 358815"/>
                  <a:gd name="connsiteX3" fmla="*/ 0 w 556140"/>
                  <a:gd name="connsiteY3" fmla="*/ 353027 h 358815"/>
                  <a:gd name="connsiteX4" fmla="*/ 5787 w 556140"/>
                  <a:gd name="connsiteY4" fmla="*/ 81022 h 358815"/>
                  <a:gd name="connsiteX0" fmla="*/ 5787 w 556140"/>
                  <a:gd name="connsiteY0" fmla="*/ 92597 h 358815"/>
                  <a:gd name="connsiteX1" fmla="*/ 555585 w 556140"/>
                  <a:gd name="connsiteY1" fmla="*/ 0 h 358815"/>
                  <a:gd name="connsiteX2" fmla="*/ 555583 w 556140"/>
                  <a:gd name="connsiteY2" fmla="*/ 358815 h 358815"/>
                  <a:gd name="connsiteX3" fmla="*/ 0 w 556140"/>
                  <a:gd name="connsiteY3" fmla="*/ 353027 h 358815"/>
                  <a:gd name="connsiteX4" fmla="*/ 5787 w 556140"/>
                  <a:gd name="connsiteY4" fmla="*/ 92597 h 358815"/>
                  <a:gd name="connsiteX0" fmla="*/ 3041 w 553394"/>
                  <a:gd name="connsiteY0" fmla="*/ 92597 h 359839"/>
                  <a:gd name="connsiteX1" fmla="*/ 552839 w 553394"/>
                  <a:gd name="connsiteY1" fmla="*/ 0 h 359839"/>
                  <a:gd name="connsiteX2" fmla="*/ 552837 w 553394"/>
                  <a:gd name="connsiteY2" fmla="*/ 358815 h 359839"/>
                  <a:gd name="connsiteX3" fmla="*/ 0 w 553394"/>
                  <a:gd name="connsiteY3" fmla="*/ 359839 h 359839"/>
                  <a:gd name="connsiteX4" fmla="*/ 3041 w 553394"/>
                  <a:gd name="connsiteY4" fmla="*/ 92597 h 359839"/>
                  <a:gd name="connsiteX0" fmla="*/ 8533 w 553394"/>
                  <a:gd name="connsiteY0" fmla="*/ 78972 h 359839"/>
                  <a:gd name="connsiteX1" fmla="*/ 552839 w 553394"/>
                  <a:gd name="connsiteY1" fmla="*/ 0 h 359839"/>
                  <a:gd name="connsiteX2" fmla="*/ 552837 w 553394"/>
                  <a:gd name="connsiteY2" fmla="*/ 358815 h 359839"/>
                  <a:gd name="connsiteX3" fmla="*/ 0 w 553394"/>
                  <a:gd name="connsiteY3" fmla="*/ 359839 h 359839"/>
                  <a:gd name="connsiteX4" fmla="*/ 8533 w 553394"/>
                  <a:gd name="connsiteY4" fmla="*/ 78972 h 35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394" h="359839">
                    <a:moveTo>
                      <a:pt x="8533" y="78972"/>
                    </a:moveTo>
                    <a:lnTo>
                      <a:pt x="552839" y="0"/>
                    </a:lnTo>
                    <a:cubicBezTo>
                      <a:pt x="550910" y="119605"/>
                      <a:pt x="554766" y="239210"/>
                      <a:pt x="552837" y="358815"/>
                    </a:cubicBezTo>
                    <a:lnTo>
                      <a:pt x="0" y="359839"/>
                    </a:lnTo>
                    <a:cubicBezTo>
                      <a:pt x="1014" y="270758"/>
                      <a:pt x="7519" y="168053"/>
                      <a:pt x="8533" y="78972"/>
                    </a:cubicBezTo>
                    <a:close/>
                  </a:path>
                </a:pathLst>
              </a:custGeom>
              <a:solidFill>
                <a:srgbClr val="70CDEB">
                  <a:alpha val="9804"/>
                </a:srgbClr>
              </a:solidFill>
              <a:ln>
                <a:solidFill>
                  <a:srgbClr val="70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6F56380-33A2-47D7-AFAB-013E2B3A9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1216" y="2678307"/>
              <a:ext cx="1188720" cy="118872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36FFFDB-A469-28B9-3444-83EAFB1DEABA}"/>
                </a:ext>
              </a:extLst>
            </p:cNvPr>
            <p:cNvGrpSpPr/>
            <p:nvPr/>
          </p:nvGrpSpPr>
          <p:grpSpPr>
            <a:xfrm>
              <a:off x="3240157" y="2734256"/>
              <a:ext cx="1109779" cy="1102222"/>
              <a:chOff x="1883508" y="577796"/>
              <a:chExt cx="1109779" cy="1102222"/>
            </a:xfrm>
          </p:grpSpPr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02B589FC-6B08-1500-B945-522D75217710}"/>
                  </a:ext>
                </a:extLst>
              </p:cNvPr>
              <p:cNvSpPr/>
              <p:nvPr/>
            </p:nvSpPr>
            <p:spPr>
              <a:xfrm>
                <a:off x="1883508" y="578734"/>
                <a:ext cx="645403" cy="538866"/>
              </a:xfrm>
              <a:custGeom>
                <a:avLst/>
                <a:gdLst>
                  <a:gd name="connsiteX0" fmla="*/ 7815 w 625230"/>
                  <a:gd name="connsiteY0" fmla="*/ 0 h 523631"/>
                  <a:gd name="connsiteX1" fmla="*/ 0 w 625230"/>
                  <a:gd name="connsiteY1" fmla="*/ 523631 h 523631"/>
                  <a:gd name="connsiteX2" fmla="*/ 367323 w 625230"/>
                  <a:gd name="connsiteY2" fmla="*/ 523631 h 523631"/>
                  <a:gd name="connsiteX3" fmla="*/ 625230 w 625230"/>
                  <a:gd name="connsiteY3" fmla="*/ 0 h 523631"/>
                  <a:gd name="connsiteX4" fmla="*/ 7815 w 625230"/>
                  <a:gd name="connsiteY4" fmla="*/ 0 h 523631"/>
                  <a:gd name="connsiteX0" fmla="*/ 2028 w 625230"/>
                  <a:gd name="connsiteY0" fmla="*/ 0 h 540993"/>
                  <a:gd name="connsiteX1" fmla="*/ 0 w 625230"/>
                  <a:gd name="connsiteY1" fmla="*/ 540993 h 540993"/>
                  <a:gd name="connsiteX2" fmla="*/ 367323 w 625230"/>
                  <a:gd name="connsiteY2" fmla="*/ 540993 h 540993"/>
                  <a:gd name="connsiteX3" fmla="*/ 625230 w 625230"/>
                  <a:gd name="connsiteY3" fmla="*/ 17362 h 540993"/>
                  <a:gd name="connsiteX4" fmla="*/ 2028 w 625230"/>
                  <a:gd name="connsiteY4" fmla="*/ 0 h 540993"/>
                  <a:gd name="connsiteX0" fmla="*/ 2028 w 631017"/>
                  <a:gd name="connsiteY0" fmla="*/ 1 h 540994"/>
                  <a:gd name="connsiteX1" fmla="*/ 0 w 631017"/>
                  <a:gd name="connsiteY1" fmla="*/ 540994 h 540994"/>
                  <a:gd name="connsiteX2" fmla="*/ 367323 w 631017"/>
                  <a:gd name="connsiteY2" fmla="*/ 540994 h 540994"/>
                  <a:gd name="connsiteX3" fmla="*/ 631017 w 631017"/>
                  <a:gd name="connsiteY3" fmla="*/ 0 h 540994"/>
                  <a:gd name="connsiteX4" fmla="*/ 2028 w 631017"/>
                  <a:gd name="connsiteY4" fmla="*/ 1 h 54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017" h="540994">
                    <a:moveTo>
                      <a:pt x="2028" y="1"/>
                    </a:moveTo>
                    <a:lnTo>
                      <a:pt x="0" y="540994"/>
                    </a:lnTo>
                    <a:lnTo>
                      <a:pt x="367323" y="540994"/>
                    </a:lnTo>
                    <a:lnTo>
                      <a:pt x="631017" y="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F57C7A">
                  <a:alpha val="9804"/>
                </a:srgbClr>
              </a:solidFill>
              <a:ln>
                <a:solidFill>
                  <a:srgbClr val="F57C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72D4833-AAD0-01CE-9503-73D3BE0ED536}"/>
                  </a:ext>
                </a:extLst>
              </p:cNvPr>
              <p:cNvSpPr/>
              <p:nvPr/>
            </p:nvSpPr>
            <p:spPr>
              <a:xfrm>
                <a:off x="2274609" y="577796"/>
                <a:ext cx="718678" cy="698901"/>
              </a:xfrm>
              <a:custGeom>
                <a:avLst/>
                <a:gdLst>
                  <a:gd name="connsiteX0" fmla="*/ 0 w 653969"/>
                  <a:gd name="connsiteY0" fmla="*/ 538222 h 648182"/>
                  <a:gd name="connsiteX1" fmla="*/ 104172 w 653969"/>
                  <a:gd name="connsiteY1" fmla="*/ 648182 h 648182"/>
                  <a:gd name="connsiteX2" fmla="*/ 653969 w 653969"/>
                  <a:gd name="connsiteY2" fmla="*/ 544010 h 648182"/>
                  <a:gd name="connsiteX3" fmla="*/ 653969 w 653969"/>
                  <a:gd name="connsiteY3" fmla="*/ 5787 h 648182"/>
                  <a:gd name="connsiteX4" fmla="*/ 243068 w 653969"/>
                  <a:gd name="connsiteY4" fmla="*/ 0 h 648182"/>
                  <a:gd name="connsiteX5" fmla="*/ 0 w 653969"/>
                  <a:gd name="connsiteY5" fmla="*/ 538222 h 648182"/>
                  <a:gd name="connsiteX0" fmla="*/ 0 w 682905"/>
                  <a:gd name="connsiteY0" fmla="*/ 549796 h 648182"/>
                  <a:gd name="connsiteX1" fmla="*/ 133108 w 682905"/>
                  <a:gd name="connsiteY1" fmla="*/ 648182 h 648182"/>
                  <a:gd name="connsiteX2" fmla="*/ 682905 w 682905"/>
                  <a:gd name="connsiteY2" fmla="*/ 544010 h 648182"/>
                  <a:gd name="connsiteX3" fmla="*/ 682905 w 682905"/>
                  <a:gd name="connsiteY3" fmla="*/ 5787 h 648182"/>
                  <a:gd name="connsiteX4" fmla="*/ 272004 w 682905"/>
                  <a:gd name="connsiteY4" fmla="*/ 0 h 648182"/>
                  <a:gd name="connsiteX5" fmla="*/ 0 w 682905"/>
                  <a:gd name="connsiteY5" fmla="*/ 549796 h 648182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2905 w 688692"/>
                  <a:gd name="connsiteY2" fmla="*/ 549798 h 653970"/>
                  <a:gd name="connsiteX3" fmla="*/ 688692 w 688692"/>
                  <a:gd name="connsiteY3" fmla="*/ 0 h 653970"/>
                  <a:gd name="connsiteX4" fmla="*/ 272004 w 688692"/>
                  <a:gd name="connsiteY4" fmla="*/ 5788 h 653970"/>
                  <a:gd name="connsiteX5" fmla="*/ 0 w 688692"/>
                  <a:gd name="connsiteY5" fmla="*/ 555584 h 653970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8692 w 688692"/>
                  <a:gd name="connsiteY2" fmla="*/ 561372 h 653970"/>
                  <a:gd name="connsiteX3" fmla="*/ 688692 w 688692"/>
                  <a:gd name="connsiteY3" fmla="*/ 0 h 653970"/>
                  <a:gd name="connsiteX4" fmla="*/ 272004 w 688692"/>
                  <a:gd name="connsiteY4" fmla="*/ 5788 h 653970"/>
                  <a:gd name="connsiteX5" fmla="*/ 0 w 688692"/>
                  <a:gd name="connsiteY5" fmla="*/ 555584 h 653970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8692 w 688692"/>
                  <a:gd name="connsiteY2" fmla="*/ 561372 h 653970"/>
                  <a:gd name="connsiteX3" fmla="*/ 688692 w 688692"/>
                  <a:gd name="connsiteY3" fmla="*/ 0 h 653970"/>
                  <a:gd name="connsiteX4" fmla="*/ 272004 w 688692"/>
                  <a:gd name="connsiteY4" fmla="*/ 1 h 653970"/>
                  <a:gd name="connsiteX5" fmla="*/ 0 w 688692"/>
                  <a:gd name="connsiteY5" fmla="*/ 555584 h 653970"/>
                  <a:gd name="connsiteX0" fmla="*/ 0 w 688692"/>
                  <a:gd name="connsiteY0" fmla="*/ 555584 h 674898"/>
                  <a:gd name="connsiteX1" fmla="*/ 82404 w 688692"/>
                  <a:gd name="connsiteY1" fmla="*/ 674898 h 674898"/>
                  <a:gd name="connsiteX2" fmla="*/ 688692 w 688692"/>
                  <a:gd name="connsiteY2" fmla="*/ 561372 h 674898"/>
                  <a:gd name="connsiteX3" fmla="*/ 688692 w 688692"/>
                  <a:gd name="connsiteY3" fmla="*/ 0 h 674898"/>
                  <a:gd name="connsiteX4" fmla="*/ 272004 w 688692"/>
                  <a:gd name="connsiteY4" fmla="*/ 1 h 674898"/>
                  <a:gd name="connsiteX5" fmla="*/ 0 w 688692"/>
                  <a:gd name="connsiteY5" fmla="*/ 555584 h 674898"/>
                  <a:gd name="connsiteX0" fmla="*/ 0 w 693763"/>
                  <a:gd name="connsiteY0" fmla="*/ 545119 h 674898"/>
                  <a:gd name="connsiteX1" fmla="*/ 87475 w 693763"/>
                  <a:gd name="connsiteY1" fmla="*/ 674898 h 674898"/>
                  <a:gd name="connsiteX2" fmla="*/ 693763 w 693763"/>
                  <a:gd name="connsiteY2" fmla="*/ 561372 h 674898"/>
                  <a:gd name="connsiteX3" fmla="*/ 693763 w 693763"/>
                  <a:gd name="connsiteY3" fmla="*/ 0 h 674898"/>
                  <a:gd name="connsiteX4" fmla="*/ 277075 w 693763"/>
                  <a:gd name="connsiteY4" fmla="*/ 1 h 674898"/>
                  <a:gd name="connsiteX5" fmla="*/ 0 w 693763"/>
                  <a:gd name="connsiteY5" fmla="*/ 545119 h 674898"/>
                  <a:gd name="connsiteX0" fmla="*/ 0 w 693763"/>
                  <a:gd name="connsiteY0" fmla="*/ 545119 h 674898"/>
                  <a:gd name="connsiteX1" fmla="*/ 87475 w 693763"/>
                  <a:gd name="connsiteY1" fmla="*/ 674898 h 674898"/>
                  <a:gd name="connsiteX2" fmla="*/ 693763 w 693763"/>
                  <a:gd name="connsiteY2" fmla="*/ 561372 h 674898"/>
                  <a:gd name="connsiteX3" fmla="*/ 693763 w 693763"/>
                  <a:gd name="connsiteY3" fmla="*/ 0 h 674898"/>
                  <a:gd name="connsiteX4" fmla="*/ 277075 w 693763"/>
                  <a:gd name="connsiteY4" fmla="*/ 1 h 674898"/>
                  <a:gd name="connsiteX5" fmla="*/ 0 w 693763"/>
                  <a:gd name="connsiteY5" fmla="*/ 545119 h 674898"/>
                  <a:gd name="connsiteX0" fmla="*/ 0 w 673482"/>
                  <a:gd name="connsiteY0" fmla="*/ 513728 h 674898"/>
                  <a:gd name="connsiteX1" fmla="*/ 67194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56794 w 673482"/>
                  <a:gd name="connsiteY4" fmla="*/ 1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67194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79095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79095 w 673482"/>
                  <a:gd name="connsiteY1" fmla="*/ 674898 h 674898"/>
                  <a:gd name="connsiteX2" fmla="*/ 673482 w 673482"/>
                  <a:gd name="connsiteY2" fmla="*/ 56751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4635 h 675805"/>
                  <a:gd name="connsiteX1" fmla="*/ 79095 w 673482"/>
                  <a:gd name="connsiteY1" fmla="*/ 675805 h 675805"/>
                  <a:gd name="connsiteX2" fmla="*/ 673482 w 673482"/>
                  <a:gd name="connsiteY2" fmla="*/ 568419 h 675805"/>
                  <a:gd name="connsiteX3" fmla="*/ 673482 w 673482"/>
                  <a:gd name="connsiteY3" fmla="*/ 907 h 675805"/>
                  <a:gd name="connsiteX4" fmla="*/ 252604 w 673482"/>
                  <a:gd name="connsiteY4" fmla="*/ 0 h 675805"/>
                  <a:gd name="connsiteX5" fmla="*/ 0 w 673482"/>
                  <a:gd name="connsiteY5" fmla="*/ 514635 h 67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482" h="675805">
                    <a:moveTo>
                      <a:pt x="0" y="514635"/>
                    </a:moveTo>
                    <a:lnTo>
                      <a:pt x="79095" y="675805"/>
                    </a:lnTo>
                    <a:lnTo>
                      <a:pt x="673482" y="568419"/>
                    </a:lnTo>
                    <a:lnTo>
                      <a:pt x="673482" y="907"/>
                    </a:lnTo>
                    <a:lnTo>
                      <a:pt x="252604" y="0"/>
                    </a:lnTo>
                    <a:lnTo>
                      <a:pt x="0" y="514635"/>
                    </a:lnTo>
                    <a:close/>
                  </a:path>
                </a:pathLst>
              </a:custGeom>
              <a:solidFill>
                <a:srgbClr val="9592BC">
                  <a:alpha val="9804"/>
                </a:srgbClr>
              </a:solidFill>
              <a:ln>
                <a:solidFill>
                  <a:srgbClr val="959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6ED32FDD-8188-EBF0-6D1C-DC10C1DE3527}"/>
                  </a:ext>
                </a:extLst>
              </p:cNvPr>
              <p:cNvSpPr/>
              <p:nvPr/>
            </p:nvSpPr>
            <p:spPr>
              <a:xfrm>
                <a:off x="2353362" y="1176903"/>
                <a:ext cx="639925" cy="503115"/>
              </a:xfrm>
              <a:custGeom>
                <a:avLst/>
                <a:gdLst>
                  <a:gd name="connsiteX0" fmla="*/ 5787 w 561372"/>
                  <a:gd name="connsiteY0" fmla="*/ 86810 h 358815"/>
                  <a:gd name="connsiteX1" fmla="*/ 561372 w 561372"/>
                  <a:gd name="connsiteY1" fmla="*/ 0 h 358815"/>
                  <a:gd name="connsiteX2" fmla="*/ 561372 w 561372"/>
                  <a:gd name="connsiteY2" fmla="*/ 358815 h 358815"/>
                  <a:gd name="connsiteX3" fmla="*/ 0 w 561372"/>
                  <a:gd name="connsiteY3" fmla="*/ 358815 h 358815"/>
                  <a:gd name="connsiteX4" fmla="*/ 5787 w 561372"/>
                  <a:gd name="connsiteY4" fmla="*/ 86810 h 358815"/>
                  <a:gd name="connsiteX0" fmla="*/ 5787 w 561372"/>
                  <a:gd name="connsiteY0" fmla="*/ 92597 h 364602"/>
                  <a:gd name="connsiteX1" fmla="*/ 544010 w 561372"/>
                  <a:gd name="connsiteY1" fmla="*/ 0 h 364602"/>
                  <a:gd name="connsiteX2" fmla="*/ 561372 w 561372"/>
                  <a:gd name="connsiteY2" fmla="*/ 364602 h 364602"/>
                  <a:gd name="connsiteX3" fmla="*/ 0 w 561372"/>
                  <a:gd name="connsiteY3" fmla="*/ 364602 h 364602"/>
                  <a:gd name="connsiteX4" fmla="*/ 5787 w 561372"/>
                  <a:gd name="connsiteY4" fmla="*/ 92597 h 364602"/>
                  <a:gd name="connsiteX0" fmla="*/ 5787 w 567160"/>
                  <a:gd name="connsiteY0" fmla="*/ 86810 h 358815"/>
                  <a:gd name="connsiteX1" fmla="*/ 567160 w 567160"/>
                  <a:gd name="connsiteY1" fmla="*/ 0 h 358815"/>
                  <a:gd name="connsiteX2" fmla="*/ 561372 w 567160"/>
                  <a:gd name="connsiteY2" fmla="*/ 358815 h 358815"/>
                  <a:gd name="connsiteX3" fmla="*/ 0 w 567160"/>
                  <a:gd name="connsiteY3" fmla="*/ 358815 h 358815"/>
                  <a:gd name="connsiteX4" fmla="*/ 5787 w 567160"/>
                  <a:gd name="connsiteY4" fmla="*/ 86810 h 358815"/>
                  <a:gd name="connsiteX0" fmla="*/ 5787 w 561628"/>
                  <a:gd name="connsiteY0" fmla="*/ 98384 h 370389"/>
                  <a:gd name="connsiteX1" fmla="*/ 555585 w 561628"/>
                  <a:gd name="connsiteY1" fmla="*/ 0 h 370389"/>
                  <a:gd name="connsiteX2" fmla="*/ 561372 w 561628"/>
                  <a:gd name="connsiteY2" fmla="*/ 370389 h 370389"/>
                  <a:gd name="connsiteX3" fmla="*/ 0 w 561628"/>
                  <a:gd name="connsiteY3" fmla="*/ 370389 h 370389"/>
                  <a:gd name="connsiteX4" fmla="*/ 5787 w 561628"/>
                  <a:gd name="connsiteY4" fmla="*/ 98384 h 370389"/>
                  <a:gd name="connsiteX0" fmla="*/ 5787 w 556140"/>
                  <a:gd name="connsiteY0" fmla="*/ 98384 h 370389"/>
                  <a:gd name="connsiteX1" fmla="*/ 555585 w 556140"/>
                  <a:gd name="connsiteY1" fmla="*/ 0 h 370389"/>
                  <a:gd name="connsiteX2" fmla="*/ 555584 w 556140"/>
                  <a:gd name="connsiteY2" fmla="*/ 370389 h 370389"/>
                  <a:gd name="connsiteX3" fmla="*/ 0 w 556140"/>
                  <a:gd name="connsiteY3" fmla="*/ 370389 h 370389"/>
                  <a:gd name="connsiteX4" fmla="*/ 5787 w 556140"/>
                  <a:gd name="connsiteY4" fmla="*/ 98384 h 370389"/>
                  <a:gd name="connsiteX0" fmla="*/ 5787 w 567159"/>
                  <a:gd name="connsiteY0" fmla="*/ 92597 h 364602"/>
                  <a:gd name="connsiteX1" fmla="*/ 567159 w 567159"/>
                  <a:gd name="connsiteY1" fmla="*/ 0 h 364602"/>
                  <a:gd name="connsiteX2" fmla="*/ 555584 w 567159"/>
                  <a:gd name="connsiteY2" fmla="*/ 364602 h 364602"/>
                  <a:gd name="connsiteX3" fmla="*/ 0 w 567159"/>
                  <a:gd name="connsiteY3" fmla="*/ 364602 h 364602"/>
                  <a:gd name="connsiteX4" fmla="*/ 5787 w 567159"/>
                  <a:gd name="connsiteY4" fmla="*/ 92597 h 364602"/>
                  <a:gd name="connsiteX0" fmla="*/ 5787 w 556140"/>
                  <a:gd name="connsiteY0" fmla="*/ 92597 h 364602"/>
                  <a:gd name="connsiteX1" fmla="*/ 555584 w 556140"/>
                  <a:gd name="connsiteY1" fmla="*/ 0 h 364602"/>
                  <a:gd name="connsiteX2" fmla="*/ 555584 w 556140"/>
                  <a:gd name="connsiteY2" fmla="*/ 364602 h 364602"/>
                  <a:gd name="connsiteX3" fmla="*/ 0 w 556140"/>
                  <a:gd name="connsiteY3" fmla="*/ 364602 h 364602"/>
                  <a:gd name="connsiteX4" fmla="*/ 5787 w 556140"/>
                  <a:gd name="connsiteY4" fmla="*/ 92597 h 364602"/>
                  <a:gd name="connsiteX0" fmla="*/ 5787 w 567159"/>
                  <a:gd name="connsiteY0" fmla="*/ 86809 h 358814"/>
                  <a:gd name="connsiteX1" fmla="*/ 567159 w 567159"/>
                  <a:gd name="connsiteY1" fmla="*/ 0 h 358814"/>
                  <a:gd name="connsiteX2" fmla="*/ 555584 w 567159"/>
                  <a:gd name="connsiteY2" fmla="*/ 358814 h 358814"/>
                  <a:gd name="connsiteX3" fmla="*/ 0 w 567159"/>
                  <a:gd name="connsiteY3" fmla="*/ 358814 h 358814"/>
                  <a:gd name="connsiteX4" fmla="*/ 5787 w 567159"/>
                  <a:gd name="connsiteY4" fmla="*/ 86809 h 358814"/>
                  <a:gd name="connsiteX0" fmla="*/ 5787 w 561372"/>
                  <a:gd name="connsiteY0" fmla="*/ 86809 h 358814"/>
                  <a:gd name="connsiteX1" fmla="*/ 561372 w 561372"/>
                  <a:gd name="connsiteY1" fmla="*/ 0 h 358814"/>
                  <a:gd name="connsiteX2" fmla="*/ 555584 w 561372"/>
                  <a:gd name="connsiteY2" fmla="*/ 358814 h 358814"/>
                  <a:gd name="connsiteX3" fmla="*/ 0 w 561372"/>
                  <a:gd name="connsiteY3" fmla="*/ 358814 h 358814"/>
                  <a:gd name="connsiteX4" fmla="*/ 5787 w 561372"/>
                  <a:gd name="connsiteY4" fmla="*/ 86809 h 358814"/>
                  <a:gd name="connsiteX0" fmla="*/ 5787 w 567414"/>
                  <a:gd name="connsiteY0" fmla="*/ 86809 h 364602"/>
                  <a:gd name="connsiteX1" fmla="*/ 561372 w 567414"/>
                  <a:gd name="connsiteY1" fmla="*/ 0 h 364602"/>
                  <a:gd name="connsiteX2" fmla="*/ 567158 w 567414"/>
                  <a:gd name="connsiteY2" fmla="*/ 364602 h 364602"/>
                  <a:gd name="connsiteX3" fmla="*/ 0 w 567414"/>
                  <a:gd name="connsiteY3" fmla="*/ 358814 h 364602"/>
                  <a:gd name="connsiteX4" fmla="*/ 5787 w 567414"/>
                  <a:gd name="connsiteY4" fmla="*/ 86809 h 364602"/>
                  <a:gd name="connsiteX0" fmla="*/ 5787 w 561372"/>
                  <a:gd name="connsiteY0" fmla="*/ 86809 h 364602"/>
                  <a:gd name="connsiteX1" fmla="*/ 561372 w 561372"/>
                  <a:gd name="connsiteY1" fmla="*/ 0 h 364602"/>
                  <a:gd name="connsiteX2" fmla="*/ 555583 w 561372"/>
                  <a:gd name="connsiteY2" fmla="*/ 364602 h 364602"/>
                  <a:gd name="connsiteX3" fmla="*/ 0 w 561372"/>
                  <a:gd name="connsiteY3" fmla="*/ 358814 h 364602"/>
                  <a:gd name="connsiteX4" fmla="*/ 5787 w 561372"/>
                  <a:gd name="connsiteY4" fmla="*/ 86809 h 364602"/>
                  <a:gd name="connsiteX0" fmla="*/ 5787 w 556140"/>
                  <a:gd name="connsiteY0" fmla="*/ 81022 h 358815"/>
                  <a:gd name="connsiteX1" fmla="*/ 555585 w 556140"/>
                  <a:gd name="connsiteY1" fmla="*/ 0 h 358815"/>
                  <a:gd name="connsiteX2" fmla="*/ 555583 w 556140"/>
                  <a:gd name="connsiteY2" fmla="*/ 358815 h 358815"/>
                  <a:gd name="connsiteX3" fmla="*/ 0 w 556140"/>
                  <a:gd name="connsiteY3" fmla="*/ 353027 h 358815"/>
                  <a:gd name="connsiteX4" fmla="*/ 5787 w 556140"/>
                  <a:gd name="connsiteY4" fmla="*/ 81022 h 358815"/>
                  <a:gd name="connsiteX0" fmla="*/ 5787 w 556140"/>
                  <a:gd name="connsiteY0" fmla="*/ 92597 h 358815"/>
                  <a:gd name="connsiteX1" fmla="*/ 555585 w 556140"/>
                  <a:gd name="connsiteY1" fmla="*/ 0 h 358815"/>
                  <a:gd name="connsiteX2" fmla="*/ 555583 w 556140"/>
                  <a:gd name="connsiteY2" fmla="*/ 358815 h 358815"/>
                  <a:gd name="connsiteX3" fmla="*/ 0 w 556140"/>
                  <a:gd name="connsiteY3" fmla="*/ 353027 h 358815"/>
                  <a:gd name="connsiteX4" fmla="*/ 5787 w 556140"/>
                  <a:gd name="connsiteY4" fmla="*/ 92597 h 358815"/>
                  <a:gd name="connsiteX0" fmla="*/ 3041 w 553394"/>
                  <a:gd name="connsiteY0" fmla="*/ 92597 h 359839"/>
                  <a:gd name="connsiteX1" fmla="*/ 552839 w 553394"/>
                  <a:gd name="connsiteY1" fmla="*/ 0 h 359839"/>
                  <a:gd name="connsiteX2" fmla="*/ 552837 w 553394"/>
                  <a:gd name="connsiteY2" fmla="*/ 358815 h 359839"/>
                  <a:gd name="connsiteX3" fmla="*/ 0 w 553394"/>
                  <a:gd name="connsiteY3" fmla="*/ 359839 h 359839"/>
                  <a:gd name="connsiteX4" fmla="*/ 3041 w 553394"/>
                  <a:gd name="connsiteY4" fmla="*/ 92597 h 359839"/>
                  <a:gd name="connsiteX0" fmla="*/ 8533 w 553394"/>
                  <a:gd name="connsiteY0" fmla="*/ 78972 h 359839"/>
                  <a:gd name="connsiteX1" fmla="*/ 552839 w 553394"/>
                  <a:gd name="connsiteY1" fmla="*/ 0 h 359839"/>
                  <a:gd name="connsiteX2" fmla="*/ 552837 w 553394"/>
                  <a:gd name="connsiteY2" fmla="*/ 358815 h 359839"/>
                  <a:gd name="connsiteX3" fmla="*/ 0 w 553394"/>
                  <a:gd name="connsiteY3" fmla="*/ 359839 h 359839"/>
                  <a:gd name="connsiteX4" fmla="*/ 8533 w 553394"/>
                  <a:gd name="connsiteY4" fmla="*/ 78972 h 35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394" h="359839">
                    <a:moveTo>
                      <a:pt x="8533" y="78972"/>
                    </a:moveTo>
                    <a:lnTo>
                      <a:pt x="552839" y="0"/>
                    </a:lnTo>
                    <a:cubicBezTo>
                      <a:pt x="550910" y="119605"/>
                      <a:pt x="554766" y="239210"/>
                      <a:pt x="552837" y="358815"/>
                    </a:cubicBezTo>
                    <a:lnTo>
                      <a:pt x="0" y="359839"/>
                    </a:lnTo>
                    <a:cubicBezTo>
                      <a:pt x="1014" y="270758"/>
                      <a:pt x="7519" y="168053"/>
                      <a:pt x="8533" y="78972"/>
                    </a:cubicBezTo>
                    <a:close/>
                  </a:path>
                </a:pathLst>
              </a:custGeom>
              <a:solidFill>
                <a:srgbClr val="70CDEB">
                  <a:alpha val="9804"/>
                </a:srgbClr>
              </a:solidFill>
              <a:ln>
                <a:solidFill>
                  <a:srgbClr val="70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703CF4E-7ED4-725A-5E16-251ACD25E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2991" y="2678307"/>
              <a:ext cx="1188720" cy="1188720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149B9B1-D81F-79A1-C1F2-21063C6CB2DD}"/>
                </a:ext>
              </a:extLst>
            </p:cNvPr>
            <p:cNvGrpSpPr/>
            <p:nvPr/>
          </p:nvGrpSpPr>
          <p:grpSpPr>
            <a:xfrm>
              <a:off x="1791932" y="2734581"/>
              <a:ext cx="1109779" cy="1102222"/>
              <a:chOff x="1883508" y="577796"/>
              <a:chExt cx="1109779" cy="1102222"/>
            </a:xfrm>
          </p:grpSpPr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D5F7F73E-9F9D-30FA-0CA1-844F0F051122}"/>
                  </a:ext>
                </a:extLst>
              </p:cNvPr>
              <p:cNvSpPr/>
              <p:nvPr/>
            </p:nvSpPr>
            <p:spPr>
              <a:xfrm>
                <a:off x="1883508" y="578734"/>
                <a:ext cx="645403" cy="538866"/>
              </a:xfrm>
              <a:custGeom>
                <a:avLst/>
                <a:gdLst>
                  <a:gd name="connsiteX0" fmla="*/ 7815 w 625230"/>
                  <a:gd name="connsiteY0" fmla="*/ 0 h 523631"/>
                  <a:gd name="connsiteX1" fmla="*/ 0 w 625230"/>
                  <a:gd name="connsiteY1" fmla="*/ 523631 h 523631"/>
                  <a:gd name="connsiteX2" fmla="*/ 367323 w 625230"/>
                  <a:gd name="connsiteY2" fmla="*/ 523631 h 523631"/>
                  <a:gd name="connsiteX3" fmla="*/ 625230 w 625230"/>
                  <a:gd name="connsiteY3" fmla="*/ 0 h 523631"/>
                  <a:gd name="connsiteX4" fmla="*/ 7815 w 625230"/>
                  <a:gd name="connsiteY4" fmla="*/ 0 h 523631"/>
                  <a:gd name="connsiteX0" fmla="*/ 2028 w 625230"/>
                  <a:gd name="connsiteY0" fmla="*/ 0 h 540993"/>
                  <a:gd name="connsiteX1" fmla="*/ 0 w 625230"/>
                  <a:gd name="connsiteY1" fmla="*/ 540993 h 540993"/>
                  <a:gd name="connsiteX2" fmla="*/ 367323 w 625230"/>
                  <a:gd name="connsiteY2" fmla="*/ 540993 h 540993"/>
                  <a:gd name="connsiteX3" fmla="*/ 625230 w 625230"/>
                  <a:gd name="connsiteY3" fmla="*/ 17362 h 540993"/>
                  <a:gd name="connsiteX4" fmla="*/ 2028 w 625230"/>
                  <a:gd name="connsiteY4" fmla="*/ 0 h 540993"/>
                  <a:gd name="connsiteX0" fmla="*/ 2028 w 631017"/>
                  <a:gd name="connsiteY0" fmla="*/ 1 h 540994"/>
                  <a:gd name="connsiteX1" fmla="*/ 0 w 631017"/>
                  <a:gd name="connsiteY1" fmla="*/ 540994 h 540994"/>
                  <a:gd name="connsiteX2" fmla="*/ 367323 w 631017"/>
                  <a:gd name="connsiteY2" fmla="*/ 540994 h 540994"/>
                  <a:gd name="connsiteX3" fmla="*/ 631017 w 631017"/>
                  <a:gd name="connsiteY3" fmla="*/ 0 h 540994"/>
                  <a:gd name="connsiteX4" fmla="*/ 2028 w 631017"/>
                  <a:gd name="connsiteY4" fmla="*/ 1 h 540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1017" h="540994">
                    <a:moveTo>
                      <a:pt x="2028" y="1"/>
                    </a:moveTo>
                    <a:lnTo>
                      <a:pt x="0" y="540994"/>
                    </a:lnTo>
                    <a:lnTo>
                      <a:pt x="367323" y="540994"/>
                    </a:lnTo>
                    <a:lnTo>
                      <a:pt x="631017" y="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rgbClr val="F57C7A">
                  <a:alpha val="9804"/>
                </a:srgbClr>
              </a:solidFill>
              <a:ln>
                <a:solidFill>
                  <a:srgbClr val="F57C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1E2A203F-3AD9-481D-5F38-8A31F2DF719E}"/>
                  </a:ext>
                </a:extLst>
              </p:cNvPr>
              <p:cNvSpPr/>
              <p:nvPr/>
            </p:nvSpPr>
            <p:spPr>
              <a:xfrm>
                <a:off x="2274609" y="577796"/>
                <a:ext cx="718678" cy="698901"/>
              </a:xfrm>
              <a:custGeom>
                <a:avLst/>
                <a:gdLst>
                  <a:gd name="connsiteX0" fmla="*/ 0 w 653969"/>
                  <a:gd name="connsiteY0" fmla="*/ 538222 h 648182"/>
                  <a:gd name="connsiteX1" fmla="*/ 104172 w 653969"/>
                  <a:gd name="connsiteY1" fmla="*/ 648182 h 648182"/>
                  <a:gd name="connsiteX2" fmla="*/ 653969 w 653969"/>
                  <a:gd name="connsiteY2" fmla="*/ 544010 h 648182"/>
                  <a:gd name="connsiteX3" fmla="*/ 653969 w 653969"/>
                  <a:gd name="connsiteY3" fmla="*/ 5787 h 648182"/>
                  <a:gd name="connsiteX4" fmla="*/ 243068 w 653969"/>
                  <a:gd name="connsiteY4" fmla="*/ 0 h 648182"/>
                  <a:gd name="connsiteX5" fmla="*/ 0 w 653969"/>
                  <a:gd name="connsiteY5" fmla="*/ 538222 h 648182"/>
                  <a:gd name="connsiteX0" fmla="*/ 0 w 682905"/>
                  <a:gd name="connsiteY0" fmla="*/ 549796 h 648182"/>
                  <a:gd name="connsiteX1" fmla="*/ 133108 w 682905"/>
                  <a:gd name="connsiteY1" fmla="*/ 648182 h 648182"/>
                  <a:gd name="connsiteX2" fmla="*/ 682905 w 682905"/>
                  <a:gd name="connsiteY2" fmla="*/ 544010 h 648182"/>
                  <a:gd name="connsiteX3" fmla="*/ 682905 w 682905"/>
                  <a:gd name="connsiteY3" fmla="*/ 5787 h 648182"/>
                  <a:gd name="connsiteX4" fmla="*/ 272004 w 682905"/>
                  <a:gd name="connsiteY4" fmla="*/ 0 h 648182"/>
                  <a:gd name="connsiteX5" fmla="*/ 0 w 682905"/>
                  <a:gd name="connsiteY5" fmla="*/ 549796 h 648182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2905 w 688692"/>
                  <a:gd name="connsiteY2" fmla="*/ 549798 h 653970"/>
                  <a:gd name="connsiteX3" fmla="*/ 688692 w 688692"/>
                  <a:gd name="connsiteY3" fmla="*/ 0 h 653970"/>
                  <a:gd name="connsiteX4" fmla="*/ 272004 w 688692"/>
                  <a:gd name="connsiteY4" fmla="*/ 5788 h 653970"/>
                  <a:gd name="connsiteX5" fmla="*/ 0 w 688692"/>
                  <a:gd name="connsiteY5" fmla="*/ 555584 h 653970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8692 w 688692"/>
                  <a:gd name="connsiteY2" fmla="*/ 561372 h 653970"/>
                  <a:gd name="connsiteX3" fmla="*/ 688692 w 688692"/>
                  <a:gd name="connsiteY3" fmla="*/ 0 h 653970"/>
                  <a:gd name="connsiteX4" fmla="*/ 272004 w 688692"/>
                  <a:gd name="connsiteY4" fmla="*/ 5788 h 653970"/>
                  <a:gd name="connsiteX5" fmla="*/ 0 w 688692"/>
                  <a:gd name="connsiteY5" fmla="*/ 555584 h 653970"/>
                  <a:gd name="connsiteX0" fmla="*/ 0 w 688692"/>
                  <a:gd name="connsiteY0" fmla="*/ 555584 h 653970"/>
                  <a:gd name="connsiteX1" fmla="*/ 133108 w 688692"/>
                  <a:gd name="connsiteY1" fmla="*/ 653970 h 653970"/>
                  <a:gd name="connsiteX2" fmla="*/ 688692 w 688692"/>
                  <a:gd name="connsiteY2" fmla="*/ 561372 h 653970"/>
                  <a:gd name="connsiteX3" fmla="*/ 688692 w 688692"/>
                  <a:gd name="connsiteY3" fmla="*/ 0 h 653970"/>
                  <a:gd name="connsiteX4" fmla="*/ 272004 w 688692"/>
                  <a:gd name="connsiteY4" fmla="*/ 1 h 653970"/>
                  <a:gd name="connsiteX5" fmla="*/ 0 w 688692"/>
                  <a:gd name="connsiteY5" fmla="*/ 555584 h 653970"/>
                  <a:gd name="connsiteX0" fmla="*/ 0 w 688692"/>
                  <a:gd name="connsiteY0" fmla="*/ 555584 h 674898"/>
                  <a:gd name="connsiteX1" fmla="*/ 82404 w 688692"/>
                  <a:gd name="connsiteY1" fmla="*/ 674898 h 674898"/>
                  <a:gd name="connsiteX2" fmla="*/ 688692 w 688692"/>
                  <a:gd name="connsiteY2" fmla="*/ 561372 h 674898"/>
                  <a:gd name="connsiteX3" fmla="*/ 688692 w 688692"/>
                  <a:gd name="connsiteY3" fmla="*/ 0 h 674898"/>
                  <a:gd name="connsiteX4" fmla="*/ 272004 w 688692"/>
                  <a:gd name="connsiteY4" fmla="*/ 1 h 674898"/>
                  <a:gd name="connsiteX5" fmla="*/ 0 w 688692"/>
                  <a:gd name="connsiteY5" fmla="*/ 555584 h 674898"/>
                  <a:gd name="connsiteX0" fmla="*/ 0 w 693763"/>
                  <a:gd name="connsiteY0" fmla="*/ 545119 h 674898"/>
                  <a:gd name="connsiteX1" fmla="*/ 87475 w 693763"/>
                  <a:gd name="connsiteY1" fmla="*/ 674898 h 674898"/>
                  <a:gd name="connsiteX2" fmla="*/ 693763 w 693763"/>
                  <a:gd name="connsiteY2" fmla="*/ 561372 h 674898"/>
                  <a:gd name="connsiteX3" fmla="*/ 693763 w 693763"/>
                  <a:gd name="connsiteY3" fmla="*/ 0 h 674898"/>
                  <a:gd name="connsiteX4" fmla="*/ 277075 w 693763"/>
                  <a:gd name="connsiteY4" fmla="*/ 1 h 674898"/>
                  <a:gd name="connsiteX5" fmla="*/ 0 w 693763"/>
                  <a:gd name="connsiteY5" fmla="*/ 545119 h 674898"/>
                  <a:gd name="connsiteX0" fmla="*/ 0 w 693763"/>
                  <a:gd name="connsiteY0" fmla="*/ 545119 h 674898"/>
                  <a:gd name="connsiteX1" fmla="*/ 87475 w 693763"/>
                  <a:gd name="connsiteY1" fmla="*/ 674898 h 674898"/>
                  <a:gd name="connsiteX2" fmla="*/ 693763 w 693763"/>
                  <a:gd name="connsiteY2" fmla="*/ 561372 h 674898"/>
                  <a:gd name="connsiteX3" fmla="*/ 693763 w 693763"/>
                  <a:gd name="connsiteY3" fmla="*/ 0 h 674898"/>
                  <a:gd name="connsiteX4" fmla="*/ 277075 w 693763"/>
                  <a:gd name="connsiteY4" fmla="*/ 1 h 674898"/>
                  <a:gd name="connsiteX5" fmla="*/ 0 w 693763"/>
                  <a:gd name="connsiteY5" fmla="*/ 545119 h 674898"/>
                  <a:gd name="connsiteX0" fmla="*/ 0 w 673482"/>
                  <a:gd name="connsiteY0" fmla="*/ 513728 h 674898"/>
                  <a:gd name="connsiteX1" fmla="*/ 67194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56794 w 673482"/>
                  <a:gd name="connsiteY4" fmla="*/ 1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67194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79095 w 673482"/>
                  <a:gd name="connsiteY1" fmla="*/ 674898 h 674898"/>
                  <a:gd name="connsiteX2" fmla="*/ 673482 w 673482"/>
                  <a:gd name="connsiteY2" fmla="*/ 56137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3728 h 674898"/>
                  <a:gd name="connsiteX1" fmla="*/ 79095 w 673482"/>
                  <a:gd name="connsiteY1" fmla="*/ 674898 h 674898"/>
                  <a:gd name="connsiteX2" fmla="*/ 673482 w 673482"/>
                  <a:gd name="connsiteY2" fmla="*/ 567512 h 674898"/>
                  <a:gd name="connsiteX3" fmla="*/ 673482 w 673482"/>
                  <a:gd name="connsiteY3" fmla="*/ 0 h 674898"/>
                  <a:gd name="connsiteX4" fmla="*/ 246654 w 673482"/>
                  <a:gd name="connsiteY4" fmla="*/ 5233 h 674898"/>
                  <a:gd name="connsiteX5" fmla="*/ 0 w 673482"/>
                  <a:gd name="connsiteY5" fmla="*/ 513728 h 674898"/>
                  <a:gd name="connsiteX0" fmla="*/ 0 w 673482"/>
                  <a:gd name="connsiteY0" fmla="*/ 514635 h 675805"/>
                  <a:gd name="connsiteX1" fmla="*/ 79095 w 673482"/>
                  <a:gd name="connsiteY1" fmla="*/ 675805 h 675805"/>
                  <a:gd name="connsiteX2" fmla="*/ 673482 w 673482"/>
                  <a:gd name="connsiteY2" fmla="*/ 568419 h 675805"/>
                  <a:gd name="connsiteX3" fmla="*/ 673482 w 673482"/>
                  <a:gd name="connsiteY3" fmla="*/ 907 h 675805"/>
                  <a:gd name="connsiteX4" fmla="*/ 252604 w 673482"/>
                  <a:gd name="connsiteY4" fmla="*/ 0 h 675805"/>
                  <a:gd name="connsiteX5" fmla="*/ 0 w 673482"/>
                  <a:gd name="connsiteY5" fmla="*/ 514635 h 67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3482" h="675805">
                    <a:moveTo>
                      <a:pt x="0" y="514635"/>
                    </a:moveTo>
                    <a:lnTo>
                      <a:pt x="79095" y="675805"/>
                    </a:lnTo>
                    <a:lnTo>
                      <a:pt x="673482" y="568419"/>
                    </a:lnTo>
                    <a:lnTo>
                      <a:pt x="673482" y="907"/>
                    </a:lnTo>
                    <a:lnTo>
                      <a:pt x="252604" y="0"/>
                    </a:lnTo>
                    <a:lnTo>
                      <a:pt x="0" y="514635"/>
                    </a:lnTo>
                    <a:close/>
                  </a:path>
                </a:pathLst>
              </a:custGeom>
              <a:solidFill>
                <a:srgbClr val="9592BC">
                  <a:alpha val="9804"/>
                </a:srgbClr>
              </a:solidFill>
              <a:ln>
                <a:solidFill>
                  <a:srgbClr val="9592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959636D6-8876-1241-D606-08E93944EF8D}"/>
                  </a:ext>
                </a:extLst>
              </p:cNvPr>
              <p:cNvSpPr/>
              <p:nvPr/>
            </p:nvSpPr>
            <p:spPr>
              <a:xfrm>
                <a:off x="2353362" y="1176903"/>
                <a:ext cx="639925" cy="503115"/>
              </a:xfrm>
              <a:custGeom>
                <a:avLst/>
                <a:gdLst>
                  <a:gd name="connsiteX0" fmla="*/ 5787 w 561372"/>
                  <a:gd name="connsiteY0" fmla="*/ 86810 h 358815"/>
                  <a:gd name="connsiteX1" fmla="*/ 561372 w 561372"/>
                  <a:gd name="connsiteY1" fmla="*/ 0 h 358815"/>
                  <a:gd name="connsiteX2" fmla="*/ 561372 w 561372"/>
                  <a:gd name="connsiteY2" fmla="*/ 358815 h 358815"/>
                  <a:gd name="connsiteX3" fmla="*/ 0 w 561372"/>
                  <a:gd name="connsiteY3" fmla="*/ 358815 h 358815"/>
                  <a:gd name="connsiteX4" fmla="*/ 5787 w 561372"/>
                  <a:gd name="connsiteY4" fmla="*/ 86810 h 358815"/>
                  <a:gd name="connsiteX0" fmla="*/ 5787 w 561372"/>
                  <a:gd name="connsiteY0" fmla="*/ 92597 h 364602"/>
                  <a:gd name="connsiteX1" fmla="*/ 544010 w 561372"/>
                  <a:gd name="connsiteY1" fmla="*/ 0 h 364602"/>
                  <a:gd name="connsiteX2" fmla="*/ 561372 w 561372"/>
                  <a:gd name="connsiteY2" fmla="*/ 364602 h 364602"/>
                  <a:gd name="connsiteX3" fmla="*/ 0 w 561372"/>
                  <a:gd name="connsiteY3" fmla="*/ 364602 h 364602"/>
                  <a:gd name="connsiteX4" fmla="*/ 5787 w 561372"/>
                  <a:gd name="connsiteY4" fmla="*/ 92597 h 364602"/>
                  <a:gd name="connsiteX0" fmla="*/ 5787 w 567160"/>
                  <a:gd name="connsiteY0" fmla="*/ 86810 h 358815"/>
                  <a:gd name="connsiteX1" fmla="*/ 567160 w 567160"/>
                  <a:gd name="connsiteY1" fmla="*/ 0 h 358815"/>
                  <a:gd name="connsiteX2" fmla="*/ 561372 w 567160"/>
                  <a:gd name="connsiteY2" fmla="*/ 358815 h 358815"/>
                  <a:gd name="connsiteX3" fmla="*/ 0 w 567160"/>
                  <a:gd name="connsiteY3" fmla="*/ 358815 h 358815"/>
                  <a:gd name="connsiteX4" fmla="*/ 5787 w 567160"/>
                  <a:gd name="connsiteY4" fmla="*/ 86810 h 358815"/>
                  <a:gd name="connsiteX0" fmla="*/ 5787 w 561628"/>
                  <a:gd name="connsiteY0" fmla="*/ 98384 h 370389"/>
                  <a:gd name="connsiteX1" fmla="*/ 555585 w 561628"/>
                  <a:gd name="connsiteY1" fmla="*/ 0 h 370389"/>
                  <a:gd name="connsiteX2" fmla="*/ 561372 w 561628"/>
                  <a:gd name="connsiteY2" fmla="*/ 370389 h 370389"/>
                  <a:gd name="connsiteX3" fmla="*/ 0 w 561628"/>
                  <a:gd name="connsiteY3" fmla="*/ 370389 h 370389"/>
                  <a:gd name="connsiteX4" fmla="*/ 5787 w 561628"/>
                  <a:gd name="connsiteY4" fmla="*/ 98384 h 370389"/>
                  <a:gd name="connsiteX0" fmla="*/ 5787 w 556140"/>
                  <a:gd name="connsiteY0" fmla="*/ 98384 h 370389"/>
                  <a:gd name="connsiteX1" fmla="*/ 555585 w 556140"/>
                  <a:gd name="connsiteY1" fmla="*/ 0 h 370389"/>
                  <a:gd name="connsiteX2" fmla="*/ 555584 w 556140"/>
                  <a:gd name="connsiteY2" fmla="*/ 370389 h 370389"/>
                  <a:gd name="connsiteX3" fmla="*/ 0 w 556140"/>
                  <a:gd name="connsiteY3" fmla="*/ 370389 h 370389"/>
                  <a:gd name="connsiteX4" fmla="*/ 5787 w 556140"/>
                  <a:gd name="connsiteY4" fmla="*/ 98384 h 370389"/>
                  <a:gd name="connsiteX0" fmla="*/ 5787 w 567159"/>
                  <a:gd name="connsiteY0" fmla="*/ 92597 h 364602"/>
                  <a:gd name="connsiteX1" fmla="*/ 567159 w 567159"/>
                  <a:gd name="connsiteY1" fmla="*/ 0 h 364602"/>
                  <a:gd name="connsiteX2" fmla="*/ 555584 w 567159"/>
                  <a:gd name="connsiteY2" fmla="*/ 364602 h 364602"/>
                  <a:gd name="connsiteX3" fmla="*/ 0 w 567159"/>
                  <a:gd name="connsiteY3" fmla="*/ 364602 h 364602"/>
                  <a:gd name="connsiteX4" fmla="*/ 5787 w 567159"/>
                  <a:gd name="connsiteY4" fmla="*/ 92597 h 364602"/>
                  <a:gd name="connsiteX0" fmla="*/ 5787 w 556140"/>
                  <a:gd name="connsiteY0" fmla="*/ 92597 h 364602"/>
                  <a:gd name="connsiteX1" fmla="*/ 555584 w 556140"/>
                  <a:gd name="connsiteY1" fmla="*/ 0 h 364602"/>
                  <a:gd name="connsiteX2" fmla="*/ 555584 w 556140"/>
                  <a:gd name="connsiteY2" fmla="*/ 364602 h 364602"/>
                  <a:gd name="connsiteX3" fmla="*/ 0 w 556140"/>
                  <a:gd name="connsiteY3" fmla="*/ 364602 h 364602"/>
                  <a:gd name="connsiteX4" fmla="*/ 5787 w 556140"/>
                  <a:gd name="connsiteY4" fmla="*/ 92597 h 364602"/>
                  <a:gd name="connsiteX0" fmla="*/ 5787 w 567159"/>
                  <a:gd name="connsiteY0" fmla="*/ 86809 h 358814"/>
                  <a:gd name="connsiteX1" fmla="*/ 567159 w 567159"/>
                  <a:gd name="connsiteY1" fmla="*/ 0 h 358814"/>
                  <a:gd name="connsiteX2" fmla="*/ 555584 w 567159"/>
                  <a:gd name="connsiteY2" fmla="*/ 358814 h 358814"/>
                  <a:gd name="connsiteX3" fmla="*/ 0 w 567159"/>
                  <a:gd name="connsiteY3" fmla="*/ 358814 h 358814"/>
                  <a:gd name="connsiteX4" fmla="*/ 5787 w 567159"/>
                  <a:gd name="connsiteY4" fmla="*/ 86809 h 358814"/>
                  <a:gd name="connsiteX0" fmla="*/ 5787 w 561372"/>
                  <a:gd name="connsiteY0" fmla="*/ 86809 h 358814"/>
                  <a:gd name="connsiteX1" fmla="*/ 561372 w 561372"/>
                  <a:gd name="connsiteY1" fmla="*/ 0 h 358814"/>
                  <a:gd name="connsiteX2" fmla="*/ 555584 w 561372"/>
                  <a:gd name="connsiteY2" fmla="*/ 358814 h 358814"/>
                  <a:gd name="connsiteX3" fmla="*/ 0 w 561372"/>
                  <a:gd name="connsiteY3" fmla="*/ 358814 h 358814"/>
                  <a:gd name="connsiteX4" fmla="*/ 5787 w 561372"/>
                  <a:gd name="connsiteY4" fmla="*/ 86809 h 358814"/>
                  <a:gd name="connsiteX0" fmla="*/ 5787 w 567414"/>
                  <a:gd name="connsiteY0" fmla="*/ 86809 h 364602"/>
                  <a:gd name="connsiteX1" fmla="*/ 561372 w 567414"/>
                  <a:gd name="connsiteY1" fmla="*/ 0 h 364602"/>
                  <a:gd name="connsiteX2" fmla="*/ 567158 w 567414"/>
                  <a:gd name="connsiteY2" fmla="*/ 364602 h 364602"/>
                  <a:gd name="connsiteX3" fmla="*/ 0 w 567414"/>
                  <a:gd name="connsiteY3" fmla="*/ 358814 h 364602"/>
                  <a:gd name="connsiteX4" fmla="*/ 5787 w 567414"/>
                  <a:gd name="connsiteY4" fmla="*/ 86809 h 364602"/>
                  <a:gd name="connsiteX0" fmla="*/ 5787 w 561372"/>
                  <a:gd name="connsiteY0" fmla="*/ 86809 h 364602"/>
                  <a:gd name="connsiteX1" fmla="*/ 561372 w 561372"/>
                  <a:gd name="connsiteY1" fmla="*/ 0 h 364602"/>
                  <a:gd name="connsiteX2" fmla="*/ 555583 w 561372"/>
                  <a:gd name="connsiteY2" fmla="*/ 364602 h 364602"/>
                  <a:gd name="connsiteX3" fmla="*/ 0 w 561372"/>
                  <a:gd name="connsiteY3" fmla="*/ 358814 h 364602"/>
                  <a:gd name="connsiteX4" fmla="*/ 5787 w 561372"/>
                  <a:gd name="connsiteY4" fmla="*/ 86809 h 364602"/>
                  <a:gd name="connsiteX0" fmla="*/ 5787 w 556140"/>
                  <a:gd name="connsiteY0" fmla="*/ 81022 h 358815"/>
                  <a:gd name="connsiteX1" fmla="*/ 555585 w 556140"/>
                  <a:gd name="connsiteY1" fmla="*/ 0 h 358815"/>
                  <a:gd name="connsiteX2" fmla="*/ 555583 w 556140"/>
                  <a:gd name="connsiteY2" fmla="*/ 358815 h 358815"/>
                  <a:gd name="connsiteX3" fmla="*/ 0 w 556140"/>
                  <a:gd name="connsiteY3" fmla="*/ 353027 h 358815"/>
                  <a:gd name="connsiteX4" fmla="*/ 5787 w 556140"/>
                  <a:gd name="connsiteY4" fmla="*/ 81022 h 358815"/>
                  <a:gd name="connsiteX0" fmla="*/ 5787 w 556140"/>
                  <a:gd name="connsiteY0" fmla="*/ 92597 h 358815"/>
                  <a:gd name="connsiteX1" fmla="*/ 555585 w 556140"/>
                  <a:gd name="connsiteY1" fmla="*/ 0 h 358815"/>
                  <a:gd name="connsiteX2" fmla="*/ 555583 w 556140"/>
                  <a:gd name="connsiteY2" fmla="*/ 358815 h 358815"/>
                  <a:gd name="connsiteX3" fmla="*/ 0 w 556140"/>
                  <a:gd name="connsiteY3" fmla="*/ 353027 h 358815"/>
                  <a:gd name="connsiteX4" fmla="*/ 5787 w 556140"/>
                  <a:gd name="connsiteY4" fmla="*/ 92597 h 358815"/>
                  <a:gd name="connsiteX0" fmla="*/ 3041 w 553394"/>
                  <a:gd name="connsiteY0" fmla="*/ 92597 h 359839"/>
                  <a:gd name="connsiteX1" fmla="*/ 552839 w 553394"/>
                  <a:gd name="connsiteY1" fmla="*/ 0 h 359839"/>
                  <a:gd name="connsiteX2" fmla="*/ 552837 w 553394"/>
                  <a:gd name="connsiteY2" fmla="*/ 358815 h 359839"/>
                  <a:gd name="connsiteX3" fmla="*/ 0 w 553394"/>
                  <a:gd name="connsiteY3" fmla="*/ 359839 h 359839"/>
                  <a:gd name="connsiteX4" fmla="*/ 3041 w 553394"/>
                  <a:gd name="connsiteY4" fmla="*/ 92597 h 359839"/>
                  <a:gd name="connsiteX0" fmla="*/ 8533 w 553394"/>
                  <a:gd name="connsiteY0" fmla="*/ 78972 h 359839"/>
                  <a:gd name="connsiteX1" fmla="*/ 552839 w 553394"/>
                  <a:gd name="connsiteY1" fmla="*/ 0 h 359839"/>
                  <a:gd name="connsiteX2" fmla="*/ 552837 w 553394"/>
                  <a:gd name="connsiteY2" fmla="*/ 358815 h 359839"/>
                  <a:gd name="connsiteX3" fmla="*/ 0 w 553394"/>
                  <a:gd name="connsiteY3" fmla="*/ 359839 h 359839"/>
                  <a:gd name="connsiteX4" fmla="*/ 8533 w 553394"/>
                  <a:gd name="connsiteY4" fmla="*/ 78972 h 359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394" h="359839">
                    <a:moveTo>
                      <a:pt x="8533" y="78972"/>
                    </a:moveTo>
                    <a:lnTo>
                      <a:pt x="552839" y="0"/>
                    </a:lnTo>
                    <a:cubicBezTo>
                      <a:pt x="550910" y="119605"/>
                      <a:pt x="554766" y="239210"/>
                      <a:pt x="552837" y="358815"/>
                    </a:cubicBezTo>
                    <a:lnTo>
                      <a:pt x="0" y="359839"/>
                    </a:lnTo>
                    <a:cubicBezTo>
                      <a:pt x="1014" y="270758"/>
                      <a:pt x="7519" y="168053"/>
                      <a:pt x="8533" y="78972"/>
                    </a:cubicBezTo>
                    <a:close/>
                  </a:path>
                </a:pathLst>
              </a:custGeom>
              <a:solidFill>
                <a:srgbClr val="70CDEB">
                  <a:alpha val="9804"/>
                </a:srgbClr>
              </a:solidFill>
              <a:ln>
                <a:solidFill>
                  <a:srgbClr val="70CDE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66CCF6F-9419-9B1D-46C4-026A3984937F}"/>
                </a:ext>
              </a:extLst>
            </p:cNvPr>
            <p:cNvSpPr txBox="1"/>
            <p:nvPr/>
          </p:nvSpPr>
          <p:spPr>
            <a:xfrm>
              <a:off x="1412617" y="1061120"/>
              <a:ext cx="476412" cy="2539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57C7A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Pre-F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1C6DCB-4609-3EBB-A757-D438EDFC3FBB}"/>
                </a:ext>
              </a:extLst>
            </p:cNvPr>
            <p:cNvSpPr txBox="1"/>
            <p:nvPr/>
          </p:nvSpPr>
          <p:spPr>
            <a:xfrm>
              <a:off x="2493791" y="2274986"/>
              <a:ext cx="548548" cy="26161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CDEB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Post-F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AEF1FC-970C-223A-4C0D-AEE561A72F62}"/>
                </a:ext>
              </a:extLst>
            </p:cNvPr>
            <p:cNvSpPr txBox="1"/>
            <p:nvPr/>
          </p:nvSpPr>
          <p:spPr>
            <a:xfrm>
              <a:off x="2601193" y="1061120"/>
              <a:ext cx="441146" cy="2539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9592BC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Dual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627990-BECE-FFFC-E1E2-C84B8B5939DA}"/>
              </a:ext>
            </a:extLst>
          </p:cNvPr>
          <p:cNvGrpSpPr/>
          <p:nvPr/>
        </p:nvGrpSpPr>
        <p:grpSpPr>
          <a:xfrm>
            <a:off x="1831971" y="5316945"/>
            <a:ext cx="1475887" cy="1448494"/>
            <a:chOff x="7960889" y="3608173"/>
            <a:chExt cx="1475887" cy="144849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0B185E7-33EF-3465-EFA6-651B12989032}"/>
                </a:ext>
              </a:extLst>
            </p:cNvPr>
            <p:cNvCxnSpPr/>
            <p:nvPr/>
          </p:nvCxnSpPr>
          <p:spPr>
            <a:xfrm flipV="1">
              <a:off x="8340811" y="3608173"/>
              <a:ext cx="0" cy="1075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2948F69-D8B2-F721-42C5-F681333AABFD}"/>
                </a:ext>
              </a:extLst>
            </p:cNvPr>
            <p:cNvCxnSpPr>
              <a:cxnSpLocks/>
            </p:cNvCxnSpPr>
            <p:nvPr/>
          </p:nvCxnSpPr>
          <p:spPr>
            <a:xfrm>
              <a:off x="8328787" y="4683211"/>
              <a:ext cx="110798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F6BFD2-C130-11D4-2389-E8BD0A7C88C2}"/>
                </a:ext>
              </a:extLst>
            </p:cNvPr>
            <p:cNvSpPr txBox="1"/>
            <p:nvPr/>
          </p:nvSpPr>
          <p:spPr>
            <a:xfrm rot="16200000">
              <a:off x="7806039" y="4127159"/>
              <a:ext cx="679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Pre-F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B8E3635-2FBC-8849-EEF7-8051E0076864}"/>
                </a:ext>
              </a:extLst>
            </p:cNvPr>
            <p:cNvSpPr txBox="1"/>
            <p:nvPr/>
          </p:nvSpPr>
          <p:spPr>
            <a:xfrm>
              <a:off x="8456140" y="4687335"/>
              <a:ext cx="767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Post-F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3BEE66-DB78-1012-1E18-2E03CC4A0FE4}"/>
              </a:ext>
            </a:extLst>
          </p:cNvPr>
          <p:cNvSpPr txBox="1"/>
          <p:nvPr/>
        </p:nvSpPr>
        <p:spPr>
          <a:xfrm>
            <a:off x="466888" y="1793701"/>
            <a:ext cx="1231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DS-Cav1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(Pre-F)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20AD59-FB07-E35F-A6AA-9F0FFC6CF2F3}"/>
              </a:ext>
            </a:extLst>
          </p:cNvPr>
          <p:cNvSpPr txBox="1"/>
          <p:nvPr/>
        </p:nvSpPr>
        <p:spPr>
          <a:xfrm>
            <a:off x="376335" y="4325092"/>
            <a:ext cx="1502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MEDI7510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(Post-F)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5D9B1-A5F5-4D9A-9B64-CA01AF0AC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457" y="1790535"/>
            <a:ext cx="4073168" cy="44547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ECE3FF-E69D-4420-8473-B3646926A9A7}"/>
              </a:ext>
            </a:extLst>
          </p:cNvPr>
          <p:cNvSpPr/>
          <p:nvPr/>
        </p:nvSpPr>
        <p:spPr>
          <a:xfrm>
            <a:off x="4759615" y="4231474"/>
            <a:ext cx="928686" cy="1199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7D4095E-B198-412E-84A5-B5913224299B}"/>
              </a:ext>
            </a:extLst>
          </p:cNvPr>
          <p:cNvSpPr/>
          <p:nvPr/>
        </p:nvSpPr>
        <p:spPr>
          <a:xfrm>
            <a:off x="4734019" y="1743562"/>
            <a:ext cx="928686" cy="1199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93E1354-5B72-40F9-AD4C-B6D470D5F065}"/>
              </a:ext>
            </a:extLst>
          </p:cNvPr>
          <p:cNvSpPr/>
          <p:nvPr/>
        </p:nvSpPr>
        <p:spPr>
          <a:xfrm>
            <a:off x="8172023" y="2173357"/>
            <a:ext cx="928686" cy="2147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3" descr="C:\Users\mclellanja\Desktop\Prefusion Manuscript\Figures\Figure 2\PostF_Trimer_Glycans.png">
            <a:extLst>
              <a:ext uri="{FF2B5EF4-FFF2-40B4-BE49-F238E27FC236}">
                <a16:creationId xmlns:a16="http://schemas.microsoft.com/office/drawing/2014/main" id="{379E09E5-D751-3031-DF1B-34A118CE1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7091" y="4864193"/>
            <a:ext cx="787280" cy="147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mclellanja\Desktop\Prefusion Manuscript\Figures\Figure 2\PreF_Trimer_Glycans.png">
            <a:extLst>
              <a:ext uri="{FF2B5EF4-FFF2-40B4-BE49-F238E27FC236}">
                <a16:creationId xmlns:a16="http://schemas.microsoft.com/office/drawing/2014/main" id="{31856015-4EBE-5684-CED0-A3F08CB5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2" y="2437259"/>
            <a:ext cx="804240" cy="102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2F1831D-30C2-1CE9-021D-CBBE2455AE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97" y="1024368"/>
            <a:ext cx="3195077" cy="87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9185D-42C1-40D4-B343-74829823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3"/>
            <a:ext cx="12192000" cy="101711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Arial Black" panose="020B0A04020102020204" pitchFamily="34" charset="0"/>
              </a:rPr>
              <a:t>Finding Generalizable Approaches</a:t>
            </a:r>
          </a:p>
        </p:txBody>
      </p:sp>
      <p:sp>
        <p:nvSpPr>
          <p:cNvPr id="19" name="Line 91">
            <a:extLst>
              <a:ext uri="{FF2B5EF4-FFF2-40B4-BE49-F238E27FC236}">
                <a16:creationId xmlns:a16="http://schemas.microsoft.com/office/drawing/2014/main" id="{06F51D0C-3EB3-4403-B4EA-49EF19B4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69148"/>
            <a:ext cx="12192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0" tIns="45453" rIns="90900" bIns="45453"/>
          <a:lstStyle/>
          <a:p>
            <a:pPr marL="0" marR="0" lvl="0" indent="0" algn="l" defTabSz="909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29EAE-6D50-F984-60DD-0DCA9D21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48" y="1429235"/>
            <a:ext cx="6251952" cy="4385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C0DB9-583C-3D1E-CF35-FDDE14E1A757}"/>
              </a:ext>
            </a:extLst>
          </p:cNvPr>
          <p:cNvSpPr txBox="1"/>
          <p:nvPr/>
        </p:nvSpPr>
        <p:spPr>
          <a:xfrm>
            <a:off x="7416800" y="3167542"/>
            <a:ext cx="39497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Successes</a:t>
            </a:r>
          </a:p>
          <a:p>
            <a:r>
              <a:rPr lang="en-US" dirty="0"/>
              <a:t>Virus-like particles</a:t>
            </a:r>
          </a:p>
          <a:p>
            <a:r>
              <a:rPr lang="en-US" dirty="0"/>
              <a:t>Whole-inactivated</a:t>
            </a:r>
          </a:p>
          <a:p>
            <a:r>
              <a:rPr lang="en-US" dirty="0"/>
              <a:t>Live-attenuated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Barriers to pandemic preparedness</a:t>
            </a:r>
          </a:p>
          <a:p>
            <a:r>
              <a:rPr lang="en-US" dirty="0"/>
              <a:t>Multiple serotypes</a:t>
            </a:r>
          </a:p>
          <a:p>
            <a:r>
              <a:rPr lang="en-US" dirty="0"/>
              <a:t>Structure and antigen definition</a:t>
            </a:r>
          </a:p>
          <a:p>
            <a:r>
              <a:rPr lang="en-US" dirty="0"/>
              <a:t>Mucosal immunity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9A935B-BC04-15CD-DA41-BDE9C98408BD}"/>
              </a:ext>
            </a:extLst>
          </p:cNvPr>
          <p:cNvSpPr/>
          <p:nvPr/>
        </p:nvSpPr>
        <p:spPr>
          <a:xfrm>
            <a:off x="3882648" y="3571027"/>
            <a:ext cx="2797552" cy="22433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9185D-42C1-40D4-B343-74829823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3"/>
            <a:ext cx="12192000" cy="101711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Arial Black" panose="020B0A04020102020204" pitchFamily="34" charset="0"/>
              </a:rPr>
              <a:t>Finding Generalizable Approaches</a:t>
            </a:r>
          </a:p>
        </p:txBody>
      </p:sp>
      <p:sp>
        <p:nvSpPr>
          <p:cNvPr id="19" name="Line 91">
            <a:extLst>
              <a:ext uri="{FF2B5EF4-FFF2-40B4-BE49-F238E27FC236}">
                <a16:creationId xmlns:a16="http://schemas.microsoft.com/office/drawing/2014/main" id="{06F51D0C-3EB3-4403-B4EA-49EF19B4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69148"/>
            <a:ext cx="12192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0" tIns="45453" rIns="90900" bIns="45453"/>
          <a:lstStyle/>
          <a:p>
            <a:pPr marL="0" marR="0" lvl="0" indent="0" algn="l" defTabSz="909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29EAE-6D50-F984-60DD-0DCA9D21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748" y="1399116"/>
            <a:ext cx="6251952" cy="4385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C0DB9-583C-3D1E-CF35-FDDE14E1A757}"/>
              </a:ext>
            </a:extLst>
          </p:cNvPr>
          <p:cNvSpPr txBox="1"/>
          <p:nvPr/>
        </p:nvSpPr>
        <p:spPr>
          <a:xfrm>
            <a:off x="596900" y="3071319"/>
            <a:ext cx="41275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Successes</a:t>
            </a:r>
          </a:p>
          <a:p>
            <a:r>
              <a:rPr lang="en-US" dirty="0"/>
              <a:t>Replication-defective virus</a:t>
            </a:r>
          </a:p>
          <a:p>
            <a:r>
              <a:rPr lang="en-US" dirty="0"/>
              <a:t>Live-attenuated</a:t>
            </a:r>
          </a:p>
          <a:p>
            <a:r>
              <a:rPr lang="en-US" dirty="0"/>
              <a:t>Protein subunit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Barriers to pandemic preparedness</a:t>
            </a:r>
          </a:p>
          <a:p>
            <a:r>
              <a:rPr lang="en-US" dirty="0"/>
              <a:t>Structure and antigen definition</a:t>
            </a:r>
          </a:p>
          <a:p>
            <a:r>
              <a:rPr lang="en-US" dirty="0"/>
              <a:t>Mucosal immunity</a:t>
            </a:r>
          </a:p>
          <a:p>
            <a:r>
              <a:rPr lang="en-US" dirty="0"/>
              <a:t>Integration and latency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9A935B-BC04-15CD-DA41-BDE9C98408BD}"/>
              </a:ext>
            </a:extLst>
          </p:cNvPr>
          <p:cNvSpPr/>
          <p:nvPr/>
        </p:nvSpPr>
        <p:spPr>
          <a:xfrm>
            <a:off x="5063748" y="3647016"/>
            <a:ext cx="2822952" cy="2145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045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9185D-42C1-40D4-B343-74829823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3"/>
            <a:ext cx="12192000" cy="101711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Arial Black" panose="020B0A04020102020204" pitchFamily="34" charset="0"/>
              </a:rPr>
              <a:t>Finding Generalizable Approaches</a:t>
            </a:r>
          </a:p>
        </p:txBody>
      </p:sp>
      <p:sp>
        <p:nvSpPr>
          <p:cNvPr id="19" name="Line 91">
            <a:extLst>
              <a:ext uri="{FF2B5EF4-FFF2-40B4-BE49-F238E27FC236}">
                <a16:creationId xmlns:a16="http://schemas.microsoft.com/office/drawing/2014/main" id="{06F51D0C-3EB3-4403-B4EA-49EF19B4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69148"/>
            <a:ext cx="12192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0" tIns="45453" rIns="90900" bIns="45453"/>
          <a:lstStyle/>
          <a:p>
            <a:pPr marL="0" marR="0" lvl="0" indent="0" algn="l" defTabSz="909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29EAE-6D50-F984-60DD-0DCA9D21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048" y="1537338"/>
            <a:ext cx="6251952" cy="4385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C0DB9-583C-3D1E-CF35-FDDE14E1A757}"/>
              </a:ext>
            </a:extLst>
          </p:cNvPr>
          <p:cNvSpPr txBox="1"/>
          <p:nvPr/>
        </p:nvSpPr>
        <p:spPr>
          <a:xfrm>
            <a:off x="7734300" y="1729383"/>
            <a:ext cx="388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Live-attenuated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Virus-like particle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Barriers to pandemic preparedness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Antigen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Antibody-dependent enhancement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9A935B-BC04-15CD-DA41-BDE9C98408BD}"/>
              </a:ext>
            </a:extLst>
          </p:cNvPr>
          <p:cNvSpPr/>
          <p:nvPr/>
        </p:nvSpPr>
        <p:spPr>
          <a:xfrm>
            <a:off x="5000248" y="1537338"/>
            <a:ext cx="2365752" cy="2145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52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433BD-85E3-4159-A018-DDD111D79297}"/>
              </a:ext>
            </a:extLst>
          </p:cNvPr>
          <p:cNvSpPr txBox="1"/>
          <p:nvPr/>
        </p:nvSpPr>
        <p:spPr>
          <a:xfrm>
            <a:off x="0" y="1672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3399"/>
                </a:solidFill>
                <a:latin typeface="Arial Black" panose="020B0A04020102020204" pitchFamily="34" charset="0"/>
              </a:rPr>
              <a:t>Pandemic Response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20FF6-1E7F-4F4F-8B74-312F12181DD2}"/>
              </a:ext>
            </a:extLst>
          </p:cNvPr>
          <p:cNvCxnSpPr/>
          <p:nvPr/>
        </p:nvCxnSpPr>
        <p:spPr>
          <a:xfrm>
            <a:off x="0" y="101476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AF7BFF-EEE4-49DA-AD32-D107D765034D}"/>
              </a:ext>
            </a:extLst>
          </p:cNvPr>
          <p:cNvSpPr txBox="1"/>
          <p:nvPr/>
        </p:nvSpPr>
        <p:spPr>
          <a:xfrm>
            <a:off x="616689" y="1382286"/>
            <a:ext cx="11142921" cy="40934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Early detection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Sequence availability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Epidemiology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Point of care diagnostics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Maintenance of public health infrastructure and reporting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Rapid production of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fit-for-purpose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products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 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train-matched antigens for vaccines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mAbs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diagnostics and therapy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Antivirals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Agent-specific animal models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Deploy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Will require prior planning and agreements between governments, between agencies within governments, between governments and non-government organizations with methods of coordination and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Public-private agreements between nonprofits, philanthropists, academia, and industry</a:t>
            </a:r>
          </a:p>
        </p:txBody>
      </p:sp>
    </p:spTree>
    <p:extLst>
      <p:ext uri="{BB962C8B-B14F-4D97-AF65-F5344CB8AC3E}">
        <p14:creationId xmlns:p14="http://schemas.microsoft.com/office/powerpoint/2010/main" val="212664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433BD-85E3-4159-A018-DDD111D79297}"/>
              </a:ext>
            </a:extLst>
          </p:cNvPr>
          <p:cNvSpPr txBox="1"/>
          <p:nvPr/>
        </p:nvSpPr>
        <p:spPr>
          <a:xfrm>
            <a:off x="0" y="1672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Take Home Messages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20FF6-1E7F-4F4F-8B74-312F12181DD2}"/>
              </a:ext>
            </a:extLst>
          </p:cNvPr>
          <p:cNvCxnSpPr/>
          <p:nvPr/>
        </p:nvCxnSpPr>
        <p:spPr>
          <a:xfrm>
            <a:off x="0" y="101476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AF7BFF-EEE4-49DA-AD32-D107D765034D}"/>
              </a:ext>
            </a:extLst>
          </p:cNvPr>
          <p:cNvSpPr txBox="1"/>
          <p:nvPr/>
        </p:nvSpPr>
        <p:spPr>
          <a:xfrm>
            <a:off x="520995" y="1308091"/>
            <a:ext cx="11323675" cy="489364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We have the science and technology to solve most future problems but are lacking in the areas of policy and practice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Need consensus on global coordination, communication, and governance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Equitable distribution of basic science, translational science and manufacturing is critical to solve local problems before they become global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Investment in basic research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Surveillance needs support for prospective cohorts and sequencing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Distributive manufacturing is feasible but needs small market business models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Pandemic response will usually require strain-matched products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Prior generalizable solutions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Emphasis on speed and global coverage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98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433BD-85E3-4159-A018-DDD111D79297}"/>
              </a:ext>
            </a:extLst>
          </p:cNvPr>
          <p:cNvSpPr txBox="1"/>
          <p:nvPr/>
        </p:nvSpPr>
        <p:spPr>
          <a:xfrm>
            <a:off x="0" y="1672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Disclosures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20FF6-1E7F-4F4F-8B74-312F12181DD2}"/>
              </a:ext>
            </a:extLst>
          </p:cNvPr>
          <p:cNvCxnSpPr/>
          <p:nvPr/>
        </p:nvCxnSpPr>
        <p:spPr>
          <a:xfrm>
            <a:off x="0" y="101476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AF7BFF-EEE4-49DA-AD32-D107D765034D}"/>
              </a:ext>
            </a:extLst>
          </p:cNvPr>
          <p:cNvSpPr txBox="1"/>
          <p:nvPr/>
        </p:nvSpPr>
        <p:spPr>
          <a:xfrm>
            <a:off x="728870" y="1169864"/>
            <a:ext cx="10979910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Vaccine Inventor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Coronaviruses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Respiratory syncytial virus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Influenza virus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Nipah and other paramyxoviruses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Zika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Monoclonal Antibody Inventor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Ebola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SARS-CoV-2 and other coronaviruses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 Advisory Boards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Icosavax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Vaccine Company, Inc.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Rock Ventures, Inc. Foundry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Consultant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GSK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Pfizer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Janssen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Sanofi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Merck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AstroZeneca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Exevir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4895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4343"/>
            <a:ext cx="12192000" cy="9144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New Human Viral Pathogens in the 20</a:t>
            </a:r>
            <a:r>
              <a:rPr lang="en-US" altLang="en-US" sz="3200" baseline="30000" dirty="0">
                <a:solidFill>
                  <a:schemeClr val="accent2"/>
                </a:solidFill>
                <a:latin typeface="Arial Black" panose="020B0A04020102020204" pitchFamily="34" charset="0"/>
              </a:rPr>
              <a:t>th</a:t>
            </a:r>
            <a:r>
              <a:rPr lang="en-US" altLang="en-US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 Century</a:t>
            </a:r>
          </a:p>
        </p:txBody>
      </p:sp>
      <p:pic>
        <p:nvPicPr>
          <p:cNvPr id="798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4" y="1996069"/>
            <a:ext cx="5191751" cy="31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6248400" y="6477000"/>
            <a:ext cx="434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Woolhouse MEJ et al Proc R Soc B 2008; 275:2111</a:t>
            </a:r>
          </a:p>
        </p:txBody>
      </p:sp>
      <p:sp>
        <p:nvSpPr>
          <p:cNvPr id="6" name="Line 70"/>
          <p:cNvSpPr>
            <a:spLocks noChangeShapeType="1"/>
          </p:cNvSpPr>
          <p:nvPr/>
        </p:nvSpPr>
        <p:spPr bwMode="auto">
          <a:xfrm>
            <a:off x="0" y="951574"/>
            <a:ext cx="1216152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474" y="1996069"/>
            <a:ext cx="4861823" cy="312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81639" y="152351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families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plateauing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9122" y="152351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species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248596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4770" y="1447117"/>
            <a:ext cx="2133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Outbreaks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SARS-CoV-1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H5N1 influenza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H1N1 influenza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Chikungunya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Ebola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Marburg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Zika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Nipah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EV-D68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SARS-CoV-2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Monkeypox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4F13B6-C4C2-45DF-B294-8D88CF0F0CF7}"/>
              </a:ext>
            </a:extLst>
          </p:cNvPr>
          <p:cNvGrpSpPr/>
          <p:nvPr/>
        </p:nvGrpSpPr>
        <p:grpSpPr>
          <a:xfrm>
            <a:off x="468277" y="1437663"/>
            <a:ext cx="3289147" cy="4382786"/>
            <a:chOff x="743591" y="1642271"/>
            <a:chExt cx="3816852" cy="48975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91" y="1642271"/>
              <a:ext cx="3816852" cy="312591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B53F41E-37C4-4FE6-B65B-6E9C57259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554" y="4768182"/>
              <a:ext cx="3703889" cy="1771650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079FC0B-BD61-6A42-B355-98980CCE8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12192000" cy="7445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3399"/>
                </a:solidFill>
                <a:latin typeface="Arial Black" panose="020B0A04020102020204" pitchFamily="34" charset="0"/>
              </a:rPr>
              <a:t>21</a:t>
            </a:r>
            <a:r>
              <a:rPr lang="en-US" sz="3600" baseline="30000" dirty="0">
                <a:solidFill>
                  <a:srgbClr val="003399"/>
                </a:solidFill>
                <a:latin typeface="Arial Black" panose="020B0A04020102020204" pitchFamily="34" charset="0"/>
              </a:rPr>
              <a:t>st</a:t>
            </a:r>
            <a:r>
              <a:rPr lang="en-US" sz="3600" dirty="0">
                <a:solidFill>
                  <a:srgbClr val="003399"/>
                </a:solidFill>
                <a:latin typeface="Arial Black" panose="020B0A04020102020204" pitchFamily="34" charset="0"/>
              </a:rPr>
              <a:t> Century Viral* Threats and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38203-0D37-443E-AD14-ECC144EE7F39}"/>
              </a:ext>
            </a:extLst>
          </p:cNvPr>
          <p:cNvSpPr txBox="1"/>
          <p:nvPr/>
        </p:nvSpPr>
        <p:spPr>
          <a:xfrm>
            <a:off x="9931400" y="1447117"/>
            <a:ext cx="22605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Could be better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Influenza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Mumps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Yellow Fever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Filoviruses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66478-46B7-48F3-92F8-4A2646A5C39E}"/>
              </a:ext>
            </a:extLst>
          </p:cNvPr>
          <p:cNvSpPr txBox="1"/>
          <p:nvPr/>
        </p:nvSpPr>
        <p:spPr>
          <a:xfrm>
            <a:off x="6113819" y="1447117"/>
            <a:ext cx="410577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Unsolved Problems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HCV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Dengue and other flaviviruses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Alphaviruses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Norovirus and other nonenveloped viruses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Bunyaviruses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CMV and other herpesviruses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response approach for Paramyxoviruses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Polyomaviruses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emerging infections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57C446-838C-4984-96F6-919F9263801D}"/>
              </a:ext>
            </a:extLst>
          </p:cNvPr>
          <p:cNvCxnSpPr/>
          <p:nvPr/>
        </p:nvCxnSpPr>
        <p:spPr>
          <a:xfrm>
            <a:off x="0" y="101476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D4B398-2945-423E-A978-A5DC32C97A5A}"/>
              </a:ext>
            </a:extLst>
          </p:cNvPr>
          <p:cNvSpPr txBox="1"/>
          <p:nvPr/>
        </p:nvSpPr>
        <p:spPr>
          <a:xfrm>
            <a:off x="762363" y="6040022"/>
            <a:ext cx="1066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*Not to mention malaria, Tb, and all the virulent or untreatable bacteria, fungi, and parasites</a:t>
            </a:r>
          </a:p>
        </p:txBody>
      </p:sp>
    </p:spTree>
    <p:extLst>
      <p:ext uri="{BB962C8B-B14F-4D97-AF65-F5344CB8AC3E}">
        <p14:creationId xmlns:p14="http://schemas.microsoft.com/office/powerpoint/2010/main" val="24632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433BD-85E3-4159-A018-DDD111D79297}"/>
              </a:ext>
            </a:extLst>
          </p:cNvPr>
          <p:cNvSpPr txBox="1"/>
          <p:nvPr/>
        </p:nvSpPr>
        <p:spPr>
          <a:xfrm>
            <a:off x="0" y="1672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Viral Taxonomy 2023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20FF6-1E7F-4F4F-8B74-312F12181DD2}"/>
              </a:ext>
            </a:extLst>
          </p:cNvPr>
          <p:cNvCxnSpPr/>
          <p:nvPr/>
        </p:nvCxnSpPr>
        <p:spPr>
          <a:xfrm>
            <a:off x="0" y="101476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AF7BFF-EEE4-49DA-AD32-D107D765034D}"/>
              </a:ext>
            </a:extLst>
          </p:cNvPr>
          <p:cNvSpPr txBox="1"/>
          <p:nvPr/>
        </p:nvSpPr>
        <p:spPr>
          <a:xfrm>
            <a:off x="728870" y="1169864"/>
            <a:ext cx="281443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realms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kingdoms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phyla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subphyla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 classes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orders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suborders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264 families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182 subfamilies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2818 genera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subgenera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</a:rPr>
              <a:t>11273 species</a:t>
            </a:r>
            <a:endParaRPr lang="en-US" sz="2400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E21A4-3A4D-287C-39AF-64E9123F7D0A}"/>
              </a:ext>
            </a:extLst>
          </p:cNvPr>
          <p:cNvSpPr txBox="1"/>
          <p:nvPr/>
        </p:nvSpPr>
        <p:spPr>
          <a:xfrm>
            <a:off x="4368800" y="2863959"/>
            <a:ext cx="6985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~150 viruses from 26 families recognized as human pathogens with potential for person-to-person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spread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9185D-42C1-40D4-B343-74829823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3"/>
            <a:ext cx="12192000" cy="101711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Arial Black" panose="020B0A04020102020204" pitchFamily="34" charset="0"/>
              </a:rPr>
              <a:t>Prototype Pathogen Approach for Pandemic Preparedness</a:t>
            </a:r>
          </a:p>
        </p:txBody>
      </p:sp>
      <p:sp>
        <p:nvSpPr>
          <p:cNvPr id="19" name="Line 91">
            <a:extLst>
              <a:ext uri="{FF2B5EF4-FFF2-40B4-BE49-F238E27FC236}">
                <a16:creationId xmlns:a16="http://schemas.microsoft.com/office/drawing/2014/main" id="{06F51D0C-3EB3-4403-B4EA-49EF19B4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69148"/>
            <a:ext cx="12192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0" tIns="45453" rIns="90900" bIns="45453"/>
          <a:lstStyle/>
          <a:p>
            <a:pPr marL="0" marR="0" lvl="0" indent="0" algn="l" defTabSz="909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6342E-91D4-45B2-A28B-95FE82578EF2}"/>
              </a:ext>
            </a:extLst>
          </p:cNvPr>
          <p:cNvSpPr txBox="1"/>
          <p:nvPr/>
        </p:nvSpPr>
        <p:spPr>
          <a:xfrm>
            <a:off x="8973157" y="6111816"/>
            <a:ext cx="2634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Graham &amp; Sullivan. Nature Immunology 2018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48E58E-D5A6-47F1-B3CE-E1C774A21A65}"/>
              </a:ext>
            </a:extLst>
          </p:cNvPr>
          <p:cNvSpPr/>
          <p:nvPr/>
        </p:nvSpPr>
        <p:spPr>
          <a:xfrm>
            <a:off x="7188181" y="1322842"/>
            <a:ext cx="4799227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Pathogen biology, product development, preclinical and clinical evaluation supported by global governance and pre-established relationships with industry, regulatory authorities, and public health systems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~150 viruses from 26 families known to infect humans with some potential for increased human-to-human transmission and virulence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Develop vaccines for ~30 prototype viruses through phase 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Develop vaccine candidates (&amp; reagents) for other ~120 through animal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29EAE-6D50-F984-60DD-0DCA9D21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36" y="1376039"/>
            <a:ext cx="7212525" cy="505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4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B433BD-85E3-4159-A018-DDD111D79297}"/>
              </a:ext>
            </a:extLst>
          </p:cNvPr>
          <p:cNvSpPr txBox="1"/>
          <p:nvPr/>
        </p:nvSpPr>
        <p:spPr>
          <a:xfrm>
            <a:off x="0" y="1672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3399"/>
                </a:solidFill>
                <a:latin typeface="Arial Black" panose="020B0A04020102020204" pitchFamily="34" charset="0"/>
              </a:rPr>
              <a:t>Pandemic Preparedness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20FF6-1E7F-4F4F-8B74-312F12181DD2}"/>
              </a:ext>
            </a:extLst>
          </p:cNvPr>
          <p:cNvCxnSpPr/>
          <p:nvPr/>
        </p:nvCxnSpPr>
        <p:spPr>
          <a:xfrm>
            <a:off x="0" y="1014761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AF7BFF-EEE4-49DA-AD32-D107D765034D}"/>
              </a:ext>
            </a:extLst>
          </p:cNvPr>
          <p:cNvSpPr txBox="1"/>
          <p:nvPr/>
        </p:nvSpPr>
        <p:spPr>
          <a:xfrm>
            <a:off x="728870" y="1169864"/>
            <a:ext cx="10979910" cy="520142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Know what’s coming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Virus discovery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Surveillance – humans, animals, and vectors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 what to do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Virus characteristics including pathogenesis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Basis of immunity – identify antigen target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Antigen design and delivery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 how to make biomedical countermeasures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Reagents including rapid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identification and production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Diagnostics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Antivirals – preventive and therapeutic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Vaccines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Animal models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Know how to deploy interventions rapidly on a global scale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Maintenance and geographic distribution of manufacturing and clinical facilities – scale-up capacity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Organization of governments, agencies, industry, academia, and nonprofit organizations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Coordination of regulatory processes and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Communication with the public</a:t>
            </a:r>
          </a:p>
        </p:txBody>
      </p:sp>
    </p:spTree>
    <p:extLst>
      <p:ext uri="{BB962C8B-B14F-4D97-AF65-F5344CB8AC3E}">
        <p14:creationId xmlns:p14="http://schemas.microsoft.com/office/powerpoint/2010/main" val="209757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8B4F91-8670-405A-83C3-2A70EE1D26D1}"/>
              </a:ext>
            </a:extLst>
          </p:cNvPr>
          <p:cNvSpPr txBox="1"/>
          <p:nvPr/>
        </p:nvSpPr>
        <p:spPr>
          <a:xfrm>
            <a:off x="0" y="6349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Global COVID-19 Vaccine Landscape</a:t>
            </a:r>
          </a:p>
        </p:txBody>
      </p:sp>
      <p:sp>
        <p:nvSpPr>
          <p:cNvPr id="14" name="Line 6">
            <a:extLst>
              <a:ext uri="{FF2B5EF4-FFF2-40B4-BE49-F238E27FC236}">
                <a16:creationId xmlns:a16="http://schemas.microsoft.com/office/drawing/2014/main" id="{18C47516-036B-4F4B-A611-A961A2D51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1" y="707531"/>
            <a:ext cx="1216152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324" tIns="45165" rIns="90324" bIns="45165"/>
          <a:lstStyle/>
          <a:p>
            <a:pPr marL="0" marR="0" lvl="0" indent="0" algn="l" defTabSz="903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167088-5EA7-453F-AF3B-E8D1322EDDB7}"/>
              </a:ext>
            </a:extLst>
          </p:cNvPr>
          <p:cNvSpPr txBox="1"/>
          <p:nvPr/>
        </p:nvSpPr>
        <p:spPr>
          <a:xfrm>
            <a:off x="1660335" y="4687402"/>
            <a:ext cx="2408599" cy="512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Recombinant proteins or subdomains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9FC62C-A17E-42FD-B44B-6C9274498CE4}"/>
              </a:ext>
            </a:extLst>
          </p:cNvPr>
          <p:cNvSpPr txBox="1"/>
          <p:nvPr/>
        </p:nvSpPr>
        <p:spPr>
          <a:xfrm>
            <a:off x="1660336" y="2968786"/>
            <a:ext cx="2677312" cy="3071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Whole-inactivated virus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B7632C-54E6-4BE2-88BF-93178185AF52}"/>
              </a:ext>
            </a:extLst>
          </p:cNvPr>
          <p:cNvSpPr txBox="1"/>
          <p:nvPr/>
        </p:nvSpPr>
        <p:spPr>
          <a:xfrm>
            <a:off x="1660336" y="2197824"/>
            <a:ext cx="1534126" cy="3071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Nucleic acid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B80AC5-FCC4-431E-B310-84451E9C3CA8}"/>
              </a:ext>
            </a:extLst>
          </p:cNvPr>
          <p:cNvSpPr txBox="1"/>
          <p:nvPr/>
        </p:nvSpPr>
        <p:spPr>
          <a:xfrm>
            <a:off x="1663355" y="3715202"/>
            <a:ext cx="2285458" cy="3071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Recombinant Vectors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22AC2B3-06F6-4C11-9438-CD0285A708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4314">
            <a:off x="3326891" y="2034111"/>
            <a:ext cx="619054" cy="83110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55EFED-BB7E-44F7-B394-7CD455680B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217" y="1912054"/>
            <a:ext cx="569800" cy="524589"/>
          </a:xfrm>
          <a:prstGeom prst="rect">
            <a:avLst/>
          </a:prstGeom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2E4312A1-A4D6-475B-9117-DFEB8E79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429" y="3917645"/>
            <a:ext cx="275505" cy="28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C675C6-DBEB-471D-B251-5E7E58BD544B}"/>
              </a:ext>
            </a:extLst>
          </p:cNvPr>
          <p:cNvSpPr txBox="1"/>
          <p:nvPr/>
        </p:nvSpPr>
        <p:spPr>
          <a:xfrm>
            <a:off x="8991600" y="6419539"/>
            <a:ext cx="277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WHO 14 February 2023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6588485-4905-4226-9382-0E8CE97BF7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80673">
            <a:off x="4187877" y="4462363"/>
            <a:ext cx="447463" cy="467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6B146-3C2A-4120-8D23-2DAEAA739E0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661" y="4314339"/>
            <a:ext cx="996312" cy="1008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D9EA59-7256-4C71-9F3F-9C86AC56ACB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109" y="3426145"/>
            <a:ext cx="1349668" cy="789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76A2D0-4BAA-403B-842F-9A174A43FA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grayscl/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109" y="2724366"/>
            <a:ext cx="867655" cy="6343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8853CB-B211-4704-A3AD-A9967DDF046F}"/>
              </a:ext>
            </a:extLst>
          </p:cNvPr>
          <p:cNvSpPr txBox="1"/>
          <p:nvPr/>
        </p:nvSpPr>
        <p:spPr>
          <a:xfrm>
            <a:off x="2598058" y="903862"/>
            <a:ext cx="817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Vaccine Candidates in Pre-clinical 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Vaccine Candidates in Clinical Evaluation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DB9DB9-56A1-4775-B74E-F3DD0D8B8FBB}"/>
              </a:ext>
            </a:extLst>
          </p:cNvPr>
          <p:cNvSpPr txBox="1"/>
          <p:nvPr/>
        </p:nvSpPr>
        <p:spPr>
          <a:xfrm>
            <a:off x="6685977" y="3065973"/>
            <a:ext cx="2783704" cy="3071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Live-attenuated virus</a:t>
            </a:r>
          </a:p>
        </p:txBody>
      </p:sp>
      <p:pic>
        <p:nvPicPr>
          <p:cNvPr id="47" name="Picture 46" descr="CHIKV.tif">
            <a:extLst>
              <a:ext uri="{FF2B5EF4-FFF2-40B4-BE49-F238E27FC236}">
                <a16:creationId xmlns:a16="http://schemas.microsoft.com/office/drawing/2014/main" id="{3CA7F0E9-3139-459B-808D-A7C532B7DAC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140" y="4345777"/>
            <a:ext cx="406304" cy="39780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783E403-2A65-4B20-B1CE-1505A8685AF4}"/>
              </a:ext>
            </a:extLst>
          </p:cNvPr>
          <p:cNvSpPr txBox="1"/>
          <p:nvPr/>
        </p:nvSpPr>
        <p:spPr>
          <a:xfrm>
            <a:off x="6685977" y="2154164"/>
            <a:ext cx="3160442" cy="5123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Nanoparticle display of structurally defined proteins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084F26-36AA-4AED-A93F-E54ED12D76D2}"/>
              </a:ext>
            </a:extLst>
          </p:cNvPr>
          <p:cNvSpPr txBox="1"/>
          <p:nvPr/>
        </p:nvSpPr>
        <p:spPr>
          <a:xfrm>
            <a:off x="6683404" y="3766893"/>
            <a:ext cx="3449666" cy="3071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Recombinant or chimeric viruses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D3D4FF3-43E7-497A-8366-577AEB5083EA}"/>
              </a:ext>
            </a:extLst>
          </p:cNvPr>
          <p:cNvSpPr txBox="1"/>
          <p:nvPr/>
        </p:nvSpPr>
        <p:spPr>
          <a:xfrm>
            <a:off x="6683404" y="5049443"/>
            <a:ext cx="2080262" cy="3071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Peptides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00CD4424-BDEE-4BD9-9C9F-D82C75273DE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971">
            <a:off x="3718700" y="3456656"/>
            <a:ext cx="416511" cy="247492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C22779C-0032-4691-8AEA-18194F758BC2}"/>
              </a:ext>
            </a:extLst>
          </p:cNvPr>
          <p:cNvSpPr txBox="1"/>
          <p:nvPr/>
        </p:nvSpPr>
        <p:spPr>
          <a:xfrm>
            <a:off x="6683404" y="4446014"/>
            <a:ext cx="2444381" cy="3071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Virus-like particles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024658-075B-4AF0-ADDA-FE6342117B8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13" y="2794625"/>
            <a:ext cx="901076" cy="65594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4EBBC3A-85B8-4B31-8B2B-9D97A1BAE7F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5388" y="1965098"/>
            <a:ext cx="625597" cy="665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793C95-8B1E-4418-B10C-9EB6B90520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874" y="3563850"/>
            <a:ext cx="899778" cy="657857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C3AFAA11-2A7A-4693-A712-DEE827DCD81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4548" y="2215258"/>
            <a:ext cx="392999" cy="390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A66A63-CC1C-4B65-A0E0-BAEF8D3350C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3180857">
            <a:off x="8177078" y="4883198"/>
            <a:ext cx="355322" cy="4390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903801D-AD87-4C8C-A06A-829A82438D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886" y="1944029"/>
            <a:ext cx="1349668" cy="78942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2306E1C-1980-45DD-8B36-CFCC7F72AC7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861580">
            <a:off x="4567240" y="4741062"/>
            <a:ext cx="274331" cy="185912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4FD6B78F-D9EA-4355-AD0F-107942BEB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429" y="3917646"/>
            <a:ext cx="275505" cy="28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177B836-09BB-4470-A58B-3E1F712DA00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80673">
            <a:off x="4187877" y="4462364"/>
            <a:ext cx="447463" cy="46757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518D5DC-FF28-42A6-A9C7-3B60F1E78CE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971">
            <a:off x="3718700" y="3456657"/>
            <a:ext cx="416511" cy="247492"/>
          </a:xfrm>
          <a:prstGeom prst="rect">
            <a:avLst/>
          </a:prstGeom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Slide </a:t>
            </a:r>
            <a:fld id="{1F3F90EB-8E7B-442C-AF0C-FC37D5D1ECA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29185D-42C1-40D4-B343-74829823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3"/>
            <a:ext cx="12192000" cy="1017113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3399"/>
                </a:solidFill>
                <a:latin typeface="Arial Black" panose="020B0A04020102020204" pitchFamily="34" charset="0"/>
              </a:rPr>
              <a:t>Finding Generalizable Approaches and Breakthroughs</a:t>
            </a:r>
          </a:p>
        </p:txBody>
      </p:sp>
      <p:sp>
        <p:nvSpPr>
          <p:cNvPr id="19" name="Line 91">
            <a:extLst>
              <a:ext uri="{FF2B5EF4-FFF2-40B4-BE49-F238E27FC236}">
                <a16:creationId xmlns:a16="http://schemas.microsoft.com/office/drawing/2014/main" id="{06F51D0C-3EB3-4403-B4EA-49EF19B40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69148"/>
            <a:ext cx="121920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900" tIns="45453" rIns="90900" bIns="45453"/>
          <a:lstStyle/>
          <a:p>
            <a:pPr marL="0" marR="0" lvl="0" indent="0" algn="l" defTabSz="9092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429EAE-6D50-F984-60DD-0DCA9D21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748" y="1420383"/>
            <a:ext cx="6251952" cy="4385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C0DB9-583C-3D1E-CF35-FDDE14E1A757}"/>
              </a:ext>
            </a:extLst>
          </p:cNvPr>
          <p:cNvSpPr txBox="1"/>
          <p:nvPr/>
        </p:nvSpPr>
        <p:spPr>
          <a:xfrm>
            <a:off x="596900" y="1420383"/>
            <a:ext cx="40259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Successes</a:t>
            </a:r>
          </a:p>
          <a:p>
            <a:r>
              <a:rPr lang="en-US" dirty="0"/>
              <a:t>Structure-based antigen design</a:t>
            </a:r>
          </a:p>
          <a:p>
            <a:r>
              <a:rPr lang="en-US" dirty="0"/>
              <a:t>Self-assembling nanoparticle display</a:t>
            </a:r>
          </a:p>
          <a:p>
            <a:r>
              <a:rPr lang="en-US" dirty="0"/>
              <a:t>Nucleic acid, vector, or protein delivery</a:t>
            </a:r>
          </a:p>
          <a:p>
            <a:r>
              <a:rPr lang="en-US" dirty="0"/>
              <a:t>Single-cell analysis</a:t>
            </a:r>
          </a:p>
          <a:p>
            <a:r>
              <a:rPr lang="en-US" dirty="0"/>
              <a:t>Targeting antibody lineages</a:t>
            </a:r>
          </a:p>
          <a:p>
            <a:endParaRPr lang="en-US" dirty="0"/>
          </a:p>
          <a:p>
            <a:r>
              <a:rPr lang="en-US" sz="2000" b="1" dirty="0"/>
              <a:t>Barriers to Pandemic Preparedness</a:t>
            </a:r>
          </a:p>
          <a:p>
            <a:r>
              <a:rPr lang="en-US" dirty="0"/>
              <a:t>Antigenic diversity</a:t>
            </a:r>
          </a:p>
          <a:p>
            <a:r>
              <a:rPr lang="en-US" dirty="0"/>
              <a:t>Immunodominance</a:t>
            </a:r>
          </a:p>
          <a:p>
            <a:r>
              <a:rPr lang="en-US" dirty="0"/>
              <a:t>Durable responses </a:t>
            </a:r>
          </a:p>
          <a:p>
            <a:r>
              <a:rPr lang="en-US" dirty="0"/>
              <a:t>Mucosal immunity</a:t>
            </a:r>
          </a:p>
          <a:p>
            <a:r>
              <a:rPr lang="en-US" dirty="0"/>
              <a:t>Immune evasion</a:t>
            </a:r>
          </a:p>
          <a:p>
            <a:r>
              <a:rPr lang="en-US" dirty="0"/>
              <a:t>Potential for enhanced disease</a:t>
            </a:r>
          </a:p>
          <a:p>
            <a:r>
              <a:rPr lang="en-US" dirty="0"/>
              <a:t>Glycan shield</a:t>
            </a:r>
          </a:p>
          <a:p>
            <a:r>
              <a:rPr lang="en-US" dirty="0"/>
              <a:t>Integration and latency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9A935B-BC04-15CD-DA41-BDE9C98408BD}"/>
              </a:ext>
            </a:extLst>
          </p:cNvPr>
          <p:cNvSpPr/>
          <p:nvPr/>
        </p:nvSpPr>
        <p:spPr>
          <a:xfrm>
            <a:off x="5063748" y="1420383"/>
            <a:ext cx="2365752" cy="2145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51317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sf slide setup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3847</TotalTime>
  <Words>840</Words>
  <Application>Microsoft Office PowerPoint</Application>
  <PresentationFormat>Widescreen</PresentationFormat>
  <Paragraphs>230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</vt:lpstr>
      <vt:lpstr>Times New Roman</vt:lpstr>
      <vt:lpstr>Wingdings</vt:lpstr>
      <vt:lpstr>9_Office Theme</vt:lpstr>
      <vt:lpstr>2_Office Theme</vt:lpstr>
      <vt:lpstr>Office Theme</vt:lpstr>
      <vt:lpstr>Custom Design</vt:lpstr>
      <vt:lpstr>asf slide setup</vt:lpstr>
      <vt:lpstr>Default Design</vt:lpstr>
      <vt:lpstr>10_Office Theme</vt:lpstr>
      <vt:lpstr>PowerPoint Presentation</vt:lpstr>
      <vt:lpstr>PowerPoint Presentation</vt:lpstr>
      <vt:lpstr>New Human Viral Pathogens in the 20th Century</vt:lpstr>
      <vt:lpstr>21st Century Viral* Threats and Needs</vt:lpstr>
      <vt:lpstr>PowerPoint Presentation</vt:lpstr>
      <vt:lpstr>Prototype Pathogen Approach for Pandemic Preparedness</vt:lpstr>
      <vt:lpstr>PowerPoint Presentation</vt:lpstr>
      <vt:lpstr>PowerPoint Presentation</vt:lpstr>
      <vt:lpstr>Finding Generalizable Approaches and Breakthroughs</vt:lpstr>
      <vt:lpstr>PowerPoint Presentation</vt:lpstr>
      <vt:lpstr>PowerPoint Presentation</vt:lpstr>
      <vt:lpstr>Finding Generalizable Approaches</vt:lpstr>
      <vt:lpstr>Finding Generalizable Approaches</vt:lpstr>
      <vt:lpstr>Finding Generalizable Approaches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Challenge of Emerging Viral Diseases</dc:title>
  <dc:creator>Graham, Barney (NIH/VRC) [E]</dc:creator>
  <cp:lastModifiedBy>COSTE BONNAND, Régine</cp:lastModifiedBy>
  <cp:revision>22</cp:revision>
  <dcterms:created xsi:type="dcterms:W3CDTF">2022-08-28T21:05:11Z</dcterms:created>
  <dcterms:modified xsi:type="dcterms:W3CDTF">2024-01-10T12:54:29Z</dcterms:modified>
</cp:coreProperties>
</file>