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5" r:id="rId1"/>
  </p:sldMasterIdLst>
  <p:notesMasterIdLst>
    <p:notesMasterId r:id="rId14"/>
  </p:notesMasterIdLst>
  <p:handoutMasterIdLst>
    <p:handoutMasterId r:id="rId15"/>
  </p:handoutMasterIdLst>
  <p:sldIdLst>
    <p:sldId id="314" r:id="rId2"/>
    <p:sldId id="2147473648" r:id="rId3"/>
    <p:sldId id="2147473645" r:id="rId4"/>
    <p:sldId id="2147473647" r:id="rId5"/>
    <p:sldId id="2147473649" r:id="rId6"/>
    <p:sldId id="2147473525" r:id="rId7"/>
    <p:sldId id="325" r:id="rId8"/>
    <p:sldId id="2147473633" r:id="rId9"/>
    <p:sldId id="2147473651" r:id="rId10"/>
    <p:sldId id="2147473638" r:id="rId11"/>
    <p:sldId id="2147473652" r:id="rId12"/>
    <p:sldId id="2147473650"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7"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shi, Reena H. (CDC/DDPHSIS/CGH/GID)" initials="DRH(" lastIdx="1" clrIdx="0">
    <p:extLst>
      <p:ext uri="{19B8F6BF-5375-455C-9EA6-DF929625EA0E}">
        <p15:presenceInfo xmlns:p15="http://schemas.microsoft.com/office/powerpoint/2012/main" userId="S::HQO3@cdc.gov::201d67a1-10a6-4bfb-8e87-9d0e06e3fc45" providerId="AD"/>
      </p:ext>
    </p:extLst>
  </p:cmAuthor>
  <p:cmAuthor id="2" name="Bustamante, Nirma (CDC/DDPHSIS/CGH/DGHP)" initials="BN(" lastIdx="2" clrIdx="1">
    <p:extLst>
      <p:ext uri="{19B8F6BF-5375-455C-9EA6-DF929625EA0E}">
        <p15:presenceInfo xmlns:p15="http://schemas.microsoft.com/office/powerpoint/2012/main" userId="S::okl6@cdc.gov::f1efb836-5bfa-47f6-90ad-612648d743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6357" autoAdjust="0"/>
  </p:normalViewPr>
  <p:slideViewPr>
    <p:cSldViewPr snapToGrid="0" showGuides="1">
      <p:cViewPr varScale="1">
        <p:scale>
          <a:sx n="150" d="100"/>
          <a:sy n="150" d="100"/>
        </p:scale>
        <p:origin x="786" y="126"/>
      </p:cViewPr>
      <p:guideLst>
        <p:guide orient="horz" pos="1597"/>
        <p:guide pos="288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8918B4-3F84-4D29-8126-0BD8FAFB009A}"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A25BCA1C-143B-4C8C-81EA-CEF7BF8AEC12}">
      <dgm:prSet phldrT="[Text]" custT="1"/>
      <dgm:spPr/>
      <dgm:t>
        <a:bodyPr/>
        <a:lstStyle/>
        <a:p>
          <a:r>
            <a:rPr lang="en-GB" sz="2800" b="1" dirty="0">
              <a:solidFill>
                <a:schemeClr val="bg1"/>
              </a:solidFill>
              <a:latin typeface="Calibri Light" panose="020F0302020204030204" pitchFamily="34" charset="0"/>
              <a:cs typeface="Calibri Light" panose="020F0302020204030204" pitchFamily="34" charset="0"/>
            </a:rPr>
            <a:t>Phase 1</a:t>
          </a:r>
          <a:endParaRPr lang="en-US" sz="2800" b="1" dirty="0">
            <a:solidFill>
              <a:schemeClr val="bg1"/>
            </a:solidFill>
            <a:latin typeface="Calibri Light" panose="020F0302020204030204" pitchFamily="34" charset="0"/>
            <a:cs typeface="Calibri Light" panose="020F0302020204030204" pitchFamily="34" charset="0"/>
          </a:endParaRPr>
        </a:p>
      </dgm:t>
    </dgm:pt>
    <dgm:pt modelId="{406081B0-8F80-454C-9697-AFFA01ED3988}" type="parTrans" cxnId="{98CEDC15-F3C1-47B7-BCE6-52942D41B0E7}">
      <dgm:prSet/>
      <dgm:spPr/>
      <dgm:t>
        <a:bodyPr/>
        <a:lstStyle/>
        <a:p>
          <a:endParaRPr lang="en-US" sz="1400"/>
        </a:p>
      </dgm:t>
    </dgm:pt>
    <dgm:pt modelId="{AD96E91D-9D87-49F3-A7D3-470A676A5D4E}" type="sibTrans" cxnId="{98CEDC15-F3C1-47B7-BCE6-52942D41B0E7}">
      <dgm:prSet/>
      <dgm:spPr/>
      <dgm:t>
        <a:bodyPr/>
        <a:lstStyle/>
        <a:p>
          <a:endParaRPr lang="en-US" sz="1400"/>
        </a:p>
      </dgm:t>
    </dgm:pt>
    <dgm:pt modelId="{8B69905B-AE35-4D1B-8D51-F0B954469510}">
      <dgm:prSet phldrT="[Text]" custT="1"/>
      <dgm:spPr/>
      <dgm:t>
        <a:bodyPr/>
        <a:lstStyle/>
        <a:p>
          <a:pPr>
            <a:buNone/>
          </a:pPr>
          <a:r>
            <a:rPr lang="en-GB" sz="1800" b="1" dirty="0">
              <a:latin typeface="Calibri Light" panose="020F0302020204030204" pitchFamily="34" charset="0"/>
              <a:cs typeface="Calibri Light" panose="020F0302020204030204" pitchFamily="34" charset="0"/>
            </a:rPr>
            <a:t>Scientific Prioritization</a:t>
          </a:r>
          <a:endParaRPr lang="en-US" sz="1800" b="1" dirty="0">
            <a:latin typeface="Calibri Light" panose="020F0302020204030204" pitchFamily="34" charset="0"/>
            <a:cs typeface="Calibri Light" panose="020F0302020204030204" pitchFamily="34" charset="0"/>
          </a:endParaRPr>
        </a:p>
      </dgm:t>
    </dgm:pt>
    <dgm:pt modelId="{E6AC08C1-C0D3-4EF0-BD27-201AC3F9320A}" type="parTrans" cxnId="{3A803AD9-D158-4D47-8253-FCB694ACFADD}">
      <dgm:prSet/>
      <dgm:spPr/>
      <dgm:t>
        <a:bodyPr/>
        <a:lstStyle/>
        <a:p>
          <a:endParaRPr lang="en-US" sz="1400"/>
        </a:p>
      </dgm:t>
    </dgm:pt>
    <dgm:pt modelId="{CBB07F6B-AE07-4830-B5E5-D52E58644B4E}" type="sibTrans" cxnId="{3A803AD9-D158-4D47-8253-FCB694ACFADD}">
      <dgm:prSet/>
      <dgm:spPr/>
      <dgm:t>
        <a:bodyPr/>
        <a:lstStyle/>
        <a:p>
          <a:endParaRPr lang="en-US" sz="1400"/>
        </a:p>
      </dgm:t>
    </dgm:pt>
    <dgm:pt modelId="{67862765-BED0-4215-9229-9EAF51FA34BF}">
      <dgm:prSet phldrT="[Text]" custT="1"/>
      <dgm:spPr/>
      <dgm:t>
        <a:bodyPr/>
        <a:lstStyle/>
        <a:p>
          <a:r>
            <a:rPr lang="en-GB" sz="1600" u="sng" dirty="0">
              <a:latin typeface="Calibri Light" panose="020F0302020204030204" pitchFamily="34" charset="0"/>
              <a:cs typeface="Calibri Light" panose="020F0302020204030204" pitchFamily="34" charset="0"/>
            </a:rPr>
            <a:t>Process</a:t>
          </a:r>
          <a:r>
            <a:rPr lang="en-GB" sz="1600" dirty="0">
              <a:latin typeface="Calibri Light" panose="020F0302020204030204" pitchFamily="34" charset="0"/>
              <a:cs typeface="Calibri Light" panose="020F0302020204030204" pitchFamily="34" charset="0"/>
            </a:rPr>
            <a:t>:  30 independent viral family and 1 bacterial Working Groups</a:t>
          </a:r>
          <a:endParaRPr lang="en-US" sz="1600" dirty="0">
            <a:latin typeface="Calibri Light" panose="020F0302020204030204" pitchFamily="34" charset="0"/>
            <a:cs typeface="Calibri Light" panose="020F0302020204030204" pitchFamily="34" charset="0"/>
          </a:endParaRPr>
        </a:p>
      </dgm:t>
    </dgm:pt>
    <dgm:pt modelId="{2F700D98-C1C0-494C-86D5-5A66383E194C}" type="parTrans" cxnId="{CBA2BF9F-92C3-4B05-9E10-EB793539E601}">
      <dgm:prSet/>
      <dgm:spPr/>
      <dgm:t>
        <a:bodyPr/>
        <a:lstStyle/>
        <a:p>
          <a:endParaRPr lang="en-US" sz="1400"/>
        </a:p>
      </dgm:t>
    </dgm:pt>
    <dgm:pt modelId="{D861A6F2-0FDE-4920-B462-FFEDAB7CE5DE}" type="sibTrans" cxnId="{CBA2BF9F-92C3-4B05-9E10-EB793539E601}">
      <dgm:prSet/>
      <dgm:spPr/>
      <dgm:t>
        <a:bodyPr/>
        <a:lstStyle/>
        <a:p>
          <a:endParaRPr lang="en-US" sz="1400"/>
        </a:p>
      </dgm:t>
    </dgm:pt>
    <dgm:pt modelId="{9479B5D1-31ED-402A-9330-CE8A7767E1AA}">
      <dgm:prSet phldrT="[Text]" custT="1"/>
      <dgm:spPr/>
      <dgm:t>
        <a:bodyPr/>
        <a:lstStyle/>
        <a:p>
          <a:r>
            <a:rPr lang="en-US" sz="1600" u="sng" dirty="0">
              <a:latin typeface="Calibri Light" panose="020F0302020204030204" pitchFamily="34" charset="0"/>
              <a:cs typeface="Calibri Light" panose="020F0302020204030204" pitchFamily="34" charset="0"/>
            </a:rPr>
            <a:t>Output</a:t>
          </a:r>
          <a:r>
            <a:rPr lang="en-US" sz="1600" dirty="0">
              <a:latin typeface="Calibri Light" panose="020F0302020204030204" pitchFamily="34" charset="0"/>
              <a:cs typeface="Calibri Light" panose="020F0302020204030204" pitchFamily="34" charset="0"/>
            </a:rPr>
            <a:t>:  Not shortlisted and shortlisted viral and bacterial families</a:t>
          </a:r>
        </a:p>
      </dgm:t>
    </dgm:pt>
    <dgm:pt modelId="{D8F3AD3C-2DFD-4983-BA68-3DB72DDE7DAD}" type="parTrans" cxnId="{D165BA2A-00A0-489B-B653-F9C7D7D4FCA6}">
      <dgm:prSet/>
      <dgm:spPr/>
      <dgm:t>
        <a:bodyPr/>
        <a:lstStyle/>
        <a:p>
          <a:endParaRPr lang="en-US" sz="1800"/>
        </a:p>
      </dgm:t>
    </dgm:pt>
    <dgm:pt modelId="{ABF44D62-E544-4D03-80B1-91B674B1DBC4}" type="sibTrans" cxnId="{D165BA2A-00A0-489B-B653-F9C7D7D4FCA6}">
      <dgm:prSet/>
      <dgm:spPr/>
      <dgm:t>
        <a:bodyPr/>
        <a:lstStyle/>
        <a:p>
          <a:endParaRPr lang="en-US" sz="1800"/>
        </a:p>
      </dgm:t>
    </dgm:pt>
    <dgm:pt modelId="{63035A41-FFA8-6142-BD75-40839DF8FEB6}">
      <dgm:prSet phldrT="[Text]" custT="1"/>
      <dgm:spPr/>
      <dgm:t>
        <a:bodyPr/>
        <a:lstStyle/>
        <a:p>
          <a:pPr>
            <a:buFontTx/>
            <a:buNone/>
          </a:pPr>
          <a:r>
            <a:rPr lang="en-GB" sz="1600" dirty="0">
              <a:latin typeface="Calibri Light" panose="020F0302020204030204" pitchFamily="34" charset="0"/>
              <a:cs typeface="Calibri Light" panose="020F0302020204030204" pitchFamily="34" charset="0"/>
            </a:rPr>
            <a:t>                   200+ international experts</a:t>
          </a:r>
          <a:endParaRPr lang="en-US" sz="1600" dirty="0">
            <a:latin typeface="Calibri Light" panose="020F0302020204030204" pitchFamily="34" charset="0"/>
            <a:cs typeface="Calibri Light" panose="020F0302020204030204" pitchFamily="34" charset="0"/>
          </a:endParaRPr>
        </a:p>
      </dgm:t>
    </dgm:pt>
    <dgm:pt modelId="{E2C7B34A-CA5C-0B4A-AAD6-E9D769D4E735}" type="parTrans" cxnId="{8324E20C-2280-3D49-BC27-051D72C2AB29}">
      <dgm:prSet/>
      <dgm:spPr/>
      <dgm:t>
        <a:bodyPr/>
        <a:lstStyle/>
        <a:p>
          <a:endParaRPr lang="en-US"/>
        </a:p>
      </dgm:t>
    </dgm:pt>
    <dgm:pt modelId="{315EA7C8-DCA4-7C40-85D8-DD6BDD73AB1F}" type="sibTrans" cxnId="{8324E20C-2280-3D49-BC27-051D72C2AB29}">
      <dgm:prSet/>
      <dgm:spPr/>
      <dgm:t>
        <a:bodyPr/>
        <a:lstStyle/>
        <a:p>
          <a:endParaRPr lang="en-US"/>
        </a:p>
      </dgm:t>
    </dgm:pt>
    <dgm:pt modelId="{01FEE782-6A13-5D4D-97FA-5E5E2E093FFC}">
      <dgm:prSet phldrT="[Text]" custT="1"/>
      <dgm:spPr/>
      <dgm:t>
        <a:bodyPr/>
        <a:lstStyle/>
        <a:p>
          <a:pPr>
            <a:buFontTx/>
            <a:buNone/>
          </a:pPr>
          <a:r>
            <a:rPr lang="en-US" sz="1600" dirty="0">
              <a:latin typeface="Calibri Light" panose="020F0302020204030204" pitchFamily="34" charset="0"/>
              <a:cs typeface="Calibri Light" panose="020F0302020204030204" pitchFamily="34" charset="0"/>
            </a:rPr>
            <a:t>                  (incl. prototype pathogen(s))</a:t>
          </a:r>
        </a:p>
      </dgm:t>
    </dgm:pt>
    <dgm:pt modelId="{45E6DD32-BA62-5342-97FB-39E092745F93}" type="parTrans" cxnId="{8A75570C-E920-7F47-9D9B-ACB686BE5861}">
      <dgm:prSet/>
      <dgm:spPr/>
      <dgm:t>
        <a:bodyPr/>
        <a:lstStyle/>
        <a:p>
          <a:endParaRPr lang="en-US"/>
        </a:p>
      </dgm:t>
    </dgm:pt>
    <dgm:pt modelId="{1ED6703A-F87F-7145-883F-65BCFAC4F7F7}" type="sibTrans" cxnId="{8A75570C-E920-7F47-9D9B-ACB686BE5861}">
      <dgm:prSet/>
      <dgm:spPr/>
      <dgm:t>
        <a:bodyPr/>
        <a:lstStyle/>
        <a:p>
          <a:endParaRPr lang="en-US"/>
        </a:p>
      </dgm:t>
    </dgm:pt>
    <dgm:pt modelId="{CC9EF979-E758-4C44-A5DC-F7BF80A5F92A}" type="pres">
      <dgm:prSet presAssocID="{648918B4-3F84-4D29-8126-0BD8FAFB009A}" presName="linearFlow" presStyleCnt="0">
        <dgm:presLayoutVars>
          <dgm:dir/>
          <dgm:animLvl val="lvl"/>
          <dgm:resizeHandles val="exact"/>
        </dgm:presLayoutVars>
      </dgm:prSet>
      <dgm:spPr/>
    </dgm:pt>
    <dgm:pt modelId="{48755BFE-E611-46A2-B96E-70B8149BBE52}" type="pres">
      <dgm:prSet presAssocID="{A25BCA1C-143B-4C8C-81EA-CEF7BF8AEC12}" presName="composite" presStyleCnt="0"/>
      <dgm:spPr/>
    </dgm:pt>
    <dgm:pt modelId="{B02E42CA-9D14-4A74-A605-727491F48D14}" type="pres">
      <dgm:prSet presAssocID="{A25BCA1C-143B-4C8C-81EA-CEF7BF8AEC12}" presName="parentText" presStyleLbl="alignNode1" presStyleIdx="0" presStyleCnt="1" custLinFactNeighborX="-9029" custLinFactNeighborY="646">
        <dgm:presLayoutVars>
          <dgm:chMax val="1"/>
          <dgm:bulletEnabled val="1"/>
        </dgm:presLayoutVars>
      </dgm:prSet>
      <dgm:spPr/>
    </dgm:pt>
    <dgm:pt modelId="{88862CF9-CCB9-40C7-A20A-1721CAB38F73}" type="pres">
      <dgm:prSet presAssocID="{A25BCA1C-143B-4C8C-81EA-CEF7BF8AEC12}" presName="descendantText" presStyleLbl="alignAcc1" presStyleIdx="0" presStyleCnt="1" custScaleY="107590" custLinFactNeighborX="4" custLinFactNeighborY="-10540">
        <dgm:presLayoutVars>
          <dgm:bulletEnabled val="1"/>
        </dgm:presLayoutVars>
      </dgm:prSet>
      <dgm:spPr/>
    </dgm:pt>
  </dgm:ptLst>
  <dgm:cxnLst>
    <dgm:cxn modelId="{8A75570C-E920-7F47-9D9B-ACB686BE5861}" srcId="{A25BCA1C-143B-4C8C-81EA-CEF7BF8AEC12}" destId="{01FEE782-6A13-5D4D-97FA-5E5E2E093FFC}" srcOrd="4" destOrd="0" parTransId="{45E6DD32-BA62-5342-97FB-39E092745F93}" sibTransId="{1ED6703A-F87F-7145-883F-65BCFAC4F7F7}"/>
    <dgm:cxn modelId="{8324E20C-2280-3D49-BC27-051D72C2AB29}" srcId="{A25BCA1C-143B-4C8C-81EA-CEF7BF8AEC12}" destId="{63035A41-FFA8-6142-BD75-40839DF8FEB6}" srcOrd="2" destOrd="0" parTransId="{E2C7B34A-CA5C-0B4A-AAD6-E9D769D4E735}" sibTransId="{315EA7C8-DCA4-7C40-85D8-DD6BDD73AB1F}"/>
    <dgm:cxn modelId="{98CEDC15-F3C1-47B7-BCE6-52942D41B0E7}" srcId="{648918B4-3F84-4D29-8126-0BD8FAFB009A}" destId="{A25BCA1C-143B-4C8C-81EA-CEF7BF8AEC12}" srcOrd="0" destOrd="0" parTransId="{406081B0-8F80-454C-9697-AFFA01ED3988}" sibTransId="{AD96E91D-9D87-49F3-A7D3-470A676A5D4E}"/>
    <dgm:cxn modelId="{D165BA2A-00A0-489B-B653-F9C7D7D4FCA6}" srcId="{A25BCA1C-143B-4C8C-81EA-CEF7BF8AEC12}" destId="{9479B5D1-31ED-402A-9330-CE8A7767E1AA}" srcOrd="3" destOrd="0" parTransId="{D8F3AD3C-2DFD-4983-BA68-3DB72DDE7DAD}" sibTransId="{ABF44D62-E544-4D03-80B1-91B674B1DBC4}"/>
    <dgm:cxn modelId="{6E654A2C-AF15-47FB-B41C-F5B01D6FB369}" type="presOf" srcId="{648918B4-3F84-4D29-8126-0BD8FAFB009A}" destId="{CC9EF979-E758-4C44-A5DC-F7BF80A5F92A}" srcOrd="0" destOrd="0" presId="urn:microsoft.com/office/officeart/2005/8/layout/chevron2"/>
    <dgm:cxn modelId="{54920E44-3205-4E75-B0D2-651507EF8B38}" type="presOf" srcId="{67862765-BED0-4215-9229-9EAF51FA34BF}" destId="{88862CF9-CCB9-40C7-A20A-1721CAB38F73}" srcOrd="0" destOrd="1" presId="urn:microsoft.com/office/officeart/2005/8/layout/chevron2"/>
    <dgm:cxn modelId="{C8015A52-4AB0-274C-8840-D9495F140C6A}" type="presOf" srcId="{01FEE782-6A13-5D4D-97FA-5E5E2E093FFC}" destId="{88862CF9-CCB9-40C7-A20A-1721CAB38F73}" srcOrd="0" destOrd="4" presId="urn:microsoft.com/office/officeart/2005/8/layout/chevron2"/>
    <dgm:cxn modelId="{CBA2BF9F-92C3-4B05-9E10-EB793539E601}" srcId="{A25BCA1C-143B-4C8C-81EA-CEF7BF8AEC12}" destId="{67862765-BED0-4215-9229-9EAF51FA34BF}" srcOrd="1" destOrd="0" parTransId="{2F700D98-C1C0-494C-86D5-5A66383E194C}" sibTransId="{D861A6F2-0FDE-4920-B462-FFEDAB7CE5DE}"/>
    <dgm:cxn modelId="{94319FAF-BB4A-4B6C-BE03-4A0C10FE208D}" type="presOf" srcId="{A25BCA1C-143B-4C8C-81EA-CEF7BF8AEC12}" destId="{B02E42CA-9D14-4A74-A605-727491F48D14}" srcOrd="0" destOrd="0" presId="urn:microsoft.com/office/officeart/2005/8/layout/chevron2"/>
    <dgm:cxn modelId="{641C56C1-66DB-1642-A434-AA724FEC78B9}" type="presOf" srcId="{63035A41-FFA8-6142-BD75-40839DF8FEB6}" destId="{88862CF9-CCB9-40C7-A20A-1721CAB38F73}" srcOrd="0" destOrd="2" presId="urn:microsoft.com/office/officeart/2005/8/layout/chevron2"/>
    <dgm:cxn modelId="{3A803AD9-D158-4D47-8253-FCB694ACFADD}" srcId="{A25BCA1C-143B-4C8C-81EA-CEF7BF8AEC12}" destId="{8B69905B-AE35-4D1B-8D51-F0B954469510}" srcOrd="0" destOrd="0" parTransId="{E6AC08C1-C0D3-4EF0-BD27-201AC3F9320A}" sibTransId="{CBB07F6B-AE07-4830-B5E5-D52E58644B4E}"/>
    <dgm:cxn modelId="{77EED0F4-9341-4DBC-93F6-031319004F4E}" type="presOf" srcId="{9479B5D1-31ED-402A-9330-CE8A7767E1AA}" destId="{88862CF9-CCB9-40C7-A20A-1721CAB38F73}" srcOrd="0" destOrd="3" presId="urn:microsoft.com/office/officeart/2005/8/layout/chevron2"/>
    <dgm:cxn modelId="{7F0A59F8-5D68-4DF6-BD3A-E499F5E28A9A}" type="presOf" srcId="{8B69905B-AE35-4D1B-8D51-F0B954469510}" destId="{88862CF9-CCB9-40C7-A20A-1721CAB38F73}" srcOrd="0" destOrd="0" presId="urn:microsoft.com/office/officeart/2005/8/layout/chevron2"/>
    <dgm:cxn modelId="{70A81E83-3563-4BBD-8C15-F3A61C72324B}" type="presParOf" srcId="{CC9EF979-E758-4C44-A5DC-F7BF80A5F92A}" destId="{48755BFE-E611-46A2-B96E-70B8149BBE52}" srcOrd="0" destOrd="0" presId="urn:microsoft.com/office/officeart/2005/8/layout/chevron2"/>
    <dgm:cxn modelId="{ED32268A-1038-47E4-9F21-5A975FDB1320}" type="presParOf" srcId="{48755BFE-E611-46A2-B96E-70B8149BBE52}" destId="{B02E42CA-9D14-4A74-A605-727491F48D14}" srcOrd="0" destOrd="0" presId="urn:microsoft.com/office/officeart/2005/8/layout/chevron2"/>
    <dgm:cxn modelId="{E22F843D-CF93-4DEF-97B2-890201E84E9F}" type="presParOf" srcId="{48755BFE-E611-46A2-B96E-70B8149BBE52}" destId="{88862CF9-CCB9-40C7-A20A-1721CAB38F7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701535-14BA-B449-AB42-4B6961B812E8}"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C91B64FC-2945-944D-82B8-D26075059D04}">
      <dgm:prSet phldrT="[Text]" custT="1"/>
      <dgm:spPr>
        <a:solidFill>
          <a:schemeClr val="accent2">
            <a:lumMod val="20000"/>
            <a:lumOff val="80000"/>
          </a:schemeClr>
        </a:solidFill>
      </dgm:spPr>
      <dgm:t>
        <a:bodyPr/>
        <a:lstStyle/>
        <a:p>
          <a:r>
            <a:rPr lang="en-US" sz="1800" dirty="0">
              <a:solidFill>
                <a:schemeClr val="bg1"/>
              </a:solidFill>
              <a:latin typeface="Calibri Light" panose="020F0302020204030204" pitchFamily="34" charset="0"/>
              <a:cs typeface="Calibri Light" panose="020F0302020204030204" pitchFamily="34" charset="0"/>
            </a:rPr>
            <a:t>For </a:t>
          </a:r>
          <a:r>
            <a:rPr lang="en-US" sz="1800" u="sng" dirty="0">
              <a:solidFill>
                <a:schemeClr val="bg1"/>
              </a:solidFill>
              <a:latin typeface="Calibri Light" panose="020F0302020204030204" pitchFamily="34" charset="0"/>
              <a:cs typeface="Calibri Light" panose="020F0302020204030204" pitchFamily="34" charset="0"/>
            </a:rPr>
            <a:t>candidate</a:t>
          </a:r>
          <a:r>
            <a:rPr lang="en-US" sz="1800" dirty="0">
              <a:solidFill>
                <a:schemeClr val="bg1"/>
              </a:solidFill>
              <a:latin typeface="Calibri Light" panose="020F0302020204030204" pitchFamily="34" charset="0"/>
              <a:cs typeface="Calibri Light" panose="020F0302020204030204" pitchFamily="34" charset="0"/>
            </a:rPr>
            <a:t> products that may have evidence on </a:t>
          </a:r>
          <a:r>
            <a:rPr lang="en-US" sz="1800" b="1" dirty="0">
              <a:solidFill>
                <a:schemeClr val="bg1"/>
              </a:solidFill>
              <a:latin typeface="Calibri Light" panose="020F0302020204030204" pitchFamily="34" charset="0"/>
              <a:cs typeface="Calibri Light" panose="020F0302020204030204" pitchFamily="34" charset="0"/>
            </a:rPr>
            <a:t>safety</a:t>
          </a:r>
          <a:r>
            <a:rPr lang="en-US" sz="1800" dirty="0">
              <a:solidFill>
                <a:schemeClr val="bg1"/>
              </a:solidFill>
              <a:latin typeface="Calibri Light" panose="020F0302020204030204" pitchFamily="34" charset="0"/>
              <a:cs typeface="Calibri Light" panose="020F0302020204030204" pitchFamily="34" charset="0"/>
            </a:rPr>
            <a:t> and may likely be </a:t>
          </a:r>
          <a:r>
            <a:rPr lang="en-US" sz="1800" b="1" dirty="0">
              <a:solidFill>
                <a:schemeClr val="bg1"/>
              </a:solidFill>
              <a:latin typeface="Calibri Light" panose="020F0302020204030204" pitchFamily="34" charset="0"/>
              <a:cs typeface="Calibri Light" panose="020F0302020204030204" pitchFamily="34" charset="0"/>
            </a:rPr>
            <a:t>effective</a:t>
          </a:r>
          <a:r>
            <a:rPr lang="en-US" sz="1800" dirty="0">
              <a:solidFill>
                <a:schemeClr val="bg1"/>
              </a:solidFill>
              <a:latin typeface="Calibri Light" panose="020F0302020204030204" pitchFamily="34" charset="0"/>
              <a:cs typeface="Calibri Light" panose="020F0302020204030204" pitchFamily="34" charset="0"/>
            </a:rPr>
            <a:t> against </a:t>
          </a:r>
          <a:r>
            <a:rPr lang="en-US" sz="1800" b="1" dirty="0">
              <a:solidFill>
                <a:schemeClr val="bg1"/>
              </a:solidFill>
              <a:latin typeface="Calibri Light" panose="020F0302020204030204" pitchFamily="34" charset="0"/>
              <a:cs typeface="Calibri Light" panose="020F0302020204030204" pitchFamily="34" charset="0"/>
            </a:rPr>
            <a:t>outcomes</a:t>
          </a:r>
          <a:r>
            <a:rPr lang="en-US" sz="1800" dirty="0">
              <a:solidFill>
                <a:schemeClr val="bg1"/>
              </a:solidFill>
              <a:latin typeface="Calibri Light" panose="020F0302020204030204" pitchFamily="34" charset="0"/>
              <a:cs typeface="Calibri Light" panose="020F0302020204030204" pitchFamily="34" charset="0"/>
            </a:rPr>
            <a:t> </a:t>
          </a:r>
          <a:r>
            <a:rPr lang="en-US" sz="1800" b="1" dirty="0">
              <a:solidFill>
                <a:schemeClr val="bg1"/>
              </a:solidFill>
              <a:latin typeface="Calibri Light" panose="020F0302020204030204" pitchFamily="34" charset="0"/>
              <a:cs typeface="Calibri Light" panose="020F0302020204030204" pitchFamily="34" charset="0"/>
            </a:rPr>
            <a:t>important for public health, </a:t>
          </a:r>
          <a:r>
            <a:rPr lang="en-US" sz="1800" b="0" dirty="0">
              <a:solidFill>
                <a:schemeClr val="bg1"/>
              </a:solidFill>
              <a:latin typeface="Calibri Light" panose="020F0302020204030204" pitchFamily="34" charset="0"/>
              <a:cs typeface="Calibri Light" panose="020F0302020204030204" pitchFamily="34" charset="0"/>
            </a:rPr>
            <a:t>but</a:t>
          </a:r>
          <a:r>
            <a:rPr lang="en-US" sz="1800" b="1" dirty="0">
              <a:solidFill>
                <a:schemeClr val="bg1"/>
              </a:solidFill>
              <a:latin typeface="Calibri Light" panose="020F0302020204030204" pitchFamily="34" charset="0"/>
              <a:cs typeface="Calibri Light" panose="020F0302020204030204" pitchFamily="34" charset="0"/>
            </a:rPr>
            <a:t> </a:t>
          </a:r>
          <a:r>
            <a:rPr lang="en-US" sz="1800" b="0" dirty="0">
              <a:solidFill>
                <a:schemeClr val="bg1"/>
              </a:solidFill>
              <a:latin typeface="Calibri Light" panose="020F0302020204030204" pitchFamily="34" charset="0"/>
              <a:cs typeface="Calibri Light" panose="020F0302020204030204" pitchFamily="34" charset="0"/>
            </a:rPr>
            <a:t>for which there is </a:t>
          </a:r>
          <a:r>
            <a:rPr lang="en-US" sz="1800" b="1" dirty="0">
              <a:solidFill>
                <a:schemeClr val="bg1"/>
              </a:solidFill>
              <a:latin typeface="Calibri Light" panose="020F0302020204030204" pitchFamily="34" charset="0"/>
              <a:cs typeface="Calibri Light" panose="020F0302020204030204" pitchFamily="34" charset="0"/>
            </a:rPr>
            <a:t>remaining uncertainty</a:t>
          </a:r>
        </a:p>
      </dgm:t>
    </dgm:pt>
    <dgm:pt modelId="{97A7A692-BE89-C849-8807-9438146869A1}" type="parTrans" cxnId="{2481153F-9D87-374B-87A9-43F129F18474}">
      <dgm:prSet/>
      <dgm:spPr/>
      <dgm:t>
        <a:bodyPr/>
        <a:lstStyle/>
        <a:p>
          <a:endParaRPr lang="en-US" sz="1050">
            <a:latin typeface="Calibri Light" panose="020F0302020204030204" pitchFamily="34" charset="0"/>
            <a:cs typeface="Calibri Light" panose="020F0302020204030204" pitchFamily="34" charset="0"/>
          </a:endParaRPr>
        </a:p>
      </dgm:t>
    </dgm:pt>
    <dgm:pt modelId="{1B16866F-F243-1C4D-8BE2-D5CE6F742515}" type="sibTrans" cxnId="{2481153F-9D87-374B-87A9-43F129F18474}">
      <dgm:prSet/>
      <dgm:spPr/>
      <dgm:t>
        <a:bodyPr/>
        <a:lstStyle/>
        <a:p>
          <a:endParaRPr lang="en-US" sz="1050">
            <a:latin typeface="Calibri Light" panose="020F0302020204030204" pitchFamily="34" charset="0"/>
            <a:cs typeface="Calibri Light" panose="020F0302020204030204" pitchFamily="34" charset="0"/>
          </a:endParaRPr>
        </a:p>
      </dgm:t>
    </dgm:pt>
    <dgm:pt modelId="{7AC3E58C-3318-214F-A562-0003F74F142C}">
      <dgm:prSet phldrT="[Text]" custT="1"/>
      <dgm:spPr>
        <a:ln>
          <a:solidFill>
            <a:schemeClr val="tx2">
              <a:lumMod val="75000"/>
            </a:schemeClr>
          </a:solidFill>
        </a:ln>
      </dgm:spPr>
      <dgm:t>
        <a:bodyPr anchor="t"/>
        <a:lstStyle/>
        <a:p>
          <a:r>
            <a:rPr lang="en-US" sz="1800" b="1" dirty="0">
              <a:solidFill>
                <a:schemeClr val="bg1"/>
              </a:solidFill>
              <a:latin typeface="Calibri Light" panose="020F0302020204030204" pitchFamily="34" charset="0"/>
              <a:cs typeface="Calibri Light" panose="020F0302020204030204" pitchFamily="34" charset="0"/>
            </a:rPr>
            <a:t>Studies of biomarkers</a:t>
          </a:r>
        </a:p>
        <a:p>
          <a:endParaRPr lang="en-US" sz="1200" dirty="0">
            <a:latin typeface="Calibri Light" panose="020F0302020204030204" pitchFamily="34" charset="0"/>
            <a:cs typeface="Calibri Light" panose="020F0302020204030204" pitchFamily="34" charset="0"/>
          </a:endParaRPr>
        </a:p>
        <a:p>
          <a:r>
            <a:rPr lang="en-US" sz="1200" dirty="0">
              <a:latin typeface="Calibri Light" panose="020F0302020204030204" pitchFamily="34" charset="0"/>
              <a:cs typeface="Calibri Light" panose="020F0302020204030204" pitchFamily="34" charset="0"/>
            </a:rPr>
            <a:t>Animal Rule</a:t>
          </a:r>
        </a:p>
        <a:p>
          <a:r>
            <a:rPr lang="en-US" sz="1200" dirty="0">
              <a:latin typeface="Calibri Light" panose="020F0302020204030204" pitchFamily="34" charset="0"/>
              <a:cs typeface="Calibri Light" panose="020F0302020204030204" pitchFamily="34" charset="0"/>
            </a:rPr>
            <a:t>Immunobridging</a:t>
          </a:r>
        </a:p>
        <a:p>
          <a:r>
            <a:rPr lang="en-US" sz="1200" dirty="0">
              <a:latin typeface="Calibri Light" panose="020F0302020204030204" pitchFamily="34" charset="0"/>
              <a:cs typeface="Calibri Light" panose="020F0302020204030204" pitchFamily="34" charset="0"/>
            </a:rPr>
            <a:t>Comparisons using immunomarkers</a:t>
          </a:r>
        </a:p>
        <a:p>
          <a:r>
            <a:rPr lang="en-US" sz="1200" dirty="0">
              <a:latin typeface="Calibri Light" panose="020F0302020204030204" pitchFamily="34" charset="0"/>
              <a:cs typeface="Calibri Light" panose="020F0302020204030204" pitchFamily="34" charset="0"/>
            </a:rPr>
            <a:t> </a:t>
          </a:r>
        </a:p>
      </dgm:t>
    </dgm:pt>
    <dgm:pt modelId="{DB2ED296-D4FE-E74A-BD00-99B4BEF93C00}" type="parTrans" cxnId="{8E06CF10-D720-CD44-B6FD-3A2F7CDF44F0}">
      <dgm:prSet/>
      <dgm:spPr/>
      <dgm:t>
        <a:bodyPr/>
        <a:lstStyle/>
        <a:p>
          <a:endParaRPr lang="en-US" sz="1050">
            <a:latin typeface="Calibri Light" panose="020F0302020204030204" pitchFamily="34" charset="0"/>
            <a:cs typeface="Calibri Light" panose="020F0302020204030204" pitchFamily="34" charset="0"/>
          </a:endParaRPr>
        </a:p>
      </dgm:t>
    </dgm:pt>
    <dgm:pt modelId="{4BE04602-59B8-E84D-B54A-DAA16880DED5}" type="sibTrans" cxnId="{8E06CF10-D720-CD44-B6FD-3A2F7CDF44F0}">
      <dgm:prSet/>
      <dgm:spPr/>
      <dgm:t>
        <a:bodyPr/>
        <a:lstStyle/>
        <a:p>
          <a:endParaRPr lang="en-US" sz="1050">
            <a:latin typeface="Calibri Light" panose="020F0302020204030204" pitchFamily="34" charset="0"/>
            <a:cs typeface="Calibri Light" panose="020F0302020204030204" pitchFamily="34" charset="0"/>
          </a:endParaRPr>
        </a:p>
      </dgm:t>
    </dgm:pt>
    <dgm:pt modelId="{5A079004-19B8-1145-88B3-92FF8F1A494B}">
      <dgm:prSet phldrT="[Text]" custT="1"/>
      <dgm:spPr/>
      <dgm:t>
        <a:bodyPr anchor="t"/>
        <a:lstStyle/>
        <a:p>
          <a:pPr>
            <a:buNone/>
          </a:pPr>
          <a:r>
            <a:rPr lang="en-US" sz="1800" b="1" dirty="0">
              <a:solidFill>
                <a:srgbClr val="FF0000"/>
              </a:solidFill>
              <a:latin typeface="Calibri Light" panose="020F0302020204030204" pitchFamily="34" charset="0"/>
              <a:cs typeface="Calibri Light" panose="020F0302020204030204" pitchFamily="34" charset="0"/>
            </a:rPr>
            <a:t>Randomized clinical trials</a:t>
          </a:r>
        </a:p>
        <a:p>
          <a:pPr>
            <a:buFont typeface="Arial" panose="020B0604020202020204" pitchFamily="34" charset="0"/>
            <a:buChar char="•"/>
          </a:pPr>
          <a:endParaRPr lang="en-US" sz="1200" dirty="0">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Placebo controlled trials</a:t>
          </a:r>
        </a:p>
        <a:p>
          <a:pPr>
            <a:buFont typeface="Arial" panose="020B0604020202020204" pitchFamily="34" charset="0"/>
            <a:buChar char="•"/>
          </a:pPr>
          <a:r>
            <a:rPr lang="en-US" sz="1200" dirty="0">
              <a:latin typeface="Calibri Light" panose="020F0302020204030204" pitchFamily="34" charset="0"/>
              <a:cs typeface="Calibri Light" panose="020F0302020204030204" pitchFamily="34" charset="0"/>
            </a:rPr>
            <a:t>Simple large randomized trials</a:t>
          </a:r>
        </a:p>
      </dgm:t>
    </dgm:pt>
    <dgm:pt modelId="{A45288C6-5FD9-7149-88FD-EFA0C15650F0}" type="parTrans" cxnId="{3BA888E8-24B2-5B41-94B6-1CA12098FB1E}">
      <dgm:prSet/>
      <dgm:spPr/>
      <dgm:t>
        <a:bodyPr/>
        <a:lstStyle/>
        <a:p>
          <a:endParaRPr lang="en-US" sz="1050">
            <a:latin typeface="Calibri Light" panose="020F0302020204030204" pitchFamily="34" charset="0"/>
            <a:cs typeface="Calibri Light" panose="020F0302020204030204" pitchFamily="34" charset="0"/>
          </a:endParaRPr>
        </a:p>
      </dgm:t>
    </dgm:pt>
    <dgm:pt modelId="{2CDC6B18-47BC-3E4A-AD0B-3475A535F2F1}" type="sibTrans" cxnId="{3BA888E8-24B2-5B41-94B6-1CA12098FB1E}">
      <dgm:prSet/>
      <dgm:spPr/>
      <dgm:t>
        <a:bodyPr/>
        <a:lstStyle/>
        <a:p>
          <a:endParaRPr lang="en-US" sz="1050">
            <a:latin typeface="Calibri Light" panose="020F0302020204030204" pitchFamily="34" charset="0"/>
            <a:cs typeface="Calibri Light" panose="020F0302020204030204" pitchFamily="34" charset="0"/>
          </a:endParaRPr>
        </a:p>
      </dgm:t>
    </dgm:pt>
    <dgm:pt modelId="{080AD640-9BF1-134B-AE0F-390AB858D5EC}">
      <dgm:prSet phldrT="[Text]" custT="1"/>
      <dgm:spPr/>
      <dgm:t>
        <a:bodyPr anchor="t"/>
        <a:lstStyle/>
        <a:p>
          <a:r>
            <a:rPr lang="en-US" sz="1800" b="1" dirty="0">
              <a:solidFill>
                <a:srgbClr val="FF0000"/>
              </a:solidFill>
              <a:latin typeface="Calibri Light" panose="020F0302020204030204" pitchFamily="34" charset="0"/>
              <a:cs typeface="Calibri Light" panose="020F0302020204030204" pitchFamily="34" charset="0"/>
            </a:rPr>
            <a:t>Open-label randomized trials</a:t>
          </a:r>
        </a:p>
        <a:p>
          <a:endParaRPr lang="en-US" sz="1200" dirty="0">
            <a:latin typeface="Calibri Light" panose="020F0302020204030204" pitchFamily="34" charset="0"/>
            <a:cs typeface="Calibri Light" panose="020F0302020204030204" pitchFamily="34" charset="0"/>
          </a:endParaRPr>
        </a:p>
        <a:p>
          <a:r>
            <a:rPr lang="en-US" sz="1200" dirty="0">
              <a:latin typeface="Calibri Light" panose="020F0302020204030204" pitchFamily="34" charset="0"/>
              <a:cs typeface="Calibri Light" panose="020F0302020204030204" pitchFamily="34" charset="0"/>
            </a:rPr>
            <a:t>Randomization during deployment</a:t>
          </a:r>
        </a:p>
      </dgm:t>
    </dgm:pt>
    <dgm:pt modelId="{87EAA492-619D-5D4E-9F16-4E7FB84A7C0D}" type="parTrans" cxnId="{B0A2BC60-AD99-454F-AE9C-2581C6D15A3C}">
      <dgm:prSet/>
      <dgm:spPr/>
      <dgm:t>
        <a:bodyPr/>
        <a:lstStyle/>
        <a:p>
          <a:endParaRPr lang="en-US" sz="1050">
            <a:latin typeface="Calibri Light" panose="020F0302020204030204" pitchFamily="34" charset="0"/>
            <a:cs typeface="Calibri Light" panose="020F0302020204030204" pitchFamily="34" charset="0"/>
          </a:endParaRPr>
        </a:p>
      </dgm:t>
    </dgm:pt>
    <dgm:pt modelId="{91A73181-EA99-F94E-BC86-2D85F56B7103}" type="sibTrans" cxnId="{B0A2BC60-AD99-454F-AE9C-2581C6D15A3C}">
      <dgm:prSet/>
      <dgm:spPr/>
      <dgm:t>
        <a:bodyPr/>
        <a:lstStyle/>
        <a:p>
          <a:endParaRPr lang="en-US" sz="1050">
            <a:latin typeface="Calibri Light" panose="020F0302020204030204" pitchFamily="34" charset="0"/>
            <a:cs typeface="Calibri Light" panose="020F0302020204030204" pitchFamily="34" charset="0"/>
          </a:endParaRPr>
        </a:p>
      </dgm:t>
    </dgm:pt>
    <dgm:pt modelId="{97143BCD-8982-874A-A7A6-8C83964BFE81}">
      <dgm:prSet custT="1"/>
      <dgm:spPr/>
      <dgm:t>
        <a:bodyPr anchor="t"/>
        <a:lstStyle/>
        <a:p>
          <a:r>
            <a:rPr lang="en-US" sz="1800" b="1" dirty="0">
              <a:solidFill>
                <a:schemeClr val="bg1"/>
              </a:solidFill>
              <a:latin typeface="Calibri Light" panose="020F0302020204030204" pitchFamily="34" charset="0"/>
              <a:cs typeface="Calibri Light" panose="020F0302020204030204" pitchFamily="34" charset="0"/>
            </a:rPr>
            <a:t>Observational studies</a:t>
          </a:r>
        </a:p>
      </dgm:t>
    </dgm:pt>
    <dgm:pt modelId="{EA52922C-C034-FF40-82B8-C694912FEF96}" type="parTrans" cxnId="{03F85FA2-3C14-3A46-85FB-93358E86570E}">
      <dgm:prSet/>
      <dgm:spPr/>
      <dgm:t>
        <a:bodyPr/>
        <a:lstStyle/>
        <a:p>
          <a:endParaRPr lang="en-US">
            <a:latin typeface="Calibri Light" panose="020F0302020204030204" pitchFamily="34" charset="0"/>
            <a:cs typeface="Calibri Light" panose="020F0302020204030204" pitchFamily="34" charset="0"/>
          </a:endParaRPr>
        </a:p>
      </dgm:t>
    </dgm:pt>
    <dgm:pt modelId="{49BD77C2-946D-B54B-845A-9F5699E20C4F}" type="sibTrans" cxnId="{03F85FA2-3C14-3A46-85FB-93358E86570E}">
      <dgm:prSet/>
      <dgm:spPr/>
      <dgm:t>
        <a:bodyPr/>
        <a:lstStyle/>
        <a:p>
          <a:endParaRPr lang="en-US">
            <a:latin typeface="Calibri Light" panose="020F0302020204030204" pitchFamily="34" charset="0"/>
            <a:cs typeface="Calibri Light" panose="020F0302020204030204" pitchFamily="34" charset="0"/>
          </a:endParaRPr>
        </a:p>
      </dgm:t>
    </dgm:pt>
    <dgm:pt modelId="{D0922EEF-C1A1-5844-96EB-A63EEE4A4423}" type="pres">
      <dgm:prSet presAssocID="{C5701535-14BA-B449-AB42-4B6961B812E8}" presName="Name0" presStyleCnt="0">
        <dgm:presLayoutVars>
          <dgm:orgChart val="1"/>
          <dgm:chPref val="1"/>
          <dgm:dir/>
          <dgm:animOne val="branch"/>
          <dgm:animLvl val="lvl"/>
          <dgm:resizeHandles/>
        </dgm:presLayoutVars>
      </dgm:prSet>
      <dgm:spPr/>
    </dgm:pt>
    <dgm:pt modelId="{52865F30-32F3-0E4F-A2F7-14613E1DFCA7}" type="pres">
      <dgm:prSet presAssocID="{C91B64FC-2945-944D-82B8-D26075059D04}" presName="hierRoot1" presStyleCnt="0">
        <dgm:presLayoutVars>
          <dgm:hierBranch val="init"/>
        </dgm:presLayoutVars>
      </dgm:prSet>
      <dgm:spPr/>
    </dgm:pt>
    <dgm:pt modelId="{534AB1D5-8F56-CC47-AFD9-AD85747F6582}" type="pres">
      <dgm:prSet presAssocID="{C91B64FC-2945-944D-82B8-D26075059D04}" presName="rootComposite1" presStyleCnt="0"/>
      <dgm:spPr/>
    </dgm:pt>
    <dgm:pt modelId="{C6B6E74F-DA30-EE44-86CE-66EECB843CC7}" type="pres">
      <dgm:prSet presAssocID="{C91B64FC-2945-944D-82B8-D26075059D04}" presName="rootText1" presStyleLbl="alignAcc1" presStyleIdx="0" presStyleCnt="0" custScaleX="500242" custScaleY="113975">
        <dgm:presLayoutVars>
          <dgm:chPref val="3"/>
        </dgm:presLayoutVars>
      </dgm:prSet>
      <dgm:spPr/>
    </dgm:pt>
    <dgm:pt modelId="{ECBD99DE-D309-864D-AC73-121D18D63066}" type="pres">
      <dgm:prSet presAssocID="{C91B64FC-2945-944D-82B8-D26075059D04}" presName="topArc1" presStyleLbl="parChTrans1D1" presStyleIdx="0" presStyleCnt="10"/>
      <dgm:spPr/>
    </dgm:pt>
    <dgm:pt modelId="{45D3DE01-3BBE-1C42-9BA7-972BA62B69DC}" type="pres">
      <dgm:prSet presAssocID="{C91B64FC-2945-944D-82B8-D26075059D04}" presName="bottomArc1" presStyleLbl="parChTrans1D1" presStyleIdx="1" presStyleCnt="10"/>
      <dgm:spPr/>
    </dgm:pt>
    <dgm:pt modelId="{C3211135-F2F8-774F-BA4A-E1EED1BA2272}" type="pres">
      <dgm:prSet presAssocID="{C91B64FC-2945-944D-82B8-D26075059D04}" presName="topConnNode1" presStyleLbl="node1" presStyleIdx="0" presStyleCnt="0"/>
      <dgm:spPr/>
    </dgm:pt>
    <dgm:pt modelId="{C3504CEC-368A-F34D-A083-1704829E24BA}" type="pres">
      <dgm:prSet presAssocID="{C91B64FC-2945-944D-82B8-D26075059D04}" presName="hierChild2" presStyleCnt="0"/>
      <dgm:spPr/>
    </dgm:pt>
    <dgm:pt modelId="{AE19B162-7C81-744F-A512-C14208AFAAF8}" type="pres">
      <dgm:prSet presAssocID="{DB2ED296-D4FE-E74A-BD00-99B4BEF93C00}" presName="Name28" presStyleLbl="parChTrans1D2" presStyleIdx="0" presStyleCnt="4"/>
      <dgm:spPr/>
    </dgm:pt>
    <dgm:pt modelId="{AB2D43E2-0AC8-024B-BDD9-97E32DAE9B18}" type="pres">
      <dgm:prSet presAssocID="{7AC3E58C-3318-214F-A562-0003F74F142C}" presName="hierRoot2" presStyleCnt="0">
        <dgm:presLayoutVars>
          <dgm:hierBranch val="init"/>
        </dgm:presLayoutVars>
      </dgm:prSet>
      <dgm:spPr/>
    </dgm:pt>
    <dgm:pt modelId="{32A26A76-A087-8941-B755-33377746F21D}" type="pres">
      <dgm:prSet presAssocID="{7AC3E58C-3318-214F-A562-0003F74F142C}" presName="rootComposite2" presStyleCnt="0"/>
      <dgm:spPr/>
    </dgm:pt>
    <dgm:pt modelId="{37E6713F-8358-A441-918C-734E63429C4A}" type="pres">
      <dgm:prSet presAssocID="{7AC3E58C-3318-214F-A562-0003F74F142C}" presName="rootText2" presStyleLbl="alignAcc1" presStyleIdx="0" presStyleCnt="0" custScaleX="113777" custScaleY="204897" custLinFactNeighborX="331" custLinFactNeighborY="-3104">
        <dgm:presLayoutVars>
          <dgm:chPref val="3"/>
        </dgm:presLayoutVars>
      </dgm:prSet>
      <dgm:spPr/>
    </dgm:pt>
    <dgm:pt modelId="{89D05161-E52D-EF4E-905C-E8271EAF3060}" type="pres">
      <dgm:prSet presAssocID="{7AC3E58C-3318-214F-A562-0003F74F142C}" presName="topArc2" presStyleLbl="parChTrans1D1" presStyleIdx="2" presStyleCnt="10"/>
      <dgm:spPr>
        <a:noFill/>
        <a:ln>
          <a:solidFill>
            <a:schemeClr val="tx2">
              <a:lumMod val="75000"/>
            </a:schemeClr>
          </a:solidFill>
        </a:ln>
      </dgm:spPr>
    </dgm:pt>
    <dgm:pt modelId="{188C4B45-41AF-544A-A979-0C522F4DACA8}" type="pres">
      <dgm:prSet presAssocID="{7AC3E58C-3318-214F-A562-0003F74F142C}" presName="bottomArc2" presStyleLbl="parChTrans1D1" presStyleIdx="3" presStyleCnt="10"/>
      <dgm:spPr>
        <a:ln>
          <a:solidFill>
            <a:schemeClr val="tx1">
              <a:lumMod val="75000"/>
            </a:schemeClr>
          </a:solidFill>
        </a:ln>
      </dgm:spPr>
    </dgm:pt>
    <dgm:pt modelId="{484687F9-C311-B64E-B639-339817D3FCDE}" type="pres">
      <dgm:prSet presAssocID="{7AC3E58C-3318-214F-A562-0003F74F142C}" presName="topConnNode2" presStyleLbl="node2" presStyleIdx="0" presStyleCnt="0"/>
      <dgm:spPr/>
    </dgm:pt>
    <dgm:pt modelId="{AE740A0E-0840-C84D-A61D-8833394324B4}" type="pres">
      <dgm:prSet presAssocID="{7AC3E58C-3318-214F-A562-0003F74F142C}" presName="hierChild4" presStyleCnt="0"/>
      <dgm:spPr/>
    </dgm:pt>
    <dgm:pt modelId="{44635D6B-F736-374F-AE94-FB77190F3EDC}" type="pres">
      <dgm:prSet presAssocID="{7AC3E58C-3318-214F-A562-0003F74F142C}" presName="hierChild5" presStyleCnt="0"/>
      <dgm:spPr/>
    </dgm:pt>
    <dgm:pt modelId="{63B59A64-7398-3045-A171-E3EA4957D772}" type="pres">
      <dgm:prSet presAssocID="{A45288C6-5FD9-7149-88FD-EFA0C15650F0}" presName="Name28" presStyleLbl="parChTrans1D2" presStyleIdx="1" presStyleCnt="4"/>
      <dgm:spPr/>
    </dgm:pt>
    <dgm:pt modelId="{9B4A343B-5070-7546-9377-DF0764AEAE37}" type="pres">
      <dgm:prSet presAssocID="{5A079004-19B8-1145-88B3-92FF8F1A494B}" presName="hierRoot2" presStyleCnt="0">
        <dgm:presLayoutVars>
          <dgm:hierBranch val="init"/>
        </dgm:presLayoutVars>
      </dgm:prSet>
      <dgm:spPr/>
    </dgm:pt>
    <dgm:pt modelId="{1C8BC7B2-34FB-DD4D-9407-AED974979F79}" type="pres">
      <dgm:prSet presAssocID="{5A079004-19B8-1145-88B3-92FF8F1A494B}" presName="rootComposite2" presStyleCnt="0"/>
      <dgm:spPr/>
    </dgm:pt>
    <dgm:pt modelId="{5B62A78B-BBF0-844C-9A17-24ADF8FECCCB}" type="pres">
      <dgm:prSet presAssocID="{5A079004-19B8-1145-88B3-92FF8F1A494B}" presName="rootText2" presStyleLbl="alignAcc1" presStyleIdx="0" presStyleCnt="0" custScaleX="115042" custScaleY="221388">
        <dgm:presLayoutVars>
          <dgm:chPref val="3"/>
        </dgm:presLayoutVars>
      </dgm:prSet>
      <dgm:spPr/>
    </dgm:pt>
    <dgm:pt modelId="{37B8D041-7F1A-5640-A7C6-C247A93FED20}" type="pres">
      <dgm:prSet presAssocID="{5A079004-19B8-1145-88B3-92FF8F1A494B}" presName="topArc2" presStyleLbl="parChTrans1D1" presStyleIdx="4" presStyleCnt="10"/>
      <dgm:spPr>
        <a:noFill/>
        <a:ln>
          <a:solidFill>
            <a:schemeClr val="tx1">
              <a:lumMod val="75000"/>
            </a:schemeClr>
          </a:solidFill>
        </a:ln>
      </dgm:spPr>
    </dgm:pt>
    <dgm:pt modelId="{94E272BB-0F20-904D-987B-36DF80DD7AB6}" type="pres">
      <dgm:prSet presAssocID="{5A079004-19B8-1145-88B3-92FF8F1A494B}" presName="bottomArc2" presStyleLbl="parChTrans1D1" presStyleIdx="5" presStyleCnt="10"/>
      <dgm:spPr>
        <a:ln>
          <a:solidFill>
            <a:schemeClr val="tx2">
              <a:lumMod val="75000"/>
            </a:schemeClr>
          </a:solidFill>
        </a:ln>
      </dgm:spPr>
    </dgm:pt>
    <dgm:pt modelId="{E484FC77-B93F-B94E-A23F-93377206C2FF}" type="pres">
      <dgm:prSet presAssocID="{5A079004-19B8-1145-88B3-92FF8F1A494B}" presName="topConnNode2" presStyleLbl="node2" presStyleIdx="0" presStyleCnt="0"/>
      <dgm:spPr/>
    </dgm:pt>
    <dgm:pt modelId="{629BEA49-B609-0A4D-A7DF-578F3C3F5FF8}" type="pres">
      <dgm:prSet presAssocID="{5A079004-19B8-1145-88B3-92FF8F1A494B}" presName="hierChild4" presStyleCnt="0"/>
      <dgm:spPr/>
    </dgm:pt>
    <dgm:pt modelId="{25BDC37D-18C1-F247-96B0-D31949DC74AD}" type="pres">
      <dgm:prSet presAssocID="{5A079004-19B8-1145-88B3-92FF8F1A494B}" presName="hierChild5" presStyleCnt="0"/>
      <dgm:spPr/>
    </dgm:pt>
    <dgm:pt modelId="{1DF45A0E-45CF-FD4D-A544-D1DB700BBED9}" type="pres">
      <dgm:prSet presAssocID="{87EAA492-619D-5D4E-9F16-4E7FB84A7C0D}" presName="Name28" presStyleLbl="parChTrans1D2" presStyleIdx="2" presStyleCnt="4"/>
      <dgm:spPr/>
    </dgm:pt>
    <dgm:pt modelId="{305E364C-2315-F34F-8571-9ADB3F90AD59}" type="pres">
      <dgm:prSet presAssocID="{080AD640-9BF1-134B-AE0F-390AB858D5EC}" presName="hierRoot2" presStyleCnt="0">
        <dgm:presLayoutVars>
          <dgm:hierBranch val="init"/>
        </dgm:presLayoutVars>
      </dgm:prSet>
      <dgm:spPr/>
    </dgm:pt>
    <dgm:pt modelId="{1697A84A-608E-3845-8986-DA200B5E4334}" type="pres">
      <dgm:prSet presAssocID="{080AD640-9BF1-134B-AE0F-390AB858D5EC}" presName="rootComposite2" presStyleCnt="0"/>
      <dgm:spPr/>
    </dgm:pt>
    <dgm:pt modelId="{0C79D670-9E5A-5D4C-BBA3-F3723FD9A1F4}" type="pres">
      <dgm:prSet presAssocID="{080AD640-9BF1-134B-AE0F-390AB858D5EC}" presName="rootText2" presStyleLbl="alignAcc1" presStyleIdx="0" presStyleCnt="0" custScaleX="130714" custScaleY="211030">
        <dgm:presLayoutVars>
          <dgm:chPref val="3"/>
        </dgm:presLayoutVars>
      </dgm:prSet>
      <dgm:spPr/>
    </dgm:pt>
    <dgm:pt modelId="{17E77D44-BE1E-3C44-8AB3-5B235BCAC1C2}" type="pres">
      <dgm:prSet presAssocID="{080AD640-9BF1-134B-AE0F-390AB858D5EC}" presName="topArc2" presStyleLbl="parChTrans1D1" presStyleIdx="6" presStyleCnt="10"/>
      <dgm:spPr>
        <a:noFill/>
        <a:ln>
          <a:solidFill>
            <a:schemeClr val="tx1">
              <a:lumMod val="75000"/>
            </a:schemeClr>
          </a:solidFill>
        </a:ln>
      </dgm:spPr>
    </dgm:pt>
    <dgm:pt modelId="{1BF9D6CF-4672-1F44-B232-519FADEAE522}" type="pres">
      <dgm:prSet presAssocID="{080AD640-9BF1-134B-AE0F-390AB858D5EC}" presName="bottomArc2" presStyleLbl="parChTrans1D1" presStyleIdx="7" presStyleCnt="10"/>
      <dgm:spPr>
        <a:ln>
          <a:solidFill>
            <a:schemeClr val="tx2">
              <a:lumMod val="75000"/>
            </a:schemeClr>
          </a:solidFill>
        </a:ln>
      </dgm:spPr>
    </dgm:pt>
    <dgm:pt modelId="{A852CD27-9A35-9E45-934F-AEBF53D5E5FB}" type="pres">
      <dgm:prSet presAssocID="{080AD640-9BF1-134B-AE0F-390AB858D5EC}" presName="topConnNode2" presStyleLbl="node2" presStyleIdx="0" presStyleCnt="0"/>
      <dgm:spPr/>
    </dgm:pt>
    <dgm:pt modelId="{D835D6BD-23B0-D748-852A-D66E175C4C20}" type="pres">
      <dgm:prSet presAssocID="{080AD640-9BF1-134B-AE0F-390AB858D5EC}" presName="hierChild4" presStyleCnt="0"/>
      <dgm:spPr/>
    </dgm:pt>
    <dgm:pt modelId="{972914C3-BBCF-F345-B503-F598BD612249}" type="pres">
      <dgm:prSet presAssocID="{080AD640-9BF1-134B-AE0F-390AB858D5EC}" presName="hierChild5" presStyleCnt="0"/>
      <dgm:spPr/>
    </dgm:pt>
    <dgm:pt modelId="{00D29D88-4ED5-844C-855A-02771922893F}" type="pres">
      <dgm:prSet presAssocID="{EA52922C-C034-FF40-82B8-C694912FEF96}" presName="Name28" presStyleLbl="parChTrans1D2" presStyleIdx="3" presStyleCnt="4"/>
      <dgm:spPr/>
    </dgm:pt>
    <dgm:pt modelId="{99150F5F-95E7-A840-875C-90B7A91F4462}" type="pres">
      <dgm:prSet presAssocID="{97143BCD-8982-874A-A7A6-8C83964BFE81}" presName="hierRoot2" presStyleCnt="0">
        <dgm:presLayoutVars>
          <dgm:hierBranch val="init"/>
        </dgm:presLayoutVars>
      </dgm:prSet>
      <dgm:spPr/>
    </dgm:pt>
    <dgm:pt modelId="{6275364B-40D8-8945-B784-BBAC88E7A952}" type="pres">
      <dgm:prSet presAssocID="{97143BCD-8982-874A-A7A6-8C83964BFE81}" presName="rootComposite2" presStyleCnt="0"/>
      <dgm:spPr/>
    </dgm:pt>
    <dgm:pt modelId="{26777BA9-1FED-2948-B48F-C359EF0CB0B9}" type="pres">
      <dgm:prSet presAssocID="{97143BCD-8982-874A-A7A6-8C83964BFE81}" presName="rootText2" presStyleLbl="alignAcc1" presStyleIdx="0" presStyleCnt="0" custScaleY="209773">
        <dgm:presLayoutVars>
          <dgm:chPref val="3"/>
        </dgm:presLayoutVars>
      </dgm:prSet>
      <dgm:spPr/>
    </dgm:pt>
    <dgm:pt modelId="{224B979A-88C4-DB4C-9692-F7D02BC86741}" type="pres">
      <dgm:prSet presAssocID="{97143BCD-8982-874A-A7A6-8C83964BFE81}" presName="topArc2" presStyleLbl="parChTrans1D1" presStyleIdx="8" presStyleCnt="10"/>
      <dgm:spPr>
        <a:noFill/>
        <a:ln>
          <a:solidFill>
            <a:schemeClr val="tx1">
              <a:lumMod val="75000"/>
            </a:schemeClr>
          </a:solidFill>
        </a:ln>
      </dgm:spPr>
    </dgm:pt>
    <dgm:pt modelId="{9C79582F-0143-7D47-A411-09E83718472B}" type="pres">
      <dgm:prSet presAssocID="{97143BCD-8982-874A-A7A6-8C83964BFE81}" presName="bottomArc2" presStyleLbl="parChTrans1D1" presStyleIdx="9" presStyleCnt="10"/>
      <dgm:spPr>
        <a:ln>
          <a:solidFill>
            <a:schemeClr val="tx2">
              <a:lumMod val="75000"/>
            </a:schemeClr>
          </a:solidFill>
        </a:ln>
      </dgm:spPr>
    </dgm:pt>
    <dgm:pt modelId="{D85FCD21-B2CE-D549-B4B1-FB0F43F68A16}" type="pres">
      <dgm:prSet presAssocID="{97143BCD-8982-874A-A7A6-8C83964BFE81}" presName="topConnNode2" presStyleLbl="node2" presStyleIdx="0" presStyleCnt="0"/>
      <dgm:spPr/>
    </dgm:pt>
    <dgm:pt modelId="{191FC8DE-ABC8-454D-9720-11060351399F}" type="pres">
      <dgm:prSet presAssocID="{97143BCD-8982-874A-A7A6-8C83964BFE81}" presName="hierChild4" presStyleCnt="0"/>
      <dgm:spPr/>
    </dgm:pt>
    <dgm:pt modelId="{F57665FA-0859-324E-9304-3F19D33C9065}" type="pres">
      <dgm:prSet presAssocID="{97143BCD-8982-874A-A7A6-8C83964BFE81}" presName="hierChild5" presStyleCnt="0"/>
      <dgm:spPr/>
    </dgm:pt>
    <dgm:pt modelId="{971F039F-892F-CE4E-85F8-C29711DF7825}" type="pres">
      <dgm:prSet presAssocID="{C91B64FC-2945-944D-82B8-D26075059D04}" presName="hierChild3" presStyleCnt="0"/>
      <dgm:spPr/>
    </dgm:pt>
  </dgm:ptLst>
  <dgm:cxnLst>
    <dgm:cxn modelId="{706D8207-64E0-B04F-BE3E-058F6633CF44}" type="presOf" srcId="{5A079004-19B8-1145-88B3-92FF8F1A494B}" destId="{E484FC77-B93F-B94E-A23F-93377206C2FF}" srcOrd="1" destOrd="0" presId="urn:microsoft.com/office/officeart/2008/layout/HalfCircleOrganizationChart"/>
    <dgm:cxn modelId="{79292B0D-EACC-7840-9044-6762091606D7}" type="presOf" srcId="{7AC3E58C-3318-214F-A562-0003F74F142C}" destId="{484687F9-C311-B64E-B639-339817D3FCDE}" srcOrd="1" destOrd="0" presId="urn:microsoft.com/office/officeart/2008/layout/HalfCircleOrganizationChart"/>
    <dgm:cxn modelId="{8E06CF10-D720-CD44-B6FD-3A2F7CDF44F0}" srcId="{C91B64FC-2945-944D-82B8-D26075059D04}" destId="{7AC3E58C-3318-214F-A562-0003F74F142C}" srcOrd="0" destOrd="0" parTransId="{DB2ED296-D4FE-E74A-BD00-99B4BEF93C00}" sibTransId="{4BE04602-59B8-E84D-B54A-DAA16880DED5}"/>
    <dgm:cxn modelId="{41994533-99FB-054B-99F4-499118D6CD5E}" type="presOf" srcId="{C91B64FC-2945-944D-82B8-D26075059D04}" destId="{C6B6E74F-DA30-EE44-86CE-66EECB843CC7}" srcOrd="0" destOrd="0" presId="urn:microsoft.com/office/officeart/2008/layout/HalfCircleOrganizationChart"/>
    <dgm:cxn modelId="{2481153F-9D87-374B-87A9-43F129F18474}" srcId="{C5701535-14BA-B449-AB42-4B6961B812E8}" destId="{C91B64FC-2945-944D-82B8-D26075059D04}" srcOrd="0" destOrd="0" parTransId="{97A7A692-BE89-C849-8807-9438146869A1}" sibTransId="{1B16866F-F243-1C4D-8BE2-D5CE6F742515}"/>
    <dgm:cxn modelId="{AB9FED5C-9612-BD49-9FF0-99AF0C2E9111}" type="presOf" srcId="{A45288C6-5FD9-7149-88FD-EFA0C15650F0}" destId="{63B59A64-7398-3045-A171-E3EA4957D772}" srcOrd="0" destOrd="0" presId="urn:microsoft.com/office/officeart/2008/layout/HalfCircleOrganizationChart"/>
    <dgm:cxn modelId="{B0A2BC60-AD99-454F-AE9C-2581C6D15A3C}" srcId="{C91B64FC-2945-944D-82B8-D26075059D04}" destId="{080AD640-9BF1-134B-AE0F-390AB858D5EC}" srcOrd="2" destOrd="0" parTransId="{87EAA492-619D-5D4E-9F16-4E7FB84A7C0D}" sibTransId="{91A73181-EA99-F94E-BC86-2D85F56B7103}"/>
    <dgm:cxn modelId="{3DC43279-CEC6-C14A-97AF-9460AAF4CB95}" type="presOf" srcId="{97143BCD-8982-874A-A7A6-8C83964BFE81}" destId="{26777BA9-1FED-2948-B48F-C359EF0CB0B9}" srcOrd="0" destOrd="0" presId="urn:microsoft.com/office/officeart/2008/layout/HalfCircleOrganizationChart"/>
    <dgm:cxn modelId="{0F69048C-F222-3B46-BFD0-98423BC996C9}" type="presOf" srcId="{C91B64FC-2945-944D-82B8-D26075059D04}" destId="{C3211135-F2F8-774F-BA4A-E1EED1BA2272}" srcOrd="1" destOrd="0" presId="urn:microsoft.com/office/officeart/2008/layout/HalfCircleOrganizationChart"/>
    <dgm:cxn modelId="{8730CF92-5BF5-0C47-A404-1C4BDCC80FC9}" type="presOf" srcId="{080AD640-9BF1-134B-AE0F-390AB858D5EC}" destId="{A852CD27-9A35-9E45-934F-AEBF53D5E5FB}" srcOrd="1" destOrd="0" presId="urn:microsoft.com/office/officeart/2008/layout/HalfCircleOrganizationChart"/>
    <dgm:cxn modelId="{85000194-253E-F240-B201-1C18A9BC4A2A}" type="presOf" srcId="{7AC3E58C-3318-214F-A562-0003F74F142C}" destId="{37E6713F-8358-A441-918C-734E63429C4A}" srcOrd="0" destOrd="0" presId="urn:microsoft.com/office/officeart/2008/layout/HalfCircleOrganizationChart"/>
    <dgm:cxn modelId="{03F85FA2-3C14-3A46-85FB-93358E86570E}" srcId="{C91B64FC-2945-944D-82B8-D26075059D04}" destId="{97143BCD-8982-874A-A7A6-8C83964BFE81}" srcOrd="3" destOrd="0" parTransId="{EA52922C-C034-FF40-82B8-C694912FEF96}" sibTransId="{49BD77C2-946D-B54B-845A-9F5699E20C4F}"/>
    <dgm:cxn modelId="{78ECBEAB-1582-8C42-BF04-DE43528236B8}" type="presOf" srcId="{EA52922C-C034-FF40-82B8-C694912FEF96}" destId="{00D29D88-4ED5-844C-855A-02771922893F}" srcOrd="0" destOrd="0" presId="urn:microsoft.com/office/officeart/2008/layout/HalfCircleOrganizationChart"/>
    <dgm:cxn modelId="{A855B1AE-D828-C544-AC2F-76C9935BC9BE}" type="presOf" srcId="{97143BCD-8982-874A-A7A6-8C83964BFE81}" destId="{D85FCD21-B2CE-D549-B4B1-FB0F43F68A16}" srcOrd="1" destOrd="0" presId="urn:microsoft.com/office/officeart/2008/layout/HalfCircleOrganizationChart"/>
    <dgm:cxn modelId="{D96643C8-7193-9648-BCDE-1E676520A1A8}" type="presOf" srcId="{DB2ED296-D4FE-E74A-BD00-99B4BEF93C00}" destId="{AE19B162-7C81-744F-A512-C14208AFAAF8}" srcOrd="0" destOrd="0" presId="urn:microsoft.com/office/officeart/2008/layout/HalfCircleOrganizationChart"/>
    <dgm:cxn modelId="{C2DCBAC9-A7E8-7945-87AB-C55DA70F90C2}" type="presOf" srcId="{87EAA492-619D-5D4E-9F16-4E7FB84A7C0D}" destId="{1DF45A0E-45CF-FD4D-A544-D1DB700BBED9}" srcOrd="0" destOrd="0" presId="urn:microsoft.com/office/officeart/2008/layout/HalfCircleOrganizationChart"/>
    <dgm:cxn modelId="{39D887DA-3A70-C549-A4DC-CD71803D62E4}" type="presOf" srcId="{080AD640-9BF1-134B-AE0F-390AB858D5EC}" destId="{0C79D670-9E5A-5D4C-BBA3-F3723FD9A1F4}" srcOrd="0" destOrd="0" presId="urn:microsoft.com/office/officeart/2008/layout/HalfCircleOrganizationChart"/>
    <dgm:cxn modelId="{3BA888E8-24B2-5B41-94B6-1CA12098FB1E}" srcId="{C91B64FC-2945-944D-82B8-D26075059D04}" destId="{5A079004-19B8-1145-88B3-92FF8F1A494B}" srcOrd="1" destOrd="0" parTransId="{A45288C6-5FD9-7149-88FD-EFA0C15650F0}" sibTransId="{2CDC6B18-47BC-3E4A-AD0B-3475A535F2F1}"/>
    <dgm:cxn modelId="{2AF778EA-AD62-4A4E-B163-835E90A0D722}" type="presOf" srcId="{C5701535-14BA-B449-AB42-4B6961B812E8}" destId="{D0922EEF-C1A1-5844-96EB-A63EEE4A4423}" srcOrd="0" destOrd="0" presId="urn:microsoft.com/office/officeart/2008/layout/HalfCircleOrganizationChart"/>
    <dgm:cxn modelId="{86FC1FFF-BAF4-D341-9245-1D57ABD35F4B}" type="presOf" srcId="{5A079004-19B8-1145-88B3-92FF8F1A494B}" destId="{5B62A78B-BBF0-844C-9A17-24ADF8FECCCB}" srcOrd="0" destOrd="0" presId="urn:microsoft.com/office/officeart/2008/layout/HalfCircleOrganizationChart"/>
    <dgm:cxn modelId="{59978BFF-C7AB-8644-80D0-11BEB711EF44}" type="presParOf" srcId="{D0922EEF-C1A1-5844-96EB-A63EEE4A4423}" destId="{52865F30-32F3-0E4F-A2F7-14613E1DFCA7}" srcOrd="0" destOrd="0" presId="urn:microsoft.com/office/officeart/2008/layout/HalfCircleOrganizationChart"/>
    <dgm:cxn modelId="{711ACDE9-4267-E644-81B3-263E742602C8}" type="presParOf" srcId="{52865F30-32F3-0E4F-A2F7-14613E1DFCA7}" destId="{534AB1D5-8F56-CC47-AFD9-AD85747F6582}" srcOrd="0" destOrd="0" presId="urn:microsoft.com/office/officeart/2008/layout/HalfCircleOrganizationChart"/>
    <dgm:cxn modelId="{B2C65829-A446-7041-A6C1-50D59373944E}" type="presParOf" srcId="{534AB1D5-8F56-CC47-AFD9-AD85747F6582}" destId="{C6B6E74F-DA30-EE44-86CE-66EECB843CC7}" srcOrd="0" destOrd="0" presId="urn:microsoft.com/office/officeart/2008/layout/HalfCircleOrganizationChart"/>
    <dgm:cxn modelId="{CC38868D-41B6-FA47-B12B-704F6C2CD897}" type="presParOf" srcId="{534AB1D5-8F56-CC47-AFD9-AD85747F6582}" destId="{ECBD99DE-D309-864D-AC73-121D18D63066}" srcOrd="1" destOrd="0" presId="urn:microsoft.com/office/officeart/2008/layout/HalfCircleOrganizationChart"/>
    <dgm:cxn modelId="{8A14997D-390D-CC4B-A719-68181E40C1ED}" type="presParOf" srcId="{534AB1D5-8F56-CC47-AFD9-AD85747F6582}" destId="{45D3DE01-3BBE-1C42-9BA7-972BA62B69DC}" srcOrd="2" destOrd="0" presId="urn:microsoft.com/office/officeart/2008/layout/HalfCircleOrganizationChart"/>
    <dgm:cxn modelId="{78D747FA-AEF2-AC4E-BC3E-922F92BFC304}" type="presParOf" srcId="{534AB1D5-8F56-CC47-AFD9-AD85747F6582}" destId="{C3211135-F2F8-774F-BA4A-E1EED1BA2272}" srcOrd="3" destOrd="0" presId="urn:microsoft.com/office/officeart/2008/layout/HalfCircleOrganizationChart"/>
    <dgm:cxn modelId="{F067D977-B988-2747-81AD-B5349CA8C837}" type="presParOf" srcId="{52865F30-32F3-0E4F-A2F7-14613E1DFCA7}" destId="{C3504CEC-368A-F34D-A083-1704829E24BA}" srcOrd="1" destOrd="0" presId="urn:microsoft.com/office/officeart/2008/layout/HalfCircleOrganizationChart"/>
    <dgm:cxn modelId="{0E2C958D-67C7-7A4A-AA53-A8A63A818C67}" type="presParOf" srcId="{C3504CEC-368A-F34D-A083-1704829E24BA}" destId="{AE19B162-7C81-744F-A512-C14208AFAAF8}" srcOrd="0" destOrd="0" presId="urn:microsoft.com/office/officeart/2008/layout/HalfCircleOrganizationChart"/>
    <dgm:cxn modelId="{9F0178BF-9009-5D45-BA19-B3BB0A20F354}" type="presParOf" srcId="{C3504CEC-368A-F34D-A083-1704829E24BA}" destId="{AB2D43E2-0AC8-024B-BDD9-97E32DAE9B18}" srcOrd="1" destOrd="0" presId="urn:microsoft.com/office/officeart/2008/layout/HalfCircleOrganizationChart"/>
    <dgm:cxn modelId="{016910E0-D795-3C42-902F-F2E43351502D}" type="presParOf" srcId="{AB2D43E2-0AC8-024B-BDD9-97E32DAE9B18}" destId="{32A26A76-A087-8941-B755-33377746F21D}" srcOrd="0" destOrd="0" presId="urn:microsoft.com/office/officeart/2008/layout/HalfCircleOrganizationChart"/>
    <dgm:cxn modelId="{45ACCB02-DE94-D944-8CD1-2163F62F0E4F}" type="presParOf" srcId="{32A26A76-A087-8941-B755-33377746F21D}" destId="{37E6713F-8358-A441-918C-734E63429C4A}" srcOrd="0" destOrd="0" presId="urn:microsoft.com/office/officeart/2008/layout/HalfCircleOrganizationChart"/>
    <dgm:cxn modelId="{BFB215AB-1CD1-B443-884C-6EC1C7110F5D}" type="presParOf" srcId="{32A26A76-A087-8941-B755-33377746F21D}" destId="{89D05161-E52D-EF4E-905C-E8271EAF3060}" srcOrd="1" destOrd="0" presId="urn:microsoft.com/office/officeart/2008/layout/HalfCircleOrganizationChart"/>
    <dgm:cxn modelId="{9117ADA4-A30D-4F47-BCDC-2C020CF5E472}" type="presParOf" srcId="{32A26A76-A087-8941-B755-33377746F21D}" destId="{188C4B45-41AF-544A-A979-0C522F4DACA8}" srcOrd="2" destOrd="0" presId="urn:microsoft.com/office/officeart/2008/layout/HalfCircleOrganizationChart"/>
    <dgm:cxn modelId="{8946A0C2-09F5-6F45-98C7-7ED7FCD40DDB}" type="presParOf" srcId="{32A26A76-A087-8941-B755-33377746F21D}" destId="{484687F9-C311-B64E-B639-339817D3FCDE}" srcOrd="3" destOrd="0" presId="urn:microsoft.com/office/officeart/2008/layout/HalfCircleOrganizationChart"/>
    <dgm:cxn modelId="{D2BEBF36-24F0-9C4B-BDD0-9B6BD379899D}" type="presParOf" srcId="{AB2D43E2-0AC8-024B-BDD9-97E32DAE9B18}" destId="{AE740A0E-0840-C84D-A61D-8833394324B4}" srcOrd="1" destOrd="0" presId="urn:microsoft.com/office/officeart/2008/layout/HalfCircleOrganizationChart"/>
    <dgm:cxn modelId="{9ACCBC39-7BDD-A44E-AC21-843B093FB156}" type="presParOf" srcId="{AB2D43E2-0AC8-024B-BDD9-97E32DAE9B18}" destId="{44635D6B-F736-374F-AE94-FB77190F3EDC}" srcOrd="2" destOrd="0" presId="urn:microsoft.com/office/officeart/2008/layout/HalfCircleOrganizationChart"/>
    <dgm:cxn modelId="{722AB0E0-3066-FD42-8B86-D3A6D94EC3A3}" type="presParOf" srcId="{C3504CEC-368A-F34D-A083-1704829E24BA}" destId="{63B59A64-7398-3045-A171-E3EA4957D772}" srcOrd="2" destOrd="0" presId="urn:microsoft.com/office/officeart/2008/layout/HalfCircleOrganizationChart"/>
    <dgm:cxn modelId="{BFF313AA-B080-8443-A4AF-B769E4EBC848}" type="presParOf" srcId="{C3504CEC-368A-F34D-A083-1704829E24BA}" destId="{9B4A343B-5070-7546-9377-DF0764AEAE37}" srcOrd="3" destOrd="0" presId="urn:microsoft.com/office/officeart/2008/layout/HalfCircleOrganizationChart"/>
    <dgm:cxn modelId="{FF2D1050-AD43-FE4A-96CE-AA6714BD5FE6}" type="presParOf" srcId="{9B4A343B-5070-7546-9377-DF0764AEAE37}" destId="{1C8BC7B2-34FB-DD4D-9407-AED974979F79}" srcOrd="0" destOrd="0" presId="urn:microsoft.com/office/officeart/2008/layout/HalfCircleOrganizationChart"/>
    <dgm:cxn modelId="{1CCB294B-C25F-FF49-A7ED-6DEEE1C2A4D0}" type="presParOf" srcId="{1C8BC7B2-34FB-DD4D-9407-AED974979F79}" destId="{5B62A78B-BBF0-844C-9A17-24ADF8FECCCB}" srcOrd="0" destOrd="0" presId="urn:microsoft.com/office/officeart/2008/layout/HalfCircleOrganizationChart"/>
    <dgm:cxn modelId="{46204060-57F8-B049-8DB0-A516590AA022}" type="presParOf" srcId="{1C8BC7B2-34FB-DD4D-9407-AED974979F79}" destId="{37B8D041-7F1A-5640-A7C6-C247A93FED20}" srcOrd="1" destOrd="0" presId="urn:microsoft.com/office/officeart/2008/layout/HalfCircleOrganizationChart"/>
    <dgm:cxn modelId="{DC5C516A-098B-B747-B818-10CF318CC68D}" type="presParOf" srcId="{1C8BC7B2-34FB-DD4D-9407-AED974979F79}" destId="{94E272BB-0F20-904D-987B-36DF80DD7AB6}" srcOrd="2" destOrd="0" presId="urn:microsoft.com/office/officeart/2008/layout/HalfCircleOrganizationChart"/>
    <dgm:cxn modelId="{EEB9FA98-8550-C940-B1C8-D957E936621A}" type="presParOf" srcId="{1C8BC7B2-34FB-DD4D-9407-AED974979F79}" destId="{E484FC77-B93F-B94E-A23F-93377206C2FF}" srcOrd="3" destOrd="0" presId="urn:microsoft.com/office/officeart/2008/layout/HalfCircleOrganizationChart"/>
    <dgm:cxn modelId="{FBDEEF04-1600-D940-A95B-26D7FCF9E664}" type="presParOf" srcId="{9B4A343B-5070-7546-9377-DF0764AEAE37}" destId="{629BEA49-B609-0A4D-A7DF-578F3C3F5FF8}" srcOrd="1" destOrd="0" presId="urn:microsoft.com/office/officeart/2008/layout/HalfCircleOrganizationChart"/>
    <dgm:cxn modelId="{4E2AF92D-DB90-2F4C-B3B4-FE624A499CB4}" type="presParOf" srcId="{9B4A343B-5070-7546-9377-DF0764AEAE37}" destId="{25BDC37D-18C1-F247-96B0-D31949DC74AD}" srcOrd="2" destOrd="0" presId="urn:microsoft.com/office/officeart/2008/layout/HalfCircleOrganizationChart"/>
    <dgm:cxn modelId="{D2B1FD4B-D15B-774A-9EF6-55A4C815B631}" type="presParOf" srcId="{C3504CEC-368A-F34D-A083-1704829E24BA}" destId="{1DF45A0E-45CF-FD4D-A544-D1DB700BBED9}" srcOrd="4" destOrd="0" presId="urn:microsoft.com/office/officeart/2008/layout/HalfCircleOrganizationChart"/>
    <dgm:cxn modelId="{4FEEE74A-C479-0E48-9221-2B60D5E40A1E}" type="presParOf" srcId="{C3504CEC-368A-F34D-A083-1704829E24BA}" destId="{305E364C-2315-F34F-8571-9ADB3F90AD59}" srcOrd="5" destOrd="0" presId="urn:microsoft.com/office/officeart/2008/layout/HalfCircleOrganizationChart"/>
    <dgm:cxn modelId="{605FEFEB-FB9A-4745-8C6F-6E9ABFF3D06E}" type="presParOf" srcId="{305E364C-2315-F34F-8571-9ADB3F90AD59}" destId="{1697A84A-608E-3845-8986-DA200B5E4334}" srcOrd="0" destOrd="0" presId="urn:microsoft.com/office/officeart/2008/layout/HalfCircleOrganizationChart"/>
    <dgm:cxn modelId="{72184E31-AD4B-864A-8CAC-47BD6EA7F22F}" type="presParOf" srcId="{1697A84A-608E-3845-8986-DA200B5E4334}" destId="{0C79D670-9E5A-5D4C-BBA3-F3723FD9A1F4}" srcOrd="0" destOrd="0" presId="urn:microsoft.com/office/officeart/2008/layout/HalfCircleOrganizationChart"/>
    <dgm:cxn modelId="{589031A0-396D-EA43-8528-46FA222DCFAF}" type="presParOf" srcId="{1697A84A-608E-3845-8986-DA200B5E4334}" destId="{17E77D44-BE1E-3C44-8AB3-5B235BCAC1C2}" srcOrd="1" destOrd="0" presId="urn:microsoft.com/office/officeart/2008/layout/HalfCircleOrganizationChart"/>
    <dgm:cxn modelId="{F2CDD02A-8FDB-F845-9670-1736345D711D}" type="presParOf" srcId="{1697A84A-608E-3845-8986-DA200B5E4334}" destId="{1BF9D6CF-4672-1F44-B232-519FADEAE522}" srcOrd="2" destOrd="0" presId="urn:microsoft.com/office/officeart/2008/layout/HalfCircleOrganizationChart"/>
    <dgm:cxn modelId="{86812159-97EB-1C4A-BC82-0628AC010353}" type="presParOf" srcId="{1697A84A-608E-3845-8986-DA200B5E4334}" destId="{A852CD27-9A35-9E45-934F-AEBF53D5E5FB}" srcOrd="3" destOrd="0" presId="urn:microsoft.com/office/officeart/2008/layout/HalfCircleOrganizationChart"/>
    <dgm:cxn modelId="{97CCAF40-C54C-844E-A9CC-87E5473C72E8}" type="presParOf" srcId="{305E364C-2315-F34F-8571-9ADB3F90AD59}" destId="{D835D6BD-23B0-D748-852A-D66E175C4C20}" srcOrd="1" destOrd="0" presId="urn:microsoft.com/office/officeart/2008/layout/HalfCircleOrganizationChart"/>
    <dgm:cxn modelId="{3EFD8852-9893-434C-B13B-D467F26CE347}" type="presParOf" srcId="{305E364C-2315-F34F-8571-9ADB3F90AD59}" destId="{972914C3-BBCF-F345-B503-F598BD612249}" srcOrd="2" destOrd="0" presId="urn:microsoft.com/office/officeart/2008/layout/HalfCircleOrganizationChart"/>
    <dgm:cxn modelId="{E2741995-13E8-DB4A-824F-78E077EA6004}" type="presParOf" srcId="{C3504CEC-368A-F34D-A083-1704829E24BA}" destId="{00D29D88-4ED5-844C-855A-02771922893F}" srcOrd="6" destOrd="0" presId="urn:microsoft.com/office/officeart/2008/layout/HalfCircleOrganizationChart"/>
    <dgm:cxn modelId="{F8E2A7DD-04AA-9E49-950F-B99188F8FCFE}" type="presParOf" srcId="{C3504CEC-368A-F34D-A083-1704829E24BA}" destId="{99150F5F-95E7-A840-875C-90B7A91F4462}" srcOrd="7" destOrd="0" presId="urn:microsoft.com/office/officeart/2008/layout/HalfCircleOrganizationChart"/>
    <dgm:cxn modelId="{F31C5373-1C0A-7440-AAA9-6B3090F6F9EE}" type="presParOf" srcId="{99150F5F-95E7-A840-875C-90B7A91F4462}" destId="{6275364B-40D8-8945-B784-BBAC88E7A952}" srcOrd="0" destOrd="0" presId="urn:microsoft.com/office/officeart/2008/layout/HalfCircleOrganizationChart"/>
    <dgm:cxn modelId="{BABAB142-1D31-2A4E-B85E-8329F16A3EDD}" type="presParOf" srcId="{6275364B-40D8-8945-B784-BBAC88E7A952}" destId="{26777BA9-1FED-2948-B48F-C359EF0CB0B9}" srcOrd="0" destOrd="0" presId="urn:microsoft.com/office/officeart/2008/layout/HalfCircleOrganizationChart"/>
    <dgm:cxn modelId="{D69B646B-2C75-6244-B9C6-2CBE9C52EF2C}" type="presParOf" srcId="{6275364B-40D8-8945-B784-BBAC88E7A952}" destId="{224B979A-88C4-DB4C-9692-F7D02BC86741}" srcOrd="1" destOrd="0" presId="urn:microsoft.com/office/officeart/2008/layout/HalfCircleOrganizationChart"/>
    <dgm:cxn modelId="{024FE446-9A12-E144-BCC7-95CC336BA05C}" type="presParOf" srcId="{6275364B-40D8-8945-B784-BBAC88E7A952}" destId="{9C79582F-0143-7D47-A411-09E83718472B}" srcOrd="2" destOrd="0" presId="urn:microsoft.com/office/officeart/2008/layout/HalfCircleOrganizationChart"/>
    <dgm:cxn modelId="{DCDBCEFF-DC6C-D34A-BC08-70622E4B92B5}" type="presParOf" srcId="{6275364B-40D8-8945-B784-BBAC88E7A952}" destId="{D85FCD21-B2CE-D549-B4B1-FB0F43F68A16}" srcOrd="3" destOrd="0" presId="urn:microsoft.com/office/officeart/2008/layout/HalfCircleOrganizationChart"/>
    <dgm:cxn modelId="{0ED7BD83-F3A3-4C47-A62B-8A8B65E30642}" type="presParOf" srcId="{99150F5F-95E7-A840-875C-90B7A91F4462}" destId="{191FC8DE-ABC8-454D-9720-11060351399F}" srcOrd="1" destOrd="0" presId="urn:microsoft.com/office/officeart/2008/layout/HalfCircleOrganizationChart"/>
    <dgm:cxn modelId="{58FA3C74-0F30-E94D-AEF1-BEA0F9E9E7BE}" type="presParOf" srcId="{99150F5F-95E7-A840-875C-90B7A91F4462}" destId="{F57665FA-0859-324E-9304-3F19D33C9065}" srcOrd="2" destOrd="0" presId="urn:microsoft.com/office/officeart/2008/layout/HalfCircleOrganizationChart"/>
    <dgm:cxn modelId="{26F30EBE-ADFA-E249-B796-069FDE49DF8F}" type="presParOf" srcId="{52865F30-32F3-0E4F-A2F7-14613E1DFCA7}" destId="{971F039F-892F-CE4E-85F8-C29711DF782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E42CA-9D14-4A74-A605-727491F48D14}">
      <dsp:nvSpPr>
        <dsp:cNvPr id="0" name=""/>
        <dsp:cNvSpPr/>
      </dsp:nvSpPr>
      <dsp:spPr>
        <a:xfrm rot="5400000">
          <a:off x="-278190" y="326460"/>
          <a:ext cx="1854602" cy="129822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chemeClr val="bg1"/>
              </a:solidFill>
              <a:latin typeface="Calibri Light" panose="020F0302020204030204" pitchFamily="34" charset="0"/>
              <a:cs typeface="Calibri Light" panose="020F0302020204030204" pitchFamily="34" charset="0"/>
            </a:rPr>
            <a:t>Phase 1</a:t>
          </a:r>
          <a:endParaRPr lang="en-US" sz="2800" b="1" kern="1200" dirty="0">
            <a:solidFill>
              <a:schemeClr val="bg1"/>
            </a:solidFill>
            <a:latin typeface="Calibri Light" panose="020F0302020204030204" pitchFamily="34" charset="0"/>
            <a:cs typeface="Calibri Light" panose="020F0302020204030204" pitchFamily="34" charset="0"/>
          </a:endParaRPr>
        </a:p>
      </dsp:txBody>
      <dsp:txXfrm rot="-5400000">
        <a:off x="1" y="697381"/>
        <a:ext cx="1298221" cy="556381"/>
      </dsp:txXfrm>
    </dsp:sp>
    <dsp:sp modelId="{88862CF9-CCB9-40C7-A20A-1721CAB38F73}">
      <dsp:nvSpPr>
        <dsp:cNvPr id="0" name=""/>
        <dsp:cNvSpPr/>
      </dsp:nvSpPr>
      <dsp:spPr>
        <a:xfrm rot="5400000">
          <a:off x="4266481" y="-2968259"/>
          <a:ext cx="1296988" cy="7233507"/>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GB" sz="1800" b="1" kern="1200" dirty="0">
              <a:latin typeface="Calibri Light" panose="020F0302020204030204" pitchFamily="34" charset="0"/>
              <a:cs typeface="Calibri Light" panose="020F0302020204030204" pitchFamily="34" charset="0"/>
            </a:rPr>
            <a:t>Scientific Prioritization</a:t>
          </a:r>
          <a:endParaRPr lang="en-US" sz="1800" b="1" kern="1200" dirty="0">
            <a:latin typeface="Calibri Light" panose="020F0302020204030204" pitchFamily="34" charset="0"/>
            <a:cs typeface="Calibri Light" panose="020F0302020204030204" pitchFamily="34" charset="0"/>
          </a:endParaRPr>
        </a:p>
        <a:p>
          <a:pPr marL="171450" lvl="1" indent="-171450" algn="l" defTabSz="711200">
            <a:lnSpc>
              <a:spcPct val="90000"/>
            </a:lnSpc>
            <a:spcBef>
              <a:spcPct val="0"/>
            </a:spcBef>
            <a:spcAft>
              <a:spcPct val="15000"/>
            </a:spcAft>
            <a:buChar char="•"/>
          </a:pPr>
          <a:r>
            <a:rPr lang="en-GB" sz="1600" u="sng" kern="1200" dirty="0">
              <a:latin typeface="Calibri Light" panose="020F0302020204030204" pitchFamily="34" charset="0"/>
              <a:cs typeface="Calibri Light" panose="020F0302020204030204" pitchFamily="34" charset="0"/>
            </a:rPr>
            <a:t>Process</a:t>
          </a:r>
          <a:r>
            <a:rPr lang="en-GB" sz="1600" kern="1200" dirty="0">
              <a:latin typeface="Calibri Light" panose="020F0302020204030204" pitchFamily="34" charset="0"/>
              <a:cs typeface="Calibri Light" panose="020F0302020204030204" pitchFamily="34" charset="0"/>
            </a:rPr>
            <a:t>:  30 independent viral family and 1 bacterial Working Groups</a:t>
          </a:r>
          <a:endParaRPr lang="en-US" sz="1600" kern="1200" dirty="0">
            <a:latin typeface="Calibri Light" panose="020F0302020204030204" pitchFamily="34" charset="0"/>
            <a:cs typeface="Calibri Light" panose="020F0302020204030204" pitchFamily="34" charset="0"/>
          </a:endParaRPr>
        </a:p>
        <a:p>
          <a:pPr marL="171450" lvl="1" indent="-171450" algn="l" defTabSz="711200">
            <a:lnSpc>
              <a:spcPct val="90000"/>
            </a:lnSpc>
            <a:spcBef>
              <a:spcPct val="0"/>
            </a:spcBef>
            <a:spcAft>
              <a:spcPct val="15000"/>
            </a:spcAft>
            <a:buFontTx/>
            <a:buNone/>
          </a:pPr>
          <a:r>
            <a:rPr lang="en-GB" sz="1600" kern="1200" dirty="0">
              <a:latin typeface="Calibri Light" panose="020F0302020204030204" pitchFamily="34" charset="0"/>
              <a:cs typeface="Calibri Light" panose="020F0302020204030204" pitchFamily="34" charset="0"/>
            </a:rPr>
            <a:t>                   200+ international experts</a:t>
          </a:r>
          <a:endParaRPr lang="en-US" sz="1600" kern="1200" dirty="0">
            <a:latin typeface="Calibri Light" panose="020F0302020204030204" pitchFamily="34" charset="0"/>
            <a:cs typeface="Calibri Light" panose="020F0302020204030204" pitchFamily="34" charset="0"/>
          </a:endParaRPr>
        </a:p>
        <a:p>
          <a:pPr marL="171450" lvl="1" indent="-171450" algn="l" defTabSz="711200">
            <a:lnSpc>
              <a:spcPct val="90000"/>
            </a:lnSpc>
            <a:spcBef>
              <a:spcPct val="0"/>
            </a:spcBef>
            <a:spcAft>
              <a:spcPct val="15000"/>
            </a:spcAft>
            <a:buChar char="•"/>
          </a:pPr>
          <a:r>
            <a:rPr lang="en-US" sz="1600" u="sng" kern="1200" dirty="0">
              <a:latin typeface="Calibri Light" panose="020F0302020204030204" pitchFamily="34" charset="0"/>
              <a:cs typeface="Calibri Light" panose="020F0302020204030204" pitchFamily="34" charset="0"/>
            </a:rPr>
            <a:t>Output</a:t>
          </a:r>
          <a:r>
            <a:rPr lang="en-US" sz="1600" kern="1200" dirty="0">
              <a:latin typeface="Calibri Light" panose="020F0302020204030204" pitchFamily="34" charset="0"/>
              <a:cs typeface="Calibri Light" panose="020F0302020204030204" pitchFamily="34" charset="0"/>
            </a:rPr>
            <a:t>:  Not shortlisted and shortlisted viral and bacterial families</a:t>
          </a:r>
        </a:p>
        <a:p>
          <a:pPr marL="171450" lvl="1" indent="-171450" algn="l" defTabSz="711200">
            <a:lnSpc>
              <a:spcPct val="90000"/>
            </a:lnSpc>
            <a:spcBef>
              <a:spcPct val="0"/>
            </a:spcBef>
            <a:spcAft>
              <a:spcPct val="15000"/>
            </a:spcAft>
            <a:buFontTx/>
            <a:buNone/>
          </a:pPr>
          <a:r>
            <a:rPr lang="en-US" sz="1600" kern="1200" dirty="0">
              <a:latin typeface="Calibri Light" panose="020F0302020204030204" pitchFamily="34" charset="0"/>
              <a:cs typeface="Calibri Light" panose="020F0302020204030204" pitchFamily="34" charset="0"/>
            </a:rPr>
            <a:t>                  (incl. prototype pathogen(s))</a:t>
          </a:r>
        </a:p>
      </dsp:txBody>
      <dsp:txXfrm rot="-5400000">
        <a:off x="1298222" y="63314"/>
        <a:ext cx="7170193" cy="1170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29D88-4ED5-844C-855A-02771922893F}">
      <dsp:nvSpPr>
        <dsp:cNvPr id="0" name=""/>
        <dsp:cNvSpPr/>
      </dsp:nvSpPr>
      <dsp:spPr>
        <a:xfrm>
          <a:off x="4277124" y="1420596"/>
          <a:ext cx="3458040" cy="343731"/>
        </a:xfrm>
        <a:custGeom>
          <a:avLst/>
          <a:gdLst/>
          <a:ahLst/>
          <a:cxnLst/>
          <a:rect l="0" t="0" r="0" b="0"/>
          <a:pathLst>
            <a:path>
              <a:moveTo>
                <a:pt x="0" y="0"/>
              </a:moveTo>
              <a:lnTo>
                <a:pt x="0" y="171865"/>
              </a:lnTo>
              <a:lnTo>
                <a:pt x="3458040" y="171865"/>
              </a:lnTo>
              <a:lnTo>
                <a:pt x="3458040" y="3437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F45A0E-45CF-FD4D-A544-D1DB700BBED9}">
      <dsp:nvSpPr>
        <dsp:cNvPr id="0" name=""/>
        <dsp:cNvSpPr/>
      </dsp:nvSpPr>
      <dsp:spPr>
        <a:xfrm>
          <a:off x="4277124" y="1420596"/>
          <a:ext cx="1226129" cy="343731"/>
        </a:xfrm>
        <a:custGeom>
          <a:avLst/>
          <a:gdLst/>
          <a:ahLst/>
          <a:cxnLst/>
          <a:rect l="0" t="0" r="0" b="0"/>
          <a:pathLst>
            <a:path>
              <a:moveTo>
                <a:pt x="0" y="0"/>
              </a:moveTo>
              <a:lnTo>
                <a:pt x="0" y="171865"/>
              </a:lnTo>
              <a:lnTo>
                <a:pt x="1226129" y="171865"/>
              </a:lnTo>
              <a:lnTo>
                <a:pt x="1226129" y="3437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B59A64-7398-3045-A171-E3EA4957D772}">
      <dsp:nvSpPr>
        <dsp:cNvPr id="0" name=""/>
        <dsp:cNvSpPr/>
      </dsp:nvSpPr>
      <dsp:spPr>
        <a:xfrm>
          <a:off x="3148238" y="1420596"/>
          <a:ext cx="1128886" cy="343731"/>
        </a:xfrm>
        <a:custGeom>
          <a:avLst/>
          <a:gdLst/>
          <a:ahLst/>
          <a:cxnLst/>
          <a:rect l="0" t="0" r="0" b="0"/>
          <a:pathLst>
            <a:path>
              <a:moveTo>
                <a:pt x="1128886" y="0"/>
              </a:moveTo>
              <a:lnTo>
                <a:pt x="1128886" y="171865"/>
              </a:lnTo>
              <a:lnTo>
                <a:pt x="0" y="171865"/>
              </a:lnTo>
              <a:lnTo>
                <a:pt x="0" y="3437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19B162-7C81-744F-A512-C14208AFAAF8}">
      <dsp:nvSpPr>
        <dsp:cNvPr id="0" name=""/>
        <dsp:cNvSpPr/>
      </dsp:nvSpPr>
      <dsp:spPr>
        <a:xfrm>
          <a:off x="937253" y="1420596"/>
          <a:ext cx="3339871" cy="327472"/>
        </a:xfrm>
        <a:custGeom>
          <a:avLst/>
          <a:gdLst/>
          <a:ahLst/>
          <a:cxnLst/>
          <a:rect l="0" t="0" r="0" b="0"/>
          <a:pathLst>
            <a:path>
              <a:moveTo>
                <a:pt x="3339871" y="0"/>
              </a:moveTo>
              <a:lnTo>
                <a:pt x="3339871" y="155607"/>
              </a:lnTo>
              <a:lnTo>
                <a:pt x="0" y="155607"/>
              </a:lnTo>
              <a:lnTo>
                <a:pt x="0" y="3274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BD99DE-D309-864D-AC73-121D18D63066}">
      <dsp:nvSpPr>
        <dsp:cNvPr id="0" name=""/>
        <dsp:cNvSpPr/>
      </dsp:nvSpPr>
      <dsp:spPr>
        <a:xfrm>
          <a:off x="2230115" y="487816"/>
          <a:ext cx="4094017" cy="93277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D3DE01-3BBE-1C42-9BA7-972BA62B69DC}">
      <dsp:nvSpPr>
        <dsp:cNvPr id="0" name=""/>
        <dsp:cNvSpPr/>
      </dsp:nvSpPr>
      <dsp:spPr>
        <a:xfrm>
          <a:off x="2230115" y="487816"/>
          <a:ext cx="4094017" cy="93277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B6E74F-DA30-EE44-86CE-66EECB843CC7}">
      <dsp:nvSpPr>
        <dsp:cNvPr id="0" name=""/>
        <dsp:cNvSpPr/>
      </dsp:nvSpPr>
      <dsp:spPr>
        <a:xfrm>
          <a:off x="183107" y="655717"/>
          <a:ext cx="8188034" cy="596979"/>
        </a:xfrm>
        <a:prstGeom prst="rect">
          <a:avLst/>
        </a:prstGeom>
        <a:solidFill>
          <a:schemeClr val="accent2">
            <a:lumMod val="20000"/>
            <a:lumOff val="80000"/>
          </a:schemeClr>
        </a:solid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Calibri Light" panose="020F0302020204030204" pitchFamily="34" charset="0"/>
              <a:cs typeface="Calibri Light" panose="020F0302020204030204" pitchFamily="34" charset="0"/>
            </a:rPr>
            <a:t>For </a:t>
          </a:r>
          <a:r>
            <a:rPr lang="en-US" sz="1800" u="sng" kern="1200" dirty="0">
              <a:solidFill>
                <a:schemeClr val="bg1"/>
              </a:solidFill>
              <a:latin typeface="Calibri Light" panose="020F0302020204030204" pitchFamily="34" charset="0"/>
              <a:cs typeface="Calibri Light" panose="020F0302020204030204" pitchFamily="34" charset="0"/>
            </a:rPr>
            <a:t>candidate</a:t>
          </a:r>
          <a:r>
            <a:rPr lang="en-US" sz="1800" kern="1200" dirty="0">
              <a:solidFill>
                <a:schemeClr val="bg1"/>
              </a:solidFill>
              <a:latin typeface="Calibri Light" panose="020F0302020204030204" pitchFamily="34" charset="0"/>
              <a:cs typeface="Calibri Light" panose="020F0302020204030204" pitchFamily="34" charset="0"/>
            </a:rPr>
            <a:t> products that may have evidence on </a:t>
          </a:r>
          <a:r>
            <a:rPr lang="en-US" sz="1800" b="1" kern="1200" dirty="0">
              <a:solidFill>
                <a:schemeClr val="bg1"/>
              </a:solidFill>
              <a:latin typeface="Calibri Light" panose="020F0302020204030204" pitchFamily="34" charset="0"/>
              <a:cs typeface="Calibri Light" panose="020F0302020204030204" pitchFamily="34" charset="0"/>
            </a:rPr>
            <a:t>safety</a:t>
          </a:r>
          <a:r>
            <a:rPr lang="en-US" sz="1800" kern="1200" dirty="0">
              <a:solidFill>
                <a:schemeClr val="bg1"/>
              </a:solidFill>
              <a:latin typeface="Calibri Light" panose="020F0302020204030204" pitchFamily="34" charset="0"/>
              <a:cs typeface="Calibri Light" panose="020F0302020204030204" pitchFamily="34" charset="0"/>
            </a:rPr>
            <a:t> and may likely be </a:t>
          </a:r>
          <a:r>
            <a:rPr lang="en-US" sz="1800" b="1" kern="1200" dirty="0">
              <a:solidFill>
                <a:schemeClr val="bg1"/>
              </a:solidFill>
              <a:latin typeface="Calibri Light" panose="020F0302020204030204" pitchFamily="34" charset="0"/>
              <a:cs typeface="Calibri Light" panose="020F0302020204030204" pitchFamily="34" charset="0"/>
            </a:rPr>
            <a:t>effective</a:t>
          </a:r>
          <a:r>
            <a:rPr lang="en-US" sz="1800" kern="1200" dirty="0">
              <a:solidFill>
                <a:schemeClr val="bg1"/>
              </a:solidFill>
              <a:latin typeface="Calibri Light" panose="020F0302020204030204" pitchFamily="34" charset="0"/>
              <a:cs typeface="Calibri Light" panose="020F0302020204030204" pitchFamily="34" charset="0"/>
            </a:rPr>
            <a:t> against </a:t>
          </a:r>
          <a:r>
            <a:rPr lang="en-US" sz="1800" b="1" kern="1200" dirty="0">
              <a:solidFill>
                <a:schemeClr val="bg1"/>
              </a:solidFill>
              <a:latin typeface="Calibri Light" panose="020F0302020204030204" pitchFamily="34" charset="0"/>
              <a:cs typeface="Calibri Light" panose="020F0302020204030204" pitchFamily="34" charset="0"/>
            </a:rPr>
            <a:t>outcomes</a:t>
          </a:r>
          <a:r>
            <a:rPr lang="en-US" sz="1800" kern="1200" dirty="0">
              <a:solidFill>
                <a:schemeClr val="bg1"/>
              </a:solidFill>
              <a:latin typeface="Calibri Light" panose="020F0302020204030204" pitchFamily="34" charset="0"/>
              <a:cs typeface="Calibri Light" panose="020F0302020204030204" pitchFamily="34" charset="0"/>
            </a:rPr>
            <a:t> </a:t>
          </a:r>
          <a:r>
            <a:rPr lang="en-US" sz="1800" b="1" kern="1200" dirty="0">
              <a:solidFill>
                <a:schemeClr val="bg1"/>
              </a:solidFill>
              <a:latin typeface="Calibri Light" panose="020F0302020204030204" pitchFamily="34" charset="0"/>
              <a:cs typeface="Calibri Light" panose="020F0302020204030204" pitchFamily="34" charset="0"/>
            </a:rPr>
            <a:t>important for public health, </a:t>
          </a:r>
          <a:r>
            <a:rPr lang="en-US" sz="1800" b="0" kern="1200" dirty="0">
              <a:solidFill>
                <a:schemeClr val="bg1"/>
              </a:solidFill>
              <a:latin typeface="Calibri Light" panose="020F0302020204030204" pitchFamily="34" charset="0"/>
              <a:cs typeface="Calibri Light" panose="020F0302020204030204" pitchFamily="34" charset="0"/>
            </a:rPr>
            <a:t>but</a:t>
          </a:r>
          <a:r>
            <a:rPr lang="en-US" sz="1800" b="1" kern="1200" dirty="0">
              <a:solidFill>
                <a:schemeClr val="bg1"/>
              </a:solidFill>
              <a:latin typeface="Calibri Light" panose="020F0302020204030204" pitchFamily="34" charset="0"/>
              <a:cs typeface="Calibri Light" panose="020F0302020204030204" pitchFamily="34" charset="0"/>
            </a:rPr>
            <a:t> </a:t>
          </a:r>
          <a:r>
            <a:rPr lang="en-US" sz="1800" b="0" kern="1200" dirty="0">
              <a:solidFill>
                <a:schemeClr val="bg1"/>
              </a:solidFill>
              <a:latin typeface="Calibri Light" panose="020F0302020204030204" pitchFamily="34" charset="0"/>
              <a:cs typeface="Calibri Light" panose="020F0302020204030204" pitchFamily="34" charset="0"/>
            </a:rPr>
            <a:t>for which there is </a:t>
          </a:r>
          <a:r>
            <a:rPr lang="en-US" sz="1800" b="1" kern="1200" dirty="0">
              <a:solidFill>
                <a:schemeClr val="bg1"/>
              </a:solidFill>
              <a:latin typeface="Calibri Light" panose="020F0302020204030204" pitchFamily="34" charset="0"/>
              <a:cs typeface="Calibri Light" panose="020F0302020204030204" pitchFamily="34" charset="0"/>
            </a:rPr>
            <a:t>remaining uncertainty</a:t>
          </a:r>
        </a:p>
      </dsp:txBody>
      <dsp:txXfrm>
        <a:off x="183107" y="655717"/>
        <a:ext cx="8188034" cy="596979"/>
      </dsp:txXfrm>
    </dsp:sp>
    <dsp:sp modelId="{89D05161-E52D-EF4E-905C-E8271EAF3060}">
      <dsp:nvSpPr>
        <dsp:cNvPr id="0" name=""/>
        <dsp:cNvSpPr/>
      </dsp:nvSpPr>
      <dsp:spPr>
        <a:xfrm>
          <a:off x="471673" y="1748069"/>
          <a:ext cx="931159" cy="1676892"/>
        </a:xfrm>
        <a:prstGeom prst="arc">
          <a:avLst>
            <a:gd name="adj1" fmla="val 13200000"/>
            <a:gd name="adj2" fmla="val 19200000"/>
          </a:avLst>
        </a:prstGeom>
        <a:noFill/>
        <a:ln w="12700" cap="flat" cmpd="sng" algn="ctr">
          <a:solidFill>
            <a:schemeClr val="tx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188C4B45-41AF-544A-A979-0C522F4DACA8}">
      <dsp:nvSpPr>
        <dsp:cNvPr id="0" name=""/>
        <dsp:cNvSpPr/>
      </dsp:nvSpPr>
      <dsp:spPr>
        <a:xfrm>
          <a:off x="471673" y="1748069"/>
          <a:ext cx="931159" cy="1676892"/>
        </a:xfrm>
        <a:prstGeom prst="arc">
          <a:avLst>
            <a:gd name="adj1" fmla="val 2400000"/>
            <a:gd name="adj2" fmla="val 8400000"/>
          </a:avLst>
        </a:prstGeom>
        <a:noFill/>
        <a:ln w="12700" cap="flat" cmpd="sng" algn="ctr">
          <a:solidFill>
            <a:schemeClr val="tx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E6713F-8358-A441-918C-734E63429C4A}">
      <dsp:nvSpPr>
        <dsp:cNvPr id="0" name=""/>
        <dsp:cNvSpPr/>
      </dsp:nvSpPr>
      <dsp:spPr>
        <a:xfrm>
          <a:off x="6094" y="2049910"/>
          <a:ext cx="1862318" cy="10732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libri Light" panose="020F0302020204030204" pitchFamily="34" charset="0"/>
              <a:cs typeface="Calibri Light" panose="020F0302020204030204" pitchFamily="34" charset="0"/>
            </a:rPr>
            <a:t>Studies of biomarkers</a:t>
          </a:r>
        </a:p>
        <a:p>
          <a:pPr marL="0" lvl="0" indent="0" algn="ctr" defTabSz="800100">
            <a:lnSpc>
              <a:spcPct val="90000"/>
            </a:lnSpc>
            <a:spcBef>
              <a:spcPct val="0"/>
            </a:spcBef>
            <a:spcAft>
              <a:spcPct val="35000"/>
            </a:spcAft>
            <a:buNone/>
          </a:pPr>
          <a:endParaRPr lang="en-US" sz="1200" kern="1200" dirty="0">
            <a:latin typeface="Calibri Light" panose="020F0302020204030204" pitchFamily="34" charset="0"/>
            <a:cs typeface="Calibri Light" panose="020F0302020204030204" pitchFamily="34" charset="0"/>
          </a:endParaRPr>
        </a:p>
        <a:p>
          <a:pPr marL="0" lvl="0" indent="0" algn="ctr" defTabSz="800100">
            <a:lnSpc>
              <a:spcPct val="90000"/>
            </a:lnSpc>
            <a:spcBef>
              <a:spcPct val="0"/>
            </a:spcBef>
            <a:spcAft>
              <a:spcPct val="35000"/>
            </a:spcAft>
            <a:buNone/>
          </a:pPr>
          <a:r>
            <a:rPr lang="en-US" sz="1200" kern="1200" dirty="0">
              <a:latin typeface="Calibri Light" panose="020F0302020204030204" pitchFamily="34" charset="0"/>
              <a:cs typeface="Calibri Light" panose="020F0302020204030204" pitchFamily="34" charset="0"/>
            </a:rPr>
            <a:t>Animal Rule</a:t>
          </a:r>
        </a:p>
        <a:p>
          <a:pPr marL="0" lvl="0" indent="0" algn="ctr" defTabSz="800100">
            <a:lnSpc>
              <a:spcPct val="90000"/>
            </a:lnSpc>
            <a:spcBef>
              <a:spcPct val="0"/>
            </a:spcBef>
            <a:spcAft>
              <a:spcPct val="35000"/>
            </a:spcAft>
            <a:buNone/>
          </a:pPr>
          <a:r>
            <a:rPr lang="en-US" sz="1200" kern="1200" dirty="0">
              <a:latin typeface="Calibri Light" panose="020F0302020204030204" pitchFamily="34" charset="0"/>
              <a:cs typeface="Calibri Light" panose="020F0302020204030204" pitchFamily="34" charset="0"/>
            </a:rPr>
            <a:t>Immunobridging</a:t>
          </a:r>
        </a:p>
        <a:p>
          <a:pPr marL="0" lvl="0" indent="0" algn="ctr" defTabSz="800100">
            <a:lnSpc>
              <a:spcPct val="90000"/>
            </a:lnSpc>
            <a:spcBef>
              <a:spcPct val="0"/>
            </a:spcBef>
            <a:spcAft>
              <a:spcPct val="35000"/>
            </a:spcAft>
            <a:buNone/>
          </a:pPr>
          <a:r>
            <a:rPr lang="en-US" sz="1200" kern="1200" dirty="0">
              <a:latin typeface="Calibri Light" panose="020F0302020204030204" pitchFamily="34" charset="0"/>
              <a:cs typeface="Calibri Light" panose="020F0302020204030204" pitchFamily="34" charset="0"/>
            </a:rPr>
            <a:t>Comparisons using immunomarkers</a:t>
          </a:r>
        </a:p>
        <a:p>
          <a:pPr marL="0" lvl="0" indent="0" algn="ctr" defTabSz="800100">
            <a:lnSpc>
              <a:spcPct val="90000"/>
            </a:lnSpc>
            <a:spcBef>
              <a:spcPct val="0"/>
            </a:spcBef>
            <a:spcAft>
              <a:spcPct val="35000"/>
            </a:spcAft>
            <a:buNone/>
          </a:pPr>
          <a:r>
            <a:rPr lang="en-US" sz="1200" kern="1200" dirty="0">
              <a:latin typeface="Calibri Light" panose="020F0302020204030204" pitchFamily="34" charset="0"/>
              <a:cs typeface="Calibri Light" panose="020F0302020204030204" pitchFamily="34" charset="0"/>
            </a:rPr>
            <a:t> </a:t>
          </a:r>
        </a:p>
      </dsp:txBody>
      <dsp:txXfrm>
        <a:off x="6094" y="2049910"/>
        <a:ext cx="1862318" cy="1073210"/>
      </dsp:txXfrm>
    </dsp:sp>
    <dsp:sp modelId="{37B8D041-7F1A-5640-A7C6-C247A93FED20}">
      <dsp:nvSpPr>
        <dsp:cNvPr id="0" name=""/>
        <dsp:cNvSpPr/>
      </dsp:nvSpPr>
      <dsp:spPr>
        <a:xfrm>
          <a:off x="2677481" y="1764327"/>
          <a:ext cx="941512" cy="1811855"/>
        </a:xfrm>
        <a:prstGeom prst="arc">
          <a:avLst>
            <a:gd name="adj1" fmla="val 13200000"/>
            <a:gd name="adj2" fmla="val 19200000"/>
          </a:avLst>
        </a:prstGeom>
        <a:noFill/>
        <a:ln w="12700" cap="flat" cmpd="sng" algn="ctr">
          <a:solidFill>
            <a:schemeClr val="tx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94E272BB-0F20-904D-987B-36DF80DD7AB6}">
      <dsp:nvSpPr>
        <dsp:cNvPr id="0" name=""/>
        <dsp:cNvSpPr/>
      </dsp:nvSpPr>
      <dsp:spPr>
        <a:xfrm>
          <a:off x="2677481" y="1764327"/>
          <a:ext cx="941512" cy="1811855"/>
        </a:xfrm>
        <a:prstGeom prst="arc">
          <a:avLst>
            <a:gd name="adj1" fmla="val 2400000"/>
            <a:gd name="adj2" fmla="val 8400000"/>
          </a:avLst>
        </a:prstGeom>
        <a:noFill/>
        <a:ln w="12700" cap="flat" cmpd="sng" algn="ctr">
          <a:solidFill>
            <a:schemeClr val="tx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B62A78B-BBF0-844C-9A17-24ADF8FECCCB}">
      <dsp:nvSpPr>
        <dsp:cNvPr id="0" name=""/>
        <dsp:cNvSpPr/>
      </dsp:nvSpPr>
      <dsp:spPr>
        <a:xfrm>
          <a:off x="2206725" y="2090461"/>
          <a:ext cx="1883024" cy="1159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rgbClr val="FF0000"/>
              </a:solidFill>
              <a:latin typeface="Calibri Light" panose="020F0302020204030204" pitchFamily="34" charset="0"/>
              <a:cs typeface="Calibri Light" panose="020F0302020204030204" pitchFamily="34" charset="0"/>
            </a:rPr>
            <a:t>Randomized clinical trials</a:t>
          </a:r>
        </a:p>
        <a:p>
          <a:pPr marL="0" lvl="0" indent="0" algn="ctr" defTabSz="800100">
            <a:lnSpc>
              <a:spcPct val="90000"/>
            </a:lnSpc>
            <a:spcBef>
              <a:spcPct val="0"/>
            </a:spcBef>
            <a:spcAft>
              <a:spcPct val="35000"/>
            </a:spcAft>
            <a:buFont typeface="Arial" panose="020B0604020202020204" pitchFamily="34" charset="0"/>
            <a:buNone/>
          </a:pPr>
          <a:endParaRPr lang="en-US" sz="1200" kern="1200" dirty="0">
            <a:latin typeface="Calibri Light" panose="020F0302020204030204" pitchFamily="34" charset="0"/>
            <a:cs typeface="Calibri Light" panose="020F0302020204030204" pitchFamily="34" charset="0"/>
          </a:endParaRPr>
        </a:p>
        <a:p>
          <a:pPr marL="0" lvl="0" indent="0" algn="ctr" defTabSz="800100">
            <a:lnSpc>
              <a:spcPct val="90000"/>
            </a:lnSpc>
            <a:spcBef>
              <a:spcPct val="0"/>
            </a:spcBef>
            <a:spcAft>
              <a:spcPct val="35000"/>
            </a:spcAft>
            <a:buFont typeface="Arial" panose="020B0604020202020204" pitchFamily="34" charset="0"/>
            <a:buNone/>
          </a:pPr>
          <a:r>
            <a:rPr lang="en-US" sz="1200" kern="1200" dirty="0">
              <a:latin typeface="Calibri Light" panose="020F0302020204030204" pitchFamily="34" charset="0"/>
              <a:cs typeface="Calibri Light" panose="020F0302020204030204" pitchFamily="34" charset="0"/>
            </a:rPr>
            <a:t>Placebo controlled trials</a:t>
          </a:r>
        </a:p>
        <a:p>
          <a:pPr marL="0" lvl="0" indent="0" algn="ctr" defTabSz="800100">
            <a:lnSpc>
              <a:spcPct val="90000"/>
            </a:lnSpc>
            <a:spcBef>
              <a:spcPct val="0"/>
            </a:spcBef>
            <a:spcAft>
              <a:spcPct val="35000"/>
            </a:spcAft>
            <a:buFont typeface="Arial" panose="020B0604020202020204" pitchFamily="34" charset="0"/>
            <a:buNone/>
          </a:pPr>
          <a:r>
            <a:rPr lang="en-US" sz="1200" kern="1200" dirty="0">
              <a:latin typeface="Calibri Light" panose="020F0302020204030204" pitchFamily="34" charset="0"/>
              <a:cs typeface="Calibri Light" panose="020F0302020204030204" pitchFamily="34" charset="0"/>
            </a:rPr>
            <a:t>Simple large randomized trials</a:t>
          </a:r>
        </a:p>
      </dsp:txBody>
      <dsp:txXfrm>
        <a:off x="2206725" y="2090461"/>
        <a:ext cx="1883024" cy="1159587"/>
      </dsp:txXfrm>
    </dsp:sp>
    <dsp:sp modelId="{17E77D44-BE1E-3C44-8AB3-5B235BCAC1C2}">
      <dsp:nvSpPr>
        <dsp:cNvPr id="0" name=""/>
        <dsp:cNvSpPr/>
      </dsp:nvSpPr>
      <dsp:spPr>
        <a:xfrm>
          <a:off x="4968367" y="1764327"/>
          <a:ext cx="1069772" cy="1727084"/>
        </a:xfrm>
        <a:prstGeom prst="arc">
          <a:avLst>
            <a:gd name="adj1" fmla="val 13200000"/>
            <a:gd name="adj2" fmla="val 19200000"/>
          </a:avLst>
        </a:prstGeom>
        <a:noFill/>
        <a:ln w="12700" cap="flat" cmpd="sng" algn="ctr">
          <a:solidFill>
            <a:schemeClr val="tx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1BF9D6CF-4672-1F44-B232-519FADEAE522}">
      <dsp:nvSpPr>
        <dsp:cNvPr id="0" name=""/>
        <dsp:cNvSpPr/>
      </dsp:nvSpPr>
      <dsp:spPr>
        <a:xfrm>
          <a:off x="4968367" y="1764327"/>
          <a:ext cx="1069772" cy="1727084"/>
        </a:xfrm>
        <a:prstGeom prst="arc">
          <a:avLst>
            <a:gd name="adj1" fmla="val 2400000"/>
            <a:gd name="adj2" fmla="val 8400000"/>
          </a:avLst>
        </a:prstGeom>
        <a:noFill/>
        <a:ln w="12700" cap="flat" cmpd="sng" algn="ctr">
          <a:solidFill>
            <a:schemeClr val="tx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C79D670-9E5A-5D4C-BBA3-F3723FD9A1F4}">
      <dsp:nvSpPr>
        <dsp:cNvPr id="0" name=""/>
        <dsp:cNvSpPr/>
      </dsp:nvSpPr>
      <dsp:spPr>
        <a:xfrm>
          <a:off x="4433481" y="2075202"/>
          <a:ext cx="2139545" cy="11053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rgbClr val="FF0000"/>
              </a:solidFill>
              <a:latin typeface="Calibri Light" panose="020F0302020204030204" pitchFamily="34" charset="0"/>
              <a:cs typeface="Calibri Light" panose="020F0302020204030204" pitchFamily="34" charset="0"/>
            </a:rPr>
            <a:t>Open-label randomized trials</a:t>
          </a:r>
        </a:p>
        <a:p>
          <a:pPr marL="0" lvl="0" indent="0" algn="ctr" defTabSz="800100">
            <a:lnSpc>
              <a:spcPct val="90000"/>
            </a:lnSpc>
            <a:spcBef>
              <a:spcPct val="0"/>
            </a:spcBef>
            <a:spcAft>
              <a:spcPct val="35000"/>
            </a:spcAft>
            <a:buNone/>
          </a:pPr>
          <a:endParaRPr lang="en-US" sz="1200" kern="1200" dirty="0">
            <a:latin typeface="Calibri Light" panose="020F0302020204030204" pitchFamily="34" charset="0"/>
            <a:cs typeface="Calibri Light" panose="020F0302020204030204" pitchFamily="34" charset="0"/>
          </a:endParaRPr>
        </a:p>
        <a:p>
          <a:pPr marL="0" lvl="0" indent="0" algn="ctr" defTabSz="800100">
            <a:lnSpc>
              <a:spcPct val="90000"/>
            </a:lnSpc>
            <a:spcBef>
              <a:spcPct val="0"/>
            </a:spcBef>
            <a:spcAft>
              <a:spcPct val="35000"/>
            </a:spcAft>
            <a:buNone/>
          </a:pPr>
          <a:r>
            <a:rPr lang="en-US" sz="1200" kern="1200" dirty="0">
              <a:latin typeface="Calibri Light" panose="020F0302020204030204" pitchFamily="34" charset="0"/>
              <a:cs typeface="Calibri Light" panose="020F0302020204030204" pitchFamily="34" charset="0"/>
            </a:rPr>
            <a:t>Randomization during deployment</a:t>
          </a:r>
        </a:p>
      </dsp:txBody>
      <dsp:txXfrm>
        <a:off x="4433481" y="2075202"/>
        <a:ext cx="2139545" cy="1105334"/>
      </dsp:txXfrm>
    </dsp:sp>
    <dsp:sp modelId="{224B979A-88C4-DB4C-9692-F7D02BC86741}">
      <dsp:nvSpPr>
        <dsp:cNvPr id="0" name=""/>
        <dsp:cNvSpPr/>
      </dsp:nvSpPr>
      <dsp:spPr>
        <a:xfrm>
          <a:off x="7325961" y="1764327"/>
          <a:ext cx="818407" cy="1716797"/>
        </a:xfrm>
        <a:prstGeom prst="arc">
          <a:avLst>
            <a:gd name="adj1" fmla="val 13200000"/>
            <a:gd name="adj2" fmla="val 19200000"/>
          </a:avLst>
        </a:prstGeom>
        <a:noFill/>
        <a:ln w="12700" cap="flat" cmpd="sng" algn="ctr">
          <a:solidFill>
            <a:schemeClr val="tx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9C79582F-0143-7D47-A411-09E83718472B}">
      <dsp:nvSpPr>
        <dsp:cNvPr id="0" name=""/>
        <dsp:cNvSpPr/>
      </dsp:nvSpPr>
      <dsp:spPr>
        <a:xfrm>
          <a:off x="7325961" y="1764327"/>
          <a:ext cx="818407" cy="1716797"/>
        </a:xfrm>
        <a:prstGeom prst="arc">
          <a:avLst>
            <a:gd name="adj1" fmla="val 2400000"/>
            <a:gd name="adj2" fmla="val 8400000"/>
          </a:avLst>
        </a:prstGeom>
        <a:noFill/>
        <a:ln w="12700" cap="flat" cmpd="sng" algn="ctr">
          <a:solidFill>
            <a:schemeClr val="tx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6777BA9-1FED-2948-B48F-C359EF0CB0B9}">
      <dsp:nvSpPr>
        <dsp:cNvPr id="0" name=""/>
        <dsp:cNvSpPr/>
      </dsp:nvSpPr>
      <dsp:spPr>
        <a:xfrm>
          <a:off x="6916758" y="2073351"/>
          <a:ext cx="1636814" cy="109875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libri Light" panose="020F0302020204030204" pitchFamily="34" charset="0"/>
              <a:cs typeface="Calibri Light" panose="020F0302020204030204" pitchFamily="34" charset="0"/>
            </a:rPr>
            <a:t>Observational studies</a:t>
          </a:r>
        </a:p>
      </dsp:txBody>
      <dsp:txXfrm>
        <a:off x="6916758" y="2073351"/>
        <a:ext cx="1636814" cy="10987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36855-2187-2945-BAD2-26BB43C3BC4A}" type="datetimeFigureOut">
              <a:rPr lang="en-US" smtClean="0"/>
              <a:t>1/10/2024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719114-B669-E144-9A22-19F54D2FD8D1}" type="slidenum">
              <a:rPr lang="en-US" smtClean="0"/>
              <a:t>‹#›</a:t>
            </a:fld>
            <a:endParaRPr lang="en-US"/>
          </a:p>
        </p:txBody>
      </p:sp>
    </p:spTree>
    <p:extLst>
      <p:ext uri="{BB962C8B-B14F-4D97-AF65-F5344CB8AC3E}">
        <p14:creationId xmlns:p14="http://schemas.microsoft.com/office/powerpoint/2010/main" val="170654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B6075-B012-C949-9344-9DCCD8FB7B72}"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D5A04-0BD2-4C4F-B397-B46A5D3B32E9}" type="slidenum">
              <a:rPr lang="en-US" smtClean="0"/>
              <a:t>‹#›</a:t>
            </a:fld>
            <a:endParaRPr lang="en-US"/>
          </a:p>
        </p:txBody>
      </p:sp>
    </p:spTree>
    <p:extLst>
      <p:ext uri="{BB962C8B-B14F-4D97-AF65-F5344CB8AC3E}">
        <p14:creationId xmlns:p14="http://schemas.microsoft.com/office/powerpoint/2010/main" val="134419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 today I will present on our efforts to identify pathogens with epidemic and pandemic potential and will share with you the main actions that we will foster as part  our global pandemic preparedness efforts</a:t>
            </a:r>
          </a:p>
          <a:p>
            <a:endParaRPr lang="en-GB" dirty="0"/>
          </a:p>
        </p:txBody>
      </p:sp>
      <p:sp>
        <p:nvSpPr>
          <p:cNvPr id="4" name="Slide Number Placeholder 3"/>
          <p:cNvSpPr>
            <a:spLocks noGrp="1"/>
          </p:cNvSpPr>
          <p:nvPr>
            <p:ph type="sldNum" sz="quarter" idx="5"/>
          </p:nvPr>
        </p:nvSpPr>
        <p:spPr/>
        <p:txBody>
          <a:bodyPr/>
          <a:lstStyle/>
          <a:p>
            <a:fld id="{724A2CF7-331F-462A-8FB5-82613FA0A202}" type="slidenum">
              <a:rPr lang="en-GB" smtClean="0"/>
              <a:t>1</a:t>
            </a:fld>
            <a:endParaRPr lang="en-GB" dirty="0"/>
          </a:p>
        </p:txBody>
      </p:sp>
    </p:spTree>
    <p:extLst>
      <p:ext uri="{BB962C8B-B14F-4D97-AF65-F5344CB8AC3E}">
        <p14:creationId xmlns:p14="http://schemas.microsoft.com/office/powerpoint/2010/main" val="20650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3D5A04-0BD2-4C4F-B397-B46A5D3B32E9}" type="slidenum">
              <a:rPr lang="en-US" smtClean="0"/>
              <a:t>12</a:t>
            </a:fld>
            <a:endParaRPr lang="en-US"/>
          </a:p>
        </p:txBody>
      </p:sp>
    </p:spTree>
    <p:extLst>
      <p:ext uri="{BB962C8B-B14F-4D97-AF65-F5344CB8AC3E}">
        <p14:creationId xmlns:p14="http://schemas.microsoft.com/office/powerpoint/2010/main" val="201684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3D5A04-0BD2-4C4F-B397-B46A5D3B32E9}" type="slidenum">
              <a:rPr lang="en-US" smtClean="0"/>
              <a:t>3</a:t>
            </a:fld>
            <a:endParaRPr lang="en-US"/>
          </a:p>
        </p:txBody>
      </p:sp>
    </p:spTree>
    <p:extLst>
      <p:ext uri="{BB962C8B-B14F-4D97-AF65-F5344CB8AC3E}">
        <p14:creationId xmlns:p14="http://schemas.microsoft.com/office/powerpoint/2010/main" val="106591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433265"/>
          </a:xfrm>
        </p:spPr>
        <p:txBody>
          <a:bodyPr/>
          <a:lstStyle/>
          <a:p>
            <a:r>
              <a:rPr lang="en-GB" dirty="0"/>
              <a:t>The new approach is predicated upon pathogen-specific research initiatives aimed at advancing the understanding of priority pathogens either identified as, or potentially emerging as significant public health threats.</a:t>
            </a:r>
          </a:p>
          <a:p>
            <a:endParaRPr lang="en-GB" dirty="0"/>
          </a:p>
          <a:p>
            <a:r>
              <a:rPr lang="en-GB" dirty="0"/>
              <a:t>Encouraging the development of a comprehensive foundational research agenda and promoting translational science concerning these defined viral families and prototype pathogens stands as a fundamental step for effective pandemic research preparedness.</a:t>
            </a:r>
          </a:p>
          <a:p>
            <a:endParaRPr lang="en-GB" dirty="0"/>
          </a:p>
          <a:p>
            <a:r>
              <a:rPr lang="en-GB" dirty="0"/>
              <a:t>Beyond recognized threats (families with known or suspected pandemic potential), comprehensive preparedness mandates acknowledgment and provision for unforeseen emergent disease threats, commonly denoted as Pathogen X.</a:t>
            </a:r>
          </a:p>
          <a:p>
            <a:endParaRPr lang="en-GB" dirty="0"/>
          </a:p>
          <a:p>
            <a:r>
              <a:rPr lang="en-GB" dirty="0"/>
              <a:t>To mitigate the inherent risks stemming from uncertainty associated with unknown pathogens, an emphasis will be placed on identifying and promoting prioritizing preparatory research on prototype pathogens, chosen from viral families with a known potential to cause pandemics.</a:t>
            </a:r>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4</a:t>
            </a:fld>
            <a:endParaRPr lang="en-US"/>
          </a:p>
        </p:txBody>
      </p:sp>
    </p:spTree>
    <p:extLst>
      <p:ext uri="{BB962C8B-B14F-4D97-AF65-F5344CB8AC3E}">
        <p14:creationId xmlns:p14="http://schemas.microsoft.com/office/powerpoint/2010/main" val="180796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7638"/>
            <a:ext cx="5486400" cy="3301101"/>
          </a:xfrm>
        </p:spPr>
        <p:txBody>
          <a:bodyPr/>
          <a:lstStyle/>
          <a:p>
            <a:r>
              <a:rPr lang="en-GB" dirty="0"/>
              <a:t>Numerous virus and bacterial families lack licensed vaccines, encompassing many viruses capable of inflicting significant human disease. </a:t>
            </a:r>
          </a:p>
          <a:p>
            <a:endParaRPr lang="en-GB" dirty="0"/>
          </a:p>
          <a:p>
            <a:r>
              <a:rPr lang="en-GB" dirty="0"/>
              <a:t>Fully characterizing the approximately 120 viruses causing human illnesses and devising Medical Countermeasures (MCMs) for each is impractical. </a:t>
            </a:r>
          </a:p>
          <a:p>
            <a:endParaRPr lang="en-GB" dirty="0"/>
          </a:p>
          <a:p>
            <a:r>
              <a:rPr lang="en-GB" dirty="0"/>
              <a:t>Instead, identifying viral families with pandemic potential and selecting prototype viruses from each family offers a feasible avenue to gather knowledge that might apply to the entire family or its parts. These selected viruses are termed prototype pathogens. </a:t>
            </a:r>
          </a:p>
          <a:p>
            <a:endParaRPr lang="en-GB" dirty="0"/>
          </a:p>
          <a:p>
            <a:r>
              <a:rPr lang="en-GB" dirty="0"/>
              <a:t>For instance, within the </a:t>
            </a:r>
            <a:r>
              <a:rPr lang="en-GB" dirty="0" err="1"/>
              <a:t>Arenaviridae</a:t>
            </a:r>
            <a:r>
              <a:rPr lang="en-GB" dirty="0"/>
              <a:t> family, identifying a prototype pathogen such as Lassa, </a:t>
            </a:r>
            <a:r>
              <a:rPr lang="en-GB" dirty="0" err="1"/>
              <a:t>Junin</a:t>
            </a:r>
            <a:r>
              <a:rPr lang="en-GB" dirty="0"/>
              <a:t>, or similar viruses becomes crucial. The ideal Arenavirus prototype isn't solely one with potential outbreak risk but one that shares crucial functional and structural traits with viruses across the </a:t>
            </a:r>
            <a:r>
              <a:rPr lang="en-GB" dirty="0" err="1"/>
              <a:t>Arenaviridae</a:t>
            </a:r>
            <a:r>
              <a:rPr lang="en-GB" dirty="0"/>
              <a:t> family. </a:t>
            </a:r>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6</a:t>
            </a:fld>
            <a:endParaRPr lang="en-US"/>
          </a:p>
        </p:txBody>
      </p:sp>
    </p:spTree>
    <p:extLst>
      <p:ext uri="{BB962C8B-B14F-4D97-AF65-F5344CB8AC3E}">
        <p14:creationId xmlns:p14="http://schemas.microsoft.com/office/powerpoint/2010/main" val="2496390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phase- the scientific prioritization- started in Dec 2022 and will be completed in early 20024. The second phase the public health prioritization will be completed in early 2024</a:t>
            </a:r>
          </a:p>
        </p:txBody>
      </p:sp>
      <p:sp>
        <p:nvSpPr>
          <p:cNvPr id="4" name="Slide Number Placeholder 3"/>
          <p:cNvSpPr>
            <a:spLocks noGrp="1"/>
          </p:cNvSpPr>
          <p:nvPr>
            <p:ph type="sldNum" sz="quarter" idx="5"/>
          </p:nvPr>
        </p:nvSpPr>
        <p:spPr/>
        <p:txBody>
          <a:bodyPr/>
          <a:lstStyle/>
          <a:p>
            <a:fld id="{903D5A04-0BD2-4C4F-B397-B46A5D3B32E9}" type="slidenum">
              <a:rPr lang="en-US" smtClean="0"/>
              <a:t>7</a:t>
            </a:fld>
            <a:endParaRPr lang="en-US"/>
          </a:p>
        </p:txBody>
      </p:sp>
    </p:spTree>
    <p:extLst>
      <p:ext uri="{BB962C8B-B14F-4D97-AF65-F5344CB8AC3E}">
        <p14:creationId xmlns:p14="http://schemas.microsoft.com/office/powerpoint/2010/main" val="967863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I mentioned on Monday, the research priorities will include actions for all viral families regardless of the perceived epidemic potential and for the pathogen X</a:t>
            </a:r>
          </a:p>
        </p:txBody>
      </p:sp>
      <p:sp>
        <p:nvSpPr>
          <p:cNvPr id="4" name="Slide Number Placeholder 3"/>
          <p:cNvSpPr>
            <a:spLocks noGrp="1"/>
          </p:cNvSpPr>
          <p:nvPr>
            <p:ph type="sldNum" sz="quarter" idx="5"/>
          </p:nvPr>
        </p:nvSpPr>
        <p:spPr/>
        <p:txBody>
          <a:bodyPr/>
          <a:lstStyle/>
          <a:p>
            <a:fld id="{903D5A04-0BD2-4C4F-B397-B46A5D3B32E9}" type="slidenum">
              <a:rPr lang="en-US" smtClean="0"/>
              <a:t>8</a:t>
            </a:fld>
            <a:endParaRPr lang="en-US"/>
          </a:p>
        </p:txBody>
      </p:sp>
    </p:spTree>
    <p:extLst>
      <p:ext uri="{BB962C8B-B14F-4D97-AF65-F5344CB8AC3E}">
        <p14:creationId xmlns:p14="http://schemas.microsoft.com/office/powerpoint/2010/main" val="290069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brief, there are 3 main areas where efforts should be focalized..</a:t>
            </a:r>
          </a:p>
        </p:txBody>
      </p:sp>
      <p:sp>
        <p:nvSpPr>
          <p:cNvPr id="4" name="Slide Number Placeholder 3"/>
          <p:cNvSpPr>
            <a:spLocks noGrp="1"/>
          </p:cNvSpPr>
          <p:nvPr>
            <p:ph type="sldNum" sz="quarter" idx="5"/>
          </p:nvPr>
        </p:nvSpPr>
        <p:spPr/>
        <p:txBody>
          <a:bodyPr/>
          <a:lstStyle/>
          <a:p>
            <a:fld id="{903D5A04-0BD2-4C4F-B397-B46A5D3B32E9}" type="slidenum">
              <a:rPr lang="en-US" smtClean="0"/>
              <a:t>9</a:t>
            </a:fld>
            <a:endParaRPr lang="en-US"/>
          </a:p>
        </p:txBody>
      </p:sp>
    </p:spTree>
    <p:extLst>
      <p:ext uri="{BB962C8B-B14F-4D97-AF65-F5344CB8AC3E}">
        <p14:creationId xmlns:p14="http://schemas.microsoft.com/office/powerpoint/2010/main" val="3260495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D5A04-0BD2-4C4F-B397-B46A5D3B32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602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11</a:t>
            </a:fld>
            <a:endParaRPr lang="en-US"/>
          </a:p>
        </p:txBody>
      </p:sp>
    </p:spTree>
    <p:extLst>
      <p:ext uri="{BB962C8B-B14F-4D97-AF65-F5344CB8AC3E}">
        <p14:creationId xmlns:p14="http://schemas.microsoft.com/office/powerpoint/2010/main" val="1767268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B4FC9A-8F21-024C-8528-32CD223C9BB0}"/>
              </a:ext>
            </a:extLst>
          </p:cNvPr>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b="1" dirty="0">
              <a:solidFill>
                <a:schemeClr val="bg1"/>
              </a:solidFill>
            </a:endParaRPr>
          </a:p>
        </p:txBody>
      </p:sp>
      <p:pic>
        <p:nvPicPr>
          <p:cNvPr id="15" name="Picture 14">
            <a:extLst>
              <a:ext uri="{FF2B5EF4-FFF2-40B4-BE49-F238E27FC236}">
                <a16:creationId xmlns:a16="http://schemas.microsoft.com/office/drawing/2014/main" id="{0E395BE5-5399-D941-8492-3673E4504D2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246"/>
          <a:stretch/>
        </p:blipFill>
        <p:spPr>
          <a:xfrm>
            <a:off x="7927314" y="0"/>
            <a:ext cx="1216685" cy="5143500"/>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5512AD5A-2C28-1D42-B971-4292A709C8F6}" type="slidenum">
              <a:rPr lang="en-US" smtClean="0"/>
              <a:pPr/>
              <a:t>‹#›</a:t>
            </a:fld>
            <a:endParaRPr lang="en-US" dirty="0"/>
          </a:p>
        </p:txBody>
      </p:sp>
      <p:pic>
        <p:nvPicPr>
          <p:cNvPr id="13" name="Picture 12">
            <a:extLst>
              <a:ext uri="{FF2B5EF4-FFF2-40B4-BE49-F238E27FC236}">
                <a16:creationId xmlns:a16="http://schemas.microsoft.com/office/drawing/2014/main" id="{AD32A728-CB3C-8046-8DDA-AA2CA4D549B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4564" y="292113"/>
            <a:ext cx="2216320" cy="675450"/>
          </a:xfrm>
          <a:prstGeom prst="rect">
            <a:avLst/>
          </a:prstGeom>
        </p:spPr>
      </p:pic>
      <p:sp>
        <p:nvSpPr>
          <p:cNvPr id="2" name="Title 1"/>
          <p:cNvSpPr>
            <a:spLocks noGrp="1"/>
          </p:cNvSpPr>
          <p:nvPr>
            <p:ph type="ctrTitle" hasCustomPrompt="1"/>
          </p:nvPr>
        </p:nvSpPr>
        <p:spPr>
          <a:xfrm>
            <a:off x="305409" y="1552182"/>
            <a:ext cx="5727643" cy="1156097"/>
          </a:xfrm>
        </p:spPr>
        <p:txBody>
          <a:bodyPr anchor="b">
            <a:noAutofit/>
          </a:bodyPr>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hasCustomPrompt="1"/>
          </p:nvPr>
        </p:nvSpPr>
        <p:spPr>
          <a:xfrm>
            <a:off x="305409" y="3187700"/>
            <a:ext cx="5727643" cy="774700"/>
          </a:xfrm>
        </p:spPr>
        <p:txBody>
          <a:bodyPr/>
          <a:lstStyle>
            <a:lvl1pPr marL="0" indent="0" algn="l">
              <a:buNone/>
              <a:defRPr sz="1800"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 and date</a:t>
            </a:r>
          </a:p>
        </p:txBody>
      </p:sp>
      <p:pic>
        <p:nvPicPr>
          <p:cNvPr id="7" name="Picture 6">
            <a:extLst>
              <a:ext uri="{FF2B5EF4-FFF2-40B4-BE49-F238E27FC236}">
                <a16:creationId xmlns:a16="http://schemas.microsoft.com/office/drawing/2014/main" id="{21D907E8-D611-CB4A-84EB-6B05F74393B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542671" y="4124560"/>
            <a:ext cx="2384642" cy="634522"/>
          </a:xfrm>
          <a:prstGeom prst="rect">
            <a:avLst/>
          </a:prstGeom>
        </p:spPr>
      </p:pic>
    </p:spTree>
    <p:extLst>
      <p:ext uri="{BB962C8B-B14F-4D97-AF65-F5344CB8AC3E}">
        <p14:creationId xmlns:p14="http://schemas.microsoft.com/office/powerpoint/2010/main" val="245755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097" y="238949"/>
            <a:ext cx="8056180" cy="636242"/>
          </a:xfrm>
        </p:spPr>
        <p:txBody>
          <a:bodyPr/>
          <a:lstStyle/>
          <a:p>
            <a:r>
              <a:rPr lang="en-US" dirty="0"/>
              <a:t>CLICK TO EDIT MASTER TITLE STYLE</a:t>
            </a:r>
          </a:p>
        </p:txBody>
      </p:sp>
      <p:sp>
        <p:nvSpPr>
          <p:cNvPr id="3" name="Text Placeholder 2"/>
          <p:cNvSpPr>
            <a:spLocks noGrp="1"/>
          </p:cNvSpPr>
          <p:nvPr>
            <p:ph type="body" idx="1"/>
          </p:nvPr>
        </p:nvSpPr>
        <p:spPr>
          <a:xfrm>
            <a:off x="629842" y="1063269"/>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681204"/>
            <a:ext cx="3868340" cy="266402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063269"/>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681204"/>
            <a:ext cx="3887391" cy="26640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512AD5A-2C28-1D42-B971-4292A709C8F6}" type="slidenum">
              <a:rPr lang="en-US" smtClean="0"/>
              <a:t>‹#›</a:t>
            </a:fld>
            <a:endParaRPr lang="en-US"/>
          </a:p>
        </p:txBody>
      </p:sp>
    </p:spTree>
    <p:extLst>
      <p:ext uri="{BB962C8B-B14F-4D97-AF65-F5344CB8AC3E}">
        <p14:creationId xmlns:p14="http://schemas.microsoft.com/office/powerpoint/2010/main" val="210514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diagram &amp; 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5512AD5A-2C28-1D42-B971-4292A709C8F6}" type="slidenum">
              <a:rPr lang="en-US" smtClean="0"/>
              <a:t>‹#›</a:t>
            </a:fld>
            <a:endParaRPr lang="en-US"/>
          </a:p>
        </p:txBody>
      </p:sp>
      <p:sp>
        <p:nvSpPr>
          <p:cNvPr id="9" name="Content Placeholder 2">
            <a:extLst>
              <a:ext uri="{FF2B5EF4-FFF2-40B4-BE49-F238E27FC236}">
                <a16:creationId xmlns:a16="http://schemas.microsoft.com/office/drawing/2014/main" id="{E7292226-EC88-AC48-BEC5-3D29C7647384}"/>
              </a:ext>
            </a:extLst>
          </p:cNvPr>
          <p:cNvSpPr>
            <a:spLocks noGrp="1"/>
          </p:cNvSpPr>
          <p:nvPr>
            <p:ph idx="13"/>
          </p:nvPr>
        </p:nvSpPr>
        <p:spPr>
          <a:xfrm>
            <a:off x="314097" y="965479"/>
            <a:ext cx="6686549" cy="3183284"/>
          </a:xfrm>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a:t>Edit Master text styles</a:t>
            </a:r>
          </a:p>
        </p:txBody>
      </p:sp>
    </p:spTree>
    <p:extLst>
      <p:ext uri="{BB962C8B-B14F-4D97-AF65-F5344CB8AC3E}">
        <p14:creationId xmlns:p14="http://schemas.microsoft.com/office/powerpoint/2010/main" val="3049405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2AD5A-2C28-1D42-B971-4292A709C8F6}" type="slidenum">
              <a:rPr lang="en-US" smtClean="0"/>
              <a:t>‹#›</a:t>
            </a:fld>
            <a:endParaRPr lang="en-US"/>
          </a:p>
        </p:txBody>
      </p:sp>
    </p:spTree>
    <p:extLst>
      <p:ext uri="{BB962C8B-B14F-4D97-AF65-F5344CB8AC3E}">
        <p14:creationId xmlns:p14="http://schemas.microsoft.com/office/powerpoint/2010/main" val="149567381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EA4A316-804B-834D-8A7F-71DA51162977}"/>
              </a:ext>
            </a:extLst>
          </p:cNvPr>
          <p:cNvSpPr/>
          <p:nvPr userDrawn="1"/>
        </p:nvSpPr>
        <p:spPr>
          <a:xfrm>
            <a:off x="360" y="0"/>
            <a:ext cx="9144000" cy="51636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b="1" dirty="0">
              <a:solidFill>
                <a:schemeClr val="bg1"/>
              </a:solidFill>
            </a:endParaRPr>
          </a:p>
        </p:txBody>
      </p:sp>
      <p:pic>
        <p:nvPicPr>
          <p:cNvPr id="15" name="Picture 14">
            <a:extLst>
              <a:ext uri="{FF2B5EF4-FFF2-40B4-BE49-F238E27FC236}">
                <a16:creationId xmlns:a16="http://schemas.microsoft.com/office/drawing/2014/main" id="{16B14798-BFAB-6949-A831-E473D2FFAD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246"/>
          <a:stretch/>
        </p:blipFill>
        <p:spPr>
          <a:xfrm>
            <a:off x="7927887" y="0"/>
            <a:ext cx="1216473" cy="5163671"/>
          </a:xfrm>
          <a:prstGeom prst="rect">
            <a:avLst/>
          </a:prstGeom>
        </p:spPr>
      </p:pic>
      <p:sp>
        <p:nvSpPr>
          <p:cNvPr id="2" name="Title 1"/>
          <p:cNvSpPr>
            <a:spLocks noGrp="1"/>
          </p:cNvSpPr>
          <p:nvPr>
            <p:ph type="ctrTitle" hasCustomPrompt="1"/>
          </p:nvPr>
        </p:nvSpPr>
        <p:spPr>
          <a:xfrm>
            <a:off x="335712" y="651744"/>
            <a:ext cx="5598744" cy="1156097"/>
          </a:xfrm>
        </p:spPr>
        <p:txBody>
          <a:bodyPr anchor="b">
            <a:normAutofit/>
          </a:bodyPr>
          <a:lstStyle>
            <a:lvl1pPr algn="l">
              <a:defRPr sz="2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35712" y="1942300"/>
            <a:ext cx="5598744" cy="1108472"/>
          </a:xfrm>
        </p:spPr>
        <p:txBody>
          <a:bodyPr>
            <a:normAutofit/>
          </a:bodyPr>
          <a:lstStyle>
            <a:lvl1pPr marL="0" indent="0" algn="l">
              <a:lnSpc>
                <a:spcPct val="100000"/>
              </a:lnSpc>
              <a:spcBef>
                <a:spcPts val="0"/>
              </a:spcBef>
              <a:buNone/>
              <a:defRPr sz="10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6" name="Footer Placeholder 3">
            <a:extLst>
              <a:ext uri="{FF2B5EF4-FFF2-40B4-BE49-F238E27FC236}">
                <a16:creationId xmlns:a16="http://schemas.microsoft.com/office/drawing/2014/main" id="{D225F92D-823C-974F-8DC5-86221D18E5AF}"/>
              </a:ext>
            </a:extLst>
          </p:cNvPr>
          <p:cNvSpPr txBox="1">
            <a:spLocks/>
          </p:cNvSpPr>
          <p:nvPr userDrawn="1"/>
        </p:nvSpPr>
        <p:spPr>
          <a:xfrm>
            <a:off x="346345" y="3702515"/>
            <a:ext cx="2531846" cy="680618"/>
          </a:xfrm>
          <a:prstGeom prst="rect">
            <a:avLst/>
          </a:prstGeom>
        </p:spPr>
        <p:txBody>
          <a:bodyPr vert="horz" lIns="68580" tIns="34290" rIns="68580" bIns="34290" rtlCol="0" anchor="t"/>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pPr>
            <a:r>
              <a:rPr lang="en-GB" sz="825" b="1" dirty="0">
                <a:solidFill>
                  <a:schemeClr val="tx2"/>
                </a:solidFill>
              </a:rPr>
              <a:t>WHO Headquarters in Geneva</a:t>
            </a:r>
          </a:p>
          <a:p>
            <a:pPr>
              <a:spcBef>
                <a:spcPts val="300"/>
              </a:spcBef>
            </a:pPr>
            <a:r>
              <a:rPr lang="en-GB" sz="825" dirty="0">
                <a:solidFill>
                  <a:schemeClr val="tx2"/>
                </a:solidFill>
              </a:rPr>
              <a:t>Avenue </a:t>
            </a:r>
            <a:r>
              <a:rPr lang="en-GB" sz="825" dirty="0" err="1">
                <a:solidFill>
                  <a:schemeClr val="tx2"/>
                </a:solidFill>
              </a:rPr>
              <a:t>Appia</a:t>
            </a:r>
            <a:r>
              <a:rPr lang="en-GB" sz="825" dirty="0">
                <a:solidFill>
                  <a:schemeClr val="tx2"/>
                </a:solidFill>
              </a:rPr>
              <a:t> 20</a:t>
            </a:r>
            <a:br>
              <a:rPr lang="en-GB" sz="825" dirty="0">
                <a:solidFill>
                  <a:schemeClr val="tx2"/>
                </a:solidFill>
              </a:rPr>
            </a:br>
            <a:r>
              <a:rPr lang="en-GB" sz="825" dirty="0">
                <a:solidFill>
                  <a:schemeClr val="tx2"/>
                </a:solidFill>
              </a:rPr>
              <a:t>1202 Geneva</a:t>
            </a:r>
            <a:br>
              <a:rPr lang="en-GB" sz="825" dirty="0">
                <a:solidFill>
                  <a:schemeClr val="tx2"/>
                </a:solidFill>
              </a:rPr>
            </a:br>
            <a:r>
              <a:rPr lang="en-GB" sz="825" dirty="0">
                <a:solidFill>
                  <a:schemeClr val="tx2"/>
                </a:solidFill>
              </a:rPr>
              <a:t>Telephone: +41-22-7912111</a:t>
            </a:r>
          </a:p>
        </p:txBody>
      </p:sp>
      <p:pic>
        <p:nvPicPr>
          <p:cNvPr id="10" name="Picture 9">
            <a:extLst>
              <a:ext uri="{FF2B5EF4-FFF2-40B4-BE49-F238E27FC236}">
                <a16:creationId xmlns:a16="http://schemas.microsoft.com/office/drawing/2014/main" id="{CB9BE911-6A19-4A4B-88C7-3082D34055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4564" y="4564696"/>
            <a:ext cx="1331823" cy="405889"/>
          </a:xfrm>
          <a:prstGeom prst="rect">
            <a:avLst/>
          </a:prstGeom>
        </p:spPr>
      </p:pic>
      <p:sp>
        <p:nvSpPr>
          <p:cNvPr id="17" name="Slide Number Placeholder 5">
            <a:extLst>
              <a:ext uri="{FF2B5EF4-FFF2-40B4-BE49-F238E27FC236}">
                <a16:creationId xmlns:a16="http://schemas.microsoft.com/office/drawing/2014/main" id="{0E1337F2-79F6-4641-BFC4-DE31909F6A58}"/>
              </a:ext>
            </a:extLst>
          </p:cNvPr>
          <p:cNvSpPr>
            <a:spLocks noGrp="1"/>
          </p:cNvSpPr>
          <p:nvPr>
            <p:ph type="sldNum" sz="quarter" idx="4"/>
          </p:nvPr>
        </p:nvSpPr>
        <p:spPr>
          <a:xfrm>
            <a:off x="8370278" y="238949"/>
            <a:ext cx="465503" cy="241697"/>
          </a:xfrm>
          <a:prstGeom prst="rect">
            <a:avLst/>
          </a:prstGeom>
        </p:spPr>
        <p:txBody>
          <a:bodyPr vert="horz" lIns="91440" tIns="45720" rIns="91440" bIns="45720" rtlCol="0" anchor="t"/>
          <a:lstStyle>
            <a:lvl1pPr algn="r">
              <a:defRPr sz="1000" b="1">
                <a:solidFill>
                  <a:schemeClr val="bg2"/>
                </a:solidFill>
              </a:defRPr>
            </a:lvl1pPr>
          </a:lstStyle>
          <a:p>
            <a:fld id="{5512AD5A-2C28-1D42-B971-4292A709C8F6}" type="slidenum">
              <a:rPr lang="en-US" smtClean="0"/>
              <a:pPr/>
              <a:t>‹#›</a:t>
            </a:fld>
            <a:endParaRPr lang="en-US" dirty="0"/>
          </a:p>
        </p:txBody>
      </p:sp>
      <p:cxnSp>
        <p:nvCxnSpPr>
          <p:cNvPr id="18" name="Straight Connector 17">
            <a:extLst>
              <a:ext uri="{FF2B5EF4-FFF2-40B4-BE49-F238E27FC236}">
                <a16:creationId xmlns:a16="http://schemas.microsoft.com/office/drawing/2014/main" id="{F50BFB47-58BD-7945-8E12-9DA51BD59E82}"/>
              </a:ext>
            </a:extLst>
          </p:cNvPr>
          <p:cNvCxnSpPr>
            <a:cxnSpLocks/>
          </p:cNvCxnSpPr>
          <p:nvPr userDrawn="1"/>
        </p:nvCxnSpPr>
        <p:spPr>
          <a:xfrm>
            <a:off x="394564" y="4462272"/>
            <a:ext cx="767140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89763CD-7C45-4F4C-BF83-2ADCF315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43778" y="4538941"/>
            <a:ext cx="1622193" cy="431644"/>
          </a:xfrm>
          <a:prstGeom prst="rect">
            <a:avLst/>
          </a:prstGeom>
        </p:spPr>
      </p:pic>
    </p:spTree>
    <p:extLst>
      <p:ext uri="{BB962C8B-B14F-4D97-AF65-F5344CB8AC3E}">
        <p14:creationId xmlns:p14="http://schemas.microsoft.com/office/powerpoint/2010/main" val="1106594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orum title slide">
    <p:spTree>
      <p:nvGrpSpPr>
        <p:cNvPr id="1" name=""/>
        <p:cNvGrpSpPr/>
        <p:nvPr/>
      </p:nvGrpSpPr>
      <p:grpSpPr>
        <a:xfrm>
          <a:off x="0" y="0"/>
          <a:ext cx="0" cy="0"/>
          <a:chOff x="0" y="0"/>
          <a:chExt cx="0" cy="0"/>
        </a:xfrm>
      </p:grpSpPr>
      <p:pic>
        <p:nvPicPr>
          <p:cNvPr id="3" name="Picture 2" descr="A picture containing outdoor object, hydrozoan, night sky&#10;&#10;Description automatically generated">
            <a:extLst>
              <a:ext uri="{FF2B5EF4-FFF2-40B4-BE49-F238E27FC236}">
                <a16:creationId xmlns:a16="http://schemas.microsoft.com/office/drawing/2014/main" id="{50AA00B9-5A77-AA18-8D01-D12119678D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1"/>
          </a:xfrm>
          <a:prstGeom prst="rect">
            <a:avLst/>
          </a:prstGeom>
        </p:spPr>
      </p:pic>
      <p:pic>
        <p:nvPicPr>
          <p:cNvPr id="4" name="Picture 3">
            <a:extLst>
              <a:ext uri="{FF2B5EF4-FFF2-40B4-BE49-F238E27FC236}">
                <a16:creationId xmlns:a16="http://schemas.microsoft.com/office/drawing/2014/main" id="{155C11AC-2098-B81F-FCAC-48687E458D9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0367" y="4335640"/>
            <a:ext cx="1592675" cy="497976"/>
          </a:xfrm>
          <a:prstGeom prst="rect">
            <a:avLst/>
          </a:prstGeom>
        </p:spPr>
      </p:pic>
      <p:cxnSp>
        <p:nvCxnSpPr>
          <p:cNvPr id="5" name="Straight Connector 4">
            <a:extLst>
              <a:ext uri="{FF2B5EF4-FFF2-40B4-BE49-F238E27FC236}">
                <a16:creationId xmlns:a16="http://schemas.microsoft.com/office/drawing/2014/main" id="{1F934DD2-6826-EC7C-611C-A1021BA343E4}"/>
              </a:ext>
            </a:extLst>
          </p:cNvPr>
          <p:cNvCxnSpPr/>
          <p:nvPr userDrawn="1"/>
        </p:nvCxnSpPr>
        <p:spPr>
          <a:xfrm>
            <a:off x="360368" y="4118328"/>
            <a:ext cx="8444476" cy="0"/>
          </a:xfrm>
          <a:prstGeom prst="line">
            <a:avLst/>
          </a:prstGeom>
          <a:ln>
            <a:solidFill>
              <a:schemeClr val="bg1">
                <a:alpha val="66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547A80D-6279-E1E3-9C3C-0886C289D8A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462494" y="4374853"/>
            <a:ext cx="1691306" cy="455525"/>
          </a:xfrm>
          <a:prstGeom prst="rect">
            <a:avLst/>
          </a:prstGeom>
        </p:spPr>
      </p:pic>
    </p:spTree>
    <p:extLst>
      <p:ext uri="{BB962C8B-B14F-4D97-AF65-F5344CB8AC3E}">
        <p14:creationId xmlns:p14="http://schemas.microsoft.com/office/powerpoint/2010/main" val="23937208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81AE-F509-4DFB-8B34-39197FE7B3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B07E0A-CD43-4BFB-90A1-A3D9B63AF556}"/>
              </a:ext>
            </a:extLst>
          </p:cNvPr>
          <p:cNvSpPr>
            <a:spLocks noGrp="1"/>
          </p:cNvSpPr>
          <p:nvPr>
            <p:ph type="dt" sz="half" idx="10"/>
          </p:nvPr>
        </p:nvSpPr>
        <p:spPr/>
        <p:txBody>
          <a:bodyPr/>
          <a:lstStyle/>
          <a:p>
            <a:fld id="{F67DCB4D-680E-440E-8248-36F71E89968E}" type="datetimeFigureOut">
              <a:rPr lang="en-US" smtClean="0"/>
              <a:t>1/10/2024</a:t>
            </a:fld>
            <a:endParaRPr lang="en-US"/>
          </a:p>
        </p:txBody>
      </p:sp>
      <p:sp>
        <p:nvSpPr>
          <p:cNvPr id="4" name="Footer Placeholder 3">
            <a:extLst>
              <a:ext uri="{FF2B5EF4-FFF2-40B4-BE49-F238E27FC236}">
                <a16:creationId xmlns:a16="http://schemas.microsoft.com/office/drawing/2014/main" id="{DA422208-A782-40AC-A237-7B44F7A002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E1AF06-2B8C-4787-8B55-7182E83BDBC4}"/>
              </a:ext>
            </a:extLst>
          </p:cNvPr>
          <p:cNvSpPr>
            <a:spLocks noGrp="1"/>
          </p:cNvSpPr>
          <p:nvPr>
            <p:ph type="sldNum" sz="quarter" idx="12"/>
          </p:nvPr>
        </p:nvSpPr>
        <p:spPr/>
        <p:txBody>
          <a:bodyPr/>
          <a:lstStyle/>
          <a:p>
            <a:fld id="{AFF8722C-6F50-4174-8DA6-FBA98DC8F232}" type="slidenum">
              <a:rPr lang="en-US" smtClean="0"/>
              <a:t>‹#›</a:t>
            </a:fld>
            <a:endParaRPr lang="en-US"/>
          </a:p>
        </p:txBody>
      </p:sp>
    </p:spTree>
    <p:extLst>
      <p:ext uri="{BB962C8B-B14F-4D97-AF65-F5344CB8AC3E}">
        <p14:creationId xmlns:p14="http://schemas.microsoft.com/office/powerpoint/2010/main" val="932314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4926-7D0F-949E-8A02-F41A41160D37}"/>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F75447-4708-4349-3C1A-48382530B33F}"/>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EAA2C280-2D94-12FE-BCF5-3D007BEE35D5}"/>
              </a:ext>
            </a:extLst>
          </p:cNvPr>
          <p:cNvSpPr>
            <a:spLocks noGrp="1"/>
          </p:cNvSpPr>
          <p:nvPr>
            <p:ph type="sldNum" sz="quarter" idx="10"/>
          </p:nvPr>
        </p:nvSpPr>
        <p:spPr/>
        <p:txBody>
          <a:bodyPr/>
          <a:lstStyle/>
          <a:p>
            <a:fld id="{5512AD5A-2C28-1D42-B971-4292A709C8F6}" type="slidenum">
              <a:rPr lang="en-US" smtClean="0"/>
              <a:pPr/>
              <a:t>‹#›</a:t>
            </a:fld>
            <a:endParaRPr lang="en-US" dirty="0"/>
          </a:p>
        </p:txBody>
      </p:sp>
    </p:spTree>
    <p:extLst>
      <p:ext uri="{BB962C8B-B14F-4D97-AF65-F5344CB8AC3E}">
        <p14:creationId xmlns:p14="http://schemas.microsoft.com/office/powerpoint/2010/main" val="1993890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0964199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7" name="Copyright" hidden="1"/>
          <p:cNvSpPr txBox="1"/>
          <p:nvPr userDrawn="1"/>
        </p:nvSpPr>
        <p:spPr>
          <a:xfrm rot="16200000">
            <a:off x="7115176" y="2941681"/>
            <a:ext cx="3850481" cy="73097"/>
          </a:xfrm>
          <a:prstGeom prst="rect">
            <a:avLst/>
          </a:prstGeom>
          <a:noFill/>
        </p:spPr>
        <p:txBody>
          <a:bodyPr wrap="square" lIns="0" tIns="0" rIns="0" bIns="0" rtlCol="0" anchor="t">
            <a:spAutoFit/>
          </a:bodyPr>
          <a:lstStyle/>
          <a:p>
            <a:pPr>
              <a:lnSpc>
                <a:spcPct val="90000"/>
              </a:lnSpc>
              <a:spcAft>
                <a:spcPts val="450"/>
              </a:spcAft>
            </a:pPr>
            <a:r>
              <a:rPr lang="en-US" sz="525" dirty="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7"/>
          <p:cNvSpPr>
            <a:spLocks noGrp="1"/>
          </p:cNvSpPr>
          <p:nvPr>
            <p:ph type="title" hasCustomPrompt="1"/>
          </p:nvPr>
        </p:nvSpPr>
        <p:spPr>
          <a:xfrm>
            <a:off x="342809" y="316015"/>
            <a:ext cx="8311896" cy="249299"/>
          </a:xfrm>
        </p:spPr>
        <p:txBody>
          <a:bodyPr vert="horz"/>
          <a:lstStyle>
            <a:lvl1pPr>
              <a:defRPr>
                <a:solidFill>
                  <a:srgbClr val="002060"/>
                </a:solidFill>
                <a:latin typeface="+mj-lt"/>
                <a:ea typeface="+mj-ea"/>
                <a:cs typeface="+mj-cs"/>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3732957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097" y="238949"/>
            <a:ext cx="7973709" cy="640283"/>
          </a:xfrm>
        </p:spPr>
        <p:txBody>
          <a:bodyPr/>
          <a:lstStyle>
            <a:lvl1pPr>
              <a:defRPr sz="2400"/>
            </a:lvl1pPr>
          </a:lstStyle>
          <a:p>
            <a:r>
              <a:rPr lang="en-US" dirty="0"/>
              <a:t>CLICK TO EDIT MASTER TITLE STYLE</a:t>
            </a:r>
          </a:p>
        </p:txBody>
      </p:sp>
      <p:sp>
        <p:nvSpPr>
          <p:cNvPr id="3" name="Content Placeholder 2"/>
          <p:cNvSpPr>
            <a:spLocks noGrp="1"/>
          </p:cNvSpPr>
          <p:nvPr>
            <p:ph idx="1"/>
          </p:nvPr>
        </p:nvSpPr>
        <p:spPr>
          <a:xfrm>
            <a:off x="314096" y="1096109"/>
            <a:ext cx="8222744" cy="3240000"/>
          </a:xfrm>
        </p:spPr>
        <p:txBody>
          <a:bodyPr/>
          <a:lstStyle>
            <a:lvl1pPr>
              <a:defRPr sz="1600"/>
            </a:lvl1pPr>
            <a:lvl2pPr marL="213300" indent="-213300">
              <a:buClr>
                <a:schemeClr val="accent2"/>
              </a:buClr>
              <a:buFont typeface="Arial" charset="0"/>
              <a:buChar char="•"/>
              <a:defRPr sz="1600"/>
            </a:lvl2pPr>
            <a:lvl3pPr marL="483300" indent="-213300">
              <a:buClr>
                <a:schemeClr val="accent2"/>
              </a:buClr>
              <a:buFont typeface="Arial" charset="0"/>
              <a:buChar char="•"/>
              <a:defRPr sz="1600"/>
            </a:lvl3pPr>
            <a:lvl4pPr marL="753300" indent="-213300">
              <a:buClr>
                <a:schemeClr val="accent2"/>
              </a:buClr>
              <a:buFont typeface="Arial" charset="0"/>
              <a:buChar char="•"/>
              <a:defRPr sz="1600"/>
            </a:lvl4pPr>
            <a:lvl5pPr marL="1023300" indent="-213300">
              <a:buClr>
                <a:schemeClr val="accent2"/>
              </a:buClr>
              <a:buFont typeface="Arial" charset="0"/>
              <a:buChar cha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512AD5A-2C28-1D42-B971-4292A709C8F6}" type="slidenum">
              <a:rPr lang="en-US" smtClean="0"/>
              <a:pPr/>
              <a:t>‹#›</a:t>
            </a:fld>
            <a:endParaRPr lang="en-US" dirty="0"/>
          </a:p>
        </p:txBody>
      </p:sp>
      <p:pic>
        <p:nvPicPr>
          <p:cNvPr id="4" name="Picture 2" descr="Public health emergency preparedness and International Health Regulations  (IHR)">
            <a:extLst>
              <a:ext uri="{FF2B5EF4-FFF2-40B4-BE49-F238E27FC236}">
                <a16:creationId xmlns:a16="http://schemas.microsoft.com/office/drawing/2014/main" id="{5C791938-E04C-06BD-8D16-1916E71681D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47009" y="4567427"/>
            <a:ext cx="1449982" cy="48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6628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ain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097" y="238949"/>
            <a:ext cx="7973709" cy="640283"/>
          </a:xfrm>
        </p:spPr>
        <p:txBody>
          <a:bodyPr/>
          <a:lstStyle/>
          <a:p>
            <a:r>
              <a:rPr lang="en-US" dirty="0"/>
              <a:t>CLICK TO EDIT MASTER TITLE STYLE</a:t>
            </a:r>
          </a:p>
        </p:txBody>
      </p:sp>
      <p:sp>
        <p:nvSpPr>
          <p:cNvPr id="3" name="Content Placeholder 2"/>
          <p:cNvSpPr>
            <a:spLocks noGrp="1"/>
          </p:cNvSpPr>
          <p:nvPr>
            <p:ph idx="1"/>
          </p:nvPr>
        </p:nvSpPr>
        <p:spPr>
          <a:xfrm>
            <a:off x="314097" y="1096109"/>
            <a:ext cx="3735390" cy="3240000"/>
          </a:xfrm>
        </p:spPr>
        <p:txBody>
          <a:bodyPr/>
          <a:lstStyle>
            <a:lvl1pPr>
              <a:defRPr sz="1600"/>
            </a:lvl1pPr>
            <a:lvl2pPr marL="213300" indent="-213300">
              <a:buClr>
                <a:schemeClr val="accent2"/>
              </a:buClr>
              <a:buFont typeface="Arial" charset="0"/>
              <a:buChar char="•"/>
              <a:defRPr sz="1600"/>
            </a:lvl2pPr>
            <a:lvl3pPr marL="483300" indent="-213300">
              <a:buClr>
                <a:schemeClr val="accent2"/>
              </a:buClr>
              <a:buFont typeface="Arial" charset="0"/>
              <a:buChar char="•"/>
              <a:defRPr sz="1600"/>
            </a:lvl3pPr>
            <a:lvl4pPr marL="753300" indent="-213300">
              <a:buClr>
                <a:schemeClr val="accent2"/>
              </a:buClr>
              <a:buFont typeface="Arial" charset="0"/>
              <a:buChar char="•"/>
              <a:defRPr sz="1600"/>
            </a:lvl4pPr>
            <a:lvl5pPr marL="1023300" indent="-213300">
              <a:buClr>
                <a:schemeClr val="accent2"/>
              </a:buClr>
              <a:buFont typeface="Arial" charset="0"/>
              <a:buChar cha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512AD5A-2C28-1D42-B971-4292A709C8F6}" type="slidenum">
              <a:rPr lang="en-US" smtClean="0"/>
              <a:pPr/>
              <a:t>‹#›</a:t>
            </a:fld>
            <a:endParaRPr lang="en-US" dirty="0"/>
          </a:p>
        </p:txBody>
      </p:sp>
      <p:sp>
        <p:nvSpPr>
          <p:cNvPr id="5" name="Picture Placeholder 4">
            <a:extLst>
              <a:ext uri="{FF2B5EF4-FFF2-40B4-BE49-F238E27FC236}">
                <a16:creationId xmlns:a16="http://schemas.microsoft.com/office/drawing/2014/main" id="{686E0835-88C8-D645-88BA-749620432FED}"/>
              </a:ext>
            </a:extLst>
          </p:cNvPr>
          <p:cNvSpPr>
            <a:spLocks noGrp="1"/>
          </p:cNvSpPr>
          <p:nvPr>
            <p:ph type="pic" sz="quarter" idx="13"/>
          </p:nvPr>
        </p:nvSpPr>
        <p:spPr>
          <a:xfrm>
            <a:off x="4214813" y="1096109"/>
            <a:ext cx="3840162" cy="3145691"/>
          </a:xfrm>
          <a:solidFill>
            <a:schemeClr val="tx1"/>
          </a:solidFill>
        </p:spPr>
        <p:txBody>
          <a:bodyPr/>
          <a:lstStyle/>
          <a:p>
            <a:endParaRPr lang="en-US"/>
          </a:p>
        </p:txBody>
      </p:sp>
    </p:spTree>
    <p:extLst>
      <p:ext uri="{BB962C8B-B14F-4D97-AF65-F5344CB8AC3E}">
        <p14:creationId xmlns:p14="http://schemas.microsoft.com/office/powerpoint/2010/main" val="701714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Main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097" y="238949"/>
            <a:ext cx="7973709" cy="640283"/>
          </a:xfrm>
        </p:spPr>
        <p:txBody>
          <a:bodyPr/>
          <a:lstStyle/>
          <a:p>
            <a:r>
              <a:rPr lang="en-US" dirty="0"/>
              <a:t>CLICK TO EDIT MASTER TITLE STYLE</a:t>
            </a:r>
          </a:p>
        </p:txBody>
      </p:sp>
      <p:sp>
        <p:nvSpPr>
          <p:cNvPr id="3" name="Content Placeholder 2"/>
          <p:cNvSpPr>
            <a:spLocks noGrp="1"/>
          </p:cNvSpPr>
          <p:nvPr>
            <p:ph idx="1"/>
          </p:nvPr>
        </p:nvSpPr>
        <p:spPr>
          <a:xfrm>
            <a:off x="314097" y="1096109"/>
            <a:ext cx="3266532" cy="3240000"/>
          </a:xfrm>
        </p:spPr>
        <p:txBody>
          <a:bodyPr/>
          <a:lstStyle>
            <a:lvl1pPr>
              <a:defRPr sz="1600"/>
            </a:lvl1pPr>
            <a:lvl2pPr marL="213300" indent="-213300">
              <a:buClr>
                <a:schemeClr val="accent2"/>
              </a:buClr>
              <a:buFont typeface="Arial" charset="0"/>
              <a:buChar char="•"/>
              <a:defRPr sz="1600"/>
            </a:lvl2pPr>
            <a:lvl3pPr marL="483300" indent="-213300">
              <a:buClr>
                <a:schemeClr val="accent2"/>
              </a:buClr>
              <a:buFont typeface="Arial" charset="0"/>
              <a:buChar char="•"/>
              <a:defRPr sz="1600"/>
            </a:lvl3pPr>
            <a:lvl4pPr marL="753300" indent="-213300">
              <a:buClr>
                <a:schemeClr val="accent2"/>
              </a:buClr>
              <a:buFont typeface="Arial" charset="0"/>
              <a:buChar char="•"/>
              <a:defRPr sz="1600"/>
            </a:lvl4pPr>
            <a:lvl5pPr marL="1023300" indent="-213300">
              <a:buClr>
                <a:schemeClr val="accent2"/>
              </a:buClr>
              <a:buFont typeface="Arial" charset="0"/>
              <a:buChar cha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512AD5A-2C28-1D42-B971-4292A709C8F6}" type="slidenum">
              <a:rPr lang="en-US" smtClean="0"/>
              <a:pPr/>
              <a:t>‹#›</a:t>
            </a:fld>
            <a:endParaRPr lang="en-US" dirty="0"/>
          </a:p>
        </p:txBody>
      </p:sp>
      <p:sp>
        <p:nvSpPr>
          <p:cNvPr id="5" name="Picture Placeholder 4">
            <a:extLst>
              <a:ext uri="{FF2B5EF4-FFF2-40B4-BE49-F238E27FC236}">
                <a16:creationId xmlns:a16="http://schemas.microsoft.com/office/drawing/2014/main" id="{686E0835-88C8-D645-88BA-749620432FED}"/>
              </a:ext>
            </a:extLst>
          </p:cNvPr>
          <p:cNvSpPr>
            <a:spLocks noGrp="1"/>
          </p:cNvSpPr>
          <p:nvPr>
            <p:ph type="pic" sz="quarter" idx="13"/>
          </p:nvPr>
        </p:nvSpPr>
        <p:spPr>
          <a:xfrm>
            <a:off x="5960785" y="1096110"/>
            <a:ext cx="2094190" cy="1543396"/>
          </a:xfrm>
          <a:solidFill>
            <a:schemeClr val="tx1"/>
          </a:solidFill>
        </p:spPr>
        <p:txBody>
          <a:bodyPr/>
          <a:lstStyle/>
          <a:p>
            <a:endParaRPr lang="en-US"/>
          </a:p>
        </p:txBody>
      </p:sp>
      <p:sp>
        <p:nvSpPr>
          <p:cNvPr id="8" name="Picture Placeholder 4">
            <a:extLst>
              <a:ext uri="{FF2B5EF4-FFF2-40B4-BE49-F238E27FC236}">
                <a16:creationId xmlns:a16="http://schemas.microsoft.com/office/drawing/2014/main" id="{CF5178F2-936D-8E41-8C55-514592D17DA3}"/>
              </a:ext>
            </a:extLst>
          </p:cNvPr>
          <p:cNvSpPr>
            <a:spLocks noGrp="1"/>
          </p:cNvSpPr>
          <p:nvPr>
            <p:ph type="pic" sz="quarter" idx="14"/>
          </p:nvPr>
        </p:nvSpPr>
        <p:spPr>
          <a:xfrm>
            <a:off x="5960785" y="2792713"/>
            <a:ext cx="2094190" cy="1543396"/>
          </a:xfrm>
          <a:solidFill>
            <a:schemeClr val="tx1"/>
          </a:solidFill>
        </p:spPr>
        <p:txBody>
          <a:bodyPr/>
          <a:lstStyle/>
          <a:p>
            <a:endParaRPr lang="en-US"/>
          </a:p>
        </p:txBody>
      </p:sp>
      <p:sp>
        <p:nvSpPr>
          <p:cNvPr id="9" name="Picture Placeholder 4">
            <a:extLst>
              <a:ext uri="{FF2B5EF4-FFF2-40B4-BE49-F238E27FC236}">
                <a16:creationId xmlns:a16="http://schemas.microsoft.com/office/drawing/2014/main" id="{E34ED938-6A31-0B41-9E13-FF4AE5099F6A}"/>
              </a:ext>
            </a:extLst>
          </p:cNvPr>
          <p:cNvSpPr>
            <a:spLocks noGrp="1"/>
          </p:cNvSpPr>
          <p:nvPr>
            <p:ph type="pic" sz="quarter" idx="15"/>
          </p:nvPr>
        </p:nvSpPr>
        <p:spPr>
          <a:xfrm>
            <a:off x="3723612" y="1096110"/>
            <a:ext cx="2094190" cy="1543396"/>
          </a:xfrm>
          <a:solidFill>
            <a:schemeClr val="tx1"/>
          </a:solidFill>
        </p:spPr>
        <p:txBody>
          <a:bodyPr/>
          <a:lstStyle/>
          <a:p>
            <a:endParaRPr lang="en-US"/>
          </a:p>
        </p:txBody>
      </p:sp>
      <p:sp>
        <p:nvSpPr>
          <p:cNvPr id="10" name="Picture Placeholder 4">
            <a:extLst>
              <a:ext uri="{FF2B5EF4-FFF2-40B4-BE49-F238E27FC236}">
                <a16:creationId xmlns:a16="http://schemas.microsoft.com/office/drawing/2014/main" id="{43027DAA-C306-2F44-84E1-7D1E7CFB89ED}"/>
              </a:ext>
            </a:extLst>
          </p:cNvPr>
          <p:cNvSpPr>
            <a:spLocks noGrp="1"/>
          </p:cNvSpPr>
          <p:nvPr>
            <p:ph type="pic" sz="quarter" idx="16"/>
          </p:nvPr>
        </p:nvSpPr>
        <p:spPr>
          <a:xfrm>
            <a:off x="3723612" y="2792713"/>
            <a:ext cx="2094190" cy="1543396"/>
          </a:xfrm>
          <a:solidFill>
            <a:schemeClr val="tx1"/>
          </a:solidFill>
        </p:spPr>
        <p:txBody>
          <a:bodyPr/>
          <a:lstStyle/>
          <a:p>
            <a:endParaRPr lang="en-US"/>
          </a:p>
        </p:txBody>
      </p:sp>
    </p:spTree>
    <p:extLst>
      <p:ext uri="{BB962C8B-B14F-4D97-AF65-F5344CB8AC3E}">
        <p14:creationId xmlns:p14="http://schemas.microsoft.com/office/powerpoint/2010/main" val="386748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ain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097" y="238949"/>
            <a:ext cx="7973709" cy="640283"/>
          </a:xfrm>
        </p:spPr>
        <p:txBody>
          <a:bodyPr/>
          <a:lstStyle/>
          <a:p>
            <a:r>
              <a:rPr lang="en-US" dirty="0"/>
              <a:t>CLICK TO EDIT MASTER TITLE STYLE</a:t>
            </a:r>
          </a:p>
        </p:txBody>
      </p:sp>
      <p:sp>
        <p:nvSpPr>
          <p:cNvPr id="3" name="Content Placeholder 2"/>
          <p:cNvSpPr>
            <a:spLocks noGrp="1"/>
          </p:cNvSpPr>
          <p:nvPr>
            <p:ph idx="1" hasCustomPrompt="1"/>
          </p:nvPr>
        </p:nvSpPr>
        <p:spPr>
          <a:xfrm>
            <a:off x="314097" y="1096109"/>
            <a:ext cx="3735390" cy="366932"/>
          </a:xfrm>
        </p:spPr>
        <p:txBody>
          <a:bodyPr/>
          <a:lstStyle>
            <a:lvl1pPr>
              <a:defRPr sz="1600"/>
            </a:lvl1pPr>
            <a:lvl2pPr marL="0" indent="0">
              <a:buClr>
                <a:schemeClr val="accent2"/>
              </a:buClr>
              <a:buFont typeface="Arial" charset="0"/>
              <a:buNone/>
              <a:defRPr sz="1600"/>
            </a:lvl2pPr>
            <a:lvl3pPr marL="483300" indent="-213300">
              <a:buClr>
                <a:schemeClr val="accent2"/>
              </a:buClr>
              <a:buFont typeface="Arial" charset="0"/>
              <a:buChar char="•"/>
              <a:defRPr sz="1600"/>
            </a:lvl3pPr>
            <a:lvl4pPr marL="753300" indent="-213300">
              <a:buClr>
                <a:schemeClr val="accent2"/>
              </a:buClr>
              <a:buFont typeface="Arial" charset="0"/>
              <a:buChar char="•"/>
              <a:defRPr sz="1600"/>
            </a:lvl4pPr>
            <a:lvl5pPr marL="1023300" indent="-213300">
              <a:buClr>
                <a:schemeClr val="accent2"/>
              </a:buClr>
              <a:buFont typeface="Arial" charset="0"/>
              <a:buChar char="•"/>
              <a:defRPr sz="1600"/>
            </a:lvl5pPr>
          </a:lstStyle>
          <a:p>
            <a:pPr lvl="0"/>
            <a:r>
              <a:rPr lang="en-US" dirty="0"/>
              <a:t>Edit Master subtitle</a:t>
            </a:r>
          </a:p>
        </p:txBody>
      </p:sp>
      <p:sp>
        <p:nvSpPr>
          <p:cNvPr id="6" name="Slide Number Placeholder 5"/>
          <p:cNvSpPr>
            <a:spLocks noGrp="1"/>
          </p:cNvSpPr>
          <p:nvPr>
            <p:ph type="sldNum" sz="quarter" idx="12"/>
          </p:nvPr>
        </p:nvSpPr>
        <p:spPr/>
        <p:txBody>
          <a:bodyPr/>
          <a:lstStyle/>
          <a:p>
            <a:fld id="{5512AD5A-2C28-1D42-B971-4292A709C8F6}" type="slidenum">
              <a:rPr lang="en-US" smtClean="0"/>
              <a:pPr/>
              <a:t>‹#›</a:t>
            </a:fld>
            <a:endParaRPr lang="en-US" dirty="0"/>
          </a:p>
        </p:txBody>
      </p:sp>
      <p:sp>
        <p:nvSpPr>
          <p:cNvPr id="5" name="Picture Placeholder 4">
            <a:extLst>
              <a:ext uri="{FF2B5EF4-FFF2-40B4-BE49-F238E27FC236}">
                <a16:creationId xmlns:a16="http://schemas.microsoft.com/office/drawing/2014/main" id="{686E0835-88C8-D645-88BA-749620432FED}"/>
              </a:ext>
            </a:extLst>
          </p:cNvPr>
          <p:cNvSpPr>
            <a:spLocks noGrp="1"/>
          </p:cNvSpPr>
          <p:nvPr>
            <p:ph type="pic" sz="quarter" idx="13" hasCustomPrompt="1"/>
          </p:nvPr>
        </p:nvSpPr>
        <p:spPr>
          <a:xfrm>
            <a:off x="409303" y="1463041"/>
            <a:ext cx="6435634" cy="2778759"/>
          </a:xfrm>
          <a:solidFill>
            <a:schemeClr val="tx1"/>
          </a:solidFill>
        </p:spPr>
        <p:txBody>
          <a:bodyPr/>
          <a:lstStyle/>
          <a:p>
            <a:r>
              <a:rPr lang="en-US" dirty="0"/>
              <a:t>Picture or diagram</a:t>
            </a:r>
          </a:p>
        </p:txBody>
      </p:sp>
    </p:spTree>
    <p:extLst>
      <p:ext uri="{BB962C8B-B14F-4D97-AF65-F5344CB8AC3E}">
        <p14:creationId xmlns:p14="http://schemas.microsoft.com/office/powerpoint/2010/main" val="163342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 WHO Blue">
    <p:bg>
      <p:bgPr>
        <a:solidFill>
          <a:schemeClr val="accent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C1B5EC-3892-1041-B426-1391C448519D}"/>
              </a:ext>
            </a:extLst>
          </p:cNvPr>
          <p:cNvSpPr/>
          <p:nvPr userDrawn="1"/>
        </p:nvSpPr>
        <p:spPr>
          <a:xfrm>
            <a:off x="0" y="7472"/>
            <a:ext cx="9144000" cy="51360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b="1" dirty="0">
              <a:solidFill>
                <a:schemeClr val="bg1"/>
              </a:solidFill>
            </a:endParaRPr>
          </a:p>
        </p:txBody>
      </p:sp>
      <p:pic>
        <p:nvPicPr>
          <p:cNvPr id="13" name="Picture 12">
            <a:extLst>
              <a:ext uri="{FF2B5EF4-FFF2-40B4-BE49-F238E27FC236}">
                <a16:creationId xmlns:a16="http://schemas.microsoft.com/office/drawing/2014/main" id="{50D314A1-5576-844F-B2EC-D4931A9D7C2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246"/>
          <a:stretch/>
        </p:blipFill>
        <p:spPr>
          <a:xfrm>
            <a:off x="7927527" y="0"/>
            <a:ext cx="1216473" cy="5143500"/>
          </a:xfrm>
          <a:prstGeom prst="rect">
            <a:avLst/>
          </a:prstGeom>
        </p:spPr>
      </p:pic>
      <p:pic>
        <p:nvPicPr>
          <p:cNvPr id="15" name="Picture 14">
            <a:extLst>
              <a:ext uri="{FF2B5EF4-FFF2-40B4-BE49-F238E27FC236}">
                <a16:creationId xmlns:a16="http://schemas.microsoft.com/office/drawing/2014/main" id="{B0A4C4C3-2517-8949-90DB-193FC6186A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4564" y="4564696"/>
            <a:ext cx="1331823" cy="405889"/>
          </a:xfrm>
          <a:prstGeom prst="rect">
            <a:avLst/>
          </a:prstGeom>
        </p:spPr>
      </p:pic>
      <p:sp>
        <p:nvSpPr>
          <p:cNvPr id="10" name="Title 1">
            <a:extLst>
              <a:ext uri="{FF2B5EF4-FFF2-40B4-BE49-F238E27FC236}">
                <a16:creationId xmlns:a16="http://schemas.microsoft.com/office/drawing/2014/main" id="{5F946DCD-40FE-694D-87EE-D8D6E985E5AB}"/>
              </a:ext>
            </a:extLst>
          </p:cNvPr>
          <p:cNvSpPr>
            <a:spLocks noGrp="1"/>
          </p:cNvSpPr>
          <p:nvPr>
            <p:ph type="title" hasCustomPrompt="1"/>
          </p:nvPr>
        </p:nvSpPr>
        <p:spPr>
          <a:xfrm>
            <a:off x="314098" y="1097091"/>
            <a:ext cx="5151038" cy="1512235"/>
          </a:xfrm>
        </p:spPr>
        <p:txBody>
          <a:bodyPr anchor="b">
            <a:noAutofit/>
          </a:bodyPr>
          <a:lstStyle>
            <a:lvl1pPr>
              <a:defRPr sz="2400">
                <a:solidFill>
                  <a:schemeClr val="tx2"/>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F9105351-D0D5-AE48-8229-2053FE6A3BCB}"/>
              </a:ext>
            </a:extLst>
          </p:cNvPr>
          <p:cNvSpPr>
            <a:spLocks noGrp="1"/>
          </p:cNvSpPr>
          <p:nvPr>
            <p:ph type="sldNum" sz="quarter" idx="4"/>
          </p:nvPr>
        </p:nvSpPr>
        <p:spPr>
          <a:xfrm>
            <a:off x="8370278" y="238949"/>
            <a:ext cx="465503" cy="241697"/>
          </a:xfrm>
          <a:prstGeom prst="rect">
            <a:avLst/>
          </a:prstGeom>
        </p:spPr>
        <p:txBody>
          <a:bodyPr vert="horz" lIns="91440" tIns="45720" rIns="91440" bIns="45720" rtlCol="0" anchor="t"/>
          <a:lstStyle>
            <a:lvl1pPr algn="r">
              <a:defRPr sz="1000" b="1">
                <a:solidFill>
                  <a:schemeClr val="bg2"/>
                </a:solidFill>
              </a:defRPr>
            </a:lvl1pPr>
          </a:lstStyle>
          <a:p>
            <a:fld id="{5512AD5A-2C28-1D42-B971-4292A709C8F6}" type="slidenum">
              <a:rPr lang="en-US" smtClean="0"/>
              <a:pPr/>
              <a:t>‹#›</a:t>
            </a:fld>
            <a:endParaRPr lang="en-US" dirty="0"/>
          </a:p>
        </p:txBody>
      </p:sp>
      <p:cxnSp>
        <p:nvCxnSpPr>
          <p:cNvPr id="16" name="Straight Connector 15">
            <a:extLst>
              <a:ext uri="{FF2B5EF4-FFF2-40B4-BE49-F238E27FC236}">
                <a16:creationId xmlns:a16="http://schemas.microsoft.com/office/drawing/2014/main" id="{1D3BB133-F00B-1B46-A5EE-7D654882711C}"/>
              </a:ext>
            </a:extLst>
          </p:cNvPr>
          <p:cNvCxnSpPr>
            <a:cxnSpLocks/>
          </p:cNvCxnSpPr>
          <p:nvPr userDrawn="1"/>
        </p:nvCxnSpPr>
        <p:spPr>
          <a:xfrm>
            <a:off x="394564" y="4462272"/>
            <a:ext cx="7671407"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06EE953-6E46-DE4E-822E-C28F86766CF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43778" y="4538941"/>
            <a:ext cx="1622193" cy="431644"/>
          </a:xfrm>
          <a:prstGeom prst="rect">
            <a:avLst/>
          </a:prstGeom>
        </p:spPr>
      </p:pic>
    </p:spTree>
    <p:extLst>
      <p:ext uri="{BB962C8B-B14F-4D97-AF65-F5344CB8AC3E}">
        <p14:creationId xmlns:p14="http://schemas.microsoft.com/office/powerpoint/2010/main" val="124940173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 R&amp;D Blu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0287D0-D3CC-EB49-AAC0-ED13798394B7}"/>
              </a:ext>
            </a:extLst>
          </p:cNvPr>
          <p:cNvSpPr/>
          <p:nvPr userDrawn="1"/>
        </p:nvSpPr>
        <p:spPr>
          <a:xfrm>
            <a:off x="360" y="0"/>
            <a:ext cx="914364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b="1" dirty="0">
              <a:solidFill>
                <a:schemeClr val="bg1"/>
              </a:solidFill>
            </a:endParaRPr>
          </a:p>
        </p:txBody>
      </p:sp>
      <p:pic>
        <p:nvPicPr>
          <p:cNvPr id="12" name="Picture 11">
            <a:extLst>
              <a:ext uri="{FF2B5EF4-FFF2-40B4-BE49-F238E27FC236}">
                <a16:creationId xmlns:a16="http://schemas.microsoft.com/office/drawing/2014/main" id="{095EF3FA-DD27-374D-A078-26DA24113C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246"/>
          <a:stretch/>
        </p:blipFill>
        <p:spPr>
          <a:xfrm>
            <a:off x="7927527" y="0"/>
            <a:ext cx="1216473" cy="5143500"/>
          </a:xfrm>
          <a:prstGeom prst="rect">
            <a:avLst/>
          </a:prstGeom>
        </p:spPr>
      </p:pic>
      <p:pic>
        <p:nvPicPr>
          <p:cNvPr id="5" name="Picture 4">
            <a:extLst>
              <a:ext uri="{FF2B5EF4-FFF2-40B4-BE49-F238E27FC236}">
                <a16:creationId xmlns:a16="http://schemas.microsoft.com/office/drawing/2014/main" id="{8F89AD80-7214-3C4B-9866-B23D181578D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4564" y="4564696"/>
            <a:ext cx="1331823" cy="405889"/>
          </a:xfrm>
          <a:prstGeom prst="rect">
            <a:avLst/>
          </a:prstGeom>
        </p:spPr>
      </p:pic>
      <p:sp>
        <p:nvSpPr>
          <p:cNvPr id="9" name="Title 1">
            <a:extLst>
              <a:ext uri="{FF2B5EF4-FFF2-40B4-BE49-F238E27FC236}">
                <a16:creationId xmlns:a16="http://schemas.microsoft.com/office/drawing/2014/main" id="{5F946DCD-40FE-694D-87EE-D8D6E985E5AB}"/>
              </a:ext>
            </a:extLst>
          </p:cNvPr>
          <p:cNvSpPr>
            <a:spLocks noGrp="1"/>
          </p:cNvSpPr>
          <p:nvPr>
            <p:ph type="title" hasCustomPrompt="1"/>
          </p:nvPr>
        </p:nvSpPr>
        <p:spPr>
          <a:xfrm>
            <a:off x="314098" y="1097091"/>
            <a:ext cx="5151038" cy="1512235"/>
          </a:xfrm>
        </p:spPr>
        <p:txBody>
          <a:bodyPr anchor="b">
            <a:noAutofit/>
          </a:bodyPr>
          <a:lstStyle>
            <a:lvl1pPr>
              <a:defRPr sz="2400">
                <a:solidFill>
                  <a:schemeClr val="tx2"/>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B4AD1C56-2FF3-6143-9868-4C4F27FC9CBD}"/>
              </a:ext>
            </a:extLst>
          </p:cNvPr>
          <p:cNvSpPr>
            <a:spLocks noGrp="1"/>
          </p:cNvSpPr>
          <p:nvPr>
            <p:ph type="sldNum" sz="quarter" idx="4"/>
          </p:nvPr>
        </p:nvSpPr>
        <p:spPr>
          <a:xfrm>
            <a:off x="8370278" y="238949"/>
            <a:ext cx="465503" cy="241697"/>
          </a:xfrm>
          <a:prstGeom prst="rect">
            <a:avLst/>
          </a:prstGeom>
        </p:spPr>
        <p:txBody>
          <a:bodyPr vert="horz" lIns="91440" tIns="45720" rIns="91440" bIns="45720" rtlCol="0" anchor="t"/>
          <a:lstStyle>
            <a:lvl1pPr algn="r">
              <a:defRPr sz="1000" b="1">
                <a:solidFill>
                  <a:schemeClr val="bg2"/>
                </a:solidFill>
              </a:defRPr>
            </a:lvl1pPr>
          </a:lstStyle>
          <a:p>
            <a:fld id="{5512AD5A-2C28-1D42-B971-4292A709C8F6}" type="slidenum">
              <a:rPr lang="en-US" smtClean="0"/>
              <a:pPr/>
              <a:t>‹#›</a:t>
            </a:fld>
            <a:endParaRPr lang="en-US" dirty="0"/>
          </a:p>
        </p:txBody>
      </p:sp>
      <p:cxnSp>
        <p:nvCxnSpPr>
          <p:cNvPr id="10" name="Straight Connector 9">
            <a:extLst>
              <a:ext uri="{FF2B5EF4-FFF2-40B4-BE49-F238E27FC236}">
                <a16:creationId xmlns:a16="http://schemas.microsoft.com/office/drawing/2014/main" id="{91FFC180-514D-8449-914F-4C54D3124EA1}"/>
              </a:ext>
            </a:extLst>
          </p:cNvPr>
          <p:cNvCxnSpPr>
            <a:cxnSpLocks/>
          </p:cNvCxnSpPr>
          <p:nvPr userDrawn="1"/>
        </p:nvCxnSpPr>
        <p:spPr>
          <a:xfrm>
            <a:off x="394564" y="4462272"/>
            <a:ext cx="767140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0326447-67C9-4047-8B0D-45AF18AE017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43778" y="4538941"/>
            <a:ext cx="1622193" cy="431644"/>
          </a:xfrm>
          <a:prstGeom prst="rect">
            <a:avLst/>
          </a:prstGeom>
        </p:spPr>
      </p:pic>
    </p:spTree>
    <p:extLst>
      <p:ext uri="{BB962C8B-B14F-4D97-AF65-F5344CB8AC3E}">
        <p14:creationId xmlns:p14="http://schemas.microsoft.com/office/powerpoint/2010/main" val="281527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plus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097" y="238949"/>
            <a:ext cx="7973707" cy="640283"/>
          </a:xfrm>
        </p:spPr>
        <p:txBody>
          <a:bodyPr/>
          <a:lstStyle/>
          <a:p>
            <a:r>
              <a:rPr lang="en-US" dirty="0"/>
              <a:t>CLICK TO EDIT MASTER TITLE STYLE</a:t>
            </a:r>
          </a:p>
        </p:txBody>
      </p:sp>
      <p:sp>
        <p:nvSpPr>
          <p:cNvPr id="3" name="Content Placeholder 2"/>
          <p:cNvSpPr>
            <a:spLocks noGrp="1"/>
          </p:cNvSpPr>
          <p:nvPr>
            <p:ph sz="half" idx="1"/>
          </p:nvPr>
        </p:nvSpPr>
        <p:spPr>
          <a:xfrm>
            <a:off x="314097" y="1096108"/>
            <a:ext cx="3886200" cy="3263504"/>
          </a:xfrm>
        </p:spPr>
        <p:txBody>
          <a:bodyPr>
            <a:normAutofit/>
          </a:bodyPr>
          <a:lstStyle>
            <a:lvl1pPr>
              <a:defRPr sz="1600"/>
            </a:lvl1pPr>
            <a:lvl2pPr marL="159300" indent="-159300">
              <a:defRPr sz="1600"/>
            </a:lvl2pPr>
            <a:lvl3pPr marL="429300" indent="-159300">
              <a:defRPr sz="1600"/>
            </a:lvl3pPr>
            <a:lvl4pPr marL="699300" indent="-159300">
              <a:defRPr sz="1600"/>
            </a:lvl4pPr>
            <a:lvl5pPr marL="969300" indent="-159300">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12" name="Picture Placeholder 11">
            <a:extLst>
              <a:ext uri="{FF2B5EF4-FFF2-40B4-BE49-F238E27FC236}">
                <a16:creationId xmlns:a16="http://schemas.microsoft.com/office/drawing/2014/main" id="{20C87A7F-1995-784B-8073-50A91DE6CFEF}"/>
              </a:ext>
            </a:extLst>
          </p:cNvPr>
          <p:cNvSpPr>
            <a:spLocks noGrp="1"/>
          </p:cNvSpPr>
          <p:nvPr>
            <p:ph type="pic" sz="quarter" idx="13"/>
          </p:nvPr>
        </p:nvSpPr>
        <p:spPr>
          <a:xfrm>
            <a:off x="4629150" y="1146908"/>
            <a:ext cx="4112514" cy="3037386"/>
          </a:xfrm>
        </p:spPr>
        <p:txBody>
          <a:bodyPr/>
          <a:lstStyle/>
          <a:p>
            <a:r>
              <a:rPr lang="en-US"/>
              <a:t>Click icon to add picture</a:t>
            </a:r>
            <a:endParaRPr lang="en-US" dirty="0"/>
          </a:p>
        </p:txBody>
      </p:sp>
    </p:spTree>
    <p:extLst>
      <p:ext uri="{BB962C8B-B14F-4D97-AF65-F5344CB8AC3E}">
        <p14:creationId xmlns:p14="http://schemas.microsoft.com/office/powerpoint/2010/main" val="187656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C11CBED-4DDC-AC4E-9915-6DA92D84706F}"/>
              </a:ext>
            </a:extLst>
          </p:cNvPr>
          <p:cNvSpPr>
            <a:spLocks noGrp="1"/>
          </p:cNvSpPr>
          <p:nvPr>
            <p:ph sz="half" idx="14"/>
          </p:nvPr>
        </p:nvSpPr>
        <p:spPr>
          <a:xfrm>
            <a:off x="4636205" y="1096108"/>
            <a:ext cx="4098143" cy="3263504"/>
          </a:xfrm>
        </p:spPr>
        <p:txBody>
          <a:bodyPr>
            <a:normAutofit/>
          </a:bodyPr>
          <a:lstStyle>
            <a:lvl1pPr>
              <a:defRPr sz="1600"/>
            </a:lvl1pPr>
            <a:lvl2pPr marL="159300" indent="-159300">
              <a:defRPr sz="1600"/>
            </a:lvl2pPr>
            <a:lvl3pPr marL="429300" indent="-159300">
              <a:defRPr sz="1600"/>
            </a:lvl3pPr>
            <a:lvl4pPr marL="699300" indent="-159300">
              <a:defRPr sz="1600"/>
            </a:lvl4pPr>
            <a:lvl5pPr marL="969300" indent="-159300">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14097" y="238949"/>
            <a:ext cx="7973707" cy="640283"/>
          </a:xfrm>
        </p:spPr>
        <p:txBody>
          <a:bodyPr/>
          <a:lstStyle/>
          <a:p>
            <a:r>
              <a:rPr lang="en-US" dirty="0"/>
              <a:t>CLICK TO EDIT MASTER TITLE STYLE</a:t>
            </a:r>
          </a:p>
        </p:txBody>
      </p:sp>
      <p:sp>
        <p:nvSpPr>
          <p:cNvPr id="3" name="Content Placeholder 2"/>
          <p:cNvSpPr>
            <a:spLocks noGrp="1"/>
          </p:cNvSpPr>
          <p:nvPr>
            <p:ph sz="half" idx="1"/>
          </p:nvPr>
        </p:nvSpPr>
        <p:spPr>
          <a:xfrm>
            <a:off x="314096" y="1096108"/>
            <a:ext cx="4098143" cy="3263504"/>
          </a:xfrm>
        </p:spPr>
        <p:txBody>
          <a:bodyPr>
            <a:normAutofit/>
          </a:bodyPr>
          <a:lstStyle>
            <a:lvl1pPr>
              <a:defRPr sz="1600"/>
            </a:lvl1pPr>
            <a:lvl2pPr marL="159300" indent="-159300">
              <a:defRPr sz="1600"/>
            </a:lvl2pPr>
            <a:lvl3pPr marL="429300" indent="-159300">
              <a:defRPr sz="1600"/>
            </a:lvl3pPr>
            <a:lvl4pPr marL="699300" indent="-159300">
              <a:defRPr sz="1600"/>
            </a:lvl4pPr>
            <a:lvl5pPr marL="969300" indent="-159300">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Tree>
    <p:extLst>
      <p:ext uri="{BB962C8B-B14F-4D97-AF65-F5344CB8AC3E}">
        <p14:creationId xmlns:p14="http://schemas.microsoft.com/office/powerpoint/2010/main" val="182302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323CE5-7BFA-1445-8D5F-4DE18EE32FFC}"/>
              </a:ext>
            </a:extLst>
          </p:cNvPr>
          <p:cNvPicPr>
            <a:picLocks noChangeAspect="1"/>
          </p:cNvPicPr>
          <p:nvPr userDrawn="1"/>
        </p:nvPicPr>
        <p:blipFill rotWithShape="1">
          <a:blip r:embed="rId20" cstate="email">
            <a:extLst>
              <a:ext uri="{28A0092B-C50C-407E-A947-70E740481C1C}">
                <a14:useLocalDpi xmlns:a14="http://schemas.microsoft.com/office/drawing/2010/main"/>
              </a:ext>
            </a:extLst>
          </a:blip>
          <a:srcRect l="-25246"/>
          <a:stretch/>
        </p:blipFill>
        <p:spPr>
          <a:xfrm>
            <a:off x="7927314" y="0"/>
            <a:ext cx="1216473" cy="5143500"/>
          </a:xfrm>
          <a:prstGeom prst="rect">
            <a:avLst/>
          </a:prstGeom>
        </p:spPr>
      </p:pic>
      <p:sp>
        <p:nvSpPr>
          <p:cNvPr id="6" name="Slide Number Placeholder 5"/>
          <p:cNvSpPr>
            <a:spLocks noGrp="1"/>
          </p:cNvSpPr>
          <p:nvPr>
            <p:ph type="sldNum" sz="quarter" idx="4"/>
          </p:nvPr>
        </p:nvSpPr>
        <p:spPr>
          <a:xfrm>
            <a:off x="8370278" y="238949"/>
            <a:ext cx="465503" cy="241697"/>
          </a:xfrm>
          <a:prstGeom prst="rect">
            <a:avLst/>
          </a:prstGeom>
        </p:spPr>
        <p:txBody>
          <a:bodyPr vert="horz" lIns="91440" tIns="45720" rIns="91440" bIns="45720" rtlCol="0" anchor="t"/>
          <a:lstStyle>
            <a:lvl1pPr algn="r">
              <a:defRPr sz="1000" b="1">
                <a:solidFill>
                  <a:schemeClr val="bg2"/>
                </a:solidFill>
              </a:defRPr>
            </a:lvl1pPr>
          </a:lstStyle>
          <a:p>
            <a:fld id="{5512AD5A-2C28-1D42-B971-4292A709C8F6}" type="slidenum">
              <a:rPr lang="en-US" smtClean="0"/>
              <a:pPr/>
              <a:t>‹#›</a:t>
            </a:fld>
            <a:endParaRPr lang="en-US" dirty="0"/>
          </a:p>
        </p:txBody>
      </p:sp>
      <p:sp>
        <p:nvSpPr>
          <p:cNvPr id="3" name="Text Placeholder 2"/>
          <p:cNvSpPr>
            <a:spLocks noGrp="1"/>
          </p:cNvSpPr>
          <p:nvPr>
            <p:ph type="body" idx="1"/>
          </p:nvPr>
        </p:nvSpPr>
        <p:spPr>
          <a:xfrm>
            <a:off x="314097" y="1096110"/>
            <a:ext cx="8222742" cy="32400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14097" y="238949"/>
            <a:ext cx="7973707" cy="640283"/>
          </a:xfrm>
          <a:prstGeom prst="rect">
            <a:avLst/>
          </a:prstGeom>
        </p:spPr>
        <p:txBody>
          <a:bodyPr vert="horz" lIns="91440" tIns="45720" rIns="91440" bIns="45720" rtlCol="0" anchor="t">
            <a:noAutofit/>
          </a:bodyPr>
          <a:lstStyle/>
          <a:p>
            <a:r>
              <a:rPr lang="en-US" dirty="0"/>
              <a:t>CLICK TO EDIT MASTER TITLE STYLE</a:t>
            </a:r>
          </a:p>
        </p:txBody>
      </p:sp>
      <p:cxnSp>
        <p:nvCxnSpPr>
          <p:cNvPr id="5" name="Straight Connector 4">
            <a:extLst>
              <a:ext uri="{FF2B5EF4-FFF2-40B4-BE49-F238E27FC236}">
                <a16:creationId xmlns:a16="http://schemas.microsoft.com/office/drawing/2014/main" id="{E1BC9B48-009B-C84C-89A4-C10FC17850FB}"/>
              </a:ext>
            </a:extLst>
          </p:cNvPr>
          <p:cNvCxnSpPr>
            <a:cxnSpLocks/>
          </p:cNvCxnSpPr>
          <p:nvPr userDrawn="1"/>
        </p:nvCxnSpPr>
        <p:spPr>
          <a:xfrm>
            <a:off x="394564" y="4462272"/>
            <a:ext cx="767140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4A37DE6-A42C-3F4B-9FF4-A4E455E68D30}"/>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394564" y="4564696"/>
            <a:ext cx="1331823" cy="405889"/>
          </a:xfrm>
          <a:prstGeom prst="rect">
            <a:avLst/>
          </a:prstGeom>
        </p:spPr>
      </p:pic>
      <p:pic>
        <p:nvPicPr>
          <p:cNvPr id="10" name="Picture 9">
            <a:extLst>
              <a:ext uri="{FF2B5EF4-FFF2-40B4-BE49-F238E27FC236}">
                <a16:creationId xmlns:a16="http://schemas.microsoft.com/office/drawing/2014/main" id="{AA5C0729-B78A-2945-8F97-78FA4B3177B9}"/>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435069" y="4538941"/>
            <a:ext cx="1631258" cy="418765"/>
          </a:xfrm>
          <a:prstGeom prst="rect">
            <a:avLst/>
          </a:prstGeom>
        </p:spPr>
      </p:pic>
    </p:spTree>
    <p:extLst>
      <p:ext uri="{BB962C8B-B14F-4D97-AF65-F5344CB8AC3E}">
        <p14:creationId xmlns:p14="http://schemas.microsoft.com/office/powerpoint/2010/main" val="3350808940"/>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34" r:id="rId3"/>
    <p:sldLayoutId id="2147483736" r:id="rId4"/>
    <p:sldLayoutId id="2147483735" r:id="rId5"/>
    <p:sldLayoutId id="2147483718" r:id="rId6"/>
    <p:sldLayoutId id="2147483719" r:id="rId7"/>
    <p:sldLayoutId id="2147483724" r:id="rId8"/>
    <p:sldLayoutId id="2147483725" r:id="rId9"/>
    <p:sldLayoutId id="2147483726" r:id="rId10"/>
    <p:sldLayoutId id="2147483727" r:id="rId11"/>
    <p:sldLayoutId id="2147483728" r:id="rId12"/>
    <p:sldLayoutId id="2147483733" r:id="rId13"/>
    <p:sldLayoutId id="2147483740" r:id="rId14"/>
    <p:sldLayoutId id="2147483741" r:id="rId15"/>
    <p:sldLayoutId id="2147483743" r:id="rId16"/>
    <p:sldLayoutId id="2147483756" r:id="rId17"/>
    <p:sldLayoutId id="2147483757" r:id="rId18"/>
  </p:sldLayoutIdLst>
  <p:hf hdr="0" ftr="0" dt="0"/>
  <p:txStyles>
    <p:titleStyle>
      <a:lvl1pPr marL="0" indent="0" algn="l" defTabSz="685800" rtl="0" eaLnBrk="1" latinLnBrk="0" hangingPunct="1">
        <a:lnSpc>
          <a:spcPct val="90000"/>
        </a:lnSpc>
        <a:spcBef>
          <a:spcPct val="0"/>
        </a:spcBef>
        <a:buFont typeface="+mj-lt"/>
        <a:buNone/>
        <a:defRPr sz="2100" b="1" kern="1200">
          <a:solidFill>
            <a:schemeClr val="bg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600" kern="1200">
          <a:solidFill>
            <a:schemeClr val="bg2"/>
          </a:solidFill>
          <a:latin typeface="+mn-lt"/>
          <a:ea typeface="+mn-ea"/>
          <a:cs typeface="+mn-cs"/>
        </a:defRPr>
      </a:lvl1pPr>
      <a:lvl2pPr marL="213300" indent="-213300" algn="l" defTabSz="685800" rtl="0" eaLnBrk="1" latinLnBrk="0" hangingPunct="1">
        <a:lnSpc>
          <a:spcPct val="90000"/>
        </a:lnSpc>
        <a:spcBef>
          <a:spcPts val="375"/>
        </a:spcBef>
        <a:buClr>
          <a:schemeClr val="accent2"/>
        </a:buClr>
        <a:buFont typeface="Arial" charset="0"/>
        <a:buChar char="•"/>
        <a:defRPr sz="1600" kern="1200">
          <a:solidFill>
            <a:schemeClr val="bg2"/>
          </a:solidFill>
          <a:latin typeface="+mn-lt"/>
          <a:ea typeface="+mn-ea"/>
          <a:cs typeface="+mn-cs"/>
        </a:defRPr>
      </a:lvl2pPr>
      <a:lvl3pPr marL="483300" indent="-213300" algn="l" defTabSz="685800" rtl="0" eaLnBrk="1" latinLnBrk="0" hangingPunct="1">
        <a:lnSpc>
          <a:spcPct val="90000"/>
        </a:lnSpc>
        <a:spcBef>
          <a:spcPts val="375"/>
        </a:spcBef>
        <a:buClr>
          <a:schemeClr val="accent2"/>
        </a:buClr>
        <a:buFont typeface="Arial" charset="0"/>
        <a:buChar char="•"/>
        <a:defRPr sz="1600" kern="1200">
          <a:solidFill>
            <a:schemeClr val="bg2"/>
          </a:solidFill>
          <a:latin typeface="+mn-lt"/>
          <a:ea typeface="+mn-ea"/>
          <a:cs typeface="+mn-cs"/>
        </a:defRPr>
      </a:lvl3pPr>
      <a:lvl4pPr marL="753300" indent="-213300" algn="l" defTabSz="685800" rtl="0" eaLnBrk="1" latinLnBrk="0" hangingPunct="1">
        <a:lnSpc>
          <a:spcPct val="90000"/>
        </a:lnSpc>
        <a:spcBef>
          <a:spcPts val="375"/>
        </a:spcBef>
        <a:buClr>
          <a:schemeClr val="accent2"/>
        </a:buClr>
        <a:buFont typeface="Arial" charset="0"/>
        <a:buChar char="•"/>
        <a:defRPr sz="1600" kern="1200">
          <a:solidFill>
            <a:schemeClr val="bg2"/>
          </a:solidFill>
          <a:latin typeface="+mn-lt"/>
          <a:ea typeface="+mn-ea"/>
          <a:cs typeface="+mn-cs"/>
        </a:defRPr>
      </a:lvl4pPr>
      <a:lvl5pPr marL="1023300" indent="-213300" algn="l" defTabSz="685800" rtl="0" eaLnBrk="1" latinLnBrk="0" hangingPunct="1">
        <a:lnSpc>
          <a:spcPct val="90000"/>
        </a:lnSpc>
        <a:spcBef>
          <a:spcPts val="375"/>
        </a:spcBef>
        <a:buClr>
          <a:schemeClr val="accent2"/>
        </a:buClr>
        <a:buFont typeface="Arial" charset="0"/>
        <a:buChar char="•"/>
        <a:defRPr sz="16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notesSlide" Target="../notesSlides/notesSlide9.xm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33.emf"/><Relationship Id="rId11" Type="http://schemas.openxmlformats.org/officeDocument/2006/relationships/image" Target="../media/image38.png"/><Relationship Id="rId5" Type="http://schemas.openxmlformats.org/officeDocument/2006/relationships/oleObject" Target="../embeddings/oleObject2.bin"/><Relationship Id="rId10" Type="http://schemas.openxmlformats.org/officeDocument/2006/relationships/image" Target="../media/image37.jpeg"/><Relationship Id="rId4" Type="http://schemas.openxmlformats.org/officeDocument/2006/relationships/image" Target="../media/image32.jpe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C46C79-CE28-51C6-3720-B1B23511450C}"/>
              </a:ext>
            </a:extLst>
          </p:cNvPr>
          <p:cNvSpPr txBox="1"/>
          <p:nvPr/>
        </p:nvSpPr>
        <p:spPr>
          <a:xfrm>
            <a:off x="266792" y="234534"/>
            <a:ext cx="4983327" cy="2001510"/>
          </a:xfrm>
          <a:prstGeom prst="rect">
            <a:avLst/>
          </a:prstGeom>
          <a:noFill/>
        </p:spPr>
        <p:txBody>
          <a:bodyPr wrap="square" rtlCol="0">
            <a:spAutoFit/>
          </a:bodyPr>
          <a:lstStyle/>
          <a:p>
            <a:pPr defTabSz="685800">
              <a:lnSpc>
                <a:spcPts val="3750"/>
              </a:lnSpc>
              <a:defRPr/>
            </a:pPr>
            <a:r>
              <a:rPr lang="en-US" sz="2800" b="1" dirty="0">
                <a:solidFill>
                  <a:srgbClr val="FFFF00"/>
                </a:solidFill>
                <a:effectLst>
                  <a:glow rad="127000">
                    <a:srgbClr val="030F29">
                      <a:alpha val="38000"/>
                    </a:srgbClr>
                  </a:glow>
                </a:effectLst>
                <a:latin typeface="Arial" panose="020B0604020202020204" pitchFamily="34" charset="0"/>
                <a:cs typeface="Arial" panose="020B0604020202020204" pitchFamily="34" charset="0"/>
              </a:rPr>
              <a:t>A global effort to identify viral and bacterial families that are anticipated to threaten public health</a:t>
            </a:r>
            <a:endParaRPr lang="en-GB" sz="2800" b="1" dirty="0">
              <a:solidFill>
                <a:srgbClr val="FFFF00"/>
              </a:solidFill>
              <a:effectLst>
                <a:glow rad="127000">
                  <a:srgbClr val="030F29">
                    <a:alpha val="38000"/>
                  </a:srgbClr>
                </a:glo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45E2C08A-5C6E-9AD6-B92C-36B10E758D55}"/>
              </a:ext>
            </a:extLst>
          </p:cNvPr>
          <p:cNvSpPr txBox="1"/>
          <p:nvPr/>
        </p:nvSpPr>
        <p:spPr>
          <a:xfrm>
            <a:off x="472455" y="2907457"/>
            <a:ext cx="4572000" cy="646331"/>
          </a:xfrm>
          <a:prstGeom prst="rect">
            <a:avLst/>
          </a:prstGeom>
          <a:noFill/>
        </p:spPr>
        <p:txBody>
          <a:bodyPr wrap="square">
            <a:spAutoFit/>
          </a:bodyPr>
          <a:lstStyle/>
          <a:p>
            <a:r>
              <a:rPr lang="fr-CH" dirty="0"/>
              <a:t>Marie-Paule Kieny</a:t>
            </a:r>
          </a:p>
          <a:p>
            <a:r>
              <a:rPr lang="fr-CH" dirty="0"/>
              <a:t>Chair of the </a:t>
            </a:r>
            <a:r>
              <a:rPr lang="fr-CH" dirty="0" err="1"/>
              <a:t>Rhabdoviridae</a:t>
            </a:r>
            <a:r>
              <a:rPr lang="fr-CH" dirty="0"/>
              <a:t> WG</a:t>
            </a:r>
          </a:p>
        </p:txBody>
      </p:sp>
    </p:spTree>
    <p:extLst>
      <p:ext uri="{BB962C8B-B14F-4D97-AF65-F5344CB8AC3E}">
        <p14:creationId xmlns:p14="http://schemas.microsoft.com/office/powerpoint/2010/main" val="1050829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C991-3F60-4C2C-36B8-3380C2E2D743}"/>
              </a:ext>
            </a:extLst>
          </p:cNvPr>
          <p:cNvSpPr>
            <a:spLocks noGrp="1"/>
          </p:cNvSpPr>
          <p:nvPr>
            <p:ph type="title"/>
          </p:nvPr>
        </p:nvSpPr>
        <p:spPr>
          <a:xfrm>
            <a:off x="8707" y="167958"/>
            <a:ext cx="8315965" cy="669738"/>
          </a:xfrm>
        </p:spPr>
        <p:txBody>
          <a:bodyPr/>
          <a:lstStyle/>
          <a:p>
            <a:pPr algn="ctr"/>
            <a:r>
              <a:rPr lang="en-GB" sz="2400" b="1" dirty="0">
                <a:solidFill>
                  <a:srgbClr val="002060"/>
                </a:solidFill>
                <a:latin typeface="Calibri Light" panose="020F0302020204030204"/>
              </a:rPr>
              <a:t>Next Steps – 3/4</a:t>
            </a:r>
            <a:r>
              <a:rPr lang="en-US" sz="2400" dirty="0">
                <a:solidFill>
                  <a:srgbClr val="002060"/>
                </a:solidFill>
                <a:latin typeface="Calibri Light" panose="020F0302020204030204"/>
              </a:rPr>
              <a:t> </a:t>
            </a:r>
            <a:r>
              <a:rPr lang="en-US" dirty="0">
                <a:solidFill>
                  <a:srgbClr val="002060"/>
                </a:solidFill>
                <a:latin typeface="Calibri Light" panose="020F0302020204030204"/>
              </a:rPr>
              <a:t>- </a:t>
            </a:r>
            <a:r>
              <a:rPr lang="en-GB" dirty="0">
                <a:solidFill>
                  <a:srgbClr val="002060"/>
                </a:solidFill>
                <a:latin typeface="Calibri Light" panose="020F0302020204030204"/>
              </a:rPr>
              <a:t>Study design options to reduce UNCERTAINTY </a:t>
            </a:r>
            <a:br>
              <a:rPr lang="en-GB" dirty="0">
                <a:solidFill>
                  <a:srgbClr val="002060"/>
                </a:solidFill>
                <a:latin typeface="Calibri Light" panose="020F0302020204030204"/>
              </a:rPr>
            </a:br>
            <a:r>
              <a:rPr lang="en-GB" dirty="0">
                <a:solidFill>
                  <a:srgbClr val="002060"/>
                </a:solidFill>
                <a:latin typeface="Calibri Light" panose="020F0302020204030204"/>
              </a:rPr>
              <a:t>during an epidemic </a:t>
            </a:r>
            <a:br>
              <a:rPr lang="en-GB" dirty="0"/>
            </a:br>
            <a:endParaRPr lang="en-GB" b="0" u="sng" dirty="0"/>
          </a:p>
        </p:txBody>
      </p:sp>
      <p:graphicFrame>
        <p:nvGraphicFramePr>
          <p:cNvPr id="5" name="Diagram 4">
            <a:extLst>
              <a:ext uri="{FF2B5EF4-FFF2-40B4-BE49-F238E27FC236}">
                <a16:creationId xmlns:a16="http://schemas.microsoft.com/office/drawing/2014/main" id="{5525E8D3-BE14-38E6-7FE2-5298CAF75257}"/>
              </a:ext>
            </a:extLst>
          </p:cNvPr>
          <p:cNvGraphicFramePr/>
          <p:nvPr>
            <p:extLst>
              <p:ext uri="{D42A27DB-BD31-4B8C-83A1-F6EECF244321}">
                <p14:modId xmlns:p14="http://schemas.microsoft.com/office/powerpoint/2010/main" val="2352994045"/>
              </p:ext>
            </p:extLst>
          </p:nvPr>
        </p:nvGraphicFramePr>
        <p:xfrm>
          <a:off x="294875" y="646928"/>
          <a:ext cx="855424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9381772"/>
      </p:ext>
    </p:extLst>
  </p:cSld>
  <p:clrMapOvr>
    <a:masterClrMapping/>
  </p:clrMapOvr>
  <mc:AlternateContent xmlns:mc="http://schemas.openxmlformats.org/markup-compatibility/2006" xmlns:p14="http://schemas.microsoft.com/office/powerpoint/2010/main">
    <mc:Choice Requires="p14">
      <p:transition spd="slow" p14:dur="2000" advTm="71697"/>
    </mc:Choice>
    <mc:Fallback xmlns="">
      <p:transition spd="slow" advTm="7169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73">
            <a:extLst>
              <a:ext uri="{FF2B5EF4-FFF2-40B4-BE49-F238E27FC236}">
                <a16:creationId xmlns:a16="http://schemas.microsoft.com/office/drawing/2014/main" id="{020C700B-B521-CFEB-311B-9412AAA3BE4E}"/>
              </a:ext>
            </a:extLst>
          </p:cNvPr>
          <p:cNvSpPr/>
          <p:nvPr/>
        </p:nvSpPr>
        <p:spPr>
          <a:xfrm>
            <a:off x="5541788" y="1737405"/>
            <a:ext cx="1632802" cy="1423336"/>
          </a:xfrm>
          <a:prstGeom prst="roundRect">
            <a:avLst/>
          </a:prstGeom>
          <a:solidFill>
            <a:srgbClr val="FFFFFF"/>
          </a:solidFill>
          <a:ln w="9525" cap="rnd">
            <a:solidFill>
              <a:srgbClr val="9A9A9A"/>
            </a:solidFill>
            <a:prstDash val="sysDash"/>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rgbClr val="FFFFFF"/>
              </a:solidFill>
            </a:endParaRPr>
          </a:p>
        </p:txBody>
      </p:sp>
      <p:pic>
        <p:nvPicPr>
          <p:cNvPr id="4100" name="Picture 4" descr="Businessman Signing a Document. Stock Vector - Illustration of bank,  application: 109395417">
            <a:extLst>
              <a:ext uri="{FF2B5EF4-FFF2-40B4-BE49-F238E27FC236}">
                <a16:creationId xmlns:a16="http://schemas.microsoft.com/office/drawing/2014/main" id="{47C200EA-AD60-4B15-48EE-84BE53C6B6C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2052672">
            <a:off x="5860714" y="1964597"/>
            <a:ext cx="1046966" cy="987227"/>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Connector 47">
            <a:extLst>
              <a:ext uri="{FF2B5EF4-FFF2-40B4-BE49-F238E27FC236}">
                <a16:creationId xmlns:a16="http://schemas.microsoft.com/office/drawing/2014/main" id="{F90C58AD-540E-556F-E370-C0A414C84795}"/>
              </a:ext>
            </a:extLst>
          </p:cNvPr>
          <p:cNvCxnSpPr>
            <a:cxnSpLocks/>
          </p:cNvCxnSpPr>
          <p:nvPr/>
        </p:nvCxnSpPr>
        <p:spPr>
          <a:xfrm flipH="1">
            <a:off x="8185847" y="1145285"/>
            <a:ext cx="14494" cy="629525"/>
          </a:xfrm>
          <a:prstGeom prst="line">
            <a:avLst/>
          </a:prstGeom>
          <a:solidFill>
            <a:srgbClr val="FFFFFF"/>
          </a:solidFill>
          <a:ln w="9525" cap="rnd">
            <a:solidFill>
              <a:srgbClr val="9A9A9A"/>
            </a:solidFill>
            <a:prstDash val="sysDash"/>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1459197-354B-BCE2-2B30-7E940067A832}"/>
              </a:ext>
            </a:extLst>
          </p:cNvPr>
          <p:cNvCxnSpPr>
            <a:cxnSpLocks/>
          </p:cNvCxnSpPr>
          <p:nvPr/>
        </p:nvCxnSpPr>
        <p:spPr>
          <a:xfrm flipH="1">
            <a:off x="6322009" y="1136424"/>
            <a:ext cx="14494" cy="629525"/>
          </a:xfrm>
          <a:prstGeom prst="line">
            <a:avLst/>
          </a:prstGeom>
          <a:solidFill>
            <a:srgbClr val="FFFFFF"/>
          </a:solidFill>
          <a:ln w="9525" cap="rnd">
            <a:solidFill>
              <a:srgbClr val="9A9A9A"/>
            </a:solidFill>
            <a:prstDash val="sysDash"/>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ADBC753-4785-9933-A33F-D7932E6EFA00}"/>
              </a:ext>
            </a:extLst>
          </p:cNvPr>
          <p:cNvCxnSpPr>
            <a:cxnSpLocks/>
            <a:endCxn id="74" idx="0"/>
          </p:cNvCxnSpPr>
          <p:nvPr/>
        </p:nvCxnSpPr>
        <p:spPr>
          <a:xfrm flipH="1">
            <a:off x="4553576" y="1093589"/>
            <a:ext cx="25492" cy="652168"/>
          </a:xfrm>
          <a:prstGeom prst="line">
            <a:avLst/>
          </a:prstGeom>
          <a:solidFill>
            <a:srgbClr val="FFFFFF"/>
          </a:solidFill>
          <a:ln w="9525" cap="rnd">
            <a:solidFill>
              <a:srgbClr val="9A9A9A"/>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547CD25-064C-AD85-03FE-D69DCE94F20E}"/>
              </a:ext>
            </a:extLst>
          </p:cNvPr>
          <p:cNvCxnSpPr>
            <a:cxnSpLocks/>
          </p:cNvCxnSpPr>
          <p:nvPr/>
        </p:nvCxnSpPr>
        <p:spPr>
          <a:xfrm flipH="1">
            <a:off x="2725621" y="1070729"/>
            <a:ext cx="14494" cy="629525"/>
          </a:xfrm>
          <a:prstGeom prst="line">
            <a:avLst/>
          </a:prstGeom>
          <a:solidFill>
            <a:srgbClr val="FFFFFF"/>
          </a:solidFill>
          <a:ln w="9525" cap="rnd">
            <a:solidFill>
              <a:srgbClr val="9A9A9A"/>
            </a:solidFill>
            <a:prstDash val="sysDash"/>
            <a:round/>
          </a:ln>
        </p:spPr>
        <p:style>
          <a:lnRef idx="1">
            <a:schemeClr val="accent1"/>
          </a:lnRef>
          <a:fillRef idx="0">
            <a:schemeClr val="accent1"/>
          </a:fillRef>
          <a:effectRef idx="0">
            <a:schemeClr val="accent1"/>
          </a:effectRef>
          <a:fontRef idx="minor">
            <a:schemeClr val="tx1"/>
          </a:fontRef>
        </p:style>
      </p:cxnSp>
      <p:graphicFrame>
        <p:nvGraphicFramePr>
          <p:cNvPr id="11" name="Object 10" hidden="1">
            <a:extLst>
              <a:ext uri="{FF2B5EF4-FFF2-40B4-BE49-F238E27FC236}">
                <a16:creationId xmlns:a16="http://schemas.microsoft.com/office/drawing/2014/main" id="{7B8CBF2F-141D-4B51-917C-BCD8AD41A09D}"/>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5" imgW="484" imgH="486" progId="TCLayout.ActiveDocument.1">
                  <p:embed/>
                </p:oleObj>
              </mc:Choice>
              <mc:Fallback>
                <p:oleObj name="think-cell Slide" r:id="rId5" imgW="484" imgH="486" progId="TCLayout.ActiveDocument.1">
                  <p:embed/>
                  <p:pic>
                    <p:nvPicPr>
                      <p:cNvPr id="11" name="Object 10" hidden="1">
                        <a:extLst>
                          <a:ext uri="{FF2B5EF4-FFF2-40B4-BE49-F238E27FC236}">
                            <a16:creationId xmlns:a16="http://schemas.microsoft.com/office/drawing/2014/main" id="{7B8CBF2F-141D-4B51-917C-BCD8AD41A09D}"/>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60" name="Rectangle: Rounded Corners 59">
            <a:extLst>
              <a:ext uri="{FF2B5EF4-FFF2-40B4-BE49-F238E27FC236}">
                <a16:creationId xmlns:a16="http://schemas.microsoft.com/office/drawing/2014/main" id="{868CC8B8-1AF5-437A-9F80-AC4988B0A31F}"/>
              </a:ext>
            </a:extLst>
          </p:cNvPr>
          <p:cNvSpPr/>
          <p:nvPr/>
        </p:nvSpPr>
        <p:spPr>
          <a:xfrm>
            <a:off x="229079" y="1700253"/>
            <a:ext cx="1572143" cy="1502059"/>
          </a:xfrm>
          <a:prstGeom prst="roundRect">
            <a:avLst/>
          </a:prstGeom>
          <a:solidFill>
            <a:srgbClr val="FFFFFF"/>
          </a:solidFill>
          <a:ln w="9525" cap="rnd" cmpd="sng" algn="ctr">
            <a:solidFill>
              <a:srgbClr val="9A9A9A"/>
            </a:solidFill>
            <a:prstDash val="sysDash"/>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rgbClr val="FFFFFF"/>
              </a:solidFill>
            </a:endParaRPr>
          </a:p>
        </p:txBody>
      </p:sp>
      <p:sp>
        <p:nvSpPr>
          <p:cNvPr id="74" name="Rectangle: Rounded Corners 73">
            <a:extLst>
              <a:ext uri="{FF2B5EF4-FFF2-40B4-BE49-F238E27FC236}">
                <a16:creationId xmlns:a16="http://schemas.microsoft.com/office/drawing/2014/main" id="{A4C50C08-EAC9-4CFF-8DA3-C930B54E706B}"/>
              </a:ext>
            </a:extLst>
          </p:cNvPr>
          <p:cNvSpPr/>
          <p:nvPr/>
        </p:nvSpPr>
        <p:spPr>
          <a:xfrm>
            <a:off x="3728297" y="1745757"/>
            <a:ext cx="1650557" cy="1434045"/>
          </a:xfrm>
          <a:prstGeom prst="roundRect">
            <a:avLst/>
          </a:prstGeom>
          <a:solidFill>
            <a:srgbClr val="FFFFFF"/>
          </a:solidFill>
          <a:ln w="28575" cap="rnd">
            <a:solidFill>
              <a:schemeClr val="accent3">
                <a:lumMod val="75000"/>
              </a:schemeClr>
            </a:solidFill>
            <a:prstDash val="sysDash"/>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rgbClr val="FFFFFF"/>
              </a:solidFill>
            </a:endParaRPr>
          </a:p>
        </p:txBody>
      </p:sp>
      <p:sp>
        <p:nvSpPr>
          <p:cNvPr id="21" name="Rectangle 20">
            <a:extLst>
              <a:ext uri="{FF2B5EF4-FFF2-40B4-BE49-F238E27FC236}">
                <a16:creationId xmlns:a16="http://schemas.microsoft.com/office/drawing/2014/main" id="{5315C980-503F-4D7C-B432-6E9902515FEB}"/>
              </a:ext>
            </a:extLst>
          </p:cNvPr>
          <p:cNvSpPr/>
          <p:nvPr/>
        </p:nvSpPr>
        <p:spPr>
          <a:xfrm>
            <a:off x="247138" y="37836"/>
            <a:ext cx="8698707" cy="552763"/>
          </a:xfrm>
          <a:prstGeom prst="rect">
            <a:avLst/>
          </a:prstGeom>
        </p:spPr>
        <p:txBody>
          <a:bodyPr spcFirstLastPara="0" lIns="0" tIns="0" rIns="0" bIns="0" anchor="t"/>
          <a:lstStyle/>
          <a:p>
            <a:pPr algn="ctr" hangingPunct="0"/>
            <a:r>
              <a:rPr lang="en-GB" sz="2000" b="1" dirty="0">
                <a:solidFill>
                  <a:srgbClr val="002060"/>
                </a:solidFill>
                <a:latin typeface="Calibri Light" panose="020F0302020204030204" pitchFamily="34" charset="0"/>
                <a:cs typeface="Calibri Light" panose="020F0302020204030204" pitchFamily="34" charset="0"/>
              </a:rPr>
              <a:t>Next Steps – 4/4 - </a:t>
            </a:r>
            <a:r>
              <a:rPr lang="en-US" sz="2000" b="1" dirty="0">
                <a:solidFill>
                  <a:schemeClr val="bg2"/>
                </a:solidFill>
                <a:effectLst/>
                <a:latin typeface="Calibri Light" panose="020F0302020204030204" pitchFamily="34" charset="0"/>
                <a:ea typeface="Calibri" panose="020F0502020204030204" pitchFamily="34" charset="0"/>
                <a:cs typeface="Calibri Light" panose="020F0302020204030204" pitchFamily="34" charset="0"/>
              </a:rPr>
              <a:t>An approach to fast-track assessment of </a:t>
            </a:r>
            <a:r>
              <a:rPr lang="en-US" sz="2000" b="1" u="sng" dirty="0">
                <a:solidFill>
                  <a:schemeClr val="bg2"/>
                </a:solidFill>
                <a:effectLst/>
                <a:latin typeface="Calibri Light" panose="020F0302020204030204" pitchFamily="34" charset="0"/>
                <a:ea typeface="Calibri" panose="020F0502020204030204" pitchFamily="34" charset="0"/>
                <a:cs typeface="Calibri Light" panose="020F0302020204030204" pitchFamily="34" charset="0"/>
              </a:rPr>
              <a:t>candidate</a:t>
            </a:r>
            <a:r>
              <a:rPr lang="en-US" sz="2000" b="1" dirty="0">
                <a:solidFill>
                  <a:schemeClr val="bg2"/>
                </a:solidFill>
                <a:effectLst/>
                <a:latin typeface="Calibri Light" panose="020F0302020204030204" pitchFamily="34" charset="0"/>
                <a:ea typeface="Calibri" panose="020F0502020204030204" pitchFamily="34" charset="0"/>
                <a:cs typeface="Calibri Light" panose="020F0302020204030204" pitchFamily="34" charset="0"/>
              </a:rPr>
              <a:t> MCMs </a:t>
            </a:r>
          </a:p>
          <a:p>
            <a:pPr algn="ctr" hangingPunct="0"/>
            <a:r>
              <a:rPr lang="en-US" sz="1600" dirty="0">
                <a:solidFill>
                  <a:schemeClr val="bg2"/>
                </a:solidFill>
                <a:effectLst/>
                <a:latin typeface="Calibri Light" panose="020F0302020204030204" pitchFamily="34" charset="0"/>
                <a:ea typeface="Calibri" panose="020F0502020204030204" pitchFamily="34" charset="0"/>
                <a:cs typeface="Calibri Light" panose="020F0302020204030204" pitchFamily="34" charset="0"/>
              </a:rPr>
              <a:t>and support pandemic prevention and control</a:t>
            </a:r>
          </a:p>
          <a:p>
            <a:pPr algn="ctr" hangingPunct="0"/>
            <a:endParaRPr lang="en-US" sz="2000" b="1" dirty="0">
              <a:solidFill>
                <a:schemeClr val="bg2"/>
              </a:solidFill>
              <a:effectLst/>
              <a:latin typeface="Calibri Light" panose="020F0302020204030204" pitchFamily="34" charset="0"/>
              <a:ea typeface="Calibri" panose="020F05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9EACE533-0CD3-4796-9F22-B3995F003AC5}"/>
              </a:ext>
            </a:extLst>
          </p:cNvPr>
          <p:cNvCxnSpPr>
            <a:cxnSpLocks/>
            <a:stCxn id="172" idx="0"/>
            <a:endCxn id="60" idx="0"/>
          </p:cNvCxnSpPr>
          <p:nvPr/>
        </p:nvCxnSpPr>
        <p:spPr>
          <a:xfrm flipH="1">
            <a:off x="1015151" y="1070729"/>
            <a:ext cx="14494" cy="629524"/>
          </a:xfrm>
          <a:prstGeom prst="line">
            <a:avLst/>
          </a:prstGeom>
          <a:solidFill>
            <a:srgbClr val="FFFFFF"/>
          </a:solidFill>
          <a:ln w="9525" cap="rnd">
            <a:solidFill>
              <a:srgbClr val="9A9A9A"/>
            </a:solidFill>
            <a:prstDash val="sysDash"/>
            <a:round/>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6539AC56-D295-4A80-B42F-1AED7287D826}"/>
              </a:ext>
            </a:extLst>
          </p:cNvPr>
          <p:cNvGrpSpPr/>
          <p:nvPr/>
        </p:nvGrpSpPr>
        <p:grpSpPr>
          <a:xfrm>
            <a:off x="190638" y="735906"/>
            <a:ext cx="1617558" cy="767827"/>
            <a:chOff x="349991" y="1539304"/>
            <a:chExt cx="2756425" cy="1023770"/>
          </a:xfrm>
        </p:grpSpPr>
        <p:sp>
          <p:nvSpPr>
            <p:cNvPr id="170" name="Rectangle 169">
              <a:extLst>
                <a:ext uri="{FF2B5EF4-FFF2-40B4-BE49-F238E27FC236}">
                  <a16:creationId xmlns:a16="http://schemas.microsoft.com/office/drawing/2014/main" id="{81EB383D-E5C9-4393-AB8A-FB3034010242}"/>
                </a:ext>
              </a:extLst>
            </p:cNvPr>
            <p:cNvSpPr/>
            <p:nvPr/>
          </p:nvSpPr>
          <p:spPr>
            <a:xfrm>
              <a:off x="453012" y="1596676"/>
              <a:ext cx="2653404" cy="410370"/>
            </a:xfrm>
            <a:prstGeom prst="rect">
              <a:avLst/>
            </a:prstGeom>
            <a:solidFill>
              <a:srgbClr val="1F2854"/>
            </a:solidFill>
            <a:ln w="9525" cap="flat" cmpd="sng" algn="ctr">
              <a:solidFill>
                <a:srgbClr val="002060"/>
              </a:solidFill>
              <a:prstDash val="solid"/>
              <a:round/>
              <a:headEnd type="none" w="med" len="med"/>
              <a:tailEnd type="none" w="med" len="med"/>
            </a:ln>
          </p:spPr>
          <p:txBody>
            <a:bodyPr wrap="square"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450"/>
                </a:spcAft>
                <a:buClr>
                  <a:srgbClr val="000000"/>
                </a:buClr>
              </a:pPr>
              <a:r>
                <a:rPr lang="en-US" sz="1400" b="1" kern="0" dirty="0">
                  <a:solidFill>
                    <a:srgbClr val="FFFFFF"/>
                  </a:solidFill>
                  <a:cs typeface="Arial"/>
                </a:rPr>
                <a:t>Prioritization</a:t>
              </a:r>
            </a:p>
          </p:txBody>
        </p:sp>
        <p:sp>
          <p:nvSpPr>
            <p:cNvPr id="171" name="Oval 170">
              <a:extLst>
                <a:ext uri="{FF2B5EF4-FFF2-40B4-BE49-F238E27FC236}">
                  <a16:creationId xmlns:a16="http://schemas.microsoft.com/office/drawing/2014/main" id="{D02696F7-DA10-41CA-9D19-493AD6C034FF}"/>
                </a:ext>
              </a:extLst>
            </p:cNvPr>
            <p:cNvSpPr/>
            <p:nvPr/>
          </p:nvSpPr>
          <p:spPr>
            <a:xfrm>
              <a:off x="349991" y="1539304"/>
              <a:ext cx="318052" cy="318052"/>
            </a:xfrm>
            <a:prstGeom prst="ellipse">
              <a:avLst/>
            </a:prstGeom>
            <a:solidFill>
              <a:srgbClr val="1F2854"/>
            </a:solidFill>
            <a:ln w="1587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sz="825" dirty="0">
                  <a:solidFill>
                    <a:srgbClr val="FFFFFF"/>
                  </a:solidFill>
                </a:rPr>
                <a:t>1</a:t>
              </a:r>
            </a:p>
          </p:txBody>
        </p:sp>
        <p:sp>
          <p:nvSpPr>
            <p:cNvPr id="172" name="TextBox 171">
              <a:extLst>
                <a:ext uri="{FF2B5EF4-FFF2-40B4-BE49-F238E27FC236}">
                  <a16:creationId xmlns:a16="http://schemas.microsoft.com/office/drawing/2014/main" id="{EB3BA645-38A0-4DC8-AC60-D91D01341BE0}"/>
                </a:ext>
              </a:extLst>
            </p:cNvPr>
            <p:cNvSpPr txBox="1"/>
            <p:nvPr/>
          </p:nvSpPr>
          <p:spPr>
            <a:xfrm>
              <a:off x="453012" y="1985735"/>
              <a:ext cx="2653404" cy="577339"/>
            </a:xfrm>
            <a:prstGeom prst="rect">
              <a:avLst/>
            </a:prstGeom>
            <a:solidFill>
              <a:srgbClr val="FFFFFF"/>
            </a:solid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lvl="1">
                <a:spcAft>
                  <a:spcPts val="450"/>
                </a:spcAft>
                <a:buClr>
                  <a:srgbClr val="002060"/>
                </a:buClr>
              </a:pPr>
              <a:r>
                <a:rPr lang="en-US" sz="788" dirty="0">
                  <a:solidFill>
                    <a:srgbClr val="262626"/>
                  </a:solidFill>
                </a:rPr>
                <a:t>WHO Independent expert process to prioritize candidate vaccines</a:t>
              </a:r>
              <a:endParaRPr lang="en-US" sz="100" dirty="0">
                <a:solidFill>
                  <a:srgbClr val="262626"/>
                </a:solidFill>
              </a:endParaRPr>
            </a:p>
          </p:txBody>
        </p:sp>
      </p:grpSp>
      <p:grpSp>
        <p:nvGrpSpPr>
          <p:cNvPr id="173" name="Group 172">
            <a:extLst>
              <a:ext uri="{FF2B5EF4-FFF2-40B4-BE49-F238E27FC236}">
                <a16:creationId xmlns:a16="http://schemas.microsoft.com/office/drawing/2014/main" id="{E0879BBB-2E98-48D3-8AD1-FCA88BDCF4F2}"/>
              </a:ext>
            </a:extLst>
          </p:cNvPr>
          <p:cNvGrpSpPr/>
          <p:nvPr/>
        </p:nvGrpSpPr>
        <p:grpSpPr>
          <a:xfrm>
            <a:off x="7309744" y="801763"/>
            <a:ext cx="1703049" cy="767827"/>
            <a:chOff x="349991" y="1539304"/>
            <a:chExt cx="2756425" cy="1023768"/>
          </a:xfrm>
        </p:grpSpPr>
        <p:sp>
          <p:nvSpPr>
            <p:cNvPr id="174" name="Rectangle 173">
              <a:extLst>
                <a:ext uri="{FF2B5EF4-FFF2-40B4-BE49-F238E27FC236}">
                  <a16:creationId xmlns:a16="http://schemas.microsoft.com/office/drawing/2014/main" id="{1D263F7A-2157-4A0C-BD72-220214BE6762}"/>
                </a:ext>
              </a:extLst>
            </p:cNvPr>
            <p:cNvSpPr/>
            <p:nvPr/>
          </p:nvSpPr>
          <p:spPr>
            <a:xfrm>
              <a:off x="453012" y="1596676"/>
              <a:ext cx="2653404" cy="410369"/>
            </a:xfrm>
            <a:prstGeom prst="rect">
              <a:avLst/>
            </a:prstGeom>
            <a:solidFill>
              <a:srgbClr val="002060"/>
            </a:solidFill>
            <a:ln w="9525" cap="flat" cmpd="sng" algn="ctr">
              <a:solidFill>
                <a:srgbClr val="636988"/>
              </a:solidFill>
              <a:prstDash val="solid"/>
              <a:round/>
              <a:headEnd type="none" w="med" len="med"/>
              <a:tailEnd type="none" w="med" len="med"/>
            </a:ln>
          </p:spPr>
          <p:txBody>
            <a:bodyPr wrap="square"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4541" algn="ctr">
                <a:spcAft>
                  <a:spcPts val="900"/>
                </a:spcAft>
              </a:pPr>
              <a:r>
                <a:rPr lang="en-US" sz="1400" b="1" dirty="0">
                  <a:solidFill>
                    <a:srgbClr val="FFFFFF"/>
                  </a:solidFill>
                </a:rPr>
                <a:t>Funding</a:t>
              </a:r>
              <a:endParaRPr lang="en-US" sz="1100" b="1" dirty="0">
                <a:solidFill>
                  <a:srgbClr val="FFFFFF"/>
                </a:solidFill>
              </a:endParaRPr>
            </a:p>
          </p:txBody>
        </p:sp>
        <p:sp>
          <p:nvSpPr>
            <p:cNvPr id="175" name="Oval 174">
              <a:extLst>
                <a:ext uri="{FF2B5EF4-FFF2-40B4-BE49-F238E27FC236}">
                  <a16:creationId xmlns:a16="http://schemas.microsoft.com/office/drawing/2014/main" id="{FEE493EE-A244-4B39-B1BB-43EEF7A8C1AB}"/>
                </a:ext>
              </a:extLst>
            </p:cNvPr>
            <p:cNvSpPr/>
            <p:nvPr/>
          </p:nvSpPr>
          <p:spPr>
            <a:xfrm>
              <a:off x="349991" y="1539304"/>
              <a:ext cx="318052" cy="318052"/>
            </a:xfrm>
            <a:prstGeom prst="ellipse">
              <a:avLst/>
            </a:prstGeom>
            <a:solidFill>
              <a:srgbClr val="636988"/>
            </a:solidFill>
            <a:ln w="1587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sz="825" dirty="0">
                  <a:solidFill>
                    <a:srgbClr val="FFFFFF"/>
                  </a:solidFill>
                </a:rPr>
                <a:t>5</a:t>
              </a:r>
            </a:p>
          </p:txBody>
        </p:sp>
        <p:sp>
          <p:nvSpPr>
            <p:cNvPr id="176" name="TextBox 175">
              <a:extLst>
                <a:ext uri="{FF2B5EF4-FFF2-40B4-BE49-F238E27FC236}">
                  <a16:creationId xmlns:a16="http://schemas.microsoft.com/office/drawing/2014/main" id="{1F765A39-947B-48E8-80E7-66B4B4D3379C}"/>
                </a:ext>
              </a:extLst>
            </p:cNvPr>
            <p:cNvSpPr txBox="1"/>
            <p:nvPr/>
          </p:nvSpPr>
          <p:spPr>
            <a:xfrm>
              <a:off x="453012" y="1985734"/>
              <a:ext cx="2653404" cy="577338"/>
            </a:xfrm>
            <a:prstGeom prst="rect">
              <a:avLst/>
            </a:prstGeom>
            <a:solidFill>
              <a:srgbClr val="FFFFFF"/>
            </a:solid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lvl="1">
                <a:spcAft>
                  <a:spcPts val="450"/>
                </a:spcAft>
                <a:buClr>
                  <a:srgbClr val="002060"/>
                </a:buClr>
              </a:pPr>
              <a:r>
                <a:rPr lang="en-US" sz="788" dirty="0">
                  <a:solidFill>
                    <a:srgbClr val="262626"/>
                  </a:solidFill>
                </a:rPr>
                <a:t>Access to readily available funding through committed financing mechanism</a:t>
              </a:r>
            </a:p>
          </p:txBody>
        </p:sp>
      </p:grpSp>
      <p:grpSp>
        <p:nvGrpSpPr>
          <p:cNvPr id="177" name="Group 176">
            <a:extLst>
              <a:ext uri="{FF2B5EF4-FFF2-40B4-BE49-F238E27FC236}">
                <a16:creationId xmlns:a16="http://schemas.microsoft.com/office/drawing/2014/main" id="{028B9373-65B6-48A2-989C-1473FB3D46D3}"/>
              </a:ext>
            </a:extLst>
          </p:cNvPr>
          <p:cNvGrpSpPr/>
          <p:nvPr/>
        </p:nvGrpSpPr>
        <p:grpSpPr>
          <a:xfrm>
            <a:off x="3643723" y="776169"/>
            <a:ext cx="1681631" cy="767827"/>
            <a:chOff x="349991" y="1539304"/>
            <a:chExt cx="2756425" cy="1023768"/>
          </a:xfrm>
        </p:grpSpPr>
        <p:sp>
          <p:nvSpPr>
            <p:cNvPr id="178" name="Rectangle 177">
              <a:extLst>
                <a:ext uri="{FF2B5EF4-FFF2-40B4-BE49-F238E27FC236}">
                  <a16:creationId xmlns:a16="http://schemas.microsoft.com/office/drawing/2014/main" id="{6E2422A5-7613-4DB2-AAC7-F9774BFEDEE1}"/>
                </a:ext>
              </a:extLst>
            </p:cNvPr>
            <p:cNvSpPr/>
            <p:nvPr/>
          </p:nvSpPr>
          <p:spPr>
            <a:xfrm>
              <a:off x="453012" y="1596676"/>
              <a:ext cx="2653404" cy="410369"/>
            </a:xfrm>
            <a:prstGeom prst="rect">
              <a:avLst/>
            </a:prstGeom>
            <a:solidFill>
              <a:schemeClr val="accent3">
                <a:lumMod val="75000"/>
              </a:schemeClr>
            </a:solidFill>
            <a:ln w="9525" cap="flat" cmpd="sng" algn="ctr">
              <a:solidFill>
                <a:srgbClr val="D6E3FF"/>
              </a:solidFill>
              <a:prstDash val="solid"/>
              <a:round/>
              <a:headEnd type="none" w="med" len="med"/>
              <a:tailEnd type="none" w="med" len="med"/>
            </a:ln>
          </p:spPr>
          <p:txBody>
            <a:bodyPr wrap="square"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900"/>
                </a:spcAft>
              </a:pPr>
              <a:r>
                <a:rPr lang="en-US" sz="1400" b="1" dirty="0">
                  <a:solidFill>
                    <a:schemeClr val="tx1">
                      <a:lumMod val="90000"/>
                      <a:lumOff val="10000"/>
                    </a:schemeClr>
                  </a:solidFill>
                </a:rPr>
                <a:t>Clinical trials</a:t>
              </a:r>
            </a:p>
          </p:txBody>
        </p:sp>
        <p:sp>
          <p:nvSpPr>
            <p:cNvPr id="179" name="Oval 178">
              <a:extLst>
                <a:ext uri="{FF2B5EF4-FFF2-40B4-BE49-F238E27FC236}">
                  <a16:creationId xmlns:a16="http://schemas.microsoft.com/office/drawing/2014/main" id="{5C167D99-6CF5-4A03-B638-0E8A24E89A35}"/>
                </a:ext>
              </a:extLst>
            </p:cNvPr>
            <p:cNvSpPr/>
            <p:nvPr/>
          </p:nvSpPr>
          <p:spPr>
            <a:xfrm>
              <a:off x="349991" y="1539304"/>
              <a:ext cx="318052" cy="318052"/>
            </a:xfrm>
            <a:prstGeom prst="ellipse">
              <a:avLst/>
            </a:prstGeom>
            <a:solidFill>
              <a:schemeClr val="accent3">
                <a:lumMod val="20000"/>
                <a:lumOff val="80000"/>
              </a:schemeClr>
            </a:solidFill>
            <a:ln w="1587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sz="825" dirty="0">
                  <a:solidFill>
                    <a:srgbClr val="262626"/>
                  </a:solidFill>
                </a:rPr>
                <a:t>3</a:t>
              </a:r>
            </a:p>
          </p:txBody>
        </p:sp>
        <p:sp>
          <p:nvSpPr>
            <p:cNvPr id="180" name="TextBox 179">
              <a:extLst>
                <a:ext uri="{FF2B5EF4-FFF2-40B4-BE49-F238E27FC236}">
                  <a16:creationId xmlns:a16="http://schemas.microsoft.com/office/drawing/2014/main" id="{A22EE148-B539-4E1A-B76D-5E36477C6EC4}"/>
                </a:ext>
              </a:extLst>
            </p:cNvPr>
            <p:cNvSpPr txBox="1"/>
            <p:nvPr/>
          </p:nvSpPr>
          <p:spPr>
            <a:xfrm>
              <a:off x="453012" y="1985734"/>
              <a:ext cx="2653404" cy="577338"/>
            </a:xfrm>
            <a:prstGeom prst="rect">
              <a:avLst/>
            </a:prstGeom>
            <a:solidFill>
              <a:srgbClr val="FFFFFF"/>
            </a:solidFill>
            <a:ln w="28575" cap="rnd" cmpd="sng" algn="ctr">
              <a:solidFill>
                <a:srgbClr val="00B05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lvl="1">
                <a:spcAft>
                  <a:spcPts val="450"/>
                </a:spcAft>
                <a:buClr>
                  <a:srgbClr val="002060"/>
                </a:buClr>
              </a:pPr>
              <a:r>
                <a:rPr lang="en-US" sz="788" dirty="0">
                  <a:solidFill>
                    <a:srgbClr val="262626"/>
                  </a:solidFill>
                </a:rPr>
                <a:t>CORE protocols and platforms to promptly initiate trials with equitable access to research</a:t>
              </a:r>
              <a:endParaRPr lang="en-US" sz="788" i="1" dirty="0">
                <a:solidFill>
                  <a:srgbClr val="262626"/>
                </a:solidFill>
              </a:endParaRPr>
            </a:p>
          </p:txBody>
        </p:sp>
      </p:grpSp>
      <p:grpSp>
        <p:nvGrpSpPr>
          <p:cNvPr id="3" name="Group 2">
            <a:extLst>
              <a:ext uri="{FF2B5EF4-FFF2-40B4-BE49-F238E27FC236}">
                <a16:creationId xmlns:a16="http://schemas.microsoft.com/office/drawing/2014/main" id="{E53C46A9-E0A7-48AE-BA17-674564F729CE}"/>
              </a:ext>
            </a:extLst>
          </p:cNvPr>
          <p:cNvGrpSpPr/>
          <p:nvPr/>
        </p:nvGrpSpPr>
        <p:grpSpPr>
          <a:xfrm>
            <a:off x="1065173" y="1758660"/>
            <a:ext cx="684813" cy="772657"/>
            <a:chOff x="845997" y="4016473"/>
            <a:chExt cx="819462" cy="969752"/>
          </a:xfrm>
        </p:grpSpPr>
        <p:grpSp>
          <p:nvGrpSpPr>
            <p:cNvPr id="126" name="Group 125">
              <a:extLst>
                <a:ext uri="{FF2B5EF4-FFF2-40B4-BE49-F238E27FC236}">
                  <a16:creationId xmlns:a16="http://schemas.microsoft.com/office/drawing/2014/main" id="{27617C09-13E4-4749-B5BC-3B627E051A7D}"/>
                </a:ext>
              </a:extLst>
            </p:cNvPr>
            <p:cNvGrpSpPr/>
            <p:nvPr/>
          </p:nvGrpSpPr>
          <p:grpSpPr>
            <a:xfrm>
              <a:off x="845997" y="4016473"/>
              <a:ext cx="819462" cy="969752"/>
              <a:chOff x="-1212509" y="6379605"/>
              <a:chExt cx="984014" cy="1027145"/>
            </a:xfrm>
          </p:grpSpPr>
          <p:sp>
            <p:nvSpPr>
              <p:cNvPr id="200" name="Rectangle 199">
                <a:extLst>
                  <a:ext uri="{FF2B5EF4-FFF2-40B4-BE49-F238E27FC236}">
                    <a16:creationId xmlns:a16="http://schemas.microsoft.com/office/drawing/2014/main" id="{D6358986-9974-4E52-A682-AFB71C72B4CC}"/>
                  </a:ext>
                </a:extLst>
              </p:cNvPr>
              <p:cNvSpPr/>
              <p:nvPr/>
            </p:nvSpPr>
            <p:spPr>
              <a:xfrm>
                <a:off x="-1185010" y="6461172"/>
                <a:ext cx="929016" cy="945578"/>
              </a:xfrm>
              <a:prstGeom prst="rect">
                <a:avLst/>
              </a:prstGeom>
              <a:solidFill>
                <a:srgbClr val="FFFFFF"/>
              </a:solidFill>
              <a:ln w="9525" cap="rnd" cmpd="sng" algn="ctr">
                <a:solidFill>
                  <a:srgbClr val="DCDCDC"/>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rgbClr val="FFFFFF"/>
                  </a:solidFill>
                </a:endParaRPr>
              </a:p>
            </p:txBody>
          </p:sp>
          <p:sp>
            <p:nvSpPr>
              <p:cNvPr id="201" name="Rectangle: Rounded Corners 200">
                <a:extLst>
                  <a:ext uri="{FF2B5EF4-FFF2-40B4-BE49-F238E27FC236}">
                    <a16:creationId xmlns:a16="http://schemas.microsoft.com/office/drawing/2014/main" id="{90C87FC0-558D-42B0-A0E6-2AE3B8956930}"/>
                  </a:ext>
                </a:extLst>
              </p:cNvPr>
              <p:cNvSpPr/>
              <p:nvPr/>
            </p:nvSpPr>
            <p:spPr>
              <a:xfrm>
                <a:off x="-1212509" y="6379605"/>
                <a:ext cx="984014" cy="163134"/>
              </a:xfrm>
              <a:prstGeom prst="roundRect">
                <a:avLst>
                  <a:gd name="adj" fmla="val 47081"/>
                </a:avLst>
              </a:prstGeom>
              <a:solidFill>
                <a:srgbClr val="000A1E"/>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206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rgbClr val="FFFFFF"/>
                  </a:solidFill>
                </a:endParaRPr>
              </a:p>
            </p:txBody>
          </p:sp>
        </p:grpSp>
        <p:grpSp>
          <p:nvGrpSpPr>
            <p:cNvPr id="2" name="Group 1">
              <a:extLst>
                <a:ext uri="{FF2B5EF4-FFF2-40B4-BE49-F238E27FC236}">
                  <a16:creationId xmlns:a16="http://schemas.microsoft.com/office/drawing/2014/main" id="{7C692F1D-343A-4024-8249-FEFF5F14B087}"/>
                </a:ext>
              </a:extLst>
            </p:cNvPr>
            <p:cNvGrpSpPr/>
            <p:nvPr/>
          </p:nvGrpSpPr>
          <p:grpSpPr>
            <a:xfrm>
              <a:off x="904384" y="4130736"/>
              <a:ext cx="710995" cy="835849"/>
              <a:chOff x="1271391" y="4126135"/>
              <a:chExt cx="643262" cy="756222"/>
            </a:xfrm>
          </p:grpSpPr>
          <p:sp>
            <p:nvSpPr>
              <p:cNvPr id="91" name="Rectangle 90">
                <a:extLst>
                  <a:ext uri="{FF2B5EF4-FFF2-40B4-BE49-F238E27FC236}">
                    <a16:creationId xmlns:a16="http://schemas.microsoft.com/office/drawing/2014/main" id="{7F1CA6E1-52D9-44C6-97D5-0752FC149D1B}"/>
                  </a:ext>
                </a:extLst>
              </p:cNvPr>
              <p:cNvSpPr/>
              <p:nvPr/>
            </p:nvSpPr>
            <p:spPr>
              <a:xfrm>
                <a:off x="1271391" y="4126135"/>
                <a:ext cx="643262" cy="756222"/>
              </a:xfrm>
              <a:prstGeom prst="rect">
                <a:avLst/>
              </a:prstGeom>
              <a:noFill/>
              <a:ln w="15875"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15875" cap="rnd" cmpd="sng" algn="ctr">
                    <a:solidFill>
                      <a:srgbClr val="9A9A9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rgbClr val="FFFFFF"/>
                  </a:solidFill>
                </a:endParaRPr>
              </a:p>
            </p:txBody>
          </p:sp>
          <p:sp>
            <p:nvSpPr>
              <p:cNvPr id="93" name="Rectangle 92">
                <a:extLst>
                  <a:ext uri="{FF2B5EF4-FFF2-40B4-BE49-F238E27FC236}">
                    <a16:creationId xmlns:a16="http://schemas.microsoft.com/office/drawing/2014/main" id="{8934CC99-E876-4C6C-B039-F2AEA9EF814E}"/>
                  </a:ext>
                </a:extLst>
              </p:cNvPr>
              <p:cNvSpPr/>
              <p:nvPr/>
            </p:nvSpPr>
            <p:spPr>
              <a:xfrm>
                <a:off x="1355206" y="4332801"/>
                <a:ext cx="70965" cy="68007"/>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rgbClr val="FFFFFF"/>
                  </a:solidFill>
                </a:endParaRPr>
              </a:p>
            </p:txBody>
          </p:sp>
          <p:sp>
            <p:nvSpPr>
              <p:cNvPr id="94" name="Rectangle 93">
                <a:extLst>
                  <a:ext uri="{FF2B5EF4-FFF2-40B4-BE49-F238E27FC236}">
                    <a16:creationId xmlns:a16="http://schemas.microsoft.com/office/drawing/2014/main" id="{F304DFBC-7C43-4A8A-9DFB-E14DCA6803FD}"/>
                  </a:ext>
                </a:extLst>
              </p:cNvPr>
              <p:cNvSpPr/>
              <p:nvPr/>
            </p:nvSpPr>
            <p:spPr>
              <a:xfrm>
                <a:off x="1355206" y="4476359"/>
                <a:ext cx="70965" cy="68007"/>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rgbClr val="FFFFFF"/>
                  </a:solidFill>
                </a:endParaRPr>
              </a:p>
            </p:txBody>
          </p:sp>
          <p:sp>
            <p:nvSpPr>
              <p:cNvPr id="95" name="Rectangle 94">
                <a:extLst>
                  <a:ext uri="{FF2B5EF4-FFF2-40B4-BE49-F238E27FC236}">
                    <a16:creationId xmlns:a16="http://schemas.microsoft.com/office/drawing/2014/main" id="{F1C757AB-E4A5-4BC1-AF81-8729BE9A76E4}"/>
                  </a:ext>
                </a:extLst>
              </p:cNvPr>
              <p:cNvSpPr/>
              <p:nvPr/>
            </p:nvSpPr>
            <p:spPr>
              <a:xfrm>
                <a:off x="1355206" y="4619917"/>
                <a:ext cx="70965" cy="68007"/>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rgbClr val="FFFFFF"/>
                  </a:solidFill>
                </a:endParaRPr>
              </a:p>
            </p:txBody>
          </p:sp>
          <p:sp>
            <p:nvSpPr>
              <p:cNvPr id="96" name="Rectangle 95">
                <a:extLst>
                  <a:ext uri="{FF2B5EF4-FFF2-40B4-BE49-F238E27FC236}">
                    <a16:creationId xmlns:a16="http://schemas.microsoft.com/office/drawing/2014/main" id="{AB6C1CA2-87EC-4361-94D1-D1CD14F4D80A}"/>
                  </a:ext>
                </a:extLst>
              </p:cNvPr>
              <p:cNvSpPr/>
              <p:nvPr/>
            </p:nvSpPr>
            <p:spPr>
              <a:xfrm>
                <a:off x="1355206" y="4763474"/>
                <a:ext cx="70965" cy="68007"/>
              </a:xfrm>
              <a:prstGeom prst="rect">
                <a:avLst/>
              </a:prstGeom>
              <a:noFill/>
              <a:ln w="9525" cap="rnd" cmpd="sng" algn="ctr">
                <a:solidFill>
                  <a:srgbClr val="9A9A9A"/>
                </a:solidFill>
                <a:prstDash val="solid"/>
                <a:round/>
                <a:headEnd type="none" w="med" len="med"/>
                <a:tailEnd type="none" w="med" len="med"/>
              </a:ln>
              <a:extLst>
                <a:ext uri="{909E8E84-426E-40DD-AFC4-6F175D3DCCD1}">
                  <a14:hiddenFill xmlns:a14="http://schemas.microsoft.com/office/drawing/2010/main">
                    <a:solidFill>
                      <a:srgbClr val="00206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rgbClr val="FFFFFF"/>
                  </a:solidFill>
                </a:endParaRPr>
              </a:p>
            </p:txBody>
          </p:sp>
          <p:grpSp>
            <p:nvGrpSpPr>
              <p:cNvPr id="97" name="Group 96">
                <a:extLst>
                  <a:ext uri="{FF2B5EF4-FFF2-40B4-BE49-F238E27FC236}">
                    <a16:creationId xmlns:a16="http://schemas.microsoft.com/office/drawing/2014/main" id="{4FCF0961-B51B-4DF2-AE29-BCBCE8C8C95C}"/>
                  </a:ext>
                </a:extLst>
              </p:cNvPr>
              <p:cNvGrpSpPr/>
              <p:nvPr/>
            </p:nvGrpSpPr>
            <p:grpSpPr>
              <a:xfrm>
                <a:off x="1499266" y="4347169"/>
                <a:ext cx="267178" cy="39271"/>
                <a:chOff x="997238" y="4602174"/>
                <a:chExt cx="250031" cy="36751"/>
              </a:xfrm>
            </p:grpSpPr>
            <p:cxnSp>
              <p:nvCxnSpPr>
                <p:cNvPr id="98" name="Straight Connector 97">
                  <a:extLst>
                    <a:ext uri="{FF2B5EF4-FFF2-40B4-BE49-F238E27FC236}">
                      <a16:creationId xmlns:a16="http://schemas.microsoft.com/office/drawing/2014/main" id="{FFE1685D-96B1-418E-BFF8-CC06172C666E}"/>
                    </a:ext>
                  </a:extLst>
                </p:cNvPr>
                <p:cNvCxnSpPr/>
                <p:nvPr/>
              </p:nvCxnSpPr>
              <p:spPr>
                <a:xfrm>
                  <a:off x="997238" y="4602174"/>
                  <a:ext cx="250031"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F26BC39-F66B-4378-916C-AB1A0990D77E}"/>
                    </a:ext>
                  </a:extLst>
                </p:cNvPr>
                <p:cNvCxnSpPr>
                  <a:cxnSpLocks/>
                </p:cNvCxnSpPr>
                <p:nvPr/>
              </p:nvCxnSpPr>
              <p:spPr>
                <a:xfrm>
                  <a:off x="997238" y="4638925"/>
                  <a:ext cx="178593"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389DF90A-29BB-46DC-B096-51C8256EF551}"/>
                  </a:ext>
                </a:extLst>
              </p:cNvPr>
              <p:cNvGrpSpPr/>
              <p:nvPr/>
            </p:nvGrpSpPr>
            <p:grpSpPr>
              <a:xfrm flipV="1">
                <a:off x="1499266" y="4490728"/>
                <a:ext cx="267178" cy="39271"/>
                <a:chOff x="997238" y="4729376"/>
                <a:chExt cx="250031" cy="36751"/>
              </a:xfrm>
            </p:grpSpPr>
            <p:cxnSp>
              <p:nvCxnSpPr>
                <p:cNvPr id="101" name="Straight Connector 100">
                  <a:extLst>
                    <a:ext uri="{FF2B5EF4-FFF2-40B4-BE49-F238E27FC236}">
                      <a16:creationId xmlns:a16="http://schemas.microsoft.com/office/drawing/2014/main" id="{EA69D501-26C5-45F4-AE33-03797F386F45}"/>
                    </a:ext>
                  </a:extLst>
                </p:cNvPr>
                <p:cNvCxnSpPr/>
                <p:nvPr/>
              </p:nvCxnSpPr>
              <p:spPr>
                <a:xfrm>
                  <a:off x="997238" y="4729376"/>
                  <a:ext cx="250031"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73725D1-A1DB-43E5-AFE0-113935B1597A}"/>
                    </a:ext>
                  </a:extLst>
                </p:cNvPr>
                <p:cNvCxnSpPr>
                  <a:cxnSpLocks/>
                </p:cNvCxnSpPr>
                <p:nvPr/>
              </p:nvCxnSpPr>
              <p:spPr>
                <a:xfrm flipV="1">
                  <a:off x="997238" y="4766127"/>
                  <a:ext cx="250031"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1B407751-9E44-468D-90B2-293E640ADBDA}"/>
                  </a:ext>
                </a:extLst>
              </p:cNvPr>
              <p:cNvGrpSpPr/>
              <p:nvPr/>
            </p:nvGrpSpPr>
            <p:grpSpPr>
              <a:xfrm flipV="1">
                <a:off x="1499266" y="4634284"/>
                <a:ext cx="267178" cy="39271"/>
                <a:chOff x="997238" y="4729376"/>
                <a:chExt cx="250031" cy="36751"/>
              </a:xfrm>
            </p:grpSpPr>
            <p:cxnSp>
              <p:nvCxnSpPr>
                <p:cNvPr id="104" name="Straight Connector 103">
                  <a:extLst>
                    <a:ext uri="{FF2B5EF4-FFF2-40B4-BE49-F238E27FC236}">
                      <a16:creationId xmlns:a16="http://schemas.microsoft.com/office/drawing/2014/main" id="{F596D196-C5DD-4842-B4DF-C4279D18FF42}"/>
                    </a:ext>
                  </a:extLst>
                </p:cNvPr>
                <p:cNvCxnSpPr/>
                <p:nvPr/>
              </p:nvCxnSpPr>
              <p:spPr>
                <a:xfrm>
                  <a:off x="997238" y="4729376"/>
                  <a:ext cx="250031"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2D5C8F6-CC04-43AD-8B0F-70D435F1F43F}"/>
                    </a:ext>
                  </a:extLst>
                </p:cNvPr>
                <p:cNvCxnSpPr>
                  <a:cxnSpLocks/>
                </p:cNvCxnSpPr>
                <p:nvPr/>
              </p:nvCxnSpPr>
              <p:spPr>
                <a:xfrm>
                  <a:off x="997238" y="4766127"/>
                  <a:ext cx="178593"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7CBA3441-59DC-46A2-A08B-F35E0EADFB9C}"/>
                  </a:ext>
                </a:extLst>
              </p:cNvPr>
              <p:cNvGrpSpPr/>
              <p:nvPr/>
            </p:nvGrpSpPr>
            <p:grpSpPr>
              <a:xfrm flipV="1">
                <a:off x="1499266" y="4777842"/>
                <a:ext cx="267178" cy="39271"/>
                <a:chOff x="997238" y="4729376"/>
                <a:chExt cx="250031" cy="36751"/>
              </a:xfrm>
            </p:grpSpPr>
            <p:cxnSp>
              <p:nvCxnSpPr>
                <p:cNvPr id="108" name="Straight Connector 107">
                  <a:extLst>
                    <a:ext uri="{FF2B5EF4-FFF2-40B4-BE49-F238E27FC236}">
                      <a16:creationId xmlns:a16="http://schemas.microsoft.com/office/drawing/2014/main" id="{527ACC03-92FE-4664-BFF1-47FD76645A2E}"/>
                    </a:ext>
                  </a:extLst>
                </p:cNvPr>
                <p:cNvCxnSpPr/>
                <p:nvPr/>
              </p:nvCxnSpPr>
              <p:spPr>
                <a:xfrm>
                  <a:off x="997238" y="4729376"/>
                  <a:ext cx="250031"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4DE9C24-D717-4ADC-8D4C-AA388963EE62}"/>
                    </a:ext>
                  </a:extLst>
                </p:cNvPr>
                <p:cNvCxnSpPr>
                  <a:cxnSpLocks/>
                </p:cNvCxnSpPr>
                <p:nvPr/>
              </p:nvCxnSpPr>
              <p:spPr>
                <a:xfrm flipV="1">
                  <a:off x="997238" y="4766127"/>
                  <a:ext cx="250031" cy="0"/>
                </a:xfrm>
                <a:prstGeom prst="line">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grpSp>
          <p:sp>
            <p:nvSpPr>
              <p:cNvPr id="111" name="Rectangle 110">
                <a:extLst>
                  <a:ext uri="{FF2B5EF4-FFF2-40B4-BE49-F238E27FC236}">
                    <a16:creationId xmlns:a16="http://schemas.microsoft.com/office/drawing/2014/main" id="{522B3EAC-E927-45AB-B0E4-7E9C856B8240}"/>
                  </a:ext>
                </a:extLst>
              </p:cNvPr>
              <p:cNvSpPr/>
              <p:nvPr/>
            </p:nvSpPr>
            <p:spPr>
              <a:xfrm>
                <a:off x="1321294" y="4172839"/>
                <a:ext cx="529286" cy="109429"/>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002060"/>
                    </a:solidFill>
                  </a14:hiddenFill>
                </a:ext>
                <a:ext uri="{91240B29-F687-4F45-9708-019B960494DF}">
                  <a14:hiddenLine xmlns:a14="http://schemas.microsoft.com/office/drawing/2010/main" w="9525" cap="rnd" cmpd="sng" algn="ctr">
                    <a:solidFill>
                      <a:srgbClr val="002060"/>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sz="375" dirty="0">
                    <a:solidFill>
                      <a:srgbClr val="7F7F7F"/>
                    </a:solidFill>
                  </a:rPr>
                  <a:t>  Blueprint pathogen</a:t>
                </a:r>
              </a:p>
            </p:txBody>
          </p:sp>
        </p:grpSp>
      </p:grpSp>
      <p:pic>
        <p:nvPicPr>
          <p:cNvPr id="15" name="Picture 14">
            <a:extLst>
              <a:ext uri="{FF2B5EF4-FFF2-40B4-BE49-F238E27FC236}">
                <a16:creationId xmlns:a16="http://schemas.microsoft.com/office/drawing/2014/main" id="{2262CDA8-517F-45AB-824B-2E4B3CE8B81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65813" y="1934752"/>
            <a:ext cx="1370084" cy="1057660"/>
          </a:xfrm>
          <a:prstGeom prst="rect">
            <a:avLst/>
          </a:prstGeom>
        </p:spPr>
      </p:pic>
      <p:sp>
        <p:nvSpPr>
          <p:cNvPr id="14" name="Rectangle: Rounded Corners 59">
            <a:extLst>
              <a:ext uri="{FF2B5EF4-FFF2-40B4-BE49-F238E27FC236}">
                <a16:creationId xmlns:a16="http://schemas.microsoft.com/office/drawing/2014/main" id="{EB0A4BED-F359-CF75-A585-88EA0A59A6E6}"/>
              </a:ext>
            </a:extLst>
          </p:cNvPr>
          <p:cNvSpPr/>
          <p:nvPr/>
        </p:nvSpPr>
        <p:spPr>
          <a:xfrm>
            <a:off x="1957413" y="1714894"/>
            <a:ext cx="1572143" cy="1464908"/>
          </a:xfrm>
          <a:prstGeom prst="roundRect">
            <a:avLst/>
          </a:prstGeom>
          <a:solidFill>
            <a:srgbClr val="FFFFFF"/>
          </a:solidFill>
          <a:ln w="9525" cap="rnd" cmpd="sng" algn="ctr">
            <a:solidFill>
              <a:srgbClr val="9A9A9A"/>
            </a:solidFill>
            <a:prstDash val="sysDash"/>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rgbClr val="FFFFFF"/>
              </a:solidFill>
            </a:endParaRPr>
          </a:p>
        </p:txBody>
      </p:sp>
      <p:grpSp>
        <p:nvGrpSpPr>
          <p:cNvPr id="17" name="Group 16">
            <a:extLst>
              <a:ext uri="{FF2B5EF4-FFF2-40B4-BE49-F238E27FC236}">
                <a16:creationId xmlns:a16="http://schemas.microsoft.com/office/drawing/2014/main" id="{5885E7D6-4CC8-DE9D-46E2-9DCF466E1643}"/>
              </a:ext>
            </a:extLst>
          </p:cNvPr>
          <p:cNvGrpSpPr/>
          <p:nvPr/>
        </p:nvGrpSpPr>
        <p:grpSpPr>
          <a:xfrm>
            <a:off x="1922101" y="758731"/>
            <a:ext cx="1632598" cy="767827"/>
            <a:chOff x="349991" y="1539304"/>
            <a:chExt cx="2782054" cy="1023768"/>
          </a:xfrm>
        </p:grpSpPr>
        <p:sp>
          <p:nvSpPr>
            <p:cNvPr id="18" name="Rectangle 17">
              <a:extLst>
                <a:ext uri="{FF2B5EF4-FFF2-40B4-BE49-F238E27FC236}">
                  <a16:creationId xmlns:a16="http://schemas.microsoft.com/office/drawing/2014/main" id="{F7A277B6-DDD0-41A8-7C6C-0A58FCFF8844}"/>
                </a:ext>
              </a:extLst>
            </p:cNvPr>
            <p:cNvSpPr/>
            <p:nvPr/>
          </p:nvSpPr>
          <p:spPr>
            <a:xfrm>
              <a:off x="453012" y="1596676"/>
              <a:ext cx="2653404" cy="410369"/>
            </a:xfrm>
            <a:prstGeom prst="rect">
              <a:avLst/>
            </a:prstGeom>
            <a:solidFill>
              <a:srgbClr val="1F2854"/>
            </a:solidFill>
            <a:ln w="9525" cap="flat" cmpd="sng" algn="ctr">
              <a:solidFill>
                <a:srgbClr val="002060"/>
              </a:solidFill>
              <a:prstDash val="solid"/>
              <a:round/>
              <a:headEnd type="none" w="med" len="med"/>
              <a:tailEnd type="none" w="med" len="med"/>
            </a:ln>
          </p:spPr>
          <p:txBody>
            <a:bodyPr wrap="square"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450"/>
                </a:spcAft>
                <a:buClr>
                  <a:srgbClr val="000000"/>
                </a:buClr>
              </a:pPr>
              <a:r>
                <a:rPr lang="en-US" sz="1400" b="1" kern="0" dirty="0">
                  <a:solidFill>
                    <a:srgbClr val="FFFFFF"/>
                  </a:solidFill>
                  <a:cs typeface="Arial"/>
                </a:rPr>
                <a:t>Availability</a:t>
              </a:r>
            </a:p>
          </p:txBody>
        </p:sp>
        <p:sp>
          <p:nvSpPr>
            <p:cNvPr id="19" name="Oval 18">
              <a:extLst>
                <a:ext uri="{FF2B5EF4-FFF2-40B4-BE49-F238E27FC236}">
                  <a16:creationId xmlns:a16="http://schemas.microsoft.com/office/drawing/2014/main" id="{A79634CE-6F39-FF7A-314E-403C8CCB93B8}"/>
                </a:ext>
              </a:extLst>
            </p:cNvPr>
            <p:cNvSpPr/>
            <p:nvPr/>
          </p:nvSpPr>
          <p:spPr>
            <a:xfrm>
              <a:off x="349991" y="1539304"/>
              <a:ext cx="318052" cy="318052"/>
            </a:xfrm>
            <a:prstGeom prst="ellipse">
              <a:avLst/>
            </a:prstGeom>
            <a:solidFill>
              <a:srgbClr val="1F2854"/>
            </a:solidFill>
            <a:ln w="1587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sz="825" dirty="0">
                  <a:solidFill>
                    <a:srgbClr val="FFFFFF"/>
                  </a:solidFill>
                </a:rPr>
                <a:t>2</a:t>
              </a:r>
            </a:p>
          </p:txBody>
        </p:sp>
        <p:sp>
          <p:nvSpPr>
            <p:cNvPr id="20" name="TextBox 19">
              <a:extLst>
                <a:ext uri="{FF2B5EF4-FFF2-40B4-BE49-F238E27FC236}">
                  <a16:creationId xmlns:a16="http://schemas.microsoft.com/office/drawing/2014/main" id="{8942DCE5-C40F-2E29-F25A-E42FD72019C6}"/>
                </a:ext>
              </a:extLst>
            </p:cNvPr>
            <p:cNvSpPr txBox="1"/>
            <p:nvPr/>
          </p:nvSpPr>
          <p:spPr>
            <a:xfrm>
              <a:off x="453012" y="1985734"/>
              <a:ext cx="2679033" cy="577338"/>
            </a:xfrm>
            <a:prstGeom prst="rect">
              <a:avLst/>
            </a:prstGeom>
            <a:solidFill>
              <a:srgbClr val="FFFFFF"/>
            </a:solid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lvl="1">
                <a:spcAft>
                  <a:spcPts val="450"/>
                </a:spcAft>
                <a:buClr>
                  <a:srgbClr val="002060"/>
                </a:buClr>
              </a:pPr>
              <a:r>
                <a:rPr lang="en-US" sz="788" dirty="0">
                  <a:solidFill>
                    <a:srgbClr val="262626"/>
                  </a:solidFill>
                </a:rPr>
                <a:t>Agreement on availability and access to candidate vaccines and therapeutics</a:t>
              </a:r>
              <a:r>
                <a:rPr lang="en-US" sz="700" dirty="0">
                  <a:solidFill>
                    <a:srgbClr val="262626"/>
                  </a:solidFill>
                </a:rPr>
                <a:t>                           </a:t>
              </a:r>
              <a:endParaRPr lang="en-US" sz="788" dirty="0">
                <a:solidFill>
                  <a:srgbClr val="262626"/>
                </a:solidFill>
              </a:endParaRPr>
            </a:p>
          </p:txBody>
        </p:sp>
      </p:grpSp>
      <p:grpSp>
        <p:nvGrpSpPr>
          <p:cNvPr id="33" name="Group 32">
            <a:extLst>
              <a:ext uri="{FF2B5EF4-FFF2-40B4-BE49-F238E27FC236}">
                <a16:creationId xmlns:a16="http://schemas.microsoft.com/office/drawing/2014/main" id="{A875F162-4957-B252-71C9-A991E9C0C7AB}"/>
              </a:ext>
            </a:extLst>
          </p:cNvPr>
          <p:cNvGrpSpPr/>
          <p:nvPr/>
        </p:nvGrpSpPr>
        <p:grpSpPr>
          <a:xfrm>
            <a:off x="5502785" y="801760"/>
            <a:ext cx="1642017" cy="767827"/>
            <a:chOff x="349991" y="1539304"/>
            <a:chExt cx="2798105" cy="1023768"/>
          </a:xfrm>
        </p:grpSpPr>
        <p:sp>
          <p:nvSpPr>
            <p:cNvPr id="34" name="Rectangle 33">
              <a:extLst>
                <a:ext uri="{FF2B5EF4-FFF2-40B4-BE49-F238E27FC236}">
                  <a16:creationId xmlns:a16="http://schemas.microsoft.com/office/drawing/2014/main" id="{1C297C23-BF12-60B0-A9C0-A8AE492F866B}"/>
                </a:ext>
              </a:extLst>
            </p:cNvPr>
            <p:cNvSpPr/>
            <p:nvPr/>
          </p:nvSpPr>
          <p:spPr>
            <a:xfrm>
              <a:off x="494692" y="1589807"/>
              <a:ext cx="2653404" cy="410369"/>
            </a:xfrm>
            <a:prstGeom prst="rect">
              <a:avLst/>
            </a:prstGeom>
            <a:solidFill>
              <a:srgbClr val="1F2854"/>
            </a:solidFill>
            <a:ln w="9525" cap="flat" cmpd="sng" algn="ctr">
              <a:solidFill>
                <a:srgbClr val="002060"/>
              </a:solidFill>
              <a:prstDash val="solid"/>
              <a:round/>
              <a:headEnd type="none" w="med" len="med"/>
              <a:tailEnd type="none" w="med" len="med"/>
            </a:ln>
          </p:spPr>
          <p:txBody>
            <a:bodyPr wrap="square"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450"/>
                </a:spcAft>
                <a:buClr>
                  <a:srgbClr val="000000"/>
                </a:buClr>
              </a:pPr>
              <a:r>
                <a:rPr lang="en-US" sz="1400" b="1" kern="0" dirty="0">
                  <a:solidFill>
                    <a:srgbClr val="FFFFFF"/>
                  </a:solidFill>
                  <a:cs typeface="Arial"/>
                </a:rPr>
                <a:t>Agreements</a:t>
              </a:r>
            </a:p>
          </p:txBody>
        </p:sp>
        <p:sp>
          <p:nvSpPr>
            <p:cNvPr id="35" name="Oval 34">
              <a:extLst>
                <a:ext uri="{FF2B5EF4-FFF2-40B4-BE49-F238E27FC236}">
                  <a16:creationId xmlns:a16="http://schemas.microsoft.com/office/drawing/2014/main" id="{A9532A4F-5AC7-0BD0-BE61-5EDBD781EDD2}"/>
                </a:ext>
              </a:extLst>
            </p:cNvPr>
            <p:cNvSpPr/>
            <p:nvPr/>
          </p:nvSpPr>
          <p:spPr>
            <a:xfrm>
              <a:off x="349991" y="1539304"/>
              <a:ext cx="318052" cy="318052"/>
            </a:xfrm>
            <a:prstGeom prst="ellipse">
              <a:avLst/>
            </a:prstGeom>
            <a:solidFill>
              <a:srgbClr val="1F2854"/>
            </a:solidFill>
            <a:ln w="1587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sz="825" dirty="0">
                  <a:solidFill>
                    <a:srgbClr val="FFFFFF"/>
                  </a:solidFill>
                </a:rPr>
                <a:t>4</a:t>
              </a:r>
            </a:p>
          </p:txBody>
        </p:sp>
        <p:sp>
          <p:nvSpPr>
            <p:cNvPr id="36" name="TextBox 35">
              <a:extLst>
                <a:ext uri="{FF2B5EF4-FFF2-40B4-BE49-F238E27FC236}">
                  <a16:creationId xmlns:a16="http://schemas.microsoft.com/office/drawing/2014/main" id="{D1C67DD9-8B81-92FC-F66D-9902C8E5459D}"/>
                </a:ext>
              </a:extLst>
            </p:cNvPr>
            <p:cNvSpPr txBox="1"/>
            <p:nvPr/>
          </p:nvSpPr>
          <p:spPr>
            <a:xfrm>
              <a:off x="453012" y="1985734"/>
              <a:ext cx="2679033" cy="577338"/>
            </a:xfrm>
            <a:prstGeom prst="rect">
              <a:avLst/>
            </a:prstGeom>
            <a:solidFill>
              <a:srgbClr val="FFFFFF"/>
            </a:solidFill>
            <a:ln w="9525" cap="rnd" cmpd="sng" algn="ctr">
              <a:solidFill>
                <a:srgbClr val="00206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lvl="1">
                <a:spcAft>
                  <a:spcPts val="450"/>
                </a:spcAft>
                <a:buClr>
                  <a:srgbClr val="002060"/>
                </a:buClr>
              </a:pPr>
              <a:r>
                <a:rPr lang="en-US" sz="788" dirty="0">
                  <a:solidFill>
                    <a:srgbClr val="262626"/>
                  </a:solidFill>
                </a:rPr>
                <a:t>Prior agreement on legal collaboration, insurance, indemnity and liability</a:t>
              </a:r>
            </a:p>
          </p:txBody>
        </p:sp>
      </p:grpSp>
      <p:pic>
        <p:nvPicPr>
          <p:cNvPr id="38" name="Picture 2" descr="Medical Vaccine Bottle Vaccine Vial Flat Stock Vector (Royalty Free)  1807440025 | Shutterstock">
            <a:extLst>
              <a:ext uri="{FF2B5EF4-FFF2-40B4-BE49-F238E27FC236}">
                <a16:creationId xmlns:a16="http://schemas.microsoft.com/office/drawing/2014/main" id="{4407182B-A4B8-E346-6533-43C7FA896A2F}"/>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069420" y="2711053"/>
            <a:ext cx="460136" cy="31583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Medical Vaccine Bottle Vaccine Vial Flat Stock Vector (Royalty Free)  1807440025 | Shutterstock">
            <a:extLst>
              <a:ext uri="{FF2B5EF4-FFF2-40B4-BE49-F238E27FC236}">
                <a16:creationId xmlns:a16="http://schemas.microsoft.com/office/drawing/2014/main" id="{337D92CE-756D-1B4F-B96C-9ABF8CBB9F6D}"/>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069420" y="2076831"/>
            <a:ext cx="460135" cy="31583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Medical Vaccine Bottle Vaccine Vial Flat Stock Vector (Royalty Free)  1807440025 | Shutterstock">
            <a:extLst>
              <a:ext uri="{FF2B5EF4-FFF2-40B4-BE49-F238E27FC236}">
                <a16:creationId xmlns:a16="http://schemas.microsoft.com/office/drawing/2014/main" id="{40EED8FB-7621-9820-7B2B-AA42B0A6836F}"/>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069420" y="2395222"/>
            <a:ext cx="460136" cy="31583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a:extLst>
              <a:ext uri="{FF2B5EF4-FFF2-40B4-BE49-F238E27FC236}">
                <a16:creationId xmlns:a16="http://schemas.microsoft.com/office/drawing/2014/main" id="{41C8C0A6-2D14-4EED-95FD-17F3D0B89CE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938354" y="2019780"/>
            <a:ext cx="1112008" cy="1091282"/>
          </a:xfrm>
          <a:prstGeom prst="rect">
            <a:avLst/>
          </a:prstGeom>
        </p:spPr>
      </p:pic>
      <p:sp>
        <p:nvSpPr>
          <p:cNvPr id="50" name="Rectangle: Rounded Corners 73">
            <a:extLst>
              <a:ext uri="{FF2B5EF4-FFF2-40B4-BE49-F238E27FC236}">
                <a16:creationId xmlns:a16="http://schemas.microsoft.com/office/drawing/2014/main" id="{21EBBD8B-810D-904A-2A6C-3D48A9F0928B}"/>
              </a:ext>
            </a:extLst>
          </p:cNvPr>
          <p:cNvSpPr/>
          <p:nvPr/>
        </p:nvSpPr>
        <p:spPr>
          <a:xfrm>
            <a:off x="7375062" y="1737405"/>
            <a:ext cx="1650557" cy="1464908"/>
          </a:xfrm>
          <a:prstGeom prst="roundRect">
            <a:avLst/>
          </a:prstGeom>
          <a:solidFill>
            <a:srgbClr val="FFFFFF"/>
          </a:solidFill>
          <a:ln w="9525" cap="rnd">
            <a:solidFill>
              <a:srgbClr val="9A9A9A"/>
            </a:solidFill>
            <a:prstDash val="sysDash"/>
            <a:rou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rgbClr val="FFFFFF"/>
              </a:solidFill>
            </a:endParaRPr>
          </a:p>
        </p:txBody>
      </p:sp>
      <p:sp>
        <p:nvSpPr>
          <p:cNvPr id="52" name="TextBox 51">
            <a:extLst>
              <a:ext uri="{FF2B5EF4-FFF2-40B4-BE49-F238E27FC236}">
                <a16:creationId xmlns:a16="http://schemas.microsoft.com/office/drawing/2014/main" id="{150F56B0-93DA-39F4-CC93-4068737B89F8}"/>
              </a:ext>
            </a:extLst>
          </p:cNvPr>
          <p:cNvSpPr txBox="1"/>
          <p:nvPr/>
        </p:nvSpPr>
        <p:spPr>
          <a:xfrm>
            <a:off x="203216" y="3328752"/>
            <a:ext cx="1652858" cy="738664"/>
          </a:xfrm>
          <a:prstGeom prst="rect">
            <a:avLst/>
          </a:prstGeom>
          <a:noFill/>
        </p:spPr>
        <p:txBody>
          <a:bodyPr wrap="square">
            <a:spAutoFit/>
          </a:bodyPr>
          <a:lstStyle/>
          <a:p>
            <a:r>
              <a:rPr lang="en-GB" sz="700" dirty="0">
                <a:solidFill>
                  <a:schemeClr val="bg1"/>
                </a:solidFill>
                <a:latin typeface="Century Gothic" panose="020B0502020202020204" pitchFamily="34" charset="0"/>
              </a:rPr>
              <a:t>A WHO process for prioritization of candidate vaccines by an independent WHO Technical Advisory Groups on candidate vaccine and treatments  prioritization</a:t>
            </a:r>
          </a:p>
        </p:txBody>
      </p:sp>
      <p:sp>
        <p:nvSpPr>
          <p:cNvPr id="53" name="TextBox 52">
            <a:extLst>
              <a:ext uri="{FF2B5EF4-FFF2-40B4-BE49-F238E27FC236}">
                <a16:creationId xmlns:a16="http://schemas.microsoft.com/office/drawing/2014/main" id="{2FB0842A-90C5-31C4-0551-C3EB39769C25}"/>
              </a:ext>
            </a:extLst>
          </p:cNvPr>
          <p:cNvSpPr txBox="1"/>
          <p:nvPr/>
        </p:nvSpPr>
        <p:spPr>
          <a:xfrm>
            <a:off x="1853174" y="3326458"/>
            <a:ext cx="1830907" cy="738664"/>
          </a:xfrm>
          <a:prstGeom prst="rect">
            <a:avLst/>
          </a:prstGeom>
          <a:noFill/>
        </p:spPr>
        <p:txBody>
          <a:bodyPr wrap="square">
            <a:spAutoFit/>
          </a:bodyPr>
          <a:lstStyle/>
          <a:p>
            <a:r>
              <a:rPr lang="en-GB" sz="700" dirty="0">
                <a:solidFill>
                  <a:schemeClr val="bg1"/>
                </a:solidFill>
                <a:latin typeface="Century Gothic" panose="020B0502020202020204" pitchFamily="34" charset="0"/>
              </a:rPr>
              <a:t>Decisions are informed by outcomes of the prioritization process on minimum number of candidate product doses required for research during outbreaks and that need to be available.</a:t>
            </a:r>
          </a:p>
        </p:txBody>
      </p:sp>
      <p:sp>
        <p:nvSpPr>
          <p:cNvPr id="54" name="TextBox 53">
            <a:extLst>
              <a:ext uri="{FF2B5EF4-FFF2-40B4-BE49-F238E27FC236}">
                <a16:creationId xmlns:a16="http://schemas.microsoft.com/office/drawing/2014/main" id="{05471BB1-0A11-8E39-EA41-1539D946598A}"/>
              </a:ext>
            </a:extLst>
          </p:cNvPr>
          <p:cNvSpPr txBox="1"/>
          <p:nvPr/>
        </p:nvSpPr>
        <p:spPr>
          <a:xfrm>
            <a:off x="3752639" y="3314650"/>
            <a:ext cx="1652858" cy="738664"/>
          </a:xfrm>
          <a:prstGeom prst="rect">
            <a:avLst/>
          </a:prstGeom>
          <a:noFill/>
        </p:spPr>
        <p:txBody>
          <a:bodyPr wrap="square">
            <a:spAutoFit/>
          </a:bodyPr>
          <a:lstStyle/>
          <a:p>
            <a:r>
              <a:rPr lang="en-GB" sz="700" dirty="0">
                <a:solidFill>
                  <a:schemeClr val="bg1"/>
                </a:solidFill>
                <a:latin typeface="Century Gothic" panose="020B0502020202020204" pitchFamily="34" charset="0"/>
              </a:rPr>
              <a:t>Ministries and researchers in affected countries are in the driving seat and integrated into the response. CORE protocols for viral and bacterial families design and approved in advance</a:t>
            </a:r>
          </a:p>
        </p:txBody>
      </p:sp>
      <p:sp>
        <p:nvSpPr>
          <p:cNvPr id="55" name="TextBox 54">
            <a:extLst>
              <a:ext uri="{FF2B5EF4-FFF2-40B4-BE49-F238E27FC236}">
                <a16:creationId xmlns:a16="http://schemas.microsoft.com/office/drawing/2014/main" id="{18D01E93-7E8C-A42B-A3F6-E25DE32E56B2}"/>
              </a:ext>
            </a:extLst>
          </p:cNvPr>
          <p:cNvSpPr txBox="1"/>
          <p:nvPr/>
        </p:nvSpPr>
        <p:spPr>
          <a:xfrm>
            <a:off x="5521732" y="3326458"/>
            <a:ext cx="1652858" cy="738664"/>
          </a:xfrm>
          <a:prstGeom prst="rect">
            <a:avLst/>
          </a:prstGeom>
          <a:noFill/>
        </p:spPr>
        <p:txBody>
          <a:bodyPr wrap="square">
            <a:spAutoFit/>
          </a:bodyPr>
          <a:lstStyle/>
          <a:p>
            <a:r>
              <a:rPr lang="en-GB" sz="700" dirty="0">
                <a:solidFill>
                  <a:schemeClr val="bg1"/>
                </a:solidFill>
                <a:latin typeface="Century Gothic" panose="020B0502020202020204" pitchFamily="34" charset="0"/>
              </a:rPr>
              <a:t>A partnership model and signed agreements with Ministries of Health and developers with </a:t>
            </a:r>
            <a:r>
              <a:rPr lang="en-GB" sz="700" b="1" dirty="0">
                <a:solidFill>
                  <a:schemeClr val="bg1"/>
                </a:solidFill>
                <a:latin typeface="Century Gothic" panose="020B0502020202020204" pitchFamily="34" charset="0"/>
              </a:rPr>
              <a:t>access</a:t>
            </a:r>
            <a:r>
              <a:rPr lang="en-GB" sz="700" dirty="0">
                <a:solidFill>
                  <a:schemeClr val="bg1"/>
                </a:solidFill>
                <a:latin typeface="Century Gothic" panose="020B0502020202020204" pitchFamily="34" charset="0"/>
              </a:rPr>
              <a:t> to MCMs considered, and a framework for insurance and liability arrangements. </a:t>
            </a:r>
          </a:p>
        </p:txBody>
      </p:sp>
      <p:sp>
        <p:nvSpPr>
          <p:cNvPr id="56" name="TextBox 55">
            <a:extLst>
              <a:ext uri="{FF2B5EF4-FFF2-40B4-BE49-F238E27FC236}">
                <a16:creationId xmlns:a16="http://schemas.microsoft.com/office/drawing/2014/main" id="{C4AFEAE2-C8AF-7548-C194-639B1A50F016}"/>
              </a:ext>
            </a:extLst>
          </p:cNvPr>
          <p:cNvSpPr txBox="1"/>
          <p:nvPr/>
        </p:nvSpPr>
        <p:spPr>
          <a:xfrm>
            <a:off x="7343665" y="3328752"/>
            <a:ext cx="1652858" cy="630942"/>
          </a:xfrm>
          <a:prstGeom prst="rect">
            <a:avLst/>
          </a:prstGeom>
          <a:noFill/>
        </p:spPr>
        <p:txBody>
          <a:bodyPr wrap="square">
            <a:spAutoFit/>
          </a:bodyPr>
          <a:lstStyle/>
          <a:p>
            <a:r>
              <a:rPr lang="en-GB" sz="700" dirty="0">
                <a:solidFill>
                  <a:schemeClr val="bg1"/>
                </a:solidFill>
                <a:latin typeface="Century Gothic" panose="020B0502020202020204" pitchFamily="34" charset="0"/>
              </a:rPr>
              <a:t>Signed agreements with contributors; aimed at a simple approval process for releasing of funds and simplifying financial reporting. </a:t>
            </a:r>
          </a:p>
        </p:txBody>
      </p:sp>
      <p:sp>
        <p:nvSpPr>
          <p:cNvPr id="58" name="TextBox 57">
            <a:extLst>
              <a:ext uri="{FF2B5EF4-FFF2-40B4-BE49-F238E27FC236}">
                <a16:creationId xmlns:a16="http://schemas.microsoft.com/office/drawing/2014/main" id="{326F83CD-D9DB-F076-2D1C-D77731A02E40}"/>
              </a:ext>
            </a:extLst>
          </p:cNvPr>
          <p:cNvSpPr txBox="1"/>
          <p:nvPr/>
        </p:nvSpPr>
        <p:spPr>
          <a:xfrm>
            <a:off x="209554" y="4256496"/>
            <a:ext cx="2300301" cy="312650"/>
          </a:xfrm>
          <a:prstGeom prst="rect">
            <a:avLst/>
          </a:prstGeom>
          <a:solidFill>
            <a:schemeClr val="bg2"/>
          </a:solidFill>
        </p:spPr>
        <p:txBody>
          <a:bodyPr wrap="square">
            <a:spAutoFit/>
          </a:bodyPr>
          <a:lstStyle/>
          <a:p>
            <a:pPr lvl="0">
              <a:lnSpc>
                <a:spcPct val="107000"/>
              </a:lnSpc>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6. </a:t>
            </a:r>
            <a:r>
              <a:rPr lang="en-US" sz="1400" b="1" dirty="0">
                <a:effectLst/>
                <a:latin typeface="Calibri" panose="020F0502020204030204" pitchFamily="34" charset="0"/>
                <a:ea typeface="Calibri" panose="020F0502020204030204" pitchFamily="34" charset="0"/>
                <a:cs typeface="Arial" panose="020B0604020202020204" pitchFamily="34" charset="0"/>
              </a:rPr>
              <a:t>Collaborative approach</a:t>
            </a:r>
            <a:endParaRPr lang="en-US" sz="9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104" name="Picture 8" descr="cartoon vector illustration of U.S. money Stock Vector Image &amp; Art - Alamy">
            <a:extLst>
              <a:ext uri="{FF2B5EF4-FFF2-40B4-BE49-F238E27FC236}">
                <a16:creationId xmlns:a16="http://schemas.microsoft.com/office/drawing/2014/main" id="{43CB2AA9-9280-D92D-F7B6-432810B01F85}"/>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506251" y="1991312"/>
            <a:ext cx="1360432" cy="91343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03FE3445-76B7-AA45-E639-D52F19DACF47}"/>
              </a:ext>
            </a:extLst>
          </p:cNvPr>
          <p:cNvSpPr/>
          <p:nvPr/>
        </p:nvSpPr>
        <p:spPr>
          <a:xfrm>
            <a:off x="174299" y="4249785"/>
            <a:ext cx="251503" cy="253917"/>
          </a:xfrm>
          <a:prstGeom prst="ellipse">
            <a:avLst/>
          </a:prstGeom>
          <a:solidFill>
            <a:srgbClr val="FF0000"/>
          </a:solidFill>
          <a:ln w="1587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en-US" sz="825" dirty="0">
                <a:solidFill>
                  <a:srgbClr val="FFFFFF"/>
                </a:solidFill>
              </a:rPr>
              <a:t>6</a:t>
            </a:r>
          </a:p>
        </p:txBody>
      </p:sp>
      <p:pic>
        <p:nvPicPr>
          <p:cNvPr id="5" name="Picture 4" descr="A diagram of bacteria and viruses&#10;&#10;Description automatically generated">
            <a:extLst>
              <a:ext uri="{FF2B5EF4-FFF2-40B4-BE49-F238E27FC236}">
                <a16:creationId xmlns:a16="http://schemas.microsoft.com/office/drawing/2014/main" id="{FD5311BA-A2BF-A44F-A47F-3BBD65C7B62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41746" y="1750255"/>
            <a:ext cx="703905" cy="728016"/>
          </a:xfrm>
          <a:prstGeom prst="rect">
            <a:avLst/>
          </a:prstGeom>
        </p:spPr>
      </p:pic>
      <p:grpSp>
        <p:nvGrpSpPr>
          <p:cNvPr id="157" name="Group 156">
            <a:extLst>
              <a:ext uri="{FF2B5EF4-FFF2-40B4-BE49-F238E27FC236}">
                <a16:creationId xmlns:a16="http://schemas.microsoft.com/office/drawing/2014/main" id="{14FF9C1E-7F63-48FC-8886-5CCAA7251E33}"/>
              </a:ext>
            </a:extLst>
          </p:cNvPr>
          <p:cNvGrpSpPr/>
          <p:nvPr/>
        </p:nvGrpSpPr>
        <p:grpSpPr>
          <a:xfrm>
            <a:off x="277317" y="2053747"/>
            <a:ext cx="976759" cy="1008238"/>
            <a:chOff x="3382833" y="4446307"/>
            <a:chExt cx="2319012" cy="1251091"/>
          </a:xfrm>
        </p:grpSpPr>
        <p:pic>
          <p:nvPicPr>
            <p:cNvPr id="158" name="Picture 157">
              <a:extLst>
                <a:ext uri="{FF2B5EF4-FFF2-40B4-BE49-F238E27FC236}">
                  <a16:creationId xmlns:a16="http://schemas.microsoft.com/office/drawing/2014/main" id="{693AEFE7-AF4E-4161-B2FD-7B6FC116577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3382833" y="4521400"/>
              <a:ext cx="2319012" cy="1175998"/>
            </a:xfrm>
            <a:prstGeom prst="rect">
              <a:avLst/>
            </a:prstGeom>
          </p:spPr>
        </p:pic>
        <p:sp>
          <p:nvSpPr>
            <p:cNvPr id="159" name="Rectangle 158">
              <a:extLst>
                <a:ext uri="{FF2B5EF4-FFF2-40B4-BE49-F238E27FC236}">
                  <a16:creationId xmlns:a16="http://schemas.microsoft.com/office/drawing/2014/main" id="{30144F67-0ED6-4E5F-A709-794806330254}"/>
                </a:ext>
              </a:extLst>
            </p:cNvPr>
            <p:cNvSpPr/>
            <p:nvPr/>
          </p:nvSpPr>
          <p:spPr>
            <a:xfrm rot="670535">
              <a:off x="3404983" y="4500385"/>
              <a:ext cx="226753" cy="49988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rgbClr val="FFFFFF"/>
                </a:solidFill>
              </a:endParaRPr>
            </a:p>
          </p:txBody>
        </p:sp>
        <p:sp>
          <p:nvSpPr>
            <p:cNvPr id="160" name="Rectangle 159">
              <a:extLst>
                <a:ext uri="{FF2B5EF4-FFF2-40B4-BE49-F238E27FC236}">
                  <a16:creationId xmlns:a16="http://schemas.microsoft.com/office/drawing/2014/main" id="{4A06CADA-6C10-4F35-8F16-DA988A92BFEC}"/>
                </a:ext>
              </a:extLst>
            </p:cNvPr>
            <p:cNvSpPr/>
            <p:nvPr/>
          </p:nvSpPr>
          <p:spPr>
            <a:xfrm rot="670535">
              <a:off x="3433734" y="4647803"/>
              <a:ext cx="226753" cy="351054"/>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rgbClr val="FFFFFF"/>
                </a:solidFill>
              </a:endParaRPr>
            </a:p>
          </p:txBody>
        </p:sp>
        <p:sp>
          <p:nvSpPr>
            <p:cNvPr id="161" name="Rectangle 160">
              <a:extLst>
                <a:ext uri="{FF2B5EF4-FFF2-40B4-BE49-F238E27FC236}">
                  <a16:creationId xmlns:a16="http://schemas.microsoft.com/office/drawing/2014/main" id="{77183D97-FCAB-40DA-AA4B-DCF3D1B20ED3}"/>
                </a:ext>
              </a:extLst>
            </p:cNvPr>
            <p:cNvSpPr/>
            <p:nvPr/>
          </p:nvSpPr>
          <p:spPr>
            <a:xfrm>
              <a:off x="4031848" y="4446307"/>
              <a:ext cx="500095" cy="233937"/>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rgbClr val="FFFFFF"/>
                </a:solidFill>
              </a:endParaRPr>
            </a:p>
          </p:txBody>
        </p:sp>
        <p:sp>
          <p:nvSpPr>
            <p:cNvPr id="162" name="Rectangle 161">
              <a:extLst>
                <a:ext uri="{FF2B5EF4-FFF2-40B4-BE49-F238E27FC236}">
                  <a16:creationId xmlns:a16="http://schemas.microsoft.com/office/drawing/2014/main" id="{0E532ADB-CA47-463E-9AD9-324ECD21B122}"/>
                </a:ext>
              </a:extLst>
            </p:cNvPr>
            <p:cNvSpPr/>
            <p:nvPr/>
          </p:nvSpPr>
          <p:spPr>
            <a:xfrm rot="20406523">
              <a:off x="5441628" y="4565923"/>
              <a:ext cx="215177" cy="303577"/>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rgbClr val="FFFFFF"/>
                </a:solidFill>
              </a:endParaRPr>
            </a:p>
          </p:txBody>
        </p:sp>
      </p:grpSp>
      <p:pic>
        <p:nvPicPr>
          <p:cNvPr id="1026" name="Picture 2" descr="Why Some People Learn Better Using Collaborative Learning Techniques">
            <a:extLst>
              <a:ext uri="{FF2B5EF4-FFF2-40B4-BE49-F238E27FC236}">
                <a16:creationId xmlns:a16="http://schemas.microsoft.com/office/drawing/2014/main" id="{501B6086-898E-81FC-45A8-2E8D0B39E87F}"/>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539312" y="4262139"/>
            <a:ext cx="1794519" cy="8131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891F53-5512-600D-47FA-B46EEA561004}"/>
              </a:ext>
            </a:extLst>
          </p:cNvPr>
          <p:cNvSpPr txBox="1"/>
          <p:nvPr/>
        </p:nvSpPr>
        <p:spPr>
          <a:xfrm>
            <a:off x="4321647" y="4282346"/>
            <a:ext cx="1852442" cy="821828"/>
          </a:xfrm>
          <a:prstGeom prst="rect">
            <a:avLst/>
          </a:prstGeom>
          <a:solidFill>
            <a:schemeClr val="accent5">
              <a:lumMod val="40000"/>
              <a:lumOff val="60000"/>
            </a:schemeClr>
          </a:solidFill>
        </p:spPr>
        <p:txBody>
          <a:bodyPr wrap="square">
            <a:spAutoFit/>
          </a:bodyPr>
          <a:lstStyle/>
          <a:p>
            <a:pPr lvl="0">
              <a:lnSpc>
                <a:spcPct val="107000"/>
              </a:lnSpc>
              <a:spcAft>
                <a:spcPts val="800"/>
              </a:spcAft>
            </a:pPr>
            <a:r>
              <a:rPr lang="en-US" sz="900" dirty="0">
                <a:solidFill>
                  <a:schemeClr val="bg1"/>
                </a:solidFill>
                <a:latin typeface="Century Gothic" panose="020B0502020202020204" pitchFamily="34" charset="0"/>
                <a:ea typeface="Calibri" panose="020F0502020204030204" pitchFamily="34" charset="0"/>
                <a:cs typeface="Arial" panose="020B0604020202020204" pitchFamily="34" charset="0"/>
              </a:rPr>
              <a:t>Including </a:t>
            </a:r>
            <a:r>
              <a:rPr lang="en-US" sz="9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rPr>
              <a:t>pathogen and trial experts, local researchers, and outbreak response teams to help adjust and implement research as needed</a:t>
            </a:r>
          </a:p>
        </p:txBody>
      </p:sp>
      <p:sp>
        <p:nvSpPr>
          <p:cNvPr id="10" name="TextBox 9">
            <a:extLst>
              <a:ext uri="{FF2B5EF4-FFF2-40B4-BE49-F238E27FC236}">
                <a16:creationId xmlns:a16="http://schemas.microsoft.com/office/drawing/2014/main" id="{8E702930-3E28-672E-DEAC-9A202E33EA5D}"/>
              </a:ext>
            </a:extLst>
          </p:cNvPr>
          <p:cNvSpPr txBox="1"/>
          <p:nvPr/>
        </p:nvSpPr>
        <p:spPr>
          <a:xfrm>
            <a:off x="174299" y="4555897"/>
            <a:ext cx="2318283" cy="553998"/>
          </a:xfrm>
          <a:prstGeom prst="rect">
            <a:avLst/>
          </a:prstGeom>
          <a:solidFill>
            <a:schemeClr val="tx1"/>
          </a:solidFill>
        </p:spPr>
        <p:txBody>
          <a:bodyPr wrap="square">
            <a:spAutoFit/>
          </a:bodyPr>
          <a:lstStyle/>
          <a:p>
            <a:r>
              <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To foster an open flexible collaborative mechanism that allows a variety of contributors</a:t>
            </a:r>
            <a:endParaRPr lang="en-GB" sz="1000" dirty="0"/>
          </a:p>
        </p:txBody>
      </p:sp>
      <p:sp>
        <p:nvSpPr>
          <p:cNvPr id="12" name="Rounded Rectangle 11">
            <a:extLst>
              <a:ext uri="{FF2B5EF4-FFF2-40B4-BE49-F238E27FC236}">
                <a16:creationId xmlns:a16="http://schemas.microsoft.com/office/drawing/2014/main" id="{EFAE4B2C-319F-AD76-FC18-6013CA7ECBF9}"/>
              </a:ext>
            </a:extLst>
          </p:cNvPr>
          <p:cNvSpPr/>
          <p:nvPr/>
        </p:nvSpPr>
        <p:spPr>
          <a:xfrm>
            <a:off x="146493" y="4235683"/>
            <a:ext cx="5993050" cy="847616"/>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b="1" dirty="0">
              <a:solidFill>
                <a:schemeClr val="bg1"/>
              </a:solidFill>
            </a:endParaRPr>
          </a:p>
        </p:txBody>
      </p:sp>
    </p:spTree>
    <p:extLst>
      <p:ext uri="{BB962C8B-B14F-4D97-AF65-F5344CB8AC3E}">
        <p14:creationId xmlns:p14="http://schemas.microsoft.com/office/powerpoint/2010/main" val="140843535"/>
      </p:ext>
    </p:extLst>
  </p:cSld>
  <p:clrMapOvr>
    <a:masterClrMapping/>
  </p:clrMapOvr>
  <mc:AlternateContent xmlns:mc="http://schemas.openxmlformats.org/markup-compatibility/2006" xmlns:p14="http://schemas.microsoft.com/office/powerpoint/2010/main">
    <mc:Choice Requires="p14">
      <p:transition p14:dur="250" advTm="72457">
        <p:fade/>
      </p:transition>
    </mc:Choice>
    <mc:Fallback xmlns="">
      <p:transition advTm="72457">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image12.png"/>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0" y="0"/>
            <a:ext cx="9144000" cy="5385547"/>
          </a:xfrm>
          <a:prstGeom prst="rect">
            <a:avLst/>
          </a:prstGeom>
          <a:ln w="12700">
            <a:miter lim="400000"/>
          </a:ln>
        </p:spPr>
      </p:pic>
      <p:sp>
        <p:nvSpPr>
          <p:cNvPr id="235" name="Shape 235"/>
          <p:cNvSpPr/>
          <p:nvPr/>
        </p:nvSpPr>
        <p:spPr>
          <a:xfrm>
            <a:off x="0" y="3535369"/>
            <a:ext cx="9144000" cy="1669686"/>
          </a:xfrm>
          <a:prstGeom prst="rect">
            <a:avLst/>
          </a:prstGeom>
          <a:solidFill>
            <a:srgbClr val="66CCFF">
              <a:alpha val="65000"/>
            </a:srgbClr>
          </a:solidFill>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p>
            <a:pPr marR="411445" algn="ctr" defTabSz="411445">
              <a:defRPr sz="4600">
                <a:solidFill>
                  <a:srgbClr val="FFFFFF"/>
                </a:solidFill>
                <a:latin typeface="Marker Felt"/>
                <a:ea typeface="Marker Felt"/>
                <a:cs typeface="Marker Felt"/>
                <a:sym typeface="Marker Felt"/>
              </a:defRPr>
            </a:pPr>
            <a:r>
              <a:rPr sz="3200" dirty="0">
                <a:solidFill>
                  <a:schemeClr val="bg1"/>
                </a:solidFill>
              </a:rPr>
              <a:t>The current </a:t>
            </a:r>
            <a:r>
              <a:rPr lang="fr-CH" sz="3200" dirty="0">
                <a:solidFill>
                  <a:schemeClr val="bg1"/>
                </a:solidFill>
              </a:rPr>
              <a:t>challenges</a:t>
            </a:r>
            <a:r>
              <a:rPr sz="3200" dirty="0">
                <a:solidFill>
                  <a:schemeClr val="bg1"/>
                </a:solidFill>
              </a:rPr>
              <a:t> of </a:t>
            </a:r>
            <a:r>
              <a:rPr lang="fr-CH" sz="3200" dirty="0">
                <a:solidFill>
                  <a:schemeClr val="bg1"/>
                </a:solidFill>
              </a:rPr>
              <a:t>Research and Innovation are</a:t>
            </a:r>
            <a:r>
              <a:rPr sz="3200" dirty="0">
                <a:solidFill>
                  <a:schemeClr val="bg1"/>
                </a:solidFill>
              </a:rPr>
              <a:t> a problem that can be solved.  </a:t>
            </a:r>
          </a:p>
          <a:p>
            <a:pPr marR="411445" algn="ctr" defTabSz="411445">
              <a:defRPr sz="4600">
                <a:solidFill>
                  <a:srgbClr val="FFFFFF"/>
                </a:solidFill>
                <a:latin typeface="Geneva"/>
                <a:ea typeface="Geneva"/>
                <a:cs typeface="Geneva"/>
                <a:sym typeface="Geneva"/>
              </a:defRPr>
            </a:pPr>
            <a:r>
              <a:rPr sz="3600" b="1" dirty="0">
                <a:solidFill>
                  <a:schemeClr val="bg1"/>
                </a:solidFill>
                <a:latin typeface="Marker Felt"/>
                <a:ea typeface="Marker Felt"/>
                <a:cs typeface="Marker Felt"/>
                <a:sym typeface="Marker Felt"/>
              </a:rPr>
              <a:t>Let’s solve it </a:t>
            </a:r>
            <a:r>
              <a:rPr sz="4000" b="1" u="sng" dirty="0">
                <a:solidFill>
                  <a:schemeClr val="bg1"/>
                </a:solidFill>
                <a:latin typeface="Marker Felt"/>
                <a:ea typeface="Marker Felt"/>
                <a:cs typeface="Marker Felt"/>
                <a:sym typeface="Marker Felt"/>
              </a:rPr>
              <a:t>together</a:t>
            </a:r>
            <a:r>
              <a:rPr lang="fr-CH" sz="3600" b="1" u="sng" dirty="0">
                <a:solidFill>
                  <a:schemeClr val="bg1"/>
                </a:solidFill>
                <a:latin typeface="Marker Felt"/>
                <a:ea typeface="Marker Felt"/>
                <a:cs typeface="Marker Felt"/>
                <a:sym typeface="Marker Felt"/>
              </a:rPr>
              <a:t>!</a:t>
            </a:r>
            <a:r>
              <a:rPr sz="3600" b="1" dirty="0">
                <a:solidFill>
                  <a:schemeClr val="bg1"/>
                </a:solidFill>
                <a:latin typeface="Marker Felt"/>
                <a:ea typeface="Marker Felt"/>
                <a:cs typeface="Marker Felt"/>
                <a:sym typeface="Marker Felt"/>
              </a:rPr>
              <a:t> </a:t>
            </a:r>
            <a:r>
              <a:rPr sz="3600" dirty="0">
                <a:solidFill>
                  <a:schemeClr val="bg1"/>
                </a:solidFill>
              </a:rPr>
              <a:t> </a:t>
            </a:r>
          </a:p>
        </p:txBody>
      </p:sp>
    </p:spTree>
    <p:extLst>
      <p:ext uri="{BB962C8B-B14F-4D97-AF65-F5344CB8AC3E}">
        <p14:creationId xmlns:p14="http://schemas.microsoft.com/office/powerpoint/2010/main" val="203524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2C2091-9B88-4EA4-9034-BD7887D630AA}"/>
              </a:ext>
            </a:extLst>
          </p:cNvPr>
          <p:cNvPicPr/>
          <p:nvPr/>
        </p:nvPicPr>
        <p:blipFill>
          <a:blip r:embed="rId2">
            <a:extLst>
              <a:ext uri="{28A0092B-C50C-407E-A947-70E740481C1C}">
                <a14:useLocalDpi xmlns:a14="http://schemas.microsoft.com/office/drawing/2010/main" val="0"/>
              </a:ext>
            </a:extLst>
          </a:blip>
          <a:stretch>
            <a:fillRect/>
          </a:stretch>
        </p:blipFill>
        <p:spPr>
          <a:xfrm>
            <a:off x="0" y="4392256"/>
            <a:ext cx="9144000" cy="751244"/>
          </a:xfrm>
          <a:prstGeom prst="rect">
            <a:avLst/>
          </a:prstGeom>
        </p:spPr>
      </p:pic>
      <p:pic>
        <p:nvPicPr>
          <p:cNvPr id="3" name="Picture 2">
            <a:extLst>
              <a:ext uri="{FF2B5EF4-FFF2-40B4-BE49-F238E27FC236}">
                <a16:creationId xmlns:a16="http://schemas.microsoft.com/office/drawing/2014/main" id="{FE8C3B08-4C2D-42AB-BAD1-76B1A61102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038" y="4452559"/>
            <a:ext cx="2384986" cy="626058"/>
          </a:xfrm>
          <a:prstGeom prst="rect">
            <a:avLst/>
          </a:prstGeom>
        </p:spPr>
      </p:pic>
      <p:pic>
        <p:nvPicPr>
          <p:cNvPr id="15" name="Picture 14">
            <a:extLst>
              <a:ext uri="{FF2B5EF4-FFF2-40B4-BE49-F238E27FC236}">
                <a16:creationId xmlns:a16="http://schemas.microsoft.com/office/drawing/2014/main" id="{66C0EBDC-E252-444F-93E7-788335FF1E5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8977" y="4426051"/>
            <a:ext cx="2238178" cy="661644"/>
          </a:xfrm>
          <a:prstGeom prst="rect">
            <a:avLst/>
          </a:prstGeom>
        </p:spPr>
      </p:pic>
      <p:sp>
        <p:nvSpPr>
          <p:cNvPr id="4" name="Rectangle 3">
            <a:extLst>
              <a:ext uri="{FF2B5EF4-FFF2-40B4-BE49-F238E27FC236}">
                <a16:creationId xmlns:a16="http://schemas.microsoft.com/office/drawing/2014/main" id="{736E0958-CB74-4A83-9E34-888CA7907BC9}"/>
              </a:ext>
            </a:extLst>
          </p:cNvPr>
          <p:cNvSpPr/>
          <p:nvPr/>
        </p:nvSpPr>
        <p:spPr>
          <a:xfrm>
            <a:off x="113252" y="119543"/>
            <a:ext cx="9030518" cy="471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GB" sz="2400" b="1" dirty="0">
                <a:solidFill>
                  <a:srgbClr val="002060"/>
                </a:solidFill>
                <a:latin typeface="Calibri Light" panose="020F0302020204030204"/>
              </a:rPr>
              <a:t>Background</a:t>
            </a:r>
            <a:endParaRPr lang="en-US" sz="2400" b="1" dirty="0">
              <a:solidFill>
                <a:srgbClr val="002060"/>
              </a:solidFill>
              <a:latin typeface="Calibri Light" panose="020F0302020204030204"/>
            </a:endParaRPr>
          </a:p>
        </p:txBody>
      </p:sp>
      <p:sp>
        <p:nvSpPr>
          <p:cNvPr id="10" name="Rectangle 9">
            <a:extLst>
              <a:ext uri="{FF2B5EF4-FFF2-40B4-BE49-F238E27FC236}">
                <a16:creationId xmlns:a16="http://schemas.microsoft.com/office/drawing/2014/main" id="{D95B59B3-B3EE-453B-A02F-AA631712D773}"/>
              </a:ext>
            </a:extLst>
          </p:cNvPr>
          <p:cNvSpPr/>
          <p:nvPr/>
        </p:nvSpPr>
        <p:spPr>
          <a:xfrm>
            <a:off x="56380" y="678079"/>
            <a:ext cx="4435272" cy="2995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7175" indent="-257175" defTabSz="685800">
              <a:buFont typeface="Arial" panose="020B0604020202020204" pitchFamily="34" charset="0"/>
              <a:buChar char="•"/>
              <a:defRPr/>
            </a:pPr>
            <a:r>
              <a:rPr lang="en-US" sz="1575" dirty="0">
                <a:solidFill>
                  <a:sysClr val="windowText" lastClr="000000"/>
                </a:solidFill>
                <a:latin typeface="Calibri Light" panose="020F0302020204030204"/>
              </a:rPr>
              <a:t>The R&amp;D Blueprint leads r</a:t>
            </a:r>
            <a:r>
              <a:rPr lang="en-US" sz="1575" dirty="0">
                <a:solidFill>
                  <a:prstClr val="black"/>
                </a:solidFill>
                <a:latin typeface="Calibri Light" panose="020F0302020204030204"/>
              </a:rPr>
              <a:t>esearch to accelerate the availability of safe and effective medical countermeasures for diseases that can cause a health emergency due to t</a:t>
            </a:r>
            <a:r>
              <a:rPr lang="en-US" sz="1575" dirty="0">
                <a:solidFill>
                  <a:sysClr val="windowText" lastClr="000000"/>
                </a:solidFill>
                <a:latin typeface="Calibri Light" panose="020F0302020204030204"/>
              </a:rPr>
              <a:t>heir epidemic or pandemic potential.</a:t>
            </a:r>
            <a:endParaRPr lang="en-US" sz="1575" u="sng" dirty="0">
              <a:solidFill>
                <a:srgbClr val="2F5597"/>
              </a:solidFill>
              <a:latin typeface="Calibri Light" panose="020F0302020204030204"/>
            </a:endParaRPr>
          </a:p>
          <a:p>
            <a:pPr marL="257175" indent="-257175" defTabSz="685800">
              <a:buFont typeface="Arial" panose="020B0604020202020204" pitchFamily="34" charset="0"/>
              <a:buChar char="•"/>
              <a:defRPr/>
            </a:pPr>
            <a:endParaRPr lang="en-US" sz="1050" dirty="0">
              <a:solidFill>
                <a:prstClr val="black"/>
              </a:solidFill>
              <a:latin typeface="Calibri Light" panose="020F0302020204030204"/>
            </a:endParaRPr>
          </a:p>
          <a:p>
            <a:pPr marL="257175" indent="-257175" defTabSz="685800">
              <a:buFont typeface="Arial" panose="020B0604020202020204" pitchFamily="34" charset="0"/>
              <a:buChar char="•"/>
              <a:defRPr/>
            </a:pPr>
            <a:r>
              <a:rPr lang="en-US" sz="1575" dirty="0">
                <a:solidFill>
                  <a:prstClr val="black"/>
                </a:solidFill>
                <a:latin typeface="Calibri Light" panose="020F0302020204030204"/>
              </a:rPr>
              <a:t>Since its inception in 2015, an official list of priority diseases is regularly published to guide research priorities in WHO and the work of the R&amp;D Blueprint.</a:t>
            </a:r>
          </a:p>
          <a:p>
            <a:pPr marL="257175" indent="-257175" defTabSz="685800">
              <a:buFont typeface="Arial" panose="020B0604020202020204" pitchFamily="34" charset="0"/>
              <a:buChar char="•"/>
              <a:defRPr/>
            </a:pPr>
            <a:endParaRPr lang="en-US" sz="1575" dirty="0">
              <a:solidFill>
                <a:prstClr val="black"/>
              </a:solidFill>
              <a:latin typeface="Calibri Light" panose="020F0302020204030204"/>
            </a:endParaRPr>
          </a:p>
          <a:p>
            <a:pPr defTabSz="685800">
              <a:defRPr/>
            </a:pPr>
            <a:endParaRPr lang="en-US" sz="1575" dirty="0">
              <a:solidFill>
                <a:prstClr val="black"/>
              </a:solidFill>
              <a:latin typeface="Calibri Light" panose="020F0302020204030204"/>
            </a:endParaRPr>
          </a:p>
          <a:p>
            <a:pPr marL="257175" indent="-257175" defTabSz="685800">
              <a:buFont typeface="Arial" panose="020B0604020202020204" pitchFamily="34" charset="0"/>
              <a:buChar char="•"/>
              <a:defRPr/>
            </a:pPr>
            <a:endParaRPr lang="en-US" sz="1050" dirty="0">
              <a:solidFill>
                <a:prstClr val="black"/>
              </a:solidFill>
              <a:latin typeface="Calibri Light" panose="020F0302020204030204"/>
            </a:endParaRPr>
          </a:p>
          <a:p>
            <a:pPr marL="257175" indent="-257175" defTabSz="685800">
              <a:buFont typeface="Arial" panose="020B0604020202020204" pitchFamily="34" charset="0"/>
              <a:buChar char="•"/>
              <a:defRPr/>
            </a:pPr>
            <a:r>
              <a:rPr lang="en-US" sz="1575" dirty="0">
                <a:solidFill>
                  <a:prstClr val="black"/>
                </a:solidFill>
                <a:latin typeface="Calibri Light" panose="020F0302020204030204"/>
              </a:rPr>
              <a:t>It was time for a rethink of the overall strategy.</a:t>
            </a:r>
          </a:p>
          <a:p>
            <a:pPr marL="257175" indent="-257175" defTabSz="685800">
              <a:buFont typeface="Arial" panose="020B0604020202020204" pitchFamily="34" charset="0"/>
              <a:buChar char="•"/>
              <a:defRPr/>
            </a:pPr>
            <a:endParaRPr lang="en-US" sz="1575" dirty="0">
              <a:solidFill>
                <a:prstClr val="black"/>
              </a:solidFill>
              <a:latin typeface="Calibri Light" panose="020F0302020204030204"/>
            </a:endParaRPr>
          </a:p>
          <a:p>
            <a:pPr defTabSz="685800">
              <a:defRPr/>
            </a:pPr>
            <a:r>
              <a:rPr lang="en-US" sz="1575" dirty="0">
                <a:solidFill>
                  <a:prstClr val="black"/>
                </a:solidFill>
                <a:latin typeface="Calibri Light" panose="020F0302020204030204"/>
              </a:rPr>
              <a:t> </a:t>
            </a:r>
          </a:p>
          <a:p>
            <a:pPr defTabSz="685800">
              <a:defRPr/>
            </a:pPr>
            <a:endParaRPr lang="en-US" sz="1575" dirty="0">
              <a:solidFill>
                <a:prstClr val="black"/>
              </a:solidFill>
              <a:latin typeface="Calibri Light" panose="020F0302020204030204"/>
            </a:endParaRPr>
          </a:p>
          <a:p>
            <a:pPr marL="257175" indent="-257175" defTabSz="685800">
              <a:buFont typeface="Arial" panose="020B0604020202020204" pitchFamily="34" charset="0"/>
              <a:buChar char="•"/>
              <a:defRPr/>
            </a:pPr>
            <a:endParaRPr lang="en-US" sz="1575" dirty="0">
              <a:solidFill>
                <a:prstClr val="black"/>
              </a:solidFill>
              <a:latin typeface="Calibri Light" panose="020F0302020204030204"/>
            </a:endParaRPr>
          </a:p>
          <a:p>
            <a:pPr marL="257175" indent="-257175" defTabSz="685800">
              <a:buFont typeface="Arial" panose="020B0604020202020204" pitchFamily="34" charset="0"/>
              <a:buChar char="•"/>
              <a:defRPr/>
            </a:pPr>
            <a:endParaRPr lang="en-US" sz="1575" dirty="0">
              <a:solidFill>
                <a:prstClr val="black"/>
              </a:solidFill>
              <a:latin typeface="Calibri Light" panose="020F0302020204030204"/>
            </a:endParaRPr>
          </a:p>
          <a:p>
            <a:pPr marL="257175" indent="-257175" defTabSz="685800">
              <a:buFont typeface="Arial" panose="020B0604020202020204" pitchFamily="34" charset="0"/>
              <a:buChar char="•"/>
              <a:defRPr/>
            </a:pPr>
            <a:endParaRPr lang="en-US" sz="1575" dirty="0">
              <a:solidFill>
                <a:prstClr val="black"/>
              </a:solidFill>
              <a:latin typeface="Calibri Light" panose="020F0302020204030204"/>
            </a:endParaRPr>
          </a:p>
        </p:txBody>
      </p:sp>
      <p:pic>
        <p:nvPicPr>
          <p:cNvPr id="5" name="Picture 4">
            <a:extLst>
              <a:ext uri="{FF2B5EF4-FFF2-40B4-BE49-F238E27FC236}">
                <a16:creationId xmlns:a16="http://schemas.microsoft.com/office/drawing/2014/main" id="{7E9FD7BE-F1BE-BAC9-2E0F-571B65DA99AE}"/>
              </a:ext>
            </a:extLst>
          </p:cNvPr>
          <p:cNvPicPr>
            <a:picLocks noChangeAspect="1"/>
          </p:cNvPicPr>
          <p:nvPr/>
        </p:nvPicPr>
        <p:blipFill>
          <a:blip r:embed="rId5"/>
          <a:stretch>
            <a:fillRect/>
          </a:stretch>
        </p:blipFill>
        <p:spPr>
          <a:xfrm>
            <a:off x="4708729" y="591424"/>
            <a:ext cx="4100942" cy="1840094"/>
          </a:xfrm>
          <a:prstGeom prst="rect">
            <a:avLst/>
          </a:prstGeom>
        </p:spPr>
      </p:pic>
      <p:sp>
        <p:nvSpPr>
          <p:cNvPr id="7" name="TextBox 6">
            <a:extLst>
              <a:ext uri="{FF2B5EF4-FFF2-40B4-BE49-F238E27FC236}">
                <a16:creationId xmlns:a16="http://schemas.microsoft.com/office/drawing/2014/main" id="{B396F3CA-3E62-09D8-79BF-89D4AE589EAB}"/>
              </a:ext>
            </a:extLst>
          </p:cNvPr>
          <p:cNvSpPr txBox="1"/>
          <p:nvPr/>
        </p:nvSpPr>
        <p:spPr>
          <a:xfrm>
            <a:off x="4955946" y="2747264"/>
            <a:ext cx="3997712" cy="1338828"/>
          </a:xfrm>
          <a:prstGeom prst="rect">
            <a:avLst/>
          </a:prstGeom>
          <a:noFill/>
        </p:spPr>
        <p:txBody>
          <a:bodyPr wrap="square">
            <a:spAutoFit/>
          </a:bodyPr>
          <a:lstStyle/>
          <a:p>
            <a:pPr marL="257175" indent="-257175">
              <a:buFont typeface="Courier New" panose="02070309020205020404" pitchFamily="49" charset="0"/>
              <a:buChar char="o"/>
              <a:defRPr/>
            </a:pPr>
            <a:r>
              <a:rPr lang="en-GB" sz="1350" dirty="0">
                <a:solidFill>
                  <a:schemeClr val="bg1"/>
                </a:solidFill>
                <a:latin typeface="+mj-lt"/>
                <a:ea typeface="Calibri" panose="020F0502020204030204" pitchFamily="34" charset="0"/>
                <a:cs typeface="Times New Roman" panose="02020603050405020304" pitchFamily="18" charset="0"/>
              </a:rPr>
              <a:t>Priority Pathogen Identification</a:t>
            </a:r>
            <a:endParaRPr lang="en-US" sz="1350" dirty="0">
              <a:solidFill>
                <a:schemeClr val="bg1"/>
              </a:solidFill>
              <a:latin typeface="+mj-lt"/>
            </a:endParaRPr>
          </a:p>
          <a:p>
            <a:pPr marL="257175" indent="-257175" defTabSz="685800">
              <a:buFont typeface="Courier New" panose="02070309020205020404" pitchFamily="49" charset="0"/>
              <a:buChar char="o"/>
              <a:defRPr/>
            </a:pPr>
            <a:r>
              <a:rPr lang="en-US" sz="1350" dirty="0">
                <a:solidFill>
                  <a:schemeClr val="bg1"/>
                </a:solidFill>
                <a:latin typeface="+mj-lt"/>
              </a:rPr>
              <a:t>Research Roadmaps, TPPs, global coordination</a:t>
            </a:r>
          </a:p>
          <a:p>
            <a:pPr marL="257175" indent="-257175" defTabSz="685800">
              <a:buFont typeface="Courier New" panose="02070309020205020404" pitchFamily="49" charset="0"/>
              <a:buChar char="o"/>
              <a:defRPr/>
            </a:pPr>
            <a:r>
              <a:rPr lang="en-GB" sz="1350" dirty="0">
                <a:solidFill>
                  <a:schemeClr val="bg1"/>
                </a:solidFill>
                <a:latin typeface="+mj-lt"/>
                <a:ea typeface="Calibri" panose="020F0502020204030204" pitchFamily="34" charset="0"/>
                <a:cs typeface="Times New Roman" panose="02020603050405020304" pitchFamily="18" charset="0"/>
              </a:rPr>
              <a:t>Pipeline Monitoring</a:t>
            </a:r>
          </a:p>
          <a:p>
            <a:pPr marL="257175" indent="-257175" defTabSz="685800">
              <a:buFont typeface="Courier New" panose="02070309020205020404" pitchFamily="49" charset="0"/>
              <a:buChar char="o"/>
              <a:defRPr/>
            </a:pPr>
            <a:r>
              <a:rPr lang="en-GB" sz="1350" dirty="0">
                <a:solidFill>
                  <a:prstClr val="black"/>
                </a:solidFill>
                <a:latin typeface="+mj-lt"/>
                <a:cs typeface="Times New Roman" panose="02020603050405020304" pitchFamily="18" charset="0"/>
              </a:rPr>
              <a:t>Clinical trials and global toolbox (protocols, SOPs)</a:t>
            </a:r>
            <a:endParaRPr lang="en-US" sz="1350" dirty="0">
              <a:solidFill>
                <a:prstClr val="black"/>
              </a:solidFill>
              <a:latin typeface="+mj-lt"/>
            </a:endParaRPr>
          </a:p>
        </p:txBody>
      </p:sp>
      <p:sp>
        <p:nvSpPr>
          <p:cNvPr id="11" name="TextBox 10">
            <a:extLst>
              <a:ext uri="{FF2B5EF4-FFF2-40B4-BE49-F238E27FC236}">
                <a16:creationId xmlns:a16="http://schemas.microsoft.com/office/drawing/2014/main" id="{04B8A394-1C06-CE53-1995-81CE8263DED6}"/>
              </a:ext>
            </a:extLst>
          </p:cNvPr>
          <p:cNvSpPr txBox="1"/>
          <p:nvPr/>
        </p:nvSpPr>
        <p:spPr>
          <a:xfrm>
            <a:off x="4628510" y="332189"/>
            <a:ext cx="4435272" cy="276999"/>
          </a:xfrm>
          <a:prstGeom prst="rect">
            <a:avLst/>
          </a:prstGeom>
          <a:noFill/>
        </p:spPr>
        <p:txBody>
          <a:bodyPr wrap="square">
            <a:spAutoFit/>
          </a:bodyPr>
          <a:lstStyle/>
          <a:p>
            <a:pPr defTabSz="685800">
              <a:defRPr/>
            </a:pPr>
            <a:r>
              <a:rPr lang="en-US" sz="1200" b="1" dirty="0">
                <a:solidFill>
                  <a:prstClr val="black"/>
                </a:solidFill>
                <a:latin typeface="Calibri Light" panose="020F0302020204030204"/>
              </a:rPr>
              <a:t>Approach for EACH priority pathogen and medical countermeasure</a:t>
            </a:r>
          </a:p>
        </p:txBody>
      </p:sp>
    </p:spTree>
    <p:extLst>
      <p:ext uri="{BB962C8B-B14F-4D97-AF65-F5344CB8AC3E}">
        <p14:creationId xmlns:p14="http://schemas.microsoft.com/office/powerpoint/2010/main" val="265894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5DEEED0-4F74-C85F-ED79-6B44B0866ADE}"/>
              </a:ext>
            </a:extLst>
          </p:cNvPr>
          <p:cNvGrpSpPr/>
          <p:nvPr/>
        </p:nvGrpSpPr>
        <p:grpSpPr>
          <a:xfrm>
            <a:off x="0" y="0"/>
            <a:ext cx="9144000" cy="4445000"/>
            <a:chOff x="0" y="0"/>
            <a:chExt cx="9144000" cy="4445000"/>
          </a:xfrm>
        </p:grpSpPr>
        <p:sp>
          <p:nvSpPr>
            <p:cNvPr id="29" name="Rectangle 28">
              <a:extLst>
                <a:ext uri="{FF2B5EF4-FFF2-40B4-BE49-F238E27FC236}">
                  <a16:creationId xmlns:a16="http://schemas.microsoft.com/office/drawing/2014/main" id="{B1503417-1207-F76B-FC3D-53B4ACEACD04}"/>
                </a:ext>
              </a:extLst>
            </p:cNvPr>
            <p:cNvSpPr/>
            <p:nvPr/>
          </p:nvSpPr>
          <p:spPr>
            <a:xfrm>
              <a:off x="0" y="0"/>
              <a:ext cx="9144000" cy="444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b="1" dirty="0">
                <a:solidFill>
                  <a:schemeClr val="bg1"/>
                </a:solidFill>
              </a:endParaRPr>
            </a:p>
          </p:txBody>
        </p:sp>
        <p:sp>
          <p:nvSpPr>
            <p:cNvPr id="8" name="Triangle 7">
              <a:extLst>
                <a:ext uri="{FF2B5EF4-FFF2-40B4-BE49-F238E27FC236}">
                  <a16:creationId xmlns:a16="http://schemas.microsoft.com/office/drawing/2014/main" id="{C75ACAAF-701A-7938-82D1-4C270E9F61ED}"/>
                </a:ext>
              </a:extLst>
            </p:cNvPr>
            <p:cNvSpPr/>
            <p:nvPr/>
          </p:nvSpPr>
          <p:spPr>
            <a:xfrm rot="5400000">
              <a:off x="2753782" y="-1835149"/>
              <a:ext cx="3636436" cy="8703733"/>
            </a:xfrm>
            <a:prstGeom prst="triangle">
              <a:avLst>
                <a:gd name="adj" fmla="val 51400"/>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b="1" dirty="0">
                <a:solidFill>
                  <a:schemeClr val="bg1"/>
                </a:solidFill>
              </a:endParaRPr>
            </a:p>
          </p:txBody>
        </p:sp>
        <p:pic>
          <p:nvPicPr>
            <p:cNvPr id="7" name="Picture 6" descr="A diagram of bacteria and viruses&#10;&#10;Description automatically generated">
              <a:extLst>
                <a:ext uri="{FF2B5EF4-FFF2-40B4-BE49-F238E27FC236}">
                  <a16:creationId xmlns:a16="http://schemas.microsoft.com/office/drawing/2014/main" id="{06FA9CF7-DD59-6903-20F1-F35F14D1B4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3963" y="976543"/>
              <a:ext cx="756711" cy="2907483"/>
            </a:xfrm>
            <a:prstGeom prst="rect">
              <a:avLst/>
            </a:prstGeom>
          </p:spPr>
        </p:pic>
        <p:sp>
          <p:nvSpPr>
            <p:cNvPr id="9" name="TextBox 8">
              <a:extLst>
                <a:ext uri="{FF2B5EF4-FFF2-40B4-BE49-F238E27FC236}">
                  <a16:creationId xmlns:a16="http://schemas.microsoft.com/office/drawing/2014/main" id="{DD0C66E4-93CB-960F-5120-311D8E278A5A}"/>
                </a:ext>
              </a:extLst>
            </p:cNvPr>
            <p:cNvSpPr txBox="1"/>
            <p:nvPr/>
          </p:nvSpPr>
          <p:spPr>
            <a:xfrm>
              <a:off x="2296550" y="1229769"/>
              <a:ext cx="3109959" cy="2246769"/>
            </a:xfrm>
            <a:prstGeom prst="rect">
              <a:avLst/>
            </a:prstGeom>
            <a:noFill/>
          </p:spPr>
          <p:txBody>
            <a:bodyPr wrap="square" rtlCol="0">
              <a:spAutoFit/>
            </a:bodyPr>
            <a:lstStyle/>
            <a:p>
              <a:r>
                <a:rPr lang="en-GB" sz="1400" b="1" dirty="0">
                  <a:solidFill>
                    <a:schemeClr val="bg1"/>
                  </a:solidFill>
                  <a:latin typeface="Calibri Light" panose="020F0302020204030204" pitchFamily="34" charset="0"/>
                  <a:cs typeface="Calibri Light" panose="020F0302020204030204" pitchFamily="34" charset="0"/>
                </a:rPr>
                <a:t>MCMs</a:t>
              </a:r>
            </a:p>
            <a:p>
              <a:pPr marL="285750" indent="-285750">
                <a:buFont typeface="Courier New" panose="02070309020205020404" pitchFamily="49" charset="0"/>
                <a:buChar char="o"/>
              </a:pPr>
              <a:r>
                <a:rPr lang="en-GB" sz="1400" dirty="0">
                  <a:solidFill>
                    <a:schemeClr val="bg1"/>
                  </a:solidFill>
                  <a:latin typeface="Calibri Light" panose="020F0302020204030204" pitchFamily="34" charset="0"/>
                  <a:cs typeface="Calibri Light" panose="020F0302020204030204" pitchFamily="34" charset="0"/>
                </a:rPr>
                <a:t>R&amp;D Roadmaps</a:t>
              </a:r>
            </a:p>
            <a:p>
              <a:pPr marL="285750" indent="-285750">
                <a:buFont typeface="Courier New" panose="02070309020205020404" pitchFamily="49" charset="0"/>
                <a:buChar char="o"/>
              </a:pPr>
              <a:r>
                <a:rPr lang="en-GB" sz="1400" dirty="0">
                  <a:solidFill>
                    <a:schemeClr val="bg1"/>
                  </a:solidFill>
                  <a:latin typeface="Calibri Light" panose="020F0302020204030204" pitchFamily="34" charset="0"/>
                  <a:cs typeface="Calibri Light" panose="020F0302020204030204" pitchFamily="34" charset="0"/>
                </a:rPr>
                <a:t>TPPs</a:t>
              </a:r>
            </a:p>
            <a:p>
              <a:pPr marL="285750" indent="-285750">
                <a:buFont typeface="Courier New" panose="02070309020205020404" pitchFamily="49" charset="0"/>
                <a:buChar char="o"/>
              </a:pPr>
              <a:r>
                <a:rPr lang="en-GB" sz="1400" dirty="0">
                  <a:solidFill>
                    <a:schemeClr val="bg1"/>
                  </a:solidFill>
                  <a:latin typeface="Calibri Light" panose="020F0302020204030204" pitchFamily="34" charset="0"/>
                  <a:cs typeface="Calibri Light" panose="020F0302020204030204" pitchFamily="34" charset="0"/>
                </a:rPr>
                <a:t>Landscape of </a:t>
              </a:r>
              <a:r>
                <a:rPr lang="en-GB" sz="1050" dirty="0">
                  <a:solidFill>
                    <a:schemeClr val="bg1"/>
                  </a:solidFill>
                  <a:latin typeface="Calibri Light" panose="020F0302020204030204" pitchFamily="34" charset="0"/>
                  <a:cs typeface="Calibri Light" panose="020F0302020204030204" pitchFamily="34" charset="0"/>
                </a:rPr>
                <a:t>MCMs</a:t>
              </a:r>
              <a:endParaRPr lang="en-GB" sz="1400" dirty="0">
                <a:solidFill>
                  <a:schemeClr val="bg1"/>
                </a:solidFill>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en-GB" sz="1400" dirty="0">
                  <a:solidFill>
                    <a:schemeClr val="bg1"/>
                  </a:solidFill>
                  <a:latin typeface="Calibri Light" panose="020F0302020204030204" pitchFamily="34" charset="0"/>
                  <a:cs typeface="Calibri Light" panose="020F0302020204030204" pitchFamily="34" charset="0"/>
                </a:rPr>
                <a:t>Pathogen-specific trial design</a:t>
              </a:r>
            </a:p>
            <a:p>
              <a:pPr marL="285750" indent="-285750">
                <a:buFont typeface="Courier New" panose="02070309020205020404" pitchFamily="49" charset="0"/>
                <a:buChar char="o"/>
              </a:pPr>
              <a:endParaRPr lang="en-GB" sz="1400" dirty="0">
                <a:solidFill>
                  <a:schemeClr val="bg1"/>
                </a:solidFill>
                <a:latin typeface="Calibri Light" panose="020F0302020204030204" pitchFamily="34" charset="0"/>
                <a:cs typeface="Calibri Light" panose="020F0302020204030204" pitchFamily="34" charset="0"/>
              </a:endParaRPr>
            </a:p>
            <a:p>
              <a:r>
                <a:rPr lang="en-GB" sz="1400" dirty="0">
                  <a:solidFill>
                    <a:schemeClr val="bg1"/>
                  </a:solidFill>
                  <a:latin typeface="Calibri Light" panose="020F0302020204030204" pitchFamily="34" charset="0"/>
                  <a:cs typeface="Calibri Light" panose="020F0302020204030204" pitchFamily="34" charset="0"/>
                </a:rPr>
                <a:t>Broader </a:t>
              </a:r>
              <a:r>
                <a:rPr lang="en-GB" sz="1400" b="1" dirty="0">
                  <a:solidFill>
                    <a:schemeClr val="bg1"/>
                  </a:solidFill>
                  <a:latin typeface="Calibri Light" panose="020F0302020204030204" pitchFamily="34" charset="0"/>
                  <a:cs typeface="Calibri Light" panose="020F0302020204030204" pitchFamily="34" charset="0"/>
                </a:rPr>
                <a:t>Research and Innovation</a:t>
              </a:r>
            </a:p>
            <a:p>
              <a:endParaRPr lang="en-GB" sz="1400" b="1" dirty="0">
                <a:solidFill>
                  <a:schemeClr val="bg1"/>
                </a:solidFill>
                <a:latin typeface="Calibri Light" panose="020F0302020204030204" pitchFamily="34" charset="0"/>
                <a:cs typeface="Calibri Light" panose="020F0302020204030204" pitchFamily="34" charset="0"/>
              </a:endParaRPr>
            </a:p>
            <a:p>
              <a:endParaRPr lang="en-GB" sz="1400" dirty="0">
                <a:solidFill>
                  <a:schemeClr val="bg1"/>
                </a:solidFill>
                <a:latin typeface="Calibri Light" panose="020F0302020204030204" pitchFamily="34" charset="0"/>
                <a:cs typeface="Calibri Light" panose="020F0302020204030204" pitchFamily="34" charset="0"/>
              </a:endParaRPr>
            </a:p>
            <a:p>
              <a:r>
                <a:rPr lang="en-GB" sz="1400" dirty="0">
                  <a:solidFill>
                    <a:schemeClr val="bg1"/>
                  </a:solidFill>
                  <a:latin typeface="Calibri Light" panose="020F0302020204030204" pitchFamily="34" charset="0"/>
                  <a:cs typeface="Calibri Light" panose="020F0302020204030204" pitchFamily="34" charset="0"/>
                </a:rPr>
                <a:t>Collaborative </a:t>
              </a:r>
              <a:r>
                <a:rPr lang="en-GB" sz="1400" b="1" dirty="0">
                  <a:solidFill>
                    <a:schemeClr val="bg1"/>
                  </a:solidFill>
                  <a:latin typeface="Calibri Light" panose="020F0302020204030204" pitchFamily="34" charset="0"/>
                  <a:cs typeface="Calibri Light" panose="020F0302020204030204" pitchFamily="34" charset="0"/>
                </a:rPr>
                <a:t>networks</a:t>
              </a:r>
            </a:p>
          </p:txBody>
        </p:sp>
        <p:sp>
          <p:nvSpPr>
            <p:cNvPr id="10" name="TextBox 9">
              <a:extLst>
                <a:ext uri="{FF2B5EF4-FFF2-40B4-BE49-F238E27FC236}">
                  <a16:creationId xmlns:a16="http://schemas.microsoft.com/office/drawing/2014/main" id="{8406227D-E77F-D51B-02F0-B7ACE0FC18F0}"/>
                </a:ext>
              </a:extLst>
            </p:cNvPr>
            <p:cNvSpPr txBox="1"/>
            <p:nvPr/>
          </p:nvSpPr>
          <p:spPr>
            <a:xfrm>
              <a:off x="220134" y="3988302"/>
              <a:ext cx="2040467" cy="276999"/>
            </a:xfrm>
            <a:prstGeom prst="rect">
              <a:avLst/>
            </a:prstGeom>
            <a:solidFill>
              <a:schemeClr val="accent3">
                <a:lumMod val="20000"/>
                <a:lumOff val="80000"/>
              </a:schemeClr>
            </a:solidFill>
          </p:spPr>
          <p:txBody>
            <a:bodyPr wrap="square" rtlCol="0">
              <a:spAutoFit/>
            </a:bodyPr>
            <a:lstStyle/>
            <a:p>
              <a:pPr algn="ctr"/>
              <a:r>
                <a:rPr lang="en-GB" sz="1200" b="1" dirty="0">
                  <a:solidFill>
                    <a:schemeClr val="bg1"/>
                  </a:solidFill>
                  <a:latin typeface="Calibri Light" panose="020F0302020204030204" pitchFamily="34" charset="0"/>
                  <a:cs typeface="Calibri Light" panose="020F0302020204030204" pitchFamily="34" charset="0"/>
                </a:rPr>
                <a:t>List of </a:t>
              </a:r>
              <a:r>
                <a:rPr lang="en-GB" sz="1200" b="1" dirty="0">
                  <a:solidFill>
                    <a:srgbClr val="FF0000"/>
                  </a:solidFill>
                  <a:latin typeface="Calibri Light" panose="020F0302020204030204" pitchFamily="34" charset="0"/>
                  <a:cs typeface="Calibri Light" panose="020F0302020204030204" pitchFamily="34" charset="0"/>
                </a:rPr>
                <a:t>priority</a:t>
              </a:r>
              <a:r>
                <a:rPr lang="en-GB" sz="1200" b="1" dirty="0">
                  <a:solidFill>
                    <a:schemeClr val="bg1"/>
                  </a:solidFill>
                  <a:latin typeface="Calibri Light" panose="020F0302020204030204" pitchFamily="34" charset="0"/>
                  <a:cs typeface="Calibri Light" panose="020F0302020204030204" pitchFamily="34" charset="0"/>
                </a:rPr>
                <a:t> pathogens</a:t>
              </a:r>
            </a:p>
          </p:txBody>
        </p:sp>
        <p:sp>
          <p:nvSpPr>
            <p:cNvPr id="12" name="TextBox 11">
              <a:extLst>
                <a:ext uri="{FF2B5EF4-FFF2-40B4-BE49-F238E27FC236}">
                  <a16:creationId xmlns:a16="http://schemas.microsoft.com/office/drawing/2014/main" id="{A1009AB9-9691-A378-4FA6-DDE790C60676}"/>
                </a:ext>
              </a:extLst>
            </p:cNvPr>
            <p:cNvSpPr txBox="1"/>
            <p:nvPr/>
          </p:nvSpPr>
          <p:spPr>
            <a:xfrm>
              <a:off x="2296550" y="3965488"/>
              <a:ext cx="3087043" cy="276999"/>
            </a:xfrm>
            <a:prstGeom prst="rect">
              <a:avLst/>
            </a:prstGeom>
            <a:solidFill>
              <a:schemeClr val="accent3">
                <a:lumMod val="20000"/>
                <a:lumOff val="80000"/>
              </a:schemeClr>
            </a:solidFill>
          </p:spPr>
          <p:txBody>
            <a:bodyPr wrap="square">
              <a:spAutoFit/>
            </a:bodyPr>
            <a:lstStyle/>
            <a:p>
              <a:pPr algn="ctr"/>
              <a:r>
                <a:rPr lang="en-GB" sz="1200" b="1" dirty="0">
                  <a:solidFill>
                    <a:schemeClr val="bg1"/>
                  </a:solidFill>
                  <a:latin typeface="Calibri Light" panose="020F0302020204030204" pitchFamily="34" charset="0"/>
                  <a:cs typeface="Calibri Light" panose="020F0302020204030204" pitchFamily="34" charset="0"/>
                </a:rPr>
                <a:t>Pathogen-specific actions</a:t>
              </a:r>
              <a:r>
                <a:rPr lang="en-GB" sz="1200" dirty="0">
                  <a:solidFill>
                    <a:schemeClr val="bg1"/>
                  </a:solidFill>
                  <a:latin typeface="Calibri Light" panose="020F0302020204030204" pitchFamily="34" charset="0"/>
                  <a:cs typeface="Calibri Light" panose="020F0302020204030204" pitchFamily="34" charset="0"/>
                </a:rPr>
                <a:t> </a:t>
              </a:r>
            </a:p>
          </p:txBody>
        </p:sp>
        <p:cxnSp>
          <p:nvCxnSpPr>
            <p:cNvPr id="14" name="Straight Connector 13">
              <a:extLst>
                <a:ext uri="{FF2B5EF4-FFF2-40B4-BE49-F238E27FC236}">
                  <a16:creationId xmlns:a16="http://schemas.microsoft.com/office/drawing/2014/main" id="{B4D5E0AE-25B6-69DB-63A4-C5880273C6F6}"/>
                </a:ext>
              </a:extLst>
            </p:cNvPr>
            <p:cNvCxnSpPr>
              <a:cxnSpLocks/>
            </p:cNvCxnSpPr>
            <p:nvPr/>
          </p:nvCxnSpPr>
          <p:spPr>
            <a:xfrm>
              <a:off x="2260601" y="755650"/>
              <a:ext cx="0" cy="3621033"/>
            </a:xfrm>
            <a:prstGeom prst="line">
              <a:avLst/>
            </a:prstGeom>
            <a:ln w="41275">
              <a:prstDash val="dash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B4B512D-0513-F3BA-6515-CA104F390ED2}"/>
                </a:ext>
              </a:extLst>
            </p:cNvPr>
            <p:cNvCxnSpPr>
              <a:cxnSpLocks/>
            </p:cNvCxnSpPr>
            <p:nvPr/>
          </p:nvCxnSpPr>
          <p:spPr>
            <a:xfrm>
              <a:off x="5406509" y="800787"/>
              <a:ext cx="9009" cy="3575896"/>
            </a:xfrm>
            <a:prstGeom prst="line">
              <a:avLst/>
            </a:prstGeom>
            <a:ln w="41275">
              <a:prstDash val="dashDot"/>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2D954B2-B0FF-9151-0F68-598D67DE6739}"/>
                </a:ext>
              </a:extLst>
            </p:cNvPr>
            <p:cNvSpPr txBox="1"/>
            <p:nvPr/>
          </p:nvSpPr>
          <p:spPr>
            <a:xfrm>
              <a:off x="5438435" y="3988301"/>
              <a:ext cx="3204950" cy="276999"/>
            </a:xfrm>
            <a:prstGeom prst="rect">
              <a:avLst/>
            </a:prstGeom>
            <a:solidFill>
              <a:schemeClr val="accent3">
                <a:lumMod val="20000"/>
                <a:lumOff val="80000"/>
              </a:schemeClr>
            </a:solidFill>
          </p:spPr>
          <p:txBody>
            <a:bodyPr wrap="square">
              <a:spAutoFit/>
            </a:bodyPr>
            <a:lstStyle/>
            <a:p>
              <a:r>
                <a:rPr lang="en-GB" sz="1200" b="1" dirty="0">
                  <a:solidFill>
                    <a:schemeClr val="bg1"/>
                  </a:solidFill>
                  <a:latin typeface="Calibri Light" panose="020F0302020204030204" pitchFamily="34" charset="0"/>
                  <a:cs typeface="Calibri Light" panose="020F0302020204030204" pitchFamily="34" charset="0"/>
                </a:rPr>
                <a:t>Pathogen-specific trials </a:t>
              </a:r>
              <a:r>
                <a:rPr lang="en-GB" sz="1200" b="1" dirty="0">
                  <a:solidFill>
                    <a:srgbClr val="FF0000"/>
                  </a:solidFill>
                  <a:latin typeface="Calibri Light" panose="020F0302020204030204" pitchFamily="34" charset="0"/>
                  <a:cs typeface="Calibri Light" panose="020F0302020204030204" pitchFamily="34" charset="0"/>
                </a:rPr>
                <a:t>during</a:t>
              </a:r>
              <a:r>
                <a:rPr lang="en-GB" sz="1200" b="1" dirty="0">
                  <a:solidFill>
                    <a:schemeClr val="bg1"/>
                  </a:solidFill>
                  <a:latin typeface="Calibri Light" panose="020F0302020204030204" pitchFamily="34" charset="0"/>
                  <a:cs typeface="Calibri Light" panose="020F0302020204030204" pitchFamily="34" charset="0"/>
                </a:rPr>
                <a:t> outbreaks</a:t>
              </a:r>
              <a:endParaRPr lang="en-GB" sz="1200" dirty="0">
                <a:solidFill>
                  <a:schemeClr val="bg1"/>
                </a:solidFill>
                <a:latin typeface="Calibri Light" panose="020F0302020204030204" pitchFamily="34" charset="0"/>
                <a:cs typeface="Calibri Light" panose="020F0302020204030204" pitchFamily="34" charset="0"/>
              </a:endParaRPr>
            </a:p>
          </p:txBody>
        </p:sp>
        <p:pic>
          <p:nvPicPr>
            <p:cNvPr id="6146" name="Picture 2" descr="Premium Vector | Stop covid-19 vaccine. vaccine icon">
              <a:extLst>
                <a:ext uri="{FF2B5EF4-FFF2-40B4-BE49-F238E27FC236}">
                  <a16:creationId xmlns:a16="http://schemas.microsoft.com/office/drawing/2014/main" id="{3B4B1414-C3D7-D69A-C9DF-002A1405035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41407" y="2105521"/>
              <a:ext cx="441892" cy="3875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48" name="Picture 4" descr="6,622 Antibody Icon Images, Stock Photos, 3D objects, &amp; Vectors |  Shutterstock">
              <a:extLst>
                <a:ext uri="{FF2B5EF4-FFF2-40B4-BE49-F238E27FC236}">
                  <a16:creationId xmlns:a16="http://schemas.microsoft.com/office/drawing/2014/main" id="{07E7DDA6-C79D-950E-4EB6-B23F3433E9A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59287" y="2604220"/>
              <a:ext cx="407626" cy="4144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50" name="Picture 6" descr="Drug - Free healthcare and medical icons">
              <a:extLst>
                <a:ext uri="{FF2B5EF4-FFF2-40B4-BE49-F238E27FC236}">
                  <a16:creationId xmlns:a16="http://schemas.microsoft.com/office/drawing/2014/main" id="{7CC87B8E-A670-5959-5C8E-D6565266114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98220" y="2125635"/>
              <a:ext cx="407626" cy="3875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52" name="Picture 8" descr="Bag, blood, counter, drop, iv, saline, solution icon - Download on  Iconfinder">
              <a:extLst>
                <a:ext uri="{FF2B5EF4-FFF2-40B4-BE49-F238E27FC236}">
                  <a16:creationId xmlns:a16="http://schemas.microsoft.com/office/drawing/2014/main" id="{23994535-F59D-04EA-BA10-36544A3C4A9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79683" y="2606009"/>
              <a:ext cx="407626" cy="4076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8A8EB683-5B52-51EC-BA32-64624A466DE9}"/>
                </a:ext>
              </a:extLst>
            </p:cNvPr>
            <p:cNvCxnSpPr>
              <a:cxnSpLocks/>
            </p:cNvCxnSpPr>
            <p:nvPr/>
          </p:nvCxnSpPr>
          <p:spPr>
            <a:xfrm>
              <a:off x="220134" y="4334936"/>
              <a:ext cx="8923866" cy="0"/>
            </a:xfrm>
            <a:prstGeom prst="line">
              <a:avLst/>
            </a:prstGeom>
            <a:ln w="152400">
              <a:solidFill>
                <a:srgbClr val="00B050"/>
              </a:solidFill>
              <a:tailEnd type="stealt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5BE3333-41CD-6073-0515-EB7FA8FBBFBC}"/>
                </a:ext>
              </a:extLst>
            </p:cNvPr>
            <p:cNvSpPr txBox="1"/>
            <p:nvPr/>
          </p:nvSpPr>
          <p:spPr>
            <a:xfrm>
              <a:off x="5438434" y="1286811"/>
              <a:ext cx="2097916" cy="523220"/>
            </a:xfrm>
            <a:prstGeom prst="rect">
              <a:avLst/>
            </a:prstGeom>
            <a:noFill/>
          </p:spPr>
          <p:txBody>
            <a:bodyPr wrap="square" rtlCol="0">
              <a:spAutoFit/>
            </a:bodyPr>
            <a:lstStyle/>
            <a:p>
              <a:r>
                <a:rPr lang="en-GB" sz="1400" dirty="0">
                  <a:solidFill>
                    <a:schemeClr val="bg1"/>
                  </a:solidFill>
                  <a:latin typeface="Calibri Light" panose="020F0302020204030204" pitchFamily="34" charset="0"/>
                  <a:cs typeface="Calibri Light" panose="020F0302020204030204" pitchFamily="34" charset="0"/>
                </a:rPr>
                <a:t>Trials integrated into the outbreak response</a:t>
              </a:r>
            </a:p>
          </p:txBody>
        </p:sp>
      </p:grpSp>
      <p:sp>
        <p:nvSpPr>
          <p:cNvPr id="2" name="Title 1">
            <a:extLst>
              <a:ext uri="{FF2B5EF4-FFF2-40B4-BE49-F238E27FC236}">
                <a16:creationId xmlns:a16="http://schemas.microsoft.com/office/drawing/2014/main" id="{A47271F1-3EEF-019F-0FA1-08BE1AB59B69}"/>
              </a:ext>
            </a:extLst>
          </p:cNvPr>
          <p:cNvSpPr>
            <a:spLocks noGrp="1"/>
          </p:cNvSpPr>
          <p:nvPr>
            <p:ph type="title"/>
          </p:nvPr>
        </p:nvSpPr>
        <p:spPr>
          <a:xfrm>
            <a:off x="583283" y="121770"/>
            <a:ext cx="8420553" cy="465542"/>
          </a:xfrm>
        </p:spPr>
        <p:txBody>
          <a:bodyPr/>
          <a:lstStyle/>
          <a:p>
            <a:r>
              <a:rPr lang="en-GB" sz="2400" b="1" dirty="0">
                <a:solidFill>
                  <a:srgbClr val="FF0000"/>
                </a:solidFill>
                <a:latin typeface="Calibri Light" panose="020F0302020204030204" pitchFamily="34" charset="0"/>
                <a:cs typeface="Calibri Light" panose="020F0302020204030204" pitchFamily="34" charset="0"/>
              </a:rPr>
              <a:t>PREVIOUSLY… </a:t>
            </a:r>
            <a:r>
              <a:rPr lang="en-GB" sz="2400" b="1" dirty="0">
                <a:solidFill>
                  <a:srgbClr val="1B4379"/>
                </a:solidFill>
                <a:latin typeface="Calibri Light" panose="020F0302020204030204" pitchFamily="34" charset="0"/>
                <a:cs typeface="Calibri Light" panose="020F0302020204030204" pitchFamily="34" charset="0"/>
              </a:rPr>
              <a:t>Pathogen, Product</a:t>
            </a:r>
            <a:r>
              <a:rPr lang="en-GB" dirty="0">
                <a:solidFill>
                  <a:srgbClr val="1B4379"/>
                </a:solidFill>
                <a:latin typeface="Calibri Light" panose="020F0302020204030204" pitchFamily="34" charset="0"/>
                <a:cs typeface="Calibri Light" panose="020F0302020204030204" pitchFamily="34" charset="0"/>
              </a:rPr>
              <a:t>s</a:t>
            </a:r>
            <a:r>
              <a:rPr lang="en-GB" sz="2400" b="1" dirty="0">
                <a:solidFill>
                  <a:srgbClr val="1B4379"/>
                </a:solidFill>
                <a:latin typeface="Calibri Light" panose="020F0302020204030204" pitchFamily="34" charset="0"/>
                <a:cs typeface="Calibri Light" panose="020F0302020204030204" pitchFamily="34" charset="0"/>
              </a:rPr>
              <a:t> and Outbreak-Specific</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5415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041E69A-611C-1F7C-8386-026CEF685ABE}"/>
              </a:ext>
            </a:extLst>
          </p:cNvPr>
          <p:cNvGrpSpPr/>
          <p:nvPr/>
        </p:nvGrpSpPr>
        <p:grpSpPr>
          <a:xfrm>
            <a:off x="-1" y="-2361"/>
            <a:ext cx="9395163" cy="4445000"/>
            <a:chOff x="-1" y="-2361"/>
            <a:chExt cx="9395163" cy="4445000"/>
          </a:xfrm>
        </p:grpSpPr>
        <p:sp>
          <p:nvSpPr>
            <p:cNvPr id="5" name="Rectangle 4">
              <a:extLst>
                <a:ext uri="{FF2B5EF4-FFF2-40B4-BE49-F238E27FC236}">
                  <a16:creationId xmlns:a16="http://schemas.microsoft.com/office/drawing/2014/main" id="{2D17F658-C492-E37C-38BB-BEE660EDD462}"/>
                </a:ext>
              </a:extLst>
            </p:cNvPr>
            <p:cNvSpPr/>
            <p:nvPr/>
          </p:nvSpPr>
          <p:spPr>
            <a:xfrm>
              <a:off x="0" y="-2361"/>
              <a:ext cx="9144000" cy="444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b="1" dirty="0">
                <a:solidFill>
                  <a:schemeClr val="bg1"/>
                </a:solidFill>
              </a:endParaRPr>
            </a:p>
          </p:txBody>
        </p:sp>
        <p:pic>
          <p:nvPicPr>
            <p:cNvPr id="7" name="Picture 6" descr="A diagram of bacteria and viruses&#10;&#10;Description automatically generated">
              <a:extLst>
                <a:ext uri="{FF2B5EF4-FFF2-40B4-BE49-F238E27FC236}">
                  <a16:creationId xmlns:a16="http://schemas.microsoft.com/office/drawing/2014/main" id="{06FA9CF7-DD59-6903-20F1-F35F14D1B4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92552" y="681515"/>
              <a:ext cx="609088" cy="2158628"/>
            </a:xfrm>
            <a:prstGeom prst="rect">
              <a:avLst/>
            </a:prstGeom>
          </p:spPr>
        </p:pic>
        <p:sp>
          <p:nvSpPr>
            <p:cNvPr id="9" name="TextBox 8">
              <a:extLst>
                <a:ext uri="{FF2B5EF4-FFF2-40B4-BE49-F238E27FC236}">
                  <a16:creationId xmlns:a16="http://schemas.microsoft.com/office/drawing/2014/main" id="{DD0C66E4-93CB-960F-5120-311D8E278A5A}"/>
                </a:ext>
              </a:extLst>
            </p:cNvPr>
            <p:cNvSpPr txBox="1"/>
            <p:nvPr/>
          </p:nvSpPr>
          <p:spPr>
            <a:xfrm>
              <a:off x="2989123" y="2751170"/>
              <a:ext cx="3148653" cy="1061829"/>
            </a:xfrm>
            <a:prstGeom prst="rect">
              <a:avLst/>
            </a:prstGeom>
            <a:noFill/>
          </p:spPr>
          <p:txBody>
            <a:bodyPr wrap="square" rtlCol="0">
              <a:spAutoFit/>
            </a:bodyPr>
            <a:lstStyle/>
            <a:p>
              <a:r>
                <a:rPr lang="en-GB" sz="900" b="1" dirty="0">
                  <a:solidFill>
                    <a:schemeClr val="bg1"/>
                  </a:solidFill>
                  <a:latin typeface="Calibri Light" panose="020F0302020204030204" pitchFamily="34" charset="0"/>
                  <a:cs typeface="Calibri Light" panose="020F0302020204030204" pitchFamily="34" charset="0"/>
                </a:rPr>
                <a:t>MCMs – prototype vaccines &amp; therapeutics/Family</a:t>
              </a:r>
            </a:p>
            <a:p>
              <a:pPr marL="285750" indent="-285750">
                <a:buFont typeface="Courier New" panose="02070309020205020404" pitchFamily="49" charset="0"/>
                <a:buChar char="o"/>
              </a:pPr>
              <a:r>
                <a:rPr lang="en-GB" sz="900" dirty="0">
                  <a:solidFill>
                    <a:schemeClr val="bg1"/>
                  </a:solidFill>
                  <a:latin typeface="Calibri Light" panose="020F0302020204030204" pitchFamily="34" charset="0"/>
                  <a:cs typeface="Calibri Light" panose="020F0302020204030204" pitchFamily="34" charset="0"/>
                </a:rPr>
                <a:t>R&amp;D Roadmaps </a:t>
              </a:r>
            </a:p>
            <a:p>
              <a:pPr marL="285750" indent="-285750">
                <a:buFont typeface="Courier New" panose="02070309020205020404" pitchFamily="49" charset="0"/>
                <a:buChar char="o"/>
              </a:pPr>
              <a:r>
                <a:rPr lang="en-GB" sz="900" dirty="0">
                  <a:solidFill>
                    <a:schemeClr val="bg1"/>
                  </a:solidFill>
                  <a:latin typeface="Calibri Light" panose="020F0302020204030204" pitchFamily="34" charset="0"/>
                  <a:cs typeface="Calibri Light" panose="020F0302020204030204" pitchFamily="34" charset="0"/>
                </a:rPr>
                <a:t>TPPs</a:t>
              </a:r>
            </a:p>
            <a:p>
              <a:pPr marL="285750" indent="-285750">
                <a:buFont typeface="Courier New" panose="02070309020205020404" pitchFamily="49" charset="0"/>
                <a:buChar char="o"/>
              </a:pPr>
              <a:r>
                <a:rPr lang="en-GB" sz="900" dirty="0">
                  <a:solidFill>
                    <a:schemeClr val="bg1"/>
                  </a:solidFill>
                  <a:latin typeface="Calibri Light" panose="020F0302020204030204" pitchFamily="34" charset="0"/>
                  <a:cs typeface="Calibri Light" panose="020F0302020204030204" pitchFamily="34" charset="0"/>
                </a:rPr>
                <a:t>Landscape of MCMs</a:t>
              </a:r>
            </a:p>
            <a:p>
              <a:pPr marL="285750" indent="-285750">
                <a:buFont typeface="Courier New" panose="02070309020205020404" pitchFamily="49" charset="0"/>
                <a:buChar char="o"/>
              </a:pPr>
              <a:r>
                <a:rPr lang="en-GB" sz="900" dirty="0">
                  <a:solidFill>
                    <a:schemeClr val="bg1"/>
                  </a:solidFill>
                  <a:latin typeface="Calibri Light" panose="020F0302020204030204" pitchFamily="34" charset="0"/>
                  <a:cs typeface="Calibri Light" panose="020F0302020204030204" pitchFamily="34" charset="0"/>
                </a:rPr>
                <a:t>CORE protocols /family trial design</a:t>
              </a:r>
            </a:p>
            <a:p>
              <a:r>
                <a:rPr lang="en-GB" sz="900" dirty="0">
                  <a:solidFill>
                    <a:schemeClr val="bg1"/>
                  </a:solidFill>
                  <a:latin typeface="Calibri Light" panose="020F0302020204030204" pitchFamily="34" charset="0"/>
                  <a:cs typeface="Calibri Light" panose="020F0302020204030204" pitchFamily="34" charset="0"/>
                </a:rPr>
                <a:t>Broader </a:t>
              </a:r>
              <a:r>
                <a:rPr lang="en-GB" sz="900" b="1" dirty="0">
                  <a:solidFill>
                    <a:schemeClr val="bg1"/>
                  </a:solidFill>
                  <a:latin typeface="Calibri Light" panose="020F0302020204030204" pitchFamily="34" charset="0"/>
                  <a:cs typeface="Calibri Light" panose="020F0302020204030204" pitchFamily="34" charset="0"/>
                </a:rPr>
                <a:t>Research and Innovation</a:t>
              </a:r>
              <a:endParaRPr lang="en-GB" sz="900" dirty="0">
                <a:solidFill>
                  <a:schemeClr val="bg1"/>
                </a:solidFill>
                <a:latin typeface="Calibri Light" panose="020F0302020204030204" pitchFamily="34" charset="0"/>
                <a:cs typeface="Calibri Light" panose="020F0302020204030204" pitchFamily="34" charset="0"/>
              </a:endParaRPr>
            </a:p>
            <a:p>
              <a:r>
                <a:rPr lang="en-GB" sz="900" dirty="0">
                  <a:solidFill>
                    <a:schemeClr val="bg1"/>
                  </a:solidFill>
                  <a:latin typeface="Calibri Light" panose="020F0302020204030204" pitchFamily="34" charset="0"/>
                  <a:cs typeface="Calibri Light" panose="020F0302020204030204" pitchFamily="34" charset="0"/>
                </a:rPr>
                <a:t>Collaborative </a:t>
              </a:r>
              <a:r>
                <a:rPr lang="en-GB" sz="900" b="1" dirty="0">
                  <a:solidFill>
                    <a:schemeClr val="bg1"/>
                  </a:solidFill>
                  <a:latin typeface="Calibri Light" panose="020F0302020204030204" pitchFamily="34" charset="0"/>
                  <a:cs typeface="Calibri Light" panose="020F0302020204030204" pitchFamily="34" charset="0"/>
                </a:rPr>
                <a:t>networks</a:t>
              </a:r>
            </a:p>
          </p:txBody>
        </p:sp>
        <p:sp>
          <p:nvSpPr>
            <p:cNvPr id="10" name="TextBox 9">
              <a:extLst>
                <a:ext uri="{FF2B5EF4-FFF2-40B4-BE49-F238E27FC236}">
                  <a16:creationId xmlns:a16="http://schemas.microsoft.com/office/drawing/2014/main" id="{8406227D-E77F-D51B-02F0-B7ACE0FC18F0}"/>
                </a:ext>
              </a:extLst>
            </p:cNvPr>
            <p:cNvSpPr txBox="1"/>
            <p:nvPr/>
          </p:nvSpPr>
          <p:spPr>
            <a:xfrm>
              <a:off x="-1" y="3787029"/>
              <a:ext cx="2855927" cy="461665"/>
            </a:xfrm>
            <a:prstGeom prst="rect">
              <a:avLst/>
            </a:prstGeom>
            <a:solidFill>
              <a:schemeClr val="accent5">
                <a:lumMod val="60000"/>
                <a:lumOff val="40000"/>
              </a:schemeClr>
            </a:solidFill>
          </p:spPr>
          <p:txBody>
            <a:bodyPr wrap="square" rtlCol="0">
              <a:spAutoFit/>
            </a:bodyPr>
            <a:lstStyle/>
            <a:p>
              <a:pPr algn="ctr"/>
              <a:r>
                <a:rPr lang="en-GB" sz="1200" b="1" dirty="0">
                  <a:solidFill>
                    <a:schemeClr val="bg1"/>
                  </a:solidFill>
                  <a:latin typeface="Calibri Light" panose="020F0302020204030204" pitchFamily="34" charset="0"/>
                  <a:cs typeface="Calibri Light" panose="020F0302020204030204" pitchFamily="34" charset="0"/>
                </a:rPr>
                <a:t>Priority Families</a:t>
              </a:r>
            </a:p>
            <a:p>
              <a:pPr algn="ctr"/>
              <a:r>
                <a:rPr lang="en-GB" sz="1200" b="1" dirty="0">
                  <a:solidFill>
                    <a:schemeClr val="bg1"/>
                  </a:solidFill>
                  <a:latin typeface="Calibri Light" panose="020F0302020204030204" pitchFamily="34" charset="0"/>
                  <a:cs typeface="Calibri Light" panose="020F0302020204030204" pitchFamily="34" charset="0"/>
                </a:rPr>
                <a:t>Prototype pathogens</a:t>
              </a:r>
            </a:p>
          </p:txBody>
        </p:sp>
        <p:sp>
          <p:nvSpPr>
            <p:cNvPr id="12" name="TextBox 11">
              <a:extLst>
                <a:ext uri="{FF2B5EF4-FFF2-40B4-BE49-F238E27FC236}">
                  <a16:creationId xmlns:a16="http://schemas.microsoft.com/office/drawing/2014/main" id="{A1009AB9-9691-A378-4FA6-DDE790C60676}"/>
                </a:ext>
              </a:extLst>
            </p:cNvPr>
            <p:cNvSpPr txBox="1"/>
            <p:nvPr/>
          </p:nvSpPr>
          <p:spPr>
            <a:xfrm>
              <a:off x="2873072" y="3762955"/>
              <a:ext cx="3243901" cy="461665"/>
            </a:xfrm>
            <a:prstGeom prst="rect">
              <a:avLst/>
            </a:prstGeom>
            <a:solidFill>
              <a:schemeClr val="accent5">
                <a:lumMod val="60000"/>
                <a:lumOff val="40000"/>
              </a:schemeClr>
            </a:solidFill>
          </p:spPr>
          <p:txBody>
            <a:bodyPr wrap="square">
              <a:spAutoFit/>
            </a:bodyPr>
            <a:lstStyle/>
            <a:p>
              <a:pPr algn="ctr"/>
              <a:r>
                <a:rPr lang="en-GB" sz="1200" b="1" dirty="0">
                  <a:solidFill>
                    <a:schemeClr val="bg1"/>
                  </a:solidFill>
                  <a:latin typeface="Calibri Light" panose="020F0302020204030204" pitchFamily="34" charset="0"/>
                  <a:cs typeface="Calibri Light" panose="020F0302020204030204" pitchFamily="34" charset="0"/>
                </a:rPr>
                <a:t>ALL Families regardless of perceived pandemic potential</a:t>
              </a:r>
              <a:endParaRPr lang="en-GB" sz="1200" dirty="0">
                <a:solidFill>
                  <a:schemeClr val="bg1"/>
                </a:solidFill>
                <a:latin typeface="Calibri Light" panose="020F0302020204030204" pitchFamily="34" charset="0"/>
                <a:cs typeface="Calibri Light" panose="020F0302020204030204" pitchFamily="34" charset="0"/>
              </a:endParaRPr>
            </a:p>
          </p:txBody>
        </p:sp>
        <p:sp>
          <p:nvSpPr>
            <p:cNvPr id="18" name="TextBox 17">
              <a:extLst>
                <a:ext uri="{FF2B5EF4-FFF2-40B4-BE49-F238E27FC236}">
                  <a16:creationId xmlns:a16="http://schemas.microsoft.com/office/drawing/2014/main" id="{62D954B2-B0FF-9151-0F68-598D67DE6739}"/>
                </a:ext>
              </a:extLst>
            </p:cNvPr>
            <p:cNvSpPr txBox="1"/>
            <p:nvPr/>
          </p:nvSpPr>
          <p:spPr>
            <a:xfrm>
              <a:off x="6111496" y="3754265"/>
              <a:ext cx="2992959" cy="461665"/>
            </a:xfrm>
            <a:prstGeom prst="rect">
              <a:avLst/>
            </a:prstGeom>
            <a:solidFill>
              <a:schemeClr val="accent5">
                <a:lumMod val="60000"/>
                <a:lumOff val="40000"/>
              </a:schemeClr>
            </a:solidFill>
          </p:spPr>
          <p:txBody>
            <a:bodyPr wrap="square">
              <a:spAutoFit/>
            </a:bodyPr>
            <a:lstStyle/>
            <a:p>
              <a:r>
                <a:rPr lang="en-GB" sz="1200" b="1" dirty="0">
                  <a:solidFill>
                    <a:schemeClr val="bg1"/>
                  </a:solidFill>
                  <a:latin typeface="Calibri Light" panose="020F0302020204030204" pitchFamily="34" charset="0"/>
                  <a:cs typeface="Calibri Light" panose="020F0302020204030204" pitchFamily="34" charset="0"/>
                </a:rPr>
                <a:t>        Phase 1- 2</a:t>
              </a:r>
            </a:p>
            <a:p>
              <a:r>
                <a:rPr lang="en-GB" sz="1200" b="1" dirty="0">
                  <a:solidFill>
                    <a:schemeClr val="bg1"/>
                  </a:solidFill>
                  <a:latin typeface="Calibri Light" panose="020F0302020204030204" pitchFamily="34" charset="0"/>
                  <a:cs typeface="Calibri Light" panose="020F0302020204030204" pitchFamily="34" charset="0"/>
                </a:rPr>
                <a:t>                                                   Phase 3</a:t>
              </a:r>
              <a:endParaRPr lang="en-GB" sz="1200" dirty="0">
                <a:solidFill>
                  <a:schemeClr val="bg1"/>
                </a:solidFill>
                <a:latin typeface="Calibri Light" panose="020F0302020204030204" pitchFamily="34" charset="0"/>
                <a:cs typeface="Calibri Light" panose="020F0302020204030204" pitchFamily="34" charset="0"/>
              </a:endParaRPr>
            </a:p>
          </p:txBody>
        </p:sp>
        <p:pic>
          <p:nvPicPr>
            <p:cNvPr id="3" name="Picture 2" descr="A diagram of a prototype&#10;&#10;Description automatically generated">
              <a:extLst>
                <a:ext uri="{FF2B5EF4-FFF2-40B4-BE49-F238E27FC236}">
                  <a16:creationId xmlns:a16="http://schemas.microsoft.com/office/drawing/2014/main" id="{21936BC7-2A1F-C6FF-32D3-AEBA8A57E7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62118" y="624084"/>
              <a:ext cx="3260331" cy="2158628"/>
            </a:xfrm>
            <a:prstGeom prst="rect">
              <a:avLst/>
            </a:prstGeom>
          </p:spPr>
        </p:pic>
        <p:cxnSp>
          <p:nvCxnSpPr>
            <p:cNvPr id="14" name="Straight Connector 13">
              <a:extLst>
                <a:ext uri="{FF2B5EF4-FFF2-40B4-BE49-F238E27FC236}">
                  <a16:creationId xmlns:a16="http://schemas.microsoft.com/office/drawing/2014/main" id="{B4D5E0AE-25B6-69DB-63A4-C5880273C6F6}"/>
                </a:ext>
              </a:extLst>
            </p:cNvPr>
            <p:cNvCxnSpPr>
              <a:cxnSpLocks/>
            </p:cNvCxnSpPr>
            <p:nvPr/>
          </p:nvCxnSpPr>
          <p:spPr>
            <a:xfrm>
              <a:off x="2862118" y="573724"/>
              <a:ext cx="0" cy="3674970"/>
            </a:xfrm>
            <a:prstGeom prst="line">
              <a:avLst/>
            </a:prstGeom>
            <a:ln w="41275">
              <a:prstDash val="dashDot"/>
            </a:ln>
          </p:spPr>
          <p:style>
            <a:lnRef idx="1">
              <a:schemeClr val="accent1"/>
            </a:lnRef>
            <a:fillRef idx="0">
              <a:schemeClr val="accent1"/>
            </a:fillRef>
            <a:effectRef idx="0">
              <a:schemeClr val="accent1"/>
            </a:effectRef>
            <a:fontRef idx="minor">
              <a:schemeClr val="tx1"/>
            </a:fontRef>
          </p:style>
        </p:cxnSp>
        <p:sp>
          <p:nvSpPr>
            <p:cNvPr id="26" name="Triangle 25">
              <a:extLst>
                <a:ext uri="{FF2B5EF4-FFF2-40B4-BE49-F238E27FC236}">
                  <a16:creationId xmlns:a16="http://schemas.microsoft.com/office/drawing/2014/main" id="{FB459B4C-6777-FC9F-7982-6212A41EAC81}"/>
                </a:ext>
              </a:extLst>
            </p:cNvPr>
            <p:cNvSpPr/>
            <p:nvPr/>
          </p:nvSpPr>
          <p:spPr>
            <a:xfrm rot="5400000">
              <a:off x="7094453" y="123163"/>
              <a:ext cx="1341088" cy="3260331"/>
            </a:xfrm>
            <a:prstGeom prst="triangle">
              <a:avLst>
                <a:gd name="adj" fmla="val 50947"/>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b="1" dirty="0">
                <a:solidFill>
                  <a:schemeClr val="bg1"/>
                </a:solidFill>
              </a:endParaRPr>
            </a:p>
          </p:txBody>
        </p:sp>
        <p:cxnSp>
          <p:nvCxnSpPr>
            <p:cNvPr id="6" name="Straight Connector 5">
              <a:extLst>
                <a:ext uri="{FF2B5EF4-FFF2-40B4-BE49-F238E27FC236}">
                  <a16:creationId xmlns:a16="http://schemas.microsoft.com/office/drawing/2014/main" id="{38B83A63-2965-D55D-9465-7548BF2A7912}"/>
                </a:ext>
              </a:extLst>
            </p:cNvPr>
            <p:cNvCxnSpPr>
              <a:cxnSpLocks/>
            </p:cNvCxnSpPr>
            <p:nvPr/>
          </p:nvCxnSpPr>
          <p:spPr>
            <a:xfrm flipV="1">
              <a:off x="0" y="4299054"/>
              <a:ext cx="9144000" cy="30516"/>
            </a:xfrm>
            <a:prstGeom prst="line">
              <a:avLst/>
            </a:prstGeom>
            <a:ln w="152400">
              <a:solidFill>
                <a:srgbClr val="00B050"/>
              </a:solidFill>
              <a:tailEnd type="stealth"/>
            </a:ln>
          </p:spPr>
          <p:style>
            <a:lnRef idx="1">
              <a:schemeClr val="accent1"/>
            </a:lnRef>
            <a:fillRef idx="0">
              <a:schemeClr val="accent1"/>
            </a:fillRef>
            <a:effectRef idx="0">
              <a:schemeClr val="accent1"/>
            </a:effectRef>
            <a:fontRef idx="minor">
              <a:schemeClr val="tx1"/>
            </a:fontRef>
          </p:style>
        </p:cxnSp>
        <p:pic>
          <p:nvPicPr>
            <p:cNvPr id="17" name="Picture 16" descr="A diagram of bacteria and viruses&#10;&#10;Description automatically generated">
              <a:extLst>
                <a:ext uri="{FF2B5EF4-FFF2-40B4-BE49-F238E27FC236}">
                  <a16:creationId xmlns:a16="http://schemas.microsoft.com/office/drawing/2014/main" id="{0335CB43-8EFF-FB75-2AD1-DFABB7CBC38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7357" y="472401"/>
              <a:ext cx="1790121" cy="3172878"/>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146" name="Picture 2" descr="Premium Vector | Stop covid-19 vaccine. vaccine icon">
              <a:extLst>
                <a:ext uri="{FF2B5EF4-FFF2-40B4-BE49-F238E27FC236}">
                  <a16:creationId xmlns:a16="http://schemas.microsoft.com/office/drawing/2014/main" id="{3B4B1414-C3D7-D69A-C9DF-002A1405035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87029" y="1271375"/>
              <a:ext cx="441892" cy="3875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48" name="Picture 4" descr="6,622 Antibody Icon Images, Stock Photos, 3D objects, &amp; Vectors |  Shutterstock">
              <a:extLst>
                <a:ext uri="{FF2B5EF4-FFF2-40B4-BE49-F238E27FC236}">
                  <a16:creationId xmlns:a16="http://schemas.microsoft.com/office/drawing/2014/main" id="{07E7DDA6-C79D-950E-4EB6-B23F3433E9A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04909" y="1770074"/>
              <a:ext cx="407626" cy="4144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50" name="Picture 6" descr="Drug - Free healthcare and medical icons">
              <a:extLst>
                <a:ext uri="{FF2B5EF4-FFF2-40B4-BE49-F238E27FC236}">
                  <a16:creationId xmlns:a16="http://schemas.microsoft.com/office/drawing/2014/main" id="{7CC87B8E-A670-5959-5C8E-D6565266114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05425" y="1302902"/>
              <a:ext cx="407626" cy="3875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52" name="Picture 8" descr="Bag, blood, counter, drop, iv, saline, solution icon - Download on  Iconfinder">
              <a:extLst>
                <a:ext uri="{FF2B5EF4-FFF2-40B4-BE49-F238E27FC236}">
                  <a16:creationId xmlns:a16="http://schemas.microsoft.com/office/drawing/2014/main" id="{23994535-F59D-04EA-BA10-36544A3C4A9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05425" y="1773493"/>
              <a:ext cx="407626" cy="4076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7517B01-2BF4-44FB-665A-DCD14ADFE821}"/>
                </a:ext>
              </a:extLst>
            </p:cNvPr>
            <p:cNvSpPr txBox="1"/>
            <p:nvPr/>
          </p:nvSpPr>
          <p:spPr>
            <a:xfrm>
              <a:off x="6444216" y="559564"/>
              <a:ext cx="1958539" cy="523220"/>
            </a:xfrm>
            <a:prstGeom prst="rect">
              <a:avLst/>
            </a:prstGeom>
            <a:noFill/>
          </p:spPr>
          <p:txBody>
            <a:bodyPr wrap="square" rtlCol="0">
              <a:spAutoFit/>
            </a:bodyPr>
            <a:lstStyle/>
            <a:p>
              <a:r>
                <a:rPr lang="en-GB" sz="1400" dirty="0">
                  <a:solidFill>
                    <a:srgbClr val="002060"/>
                  </a:solidFill>
                </a:rPr>
                <a:t>Trials integrated into the outbreak response</a:t>
              </a:r>
            </a:p>
          </p:txBody>
        </p:sp>
        <p:sp>
          <p:nvSpPr>
            <p:cNvPr id="11" name="TextBox 10">
              <a:extLst>
                <a:ext uri="{FF2B5EF4-FFF2-40B4-BE49-F238E27FC236}">
                  <a16:creationId xmlns:a16="http://schemas.microsoft.com/office/drawing/2014/main" id="{C23F73B5-84AC-5E81-8955-044195180A57}"/>
                </a:ext>
              </a:extLst>
            </p:cNvPr>
            <p:cNvSpPr txBox="1"/>
            <p:nvPr/>
          </p:nvSpPr>
          <p:spPr>
            <a:xfrm>
              <a:off x="6111496" y="2719628"/>
              <a:ext cx="2992959" cy="1061829"/>
            </a:xfrm>
            <a:prstGeom prst="rect">
              <a:avLst/>
            </a:prstGeom>
            <a:noFill/>
          </p:spPr>
          <p:txBody>
            <a:bodyPr wrap="square" rtlCol="0">
              <a:spAutoFit/>
            </a:bodyPr>
            <a:lstStyle/>
            <a:p>
              <a:r>
                <a:rPr lang="en-GB" sz="900" dirty="0">
                  <a:solidFill>
                    <a:schemeClr val="bg1"/>
                  </a:solidFill>
                  <a:latin typeface="Calibri Light" panose="020F0302020204030204" pitchFamily="34" charset="0"/>
                  <a:cs typeface="Calibri Light" panose="020F0302020204030204" pitchFamily="34" charset="0"/>
                </a:rPr>
                <a:t>Trials to reduce </a:t>
              </a:r>
              <a:r>
                <a:rPr lang="en-GB" sz="900" b="1" dirty="0">
                  <a:solidFill>
                    <a:schemeClr val="bg1"/>
                  </a:solidFill>
                  <a:latin typeface="Calibri Light" panose="020F0302020204030204" pitchFamily="34" charset="0"/>
                  <a:cs typeface="Calibri Light" panose="020F0302020204030204" pitchFamily="34" charset="0"/>
                </a:rPr>
                <a:t>UNCERTAINTY</a:t>
              </a:r>
              <a:r>
                <a:rPr lang="en-GB" sz="900" dirty="0">
                  <a:solidFill>
                    <a:schemeClr val="bg1"/>
                  </a:solidFill>
                  <a:latin typeface="Calibri Light" panose="020F0302020204030204" pitchFamily="34" charset="0"/>
                  <a:cs typeface="Calibri Light" panose="020F0302020204030204" pitchFamily="34" charset="0"/>
                </a:rPr>
                <a:t> for important public health questions</a:t>
              </a:r>
            </a:p>
            <a:p>
              <a:endParaRPr lang="en-GB" sz="900" dirty="0">
                <a:solidFill>
                  <a:schemeClr val="bg1"/>
                </a:solidFill>
                <a:latin typeface="Calibri Light" panose="020F0302020204030204" pitchFamily="34" charset="0"/>
                <a:cs typeface="Calibri Light" panose="020F0302020204030204" pitchFamily="34" charset="0"/>
              </a:endParaRPr>
            </a:p>
            <a:p>
              <a:r>
                <a:rPr lang="en-GB" sz="900" dirty="0">
                  <a:solidFill>
                    <a:schemeClr val="bg1"/>
                  </a:solidFill>
                  <a:latin typeface="Calibri Light" panose="020F0302020204030204" pitchFamily="34" charset="0"/>
                  <a:cs typeface="Calibri Light" panose="020F0302020204030204" pitchFamily="34" charset="0"/>
                </a:rPr>
                <a:t>Seamless trial design</a:t>
              </a:r>
            </a:p>
            <a:p>
              <a:endParaRPr lang="en-GB" sz="900" dirty="0">
                <a:solidFill>
                  <a:schemeClr val="bg1"/>
                </a:solidFill>
                <a:latin typeface="Calibri Light" panose="020F0302020204030204" pitchFamily="34" charset="0"/>
                <a:cs typeface="Calibri Light" panose="020F0302020204030204" pitchFamily="34" charset="0"/>
              </a:endParaRPr>
            </a:p>
            <a:p>
              <a:pPr algn="r"/>
              <a:r>
                <a:rPr lang="en-GB" sz="900" dirty="0">
                  <a:solidFill>
                    <a:schemeClr val="bg1"/>
                  </a:solidFill>
                  <a:latin typeface="Calibri Light" panose="020F0302020204030204" pitchFamily="34" charset="0"/>
                  <a:cs typeface="Calibri Light" panose="020F0302020204030204" pitchFamily="34" charset="0"/>
                </a:rPr>
                <a:t>	         Simple trial</a:t>
              </a:r>
            </a:p>
            <a:p>
              <a:pPr algn="r"/>
              <a:r>
                <a:rPr lang="en-GB" sz="900" dirty="0">
                  <a:solidFill>
                    <a:schemeClr val="bg1"/>
                  </a:solidFill>
                  <a:latin typeface="Calibri Light" panose="020F0302020204030204" pitchFamily="34" charset="0"/>
                  <a:cs typeface="Calibri Light" panose="020F0302020204030204" pitchFamily="34" charset="0"/>
                </a:rPr>
                <a:t>	     Randomization during deployment</a:t>
              </a:r>
            </a:p>
          </p:txBody>
        </p:sp>
      </p:grpSp>
      <p:sp>
        <p:nvSpPr>
          <p:cNvPr id="2" name="Title 1">
            <a:extLst>
              <a:ext uri="{FF2B5EF4-FFF2-40B4-BE49-F238E27FC236}">
                <a16:creationId xmlns:a16="http://schemas.microsoft.com/office/drawing/2014/main" id="{A47271F1-3EEF-019F-0FA1-08BE1AB59B69}"/>
              </a:ext>
            </a:extLst>
          </p:cNvPr>
          <p:cNvSpPr>
            <a:spLocks noGrp="1"/>
          </p:cNvSpPr>
          <p:nvPr>
            <p:ph type="title"/>
          </p:nvPr>
        </p:nvSpPr>
        <p:spPr>
          <a:xfrm>
            <a:off x="1004401" y="50540"/>
            <a:ext cx="8615648" cy="421861"/>
          </a:xfrm>
        </p:spPr>
        <p:txBody>
          <a:bodyPr/>
          <a:lstStyle/>
          <a:p>
            <a:r>
              <a:rPr lang="en-GB" sz="2400" b="1" dirty="0">
                <a:solidFill>
                  <a:srgbClr val="FF0000"/>
                </a:solidFill>
                <a:latin typeface="Calibri Light" panose="020F0302020204030204" pitchFamily="34" charset="0"/>
                <a:cs typeface="Calibri Light" panose="020F0302020204030204" pitchFamily="34" charset="0"/>
              </a:rPr>
              <a:t>NOW… </a:t>
            </a:r>
            <a:r>
              <a:rPr lang="en-GB" sz="2400" b="1" dirty="0">
                <a:solidFill>
                  <a:srgbClr val="1B4379"/>
                </a:solidFill>
                <a:latin typeface="Calibri Light" panose="020F0302020204030204" pitchFamily="34" charset="0"/>
                <a:cs typeface="Calibri Light" panose="020F0302020204030204" pitchFamily="34" charset="0"/>
              </a:rPr>
              <a:t>Viral and Bacterial Family approach</a:t>
            </a:r>
            <a:endParaRPr lang="en-GB" dirty="0">
              <a:latin typeface="Calibri Light" panose="020F0302020204030204" pitchFamily="34" charset="0"/>
              <a:cs typeface="Calibri Light" panose="020F0302020204030204" pitchFamily="34" charset="0"/>
            </a:endParaRPr>
          </a:p>
        </p:txBody>
      </p:sp>
      <p:cxnSp>
        <p:nvCxnSpPr>
          <p:cNvPr id="16" name="Straight Connector 15">
            <a:extLst>
              <a:ext uri="{FF2B5EF4-FFF2-40B4-BE49-F238E27FC236}">
                <a16:creationId xmlns:a16="http://schemas.microsoft.com/office/drawing/2014/main" id="{2B4B512D-0513-F3BA-6515-CA104F390ED2}"/>
              </a:ext>
            </a:extLst>
          </p:cNvPr>
          <p:cNvCxnSpPr>
            <a:cxnSpLocks/>
          </p:cNvCxnSpPr>
          <p:nvPr/>
        </p:nvCxnSpPr>
        <p:spPr>
          <a:xfrm>
            <a:off x="6122449" y="559780"/>
            <a:ext cx="23739" cy="3697712"/>
          </a:xfrm>
          <a:prstGeom prst="line">
            <a:avLst/>
          </a:prstGeom>
          <a:ln w="41275">
            <a:prstDash val="dash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8B71D91-157C-8C69-1882-B4F3DDFE43E9}"/>
              </a:ext>
            </a:extLst>
          </p:cNvPr>
          <p:cNvSpPr txBox="1"/>
          <p:nvPr/>
        </p:nvSpPr>
        <p:spPr>
          <a:xfrm>
            <a:off x="602597" y="1589197"/>
            <a:ext cx="1397219" cy="630942"/>
          </a:xfrm>
          <a:prstGeom prst="rect">
            <a:avLst/>
          </a:prstGeom>
          <a:noFill/>
        </p:spPr>
        <p:txBody>
          <a:bodyPr wrap="square" rtlCol="0">
            <a:spAutoFit/>
          </a:bodyPr>
          <a:lstStyle/>
          <a:p>
            <a:r>
              <a:rPr lang="en-GB" sz="1100" b="1" dirty="0">
                <a:solidFill>
                  <a:schemeClr val="bg1"/>
                </a:solidFill>
                <a:latin typeface="Century Gothic" panose="020B0502020202020204" pitchFamily="34" charset="0"/>
              </a:rPr>
              <a:t>1400</a:t>
            </a:r>
            <a:r>
              <a:rPr lang="en-GB" sz="1050" b="1" dirty="0">
                <a:solidFill>
                  <a:schemeClr val="bg1"/>
                </a:solidFill>
                <a:latin typeface="Century Gothic" panose="020B0502020202020204" pitchFamily="34" charset="0"/>
              </a:rPr>
              <a:t> pathogens</a:t>
            </a:r>
          </a:p>
          <a:p>
            <a:r>
              <a:rPr lang="en-GB" sz="1200" b="1" dirty="0">
                <a:solidFill>
                  <a:schemeClr val="bg1"/>
                </a:solidFill>
                <a:latin typeface="Century Gothic" panose="020B0502020202020204" pitchFamily="34" charset="0"/>
              </a:rPr>
              <a:t>30</a:t>
            </a:r>
            <a:r>
              <a:rPr lang="en-GB" sz="1050" b="1" dirty="0">
                <a:solidFill>
                  <a:schemeClr val="bg1"/>
                </a:solidFill>
                <a:latin typeface="Century Gothic" panose="020B0502020202020204" pitchFamily="34" charset="0"/>
              </a:rPr>
              <a:t> viral families</a:t>
            </a:r>
          </a:p>
          <a:p>
            <a:r>
              <a:rPr lang="en-GB" sz="1200" b="1" dirty="0">
                <a:solidFill>
                  <a:schemeClr val="bg1"/>
                </a:solidFill>
                <a:latin typeface="Century Gothic" panose="020B0502020202020204" pitchFamily="34" charset="0"/>
              </a:rPr>
              <a:t>1</a:t>
            </a:r>
            <a:r>
              <a:rPr lang="en-GB" sz="1050" b="1" dirty="0">
                <a:solidFill>
                  <a:schemeClr val="bg1"/>
                </a:solidFill>
                <a:latin typeface="Century Gothic" panose="020B0502020202020204" pitchFamily="34" charset="0"/>
              </a:rPr>
              <a:t> bacteria family</a:t>
            </a:r>
          </a:p>
        </p:txBody>
      </p:sp>
    </p:spTree>
    <p:extLst>
      <p:ext uri="{BB962C8B-B14F-4D97-AF65-F5344CB8AC3E}">
        <p14:creationId xmlns:p14="http://schemas.microsoft.com/office/powerpoint/2010/main" val="88030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2C2091-9B88-4EA4-9034-BD7887D630AA}"/>
              </a:ext>
            </a:extLst>
          </p:cNvPr>
          <p:cNvPicPr/>
          <p:nvPr/>
        </p:nvPicPr>
        <p:blipFill>
          <a:blip r:embed="rId2">
            <a:extLst>
              <a:ext uri="{28A0092B-C50C-407E-A947-70E740481C1C}">
                <a14:useLocalDpi xmlns:a14="http://schemas.microsoft.com/office/drawing/2010/main" val="0"/>
              </a:ext>
            </a:extLst>
          </a:blip>
          <a:stretch>
            <a:fillRect/>
          </a:stretch>
        </p:blipFill>
        <p:spPr>
          <a:xfrm>
            <a:off x="0" y="4392256"/>
            <a:ext cx="9144000" cy="751244"/>
          </a:xfrm>
          <a:prstGeom prst="rect">
            <a:avLst/>
          </a:prstGeom>
        </p:spPr>
      </p:pic>
      <p:pic>
        <p:nvPicPr>
          <p:cNvPr id="3" name="Picture 2">
            <a:extLst>
              <a:ext uri="{FF2B5EF4-FFF2-40B4-BE49-F238E27FC236}">
                <a16:creationId xmlns:a16="http://schemas.microsoft.com/office/drawing/2014/main" id="{FE8C3B08-4C2D-42AB-BAD1-76B1A61102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038" y="4452559"/>
            <a:ext cx="2384986" cy="626058"/>
          </a:xfrm>
          <a:prstGeom prst="rect">
            <a:avLst/>
          </a:prstGeom>
        </p:spPr>
      </p:pic>
      <p:pic>
        <p:nvPicPr>
          <p:cNvPr id="15" name="Picture 14">
            <a:extLst>
              <a:ext uri="{FF2B5EF4-FFF2-40B4-BE49-F238E27FC236}">
                <a16:creationId xmlns:a16="http://schemas.microsoft.com/office/drawing/2014/main" id="{66C0EBDC-E252-444F-93E7-788335FF1E5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58977" y="4426051"/>
            <a:ext cx="2238178" cy="661644"/>
          </a:xfrm>
          <a:prstGeom prst="rect">
            <a:avLst/>
          </a:prstGeom>
        </p:spPr>
      </p:pic>
      <p:sp>
        <p:nvSpPr>
          <p:cNvPr id="4" name="Rectangle 3">
            <a:extLst>
              <a:ext uri="{FF2B5EF4-FFF2-40B4-BE49-F238E27FC236}">
                <a16:creationId xmlns:a16="http://schemas.microsoft.com/office/drawing/2014/main" id="{736E0958-CB74-4A83-9E34-888CA7907BC9}"/>
              </a:ext>
            </a:extLst>
          </p:cNvPr>
          <p:cNvSpPr/>
          <p:nvPr/>
        </p:nvSpPr>
        <p:spPr>
          <a:xfrm>
            <a:off x="113252" y="119543"/>
            <a:ext cx="9030518" cy="471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GB" sz="2400" b="1" dirty="0">
                <a:solidFill>
                  <a:srgbClr val="002060"/>
                </a:solidFill>
                <a:latin typeface="Calibri Light" panose="020F0302020204030204"/>
              </a:rPr>
              <a:t>A new (agnostic) pathogen family approach</a:t>
            </a:r>
            <a:endParaRPr lang="en-US" sz="2400" b="1" dirty="0">
              <a:solidFill>
                <a:srgbClr val="002060"/>
              </a:solidFill>
              <a:latin typeface="Calibri Light" panose="020F0302020204030204"/>
            </a:endParaRPr>
          </a:p>
        </p:txBody>
      </p:sp>
      <p:sp>
        <p:nvSpPr>
          <p:cNvPr id="10" name="Rectangle 9">
            <a:extLst>
              <a:ext uri="{FF2B5EF4-FFF2-40B4-BE49-F238E27FC236}">
                <a16:creationId xmlns:a16="http://schemas.microsoft.com/office/drawing/2014/main" id="{D95B59B3-B3EE-453B-A02F-AA631712D773}"/>
              </a:ext>
            </a:extLst>
          </p:cNvPr>
          <p:cNvSpPr/>
          <p:nvPr/>
        </p:nvSpPr>
        <p:spPr>
          <a:xfrm>
            <a:off x="113252" y="826840"/>
            <a:ext cx="4169184" cy="3201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57175" indent="-257175" defTabSz="685800">
              <a:buFont typeface="Arial" panose="020B0604020202020204" pitchFamily="34" charset="0"/>
              <a:buChar char="•"/>
              <a:defRPr/>
            </a:pPr>
            <a:r>
              <a:rPr lang="en-US" sz="1650" dirty="0">
                <a:solidFill>
                  <a:prstClr val="black"/>
                </a:solidFill>
                <a:latin typeface="Calibri Light" panose="020F0302020204030204"/>
              </a:rPr>
              <a:t>A </a:t>
            </a:r>
            <a:r>
              <a:rPr lang="en-US" sz="1650" b="1" dirty="0">
                <a:solidFill>
                  <a:prstClr val="black"/>
                </a:solidFill>
                <a:latin typeface="Calibri Light" panose="020F0302020204030204"/>
              </a:rPr>
              <a:t>pathogen family approach </a:t>
            </a:r>
            <a:r>
              <a:rPr lang="en-US" sz="1650" dirty="0">
                <a:solidFill>
                  <a:prstClr val="black"/>
                </a:solidFill>
                <a:latin typeface="Calibri Light" panose="020F0302020204030204"/>
              </a:rPr>
              <a:t>has the advantage of encouraging research efforts on entire classes of viruses of concern, instead of on individual strains.</a:t>
            </a:r>
          </a:p>
          <a:p>
            <a:pPr marL="257175" indent="-257175" defTabSz="685800">
              <a:buFont typeface="Arial" panose="020B0604020202020204" pitchFamily="34" charset="0"/>
              <a:buChar char="•"/>
              <a:defRPr/>
            </a:pPr>
            <a:endParaRPr lang="en-US" sz="1650" dirty="0">
              <a:solidFill>
                <a:prstClr val="black"/>
              </a:solidFill>
              <a:latin typeface="Calibri Light" panose="020F0302020204030204"/>
            </a:endParaRPr>
          </a:p>
          <a:p>
            <a:pPr marL="257175" indent="-257175" defTabSz="685800">
              <a:buFont typeface="Arial" panose="020B0604020202020204" pitchFamily="34" charset="0"/>
              <a:buChar char="•"/>
              <a:defRPr/>
            </a:pPr>
            <a:r>
              <a:rPr lang="en-US" sz="1650" dirty="0">
                <a:solidFill>
                  <a:prstClr val="black"/>
                </a:solidFill>
                <a:latin typeface="Calibri Light" panose="020F0302020204030204"/>
              </a:rPr>
              <a:t>The identification of a representative (or </a:t>
            </a:r>
            <a:r>
              <a:rPr lang="en-US" sz="1650" b="1" dirty="0">
                <a:solidFill>
                  <a:prstClr val="black"/>
                </a:solidFill>
                <a:latin typeface="Calibri Light" panose="020F0302020204030204"/>
              </a:rPr>
              <a:t>prototype</a:t>
            </a:r>
            <a:r>
              <a:rPr lang="en-US" sz="1650" dirty="0">
                <a:solidFill>
                  <a:prstClr val="black"/>
                </a:solidFill>
                <a:latin typeface="Calibri Light" panose="020F0302020204030204"/>
              </a:rPr>
              <a:t>) pathogen by family is a key component of the approach and used as pathfinder pathogen to prioritize research and the development of a vaccine or treatment that can apply to other pathogens in the same family.</a:t>
            </a:r>
          </a:p>
          <a:p>
            <a:pPr marL="342900" indent="-342900" defTabSz="685800">
              <a:buFont typeface="+mj-lt"/>
              <a:buAutoNum type="arabicPeriod"/>
              <a:defRPr/>
            </a:pPr>
            <a:endParaRPr lang="en-US" sz="1650" dirty="0">
              <a:solidFill>
                <a:prstClr val="black"/>
              </a:solidFill>
              <a:latin typeface="Calibri Light" panose="020F0302020204030204"/>
            </a:endParaRPr>
          </a:p>
          <a:p>
            <a:pPr marL="342900" indent="-342900" defTabSz="685800">
              <a:buFont typeface="+mj-lt"/>
              <a:buAutoNum type="arabicPeriod"/>
              <a:defRPr/>
            </a:pPr>
            <a:endParaRPr lang="en-US" sz="1650" dirty="0">
              <a:solidFill>
                <a:prstClr val="black"/>
              </a:solidFill>
              <a:latin typeface="Calibri Light" panose="020F0302020204030204"/>
            </a:endParaRPr>
          </a:p>
          <a:p>
            <a:pPr marL="342900" indent="-342900" defTabSz="685800">
              <a:buFont typeface="+mj-lt"/>
              <a:buAutoNum type="arabicPeriod"/>
              <a:defRPr/>
            </a:pPr>
            <a:endParaRPr lang="en-US" sz="1650" dirty="0">
              <a:solidFill>
                <a:prstClr val="black"/>
              </a:solidFill>
              <a:latin typeface="Calibri Light" panose="020F0302020204030204"/>
            </a:endParaRPr>
          </a:p>
        </p:txBody>
      </p:sp>
      <p:pic>
        <p:nvPicPr>
          <p:cNvPr id="7" name="Image 6">
            <a:extLst>
              <a:ext uri="{FF2B5EF4-FFF2-40B4-BE49-F238E27FC236}">
                <a16:creationId xmlns:a16="http://schemas.microsoft.com/office/drawing/2014/main" id="{98CB6F42-16D2-619F-6FBA-50A3503315FE}"/>
              </a:ext>
            </a:extLst>
          </p:cNvPr>
          <p:cNvPicPr>
            <a:picLocks noChangeAspect="1"/>
          </p:cNvPicPr>
          <p:nvPr/>
        </p:nvPicPr>
        <p:blipFill>
          <a:blip r:embed="rId5"/>
          <a:stretch>
            <a:fillRect/>
          </a:stretch>
        </p:blipFill>
        <p:spPr>
          <a:xfrm>
            <a:off x="4260681" y="714554"/>
            <a:ext cx="4883319" cy="3426249"/>
          </a:xfrm>
          <a:prstGeom prst="rect">
            <a:avLst/>
          </a:prstGeom>
        </p:spPr>
      </p:pic>
    </p:spTree>
    <p:extLst>
      <p:ext uri="{BB962C8B-B14F-4D97-AF65-F5344CB8AC3E}">
        <p14:creationId xmlns:p14="http://schemas.microsoft.com/office/powerpoint/2010/main" val="423595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B9B2F5D5-5E79-AD10-09F8-DF1C9E2EA40E}"/>
              </a:ext>
            </a:extLst>
          </p:cNvPr>
          <p:cNvSpPr/>
          <p:nvPr/>
        </p:nvSpPr>
        <p:spPr>
          <a:xfrm>
            <a:off x="6172200" y="1281223"/>
            <a:ext cx="2937925" cy="231805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b="1" dirty="0">
              <a:solidFill>
                <a:schemeClr val="bg1"/>
              </a:solidFill>
              <a:latin typeface="Calibri Light" panose="020F0302020204030204" pitchFamily="34" charset="0"/>
              <a:cs typeface="Calibri Light" panose="020F0302020204030204" pitchFamily="34" charset="0"/>
            </a:endParaRPr>
          </a:p>
        </p:txBody>
      </p:sp>
      <p:sp>
        <p:nvSpPr>
          <p:cNvPr id="2" name="Slide Number Placeholder 1">
            <a:extLst>
              <a:ext uri="{FF2B5EF4-FFF2-40B4-BE49-F238E27FC236}">
                <a16:creationId xmlns:a16="http://schemas.microsoft.com/office/drawing/2014/main" id="{FD597DCE-9276-5EA2-E9F7-15297E673839}"/>
              </a:ext>
            </a:extLst>
          </p:cNvPr>
          <p:cNvSpPr>
            <a:spLocks noGrp="1"/>
          </p:cNvSpPr>
          <p:nvPr>
            <p:ph type="sldNum" sz="quarter" idx="12"/>
          </p:nvPr>
        </p:nvSpPr>
        <p:spPr/>
        <p:txBody>
          <a:bodyPr/>
          <a:lstStyle/>
          <a:p>
            <a:fld id="{5512AD5A-2C28-1D42-B971-4292A709C8F6}" type="slidenum">
              <a:rPr lang="en-US" smtClean="0"/>
              <a:t>6</a:t>
            </a:fld>
            <a:endParaRPr lang="en-US"/>
          </a:p>
        </p:txBody>
      </p:sp>
      <p:pic>
        <p:nvPicPr>
          <p:cNvPr id="3" name="Picture 2" descr="Public health emergency preparedness and International Health Regulations  (IHR)">
            <a:extLst>
              <a:ext uri="{FF2B5EF4-FFF2-40B4-BE49-F238E27FC236}">
                <a16:creationId xmlns:a16="http://schemas.microsoft.com/office/drawing/2014/main" id="{5D67605C-5E0E-11D7-1409-017BA05499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7009" y="4567427"/>
            <a:ext cx="1449982" cy="4830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diagram of bacteria and viruses&#10;&#10;Description automatically generated">
            <a:extLst>
              <a:ext uri="{FF2B5EF4-FFF2-40B4-BE49-F238E27FC236}">
                <a16:creationId xmlns:a16="http://schemas.microsoft.com/office/drawing/2014/main" id="{06BAB34D-4943-469A-33F7-5B4F6E5D4F4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711" y="703777"/>
            <a:ext cx="5364125" cy="3745949"/>
          </a:xfrm>
          <a:prstGeom prst="rect">
            <a:avLst/>
          </a:prstGeom>
        </p:spPr>
      </p:pic>
      <p:sp>
        <p:nvSpPr>
          <p:cNvPr id="4" name="TextBox 3">
            <a:extLst>
              <a:ext uri="{FF2B5EF4-FFF2-40B4-BE49-F238E27FC236}">
                <a16:creationId xmlns:a16="http://schemas.microsoft.com/office/drawing/2014/main" id="{14D761B3-63ED-CD18-67CA-CA932EB8A20E}"/>
              </a:ext>
            </a:extLst>
          </p:cNvPr>
          <p:cNvSpPr txBox="1"/>
          <p:nvPr/>
        </p:nvSpPr>
        <p:spPr>
          <a:xfrm>
            <a:off x="7070651" y="1334031"/>
            <a:ext cx="2073348" cy="446276"/>
          </a:xfrm>
          <a:prstGeom prst="rect">
            <a:avLst/>
          </a:prstGeom>
          <a:solidFill>
            <a:schemeClr val="tx2"/>
          </a:solidFill>
        </p:spPr>
        <p:txBody>
          <a:bodyPr wrap="square" rtlCol="0">
            <a:spAutoFit/>
          </a:bodyPr>
          <a:lstStyle/>
          <a:p>
            <a:r>
              <a:rPr lang="en-GB" sz="900" dirty="0">
                <a:solidFill>
                  <a:schemeClr val="bg1"/>
                </a:solidFill>
                <a:latin typeface="Calibri Light" panose="020F0302020204030204" pitchFamily="34" charset="0"/>
                <a:cs typeface="Calibri Light" panose="020F0302020204030204" pitchFamily="34" charset="0"/>
              </a:rPr>
              <a:t>Family reviewed and </a:t>
            </a:r>
            <a:r>
              <a:rPr lang="en-GB" sz="900" b="1" u="sng" dirty="0">
                <a:solidFill>
                  <a:schemeClr val="bg1"/>
                </a:solidFill>
                <a:latin typeface="Calibri Light" panose="020F0302020204030204" pitchFamily="34" charset="0"/>
                <a:cs typeface="Calibri Light" panose="020F0302020204030204" pitchFamily="34" charset="0"/>
              </a:rPr>
              <a:t>not</a:t>
            </a:r>
            <a:r>
              <a:rPr lang="en-GB" sz="900" b="1" dirty="0">
                <a:solidFill>
                  <a:schemeClr val="bg1"/>
                </a:solidFill>
                <a:latin typeface="Calibri Light" panose="020F0302020204030204" pitchFamily="34" charset="0"/>
                <a:cs typeface="Calibri Light" panose="020F0302020204030204" pitchFamily="34" charset="0"/>
              </a:rPr>
              <a:t> shortlisted</a:t>
            </a:r>
          </a:p>
          <a:p>
            <a:r>
              <a:rPr lang="en-GB" sz="700" dirty="0">
                <a:solidFill>
                  <a:schemeClr val="bg1"/>
                </a:solidFill>
                <a:latin typeface="Calibri Light" panose="020F0302020204030204" pitchFamily="34" charset="0"/>
                <a:cs typeface="Calibri Light" panose="020F0302020204030204" pitchFamily="34" charset="0"/>
              </a:rPr>
              <a:t>Not likely to cause epidemic or pandemic, </a:t>
            </a:r>
            <a:r>
              <a:rPr lang="en-GB" sz="700" b="1" u="sng" dirty="0">
                <a:solidFill>
                  <a:schemeClr val="bg1"/>
                </a:solidFill>
                <a:latin typeface="Calibri Light" panose="020F0302020204030204" pitchFamily="34" charset="0"/>
                <a:cs typeface="Calibri Light" panose="020F0302020204030204" pitchFamily="34" charset="0"/>
              </a:rPr>
              <a:t>or</a:t>
            </a:r>
            <a:r>
              <a:rPr lang="en-GB" sz="700" dirty="0">
                <a:solidFill>
                  <a:schemeClr val="bg1"/>
                </a:solidFill>
                <a:latin typeface="Calibri Light" panose="020F0302020204030204" pitchFamily="34" charset="0"/>
                <a:cs typeface="Calibri Light" panose="020F0302020204030204" pitchFamily="34" charset="0"/>
              </a:rPr>
              <a:t> already </a:t>
            </a:r>
            <a:r>
              <a:rPr lang="en-GB" sz="700" b="1" dirty="0">
                <a:solidFill>
                  <a:schemeClr val="bg1"/>
                </a:solidFill>
                <a:latin typeface="Calibri Light" panose="020F0302020204030204" pitchFamily="34" charset="0"/>
                <a:cs typeface="Calibri Light" panose="020F0302020204030204" pitchFamily="34" charset="0"/>
              </a:rPr>
              <a:t>equitable access </a:t>
            </a:r>
            <a:r>
              <a:rPr lang="en-GB" sz="700" dirty="0">
                <a:solidFill>
                  <a:schemeClr val="bg1"/>
                </a:solidFill>
                <a:latin typeface="Calibri Light" panose="020F0302020204030204" pitchFamily="34" charset="0"/>
                <a:cs typeface="Calibri Light" panose="020F0302020204030204" pitchFamily="34" charset="0"/>
              </a:rPr>
              <a:t>to safe &amp; effective MCMs</a:t>
            </a:r>
          </a:p>
        </p:txBody>
      </p:sp>
      <p:sp>
        <p:nvSpPr>
          <p:cNvPr id="5" name="TextBox 4">
            <a:extLst>
              <a:ext uri="{FF2B5EF4-FFF2-40B4-BE49-F238E27FC236}">
                <a16:creationId xmlns:a16="http://schemas.microsoft.com/office/drawing/2014/main" id="{6921417B-E9A0-1570-DFFE-D36AB2007CE5}"/>
              </a:ext>
            </a:extLst>
          </p:cNvPr>
          <p:cNvSpPr txBox="1"/>
          <p:nvPr/>
        </p:nvSpPr>
        <p:spPr>
          <a:xfrm>
            <a:off x="7070651" y="1951791"/>
            <a:ext cx="2073349" cy="446276"/>
          </a:xfrm>
          <a:prstGeom prst="rect">
            <a:avLst/>
          </a:prstGeom>
          <a:solidFill>
            <a:schemeClr val="tx2"/>
          </a:solidFill>
        </p:spPr>
        <p:txBody>
          <a:bodyPr wrap="square" rtlCol="0">
            <a:spAutoFit/>
          </a:bodyPr>
          <a:lstStyle/>
          <a:p>
            <a:r>
              <a:rPr lang="en-GB" sz="900" dirty="0">
                <a:solidFill>
                  <a:schemeClr val="bg1"/>
                </a:solidFill>
                <a:latin typeface="Calibri Light" panose="020F0302020204030204" pitchFamily="34" charset="0"/>
                <a:cs typeface="Calibri Light" panose="020F0302020204030204" pitchFamily="34" charset="0"/>
              </a:rPr>
              <a:t>Family reviewed and </a:t>
            </a:r>
            <a:r>
              <a:rPr lang="en-GB" sz="900" b="1" u="sng" dirty="0">
                <a:solidFill>
                  <a:schemeClr val="bg1"/>
                </a:solidFill>
                <a:latin typeface="Calibri Light" panose="020F0302020204030204" pitchFamily="34" charset="0"/>
                <a:cs typeface="Calibri Light" panose="020F0302020204030204" pitchFamily="34" charset="0"/>
              </a:rPr>
              <a:t>not</a:t>
            </a:r>
            <a:r>
              <a:rPr lang="en-GB" sz="900" b="1" dirty="0">
                <a:solidFill>
                  <a:schemeClr val="bg1"/>
                </a:solidFill>
                <a:latin typeface="Calibri Light" panose="020F0302020204030204" pitchFamily="34" charset="0"/>
                <a:cs typeface="Calibri Light" panose="020F0302020204030204" pitchFamily="34" charset="0"/>
              </a:rPr>
              <a:t> shortlisted</a:t>
            </a:r>
          </a:p>
          <a:p>
            <a:r>
              <a:rPr lang="en-GB" sz="700" dirty="0">
                <a:solidFill>
                  <a:schemeClr val="bg1"/>
                </a:solidFill>
                <a:latin typeface="Calibri Light" panose="020F0302020204030204" pitchFamily="34" charset="0"/>
                <a:cs typeface="Calibri Light" panose="020F0302020204030204" pitchFamily="34" charset="0"/>
              </a:rPr>
              <a:t>Have epidemic or pandemic potential, </a:t>
            </a:r>
            <a:r>
              <a:rPr lang="en-GB" sz="700" b="1" u="sng" dirty="0">
                <a:solidFill>
                  <a:schemeClr val="bg1"/>
                </a:solidFill>
                <a:latin typeface="Calibri Light" panose="020F0302020204030204" pitchFamily="34" charset="0"/>
                <a:cs typeface="Calibri Light" panose="020F0302020204030204" pitchFamily="34" charset="0"/>
              </a:rPr>
              <a:t>but</a:t>
            </a:r>
            <a:r>
              <a:rPr lang="en-GB" sz="700" dirty="0">
                <a:solidFill>
                  <a:schemeClr val="bg1"/>
                </a:solidFill>
                <a:latin typeface="Calibri Light" panose="020F0302020204030204" pitchFamily="34" charset="0"/>
                <a:cs typeface="Calibri Light" panose="020F0302020204030204" pitchFamily="34" charset="0"/>
              </a:rPr>
              <a:t> there is </a:t>
            </a:r>
            <a:r>
              <a:rPr lang="en-GB" sz="700" b="1" dirty="0">
                <a:solidFill>
                  <a:schemeClr val="bg1"/>
                </a:solidFill>
                <a:latin typeface="Calibri Light" panose="020F0302020204030204" pitchFamily="34" charset="0"/>
                <a:cs typeface="Calibri Light" panose="020F0302020204030204" pitchFamily="34" charset="0"/>
              </a:rPr>
              <a:t>equitable access </a:t>
            </a:r>
            <a:r>
              <a:rPr lang="en-GB" sz="700" dirty="0">
                <a:solidFill>
                  <a:schemeClr val="bg1"/>
                </a:solidFill>
                <a:latin typeface="Calibri Light" panose="020F0302020204030204" pitchFamily="34" charset="0"/>
                <a:cs typeface="Calibri Light" panose="020F0302020204030204" pitchFamily="34" charset="0"/>
              </a:rPr>
              <a:t>to safe &amp; effective MCMs</a:t>
            </a:r>
          </a:p>
        </p:txBody>
      </p:sp>
      <p:sp>
        <p:nvSpPr>
          <p:cNvPr id="7" name="TextBox 6">
            <a:extLst>
              <a:ext uri="{FF2B5EF4-FFF2-40B4-BE49-F238E27FC236}">
                <a16:creationId xmlns:a16="http://schemas.microsoft.com/office/drawing/2014/main" id="{49B49AA6-2950-A421-AE77-957D777F7792}"/>
              </a:ext>
            </a:extLst>
          </p:cNvPr>
          <p:cNvSpPr txBox="1"/>
          <p:nvPr/>
        </p:nvSpPr>
        <p:spPr>
          <a:xfrm>
            <a:off x="7070650" y="2535238"/>
            <a:ext cx="2073349" cy="446276"/>
          </a:xfrm>
          <a:prstGeom prst="rect">
            <a:avLst/>
          </a:prstGeom>
          <a:solidFill>
            <a:schemeClr val="tx2"/>
          </a:solidFill>
        </p:spPr>
        <p:txBody>
          <a:bodyPr wrap="square" rtlCol="0">
            <a:spAutoFit/>
          </a:bodyPr>
          <a:lstStyle/>
          <a:p>
            <a:r>
              <a:rPr lang="en-GB" sz="900" dirty="0">
                <a:solidFill>
                  <a:schemeClr val="bg1"/>
                </a:solidFill>
                <a:latin typeface="Calibri Light" panose="020F0302020204030204" pitchFamily="34" charset="0"/>
                <a:cs typeface="Calibri Light" panose="020F0302020204030204" pitchFamily="34" charset="0"/>
              </a:rPr>
              <a:t>Family reviewed and </a:t>
            </a:r>
            <a:r>
              <a:rPr lang="en-GB" sz="900" b="1" dirty="0">
                <a:solidFill>
                  <a:srgbClr val="FF9300"/>
                </a:solidFill>
                <a:latin typeface="Calibri Light" panose="020F0302020204030204" pitchFamily="34" charset="0"/>
                <a:cs typeface="Calibri Light" panose="020F0302020204030204" pitchFamily="34" charset="0"/>
              </a:rPr>
              <a:t>shortlisted</a:t>
            </a:r>
          </a:p>
          <a:p>
            <a:r>
              <a:rPr lang="en-GB" sz="700" dirty="0">
                <a:solidFill>
                  <a:schemeClr val="bg1"/>
                </a:solidFill>
                <a:latin typeface="Calibri Light" panose="020F0302020204030204" pitchFamily="34" charset="0"/>
                <a:cs typeface="Calibri Light" panose="020F0302020204030204" pitchFamily="34" charset="0"/>
              </a:rPr>
              <a:t>Have epidemic or pandemic potential, </a:t>
            </a:r>
            <a:r>
              <a:rPr lang="en-GB" sz="700" b="1" u="sng" dirty="0">
                <a:solidFill>
                  <a:schemeClr val="bg1"/>
                </a:solidFill>
                <a:latin typeface="Calibri Light" panose="020F0302020204030204" pitchFamily="34" charset="0"/>
                <a:cs typeface="Calibri Light" panose="020F0302020204030204" pitchFamily="34" charset="0"/>
              </a:rPr>
              <a:t>and</a:t>
            </a:r>
            <a:r>
              <a:rPr lang="en-GB" sz="700" dirty="0">
                <a:solidFill>
                  <a:schemeClr val="bg1"/>
                </a:solidFill>
                <a:latin typeface="Calibri Light" panose="020F0302020204030204" pitchFamily="34" charset="0"/>
                <a:cs typeface="Calibri Light" panose="020F0302020204030204" pitchFamily="34" charset="0"/>
              </a:rPr>
              <a:t> </a:t>
            </a:r>
          </a:p>
          <a:p>
            <a:r>
              <a:rPr lang="en-GB" sz="700" dirty="0">
                <a:solidFill>
                  <a:schemeClr val="bg1"/>
                </a:solidFill>
                <a:latin typeface="Calibri Light" panose="020F0302020204030204" pitchFamily="34" charset="0"/>
                <a:cs typeface="Calibri Light" panose="020F0302020204030204" pitchFamily="34" charset="0"/>
              </a:rPr>
              <a:t>there are </a:t>
            </a:r>
            <a:r>
              <a:rPr lang="en-GB" sz="700" b="1" dirty="0">
                <a:solidFill>
                  <a:schemeClr val="bg1"/>
                </a:solidFill>
                <a:latin typeface="Calibri Light" panose="020F0302020204030204" pitchFamily="34" charset="0"/>
                <a:cs typeface="Calibri Light" panose="020F0302020204030204" pitchFamily="34" charset="0"/>
              </a:rPr>
              <a:t>no or insufficient </a:t>
            </a:r>
            <a:r>
              <a:rPr lang="en-GB" sz="700" dirty="0">
                <a:solidFill>
                  <a:schemeClr val="bg1"/>
                </a:solidFill>
                <a:latin typeface="Calibri Light" panose="020F0302020204030204" pitchFamily="34" charset="0"/>
                <a:cs typeface="Calibri Light" panose="020F0302020204030204" pitchFamily="34" charset="0"/>
              </a:rPr>
              <a:t>MCMs</a:t>
            </a:r>
          </a:p>
        </p:txBody>
      </p:sp>
      <p:sp>
        <p:nvSpPr>
          <p:cNvPr id="8" name="TextBox 7">
            <a:extLst>
              <a:ext uri="{FF2B5EF4-FFF2-40B4-BE49-F238E27FC236}">
                <a16:creationId xmlns:a16="http://schemas.microsoft.com/office/drawing/2014/main" id="{29849169-AEDD-6616-BE16-18937FB30B57}"/>
              </a:ext>
            </a:extLst>
          </p:cNvPr>
          <p:cNvSpPr txBox="1"/>
          <p:nvPr/>
        </p:nvSpPr>
        <p:spPr>
          <a:xfrm>
            <a:off x="7070650" y="3152998"/>
            <a:ext cx="2039475" cy="446276"/>
          </a:xfrm>
          <a:prstGeom prst="rect">
            <a:avLst/>
          </a:prstGeom>
          <a:solidFill>
            <a:schemeClr val="tx2"/>
          </a:solidFill>
        </p:spPr>
        <p:txBody>
          <a:bodyPr wrap="square" rtlCol="0">
            <a:spAutoFit/>
          </a:bodyPr>
          <a:lstStyle/>
          <a:p>
            <a:r>
              <a:rPr lang="en-GB" sz="900" dirty="0">
                <a:solidFill>
                  <a:schemeClr val="bg1"/>
                </a:solidFill>
                <a:latin typeface="Calibri Light" panose="020F0302020204030204" pitchFamily="34" charset="0"/>
                <a:cs typeface="Calibri Light" panose="020F0302020204030204" pitchFamily="34" charset="0"/>
              </a:rPr>
              <a:t>Family reviewed and </a:t>
            </a:r>
            <a:r>
              <a:rPr lang="en-GB" sz="900" b="1" dirty="0">
                <a:solidFill>
                  <a:srgbClr val="FF0000"/>
                </a:solidFill>
                <a:latin typeface="Calibri Light" panose="020F0302020204030204" pitchFamily="34" charset="0"/>
                <a:cs typeface="Calibri Light" panose="020F0302020204030204" pitchFamily="34" charset="0"/>
              </a:rPr>
              <a:t>shortlisted</a:t>
            </a:r>
          </a:p>
          <a:p>
            <a:r>
              <a:rPr lang="en-GB" sz="700" dirty="0">
                <a:solidFill>
                  <a:schemeClr val="bg1"/>
                </a:solidFill>
                <a:latin typeface="Calibri Light" panose="020F0302020204030204" pitchFamily="34" charset="0"/>
                <a:cs typeface="Calibri Light" panose="020F0302020204030204" pitchFamily="34" charset="0"/>
              </a:rPr>
              <a:t>Epidemic or pandemic potential is unknown, </a:t>
            </a:r>
            <a:r>
              <a:rPr lang="en-GB" sz="700" b="1" u="sng" dirty="0">
                <a:solidFill>
                  <a:schemeClr val="bg1"/>
                </a:solidFill>
                <a:latin typeface="Calibri Light" panose="020F0302020204030204" pitchFamily="34" charset="0"/>
                <a:cs typeface="Calibri Light" panose="020F0302020204030204" pitchFamily="34" charset="0"/>
              </a:rPr>
              <a:t>but</a:t>
            </a:r>
            <a:r>
              <a:rPr lang="en-GB" sz="700" dirty="0">
                <a:solidFill>
                  <a:schemeClr val="bg1"/>
                </a:solidFill>
                <a:latin typeface="Calibri Light" panose="020F0302020204030204" pitchFamily="34" charset="0"/>
                <a:cs typeface="Calibri Light" panose="020F0302020204030204" pitchFamily="34" charset="0"/>
              </a:rPr>
              <a:t> shortlisted as potential </a:t>
            </a:r>
            <a:r>
              <a:rPr lang="en-GB" sz="700" b="1" dirty="0">
                <a:solidFill>
                  <a:schemeClr val="bg1"/>
                </a:solidFill>
                <a:latin typeface="Calibri Light" panose="020F0302020204030204" pitchFamily="34" charset="0"/>
                <a:cs typeface="Calibri Light" panose="020F0302020204030204" pitchFamily="34" charset="0"/>
              </a:rPr>
              <a:t>Pathogen X</a:t>
            </a:r>
          </a:p>
        </p:txBody>
      </p:sp>
      <p:pic>
        <p:nvPicPr>
          <p:cNvPr id="9" name="Picture 8" descr="A diagram of bacteria and viruses&#10;&#10;Description automatically generated">
            <a:extLst>
              <a:ext uri="{FF2B5EF4-FFF2-40B4-BE49-F238E27FC236}">
                <a16:creationId xmlns:a16="http://schemas.microsoft.com/office/drawing/2014/main" id="{EEECB60C-7EFD-3A95-78C6-596C2EF9475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31332" y="1365637"/>
            <a:ext cx="521703" cy="2147033"/>
          </a:xfrm>
          <a:prstGeom prst="rect">
            <a:avLst/>
          </a:prstGeom>
        </p:spPr>
      </p:pic>
      <p:sp>
        <p:nvSpPr>
          <p:cNvPr id="11" name="Rounded Rectangle 10">
            <a:extLst>
              <a:ext uri="{FF2B5EF4-FFF2-40B4-BE49-F238E27FC236}">
                <a16:creationId xmlns:a16="http://schemas.microsoft.com/office/drawing/2014/main" id="{369084C3-B851-BEBE-3200-E48581034302}"/>
              </a:ext>
            </a:extLst>
          </p:cNvPr>
          <p:cNvSpPr/>
          <p:nvPr/>
        </p:nvSpPr>
        <p:spPr>
          <a:xfrm>
            <a:off x="6904415" y="1437221"/>
            <a:ext cx="223283" cy="228564"/>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b="1" dirty="0">
              <a:solidFill>
                <a:schemeClr val="bg1"/>
              </a:solidFill>
              <a:latin typeface="Calibri Light" panose="020F0302020204030204" pitchFamily="34" charset="0"/>
              <a:cs typeface="Calibri Light" panose="020F0302020204030204" pitchFamily="34" charset="0"/>
            </a:endParaRPr>
          </a:p>
        </p:txBody>
      </p:sp>
      <p:sp>
        <p:nvSpPr>
          <p:cNvPr id="12" name="Rounded Rectangle 11">
            <a:extLst>
              <a:ext uri="{FF2B5EF4-FFF2-40B4-BE49-F238E27FC236}">
                <a16:creationId xmlns:a16="http://schemas.microsoft.com/office/drawing/2014/main" id="{9AD77EAD-25E8-45C5-F062-D1026F8D0A89}"/>
              </a:ext>
            </a:extLst>
          </p:cNvPr>
          <p:cNvSpPr/>
          <p:nvPr/>
        </p:nvSpPr>
        <p:spPr>
          <a:xfrm>
            <a:off x="6911163" y="3213324"/>
            <a:ext cx="223283" cy="228564"/>
          </a:xfrm>
          <a:prstGeom prst="roundRect">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b="1" dirty="0">
              <a:solidFill>
                <a:schemeClr val="bg1"/>
              </a:solidFill>
              <a:latin typeface="Calibri Light" panose="020F0302020204030204" pitchFamily="34" charset="0"/>
              <a:cs typeface="Calibri Light" panose="020F0302020204030204" pitchFamily="34" charset="0"/>
            </a:endParaRPr>
          </a:p>
        </p:txBody>
      </p:sp>
      <p:sp>
        <p:nvSpPr>
          <p:cNvPr id="13" name="Rounded Rectangle 12">
            <a:extLst>
              <a:ext uri="{FF2B5EF4-FFF2-40B4-BE49-F238E27FC236}">
                <a16:creationId xmlns:a16="http://schemas.microsoft.com/office/drawing/2014/main" id="{BFCAC2D7-4FD9-1CC8-B355-050EE0DE374F}"/>
              </a:ext>
            </a:extLst>
          </p:cNvPr>
          <p:cNvSpPr/>
          <p:nvPr/>
        </p:nvSpPr>
        <p:spPr>
          <a:xfrm>
            <a:off x="6911163" y="2074864"/>
            <a:ext cx="223283" cy="228564"/>
          </a:xfrm>
          <a:prstGeom prst="roundRect">
            <a:avLst/>
          </a:prstGeom>
          <a:solidFill>
            <a:srgbClr val="73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b="1" dirty="0">
              <a:solidFill>
                <a:schemeClr val="bg1"/>
              </a:solidFill>
              <a:latin typeface="Calibri Light" panose="020F0302020204030204" pitchFamily="34" charset="0"/>
              <a:cs typeface="Calibri Light" panose="020F0302020204030204" pitchFamily="34" charset="0"/>
            </a:endParaRPr>
          </a:p>
        </p:txBody>
      </p:sp>
      <p:sp>
        <p:nvSpPr>
          <p:cNvPr id="14" name="Rounded Rectangle 13">
            <a:extLst>
              <a:ext uri="{FF2B5EF4-FFF2-40B4-BE49-F238E27FC236}">
                <a16:creationId xmlns:a16="http://schemas.microsoft.com/office/drawing/2014/main" id="{C697F49F-5814-6B4B-569B-1E6B95AAA54E}"/>
              </a:ext>
            </a:extLst>
          </p:cNvPr>
          <p:cNvSpPr/>
          <p:nvPr/>
        </p:nvSpPr>
        <p:spPr>
          <a:xfrm>
            <a:off x="6911163" y="2613931"/>
            <a:ext cx="223283" cy="228564"/>
          </a:xfrm>
          <a:prstGeom prst="round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200" b="1" dirty="0">
              <a:solidFill>
                <a:schemeClr val="bg1"/>
              </a:solidFill>
              <a:latin typeface="Calibri Light" panose="020F030202020403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1244D980-C3C9-2339-E8D4-6B2C62E4BA99}"/>
              </a:ext>
            </a:extLst>
          </p:cNvPr>
          <p:cNvSpPr txBox="1"/>
          <p:nvPr/>
        </p:nvSpPr>
        <p:spPr>
          <a:xfrm>
            <a:off x="5588735" y="2149351"/>
            <a:ext cx="465177" cy="646331"/>
          </a:xfrm>
          <a:prstGeom prst="rect">
            <a:avLst/>
          </a:prstGeom>
          <a:noFill/>
        </p:spPr>
        <p:txBody>
          <a:bodyPr wrap="square">
            <a:spAutoFit/>
          </a:bodyPr>
          <a:lstStyle/>
          <a:p>
            <a:r>
              <a:rPr lang="en-GB" sz="3600" b="1" dirty="0">
                <a:solidFill>
                  <a:schemeClr val="bg1"/>
                </a:solidFill>
              </a:rPr>
              <a:t>→</a:t>
            </a:r>
          </a:p>
        </p:txBody>
      </p:sp>
      <p:sp>
        <p:nvSpPr>
          <p:cNvPr id="18" name="TextBox 17">
            <a:extLst>
              <a:ext uri="{FF2B5EF4-FFF2-40B4-BE49-F238E27FC236}">
                <a16:creationId xmlns:a16="http://schemas.microsoft.com/office/drawing/2014/main" id="{6FF3A901-77C9-BF2C-6F8B-43F76C085A71}"/>
              </a:ext>
            </a:extLst>
          </p:cNvPr>
          <p:cNvSpPr txBox="1"/>
          <p:nvPr/>
        </p:nvSpPr>
        <p:spPr>
          <a:xfrm>
            <a:off x="297710" y="61163"/>
            <a:ext cx="8072567" cy="646331"/>
          </a:xfrm>
          <a:prstGeom prst="rect">
            <a:avLst/>
          </a:prstGeom>
          <a:noFill/>
        </p:spPr>
        <p:txBody>
          <a:bodyPr wrap="square" rtlCol="0">
            <a:spAutoFit/>
          </a:bodyPr>
          <a:lstStyle/>
          <a:p>
            <a:r>
              <a:rPr lang="en-GB" sz="2400" b="1" dirty="0">
                <a:solidFill>
                  <a:schemeClr val="bg2"/>
                </a:solidFill>
                <a:latin typeface="Calibri Light" panose="020F0302020204030204" pitchFamily="34" charset="0"/>
                <a:cs typeface="Calibri Light" panose="020F0302020204030204" pitchFamily="34" charset="0"/>
              </a:rPr>
              <a:t>Prioritizing the world’s greatest pathogen threats</a:t>
            </a:r>
          </a:p>
          <a:p>
            <a:r>
              <a:rPr lang="en-GB" sz="1200" b="1" dirty="0">
                <a:solidFill>
                  <a:schemeClr val="bg1"/>
                </a:solidFill>
                <a:latin typeface="Calibri Light" panose="020F0302020204030204" pitchFamily="34" charset="0"/>
                <a:cs typeface="Calibri Light" panose="020F0302020204030204" pitchFamily="34" charset="0"/>
              </a:rPr>
              <a:t>There are over 1,400 species of human pathogens in the world. These include virus, bacteria and fungi </a:t>
            </a:r>
          </a:p>
        </p:txBody>
      </p:sp>
    </p:spTree>
    <p:extLst>
      <p:ext uri="{BB962C8B-B14F-4D97-AF65-F5344CB8AC3E}">
        <p14:creationId xmlns:p14="http://schemas.microsoft.com/office/powerpoint/2010/main" val="3856213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6E0958-CB74-4A83-9E34-888CA7907BC9}"/>
              </a:ext>
            </a:extLst>
          </p:cNvPr>
          <p:cNvSpPr/>
          <p:nvPr/>
        </p:nvSpPr>
        <p:spPr>
          <a:xfrm>
            <a:off x="222304" y="73256"/>
            <a:ext cx="8773778" cy="471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GB" sz="2400" b="1" dirty="0">
                <a:solidFill>
                  <a:schemeClr val="bg2"/>
                </a:solidFill>
                <a:latin typeface="Calibri Light" panose="020F0302020204030204" pitchFamily="34" charset="0"/>
                <a:cs typeface="Calibri Light" panose="020F0302020204030204" pitchFamily="34" charset="0"/>
              </a:rPr>
              <a:t>Process for prioritizing the world’s greatest pathogen threats</a:t>
            </a:r>
            <a:endParaRPr lang="en-US" sz="2400" b="1" dirty="0">
              <a:solidFill>
                <a:schemeClr val="bg2"/>
              </a:solidFill>
              <a:latin typeface="Calibri Light" panose="020F0302020204030204" pitchFamily="34" charset="0"/>
              <a:cs typeface="Calibri Light" panose="020F0302020204030204" pitchFamily="34" charset="0"/>
            </a:endParaRPr>
          </a:p>
        </p:txBody>
      </p:sp>
      <p:graphicFrame>
        <p:nvGraphicFramePr>
          <p:cNvPr id="9" name="Diagram 8">
            <a:extLst>
              <a:ext uri="{FF2B5EF4-FFF2-40B4-BE49-F238E27FC236}">
                <a16:creationId xmlns:a16="http://schemas.microsoft.com/office/drawing/2014/main" id="{F6A22E24-BE36-43F3-9036-EFA9736D6AB9}"/>
              </a:ext>
            </a:extLst>
          </p:cNvPr>
          <p:cNvGraphicFramePr/>
          <p:nvPr>
            <p:extLst>
              <p:ext uri="{D42A27DB-BD31-4B8C-83A1-F6EECF244321}">
                <p14:modId xmlns:p14="http://schemas.microsoft.com/office/powerpoint/2010/main" val="2501514125"/>
              </p:ext>
            </p:extLst>
          </p:nvPr>
        </p:nvGraphicFramePr>
        <p:xfrm>
          <a:off x="444181" y="757136"/>
          <a:ext cx="8531729" cy="1902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39C4E396-CF0D-4162-960A-A2986208D1D0}"/>
              </a:ext>
            </a:extLst>
          </p:cNvPr>
          <p:cNvSpPr/>
          <p:nvPr/>
        </p:nvSpPr>
        <p:spPr>
          <a:xfrm>
            <a:off x="1752485" y="2053755"/>
            <a:ext cx="7075509" cy="3372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2400" b="1" dirty="0">
                <a:solidFill>
                  <a:schemeClr val="bg1"/>
                </a:solidFill>
                <a:latin typeface="Calibri Light" panose="020F0302020204030204" pitchFamily="34" charset="0"/>
                <a:cs typeface="Calibri Light" panose="020F0302020204030204" pitchFamily="34" charset="0"/>
              </a:rPr>
              <a:t>Dec 2022 – early 2024</a:t>
            </a:r>
            <a:endParaRPr lang="en-US" sz="2400" b="1" dirty="0">
              <a:solidFill>
                <a:schemeClr val="bg1"/>
              </a:solidFill>
              <a:latin typeface="Calibri Light" panose="020F0302020204030204" pitchFamily="34" charset="0"/>
              <a:cs typeface="Calibri Light" panose="020F0302020204030204" pitchFamily="34" charset="0"/>
            </a:endParaRPr>
          </a:p>
        </p:txBody>
      </p:sp>
      <p:grpSp>
        <p:nvGrpSpPr>
          <p:cNvPr id="11" name="Group 10">
            <a:extLst>
              <a:ext uri="{FF2B5EF4-FFF2-40B4-BE49-F238E27FC236}">
                <a16:creationId xmlns:a16="http://schemas.microsoft.com/office/drawing/2014/main" id="{80DD795A-EEA8-4475-8FD6-2B07752C6AB4}"/>
              </a:ext>
            </a:extLst>
          </p:cNvPr>
          <p:cNvGrpSpPr/>
          <p:nvPr/>
        </p:nvGrpSpPr>
        <p:grpSpPr>
          <a:xfrm>
            <a:off x="444180" y="2391035"/>
            <a:ext cx="1308305" cy="2083587"/>
            <a:chOff x="0" y="2568750"/>
            <a:chExt cx="1990896" cy="2844136"/>
          </a:xfrm>
          <a:solidFill>
            <a:schemeClr val="accent3">
              <a:lumMod val="40000"/>
              <a:lumOff val="60000"/>
            </a:schemeClr>
          </a:solidFill>
        </p:grpSpPr>
        <p:sp>
          <p:nvSpPr>
            <p:cNvPr id="17" name="Arrow: Chevron 16">
              <a:extLst>
                <a:ext uri="{FF2B5EF4-FFF2-40B4-BE49-F238E27FC236}">
                  <a16:creationId xmlns:a16="http://schemas.microsoft.com/office/drawing/2014/main" id="{1B99D774-663C-472F-B596-E879E316C9E0}"/>
                </a:ext>
              </a:extLst>
            </p:cNvPr>
            <p:cNvSpPr/>
            <p:nvPr/>
          </p:nvSpPr>
          <p:spPr>
            <a:xfrm rot="5400000">
              <a:off x="-426620" y="2995370"/>
              <a:ext cx="2844136" cy="1990895"/>
            </a:xfrm>
            <a:prstGeom prst="chevron">
              <a:avLst/>
            </a:prstGeom>
            <a:grpFill/>
          </p:spPr>
          <p:style>
            <a:lnRef idx="2">
              <a:schemeClr val="accent5">
                <a:hueOff val="-6758543"/>
                <a:satOff val="-17419"/>
                <a:lumOff val="-11765"/>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a:lstStyle/>
            <a:p>
              <a:endParaRPr lang="en-GB" sz="1350">
                <a:latin typeface="Calibri Light" panose="020F0302020204030204" pitchFamily="34" charset="0"/>
                <a:cs typeface="Calibri Light" panose="020F0302020204030204" pitchFamily="34" charset="0"/>
              </a:endParaRPr>
            </a:p>
          </p:txBody>
        </p:sp>
        <p:sp>
          <p:nvSpPr>
            <p:cNvPr id="18" name="Arrow: Chevron 4">
              <a:extLst>
                <a:ext uri="{FF2B5EF4-FFF2-40B4-BE49-F238E27FC236}">
                  <a16:creationId xmlns:a16="http://schemas.microsoft.com/office/drawing/2014/main" id="{2049A804-F06A-452B-9B74-A89B5DE16817}"/>
                </a:ext>
              </a:extLst>
            </p:cNvPr>
            <p:cNvSpPr txBox="1"/>
            <p:nvPr/>
          </p:nvSpPr>
          <p:spPr>
            <a:xfrm>
              <a:off x="2" y="3672907"/>
              <a:ext cx="1990894" cy="8532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defTabSz="1200150">
                <a:lnSpc>
                  <a:spcPct val="90000"/>
                </a:lnSpc>
                <a:spcBef>
                  <a:spcPct val="0"/>
                </a:spcBef>
                <a:spcAft>
                  <a:spcPct val="35000"/>
                </a:spcAft>
              </a:pPr>
              <a:r>
                <a:rPr lang="en-GB" sz="2800" b="1" dirty="0">
                  <a:solidFill>
                    <a:schemeClr val="bg1"/>
                  </a:solidFill>
                  <a:latin typeface="Calibri Light" panose="020F0302020204030204" pitchFamily="34" charset="0"/>
                  <a:cs typeface="Calibri Light" panose="020F0302020204030204" pitchFamily="34" charset="0"/>
                </a:rPr>
                <a:t>Phase 2</a:t>
              </a:r>
              <a:endParaRPr lang="en-US" sz="2800" b="1" dirty="0">
                <a:solidFill>
                  <a:schemeClr val="bg1"/>
                </a:solidFill>
                <a:latin typeface="Calibri Light" panose="020F0302020204030204" pitchFamily="34" charset="0"/>
                <a:cs typeface="Calibri Light" panose="020F0302020204030204" pitchFamily="34" charset="0"/>
              </a:endParaRPr>
            </a:p>
          </p:txBody>
        </p:sp>
      </p:grpSp>
      <p:grpSp>
        <p:nvGrpSpPr>
          <p:cNvPr id="13" name="Group 12">
            <a:extLst>
              <a:ext uri="{FF2B5EF4-FFF2-40B4-BE49-F238E27FC236}">
                <a16:creationId xmlns:a16="http://schemas.microsoft.com/office/drawing/2014/main" id="{50F96B57-1356-457C-AAEB-D43F3FC30174}"/>
              </a:ext>
            </a:extLst>
          </p:cNvPr>
          <p:cNvGrpSpPr/>
          <p:nvPr/>
        </p:nvGrpSpPr>
        <p:grpSpPr>
          <a:xfrm>
            <a:off x="1801478" y="2536350"/>
            <a:ext cx="7194604" cy="1442770"/>
            <a:chOff x="1990895" y="2568749"/>
            <a:chExt cx="3981852" cy="1848689"/>
          </a:xfrm>
        </p:grpSpPr>
        <p:sp>
          <p:nvSpPr>
            <p:cNvPr id="14" name="Rectangle: Top Corners Rounded 13">
              <a:extLst>
                <a:ext uri="{FF2B5EF4-FFF2-40B4-BE49-F238E27FC236}">
                  <a16:creationId xmlns:a16="http://schemas.microsoft.com/office/drawing/2014/main" id="{88E3CAB8-A832-4F33-9561-269C79B0B9CF}"/>
                </a:ext>
              </a:extLst>
            </p:cNvPr>
            <p:cNvSpPr/>
            <p:nvPr/>
          </p:nvSpPr>
          <p:spPr>
            <a:xfrm rot="5400000">
              <a:off x="3057477" y="1502168"/>
              <a:ext cx="1848688" cy="3981852"/>
            </a:xfrm>
            <a:prstGeom prst="round2SameRect">
              <a:avLst/>
            </a:prstGeom>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dirty="0">
                <a:latin typeface="Calibri Light" panose="020F0302020204030204" pitchFamily="34" charset="0"/>
                <a:cs typeface="Calibri Light" panose="020F0302020204030204" pitchFamily="34" charset="0"/>
              </a:endParaRPr>
            </a:p>
          </p:txBody>
        </p:sp>
        <p:sp>
          <p:nvSpPr>
            <p:cNvPr id="16" name="Rectangle: Top Corners Rounded 6">
              <a:extLst>
                <a:ext uri="{FF2B5EF4-FFF2-40B4-BE49-F238E27FC236}">
                  <a16:creationId xmlns:a16="http://schemas.microsoft.com/office/drawing/2014/main" id="{BF23B326-5E56-481C-BB29-1AF42C7562E0}"/>
                </a:ext>
              </a:extLst>
            </p:cNvPr>
            <p:cNvSpPr txBox="1"/>
            <p:nvPr/>
          </p:nvSpPr>
          <p:spPr>
            <a:xfrm>
              <a:off x="1990895" y="2568749"/>
              <a:ext cx="3891606" cy="16512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128588" lvl="1" indent="-128588" defTabSz="533400">
                <a:lnSpc>
                  <a:spcPct val="90000"/>
                </a:lnSpc>
                <a:spcBef>
                  <a:spcPct val="0"/>
                </a:spcBef>
                <a:spcAft>
                  <a:spcPct val="15000"/>
                </a:spcAft>
              </a:pPr>
              <a:r>
                <a:rPr lang="en-GB" b="1" dirty="0">
                  <a:latin typeface="Calibri Light" panose="020F0302020204030204" pitchFamily="34" charset="0"/>
                  <a:cs typeface="Calibri Light" panose="020F0302020204030204" pitchFamily="34" charset="0"/>
                </a:rPr>
                <a:t>Public Health Prioritization</a:t>
              </a:r>
              <a:endParaRPr lang="en-US" b="1" dirty="0">
                <a:latin typeface="Calibri Light" panose="020F0302020204030204" pitchFamily="34" charset="0"/>
                <a:cs typeface="Calibri Light" panose="020F0302020204030204" pitchFamily="34" charset="0"/>
              </a:endParaRPr>
            </a:p>
            <a:p>
              <a:pPr marL="128588" lvl="1" indent="-128588" defTabSz="533400">
                <a:lnSpc>
                  <a:spcPct val="90000"/>
                </a:lnSpc>
                <a:spcBef>
                  <a:spcPct val="0"/>
                </a:spcBef>
                <a:spcAft>
                  <a:spcPct val="15000"/>
                </a:spcAft>
                <a:buChar char="•"/>
              </a:pPr>
              <a:r>
                <a:rPr lang="en-GB" sz="1600" u="sng" dirty="0">
                  <a:latin typeface="Calibri Light" panose="020F0302020204030204" pitchFamily="34" charset="0"/>
                  <a:cs typeface="Calibri Light" panose="020F0302020204030204" pitchFamily="34" charset="0"/>
                </a:rPr>
                <a:t>Process</a:t>
              </a:r>
              <a:r>
                <a:rPr lang="en-GB" sz="1600" dirty="0">
                  <a:latin typeface="Calibri Light" panose="020F0302020204030204" pitchFamily="34" charset="0"/>
                  <a:cs typeface="Calibri Light" panose="020F0302020204030204" pitchFamily="34" charset="0"/>
                </a:rPr>
                <a:t>: Prioritization Advisory Committee (PAC) </a:t>
              </a:r>
            </a:p>
            <a:p>
              <a:pPr marL="0" lvl="1" defTabSz="533400">
                <a:lnSpc>
                  <a:spcPct val="90000"/>
                </a:lnSpc>
                <a:spcBef>
                  <a:spcPct val="0"/>
                </a:spcBef>
                <a:spcAft>
                  <a:spcPct val="15000"/>
                </a:spcAft>
              </a:pPr>
              <a:r>
                <a:rPr lang="en-GB" sz="1600" dirty="0">
                  <a:latin typeface="Calibri Light" panose="020F0302020204030204" pitchFamily="34" charset="0"/>
                  <a:cs typeface="Calibri Light" panose="020F0302020204030204" pitchFamily="34" charset="0"/>
                </a:rPr>
                <a:t>                 40 – 50 experts (including Chairs of WGs)</a:t>
              </a:r>
              <a:endParaRPr lang="en-US" sz="1600" dirty="0">
                <a:latin typeface="Calibri Light" panose="020F0302020204030204" pitchFamily="34" charset="0"/>
                <a:cs typeface="Calibri Light" panose="020F0302020204030204" pitchFamily="34" charset="0"/>
              </a:endParaRPr>
            </a:p>
            <a:p>
              <a:pPr marL="128588" lvl="1" indent="-128588" defTabSz="401638">
                <a:lnSpc>
                  <a:spcPct val="90000"/>
                </a:lnSpc>
                <a:spcBef>
                  <a:spcPct val="0"/>
                </a:spcBef>
                <a:spcAft>
                  <a:spcPct val="15000"/>
                </a:spcAft>
                <a:buChar char="•"/>
              </a:pPr>
              <a:r>
                <a:rPr lang="en-GB" sz="1600" u="sng" dirty="0">
                  <a:latin typeface="Calibri Light" panose="020F0302020204030204" pitchFamily="34" charset="0"/>
                  <a:cs typeface="Calibri Light" panose="020F0302020204030204" pitchFamily="34" charset="0"/>
                </a:rPr>
                <a:t>Output</a:t>
              </a:r>
              <a:r>
                <a:rPr lang="en-GB" sz="1600" dirty="0">
                  <a:latin typeface="Calibri Light" panose="020F0302020204030204" pitchFamily="34" charset="0"/>
                  <a:cs typeface="Calibri Light" panose="020F0302020204030204" pitchFamily="34" charset="0"/>
                </a:rPr>
                <a:t>: Final shortlist of viral and bacterial families with pandemic potential (incl. 			prototype pathogen(s)</a:t>
              </a:r>
              <a:endParaRPr lang="en-US" sz="1600" dirty="0">
                <a:latin typeface="Calibri Light" panose="020F0302020204030204" pitchFamily="34" charset="0"/>
                <a:cs typeface="Calibri Light" panose="020F0302020204030204" pitchFamily="34" charset="0"/>
              </a:endParaRPr>
            </a:p>
          </p:txBody>
        </p:sp>
      </p:grpSp>
      <p:sp>
        <p:nvSpPr>
          <p:cNvPr id="19" name="Rectangle 18">
            <a:extLst>
              <a:ext uri="{FF2B5EF4-FFF2-40B4-BE49-F238E27FC236}">
                <a16:creationId xmlns:a16="http://schemas.microsoft.com/office/drawing/2014/main" id="{F874FEC5-D28A-44FE-BCA3-F3BF8E6E17D6}"/>
              </a:ext>
            </a:extLst>
          </p:cNvPr>
          <p:cNvSpPr/>
          <p:nvPr/>
        </p:nvSpPr>
        <p:spPr>
          <a:xfrm>
            <a:off x="1801478" y="3979119"/>
            <a:ext cx="7147114" cy="3372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2400" b="1" dirty="0">
                <a:solidFill>
                  <a:schemeClr val="bg1"/>
                </a:solidFill>
                <a:latin typeface="Calibri Light" panose="020F0302020204030204" pitchFamily="34" charset="0"/>
                <a:cs typeface="Calibri Light" panose="020F0302020204030204" pitchFamily="34" charset="0"/>
              </a:rPr>
              <a:t>Early 2024</a:t>
            </a:r>
            <a:endParaRPr lang="en-US" sz="2400" b="1" dirty="0">
              <a:solidFill>
                <a:schemeClr val="bg1"/>
              </a:solidFill>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40F295F1-3EA1-B30B-A428-C3EF8FD2919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7680112" y="4677826"/>
            <a:ext cx="1268480" cy="341644"/>
          </a:xfrm>
          <a:prstGeom prst="rect">
            <a:avLst/>
          </a:prstGeom>
        </p:spPr>
      </p:pic>
    </p:spTree>
    <p:extLst>
      <p:ext uri="{BB962C8B-B14F-4D97-AF65-F5344CB8AC3E}">
        <p14:creationId xmlns:p14="http://schemas.microsoft.com/office/powerpoint/2010/main" val="2623247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25F5-B014-F315-4948-3911807CB3C2}"/>
              </a:ext>
            </a:extLst>
          </p:cNvPr>
          <p:cNvSpPr>
            <a:spLocks noGrp="1"/>
          </p:cNvSpPr>
          <p:nvPr>
            <p:ph type="title"/>
          </p:nvPr>
        </p:nvSpPr>
        <p:spPr>
          <a:xfrm>
            <a:off x="161365" y="-9480"/>
            <a:ext cx="8208913" cy="980251"/>
          </a:xfrm>
        </p:spPr>
        <p:txBody>
          <a:bodyPr/>
          <a:lstStyle/>
          <a:p>
            <a:pPr algn="ctr"/>
            <a:r>
              <a:rPr lang="en-US" b="1" dirty="0">
                <a:effectLst/>
                <a:latin typeface="Calibri Light" panose="020F0302020204030204" pitchFamily="34" charset="0"/>
                <a:ea typeface="Times New Roman" panose="02020603050405020304" pitchFamily="18" charset="0"/>
                <a:cs typeface="Calibri Light" panose="020F0302020204030204" pitchFamily="34" charset="0"/>
              </a:rPr>
              <a:t>Next steps – 1/4 - A scientific approach to pandemic preparedness </a:t>
            </a:r>
            <a:br>
              <a:rPr lang="en-US" sz="1600" b="1" dirty="0">
                <a:solidFill>
                  <a:srgbClr val="FF0000"/>
                </a:solidFill>
                <a:effectLst/>
                <a:latin typeface="Calibri Light" panose="020F0302020204030204" pitchFamily="34" charset="0"/>
                <a:ea typeface="Times New Roman" panose="02020603050405020304" pitchFamily="18" charset="0"/>
                <a:cs typeface="Calibri Light" panose="020F0302020204030204" pitchFamily="34" charset="0"/>
              </a:rPr>
            </a:br>
            <a:r>
              <a:rPr lang="en-US" sz="1600" b="1" dirty="0">
                <a:solidFill>
                  <a:schemeClr val="bg1"/>
                </a:solidFill>
                <a:effectLst/>
                <a:latin typeface="Calibri Light" panose="020F0302020204030204" pitchFamily="34" charset="0"/>
                <a:ea typeface="Times New Roman" panose="02020603050405020304" pitchFamily="18" charset="0"/>
                <a:cs typeface="Calibri Light" panose="020F0302020204030204" pitchFamily="34" charset="0"/>
              </a:rPr>
              <a:t>Scientific opportunities to achieve fast and equitable access to high-quality and trusted vaccines for future pandemics.</a:t>
            </a:r>
            <a:br>
              <a:rPr lang="en-CH" sz="1600" dirty="0">
                <a:solidFill>
                  <a:srgbClr val="FF0000"/>
                </a:solidFill>
                <a:effectLst/>
                <a:latin typeface="Calibri Light" panose="020F0302020204030204" pitchFamily="34" charset="0"/>
                <a:ea typeface="Times New Roman" panose="02020603050405020304" pitchFamily="18" charset="0"/>
                <a:cs typeface="Calibri Light" panose="020F0302020204030204" pitchFamily="34" charset="0"/>
              </a:rPr>
            </a:br>
            <a:endParaRPr lang="en-GB" sz="2000" dirty="0">
              <a:solidFill>
                <a:srgbClr val="FF0000"/>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D63D6A33-D271-6C1F-0DF9-11A1B844466F}"/>
              </a:ext>
            </a:extLst>
          </p:cNvPr>
          <p:cNvSpPr>
            <a:spLocks noGrp="1"/>
          </p:cNvSpPr>
          <p:nvPr>
            <p:ph idx="1"/>
          </p:nvPr>
        </p:nvSpPr>
        <p:spPr>
          <a:xfrm>
            <a:off x="73959" y="970771"/>
            <a:ext cx="2824728" cy="3523131"/>
          </a:xfrm>
          <a:solidFill>
            <a:schemeClr val="accent2">
              <a:lumMod val="20000"/>
              <a:lumOff val="80000"/>
            </a:schemeClr>
          </a:solidFill>
          <a:ln w="57150">
            <a:solidFill>
              <a:schemeClr val="tx1"/>
            </a:solidFill>
          </a:ln>
        </p:spPr>
        <p:txBody>
          <a:bodyPr/>
          <a:lstStyle/>
          <a:p>
            <a:r>
              <a:rPr lang="en-GB" sz="1400" b="1" dirty="0">
                <a:latin typeface="Calibri Light" panose="020F0302020204030204" pitchFamily="34" charset="0"/>
                <a:cs typeface="Calibri Light" panose="020F0302020204030204" pitchFamily="34" charset="0"/>
              </a:rPr>
              <a:t>Scientific research priorities for all viral and bacterial families, </a:t>
            </a:r>
            <a:r>
              <a:rPr lang="en-GB" b="1" u="sng" dirty="0">
                <a:solidFill>
                  <a:srgbClr val="FF0000"/>
                </a:solidFill>
                <a:latin typeface="Calibri Light" panose="020F0302020204030204" pitchFamily="34" charset="0"/>
                <a:cs typeface="Calibri Light" panose="020F0302020204030204" pitchFamily="34" charset="0"/>
              </a:rPr>
              <a:t>regardless of perceived pandemic potential</a:t>
            </a:r>
          </a:p>
          <a:p>
            <a:pPr marL="285750" indent="-285750">
              <a:buFont typeface="Courier New" panose="02070309020205020404" pitchFamily="49" charset="0"/>
              <a:buChar char="o"/>
            </a:pPr>
            <a:r>
              <a:rPr lang="en-US" sz="1150" dirty="0">
                <a:effectLst/>
                <a:latin typeface="Calibri Light" panose="020F0302020204030204" pitchFamily="34" charset="0"/>
                <a:ea typeface="Times New Roman" panose="02020603050405020304" pitchFamily="18" charset="0"/>
                <a:cs typeface="Calibri Light" panose="020F0302020204030204" pitchFamily="34" charset="0"/>
              </a:rPr>
              <a:t>Defining the scope of </a:t>
            </a:r>
            <a:r>
              <a:rPr lang="en-US" sz="1150" b="1" dirty="0">
                <a:effectLst/>
                <a:latin typeface="Calibri Light" panose="020F0302020204030204" pitchFamily="34" charset="0"/>
                <a:ea typeface="Times New Roman" panose="02020603050405020304" pitchFamily="18" charset="0"/>
                <a:cs typeface="Calibri Light" panose="020F0302020204030204" pitchFamily="34" charset="0"/>
              </a:rPr>
              <a:t>emerging virus treats </a:t>
            </a:r>
            <a:r>
              <a:rPr lang="en-US" sz="1150" dirty="0">
                <a:effectLst/>
                <a:latin typeface="Calibri Light" panose="020F0302020204030204" pitchFamily="34" charset="0"/>
                <a:ea typeface="Times New Roman" panose="02020603050405020304" pitchFamily="18" charset="0"/>
                <a:cs typeface="Calibri Light" panose="020F0302020204030204" pitchFamily="34" charset="0"/>
              </a:rPr>
              <a:t>through the discovery</a:t>
            </a:r>
            <a:r>
              <a:rPr lang="en-CH" sz="1150" dirty="0">
                <a:effectLst/>
                <a:latin typeface="Calibri Light" panose="020F0302020204030204" pitchFamily="34" charset="0"/>
                <a:cs typeface="Calibri Light" panose="020F0302020204030204" pitchFamily="34" charset="0"/>
              </a:rPr>
              <a:t> </a:t>
            </a:r>
          </a:p>
          <a:p>
            <a:pPr marL="285750" indent="-285750">
              <a:buFont typeface="Courier New" panose="02070309020205020404" pitchFamily="49" charset="0"/>
              <a:buChar char="o"/>
            </a:pPr>
            <a:r>
              <a:rPr lang="en-US" sz="1150" dirty="0">
                <a:effectLst/>
                <a:latin typeface="Calibri Light" panose="020F0302020204030204" pitchFamily="34" charset="0"/>
                <a:ea typeface="Times New Roman" panose="02020603050405020304" pitchFamily="18" charset="0"/>
                <a:cs typeface="Calibri Light" panose="020F0302020204030204" pitchFamily="34" charset="0"/>
              </a:rPr>
              <a:t>Expanding generalizable </a:t>
            </a:r>
            <a:r>
              <a:rPr lang="en-US" sz="1150" b="1" dirty="0">
                <a:effectLst/>
                <a:latin typeface="Calibri Light" panose="020F0302020204030204" pitchFamily="34" charset="0"/>
                <a:ea typeface="Times New Roman" panose="02020603050405020304" pitchFamily="18" charset="0"/>
                <a:cs typeface="Calibri Light" panose="020F0302020204030204" pitchFamily="34" charset="0"/>
              </a:rPr>
              <a:t>basic research </a:t>
            </a:r>
            <a:r>
              <a:rPr lang="en-US" sz="1150" dirty="0">
                <a:effectLst/>
                <a:latin typeface="Calibri Light" panose="020F0302020204030204" pitchFamily="34" charset="0"/>
                <a:ea typeface="Times New Roman" panose="02020603050405020304" pitchFamily="18" charset="0"/>
                <a:cs typeface="Calibri Light" panose="020F0302020204030204" pitchFamily="34" charset="0"/>
              </a:rPr>
              <a:t>that would support the development of vaccines and therapeutics for future threats</a:t>
            </a:r>
            <a:r>
              <a:rPr lang="en-CH" sz="1150" dirty="0">
                <a:effectLst/>
                <a:latin typeface="Calibri Light" panose="020F0302020204030204" pitchFamily="34" charset="0"/>
                <a:cs typeface="Calibri Light" panose="020F0302020204030204" pitchFamily="34" charset="0"/>
              </a:rPr>
              <a:t> </a:t>
            </a:r>
            <a:endParaRPr lang="en-CH" sz="1150" dirty="0">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en-GB" sz="1150" b="1" dirty="0">
                <a:effectLst/>
                <a:latin typeface="Calibri Light" panose="020F0302020204030204" pitchFamily="34" charset="0"/>
                <a:ea typeface="Times New Roman" panose="02020603050405020304" pitchFamily="18" charset="0"/>
                <a:cs typeface="Calibri Light" panose="020F0302020204030204" pitchFamily="34" charset="0"/>
              </a:rPr>
              <a:t>Translational research </a:t>
            </a:r>
            <a:r>
              <a:rPr lang="en-GB" sz="1150" dirty="0">
                <a:effectLst/>
                <a:latin typeface="Calibri Light" panose="020F0302020204030204" pitchFamily="34" charset="0"/>
                <a:ea typeface="Times New Roman" panose="02020603050405020304" pitchFamily="18" charset="0"/>
                <a:cs typeface="Calibri Light" panose="020F0302020204030204" pitchFamily="34" charset="0"/>
              </a:rPr>
              <a:t>and product development </a:t>
            </a:r>
            <a:r>
              <a:rPr lang="en-CH" sz="1150" dirty="0">
                <a:effectLst/>
                <a:latin typeface="Calibri Light" panose="020F0302020204030204" pitchFamily="34" charset="0"/>
                <a:ea typeface="Times New Roman" panose="02020603050405020304" pitchFamily="18" charset="0"/>
                <a:cs typeface="Calibri Light" panose="020F0302020204030204" pitchFamily="34" charset="0"/>
              </a:rPr>
              <a:t>with an eye on the potential for </a:t>
            </a:r>
            <a:r>
              <a:rPr lang="en-CH" sz="1150" b="1" dirty="0">
                <a:effectLst/>
                <a:latin typeface="Calibri Light" panose="020F0302020204030204" pitchFamily="34" charset="0"/>
                <a:ea typeface="Times New Roman" panose="02020603050405020304" pitchFamily="18" charset="0"/>
                <a:cs typeface="Calibri Light" panose="020F0302020204030204" pitchFamily="34" charset="0"/>
              </a:rPr>
              <a:t>generalizability</a:t>
            </a:r>
            <a:r>
              <a:rPr lang="en-CH" sz="1150" dirty="0">
                <a:effectLst/>
                <a:latin typeface="Calibri Light" panose="020F0302020204030204" pitchFamily="34" charset="0"/>
                <a:cs typeface="Calibri Light" panose="020F0302020204030204" pitchFamily="34" charset="0"/>
              </a:rPr>
              <a:t> </a:t>
            </a:r>
          </a:p>
          <a:p>
            <a:pPr marL="285750" indent="-285750">
              <a:buFont typeface="Courier New" panose="02070309020205020404" pitchFamily="49" charset="0"/>
              <a:buChar char="o"/>
            </a:pPr>
            <a:r>
              <a:rPr lang="en-CH" sz="1150" b="1" dirty="0">
                <a:effectLst/>
                <a:latin typeface="Calibri Light" panose="020F0302020204030204" pitchFamily="34" charset="0"/>
                <a:ea typeface="Times New Roman" panose="02020603050405020304" pitchFamily="18" charset="0"/>
                <a:cs typeface="Calibri Light" panose="020F0302020204030204" pitchFamily="34" charset="0"/>
              </a:rPr>
              <a:t>Large, simple randomized trials </a:t>
            </a:r>
            <a:r>
              <a:rPr lang="en-CH" sz="1150" dirty="0">
                <a:effectLst/>
                <a:latin typeface="Calibri Light" panose="020F0302020204030204" pitchFamily="34" charset="0"/>
                <a:ea typeface="Times New Roman" panose="02020603050405020304" pitchFamily="18" charset="0"/>
                <a:cs typeface="Calibri Light" panose="020F0302020204030204" pitchFamily="34" charset="0"/>
              </a:rPr>
              <a:t>CORE protocols per family</a:t>
            </a:r>
            <a:endParaRPr lang="en-CH" sz="1150" dirty="0">
              <a:effectLst/>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endParaRPr lang="en-CH" sz="1100" dirty="0">
              <a:effectLst/>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endParaRPr lang="en-GB" sz="1100" dirty="0">
              <a:latin typeface="Calibri Light" panose="020F0302020204030204" pitchFamily="34" charset="0"/>
              <a:cs typeface="Calibri Light" panose="020F0302020204030204" pitchFamily="34" charset="0"/>
            </a:endParaRPr>
          </a:p>
          <a:p>
            <a:endParaRPr lang="en-GB" sz="1400" dirty="0">
              <a:latin typeface="Calibri Light" panose="020F0302020204030204" pitchFamily="34" charset="0"/>
              <a:cs typeface="Calibri Light" panose="020F0302020204030204" pitchFamily="34" charset="0"/>
            </a:endParaRPr>
          </a:p>
        </p:txBody>
      </p:sp>
      <p:sp>
        <p:nvSpPr>
          <p:cNvPr id="5" name="Content Placeholder 2">
            <a:extLst>
              <a:ext uri="{FF2B5EF4-FFF2-40B4-BE49-F238E27FC236}">
                <a16:creationId xmlns:a16="http://schemas.microsoft.com/office/drawing/2014/main" id="{3DDBE9AE-1DA1-9332-7EB1-B6D37A42D6BA}"/>
              </a:ext>
            </a:extLst>
          </p:cNvPr>
          <p:cNvSpPr txBox="1">
            <a:spLocks/>
          </p:cNvSpPr>
          <p:nvPr/>
        </p:nvSpPr>
        <p:spPr>
          <a:xfrm>
            <a:off x="3042123" y="970771"/>
            <a:ext cx="2928371" cy="3523131"/>
          </a:xfrm>
          <a:prstGeom prst="rect">
            <a:avLst/>
          </a:prstGeom>
          <a:solidFill>
            <a:schemeClr val="accent3">
              <a:lumMod val="20000"/>
              <a:lumOff val="80000"/>
            </a:schemeClr>
          </a:solidFill>
          <a:ln w="57150">
            <a:solidFill>
              <a:schemeClr val="tx1"/>
            </a:solidFill>
          </a:ln>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kern="1200">
                <a:solidFill>
                  <a:schemeClr val="bg2"/>
                </a:solidFill>
                <a:latin typeface="+mn-lt"/>
                <a:ea typeface="+mn-ea"/>
                <a:cs typeface="+mn-cs"/>
              </a:defRPr>
            </a:lvl1pPr>
            <a:lvl2pPr marL="213300" indent="-213300" algn="l" defTabSz="685800" rtl="0" eaLnBrk="1" latinLnBrk="0" hangingPunct="1">
              <a:lnSpc>
                <a:spcPct val="90000"/>
              </a:lnSpc>
              <a:spcBef>
                <a:spcPts val="375"/>
              </a:spcBef>
              <a:buClr>
                <a:schemeClr val="accent2"/>
              </a:buClr>
              <a:buFont typeface="Arial" charset="0"/>
              <a:buChar char="•"/>
              <a:defRPr sz="1600" kern="1200">
                <a:solidFill>
                  <a:schemeClr val="bg2"/>
                </a:solidFill>
                <a:latin typeface="+mn-lt"/>
                <a:ea typeface="+mn-ea"/>
                <a:cs typeface="+mn-cs"/>
              </a:defRPr>
            </a:lvl2pPr>
            <a:lvl3pPr marL="483300" indent="-213300" algn="l" defTabSz="685800" rtl="0" eaLnBrk="1" latinLnBrk="0" hangingPunct="1">
              <a:lnSpc>
                <a:spcPct val="90000"/>
              </a:lnSpc>
              <a:spcBef>
                <a:spcPts val="375"/>
              </a:spcBef>
              <a:buClr>
                <a:schemeClr val="accent2"/>
              </a:buClr>
              <a:buFont typeface="Arial" charset="0"/>
              <a:buChar char="•"/>
              <a:defRPr sz="1600" kern="1200">
                <a:solidFill>
                  <a:schemeClr val="bg2"/>
                </a:solidFill>
                <a:latin typeface="+mn-lt"/>
                <a:ea typeface="+mn-ea"/>
                <a:cs typeface="+mn-cs"/>
              </a:defRPr>
            </a:lvl3pPr>
            <a:lvl4pPr marL="753300" indent="-213300" algn="l" defTabSz="685800" rtl="0" eaLnBrk="1" latinLnBrk="0" hangingPunct="1">
              <a:lnSpc>
                <a:spcPct val="90000"/>
              </a:lnSpc>
              <a:spcBef>
                <a:spcPts val="375"/>
              </a:spcBef>
              <a:buClr>
                <a:schemeClr val="accent2"/>
              </a:buClr>
              <a:buFont typeface="Arial" charset="0"/>
              <a:buChar char="•"/>
              <a:defRPr sz="1600" kern="1200">
                <a:solidFill>
                  <a:schemeClr val="bg2"/>
                </a:solidFill>
                <a:latin typeface="+mn-lt"/>
                <a:ea typeface="+mn-ea"/>
                <a:cs typeface="+mn-cs"/>
              </a:defRPr>
            </a:lvl4pPr>
            <a:lvl5pPr marL="1023300" indent="-213300" algn="l" defTabSz="685800" rtl="0" eaLnBrk="1" latinLnBrk="0" hangingPunct="1">
              <a:lnSpc>
                <a:spcPct val="90000"/>
              </a:lnSpc>
              <a:spcBef>
                <a:spcPts val="375"/>
              </a:spcBef>
              <a:buClr>
                <a:schemeClr val="accent2"/>
              </a:buClr>
              <a:buFont typeface="Arial" charset="0"/>
              <a:buChar char="•"/>
              <a:defRPr sz="16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400" b="1" u="sng" dirty="0">
                <a:solidFill>
                  <a:srgbClr val="FF0000"/>
                </a:solidFill>
                <a:latin typeface="Calibri Light" panose="020F0302020204030204" pitchFamily="34" charset="0"/>
                <a:cs typeface="Calibri Light" panose="020F0302020204030204" pitchFamily="34" charset="0"/>
              </a:rPr>
              <a:t>Additional</a:t>
            </a:r>
            <a:r>
              <a:rPr lang="en-GB" sz="1400" b="1" dirty="0">
                <a:latin typeface="Calibri Light" panose="020F0302020204030204" pitchFamily="34" charset="0"/>
                <a:cs typeface="Calibri Light" panose="020F0302020204030204" pitchFamily="34" charset="0"/>
              </a:rPr>
              <a:t> scientific research priorities for viral and bacterial families </a:t>
            </a:r>
            <a:r>
              <a:rPr lang="en-GB" b="1" u="sng" dirty="0">
                <a:solidFill>
                  <a:srgbClr val="FF0000"/>
                </a:solidFill>
                <a:latin typeface="Calibri Light" panose="020F0302020204030204" pitchFamily="34" charset="0"/>
                <a:cs typeface="Calibri Light" panose="020F0302020204030204" pitchFamily="34" charset="0"/>
              </a:rPr>
              <a:t>with pandemic potential</a:t>
            </a:r>
            <a:endParaRPr lang="en-GB" sz="1000" b="1" u="sng" dirty="0">
              <a:solidFill>
                <a:srgbClr val="FF0000"/>
              </a:solidFill>
              <a:latin typeface="Calibri Light" panose="020F0302020204030204" pitchFamily="34" charset="0"/>
              <a:cs typeface="Calibri Light" panose="020F0302020204030204" pitchFamily="34" charset="0"/>
            </a:endParaRPr>
          </a:p>
          <a:p>
            <a:pPr marL="171450" indent="-171450">
              <a:buFont typeface="Courier New" panose="02070309020205020404" pitchFamily="49" charset="0"/>
              <a:buChar char="o"/>
            </a:pPr>
            <a:r>
              <a:rPr lang="en-US" sz="1150" dirty="0">
                <a:latin typeface="Calibri Light" panose="020F0302020204030204" pitchFamily="34" charset="0"/>
                <a:ea typeface="Times New Roman" panose="02020603050405020304" pitchFamily="18" charset="0"/>
                <a:cs typeface="Calibri Light" panose="020F0302020204030204" pitchFamily="34" charset="0"/>
              </a:rPr>
              <a:t>Monitoring transmission of </a:t>
            </a:r>
            <a:r>
              <a:rPr lang="en-US" sz="1150" b="1" dirty="0">
                <a:latin typeface="Calibri Light" panose="020F0302020204030204" pitchFamily="34" charset="0"/>
                <a:ea typeface="Times New Roman" panose="02020603050405020304" pitchFamily="18" charset="0"/>
                <a:cs typeface="Calibri Light" panose="020F0302020204030204" pitchFamily="34" charset="0"/>
              </a:rPr>
              <a:t>pathogens known to cause outbreaks</a:t>
            </a:r>
          </a:p>
          <a:p>
            <a:pPr marL="171450" indent="-171450">
              <a:buFont typeface="Courier New" panose="02070309020205020404" pitchFamily="49" charset="0"/>
              <a:buChar char="o"/>
            </a:pPr>
            <a:r>
              <a:rPr lang="en-US" sz="1150" dirty="0">
                <a:latin typeface="Calibri Light" panose="020F0302020204030204" pitchFamily="34" charset="0"/>
                <a:cs typeface="Calibri Light" panose="020F0302020204030204" pitchFamily="34" charset="0"/>
              </a:rPr>
              <a:t>Translational research and </a:t>
            </a:r>
            <a:r>
              <a:rPr lang="en-US" sz="1150" b="1" dirty="0">
                <a:latin typeface="Calibri Light" panose="020F0302020204030204" pitchFamily="34" charset="0"/>
                <a:cs typeface="Calibri Light" panose="020F0302020204030204" pitchFamily="34" charset="0"/>
              </a:rPr>
              <a:t>product developmen</a:t>
            </a:r>
            <a:r>
              <a:rPr lang="en-US" sz="1150" dirty="0">
                <a:latin typeface="Calibri Light" panose="020F0302020204030204" pitchFamily="34" charset="0"/>
                <a:cs typeface="Calibri Light" panose="020F0302020204030204" pitchFamily="34" charset="0"/>
              </a:rPr>
              <a:t>t with an eye on potential for </a:t>
            </a:r>
            <a:r>
              <a:rPr lang="en-US" sz="1150" b="1" dirty="0">
                <a:latin typeface="Calibri Light" panose="020F0302020204030204" pitchFamily="34" charset="0"/>
                <a:cs typeface="Calibri Light" panose="020F0302020204030204" pitchFamily="34" charset="0"/>
              </a:rPr>
              <a:t>generalizability</a:t>
            </a:r>
          </a:p>
          <a:p>
            <a:pPr marL="171450" indent="-171450">
              <a:buFont typeface="Courier New" panose="02070309020205020404" pitchFamily="49" charset="0"/>
              <a:buChar char="o"/>
            </a:pPr>
            <a:r>
              <a:rPr lang="en-US" sz="1150" b="1" dirty="0">
                <a:latin typeface="Calibri Light" panose="020F0302020204030204" pitchFamily="34" charset="0"/>
                <a:cs typeface="Calibri Light" panose="020F0302020204030204" pitchFamily="34" charset="0"/>
              </a:rPr>
              <a:t>Continue R&amp;D projects </a:t>
            </a:r>
            <a:r>
              <a:rPr lang="en-US" sz="1150" dirty="0">
                <a:latin typeface="Calibri Light" panose="020F0302020204030204" pitchFamily="34" charset="0"/>
                <a:cs typeface="Calibri Light" panose="020F0302020204030204" pitchFamily="34" charset="0"/>
              </a:rPr>
              <a:t>for identified pathogens with </a:t>
            </a:r>
            <a:r>
              <a:rPr lang="en-US" sz="1150" b="1" dirty="0">
                <a:latin typeface="Calibri Light" panose="020F0302020204030204" pitchFamily="34" charset="0"/>
                <a:cs typeface="Calibri Light" panose="020F0302020204030204" pitchFamily="34" charset="0"/>
              </a:rPr>
              <a:t>generalizability</a:t>
            </a:r>
            <a:r>
              <a:rPr lang="en-US" sz="1150" dirty="0">
                <a:latin typeface="Calibri Light" panose="020F0302020204030204" pitchFamily="34" charset="0"/>
                <a:cs typeface="Calibri Light" panose="020F0302020204030204" pitchFamily="34" charset="0"/>
              </a:rPr>
              <a:t> in mind</a:t>
            </a:r>
          </a:p>
          <a:p>
            <a:pPr marL="171450" indent="-171450">
              <a:buFont typeface="Courier New" panose="02070309020205020404" pitchFamily="49" charset="0"/>
              <a:buChar char="o"/>
            </a:pPr>
            <a:r>
              <a:rPr lang="en-GB" sz="1150" dirty="0">
                <a:latin typeface="Calibri Light" panose="020F0302020204030204" pitchFamily="34" charset="0"/>
                <a:cs typeface="Calibri Light" panose="020F0302020204030204" pitchFamily="34" charset="0"/>
              </a:rPr>
              <a:t>Large, </a:t>
            </a:r>
            <a:r>
              <a:rPr lang="en-GB" sz="1150" b="1" dirty="0">
                <a:latin typeface="Calibri Light" panose="020F0302020204030204" pitchFamily="34" charset="0"/>
                <a:cs typeface="Calibri Light" panose="020F0302020204030204" pitchFamily="34" charset="0"/>
              </a:rPr>
              <a:t>simple</a:t>
            </a:r>
            <a:r>
              <a:rPr lang="en-GB" sz="1150" dirty="0">
                <a:latin typeface="Calibri Light" panose="020F0302020204030204" pitchFamily="34" charset="0"/>
                <a:cs typeface="Calibri Light" panose="020F0302020204030204" pitchFamily="34" charset="0"/>
              </a:rPr>
              <a:t> randomized </a:t>
            </a:r>
            <a:r>
              <a:rPr lang="en-GB" sz="1150" b="1" dirty="0">
                <a:latin typeface="Calibri Light" panose="020F0302020204030204" pitchFamily="34" charset="0"/>
                <a:cs typeface="Calibri Light" panose="020F0302020204030204" pitchFamily="34" charset="0"/>
              </a:rPr>
              <a:t>trials</a:t>
            </a:r>
            <a:r>
              <a:rPr lang="en-GB" sz="1150" dirty="0">
                <a:latin typeface="Calibri Light" panose="020F0302020204030204" pitchFamily="34" charset="0"/>
                <a:cs typeface="Calibri Light" panose="020F0302020204030204" pitchFamily="34" charset="0"/>
              </a:rPr>
              <a:t> </a:t>
            </a:r>
            <a:r>
              <a:rPr lang="en-GB" sz="1150" b="1" dirty="0">
                <a:latin typeface="Calibri Light" panose="020F0302020204030204" pitchFamily="34" charset="0"/>
                <a:cs typeface="Calibri Light" panose="020F0302020204030204" pitchFamily="34" charset="0"/>
              </a:rPr>
              <a:t>integrated into the outbreak response</a:t>
            </a:r>
          </a:p>
          <a:p>
            <a:endParaRPr lang="en-GB" sz="1400" dirty="0">
              <a:latin typeface="Calibri Light" panose="020F0302020204030204" pitchFamily="34" charset="0"/>
              <a:cs typeface="Calibri Light" panose="020F0302020204030204" pitchFamily="34" charset="0"/>
            </a:endParaRPr>
          </a:p>
        </p:txBody>
      </p:sp>
      <p:sp>
        <p:nvSpPr>
          <p:cNvPr id="6" name="Content Placeholder 2">
            <a:extLst>
              <a:ext uri="{FF2B5EF4-FFF2-40B4-BE49-F238E27FC236}">
                <a16:creationId xmlns:a16="http://schemas.microsoft.com/office/drawing/2014/main" id="{21DBF0C3-F66B-5E66-F4E0-612F99B23EC9}"/>
              </a:ext>
            </a:extLst>
          </p:cNvPr>
          <p:cNvSpPr txBox="1">
            <a:spLocks/>
          </p:cNvSpPr>
          <p:nvPr/>
        </p:nvSpPr>
        <p:spPr>
          <a:xfrm>
            <a:off x="6101878" y="964389"/>
            <a:ext cx="2968163" cy="3523131"/>
          </a:xfrm>
          <a:prstGeom prst="rect">
            <a:avLst/>
          </a:prstGeom>
          <a:solidFill>
            <a:schemeClr val="accent6">
              <a:lumMod val="20000"/>
              <a:lumOff val="80000"/>
            </a:schemeClr>
          </a:solidFill>
          <a:ln w="57150">
            <a:solidFill>
              <a:schemeClr val="tx1"/>
            </a:solidFill>
          </a:ln>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600" kern="1200">
                <a:solidFill>
                  <a:schemeClr val="bg2"/>
                </a:solidFill>
                <a:latin typeface="+mn-lt"/>
                <a:ea typeface="+mn-ea"/>
                <a:cs typeface="+mn-cs"/>
              </a:defRPr>
            </a:lvl1pPr>
            <a:lvl2pPr marL="213300" indent="-213300" algn="l" defTabSz="685800" rtl="0" eaLnBrk="1" latinLnBrk="0" hangingPunct="1">
              <a:lnSpc>
                <a:spcPct val="90000"/>
              </a:lnSpc>
              <a:spcBef>
                <a:spcPts val="375"/>
              </a:spcBef>
              <a:buClr>
                <a:schemeClr val="accent2"/>
              </a:buClr>
              <a:buFont typeface="Arial" charset="0"/>
              <a:buChar char="•"/>
              <a:defRPr sz="1600" kern="1200">
                <a:solidFill>
                  <a:schemeClr val="bg2"/>
                </a:solidFill>
                <a:latin typeface="+mn-lt"/>
                <a:ea typeface="+mn-ea"/>
                <a:cs typeface="+mn-cs"/>
              </a:defRPr>
            </a:lvl2pPr>
            <a:lvl3pPr marL="483300" indent="-213300" algn="l" defTabSz="685800" rtl="0" eaLnBrk="1" latinLnBrk="0" hangingPunct="1">
              <a:lnSpc>
                <a:spcPct val="90000"/>
              </a:lnSpc>
              <a:spcBef>
                <a:spcPts val="375"/>
              </a:spcBef>
              <a:buClr>
                <a:schemeClr val="accent2"/>
              </a:buClr>
              <a:buFont typeface="Arial" charset="0"/>
              <a:buChar char="•"/>
              <a:defRPr sz="1600" kern="1200">
                <a:solidFill>
                  <a:schemeClr val="bg2"/>
                </a:solidFill>
                <a:latin typeface="+mn-lt"/>
                <a:ea typeface="+mn-ea"/>
                <a:cs typeface="+mn-cs"/>
              </a:defRPr>
            </a:lvl3pPr>
            <a:lvl4pPr marL="753300" indent="-213300" algn="l" defTabSz="685800" rtl="0" eaLnBrk="1" latinLnBrk="0" hangingPunct="1">
              <a:lnSpc>
                <a:spcPct val="90000"/>
              </a:lnSpc>
              <a:spcBef>
                <a:spcPts val="375"/>
              </a:spcBef>
              <a:buClr>
                <a:schemeClr val="accent2"/>
              </a:buClr>
              <a:buFont typeface="Arial" charset="0"/>
              <a:buChar char="•"/>
              <a:defRPr sz="1600" kern="1200">
                <a:solidFill>
                  <a:schemeClr val="bg2"/>
                </a:solidFill>
                <a:latin typeface="+mn-lt"/>
                <a:ea typeface="+mn-ea"/>
                <a:cs typeface="+mn-cs"/>
              </a:defRPr>
            </a:lvl4pPr>
            <a:lvl5pPr marL="1023300" indent="-213300" algn="l" defTabSz="685800" rtl="0" eaLnBrk="1" latinLnBrk="0" hangingPunct="1">
              <a:lnSpc>
                <a:spcPct val="90000"/>
              </a:lnSpc>
              <a:spcBef>
                <a:spcPts val="375"/>
              </a:spcBef>
              <a:buClr>
                <a:schemeClr val="accent2"/>
              </a:buClr>
              <a:buFont typeface="Arial" charset="0"/>
              <a:buChar char="•"/>
              <a:defRPr sz="16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400" b="1" u="sng" dirty="0">
                <a:solidFill>
                  <a:srgbClr val="FF0000"/>
                </a:solidFill>
                <a:latin typeface="Calibri Light" panose="020F0302020204030204" pitchFamily="34" charset="0"/>
                <a:cs typeface="Calibri Light" panose="020F0302020204030204" pitchFamily="34" charset="0"/>
              </a:rPr>
              <a:t>Additional </a:t>
            </a:r>
            <a:r>
              <a:rPr lang="en-GB" sz="1400" b="1" dirty="0">
                <a:latin typeface="Calibri Light" panose="020F0302020204030204" pitchFamily="34" charset="0"/>
                <a:cs typeface="Calibri Light" panose="020F0302020204030204" pitchFamily="34" charset="0"/>
              </a:rPr>
              <a:t>scientific research priorities for an unknown </a:t>
            </a:r>
            <a:r>
              <a:rPr lang="en-GB" b="1" u="sng" dirty="0">
                <a:solidFill>
                  <a:srgbClr val="FF0000"/>
                </a:solidFill>
                <a:latin typeface="Calibri Light" panose="020F0302020204030204" pitchFamily="34" charset="0"/>
                <a:cs typeface="Calibri Light" panose="020F0302020204030204" pitchFamily="34" charset="0"/>
              </a:rPr>
              <a:t>pathogen (disease x) causing a pandemic</a:t>
            </a:r>
          </a:p>
          <a:p>
            <a:pPr marL="171450" indent="-171450">
              <a:buFont typeface="Courier New" panose="02070309020205020404" pitchFamily="49" charset="0"/>
              <a:buChar char="o"/>
            </a:pPr>
            <a:r>
              <a:rPr lang="en-US" sz="1150" dirty="0">
                <a:latin typeface="Calibri Light" panose="020F0302020204030204" pitchFamily="34" charset="0"/>
                <a:ea typeface="Times New Roman" panose="02020603050405020304" pitchFamily="18" charset="0"/>
                <a:cs typeface="Calibri Light" panose="020F0302020204030204" pitchFamily="34" charset="0"/>
              </a:rPr>
              <a:t>Contemporary viral isolates that have been well characterized.</a:t>
            </a:r>
          </a:p>
          <a:p>
            <a:pPr marL="171450" indent="-171450">
              <a:buFont typeface="Courier New" panose="02070309020205020404" pitchFamily="49" charset="0"/>
              <a:buChar char="o"/>
            </a:pPr>
            <a:r>
              <a:rPr lang="en-US" sz="1150" dirty="0">
                <a:latin typeface="Calibri Light" panose="020F0302020204030204" pitchFamily="34" charset="0"/>
                <a:ea typeface="Times New Roman" panose="02020603050405020304" pitchFamily="18" charset="0"/>
                <a:cs typeface="Calibri Light" panose="020F0302020204030204" pitchFamily="34" charset="0"/>
              </a:rPr>
              <a:t>Identifying antigens: scientific challenges</a:t>
            </a:r>
          </a:p>
          <a:p>
            <a:pPr marL="171450" indent="-171450">
              <a:buFont typeface="Courier New" panose="02070309020205020404" pitchFamily="49" charset="0"/>
              <a:buChar char="o"/>
            </a:pPr>
            <a:r>
              <a:rPr lang="en-US" sz="1150" dirty="0">
                <a:latin typeface="Calibri Light" panose="020F0302020204030204" pitchFamily="34" charset="0"/>
                <a:ea typeface="Times New Roman" panose="02020603050405020304" pitchFamily="18" charset="0"/>
                <a:cs typeface="Calibri Light" panose="020F0302020204030204" pitchFamily="34" charset="0"/>
              </a:rPr>
              <a:t>Collaborative basic research to study viral structures for MCM development</a:t>
            </a:r>
          </a:p>
          <a:p>
            <a:pPr marL="171450" indent="-171450">
              <a:buFont typeface="Courier New" panose="02070309020205020404" pitchFamily="49" charset="0"/>
              <a:buChar char="o"/>
            </a:pPr>
            <a:r>
              <a:rPr lang="en-US" sz="1150" dirty="0">
                <a:latin typeface="Calibri Light" panose="020F0302020204030204" pitchFamily="34" charset="0"/>
                <a:ea typeface="Times New Roman" panose="02020603050405020304" pitchFamily="18" charset="0"/>
                <a:cs typeface="Calibri Light" panose="020F0302020204030204" pitchFamily="34" charset="0"/>
              </a:rPr>
              <a:t>Evaluation of candidate MCMs  using simple trials OR randomization during deployment, </a:t>
            </a:r>
            <a:r>
              <a:rPr lang="en-GB" sz="1150" dirty="0">
                <a:latin typeface="Calibri Light" panose="020F0302020204030204" pitchFamily="34" charset="0"/>
                <a:cs typeface="Calibri Light" panose="020F0302020204030204" pitchFamily="34" charset="0"/>
              </a:rPr>
              <a:t>integrated into the outbreak response</a:t>
            </a:r>
          </a:p>
          <a:p>
            <a:endParaRPr lang="en-GB" sz="1400" dirty="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73F2B664-DA86-454B-2EC8-13896A0073DB}"/>
              </a:ext>
            </a:extLst>
          </p:cNvPr>
          <p:cNvSpPr txBox="1"/>
          <p:nvPr/>
        </p:nvSpPr>
        <p:spPr>
          <a:xfrm>
            <a:off x="73958" y="4424891"/>
            <a:ext cx="8996083" cy="646331"/>
          </a:xfrm>
          <a:prstGeom prst="rect">
            <a:avLst/>
          </a:prstGeom>
          <a:solidFill>
            <a:srgbClr val="00B0F0"/>
          </a:solidFill>
          <a:ln w="57150">
            <a:solidFill>
              <a:schemeClr val="tx1">
                <a:lumMod val="95000"/>
              </a:schemeClr>
            </a:solidFill>
          </a:ln>
        </p:spPr>
        <p:txBody>
          <a:bodyPr wrap="square">
            <a:spAutoFit/>
          </a:bodyPr>
          <a:lstStyle/>
          <a:p>
            <a:pPr algn="ctr"/>
            <a:r>
              <a:rPr lang="en-US" sz="1800" b="1" u="sng" dirty="0">
                <a:effectLst/>
                <a:latin typeface="Calibri Light" panose="020F0302020204030204" pitchFamily="34" charset="0"/>
                <a:ea typeface="Times New Roman" panose="02020603050405020304" pitchFamily="18" charset="0"/>
                <a:cs typeface="Calibri Light" panose="020F0302020204030204" pitchFamily="34" charset="0"/>
              </a:rPr>
              <a:t>GLOBAL</a:t>
            </a:r>
            <a:r>
              <a:rPr lang="en-US" sz="1800" b="1" dirty="0">
                <a:effectLst/>
                <a:latin typeface="Calibri Light" panose="020F0302020204030204" pitchFamily="34" charset="0"/>
                <a:ea typeface="Times New Roman" panose="02020603050405020304" pitchFamily="18" charset="0"/>
                <a:cs typeface="Calibri Light" panose="020F0302020204030204" pitchFamily="34" charset="0"/>
              </a:rPr>
              <a:t> COLLABORATION TO RESPOND TO AN UNKNOWN PATHOGEN </a:t>
            </a:r>
          </a:p>
          <a:p>
            <a:pPr algn="ctr"/>
            <a:r>
              <a:rPr lang="en-US" sz="1800" b="1" dirty="0">
                <a:effectLst/>
                <a:latin typeface="Calibri Light" panose="020F0302020204030204" pitchFamily="34" charset="0"/>
                <a:ea typeface="Times New Roman" panose="02020603050405020304" pitchFamily="18" charset="0"/>
                <a:cs typeface="Calibri Light" panose="020F0302020204030204" pitchFamily="34" charset="0"/>
              </a:rPr>
              <a:t>(DISEASE X) CAUSING A PANDEMIC</a:t>
            </a:r>
            <a:r>
              <a:rPr lang="en-CH" dirty="0">
                <a:effectLst/>
                <a:latin typeface="Calibri Light" panose="020F0302020204030204" pitchFamily="34" charset="0"/>
                <a:cs typeface="Calibri Light" panose="020F0302020204030204" pitchFamily="34" charset="0"/>
              </a:rPr>
              <a:t> </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27604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F23F-FE4B-207E-6A88-3396FA9F3EA8}"/>
              </a:ext>
            </a:extLst>
          </p:cNvPr>
          <p:cNvSpPr>
            <a:spLocks noGrp="1"/>
          </p:cNvSpPr>
          <p:nvPr>
            <p:ph type="title"/>
          </p:nvPr>
        </p:nvSpPr>
        <p:spPr>
          <a:xfrm>
            <a:off x="136504" y="133602"/>
            <a:ext cx="8799053" cy="452389"/>
          </a:xfrm>
        </p:spPr>
        <p:txBody>
          <a:bodyPr/>
          <a:lstStyle/>
          <a:p>
            <a:r>
              <a:rPr lang="en-GB" sz="2400" b="1" dirty="0">
                <a:solidFill>
                  <a:srgbClr val="002060"/>
                </a:solidFill>
                <a:latin typeface="Calibri Light" panose="020F0302020204030204"/>
              </a:rPr>
              <a:t>Next Steps – 2/4</a:t>
            </a:r>
            <a:r>
              <a:rPr lang="en-US" sz="2400" dirty="0">
                <a:solidFill>
                  <a:srgbClr val="002060"/>
                </a:solidFill>
                <a:latin typeface="Calibri Light" panose="020F0302020204030204"/>
              </a:rPr>
              <a:t> - </a:t>
            </a:r>
            <a:r>
              <a:rPr lang="en-GB" sz="2400" dirty="0">
                <a:solidFill>
                  <a:srgbClr val="002060"/>
                </a:solidFill>
                <a:latin typeface="Calibri Light" panose="020F0302020204030204" pitchFamily="34" charset="0"/>
                <a:cs typeface="Calibri Light" panose="020F0302020204030204" pitchFamily="34" charset="0"/>
              </a:rPr>
              <a:t>Prototype </a:t>
            </a:r>
            <a:r>
              <a:rPr lang="en-GB" sz="2400" dirty="0">
                <a:latin typeface="Calibri Light" panose="020F0302020204030204" pitchFamily="34" charset="0"/>
                <a:cs typeface="Calibri Light" panose="020F0302020204030204" pitchFamily="34" charset="0"/>
              </a:rPr>
              <a:t>pathogen approach - for each viral family</a:t>
            </a:r>
            <a:br>
              <a:rPr lang="en-GB" sz="2400" dirty="0">
                <a:latin typeface="Calibri Light" panose="020F0302020204030204" pitchFamily="34" charset="0"/>
                <a:cs typeface="Calibri Light" panose="020F0302020204030204" pitchFamily="34" charset="0"/>
              </a:rPr>
            </a:br>
            <a:endParaRPr lang="en-GB" sz="2400" dirty="0">
              <a:latin typeface="Calibri Light" panose="020F0302020204030204" pitchFamily="34" charset="0"/>
              <a:cs typeface="Calibri Light" panose="020F0302020204030204" pitchFamily="34" charset="0"/>
            </a:endParaRPr>
          </a:p>
        </p:txBody>
      </p:sp>
      <p:grpSp>
        <p:nvGrpSpPr>
          <p:cNvPr id="17" name="Group 16">
            <a:extLst>
              <a:ext uri="{FF2B5EF4-FFF2-40B4-BE49-F238E27FC236}">
                <a16:creationId xmlns:a16="http://schemas.microsoft.com/office/drawing/2014/main" id="{B322EDC9-96D1-D321-A2A3-0CDD5376B5CF}"/>
              </a:ext>
            </a:extLst>
          </p:cNvPr>
          <p:cNvGrpSpPr/>
          <p:nvPr/>
        </p:nvGrpSpPr>
        <p:grpSpPr>
          <a:xfrm>
            <a:off x="0" y="732541"/>
            <a:ext cx="9127987" cy="4410959"/>
            <a:chOff x="16012" y="732541"/>
            <a:chExt cx="9111975" cy="4410959"/>
          </a:xfrm>
        </p:grpSpPr>
        <p:grpSp>
          <p:nvGrpSpPr>
            <p:cNvPr id="16" name="Group 15">
              <a:extLst>
                <a:ext uri="{FF2B5EF4-FFF2-40B4-BE49-F238E27FC236}">
                  <a16:creationId xmlns:a16="http://schemas.microsoft.com/office/drawing/2014/main" id="{F52AC7D7-7FB3-0255-A922-99E95F466D36}"/>
                </a:ext>
              </a:extLst>
            </p:cNvPr>
            <p:cNvGrpSpPr/>
            <p:nvPr/>
          </p:nvGrpSpPr>
          <p:grpSpPr>
            <a:xfrm>
              <a:off x="16012" y="732541"/>
              <a:ext cx="9111975" cy="4410959"/>
              <a:chOff x="-1" y="743734"/>
              <a:chExt cx="9111975" cy="4335765"/>
            </a:xfrm>
          </p:grpSpPr>
          <p:pic>
            <p:nvPicPr>
              <p:cNvPr id="4" name="Picture 3">
                <a:extLst>
                  <a:ext uri="{FF2B5EF4-FFF2-40B4-BE49-F238E27FC236}">
                    <a16:creationId xmlns:a16="http://schemas.microsoft.com/office/drawing/2014/main" id="{2CF2B40F-3E15-441B-0259-3F2BB39565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4877"/>
              <a:stretch/>
            </p:blipFill>
            <p:spPr>
              <a:xfrm>
                <a:off x="0" y="1400501"/>
                <a:ext cx="9007736" cy="3144605"/>
              </a:xfrm>
              <a:prstGeom prst="rect">
                <a:avLst/>
              </a:prstGeom>
            </p:spPr>
          </p:pic>
          <p:sp>
            <p:nvSpPr>
              <p:cNvPr id="6" name="TextBox 5">
                <a:extLst>
                  <a:ext uri="{FF2B5EF4-FFF2-40B4-BE49-F238E27FC236}">
                    <a16:creationId xmlns:a16="http://schemas.microsoft.com/office/drawing/2014/main" id="{B70458F4-54B4-99D1-D432-67FE4BC4CD2A}"/>
                  </a:ext>
                </a:extLst>
              </p:cNvPr>
              <p:cNvSpPr txBox="1"/>
              <p:nvPr/>
            </p:nvSpPr>
            <p:spPr>
              <a:xfrm>
                <a:off x="-1" y="743734"/>
                <a:ext cx="9111975" cy="454227"/>
              </a:xfrm>
              <a:prstGeom prst="rect">
                <a:avLst/>
              </a:prstGeom>
              <a:solidFill>
                <a:schemeClr val="tx1"/>
              </a:solidFill>
            </p:spPr>
            <p:txBody>
              <a:bodyPr wrap="square">
                <a:spAutoFit/>
              </a:bodyPr>
              <a:lstStyle/>
              <a:p>
                <a:pPr marL="0" indent="0" defTabSz="685800">
                  <a:lnSpc>
                    <a:spcPct val="150000"/>
                  </a:lnSpc>
                  <a:spcBef>
                    <a:spcPts val="0"/>
                  </a:spcBef>
                  <a:buClr>
                    <a:prstClr val="black"/>
                  </a:buClr>
                  <a:buNone/>
                  <a:defRPr/>
                </a:pPr>
                <a:r>
                  <a:rPr lang="en-US" sz="1800" b="1" dirty="0">
                    <a:solidFill>
                      <a:srgbClr val="FF0000"/>
                    </a:solidFill>
                    <a:latin typeface="Calibri Light" panose="020F0302020204030204" pitchFamily="34" charset="0"/>
                    <a:cs typeface="Calibri Light" panose="020F0302020204030204" pitchFamily="34" charset="0"/>
                  </a:rPr>
                  <a:t>              11. Detailed Knowledge of viral characteristics </a:t>
                </a:r>
              </a:p>
            </p:txBody>
          </p:sp>
          <p:sp>
            <p:nvSpPr>
              <p:cNvPr id="8" name="TextBox 7">
                <a:extLst>
                  <a:ext uri="{FF2B5EF4-FFF2-40B4-BE49-F238E27FC236}">
                    <a16:creationId xmlns:a16="http://schemas.microsoft.com/office/drawing/2014/main" id="{BFD9130D-32E9-03D7-311E-3E37C35048CF}"/>
                  </a:ext>
                </a:extLst>
              </p:cNvPr>
              <p:cNvSpPr txBox="1"/>
              <p:nvPr/>
            </p:nvSpPr>
            <p:spPr>
              <a:xfrm>
                <a:off x="-1" y="1123502"/>
                <a:ext cx="9106349" cy="276999"/>
              </a:xfrm>
              <a:prstGeom prst="rect">
                <a:avLst/>
              </a:prstGeom>
              <a:solidFill>
                <a:schemeClr val="tx1"/>
              </a:solidFill>
            </p:spPr>
            <p:txBody>
              <a:bodyPr wrap="square">
                <a:spAutoFit/>
              </a:bodyPr>
              <a:lstStyle/>
              <a:p>
                <a:pPr defTabSz="685800">
                  <a:defRPr/>
                </a:pPr>
                <a:r>
                  <a:rPr lang="en-US" sz="1200" dirty="0">
                    <a:solidFill>
                      <a:srgbClr val="000099"/>
                    </a:solidFill>
                    <a:latin typeface="Calibri Light" panose="020F0302020204030204" pitchFamily="34" charset="0"/>
                    <a:cs typeface="Calibri Light" panose="020F0302020204030204" pitchFamily="34" charset="0"/>
                  </a:rPr>
                  <a:t>                           Natural immunity, correlates of protection, vaccine </a:t>
                </a:r>
                <a:r>
                  <a:rPr lang="en-US" sz="1200" dirty="0">
                    <a:solidFill>
                      <a:schemeClr val="accent1"/>
                    </a:solidFill>
                    <a:latin typeface="Calibri Light" panose="020F0302020204030204" pitchFamily="34" charset="0"/>
                    <a:cs typeface="Calibri Light" panose="020F0302020204030204" pitchFamily="34" charset="0"/>
                  </a:rPr>
                  <a:t>targets</a:t>
                </a:r>
                <a:r>
                  <a:rPr lang="en-US" sz="1200" dirty="0">
                    <a:solidFill>
                      <a:srgbClr val="000099"/>
                    </a:solidFill>
                    <a:latin typeface="Calibri Light" panose="020F0302020204030204" pitchFamily="34" charset="0"/>
                    <a:cs typeface="Calibri Light" panose="020F0302020204030204" pitchFamily="34" charset="0"/>
                  </a:rPr>
                  <a:t>, atomic-level structures</a:t>
                </a:r>
              </a:p>
            </p:txBody>
          </p:sp>
          <p:sp>
            <p:nvSpPr>
              <p:cNvPr id="10" name="TextBox 9">
                <a:extLst>
                  <a:ext uri="{FF2B5EF4-FFF2-40B4-BE49-F238E27FC236}">
                    <a16:creationId xmlns:a16="http://schemas.microsoft.com/office/drawing/2014/main" id="{C497AFB6-2581-B975-6872-69D3EEC780D4}"/>
                  </a:ext>
                </a:extLst>
              </p:cNvPr>
              <p:cNvSpPr txBox="1"/>
              <p:nvPr/>
            </p:nvSpPr>
            <p:spPr>
              <a:xfrm>
                <a:off x="136263" y="2444543"/>
                <a:ext cx="8684018" cy="363036"/>
              </a:xfrm>
              <a:prstGeom prst="rect">
                <a:avLst/>
              </a:prstGeom>
              <a:noFill/>
            </p:spPr>
            <p:txBody>
              <a:bodyPr wrap="square">
                <a:spAutoFit/>
              </a:bodyPr>
              <a:lstStyle/>
              <a:p>
                <a:r>
                  <a:rPr lang="en-US" sz="1800" b="1" dirty="0">
                    <a:solidFill>
                      <a:srgbClr val="FF0000"/>
                    </a:solidFill>
                    <a:latin typeface="Calibri Light" panose="020F0302020204030204" pitchFamily="34" charset="0"/>
                    <a:cs typeface="Calibri Light" panose="020F0302020204030204" pitchFamily="34" charset="0"/>
                  </a:rPr>
                  <a:t>2. Preclinical &amp; clinical development of prototype vaccines &amp; therapeutics</a:t>
                </a:r>
                <a:endParaRPr lang="en-GB" dirty="0">
                  <a:solidFill>
                    <a:srgbClr val="FF0000"/>
                  </a:solidFill>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81BF754E-AAE6-80BA-93EA-517B20047C14}"/>
                  </a:ext>
                </a:extLst>
              </p:cNvPr>
              <p:cNvSpPr txBox="1"/>
              <p:nvPr/>
            </p:nvSpPr>
            <p:spPr>
              <a:xfrm>
                <a:off x="242047" y="2701937"/>
                <a:ext cx="6354195" cy="272277"/>
              </a:xfrm>
              <a:prstGeom prst="rect">
                <a:avLst/>
              </a:prstGeom>
              <a:noFill/>
            </p:spPr>
            <p:txBody>
              <a:bodyPr wrap="square">
                <a:spAutoFit/>
              </a:bodyPr>
              <a:lstStyle/>
              <a:p>
                <a:pPr defTabSz="685800">
                  <a:defRPr/>
                </a:pPr>
                <a:r>
                  <a:rPr lang="en-US" sz="1200" dirty="0">
                    <a:solidFill>
                      <a:srgbClr val="000099"/>
                    </a:solidFill>
                    <a:latin typeface="Calibri Light" panose="020F0302020204030204" pitchFamily="34" charset="0"/>
                    <a:cs typeface="Calibri Light" panose="020F0302020204030204" pitchFamily="34" charset="0"/>
                  </a:rPr>
                  <a:t>   Vaccine/therapeutics modalities; phase 1, 2 immunogenicity, dose, schedule</a:t>
                </a:r>
              </a:p>
            </p:txBody>
          </p:sp>
          <p:sp>
            <p:nvSpPr>
              <p:cNvPr id="14" name="TextBox 13">
                <a:extLst>
                  <a:ext uri="{FF2B5EF4-FFF2-40B4-BE49-F238E27FC236}">
                    <a16:creationId xmlns:a16="http://schemas.microsoft.com/office/drawing/2014/main" id="{FCC65FF5-7609-42E7-0D4D-D96523D4CA14}"/>
                  </a:ext>
                </a:extLst>
              </p:cNvPr>
              <p:cNvSpPr txBox="1"/>
              <p:nvPr/>
            </p:nvSpPr>
            <p:spPr>
              <a:xfrm>
                <a:off x="-1" y="4400157"/>
                <a:ext cx="8919884" cy="454227"/>
              </a:xfrm>
              <a:prstGeom prst="rect">
                <a:avLst/>
              </a:prstGeom>
              <a:solidFill>
                <a:schemeClr val="tx1"/>
              </a:solidFill>
            </p:spPr>
            <p:txBody>
              <a:bodyPr wrap="square">
                <a:spAutoFit/>
              </a:bodyPr>
              <a:lstStyle/>
              <a:p>
                <a:pPr marL="0" indent="0" algn="r" defTabSz="685800">
                  <a:lnSpc>
                    <a:spcPct val="150000"/>
                  </a:lnSpc>
                  <a:spcBef>
                    <a:spcPts val="0"/>
                  </a:spcBef>
                  <a:buClr>
                    <a:prstClr val="black"/>
                  </a:buClr>
                  <a:buNone/>
                  <a:defRPr/>
                </a:pPr>
                <a:r>
                  <a:rPr lang="en-US" sz="1800" b="1" dirty="0">
                    <a:solidFill>
                      <a:srgbClr val="FF0000"/>
                    </a:solidFill>
                    <a:latin typeface="Calibri Light" panose="020F0302020204030204" pitchFamily="34" charset="0"/>
                    <a:cs typeface="Calibri Light" panose="020F0302020204030204" pitchFamily="34" charset="0"/>
                  </a:rPr>
                  <a:t>3. Manufacturing and storage</a:t>
                </a:r>
              </a:p>
            </p:txBody>
          </p:sp>
          <p:sp>
            <p:nvSpPr>
              <p:cNvPr id="15" name="TextBox 14">
                <a:extLst>
                  <a:ext uri="{FF2B5EF4-FFF2-40B4-BE49-F238E27FC236}">
                    <a16:creationId xmlns:a16="http://schemas.microsoft.com/office/drawing/2014/main" id="{58B1491F-8BBB-4059-5560-50305B82559C}"/>
                  </a:ext>
                </a:extLst>
              </p:cNvPr>
              <p:cNvSpPr txBox="1"/>
              <p:nvPr/>
            </p:nvSpPr>
            <p:spPr>
              <a:xfrm>
                <a:off x="1" y="4802500"/>
                <a:ext cx="9007736" cy="276999"/>
              </a:xfrm>
              <a:prstGeom prst="rect">
                <a:avLst/>
              </a:prstGeom>
              <a:solidFill>
                <a:schemeClr val="tx1"/>
              </a:solidFill>
            </p:spPr>
            <p:txBody>
              <a:bodyPr wrap="square" rtlCol="0">
                <a:spAutoFit/>
              </a:bodyPr>
              <a:lstStyle/>
              <a:p>
                <a:pPr algn="r" defTabSz="685800">
                  <a:defRPr/>
                </a:pPr>
                <a:r>
                  <a:rPr lang="en-US" sz="1200" dirty="0">
                    <a:solidFill>
                      <a:srgbClr val="000099"/>
                    </a:solidFill>
                    <a:latin typeface="Calibri Light" panose="020F0302020204030204" pitchFamily="34" charset="0"/>
                    <a:cs typeface="Calibri Light" panose="020F0302020204030204" pitchFamily="34" charset="0"/>
                  </a:rPr>
                  <a:t>Platform engineering, formulation, scale, cold chain requirements</a:t>
                </a:r>
              </a:p>
            </p:txBody>
          </p:sp>
        </p:grpSp>
        <p:pic>
          <p:nvPicPr>
            <p:cNvPr id="1026" name="Picture 2" descr="Bacteria and viruses — Science Learning Hub">
              <a:extLst>
                <a:ext uri="{FF2B5EF4-FFF2-40B4-BE49-F238E27FC236}">
                  <a16:creationId xmlns:a16="http://schemas.microsoft.com/office/drawing/2014/main" id="{D20335D0-E32A-DDE2-9CE3-D2C3199DC37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639" y="749547"/>
              <a:ext cx="889271" cy="8103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7868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SA Theme">
  <a:themeElements>
    <a:clrScheme name="WHO R&amp;D Colours">
      <a:dk1>
        <a:srgbClr val="000000"/>
      </a:dk1>
      <a:lt1>
        <a:srgbClr val="FFFFFF"/>
      </a:lt1>
      <a:dk2>
        <a:srgbClr val="1B4379"/>
      </a:dk2>
      <a:lt2>
        <a:srgbClr val="FFFFFF"/>
      </a:lt2>
      <a:accent1>
        <a:srgbClr val="1B4379"/>
      </a:accent1>
      <a:accent2>
        <a:srgbClr val="1E7FB8"/>
      </a:accent2>
      <a:accent3>
        <a:srgbClr val="399161"/>
      </a:accent3>
      <a:accent4>
        <a:srgbClr val="7BA382"/>
      </a:accent4>
      <a:accent5>
        <a:srgbClr val="D3C8B6"/>
      </a:accent5>
      <a:accent6>
        <a:srgbClr val="E9832F"/>
      </a:accent6>
      <a:hlink>
        <a:srgbClr val="0563C1"/>
      </a:hlink>
      <a:folHlink>
        <a:srgbClr val="954F72"/>
      </a:folHlink>
    </a:clrScheme>
    <a:fontScheme name="WHO R&amp;D">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l">
          <a:defRPr sz="12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SA Theme" id="{AEFC4D5E-0ACC-884A-98D0-620E39709764}" vid="{DB7615A3-E894-CF42-A0C8-B08CDBE082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1561</Words>
  <Application>Microsoft Office PowerPoint</Application>
  <PresentationFormat>On-screen Show (16:9)</PresentationFormat>
  <Paragraphs>189</Paragraphs>
  <Slides>12</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2" baseType="lpstr">
      <vt:lpstr>Arial</vt:lpstr>
      <vt:lpstr>Calibri</vt:lpstr>
      <vt:lpstr>Calibri Light</vt:lpstr>
      <vt:lpstr>Century Gothic</vt:lpstr>
      <vt:lpstr>Courier New</vt:lpstr>
      <vt:lpstr>Geneva</vt:lpstr>
      <vt:lpstr>Helvetica</vt:lpstr>
      <vt:lpstr>Marker Felt</vt:lpstr>
      <vt:lpstr>CSA Theme</vt:lpstr>
      <vt:lpstr>think-cell Slide</vt:lpstr>
      <vt:lpstr>PowerPoint Presentation</vt:lpstr>
      <vt:lpstr>PowerPoint Presentation</vt:lpstr>
      <vt:lpstr>PREVIOUSLY… Pathogen, Products and Outbreak-Specific</vt:lpstr>
      <vt:lpstr>NOW… Viral and Bacterial Family approach</vt:lpstr>
      <vt:lpstr>PowerPoint Presentation</vt:lpstr>
      <vt:lpstr>PowerPoint Presentation</vt:lpstr>
      <vt:lpstr>PowerPoint Presentation</vt:lpstr>
      <vt:lpstr>Next steps – 1/4 - A scientific approach to pandemic preparedness  Scientific opportunities to achieve fast and equitable access to high-quality and trusted vaccines for future pandemics. </vt:lpstr>
      <vt:lpstr>Next Steps – 2/4 - Prototype pathogen approach - for each viral family </vt:lpstr>
      <vt:lpstr>Next Steps – 3/4 - Study design options to reduce UNCERTAINTY  during an epidemic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Marie-Paule Kieny</dc:creator>
  <cp:lastModifiedBy>COSTE BONNAND, Régine</cp:lastModifiedBy>
  <cp:revision>3</cp:revision>
  <dcterms:modified xsi:type="dcterms:W3CDTF">2024-01-10T12:58:07Z</dcterms:modified>
</cp:coreProperties>
</file>