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4" r:id="rId3"/>
    <p:sldId id="268" r:id="rId4"/>
    <p:sldId id="265" r:id="rId5"/>
    <p:sldId id="294" r:id="rId6"/>
    <p:sldId id="258" r:id="rId7"/>
    <p:sldId id="261" r:id="rId8"/>
    <p:sldId id="262" r:id="rId9"/>
    <p:sldId id="270" r:id="rId10"/>
    <p:sldId id="266" r:id="rId11"/>
    <p:sldId id="293" r:id="rId12"/>
    <p:sldId id="25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102" d="100"/>
          <a:sy n="102" d="100"/>
        </p:scale>
        <p:origin x="200" y="2456"/>
      </p:cViewPr>
      <p:guideLst/>
    </p:cSldViewPr>
  </p:slideViewPr>
  <p:notesTextViewPr>
    <p:cViewPr>
      <p:scale>
        <a:sx n="1" d="1"/>
        <a:sy n="1" d="1"/>
      </p:scale>
      <p:origin x="0" y="0"/>
    </p:cViewPr>
  </p:notesTextViewPr>
  <p:sorterViewPr>
    <p:cViewPr>
      <p:scale>
        <a:sx n="100" d="100"/>
        <a:sy n="100" d="100"/>
      </p:scale>
      <p:origin x="0" y="-4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5864C6-1666-4571-83FC-4240066C1847}" type="datetimeFigureOut">
              <a:rPr lang="en-US" smtClean="0"/>
              <a:t>6/10/21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1EA97A-99AB-448C-830E-CAFE77228BD1}" type="slidenum">
              <a:rPr lang="en-US" smtClean="0"/>
              <a:t>‹#›</a:t>
            </a:fld>
            <a:endParaRPr lang="en-US"/>
          </a:p>
        </p:txBody>
      </p:sp>
    </p:spTree>
    <p:extLst>
      <p:ext uri="{BB962C8B-B14F-4D97-AF65-F5344CB8AC3E}">
        <p14:creationId xmlns:p14="http://schemas.microsoft.com/office/powerpoint/2010/main" val="4233627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dc1599d28b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dc1599d28b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8624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d406eeadfe_0_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Roll-outs around the world:</a:t>
            </a:r>
            <a:endParaRPr/>
          </a:p>
          <a:p>
            <a:pPr marL="457200" lvl="0" indent="-298450" algn="l" rtl="0">
              <a:lnSpc>
                <a:spcPct val="100000"/>
              </a:lnSpc>
              <a:spcBef>
                <a:spcPts val="0"/>
              </a:spcBef>
              <a:spcAft>
                <a:spcPts val="0"/>
              </a:spcAft>
              <a:buSzPts val="1100"/>
              <a:buChar char="●"/>
            </a:pPr>
            <a:r>
              <a:rPr lang="en"/>
              <a:t>Australia: 16 April</a:t>
            </a:r>
            <a:endParaRPr/>
          </a:p>
          <a:p>
            <a:pPr marL="457200" lvl="0" indent="-298450" algn="l" rtl="0">
              <a:lnSpc>
                <a:spcPct val="100000"/>
              </a:lnSpc>
              <a:spcBef>
                <a:spcPts val="0"/>
              </a:spcBef>
              <a:spcAft>
                <a:spcPts val="0"/>
              </a:spcAft>
              <a:buSzPts val="1100"/>
              <a:buChar char="●"/>
            </a:pPr>
            <a:r>
              <a:rPr lang="en"/>
              <a:t>LAC: Regional launch in Latin America (including Brazil) in June - 23rd TBC. We will also be presenting the Road Map at the HCWH workshop next week, within the framework of the PAHO Regional Consultation on Climate Change and Health</a:t>
            </a:r>
            <a:endParaRPr/>
          </a:p>
          <a:p>
            <a:pPr marL="457200" lvl="0" indent="-298450" algn="l" rtl="0">
              <a:lnSpc>
                <a:spcPct val="100000"/>
              </a:lnSpc>
              <a:spcBef>
                <a:spcPts val="0"/>
              </a:spcBef>
              <a:spcAft>
                <a:spcPts val="0"/>
              </a:spcAft>
              <a:buSzPts val="1100"/>
              <a:buChar char="●"/>
            </a:pPr>
            <a:r>
              <a:rPr lang="en"/>
              <a:t>SE Asia: June 10. We shared the Road Map at the WHO WPRO regional consultation yesterday in a workshop session</a:t>
            </a:r>
            <a:endParaRPr/>
          </a:p>
          <a:p>
            <a:pPr marL="457200" lvl="0" indent="-298450" algn="l" rtl="0">
              <a:lnSpc>
                <a:spcPct val="100000"/>
              </a:lnSpc>
              <a:spcBef>
                <a:spcPts val="0"/>
              </a:spcBef>
              <a:spcAft>
                <a:spcPts val="0"/>
              </a:spcAft>
              <a:buSzPts val="1100"/>
              <a:buChar char="●"/>
            </a:pPr>
            <a:r>
              <a:rPr lang="en"/>
              <a:t>South Africa: June 17th with the Public Health Assoc of SA and Health Academics</a:t>
            </a:r>
            <a:endParaRPr/>
          </a:p>
          <a:p>
            <a:pPr marL="457200" lvl="0" indent="-298450" algn="l" rtl="0">
              <a:lnSpc>
                <a:spcPct val="100000"/>
              </a:lnSpc>
              <a:spcBef>
                <a:spcPts val="0"/>
              </a:spcBef>
              <a:spcAft>
                <a:spcPts val="0"/>
              </a:spcAft>
              <a:buSzPts val="1100"/>
              <a:buChar char="●"/>
            </a:pPr>
            <a:r>
              <a:rPr lang="en"/>
              <a:t>US: we presented the Road Map to our national Health Care Climate Council. We are highlighting the Road Map at our annual CleanMed conference next week and integrating the findings into a number of our presentations.</a:t>
            </a:r>
            <a:endParaRPr/>
          </a:p>
          <a:p>
            <a:pPr marL="0" lvl="0" indent="0" algn="l" rtl="0">
              <a:lnSpc>
                <a:spcPct val="100000"/>
              </a:lnSpc>
              <a:spcBef>
                <a:spcPts val="0"/>
              </a:spcBef>
              <a:spcAft>
                <a:spcPts val="0"/>
              </a:spcAft>
              <a:buNone/>
            </a:pPr>
            <a:endParaRPr/>
          </a:p>
          <a:p>
            <a:pPr marL="457200" lvl="0" indent="0" algn="l" rtl="0">
              <a:lnSpc>
                <a:spcPct val="100000"/>
              </a:lnSpc>
              <a:spcBef>
                <a:spcPts val="0"/>
              </a:spcBef>
              <a:spcAft>
                <a:spcPts val="0"/>
              </a:spcAft>
              <a:buNone/>
            </a:pPr>
            <a:endParaRPr/>
          </a:p>
        </p:txBody>
      </p:sp>
      <p:sp>
        <p:nvSpPr>
          <p:cNvPr id="351" name="Google Shape;351;gd406eeadfe_0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61157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cap="none" dirty="0">
                <a:solidFill>
                  <a:schemeClr val="dk1"/>
                </a:solidFill>
                <a:effectLst/>
                <a:latin typeface="Calibri"/>
                <a:ea typeface="Calibri"/>
                <a:cs typeface="Calibri"/>
                <a:sym typeface="Calibri"/>
              </a:rPr>
              <a:t>This is the heart of the Roadmap based on modelling and methodologies that are described more fully in the document and its annexes. I will not address those here as I want to focus on the key pathways and actions described.  </a:t>
            </a:r>
            <a:br>
              <a:rPr lang="en-GB" b="0" dirty="0">
                <a:effectLst/>
              </a:rPr>
            </a:br>
            <a:endParaRPr lang="en-GB" b="0" dirty="0">
              <a:effectLst/>
            </a:endParaRPr>
          </a:p>
          <a:p>
            <a:pPr rtl="0"/>
            <a:r>
              <a:rPr lang="en-GB" sz="1200" b="0" i="0" u="none" strike="noStrike" cap="none" dirty="0">
                <a:solidFill>
                  <a:schemeClr val="dk1"/>
                </a:solidFill>
                <a:effectLst/>
                <a:latin typeface="Calibri"/>
                <a:ea typeface="Calibri"/>
                <a:cs typeface="Calibri"/>
                <a:sym typeface="Calibri"/>
              </a:rPr>
              <a:t>The RoadMap highlights three pathways and seven high impact actions - they are interrelated and cover the reductions required over and above the NDCs </a:t>
            </a:r>
            <a:endParaRPr lang="en-GB" b="0" dirty="0">
              <a:effectLst/>
            </a:endParaRPr>
          </a:p>
          <a:p>
            <a:pPr rtl="0"/>
            <a:br>
              <a:rPr lang="en-GB" b="0" dirty="0">
                <a:effectLst/>
              </a:rPr>
            </a:br>
            <a:r>
              <a:rPr lang="en-GB" b="0" dirty="0">
                <a:effectLst/>
              </a:rPr>
              <a:t>- </a:t>
            </a:r>
            <a:r>
              <a:rPr lang="en-GB" sz="1200" b="0" i="0" u="none" strike="noStrike" cap="none" dirty="0">
                <a:solidFill>
                  <a:schemeClr val="dk1"/>
                </a:solidFill>
                <a:effectLst/>
                <a:latin typeface="Calibri"/>
                <a:ea typeface="Calibri"/>
                <a:cs typeface="Calibri"/>
                <a:sym typeface="Calibri"/>
              </a:rPr>
              <a:t>The First pathway is what the health sector needs to do within its own operations, clinical services and facilities for instance through clinical practice, the way buildings are used and segregating waste</a:t>
            </a:r>
            <a:endParaRPr lang="en-GB" b="0" dirty="0">
              <a:effectLst/>
            </a:endParaRPr>
          </a:p>
          <a:p>
            <a:pPr rtl="0"/>
            <a:br>
              <a:rPr lang="en-GB" b="0" dirty="0">
                <a:effectLst/>
              </a:rPr>
            </a:br>
            <a:r>
              <a:rPr lang="en-GB" b="0" dirty="0">
                <a:effectLst/>
              </a:rPr>
              <a:t>- </a:t>
            </a:r>
            <a:r>
              <a:rPr lang="en-GB" sz="1200" b="0" i="0" u="none" strike="noStrike" cap="none" dirty="0">
                <a:solidFill>
                  <a:schemeClr val="dk1"/>
                </a:solidFill>
                <a:effectLst/>
                <a:latin typeface="Calibri"/>
                <a:ea typeface="Calibri"/>
                <a:cs typeface="Calibri"/>
                <a:sym typeface="Calibri"/>
              </a:rPr>
              <a:t>The second is what the supply chain can do by making sure healthcare products are zero carbon</a:t>
            </a:r>
            <a:endParaRPr lang="en-GB" b="0" dirty="0">
              <a:effectLst/>
            </a:endParaRPr>
          </a:p>
          <a:p>
            <a:pPr rtl="0"/>
            <a:br>
              <a:rPr lang="en-GB" b="0" dirty="0">
                <a:effectLst/>
              </a:rPr>
            </a:br>
            <a:r>
              <a:rPr lang="en-GB" b="0" dirty="0">
                <a:effectLst/>
              </a:rPr>
              <a:t>- </a:t>
            </a:r>
            <a:r>
              <a:rPr lang="en-GB" sz="1200" b="0" i="0" u="none" strike="noStrike" cap="none" dirty="0">
                <a:solidFill>
                  <a:schemeClr val="dk1"/>
                </a:solidFill>
                <a:effectLst/>
                <a:latin typeface="Calibri"/>
                <a:ea typeface="Calibri"/>
                <a:cs typeface="Calibri"/>
                <a:sym typeface="Calibri"/>
              </a:rPr>
              <a:t>The third is making sure that the wider economy and society match the same pace of reductions across agriculture, the energy, transport and housing infrastructure because these will all influence the health sector footprint. And healthcare can make sure this happens by advocating for it</a:t>
            </a:r>
            <a:endParaRPr lang="en-GB" b="0" dirty="0">
              <a:effectLst/>
            </a:endParaRPr>
          </a:p>
          <a:p>
            <a:pPr rtl="0"/>
            <a:br>
              <a:rPr lang="en-GB" b="0" dirty="0">
                <a:effectLst/>
              </a:rPr>
            </a:br>
            <a:r>
              <a:rPr lang="en-GB" sz="1200" b="0" i="1" u="none" strike="noStrike" cap="none" dirty="0">
                <a:solidFill>
                  <a:schemeClr val="dk1"/>
                </a:solidFill>
                <a:effectLst/>
                <a:latin typeface="Calibri"/>
                <a:ea typeface="Calibri"/>
                <a:cs typeface="Calibri"/>
                <a:sym typeface="Calibri"/>
              </a:rPr>
              <a:t>NB: They do not follow scopes of GHG because we are trying to focus on </a:t>
            </a:r>
            <a:r>
              <a:rPr lang="en-GB" sz="1200" b="1" i="1" u="none" strike="noStrike" cap="none" dirty="0">
                <a:solidFill>
                  <a:schemeClr val="dk1"/>
                </a:solidFill>
                <a:effectLst/>
                <a:latin typeface="Calibri"/>
                <a:ea typeface="Calibri"/>
                <a:cs typeface="Calibri"/>
                <a:sym typeface="Calibri"/>
              </a:rPr>
              <a:t>who can take action</a:t>
            </a:r>
            <a:r>
              <a:rPr lang="en-GB" sz="1200" b="0" i="1" u="none" strike="noStrike" cap="none" dirty="0">
                <a:solidFill>
                  <a:schemeClr val="dk1"/>
                </a:solidFill>
                <a:effectLst/>
                <a:latin typeface="Calibri"/>
                <a:ea typeface="Calibri"/>
                <a:cs typeface="Calibri"/>
                <a:sym typeface="Calibri"/>
              </a:rPr>
              <a:t> in these pathways.</a:t>
            </a:r>
          </a:p>
          <a:p>
            <a:pPr rtl="0"/>
            <a:endParaRPr lang="en-GB" b="0" i="1" dirty="0">
              <a:effectLst/>
            </a:endParaRPr>
          </a:p>
          <a:p>
            <a:pPr rtl="0"/>
            <a:r>
              <a:rPr lang="en-GB" sz="1200" b="0" i="0" u="none" strike="noStrike" cap="none" dirty="0">
                <a:solidFill>
                  <a:schemeClr val="dk1"/>
                </a:solidFill>
                <a:effectLst/>
                <a:latin typeface="Calibri"/>
                <a:ea typeface="Calibri"/>
                <a:cs typeface="Calibri"/>
                <a:sym typeface="Calibri"/>
              </a:rPr>
              <a:t>I am now going to talk you through the </a:t>
            </a:r>
            <a:r>
              <a:rPr lang="en-GB" sz="1200" b="1" i="0" u="none" strike="noStrike" cap="none" dirty="0">
                <a:solidFill>
                  <a:schemeClr val="dk1"/>
                </a:solidFill>
                <a:effectLst/>
                <a:latin typeface="Calibri"/>
                <a:ea typeface="Calibri"/>
                <a:cs typeface="Calibri"/>
                <a:sym typeface="Calibri"/>
              </a:rPr>
              <a:t>seven high impact actions</a:t>
            </a:r>
            <a:r>
              <a:rPr lang="en-GB" sz="1200" b="0" i="0" u="none" strike="noStrike" cap="none" dirty="0">
                <a:solidFill>
                  <a:schemeClr val="dk1"/>
                </a:solidFill>
                <a:effectLst/>
                <a:latin typeface="Calibri"/>
                <a:ea typeface="Calibri"/>
                <a:cs typeface="Calibri"/>
                <a:sym typeface="Calibri"/>
              </a:rPr>
              <a:t> - and as I am talking about them, please remember that </a:t>
            </a:r>
            <a:r>
              <a:rPr lang="en-GB" sz="1200" b="1" i="0" u="none" strike="noStrike" cap="none" dirty="0">
                <a:solidFill>
                  <a:schemeClr val="dk1"/>
                </a:solidFill>
                <a:effectLst/>
                <a:latin typeface="Calibri"/>
                <a:ea typeface="Calibri"/>
                <a:cs typeface="Calibri"/>
                <a:sym typeface="Calibri"/>
              </a:rPr>
              <a:t>each one contributes to all  three pathways </a:t>
            </a:r>
            <a:r>
              <a:rPr lang="en-GB" sz="1200" b="0" i="0" u="none" strike="noStrike" cap="none" dirty="0">
                <a:solidFill>
                  <a:schemeClr val="dk1"/>
                </a:solidFill>
                <a:effectLst/>
                <a:latin typeface="Calibri"/>
                <a:ea typeface="Calibri"/>
                <a:cs typeface="Calibri"/>
                <a:sym typeface="Calibri"/>
              </a:rPr>
              <a:t>as I just described so they include actions within healthcare’s own operations, what the supply chain can do and what wider society and economical changes are also needed.</a:t>
            </a:r>
            <a:endParaRPr lang="en-GB" b="0" dirty="0">
              <a:effectLst/>
            </a:endParaRPr>
          </a:p>
          <a:p>
            <a:br>
              <a:rPr lang="en-GB" dirty="0"/>
            </a:b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30038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cap="none" dirty="0">
                <a:solidFill>
                  <a:schemeClr val="dk1"/>
                </a:solidFill>
                <a:effectLst/>
                <a:latin typeface="Calibri"/>
                <a:ea typeface="Calibri"/>
                <a:cs typeface="Calibri"/>
                <a:sym typeface="Calibri"/>
              </a:rPr>
              <a:t>The first action relates to </a:t>
            </a:r>
          </a:p>
          <a:p>
            <a:pPr rtl="0"/>
            <a:r>
              <a:rPr lang="en-GB" sz="1200" b="1" i="0" u="none" strike="noStrike" cap="none" dirty="0">
                <a:solidFill>
                  <a:schemeClr val="dk1"/>
                </a:solidFill>
                <a:effectLst/>
                <a:latin typeface="Calibri"/>
                <a:ea typeface="Calibri"/>
                <a:cs typeface="Calibri"/>
                <a:sym typeface="Calibri"/>
              </a:rPr>
              <a:t>-1. Renewables - </a:t>
            </a:r>
            <a:r>
              <a:rPr lang="en-GB" sz="1200" b="0" i="0" u="none" strike="noStrike" cap="none" dirty="0">
                <a:solidFill>
                  <a:schemeClr val="dk1"/>
                </a:solidFill>
                <a:effectLst/>
                <a:latin typeface="Calibri"/>
                <a:ea typeface="Calibri"/>
                <a:cs typeface="Calibri"/>
                <a:sym typeface="Calibri"/>
              </a:rPr>
              <a:t>we have already mentioned this as cornerstone action as part of a </a:t>
            </a:r>
            <a:r>
              <a:rPr lang="en-GB" sz="1200" b="1" i="0" u="none" strike="noStrike" cap="none" dirty="0">
                <a:solidFill>
                  <a:schemeClr val="dk1"/>
                </a:solidFill>
                <a:effectLst/>
                <a:latin typeface="Calibri"/>
                <a:ea typeface="Calibri"/>
                <a:cs typeface="Calibri"/>
                <a:sym typeface="Calibri"/>
              </a:rPr>
              <a:t>wider energy transition</a:t>
            </a:r>
            <a:r>
              <a:rPr lang="en-GB" sz="1200" b="0" i="0" u="none" strike="noStrike" cap="none" dirty="0">
                <a:solidFill>
                  <a:schemeClr val="dk1"/>
                </a:solidFill>
                <a:effectLst/>
                <a:latin typeface="Calibri"/>
                <a:ea typeface="Calibri"/>
                <a:cs typeface="Calibri"/>
                <a:sym typeface="Calibri"/>
              </a:rPr>
              <a:t> and also to bring energy to health facilities and communities who do not have sufficient access now. </a:t>
            </a:r>
            <a:endParaRPr lang="en-GB" b="0" dirty="0">
              <a:effectLst/>
            </a:endParaRPr>
          </a:p>
          <a:p>
            <a:pPr rtl="0"/>
            <a:r>
              <a:rPr lang="en-GB" sz="1200" b="0" i="0" u="none" strike="noStrike" cap="none" dirty="0">
                <a:solidFill>
                  <a:schemeClr val="dk1"/>
                </a:solidFill>
                <a:effectLst/>
                <a:latin typeface="Calibri"/>
                <a:ea typeface="Calibri"/>
                <a:cs typeface="Calibri"/>
                <a:sym typeface="Calibri"/>
              </a:rPr>
              <a:t>-2. </a:t>
            </a:r>
            <a:r>
              <a:rPr lang="en-GB" sz="1200" b="1" i="0" u="none" strike="noStrike" cap="none" dirty="0">
                <a:solidFill>
                  <a:schemeClr val="dk1"/>
                </a:solidFill>
                <a:effectLst/>
                <a:latin typeface="Calibri"/>
                <a:ea typeface="Calibri"/>
                <a:cs typeface="Calibri"/>
                <a:sym typeface="Calibri"/>
              </a:rPr>
              <a:t>Buildings ( could overall contribute 17.8 Gigatons - </a:t>
            </a:r>
            <a:r>
              <a:rPr lang="en-GB" sz="1200" b="0" i="0" u="none" strike="noStrike" cap="none" dirty="0">
                <a:solidFill>
                  <a:schemeClr val="dk1"/>
                </a:solidFill>
                <a:effectLst/>
                <a:latin typeface="Calibri"/>
                <a:ea typeface="Calibri"/>
                <a:cs typeface="Calibri"/>
                <a:sym typeface="Calibri"/>
              </a:rPr>
              <a:t>which is the same as all</a:t>
            </a:r>
            <a:r>
              <a:rPr lang="en-GB" sz="1200" b="1" i="0" u="none" strike="noStrike" cap="none" dirty="0">
                <a:solidFill>
                  <a:schemeClr val="dk1"/>
                </a:solidFill>
                <a:effectLst/>
                <a:latin typeface="Calibri"/>
                <a:ea typeface="Calibri"/>
                <a:cs typeface="Calibri"/>
                <a:sym typeface="Calibri"/>
              </a:rPr>
              <a:t> US and China emissions </a:t>
            </a:r>
            <a:r>
              <a:rPr lang="en-GB" sz="1200" b="0" i="0" u="none" strike="noStrike" cap="none" dirty="0">
                <a:solidFill>
                  <a:schemeClr val="dk1"/>
                </a:solidFill>
                <a:effectLst/>
                <a:latin typeface="Calibri"/>
                <a:ea typeface="Calibri"/>
                <a:cs typeface="Calibri"/>
                <a:sym typeface="Calibri"/>
              </a:rPr>
              <a:t>in 2018</a:t>
            </a:r>
            <a:r>
              <a:rPr lang="en-GB" sz="1200" b="1" i="0" u="none" strike="noStrike" cap="none" dirty="0">
                <a:solidFill>
                  <a:schemeClr val="dk1"/>
                </a:solidFill>
                <a:effectLst/>
                <a:latin typeface="Calibri"/>
                <a:ea typeface="Calibri"/>
                <a:cs typeface="Calibri"/>
                <a:sym typeface="Calibri"/>
              </a:rPr>
              <a:t>).</a:t>
            </a:r>
            <a:endParaRPr lang="en-GB" b="0" dirty="0">
              <a:effectLst/>
            </a:endParaRPr>
          </a:p>
          <a:p>
            <a:pPr rtl="0"/>
            <a:endParaRPr lang="en-GB" sz="1200" b="0" i="0" u="none" strike="noStrike" cap="none" dirty="0">
              <a:solidFill>
                <a:schemeClr val="dk1"/>
              </a:solidFill>
              <a:effectLst/>
              <a:latin typeface="Calibri"/>
              <a:ea typeface="Calibri"/>
              <a:cs typeface="Calibri"/>
              <a:sym typeface="Calibri"/>
            </a:endParaRPr>
          </a:p>
          <a:p>
            <a:pPr rtl="0"/>
            <a:r>
              <a:rPr lang="en-GB" sz="1200" b="0" i="0" u="none" strike="noStrike" cap="none" dirty="0">
                <a:solidFill>
                  <a:schemeClr val="dk1"/>
                </a:solidFill>
                <a:effectLst/>
                <a:latin typeface="Calibri"/>
                <a:ea typeface="Calibri"/>
                <a:cs typeface="Calibri"/>
                <a:sym typeface="Calibri"/>
              </a:rPr>
              <a:t>Developing sustainable zero emission buildings that are fit for purpose for health care in the 21st Century is a corner stone action -  in the way they are used and designed, the way they are built and the materials used, as well as the wider infrastructure they rely on. This links to where they are located and how they support communities.</a:t>
            </a:r>
            <a:endParaRPr lang="en-GB" b="0" dirty="0">
              <a:effectLst/>
            </a:endParaRPr>
          </a:p>
          <a:p>
            <a:pPr rtl="0"/>
            <a:r>
              <a:rPr lang="en-GB" sz="1200" b="0" i="0" u="none" strike="noStrike" cap="none" dirty="0">
                <a:solidFill>
                  <a:schemeClr val="dk1"/>
                </a:solidFill>
                <a:effectLst/>
                <a:latin typeface="Calibri"/>
                <a:ea typeface="Calibri"/>
                <a:cs typeface="Calibri"/>
                <a:sym typeface="Calibri"/>
              </a:rPr>
              <a:t> </a:t>
            </a:r>
            <a:endParaRPr lang="en-GB" b="0" dirty="0">
              <a:effectLst/>
            </a:endParaRPr>
          </a:p>
          <a:p>
            <a:pPr rtl="0"/>
            <a:r>
              <a:rPr lang="en-GB" sz="1200" b="0" i="0" u="none" strike="noStrike" cap="none" dirty="0">
                <a:solidFill>
                  <a:schemeClr val="dk1"/>
                </a:solidFill>
                <a:effectLst/>
                <a:latin typeface="Calibri"/>
                <a:ea typeface="Calibri"/>
                <a:cs typeface="Calibri"/>
                <a:sym typeface="Calibri"/>
              </a:rPr>
              <a:t>Many are doing this already - For instance, the NHS has committed to making sure their 40 new hospitals will be net zero; </a:t>
            </a:r>
            <a:endParaRPr lang="en-GB" b="0" dirty="0">
              <a:effectLst/>
            </a:endParaRPr>
          </a:p>
          <a:p>
            <a:pPr rtl="0"/>
            <a:r>
              <a:rPr lang="en-GB" sz="1200" b="0" i="0" u="none" strike="noStrike" cap="none" dirty="0">
                <a:solidFill>
                  <a:schemeClr val="dk1"/>
                </a:solidFill>
                <a:effectLst/>
                <a:latin typeface="Calibri"/>
                <a:ea typeface="Calibri"/>
                <a:cs typeface="Calibri"/>
                <a:sym typeface="Calibri"/>
              </a:rPr>
              <a:t>Health clinics in India and Africa </a:t>
            </a:r>
            <a:r>
              <a:rPr lang="en-GB" sz="1200" b="1" i="0" u="none" strike="noStrike" cap="none" dirty="0">
                <a:solidFill>
                  <a:schemeClr val="dk1"/>
                </a:solidFill>
                <a:effectLst/>
                <a:latin typeface="Calibri"/>
                <a:ea typeface="Calibri"/>
                <a:cs typeface="Calibri"/>
                <a:sym typeface="Calibri"/>
              </a:rPr>
              <a:t> are solarizing </a:t>
            </a:r>
            <a:r>
              <a:rPr lang="en-GB" sz="1200" b="0" i="0" u="none" strike="noStrike" cap="none" dirty="0">
                <a:solidFill>
                  <a:schemeClr val="dk1"/>
                </a:solidFill>
                <a:effectLst/>
                <a:latin typeface="Calibri"/>
                <a:ea typeface="Calibri"/>
                <a:cs typeface="Calibri"/>
                <a:sym typeface="Calibri"/>
              </a:rPr>
              <a:t>their roofs so they can have access to resilient power and can operate at night, </a:t>
            </a:r>
            <a:endParaRPr lang="en-GB" b="0" dirty="0">
              <a:effectLst/>
            </a:endParaRPr>
          </a:p>
          <a:p>
            <a:pPr rtl="0"/>
            <a:r>
              <a:rPr lang="en-GB" sz="1200" b="0" i="0" u="none" strike="noStrike" cap="none" dirty="0">
                <a:solidFill>
                  <a:schemeClr val="dk1"/>
                </a:solidFill>
                <a:effectLst/>
                <a:latin typeface="Calibri"/>
                <a:ea typeface="Calibri"/>
                <a:cs typeface="Calibri"/>
                <a:sym typeface="Calibri"/>
              </a:rPr>
              <a:t>and hospitals in Latin America  are considering how to achieve </a:t>
            </a:r>
            <a:r>
              <a:rPr lang="en-GB" sz="1200" b="1" i="0" u="none" strike="noStrike" cap="none" dirty="0">
                <a:solidFill>
                  <a:schemeClr val="dk1"/>
                </a:solidFill>
                <a:effectLst/>
                <a:latin typeface="Calibri"/>
                <a:ea typeface="Calibri"/>
                <a:cs typeface="Calibri"/>
                <a:sym typeface="Calibri"/>
              </a:rPr>
              <a:t>effective and sustainable cooling</a:t>
            </a:r>
            <a:r>
              <a:rPr lang="en-GB" sz="1200" b="0" i="0" u="none" strike="noStrike" cap="none" dirty="0">
                <a:solidFill>
                  <a:schemeClr val="dk1"/>
                </a:solidFill>
                <a:effectLst/>
                <a:latin typeface="Calibri"/>
                <a:ea typeface="Calibri"/>
                <a:cs typeface="Calibri"/>
                <a:sym typeface="Calibri"/>
              </a:rPr>
              <a:t> through natural ventilation and less potent refrigerants. </a:t>
            </a:r>
            <a:endParaRPr lang="en-GB" b="0" dirty="0">
              <a:effectLst/>
            </a:endParaRPr>
          </a:p>
          <a:p>
            <a:pPr rtl="0"/>
            <a:r>
              <a:rPr lang="en-GB" sz="1200" b="0" i="0" u="none" strike="noStrike" cap="none" dirty="0">
                <a:solidFill>
                  <a:schemeClr val="dk1"/>
                </a:solidFill>
                <a:effectLst/>
                <a:latin typeface="Calibri"/>
                <a:ea typeface="Calibri"/>
                <a:cs typeface="Calibri"/>
                <a:sym typeface="Calibri"/>
              </a:rPr>
              <a:t>Of course building </a:t>
            </a:r>
            <a:r>
              <a:rPr lang="en-GB" sz="1200" b="1" i="0" u="none" strike="noStrike" cap="none" dirty="0">
                <a:solidFill>
                  <a:schemeClr val="dk1"/>
                </a:solidFill>
                <a:effectLst/>
                <a:latin typeface="Calibri"/>
                <a:ea typeface="Calibri"/>
                <a:cs typeface="Calibri"/>
                <a:sym typeface="Calibri"/>
              </a:rPr>
              <a:t>refurbishments</a:t>
            </a:r>
            <a:r>
              <a:rPr lang="en-GB" sz="1200" b="0" i="0" u="none" strike="noStrike" cap="none" dirty="0">
                <a:solidFill>
                  <a:schemeClr val="dk1"/>
                </a:solidFill>
                <a:effectLst/>
                <a:latin typeface="Calibri"/>
                <a:ea typeface="Calibri"/>
                <a:cs typeface="Calibri"/>
                <a:sym typeface="Calibri"/>
              </a:rPr>
              <a:t> are key too as most buildings that will be in place in 2050 are already built - so achieving zero emissions in existing buildings becomes paramount.</a:t>
            </a:r>
          </a:p>
          <a:p>
            <a:pPr rtl="0"/>
            <a:endParaRPr lang="en-GB" b="0" dirty="0">
              <a:effectLst/>
            </a:endParaRPr>
          </a:p>
          <a:p>
            <a:pPr rtl="0"/>
            <a:r>
              <a:rPr lang="en-GB" sz="1200" b="0" i="0" u="none" strike="noStrike" cap="none" dirty="0">
                <a:solidFill>
                  <a:schemeClr val="dk1"/>
                </a:solidFill>
                <a:effectLst/>
                <a:latin typeface="Calibri"/>
                <a:ea typeface="Calibri"/>
                <a:cs typeface="Calibri"/>
                <a:sym typeface="Calibri"/>
              </a:rPr>
              <a:t>3 -</a:t>
            </a:r>
            <a:r>
              <a:rPr lang="en-GB" sz="1200" b="1" i="0" u="none" strike="noStrike" cap="none" dirty="0">
                <a:solidFill>
                  <a:schemeClr val="dk1"/>
                </a:solidFill>
                <a:effectLst/>
                <a:latin typeface="Calibri"/>
                <a:ea typeface="Calibri"/>
                <a:cs typeface="Calibri"/>
                <a:sym typeface="Calibri"/>
              </a:rPr>
              <a:t>Travel</a:t>
            </a:r>
            <a:r>
              <a:rPr lang="en-GB" sz="1200" b="0" i="0" u="none" strike="noStrike" cap="none" dirty="0">
                <a:solidFill>
                  <a:schemeClr val="dk1"/>
                </a:solidFill>
                <a:effectLst/>
                <a:latin typeface="Calibri"/>
                <a:ea typeface="Calibri"/>
                <a:cs typeface="Calibri"/>
                <a:sym typeface="Calibri"/>
              </a:rPr>
              <a:t> including active and sustainable travel as well as electrification</a:t>
            </a:r>
          </a:p>
          <a:p>
            <a:pPr rtl="0"/>
            <a:endParaRPr lang="en-GB" b="0" dirty="0">
              <a:effectLst/>
            </a:endParaRPr>
          </a:p>
          <a:p>
            <a:pPr rtl="0"/>
            <a:r>
              <a:rPr lang="en-GB" sz="1200" b="0" i="0" u="none" strike="noStrike" cap="none" dirty="0">
                <a:solidFill>
                  <a:schemeClr val="dk1"/>
                </a:solidFill>
                <a:effectLst/>
                <a:latin typeface="Calibri"/>
                <a:ea typeface="Calibri"/>
                <a:cs typeface="Calibri"/>
                <a:sym typeface="Calibri"/>
              </a:rPr>
              <a:t>4- </a:t>
            </a:r>
            <a:r>
              <a:rPr lang="en-GB" sz="1200" b="1" i="0" u="none" strike="noStrike" cap="none" dirty="0">
                <a:solidFill>
                  <a:schemeClr val="dk1"/>
                </a:solidFill>
                <a:effectLst/>
                <a:latin typeface="Calibri"/>
                <a:ea typeface="Calibri"/>
                <a:cs typeface="Calibri"/>
                <a:sym typeface="Calibri"/>
              </a:rPr>
              <a:t>Food</a:t>
            </a:r>
            <a:r>
              <a:rPr lang="en-GB" sz="1200" b="0" i="0" u="none" strike="noStrike" cap="none" dirty="0">
                <a:solidFill>
                  <a:schemeClr val="dk1"/>
                </a:solidFill>
                <a:effectLst/>
                <a:latin typeface="Calibri"/>
                <a:ea typeface="Calibri"/>
                <a:cs typeface="Calibri"/>
                <a:sym typeface="Calibri"/>
              </a:rPr>
              <a:t> that is local, sustainable and plant forward can ensure a contribution of close to 1 gigaton - equivalent to the emissions of two countries like </a:t>
            </a:r>
            <a:r>
              <a:rPr lang="en-GB" sz="1200" b="1" i="0" u="none" strike="noStrike" cap="none" dirty="0">
                <a:solidFill>
                  <a:schemeClr val="dk1"/>
                </a:solidFill>
                <a:effectLst/>
                <a:latin typeface="Calibri"/>
                <a:ea typeface="Calibri"/>
                <a:cs typeface="Calibri"/>
                <a:sym typeface="Calibri"/>
              </a:rPr>
              <a:t>France and Germany</a:t>
            </a:r>
            <a:r>
              <a:rPr lang="en-GB" sz="1200" b="0" i="0" u="none" strike="noStrike" cap="none" dirty="0">
                <a:solidFill>
                  <a:schemeClr val="dk1"/>
                </a:solidFill>
                <a:effectLst/>
                <a:latin typeface="Calibri"/>
                <a:ea typeface="Calibri"/>
                <a:cs typeface="Calibri"/>
                <a:sym typeface="Calibri"/>
              </a:rPr>
              <a:t> in a year</a:t>
            </a:r>
            <a:endParaRPr lang="en-GB" b="0" dirty="0">
              <a:effectLst/>
            </a:endParaRPr>
          </a:p>
          <a:p>
            <a:pPr rtl="0"/>
            <a:endParaRPr lang="en-GB" sz="1200" b="0" i="0" u="none" strike="noStrike" cap="none" dirty="0">
              <a:solidFill>
                <a:schemeClr val="dk1"/>
              </a:solidFill>
              <a:effectLst/>
              <a:latin typeface="Calibri"/>
              <a:ea typeface="Calibri"/>
              <a:cs typeface="Calibri"/>
              <a:sym typeface="Calibri"/>
            </a:endParaRPr>
          </a:p>
          <a:p>
            <a:pPr rtl="0"/>
            <a:r>
              <a:rPr lang="en-GB" sz="1200" b="0" i="0" u="none" strike="noStrike" cap="none" dirty="0">
                <a:solidFill>
                  <a:schemeClr val="dk1"/>
                </a:solidFill>
                <a:effectLst/>
                <a:latin typeface="Calibri"/>
                <a:ea typeface="Calibri"/>
                <a:cs typeface="Calibri"/>
                <a:sym typeface="Calibri"/>
              </a:rPr>
              <a:t>5- </a:t>
            </a:r>
            <a:r>
              <a:rPr lang="en-GB" sz="1200" b="1" i="0" u="none" strike="noStrike" cap="none" dirty="0">
                <a:solidFill>
                  <a:schemeClr val="dk1"/>
                </a:solidFill>
                <a:effectLst/>
                <a:latin typeface="Calibri"/>
                <a:ea typeface="Calibri"/>
                <a:cs typeface="Calibri"/>
                <a:sym typeface="Calibri"/>
              </a:rPr>
              <a:t>Pharmaceuticals</a:t>
            </a:r>
            <a:r>
              <a:rPr lang="en-GB" sz="1200" b="0" i="0" u="none" strike="noStrike" cap="none" dirty="0">
                <a:solidFill>
                  <a:schemeClr val="dk1"/>
                </a:solidFill>
                <a:effectLst/>
                <a:latin typeface="Calibri"/>
                <a:ea typeface="Calibri"/>
                <a:cs typeface="Calibri"/>
                <a:sym typeface="Calibri"/>
              </a:rPr>
              <a:t> (2.9 gigatons similar </a:t>
            </a:r>
            <a:r>
              <a:rPr lang="en-GB" sz="1200" b="1" i="0" u="none" strike="noStrike" cap="none" dirty="0">
                <a:solidFill>
                  <a:schemeClr val="dk1"/>
                </a:solidFill>
                <a:effectLst/>
                <a:latin typeface="Calibri"/>
                <a:ea typeface="Calibri"/>
                <a:cs typeface="Calibri"/>
                <a:sym typeface="Calibri"/>
              </a:rPr>
              <a:t>Russia and India</a:t>
            </a:r>
            <a:r>
              <a:rPr lang="en-GB" sz="1200" b="0" i="0" u="none" strike="noStrike" cap="none" dirty="0">
                <a:solidFill>
                  <a:schemeClr val="dk1"/>
                </a:solidFill>
                <a:effectLst/>
                <a:latin typeface="Calibri"/>
                <a:ea typeface="Calibri"/>
                <a:cs typeface="Calibri"/>
                <a:sym typeface="Calibri"/>
              </a:rPr>
              <a:t>) emissions in one year </a:t>
            </a:r>
            <a:endParaRPr lang="en-GB" b="0" dirty="0">
              <a:effectLst/>
            </a:endParaRPr>
          </a:p>
          <a:p>
            <a:pPr rtl="0"/>
            <a:r>
              <a:rPr lang="en-GB" sz="1200" b="0" i="0" u="none" strike="noStrike" cap="none" dirty="0">
                <a:solidFill>
                  <a:schemeClr val="dk1"/>
                </a:solidFill>
                <a:effectLst/>
                <a:latin typeface="Calibri"/>
                <a:ea typeface="Calibri"/>
                <a:cs typeface="Calibri"/>
                <a:sym typeface="Calibri"/>
              </a:rPr>
              <a:t>This is one of the health specific interventions. The way medicines are prescribed, to greener pharmaceuticals and the infrastructure that supports the manufacture, dissemination and waste management of these products. </a:t>
            </a:r>
            <a:endParaRPr lang="en-GB" b="0" dirty="0">
              <a:effectLst/>
            </a:endParaRPr>
          </a:p>
          <a:p>
            <a:pPr rtl="0"/>
            <a:br>
              <a:rPr lang="en-GB" b="0" dirty="0">
                <a:effectLst/>
              </a:rPr>
            </a:br>
            <a:r>
              <a:rPr lang="en-GB" sz="1200" b="0" i="0" u="none" strike="noStrike" cap="none" dirty="0">
                <a:solidFill>
                  <a:schemeClr val="dk1"/>
                </a:solidFill>
                <a:effectLst/>
                <a:latin typeface="Calibri"/>
                <a:ea typeface="Calibri"/>
                <a:cs typeface="Calibri"/>
                <a:sym typeface="Calibri"/>
              </a:rPr>
              <a:t>From developing greener pharmaceuticals to prescribing lower impact medicines or increasing the levels of social prescribing, every health professional and the entire pharmaceutical industry have a role to play. </a:t>
            </a:r>
            <a:endParaRPr lang="en-GB" b="0" dirty="0">
              <a:effectLst/>
            </a:endParaRPr>
          </a:p>
          <a:p>
            <a:pPr rtl="0"/>
            <a:br>
              <a:rPr lang="en-GB" b="0" dirty="0">
                <a:effectLst/>
              </a:rPr>
            </a:br>
            <a:r>
              <a:rPr lang="en-GB" sz="1200" b="1" i="0" u="none" strike="noStrike" cap="none" dirty="0">
                <a:solidFill>
                  <a:schemeClr val="dk1"/>
                </a:solidFill>
                <a:effectLst/>
                <a:latin typeface="Calibri"/>
                <a:ea typeface="Calibri"/>
                <a:cs typeface="Calibri"/>
                <a:sym typeface="Calibri"/>
              </a:rPr>
              <a:t>Inhaler propellants and </a:t>
            </a:r>
            <a:r>
              <a:rPr lang="en-GB" sz="1200" b="1" i="0" u="none" strike="noStrike" cap="none" dirty="0" err="1">
                <a:solidFill>
                  <a:schemeClr val="dk1"/>
                </a:solidFill>
                <a:effectLst/>
                <a:latin typeface="Calibri"/>
                <a:ea typeface="Calibri"/>
                <a:cs typeface="Calibri"/>
                <a:sym typeface="Calibri"/>
              </a:rPr>
              <a:t>anesthetic</a:t>
            </a:r>
            <a:r>
              <a:rPr lang="en-GB" sz="1200" b="1" i="0" u="none" strike="noStrike" cap="none" dirty="0">
                <a:solidFill>
                  <a:schemeClr val="dk1"/>
                </a:solidFill>
                <a:effectLst/>
                <a:latin typeface="Calibri"/>
                <a:ea typeface="Calibri"/>
                <a:cs typeface="Calibri"/>
                <a:sym typeface="Calibri"/>
              </a:rPr>
              <a:t> gases</a:t>
            </a:r>
            <a:r>
              <a:rPr lang="en-GB" sz="1200" b="0" i="0" u="none" strike="noStrike" cap="none" dirty="0">
                <a:solidFill>
                  <a:schemeClr val="dk1"/>
                </a:solidFill>
                <a:effectLst/>
                <a:latin typeface="Calibri"/>
                <a:ea typeface="Calibri"/>
                <a:cs typeface="Calibri"/>
                <a:sym typeface="Calibri"/>
              </a:rPr>
              <a:t> are </a:t>
            </a:r>
            <a:r>
              <a:rPr lang="en-GB" sz="1200" b="0" i="0" u="none" strike="noStrike" cap="none" dirty="0" err="1">
                <a:solidFill>
                  <a:schemeClr val="dk1"/>
                </a:solidFill>
                <a:effectLst/>
                <a:latin typeface="Calibri"/>
                <a:ea typeface="Calibri"/>
                <a:cs typeface="Calibri"/>
                <a:sym typeface="Calibri"/>
              </a:rPr>
              <a:t>dentified</a:t>
            </a:r>
            <a:r>
              <a:rPr lang="en-GB" sz="1200" b="0" i="0" u="none" strike="noStrike" cap="none" dirty="0">
                <a:solidFill>
                  <a:schemeClr val="dk1"/>
                </a:solidFill>
                <a:effectLst/>
                <a:latin typeface="Calibri"/>
                <a:ea typeface="Calibri"/>
                <a:cs typeface="Calibri"/>
                <a:sym typeface="Calibri"/>
              </a:rPr>
              <a:t> as ‘hotspots’ because of the potency of the gases and because there are clinically sound ways of switching to less harmful products. </a:t>
            </a:r>
            <a:endParaRPr lang="en-GB" b="0" dirty="0">
              <a:effectLst/>
            </a:endParaRPr>
          </a:p>
          <a:p>
            <a:pPr rtl="0"/>
            <a:endParaRPr lang="en-GB" sz="1200" b="0" i="0" u="none" strike="noStrike" cap="none" dirty="0">
              <a:solidFill>
                <a:schemeClr val="dk1"/>
              </a:solidFill>
              <a:effectLst/>
              <a:latin typeface="Calibri"/>
              <a:ea typeface="Calibri"/>
              <a:cs typeface="Calibri"/>
              <a:sym typeface="Calibri"/>
            </a:endParaRPr>
          </a:p>
          <a:p>
            <a:pPr rtl="0"/>
            <a:r>
              <a:rPr lang="en-GB" sz="1200" b="0" i="0" u="none" strike="noStrike" cap="none" dirty="0">
                <a:solidFill>
                  <a:schemeClr val="dk1"/>
                </a:solidFill>
                <a:effectLst/>
                <a:latin typeface="Calibri"/>
                <a:ea typeface="Calibri"/>
                <a:cs typeface="Calibri"/>
                <a:sym typeface="Calibri"/>
              </a:rPr>
              <a:t>This is likely to apply to </a:t>
            </a:r>
            <a:r>
              <a:rPr lang="en-GB" sz="1200" b="1" i="0" u="none" strike="noStrike" cap="none" dirty="0">
                <a:solidFill>
                  <a:schemeClr val="dk1"/>
                </a:solidFill>
                <a:effectLst/>
                <a:latin typeface="Calibri"/>
                <a:ea typeface="Calibri"/>
                <a:cs typeface="Calibri"/>
                <a:sym typeface="Calibri"/>
              </a:rPr>
              <a:t>most medicines and medical products</a:t>
            </a:r>
            <a:r>
              <a:rPr lang="en-GB" sz="1200" b="0" i="0" u="none" strike="noStrike" cap="none" dirty="0">
                <a:solidFill>
                  <a:schemeClr val="dk1"/>
                </a:solidFill>
                <a:effectLst/>
                <a:latin typeface="Calibri"/>
                <a:ea typeface="Calibri"/>
                <a:cs typeface="Calibri"/>
                <a:sym typeface="Calibri"/>
              </a:rPr>
              <a:t> and so we must choose to make sure that zero carbon and sustainability are a central thread. This means our task is to make sure we prescribe sustainably, focus manufacture on zero emissions, and also as a society consider the ways we use and dispose of medicines and their packaging - including </a:t>
            </a:r>
            <a:r>
              <a:rPr lang="en-GB" sz="1200" b="0" i="0" u="none" strike="noStrike" cap="none" dirty="0" err="1">
                <a:solidFill>
                  <a:schemeClr val="dk1"/>
                </a:solidFill>
                <a:effectLst/>
                <a:latin typeface="Calibri"/>
                <a:ea typeface="Calibri"/>
                <a:cs typeface="Calibri"/>
                <a:sym typeface="Calibri"/>
              </a:rPr>
              <a:t>covid</a:t>
            </a:r>
            <a:r>
              <a:rPr lang="en-GB" sz="1200" b="0" i="0" u="none" strike="noStrike" cap="none" dirty="0">
                <a:solidFill>
                  <a:schemeClr val="dk1"/>
                </a:solidFill>
                <a:effectLst/>
                <a:latin typeface="Calibri"/>
                <a:ea typeface="Calibri"/>
                <a:cs typeface="Calibri"/>
                <a:sym typeface="Calibri"/>
              </a:rPr>
              <a:t> vaccine waste and PPE  - so that it is done in zero carbon,  sustainable and equitable ways.</a:t>
            </a:r>
          </a:p>
          <a:p>
            <a:pPr rtl="0"/>
            <a:endParaRPr lang="en-GB" b="0" dirty="0">
              <a:effectLst/>
            </a:endParaRPr>
          </a:p>
          <a:p>
            <a:pPr rtl="0"/>
            <a:r>
              <a:rPr lang="en-GB" sz="1200" b="0" i="0" u="none" strike="noStrike" cap="none" dirty="0">
                <a:solidFill>
                  <a:schemeClr val="dk1"/>
                </a:solidFill>
                <a:effectLst/>
                <a:latin typeface="Calibri"/>
                <a:ea typeface="Calibri"/>
                <a:cs typeface="Calibri"/>
                <a:sym typeface="Calibri"/>
              </a:rPr>
              <a:t>6 - And so, of course we need to pay attention to all the products that are purchased, used and disposed of - and wherever possible medical products should be </a:t>
            </a:r>
            <a:r>
              <a:rPr lang="en-GB" sz="1200" b="1" i="0" u="none" strike="noStrike" cap="none" dirty="0" err="1">
                <a:solidFill>
                  <a:schemeClr val="dk1"/>
                </a:solidFill>
                <a:effectLst/>
                <a:latin typeface="Calibri"/>
                <a:ea typeface="Calibri"/>
                <a:cs typeface="Calibri"/>
                <a:sym typeface="Calibri"/>
              </a:rPr>
              <a:t>reprocessable</a:t>
            </a:r>
            <a:r>
              <a:rPr lang="en-GB" sz="1200" b="1" i="0" u="none" strike="noStrike" cap="none" dirty="0">
                <a:solidFill>
                  <a:schemeClr val="dk1"/>
                </a:solidFill>
                <a:effectLst/>
                <a:latin typeface="Calibri"/>
                <a:ea typeface="Calibri"/>
                <a:cs typeface="Calibri"/>
                <a:sym typeface="Calibri"/>
              </a:rPr>
              <a:t> or designed for re-use, </a:t>
            </a:r>
            <a:r>
              <a:rPr lang="en-GB" sz="1200" b="0" i="0" u="none" strike="noStrike" cap="none" dirty="0">
                <a:solidFill>
                  <a:schemeClr val="dk1"/>
                </a:solidFill>
                <a:effectLst/>
                <a:latin typeface="Calibri"/>
                <a:ea typeface="Calibri"/>
                <a:cs typeface="Calibri"/>
                <a:sym typeface="Calibri"/>
              </a:rPr>
              <a:t>that any left over waste is managed sustainably by segregating it and recycling as much as possible and choosing the appropriate disposal mechanism Indeed many medical devices can be </a:t>
            </a:r>
            <a:r>
              <a:rPr lang="en-GB" sz="1200" b="1" i="0" u="none" strike="noStrike" cap="none" dirty="0">
                <a:solidFill>
                  <a:schemeClr val="dk1"/>
                </a:solidFill>
                <a:effectLst/>
                <a:latin typeface="Calibri"/>
                <a:ea typeface="Calibri"/>
                <a:cs typeface="Calibri"/>
                <a:sym typeface="Calibri"/>
              </a:rPr>
              <a:t>autoclaved safely</a:t>
            </a:r>
            <a:r>
              <a:rPr lang="en-GB" sz="1200" b="0" i="0" u="none" strike="noStrike" cap="none" dirty="0">
                <a:solidFill>
                  <a:schemeClr val="dk1"/>
                </a:solidFill>
                <a:effectLst/>
                <a:latin typeface="Calibri"/>
                <a:ea typeface="Calibri"/>
                <a:cs typeface="Calibri"/>
                <a:sym typeface="Calibri"/>
              </a:rPr>
              <a:t> rather than incinerated and </a:t>
            </a:r>
            <a:r>
              <a:rPr lang="en-GB" sz="1200" b="1" i="0" u="none" strike="noStrike" cap="none" dirty="0">
                <a:solidFill>
                  <a:schemeClr val="dk1"/>
                </a:solidFill>
                <a:effectLst/>
                <a:latin typeface="Calibri"/>
                <a:ea typeface="Calibri"/>
                <a:cs typeface="Calibri"/>
                <a:sym typeface="Calibri"/>
              </a:rPr>
              <a:t>gloves are generally not needed for many procedures such as vaccination</a:t>
            </a:r>
            <a:r>
              <a:rPr lang="en-GB" sz="1200" b="0" i="0" u="none" strike="noStrike" cap="none" dirty="0">
                <a:solidFill>
                  <a:schemeClr val="dk1"/>
                </a:solidFill>
                <a:effectLst/>
                <a:latin typeface="Calibri"/>
                <a:ea typeface="Calibri"/>
                <a:cs typeface="Calibri"/>
                <a:sym typeface="Calibri"/>
              </a:rPr>
              <a:t> or pushing a wheelchair. Paying attention to the circular economy in this way could contribute a further 4.9 gigatons.(nearly </a:t>
            </a:r>
            <a:r>
              <a:rPr lang="en-GB" sz="1200" b="1" i="0" u="none" strike="noStrike" cap="none" dirty="0">
                <a:solidFill>
                  <a:schemeClr val="dk1"/>
                </a:solidFill>
                <a:effectLst/>
                <a:latin typeface="Calibri"/>
                <a:ea typeface="Calibri"/>
                <a:cs typeface="Calibri"/>
                <a:sym typeface="Calibri"/>
              </a:rPr>
              <a:t>twice the EU</a:t>
            </a:r>
            <a:r>
              <a:rPr lang="en-GB" sz="1200" b="0" i="0" u="none" strike="noStrike" cap="none" dirty="0">
                <a:solidFill>
                  <a:schemeClr val="dk1"/>
                </a:solidFill>
                <a:effectLst/>
                <a:latin typeface="Calibri"/>
                <a:ea typeface="Calibri"/>
                <a:cs typeface="Calibri"/>
                <a:sym typeface="Calibri"/>
              </a:rPr>
              <a:t> in a year).</a:t>
            </a:r>
            <a:endParaRPr lang="en-GB" b="0" dirty="0">
              <a:effectLst/>
            </a:endParaRPr>
          </a:p>
          <a:p>
            <a:pPr rtl="0"/>
            <a:endParaRPr lang="en-GB" sz="1200" b="0" i="0" u="none" strike="noStrike" cap="none" dirty="0">
              <a:solidFill>
                <a:schemeClr val="dk1"/>
              </a:solidFill>
              <a:effectLst/>
              <a:latin typeface="Calibri"/>
              <a:ea typeface="Calibri"/>
              <a:cs typeface="Calibri"/>
              <a:sym typeface="Calibri"/>
            </a:endParaRPr>
          </a:p>
          <a:p>
            <a:pPr rtl="0"/>
            <a:r>
              <a:rPr lang="en-GB" sz="1200" b="0" i="0" u="none" strike="noStrike" cap="none" dirty="0">
                <a:solidFill>
                  <a:schemeClr val="dk1"/>
                </a:solidFill>
                <a:effectLst/>
                <a:latin typeface="Calibri"/>
                <a:ea typeface="Calibri"/>
                <a:cs typeface="Calibri"/>
                <a:sym typeface="Calibri"/>
              </a:rPr>
              <a:t>7- </a:t>
            </a:r>
            <a:r>
              <a:rPr lang="en-GB" sz="1200" b="1" i="0" u="none" strike="noStrike" cap="none" dirty="0">
                <a:solidFill>
                  <a:schemeClr val="dk1"/>
                </a:solidFill>
                <a:effectLst/>
                <a:latin typeface="Calibri"/>
                <a:ea typeface="Calibri"/>
                <a:cs typeface="Calibri"/>
                <a:sym typeface="Calibri"/>
              </a:rPr>
              <a:t>Effectiveness </a:t>
            </a:r>
            <a:r>
              <a:rPr lang="en-GB" sz="1200" b="0" i="0" u="none" strike="noStrike" cap="none" dirty="0">
                <a:solidFill>
                  <a:schemeClr val="dk1"/>
                </a:solidFill>
                <a:effectLst/>
                <a:latin typeface="Calibri"/>
                <a:ea typeface="Calibri"/>
                <a:cs typeface="Calibri"/>
                <a:sym typeface="Calibri"/>
              </a:rPr>
              <a:t>is also key so that we make sure that the money spent on healthcare actually goes to addressing the right health care goals - so everyone can benefit. This is particularly recognisable in some very high spend countries such as the US. (Another half dozen countries like Canada, Mexico, France, Korea)</a:t>
            </a:r>
            <a:endParaRPr lang="en-GB" b="0" dirty="0">
              <a:effectLst/>
            </a:endParaRPr>
          </a:p>
          <a:p>
            <a:br>
              <a:rPr lang="en-GB" b="0" dirty="0">
                <a:effectLst/>
              </a:rPr>
            </a:br>
            <a:br>
              <a:rPr lang="en-GB" b="0" dirty="0">
                <a:effectLst/>
              </a:rPr>
            </a:b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45739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dirty="0"/>
              <a:t>Sonia</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Green UHC</a:t>
            </a:r>
          </a:p>
          <a:p>
            <a:pPr marL="0" lvl="0" indent="0" algn="l" rtl="0">
              <a:lnSpc>
                <a:spcPct val="100000"/>
              </a:lnSpc>
              <a:spcBef>
                <a:spcPts val="0"/>
              </a:spcBef>
              <a:spcAft>
                <a:spcPts val="0"/>
              </a:spcAft>
              <a:buSzPts val="1100"/>
              <a:buNone/>
            </a:pPr>
            <a:r>
              <a:rPr lang="en-US" dirty="0"/>
              <a:t>Disease prevention</a:t>
            </a:r>
          </a:p>
          <a:p>
            <a:pPr marL="0" lvl="0" indent="0" algn="l" rtl="0">
              <a:lnSpc>
                <a:spcPct val="100000"/>
              </a:lnSpc>
              <a:spcBef>
                <a:spcPts val="0"/>
              </a:spcBef>
              <a:spcAft>
                <a:spcPts val="0"/>
              </a:spcAft>
              <a:buSzPts val="1100"/>
              <a:buNone/>
            </a:pPr>
            <a:r>
              <a:rPr lang="en-US" dirty="0"/>
              <a:t>Green health financing</a:t>
            </a:r>
          </a:p>
        </p:txBody>
      </p:sp>
      <p:sp>
        <p:nvSpPr>
          <p:cNvPr id="344" name="Google Shape;34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727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Thank you and </a:t>
            </a:r>
            <a:r>
              <a:rPr lang="en-GB" sz="1200" b="0" i="0" u="none" strike="noStrike" cap="none" dirty="0">
                <a:solidFill>
                  <a:schemeClr val="dk1"/>
                </a:solidFill>
                <a:effectLst/>
                <a:latin typeface="Calibri"/>
                <a:ea typeface="Calibri"/>
                <a:cs typeface="Calibri"/>
                <a:sym typeface="Calibri"/>
              </a:rPr>
              <a:t>I hope we can count on you all to play your part on this healing journey. I am certainly in!</a:t>
            </a:r>
            <a:endParaRPr lang="en-GB" b="0" dirty="0">
              <a:effectLst/>
            </a:endParaRPr>
          </a:p>
          <a:p>
            <a:br>
              <a:rPr lang="en-GB"/>
            </a:b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5512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154B9C-C009-4CC1-A153-30A12D0A1913}" type="datetimeFigureOut">
              <a:rPr lang="en-US" smtClean="0"/>
              <a:t>6/10/21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F3BDF-321D-45B6-88DB-7D066CAF8885}" type="slidenum">
              <a:rPr lang="en-US" smtClean="0"/>
              <a:t>‹#›</a:t>
            </a:fld>
            <a:endParaRPr lang="en-US"/>
          </a:p>
        </p:txBody>
      </p:sp>
    </p:spTree>
    <p:extLst>
      <p:ext uri="{BB962C8B-B14F-4D97-AF65-F5344CB8AC3E}">
        <p14:creationId xmlns:p14="http://schemas.microsoft.com/office/powerpoint/2010/main" val="3173954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154B9C-C009-4CC1-A153-30A12D0A1913}" type="datetimeFigureOut">
              <a:rPr lang="en-US" smtClean="0"/>
              <a:t>6/10/21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F3BDF-321D-45B6-88DB-7D066CAF8885}" type="slidenum">
              <a:rPr lang="en-US" smtClean="0"/>
              <a:t>‹#›</a:t>
            </a:fld>
            <a:endParaRPr lang="en-US"/>
          </a:p>
        </p:txBody>
      </p:sp>
    </p:spTree>
    <p:extLst>
      <p:ext uri="{BB962C8B-B14F-4D97-AF65-F5344CB8AC3E}">
        <p14:creationId xmlns:p14="http://schemas.microsoft.com/office/powerpoint/2010/main" val="347822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154B9C-C009-4CC1-A153-30A12D0A1913}" type="datetimeFigureOut">
              <a:rPr lang="en-US" smtClean="0"/>
              <a:t>6/10/21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F3BDF-321D-45B6-88DB-7D066CAF8885}" type="slidenum">
              <a:rPr lang="en-US" smtClean="0"/>
              <a:t>‹#›</a:t>
            </a:fld>
            <a:endParaRPr lang="en-US"/>
          </a:p>
        </p:txBody>
      </p:sp>
    </p:spTree>
    <p:extLst>
      <p:ext uri="{BB962C8B-B14F-4D97-AF65-F5344CB8AC3E}">
        <p14:creationId xmlns:p14="http://schemas.microsoft.com/office/powerpoint/2010/main" val="1252053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161"/>
        <p:cNvGrpSpPr/>
        <p:nvPr/>
      </p:nvGrpSpPr>
      <p:grpSpPr>
        <a:xfrm>
          <a:off x="0" y="0"/>
          <a:ext cx="0" cy="0"/>
          <a:chOff x="0" y="0"/>
          <a:chExt cx="0" cy="0"/>
        </a:xfrm>
      </p:grpSpPr>
      <p:pic>
        <p:nvPicPr>
          <p:cNvPr id="162" name="Google Shape;162;p34"/>
          <p:cNvPicPr preferRelativeResize="0"/>
          <p:nvPr/>
        </p:nvPicPr>
        <p:blipFill rotWithShape="1">
          <a:blip r:embed="rId2">
            <a:alphaModFix/>
          </a:blip>
          <a:srcRect/>
          <a:stretch/>
        </p:blipFill>
        <p:spPr>
          <a:xfrm>
            <a:off x="-498845" y="-228615"/>
            <a:ext cx="13498316" cy="7086616"/>
          </a:xfrm>
          <a:prstGeom prst="rect">
            <a:avLst/>
          </a:prstGeom>
          <a:noFill/>
          <a:ln>
            <a:noFill/>
          </a:ln>
        </p:spPr>
      </p:pic>
      <p:sp>
        <p:nvSpPr>
          <p:cNvPr id="163" name="Google Shape;163;p34"/>
          <p:cNvSpPr txBox="1"/>
          <p:nvPr/>
        </p:nvSpPr>
        <p:spPr>
          <a:xfrm>
            <a:off x="22301201" y="16306800"/>
            <a:ext cx="184800" cy="369200"/>
          </a:xfrm>
          <a:prstGeom prst="rect">
            <a:avLst/>
          </a:prstGeom>
          <a:noFill/>
          <a:ln>
            <a:noFill/>
          </a:ln>
        </p:spPr>
        <p:txBody>
          <a:bodyPr spcFirstLastPara="1" wrap="square" lIns="91433" tIns="45700" rIns="91433"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164" name="Google Shape;164;p34"/>
          <p:cNvSpPr/>
          <p:nvPr/>
        </p:nvSpPr>
        <p:spPr>
          <a:xfrm>
            <a:off x="-34823" y="2196169"/>
            <a:ext cx="7125200" cy="3593600"/>
          </a:xfrm>
          <a:prstGeom prst="rect">
            <a:avLst/>
          </a:prstGeom>
          <a:solidFill>
            <a:srgbClr val="F05F35">
              <a:alpha val="91370"/>
            </a:srgbClr>
          </a:solidFill>
          <a:ln>
            <a:noFill/>
          </a:ln>
        </p:spPr>
        <p:txBody>
          <a:bodyPr spcFirstLastPara="1" wrap="square" lIns="365767" tIns="365767" rIns="365767" bIns="365767" anchor="ctr" anchorCtr="0">
            <a:noAutofit/>
          </a:bodyPr>
          <a:lstStyle/>
          <a:p>
            <a:pPr marL="0" marR="0" lvl="0" indent="0" algn="l" rtl="0">
              <a:lnSpc>
                <a:spcPct val="265555"/>
              </a:lnSpc>
              <a:spcBef>
                <a:spcPts val="0"/>
              </a:spcBef>
              <a:spcAft>
                <a:spcPts val="0"/>
              </a:spcAft>
              <a:buClr>
                <a:schemeClr val="lt1"/>
              </a:buClr>
              <a:buSzPts val="1400"/>
              <a:buFont typeface="Calibri"/>
              <a:buNone/>
            </a:pPr>
            <a:endParaRPr sz="1867" b="0" i="0" u="none" strike="noStrike" cap="none">
              <a:solidFill>
                <a:schemeClr val="lt1"/>
              </a:solidFill>
              <a:latin typeface="Calibri"/>
              <a:ea typeface="Calibri"/>
              <a:cs typeface="Calibri"/>
              <a:sym typeface="Calibri"/>
            </a:endParaRPr>
          </a:p>
        </p:txBody>
      </p:sp>
      <p:sp>
        <p:nvSpPr>
          <p:cNvPr id="165" name="Google Shape;165;p34"/>
          <p:cNvSpPr txBox="1">
            <a:spLocks noGrp="1"/>
          </p:cNvSpPr>
          <p:nvPr>
            <p:ph type="body" idx="1"/>
          </p:nvPr>
        </p:nvSpPr>
        <p:spPr>
          <a:xfrm>
            <a:off x="294275" y="2439593"/>
            <a:ext cx="6346800" cy="592000"/>
          </a:xfrm>
          <a:prstGeom prst="rect">
            <a:avLst/>
          </a:prstGeom>
          <a:noFill/>
          <a:ln>
            <a:noFill/>
          </a:ln>
        </p:spPr>
        <p:txBody>
          <a:bodyPr spcFirstLastPara="1" wrap="square" lIns="68575" tIns="34275" rIns="68575" bIns="34275" anchor="t" anchorCtr="0">
            <a:noAutofit/>
          </a:bodyPr>
          <a:lstStyle>
            <a:lvl1pPr marL="609585" marR="0" lvl="0" indent="-304792" algn="l" rtl="0">
              <a:lnSpc>
                <a:spcPct val="90000"/>
              </a:lnSpc>
              <a:spcBef>
                <a:spcPts val="1067"/>
              </a:spcBef>
              <a:spcAft>
                <a:spcPts val="0"/>
              </a:spcAft>
              <a:buClr>
                <a:schemeClr val="lt1"/>
              </a:buClr>
              <a:buSzPts val="3000"/>
              <a:buFont typeface="Arial"/>
              <a:buNone/>
              <a:defRPr sz="4000" b="0" i="0" u="none" strike="noStrike" cap="none">
                <a:solidFill>
                  <a:schemeClr val="lt1"/>
                </a:solidFill>
                <a:latin typeface="Calibri"/>
                <a:ea typeface="Calibri"/>
                <a:cs typeface="Calibri"/>
                <a:sym typeface="Calibri"/>
              </a:defRPr>
            </a:lvl1pPr>
            <a:lvl2pPr marL="1219170" marR="0" lvl="1" indent="-457189"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31789"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L="2438339" marR="0" lvl="3"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L="3047924" marR="0" lvl="4"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166" name="Google Shape;166;p34"/>
          <p:cNvSpPr txBox="1">
            <a:spLocks noGrp="1"/>
          </p:cNvSpPr>
          <p:nvPr>
            <p:ph type="body" idx="2"/>
          </p:nvPr>
        </p:nvSpPr>
        <p:spPr>
          <a:xfrm>
            <a:off x="294273" y="3590369"/>
            <a:ext cx="6346800" cy="615200"/>
          </a:xfrm>
          <a:prstGeom prst="rect">
            <a:avLst/>
          </a:prstGeom>
          <a:noFill/>
          <a:ln>
            <a:noFill/>
          </a:ln>
        </p:spPr>
        <p:txBody>
          <a:bodyPr spcFirstLastPara="1" wrap="square" lIns="68575" tIns="34275" rIns="68575" bIns="34275" anchor="t" anchorCtr="0">
            <a:noAutofit/>
          </a:bodyPr>
          <a:lstStyle>
            <a:lvl1pPr marL="609585" marR="0" lvl="0" indent="-304792" algn="l" rtl="0">
              <a:lnSpc>
                <a:spcPct val="90000"/>
              </a:lnSpc>
              <a:spcBef>
                <a:spcPts val="1067"/>
              </a:spcBef>
              <a:spcAft>
                <a:spcPts val="0"/>
              </a:spcAft>
              <a:buClr>
                <a:schemeClr val="lt1"/>
              </a:buClr>
              <a:buSzPts val="2000"/>
              <a:buFont typeface="Arial"/>
              <a:buNone/>
              <a:defRPr sz="2667" b="0" i="0" u="none" strike="noStrike" cap="none">
                <a:solidFill>
                  <a:schemeClr val="lt1"/>
                </a:solidFill>
                <a:latin typeface="Calibri"/>
                <a:ea typeface="Calibri"/>
                <a:cs typeface="Calibri"/>
                <a:sym typeface="Calibri"/>
              </a:defRPr>
            </a:lvl1pPr>
            <a:lvl2pPr marL="1219170" marR="0" lvl="1" indent="-457189"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31789"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L="2438339" marR="0" lvl="3"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L="3047924" marR="0" lvl="4"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167" name="Google Shape;167;p34"/>
          <p:cNvSpPr txBox="1">
            <a:spLocks noGrp="1"/>
          </p:cNvSpPr>
          <p:nvPr>
            <p:ph type="body" idx="3"/>
          </p:nvPr>
        </p:nvSpPr>
        <p:spPr>
          <a:xfrm>
            <a:off x="294275" y="5255295"/>
            <a:ext cx="5769200" cy="566800"/>
          </a:xfrm>
          <a:prstGeom prst="rect">
            <a:avLst/>
          </a:prstGeom>
          <a:noFill/>
          <a:ln>
            <a:noFill/>
          </a:ln>
        </p:spPr>
        <p:txBody>
          <a:bodyPr spcFirstLastPara="1" wrap="square" lIns="68575" tIns="34275" rIns="68575" bIns="34275" anchor="t" anchorCtr="0">
            <a:noAutofit/>
          </a:bodyPr>
          <a:lstStyle>
            <a:lvl1pPr marL="609585" marR="0" lvl="0" indent="-304792" algn="l" rtl="0">
              <a:lnSpc>
                <a:spcPct val="90000"/>
              </a:lnSpc>
              <a:spcBef>
                <a:spcPts val="1067"/>
              </a:spcBef>
              <a:spcAft>
                <a:spcPts val="0"/>
              </a:spcAft>
              <a:buClr>
                <a:schemeClr val="lt1"/>
              </a:buClr>
              <a:buSzPts val="1400"/>
              <a:buFont typeface="Arial"/>
              <a:buNone/>
              <a:defRPr sz="1867" b="0" i="0" u="none" strike="noStrike" cap="none">
                <a:solidFill>
                  <a:schemeClr val="lt1"/>
                </a:solidFill>
                <a:latin typeface="Calibri"/>
                <a:ea typeface="Calibri"/>
                <a:cs typeface="Calibri"/>
                <a:sym typeface="Calibri"/>
              </a:defRPr>
            </a:lvl1pPr>
            <a:lvl2pPr marL="1219170" marR="0" lvl="1" indent="-304792" algn="l" rtl="0">
              <a:lnSpc>
                <a:spcPct val="90000"/>
              </a:lnSpc>
              <a:spcBef>
                <a:spcPts val="533"/>
              </a:spcBef>
              <a:spcAft>
                <a:spcPts val="0"/>
              </a:spcAft>
              <a:buClr>
                <a:schemeClr val="lt1"/>
              </a:buClr>
              <a:buSzPts val="1800"/>
              <a:buFont typeface="Arial"/>
              <a:buNone/>
              <a:defRPr sz="2400" b="0" i="0" u="none" strike="noStrike" cap="none">
                <a:solidFill>
                  <a:schemeClr val="lt1"/>
                </a:solidFill>
                <a:latin typeface="Calibri"/>
                <a:ea typeface="Calibri"/>
                <a:cs typeface="Calibri"/>
                <a:sym typeface="Calibri"/>
              </a:defRPr>
            </a:lvl2pPr>
            <a:lvl3pPr marL="1828754" marR="0" lvl="2" indent="-304792" algn="l" rtl="0">
              <a:lnSpc>
                <a:spcPct val="90000"/>
              </a:lnSpc>
              <a:spcBef>
                <a:spcPts val="533"/>
              </a:spcBef>
              <a:spcAft>
                <a:spcPts val="0"/>
              </a:spcAft>
              <a:buClr>
                <a:schemeClr val="lt1"/>
              </a:buClr>
              <a:buSzPts val="1500"/>
              <a:buFont typeface="Arial"/>
              <a:buNone/>
              <a:defRPr sz="2000" b="0" i="0" u="none" strike="noStrike" cap="none">
                <a:solidFill>
                  <a:schemeClr val="lt1"/>
                </a:solidFill>
                <a:latin typeface="Calibri"/>
                <a:ea typeface="Calibri"/>
                <a:cs typeface="Calibri"/>
                <a:sym typeface="Calibri"/>
              </a:defRPr>
            </a:lvl3pPr>
            <a:lvl4pPr marL="2438339" marR="0" lvl="3" indent="-304792" algn="l" rtl="0">
              <a:lnSpc>
                <a:spcPct val="90000"/>
              </a:lnSpc>
              <a:spcBef>
                <a:spcPts val="533"/>
              </a:spcBef>
              <a:spcAft>
                <a:spcPts val="0"/>
              </a:spcAft>
              <a:buClr>
                <a:schemeClr val="lt1"/>
              </a:buClr>
              <a:buSzPts val="1400"/>
              <a:buFont typeface="Arial"/>
              <a:buNone/>
              <a:defRPr sz="1867" b="0" i="0" u="none" strike="noStrike" cap="none">
                <a:solidFill>
                  <a:schemeClr val="lt1"/>
                </a:solidFill>
                <a:latin typeface="Calibri"/>
                <a:ea typeface="Calibri"/>
                <a:cs typeface="Calibri"/>
                <a:sym typeface="Calibri"/>
              </a:defRPr>
            </a:lvl4pPr>
            <a:lvl5pPr marL="3047924" marR="0" lvl="4" indent="-304792" algn="l" rtl="0">
              <a:lnSpc>
                <a:spcPct val="90000"/>
              </a:lnSpc>
              <a:spcBef>
                <a:spcPts val="533"/>
              </a:spcBef>
              <a:spcAft>
                <a:spcPts val="0"/>
              </a:spcAft>
              <a:buClr>
                <a:schemeClr val="lt1"/>
              </a:buClr>
              <a:buSzPts val="1400"/>
              <a:buFont typeface="Arial"/>
              <a:buNone/>
              <a:defRPr sz="1867" b="0" i="0" u="none" strike="noStrike" cap="none">
                <a:solidFill>
                  <a:schemeClr val="lt1"/>
                </a:solidFill>
                <a:latin typeface="Calibri"/>
                <a:ea typeface="Calibri"/>
                <a:cs typeface="Calibri"/>
                <a:sym typeface="Calibri"/>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168" name="Google Shape;168;p34"/>
          <p:cNvSpPr txBox="1">
            <a:spLocks noGrp="1"/>
          </p:cNvSpPr>
          <p:nvPr>
            <p:ph type="body" idx="4"/>
          </p:nvPr>
        </p:nvSpPr>
        <p:spPr>
          <a:xfrm>
            <a:off x="294275" y="4883560"/>
            <a:ext cx="5769200" cy="404000"/>
          </a:xfrm>
          <a:prstGeom prst="rect">
            <a:avLst/>
          </a:prstGeom>
          <a:noFill/>
          <a:ln>
            <a:noFill/>
          </a:ln>
        </p:spPr>
        <p:txBody>
          <a:bodyPr spcFirstLastPara="1" wrap="square" lIns="68575" tIns="34275" rIns="68575" bIns="34275" anchor="t" anchorCtr="0">
            <a:noAutofit/>
          </a:bodyPr>
          <a:lstStyle>
            <a:lvl1pPr marL="609585" marR="0" lvl="0" indent="-304792" algn="l" rtl="0">
              <a:lnSpc>
                <a:spcPct val="90000"/>
              </a:lnSpc>
              <a:spcBef>
                <a:spcPts val="1067"/>
              </a:spcBef>
              <a:spcAft>
                <a:spcPts val="0"/>
              </a:spcAft>
              <a:buClr>
                <a:schemeClr val="lt1"/>
              </a:buClr>
              <a:buSzPts val="1700"/>
              <a:buFont typeface="Arial"/>
              <a:buNone/>
              <a:defRPr sz="2267" b="1" i="0" u="none" strike="noStrike" cap="none">
                <a:solidFill>
                  <a:schemeClr val="lt1"/>
                </a:solidFill>
                <a:latin typeface="Calibri"/>
                <a:ea typeface="Calibri"/>
                <a:cs typeface="Calibri"/>
                <a:sym typeface="Calibri"/>
              </a:defRPr>
            </a:lvl1pPr>
            <a:lvl2pPr marL="1219170" marR="0" lvl="1" indent="-304792" algn="l" rtl="0">
              <a:lnSpc>
                <a:spcPct val="90000"/>
              </a:lnSpc>
              <a:spcBef>
                <a:spcPts val="533"/>
              </a:spcBef>
              <a:spcAft>
                <a:spcPts val="0"/>
              </a:spcAft>
              <a:buClr>
                <a:schemeClr val="lt1"/>
              </a:buClr>
              <a:buSzPts val="1800"/>
              <a:buFont typeface="Arial"/>
              <a:buNone/>
              <a:defRPr sz="2400" b="0" i="0" u="none" strike="noStrike" cap="none">
                <a:solidFill>
                  <a:schemeClr val="lt1"/>
                </a:solidFill>
                <a:latin typeface="Calibri"/>
                <a:ea typeface="Calibri"/>
                <a:cs typeface="Calibri"/>
                <a:sym typeface="Calibri"/>
              </a:defRPr>
            </a:lvl2pPr>
            <a:lvl3pPr marL="1828754" marR="0" lvl="2" indent="-304792" algn="l" rtl="0">
              <a:lnSpc>
                <a:spcPct val="90000"/>
              </a:lnSpc>
              <a:spcBef>
                <a:spcPts val="533"/>
              </a:spcBef>
              <a:spcAft>
                <a:spcPts val="0"/>
              </a:spcAft>
              <a:buClr>
                <a:schemeClr val="lt1"/>
              </a:buClr>
              <a:buSzPts val="1500"/>
              <a:buFont typeface="Arial"/>
              <a:buNone/>
              <a:defRPr sz="2000" b="0" i="0" u="none" strike="noStrike" cap="none">
                <a:solidFill>
                  <a:schemeClr val="lt1"/>
                </a:solidFill>
                <a:latin typeface="Calibri"/>
                <a:ea typeface="Calibri"/>
                <a:cs typeface="Calibri"/>
                <a:sym typeface="Calibri"/>
              </a:defRPr>
            </a:lvl3pPr>
            <a:lvl4pPr marL="2438339" marR="0" lvl="3" indent="-304792" algn="l" rtl="0">
              <a:lnSpc>
                <a:spcPct val="90000"/>
              </a:lnSpc>
              <a:spcBef>
                <a:spcPts val="533"/>
              </a:spcBef>
              <a:spcAft>
                <a:spcPts val="0"/>
              </a:spcAft>
              <a:buClr>
                <a:schemeClr val="lt1"/>
              </a:buClr>
              <a:buSzPts val="1400"/>
              <a:buFont typeface="Arial"/>
              <a:buNone/>
              <a:defRPr sz="1867" b="0" i="0" u="none" strike="noStrike" cap="none">
                <a:solidFill>
                  <a:schemeClr val="lt1"/>
                </a:solidFill>
                <a:latin typeface="Calibri"/>
                <a:ea typeface="Calibri"/>
                <a:cs typeface="Calibri"/>
                <a:sym typeface="Calibri"/>
              </a:defRPr>
            </a:lvl4pPr>
            <a:lvl5pPr marL="3047924" marR="0" lvl="4" indent="-304792" algn="l" rtl="0">
              <a:lnSpc>
                <a:spcPct val="90000"/>
              </a:lnSpc>
              <a:spcBef>
                <a:spcPts val="533"/>
              </a:spcBef>
              <a:spcAft>
                <a:spcPts val="0"/>
              </a:spcAft>
              <a:buClr>
                <a:schemeClr val="lt1"/>
              </a:buClr>
              <a:buSzPts val="1400"/>
              <a:buFont typeface="Arial"/>
              <a:buNone/>
              <a:defRPr sz="1867" b="0" i="0" u="none" strike="noStrike" cap="none">
                <a:solidFill>
                  <a:schemeClr val="lt1"/>
                </a:solidFill>
                <a:latin typeface="Calibri"/>
                <a:ea typeface="Calibri"/>
                <a:cs typeface="Calibri"/>
                <a:sym typeface="Calibri"/>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740663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column text ">
  <p:cSld name="1-column text ">
    <p:spTree>
      <p:nvGrpSpPr>
        <p:cNvPr id="1" name="Shape 132"/>
        <p:cNvGrpSpPr/>
        <p:nvPr/>
      </p:nvGrpSpPr>
      <p:grpSpPr>
        <a:xfrm>
          <a:off x="0" y="0"/>
          <a:ext cx="0" cy="0"/>
          <a:chOff x="0" y="0"/>
          <a:chExt cx="0" cy="0"/>
        </a:xfrm>
      </p:grpSpPr>
      <p:sp>
        <p:nvSpPr>
          <p:cNvPr id="133" name="Google Shape;133;p25"/>
          <p:cNvSpPr txBox="1">
            <a:spLocks noGrp="1"/>
          </p:cNvSpPr>
          <p:nvPr>
            <p:ph type="title"/>
          </p:nvPr>
        </p:nvSpPr>
        <p:spPr>
          <a:xfrm>
            <a:off x="381000" y="457200"/>
            <a:ext cx="11430000" cy="8432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FF4C1D"/>
              </a:buClr>
              <a:buSzPts val="1800"/>
              <a:buFont typeface="Calibri"/>
              <a:buNone/>
              <a:defRPr sz="2400" b="1" i="0" u="none" strike="noStrike" cap="none">
                <a:solidFill>
                  <a:srgbClr val="FF4C1D"/>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9pPr>
          </a:lstStyle>
          <a:p>
            <a:endParaRPr/>
          </a:p>
        </p:txBody>
      </p:sp>
      <p:sp>
        <p:nvSpPr>
          <p:cNvPr id="134" name="Google Shape;134;p25"/>
          <p:cNvSpPr txBox="1">
            <a:spLocks noGrp="1"/>
          </p:cNvSpPr>
          <p:nvPr>
            <p:ph type="body" idx="1"/>
          </p:nvPr>
        </p:nvSpPr>
        <p:spPr>
          <a:xfrm>
            <a:off x="381000" y="1300165"/>
            <a:ext cx="9838000" cy="4706800"/>
          </a:xfrm>
          <a:prstGeom prst="rect">
            <a:avLst/>
          </a:prstGeom>
          <a:noFill/>
          <a:ln>
            <a:noFill/>
          </a:ln>
        </p:spPr>
        <p:txBody>
          <a:bodyPr spcFirstLastPara="1" wrap="square" lIns="68575" tIns="34275" rIns="68575" bIns="34275" anchor="t" anchorCtr="0">
            <a:noAutofit/>
          </a:bodyPr>
          <a:lstStyle>
            <a:lvl1pPr marL="609585" marR="0" lvl="0" indent="-304792" algn="l" rtl="0">
              <a:lnSpc>
                <a:spcPct val="90000"/>
              </a:lnSpc>
              <a:spcBef>
                <a:spcPts val="1067"/>
              </a:spcBef>
              <a:spcAft>
                <a:spcPts val="0"/>
              </a:spcAft>
              <a:buClr>
                <a:srgbClr val="03283F"/>
              </a:buClr>
              <a:buSzPts val="1300"/>
              <a:buFont typeface="Arial"/>
              <a:buNone/>
              <a:defRPr sz="1733" b="0" i="0" u="none" strike="noStrike" cap="none">
                <a:solidFill>
                  <a:srgbClr val="03283F"/>
                </a:solidFill>
                <a:latin typeface="Calibri"/>
                <a:ea typeface="Calibri"/>
                <a:cs typeface="Calibri"/>
                <a:sym typeface="Calibri"/>
              </a:defRPr>
            </a:lvl1pPr>
            <a:lvl2pPr marL="1219170" marR="0" lvl="1" indent="-304792" algn="l" rtl="0">
              <a:lnSpc>
                <a:spcPct val="90000"/>
              </a:lnSpc>
              <a:spcBef>
                <a:spcPts val="1067"/>
              </a:spcBef>
              <a:spcAft>
                <a:spcPts val="0"/>
              </a:spcAft>
              <a:buClr>
                <a:schemeClr val="dk1"/>
              </a:buClr>
              <a:buSzPts val="1200"/>
              <a:buFont typeface="Arial"/>
              <a:buNone/>
              <a:defRPr sz="1600" b="0" i="0" u="none" strike="noStrike" cap="none">
                <a:solidFill>
                  <a:schemeClr val="dk1"/>
                </a:solidFill>
                <a:latin typeface="Calibri"/>
                <a:ea typeface="Calibri"/>
                <a:cs typeface="Calibri"/>
                <a:sym typeface="Calibri"/>
              </a:defRPr>
            </a:lvl2pPr>
            <a:lvl3pPr marL="1828754" marR="0" lvl="2" indent="-304792" algn="l" rtl="0">
              <a:lnSpc>
                <a:spcPct val="90000"/>
              </a:lnSpc>
              <a:spcBef>
                <a:spcPts val="533"/>
              </a:spcBef>
              <a:spcAft>
                <a:spcPts val="0"/>
              </a:spcAft>
              <a:buClr>
                <a:schemeClr val="dk1"/>
              </a:buClr>
              <a:buSzPts val="1200"/>
              <a:buFont typeface="Arial"/>
              <a:buNone/>
              <a:defRPr sz="1600" b="0" i="0" u="none" strike="noStrike" cap="none">
                <a:solidFill>
                  <a:schemeClr val="dk1"/>
                </a:solidFill>
                <a:latin typeface="Calibri"/>
                <a:ea typeface="Calibri"/>
                <a:cs typeface="Calibri"/>
                <a:sym typeface="Calibri"/>
              </a:defRPr>
            </a:lvl3pPr>
            <a:lvl4pPr marL="2438339" marR="0" lvl="3" indent="-304792" algn="l" rtl="0">
              <a:lnSpc>
                <a:spcPct val="90000"/>
              </a:lnSpc>
              <a:spcBef>
                <a:spcPts val="533"/>
              </a:spcBef>
              <a:spcAft>
                <a:spcPts val="0"/>
              </a:spcAft>
              <a:buClr>
                <a:schemeClr val="dk1"/>
              </a:buClr>
              <a:buSzPts val="1200"/>
              <a:buFont typeface="Arial"/>
              <a:buNone/>
              <a:defRPr sz="1600" b="0" i="0" u="none" strike="noStrike" cap="none">
                <a:solidFill>
                  <a:schemeClr val="dk1"/>
                </a:solidFill>
                <a:latin typeface="Calibri"/>
                <a:ea typeface="Calibri"/>
                <a:cs typeface="Calibri"/>
                <a:sym typeface="Calibri"/>
              </a:defRPr>
            </a:lvl4pPr>
            <a:lvl5pPr marL="3047924" marR="0" lvl="4" indent="-304792" algn="l" rtl="0">
              <a:lnSpc>
                <a:spcPct val="90000"/>
              </a:lnSpc>
              <a:spcBef>
                <a:spcPts val="533"/>
              </a:spcBef>
              <a:spcAft>
                <a:spcPts val="0"/>
              </a:spcAft>
              <a:buClr>
                <a:schemeClr val="dk1"/>
              </a:buClr>
              <a:buSzPts val="1200"/>
              <a:buFont typeface="Arial"/>
              <a:buNone/>
              <a:defRPr sz="1600"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040857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5F6DE53-9936-DD46-A164-C7DFCE389A1E}"/>
              </a:ext>
            </a:extLst>
          </p:cNvPr>
          <p:cNvSpPr>
            <a:spLocks noGrp="1"/>
          </p:cNvSpPr>
          <p:nvPr>
            <p:ph type="dt" sz="half" idx="10"/>
          </p:nvPr>
        </p:nvSpPr>
        <p:spPr/>
        <p:txBody>
          <a:bodyPr/>
          <a:lstStyle/>
          <a:p>
            <a:fld id="{8EFD4889-EF3A-8F48-981D-F26C3DF7D73C}" type="datetimeFigureOut">
              <a:rPr lang="en-US" smtClean="0"/>
              <a:t>6/10/21</a:t>
            </a:fld>
            <a:endParaRPr lang="en-US"/>
          </a:p>
        </p:txBody>
      </p:sp>
      <p:sp>
        <p:nvSpPr>
          <p:cNvPr id="4" name="Footer Placeholder 3">
            <a:extLst>
              <a:ext uri="{FF2B5EF4-FFF2-40B4-BE49-F238E27FC236}">
                <a16:creationId xmlns:a16="http://schemas.microsoft.com/office/drawing/2014/main" id="{02A89BB6-8814-4643-8491-323105E80E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13E4C1-10F8-ED4B-B789-43A92AB6D785}"/>
              </a:ext>
            </a:extLst>
          </p:cNvPr>
          <p:cNvSpPr>
            <a:spLocks noGrp="1"/>
          </p:cNvSpPr>
          <p:nvPr>
            <p:ph type="sldNum" sz="quarter" idx="12"/>
          </p:nvPr>
        </p:nvSpPr>
        <p:spPr/>
        <p:txBody>
          <a:bodyPr/>
          <a:lstStyle/>
          <a:p>
            <a:fld id="{D64CE749-9E19-2C4D-BC15-117D60A8DC75}" type="slidenum">
              <a:rPr lang="en-US" smtClean="0"/>
              <a:t>‹#›</a:t>
            </a:fld>
            <a:endParaRPr lang="en-US"/>
          </a:p>
        </p:txBody>
      </p:sp>
      <p:sp>
        <p:nvSpPr>
          <p:cNvPr id="6" name="Title 1">
            <a:extLst>
              <a:ext uri="{FF2B5EF4-FFF2-40B4-BE49-F238E27FC236}">
                <a16:creationId xmlns:a16="http://schemas.microsoft.com/office/drawing/2014/main" id="{B19F1845-54F8-C549-85B2-8B60FB451522}"/>
              </a:ext>
            </a:extLst>
          </p:cNvPr>
          <p:cNvSpPr>
            <a:spLocks noGrp="1"/>
          </p:cNvSpPr>
          <p:nvPr>
            <p:ph type="title"/>
          </p:nvPr>
        </p:nvSpPr>
        <p:spPr>
          <a:xfrm>
            <a:off x="838200" y="168742"/>
            <a:ext cx="10515600" cy="457223"/>
          </a:xfrm>
        </p:spPr>
        <p:txBody>
          <a:bodyPr>
            <a:normAutofit/>
          </a:bodyPr>
          <a:lstStyle>
            <a:lvl1pPr algn="ctr">
              <a:defRPr sz="2400" b="1"/>
            </a:lvl1pPr>
          </a:lstStyle>
          <a:p>
            <a:r>
              <a:rPr lang="en-US" dirty="0"/>
              <a:t>Click to edit Master title style</a:t>
            </a:r>
          </a:p>
        </p:txBody>
      </p:sp>
    </p:spTree>
    <p:extLst>
      <p:ext uri="{BB962C8B-B14F-4D97-AF65-F5344CB8AC3E}">
        <p14:creationId xmlns:p14="http://schemas.microsoft.com/office/powerpoint/2010/main" val="421642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95"/>
        <p:cNvGrpSpPr/>
        <p:nvPr/>
      </p:nvGrpSpPr>
      <p:grpSpPr>
        <a:xfrm>
          <a:off x="0" y="0"/>
          <a:ext cx="0" cy="0"/>
          <a:chOff x="0" y="0"/>
          <a:chExt cx="0" cy="0"/>
        </a:xfrm>
      </p:grpSpPr>
      <p:sp>
        <p:nvSpPr>
          <p:cNvPr id="96" name="Google Shape;96;p15"/>
          <p:cNvSpPr txBox="1">
            <a:spLocks noGrp="1"/>
          </p:cNvSpPr>
          <p:nvPr>
            <p:ph type="body" idx="1"/>
          </p:nvPr>
        </p:nvSpPr>
        <p:spPr>
          <a:xfrm>
            <a:off x="381001" y="1300578"/>
            <a:ext cx="11430001" cy="4496081"/>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1000"/>
              </a:spcBef>
              <a:spcAft>
                <a:spcPts val="0"/>
              </a:spcAft>
              <a:buClr>
                <a:srgbClr val="03283F"/>
              </a:buClr>
              <a:buSzPts val="2600"/>
              <a:buFont typeface="Arial"/>
              <a:buChar char="•"/>
              <a:defRPr sz="2000" b="0" i="0" u="none" strike="noStrike" cap="none">
                <a:solidFill>
                  <a:srgbClr val="03283F"/>
                </a:solidFill>
                <a:latin typeface="Calibri"/>
                <a:ea typeface="Calibri"/>
                <a:cs typeface="Calibri"/>
                <a:sym typeface="Calibri"/>
              </a:defRPr>
            </a:lvl1pPr>
            <a:lvl2pPr marL="914400" marR="0" lvl="1" indent="-377190" algn="l" rtl="0">
              <a:lnSpc>
                <a:spcPct val="100000"/>
              </a:lnSpc>
              <a:spcBef>
                <a:spcPts val="500"/>
              </a:spcBef>
              <a:spcAft>
                <a:spcPts val="0"/>
              </a:spcAft>
              <a:buClr>
                <a:srgbClr val="03283F"/>
              </a:buClr>
              <a:buSzPts val="2340"/>
              <a:buFont typeface="Arial"/>
              <a:buChar char="•"/>
              <a:defRPr sz="1800" b="0" i="0" u="none" strike="noStrike" cap="none">
                <a:solidFill>
                  <a:srgbClr val="03283F"/>
                </a:solidFill>
                <a:latin typeface="Calibri"/>
                <a:ea typeface="Calibri"/>
                <a:cs typeface="Calibri"/>
                <a:sym typeface="Calibri"/>
              </a:defRPr>
            </a:lvl2pPr>
            <a:lvl3pPr marL="1371600" marR="0" lvl="2" indent="-360680" algn="l" rtl="0">
              <a:lnSpc>
                <a:spcPct val="100000"/>
              </a:lnSpc>
              <a:spcBef>
                <a:spcPts val="500"/>
              </a:spcBef>
              <a:spcAft>
                <a:spcPts val="0"/>
              </a:spcAft>
              <a:buClr>
                <a:srgbClr val="03283F"/>
              </a:buClr>
              <a:buSzPts val="2080"/>
              <a:buFont typeface="Arial"/>
              <a:buChar char="•"/>
              <a:defRPr sz="1600" b="0" i="0" u="none" strike="noStrike" cap="none">
                <a:solidFill>
                  <a:srgbClr val="03283F"/>
                </a:solidFill>
                <a:latin typeface="Calibri"/>
                <a:ea typeface="Calibri"/>
                <a:cs typeface="Calibri"/>
                <a:sym typeface="Calibri"/>
              </a:defRPr>
            </a:lvl3pPr>
            <a:lvl4pPr marL="1828800" marR="0" lvl="3" indent="-344169" algn="l" rtl="0">
              <a:lnSpc>
                <a:spcPct val="100000"/>
              </a:lnSpc>
              <a:spcBef>
                <a:spcPts val="500"/>
              </a:spcBef>
              <a:spcAft>
                <a:spcPts val="0"/>
              </a:spcAft>
              <a:buClr>
                <a:srgbClr val="03283F"/>
              </a:buClr>
              <a:buSzPts val="1820"/>
              <a:buFont typeface="Arial"/>
              <a:buChar char="•"/>
              <a:defRPr sz="1400" b="0" i="0" u="none" strike="noStrike" cap="none">
                <a:solidFill>
                  <a:srgbClr val="03283F"/>
                </a:solidFill>
                <a:latin typeface="Calibri"/>
                <a:ea typeface="Calibri"/>
                <a:cs typeface="Calibri"/>
                <a:sym typeface="Calibri"/>
              </a:defRPr>
            </a:lvl4pPr>
            <a:lvl5pPr marL="2286000" marR="0" lvl="4" indent="-327660" algn="l" rtl="0">
              <a:lnSpc>
                <a:spcPct val="100000"/>
              </a:lnSpc>
              <a:spcBef>
                <a:spcPts val="500"/>
              </a:spcBef>
              <a:spcAft>
                <a:spcPts val="0"/>
              </a:spcAft>
              <a:buClr>
                <a:srgbClr val="03283F"/>
              </a:buClr>
              <a:buSzPts val="1560"/>
              <a:buFont typeface="Arial"/>
              <a:buChar char="•"/>
              <a:defRPr sz="1200" b="0" i="0" u="none" strike="noStrike" cap="none">
                <a:solidFill>
                  <a:srgbClr val="03283F"/>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 name="Google Shape;97;p15"/>
          <p:cNvSpPr txBox="1">
            <a:spLocks noGrp="1"/>
          </p:cNvSpPr>
          <p:nvPr>
            <p:ph type="title"/>
          </p:nvPr>
        </p:nvSpPr>
        <p:spPr>
          <a:xfrm>
            <a:off x="381000" y="457200"/>
            <a:ext cx="11430000" cy="84337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FF4C1D"/>
              </a:buClr>
              <a:buSzPts val="2400"/>
              <a:buFont typeface="Calibri"/>
              <a:buNone/>
              <a:defRPr sz="2400" b="1" i="0" u="none" strike="noStrike" cap="none">
                <a:solidFill>
                  <a:srgbClr val="FF4C1D"/>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2414069638"/>
      </p:ext>
    </p:extLst>
  </p:cSld>
  <p:clrMapOvr>
    <a:masterClrMapping/>
  </p:clrMapOvr>
  <p:extLst>
    <p:ext uri="{DCECCB84-F9BA-43D5-87BE-67443E8EF086}">
      <p15:sldGuideLst xmlns:p15="http://schemas.microsoft.com/office/powerpoint/2012/main">
        <p15:guide id="1" pos="74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OC: Plain">
  <p:cSld name="TOC: Plain">
    <p:spTree>
      <p:nvGrpSpPr>
        <p:cNvPr id="1" name="Shape 110"/>
        <p:cNvGrpSpPr/>
        <p:nvPr/>
      </p:nvGrpSpPr>
      <p:grpSpPr>
        <a:xfrm>
          <a:off x="0" y="0"/>
          <a:ext cx="0" cy="0"/>
          <a:chOff x="0" y="0"/>
          <a:chExt cx="0" cy="0"/>
        </a:xfrm>
      </p:grpSpPr>
      <p:sp>
        <p:nvSpPr>
          <p:cNvPr id="111" name="Google Shape;111;p19"/>
          <p:cNvSpPr txBox="1">
            <a:spLocks noGrp="1"/>
          </p:cNvSpPr>
          <p:nvPr>
            <p:ph type="title"/>
          </p:nvPr>
        </p:nvSpPr>
        <p:spPr>
          <a:xfrm>
            <a:off x="381000" y="457200"/>
            <a:ext cx="11430000" cy="84337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FF4C1D"/>
              </a:buClr>
              <a:buSzPts val="2400"/>
              <a:buFont typeface="Calibri"/>
              <a:buNone/>
              <a:defRPr sz="2400" b="1" i="0" u="none" strike="noStrike" cap="none">
                <a:solidFill>
                  <a:srgbClr val="FF4C1D"/>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509607994"/>
      </p:ext>
    </p:extLst>
  </p:cSld>
  <p:clrMapOvr>
    <a:masterClrMapping/>
  </p:clrMapOvr>
  <p:extLst>
    <p:ext uri="{DCECCB84-F9BA-43D5-87BE-67443E8EF086}">
      <p15:sldGuideLst xmlns:p15="http://schemas.microsoft.com/office/powerpoint/2012/main">
        <p15:guide id="1" orient="horz" pos="261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cSld name="1_Title Slide">
    <p:bg>
      <p:bgPr>
        <a:solidFill>
          <a:srgbClr val="00497A"/>
        </a:solidFill>
        <a:effectLst/>
      </p:bgPr>
    </p:bg>
    <p:spTree>
      <p:nvGrpSpPr>
        <p:cNvPr id="1" name=""/>
        <p:cNvGrpSpPr/>
        <p:nvPr/>
      </p:nvGrpSpPr>
      <p:grpSpPr>
        <a:xfrm>
          <a:off x="0" y="0"/>
          <a:ext cx="0" cy="0"/>
          <a:chOff x="0" y="0"/>
          <a:chExt cx="0" cy="0"/>
        </a:xfrm>
      </p:grpSpPr>
      <p:pic>
        <p:nvPicPr>
          <p:cNvPr id="13" name="Google Shape;10;p11" descr="Google Shape;10;p11"/>
          <p:cNvPicPr>
            <a:picLocks noChangeAspect="1"/>
          </p:cNvPicPr>
          <p:nvPr/>
        </p:nvPicPr>
        <p:blipFill>
          <a:blip r:embed="rId2"/>
          <a:stretch>
            <a:fillRect/>
          </a:stretch>
        </p:blipFill>
        <p:spPr>
          <a:xfrm>
            <a:off x="5476445" y="894071"/>
            <a:ext cx="1355108" cy="1413792"/>
          </a:xfrm>
          <a:prstGeom prst="rect">
            <a:avLst/>
          </a:prstGeom>
          <a:ln w="12700">
            <a:miter lim="400000"/>
          </a:ln>
        </p:spPr>
      </p:pic>
      <p:pic>
        <p:nvPicPr>
          <p:cNvPr id="14" name="Google Shape;12;p12" descr="Google Shape;12;p12"/>
          <p:cNvPicPr>
            <a:picLocks noChangeAspect="1"/>
          </p:cNvPicPr>
          <p:nvPr/>
        </p:nvPicPr>
        <p:blipFill>
          <a:blip r:embed="rId3">
            <a:alphaModFix amt="18000"/>
          </a:blip>
          <a:srcRect t="51959" r="57295" b="12006"/>
          <a:stretch>
            <a:fillRect/>
          </a:stretch>
        </p:blipFill>
        <p:spPr>
          <a:xfrm>
            <a:off x="-1" y="-1"/>
            <a:ext cx="12192002" cy="6858002"/>
          </a:xfrm>
          <a:prstGeom prst="rect">
            <a:avLst/>
          </a:prstGeom>
          <a:ln w="12700">
            <a:miter lim="400000"/>
          </a:ln>
        </p:spPr>
      </p:pic>
      <p:sp>
        <p:nvSpPr>
          <p:cNvPr id="15" name="Nivel de texto 1…"/>
          <p:cNvSpPr txBox="1">
            <a:spLocks noGrp="1"/>
          </p:cNvSpPr>
          <p:nvPr>
            <p:ph type="body" sz="quarter" idx="1"/>
          </p:nvPr>
        </p:nvSpPr>
        <p:spPr>
          <a:xfrm>
            <a:off x="1096962" y="3734482"/>
            <a:ext cx="9998076" cy="759888"/>
          </a:xfrm>
          <a:prstGeom prst="rect">
            <a:avLst/>
          </a:prstGeom>
        </p:spPr>
        <p:txBody>
          <a:bodyPr lIns="45699" tIns="45699" rIns="45699" bIns="45699">
            <a:normAutofit/>
          </a:bodyPr>
          <a:lstStyle>
            <a:lvl1pPr marL="228600" algn="ctr">
              <a:lnSpc>
                <a:spcPct val="90000"/>
              </a:lnSpc>
              <a:spcBef>
                <a:spcPts val="1000"/>
              </a:spcBef>
              <a:defRPr sz="4800" b="1">
                <a:solidFill>
                  <a:srgbClr val="FFFFFF"/>
                </a:solidFill>
                <a:latin typeface="Calibri"/>
                <a:ea typeface="Calibri"/>
                <a:cs typeface="Calibri"/>
                <a:sym typeface="Calibri"/>
              </a:defRPr>
            </a:lvl1pPr>
            <a:lvl2pPr marL="228600" indent="457200" algn="ctr">
              <a:lnSpc>
                <a:spcPct val="90000"/>
              </a:lnSpc>
              <a:spcBef>
                <a:spcPts val="1000"/>
              </a:spcBef>
              <a:defRPr sz="4800" b="1">
                <a:solidFill>
                  <a:srgbClr val="FFFFFF"/>
                </a:solidFill>
                <a:latin typeface="Calibri"/>
                <a:ea typeface="Calibri"/>
                <a:cs typeface="Calibri"/>
                <a:sym typeface="Calibri"/>
              </a:defRPr>
            </a:lvl2pPr>
            <a:lvl3pPr marL="228600" indent="914400" algn="ctr">
              <a:lnSpc>
                <a:spcPct val="90000"/>
              </a:lnSpc>
              <a:spcBef>
                <a:spcPts val="1000"/>
              </a:spcBef>
              <a:defRPr sz="4800" b="1">
                <a:solidFill>
                  <a:srgbClr val="FFFFFF"/>
                </a:solidFill>
                <a:latin typeface="Calibri"/>
                <a:ea typeface="Calibri"/>
                <a:cs typeface="Calibri"/>
                <a:sym typeface="Calibri"/>
              </a:defRPr>
            </a:lvl3pPr>
            <a:lvl4pPr marL="228600" indent="1371600" algn="ctr">
              <a:lnSpc>
                <a:spcPct val="90000"/>
              </a:lnSpc>
              <a:spcBef>
                <a:spcPts val="1000"/>
              </a:spcBef>
              <a:defRPr sz="4800" b="1">
                <a:solidFill>
                  <a:srgbClr val="FFFFFF"/>
                </a:solidFill>
                <a:latin typeface="Calibri"/>
                <a:ea typeface="Calibri"/>
                <a:cs typeface="Calibri"/>
                <a:sym typeface="Calibri"/>
              </a:defRPr>
            </a:lvl4pPr>
            <a:lvl5pPr marL="228600" indent="1828800" algn="ctr">
              <a:lnSpc>
                <a:spcPct val="90000"/>
              </a:lnSpc>
              <a:spcBef>
                <a:spcPts val="1000"/>
              </a:spcBef>
              <a:defRPr sz="4800" b="1">
                <a:solidFill>
                  <a:srgbClr val="FFFFFF"/>
                </a:solidFill>
                <a:latin typeface="Calibri"/>
                <a:ea typeface="Calibri"/>
                <a:cs typeface="Calibri"/>
                <a:sym typeface="Calibri"/>
              </a:defRPr>
            </a:lvl5pPr>
          </a:lstStyle>
          <a:p>
            <a:r>
              <a:t>Nivel de texto 1</a:t>
            </a:r>
          </a:p>
          <a:p>
            <a:pPr lvl="1"/>
            <a:r>
              <a:t>Nivel de texto 2</a:t>
            </a:r>
          </a:p>
          <a:p>
            <a:pPr lvl="2"/>
            <a:r>
              <a:t>Nivel de texto 3</a:t>
            </a:r>
          </a:p>
          <a:p>
            <a:pPr lvl="3"/>
            <a:r>
              <a:t>Nivel de texto 4</a:t>
            </a:r>
          </a:p>
          <a:p>
            <a:pPr lvl="4"/>
            <a:r>
              <a:t>Nivel de texto 5</a:t>
            </a:r>
          </a:p>
        </p:txBody>
      </p:sp>
      <p:sp>
        <p:nvSpPr>
          <p:cNvPr id="16" name="Google Shape;15;p12"/>
          <p:cNvSpPr txBox="1">
            <a:spLocks noGrp="1"/>
          </p:cNvSpPr>
          <p:nvPr>
            <p:ph type="body" sz="quarter" idx="21"/>
          </p:nvPr>
        </p:nvSpPr>
        <p:spPr>
          <a:xfrm>
            <a:off x="1828800" y="4536747"/>
            <a:ext cx="8826501" cy="651481"/>
          </a:xfrm>
          <a:prstGeom prst="rect">
            <a:avLst/>
          </a:prstGeom>
        </p:spPr>
        <p:txBody>
          <a:bodyPr lIns="45699" tIns="45699" rIns="45699" bIns="45699">
            <a:normAutofit/>
          </a:bodyPr>
          <a:lstStyle/>
          <a:p>
            <a:pPr marL="228600" algn="ctr">
              <a:lnSpc>
                <a:spcPct val="90000"/>
              </a:lnSpc>
              <a:spcBef>
                <a:spcPts val="1000"/>
              </a:spcBef>
              <a:defRPr sz="2400">
                <a:solidFill>
                  <a:srgbClr val="FFFFFF"/>
                </a:solidFill>
                <a:latin typeface="Calibri"/>
                <a:ea typeface="Calibri"/>
                <a:cs typeface="Calibri"/>
                <a:sym typeface="Calibri"/>
              </a:defRPr>
            </a:pPr>
            <a:endParaRPr/>
          </a:p>
        </p:txBody>
      </p:sp>
      <p:sp>
        <p:nvSpPr>
          <p:cNvPr id="17" name="Google Shape;16;p12"/>
          <p:cNvSpPr txBox="1">
            <a:spLocks noGrp="1"/>
          </p:cNvSpPr>
          <p:nvPr>
            <p:ph type="body" sz="quarter" idx="22"/>
          </p:nvPr>
        </p:nvSpPr>
        <p:spPr>
          <a:xfrm>
            <a:off x="1828800" y="6069252"/>
            <a:ext cx="8826501" cy="651481"/>
          </a:xfrm>
          <a:prstGeom prst="rect">
            <a:avLst/>
          </a:prstGeom>
        </p:spPr>
        <p:txBody>
          <a:bodyPr lIns="45699" tIns="45699" rIns="45699" bIns="45699">
            <a:normAutofit/>
          </a:bodyPr>
          <a:lstStyle/>
          <a:p>
            <a:pPr marL="228600" algn="ctr">
              <a:lnSpc>
                <a:spcPct val="90000"/>
              </a:lnSpc>
              <a:spcBef>
                <a:spcPts val="1000"/>
              </a:spcBef>
              <a:defRPr sz="1900">
                <a:solidFill>
                  <a:srgbClr val="FFFFFF"/>
                </a:solidFill>
                <a:latin typeface="Calibri"/>
                <a:ea typeface="Calibri"/>
                <a:cs typeface="Calibri"/>
                <a:sym typeface="Calibri"/>
              </a:defRPr>
            </a:pPr>
            <a:endParaRPr/>
          </a:p>
        </p:txBody>
      </p:sp>
      <p:sp>
        <p:nvSpPr>
          <p:cNvPr id="18" name="Número de diapositiva"/>
          <p:cNvSpPr txBox="1">
            <a:spLocks noGrp="1"/>
          </p:cNvSpPr>
          <p:nvPr>
            <p:ph type="sldNum" sz="quarter" idx="2"/>
          </p:nvPr>
        </p:nvSpPr>
        <p:spPr>
          <a:xfrm>
            <a:off x="5892800" y="6172200"/>
            <a:ext cx="2844800" cy="368301"/>
          </a:xfrm>
          <a:prstGeom prst="rect">
            <a:avLst/>
          </a:prstGeom>
        </p:spPr>
        <p:txBody>
          <a:bodyPr lIns="45719" tIns="45719" rIns="45719" bIns="45719" anchor="ctr"/>
          <a:lstStyle>
            <a:lvl1pPr>
              <a:defRPr sz="120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354034471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154B9C-C009-4CC1-A153-30A12D0A1913}" type="datetimeFigureOut">
              <a:rPr lang="en-US" smtClean="0"/>
              <a:t>6/10/21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F3BDF-321D-45B6-88DB-7D066CAF8885}" type="slidenum">
              <a:rPr lang="en-US" smtClean="0"/>
              <a:t>‹#›</a:t>
            </a:fld>
            <a:endParaRPr lang="en-US"/>
          </a:p>
        </p:txBody>
      </p:sp>
    </p:spTree>
    <p:extLst>
      <p:ext uri="{BB962C8B-B14F-4D97-AF65-F5344CB8AC3E}">
        <p14:creationId xmlns:p14="http://schemas.microsoft.com/office/powerpoint/2010/main" val="2836144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154B9C-C009-4CC1-A153-30A12D0A1913}" type="datetimeFigureOut">
              <a:rPr lang="en-US" smtClean="0"/>
              <a:t>6/10/21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F3BDF-321D-45B6-88DB-7D066CAF8885}" type="slidenum">
              <a:rPr lang="en-US" smtClean="0"/>
              <a:t>‹#›</a:t>
            </a:fld>
            <a:endParaRPr lang="en-US"/>
          </a:p>
        </p:txBody>
      </p:sp>
    </p:spTree>
    <p:extLst>
      <p:ext uri="{BB962C8B-B14F-4D97-AF65-F5344CB8AC3E}">
        <p14:creationId xmlns:p14="http://schemas.microsoft.com/office/powerpoint/2010/main" val="3048394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154B9C-C009-4CC1-A153-30A12D0A1913}" type="datetimeFigureOut">
              <a:rPr lang="en-US" smtClean="0"/>
              <a:t>6/10/21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FF3BDF-321D-45B6-88DB-7D066CAF8885}" type="slidenum">
              <a:rPr lang="en-US" smtClean="0"/>
              <a:t>‹#›</a:t>
            </a:fld>
            <a:endParaRPr lang="en-US"/>
          </a:p>
        </p:txBody>
      </p:sp>
    </p:spTree>
    <p:extLst>
      <p:ext uri="{BB962C8B-B14F-4D97-AF65-F5344CB8AC3E}">
        <p14:creationId xmlns:p14="http://schemas.microsoft.com/office/powerpoint/2010/main" val="4075109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154B9C-C009-4CC1-A153-30A12D0A1913}" type="datetimeFigureOut">
              <a:rPr lang="en-US" smtClean="0"/>
              <a:t>6/10/21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FF3BDF-321D-45B6-88DB-7D066CAF8885}" type="slidenum">
              <a:rPr lang="en-US" smtClean="0"/>
              <a:t>‹#›</a:t>
            </a:fld>
            <a:endParaRPr lang="en-US"/>
          </a:p>
        </p:txBody>
      </p:sp>
    </p:spTree>
    <p:extLst>
      <p:ext uri="{BB962C8B-B14F-4D97-AF65-F5344CB8AC3E}">
        <p14:creationId xmlns:p14="http://schemas.microsoft.com/office/powerpoint/2010/main" val="1204489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154B9C-C009-4CC1-A153-30A12D0A1913}" type="datetimeFigureOut">
              <a:rPr lang="en-US" smtClean="0"/>
              <a:t>6/10/21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FF3BDF-321D-45B6-88DB-7D066CAF8885}" type="slidenum">
              <a:rPr lang="en-US" smtClean="0"/>
              <a:t>‹#›</a:t>
            </a:fld>
            <a:endParaRPr lang="en-US"/>
          </a:p>
        </p:txBody>
      </p:sp>
    </p:spTree>
    <p:extLst>
      <p:ext uri="{BB962C8B-B14F-4D97-AF65-F5344CB8AC3E}">
        <p14:creationId xmlns:p14="http://schemas.microsoft.com/office/powerpoint/2010/main" val="1798116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154B9C-C009-4CC1-A153-30A12D0A1913}" type="datetimeFigureOut">
              <a:rPr lang="en-US" smtClean="0"/>
              <a:t>6/10/21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FF3BDF-321D-45B6-88DB-7D066CAF8885}" type="slidenum">
              <a:rPr lang="en-US" smtClean="0"/>
              <a:t>‹#›</a:t>
            </a:fld>
            <a:endParaRPr lang="en-US"/>
          </a:p>
        </p:txBody>
      </p:sp>
    </p:spTree>
    <p:extLst>
      <p:ext uri="{BB962C8B-B14F-4D97-AF65-F5344CB8AC3E}">
        <p14:creationId xmlns:p14="http://schemas.microsoft.com/office/powerpoint/2010/main" val="3776003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1154B9C-C009-4CC1-A153-30A12D0A1913}" type="datetimeFigureOut">
              <a:rPr lang="en-US" smtClean="0"/>
              <a:t>6/10/21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FF3BDF-321D-45B6-88DB-7D066CAF8885}" type="slidenum">
              <a:rPr lang="en-US" smtClean="0"/>
              <a:t>‹#›</a:t>
            </a:fld>
            <a:endParaRPr lang="en-US"/>
          </a:p>
        </p:txBody>
      </p:sp>
    </p:spTree>
    <p:extLst>
      <p:ext uri="{BB962C8B-B14F-4D97-AF65-F5344CB8AC3E}">
        <p14:creationId xmlns:p14="http://schemas.microsoft.com/office/powerpoint/2010/main" val="1519572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1154B9C-C009-4CC1-A153-30A12D0A1913}" type="datetimeFigureOut">
              <a:rPr lang="en-US" smtClean="0"/>
              <a:t>6/10/21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FF3BDF-321D-45B6-88DB-7D066CAF8885}" type="slidenum">
              <a:rPr lang="en-US" smtClean="0"/>
              <a:t>‹#›</a:t>
            </a:fld>
            <a:endParaRPr lang="en-US"/>
          </a:p>
        </p:txBody>
      </p:sp>
    </p:spTree>
    <p:extLst>
      <p:ext uri="{BB962C8B-B14F-4D97-AF65-F5344CB8AC3E}">
        <p14:creationId xmlns:p14="http://schemas.microsoft.com/office/powerpoint/2010/main" val="3577216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154B9C-C009-4CC1-A153-30A12D0A1913}" type="datetimeFigureOut">
              <a:rPr lang="en-US" smtClean="0"/>
              <a:t>6/10/21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FF3BDF-321D-45B6-88DB-7D066CAF8885}" type="slidenum">
              <a:rPr lang="en-US" smtClean="0"/>
              <a:t>‹#›</a:t>
            </a:fld>
            <a:endParaRPr lang="en-US"/>
          </a:p>
        </p:txBody>
      </p:sp>
    </p:spTree>
    <p:extLst>
      <p:ext uri="{BB962C8B-B14F-4D97-AF65-F5344CB8AC3E}">
        <p14:creationId xmlns:p14="http://schemas.microsoft.com/office/powerpoint/2010/main" val="2161913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hyperlink" Target="http://www.healthcareclimate/" TargetMode="External"/><Relationship Id="rId4" Type="http://schemas.openxmlformats.org/officeDocument/2006/relationships/hyperlink" Target="http://www.healthcareclimateaction.or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COP26Health@fcdo.gov.uk" TargetMode="External"/><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image" Target="../media/image19.emf"/><Relationship Id="rId3" Type="http://schemas.openxmlformats.org/officeDocument/2006/relationships/image" Target="../media/image9.emf"/><Relationship Id="rId7" Type="http://schemas.openxmlformats.org/officeDocument/2006/relationships/image" Target="../media/image13.emf"/><Relationship Id="rId12" Type="http://schemas.openxmlformats.org/officeDocument/2006/relationships/image" Target="../media/image18.emf"/><Relationship Id="rId2" Type="http://schemas.openxmlformats.org/officeDocument/2006/relationships/notesSlide" Target="../notesSlides/notesSlide3.xml"/><Relationship Id="rId16" Type="http://schemas.openxmlformats.org/officeDocument/2006/relationships/image" Target="../media/image22.tiff"/><Relationship Id="rId1" Type="http://schemas.openxmlformats.org/officeDocument/2006/relationships/slideLayout" Target="../slideLayouts/slideLayout14.xml"/><Relationship Id="rId6" Type="http://schemas.openxmlformats.org/officeDocument/2006/relationships/image" Target="../media/image12.emf"/><Relationship Id="rId11" Type="http://schemas.openxmlformats.org/officeDocument/2006/relationships/image" Target="../media/image17.emf"/><Relationship Id="rId5" Type="http://schemas.openxmlformats.org/officeDocument/2006/relationships/image" Target="../media/image11.emf"/><Relationship Id="rId15" Type="http://schemas.openxmlformats.org/officeDocument/2006/relationships/image" Target="../media/image21.emf"/><Relationship Id="rId10" Type="http://schemas.openxmlformats.org/officeDocument/2006/relationships/image" Target="../media/image16.emf"/><Relationship Id="rId4" Type="http://schemas.openxmlformats.org/officeDocument/2006/relationships/image" Target="../media/image10.emf"/><Relationship Id="rId9" Type="http://schemas.openxmlformats.org/officeDocument/2006/relationships/image" Target="../media/image15.emf"/><Relationship Id="rId14" Type="http://schemas.openxmlformats.org/officeDocument/2006/relationships/image" Target="../media/image20.emf"/></Relationships>
</file>

<file path=ppt/slides/_rels/slide8.xml.rels><?xml version="1.0" encoding="UTF-8" standalone="yes"?>
<Relationships xmlns="http://schemas.openxmlformats.org/package/2006/relationships"><Relationship Id="rId8" Type="http://schemas.openxmlformats.org/officeDocument/2006/relationships/image" Target="../media/image28.emf"/><Relationship Id="rId13" Type="http://schemas.openxmlformats.org/officeDocument/2006/relationships/image" Target="../media/image33.emf"/><Relationship Id="rId18" Type="http://schemas.openxmlformats.org/officeDocument/2006/relationships/image" Target="../media/image38.emf"/><Relationship Id="rId3" Type="http://schemas.openxmlformats.org/officeDocument/2006/relationships/image" Target="../media/image23.emf"/><Relationship Id="rId21" Type="http://schemas.openxmlformats.org/officeDocument/2006/relationships/image" Target="../media/image41.emf"/><Relationship Id="rId7" Type="http://schemas.openxmlformats.org/officeDocument/2006/relationships/image" Target="../media/image27.emf"/><Relationship Id="rId12" Type="http://schemas.openxmlformats.org/officeDocument/2006/relationships/image" Target="../media/image32.emf"/><Relationship Id="rId17" Type="http://schemas.openxmlformats.org/officeDocument/2006/relationships/image" Target="../media/image37.emf"/><Relationship Id="rId25" Type="http://schemas.openxmlformats.org/officeDocument/2006/relationships/image" Target="../media/image45.emf"/><Relationship Id="rId2" Type="http://schemas.openxmlformats.org/officeDocument/2006/relationships/notesSlide" Target="../notesSlides/notesSlide4.xml"/><Relationship Id="rId16" Type="http://schemas.openxmlformats.org/officeDocument/2006/relationships/image" Target="../media/image36.emf"/><Relationship Id="rId20" Type="http://schemas.openxmlformats.org/officeDocument/2006/relationships/image" Target="../media/image40.emf"/><Relationship Id="rId1" Type="http://schemas.openxmlformats.org/officeDocument/2006/relationships/slideLayout" Target="../slideLayouts/slideLayout6.xml"/><Relationship Id="rId6" Type="http://schemas.openxmlformats.org/officeDocument/2006/relationships/image" Target="../media/image26.emf"/><Relationship Id="rId11" Type="http://schemas.openxmlformats.org/officeDocument/2006/relationships/image" Target="../media/image31.emf"/><Relationship Id="rId24" Type="http://schemas.openxmlformats.org/officeDocument/2006/relationships/image" Target="../media/image44.emf"/><Relationship Id="rId5" Type="http://schemas.openxmlformats.org/officeDocument/2006/relationships/image" Target="../media/image25.emf"/><Relationship Id="rId15" Type="http://schemas.openxmlformats.org/officeDocument/2006/relationships/image" Target="../media/image35.emf"/><Relationship Id="rId23" Type="http://schemas.openxmlformats.org/officeDocument/2006/relationships/image" Target="../media/image43.emf"/><Relationship Id="rId10" Type="http://schemas.openxmlformats.org/officeDocument/2006/relationships/image" Target="../media/image30.emf"/><Relationship Id="rId19" Type="http://schemas.openxmlformats.org/officeDocument/2006/relationships/image" Target="../media/image39.emf"/><Relationship Id="rId4" Type="http://schemas.openxmlformats.org/officeDocument/2006/relationships/image" Target="../media/image24.emf"/><Relationship Id="rId9" Type="http://schemas.openxmlformats.org/officeDocument/2006/relationships/image" Target="../media/image29.emf"/><Relationship Id="rId14" Type="http://schemas.openxmlformats.org/officeDocument/2006/relationships/image" Target="../media/image34.emf"/><Relationship Id="rId22" Type="http://schemas.openxmlformats.org/officeDocument/2006/relationships/image" Target="../media/image42.emf"/></Relationships>
</file>

<file path=ppt/slides/_rels/slide9.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4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Google Shape;52;p1"/>
          <p:cNvSpPr txBox="1">
            <a:spLocks noGrp="1"/>
          </p:cNvSpPr>
          <p:nvPr>
            <p:ph type="subTitle" sz="quarter" idx="1"/>
          </p:nvPr>
        </p:nvSpPr>
        <p:spPr>
          <a:xfrm>
            <a:off x="1096962" y="2932158"/>
            <a:ext cx="9998076" cy="759888"/>
          </a:xfrm>
          <a:prstGeom prst="rect">
            <a:avLst/>
          </a:prstGeom>
        </p:spPr>
        <p:txBody>
          <a:bodyPr/>
          <a:lstStyle>
            <a:lvl1pPr marL="0">
              <a:spcBef>
                <a:spcPts val="0"/>
              </a:spcBef>
            </a:lvl1pPr>
          </a:lstStyle>
          <a:p>
            <a:pPr indent="0">
              <a:buNone/>
            </a:pPr>
            <a:r>
              <a:rPr lang="en-GB" b="0" dirty="0"/>
              <a:t>COP26 Initiatives on Climate Resilient and Sustainable Low-carbon Emission Health Systems</a:t>
            </a:r>
            <a:endParaRPr dirty="0"/>
          </a:p>
        </p:txBody>
      </p:sp>
    </p:spTree>
    <p:extLst>
      <p:ext uri="{BB962C8B-B14F-4D97-AF65-F5344CB8AC3E}">
        <p14:creationId xmlns:p14="http://schemas.microsoft.com/office/powerpoint/2010/main" val="1047364941"/>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942" y="310364"/>
            <a:ext cx="10515600" cy="827060"/>
          </a:xfrm>
        </p:spPr>
        <p:txBody>
          <a:bodyPr>
            <a:normAutofit/>
          </a:bodyPr>
          <a:lstStyle/>
          <a:p>
            <a:r>
              <a:rPr lang="en-GB" sz="2800" b="1" dirty="0">
                <a:solidFill>
                  <a:schemeClr val="accent2"/>
                </a:solidFill>
                <a:latin typeface="+mn-lt"/>
              </a:rPr>
              <a:t>Count</a:t>
            </a:r>
            <a:r>
              <a:rPr lang="en" sz="2800" b="1" dirty="0">
                <a:solidFill>
                  <a:schemeClr val="accent2"/>
                </a:solidFill>
                <a:latin typeface="+mn-lt"/>
                <a:ea typeface="Arial Black"/>
                <a:cs typeface="Arial Black"/>
                <a:sym typeface="Arial Black"/>
              </a:rPr>
              <a:t>r</a:t>
            </a:r>
            <a:r>
              <a:rPr lang="en-GB" sz="2800" b="1" dirty="0">
                <a:solidFill>
                  <a:schemeClr val="accent2"/>
                </a:solidFill>
                <a:latin typeface="+mn-lt"/>
              </a:rPr>
              <a:t>y Factsheets – 68 nations</a:t>
            </a:r>
            <a:endParaRPr lang="en-US" sz="2800" b="1" dirty="0">
              <a:solidFill>
                <a:schemeClr val="accent2"/>
              </a:solidFill>
              <a:latin typeface="+mn-lt"/>
            </a:endParaRPr>
          </a:p>
        </p:txBody>
      </p:sp>
      <p:pic>
        <p:nvPicPr>
          <p:cNvPr id="3" name="Picture 2"/>
          <p:cNvPicPr>
            <a:picLocks noChangeAspect="1"/>
          </p:cNvPicPr>
          <p:nvPr/>
        </p:nvPicPr>
        <p:blipFill>
          <a:blip r:embed="rId2"/>
          <a:stretch>
            <a:fillRect/>
          </a:stretch>
        </p:blipFill>
        <p:spPr>
          <a:xfrm>
            <a:off x="174702" y="1027905"/>
            <a:ext cx="5811410" cy="5468009"/>
          </a:xfrm>
          <a:prstGeom prst="rect">
            <a:avLst/>
          </a:prstGeom>
        </p:spPr>
      </p:pic>
      <p:pic>
        <p:nvPicPr>
          <p:cNvPr id="4" name="Picture 3"/>
          <p:cNvPicPr>
            <a:picLocks noChangeAspect="1"/>
          </p:cNvPicPr>
          <p:nvPr/>
        </p:nvPicPr>
        <p:blipFill>
          <a:blip r:embed="rId3"/>
          <a:stretch>
            <a:fillRect/>
          </a:stretch>
        </p:blipFill>
        <p:spPr>
          <a:xfrm>
            <a:off x="5986112" y="1137424"/>
            <a:ext cx="5794849" cy="5358490"/>
          </a:xfrm>
          <a:prstGeom prst="rect">
            <a:avLst/>
          </a:prstGeom>
        </p:spPr>
      </p:pic>
    </p:spTree>
    <p:extLst>
      <p:ext uri="{BB962C8B-B14F-4D97-AF65-F5344CB8AC3E}">
        <p14:creationId xmlns:p14="http://schemas.microsoft.com/office/powerpoint/2010/main" val="834921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3186909" cy="6867813"/>
          </a:xfrm>
          <a:prstGeom prst="rect">
            <a:avLst/>
          </a:prstGeom>
        </p:spPr>
      </p:pic>
      <p:sp>
        <p:nvSpPr>
          <p:cNvPr id="4" name="Title 5">
            <a:extLst>
              <a:ext uri="{FF2B5EF4-FFF2-40B4-BE49-F238E27FC236}">
                <a16:creationId xmlns:a16="http://schemas.microsoft.com/office/drawing/2014/main" id="{85A8E4E1-6886-1C4F-A0C3-7FD3D80AC1BE}"/>
              </a:ext>
            </a:extLst>
          </p:cNvPr>
          <p:cNvSpPr txBox="1">
            <a:spLocks/>
          </p:cNvSpPr>
          <p:nvPr/>
        </p:nvSpPr>
        <p:spPr>
          <a:xfrm>
            <a:off x="3605326" y="6102548"/>
            <a:ext cx="5976256" cy="84337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solidFill>
                  <a:schemeClr val="bg1"/>
                </a:solidFill>
                <a:hlinkClick r:id="rId4">
                  <a:extLst>
                    <a:ext uri="{A12FA001-AC4F-418D-AE19-62706E023703}">
                      <ahyp:hlinkClr xmlns:ahyp="http://schemas.microsoft.com/office/drawing/2018/hyperlinkcolor" val="tx"/>
                    </a:ext>
                  </a:extLst>
                </a:hlinkClick>
              </a:rPr>
              <a:t>www.healthcareclimateaction.org/</a:t>
            </a:r>
            <a:r>
              <a:rPr lang="en-US" sz="2400" dirty="0">
                <a:solidFill>
                  <a:schemeClr val="bg1"/>
                </a:solidFill>
                <a:hlinkClick r:id="rId5">
                  <a:extLst>
                    <a:ext uri="{A12FA001-AC4F-418D-AE19-62706E023703}">
                      <ahyp:hlinkClr xmlns:ahyp="http://schemas.microsoft.com/office/drawing/2018/hyperlinkcolor" val="tx"/>
                    </a:ext>
                  </a:extLst>
                </a:hlinkClick>
              </a:rPr>
              <a:t>roadmap</a:t>
            </a:r>
            <a:r>
              <a:rPr lang="en-US" sz="2600" dirty="0">
                <a:solidFill>
                  <a:srgbClr val="BFBFBF"/>
                </a:solidFill>
              </a:rPr>
              <a:t>|</a:t>
            </a:r>
            <a:endParaRPr lang="en-US" sz="2600" dirty="0"/>
          </a:p>
        </p:txBody>
      </p:sp>
    </p:spTree>
    <p:extLst>
      <p:ext uri="{BB962C8B-B14F-4D97-AF65-F5344CB8AC3E}">
        <p14:creationId xmlns:p14="http://schemas.microsoft.com/office/powerpoint/2010/main" val="700712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 </a:t>
            </a:r>
            <a:endParaRPr lang="en-US" dirty="0"/>
          </a:p>
        </p:txBody>
      </p:sp>
      <p:sp>
        <p:nvSpPr>
          <p:cNvPr id="3" name="Content Placeholder 2"/>
          <p:cNvSpPr>
            <a:spLocks noGrp="1"/>
          </p:cNvSpPr>
          <p:nvPr>
            <p:ph idx="1"/>
          </p:nvPr>
        </p:nvSpPr>
        <p:spPr/>
        <p:txBody>
          <a:bodyPr/>
          <a:lstStyle/>
          <a:p>
            <a:r>
              <a:rPr lang="en-GB" dirty="0"/>
              <a:t>NDC – Argentina – including health </a:t>
            </a:r>
          </a:p>
          <a:p>
            <a:r>
              <a:rPr lang="en-GB" dirty="0"/>
              <a:t>NHS Net zero plan</a:t>
            </a:r>
          </a:p>
          <a:p>
            <a:r>
              <a:rPr lang="en-GB" dirty="0"/>
              <a:t>Many countries taking action including:</a:t>
            </a:r>
          </a:p>
          <a:p>
            <a:endParaRPr lang="en-GB" dirty="0"/>
          </a:p>
          <a:p>
            <a:endParaRPr lang="en-GB" dirty="0"/>
          </a:p>
          <a:p>
            <a:endParaRPr lang="en-GB" dirty="0"/>
          </a:p>
          <a:p>
            <a:r>
              <a:rPr lang="en-GB" dirty="0"/>
              <a:t>Race to Zero </a:t>
            </a:r>
            <a:endParaRPr lang="en-US" dirty="0"/>
          </a:p>
        </p:txBody>
      </p:sp>
      <p:pic>
        <p:nvPicPr>
          <p:cNvPr id="4" name="Picture 3">
            <a:extLst>
              <a:ext uri="{FF2B5EF4-FFF2-40B4-BE49-F238E27FC236}">
                <a16:creationId xmlns:a16="http://schemas.microsoft.com/office/drawing/2014/main" id="{12288994-7F0D-B245-9D71-8CB4425945FE}"/>
              </a:ext>
            </a:extLst>
          </p:cNvPr>
          <p:cNvPicPr>
            <a:picLocks noChangeAspect="1"/>
          </p:cNvPicPr>
          <p:nvPr/>
        </p:nvPicPr>
        <p:blipFill>
          <a:blip r:embed="rId2"/>
          <a:stretch>
            <a:fillRect/>
          </a:stretch>
        </p:blipFill>
        <p:spPr>
          <a:xfrm>
            <a:off x="489601" y="409873"/>
            <a:ext cx="3919928" cy="5649041"/>
          </a:xfrm>
          <a:prstGeom prst="rect">
            <a:avLst/>
          </a:prstGeom>
        </p:spPr>
      </p:pic>
      <p:pic>
        <p:nvPicPr>
          <p:cNvPr id="5" name="Picture 4">
            <a:extLst>
              <a:ext uri="{FF2B5EF4-FFF2-40B4-BE49-F238E27FC236}">
                <a16:creationId xmlns:a16="http://schemas.microsoft.com/office/drawing/2014/main" id="{BC5CDE10-5334-9244-A019-1F32B980B354}"/>
              </a:ext>
            </a:extLst>
          </p:cNvPr>
          <p:cNvPicPr>
            <a:picLocks noChangeAspect="1"/>
          </p:cNvPicPr>
          <p:nvPr/>
        </p:nvPicPr>
        <p:blipFill>
          <a:blip r:embed="rId3"/>
          <a:stretch>
            <a:fillRect/>
          </a:stretch>
        </p:blipFill>
        <p:spPr>
          <a:xfrm>
            <a:off x="5147619" y="713678"/>
            <a:ext cx="6554781" cy="5163013"/>
          </a:xfrm>
          <a:prstGeom prst="rect">
            <a:avLst/>
          </a:prstGeom>
        </p:spPr>
      </p:pic>
    </p:spTree>
    <p:extLst>
      <p:ext uri="{BB962C8B-B14F-4D97-AF65-F5344CB8AC3E}">
        <p14:creationId xmlns:p14="http://schemas.microsoft.com/office/powerpoint/2010/main" val="1079056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664" y="1449167"/>
            <a:ext cx="11430000" cy="843200"/>
          </a:xfrm>
        </p:spPr>
        <p:txBody>
          <a:bodyPr/>
          <a:lstStyle/>
          <a:p>
            <a:r>
              <a:rPr lang="en-GB" dirty="0">
                <a:solidFill>
                  <a:schemeClr val="accent2"/>
                </a:solidFill>
              </a:rPr>
              <a:t>COP26 Health Leadership Initiative</a:t>
            </a:r>
            <a:br>
              <a:rPr lang="en-GB" dirty="0">
                <a:solidFill>
                  <a:schemeClr val="accent2"/>
                </a:solidFill>
              </a:rPr>
            </a:br>
            <a:r>
              <a:rPr lang="en-GB" sz="2200" dirty="0">
                <a:solidFill>
                  <a:schemeClr val="accent2"/>
                </a:solidFill>
              </a:rPr>
              <a:t>Commitment area 2: Sustainable low carbon health systems</a:t>
            </a:r>
            <a:br>
              <a:rPr lang="en-GB" dirty="0"/>
            </a:br>
            <a:endParaRPr lang="en-US" dirty="0"/>
          </a:p>
        </p:txBody>
      </p:sp>
      <p:sp>
        <p:nvSpPr>
          <p:cNvPr id="3" name="Text Placeholder 2"/>
          <p:cNvSpPr>
            <a:spLocks noGrp="1"/>
          </p:cNvSpPr>
          <p:nvPr>
            <p:ph type="body" idx="1"/>
          </p:nvPr>
        </p:nvSpPr>
        <p:spPr>
          <a:xfrm>
            <a:off x="503664" y="2213815"/>
            <a:ext cx="9838000" cy="3718633"/>
          </a:xfrm>
        </p:spPr>
        <p:txBody>
          <a:bodyPr/>
          <a:lstStyle/>
          <a:p>
            <a:r>
              <a:rPr lang="en-GB" dirty="0"/>
              <a:t>▪ </a:t>
            </a:r>
            <a:r>
              <a:rPr lang="en-GB" b="1" dirty="0"/>
              <a:t>High ambition/high emitters: </a:t>
            </a:r>
            <a:r>
              <a:rPr lang="en-GB" dirty="0"/>
              <a:t>Commitment to set a target date by which to achieve health</a:t>
            </a:r>
          </a:p>
          <a:p>
            <a:r>
              <a:rPr lang="en-GB" dirty="0"/>
              <a:t>system net zero emissions (ideally by 2050).</a:t>
            </a:r>
          </a:p>
          <a:p>
            <a:r>
              <a:rPr lang="en-GB" b="1" dirty="0"/>
              <a:t>▪ All countries: </a:t>
            </a:r>
            <a:r>
              <a:rPr lang="en-GB" dirty="0"/>
              <a:t>Commitment to deliver a baseline assessment of greenhouse gas emissions</a:t>
            </a:r>
          </a:p>
          <a:p>
            <a:r>
              <a:rPr lang="en-GB" dirty="0"/>
              <a:t>of the health system (including supply chains)</a:t>
            </a:r>
          </a:p>
          <a:p>
            <a:r>
              <a:rPr lang="en-GB" dirty="0"/>
              <a:t>▪ </a:t>
            </a:r>
            <a:r>
              <a:rPr lang="en-GB" b="1" dirty="0"/>
              <a:t>All countries: </a:t>
            </a:r>
            <a:r>
              <a:rPr lang="en-GB" dirty="0"/>
              <a:t>Commitment to develop an action plan or roadmap by a set date to develop</a:t>
            </a:r>
          </a:p>
          <a:p>
            <a:r>
              <a:rPr lang="en-GB" dirty="0"/>
              <a:t>a sustainable low carbon health system (including supply chains) which also considers</a:t>
            </a:r>
          </a:p>
          <a:p>
            <a:r>
              <a:rPr lang="en-GB" dirty="0"/>
              <a:t>human exposure to air pollution and the role the health sector can play in reducing</a:t>
            </a:r>
          </a:p>
          <a:p>
            <a:r>
              <a:rPr lang="en-GB" dirty="0"/>
              <a:t>exposure to air pollution through its activities and its actions.</a:t>
            </a:r>
            <a:endParaRPr lang="en-US" dirty="0"/>
          </a:p>
        </p:txBody>
      </p:sp>
      <p:pic>
        <p:nvPicPr>
          <p:cNvPr id="4" name="Picture 3"/>
          <p:cNvPicPr>
            <a:picLocks noChangeAspect="1"/>
          </p:cNvPicPr>
          <p:nvPr/>
        </p:nvPicPr>
        <p:blipFill>
          <a:blip r:embed="rId2"/>
          <a:stretch>
            <a:fillRect/>
          </a:stretch>
        </p:blipFill>
        <p:spPr>
          <a:xfrm>
            <a:off x="1248090" y="329605"/>
            <a:ext cx="8881776" cy="1242718"/>
          </a:xfrm>
          <a:prstGeom prst="rect">
            <a:avLst/>
          </a:prstGeom>
        </p:spPr>
      </p:pic>
      <p:sp>
        <p:nvSpPr>
          <p:cNvPr id="5" name="Rectangle 4"/>
          <p:cNvSpPr/>
          <p:nvPr/>
        </p:nvSpPr>
        <p:spPr>
          <a:xfrm>
            <a:off x="503664" y="5531224"/>
            <a:ext cx="9626202" cy="646331"/>
          </a:xfrm>
          <a:prstGeom prst="rect">
            <a:avLst/>
          </a:prstGeom>
        </p:spPr>
        <p:txBody>
          <a:bodyPr wrap="square">
            <a:spAutoFit/>
          </a:bodyPr>
          <a:lstStyle/>
          <a:p>
            <a:r>
              <a:rPr lang="en-GB" b="1" dirty="0">
                <a:solidFill>
                  <a:schemeClr val="accent2"/>
                </a:solidFill>
              </a:rPr>
              <a:t>Commitments sought:</a:t>
            </a:r>
            <a:r>
              <a:rPr lang="en-GB" dirty="0">
                <a:solidFill>
                  <a:schemeClr val="accent2"/>
                </a:solidFill>
              </a:rPr>
              <a:t> </a:t>
            </a:r>
            <a:r>
              <a:rPr lang="en-GB" dirty="0">
                <a:solidFill>
                  <a:srgbClr val="03283F"/>
                </a:solidFill>
              </a:rPr>
              <a:t>Public, non-binding statements that each government makes at a ministerial level on behalf of their respective health sectors.</a:t>
            </a:r>
            <a:r>
              <a:rPr lang="en-GB" sz="1600" dirty="0">
                <a:latin typeface="Arial"/>
                <a:ea typeface="Arial"/>
                <a:cs typeface="Arial"/>
                <a:sym typeface="Arial"/>
              </a:rPr>
              <a:t> Commitments to </a:t>
            </a:r>
            <a:r>
              <a:rPr lang="en-GB" sz="1600" u="sng" dirty="0">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COP26Health@fcdo.gov.uk</a:t>
            </a:r>
            <a:r>
              <a:rPr lang="en-GB" sz="1600" dirty="0">
                <a:solidFill>
                  <a:schemeClr val="dk1"/>
                </a:solidFill>
                <a:latin typeface="Arial"/>
                <a:ea typeface="Arial"/>
                <a:cs typeface="Arial"/>
                <a:sym typeface="Arial"/>
              </a:rPr>
              <a:t> </a:t>
            </a:r>
            <a:endParaRPr lang="en-GB" dirty="0">
              <a:solidFill>
                <a:srgbClr val="03283F"/>
              </a:solidFill>
            </a:endParaRPr>
          </a:p>
        </p:txBody>
      </p:sp>
    </p:spTree>
    <p:extLst>
      <p:ext uri="{BB962C8B-B14F-4D97-AF65-F5344CB8AC3E}">
        <p14:creationId xmlns:p14="http://schemas.microsoft.com/office/powerpoint/2010/main" val="3490033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3"/>
          <p:cNvSpPr txBox="1">
            <a:spLocks noGrp="1"/>
          </p:cNvSpPr>
          <p:nvPr>
            <p:ph sz="half" idx="2"/>
          </p:nvPr>
        </p:nvSpPr>
        <p:spPr>
          <a:xfrm>
            <a:off x="375247" y="1959999"/>
            <a:ext cx="5157787" cy="1661993"/>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buNone/>
            </a:pPr>
            <a:r>
              <a:rPr lang="en-US" b="1" dirty="0">
                <a:solidFill>
                  <a:srgbClr val="FF6600"/>
                </a:solidFill>
                <a:latin typeface="Calibri" panose="020F0502020204030204" pitchFamily="34" charset="0"/>
                <a:cs typeface="Calibri" panose="020F0502020204030204" pitchFamily="34" charset="0"/>
              </a:rPr>
              <a:t>Brazil</a:t>
            </a:r>
          </a:p>
          <a:p>
            <a:pPr marL="285750" indent="-171450">
              <a:buFont typeface="Arial" panose="020B0604020202020204" pitchFamily="34" charset="0"/>
              <a:buChar char="•"/>
            </a:pPr>
            <a:r>
              <a:rPr lang="en-US" sz="1100" dirty="0" err="1">
                <a:latin typeface="Calibri" panose="020F0502020204030204" pitchFamily="34" charset="0"/>
                <a:cs typeface="Calibri" panose="020F0502020204030204" pitchFamily="34" charset="0"/>
              </a:rPr>
              <a:t>Sociedade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Beneficente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Israelita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Brasileira</a:t>
            </a:r>
            <a:r>
              <a:rPr lang="en-US" sz="1100" dirty="0">
                <a:latin typeface="Calibri" panose="020F0502020204030204" pitchFamily="34" charset="0"/>
                <a:cs typeface="Calibri" panose="020F0502020204030204" pitchFamily="34" charset="0"/>
              </a:rPr>
              <a:t> Hospital Albert Einstein</a:t>
            </a:r>
          </a:p>
          <a:p>
            <a:pPr marL="285750" indent="-171450">
              <a:buFont typeface="Arial" panose="020B0604020202020204" pitchFamily="34" charset="0"/>
              <a:buChar char="•"/>
            </a:pPr>
            <a:r>
              <a:rPr lang="en-US" sz="1100" dirty="0" err="1">
                <a:latin typeface="Calibri" panose="020F0502020204030204" pitchFamily="34" charset="0"/>
                <a:cs typeface="Calibri" panose="020F0502020204030204" pitchFamily="34" charset="0"/>
              </a:rPr>
              <a:t>Sociedade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Beneficente</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Senhoras</a:t>
            </a:r>
            <a:r>
              <a:rPr lang="en-US" sz="1100" dirty="0">
                <a:latin typeface="Calibri" panose="020F0502020204030204" pitchFamily="34" charset="0"/>
                <a:cs typeface="Calibri" panose="020F0502020204030204" pitchFamily="34" charset="0"/>
              </a:rPr>
              <a:t> Hospital </a:t>
            </a:r>
            <a:r>
              <a:rPr lang="en-US" sz="1100" dirty="0" err="1">
                <a:latin typeface="Calibri" panose="020F0502020204030204" pitchFamily="34" charset="0"/>
                <a:cs typeface="Calibri" panose="020F0502020204030204" pitchFamily="34" charset="0"/>
              </a:rPr>
              <a:t>Sírio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Libanês</a:t>
            </a:r>
            <a:endParaRPr lang="en-US" sz="1100" dirty="0">
              <a:latin typeface="Calibri" panose="020F0502020204030204" pitchFamily="34" charset="0"/>
              <a:cs typeface="Calibri" panose="020F0502020204030204" pitchFamily="34" charset="0"/>
            </a:endParaRPr>
          </a:p>
          <a:p>
            <a:pPr marL="285750" indent="-171450">
              <a:buFont typeface="Arial" panose="020B0604020202020204" pitchFamily="34" charset="0"/>
              <a:buChar char="•"/>
            </a:pPr>
            <a:r>
              <a:rPr lang="en-US" sz="1100" dirty="0">
                <a:latin typeface="Calibri" panose="020F0502020204030204" pitchFamily="34" charset="0"/>
                <a:cs typeface="Calibri" panose="020F0502020204030204" pitchFamily="34" charset="0"/>
              </a:rPr>
              <a:t>Santa Casa BH Medical Specialties Center</a:t>
            </a:r>
          </a:p>
          <a:p>
            <a:pPr marL="285750" indent="-171450">
              <a:buFont typeface="Arial" panose="020B0604020202020204" pitchFamily="34" charset="0"/>
              <a:buChar char="•"/>
            </a:pPr>
            <a:r>
              <a:rPr lang="en-US" sz="1100" dirty="0">
                <a:latin typeface="Calibri" panose="020F0502020204030204" pitchFamily="34" charset="0"/>
                <a:cs typeface="Calibri" panose="020F0502020204030204" pitchFamily="34" charset="0"/>
              </a:rPr>
              <a:t>Santa Casa de </a:t>
            </a:r>
            <a:r>
              <a:rPr lang="en-US" sz="1100" dirty="0" err="1">
                <a:latin typeface="Calibri" panose="020F0502020204030204" pitchFamily="34" charset="0"/>
                <a:cs typeface="Calibri" panose="020F0502020204030204" pitchFamily="34" charset="0"/>
              </a:rPr>
              <a:t>Misericórdia</a:t>
            </a:r>
            <a:r>
              <a:rPr lang="en-US" sz="1100" dirty="0">
                <a:latin typeface="Calibri" panose="020F0502020204030204" pitchFamily="34" charset="0"/>
                <a:cs typeface="Calibri" panose="020F0502020204030204" pitchFamily="34" charset="0"/>
              </a:rPr>
              <a:t> da Bahia - Hospital Santa </a:t>
            </a:r>
            <a:r>
              <a:rPr lang="en-US" sz="1100" dirty="0" err="1">
                <a:latin typeface="Calibri" panose="020F0502020204030204" pitchFamily="34" charset="0"/>
                <a:cs typeface="Calibri" panose="020F0502020204030204" pitchFamily="34" charset="0"/>
              </a:rPr>
              <a:t>Izabel</a:t>
            </a:r>
            <a:endParaRPr lang="en-US" sz="1100" dirty="0">
              <a:latin typeface="Calibri" panose="020F0502020204030204" pitchFamily="34" charset="0"/>
              <a:cs typeface="Calibri" panose="020F0502020204030204" pitchFamily="34" charset="0"/>
            </a:endParaRPr>
          </a:p>
          <a:p>
            <a:pPr marL="285750" indent="-171450">
              <a:buFont typeface="Arial" panose="020B0604020202020204" pitchFamily="34" charset="0"/>
              <a:buChar char="•"/>
            </a:pPr>
            <a:r>
              <a:rPr lang="en-US" sz="1100" dirty="0">
                <a:latin typeface="Calibri" panose="020F0502020204030204" pitchFamily="34" charset="0"/>
                <a:cs typeface="Calibri" panose="020F0502020204030204" pitchFamily="34" charset="0"/>
              </a:rPr>
              <a:t>SDPM - </a:t>
            </a:r>
            <a:r>
              <a:rPr lang="en-US" sz="1100" dirty="0" err="1">
                <a:latin typeface="Calibri" panose="020F0502020204030204" pitchFamily="34" charset="0"/>
                <a:cs typeface="Calibri" panose="020F0502020204030204" pitchFamily="34" charset="0"/>
              </a:rPr>
              <a:t>Associação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Paulista</a:t>
            </a:r>
            <a:r>
              <a:rPr lang="en-US" sz="1100" dirty="0">
                <a:latin typeface="Calibri" panose="020F0502020204030204" pitchFamily="34" charset="0"/>
                <a:cs typeface="Calibri" panose="020F0502020204030204" pitchFamily="34" charset="0"/>
              </a:rPr>
              <a:t> para o </a:t>
            </a:r>
            <a:r>
              <a:rPr lang="en-US" sz="1100" dirty="0" err="1">
                <a:latin typeface="Calibri" panose="020F0502020204030204" pitchFamily="34" charset="0"/>
                <a:cs typeface="Calibri" panose="020F0502020204030204" pitchFamily="34" charset="0"/>
              </a:rPr>
              <a:t>Desenvolvimento</a:t>
            </a:r>
            <a:r>
              <a:rPr lang="en-US" sz="1100" dirty="0">
                <a:latin typeface="Calibri" panose="020F0502020204030204" pitchFamily="34" charset="0"/>
                <a:cs typeface="Calibri" panose="020F0502020204030204" pitchFamily="34" charset="0"/>
              </a:rPr>
              <a:t> da </a:t>
            </a:r>
            <a:r>
              <a:rPr lang="en-US" sz="1100" dirty="0" err="1">
                <a:latin typeface="Calibri" panose="020F0502020204030204" pitchFamily="34" charset="0"/>
                <a:cs typeface="Calibri" panose="020F0502020204030204" pitchFamily="34" charset="0"/>
              </a:rPr>
              <a:t>Medicina</a:t>
            </a:r>
            <a:endParaRPr lang="en-US" sz="1100" dirty="0">
              <a:latin typeface="Calibri" panose="020F0502020204030204" pitchFamily="34" charset="0"/>
              <a:cs typeface="Calibri" panose="020F0502020204030204" pitchFamily="34" charset="0"/>
            </a:endParaRPr>
          </a:p>
          <a:p>
            <a:pPr marL="285750" indent="-171450">
              <a:buFont typeface="Arial" panose="020B0604020202020204" pitchFamily="34" charset="0"/>
              <a:buChar char="•"/>
            </a:pPr>
            <a:r>
              <a:rPr lang="en-US" sz="1100" dirty="0" err="1">
                <a:latin typeface="Calibri" panose="020F0502020204030204" pitchFamily="34" charset="0"/>
                <a:cs typeface="Calibri" panose="020F0502020204030204" pitchFamily="34" charset="0"/>
              </a:rPr>
              <a:t>Rede</a:t>
            </a:r>
            <a:r>
              <a:rPr lang="en-US" sz="1100" dirty="0">
                <a:latin typeface="Calibri" panose="020F0502020204030204" pitchFamily="34" charset="0"/>
                <a:cs typeface="Calibri" panose="020F0502020204030204" pitchFamily="34" charset="0"/>
              </a:rPr>
              <a:t> D'Or São Luiz S.A.</a:t>
            </a:r>
          </a:p>
          <a:p>
            <a:pPr marL="285750" indent="-171450">
              <a:buFont typeface="Arial" panose="020B0604020202020204" pitchFamily="34" charset="0"/>
              <a:buChar char="•"/>
            </a:pPr>
            <a:endParaRPr lang="en-GB" sz="1100" dirty="0">
              <a:latin typeface="Calibri" panose="020F0502020204030204" pitchFamily="34" charset="0"/>
              <a:cs typeface="Calibri" panose="020F0502020204030204" pitchFamily="34" charset="0"/>
            </a:endParaRPr>
          </a:p>
          <a:p>
            <a:pPr marL="285750" indent="-171450">
              <a:buFont typeface="Arial" panose="020B0604020202020204" pitchFamily="34" charset="0"/>
              <a:buChar char="•"/>
            </a:pPr>
            <a:endParaRPr lang="en-US" sz="1100" dirty="0"/>
          </a:p>
        </p:txBody>
      </p:sp>
      <p:sp>
        <p:nvSpPr>
          <p:cNvPr id="8" name="TextBox 5"/>
          <p:cNvSpPr txBox="1"/>
          <p:nvPr/>
        </p:nvSpPr>
        <p:spPr>
          <a:xfrm>
            <a:off x="8198666" y="4009003"/>
            <a:ext cx="2715179" cy="815608"/>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4300" indent="0">
              <a:buNone/>
            </a:pPr>
            <a:r>
              <a:rPr lang="en-US" b="1" dirty="0">
                <a:solidFill>
                  <a:srgbClr val="00B050"/>
                </a:solidFill>
                <a:latin typeface="Calibri" panose="020F0502020204030204" pitchFamily="34" charset="0"/>
                <a:cs typeface="Calibri" panose="020F0502020204030204" pitchFamily="34" charset="0"/>
              </a:rPr>
              <a:t>United States</a:t>
            </a:r>
          </a:p>
          <a:p>
            <a:pPr marL="285750" indent="-171450">
              <a:buFont typeface="Arial" panose="020B0604020202020204" pitchFamily="34" charset="0"/>
              <a:buChar char="•"/>
            </a:pPr>
            <a:r>
              <a:rPr lang="en-US" sz="1100" dirty="0">
                <a:latin typeface="Calibri" panose="020F0502020204030204" pitchFamily="34" charset="0"/>
                <a:cs typeface="Calibri" panose="020F0502020204030204" pitchFamily="34" charset="0"/>
              </a:rPr>
              <a:t>Providence</a:t>
            </a:r>
          </a:p>
          <a:p>
            <a:pPr marL="285750" indent="-171450">
              <a:buFont typeface="Arial" panose="020B0604020202020204" pitchFamily="34" charset="0"/>
              <a:buChar char="•"/>
            </a:pPr>
            <a:r>
              <a:rPr lang="en-US" sz="1100" dirty="0">
                <a:latin typeface="Calibri" panose="020F0502020204030204" pitchFamily="34" charset="0"/>
                <a:cs typeface="Calibri" panose="020F0502020204030204" pitchFamily="34" charset="0"/>
              </a:rPr>
              <a:t>University of California Davis Health</a:t>
            </a:r>
          </a:p>
          <a:p>
            <a:pPr marL="285750" indent="-171450">
              <a:buFont typeface="Arial" panose="020B0604020202020204" pitchFamily="34" charset="0"/>
              <a:buChar char="•"/>
            </a:pPr>
            <a:r>
              <a:rPr lang="en-US" sz="1100" dirty="0">
                <a:latin typeface="Calibri" panose="020F0502020204030204" pitchFamily="34" charset="0"/>
                <a:cs typeface="Calibri" panose="020F0502020204030204" pitchFamily="34" charset="0"/>
              </a:rPr>
              <a:t>University of Vermont Medical Center</a:t>
            </a:r>
          </a:p>
        </p:txBody>
      </p:sp>
      <p:sp>
        <p:nvSpPr>
          <p:cNvPr id="9" name="TextBox 6"/>
          <p:cNvSpPr txBox="1"/>
          <p:nvPr/>
        </p:nvSpPr>
        <p:spPr>
          <a:xfrm>
            <a:off x="4854018" y="4319060"/>
            <a:ext cx="2512213" cy="132343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4300" indent="0">
              <a:buNone/>
            </a:pPr>
            <a:r>
              <a:rPr lang="es-ES" b="1" dirty="0" err="1">
                <a:solidFill>
                  <a:srgbClr val="7030A0"/>
                </a:solidFill>
                <a:latin typeface="Calibri" panose="020F0502020204030204" pitchFamily="34" charset="0"/>
                <a:cs typeface="Calibri" panose="020F0502020204030204" pitchFamily="34" charset="0"/>
              </a:rPr>
              <a:t>Mexico</a:t>
            </a:r>
            <a:endParaRPr lang="es-ES" b="1" dirty="0">
              <a:solidFill>
                <a:srgbClr val="7030A0"/>
              </a:solidFill>
              <a:latin typeface="Calibri" panose="020F0502020204030204" pitchFamily="34" charset="0"/>
              <a:cs typeface="Calibri" panose="020F0502020204030204" pitchFamily="34" charset="0"/>
            </a:endParaRPr>
          </a:p>
          <a:p>
            <a:pPr marL="285750" indent="-171450">
              <a:buFont typeface="Arial" panose="020B0604020202020204" pitchFamily="34" charset="0"/>
              <a:buChar char="•"/>
            </a:pPr>
            <a:r>
              <a:rPr lang="es-ES" sz="1100" dirty="0">
                <a:latin typeface="Calibri" panose="020F0502020204030204" pitchFamily="34" charset="0"/>
                <a:cs typeface="Calibri" panose="020F0502020204030204" pitchFamily="34" charset="0"/>
              </a:rPr>
              <a:t>Centro Estatal de Vigilancia</a:t>
            </a:r>
          </a:p>
          <a:p>
            <a:pPr marL="114300" lvl="1"/>
            <a:r>
              <a:rPr lang="es-ES" sz="1100" dirty="0">
                <a:latin typeface="Calibri" panose="020F0502020204030204" pitchFamily="34" charset="0"/>
                <a:cs typeface="Calibri" panose="020F0502020204030204" pitchFamily="34" charset="0"/>
              </a:rPr>
              <a:t>     Epidemiológica y Control de </a:t>
            </a:r>
          </a:p>
          <a:p>
            <a:pPr marL="114300" lvl="1"/>
            <a:r>
              <a:rPr lang="es-ES" sz="1100" dirty="0">
                <a:latin typeface="Calibri" panose="020F0502020204030204" pitchFamily="34" charset="0"/>
                <a:cs typeface="Calibri" panose="020F0502020204030204" pitchFamily="34" charset="0"/>
              </a:rPr>
              <a:t>     Enfermedades</a:t>
            </a:r>
          </a:p>
          <a:p>
            <a:pPr marL="285750" indent="-171450">
              <a:buFont typeface="Arial" panose="020B0604020202020204" pitchFamily="34" charset="0"/>
              <a:buChar char="•"/>
            </a:pPr>
            <a:r>
              <a:rPr lang="es-ES" sz="1100" dirty="0">
                <a:latin typeface="Calibri" panose="020F0502020204030204" pitchFamily="34" charset="0"/>
                <a:cs typeface="Calibri" panose="020F0502020204030204" pitchFamily="34" charset="0"/>
              </a:rPr>
              <a:t>Hospital VECE Municipal Hermenegildo Galeana </a:t>
            </a:r>
            <a:r>
              <a:rPr lang="es-ES" sz="1100" dirty="0" err="1">
                <a:latin typeface="Calibri" panose="020F0502020204030204" pitchFamily="34" charset="0"/>
                <a:cs typeface="Calibri" panose="020F0502020204030204" pitchFamily="34" charset="0"/>
              </a:rPr>
              <a:t>Jiquipilco</a:t>
            </a:r>
            <a:endParaRPr lang="es-ES" sz="1100" dirty="0">
              <a:latin typeface="Calibri" panose="020F0502020204030204" pitchFamily="34" charset="0"/>
              <a:cs typeface="Calibri" panose="020F0502020204030204" pitchFamily="34" charset="0"/>
            </a:endParaRPr>
          </a:p>
          <a:p>
            <a:pPr marL="285750" indent="-171450">
              <a:buFont typeface="Arial" panose="020B0604020202020204" pitchFamily="34" charset="0"/>
              <a:buChar char="•"/>
            </a:pPr>
            <a:r>
              <a:rPr lang="es-ES" sz="1100" dirty="0">
                <a:latin typeface="Calibri" panose="020F0502020204030204" pitchFamily="34" charset="0"/>
                <a:cs typeface="Calibri" panose="020F0502020204030204" pitchFamily="34" charset="0"/>
              </a:rPr>
              <a:t>Hospital Municipal Villa del Carbón</a:t>
            </a:r>
          </a:p>
        </p:txBody>
      </p:sp>
      <p:sp>
        <p:nvSpPr>
          <p:cNvPr id="10" name="TextBox 11"/>
          <p:cNvSpPr txBox="1">
            <a:spLocks noGrp="1"/>
          </p:cNvSpPr>
          <p:nvPr>
            <p:ph sz="quarter" idx="4"/>
          </p:nvPr>
        </p:nvSpPr>
        <p:spPr>
          <a:xfrm>
            <a:off x="465746" y="4349988"/>
            <a:ext cx="5183188" cy="477054"/>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buNone/>
            </a:pPr>
            <a:r>
              <a:rPr lang="en-US" b="1" dirty="0">
                <a:solidFill>
                  <a:srgbClr val="FF0000"/>
                </a:solidFill>
                <a:latin typeface="Calibri" panose="020F0502020204030204" pitchFamily="34" charset="0"/>
                <a:cs typeface="Calibri" panose="020F0502020204030204" pitchFamily="34" charset="0"/>
              </a:rPr>
              <a:t>Costa Rica</a:t>
            </a:r>
          </a:p>
          <a:p>
            <a:pPr marL="171450" indent="-171450">
              <a:buFont typeface="Arial" panose="020B0604020202020204" pitchFamily="34" charset="0"/>
              <a:buChar char="•"/>
            </a:pPr>
            <a:r>
              <a:rPr lang="en-US" sz="1100" dirty="0">
                <a:latin typeface="Calibri" panose="020F0502020204030204" pitchFamily="34" charset="0"/>
                <a:cs typeface="Calibri" panose="020F0502020204030204" pitchFamily="34" charset="0"/>
              </a:rPr>
              <a:t>Hospital </a:t>
            </a:r>
            <a:r>
              <a:rPr lang="en-US" sz="1100" dirty="0" err="1">
                <a:latin typeface="Calibri" panose="020F0502020204030204" pitchFamily="34" charset="0"/>
                <a:cs typeface="Calibri" panose="020F0502020204030204" pitchFamily="34" charset="0"/>
              </a:rPr>
              <a:t>Clínica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Bíblica</a:t>
            </a:r>
            <a:endParaRPr lang="en-US" sz="1100" dirty="0">
              <a:latin typeface="Calibri" panose="020F0502020204030204" pitchFamily="34" charset="0"/>
              <a:cs typeface="Calibri" panose="020F0502020204030204" pitchFamily="34" charset="0"/>
            </a:endParaRPr>
          </a:p>
        </p:txBody>
      </p:sp>
      <p:sp>
        <p:nvSpPr>
          <p:cNvPr id="11" name="TextBox 8"/>
          <p:cNvSpPr txBox="1"/>
          <p:nvPr/>
        </p:nvSpPr>
        <p:spPr>
          <a:xfrm>
            <a:off x="410200" y="3266202"/>
            <a:ext cx="2140527" cy="477054"/>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4300"/>
            <a:r>
              <a:rPr lang="en-US" b="1" dirty="0">
                <a:solidFill>
                  <a:schemeClr val="accent5">
                    <a:lumMod val="75000"/>
                  </a:schemeClr>
                </a:solidFill>
                <a:latin typeface="Calibri" panose="020F0502020204030204" pitchFamily="34" charset="0"/>
                <a:cs typeface="Calibri" panose="020F0502020204030204" pitchFamily="34" charset="0"/>
              </a:rPr>
              <a:t>Chile</a:t>
            </a:r>
          </a:p>
          <a:p>
            <a:pPr marL="285750" indent="-171450">
              <a:buFont typeface="Arial" panose="020B0604020202020204" pitchFamily="34" charset="0"/>
              <a:buChar char="•"/>
            </a:pPr>
            <a:r>
              <a:rPr lang="en-US" sz="1100" dirty="0" err="1">
                <a:latin typeface="Calibri" panose="020F0502020204030204" pitchFamily="34" charset="0"/>
                <a:cs typeface="Calibri" panose="020F0502020204030204" pitchFamily="34" charset="0"/>
              </a:rPr>
              <a:t>Servicio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Salud</a:t>
            </a:r>
            <a:r>
              <a:rPr lang="en-US" sz="1100" dirty="0">
                <a:latin typeface="Calibri" panose="020F0502020204030204" pitchFamily="34" charset="0"/>
                <a:cs typeface="Calibri" panose="020F0502020204030204" pitchFamily="34" charset="0"/>
              </a:rPr>
              <a:t> de Valdivia</a:t>
            </a:r>
          </a:p>
        </p:txBody>
      </p:sp>
      <p:sp>
        <p:nvSpPr>
          <p:cNvPr id="12" name="Rectangle 11"/>
          <p:cNvSpPr/>
          <p:nvPr/>
        </p:nvSpPr>
        <p:spPr>
          <a:xfrm>
            <a:off x="456109" y="3814721"/>
            <a:ext cx="6096000" cy="477054"/>
          </a:xfrm>
          <a:prstGeom prst="rect">
            <a:avLst/>
          </a:prstGeom>
        </p:spPr>
        <p:txBody>
          <a:bodyPr>
            <a:spAutoFit/>
          </a:bodyPr>
          <a:lstStyle/>
          <a:p>
            <a:r>
              <a:rPr lang="en-US" sz="1400" b="1" dirty="0">
                <a:solidFill>
                  <a:srgbClr val="0070C0"/>
                </a:solidFill>
                <a:latin typeface="Calibri" panose="020F0502020204030204" pitchFamily="34" charset="0"/>
                <a:cs typeface="Calibri" panose="020F0502020204030204" pitchFamily="34" charset="0"/>
              </a:rPr>
              <a:t>Colombia</a:t>
            </a:r>
          </a:p>
          <a:p>
            <a:pPr marL="171450" indent="-171450">
              <a:buFont typeface="Arial" panose="020B0604020202020204" pitchFamily="34" charset="0"/>
              <a:buChar char="•"/>
            </a:pPr>
            <a:r>
              <a:rPr lang="en-US" sz="1100" dirty="0">
                <a:latin typeface="Calibri" panose="020F0502020204030204" pitchFamily="34" charset="0"/>
                <a:cs typeface="Calibri" panose="020F0502020204030204" pitchFamily="34" charset="0"/>
              </a:rPr>
              <a:t>Hospital San Rafael de Pasto</a:t>
            </a:r>
            <a:endParaRPr lang="en-US" sz="1100" dirty="0"/>
          </a:p>
        </p:txBody>
      </p:sp>
      <p:sp>
        <p:nvSpPr>
          <p:cNvPr id="13" name="TextBox 13"/>
          <p:cNvSpPr txBox="1"/>
          <p:nvPr/>
        </p:nvSpPr>
        <p:spPr>
          <a:xfrm>
            <a:off x="8190444" y="3027676"/>
            <a:ext cx="3382403" cy="95410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4300"/>
            <a:r>
              <a:rPr lang="en-US" b="1" dirty="0">
                <a:solidFill>
                  <a:srgbClr val="FF6600"/>
                </a:solidFill>
                <a:latin typeface="Calibri" panose="020F0502020204030204" pitchFamily="34" charset="0"/>
                <a:cs typeface="Calibri" panose="020F0502020204030204" pitchFamily="34" charset="0"/>
              </a:rPr>
              <a:t>United Kingdom</a:t>
            </a:r>
          </a:p>
          <a:p>
            <a:pPr marL="285750" indent="-171450">
              <a:buFont typeface="Arial" panose="020B0604020202020204" pitchFamily="34" charset="0"/>
              <a:buChar char="•"/>
            </a:pPr>
            <a:r>
              <a:rPr lang="en-US" sz="1050" dirty="0">
                <a:latin typeface="Calibri" panose="020F0502020204030204" pitchFamily="34" charset="0"/>
                <a:cs typeface="Calibri" panose="020F0502020204030204" pitchFamily="34" charset="0"/>
              </a:rPr>
              <a:t>Sussex Community NHS Foundation Trust</a:t>
            </a:r>
          </a:p>
          <a:p>
            <a:pPr marL="285750" indent="-171450">
              <a:buFont typeface="Arial" panose="020B0604020202020204" pitchFamily="34" charset="0"/>
              <a:buChar char="•"/>
            </a:pPr>
            <a:r>
              <a:rPr lang="en-US" sz="1050" dirty="0">
                <a:latin typeface="Calibri" panose="020F0502020204030204" pitchFamily="34" charset="0"/>
                <a:cs typeface="Calibri" panose="020F0502020204030204" pitchFamily="34" charset="0"/>
              </a:rPr>
              <a:t>Manchester University NHS Foundation Trust</a:t>
            </a:r>
          </a:p>
          <a:p>
            <a:pPr marL="285750" indent="-171450">
              <a:buFont typeface="Arial" panose="020B0604020202020204" pitchFamily="34" charset="0"/>
              <a:buChar char="•"/>
            </a:pPr>
            <a:r>
              <a:rPr lang="en-US" sz="1050" dirty="0">
                <a:latin typeface="Calibri" panose="020F0502020204030204" pitchFamily="34" charset="0"/>
                <a:cs typeface="Calibri" panose="020F0502020204030204" pitchFamily="34" charset="0"/>
              </a:rPr>
              <a:t>Newcastle upon Tyne Hospitals NHS Foundation Trust</a:t>
            </a:r>
          </a:p>
          <a:p>
            <a:pPr marL="285750" indent="-171450">
              <a:buFont typeface="Arial" panose="020B0604020202020204" pitchFamily="34" charset="0"/>
              <a:buChar char="•"/>
            </a:pPr>
            <a:r>
              <a:rPr lang="en-US" sz="1050" dirty="0">
                <a:latin typeface="Calibri" panose="020F0502020204030204" pitchFamily="34" charset="0"/>
                <a:cs typeface="Calibri" panose="020F0502020204030204" pitchFamily="34" charset="0"/>
              </a:rPr>
              <a:t>NHS Highlands</a:t>
            </a:r>
            <a:endParaRPr lang="en-US" sz="1100" dirty="0"/>
          </a:p>
        </p:txBody>
      </p:sp>
      <p:sp>
        <p:nvSpPr>
          <p:cNvPr id="14" name="TextBox 10"/>
          <p:cNvSpPr txBox="1"/>
          <p:nvPr/>
        </p:nvSpPr>
        <p:spPr>
          <a:xfrm>
            <a:off x="8246337" y="2014543"/>
            <a:ext cx="2452254" cy="477054"/>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b="1" dirty="0">
                <a:solidFill>
                  <a:srgbClr val="FFCC00"/>
                </a:solidFill>
                <a:latin typeface="Calibri" panose="020F0502020204030204" pitchFamily="34" charset="0"/>
                <a:cs typeface="Calibri" panose="020F0502020204030204" pitchFamily="34" charset="0"/>
              </a:rPr>
              <a:t>Sweden</a:t>
            </a:r>
          </a:p>
          <a:p>
            <a:pPr marL="171450" indent="-171450">
              <a:buFont typeface="Arial" panose="020B0604020202020204" pitchFamily="34" charset="0"/>
              <a:buChar char="•"/>
            </a:pPr>
            <a:r>
              <a:rPr lang="en-US" sz="1100" dirty="0">
                <a:latin typeface="Calibri" panose="020F0502020204030204" pitchFamily="34" charset="0"/>
                <a:cs typeface="Calibri" panose="020F0502020204030204" pitchFamily="34" charset="0"/>
              </a:rPr>
              <a:t>Region </a:t>
            </a:r>
            <a:r>
              <a:rPr lang="en-US" sz="1100" dirty="0" err="1">
                <a:latin typeface="Calibri" panose="020F0502020204030204" pitchFamily="34" charset="0"/>
                <a:cs typeface="Calibri" panose="020F0502020204030204" pitchFamily="34" charset="0"/>
              </a:rPr>
              <a:t>Västra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Götaland</a:t>
            </a:r>
            <a:endParaRPr lang="en-US" sz="1100" dirty="0">
              <a:latin typeface="Calibri" panose="020F0502020204030204" pitchFamily="34" charset="0"/>
              <a:cs typeface="Calibri" panose="020F0502020204030204" pitchFamily="34" charset="0"/>
            </a:endParaRPr>
          </a:p>
        </p:txBody>
      </p:sp>
      <p:sp>
        <p:nvSpPr>
          <p:cNvPr id="15" name="TextBox 9"/>
          <p:cNvSpPr txBox="1"/>
          <p:nvPr/>
        </p:nvSpPr>
        <p:spPr>
          <a:xfrm>
            <a:off x="4894049" y="1355082"/>
            <a:ext cx="1971548" cy="477054"/>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b="1" dirty="0">
                <a:solidFill>
                  <a:srgbClr val="0070C0"/>
                </a:solidFill>
                <a:latin typeface="Calibri" panose="020F0502020204030204" pitchFamily="34" charset="0"/>
                <a:cs typeface="Calibri" panose="020F0502020204030204" pitchFamily="34" charset="0"/>
              </a:rPr>
              <a:t>France</a:t>
            </a:r>
          </a:p>
          <a:p>
            <a:pPr marL="171450" indent="-171450">
              <a:buFont typeface="Arial" panose="020B0604020202020204" pitchFamily="34" charset="0"/>
              <a:buChar char="•"/>
            </a:pPr>
            <a:r>
              <a:rPr lang="en-US" sz="1100" dirty="0">
                <a:latin typeface="Calibri" panose="020F0502020204030204" pitchFamily="34" charset="0"/>
                <a:cs typeface="Calibri" panose="020F0502020204030204" pitchFamily="34" charset="0"/>
              </a:rPr>
              <a:t>Centre </a:t>
            </a:r>
            <a:r>
              <a:rPr lang="en-US" sz="1100" dirty="0" err="1">
                <a:latin typeface="Calibri" panose="020F0502020204030204" pitchFamily="34" charset="0"/>
                <a:cs typeface="Calibri" panose="020F0502020204030204" pitchFamily="34" charset="0"/>
              </a:rPr>
              <a:t>Hospitalier</a:t>
            </a:r>
            <a:r>
              <a:rPr lang="en-US" sz="1100" dirty="0">
                <a:latin typeface="Calibri" panose="020F0502020204030204" pitchFamily="34" charset="0"/>
                <a:cs typeface="Calibri" panose="020F0502020204030204" pitchFamily="34" charset="0"/>
              </a:rPr>
              <a:t> de Niort</a:t>
            </a:r>
          </a:p>
        </p:txBody>
      </p:sp>
      <p:sp>
        <p:nvSpPr>
          <p:cNvPr id="16" name="TextBox 11"/>
          <p:cNvSpPr txBox="1"/>
          <p:nvPr/>
        </p:nvSpPr>
        <p:spPr>
          <a:xfrm>
            <a:off x="8246337" y="1245102"/>
            <a:ext cx="1835727" cy="815608"/>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b="1" dirty="0">
                <a:solidFill>
                  <a:srgbClr val="FF0000"/>
                </a:solidFill>
                <a:latin typeface="Calibri" panose="020F0502020204030204" pitchFamily="34" charset="0"/>
                <a:cs typeface="Calibri" panose="020F0502020204030204" pitchFamily="34" charset="0"/>
              </a:rPr>
              <a:t>Spain</a:t>
            </a:r>
          </a:p>
          <a:p>
            <a:pPr marL="171450" indent="-171450">
              <a:buFont typeface="Arial" panose="020B0604020202020204" pitchFamily="34" charset="0"/>
              <a:buChar char="•"/>
            </a:pPr>
            <a:r>
              <a:rPr lang="en-US" sz="1100" dirty="0">
                <a:latin typeface="Calibri" panose="020F0502020204030204" pitchFamily="34" charset="0"/>
                <a:cs typeface="Calibri" panose="020F0502020204030204" pitchFamily="34" charset="0"/>
              </a:rPr>
              <a:t>Galician Health Service</a:t>
            </a:r>
          </a:p>
          <a:p>
            <a:pPr marL="171450" indent="-171450">
              <a:buFont typeface="Arial" panose="020B0604020202020204" pitchFamily="34" charset="0"/>
              <a:buChar char="•"/>
            </a:pPr>
            <a:r>
              <a:rPr lang="en-US" sz="1100" dirty="0">
                <a:latin typeface="Calibri" panose="020F0502020204030204" pitchFamily="34" charset="0"/>
                <a:cs typeface="Calibri" panose="020F0502020204030204" pitchFamily="34" charset="0"/>
              </a:rPr>
              <a:t>Hospital General La Mancha Centro</a:t>
            </a:r>
          </a:p>
        </p:txBody>
      </p:sp>
      <p:sp>
        <p:nvSpPr>
          <p:cNvPr id="17" name="TextBox 16"/>
          <p:cNvSpPr txBox="1"/>
          <p:nvPr/>
        </p:nvSpPr>
        <p:spPr>
          <a:xfrm>
            <a:off x="4763846" y="1817381"/>
            <a:ext cx="2692558" cy="984885"/>
          </a:xfrm>
          <a:prstGeom prst="rect">
            <a:avLst/>
          </a:prstGeom>
          <a:noFill/>
        </p:spPr>
        <p:txBody>
          <a:bodyPr wrap="square" rtlCol="0">
            <a:spAutoFit/>
          </a:bodyPr>
          <a:lstStyle/>
          <a:p>
            <a:pPr marL="114300"/>
            <a:r>
              <a:rPr lang="en-US" sz="1400" b="1" dirty="0">
                <a:solidFill>
                  <a:srgbClr val="00E9D6"/>
                </a:solidFill>
                <a:latin typeface="Calibri" panose="020F0502020204030204" pitchFamily="34" charset="0"/>
                <a:cs typeface="Calibri" panose="020F0502020204030204" pitchFamily="34" charset="0"/>
              </a:rPr>
              <a:t>Germany</a:t>
            </a:r>
          </a:p>
          <a:p>
            <a:pPr marL="285750" indent="-171450">
              <a:buFont typeface="Arial" panose="020B0604020202020204" pitchFamily="34" charset="0"/>
              <a:buChar char="•"/>
            </a:pPr>
            <a:r>
              <a:rPr lang="de-DE" sz="1100" dirty="0">
                <a:latin typeface="Calibri" panose="020F0502020204030204" pitchFamily="34" charset="0"/>
                <a:cs typeface="Calibri" panose="020F0502020204030204" pitchFamily="34" charset="0"/>
              </a:rPr>
              <a:t>Evangelische Elisabeth Klinik</a:t>
            </a:r>
          </a:p>
          <a:p>
            <a:pPr marL="285750" indent="-171450">
              <a:buFont typeface="Arial" panose="020B0604020202020204" pitchFamily="34" charset="0"/>
              <a:buChar char="•"/>
            </a:pPr>
            <a:r>
              <a:rPr lang="de-DE" sz="1100" dirty="0">
                <a:latin typeface="Calibri" panose="020F0502020204030204" pitchFamily="34" charset="0"/>
                <a:cs typeface="Calibri" panose="020F0502020204030204" pitchFamily="34" charset="0"/>
              </a:rPr>
              <a:t>Evangelisches Krankenhaus Hubertus</a:t>
            </a:r>
          </a:p>
          <a:p>
            <a:pPr marL="285750" indent="-171450">
              <a:buFont typeface="Arial" panose="020B0604020202020204" pitchFamily="34" charset="0"/>
              <a:buChar char="•"/>
            </a:pPr>
            <a:r>
              <a:rPr lang="de-DE" sz="1100" dirty="0">
                <a:latin typeface="Calibri" panose="020F0502020204030204" pitchFamily="34" charset="0"/>
                <a:cs typeface="Calibri" panose="020F0502020204030204" pitchFamily="34" charset="0"/>
              </a:rPr>
              <a:t>Fachklinik Gaißach</a:t>
            </a:r>
          </a:p>
          <a:p>
            <a:pPr marL="285750" indent="-171450">
              <a:buFont typeface="Arial" panose="020B0604020202020204" pitchFamily="34" charset="0"/>
              <a:buChar char="•"/>
            </a:pPr>
            <a:r>
              <a:rPr lang="de-DE" sz="1100" dirty="0">
                <a:latin typeface="Calibri" panose="020F0502020204030204" pitchFamily="34" charset="0"/>
                <a:cs typeface="Calibri" panose="020F0502020204030204" pitchFamily="34" charset="0"/>
              </a:rPr>
              <a:t>Krankenhaus Havelhöhe</a:t>
            </a:r>
          </a:p>
        </p:txBody>
      </p:sp>
      <p:sp>
        <p:nvSpPr>
          <p:cNvPr id="18" name="TextBox 17"/>
          <p:cNvSpPr txBox="1"/>
          <p:nvPr/>
        </p:nvSpPr>
        <p:spPr>
          <a:xfrm>
            <a:off x="327993" y="4853704"/>
            <a:ext cx="2512213" cy="477054"/>
          </a:xfrm>
          <a:prstGeom prst="rect">
            <a:avLst/>
          </a:prstGeom>
          <a:noFill/>
        </p:spPr>
        <p:txBody>
          <a:bodyPr wrap="square" rtlCol="0">
            <a:spAutoFit/>
          </a:bodyPr>
          <a:lstStyle/>
          <a:p>
            <a:pPr marL="114300" indent="0">
              <a:buNone/>
            </a:pPr>
            <a:r>
              <a:rPr lang="es-ES" sz="1400" b="1" dirty="0" err="1">
                <a:solidFill>
                  <a:srgbClr val="7030A0"/>
                </a:solidFill>
                <a:latin typeface="Calibri" panose="020F0502020204030204" pitchFamily="34" charset="0"/>
                <a:cs typeface="Calibri" panose="020F0502020204030204" pitchFamily="34" charset="0"/>
              </a:rPr>
              <a:t>Denmark</a:t>
            </a:r>
            <a:endParaRPr lang="es-ES" sz="1400" b="1" dirty="0">
              <a:solidFill>
                <a:srgbClr val="7030A0"/>
              </a:solidFill>
              <a:latin typeface="Calibri" panose="020F0502020204030204" pitchFamily="34" charset="0"/>
              <a:cs typeface="Calibri" panose="020F0502020204030204" pitchFamily="34" charset="0"/>
            </a:endParaRPr>
          </a:p>
          <a:p>
            <a:pPr marL="285750" indent="-171450">
              <a:buFont typeface="Arial" panose="020B0604020202020204" pitchFamily="34" charset="0"/>
              <a:buChar char="•"/>
            </a:pPr>
            <a:r>
              <a:rPr lang="es-ES" sz="1100" dirty="0">
                <a:latin typeface="Calibri" panose="020F0502020204030204" pitchFamily="34" charset="0"/>
                <a:cs typeface="Calibri" panose="020F0502020204030204" pitchFamily="34" charset="0"/>
              </a:rPr>
              <a:t>Capital </a:t>
            </a:r>
            <a:r>
              <a:rPr lang="es-ES" sz="1100" dirty="0" err="1">
                <a:latin typeface="Calibri" panose="020F0502020204030204" pitchFamily="34" charset="0"/>
                <a:cs typeface="Calibri" panose="020F0502020204030204" pitchFamily="34" charset="0"/>
              </a:rPr>
              <a:t>Region</a:t>
            </a:r>
            <a:r>
              <a:rPr lang="es-ES" sz="1100" dirty="0">
                <a:latin typeface="Calibri" panose="020F0502020204030204" pitchFamily="34" charset="0"/>
                <a:cs typeface="Calibri" panose="020F0502020204030204" pitchFamily="34" charset="0"/>
              </a:rPr>
              <a:t> of </a:t>
            </a:r>
            <a:r>
              <a:rPr lang="es-ES" sz="1100" dirty="0" err="1">
                <a:latin typeface="Calibri" panose="020F0502020204030204" pitchFamily="34" charset="0"/>
                <a:cs typeface="Calibri" panose="020F0502020204030204" pitchFamily="34" charset="0"/>
              </a:rPr>
              <a:t>Denmark</a:t>
            </a:r>
            <a:endParaRPr lang="es-ES" sz="1100" dirty="0">
              <a:latin typeface="Calibri" panose="020F0502020204030204" pitchFamily="34" charset="0"/>
              <a:cs typeface="Calibri" panose="020F0502020204030204" pitchFamily="34" charset="0"/>
            </a:endParaRPr>
          </a:p>
        </p:txBody>
      </p:sp>
      <p:sp>
        <p:nvSpPr>
          <p:cNvPr id="19" name="TextBox 18"/>
          <p:cNvSpPr txBox="1"/>
          <p:nvPr/>
        </p:nvSpPr>
        <p:spPr>
          <a:xfrm>
            <a:off x="4767134" y="2717213"/>
            <a:ext cx="2715179" cy="477054"/>
          </a:xfrm>
          <a:prstGeom prst="rect">
            <a:avLst/>
          </a:prstGeom>
          <a:noFill/>
        </p:spPr>
        <p:txBody>
          <a:bodyPr wrap="square" rtlCol="0">
            <a:spAutoFit/>
          </a:bodyPr>
          <a:lstStyle/>
          <a:p>
            <a:pPr marL="114300" indent="0">
              <a:buNone/>
            </a:pPr>
            <a:r>
              <a:rPr lang="en-US" sz="1400" b="1" dirty="0">
                <a:solidFill>
                  <a:srgbClr val="00B050"/>
                </a:solidFill>
                <a:latin typeface="Calibri" panose="020F0502020204030204" pitchFamily="34" charset="0"/>
                <a:cs typeface="Calibri" panose="020F0502020204030204" pitchFamily="34" charset="0"/>
              </a:rPr>
              <a:t>Greece</a:t>
            </a:r>
          </a:p>
          <a:p>
            <a:pPr marL="285750" indent="-171450">
              <a:buFont typeface="Arial" panose="020B0604020202020204" pitchFamily="34" charset="0"/>
              <a:buChar char="•"/>
            </a:pPr>
            <a:r>
              <a:rPr lang="en-US" sz="1100" dirty="0">
                <a:latin typeface="Calibri" panose="020F0502020204030204" pitchFamily="34" charset="0"/>
                <a:cs typeface="Calibri" panose="020F0502020204030204" pitchFamily="34" charset="0"/>
              </a:rPr>
              <a:t>General Hospital of Syros</a:t>
            </a:r>
          </a:p>
        </p:txBody>
      </p:sp>
      <p:sp>
        <p:nvSpPr>
          <p:cNvPr id="20" name="TextBox 19"/>
          <p:cNvSpPr txBox="1"/>
          <p:nvPr/>
        </p:nvSpPr>
        <p:spPr>
          <a:xfrm>
            <a:off x="4823711" y="3169163"/>
            <a:ext cx="2512213" cy="1154162"/>
          </a:xfrm>
          <a:prstGeom prst="rect">
            <a:avLst/>
          </a:prstGeom>
          <a:noFill/>
        </p:spPr>
        <p:txBody>
          <a:bodyPr wrap="square" rtlCol="0">
            <a:spAutoFit/>
          </a:bodyPr>
          <a:lstStyle/>
          <a:p>
            <a:pPr marL="114300" indent="0">
              <a:buNone/>
            </a:pPr>
            <a:r>
              <a:rPr lang="es-ES" sz="1400" b="1" dirty="0">
                <a:solidFill>
                  <a:srgbClr val="7030A0"/>
                </a:solidFill>
                <a:latin typeface="Calibri" panose="020F0502020204030204" pitchFamily="34" charset="0"/>
                <a:cs typeface="Calibri" panose="020F0502020204030204" pitchFamily="34" charset="0"/>
              </a:rPr>
              <a:t>India</a:t>
            </a:r>
          </a:p>
          <a:p>
            <a:pPr marL="285750" indent="-171450">
              <a:buFont typeface="Arial" panose="020B0604020202020204" pitchFamily="34" charset="0"/>
              <a:buChar char="•"/>
            </a:pPr>
            <a:r>
              <a:rPr lang="en-US" sz="1100" dirty="0">
                <a:latin typeface="Calibri" panose="020F0502020204030204" pitchFamily="34" charset="0"/>
                <a:cs typeface="Calibri" panose="020F0502020204030204" pitchFamily="34" charset="0"/>
              </a:rPr>
              <a:t>Amrita Hospital, Faridabad</a:t>
            </a:r>
          </a:p>
          <a:p>
            <a:pPr marL="285750" indent="-171450">
              <a:buFont typeface="Arial" panose="020B0604020202020204" pitchFamily="34" charset="0"/>
              <a:buChar char="•"/>
            </a:pPr>
            <a:r>
              <a:rPr lang="en-US" sz="1100" dirty="0" err="1">
                <a:latin typeface="Calibri" panose="020F0502020204030204" pitchFamily="34" charset="0"/>
                <a:cs typeface="Calibri" panose="020F0502020204030204" pitchFamily="34" charset="0"/>
              </a:rPr>
              <a:t>Aravind</a:t>
            </a:r>
            <a:r>
              <a:rPr lang="en-US" sz="1100" dirty="0">
                <a:latin typeface="Calibri" panose="020F0502020204030204" pitchFamily="34" charset="0"/>
                <a:cs typeface="Calibri" panose="020F0502020204030204" pitchFamily="34" charset="0"/>
              </a:rPr>
              <a:t> Eye Care System</a:t>
            </a:r>
          </a:p>
          <a:p>
            <a:pPr marL="285750" indent="-171450">
              <a:buFont typeface="Arial" panose="020B0604020202020204" pitchFamily="34" charset="0"/>
              <a:buChar char="•"/>
            </a:pPr>
            <a:r>
              <a:rPr lang="en-US" sz="1100" dirty="0" err="1">
                <a:latin typeface="Calibri" panose="020F0502020204030204" pitchFamily="34" charset="0"/>
                <a:cs typeface="Calibri" panose="020F0502020204030204" pitchFamily="34" charset="0"/>
              </a:rPr>
              <a:t>Bhagat</a:t>
            </a:r>
            <a:r>
              <a:rPr lang="en-US" sz="1100" dirty="0">
                <a:latin typeface="Calibri" panose="020F0502020204030204" pitchFamily="34" charset="0"/>
                <a:cs typeface="Calibri" panose="020F0502020204030204" pitchFamily="34" charset="0"/>
              </a:rPr>
              <a:t> Chandra Hospital</a:t>
            </a:r>
          </a:p>
          <a:p>
            <a:pPr marL="285750" indent="-171450">
              <a:buFont typeface="Arial" panose="020B0604020202020204" pitchFamily="34" charset="0"/>
              <a:buChar char="•"/>
            </a:pPr>
            <a:r>
              <a:rPr lang="en-US" sz="1100" dirty="0">
                <a:latin typeface="Calibri" panose="020F0502020204030204" pitchFamily="34" charset="0"/>
                <a:cs typeface="Calibri" panose="020F0502020204030204" pitchFamily="34" charset="0"/>
              </a:rPr>
              <a:t>PSG Institute of Medical Sciences &amp; Research</a:t>
            </a:r>
            <a:endParaRPr lang="es-ES" sz="1100" dirty="0">
              <a:latin typeface="Calibri" panose="020F0502020204030204" pitchFamily="34" charset="0"/>
              <a:cs typeface="Calibri" panose="020F0502020204030204" pitchFamily="34" charset="0"/>
            </a:endParaRPr>
          </a:p>
        </p:txBody>
      </p:sp>
      <p:sp>
        <p:nvSpPr>
          <p:cNvPr id="21" name="Title 20"/>
          <p:cNvSpPr txBox="1">
            <a:spLocks noGrp="1"/>
          </p:cNvSpPr>
          <p:nvPr>
            <p:ph type="title"/>
          </p:nvPr>
        </p:nvSpPr>
        <p:spPr>
          <a:xfrm>
            <a:off x="375247" y="1213869"/>
            <a:ext cx="2626087" cy="743280"/>
          </a:xfrm>
          <a:prstGeom prst="rect">
            <a:avLst/>
          </a:prstGeom>
          <a:noFill/>
        </p:spPr>
        <p:txBody>
          <a:bodyPr wrap="square" rtlCol="0">
            <a:spAutoFit/>
          </a:bodyPr>
          <a:lstStyle/>
          <a:p>
            <a:pPr marL="114300" indent="0">
              <a:buNone/>
            </a:pPr>
            <a:r>
              <a:rPr lang="en-US" sz="1400" b="1" dirty="0">
                <a:solidFill>
                  <a:srgbClr val="00B050"/>
                </a:solidFill>
                <a:latin typeface="Calibri" panose="020F0502020204030204" pitchFamily="34" charset="0"/>
                <a:cs typeface="Calibri" panose="020F0502020204030204" pitchFamily="34" charset="0"/>
              </a:rPr>
              <a:t>Australia</a:t>
            </a:r>
          </a:p>
          <a:p>
            <a:pPr marL="285750" indent="-171450">
              <a:buFont typeface="Arial" panose="020B0604020202020204" pitchFamily="34" charset="0"/>
              <a:buChar char="•"/>
            </a:pPr>
            <a:r>
              <a:rPr lang="en-US" sz="1100" dirty="0">
                <a:latin typeface="Calibri" panose="020F0502020204030204" pitchFamily="34" charset="0"/>
                <a:cs typeface="Calibri" panose="020F0502020204030204" pitchFamily="34" charset="0"/>
              </a:rPr>
              <a:t>Ambulance Victoria</a:t>
            </a:r>
          </a:p>
          <a:p>
            <a:pPr marL="285750" indent="-171450">
              <a:buFont typeface="Arial" panose="020B0604020202020204" pitchFamily="34" charset="0"/>
              <a:buChar char="•"/>
            </a:pPr>
            <a:r>
              <a:rPr lang="en-US" sz="1100" dirty="0">
                <a:latin typeface="Calibri" panose="020F0502020204030204" pitchFamily="34" charset="0"/>
                <a:cs typeface="Calibri" panose="020F0502020204030204" pitchFamily="34" charset="0"/>
              </a:rPr>
              <a:t>Hunter New England Local Health District</a:t>
            </a:r>
          </a:p>
        </p:txBody>
      </p:sp>
      <p:sp>
        <p:nvSpPr>
          <p:cNvPr id="22" name="TextBox 21"/>
          <p:cNvSpPr txBox="1"/>
          <p:nvPr/>
        </p:nvSpPr>
        <p:spPr>
          <a:xfrm>
            <a:off x="8190444" y="2517970"/>
            <a:ext cx="1947511" cy="469359"/>
          </a:xfrm>
          <a:prstGeom prst="rect">
            <a:avLst/>
          </a:prstGeom>
          <a:noFill/>
        </p:spPr>
        <p:txBody>
          <a:bodyPr wrap="square" rtlCol="0">
            <a:spAutoFit/>
          </a:bodyPr>
          <a:lstStyle/>
          <a:p>
            <a:pPr marL="114300"/>
            <a:r>
              <a:rPr lang="en-US" sz="1400" b="1" dirty="0">
                <a:solidFill>
                  <a:srgbClr val="FF6600"/>
                </a:solidFill>
                <a:latin typeface="Calibri" panose="020F0502020204030204" pitchFamily="34" charset="0"/>
                <a:cs typeface="Calibri" panose="020F0502020204030204" pitchFamily="34" charset="0"/>
              </a:rPr>
              <a:t>Taiwan</a:t>
            </a:r>
          </a:p>
          <a:p>
            <a:pPr marL="285750" indent="-171450">
              <a:buFont typeface="Arial" panose="020B0604020202020204" pitchFamily="34" charset="0"/>
              <a:buChar char="•"/>
            </a:pPr>
            <a:r>
              <a:rPr lang="en-US" sz="1050" dirty="0" err="1">
                <a:latin typeface="Calibri" panose="020F0502020204030204" pitchFamily="34" charset="0"/>
                <a:cs typeface="Calibri" panose="020F0502020204030204" pitchFamily="34" charset="0"/>
              </a:rPr>
              <a:t>Dalin</a:t>
            </a:r>
            <a:r>
              <a:rPr lang="en-US" sz="1050" dirty="0">
                <a:latin typeface="Calibri" panose="020F0502020204030204" pitchFamily="34" charset="0"/>
                <a:cs typeface="Calibri" panose="020F0502020204030204" pitchFamily="34" charset="0"/>
              </a:rPr>
              <a:t> Tzu Chi Hospital</a:t>
            </a:r>
          </a:p>
        </p:txBody>
      </p:sp>
      <p:sp>
        <p:nvSpPr>
          <p:cNvPr id="24" name="TextBox 23"/>
          <p:cNvSpPr txBox="1"/>
          <p:nvPr/>
        </p:nvSpPr>
        <p:spPr>
          <a:xfrm>
            <a:off x="713679" y="378504"/>
            <a:ext cx="7794702" cy="523220"/>
          </a:xfrm>
          <a:prstGeom prst="rect">
            <a:avLst/>
          </a:prstGeom>
          <a:noFill/>
        </p:spPr>
        <p:txBody>
          <a:bodyPr wrap="square" rtlCol="0">
            <a:spAutoFit/>
          </a:bodyPr>
          <a:lstStyle/>
          <a:p>
            <a:r>
              <a:rPr lang="en-GB" sz="2800" b="1" dirty="0">
                <a:solidFill>
                  <a:schemeClr val="accent2"/>
                </a:solidFill>
              </a:rPr>
              <a:t>Race to Zero participants – 26 May 2021 launch</a:t>
            </a:r>
            <a:endParaRPr lang="en-US" sz="2800" b="1" dirty="0">
              <a:solidFill>
                <a:schemeClr val="accent2"/>
              </a:solidFill>
            </a:endParaRPr>
          </a:p>
        </p:txBody>
      </p:sp>
      <p:pic>
        <p:nvPicPr>
          <p:cNvPr id="25" name="Picture 24" descr="RTZ_CMYK_WHIT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89008" y="5330758"/>
            <a:ext cx="3965495" cy="1147844"/>
          </a:xfrm>
          <a:prstGeom prst="rect">
            <a:avLst/>
          </a:prstGeom>
          <a:solidFill>
            <a:schemeClr val="accent2"/>
          </a:solidFill>
          <a:ln>
            <a:solidFill>
              <a:schemeClr val="bg1"/>
            </a:solidFill>
          </a:ln>
        </p:spPr>
      </p:pic>
    </p:spTree>
    <p:extLst>
      <p:ext uri="{BB962C8B-B14F-4D97-AF65-F5344CB8AC3E}">
        <p14:creationId xmlns:p14="http://schemas.microsoft.com/office/powerpoint/2010/main" val="2238711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6"/>
          <p:cNvSpPr txBox="1">
            <a:spLocks noGrp="1"/>
          </p:cNvSpPr>
          <p:nvPr>
            <p:ph type="title"/>
          </p:nvPr>
        </p:nvSpPr>
        <p:spPr>
          <a:xfrm>
            <a:off x="168655" y="-8"/>
            <a:ext cx="10515600" cy="1325600"/>
          </a:xfrm>
          <a:prstGeom prst="rect">
            <a:avLst/>
          </a:prstGeom>
        </p:spPr>
        <p:txBody>
          <a:bodyPr spcFirstLastPara="1" vert="horz" wrap="square" lIns="91433" tIns="45700" rIns="91433" bIns="45700" rtlCol="0" anchor="ctr" anchorCtr="0">
            <a:normAutofit/>
          </a:bodyPr>
          <a:lstStyle/>
          <a:p>
            <a:pPr>
              <a:spcBef>
                <a:spcPts val="0"/>
              </a:spcBef>
            </a:pPr>
            <a:r>
              <a:rPr lang="en" sz="2800" b="1" dirty="0">
                <a:solidFill>
                  <a:schemeClr val="accent2"/>
                </a:solidFill>
                <a:latin typeface="+mn-lt"/>
                <a:ea typeface="Arial Black"/>
                <a:cs typeface="Arial Black"/>
                <a:sym typeface="Arial Black"/>
              </a:rPr>
              <a:t>Carbon footprint calculation tool </a:t>
            </a:r>
            <a:endParaRPr sz="2800" b="1" dirty="0">
              <a:solidFill>
                <a:schemeClr val="accent2"/>
              </a:solidFill>
              <a:latin typeface="+mn-lt"/>
              <a:ea typeface="Arial Black"/>
              <a:cs typeface="Arial Black"/>
              <a:sym typeface="Arial Black"/>
            </a:endParaRPr>
          </a:p>
        </p:txBody>
      </p:sp>
      <p:grpSp>
        <p:nvGrpSpPr>
          <p:cNvPr id="98" name="Google Shape;98;p26"/>
          <p:cNvGrpSpPr/>
          <p:nvPr/>
        </p:nvGrpSpPr>
        <p:grpSpPr>
          <a:xfrm rot="10800000">
            <a:off x="1087697" y="4025731"/>
            <a:ext cx="3141896" cy="2103264"/>
            <a:chOff x="1660800" y="1171213"/>
            <a:chExt cx="1942800" cy="1569600"/>
          </a:xfrm>
        </p:grpSpPr>
        <p:sp>
          <p:nvSpPr>
            <p:cNvPr id="99" name="Google Shape;99;p26"/>
            <p:cNvSpPr/>
            <p:nvPr/>
          </p:nvSpPr>
          <p:spPr>
            <a:xfrm>
              <a:off x="1660800" y="1171213"/>
              <a:ext cx="1942800" cy="1569600"/>
            </a:xfrm>
            <a:prstGeom prst="round1Rect">
              <a:avLst>
                <a:gd name="adj" fmla="val 17446"/>
              </a:avLst>
            </a:prstGeom>
            <a:solidFill>
              <a:srgbClr val="249C90"/>
            </a:solidFill>
            <a:ln>
              <a:noFill/>
            </a:ln>
          </p:spPr>
          <p:txBody>
            <a:bodyPr spcFirstLastPara="1" wrap="square" lIns="121900" tIns="121900" rIns="121900" bIns="121900" anchor="ctr" anchorCtr="0">
              <a:noAutofit/>
            </a:bodyPr>
            <a:lstStyle/>
            <a:p>
              <a:endParaRPr sz="2400"/>
            </a:p>
          </p:txBody>
        </p:sp>
        <p:sp>
          <p:nvSpPr>
            <p:cNvPr id="100" name="Google Shape;100;p26"/>
            <p:cNvSpPr txBox="1"/>
            <p:nvPr/>
          </p:nvSpPr>
          <p:spPr>
            <a:xfrm rot="10800000">
              <a:off x="1879865" y="2131582"/>
              <a:ext cx="1451700" cy="459900"/>
            </a:xfrm>
            <a:prstGeom prst="rect">
              <a:avLst/>
            </a:prstGeom>
            <a:noFill/>
            <a:ln>
              <a:noFill/>
            </a:ln>
          </p:spPr>
          <p:txBody>
            <a:bodyPr spcFirstLastPara="1" wrap="square" lIns="121900" tIns="121900" rIns="121900" bIns="121900" anchor="t" anchorCtr="0">
              <a:noAutofit/>
            </a:bodyPr>
            <a:lstStyle/>
            <a:p>
              <a:r>
                <a:rPr lang="en" sz="1467" b="1">
                  <a:solidFill>
                    <a:srgbClr val="FFFFFF"/>
                  </a:solidFill>
                  <a:latin typeface="Roboto"/>
                  <a:ea typeface="Roboto"/>
                  <a:cs typeface="Roboto"/>
                  <a:sym typeface="Roboto"/>
                </a:rPr>
                <a:t>Global development</a:t>
              </a:r>
              <a:endParaRPr sz="1467">
                <a:solidFill>
                  <a:srgbClr val="FFFFFF"/>
                </a:solidFill>
                <a:latin typeface="Roboto"/>
                <a:ea typeface="Roboto"/>
                <a:cs typeface="Roboto"/>
                <a:sym typeface="Roboto"/>
              </a:endParaRPr>
            </a:p>
          </p:txBody>
        </p:sp>
        <p:sp>
          <p:nvSpPr>
            <p:cNvPr id="101" name="Google Shape;101;p26"/>
            <p:cNvSpPr txBox="1"/>
            <p:nvPr/>
          </p:nvSpPr>
          <p:spPr>
            <a:xfrm rot="10800000">
              <a:off x="1879864" y="1403104"/>
              <a:ext cx="1451700" cy="809100"/>
            </a:xfrm>
            <a:prstGeom prst="rect">
              <a:avLst/>
            </a:prstGeom>
            <a:noFill/>
            <a:ln>
              <a:noFill/>
            </a:ln>
          </p:spPr>
          <p:txBody>
            <a:bodyPr spcFirstLastPara="1" wrap="square" lIns="121900" tIns="121900" rIns="121900" bIns="121900" anchor="t" anchorCtr="0">
              <a:noAutofit/>
            </a:bodyPr>
            <a:lstStyle/>
            <a:p>
              <a:pPr>
                <a:lnSpc>
                  <a:spcPct val="115000"/>
                </a:lnSpc>
                <a:spcAft>
                  <a:spcPts val="2133"/>
                </a:spcAft>
              </a:pPr>
              <a:r>
                <a:rPr lang="en" sz="1200">
                  <a:solidFill>
                    <a:srgbClr val="FFFFFF"/>
                  </a:solidFill>
                  <a:latin typeface="Roboto"/>
                  <a:ea typeface="Roboto"/>
                  <a:cs typeface="Roboto"/>
                  <a:sym typeface="Roboto"/>
                </a:rPr>
                <a:t>Representatives from all regions collaborated in the development, including hospitals and health care systems</a:t>
              </a:r>
              <a:endParaRPr sz="1200">
                <a:solidFill>
                  <a:srgbClr val="FFFFFF"/>
                </a:solidFill>
                <a:latin typeface="Roboto"/>
                <a:ea typeface="Roboto"/>
                <a:cs typeface="Roboto"/>
                <a:sym typeface="Roboto"/>
              </a:endParaRPr>
            </a:p>
          </p:txBody>
        </p:sp>
      </p:grpSp>
      <p:sp>
        <p:nvSpPr>
          <p:cNvPr id="102" name="Google Shape;102;p26"/>
          <p:cNvSpPr/>
          <p:nvPr/>
        </p:nvSpPr>
        <p:spPr>
          <a:xfrm>
            <a:off x="4224733" y="3625733"/>
            <a:ext cx="3142000" cy="2503200"/>
          </a:xfrm>
          <a:prstGeom prst="round2SameRect">
            <a:avLst>
              <a:gd name="adj1" fmla="val 18098"/>
              <a:gd name="adj2" fmla="val 0"/>
            </a:avLst>
          </a:prstGeom>
          <a:solidFill>
            <a:srgbClr val="1F887E"/>
          </a:solidFill>
          <a:ln>
            <a:noFill/>
          </a:ln>
        </p:spPr>
        <p:txBody>
          <a:bodyPr spcFirstLastPara="1" wrap="square" lIns="121900" tIns="121900" rIns="121900" bIns="121900" anchor="ctr" anchorCtr="0">
            <a:noAutofit/>
          </a:bodyPr>
          <a:lstStyle/>
          <a:p>
            <a:endParaRPr sz="2400"/>
          </a:p>
        </p:txBody>
      </p:sp>
      <p:sp>
        <p:nvSpPr>
          <p:cNvPr id="103" name="Google Shape;103;p26"/>
          <p:cNvSpPr txBox="1"/>
          <p:nvPr/>
        </p:nvSpPr>
        <p:spPr>
          <a:xfrm>
            <a:off x="4624308" y="4769167"/>
            <a:ext cx="2347600" cy="616400"/>
          </a:xfrm>
          <a:prstGeom prst="rect">
            <a:avLst/>
          </a:prstGeom>
          <a:noFill/>
          <a:ln>
            <a:noFill/>
          </a:ln>
        </p:spPr>
        <p:txBody>
          <a:bodyPr spcFirstLastPara="1" wrap="square" lIns="121900" tIns="121900" rIns="121900" bIns="121900" anchor="t" anchorCtr="0">
            <a:noAutofit/>
          </a:bodyPr>
          <a:lstStyle/>
          <a:p>
            <a:r>
              <a:rPr lang="en" sz="1467" b="1">
                <a:solidFill>
                  <a:srgbClr val="FFFFFF"/>
                </a:solidFill>
                <a:latin typeface="Roboto"/>
                <a:ea typeface="Roboto"/>
                <a:cs typeface="Roboto"/>
                <a:sym typeface="Roboto"/>
              </a:rPr>
              <a:t>Online and offline tool</a:t>
            </a:r>
            <a:endParaRPr sz="1467">
              <a:solidFill>
                <a:srgbClr val="FFFFFF"/>
              </a:solidFill>
              <a:latin typeface="Roboto"/>
              <a:ea typeface="Roboto"/>
              <a:cs typeface="Roboto"/>
              <a:sym typeface="Roboto"/>
            </a:endParaRPr>
          </a:p>
        </p:txBody>
      </p:sp>
      <p:grpSp>
        <p:nvGrpSpPr>
          <p:cNvPr id="104" name="Google Shape;104;p26"/>
          <p:cNvGrpSpPr/>
          <p:nvPr/>
        </p:nvGrpSpPr>
        <p:grpSpPr>
          <a:xfrm rot="10800000">
            <a:off x="7366623" y="4025731"/>
            <a:ext cx="3141896" cy="2103264"/>
            <a:chOff x="5539816" y="1171213"/>
            <a:chExt cx="1942800" cy="1569600"/>
          </a:xfrm>
        </p:grpSpPr>
        <p:sp>
          <p:nvSpPr>
            <p:cNvPr id="105" name="Google Shape;105;p26"/>
            <p:cNvSpPr/>
            <p:nvPr/>
          </p:nvSpPr>
          <p:spPr>
            <a:xfrm flipH="1">
              <a:off x="5539816" y="1171213"/>
              <a:ext cx="1942800" cy="1569600"/>
            </a:xfrm>
            <a:prstGeom prst="round1Rect">
              <a:avLst>
                <a:gd name="adj" fmla="val 17446"/>
              </a:avLst>
            </a:prstGeom>
            <a:solidFill>
              <a:srgbClr val="1B786E"/>
            </a:solidFill>
            <a:ln>
              <a:noFill/>
            </a:ln>
          </p:spPr>
          <p:txBody>
            <a:bodyPr spcFirstLastPara="1" wrap="square" lIns="121900" tIns="121900" rIns="121900" bIns="121900" anchor="ctr" anchorCtr="0">
              <a:noAutofit/>
            </a:bodyPr>
            <a:lstStyle/>
            <a:p>
              <a:endParaRPr sz="2400"/>
            </a:p>
          </p:txBody>
        </p:sp>
        <p:sp>
          <p:nvSpPr>
            <p:cNvPr id="106" name="Google Shape;106;p26"/>
            <p:cNvSpPr txBox="1"/>
            <p:nvPr/>
          </p:nvSpPr>
          <p:spPr>
            <a:xfrm rot="10800000">
              <a:off x="5785360" y="1461319"/>
              <a:ext cx="1451700" cy="989400"/>
            </a:xfrm>
            <a:prstGeom prst="rect">
              <a:avLst/>
            </a:prstGeom>
            <a:noFill/>
            <a:ln>
              <a:noFill/>
            </a:ln>
          </p:spPr>
          <p:txBody>
            <a:bodyPr spcFirstLastPara="1" wrap="square" lIns="121900" tIns="121900" rIns="121900" bIns="121900" anchor="t" anchorCtr="0">
              <a:noAutofit/>
            </a:bodyPr>
            <a:lstStyle/>
            <a:p>
              <a:r>
                <a:rPr lang="en" sz="1467" b="1" dirty="0">
                  <a:solidFill>
                    <a:srgbClr val="FFFFFF"/>
                  </a:solidFill>
                  <a:latin typeface="Roboto"/>
                  <a:ea typeface="Roboto"/>
                  <a:cs typeface="Roboto"/>
                  <a:sym typeface="Roboto"/>
                </a:rPr>
                <a:t>Guidelines</a:t>
              </a:r>
              <a:endParaRPr sz="1467" b="1" dirty="0">
                <a:solidFill>
                  <a:srgbClr val="FFFFFF"/>
                </a:solidFill>
                <a:latin typeface="Roboto"/>
                <a:ea typeface="Roboto"/>
                <a:cs typeface="Roboto"/>
                <a:sym typeface="Roboto"/>
              </a:endParaRPr>
            </a:p>
            <a:p>
              <a:endParaRPr sz="1467" b="1" dirty="0">
                <a:solidFill>
                  <a:srgbClr val="FFFFFF"/>
                </a:solidFill>
                <a:latin typeface="Roboto"/>
                <a:ea typeface="Roboto"/>
                <a:cs typeface="Roboto"/>
                <a:sym typeface="Roboto"/>
              </a:endParaRPr>
            </a:p>
            <a:p>
              <a:r>
                <a:rPr lang="en" sz="1467" b="1" dirty="0">
                  <a:solidFill>
                    <a:srgbClr val="FFFFFF"/>
                  </a:solidFill>
                  <a:latin typeface="Roboto"/>
                  <a:ea typeface="Roboto"/>
                  <a:cs typeface="Roboto"/>
                  <a:sym typeface="Roboto"/>
                </a:rPr>
                <a:t>Training</a:t>
              </a:r>
              <a:endParaRPr sz="1467" b="1" dirty="0">
                <a:solidFill>
                  <a:srgbClr val="FFFFFF"/>
                </a:solidFill>
                <a:latin typeface="Roboto"/>
                <a:ea typeface="Roboto"/>
                <a:cs typeface="Roboto"/>
                <a:sym typeface="Roboto"/>
              </a:endParaRPr>
            </a:p>
            <a:p>
              <a:endParaRPr sz="1467" b="1" dirty="0">
                <a:solidFill>
                  <a:srgbClr val="FFFFFF"/>
                </a:solidFill>
                <a:latin typeface="Roboto"/>
                <a:ea typeface="Roboto"/>
                <a:cs typeface="Roboto"/>
                <a:sym typeface="Roboto"/>
              </a:endParaRPr>
            </a:p>
            <a:p>
              <a:r>
                <a:rPr lang="en" sz="1467" b="1" dirty="0">
                  <a:solidFill>
                    <a:srgbClr val="FFFFFF"/>
                  </a:solidFill>
                  <a:latin typeface="Roboto"/>
                  <a:ea typeface="Roboto"/>
                  <a:cs typeface="Roboto"/>
                  <a:sym typeface="Roboto"/>
                </a:rPr>
                <a:t>Community of practice</a:t>
              </a:r>
              <a:endParaRPr sz="1467" dirty="0">
                <a:solidFill>
                  <a:srgbClr val="FFFFFF"/>
                </a:solidFill>
                <a:latin typeface="Roboto"/>
                <a:ea typeface="Roboto"/>
                <a:cs typeface="Roboto"/>
                <a:sym typeface="Roboto"/>
              </a:endParaRPr>
            </a:p>
          </p:txBody>
        </p:sp>
      </p:grpSp>
      <p:grpSp>
        <p:nvGrpSpPr>
          <p:cNvPr id="107" name="Google Shape;107;p26"/>
          <p:cNvGrpSpPr/>
          <p:nvPr/>
        </p:nvGrpSpPr>
        <p:grpSpPr>
          <a:xfrm>
            <a:off x="3991336" y="3420593"/>
            <a:ext cx="421040" cy="438852"/>
            <a:chOff x="3157188" y="909150"/>
            <a:chExt cx="470400" cy="470400"/>
          </a:xfrm>
        </p:grpSpPr>
        <p:sp>
          <p:nvSpPr>
            <p:cNvPr id="108" name="Google Shape;108;p26"/>
            <p:cNvSpPr/>
            <p:nvPr/>
          </p:nvSpPr>
          <p:spPr>
            <a:xfrm>
              <a:off x="3157188" y="909150"/>
              <a:ext cx="470400" cy="470400"/>
            </a:xfrm>
            <a:prstGeom prst="ellipse">
              <a:avLst/>
            </a:prstGeom>
            <a:solidFill>
              <a:srgbClr val="FFFFFF"/>
            </a:solidFill>
            <a:ln>
              <a:noFill/>
            </a:ln>
          </p:spPr>
          <p:txBody>
            <a:bodyPr spcFirstLastPara="1" wrap="square" lIns="121900" tIns="121900" rIns="121900" bIns="121900" anchor="ctr" anchorCtr="0">
              <a:noAutofit/>
            </a:bodyPr>
            <a:lstStyle/>
            <a:p>
              <a:endParaRPr sz="2400"/>
            </a:p>
          </p:txBody>
        </p:sp>
        <p:sp>
          <p:nvSpPr>
            <p:cNvPr id="109" name="Google Shape;109;p26"/>
            <p:cNvSpPr/>
            <p:nvPr/>
          </p:nvSpPr>
          <p:spPr>
            <a:xfrm>
              <a:off x="3243138" y="995100"/>
              <a:ext cx="298500" cy="298500"/>
            </a:xfrm>
            <a:prstGeom prst="mathPlus">
              <a:avLst>
                <a:gd name="adj1" fmla="val 9900"/>
              </a:avLst>
            </a:prstGeom>
            <a:solidFill>
              <a:srgbClr val="249C90"/>
            </a:solidFill>
            <a:ln>
              <a:noFill/>
            </a:ln>
          </p:spPr>
          <p:txBody>
            <a:bodyPr spcFirstLastPara="1" wrap="square" lIns="121900" tIns="121900" rIns="121900" bIns="121900" anchor="ctr" anchorCtr="0">
              <a:noAutofit/>
            </a:bodyPr>
            <a:lstStyle/>
            <a:p>
              <a:endParaRPr sz="2400"/>
            </a:p>
          </p:txBody>
        </p:sp>
      </p:grpSp>
      <p:grpSp>
        <p:nvGrpSpPr>
          <p:cNvPr id="110" name="Google Shape;110;p26"/>
          <p:cNvGrpSpPr/>
          <p:nvPr/>
        </p:nvGrpSpPr>
        <p:grpSpPr>
          <a:xfrm>
            <a:off x="7155292" y="4857942"/>
            <a:ext cx="421040" cy="438852"/>
            <a:chOff x="3157188" y="909150"/>
            <a:chExt cx="470400" cy="470400"/>
          </a:xfrm>
        </p:grpSpPr>
        <p:sp>
          <p:nvSpPr>
            <p:cNvPr id="111" name="Google Shape;111;p26"/>
            <p:cNvSpPr/>
            <p:nvPr/>
          </p:nvSpPr>
          <p:spPr>
            <a:xfrm>
              <a:off x="3157188" y="909150"/>
              <a:ext cx="470400" cy="470400"/>
            </a:xfrm>
            <a:prstGeom prst="ellipse">
              <a:avLst/>
            </a:prstGeom>
            <a:solidFill>
              <a:srgbClr val="FFFFFF"/>
            </a:solidFill>
            <a:ln>
              <a:noFill/>
            </a:ln>
          </p:spPr>
          <p:txBody>
            <a:bodyPr spcFirstLastPara="1" wrap="square" lIns="121900" tIns="121900" rIns="121900" bIns="121900" anchor="ctr" anchorCtr="0">
              <a:noAutofit/>
            </a:bodyPr>
            <a:lstStyle/>
            <a:p>
              <a:endParaRPr sz="2400"/>
            </a:p>
          </p:txBody>
        </p:sp>
        <p:sp>
          <p:nvSpPr>
            <p:cNvPr id="112" name="Google Shape;112;p26"/>
            <p:cNvSpPr/>
            <p:nvPr/>
          </p:nvSpPr>
          <p:spPr>
            <a:xfrm>
              <a:off x="3243138" y="995100"/>
              <a:ext cx="298500" cy="298500"/>
            </a:xfrm>
            <a:prstGeom prst="mathPlus">
              <a:avLst>
                <a:gd name="adj1" fmla="val 9900"/>
              </a:avLst>
            </a:prstGeom>
            <a:solidFill>
              <a:srgbClr val="1D7E74"/>
            </a:solidFill>
            <a:ln>
              <a:noFill/>
            </a:ln>
          </p:spPr>
          <p:txBody>
            <a:bodyPr spcFirstLastPara="1" wrap="square" lIns="121900" tIns="121900" rIns="121900" bIns="121900" anchor="ctr" anchorCtr="0">
              <a:noAutofit/>
            </a:bodyPr>
            <a:lstStyle/>
            <a:p>
              <a:endParaRPr sz="2400"/>
            </a:p>
          </p:txBody>
        </p:sp>
      </p:grpSp>
      <p:grpSp>
        <p:nvGrpSpPr>
          <p:cNvPr id="113" name="Google Shape;113;p26"/>
          <p:cNvGrpSpPr/>
          <p:nvPr/>
        </p:nvGrpSpPr>
        <p:grpSpPr>
          <a:xfrm>
            <a:off x="1087740" y="1325613"/>
            <a:ext cx="9415985" cy="2873288"/>
            <a:chOff x="1660800" y="2723938"/>
            <a:chExt cx="5822400" cy="1248604"/>
          </a:xfrm>
        </p:grpSpPr>
        <p:sp>
          <p:nvSpPr>
            <p:cNvPr id="114" name="Google Shape;114;p26"/>
            <p:cNvSpPr/>
            <p:nvPr/>
          </p:nvSpPr>
          <p:spPr>
            <a:xfrm>
              <a:off x="1660800" y="2723938"/>
              <a:ext cx="5822400" cy="1248600"/>
            </a:xfrm>
            <a:prstGeom prst="round2SameRect">
              <a:avLst>
                <a:gd name="adj1" fmla="val 18098"/>
                <a:gd name="adj2" fmla="val 0"/>
              </a:avLst>
            </a:prstGeom>
            <a:solidFill>
              <a:srgbClr val="155B54"/>
            </a:solidFill>
            <a:ln>
              <a:noFill/>
            </a:ln>
          </p:spPr>
          <p:txBody>
            <a:bodyPr spcFirstLastPara="1" wrap="square" lIns="121900" tIns="121900" rIns="121900" bIns="121900" anchor="ctr" anchorCtr="0">
              <a:noAutofit/>
            </a:bodyPr>
            <a:lstStyle/>
            <a:p>
              <a:endParaRPr sz="2400"/>
            </a:p>
          </p:txBody>
        </p:sp>
        <p:sp>
          <p:nvSpPr>
            <p:cNvPr id="115" name="Google Shape;115;p26"/>
            <p:cNvSpPr txBox="1"/>
            <p:nvPr/>
          </p:nvSpPr>
          <p:spPr>
            <a:xfrm>
              <a:off x="1986196" y="2798634"/>
              <a:ext cx="4760700" cy="349500"/>
            </a:xfrm>
            <a:prstGeom prst="rect">
              <a:avLst/>
            </a:prstGeom>
            <a:noFill/>
            <a:ln>
              <a:noFill/>
            </a:ln>
          </p:spPr>
          <p:txBody>
            <a:bodyPr spcFirstLastPara="1" wrap="square" lIns="121900" tIns="121900" rIns="121900" bIns="121900" anchor="t" anchorCtr="0">
              <a:noAutofit/>
            </a:bodyPr>
            <a:lstStyle/>
            <a:p>
              <a:pPr algn="ctr"/>
              <a:r>
                <a:rPr lang="en" sz="1600" b="1" dirty="0">
                  <a:solidFill>
                    <a:srgbClr val="FFFFFF"/>
                  </a:solidFill>
                  <a:latin typeface="Roboto"/>
                  <a:ea typeface="Roboto"/>
                  <a:cs typeface="Roboto"/>
                  <a:sym typeface="Roboto"/>
                </a:rPr>
                <a:t>Global carbon footprint calculation tool for facilities and systems </a:t>
              </a:r>
              <a:endParaRPr sz="1600" dirty="0">
                <a:solidFill>
                  <a:srgbClr val="FFFFFF"/>
                </a:solidFill>
                <a:latin typeface="Roboto"/>
                <a:ea typeface="Roboto"/>
                <a:cs typeface="Roboto"/>
                <a:sym typeface="Roboto"/>
              </a:endParaRPr>
            </a:p>
          </p:txBody>
        </p:sp>
        <p:sp>
          <p:nvSpPr>
            <p:cNvPr id="116" name="Google Shape;116;p26"/>
            <p:cNvSpPr txBox="1"/>
            <p:nvPr/>
          </p:nvSpPr>
          <p:spPr>
            <a:xfrm>
              <a:off x="1885042" y="3053342"/>
              <a:ext cx="5373900" cy="919200"/>
            </a:xfrm>
            <a:prstGeom prst="rect">
              <a:avLst/>
            </a:prstGeom>
            <a:noFill/>
            <a:ln>
              <a:noFill/>
            </a:ln>
          </p:spPr>
          <p:txBody>
            <a:bodyPr spcFirstLastPara="1" wrap="square" lIns="121900" tIns="121900" rIns="121900" bIns="121900" anchor="t" anchorCtr="0">
              <a:noAutofit/>
            </a:bodyPr>
            <a:lstStyle/>
            <a:p>
              <a:r>
                <a:rPr lang="en" sz="1467" b="1" dirty="0">
                  <a:solidFill>
                    <a:schemeClr val="lt1"/>
                  </a:solidFill>
                  <a:latin typeface="Calibri"/>
                  <a:ea typeface="Calibri"/>
                  <a:cs typeface="Calibri"/>
                  <a:sym typeface="Calibri"/>
                </a:rPr>
                <a:t>Scope 1. </a:t>
              </a:r>
              <a:r>
                <a:rPr lang="en" sz="1467" dirty="0">
                  <a:solidFill>
                    <a:schemeClr val="lt1"/>
                  </a:solidFill>
                  <a:latin typeface="Calibri"/>
                  <a:ea typeface="Calibri"/>
                  <a:cs typeface="Calibri"/>
                  <a:sym typeface="Calibri"/>
                </a:rPr>
                <a:t>On site combustion, mobile combustion,cooling, anesthetics  </a:t>
              </a:r>
              <a:endParaRPr sz="1467" dirty="0">
                <a:solidFill>
                  <a:schemeClr val="lt1"/>
                </a:solidFill>
                <a:latin typeface="Calibri"/>
                <a:ea typeface="Calibri"/>
                <a:cs typeface="Calibri"/>
                <a:sym typeface="Calibri"/>
              </a:endParaRPr>
            </a:p>
            <a:p>
              <a:pPr>
                <a:spcBef>
                  <a:spcPts val="1333"/>
                </a:spcBef>
              </a:pPr>
              <a:r>
                <a:rPr lang="en" sz="1467" b="1" dirty="0">
                  <a:solidFill>
                    <a:schemeClr val="lt1"/>
                  </a:solidFill>
                  <a:latin typeface="Calibri"/>
                  <a:ea typeface="Calibri"/>
                  <a:cs typeface="Calibri"/>
                  <a:sym typeface="Calibri"/>
                </a:rPr>
                <a:t>Scope 2. </a:t>
              </a:r>
              <a:r>
                <a:rPr lang="en" sz="1467" dirty="0">
                  <a:solidFill>
                    <a:schemeClr val="lt1"/>
                  </a:solidFill>
                  <a:latin typeface="Calibri"/>
                  <a:ea typeface="Calibri"/>
                  <a:cs typeface="Calibri"/>
                  <a:sym typeface="Calibri"/>
                </a:rPr>
                <a:t>Purchased electricity        </a:t>
              </a:r>
              <a:endParaRPr sz="1467" dirty="0">
                <a:solidFill>
                  <a:schemeClr val="lt1"/>
                </a:solidFill>
                <a:latin typeface="Calibri"/>
                <a:ea typeface="Calibri"/>
                <a:cs typeface="Calibri"/>
                <a:sym typeface="Calibri"/>
              </a:endParaRPr>
            </a:p>
            <a:p>
              <a:pPr>
                <a:spcBef>
                  <a:spcPts val="1333"/>
                </a:spcBef>
              </a:pPr>
              <a:r>
                <a:rPr lang="en" sz="1467" b="1" dirty="0">
                  <a:solidFill>
                    <a:schemeClr val="lt1"/>
                  </a:solidFill>
                  <a:latin typeface="Calibri"/>
                  <a:ea typeface="Calibri"/>
                  <a:cs typeface="Calibri"/>
                  <a:sym typeface="Calibri"/>
                </a:rPr>
                <a:t>Scope 3. </a:t>
              </a:r>
              <a:r>
                <a:rPr lang="en" sz="1467" dirty="0">
                  <a:solidFill>
                    <a:schemeClr val="lt1"/>
                  </a:solidFill>
                  <a:latin typeface="Calibri"/>
                  <a:ea typeface="Calibri"/>
                  <a:cs typeface="Calibri"/>
                  <a:sym typeface="Calibri"/>
                </a:rPr>
                <a:t>Business travel, employee commuting, patients commuting, inhalers </a:t>
              </a:r>
              <a:endParaRPr sz="1467" dirty="0">
                <a:solidFill>
                  <a:schemeClr val="lt1"/>
                </a:solidFill>
                <a:latin typeface="Calibri"/>
                <a:ea typeface="Calibri"/>
                <a:cs typeface="Calibri"/>
                <a:sym typeface="Calibri"/>
              </a:endParaRPr>
            </a:p>
            <a:p>
              <a:pPr>
                <a:spcBef>
                  <a:spcPts val="1333"/>
                </a:spcBef>
              </a:pPr>
              <a:r>
                <a:rPr lang="en" sz="1467" b="1" dirty="0">
                  <a:solidFill>
                    <a:schemeClr val="lt1"/>
                  </a:solidFill>
                  <a:latin typeface="Calibri"/>
                  <a:ea typeface="Calibri"/>
                  <a:cs typeface="Calibri"/>
                  <a:sym typeface="Calibri"/>
                </a:rPr>
                <a:t>Waste treatment</a:t>
              </a:r>
              <a:r>
                <a:rPr lang="en" sz="1467" dirty="0">
                  <a:solidFill>
                    <a:schemeClr val="lt1"/>
                  </a:solidFill>
                  <a:latin typeface="Calibri"/>
                  <a:ea typeface="Calibri"/>
                  <a:cs typeface="Calibri"/>
                  <a:sym typeface="Calibri"/>
                </a:rPr>
                <a:t> Incineration, compost, landfill on site or off site</a:t>
              </a:r>
              <a:endParaRPr sz="1467" dirty="0">
                <a:solidFill>
                  <a:schemeClr val="lt1"/>
                </a:solidFill>
                <a:latin typeface="Calibri"/>
                <a:ea typeface="Calibri"/>
                <a:cs typeface="Calibri"/>
                <a:sym typeface="Calibri"/>
              </a:endParaRPr>
            </a:p>
            <a:p>
              <a:pPr>
                <a:spcBef>
                  <a:spcPts val="1333"/>
                </a:spcBef>
                <a:spcAft>
                  <a:spcPts val="1333"/>
                </a:spcAft>
              </a:pPr>
              <a:r>
                <a:rPr lang="en" sz="1467" b="1" dirty="0">
                  <a:solidFill>
                    <a:schemeClr val="lt1"/>
                  </a:solidFill>
                  <a:latin typeface="Calibri"/>
                  <a:ea typeface="Calibri"/>
                  <a:cs typeface="Calibri"/>
                  <a:sym typeface="Calibri"/>
                </a:rPr>
                <a:t>Graphics, benchmarking  and metrics </a:t>
              </a:r>
              <a:r>
                <a:rPr lang="en" sz="1467" dirty="0">
                  <a:solidFill>
                    <a:schemeClr val="lt1"/>
                  </a:solidFill>
                  <a:latin typeface="Calibri"/>
                  <a:ea typeface="Calibri"/>
                  <a:cs typeface="Calibri"/>
                  <a:sym typeface="Calibri"/>
                </a:rPr>
                <a:t>to understand the data         </a:t>
              </a:r>
              <a:endParaRPr sz="1467" b="1" dirty="0">
                <a:solidFill>
                  <a:schemeClr val="lt1"/>
                </a:solidFill>
                <a:latin typeface="Roboto"/>
                <a:ea typeface="Roboto"/>
                <a:cs typeface="Roboto"/>
                <a:sym typeface="Roboto"/>
              </a:endParaRPr>
            </a:p>
          </p:txBody>
        </p:sp>
      </p:grpSp>
      <p:grpSp>
        <p:nvGrpSpPr>
          <p:cNvPr id="117" name="Google Shape;117;p26"/>
          <p:cNvGrpSpPr/>
          <p:nvPr/>
        </p:nvGrpSpPr>
        <p:grpSpPr>
          <a:xfrm>
            <a:off x="4019859" y="4857942"/>
            <a:ext cx="421040" cy="438852"/>
            <a:chOff x="3157188" y="909150"/>
            <a:chExt cx="470400" cy="470400"/>
          </a:xfrm>
        </p:grpSpPr>
        <p:sp>
          <p:nvSpPr>
            <p:cNvPr id="118" name="Google Shape;118;p26"/>
            <p:cNvSpPr/>
            <p:nvPr/>
          </p:nvSpPr>
          <p:spPr>
            <a:xfrm>
              <a:off x="3157188" y="909150"/>
              <a:ext cx="470400" cy="470400"/>
            </a:xfrm>
            <a:prstGeom prst="ellipse">
              <a:avLst/>
            </a:prstGeom>
            <a:solidFill>
              <a:srgbClr val="FFFFFF"/>
            </a:solidFill>
            <a:ln>
              <a:noFill/>
            </a:ln>
          </p:spPr>
          <p:txBody>
            <a:bodyPr spcFirstLastPara="1" wrap="square" lIns="121900" tIns="121900" rIns="121900" bIns="121900" anchor="ctr" anchorCtr="0">
              <a:noAutofit/>
            </a:bodyPr>
            <a:lstStyle/>
            <a:p>
              <a:endParaRPr sz="2400"/>
            </a:p>
          </p:txBody>
        </p:sp>
        <p:sp>
          <p:nvSpPr>
            <p:cNvPr id="119" name="Google Shape;119;p26"/>
            <p:cNvSpPr/>
            <p:nvPr/>
          </p:nvSpPr>
          <p:spPr>
            <a:xfrm>
              <a:off x="3243138" y="995100"/>
              <a:ext cx="298500" cy="298500"/>
            </a:xfrm>
            <a:prstGeom prst="mathPlus">
              <a:avLst>
                <a:gd name="adj1" fmla="val 9900"/>
              </a:avLst>
            </a:prstGeom>
            <a:solidFill>
              <a:srgbClr val="1D7E74"/>
            </a:solidFill>
            <a:ln>
              <a:noFill/>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227090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980AE-A4E6-5147-8733-E0CF000DA19C}"/>
              </a:ext>
            </a:extLst>
          </p:cNvPr>
          <p:cNvSpPr>
            <a:spLocks noGrp="1"/>
          </p:cNvSpPr>
          <p:nvPr>
            <p:ph type="title"/>
          </p:nvPr>
        </p:nvSpPr>
        <p:spPr/>
        <p:txBody>
          <a:bodyPr>
            <a:normAutofit/>
          </a:bodyPr>
          <a:lstStyle/>
          <a:p>
            <a:r>
              <a:rPr lang="fr-FR" sz="2800" b="1" dirty="0" err="1">
                <a:solidFill>
                  <a:schemeClr val="accent2"/>
                </a:solidFill>
                <a:latin typeface="+mn-lt"/>
              </a:rPr>
              <a:t>Carbon</a:t>
            </a:r>
            <a:r>
              <a:rPr lang="fr-FR" sz="2800" b="1" dirty="0">
                <a:solidFill>
                  <a:schemeClr val="accent2"/>
                </a:solidFill>
                <a:latin typeface="+mn-lt"/>
              </a:rPr>
              <a:t> </a:t>
            </a:r>
            <a:r>
              <a:rPr lang="fr-FR" sz="2800" b="1" dirty="0" err="1">
                <a:solidFill>
                  <a:schemeClr val="accent2"/>
                </a:solidFill>
                <a:latin typeface="+mn-lt"/>
              </a:rPr>
              <a:t>footprint</a:t>
            </a:r>
            <a:r>
              <a:rPr lang="fr-FR" sz="2800" b="1" dirty="0">
                <a:solidFill>
                  <a:schemeClr val="accent2"/>
                </a:solidFill>
                <a:latin typeface="+mn-lt"/>
              </a:rPr>
              <a:t> </a:t>
            </a:r>
            <a:r>
              <a:rPr lang="fr-FR" sz="2800" b="1" dirty="0" err="1">
                <a:solidFill>
                  <a:schemeClr val="accent2"/>
                </a:solidFill>
                <a:latin typeface="+mn-lt"/>
              </a:rPr>
              <a:t>topography</a:t>
            </a:r>
            <a:endParaRPr lang="fr-FR" sz="2800" b="1" dirty="0">
              <a:solidFill>
                <a:schemeClr val="accent2"/>
              </a:solidFill>
              <a:latin typeface="+mn-lt"/>
            </a:endParaRPr>
          </a:p>
        </p:txBody>
      </p:sp>
      <p:pic>
        <p:nvPicPr>
          <p:cNvPr id="8" name="Picture 7" descr="Chart, timeline, treemap chart&#10;&#10;Description automatically generated">
            <a:extLst>
              <a:ext uri="{FF2B5EF4-FFF2-40B4-BE49-F238E27FC236}">
                <a16:creationId xmlns:a16="http://schemas.microsoft.com/office/drawing/2014/main" id="{70B38F07-4CA6-0947-A7D6-81F8E8B7E7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5231" y="1552918"/>
            <a:ext cx="3098106" cy="5179496"/>
          </a:xfrm>
          <a:prstGeom prst="rect">
            <a:avLst/>
          </a:prstGeom>
        </p:spPr>
      </p:pic>
      <p:pic>
        <p:nvPicPr>
          <p:cNvPr id="10" name="Picture 9" descr="Timeline&#10;&#10;Description automatically generated">
            <a:extLst>
              <a:ext uri="{FF2B5EF4-FFF2-40B4-BE49-F238E27FC236}">
                <a16:creationId xmlns:a16="http://schemas.microsoft.com/office/drawing/2014/main" id="{B9B0E952-6662-7F4F-9D13-48B09CA8CA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0"/>
            <a:ext cx="4557008" cy="6858000"/>
          </a:xfrm>
          <a:prstGeom prst="rect">
            <a:avLst/>
          </a:prstGeom>
        </p:spPr>
      </p:pic>
    </p:spTree>
    <p:extLst>
      <p:ext uri="{BB962C8B-B14F-4D97-AF65-F5344CB8AC3E}">
        <p14:creationId xmlns:p14="http://schemas.microsoft.com/office/powerpoint/2010/main" val="768172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4"/>
          <p:cNvSpPr txBox="1"/>
          <p:nvPr/>
        </p:nvSpPr>
        <p:spPr>
          <a:xfrm>
            <a:off x="5440683" y="6437376"/>
            <a:ext cx="184800" cy="369200"/>
          </a:xfrm>
          <a:prstGeom prst="rect">
            <a:avLst/>
          </a:prstGeom>
          <a:noFill/>
          <a:ln>
            <a:noFill/>
          </a:ln>
        </p:spPr>
        <p:txBody>
          <a:bodyPr spcFirstLastPara="1" wrap="square" lIns="91433" tIns="45700" rIns="91433" bIns="45700" anchor="t"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354" name="Google Shape;354;p44"/>
          <p:cNvSpPr txBox="1">
            <a:spLocks noGrp="1"/>
          </p:cNvSpPr>
          <p:nvPr>
            <p:ph type="body" idx="1"/>
          </p:nvPr>
        </p:nvSpPr>
        <p:spPr>
          <a:xfrm>
            <a:off x="202833" y="2332967"/>
            <a:ext cx="6346800" cy="592000"/>
          </a:xfrm>
          <a:prstGeom prst="rect">
            <a:avLst/>
          </a:prstGeom>
          <a:noFill/>
          <a:ln>
            <a:noFill/>
          </a:ln>
        </p:spPr>
        <p:txBody>
          <a:bodyPr spcFirstLastPara="1" vert="horz" wrap="square" lIns="91433" tIns="45700" rIns="91433" bIns="45700" rtlCol="0" anchor="t" anchorCtr="0">
            <a:noAutofit/>
          </a:bodyPr>
          <a:lstStyle/>
          <a:p>
            <a:pPr marL="0" indent="0"/>
            <a:r>
              <a:rPr lang="en"/>
              <a:t>Global Road Map for Health Care Decarbonization</a:t>
            </a:r>
            <a:endParaRPr/>
          </a:p>
        </p:txBody>
      </p:sp>
      <p:sp>
        <p:nvSpPr>
          <p:cNvPr id="355" name="Google Shape;355;p44"/>
          <p:cNvSpPr txBox="1">
            <a:spLocks noGrp="1"/>
          </p:cNvSpPr>
          <p:nvPr>
            <p:ph type="body" idx="2"/>
          </p:nvPr>
        </p:nvSpPr>
        <p:spPr>
          <a:xfrm>
            <a:off x="294273" y="3754153"/>
            <a:ext cx="6346800" cy="615200"/>
          </a:xfrm>
          <a:prstGeom prst="rect">
            <a:avLst/>
          </a:prstGeom>
          <a:noFill/>
          <a:ln>
            <a:noFill/>
          </a:ln>
        </p:spPr>
        <p:txBody>
          <a:bodyPr spcFirstLastPara="1" vert="horz" wrap="square" lIns="91433" tIns="45700" rIns="91433" bIns="45700" rtlCol="0" anchor="t" anchorCtr="0">
            <a:noAutofit/>
          </a:bodyPr>
          <a:lstStyle/>
          <a:p>
            <a:pPr marL="0" indent="0">
              <a:spcBef>
                <a:spcPts val="0"/>
              </a:spcBef>
            </a:pPr>
            <a:r>
              <a:rPr lang="en" dirty="0"/>
              <a:t>A navigational tool for achieving zero emissions with climate resilience and health equity</a:t>
            </a:r>
            <a:endParaRPr dirty="0"/>
          </a:p>
        </p:txBody>
      </p:sp>
      <p:sp>
        <p:nvSpPr>
          <p:cNvPr id="356" name="Google Shape;356;p44"/>
          <p:cNvSpPr txBox="1">
            <a:spLocks noGrp="1"/>
          </p:cNvSpPr>
          <p:nvPr>
            <p:ph type="body" idx="4"/>
          </p:nvPr>
        </p:nvSpPr>
        <p:spPr>
          <a:xfrm>
            <a:off x="294275" y="4883560"/>
            <a:ext cx="5769200" cy="404000"/>
          </a:xfrm>
          <a:prstGeom prst="rect">
            <a:avLst/>
          </a:prstGeom>
          <a:noFill/>
          <a:ln>
            <a:noFill/>
          </a:ln>
        </p:spPr>
        <p:txBody>
          <a:bodyPr spcFirstLastPara="1" vert="horz" wrap="square" lIns="91433" tIns="45700" rIns="91433" bIns="45700" rtlCol="0" anchor="t" anchorCtr="0">
            <a:noAutofit/>
          </a:bodyPr>
          <a:lstStyle/>
          <a:p>
            <a:pPr marL="0" indent="0"/>
            <a:r>
              <a:rPr lang="en-US" dirty="0">
                <a:solidFill>
                  <a:schemeClr val="accent6">
                    <a:lumMod val="50000"/>
                  </a:schemeClr>
                </a:solidFill>
              </a:rPr>
              <a:t>www. healthcareclimateaction.org/roadmap</a:t>
            </a:r>
            <a:endParaRPr dirty="0">
              <a:solidFill>
                <a:schemeClr val="accent6">
                  <a:lumMod val="50000"/>
                </a:schemeClr>
              </a:solidFill>
            </a:endParaRPr>
          </a:p>
        </p:txBody>
      </p:sp>
      <p:pic>
        <p:nvPicPr>
          <p:cNvPr id="357" name="Google Shape;357;p44"/>
          <p:cNvPicPr preferRelativeResize="0"/>
          <p:nvPr/>
        </p:nvPicPr>
        <p:blipFill rotWithShape="1">
          <a:blip r:embed="rId3">
            <a:alphaModFix/>
          </a:blip>
          <a:srcRect/>
          <a:stretch/>
        </p:blipFill>
        <p:spPr>
          <a:xfrm>
            <a:off x="66263" y="185194"/>
            <a:ext cx="1510751" cy="1536401"/>
          </a:xfrm>
          <a:prstGeom prst="rect">
            <a:avLst/>
          </a:prstGeom>
          <a:noFill/>
          <a:ln>
            <a:noFill/>
          </a:ln>
        </p:spPr>
      </p:pic>
    </p:spTree>
    <p:extLst>
      <p:ext uri="{BB962C8B-B14F-4D97-AF65-F5344CB8AC3E}">
        <p14:creationId xmlns:p14="http://schemas.microsoft.com/office/powerpoint/2010/main" val="2940351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id">
            <a:extLst>
              <a:ext uri="{FF2B5EF4-FFF2-40B4-BE49-F238E27FC236}">
                <a16:creationId xmlns:a16="http://schemas.microsoft.com/office/drawing/2014/main" id="{5130EFA7-7773-6B4A-8031-A68ECC0E718E}"/>
              </a:ext>
            </a:extLst>
          </p:cNvPr>
          <p:cNvPicPr>
            <a:picLocks noChangeAspect="1"/>
          </p:cNvPicPr>
          <p:nvPr/>
        </p:nvPicPr>
        <p:blipFill>
          <a:blip r:embed="rId3"/>
          <a:stretch>
            <a:fillRect/>
          </a:stretch>
        </p:blipFill>
        <p:spPr>
          <a:xfrm>
            <a:off x="271054" y="773193"/>
            <a:ext cx="8878982" cy="5583990"/>
          </a:xfrm>
          <a:prstGeom prst="rect">
            <a:avLst/>
          </a:prstGeom>
        </p:spPr>
      </p:pic>
      <p:pic>
        <p:nvPicPr>
          <p:cNvPr id="17" name="Yellow">
            <a:extLst>
              <a:ext uri="{FF2B5EF4-FFF2-40B4-BE49-F238E27FC236}">
                <a16:creationId xmlns:a16="http://schemas.microsoft.com/office/drawing/2014/main" id="{9E832FEB-AA80-F64A-BA1B-98E53511DC49}"/>
              </a:ext>
            </a:extLst>
          </p:cNvPr>
          <p:cNvPicPr>
            <a:picLocks noChangeAspect="1"/>
          </p:cNvPicPr>
          <p:nvPr/>
        </p:nvPicPr>
        <p:blipFill>
          <a:blip r:embed="rId4"/>
          <a:stretch>
            <a:fillRect/>
          </a:stretch>
        </p:blipFill>
        <p:spPr>
          <a:xfrm>
            <a:off x="6619207" y="5262326"/>
            <a:ext cx="2376476" cy="451968"/>
          </a:xfrm>
          <a:prstGeom prst="rect">
            <a:avLst/>
          </a:prstGeom>
        </p:spPr>
      </p:pic>
      <p:pic>
        <p:nvPicPr>
          <p:cNvPr id="24" name="Purple">
            <a:extLst>
              <a:ext uri="{FF2B5EF4-FFF2-40B4-BE49-F238E27FC236}">
                <a16:creationId xmlns:a16="http://schemas.microsoft.com/office/drawing/2014/main" id="{C5C55A4D-EAE0-224F-80A9-515C77AD62C7}"/>
              </a:ext>
            </a:extLst>
          </p:cNvPr>
          <p:cNvPicPr>
            <a:picLocks noChangeAspect="1"/>
          </p:cNvPicPr>
          <p:nvPr/>
        </p:nvPicPr>
        <p:blipFill>
          <a:blip r:embed="rId5"/>
          <a:stretch>
            <a:fillRect/>
          </a:stretch>
        </p:blipFill>
        <p:spPr>
          <a:xfrm>
            <a:off x="612408" y="3672261"/>
            <a:ext cx="8383275" cy="1662075"/>
          </a:xfrm>
          <a:prstGeom prst="rect">
            <a:avLst/>
          </a:prstGeom>
        </p:spPr>
      </p:pic>
      <p:pic>
        <p:nvPicPr>
          <p:cNvPr id="34" name="Blue wedge">
            <a:extLst>
              <a:ext uri="{FF2B5EF4-FFF2-40B4-BE49-F238E27FC236}">
                <a16:creationId xmlns:a16="http://schemas.microsoft.com/office/drawing/2014/main" id="{DBF86D6E-0F91-FD49-B292-A2093174BEEE}"/>
              </a:ext>
            </a:extLst>
          </p:cNvPr>
          <p:cNvPicPr>
            <a:picLocks noChangeAspect="1"/>
          </p:cNvPicPr>
          <p:nvPr/>
        </p:nvPicPr>
        <p:blipFill>
          <a:blip r:embed="rId6"/>
          <a:stretch>
            <a:fillRect/>
          </a:stretch>
        </p:blipFill>
        <p:spPr>
          <a:xfrm>
            <a:off x="583248" y="1617823"/>
            <a:ext cx="8412435" cy="2915922"/>
          </a:xfrm>
          <a:prstGeom prst="rect">
            <a:avLst/>
          </a:prstGeom>
        </p:spPr>
      </p:pic>
      <p:grpSp>
        <p:nvGrpSpPr>
          <p:cNvPr id="5" name="Group 4">
            <a:extLst>
              <a:ext uri="{FF2B5EF4-FFF2-40B4-BE49-F238E27FC236}">
                <a16:creationId xmlns:a16="http://schemas.microsoft.com/office/drawing/2014/main" id="{2DCF4032-AD44-4747-8293-42EAF2D78A38}"/>
              </a:ext>
            </a:extLst>
          </p:cNvPr>
          <p:cNvGrpSpPr/>
          <p:nvPr/>
        </p:nvGrpSpPr>
        <p:grpSpPr>
          <a:xfrm>
            <a:off x="612408" y="4519563"/>
            <a:ext cx="11219689" cy="862271"/>
            <a:chOff x="612408" y="4383375"/>
            <a:chExt cx="11219689" cy="862271"/>
          </a:xfrm>
        </p:grpSpPr>
        <p:pic>
          <p:nvPicPr>
            <p:cNvPr id="13" name="Wedge 3">
              <a:extLst>
                <a:ext uri="{FF2B5EF4-FFF2-40B4-BE49-F238E27FC236}">
                  <a16:creationId xmlns:a16="http://schemas.microsoft.com/office/drawing/2014/main" id="{E33B4B62-AB94-2245-8777-10460A702B2A}"/>
                </a:ext>
              </a:extLst>
            </p:cNvPr>
            <p:cNvPicPr>
              <a:picLocks noChangeAspect="1"/>
            </p:cNvPicPr>
            <p:nvPr/>
          </p:nvPicPr>
          <p:blipFill>
            <a:blip r:embed="rId7"/>
            <a:stretch>
              <a:fillRect/>
            </a:stretch>
          </p:blipFill>
          <p:spPr>
            <a:xfrm>
              <a:off x="612408" y="4383375"/>
              <a:ext cx="8383275" cy="816458"/>
            </a:xfrm>
            <a:prstGeom prst="rect">
              <a:avLst/>
            </a:prstGeom>
          </p:spPr>
        </p:pic>
        <p:pic>
          <p:nvPicPr>
            <p:cNvPr id="9" name="Pathway 3">
              <a:extLst>
                <a:ext uri="{FF2B5EF4-FFF2-40B4-BE49-F238E27FC236}">
                  <a16:creationId xmlns:a16="http://schemas.microsoft.com/office/drawing/2014/main" id="{75C7157B-5B99-9B4C-B6B9-57A4980807F8}"/>
                </a:ext>
              </a:extLst>
            </p:cNvPr>
            <p:cNvPicPr>
              <a:picLocks noChangeAspect="1"/>
            </p:cNvPicPr>
            <p:nvPr/>
          </p:nvPicPr>
          <p:blipFill>
            <a:blip r:embed="rId8"/>
            <a:stretch>
              <a:fillRect/>
            </a:stretch>
          </p:blipFill>
          <p:spPr>
            <a:xfrm>
              <a:off x="9295176" y="4557334"/>
              <a:ext cx="2536921" cy="688312"/>
            </a:xfrm>
            <a:prstGeom prst="rect">
              <a:avLst/>
            </a:prstGeom>
          </p:spPr>
        </p:pic>
      </p:grpSp>
      <p:grpSp>
        <p:nvGrpSpPr>
          <p:cNvPr id="4" name="Group 3">
            <a:extLst>
              <a:ext uri="{FF2B5EF4-FFF2-40B4-BE49-F238E27FC236}">
                <a16:creationId xmlns:a16="http://schemas.microsoft.com/office/drawing/2014/main" id="{B103EA33-9F0D-5241-9FF2-BF25215159EB}"/>
              </a:ext>
            </a:extLst>
          </p:cNvPr>
          <p:cNvGrpSpPr/>
          <p:nvPr/>
        </p:nvGrpSpPr>
        <p:grpSpPr>
          <a:xfrm>
            <a:off x="641623" y="3759324"/>
            <a:ext cx="10612634" cy="1144334"/>
            <a:chOff x="641623" y="3623136"/>
            <a:chExt cx="10612634" cy="1144334"/>
          </a:xfrm>
        </p:grpSpPr>
        <p:pic>
          <p:nvPicPr>
            <p:cNvPr id="20" name="Wedge 2">
              <a:extLst>
                <a:ext uri="{FF2B5EF4-FFF2-40B4-BE49-F238E27FC236}">
                  <a16:creationId xmlns:a16="http://schemas.microsoft.com/office/drawing/2014/main" id="{DB27503E-6913-3A44-B500-8778ACE3434D}"/>
                </a:ext>
              </a:extLst>
            </p:cNvPr>
            <p:cNvPicPr>
              <a:picLocks noChangeAspect="1"/>
            </p:cNvPicPr>
            <p:nvPr/>
          </p:nvPicPr>
          <p:blipFill>
            <a:blip r:embed="rId9"/>
            <a:stretch>
              <a:fillRect/>
            </a:stretch>
          </p:blipFill>
          <p:spPr>
            <a:xfrm>
              <a:off x="641623" y="4305190"/>
              <a:ext cx="8354060" cy="462280"/>
            </a:xfrm>
            <a:prstGeom prst="rect">
              <a:avLst/>
            </a:prstGeom>
          </p:spPr>
        </p:pic>
        <p:pic>
          <p:nvPicPr>
            <p:cNvPr id="6" name="Pathway 2">
              <a:extLst>
                <a:ext uri="{FF2B5EF4-FFF2-40B4-BE49-F238E27FC236}">
                  <a16:creationId xmlns:a16="http://schemas.microsoft.com/office/drawing/2014/main" id="{81495349-B0D9-3B4E-B1A0-831E0E69C34D}"/>
                </a:ext>
              </a:extLst>
            </p:cNvPr>
            <p:cNvPicPr>
              <a:picLocks noChangeAspect="1"/>
            </p:cNvPicPr>
            <p:nvPr/>
          </p:nvPicPr>
          <p:blipFill>
            <a:blip r:embed="rId10"/>
            <a:stretch>
              <a:fillRect/>
            </a:stretch>
          </p:blipFill>
          <p:spPr>
            <a:xfrm>
              <a:off x="9295176" y="3623136"/>
              <a:ext cx="1959081" cy="627292"/>
            </a:xfrm>
            <a:prstGeom prst="rect">
              <a:avLst/>
            </a:prstGeom>
          </p:spPr>
        </p:pic>
      </p:grpSp>
      <p:grpSp>
        <p:nvGrpSpPr>
          <p:cNvPr id="2" name="Group 1">
            <a:extLst>
              <a:ext uri="{FF2B5EF4-FFF2-40B4-BE49-F238E27FC236}">
                <a16:creationId xmlns:a16="http://schemas.microsoft.com/office/drawing/2014/main" id="{9602DB7E-B0CB-1244-9606-0390C23EC997}"/>
              </a:ext>
            </a:extLst>
          </p:cNvPr>
          <p:cNvGrpSpPr/>
          <p:nvPr/>
        </p:nvGrpSpPr>
        <p:grpSpPr>
          <a:xfrm>
            <a:off x="612408" y="2761734"/>
            <a:ext cx="11003363" cy="1844520"/>
            <a:chOff x="612408" y="2625546"/>
            <a:chExt cx="11003363" cy="1844520"/>
          </a:xfrm>
        </p:grpSpPr>
        <p:pic>
          <p:nvPicPr>
            <p:cNvPr id="11" name="Wedge 1">
              <a:extLst>
                <a:ext uri="{FF2B5EF4-FFF2-40B4-BE49-F238E27FC236}">
                  <a16:creationId xmlns:a16="http://schemas.microsoft.com/office/drawing/2014/main" id="{EC703E09-C058-F54F-8206-CCA640F78BE9}"/>
                </a:ext>
              </a:extLst>
            </p:cNvPr>
            <p:cNvPicPr>
              <a:picLocks noChangeAspect="1"/>
            </p:cNvPicPr>
            <p:nvPr/>
          </p:nvPicPr>
          <p:blipFill>
            <a:blip r:embed="rId11"/>
            <a:stretch>
              <a:fillRect/>
            </a:stretch>
          </p:blipFill>
          <p:spPr>
            <a:xfrm>
              <a:off x="612408" y="3536971"/>
              <a:ext cx="8383275" cy="933095"/>
            </a:xfrm>
            <a:prstGeom prst="rect">
              <a:avLst/>
            </a:prstGeom>
          </p:spPr>
        </p:pic>
        <p:pic>
          <p:nvPicPr>
            <p:cNvPr id="8" name="Pathway 1">
              <a:extLst>
                <a:ext uri="{FF2B5EF4-FFF2-40B4-BE49-F238E27FC236}">
                  <a16:creationId xmlns:a16="http://schemas.microsoft.com/office/drawing/2014/main" id="{573AF31D-B543-1F46-A9B1-2D35473542B5}"/>
                </a:ext>
              </a:extLst>
            </p:cNvPr>
            <p:cNvPicPr>
              <a:picLocks noChangeAspect="1"/>
            </p:cNvPicPr>
            <p:nvPr/>
          </p:nvPicPr>
          <p:blipFill>
            <a:blip r:embed="rId12"/>
            <a:stretch>
              <a:fillRect/>
            </a:stretch>
          </p:blipFill>
          <p:spPr>
            <a:xfrm>
              <a:off x="9295176" y="2625546"/>
              <a:ext cx="2320595" cy="688312"/>
            </a:xfrm>
            <a:prstGeom prst="rect">
              <a:avLst/>
            </a:prstGeom>
          </p:spPr>
        </p:pic>
      </p:grpSp>
      <p:pic>
        <p:nvPicPr>
          <p:cNvPr id="16" name="black line">
            <a:extLst>
              <a:ext uri="{FF2B5EF4-FFF2-40B4-BE49-F238E27FC236}">
                <a16:creationId xmlns:a16="http://schemas.microsoft.com/office/drawing/2014/main" id="{5BE01538-BC4E-5143-8ED8-CFA48212399F}"/>
              </a:ext>
            </a:extLst>
          </p:cNvPr>
          <p:cNvPicPr>
            <a:picLocks noChangeAspect="1"/>
          </p:cNvPicPr>
          <p:nvPr/>
        </p:nvPicPr>
        <p:blipFill>
          <a:blip r:embed="rId13"/>
          <a:stretch>
            <a:fillRect/>
          </a:stretch>
        </p:blipFill>
        <p:spPr>
          <a:xfrm>
            <a:off x="568558" y="4489806"/>
            <a:ext cx="8397855" cy="860197"/>
          </a:xfrm>
          <a:prstGeom prst="rect">
            <a:avLst/>
          </a:prstGeom>
        </p:spPr>
      </p:pic>
      <p:pic>
        <p:nvPicPr>
          <p:cNvPr id="15" name="black lines">
            <a:extLst>
              <a:ext uri="{FF2B5EF4-FFF2-40B4-BE49-F238E27FC236}">
                <a16:creationId xmlns:a16="http://schemas.microsoft.com/office/drawing/2014/main" id="{94763E00-6B99-9C4B-9575-3DFF9C461376}"/>
              </a:ext>
            </a:extLst>
          </p:cNvPr>
          <p:cNvPicPr>
            <a:picLocks noChangeAspect="1"/>
          </p:cNvPicPr>
          <p:nvPr/>
        </p:nvPicPr>
        <p:blipFill>
          <a:blip r:embed="rId14"/>
          <a:stretch>
            <a:fillRect/>
          </a:stretch>
        </p:blipFill>
        <p:spPr>
          <a:xfrm>
            <a:off x="568163" y="1598064"/>
            <a:ext cx="8427014" cy="2959660"/>
          </a:xfrm>
          <a:prstGeom prst="rect">
            <a:avLst/>
          </a:prstGeom>
        </p:spPr>
      </p:pic>
      <p:pic>
        <p:nvPicPr>
          <p:cNvPr id="21" name="dotted line">
            <a:extLst>
              <a:ext uri="{FF2B5EF4-FFF2-40B4-BE49-F238E27FC236}">
                <a16:creationId xmlns:a16="http://schemas.microsoft.com/office/drawing/2014/main" id="{B3A7A785-87F4-D04D-BE6A-D9AC4E584501}"/>
              </a:ext>
            </a:extLst>
          </p:cNvPr>
          <p:cNvPicPr>
            <a:picLocks noChangeAspect="1"/>
          </p:cNvPicPr>
          <p:nvPr/>
        </p:nvPicPr>
        <p:blipFill>
          <a:blip r:embed="rId15"/>
          <a:stretch>
            <a:fillRect/>
          </a:stretch>
        </p:blipFill>
        <p:spPr>
          <a:xfrm>
            <a:off x="655242" y="4489806"/>
            <a:ext cx="8324957" cy="1224687"/>
          </a:xfrm>
          <a:prstGeom prst="rect">
            <a:avLst/>
          </a:prstGeom>
        </p:spPr>
      </p:pic>
      <p:sp>
        <p:nvSpPr>
          <p:cNvPr id="23" name="Oval 22">
            <a:extLst>
              <a:ext uri="{FF2B5EF4-FFF2-40B4-BE49-F238E27FC236}">
                <a16:creationId xmlns:a16="http://schemas.microsoft.com/office/drawing/2014/main" id="{32AF5E52-DAAA-7749-AC68-129A62AAEFD7}"/>
              </a:ext>
            </a:extLst>
          </p:cNvPr>
          <p:cNvSpPr/>
          <p:nvPr/>
        </p:nvSpPr>
        <p:spPr>
          <a:xfrm>
            <a:off x="8870756" y="1493407"/>
            <a:ext cx="226969" cy="226969"/>
          </a:xfrm>
          <a:prstGeom prst="ellipse">
            <a:avLst/>
          </a:prstGeom>
          <a:solidFill>
            <a:srgbClr val="2963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9B7125B7-92E8-CD46-8C90-04C97AAFB2C9}"/>
              </a:ext>
            </a:extLst>
          </p:cNvPr>
          <p:cNvSpPr/>
          <p:nvPr/>
        </p:nvSpPr>
        <p:spPr>
          <a:xfrm>
            <a:off x="8864504" y="3556133"/>
            <a:ext cx="226969" cy="226969"/>
          </a:xfrm>
          <a:prstGeom prst="ellipse">
            <a:avLst/>
          </a:prstGeom>
          <a:solidFill>
            <a:srgbClr val="2963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6A8E5C1D-08D2-044F-9D93-FCF85834E867}"/>
              </a:ext>
            </a:extLst>
          </p:cNvPr>
          <p:cNvSpPr/>
          <p:nvPr/>
        </p:nvSpPr>
        <p:spPr>
          <a:xfrm>
            <a:off x="8864504" y="5592739"/>
            <a:ext cx="226969" cy="226969"/>
          </a:xfrm>
          <a:prstGeom prst="ellipse">
            <a:avLst/>
          </a:prstGeom>
          <a:solidFill>
            <a:srgbClr val="2963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97E53C49-6E17-A04C-8FC1-D8A5340715D3}"/>
              </a:ext>
            </a:extLst>
          </p:cNvPr>
          <p:cNvSpPr/>
          <p:nvPr/>
        </p:nvSpPr>
        <p:spPr>
          <a:xfrm>
            <a:off x="8864504" y="5214656"/>
            <a:ext cx="226969" cy="226969"/>
          </a:xfrm>
          <a:prstGeom prst="ellipse">
            <a:avLst/>
          </a:prstGeom>
          <a:solidFill>
            <a:srgbClr val="2963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0DAD057E-C8E3-2446-8B46-6D112E623EA3}"/>
              </a:ext>
            </a:extLst>
          </p:cNvPr>
          <p:cNvSpPr/>
          <p:nvPr/>
        </p:nvSpPr>
        <p:spPr>
          <a:xfrm>
            <a:off x="534467" y="4406079"/>
            <a:ext cx="226969" cy="226969"/>
          </a:xfrm>
          <a:prstGeom prst="ellipse">
            <a:avLst/>
          </a:prstGeom>
          <a:solidFill>
            <a:srgbClr val="2963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271054" y="142862"/>
            <a:ext cx="11561043" cy="492443"/>
          </a:xfrm>
          <a:prstGeom prst="rect">
            <a:avLst/>
          </a:prstGeom>
          <a:noFill/>
        </p:spPr>
        <p:txBody>
          <a:bodyPr wrap="square" rtlCol="0">
            <a:spAutoFit/>
          </a:bodyPr>
          <a:lstStyle/>
          <a:p>
            <a:r>
              <a:rPr lang="en" sz="2600" b="1" dirty="0">
                <a:solidFill>
                  <a:schemeClr val="accent1"/>
                </a:solidFill>
                <a:latin typeface="Calibri" panose="020F0502020204030204" pitchFamily="34" charset="0"/>
                <a:cs typeface="Calibri" panose="020F0502020204030204" pitchFamily="34" charset="0"/>
              </a:rPr>
              <a:t>Charting a course to zero</a:t>
            </a:r>
            <a:r>
              <a:rPr lang="en-US" sz="2600" dirty="0">
                <a:solidFill>
                  <a:srgbClr val="BFBFBF"/>
                </a:solidFill>
                <a:latin typeface="Calibri" panose="020F0502020204030204" pitchFamily="34" charset="0"/>
                <a:cs typeface="Calibri" panose="020F0502020204030204" pitchFamily="34" charset="0"/>
                <a:sym typeface="Calibri"/>
              </a:rPr>
              <a:t>|</a:t>
            </a:r>
            <a:r>
              <a:rPr lang="en-US" sz="2600" b="1" dirty="0">
                <a:solidFill>
                  <a:srgbClr val="BFBFBF"/>
                </a:solidFill>
                <a:latin typeface="Calibri" panose="020F0502020204030204" pitchFamily="34" charset="0"/>
                <a:cs typeface="Calibri" panose="020F0502020204030204" pitchFamily="34" charset="0"/>
                <a:sym typeface="Calibri"/>
              </a:rPr>
              <a:t> </a:t>
            </a:r>
            <a:r>
              <a:rPr lang="en-US" sz="2600" dirty="0">
                <a:solidFill>
                  <a:srgbClr val="03283F"/>
                </a:solidFill>
                <a:latin typeface="Calibri" panose="020F0502020204030204" pitchFamily="34" charset="0"/>
                <a:cs typeface="Calibri" panose="020F0502020204030204" pitchFamily="34" charset="0"/>
              </a:rPr>
              <a:t>Three pathways</a:t>
            </a:r>
            <a:endParaRPr lang="en-US" sz="2600" dirty="0">
              <a:latin typeface="Calibri" panose="020F0502020204030204" pitchFamily="34" charset="0"/>
              <a:cs typeface="Calibri" panose="020F0502020204030204" pitchFamily="34" charset="0"/>
            </a:endParaRPr>
          </a:p>
        </p:txBody>
      </p:sp>
      <p:pic>
        <p:nvPicPr>
          <p:cNvPr id="25" name="Picture 24">
            <a:extLst>
              <a:ext uri="{FF2B5EF4-FFF2-40B4-BE49-F238E27FC236}">
                <a16:creationId xmlns:a16="http://schemas.microsoft.com/office/drawing/2014/main" id="{9980EA13-BE18-D241-BFD3-94FC41851C1D}"/>
              </a:ext>
            </a:extLst>
          </p:cNvPr>
          <p:cNvPicPr>
            <a:picLocks noChangeAspect="1"/>
          </p:cNvPicPr>
          <p:nvPr/>
        </p:nvPicPr>
        <p:blipFill>
          <a:blip r:embed="rId16"/>
          <a:stretch>
            <a:fillRect/>
          </a:stretch>
        </p:blipFill>
        <p:spPr>
          <a:xfrm>
            <a:off x="9295176" y="-87665"/>
            <a:ext cx="730163" cy="953495"/>
          </a:xfrm>
          <a:prstGeom prst="rect">
            <a:avLst/>
          </a:prstGeom>
        </p:spPr>
      </p:pic>
    </p:spTree>
    <p:extLst>
      <p:ext uri="{BB962C8B-B14F-4D97-AF65-F5344CB8AC3E}">
        <p14:creationId xmlns:p14="http://schemas.microsoft.com/office/powerpoint/2010/main" val="699173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id">
            <a:extLst>
              <a:ext uri="{FF2B5EF4-FFF2-40B4-BE49-F238E27FC236}">
                <a16:creationId xmlns:a16="http://schemas.microsoft.com/office/drawing/2014/main" id="{D6C8071B-B903-F74A-8332-042B5636B025}"/>
              </a:ext>
            </a:extLst>
          </p:cNvPr>
          <p:cNvPicPr>
            <a:picLocks noChangeAspect="1"/>
          </p:cNvPicPr>
          <p:nvPr/>
        </p:nvPicPr>
        <p:blipFill>
          <a:blip r:embed="rId3"/>
          <a:stretch>
            <a:fillRect/>
          </a:stretch>
        </p:blipFill>
        <p:spPr>
          <a:xfrm>
            <a:off x="730325" y="1205267"/>
            <a:ext cx="8355707" cy="4984114"/>
          </a:xfrm>
          <a:prstGeom prst="rect">
            <a:avLst/>
          </a:prstGeom>
        </p:spPr>
      </p:pic>
      <p:grpSp>
        <p:nvGrpSpPr>
          <p:cNvPr id="77" name="Group 76">
            <a:extLst>
              <a:ext uri="{FF2B5EF4-FFF2-40B4-BE49-F238E27FC236}">
                <a16:creationId xmlns:a16="http://schemas.microsoft.com/office/drawing/2014/main" id="{9AA19A64-D990-724E-8D06-2C347D105E48}"/>
              </a:ext>
            </a:extLst>
          </p:cNvPr>
          <p:cNvGrpSpPr/>
          <p:nvPr/>
        </p:nvGrpSpPr>
        <p:grpSpPr>
          <a:xfrm>
            <a:off x="1282834" y="3162811"/>
            <a:ext cx="9726723" cy="2704090"/>
            <a:chOff x="1282834" y="3162811"/>
            <a:chExt cx="9726723" cy="2704090"/>
          </a:xfrm>
        </p:grpSpPr>
        <p:pic>
          <p:nvPicPr>
            <p:cNvPr id="69" name="7 text">
              <a:extLst>
                <a:ext uri="{FF2B5EF4-FFF2-40B4-BE49-F238E27FC236}">
                  <a16:creationId xmlns:a16="http://schemas.microsoft.com/office/drawing/2014/main" id="{F3907B5F-C52E-E644-9A5A-54050CDAD1A2}"/>
                </a:ext>
              </a:extLst>
            </p:cNvPr>
            <p:cNvPicPr>
              <a:picLocks noChangeAspect="1"/>
            </p:cNvPicPr>
            <p:nvPr/>
          </p:nvPicPr>
          <p:blipFill>
            <a:blip r:embed="rId4"/>
            <a:stretch>
              <a:fillRect/>
            </a:stretch>
          </p:blipFill>
          <p:spPr>
            <a:xfrm>
              <a:off x="10031657" y="5412447"/>
              <a:ext cx="977900" cy="368300"/>
            </a:xfrm>
            <a:prstGeom prst="rect">
              <a:avLst/>
            </a:prstGeom>
          </p:spPr>
        </p:pic>
        <p:pic>
          <p:nvPicPr>
            <p:cNvPr id="60" name="7 circle">
              <a:extLst>
                <a:ext uri="{FF2B5EF4-FFF2-40B4-BE49-F238E27FC236}">
                  <a16:creationId xmlns:a16="http://schemas.microsoft.com/office/drawing/2014/main" id="{236F9BF9-D5AA-E943-B534-99A3ACB568CF}"/>
                </a:ext>
              </a:extLst>
            </p:cNvPr>
            <p:cNvPicPr>
              <a:picLocks noChangeAspect="1"/>
            </p:cNvPicPr>
            <p:nvPr/>
          </p:nvPicPr>
          <p:blipFill>
            <a:blip r:embed="rId5"/>
            <a:stretch>
              <a:fillRect/>
            </a:stretch>
          </p:blipFill>
          <p:spPr>
            <a:xfrm>
              <a:off x="9316719" y="5333501"/>
              <a:ext cx="533400" cy="533400"/>
            </a:xfrm>
            <a:prstGeom prst="rect">
              <a:avLst/>
            </a:prstGeom>
          </p:spPr>
        </p:pic>
        <p:pic>
          <p:nvPicPr>
            <p:cNvPr id="76" name="Aqua">
              <a:extLst>
                <a:ext uri="{FF2B5EF4-FFF2-40B4-BE49-F238E27FC236}">
                  <a16:creationId xmlns:a16="http://schemas.microsoft.com/office/drawing/2014/main" id="{8F864046-A37F-8B49-95B5-D30C1C65D272}"/>
                </a:ext>
              </a:extLst>
            </p:cNvPr>
            <p:cNvPicPr>
              <a:picLocks noChangeAspect="1"/>
            </p:cNvPicPr>
            <p:nvPr/>
          </p:nvPicPr>
          <p:blipFill>
            <a:blip r:embed="rId6"/>
            <a:stretch>
              <a:fillRect/>
            </a:stretch>
          </p:blipFill>
          <p:spPr>
            <a:xfrm>
              <a:off x="1282834" y="3162811"/>
              <a:ext cx="7525512" cy="1440430"/>
            </a:xfrm>
            <a:prstGeom prst="rect">
              <a:avLst/>
            </a:prstGeom>
          </p:spPr>
        </p:pic>
      </p:grpSp>
      <p:grpSp>
        <p:nvGrpSpPr>
          <p:cNvPr id="75" name="Group 74">
            <a:extLst>
              <a:ext uri="{FF2B5EF4-FFF2-40B4-BE49-F238E27FC236}">
                <a16:creationId xmlns:a16="http://schemas.microsoft.com/office/drawing/2014/main" id="{56DC0F5F-28B8-A145-963A-7E37AD6AD64F}"/>
              </a:ext>
            </a:extLst>
          </p:cNvPr>
          <p:cNvGrpSpPr/>
          <p:nvPr/>
        </p:nvGrpSpPr>
        <p:grpSpPr>
          <a:xfrm>
            <a:off x="1279215" y="3152942"/>
            <a:ext cx="9946242" cy="2041060"/>
            <a:chOff x="1279215" y="3152942"/>
            <a:chExt cx="9946242" cy="2041060"/>
          </a:xfrm>
        </p:grpSpPr>
        <p:pic>
          <p:nvPicPr>
            <p:cNvPr id="43" name="Lime green">
              <a:extLst>
                <a:ext uri="{FF2B5EF4-FFF2-40B4-BE49-F238E27FC236}">
                  <a16:creationId xmlns:a16="http://schemas.microsoft.com/office/drawing/2014/main" id="{8F141265-084A-8C42-87FF-B6D20D125C92}"/>
                </a:ext>
              </a:extLst>
            </p:cNvPr>
            <p:cNvPicPr>
              <a:picLocks noChangeAspect="1"/>
            </p:cNvPicPr>
            <p:nvPr/>
          </p:nvPicPr>
          <p:blipFill>
            <a:blip r:embed="rId7"/>
            <a:stretch>
              <a:fillRect/>
            </a:stretch>
          </p:blipFill>
          <p:spPr>
            <a:xfrm>
              <a:off x="1279215" y="3152942"/>
              <a:ext cx="7529131" cy="1205838"/>
            </a:xfrm>
            <a:prstGeom prst="rect">
              <a:avLst/>
            </a:prstGeom>
          </p:spPr>
        </p:pic>
        <p:pic>
          <p:nvPicPr>
            <p:cNvPr id="59" name="6 circle">
              <a:extLst>
                <a:ext uri="{FF2B5EF4-FFF2-40B4-BE49-F238E27FC236}">
                  <a16:creationId xmlns:a16="http://schemas.microsoft.com/office/drawing/2014/main" id="{354928F2-04B7-E441-836E-371ACDA83D35}"/>
                </a:ext>
              </a:extLst>
            </p:cNvPr>
            <p:cNvPicPr>
              <a:picLocks noChangeAspect="1"/>
            </p:cNvPicPr>
            <p:nvPr/>
          </p:nvPicPr>
          <p:blipFill>
            <a:blip r:embed="rId8"/>
            <a:stretch>
              <a:fillRect/>
            </a:stretch>
          </p:blipFill>
          <p:spPr>
            <a:xfrm>
              <a:off x="9316719" y="4660602"/>
              <a:ext cx="533400" cy="533400"/>
            </a:xfrm>
            <a:prstGeom prst="rect">
              <a:avLst/>
            </a:prstGeom>
          </p:spPr>
        </p:pic>
        <p:pic>
          <p:nvPicPr>
            <p:cNvPr id="68" name="6 text">
              <a:extLst>
                <a:ext uri="{FF2B5EF4-FFF2-40B4-BE49-F238E27FC236}">
                  <a16:creationId xmlns:a16="http://schemas.microsoft.com/office/drawing/2014/main" id="{3924F955-A3DF-C847-8F07-797F3F4F84BC}"/>
                </a:ext>
              </a:extLst>
            </p:cNvPr>
            <p:cNvPicPr>
              <a:picLocks noChangeAspect="1"/>
            </p:cNvPicPr>
            <p:nvPr/>
          </p:nvPicPr>
          <p:blipFill>
            <a:blip r:embed="rId9"/>
            <a:stretch>
              <a:fillRect/>
            </a:stretch>
          </p:blipFill>
          <p:spPr>
            <a:xfrm>
              <a:off x="10031657" y="4660602"/>
              <a:ext cx="1193800" cy="533400"/>
            </a:xfrm>
            <a:prstGeom prst="rect">
              <a:avLst/>
            </a:prstGeom>
          </p:spPr>
        </p:pic>
      </p:grpSp>
      <p:pic>
        <p:nvPicPr>
          <p:cNvPr id="44" name="Burgundy" hidden="1">
            <a:extLst>
              <a:ext uri="{FF2B5EF4-FFF2-40B4-BE49-F238E27FC236}">
                <a16:creationId xmlns:a16="http://schemas.microsoft.com/office/drawing/2014/main" id="{59B2F200-EC25-6547-B5C3-A5146C17F35B}"/>
              </a:ext>
            </a:extLst>
          </p:cNvPr>
          <p:cNvPicPr>
            <a:picLocks noChangeAspect="1"/>
          </p:cNvPicPr>
          <p:nvPr/>
        </p:nvPicPr>
        <p:blipFill>
          <a:blip r:embed="rId10"/>
          <a:stretch>
            <a:fillRect/>
          </a:stretch>
        </p:blipFill>
        <p:spPr>
          <a:xfrm>
            <a:off x="1279215" y="3163081"/>
            <a:ext cx="7529131" cy="1441123"/>
          </a:xfrm>
          <a:prstGeom prst="rect">
            <a:avLst/>
          </a:prstGeom>
        </p:spPr>
      </p:pic>
      <p:grpSp>
        <p:nvGrpSpPr>
          <p:cNvPr id="73" name="Group 72">
            <a:extLst>
              <a:ext uri="{FF2B5EF4-FFF2-40B4-BE49-F238E27FC236}">
                <a16:creationId xmlns:a16="http://schemas.microsoft.com/office/drawing/2014/main" id="{9FE5790D-A055-1441-8BD2-8BB7FB02B739}"/>
              </a:ext>
            </a:extLst>
          </p:cNvPr>
          <p:cNvGrpSpPr/>
          <p:nvPr/>
        </p:nvGrpSpPr>
        <p:grpSpPr>
          <a:xfrm>
            <a:off x="1279215" y="3163722"/>
            <a:ext cx="9946242" cy="735267"/>
            <a:chOff x="1279215" y="3163722"/>
            <a:chExt cx="9946242" cy="735267"/>
          </a:xfrm>
        </p:grpSpPr>
        <p:pic>
          <p:nvPicPr>
            <p:cNvPr id="57" name="4 circle">
              <a:extLst>
                <a:ext uri="{FF2B5EF4-FFF2-40B4-BE49-F238E27FC236}">
                  <a16:creationId xmlns:a16="http://schemas.microsoft.com/office/drawing/2014/main" id="{3B995B6F-0CFD-E549-9A80-28548A6C88F2}"/>
                </a:ext>
              </a:extLst>
            </p:cNvPr>
            <p:cNvPicPr>
              <a:picLocks noChangeAspect="1"/>
            </p:cNvPicPr>
            <p:nvPr/>
          </p:nvPicPr>
          <p:blipFill>
            <a:blip r:embed="rId11"/>
            <a:stretch>
              <a:fillRect/>
            </a:stretch>
          </p:blipFill>
          <p:spPr>
            <a:xfrm>
              <a:off x="9316719" y="3314804"/>
              <a:ext cx="533400" cy="533400"/>
            </a:xfrm>
            <a:prstGeom prst="rect">
              <a:avLst/>
            </a:prstGeom>
          </p:spPr>
        </p:pic>
        <p:pic>
          <p:nvPicPr>
            <p:cNvPr id="66" name="4 text">
              <a:extLst>
                <a:ext uri="{FF2B5EF4-FFF2-40B4-BE49-F238E27FC236}">
                  <a16:creationId xmlns:a16="http://schemas.microsoft.com/office/drawing/2014/main" id="{B08D9C4B-B8AF-5E4A-9940-FDE889E70A55}"/>
                </a:ext>
              </a:extLst>
            </p:cNvPr>
            <p:cNvPicPr>
              <a:picLocks noChangeAspect="1"/>
            </p:cNvPicPr>
            <p:nvPr/>
          </p:nvPicPr>
          <p:blipFill>
            <a:blip r:embed="rId12"/>
            <a:stretch>
              <a:fillRect/>
            </a:stretch>
          </p:blipFill>
          <p:spPr>
            <a:xfrm>
              <a:off x="10031657" y="3351702"/>
              <a:ext cx="1193800" cy="533400"/>
            </a:xfrm>
            <a:prstGeom prst="rect">
              <a:avLst/>
            </a:prstGeom>
          </p:spPr>
        </p:pic>
        <p:pic>
          <p:nvPicPr>
            <p:cNvPr id="41" name="Orange">
              <a:extLst>
                <a:ext uri="{FF2B5EF4-FFF2-40B4-BE49-F238E27FC236}">
                  <a16:creationId xmlns:a16="http://schemas.microsoft.com/office/drawing/2014/main" id="{30A4D4E2-A183-3646-B793-1DB7A77169A7}"/>
                </a:ext>
              </a:extLst>
            </p:cNvPr>
            <p:cNvPicPr>
              <a:picLocks noChangeAspect="1"/>
            </p:cNvPicPr>
            <p:nvPr/>
          </p:nvPicPr>
          <p:blipFill>
            <a:blip r:embed="rId13"/>
            <a:stretch>
              <a:fillRect/>
            </a:stretch>
          </p:blipFill>
          <p:spPr>
            <a:xfrm>
              <a:off x="1279215" y="3163722"/>
              <a:ext cx="7529131" cy="735267"/>
            </a:xfrm>
            <a:prstGeom prst="rect">
              <a:avLst/>
            </a:prstGeom>
          </p:spPr>
        </p:pic>
      </p:grpSp>
      <p:grpSp>
        <p:nvGrpSpPr>
          <p:cNvPr id="74" name="Group 73">
            <a:extLst>
              <a:ext uri="{FF2B5EF4-FFF2-40B4-BE49-F238E27FC236}">
                <a16:creationId xmlns:a16="http://schemas.microsoft.com/office/drawing/2014/main" id="{AE74EEE0-18D4-B84D-B0C7-F5D1DD033EEE}"/>
              </a:ext>
            </a:extLst>
          </p:cNvPr>
          <p:cNvGrpSpPr/>
          <p:nvPr/>
        </p:nvGrpSpPr>
        <p:grpSpPr>
          <a:xfrm>
            <a:off x="1279215" y="3153206"/>
            <a:ext cx="9768442" cy="1367897"/>
            <a:chOff x="1279215" y="3153206"/>
            <a:chExt cx="9768442" cy="1367897"/>
          </a:xfrm>
        </p:grpSpPr>
        <p:pic>
          <p:nvPicPr>
            <p:cNvPr id="67" name="5 text">
              <a:extLst>
                <a:ext uri="{FF2B5EF4-FFF2-40B4-BE49-F238E27FC236}">
                  <a16:creationId xmlns:a16="http://schemas.microsoft.com/office/drawing/2014/main" id="{0581999B-CC54-384D-B421-467F0F147E97}"/>
                </a:ext>
              </a:extLst>
            </p:cNvPr>
            <p:cNvPicPr>
              <a:picLocks noChangeAspect="1"/>
            </p:cNvPicPr>
            <p:nvPr/>
          </p:nvPicPr>
          <p:blipFill>
            <a:blip r:embed="rId14"/>
            <a:stretch>
              <a:fillRect/>
            </a:stretch>
          </p:blipFill>
          <p:spPr>
            <a:xfrm>
              <a:off x="10031657" y="4058336"/>
              <a:ext cx="1016000" cy="393700"/>
            </a:xfrm>
            <a:prstGeom prst="rect">
              <a:avLst/>
            </a:prstGeom>
          </p:spPr>
        </p:pic>
        <p:pic>
          <p:nvPicPr>
            <p:cNvPr id="58" name="5 circle">
              <a:extLst>
                <a:ext uri="{FF2B5EF4-FFF2-40B4-BE49-F238E27FC236}">
                  <a16:creationId xmlns:a16="http://schemas.microsoft.com/office/drawing/2014/main" id="{213D53C7-09BA-624C-A4BA-421EABEE2D0A}"/>
                </a:ext>
              </a:extLst>
            </p:cNvPr>
            <p:cNvPicPr>
              <a:picLocks noChangeAspect="1"/>
            </p:cNvPicPr>
            <p:nvPr/>
          </p:nvPicPr>
          <p:blipFill>
            <a:blip r:embed="rId15"/>
            <a:stretch>
              <a:fillRect/>
            </a:stretch>
          </p:blipFill>
          <p:spPr>
            <a:xfrm>
              <a:off x="9316719" y="3987703"/>
              <a:ext cx="533400" cy="533400"/>
            </a:xfrm>
            <a:prstGeom prst="rect">
              <a:avLst/>
            </a:prstGeom>
          </p:spPr>
        </p:pic>
        <p:pic>
          <p:nvPicPr>
            <p:cNvPr id="42" name="Red">
              <a:extLst>
                <a:ext uri="{FF2B5EF4-FFF2-40B4-BE49-F238E27FC236}">
                  <a16:creationId xmlns:a16="http://schemas.microsoft.com/office/drawing/2014/main" id="{05091A01-283A-EF44-B3F1-275F51FBE07E}"/>
                </a:ext>
              </a:extLst>
            </p:cNvPr>
            <p:cNvPicPr>
              <a:picLocks noChangeAspect="1"/>
            </p:cNvPicPr>
            <p:nvPr/>
          </p:nvPicPr>
          <p:blipFill>
            <a:blip r:embed="rId16"/>
            <a:stretch>
              <a:fillRect/>
            </a:stretch>
          </p:blipFill>
          <p:spPr>
            <a:xfrm>
              <a:off x="1279215" y="3153206"/>
              <a:ext cx="7529131" cy="911731"/>
            </a:xfrm>
            <a:prstGeom prst="rect">
              <a:avLst/>
            </a:prstGeom>
          </p:spPr>
        </p:pic>
      </p:grpSp>
      <p:grpSp>
        <p:nvGrpSpPr>
          <p:cNvPr id="72" name="Group 71">
            <a:extLst>
              <a:ext uri="{FF2B5EF4-FFF2-40B4-BE49-F238E27FC236}">
                <a16:creationId xmlns:a16="http://schemas.microsoft.com/office/drawing/2014/main" id="{AEF48313-C667-9E4B-B601-1C82CA5F84C7}"/>
              </a:ext>
            </a:extLst>
          </p:cNvPr>
          <p:cNvGrpSpPr/>
          <p:nvPr/>
        </p:nvGrpSpPr>
        <p:grpSpPr>
          <a:xfrm>
            <a:off x="1279215" y="2646052"/>
            <a:ext cx="9908142" cy="1208821"/>
            <a:chOff x="1279215" y="2646052"/>
            <a:chExt cx="9908142" cy="1208821"/>
          </a:xfrm>
        </p:grpSpPr>
        <p:pic>
          <p:nvPicPr>
            <p:cNvPr id="65" name="3 text">
              <a:extLst>
                <a:ext uri="{FF2B5EF4-FFF2-40B4-BE49-F238E27FC236}">
                  <a16:creationId xmlns:a16="http://schemas.microsoft.com/office/drawing/2014/main" id="{450CF9EE-3DCC-8744-BA7F-F48D677CFD1F}"/>
                </a:ext>
              </a:extLst>
            </p:cNvPr>
            <p:cNvPicPr>
              <a:picLocks noChangeAspect="1"/>
            </p:cNvPicPr>
            <p:nvPr/>
          </p:nvPicPr>
          <p:blipFill>
            <a:blip r:embed="rId17"/>
            <a:stretch>
              <a:fillRect/>
            </a:stretch>
          </p:blipFill>
          <p:spPr>
            <a:xfrm>
              <a:off x="10031657" y="2721219"/>
              <a:ext cx="1155700" cy="393700"/>
            </a:xfrm>
            <a:prstGeom prst="rect">
              <a:avLst/>
            </a:prstGeom>
          </p:spPr>
        </p:pic>
        <p:pic>
          <p:nvPicPr>
            <p:cNvPr id="56" name="3 circle">
              <a:extLst>
                <a:ext uri="{FF2B5EF4-FFF2-40B4-BE49-F238E27FC236}">
                  <a16:creationId xmlns:a16="http://schemas.microsoft.com/office/drawing/2014/main" id="{A6502C7C-B03D-B94A-A9DB-1DA44C4699EB}"/>
                </a:ext>
              </a:extLst>
            </p:cNvPr>
            <p:cNvPicPr>
              <a:picLocks noChangeAspect="1"/>
            </p:cNvPicPr>
            <p:nvPr/>
          </p:nvPicPr>
          <p:blipFill>
            <a:blip r:embed="rId18"/>
            <a:stretch>
              <a:fillRect/>
            </a:stretch>
          </p:blipFill>
          <p:spPr>
            <a:xfrm>
              <a:off x="9316719" y="2646052"/>
              <a:ext cx="533400" cy="533400"/>
            </a:xfrm>
            <a:prstGeom prst="rect">
              <a:avLst/>
            </a:prstGeom>
          </p:spPr>
        </p:pic>
        <p:pic>
          <p:nvPicPr>
            <p:cNvPr id="40" name="Light blue">
              <a:extLst>
                <a:ext uri="{FF2B5EF4-FFF2-40B4-BE49-F238E27FC236}">
                  <a16:creationId xmlns:a16="http://schemas.microsoft.com/office/drawing/2014/main" id="{60811F30-F492-FD44-80CB-66C1730687AE}"/>
                </a:ext>
              </a:extLst>
            </p:cNvPr>
            <p:cNvPicPr>
              <a:picLocks noChangeAspect="1"/>
            </p:cNvPicPr>
            <p:nvPr/>
          </p:nvPicPr>
          <p:blipFill>
            <a:blip r:embed="rId19"/>
            <a:stretch>
              <a:fillRect/>
            </a:stretch>
          </p:blipFill>
          <p:spPr>
            <a:xfrm>
              <a:off x="1279215" y="3149017"/>
              <a:ext cx="7529131" cy="705856"/>
            </a:xfrm>
            <a:prstGeom prst="rect">
              <a:avLst/>
            </a:prstGeom>
          </p:spPr>
        </p:pic>
      </p:grpSp>
      <p:grpSp>
        <p:nvGrpSpPr>
          <p:cNvPr id="70" name="Group 69">
            <a:extLst>
              <a:ext uri="{FF2B5EF4-FFF2-40B4-BE49-F238E27FC236}">
                <a16:creationId xmlns:a16="http://schemas.microsoft.com/office/drawing/2014/main" id="{555A99E4-9BB4-6D4C-B98B-A61B023EF001}"/>
              </a:ext>
            </a:extLst>
          </p:cNvPr>
          <p:cNvGrpSpPr/>
          <p:nvPr/>
        </p:nvGrpSpPr>
        <p:grpSpPr>
          <a:xfrm>
            <a:off x="1279215" y="1314730"/>
            <a:ext cx="9831942" cy="1860333"/>
            <a:chOff x="1279215" y="1314730"/>
            <a:chExt cx="9831942" cy="1860333"/>
          </a:xfrm>
        </p:grpSpPr>
        <p:pic>
          <p:nvPicPr>
            <p:cNvPr id="38" name="Dark blue">
              <a:extLst>
                <a:ext uri="{FF2B5EF4-FFF2-40B4-BE49-F238E27FC236}">
                  <a16:creationId xmlns:a16="http://schemas.microsoft.com/office/drawing/2014/main" id="{F0E3A37F-89D5-8546-8D7D-B8AD9B2D9C78}"/>
                </a:ext>
              </a:extLst>
            </p:cNvPr>
            <p:cNvPicPr>
              <a:picLocks noChangeAspect="1"/>
            </p:cNvPicPr>
            <p:nvPr/>
          </p:nvPicPr>
          <p:blipFill>
            <a:blip r:embed="rId20"/>
            <a:stretch>
              <a:fillRect/>
            </a:stretch>
          </p:blipFill>
          <p:spPr>
            <a:xfrm>
              <a:off x="1279215" y="1616299"/>
              <a:ext cx="7529131" cy="1558764"/>
            </a:xfrm>
            <a:prstGeom prst="rect">
              <a:avLst/>
            </a:prstGeom>
          </p:spPr>
        </p:pic>
        <p:pic>
          <p:nvPicPr>
            <p:cNvPr id="54" name="1 circle">
              <a:extLst>
                <a:ext uri="{FF2B5EF4-FFF2-40B4-BE49-F238E27FC236}">
                  <a16:creationId xmlns:a16="http://schemas.microsoft.com/office/drawing/2014/main" id="{FAF29EB9-7B73-A449-BE12-AFE2A95DBA77}"/>
                </a:ext>
              </a:extLst>
            </p:cNvPr>
            <p:cNvPicPr>
              <a:picLocks noChangeAspect="1"/>
            </p:cNvPicPr>
            <p:nvPr/>
          </p:nvPicPr>
          <p:blipFill>
            <a:blip r:embed="rId21"/>
            <a:stretch>
              <a:fillRect/>
            </a:stretch>
          </p:blipFill>
          <p:spPr>
            <a:xfrm>
              <a:off x="9316719" y="1314730"/>
              <a:ext cx="533400" cy="533400"/>
            </a:xfrm>
            <a:prstGeom prst="rect">
              <a:avLst/>
            </a:prstGeom>
          </p:spPr>
        </p:pic>
        <p:pic>
          <p:nvPicPr>
            <p:cNvPr id="63" name="1 text">
              <a:extLst>
                <a:ext uri="{FF2B5EF4-FFF2-40B4-BE49-F238E27FC236}">
                  <a16:creationId xmlns:a16="http://schemas.microsoft.com/office/drawing/2014/main" id="{0DACE520-89A0-754C-BA2A-91008EF32513}"/>
                </a:ext>
              </a:extLst>
            </p:cNvPr>
            <p:cNvPicPr>
              <a:picLocks noChangeAspect="1"/>
            </p:cNvPicPr>
            <p:nvPr/>
          </p:nvPicPr>
          <p:blipFill>
            <a:blip r:embed="rId22"/>
            <a:stretch>
              <a:fillRect/>
            </a:stretch>
          </p:blipFill>
          <p:spPr>
            <a:xfrm>
              <a:off x="10031657" y="1384580"/>
              <a:ext cx="1079500" cy="393700"/>
            </a:xfrm>
            <a:prstGeom prst="rect">
              <a:avLst/>
            </a:prstGeom>
          </p:spPr>
        </p:pic>
      </p:grpSp>
      <p:grpSp>
        <p:nvGrpSpPr>
          <p:cNvPr id="71" name="Group 70">
            <a:extLst>
              <a:ext uri="{FF2B5EF4-FFF2-40B4-BE49-F238E27FC236}">
                <a16:creationId xmlns:a16="http://schemas.microsoft.com/office/drawing/2014/main" id="{224640C1-19CF-1947-8D34-B949DCF40F4E}"/>
              </a:ext>
            </a:extLst>
          </p:cNvPr>
          <p:cNvGrpSpPr/>
          <p:nvPr/>
        </p:nvGrpSpPr>
        <p:grpSpPr>
          <a:xfrm>
            <a:off x="1279215" y="1976910"/>
            <a:ext cx="9768442" cy="1792897"/>
            <a:chOff x="1279215" y="1976910"/>
            <a:chExt cx="9768442" cy="1792897"/>
          </a:xfrm>
        </p:grpSpPr>
        <p:pic>
          <p:nvPicPr>
            <p:cNvPr id="55" name="2 circle">
              <a:extLst>
                <a:ext uri="{FF2B5EF4-FFF2-40B4-BE49-F238E27FC236}">
                  <a16:creationId xmlns:a16="http://schemas.microsoft.com/office/drawing/2014/main" id="{2F42C8F7-C04D-734C-81BA-A785279209E2}"/>
                </a:ext>
              </a:extLst>
            </p:cNvPr>
            <p:cNvPicPr>
              <a:picLocks noChangeAspect="1"/>
            </p:cNvPicPr>
            <p:nvPr/>
          </p:nvPicPr>
          <p:blipFill>
            <a:blip r:embed="rId23"/>
            <a:stretch>
              <a:fillRect/>
            </a:stretch>
          </p:blipFill>
          <p:spPr>
            <a:xfrm>
              <a:off x="9316719" y="1976910"/>
              <a:ext cx="533400" cy="533400"/>
            </a:xfrm>
            <a:prstGeom prst="rect">
              <a:avLst/>
            </a:prstGeom>
          </p:spPr>
        </p:pic>
        <p:pic>
          <p:nvPicPr>
            <p:cNvPr id="64" name="2 text">
              <a:extLst>
                <a:ext uri="{FF2B5EF4-FFF2-40B4-BE49-F238E27FC236}">
                  <a16:creationId xmlns:a16="http://schemas.microsoft.com/office/drawing/2014/main" id="{010FFAFB-33DA-A642-A9CB-2A90E0BF11C0}"/>
                </a:ext>
              </a:extLst>
            </p:cNvPr>
            <p:cNvPicPr>
              <a:picLocks noChangeAspect="1"/>
            </p:cNvPicPr>
            <p:nvPr/>
          </p:nvPicPr>
          <p:blipFill>
            <a:blip r:embed="rId24"/>
            <a:stretch>
              <a:fillRect/>
            </a:stretch>
          </p:blipFill>
          <p:spPr>
            <a:xfrm>
              <a:off x="10031657" y="2065599"/>
              <a:ext cx="1016000" cy="368300"/>
            </a:xfrm>
            <a:prstGeom prst="rect">
              <a:avLst/>
            </a:prstGeom>
          </p:spPr>
        </p:pic>
        <p:pic>
          <p:nvPicPr>
            <p:cNvPr id="39" name="Dark green">
              <a:extLst>
                <a:ext uri="{FF2B5EF4-FFF2-40B4-BE49-F238E27FC236}">
                  <a16:creationId xmlns:a16="http://schemas.microsoft.com/office/drawing/2014/main" id="{D874B483-1D51-6C46-908F-F83D76628DA8}"/>
                </a:ext>
              </a:extLst>
            </p:cNvPr>
            <p:cNvPicPr>
              <a:picLocks noChangeAspect="1"/>
            </p:cNvPicPr>
            <p:nvPr/>
          </p:nvPicPr>
          <p:blipFill>
            <a:blip r:embed="rId25"/>
            <a:stretch>
              <a:fillRect/>
            </a:stretch>
          </p:blipFill>
          <p:spPr>
            <a:xfrm>
              <a:off x="1279215" y="2446326"/>
              <a:ext cx="7529131" cy="1323481"/>
            </a:xfrm>
            <a:prstGeom prst="rect">
              <a:avLst/>
            </a:prstGeom>
          </p:spPr>
        </p:pic>
      </p:grpSp>
      <p:sp>
        <p:nvSpPr>
          <p:cNvPr id="36" name="TextBox 35">
            <a:extLst>
              <a:ext uri="{FF2B5EF4-FFF2-40B4-BE49-F238E27FC236}">
                <a16:creationId xmlns:a16="http://schemas.microsoft.com/office/drawing/2014/main" id="{6260D301-69D9-5B4A-AB02-F859A976B73B}"/>
              </a:ext>
            </a:extLst>
          </p:cNvPr>
          <p:cNvSpPr txBox="1"/>
          <p:nvPr/>
        </p:nvSpPr>
        <p:spPr>
          <a:xfrm>
            <a:off x="730325" y="195419"/>
            <a:ext cx="11561043" cy="892552"/>
          </a:xfrm>
          <a:prstGeom prst="rect">
            <a:avLst/>
          </a:prstGeom>
          <a:noFill/>
        </p:spPr>
        <p:txBody>
          <a:bodyPr wrap="square" rtlCol="0">
            <a:spAutoFit/>
          </a:bodyPr>
          <a:lstStyle/>
          <a:p>
            <a:r>
              <a:rPr lang="en" sz="2600" b="1" dirty="0">
                <a:solidFill>
                  <a:schemeClr val="accent1"/>
                </a:solidFill>
                <a:latin typeface="Calibri" panose="020F0502020204030204" pitchFamily="34" charset="0"/>
                <a:cs typeface="Calibri" panose="020F0502020204030204" pitchFamily="34" charset="0"/>
              </a:rPr>
              <a:t>Charting a course to zero</a:t>
            </a:r>
            <a:r>
              <a:rPr lang="en-US" sz="2600" dirty="0">
                <a:solidFill>
                  <a:srgbClr val="BFBFBF"/>
                </a:solidFill>
                <a:latin typeface="Calibri" panose="020F0502020204030204" pitchFamily="34" charset="0"/>
                <a:cs typeface="Calibri" panose="020F0502020204030204" pitchFamily="34" charset="0"/>
                <a:sym typeface="Calibri"/>
              </a:rPr>
              <a:t>|</a:t>
            </a:r>
            <a:r>
              <a:rPr lang="en-US" sz="2600" dirty="0">
                <a:solidFill>
                  <a:srgbClr val="03283F"/>
                </a:solidFill>
                <a:latin typeface="Calibri" panose="020F0502020204030204" pitchFamily="34" charset="0"/>
                <a:cs typeface="Calibri" panose="020F0502020204030204" pitchFamily="34" charset="0"/>
              </a:rPr>
              <a:t> Seven high-impact actions = 44.8 gigatons emission reduction over 36 years = the entire world’s GHG emissions in 2017</a:t>
            </a:r>
            <a:endParaRPr lang="en-US" sz="2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68256316"/>
      </p:ext>
    </p:extLst>
  </p:cSld>
  <p:clrMapOvr>
    <a:masterClrMapping/>
  </p:clrMapOvr>
  <p:transition spd="med">
    <p:pull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57"/>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lvl="0"/>
            <a:r>
              <a:rPr lang="en-US" sz="2600" dirty="0"/>
              <a:t>Uncharted territory</a:t>
            </a:r>
            <a:r>
              <a:rPr lang="en-US" sz="2600" b="0" dirty="0">
                <a:solidFill>
                  <a:srgbClr val="BFBFBF"/>
                </a:solidFill>
              </a:rPr>
              <a:t> |</a:t>
            </a:r>
            <a:r>
              <a:rPr lang="en-US" sz="2600" dirty="0">
                <a:solidFill>
                  <a:srgbClr val="BFBFBF"/>
                </a:solidFill>
              </a:rPr>
              <a:t> </a:t>
            </a:r>
            <a:r>
              <a:rPr lang="en-US" sz="2600" b="0" dirty="0">
                <a:solidFill>
                  <a:srgbClr val="03283F"/>
                </a:solidFill>
              </a:rPr>
              <a:t>Transforming health care</a:t>
            </a:r>
            <a:endParaRPr sz="2600" b="1" i="0" u="none" strike="noStrike" cap="none" dirty="0">
              <a:solidFill>
                <a:srgbClr val="FF4C1D"/>
              </a:solidFill>
              <a:sym typeface="Calibri"/>
            </a:endParaRPr>
          </a:p>
        </p:txBody>
      </p:sp>
      <p:sp>
        <p:nvSpPr>
          <p:cNvPr id="6" name="TextBox 5"/>
          <p:cNvSpPr txBox="1"/>
          <p:nvPr/>
        </p:nvSpPr>
        <p:spPr>
          <a:xfrm>
            <a:off x="7976681" y="1301579"/>
            <a:ext cx="3954899" cy="4621564"/>
          </a:xfrm>
          <a:prstGeom prst="rect">
            <a:avLst/>
          </a:prstGeom>
          <a:noFill/>
          <a:ln w="25400" cmpd="sng">
            <a:noFill/>
            <a:miter lim="800000"/>
          </a:ln>
        </p:spPr>
        <p:txBody>
          <a:bodyPr wrap="square" rtlCol="0" anchor="ctr">
            <a:noAutofit/>
          </a:bodyPr>
          <a:lstStyle/>
          <a:p>
            <a:pPr marL="342900" lvl="0" indent="-342900">
              <a:spcBef>
                <a:spcPts val="1200"/>
              </a:spcBef>
              <a:buClr>
                <a:srgbClr val="666666"/>
              </a:buClr>
              <a:buFont typeface="Arial" panose="020B0604020202020204" pitchFamily="34" charset="0"/>
              <a:buChar char="•"/>
            </a:pPr>
            <a:r>
              <a:rPr lang="en-US" sz="2400" dirty="0">
                <a:solidFill>
                  <a:srgbClr val="666666"/>
                </a:solidFill>
                <a:latin typeface="Calibri" panose="020F0502020204030204" pitchFamily="34" charset="0"/>
                <a:cs typeface="Calibri" panose="020F0502020204030204" pitchFamily="34" charset="0"/>
              </a:rPr>
              <a:t>Green Universal Health Coverage.</a:t>
            </a:r>
          </a:p>
          <a:p>
            <a:pPr marL="342900" lvl="0" indent="-342900">
              <a:spcBef>
                <a:spcPts val="1200"/>
              </a:spcBef>
              <a:buClr>
                <a:srgbClr val="666666"/>
              </a:buClr>
              <a:buFont typeface="Arial" panose="020B0604020202020204" pitchFamily="34" charset="0"/>
              <a:buChar char="•"/>
            </a:pPr>
            <a:r>
              <a:rPr lang="en-US" sz="2400" dirty="0">
                <a:solidFill>
                  <a:srgbClr val="666666"/>
                </a:solidFill>
                <a:latin typeface="Calibri" panose="020F0502020204030204" pitchFamily="34" charset="0"/>
                <a:cs typeface="Calibri" panose="020F0502020204030204" pitchFamily="34" charset="0"/>
              </a:rPr>
              <a:t>Telehealth.</a:t>
            </a:r>
          </a:p>
          <a:p>
            <a:pPr marL="342900" lvl="0" indent="-342900">
              <a:spcBef>
                <a:spcPts val="1200"/>
              </a:spcBef>
              <a:buClr>
                <a:srgbClr val="666666"/>
              </a:buClr>
              <a:buFont typeface="Arial" panose="020B0604020202020204" pitchFamily="34" charset="0"/>
              <a:buChar char="•"/>
            </a:pPr>
            <a:r>
              <a:rPr lang="en-US" sz="2400" dirty="0">
                <a:solidFill>
                  <a:srgbClr val="666666"/>
                </a:solidFill>
                <a:latin typeface="Calibri" panose="020F0502020204030204" pitchFamily="34" charset="0"/>
                <a:cs typeface="Calibri" panose="020F0502020204030204" pitchFamily="34" charset="0"/>
              </a:rPr>
              <a:t>Emergency response and pandemic preparedness.</a:t>
            </a:r>
          </a:p>
          <a:p>
            <a:pPr marL="342900" lvl="0" indent="-342900">
              <a:spcBef>
                <a:spcPts val="1200"/>
              </a:spcBef>
              <a:buClr>
                <a:srgbClr val="666666"/>
              </a:buClr>
              <a:buFont typeface="Arial" panose="020B0604020202020204" pitchFamily="34" charset="0"/>
              <a:buChar char="•"/>
            </a:pPr>
            <a:r>
              <a:rPr lang="en-US" sz="2400" dirty="0">
                <a:solidFill>
                  <a:srgbClr val="666666"/>
                </a:solidFill>
                <a:latin typeface="Calibri" panose="020F0502020204030204" pitchFamily="34" charset="0"/>
                <a:cs typeface="Calibri" panose="020F0502020204030204" pitchFamily="34" charset="0"/>
              </a:rPr>
              <a:t>Disease prevention as climate change prevention.</a:t>
            </a:r>
          </a:p>
          <a:p>
            <a:pPr marL="342900" lvl="0" indent="-342900">
              <a:spcBef>
                <a:spcPts val="1200"/>
              </a:spcBef>
              <a:buClr>
                <a:srgbClr val="666666"/>
              </a:buClr>
              <a:buFont typeface="Arial" panose="020B0604020202020204" pitchFamily="34" charset="0"/>
              <a:buChar char="•"/>
            </a:pPr>
            <a:r>
              <a:rPr lang="en-US" sz="2400" dirty="0">
                <a:solidFill>
                  <a:srgbClr val="666666"/>
                </a:solidFill>
                <a:latin typeface="Calibri" panose="020F0502020204030204" pitchFamily="34" charset="0"/>
                <a:cs typeface="Calibri" panose="020F0502020204030204" pitchFamily="34" charset="0"/>
              </a:rPr>
              <a:t>Green health financing.</a:t>
            </a:r>
          </a:p>
          <a:p>
            <a:pPr marL="342900" lvl="0" indent="-342900">
              <a:spcBef>
                <a:spcPts val="1200"/>
              </a:spcBef>
              <a:buClr>
                <a:srgbClr val="666666"/>
              </a:buClr>
              <a:buFont typeface="Arial" panose="020B0604020202020204" pitchFamily="34" charset="0"/>
              <a:buChar char="•"/>
            </a:pPr>
            <a:r>
              <a:rPr lang="en-US" sz="2400" dirty="0">
                <a:solidFill>
                  <a:srgbClr val="666666"/>
                </a:solidFill>
                <a:latin typeface="Calibri" panose="020F0502020204030204" pitchFamily="34" charset="0"/>
                <a:cs typeface="Calibri" panose="020F0502020204030204" pitchFamily="34" charset="0"/>
              </a:rPr>
              <a:t>Health sector-based residual management solutions. </a:t>
            </a:r>
          </a:p>
        </p:txBody>
      </p:sp>
      <p:pic>
        <p:nvPicPr>
          <p:cNvPr id="5" name="Picture 4">
            <a:extLst>
              <a:ext uri="{FF2B5EF4-FFF2-40B4-BE49-F238E27FC236}">
                <a16:creationId xmlns:a16="http://schemas.microsoft.com/office/drawing/2014/main" id="{9CC9052C-7DC9-E944-8283-09E4B341FD72}"/>
              </a:ext>
            </a:extLst>
          </p:cNvPr>
          <p:cNvPicPr>
            <a:picLocks noChangeAspect="1"/>
          </p:cNvPicPr>
          <p:nvPr/>
        </p:nvPicPr>
        <p:blipFill>
          <a:blip r:embed="rId3"/>
          <a:stretch>
            <a:fillRect/>
          </a:stretch>
        </p:blipFill>
        <p:spPr>
          <a:xfrm>
            <a:off x="7976681" y="40559"/>
            <a:ext cx="730163" cy="95349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263" y="1922835"/>
            <a:ext cx="7003155" cy="3602076"/>
          </a:xfrm>
          <a:prstGeom prst="rect">
            <a:avLst/>
          </a:prstGeom>
        </p:spPr>
      </p:pic>
    </p:spTree>
    <p:extLst>
      <p:ext uri="{BB962C8B-B14F-4D97-AF65-F5344CB8AC3E}">
        <p14:creationId xmlns:p14="http://schemas.microsoft.com/office/powerpoint/2010/main" val="37068434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1311</TotalTime>
  <Words>1677</Words>
  <Application>Microsoft Macintosh PowerPoint</Application>
  <PresentationFormat>Widescreen</PresentationFormat>
  <Paragraphs>155</Paragraphs>
  <Slides>12</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Roboto</vt:lpstr>
      <vt:lpstr>Office Theme</vt:lpstr>
      <vt:lpstr>PowerPoint Presentation</vt:lpstr>
      <vt:lpstr>COP26 Health Leadership Initiative Commitment area 2: Sustainable low carbon health systems </vt:lpstr>
      <vt:lpstr>Australia Ambulance Victoria Hunter New England Local Health District</vt:lpstr>
      <vt:lpstr>Carbon footprint calculation tool </vt:lpstr>
      <vt:lpstr>Carbon footprint topography</vt:lpstr>
      <vt:lpstr>PowerPoint Presentation</vt:lpstr>
      <vt:lpstr>PowerPoint Presentation</vt:lpstr>
      <vt:lpstr>PowerPoint Presentation</vt:lpstr>
      <vt:lpstr>Uncharted territory | Transforming health care</vt:lpstr>
      <vt:lpstr>Country Factsheets – 68 nations</vt:lpstr>
      <vt:lpstr>PowerPoint Presentation</vt:lpstr>
      <vt:lpstr>Examples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COP26 Partnership to seek country commitments on climate resilient and sustainable, low-carbon health systems</dc:title>
  <dc:creator>Sonia Roschnik</dc:creator>
  <cp:lastModifiedBy>Sonia Roschnik</cp:lastModifiedBy>
  <cp:revision>16</cp:revision>
  <dcterms:created xsi:type="dcterms:W3CDTF">2021-05-19T07:55:43Z</dcterms:created>
  <dcterms:modified xsi:type="dcterms:W3CDTF">2021-06-10T06:18:58Z</dcterms:modified>
</cp:coreProperties>
</file>