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4"/>
    <p:sldMasterId id="2147483794" r:id="rId5"/>
    <p:sldMasterId id="2147483829" r:id="rId6"/>
  </p:sldMasterIdLst>
  <p:notesMasterIdLst>
    <p:notesMasterId r:id="rId18"/>
  </p:notesMasterIdLst>
  <p:handoutMasterIdLst>
    <p:handoutMasterId r:id="rId19"/>
  </p:handoutMasterIdLst>
  <p:sldIdLst>
    <p:sldId id="1340" r:id="rId7"/>
    <p:sldId id="324" r:id="rId8"/>
    <p:sldId id="1321" r:id="rId9"/>
    <p:sldId id="1229" r:id="rId10"/>
    <p:sldId id="1325" r:id="rId11"/>
    <p:sldId id="1326" r:id="rId12"/>
    <p:sldId id="1333" r:id="rId13"/>
    <p:sldId id="1336" r:id="rId14"/>
    <p:sldId id="1263" r:id="rId15"/>
    <p:sldId id="1277" r:id="rId16"/>
    <p:sldId id="1334" r:id="rId17"/>
  </p:sldIdLst>
  <p:sldSz cx="9906000" cy="6858000" type="A4"/>
  <p:notesSz cx="6808788" cy="9940925"/>
  <p:custDataLst>
    <p:tags r:id="rId20"/>
  </p:custDataLst>
  <p:defaultTextStyle>
    <a:defPPr>
      <a:defRPr lang="en-GB"/>
    </a:defPPr>
    <a:lvl1pPr algn="ctr" rtl="0" fontAlgn="base">
      <a:defRPr sz="1400" kern="1200">
        <a:solidFill>
          <a:schemeClr val="tx1"/>
        </a:solidFill>
        <a:latin typeface="+mn-lt"/>
        <a:ea typeface="+mn-ea"/>
        <a:cs typeface="+mn-cs"/>
      </a:defRPr>
    </a:lvl1pPr>
    <a:lvl2pPr marL="457200" algn="ctr" rtl="0" fontAlgn="base">
      <a:defRPr sz="1400" kern="1200">
        <a:solidFill>
          <a:schemeClr val="tx1"/>
        </a:solidFill>
        <a:latin typeface="+mn-lt"/>
        <a:ea typeface="+mn-ea"/>
        <a:cs typeface="+mn-cs"/>
      </a:defRPr>
    </a:lvl2pPr>
    <a:lvl3pPr marL="914400" algn="ctr" rtl="0" fontAlgn="base">
      <a:defRPr sz="1400" kern="1200">
        <a:solidFill>
          <a:schemeClr val="tx1"/>
        </a:solidFill>
        <a:latin typeface="+mn-lt"/>
        <a:ea typeface="+mn-ea"/>
        <a:cs typeface="+mn-cs"/>
      </a:defRPr>
    </a:lvl3pPr>
    <a:lvl4pPr marL="1371600" algn="ctr" rtl="0" fontAlgn="base">
      <a:defRPr sz="1400" kern="1200">
        <a:solidFill>
          <a:schemeClr val="tx1"/>
        </a:solidFill>
        <a:latin typeface="+mn-lt"/>
        <a:ea typeface="+mn-ea"/>
        <a:cs typeface="+mn-cs"/>
      </a:defRPr>
    </a:lvl4pPr>
    <a:lvl5pPr marL="1828800" algn="ctr" rtl="0" fontAlgn="base">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pos="291" userDrawn="1">
          <p15:clr>
            <a:srgbClr val="A4A3A4"/>
          </p15:clr>
        </p15:guide>
        <p15:guide id="3" pos="5939">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6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3E6"/>
    <a:srgbClr val="1396C3"/>
    <a:srgbClr val="8395AF"/>
    <a:srgbClr val="ADB9CA"/>
    <a:srgbClr val="CBD3E6"/>
    <a:srgbClr val="FCFCFD"/>
    <a:srgbClr val="FFFF00"/>
    <a:srgbClr val="345782"/>
    <a:srgbClr val="E7EAF3"/>
    <a:srgbClr val="B17E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038B31-E352-451B-89F0-72AD1FCFEDD4}" v="3" dt="2021-06-10T11:09:39.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93792" autoAdjust="0"/>
  </p:normalViewPr>
  <p:slideViewPr>
    <p:cSldViewPr snapToGrid="0">
      <p:cViewPr varScale="1">
        <p:scale>
          <a:sx n="62" d="100"/>
          <a:sy n="62" d="100"/>
        </p:scale>
        <p:origin x="1352" y="56"/>
      </p:cViewPr>
      <p:guideLst>
        <p:guide orient="horz" pos="935"/>
        <p:guide pos="291"/>
        <p:guide pos="5939"/>
      </p:guideLst>
    </p:cSldViewPr>
  </p:slideViewPr>
  <p:outlineViewPr>
    <p:cViewPr>
      <p:scale>
        <a:sx n="33" d="100"/>
        <a:sy n="33" d="100"/>
      </p:scale>
      <p:origin x="0" y="-5396"/>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2716" y="-12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50962" cy="497046"/>
          </a:xfrm>
          <a:prstGeom prst="rect">
            <a:avLst/>
          </a:prstGeom>
          <a:noFill/>
          <a:ln w="9525">
            <a:noFill/>
            <a:miter lim="800000"/>
            <a:headEnd/>
            <a:tailEnd/>
          </a:ln>
          <a:effectLst/>
        </p:spPr>
        <p:txBody>
          <a:bodyPr vert="horz" wrap="square" lIns="92035" tIns="46018" rIns="92035" bIns="46018" numCol="1" anchor="t" anchorCtr="0" compatLnSpc="1">
            <a:prstTxWarp prst="textNoShape">
              <a:avLst/>
            </a:prstTxWarp>
          </a:bodyPr>
          <a:lstStyle>
            <a:lvl1pPr algn="l" defTabSz="921157">
              <a:spcBef>
                <a:spcPct val="0"/>
              </a:spcBef>
              <a:defRPr sz="1200" b="1"/>
            </a:lvl1pPr>
          </a:lstStyle>
          <a:p>
            <a:endParaRPr lang="en-GB">
              <a:latin typeface="Arial"/>
            </a:endParaRPr>
          </a:p>
        </p:txBody>
      </p:sp>
      <p:sp>
        <p:nvSpPr>
          <p:cNvPr id="10243" name="Rectangle 3"/>
          <p:cNvSpPr>
            <a:spLocks noGrp="1" noChangeArrowheads="1"/>
          </p:cNvSpPr>
          <p:nvPr>
            <p:ph type="dt" sz="quarter" idx="1"/>
          </p:nvPr>
        </p:nvSpPr>
        <p:spPr bwMode="auto">
          <a:xfrm>
            <a:off x="3857827" y="0"/>
            <a:ext cx="2950962" cy="497046"/>
          </a:xfrm>
          <a:prstGeom prst="rect">
            <a:avLst/>
          </a:prstGeom>
          <a:noFill/>
          <a:ln w="9525">
            <a:noFill/>
            <a:miter lim="800000"/>
            <a:headEnd/>
            <a:tailEnd/>
          </a:ln>
          <a:effectLst/>
        </p:spPr>
        <p:txBody>
          <a:bodyPr vert="horz" wrap="square" lIns="92035" tIns="46018" rIns="92035" bIns="46018" numCol="1" anchor="t" anchorCtr="0" compatLnSpc="1">
            <a:prstTxWarp prst="textNoShape">
              <a:avLst/>
            </a:prstTxWarp>
          </a:bodyPr>
          <a:lstStyle>
            <a:lvl1pPr algn="r" defTabSz="921157">
              <a:spcBef>
                <a:spcPct val="0"/>
              </a:spcBef>
              <a:defRPr sz="1200" b="1"/>
            </a:lvl1pPr>
          </a:lstStyle>
          <a:p>
            <a:endParaRPr lang="en-GB">
              <a:latin typeface="Arial"/>
            </a:endParaRPr>
          </a:p>
        </p:txBody>
      </p:sp>
      <p:sp>
        <p:nvSpPr>
          <p:cNvPr id="10244" name="Rectangle 4"/>
          <p:cNvSpPr>
            <a:spLocks noGrp="1" noChangeArrowheads="1"/>
          </p:cNvSpPr>
          <p:nvPr>
            <p:ph type="ftr" sz="quarter" idx="2"/>
          </p:nvPr>
        </p:nvSpPr>
        <p:spPr bwMode="auto">
          <a:xfrm>
            <a:off x="0" y="9443879"/>
            <a:ext cx="2950962" cy="497046"/>
          </a:xfrm>
          <a:prstGeom prst="rect">
            <a:avLst/>
          </a:prstGeom>
          <a:noFill/>
          <a:ln w="9525">
            <a:noFill/>
            <a:miter lim="800000"/>
            <a:headEnd/>
            <a:tailEnd/>
          </a:ln>
          <a:effectLst/>
        </p:spPr>
        <p:txBody>
          <a:bodyPr vert="horz" wrap="square" lIns="92035" tIns="46018" rIns="92035" bIns="46018" numCol="1" anchor="b" anchorCtr="0" compatLnSpc="1">
            <a:prstTxWarp prst="textNoShape">
              <a:avLst/>
            </a:prstTxWarp>
          </a:bodyPr>
          <a:lstStyle>
            <a:lvl1pPr algn="l" defTabSz="921157">
              <a:spcBef>
                <a:spcPct val="0"/>
              </a:spcBef>
              <a:defRPr sz="1200" b="1"/>
            </a:lvl1pPr>
          </a:lstStyle>
          <a:p>
            <a:endParaRPr lang="en-GB">
              <a:latin typeface="Arial"/>
            </a:endParaRPr>
          </a:p>
        </p:txBody>
      </p:sp>
      <p:sp>
        <p:nvSpPr>
          <p:cNvPr id="10245" name="Rectangle 5"/>
          <p:cNvSpPr>
            <a:spLocks noGrp="1" noChangeArrowheads="1"/>
          </p:cNvSpPr>
          <p:nvPr>
            <p:ph type="sldNum" sz="quarter" idx="3"/>
          </p:nvPr>
        </p:nvSpPr>
        <p:spPr bwMode="auto">
          <a:xfrm>
            <a:off x="3857827" y="9443879"/>
            <a:ext cx="2950962" cy="497046"/>
          </a:xfrm>
          <a:prstGeom prst="rect">
            <a:avLst/>
          </a:prstGeom>
          <a:noFill/>
          <a:ln w="9525">
            <a:noFill/>
            <a:miter lim="800000"/>
            <a:headEnd/>
            <a:tailEnd/>
          </a:ln>
          <a:effectLst/>
        </p:spPr>
        <p:txBody>
          <a:bodyPr vert="horz" wrap="square" lIns="92035" tIns="46018" rIns="92035" bIns="46018" numCol="1" anchor="b" anchorCtr="0" compatLnSpc="1">
            <a:prstTxWarp prst="textNoShape">
              <a:avLst/>
            </a:prstTxWarp>
          </a:bodyPr>
          <a:lstStyle>
            <a:lvl1pPr algn="r" defTabSz="921157">
              <a:spcBef>
                <a:spcPct val="0"/>
              </a:spcBef>
              <a:defRPr sz="1200" b="1"/>
            </a:lvl1pPr>
          </a:lstStyle>
          <a:p>
            <a:fld id="{13A2AEDD-AD55-49C8-838F-E55756FFD25D}" type="slidenum">
              <a:rPr lang="en-GB">
                <a:latin typeface="Arial"/>
              </a:rPr>
              <a:pPr/>
              <a:t>‹#›</a:t>
            </a:fld>
            <a:endParaRPr lang="en-GB">
              <a:latin typeface="Arial"/>
            </a:endParaRPr>
          </a:p>
        </p:txBody>
      </p:sp>
    </p:spTree>
    <p:extLst>
      <p:ext uri="{BB962C8B-B14F-4D97-AF65-F5344CB8AC3E}">
        <p14:creationId xmlns:p14="http://schemas.microsoft.com/office/powerpoint/2010/main" val="3080902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1"/>
            <a:ext cx="2970429" cy="489081"/>
          </a:xfrm>
          <a:prstGeom prst="rect">
            <a:avLst/>
          </a:prstGeom>
          <a:noFill/>
          <a:ln w="9525">
            <a:noFill/>
            <a:miter lim="800000"/>
            <a:headEnd/>
            <a:tailEnd/>
          </a:ln>
          <a:effectLst/>
        </p:spPr>
        <p:txBody>
          <a:bodyPr vert="horz" wrap="square" lIns="90532" tIns="45266" rIns="90532" bIns="45266" numCol="1" anchor="t" anchorCtr="0" compatLnSpc="1">
            <a:prstTxWarp prst="textNoShape">
              <a:avLst/>
            </a:prstTxWarp>
          </a:bodyPr>
          <a:lstStyle>
            <a:lvl1pPr algn="l" defTabSz="905109">
              <a:spcBef>
                <a:spcPct val="0"/>
              </a:spcBef>
              <a:defRPr sz="1200" b="1"/>
            </a:lvl1pPr>
          </a:lstStyle>
          <a:p>
            <a:endParaRPr lang="en-GB">
              <a:latin typeface="Arial"/>
            </a:endParaRPr>
          </a:p>
        </p:txBody>
      </p:sp>
      <p:sp>
        <p:nvSpPr>
          <p:cNvPr id="11267" name="Rectangle 3"/>
          <p:cNvSpPr>
            <a:spLocks noGrp="1" noChangeArrowheads="1"/>
          </p:cNvSpPr>
          <p:nvPr>
            <p:ph type="dt" idx="1"/>
          </p:nvPr>
        </p:nvSpPr>
        <p:spPr bwMode="auto">
          <a:xfrm>
            <a:off x="3862694" y="1"/>
            <a:ext cx="2970428" cy="489081"/>
          </a:xfrm>
          <a:prstGeom prst="rect">
            <a:avLst/>
          </a:prstGeom>
          <a:noFill/>
          <a:ln w="9525">
            <a:noFill/>
            <a:miter lim="800000"/>
            <a:headEnd/>
            <a:tailEnd/>
          </a:ln>
          <a:effectLst/>
        </p:spPr>
        <p:txBody>
          <a:bodyPr vert="horz" wrap="square" lIns="90532" tIns="45266" rIns="90532" bIns="45266" numCol="1" anchor="t" anchorCtr="0" compatLnSpc="1">
            <a:prstTxWarp prst="textNoShape">
              <a:avLst/>
            </a:prstTxWarp>
          </a:bodyPr>
          <a:lstStyle>
            <a:lvl1pPr algn="r" defTabSz="905109">
              <a:spcBef>
                <a:spcPct val="0"/>
              </a:spcBef>
              <a:defRPr sz="1200" b="1"/>
            </a:lvl1pPr>
          </a:lstStyle>
          <a:p>
            <a:endParaRPr lang="en-GB">
              <a:latin typeface="Arial"/>
            </a:endParaRPr>
          </a:p>
        </p:txBody>
      </p:sp>
      <p:sp>
        <p:nvSpPr>
          <p:cNvPr id="11268" name="Rectangle 4"/>
          <p:cNvSpPr>
            <a:spLocks noGrp="1" noRot="1" noChangeAspect="1" noChangeArrowheads="1" noTextEdit="1"/>
          </p:cNvSpPr>
          <p:nvPr>
            <p:ph type="sldImg" idx="2"/>
          </p:nvPr>
        </p:nvSpPr>
        <p:spPr bwMode="auto">
          <a:xfrm>
            <a:off x="669925" y="735013"/>
            <a:ext cx="5421313" cy="375285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892265" y="4733092"/>
            <a:ext cx="4975591" cy="4487754"/>
          </a:xfrm>
          <a:prstGeom prst="rect">
            <a:avLst/>
          </a:prstGeom>
          <a:noFill/>
          <a:ln w="9525">
            <a:noFill/>
            <a:miter lim="800000"/>
            <a:headEnd/>
            <a:tailEnd/>
          </a:ln>
          <a:effectLst/>
        </p:spPr>
        <p:txBody>
          <a:bodyPr vert="horz" wrap="square" lIns="90532" tIns="45266" rIns="90532" bIns="45266"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270" name="Rectangle 6"/>
          <p:cNvSpPr>
            <a:spLocks noGrp="1" noChangeArrowheads="1"/>
          </p:cNvSpPr>
          <p:nvPr>
            <p:ph type="ftr" sz="quarter" idx="4"/>
          </p:nvPr>
        </p:nvSpPr>
        <p:spPr bwMode="auto">
          <a:xfrm>
            <a:off x="1" y="9464589"/>
            <a:ext cx="2970429" cy="490674"/>
          </a:xfrm>
          <a:prstGeom prst="rect">
            <a:avLst/>
          </a:prstGeom>
          <a:noFill/>
          <a:ln w="9525">
            <a:noFill/>
            <a:miter lim="800000"/>
            <a:headEnd/>
            <a:tailEnd/>
          </a:ln>
          <a:effectLst/>
        </p:spPr>
        <p:txBody>
          <a:bodyPr vert="horz" wrap="square" lIns="90532" tIns="45266" rIns="90532" bIns="45266" numCol="1" anchor="b" anchorCtr="0" compatLnSpc="1">
            <a:prstTxWarp prst="textNoShape">
              <a:avLst/>
            </a:prstTxWarp>
          </a:bodyPr>
          <a:lstStyle>
            <a:lvl1pPr algn="l" defTabSz="905109">
              <a:spcBef>
                <a:spcPct val="0"/>
              </a:spcBef>
              <a:defRPr sz="1200" b="1"/>
            </a:lvl1pPr>
          </a:lstStyle>
          <a:p>
            <a:endParaRPr lang="en-GB">
              <a:latin typeface="Arial"/>
            </a:endParaRPr>
          </a:p>
        </p:txBody>
      </p:sp>
      <p:sp>
        <p:nvSpPr>
          <p:cNvPr id="11271" name="Rectangle 7"/>
          <p:cNvSpPr>
            <a:spLocks noGrp="1" noChangeArrowheads="1"/>
          </p:cNvSpPr>
          <p:nvPr>
            <p:ph type="sldNum" sz="quarter" idx="5"/>
          </p:nvPr>
        </p:nvSpPr>
        <p:spPr bwMode="auto">
          <a:xfrm>
            <a:off x="3862694" y="9464589"/>
            <a:ext cx="2970428" cy="490674"/>
          </a:xfrm>
          <a:prstGeom prst="rect">
            <a:avLst/>
          </a:prstGeom>
          <a:noFill/>
          <a:ln w="9525">
            <a:noFill/>
            <a:miter lim="800000"/>
            <a:headEnd/>
            <a:tailEnd/>
          </a:ln>
          <a:effectLst/>
        </p:spPr>
        <p:txBody>
          <a:bodyPr vert="horz" wrap="square" lIns="90532" tIns="45266" rIns="90532" bIns="45266" numCol="1" anchor="b" anchorCtr="0" compatLnSpc="1">
            <a:prstTxWarp prst="textNoShape">
              <a:avLst/>
            </a:prstTxWarp>
          </a:bodyPr>
          <a:lstStyle>
            <a:lvl1pPr algn="r" defTabSz="905109">
              <a:spcBef>
                <a:spcPct val="0"/>
              </a:spcBef>
              <a:defRPr sz="1200" b="1"/>
            </a:lvl1pPr>
          </a:lstStyle>
          <a:p>
            <a:fld id="{5CA7C1A6-3F6E-4A0C-A01A-2F04D27288E6}" type="slidenum">
              <a:rPr lang="en-GB">
                <a:latin typeface="Arial"/>
              </a:rPr>
              <a:pPr/>
              <a:t>‹#›</a:t>
            </a:fld>
            <a:endParaRPr lang="en-GB">
              <a:latin typeface="Arial"/>
            </a:endParaRPr>
          </a:p>
        </p:txBody>
      </p:sp>
    </p:spTree>
    <p:extLst>
      <p:ext uri="{BB962C8B-B14F-4D97-AF65-F5344CB8AC3E}">
        <p14:creationId xmlns:p14="http://schemas.microsoft.com/office/powerpoint/2010/main" val="1754040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a:ea typeface="+mn-ea"/>
        <a:cs typeface="Arial" charset="0"/>
        <a:sym typeface="Arial"/>
      </a:defRPr>
    </a:lvl1pPr>
    <a:lvl2pPr marL="457200" algn="l" rtl="0" fontAlgn="base">
      <a:spcBef>
        <a:spcPct val="30000"/>
      </a:spcBef>
      <a:spcAft>
        <a:spcPct val="0"/>
      </a:spcAft>
      <a:defRPr sz="1200" kern="1200">
        <a:solidFill>
          <a:schemeClr val="tx1"/>
        </a:solidFill>
        <a:latin typeface="Arial"/>
        <a:ea typeface="+mn-ea"/>
        <a:cs typeface="Arial" charset="0"/>
        <a:sym typeface="Arial"/>
      </a:defRPr>
    </a:lvl2pPr>
    <a:lvl3pPr marL="914400" algn="l" rtl="0" fontAlgn="base">
      <a:spcBef>
        <a:spcPct val="30000"/>
      </a:spcBef>
      <a:spcAft>
        <a:spcPct val="0"/>
      </a:spcAft>
      <a:defRPr sz="1200" kern="1200">
        <a:solidFill>
          <a:schemeClr val="tx1"/>
        </a:solidFill>
        <a:latin typeface="Arial"/>
        <a:ea typeface="+mn-ea"/>
        <a:cs typeface="Arial" charset="0"/>
        <a:sym typeface="Arial"/>
      </a:defRPr>
    </a:lvl3pPr>
    <a:lvl4pPr marL="1371600" algn="l" rtl="0" fontAlgn="base">
      <a:spcBef>
        <a:spcPct val="30000"/>
      </a:spcBef>
      <a:spcAft>
        <a:spcPct val="0"/>
      </a:spcAft>
      <a:defRPr sz="1200" kern="1200">
        <a:solidFill>
          <a:schemeClr val="tx1"/>
        </a:solidFill>
        <a:latin typeface="Arial"/>
        <a:ea typeface="+mn-ea"/>
        <a:cs typeface="Arial" charset="0"/>
        <a:sym typeface="Arial"/>
      </a:defRPr>
    </a:lvl4pPr>
    <a:lvl5pPr marL="1828800" algn="l" rtl="0" fontAlgn="base">
      <a:spcBef>
        <a:spcPct val="30000"/>
      </a:spcBef>
      <a:spcAft>
        <a:spcPct val="0"/>
      </a:spcAft>
      <a:defRPr sz="1200" kern="1200">
        <a:solidFill>
          <a:schemeClr val="tx1"/>
        </a:solidFill>
        <a:latin typeface="Arial"/>
        <a:ea typeface="+mn-ea"/>
        <a:cs typeface="Arial" charset="0"/>
        <a:sym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kern="0" spc="100" dirty="0">
              <a:solidFill>
                <a:schemeClr val="tx1"/>
              </a:solidFill>
            </a:endParaRPr>
          </a:p>
        </p:txBody>
      </p:sp>
      <p:sp>
        <p:nvSpPr>
          <p:cNvPr id="4" name="Slide Number Placeholder 3"/>
          <p:cNvSpPr>
            <a:spLocks noGrp="1"/>
          </p:cNvSpPr>
          <p:nvPr>
            <p:ph type="sldNum" sz="quarter" idx="5"/>
          </p:nvPr>
        </p:nvSpPr>
        <p:spPr/>
        <p:txBody>
          <a:bodyPr/>
          <a:lstStyle/>
          <a:p>
            <a:fld id="{5CA7C1A6-3F6E-4A0C-A01A-2F04D27288E6}" type="slidenum">
              <a:rPr lang="en-GB" smtClean="0">
                <a:latin typeface="Arial"/>
              </a:rPr>
              <a:pPr/>
              <a:t>1</a:t>
            </a:fld>
            <a:endParaRPr lang="en-GB">
              <a:latin typeface="Arial"/>
            </a:endParaRPr>
          </a:p>
        </p:txBody>
      </p:sp>
    </p:spTree>
    <p:extLst>
      <p:ext uri="{BB962C8B-B14F-4D97-AF65-F5344CB8AC3E}">
        <p14:creationId xmlns:p14="http://schemas.microsoft.com/office/powerpoint/2010/main" val="418721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 has changed</a:t>
            </a:r>
          </a:p>
          <a:p>
            <a:r>
              <a:rPr lang="en-GB" dirty="0"/>
              <a:t>Become an internal think tank to a core part of NHS national delivery</a:t>
            </a:r>
          </a:p>
          <a:p>
            <a:endParaRPr lang="en-GB" dirty="0"/>
          </a:p>
        </p:txBody>
      </p:sp>
      <p:sp>
        <p:nvSpPr>
          <p:cNvPr id="4" name="Slide Number Placeholder 3"/>
          <p:cNvSpPr>
            <a:spLocks noGrp="1"/>
          </p:cNvSpPr>
          <p:nvPr>
            <p:ph type="sldNum" sz="quarter" idx="5"/>
          </p:nvPr>
        </p:nvSpPr>
        <p:spPr/>
        <p:txBody>
          <a:bodyPr/>
          <a:lstStyle/>
          <a:p>
            <a:fld id="{5CA7C1A6-3F6E-4A0C-A01A-2F04D27288E6}" type="slidenum">
              <a:rPr lang="en-GB" smtClean="0">
                <a:latin typeface="Arial"/>
              </a:rPr>
              <a:pPr/>
              <a:t>2</a:t>
            </a:fld>
            <a:endParaRPr lang="en-GB">
              <a:latin typeface="Arial"/>
            </a:endParaRPr>
          </a:p>
        </p:txBody>
      </p:sp>
    </p:spTree>
    <p:extLst>
      <p:ext uri="{BB962C8B-B14F-4D97-AF65-F5344CB8AC3E}">
        <p14:creationId xmlns:p14="http://schemas.microsoft.com/office/powerpoint/2010/main" val="383158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A7C1A6-3F6E-4A0C-A01A-2F04D27288E6}" type="slidenum">
              <a:rPr lang="en-GB" smtClean="0">
                <a:latin typeface="Arial"/>
              </a:rPr>
              <a:pPr/>
              <a:t>3</a:t>
            </a:fld>
            <a:endParaRPr lang="en-GB">
              <a:latin typeface="Arial"/>
            </a:endParaRPr>
          </a:p>
        </p:txBody>
      </p:sp>
    </p:spTree>
    <p:extLst>
      <p:ext uri="{BB962C8B-B14F-4D97-AF65-F5344CB8AC3E}">
        <p14:creationId xmlns:p14="http://schemas.microsoft.com/office/powerpoint/2010/main" val="376742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A7C1A6-3F6E-4A0C-A01A-2F04D27288E6}" type="slidenum">
              <a:rPr lang="en-GB" smtClean="0">
                <a:latin typeface="Arial"/>
              </a:rPr>
              <a:pPr/>
              <a:t>4</a:t>
            </a:fld>
            <a:endParaRPr lang="en-GB">
              <a:latin typeface="Arial"/>
            </a:endParaRPr>
          </a:p>
        </p:txBody>
      </p:sp>
    </p:spTree>
    <p:extLst>
      <p:ext uri="{BB962C8B-B14F-4D97-AF65-F5344CB8AC3E}">
        <p14:creationId xmlns:p14="http://schemas.microsoft.com/office/powerpoint/2010/main" val="383158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AutoNum type="arabicParenR"/>
            </a:pPr>
            <a:endParaRPr lang="en-GB" dirty="0">
              <a:highlight>
                <a:srgbClr val="FFFF00"/>
              </a:highlight>
            </a:endParaRPr>
          </a:p>
          <a:p>
            <a:pPr marL="685800" lvl="1" indent="-228600">
              <a:buAutoNum type="arabicParenR"/>
            </a:pPr>
            <a:r>
              <a:rPr lang="en-GB" dirty="0">
                <a:highlight>
                  <a:srgbClr val="FFFF00"/>
                </a:highlight>
              </a:rPr>
              <a:t>One side on estate and fleet, waste</a:t>
            </a:r>
          </a:p>
          <a:p>
            <a:pPr marL="685800" lvl="1" indent="-228600">
              <a:buAutoNum type="arabicParenR"/>
            </a:pPr>
            <a:r>
              <a:rPr lang="en-GB" dirty="0">
                <a:highlight>
                  <a:srgbClr val="FFFF00"/>
                </a:highlight>
              </a:rPr>
              <a:t>The other big on supply chain including medicines, medical products, food an catering. </a:t>
            </a:r>
          </a:p>
          <a:p>
            <a:endParaRPr lang="en-GB" dirty="0"/>
          </a:p>
        </p:txBody>
      </p:sp>
      <p:sp>
        <p:nvSpPr>
          <p:cNvPr id="4" name="Slide Number Placeholder 3"/>
          <p:cNvSpPr>
            <a:spLocks noGrp="1"/>
          </p:cNvSpPr>
          <p:nvPr>
            <p:ph type="sldNum" sz="quarter" idx="5"/>
          </p:nvPr>
        </p:nvSpPr>
        <p:spPr/>
        <p:txBody>
          <a:bodyPr/>
          <a:lstStyle/>
          <a:p>
            <a:fld id="{5CA7C1A6-3F6E-4A0C-A01A-2F04D27288E6}" type="slidenum">
              <a:rPr lang="en-GB" smtClean="0">
                <a:latin typeface="Arial"/>
              </a:rPr>
              <a:pPr/>
              <a:t>5</a:t>
            </a:fld>
            <a:endParaRPr lang="en-GB">
              <a:latin typeface="Arial"/>
            </a:endParaRPr>
          </a:p>
        </p:txBody>
      </p:sp>
    </p:spTree>
    <p:extLst>
      <p:ext uri="{BB962C8B-B14F-4D97-AF65-F5344CB8AC3E}">
        <p14:creationId xmlns:p14="http://schemas.microsoft.com/office/powerpoint/2010/main" val="304798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A7C1A6-3F6E-4A0C-A01A-2F04D27288E6}" type="slidenum">
              <a:rPr lang="en-GB" smtClean="0">
                <a:latin typeface="Arial"/>
              </a:rPr>
              <a:pPr/>
              <a:t>6</a:t>
            </a:fld>
            <a:endParaRPr lang="en-GB">
              <a:latin typeface="Arial"/>
            </a:endParaRPr>
          </a:p>
        </p:txBody>
      </p:sp>
    </p:spTree>
    <p:extLst>
      <p:ext uri="{BB962C8B-B14F-4D97-AF65-F5344CB8AC3E}">
        <p14:creationId xmlns:p14="http://schemas.microsoft.com/office/powerpoint/2010/main" val="2566010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A7C1A6-3F6E-4A0C-A01A-2F04D27288E6}" type="slidenum">
              <a:rPr lang="en-GB" smtClean="0">
                <a:latin typeface="Arial"/>
              </a:rPr>
              <a:pPr/>
              <a:t>9</a:t>
            </a:fld>
            <a:endParaRPr lang="en-GB">
              <a:latin typeface="Arial"/>
            </a:endParaRPr>
          </a:p>
        </p:txBody>
      </p:sp>
    </p:spTree>
    <p:extLst>
      <p:ext uri="{BB962C8B-B14F-4D97-AF65-F5344CB8AC3E}">
        <p14:creationId xmlns:p14="http://schemas.microsoft.com/office/powerpoint/2010/main" val="1167952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A7C1A6-3F6E-4A0C-A01A-2F04D27288E6}" type="slidenum">
              <a:rPr lang="en-GB" smtClean="0">
                <a:latin typeface="Arial"/>
              </a:rPr>
              <a:pPr/>
              <a:t>10</a:t>
            </a:fld>
            <a:endParaRPr lang="en-GB">
              <a:latin typeface="Arial"/>
            </a:endParaRPr>
          </a:p>
        </p:txBody>
      </p:sp>
    </p:spTree>
    <p:extLst>
      <p:ext uri="{BB962C8B-B14F-4D97-AF65-F5344CB8AC3E}">
        <p14:creationId xmlns:p14="http://schemas.microsoft.com/office/powerpoint/2010/main" val="1167952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oleObject" Target="../embeddings/oleObject11.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oleObject" Target="../embeddings/oleObject20.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2050" name="think-cell Slide" r:id="rId4" imgW="0" imgH="0" progId="TCLayout.ActiveDocument.1">
                  <p:embed/>
                </p:oleObj>
              </mc:Choice>
              <mc:Fallback>
                <p:oleObj name="think-cell Slide" r:id="rId4"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624288" y="1739902"/>
            <a:ext cx="8813931" cy="2160734"/>
          </a:xfrm>
        </p:spPr>
        <p:txBody>
          <a:bodyPr/>
          <a:lstStyle>
            <a:lvl1pPr>
              <a:defRPr sz="3000"/>
            </a:lvl1pPr>
          </a:lstStyle>
          <a:p>
            <a:r>
              <a:rPr lang="en-US"/>
              <a:t>Click to edit Master title style</a:t>
            </a:r>
            <a:endParaRPr lang="en-GB"/>
          </a:p>
        </p:txBody>
      </p:sp>
      <p:sp>
        <p:nvSpPr>
          <p:cNvPr id="26" name="Text Placeholder 11"/>
          <p:cNvSpPr>
            <a:spLocks noGrp="1"/>
          </p:cNvSpPr>
          <p:nvPr>
            <p:ph type="body" sz="quarter" idx="10"/>
          </p:nvPr>
        </p:nvSpPr>
        <p:spPr>
          <a:xfrm>
            <a:off x="624288" y="4209052"/>
            <a:ext cx="8813931"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624288" y="5244719"/>
            <a:ext cx="8813931" cy="361030"/>
          </a:xfrm>
        </p:spPr>
        <p:txBody>
          <a:bodyPr/>
          <a:lstStyle>
            <a:lvl1pPr>
              <a:defRPr b="0">
                <a:solidFill>
                  <a:schemeClr val="accent5"/>
                </a:solidFill>
              </a:defRPr>
            </a:lvl1pPr>
          </a:lstStyle>
          <a:p>
            <a:pPr lvl="0"/>
            <a:r>
              <a:rPr lang="en-US"/>
              <a:t>Date</a:t>
            </a:r>
            <a:endParaRPr lang="en-GB"/>
          </a:p>
        </p:txBody>
      </p:sp>
      <p:pic>
        <p:nvPicPr>
          <p:cNvPr id="5" name="Picture 4" descr="A picture containing clipart&#10;&#10;Description generated with very high confidence">
            <a:extLst>
              <a:ext uri="{FF2B5EF4-FFF2-40B4-BE49-F238E27FC236}">
                <a16:creationId xmlns:a16="http://schemas.microsoft.com/office/drawing/2014/main" id="{7B6893FE-B4C8-4255-AD0F-FA3208326CB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78568" y="375196"/>
            <a:ext cx="1052863" cy="438478"/>
          </a:xfrm>
          <a:prstGeom prst="rect">
            <a:avLst/>
          </a:prstGeom>
        </p:spPr>
      </p:pic>
      <p:sp>
        <p:nvSpPr>
          <p:cNvPr id="13" name="Text Box 4">
            <a:extLst>
              <a:ext uri="{FF2B5EF4-FFF2-40B4-BE49-F238E27FC236}">
                <a16:creationId xmlns:a16="http://schemas.microsoft.com/office/drawing/2014/main" id="{A417D43C-71BF-4282-9311-FD671FD2CBBC}"/>
              </a:ext>
            </a:extLst>
          </p:cNvPr>
          <p:cNvSpPr txBox="1"/>
          <p:nvPr userDrawn="1"/>
        </p:nvSpPr>
        <p:spPr>
          <a:xfrm>
            <a:off x="2812868" y="5917796"/>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2FB508E-9943-4F90-AC00-3404C60FC228}"/>
              </a:ext>
            </a:extLst>
          </p:cNvPr>
          <p:cNvPicPr>
            <a:picLocks noChangeAspect="1"/>
          </p:cNvPicPr>
          <p:nvPr userDrawn="1"/>
        </p:nvPicPr>
        <p:blipFill>
          <a:blip r:embed="rId6"/>
          <a:stretch>
            <a:fillRect/>
          </a:stretch>
        </p:blipFill>
        <p:spPr>
          <a:xfrm>
            <a:off x="0" y="6324196"/>
            <a:ext cx="9905999" cy="43847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36692" y="6372536"/>
            <a:ext cx="525982" cy="242374"/>
          </a:xfrm>
          <a:prstGeom prst="rect">
            <a:avLst/>
          </a:prstGeom>
          <a:noFill/>
        </p:spPr>
        <p:txBody>
          <a:bodyPr wrap="square" rtlCol="0">
            <a:spAutoFit/>
          </a:bodyPr>
          <a:lstStyle/>
          <a:p>
            <a:pPr algn="l"/>
            <a:fld id="{34F92BC6-D7C3-584B-87F2-0B845776A5AD}" type="slidenum">
              <a:rPr lang="en-US" sz="975"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75">
                <a:solidFill>
                  <a:schemeClr val="accent3">
                    <a:lumMod val="60000"/>
                    <a:lumOff val="40000"/>
                  </a:schemeClr>
                </a:solidFill>
                <a:latin typeface="Arial" panose="020B0604020202020204" pitchFamily="34" charset="0"/>
                <a:cs typeface="Arial" panose="020B0604020202020204" pitchFamily="34" charset="0"/>
              </a:rPr>
              <a:t> </a:t>
            </a:r>
            <a:r>
              <a:rPr lang="en-US" sz="975">
                <a:solidFill>
                  <a:schemeClr val="accent3"/>
                </a:solidFill>
                <a:latin typeface="Arial" panose="020B0604020202020204" pitchFamily="34" charset="0"/>
                <a:cs typeface="Arial" panose="020B0604020202020204" pitchFamily="34" charset="0"/>
              </a:rPr>
              <a:t>  </a:t>
            </a:r>
            <a:r>
              <a:rPr lang="en-US" sz="975">
                <a:solidFill>
                  <a:srgbClr val="005EB8"/>
                </a:solidFill>
                <a:latin typeface="Arial" panose="020B0604020202020204" pitchFamily="34" charset="0"/>
                <a:cs typeface="Arial" panose="020B0604020202020204" pitchFamily="34" charset="0"/>
              </a:rPr>
              <a:t>|</a:t>
            </a:r>
            <a:endParaRPr lang="en-US" sz="975">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635275" y="1037980"/>
            <a:ext cx="8646217" cy="611649"/>
          </a:xfrm>
          <a:prstGeom prst="rect">
            <a:avLst/>
          </a:prstGeom>
        </p:spPr>
        <p:txBody>
          <a:bodyPr/>
          <a:lstStyle>
            <a:lvl1pPr>
              <a:defRPr sz="292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275">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635276" y="1833143"/>
            <a:ext cx="8646217" cy="2244128"/>
          </a:xfrm>
          <a:prstGeom prst="rect">
            <a:avLst/>
          </a:prstGeom>
        </p:spPr>
        <p:txBody>
          <a:bodyPr/>
          <a:lstStyle>
            <a:lvl1pPr>
              <a:defRPr sz="1138">
                <a:latin typeface="Arial" panose="020B0604020202020204" pitchFamily="34" charset="0"/>
                <a:cs typeface="Arial" panose="020B0604020202020204" pitchFamily="34" charset="0"/>
              </a:defRPr>
            </a:lvl1pPr>
            <a:lvl2pPr>
              <a:defRPr sz="1138">
                <a:latin typeface="Arial" panose="020B0604020202020204" pitchFamily="34" charset="0"/>
                <a:cs typeface="Arial" panose="020B0604020202020204" pitchFamily="34" charset="0"/>
              </a:defRPr>
            </a:lvl2pPr>
            <a:lvl3pPr>
              <a:defRPr sz="1138">
                <a:latin typeface="Arial" panose="020B0604020202020204" pitchFamily="34" charset="0"/>
                <a:cs typeface="Arial" panose="020B0604020202020204" pitchFamily="34" charset="0"/>
              </a:defRPr>
            </a:lvl3pPr>
            <a:lvl4pPr>
              <a:defRPr sz="1138">
                <a:latin typeface="Arial" panose="020B0604020202020204" pitchFamily="34" charset="0"/>
                <a:cs typeface="Arial" panose="020B0604020202020204" pitchFamily="34" charset="0"/>
              </a:defRPr>
            </a:lvl4pPr>
            <a:lvl5pPr>
              <a:defRPr sz="113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561174" y="6333440"/>
            <a:ext cx="4650071" cy="365125"/>
          </a:xfrm>
          <a:prstGeom prst="rect">
            <a:avLst/>
          </a:prstGeom>
        </p:spPr>
        <p:txBody>
          <a:bodyPr vert="horz" lIns="91440" tIns="45720" rIns="91440" bIns="45720" rtlCol="0" anchor="ctr"/>
          <a:lstStyle>
            <a:lvl1pPr algn="l">
              <a:defRPr sz="975"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396976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36692" y="6372536"/>
            <a:ext cx="525982" cy="242374"/>
          </a:xfrm>
          <a:prstGeom prst="rect">
            <a:avLst/>
          </a:prstGeom>
          <a:noFill/>
        </p:spPr>
        <p:txBody>
          <a:bodyPr wrap="square" rtlCol="0">
            <a:spAutoFit/>
          </a:bodyPr>
          <a:lstStyle/>
          <a:p>
            <a:pPr algn="l"/>
            <a:fld id="{34F92BC6-D7C3-584B-87F2-0B845776A5AD}" type="slidenum">
              <a:rPr lang="en-US" sz="975"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75">
                <a:solidFill>
                  <a:schemeClr val="accent3">
                    <a:lumMod val="60000"/>
                    <a:lumOff val="40000"/>
                  </a:schemeClr>
                </a:solidFill>
                <a:latin typeface="Arial" panose="020B0604020202020204" pitchFamily="34" charset="0"/>
                <a:cs typeface="Arial" panose="020B0604020202020204" pitchFamily="34" charset="0"/>
              </a:rPr>
              <a:t> </a:t>
            </a:r>
            <a:r>
              <a:rPr lang="en-US" sz="975">
                <a:solidFill>
                  <a:schemeClr val="accent3"/>
                </a:solidFill>
                <a:latin typeface="Arial" panose="020B0604020202020204" pitchFamily="34" charset="0"/>
                <a:cs typeface="Arial" panose="020B0604020202020204" pitchFamily="34" charset="0"/>
              </a:rPr>
              <a:t>  </a:t>
            </a:r>
            <a:r>
              <a:rPr lang="en-US" sz="975">
                <a:solidFill>
                  <a:srgbClr val="005EB8"/>
                </a:solidFill>
                <a:latin typeface="Arial" panose="020B0604020202020204" pitchFamily="34" charset="0"/>
                <a:cs typeface="Arial" panose="020B0604020202020204" pitchFamily="34" charset="0"/>
              </a:rPr>
              <a:t>|</a:t>
            </a:r>
            <a:endParaRPr lang="en-US" sz="975">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635275" y="1037980"/>
            <a:ext cx="8646217" cy="611649"/>
          </a:xfrm>
          <a:prstGeom prst="rect">
            <a:avLst/>
          </a:prstGeom>
        </p:spPr>
        <p:txBody>
          <a:bodyPr/>
          <a:lstStyle>
            <a:lvl1pPr>
              <a:defRPr sz="292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275">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635276" y="1833143"/>
            <a:ext cx="8646217" cy="2244128"/>
          </a:xfrm>
          <a:prstGeom prst="rect">
            <a:avLst/>
          </a:prstGeom>
        </p:spPr>
        <p:txBody>
          <a:bodyPr/>
          <a:lstStyle>
            <a:lvl1pPr>
              <a:defRPr sz="1138">
                <a:latin typeface="Arial" panose="020B0604020202020204" pitchFamily="34" charset="0"/>
                <a:cs typeface="Arial" panose="020B0604020202020204" pitchFamily="34" charset="0"/>
              </a:defRPr>
            </a:lvl1pPr>
            <a:lvl2pPr>
              <a:defRPr sz="1138">
                <a:latin typeface="Arial" panose="020B0604020202020204" pitchFamily="34" charset="0"/>
                <a:cs typeface="Arial" panose="020B0604020202020204" pitchFamily="34" charset="0"/>
              </a:defRPr>
            </a:lvl2pPr>
            <a:lvl3pPr>
              <a:defRPr sz="1138">
                <a:latin typeface="Arial" panose="020B0604020202020204" pitchFamily="34" charset="0"/>
                <a:cs typeface="Arial" panose="020B0604020202020204" pitchFamily="34" charset="0"/>
              </a:defRPr>
            </a:lvl3pPr>
            <a:lvl4pPr>
              <a:defRPr sz="1138">
                <a:latin typeface="Arial" panose="020B0604020202020204" pitchFamily="34" charset="0"/>
                <a:cs typeface="Arial" panose="020B0604020202020204" pitchFamily="34" charset="0"/>
              </a:defRPr>
            </a:lvl4pPr>
            <a:lvl5pPr>
              <a:defRPr sz="113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561174" y="6333440"/>
            <a:ext cx="4650071" cy="365125"/>
          </a:xfrm>
          <a:prstGeom prst="rect">
            <a:avLst/>
          </a:prstGeom>
        </p:spPr>
        <p:txBody>
          <a:bodyPr vert="horz" lIns="91440" tIns="45720" rIns="91440" bIns="45720" rtlCol="0" anchor="ctr"/>
          <a:lstStyle>
            <a:lvl1pPr algn="l">
              <a:defRPr sz="975"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427587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36692" y="6372536"/>
            <a:ext cx="525982" cy="242374"/>
          </a:xfrm>
          <a:prstGeom prst="rect">
            <a:avLst/>
          </a:prstGeom>
          <a:noFill/>
        </p:spPr>
        <p:txBody>
          <a:bodyPr wrap="square" rtlCol="0">
            <a:spAutoFit/>
          </a:bodyPr>
          <a:lstStyle/>
          <a:p>
            <a:pPr algn="l"/>
            <a:fld id="{34F92BC6-D7C3-584B-87F2-0B845776A5AD}" type="slidenum">
              <a:rPr lang="en-US" sz="975"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75">
                <a:solidFill>
                  <a:schemeClr val="accent3">
                    <a:lumMod val="60000"/>
                    <a:lumOff val="40000"/>
                  </a:schemeClr>
                </a:solidFill>
                <a:latin typeface="Arial" panose="020B0604020202020204" pitchFamily="34" charset="0"/>
                <a:cs typeface="Arial" panose="020B0604020202020204" pitchFamily="34" charset="0"/>
              </a:rPr>
              <a:t> </a:t>
            </a:r>
            <a:r>
              <a:rPr lang="en-US" sz="975">
                <a:solidFill>
                  <a:schemeClr val="accent3"/>
                </a:solidFill>
                <a:latin typeface="Arial" panose="020B0604020202020204" pitchFamily="34" charset="0"/>
                <a:cs typeface="Arial" panose="020B0604020202020204" pitchFamily="34" charset="0"/>
              </a:rPr>
              <a:t>  </a:t>
            </a:r>
            <a:r>
              <a:rPr lang="en-US" sz="975">
                <a:solidFill>
                  <a:srgbClr val="005EB8"/>
                </a:solidFill>
                <a:latin typeface="Arial" panose="020B0604020202020204" pitchFamily="34" charset="0"/>
                <a:cs typeface="Arial" panose="020B0604020202020204" pitchFamily="34" charset="0"/>
              </a:rPr>
              <a:t>|</a:t>
            </a:r>
            <a:endParaRPr lang="en-US" sz="975">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635275" y="1037980"/>
            <a:ext cx="8646217" cy="611649"/>
          </a:xfrm>
          <a:prstGeom prst="rect">
            <a:avLst/>
          </a:prstGeom>
        </p:spPr>
        <p:txBody>
          <a:bodyPr/>
          <a:lstStyle>
            <a:lvl1pPr>
              <a:defRPr sz="292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275">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635276" y="1833143"/>
            <a:ext cx="8646217" cy="2244128"/>
          </a:xfrm>
          <a:prstGeom prst="rect">
            <a:avLst/>
          </a:prstGeom>
        </p:spPr>
        <p:txBody>
          <a:bodyPr/>
          <a:lstStyle>
            <a:lvl1pPr>
              <a:defRPr sz="1138">
                <a:latin typeface="Arial" panose="020B0604020202020204" pitchFamily="34" charset="0"/>
                <a:cs typeface="Arial" panose="020B0604020202020204" pitchFamily="34" charset="0"/>
              </a:defRPr>
            </a:lvl1pPr>
            <a:lvl2pPr>
              <a:defRPr sz="1138">
                <a:latin typeface="Arial" panose="020B0604020202020204" pitchFamily="34" charset="0"/>
                <a:cs typeface="Arial" panose="020B0604020202020204" pitchFamily="34" charset="0"/>
              </a:defRPr>
            </a:lvl2pPr>
            <a:lvl3pPr>
              <a:defRPr sz="1138">
                <a:latin typeface="Arial" panose="020B0604020202020204" pitchFamily="34" charset="0"/>
                <a:cs typeface="Arial" panose="020B0604020202020204" pitchFamily="34" charset="0"/>
              </a:defRPr>
            </a:lvl3pPr>
            <a:lvl4pPr>
              <a:defRPr sz="1138">
                <a:latin typeface="Arial" panose="020B0604020202020204" pitchFamily="34" charset="0"/>
                <a:cs typeface="Arial" panose="020B0604020202020204" pitchFamily="34" charset="0"/>
              </a:defRPr>
            </a:lvl4pPr>
            <a:lvl5pPr>
              <a:defRPr sz="113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561174" y="6333440"/>
            <a:ext cx="4650071" cy="365125"/>
          </a:xfrm>
          <a:prstGeom prst="rect">
            <a:avLst/>
          </a:prstGeom>
        </p:spPr>
        <p:txBody>
          <a:bodyPr vert="horz" lIns="91440" tIns="45720" rIns="91440" bIns="45720" rtlCol="0" anchor="ctr"/>
          <a:lstStyle>
            <a:lvl1pPr algn="l">
              <a:defRPr sz="975"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4001841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36692" y="6372536"/>
            <a:ext cx="525982" cy="242374"/>
          </a:xfrm>
          <a:prstGeom prst="rect">
            <a:avLst/>
          </a:prstGeom>
          <a:noFill/>
        </p:spPr>
        <p:txBody>
          <a:bodyPr wrap="square" rtlCol="0">
            <a:spAutoFit/>
          </a:bodyPr>
          <a:lstStyle/>
          <a:p>
            <a:pPr algn="l"/>
            <a:fld id="{34F92BC6-D7C3-584B-87F2-0B845776A5AD}" type="slidenum">
              <a:rPr lang="en-US" sz="975"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75">
                <a:solidFill>
                  <a:schemeClr val="accent3">
                    <a:lumMod val="60000"/>
                    <a:lumOff val="40000"/>
                  </a:schemeClr>
                </a:solidFill>
                <a:latin typeface="Arial" panose="020B0604020202020204" pitchFamily="34" charset="0"/>
                <a:cs typeface="Arial" panose="020B0604020202020204" pitchFamily="34" charset="0"/>
              </a:rPr>
              <a:t> </a:t>
            </a:r>
            <a:r>
              <a:rPr lang="en-US" sz="975">
                <a:solidFill>
                  <a:schemeClr val="accent3"/>
                </a:solidFill>
                <a:latin typeface="Arial" panose="020B0604020202020204" pitchFamily="34" charset="0"/>
                <a:cs typeface="Arial" panose="020B0604020202020204" pitchFamily="34" charset="0"/>
              </a:rPr>
              <a:t>  </a:t>
            </a:r>
            <a:r>
              <a:rPr lang="en-US" sz="975">
                <a:solidFill>
                  <a:srgbClr val="005EB8"/>
                </a:solidFill>
                <a:latin typeface="Arial" panose="020B0604020202020204" pitchFamily="34" charset="0"/>
                <a:cs typeface="Arial" panose="020B0604020202020204" pitchFamily="34" charset="0"/>
              </a:rPr>
              <a:t>|</a:t>
            </a:r>
            <a:endParaRPr lang="en-US" sz="975">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635275" y="1037980"/>
            <a:ext cx="8646217" cy="611649"/>
          </a:xfrm>
          <a:prstGeom prst="rect">
            <a:avLst/>
          </a:prstGeom>
        </p:spPr>
        <p:txBody>
          <a:bodyPr/>
          <a:lstStyle>
            <a:lvl1pPr>
              <a:defRPr sz="292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275">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635276" y="1833143"/>
            <a:ext cx="8646217" cy="2244128"/>
          </a:xfrm>
          <a:prstGeom prst="rect">
            <a:avLst/>
          </a:prstGeom>
        </p:spPr>
        <p:txBody>
          <a:bodyPr/>
          <a:lstStyle>
            <a:lvl1pPr>
              <a:defRPr sz="1138">
                <a:latin typeface="Arial" panose="020B0604020202020204" pitchFamily="34" charset="0"/>
                <a:cs typeface="Arial" panose="020B0604020202020204" pitchFamily="34" charset="0"/>
              </a:defRPr>
            </a:lvl1pPr>
            <a:lvl2pPr>
              <a:defRPr sz="1138">
                <a:latin typeface="Arial" panose="020B0604020202020204" pitchFamily="34" charset="0"/>
                <a:cs typeface="Arial" panose="020B0604020202020204" pitchFamily="34" charset="0"/>
              </a:defRPr>
            </a:lvl2pPr>
            <a:lvl3pPr>
              <a:defRPr sz="1138">
                <a:latin typeface="Arial" panose="020B0604020202020204" pitchFamily="34" charset="0"/>
                <a:cs typeface="Arial" panose="020B0604020202020204" pitchFamily="34" charset="0"/>
              </a:defRPr>
            </a:lvl3pPr>
            <a:lvl4pPr>
              <a:defRPr sz="1138">
                <a:latin typeface="Arial" panose="020B0604020202020204" pitchFamily="34" charset="0"/>
                <a:cs typeface="Arial" panose="020B0604020202020204" pitchFamily="34" charset="0"/>
              </a:defRPr>
            </a:lvl4pPr>
            <a:lvl5pPr>
              <a:defRPr sz="113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561174" y="6333440"/>
            <a:ext cx="4650071" cy="365125"/>
          </a:xfrm>
          <a:prstGeom prst="rect">
            <a:avLst/>
          </a:prstGeom>
        </p:spPr>
        <p:txBody>
          <a:bodyPr vert="horz" lIns="91440" tIns="45720" rIns="91440" bIns="45720" rtlCol="0" anchor="ctr"/>
          <a:lstStyle>
            <a:lvl1pPr algn="l">
              <a:defRPr sz="975"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498256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503945" y="1649628"/>
            <a:ext cx="8382480"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99623" y="278155"/>
            <a:ext cx="7114310"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15590" y="6372537"/>
            <a:ext cx="70130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748232" y="6333440"/>
            <a:ext cx="620009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Interim NZ report outline</a:t>
            </a:r>
          </a:p>
        </p:txBody>
      </p:sp>
    </p:spTree>
    <p:extLst>
      <p:ext uri="{BB962C8B-B14F-4D97-AF65-F5344CB8AC3E}">
        <p14:creationId xmlns:p14="http://schemas.microsoft.com/office/powerpoint/2010/main" val="3862661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503945" y="1649628"/>
            <a:ext cx="8382480"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99623" y="278155"/>
            <a:ext cx="7114310"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15590" y="6372537"/>
            <a:ext cx="70130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748232" y="6333440"/>
            <a:ext cx="620009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Interim NZ report outline</a:t>
            </a:r>
          </a:p>
        </p:txBody>
      </p:sp>
    </p:spTree>
    <p:extLst>
      <p:ext uri="{BB962C8B-B14F-4D97-AF65-F5344CB8AC3E}">
        <p14:creationId xmlns:p14="http://schemas.microsoft.com/office/powerpoint/2010/main" val="2039237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71239"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E7AFB36E-E76D-4EE7-AC8C-9621E77E9B9E}"/>
              </a:ext>
            </a:extLst>
          </p:cNvPr>
          <p:cNvSpPr/>
          <p:nvPr userDrawn="1"/>
        </p:nvSpPr>
        <p:spPr bwMode="auto">
          <a:xfrm>
            <a:off x="9696797" y="232756"/>
            <a:ext cx="45719" cy="5985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a:solidFill>
                <a:schemeClr val="tx1"/>
              </a:solidFill>
              <a:effectLst/>
              <a:latin typeface="+mn-lt"/>
              <a:cs typeface="+mn-cs"/>
            </a:endParaRPr>
          </a:p>
        </p:txBody>
      </p:sp>
      <p:sp>
        <p:nvSpPr>
          <p:cNvPr id="3" name="Title 2">
            <a:extLst>
              <a:ext uri="{FF2B5EF4-FFF2-40B4-BE49-F238E27FC236}">
                <a16:creationId xmlns:a16="http://schemas.microsoft.com/office/drawing/2014/main" id="{ED411202-5751-41FE-80EE-7CB5E8056DC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91036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11266" name="think-cell Slide" r:id="rId4" imgW="0" imgH="0" progId="TCLayout.ActiveDocument.1">
                  <p:embed/>
                </p:oleObj>
              </mc:Choice>
              <mc:Fallback>
                <p:oleObj name="think-cell Slide" r:id="rId4"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624288" y="1739902"/>
            <a:ext cx="8813931" cy="2160734"/>
          </a:xfrm>
        </p:spPr>
        <p:txBody>
          <a:bodyPr/>
          <a:lstStyle>
            <a:lvl1pPr>
              <a:defRPr sz="3000"/>
            </a:lvl1pPr>
          </a:lstStyle>
          <a:p>
            <a:r>
              <a:rPr lang="en-US"/>
              <a:t>Click to edit Master title style</a:t>
            </a:r>
            <a:endParaRPr lang="en-GB"/>
          </a:p>
        </p:txBody>
      </p:sp>
      <p:sp>
        <p:nvSpPr>
          <p:cNvPr id="26" name="Text Placeholder 11"/>
          <p:cNvSpPr>
            <a:spLocks noGrp="1"/>
          </p:cNvSpPr>
          <p:nvPr>
            <p:ph type="body" sz="quarter" idx="10"/>
          </p:nvPr>
        </p:nvSpPr>
        <p:spPr>
          <a:xfrm>
            <a:off x="624288" y="4209052"/>
            <a:ext cx="8813931"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624288" y="5244719"/>
            <a:ext cx="8813931" cy="361030"/>
          </a:xfrm>
        </p:spPr>
        <p:txBody>
          <a:bodyPr/>
          <a:lstStyle>
            <a:lvl1pPr>
              <a:defRPr b="0">
                <a:solidFill>
                  <a:schemeClr val="accent5"/>
                </a:solidFill>
              </a:defRPr>
            </a:lvl1pPr>
          </a:lstStyle>
          <a:p>
            <a:pPr lvl="0"/>
            <a:r>
              <a:rPr lang="en-US"/>
              <a:t>Date</a:t>
            </a:r>
            <a:endParaRPr lang="en-GB"/>
          </a:p>
        </p:txBody>
      </p:sp>
      <p:pic>
        <p:nvPicPr>
          <p:cNvPr id="5" name="Picture 4" descr="A picture containing clipart&#10;&#10;Description generated with very high confidence">
            <a:extLst>
              <a:ext uri="{FF2B5EF4-FFF2-40B4-BE49-F238E27FC236}">
                <a16:creationId xmlns:a16="http://schemas.microsoft.com/office/drawing/2014/main" id="{7B6893FE-B4C8-4255-AD0F-FA3208326CB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84675" y="381788"/>
            <a:ext cx="1052863" cy="438478"/>
          </a:xfrm>
          <a:prstGeom prst="rect">
            <a:avLst/>
          </a:prstGeom>
        </p:spPr>
      </p:pic>
      <p:sp>
        <p:nvSpPr>
          <p:cNvPr id="13" name="Text Box 4">
            <a:extLst>
              <a:ext uri="{FF2B5EF4-FFF2-40B4-BE49-F238E27FC236}">
                <a16:creationId xmlns:a16="http://schemas.microsoft.com/office/drawing/2014/main" id="{A417D43C-71BF-4282-9311-FD671FD2CBBC}"/>
              </a:ext>
            </a:extLst>
          </p:cNvPr>
          <p:cNvSpPr txBox="1"/>
          <p:nvPr userDrawn="1"/>
        </p:nvSpPr>
        <p:spPr>
          <a:xfrm>
            <a:off x="2812868" y="5917796"/>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2FB508E-9943-4F90-AC00-3404C60FC228}"/>
              </a:ext>
            </a:extLst>
          </p:cNvPr>
          <p:cNvPicPr>
            <a:picLocks noChangeAspect="1"/>
          </p:cNvPicPr>
          <p:nvPr userDrawn="1"/>
        </p:nvPicPr>
        <p:blipFill>
          <a:blip r:embed="rId6"/>
          <a:stretch>
            <a:fillRect/>
          </a:stretch>
        </p:blipFill>
        <p:spPr>
          <a:xfrm>
            <a:off x="0" y="6324196"/>
            <a:ext cx="9905999" cy="438478"/>
          </a:xfrm>
          <a:prstGeom prst="rect">
            <a:avLst/>
          </a:prstGeom>
        </p:spPr>
      </p:pic>
    </p:spTree>
    <p:extLst>
      <p:ext uri="{BB962C8B-B14F-4D97-AF65-F5344CB8AC3E}">
        <p14:creationId xmlns:p14="http://schemas.microsoft.com/office/powerpoint/2010/main" val="3571968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71239" y="1509714"/>
            <a:ext cx="8963555"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Rectangle 1">
            <a:extLst>
              <a:ext uri="{FF2B5EF4-FFF2-40B4-BE49-F238E27FC236}">
                <a16:creationId xmlns:a16="http://schemas.microsoft.com/office/drawing/2014/main" id="{E7AFB36E-E76D-4EE7-AC8C-9621E77E9B9E}"/>
              </a:ext>
            </a:extLst>
          </p:cNvPr>
          <p:cNvSpPr/>
          <p:nvPr userDrawn="1"/>
        </p:nvSpPr>
        <p:spPr bwMode="auto">
          <a:xfrm>
            <a:off x="9696797" y="232756"/>
            <a:ext cx="45719" cy="5985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Tree>
    <p:extLst>
      <p:ext uri="{BB962C8B-B14F-4D97-AF65-F5344CB8AC3E}">
        <p14:creationId xmlns:p14="http://schemas.microsoft.com/office/powerpoint/2010/main" val="177134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22" y="163513"/>
            <a:ext cx="8100000" cy="831850"/>
          </a:xfrm>
        </p:spPr>
        <p:txBody>
          <a:bodyPr/>
          <a:lstStyle>
            <a:lvl1pPr>
              <a:defRPr>
                <a:solidFill>
                  <a:srgbClr val="00943B"/>
                </a:solidFill>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71239"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36"/>
          <p:cNvSpPr>
            <a:spLocks noGrp="1"/>
          </p:cNvSpPr>
          <p:nvPr>
            <p:ph type="body" sz="quarter" idx="4294967295" hasCustomPrompt="1"/>
          </p:nvPr>
        </p:nvSpPr>
        <p:spPr>
          <a:xfrm>
            <a:off x="2140681" y="5609881"/>
            <a:ext cx="5624638"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471487" y="995363"/>
            <a:ext cx="8100000"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217216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71239"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E7AFB36E-E76D-4EE7-AC8C-9621E77E9B9E}"/>
              </a:ext>
            </a:extLst>
          </p:cNvPr>
          <p:cNvSpPr/>
          <p:nvPr userDrawn="1"/>
        </p:nvSpPr>
        <p:spPr bwMode="auto">
          <a:xfrm>
            <a:off x="9696797" y="232756"/>
            <a:ext cx="45719" cy="5985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a:solidFill>
                <a:schemeClr val="tx1"/>
              </a:solidFill>
              <a:effectLst/>
              <a:latin typeface="+mn-lt"/>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22" y="161366"/>
            <a:ext cx="8100000"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471222" y="1568495"/>
            <a:ext cx="3051907" cy="529246"/>
          </a:xfrm>
          <a:prstGeom prst="homePlate">
            <a:avLst>
              <a:gd name="adj" fmla="val 37104"/>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471223" y="2193259"/>
            <a:ext cx="2809859"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3385429" y="1568495"/>
            <a:ext cx="3051907"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6303441" y="1568495"/>
            <a:ext cx="3051907"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3412323" y="2193259"/>
            <a:ext cx="2809859"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6339976" y="2193259"/>
            <a:ext cx="2809859"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1647747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22" y="161366"/>
            <a:ext cx="8100000"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5365376" y="2286000"/>
            <a:ext cx="3872752"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471222" y="1568495"/>
            <a:ext cx="396000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2" name="Text Placeholder 20"/>
          <p:cNvSpPr>
            <a:spLocks noGrp="1"/>
          </p:cNvSpPr>
          <p:nvPr>
            <p:ph type="body" sz="quarter" idx="14" hasCustomPrompt="1"/>
          </p:nvPr>
        </p:nvSpPr>
        <p:spPr>
          <a:xfrm>
            <a:off x="471224" y="2286000"/>
            <a:ext cx="3960000"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5365376" y="1568495"/>
            <a:ext cx="387275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1162899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71222" y="1568495"/>
            <a:ext cx="393700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57" name="Text Placeholder 12"/>
          <p:cNvSpPr>
            <a:spLocks noGrp="1"/>
          </p:cNvSpPr>
          <p:nvPr>
            <p:ph type="body" sz="quarter" idx="14"/>
          </p:nvPr>
        </p:nvSpPr>
        <p:spPr>
          <a:xfrm>
            <a:off x="471223" y="2097741"/>
            <a:ext cx="3937004" cy="1614466"/>
          </a:xfrm>
          <a:solidFill>
            <a:schemeClr val="bg1">
              <a:lumMod val="95000"/>
            </a:schemeClr>
          </a:solidFill>
        </p:spPr>
        <p:txBody>
          <a:bodyPr lIns="72000" tIns="90000" rIns="72000" bIns="72000"/>
          <a:lstStyle>
            <a:lvl1pPr>
              <a:defRPr sz="1400"/>
            </a:lvl1pPr>
          </a:lstStyle>
          <a:p>
            <a:r>
              <a:rPr lang="en-GB"/>
              <a:t>Box</a:t>
            </a:r>
          </a:p>
        </p:txBody>
      </p:sp>
      <p:sp>
        <p:nvSpPr>
          <p:cNvPr id="58" name="Title 1"/>
          <p:cNvSpPr>
            <a:spLocks noGrp="1"/>
          </p:cNvSpPr>
          <p:nvPr>
            <p:ph type="title" hasCustomPrompt="1"/>
          </p:nvPr>
        </p:nvSpPr>
        <p:spPr>
          <a:xfrm>
            <a:off x="471222" y="161366"/>
            <a:ext cx="8100000"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61" name="Text Placeholder 10"/>
          <p:cNvSpPr>
            <a:spLocks noGrp="1"/>
          </p:cNvSpPr>
          <p:nvPr>
            <p:ph type="body" idx="15"/>
          </p:nvPr>
        </p:nvSpPr>
        <p:spPr>
          <a:xfrm>
            <a:off x="5191139" y="1568495"/>
            <a:ext cx="393700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2" name="Text Placeholder 12"/>
          <p:cNvSpPr>
            <a:spLocks noGrp="1"/>
          </p:cNvSpPr>
          <p:nvPr>
            <p:ph type="body" sz="quarter" idx="16"/>
          </p:nvPr>
        </p:nvSpPr>
        <p:spPr>
          <a:xfrm>
            <a:off x="5191140" y="2097741"/>
            <a:ext cx="3937004" cy="1614466"/>
          </a:xfrm>
          <a:solidFill>
            <a:schemeClr val="bg1">
              <a:lumMod val="95000"/>
            </a:schemeClr>
          </a:solidFill>
        </p:spPr>
        <p:txBody>
          <a:bodyPr lIns="72000" tIns="90000" rIns="72000" bIns="72000"/>
          <a:lstStyle>
            <a:lvl1pPr>
              <a:defRPr sz="1400"/>
            </a:lvl1pPr>
          </a:lstStyle>
          <a:p>
            <a:r>
              <a:rPr lang="en-GB"/>
              <a:t>Box</a:t>
            </a:r>
          </a:p>
        </p:txBody>
      </p:sp>
      <p:sp>
        <p:nvSpPr>
          <p:cNvPr id="63" name="Text Placeholder 10"/>
          <p:cNvSpPr>
            <a:spLocks noGrp="1"/>
          </p:cNvSpPr>
          <p:nvPr>
            <p:ph type="body" idx="17"/>
          </p:nvPr>
        </p:nvSpPr>
        <p:spPr>
          <a:xfrm>
            <a:off x="471222" y="3962071"/>
            <a:ext cx="393700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4" name="Text Placeholder 12"/>
          <p:cNvSpPr>
            <a:spLocks noGrp="1"/>
          </p:cNvSpPr>
          <p:nvPr>
            <p:ph type="body" sz="quarter" idx="18"/>
          </p:nvPr>
        </p:nvSpPr>
        <p:spPr>
          <a:xfrm>
            <a:off x="471223" y="4491317"/>
            <a:ext cx="3937004" cy="1614466"/>
          </a:xfrm>
          <a:solidFill>
            <a:schemeClr val="bg1">
              <a:lumMod val="95000"/>
            </a:schemeClr>
          </a:solidFill>
        </p:spPr>
        <p:txBody>
          <a:bodyPr lIns="72000" tIns="90000" rIns="72000" bIns="72000"/>
          <a:lstStyle>
            <a:lvl1pPr>
              <a:defRPr sz="1400"/>
            </a:lvl1pPr>
          </a:lstStyle>
          <a:p>
            <a:r>
              <a:rPr lang="en-GB"/>
              <a:t>Box</a:t>
            </a:r>
          </a:p>
        </p:txBody>
      </p:sp>
      <p:sp>
        <p:nvSpPr>
          <p:cNvPr id="65" name="Text Placeholder 10"/>
          <p:cNvSpPr>
            <a:spLocks noGrp="1"/>
          </p:cNvSpPr>
          <p:nvPr>
            <p:ph type="body" idx="19"/>
          </p:nvPr>
        </p:nvSpPr>
        <p:spPr>
          <a:xfrm>
            <a:off x="5191139" y="3962071"/>
            <a:ext cx="393700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6" name="Text Placeholder 12"/>
          <p:cNvSpPr>
            <a:spLocks noGrp="1"/>
          </p:cNvSpPr>
          <p:nvPr>
            <p:ph type="body" sz="quarter" idx="20"/>
          </p:nvPr>
        </p:nvSpPr>
        <p:spPr>
          <a:xfrm>
            <a:off x="5191140" y="4491317"/>
            <a:ext cx="3937004" cy="1614466"/>
          </a:xfrm>
          <a:solidFill>
            <a:schemeClr val="bg1">
              <a:lumMod val="95000"/>
            </a:schemeClr>
          </a:solidFill>
        </p:spPr>
        <p:txBody>
          <a:bodyPr lIns="72000" tIns="90000" rIns="72000" bIns="72000"/>
          <a:lstStyle>
            <a:lvl1pPr>
              <a:defRPr sz="1400"/>
            </a:lvl1pPr>
          </a:lstStyle>
          <a:p>
            <a:r>
              <a:rPr lang="en-GB"/>
              <a:t>Box</a:t>
            </a:r>
          </a:p>
        </p:txBody>
      </p:sp>
    </p:spTree>
    <p:extLst>
      <p:ext uri="{BB962C8B-B14F-4D97-AF65-F5344CB8AC3E}">
        <p14:creationId xmlns:p14="http://schemas.microsoft.com/office/powerpoint/2010/main" val="679760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15362"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71488" y="2437795"/>
            <a:ext cx="8369300"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2</a:t>
            </a:r>
            <a:endParaRPr lang="en-GB"/>
          </a:p>
        </p:txBody>
      </p:sp>
      <p:sp>
        <p:nvSpPr>
          <p:cNvPr id="13" name="Text Placeholder 4"/>
          <p:cNvSpPr>
            <a:spLocks noGrp="1"/>
          </p:cNvSpPr>
          <p:nvPr>
            <p:ph type="body" sz="quarter" idx="11" hasCustomPrompt="1"/>
          </p:nvPr>
        </p:nvSpPr>
        <p:spPr>
          <a:xfrm>
            <a:off x="471488" y="3166598"/>
            <a:ext cx="8369300"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3</a:t>
            </a:r>
            <a:endParaRPr lang="en-GB"/>
          </a:p>
        </p:txBody>
      </p:sp>
      <p:sp>
        <p:nvSpPr>
          <p:cNvPr id="14" name="Text Placeholder 4"/>
          <p:cNvSpPr>
            <a:spLocks noGrp="1"/>
          </p:cNvSpPr>
          <p:nvPr>
            <p:ph type="body" sz="quarter" idx="12" hasCustomPrompt="1"/>
          </p:nvPr>
        </p:nvSpPr>
        <p:spPr>
          <a:xfrm>
            <a:off x="471488" y="3895400"/>
            <a:ext cx="8369300"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This section</a:t>
            </a:r>
            <a:endParaRPr lang="en-GB"/>
          </a:p>
        </p:txBody>
      </p:sp>
      <p:sp>
        <p:nvSpPr>
          <p:cNvPr id="15" name="Text Placeholder 4"/>
          <p:cNvSpPr>
            <a:spLocks noGrp="1"/>
          </p:cNvSpPr>
          <p:nvPr>
            <p:ph type="body" sz="quarter" idx="13" hasCustomPrompt="1"/>
          </p:nvPr>
        </p:nvSpPr>
        <p:spPr>
          <a:xfrm>
            <a:off x="471488" y="4624202"/>
            <a:ext cx="8369300"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5</a:t>
            </a:r>
            <a:endParaRPr lang="en-GB"/>
          </a:p>
        </p:txBody>
      </p:sp>
      <p:sp>
        <p:nvSpPr>
          <p:cNvPr id="16" name="Text Placeholder 4"/>
          <p:cNvSpPr>
            <a:spLocks noGrp="1"/>
          </p:cNvSpPr>
          <p:nvPr>
            <p:ph type="body" sz="quarter" idx="14" hasCustomPrompt="1"/>
          </p:nvPr>
        </p:nvSpPr>
        <p:spPr>
          <a:xfrm>
            <a:off x="471488" y="1708992"/>
            <a:ext cx="8369300"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1</a:t>
            </a:r>
            <a:endParaRPr lang="en-GB"/>
          </a:p>
        </p:txBody>
      </p:sp>
    </p:spTree>
    <p:extLst>
      <p:ext uri="{BB962C8B-B14F-4D97-AF65-F5344CB8AC3E}">
        <p14:creationId xmlns:p14="http://schemas.microsoft.com/office/powerpoint/2010/main" val="3784665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22" y="163513"/>
            <a:ext cx="8100000" cy="831850"/>
          </a:xfrm>
        </p:spPr>
        <p:txBody>
          <a:bodyPr anchor="t"/>
          <a:lstStyle>
            <a:lvl1pPr>
              <a:defRPr/>
            </a:lvl1pPr>
          </a:lstStyle>
          <a:p>
            <a:r>
              <a:rPr lang="en-US"/>
              <a:t>Slide title</a:t>
            </a:r>
            <a:endParaRPr lang="en-GB"/>
          </a:p>
        </p:txBody>
      </p:sp>
    </p:spTree>
    <p:extLst>
      <p:ext uri="{BB962C8B-B14F-4D97-AF65-F5344CB8AC3E}">
        <p14:creationId xmlns:p14="http://schemas.microsoft.com/office/powerpoint/2010/main" val="3968484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0097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18434"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22" y="163513"/>
            <a:ext cx="8100000" cy="831850"/>
          </a:xfrm>
        </p:spPr>
        <p:txBody>
          <a:bodyPr/>
          <a:lstStyle>
            <a:lvl1pPr>
              <a:defRPr>
                <a:solidFill>
                  <a:srgbClr val="00943B"/>
                </a:solidFill>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71239"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36"/>
          <p:cNvSpPr>
            <a:spLocks noGrp="1"/>
          </p:cNvSpPr>
          <p:nvPr>
            <p:ph type="body" sz="quarter" idx="4294967295" hasCustomPrompt="1"/>
          </p:nvPr>
        </p:nvSpPr>
        <p:spPr>
          <a:xfrm>
            <a:off x="2140681" y="5609881"/>
            <a:ext cx="5624638"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Tree>
    <p:extLst>
      <p:ext uri="{BB962C8B-B14F-4D97-AF65-F5344CB8AC3E}">
        <p14:creationId xmlns:p14="http://schemas.microsoft.com/office/powerpoint/2010/main" val="104803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20482" name="think-cell Slide" r:id="rId4" imgW="0" imgH="0" progId="TCLayout.ActiveDocument.1">
                  <p:embed/>
                </p:oleObj>
              </mc:Choice>
              <mc:Fallback>
                <p:oleObj name="think-cell Slide" r:id="rId4"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624288" y="1739902"/>
            <a:ext cx="8813931" cy="2160734"/>
          </a:xfrm>
        </p:spPr>
        <p:txBody>
          <a:bodyPr/>
          <a:lstStyle>
            <a:lvl1pPr>
              <a:defRPr sz="3000"/>
            </a:lvl1pPr>
          </a:lstStyle>
          <a:p>
            <a:r>
              <a:rPr lang="en-US"/>
              <a:t>Click to edit Master title style</a:t>
            </a:r>
            <a:endParaRPr lang="en-GB"/>
          </a:p>
        </p:txBody>
      </p:sp>
      <p:sp>
        <p:nvSpPr>
          <p:cNvPr id="26" name="Text Placeholder 11"/>
          <p:cNvSpPr>
            <a:spLocks noGrp="1"/>
          </p:cNvSpPr>
          <p:nvPr>
            <p:ph type="body" sz="quarter" idx="10"/>
          </p:nvPr>
        </p:nvSpPr>
        <p:spPr>
          <a:xfrm>
            <a:off x="624288" y="4209052"/>
            <a:ext cx="8813931"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624288" y="5244719"/>
            <a:ext cx="8813931" cy="361030"/>
          </a:xfrm>
        </p:spPr>
        <p:txBody>
          <a:bodyPr/>
          <a:lstStyle>
            <a:lvl1pPr>
              <a:defRPr b="0">
                <a:solidFill>
                  <a:schemeClr val="accent5"/>
                </a:solidFill>
              </a:defRPr>
            </a:lvl1pPr>
          </a:lstStyle>
          <a:p>
            <a:pPr lvl="0"/>
            <a:r>
              <a:rPr lang="en-US"/>
              <a:t>Date</a:t>
            </a:r>
            <a:endParaRPr lang="en-GB"/>
          </a:p>
        </p:txBody>
      </p:sp>
      <p:pic>
        <p:nvPicPr>
          <p:cNvPr id="5" name="Picture 4" descr="A picture containing clipart&#10;&#10;Description generated with very high confidence">
            <a:extLst>
              <a:ext uri="{FF2B5EF4-FFF2-40B4-BE49-F238E27FC236}">
                <a16:creationId xmlns:a16="http://schemas.microsoft.com/office/drawing/2014/main" id="{7B6893FE-B4C8-4255-AD0F-FA3208326CB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07965" y="340691"/>
            <a:ext cx="1052863" cy="438478"/>
          </a:xfrm>
          <a:prstGeom prst="rect">
            <a:avLst/>
          </a:prstGeom>
        </p:spPr>
      </p:pic>
      <p:sp>
        <p:nvSpPr>
          <p:cNvPr id="13" name="Text Box 4">
            <a:extLst>
              <a:ext uri="{FF2B5EF4-FFF2-40B4-BE49-F238E27FC236}">
                <a16:creationId xmlns:a16="http://schemas.microsoft.com/office/drawing/2014/main" id="{A417D43C-71BF-4282-9311-FD671FD2CBBC}"/>
              </a:ext>
            </a:extLst>
          </p:cNvPr>
          <p:cNvSpPr txBox="1"/>
          <p:nvPr userDrawn="1"/>
        </p:nvSpPr>
        <p:spPr>
          <a:xfrm>
            <a:off x="2812868" y="5917796"/>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2FB508E-9943-4F90-AC00-3404C60FC228}"/>
              </a:ext>
            </a:extLst>
          </p:cNvPr>
          <p:cNvPicPr>
            <a:picLocks noChangeAspect="1"/>
          </p:cNvPicPr>
          <p:nvPr userDrawn="1"/>
        </p:nvPicPr>
        <p:blipFill>
          <a:blip r:embed="rId6"/>
          <a:stretch>
            <a:fillRect/>
          </a:stretch>
        </p:blipFill>
        <p:spPr>
          <a:xfrm>
            <a:off x="0" y="6324196"/>
            <a:ext cx="9905999" cy="438478"/>
          </a:xfrm>
          <a:prstGeom prst="rect">
            <a:avLst/>
          </a:prstGeom>
        </p:spPr>
      </p:pic>
    </p:spTree>
    <p:extLst>
      <p:ext uri="{BB962C8B-B14F-4D97-AF65-F5344CB8AC3E}">
        <p14:creationId xmlns:p14="http://schemas.microsoft.com/office/powerpoint/2010/main" val="1472411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21506"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71239"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E7AFB36E-E76D-4EE7-AC8C-9621E77E9B9E}"/>
              </a:ext>
            </a:extLst>
          </p:cNvPr>
          <p:cNvSpPr/>
          <p:nvPr userDrawn="1"/>
        </p:nvSpPr>
        <p:spPr bwMode="auto">
          <a:xfrm>
            <a:off x="9696797" y="232756"/>
            <a:ext cx="45719" cy="5985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Tree>
    <p:extLst>
      <p:ext uri="{BB962C8B-B14F-4D97-AF65-F5344CB8AC3E}">
        <p14:creationId xmlns:p14="http://schemas.microsoft.com/office/powerpoint/2010/main" val="4001300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22530"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22" y="163513"/>
            <a:ext cx="8100000"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471239"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36"/>
          <p:cNvSpPr>
            <a:spLocks noGrp="1"/>
          </p:cNvSpPr>
          <p:nvPr>
            <p:ph type="body" sz="quarter" idx="4294967295" hasCustomPrompt="1"/>
          </p:nvPr>
        </p:nvSpPr>
        <p:spPr>
          <a:xfrm>
            <a:off x="2140681" y="5609881"/>
            <a:ext cx="5624638"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471487" y="995363"/>
            <a:ext cx="8100000"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85307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22" y="163513"/>
            <a:ext cx="8100000"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471239" y="1509714"/>
            <a:ext cx="8963555"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36"/>
          <p:cNvSpPr>
            <a:spLocks noGrp="1"/>
          </p:cNvSpPr>
          <p:nvPr>
            <p:ph type="body" sz="quarter" idx="4294967295" hasCustomPrompt="1"/>
          </p:nvPr>
        </p:nvSpPr>
        <p:spPr>
          <a:xfrm>
            <a:off x="2140681" y="5609881"/>
            <a:ext cx="5624638"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471487" y="995363"/>
            <a:ext cx="8100000"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3076275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22" y="161366"/>
            <a:ext cx="8100000"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471222" y="1568495"/>
            <a:ext cx="3051907" cy="529246"/>
          </a:xfrm>
          <a:prstGeom prst="homePlate">
            <a:avLst>
              <a:gd name="adj" fmla="val 37104"/>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471223" y="2193259"/>
            <a:ext cx="2809859"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3385429" y="1568495"/>
            <a:ext cx="3051907"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6303441" y="1568495"/>
            <a:ext cx="3051907"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3412323" y="2193259"/>
            <a:ext cx="2809859"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6339976" y="2193259"/>
            <a:ext cx="2809859"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655383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22" y="161366"/>
            <a:ext cx="8100000"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5365376" y="2286000"/>
            <a:ext cx="3872752"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471222" y="1568495"/>
            <a:ext cx="396000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2" name="Text Placeholder 20"/>
          <p:cNvSpPr>
            <a:spLocks noGrp="1"/>
          </p:cNvSpPr>
          <p:nvPr>
            <p:ph type="body" sz="quarter" idx="14" hasCustomPrompt="1"/>
          </p:nvPr>
        </p:nvSpPr>
        <p:spPr>
          <a:xfrm>
            <a:off x="471224" y="2286000"/>
            <a:ext cx="3960000"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5365376" y="1568495"/>
            <a:ext cx="387275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1591710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23554"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71222" y="1568495"/>
            <a:ext cx="393700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57" name="Text Placeholder 12"/>
          <p:cNvSpPr>
            <a:spLocks noGrp="1"/>
          </p:cNvSpPr>
          <p:nvPr>
            <p:ph type="body" sz="quarter" idx="14"/>
          </p:nvPr>
        </p:nvSpPr>
        <p:spPr>
          <a:xfrm>
            <a:off x="471223" y="2097741"/>
            <a:ext cx="3937004" cy="1614466"/>
          </a:xfrm>
          <a:solidFill>
            <a:schemeClr val="bg1">
              <a:lumMod val="95000"/>
            </a:schemeClr>
          </a:solidFill>
        </p:spPr>
        <p:txBody>
          <a:bodyPr lIns="72000" tIns="90000" rIns="72000" bIns="72000"/>
          <a:lstStyle>
            <a:lvl1pPr>
              <a:defRPr sz="1400"/>
            </a:lvl1pPr>
          </a:lstStyle>
          <a:p>
            <a:r>
              <a:rPr lang="en-GB"/>
              <a:t>Box</a:t>
            </a:r>
          </a:p>
        </p:txBody>
      </p:sp>
      <p:sp>
        <p:nvSpPr>
          <p:cNvPr id="58" name="Title 1"/>
          <p:cNvSpPr>
            <a:spLocks noGrp="1"/>
          </p:cNvSpPr>
          <p:nvPr>
            <p:ph type="title" hasCustomPrompt="1"/>
          </p:nvPr>
        </p:nvSpPr>
        <p:spPr>
          <a:xfrm>
            <a:off x="471222" y="161366"/>
            <a:ext cx="8100000"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61" name="Text Placeholder 10"/>
          <p:cNvSpPr>
            <a:spLocks noGrp="1"/>
          </p:cNvSpPr>
          <p:nvPr>
            <p:ph type="body" idx="15"/>
          </p:nvPr>
        </p:nvSpPr>
        <p:spPr>
          <a:xfrm>
            <a:off x="5191139" y="1568495"/>
            <a:ext cx="393700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2" name="Text Placeholder 12"/>
          <p:cNvSpPr>
            <a:spLocks noGrp="1"/>
          </p:cNvSpPr>
          <p:nvPr>
            <p:ph type="body" sz="quarter" idx="16"/>
          </p:nvPr>
        </p:nvSpPr>
        <p:spPr>
          <a:xfrm>
            <a:off x="5191140" y="2097741"/>
            <a:ext cx="3937004" cy="1614466"/>
          </a:xfrm>
          <a:solidFill>
            <a:schemeClr val="bg1">
              <a:lumMod val="95000"/>
            </a:schemeClr>
          </a:solidFill>
        </p:spPr>
        <p:txBody>
          <a:bodyPr lIns="72000" tIns="90000" rIns="72000" bIns="72000"/>
          <a:lstStyle>
            <a:lvl1pPr>
              <a:defRPr sz="1400"/>
            </a:lvl1pPr>
          </a:lstStyle>
          <a:p>
            <a:r>
              <a:rPr lang="en-GB"/>
              <a:t>Box</a:t>
            </a:r>
          </a:p>
        </p:txBody>
      </p:sp>
      <p:sp>
        <p:nvSpPr>
          <p:cNvPr id="63" name="Text Placeholder 10"/>
          <p:cNvSpPr>
            <a:spLocks noGrp="1"/>
          </p:cNvSpPr>
          <p:nvPr>
            <p:ph type="body" idx="17"/>
          </p:nvPr>
        </p:nvSpPr>
        <p:spPr>
          <a:xfrm>
            <a:off x="471222" y="3962071"/>
            <a:ext cx="393700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4" name="Text Placeholder 12"/>
          <p:cNvSpPr>
            <a:spLocks noGrp="1"/>
          </p:cNvSpPr>
          <p:nvPr>
            <p:ph type="body" sz="quarter" idx="18"/>
          </p:nvPr>
        </p:nvSpPr>
        <p:spPr>
          <a:xfrm>
            <a:off x="471223" y="4491317"/>
            <a:ext cx="3937004" cy="1614466"/>
          </a:xfrm>
          <a:solidFill>
            <a:schemeClr val="bg1">
              <a:lumMod val="95000"/>
            </a:schemeClr>
          </a:solidFill>
        </p:spPr>
        <p:txBody>
          <a:bodyPr lIns="72000" tIns="90000" rIns="72000" bIns="72000"/>
          <a:lstStyle>
            <a:lvl1pPr>
              <a:defRPr sz="1400"/>
            </a:lvl1pPr>
          </a:lstStyle>
          <a:p>
            <a:r>
              <a:rPr lang="en-GB"/>
              <a:t>Box</a:t>
            </a:r>
          </a:p>
        </p:txBody>
      </p:sp>
      <p:sp>
        <p:nvSpPr>
          <p:cNvPr id="65" name="Text Placeholder 10"/>
          <p:cNvSpPr>
            <a:spLocks noGrp="1"/>
          </p:cNvSpPr>
          <p:nvPr>
            <p:ph type="body" idx="19"/>
          </p:nvPr>
        </p:nvSpPr>
        <p:spPr>
          <a:xfrm>
            <a:off x="5191139" y="3962071"/>
            <a:ext cx="393700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6" name="Text Placeholder 12"/>
          <p:cNvSpPr>
            <a:spLocks noGrp="1"/>
          </p:cNvSpPr>
          <p:nvPr>
            <p:ph type="body" sz="quarter" idx="20"/>
          </p:nvPr>
        </p:nvSpPr>
        <p:spPr>
          <a:xfrm>
            <a:off x="5191140" y="4491317"/>
            <a:ext cx="3937004" cy="1614466"/>
          </a:xfrm>
          <a:solidFill>
            <a:schemeClr val="bg1">
              <a:lumMod val="95000"/>
            </a:schemeClr>
          </a:solidFill>
        </p:spPr>
        <p:txBody>
          <a:bodyPr lIns="72000" tIns="90000" rIns="72000" bIns="72000"/>
          <a:lstStyle>
            <a:lvl1pPr>
              <a:defRPr sz="1400"/>
            </a:lvl1pPr>
          </a:lstStyle>
          <a:p>
            <a:r>
              <a:rPr lang="en-GB"/>
              <a:t>Box</a:t>
            </a:r>
          </a:p>
        </p:txBody>
      </p:sp>
    </p:spTree>
    <p:extLst>
      <p:ext uri="{BB962C8B-B14F-4D97-AF65-F5344CB8AC3E}">
        <p14:creationId xmlns:p14="http://schemas.microsoft.com/office/powerpoint/2010/main" val="450424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24578"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71488" y="2437795"/>
            <a:ext cx="8369300"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2</a:t>
            </a:r>
            <a:endParaRPr lang="en-GB"/>
          </a:p>
        </p:txBody>
      </p:sp>
      <p:sp>
        <p:nvSpPr>
          <p:cNvPr id="13" name="Text Placeholder 4"/>
          <p:cNvSpPr>
            <a:spLocks noGrp="1"/>
          </p:cNvSpPr>
          <p:nvPr>
            <p:ph type="body" sz="quarter" idx="11" hasCustomPrompt="1"/>
          </p:nvPr>
        </p:nvSpPr>
        <p:spPr>
          <a:xfrm>
            <a:off x="471488" y="3166598"/>
            <a:ext cx="8369300"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3</a:t>
            </a:r>
            <a:endParaRPr lang="en-GB"/>
          </a:p>
        </p:txBody>
      </p:sp>
      <p:sp>
        <p:nvSpPr>
          <p:cNvPr id="14" name="Text Placeholder 4"/>
          <p:cNvSpPr>
            <a:spLocks noGrp="1"/>
          </p:cNvSpPr>
          <p:nvPr>
            <p:ph type="body" sz="quarter" idx="12" hasCustomPrompt="1"/>
          </p:nvPr>
        </p:nvSpPr>
        <p:spPr>
          <a:xfrm>
            <a:off x="471488" y="3895400"/>
            <a:ext cx="8369300"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This section</a:t>
            </a:r>
            <a:endParaRPr lang="en-GB"/>
          </a:p>
        </p:txBody>
      </p:sp>
      <p:sp>
        <p:nvSpPr>
          <p:cNvPr id="15" name="Text Placeholder 4"/>
          <p:cNvSpPr>
            <a:spLocks noGrp="1"/>
          </p:cNvSpPr>
          <p:nvPr>
            <p:ph type="body" sz="quarter" idx="13" hasCustomPrompt="1"/>
          </p:nvPr>
        </p:nvSpPr>
        <p:spPr>
          <a:xfrm>
            <a:off x="471488" y="4624202"/>
            <a:ext cx="8369300"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5</a:t>
            </a:r>
            <a:endParaRPr lang="en-GB"/>
          </a:p>
        </p:txBody>
      </p:sp>
      <p:sp>
        <p:nvSpPr>
          <p:cNvPr id="16" name="Text Placeholder 4"/>
          <p:cNvSpPr>
            <a:spLocks noGrp="1"/>
          </p:cNvSpPr>
          <p:nvPr>
            <p:ph type="body" sz="quarter" idx="14" hasCustomPrompt="1"/>
          </p:nvPr>
        </p:nvSpPr>
        <p:spPr>
          <a:xfrm>
            <a:off x="471488" y="1708992"/>
            <a:ext cx="8369300"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1</a:t>
            </a:r>
            <a:endParaRPr lang="en-GB"/>
          </a:p>
        </p:txBody>
      </p:sp>
    </p:spTree>
    <p:extLst>
      <p:ext uri="{BB962C8B-B14F-4D97-AF65-F5344CB8AC3E}">
        <p14:creationId xmlns:p14="http://schemas.microsoft.com/office/powerpoint/2010/main" val="2614378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25602"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22" y="163513"/>
            <a:ext cx="8100000" cy="831850"/>
          </a:xfrm>
        </p:spPr>
        <p:txBody>
          <a:bodyPr anchor="t"/>
          <a:lstStyle>
            <a:lvl1pPr>
              <a:defRPr/>
            </a:lvl1pPr>
          </a:lstStyle>
          <a:p>
            <a:r>
              <a:rPr lang="en-US"/>
              <a:t>Slide title</a:t>
            </a:r>
            <a:endParaRPr lang="en-GB"/>
          </a:p>
        </p:txBody>
      </p:sp>
    </p:spTree>
    <p:extLst>
      <p:ext uri="{BB962C8B-B14F-4D97-AF65-F5344CB8AC3E}">
        <p14:creationId xmlns:p14="http://schemas.microsoft.com/office/powerpoint/2010/main" val="2033166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26626"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893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22" y="161366"/>
            <a:ext cx="8100000"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471222" y="1568495"/>
            <a:ext cx="3051907" cy="529246"/>
          </a:xfrm>
          <a:prstGeom prst="homePlate">
            <a:avLst>
              <a:gd name="adj" fmla="val 37104"/>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471223" y="2193259"/>
            <a:ext cx="2809859"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3385429" y="1568495"/>
            <a:ext cx="3051907"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6303441" y="1568495"/>
            <a:ext cx="3051907"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3412323" y="2193259"/>
            <a:ext cx="2809859"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6339976" y="2193259"/>
            <a:ext cx="2809859"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309326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222" y="161366"/>
            <a:ext cx="8100000"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5365376" y="2286000"/>
            <a:ext cx="3872752"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471222" y="1568495"/>
            <a:ext cx="396000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2" name="Text Placeholder 20"/>
          <p:cNvSpPr>
            <a:spLocks noGrp="1"/>
          </p:cNvSpPr>
          <p:nvPr>
            <p:ph type="body" sz="quarter" idx="14" hasCustomPrompt="1"/>
          </p:nvPr>
        </p:nvSpPr>
        <p:spPr>
          <a:xfrm>
            <a:off x="471224" y="2286000"/>
            <a:ext cx="3960000"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5365376" y="1568495"/>
            <a:ext cx="3872752"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388090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71222" y="1568495"/>
            <a:ext cx="393700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57" name="Text Placeholder 12"/>
          <p:cNvSpPr>
            <a:spLocks noGrp="1"/>
          </p:cNvSpPr>
          <p:nvPr>
            <p:ph type="body" sz="quarter" idx="14"/>
          </p:nvPr>
        </p:nvSpPr>
        <p:spPr>
          <a:xfrm>
            <a:off x="471223" y="2097741"/>
            <a:ext cx="3937004" cy="1614466"/>
          </a:xfrm>
          <a:solidFill>
            <a:schemeClr val="bg1">
              <a:lumMod val="95000"/>
            </a:schemeClr>
          </a:solidFill>
        </p:spPr>
        <p:txBody>
          <a:bodyPr lIns="72000" tIns="90000" rIns="72000" bIns="72000"/>
          <a:lstStyle>
            <a:lvl1pPr>
              <a:defRPr sz="1400"/>
            </a:lvl1pPr>
          </a:lstStyle>
          <a:p>
            <a:r>
              <a:rPr lang="en-GB"/>
              <a:t>Box</a:t>
            </a:r>
          </a:p>
        </p:txBody>
      </p:sp>
      <p:sp>
        <p:nvSpPr>
          <p:cNvPr id="58" name="Title 1"/>
          <p:cNvSpPr>
            <a:spLocks noGrp="1"/>
          </p:cNvSpPr>
          <p:nvPr>
            <p:ph type="title" hasCustomPrompt="1"/>
          </p:nvPr>
        </p:nvSpPr>
        <p:spPr>
          <a:xfrm>
            <a:off x="471222" y="161366"/>
            <a:ext cx="8100000"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61" name="Text Placeholder 10"/>
          <p:cNvSpPr>
            <a:spLocks noGrp="1"/>
          </p:cNvSpPr>
          <p:nvPr>
            <p:ph type="body" idx="15"/>
          </p:nvPr>
        </p:nvSpPr>
        <p:spPr>
          <a:xfrm>
            <a:off x="5191139" y="1568495"/>
            <a:ext cx="393700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2" name="Text Placeholder 12"/>
          <p:cNvSpPr>
            <a:spLocks noGrp="1"/>
          </p:cNvSpPr>
          <p:nvPr>
            <p:ph type="body" sz="quarter" idx="16"/>
          </p:nvPr>
        </p:nvSpPr>
        <p:spPr>
          <a:xfrm>
            <a:off x="5191140" y="2097741"/>
            <a:ext cx="3937004" cy="1614466"/>
          </a:xfrm>
          <a:solidFill>
            <a:schemeClr val="bg1">
              <a:lumMod val="95000"/>
            </a:schemeClr>
          </a:solidFill>
        </p:spPr>
        <p:txBody>
          <a:bodyPr lIns="72000" tIns="90000" rIns="72000" bIns="72000"/>
          <a:lstStyle>
            <a:lvl1pPr>
              <a:defRPr sz="1400"/>
            </a:lvl1pPr>
          </a:lstStyle>
          <a:p>
            <a:r>
              <a:rPr lang="en-GB"/>
              <a:t>Box</a:t>
            </a:r>
          </a:p>
        </p:txBody>
      </p:sp>
      <p:sp>
        <p:nvSpPr>
          <p:cNvPr id="63" name="Text Placeholder 10"/>
          <p:cNvSpPr>
            <a:spLocks noGrp="1"/>
          </p:cNvSpPr>
          <p:nvPr>
            <p:ph type="body" idx="17"/>
          </p:nvPr>
        </p:nvSpPr>
        <p:spPr>
          <a:xfrm>
            <a:off x="471222" y="3962071"/>
            <a:ext cx="393700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4" name="Text Placeholder 12"/>
          <p:cNvSpPr>
            <a:spLocks noGrp="1"/>
          </p:cNvSpPr>
          <p:nvPr>
            <p:ph type="body" sz="quarter" idx="18"/>
          </p:nvPr>
        </p:nvSpPr>
        <p:spPr>
          <a:xfrm>
            <a:off x="471223" y="4491317"/>
            <a:ext cx="3937004" cy="1614466"/>
          </a:xfrm>
          <a:solidFill>
            <a:schemeClr val="bg1">
              <a:lumMod val="95000"/>
            </a:schemeClr>
          </a:solidFill>
        </p:spPr>
        <p:txBody>
          <a:bodyPr lIns="72000" tIns="90000" rIns="72000" bIns="72000"/>
          <a:lstStyle>
            <a:lvl1pPr>
              <a:defRPr sz="1400"/>
            </a:lvl1pPr>
          </a:lstStyle>
          <a:p>
            <a:r>
              <a:rPr lang="en-GB"/>
              <a:t>Box</a:t>
            </a:r>
          </a:p>
        </p:txBody>
      </p:sp>
      <p:sp>
        <p:nvSpPr>
          <p:cNvPr id="65" name="Text Placeholder 10"/>
          <p:cNvSpPr>
            <a:spLocks noGrp="1"/>
          </p:cNvSpPr>
          <p:nvPr>
            <p:ph type="body" idx="19"/>
          </p:nvPr>
        </p:nvSpPr>
        <p:spPr>
          <a:xfrm>
            <a:off x="5191139" y="3962071"/>
            <a:ext cx="393700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6" name="Text Placeholder 12"/>
          <p:cNvSpPr>
            <a:spLocks noGrp="1"/>
          </p:cNvSpPr>
          <p:nvPr>
            <p:ph type="body" sz="quarter" idx="20"/>
          </p:nvPr>
        </p:nvSpPr>
        <p:spPr>
          <a:xfrm>
            <a:off x="5191140" y="4491317"/>
            <a:ext cx="3937004" cy="1614466"/>
          </a:xfrm>
          <a:solidFill>
            <a:schemeClr val="bg1">
              <a:lumMod val="95000"/>
            </a:schemeClr>
          </a:solidFill>
        </p:spPr>
        <p:txBody>
          <a:bodyPr lIns="72000" tIns="90000" rIns="72000" bIns="72000"/>
          <a:lstStyle>
            <a:lvl1pPr>
              <a:defRPr sz="1400"/>
            </a:lvl1pPr>
          </a:lstStyle>
          <a:p>
            <a:r>
              <a:rPr lang="en-GB"/>
              <a:t>Box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71488" y="2437795"/>
            <a:ext cx="8369300"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2</a:t>
            </a:r>
            <a:endParaRPr lang="en-GB"/>
          </a:p>
        </p:txBody>
      </p:sp>
      <p:sp>
        <p:nvSpPr>
          <p:cNvPr id="13" name="Text Placeholder 4"/>
          <p:cNvSpPr>
            <a:spLocks noGrp="1"/>
          </p:cNvSpPr>
          <p:nvPr>
            <p:ph type="body" sz="quarter" idx="11" hasCustomPrompt="1"/>
          </p:nvPr>
        </p:nvSpPr>
        <p:spPr>
          <a:xfrm>
            <a:off x="471488" y="3166598"/>
            <a:ext cx="8369300"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3</a:t>
            </a:r>
            <a:endParaRPr lang="en-GB"/>
          </a:p>
        </p:txBody>
      </p:sp>
      <p:sp>
        <p:nvSpPr>
          <p:cNvPr id="14" name="Text Placeholder 4"/>
          <p:cNvSpPr>
            <a:spLocks noGrp="1"/>
          </p:cNvSpPr>
          <p:nvPr>
            <p:ph type="body" sz="quarter" idx="12" hasCustomPrompt="1"/>
          </p:nvPr>
        </p:nvSpPr>
        <p:spPr>
          <a:xfrm>
            <a:off x="471488" y="3895400"/>
            <a:ext cx="8369300"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This section</a:t>
            </a:r>
            <a:endParaRPr lang="en-GB"/>
          </a:p>
        </p:txBody>
      </p:sp>
      <p:sp>
        <p:nvSpPr>
          <p:cNvPr id="15" name="Text Placeholder 4"/>
          <p:cNvSpPr>
            <a:spLocks noGrp="1"/>
          </p:cNvSpPr>
          <p:nvPr>
            <p:ph type="body" sz="quarter" idx="13" hasCustomPrompt="1"/>
          </p:nvPr>
        </p:nvSpPr>
        <p:spPr>
          <a:xfrm>
            <a:off x="471488" y="4624202"/>
            <a:ext cx="8369300"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5</a:t>
            </a:r>
            <a:endParaRPr lang="en-GB"/>
          </a:p>
        </p:txBody>
      </p:sp>
      <p:sp>
        <p:nvSpPr>
          <p:cNvPr id="16" name="Text Placeholder 4"/>
          <p:cNvSpPr>
            <a:spLocks noGrp="1"/>
          </p:cNvSpPr>
          <p:nvPr>
            <p:ph type="body" sz="quarter" idx="14" hasCustomPrompt="1"/>
          </p:nvPr>
        </p:nvSpPr>
        <p:spPr>
          <a:xfrm>
            <a:off x="471488" y="1708992"/>
            <a:ext cx="8369300"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1</a:t>
            </a:r>
            <a:endParaRPr lang="en-GB"/>
          </a:p>
        </p:txBody>
      </p:sp>
    </p:spTree>
    <p:extLst>
      <p:ext uri="{BB962C8B-B14F-4D97-AF65-F5344CB8AC3E}">
        <p14:creationId xmlns:p14="http://schemas.microsoft.com/office/powerpoint/2010/main" val="246684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71222" y="163513"/>
            <a:ext cx="8100000" cy="831850"/>
          </a:xfrm>
        </p:spPr>
        <p:txBody>
          <a:bodyPr anchor="t"/>
          <a:lstStyle>
            <a:lvl1pPr>
              <a:defRPr/>
            </a:lvl1pPr>
          </a:lstStyle>
          <a:p>
            <a:r>
              <a:rPr lang="en-US"/>
              <a:t>Slide title</a:t>
            </a:r>
            <a:endParaRPr lang="en-GB"/>
          </a:p>
        </p:txBody>
      </p:sp>
    </p:spTree>
    <p:extLst>
      <p:ext uri="{BB962C8B-B14F-4D97-AF65-F5344CB8AC3E}">
        <p14:creationId xmlns:p14="http://schemas.microsoft.com/office/powerpoint/2010/main" val="390742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11.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vmlDrawing" Target="../drawings/vmlDrawing10.vml"/><Relationship Id="rId2" Type="http://schemas.openxmlformats.org/officeDocument/2006/relationships/slideLayout" Target="../slideLayouts/slideLayout18.xml"/><Relationship Id="rId16"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image" Target="../media/image1.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10.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oleObject" Target="../embeddings/oleObject19.bin"/><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ags" Target="../tags/tag20.xml"/><Relationship Id="rId2" Type="http://schemas.openxmlformats.org/officeDocument/2006/relationships/slideLayout" Target="../slideLayouts/slideLayout28.xml"/><Relationship Id="rId16" Type="http://schemas.openxmlformats.org/officeDocument/2006/relationships/image" Target="../media/image2.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vmlDrawing" Target="../drawings/vmlDrawing19.vml"/><Relationship Id="rId5" Type="http://schemas.openxmlformats.org/officeDocument/2006/relationships/slideLayout" Target="../slideLayouts/slideLayout31.xml"/><Relationship Id="rId15" Type="http://schemas.openxmlformats.org/officeDocument/2006/relationships/image" Target="../media/image5.jpeg"/><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9"/>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20" imgW="360" imgH="360" progId="TCLayout.ActiveDocument.1">
                  <p:embed/>
                </p:oleObj>
              </mc:Choice>
              <mc:Fallback>
                <p:oleObj name="think-cell Slide" r:id="rId20" imgW="360" imgH="360" progId="TCLayout.ActiveDocument.1">
                  <p:embed/>
                  <p:pic>
                    <p:nvPicPr>
                      <p:cNvPr id="16" name="Object 15"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71239" y="163513"/>
            <a:ext cx="8014394" cy="831850"/>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471223" y="1509714"/>
            <a:ext cx="8963554"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9250760" y="6675438"/>
            <a:ext cx="190896" cy="131762"/>
          </a:xfrm>
          <a:prstGeom prst="rect">
            <a:avLst/>
          </a:prstGeom>
          <a:noFill/>
          <a:ln w="9525" algn="ctr">
            <a:noFill/>
            <a:miter lim="800000"/>
            <a:headEnd/>
            <a:tailEnd/>
          </a:ln>
          <a:effectLst/>
        </p:spPr>
        <p:txBody>
          <a:bodyPr wrap="none" lIns="0" tIns="0" rIns="0" bIns="0"/>
          <a:lstStyle/>
          <a:p>
            <a:pPr algn="r" defTabSz="889000">
              <a:spcBef>
                <a:spcPct val="0"/>
              </a:spcBef>
            </a:pPr>
            <a:endParaRPr lang="en-GB" sz="900">
              <a:solidFill>
                <a:schemeClr val="tx2"/>
              </a:solidFill>
              <a:latin typeface="+mn-lt"/>
            </a:endParaRPr>
          </a:p>
        </p:txBody>
      </p:sp>
      <p:sp>
        <p:nvSpPr>
          <p:cNvPr id="12" name="Footer Placeholder 2">
            <a:extLst>
              <a:ext uri="{FF2B5EF4-FFF2-40B4-BE49-F238E27FC236}">
                <a16:creationId xmlns:a16="http://schemas.microsoft.com/office/drawing/2014/main" id="{F250122E-B000-45CB-BADF-7C0A85EFECD0}"/>
              </a:ext>
            </a:extLst>
          </p:cNvPr>
          <p:cNvSpPr txBox="1">
            <a:spLocks/>
          </p:cNvSpPr>
          <p:nvPr userDrawn="1"/>
        </p:nvSpPr>
        <p:spPr>
          <a:xfrm>
            <a:off x="818692" y="6333439"/>
            <a:ext cx="5723164" cy="365125"/>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accent3">
                    <a:lumMod val="60000"/>
                    <a:lumOff val="4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Arial" charset="0"/>
                <a:cs typeface="Arial" charset="0"/>
              </a:rPr>
              <a:t>For a Greener NHS</a:t>
            </a:r>
          </a:p>
        </p:txBody>
      </p:sp>
      <p:sp>
        <p:nvSpPr>
          <p:cNvPr id="14" name="TextBox 13">
            <a:extLst>
              <a:ext uri="{FF2B5EF4-FFF2-40B4-BE49-F238E27FC236}">
                <a16:creationId xmlns:a16="http://schemas.microsoft.com/office/drawing/2014/main" id="{CE78A5F8-DE9B-4D18-AF3E-F87BEFA388E5}"/>
              </a:ext>
            </a:extLst>
          </p:cNvPr>
          <p:cNvSpPr txBox="1"/>
          <p:nvPr userDrawn="1"/>
        </p:nvSpPr>
        <p:spPr>
          <a:xfrm>
            <a:off x="291314" y="6372536"/>
            <a:ext cx="647362" cy="276999"/>
          </a:xfrm>
          <a:prstGeom prst="rect">
            <a:avLst/>
          </a:prstGeom>
          <a:noFill/>
        </p:spPr>
        <p:txBody>
          <a:bodyPr wrap="square" rtlCol="0">
            <a:spAutoFit/>
          </a:bodyPr>
          <a:lstStyle/>
          <a:p>
            <a:pPr algn="l" fontAlgn="auto"/>
            <a:fld id="{34F92BC6-D7C3-584B-87F2-0B845776A5AD}" type="slidenum">
              <a:rPr lang="en-US" sz="1200" smtClean="0">
                <a:solidFill>
                  <a:srgbClr val="768692">
                    <a:lumMod val="60000"/>
                    <a:lumOff val="40000"/>
                  </a:srgbClr>
                </a:solidFill>
                <a:cs typeface="Arial" panose="020B0604020202020204" pitchFamily="34" charset="0"/>
              </a:rPr>
              <a:pPr algn="l" fontAlgn="auto"/>
              <a:t>‹#›</a:t>
            </a:fld>
            <a:r>
              <a:rPr lang="en-US" sz="1200">
                <a:solidFill>
                  <a:srgbClr val="768692">
                    <a:lumMod val="60000"/>
                    <a:lumOff val="40000"/>
                  </a:srgbClr>
                </a:solidFill>
                <a:cs typeface="Arial" panose="020B0604020202020204" pitchFamily="34" charset="0"/>
              </a:rPr>
              <a:t> </a:t>
            </a:r>
            <a:r>
              <a:rPr lang="en-US" sz="1200">
                <a:solidFill>
                  <a:srgbClr val="768692"/>
                </a:solidFill>
                <a:cs typeface="Arial" panose="020B0604020202020204" pitchFamily="34" charset="0"/>
              </a:rPr>
              <a:t>  </a:t>
            </a:r>
            <a:r>
              <a:rPr lang="en-US" sz="1200">
                <a:solidFill>
                  <a:srgbClr val="005EB8"/>
                </a:solidFill>
                <a:cs typeface="Arial" panose="020B0604020202020204" pitchFamily="34" charset="0"/>
              </a:rPr>
              <a:t>|</a:t>
            </a:r>
            <a:endParaRPr lang="en-US" sz="1200">
              <a:solidFill>
                <a:srgbClr val="768692"/>
              </a:solidFill>
              <a:cs typeface="Arial" panose="020B0604020202020204" pitchFamily="34" charset="0"/>
            </a:endParaRPr>
          </a:p>
        </p:txBody>
      </p:sp>
      <p:pic>
        <p:nvPicPr>
          <p:cNvPr id="3" name="Picture 2" descr="A picture containing clipart&#10;&#10;Description generated with very high confidence">
            <a:extLst>
              <a:ext uri="{FF2B5EF4-FFF2-40B4-BE49-F238E27FC236}">
                <a16:creationId xmlns:a16="http://schemas.microsoft.com/office/drawing/2014/main" id="{6528FD15-AE6C-485C-BCDD-4F6AFA93173A}"/>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8377559" y="357859"/>
            <a:ext cx="1064097" cy="443157"/>
          </a:xfrm>
          <a:prstGeom prst="rect">
            <a:avLst/>
          </a:prstGeom>
        </p:spPr>
      </p:pic>
      <p:sp>
        <p:nvSpPr>
          <p:cNvPr id="4" name="Rectangle 3">
            <a:extLst>
              <a:ext uri="{FF2B5EF4-FFF2-40B4-BE49-F238E27FC236}">
                <a16:creationId xmlns:a16="http://schemas.microsoft.com/office/drawing/2014/main" id="{2CD58B5C-5F0C-4554-85D8-AC304F033AEF}"/>
              </a:ext>
            </a:extLst>
          </p:cNvPr>
          <p:cNvSpPr/>
          <p:nvPr userDrawn="1"/>
        </p:nvSpPr>
        <p:spPr bwMode="auto">
          <a:xfrm>
            <a:off x="9709435" y="302930"/>
            <a:ext cx="68474" cy="57781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a:solidFill>
                <a:schemeClr val="tx1"/>
              </a:solidFill>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775" r:id="rId3"/>
    <p:sldLayoutId id="2147483772" r:id="rId4"/>
    <p:sldLayoutId id="2147483771" r:id="rId5"/>
    <p:sldLayoutId id="2147483654" r:id="rId6"/>
    <p:sldLayoutId id="2147483774" r:id="rId7"/>
    <p:sldLayoutId id="2147483773" r:id="rId8"/>
    <p:sldLayoutId id="2147483655" r:id="rId9"/>
    <p:sldLayoutId id="2147483787" r:id="rId10"/>
    <p:sldLayoutId id="2147483788" r:id="rId11"/>
    <p:sldLayoutId id="2147483789" r:id="rId12"/>
    <p:sldLayoutId id="2147483790" r:id="rId13"/>
    <p:sldLayoutId id="2147483792" r:id="rId14"/>
    <p:sldLayoutId id="2147483793" r:id="rId15"/>
    <p:sldLayoutId id="2147483839" r:id="rId16"/>
  </p:sldLayoutIdLst>
  <p:txStyles>
    <p:titleStyle>
      <a:lvl1pPr algn="l" defTabSz="889000" rtl="0" eaLnBrk="1" fontAlgn="base" hangingPunct="1">
        <a:spcBef>
          <a:spcPct val="0"/>
        </a:spcBef>
        <a:spcAft>
          <a:spcPct val="0"/>
        </a:spcAft>
        <a:defRPr sz="2400" b="1">
          <a:solidFill>
            <a:schemeClr val="tx2"/>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3"/>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14" imgW="360" imgH="360" progId="TCLayout.ActiveDocument.1">
                  <p:embed/>
                </p:oleObj>
              </mc:Choice>
              <mc:Fallback>
                <p:oleObj name="think-cell Slide" r:id="rId14" imgW="360" imgH="360" progId="TCLayout.ActiveDocument.1">
                  <p:embed/>
                  <p:pic>
                    <p:nvPicPr>
                      <p:cNvPr id="16" name="Object 15"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71239" y="163513"/>
            <a:ext cx="8014394" cy="831850"/>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p>
            <a:pPr lvl="0"/>
            <a:r>
              <a:rPr lang="en-GB" dirty="0"/>
              <a:t>Slide title</a:t>
            </a:r>
          </a:p>
        </p:txBody>
      </p:sp>
      <p:sp>
        <p:nvSpPr>
          <p:cNvPr id="1034" name="Rectangle 10"/>
          <p:cNvSpPr>
            <a:spLocks noGrp="1" noChangeArrowheads="1"/>
          </p:cNvSpPr>
          <p:nvPr>
            <p:ph type="body" idx="1"/>
          </p:nvPr>
        </p:nvSpPr>
        <p:spPr bwMode="auto">
          <a:xfrm>
            <a:off x="471223" y="1509714"/>
            <a:ext cx="8963554"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9250760" y="6675438"/>
            <a:ext cx="190896" cy="131762"/>
          </a:xfrm>
          <a:prstGeom prst="rect">
            <a:avLst/>
          </a:prstGeom>
          <a:noFill/>
          <a:ln w="9525" algn="ctr">
            <a:noFill/>
            <a:miter lim="800000"/>
            <a:headEnd/>
            <a:tailEnd/>
          </a:ln>
          <a:effectLst/>
        </p:spPr>
        <p:txBody>
          <a:bodyPr wrap="none" lIns="0" tIns="0" rIns="0" bIns="0"/>
          <a:lstStyle/>
          <a:p>
            <a:pPr algn="r" defTabSz="889000">
              <a:spcBef>
                <a:spcPct val="0"/>
              </a:spcBef>
            </a:pPr>
            <a:endParaRPr lang="en-GB" sz="900">
              <a:solidFill>
                <a:schemeClr val="tx2"/>
              </a:solidFill>
              <a:latin typeface="+mn-lt"/>
            </a:endParaRPr>
          </a:p>
        </p:txBody>
      </p:sp>
      <p:sp>
        <p:nvSpPr>
          <p:cNvPr id="12" name="Footer Placeholder 2">
            <a:extLst>
              <a:ext uri="{FF2B5EF4-FFF2-40B4-BE49-F238E27FC236}">
                <a16:creationId xmlns:a16="http://schemas.microsoft.com/office/drawing/2014/main" id="{F250122E-B000-45CB-BADF-7C0A85EFECD0}"/>
              </a:ext>
            </a:extLst>
          </p:cNvPr>
          <p:cNvSpPr txBox="1">
            <a:spLocks/>
          </p:cNvSpPr>
          <p:nvPr userDrawn="1"/>
        </p:nvSpPr>
        <p:spPr>
          <a:xfrm>
            <a:off x="818692" y="6333439"/>
            <a:ext cx="5723164" cy="365125"/>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accent3">
                    <a:lumMod val="60000"/>
                    <a:lumOff val="4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1"/>
                </a:solidFill>
                <a:effectLst/>
                <a:uLnTx/>
                <a:uFillTx/>
                <a:latin typeface="Arial" charset="0"/>
                <a:cs typeface="Arial" charset="0"/>
              </a:rPr>
              <a:t>For a Greener NHS</a:t>
            </a:r>
          </a:p>
        </p:txBody>
      </p:sp>
      <p:sp>
        <p:nvSpPr>
          <p:cNvPr id="14" name="TextBox 13">
            <a:extLst>
              <a:ext uri="{FF2B5EF4-FFF2-40B4-BE49-F238E27FC236}">
                <a16:creationId xmlns:a16="http://schemas.microsoft.com/office/drawing/2014/main" id="{CE78A5F8-DE9B-4D18-AF3E-F87BEFA388E5}"/>
              </a:ext>
            </a:extLst>
          </p:cNvPr>
          <p:cNvSpPr txBox="1"/>
          <p:nvPr userDrawn="1"/>
        </p:nvSpPr>
        <p:spPr>
          <a:xfrm>
            <a:off x="291314" y="6372536"/>
            <a:ext cx="647362" cy="276999"/>
          </a:xfrm>
          <a:prstGeom prst="rect">
            <a:avLst/>
          </a:prstGeom>
          <a:noFill/>
        </p:spPr>
        <p:txBody>
          <a:bodyPr wrap="square" rtlCol="0">
            <a:spAutoFit/>
          </a:bodyPr>
          <a:lstStyle/>
          <a:p>
            <a:pPr algn="l" fontAlgn="auto"/>
            <a:fld id="{34F92BC6-D7C3-584B-87F2-0B845776A5AD}" type="slidenum">
              <a:rPr lang="en-US" sz="1200" smtClean="0">
                <a:solidFill>
                  <a:srgbClr val="768692">
                    <a:lumMod val="60000"/>
                    <a:lumOff val="40000"/>
                  </a:srgbClr>
                </a:solidFill>
                <a:cs typeface="Arial" panose="020B0604020202020204" pitchFamily="34" charset="0"/>
              </a:rPr>
              <a:pPr algn="l" fontAlgn="auto"/>
              <a:t>‹#›</a:t>
            </a:fld>
            <a:r>
              <a:rPr lang="en-US" sz="1200" dirty="0">
                <a:solidFill>
                  <a:srgbClr val="768692">
                    <a:lumMod val="60000"/>
                    <a:lumOff val="40000"/>
                  </a:srgbClr>
                </a:solidFill>
                <a:cs typeface="Arial" panose="020B0604020202020204" pitchFamily="34" charset="0"/>
              </a:rPr>
              <a:t> </a:t>
            </a:r>
            <a:r>
              <a:rPr lang="en-US" sz="1200" dirty="0">
                <a:solidFill>
                  <a:srgbClr val="768692"/>
                </a:solidFill>
                <a:cs typeface="Arial" panose="020B0604020202020204" pitchFamily="34" charset="0"/>
              </a:rPr>
              <a:t>  </a:t>
            </a:r>
            <a:r>
              <a:rPr lang="en-US" sz="1200" dirty="0">
                <a:solidFill>
                  <a:schemeClr val="accent1"/>
                </a:solidFill>
                <a:cs typeface="Arial" panose="020B0604020202020204" pitchFamily="34" charset="0"/>
              </a:rPr>
              <a:t>|</a:t>
            </a:r>
          </a:p>
        </p:txBody>
      </p:sp>
      <p:pic>
        <p:nvPicPr>
          <p:cNvPr id="3" name="Picture 2" descr="A picture containing clipart&#10;&#10;Description generated with very high confidence">
            <a:extLst>
              <a:ext uri="{FF2B5EF4-FFF2-40B4-BE49-F238E27FC236}">
                <a16:creationId xmlns:a16="http://schemas.microsoft.com/office/drawing/2014/main" id="{6528FD15-AE6C-485C-BCDD-4F6AFA93173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485633" y="302930"/>
            <a:ext cx="1064097" cy="443157"/>
          </a:xfrm>
          <a:prstGeom prst="rect">
            <a:avLst/>
          </a:prstGeom>
        </p:spPr>
      </p:pic>
      <p:sp>
        <p:nvSpPr>
          <p:cNvPr id="4" name="Rectangle 3">
            <a:extLst>
              <a:ext uri="{FF2B5EF4-FFF2-40B4-BE49-F238E27FC236}">
                <a16:creationId xmlns:a16="http://schemas.microsoft.com/office/drawing/2014/main" id="{2CD58B5C-5F0C-4554-85D8-AC304F033AEF}"/>
              </a:ext>
            </a:extLst>
          </p:cNvPr>
          <p:cNvSpPr/>
          <p:nvPr userDrawn="1"/>
        </p:nvSpPr>
        <p:spPr bwMode="auto">
          <a:xfrm>
            <a:off x="9709435" y="302930"/>
            <a:ext cx="68474" cy="57781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Tree>
    <p:extLst>
      <p:ext uri="{BB962C8B-B14F-4D97-AF65-F5344CB8AC3E}">
        <p14:creationId xmlns:p14="http://schemas.microsoft.com/office/powerpoint/2010/main" val="65560651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42" r:id="rId10"/>
  </p:sldLayoutIdLst>
  <p:txStyles>
    <p:titleStyle>
      <a:lvl1pPr algn="l" defTabSz="889000" rtl="0" eaLnBrk="1" fontAlgn="base" hangingPunct="1">
        <a:spcBef>
          <a:spcPct val="0"/>
        </a:spcBef>
        <a:spcAft>
          <a:spcPct val="0"/>
        </a:spcAft>
        <a:defRPr sz="2400" b="1">
          <a:solidFill>
            <a:srgbClr val="00943B"/>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2"/>
            </p:custDataLst>
          </p:nvPr>
        </p:nvGraphicFramePr>
        <p:xfrm>
          <a:off x="1602" y="1592"/>
          <a:ext cx="1587" cy="1587"/>
        </p:xfrm>
        <a:graphic>
          <a:graphicData uri="http://schemas.openxmlformats.org/presentationml/2006/ole">
            <mc:AlternateContent xmlns:mc="http://schemas.openxmlformats.org/markup-compatibility/2006">
              <mc:Choice xmlns:v="urn:schemas-microsoft-com:vml" Requires="v">
                <p:oleObj spid="_x0000_s19458" name="think-cell Slide" r:id="rId13" imgW="360" imgH="360" progId="TCLayout.ActiveDocument.1">
                  <p:embed/>
                </p:oleObj>
              </mc:Choice>
              <mc:Fallback>
                <p:oleObj name="think-cell Slide" r:id="rId13" imgW="360" imgH="360" progId="TCLayout.ActiveDocument.1">
                  <p:embed/>
                  <p:pic>
                    <p:nvPicPr>
                      <p:cNvPr id="16" name="Object 15"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2"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71239" y="163513"/>
            <a:ext cx="8014394" cy="831850"/>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471223" y="1509714"/>
            <a:ext cx="8963554"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9250760" y="6675438"/>
            <a:ext cx="190896" cy="131762"/>
          </a:xfrm>
          <a:prstGeom prst="rect">
            <a:avLst/>
          </a:prstGeom>
          <a:noFill/>
          <a:ln w="9525" algn="ctr">
            <a:noFill/>
            <a:miter lim="800000"/>
            <a:headEnd/>
            <a:tailEnd/>
          </a:ln>
          <a:effectLst/>
        </p:spPr>
        <p:txBody>
          <a:bodyPr wrap="none" lIns="0" tIns="0" rIns="0" bIns="0"/>
          <a:lstStyle/>
          <a:p>
            <a:pPr algn="r" defTabSz="889000">
              <a:spcBef>
                <a:spcPct val="0"/>
              </a:spcBef>
            </a:pPr>
            <a:endParaRPr lang="en-GB" sz="900">
              <a:solidFill>
                <a:schemeClr val="tx2"/>
              </a:solidFill>
              <a:latin typeface="+mn-lt"/>
            </a:endParaRPr>
          </a:p>
        </p:txBody>
      </p:sp>
      <p:pic>
        <p:nvPicPr>
          <p:cNvPr id="8" name="Picture 7" descr="A picture containing clipart&#10;&#10;Description generated with very high confidence">
            <a:extLst>
              <a:ext uri="{FF2B5EF4-FFF2-40B4-BE49-F238E27FC236}">
                <a16:creationId xmlns:a16="http://schemas.microsoft.com/office/drawing/2014/main" id="{082D4D33-8F68-413E-BC72-34976D05CE2B}"/>
              </a:ext>
            </a:extLst>
          </p:cNvPr>
          <p:cNvPicPr>
            <a:picLocks noChangeAspect="1"/>
          </p:cNvPicPr>
          <p:nvPr userDrawn="1"/>
        </p:nvPicPr>
        <p:blipFill>
          <a:blip r:embed="rId15"/>
          <a:stretch>
            <a:fillRect/>
          </a:stretch>
        </p:blipFill>
        <p:spPr>
          <a:xfrm>
            <a:off x="8640000" y="360000"/>
            <a:ext cx="1080655" cy="436418"/>
          </a:xfrm>
          <a:prstGeom prst="rect">
            <a:avLst/>
          </a:prstGeom>
        </p:spPr>
      </p:pic>
      <p:sp>
        <p:nvSpPr>
          <p:cNvPr id="12" name="Footer Placeholder 2">
            <a:extLst>
              <a:ext uri="{FF2B5EF4-FFF2-40B4-BE49-F238E27FC236}">
                <a16:creationId xmlns:a16="http://schemas.microsoft.com/office/drawing/2014/main" id="{F250122E-B000-45CB-BADF-7C0A85EFECD0}"/>
              </a:ext>
            </a:extLst>
          </p:cNvPr>
          <p:cNvSpPr txBox="1">
            <a:spLocks/>
          </p:cNvSpPr>
          <p:nvPr userDrawn="1"/>
        </p:nvSpPr>
        <p:spPr>
          <a:xfrm>
            <a:off x="818692" y="6333439"/>
            <a:ext cx="5723164" cy="365125"/>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accent3">
                    <a:lumMod val="60000"/>
                    <a:lumOff val="4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Arial" charset="0"/>
                <a:cs typeface="Arial" charset="0"/>
              </a:rPr>
              <a:t>For a Greener NHS</a:t>
            </a:r>
          </a:p>
        </p:txBody>
      </p:sp>
      <p:sp>
        <p:nvSpPr>
          <p:cNvPr id="14" name="TextBox 13">
            <a:extLst>
              <a:ext uri="{FF2B5EF4-FFF2-40B4-BE49-F238E27FC236}">
                <a16:creationId xmlns:a16="http://schemas.microsoft.com/office/drawing/2014/main" id="{CE78A5F8-DE9B-4D18-AF3E-F87BEFA388E5}"/>
              </a:ext>
            </a:extLst>
          </p:cNvPr>
          <p:cNvSpPr txBox="1"/>
          <p:nvPr userDrawn="1"/>
        </p:nvSpPr>
        <p:spPr>
          <a:xfrm>
            <a:off x="291314" y="6372536"/>
            <a:ext cx="647362" cy="276999"/>
          </a:xfrm>
          <a:prstGeom prst="rect">
            <a:avLst/>
          </a:prstGeom>
          <a:noFill/>
        </p:spPr>
        <p:txBody>
          <a:bodyPr wrap="square" rtlCol="0">
            <a:spAutoFit/>
          </a:bodyPr>
          <a:lstStyle/>
          <a:p>
            <a:pPr algn="l" fontAlgn="auto"/>
            <a:fld id="{34F92BC6-D7C3-584B-87F2-0B845776A5AD}" type="slidenum">
              <a:rPr lang="en-US" sz="1200" smtClean="0">
                <a:solidFill>
                  <a:srgbClr val="768692">
                    <a:lumMod val="60000"/>
                    <a:lumOff val="40000"/>
                  </a:srgbClr>
                </a:solidFill>
                <a:cs typeface="Arial" panose="020B0604020202020204" pitchFamily="34" charset="0"/>
              </a:rPr>
              <a:pPr algn="l" fontAlgn="auto"/>
              <a:t>‹#›</a:t>
            </a:fld>
            <a:r>
              <a:rPr lang="en-US" sz="1200">
                <a:solidFill>
                  <a:srgbClr val="768692">
                    <a:lumMod val="60000"/>
                    <a:lumOff val="40000"/>
                  </a:srgbClr>
                </a:solidFill>
                <a:cs typeface="Arial" panose="020B0604020202020204" pitchFamily="34" charset="0"/>
              </a:rPr>
              <a:t> </a:t>
            </a:r>
            <a:r>
              <a:rPr lang="en-US" sz="1200">
                <a:solidFill>
                  <a:srgbClr val="768692"/>
                </a:solidFill>
                <a:cs typeface="Arial" panose="020B0604020202020204" pitchFamily="34" charset="0"/>
              </a:rPr>
              <a:t>  </a:t>
            </a:r>
            <a:r>
              <a:rPr lang="en-US" sz="1200">
                <a:solidFill>
                  <a:srgbClr val="005EB8"/>
                </a:solidFill>
                <a:cs typeface="Arial" panose="020B0604020202020204" pitchFamily="34" charset="0"/>
              </a:rPr>
              <a:t>|</a:t>
            </a:r>
            <a:endParaRPr lang="en-US" sz="1200">
              <a:solidFill>
                <a:srgbClr val="768692"/>
              </a:solidFill>
              <a:cs typeface="Arial" panose="020B0604020202020204" pitchFamily="34" charset="0"/>
            </a:endParaRPr>
          </a:p>
        </p:txBody>
      </p:sp>
      <p:pic>
        <p:nvPicPr>
          <p:cNvPr id="3" name="Picture 2" descr="A picture containing clipart&#10;&#10;Description generated with very high confidence">
            <a:extLst>
              <a:ext uri="{FF2B5EF4-FFF2-40B4-BE49-F238E27FC236}">
                <a16:creationId xmlns:a16="http://schemas.microsoft.com/office/drawing/2014/main" id="{6528FD15-AE6C-485C-BCDD-4F6AFA93173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640000" y="353261"/>
            <a:ext cx="1064097" cy="443157"/>
          </a:xfrm>
          <a:prstGeom prst="rect">
            <a:avLst/>
          </a:prstGeom>
        </p:spPr>
      </p:pic>
      <p:sp>
        <p:nvSpPr>
          <p:cNvPr id="4" name="Rectangle 3">
            <a:extLst>
              <a:ext uri="{FF2B5EF4-FFF2-40B4-BE49-F238E27FC236}">
                <a16:creationId xmlns:a16="http://schemas.microsoft.com/office/drawing/2014/main" id="{2CD58B5C-5F0C-4554-85D8-AC304F033AEF}"/>
              </a:ext>
            </a:extLst>
          </p:cNvPr>
          <p:cNvSpPr/>
          <p:nvPr userDrawn="1"/>
        </p:nvSpPr>
        <p:spPr bwMode="auto">
          <a:xfrm>
            <a:off x="9709435" y="302930"/>
            <a:ext cx="68474" cy="57781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Tree>
    <p:extLst>
      <p:ext uri="{BB962C8B-B14F-4D97-AF65-F5344CB8AC3E}">
        <p14:creationId xmlns:p14="http://schemas.microsoft.com/office/powerpoint/2010/main" val="125726828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Lst>
  <p:txStyles>
    <p:titleStyle>
      <a:lvl1pPr algn="l" defTabSz="889000" rtl="0" eaLnBrk="1" fontAlgn="base" hangingPunct="1">
        <a:spcBef>
          <a:spcPct val="0"/>
        </a:spcBef>
        <a:spcAft>
          <a:spcPct val="0"/>
        </a:spcAft>
        <a:defRPr sz="2400" b="1">
          <a:solidFill>
            <a:schemeClr val="tx2"/>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E74B-97D5-4DA5-98D4-4F8937CB5114}"/>
              </a:ext>
            </a:extLst>
          </p:cNvPr>
          <p:cNvSpPr>
            <a:spLocks noGrp="1"/>
          </p:cNvSpPr>
          <p:nvPr>
            <p:ph type="title"/>
          </p:nvPr>
        </p:nvSpPr>
        <p:spPr/>
        <p:txBody>
          <a:bodyPr/>
          <a:lstStyle/>
          <a:p>
            <a:r>
              <a:rPr lang="en-GB" dirty="0"/>
              <a:t>Delivering a Net Zero NHS</a:t>
            </a:r>
          </a:p>
        </p:txBody>
      </p:sp>
      <p:sp>
        <p:nvSpPr>
          <p:cNvPr id="3" name="Text Placeholder 2">
            <a:extLst>
              <a:ext uri="{FF2B5EF4-FFF2-40B4-BE49-F238E27FC236}">
                <a16:creationId xmlns:a16="http://schemas.microsoft.com/office/drawing/2014/main" id="{E52A8FE7-D393-4501-B3FD-67AF15F1342B}"/>
              </a:ext>
            </a:extLst>
          </p:cNvPr>
          <p:cNvSpPr>
            <a:spLocks noGrp="1"/>
          </p:cNvSpPr>
          <p:nvPr>
            <p:ph type="body" sz="quarter" idx="10"/>
          </p:nvPr>
        </p:nvSpPr>
        <p:spPr/>
        <p:txBody>
          <a:bodyPr/>
          <a:lstStyle/>
          <a:p>
            <a:r>
              <a:rPr lang="en-GB" dirty="0"/>
              <a:t>Nicky Philpott</a:t>
            </a:r>
          </a:p>
          <a:p>
            <a:r>
              <a:rPr lang="en-GB" dirty="0"/>
              <a:t>Deputy Director, Greener NHS</a:t>
            </a:r>
          </a:p>
        </p:txBody>
      </p:sp>
      <p:sp>
        <p:nvSpPr>
          <p:cNvPr id="4" name="Text Placeholder 3">
            <a:extLst>
              <a:ext uri="{FF2B5EF4-FFF2-40B4-BE49-F238E27FC236}">
                <a16:creationId xmlns:a16="http://schemas.microsoft.com/office/drawing/2014/main" id="{1E3A5D7C-A547-4A75-94B0-5A258A915FF7}"/>
              </a:ext>
            </a:extLst>
          </p:cNvPr>
          <p:cNvSpPr>
            <a:spLocks noGrp="1"/>
          </p:cNvSpPr>
          <p:nvPr>
            <p:ph type="body" sz="quarter" idx="11"/>
          </p:nvPr>
        </p:nvSpPr>
        <p:spPr/>
        <p:txBody>
          <a:bodyPr/>
          <a:lstStyle/>
          <a:p>
            <a:r>
              <a:rPr lang="en-GB" dirty="0"/>
              <a:t>10 June 2021</a:t>
            </a:r>
          </a:p>
        </p:txBody>
      </p:sp>
    </p:spTree>
    <p:extLst>
      <p:ext uri="{BB962C8B-B14F-4D97-AF65-F5344CB8AC3E}">
        <p14:creationId xmlns:p14="http://schemas.microsoft.com/office/powerpoint/2010/main" val="3310073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9D33-DEAE-4A8E-925A-1CF19D598F20}"/>
              </a:ext>
            </a:extLst>
          </p:cNvPr>
          <p:cNvSpPr>
            <a:spLocks noGrp="1"/>
          </p:cNvSpPr>
          <p:nvPr>
            <p:ph type="title"/>
          </p:nvPr>
        </p:nvSpPr>
        <p:spPr>
          <a:xfrm>
            <a:off x="550800" y="396000"/>
            <a:ext cx="8100000" cy="831850"/>
          </a:xfrm>
          <a:noFill/>
          <a:ln w="9525" algn="ctr">
            <a:noFill/>
            <a:miter lim="800000"/>
            <a:headEnd/>
            <a:tailEnd/>
          </a:ln>
          <a:effectLst/>
        </p:spPr>
        <p:txBody>
          <a:bodyPr vert="horz" wrap="square" lIns="0" tIns="44439" rIns="0" bIns="44439" numCol="1" anchor="t" anchorCtr="0" compatLnSpc="1">
            <a:prstTxWarp prst="textNoShape">
              <a:avLst/>
            </a:prstTxWarp>
          </a:bodyPr>
          <a:lstStyle/>
          <a:p>
            <a:r>
              <a:rPr lang="en-AU" dirty="0"/>
              <a:t>Highlighted Interventions</a:t>
            </a:r>
            <a:br>
              <a:rPr lang="en-AU" dirty="0"/>
            </a:br>
            <a:br>
              <a:rPr lang="en-AU" dirty="0"/>
            </a:br>
            <a:endParaRPr lang="en-GB" dirty="0"/>
          </a:p>
        </p:txBody>
      </p:sp>
      <p:sp>
        <p:nvSpPr>
          <p:cNvPr id="3" name="Text Placeholder 2">
            <a:extLst>
              <a:ext uri="{FF2B5EF4-FFF2-40B4-BE49-F238E27FC236}">
                <a16:creationId xmlns:a16="http://schemas.microsoft.com/office/drawing/2014/main" id="{9635713C-E80C-4AE8-9A60-8E608C8F0B4B}"/>
              </a:ext>
            </a:extLst>
          </p:cNvPr>
          <p:cNvSpPr>
            <a:spLocks noGrp="1"/>
          </p:cNvSpPr>
          <p:nvPr>
            <p:ph type="body" sz="quarter" idx="10"/>
          </p:nvPr>
        </p:nvSpPr>
        <p:spPr>
          <a:xfrm>
            <a:off x="461963" y="1058282"/>
            <a:ext cx="8963555" cy="5159243"/>
          </a:xfrm>
        </p:spPr>
        <p:txBody>
          <a:bodyPr/>
          <a:lstStyle/>
          <a:p>
            <a:pPr marL="342900" indent="-342900">
              <a:spcBef>
                <a:spcPts val="600"/>
              </a:spcBef>
              <a:spcAft>
                <a:spcPts val="600"/>
              </a:spcAft>
              <a:buFont typeface="+mj-lt"/>
              <a:buAutoNum type="arabicPeriod"/>
            </a:pPr>
            <a:r>
              <a:rPr lang="en-GB" dirty="0"/>
              <a:t>Estates and Facilities: </a:t>
            </a:r>
            <a:r>
              <a:rPr lang="en-GB" b="0" dirty="0"/>
              <a:t>Each of the 40 new hospitals will be Net Zero, and digitally flexible to support the delivery of future models of care. </a:t>
            </a:r>
          </a:p>
          <a:p>
            <a:pPr marL="342900" indent="-342900">
              <a:spcBef>
                <a:spcPts val="600"/>
              </a:spcBef>
              <a:spcAft>
                <a:spcPts val="600"/>
              </a:spcAft>
              <a:buFont typeface="+mj-lt"/>
              <a:buAutoNum type="arabicPeriod"/>
            </a:pPr>
            <a:r>
              <a:rPr lang="en-GB" dirty="0"/>
              <a:t>Our heating and lighting: </a:t>
            </a:r>
            <a:r>
              <a:rPr lang="en-GB" b="0" dirty="0"/>
              <a:t>By completing a £50 million LED lighting replacement programme, which, expanded across the entire NHS, would improve patient comfort and save over £3 billion during the coming three decades.</a:t>
            </a:r>
          </a:p>
          <a:p>
            <a:pPr marL="342900" indent="-342900">
              <a:spcBef>
                <a:spcPts val="600"/>
              </a:spcBef>
              <a:spcAft>
                <a:spcPts val="600"/>
              </a:spcAft>
              <a:buFont typeface="+mj-lt"/>
              <a:buAutoNum type="arabicPeriod"/>
            </a:pPr>
            <a:r>
              <a:rPr lang="en-GB" dirty="0"/>
              <a:t>Travel and Transport:</a:t>
            </a:r>
            <a:r>
              <a:rPr lang="en-GB" b="0" dirty="0"/>
              <a:t> The NHS will lead the world, with the testing of a first of its kind zero-emissions emergency ambulance in the UK </a:t>
            </a:r>
            <a:r>
              <a:rPr lang="en-GB" b="0" dirty="0">
                <a:highlight>
                  <a:srgbClr val="FCFCFD"/>
                </a:highlight>
              </a:rPr>
              <a:t>by 2022.</a:t>
            </a:r>
          </a:p>
          <a:p>
            <a:pPr marL="342900" indent="-342900">
              <a:spcBef>
                <a:spcPts val="600"/>
              </a:spcBef>
              <a:spcAft>
                <a:spcPts val="600"/>
              </a:spcAft>
              <a:buFont typeface="+mj-lt"/>
              <a:buAutoNum type="arabicPeriod"/>
            </a:pPr>
            <a:r>
              <a:rPr lang="en-GB" dirty="0">
                <a:highlight>
                  <a:srgbClr val="FCFCFD"/>
                </a:highlight>
              </a:rPr>
              <a:t>Supply Chain: </a:t>
            </a:r>
            <a:r>
              <a:rPr lang="en-GB" b="0" dirty="0">
                <a:highlight>
                  <a:srgbClr val="FCFCFD"/>
                </a:highlight>
              </a:rPr>
              <a:t>By 2030, the NHS will no longer purchase from suppliers that do not meet or exceed our commitment to net zero.</a:t>
            </a:r>
          </a:p>
          <a:p>
            <a:pPr marL="342900" indent="-342900">
              <a:spcBef>
                <a:spcPts val="600"/>
              </a:spcBef>
              <a:spcAft>
                <a:spcPts val="600"/>
              </a:spcAft>
              <a:buFont typeface="+mj-lt"/>
              <a:buAutoNum type="arabicPeriod"/>
            </a:pPr>
            <a:r>
              <a:rPr lang="en-GB" dirty="0">
                <a:highlight>
                  <a:srgbClr val="FCFCFD"/>
                </a:highlight>
              </a:rPr>
              <a:t>Medicines: </a:t>
            </a:r>
            <a:r>
              <a:rPr lang="en-GB" b="0" dirty="0"/>
              <a:t>The NHS is working with patients, clinicians and industry to reduce emissions by reducing waste, ensuring that the right medicines are available for patients and enabling shared, informed decision making.</a:t>
            </a:r>
            <a:endParaRPr lang="en-GB" b="0" dirty="0">
              <a:highlight>
                <a:srgbClr val="FCFCFD"/>
              </a:highlight>
            </a:endParaRPr>
          </a:p>
          <a:p>
            <a:pPr marL="342900" indent="-342900">
              <a:spcBef>
                <a:spcPts val="600"/>
              </a:spcBef>
              <a:spcAft>
                <a:spcPts val="600"/>
              </a:spcAft>
              <a:buFont typeface="+mj-lt"/>
              <a:buAutoNum type="arabicPeriod"/>
            </a:pPr>
            <a:endParaRPr lang="en-GB" dirty="0">
              <a:highlight>
                <a:srgbClr val="FCFCFD"/>
              </a:highlight>
            </a:endParaRPr>
          </a:p>
          <a:p>
            <a:pPr marL="342900" indent="-342900">
              <a:spcBef>
                <a:spcPts val="600"/>
              </a:spcBef>
              <a:spcAft>
                <a:spcPts val="600"/>
              </a:spcAft>
              <a:buFont typeface="+mj-lt"/>
              <a:buAutoNum type="arabicPeriod" startAt="7"/>
            </a:pPr>
            <a:endParaRPr lang="en-GB" dirty="0"/>
          </a:p>
          <a:p>
            <a:pPr lvl="1" indent="0">
              <a:buNone/>
            </a:pPr>
            <a:endParaRPr lang="en-GB" sz="1300" dirty="0"/>
          </a:p>
        </p:txBody>
      </p:sp>
      <p:pic>
        <p:nvPicPr>
          <p:cNvPr id="7" name="Picture 4" descr="Solar Panels on Day Surgery">
            <a:extLst>
              <a:ext uri="{FF2B5EF4-FFF2-40B4-BE49-F238E27FC236}">
                <a16:creationId xmlns:a16="http://schemas.microsoft.com/office/drawing/2014/main" id="{3166D643-5FE9-4EAB-8588-4D829CB50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950" y="4602388"/>
            <a:ext cx="2280645" cy="17180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UK's first all-electric ambulance made by VCS in Bradford">
            <a:extLst>
              <a:ext uri="{FF2B5EF4-FFF2-40B4-BE49-F238E27FC236}">
                <a16:creationId xmlns:a16="http://schemas.microsoft.com/office/drawing/2014/main" id="{1F37B37E-A32D-4157-8C6B-5F33E1D2AD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0718" y="4602388"/>
            <a:ext cx="2422771" cy="171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042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9D33-DEAE-4A8E-925A-1CF19D598F20}"/>
              </a:ext>
            </a:extLst>
          </p:cNvPr>
          <p:cNvSpPr>
            <a:spLocks noGrp="1"/>
          </p:cNvSpPr>
          <p:nvPr>
            <p:ph type="title"/>
          </p:nvPr>
        </p:nvSpPr>
        <p:spPr>
          <a:xfrm>
            <a:off x="550800" y="396000"/>
            <a:ext cx="8100000" cy="831850"/>
          </a:xfrm>
          <a:noFill/>
          <a:ln w="9525" algn="ctr">
            <a:noFill/>
            <a:miter lim="800000"/>
            <a:headEnd/>
            <a:tailEnd/>
          </a:ln>
          <a:effectLst/>
        </p:spPr>
        <p:txBody>
          <a:bodyPr vert="horz" wrap="square" lIns="0" tIns="44439" rIns="0" bIns="44439" numCol="1" anchor="t" anchorCtr="0" compatLnSpc="1">
            <a:prstTxWarp prst="textNoShape">
              <a:avLst/>
            </a:prstTxWarp>
          </a:bodyPr>
          <a:lstStyle/>
          <a:p>
            <a:r>
              <a:rPr lang="en-AU" dirty="0"/>
              <a:t>Highlighted Interventions</a:t>
            </a:r>
            <a:br>
              <a:rPr lang="en-AU" dirty="0"/>
            </a:br>
            <a:br>
              <a:rPr lang="en-AU" dirty="0"/>
            </a:br>
            <a:endParaRPr lang="en-GB" dirty="0"/>
          </a:p>
        </p:txBody>
      </p:sp>
      <p:sp>
        <p:nvSpPr>
          <p:cNvPr id="3" name="Text Placeholder 2">
            <a:extLst>
              <a:ext uri="{FF2B5EF4-FFF2-40B4-BE49-F238E27FC236}">
                <a16:creationId xmlns:a16="http://schemas.microsoft.com/office/drawing/2014/main" id="{9635713C-E80C-4AE8-9A60-8E608C8F0B4B}"/>
              </a:ext>
            </a:extLst>
          </p:cNvPr>
          <p:cNvSpPr>
            <a:spLocks noGrp="1"/>
          </p:cNvSpPr>
          <p:nvPr>
            <p:ph type="body" sz="quarter" idx="10"/>
          </p:nvPr>
        </p:nvSpPr>
        <p:spPr>
          <a:xfrm>
            <a:off x="461963" y="1234929"/>
            <a:ext cx="8963555" cy="5159243"/>
          </a:xfrm>
        </p:spPr>
        <p:txBody>
          <a:bodyPr/>
          <a:lstStyle/>
          <a:p>
            <a:pPr marL="342900" indent="-342900">
              <a:spcBef>
                <a:spcPts val="600"/>
              </a:spcBef>
              <a:spcAft>
                <a:spcPts val="600"/>
              </a:spcAft>
              <a:buFont typeface="+mj-lt"/>
              <a:buAutoNum type="arabicPeriod" startAt="5"/>
            </a:pPr>
            <a:r>
              <a:rPr lang="en-GB" dirty="0">
                <a:highlight>
                  <a:srgbClr val="FCFCFD"/>
                </a:highlight>
              </a:rPr>
              <a:t>Workforce: </a:t>
            </a:r>
            <a:r>
              <a:rPr lang="en-GB" b="0" dirty="0">
                <a:highlight>
                  <a:srgbClr val="FCFCFD"/>
                </a:highlight>
              </a:rPr>
              <a:t>We are mobilising, informing and upskilling our 1.3 million staff to drive and implement the interventions needed to support a Greener NHS.</a:t>
            </a:r>
          </a:p>
          <a:p>
            <a:pPr marL="342900" indent="-342900">
              <a:spcBef>
                <a:spcPts val="600"/>
              </a:spcBef>
              <a:spcAft>
                <a:spcPts val="600"/>
              </a:spcAft>
              <a:buFont typeface="+mj-lt"/>
              <a:buAutoNum type="arabicPeriod" startAt="5"/>
            </a:pPr>
            <a:r>
              <a:rPr lang="en-GB" dirty="0">
                <a:highlight>
                  <a:srgbClr val="FCFCFD"/>
                </a:highlight>
              </a:rPr>
              <a:t>Innovation: </a:t>
            </a:r>
            <a:r>
              <a:rPr lang="en-GB" b="0" dirty="0">
                <a:highlight>
                  <a:srgbClr val="FCFCFD"/>
                </a:highlight>
              </a:rPr>
              <a:t>By ensuring the digital transformation agenda aligns with our ambition to be a net zero health service, and implementing a net zero horizon scanning function to identify future pipeline innovations. </a:t>
            </a:r>
          </a:p>
          <a:p>
            <a:pPr marL="342900" indent="-342900">
              <a:spcBef>
                <a:spcPts val="600"/>
              </a:spcBef>
              <a:spcAft>
                <a:spcPts val="600"/>
              </a:spcAft>
              <a:buFont typeface="+mj-lt"/>
              <a:buAutoNum type="arabicPeriod" startAt="5"/>
            </a:pPr>
            <a:r>
              <a:rPr lang="en-GB" dirty="0">
                <a:highlight>
                  <a:srgbClr val="FCFCFD"/>
                </a:highlight>
              </a:rPr>
              <a:t>Food and Nutrition: </a:t>
            </a:r>
            <a:r>
              <a:rPr lang="en-GB" b="0" dirty="0">
                <a:highlight>
                  <a:srgbClr val="FCFCFD"/>
                </a:highlight>
              </a:rPr>
              <a:t>Collaboration with NHS catering leads, dieticians and suppliers will help provide healthier, locally sourced food to patients, staff and visitors, while cutting emissions related to agriculture, transport, storage and food waste across the supply chain and on our NHS estate.</a:t>
            </a:r>
          </a:p>
          <a:p>
            <a:pPr marL="342900" indent="-342900">
              <a:spcBef>
                <a:spcPts val="600"/>
              </a:spcBef>
              <a:spcAft>
                <a:spcPts val="600"/>
              </a:spcAft>
              <a:buFont typeface="+mj-lt"/>
              <a:buAutoNum type="arabicPeriod" startAt="7"/>
            </a:pPr>
            <a:endParaRPr lang="en-GB" dirty="0"/>
          </a:p>
          <a:p>
            <a:pPr lvl="1" indent="0">
              <a:buNone/>
            </a:pPr>
            <a:endParaRPr lang="en-GB" sz="1300" dirty="0"/>
          </a:p>
        </p:txBody>
      </p:sp>
      <p:pic>
        <p:nvPicPr>
          <p:cNvPr id="7" name="Picture 2" descr="Fruit and vegetables">
            <a:extLst>
              <a:ext uri="{FF2B5EF4-FFF2-40B4-BE49-F238E27FC236}">
                <a16:creationId xmlns:a16="http://schemas.microsoft.com/office/drawing/2014/main" id="{78316E44-98F8-4410-A81B-19E0F76BB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0" y="3877469"/>
            <a:ext cx="9906000" cy="299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03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p:txBody>
          <a:bodyPr/>
          <a:lstStyle/>
          <a:p>
            <a:pPr marL="285750" lvl="0" indent="-285750">
              <a:buFont typeface="Arial" panose="020B0604020202020204" pitchFamily="34" charset="0"/>
              <a:buChar char="•"/>
            </a:pPr>
            <a:r>
              <a:rPr lang="en-GB" sz="2000" b="0" dirty="0"/>
              <a:t>Climate change poses a major threat to our health as well as our planet</a:t>
            </a:r>
            <a:br>
              <a:rPr lang="en-GB" sz="2000" b="0" dirty="0"/>
            </a:br>
            <a:endParaRPr lang="en-GB" sz="2000" b="0" dirty="0"/>
          </a:p>
          <a:p>
            <a:pPr marL="285750" lvl="0" indent="-285750">
              <a:buFont typeface="Arial" panose="020B0604020202020204" pitchFamily="34" charset="0"/>
              <a:buChar char="•"/>
            </a:pPr>
            <a:r>
              <a:rPr lang="en-GB" sz="2000" b="0" dirty="0"/>
              <a:t>The environment is changing, that change is accelerating, and this has direct and immediate consequences for our patients and the NHS</a:t>
            </a:r>
            <a:br>
              <a:rPr lang="en-GB" sz="2000" b="0" dirty="0"/>
            </a:br>
            <a:endParaRPr lang="en-GB" sz="2000" b="0" dirty="0"/>
          </a:p>
          <a:p>
            <a:pPr marL="285750" indent="-285750">
              <a:buFont typeface="Arial" panose="020B0604020202020204" pitchFamily="34" charset="0"/>
              <a:buChar char="•"/>
            </a:pPr>
            <a:r>
              <a:rPr lang="en-AU" sz="2000" b="0" kern="1200" dirty="0">
                <a:cs typeface="Arial" charset="0"/>
                <a:sym typeface="Arial"/>
              </a:rPr>
              <a:t>Reaching the UK’s ambitions under the Paris Climate Change Agreement could see over 5,700 lives saved every year from improved air quality, 38,000 lives saved every year from a more physically active population and over 100,000 lives saved every year from healthier diets</a:t>
            </a:r>
          </a:p>
          <a:p>
            <a:pPr lvl="2" indent="0">
              <a:spcBef>
                <a:spcPts val="384"/>
              </a:spcBef>
              <a:spcAft>
                <a:spcPts val="0"/>
              </a:spcAft>
              <a:buNone/>
            </a:pPr>
            <a:endParaRPr lang="en-GB" sz="2000" dirty="0"/>
          </a:p>
          <a:p>
            <a:pPr lvl="2" indent="0">
              <a:spcBef>
                <a:spcPts val="384"/>
              </a:spcBef>
              <a:spcAft>
                <a:spcPts val="0"/>
              </a:spcAft>
              <a:buNone/>
            </a:pPr>
            <a:endParaRPr lang="en-GB" sz="2000" b="1" dirty="0">
              <a:solidFill>
                <a:srgbClr val="00B050"/>
              </a:solidFill>
            </a:endParaRPr>
          </a:p>
          <a:p>
            <a:pPr lvl="2" indent="0" algn="ctr">
              <a:spcBef>
                <a:spcPts val="384"/>
              </a:spcBef>
              <a:spcAft>
                <a:spcPts val="0"/>
              </a:spcAft>
              <a:buNone/>
            </a:pPr>
            <a:r>
              <a:rPr lang="en-GB" sz="2000" b="1" dirty="0">
                <a:solidFill>
                  <a:srgbClr val="00B050"/>
                </a:solidFill>
              </a:rPr>
              <a:t>The NHS in England is responsible for an estimated 4.6% of the country’s carbon footprint</a:t>
            </a:r>
          </a:p>
          <a:p>
            <a:pPr lvl="2" indent="0">
              <a:spcBef>
                <a:spcPts val="384"/>
              </a:spcBef>
              <a:spcAft>
                <a:spcPts val="0"/>
              </a:spcAft>
              <a:buNone/>
            </a:pPr>
            <a:endParaRPr lang="en-GB" dirty="0"/>
          </a:p>
        </p:txBody>
      </p:sp>
      <p:sp>
        <p:nvSpPr>
          <p:cNvPr id="14" name="Title 13"/>
          <p:cNvSpPr>
            <a:spLocks noGrp="1"/>
          </p:cNvSpPr>
          <p:nvPr>
            <p:ph type="title"/>
          </p:nvPr>
        </p:nvSpPr>
        <p:spPr>
          <a:xfrm>
            <a:off x="540000" y="396000"/>
            <a:ext cx="8099425" cy="831850"/>
          </a:xfrm>
        </p:spPr>
        <p:txBody>
          <a:bodyPr anchor="t"/>
          <a:lstStyle/>
          <a:p>
            <a:r>
              <a:rPr lang="en-GB" dirty="0">
                <a:solidFill>
                  <a:srgbClr val="00943B"/>
                </a:solidFill>
              </a:rPr>
              <a:t>Why a Net Zero Health Service?</a:t>
            </a:r>
          </a:p>
        </p:txBody>
      </p:sp>
    </p:spTree>
    <p:extLst>
      <p:ext uri="{BB962C8B-B14F-4D97-AF65-F5344CB8AC3E}">
        <p14:creationId xmlns:p14="http://schemas.microsoft.com/office/powerpoint/2010/main" val="91896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2BE63BD-DBDF-48D9-952D-EDD51A04E591}"/>
              </a:ext>
            </a:extLst>
          </p:cNvPr>
          <p:cNvSpPr>
            <a:spLocks noGrp="1"/>
          </p:cNvSpPr>
          <p:nvPr>
            <p:ph type="body" sz="quarter" idx="10"/>
          </p:nvPr>
        </p:nvSpPr>
        <p:spPr>
          <a:xfrm>
            <a:off x="471239" y="1385022"/>
            <a:ext cx="8963555" cy="4613275"/>
          </a:xfrm>
        </p:spPr>
        <p:txBody>
          <a:bodyPr/>
          <a:lstStyle/>
          <a:p>
            <a:pPr marL="285750" indent="-285750">
              <a:buFont typeface="Arial" panose="020B0604020202020204" pitchFamily="34" charset="0"/>
              <a:buChar char="•"/>
            </a:pPr>
            <a:r>
              <a:rPr lang="en-GB" sz="1800" b="0" dirty="0"/>
              <a:t>Team set up to work on climate change and health in the NHS began with the establishment of the Sustainable Development Unit which was set up in 2008 as part of the Governments response to the Climate Change Act 2008. </a:t>
            </a:r>
            <a:br>
              <a:rPr lang="en-GB" sz="1800" b="0" dirty="0"/>
            </a:br>
            <a:endParaRPr lang="en-GB" sz="1800" b="0" dirty="0"/>
          </a:p>
          <a:p>
            <a:pPr marL="285750" indent="-285750">
              <a:buFont typeface="Arial" panose="020B0604020202020204" pitchFamily="34" charset="0"/>
              <a:buChar char="•"/>
            </a:pPr>
            <a:r>
              <a:rPr lang="en-GB" sz="1800" b="0" dirty="0"/>
              <a:t>Since then, the NHS Long Term Plan set out clear ambition to reduce the environmental impact of the NHS. </a:t>
            </a:r>
            <a:br>
              <a:rPr lang="en-GB" sz="1800" b="0" dirty="0"/>
            </a:br>
            <a:endParaRPr lang="en-GB" sz="1800" b="0" dirty="0"/>
          </a:p>
          <a:p>
            <a:pPr marL="285750" indent="-285750">
              <a:buFont typeface="Arial" panose="020B0604020202020204" pitchFamily="34" charset="0"/>
              <a:buChar char="•"/>
            </a:pPr>
            <a:r>
              <a:rPr lang="en-GB" sz="1800" b="0" dirty="0"/>
              <a:t>In January 2020, the ‘Greener NHS’ programme was launched to take forward sustainability across the NHS. </a:t>
            </a:r>
            <a:br>
              <a:rPr lang="en-GB" sz="1800" b="0" dirty="0"/>
            </a:br>
            <a:endParaRPr lang="en-GB" sz="1800" b="0" dirty="0"/>
          </a:p>
          <a:p>
            <a:pPr marL="285750" indent="-285750">
              <a:buFont typeface="Arial" panose="020B0604020202020204" pitchFamily="34" charset="0"/>
              <a:buChar char="•"/>
            </a:pPr>
            <a:r>
              <a:rPr lang="en-GB" sz="1800" b="0" dirty="0"/>
              <a:t>NHS England and NHS Improvement appointed its first ever Chief Sustainability Officer</a:t>
            </a:r>
            <a:endParaRPr lang="en-GB" dirty="0"/>
          </a:p>
        </p:txBody>
      </p:sp>
      <p:sp>
        <p:nvSpPr>
          <p:cNvPr id="6" name="Title 1">
            <a:extLst>
              <a:ext uri="{FF2B5EF4-FFF2-40B4-BE49-F238E27FC236}">
                <a16:creationId xmlns:a16="http://schemas.microsoft.com/office/drawing/2014/main" id="{62CDD9E0-0C1E-4ED2-B85D-CE66B46DB50A}"/>
              </a:ext>
            </a:extLst>
          </p:cNvPr>
          <p:cNvSpPr txBox="1">
            <a:spLocks/>
          </p:cNvSpPr>
          <p:nvPr/>
        </p:nvSpPr>
        <p:spPr bwMode="auto">
          <a:xfrm>
            <a:off x="540000" y="396000"/>
            <a:ext cx="8100000" cy="831850"/>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lgn="l" defTabSz="889000" rtl="0" eaLnBrk="1" fontAlgn="base" hangingPunct="1">
              <a:spcBef>
                <a:spcPct val="0"/>
              </a:spcBef>
              <a:spcAft>
                <a:spcPct val="0"/>
              </a:spcAft>
              <a:defRPr sz="2400" b="1">
                <a:solidFill>
                  <a:srgbClr val="00943B"/>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a:lstStyle>
          <a:p>
            <a:pPr lvl="0"/>
            <a:r>
              <a:rPr lang="en-GB" dirty="0"/>
              <a:t>The Journey </a:t>
            </a:r>
          </a:p>
        </p:txBody>
      </p:sp>
      <p:pic>
        <p:nvPicPr>
          <p:cNvPr id="5" name="Picture 4">
            <a:extLst>
              <a:ext uri="{FF2B5EF4-FFF2-40B4-BE49-F238E27FC236}">
                <a16:creationId xmlns:a16="http://schemas.microsoft.com/office/drawing/2014/main" id="{3ACE63EE-7301-47EE-966A-1968D719CA88}"/>
              </a:ext>
            </a:extLst>
          </p:cNvPr>
          <p:cNvPicPr>
            <a:picLocks noChangeAspect="1"/>
          </p:cNvPicPr>
          <p:nvPr/>
        </p:nvPicPr>
        <p:blipFill>
          <a:blip r:embed="rId3"/>
          <a:stretch>
            <a:fillRect/>
          </a:stretch>
        </p:blipFill>
        <p:spPr>
          <a:xfrm>
            <a:off x="588393" y="5074250"/>
            <a:ext cx="3453630" cy="939145"/>
          </a:xfrm>
          <a:prstGeom prst="rect">
            <a:avLst/>
          </a:prstGeom>
        </p:spPr>
      </p:pic>
      <p:pic>
        <p:nvPicPr>
          <p:cNvPr id="8" name="Picture 4" descr="Net zero carbon: for a greener NHS | West of England AHSN">
            <a:extLst>
              <a:ext uri="{FF2B5EF4-FFF2-40B4-BE49-F238E27FC236}">
                <a16:creationId xmlns:a16="http://schemas.microsoft.com/office/drawing/2014/main" id="{ADF77C85-1811-4B3B-A671-1C7E9150E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6300" y="5056717"/>
            <a:ext cx="2721064" cy="100118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46BD7D44-2627-4C15-82C9-3DF02C05E1B9}"/>
              </a:ext>
            </a:extLst>
          </p:cNvPr>
          <p:cNvSpPr/>
          <p:nvPr/>
        </p:nvSpPr>
        <p:spPr bwMode="auto">
          <a:xfrm>
            <a:off x="4368800" y="5219700"/>
            <a:ext cx="1193800" cy="609600"/>
          </a:xfrm>
          <a:prstGeom prst="rightArrow">
            <a:avLst/>
          </a:prstGeom>
          <a:solidFill>
            <a:srgbClr val="00B050"/>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dirty="0" err="1">
              <a:solidFill>
                <a:schemeClr val="tx1"/>
              </a:solidFill>
              <a:effectLst/>
              <a:latin typeface="+mn-lt"/>
              <a:cs typeface="+mn-cs"/>
            </a:endParaRPr>
          </a:p>
        </p:txBody>
      </p:sp>
    </p:spTree>
    <p:extLst>
      <p:ext uri="{BB962C8B-B14F-4D97-AF65-F5344CB8AC3E}">
        <p14:creationId xmlns:p14="http://schemas.microsoft.com/office/powerpoint/2010/main" val="106146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EFF682-B54D-4FDA-993F-7FC919DE5C7B}"/>
              </a:ext>
            </a:extLst>
          </p:cNvPr>
          <p:cNvSpPr>
            <a:spLocks noGrp="1"/>
          </p:cNvSpPr>
          <p:nvPr>
            <p:ph type="body" sz="quarter" idx="10"/>
          </p:nvPr>
        </p:nvSpPr>
        <p:spPr>
          <a:xfrm>
            <a:off x="461963" y="1484313"/>
            <a:ext cx="8966200" cy="4196258"/>
          </a:xfrm>
        </p:spPr>
        <p:txBody>
          <a:bodyPr/>
          <a:lstStyle/>
          <a:p>
            <a:r>
              <a:rPr lang="en-AU" dirty="0"/>
              <a:t>Expert Panel</a:t>
            </a:r>
            <a:r>
              <a:rPr lang="en-AU" b="0" dirty="0"/>
              <a:t> </a:t>
            </a:r>
            <a:br>
              <a:rPr lang="en-AU" b="0" dirty="0"/>
            </a:br>
            <a:r>
              <a:rPr lang="en-AU" b="0" dirty="0"/>
              <a:t>Formation of the Net Zero Expert Panel with a broad membership across NHS, wider health sector and external expertise</a:t>
            </a:r>
            <a:br>
              <a:rPr lang="en-AU" b="0" dirty="0"/>
            </a:br>
            <a:endParaRPr lang="en-AU" sz="900" dirty="0">
              <a:highlight>
                <a:srgbClr val="FFFF00"/>
              </a:highlight>
            </a:endParaRPr>
          </a:p>
          <a:p>
            <a:r>
              <a:rPr lang="en-AU" dirty="0"/>
              <a:t>Call for Evidence</a:t>
            </a:r>
            <a:br>
              <a:rPr lang="en-AU" dirty="0"/>
            </a:br>
            <a:r>
              <a:rPr lang="en-AU" b="0" dirty="0"/>
              <a:t>Completed a system-wide call, with over 650 submissions from across the NHS, wider health sector and beyond</a:t>
            </a:r>
            <a:br>
              <a:rPr lang="en-AU" b="0" dirty="0"/>
            </a:br>
            <a:endParaRPr lang="en-AU" b="0" dirty="0"/>
          </a:p>
          <a:p>
            <a:r>
              <a:rPr lang="en-AU" dirty="0"/>
              <a:t>Analytics </a:t>
            </a:r>
          </a:p>
          <a:p>
            <a:pPr marL="285750" indent="-285750">
              <a:buFont typeface="Arial" panose="020B0604020202020204" pitchFamily="34" charset="0"/>
              <a:buChar char="•"/>
            </a:pPr>
            <a:r>
              <a:rPr lang="en-AU" b="0" dirty="0"/>
              <a:t>Review of the carbon footprint model, with amendments and re-baselining to 1990 to allow for comparison with the Climate Change Act.</a:t>
            </a:r>
          </a:p>
          <a:p>
            <a:pPr marL="285750" indent="-285750">
              <a:buFont typeface="Arial" panose="020B0604020202020204" pitchFamily="34" charset="0"/>
              <a:buChar char="•"/>
            </a:pPr>
            <a:r>
              <a:rPr lang="en-AU" b="0" dirty="0"/>
              <a:t>Conducted workstream analysis on Estates and Facilities Management; Transport; Medicines; Non-Medicines Supply Chain; Models of Care</a:t>
            </a:r>
          </a:p>
          <a:p>
            <a:pPr marL="730250" lvl="1" indent="-285750">
              <a:buFont typeface="Courier New" panose="02070309020205020404" pitchFamily="49" charset="0"/>
              <a:buChar char="o"/>
            </a:pPr>
            <a:r>
              <a:rPr lang="en-AU" dirty="0"/>
              <a:t>Initial modelling of trajectories and interventions</a:t>
            </a:r>
          </a:p>
          <a:p>
            <a:pPr marL="730250" lvl="1" indent="-285750">
              <a:buFont typeface="Courier New" panose="02070309020205020404" pitchFamily="49" charset="0"/>
              <a:buChar char="o"/>
            </a:pPr>
            <a:r>
              <a:rPr lang="en-AU" dirty="0"/>
              <a:t>Ongoing review and engagement</a:t>
            </a:r>
          </a:p>
          <a:p>
            <a:pPr marL="171450" indent="-171450">
              <a:buFont typeface="Arial" panose="020B0604020202020204" pitchFamily="34" charset="0"/>
              <a:buChar char="•"/>
            </a:pPr>
            <a:endParaRPr lang="en-AU" sz="1050" dirty="0"/>
          </a:p>
        </p:txBody>
      </p:sp>
      <p:sp>
        <p:nvSpPr>
          <p:cNvPr id="9" name="Title 1">
            <a:extLst>
              <a:ext uri="{FF2B5EF4-FFF2-40B4-BE49-F238E27FC236}">
                <a16:creationId xmlns:a16="http://schemas.microsoft.com/office/drawing/2014/main" id="{CCD0816B-EA1F-49DA-84B0-FBEBDBD0E279}"/>
              </a:ext>
            </a:extLst>
          </p:cNvPr>
          <p:cNvSpPr>
            <a:spLocks noGrp="1"/>
          </p:cNvSpPr>
          <p:nvPr>
            <p:ph type="title"/>
          </p:nvPr>
        </p:nvSpPr>
        <p:spPr>
          <a:xfrm>
            <a:off x="550800" y="396000"/>
            <a:ext cx="8100000" cy="831850"/>
          </a:xfrm>
        </p:spPr>
        <p:txBody>
          <a:bodyPr/>
          <a:lstStyle/>
          <a:p>
            <a:r>
              <a:rPr lang="en-GB" dirty="0"/>
              <a:t>Our process for the Net Zero report</a:t>
            </a:r>
          </a:p>
        </p:txBody>
      </p:sp>
    </p:spTree>
    <p:extLst>
      <p:ext uri="{BB962C8B-B14F-4D97-AF65-F5344CB8AC3E}">
        <p14:creationId xmlns:p14="http://schemas.microsoft.com/office/powerpoint/2010/main" val="291294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0AF15D-85CE-48F0-850A-5965BD8E65DA}"/>
              </a:ext>
            </a:extLst>
          </p:cNvPr>
          <p:cNvPicPr>
            <a:picLocks noChangeAspect="1"/>
          </p:cNvPicPr>
          <p:nvPr/>
        </p:nvPicPr>
        <p:blipFill>
          <a:blip r:embed="rId3"/>
          <a:stretch>
            <a:fillRect/>
          </a:stretch>
        </p:blipFill>
        <p:spPr>
          <a:xfrm>
            <a:off x="4447323" y="1567864"/>
            <a:ext cx="4913394" cy="3609840"/>
          </a:xfrm>
          <a:prstGeom prst="rect">
            <a:avLst/>
          </a:prstGeom>
        </p:spPr>
      </p:pic>
      <p:sp>
        <p:nvSpPr>
          <p:cNvPr id="6" name="Title 1">
            <a:extLst>
              <a:ext uri="{FF2B5EF4-FFF2-40B4-BE49-F238E27FC236}">
                <a16:creationId xmlns:a16="http://schemas.microsoft.com/office/drawing/2014/main" id="{62CDD9E0-0C1E-4ED2-B85D-CE66B46DB50A}"/>
              </a:ext>
            </a:extLst>
          </p:cNvPr>
          <p:cNvSpPr txBox="1">
            <a:spLocks/>
          </p:cNvSpPr>
          <p:nvPr/>
        </p:nvSpPr>
        <p:spPr bwMode="auto">
          <a:xfrm>
            <a:off x="550800" y="396000"/>
            <a:ext cx="8100000" cy="831850"/>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lgn="l" defTabSz="889000" rtl="0" eaLnBrk="1" fontAlgn="base" hangingPunct="1">
              <a:spcBef>
                <a:spcPct val="0"/>
              </a:spcBef>
              <a:spcAft>
                <a:spcPct val="0"/>
              </a:spcAft>
              <a:defRPr sz="2400" b="1">
                <a:solidFill>
                  <a:srgbClr val="00943B"/>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a:lstStyle>
          <a:p>
            <a:pPr lvl="0"/>
            <a:r>
              <a:rPr lang="nl-NL" kern="0" dirty="0"/>
              <a:t>Delivering a Net Zero NHS</a:t>
            </a:r>
            <a:endParaRPr kumimoji="0" lang="en-GB" sz="2400" b="1" i="0" u="none" strike="noStrike" kern="0" cap="none" spc="0" normalizeH="0" baseline="0" noProof="0" dirty="0">
              <a:ln>
                <a:noFill/>
              </a:ln>
              <a:solidFill>
                <a:srgbClr val="00943B"/>
              </a:solidFill>
              <a:effectLst/>
              <a:uLnTx/>
              <a:uFillTx/>
              <a:latin typeface="Arial"/>
              <a:ea typeface="+mj-ea"/>
              <a:cs typeface="+mj-cs"/>
            </a:endParaRPr>
          </a:p>
        </p:txBody>
      </p:sp>
      <p:pic>
        <p:nvPicPr>
          <p:cNvPr id="7" name="Picture 6">
            <a:extLst>
              <a:ext uri="{FF2B5EF4-FFF2-40B4-BE49-F238E27FC236}">
                <a16:creationId xmlns:a16="http://schemas.microsoft.com/office/drawing/2014/main" id="{8416465D-89F6-467B-AB3D-06BE7F24F28B}"/>
              </a:ext>
            </a:extLst>
          </p:cNvPr>
          <p:cNvPicPr>
            <a:picLocks noChangeAspect="1"/>
          </p:cNvPicPr>
          <p:nvPr/>
        </p:nvPicPr>
        <p:blipFill>
          <a:blip r:embed="rId4"/>
          <a:stretch>
            <a:fillRect/>
          </a:stretch>
        </p:blipFill>
        <p:spPr>
          <a:xfrm>
            <a:off x="471206" y="1364416"/>
            <a:ext cx="3363947" cy="4685734"/>
          </a:xfrm>
          <a:prstGeom prst="rect">
            <a:avLst/>
          </a:prstGeom>
        </p:spPr>
      </p:pic>
    </p:spTree>
    <p:extLst>
      <p:ext uri="{BB962C8B-B14F-4D97-AF65-F5344CB8AC3E}">
        <p14:creationId xmlns:p14="http://schemas.microsoft.com/office/powerpoint/2010/main" val="287015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E65D1-8F6F-433C-9904-EA90411CCCEB}"/>
              </a:ext>
            </a:extLst>
          </p:cNvPr>
          <p:cNvSpPr>
            <a:spLocks noGrp="1"/>
          </p:cNvSpPr>
          <p:nvPr>
            <p:ph type="title"/>
          </p:nvPr>
        </p:nvSpPr>
        <p:spPr>
          <a:xfrm>
            <a:off x="550800" y="396000"/>
            <a:ext cx="8100000" cy="831850"/>
          </a:xfrm>
        </p:spPr>
        <p:txBody>
          <a:bodyPr/>
          <a:lstStyle/>
          <a:p>
            <a:r>
              <a:rPr lang="en-AU" dirty="0"/>
              <a:t>The Carbon Footprint of the NHS</a:t>
            </a:r>
            <a:endParaRPr lang="en-GB" dirty="0"/>
          </a:p>
        </p:txBody>
      </p:sp>
      <p:sp>
        <p:nvSpPr>
          <p:cNvPr id="9" name="TextBox 8">
            <a:extLst>
              <a:ext uri="{FF2B5EF4-FFF2-40B4-BE49-F238E27FC236}">
                <a16:creationId xmlns:a16="http://schemas.microsoft.com/office/drawing/2014/main" id="{60D43B85-904D-4476-8CB8-6E0027B47172}"/>
              </a:ext>
            </a:extLst>
          </p:cNvPr>
          <p:cNvSpPr txBox="1"/>
          <p:nvPr/>
        </p:nvSpPr>
        <p:spPr>
          <a:xfrm>
            <a:off x="8665029" y="1509714"/>
            <a:ext cx="914400" cy="914400"/>
          </a:xfrm>
          <a:prstGeom prst="rect">
            <a:avLst/>
          </a:prstGeom>
          <a:noFill/>
        </p:spPr>
        <p:txBody>
          <a:bodyPr wrap="none" rtlCol="0">
            <a:noAutofit/>
          </a:bodyPr>
          <a:lstStyle/>
          <a:p>
            <a:endParaRPr lang="en-GB" dirty="0" err="1">
              <a:latin typeface="+mn-lt"/>
            </a:endParaRPr>
          </a:p>
        </p:txBody>
      </p:sp>
      <p:sp>
        <p:nvSpPr>
          <p:cNvPr id="10" name="TextBox 9">
            <a:extLst>
              <a:ext uri="{FF2B5EF4-FFF2-40B4-BE49-F238E27FC236}">
                <a16:creationId xmlns:a16="http://schemas.microsoft.com/office/drawing/2014/main" id="{05BBECB7-8C63-4F05-953E-755889EE46AC}"/>
              </a:ext>
            </a:extLst>
          </p:cNvPr>
          <p:cNvSpPr txBox="1"/>
          <p:nvPr/>
        </p:nvSpPr>
        <p:spPr>
          <a:xfrm>
            <a:off x="461962" y="1484313"/>
            <a:ext cx="3360737" cy="624607"/>
          </a:xfrm>
          <a:prstGeom prst="rect">
            <a:avLst/>
          </a:prstGeom>
          <a:noFill/>
        </p:spPr>
        <p:txBody>
          <a:bodyPr wrap="square" rtlCol="0">
            <a:noAutofit/>
          </a:bodyPr>
          <a:lstStyle/>
          <a:p>
            <a:pPr algn="l"/>
            <a:r>
              <a:rPr lang="en-GB" sz="1600" b="1" dirty="0"/>
              <a:t>The NHS Carbon Footprint: </a:t>
            </a:r>
            <a:r>
              <a:rPr lang="en-GB" sz="1600" dirty="0"/>
              <a:t>emissions in the NHS’ direct control (closely matched to the Climate Change Act requirements)</a:t>
            </a:r>
          </a:p>
          <a:p>
            <a:pPr algn="l"/>
            <a:br>
              <a:rPr lang="en-GB" sz="1600" b="1" dirty="0"/>
            </a:br>
            <a:br>
              <a:rPr lang="en-GB" sz="1600" b="1" dirty="0"/>
            </a:br>
            <a:r>
              <a:rPr lang="en-GB" sz="1600" b="1" dirty="0"/>
              <a:t>The NHS Carbon Footprint Plus: </a:t>
            </a:r>
            <a:r>
              <a:rPr lang="en-GB" sz="1600" dirty="0"/>
              <a:t>wider NHS influence – including supply chain </a:t>
            </a:r>
            <a:br>
              <a:rPr lang="en-GB" sz="1600" dirty="0"/>
            </a:br>
            <a:r>
              <a:rPr lang="en-GB" sz="1600" dirty="0"/>
              <a:t>(covering the Greenhouse Gas Protocol scopes 1-3, and wider to include patient and visitor travel to and from NHS services and medicines used within the home)</a:t>
            </a:r>
          </a:p>
        </p:txBody>
      </p:sp>
      <p:pic>
        <p:nvPicPr>
          <p:cNvPr id="6" name="Picture 5" descr="Diagram&#10;&#10;Description automatically generated">
            <a:extLst>
              <a:ext uri="{FF2B5EF4-FFF2-40B4-BE49-F238E27FC236}">
                <a16:creationId xmlns:a16="http://schemas.microsoft.com/office/drawing/2014/main" id="{E13A6BB0-C6DE-4C2C-9AA8-B6FED61E4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1" y="1352360"/>
            <a:ext cx="5570218" cy="5361097"/>
          </a:xfrm>
          <a:prstGeom prst="rect">
            <a:avLst/>
          </a:prstGeom>
        </p:spPr>
      </p:pic>
    </p:spTree>
    <p:extLst>
      <p:ext uri="{BB962C8B-B14F-4D97-AF65-F5344CB8AC3E}">
        <p14:creationId xmlns:p14="http://schemas.microsoft.com/office/powerpoint/2010/main" val="31653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E65D1-8F6F-433C-9904-EA90411CCCEB}"/>
              </a:ext>
            </a:extLst>
          </p:cNvPr>
          <p:cNvSpPr>
            <a:spLocks noGrp="1"/>
          </p:cNvSpPr>
          <p:nvPr>
            <p:ph type="title"/>
          </p:nvPr>
        </p:nvSpPr>
        <p:spPr>
          <a:xfrm>
            <a:off x="540000" y="396000"/>
            <a:ext cx="8100000" cy="831850"/>
          </a:xfrm>
        </p:spPr>
        <p:txBody>
          <a:bodyPr/>
          <a:lstStyle/>
          <a:p>
            <a:r>
              <a:rPr lang="en-AU" dirty="0"/>
              <a:t>The Carbon Footprint of the NHS</a:t>
            </a:r>
            <a:endParaRPr lang="en-GB" dirty="0"/>
          </a:p>
        </p:txBody>
      </p:sp>
      <p:sp>
        <p:nvSpPr>
          <p:cNvPr id="9" name="TextBox 8">
            <a:extLst>
              <a:ext uri="{FF2B5EF4-FFF2-40B4-BE49-F238E27FC236}">
                <a16:creationId xmlns:a16="http://schemas.microsoft.com/office/drawing/2014/main" id="{60D43B85-904D-4476-8CB8-6E0027B47172}"/>
              </a:ext>
            </a:extLst>
          </p:cNvPr>
          <p:cNvSpPr txBox="1"/>
          <p:nvPr/>
        </p:nvSpPr>
        <p:spPr>
          <a:xfrm>
            <a:off x="8665029" y="1509714"/>
            <a:ext cx="914400" cy="914400"/>
          </a:xfrm>
          <a:prstGeom prst="rect">
            <a:avLst/>
          </a:prstGeom>
          <a:noFill/>
        </p:spPr>
        <p:txBody>
          <a:bodyPr wrap="none" rtlCol="0">
            <a:noAutofit/>
          </a:bodyPr>
          <a:lstStyle/>
          <a:p>
            <a:endParaRPr lang="en-GB" dirty="0" err="1">
              <a:latin typeface="+mn-lt"/>
            </a:endParaRPr>
          </a:p>
        </p:txBody>
      </p:sp>
      <p:sp>
        <p:nvSpPr>
          <p:cNvPr id="10" name="TextBox 9">
            <a:extLst>
              <a:ext uri="{FF2B5EF4-FFF2-40B4-BE49-F238E27FC236}">
                <a16:creationId xmlns:a16="http://schemas.microsoft.com/office/drawing/2014/main" id="{05BBECB7-8C63-4F05-953E-755889EE46AC}"/>
              </a:ext>
            </a:extLst>
          </p:cNvPr>
          <p:cNvSpPr txBox="1"/>
          <p:nvPr/>
        </p:nvSpPr>
        <p:spPr>
          <a:xfrm>
            <a:off x="364067" y="1057182"/>
            <a:ext cx="9541933" cy="624607"/>
          </a:xfrm>
          <a:prstGeom prst="rect">
            <a:avLst/>
          </a:prstGeom>
          <a:noFill/>
        </p:spPr>
        <p:txBody>
          <a:bodyPr wrap="square" rtlCol="0">
            <a:noAutofit/>
          </a:bodyPr>
          <a:lstStyle/>
          <a:p>
            <a:pPr algn="l"/>
            <a:r>
              <a:rPr lang="en-GB" b="1" dirty="0"/>
              <a:t>The NHS Carbon Footprint: </a:t>
            </a:r>
            <a:r>
              <a:rPr lang="en-GB" dirty="0"/>
              <a:t>emissions in the NHS’ direct control </a:t>
            </a:r>
          </a:p>
          <a:p>
            <a:pPr algn="l"/>
            <a:r>
              <a:rPr lang="en-GB" b="1" dirty="0"/>
              <a:t>The NHS Carbon Footprint Plus : </a:t>
            </a:r>
            <a:r>
              <a:rPr lang="en-GB" dirty="0"/>
              <a:t>all scopes – delivery of care, supply chain and travel </a:t>
            </a:r>
            <a:endParaRPr lang="en-GB" dirty="0">
              <a:latin typeface="+mn-lt"/>
            </a:endParaRPr>
          </a:p>
        </p:txBody>
      </p:sp>
      <p:pic>
        <p:nvPicPr>
          <p:cNvPr id="11" name="Picture 10">
            <a:extLst>
              <a:ext uri="{FF2B5EF4-FFF2-40B4-BE49-F238E27FC236}">
                <a16:creationId xmlns:a16="http://schemas.microsoft.com/office/drawing/2014/main" id="{EA8CEFF6-E684-4A3D-BE96-373BFD34767A}"/>
              </a:ext>
            </a:extLst>
          </p:cNvPr>
          <p:cNvPicPr/>
          <p:nvPr/>
        </p:nvPicPr>
        <p:blipFill>
          <a:blip r:embed="rId3">
            <a:extLst>
              <a:ext uri="{28A0092B-C50C-407E-A947-70E740481C1C}">
                <a14:useLocalDpi xmlns:a14="http://schemas.microsoft.com/office/drawing/2010/main" val="0"/>
              </a:ext>
            </a:extLst>
          </a:blip>
          <a:stretch>
            <a:fillRect/>
          </a:stretch>
        </p:blipFill>
        <p:spPr>
          <a:xfrm>
            <a:off x="1454676" y="1681789"/>
            <a:ext cx="5398970" cy="4381555"/>
          </a:xfrm>
          <a:prstGeom prst="rect">
            <a:avLst/>
          </a:prstGeom>
        </p:spPr>
      </p:pic>
      <p:sp>
        <p:nvSpPr>
          <p:cNvPr id="3" name="Rectangle 2">
            <a:extLst>
              <a:ext uri="{FF2B5EF4-FFF2-40B4-BE49-F238E27FC236}">
                <a16:creationId xmlns:a16="http://schemas.microsoft.com/office/drawing/2014/main" id="{86532797-872A-40AF-89D9-C75C24A31E8E}"/>
              </a:ext>
            </a:extLst>
          </p:cNvPr>
          <p:cNvSpPr/>
          <p:nvPr/>
        </p:nvSpPr>
        <p:spPr>
          <a:xfrm>
            <a:off x="1454676" y="6080840"/>
            <a:ext cx="2601994" cy="246221"/>
          </a:xfrm>
          <a:prstGeom prst="rect">
            <a:avLst/>
          </a:prstGeom>
        </p:spPr>
        <p:txBody>
          <a:bodyPr wrap="none">
            <a:spAutoFit/>
          </a:bodyPr>
          <a:lstStyle/>
          <a:p>
            <a:r>
              <a:rPr lang="en-GB" sz="1000" i="1" dirty="0">
                <a:latin typeface="Arial" panose="020B0604020202020204" pitchFamily="34" charset="0"/>
                <a:ea typeface="Calibri" panose="020F0502020204030204" pitchFamily="34" charset="0"/>
              </a:rPr>
              <a:t>Sources of carbon emissions by proportion</a:t>
            </a:r>
            <a:endParaRPr lang="en-GB" sz="1000" dirty="0"/>
          </a:p>
        </p:txBody>
      </p:sp>
      <p:sp>
        <p:nvSpPr>
          <p:cNvPr id="4" name="Rectangle 3">
            <a:extLst>
              <a:ext uri="{FF2B5EF4-FFF2-40B4-BE49-F238E27FC236}">
                <a16:creationId xmlns:a16="http://schemas.microsoft.com/office/drawing/2014/main" id="{922F711E-D41A-4183-A006-075D9DA45B92}"/>
              </a:ext>
            </a:extLst>
          </p:cNvPr>
          <p:cNvSpPr/>
          <p:nvPr/>
        </p:nvSpPr>
        <p:spPr>
          <a:xfrm>
            <a:off x="4953000" y="6063344"/>
            <a:ext cx="4953000" cy="246221"/>
          </a:xfrm>
          <a:prstGeom prst="rect">
            <a:avLst/>
          </a:prstGeom>
        </p:spPr>
        <p:txBody>
          <a:bodyPr>
            <a:spAutoFit/>
          </a:bodyPr>
          <a:lstStyle/>
          <a:p>
            <a:r>
              <a:rPr lang="en-GB" sz="1000" i="1" dirty="0">
                <a:latin typeface="Arial" panose="020B0604020202020204" pitchFamily="34" charset="0"/>
                <a:ea typeface="Calibri" panose="020F0502020204030204" pitchFamily="34" charset="0"/>
              </a:rPr>
              <a:t>Sources of carbon emissions by activity type and setting of care</a:t>
            </a:r>
            <a:endParaRPr lang="en-GB" sz="1000" dirty="0"/>
          </a:p>
        </p:txBody>
      </p:sp>
    </p:spTree>
    <p:extLst>
      <p:ext uri="{BB962C8B-B14F-4D97-AF65-F5344CB8AC3E}">
        <p14:creationId xmlns:p14="http://schemas.microsoft.com/office/powerpoint/2010/main" val="302110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A0EE8E-CB79-4FEA-8DFA-388312020316}"/>
              </a:ext>
            </a:extLst>
          </p:cNvPr>
          <p:cNvSpPr>
            <a:spLocks noGrp="1"/>
          </p:cNvSpPr>
          <p:nvPr>
            <p:ph type="body" sz="quarter" idx="10"/>
          </p:nvPr>
        </p:nvSpPr>
        <p:spPr/>
        <p:txBody>
          <a:bodyPr/>
          <a:lstStyle/>
          <a:p>
            <a:endParaRPr lang="en-GB"/>
          </a:p>
        </p:txBody>
      </p:sp>
      <p:sp>
        <p:nvSpPr>
          <p:cNvPr id="3" name="Title 2">
            <a:extLst>
              <a:ext uri="{FF2B5EF4-FFF2-40B4-BE49-F238E27FC236}">
                <a16:creationId xmlns:a16="http://schemas.microsoft.com/office/drawing/2014/main" id="{FFF1AAD2-30D3-422F-B8AC-0E9B58EFE63E}"/>
              </a:ext>
            </a:extLst>
          </p:cNvPr>
          <p:cNvSpPr>
            <a:spLocks noGrp="1"/>
          </p:cNvSpPr>
          <p:nvPr>
            <p:ph type="title"/>
          </p:nvPr>
        </p:nvSpPr>
        <p:spPr/>
        <p:txBody>
          <a:bodyPr/>
          <a:lstStyle/>
          <a:p>
            <a:endParaRPr lang="en-GB"/>
          </a:p>
        </p:txBody>
      </p:sp>
      <p:pic>
        <p:nvPicPr>
          <p:cNvPr id="30722" name="Picture 2">
            <a:extLst>
              <a:ext uri="{FF2B5EF4-FFF2-40B4-BE49-F238E27FC236}">
                <a16:creationId xmlns:a16="http://schemas.microsoft.com/office/drawing/2014/main" id="{7DD91097-E571-4D69-B815-94A6FC9F1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71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9D33-DEAE-4A8E-925A-1CF19D598F20}"/>
              </a:ext>
            </a:extLst>
          </p:cNvPr>
          <p:cNvSpPr>
            <a:spLocks noGrp="1"/>
          </p:cNvSpPr>
          <p:nvPr>
            <p:ph type="title"/>
          </p:nvPr>
        </p:nvSpPr>
        <p:spPr/>
        <p:txBody>
          <a:bodyPr/>
          <a:lstStyle/>
          <a:p>
            <a:r>
              <a:rPr lang="en-AU" dirty="0"/>
              <a:t>Net Zero – Ambitious, Credible Targets</a:t>
            </a:r>
            <a:endParaRPr lang="en-GB" dirty="0"/>
          </a:p>
        </p:txBody>
      </p:sp>
      <p:graphicFrame>
        <p:nvGraphicFramePr>
          <p:cNvPr id="6" name="Table 6">
            <a:extLst>
              <a:ext uri="{FF2B5EF4-FFF2-40B4-BE49-F238E27FC236}">
                <a16:creationId xmlns:a16="http://schemas.microsoft.com/office/drawing/2014/main" id="{58703CB8-7D2D-4660-9B35-7371D5389036}"/>
              </a:ext>
            </a:extLst>
          </p:cNvPr>
          <p:cNvGraphicFramePr>
            <a:graphicFrameLocks noGrp="1"/>
          </p:cNvGraphicFramePr>
          <p:nvPr>
            <p:extLst>
              <p:ext uri="{D42A27DB-BD31-4B8C-83A1-F6EECF244321}">
                <p14:modId xmlns:p14="http://schemas.microsoft.com/office/powerpoint/2010/main" val="1581104219"/>
              </p:ext>
            </p:extLst>
          </p:nvPr>
        </p:nvGraphicFramePr>
        <p:xfrm>
          <a:off x="471222" y="1384557"/>
          <a:ext cx="8400538" cy="1863609"/>
        </p:xfrm>
        <a:graphic>
          <a:graphicData uri="http://schemas.openxmlformats.org/drawingml/2006/table">
            <a:tbl>
              <a:tblPr firstRow="1" bandRow="1">
                <a:tableStyleId>{5C22544A-7EE6-4342-B048-85BDC9FD1C3A}</a:tableStyleId>
              </a:tblPr>
              <a:tblGrid>
                <a:gridCol w="3268980">
                  <a:extLst>
                    <a:ext uri="{9D8B030D-6E8A-4147-A177-3AD203B41FA5}">
                      <a16:colId xmlns:a16="http://schemas.microsoft.com/office/drawing/2014/main" val="4126270603"/>
                    </a:ext>
                  </a:extLst>
                </a:gridCol>
                <a:gridCol w="3357349">
                  <a:extLst>
                    <a:ext uri="{9D8B030D-6E8A-4147-A177-3AD203B41FA5}">
                      <a16:colId xmlns:a16="http://schemas.microsoft.com/office/drawing/2014/main" val="3155865534"/>
                    </a:ext>
                  </a:extLst>
                </a:gridCol>
                <a:gridCol w="1774209">
                  <a:extLst>
                    <a:ext uri="{9D8B030D-6E8A-4147-A177-3AD203B41FA5}">
                      <a16:colId xmlns:a16="http://schemas.microsoft.com/office/drawing/2014/main" val="3606548580"/>
                    </a:ext>
                  </a:extLst>
                </a:gridCol>
              </a:tblGrid>
              <a:tr h="621203">
                <a:tc>
                  <a:txBody>
                    <a:bodyPr/>
                    <a:lstStyle/>
                    <a:p>
                      <a:r>
                        <a:rPr lang="en-GB" dirty="0"/>
                        <a:t>Scope</a:t>
                      </a:r>
                    </a:p>
                  </a:txBody>
                  <a:tcPr/>
                </a:tc>
                <a:tc>
                  <a:txBody>
                    <a:bodyPr/>
                    <a:lstStyle/>
                    <a:p>
                      <a:r>
                        <a:rPr lang="en-GB" dirty="0"/>
                        <a:t>Interim target</a:t>
                      </a:r>
                    </a:p>
                  </a:txBody>
                  <a:tcPr/>
                </a:tc>
                <a:tc>
                  <a:txBody>
                    <a:bodyPr/>
                    <a:lstStyle/>
                    <a:p>
                      <a:r>
                        <a:rPr lang="en-GB" dirty="0"/>
                        <a:t>Net Zero </a:t>
                      </a:r>
                    </a:p>
                  </a:txBody>
                  <a:tcPr/>
                </a:tc>
                <a:extLst>
                  <a:ext uri="{0D108BD9-81ED-4DB2-BD59-A6C34878D82A}">
                    <a16:rowId xmlns:a16="http://schemas.microsoft.com/office/drawing/2014/main" val="3762325648"/>
                  </a:ext>
                </a:extLst>
              </a:tr>
              <a:tr h="621203">
                <a:tc>
                  <a:txBody>
                    <a:bodyPr/>
                    <a:lstStyle/>
                    <a:p>
                      <a:r>
                        <a:rPr lang="en-GB" b="1" dirty="0"/>
                        <a:t>NHS Carbon Footprint</a:t>
                      </a:r>
                    </a:p>
                  </a:txBody>
                  <a:tcPr/>
                </a:tc>
                <a:tc>
                  <a:txBody>
                    <a:bodyPr/>
                    <a:lstStyle/>
                    <a:p>
                      <a:r>
                        <a:rPr lang="en-GB" b="1" dirty="0"/>
                        <a:t>80% </a:t>
                      </a:r>
                      <a:r>
                        <a:rPr lang="en-GB" dirty="0"/>
                        <a:t>reduction by </a:t>
                      </a:r>
                      <a:r>
                        <a:rPr lang="en-GB" b="1" dirty="0"/>
                        <a:t>2028-32</a:t>
                      </a:r>
                    </a:p>
                  </a:txBody>
                  <a:tcPr/>
                </a:tc>
                <a:tc>
                  <a:txBody>
                    <a:bodyPr/>
                    <a:lstStyle/>
                    <a:p>
                      <a:r>
                        <a:rPr lang="en-GB" b="1" dirty="0"/>
                        <a:t>2040</a:t>
                      </a:r>
                    </a:p>
                  </a:txBody>
                  <a:tcPr/>
                </a:tc>
                <a:extLst>
                  <a:ext uri="{0D108BD9-81ED-4DB2-BD59-A6C34878D82A}">
                    <a16:rowId xmlns:a16="http://schemas.microsoft.com/office/drawing/2014/main" val="3216909126"/>
                  </a:ext>
                </a:extLst>
              </a:tr>
              <a:tr h="621203">
                <a:tc>
                  <a:txBody>
                    <a:bodyPr/>
                    <a:lstStyle/>
                    <a:p>
                      <a:r>
                        <a:rPr lang="en-GB" b="1" dirty="0"/>
                        <a:t>NHS Carbon Footprint Plus </a:t>
                      </a:r>
                    </a:p>
                  </a:txBody>
                  <a:tcPr/>
                </a:tc>
                <a:tc>
                  <a:txBody>
                    <a:bodyPr/>
                    <a:lstStyle/>
                    <a:p>
                      <a:r>
                        <a:rPr lang="en-GB" b="1" dirty="0"/>
                        <a:t>80% </a:t>
                      </a:r>
                      <a:r>
                        <a:rPr lang="en-GB" dirty="0"/>
                        <a:t>reduction by </a:t>
                      </a:r>
                      <a:r>
                        <a:rPr lang="en-GB" b="1" dirty="0"/>
                        <a:t>2036-39</a:t>
                      </a:r>
                    </a:p>
                  </a:txBody>
                  <a:tcPr/>
                </a:tc>
                <a:tc>
                  <a:txBody>
                    <a:bodyPr/>
                    <a:lstStyle/>
                    <a:p>
                      <a:r>
                        <a:rPr lang="en-GB" b="1" dirty="0"/>
                        <a:t>2045</a:t>
                      </a:r>
                    </a:p>
                  </a:txBody>
                  <a:tcPr/>
                </a:tc>
                <a:extLst>
                  <a:ext uri="{0D108BD9-81ED-4DB2-BD59-A6C34878D82A}">
                    <a16:rowId xmlns:a16="http://schemas.microsoft.com/office/drawing/2014/main" val="3075736727"/>
                  </a:ext>
                </a:extLst>
              </a:tr>
            </a:tbl>
          </a:graphicData>
        </a:graphic>
      </p:graphicFrame>
      <p:sp>
        <p:nvSpPr>
          <p:cNvPr id="10" name="Rectangle 9">
            <a:extLst>
              <a:ext uri="{FF2B5EF4-FFF2-40B4-BE49-F238E27FC236}">
                <a16:creationId xmlns:a16="http://schemas.microsoft.com/office/drawing/2014/main" id="{11376B88-6BA5-4E77-8244-8597EF765CDD}"/>
              </a:ext>
            </a:extLst>
          </p:cNvPr>
          <p:cNvSpPr/>
          <p:nvPr/>
        </p:nvSpPr>
        <p:spPr>
          <a:xfrm>
            <a:off x="471221" y="3735511"/>
            <a:ext cx="8304287" cy="1384995"/>
          </a:xfrm>
          <a:prstGeom prst="rect">
            <a:avLst/>
          </a:prstGeom>
        </p:spPr>
        <p:txBody>
          <a:bodyPr wrap="square">
            <a:spAutoFit/>
          </a:bodyPr>
          <a:lstStyle/>
          <a:p>
            <a:pPr algn="l"/>
            <a:r>
              <a:rPr lang="en-GB" dirty="0"/>
              <a:t>These dates assume that the NHS is successful in securing the investment, capacity and capability required to deliver all actions identified to date.</a:t>
            </a:r>
          </a:p>
          <a:p>
            <a:pPr algn="l"/>
            <a:endParaRPr lang="en-GB" dirty="0"/>
          </a:p>
          <a:p>
            <a:pPr algn="l"/>
            <a:r>
              <a:rPr lang="en-GB" dirty="0"/>
              <a:t>To reach the lower ends of these dates, the NHS would also need to drive for more aggressive action on its own activities (e.g. action on inhalers, anaesthetics, travel and transport) and on the action of its partners that contribute to the NHS Carbon Footprint Plus.</a:t>
            </a:r>
          </a:p>
        </p:txBody>
      </p:sp>
    </p:spTree>
    <p:extLst>
      <p:ext uri="{BB962C8B-B14F-4D97-AF65-F5344CB8AC3E}">
        <p14:creationId xmlns:p14="http://schemas.microsoft.com/office/powerpoint/2010/main" val="31595233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NHS_England_Nov15">
  <a:themeElements>
    <a:clrScheme name="Custom 4">
      <a:dk1>
        <a:sysClr val="windowText" lastClr="000000"/>
      </a:dk1>
      <a:lt1>
        <a:sysClr val="window" lastClr="FFFFFF"/>
      </a:lt1>
      <a:dk2>
        <a:srgbClr val="44546A"/>
      </a:dk2>
      <a:lt2>
        <a:srgbClr val="E7E6E6"/>
      </a:lt2>
      <a:accent1>
        <a:srgbClr val="00943B"/>
      </a:accent1>
      <a:accent2>
        <a:srgbClr val="324E9D"/>
      </a:accent2>
      <a:accent3>
        <a:srgbClr val="9275B1"/>
      </a:accent3>
      <a:accent4>
        <a:srgbClr val="A5A5A5"/>
      </a:accent4>
      <a:accent5>
        <a:srgbClr val="32BCEB"/>
      </a:accent5>
      <a:accent6>
        <a:srgbClr val="1B422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xsi="http://www.w3.org/2001/XMLSchema-instance" xmlns:p="http://schemas.microsoft.com/office/2006/metadata/propertie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78230B0F9E904F8CB53D40EBD101BF" ma:contentTypeVersion="12" ma:contentTypeDescription="Create a new document." ma:contentTypeScope="" ma:versionID="ac8b85968f6310d813ad374f74758cb0">
  <xsd:schema xmlns:xsd="http://www.w3.org/2001/XMLSchema" xmlns:xs="http://www.w3.org/2001/XMLSchema" xmlns:p="http://schemas.microsoft.com/office/2006/metadata/properties" xmlns:ns3="6925b7ee-415d-4f5f-960e-96f41bf2ab38" xmlns:ns4="fa4a029f-6996-4c14-80f9-e27036209027" targetNamespace="http://schemas.microsoft.com/office/2006/metadata/properties" ma:root="true" ma:fieldsID="81827090460825147c0049e356f03384" ns3:_="" ns4:_="">
    <xsd:import namespace="6925b7ee-415d-4f5f-960e-96f41bf2ab38"/>
    <xsd:import namespace="fa4a029f-6996-4c14-80f9-e2703620902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5b7ee-415d-4f5f-960e-96f41bf2ab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4a029f-6996-4c14-80f9-e2703620902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16B95-873D-4B6D-B295-5B1724170219}">
  <ds:schemaRefs>
    <ds:schemaRef ds:uri="http://schemas.microsoft.com/sharepoint/v3/contenttype/forms"/>
  </ds:schemaRefs>
</ds:datastoreItem>
</file>

<file path=customXml/itemProps2.xml><?xml version="1.0" encoding="utf-8"?>
<ds:datastoreItem xmlns:ds="http://schemas.openxmlformats.org/officeDocument/2006/customXml" ds:itemID="{78D00EDC-9529-46D3-865F-ED9D69FE8672}">
  <ds:schemaRefs>
    <ds:schemaRef ds:uri="http://purl.org/dc/terms/"/>
    <ds:schemaRef ds:uri="http://schemas.openxmlformats.org/package/2006/metadata/core-properties"/>
    <ds:schemaRef ds:uri="fa4a029f-6996-4c14-80f9-e27036209027"/>
    <ds:schemaRef ds:uri="http://schemas.microsoft.com/office/2006/documentManagement/types"/>
    <ds:schemaRef ds:uri="http://schemas.microsoft.com/office/infopath/2007/PartnerControls"/>
    <ds:schemaRef ds:uri="http://purl.org/dc/elements/1.1/"/>
    <ds:schemaRef ds:uri="http://schemas.microsoft.com/office/2006/metadata/properties"/>
    <ds:schemaRef ds:uri="6925b7ee-415d-4f5f-960e-96f41bf2ab38"/>
    <ds:schemaRef ds:uri="http://www.w3.org/XML/1998/namespace"/>
    <ds:schemaRef ds:uri="http://purl.org/dc/dcmitype/"/>
  </ds:schemaRefs>
</ds:datastoreItem>
</file>

<file path=customXml/itemProps3.xml><?xml version="1.0" encoding="utf-8"?>
<ds:datastoreItem xmlns:ds="http://schemas.openxmlformats.org/officeDocument/2006/customXml" ds:itemID="{A12B9C63-6094-476E-8ECD-F0EDA425E0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25b7ee-415d-4f5f-960e-96f41bf2ab38"/>
    <ds:schemaRef ds:uri="fa4a029f-6996-4c14-80f9-e270362090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H&amp;W non-recurrent</Template>
  <TotalTime>0</TotalTime>
  <Words>896</Words>
  <Application>Microsoft Office PowerPoint</Application>
  <PresentationFormat>A4 Paper (210x297 mm)</PresentationFormat>
  <Paragraphs>70</Paragraphs>
  <Slides>11</Slides>
  <Notes>8</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11</vt:i4>
      </vt:variant>
    </vt:vector>
  </HeadingPairs>
  <TitlesOfParts>
    <vt:vector size="18" baseType="lpstr">
      <vt:lpstr>Arial</vt:lpstr>
      <vt:lpstr>Courier New</vt:lpstr>
      <vt:lpstr>Trebuchet MS</vt:lpstr>
      <vt:lpstr>NHS_England_Nov15</vt:lpstr>
      <vt:lpstr>2_NHS_England_Nov15</vt:lpstr>
      <vt:lpstr>1_NHS_England_Nov15</vt:lpstr>
      <vt:lpstr>think-cell Slide</vt:lpstr>
      <vt:lpstr>Delivering a Net Zero NHS</vt:lpstr>
      <vt:lpstr>Why a Net Zero Health Service?</vt:lpstr>
      <vt:lpstr>PowerPoint Presentation</vt:lpstr>
      <vt:lpstr>Our process for the Net Zero report</vt:lpstr>
      <vt:lpstr>PowerPoint Presentation</vt:lpstr>
      <vt:lpstr>The Carbon Footprint of the NHS</vt:lpstr>
      <vt:lpstr>The Carbon Footprint of the NHS</vt:lpstr>
      <vt:lpstr>PowerPoint Presentation</vt:lpstr>
      <vt:lpstr>Net Zero – Ambitious, Credible Targets</vt:lpstr>
      <vt:lpstr>Highlighted Interventions  </vt:lpstr>
      <vt:lpstr>Highlighted Interventions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SROs group call: National programmes and regional implementation   February 2020</dc:title>
  <dc:creator/>
  <cp:lastModifiedBy/>
  <cp:revision>181</cp:revision>
  <dcterms:created xsi:type="dcterms:W3CDTF">2015-11-04T17:21:33Z</dcterms:created>
  <dcterms:modified xsi:type="dcterms:W3CDTF">2021-06-10T11:10:14Z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NHS England 2014 v2</vt:lpwstr>
  </property>
  <property fmtid="{D5CDD505-2E9C-101B-9397-08002B2CF9AE}" pid="3" name="Template Name">
    <vt:lpwstr>A4</vt:lpwstr>
  </property>
  <property fmtid="{D5CDD505-2E9C-101B-9397-08002B2CF9AE}" pid="4" name="ContentTypeId">
    <vt:lpwstr>0x010100F778230B0F9E904F8CB53D40EBD101BF</vt:lpwstr>
  </property>
  <property fmtid="{D5CDD505-2E9C-101B-9397-08002B2CF9AE}" pid="5" name="Order">
    <vt:r8>155000</vt:r8>
  </property>
</Properties>
</file>