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8" r:id="rId6"/>
    <p:sldMasterId id="2147483695" r:id="rId7"/>
    <p:sldMasterId id="2147483713" r:id="rId8"/>
  </p:sldMasterIdLst>
  <p:notesMasterIdLst>
    <p:notesMasterId r:id="rId26"/>
  </p:notesMasterIdLst>
  <p:sldIdLst>
    <p:sldId id="412" r:id="rId9"/>
    <p:sldId id="940" r:id="rId10"/>
    <p:sldId id="1119" r:id="rId11"/>
    <p:sldId id="1118" r:id="rId12"/>
    <p:sldId id="914" r:id="rId13"/>
    <p:sldId id="1106" r:id="rId14"/>
    <p:sldId id="1115" r:id="rId15"/>
    <p:sldId id="933" r:id="rId16"/>
    <p:sldId id="1117" r:id="rId17"/>
    <p:sldId id="1108" r:id="rId18"/>
    <p:sldId id="1109" r:id="rId19"/>
    <p:sldId id="1113" r:id="rId20"/>
    <p:sldId id="862" r:id="rId21"/>
    <p:sldId id="411" r:id="rId22"/>
    <p:sldId id="810" r:id="rId23"/>
    <p:sldId id="1121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EFAE6A-5084-48C2-9406-2C772B6F8CEA}" v="3" dt="2021-06-09T18:48:00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64533" autoAdjust="0"/>
  </p:normalViewPr>
  <p:slideViewPr>
    <p:cSldViewPr snapToGrid="0" snapToObjects="1">
      <p:cViewPr varScale="1">
        <p:scale>
          <a:sx n="43" d="100"/>
          <a:sy n="43" d="100"/>
        </p:scale>
        <p:origin x="1674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1536" y="-22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LLALOBOS PRATS, Elena" userId="fb90737e-8a70-4f50-947e-09f608161348" providerId="ADAL" clId="{C4EFAE6A-5084-48C2-9406-2C772B6F8CEA}"/>
    <pc:docChg chg="modSld">
      <pc:chgData name="VILLALOBOS PRATS, Elena" userId="fb90737e-8a70-4f50-947e-09f608161348" providerId="ADAL" clId="{C4EFAE6A-5084-48C2-9406-2C772B6F8CEA}" dt="2021-06-09T18:49:49.932" v="41" actId="20577"/>
      <pc:docMkLst>
        <pc:docMk/>
      </pc:docMkLst>
      <pc:sldChg chg="addSp delSp modSp">
        <pc:chgData name="VILLALOBOS PRATS, Elena" userId="fb90737e-8a70-4f50-947e-09f608161348" providerId="ADAL" clId="{C4EFAE6A-5084-48C2-9406-2C772B6F8CEA}" dt="2021-06-09T18:49:49.932" v="41" actId="20577"/>
        <pc:sldMkLst>
          <pc:docMk/>
          <pc:sldMk cId="2903465366" sldId="411"/>
        </pc:sldMkLst>
        <pc:spChg chg="mod">
          <ac:chgData name="VILLALOBOS PRATS, Elena" userId="fb90737e-8a70-4f50-947e-09f608161348" providerId="ADAL" clId="{C4EFAE6A-5084-48C2-9406-2C772B6F8CEA}" dt="2021-06-09T18:42:48.018" v="3" actId="1076"/>
          <ac:spMkLst>
            <pc:docMk/>
            <pc:sldMk cId="2903465366" sldId="411"/>
            <ac:spMk id="2" creationId="{7CFD854F-4121-4D70-9E1A-DD1DAFEFC1F8}"/>
          </ac:spMkLst>
        </pc:spChg>
        <pc:spChg chg="mod">
          <ac:chgData name="VILLALOBOS PRATS, Elena" userId="fb90737e-8a70-4f50-947e-09f608161348" providerId="ADAL" clId="{C4EFAE6A-5084-48C2-9406-2C772B6F8CEA}" dt="2021-06-09T18:49:49.932" v="41" actId="20577"/>
          <ac:spMkLst>
            <pc:docMk/>
            <pc:sldMk cId="2903465366" sldId="411"/>
            <ac:spMk id="3" creationId="{47BE157A-436E-41FA-8F58-02ED42C33AF3}"/>
          </ac:spMkLst>
        </pc:spChg>
        <pc:picChg chg="add mod">
          <ac:chgData name="VILLALOBOS PRATS, Elena" userId="fb90737e-8a70-4f50-947e-09f608161348" providerId="ADAL" clId="{C4EFAE6A-5084-48C2-9406-2C772B6F8CEA}" dt="2021-06-09T18:42:52.263" v="4" actId="14100"/>
          <ac:picMkLst>
            <pc:docMk/>
            <pc:sldMk cId="2903465366" sldId="411"/>
            <ac:picMk id="4" creationId="{57AAE9A6-25B7-4B08-AEF8-BF667D792385}"/>
          </ac:picMkLst>
        </pc:picChg>
        <pc:picChg chg="del">
          <ac:chgData name="VILLALOBOS PRATS, Elena" userId="fb90737e-8a70-4f50-947e-09f608161348" providerId="ADAL" clId="{C4EFAE6A-5084-48C2-9406-2C772B6F8CEA}" dt="2021-06-09T18:42:38.440" v="0" actId="478"/>
          <ac:picMkLst>
            <pc:docMk/>
            <pc:sldMk cId="2903465366" sldId="411"/>
            <ac:picMk id="3074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296619954329924"/>
          <c:y val="0.26441698433199123"/>
          <c:w val="0.52312470474852357"/>
          <c:h val="0.6801287778650461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42-445A-8551-B61CD0E3A3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42-445A-8551-B61CD0E3A39D}"/>
              </c:ext>
            </c:extLst>
          </c:dPt>
          <c:dLbls>
            <c:dLbl>
              <c:idx val="0"/>
              <c:layout>
                <c:manualLayout>
                  <c:x val="0.10277777777777777"/>
                  <c:y val="1.296296296296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42-445A-8551-B61CD0E3A39D}"/>
                </c:ext>
              </c:extLst>
            </c:dLbl>
            <c:dLbl>
              <c:idx val="1"/>
              <c:layout>
                <c:manualLayout>
                  <c:x val="-9.0277777777777804E-2"/>
                  <c:y val="1.296296296296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42-445A-8551-B61CD0E3A3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Sheet1!$B$8:$B$9</c:f>
              <c:strCache>
                <c:ptCount val="2"/>
                <c:pt idx="0">
                  <c:v>With health strategy/plan</c:v>
                </c:pt>
                <c:pt idx="1">
                  <c:v>Without health strategy/plan</c:v>
                </c:pt>
              </c:strCache>
            </c:strRef>
          </c:cat>
          <c:val>
            <c:numRef>
              <c:f>Sheet1!$C$8:$C$9</c:f>
              <c:numCache>
                <c:formatCode>0.0%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42-445A-8551-B61CD0E3A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69992162722987"/>
          <c:y val="8.7712058212607007E-3"/>
          <c:w val="0.68960999056548866"/>
          <c:h val="0.26709088134947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CB-49F4-9DD6-EE1F137FBE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CB-49F4-9DD6-EE1F137FBE43}"/>
              </c:ext>
            </c:extLst>
          </c:dPt>
          <c:dLbls>
            <c:dLbl>
              <c:idx val="0"/>
              <c:layout>
                <c:manualLayout>
                  <c:x val="-0.11488870000385309"/>
                  <c:y val="3.8709595228802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CB-49F4-9DD6-EE1F137FBE43}"/>
                </c:ext>
              </c:extLst>
            </c:dLbl>
            <c:dLbl>
              <c:idx val="1"/>
              <c:layout>
                <c:manualLayout>
                  <c:x val="0.11388888888888894"/>
                  <c:y val="-1.6666666666666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CB-49F4-9DD6-EE1F137FB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Sheet1!$B$8:$B$9</c:f>
              <c:strCache>
                <c:ptCount val="2"/>
                <c:pt idx="0">
                  <c:v>At least partially</c:v>
                </c:pt>
                <c:pt idx="1">
                  <c:v>Not even partially</c:v>
                </c:pt>
              </c:strCache>
            </c:strRef>
          </c:cat>
          <c:val>
            <c:numRef>
              <c:f>Sheet1!$C$8:$C$9</c:f>
              <c:numCache>
                <c:formatCode>0.0%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CB-49F4-9DD6-EE1F137FB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37319587154565"/>
          <c:y val="8.1997848395742282E-4"/>
          <c:w val="0.84366156197828579"/>
          <c:h val="7.6527767281050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726788032651851"/>
          <c:y val="0.23309580052493439"/>
          <c:w val="0.45504917038834297"/>
          <c:h val="0.6266379410906970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5B-410F-A045-4F392BB113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5B-410F-A045-4F392BB1134E}"/>
              </c:ext>
            </c:extLst>
          </c:dPt>
          <c:dLbls>
            <c:dLbl>
              <c:idx val="0"/>
              <c:layout>
                <c:manualLayout>
                  <c:x val="-1.6137235113480024E-2"/>
                  <c:y val="8.88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5B-410F-A045-4F392BB1134E}"/>
                </c:ext>
              </c:extLst>
            </c:dLbl>
            <c:dLbl>
              <c:idx val="1"/>
              <c:layout>
                <c:manualLayout>
                  <c:x val="2.5550622263010036E-2"/>
                  <c:y val="-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5B-410F-A045-4F392BB113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Sheet1!$B$8:$B$9</c:f>
              <c:strCache>
                <c:ptCount val="2"/>
                <c:pt idx="0">
                  <c:v>Fully available</c:v>
                </c:pt>
                <c:pt idx="1">
                  <c:v>Not fully available</c:v>
                </c:pt>
              </c:strCache>
            </c:strRef>
          </c:cat>
          <c:val>
            <c:numRef>
              <c:f>Sheet1!$C$8:$C$9</c:f>
              <c:numCache>
                <c:formatCode>0.0%</c:formatCode>
                <c:ptCount val="2"/>
                <c:pt idx="0">
                  <c:v>0.09</c:v>
                </c:pt>
                <c:pt idx="1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5B-410F-A045-4F392BB11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446173055751709"/>
          <c:y val="0.15369991251093612"/>
          <c:w val="0.58956022540032571"/>
          <c:h val="6.481860600758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27-404A-BC0E-2110B037DB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27-404A-BC0E-2110B037DB87}"/>
              </c:ext>
            </c:extLst>
          </c:dPt>
          <c:dLbls>
            <c:dLbl>
              <c:idx val="0"/>
              <c:layout>
                <c:manualLayout>
                  <c:x val="4.1666662109944071E-3"/>
                  <c:y val="7.9629629629629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27-404A-BC0E-2110B037DB87}"/>
                </c:ext>
              </c:extLst>
            </c:dLbl>
            <c:dLbl>
              <c:idx val="1"/>
              <c:layout>
                <c:manualLayout>
                  <c:x val="2.7777774739962376E-3"/>
                  <c:y val="-9.0740740740740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27-404A-BC0E-2110B037DB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Sheet1!$B$8:$B$9</c:f>
              <c:strCache>
                <c:ptCount val="2"/>
                <c:pt idx="0">
                  <c:v>Health projects</c:v>
                </c:pt>
                <c:pt idx="1">
                  <c:v>Non-health projects</c:v>
                </c:pt>
              </c:strCache>
            </c:strRef>
          </c:cat>
          <c:val>
            <c:numRef>
              <c:f>Sheet1!$C$8:$C$9</c:f>
              <c:numCache>
                <c:formatCode>0.0%</c:formatCode>
                <c:ptCount val="2"/>
                <c:pt idx="0">
                  <c:v>5.0000000000000001E-3</c:v>
                </c:pt>
                <c:pt idx="1">
                  <c:v>0.995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27-404A-BC0E-2110B037D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A1FE3-00F1-44F3-850B-F1E34623969A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A725A-F226-403B-AA96-3A334B8D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842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36607750" indent="-36166425" defTabSz="8842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49896713" indent="-49014063" defTabSz="884238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884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C453DE-6A0D-45BD-BF64-4910AA4E318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siProCond-Bold"/>
                <a:ea typeface="Gulim" pitchFamily="34" charset="-127"/>
                <a:cs typeface="AmsiProCond-Bold"/>
              </a:rPr>
              <a:pPr marL="0" marR="0" lvl="0" indent="0" algn="r" defTabSz="884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siProCond-Bold"/>
              <a:ea typeface="Gulim" pitchFamily="34" charset="-127"/>
              <a:cs typeface="AmsiProCond-Bold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4638" cy="37274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ko-KR" altLang="en-US" dirty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421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018EA4F4-442C-4584-B557-30058798A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1243013"/>
            <a:ext cx="5961062" cy="3354387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493DF95-C784-462D-8E90-21A3AE625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58D7C4B-D445-4A72-A589-F372F3C9A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75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628FC-1ADD-40E1-B8DA-BE094E589E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25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018EA4F4-442C-4584-B557-30058798A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1243013"/>
            <a:ext cx="5961062" cy="3354387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493DF95-C784-462D-8E90-21A3AE625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58D7C4B-D445-4A72-A589-F372F3C9A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75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628FC-1ADD-40E1-B8DA-BE094E589E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50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018EA4F4-442C-4584-B557-30058798A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1243013"/>
            <a:ext cx="5961062" cy="3354387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493DF95-C784-462D-8E90-21A3AE625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58D7C4B-D445-4A72-A589-F372F3C9A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75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628FC-1ADD-40E1-B8DA-BE094E589E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88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2FA2E833-E830-430A-96F8-72C55CF476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D57A76E0-E9C3-4B65-A422-251769022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A95EFE41-3A0B-4DC8-9DEB-0365D28DA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401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75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940A2-9171-4A10-A853-1DD9178C70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4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B3059C-3867-4882-92C7-F773FD067F6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85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2FA2E833-E830-430A-96F8-72C55CF476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D57A76E0-E9C3-4B65-A422-251769022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A95EFE41-3A0B-4DC8-9DEB-0365D28DA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401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75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940A2-9171-4A10-A853-1DD9178C70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7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24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725A-F226-403B-AA96-3A334B8DBE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3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725A-F226-403B-AA96-3A334B8DBE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8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725A-F226-403B-AA96-3A334B8DBE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0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9E24788A-1332-4AB0-BCC5-F1463264FB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1243013"/>
            <a:ext cx="5961062" cy="3354387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34DA6F3-F357-4739-BE0B-0D5E35413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60652BFE-EB6B-4CB1-A574-29F3E5C28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884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490572-0D58-45C3-899B-D27D68825EC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ulim" pitchFamily="34" charset="-127"/>
                <a:cs typeface="Arial" panose="020B0604020202020204" pitchFamily="34" charset="0"/>
              </a:rPr>
              <a:pPr marL="0" marR="0" lvl="0" indent="0" algn="r" defTabSz="884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Gulim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62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725A-F226-403B-AA96-3A334B8DBE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4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725A-F226-403B-AA96-3A334B8DBE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22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E8651367-67E6-456F-BBAE-E1DC522B4E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1243013"/>
            <a:ext cx="5961062" cy="3354387"/>
          </a:xfrm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0D1AFBE-133F-45EB-B877-DE521720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D2D7A062-A4B4-4B11-B2DF-02C1E1AE5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75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95D828-B31F-4133-A9E8-91CD867B78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018EA4F4-442C-4584-B557-30058798A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1243013"/>
            <a:ext cx="5961062" cy="3354387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493DF95-C784-462D-8E90-21A3AE625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58D7C4B-D445-4A72-A589-F372F3C9A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75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628FC-1ADD-40E1-B8DA-BE094E589E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F5CB-6E1D-ED49-8827-E4A5E77EE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0D859-3609-2D41-8794-6FD168CAA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0A818-52DE-5249-B214-ABA77BD9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37E24-CDDE-DC41-875D-CD454C1D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A7540-647C-4B40-A29F-FE2B9168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5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921F-D48A-884D-AEE9-2870D005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16B03-570D-D644-94F3-532E8178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A13BF-95B7-2E40-A43A-A270CBCB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FF792-61A4-284B-BBB6-509EF0674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19FF7-EE77-C845-A79D-D45E7C8F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8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3F6BC-CD4D-424E-8017-F1CA1E040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9B307-BD32-3D4C-ADC1-075277368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AFEA9-E48A-E74D-8343-2C10D43B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036AB-1CF0-E946-9730-9B8908F4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15484-47D3-C64F-96C9-80C0CD71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8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4543791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069864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3006602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22098546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5153750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09-Jun-21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60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67608877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380585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0100-A81A-704B-A40B-8985BC459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5614C-1B2B-1A46-BF8B-D8D5F938D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92A4-D268-FD47-A11E-9E5040DA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F03C2-8ED3-AD46-8E81-5723BA4AB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CD74C-547A-D240-B093-66E21AF5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22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6774663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00273785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Healthier Populations: Climate change, Health and Environment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620363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28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450"/>
              </a:spcAft>
              <a:buClr>
                <a:schemeClr val="tx1"/>
              </a:buClr>
              <a:buSzPct val="80000"/>
              <a:buFontTx/>
              <a:buNone/>
              <a:tabLst/>
              <a:defRPr sz="105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315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79999" y="6563884"/>
            <a:ext cx="5971600" cy="247650"/>
          </a:xfrm>
        </p:spPr>
        <p:txBody>
          <a:bodyPr lIns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450"/>
              </a:spcAft>
              <a:buClr>
                <a:schemeClr val="tx1"/>
              </a:buClr>
              <a:buSzPct val="80000"/>
              <a:buFontTx/>
              <a:buNone/>
              <a:tabLst/>
              <a:defRPr sz="75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45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US" dirty="0"/>
              <a:t>Healthier Populations: Climate change, Health and Environment</a:t>
            </a:r>
            <a:endParaRPr lang="en-GB" dirty="0"/>
          </a:p>
          <a:p>
            <a:endParaRPr lang="en-GB" dirty="0"/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" y="4482001"/>
            <a:ext cx="12191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999" y="5440855"/>
            <a:ext cx="11211172" cy="288000"/>
          </a:xfrm>
          <a:noFill/>
        </p:spPr>
        <p:txBody>
          <a:bodyPr lIns="0" rIns="90000">
            <a:noAutofit/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7460679" y="485184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4953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1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5F25C-B8D8-45F9-9C80-5699EEACB709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|     </a:t>
            </a:r>
            <a:r>
              <a:rPr lang="en-US" dirty="0"/>
              <a:t>Healthier Populations: Climate change, Health and Environment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833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C78BF3F-558A-4B3C-B451-D04BA3C54A4A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|     </a:t>
            </a:r>
            <a:r>
              <a:rPr lang="en-US" dirty="0"/>
              <a:t>Healthier Populations: Climate change, Health and Environment</a:t>
            </a:r>
            <a:endParaRPr lang="en-GB" dirty="0"/>
          </a:p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80001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05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05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911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450"/>
              </a:spcAft>
              <a:buClr>
                <a:schemeClr val="tx1"/>
              </a:buClr>
              <a:buSzPct val="80000"/>
              <a:buFontTx/>
              <a:buNone/>
              <a:tabLst/>
              <a:defRPr sz="105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45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B9FF11-A344-43C4-823B-F8CC00676CD1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|     </a:t>
            </a:r>
            <a:r>
              <a:rPr lang="en-US" dirty="0"/>
              <a:t>Healthier Populations: Climate change, Health and Environment</a:t>
            </a:r>
            <a:endParaRPr lang="en-GB" dirty="0"/>
          </a:p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01119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450"/>
              </a:spcAft>
              <a:buClr>
                <a:schemeClr val="tx1"/>
              </a:buClr>
              <a:buSzPct val="80000"/>
              <a:buFontTx/>
              <a:buNone/>
              <a:tabLst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75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r>
              <a:rPr lang="en-US" dirty="0"/>
              <a:t>Healthier Populations: Climate change, Health and Environment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05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GB" noProof="0" dirty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460679" y="488563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2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315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236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073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22D3-C6EC-EB4D-8D49-46A54AAB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05A03-122F-B243-896A-5AC289C37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7DA4B-4989-4449-9864-BB46716A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051ED-DEE9-CD41-AE78-42527BF0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03ADE-654B-CE4A-937A-DD1DBFC5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29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1648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1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4482001"/>
            <a:ext cx="12191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999" y="5440855"/>
            <a:ext cx="11211172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7460678" y="485184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775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5F25C-B8D8-45F9-9C80-5699EEACB709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905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5FFF000-091D-47C5-9387-17D52AD2CE62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96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C78BF3F-558A-4B3C-B451-D04BA3C54A4A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539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00EC954-D5DE-4DD1-907A-F19F26ED4621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464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39959C5-8A63-4BDF-9345-C80A98690B8E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603599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B9FF11-A344-43C4-823B-F8CC00676CD1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32643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29A7516-E6F8-4BF1-9169-1AE6A8B4C4E1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4051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BCF4-16DB-2847-9EAE-898A3C92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A0A00-41EA-6A4B-8233-A6CF69D73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056DE-722B-E44B-98AA-89B5083ED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BF01-C478-8847-B02F-0F4A9E15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A3C7E-C9ED-EC49-BAD3-1D48BECF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39D21-47B7-DD40-A82D-24327CAA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46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31EE352-73CD-4388-84F2-249FAFD249D6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84096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826542-68AB-4EF5-B2B7-7C8D70871A17}" type="datetime1">
              <a:rPr lang="en-GB" noProof="0" smtClean="0"/>
              <a:pPr/>
              <a:t>09/06/2021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8856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"/>
            <a:ext cx="12192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B999A-019E-47DF-9626-59D35A5C5D1F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071164" y="371958"/>
            <a:ext cx="26352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198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99262F6C-3198-4C0D-9FD3-A522B66D4040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124607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8F2AE24-6C3D-4363-8DA8-E9E849065A01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2953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460678" y="488563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9207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739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259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394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16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334F-043B-BF41-AC19-139B1A61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DF4F4-AB12-A346-93A9-5E912713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629F9-DD2D-A14D-A929-458D879F1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4F923-6B70-5944-9245-0E4F1C91A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90699-A997-C043-B09D-0048E8F87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8B277-FC8F-E546-9D56-2A3B1F18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182B2-2E0D-7F4D-873F-02ED97AD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7C680-AFFF-F64E-B170-91CFE41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98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694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413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69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038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446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616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235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85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5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79EC-D376-664B-9D8D-B7AD54E0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CE3A7-5864-E548-AED8-33C2C1791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1D944-5FEA-7A4A-B897-8A2F2A55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E7E1-AFD8-744D-9EDC-5CC58F6C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23F37-5C45-B740-8B76-1CEC9E83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92656-2712-6F48-849A-982524BC2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96238-7449-6E42-AD8C-6396F249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3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631E-40D2-C147-A4EE-57FE6E2B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F774F-5626-FD4B-BAC7-6923D29BB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27457-C70E-6E42-943E-C10E50CC6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DD612-E25C-3F4D-9841-5153ABC4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F67AB-1FF3-2540-9D0F-EEBFD479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0F9A0-0578-6643-BECA-2810ABD9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3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0710-38AE-274B-AFBB-85AE1413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C687F-9A79-D540-B9FC-738DDC43D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61989-2D2F-2C4A-8290-6409704C9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7C7BF-FB74-C941-B171-849E8D53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7E0EE-9BB9-9F4C-998C-402B13A9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2355D-87BD-9F46-9BE9-FCE62377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w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60745D-0469-DA4E-939F-95F428A8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EA19E-E9A6-4E41-9D71-2034CDC63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7C509-0827-DB42-A65D-8765D9F69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CC40A-AAB1-1B4F-B6F1-708A991FA8AF}" type="datetimeFigureOut">
              <a:rPr lang="en-US" smtClean="0"/>
              <a:t>09-Jun-21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5E723-CEE9-BD40-8DFF-3F9E0B924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A356C-0EF2-2448-885C-4E9859AAA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5F303-9A9B-F842-A99F-653E108E2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9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A9C5F-569E-41BE-B5E5-7CBFE1B687B2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|     </a:t>
            </a:r>
            <a:r>
              <a:rPr lang="en-US"/>
              <a:t>Healthier Populations: Climate change, Health and Environment</a:t>
            </a:r>
            <a:endParaRPr lang="en-GB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4952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9DC132F-517E-4728-8100-D83E2BF1CD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CE8452-A7A9-4056-A096-23C827F57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1" y="1381125"/>
            <a:ext cx="11055349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28" name="Line 4">
            <a:extLst>
              <a:ext uri="{FF2B5EF4-FFF2-40B4-BE49-F238E27FC236}">
                <a16:creationId xmlns:a16="http://schemas.microsoft.com/office/drawing/2014/main" id="{F99D3180-923A-4D79-AFEF-546933735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46188"/>
            <a:ext cx="12192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2FC1BE-61A7-492C-BB9A-9DCB7ADB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" y="6015038"/>
            <a:ext cx="12192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rtl="1" eaLnBrk="1" hangingPunct="1">
              <a:defRPr/>
            </a:pPr>
            <a:endParaRPr lang="en-US" altLang="en-US" sz="2400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4C19D5FB-3399-44D6-8458-CC4552B94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84" y="6399214"/>
            <a:ext cx="474133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39705A05-C864-4D70-8D14-F70B08FEEA98}" type="slidenum">
              <a:rPr lang="ar-SA" altLang="en-US" sz="1500" b="1" smtClean="0">
                <a:solidFill>
                  <a:srgbClr val="72BBE8"/>
                </a:solidFill>
                <a:latin typeface="Arial Narrow" panose="020B0606020202030204" pitchFamily="34" charset="0"/>
              </a:rPr>
              <a:pPr algn="r" eaLnBrk="1" hangingPunct="1">
                <a:defRPr/>
              </a:pPr>
              <a:t>‹#›</a:t>
            </a:fld>
            <a:r>
              <a:rPr lang="en-US" altLang="en-US" sz="1500" b="1">
                <a:solidFill>
                  <a:srgbClr val="72BBE8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100" b="1" baseline="14000">
                <a:solidFill>
                  <a:schemeClr val="bg1"/>
                </a:solidFill>
                <a:latin typeface="Arial Narrow" panose="020B0606020202030204" pitchFamily="34" charset="0"/>
              </a:rPr>
              <a:t>|</a:t>
            </a:r>
          </a:p>
        </p:txBody>
      </p:sp>
      <p:pic>
        <p:nvPicPr>
          <p:cNvPr id="2" name="Picture 8" descr="WHO-EN-white-H">
            <a:extLst>
              <a:ext uri="{FF2B5EF4-FFF2-40B4-BE49-F238E27FC236}">
                <a16:creationId xmlns:a16="http://schemas.microsoft.com/office/drawing/2014/main" id="{68A22CF3-088F-4FE3-A5CC-C273BCF1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17" y="6040438"/>
            <a:ext cx="294428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90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anose="05000000000000000000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anose="020B0604020202020204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5713" indent="-26987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3700" indent="-227013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9138" indent="-14605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63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035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607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17938" indent="-146050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79999" y="36761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0000" y="180762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80000" y="658820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0087168E-D4AA-4E26-BAB4-555C1D81D0C3}" type="datetime1">
              <a:rPr lang="en-GB" noProof="0" smtClean="0"/>
              <a:t>09/06/2021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392992" y="658820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416433" y="658820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9071164" y="379578"/>
            <a:ext cx="2635200" cy="694800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306436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60363" indent="-17938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472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A029817-7452-4138-BAC6-4E4645D9843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1084730"/>
            <a:chExt cx="9143997" cy="57732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8F3ED2-093F-41F3-A26B-78036B40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084730"/>
              <a:ext cx="9143997" cy="577327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8C75AE-8279-4E74-A021-FCEA6CC22129}"/>
                </a:ext>
              </a:extLst>
            </p:cNvPr>
            <p:cNvSpPr/>
            <p:nvPr/>
          </p:nvSpPr>
          <p:spPr>
            <a:xfrm>
              <a:off x="7279383" y="6523964"/>
              <a:ext cx="1167307" cy="213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buClr>
                  <a:srgbClr val="000000"/>
                </a:buClr>
              </a:pPr>
              <a:r>
                <a:rPr lang="en-GB" sz="105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Noah Berger/AP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798075" y="779000"/>
            <a:ext cx="10595847" cy="154515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 defTabSz="914400"/>
            <a:r>
              <a:rPr lang="en-GB" sz="4800" dirty="0">
                <a:solidFill>
                  <a:srgbClr val="FFFFFF"/>
                </a:solidFill>
                <a:latin typeface="AmsiProCond-Bold"/>
              </a:rPr>
              <a:t>Building Climate Resilient Health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14608"/>
            <a:ext cx="1728192" cy="52292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BC56B9-46B4-45E8-839E-4692832A5295}"/>
              </a:ext>
            </a:extLst>
          </p:cNvPr>
          <p:cNvCxnSpPr>
            <a:cxnSpLocks/>
          </p:cNvCxnSpPr>
          <p:nvPr/>
        </p:nvCxnSpPr>
        <p:spPr>
          <a:xfrm flipV="1">
            <a:off x="1739516" y="2210650"/>
            <a:ext cx="8712968" cy="441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B1FC9C7-26BB-464D-8377-3FD4128371F2}"/>
              </a:ext>
            </a:extLst>
          </p:cNvPr>
          <p:cNvSpPr txBox="1">
            <a:spLocks/>
          </p:cNvSpPr>
          <p:nvPr/>
        </p:nvSpPr>
        <p:spPr>
          <a:xfrm>
            <a:off x="1258872" y="2033483"/>
            <a:ext cx="9674255" cy="154515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 defTabSz="914400"/>
            <a:r>
              <a:rPr lang="en-GB" sz="3600" dirty="0">
                <a:solidFill>
                  <a:srgbClr val="FFFF00"/>
                </a:solidFill>
                <a:latin typeface="AmsiProCond-Bold"/>
              </a:rPr>
              <a:t>Diarmid Campbell</a:t>
            </a:r>
            <a:r>
              <a:rPr lang="en-US" sz="3600" dirty="0">
                <a:solidFill>
                  <a:srgbClr val="FFFF00"/>
                </a:solidFill>
                <a:latin typeface="AmsiProCond-Bold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AmsiProCond-Bold"/>
              </a:rPr>
              <a:t>Lendrum</a:t>
            </a:r>
            <a:r>
              <a:rPr lang="en-US" sz="3600" dirty="0">
                <a:solidFill>
                  <a:srgbClr val="FFFF00"/>
                </a:solidFill>
                <a:latin typeface="AmsiProCond-Bold"/>
              </a:rPr>
              <a:t>, WHO</a:t>
            </a:r>
            <a:endParaRPr lang="en-GB" sz="3600" dirty="0">
              <a:solidFill>
                <a:srgbClr val="FFFF00"/>
              </a:solidFill>
              <a:latin typeface="AmsiProCond-Bold"/>
            </a:endParaRPr>
          </a:p>
        </p:txBody>
      </p:sp>
    </p:spTree>
    <p:extLst>
      <p:ext uri="{BB962C8B-B14F-4D97-AF65-F5344CB8AC3E}">
        <p14:creationId xmlns:p14="http://schemas.microsoft.com/office/powerpoint/2010/main" val="41032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>
            <a:extLst>
              <a:ext uri="{FF2B5EF4-FFF2-40B4-BE49-F238E27FC236}">
                <a16:creationId xmlns:a16="http://schemas.microsoft.com/office/drawing/2014/main" id="{18AA3399-060B-4BD7-AC32-1654FAAB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467" y="863206"/>
            <a:ext cx="5718531" cy="62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8" tIns="34284" rIns="68568" bIns="34284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5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rtl="1">
              <a:spcBef>
                <a:spcPct val="0"/>
              </a:spcBef>
              <a:buClrTx/>
              <a:buNone/>
            </a:pPr>
            <a: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10 components to build </a:t>
            </a:r>
            <a:b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climate-resilient health systems</a:t>
            </a:r>
            <a:endParaRPr lang="fr-CH" altLang="en-US" sz="1800" b="1" dirty="0">
              <a:solidFill>
                <a:srgbClr val="FFFFFF"/>
              </a:solidFill>
              <a:latin typeface="Tw Cen MT" panose="020B0602020104020603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88DF33F-BD62-4583-90BD-AD18B1FF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512329"/>
              </p:ext>
            </p:extLst>
          </p:nvPr>
        </p:nvGraphicFramePr>
        <p:xfrm>
          <a:off x="2402115" y="1063903"/>
          <a:ext cx="7387770" cy="5682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ABE32755-A051-4501-9691-BCD7C2520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86" y="549792"/>
            <a:ext cx="11489216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GB" altLang="en-US" dirty="0"/>
              <a:t>About half of countries have some form of climate change and health strategy or plan</a:t>
            </a:r>
          </a:p>
          <a:p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330BB-3AAE-4716-857C-D14384C76A53}"/>
              </a:ext>
            </a:extLst>
          </p:cNvPr>
          <p:cNvSpPr/>
          <p:nvPr/>
        </p:nvSpPr>
        <p:spPr>
          <a:xfrm>
            <a:off x="8490857" y="5934670"/>
            <a:ext cx="3737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Climate and Health Survey Report: Tracking Global Progress (2019):101 respondents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7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>
            <a:extLst>
              <a:ext uri="{FF2B5EF4-FFF2-40B4-BE49-F238E27FC236}">
                <a16:creationId xmlns:a16="http://schemas.microsoft.com/office/drawing/2014/main" id="{18AA3399-060B-4BD7-AC32-1654FAAB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467" y="863206"/>
            <a:ext cx="5718531" cy="62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8" tIns="34284" rIns="68568" bIns="34284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5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rtl="1">
              <a:spcBef>
                <a:spcPct val="0"/>
              </a:spcBef>
              <a:buClrTx/>
              <a:buNone/>
            </a:pPr>
            <a: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10 components to build </a:t>
            </a:r>
            <a:b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climate-resilient health systems</a:t>
            </a:r>
            <a:endParaRPr lang="fr-CH" altLang="en-US" sz="1800" b="1" dirty="0">
              <a:solidFill>
                <a:srgbClr val="FFFFFF"/>
              </a:solidFill>
              <a:latin typeface="Tw Cen MT" panose="020B0602020104020603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88DF33F-BD62-4583-90BD-AD18B1FF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102783"/>
              </p:ext>
            </p:extLst>
          </p:nvPr>
        </p:nvGraphicFramePr>
        <p:xfrm>
          <a:off x="-628161" y="1257643"/>
          <a:ext cx="6955436" cy="580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C6E50F1-89E9-49C1-AC02-F4F7B299E6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836543"/>
              </p:ext>
            </p:extLst>
          </p:nvPr>
        </p:nvGraphicFramePr>
        <p:xfrm>
          <a:off x="4888266" y="198949"/>
          <a:ext cx="944399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D347133B-0E36-4364-9383-955D3B7B7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24" y="249845"/>
            <a:ext cx="12084302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GB" altLang="en-US" dirty="0"/>
              <a:t>Few countries have funding to implement their climate &amp; health plans</a:t>
            </a:r>
          </a:p>
          <a:p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8C8E37-4873-4AB9-8D75-DD162304FD84}"/>
              </a:ext>
            </a:extLst>
          </p:cNvPr>
          <p:cNvSpPr/>
          <p:nvPr/>
        </p:nvSpPr>
        <p:spPr>
          <a:xfrm>
            <a:off x="1480457" y="6364126"/>
            <a:ext cx="10203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Climate and Health Survey Report: Tracking Global Progress (2019):45 respondents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191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>
            <a:extLst>
              <a:ext uri="{FF2B5EF4-FFF2-40B4-BE49-F238E27FC236}">
                <a16:creationId xmlns:a16="http://schemas.microsoft.com/office/drawing/2014/main" id="{18AA3399-060B-4BD7-AC32-1654FAAB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467" y="863206"/>
            <a:ext cx="5718531" cy="62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8" tIns="34284" rIns="68568" bIns="34284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5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rtl="1">
              <a:spcBef>
                <a:spcPct val="0"/>
              </a:spcBef>
              <a:buClrTx/>
              <a:buNone/>
            </a:pPr>
            <a: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10 components to build </a:t>
            </a:r>
            <a:b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en-GB" altLang="en-US" sz="18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climate-resilient health systems</a:t>
            </a:r>
            <a:endParaRPr lang="fr-CH" altLang="en-US" sz="1800" b="1" dirty="0">
              <a:solidFill>
                <a:srgbClr val="FFFFFF"/>
              </a:solidFill>
              <a:latin typeface="Tw Cen MT" panose="020B0602020104020603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88DF33F-BD62-4583-90BD-AD18B1FF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9296454"/>
              </p:ext>
            </p:extLst>
          </p:nvPr>
        </p:nvGraphicFramePr>
        <p:xfrm>
          <a:off x="2311526" y="1062442"/>
          <a:ext cx="7283668" cy="506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FFCDEF02-9F56-4164-BDF8-35BBDA9F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773" y="656331"/>
            <a:ext cx="9855199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GB" altLang="en-US" dirty="0"/>
              <a:t>Multilateral climate finance does not protect health from climate change</a:t>
            </a:r>
          </a:p>
          <a:p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FC725-49ED-40FC-A844-497624E28931}"/>
              </a:ext>
            </a:extLst>
          </p:cNvPr>
          <p:cNvSpPr/>
          <p:nvPr/>
        </p:nvSpPr>
        <p:spPr>
          <a:xfrm>
            <a:off x="145143" y="6484322"/>
            <a:ext cx="1311357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7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“Climate Funds Update” database for multilateral climate finance projects with objective to protect human health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233438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4">
            <a:extLst>
              <a:ext uri="{FF2B5EF4-FFF2-40B4-BE49-F238E27FC236}">
                <a16:creationId xmlns:a16="http://schemas.microsoft.com/office/drawing/2014/main" id="{11BEB075-3F5B-4913-82E6-D53CEFC9A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7938"/>
            <a:ext cx="3816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5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algn="r" rtl="1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rtl="1" eaLnBrk="1" hangingPunct="1">
              <a:spcBef>
                <a:spcPct val="0"/>
              </a:spcBef>
              <a:buClrTx/>
              <a:buNone/>
            </a:pPr>
            <a:r>
              <a:rPr lang="en-GB" altLang="en-US" sz="24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10 components to build </a:t>
            </a:r>
            <a:br>
              <a:rPr lang="en-GB" altLang="en-US" sz="24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en-GB" altLang="en-US" sz="24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climate-resilient health systems</a:t>
            </a:r>
            <a:endParaRPr lang="fr-CH" altLang="en-US" sz="2400" b="1" dirty="0">
              <a:solidFill>
                <a:srgbClr val="FFFFFF"/>
              </a:solidFill>
              <a:latin typeface="Tw Cen MT" panose="020B0602020104020603" pitchFamily="34" charset="0"/>
              <a:ea typeface="MS PGothic" panose="020B0600070205080204" pitchFamily="34" charset="-128"/>
            </a:endParaRPr>
          </a:p>
        </p:txBody>
      </p:sp>
      <p:pic>
        <p:nvPicPr>
          <p:cNvPr id="14341" name="Picture 5" descr="Cadghmpture.JPG">
            <a:extLst>
              <a:ext uri="{FF2B5EF4-FFF2-40B4-BE49-F238E27FC236}">
                <a16:creationId xmlns:a16="http://schemas.microsoft.com/office/drawing/2014/main" id="{5BDF14DB-ADDE-40C2-98A9-BD91D8FB7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43" y="1319236"/>
            <a:ext cx="1993991" cy="26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Capojlture.JPG">
            <a:extLst>
              <a:ext uri="{FF2B5EF4-FFF2-40B4-BE49-F238E27FC236}">
                <a16:creationId xmlns:a16="http://schemas.microsoft.com/office/drawing/2014/main" id="{09BBFE43-CBDA-40B4-8FAD-534057A3D7E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434" y="1319236"/>
            <a:ext cx="1907567" cy="254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6D2D35F-E8A2-4993-A0AB-99038BE3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17" y="4333277"/>
            <a:ext cx="2191740" cy="252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2EDECD4-321F-4418-B966-98F2642F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28" y="73929"/>
            <a:ext cx="9391372" cy="856528"/>
          </a:xfrm>
          <a:solidFill>
            <a:schemeClr val="bg1"/>
          </a:solidFill>
          <a:ln w="9525" cap="flat" algn="ctr">
            <a:solidFill>
              <a:schemeClr val="bg1"/>
            </a:solidFill>
            <a:miter lim="800000"/>
            <a:headEnd/>
            <a:tailEnd/>
          </a:ln>
        </p:spPr>
        <p:txBody>
          <a:bodyPr vert="horz" lIns="18000" tIns="0" rIns="360000" bIns="0" rtlCol="0" anchor="b">
            <a:noAutofit/>
          </a:bodyPr>
          <a:lstStyle/>
          <a:p>
            <a:pPr algn="ctr"/>
            <a:r>
              <a:rPr lang="en-GB" dirty="0">
                <a:latin typeface="Trebuchet MS"/>
              </a:rPr>
              <a:t>Adaptation Action Coalition Initiative:</a:t>
            </a:r>
            <a:br>
              <a:rPr lang="en-GB" dirty="0">
                <a:latin typeface="Trebuchet MS"/>
              </a:rPr>
            </a:br>
            <a:r>
              <a:rPr lang="en-GB" dirty="0">
                <a:latin typeface="Trebuchet MS"/>
              </a:rPr>
              <a:t> Building Climate Resilient Health Systems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B4F364-2609-41E5-840A-63FE001C87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29" t="16327" r="35161" b="5279"/>
          <a:stretch/>
        </p:blipFill>
        <p:spPr>
          <a:xfrm>
            <a:off x="8287658" y="4322451"/>
            <a:ext cx="2035868" cy="2548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87341-C23D-48DE-99DE-98D285CF369E}"/>
              </a:ext>
            </a:extLst>
          </p:cNvPr>
          <p:cNvSpPr/>
          <p:nvPr/>
        </p:nvSpPr>
        <p:spPr>
          <a:xfrm>
            <a:off x="0" y="1150645"/>
            <a:ext cx="6037080" cy="57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Countries commit to: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Conduct climate change and health vulnerability and adaptation assessments (V&amp;As) at population and/or health facility level;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 a Health National Adaptation Plan (HNAP) informed by the V&amp;A, for inclusion in the National Adaptation Plan;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V&amp;A and HNAP to facilitate health access to climate change funding (e.g. submission to Global Environmental Facility, Green Climate Fund or Adaptation Fund).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AB5B1-EE4F-4624-9C1D-2B29C2F7A5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07" t="23857" r="50282" b="10971"/>
          <a:stretch/>
        </p:blipFill>
        <p:spPr>
          <a:xfrm>
            <a:off x="10268258" y="4322452"/>
            <a:ext cx="1923742" cy="2527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F97CC-5401-488E-A239-F5240FCD93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62" t="19148" r="35669" b="9368"/>
          <a:stretch/>
        </p:blipFill>
        <p:spPr>
          <a:xfrm>
            <a:off x="6137317" y="1194721"/>
            <a:ext cx="2153125" cy="26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2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FD854F-4121-4D70-9E1A-DD1DAFEFC1F8}"/>
              </a:ext>
            </a:extLst>
          </p:cNvPr>
          <p:cNvSpPr txBox="1"/>
          <p:nvPr/>
        </p:nvSpPr>
        <p:spPr>
          <a:xfrm flipH="1">
            <a:off x="828069" y="104065"/>
            <a:ext cx="8449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is a V&amp;A and why is important?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E157A-436E-41FA-8F58-02ED42C33AF3}"/>
              </a:ext>
            </a:extLst>
          </p:cNvPr>
          <p:cNvSpPr txBox="1"/>
          <p:nvPr/>
        </p:nvSpPr>
        <p:spPr>
          <a:xfrm>
            <a:off x="6443012" y="1171450"/>
            <a:ext cx="540162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National or subnational assessment1 of current and future vulnerability to the health risks of climate change, and of policies and </a:t>
            </a:r>
            <a:r>
              <a:rPr lang="en-US" sz="2000" dirty="0" err="1"/>
              <a:t>programmes</a:t>
            </a:r>
            <a:r>
              <a:rPr lang="en-US" sz="2000" dirty="0"/>
              <a:t> that could increase resilience, taking into account the multiple determinants of climate-sensitive health outcomes; 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Iterative process that builds capacity at country level;  </a:t>
            </a:r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Opportunity to strengthen collaboration between researchers and policy makers; 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Inter-sectoral process led by Ministry of Health; 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Basis to manage the health risks of climate change.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AE9A6-25B7-4B08-AEF8-BF667D79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9" y="688840"/>
            <a:ext cx="5401629" cy="60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>
            <a:extLst>
              <a:ext uri="{FF2B5EF4-FFF2-40B4-BE49-F238E27FC236}">
                <a16:creationId xmlns:a16="http://schemas.microsoft.com/office/drawing/2014/main" id="{259AA75C-413C-4723-A1D6-B65D73F8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41" y="122962"/>
            <a:ext cx="8864723" cy="720000"/>
          </a:xfrm>
        </p:spPr>
        <p:txBody>
          <a:bodyPr/>
          <a:lstStyle/>
          <a:p>
            <a:r>
              <a:rPr lang="en-AU" altLang="en-US" sz="3200" dirty="0"/>
              <a:t>What is an HNAP and why is it important?</a:t>
            </a:r>
          </a:p>
        </p:txBody>
      </p:sp>
      <p:sp>
        <p:nvSpPr>
          <p:cNvPr id="16388" name="Content Placeholder 7">
            <a:extLst>
              <a:ext uri="{FF2B5EF4-FFF2-40B4-BE49-F238E27FC236}">
                <a16:creationId xmlns:a16="http://schemas.microsoft.com/office/drawing/2014/main" id="{034C784A-744D-49E2-92C0-F504F66CB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574" y="1962615"/>
            <a:ext cx="4476751" cy="47545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000" dirty="0"/>
              <a:t>Evidence-based tool to guide health systems adaptation;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000" dirty="0"/>
              <a:t>Health sector’s contribution to overall (national) adaptation planning process;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000" dirty="0"/>
              <a:t>Builds on National Adaptation Programmes of Action (NAPAs);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altLang="en-US" sz="2000" dirty="0"/>
              <a:t>Provides guidance for longer-term adaptation measures;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F92BA-89CC-4A19-A339-A1F7DE28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225"/>
            <a:ext cx="4476750" cy="5819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3F6C0-87A5-4B68-9093-D06D7C35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919" y="1940313"/>
            <a:ext cx="3612420" cy="50906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4">
            <a:extLst>
              <a:ext uri="{FF2B5EF4-FFF2-40B4-BE49-F238E27FC236}">
                <a16:creationId xmlns:a16="http://schemas.microsoft.com/office/drawing/2014/main" id="{11BEB075-3F5B-4913-82E6-D53CEFC9A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7938"/>
            <a:ext cx="3816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5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algn="r" rtl="1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rtl="1" eaLnBrk="1" hangingPunct="1">
              <a:spcBef>
                <a:spcPct val="0"/>
              </a:spcBef>
              <a:buClrTx/>
              <a:buNone/>
            </a:pPr>
            <a:r>
              <a:rPr lang="en-GB" altLang="en-US" sz="24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10 components to build </a:t>
            </a:r>
            <a:br>
              <a:rPr lang="en-GB" altLang="en-US" sz="24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</a:br>
            <a:r>
              <a:rPr lang="en-GB" altLang="en-US" sz="2400" b="1" dirty="0">
                <a:solidFill>
                  <a:srgbClr val="FFFFFF"/>
                </a:solidFill>
                <a:latin typeface="Tw Cen MT" panose="020B0602020104020603" pitchFamily="34" charset="0"/>
                <a:ea typeface="MS PGothic" panose="020B0600070205080204" pitchFamily="34" charset="-128"/>
              </a:rPr>
              <a:t>climate-resilient health systems</a:t>
            </a:r>
            <a:endParaRPr lang="fr-CH" altLang="en-US" sz="2400" b="1" dirty="0">
              <a:solidFill>
                <a:srgbClr val="FFFFFF"/>
              </a:solidFill>
              <a:latin typeface="Tw Cen MT" panose="020B0602020104020603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EDECD4-321F-4418-B966-98F2642F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20" y="73929"/>
            <a:ext cx="12018781" cy="856528"/>
          </a:xfrm>
          <a:solidFill>
            <a:schemeClr val="bg1"/>
          </a:solidFill>
          <a:ln w="9525" cap="flat" algn="ctr">
            <a:solidFill>
              <a:schemeClr val="bg1"/>
            </a:solidFill>
            <a:miter lim="800000"/>
            <a:headEnd/>
            <a:tailEnd/>
          </a:ln>
        </p:spPr>
        <p:txBody>
          <a:bodyPr vert="horz" lIns="18000" tIns="0" rIns="360000" bIns="0" rtlCol="0" anchor="b">
            <a:noAutofit/>
          </a:bodyPr>
          <a:lstStyle/>
          <a:p>
            <a:pPr algn="ctr"/>
            <a:r>
              <a:rPr lang="en-GB" dirty="0">
                <a:latin typeface="Trebuchet MS"/>
              </a:rPr>
              <a:t>V&amp;As and HNAPs as the starting point for greater and longer-term investments in climate resilience &amp; environmental sustainability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C87341-C23D-48DE-99DE-98D285CF369E}"/>
              </a:ext>
            </a:extLst>
          </p:cNvPr>
          <p:cNvSpPr/>
          <p:nvPr/>
        </p:nvSpPr>
        <p:spPr>
          <a:xfrm>
            <a:off x="0" y="1731432"/>
            <a:ext cx="3523785" cy="42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Countries commit to: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the V&amp;A and HNAP to facilitate health access to climate change funding (e.g. submission to Global Environmental Facility, Green Climate Fund or Adaptation Fund).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F8B5B-AAEA-4B05-B3A8-A1956B0B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955" y="930457"/>
            <a:ext cx="81248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85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FA24C17-32A9-C74C-8738-17ED4D8A9688}"/>
              </a:ext>
            </a:extLst>
          </p:cNvPr>
          <p:cNvSpPr txBox="1"/>
          <p:nvPr/>
        </p:nvSpPr>
        <p:spPr>
          <a:xfrm>
            <a:off x="0" y="6521325"/>
            <a:ext cx="594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© Photo by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Yoshi Shimizu </a:t>
            </a:r>
            <a:r>
              <a:rPr kumimoji="0" lang="en-CH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Fiji</a:t>
            </a:r>
            <a:endParaRPr kumimoji="0" lang="en-CH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482137-3D62-4828-B403-D84F64082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6746" r="6008" b="6118"/>
          <a:stretch/>
        </p:blipFill>
        <p:spPr>
          <a:xfrm>
            <a:off x="6842151" y="1570631"/>
            <a:ext cx="5363497" cy="528736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75040010-8D0F-484F-8C32-1B85E22D79AA}"/>
              </a:ext>
            </a:extLst>
          </p:cNvPr>
          <p:cNvSpPr txBox="1">
            <a:spLocks/>
          </p:cNvSpPr>
          <p:nvPr/>
        </p:nvSpPr>
        <p:spPr>
          <a:xfrm>
            <a:off x="756319" y="5079954"/>
            <a:ext cx="7871874" cy="157987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3000" dirty="0">
              <a:solidFill>
                <a:srgbClr val="4472C4"/>
              </a:solidFill>
              <a:latin typeface="Calibri"/>
              <a:cs typeface="Calibr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3000" dirty="0">
              <a:solidFill>
                <a:srgbClr val="4472C4"/>
              </a:solidFill>
              <a:latin typeface="Calibri"/>
              <a:cs typeface="Calibr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3000" dirty="0">
              <a:solidFill>
                <a:srgbClr val="4472C4"/>
              </a:solidFill>
              <a:latin typeface="Calibri"/>
              <a:cs typeface="Calibr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4472C4"/>
                </a:solidFill>
                <a:latin typeface="Calibri"/>
                <a:cs typeface="Calibri"/>
                <a:sym typeface="Arial"/>
              </a:rPr>
              <a:t>More initiative information and resources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j-ea"/>
              <a:cs typeface="Calibri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en-GB" sz="3000" dirty="0">
                <a:solidFill>
                  <a:srgbClr val="4472C4"/>
                </a:solidFill>
                <a:latin typeface="Calibri"/>
                <a:cs typeface="Calibri"/>
                <a:sym typeface="Arial"/>
              </a:rPr>
              <a:t>https://tinyurl.com/nazn825h</a:t>
            </a:r>
            <a:endParaRPr kumimoji="0" lang="en-CH" sz="3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j-ea"/>
              <a:cs typeface="Calibri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66FD6-183C-4411-A668-08C0ACBDAABB}"/>
              </a:ext>
            </a:extLst>
          </p:cNvPr>
          <p:cNvSpPr/>
          <p:nvPr/>
        </p:nvSpPr>
        <p:spPr>
          <a:xfrm>
            <a:off x="7211634" y="1496530"/>
            <a:ext cx="2833118" cy="26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ABC11-9412-4EA1-81DB-8A5A970C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543" y="258656"/>
            <a:ext cx="1898382" cy="598386"/>
          </a:xfrm>
          <a:prstGeom prst="rect">
            <a:avLst/>
          </a:prstGeom>
        </p:spPr>
      </p:pic>
      <p:sp>
        <p:nvSpPr>
          <p:cNvPr id="8" name="Shape 399">
            <a:extLst>
              <a:ext uri="{FF2B5EF4-FFF2-40B4-BE49-F238E27FC236}">
                <a16:creationId xmlns:a16="http://schemas.microsoft.com/office/drawing/2014/main" id="{D6CDCB20-0474-482B-967C-964E2B2C4526}"/>
              </a:ext>
            </a:extLst>
          </p:cNvPr>
          <p:cNvSpPr txBox="1"/>
          <p:nvPr/>
        </p:nvSpPr>
        <p:spPr>
          <a:xfrm>
            <a:off x="756319" y="65735"/>
            <a:ext cx="4156303" cy="5216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0" tIns="22850" rIns="22850" bIns="22850" anchor="ctr">
            <a:spAutoFit/>
          </a:bodyPr>
          <a:lstStyle/>
          <a:p>
            <a:pPr defTabSz="457200" rtl="1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dirty="0">
                <a:solidFill>
                  <a:schemeClr val="accent1">
                    <a:lumMod val="75000"/>
                  </a:schemeClr>
                </a:solidFill>
              </a:rPr>
              <a:t>شك</a:t>
            </a:r>
            <a:r>
              <a:rPr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ر</a:t>
            </a:r>
          </a:p>
          <a:p>
            <a:pPr defTabSz="457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Thank you</a:t>
            </a:r>
          </a:p>
          <a:p>
            <a:pPr defTabSz="457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Gracias</a:t>
            </a:r>
          </a:p>
          <a:p>
            <a:pPr defTabSz="457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Merci</a:t>
            </a:r>
          </a:p>
          <a:p>
            <a:pPr defTabSz="457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Спасибо</a:t>
            </a:r>
          </a:p>
          <a:p>
            <a:pPr defTabSz="457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480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谢谢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457200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Vielen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Dank</a:t>
            </a:r>
            <a:endParaRPr sz="4800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968DDA-674E-4B79-A13D-A7C5CA4D4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" y="1806349"/>
            <a:ext cx="6549655" cy="5051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2B5786-B69E-4C36-9BB7-16E8745802B7}"/>
              </a:ext>
            </a:extLst>
          </p:cNvPr>
          <p:cNvSpPr/>
          <p:nvPr/>
        </p:nvSpPr>
        <p:spPr>
          <a:xfrm>
            <a:off x="0" y="-1"/>
            <a:ext cx="12192000" cy="1806349"/>
          </a:xfrm>
          <a:prstGeom prst="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2A6AD-9630-40F1-A2A7-BD1736F17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348" y="-62609"/>
            <a:ext cx="11944349" cy="1997735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900" b="1" dirty="0">
                <a:solidFill>
                  <a:schemeClr val="bg1"/>
                </a:solidFill>
              </a:rPr>
              <a:t>WHO Manifesto for a healthy recovery from COVID-19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000" b="1" i="1" dirty="0">
                <a:solidFill>
                  <a:schemeClr val="bg1"/>
                </a:solidFill>
              </a:rPr>
              <a:t>Six Prescriptions for a healthy and green recovery</a:t>
            </a:r>
            <a:endParaRPr lang="en-US" sz="2200" b="1" i="1" dirty="0">
              <a:solidFill>
                <a:schemeClr val="bg1"/>
              </a:solidFill>
            </a:endParaRPr>
          </a:p>
        </p:txBody>
      </p:sp>
      <p:pic>
        <p:nvPicPr>
          <p:cNvPr id="3074" name="4DE223CE-C586-4D3F-9EB2-FE10087F0235" descr="4DE223CE-C586-4D3F-9EB2-FE10087F0235">
            <a:extLst>
              <a:ext uri="{FF2B5EF4-FFF2-40B4-BE49-F238E27FC236}">
                <a16:creationId xmlns:a16="http://schemas.microsoft.com/office/drawing/2014/main" id="{DB296E96-F771-4B15-B8AB-F56115C5A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33368" r="16711" b="45277"/>
          <a:stretch/>
        </p:blipFill>
        <p:spPr bwMode="auto">
          <a:xfrm>
            <a:off x="7436801" y="2649930"/>
            <a:ext cx="3886920" cy="336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293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1521F-B102-4E2B-B875-2712AB6F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78" y="1294052"/>
            <a:ext cx="4264875" cy="264886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1CA1A3C-699E-4C50-A27C-B6CE4AC27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139" y="85560"/>
            <a:ext cx="8409459" cy="4841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Health initiatives are </a:t>
            </a:r>
            <a:r>
              <a:rPr lang="en-GB" altLang="en-US" dirty="0">
                <a:latin typeface="Trebuchet MS"/>
              </a:rPr>
              <a:t>central to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COP26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92CC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C6F5429-4866-4217-9081-B7D42E2A2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74" y="849277"/>
            <a:ext cx="4771281" cy="84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>
            <a:lvl1pPr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80000"/>
              </a:spcBef>
              <a:buClr>
                <a:srgbClr val="1E7FB8"/>
              </a:buClr>
            </a:pPr>
            <a:r>
              <a:rPr lang="en-US" altLang="en-US" sz="2000" dirty="0"/>
              <a:t>Building climate-resilient health systems</a:t>
            </a:r>
            <a:endParaRPr lang="en-GB" altLang="en-US" sz="200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9217F81-A76C-4C07-A4FB-0E064D92A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912" y="6294026"/>
            <a:ext cx="3049604" cy="84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>
            <a:lvl1pPr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80000"/>
              </a:spcBef>
              <a:buClr>
                <a:srgbClr val="1E7FB8"/>
              </a:buClr>
            </a:pPr>
            <a:r>
              <a:rPr lang="en-US" altLang="en-US" sz="2000" dirty="0"/>
              <a:t>Promoting healthy NDCs</a:t>
            </a:r>
            <a:endParaRPr lang="en-GB" altLang="en-US" sz="20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F6684D-5D26-4974-9DB5-1B38C0B4A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928" y="6294025"/>
            <a:ext cx="4942113" cy="84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/>
          <a:p>
            <a:pPr defTabSz="911225">
              <a:spcBef>
                <a:spcPct val="80000"/>
              </a:spcBef>
              <a:buClr>
                <a:srgbClr val="1E7FB8"/>
              </a:buClr>
            </a:pPr>
            <a:r>
              <a:rPr lang="en-US" alt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Mobilizing health voices for climate action</a:t>
            </a:r>
            <a:endParaRPr lang="en-GB" alt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age result for air pollution port harcourt">
            <a:extLst>
              <a:ext uri="{FF2B5EF4-FFF2-40B4-BE49-F238E27FC236}">
                <a16:creationId xmlns:a16="http://schemas.microsoft.com/office/drawing/2014/main" id="{CCBE1B76-C480-4073-8095-E88418A4D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79" y="3942918"/>
            <a:ext cx="4264875" cy="23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F485407-DA20-4F71-9967-6E9F895E6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19310" r="-427" b="2586"/>
          <a:stretch/>
        </p:blipFill>
        <p:spPr bwMode="auto">
          <a:xfrm>
            <a:off x="7012434" y="3942919"/>
            <a:ext cx="4055440" cy="2390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8A42AE57-C7E0-4159-9DC8-55FE03E9B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656" y="840157"/>
            <a:ext cx="5071912" cy="84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/>
          <a:p>
            <a:pPr defTabSz="911225">
              <a:spcBef>
                <a:spcPct val="80000"/>
              </a:spcBef>
              <a:buClr>
                <a:srgbClr val="1E7FB8"/>
              </a:buClr>
            </a:pPr>
            <a:r>
              <a:rPr lang="en-US" alt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Leadership in Emissions Reduction</a:t>
            </a:r>
            <a:endParaRPr lang="en-GB" alt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BC985F-0A76-46BB-84C9-053934D9ABC3}"/>
              </a:ext>
            </a:extLst>
          </p:cNvPr>
          <p:cNvGrpSpPr/>
          <p:nvPr/>
        </p:nvGrpSpPr>
        <p:grpSpPr>
          <a:xfrm>
            <a:off x="6666922" y="1270076"/>
            <a:ext cx="4561116" cy="2648866"/>
            <a:chOff x="6990921" y="1033131"/>
            <a:chExt cx="4340019" cy="24840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A153846-3C14-4814-AF12-023310F96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616" t="18986" r="20308" b="68905"/>
            <a:stretch/>
          </p:blipFill>
          <p:spPr>
            <a:xfrm>
              <a:off x="7448291" y="1033131"/>
              <a:ext cx="3882649" cy="58265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4B2FA9-6EB2-4EBE-B6BB-F9D98A42B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616" t="39644" r="20308" b="44447"/>
            <a:stretch/>
          </p:blipFill>
          <p:spPr>
            <a:xfrm>
              <a:off x="6990921" y="1459751"/>
              <a:ext cx="3882649" cy="7654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5DB8EE-A1AF-4623-82DD-8969E72FB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616" t="60767" r="20308" b="10345"/>
            <a:stretch/>
          </p:blipFill>
          <p:spPr>
            <a:xfrm>
              <a:off x="7295891" y="2127090"/>
              <a:ext cx="3882649" cy="139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2922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88465-74C6-4018-90A2-4EB507C54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8" r="631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390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989DB81-1AD7-46C3-8F8B-DF4178B4B3C3}"/>
              </a:ext>
            </a:extLst>
          </p:cNvPr>
          <p:cNvSpPr/>
          <p:nvPr/>
        </p:nvSpPr>
        <p:spPr>
          <a:xfrm>
            <a:off x="677579" y="1878470"/>
            <a:ext cx="1107528" cy="968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AC68E-7CB3-4661-9AF4-5BCC6FE77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4" y="1235789"/>
            <a:ext cx="6062821" cy="4813567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58DCE0E3-B49A-40F5-975D-A9F6796B6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270" y="147289"/>
            <a:ext cx="8409459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lvl="0"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Climate </a:t>
            </a:r>
            <a:r>
              <a:rPr lang="en-GB" altLang="en-US" dirty="0">
                <a:latin typeface="Trebuchet MS"/>
              </a:rPr>
              <a:t>change undermines the determinants of health,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increasing disease and deaths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92CC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6E8FA8-1DCA-4919-8067-6F971B3E7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475" y="1161074"/>
            <a:ext cx="6057871" cy="488828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00D5F05-730A-44AE-A713-2CFD2D842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160" y="6060769"/>
            <a:ext cx="6188499" cy="84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/>
          <a:p>
            <a:pPr defTabSz="911225">
              <a:spcBef>
                <a:spcPct val="80000"/>
              </a:spcBef>
              <a:buClr>
                <a:srgbClr val="1E7FB8"/>
              </a:buClr>
            </a:pPr>
            <a:r>
              <a:rPr lang="en-US" altLang="en-US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Identifying different health issues in National Health Vulnerability and Adaptation Assessments. 31 V&amp;As reviewed.  WHO Climate and Health Survey Report: Tracking Global Progress (2019)</a:t>
            </a:r>
            <a:endParaRPr lang="en-GB" altLang="en-US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321BD6-B634-4F6D-9B87-697AA8D36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5" t="21160" r="13588" b="8113"/>
          <a:stretch/>
        </p:blipFill>
        <p:spPr>
          <a:xfrm>
            <a:off x="1003698" y="974035"/>
            <a:ext cx="8409459" cy="5130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1A42C2-C083-4691-A20E-788CCC359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32" y="146509"/>
            <a:ext cx="8409459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Those who have contributed least to the problem are most impacted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92CC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6AE24E-43F2-4E3A-A085-A5BBF4D06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157" y="1063693"/>
            <a:ext cx="2533677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>
            <a:lvl1pPr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80000"/>
              </a:spcBef>
              <a:buClr>
                <a:srgbClr val="1E7FB8"/>
              </a:buClr>
            </a:pPr>
            <a:endParaRPr lang="en-US" altLang="en-US" sz="2200" dirty="0"/>
          </a:p>
          <a:p>
            <a:pPr>
              <a:spcBef>
                <a:spcPct val="80000"/>
              </a:spcBef>
              <a:buClr>
                <a:srgbClr val="1E7FB8"/>
              </a:buClr>
            </a:pPr>
            <a:r>
              <a:rPr lang="en-US" altLang="en-US" sz="2200" dirty="0"/>
              <a:t>Estimates of cumulative carbon emissions per capita</a:t>
            </a:r>
            <a:endParaRPr lang="en-GB" altLang="en-US" sz="1800" dirty="0"/>
          </a:p>
          <a:p>
            <a:pPr eaLnBrk="1" hangingPunct="1">
              <a:spcBef>
                <a:spcPct val="80000"/>
              </a:spcBef>
              <a:buClr>
                <a:srgbClr val="1E7FB8"/>
              </a:buClr>
            </a:pPr>
            <a:endParaRPr lang="en-US" altLang="en-US" sz="2200" dirty="0"/>
          </a:p>
          <a:p>
            <a:pPr eaLnBrk="1" hangingPunct="1">
              <a:spcBef>
                <a:spcPct val="80000"/>
              </a:spcBef>
              <a:buClr>
                <a:srgbClr val="1E7FB8"/>
              </a:buClr>
            </a:pPr>
            <a:r>
              <a:rPr lang="en-US" altLang="en-US" sz="2200" dirty="0"/>
              <a:t>WHO estimates of deaths attributable to climate change in 2000</a:t>
            </a:r>
          </a:p>
          <a:p>
            <a:pPr eaLnBrk="1" hangingPunct="1">
              <a:spcBef>
                <a:spcPct val="80000"/>
              </a:spcBef>
              <a:buClr>
                <a:srgbClr val="1E7FB8"/>
              </a:buClr>
            </a:pPr>
            <a:endParaRPr lang="en-US" altLang="en-US" sz="2200" dirty="0"/>
          </a:p>
          <a:p>
            <a:pPr eaLnBrk="1" hangingPunct="1">
              <a:spcBef>
                <a:spcPct val="80000"/>
              </a:spcBef>
              <a:buClr>
                <a:srgbClr val="1E7FB8"/>
              </a:buClr>
            </a:pPr>
            <a:endParaRPr lang="en-US" altLang="en-US" sz="2200" dirty="0"/>
          </a:p>
          <a:p>
            <a:pPr eaLnBrk="1" hangingPunct="1">
              <a:spcBef>
                <a:spcPct val="80000"/>
              </a:spcBef>
              <a:buClr>
                <a:srgbClr val="1E7FB8"/>
              </a:buClr>
            </a:pPr>
            <a:endParaRPr lang="en-US" altLang="en-US" sz="2200" dirty="0"/>
          </a:p>
          <a:p>
            <a:pPr eaLnBrk="1" hangingPunct="1">
              <a:spcBef>
                <a:spcPct val="80000"/>
              </a:spcBef>
              <a:buClr>
                <a:srgbClr val="1E7FB8"/>
              </a:buClr>
            </a:pPr>
            <a:r>
              <a:rPr lang="en-GB" altLang="en-US" sz="2200" dirty="0"/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880C70-6313-4DDB-A441-583965631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76" y="6121791"/>
            <a:ext cx="8038702" cy="84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/>
          <a:p>
            <a:pPr defTabSz="911225">
              <a:spcBef>
                <a:spcPct val="80000"/>
              </a:spcBef>
              <a:buClr>
                <a:srgbClr val="1E7FB8"/>
              </a:buClr>
            </a:pPr>
            <a:r>
              <a:rPr lang="en-US" altLang="en-US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Estimates of deaths attributable to climate change for the year 2000, from World Health Report 2002. Cumulative emissions per capita to 2002, and map projections, from Patz et al, 2007.</a:t>
            </a:r>
          </a:p>
          <a:p>
            <a:pPr defTabSz="911225">
              <a:spcBef>
                <a:spcPct val="80000"/>
              </a:spcBef>
              <a:buClr>
                <a:srgbClr val="1E7FB8"/>
              </a:buClr>
            </a:pPr>
            <a:endParaRPr lang="en-GB" altLang="en-US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9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microscope, device&#10;&#10;Description automatically generated">
            <a:extLst>
              <a:ext uri="{FF2B5EF4-FFF2-40B4-BE49-F238E27FC236}">
                <a16:creationId xmlns:a16="http://schemas.microsoft.com/office/drawing/2014/main" id="{ACB1BBF8-67DD-4A59-8716-E43B053DE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57876"/>
            <a:ext cx="6096000" cy="4185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F4D93-D79F-40BA-8314-5D9822470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1657876"/>
            <a:ext cx="6095999" cy="418590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1488259-895A-465C-A2FC-C84EB20E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497" y="410979"/>
            <a:ext cx="9843005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GB" altLang="en-US" dirty="0"/>
              <a:t>Healthcare is now a significant emitter of carbon –</a:t>
            </a:r>
          </a:p>
          <a:p>
            <a:r>
              <a:rPr lang="en-GB" altLang="en-US" dirty="0"/>
              <a:t>while some facilities have no energy access at all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0984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668774-300C-48CD-BA5B-88BEF75AED5D}"/>
              </a:ext>
            </a:extLst>
          </p:cNvPr>
          <p:cNvSpPr/>
          <p:nvPr/>
        </p:nvSpPr>
        <p:spPr>
          <a:xfrm>
            <a:off x="0" y="857250"/>
            <a:ext cx="12192000" cy="60007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43393E5A-0B83-4B9A-B501-E56AB41AE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1504950"/>
            <a:ext cx="2147888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6" tIns="25713" rIns="51426" bIns="25713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5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1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10 components to build </a:t>
            </a:r>
            <a:br>
              <a:rPr kumimoji="0" lang="en-GB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climate-resilient health systems</a:t>
            </a:r>
            <a:endParaRPr kumimoji="0" lang="fr-CH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id="{0D8A6978-1A96-46C2-AB0B-29C92DE3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49" y="1273712"/>
            <a:ext cx="5236457" cy="499730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E5F7E3-7329-4955-97EB-7E041667777B}"/>
              </a:ext>
            </a:extLst>
          </p:cNvPr>
          <p:cNvGrpSpPr/>
          <p:nvPr/>
        </p:nvGrpSpPr>
        <p:grpSpPr>
          <a:xfrm>
            <a:off x="488951" y="1136751"/>
            <a:ext cx="4197349" cy="2258148"/>
            <a:chOff x="0" y="1550688"/>
            <a:chExt cx="3162300" cy="1844209"/>
          </a:xfrm>
        </p:grpSpPr>
        <p:pic>
          <p:nvPicPr>
            <p:cNvPr id="27656" name="Picture 3">
              <a:extLst>
                <a:ext uri="{FF2B5EF4-FFF2-40B4-BE49-F238E27FC236}">
                  <a16:creationId xmlns:a16="http://schemas.microsoft.com/office/drawing/2014/main" id="{D3C03D5F-526E-4DC9-B975-E7D2F574B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2" t="13071" r="13348" b="17084"/>
            <a:stretch>
              <a:fillRect/>
            </a:stretch>
          </p:blipFill>
          <p:spPr bwMode="auto">
            <a:xfrm>
              <a:off x="65669" y="1550688"/>
              <a:ext cx="1454887" cy="104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02A078-DB11-48EE-BEE2-18FA9B61444E}"/>
                </a:ext>
              </a:extLst>
            </p:cNvPr>
            <p:cNvSpPr/>
            <p:nvPr/>
          </p:nvSpPr>
          <p:spPr>
            <a:xfrm>
              <a:off x="0" y="2656233"/>
              <a:ext cx="1458913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Health access to climate finance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13B387-C8E3-4D04-9EBD-AC4DA5227502}"/>
                </a:ext>
              </a:extLst>
            </p:cNvPr>
            <p:cNvCxnSpPr>
              <a:cxnSpLocks/>
            </p:cNvCxnSpPr>
            <p:nvPr/>
          </p:nvCxnSpPr>
          <p:spPr>
            <a:xfrm>
              <a:off x="1630363" y="2511425"/>
              <a:ext cx="15319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5FD847-A992-43AA-A283-1F7A97D7BE37}"/>
              </a:ext>
            </a:extLst>
          </p:cNvPr>
          <p:cNvGrpSpPr/>
          <p:nvPr/>
        </p:nvGrpSpPr>
        <p:grpSpPr>
          <a:xfrm>
            <a:off x="7855745" y="1157397"/>
            <a:ext cx="3760141" cy="2531569"/>
            <a:chOff x="6331744" y="1504950"/>
            <a:chExt cx="2716679" cy="2184015"/>
          </a:xfrm>
        </p:grpSpPr>
        <p:pic>
          <p:nvPicPr>
            <p:cNvPr id="27655" name="Picture 6">
              <a:extLst>
                <a:ext uri="{FF2B5EF4-FFF2-40B4-BE49-F238E27FC236}">
                  <a16:creationId xmlns:a16="http://schemas.microsoft.com/office/drawing/2014/main" id="{85BD6ABD-CC9E-4F37-B85E-6F338B5AC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49" t="26891" r="12807"/>
            <a:stretch>
              <a:fillRect/>
            </a:stretch>
          </p:blipFill>
          <p:spPr bwMode="auto">
            <a:xfrm>
              <a:off x="7517606" y="1504950"/>
              <a:ext cx="1526593" cy="1414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5" name="Rectangle 16">
              <a:extLst>
                <a:ext uri="{FF2B5EF4-FFF2-40B4-BE49-F238E27FC236}">
                  <a16:creationId xmlns:a16="http://schemas.microsoft.com/office/drawing/2014/main" id="{B0DCE72D-424D-460C-BFE7-EA0D3DFC5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360" y="2950301"/>
              <a:ext cx="151606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Health workers trained, engaged on climate</a:t>
              </a:r>
              <a:endPara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343941D-136B-4554-9CE1-FCD19282F4D5}"/>
                </a:ext>
              </a:extLst>
            </p:cNvPr>
            <p:cNvCxnSpPr>
              <a:cxnSpLocks/>
            </p:cNvCxnSpPr>
            <p:nvPr/>
          </p:nvCxnSpPr>
          <p:spPr>
            <a:xfrm>
              <a:off x="6331744" y="2179638"/>
              <a:ext cx="11858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8FB152-1DEC-429D-9D64-49E0CB043B40}"/>
              </a:ext>
            </a:extLst>
          </p:cNvPr>
          <p:cNvGrpSpPr/>
          <p:nvPr/>
        </p:nvGrpSpPr>
        <p:grpSpPr>
          <a:xfrm>
            <a:off x="8486005" y="4169239"/>
            <a:ext cx="3133168" cy="2579105"/>
            <a:chOff x="6695281" y="4118729"/>
            <a:chExt cx="3133168" cy="2579105"/>
          </a:xfrm>
        </p:grpSpPr>
        <p:sp>
          <p:nvSpPr>
            <p:cNvPr id="26636" name="Rectangle 17">
              <a:extLst>
                <a:ext uri="{FF2B5EF4-FFF2-40B4-BE49-F238E27FC236}">
                  <a16:creationId xmlns:a16="http://schemas.microsoft.com/office/drawing/2014/main" id="{2CD461DB-C853-48D0-B297-C176B7ED3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6044" y="4291747"/>
              <a:ext cx="19756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Climate informed surveillance systems</a:t>
              </a:r>
              <a:endPara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661" name="Picture 6">
              <a:extLst>
                <a:ext uri="{FF2B5EF4-FFF2-40B4-BE49-F238E27FC236}">
                  <a16:creationId xmlns:a16="http://schemas.microsoft.com/office/drawing/2014/main" id="{3A4355C4-05D9-4AEF-AF58-EB914EA03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787" y="4818001"/>
              <a:ext cx="2101662" cy="18798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373BECE9-7E6A-4E28-91DB-652E3DFD1D65}"/>
                </a:ext>
              </a:extLst>
            </p:cNvPr>
            <p:cNvCxnSpPr>
              <a:cxnSpLocks/>
            </p:cNvCxnSpPr>
            <p:nvPr/>
          </p:nvCxnSpPr>
          <p:spPr>
            <a:xfrm>
              <a:off x="6695281" y="4118729"/>
              <a:ext cx="1804987" cy="222250"/>
            </a:xfrm>
            <a:prstGeom prst="bentConnector3">
              <a:avLst>
                <a:gd name="adj1" fmla="val 100626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4D1478-63B6-4964-9266-549BF6B59DB8}"/>
              </a:ext>
            </a:extLst>
          </p:cNvPr>
          <p:cNvGrpSpPr/>
          <p:nvPr/>
        </p:nvGrpSpPr>
        <p:grpSpPr>
          <a:xfrm>
            <a:off x="518280" y="4118729"/>
            <a:ext cx="5210831" cy="2539858"/>
            <a:chOff x="518280" y="4118729"/>
            <a:chExt cx="5210831" cy="25398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F98312-E98B-47CC-AD58-D7B63588C810}"/>
                </a:ext>
              </a:extLst>
            </p:cNvPr>
            <p:cNvGrpSpPr/>
            <p:nvPr/>
          </p:nvGrpSpPr>
          <p:grpSpPr>
            <a:xfrm>
              <a:off x="518280" y="4118729"/>
              <a:ext cx="2630271" cy="2539858"/>
              <a:chOff x="320973" y="4559158"/>
              <a:chExt cx="1819862" cy="2144589"/>
            </a:xfrm>
          </p:grpSpPr>
          <p:pic>
            <p:nvPicPr>
              <p:cNvPr id="27654" name="Picture 2" descr="Résultat de recherche d'images pour &quot;st lucia smart hospitals&quot;">
                <a:extLst>
                  <a:ext uri="{FF2B5EF4-FFF2-40B4-BE49-F238E27FC236}">
                    <a16:creationId xmlns:a16="http://schemas.microsoft.com/office/drawing/2014/main" id="{9CCA9A62-0B62-48D9-BD99-6256C56BF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973" y="5129609"/>
                <a:ext cx="1784788" cy="157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3" name="Rectangle 14">
                <a:extLst>
                  <a:ext uri="{FF2B5EF4-FFF2-40B4-BE49-F238E27FC236}">
                    <a16:creationId xmlns:a16="http://schemas.microsoft.com/office/drawing/2014/main" id="{8D1275A8-00FC-40B0-96D3-E62AD0912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706" y="4559158"/>
                <a:ext cx="1784129" cy="441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Resilient, sustainable health facilities</a:t>
                </a:r>
                <a:endParaRPr kumimoji="0" lang="en-GB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2A0BB0-78B4-4F3D-84BD-4482D45ABDB6}"/>
                </a:ext>
              </a:extLst>
            </p:cNvPr>
            <p:cNvCxnSpPr>
              <a:cxnSpLocks/>
            </p:cNvCxnSpPr>
            <p:nvPr/>
          </p:nvCxnSpPr>
          <p:spPr>
            <a:xfrm>
              <a:off x="3097858" y="5565321"/>
              <a:ext cx="26312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6B8D186D-EC90-4A6A-A2A1-BC12B42A6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032" y="6271021"/>
            <a:ext cx="5750370" cy="84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0" tIns="45680" rIns="91360" bIns="45680"/>
          <a:lstStyle/>
          <a:p>
            <a:pPr algn="ctr" defTabSz="911225">
              <a:spcBef>
                <a:spcPct val="80000"/>
              </a:spcBef>
              <a:buClr>
                <a:srgbClr val="1E7FB8"/>
              </a:buClr>
            </a:pPr>
            <a:r>
              <a:rPr lang="en-US" altLang="en-US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Operational Framework for Building Climate-Resilient Health Systems (2015)</a:t>
            </a:r>
          </a:p>
          <a:p>
            <a:pPr algn="ctr" defTabSz="911225">
              <a:spcBef>
                <a:spcPct val="80000"/>
              </a:spcBef>
              <a:buClr>
                <a:srgbClr val="1E7FB8"/>
              </a:buClr>
            </a:pPr>
            <a:endParaRPr lang="en-GB" altLang="en-US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DC96D344-25E6-4791-8136-81D567638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165" y="-100406"/>
            <a:ext cx="9843005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GB" altLang="en-US" dirty="0"/>
              <a:t>Strengthen health </a:t>
            </a:r>
            <a:r>
              <a:rPr lang="en-GB" altLang="en-US" i="1" dirty="0"/>
              <a:t>system</a:t>
            </a:r>
            <a:r>
              <a:rPr lang="en-GB" altLang="en-US" dirty="0"/>
              <a:t> resilience to climate change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D0009-E5DB-4E11-8122-6D8EB7BF5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9" t="16327" r="35161" b="5279"/>
          <a:stretch/>
        </p:blipFill>
        <p:spPr>
          <a:xfrm>
            <a:off x="152117" y="1486440"/>
            <a:ext cx="3229712" cy="4345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37D46-0921-4E84-87B2-DEE3E0B2B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13" t="2462" r="1141"/>
          <a:stretch/>
        </p:blipFill>
        <p:spPr>
          <a:xfrm>
            <a:off x="8061480" y="1486441"/>
            <a:ext cx="4130520" cy="4392936"/>
          </a:xfrm>
          <a:prstGeom prst="rect">
            <a:avLst/>
          </a:prstGeom>
        </p:spPr>
      </p:pic>
      <p:pic>
        <p:nvPicPr>
          <p:cNvPr id="7" name="Google Shape;204;p24">
            <a:extLst>
              <a:ext uri="{FF2B5EF4-FFF2-40B4-BE49-F238E27FC236}">
                <a16:creationId xmlns:a16="http://schemas.microsoft.com/office/drawing/2014/main" id="{9882A7B3-737E-49F8-9241-266A6D1CBFD2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69745" y="2031997"/>
            <a:ext cx="4291735" cy="30253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C838186-5E16-4412-8B90-CEEF1521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165" y="-100406"/>
            <a:ext cx="9843005" cy="827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Trebuchet MS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GB" altLang="en-US" dirty="0"/>
              <a:t>Strengthen health </a:t>
            </a:r>
            <a:r>
              <a:rPr lang="en-GB" altLang="en-US" i="1" dirty="0"/>
              <a:t>facility</a:t>
            </a:r>
            <a:r>
              <a:rPr lang="en-GB" altLang="en-US" dirty="0"/>
              <a:t> resilience to climate change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0355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F8DF3A394F24CABCB4C44CAA5C6E6" ma:contentTypeVersion="13" ma:contentTypeDescription="Create a new document." ma:contentTypeScope="" ma:versionID="a3ac82982d71bef368a51291c3395e3f">
  <xsd:schema xmlns:xsd="http://www.w3.org/2001/XMLSchema" xmlns:xs="http://www.w3.org/2001/XMLSchema" xmlns:p="http://schemas.microsoft.com/office/2006/metadata/properties" xmlns:ns3="76f4b1c1-7fb4-47e0-ba18-3d0b32346882" xmlns:ns4="e99119b3-dde4-4b98-9207-83bff848be47" targetNamespace="http://schemas.microsoft.com/office/2006/metadata/properties" ma:root="true" ma:fieldsID="6e8049aa1bc8ec511c5f4e6b827ee87f" ns3:_="" ns4:_="">
    <xsd:import namespace="76f4b1c1-7fb4-47e0-ba18-3d0b32346882"/>
    <xsd:import namespace="e99119b3-dde4-4b98-9207-83bff848be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f4b1c1-7fb4-47e0-ba18-3d0b323468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119b3-dde4-4b98-9207-83bff848be4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DC304F-1161-4CFB-8940-1FA9BD983C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CCAAD0-3D94-490B-AED5-4AE67E7AB732}">
  <ds:schemaRefs>
    <ds:schemaRef ds:uri="http://schemas.openxmlformats.org/package/2006/metadata/core-properties"/>
    <ds:schemaRef ds:uri="http://purl.org/dc/dcmitype/"/>
    <ds:schemaRef ds:uri="e99119b3-dde4-4b98-9207-83bff848be4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76f4b1c1-7fb4-47e0-ba18-3d0b3234688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3600D9-CCD8-4682-96E5-6A66232595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f4b1c1-7fb4-47e0-ba18-3d0b32346882"/>
    <ds:schemaRef ds:uri="e99119b3-dde4-4b98-9207-83bff848be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698</Words>
  <Application>Microsoft Office PowerPoint</Application>
  <PresentationFormat>Widescreen</PresentationFormat>
  <Paragraphs>98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AmsiProCond-Bold</vt:lpstr>
      <vt:lpstr>Arial</vt:lpstr>
      <vt:lpstr>Arial Narrow</vt:lpstr>
      <vt:lpstr>Calibri</vt:lpstr>
      <vt:lpstr>Calibri Light</vt:lpstr>
      <vt:lpstr>Ebrima</vt:lpstr>
      <vt:lpstr>Helvetica Neue</vt:lpstr>
      <vt:lpstr>Symbol</vt:lpstr>
      <vt:lpstr>Times New Roman</vt:lpstr>
      <vt:lpstr>Trebuchet MS</vt:lpstr>
      <vt:lpstr>Tw Cen MT</vt:lpstr>
      <vt:lpstr>Wingdings</vt:lpstr>
      <vt:lpstr>Office Theme</vt:lpstr>
      <vt:lpstr>1_Office Theme</vt:lpstr>
      <vt:lpstr>2_master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Adaptation Action Coalition Initiative:  Building Climate Resilient Health Systems </vt:lpstr>
      <vt:lpstr>PowerPoint Presentation</vt:lpstr>
      <vt:lpstr>What is an HNAP and why is it important?</vt:lpstr>
      <vt:lpstr>V&amp;As and HNAPs as the starting point for greater and longer-term investments in climate resilience &amp; environmental sustainability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CAMPBELL-LENDRUM, Diarmid</dc:creator>
  <cp:lastModifiedBy>VILLALOBOS PRATS, Elena</cp:lastModifiedBy>
  <cp:revision>27</cp:revision>
  <dcterms:created xsi:type="dcterms:W3CDTF">2021-05-05T13:37:07Z</dcterms:created>
  <dcterms:modified xsi:type="dcterms:W3CDTF">2021-06-09T18:49:54Z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0x010100B1AF8DF3A394F24CABCB4C44CAA5C6E6</vt:lpwstr>
  </property>
</Properties>
</file>