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8"/>
  </p:notesMasterIdLst>
  <p:sldIdLst>
    <p:sldId id="345" r:id="rId5"/>
    <p:sldId id="360" r:id="rId6"/>
    <p:sldId id="347" r:id="rId7"/>
    <p:sldId id="348" r:id="rId8"/>
    <p:sldId id="367" r:id="rId9"/>
    <p:sldId id="351" r:id="rId10"/>
    <p:sldId id="353" r:id="rId11"/>
    <p:sldId id="354" r:id="rId12"/>
    <p:sldId id="355" r:id="rId13"/>
    <p:sldId id="356" r:id="rId14"/>
    <p:sldId id="357" r:id="rId15"/>
    <p:sldId id="358" r:id="rId16"/>
    <p:sldId id="368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itchFamily="2" charset="77"/>
      <p:regular r:id="rId23"/>
      <p:bold r:id="rId24"/>
      <p:italic r:id="rId25"/>
      <p:boldItalic r:id="rId26"/>
    </p:embeddedFont>
    <p:embeddedFont>
      <p:font typeface="Montserrat Medium" pitchFamily="2" charset="77"/>
      <p:regular r:id="rId27"/>
      <p:italic r:id="rId28"/>
    </p:embeddedFont>
    <p:embeddedFont>
      <p:font typeface="Montserrat SemiBold" pitchFamily="2" charset="77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86FF"/>
    <a:srgbClr val="E2FB0C"/>
    <a:srgbClr val="FFFFFF"/>
    <a:srgbClr val="D6EA23"/>
    <a:srgbClr val="E1FA0B"/>
    <a:srgbClr val="78857D"/>
    <a:srgbClr val="EBEBFF"/>
    <a:srgbClr val="FFFF00"/>
    <a:srgbClr val="000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8" autoAdjust="0"/>
    <p:restoredTop sz="96229" autoAdjust="0"/>
  </p:normalViewPr>
  <p:slideViewPr>
    <p:cSldViewPr snapToGrid="0">
      <p:cViewPr varScale="1">
        <p:scale>
          <a:sx n="128" d="100"/>
          <a:sy n="128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LA FUENTE NÚÑEZ, Vânia" userId="e9f76533-4aad-4858-aa19-4a8cfa0241e0" providerId="ADAL" clId="{C9690470-D072-40F0-8839-0344189C5505}"/>
    <pc:docChg chg="undo custSel modSld">
      <pc:chgData name="DE LA FUENTE NÚÑEZ, Vânia" userId="e9f76533-4aad-4858-aa19-4a8cfa0241e0" providerId="ADAL" clId="{C9690470-D072-40F0-8839-0344189C5505}" dt="2021-03-11T20:42:33.724" v="84" actId="207"/>
      <pc:docMkLst>
        <pc:docMk/>
      </pc:docMkLst>
      <pc:sldChg chg="modSp">
        <pc:chgData name="DE LA FUENTE NÚÑEZ, Vânia" userId="e9f76533-4aad-4858-aa19-4a8cfa0241e0" providerId="ADAL" clId="{C9690470-D072-40F0-8839-0344189C5505}" dt="2021-03-11T20:42:33.724" v="84" actId="207"/>
        <pc:sldMkLst>
          <pc:docMk/>
          <pc:sldMk cId="2896199881" sldId="358"/>
        </pc:sldMkLst>
        <pc:spChg chg="mod">
          <ac:chgData name="DE LA FUENTE NÚÑEZ, Vânia" userId="e9f76533-4aad-4858-aa19-4a8cfa0241e0" providerId="ADAL" clId="{C9690470-D072-40F0-8839-0344189C5505}" dt="2021-03-11T20:36:17.399" v="0" actId="20577"/>
          <ac:spMkLst>
            <pc:docMk/>
            <pc:sldMk cId="2896199881" sldId="358"/>
            <ac:spMk id="2" creationId="{97DF1ED3-DE3B-4337-A680-0FF71F4AF877}"/>
          </ac:spMkLst>
        </pc:spChg>
        <pc:spChg chg="mod">
          <ac:chgData name="DE LA FUENTE NÚÑEZ, Vânia" userId="e9f76533-4aad-4858-aa19-4a8cfa0241e0" providerId="ADAL" clId="{C9690470-D072-40F0-8839-0344189C5505}" dt="2021-03-11T20:42:33.724" v="84" actId="207"/>
          <ac:spMkLst>
            <pc:docMk/>
            <pc:sldMk cId="2896199881" sldId="358"/>
            <ac:spMk id="7" creationId="{A4668D6B-DEF1-4ABB-9375-7E691B294192}"/>
          </ac:spMkLst>
        </pc:spChg>
      </pc:sldChg>
    </pc:docChg>
  </pc:docChgLst>
  <pc:docChgLst>
    <pc:chgData name="DE LA FUENTE NÚÑEZ, Vânia" userId="e9f76533-4aad-4858-aa19-4a8cfa0241e0" providerId="ADAL" clId="{B9879B2E-207D-4A9D-BA5C-FD807045F381}"/>
    <pc:docChg chg="undo custSel addSld delSld modSld">
      <pc:chgData name="DE LA FUENTE NÚÑEZ, Vânia" userId="e9f76533-4aad-4858-aa19-4a8cfa0241e0" providerId="ADAL" clId="{B9879B2E-207D-4A9D-BA5C-FD807045F381}" dt="2021-03-12T09:02:01.224" v="60" actId="167"/>
      <pc:docMkLst>
        <pc:docMk/>
      </pc:docMkLst>
      <pc:sldChg chg="addSp delSp modSp">
        <pc:chgData name="DE LA FUENTE NÚÑEZ, Vânia" userId="e9f76533-4aad-4858-aa19-4a8cfa0241e0" providerId="ADAL" clId="{B9879B2E-207D-4A9D-BA5C-FD807045F381}" dt="2021-03-12T08:56:19.907" v="43"/>
        <pc:sldMkLst>
          <pc:docMk/>
          <pc:sldMk cId="2584570910" sldId="353"/>
        </pc:sldMkLst>
        <pc:picChg chg="add del mod">
          <ac:chgData name="DE LA FUENTE NÚÑEZ, Vânia" userId="e9f76533-4aad-4858-aa19-4a8cfa0241e0" providerId="ADAL" clId="{B9879B2E-207D-4A9D-BA5C-FD807045F381}" dt="2021-03-12T08:56:19.315" v="42"/>
          <ac:picMkLst>
            <pc:docMk/>
            <pc:sldMk cId="2584570910" sldId="353"/>
            <ac:picMk id="6" creationId="{295F7105-5A53-46D8-8152-40584365FE2D}"/>
          </ac:picMkLst>
        </pc:picChg>
        <pc:picChg chg="add del">
          <ac:chgData name="DE LA FUENTE NÚÑEZ, Vânia" userId="e9f76533-4aad-4858-aa19-4a8cfa0241e0" providerId="ADAL" clId="{B9879B2E-207D-4A9D-BA5C-FD807045F381}" dt="2021-03-12T08:56:19.907" v="43"/>
          <ac:picMkLst>
            <pc:docMk/>
            <pc:sldMk cId="2584570910" sldId="353"/>
            <ac:picMk id="9" creationId="{C8B75F9F-B0F9-4108-B06B-149FDE8CC589}"/>
          </ac:picMkLst>
        </pc:picChg>
      </pc:sldChg>
      <pc:sldChg chg="addSp delSp modSp">
        <pc:chgData name="DE LA FUENTE NÚÑEZ, Vânia" userId="e9f76533-4aad-4858-aa19-4a8cfa0241e0" providerId="ADAL" clId="{B9879B2E-207D-4A9D-BA5C-FD807045F381}" dt="2021-03-12T09:02:01.224" v="60" actId="167"/>
        <pc:sldMkLst>
          <pc:docMk/>
          <pc:sldMk cId="2416289288" sldId="357"/>
        </pc:sldMkLst>
        <pc:picChg chg="add mod ord">
          <ac:chgData name="DE LA FUENTE NÚÑEZ, Vânia" userId="e9f76533-4aad-4858-aa19-4a8cfa0241e0" providerId="ADAL" clId="{B9879B2E-207D-4A9D-BA5C-FD807045F381}" dt="2021-03-12T09:02:01.224" v="60" actId="167"/>
          <ac:picMkLst>
            <pc:docMk/>
            <pc:sldMk cId="2416289288" sldId="357"/>
            <ac:picMk id="3" creationId="{976D980D-FAA0-42CF-A447-23CA41395AF2}"/>
          </ac:picMkLst>
        </pc:picChg>
        <pc:picChg chg="del">
          <ac:chgData name="DE LA FUENTE NÚÑEZ, Vânia" userId="e9f76533-4aad-4858-aa19-4a8cfa0241e0" providerId="ADAL" clId="{B9879B2E-207D-4A9D-BA5C-FD807045F381}" dt="2021-03-12T08:56:31.769" v="45"/>
          <ac:picMkLst>
            <pc:docMk/>
            <pc:sldMk cId="2416289288" sldId="357"/>
            <ac:picMk id="13" creationId="{387DD83A-C3F7-432A-B5C1-1C7A2F3DA379}"/>
          </ac:picMkLst>
        </pc:picChg>
      </pc:sldChg>
      <pc:sldChg chg="addSp delSp modSp">
        <pc:chgData name="DE LA FUENTE NÚÑEZ, Vânia" userId="e9f76533-4aad-4858-aa19-4a8cfa0241e0" providerId="ADAL" clId="{B9879B2E-207D-4A9D-BA5C-FD807045F381}" dt="2021-03-12T08:59:12.013" v="59" actId="478"/>
        <pc:sldMkLst>
          <pc:docMk/>
          <pc:sldMk cId="1289796719" sldId="360"/>
        </pc:sldMkLst>
        <pc:spChg chg="add del mod">
          <ac:chgData name="DE LA FUENTE NÚÑEZ, Vânia" userId="e9f76533-4aad-4858-aa19-4a8cfa0241e0" providerId="ADAL" clId="{B9879B2E-207D-4A9D-BA5C-FD807045F381}" dt="2021-03-12T08:59:12.013" v="59" actId="478"/>
          <ac:spMkLst>
            <pc:docMk/>
            <pc:sldMk cId="1289796719" sldId="360"/>
            <ac:spMk id="4" creationId="{A270CBAE-1196-4C51-A459-4F4FC7DD43AA}"/>
          </ac:spMkLst>
        </pc:spChg>
        <pc:picChg chg="add mod ord">
          <ac:chgData name="DE LA FUENTE NÚÑEZ, Vânia" userId="e9f76533-4aad-4858-aa19-4a8cfa0241e0" providerId="ADAL" clId="{B9879B2E-207D-4A9D-BA5C-FD807045F381}" dt="2021-03-12T08:56:26.219" v="44" actId="167"/>
          <ac:picMkLst>
            <pc:docMk/>
            <pc:sldMk cId="1289796719" sldId="360"/>
            <ac:picMk id="3" creationId="{3E2470DB-7E58-4EA2-988D-84FDA9D7A68A}"/>
          </ac:picMkLst>
        </pc:picChg>
        <pc:picChg chg="del mod">
          <ac:chgData name="DE LA FUENTE NÚÑEZ, Vânia" userId="e9f76533-4aad-4858-aa19-4a8cfa0241e0" providerId="ADAL" clId="{B9879B2E-207D-4A9D-BA5C-FD807045F381}" dt="2021-03-12T08:55:33.682" v="11"/>
          <ac:picMkLst>
            <pc:docMk/>
            <pc:sldMk cId="1289796719" sldId="360"/>
            <ac:picMk id="13" creationId="{387DD83A-C3F7-432A-B5C1-1C7A2F3DA379}"/>
          </ac:picMkLst>
        </pc:picChg>
      </pc:sldChg>
      <pc:sldChg chg="addSp delSp modSp add del">
        <pc:chgData name="DE LA FUENTE NÚÑEZ, Vânia" userId="e9f76533-4aad-4858-aa19-4a8cfa0241e0" providerId="ADAL" clId="{B9879B2E-207D-4A9D-BA5C-FD807045F381}" dt="2021-03-12T08:55:30.465" v="10" actId="2696"/>
        <pc:sldMkLst>
          <pc:docMk/>
          <pc:sldMk cId="2973289878" sldId="369"/>
        </pc:sldMkLst>
        <pc:picChg chg="add del mod">
          <ac:chgData name="DE LA FUENTE NÚÑEZ, Vânia" userId="e9f76533-4aad-4858-aa19-4a8cfa0241e0" providerId="ADAL" clId="{B9879B2E-207D-4A9D-BA5C-FD807045F381}" dt="2021-03-12T08:55:29.332" v="9" actId="478"/>
          <ac:picMkLst>
            <pc:docMk/>
            <pc:sldMk cId="2973289878" sldId="369"/>
            <ac:picMk id="7" creationId="{471E20E2-EC03-4FC0-A577-9B3E7C01681F}"/>
          </ac:picMkLst>
        </pc:picChg>
      </pc:sldChg>
    </pc:docChg>
  </pc:docChgLst>
  <pc:docChgLst>
    <pc:chgData name="DE LA FUENTE NÚÑEZ, Vânia" userId="e9f76533-4aad-4858-aa19-4a8cfa0241e0" providerId="ADAL" clId="{E130E56F-D8A7-45D7-BB61-12B565662675}"/>
    <pc:docChg chg="modMainMaster">
      <pc:chgData name="DE LA FUENTE NÚÑEZ, Vânia" userId="e9f76533-4aad-4858-aa19-4a8cfa0241e0" providerId="ADAL" clId="{E130E56F-D8A7-45D7-BB61-12B565662675}" dt="2021-03-18T09:22:17.489" v="0" actId="20577"/>
      <pc:docMkLst>
        <pc:docMk/>
      </pc:docMkLst>
      <pc:sldMasterChg chg="modSldLayout">
        <pc:chgData name="DE LA FUENTE NÚÑEZ, Vânia" userId="e9f76533-4aad-4858-aa19-4a8cfa0241e0" providerId="ADAL" clId="{E130E56F-D8A7-45D7-BB61-12B565662675}" dt="2021-03-18T09:22:17.489" v="0" actId="20577"/>
        <pc:sldMasterMkLst>
          <pc:docMk/>
          <pc:sldMasterMk cId="3096820562" sldId="2147483648"/>
        </pc:sldMasterMkLst>
        <pc:sldLayoutChg chg="modSp">
          <pc:chgData name="DE LA FUENTE NÚÑEZ, Vânia" userId="e9f76533-4aad-4858-aa19-4a8cfa0241e0" providerId="ADAL" clId="{E130E56F-D8A7-45D7-BB61-12B565662675}" dt="2021-03-18T09:22:17.489" v="0" actId="20577"/>
          <pc:sldLayoutMkLst>
            <pc:docMk/>
            <pc:sldMasterMk cId="3096820562" sldId="2147483648"/>
            <pc:sldLayoutMk cId="701216641" sldId="2147483655"/>
          </pc:sldLayoutMkLst>
          <pc:spChg chg="mod">
            <ac:chgData name="DE LA FUENTE NÚÑEZ, Vânia" userId="e9f76533-4aad-4858-aa19-4a8cfa0241e0" providerId="ADAL" clId="{E130E56F-D8A7-45D7-BB61-12B565662675}" dt="2021-03-18T09:22:17.489" v="0" actId="20577"/>
            <ac:spMkLst>
              <pc:docMk/>
              <pc:sldMasterMk cId="3096820562" sldId="2147483648"/>
              <pc:sldLayoutMk cId="701216641" sldId="2147483655"/>
              <ac:spMk id="6" creationId="{B9EA9399-516B-4074-BDB8-C9B25D4E94C1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EAB7D-CC8A-4FC8-B556-BA488104FE6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F2129-BFB5-42AA-B2CB-238D109353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84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5F96E-DB27-4F09-AB2D-B8A3DB03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4EBA6-AB96-4664-8B79-20AB94BCBDAB}" type="datetime1">
              <a:rPr lang="en-GB" smtClean="0"/>
              <a:t>19/03/2021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8059F-F22C-47FC-AA61-29B860FB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6BA8E4-1263-4ECB-A287-409DBA148C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93"/>
          <a:stretch/>
        </p:blipFill>
        <p:spPr>
          <a:xfrm>
            <a:off x="5023536" y="3067050"/>
            <a:ext cx="7168464" cy="3790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3CE4A8-89D2-4DA8-81D1-00B61BD9B2C1}"/>
              </a:ext>
            </a:extLst>
          </p:cNvPr>
          <p:cNvSpPr txBox="1"/>
          <p:nvPr userDrawn="1"/>
        </p:nvSpPr>
        <p:spPr>
          <a:xfrm>
            <a:off x="1628504" y="1750493"/>
            <a:ext cx="925721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Montserrat Medium" panose="00000600000000000000" pitchFamily="2" charset="0"/>
              </a:rPr>
              <a:t>GLOBAL REPORT ON</a:t>
            </a:r>
          </a:p>
          <a:p>
            <a:r>
              <a:rPr lang="en-US" sz="10100" b="1" dirty="0">
                <a:solidFill>
                  <a:srgbClr val="FFFF00"/>
                </a:solidFill>
                <a:latin typeface="Montserrat" panose="00000500000000000000" pitchFamily="2" charset="0"/>
              </a:rPr>
              <a:t>AGE</a:t>
            </a:r>
            <a:r>
              <a:rPr lang="en-US" sz="10100" b="1" dirty="0">
                <a:solidFill>
                  <a:schemeClr val="tx1"/>
                </a:solidFill>
                <a:latin typeface="Montserrat" panose="00000500000000000000" pitchFamily="2" charset="0"/>
              </a:rPr>
              <a:t>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6AA0B-30DE-4340-8234-F2336F2B94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8504" y="3889541"/>
            <a:ext cx="5202237" cy="365126"/>
          </a:xfrm>
        </p:spPr>
        <p:txBody>
          <a:bodyPr/>
          <a:lstStyle>
            <a:lvl1pPr marL="0" indent="0">
              <a:buNone/>
              <a:defRPr sz="2400">
                <a:latin typeface="Montserrat" panose="00000500000000000000" pitchFamily="2" charset="0"/>
              </a:defRPr>
            </a:lvl1pPr>
            <a:lvl2pPr marL="0" indent="0">
              <a:buNone/>
              <a:defRPr sz="1800">
                <a:latin typeface="Montserrat" panose="00000500000000000000" pitchFamily="2" charset="0"/>
              </a:defRPr>
            </a:lvl2pPr>
          </a:lstStyle>
          <a:p>
            <a:pPr lvl="0"/>
            <a:r>
              <a:rPr lang="en-US" dirty="0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507254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40BB-8A77-4F52-9A89-091B0D47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6670AD-BFD0-416A-B0F8-88CADB34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3516DB0-35EF-489B-AD7B-CDE7CFAC992A}" type="datetime1">
              <a:rPr lang="en-GB" smtClean="0"/>
              <a:t>19/03/2021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8EB76-F286-482E-B4EB-965A99EA7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Global report on ageism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AB831-A704-4755-ADFA-D4B5A061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39B4C22-7C78-4805-A338-9D3CD31E99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431460-AB9D-4005-A595-2B78E27514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11338"/>
            <a:ext cx="5053013" cy="43656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9B21DE-50FD-4239-9570-63D45E4D3F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03925" y="1811338"/>
            <a:ext cx="5349875" cy="4365625"/>
          </a:xfrm>
        </p:spPr>
        <p:txBody>
          <a:bodyPr/>
          <a:lstStyle>
            <a:lvl1pPr>
              <a:defRPr sz="26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283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1D837-2CD9-4D04-9F73-7AECAFE5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E0936-F541-42E5-AADD-1AD7FB5591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93"/>
          <a:stretch/>
        </p:blipFill>
        <p:spPr>
          <a:xfrm>
            <a:off x="6400659" y="3800858"/>
            <a:ext cx="5791341" cy="3057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EA9399-516B-4074-BDB8-C9B25D4E94C1}"/>
              </a:ext>
            </a:extLst>
          </p:cNvPr>
          <p:cNvSpPr txBox="1"/>
          <p:nvPr userDrawn="1"/>
        </p:nvSpPr>
        <p:spPr>
          <a:xfrm>
            <a:off x="478136" y="4251291"/>
            <a:ext cx="4781841" cy="955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i="1" dirty="0">
                <a:latin typeface="+mj-lt"/>
                <a:ea typeface="+mj-ea"/>
                <a:cs typeface="+mj-cs"/>
              </a:rPr>
              <a:t>Help create </a:t>
            </a:r>
            <a:r>
              <a:rPr lang="en-US" sz="2000" i="1">
                <a:latin typeface="+mj-lt"/>
                <a:ea typeface="+mj-ea"/>
                <a:cs typeface="+mj-cs"/>
              </a:rPr>
              <a:t>a #AWorld4AllAges</a:t>
            </a:r>
            <a:endParaRPr lang="en-US" sz="2000" i="1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8A0E4FF-0C8E-4262-AA89-A87113663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912" b="40599"/>
          <a:stretch/>
        </p:blipFill>
        <p:spPr>
          <a:xfrm>
            <a:off x="0" y="3745113"/>
            <a:ext cx="4963256" cy="76523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53F91B-ECB8-4668-B00E-E4B668781867}"/>
              </a:ext>
            </a:extLst>
          </p:cNvPr>
          <p:cNvCxnSpPr>
            <a:cxnSpLocks/>
          </p:cNvCxnSpPr>
          <p:nvPr userDrawn="1"/>
        </p:nvCxnSpPr>
        <p:spPr>
          <a:xfrm>
            <a:off x="609600" y="4547545"/>
            <a:ext cx="38766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216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10365-C48C-43AE-B7A8-33D92803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B64F1-EEB8-4190-9DEE-8F258DE8B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3AB5D-DEC4-41DA-98C2-D15020666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2646D-DA10-4FC7-AB3C-3D7B9B7C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3F20EE-6C0A-40E0-8535-C76F490C7020}" type="datetime1">
              <a:rPr lang="en-GB" smtClean="0"/>
              <a:t>19/03/2021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455A7-4823-4AED-8DDA-35C923C13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Global report on ageism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49D03-842E-47F6-9305-45E6B9E0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768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A7FD4-4BA7-4DA1-B15F-73D2432E4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099E9C-1C0F-4C65-A79A-452BC7B0B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D18AF-E4D8-4ABB-8B66-02FAEF162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48D15-1612-4B13-9F86-DF08C62E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40E1A3-664B-42D0-B9BD-3999B3764A5D}" type="datetime1">
              <a:rPr lang="en-GB" smtClean="0"/>
              <a:t>19/03/2021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8CC42-34C8-48A5-9E26-2A9C9660A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Global report on ageism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B8E0D-7575-4F45-8459-DA3F160C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651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3875A-5B89-4FCB-9612-E9B6D350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33321-ED48-46D5-A174-A4919A209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3110-DA9E-4489-AC93-63557E5D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E185C5-4E1F-4912-84EF-6B75479D2177}" type="datetime1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E67AA-5048-4B06-8DB9-E049ADCB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Global report on ageism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38F52-79B5-431E-B9B2-6FA07D81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5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C53EE-3900-4A95-BA22-03D42C1EC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11AB4-5654-4CBE-93AC-B5EC3B5D4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91CE9-CCBD-40C8-AE92-13D961E1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E15C72-BD31-4278-9918-1490D0312633}" type="datetime1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2435A-C7E4-42E0-A072-CA71FA8E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Global report on ageism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EDD40-F5C2-4B93-A482-5C7D412F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33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A5B5-3340-4310-9067-16493CB3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00121-EAD5-47BC-A47D-5E183B6CF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73D26-2A5C-4A33-8DFD-26793EBC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171CDE-CD32-41DA-87D8-A9E918011802}" type="datetime1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7563B-6003-4159-A511-8455ECFD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Global report on ageism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944A6-AA79-469C-B495-31A6F4A3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89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7563B-6003-4159-A511-8455ECFD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Global report on ageism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73D26-2A5C-4A33-8DFD-26793EBC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A6E46-D4AA-4123-AAA9-2F7FCC242DEC}" type="datetime1">
              <a:rPr lang="en-GB" smtClean="0"/>
              <a:t>19/03/2021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944A6-AA79-469C-B495-31A6F4A3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854551-3068-431A-9295-25A885910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72" y="554359"/>
            <a:ext cx="10786362" cy="1325563"/>
          </a:xfrm>
        </p:spPr>
        <p:txBody>
          <a:bodyPr>
            <a:normAutofit/>
          </a:bodyPr>
          <a:lstStyle>
            <a:lvl1pPr>
              <a:defRPr sz="3200" b="1"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622137C-ADA1-4376-B638-38A12864FC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225" y="2647950"/>
            <a:ext cx="4011613" cy="3925888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accent1"/>
                </a:solidFill>
                <a:latin typeface="Montserrat" panose="00000500000000000000" pitchFamily="2" charset="0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89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4DF81-F654-4D62-A422-DB10C74A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0A9635-E9D0-4594-9E96-9A5BE6428797}" type="datetime1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13F53-C26A-41E6-9A41-45743719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Global report on ageism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73765-FFAB-4530-9637-B06C269E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5F31738-3649-4D39-B11B-73E7ED2E1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6958"/>
            <a:ext cx="10515600" cy="1325563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E1193-0B9B-4190-ADFE-EFC09BA5F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22487"/>
            <a:ext cx="10515599" cy="4002267"/>
          </a:xfrm>
        </p:spPr>
        <p:txBody>
          <a:bodyPr/>
          <a:lstStyle>
            <a:lvl1pPr>
              <a:defRPr sz="2600"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353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AFFF4-0DCF-4AAE-B41D-A887877F8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307AB-002F-446C-9D03-143BFD4A9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Montserrat" panose="00000500000000000000" pitchFamily="2" charset="0"/>
              </a:defRPr>
            </a:lvl1pPr>
            <a:lvl2pPr>
              <a:defRPr sz="2400">
                <a:latin typeface="Montserrat" panose="00000500000000000000" pitchFamily="2" charset="0"/>
              </a:defRPr>
            </a:lvl2pPr>
            <a:lvl3pPr>
              <a:defRPr sz="2000">
                <a:latin typeface="Montserrat" panose="00000500000000000000" pitchFamily="2" charset="0"/>
              </a:defRPr>
            </a:lvl3pPr>
            <a:lvl4pPr>
              <a:defRPr sz="1800">
                <a:latin typeface="Montserrat" panose="00000500000000000000" pitchFamily="2" charset="0"/>
              </a:defRPr>
            </a:lvl4pPr>
            <a:lvl5pPr>
              <a:defRPr sz="1600"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CF077-CA85-4BF6-AE84-678D625FF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Montserrat" panose="00000500000000000000" pitchFamily="2" charset="0"/>
              </a:defRPr>
            </a:lvl1pPr>
            <a:lvl2pPr>
              <a:defRPr sz="2400">
                <a:latin typeface="Montserrat" panose="00000500000000000000" pitchFamily="2" charset="0"/>
              </a:defRPr>
            </a:lvl2pPr>
            <a:lvl3pPr marL="1143000" indent="-228600">
              <a:defRPr lang="en-US" sz="2000" kern="1200" dirty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>
              <a:defRPr sz="1800">
                <a:latin typeface="Montserrat" panose="00000500000000000000" pitchFamily="2" charset="0"/>
              </a:defRPr>
            </a:lvl4pPr>
            <a:lvl5pPr>
              <a:defRPr sz="1600"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7E1BE-010C-4F98-BB53-1B6FB9A9C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0246E-CE6E-4B02-BB93-9F7EB4E40F49}" type="datetime1">
              <a:rPr lang="en-GB" smtClean="0"/>
              <a:t>19/03/2021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F0C49-15C3-47E9-ADCC-4C94E5EE5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Global report on ageism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BD558-3825-46E3-AAD2-5CAB17D28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22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8265-FC2A-4C64-AF51-E5C6FC97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49824-4DA8-46F5-9F4A-4FABF042D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9492C-B4B3-410E-A845-4EDEB25ED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B9DBA-88DE-4CB3-A413-002580B7B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6955C-C810-4996-BACB-DF5426E70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C373A8-6462-4F1D-8261-9C2D7D12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B12703-4D0B-44D8-905A-8444DFEC08D3}" type="datetime1">
              <a:rPr lang="en-GB" smtClean="0"/>
              <a:t>19/03/2021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9B25D4-6607-40E9-8BC0-AFF8BFB1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Global report on ageism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C14B80-34D7-48C0-A954-3FB042BC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80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455D5-8841-4CD1-88D5-D06F34B5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43FEF-CD37-41C4-903D-7ED5C9DB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039BA6-C1F7-43A4-A7DF-00F8F20CF290}" type="datetime1">
              <a:rPr lang="en-GB" smtClean="0"/>
              <a:t>19/03/2021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CBC4E-CCF3-4951-8444-AF704A81C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Global report on ageism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E77BA-D65C-47C2-872F-92044C1C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5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810107C-4204-4A03-B59E-73D954D44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22487"/>
            <a:ext cx="10515599" cy="4002267"/>
          </a:xfrm>
        </p:spPr>
        <p:txBody>
          <a:bodyPr/>
          <a:lstStyle>
            <a:lvl1pPr>
              <a:defRPr sz="2600">
                <a:solidFill>
                  <a:schemeClr val="accent3"/>
                </a:solidFill>
                <a:latin typeface="Montserrat" panose="00000500000000000000" pitchFamily="2" charset="0"/>
              </a:defRPr>
            </a:lvl1pPr>
            <a:lvl2pPr>
              <a:defRPr>
                <a:solidFill>
                  <a:schemeClr val="accent3"/>
                </a:solidFill>
                <a:latin typeface="Montserrat" panose="00000500000000000000" pitchFamily="2" charset="0"/>
              </a:defRPr>
            </a:lvl2pPr>
            <a:lvl3pPr>
              <a:defRPr>
                <a:solidFill>
                  <a:schemeClr val="accent3"/>
                </a:solidFill>
                <a:latin typeface="Montserrat" panose="00000500000000000000" pitchFamily="2" charset="0"/>
              </a:defRPr>
            </a:lvl3pPr>
            <a:lvl4pPr>
              <a:defRPr>
                <a:solidFill>
                  <a:schemeClr val="accent3"/>
                </a:solidFill>
                <a:latin typeface="Montserrat" panose="00000500000000000000" pitchFamily="2" charset="0"/>
              </a:defRPr>
            </a:lvl4pPr>
            <a:lvl5pPr>
              <a:defRPr>
                <a:solidFill>
                  <a:schemeClr val="accent3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1B44D5-92F7-4057-BE77-9EDF812F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1888FD-4319-4D03-AF80-A337E6614C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8BB1E8C-6FCB-438A-8636-C34114A54624}" type="datetime1">
              <a:rPr lang="en-GB" smtClean="0"/>
              <a:pPr/>
              <a:t>19/03/2021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D70BF2A-136D-4998-BA5B-289378DACD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Global report on ageism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0FA8025-CDA0-4013-AD1B-AE2D20A36E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9B4C22-7C78-4805-A338-9D3CD31E99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776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810107C-4204-4A03-B59E-73D954D44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22487"/>
            <a:ext cx="10515599" cy="4002267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1B44D5-92F7-4057-BE77-9EDF812F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1888FD-4319-4D03-AF80-A337E6614C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BB1E8C-6FCB-438A-8636-C34114A54624}" type="datetime1">
              <a:rPr lang="en-GB" smtClean="0"/>
              <a:t>19/03/2021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D70BF2A-136D-4998-BA5B-289378DACD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Global report on ageism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0FA8025-CDA0-4013-AD1B-AE2D20A36E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3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E132F-845D-4930-9C1C-97EE019D7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D277-9284-45BF-BCE3-8AA93459F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1E78F-C956-4BDB-B914-815C04EE5874}" type="datetime1">
              <a:rPr lang="en-GB" smtClean="0"/>
              <a:pPr/>
              <a:t>19/03/2021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6BD0F-F7E1-4C01-B343-EA48909AB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Global report on ageism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82F22-3ED0-433B-AAD2-435982B2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B4C22-7C78-4805-A338-9D3CD31E99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5AAEDAD-5F01-46A0-A645-9FBC9333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82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2" r:id="rId5"/>
    <p:sldLayoutId id="2147483653" r:id="rId6"/>
    <p:sldLayoutId id="2147483654" r:id="rId7"/>
    <p:sldLayoutId id="2147483666" r:id="rId8"/>
    <p:sldLayoutId id="2147483668" r:id="rId9"/>
    <p:sldLayoutId id="2147483667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global-report-on-ageism-executive-summary" TargetMode="External"/><Relationship Id="rId2" Type="http://schemas.openxmlformats.org/officeDocument/2006/relationships/hyperlink" Target="https://www.who.int/publications/i/item/global-report-on-ageism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G"/><Relationship Id="rId5" Type="http://schemas.openxmlformats.org/officeDocument/2006/relationships/hyperlink" Target="https://www.who.int/fr/publications/i/item/global-report-on-ageism-executive-summary" TargetMode="External"/><Relationship Id="rId4" Type="http://schemas.openxmlformats.org/officeDocument/2006/relationships/hyperlink" Target="https://www.who.int/es/publications/i/item/global-report-on-ageism-executive-summary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20AC6B-05A5-4CED-A249-AED8A344AA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825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DD7391-4803-4661-8409-C143491676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solidFill>
                  <a:schemeClr val="tx1"/>
                </a:solidFill>
                <a:latin typeface="+mn-lt"/>
              </a:rPr>
              <a:t>Intergenerational interventions aim to </a:t>
            </a:r>
            <a:r>
              <a:rPr lang="en-US" dirty="0">
                <a:latin typeface="+mj-lt"/>
              </a:rPr>
              <a:t>foster interaction between different generations</a:t>
            </a:r>
          </a:p>
          <a:p>
            <a:pPr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solidFill>
                  <a:schemeClr val="tx1"/>
                </a:solidFill>
                <a:latin typeface="+mn-lt"/>
              </a:rPr>
              <a:t>Intergenerational interventions are </a:t>
            </a:r>
            <a:r>
              <a:rPr lang="en-US" dirty="0">
                <a:latin typeface="+mj-lt"/>
              </a:rPr>
              <a:t>effective interventions for reducing ageism against older people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and are promising for reducing ageism against younger people</a:t>
            </a:r>
          </a:p>
          <a:p>
            <a:pPr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solidFill>
                  <a:schemeClr val="tx1"/>
                </a:solidFill>
                <a:latin typeface="+mn-lt"/>
              </a:rPr>
              <a:t>Interventions that combine education and intergenerational contact have a slightly larger effect on attitudes than intergenerational interventions used alone </a:t>
            </a:r>
          </a:p>
          <a:p>
            <a:pPr>
              <a:spcAft>
                <a:spcPts val="1800"/>
              </a:spcAft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1800"/>
              </a:spcAft>
            </a:pPr>
            <a:endParaRPr lang="en-US" dirty="0">
              <a:latin typeface="+mn-lt"/>
            </a:endParaRPr>
          </a:p>
          <a:p>
            <a:pPr>
              <a:spcAft>
                <a:spcPts val="1800"/>
              </a:spcAft>
            </a:pPr>
            <a:endParaRPr lang="en-GB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6595F-0B05-4627-B1F2-7FB2A204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Intergenerational interventions</a:t>
            </a:r>
            <a:endParaRPr lang="en-GB" sz="3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094B9-0FEA-4752-9A71-C0BFC7D471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BB1E8C-6FCB-438A-8636-C34114A54624}" type="datetime1">
              <a:rPr lang="en-GB" smtClean="0"/>
              <a:t>19/03/2021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D30E2-EE55-40C5-9F83-3668E49351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Global report on ageism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EE2F0-30C5-4152-B0F1-84C13AAFEF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408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6D980D-FAA0-42CF-A447-23CA41395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712" y="0"/>
            <a:ext cx="53522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D802B9-8E07-49D1-86B4-9FF686AE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5736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dirty="0">
                <a:solidFill>
                  <a:schemeClr val="accent1"/>
                </a:solidFill>
                <a:latin typeface="+mj-lt"/>
              </a:rPr>
              <a:t>3 recommendations for action</a:t>
            </a:r>
            <a:endParaRPr lang="en-US" sz="3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4627F8-170B-4210-BB98-9030DD836A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2549" y="2359719"/>
            <a:ext cx="5665032" cy="3843666"/>
          </a:xfrm>
        </p:spPr>
        <p:txBody>
          <a:bodyPr vert="horz" lIns="91440" tIns="45720" rIns="91440" bIns="45720" rtlCol="0">
            <a:noAutofit/>
          </a:bodyPr>
          <a:lstStyle/>
          <a:p>
            <a:pPr marL="62865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Invest in the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3 evidence-based strategies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to address ageism</a:t>
            </a:r>
          </a:p>
          <a:p>
            <a:pPr marL="62865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Improve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data and research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to gain a better understanding of ageism and how to reduce it</a:t>
            </a:r>
          </a:p>
          <a:p>
            <a:pPr marL="62865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Build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a movement to change the narrative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around age and ageing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C22CD2-F9C6-4D4C-82C0-F96D4AC882D3}"/>
              </a:ext>
            </a:extLst>
          </p:cNvPr>
          <p:cNvCxnSpPr>
            <a:cxnSpLocks/>
          </p:cNvCxnSpPr>
          <p:nvPr/>
        </p:nvCxnSpPr>
        <p:spPr>
          <a:xfrm>
            <a:off x="947450" y="2021595"/>
            <a:ext cx="512651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F94875F-B45D-4954-A75E-E54A19D5B4E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B1E8C-6FCB-438A-8636-C34114A54624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FD2545-537A-49D9-A53A-4AC191835A3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Global report on ageism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0C49C23-484F-4499-9857-3562F43774C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B4C22-7C78-4805-A338-9D3CD31E993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289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F1ED3-DE3B-4337-A680-0FF71F4AF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224" y="365125"/>
            <a:ext cx="6101576" cy="1325563"/>
          </a:xfrm>
        </p:spPr>
        <p:txBody>
          <a:bodyPr>
            <a:normAutofit/>
          </a:bodyPr>
          <a:lstStyle/>
          <a:p>
            <a:r>
              <a:rPr lang="en-GB" sz="3800" dirty="0"/>
              <a:t>For more information: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5C5A4-EFC3-4FBF-AFE1-9A97C059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6DB0-35EF-489B-AD7B-CDE7CFAC992A}" type="datetime1">
              <a:rPr lang="en-GB" smtClean="0"/>
              <a:t>19/03/2021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74124-F2BF-4D5C-ACF5-3E1EF3C55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i="1" dirty="0"/>
              <a:t>Global report on ageism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57737-ED11-41C0-9417-2BC916A2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668D6B-DEF1-4ABB-9375-7E691B2941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52224" y="1811338"/>
            <a:ext cx="5478205" cy="4365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http://bit.ly/combatageism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spcAft>
                <a:spcPts val="1200"/>
              </a:spcAft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Full report: 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Executive summary: </a:t>
            </a:r>
            <a:r>
              <a:rPr lang="en-US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Spanish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French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191EEF06-D196-4455-AE27-F752215798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t="741" r="3145" b="648"/>
          <a:stretch/>
        </p:blipFill>
        <p:spPr>
          <a:xfrm>
            <a:off x="-7366" y="0"/>
            <a:ext cx="4923980" cy="685800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6199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21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2470DB-7E58-4EA2-988D-84FDA9D7A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111" y="0"/>
            <a:ext cx="59618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D802B9-8E07-49D1-86B4-9FF686AE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i="1" dirty="0">
                <a:solidFill>
                  <a:schemeClr val="tx1"/>
                </a:solidFill>
                <a:latin typeface="+mj-lt"/>
              </a:rPr>
              <a:t>Global report on </a:t>
            </a:r>
            <a:r>
              <a:rPr lang="en-US" sz="3800" i="1" dirty="0">
                <a:solidFill>
                  <a:schemeClr val="accent1"/>
                </a:solidFill>
                <a:latin typeface="+mj-lt"/>
              </a:rPr>
              <a:t>age</a:t>
            </a:r>
            <a:r>
              <a:rPr lang="en-US" sz="3800" i="1" dirty="0">
                <a:solidFill>
                  <a:schemeClr val="tx1"/>
                </a:solidFill>
                <a:latin typeface="+mj-lt"/>
              </a:rPr>
              <a:t>ism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4627F8-170B-4210-BB98-9030DD836A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7049" y="2608320"/>
            <a:ext cx="4967823" cy="384366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Summarizes the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best available evidence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on ageism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Outlines 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3 strategies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to address ageism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Includes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3 recommendations for action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ACFA8B2-CDDD-4D49-B11B-EC2EDD5E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0A9635-E9D0-4594-9E96-9A5BE6428797}" type="datetime1">
              <a:rPr lang="en-GB" smtClean="0"/>
              <a:t>19/03/2021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1422AA-1EFC-4735-9715-ABBC303D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i="1" dirty="0"/>
              <a:t>Global report on ageism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950796D-E607-422A-85C9-5AB09730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2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C0C55E-40D0-46DD-B193-9A6363F93FCC}"/>
              </a:ext>
            </a:extLst>
          </p:cNvPr>
          <p:cNvCxnSpPr>
            <a:cxnSpLocks/>
          </p:cNvCxnSpPr>
          <p:nvPr/>
        </p:nvCxnSpPr>
        <p:spPr>
          <a:xfrm>
            <a:off x="936434" y="2131765"/>
            <a:ext cx="468216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79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3B90-E471-4C3C-A703-114FA4C8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Age</a:t>
            </a:r>
            <a:r>
              <a:rPr lang="en-US" sz="3800" dirty="0">
                <a:solidFill>
                  <a:schemeClr val="tx1"/>
                </a:solidFill>
              </a:rPr>
              <a:t>ism</a:t>
            </a:r>
            <a:endParaRPr lang="en-GB" sz="38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768AF-3E79-4877-A4C6-90C90C2CE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532933"/>
            <a:ext cx="5257800" cy="3392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Ageism refers to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how we think </a:t>
            </a:r>
            <a:r>
              <a:rPr lang="en-US" sz="2400" dirty="0">
                <a:solidFill>
                  <a:schemeClr val="tx1"/>
                </a:solidFill>
              </a:rPr>
              <a:t>(stereotypes),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feel</a:t>
            </a:r>
            <a:r>
              <a:rPr lang="en-US" sz="2400" dirty="0">
                <a:solidFill>
                  <a:schemeClr val="tx1"/>
                </a:solidFill>
              </a:rPr>
              <a:t> (prejudice) and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act</a:t>
            </a:r>
            <a:r>
              <a:rPr lang="en-US" sz="2400" dirty="0">
                <a:solidFill>
                  <a:schemeClr val="tx1"/>
                </a:solidFill>
              </a:rPr>
              <a:t> (discrimination) towards others or ourselves based on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age</a:t>
            </a:r>
            <a:endParaRPr lang="en-GB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B4839-07CF-4974-92FB-A749D1BD86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Global report on ageism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8EEBF-8A15-4E11-AC5B-4BF7F7D164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3B8D8-FCF4-4B6C-98A4-F2E8147802F5}" type="datetime1">
              <a:rPr lang="en-GB" smtClean="0"/>
              <a:t>19/03/2021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80694-531B-4744-B34E-E3720EB978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3</a:t>
            </a:fld>
            <a:endParaRPr lang="en-GB" dirty="0"/>
          </a:p>
        </p:txBody>
      </p:sp>
      <p:pic>
        <p:nvPicPr>
          <p:cNvPr id="9" name="Picture 8" descr="Diagram, map&#10;&#10;Description automatically generated">
            <a:extLst>
              <a:ext uri="{FF2B5EF4-FFF2-40B4-BE49-F238E27FC236}">
                <a16:creationId xmlns:a16="http://schemas.microsoft.com/office/drawing/2014/main" id="{5AEC91C4-294F-4D37-80AC-B6BA4BDD5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25" y="1182429"/>
            <a:ext cx="6334293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5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1DD9E9-3D18-43CE-AB2C-FCFC63E7D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Age</a:t>
            </a:r>
            <a:r>
              <a:rPr lang="en-US" sz="3800" dirty="0">
                <a:solidFill>
                  <a:schemeClr val="tx1"/>
                </a:solidFill>
              </a:rPr>
              <a:t>ism</a:t>
            </a:r>
            <a:r>
              <a:rPr lang="en-US" sz="3800" dirty="0"/>
              <a:t> is everywhere</a:t>
            </a:r>
            <a:endParaRPr lang="en-GB" sz="3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E8ACC-7D3A-42CC-9464-BE2708FEBE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BB1E8C-6FCB-438A-8636-C34114A54624}" type="datetime1">
              <a:rPr lang="en-GB" smtClean="0"/>
              <a:t>19/03/2021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F8448-212D-4AAE-8399-74A553C2793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Global report on ageism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9607C-458C-4C4B-BE64-D8C700F067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4</a:t>
            </a:fld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2745185-9107-4638-95D5-2B0D72AD15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3335" y="2006563"/>
            <a:ext cx="6525253" cy="874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Ageism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affects people of all ages</a:t>
            </a:r>
            <a:endParaRPr lang="en-US" dirty="0">
              <a:solidFill>
                <a:schemeClr val="accent1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79C9ED-9854-4E07-BEC8-B61C735284AF}"/>
              </a:ext>
            </a:extLst>
          </p:cNvPr>
          <p:cNvSpPr/>
          <p:nvPr/>
        </p:nvSpPr>
        <p:spPr>
          <a:xfrm>
            <a:off x="565907" y="4290769"/>
            <a:ext cx="492049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Montserrat" panose="00000500000000000000" pitchFamily="2" charset="0"/>
              </a:rPr>
              <a:t>Ageism exists in our </a:t>
            </a:r>
            <a:r>
              <a:rPr lang="en-US" sz="2600" dirty="0">
                <a:solidFill>
                  <a:schemeClr val="accent1"/>
                </a:solidFill>
                <a:latin typeface="+mj-lt"/>
              </a:rPr>
              <a:t>institutions</a:t>
            </a:r>
            <a:r>
              <a:rPr lang="en-US" sz="2600" dirty="0">
                <a:latin typeface="Montserrat" panose="00000500000000000000" pitchFamily="2" charset="0"/>
              </a:rPr>
              <a:t>, our </a:t>
            </a:r>
            <a:r>
              <a:rPr lang="en-US" sz="2600" dirty="0">
                <a:solidFill>
                  <a:schemeClr val="accent1"/>
                </a:solidFill>
                <a:latin typeface="+mj-lt"/>
              </a:rPr>
              <a:t>relationships</a:t>
            </a:r>
            <a:r>
              <a:rPr lang="en-US" sz="2600" dirty="0">
                <a:latin typeface="Montserrat" panose="00000500000000000000" pitchFamily="2" charset="0"/>
              </a:rPr>
              <a:t> and </a:t>
            </a:r>
            <a:r>
              <a:rPr lang="en-US" sz="2600" dirty="0">
                <a:solidFill>
                  <a:schemeClr val="accent1"/>
                </a:solidFill>
                <a:latin typeface="+mj-lt"/>
              </a:rPr>
              <a:t>ourselves</a:t>
            </a:r>
            <a:endParaRPr lang="en-GB" sz="26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B100F2-E987-4599-B074-541475FC0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35" y="1616324"/>
            <a:ext cx="3359187" cy="23532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5AE562-C178-467D-8C54-274221743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335" y="2881026"/>
            <a:ext cx="6956139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0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5CBE65-4FD8-4F06-99FF-12436A851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1 in 2 people </a:t>
            </a: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ageist towards older people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In Europe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younger people report more ageism </a:t>
            </a:r>
            <a:r>
              <a:rPr lang="en-US" dirty="0">
                <a:solidFill>
                  <a:schemeClr val="tx1"/>
                </a:solidFill>
              </a:rPr>
              <a:t>than other </a:t>
            </a:r>
            <a:r>
              <a:rPr lang="en-US">
                <a:solidFill>
                  <a:schemeClr val="tx1"/>
                </a:solidFill>
              </a:rPr>
              <a:t>age groups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87E984-FA4D-4179-9774-8CD7FE89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Age</a:t>
            </a:r>
            <a:r>
              <a:rPr lang="en-US" sz="3800" dirty="0">
                <a:solidFill>
                  <a:schemeClr val="tx1"/>
                </a:solidFill>
              </a:rPr>
              <a:t>ism</a:t>
            </a:r>
            <a:r>
              <a:rPr lang="en-US" sz="3800" dirty="0"/>
              <a:t> is prevalent</a:t>
            </a:r>
            <a:endParaRPr lang="en-GB" sz="3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0CB32-89D3-4D13-814B-A78C27CD86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BB1E8C-6FCB-438A-8636-C34114A54624}" type="datetime1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96B1C-5F86-41FF-8F40-86A5C2DD5D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Global report on ageism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74447-8A2F-4F9A-ADC6-F140D4BB3F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92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5CBE65-4FD8-4F06-99FF-12436A851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Ageism has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far-reaching impacts on all aspects of people’s health</a:t>
            </a:r>
            <a:r>
              <a:rPr lang="en-US" dirty="0">
                <a:solidFill>
                  <a:schemeClr val="tx1"/>
                </a:solidFill>
              </a:rPr>
              <a:t> - their physical health, their mental health and their social well-being. 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Ageism intersects and </a:t>
            </a:r>
            <a:r>
              <a:rPr lang="en-US" b="1" dirty="0">
                <a:solidFill>
                  <a:schemeClr val="accent1"/>
                </a:solidFill>
              </a:rPr>
              <a:t>exacerbates other forms of disadvantage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including those related to sex, race and disability 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Ageism takes a </a:t>
            </a:r>
            <a:r>
              <a:rPr lang="en-US" b="1" dirty="0">
                <a:solidFill>
                  <a:schemeClr val="accent1"/>
                </a:solidFill>
              </a:rPr>
              <a:t>heavy economic toll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on individuals and society</a:t>
            </a:r>
          </a:p>
          <a:p>
            <a:pPr>
              <a:spcAft>
                <a:spcPts val="18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87E984-FA4D-4179-9774-8CD7FE89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Age</a:t>
            </a:r>
            <a:r>
              <a:rPr lang="en-US" sz="3800" dirty="0">
                <a:solidFill>
                  <a:schemeClr val="tx1"/>
                </a:solidFill>
              </a:rPr>
              <a:t>ism</a:t>
            </a:r>
            <a:r>
              <a:rPr lang="en-US" sz="3800" dirty="0"/>
              <a:t> is harmful and costly</a:t>
            </a:r>
            <a:endParaRPr lang="en-GB" sz="3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0CB32-89D3-4D13-814B-A78C27CD86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BB1E8C-6FCB-438A-8636-C34114A54624}" type="datetime1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96B1C-5F86-41FF-8F40-86A5C2DD5D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Global report on ageism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74447-8A2F-4F9A-ADC6-F140D4BB3F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8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802B9-8E07-49D1-86B4-9FF686AE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778" y="987552"/>
            <a:ext cx="5074921" cy="108813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800" dirty="0"/>
              <a:t>Age</a:t>
            </a:r>
            <a:r>
              <a:rPr lang="en-US" sz="3800" dirty="0">
                <a:solidFill>
                  <a:schemeClr val="tx1"/>
                </a:solidFill>
              </a:rPr>
              <a:t>ism</a:t>
            </a:r>
            <a:r>
              <a:rPr lang="en-US" sz="3800" dirty="0"/>
              <a:t> can be combatted</a:t>
            </a:r>
            <a:endParaRPr lang="en-US" sz="3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4627F8-170B-4210-BB98-9030DD836A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38083" y="2561589"/>
            <a:ext cx="4803354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3 strategies work in addressing ageism: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+mj-lt"/>
              </a:rPr>
              <a:t>Policy and law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+mj-lt"/>
              </a:rPr>
              <a:t>Educational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j-lt"/>
              </a:rPr>
              <a:t>Intergenerational interventions</a:t>
            </a:r>
            <a:endParaRPr lang="en-GB" sz="2400" dirty="0">
              <a:latin typeface="+mj-lt"/>
            </a:endParaRPr>
          </a:p>
          <a:p>
            <a:pPr marL="514350"/>
            <a:endParaRPr lang="en-US" sz="1800" dirty="0">
              <a:solidFill>
                <a:schemeClr val="tx1"/>
              </a:solidFill>
            </a:endParaRPr>
          </a:p>
          <a:p>
            <a:pPr marL="51435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97DC0-CAC2-4B85-ADFB-40C150FC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79" y="6356350"/>
            <a:ext cx="1371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3516DB0-35EF-489B-AD7B-CDE7CFAC992A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3/19/21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EF7FB-BF9F-4891-9CF1-2B86DDD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Global report on ageism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75F9F-B0F9-4108-B06B-149FDE8CC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7" r="1930" b="10792"/>
          <a:stretch/>
        </p:blipFill>
        <p:spPr>
          <a:xfrm flipH="1">
            <a:off x="0" y="10"/>
            <a:ext cx="673749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45402-D8E2-4EF1-B278-78F2E99D6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39B4C22-7C78-4805-A338-9D3CD31E9933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838580-D031-4722-9CAE-D1B4BE5E0F5E}"/>
              </a:ext>
            </a:extLst>
          </p:cNvPr>
          <p:cNvCxnSpPr/>
          <p:nvPr/>
        </p:nvCxnSpPr>
        <p:spPr>
          <a:xfrm>
            <a:off x="7238082" y="2286000"/>
            <a:ext cx="419742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47A10DC-B2BC-4284-99ED-FD37B1B0ECD3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B1E8C-6FCB-438A-8636-C34114A54624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BF92A6AC-F7B9-42E8-90C0-9744A406CB0D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Global report on ageism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5949B194-1FC6-485F-8EBA-E6F3E067651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B4C22-7C78-4805-A338-9D3CD31E993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57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DD7391-4803-4661-8409-C143491676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solidFill>
                  <a:schemeClr val="tx1"/>
                </a:solidFill>
                <a:latin typeface="+mn-lt"/>
              </a:rPr>
              <a:t>Policy and law can </a:t>
            </a:r>
            <a:r>
              <a:rPr lang="en-US" dirty="0">
                <a:latin typeface="+mj-lt"/>
              </a:rPr>
              <a:t>address discrimination and inequality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based on </a:t>
            </a:r>
            <a:r>
              <a:rPr lang="en-US" dirty="0">
                <a:latin typeface="+mj-lt"/>
              </a:rPr>
              <a:t>age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dirty="0">
                <a:latin typeface="+mj-lt"/>
              </a:rPr>
              <a:t>protect the human rights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of everyone, everywhere</a:t>
            </a:r>
          </a:p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solidFill>
                  <a:schemeClr val="tx1"/>
                </a:solidFill>
                <a:latin typeface="+mn-lt"/>
              </a:rPr>
              <a:t>Policy and law can be used </a:t>
            </a:r>
            <a:r>
              <a:rPr lang="en-US" dirty="0">
                <a:latin typeface="+mj-lt"/>
              </a:rPr>
              <a:t>to reduce or eliminate ageism against any age group</a:t>
            </a:r>
          </a:p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latin typeface="+mj-lt"/>
              </a:rPr>
              <a:t>Different mechanisms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are used </a:t>
            </a:r>
            <a:r>
              <a:rPr lang="en-US" dirty="0">
                <a:latin typeface="+mj-lt"/>
              </a:rPr>
              <a:t>to implement and monitor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policies and laws, including human rights agencies, courts, ombudspersons and bodies working to uphold treaties</a:t>
            </a:r>
          </a:p>
          <a:p>
            <a:pPr>
              <a:spcAft>
                <a:spcPts val="1800"/>
              </a:spcAft>
            </a:pPr>
            <a:endParaRPr lang="en-US" sz="2400" dirty="0">
              <a:latin typeface="+mn-lt"/>
            </a:endParaRPr>
          </a:p>
          <a:p>
            <a:pPr>
              <a:spcAft>
                <a:spcPts val="1800"/>
              </a:spcAft>
            </a:pPr>
            <a:endParaRPr lang="en-US" sz="2400" dirty="0">
              <a:latin typeface="+mn-lt"/>
            </a:endParaRPr>
          </a:p>
          <a:p>
            <a:pPr>
              <a:spcAft>
                <a:spcPts val="1800"/>
              </a:spcAft>
            </a:pPr>
            <a:endParaRPr lang="en-US" sz="2400" dirty="0">
              <a:latin typeface="+mn-lt"/>
            </a:endParaRPr>
          </a:p>
          <a:p>
            <a:pPr>
              <a:spcAft>
                <a:spcPts val="1800"/>
              </a:spcAft>
            </a:pPr>
            <a:endParaRPr lang="en-GB" sz="24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6595F-0B05-4627-B1F2-7FB2A204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and law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094B9-0FEA-4752-9A71-C0BFC7D471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BB1E8C-6FCB-438A-8636-C34114A54624}" type="datetime1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D30E2-EE55-40C5-9F83-3668E49351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Global report on ageism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EE2F0-30C5-4152-B0F1-84C13AAFEF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9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DD7391-4803-4661-8409-C143491676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solidFill>
                  <a:schemeClr val="tx1"/>
                </a:solidFill>
                <a:latin typeface="+mn-lt"/>
              </a:rPr>
              <a:t>Educational interventions include </a:t>
            </a:r>
            <a:r>
              <a:rPr lang="en-US" b="1" dirty="0">
                <a:latin typeface="+mj-lt"/>
              </a:rPr>
              <a:t>instruction that transmits information, knowledge and skills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as well as activities to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enhance empathy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through role-playing, simulation and virtual reality</a:t>
            </a:r>
          </a:p>
          <a:p>
            <a:pPr>
              <a:lnSpc>
                <a:spcPct val="110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solidFill>
                  <a:schemeClr val="tx1"/>
                </a:solidFill>
                <a:latin typeface="+mn-lt"/>
              </a:rPr>
              <a:t>Educational interventions are </a:t>
            </a:r>
            <a:r>
              <a:rPr lang="en-US" dirty="0">
                <a:latin typeface="+mj-lt"/>
              </a:rPr>
              <a:t>among the most effective strategies for reducing ageism against older people</a:t>
            </a:r>
            <a:r>
              <a:rPr lang="en-US" dirty="0">
                <a:latin typeface="+mn-lt"/>
              </a:rPr>
              <a:t>.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Little is known about their effectiveness for reducing ageism against younger people</a:t>
            </a:r>
          </a:p>
          <a:p>
            <a:pPr>
              <a:spcAft>
                <a:spcPts val="1800"/>
              </a:spcAft>
            </a:pPr>
            <a:endParaRPr lang="en-GB" sz="24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6595F-0B05-4627-B1F2-7FB2A204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800" dirty="0"/>
              <a:t>Educational activities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094B9-0FEA-4752-9A71-C0BFC7D471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BB1E8C-6FCB-438A-8636-C34114A54624}" type="datetime1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D30E2-EE55-40C5-9F83-3668E49351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Global report on ageism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EE2F0-30C5-4152-B0F1-84C13AAFEF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501710"/>
      </p:ext>
    </p:extLst>
  </p:cSld>
  <p:clrMapOvr>
    <a:masterClrMapping/>
  </p:clrMapOvr>
</p:sld>
</file>

<file path=ppt/theme/theme1.xml><?xml version="1.0" encoding="utf-8"?>
<a:theme xmlns:a="http://schemas.openxmlformats.org/drawingml/2006/main" name="Ageism Campaign Toolkit">
  <a:themeElements>
    <a:clrScheme name="Ageism campaign">
      <a:dk1>
        <a:srgbClr val="000CFF"/>
      </a:dk1>
      <a:lt1>
        <a:srgbClr val="FFFFFF"/>
      </a:lt1>
      <a:dk2>
        <a:srgbClr val="000CFF"/>
      </a:dk2>
      <a:lt2>
        <a:srgbClr val="EBEBFF"/>
      </a:lt2>
      <a:accent1>
        <a:srgbClr val="FFFF00"/>
      </a:accent1>
      <a:accent2>
        <a:srgbClr val="000CFF"/>
      </a:accent2>
      <a:accent3>
        <a:srgbClr val="FFFF00"/>
      </a:accent3>
      <a:accent4>
        <a:srgbClr val="78857D"/>
      </a:accent4>
      <a:accent5>
        <a:srgbClr val="EBEBFF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D742755BFBB840A7DF641BA6176A3A" ma:contentTypeVersion="13" ma:contentTypeDescription="Create a new document." ma:contentTypeScope="" ma:versionID="6a72d15d5e0197ef4da2640e15564bd0">
  <xsd:schema xmlns:xsd="http://www.w3.org/2001/XMLSchema" xmlns:xs="http://www.w3.org/2001/XMLSchema" xmlns:p="http://schemas.microsoft.com/office/2006/metadata/properties" xmlns:ns3="ce90b564-79aa-47ca-9571-6ba494b773a5" xmlns:ns4="3dec9b34-e41c-422d-8d52-2fba5a99f273" targetNamespace="http://schemas.microsoft.com/office/2006/metadata/properties" ma:root="true" ma:fieldsID="14742a985cf956985a841629576c3990" ns3:_="" ns4:_="">
    <xsd:import namespace="ce90b564-79aa-47ca-9571-6ba494b773a5"/>
    <xsd:import namespace="3dec9b34-e41c-422d-8d52-2fba5a99f2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0b564-79aa-47ca-9571-6ba494b773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ec9b34-e41c-422d-8d52-2fba5a99f27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ED7DC6-7F26-4A6E-A549-AC615ADFC1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179D4C-C57A-4A71-88A3-9A0CCF54AB9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4FF5429-07C5-4EA4-A2B7-F762F7DB7F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90b564-79aa-47ca-9571-6ba494b773a5"/>
    <ds:schemaRef ds:uri="3dec9b34-e41c-422d-8d52-2fba5a99f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469</Words>
  <Application>Microsoft Macintosh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Montserrat SemiBold</vt:lpstr>
      <vt:lpstr>Montserrat Medium</vt:lpstr>
      <vt:lpstr>Montserrat</vt:lpstr>
      <vt:lpstr>Calibri</vt:lpstr>
      <vt:lpstr>Ageism Campaign Toolkit</vt:lpstr>
      <vt:lpstr>PowerPoint Presentation</vt:lpstr>
      <vt:lpstr>Global report on ageism</vt:lpstr>
      <vt:lpstr>Ageism</vt:lpstr>
      <vt:lpstr>Ageism is everywhere</vt:lpstr>
      <vt:lpstr>Ageism is prevalent</vt:lpstr>
      <vt:lpstr>Ageism is harmful and costly</vt:lpstr>
      <vt:lpstr>Ageism can be combatted</vt:lpstr>
      <vt:lpstr>Policy and law</vt:lpstr>
      <vt:lpstr>Educational activities</vt:lpstr>
      <vt:lpstr>Intergenerational interventions</vt:lpstr>
      <vt:lpstr>3 recommendations for action</vt:lpstr>
      <vt:lpstr>For more information: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report on ageism</dc:title>
  <dc:creator>DE LA FUENTE NÚÑEZ, Vânia</dc:creator>
  <cp:keywords>Power point presentation - English</cp:keywords>
  <cp:lastModifiedBy>Yamada, Kazuki</cp:lastModifiedBy>
  <cp:revision>3</cp:revision>
  <dcterms:created xsi:type="dcterms:W3CDTF">2021-02-22T16:20:25Z</dcterms:created>
  <dcterms:modified xsi:type="dcterms:W3CDTF">2021-03-19T10:16:51Z</dcterms:modified>
</cp:coreProperties>
</file>