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88" r:id="rId4"/>
    <p:sldId id="289" r:id="rId5"/>
    <p:sldId id="290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6C37CB-F1FE-47A6-802B-E42DB919CE05}" v="5" dt="2020-06-19T17:12:19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9.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Clinical practice: Positioning a baby at the breast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9/1</a:t>
            </a:r>
          </a:p>
        </p:txBody>
      </p:sp>
      <p:sp>
        <p:nvSpPr>
          <p:cNvPr id="7" name="Rectangle 6"/>
          <p:cNvSpPr/>
          <p:nvPr/>
        </p:nvSpPr>
        <p:spPr>
          <a:xfrm>
            <a:off x="6172200" y="5715000"/>
            <a:ext cx="18020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© 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C9DC6B-17F2-47D7-9E72-04160DFAF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85800"/>
            <a:ext cx="335280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9.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US" sz="3300" dirty="0"/>
              <a:t>Clinical practice: Positioning a baby at the breast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62500" lnSpcReduction="20000"/>
          </a:bodyPr>
          <a:lstStyle/>
          <a:p>
            <a:pPr marL="46038" indent="-46038">
              <a:buNone/>
            </a:pPr>
            <a:r>
              <a:rPr lang="en-GB" altLang="en-US" sz="4200" b="1" dirty="0"/>
              <a:t>After completing this session, participants will be able to:</a:t>
            </a:r>
          </a:p>
          <a:p>
            <a:pPr lvl="0">
              <a:spcBef>
                <a:spcPts val="900"/>
              </a:spcBef>
            </a:pPr>
            <a:r>
              <a:rPr lang="en-GB" sz="4200" dirty="0"/>
              <a:t>explain the </a:t>
            </a:r>
            <a:r>
              <a:rPr lang="en-GB" sz="4200" b="1" cap="small" dirty="0"/>
              <a:t>four key points of positioning</a:t>
            </a:r>
            <a:r>
              <a:rPr lang="en-GB" sz="4200" cap="small" dirty="0"/>
              <a:t> </a:t>
            </a:r>
            <a:r>
              <a:rPr lang="en-GB" sz="4200" dirty="0"/>
              <a:t>of the baby;</a:t>
            </a:r>
          </a:p>
          <a:p>
            <a:pPr lvl="0">
              <a:spcBef>
                <a:spcPts val="900"/>
              </a:spcBef>
            </a:pPr>
            <a:r>
              <a:rPr lang="en-GB" sz="4200" dirty="0"/>
              <a:t>describe how a mother should support her breast for feeding;</a:t>
            </a:r>
          </a:p>
          <a:p>
            <a:pPr lvl="0">
              <a:spcBef>
                <a:spcPts val="900"/>
              </a:spcBef>
            </a:pPr>
            <a:r>
              <a:rPr lang="en-GB" sz="4200" dirty="0"/>
              <a:t>demonstrate the main breastfeeding positions for the mother: sitting, lying, underarm and across;</a:t>
            </a:r>
          </a:p>
          <a:p>
            <a:pPr lvl="0">
              <a:spcBef>
                <a:spcPts val="900"/>
              </a:spcBef>
            </a:pPr>
            <a:r>
              <a:rPr lang="en-GB" sz="4200" dirty="0"/>
              <a:t>demonstrate how to breastfeed in special cases: after caesarean section, and for low-birth-weight baby;</a:t>
            </a:r>
            <a:endParaRPr lang="en-US" sz="4200" dirty="0"/>
          </a:p>
          <a:p>
            <a:pPr lvl="0">
              <a:spcBef>
                <a:spcPts val="900"/>
              </a:spcBef>
            </a:pPr>
            <a:r>
              <a:rPr lang="en-GB" sz="4200" dirty="0"/>
              <a:t>help a mother to position her baby at the breast using the </a:t>
            </a:r>
            <a:r>
              <a:rPr lang="en-GB" sz="4200" b="1" cap="small" dirty="0"/>
              <a:t>four key points of positioning</a:t>
            </a:r>
            <a:r>
              <a:rPr lang="en-GB" sz="4200" dirty="0"/>
              <a:t> of the baby.</a:t>
            </a:r>
            <a:endParaRPr lang="en-GB" altLang="en-US" sz="4200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4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9/2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1295400"/>
          </a:xfrm>
        </p:spPr>
        <p:txBody>
          <a:bodyPr>
            <a:normAutofit/>
          </a:bodyPr>
          <a:lstStyle/>
          <a:p>
            <a:r>
              <a:rPr lang="en-GB" dirty="0"/>
              <a:t>How should a mother hold her breast?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9/3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5334000"/>
            <a:ext cx="3657600" cy="1088136"/>
          </a:xfrm>
        </p:spPr>
        <p:txBody>
          <a:bodyPr>
            <a:normAutofit fontScale="55000" lnSpcReduction="20000"/>
          </a:bodyPr>
          <a:lstStyle/>
          <a:p>
            <a:pPr marL="624078" indent="-514350" algn="ctr">
              <a:buAutoNum type="alphaUcPeriod"/>
            </a:pPr>
            <a:r>
              <a:rPr lang="en-US" dirty="0"/>
              <a:t>GOOD POSITION</a:t>
            </a:r>
          </a:p>
          <a:p>
            <a:pPr marL="624078" indent="-514350" algn="ctr">
              <a:buAutoNum type="alphaUcPeriod"/>
            </a:pPr>
            <a:endParaRPr lang="en-US" dirty="0"/>
          </a:p>
          <a:p>
            <a:pPr algn="ctr">
              <a:buNone/>
            </a:pPr>
            <a:r>
              <a:rPr lang="en-US" dirty="0"/>
              <a:t>Resting her fingers on her chest wall so that her first finger forms a support at the base of the breast</a:t>
            </a:r>
          </a:p>
        </p:txBody>
      </p:sp>
      <p:pic>
        <p:nvPicPr>
          <p:cNvPr id="8" name="Picture 7" descr="Fig_18">
            <a:extLst>
              <a:ext uri="{FF2B5EF4-FFF2-40B4-BE49-F238E27FC236}">
                <a16:creationId xmlns:a16="http://schemas.microsoft.com/office/drawing/2014/main" id="{29EBAC7A-C7BD-B14B-AD69-0913CF620FE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7757988" cy="3512443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13"/>
          <p:cNvSpPr txBox="1">
            <a:spLocks/>
          </p:cNvSpPr>
          <p:nvPr/>
        </p:nvSpPr>
        <p:spPr>
          <a:xfrm>
            <a:off x="4800600" y="5257800"/>
            <a:ext cx="3657600" cy="108813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lang="en-US" sz="2000" dirty="0"/>
              <a:t>. BAD POSITION</a:t>
            </a:r>
          </a:p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endParaRPr lang="en-US" sz="2000" dirty="0"/>
          </a:p>
          <a:p>
            <a:pPr marL="365760" indent="-256032" algn="ctr">
              <a:spcBef>
                <a:spcPts val="300"/>
              </a:spcBef>
              <a:buClr>
                <a:schemeClr val="accent3"/>
              </a:buClr>
            </a:pPr>
            <a:r>
              <a:rPr lang="en-US" sz="2000" dirty="0"/>
              <a:t>Holding her breast too near the nipple</a:t>
            </a:r>
          </a:p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295400"/>
          </a:xfrm>
        </p:spPr>
        <p:txBody>
          <a:bodyPr>
            <a:normAutofit/>
          </a:bodyPr>
          <a:lstStyle/>
          <a:p>
            <a:r>
              <a:rPr lang="en-GB" dirty="0"/>
              <a:t>Other sitting positions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9/4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8FBAB58-2140-FA4D-8313-FA13EC47D19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71600"/>
            <a:ext cx="2926025" cy="3698393"/>
          </a:xfrm>
          <a:prstGeom prst="rect">
            <a:avLst/>
          </a:prstGeom>
        </p:spPr>
      </p:pic>
      <p:pic>
        <p:nvPicPr>
          <p:cNvPr id="11" name="Content Placeholder 4">
            <a:extLst>
              <a:ext uri="{FF2B5EF4-FFF2-40B4-BE49-F238E27FC236}">
                <a16:creationId xmlns:a16="http://schemas.microsoft.com/office/drawing/2014/main" id="{42CA4636-8020-0D4D-B555-4F12DFC289DB}"/>
              </a:ext>
            </a:extLst>
          </p:cNvPr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295400"/>
            <a:ext cx="2425014" cy="3767931"/>
          </a:xfrm>
          <a:prstGeom prst="rect">
            <a:avLst/>
          </a:prstGeom>
        </p:spPr>
      </p:pic>
      <p:sp>
        <p:nvSpPr>
          <p:cNvPr id="13" name="Text Box 6">
            <a:extLst>
              <a:ext uri="{FF2B5EF4-FFF2-40B4-BE49-F238E27FC236}">
                <a16:creationId xmlns:a16="http://schemas.microsoft.com/office/drawing/2014/main" id="{58969BC5-7DFF-6140-AA42-6C5D6326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4130597" cy="17210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Underarm position</a:t>
            </a:r>
            <a:endParaRPr lang="en-CA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6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Useful for:</a:t>
            </a:r>
            <a:endParaRPr lang="en-CA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twins</a:t>
            </a: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spc="-15" dirty="0">
                <a:ea typeface="Times New Roman" panose="02020603050405020304" pitchFamily="18" charset="0"/>
                <a:cs typeface="Times New Roman" panose="02020603050405020304" pitchFamily="18" charset="0"/>
              </a:rPr>
              <a:t>to remove milk from all areas of the breast</a:t>
            </a: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spc="-15" dirty="0"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CA" sz="16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ow-birth-weight, small and sick babies.</a:t>
            </a: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sz="1600" dirty="0">
              <a:effectLst/>
              <a:latin typeface="CG 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G Time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1400" dirty="0">
              <a:effectLst/>
              <a:latin typeface="CG 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58969BC5-7DFF-6140-AA42-6C5D6326D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876800"/>
            <a:ext cx="3429000" cy="172101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spc="-15" dirty="0">
                <a:ea typeface="Times New Roman" panose="02020603050405020304" pitchFamily="18" charset="0"/>
                <a:cs typeface="Times New Roman" panose="02020603050405020304" pitchFamily="18" charset="0"/>
              </a:rPr>
              <a:t>Cross-cradle position – holding with arm opposite of breast</a:t>
            </a:r>
            <a:endParaRPr lang="en-CA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GB" sz="16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Useful for:</a:t>
            </a:r>
            <a:endParaRPr lang="en-CA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spc="-15" dirty="0"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600" spc="-15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mall babies</a:t>
            </a:r>
          </a:p>
          <a:p>
            <a:pPr marL="234950" indent="-188913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spc="-15" dirty="0">
                <a:ea typeface="Times New Roman" panose="02020603050405020304" pitchFamily="18" charset="0"/>
                <a:cs typeface="Times New Roman" panose="02020603050405020304" pitchFamily="18" charset="0"/>
              </a:rPr>
              <a:t>low-birth-weight babies, sick babies.</a:t>
            </a:r>
          </a:p>
          <a:p>
            <a:pPr marL="234950" indent="-188913">
              <a:spcAft>
                <a:spcPts val="0"/>
              </a:spcAft>
            </a:pPr>
            <a:endParaRPr lang="en-CA" sz="1600" dirty="0">
              <a:effectLst/>
              <a:latin typeface="CG 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G Time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CA" sz="1400" dirty="0">
              <a:effectLst/>
              <a:latin typeface="CG Time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91600" cy="685800"/>
          </a:xfrm>
        </p:spPr>
        <p:txBody>
          <a:bodyPr>
            <a:normAutofit fontScale="90000"/>
          </a:bodyPr>
          <a:lstStyle/>
          <a:p>
            <a:r>
              <a:rPr lang="en-GB" dirty="0"/>
              <a:t>Breastfeeding lying down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9/5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707B0-4A40-44AB-883F-4D95E764B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200" y="1624445"/>
            <a:ext cx="3149600" cy="45339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320</TotalTime>
  <Words>211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CG Times</vt:lpstr>
      <vt:lpstr>Georgia</vt:lpstr>
      <vt:lpstr>Trebuchet MS</vt:lpstr>
      <vt:lpstr>Wingdings 2</vt:lpstr>
      <vt:lpstr>Urban</vt:lpstr>
      <vt:lpstr>Session 9. </vt:lpstr>
      <vt:lpstr>Session 9. Objectives  Clinical practice: Positioning a baby at the breast </vt:lpstr>
      <vt:lpstr>How should a mother hold her breast?</vt:lpstr>
      <vt:lpstr>Other sitting positions</vt:lpstr>
      <vt:lpstr>Breastfeeding lying down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37</cp:revision>
  <dcterms:created xsi:type="dcterms:W3CDTF">2019-06-16T08:59:06Z</dcterms:created>
  <dcterms:modified xsi:type="dcterms:W3CDTF">2020-08-03T13:50:52Z</dcterms:modified>
</cp:coreProperties>
</file>