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sldIdLst>
    <p:sldId id="256" r:id="rId5"/>
    <p:sldId id="257" r:id="rId6"/>
    <p:sldId id="292" r:id="rId7"/>
    <p:sldId id="289" r:id="rId8"/>
    <p:sldId id="290" r:id="rId9"/>
    <p:sldId id="291" r:id="rId1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0"/>
    <p:restoredTop sz="94664"/>
  </p:normalViewPr>
  <p:slideViewPr>
    <p:cSldViewPr>
      <p:cViewPr varScale="1">
        <p:scale>
          <a:sx n="104" d="100"/>
          <a:sy n="104" d="100"/>
        </p:scale>
        <p:origin x="1218" y="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D99A01FE-F9A1-41AE-98A9-CDE86EFBE341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8E58F907-6F06-448E-86B0-6D8D992A424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fld id="{C6FB45E2-D697-4A18-9CE8-A8225B980B0B}" type="datetimeFigureOut">
              <a:rPr lang="en-US" smtClean="0"/>
              <a:pPr/>
              <a:t>8/3/2020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34526D3D-B73D-4C24-8E8C-F88328A8811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Session 8. 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/>
              <a:t>Classroom clinical </a:t>
            </a:r>
            <a:r>
              <a:rPr lang="en-US" sz="3600" dirty="0"/>
              <a:t>practice: Assessing a breastfeed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8/1</a:t>
            </a:r>
          </a:p>
        </p:txBody>
      </p:sp>
      <p:sp>
        <p:nvSpPr>
          <p:cNvPr id="7" name="Rectangle 6"/>
          <p:cNvSpPr/>
          <p:nvPr/>
        </p:nvSpPr>
        <p:spPr>
          <a:xfrm>
            <a:off x="3581400" y="6534835"/>
            <a:ext cx="2207656" cy="3231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500" dirty="0"/>
              <a:t>© WHO/</a:t>
            </a:r>
            <a:r>
              <a:rPr lang="en-US" sz="1500" dirty="0" err="1"/>
              <a:t>Yoshi</a:t>
            </a:r>
            <a:r>
              <a:rPr lang="en-US" sz="1500" dirty="0"/>
              <a:t> Shimizu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5CE6079B-AA85-47CE-9F0A-A7CF309A9F8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60642" y="341522"/>
            <a:ext cx="4456176" cy="2974848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579" y="685800"/>
            <a:ext cx="8763000" cy="1371600"/>
          </a:xfrm>
        </p:spPr>
        <p:txBody>
          <a:bodyPr>
            <a:normAutofit fontScale="90000"/>
          </a:bodyPr>
          <a:lstStyle/>
          <a:p>
            <a:r>
              <a:rPr lang="en-GB" altLang="en-US" dirty="0"/>
              <a:t>Session 8. </a:t>
            </a:r>
            <a:r>
              <a:rPr lang="en-GB" dirty="0"/>
              <a:t>O</a:t>
            </a:r>
            <a:r>
              <a:rPr lang="en-GB" altLang="en-US" dirty="0"/>
              <a:t>bjectives </a:t>
            </a:r>
            <a:br>
              <a:rPr lang="en-GB" altLang="en-US" dirty="0"/>
            </a:br>
            <a:r>
              <a:rPr lang="en-GB" altLang="en-US" dirty="0"/>
              <a:t>Classroom clinical practice: </a:t>
            </a:r>
            <a:r>
              <a:rPr lang="en-US" dirty="0"/>
              <a:t>Assessing a breastfeed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9800"/>
            <a:ext cx="8229600" cy="4419600"/>
          </a:xfrm>
        </p:spPr>
        <p:txBody>
          <a:bodyPr>
            <a:normAutofit fontScale="92500" lnSpcReduction="10000"/>
          </a:bodyPr>
          <a:lstStyle/>
          <a:p>
            <a:pPr marL="46038" indent="-46038">
              <a:buNone/>
            </a:pPr>
            <a:r>
              <a:rPr lang="en-GB" altLang="en-US" sz="3200" b="1" dirty="0"/>
              <a:t>After completing this session, participants will be able to:</a:t>
            </a:r>
          </a:p>
          <a:p>
            <a:pPr lvl="0">
              <a:spcBef>
                <a:spcPts val="900"/>
              </a:spcBef>
            </a:pPr>
            <a:r>
              <a:rPr lang="en-GB" dirty="0"/>
              <a:t>recognize the </a:t>
            </a:r>
            <a:r>
              <a:rPr lang="en-GB" b="1" cap="small" dirty="0"/>
              <a:t>four key points of attachment;</a:t>
            </a:r>
            <a:endParaRPr lang="en-US" dirty="0"/>
          </a:p>
          <a:p>
            <a:pPr lvl="0"/>
            <a:r>
              <a:rPr lang="en-GB" dirty="0"/>
              <a:t>assess a breastfeeding session by observing a mother and baby;</a:t>
            </a:r>
          </a:p>
          <a:p>
            <a:pPr lvl="0"/>
            <a:r>
              <a:rPr lang="en-GB" dirty="0"/>
              <a:t>identify a mother/parent/caregiver who may need assistance;</a:t>
            </a:r>
          </a:p>
          <a:p>
            <a:pPr lvl="0"/>
            <a:r>
              <a:rPr lang="en-GB" dirty="0"/>
              <a:t>explain the contents and arrangement of the </a:t>
            </a:r>
            <a:r>
              <a:rPr lang="en-GB" b="1" cap="small" dirty="0"/>
              <a:t>Job aid: Breastfeeding session observation;</a:t>
            </a:r>
          </a:p>
          <a:p>
            <a:pPr lvl="0"/>
            <a:r>
              <a:rPr lang="en-GB" dirty="0"/>
              <a:t>recognize signs of good and poor attachment and positioning.</a:t>
            </a:r>
            <a:endParaRPr lang="en-GB" altLang="en-US" dirty="0"/>
          </a:p>
          <a:p>
            <a:pPr marL="358775" indent="-312738"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GB" altLang="en-US" sz="3200" dirty="0"/>
          </a:p>
          <a:p>
            <a:endParaRPr lang="en-CA" dirty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8/2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en-US" dirty="0" err="1"/>
              <a:t>Practise</a:t>
            </a:r>
            <a:r>
              <a:rPr lang="en-US" dirty="0"/>
              <a:t>:</a:t>
            </a:r>
            <a:br>
              <a:rPr lang="en-US" dirty="0"/>
            </a:br>
            <a:r>
              <a:rPr lang="en-US" dirty="0"/>
              <a:t>Assessing a breastfeed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14800" y="4800600"/>
            <a:ext cx="4495800" cy="1545336"/>
          </a:xfrm>
        </p:spPr>
        <p:txBody>
          <a:bodyPr/>
          <a:lstStyle/>
          <a:p>
            <a:r>
              <a:rPr lang="en-US" dirty="0"/>
              <a:t>Please use </a:t>
            </a:r>
            <a:r>
              <a:rPr lang="en-US" cap="small" dirty="0"/>
              <a:t>Job aid: </a:t>
            </a:r>
            <a:r>
              <a:rPr lang="en-US" dirty="0"/>
              <a:t>B</a:t>
            </a:r>
            <a:r>
              <a:rPr lang="en-US" cap="small" dirty="0"/>
              <a:t>reastfeeding session observation</a:t>
            </a:r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8/3</a:t>
            </a:r>
          </a:p>
        </p:txBody>
      </p:sp>
      <p:sp>
        <p:nvSpPr>
          <p:cNvPr id="7" name="Rectangle 6"/>
          <p:cNvSpPr/>
          <p:nvPr/>
        </p:nvSpPr>
        <p:spPr>
          <a:xfrm>
            <a:off x="1371600" y="6504801"/>
            <a:ext cx="18020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© WHO/</a:t>
            </a:r>
            <a:r>
              <a:rPr lang="en-US" sz="1200" dirty="0" err="1"/>
              <a:t>Yoshi</a:t>
            </a:r>
            <a:r>
              <a:rPr lang="en-US" sz="1200" dirty="0"/>
              <a:t> Shimizu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4EEA20F-A205-45D7-A7E1-737C589CB33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516" y="1653401"/>
            <a:ext cx="3249168" cy="48768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1295400"/>
          </a:xfrm>
        </p:spPr>
        <p:txBody>
          <a:bodyPr>
            <a:normAutofit/>
          </a:bodyPr>
          <a:lstStyle/>
          <a:p>
            <a:r>
              <a:rPr lang="en-GB" b="1" dirty="0"/>
              <a:t>Assessing a breastfeed 1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8/4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457200" y="4114800"/>
            <a:ext cx="3200400" cy="2459736"/>
          </a:xfrm>
        </p:spPr>
        <p:txBody>
          <a:bodyPr/>
          <a:lstStyle/>
          <a:p>
            <a:r>
              <a:rPr lang="en-US" dirty="0"/>
              <a:t>Please use </a:t>
            </a:r>
            <a:r>
              <a:rPr lang="en-US" cap="small" dirty="0"/>
              <a:t>Job aid: Breastfeeding session observation</a:t>
            </a:r>
          </a:p>
        </p:txBody>
      </p:sp>
      <p:sp>
        <p:nvSpPr>
          <p:cNvPr id="10" name="Rectangle 9"/>
          <p:cNvSpPr/>
          <p:nvPr/>
        </p:nvSpPr>
        <p:spPr>
          <a:xfrm>
            <a:off x="1371600" y="6504801"/>
            <a:ext cx="1802096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/>
              <a:t>© WHO/</a:t>
            </a:r>
            <a:r>
              <a:rPr lang="en-US" sz="1200" dirty="0" err="1"/>
              <a:t>Yoshi</a:t>
            </a:r>
            <a:r>
              <a:rPr lang="en-US" sz="1200" dirty="0"/>
              <a:t> Shimizu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B6B736B-AD44-4E6A-861E-ADEB5E4E59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09109" y="1333500"/>
            <a:ext cx="3456432" cy="51816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1295400"/>
          </a:xfrm>
        </p:spPr>
        <p:txBody>
          <a:bodyPr>
            <a:normAutofit/>
          </a:bodyPr>
          <a:lstStyle/>
          <a:p>
            <a:r>
              <a:rPr lang="en-GB" b="1" dirty="0"/>
              <a:t>Assessing a breastfeed 2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8/5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600200" y="5486400"/>
            <a:ext cx="6019800" cy="1088136"/>
          </a:xfrm>
        </p:spPr>
        <p:txBody>
          <a:bodyPr>
            <a:normAutofit fontScale="92500"/>
          </a:bodyPr>
          <a:lstStyle/>
          <a:p>
            <a:r>
              <a:rPr lang="en-US" dirty="0"/>
              <a:t>Please use </a:t>
            </a:r>
            <a:r>
              <a:rPr lang="en-US" cap="small" dirty="0"/>
              <a:t>Job aid: Breastfeeding session observation</a:t>
            </a:r>
            <a:endParaRPr lang="en-US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5216C26-9848-3F46-918A-71F0345AE386}"/>
              </a:ext>
            </a:extLst>
          </p:cNvPr>
          <p:cNvSpPr txBox="1"/>
          <p:nvPr/>
        </p:nvSpPr>
        <p:spPr>
          <a:xfrm>
            <a:off x="3962400" y="6611779"/>
            <a:ext cx="11876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/>
              <a:t>© Felicity Savage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6BCC9EB-9911-48F6-921A-80F335CB5F8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012" y="1713643"/>
            <a:ext cx="5232400" cy="36957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381000"/>
            <a:ext cx="8991600" cy="1295400"/>
          </a:xfrm>
        </p:spPr>
        <p:txBody>
          <a:bodyPr>
            <a:normAutofit/>
          </a:bodyPr>
          <a:lstStyle/>
          <a:p>
            <a:r>
              <a:rPr lang="en-GB" b="1" dirty="0"/>
              <a:t>Assessing a breastfeed 3</a:t>
            </a:r>
            <a:endParaRPr lang="en-US" dirty="0"/>
          </a:p>
        </p:txBody>
      </p:sp>
      <p:sp>
        <p:nvSpPr>
          <p:cNvPr id="7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7696200" y="6172200"/>
            <a:ext cx="1295400" cy="457200"/>
          </a:xfrm>
        </p:spPr>
        <p:txBody>
          <a:bodyPr/>
          <a:lstStyle/>
          <a:p>
            <a:r>
              <a:rPr lang="en-US" sz="1800" dirty="0"/>
              <a:t>8/6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idx="1"/>
          </p:nvPr>
        </p:nvSpPr>
        <p:spPr>
          <a:xfrm>
            <a:off x="1447800" y="5465064"/>
            <a:ext cx="6096000" cy="1392936"/>
          </a:xfrm>
        </p:spPr>
        <p:txBody>
          <a:bodyPr>
            <a:normAutofit/>
          </a:bodyPr>
          <a:lstStyle/>
          <a:p>
            <a:r>
              <a:rPr lang="en-US" dirty="0"/>
              <a:t>Please use </a:t>
            </a:r>
            <a:r>
              <a:rPr lang="en-US" cap="small" dirty="0"/>
              <a:t>Job aid: Breastfeeding session observation</a:t>
            </a:r>
            <a:endParaRPr lang="en-US" dirty="0"/>
          </a:p>
          <a:p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AC2FD57B-0E3B-A346-B41E-695621E3C8AC}"/>
              </a:ext>
            </a:extLst>
          </p:cNvPr>
          <p:cNvSpPr txBox="1"/>
          <p:nvPr/>
        </p:nvSpPr>
        <p:spPr>
          <a:xfrm>
            <a:off x="3657600" y="6611779"/>
            <a:ext cx="25146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CA" sz="1000" dirty="0"/>
              <a:t>© UNICEF/UNI51384/Press</a:t>
            </a:r>
            <a:endParaRPr lang="en-US" sz="1000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34117FC4-42F4-4512-A8A2-6C24F0FADD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14500" y="1485900"/>
            <a:ext cx="5829300" cy="3886200"/>
          </a:xfrm>
          <a:prstGeom prst="rect">
            <a:avLst/>
          </a:prstGeo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6D742755BFBB840A7DF641BA6176A3A" ma:contentTypeVersion="13" ma:contentTypeDescription="Create a new document." ma:contentTypeScope="" ma:versionID="b266e88e9352cdfaa086473135e7240c">
  <xsd:schema xmlns:xsd="http://www.w3.org/2001/XMLSchema" xmlns:xs="http://www.w3.org/2001/XMLSchema" xmlns:p="http://schemas.microsoft.com/office/2006/metadata/properties" xmlns:ns3="ce90b564-79aa-47ca-9571-6ba494b773a5" xmlns:ns4="3dec9b34-e41c-422d-8d52-2fba5a99f273" targetNamespace="http://schemas.microsoft.com/office/2006/metadata/properties" ma:root="true" ma:fieldsID="e98bbc2df941dba626042e69c2027a5e" ns3:_="" ns4:_="">
    <xsd:import namespace="ce90b564-79aa-47ca-9571-6ba494b773a5"/>
    <xsd:import namespace="3dec9b34-e41c-422d-8d52-2fba5a99f273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e90b564-79aa-47ca-9571-6ba494b773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internalName="MediaServiceLocation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9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0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dec9b34-e41c-422d-8d52-2fba5a99f273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6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8249A065-D561-4E91-9BD7-AE51E633C92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5C11BE5-67EF-45CA-A3C7-46AF56E5DA6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e90b564-79aa-47ca-9571-6ba494b773a5"/>
    <ds:schemaRef ds:uri="3dec9b34-e41c-422d-8d52-2fba5a99f27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AE8847D-4E3B-4F0B-BCA2-F5D834D6E5D1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http://purl.org/dc/dcmitype/"/>
    <ds:schemaRef ds:uri="ce90b564-79aa-47ca-9571-6ba494b773a5"/>
    <ds:schemaRef ds:uri="http://schemas.microsoft.com/office/infopath/2007/PartnerControls"/>
    <ds:schemaRef ds:uri="http://schemas.openxmlformats.org/package/2006/metadata/core-properties"/>
    <ds:schemaRef ds:uri="3dec9b34-e41c-422d-8d52-2fba5a99f273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502</TotalTime>
  <Words>156</Words>
  <Application>Microsoft Office PowerPoint</Application>
  <PresentationFormat>On-screen Show (4:3)</PresentationFormat>
  <Paragraphs>29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Arial</vt:lpstr>
      <vt:lpstr>Calibri</vt:lpstr>
      <vt:lpstr>Georgia</vt:lpstr>
      <vt:lpstr>Trebuchet MS</vt:lpstr>
      <vt:lpstr>Wingdings 2</vt:lpstr>
      <vt:lpstr>Urban</vt:lpstr>
      <vt:lpstr>Session 8. </vt:lpstr>
      <vt:lpstr>Session 8. Objectives  Classroom clinical practice: Assessing a breastfeed</vt:lpstr>
      <vt:lpstr>Practise: Assessing a breastfeed </vt:lpstr>
      <vt:lpstr>Assessing a breastfeed 1</vt:lpstr>
      <vt:lpstr>Assessing a breastfeed 2</vt:lpstr>
      <vt:lpstr>Assessing a breastfeed 3</vt:lpstr>
    </vt:vector>
  </TitlesOfParts>
  <Company>Windows User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Session 1</dc:title>
  <dc:creator>MUSTAFA, Thahira</dc:creator>
  <cp:lastModifiedBy>MURIEL, Jo-ann Rivera</cp:lastModifiedBy>
  <cp:revision>60</cp:revision>
  <dcterms:created xsi:type="dcterms:W3CDTF">2019-06-16T08:59:06Z</dcterms:created>
  <dcterms:modified xsi:type="dcterms:W3CDTF">2020-08-03T13:49:10Z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0x01010026D742755BFBB840A7DF641BA6176A3A</vt:lpwstr>
  </property>
</Properties>
</file>